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78" r:id="rId2"/>
  </p:sldMasterIdLst>
  <p:notesMasterIdLst>
    <p:notesMasterId r:id="rId4"/>
  </p:notesMasterIdLst>
  <p:sldIdLst>
    <p:sldId id="256" r:id="rId3"/>
  </p:sldIdLst>
  <p:sldSz cx="30275213" cy="42840275"/>
  <p:notesSz cx="6797675" cy="9926638"/>
  <p:defaultTextStyle>
    <a:defPPr>
      <a:defRPr lang="fr-FR"/>
    </a:defPPr>
    <a:lvl1pPr marL="0" algn="l" defTabSz="4177875" rtl="0" eaLnBrk="1" latinLnBrk="0" hangingPunct="1">
      <a:defRPr sz="8202" kern="1200">
        <a:solidFill>
          <a:schemeClr val="tx1"/>
        </a:solidFill>
        <a:latin typeface="+mn-lt"/>
        <a:ea typeface="+mn-ea"/>
        <a:cs typeface="+mn-cs"/>
      </a:defRPr>
    </a:lvl1pPr>
    <a:lvl2pPr marL="2088937" algn="l" defTabSz="4177875" rtl="0" eaLnBrk="1" latinLnBrk="0" hangingPunct="1">
      <a:defRPr sz="8202" kern="1200">
        <a:solidFill>
          <a:schemeClr val="tx1"/>
        </a:solidFill>
        <a:latin typeface="+mn-lt"/>
        <a:ea typeface="+mn-ea"/>
        <a:cs typeface="+mn-cs"/>
      </a:defRPr>
    </a:lvl2pPr>
    <a:lvl3pPr marL="4177875" algn="l" defTabSz="4177875" rtl="0" eaLnBrk="1" latinLnBrk="0" hangingPunct="1">
      <a:defRPr sz="8202" kern="1200">
        <a:solidFill>
          <a:schemeClr val="tx1"/>
        </a:solidFill>
        <a:latin typeface="+mn-lt"/>
        <a:ea typeface="+mn-ea"/>
        <a:cs typeface="+mn-cs"/>
      </a:defRPr>
    </a:lvl3pPr>
    <a:lvl4pPr marL="6266811" algn="l" defTabSz="4177875" rtl="0" eaLnBrk="1" latinLnBrk="0" hangingPunct="1">
      <a:defRPr sz="8202" kern="1200">
        <a:solidFill>
          <a:schemeClr val="tx1"/>
        </a:solidFill>
        <a:latin typeface="+mn-lt"/>
        <a:ea typeface="+mn-ea"/>
        <a:cs typeface="+mn-cs"/>
      </a:defRPr>
    </a:lvl4pPr>
    <a:lvl5pPr marL="8355748" algn="l" defTabSz="4177875" rtl="0" eaLnBrk="1" latinLnBrk="0" hangingPunct="1">
      <a:defRPr sz="8202" kern="1200">
        <a:solidFill>
          <a:schemeClr val="tx1"/>
        </a:solidFill>
        <a:latin typeface="+mn-lt"/>
        <a:ea typeface="+mn-ea"/>
        <a:cs typeface="+mn-cs"/>
      </a:defRPr>
    </a:lvl5pPr>
    <a:lvl6pPr marL="10444685" algn="l" defTabSz="4177875" rtl="0" eaLnBrk="1" latinLnBrk="0" hangingPunct="1">
      <a:defRPr sz="8202" kern="1200">
        <a:solidFill>
          <a:schemeClr val="tx1"/>
        </a:solidFill>
        <a:latin typeface="+mn-lt"/>
        <a:ea typeface="+mn-ea"/>
        <a:cs typeface="+mn-cs"/>
      </a:defRPr>
    </a:lvl6pPr>
    <a:lvl7pPr marL="12533623" algn="l" defTabSz="4177875" rtl="0" eaLnBrk="1" latinLnBrk="0" hangingPunct="1">
      <a:defRPr sz="8202" kern="1200">
        <a:solidFill>
          <a:schemeClr val="tx1"/>
        </a:solidFill>
        <a:latin typeface="+mn-lt"/>
        <a:ea typeface="+mn-ea"/>
        <a:cs typeface="+mn-cs"/>
      </a:defRPr>
    </a:lvl7pPr>
    <a:lvl8pPr marL="14622560" algn="l" defTabSz="4177875" rtl="0" eaLnBrk="1" latinLnBrk="0" hangingPunct="1">
      <a:defRPr sz="8202" kern="1200">
        <a:solidFill>
          <a:schemeClr val="tx1"/>
        </a:solidFill>
        <a:latin typeface="+mn-lt"/>
        <a:ea typeface="+mn-ea"/>
        <a:cs typeface="+mn-cs"/>
      </a:defRPr>
    </a:lvl8pPr>
    <a:lvl9pPr marL="16711497" algn="l" defTabSz="4177875" rtl="0" eaLnBrk="1" latinLnBrk="0" hangingPunct="1">
      <a:defRPr sz="82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4" userDrawn="1">
          <p15:clr>
            <a:srgbClr val="A4A3A4"/>
          </p15:clr>
        </p15:guide>
        <p15:guide id="2" pos="9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81903-0E7B-CF4A-7625-1841F425EFB5}" name="Degey Manon" initials="MD" userId="S::Manon.Degey@uliege.be::3f86c434-3059-4c30-8650-9cbe7e8e3a05" providerId="AD"/>
  <p188:author id="{33764D9A-103B-9C85-560F-86515F934576}" name="Berger Manon" initials="" userId="S::mberger@uliege.be::be33577f-e612-4616-abcb-0fd3b58420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éraldine Piel" initials="G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092"/>
    <a:srgbClr val="FFCCCC"/>
    <a:srgbClr val="E3777A"/>
    <a:srgbClr val="B5AC99"/>
    <a:srgbClr val="FFFFFF"/>
    <a:srgbClr val="BDC1C6"/>
    <a:srgbClr val="D4CFC4"/>
    <a:srgbClr val="696F7B"/>
    <a:srgbClr val="FDAA7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6868B-EE8D-47B4-A94B-8FEB584D0F94}" v="4" dt="2025-09-22T11:28:52.2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59" autoAdjust="0"/>
    <p:restoredTop sz="95848" autoAdjust="0"/>
  </p:normalViewPr>
  <p:slideViewPr>
    <p:cSldViewPr>
      <p:cViewPr>
        <p:scale>
          <a:sx n="59" d="100"/>
          <a:sy n="59" d="100"/>
        </p:scale>
        <p:origin x="-282" y="42"/>
      </p:cViewPr>
      <p:guideLst>
        <p:guide orient="horz" pos="13494"/>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gey Manon" userId="3f86c434-3059-4c30-8650-9cbe7e8e3a05" providerId="ADAL" clId="{7B16E78F-8D82-485F-87B1-EBC3056CEE28}"/>
    <pc:docChg chg="undo redo custSel modSld">
      <pc:chgData name="Degey Manon" userId="3f86c434-3059-4c30-8650-9cbe7e8e3a05" providerId="ADAL" clId="{7B16E78F-8D82-485F-87B1-EBC3056CEE28}" dt="2024-10-23T11:22:04.211" v="3702" actId="113"/>
      <pc:docMkLst>
        <pc:docMk/>
      </pc:docMkLst>
      <pc:sldChg chg="addSp delSp modSp mod modCm">
        <pc:chgData name="Degey Manon" userId="3f86c434-3059-4c30-8650-9cbe7e8e3a05" providerId="ADAL" clId="{7B16E78F-8D82-485F-87B1-EBC3056CEE28}" dt="2024-10-23T11:22:04.211" v="3702" actId="113"/>
        <pc:sldMkLst>
          <pc:docMk/>
          <pc:sldMk cId="772851334" sldId="256"/>
        </pc:sldMkLst>
        <pc:extLst>
          <p:ext xmlns:p="http://schemas.openxmlformats.org/presentationml/2006/main" uri="{D6D511B9-2390-475A-947B-AFAB55BFBCF1}">
            <pc226:cmChg xmlns:pc226="http://schemas.microsoft.com/office/powerpoint/2022/06/main/command" chg="mod">
              <pc226:chgData name="Degey Manon" userId="3f86c434-3059-4c30-8650-9cbe7e8e3a05" providerId="ADAL" clId="{7B16E78F-8D82-485F-87B1-EBC3056CEE28}" dt="2024-10-16T15:00:37.078" v="196" actId="20577"/>
              <pc2:cmMkLst xmlns:pc2="http://schemas.microsoft.com/office/powerpoint/2019/9/main/command">
                <pc:docMk/>
                <pc:sldMk cId="772851334" sldId="256"/>
                <pc2:cmMk id="{4AB8B63C-3A79-0249-B842-A60AF0E9E44C}"/>
              </pc2:cmMkLst>
            </pc226:cmChg>
            <pc226:cmChg xmlns:pc226="http://schemas.microsoft.com/office/powerpoint/2022/06/main/command" chg="mod">
              <pc226:chgData name="Degey Manon" userId="3f86c434-3059-4c30-8650-9cbe7e8e3a05" providerId="ADAL" clId="{7B16E78F-8D82-485F-87B1-EBC3056CEE28}" dt="2024-10-16T14:59:46.007" v="176" actId="5793"/>
              <pc2:cmMkLst xmlns:pc2="http://schemas.microsoft.com/office/powerpoint/2019/9/main/command">
                <pc:docMk/>
                <pc:sldMk cId="772851334" sldId="256"/>
                <pc2:cmMk id="{69C12387-86E0-7E4F-B7EA-52DD95A3AD82}"/>
              </pc2:cmMkLst>
            </pc226:cmChg>
            <pc226:cmChg xmlns:pc226="http://schemas.microsoft.com/office/powerpoint/2022/06/main/command" chg="mod">
              <pc226:chgData name="Degey Manon" userId="3f86c434-3059-4c30-8650-9cbe7e8e3a05" providerId="ADAL" clId="{7B16E78F-8D82-485F-87B1-EBC3056CEE28}" dt="2024-10-16T15:00:17.346" v="183" actId="20577"/>
              <pc2:cmMkLst xmlns:pc2="http://schemas.microsoft.com/office/powerpoint/2019/9/main/command">
                <pc:docMk/>
                <pc:sldMk cId="772851334" sldId="256"/>
                <pc2:cmMk id="{1479C3B2-3158-C848-8946-6664B8B918EF}"/>
              </pc2:cmMkLst>
            </pc226:cmChg>
            <pc226:cmChg xmlns:pc226="http://schemas.microsoft.com/office/powerpoint/2022/06/main/command" chg="mod">
              <pc226:chgData name="Degey Manon" userId="3f86c434-3059-4c30-8650-9cbe7e8e3a05" providerId="ADAL" clId="{7B16E78F-8D82-485F-87B1-EBC3056CEE28}" dt="2024-10-16T14:59:58.377" v="178" actId="20577"/>
              <pc2:cmMkLst xmlns:pc2="http://schemas.microsoft.com/office/powerpoint/2019/9/main/command">
                <pc:docMk/>
                <pc:sldMk cId="772851334" sldId="256"/>
                <pc2:cmMk id="{94D8B2C6-CACB-BA43-A662-60B0455910FE}"/>
              </pc2:cmMkLst>
            </pc226:cmChg>
            <pc226:cmChg xmlns:pc226="http://schemas.microsoft.com/office/powerpoint/2022/06/main/command" chg="mod">
              <pc226:chgData name="Degey Manon" userId="3f86c434-3059-4c30-8650-9cbe7e8e3a05" providerId="ADAL" clId="{7B16E78F-8D82-485F-87B1-EBC3056CEE28}" dt="2024-10-16T14:57:32.693" v="164" actId="20577"/>
              <pc2:cmMkLst xmlns:pc2="http://schemas.microsoft.com/office/powerpoint/2019/9/main/command">
                <pc:docMk/>
                <pc:sldMk cId="772851334" sldId="256"/>
                <pc2:cmMk id="{B993D8D1-8BAA-6C42-BF17-ED02397E0463}"/>
              </pc2:cmMkLst>
            </pc226:cmChg>
            <pc226:cmChg xmlns:pc226="http://schemas.microsoft.com/office/powerpoint/2022/06/main/command" chg="mod">
              <pc226:chgData name="Degey Manon" userId="3f86c434-3059-4c30-8650-9cbe7e8e3a05" providerId="ADAL" clId="{7B16E78F-8D82-485F-87B1-EBC3056CEE28}" dt="2024-10-16T14:53:05.142" v="29" actId="20577"/>
              <pc2:cmMkLst xmlns:pc2="http://schemas.microsoft.com/office/powerpoint/2019/9/main/command">
                <pc:docMk/>
                <pc:sldMk cId="772851334" sldId="256"/>
                <pc2:cmMk id="{F11866D3-8DCF-F848-882C-9D8FF801379F}"/>
              </pc2:cmMkLst>
            </pc226:cmChg>
            <pc226:cmChg xmlns:pc226="http://schemas.microsoft.com/office/powerpoint/2022/06/main/command" chg="mod">
              <pc226:chgData name="Degey Manon" userId="3f86c434-3059-4c30-8650-9cbe7e8e3a05" providerId="ADAL" clId="{7B16E78F-8D82-485F-87B1-EBC3056CEE28}" dt="2024-10-16T15:05:55.654" v="197"/>
              <pc2:cmMkLst xmlns:pc2="http://schemas.microsoft.com/office/powerpoint/2019/9/main/command">
                <pc:docMk/>
                <pc:sldMk cId="772851334" sldId="256"/>
                <pc2:cmMk id="{453A8FD7-3933-744A-9186-592A2C481016}"/>
              </pc2:cmMkLst>
            </pc226:cmChg>
            <pc226:cmChg xmlns:pc226="http://schemas.microsoft.com/office/powerpoint/2022/06/main/command" chg="mod">
              <pc226:chgData name="Degey Manon" userId="3f86c434-3059-4c30-8650-9cbe7e8e3a05" providerId="ADAL" clId="{7B16E78F-8D82-485F-87B1-EBC3056CEE28}" dt="2024-10-16T14:53:05.142" v="29" actId="20577"/>
              <pc2:cmMkLst xmlns:pc2="http://schemas.microsoft.com/office/powerpoint/2019/9/main/command">
                <pc:docMk/>
                <pc:sldMk cId="772851334" sldId="256"/>
                <pc2:cmMk id="{8296FEF7-865D-4140-A44F-1C204E02300A}"/>
              </pc2:cmMkLst>
            </pc226:cmChg>
          </p:ext>
        </pc:extLst>
      </pc:sldChg>
    </pc:docChg>
  </pc:docChgLst>
  <pc:docChgLst>
    <pc:chgData name="Degey Manon" userId="3f86c434-3059-4c30-8650-9cbe7e8e3a05" providerId="ADAL" clId="{40969AEA-C315-4055-A6E3-3FCA3EF94365}"/>
    <pc:docChg chg="undo custSel modSld">
      <pc:chgData name="Degey Manon" userId="3f86c434-3059-4c30-8650-9cbe7e8e3a05" providerId="ADAL" clId="{40969AEA-C315-4055-A6E3-3FCA3EF94365}" dt="2024-11-14T16:12:05.427" v="1162" actId="1076"/>
      <pc:docMkLst>
        <pc:docMk/>
      </pc:docMkLst>
      <pc:sldChg chg="addSp delSp modSp mod">
        <pc:chgData name="Degey Manon" userId="3f86c434-3059-4c30-8650-9cbe7e8e3a05" providerId="ADAL" clId="{40969AEA-C315-4055-A6E3-3FCA3EF94365}" dt="2024-11-14T16:12:05.427" v="1162" actId="1076"/>
        <pc:sldMkLst>
          <pc:docMk/>
          <pc:sldMk cId="772851334" sldId="256"/>
        </pc:sldMkLst>
      </pc:sldChg>
    </pc:docChg>
  </pc:docChgLst>
  <pc:docChgLst>
    <pc:chgData name="Degey Manon" userId="3f86c434-3059-4c30-8650-9cbe7e8e3a05" providerId="ADAL" clId="{8ADF7F9D-C6E3-402D-A63A-9384B1E25968}"/>
    <pc:docChg chg="undo custSel modSld">
      <pc:chgData name="Degey Manon" userId="3f86c434-3059-4c30-8650-9cbe7e8e3a05" providerId="ADAL" clId="{8ADF7F9D-C6E3-402D-A63A-9384B1E25968}" dt="2024-11-14T13:28:38.776" v="1538" actId="1076"/>
      <pc:docMkLst>
        <pc:docMk/>
      </pc:docMkLst>
      <pc:sldChg chg="addSp delSp modSp mod modCm">
        <pc:chgData name="Degey Manon" userId="3f86c434-3059-4c30-8650-9cbe7e8e3a05" providerId="ADAL" clId="{8ADF7F9D-C6E3-402D-A63A-9384B1E25968}" dt="2024-11-14T13:28:38.776" v="1538" actId="1076"/>
        <pc:sldMkLst>
          <pc:docMk/>
          <pc:sldMk cId="772851334" sldId="256"/>
        </pc:sldMkLst>
        <pc:extLst>
          <p:ext xmlns:p="http://schemas.openxmlformats.org/presentationml/2006/main" uri="{D6D511B9-2390-475A-947B-AFAB55BFBCF1}">
            <pc226:cmChg xmlns:pc226="http://schemas.microsoft.com/office/powerpoint/2022/06/main/command" chg="mod">
              <pc226:chgData name="Degey Manon" userId="3f86c434-3059-4c30-8650-9cbe7e8e3a05" providerId="ADAL" clId="{8ADF7F9D-C6E3-402D-A63A-9384B1E25968}" dt="2024-11-13T16:52:00.776" v="912" actId="20577"/>
              <pc2:cmMkLst xmlns:pc2="http://schemas.microsoft.com/office/powerpoint/2019/9/main/command">
                <pc:docMk/>
                <pc:sldMk cId="772851334" sldId="256"/>
                <pc2:cmMk id="{9AA93E5C-79A4-48C1-A96B-8CDEF739DF2C}"/>
              </pc2:cmMkLst>
            </pc226:cmChg>
          </p:ext>
        </pc:extLst>
      </pc:sldChg>
    </pc:docChg>
  </pc:docChgLst>
  <pc:docChgLst>
    <pc:chgData name="Degey Manon" userId="3f86c434-3059-4c30-8650-9cbe7e8e3a05" providerId="ADAL" clId="{361CFBB8-B184-4255-8F03-61DA6A423F43}"/>
    <pc:docChg chg="undo custSel modSld">
      <pc:chgData name="Degey Manon" userId="3f86c434-3059-4c30-8650-9cbe7e8e3a05" providerId="ADAL" clId="{361CFBB8-B184-4255-8F03-61DA6A423F43}" dt="2024-11-21T09:41:08.961" v="2202" actId="1076"/>
      <pc:docMkLst>
        <pc:docMk/>
      </pc:docMkLst>
      <pc:sldChg chg="addSp delSp modSp mod">
        <pc:chgData name="Degey Manon" userId="3f86c434-3059-4c30-8650-9cbe7e8e3a05" providerId="ADAL" clId="{361CFBB8-B184-4255-8F03-61DA6A423F43}" dt="2024-11-21T09:41:08.961" v="2202" actId="1076"/>
        <pc:sldMkLst>
          <pc:docMk/>
          <pc:sldMk cId="772851334" sldId="256"/>
        </pc:sldMkLst>
      </pc:sldChg>
    </pc:docChg>
  </pc:docChgLst>
  <pc:docChgLst>
    <pc:chgData name="Degey Manon" userId="3f86c434-3059-4c30-8650-9cbe7e8e3a05" providerId="ADAL" clId="{B1E2914C-4EAC-4443-B8BC-03FDE7B58319}"/>
    <pc:docChg chg="undo custSel modSld">
      <pc:chgData name="Degey Manon" userId="3f86c434-3059-4c30-8650-9cbe7e8e3a05" providerId="ADAL" clId="{B1E2914C-4EAC-4443-B8BC-03FDE7B58319}" dt="2024-10-14T11:27:43.005" v="728" actId="1035"/>
      <pc:docMkLst>
        <pc:docMk/>
      </pc:docMkLst>
      <pc:sldChg chg="modSp mod modNotesTx">
        <pc:chgData name="Degey Manon" userId="3f86c434-3059-4c30-8650-9cbe7e8e3a05" providerId="ADAL" clId="{B1E2914C-4EAC-4443-B8BC-03FDE7B58319}" dt="2024-10-14T11:27:43.005" v="728" actId="1035"/>
        <pc:sldMkLst>
          <pc:docMk/>
          <pc:sldMk cId="772851334" sldId="256"/>
        </pc:sldMkLst>
      </pc:sldChg>
    </pc:docChg>
  </pc:docChgLst>
  <pc:docChgLst>
    <pc:chgData name="Degey Manon" userId="3f86c434-3059-4c30-8650-9cbe7e8e3a05" providerId="ADAL" clId="{E5E95AB6-7A6E-41E2-B13B-8921E96A6A5C}"/>
    <pc:docChg chg="undo custSel modSld">
      <pc:chgData name="Degey Manon" userId="3f86c434-3059-4c30-8650-9cbe7e8e3a05" providerId="ADAL" clId="{E5E95AB6-7A6E-41E2-B13B-8921E96A6A5C}" dt="2025-02-04T11:18:32.466" v="843" actId="478"/>
      <pc:docMkLst>
        <pc:docMk/>
      </pc:docMkLst>
      <pc:sldChg chg="addSp delSp modSp mod modAnim">
        <pc:chgData name="Degey Manon" userId="3f86c434-3059-4c30-8650-9cbe7e8e3a05" providerId="ADAL" clId="{E5E95AB6-7A6E-41E2-B13B-8921E96A6A5C}" dt="2025-02-04T11:18:32.466" v="843" actId="478"/>
        <pc:sldMkLst>
          <pc:docMk/>
          <pc:sldMk cId="772851334" sldId="256"/>
        </pc:sldMkLst>
      </pc:sldChg>
    </pc:docChg>
  </pc:docChgLst>
  <pc:docChgLst>
    <pc:chgData name="Degey Manon" userId="3f86c434-3059-4c30-8650-9cbe7e8e3a05" providerId="ADAL" clId="{8E756A17-5760-4FCD-8EF4-5F40AE81ED91}"/>
    <pc:docChg chg="undo redo custSel modSld">
      <pc:chgData name="Degey Manon" userId="3f86c434-3059-4c30-8650-9cbe7e8e3a05" providerId="ADAL" clId="{8E756A17-5760-4FCD-8EF4-5F40AE81ED91}" dt="2025-09-22T11:28:50.011" v="387" actId="20577"/>
      <pc:docMkLst>
        <pc:docMk/>
      </pc:docMkLst>
      <pc:sldChg chg="addSp delSp modSp mod">
        <pc:chgData name="Degey Manon" userId="3f86c434-3059-4c30-8650-9cbe7e8e3a05" providerId="ADAL" clId="{8E756A17-5760-4FCD-8EF4-5F40AE81ED91}" dt="2025-09-22T11:28:50.011" v="387" actId="20577"/>
        <pc:sldMkLst>
          <pc:docMk/>
          <pc:sldMk cId="772851334" sldId="256"/>
        </pc:sldMkLst>
        <pc:spChg chg="mod">
          <ac:chgData name="Degey Manon" userId="3f86c434-3059-4c30-8650-9cbe7e8e3a05" providerId="ADAL" clId="{8E756A17-5760-4FCD-8EF4-5F40AE81ED91}" dt="2025-09-22T11:28:50.011" v="387" actId="20577"/>
          <ac:spMkLst>
            <pc:docMk/>
            <pc:sldMk cId="772851334" sldId="256"/>
            <ac:spMk id="3" creationId="{00000000-0000-0000-0000-000000000000}"/>
          </ac:spMkLst>
        </pc:spChg>
        <pc:spChg chg="mod">
          <ac:chgData name="Degey Manon" userId="3f86c434-3059-4c30-8650-9cbe7e8e3a05" providerId="ADAL" clId="{8E756A17-5760-4FCD-8EF4-5F40AE81ED91}" dt="2025-09-10T11:11:30.862" v="340" actId="20577"/>
          <ac:spMkLst>
            <pc:docMk/>
            <pc:sldMk cId="772851334" sldId="256"/>
            <ac:spMk id="12" creationId="{00000000-0000-0000-0000-000000000000}"/>
          </ac:spMkLst>
        </pc:spChg>
        <pc:spChg chg="mod">
          <ac:chgData name="Degey Manon" userId="3f86c434-3059-4c30-8650-9cbe7e8e3a05" providerId="ADAL" clId="{8E756A17-5760-4FCD-8EF4-5F40AE81ED91}" dt="2025-09-10T11:02:25.081" v="140" actId="1035"/>
          <ac:spMkLst>
            <pc:docMk/>
            <pc:sldMk cId="772851334" sldId="256"/>
            <ac:spMk id="14" creationId="{DB71F2EF-7743-CDB2-118A-7455B4DE9366}"/>
          </ac:spMkLst>
        </pc:spChg>
        <pc:spChg chg="mod">
          <ac:chgData name="Degey Manon" userId="3f86c434-3059-4c30-8650-9cbe7e8e3a05" providerId="ADAL" clId="{8E756A17-5760-4FCD-8EF4-5F40AE81ED91}" dt="2025-09-10T11:12:31.129" v="342" actId="12"/>
          <ac:spMkLst>
            <pc:docMk/>
            <pc:sldMk cId="772851334" sldId="256"/>
            <ac:spMk id="19" creationId="{FBDD580D-0EE4-E004-FFC6-57AD1DE4E6E1}"/>
          </ac:spMkLst>
        </pc:spChg>
        <pc:spChg chg="mod">
          <ac:chgData name="Degey Manon" userId="3f86c434-3059-4c30-8650-9cbe7e8e3a05" providerId="ADAL" clId="{8E756A17-5760-4FCD-8EF4-5F40AE81ED91}" dt="2025-09-10T11:05:33.615" v="291" actId="1076"/>
          <ac:spMkLst>
            <pc:docMk/>
            <pc:sldMk cId="772851334" sldId="256"/>
            <ac:spMk id="22" creationId="{456E7C77-5604-51BB-D1D1-7127594FFDA0}"/>
          </ac:spMkLst>
        </pc:spChg>
        <pc:spChg chg="mod">
          <ac:chgData name="Degey Manon" userId="3f86c434-3059-4c30-8650-9cbe7e8e3a05" providerId="ADAL" clId="{8E756A17-5760-4FCD-8EF4-5F40AE81ED91}" dt="2025-09-10T11:12:39.499" v="344" actId="1037"/>
          <ac:spMkLst>
            <pc:docMk/>
            <pc:sldMk cId="772851334" sldId="256"/>
            <ac:spMk id="24" creationId="{C1E13A45-A963-9505-ED03-F0544CA90A74}"/>
          </ac:spMkLst>
        </pc:spChg>
        <pc:spChg chg="mod">
          <ac:chgData name="Degey Manon" userId="3f86c434-3059-4c30-8650-9cbe7e8e3a05" providerId="ADAL" clId="{8E756A17-5760-4FCD-8EF4-5F40AE81ED91}" dt="2025-09-10T11:05:26.645" v="286" actId="1037"/>
          <ac:spMkLst>
            <pc:docMk/>
            <pc:sldMk cId="772851334" sldId="256"/>
            <ac:spMk id="26" creationId="{1F2C6CC0-4F9E-21D9-E5F8-BAA75389A42F}"/>
          </ac:spMkLst>
        </pc:spChg>
        <pc:spChg chg="mod">
          <ac:chgData name="Degey Manon" userId="3f86c434-3059-4c30-8650-9cbe7e8e3a05" providerId="ADAL" clId="{8E756A17-5760-4FCD-8EF4-5F40AE81ED91}" dt="2025-09-10T11:07:04.430" v="305" actId="1036"/>
          <ac:spMkLst>
            <pc:docMk/>
            <pc:sldMk cId="772851334" sldId="256"/>
            <ac:spMk id="42" creationId="{E8B584F8-6424-3648-A1FA-6CB9007DD897}"/>
          </ac:spMkLst>
        </pc:spChg>
        <pc:spChg chg="mod">
          <ac:chgData name="Degey Manon" userId="3f86c434-3059-4c30-8650-9cbe7e8e3a05" providerId="ADAL" clId="{8E756A17-5760-4FCD-8EF4-5F40AE81ED91}" dt="2025-09-10T10:49:57.067" v="45" actId="1035"/>
          <ac:spMkLst>
            <pc:docMk/>
            <pc:sldMk cId="772851334" sldId="256"/>
            <ac:spMk id="45" creationId="{A00439C9-3A10-3EFF-B7AD-1A6985D9A61C}"/>
          </ac:spMkLst>
        </pc:spChg>
        <pc:spChg chg="mod">
          <ac:chgData name="Degey Manon" userId="3f86c434-3059-4c30-8650-9cbe7e8e3a05" providerId="ADAL" clId="{8E756A17-5760-4FCD-8EF4-5F40AE81ED91}" dt="2025-09-10T10:49:23.300" v="28" actId="20577"/>
          <ac:spMkLst>
            <pc:docMk/>
            <pc:sldMk cId="772851334" sldId="256"/>
            <ac:spMk id="86" creationId="{A14CEDB0-EC15-4C87-B635-EB90B3EEB59B}"/>
          </ac:spMkLst>
        </pc:spChg>
        <pc:grpChg chg="mod">
          <ac:chgData name="Degey Manon" userId="3f86c434-3059-4c30-8650-9cbe7e8e3a05" providerId="ADAL" clId="{8E756A17-5760-4FCD-8EF4-5F40AE81ED91}" dt="2025-09-10T11:10:45.928" v="313"/>
          <ac:grpSpMkLst>
            <pc:docMk/>
            <pc:sldMk cId="772851334" sldId="256"/>
            <ac:grpSpMk id="13" creationId="{00000000-0000-0000-0000-000000000000}"/>
          </ac:grpSpMkLst>
        </pc:grpChg>
        <pc:picChg chg="mod">
          <ac:chgData name="Degey Manon" userId="3f86c434-3059-4c30-8650-9cbe7e8e3a05" providerId="ADAL" clId="{8E756A17-5760-4FCD-8EF4-5F40AE81ED91}" dt="2025-09-10T11:04:17.831" v="262" actId="1038"/>
          <ac:picMkLst>
            <pc:docMk/>
            <pc:sldMk cId="772851334" sldId="256"/>
            <ac:picMk id="15" creationId="{021447DA-02D3-2A40-A730-DD2A4D0F5BA0}"/>
          </ac:picMkLst>
        </pc:picChg>
        <pc:picChg chg="mod">
          <ac:chgData name="Degey Manon" userId="3f86c434-3059-4c30-8650-9cbe7e8e3a05" providerId="ADAL" clId="{8E756A17-5760-4FCD-8EF4-5F40AE81ED91}" dt="2025-09-10T11:05:29.269" v="290" actId="1038"/>
          <ac:picMkLst>
            <pc:docMk/>
            <pc:sldMk cId="772851334" sldId="256"/>
            <ac:picMk id="16" creationId="{7F86B644-FAA2-6770-8508-BBC2044AD839}"/>
          </ac:picMkLst>
        </pc:picChg>
        <pc:picChg chg="add mod modCrop">
          <ac:chgData name="Degey Manon" userId="3f86c434-3059-4c30-8650-9cbe7e8e3a05" providerId="ADAL" clId="{8E756A17-5760-4FCD-8EF4-5F40AE81ED91}" dt="2025-09-10T11:11:43.447" v="341" actId="1036"/>
          <ac:picMkLst>
            <pc:docMk/>
            <pc:sldMk cId="772851334" sldId="256"/>
            <ac:picMk id="29" creationId="{AB97375D-EA5B-26EF-E55E-ABA93E7CBD7F}"/>
          </ac:picMkLst>
        </pc:picChg>
        <pc:picChg chg="mod">
          <ac:chgData name="Degey Manon" userId="3f86c434-3059-4c30-8650-9cbe7e8e3a05" providerId="ADAL" clId="{8E756A17-5760-4FCD-8EF4-5F40AE81ED91}" dt="2025-09-10T10:49:38.366" v="38" actId="1035"/>
          <ac:picMkLst>
            <pc:docMk/>
            <pc:sldMk cId="772851334" sldId="256"/>
            <ac:picMk id="111" creationId="{2AD2C17D-E09A-806F-0859-F9E0AAD60A24}"/>
          </ac:picMkLst>
        </pc:picChg>
        <pc:picChg chg="mod">
          <ac:chgData name="Degey Manon" userId="3f86c434-3059-4c30-8650-9cbe7e8e3a05" providerId="ADAL" clId="{8E756A17-5760-4FCD-8EF4-5F40AE81ED91}" dt="2025-09-10T10:49:33.954" v="30" actId="1076"/>
          <ac:picMkLst>
            <pc:docMk/>
            <pc:sldMk cId="772851334" sldId="256"/>
            <ac:picMk id="208" creationId="{AEB35F8B-24F5-E64C-094F-B82EDEA776FB}"/>
          </ac:picMkLst>
        </pc:picChg>
        <pc:picChg chg="mod">
          <ac:chgData name="Degey Manon" userId="3f86c434-3059-4c30-8650-9cbe7e8e3a05" providerId="ADAL" clId="{8E756A17-5760-4FCD-8EF4-5F40AE81ED91}" dt="2025-09-10T10:50:03.285" v="47" actId="1036"/>
          <ac:picMkLst>
            <pc:docMk/>
            <pc:sldMk cId="772851334" sldId="256"/>
            <ac:picMk id="209" creationId="{E23A4809-3CA4-F4A0-5A28-A3E25EAC7D1B}"/>
          </ac:picMkLst>
        </pc:picChg>
        <pc:cxnChg chg="add mod">
          <ac:chgData name="Degey Manon" userId="3f86c434-3059-4c30-8650-9cbe7e8e3a05" providerId="ADAL" clId="{8E756A17-5760-4FCD-8EF4-5F40AE81ED91}" dt="2025-09-10T11:09:14.343" v="308" actId="208"/>
          <ac:cxnSpMkLst>
            <pc:docMk/>
            <pc:sldMk cId="772851334" sldId="256"/>
            <ac:cxnSpMk id="43" creationId="{7C21C49F-F499-8343-2C1E-28C0A163B305}"/>
          </ac:cxnSpMkLst>
        </pc:cxnChg>
      </pc:sldChg>
    </pc:docChg>
  </pc:docChgLst>
  <pc:docChgLst>
    <pc:chgData name="Degey Manon" userId="3f86c434-3059-4c30-8650-9cbe7e8e3a05" providerId="ADAL" clId="{A87E7CE5-D1BF-4EC5-9F81-B94ACB2BBB0C}"/>
    <pc:docChg chg="undo redo custSel modSld">
      <pc:chgData name="Degey Manon" userId="3f86c434-3059-4c30-8650-9cbe7e8e3a05" providerId="ADAL" clId="{A87E7CE5-D1BF-4EC5-9F81-B94ACB2BBB0C}" dt="2024-10-14T14:59:42.007" v="9936" actId="14100"/>
      <pc:docMkLst>
        <pc:docMk/>
      </pc:docMkLst>
      <pc:sldChg chg="addSp delSp modSp mod modNotesTx">
        <pc:chgData name="Degey Manon" userId="3f86c434-3059-4c30-8650-9cbe7e8e3a05" providerId="ADAL" clId="{A87E7CE5-D1BF-4EC5-9F81-B94ACB2BBB0C}" dt="2024-10-14T14:59:42.007" v="9936" actId="14100"/>
        <pc:sldMkLst>
          <pc:docMk/>
          <pc:sldMk cId="772851334"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6C6BA6-EBED-41C5-8D5F-77C6466BB971}" type="datetimeFigureOut">
              <a:rPr lang="fr-BE" smtClean="0"/>
              <a:t>22-09-25</a:t>
            </a:fld>
            <a:endParaRPr lang="fr-BE"/>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D75A17-239D-44D6-B8BD-EEAF943FB013}" type="slidenum">
              <a:rPr lang="fr-BE" smtClean="0"/>
              <a:t>‹N°›</a:t>
            </a:fld>
            <a:endParaRPr lang="fr-BE"/>
          </a:p>
        </p:txBody>
      </p:sp>
    </p:spTree>
    <p:extLst>
      <p:ext uri="{BB962C8B-B14F-4D97-AF65-F5344CB8AC3E}">
        <p14:creationId xmlns:p14="http://schemas.microsoft.com/office/powerpoint/2010/main" val="542864374"/>
      </p:ext>
    </p:extLst>
  </p:cSld>
  <p:clrMap bg1="lt1" tx1="dk1" bg2="lt2" tx2="dk2" accent1="accent1" accent2="accent2" accent3="accent3" accent4="accent4" accent5="accent5" accent6="accent6" hlink="hlink" folHlink="folHlink"/>
  <p:notesStyle>
    <a:lvl1pPr marL="0" algn="l" defTabSz="4177875" rtl="0" eaLnBrk="1" latinLnBrk="0" hangingPunct="1">
      <a:defRPr sz="5502" kern="1200">
        <a:solidFill>
          <a:schemeClr val="tx1"/>
        </a:solidFill>
        <a:latin typeface="+mn-lt"/>
        <a:ea typeface="+mn-ea"/>
        <a:cs typeface="+mn-cs"/>
      </a:defRPr>
    </a:lvl1pPr>
    <a:lvl2pPr marL="2088937" algn="l" defTabSz="4177875" rtl="0" eaLnBrk="1" latinLnBrk="0" hangingPunct="1">
      <a:defRPr sz="5502" kern="1200">
        <a:solidFill>
          <a:schemeClr val="tx1"/>
        </a:solidFill>
        <a:latin typeface="+mn-lt"/>
        <a:ea typeface="+mn-ea"/>
        <a:cs typeface="+mn-cs"/>
      </a:defRPr>
    </a:lvl2pPr>
    <a:lvl3pPr marL="4177875" algn="l" defTabSz="4177875" rtl="0" eaLnBrk="1" latinLnBrk="0" hangingPunct="1">
      <a:defRPr sz="5502" kern="1200">
        <a:solidFill>
          <a:schemeClr val="tx1"/>
        </a:solidFill>
        <a:latin typeface="+mn-lt"/>
        <a:ea typeface="+mn-ea"/>
        <a:cs typeface="+mn-cs"/>
      </a:defRPr>
    </a:lvl3pPr>
    <a:lvl4pPr marL="6266811" algn="l" defTabSz="4177875" rtl="0" eaLnBrk="1" latinLnBrk="0" hangingPunct="1">
      <a:defRPr sz="5502" kern="1200">
        <a:solidFill>
          <a:schemeClr val="tx1"/>
        </a:solidFill>
        <a:latin typeface="+mn-lt"/>
        <a:ea typeface="+mn-ea"/>
        <a:cs typeface="+mn-cs"/>
      </a:defRPr>
    </a:lvl4pPr>
    <a:lvl5pPr marL="8355748" algn="l" defTabSz="4177875" rtl="0" eaLnBrk="1" latinLnBrk="0" hangingPunct="1">
      <a:defRPr sz="5502" kern="1200">
        <a:solidFill>
          <a:schemeClr val="tx1"/>
        </a:solidFill>
        <a:latin typeface="+mn-lt"/>
        <a:ea typeface="+mn-ea"/>
        <a:cs typeface="+mn-cs"/>
      </a:defRPr>
    </a:lvl5pPr>
    <a:lvl6pPr marL="10444685" algn="l" defTabSz="4177875" rtl="0" eaLnBrk="1" latinLnBrk="0" hangingPunct="1">
      <a:defRPr sz="5502" kern="1200">
        <a:solidFill>
          <a:schemeClr val="tx1"/>
        </a:solidFill>
        <a:latin typeface="+mn-lt"/>
        <a:ea typeface="+mn-ea"/>
        <a:cs typeface="+mn-cs"/>
      </a:defRPr>
    </a:lvl6pPr>
    <a:lvl7pPr marL="12533623" algn="l" defTabSz="4177875" rtl="0" eaLnBrk="1" latinLnBrk="0" hangingPunct="1">
      <a:defRPr sz="5502" kern="1200">
        <a:solidFill>
          <a:schemeClr val="tx1"/>
        </a:solidFill>
        <a:latin typeface="+mn-lt"/>
        <a:ea typeface="+mn-ea"/>
        <a:cs typeface="+mn-cs"/>
      </a:defRPr>
    </a:lvl7pPr>
    <a:lvl8pPr marL="14622560" algn="l" defTabSz="4177875" rtl="0" eaLnBrk="1" latinLnBrk="0" hangingPunct="1">
      <a:defRPr sz="5502" kern="1200">
        <a:solidFill>
          <a:schemeClr val="tx1"/>
        </a:solidFill>
        <a:latin typeface="+mn-lt"/>
        <a:ea typeface="+mn-ea"/>
        <a:cs typeface="+mn-cs"/>
      </a:defRPr>
    </a:lvl8pPr>
    <a:lvl9pPr marL="16711497" algn="l" defTabSz="4177875" rtl="0" eaLnBrk="1" latinLnBrk="0" hangingPunct="1">
      <a:defRPr sz="55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82800" y="744538"/>
            <a:ext cx="2632075" cy="3722687"/>
          </a:xfrm>
        </p:spPr>
        <p:txBody>
          <a:bodyPr/>
          <a:lstStyle/>
          <a:p>
            <a:endParaRPr lang="fr-BE"/>
          </a:p>
        </p:txBody>
      </p:sp>
      <p:sp>
        <p:nvSpPr>
          <p:cNvPr id="3" name="Espace réservé des commentaires 2"/>
          <p:cNvSpPr>
            <a:spLocks noGrp="1"/>
          </p:cNvSpPr>
          <p:nvPr>
            <p:ph type="body" idx="1"/>
          </p:nvPr>
        </p:nvSpPr>
        <p:spPr/>
        <p:txBody>
          <a:bodyPr/>
          <a:lstStyle/>
          <a:p>
            <a:r>
              <a:rPr lang="fr-BE" dirty="0"/>
              <a:t>Revoir les interprétations des résultats</a:t>
            </a:r>
          </a:p>
          <a:p>
            <a:r>
              <a:rPr lang="fr-BE" dirty="0"/>
              <a:t>Revoir les cadres</a:t>
            </a:r>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B2D75A17-239D-44D6-B8BD-EEAF943FB013}" type="slidenum">
              <a:rPr lang="fr-BE" smtClean="0"/>
              <a:t>1</a:t>
            </a:fld>
            <a:endParaRPr lang="fr-BE"/>
          </a:p>
        </p:txBody>
      </p:sp>
    </p:spTree>
    <p:extLst>
      <p:ext uri="{BB962C8B-B14F-4D97-AF65-F5344CB8AC3E}">
        <p14:creationId xmlns:p14="http://schemas.microsoft.com/office/powerpoint/2010/main" val="141409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83809" y="7011209"/>
            <a:ext cx="22707601" cy="14914492"/>
          </a:xfrm>
        </p:spPr>
        <p:txBody>
          <a:bodyPr anchor="b"/>
          <a:lstStyle>
            <a:lvl1pPr algn="ctr">
              <a:defRPr sz="5000"/>
            </a:lvl1pPr>
          </a:lstStyle>
          <a:p>
            <a:r>
              <a:rPr lang="fr-FR"/>
              <a:t>Modifiez le style du titre</a:t>
            </a:r>
            <a:endParaRPr lang="fr-BE"/>
          </a:p>
        </p:txBody>
      </p:sp>
      <p:sp>
        <p:nvSpPr>
          <p:cNvPr id="3" name="Sous-titre 2"/>
          <p:cNvSpPr>
            <a:spLocks noGrp="1"/>
          </p:cNvSpPr>
          <p:nvPr>
            <p:ph type="subTitle" idx="1"/>
          </p:nvPr>
        </p:nvSpPr>
        <p:spPr>
          <a:xfrm>
            <a:off x="3783809" y="22500312"/>
            <a:ext cx="22707601" cy="10344588"/>
          </a:xfrm>
        </p:spPr>
        <p:txBody>
          <a:bodyPr/>
          <a:lstStyle>
            <a:lvl1pPr marL="0" indent="0" algn="ctr">
              <a:buNone/>
              <a:defRPr sz="2000"/>
            </a:lvl1pPr>
            <a:lvl2pPr marL="380970" indent="0" algn="ctr">
              <a:buNone/>
              <a:defRPr sz="1666"/>
            </a:lvl2pPr>
            <a:lvl3pPr marL="761938" indent="0" algn="ctr">
              <a:buNone/>
              <a:defRPr sz="1499"/>
            </a:lvl3pPr>
            <a:lvl4pPr marL="1142908" indent="0" algn="ctr">
              <a:buNone/>
              <a:defRPr sz="1334"/>
            </a:lvl4pPr>
            <a:lvl5pPr marL="1523877" indent="0" algn="ctr">
              <a:buNone/>
              <a:defRPr sz="1334"/>
            </a:lvl5pPr>
            <a:lvl6pPr marL="1904846" indent="0" algn="ctr">
              <a:buNone/>
              <a:defRPr sz="1334"/>
            </a:lvl6pPr>
            <a:lvl7pPr marL="2285815" indent="0" algn="ctr">
              <a:buNone/>
              <a:defRPr sz="1334"/>
            </a:lvl7pPr>
            <a:lvl8pPr marL="2666785" indent="0" algn="ctr">
              <a:buNone/>
              <a:defRPr sz="1334"/>
            </a:lvl8pPr>
            <a:lvl9pPr marL="3047753" indent="0" algn="ctr">
              <a:buNone/>
              <a:defRPr sz="1334"/>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305207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5558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666700" y="2280986"/>
            <a:ext cx="6526707" cy="36305264"/>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2081810" y="2280986"/>
            <a:ext cx="19432329" cy="3630526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46462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11132"/>
            <a:ext cx="25733931" cy="14914762"/>
          </a:xfrm>
        </p:spPr>
        <p:txBody>
          <a:bodyPr anchor="b"/>
          <a:lstStyle>
            <a:lvl1pPr algn="ctr">
              <a:defRPr sz="19865"/>
            </a:lvl1pPr>
          </a:lstStyle>
          <a:p>
            <a:r>
              <a:rPr lang="fr-FR"/>
              <a:t>Modifiez le style du titre</a:t>
            </a:r>
            <a:endParaRPr lang="en-US" dirty="0"/>
          </a:p>
        </p:txBody>
      </p:sp>
      <p:sp>
        <p:nvSpPr>
          <p:cNvPr id="3" name="Subtitle 2"/>
          <p:cNvSpPr>
            <a:spLocks noGrp="1"/>
          </p:cNvSpPr>
          <p:nvPr>
            <p:ph type="subTitle" idx="1"/>
          </p:nvPr>
        </p:nvSpPr>
        <p:spPr>
          <a:xfrm>
            <a:off x="3784402" y="22501064"/>
            <a:ext cx="22706410" cy="10343147"/>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1461278-D9B7-4B37-9F61-17666A6923DF}" type="datetimeFigureOut">
              <a:rPr lang="fr-BE" smtClean="0"/>
              <a:t>22-09-25</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2090CA9C-DF8C-48F9-A048-FF44F9C8EC2D}" type="slidenum">
              <a:rPr lang="fr-BE" smtClean="0"/>
              <a:t>‹N°›</a:t>
            </a:fld>
            <a:endParaRPr lang="fr-BE"/>
          </a:p>
        </p:txBody>
      </p:sp>
      <p:sp>
        <p:nvSpPr>
          <p:cNvPr id="7" name="Cadre 6">
            <a:extLst>
              <a:ext uri="{FF2B5EF4-FFF2-40B4-BE49-F238E27FC236}">
                <a16:creationId xmlns:a16="http://schemas.microsoft.com/office/drawing/2014/main" id="{443597C7-0C5D-554F-608E-B3A86A8AD17D}"/>
              </a:ext>
            </a:extLst>
          </p:cNvPr>
          <p:cNvSpPr/>
          <p:nvPr userDrawn="1"/>
        </p:nvSpPr>
        <p:spPr>
          <a:xfrm>
            <a:off x="1" y="2"/>
            <a:ext cx="30275213" cy="42840275"/>
          </a:xfrm>
          <a:prstGeom prst="frame">
            <a:avLst>
              <a:gd name="adj1" fmla="val 238"/>
            </a:avLst>
          </a:prstGeom>
          <a:solidFill>
            <a:srgbClr val="DB5457"/>
          </a:solidFill>
          <a:ln>
            <a:solidFill>
              <a:srgbClr val="DB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5723">
              <a:solidFill>
                <a:schemeClr val="tx1"/>
              </a:solidFill>
            </a:endParaRPr>
          </a:p>
        </p:txBody>
      </p:sp>
    </p:spTree>
    <p:extLst>
      <p:ext uri="{BB962C8B-B14F-4D97-AF65-F5344CB8AC3E}">
        <p14:creationId xmlns:p14="http://schemas.microsoft.com/office/powerpoint/2010/main" val="326349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71901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80331"/>
            <a:ext cx="26112371" cy="17820361"/>
          </a:xfrm>
        </p:spPr>
        <p:txBody>
          <a:bodyPr anchor="b"/>
          <a:lstStyle>
            <a:lvl1pPr>
              <a:defRPr sz="19865"/>
            </a:lvl1pPr>
          </a:lstStyle>
          <a:p>
            <a:r>
              <a:rPr lang="fr-FR"/>
              <a:t>Modifiez le style du titre</a:t>
            </a:r>
            <a:endParaRPr lang="en-US" dirty="0"/>
          </a:p>
        </p:txBody>
      </p:sp>
      <p:sp>
        <p:nvSpPr>
          <p:cNvPr id="3" name="Text Placeholder 2"/>
          <p:cNvSpPr>
            <a:spLocks noGrp="1"/>
          </p:cNvSpPr>
          <p:nvPr>
            <p:ph type="body" idx="1"/>
          </p:nvPr>
        </p:nvSpPr>
        <p:spPr>
          <a:xfrm>
            <a:off x="2065654" y="28669280"/>
            <a:ext cx="26112371" cy="9371307"/>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8926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81421" y="11404240"/>
            <a:ext cx="12866966" cy="271817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26826" y="11404240"/>
            <a:ext cx="12866966" cy="271817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37597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80857"/>
            <a:ext cx="26112371" cy="8280473"/>
          </a:xfrm>
        </p:spPr>
        <p:txBody>
          <a:bodyPr/>
          <a:lstStyle/>
          <a:p>
            <a:r>
              <a:rPr lang="fr-FR"/>
              <a:t>Modifiez le style du titre</a:t>
            </a:r>
            <a:endParaRPr lang="en-US" dirty="0"/>
          </a:p>
        </p:txBody>
      </p:sp>
      <p:sp>
        <p:nvSpPr>
          <p:cNvPr id="3" name="Text Placeholder 2"/>
          <p:cNvSpPr>
            <a:spLocks noGrp="1"/>
          </p:cNvSpPr>
          <p:nvPr>
            <p:ph type="body" idx="1"/>
          </p:nvPr>
        </p:nvSpPr>
        <p:spPr>
          <a:xfrm>
            <a:off x="2085368" y="10501820"/>
            <a:ext cx="12807832" cy="5146780"/>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4" name="Content Placeholder 3"/>
          <p:cNvSpPr>
            <a:spLocks noGrp="1"/>
          </p:cNvSpPr>
          <p:nvPr>
            <p:ph sz="half" idx="2"/>
          </p:nvPr>
        </p:nvSpPr>
        <p:spPr>
          <a:xfrm>
            <a:off x="2085368" y="15648601"/>
            <a:ext cx="12807832" cy="230167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26828" y="10501820"/>
            <a:ext cx="12870909" cy="5146780"/>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6" name="Content Placeholder 5"/>
          <p:cNvSpPr>
            <a:spLocks noGrp="1"/>
          </p:cNvSpPr>
          <p:nvPr>
            <p:ph sz="quarter" idx="4"/>
          </p:nvPr>
        </p:nvSpPr>
        <p:spPr>
          <a:xfrm>
            <a:off x="15326828" y="15648601"/>
            <a:ext cx="12870909" cy="230167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60146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1973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1801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6018"/>
            <a:ext cx="9764544" cy="9996064"/>
          </a:xfrm>
        </p:spPr>
        <p:txBody>
          <a:bodyPr anchor="b"/>
          <a:lstStyle>
            <a:lvl1pPr>
              <a:defRPr sz="10595"/>
            </a:lvl1pPr>
          </a:lstStyle>
          <a:p>
            <a:r>
              <a:rPr lang="fr-FR"/>
              <a:t>Modifiez le style du titre</a:t>
            </a:r>
            <a:endParaRPr lang="en-US" dirty="0"/>
          </a:p>
        </p:txBody>
      </p:sp>
      <p:sp>
        <p:nvSpPr>
          <p:cNvPr id="3" name="Content Placeholder 2"/>
          <p:cNvSpPr>
            <a:spLocks noGrp="1"/>
          </p:cNvSpPr>
          <p:nvPr>
            <p:ph idx="1"/>
          </p:nvPr>
        </p:nvSpPr>
        <p:spPr>
          <a:xfrm>
            <a:off x="12870909" y="6168216"/>
            <a:ext cx="15326827" cy="30444362"/>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85364" y="12852082"/>
            <a:ext cx="9764544" cy="23810073"/>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5516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671832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6018"/>
            <a:ext cx="9764544" cy="9996064"/>
          </a:xfrm>
        </p:spPr>
        <p:txBody>
          <a:bodyPr anchor="b"/>
          <a:lstStyle>
            <a:lvl1pPr>
              <a:defRPr sz="10595"/>
            </a:lvl1pPr>
          </a:lstStyle>
          <a:p>
            <a:r>
              <a:rPr lang="fr-FR"/>
              <a:t>Modifiez le style du titre</a:t>
            </a:r>
            <a:endParaRPr lang="en-US" dirty="0"/>
          </a:p>
        </p:txBody>
      </p:sp>
      <p:sp>
        <p:nvSpPr>
          <p:cNvPr id="3" name="Picture Placeholder 2"/>
          <p:cNvSpPr>
            <a:spLocks noGrp="1" noChangeAspect="1"/>
          </p:cNvSpPr>
          <p:nvPr>
            <p:ph type="pic" idx="1"/>
          </p:nvPr>
        </p:nvSpPr>
        <p:spPr>
          <a:xfrm>
            <a:off x="12870909" y="6168216"/>
            <a:ext cx="15326827" cy="30444362"/>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a:t>Cliquez sur l'icône pour ajouter une image</a:t>
            </a:r>
            <a:endParaRPr lang="en-US" dirty="0"/>
          </a:p>
        </p:txBody>
      </p:sp>
      <p:sp>
        <p:nvSpPr>
          <p:cNvPr id="4" name="Text Placeholder 3"/>
          <p:cNvSpPr>
            <a:spLocks noGrp="1"/>
          </p:cNvSpPr>
          <p:nvPr>
            <p:ph type="body" sz="half" idx="2"/>
          </p:nvPr>
        </p:nvSpPr>
        <p:spPr>
          <a:xfrm>
            <a:off x="2085364" y="12852082"/>
            <a:ext cx="9764544" cy="23810073"/>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9532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47581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80848"/>
            <a:ext cx="6528093" cy="3630515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1423" y="2280848"/>
            <a:ext cx="19205838" cy="3630515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16048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65917" y="10681103"/>
            <a:ext cx="26111596" cy="17819293"/>
          </a:xfrm>
        </p:spPr>
        <p:txBody>
          <a:bodyPr anchor="b"/>
          <a:lstStyle>
            <a:lvl1pPr>
              <a:defRPr sz="5000"/>
            </a:lvl1pPr>
          </a:lstStyle>
          <a:p>
            <a:r>
              <a:rPr lang="fr-FR"/>
              <a:t>Modifiez le style du titre</a:t>
            </a:r>
            <a:endParaRPr lang="fr-BE"/>
          </a:p>
        </p:txBody>
      </p:sp>
      <p:sp>
        <p:nvSpPr>
          <p:cNvPr id="3" name="Espace réservé du texte 2"/>
          <p:cNvSpPr>
            <a:spLocks noGrp="1"/>
          </p:cNvSpPr>
          <p:nvPr>
            <p:ph type="body" idx="1"/>
          </p:nvPr>
        </p:nvSpPr>
        <p:spPr>
          <a:xfrm>
            <a:off x="2065917" y="28668653"/>
            <a:ext cx="26111596" cy="9371558"/>
          </a:xfrm>
        </p:spPr>
        <p:txBody>
          <a:bodyPr/>
          <a:lstStyle>
            <a:lvl1pPr marL="0" indent="0">
              <a:buNone/>
              <a:defRPr sz="2000">
                <a:solidFill>
                  <a:schemeClr val="tx1">
                    <a:tint val="75000"/>
                  </a:schemeClr>
                </a:solidFill>
              </a:defRPr>
            </a:lvl1pPr>
            <a:lvl2pPr marL="380970" indent="0">
              <a:buNone/>
              <a:defRPr sz="1666">
                <a:solidFill>
                  <a:schemeClr val="tx1">
                    <a:tint val="75000"/>
                  </a:schemeClr>
                </a:solidFill>
              </a:defRPr>
            </a:lvl2pPr>
            <a:lvl3pPr marL="761938" indent="0">
              <a:buNone/>
              <a:defRPr sz="1499">
                <a:solidFill>
                  <a:schemeClr val="tx1">
                    <a:tint val="75000"/>
                  </a:schemeClr>
                </a:solidFill>
              </a:defRPr>
            </a:lvl3pPr>
            <a:lvl4pPr marL="1142908" indent="0">
              <a:buNone/>
              <a:defRPr sz="1334">
                <a:solidFill>
                  <a:schemeClr val="tx1">
                    <a:tint val="75000"/>
                  </a:schemeClr>
                </a:solidFill>
              </a:defRPr>
            </a:lvl4pPr>
            <a:lvl5pPr marL="1523877" indent="0">
              <a:buNone/>
              <a:defRPr sz="1334">
                <a:solidFill>
                  <a:schemeClr val="tx1">
                    <a:tint val="75000"/>
                  </a:schemeClr>
                </a:solidFill>
              </a:defRPr>
            </a:lvl5pPr>
            <a:lvl6pPr marL="1904846" indent="0">
              <a:buNone/>
              <a:defRPr sz="1334">
                <a:solidFill>
                  <a:schemeClr val="tx1">
                    <a:tint val="75000"/>
                  </a:schemeClr>
                </a:solidFill>
              </a:defRPr>
            </a:lvl6pPr>
            <a:lvl7pPr marL="2285815" indent="0">
              <a:buNone/>
              <a:defRPr sz="1334">
                <a:solidFill>
                  <a:schemeClr val="tx1">
                    <a:tint val="75000"/>
                  </a:schemeClr>
                </a:solidFill>
              </a:defRPr>
            </a:lvl7pPr>
            <a:lvl8pPr marL="2666785" indent="0">
              <a:buNone/>
              <a:defRPr sz="1334">
                <a:solidFill>
                  <a:schemeClr val="tx1">
                    <a:tint val="75000"/>
                  </a:schemeClr>
                </a:solidFill>
              </a:defRPr>
            </a:lvl8pPr>
            <a:lvl9pPr marL="3047753" indent="0">
              <a:buNone/>
              <a:defRPr sz="1334">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04081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2081809" y="11404922"/>
            <a:ext cx="12978724" cy="2718132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213095" y="11404922"/>
            <a:ext cx="12980312" cy="2718132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0C87F36F-FFF0-4711-B27F-C2AED4E000C1}" type="datetimeFigureOut">
              <a:rPr lang="fr-BE" smtClean="0"/>
              <a:t>22-09-25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113535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084989" y="2280987"/>
            <a:ext cx="26113185" cy="8281067"/>
          </a:xfrm>
        </p:spPr>
        <p:txBody>
          <a:bodyPr/>
          <a:lstStyle/>
          <a:p>
            <a:r>
              <a:rPr lang="fr-FR"/>
              <a:t>Modifiez le style du titre</a:t>
            </a:r>
            <a:endParaRPr lang="fr-BE"/>
          </a:p>
        </p:txBody>
      </p:sp>
      <p:sp>
        <p:nvSpPr>
          <p:cNvPr id="3" name="Espace réservé du texte 2"/>
          <p:cNvSpPr>
            <a:spLocks noGrp="1"/>
          </p:cNvSpPr>
          <p:nvPr>
            <p:ph type="body" idx="1"/>
          </p:nvPr>
        </p:nvSpPr>
        <p:spPr>
          <a:xfrm>
            <a:off x="2084988" y="10501734"/>
            <a:ext cx="12808683" cy="5146103"/>
          </a:xfrm>
        </p:spPr>
        <p:txBody>
          <a:bodyPr anchor="b"/>
          <a:lstStyle>
            <a:lvl1pPr marL="0" indent="0">
              <a:buNone/>
              <a:defRPr sz="2000" b="1"/>
            </a:lvl1pPr>
            <a:lvl2pPr marL="380970" indent="0">
              <a:buNone/>
              <a:defRPr sz="1666" b="1"/>
            </a:lvl2pPr>
            <a:lvl3pPr marL="761938" indent="0">
              <a:buNone/>
              <a:defRPr sz="1499" b="1"/>
            </a:lvl3pPr>
            <a:lvl4pPr marL="1142908" indent="0">
              <a:buNone/>
              <a:defRPr sz="1334" b="1"/>
            </a:lvl4pPr>
            <a:lvl5pPr marL="1523877" indent="0">
              <a:buNone/>
              <a:defRPr sz="1334" b="1"/>
            </a:lvl5pPr>
            <a:lvl6pPr marL="1904846" indent="0">
              <a:buNone/>
              <a:defRPr sz="1334" b="1"/>
            </a:lvl6pPr>
            <a:lvl7pPr marL="2285815" indent="0">
              <a:buNone/>
              <a:defRPr sz="1334" b="1"/>
            </a:lvl7pPr>
            <a:lvl8pPr marL="2666785" indent="0">
              <a:buNone/>
              <a:defRPr sz="1334" b="1"/>
            </a:lvl8pPr>
            <a:lvl9pPr marL="3047753" indent="0">
              <a:buNone/>
              <a:defRPr sz="1334" b="1"/>
            </a:lvl9pPr>
          </a:lstStyle>
          <a:p>
            <a:pPr lvl="0"/>
            <a:r>
              <a:rPr lang="fr-FR"/>
              <a:t>Modifiez les styles du texte du masque</a:t>
            </a:r>
          </a:p>
        </p:txBody>
      </p:sp>
      <p:sp>
        <p:nvSpPr>
          <p:cNvPr id="4" name="Espace réservé du contenu 3"/>
          <p:cNvSpPr>
            <a:spLocks noGrp="1"/>
          </p:cNvSpPr>
          <p:nvPr>
            <p:ph sz="half" idx="2"/>
          </p:nvPr>
        </p:nvSpPr>
        <p:spPr>
          <a:xfrm>
            <a:off x="2084988" y="15647837"/>
            <a:ext cx="12808683" cy="2301777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27514" y="10501734"/>
            <a:ext cx="12870659" cy="5146103"/>
          </a:xfrm>
        </p:spPr>
        <p:txBody>
          <a:bodyPr anchor="b"/>
          <a:lstStyle>
            <a:lvl1pPr marL="0" indent="0">
              <a:buNone/>
              <a:defRPr sz="2000" b="1"/>
            </a:lvl1pPr>
            <a:lvl2pPr marL="380970" indent="0">
              <a:buNone/>
              <a:defRPr sz="1666" b="1"/>
            </a:lvl2pPr>
            <a:lvl3pPr marL="761938" indent="0">
              <a:buNone/>
              <a:defRPr sz="1499" b="1"/>
            </a:lvl3pPr>
            <a:lvl4pPr marL="1142908" indent="0">
              <a:buNone/>
              <a:defRPr sz="1334" b="1"/>
            </a:lvl4pPr>
            <a:lvl5pPr marL="1523877" indent="0">
              <a:buNone/>
              <a:defRPr sz="1334" b="1"/>
            </a:lvl5pPr>
            <a:lvl6pPr marL="1904846" indent="0">
              <a:buNone/>
              <a:defRPr sz="1334" b="1"/>
            </a:lvl6pPr>
            <a:lvl7pPr marL="2285815" indent="0">
              <a:buNone/>
              <a:defRPr sz="1334" b="1"/>
            </a:lvl7pPr>
            <a:lvl8pPr marL="2666785" indent="0">
              <a:buNone/>
              <a:defRPr sz="1334" b="1"/>
            </a:lvl8pPr>
            <a:lvl9pPr marL="3047753" indent="0">
              <a:buNone/>
              <a:defRPr sz="1334" b="1"/>
            </a:lvl9pPr>
          </a:lstStyle>
          <a:p>
            <a:pPr lvl="0"/>
            <a:r>
              <a:rPr lang="fr-FR"/>
              <a:t>Modifiez les styles du texte du masque</a:t>
            </a:r>
          </a:p>
        </p:txBody>
      </p:sp>
      <p:sp>
        <p:nvSpPr>
          <p:cNvPr id="6" name="Espace réservé du contenu 5"/>
          <p:cNvSpPr>
            <a:spLocks noGrp="1"/>
          </p:cNvSpPr>
          <p:nvPr>
            <p:ph sz="quarter" idx="4"/>
          </p:nvPr>
        </p:nvSpPr>
        <p:spPr>
          <a:xfrm>
            <a:off x="15327514" y="15647837"/>
            <a:ext cx="12870659" cy="2301777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0C87F36F-FFF0-4711-B27F-C2AED4E000C1}" type="datetimeFigureOut">
              <a:rPr lang="fr-BE" smtClean="0"/>
              <a:t>22-09-25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368322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0C87F36F-FFF0-4711-B27F-C2AED4E000C1}" type="datetimeFigureOut">
              <a:rPr lang="fr-BE" smtClean="0"/>
              <a:t>22-09-25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144253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87F36F-FFF0-4711-B27F-C2AED4E000C1}" type="datetimeFigureOut">
              <a:rPr lang="fr-BE" smtClean="0"/>
              <a:t>22-09-25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0082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84990" y="2855596"/>
            <a:ext cx="9765429" cy="9996963"/>
          </a:xfrm>
        </p:spPr>
        <p:txBody>
          <a:bodyPr anchor="b"/>
          <a:lstStyle>
            <a:lvl1pPr>
              <a:defRPr sz="2666"/>
            </a:lvl1pPr>
          </a:lstStyle>
          <a:p>
            <a:r>
              <a:rPr lang="fr-FR"/>
              <a:t>Modifiez le style du titre</a:t>
            </a:r>
            <a:endParaRPr lang="fr-BE"/>
          </a:p>
        </p:txBody>
      </p:sp>
      <p:sp>
        <p:nvSpPr>
          <p:cNvPr id="3" name="Espace réservé du contenu 2"/>
          <p:cNvSpPr>
            <a:spLocks noGrp="1"/>
          </p:cNvSpPr>
          <p:nvPr>
            <p:ph idx="1"/>
          </p:nvPr>
        </p:nvSpPr>
        <p:spPr>
          <a:xfrm>
            <a:off x="12870663" y="6168340"/>
            <a:ext cx="15327511" cy="30444866"/>
          </a:xfrm>
        </p:spPr>
        <p:txBody>
          <a:bodyPr/>
          <a:lstStyle>
            <a:lvl1pPr>
              <a:defRPr sz="2666"/>
            </a:lvl1pPr>
            <a:lvl2pPr>
              <a:defRPr sz="2333"/>
            </a:lvl2pPr>
            <a:lvl3pPr>
              <a:defRPr sz="2000"/>
            </a:lvl3pPr>
            <a:lvl4pPr>
              <a:defRPr sz="1666"/>
            </a:lvl4pPr>
            <a:lvl5pPr>
              <a:defRPr sz="1666"/>
            </a:lvl5pPr>
            <a:lvl6pPr>
              <a:defRPr sz="1666"/>
            </a:lvl6pPr>
            <a:lvl7pPr>
              <a:defRPr sz="1666"/>
            </a:lvl7pPr>
            <a:lvl8pPr>
              <a:defRPr sz="1666"/>
            </a:lvl8pPr>
            <a:lvl9pPr>
              <a:defRPr sz="166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2084990" y="12852561"/>
            <a:ext cx="9765429" cy="23809853"/>
          </a:xfrm>
        </p:spPr>
        <p:txBody>
          <a:bodyPr/>
          <a:lstStyle>
            <a:lvl1pPr marL="0" indent="0">
              <a:buNone/>
              <a:defRPr sz="1334"/>
            </a:lvl1pPr>
            <a:lvl2pPr marL="380970" indent="0">
              <a:buNone/>
              <a:defRPr sz="1167"/>
            </a:lvl2pPr>
            <a:lvl3pPr marL="761938" indent="0">
              <a:buNone/>
              <a:defRPr sz="1000"/>
            </a:lvl3pPr>
            <a:lvl4pPr marL="1142908" indent="0">
              <a:buNone/>
              <a:defRPr sz="833"/>
            </a:lvl4pPr>
            <a:lvl5pPr marL="1523877" indent="0">
              <a:buNone/>
              <a:defRPr sz="833"/>
            </a:lvl5pPr>
            <a:lvl6pPr marL="1904846" indent="0">
              <a:buNone/>
              <a:defRPr sz="833"/>
            </a:lvl6pPr>
            <a:lvl7pPr marL="2285815" indent="0">
              <a:buNone/>
              <a:defRPr sz="833"/>
            </a:lvl7pPr>
            <a:lvl8pPr marL="2666785" indent="0">
              <a:buNone/>
              <a:defRPr sz="833"/>
            </a:lvl8pPr>
            <a:lvl9pPr marL="3047753" indent="0">
              <a:buNone/>
              <a:defRPr sz="83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87F36F-FFF0-4711-B27F-C2AED4E000C1}" type="datetimeFigureOut">
              <a:rPr lang="fr-BE" smtClean="0"/>
              <a:t>22-09-25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41187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84990" y="2855596"/>
            <a:ext cx="9765429" cy="9996963"/>
          </a:xfrm>
        </p:spPr>
        <p:txBody>
          <a:bodyPr anchor="b"/>
          <a:lstStyle>
            <a:lvl1pPr>
              <a:defRPr sz="2666"/>
            </a:lvl1pPr>
          </a:lstStyle>
          <a:p>
            <a:r>
              <a:rPr lang="fr-FR"/>
              <a:t>Modifiez le style du titre</a:t>
            </a:r>
            <a:endParaRPr lang="fr-BE"/>
          </a:p>
        </p:txBody>
      </p:sp>
      <p:sp>
        <p:nvSpPr>
          <p:cNvPr id="3" name="Espace réservé pour une image  2"/>
          <p:cNvSpPr>
            <a:spLocks noGrp="1"/>
          </p:cNvSpPr>
          <p:nvPr>
            <p:ph type="pic" idx="1"/>
          </p:nvPr>
        </p:nvSpPr>
        <p:spPr>
          <a:xfrm>
            <a:off x="12870663" y="6168340"/>
            <a:ext cx="15327511" cy="30444866"/>
          </a:xfrm>
        </p:spPr>
        <p:txBody>
          <a:bodyPr/>
          <a:lstStyle>
            <a:lvl1pPr marL="0" indent="0">
              <a:buNone/>
              <a:defRPr sz="2666"/>
            </a:lvl1pPr>
            <a:lvl2pPr marL="380970" indent="0">
              <a:buNone/>
              <a:defRPr sz="2333"/>
            </a:lvl2pPr>
            <a:lvl3pPr marL="761938" indent="0">
              <a:buNone/>
              <a:defRPr sz="2000"/>
            </a:lvl3pPr>
            <a:lvl4pPr marL="1142908" indent="0">
              <a:buNone/>
              <a:defRPr sz="1666"/>
            </a:lvl4pPr>
            <a:lvl5pPr marL="1523877" indent="0">
              <a:buNone/>
              <a:defRPr sz="1666"/>
            </a:lvl5pPr>
            <a:lvl6pPr marL="1904846" indent="0">
              <a:buNone/>
              <a:defRPr sz="1666"/>
            </a:lvl6pPr>
            <a:lvl7pPr marL="2285815" indent="0">
              <a:buNone/>
              <a:defRPr sz="1666"/>
            </a:lvl7pPr>
            <a:lvl8pPr marL="2666785" indent="0">
              <a:buNone/>
              <a:defRPr sz="1666"/>
            </a:lvl8pPr>
            <a:lvl9pPr marL="3047753" indent="0">
              <a:buNone/>
              <a:defRPr sz="1666"/>
            </a:lvl9pPr>
          </a:lstStyle>
          <a:p>
            <a:endParaRPr lang="fr-BE"/>
          </a:p>
        </p:txBody>
      </p:sp>
      <p:sp>
        <p:nvSpPr>
          <p:cNvPr id="4" name="Espace réservé du texte 3"/>
          <p:cNvSpPr>
            <a:spLocks noGrp="1"/>
          </p:cNvSpPr>
          <p:nvPr>
            <p:ph type="body" sz="half" idx="2"/>
          </p:nvPr>
        </p:nvSpPr>
        <p:spPr>
          <a:xfrm>
            <a:off x="2084990" y="12852561"/>
            <a:ext cx="9765429" cy="23809853"/>
          </a:xfrm>
        </p:spPr>
        <p:txBody>
          <a:bodyPr/>
          <a:lstStyle>
            <a:lvl1pPr marL="0" indent="0">
              <a:buNone/>
              <a:defRPr sz="1334"/>
            </a:lvl1pPr>
            <a:lvl2pPr marL="380970" indent="0">
              <a:buNone/>
              <a:defRPr sz="1167"/>
            </a:lvl2pPr>
            <a:lvl3pPr marL="761938" indent="0">
              <a:buNone/>
              <a:defRPr sz="1000"/>
            </a:lvl3pPr>
            <a:lvl4pPr marL="1142908" indent="0">
              <a:buNone/>
              <a:defRPr sz="833"/>
            </a:lvl4pPr>
            <a:lvl5pPr marL="1523877" indent="0">
              <a:buNone/>
              <a:defRPr sz="833"/>
            </a:lvl5pPr>
            <a:lvl6pPr marL="1904846" indent="0">
              <a:buNone/>
              <a:defRPr sz="833"/>
            </a:lvl6pPr>
            <a:lvl7pPr marL="2285815" indent="0">
              <a:buNone/>
              <a:defRPr sz="833"/>
            </a:lvl7pPr>
            <a:lvl8pPr marL="2666785" indent="0">
              <a:buNone/>
              <a:defRPr sz="833"/>
            </a:lvl8pPr>
            <a:lvl9pPr marL="3047753" indent="0">
              <a:buNone/>
              <a:defRPr sz="83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87F36F-FFF0-4711-B27F-C2AED4E000C1}" type="datetimeFigureOut">
              <a:rPr lang="fr-BE" smtClean="0"/>
              <a:t>22-09-25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2049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18" Type="http://schemas.openxmlformats.org/officeDocument/2006/relationships/image" Target="../media/image6.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81809" y="2280987"/>
            <a:ext cx="26111596" cy="8281067"/>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2081809" y="11404922"/>
            <a:ext cx="26111596" cy="2718132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2081810" y="39706902"/>
            <a:ext cx="6811168" cy="2280984"/>
          </a:xfrm>
          <a:prstGeom prst="rect">
            <a:avLst/>
          </a:prstGeom>
        </p:spPr>
        <p:txBody>
          <a:bodyPr vert="horz" lIns="91440" tIns="45720" rIns="91440" bIns="45720" rtlCol="0" anchor="ctr"/>
          <a:lstStyle>
            <a:lvl1pPr algn="l">
              <a:defRPr sz="1000">
                <a:solidFill>
                  <a:schemeClr val="tx1">
                    <a:tint val="75000"/>
                  </a:schemeClr>
                </a:solidFill>
              </a:defRPr>
            </a:lvl1pPr>
          </a:lstStyle>
          <a:p>
            <a:fld id="{0C87F36F-FFF0-4711-B27F-C2AED4E000C1}" type="datetimeFigureOut">
              <a:rPr lang="fr-BE" smtClean="0"/>
              <a:t>22-09-25</a:t>
            </a:fld>
            <a:endParaRPr lang="fr-BE"/>
          </a:p>
        </p:txBody>
      </p:sp>
      <p:sp>
        <p:nvSpPr>
          <p:cNvPr id="5" name="Espace réservé du pied de page 4"/>
          <p:cNvSpPr>
            <a:spLocks noGrp="1"/>
          </p:cNvSpPr>
          <p:nvPr>
            <p:ph type="ftr" sz="quarter" idx="3"/>
          </p:nvPr>
        </p:nvSpPr>
        <p:spPr>
          <a:xfrm>
            <a:off x="10029234" y="39706902"/>
            <a:ext cx="10216751" cy="228098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382237" y="39706902"/>
            <a:ext cx="6811168" cy="2280984"/>
          </a:xfrm>
          <a:prstGeom prst="rect">
            <a:avLst/>
          </a:prstGeom>
        </p:spPr>
        <p:txBody>
          <a:bodyPr vert="horz" lIns="91440" tIns="45720" rIns="91440" bIns="45720" rtlCol="0" anchor="ctr"/>
          <a:lstStyle>
            <a:lvl1pPr algn="r">
              <a:defRPr sz="1000">
                <a:solidFill>
                  <a:schemeClr val="tx1">
                    <a:tint val="75000"/>
                  </a:schemeClr>
                </a:solidFill>
              </a:defRPr>
            </a:lvl1pPr>
          </a:lstStyle>
          <a:p>
            <a:fld id="{96BD0FD1-A900-4A44-9CAB-F229E4B40DFD}" type="slidenum">
              <a:rPr lang="fr-BE" smtClean="0"/>
              <a:t>‹N°›</a:t>
            </a:fld>
            <a:endParaRPr lang="fr-BE"/>
          </a:p>
        </p:txBody>
      </p:sp>
    </p:spTree>
    <p:extLst>
      <p:ext uri="{BB962C8B-B14F-4D97-AF65-F5344CB8AC3E}">
        <p14:creationId xmlns:p14="http://schemas.microsoft.com/office/powerpoint/2010/main" val="209526579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761938"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84" indent="-190484" algn="l" defTabSz="761938"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54" indent="-190484" algn="l" defTabSz="761938"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23" indent="-190484" algn="l" defTabSz="761938" rtl="0" eaLnBrk="1" latinLnBrk="0" hangingPunct="1">
        <a:lnSpc>
          <a:spcPct val="90000"/>
        </a:lnSpc>
        <a:spcBef>
          <a:spcPts val="417"/>
        </a:spcBef>
        <a:buFont typeface="Arial" panose="020B0604020202020204" pitchFamily="34" charset="0"/>
        <a:buChar char="•"/>
        <a:defRPr sz="1666" kern="1200">
          <a:solidFill>
            <a:schemeClr val="tx1"/>
          </a:solidFill>
          <a:latin typeface="+mn-lt"/>
          <a:ea typeface="+mn-ea"/>
          <a:cs typeface="+mn-cs"/>
        </a:defRPr>
      </a:lvl3pPr>
      <a:lvl4pPr marL="1333392"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4pPr>
      <a:lvl5pPr marL="1714361"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5pPr>
      <a:lvl6pPr marL="2095331"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6pPr>
      <a:lvl7pPr marL="2476299"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7pPr>
      <a:lvl8pPr marL="2857269"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8pPr>
      <a:lvl9pPr marL="3238238" indent="-190484" algn="l" defTabSz="761938" rtl="0" eaLnBrk="1" latinLnBrk="0" hangingPunct="1">
        <a:lnSpc>
          <a:spcPct val="90000"/>
        </a:lnSpc>
        <a:spcBef>
          <a:spcPts val="417"/>
        </a:spcBef>
        <a:buFont typeface="Arial" panose="020B0604020202020204" pitchFamily="34" charset="0"/>
        <a:buChar char="•"/>
        <a:defRPr sz="1499" kern="1200">
          <a:solidFill>
            <a:schemeClr val="tx1"/>
          </a:solidFill>
          <a:latin typeface="+mn-lt"/>
          <a:ea typeface="+mn-ea"/>
          <a:cs typeface="+mn-cs"/>
        </a:defRPr>
      </a:lvl9pPr>
    </p:bodyStyle>
    <p:otherStyle>
      <a:defPPr>
        <a:defRPr lang="fr-FR"/>
      </a:defPPr>
      <a:lvl1pPr marL="0" algn="l" defTabSz="761938" rtl="0" eaLnBrk="1" latinLnBrk="0" hangingPunct="1">
        <a:defRPr sz="1499" kern="1200">
          <a:solidFill>
            <a:schemeClr val="tx1"/>
          </a:solidFill>
          <a:latin typeface="+mn-lt"/>
          <a:ea typeface="+mn-ea"/>
          <a:cs typeface="+mn-cs"/>
        </a:defRPr>
      </a:lvl1pPr>
      <a:lvl2pPr marL="380970" algn="l" defTabSz="761938" rtl="0" eaLnBrk="1" latinLnBrk="0" hangingPunct="1">
        <a:defRPr sz="1499" kern="1200">
          <a:solidFill>
            <a:schemeClr val="tx1"/>
          </a:solidFill>
          <a:latin typeface="+mn-lt"/>
          <a:ea typeface="+mn-ea"/>
          <a:cs typeface="+mn-cs"/>
        </a:defRPr>
      </a:lvl2pPr>
      <a:lvl3pPr marL="761938" algn="l" defTabSz="761938" rtl="0" eaLnBrk="1" latinLnBrk="0" hangingPunct="1">
        <a:defRPr sz="1499" kern="1200">
          <a:solidFill>
            <a:schemeClr val="tx1"/>
          </a:solidFill>
          <a:latin typeface="+mn-lt"/>
          <a:ea typeface="+mn-ea"/>
          <a:cs typeface="+mn-cs"/>
        </a:defRPr>
      </a:lvl3pPr>
      <a:lvl4pPr marL="1142908" algn="l" defTabSz="761938" rtl="0" eaLnBrk="1" latinLnBrk="0" hangingPunct="1">
        <a:defRPr sz="1499" kern="1200">
          <a:solidFill>
            <a:schemeClr val="tx1"/>
          </a:solidFill>
          <a:latin typeface="+mn-lt"/>
          <a:ea typeface="+mn-ea"/>
          <a:cs typeface="+mn-cs"/>
        </a:defRPr>
      </a:lvl4pPr>
      <a:lvl5pPr marL="1523877" algn="l" defTabSz="761938" rtl="0" eaLnBrk="1" latinLnBrk="0" hangingPunct="1">
        <a:defRPr sz="1499" kern="1200">
          <a:solidFill>
            <a:schemeClr val="tx1"/>
          </a:solidFill>
          <a:latin typeface="+mn-lt"/>
          <a:ea typeface="+mn-ea"/>
          <a:cs typeface="+mn-cs"/>
        </a:defRPr>
      </a:lvl5pPr>
      <a:lvl6pPr marL="1904846" algn="l" defTabSz="761938" rtl="0" eaLnBrk="1" latinLnBrk="0" hangingPunct="1">
        <a:defRPr sz="1499" kern="1200">
          <a:solidFill>
            <a:schemeClr val="tx1"/>
          </a:solidFill>
          <a:latin typeface="+mn-lt"/>
          <a:ea typeface="+mn-ea"/>
          <a:cs typeface="+mn-cs"/>
        </a:defRPr>
      </a:lvl6pPr>
      <a:lvl7pPr marL="2285815" algn="l" defTabSz="761938" rtl="0" eaLnBrk="1" latinLnBrk="0" hangingPunct="1">
        <a:defRPr sz="1499" kern="1200">
          <a:solidFill>
            <a:schemeClr val="tx1"/>
          </a:solidFill>
          <a:latin typeface="+mn-lt"/>
          <a:ea typeface="+mn-ea"/>
          <a:cs typeface="+mn-cs"/>
        </a:defRPr>
      </a:lvl7pPr>
      <a:lvl8pPr marL="2666785" algn="l" defTabSz="761938" rtl="0" eaLnBrk="1" latinLnBrk="0" hangingPunct="1">
        <a:defRPr sz="1499" kern="1200">
          <a:solidFill>
            <a:schemeClr val="tx1"/>
          </a:solidFill>
          <a:latin typeface="+mn-lt"/>
          <a:ea typeface="+mn-ea"/>
          <a:cs typeface="+mn-cs"/>
        </a:defRPr>
      </a:lvl8pPr>
      <a:lvl9pPr marL="3047753" algn="l" defTabSz="761938" rtl="0" eaLnBrk="1" latinLnBrk="0" hangingPunct="1">
        <a:defRPr sz="14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80857"/>
            <a:ext cx="26112371" cy="828047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81421" y="11404240"/>
            <a:ext cx="26112371" cy="2718176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81421" y="39706598"/>
            <a:ext cx="6811923" cy="2280848"/>
          </a:xfrm>
          <a:prstGeom prst="rect">
            <a:avLst/>
          </a:prstGeom>
        </p:spPr>
        <p:txBody>
          <a:bodyPr vert="horz" lIns="91440" tIns="45720" rIns="91440" bIns="45720" rtlCol="0" anchor="ctr"/>
          <a:lstStyle>
            <a:lvl1pPr algn="l">
              <a:defRPr sz="3973">
                <a:solidFill>
                  <a:schemeClr val="tx1">
                    <a:tint val="75000"/>
                  </a:schemeClr>
                </a:solidFill>
              </a:defRPr>
            </a:lvl1pPr>
          </a:lstStyle>
          <a:p>
            <a:fld id="{0C87F36F-FFF0-4711-B27F-C2AED4E000C1}" type="datetimeFigureOut">
              <a:rPr lang="fr-BE" smtClean="0"/>
              <a:t>22-09-25</a:t>
            </a:fld>
            <a:endParaRPr lang="fr-BE"/>
          </a:p>
        </p:txBody>
      </p:sp>
      <p:sp>
        <p:nvSpPr>
          <p:cNvPr id="5" name="Footer Placeholder 4"/>
          <p:cNvSpPr>
            <a:spLocks noGrp="1"/>
          </p:cNvSpPr>
          <p:nvPr>
            <p:ph type="ftr" sz="quarter" idx="3"/>
          </p:nvPr>
        </p:nvSpPr>
        <p:spPr>
          <a:xfrm>
            <a:off x="10028665" y="39706598"/>
            <a:ext cx="10217884" cy="2280848"/>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21381869" y="39706598"/>
            <a:ext cx="6811923" cy="2280848"/>
          </a:xfrm>
          <a:prstGeom prst="rect">
            <a:avLst/>
          </a:prstGeom>
        </p:spPr>
        <p:txBody>
          <a:bodyPr vert="horz" lIns="91440" tIns="45720" rIns="91440" bIns="45720" rtlCol="0" anchor="ctr"/>
          <a:lstStyle>
            <a:lvl1pPr algn="r">
              <a:defRPr sz="3973">
                <a:solidFill>
                  <a:schemeClr val="tx1">
                    <a:tint val="75000"/>
                  </a:schemeClr>
                </a:solidFill>
              </a:defRPr>
            </a:lvl1pPr>
          </a:lstStyle>
          <a:p>
            <a:fld id="{96BD0FD1-A900-4A44-9CAB-F229E4B40DFD}" type="slidenum">
              <a:rPr lang="fr-BE" smtClean="0"/>
              <a:t>‹N°›</a:t>
            </a:fld>
            <a:endParaRPr lang="fr-BE"/>
          </a:p>
        </p:txBody>
      </p:sp>
      <p:pic>
        <p:nvPicPr>
          <p:cNvPr id="7" name="Image 6">
            <a:extLst>
              <a:ext uri="{FF2B5EF4-FFF2-40B4-BE49-F238E27FC236}">
                <a16:creationId xmlns:a16="http://schemas.microsoft.com/office/drawing/2014/main" id="{7A3CDFD2-4431-F5DB-D165-B02CCE8D9F1E}"/>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937138" y="991123"/>
            <a:ext cx="2955428" cy="2952000"/>
          </a:xfrm>
          <a:prstGeom prst="rect">
            <a:avLst/>
          </a:prstGeom>
        </p:spPr>
      </p:pic>
      <p:pic>
        <p:nvPicPr>
          <p:cNvPr id="8" name="Image 7" descr="uLIEGE_Medecine_Center-Interdisciplinary-Research-Medicines_Logo_CMJN_pos.ai">
            <a:extLst>
              <a:ext uri="{FF2B5EF4-FFF2-40B4-BE49-F238E27FC236}">
                <a16:creationId xmlns:a16="http://schemas.microsoft.com/office/drawing/2014/main" id="{3778131F-A005-5578-24F7-B41C310E32B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083916" y="540141"/>
            <a:ext cx="13191298" cy="3412207"/>
          </a:xfrm>
          <a:prstGeom prst="rect">
            <a:avLst/>
          </a:prstGeom>
        </p:spPr>
      </p:pic>
      <p:sp>
        <p:nvSpPr>
          <p:cNvPr id="9" name="Rectangle 8">
            <a:extLst>
              <a:ext uri="{FF2B5EF4-FFF2-40B4-BE49-F238E27FC236}">
                <a16:creationId xmlns:a16="http://schemas.microsoft.com/office/drawing/2014/main" id="{03DDE90E-639B-260A-7EA7-DFC2B9ECAC06}"/>
              </a:ext>
            </a:extLst>
          </p:cNvPr>
          <p:cNvSpPr/>
          <p:nvPr userDrawn="1"/>
        </p:nvSpPr>
        <p:spPr>
          <a:xfrm>
            <a:off x="22273883" y="41129127"/>
            <a:ext cx="6212578" cy="648000"/>
          </a:xfrm>
          <a:prstGeom prst="rect">
            <a:avLst/>
          </a:prstGeom>
        </p:spPr>
        <p:txBody>
          <a:bodyPr vert="horz" lIns="76189" tIns="38094" rIns="76189" bIns="38094" rtlCol="0" anchor="ctr"/>
          <a:lstStyle/>
          <a:p>
            <a:pPr lvl="0" algn="r"/>
            <a:r>
              <a:rPr lang="en-US" sz="2499" b="0" i="0" cap="all" baseline="0" dirty="0">
                <a:solidFill>
                  <a:srgbClr val="FF5B6F"/>
                </a:solidFill>
                <a:latin typeface="+mn-lt"/>
                <a:ea typeface="Futura Condensed Medium" charset="0"/>
                <a:cs typeface="Futura Condensed Medium" charset="0"/>
              </a:rPr>
              <a:t>Center for interdisciplinary research on medicines</a:t>
            </a:r>
          </a:p>
        </p:txBody>
      </p:sp>
      <p:pic>
        <p:nvPicPr>
          <p:cNvPr id="10" name="Image 9">
            <a:extLst>
              <a:ext uri="{FF2B5EF4-FFF2-40B4-BE49-F238E27FC236}">
                <a16:creationId xmlns:a16="http://schemas.microsoft.com/office/drawing/2014/main" id="{3B03BBE8-B569-7E3D-04DA-667DCFCE06A0}"/>
              </a:ext>
            </a:extLst>
          </p:cNvPr>
          <p:cNvPicPr>
            <a:picLocks noChangeAspect="1"/>
          </p:cNvPicPr>
          <p:nvPr userDrawn="1"/>
        </p:nvPicPr>
        <p:blipFill>
          <a:blip r:embed="rId15"/>
          <a:stretch>
            <a:fillRect/>
          </a:stretch>
        </p:blipFill>
        <p:spPr>
          <a:xfrm>
            <a:off x="1365975" y="40488332"/>
            <a:ext cx="1672954" cy="1447503"/>
          </a:xfrm>
          <a:prstGeom prst="rect">
            <a:avLst/>
          </a:prstGeom>
        </p:spPr>
      </p:pic>
      <p:pic>
        <p:nvPicPr>
          <p:cNvPr id="11" name="Picture 2" descr="Résultat de recherche d'images pour &quot;fonds léon frédéricq logo&quot;">
            <a:extLst>
              <a:ext uri="{FF2B5EF4-FFF2-40B4-BE49-F238E27FC236}">
                <a16:creationId xmlns:a16="http://schemas.microsoft.com/office/drawing/2014/main" id="{067705B7-985B-0537-BD09-2581B8A98A20}"/>
              </a:ext>
            </a:extLst>
          </p:cNvPr>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3984625" y="40842876"/>
            <a:ext cx="1576101" cy="125822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F0730621-4884-0356-DFDA-F8920ECB11CA}"/>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6356596" y="40968385"/>
            <a:ext cx="1529121" cy="969486"/>
          </a:xfrm>
          <a:prstGeom prst="rect">
            <a:avLst/>
          </a:prstGeom>
        </p:spPr>
      </p:pic>
      <p:pic>
        <p:nvPicPr>
          <p:cNvPr id="13" name="Image 12">
            <a:extLst>
              <a:ext uri="{FF2B5EF4-FFF2-40B4-BE49-F238E27FC236}">
                <a16:creationId xmlns:a16="http://schemas.microsoft.com/office/drawing/2014/main" id="{245A9545-0396-1C64-FB74-6A537DEC7A4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298835" y="40886770"/>
            <a:ext cx="13360616" cy="1132717"/>
          </a:xfrm>
          <a:prstGeom prst="rect">
            <a:avLst/>
          </a:prstGeom>
        </p:spPr>
      </p:pic>
    </p:spTree>
    <p:extLst>
      <p:ext uri="{BB962C8B-B14F-4D97-AF65-F5344CB8AC3E}">
        <p14:creationId xmlns:p14="http://schemas.microsoft.com/office/powerpoint/2010/main" val="381549362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9E0D441E-9537-10B9-51BB-1129AB58FB15}"/>
              </a:ext>
            </a:extLst>
          </p:cNvPr>
          <p:cNvSpPr/>
          <p:nvPr/>
        </p:nvSpPr>
        <p:spPr>
          <a:xfrm>
            <a:off x="449617" y="39189439"/>
            <a:ext cx="14814313" cy="1238585"/>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7" name="Rectangle 136">
            <a:extLst>
              <a:ext uri="{FF2B5EF4-FFF2-40B4-BE49-F238E27FC236}">
                <a16:creationId xmlns:a16="http://schemas.microsoft.com/office/drawing/2014/main" id="{A39AC1B2-9763-6AEF-1F90-263F8E14D94C}"/>
              </a:ext>
            </a:extLst>
          </p:cNvPr>
          <p:cNvSpPr/>
          <p:nvPr/>
        </p:nvSpPr>
        <p:spPr>
          <a:xfrm>
            <a:off x="489993" y="19359489"/>
            <a:ext cx="29335604" cy="19624853"/>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9" name="Rectangle 128">
            <a:extLst>
              <a:ext uri="{FF2B5EF4-FFF2-40B4-BE49-F238E27FC236}">
                <a16:creationId xmlns:a16="http://schemas.microsoft.com/office/drawing/2014/main" id="{499723EF-551C-E402-55B4-E46BDE42A803}"/>
              </a:ext>
            </a:extLst>
          </p:cNvPr>
          <p:cNvSpPr/>
          <p:nvPr/>
        </p:nvSpPr>
        <p:spPr>
          <a:xfrm>
            <a:off x="489993" y="13192495"/>
            <a:ext cx="15052833" cy="5909435"/>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v</a:t>
            </a:r>
          </a:p>
        </p:txBody>
      </p:sp>
      <p:sp>
        <p:nvSpPr>
          <p:cNvPr id="127" name="Rectangle 126">
            <a:extLst>
              <a:ext uri="{FF2B5EF4-FFF2-40B4-BE49-F238E27FC236}">
                <a16:creationId xmlns:a16="http://schemas.microsoft.com/office/drawing/2014/main" id="{AEEA1846-F374-DAEE-674E-FCAC0D1B3CA9}"/>
              </a:ext>
            </a:extLst>
          </p:cNvPr>
          <p:cNvSpPr/>
          <p:nvPr/>
        </p:nvSpPr>
        <p:spPr>
          <a:xfrm>
            <a:off x="519982" y="8458697"/>
            <a:ext cx="15022844" cy="4536504"/>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ZoneTexte 85">
            <a:extLst>
              <a:ext uri="{FF2B5EF4-FFF2-40B4-BE49-F238E27FC236}">
                <a16:creationId xmlns:a16="http://schemas.microsoft.com/office/drawing/2014/main" id="{A14CEDB0-EC15-4C87-B635-EB90B3EEB59B}"/>
              </a:ext>
            </a:extLst>
          </p:cNvPr>
          <p:cNvSpPr txBox="1"/>
          <p:nvPr/>
        </p:nvSpPr>
        <p:spPr>
          <a:xfrm>
            <a:off x="17520791" y="13986738"/>
            <a:ext cx="11221759" cy="3308598"/>
          </a:xfrm>
          <a:prstGeom prst="rect">
            <a:avLst/>
          </a:prstGeom>
          <a:noFill/>
          <a:ln w="57150">
            <a:solidFill>
              <a:srgbClr val="B5AC99"/>
            </a:solidFill>
            <a:prstDash val="sysDash"/>
          </a:ln>
        </p:spPr>
        <p:txBody>
          <a:bodyPr wrap="square" rtlCol="0">
            <a:spAutoFit/>
          </a:bodyPr>
          <a:lstStyle/>
          <a:p>
            <a:pPr algn="ctr"/>
            <a:r>
              <a:rPr lang="fr-BE" sz="2600" dirty="0">
                <a:solidFill>
                  <a:srgbClr val="E3777A"/>
                </a:solidFill>
                <a:latin typeface="Tw Cen MT" panose="020B0602020104020603" pitchFamily="34" charset="0"/>
                <a:cs typeface="Times New Roman" panose="02020603050405020304" pitchFamily="18" charset="0"/>
              </a:rPr>
              <a:t>To explore the impact of different contents of a new type of lipid-polymer </a:t>
            </a:r>
            <a:r>
              <a:rPr lang="fr-BE" sz="2600" b="1" dirty="0">
                <a:solidFill>
                  <a:srgbClr val="E3777A"/>
                </a:solidFill>
                <a:latin typeface="Tw Cen MT" panose="020B0602020104020603" pitchFamily="34" charset="0"/>
                <a:cs typeface="Times New Roman" panose="02020603050405020304" pitchFamily="18" charset="0"/>
              </a:rPr>
              <a:t>(DSPE-PNMVA</a:t>
            </a:r>
            <a:r>
              <a:rPr lang="fr-BE" sz="2600" b="1" baseline="-25000" dirty="0">
                <a:solidFill>
                  <a:srgbClr val="E3777A"/>
                </a:solidFill>
                <a:latin typeface="Tw Cen MT" panose="020B0602020104020603" pitchFamily="34" charset="0"/>
                <a:cs typeface="Times New Roman" panose="02020603050405020304" pitchFamily="18" charset="0"/>
              </a:rPr>
              <a:t>24</a:t>
            </a:r>
            <a:r>
              <a:rPr lang="fr-BE" sz="2600" b="1" dirty="0">
                <a:solidFill>
                  <a:srgbClr val="E3777A"/>
                </a:solidFill>
                <a:latin typeface="Tw Cen MT" panose="020B0602020104020603" pitchFamily="34" charset="0"/>
                <a:cs typeface="Times New Roman" panose="02020603050405020304" pitchFamily="18" charset="0"/>
              </a:rPr>
              <a:t>) </a:t>
            </a:r>
            <a:r>
              <a:rPr lang="fr-BE" sz="2600" dirty="0">
                <a:solidFill>
                  <a:srgbClr val="E3777A"/>
                </a:solidFill>
                <a:latin typeface="Tw Cen MT" panose="020B0602020104020603" pitchFamily="34" charset="0"/>
                <a:cs typeface="Times New Roman" panose="02020603050405020304" pitchFamily="18" charset="0"/>
              </a:rPr>
              <a:t>on LNP physicochemical properties (Figure  1) and protein corona formation to then compare </a:t>
            </a:r>
            <a:r>
              <a:rPr lang="fr-BE" sz="2600" dirty="0" err="1">
                <a:solidFill>
                  <a:srgbClr val="E3777A"/>
                </a:solidFill>
                <a:latin typeface="Tw Cen MT" panose="020B0602020104020603" pitchFamily="34" charset="0"/>
                <a:cs typeface="Times New Roman" panose="02020603050405020304" pitchFamily="18" charset="0"/>
              </a:rPr>
              <a:t>it</a:t>
            </a:r>
            <a:r>
              <a:rPr lang="fr-BE" sz="2600" dirty="0">
                <a:solidFill>
                  <a:srgbClr val="E3777A"/>
                </a:solidFill>
                <a:latin typeface="Tw Cen MT" panose="020B0602020104020603" pitchFamily="34" charset="0"/>
                <a:cs typeface="Times New Roman" panose="02020603050405020304" pitchFamily="18" charset="0"/>
              </a:rPr>
              <a:t> to PEG </a:t>
            </a:r>
            <a:r>
              <a:rPr lang="fr-BE" sz="2600" b="1" dirty="0">
                <a:solidFill>
                  <a:srgbClr val="E3777A"/>
                </a:solidFill>
                <a:latin typeface="Tw Cen MT" panose="020B0602020104020603" pitchFamily="34" charset="0"/>
                <a:cs typeface="Times New Roman" panose="02020603050405020304" pitchFamily="18" charset="0"/>
              </a:rPr>
              <a:t>(DSPE-PEG</a:t>
            </a:r>
            <a:r>
              <a:rPr lang="fr-BE" sz="2600" b="1" baseline="-25000" dirty="0">
                <a:solidFill>
                  <a:srgbClr val="E3777A"/>
                </a:solidFill>
                <a:latin typeface="Tw Cen MT" panose="020B0602020104020603" pitchFamily="34" charset="0"/>
                <a:cs typeface="Times New Roman" panose="02020603050405020304" pitchFamily="18" charset="0"/>
              </a:rPr>
              <a:t>2000</a:t>
            </a:r>
            <a:r>
              <a:rPr lang="fr-BE" sz="2600" b="1" dirty="0">
                <a:solidFill>
                  <a:srgbClr val="E3777A"/>
                </a:solidFill>
                <a:latin typeface="Tw Cen MT" panose="020B0602020104020603" pitchFamily="34" charset="0"/>
                <a:cs typeface="Times New Roman" panose="02020603050405020304" pitchFamily="18" charset="0"/>
              </a:rPr>
              <a:t>). </a:t>
            </a:r>
          </a:p>
          <a:p>
            <a:pPr algn="ctr"/>
            <a:endParaRPr lang="fr-BE" sz="2600" b="1" dirty="0">
              <a:solidFill>
                <a:srgbClr val="E3777A"/>
              </a:solidFill>
              <a:latin typeface="Tw Cen MT" panose="020B0602020104020603" pitchFamily="34" charset="0"/>
              <a:cs typeface="Times New Roman" panose="02020603050405020304" pitchFamily="18" charset="0"/>
            </a:endParaRPr>
          </a:p>
          <a:p>
            <a:pPr algn="ctr"/>
            <a:endParaRPr lang="fr-BE" sz="2600" b="1" dirty="0">
              <a:solidFill>
                <a:srgbClr val="E3777A"/>
              </a:solidFill>
              <a:latin typeface="Tw Cen MT" panose="020B0602020104020603" pitchFamily="34" charset="0"/>
              <a:cs typeface="Times New Roman" panose="02020603050405020304" pitchFamily="18" charset="0"/>
            </a:endParaRPr>
          </a:p>
          <a:p>
            <a:pPr algn="ctr">
              <a:spcBef>
                <a:spcPts val="2400"/>
              </a:spcBef>
            </a:pPr>
            <a:r>
              <a:rPr lang="fr-BE" sz="2600" b="1" dirty="0">
                <a:solidFill>
                  <a:srgbClr val="E3777A"/>
                </a:solidFill>
                <a:latin typeface="Tw Cen MT" panose="020B0602020104020603" pitchFamily="34" charset="0"/>
                <a:cs typeface="Times New Roman" panose="02020603050405020304" pitchFamily="18" charset="0"/>
              </a:rPr>
              <a:t>Development of safer and efficient LNP formulations for a future antitumoral application.</a:t>
            </a:r>
          </a:p>
        </p:txBody>
      </p:sp>
      <p:grpSp>
        <p:nvGrpSpPr>
          <p:cNvPr id="13" name="Groupe 12"/>
          <p:cNvGrpSpPr/>
          <p:nvPr/>
        </p:nvGrpSpPr>
        <p:grpSpPr>
          <a:xfrm>
            <a:off x="495723" y="4462433"/>
            <a:ext cx="28861963" cy="4821589"/>
            <a:chOff x="6603" y="3465706"/>
            <a:chExt cx="28742916" cy="5786754"/>
          </a:xfrm>
        </p:grpSpPr>
        <p:sp>
          <p:nvSpPr>
            <p:cNvPr id="3" name="ZoneTexte 2"/>
            <p:cNvSpPr txBox="1"/>
            <p:nvPr/>
          </p:nvSpPr>
          <p:spPr>
            <a:xfrm>
              <a:off x="842714" y="5005598"/>
              <a:ext cx="27436817" cy="4246862"/>
            </a:xfrm>
            <a:prstGeom prst="rect">
              <a:avLst/>
            </a:prstGeom>
            <a:noFill/>
            <a:ln>
              <a:noFill/>
            </a:ln>
          </p:spPr>
          <p:txBody>
            <a:bodyPr wrap="square" rtlCol="0">
              <a:spAutoFit/>
            </a:bodyPr>
            <a:lstStyle/>
            <a:p>
              <a:pPr algn="ctr"/>
              <a:r>
                <a:rPr lang="en-US" sz="3600" u="sng" dirty="0">
                  <a:latin typeface="Tw Cen MT" panose="020B0602020104020603" pitchFamily="34" charset="0"/>
                  <a:cs typeface="Times New Roman" panose="02020603050405020304" pitchFamily="18" charset="0"/>
                </a:rPr>
                <a:t>Degey Manon</a:t>
              </a:r>
              <a:r>
                <a:rPr lang="en-US" sz="3600" baseline="30000" dirty="0">
                  <a:latin typeface="Tw Cen MT" panose="020B0602020104020603" pitchFamily="34" charset="0"/>
                  <a:cs typeface="Times New Roman" panose="02020603050405020304" pitchFamily="18" charset="0"/>
                </a:rPr>
                <a:t>1</a:t>
              </a:r>
              <a:r>
                <a:rPr lang="en-US" sz="3600" dirty="0">
                  <a:latin typeface="Tw Cen MT" panose="020B0602020104020603" pitchFamily="34" charset="0"/>
                  <a:cs typeface="Times New Roman" panose="02020603050405020304" pitchFamily="18" charset="0"/>
                </a:rPr>
                <a:t>, Berger Manon</a:t>
              </a:r>
              <a:r>
                <a:rPr lang="en-US" sz="3600" baseline="30000" dirty="0">
                  <a:latin typeface="Tw Cen MT" panose="020B0602020104020603" pitchFamily="34" charset="0"/>
                  <a:cs typeface="Times New Roman" panose="02020603050405020304" pitchFamily="18" charset="0"/>
                </a:rPr>
                <a:t>1</a:t>
              </a:r>
              <a:r>
                <a:rPr lang="en-US" sz="3600" dirty="0">
                  <a:latin typeface="Tw Cen MT" panose="020B0602020104020603" pitchFamily="34" charset="0"/>
                  <a:cs typeface="Times New Roman" panose="02020603050405020304" pitchFamily="18" charset="0"/>
                </a:rPr>
                <a:t>, Meloni Laura</a:t>
              </a:r>
              <a:r>
                <a:rPr lang="en-US" sz="3600" baseline="30000" dirty="0">
                  <a:latin typeface="Tw Cen MT" panose="020B0602020104020603" pitchFamily="34" charset="0"/>
                  <a:cs typeface="Times New Roman" panose="02020603050405020304" pitchFamily="18" charset="0"/>
                </a:rPr>
                <a:t>1</a:t>
              </a:r>
              <a:r>
                <a:rPr lang="en-US" sz="3600" dirty="0">
                  <a:latin typeface="Tw Cen MT" panose="020B0602020104020603" pitchFamily="34" charset="0"/>
                  <a:cs typeface="Times New Roman" panose="02020603050405020304" pitchFamily="18" charset="0"/>
                </a:rPr>
                <a:t>, Pedergnana Stefano</a:t>
              </a:r>
              <a:r>
                <a:rPr lang="en-US" sz="3600" baseline="30000" dirty="0">
                  <a:latin typeface="Tw Cen MT" panose="020B0602020104020603" pitchFamily="34" charset="0"/>
                  <a:cs typeface="Times New Roman" panose="02020603050405020304" pitchFamily="18" charset="0"/>
                </a:rPr>
                <a:t>2</a:t>
              </a:r>
              <a:r>
                <a:rPr lang="en-US" sz="3600" dirty="0">
                  <a:latin typeface="Tw Cen MT" panose="020B0602020104020603" pitchFamily="34" charset="0"/>
                  <a:cs typeface="Times New Roman" panose="02020603050405020304" pitchFamily="18" charset="0"/>
                </a:rPr>
                <a:t>, </a:t>
              </a:r>
              <a:r>
                <a:rPr lang="en-US" sz="3600" dirty="0" err="1">
                  <a:latin typeface="Tw Cen MT" panose="020B0602020104020603" pitchFamily="34" charset="0"/>
                  <a:cs typeface="Times New Roman" panose="02020603050405020304" pitchFamily="18" charset="0"/>
                </a:rPr>
                <a:t>Debuigne</a:t>
              </a:r>
              <a:r>
                <a:rPr lang="en-US" sz="3600" dirty="0">
                  <a:latin typeface="Tw Cen MT" panose="020B0602020104020603" pitchFamily="34" charset="0"/>
                  <a:cs typeface="Times New Roman" panose="02020603050405020304" pitchFamily="18" charset="0"/>
                </a:rPr>
                <a:t> Antoine</a:t>
              </a:r>
              <a:r>
                <a:rPr lang="en-US" sz="3600" baseline="30000" dirty="0">
                  <a:latin typeface="Tw Cen MT" panose="020B0602020104020603" pitchFamily="34" charset="0"/>
                  <a:cs typeface="Times New Roman" panose="02020603050405020304" pitchFamily="18" charset="0"/>
                </a:rPr>
                <a:t>2</a:t>
              </a:r>
              <a:r>
                <a:rPr lang="en-US" sz="3600" dirty="0">
                  <a:latin typeface="Tw Cen MT" panose="020B0602020104020603" pitchFamily="34" charset="0"/>
                  <a:cs typeface="Times New Roman" panose="02020603050405020304" pitchFamily="18" charset="0"/>
                </a:rPr>
                <a:t>, Jérôme Christine</a:t>
              </a:r>
              <a:r>
                <a:rPr lang="en-US" sz="3600" baseline="30000" dirty="0">
                  <a:latin typeface="Tw Cen MT" panose="020B0602020104020603" pitchFamily="34" charset="0"/>
                  <a:cs typeface="Times New Roman" panose="02020603050405020304" pitchFamily="18" charset="0"/>
                </a:rPr>
                <a:t>2</a:t>
              </a:r>
              <a:r>
                <a:rPr lang="en-US" sz="3600" dirty="0">
                  <a:latin typeface="Tw Cen MT" panose="020B0602020104020603" pitchFamily="34" charset="0"/>
                  <a:cs typeface="Times New Roman" panose="02020603050405020304" pitchFamily="18" charset="0"/>
                </a:rPr>
                <a:t>, Evrard Brigitte</a:t>
              </a:r>
              <a:r>
                <a:rPr lang="en-US" sz="3600" baseline="30000" dirty="0">
                  <a:latin typeface="Tw Cen MT" panose="020B0602020104020603" pitchFamily="34" charset="0"/>
                  <a:cs typeface="Times New Roman" panose="02020603050405020304" pitchFamily="18" charset="0"/>
                </a:rPr>
                <a:t>1</a:t>
              </a:r>
              <a:r>
                <a:rPr lang="en-US" sz="3600" dirty="0">
                  <a:latin typeface="Tw Cen MT" panose="020B0602020104020603" pitchFamily="34" charset="0"/>
                  <a:cs typeface="Times New Roman" panose="02020603050405020304" pitchFamily="18" charset="0"/>
                </a:rPr>
                <a:t>, Maquoi Erik</a:t>
              </a:r>
              <a:r>
                <a:rPr lang="en-US" sz="3600" baseline="30000" dirty="0">
                  <a:latin typeface="Tw Cen MT" panose="020B0602020104020603" pitchFamily="34" charset="0"/>
                  <a:cs typeface="Times New Roman" panose="02020603050405020304" pitchFamily="18" charset="0"/>
                </a:rPr>
                <a:t>3</a:t>
              </a:r>
              <a:r>
                <a:rPr lang="en-US" sz="3600" dirty="0">
                  <a:latin typeface="Tw Cen MT" panose="020B0602020104020603" pitchFamily="34" charset="0"/>
                  <a:cs typeface="Times New Roman" panose="02020603050405020304" pitchFamily="18" charset="0"/>
                </a:rPr>
                <a:t>, Leblond Chain Jeanne</a:t>
              </a:r>
              <a:r>
                <a:rPr lang="en-US" sz="3600" baseline="30000" dirty="0">
                  <a:latin typeface="Tw Cen MT" panose="020B0602020104020603" pitchFamily="34" charset="0"/>
                  <a:cs typeface="Times New Roman" panose="02020603050405020304" pitchFamily="18" charset="0"/>
                </a:rPr>
                <a:t>4</a:t>
              </a:r>
              <a:r>
                <a:rPr lang="en-US" sz="3600" dirty="0">
                  <a:latin typeface="Tw Cen MT" panose="020B0602020104020603" pitchFamily="34" charset="0"/>
                  <a:cs typeface="Times New Roman" panose="02020603050405020304" pitchFamily="18" charset="0"/>
                </a:rPr>
                <a:t>, Piel Géraldine</a:t>
              </a:r>
              <a:r>
                <a:rPr lang="en-US" sz="3600" baseline="30000" dirty="0">
                  <a:latin typeface="Tw Cen MT" panose="020B0602020104020603" pitchFamily="34" charset="0"/>
                  <a:cs typeface="Times New Roman" panose="02020603050405020304" pitchFamily="18" charset="0"/>
                </a:rPr>
                <a:t>1</a:t>
              </a:r>
              <a:endParaRPr lang="en-US" sz="3600" dirty="0">
                <a:latin typeface="Tw Cen MT" panose="020B0602020104020603" pitchFamily="34" charset="0"/>
                <a:cs typeface="Times New Roman" panose="02020603050405020304" pitchFamily="18" charset="0"/>
              </a:endParaRPr>
            </a:p>
            <a:p>
              <a:pPr algn="ctr"/>
              <a:r>
                <a:rPr lang="en-US" sz="2400" baseline="30000" dirty="0">
                  <a:latin typeface="Tw Cen MT" panose="020B0602020104020603" pitchFamily="34" charset="0"/>
                  <a:cs typeface="Times New Roman" panose="02020603050405020304" pitchFamily="18" charset="0"/>
                </a:rPr>
                <a:t>1</a:t>
              </a:r>
              <a:r>
                <a:rPr lang="en-US" sz="2400" i="1" dirty="0">
                  <a:latin typeface="Tw Cen MT" panose="020B0602020104020603" pitchFamily="34" charset="0"/>
                  <a:cs typeface="Times New Roman" panose="02020603050405020304" pitchFamily="18" charset="0"/>
                </a:rPr>
                <a:t>Laboratory of Pharmaceutical Technology and Biopharmacy, University of Liege, CIRM, 15 Avenue Hippocrate, 4000 Liege, Belgium</a:t>
              </a:r>
            </a:p>
            <a:p>
              <a:pPr algn="ctr"/>
              <a:r>
                <a:rPr lang="en-US" sz="2400" i="1" baseline="30000" dirty="0">
                  <a:latin typeface="Tw Cen MT" panose="020B0602020104020603" pitchFamily="34" charset="0"/>
                  <a:cs typeface="Times New Roman" panose="02020603050405020304" pitchFamily="18" charset="0"/>
                </a:rPr>
                <a:t>2</a:t>
              </a:r>
              <a:r>
                <a:rPr lang="en-US" sz="2400" i="1" dirty="0">
                  <a:latin typeface="Tw Cen MT" panose="020B0602020104020603" pitchFamily="34" charset="0"/>
                  <a:cs typeface="Times New Roman" panose="02020603050405020304" pitchFamily="18" charset="0"/>
                </a:rPr>
                <a:t>Center for Education and Research on Macromolecules CERM, CESAM Research Unit, University of Liege, 13 Allée du Six Août, 4000 Liege, Belgium</a:t>
              </a:r>
            </a:p>
            <a:p>
              <a:pPr algn="ctr"/>
              <a:r>
                <a:rPr lang="en-US" sz="2400" i="1" baseline="30000" dirty="0">
                  <a:latin typeface="Tw Cen MT" panose="020B0602020104020603" pitchFamily="34" charset="0"/>
                  <a:cs typeface="Times New Roman" panose="02020603050405020304" pitchFamily="18" charset="0"/>
                </a:rPr>
                <a:t>3</a:t>
              </a:r>
              <a:r>
                <a:rPr lang="en-US" sz="2400" i="1" dirty="0">
                  <a:latin typeface="Tw Cen MT" panose="020B0602020104020603" pitchFamily="34" charset="0"/>
                  <a:cs typeface="Times New Roman" panose="02020603050405020304" pitchFamily="18" charset="0"/>
                </a:rPr>
                <a:t>Laboratory of Tumor and Development Biology, GIGA-Cancer, University of Liege, 4000 Liège, Belgium</a:t>
              </a:r>
            </a:p>
            <a:p>
              <a:pPr algn="ctr"/>
              <a:r>
                <a:rPr lang="en-US" sz="2400" i="1" baseline="30000" dirty="0">
                  <a:latin typeface="Tw Cen MT" panose="020B0602020104020603" pitchFamily="34" charset="0"/>
                  <a:cs typeface="Times New Roman" panose="02020603050405020304" pitchFamily="18" charset="0"/>
                </a:rPr>
                <a:t>4</a:t>
              </a:r>
              <a:r>
                <a:rPr lang="en-US" sz="2400" i="1" dirty="0">
                  <a:latin typeface="Tw Cen MT" panose="020B0602020104020603" pitchFamily="34" charset="0"/>
                  <a:cs typeface="Times New Roman" panose="02020603050405020304" pitchFamily="18" charset="0"/>
                </a:rPr>
                <a:t>CNRS, INSERM, ARNA, University of Bordeaux, UMR 5320, U1212, F-33000 Bordeaux, France</a:t>
              </a:r>
            </a:p>
            <a:p>
              <a:pPr algn="ctr"/>
              <a:endParaRPr lang="en-US" sz="2797" i="1" dirty="0">
                <a:latin typeface="Tw Cen MT" panose="020B0602020104020603" pitchFamily="34" charset="0"/>
                <a:cs typeface="Times New Roman" panose="02020603050405020304" pitchFamily="18" charset="0"/>
              </a:endParaRPr>
            </a:p>
            <a:p>
              <a:pPr algn="ctr"/>
              <a:endParaRPr lang="en-US" sz="2797" dirty="0">
                <a:latin typeface="Tw Cen MT" panose="020B0602020104020603" pitchFamily="34" charset="0"/>
                <a:cs typeface="Times New Roman" panose="02020603050405020304" pitchFamily="18" charset="0"/>
              </a:endParaRPr>
            </a:p>
          </p:txBody>
        </p:sp>
        <p:sp>
          <p:nvSpPr>
            <p:cNvPr id="12" name="Rectangle 11"/>
            <p:cNvSpPr/>
            <p:nvPr/>
          </p:nvSpPr>
          <p:spPr>
            <a:xfrm>
              <a:off x="6603" y="3465706"/>
              <a:ext cx="28742916" cy="1736114"/>
            </a:xfrm>
            <a:prstGeom prst="rect">
              <a:avLst/>
            </a:prstGeom>
            <a:ln>
              <a:noFill/>
            </a:ln>
          </p:spPr>
          <p:txBody>
            <a:bodyPr wrap="square">
              <a:spAutoFit/>
            </a:bodyPr>
            <a:lstStyle/>
            <a:p>
              <a:pPr algn="ctr"/>
              <a:r>
                <a:rPr lang="en-US" sz="4400" b="1" dirty="0">
                  <a:latin typeface="Tw Cen MT" panose="020B0602020104020603" pitchFamily="34" charset="0"/>
                </a:rPr>
                <a:t>Redesigning lipid nanoparticles for enhanced intravenous delivery for cancer treatment: PNMVA as a promising PEG substitute</a:t>
              </a:r>
              <a:endParaRPr lang="fr-BE" sz="4400" dirty="0">
                <a:latin typeface="Tw Cen MT" panose="020B0602020104020603" pitchFamily="34" charset="0"/>
              </a:endParaRPr>
            </a:p>
          </p:txBody>
        </p:sp>
      </p:grpSp>
      <p:sp>
        <p:nvSpPr>
          <p:cNvPr id="108" name="ZoneTexte 107">
            <a:extLst>
              <a:ext uri="{FF2B5EF4-FFF2-40B4-BE49-F238E27FC236}">
                <a16:creationId xmlns:a16="http://schemas.microsoft.com/office/drawing/2014/main" id="{93C6173E-D8A0-F647-C20B-621420AB0391}"/>
              </a:ext>
            </a:extLst>
          </p:cNvPr>
          <p:cNvSpPr txBox="1"/>
          <p:nvPr/>
        </p:nvSpPr>
        <p:spPr>
          <a:xfrm>
            <a:off x="15497795" y="39109590"/>
            <a:ext cx="14041897" cy="2470548"/>
          </a:xfrm>
          <a:prstGeom prst="rect">
            <a:avLst/>
          </a:prstGeom>
          <a:noFill/>
        </p:spPr>
        <p:txBody>
          <a:bodyPr wrap="square" rtlCol="0">
            <a:spAutoFit/>
          </a:bodyPr>
          <a:lstStyle/>
          <a:p>
            <a:pPr algn="ctr"/>
            <a:endParaRPr lang="en-US" sz="1833" b="1" u="sng" dirty="0">
              <a:latin typeface="Tw Cen MT" panose="020B0602020104020603" pitchFamily="34" charset="77"/>
              <a:ea typeface="Tahoma" panose="020B0604030504040204" pitchFamily="34" charset="0"/>
              <a:cs typeface="Tahoma" panose="020B0604030504040204" pitchFamily="34" charset="0"/>
            </a:endParaRPr>
          </a:p>
          <a:p>
            <a:pPr algn="just"/>
            <a:r>
              <a:rPr lang="en-US" sz="1998" dirty="0">
                <a:latin typeface="Tw Cen MT" panose="020B0602020104020603" pitchFamily="34" charset="0"/>
                <a:ea typeface="Tahoma" panose="020B0604030504040204" pitchFamily="34" charset="0"/>
                <a:cs typeface="Tahoma" panose="020B0604030504040204" pitchFamily="34" charset="0"/>
              </a:rPr>
              <a:t>[1</a:t>
            </a:r>
            <a:r>
              <a:rPr lang="en-US" sz="2200" dirty="0">
                <a:latin typeface="Tw Cen MT" panose="020B0602020104020603" pitchFamily="34" charset="0"/>
                <a:ea typeface="Tahoma" panose="020B0604030504040204" pitchFamily="34" charset="0"/>
                <a:cs typeface="Tahoma" panose="020B0604030504040204" pitchFamily="34" charset="0"/>
              </a:rPr>
              <a:t>] </a:t>
            </a:r>
            <a:r>
              <a:rPr lang="en-US" sz="2200" kern="100" dirty="0">
                <a:latin typeface="Tw Cen MT" panose="020B0602020104020603" pitchFamily="34" charset="0"/>
                <a:ea typeface="Aptos" panose="020B0004020202020204" pitchFamily="34" charset="0"/>
                <a:cs typeface="Times New Roman" panose="02020603050405020304" pitchFamily="18" charset="0"/>
              </a:rPr>
              <a:t>L. </a:t>
            </a:r>
            <a:r>
              <a:rPr lang="en-US" sz="2200" kern="100" dirty="0" err="1">
                <a:latin typeface="Tw Cen MT" panose="020B0602020104020603" pitchFamily="34" charset="0"/>
                <a:ea typeface="Aptos" panose="020B0004020202020204" pitchFamily="34" charset="0"/>
                <a:cs typeface="Times New Roman" panose="02020603050405020304" pitchFamily="18" charset="0"/>
              </a:rPr>
              <a:t>Schoenmaker</a:t>
            </a:r>
            <a:r>
              <a:rPr lang="en-US" sz="2200" kern="100" dirty="0">
                <a:latin typeface="Tw Cen MT" panose="020B0602020104020603" pitchFamily="34" charset="0"/>
                <a:ea typeface="Aptos" panose="020B0004020202020204" pitchFamily="34" charset="0"/>
                <a:cs typeface="Times New Roman" panose="02020603050405020304" pitchFamily="18" charset="0"/>
              </a:rPr>
              <a:t> </a:t>
            </a:r>
            <a:r>
              <a:rPr lang="en-US" sz="2200" i="1" kern="100" dirty="0">
                <a:latin typeface="Tw Cen MT" panose="020B0602020104020603" pitchFamily="34" charset="0"/>
                <a:ea typeface="Aptos" panose="020B0004020202020204" pitchFamily="34" charset="0"/>
                <a:cs typeface="Times New Roman" panose="02020603050405020304" pitchFamily="18" charset="0"/>
              </a:rPr>
              <a:t>et al.</a:t>
            </a:r>
            <a:r>
              <a:rPr lang="en-US" sz="2200" kern="100" dirty="0">
                <a:latin typeface="Tw Cen MT" panose="020B0602020104020603" pitchFamily="34" charset="0"/>
                <a:ea typeface="Aptos" panose="020B0004020202020204" pitchFamily="34" charset="0"/>
                <a:cs typeface="Times New Roman" panose="02020603050405020304" pitchFamily="18" charset="0"/>
              </a:rPr>
              <a:t>, ‘mRNA-lipid nanoparticle COVID-19 vaccines: Structure and stability’, </a:t>
            </a:r>
            <a:r>
              <a:rPr lang="en-US" sz="2200" i="1" kern="100" dirty="0">
                <a:latin typeface="Tw Cen MT" panose="020B0602020104020603" pitchFamily="34" charset="0"/>
                <a:ea typeface="Aptos" panose="020B0004020202020204" pitchFamily="34" charset="0"/>
                <a:cs typeface="Times New Roman" panose="02020603050405020304" pitchFamily="18" charset="0"/>
              </a:rPr>
              <a:t>Int. J. Pharm.</a:t>
            </a:r>
            <a:r>
              <a:rPr lang="en-US" sz="2200" kern="100" dirty="0">
                <a:latin typeface="Tw Cen MT" panose="020B0602020104020603" pitchFamily="34" charset="0"/>
                <a:ea typeface="Aptos" panose="020B0004020202020204" pitchFamily="34" charset="0"/>
                <a:cs typeface="Times New Roman" panose="02020603050405020304" pitchFamily="18" charset="0"/>
              </a:rPr>
              <a:t>, vol. 601, p. 120586, May 2021, </a:t>
            </a:r>
            <a:r>
              <a:rPr lang="en-US" sz="2200" kern="100" dirty="0" err="1">
                <a:latin typeface="Tw Cen MT" panose="020B0602020104020603" pitchFamily="34" charset="0"/>
                <a:ea typeface="Aptos" panose="020B0004020202020204" pitchFamily="34" charset="0"/>
                <a:cs typeface="Times New Roman" panose="02020603050405020304" pitchFamily="18" charset="0"/>
              </a:rPr>
              <a:t>doi</a:t>
            </a:r>
            <a:r>
              <a:rPr lang="en-US" sz="2200" kern="100" dirty="0">
                <a:latin typeface="Tw Cen MT" panose="020B0602020104020603" pitchFamily="34" charset="0"/>
                <a:ea typeface="Aptos" panose="020B0004020202020204" pitchFamily="34" charset="0"/>
                <a:cs typeface="Times New Roman" panose="02020603050405020304" pitchFamily="18" charset="0"/>
              </a:rPr>
              <a:t>: 10.1016/j.ijpharm.2021.120586.</a:t>
            </a:r>
          </a:p>
          <a:p>
            <a:pPr algn="just">
              <a:lnSpc>
                <a:spcPct val="107000"/>
              </a:lnSpc>
            </a:pPr>
            <a:r>
              <a:rPr lang="en-US" sz="2200" kern="100" dirty="0">
                <a:latin typeface="Tw Cen MT" panose="020B0602020104020603" pitchFamily="34" charset="0"/>
                <a:ea typeface="Aptos" panose="020B0004020202020204" pitchFamily="34" charset="0"/>
                <a:cs typeface="Times New Roman" panose="02020603050405020304" pitchFamily="18" charset="0"/>
              </a:rPr>
              <a:t>[2] M. Berger </a:t>
            </a:r>
            <a:r>
              <a:rPr lang="en-US" sz="2200" i="1" kern="100" dirty="0">
                <a:latin typeface="Tw Cen MT" panose="020B0602020104020603" pitchFamily="34" charset="0"/>
                <a:ea typeface="Aptos" panose="020B0004020202020204" pitchFamily="34" charset="0"/>
                <a:cs typeface="Times New Roman" panose="02020603050405020304" pitchFamily="18" charset="0"/>
              </a:rPr>
              <a:t>et al.</a:t>
            </a:r>
            <a:r>
              <a:rPr lang="en-US" sz="2200" kern="100" dirty="0">
                <a:latin typeface="Tw Cen MT" panose="020B0602020104020603" pitchFamily="34" charset="0"/>
                <a:ea typeface="Aptos" panose="020B0004020202020204" pitchFamily="34" charset="0"/>
                <a:cs typeface="Times New Roman" panose="02020603050405020304" pitchFamily="18" charset="0"/>
              </a:rPr>
              <a:t>, ‘Poly( </a:t>
            </a:r>
            <a:r>
              <a:rPr lang="en-US" sz="2200" i="1" kern="100" dirty="0">
                <a:latin typeface="Tw Cen MT" panose="020B0602020104020603" pitchFamily="34" charset="0"/>
                <a:ea typeface="Aptos" panose="020B0004020202020204" pitchFamily="34" charset="0"/>
                <a:cs typeface="Times New Roman" panose="02020603050405020304" pitchFamily="18" charset="0"/>
              </a:rPr>
              <a:t>N</a:t>
            </a:r>
            <a:r>
              <a:rPr lang="en-US" sz="2200" kern="100" dirty="0">
                <a:latin typeface="Tw Cen MT" panose="020B0602020104020603" pitchFamily="34" charset="0"/>
                <a:ea typeface="Aptos" panose="020B0004020202020204" pitchFamily="34" charset="0"/>
                <a:cs typeface="Times New Roman" panose="02020603050405020304" pitchFamily="18" charset="0"/>
              </a:rPr>
              <a:t> </a:t>
            </a:r>
            <a:r>
              <a:rPr lang="en-US" sz="2200" kern="100" dirty="0">
                <a:latin typeface="Tw Cen MT" panose="020B0602020104020603" pitchFamily="34" charset="0"/>
                <a:ea typeface="Aptos" panose="020B0004020202020204" pitchFamily="34" charset="0"/>
                <a:cs typeface="Cambria Math" panose="02040503050406030204" pitchFamily="18" charset="0"/>
              </a:rPr>
              <a:t>‐</a:t>
            </a:r>
            <a:r>
              <a:rPr lang="en-US" sz="2200" kern="100" dirty="0">
                <a:latin typeface="Tw Cen MT" panose="020B0602020104020603" pitchFamily="34" charset="0"/>
                <a:ea typeface="Aptos" panose="020B0004020202020204" pitchFamily="34" charset="0"/>
                <a:cs typeface="Times New Roman" panose="02020603050405020304" pitchFamily="18" charset="0"/>
              </a:rPr>
              <a:t>methyl</a:t>
            </a:r>
            <a:r>
              <a:rPr lang="en-US" sz="2200" kern="100" dirty="0">
                <a:latin typeface="Tw Cen MT" panose="020B0602020104020603" pitchFamily="34" charset="0"/>
                <a:ea typeface="Aptos" panose="020B0004020202020204" pitchFamily="34" charset="0"/>
                <a:cs typeface="Cambria Math" panose="02040503050406030204" pitchFamily="18" charset="0"/>
              </a:rPr>
              <a:t>‐</a:t>
            </a:r>
            <a:r>
              <a:rPr lang="en-US" sz="2200" kern="100" dirty="0">
                <a:latin typeface="Tw Cen MT" panose="020B0602020104020603" pitchFamily="34" charset="0"/>
                <a:ea typeface="Aptos" panose="020B0004020202020204" pitchFamily="34" charset="0"/>
                <a:cs typeface="Times New Roman" panose="02020603050405020304" pitchFamily="18" charset="0"/>
              </a:rPr>
              <a:t> </a:t>
            </a:r>
            <a:r>
              <a:rPr lang="en-US" sz="2200" i="1" kern="100" dirty="0">
                <a:latin typeface="Tw Cen MT" panose="020B0602020104020603" pitchFamily="34" charset="0"/>
                <a:ea typeface="Aptos" panose="020B0004020202020204" pitchFamily="34" charset="0"/>
                <a:cs typeface="Times New Roman" panose="02020603050405020304" pitchFamily="18" charset="0"/>
              </a:rPr>
              <a:t>N</a:t>
            </a:r>
            <a:r>
              <a:rPr lang="en-US" sz="2200" kern="100" dirty="0">
                <a:latin typeface="Tw Cen MT" panose="020B0602020104020603" pitchFamily="34" charset="0"/>
                <a:ea typeface="Aptos" panose="020B0004020202020204" pitchFamily="34" charset="0"/>
                <a:cs typeface="Times New Roman" panose="02020603050405020304" pitchFamily="18" charset="0"/>
              </a:rPr>
              <a:t> </a:t>
            </a:r>
            <a:r>
              <a:rPr lang="en-US" sz="2200" kern="100" dirty="0">
                <a:latin typeface="Tw Cen MT" panose="020B0602020104020603" pitchFamily="34" charset="0"/>
                <a:ea typeface="Aptos" panose="020B0004020202020204" pitchFamily="34" charset="0"/>
                <a:cs typeface="Cambria Math" panose="02040503050406030204" pitchFamily="18" charset="0"/>
              </a:rPr>
              <a:t>‐</a:t>
            </a:r>
            <a:r>
              <a:rPr lang="en-US" sz="2200" kern="100" dirty="0" err="1">
                <a:latin typeface="Tw Cen MT" panose="020B0602020104020603" pitchFamily="34" charset="0"/>
                <a:ea typeface="Aptos" panose="020B0004020202020204" pitchFamily="34" charset="0"/>
                <a:cs typeface="Times New Roman" panose="02020603050405020304" pitchFamily="18" charset="0"/>
              </a:rPr>
              <a:t>vinylacetamide</a:t>
            </a:r>
            <a:r>
              <a:rPr lang="en-US" sz="2200" kern="100" dirty="0">
                <a:latin typeface="Tw Cen MT" panose="020B0602020104020603" pitchFamily="34" charset="0"/>
                <a:ea typeface="Aptos" panose="020B0004020202020204" pitchFamily="34" charset="0"/>
                <a:cs typeface="Times New Roman" panose="02020603050405020304" pitchFamily="18" charset="0"/>
              </a:rPr>
              <a:t>): A Strong Alternative to PEG for Lipid</a:t>
            </a:r>
            <a:r>
              <a:rPr lang="en-US" sz="2200" kern="100" dirty="0">
                <a:latin typeface="Tw Cen MT" panose="020B0602020104020603" pitchFamily="34" charset="0"/>
                <a:ea typeface="Aptos" panose="020B0004020202020204" pitchFamily="34" charset="0"/>
                <a:cs typeface="Cambria Math" panose="02040503050406030204" pitchFamily="18" charset="0"/>
              </a:rPr>
              <a:t>‐</a:t>
            </a:r>
            <a:r>
              <a:rPr lang="en-US" sz="2200" kern="100" dirty="0">
                <a:latin typeface="Tw Cen MT" panose="020B0602020104020603" pitchFamily="34" charset="0"/>
                <a:ea typeface="Aptos" panose="020B0004020202020204" pitchFamily="34" charset="0"/>
                <a:cs typeface="Times New Roman" panose="02020603050405020304" pitchFamily="18" charset="0"/>
              </a:rPr>
              <a:t>Based Nanocarriers Delivering siRNA</a:t>
            </a:r>
            <a:r>
              <a:rPr lang="en-US" sz="2200" kern="100" dirty="0">
                <a:latin typeface="Tw Cen MT" panose="020B0602020104020603" pitchFamily="34" charset="0"/>
                <a:ea typeface="Aptos" panose="020B0004020202020204" pitchFamily="34" charset="0"/>
                <a:cs typeface="Aptos" panose="020B0004020202020204" pitchFamily="34" charset="0"/>
              </a:rPr>
              <a:t>’</a:t>
            </a:r>
            <a:r>
              <a:rPr lang="en-US" sz="2200" kern="100" dirty="0">
                <a:latin typeface="Tw Cen MT" panose="020B0602020104020603" pitchFamily="34" charset="0"/>
                <a:ea typeface="Aptos" panose="020B0004020202020204" pitchFamily="34" charset="0"/>
                <a:cs typeface="Times New Roman" panose="02020603050405020304" pitchFamily="18" charset="0"/>
              </a:rPr>
              <a:t>, </a:t>
            </a:r>
            <a:r>
              <a:rPr lang="en-US" sz="2200" i="1" kern="100" dirty="0">
                <a:latin typeface="Tw Cen MT" panose="020B0602020104020603" pitchFamily="34" charset="0"/>
                <a:ea typeface="Aptos" panose="020B0004020202020204" pitchFamily="34" charset="0"/>
                <a:cs typeface="Times New Roman" panose="02020603050405020304" pitchFamily="18" charset="0"/>
              </a:rPr>
              <a:t>Adv. </a:t>
            </a:r>
            <a:r>
              <a:rPr lang="en-US" sz="2200" i="1" kern="100" dirty="0" err="1">
                <a:latin typeface="Tw Cen MT" panose="020B0602020104020603" pitchFamily="34" charset="0"/>
                <a:ea typeface="Aptos" panose="020B0004020202020204" pitchFamily="34" charset="0"/>
                <a:cs typeface="Times New Roman" panose="02020603050405020304" pitchFamily="18" charset="0"/>
              </a:rPr>
              <a:t>Healthc</a:t>
            </a:r>
            <a:r>
              <a:rPr lang="en-US" sz="2200" i="1" kern="100" dirty="0">
                <a:latin typeface="Tw Cen MT" panose="020B0602020104020603" pitchFamily="34" charset="0"/>
                <a:ea typeface="Aptos" panose="020B0004020202020204" pitchFamily="34" charset="0"/>
                <a:cs typeface="Times New Roman" panose="02020603050405020304" pitchFamily="18" charset="0"/>
              </a:rPr>
              <a:t>. Mater.</a:t>
            </a:r>
            <a:r>
              <a:rPr lang="en-US" sz="2200" kern="100" dirty="0">
                <a:latin typeface="Tw Cen MT" panose="020B0602020104020603" pitchFamily="34" charset="0"/>
                <a:ea typeface="Aptos" panose="020B0004020202020204" pitchFamily="34" charset="0"/>
                <a:cs typeface="Times New Roman" panose="02020603050405020304" pitchFamily="18" charset="0"/>
              </a:rPr>
              <a:t>, p. 2302712, Nov. 2023, </a:t>
            </a:r>
            <a:r>
              <a:rPr lang="en-US" sz="2200" kern="100" dirty="0" err="1">
                <a:latin typeface="Tw Cen MT" panose="020B0602020104020603" pitchFamily="34" charset="0"/>
                <a:ea typeface="Aptos" panose="020B0004020202020204" pitchFamily="34" charset="0"/>
                <a:cs typeface="Times New Roman" panose="02020603050405020304" pitchFamily="18" charset="0"/>
              </a:rPr>
              <a:t>doi</a:t>
            </a:r>
            <a:r>
              <a:rPr lang="en-US" sz="2200" kern="100" dirty="0">
                <a:latin typeface="Tw Cen MT" panose="020B0602020104020603" pitchFamily="34" charset="0"/>
                <a:ea typeface="Aptos" panose="020B0004020202020204" pitchFamily="34" charset="0"/>
                <a:cs typeface="Times New Roman" panose="02020603050405020304" pitchFamily="18" charset="0"/>
              </a:rPr>
              <a:t>: 10.1002/adhm.202302712.</a:t>
            </a:r>
            <a:endParaRPr lang="fr-BE" sz="2200" kern="100" dirty="0">
              <a:latin typeface="Tw Cen MT" panose="020B0602020104020603" pitchFamily="34" charset="0"/>
              <a:ea typeface="Aptos" panose="020B0004020202020204" pitchFamily="34" charset="0"/>
              <a:cs typeface="Times New Roman" panose="02020603050405020304" pitchFamily="18" charset="0"/>
            </a:endParaRPr>
          </a:p>
          <a:p>
            <a:endParaRPr lang="en-US" sz="1798" dirty="0"/>
          </a:p>
          <a:p>
            <a:pPr algn="just"/>
            <a:endParaRPr lang="fr-BE" sz="1798" kern="100" dirty="0">
              <a:latin typeface="Aptos" panose="020B0004020202020204" pitchFamily="34" charset="0"/>
              <a:ea typeface="Aptos" panose="020B0004020202020204" pitchFamily="34" charset="0"/>
              <a:cs typeface="Times New Roman" panose="02020603050405020304" pitchFamily="18" charset="0"/>
            </a:endParaRPr>
          </a:p>
          <a:p>
            <a:pPr algn="ctr"/>
            <a:endParaRPr lang="en-US" sz="917" b="1" i="1" dirty="0">
              <a:solidFill>
                <a:srgbClr val="DB5457"/>
              </a:solidFill>
              <a:latin typeface="Tw Cen MT" panose="020B0602020104020603" pitchFamily="34" charset="77"/>
            </a:endParaRPr>
          </a:p>
        </p:txBody>
      </p:sp>
      <p:sp>
        <p:nvSpPr>
          <p:cNvPr id="35" name="ZoneTexte 34">
            <a:extLst>
              <a:ext uri="{FF2B5EF4-FFF2-40B4-BE49-F238E27FC236}">
                <a16:creationId xmlns:a16="http://schemas.microsoft.com/office/drawing/2014/main" id="{318B66E6-EF0B-6F41-B44A-2BC02D0B42CC}"/>
              </a:ext>
            </a:extLst>
          </p:cNvPr>
          <p:cNvSpPr txBox="1"/>
          <p:nvPr/>
        </p:nvSpPr>
        <p:spPr>
          <a:xfrm>
            <a:off x="5755042" y="7927143"/>
            <a:ext cx="3310907" cy="923330"/>
          </a:xfrm>
          <a:prstGeom prst="rect">
            <a:avLst/>
          </a:prstGeom>
          <a:solidFill>
            <a:srgbClr val="FFFFFF"/>
          </a:solidFill>
        </p:spPr>
        <p:txBody>
          <a:bodyPr wrap="square" rtlCol="0">
            <a:spAutoFit/>
          </a:bodyPr>
          <a:lstStyle/>
          <a:p>
            <a:pPr algn="just"/>
            <a:r>
              <a:rPr lang="en-US" sz="5400" b="1" i="1" dirty="0">
                <a:solidFill>
                  <a:srgbClr val="B5AC99"/>
                </a:solidFill>
                <a:latin typeface="Tw Cen MT" panose="020B0602020104020603" pitchFamily="34" charset="0"/>
                <a:cs typeface="Tunga" panose="020B0502040204020203" pitchFamily="34" charset="0"/>
              </a:rPr>
              <a:t>Introduction</a:t>
            </a:r>
            <a:endParaRPr lang="en-US" sz="2800"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sp>
        <p:nvSpPr>
          <p:cNvPr id="4" name="AutoShape 2">
            <a:extLst>
              <a:ext uri="{FF2B5EF4-FFF2-40B4-BE49-F238E27FC236}">
                <a16:creationId xmlns:a16="http://schemas.microsoft.com/office/drawing/2014/main" id="{B92E74ED-BB52-3F7F-FEBA-1277CDAEB3A6}"/>
              </a:ext>
            </a:extLst>
          </p:cNvPr>
          <p:cNvSpPr>
            <a:spLocks noChangeAspect="1" noChangeArrowheads="1"/>
          </p:cNvSpPr>
          <p:nvPr/>
        </p:nvSpPr>
        <p:spPr bwMode="auto">
          <a:xfrm>
            <a:off x="15009967" y="21292497"/>
            <a:ext cx="253963" cy="253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189" tIns="38094" rIns="76189" bIns="38094" numCol="1" anchor="t" anchorCtr="0" compatLnSpc="1">
            <a:prstTxWarp prst="textNoShape">
              <a:avLst/>
            </a:prstTxWarp>
          </a:bodyPr>
          <a:lstStyle/>
          <a:p>
            <a:endParaRPr lang="en-US" sz="5723" dirty="0">
              <a:latin typeface="Tw Cen MT" panose="020B0602020104020603" pitchFamily="34" charset="77"/>
            </a:endParaRPr>
          </a:p>
        </p:txBody>
      </p:sp>
      <p:pic>
        <p:nvPicPr>
          <p:cNvPr id="5" name="Image 4" descr="Une image contenant Police, Graphique, graphisme, texte&#10;&#10;Description générée automatiquement">
            <a:extLst>
              <a:ext uri="{FF2B5EF4-FFF2-40B4-BE49-F238E27FC236}">
                <a16:creationId xmlns:a16="http://schemas.microsoft.com/office/drawing/2014/main" id="{0418E740-EE04-0721-08D9-975CD666C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345" y="1372562"/>
            <a:ext cx="3995242" cy="2533346"/>
          </a:xfrm>
          <a:prstGeom prst="rect">
            <a:avLst/>
          </a:prstGeom>
        </p:spPr>
      </p:pic>
      <p:sp>
        <p:nvSpPr>
          <p:cNvPr id="6" name="ZoneTexte 5">
            <a:extLst>
              <a:ext uri="{FF2B5EF4-FFF2-40B4-BE49-F238E27FC236}">
                <a16:creationId xmlns:a16="http://schemas.microsoft.com/office/drawing/2014/main" id="{DA7B22C6-E76D-25BF-FF43-94741E1EE359}"/>
              </a:ext>
            </a:extLst>
          </p:cNvPr>
          <p:cNvSpPr txBox="1"/>
          <p:nvPr/>
        </p:nvSpPr>
        <p:spPr>
          <a:xfrm>
            <a:off x="568332" y="8752373"/>
            <a:ext cx="14803103" cy="4242828"/>
          </a:xfrm>
          <a:prstGeom prst="rect">
            <a:avLst/>
          </a:prstGeom>
          <a:noFill/>
        </p:spPr>
        <p:txBody>
          <a:bodyPr wrap="square" rtlCol="0">
            <a:spAutoFit/>
          </a:bodyPr>
          <a:lstStyle/>
          <a:p>
            <a:pPr algn="just"/>
            <a:r>
              <a:rPr lang="en-US" sz="2697" dirty="0">
                <a:latin typeface="Tw Cen MT" panose="020B0602020104020603" pitchFamily="34" charset="0"/>
                <a:cs typeface="Times New Roman" panose="02020603050405020304" pitchFamily="18" charset="0"/>
              </a:rPr>
              <a:t>Since COVID-19 pandemic, Lipid Nanoparticles (LNPs) encapsulating mRNA have emerged as a new class of therapeutic agent as well as Onpattro</a:t>
            </a:r>
            <a:r>
              <a:rPr lang="en-US" sz="2697" baseline="30000" dirty="0">
                <a:latin typeface="Tw Cen MT" panose="020B0602020104020603" pitchFamily="34" charset="0"/>
                <a:cs typeface="Times New Roman" panose="02020603050405020304" pitchFamily="18" charset="0"/>
              </a:rPr>
              <a:t>®</a:t>
            </a:r>
            <a:r>
              <a:rPr lang="en-US" sz="2697" dirty="0">
                <a:latin typeface="Tw Cen MT" panose="020B0602020104020603" pitchFamily="34" charset="0"/>
                <a:cs typeface="Times New Roman" panose="02020603050405020304" pitchFamily="18" charset="0"/>
              </a:rPr>
              <a:t>, the first FDA-approved drug based on LNPs and siRNA for a hepatic disease [1]. Indeed, siRNA and mRNA need vectors to reach the target undamaged. This is the reason why LNPs have garnered attention in this context. To target beyond the liver, notably for cancer treatment, LNPs need to be protected from blood biomolecules because of the formation of a protein corona, affecting their efficacy. In this context, polyethylene glycol (PEG) is used to prevent this phenomenon, but its issues initiate the search for alternatives. </a:t>
            </a:r>
            <a:r>
              <a:rPr lang="en-US" sz="2697" b="1" dirty="0">
                <a:latin typeface="Tw Cen MT" panose="020B0602020104020603" pitchFamily="34" charset="0"/>
                <a:cs typeface="Times New Roman" panose="02020603050405020304" pitchFamily="18" charset="0"/>
              </a:rPr>
              <a:t>Recently, alternatives to PEG such as Poly(N-methyl-N-</a:t>
            </a:r>
            <a:r>
              <a:rPr lang="en-US" sz="2697" b="1" dirty="0" err="1">
                <a:latin typeface="Tw Cen MT" panose="020B0602020104020603" pitchFamily="34" charset="0"/>
                <a:cs typeface="Times New Roman" panose="02020603050405020304" pitchFamily="18" charset="0"/>
              </a:rPr>
              <a:t>vinylacetamide</a:t>
            </a:r>
            <a:r>
              <a:rPr lang="en-US" sz="2697" b="1" dirty="0">
                <a:latin typeface="Tw Cen MT" panose="020B0602020104020603" pitchFamily="34" charset="0"/>
                <a:cs typeface="Times New Roman" panose="02020603050405020304" pitchFamily="18" charset="0"/>
              </a:rPr>
              <a:t>) (PNMVA) have been studied with LNPs and seem to be promising [2]. However, improvements need to be done to optimize LNP properties and protein corona formation ability. </a:t>
            </a:r>
            <a:endParaRPr lang="fr-BE" sz="2697" b="1" dirty="0">
              <a:latin typeface="Tw Cen MT" panose="020B0602020104020603" pitchFamily="34" charset="0"/>
              <a:cs typeface="Times New Roman" panose="02020603050405020304" pitchFamily="18" charset="0"/>
            </a:endParaRPr>
          </a:p>
        </p:txBody>
      </p:sp>
      <p:grpSp>
        <p:nvGrpSpPr>
          <p:cNvPr id="25" name="Groupe 24">
            <a:extLst>
              <a:ext uri="{FF2B5EF4-FFF2-40B4-BE49-F238E27FC236}">
                <a16:creationId xmlns:a16="http://schemas.microsoft.com/office/drawing/2014/main" id="{3D70BDF4-42A4-2FC7-479B-D6608C7EA382}"/>
              </a:ext>
            </a:extLst>
          </p:cNvPr>
          <p:cNvGrpSpPr/>
          <p:nvPr/>
        </p:nvGrpSpPr>
        <p:grpSpPr>
          <a:xfrm>
            <a:off x="21901724" y="9848789"/>
            <a:ext cx="5553522" cy="2723517"/>
            <a:chOff x="25663708" y="4472225"/>
            <a:chExt cx="5280264" cy="2637170"/>
          </a:xfrm>
        </p:grpSpPr>
        <p:sp>
          <p:nvSpPr>
            <p:cNvPr id="37" name="Organigramme : Alternative 36">
              <a:extLst>
                <a:ext uri="{FF2B5EF4-FFF2-40B4-BE49-F238E27FC236}">
                  <a16:creationId xmlns:a16="http://schemas.microsoft.com/office/drawing/2014/main" id="{F6D18513-3CC1-7A4B-982F-ABD1A29679FB}"/>
                </a:ext>
              </a:extLst>
            </p:cNvPr>
            <p:cNvSpPr/>
            <p:nvPr/>
          </p:nvSpPr>
          <p:spPr>
            <a:xfrm>
              <a:off x="26162437" y="4472225"/>
              <a:ext cx="4524164" cy="706705"/>
            </a:xfrm>
            <a:prstGeom prst="flowChartAlternateProcess">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8194" dirty="0"/>
            </a:p>
          </p:txBody>
        </p:sp>
        <p:sp>
          <p:nvSpPr>
            <p:cNvPr id="39" name="ZoneTexte 38">
              <a:extLst>
                <a:ext uri="{FF2B5EF4-FFF2-40B4-BE49-F238E27FC236}">
                  <a16:creationId xmlns:a16="http://schemas.microsoft.com/office/drawing/2014/main" id="{E86EB118-E804-6D8C-404D-5BACC514DF83}"/>
                </a:ext>
              </a:extLst>
            </p:cNvPr>
            <p:cNvSpPr txBox="1"/>
            <p:nvPr/>
          </p:nvSpPr>
          <p:spPr>
            <a:xfrm>
              <a:off x="26513317" y="4638198"/>
              <a:ext cx="4054704" cy="399789"/>
            </a:xfrm>
            <a:prstGeom prst="rect">
              <a:avLst/>
            </a:prstGeom>
            <a:noFill/>
          </p:spPr>
          <p:txBody>
            <a:bodyPr wrap="square" rtlCol="0">
              <a:spAutoFit/>
            </a:bodyPr>
            <a:lstStyle/>
            <a:p>
              <a:r>
                <a:rPr lang="fr-BE" sz="1998" dirty="0"/>
                <a:t> </a:t>
              </a:r>
              <a:r>
                <a:rPr lang="fr-BE" sz="1998" b="1" dirty="0">
                  <a:solidFill>
                    <a:schemeClr val="bg1"/>
                  </a:solidFill>
                </a:rPr>
                <a:t>1.5%           2.5%           3%           4%</a:t>
              </a:r>
            </a:p>
          </p:txBody>
        </p:sp>
        <p:pic>
          <p:nvPicPr>
            <p:cNvPr id="61" name="Image 60">
              <a:extLst>
                <a:ext uri="{FF2B5EF4-FFF2-40B4-BE49-F238E27FC236}">
                  <a16:creationId xmlns:a16="http://schemas.microsoft.com/office/drawing/2014/main" id="{A9C97C74-8A05-EED8-3B30-94389635CCE2}"/>
                </a:ext>
              </a:extLst>
            </p:cNvPr>
            <p:cNvPicPr>
              <a:picLocks noChangeAspect="1"/>
            </p:cNvPicPr>
            <p:nvPr/>
          </p:nvPicPr>
          <p:blipFill>
            <a:blip r:embed="rId4"/>
            <a:stretch>
              <a:fillRect/>
            </a:stretch>
          </p:blipFill>
          <p:spPr>
            <a:xfrm>
              <a:off x="25663708" y="5673081"/>
              <a:ext cx="5280264" cy="1436314"/>
            </a:xfrm>
            <a:prstGeom prst="rect">
              <a:avLst/>
            </a:prstGeom>
          </p:spPr>
        </p:pic>
        <p:sp>
          <p:nvSpPr>
            <p:cNvPr id="63" name="Rectangle 62">
              <a:extLst>
                <a:ext uri="{FF2B5EF4-FFF2-40B4-BE49-F238E27FC236}">
                  <a16:creationId xmlns:a16="http://schemas.microsoft.com/office/drawing/2014/main" id="{6B6E67DC-8C30-8194-C42F-5A1E4703883C}"/>
                </a:ext>
              </a:extLst>
            </p:cNvPr>
            <p:cNvSpPr/>
            <p:nvPr/>
          </p:nvSpPr>
          <p:spPr>
            <a:xfrm>
              <a:off x="25759471" y="5766731"/>
              <a:ext cx="2953933" cy="1304596"/>
            </a:xfrm>
            <a:prstGeom prst="rect">
              <a:avLst/>
            </a:prstGeom>
            <a:noFill/>
            <a:ln w="28575">
              <a:solidFill>
                <a:srgbClr val="B5A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4">
                <a:solidFill>
                  <a:srgbClr val="B5AC99"/>
                </a:solidFill>
              </a:endParaRPr>
            </a:p>
          </p:txBody>
        </p:sp>
        <p:sp>
          <p:nvSpPr>
            <p:cNvPr id="66" name="Rectangle 65">
              <a:extLst>
                <a:ext uri="{FF2B5EF4-FFF2-40B4-BE49-F238E27FC236}">
                  <a16:creationId xmlns:a16="http://schemas.microsoft.com/office/drawing/2014/main" id="{411054E6-3B0F-7112-E453-1D2ECB1342D6}"/>
                </a:ext>
              </a:extLst>
            </p:cNvPr>
            <p:cNvSpPr/>
            <p:nvPr/>
          </p:nvSpPr>
          <p:spPr>
            <a:xfrm>
              <a:off x="29677515" y="5804530"/>
              <a:ext cx="1260056" cy="1266796"/>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4"/>
            </a:p>
          </p:txBody>
        </p:sp>
        <p:sp>
          <p:nvSpPr>
            <p:cNvPr id="70" name="ZoneTexte 69">
              <a:extLst>
                <a:ext uri="{FF2B5EF4-FFF2-40B4-BE49-F238E27FC236}">
                  <a16:creationId xmlns:a16="http://schemas.microsoft.com/office/drawing/2014/main" id="{DB747094-26D7-9D70-D85B-1BCA894DA2F9}"/>
                </a:ext>
              </a:extLst>
            </p:cNvPr>
            <p:cNvSpPr txBox="1"/>
            <p:nvPr/>
          </p:nvSpPr>
          <p:spPr>
            <a:xfrm>
              <a:off x="27120181" y="5317198"/>
              <a:ext cx="2665618" cy="399695"/>
            </a:xfrm>
            <a:prstGeom prst="rect">
              <a:avLst/>
            </a:prstGeom>
            <a:noFill/>
          </p:spPr>
          <p:txBody>
            <a:bodyPr wrap="square" rtlCol="0">
              <a:spAutoFit/>
            </a:bodyPr>
            <a:lstStyle/>
            <a:p>
              <a:r>
                <a:rPr lang="fr-BE" sz="1998" b="1" dirty="0">
                  <a:solidFill>
                    <a:srgbClr val="B5AC99"/>
                  </a:solidFill>
                  <a:latin typeface="Tw Cen MT" panose="020B0602020104020603" pitchFamily="34" charset="0"/>
                </a:rPr>
                <a:t>DSPE</a:t>
              </a:r>
              <a:r>
                <a:rPr lang="fr-BE" sz="1998" dirty="0">
                  <a:latin typeface="Tw Cen MT" panose="020B0602020104020603" pitchFamily="34" charset="0"/>
                </a:rPr>
                <a:t>-</a:t>
              </a:r>
              <a:r>
                <a:rPr lang="fr-BE" sz="1998" dirty="0">
                  <a:solidFill>
                    <a:schemeClr val="accent2">
                      <a:lumMod val="50000"/>
                    </a:schemeClr>
                  </a:solidFill>
                  <a:latin typeface="Tw Cen MT" panose="020B0602020104020603" pitchFamily="34" charset="0"/>
                </a:rPr>
                <a:t>PNMVA (DP=24)</a:t>
              </a:r>
              <a:endParaRPr lang="en-US" sz="1998" dirty="0">
                <a:solidFill>
                  <a:schemeClr val="accent2">
                    <a:lumMod val="50000"/>
                  </a:schemeClr>
                </a:solidFill>
                <a:latin typeface="Tw Cen MT" panose="020B0602020104020603" pitchFamily="34" charset="0"/>
              </a:endParaRPr>
            </a:p>
          </p:txBody>
        </p:sp>
      </p:grpSp>
      <p:pic>
        <p:nvPicPr>
          <p:cNvPr id="208" name="Image 207">
            <a:extLst>
              <a:ext uri="{FF2B5EF4-FFF2-40B4-BE49-F238E27FC236}">
                <a16:creationId xmlns:a16="http://schemas.microsoft.com/office/drawing/2014/main" id="{AEB35F8B-24F5-E64C-094F-B82EDEA776FB}"/>
              </a:ext>
            </a:extLst>
          </p:cNvPr>
          <p:cNvPicPr>
            <a:picLocks noChangeAspect="1"/>
          </p:cNvPicPr>
          <p:nvPr/>
        </p:nvPicPr>
        <p:blipFill>
          <a:blip r:embed="rId5"/>
          <a:srcRect l="8536"/>
          <a:stretch/>
        </p:blipFill>
        <p:spPr>
          <a:xfrm>
            <a:off x="6784930" y="22299691"/>
            <a:ext cx="4898670" cy="3765955"/>
          </a:xfrm>
          <a:prstGeom prst="rect">
            <a:avLst/>
          </a:prstGeom>
        </p:spPr>
      </p:pic>
      <p:pic>
        <p:nvPicPr>
          <p:cNvPr id="209" name="Image 208">
            <a:extLst>
              <a:ext uri="{FF2B5EF4-FFF2-40B4-BE49-F238E27FC236}">
                <a16:creationId xmlns:a16="http://schemas.microsoft.com/office/drawing/2014/main" id="{E23A4809-3CA4-F4A0-5A28-A3E25EAC7D1B}"/>
              </a:ext>
            </a:extLst>
          </p:cNvPr>
          <p:cNvPicPr>
            <a:picLocks noChangeAspect="1"/>
          </p:cNvPicPr>
          <p:nvPr/>
        </p:nvPicPr>
        <p:blipFill>
          <a:blip r:embed="rId6"/>
          <a:srcRect l="10499" r="5406" b="5465"/>
          <a:stretch/>
        </p:blipFill>
        <p:spPr>
          <a:xfrm>
            <a:off x="17679230" y="21980297"/>
            <a:ext cx="4355469" cy="3976344"/>
          </a:xfrm>
          <a:prstGeom prst="rect">
            <a:avLst/>
          </a:prstGeom>
        </p:spPr>
      </p:pic>
      <p:sp>
        <p:nvSpPr>
          <p:cNvPr id="240" name="ZoneTexte 239">
            <a:extLst>
              <a:ext uri="{FF2B5EF4-FFF2-40B4-BE49-F238E27FC236}">
                <a16:creationId xmlns:a16="http://schemas.microsoft.com/office/drawing/2014/main" id="{A70C0EA2-828E-F79D-5063-538311520BC1}"/>
              </a:ext>
            </a:extLst>
          </p:cNvPr>
          <p:cNvSpPr txBox="1"/>
          <p:nvPr/>
        </p:nvSpPr>
        <p:spPr>
          <a:xfrm>
            <a:off x="519983" y="19850136"/>
            <a:ext cx="11935969" cy="584775"/>
          </a:xfrm>
          <a:prstGeom prst="rect">
            <a:avLst/>
          </a:prstGeom>
          <a:noFill/>
        </p:spPr>
        <p:txBody>
          <a:bodyPr wrap="square" rtlCol="0">
            <a:spAutoFit/>
          </a:bodyPr>
          <a:lstStyle/>
          <a:p>
            <a:pPr algn="ctr"/>
            <a:r>
              <a:rPr lang="fr-BE" sz="3200" b="1" i="1" dirty="0">
                <a:solidFill>
                  <a:srgbClr val="E3777A"/>
                </a:solidFill>
                <a:latin typeface="Tw Cen MT" panose="020B0602020104020603" pitchFamily="34" charset="0"/>
                <a:cs typeface="Times New Roman" panose="02020603050405020304" pitchFamily="18" charset="0"/>
              </a:rPr>
              <a:t> I. Impact of DSPE-PNMVA</a:t>
            </a:r>
            <a:r>
              <a:rPr lang="fr-BE" sz="3200" b="1" i="1" baseline="-25000" dirty="0">
                <a:solidFill>
                  <a:srgbClr val="E3777A"/>
                </a:solidFill>
                <a:latin typeface="Tw Cen MT" panose="020B0602020104020603" pitchFamily="34" charset="0"/>
                <a:cs typeface="Times New Roman" panose="02020603050405020304" pitchFamily="18" charset="0"/>
              </a:rPr>
              <a:t>24</a:t>
            </a:r>
            <a:r>
              <a:rPr lang="fr-BE" sz="3200" b="1" i="1" dirty="0">
                <a:solidFill>
                  <a:srgbClr val="E3777A"/>
                </a:solidFill>
                <a:latin typeface="Tw Cen MT" panose="020B0602020104020603" pitchFamily="34" charset="0"/>
                <a:cs typeface="Times New Roman" panose="02020603050405020304" pitchFamily="18" charset="0"/>
              </a:rPr>
              <a:t> and DSPE-PEG</a:t>
            </a:r>
            <a:r>
              <a:rPr lang="fr-BE" sz="3200" b="1" i="1" baseline="-25000" dirty="0">
                <a:solidFill>
                  <a:srgbClr val="E3777A"/>
                </a:solidFill>
                <a:latin typeface="Tw Cen MT" panose="020B0602020104020603" pitchFamily="34" charset="0"/>
                <a:cs typeface="Times New Roman" panose="02020603050405020304" pitchFamily="18" charset="0"/>
              </a:rPr>
              <a:t>2000</a:t>
            </a:r>
            <a:r>
              <a:rPr lang="fr-BE" sz="3200" b="1" i="1" dirty="0">
                <a:solidFill>
                  <a:srgbClr val="E3777A"/>
                </a:solidFill>
                <a:latin typeface="Tw Cen MT" panose="020B0602020104020603" pitchFamily="34" charset="0"/>
                <a:cs typeface="Times New Roman" panose="02020603050405020304" pitchFamily="18" charset="0"/>
              </a:rPr>
              <a:t> content </a:t>
            </a:r>
            <a:r>
              <a:rPr lang="fr-BE" sz="3200" b="1" i="1" u="sng" dirty="0">
                <a:solidFill>
                  <a:srgbClr val="E3777A"/>
                </a:solidFill>
                <a:latin typeface="Tw Cen MT" panose="020B0602020104020603" pitchFamily="34" charset="0"/>
                <a:cs typeface="Times New Roman" panose="02020603050405020304" pitchFamily="18" charset="0"/>
              </a:rPr>
              <a:t>on LNP properties</a:t>
            </a:r>
          </a:p>
        </p:txBody>
      </p:sp>
      <p:sp>
        <p:nvSpPr>
          <p:cNvPr id="31" name="ZoneTexte 30">
            <a:extLst>
              <a:ext uri="{FF2B5EF4-FFF2-40B4-BE49-F238E27FC236}">
                <a16:creationId xmlns:a16="http://schemas.microsoft.com/office/drawing/2014/main" id="{7707C659-D95F-6FED-976A-CC9A16DAF31F}"/>
              </a:ext>
            </a:extLst>
          </p:cNvPr>
          <p:cNvSpPr txBox="1"/>
          <p:nvPr/>
        </p:nvSpPr>
        <p:spPr>
          <a:xfrm>
            <a:off x="677582" y="39385199"/>
            <a:ext cx="14375324" cy="923330"/>
          </a:xfrm>
          <a:prstGeom prst="rect">
            <a:avLst/>
          </a:prstGeom>
          <a:noFill/>
        </p:spPr>
        <p:txBody>
          <a:bodyPr wrap="square" rtlCol="0">
            <a:spAutoFit/>
          </a:bodyPr>
          <a:lstStyle/>
          <a:p>
            <a:pPr algn="just"/>
            <a:r>
              <a:rPr lang="en-US" sz="2700" dirty="0"/>
              <a:t>In </a:t>
            </a:r>
            <a:r>
              <a:rPr lang="en-US" sz="2700" dirty="0">
                <a:latin typeface="Tw Cen MT" panose="020B0602020104020603" pitchFamily="34" charset="0"/>
              </a:rPr>
              <a:t>conclusion, </a:t>
            </a:r>
            <a:r>
              <a:rPr lang="en-US" sz="2700" b="1" dirty="0">
                <a:latin typeface="Tw Cen MT" panose="020B0602020104020603" pitchFamily="34" charset="0"/>
              </a:rPr>
              <a:t>the promising potential of DSPE-PNMVA</a:t>
            </a:r>
            <a:r>
              <a:rPr lang="en-US" sz="2700" b="1" baseline="-25000" dirty="0">
                <a:latin typeface="Tw Cen MT" panose="020B0602020104020603" pitchFamily="34" charset="0"/>
              </a:rPr>
              <a:t>24</a:t>
            </a:r>
            <a:r>
              <a:rPr lang="en-US" sz="2700" b="1" dirty="0">
                <a:latin typeface="Tw Cen MT" panose="020B0602020104020603" pitchFamily="34" charset="0"/>
              </a:rPr>
              <a:t> at 4% as an alternative to PEG in LNPs has been confirmed</a:t>
            </a:r>
            <a:r>
              <a:rPr lang="en-US" sz="2700" dirty="0">
                <a:latin typeface="Tw Cen MT" panose="020B0602020104020603" pitchFamily="34" charset="0"/>
              </a:rPr>
              <a:t>, with findings indicating the need for a </a:t>
            </a:r>
            <a:r>
              <a:rPr lang="en-US" sz="2700" b="1" dirty="0">
                <a:latin typeface="Tw Cen MT" panose="020B0602020104020603" pitchFamily="34" charset="0"/>
              </a:rPr>
              <a:t>higher concentration </a:t>
            </a:r>
            <a:r>
              <a:rPr lang="en-US" sz="2700" dirty="0">
                <a:latin typeface="Tw Cen MT" panose="020B0602020104020603" pitchFamily="34" charset="0"/>
              </a:rPr>
              <a:t>than previously used. </a:t>
            </a:r>
            <a:endParaRPr lang="fr-BE" sz="2700" i="1" dirty="0">
              <a:latin typeface="Tw Cen MT" panose="020B0602020104020603" pitchFamily="34" charset="0"/>
            </a:endParaRPr>
          </a:p>
        </p:txBody>
      </p:sp>
      <p:sp>
        <p:nvSpPr>
          <p:cNvPr id="45" name="ZoneTexte 44">
            <a:extLst>
              <a:ext uri="{FF2B5EF4-FFF2-40B4-BE49-F238E27FC236}">
                <a16:creationId xmlns:a16="http://schemas.microsoft.com/office/drawing/2014/main" id="{A00439C9-3A10-3EFF-B7AD-1A6985D9A61C}"/>
              </a:ext>
            </a:extLst>
          </p:cNvPr>
          <p:cNvSpPr txBox="1"/>
          <p:nvPr/>
        </p:nvSpPr>
        <p:spPr>
          <a:xfrm>
            <a:off x="10303398" y="25956641"/>
            <a:ext cx="10962871" cy="446276"/>
          </a:xfrm>
          <a:prstGeom prst="rect">
            <a:avLst/>
          </a:prstGeom>
          <a:noFill/>
        </p:spPr>
        <p:txBody>
          <a:bodyPr wrap="square" rtlCol="0">
            <a:spAutoFit/>
          </a:bodyPr>
          <a:lstStyle/>
          <a:p>
            <a:pPr algn="ctr"/>
            <a:r>
              <a:rPr lang="fr-BE" sz="2300" dirty="0">
                <a:latin typeface="Tw Cen MT" panose="020B0602020104020603" pitchFamily="34" charset="0"/>
              </a:rPr>
              <a:t>Figure 2 : Physicochemical properties of different LNP formulations</a:t>
            </a:r>
            <a:r>
              <a:rPr lang="fr-BE" sz="2198" dirty="0">
                <a:latin typeface="Tw Cen MT" panose="020B0602020104020603" pitchFamily="34" charset="0"/>
              </a:rPr>
              <a:t>.</a:t>
            </a:r>
          </a:p>
        </p:txBody>
      </p:sp>
      <p:sp>
        <p:nvSpPr>
          <p:cNvPr id="60" name="ZoneTexte 59">
            <a:extLst>
              <a:ext uri="{FF2B5EF4-FFF2-40B4-BE49-F238E27FC236}">
                <a16:creationId xmlns:a16="http://schemas.microsoft.com/office/drawing/2014/main" id="{78135547-079B-034A-8F47-9D2D8D3FA4FC}"/>
              </a:ext>
            </a:extLst>
          </p:cNvPr>
          <p:cNvSpPr txBox="1"/>
          <p:nvPr/>
        </p:nvSpPr>
        <p:spPr>
          <a:xfrm>
            <a:off x="808015" y="26351127"/>
            <a:ext cx="13249929" cy="584775"/>
          </a:xfrm>
          <a:prstGeom prst="rect">
            <a:avLst/>
          </a:prstGeom>
          <a:solidFill>
            <a:schemeClr val="bg1"/>
          </a:solidFill>
        </p:spPr>
        <p:txBody>
          <a:bodyPr wrap="square" rtlCol="0">
            <a:spAutoFit/>
          </a:bodyPr>
          <a:lstStyle/>
          <a:p>
            <a:pPr algn="ctr"/>
            <a:r>
              <a:rPr lang="fr-BE" sz="3200" b="1" i="1" dirty="0">
                <a:solidFill>
                  <a:srgbClr val="E3777A"/>
                </a:solidFill>
                <a:latin typeface="Tw Cen MT" panose="020B0602020104020603" pitchFamily="34" charset="0"/>
                <a:cs typeface="Times New Roman" panose="02020603050405020304" pitchFamily="18" charset="0"/>
              </a:rPr>
              <a:t>II. Impact of DSPE-PNMVA</a:t>
            </a:r>
            <a:r>
              <a:rPr lang="fr-BE" sz="3200" b="1" i="1" baseline="-25000" dirty="0">
                <a:solidFill>
                  <a:srgbClr val="E3777A"/>
                </a:solidFill>
                <a:latin typeface="Tw Cen MT" panose="020B0602020104020603" pitchFamily="34" charset="0"/>
                <a:cs typeface="Times New Roman" panose="02020603050405020304" pitchFamily="18" charset="0"/>
              </a:rPr>
              <a:t>24</a:t>
            </a:r>
            <a:r>
              <a:rPr lang="fr-BE" sz="3200" b="1" i="1" dirty="0">
                <a:solidFill>
                  <a:srgbClr val="E3777A"/>
                </a:solidFill>
                <a:latin typeface="Tw Cen MT" panose="020B0602020104020603" pitchFamily="34" charset="0"/>
                <a:cs typeface="Times New Roman" panose="02020603050405020304" pitchFamily="18" charset="0"/>
              </a:rPr>
              <a:t> and DSPE-PEG</a:t>
            </a:r>
            <a:r>
              <a:rPr lang="fr-BE" sz="3200" b="1" i="1" baseline="-25000" dirty="0">
                <a:solidFill>
                  <a:srgbClr val="E3777A"/>
                </a:solidFill>
                <a:latin typeface="Tw Cen MT" panose="020B0602020104020603" pitchFamily="34" charset="0"/>
                <a:cs typeface="Times New Roman" panose="02020603050405020304" pitchFamily="18" charset="0"/>
              </a:rPr>
              <a:t>2000</a:t>
            </a:r>
            <a:r>
              <a:rPr lang="fr-BE" sz="3200" b="1" i="1" dirty="0">
                <a:solidFill>
                  <a:srgbClr val="E3777A"/>
                </a:solidFill>
                <a:latin typeface="Tw Cen MT" panose="020B0602020104020603" pitchFamily="34" charset="0"/>
                <a:cs typeface="Times New Roman" panose="02020603050405020304" pitchFamily="18" charset="0"/>
              </a:rPr>
              <a:t> content </a:t>
            </a:r>
            <a:r>
              <a:rPr lang="fr-BE" sz="3200" b="1" i="1" u="sng" dirty="0">
                <a:solidFill>
                  <a:srgbClr val="E3777A"/>
                </a:solidFill>
                <a:latin typeface="Tw Cen MT" panose="020B0602020104020603" pitchFamily="34" charset="0"/>
                <a:cs typeface="Times New Roman" panose="02020603050405020304" pitchFamily="18" charset="0"/>
              </a:rPr>
              <a:t>on protein corona formation</a:t>
            </a:r>
          </a:p>
        </p:txBody>
      </p:sp>
      <p:pic>
        <p:nvPicPr>
          <p:cNvPr id="72" name="Image 71">
            <a:extLst>
              <a:ext uri="{FF2B5EF4-FFF2-40B4-BE49-F238E27FC236}">
                <a16:creationId xmlns:a16="http://schemas.microsoft.com/office/drawing/2014/main" id="{DD54C893-FE36-E654-5146-8F2636CE3353}"/>
              </a:ext>
            </a:extLst>
          </p:cNvPr>
          <p:cNvPicPr>
            <a:picLocks noChangeAspect="1"/>
          </p:cNvPicPr>
          <p:nvPr/>
        </p:nvPicPr>
        <p:blipFill>
          <a:blip r:embed="rId7"/>
          <a:stretch>
            <a:fillRect/>
          </a:stretch>
        </p:blipFill>
        <p:spPr>
          <a:xfrm>
            <a:off x="20996072" y="27207406"/>
            <a:ext cx="3514677" cy="2687213"/>
          </a:xfrm>
          <a:prstGeom prst="rect">
            <a:avLst/>
          </a:prstGeom>
        </p:spPr>
      </p:pic>
      <p:pic>
        <p:nvPicPr>
          <p:cNvPr id="79" name="Image 78">
            <a:extLst>
              <a:ext uri="{FF2B5EF4-FFF2-40B4-BE49-F238E27FC236}">
                <a16:creationId xmlns:a16="http://schemas.microsoft.com/office/drawing/2014/main" id="{6C6CC9B2-81E4-0F7D-82C2-16FBF9A36FB2}"/>
              </a:ext>
            </a:extLst>
          </p:cNvPr>
          <p:cNvPicPr>
            <a:picLocks noChangeAspect="1"/>
          </p:cNvPicPr>
          <p:nvPr/>
        </p:nvPicPr>
        <p:blipFill>
          <a:blip r:embed="rId8"/>
          <a:stretch>
            <a:fillRect/>
          </a:stretch>
        </p:blipFill>
        <p:spPr>
          <a:xfrm>
            <a:off x="24993130" y="27057848"/>
            <a:ext cx="3467747" cy="2882581"/>
          </a:xfrm>
          <a:prstGeom prst="rect">
            <a:avLst/>
          </a:prstGeom>
        </p:spPr>
      </p:pic>
      <p:pic>
        <p:nvPicPr>
          <p:cNvPr id="88" name="Image 87">
            <a:extLst>
              <a:ext uri="{FF2B5EF4-FFF2-40B4-BE49-F238E27FC236}">
                <a16:creationId xmlns:a16="http://schemas.microsoft.com/office/drawing/2014/main" id="{2E8F67A5-6725-4F42-C5AC-D37A85F679CB}"/>
              </a:ext>
            </a:extLst>
          </p:cNvPr>
          <p:cNvPicPr>
            <a:picLocks noChangeAspect="1"/>
          </p:cNvPicPr>
          <p:nvPr/>
        </p:nvPicPr>
        <p:blipFill>
          <a:blip r:embed="rId9"/>
          <a:stretch>
            <a:fillRect/>
          </a:stretch>
        </p:blipFill>
        <p:spPr>
          <a:xfrm>
            <a:off x="21103976" y="29846565"/>
            <a:ext cx="3298866" cy="2714007"/>
          </a:xfrm>
          <a:prstGeom prst="rect">
            <a:avLst/>
          </a:prstGeom>
        </p:spPr>
      </p:pic>
      <p:pic>
        <p:nvPicPr>
          <p:cNvPr id="91" name="Image 90">
            <a:extLst>
              <a:ext uri="{FF2B5EF4-FFF2-40B4-BE49-F238E27FC236}">
                <a16:creationId xmlns:a16="http://schemas.microsoft.com/office/drawing/2014/main" id="{8ABE0F39-84C4-CF0A-F887-372A6635602A}"/>
              </a:ext>
            </a:extLst>
          </p:cNvPr>
          <p:cNvPicPr>
            <a:picLocks noChangeAspect="1"/>
          </p:cNvPicPr>
          <p:nvPr/>
        </p:nvPicPr>
        <p:blipFill>
          <a:blip r:embed="rId10"/>
          <a:srcRect t="4275"/>
          <a:stretch/>
        </p:blipFill>
        <p:spPr>
          <a:xfrm>
            <a:off x="6950135" y="27376217"/>
            <a:ext cx="3191570" cy="2705684"/>
          </a:xfrm>
          <a:prstGeom prst="rect">
            <a:avLst/>
          </a:prstGeom>
        </p:spPr>
      </p:pic>
      <p:pic>
        <p:nvPicPr>
          <p:cNvPr id="100" name="Image 99">
            <a:extLst>
              <a:ext uri="{FF2B5EF4-FFF2-40B4-BE49-F238E27FC236}">
                <a16:creationId xmlns:a16="http://schemas.microsoft.com/office/drawing/2014/main" id="{796AA154-94B8-E31D-C794-8F945C8009A8}"/>
              </a:ext>
            </a:extLst>
          </p:cNvPr>
          <p:cNvPicPr>
            <a:picLocks noChangeAspect="1"/>
          </p:cNvPicPr>
          <p:nvPr/>
        </p:nvPicPr>
        <p:blipFill>
          <a:blip r:embed="rId11"/>
          <a:srcRect t="1223" b="4314"/>
          <a:stretch/>
        </p:blipFill>
        <p:spPr>
          <a:xfrm>
            <a:off x="25233933" y="29828167"/>
            <a:ext cx="3223536" cy="2722977"/>
          </a:xfrm>
          <a:prstGeom prst="rect">
            <a:avLst/>
          </a:prstGeom>
        </p:spPr>
      </p:pic>
      <p:pic>
        <p:nvPicPr>
          <p:cNvPr id="103" name="Image 102">
            <a:extLst>
              <a:ext uri="{FF2B5EF4-FFF2-40B4-BE49-F238E27FC236}">
                <a16:creationId xmlns:a16="http://schemas.microsoft.com/office/drawing/2014/main" id="{8E823C8F-0F55-B69F-CF15-558062689CD5}"/>
              </a:ext>
            </a:extLst>
          </p:cNvPr>
          <p:cNvPicPr>
            <a:picLocks noChangeAspect="1"/>
          </p:cNvPicPr>
          <p:nvPr/>
        </p:nvPicPr>
        <p:blipFill>
          <a:blip r:embed="rId12"/>
          <a:srcRect l="7291"/>
          <a:stretch/>
        </p:blipFill>
        <p:spPr>
          <a:xfrm>
            <a:off x="7049877" y="30017663"/>
            <a:ext cx="3081535" cy="2671125"/>
          </a:xfrm>
          <a:prstGeom prst="rect">
            <a:avLst/>
          </a:prstGeom>
        </p:spPr>
      </p:pic>
      <p:pic>
        <p:nvPicPr>
          <p:cNvPr id="111" name="Image 110">
            <a:extLst>
              <a:ext uri="{FF2B5EF4-FFF2-40B4-BE49-F238E27FC236}">
                <a16:creationId xmlns:a16="http://schemas.microsoft.com/office/drawing/2014/main" id="{2AD2C17D-E09A-806F-0859-F9E0AAD60A24}"/>
              </a:ext>
            </a:extLst>
          </p:cNvPr>
          <p:cNvPicPr>
            <a:picLocks noChangeAspect="1"/>
          </p:cNvPicPr>
          <p:nvPr/>
        </p:nvPicPr>
        <p:blipFill>
          <a:blip r:embed="rId13"/>
          <a:srcRect t="2890" b="5950"/>
          <a:stretch/>
        </p:blipFill>
        <p:spPr>
          <a:xfrm>
            <a:off x="11918589" y="22284233"/>
            <a:ext cx="5363671" cy="3726089"/>
          </a:xfrm>
          <a:prstGeom prst="rect">
            <a:avLst/>
          </a:prstGeom>
        </p:spPr>
      </p:pic>
      <p:pic>
        <p:nvPicPr>
          <p:cNvPr id="245" name="Image 244">
            <a:extLst>
              <a:ext uri="{FF2B5EF4-FFF2-40B4-BE49-F238E27FC236}">
                <a16:creationId xmlns:a16="http://schemas.microsoft.com/office/drawing/2014/main" id="{2F49A819-285C-A3B6-9324-45A8B3A8510E}"/>
              </a:ext>
            </a:extLst>
          </p:cNvPr>
          <p:cNvPicPr>
            <a:picLocks noChangeAspect="1"/>
          </p:cNvPicPr>
          <p:nvPr/>
        </p:nvPicPr>
        <p:blipFill>
          <a:blip r:embed="rId14"/>
          <a:stretch>
            <a:fillRect/>
          </a:stretch>
        </p:blipFill>
        <p:spPr>
          <a:xfrm>
            <a:off x="22611916" y="23136307"/>
            <a:ext cx="2688885" cy="1002366"/>
          </a:xfrm>
          <a:prstGeom prst="rect">
            <a:avLst/>
          </a:prstGeom>
        </p:spPr>
      </p:pic>
      <p:sp>
        <p:nvSpPr>
          <p:cNvPr id="42" name="ZoneTexte 41">
            <a:extLst>
              <a:ext uri="{FF2B5EF4-FFF2-40B4-BE49-F238E27FC236}">
                <a16:creationId xmlns:a16="http://schemas.microsoft.com/office/drawing/2014/main" id="{E8B584F8-6424-3648-A1FA-6CB9007DD897}"/>
              </a:ext>
            </a:extLst>
          </p:cNvPr>
          <p:cNvSpPr txBox="1"/>
          <p:nvPr/>
        </p:nvSpPr>
        <p:spPr>
          <a:xfrm>
            <a:off x="21363889" y="33005294"/>
            <a:ext cx="7258480" cy="800219"/>
          </a:xfrm>
          <a:prstGeom prst="rect">
            <a:avLst/>
          </a:prstGeom>
          <a:noFill/>
        </p:spPr>
        <p:txBody>
          <a:bodyPr wrap="square" rtlCol="0">
            <a:spAutoFit/>
          </a:bodyPr>
          <a:lstStyle/>
          <a:p>
            <a:pPr algn="ctr"/>
            <a:r>
              <a:rPr lang="fr-BE" sz="2300" dirty="0">
                <a:latin typeface="Tw Cen MT" panose="020B0602020104020603" pitchFamily="34" charset="0"/>
              </a:rPr>
              <a:t>Figure 4 : NTA profiles (FBS 33.33%) of different LNP formulations.</a:t>
            </a:r>
          </a:p>
        </p:txBody>
      </p:sp>
      <p:sp>
        <p:nvSpPr>
          <p:cNvPr id="47" name="Rectangle 46">
            <a:extLst>
              <a:ext uri="{FF2B5EF4-FFF2-40B4-BE49-F238E27FC236}">
                <a16:creationId xmlns:a16="http://schemas.microsoft.com/office/drawing/2014/main" id="{BA7D2432-7F0B-E5D5-105C-8C15EDBE5330}"/>
              </a:ext>
            </a:extLst>
          </p:cNvPr>
          <p:cNvSpPr/>
          <p:nvPr/>
        </p:nvSpPr>
        <p:spPr>
          <a:xfrm>
            <a:off x="20556010" y="9852409"/>
            <a:ext cx="515915" cy="1203614"/>
          </a:xfrm>
          <a:custGeom>
            <a:avLst/>
            <a:gdLst>
              <a:gd name="connsiteX0" fmla="*/ 0 w 515915"/>
              <a:gd name="connsiteY0" fmla="*/ 0 h 1203614"/>
              <a:gd name="connsiteX1" fmla="*/ 515915 w 515915"/>
              <a:gd name="connsiteY1" fmla="*/ 0 h 1203614"/>
              <a:gd name="connsiteX2" fmla="*/ 515915 w 515915"/>
              <a:gd name="connsiteY2" fmla="*/ 1203614 h 1203614"/>
              <a:gd name="connsiteX3" fmla="*/ 0 w 515915"/>
              <a:gd name="connsiteY3" fmla="*/ 1203614 h 1203614"/>
              <a:gd name="connsiteX4" fmla="*/ 0 w 515915"/>
              <a:gd name="connsiteY4" fmla="*/ 0 h 120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15" h="1203614" extrusionOk="0">
                <a:moveTo>
                  <a:pt x="0" y="0"/>
                </a:moveTo>
                <a:cubicBezTo>
                  <a:pt x="206611" y="7242"/>
                  <a:pt x="264533" y="20319"/>
                  <a:pt x="515915" y="0"/>
                </a:cubicBezTo>
                <a:cubicBezTo>
                  <a:pt x="591666" y="327321"/>
                  <a:pt x="588412" y="683428"/>
                  <a:pt x="515915" y="1203614"/>
                </a:cubicBezTo>
                <a:cubicBezTo>
                  <a:pt x="285504" y="1178477"/>
                  <a:pt x="234735" y="1182653"/>
                  <a:pt x="0" y="1203614"/>
                </a:cubicBezTo>
                <a:cubicBezTo>
                  <a:pt x="-4016" y="840242"/>
                  <a:pt x="105416" y="441831"/>
                  <a:pt x="0" y="0"/>
                </a:cubicBezTo>
                <a:close/>
              </a:path>
            </a:pathLst>
          </a:custGeom>
          <a:noFill/>
          <a:ln w="38100">
            <a:solidFill>
              <a:srgbClr val="E89092"/>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accent1">
                  <a:lumMod val="50000"/>
                </a:schemeClr>
              </a:solidFill>
            </a:endParaRPr>
          </a:p>
        </p:txBody>
      </p:sp>
      <p:sp>
        <p:nvSpPr>
          <p:cNvPr id="49" name="Flèche : angle droit 48">
            <a:extLst>
              <a:ext uri="{FF2B5EF4-FFF2-40B4-BE49-F238E27FC236}">
                <a16:creationId xmlns:a16="http://schemas.microsoft.com/office/drawing/2014/main" id="{FB16AC5F-5F14-E04F-1A70-450BBECB3439}"/>
              </a:ext>
            </a:extLst>
          </p:cNvPr>
          <p:cNvSpPr/>
          <p:nvPr/>
        </p:nvSpPr>
        <p:spPr>
          <a:xfrm rot="5400000">
            <a:off x="20735951" y="11244809"/>
            <a:ext cx="1203616" cy="1097924"/>
          </a:xfrm>
          <a:custGeom>
            <a:avLst/>
            <a:gdLst>
              <a:gd name="connsiteX0" fmla="*/ 0 w 1203616"/>
              <a:gd name="connsiteY0" fmla="*/ 823443 h 1097924"/>
              <a:gd name="connsiteX1" fmla="*/ 791895 w 1203616"/>
              <a:gd name="connsiteY1" fmla="*/ 823443 h 1097924"/>
              <a:gd name="connsiteX2" fmla="*/ 791895 w 1203616"/>
              <a:gd name="connsiteY2" fmla="*/ 274481 h 1097924"/>
              <a:gd name="connsiteX3" fmla="*/ 654654 w 1203616"/>
              <a:gd name="connsiteY3" fmla="*/ 274481 h 1097924"/>
              <a:gd name="connsiteX4" fmla="*/ 929135 w 1203616"/>
              <a:gd name="connsiteY4" fmla="*/ 0 h 1097924"/>
              <a:gd name="connsiteX5" fmla="*/ 1203616 w 1203616"/>
              <a:gd name="connsiteY5" fmla="*/ 274481 h 1097924"/>
              <a:gd name="connsiteX6" fmla="*/ 1066376 w 1203616"/>
              <a:gd name="connsiteY6" fmla="*/ 274481 h 1097924"/>
              <a:gd name="connsiteX7" fmla="*/ 1066376 w 1203616"/>
              <a:gd name="connsiteY7" fmla="*/ 1097924 h 1097924"/>
              <a:gd name="connsiteX8" fmla="*/ 0 w 1203616"/>
              <a:gd name="connsiteY8" fmla="*/ 1097924 h 1097924"/>
              <a:gd name="connsiteX9" fmla="*/ 0 w 1203616"/>
              <a:gd name="connsiteY9" fmla="*/ 823443 h 109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616" h="1097924" fill="none" extrusionOk="0">
                <a:moveTo>
                  <a:pt x="0" y="823443"/>
                </a:moveTo>
                <a:cubicBezTo>
                  <a:pt x="195520" y="824922"/>
                  <a:pt x="626921" y="868112"/>
                  <a:pt x="791895" y="823443"/>
                </a:cubicBezTo>
                <a:cubicBezTo>
                  <a:pt x="779314" y="615452"/>
                  <a:pt x="793942" y="365547"/>
                  <a:pt x="791895" y="274481"/>
                </a:cubicBezTo>
                <a:cubicBezTo>
                  <a:pt x="730568" y="270651"/>
                  <a:pt x="719546" y="264571"/>
                  <a:pt x="654654" y="274481"/>
                </a:cubicBezTo>
                <a:cubicBezTo>
                  <a:pt x="767938" y="173812"/>
                  <a:pt x="879670" y="89873"/>
                  <a:pt x="929135" y="0"/>
                </a:cubicBezTo>
                <a:cubicBezTo>
                  <a:pt x="1074023" y="104532"/>
                  <a:pt x="1106455" y="193390"/>
                  <a:pt x="1203616" y="274481"/>
                </a:cubicBezTo>
                <a:cubicBezTo>
                  <a:pt x="1140463" y="276398"/>
                  <a:pt x="1130609" y="262613"/>
                  <a:pt x="1066376" y="274481"/>
                </a:cubicBezTo>
                <a:cubicBezTo>
                  <a:pt x="1020464" y="386942"/>
                  <a:pt x="1035431" y="873812"/>
                  <a:pt x="1066376" y="1097924"/>
                </a:cubicBezTo>
                <a:cubicBezTo>
                  <a:pt x="826231" y="1050578"/>
                  <a:pt x="280113" y="1135528"/>
                  <a:pt x="0" y="1097924"/>
                </a:cubicBezTo>
                <a:cubicBezTo>
                  <a:pt x="12474" y="1030749"/>
                  <a:pt x="-4147" y="941464"/>
                  <a:pt x="0" y="823443"/>
                </a:cubicBezTo>
                <a:close/>
              </a:path>
              <a:path w="1203616" h="1097924" stroke="0" extrusionOk="0">
                <a:moveTo>
                  <a:pt x="0" y="823443"/>
                </a:moveTo>
                <a:cubicBezTo>
                  <a:pt x="139121" y="753381"/>
                  <a:pt x="399444" y="821523"/>
                  <a:pt x="791895" y="823443"/>
                </a:cubicBezTo>
                <a:cubicBezTo>
                  <a:pt x="826623" y="755073"/>
                  <a:pt x="823816" y="461917"/>
                  <a:pt x="791895" y="274481"/>
                </a:cubicBezTo>
                <a:cubicBezTo>
                  <a:pt x="771270" y="264200"/>
                  <a:pt x="676005" y="271564"/>
                  <a:pt x="654654" y="274481"/>
                </a:cubicBezTo>
                <a:cubicBezTo>
                  <a:pt x="786309" y="152616"/>
                  <a:pt x="868751" y="70301"/>
                  <a:pt x="929135" y="0"/>
                </a:cubicBezTo>
                <a:cubicBezTo>
                  <a:pt x="972164" y="89376"/>
                  <a:pt x="1146901" y="211318"/>
                  <a:pt x="1203616" y="274481"/>
                </a:cubicBezTo>
                <a:cubicBezTo>
                  <a:pt x="1189032" y="280876"/>
                  <a:pt x="1130645" y="272459"/>
                  <a:pt x="1066376" y="274481"/>
                </a:cubicBezTo>
                <a:cubicBezTo>
                  <a:pt x="1002767" y="626271"/>
                  <a:pt x="1075808" y="810384"/>
                  <a:pt x="1066376" y="1097924"/>
                </a:cubicBezTo>
                <a:cubicBezTo>
                  <a:pt x="821135" y="1176860"/>
                  <a:pt x="358944" y="1002106"/>
                  <a:pt x="0" y="1097924"/>
                </a:cubicBezTo>
                <a:cubicBezTo>
                  <a:pt x="20750" y="1035031"/>
                  <a:pt x="2601" y="880973"/>
                  <a:pt x="0" y="823443"/>
                </a:cubicBezTo>
                <a:close/>
              </a:path>
            </a:pathLst>
          </a:custGeom>
          <a:solidFill>
            <a:schemeClr val="bg1"/>
          </a:solidFill>
          <a:ln w="19050">
            <a:solidFill>
              <a:srgbClr val="E89092"/>
            </a:solidFill>
            <a:extLst>
              <a:ext uri="{C807C97D-BFC1-408E-A445-0C87EB9F89A2}">
                <ask:lineSketchStyleProps xmlns:ask="http://schemas.microsoft.com/office/drawing/2018/sketchyshapes" sd="72156105">
                  <a:prstGeom prst="bentUpArrow">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ZoneTexte 51">
            <a:extLst>
              <a:ext uri="{FF2B5EF4-FFF2-40B4-BE49-F238E27FC236}">
                <a16:creationId xmlns:a16="http://schemas.microsoft.com/office/drawing/2014/main" id="{C56022C8-CA15-BF5A-DDA9-A81621810761}"/>
              </a:ext>
            </a:extLst>
          </p:cNvPr>
          <p:cNvSpPr txBox="1"/>
          <p:nvPr/>
        </p:nvSpPr>
        <p:spPr>
          <a:xfrm>
            <a:off x="22611915" y="12644612"/>
            <a:ext cx="4843330" cy="446276"/>
          </a:xfrm>
          <a:prstGeom prst="rect">
            <a:avLst/>
          </a:prstGeom>
          <a:noFill/>
        </p:spPr>
        <p:txBody>
          <a:bodyPr wrap="square" rtlCol="0">
            <a:spAutoFit/>
          </a:bodyPr>
          <a:lstStyle/>
          <a:p>
            <a:r>
              <a:rPr lang="fr-BE" sz="2300" dirty="0">
                <a:latin typeface="Tw Cen MT" panose="020B0602020104020603" pitchFamily="34" charset="0"/>
              </a:rPr>
              <a:t>Figure 1 : DSPE-PNMVA</a:t>
            </a:r>
            <a:r>
              <a:rPr lang="fr-BE" sz="2300" baseline="-25000" dirty="0">
                <a:latin typeface="Tw Cen MT" panose="020B0602020104020603" pitchFamily="34" charset="0"/>
              </a:rPr>
              <a:t>24</a:t>
            </a:r>
            <a:r>
              <a:rPr lang="fr-BE" sz="2300" dirty="0">
                <a:latin typeface="Tw Cen MT" panose="020B0602020104020603" pitchFamily="34" charset="0"/>
              </a:rPr>
              <a:t> structure</a:t>
            </a:r>
            <a:r>
              <a:rPr lang="fr-BE" sz="2000" dirty="0">
                <a:latin typeface="Tw Cen MT" panose="020B0602020104020603" pitchFamily="34" charset="0"/>
              </a:rPr>
              <a:t>.</a:t>
            </a:r>
          </a:p>
        </p:txBody>
      </p:sp>
      <p:grpSp>
        <p:nvGrpSpPr>
          <p:cNvPr id="126" name="Groupe 125">
            <a:extLst>
              <a:ext uri="{FF2B5EF4-FFF2-40B4-BE49-F238E27FC236}">
                <a16:creationId xmlns:a16="http://schemas.microsoft.com/office/drawing/2014/main" id="{36B5F3D7-11D7-3C5D-9364-8E50CB07B9EE}"/>
              </a:ext>
            </a:extLst>
          </p:cNvPr>
          <p:cNvGrpSpPr/>
          <p:nvPr/>
        </p:nvGrpSpPr>
        <p:grpSpPr>
          <a:xfrm>
            <a:off x="568036" y="28162244"/>
            <a:ext cx="8664914" cy="5625612"/>
            <a:chOff x="16249976" y="15986591"/>
            <a:chExt cx="11540376" cy="7508824"/>
          </a:xfrm>
        </p:grpSpPr>
        <p:pic>
          <p:nvPicPr>
            <p:cNvPr id="84" name="Image 83">
              <a:extLst>
                <a:ext uri="{FF2B5EF4-FFF2-40B4-BE49-F238E27FC236}">
                  <a16:creationId xmlns:a16="http://schemas.microsoft.com/office/drawing/2014/main" id="{7A56046D-F1E5-F7F8-17A8-EAC5A7AF1E35}"/>
                </a:ext>
              </a:extLst>
            </p:cNvPr>
            <p:cNvPicPr>
              <a:picLocks noChangeAspect="1"/>
            </p:cNvPicPr>
            <p:nvPr/>
          </p:nvPicPr>
          <p:blipFill>
            <a:blip r:embed="rId15"/>
            <a:srcRect l="56827"/>
            <a:stretch/>
          </p:blipFill>
          <p:spPr>
            <a:xfrm>
              <a:off x="22044866" y="16112933"/>
              <a:ext cx="3030333" cy="2757726"/>
            </a:xfrm>
            <a:prstGeom prst="rect">
              <a:avLst/>
            </a:prstGeom>
          </p:spPr>
        </p:pic>
        <p:pic>
          <p:nvPicPr>
            <p:cNvPr id="89" name="Image 88">
              <a:extLst>
                <a:ext uri="{FF2B5EF4-FFF2-40B4-BE49-F238E27FC236}">
                  <a16:creationId xmlns:a16="http://schemas.microsoft.com/office/drawing/2014/main" id="{F6A0CB86-C151-DDB6-82B3-A2C2DFC8DFE9}"/>
                </a:ext>
              </a:extLst>
            </p:cNvPr>
            <p:cNvPicPr>
              <a:picLocks noChangeAspect="1"/>
            </p:cNvPicPr>
            <p:nvPr/>
          </p:nvPicPr>
          <p:blipFill>
            <a:blip r:embed="rId16"/>
            <a:srcRect t="6682"/>
            <a:stretch/>
          </p:blipFill>
          <p:spPr>
            <a:xfrm>
              <a:off x="17483097" y="16316339"/>
              <a:ext cx="4135229" cy="2919719"/>
            </a:xfrm>
            <a:prstGeom prst="rect">
              <a:avLst/>
            </a:prstGeom>
          </p:spPr>
        </p:pic>
        <p:pic>
          <p:nvPicPr>
            <p:cNvPr id="90" name="Image 89">
              <a:extLst>
                <a:ext uri="{FF2B5EF4-FFF2-40B4-BE49-F238E27FC236}">
                  <a16:creationId xmlns:a16="http://schemas.microsoft.com/office/drawing/2014/main" id="{9BB84F6B-85DE-9227-B879-401F9C47C424}"/>
                </a:ext>
              </a:extLst>
            </p:cNvPr>
            <p:cNvPicPr>
              <a:picLocks noChangeAspect="1"/>
            </p:cNvPicPr>
            <p:nvPr/>
          </p:nvPicPr>
          <p:blipFill>
            <a:blip r:embed="rId17"/>
            <a:srcRect t="7498"/>
            <a:stretch/>
          </p:blipFill>
          <p:spPr>
            <a:xfrm>
              <a:off x="16249976" y="18046609"/>
              <a:ext cx="1526063" cy="1153411"/>
            </a:xfrm>
            <a:prstGeom prst="rect">
              <a:avLst/>
            </a:prstGeom>
            <a:ln>
              <a:solidFill>
                <a:schemeClr val="bg1"/>
              </a:solidFill>
            </a:ln>
          </p:spPr>
        </p:pic>
        <p:sp>
          <p:nvSpPr>
            <p:cNvPr id="94" name="Flèche : courbe vers la droite 93">
              <a:extLst>
                <a:ext uri="{FF2B5EF4-FFF2-40B4-BE49-F238E27FC236}">
                  <a16:creationId xmlns:a16="http://schemas.microsoft.com/office/drawing/2014/main" id="{3DF8424D-7831-F97C-CF4B-B5CEB766054D}"/>
                </a:ext>
              </a:extLst>
            </p:cNvPr>
            <p:cNvSpPr/>
            <p:nvPr/>
          </p:nvSpPr>
          <p:spPr>
            <a:xfrm rot="19717687">
              <a:off x="16924944" y="19253205"/>
              <a:ext cx="420112" cy="768406"/>
            </a:xfrm>
            <a:prstGeom prst="curvedRightArrow">
              <a:avLst/>
            </a:prstGeom>
            <a:solidFill>
              <a:srgbClr val="E89092"/>
            </a:solidFill>
            <a:ln>
              <a:solidFill>
                <a:srgbClr val="E890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8194">
                <a:solidFill>
                  <a:schemeClr val="tx1"/>
                </a:solidFill>
              </a:endParaRPr>
            </a:p>
          </p:txBody>
        </p:sp>
        <p:sp>
          <p:nvSpPr>
            <p:cNvPr id="101" name="Flèche : courbe vers la droite 100">
              <a:extLst>
                <a:ext uri="{FF2B5EF4-FFF2-40B4-BE49-F238E27FC236}">
                  <a16:creationId xmlns:a16="http://schemas.microsoft.com/office/drawing/2014/main" id="{D4D83285-BD74-707C-1178-6BEFA23F9892}"/>
                </a:ext>
              </a:extLst>
            </p:cNvPr>
            <p:cNvSpPr/>
            <p:nvPr/>
          </p:nvSpPr>
          <p:spPr>
            <a:xfrm rot="3041002" flipV="1">
              <a:off x="16972777" y="17896180"/>
              <a:ext cx="420112" cy="740572"/>
            </a:xfrm>
            <a:prstGeom prst="curvedRightArrow">
              <a:avLst/>
            </a:prstGeom>
            <a:solidFill>
              <a:srgbClr val="E89092"/>
            </a:solidFill>
            <a:ln>
              <a:solidFill>
                <a:srgbClr val="E890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8194">
                <a:solidFill>
                  <a:schemeClr val="tx1"/>
                </a:solidFill>
              </a:endParaRPr>
            </a:p>
          </p:txBody>
        </p:sp>
        <p:pic>
          <p:nvPicPr>
            <p:cNvPr id="112" name="Image 111">
              <a:extLst>
                <a:ext uri="{FF2B5EF4-FFF2-40B4-BE49-F238E27FC236}">
                  <a16:creationId xmlns:a16="http://schemas.microsoft.com/office/drawing/2014/main" id="{5FB82C5C-50E0-E91A-6212-80DC58446804}"/>
                </a:ext>
              </a:extLst>
            </p:cNvPr>
            <p:cNvPicPr>
              <a:picLocks noChangeAspect="1"/>
            </p:cNvPicPr>
            <p:nvPr/>
          </p:nvPicPr>
          <p:blipFill rotWithShape="1">
            <a:blip r:embed="rId18"/>
            <a:srcRect l="1" t="6451" r="7545" b="-1"/>
            <a:stretch/>
          </p:blipFill>
          <p:spPr>
            <a:xfrm>
              <a:off x="19084735" y="15986591"/>
              <a:ext cx="244981" cy="562986"/>
            </a:xfrm>
            <a:prstGeom prst="rect">
              <a:avLst/>
            </a:prstGeom>
          </p:spPr>
        </p:pic>
        <p:sp>
          <p:nvSpPr>
            <p:cNvPr id="113" name="ZoneTexte 112">
              <a:extLst>
                <a:ext uri="{FF2B5EF4-FFF2-40B4-BE49-F238E27FC236}">
                  <a16:creationId xmlns:a16="http://schemas.microsoft.com/office/drawing/2014/main" id="{1F71FD84-E84A-AA77-1E0A-51FEC4BD2981}"/>
                </a:ext>
              </a:extLst>
            </p:cNvPr>
            <p:cNvSpPr txBox="1"/>
            <p:nvPr/>
          </p:nvSpPr>
          <p:spPr>
            <a:xfrm>
              <a:off x="19356265" y="16076113"/>
              <a:ext cx="1935245" cy="533621"/>
            </a:xfrm>
            <a:prstGeom prst="rect">
              <a:avLst/>
            </a:prstGeom>
            <a:noFill/>
          </p:spPr>
          <p:txBody>
            <a:bodyPr wrap="square" rtlCol="0">
              <a:spAutoFit/>
            </a:bodyPr>
            <a:lstStyle/>
            <a:p>
              <a:r>
                <a:rPr lang="fr-BE" sz="1998" b="1" dirty="0">
                  <a:solidFill>
                    <a:srgbClr val="FFC000"/>
                  </a:solidFill>
                  <a:latin typeface="Tw Cen MT" panose="020B0602020104020603" pitchFamily="34" charset="0"/>
                </a:rPr>
                <a:t>C18</a:t>
              </a:r>
              <a:r>
                <a:rPr lang="fr-BE" sz="1998" dirty="0">
                  <a:solidFill>
                    <a:schemeClr val="accent4">
                      <a:lumMod val="50000"/>
                    </a:schemeClr>
                  </a:solidFill>
                  <a:latin typeface="Tw Cen MT" panose="020B0602020104020603" pitchFamily="34" charset="0"/>
                </a:rPr>
                <a:t>-PEG</a:t>
              </a:r>
            </a:p>
          </p:txBody>
        </p:sp>
        <p:sp>
          <p:nvSpPr>
            <p:cNvPr id="117" name="ZoneTexte 116">
              <a:extLst>
                <a:ext uri="{FF2B5EF4-FFF2-40B4-BE49-F238E27FC236}">
                  <a16:creationId xmlns:a16="http://schemas.microsoft.com/office/drawing/2014/main" id="{820BCA72-698F-ECFD-7D5E-9BFC504D69F8}"/>
                </a:ext>
              </a:extLst>
            </p:cNvPr>
            <p:cNvSpPr txBox="1"/>
            <p:nvPr/>
          </p:nvSpPr>
          <p:spPr>
            <a:xfrm>
              <a:off x="19417286" y="18956785"/>
              <a:ext cx="1754544" cy="533621"/>
            </a:xfrm>
            <a:prstGeom prst="rect">
              <a:avLst/>
            </a:prstGeom>
            <a:noFill/>
          </p:spPr>
          <p:txBody>
            <a:bodyPr wrap="square" rtlCol="0">
              <a:spAutoFit/>
            </a:bodyPr>
            <a:lstStyle/>
            <a:p>
              <a:r>
                <a:rPr lang="fr-BE" sz="1998" b="1" dirty="0">
                  <a:solidFill>
                    <a:srgbClr val="FFC000"/>
                  </a:solidFill>
                  <a:latin typeface="Tw Cen MT" panose="020B0602020104020603" pitchFamily="34" charset="0"/>
                </a:rPr>
                <a:t>C14</a:t>
              </a:r>
              <a:r>
                <a:rPr lang="fr-BE" sz="1998" dirty="0">
                  <a:solidFill>
                    <a:schemeClr val="accent4">
                      <a:lumMod val="50000"/>
                    </a:schemeClr>
                  </a:solidFill>
                  <a:latin typeface="Tw Cen MT" panose="020B0602020104020603" pitchFamily="34" charset="0"/>
                </a:rPr>
                <a:t>-PEG</a:t>
              </a:r>
            </a:p>
          </p:txBody>
        </p:sp>
        <p:pic>
          <p:nvPicPr>
            <p:cNvPr id="119" name="Image 118">
              <a:extLst>
                <a:ext uri="{FF2B5EF4-FFF2-40B4-BE49-F238E27FC236}">
                  <a16:creationId xmlns:a16="http://schemas.microsoft.com/office/drawing/2014/main" id="{34613AAF-B739-F125-19DB-4A6323C95109}"/>
                </a:ext>
              </a:extLst>
            </p:cNvPr>
            <p:cNvPicPr>
              <a:picLocks noChangeAspect="1"/>
            </p:cNvPicPr>
            <p:nvPr/>
          </p:nvPicPr>
          <p:blipFill>
            <a:blip r:embed="rId19"/>
            <a:stretch>
              <a:fillRect/>
            </a:stretch>
          </p:blipFill>
          <p:spPr>
            <a:xfrm>
              <a:off x="21818108" y="19114504"/>
              <a:ext cx="2679027" cy="2939276"/>
            </a:xfrm>
            <a:prstGeom prst="rect">
              <a:avLst/>
            </a:prstGeom>
          </p:spPr>
        </p:pic>
        <p:pic>
          <p:nvPicPr>
            <p:cNvPr id="122" name="Image 121">
              <a:extLst>
                <a:ext uri="{FF2B5EF4-FFF2-40B4-BE49-F238E27FC236}">
                  <a16:creationId xmlns:a16="http://schemas.microsoft.com/office/drawing/2014/main" id="{FDD940CE-7086-87CB-79BB-D9D46D5EFDAE}"/>
                </a:ext>
              </a:extLst>
            </p:cNvPr>
            <p:cNvPicPr>
              <a:picLocks noChangeAspect="1"/>
            </p:cNvPicPr>
            <p:nvPr/>
          </p:nvPicPr>
          <p:blipFill>
            <a:blip r:embed="rId16"/>
            <a:srcRect t="11779"/>
            <a:stretch/>
          </p:blipFill>
          <p:spPr>
            <a:xfrm>
              <a:off x="17516120" y="19454049"/>
              <a:ext cx="4135229" cy="2760250"/>
            </a:xfrm>
            <a:prstGeom prst="rect">
              <a:avLst/>
            </a:prstGeom>
          </p:spPr>
        </p:pic>
        <p:sp>
          <p:nvSpPr>
            <p:cNvPr id="124" name="ZoneTexte 123">
              <a:extLst>
                <a:ext uri="{FF2B5EF4-FFF2-40B4-BE49-F238E27FC236}">
                  <a16:creationId xmlns:a16="http://schemas.microsoft.com/office/drawing/2014/main" id="{189FD071-7E92-BB48-15E9-2BC5EA595CF3}"/>
                </a:ext>
              </a:extLst>
            </p:cNvPr>
            <p:cNvSpPr txBox="1"/>
            <p:nvPr/>
          </p:nvSpPr>
          <p:spPr>
            <a:xfrm>
              <a:off x="17214074" y="22427317"/>
              <a:ext cx="10576278" cy="1068098"/>
            </a:xfrm>
            <a:prstGeom prst="rect">
              <a:avLst/>
            </a:prstGeom>
            <a:noFill/>
          </p:spPr>
          <p:txBody>
            <a:bodyPr wrap="square" rtlCol="0">
              <a:spAutoFit/>
            </a:bodyPr>
            <a:lstStyle/>
            <a:p>
              <a:pPr algn="ctr"/>
              <a:r>
                <a:rPr lang="fr-BE" sz="2300" dirty="0">
                  <a:latin typeface="Tw Cen MT" panose="020B0602020104020603" pitchFamily="34" charset="0"/>
                </a:rPr>
                <a:t>Figure 3 : Illustration of protein corona formation on LNP surface composed of long lipid-PEG (C</a:t>
              </a:r>
              <a:r>
                <a:rPr lang="fr-BE" sz="2300" baseline="-25000" dirty="0">
                  <a:latin typeface="Tw Cen MT" panose="020B0602020104020603" pitchFamily="34" charset="0"/>
                </a:rPr>
                <a:t>18</a:t>
              </a:r>
              <a:r>
                <a:rPr lang="fr-BE" sz="2300" dirty="0">
                  <a:latin typeface="Tw Cen MT" panose="020B0602020104020603" pitchFamily="34" charset="0"/>
                </a:rPr>
                <a:t>) and short lipid-PEG (C</a:t>
              </a:r>
              <a:r>
                <a:rPr lang="fr-BE" sz="2300" baseline="-25000" dirty="0">
                  <a:latin typeface="Tw Cen MT" panose="020B0602020104020603" pitchFamily="34" charset="0"/>
                </a:rPr>
                <a:t>14</a:t>
              </a:r>
              <a:r>
                <a:rPr lang="fr-BE" sz="2300" dirty="0">
                  <a:latin typeface="Tw Cen MT" panose="020B0602020104020603" pitchFamily="34" charset="0"/>
                </a:rPr>
                <a:t>).</a:t>
              </a:r>
            </a:p>
          </p:txBody>
        </p:sp>
        <p:pic>
          <p:nvPicPr>
            <p:cNvPr id="125" name="Image 124">
              <a:extLst>
                <a:ext uri="{FF2B5EF4-FFF2-40B4-BE49-F238E27FC236}">
                  <a16:creationId xmlns:a16="http://schemas.microsoft.com/office/drawing/2014/main" id="{F2AC6E2D-FBA2-41D9-04B0-CA1EF602AA7F}"/>
                </a:ext>
              </a:extLst>
            </p:cNvPr>
            <p:cNvPicPr>
              <a:picLocks noChangeAspect="1"/>
            </p:cNvPicPr>
            <p:nvPr/>
          </p:nvPicPr>
          <p:blipFill rotWithShape="1">
            <a:blip r:embed="rId18"/>
            <a:srcRect l="1" t="6451" r="7545" b="-1"/>
            <a:stretch/>
          </p:blipFill>
          <p:spPr>
            <a:xfrm>
              <a:off x="19172305" y="18849084"/>
              <a:ext cx="244981" cy="562984"/>
            </a:xfrm>
            <a:prstGeom prst="rect">
              <a:avLst/>
            </a:prstGeom>
          </p:spPr>
        </p:pic>
      </p:grpSp>
      <p:pic>
        <p:nvPicPr>
          <p:cNvPr id="2" name="Image 1">
            <a:extLst>
              <a:ext uri="{FF2B5EF4-FFF2-40B4-BE49-F238E27FC236}">
                <a16:creationId xmlns:a16="http://schemas.microsoft.com/office/drawing/2014/main" id="{C5CC543A-BBE2-E405-169E-DA0359ED59AB}"/>
              </a:ext>
            </a:extLst>
          </p:cNvPr>
          <p:cNvPicPr>
            <a:picLocks noChangeAspect="1"/>
          </p:cNvPicPr>
          <p:nvPr/>
        </p:nvPicPr>
        <p:blipFill rotWithShape="1">
          <a:blip r:embed="rId18"/>
          <a:srcRect l="28974" t="6451" r="7545"/>
          <a:stretch/>
        </p:blipFill>
        <p:spPr>
          <a:xfrm>
            <a:off x="20712431" y="10096248"/>
            <a:ext cx="284431" cy="844627"/>
          </a:xfrm>
          <a:prstGeom prst="rect">
            <a:avLst/>
          </a:prstGeom>
        </p:spPr>
      </p:pic>
      <p:pic>
        <p:nvPicPr>
          <p:cNvPr id="7" name="Image 6">
            <a:extLst>
              <a:ext uri="{FF2B5EF4-FFF2-40B4-BE49-F238E27FC236}">
                <a16:creationId xmlns:a16="http://schemas.microsoft.com/office/drawing/2014/main" id="{D48F8A8B-8FFC-1949-A20E-7A72FCDA43CD}"/>
              </a:ext>
            </a:extLst>
          </p:cNvPr>
          <p:cNvPicPr>
            <a:picLocks noChangeAspect="1"/>
          </p:cNvPicPr>
          <p:nvPr/>
        </p:nvPicPr>
        <p:blipFill>
          <a:blip r:embed="rId20"/>
          <a:srcRect l="5714" t="5674"/>
          <a:stretch/>
        </p:blipFill>
        <p:spPr>
          <a:xfrm>
            <a:off x="16282095" y="8869455"/>
            <a:ext cx="3738043" cy="3477674"/>
          </a:xfrm>
          <a:prstGeom prst="rect">
            <a:avLst/>
          </a:prstGeom>
        </p:spPr>
      </p:pic>
      <p:cxnSp>
        <p:nvCxnSpPr>
          <p:cNvPr id="9" name="Connecteur droit 8">
            <a:extLst>
              <a:ext uri="{FF2B5EF4-FFF2-40B4-BE49-F238E27FC236}">
                <a16:creationId xmlns:a16="http://schemas.microsoft.com/office/drawing/2014/main" id="{478F273F-DD23-2A07-E7FA-32B984BE07AE}"/>
              </a:ext>
            </a:extLst>
          </p:cNvPr>
          <p:cNvCxnSpPr>
            <a:cxnSpLocks/>
          </p:cNvCxnSpPr>
          <p:nvPr/>
        </p:nvCxnSpPr>
        <p:spPr>
          <a:xfrm flipV="1">
            <a:off x="19436605" y="9852409"/>
            <a:ext cx="1119405" cy="825768"/>
          </a:xfrm>
          <a:prstGeom prst="line">
            <a:avLst/>
          </a:prstGeom>
          <a:ln w="38100">
            <a:solidFill>
              <a:srgbClr val="E89092"/>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B5CA5EC-36C0-652A-EA69-667C951D9366}"/>
              </a:ext>
            </a:extLst>
          </p:cNvPr>
          <p:cNvCxnSpPr>
            <a:cxnSpLocks/>
          </p:cNvCxnSpPr>
          <p:nvPr/>
        </p:nvCxnSpPr>
        <p:spPr>
          <a:xfrm>
            <a:off x="19436605" y="10802317"/>
            <a:ext cx="1119405" cy="253706"/>
          </a:xfrm>
          <a:prstGeom prst="line">
            <a:avLst/>
          </a:prstGeom>
          <a:ln w="38100">
            <a:solidFill>
              <a:srgbClr val="E89092"/>
            </a:solidFill>
            <a:prstDash val="sysDash"/>
          </a:ln>
        </p:spPr>
        <p:style>
          <a:lnRef idx="1">
            <a:schemeClr val="accent1"/>
          </a:lnRef>
          <a:fillRef idx="0">
            <a:schemeClr val="accent1"/>
          </a:fillRef>
          <a:effectRef idx="0">
            <a:schemeClr val="accent1"/>
          </a:effectRef>
          <a:fontRef idx="minor">
            <a:schemeClr val="tx1"/>
          </a:fontRef>
        </p:style>
      </p:cxnSp>
      <p:sp>
        <p:nvSpPr>
          <p:cNvPr id="41" name="Flèche : droite 40">
            <a:extLst>
              <a:ext uri="{FF2B5EF4-FFF2-40B4-BE49-F238E27FC236}">
                <a16:creationId xmlns:a16="http://schemas.microsoft.com/office/drawing/2014/main" id="{83CE76B0-3955-E49A-225A-11A495E9D99D}"/>
              </a:ext>
            </a:extLst>
          </p:cNvPr>
          <p:cNvSpPr/>
          <p:nvPr/>
        </p:nvSpPr>
        <p:spPr>
          <a:xfrm rot="5400000">
            <a:off x="22627835" y="15516437"/>
            <a:ext cx="953468" cy="668229"/>
          </a:xfrm>
          <a:custGeom>
            <a:avLst/>
            <a:gdLst>
              <a:gd name="connsiteX0" fmla="*/ 0 w 953468"/>
              <a:gd name="connsiteY0" fmla="*/ 167057 h 668229"/>
              <a:gd name="connsiteX1" fmla="*/ 619354 w 953468"/>
              <a:gd name="connsiteY1" fmla="*/ 167057 h 668229"/>
              <a:gd name="connsiteX2" fmla="*/ 619354 w 953468"/>
              <a:gd name="connsiteY2" fmla="*/ 0 h 668229"/>
              <a:gd name="connsiteX3" fmla="*/ 953468 w 953468"/>
              <a:gd name="connsiteY3" fmla="*/ 334115 h 668229"/>
              <a:gd name="connsiteX4" fmla="*/ 619354 w 953468"/>
              <a:gd name="connsiteY4" fmla="*/ 668229 h 668229"/>
              <a:gd name="connsiteX5" fmla="*/ 619354 w 953468"/>
              <a:gd name="connsiteY5" fmla="*/ 501172 h 668229"/>
              <a:gd name="connsiteX6" fmla="*/ 0 w 953468"/>
              <a:gd name="connsiteY6" fmla="*/ 501172 h 668229"/>
              <a:gd name="connsiteX7" fmla="*/ 0 w 953468"/>
              <a:gd name="connsiteY7" fmla="*/ 167057 h 6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3468" h="668229" extrusionOk="0">
                <a:moveTo>
                  <a:pt x="0" y="167057"/>
                </a:moveTo>
                <a:cubicBezTo>
                  <a:pt x="275540" y="185668"/>
                  <a:pt x="354155" y="155120"/>
                  <a:pt x="619354" y="167057"/>
                </a:cubicBezTo>
                <a:cubicBezTo>
                  <a:pt x="629241" y="98876"/>
                  <a:pt x="615165" y="38305"/>
                  <a:pt x="619354" y="0"/>
                </a:cubicBezTo>
                <a:cubicBezTo>
                  <a:pt x="695642" y="35386"/>
                  <a:pt x="872248" y="218272"/>
                  <a:pt x="953468" y="334115"/>
                </a:cubicBezTo>
                <a:cubicBezTo>
                  <a:pt x="890190" y="359945"/>
                  <a:pt x="703624" y="625241"/>
                  <a:pt x="619354" y="668229"/>
                </a:cubicBezTo>
                <a:cubicBezTo>
                  <a:pt x="620515" y="603526"/>
                  <a:pt x="621016" y="536314"/>
                  <a:pt x="619354" y="501172"/>
                </a:cubicBezTo>
                <a:cubicBezTo>
                  <a:pt x="363109" y="458696"/>
                  <a:pt x="155771" y="499698"/>
                  <a:pt x="0" y="501172"/>
                </a:cubicBezTo>
                <a:cubicBezTo>
                  <a:pt x="-29014" y="433247"/>
                  <a:pt x="8903" y="251472"/>
                  <a:pt x="0" y="167057"/>
                </a:cubicBezTo>
                <a:close/>
              </a:path>
            </a:pathLst>
          </a:custGeom>
          <a:noFill/>
          <a:ln>
            <a:solidFill>
              <a:srgbClr val="E89092"/>
            </a:solidFill>
            <a:extLst>
              <a:ext uri="{C807C97D-BFC1-408E-A445-0C87EB9F89A2}">
                <ask:lineSketchStyleProps xmlns:ask="http://schemas.microsoft.com/office/drawing/2018/sketchyshapes" sd="4266498984">
                  <a:prstGeom prst="rightArrow">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rgbClr val="E3777A"/>
              </a:solidFill>
            </a:endParaRPr>
          </a:p>
        </p:txBody>
      </p:sp>
      <p:sp>
        <p:nvSpPr>
          <p:cNvPr id="58" name="ZoneTexte 57">
            <a:extLst>
              <a:ext uri="{FF2B5EF4-FFF2-40B4-BE49-F238E27FC236}">
                <a16:creationId xmlns:a16="http://schemas.microsoft.com/office/drawing/2014/main" id="{11B05D28-0B81-069E-8357-1B2B40ED3646}"/>
              </a:ext>
            </a:extLst>
          </p:cNvPr>
          <p:cNvSpPr txBox="1"/>
          <p:nvPr/>
        </p:nvSpPr>
        <p:spPr>
          <a:xfrm>
            <a:off x="609057" y="13460687"/>
            <a:ext cx="14762378" cy="5458995"/>
          </a:xfrm>
          <a:prstGeom prst="rect">
            <a:avLst/>
          </a:prstGeom>
          <a:noFill/>
        </p:spPr>
        <p:txBody>
          <a:bodyPr wrap="square" rtlCol="0">
            <a:spAutoFit/>
          </a:bodyPr>
          <a:lstStyle/>
          <a:p>
            <a:pPr marL="571500" indent="-571500" algn="just">
              <a:buAutoNum type="romanUcPeriod"/>
            </a:pPr>
            <a:r>
              <a:rPr lang="en-US" sz="3200" b="1" i="1" kern="100" dirty="0">
                <a:solidFill>
                  <a:srgbClr val="E3777A"/>
                </a:solidFill>
                <a:latin typeface="Tw Cen MT" panose="020B0602020104020603" pitchFamily="34" charset="0"/>
                <a:ea typeface="Aptos" panose="020B0004020202020204" pitchFamily="34" charset="0"/>
                <a:cs typeface="Times New Roman" panose="02020603050405020304" pitchFamily="18" charset="0"/>
              </a:rPr>
              <a:t>Production </a:t>
            </a:r>
          </a:p>
          <a:p>
            <a:pPr algn="just">
              <a:spcAft>
                <a:spcPts val="600"/>
              </a:spcAft>
            </a:pPr>
            <a:r>
              <a:rPr lang="en-US" sz="2697" kern="100" dirty="0">
                <a:latin typeface="Tw Cen MT" panose="020B0602020104020603" pitchFamily="34" charset="0"/>
                <a:ea typeface="Aptos" panose="020B0004020202020204" pitchFamily="34" charset="0"/>
                <a:cs typeface="Times New Roman" panose="02020603050405020304" pitchFamily="18" charset="0"/>
              </a:rPr>
              <a:t>The LNPs, produced by rapid-mixing, are composed of CSL3 (switchable lipid), DSPC, cholesterol and different types of C</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18</a:t>
            </a:r>
            <a:r>
              <a:rPr lang="en-US" sz="2697" kern="100" dirty="0">
                <a:latin typeface="Tw Cen MT" panose="020B0602020104020603" pitchFamily="34" charset="0"/>
                <a:ea typeface="Aptos" panose="020B0004020202020204" pitchFamily="34" charset="0"/>
                <a:cs typeface="Times New Roman" panose="02020603050405020304" pitchFamily="18" charset="0"/>
              </a:rPr>
              <a:t> lipid-polymers (DSPE-PEG</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2000 </a:t>
            </a:r>
            <a:r>
              <a:rPr lang="en-US" sz="2697" kern="100" dirty="0">
                <a:latin typeface="Tw Cen MT" panose="020B0602020104020603" pitchFamily="34" charset="0"/>
                <a:ea typeface="Aptos" panose="020B0004020202020204" pitchFamily="34" charset="0"/>
                <a:cs typeface="Times New Roman" panose="02020603050405020304" pitchFamily="18" charset="0"/>
              </a:rPr>
              <a:t>and DSPE-PNMVA</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24</a:t>
            </a:r>
            <a:r>
              <a:rPr lang="en-US" sz="2697" kern="100" dirty="0">
                <a:latin typeface="Tw Cen MT" panose="020B0602020104020603" pitchFamily="34" charset="0"/>
                <a:ea typeface="Aptos" panose="020B0004020202020204" pitchFamily="34" charset="0"/>
                <a:cs typeface="Times New Roman" panose="02020603050405020304" pitchFamily="18" charset="0"/>
              </a:rPr>
              <a:t>)</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 </a:t>
            </a:r>
            <a:r>
              <a:rPr lang="en-US" sz="2697" kern="100" dirty="0">
                <a:latin typeface="Tw Cen MT" panose="020B0602020104020603" pitchFamily="34" charset="0"/>
                <a:ea typeface="Aptos" panose="020B0004020202020204" pitchFamily="34" charset="0"/>
                <a:cs typeface="Times New Roman" panose="02020603050405020304" pitchFamily="18" charset="0"/>
              </a:rPr>
              <a:t>and DMG-PEG</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2000 </a:t>
            </a:r>
            <a:r>
              <a:rPr lang="en-US" sz="2697" kern="100" dirty="0">
                <a:latin typeface="Tw Cen MT" panose="020B0602020104020603" pitchFamily="34" charset="0"/>
                <a:ea typeface="Aptos" panose="020B0004020202020204" pitchFamily="34" charset="0"/>
                <a:cs typeface="Times New Roman" panose="02020603050405020304" pitchFamily="18" charset="0"/>
              </a:rPr>
              <a:t>as C</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14</a:t>
            </a:r>
            <a:r>
              <a:rPr lang="en-US" sz="2697" kern="100" dirty="0">
                <a:latin typeface="Tw Cen MT" panose="020B0602020104020603" pitchFamily="34" charset="0"/>
                <a:ea typeface="Aptos" panose="020B0004020202020204" pitchFamily="34" charset="0"/>
                <a:cs typeface="Times New Roman" panose="02020603050405020304" pitchFamily="18" charset="0"/>
              </a:rPr>
              <a:t> control at a molar ratio respectively of 50:10:37.5:2.5. The lipid-polymer content was decreased to 1.5% for all the formulations and increased to 3 to 4% by varying the cholesterol content only for DSPE-PEG</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2000 </a:t>
            </a:r>
            <a:r>
              <a:rPr lang="en-US" sz="2697" kern="100" dirty="0">
                <a:latin typeface="Tw Cen MT" panose="020B0602020104020603" pitchFamily="34" charset="0"/>
                <a:ea typeface="Aptos" panose="020B0004020202020204" pitchFamily="34" charset="0"/>
                <a:cs typeface="Times New Roman" panose="02020603050405020304" pitchFamily="18" charset="0"/>
              </a:rPr>
              <a:t>and DSPE-PNMVA</a:t>
            </a:r>
            <a:r>
              <a:rPr lang="en-US" sz="2697" kern="100" baseline="-25000" dirty="0">
                <a:latin typeface="Tw Cen MT" panose="020B0602020104020603" pitchFamily="34" charset="0"/>
                <a:ea typeface="Aptos" panose="020B0004020202020204" pitchFamily="34" charset="0"/>
                <a:cs typeface="Times New Roman" panose="02020603050405020304" pitchFamily="18" charset="0"/>
              </a:rPr>
              <a:t>24</a:t>
            </a:r>
            <a:r>
              <a:rPr lang="en-US" sz="2697" kern="100" dirty="0">
                <a:latin typeface="Tw Cen MT" panose="020B0602020104020603" pitchFamily="34" charset="0"/>
                <a:ea typeface="Aptos" panose="020B0004020202020204" pitchFamily="34" charset="0"/>
                <a:cs typeface="Times New Roman" panose="02020603050405020304" pitchFamily="18" charset="0"/>
              </a:rPr>
              <a:t> formulations. </a:t>
            </a:r>
          </a:p>
          <a:p>
            <a:pPr algn="just"/>
            <a:r>
              <a:rPr lang="en-US" sz="2800" b="1" i="1" kern="100" dirty="0">
                <a:solidFill>
                  <a:srgbClr val="E3777A"/>
                </a:solidFill>
                <a:latin typeface="Tw Cen MT" panose="020B0602020104020603" pitchFamily="34" charset="0"/>
                <a:ea typeface="Aptos" panose="020B0004020202020204" pitchFamily="34" charset="0"/>
                <a:cs typeface="Times New Roman" panose="02020603050405020304" pitchFamily="18" charset="0"/>
              </a:rPr>
              <a:t>II</a:t>
            </a:r>
            <a:r>
              <a:rPr lang="en-US" sz="3200" b="1" i="1" kern="100" dirty="0">
                <a:solidFill>
                  <a:srgbClr val="E3777A"/>
                </a:solidFill>
                <a:latin typeface="Tw Cen MT" panose="020B0602020104020603" pitchFamily="34" charset="0"/>
                <a:ea typeface="Aptos" panose="020B0004020202020204" pitchFamily="34" charset="0"/>
                <a:cs typeface="Times New Roman" panose="02020603050405020304" pitchFamily="18" charset="0"/>
              </a:rPr>
              <a:t>. Physicochemical characterization</a:t>
            </a:r>
          </a:p>
          <a:p>
            <a:pPr algn="just"/>
            <a:r>
              <a:rPr lang="en-US" sz="2697" kern="100" dirty="0">
                <a:latin typeface="Tw Cen MT" panose="020B0602020104020603" pitchFamily="34" charset="0"/>
                <a:ea typeface="Aptos" panose="020B0004020202020204" pitchFamily="34" charset="0"/>
                <a:cs typeface="Times New Roman" panose="02020603050405020304" pitchFamily="18" charset="0"/>
              </a:rPr>
              <a:t>Key properties such as size, PdI and surface charge were analyzed by DLS and NTA while siRNA encapsulation efficiency was evaluated by Ribogreen</a:t>
            </a:r>
            <a:r>
              <a:rPr lang="en-US" sz="2697" kern="100" baseline="30000" dirty="0">
                <a:latin typeface="Tw Cen MT" panose="020B0602020104020603" pitchFamily="34" charset="0"/>
                <a:ea typeface="Aptos" panose="020B0004020202020204" pitchFamily="34" charset="0"/>
                <a:cs typeface="Times New Roman" panose="02020603050405020304" pitchFamily="18" charset="0"/>
              </a:rPr>
              <a:t>®</a:t>
            </a:r>
            <a:r>
              <a:rPr lang="en-US" sz="2697" kern="100" dirty="0">
                <a:latin typeface="Tw Cen MT" panose="020B0602020104020603" pitchFamily="34" charset="0"/>
                <a:ea typeface="Aptos" panose="020B0004020202020204" pitchFamily="34" charset="0"/>
                <a:cs typeface="Times New Roman" panose="02020603050405020304" pitchFamily="18" charset="0"/>
              </a:rPr>
              <a:t> assay. The goal was to meet intravenous administration standards: size &lt; 150 nm, PdI &lt; 0.2 and maximum encapsulation efficiency. </a:t>
            </a:r>
          </a:p>
          <a:p>
            <a:pPr algn="just">
              <a:spcBef>
                <a:spcPts val="600"/>
              </a:spcBef>
            </a:pPr>
            <a:r>
              <a:rPr lang="en-US" sz="3200" b="1" i="1" kern="100" dirty="0">
                <a:solidFill>
                  <a:srgbClr val="E3777A"/>
                </a:solidFill>
                <a:latin typeface="Tw Cen MT" panose="020B0602020104020603" pitchFamily="34" charset="0"/>
                <a:ea typeface="Aptos" panose="020B0004020202020204" pitchFamily="34" charset="0"/>
                <a:cs typeface="Times New Roman" panose="02020603050405020304" pitchFamily="18" charset="0"/>
              </a:rPr>
              <a:t>III. Protein corona formation</a:t>
            </a:r>
          </a:p>
          <a:p>
            <a:pPr algn="just"/>
            <a:r>
              <a:rPr lang="en-US" sz="2697" kern="100" dirty="0">
                <a:latin typeface="Tw Cen MT" panose="020B0602020104020603" pitchFamily="34" charset="0"/>
                <a:ea typeface="Aptos" panose="020B0004020202020204" pitchFamily="34" charset="0"/>
                <a:cs typeface="Times New Roman" panose="02020603050405020304" pitchFamily="18" charset="0"/>
              </a:rPr>
              <a:t>Protein corona formation was evaluated using NTA method after incubation in 33.33% of FBS at 37°C.</a:t>
            </a:r>
            <a:endParaRPr lang="fr-BE" sz="8194" dirty="0"/>
          </a:p>
        </p:txBody>
      </p:sp>
      <p:pic>
        <p:nvPicPr>
          <p:cNvPr id="95" name="Image 94">
            <a:extLst>
              <a:ext uri="{FF2B5EF4-FFF2-40B4-BE49-F238E27FC236}">
                <a16:creationId xmlns:a16="http://schemas.microsoft.com/office/drawing/2014/main" id="{EB0097D7-C522-0BDA-09BF-13D8BA533C15}"/>
              </a:ext>
            </a:extLst>
          </p:cNvPr>
          <p:cNvPicPr>
            <a:picLocks noChangeAspect="1"/>
          </p:cNvPicPr>
          <p:nvPr/>
        </p:nvPicPr>
        <p:blipFill>
          <a:blip r:embed="rId21"/>
          <a:stretch>
            <a:fillRect/>
          </a:stretch>
        </p:blipFill>
        <p:spPr>
          <a:xfrm>
            <a:off x="9424839" y="28001814"/>
            <a:ext cx="1130956" cy="1246144"/>
          </a:xfrm>
          <a:prstGeom prst="rect">
            <a:avLst/>
          </a:prstGeom>
        </p:spPr>
      </p:pic>
      <p:pic>
        <p:nvPicPr>
          <p:cNvPr id="8" name="Image 7">
            <a:extLst>
              <a:ext uri="{FF2B5EF4-FFF2-40B4-BE49-F238E27FC236}">
                <a16:creationId xmlns:a16="http://schemas.microsoft.com/office/drawing/2014/main" id="{71E15196-99BC-2B81-26FF-0BBD5EFE529E}"/>
              </a:ext>
            </a:extLst>
          </p:cNvPr>
          <p:cNvPicPr>
            <a:picLocks noChangeAspect="1"/>
          </p:cNvPicPr>
          <p:nvPr/>
        </p:nvPicPr>
        <p:blipFill>
          <a:blip r:embed="rId21"/>
          <a:stretch>
            <a:fillRect/>
          </a:stretch>
        </p:blipFill>
        <p:spPr>
          <a:xfrm>
            <a:off x="28470625" y="30213972"/>
            <a:ext cx="1130956" cy="1246144"/>
          </a:xfrm>
          <a:prstGeom prst="rect">
            <a:avLst/>
          </a:prstGeom>
        </p:spPr>
      </p:pic>
      <p:sp>
        <p:nvSpPr>
          <p:cNvPr id="10" name="ZoneTexte 9">
            <a:extLst>
              <a:ext uri="{FF2B5EF4-FFF2-40B4-BE49-F238E27FC236}">
                <a16:creationId xmlns:a16="http://schemas.microsoft.com/office/drawing/2014/main" id="{42A8C348-D54A-052E-E902-CA439585BF8A}"/>
              </a:ext>
            </a:extLst>
          </p:cNvPr>
          <p:cNvSpPr txBox="1"/>
          <p:nvPr/>
        </p:nvSpPr>
        <p:spPr>
          <a:xfrm>
            <a:off x="681357" y="20572793"/>
            <a:ext cx="28858334" cy="1754326"/>
          </a:xfrm>
          <a:prstGeom prst="rect">
            <a:avLst/>
          </a:prstGeom>
          <a:noFill/>
        </p:spPr>
        <p:txBody>
          <a:bodyPr wrap="square" rtlCol="0">
            <a:spAutoFit/>
          </a:bodyPr>
          <a:lstStyle/>
          <a:p>
            <a:pPr algn="just"/>
            <a:r>
              <a:rPr lang="en-US" sz="2700" dirty="0">
                <a:latin typeface="Tw Cen MT" panose="020B0602020104020603" pitchFamily="34" charset="0"/>
                <a:ea typeface="Times New Roman" panose="02020603050405020304" pitchFamily="18" charset="0"/>
              </a:rPr>
              <a:t>The impact of DSPE-PNMVA</a:t>
            </a:r>
            <a:r>
              <a:rPr lang="en-US" sz="2700" baseline="-25000" dirty="0">
                <a:latin typeface="Tw Cen MT" panose="020B0602020104020603" pitchFamily="34" charset="0"/>
                <a:ea typeface="Times New Roman" panose="02020603050405020304" pitchFamily="18" charset="0"/>
              </a:rPr>
              <a:t>24</a:t>
            </a:r>
            <a:r>
              <a:rPr lang="en-US" sz="2700" dirty="0">
                <a:latin typeface="Tw Cen MT" panose="020B0602020104020603" pitchFamily="34" charset="0"/>
                <a:ea typeface="Times New Roman" panose="02020603050405020304" pitchFamily="18" charset="0"/>
              </a:rPr>
              <a:t> and DSPE-PEG</a:t>
            </a:r>
            <a:r>
              <a:rPr lang="en-US" sz="2700" baseline="-25000" dirty="0">
                <a:latin typeface="Tw Cen MT" panose="020B0602020104020603" pitchFamily="34" charset="0"/>
                <a:ea typeface="Times New Roman" panose="02020603050405020304" pitchFamily="18" charset="0"/>
              </a:rPr>
              <a:t>2000</a:t>
            </a:r>
            <a:r>
              <a:rPr lang="en-US" sz="2700" dirty="0">
                <a:latin typeface="Tw Cen MT" panose="020B0602020104020603" pitchFamily="34" charset="0"/>
                <a:ea typeface="Times New Roman" panose="02020603050405020304" pitchFamily="18" charset="0"/>
              </a:rPr>
              <a:t> content (1.5–4%) on LNP physicochemical properties was studied. Increasing the lipid-polymer content reduces Z-average for both LNP types. However, increasing lipid-PEG content increases PdI, while increasing lipid-PNMVA content decreases it. Encapsulation efficiency of siRNA is also changing as increasing lipid-PEG content reduces it, whereas increasing lipid-PNMVA content has no impact. So on, </a:t>
            </a:r>
            <a:r>
              <a:rPr lang="en-US" sz="2700" b="1" dirty="0">
                <a:latin typeface="Tw Cen MT" panose="020B0602020104020603" pitchFamily="34" charset="0"/>
                <a:ea typeface="Times New Roman" panose="02020603050405020304" pitchFamily="18" charset="0"/>
              </a:rPr>
              <a:t>a higher DSPE-PNMVA</a:t>
            </a:r>
            <a:r>
              <a:rPr lang="en-US" sz="2700" b="1" baseline="-25000" dirty="0">
                <a:latin typeface="Tw Cen MT" panose="020B0602020104020603" pitchFamily="34" charset="0"/>
                <a:ea typeface="Times New Roman" panose="02020603050405020304" pitchFamily="18" charset="0"/>
              </a:rPr>
              <a:t>24</a:t>
            </a:r>
            <a:r>
              <a:rPr lang="en-US" sz="2700" b="1" dirty="0">
                <a:latin typeface="Tw Cen MT" panose="020B0602020104020603" pitchFamily="34" charset="0"/>
                <a:ea typeface="Times New Roman" panose="02020603050405020304" pitchFamily="18" charset="0"/>
              </a:rPr>
              <a:t> content (4%) is needed to form and stabilize LNPs compared to DSPE-PEG</a:t>
            </a:r>
            <a:r>
              <a:rPr lang="en-US" sz="2700" b="1" baseline="-25000" dirty="0">
                <a:latin typeface="Tw Cen MT" panose="020B0602020104020603" pitchFamily="34" charset="0"/>
                <a:ea typeface="Times New Roman" panose="02020603050405020304" pitchFamily="18" charset="0"/>
              </a:rPr>
              <a:t>2000</a:t>
            </a:r>
            <a:r>
              <a:rPr lang="en-US" sz="2700" b="1" dirty="0">
                <a:latin typeface="Tw Cen MT" panose="020B0602020104020603" pitchFamily="34" charset="0"/>
                <a:ea typeface="Times New Roman" panose="02020603050405020304" pitchFamily="18" charset="0"/>
              </a:rPr>
              <a:t>.</a:t>
            </a:r>
            <a:r>
              <a:rPr lang="en-US" sz="2700" dirty="0">
                <a:latin typeface="Tw Cen MT" panose="020B0602020104020603" pitchFamily="34" charset="0"/>
                <a:ea typeface="Times New Roman" panose="02020603050405020304" pitchFamily="18" charset="0"/>
              </a:rPr>
              <a:t> While 1.5% lipid-polymer is used in the COVID-19 vaccines, 4% of DSPE-PNMVA</a:t>
            </a:r>
            <a:r>
              <a:rPr lang="en-US" sz="2700" baseline="-25000" dirty="0">
                <a:latin typeface="Tw Cen MT" panose="020B0602020104020603" pitchFamily="34" charset="0"/>
                <a:ea typeface="Times New Roman" panose="02020603050405020304" pitchFamily="18" charset="0"/>
              </a:rPr>
              <a:t>24</a:t>
            </a:r>
            <a:r>
              <a:rPr lang="en-US" sz="2700" dirty="0">
                <a:latin typeface="Tw Cen MT" panose="020B0602020104020603" pitchFamily="34" charset="0"/>
                <a:ea typeface="Times New Roman" panose="02020603050405020304" pitchFamily="18" charset="0"/>
              </a:rPr>
              <a:t> ensures LNPs with a size &lt;150 nm, PdI &lt;0.2, and ~80% siRNA encapsulation efficiency (Figure 2).</a:t>
            </a:r>
            <a:endParaRPr lang="fr-BE" dirty="0">
              <a:latin typeface="Tw Cen MT" panose="020B0602020104020603" pitchFamily="34" charset="0"/>
            </a:endParaRPr>
          </a:p>
        </p:txBody>
      </p:sp>
      <p:sp>
        <p:nvSpPr>
          <p:cNvPr id="27" name="ZoneTexte 26">
            <a:extLst>
              <a:ext uri="{FF2B5EF4-FFF2-40B4-BE49-F238E27FC236}">
                <a16:creationId xmlns:a16="http://schemas.microsoft.com/office/drawing/2014/main" id="{B33DE160-F081-9223-E5DB-17A27B61CC5A}"/>
              </a:ext>
            </a:extLst>
          </p:cNvPr>
          <p:cNvSpPr txBox="1"/>
          <p:nvPr/>
        </p:nvSpPr>
        <p:spPr>
          <a:xfrm>
            <a:off x="10857571" y="27492651"/>
            <a:ext cx="9721443" cy="3000821"/>
          </a:xfrm>
          <a:prstGeom prst="rect">
            <a:avLst/>
          </a:prstGeom>
          <a:noFill/>
          <a:ln w="28575">
            <a:solidFill>
              <a:srgbClr val="E89092"/>
            </a:solidFill>
            <a:prstDash val="dash"/>
          </a:ln>
        </p:spPr>
        <p:txBody>
          <a:bodyPr wrap="square" rtlCol="0">
            <a:spAutoFit/>
          </a:bodyPr>
          <a:lstStyle/>
          <a:p>
            <a:pPr algn="just"/>
            <a:r>
              <a:rPr lang="en-US" sz="2700" dirty="0">
                <a:latin typeface="Tw Cen MT" panose="020B0602020104020603" pitchFamily="34" charset="0"/>
              </a:rPr>
              <a:t>A previously developed NTA method was used to assess the impact of the nature and lipid-polymer ratio on their ability to protect LNPs from protein corona formation. According to this study, long lipid chains as C</a:t>
            </a:r>
            <a:r>
              <a:rPr lang="en-US" sz="2700" baseline="-25000" dirty="0">
                <a:latin typeface="Tw Cen MT" panose="020B0602020104020603" pitchFamily="34" charset="0"/>
              </a:rPr>
              <a:t>18</a:t>
            </a:r>
            <a:r>
              <a:rPr lang="en-US" sz="2700" dirty="0">
                <a:latin typeface="Tw Cen MT" panose="020B0602020104020603" pitchFamily="34" charset="0"/>
              </a:rPr>
              <a:t> lipid-PEG protect against protein corona. Indeed, in the presence of 33% of FBS, LNPs covered with 2.5% of this type of lipid-PEG showed no significant variation in size and concentration (Figure 3) at the opposite of LNPs composed of C</a:t>
            </a:r>
            <a:r>
              <a:rPr lang="en-US" sz="2700" baseline="-25000" dirty="0">
                <a:latin typeface="Tw Cen MT" panose="020B0602020104020603" pitchFamily="34" charset="0"/>
              </a:rPr>
              <a:t>14</a:t>
            </a:r>
            <a:r>
              <a:rPr lang="en-US" sz="2700" dirty="0">
                <a:latin typeface="Tw Cen MT" panose="020B0602020104020603" pitchFamily="34" charset="0"/>
              </a:rPr>
              <a:t> lipid-PEG.</a:t>
            </a:r>
            <a:endParaRPr lang="fr-BE" sz="2700" dirty="0">
              <a:latin typeface="Tw Cen MT" panose="020B0602020104020603" pitchFamily="34" charset="0"/>
            </a:endParaRPr>
          </a:p>
        </p:txBody>
      </p:sp>
      <p:sp>
        <p:nvSpPr>
          <p:cNvPr id="38" name="ZoneTexte 37">
            <a:extLst>
              <a:ext uri="{FF2B5EF4-FFF2-40B4-BE49-F238E27FC236}">
                <a16:creationId xmlns:a16="http://schemas.microsoft.com/office/drawing/2014/main" id="{D256F02B-DC3D-8248-92D9-1609B6E47FB4}"/>
              </a:ext>
            </a:extLst>
          </p:cNvPr>
          <p:cNvSpPr txBox="1"/>
          <p:nvPr/>
        </p:nvSpPr>
        <p:spPr>
          <a:xfrm>
            <a:off x="10857571" y="30874856"/>
            <a:ext cx="9721443" cy="2585323"/>
          </a:xfrm>
          <a:prstGeom prst="rect">
            <a:avLst/>
          </a:prstGeom>
          <a:noFill/>
          <a:ln w="28575">
            <a:solidFill>
              <a:srgbClr val="E89092"/>
            </a:solidFill>
            <a:prstDash val="dash"/>
          </a:ln>
        </p:spPr>
        <p:txBody>
          <a:bodyPr wrap="square" rtlCol="0">
            <a:spAutoFit/>
          </a:bodyPr>
          <a:lstStyle/>
          <a:p>
            <a:pPr algn="just"/>
            <a:r>
              <a:rPr lang="en-US" sz="2700" dirty="0">
                <a:latin typeface="Tw Cen MT" panose="020B0602020104020603" pitchFamily="34" charset="0"/>
              </a:rPr>
              <a:t>A concentration of 1.5% of DSPE-PEG</a:t>
            </a:r>
            <a:r>
              <a:rPr lang="en-US" sz="2700" baseline="-25000" dirty="0">
                <a:latin typeface="Tw Cen MT" panose="020B0602020104020603" pitchFamily="34" charset="0"/>
              </a:rPr>
              <a:t>2000</a:t>
            </a:r>
            <a:r>
              <a:rPr lang="en-US" sz="2700" dirty="0">
                <a:latin typeface="Tw Cen MT" panose="020B0602020104020603" pitchFamily="34" charset="0"/>
              </a:rPr>
              <a:t> is sufficient to stabilize LNPs in FBS, maintaining consistent size and concentration over time. In contrast, DSPE-PNMVA</a:t>
            </a:r>
            <a:r>
              <a:rPr lang="en-US" sz="2700" baseline="-25000" dirty="0">
                <a:latin typeface="Tw Cen MT" panose="020B0602020104020603" pitchFamily="34" charset="0"/>
              </a:rPr>
              <a:t>24</a:t>
            </a:r>
            <a:r>
              <a:rPr lang="en-US" sz="2700" dirty="0">
                <a:latin typeface="Tw Cen MT" panose="020B0602020104020603" pitchFamily="34" charset="0"/>
              </a:rPr>
              <a:t> requires 3–4% to ensure stability, as lower concentrations (&lt;3%) result in irregular size and concentration profiles over time. This indicates that 4% DSPE-PNMVA</a:t>
            </a:r>
            <a:r>
              <a:rPr lang="en-US" sz="2700" baseline="-25000" dirty="0">
                <a:latin typeface="Tw Cen MT" panose="020B0602020104020603" pitchFamily="34" charset="0"/>
              </a:rPr>
              <a:t>24</a:t>
            </a:r>
            <a:r>
              <a:rPr lang="en-US" sz="2700" dirty="0">
                <a:latin typeface="Tw Cen MT" panose="020B0602020104020603" pitchFamily="34" charset="0"/>
              </a:rPr>
              <a:t> is necessary to enhance shielding capacities  (Figure 4).</a:t>
            </a:r>
            <a:endParaRPr lang="fr-BE" sz="2700" dirty="0">
              <a:latin typeface="Tw Cen MT" panose="020B0602020104020603" pitchFamily="34" charset="0"/>
            </a:endParaRPr>
          </a:p>
        </p:txBody>
      </p:sp>
      <p:sp>
        <p:nvSpPr>
          <p:cNvPr id="74" name="ZoneTexte 73">
            <a:extLst>
              <a:ext uri="{FF2B5EF4-FFF2-40B4-BE49-F238E27FC236}">
                <a16:creationId xmlns:a16="http://schemas.microsoft.com/office/drawing/2014/main" id="{D6EDF61A-2304-3805-AC34-FE6AE6608CB8}"/>
              </a:ext>
            </a:extLst>
          </p:cNvPr>
          <p:cNvSpPr txBox="1"/>
          <p:nvPr/>
        </p:nvSpPr>
        <p:spPr>
          <a:xfrm>
            <a:off x="4898464" y="18995298"/>
            <a:ext cx="5342598" cy="830227"/>
          </a:xfrm>
          <a:prstGeom prst="rect">
            <a:avLst/>
          </a:prstGeom>
          <a:solidFill>
            <a:schemeClr val="bg1"/>
          </a:solidFill>
        </p:spPr>
        <p:txBody>
          <a:bodyPr wrap="square" rtlCol="0">
            <a:spAutoFit/>
          </a:bodyPr>
          <a:lstStyle/>
          <a:p>
            <a:pPr algn="just"/>
            <a:r>
              <a:rPr lang="en-US" sz="4795" b="1" i="1" dirty="0">
                <a:solidFill>
                  <a:srgbClr val="B5AC99"/>
                </a:solidFill>
                <a:latin typeface="Tw Cen MT" panose="020B0602020104020603" pitchFamily="34" charset="0"/>
                <a:cs typeface="Tunga" panose="020B0502040204020203" pitchFamily="34" charset="0"/>
              </a:rPr>
              <a:t>Results and discussion</a:t>
            </a:r>
            <a:endParaRPr lang="en-US" sz="2398"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sp>
        <p:nvSpPr>
          <p:cNvPr id="98" name="ZoneTexte 97">
            <a:extLst>
              <a:ext uri="{FF2B5EF4-FFF2-40B4-BE49-F238E27FC236}">
                <a16:creationId xmlns:a16="http://schemas.microsoft.com/office/drawing/2014/main" id="{356903E4-6007-36DF-0A36-F12B20FB4672}"/>
              </a:ext>
            </a:extLst>
          </p:cNvPr>
          <p:cNvSpPr txBox="1"/>
          <p:nvPr/>
        </p:nvSpPr>
        <p:spPr>
          <a:xfrm>
            <a:off x="648320" y="38663919"/>
            <a:ext cx="2737557" cy="830227"/>
          </a:xfrm>
          <a:prstGeom prst="rect">
            <a:avLst/>
          </a:prstGeom>
          <a:solidFill>
            <a:srgbClr val="FFFFFF"/>
          </a:solidFill>
        </p:spPr>
        <p:txBody>
          <a:bodyPr wrap="square" rtlCol="0">
            <a:spAutoFit/>
          </a:bodyPr>
          <a:lstStyle/>
          <a:p>
            <a:pPr algn="just"/>
            <a:r>
              <a:rPr lang="en-US" sz="4795" b="1" i="1" dirty="0">
                <a:solidFill>
                  <a:srgbClr val="B5AC99"/>
                </a:solidFill>
                <a:latin typeface="Tw Cen MT" panose="020B0602020104020603" pitchFamily="34" charset="0"/>
                <a:cs typeface="Tunga" panose="020B0502040204020203" pitchFamily="34" charset="0"/>
              </a:rPr>
              <a:t>Conclusion</a:t>
            </a:r>
            <a:endParaRPr lang="en-US" sz="2398"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pic>
        <p:nvPicPr>
          <p:cNvPr id="85" name="Graphique 84" descr="Mille contour">
            <a:extLst>
              <a:ext uri="{FF2B5EF4-FFF2-40B4-BE49-F238E27FC236}">
                <a16:creationId xmlns:a16="http://schemas.microsoft.com/office/drawing/2014/main" id="{D1C8114F-8FF7-6870-51BA-12AA89CD552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7010846" y="13447892"/>
            <a:ext cx="917364" cy="939779"/>
          </a:xfrm>
          <a:prstGeom prst="rect">
            <a:avLst/>
          </a:prstGeom>
        </p:spPr>
      </p:pic>
      <p:sp>
        <p:nvSpPr>
          <p:cNvPr id="131" name="Rectangle 130">
            <a:extLst>
              <a:ext uri="{FF2B5EF4-FFF2-40B4-BE49-F238E27FC236}">
                <a16:creationId xmlns:a16="http://schemas.microsoft.com/office/drawing/2014/main" id="{DF0F50CC-8FB2-D4D3-FDCF-032510DFD98E}"/>
              </a:ext>
            </a:extLst>
          </p:cNvPr>
          <p:cNvSpPr/>
          <p:nvPr/>
        </p:nvSpPr>
        <p:spPr>
          <a:xfrm>
            <a:off x="8936381" y="36968687"/>
            <a:ext cx="20594288" cy="33544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ZoneTexte 67">
            <a:extLst>
              <a:ext uri="{FF2B5EF4-FFF2-40B4-BE49-F238E27FC236}">
                <a16:creationId xmlns:a16="http://schemas.microsoft.com/office/drawing/2014/main" id="{6A84F173-4187-A879-B307-BF2CBE94D826}"/>
              </a:ext>
            </a:extLst>
          </p:cNvPr>
          <p:cNvSpPr txBox="1"/>
          <p:nvPr/>
        </p:nvSpPr>
        <p:spPr>
          <a:xfrm>
            <a:off x="4870653" y="12841807"/>
            <a:ext cx="5558622" cy="830227"/>
          </a:xfrm>
          <a:prstGeom prst="rect">
            <a:avLst/>
          </a:prstGeom>
          <a:solidFill>
            <a:srgbClr val="FFFFFF"/>
          </a:solidFill>
        </p:spPr>
        <p:txBody>
          <a:bodyPr wrap="square" rtlCol="0">
            <a:spAutoFit/>
          </a:bodyPr>
          <a:lstStyle/>
          <a:p>
            <a:pPr algn="just"/>
            <a:r>
              <a:rPr lang="en-US" sz="4795" b="1" i="1" dirty="0">
                <a:solidFill>
                  <a:srgbClr val="B5AC99"/>
                </a:solidFill>
                <a:latin typeface="Tw Cen MT" panose="020B0602020104020603" pitchFamily="34" charset="0"/>
                <a:cs typeface="Tunga" panose="020B0502040204020203" pitchFamily="34" charset="0"/>
              </a:rPr>
              <a:t>Materials and methods</a:t>
            </a:r>
            <a:endParaRPr lang="en-US" sz="2398"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sp>
        <p:nvSpPr>
          <p:cNvPr id="11" name="Rectangle 10">
            <a:extLst>
              <a:ext uri="{FF2B5EF4-FFF2-40B4-BE49-F238E27FC236}">
                <a16:creationId xmlns:a16="http://schemas.microsoft.com/office/drawing/2014/main" id="{96B12ED2-3D60-2FBC-4AE5-157894261093}"/>
              </a:ext>
            </a:extLst>
          </p:cNvPr>
          <p:cNvSpPr/>
          <p:nvPr/>
        </p:nvSpPr>
        <p:spPr>
          <a:xfrm>
            <a:off x="15657253" y="8458698"/>
            <a:ext cx="14168344" cy="10637815"/>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9" name="ZoneTexte 58">
            <a:extLst>
              <a:ext uri="{FF2B5EF4-FFF2-40B4-BE49-F238E27FC236}">
                <a16:creationId xmlns:a16="http://schemas.microsoft.com/office/drawing/2014/main" id="{7463D77B-0234-D7E6-A78B-43E2EE4546EB}"/>
              </a:ext>
            </a:extLst>
          </p:cNvPr>
          <p:cNvSpPr txBox="1"/>
          <p:nvPr/>
        </p:nvSpPr>
        <p:spPr>
          <a:xfrm>
            <a:off x="21581415" y="7885374"/>
            <a:ext cx="3100510" cy="923330"/>
          </a:xfrm>
          <a:prstGeom prst="rect">
            <a:avLst/>
          </a:prstGeom>
          <a:solidFill>
            <a:schemeClr val="bg1"/>
          </a:solidFill>
        </p:spPr>
        <p:txBody>
          <a:bodyPr wrap="square" rtlCol="0">
            <a:spAutoFit/>
          </a:bodyPr>
          <a:lstStyle/>
          <a:p>
            <a:pPr algn="just"/>
            <a:r>
              <a:rPr lang="en-US" sz="5400" b="1" i="1" dirty="0">
                <a:solidFill>
                  <a:srgbClr val="B5AC99"/>
                </a:solidFill>
                <a:latin typeface="Tw Cen MT" panose="020B0602020104020603" pitchFamily="34" charset="0"/>
                <a:cs typeface="Tunga" panose="020B0502040204020203" pitchFamily="34" charset="0"/>
              </a:rPr>
              <a:t>Objectives</a:t>
            </a:r>
            <a:endParaRPr lang="en-US" sz="2800"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sp>
        <p:nvSpPr>
          <p:cNvPr id="14" name="ZoneTexte 13">
            <a:extLst>
              <a:ext uri="{FF2B5EF4-FFF2-40B4-BE49-F238E27FC236}">
                <a16:creationId xmlns:a16="http://schemas.microsoft.com/office/drawing/2014/main" id="{DB71F2EF-7743-CDB2-118A-7455B4DE9366}"/>
              </a:ext>
            </a:extLst>
          </p:cNvPr>
          <p:cNvSpPr txBox="1"/>
          <p:nvPr/>
        </p:nvSpPr>
        <p:spPr>
          <a:xfrm>
            <a:off x="202087" y="33661497"/>
            <a:ext cx="23433004" cy="584775"/>
          </a:xfrm>
          <a:prstGeom prst="rect">
            <a:avLst/>
          </a:prstGeom>
          <a:noFill/>
        </p:spPr>
        <p:txBody>
          <a:bodyPr wrap="square" rtlCol="0">
            <a:spAutoFit/>
          </a:bodyPr>
          <a:lstStyle/>
          <a:p>
            <a:pPr algn="ctr"/>
            <a:r>
              <a:rPr lang="fr-BE" sz="3200" b="1" i="1" dirty="0">
                <a:solidFill>
                  <a:srgbClr val="E3777A"/>
                </a:solidFill>
                <a:latin typeface="Tw Cen MT" panose="020B0602020104020603" pitchFamily="34" charset="0"/>
                <a:cs typeface="Times New Roman" panose="02020603050405020304" pitchFamily="18" charset="0"/>
              </a:rPr>
              <a:t>III. Preliminary in vitro results : gene knockdownn efficiency </a:t>
            </a:r>
            <a:r>
              <a:rPr lang="en-US" sz="3200" b="1" i="1" dirty="0">
                <a:solidFill>
                  <a:srgbClr val="E3777A"/>
                </a:solidFill>
                <a:latin typeface="Tw Cen MT" panose="020B0602020104020603" pitchFamily="34" charset="0"/>
                <a:cs typeface="Times New Roman" panose="02020603050405020304" pitchFamily="18" charset="0"/>
              </a:rPr>
              <a:t>(triple negative breast carcinoma MDA-MB-231cells expressing nuclear mEmerald)</a:t>
            </a:r>
            <a:endParaRPr lang="fr-BE" sz="3200" b="1" i="1" u="sng" dirty="0">
              <a:solidFill>
                <a:srgbClr val="E3777A"/>
              </a:solidFill>
              <a:latin typeface="Tw Cen MT" panose="020B0602020104020603" pitchFamily="34" charset="0"/>
              <a:cs typeface="Times New Roman" panose="02020603050405020304" pitchFamily="18" charset="0"/>
            </a:endParaRPr>
          </a:p>
        </p:txBody>
      </p:sp>
      <p:pic>
        <p:nvPicPr>
          <p:cNvPr id="15" name="Image 14" descr="Une image contenant vert, tissu, motif&#10;&#10;Description générée automatiquement">
            <a:extLst>
              <a:ext uri="{FF2B5EF4-FFF2-40B4-BE49-F238E27FC236}">
                <a16:creationId xmlns:a16="http://schemas.microsoft.com/office/drawing/2014/main" id="{021447DA-02D3-2A40-A730-DD2A4D0F5BA0}"/>
              </a:ext>
            </a:extLst>
          </p:cNvPr>
          <p:cNvPicPr>
            <a:picLocks noChangeAspect="1"/>
          </p:cNvPicPr>
          <p:nvPr/>
        </p:nvPicPr>
        <p:blipFill>
          <a:blip r:embed="rId24"/>
          <a:stretch>
            <a:fillRect/>
          </a:stretch>
        </p:blipFill>
        <p:spPr>
          <a:xfrm>
            <a:off x="10385472" y="34829708"/>
            <a:ext cx="2376264" cy="2271941"/>
          </a:xfrm>
          <a:prstGeom prst="rect">
            <a:avLst/>
          </a:prstGeom>
        </p:spPr>
      </p:pic>
      <p:pic>
        <p:nvPicPr>
          <p:cNvPr id="16" name="Image 15" descr="Une image contenant Art fractal, capture d’écran, art&#10;&#10;Description générée automatiquement">
            <a:extLst>
              <a:ext uri="{FF2B5EF4-FFF2-40B4-BE49-F238E27FC236}">
                <a16:creationId xmlns:a16="http://schemas.microsoft.com/office/drawing/2014/main" id="{7F86B644-FAA2-6770-8508-BBC2044AD839}"/>
              </a:ext>
            </a:extLst>
          </p:cNvPr>
          <p:cNvPicPr>
            <a:picLocks noChangeAspect="1"/>
          </p:cNvPicPr>
          <p:nvPr/>
        </p:nvPicPr>
        <p:blipFill>
          <a:blip r:embed="rId25"/>
          <a:stretch>
            <a:fillRect/>
          </a:stretch>
        </p:blipFill>
        <p:spPr>
          <a:xfrm>
            <a:off x="13481010" y="34847281"/>
            <a:ext cx="2520692" cy="2264349"/>
          </a:xfrm>
          <a:prstGeom prst="rect">
            <a:avLst/>
          </a:prstGeom>
        </p:spPr>
      </p:pic>
      <p:sp>
        <p:nvSpPr>
          <p:cNvPr id="19" name="ZoneTexte 18">
            <a:extLst>
              <a:ext uri="{FF2B5EF4-FFF2-40B4-BE49-F238E27FC236}">
                <a16:creationId xmlns:a16="http://schemas.microsoft.com/office/drawing/2014/main" id="{FBDD580D-0EE4-E004-FFC6-57AD1DE4E6E1}"/>
              </a:ext>
            </a:extLst>
          </p:cNvPr>
          <p:cNvSpPr txBox="1"/>
          <p:nvPr/>
        </p:nvSpPr>
        <p:spPr>
          <a:xfrm>
            <a:off x="17709120" y="34447590"/>
            <a:ext cx="11459128" cy="3631763"/>
          </a:xfrm>
          <a:prstGeom prst="rect">
            <a:avLst/>
          </a:prstGeom>
          <a:noFill/>
          <a:ln w="28575">
            <a:solidFill>
              <a:srgbClr val="E89092"/>
            </a:solidFill>
            <a:prstDash val="dash"/>
          </a:ln>
        </p:spPr>
        <p:txBody>
          <a:bodyPr wrap="square">
            <a:spAutoFit/>
          </a:bodyPr>
          <a:lstStyle/>
          <a:p>
            <a:pPr algn="just"/>
            <a:r>
              <a:rPr lang="fr-FR" sz="2400" dirty="0">
                <a:latin typeface="Tw Cen MT" panose="020B0602020104020603" pitchFamily="34" charset="77"/>
              </a:rPr>
              <a:t>The </a:t>
            </a:r>
            <a:r>
              <a:rPr lang="fr-FR" sz="2400" dirty="0" err="1">
                <a:latin typeface="Tw Cen MT" panose="020B0602020104020603" pitchFamily="34" charset="77"/>
              </a:rPr>
              <a:t>developed</a:t>
            </a:r>
            <a:r>
              <a:rPr lang="fr-FR" sz="2400" dirty="0">
                <a:latin typeface="Tw Cen MT" panose="020B0602020104020603" pitchFamily="34" charset="77"/>
              </a:rPr>
              <a:t> formulations </a:t>
            </a:r>
            <a:r>
              <a:rPr lang="fr-FR" sz="2400" dirty="0" err="1">
                <a:latin typeface="Tw Cen MT" panose="020B0602020104020603" pitchFamily="34" charset="77"/>
              </a:rPr>
              <a:t>were</a:t>
            </a:r>
            <a:r>
              <a:rPr lang="fr-FR" sz="2400" dirty="0">
                <a:latin typeface="Tw Cen MT" panose="020B0602020104020603" pitchFamily="34" charset="77"/>
              </a:rPr>
              <a:t> </a:t>
            </a:r>
            <a:r>
              <a:rPr lang="fr-FR" sz="2400" dirty="0" err="1">
                <a:latin typeface="Tw Cen MT" panose="020B0602020104020603" pitchFamily="34" charset="77"/>
              </a:rPr>
              <a:t>prepared</a:t>
            </a:r>
            <a:r>
              <a:rPr lang="fr-FR" sz="2400" dirty="0">
                <a:latin typeface="Tw Cen MT" panose="020B0602020104020603" pitchFamily="34" charset="77"/>
              </a:rPr>
              <a:t> </a:t>
            </a:r>
            <a:r>
              <a:rPr lang="fr-FR" sz="2400" dirty="0" err="1">
                <a:latin typeface="Tw Cen MT" panose="020B0602020104020603" pitchFamily="34" charset="77"/>
              </a:rPr>
              <a:t>with</a:t>
            </a:r>
            <a:r>
              <a:rPr lang="fr-FR" sz="2400" dirty="0">
                <a:latin typeface="Tw Cen MT" panose="020B0602020104020603" pitchFamily="34" charset="77"/>
              </a:rPr>
              <a:t> </a:t>
            </a:r>
            <a:r>
              <a:rPr lang="fr-FR" sz="2400" dirty="0" err="1">
                <a:latin typeface="Tw Cen MT" panose="020B0602020104020603" pitchFamily="34" charset="77"/>
              </a:rPr>
              <a:t>siGFP</a:t>
            </a:r>
            <a:r>
              <a:rPr lang="fr-FR" sz="2400" dirty="0">
                <a:latin typeface="Tw Cen MT" panose="020B0602020104020603" pitchFamily="34" charset="77"/>
              </a:rPr>
              <a:t> a </a:t>
            </a:r>
            <a:r>
              <a:rPr lang="fr-FR" sz="2400" dirty="0" err="1">
                <a:latin typeface="Tw Cen MT" panose="020B0602020104020603" pitchFamily="34" charset="77"/>
              </a:rPr>
              <a:t>small</a:t>
            </a:r>
            <a:r>
              <a:rPr lang="fr-FR" sz="2400" dirty="0">
                <a:latin typeface="Tw Cen MT" panose="020B0602020104020603" pitchFamily="34" charset="77"/>
              </a:rPr>
              <a:t> </a:t>
            </a:r>
            <a:r>
              <a:rPr lang="fr-FR" sz="2400" dirty="0" err="1">
                <a:latin typeface="Tw Cen MT" panose="020B0602020104020603" pitchFamily="34" charset="77"/>
              </a:rPr>
              <a:t>interfering</a:t>
            </a:r>
            <a:r>
              <a:rPr lang="fr-FR" sz="2400" dirty="0">
                <a:latin typeface="Tw Cen MT" panose="020B0602020104020603" pitchFamily="34" charset="77"/>
              </a:rPr>
              <a:t> RNA </a:t>
            </a:r>
            <a:r>
              <a:rPr lang="fr-FR" sz="2400" dirty="0" err="1">
                <a:latin typeface="Tw Cen MT" panose="020B0602020104020603" pitchFamily="34" charset="77"/>
              </a:rPr>
              <a:t>targeting</a:t>
            </a:r>
            <a:r>
              <a:rPr lang="fr-FR" sz="2400" dirty="0">
                <a:latin typeface="Tw Cen MT" panose="020B0602020104020603" pitchFamily="34" charset="77"/>
              </a:rPr>
              <a:t> GFP expression, and </a:t>
            </a:r>
            <a:r>
              <a:rPr lang="fr-FR" sz="2400" dirty="0" err="1">
                <a:latin typeface="Tw Cen MT" panose="020B0602020104020603" pitchFamily="34" charset="77"/>
              </a:rPr>
              <a:t>incubated</a:t>
            </a:r>
            <a:r>
              <a:rPr lang="fr-FR" sz="2400" dirty="0">
                <a:latin typeface="Tw Cen MT" panose="020B0602020104020603" pitchFamily="34" charset="77"/>
              </a:rPr>
              <a:t> </a:t>
            </a:r>
            <a:r>
              <a:rPr lang="fr-FR" sz="2400" dirty="0" err="1">
                <a:latin typeface="Tw Cen MT" panose="020B0602020104020603" pitchFamily="34" charset="77"/>
              </a:rPr>
              <a:t>with</a:t>
            </a:r>
            <a:r>
              <a:rPr lang="fr-FR" sz="2400" dirty="0">
                <a:latin typeface="Tw Cen MT" panose="020B0602020104020603" pitchFamily="34" charset="77"/>
              </a:rPr>
              <a:t> MDA-MB-231 </a:t>
            </a:r>
            <a:r>
              <a:rPr lang="fr-FR" sz="2400" dirty="0" err="1">
                <a:latin typeface="Tw Cen MT" panose="020B0602020104020603" pitchFamily="34" charset="77"/>
              </a:rPr>
              <a:t>cells</a:t>
            </a:r>
            <a:r>
              <a:rPr lang="fr-FR" sz="2400" dirty="0">
                <a:latin typeface="Tw Cen MT" panose="020B0602020104020603" pitchFamily="34" charset="77"/>
              </a:rPr>
              <a:t> </a:t>
            </a:r>
            <a:r>
              <a:rPr lang="fr-FR" sz="2400" dirty="0" err="1">
                <a:latin typeface="Tw Cen MT" panose="020B0602020104020603" pitchFamily="34" charset="77"/>
              </a:rPr>
              <a:t>expressing</a:t>
            </a:r>
            <a:r>
              <a:rPr lang="fr-FR" sz="2400" dirty="0">
                <a:latin typeface="Tw Cen MT" panose="020B0602020104020603" pitchFamily="34" charset="77"/>
              </a:rPr>
              <a:t> </a:t>
            </a:r>
            <a:r>
              <a:rPr lang="fr-FR" sz="2400" dirty="0" err="1">
                <a:latin typeface="Tw Cen MT" panose="020B0602020104020603" pitchFamily="34" charset="77"/>
              </a:rPr>
              <a:t>mEmerald</a:t>
            </a:r>
            <a:r>
              <a:rPr lang="fr-FR" sz="2400" dirty="0">
                <a:latin typeface="Tw Cen MT" panose="020B0602020104020603" pitchFamily="34" charset="77"/>
              </a:rPr>
              <a:t> (</a:t>
            </a:r>
            <a:r>
              <a:rPr lang="fr-FR" sz="2400" dirty="0" err="1">
                <a:latin typeface="Tw Cen MT" panose="020B0602020104020603" pitchFamily="34" charset="77"/>
              </a:rPr>
              <a:t>mutated</a:t>
            </a:r>
            <a:r>
              <a:rPr lang="fr-FR" sz="2400" dirty="0">
                <a:latin typeface="Tw Cen MT" panose="020B0602020104020603" pitchFamily="34" charset="77"/>
              </a:rPr>
              <a:t> </a:t>
            </a:r>
            <a:r>
              <a:rPr lang="fr-FR" sz="2400" dirty="0" err="1">
                <a:latin typeface="Tw Cen MT" panose="020B0602020104020603" pitchFamily="34" charset="77"/>
              </a:rPr>
              <a:t>form</a:t>
            </a:r>
            <a:r>
              <a:rPr lang="fr-FR" sz="2400" dirty="0">
                <a:latin typeface="Tw Cen MT" panose="020B0602020104020603" pitchFamily="34" charset="77"/>
              </a:rPr>
              <a:t> of GFP) for 4 </a:t>
            </a:r>
            <a:r>
              <a:rPr lang="fr-FR" sz="2400" dirty="0" err="1">
                <a:latin typeface="Tw Cen MT" panose="020B0602020104020603" pitchFamily="34" charset="77"/>
              </a:rPr>
              <a:t>hours</a:t>
            </a:r>
            <a:r>
              <a:rPr lang="fr-FR" sz="2400" dirty="0">
                <a:latin typeface="Tw Cen MT" panose="020B0602020104020603" pitchFamily="34" charset="77"/>
              </a:rPr>
              <a:t> in </a:t>
            </a:r>
            <a:r>
              <a:rPr lang="fr-FR" sz="2400" dirty="0" err="1">
                <a:latin typeface="Tw Cen MT" panose="020B0602020104020603" pitchFamily="34" charset="77"/>
              </a:rPr>
              <a:t>serum</a:t>
            </a:r>
            <a:r>
              <a:rPr lang="fr-FR" sz="2400" dirty="0">
                <a:latin typeface="Tw Cen MT" panose="020B0602020104020603" pitchFamily="34" charset="77"/>
              </a:rPr>
              <a:t>-free conditions (100 nM </a:t>
            </a:r>
            <a:r>
              <a:rPr lang="fr-FR" sz="2400" dirty="0" err="1">
                <a:latin typeface="Tw Cen MT" panose="020B0602020104020603" pitchFamily="34" charset="77"/>
              </a:rPr>
              <a:t>siGFP</a:t>
            </a:r>
            <a:r>
              <a:rPr lang="fr-FR" sz="2400" dirty="0">
                <a:latin typeface="Tw Cen MT" panose="020B0602020104020603" pitchFamily="34" charset="77"/>
              </a:rPr>
              <a:t>). Live-</a:t>
            </a:r>
            <a:r>
              <a:rPr lang="fr-FR" sz="2400" dirty="0" err="1">
                <a:latin typeface="Tw Cen MT" panose="020B0602020104020603" pitchFamily="34" charset="77"/>
              </a:rPr>
              <a:t>cell</a:t>
            </a:r>
            <a:r>
              <a:rPr lang="fr-FR" sz="2400" dirty="0">
                <a:latin typeface="Tw Cen MT" panose="020B0602020104020603" pitchFamily="34" charset="77"/>
              </a:rPr>
              <a:t> </a:t>
            </a:r>
            <a:r>
              <a:rPr lang="fr-FR" sz="2400" dirty="0" err="1">
                <a:latin typeface="Tw Cen MT" panose="020B0602020104020603" pitchFamily="34" charset="77"/>
              </a:rPr>
              <a:t>imaging</a:t>
            </a:r>
            <a:r>
              <a:rPr lang="fr-FR" sz="2400" dirty="0">
                <a:latin typeface="Tw Cen MT" panose="020B0602020104020603" pitchFamily="34" charset="77"/>
              </a:rPr>
              <a:t> </a:t>
            </a:r>
            <a:r>
              <a:rPr lang="fr-FR" sz="2400" dirty="0" err="1">
                <a:latin typeface="Tw Cen MT" panose="020B0602020104020603" pitchFamily="34" charset="77"/>
              </a:rPr>
              <a:t>was</a:t>
            </a:r>
            <a:r>
              <a:rPr lang="fr-FR" sz="2400" dirty="0">
                <a:latin typeface="Tw Cen MT" panose="020B0602020104020603" pitchFamily="34" charset="77"/>
              </a:rPr>
              <a:t> </a:t>
            </a:r>
            <a:r>
              <a:rPr lang="fr-FR" sz="2400" dirty="0" err="1">
                <a:latin typeface="Tw Cen MT" panose="020B0602020104020603" pitchFamily="34" charset="77"/>
              </a:rPr>
              <a:t>performed</a:t>
            </a:r>
            <a:r>
              <a:rPr lang="fr-FR" sz="2400" dirty="0">
                <a:latin typeface="Tw Cen MT" panose="020B0602020104020603" pitchFamily="34" charset="77"/>
              </a:rPr>
              <a:t> </a:t>
            </a:r>
            <a:r>
              <a:rPr lang="fr-FR" sz="2400" dirty="0" err="1">
                <a:latin typeface="Tw Cen MT" panose="020B0602020104020603" pitchFamily="34" charset="77"/>
              </a:rPr>
              <a:t>using</a:t>
            </a:r>
            <a:r>
              <a:rPr lang="fr-FR" sz="2400" dirty="0">
                <a:latin typeface="Tw Cen MT" panose="020B0602020104020603" pitchFamily="34" charset="77"/>
              </a:rPr>
              <a:t> the </a:t>
            </a:r>
            <a:r>
              <a:rPr lang="fr-FR" sz="2400" dirty="0" err="1">
                <a:latin typeface="Tw Cen MT" panose="020B0602020104020603" pitchFamily="34" charset="77"/>
              </a:rPr>
              <a:t>Incucyte</a:t>
            </a:r>
            <a:r>
              <a:rPr lang="fr-FR" sz="2400" dirty="0">
                <a:latin typeface="Tw Cen MT" panose="020B0602020104020603" pitchFamily="34" charset="77"/>
              </a:rPr>
              <a:t> Sx5 over 72 </a:t>
            </a:r>
            <a:r>
              <a:rPr lang="fr-FR" sz="2400" dirty="0" err="1">
                <a:latin typeface="Tw Cen MT" panose="020B0602020104020603" pitchFamily="34" charset="77"/>
              </a:rPr>
              <a:t>hours</a:t>
            </a:r>
            <a:r>
              <a:rPr lang="fr-FR" sz="2400" dirty="0">
                <a:latin typeface="Tw Cen MT" panose="020B0602020104020603" pitchFamily="34" charset="77"/>
              </a:rPr>
              <a:t> and </a:t>
            </a:r>
            <a:r>
              <a:rPr lang="fr-FR" sz="2400" dirty="0" err="1">
                <a:latin typeface="Tw Cen MT" panose="020B0602020104020603" pitchFamily="34" charset="77"/>
              </a:rPr>
              <a:t>showed</a:t>
            </a:r>
            <a:r>
              <a:rPr lang="fr-FR" sz="2400" dirty="0">
                <a:latin typeface="Tw Cen MT" panose="020B0602020104020603" pitchFamily="34" charset="77"/>
              </a:rPr>
              <a:t> a </a:t>
            </a:r>
            <a:r>
              <a:rPr lang="fr-FR" sz="2400" dirty="0" err="1">
                <a:latin typeface="Tw Cen MT" panose="020B0602020104020603" pitchFamily="34" charset="77"/>
              </a:rPr>
              <a:t>decrease</a:t>
            </a:r>
            <a:r>
              <a:rPr lang="fr-FR" sz="2400" dirty="0">
                <a:latin typeface="Tw Cen MT" panose="020B0602020104020603" pitchFamily="34" charset="77"/>
              </a:rPr>
              <a:t> of GFP expression </a:t>
            </a:r>
            <a:r>
              <a:rPr lang="fr-FR" sz="2400" dirty="0" err="1">
                <a:latin typeface="Tw Cen MT" panose="020B0602020104020603" pitchFamily="34" charset="77"/>
              </a:rPr>
              <a:t>with</a:t>
            </a:r>
            <a:r>
              <a:rPr lang="fr-FR" sz="2400" dirty="0">
                <a:latin typeface="Tw Cen MT" panose="020B0602020104020603" pitchFamily="34" charset="77"/>
              </a:rPr>
              <a:t> PNMVA formulations </a:t>
            </a:r>
            <a:r>
              <a:rPr lang="fr-FR" sz="2400" dirty="0" err="1">
                <a:latin typeface="Tw Cen MT" panose="020B0602020104020603" pitchFamily="34" charset="77"/>
              </a:rPr>
              <a:t>inserted</a:t>
            </a:r>
            <a:r>
              <a:rPr lang="fr-FR" sz="2400" dirty="0">
                <a:latin typeface="Tw Cen MT" panose="020B0602020104020603" pitchFamily="34" charset="77"/>
              </a:rPr>
              <a:t> at </a:t>
            </a:r>
            <a:r>
              <a:rPr lang="fr-FR" sz="2400" dirty="0" err="1">
                <a:latin typeface="Tw Cen MT" panose="020B0602020104020603" pitchFamily="34" charset="77"/>
              </a:rPr>
              <a:t>higher</a:t>
            </a:r>
            <a:r>
              <a:rPr lang="fr-FR" sz="2400" dirty="0">
                <a:latin typeface="Tw Cen MT" panose="020B0602020104020603" pitchFamily="34" charset="77"/>
              </a:rPr>
              <a:t> contents (Figure 5). </a:t>
            </a:r>
            <a:r>
              <a:rPr lang="en-US" sz="2400" dirty="0">
                <a:latin typeface="Tw Cen MT" panose="020B0602020104020603" pitchFamily="34" charset="77"/>
              </a:rPr>
              <a:t>Composite images combining phase contrast and green fluorescence are shown</a:t>
            </a:r>
            <a:r>
              <a:rPr lang="fr-FR" sz="2400" dirty="0">
                <a:latin typeface="Tw Cen MT" panose="020B0602020104020603" pitchFamily="34" charset="77"/>
              </a:rPr>
              <a:t>. </a:t>
            </a:r>
            <a:r>
              <a:rPr lang="fr-FR" sz="2400" dirty="0" err="1">
                <a:latin typeface="Tw Cen MT" panose="020B0602020104020603" pitchFamily="34" charset="77"/>
              </a:rPr>
              <a:t>After</a:t>
            </a:r>
            <a:r>
              <a:rPr lang="fr-FR" sz="2400" dirty="0">
                <a:latin typeface="Tw Cen MT" panose="020B0602020104020603" pitchFamily="34" charset="77"/>
              </a:rPr>
              <a:t> 72 </a:t>
            </a:r>
            <a:r>
              <a:rPr lang="fr-FR" sz="2400" dirty="0" err="1">
                <a:latin typeface="Tw Cen MT" panose="020B0602020104020603" pitchFamily="34" charset="77"/>
              </a:rPr>
              <a:t>hours</a:t>
            </a:r>
            <a:r>
              <a:rPr lang="fr-FR" sz="2400" dirty="0">
                <a:latin typeface="Tw Cen MT" panose="020B0602020104020603" pitchFamily="34" charset="77"/>
              </a:rPr>
              <a:t>, </a:t>
            </a:r>
            <a:r>
              <a:rPr lang="fr-FR" sz="2400" dirty="0" err="1">
                <a:latin typeface="Tw Cen MT" panose="020B0602020104020603" pitchFamily="34" charset="77"/>
              </a:rPr>
              <a:t>cells</a:t>
            </a:r>
            <a:r>
              <a:rPr lang="fr-FR" sz="2400" dirty="0">
                <a:latin typeface="Tw Cen MT" panose="020B0602020104020603" pitchFamily="34" charset="77"/>
              </a:rPr>
              <a:t> </a:t>
            </a:r>
            <a:r>
              <a:rPr lang="fr-FR" sz="2400" dirty="0" err="1">
                <a:latin typeface="Tw Cen MT" panose="020B0602020104020603" pitchFamily="34" charset="77"/>
              </a:rPr>
              <a:t>were</a:t>
            </a:r>
            <a:r>
              <a:rPr lang="fr-FR" sz="2400" dirty="0">
                <a:latin typeface="Tw Cen MT" panose="020B0602020104020603" pitchFamily="34" charset="77"/>
              </a:rPr>
              <a:t> </a:t>
            </a:r>
            <a:r>
              <a:rPr lang="fr-FR" sz="2400" dirty="0" err="1">
                <a:latin typeface="Tw Cen MT" panose="020B0602020104020603" pitchFamily="34" charset="77"/>
              </a:rPr>
              <a:t>analyzed</a:t>
            </a:r>
            <a:r>
              <a:rPr lang="fr-FR" sz="2400" dirty="0">
                <a:latin typeface="Tw Cen MT" panose="020B0602020104020603" pitchFamily="34" charset="77"/>
              </a:rPr>
              <a:t> by flow </a:t>
            </a:r>
            <a:r>
              <a:rPr lang="fr-FR" sz="2400" dirty="0" err="1">
                <a:latin typeface="Tw Cen MT" panose="020B0602020104020603" pitchFamily="34" charset="77"/>
              </a:rPr>
              <a:t>cytometry</a:t>
            </a:r>
            <a:r>
              <a:rPr lang="fr-FR" sz="2400" dirty="0">
                <a:latin typeface="Tw Cen MT" panose="020B0602020104020603" pitchFamily="34" charset="77"/>
              </a:rPr>
              <a:t> (</a:t>
            </a:r>
            <a:r>
              <a:rPr lang="fr-FR" sz="2400" dirty="0" err="1">
                <a:latin typeface="Tw Cen MT" panose="020B0602020104020603" pitchFamily="34" charset="77"/>
              </a:rPr>
              <a:t>CytoFLEX</a:t>
            </a:r>
            <a:r>
              <a:rPr lang="fr-FR" sz="2400" dirty="0">
                <a:latin typeface="Tw Cen MT" panose="020B0602020104020603" pitchFamily="34" charset="77"/>
              </a:rPr>
              <a:t>) to </a:t>
            </a:r>
            <a:r>
              <a:rPr lang="fr-FR" sz="2400" dirty="0" err="1">
                <a:latin typeface="Tw Cen MT" panose="020B0602020104020603" pitchFamily="34" charset="77"/>
              </a:rPr>
              <a:t>measure</a:t>
            </a:r>
            <a:r>
              <a:rPr lang="fr-FR" sz="2400" dirty="0">
                <a:latin typeface="Tw Cen MT" panose="020B0602020104020603" pitchFamily="34" charset="77"/>
              </a:rPr>
              <a:t> </a:t>
            </a:r>
            <a:r>
              <a:rPr lang="fr-FR" sz="2400" dirty="0" err="1">
                <a:latin typeface="Tw Cen MT" panose="020B0602020104020603" pitchFamily="34" charset="77"/>
              </a:rPr>
              <a:t>mean</a:t>
            </a:r>
            <a:r>
              <a:rPr lang="fr-FR" sz="2400" dirty="0">
                <a:latin typeface="Tw Cen MT" panose="020B0602020104020603" pitchFamily="34" charset="77"/>
              </a:rPr>
              <a:t> fluorescence </a:t>
            </a:r>
            <a:r>
              <a:rPr lang="fr-FR" sz="2400" dirty="0" err="1">
                <a:latin typeface="Tw Cen MT" panose="020B0602020104020603" pitchFamily="34" charset="77"/>
              </a:rPr>
              <a:t>intensity</a:t>
            </a:r>
            <a:r>
              <a:rPr lang="fr-FR" sz="2400" dirty="0">
                <a:latin typeface="Tw Cen MT" panose="020B0602020104020603" pitchFamily="34" charset="77"/>
              </a:rPr>
              <a:t> (MFI) of GFP. </a:t>
            </a:r>
          </a:p>
          <a:p>
            <a:pPr algn="just"/>
            <a:endParaRPr lang="fr-FR" sz="1400" b="1" dirty="0">
              <a:latin typeface="Tw Cen MT" panose="020B0602020104020603" pitchFamily="34" charset="77"/>
            </a:endParaRPr>
          </a:p>
          <a:p>
            <a:pPr marL="342900" indent="-342900" algn="ctr">
              <a:buFont typeface="Courier New" panose="02070309020205020404" pitchFamily="49" charset="0"/>
              <a:buChar char="o"/>
            </a:pPr>
            <a:r>
              <a:rPr lang="fr-FR" sz="2400" b="1" dirty="0">
                <a:latin typeface="Tw Cen MT" panose="020B0602020104020603" pitchFamily="34" charset="77"/>
              </a:rPr>
              <a:t>Formulations </a:t>
            </a:r>
            <a:r>
              <a:rPr lang="fr-FR" sz="2400" b="1" dirty="0" err="1">
                <a:latin typeface="Tw Cen MT" panose="020B0602020104020603" pitchFamily="34" charset="77"/>
              </a:rPr>
              <a:t>with</a:t>
            </a:r>
            <a:r>
              <a:rPr lang="fr-FR" sz="2400" b="1" dirty="0">
                <a:latin typeface="Tw Cen MT" panose="020B0602020104020603" pitchFamily="34" charset="77"/>
              </a:rPr>
              <a:t> 4% DSPE-PNMVA</a:t>
            </a:r>
            <a:r>
              <a:rPr lang="fr-FR" sz="2400" b="1" baseline="-25000" dirty="0">
                <a:latin typeface="Tw Cen MT" panose="020B0602020104020603" pitchFamily="34" charset="77"/>
              </a:rPr>
              <a:t>24</a:t>
            </a:r>
            <a:r>
              <a:rPr lang="fr-FR" sz="2400" b="1" dirty="0">
                <a:latin typeface="Tw Cen MT" panose="020B0602020104020603" pitchFamily="34" charset="77"/>
              </a:rPr>
              <a:t> </a:t>
            </a:r>
            <a:r>
              <a:rPr lang="fr-FR" sz="2400" dirty="0" err="1">
                <a:latin typeface="Tw Cen MT" panose="020B0602020104020603" pitchFamily="34" charset="77"/>
              </a:rPr>
              <a:t>allowed</a:t>
            </a:r>
            <a:r>
              <a:rPr lang="fr-FR" sz="2400" dirty="0">
                <a:latin typeface="Tw Cen MT" panose="020B0602020104020603" pitchFamily="34" charset="77"/>
              </a:rPr>
              <a:t> the 90% of GFP fluorescence extinction</a:t>
            </a:r>
          </a:p>
          <a:p>
            <a:r>
              <a:rPr lang="fr-FR" sz="2400" dirty="0">
                <a:latin typeface="Tw Cen MT" panose="020B0602020104020603" pitchFamily="34" charset="77"/>
              </a:rPr>
              <a:t>   </a:t>
            </a:r>
          </a:p>
        </p:txBody>
      </p:sp>
      <p:sp>
        <p:nvSpPr>
          <p:cNvPr id="22" name="ZoneTexte 21">
            <a:extLst>
              <a:ext uri="{FF2B5EF4-FFF2-40B4-BE49-F238E27FC236}">
                <a16:creationId xmlns:a16="http://schemas.microsoft.com/office/drawing/2014/main" id="{456E7C77-5604-51BB-D1D1-7127594FFDA0}"/>
              </a:ext>
            </a:extLst>
          </p:cNvPr>
          <p:cNvSpPr txBox="1"/>
          <p:nvPr/>
        </p:nvSpPr>
        <p:spPr>
          <a:xfrm>
            <a:off x="8960243" y="37275441"/>
            <a:ext cx="8649176" cy="800219"/>
          </a:xfrm>
          <a:prstGeom prst="rect">
            <a:avLst/>
          </a:prstGeom>
          <a:noFill/>
        </p:spPr>
        <p:txBody>
          <a:bodyPr wrap="square" rtlCol="0">
            <a:spAutoFit/>
          </a:bodyPr>
          <a:lstStyle/>
          <a:p>
            <a:pPr algn="ctr"/>
            <a:r>
              <a:rPr lang="fr-BE" sz="2300" dirty="0">
                <a:latin typeface="Tw Cen MT" panose="020B0602020104020603" pitchFamily="34" charset="0"/>
              </a:rPr>
              <a:t>Figure 5 : Live </a:t>
            </a:r>
            <a:r>
              <a:rPr lang="fr-BE" sz="2300" dirty="0" err="1">
                <a:latin typeface="Tw Cen MT" panose="020B0602020104020603" pitchFamily="34" charset="0"/>
              </a:rPr>
              <a:t>cell</a:t>
            </a:r>
            <a:r>
              <a:rPr lang="fr-BE" sz="2300" dirty="0">
                <a:latin typeface="Tw Cen MT" panose="020B0602020104020603" pitchFamily="34" charset="0"/>
              </a:rPr>
              <a:t> </a:t>
            </a:r>
            <a:r>
              <a:rPr lang="fr-BE" sz="2300" dirty="0" err="1">
                <a:latin typeface="Tw Cen MT" panose="020B0602020104020603" pitchFamily="34" charset="0"/>
              </a:rPr>
              <a:t>imaging</a:t>
            </a:r>
            <a:r>
              <a:rPr lang="fr-BE" sz="2300" dirty="0">
                <a:latin typeface="Tw Cen MT" panose="020B0602020104020603" pitchFamily="34" charset="0"/>
              </a:rPr>
              <a:t> of MDA-MB-231 </a:t>
            </a:r>
            <a:r>
              <a:rPr lang="fr-BE" sz="2300" dirty="0" err="1">
                <a:latin typeface="Tw Cen MT" panose="020B0602020104020603" pitchFamily="34" charset="0"/>
              </a:rPr>
              <a:t>cells</a:t>
            </a:r>
            <a:r>
              <a:rPr lang="fr-BE" sz="2300" dirty="0">
                <a:latin typeface="Tw Cen MT" panose="020B0602020104020603" pitchFamily="34" charset="0"/>
              </a:rPr>
              <a:t> </a:t>
            </a:r>
            <a:r>
              <a:rPr lang="fr-BE" sz="2300" dirty="0" err="1">
                <a:latin typeface="Tw Cen MT" panose="020B0602020104020603" pitchFamily="34" charset="0"/>
              </a:rPr>
              <a:t>expressing</a:t>
            </a:r>
            <a:r>
              <a:rPr lang="fr-BE" sz="2300" dirty="0">
                <a:latin typeface="Tw Cen MT" panose="020B0602020104020603" pitchFamily="34" charset="0"/>
              </a:rPr>
              <a:t> </a:t>
            </a:r>
            <a:r>
              <a:rPr lang="fr-BE" sz="2300" dirty="0" err="1">
                <a:latin typeface="Tw Cen MT" panose="020B0602020104020603" pitchFamily="34" charset="0"/>
              </a:rPr>
              <a:t>mEmerald</a:t>
            </a:r>
            <a:r>
              <a:rPr lang="fr-BE" sz="2300" dirty="0">
                <a:latin typeface="Tw Cen MT" panose="020B0602020104020603" pitchFamily="34" charset="0"/>
              </a:rPr>
              <a:t> </a:t>
            </a:r>
            <a:r>
              <a:rPr lang="fr-BE" sz="2300" dirty="0" err="1">
                <a:latin typeface="Tw Cen MT" panose="020B0602020104020603" pitchFamily="34" charset="0"/>
              </a:rPr>
              <a:t>after</a:t>
            </a:r>
            <a:r>
              <a:rPr lang="fr-BE" sz="2300" dirty="0">
                <a:latin typeface="Tw Cen MT" panose="020B0602020104020603" pitchFamily="34" charset="0"/>
              </a:rPr>
              <a:t> 72 </a:t>
            </a:r>
            <a:r>
              <a:rPr lang="fr-BE" sz="2300" dirty="0" err="1">
                <a:latin typeface="Tw Cen MT" panose="020B0602020104020603" pitchFamily="34" charset="0"/>
              </a:rPr>
              <a:t>hours</a:t>
            </a:r>
            <a:r>
              <a:rPr lang="fr-BE" sz="2300" dirty="0">
                <a:latin typeface="Tw Cen MT" panose="020B0602020104020603" pitchFamily="34" charset="0"/>
              </a:rPr>
              <a:t> of incubation </a:t>
            </a:r>
            <a:r>
              <a:rPr lang="fr-BE" sz="2300" dirty="0" err="1">
                <a:latin typeface="Tw Cen MT" panose="020B0602020104020603" pitchFamily="34" charset="0"/>
              </a:rPr>
              <a:t>with</a:t>
            </a:r>
            <a:r>
              <a:rPr lang="fr-BE" sz="2300" dirty="0">
                <a:latin typeface="Tw Cen MT" panose="020B0602020104020603" pitchFamily="34" charset="0"/>
              </a:rPr>
              <a:t> </a:t>
            </a:r>
            <a:r>
              <a:rPr lang="fr-BE" sz="2300" dirty="0" err="1">
                <a:latin typeface="Tw Cen MT" panose="020B0602020104020603" pitchFamily="34" charset="0"/>
              </a:rPr>
              <a:t>indicated</a:t>
            </a:r>
            <a:r>
              <a:rPr lang="fr-BE" sz="2300" dirty="0">
                <a:latin typeface="Tw Cen MT" panose="020B0602020104020603" pitchFamily="34" charset="0"/>
              </a:rPr>
              <a:t> formulations of LNPs</a:t>
            </a:r>
          </a:p>
        </p:txBody>
      </p:sp>
      <p:sp>
        <p:nvSpPr>
          <p:cNvPr id="24" name="ZoneTexte 23">
            <a:extLst>
              <a:ext uri="{FF2B5EF4-FFF2-40B4-BE49-F238E27FC236}">
                <a16:creationId xmlns:a16="http://schemas.microsoft.com/office/drawing/2014/main" id="{C1E13A45-A963-9505-ED03-F0544CA90A74}"/>
              </a:ext>
            </a:extLst>
          </p:cNvPr>
          <p:cNvSpPr txBox="1"/>
          <p:nvPr/>
        </p:nvSpPr>
        <p:spPr>
          <a:xfrm>
            <a:off x="5920582" y="34371520"/>
            <a:ext cx="11310852" cy="446276"/>
          </a:xfrm>
          <a:prstGeom prst="rect">
            <a:avLst/>
          </a:prstGeom>
          <a:noFill/>
        </p:spPr>
        <p:txBody>
          <a:bodyPr wrap="square" rtlCol="0">
            <a:spAutoFit/>
          </a:bodyPr>
          <a:lstStyle/>
          <a:p>
            <a:pPr algn="ctr"/>
            <a:r>
              <a:rPr lang="fr-BE" sz="2300" i="1" dirty="0" err="1">
                <a:latin typeface="Tw Cen MT" panose="020B0602020104020603" pitchFamily="34" charset="0"/>
              </a:rPr>
              <a:t>Untreated</a:t>
            </a:r>
            <a:r>
              <a:rPr lang="fr-BE" sz="2300" i="1" dirty="0">
                <a:latin typeface="Tw Cen MT" panose="020B0602020104020603" pitchFamily="34" charset="0"/>
              </a:rPr>
              <a:t> </a:t>
            </a:r>
            <a:r>
              <a:rPr lang="fr-BE" sz="2300" i="1" dirty="0" err="1">
                <a:latin typeface="Tw Cen MT" panose="020B0602020104020603" pitchFamily="34" charset="0"/>
              </a:rPr>
              <a:t>cells</a:t>
            </a:r>
            <a:endParaRPr lang="fr-BE" sz="2300" i="1" dirty="0">
              <a:latin typeface="Tw Cen MT" panose="020B0602020104020603" pitchFamily="34" charset="0"/>
            </a:endParaRPr>
          </a:p>
        </p:txBody>
      </p:sp>
      <p:sp>
        <p:nvSpPr>
          <p:cNvPr id="26" name="ZoneTexte 25">
            <a:extLst>
              <a:ext uri="{FF2B5EF4-FFF2-40B4-BE49-F238E27FC236}">
                <a16:creationId xmlns:a16="http://schemas.microsoft.com/office/drawing/2014/main" id="{1F2C6CC0-4F9E-21D9-E5F8-BAA75389A42F}"/>
              </a:ext>
            </a:extLst>
          </p:cNvPr>
          <p:cNvSpPr txBox="1"/>
          <p:nvPr/>
        </p:nvSpPr>
        <p:spPr>
          <a:xfrm>
            <a:off x="9160942" y="34381577"/>
            <a:ext cx="11310852" cy="446276"/>
          </a:xfrm>
          <a:prstGeom prst="rect">
            <a:avLst/>
          </a:prstGeom>
          <a:noFill/>
        </p:spPr>
        <p:txBody>
          <a:bodyPr wrap="square" rtlCol="0">
            <a:spAutoFit/>
          </a:bodyPr>
          <a:lstStyle/>
          <a:p>
            <a:pPr algn="ctr"/>
            <a:r>
              <a:rPr lang="fr-BE" sz="2300" i="1" dirty="0">
                <a:latin typeface="Tw Cen MT" panose="020B0602020104020603" pitchFamily="34" charset="0"/>
              </a:rPr>
              <a:t>CSL3/DSPE-PNMVA</a:t>
            </a:r>
            <a:r>
              <a:rPr lang="fr-BE" sz="2300" i="1" baseline="-25000" dirty="0">
                <a:latin typeface="Tw Cen MT" panose="020B0602020104020603" pitchFamily="34" charset="0"/>
              </a:rPr>
              <a:t>24 </a:t>
            </a:r>
            <a:r>
              <a:rPr lang="fr-BE" sz="2300" i="1" dirty="0">
                <a:latin typeface="Tw Cen MT" panose="020B0602020104020603" pitchFamily="34" charset="0"/>
              </a:rPr>
              <a:t>4% </a:t>
            </a:r>
            <a:r>
              <a:rPr lang="fr-BE" sz="2300" i="1" dirty="0" err="1">
                <a:latin typeface="Tw Cen MT" panose="020B0602020104020603" pitchFamily="34" charset="0"/>
              </a:rPr>
              <a:t>siGFP</a:t>
            </a:r>
            <a:endParaRPr lang="fr-BE" sz="2300" i="1" dirty="0">
              <a:latin typeface="Tw Cen MT" panose="020B0602020104020603" pitchFamily="34" charset="0"/>
            </a:endParaRPr>
          </a:p>
        </p:txBody>
      </p:sp>
      <p:sp>
        <p:nvSpPr>
          <p:cNvPr id="34" name="Rectangle 33">
            <a:extLst>
              <a:ext uri="{FF2B5EF4-FFF2-40B4-BE49-F238E27FC236}">
                <a16:creationId xmlns:a16="http://schemas.microsoft.com/office/drawing/2014/main" id="{561F40C8-766D-470F-6973-27A5CB9A550A}"/>
              </a:ext>
            </a:extLst>
          </p:cNvPr>
          <p:cNvSpPr/>
          <p:nvPr/>
        </p:nvSpPr>
        <p:spPr>
          <a:xfrm>
            <a:off x="15441867" y="39189438"/>
            <a:ext cx="14383731" cy="1806190"/>
          </a:xfrm>
          <a:prstGeom prst="rect">
            <a:avLst/>
          </a:prstGeom>
          <a:noFill/>
          <a:ln>
            <a:solidFill>
              <a:srgbClr val="BDC1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04" name="ZoneTexte 103">
            <a:extLst>
              <a:ext uri="{FF2B5EF4-FFF2-40B4-BE49-F238E27FC236}">
                <a16:creationId xmlns:a16="http://schemas.microsoft.com/office/drawing/2014/main" id="{30AEBAEE-45F2-9F5B-5CB3-3CC70B71EA2E}"/>
              </a:ext>
            </a:extLst>
          </p:cNvPr>
          <p:cNvSpPr txBox="1"/>
          <p:nvPr/>
        </p:nvSpPr>
        <p:spPr>
          <a:xfrm>
            <a:off x="15718292" y="38614269"/>
            <a:ext cx="2824749" cy="830227"/>
          </a:xfrm>
          <a:prstGeom prst="rect">
            <a:avLst/>
          </a:prstGeom>
          <a:solidFill>
            <a:schemeClr val="bg1"/>
          </a:solidFill>
        </p:spPr>
        <p:txBody>
          <a:bodyPr wrap="square" rtlCol="0">
            <a:spAutoFit/>
          </a:bodyPr>
          <a:lstStyle/>
          <a:p>
            <a:pPr algn="just"/>
            <a:r>
              <a:rPr lang="en-US" sz="4795" b="1" i="1" dirty="0">
                <a:solidFill>
                  <a:srgbClr val="B5AC99"/>
                </a:solidFill>
                <a:latin typeface="Tw Cen MT" panose="020B0602020104020603" pitchFamily="34" charset="0"/>
                <a:cs typeface="Tunga" panose="020B0502040204020203" pitchFamily="34" charset="0"/>
              </a:rPr>
              <a:t>References</a:t>
            </a:r>
            <a:endParaRPr lang="en-US" sz="2398" i="1" dirty="0">
              <a:solidFill>
                <a:srgbClr val="B5AC99"/>
              </a:solidFill>
              <a:latin typeface="Tw Cen MT" panose="020B0602020104020603" pitchFamily="34" charset="0"/>
              <a:ea typeface="Tahoma" panose="020B0604030504040204" pitchFamily="34" charset="0"/>
              <a:cs typeface="Tunga" panose="020B0502040204020203" pitchFamily="34" charset="0"/>
            </a:endParaRPr>
          </a:p>
        </p:txBody>
      </p:sp>
      <p:pic>
        <p:nvPicPr>
          <p:cNvPr id="17" name="Image 16">
            <a:extLst>
              <a:ext uri="{FF2B5EF4-FFF2-40B4-BE49-F238E27FC236}">
                <a16:creationId xmlns:a16="http://schemas.microsoft.com/office/drawing/2014/main" id="{068C0E37-7E7C-5696-DF34-D668B3F9AE21}"/>
              </a:ext>
            </a:extLst>
          </p:cNvPr>
          <p:cNvPicPr>
            <a:picLocks noChangeAspect="1"/>
          </p:cNvPicPr>
          <p:nvPr/>
        </p:nvPicPr>
        <p:blipFill>
          <a:blip r:embed="rId21"/>
          <a:stretch>
            <a:fillRect/>
          </a:stretch>
        </p:blipFill>
        <p:spPr>
          <a:xfrm>
            <a:off x="9311069" y="30638912"/>
            <a:ext cx="1130956" cy="1246144"/>
          </a:xfrm>
          <a:prstGeom prst="rect">
            <a:avLst/>
          </a:prstGeom>
        </p:spPr>
      </p:pic>
      <p:pic>
        <p:nvPicPr>
          <p:cNvPr id="18" name="Image 17">
            <a:extLst>
              <a:ext uri="{FF2B5EF4-FFF2-40B4-BE49-F238E27FC236}">
                <a16:creationId xmlns:a16="http://schemas.microsoft.com/office/drawing/2014/main" id="{29920328-1B73-80BB-BE10-5B33A14F6499}"/>
              </a:ext>
            </a:extLst>
          </p:cNvPr>
          <p:cNvPicPr>
            <a:picLocks noChangeAspect="1"/>
          </p:cNvPicPr>
          <p:nvPr/>
        </p:nvPicPr>
        <p:blipFill>
          <a:blip r:embed="rId21"/>
          <a:stretch>
            <a:fillRect/>
          </a:stretch>
        </p:blipFill>
        <p:spPr>
          <a:xfrm>
            <a:off x="28408735" y="27540466"/>
            <a:ext cx="1130956" cy="1246144"/>
          </a:xfrm>
          <a:prstGeom prst="rect">
            <a:avLst/>
          </a:prstGeom>
        </p:spPr>
      </p:pic>
      <p:pic>
        <p:nvPicPr>
          <p:cNvPr id="21" name="Image 20">
            <a:extLst>
              <a:ext uri="{FF2B5EF4-FFF2-40B4-BE49-F238E27FC236}">
                <a16:creationId xmlns:a16="http://schemas.microsoft.com/office/drawing/2014/main" id="{7A5D7E84-10FF-6CB9-32BF-DD9682FE612F}"/>
              </a:ext>
            </a:extLst>
          </p:cNvPr>
          <p:cNvPicPr>
            <a:picLocks noChangeAspect="1"/>
          </p:cNvPicPr>
          <p:nvPr/>
        </p:nvPicPr>
        <p:blipFill>
          <a:blip r:embed="rId26"/>
          <a:stretch>
            <a:fillRect/>
          </a:stretch>
        </p:blipFill>
        <p:spPr>
          <a:xfrm>
            <a:off x="1138738" y="26911183"/>
            <a:ext cx="4446676" cy="1245173"/>
          </a:xfrm>
          <a:prstGeom prst="rect">
            <a:avLst/>
          </a:prstGeom>
        </p:spPr>
      </p:pic>
      <p:pic>
        <p:nvPicPr>
          <p:cNvPr id="29" name="Image 28">
            <a:extLst>
              <a:ext uri="{FF2B5EF4-FFF2-40B4-BE49-F238E27FC236}">
                <a16:creationId xmlns:a16="http://schemas.microsoft.com/office/drawing/2014/main" id="{AB97375D-EA5B-26EF-E55E-ABA93E7CBD7F}"/>
              </a:ext>
            </a:extLst>
          </p:cNvPr>
          <p:cNvPicPr>
            <a:picLocks noChangeAspect="1"/>
          </p:cNvPicPr>
          <p:nvPr/>
        </p:nvPicPr>
        <p:blipFill>
          <a:blip r:embed="rId27"/>
          <a:srcRect l="4302" t="2196" r="4855"/>
          <a:stretch>
            <a:fillRect/>
          </a:stretch>
        </p:blipFill>
        <p:spPr>
          <a:xfrm>
            <a:off x="1207443" y="34149243"/>
            <a:ext cx="7874417" cy="4624822"/>
          </a:xfrm>
          <a:prstGeom prst="rect">
            <a:avLst/>
          </a:prstGeom>
        </p:spPr>
      </p:pic>
      <p:cxnSp>
        <p:nvCxnSpPr>
          <p:cNvPr id="43" name="Connecteur : en arc 42">
            <a:extLst>
              <a:ext uri="{FF2B5EF4-FFF2-40B4-BE49-F238E27FC236}">
                <a16:creationId xmlns:a16="http://schemas.microsoft.com/office/drawing/2014/main" id="{7C21C49F-F499-8343-2C1E-28C0A163B305}"/>
              </a:ext>
            </a:extLst>
          </p:cNvPr>
          <p:cNvCxnSpPr/>
          <p:nvPr/>
        </p:nvCxnSpPr>
        <p:spPr>
          <a:xfrm>
            <a:off x="9081860" y="35389689"/>
            <a:ext cx="943178" cy="864096"/>
          </a:xfrm>
          <a:prstGeom prst="curvedConnector3">
            <a:avLst/>
          </a:prstGeom>
          <a:ln w="76200">
            <a:solidFill>
              <a:srgbClr val="E890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851334"/>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7872</TotalTime>
  <Words>1196</Words>
  <Application>Microsoft Office PowerPoint</Application>
  <PresentationFormat>Personnalisé</PresentationFormat>
  <Paragraphs>53</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vt:i4>
      </vt:variant>
    </vt:vector>
  </HeadingPairs>
  <TitlesOfParts>
    <vt:vector size="9" baseType="lpstr">
      <vt:lpstr>Aptos</vt:lpstr>
      <vt:lpstr>Arial</vt:lpstr>
      <vt:lpstr>Calibri</vt:lpstr>
      <vt:lpstr>Calibri Light</vt:lpstr>
      <vt:lpstr>Courier New</vt:lpstr>
      <vt:lpstr>Tw Cen MT</vt:lpstr>
      <vt:lpstr>Conception personnalisée</vt:lpstr>
      <vt:lpstr>Thème Office 2013 – 2022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Allison Ledoux</dc:creator>
  <cp:lastModifiedBy>Degey Manon</cp:lastModifiedBy>
  <cp:revision>133</cp:revision>
  <cp:lastPrinted>2024-10-18T11:43:16Z</cp:lastPrinted>
  <dcterms:created xsi:type="dcterms:W3CDTF">2015-07-06T09:53:34Z</dcterms:created>
  <dcterms:modified xsi:type="dcterms:W3CDTF">2025-09-22T11:28:53Z</dcterms:modified>
</cp:coreProperties>
</file>