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5"/>
    <p:sldMasterId id="2147483700" r:id="rId6"/>
    <p:sldMasterId id="2147483701" r:id="rId7"/>
    <p:sldMasterId id="2147483702" r:id="rId8"/>
    <p:sldMasterId id="2147483703" r:id="rId9"/>
    <p:sldMasterId id="214748370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Lst>
  <p:sldSz cy="5143500" cx="9144000"/>
  <p:notesSz cx="6858000" cy="9144000"/>
  <p:embeddedFontLst>
    <p:embeddedFont>
      <p:font typeface="Libre Franklin"/>
      <p:regular r:id="rId93"/>
      <p:bold r:id="rId94"/>
      <p:italic r:id="rId95"/>
      <p:boldItalic r:id="rId96"/>
    </p:embeddedFont>
    <p:embeddedFont>
      <p:font typeface="Franklin Gothic"/>
      <p:bold r:id="rId97"/>
    </p:embeddedFont>
    <p:embeddedFont>
      <p:font typeface="Lustria"/>
      <p:regular r:id="rId98"/>
    </p:embeddedFont>
    <p:embeddedFont>
      <p:font typeface="Lexend"/>
      <p:regular r:id="rId99"/>
      <p:bold r:id="rId100"/>
    </p:embeddedFont>
    <p:embeddedFont>
      <p:font typeface="Rubik"/>
      <p:regular r:id="rId101"/>
      <p:bold r:id="rId102"/>
      <p:italic r:id="rId103"/>
      <p:boldItalic r:id="rId104"/>
    </p:embeddedFont>
    <p:embeddedFont>
      <p:font typeface="Shadows Into Light"/>
      <p:regular r:id="rId105"/>
    </p:embeddedFont>
    <p:embeddedFont>
      <p:font typeface="Open Sans"/>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F3D993E-4CC1-4096-AB2B-A1763E9220F1}">
  <a:tblStyle styleId="{6F3D993E-4CC1-4096-AB2B-A1763E9220F1}" styleName="Table_0">
    <a:wholeTbl>
      <a:tcTxStyle b="off" i="off">
        <a:font>
          <a:latin typeface="Franklin Gothic Book"/>
          <a:ea typeface="Franklin Gothic Book"/>
          <a:cs typeface="Franklin Gothic Book"/>
        </a:font>
        <a:schemeClr val="dk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12700">
              <a:solidFill>
                <a:schemeClr val="accent2"/>
              </a:solidFill>
              <a:prstDash val="solid"/>
              <a:round/>
              <a:headEnd len="sm" w="sm" type="none"/>
              <a:tailEnd len="sm" w="sm" type="none"/>
            </a:ln>
          </a:insideV>
        </a:tcBdr>
        <a:fill>
          <a:solidFill>
            <a:srgbClr val="FEFAEC"/>
          </a:solidFill>
        </a:fill>
      </a:tcStyle>
    </a:wholeTbl>
    <a:band1H>
      <a:tcTxStyle/>
      <a:tcStyle>
        <a:fill>
          <a:solidFill>
            <a:srgbClr val="FDF4D8"/>
          </a:solidFill>
        </a:fill>
      </a:tcStyle>
    </a:band1H>
    <a:band2H>
      <a:tcTxStyle/>
    </a:band2H>
    <a:band1V>
      <a:tcTxStyle/>
      <a:tcStyle>
        <a:fill>
          <a:solidFill>
            <a:srgbClr val="FDF4D8"/>
          </a:solidFill>
        </a:fill>
      </a:tcStyle>
    </a:band1V>
    <a:band2V>
      <a:tcTxStyle/>
    </a:band2V>
    <a:lastCol>
      <a:tcTxStyle b="on" i="off"/>
    </a:lastCol>
    <a:firstCol>
      <a:tcTxStyle b="on" i="off"/>
    </a:firstCol>
    <a:lastRow>
      <a:tcTxStyle b="on" i="off"/>
      <a:tcStyle>
        <a:tcBdr>
          <a:top>
            <a:ln cap="flat" cmpd="sng" w="25400">
              <a:solidFill>
                <a:schemeClr val="accent2"/>
              </a:solidFill>
              <a:prstDash val="solid"/>
              <a:round/>
              <a:headEnd len="sm" w="sm" type="none"/>
              <a:tailEnd len="sm" w="sm" type="none"/>
            </a:ln>
          </a:top>
        </a:tcBdr>
        <a:fill>
          <a:solidFill>
            <a:srgbClr val="FEFAEC"/>
          </a:solidFill>
        </a:fill>
      </a:tcStyle>
    </a:lastRow>
    <a:seCell>
      <a:tcTxStyle/>
    </a:seCell>
    <a:swCell>
      <a:tcTxStyle/>
    </a:swCell>
    <a:firstRow>
      <a:tcTxStyle b="on" i="off"/>
      <a:tcStyle>
        <a:fill>
          <a:solidFill>
            <a:srgbClr val="FEFAEC"/>
          </a:solidFill>
        </a:fill>
      </a:tcStyle>
    </a:firstRow>
    <a:neCell>
      <a:tcTxStyle/>
    </a:neCell>
    <a:nwCell>
      <a:tcTxStyle/>
    </a:nwCell>
  </a:tblStyle>
  <a:tblStyle styleId="{144B9905-0096-4C28-B648-AE4D09C6B0AF}" styleName="Table_1">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12700">
              <a:solidFill>
                <a:schemeClr val="accent5"/>
              </a:solidFill>
              <a:prstDash val="solid"/>
              <a:round/>
              <a:headEnd len="sm" w="sm" type="none"/>
              <a:tailEnd len="sm" w="sm" type="none"/>
            </a:ln>
          </a:insideV>
        </a:tcBdr>
        <a:fill>
          <a:solidFill>
            <a:srgbClr val="E8F1F5"/>
          </a:solidFill>
        </a:fill>
      </a:tcStyle>
    </a:wholeTbl>
    <a:band1H>
      <a:tcTxStyle/>
      <a:tcStyle>
        <a:fill>
          <a:solidFill>
            <a:srgbClr val="CEE2EA"/>
          </a:solidFill>
        </a:fill>
      </a:tcStyle>
    </a:band1H>
    <a:band2H>
      <a:tcTxStyle/>
    </a:band2H>
    <a:band1V>
      <a:tcTxStyle/>
      <a:tcStyle>
        <a:fill>
          <a:solidFill>
            <a:srgbClr val="CEE2EA"/>
          </a:solidFill>
        </a:fill>
      </a:tcStyle>
    </a:band1V>
    <a:band2V>
      <a:tcTxStyle/>
    </a:band2V>
    <a:lastCol>
      <a:tcTxStyle b="on" i="off"/>
    </a:lastCol>
    <a:firstCol>
      <a:tcTxStyle b="on" i="off"/>
    </a:firstCol>
    <a:lastRow>
      <a:tcTxStyle b="on" i="off"/>
      <a:tcStyle>
        <a:tcBdr>
          <a:top>
            <a:ln cap="flat" cmpd="sng" w="25400">
              <a:solidFill>
                <a:schemeClr val="accent5"/>
              </a:solidFill>
              <a:prstDash val="solid"/>
              <a:round/>
              <a:headEnd len="sm" w="sm" type="none"/>
              <a:tailEnd len="sm" w="sm" type="none"/>
            </a:ln>
          </a:top>
        </a:tcBdr>
        <a:fill>
          <a:solidFill>
            <a:srgbClr val="E8F1F5"/>
          </a:solidFill>
        </a:fill>
      </a:tcStyle>
    </a:lastRow>
    <a:seCell>
      <a:tcTxStyle/>
    </a:seCell>
    <a:swCell>
      <a:tcTxStyle/>
    </a:swCell>
    <a:firstRow>
      <a:tcTxStyle b="on" i="off"/>
      <a:tcStyle>
        <a:fill>
          <a:solidFill>
            <a:srgbClr val="E8F1F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font" Target="fonts/OpenSans-bold.fntdata"/><Relationship Id="rId106" Type="http://schemas.openxmlformats.org/officeDocument/2006/relationships/font" Target="fonts/OpenSans-regular.fntdata"/><Relationship Id="rId105" Type="http://schemas.openxmlformats.org/officeDocument/2006/relationships/font" Target="fonts/ShadowsIntoLight-regular.fntdata"/><Relationship Id="rId104" Type="http://schemas.openxmlformats.org/officeDocument/2006/relationships/font" Target="fonts/Rubik-boldItalic.fntdata"/><Relationship Id="rId109" Type="http://schemas.openxmlformats.org/officeDocument/2006/relationships/font" Target="fonts/OpenSans-boldItalic.fntdata"/><Relationship Id="rId108" Type="http://schemas.openxmlformats.org/officeDocument/2006/relationships/font" Target="fonts/OpenSans-italic.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font" Target="fonts/Rubik-italic.fntdata"/><Relationship Id="rId102" Type="http://schemas.openxmlformats.org/officeDocument/2006/relationships/font" Target="fonts/Rubik-bold.fntdata"/><Relationship Id="rId101" Type="http://schemas.openxmlformats.org/officeDocument/2006/relationships/font" Target="fonts/Rubik-regular.fntdata"/><Relationship Id="rId100" Type="http://schemas.openxmlformats.org/officeDocument/2006/relationships/font" Target="fonts/Lexend-bold.fnt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95" Type="http://schemas.openxmlformats.org/officeDocument/2006/relationships/font" Target="fonts/LibreFranklin-italic.fntdata"/><Relationship Id="rId94" Type="http://schemas.openxmlformats.org/officeDocument/2006/relationships/font" Target="fonts/LibreFranklin-bold.fntdata"/><Relationship Id="rId97" Type="http://schemas.openxmlformats.org/officeDocument/2006/relationships/font" Target="fonts/FranklinGothic-bold.fntdata"/><Relationship Id="rId96" Type="http://schemas.openxmlformats.org/officeDocument/2006/relationships/font" Target="fonts/LibreFranklin-boldItalic.fntdata"/><Relationship Id="rId11" Type="http://schemas.openxmlformats.org/officeDocument/2006/relationships/notesMaster" Target="notesMasters/notesMaster1.xml"/><Relationship Id="rId99" Type="http://schemas.openxmlformats.org/officeDocument/2006/relationships/font" Target="fonts/Lexend-regular.fntdata"/><Relationship Id="rId10" Type="http://schemas.openxmlformats.org/officeDocument/2006/relationships/slideMaster" Target="slideMasters/slideMaster6.xml"/><Relationship Id="rId98" Type="http://schemas.openxmlformats.org/officeDocument/2006/relationships/font" Target="fonts/Lustria-regular.fntdata"/><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font" Target="fonts/LibreFranklin-regular.fntdata"/><Relationship Id="rId92" Type="http://schemas.openxmlformats.org/officeDocument/2006/relationships/slide" Target="slides/slide8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a:t>HELLO</a:t>
            </a:r>
            <a:r>
              <a:rPr lang="fr"/>
              <a:t>  + </a:t>
            </a:r>
            <a:r>
              <a:rPr b="1" lang="fr"/>
              <a:t>THANKS</a:t>
            </a:r>
            <a:r>
              <a:rPr lang="fr"/>
              <a:t> TO THE ORGANIZERS</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7c85d24fa8_11_7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playing and making as a continuum</a:t>
            </a:r>
            <a:endParaRPr/>
          </a:p>
        </p:txBody>
      </p:sp>
      <p:sp>
        <p:nvSpPr>
          <p:cNvPr id="440" name="Google Shape;440;g37c85d24fa8_11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7c85d24fa8_11_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What is there to taste in video games ?</a:t>
            </a:r>
            <a:endParaRPr/>
          </a:p>
          <a:p>
            <a:pPr indent="0" lvl="0" marL="0" rtl="0" algn="l">
              <a:spcBef>
                <a:spcPts val="0"/>
              </a:spcBef>
              <a:spcAft>
                <a:spcPts val="0"/>
              </a:spcAft>
              <a:buNone/>
            </a:pPr>
            <a:r>
              <a:rPr lang="fr"/>
              <a:t>Many things ? What's specific to games ? the management of uncertainty</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=&gt; one key way to grasp this is based on small units, that I called ludèmes. One quick exemple : pushable blocks in zelda like games</a:t>
            </a:r>
            <a:endParaRPr/>
          </a:p>
        </p:txBody>
      </p:sp>
      <p:sp>
        <p:nvSpPr>
          <p:cNvPr id="448" name="Google Shape;448;g37c85d24fa8_11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7c85d24fa8_11_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Ludèmes are combining graphics, sounds,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MY POINT IS THAT IS IS ON THIS SPECIFIC TASTING ACTIVITY THAT WE CAN BUILD VIDEO GAMES CULTURES : </a:t>
            </a:r>
            <a:endParaRPr/>
          </a:p>
          <a:p>
            <a:pPr indent="0" lvl="0" marL="0" rtl="0" algn="l">
              <a:spcBef>
                <a:spcPts val="0"/>
              </a:spcBef>
              <a:spcAft>
                <a:spcPts val="0"/>
              </a:spcAft>
              <a:buNone/>
            </a:pPr>
            <a:r>
              <a:rPr lang="fr"/>
              <a:t>WE PLAY, WE TASTE, WE THEN WANT TO CREATE A DIFFERENT VERSION, DEVELOP AN OPINION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HERE IT'S ONLY ON SPECIFIC UNITS, BUT IT SHOWS HOW IT WORK MORE BROADLY</a:t>
            </a:r>
            <a:endParaRPr/>
          </a:p>
          <a:p>
            <a:pPr indent="0" lvl="0" marL="0" rtl="0" algn="l">
              <a:spcBef>
                <a:spcPts val="0"/>
              </a:spcBef>
              <a:spcAft>
                <a:spcPts val="0"/>
              </a:spcAft>
              <a:buNone/>
            </a:pPr>
            <a:r>
              <a:t/>
            </a:r>
            <a:endParaRPr/>
          </a:p>
          <a:p>
            <a:pPr indent="0" lvl="0" marL="0" rtl="0" algn="l">
              <a:lnSpc>
                <a:spcPct val="110000"/>
              </a:lnSpc>
              <a:spcBef>
                <a:spcPts val="800"/>
              </a:spcBef>
              <a:spcAft>
                <a:spcPts val="0"/>
              </a:spcAft>
              <a:buClr>
                <a:schemeClr val="dk1"/>
              </a:buClr>
              <a:buSzPts val="1100"/>
              <a:buFont typeface="Arial"/>
              <a:buNone/>
            </a:pPr>
            <a:r>
              <a:rPr b="1" lang="fr" sz="1500" u="sng">
                <a:solidFill>
                  <a:schemeClr val="dk1"/>
                </a:solidFill>
                <a:latin typeface="Lustria"/>
                <a:ea typeface="Lustria"/>
                <a:cs typeface="Lustria"/>
                <a:sym typeface="Lustria"/>
              </a:rPr>
              <a:t>Amateurism generates video game cultures.</a:t>
            </a:r>
            <a:endParaRPr b="1" sz="1500" u="sng">
              <a:solidFill>
                <a:schemeClr val="dk1"/>
              </a:solidFill>
              <a:latin typeface="Lustria"/>
              <a:ea typeface="Lustria"/>
              <a:cs typeface="Lustria"/>
              <a:sym typeface="Lustria"/>
            </a:endParaRPr>
          </a:p>
          <a:p>
            <a:pPr indent="0" lvl="0" marL="0" rtl="0" algn="l">
              <a:spcBef>
                <a:spcPts val="0"/>
              </a:spcBef>
              <a:spcAft>
                <a:spcPts val="0"/>
              </a:spcAft>
              <a:buNone/>
            </a:pPr>
            <a:r>
              <a:t/>
            </a:r>
            <a:endParaRPr/>
          </a:p>
        </p:txBody>
      </p:sp>
      <p:sp>
        <p:nvSpPr>
          <p:cNvPr id="454" name="Google Shape;454;g37c85d24fa8_11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7deba534e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37deba534e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
              <a:t>MONGST OTHER THINGS, URGE TO </a:t>
            </a:r>
            <a:endParaRPr/>
          </a:p>
          <a:p>
            <a:pPr indent="0" lvl="0" marL="0" rtl="0" algn="l">
              <a:spcBef>
                <a:spcPts val="0"/>
              </a:spcBef>
              <a:spcAft>
                <a:spcPts val="0"/>
              </a:spcAft>
              <a:buNone/>
            </a:pPr>
            <a:r>
              <a:rPr lang="fr"/>
              <a:t>- MAKE THE HISTORIES OF THESES COMMUNITIES AND REINTGRATE THIS IN THE CANONICAL WAY TO MAKE THE HISTORY OF VIDEO GAMES</a:t>
            </a:r>
            <a:endParaRPr/>
          </a:p>
        </p:txBody>
      </p:sp>
      <p:sp>
        <p:nvSpPr>
          <p:cNvPr id="485" name="Google Shape;485;g37deba534e0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7efc8d16a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 FIGHT AGAINST THEIR INVISIBILIZATION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95" name="Google Shape;495;g37efc8d16a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7deba534e0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MANIFESTO </a:t>
            </a:r>
            <a:endParaRPr/>
          </a:p>
          <a:p>
            <a:pPr indent="0" lvl="0" marL="0" rtl="0" algn="l">
              <a:spcBef>
                <a:spcPts val="0"/>
              </a:spcBef>
              <a:spcAft>
                <a:spcPts val="0"/>
              </a:spcAft>
              <a:buClr>
                <a:schemeClr val="dk1"/>
              </a:buClr>
              <a:buSzPts val="1100"/>
              <a:buFont typeface="Arial"/>
              <a:buNone/>
            </a:pPr>
            <a:r>
              <a:rPr lang="fr"/>
              <a:t>=&gt; LET’S FOCUS ON THE AFFECTS TO BUILD A NEW REGIME OF LEGITIMIZATION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03" name="Google Shape;503;g37deba534e0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7f39f7909e_1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37f39f7909e_1_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fr" sz="1200" u="none" cap="none" strike="noStrike">
                <a:solidFill>
                  <a:schemeClr val="dk1"/>
                </a:solidFill>
                <a:latin typeface="Calibri"/>
                <a:ea typeface="Calibri"/>
                <a:cs typeface="Calibri"/>
                <a:sym typeface="Calibri"/>
              </a:rPr>
              <a:t>Following the theme of the conference, I will focus on the role that learning game design can play in building a more inclusive society, and its potential as an expressive tool to support cultural democracy and citizenship.</a:t>
            </a:r>
            <a:endParaRPr b="0" i="0" sz="1200" u="none" cap="none" strike="noStrike">
              <a:solidFill>
                <a:schemeClr val="dk1"/>
              </a:solidFill>
              <a:latin typeface="Calibri"/>
              <a:ea typeface="Calibri"/>
              <a:cs typeface="Calibri"/>
              <a:sym typeface="Calibri"/>
            </a:endParaRPr>
          </a:p>
        </p:txBody>
      </p:sp>
      <p:sp>
        <p:nvSpPr>
          <p:cNvPr id="510" name="Google Shape;510;g37f39f7909e_1_1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7f39f7909e_1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37f39f7909e_1_1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I am about to start a doctoral thesis at the University of Namur in the “information and communication” department. I come from the field of media education, and I worked for ten years in a youth media education organization based in Wallonia. In this context, I had the opportunity to organize video game creation workshops from a perspective of videogame literacy. Two of these workshops have already been presented in previous communications, and I will briefly present them to contextualize my doctoral research project. </a:t>
            </a:r>
            <a:endParaRPr>
              <a:solidFill>
                <a:schemeClr val="dk1"/>
              </a:solidFill>
            </a:endParaRPr>
          </a:p>
        </p:txBody>
      </p:sp>
      <p:sp>
        <p:nvSpPr>
          <p:cNvPr id="519" name="Google Shape;519;g37f39f7909e_1_1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7f39f7909e_1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37f39f7909e_1_1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First, the project “Rives d’Europe” was presented jointly with Pierre Yves Hurel in Lausanne in 2017 at the conference “Thinking with videogame culture.” It was a cultural mediation project within a perspective of cultural democracy. We proposed the idea of videogame-based civic expression by offering participants, all of whom were newcomers in video game creation, the opportunity to express critical discourse on the theory of the clash of civilizations and to promote intercultural dialogue, both through videogame creation. Here are four of the seven games that came out the workshops.</a:t>
            </a:r>
            <a:endParaRPr>
              <a:solidFill>
                <a:schemeClr val="dk1"/>
              </a:solidFill>
            </a:endParaRPr>
          </a:p>
        </p:txBody>
      </p:sp>
      <p:sp>
        <p:nvSpPr>
          <p:cNvPr id="527" name="Google Shape;527;g37f39f7909e_1_1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7f39f7909e_1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37f39f7909e_1_1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Secondly, the project “Very Addicted Gamer” (in French, it’s “Gamer très accro”, so the acronym is: GTA) was presented in 2018 in Liège and published in the conference proceedings in 2023. It was a video game creation workshop for adolescents. The objective was to use video games as a means of expression and reflection on stereotypes associated with gamers. The participants were encouraged to translate their opinions into game mechanics. For example, by turning the stereotype of video game violence into a temporary gameplay effect, or by caricaturing the exclusion of girls through a “female character” button that could not be selected. </a:t>
            </a:r>
            <a:endParaRPr>
              <a:solidFill>
                <a:schemeClr val="dk1"/>
              </a:solidFill>
            </a:endParaRPr>
          </a:p>
        </p:txBody>
      </p:sp>
      <p:sp>
        <p:nvSpPr>
          <p:cNvPr id="535" name="Google Shape;535;g37f39f7909e_1_1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7efc8d16a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7efc8d16a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THIS PANEL IF ORGANIZED BY THE </a:t>
            </a:r>
            <a:r>
              <a:rPr b="1" lang="fr"/>
              <a:t>LIEGE GAME LAB, a collective group that was born in 2016 in Liège</a:t>
            </a:r>
            <a:endParaRPr b="1"/>
          </a:p>
          <a:p>
            <a:pPr indent="-298450" lvl="0" marL="457200" rtl="0" algn="l">
              <a:spcBef>
                <a:spcPts val="0"/>
              </a:spcBef>
              <a:spcAft>
                <a:spcPts val="0"/>
              </a:spcAft>
              <a:buSzPts val="1100"/>
              <a:buChar char="-"/>
            </a:pPr>
            <a:r>
              <a:rPr lang="fr"/>
              <a:t>10th </a:t>
            </a:r>
            <a:r>
              <a:rPr lang="fr"/>
              <a:t>birthday</a:t>
            </a:r>
            <a:r>
              <a:rPr lang="fr"/>
              <a:t> next year</a:t>
            </a:r>
            <a:endParaRPr/>
          </a:p>
          <a:p>
            <a:pPr indent="-298450" lvl="0" marL="457200" rtl="0" algn="l">
              <a:spcBef>
                <a:spcPts val="0"/>
              </a:spcBef>
              <a:spcAft>
                <a:spcPts val="0"/>
              </a:spcAft>
              <a:buSzPts val="1100"/>
              <a:buChar char="-"/>
            </a:pPr>
            <a:r>
              <a:rPr lang="fr"/>
              <a:t>we work on a big variety of themes but are gathered by the notion of video games as a culture</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7f39f7909e_1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37f39f7909e_1_1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W hen evaluating these projects, several tensions emerged, in particular regarding how game design  is initiated during the workshops (game design being the process of constructing mechanics and rules). The organizers oscillated between an approach focused on an free form design approach; for instance, allowing participants to freely imagine mechanics on paper, without necessarily implementing them in a digital game, and an approach focus on the technical game creation tools, emphasizing the learning of these tools during workshops. The first approach, based on free and creative imagination of mechanics in the abstract, has the benefit of encouraging the development of reflective skills among participants, linked to a more developed understanding of expressive potential of video games. However, this approach faces the practical challenges of video game development. It is indeed very difficult to gather the conditions necessary to create sophisticated video games in this type of workshop - given that participants have relatively little technical expertise beforehand. On the other hand, the techno-centered approach, which anchors learning in the technical use of the game engine, ensures greater participant autonomy and therefore prioritizes the concrete finalization of the game project. However, it tends to limit the range of possible outcomes by restricting creativity to what the tool immediately allows.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The design of gameplay can thus follow two main approaches.</a:t>
            </a:r>
            <a:br>
              <a:rPr lang="fr" sz="1200">
                <a:solidFill>
                  <a:schemeClr val="dk1"/>
                </a:solidFill>
                <a:latin typeface="Calibri"/>
                <a:ea typeface="Calibri"/>
                <a:cs typeface="Calibri"/>
                <a:sym typeface="Calibri"/>
              </a:rPr>
            </a:br>
            <a:r>
              <a:rPr lang="fr" sz="1200">
                <a:solidFill>
                  <a:schemeClr val="dk1"/>
                </a:solidFill>
                <a:latin typeface="Calibri"/>
                <a:ea typeface="Calibri"/>
                <a:cs typeface="Calibri"/>
                <a:sym typeface="Calibri"/>
              </a:rPr>
              <a:t>In the first case, one starts from a more or less detailed analysis of existing video games: they are observed, their principles are extracted, and these principles are then reused or adapted in one’s own creation. This approach is more structured: it resembles an engineering process in which the logic is planned in advance. By contrast, one can proceed in a more experimental way, by directly exploring the game engine and progressing through trial and error. Here, the goal is not to set up a precise plan intended to deliver a predefined experience “on paper,” as one might with a design brief. This method, more intuitive, leaves ample room for unpredictability and for play with the tools themselves. From this perspective, creating a game in an amateur and iterative way often amounts to extending the act of play into the very process of making. As Pierre-Yves Hurel has shown, this practice can be understood as a form of play in itself, where designing and experimenting are part of the same playful activity.</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 Tous les commentaires ou modifications dans ce paragraphe sont liés au fait qu’il contient beaucoup d’implicite et que j’ai peur que le public ait du mal à te suivre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 A l’oral, la phrase ne sera pas facile à suivre s’il y a une incise au milieu</a:t>
            </a:r>
            <a:endParaRPr sz="1200">
              <a:solidFill>
                <a:schemeClr val="dk1"/>
              </a:solidFill>
              <a:latin typeface="Calibri"/>
              <a:ea typeface="Calibri"/>
              <a:cs typeface="Calibri"/>
              <a:sym typeface="Calibri"/>
            </a:endParaRPr>
          </a:p>
        </p:txBody>
      </p:sp>
      <p:sp>
        <p:nvSpPr>
          <p:cNvPr id="543" name="Google Shape;543;g37f39f7909e_1_1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7f39f7909e_1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37f39f7909e_1_1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So, t</a:t>
            </a:r>
            <a:r>
              <a:rPr lang="fr" sz="1200">
                <a:solidFill>
                  <a:schemeClr val="dk1"/>
                </a:solidFill>
                <a:latin typeface="Calibri"/>
                <a:ea typeface="Calibri"/>
                <a:cs typeface="Calibri"/>
                <a:sym typeface="Calibri"/>
              </a:rPr>
              <a:t>he question I am currently asking is: “Can civic videogame expression be taught through game design in video game creation workshops?” This question can be broken down into two perspectives.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(5’)</a:t>
            </a:r>
            <a:endParaRPr sz="1200">
              <a:solidFill>
                <a:schemeClr val="dk1"/>
              </a:solidFill>
              <a:latin typeface="Calibri"/>
              <a:ea typeface="Calibri"/>
              <a:cs typeface="Calibri"/>
              <a:sym typeface="Calibri"/>
            </a:endParaRPr>
          </a:p>
        </p:txBody>
      </p:sp>
      <p:sp>
        <p:nvSpPr>
          <p:cNvPr id="550" name="Google Shape;550;g37f39f7909e_1_1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7f39f7909e_1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37f39f7909e_1_1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The first perspective is the idea that one can participate in civic life through video game creation. In other words, that a video game carries a message through its game design. This relates to the concept of procedural rhetoric, which posits that video games can make arguments through their game systems and thus communicate ideas in ways unique to their media-specific properties. Game design leads the player to make choices, which can prompt an ethical evaluation of the game system. It is therefore important to consider not only the intentions of the creators but also the player’s experience: what real freedom does the player have, and do their actions have meaningful consequences on the progression of the game? Game rules act as an intermediary between production and reception through the arrangement of ludic components whose interactions form the grammar of the game. However, this idea is criticized, because bare mechanics hardly exist in video games. </a:t>
            </a:r>
            <a:r>
              <a:rPr lang="fr" sz="1200">
                <a:solidFill>
                  <a:schemeClr val="dk1"/>
                </a:solidFill>
                <a:latin typeface="Calibri"/>
                <a:ea typeface="Calibri"/>
                <a:cs typeface="Calibri"/>
                <a:sym typeface="Calibri"/>
              </a:rPr>
              <a:t>Mechanics are combined with representations to form what Damien Hansen calls “ludèmes” as you heard from Pierre Yves before. It is the configurations of these “ludèmes” that can carry the message of a video game. </a:t>
            </a:r>
            <a:endParaRPr sz="1200">
              <a:solidFill>
                <a:schemeClr val="dk1"/>
              </a:solidFill>
              <a:latin typeface="Calibri"/>
              <a:ea typeface="Calibri"/>
              <a:cs typeface="Calibri"/>
              <a:sym typeface="Calibri"/>
            </a:endParaRPr>
          </a:p>
        </p:txBody>
      </p:sp>
      <p:sp>
        <p:nvSpPr>
          <p:cNvPr id="557" name="Google Shape;557;g37f39f7909e_1_1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7f39f7909e_1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37f39f7909e_1_1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The second perspective is that there exists a way to “teach video games.” This refers to Videogame Literacy. Literacy is the ability to read and write media, but also the mastery of social and cultural practices specific to these media. Videogame literacy can therefore be defined as the ability to understand, analyze, appreciate, and create games critically, as well as to interpret their mechanics and meanings. </a:t>
            </a:r>
            <a:endParaRPr sz="1200">
              <a:solidFill>
                <a:schemeClr val="dk1"/>
              </a:solidFill>
              <a:latin typeface="Calibri"/>
              <a:ea typeface="Calibri"/>
              <a:cs typeface="Calibri"/>
              <a:sym typeface="Calibri"/>
            </a:endParaRPr>
          </a:p>
        </p:txBody>
      </p:sp>
      <p:sp>
        <p:nvSpPr>
          <p:cNvPr id="564" name="Google Shape;564;g37f39f7909e_1_1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7f39f7909e_1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37f39f7909e_1_1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One must be able to situate a video game in a broad cultural context, but also in relation to other games, according to the technologies used, and through the deconstruction of their components. It is also important to recognize the role of communities of practice in the construction and sharing of knowledge about games. This allows the development of one’s ludic capital. Videogame literacy views games as entangled languages and requires understanding the system rules, their significance in relation to others, the messages about the world they construct, and how players respond to these representations. Teaching video games requires analyzing gameplay and reflecting on the meaning of the consequences of our actions in the game. This can involve various formalized teaching activities of critical play and analysis, but also production activities. </a:t>
            </a:r>
            <a:endParaRPr sz="1200">
              <a:solidFill>
                <a:schemeClr val="dk1"/>
              </a:solidFill>
              <a:latin typeface="Calibri"/>
              <a:ea typeface="Calibri"/>
              <a:cs typeface="Calibri"/>
              <a:sym typeface="Calibri"/>
            </a:endParaRPr>
          </a:p>
        </p:txBody>
      </p:sp>
      <p:sp>
        <p:nvSpPr>
          <p:cNvPr id="571" name="Google Shape;571;g37f39f7909e_1_1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7f39f7909e_1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37f39f7909e_1_1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This last point is precisely what interests us: videogame literacy  can be developed through videogame creation, or game design-based learning. The main specificity of of this method of developing videogame literacy is computational thinking—that is, the ability to build and understand systems. Games are systems whose elements only gain meaning in relation to each other through dynamic interactions. The game is experienced as an activity; it only takes shape when the system is activated. Play should therefore be viewed as free movement within the created structure, where rules designed by participants are intended to generate interactions between humans or between humans and computers. Game design thus consists of creating a context to be encountered by a player, a space where meaning emerges from interaction. It involves designing a set of possibilities rather than producing a fixed object. Furthermore, the fundamentally collective nature of game design based literacy, through the mobilization of social and communicative skills, has been highlighted in several studies.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8 ou 9 minutes</a:t>
            </a:r>
            <a:endParaRPr sz="1200">
              <a:solidFill>
                <a:schemeClr val="dk1"/>
              </a:solidFill>
              <a:latin typeface="Calibri"/>
              <a:ea typeface="Calibri"/>
              <a:cs typeface="Calibri"/>
              <a:sym typeface="Calibri"/>
            </a:endParaRPr>
          </a:p>
        </p:txBody>
      </p:sp>
      <p:sp>
        <p:nvSpPr>
          <p:cNvPr id="578" name="Google Shape;578;g37f39f7909e_1_1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7f39f7909e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37f39f7909e_1_1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sz="1200">
                <a:solidFill>
                  <a:schemeClr val="dk1"/>
                </a:solidFill>
                <a:latin typeface="Calibri"/>
                <a:ea typeface="Calibri"/>
                <a:cs typeface="Calibri"/>
                <a:sym typeface="Calibri"/>
              </a:rPr>
              <a:t>In theory, then, teaching game design through videogame creation workshops can provide critical tools for questioning society. But, in practice, we must ask about the real place of game design in video game creation workshops. In this regard, the workshops I have been able to study so far raise questions which can be grouped into three categories.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First, there is often confusion about the concept of game design. This confusion can be found both in the way workshops are designed by organizers and in participants’ representations of what it means to design a video game. Indeed, game design is often mistaken for other tasks involved in video game creation, such as narrative design, level design, programming or even the creation of assets (graphic, sound, or textual.) Although all of these operations depend on one another, we observe that very few activities are actually dedicated to defining the game mechanics.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Secondly, we can observe significant methodological and pedagogical in implementing game design activities in this type of workshop. Game design mechanics stem from both theoretical research and the practical work of professional game designers. They are complex concepts that are difficult to understand for newcomers.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fr" sz="1200">
                <a:solidFill>
                  <a:schemeClr val="dk1"/>
                </a:solidFill>
                <a:latin typeface="Calibri"/>
                <a:ea typeface="Calibri"/>
                <a:cs typeface="Calibri"/>
                <a:sym typeface="Calibri"/>
              </a:rPr>
              <a:t>Finally, we can observe a gap between the facilitators' objectives for understanding the concept of game design and the experiences of the participants. We found that workshop facilitators expect participants to understand the game design choices made in the video games they play. However, participants find it difficult to move beyond their appreciation of their experience to adopt a more analytical perspective and formalize how the games they play actually work. This is what Zagal calls “the difficulty of moving from a playful attitude to an analytical attitude.” </a:t>
            </a:r>
            <a:endParaRPr sz="1200">
              <a:solidFill>
                <a:schemeClr val="dk1"/>
              </a:solidFill>
              <a:latin typeface="Calibri"/>
              <a:ea typeface="Calibri"/>
              <a:cs typeface="Calibri"/>
              <a:sym typeface="Calibri"/>
            </a:endParaRPr>
          </a:p>
        </p:txBody>
      </p:sp>
      <p:sp>
        <p:nvSpPr>
          <p:cNvPr id="585" name="Google Shape;585;g37f39f7909e_1_1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7f39f7909e_1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37f39f7909e_1_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fr" sz="1200">
                <a:solidFill>
                  <a:schemeClr val="dk1"/>
                </a:solidFill>
                <a:latin typeface="Calibri"/>
                <a:ea typeface="Calibri"/>
                <a:cs typeface="Calibri"/>
                <a:sym typeface="Calibri"/>
              </a:rPr>
              <a:t>Here is where I currently stand in defining my research problem. The main goal of this research is to build tools for critical video game education focused on game design, with the aim of evaluating and objectifying the impact of activities conducted from a perspective of civic expression. I plan to implement a protocol for analyzing creation workshops. I will base this on observations of activities conducted using different game design pedagogical tools. These observations will be combined with interviews and the study of productions generated during the workshops.</a:t>
            </a:r>
            <a:endParaRPr sz="1200">
              <a:solidFill>
                <a:schemeClr val="dk1"/>
              </a:solidFill>
              <a:latin typeface="Calibri"/>
              <a:ea typeface="Calibri"/>
              <a:cs typeface="Calibri"/>
              <a:sym typeface="Calibri"/>
            </a:endParaRPr>
          </a:p>
          <a:p>
            <a:pPr indent="0" lvl="0" marL="0" rtl="0" algn="l">
              <a:spcBef>
                <a:spcPts val="1200"/>
              </a:spcBef>
              <a:spcAft>
                <a:spcPts val="0"/>
              </a:spcAft>
              <a:buNone/>
            </a:pPr>
            <a:r>
              <a:rPr lang="fr" sz="1200">
                <a:solidFill>
                  <a:schemeClr val="dk1"/>
                </a:solidFill>
                <a:latin typeface="Calibri"/>
                <a:ea typeface="Calibri"/>
                <a:cs typeface="Calibri"/>
                <a:sym typeface="Calibri"/>
              </a:rPr>
              <a:t>I have already begun conducting exploratory observations this summer during a week of video game creation activities held at Quai 10 in Charleroi. I have also planned several additional observations in the coming months, and I look forward to being able to share some results.</a:t>
            </a:r>
            <a:endParaRPr sz="1200">
              <a:solidFill>
                <a:schemeClr val="dk1"/>
              </a:solidFill>
              <a:latin typeface="Calibri"/>
              <a:ea typeface="Calibri"/>
              <a:cs typeface="Calibri"/>
              <a:sym typeface="Calibri"/>
            </a:endParaRPr>
          </a:p>
        </p:txBody>
      </p:sp>
      <p:sp>
        <p:nvSpPr>
          <p:cNvPr id="592" name="Google Shape;592;g37f39f7909e_1_2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7f39f7909e_1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7f39f7909e_1_2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lt1"/>
              </a:solidFill>
              <a:latin typeface="Calibri"/>
              <a:ea typeface="Calibri"/>
              <a:cs typeface="Calibri"/>
              <a:sym typeface="Calibri"/>
            </a:endParaRPr>
          </a:p>
        </p:txBody>
      </p:sp>
      <p:sp>
        <p:nvSpPr>
          <p:cNvPr id="599" name="Google Shape;599;g37f39f7909e_1_2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7f39f7909e_1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37f39f7909e_1_2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lt1"/>
              </a:solidFill>
              <a:latin typeface="Calibri"/>
              <a:ea typeface="Calibri"/>
              <a:cs typeface="Calibri"/>
              <a:sym typeface="Calibri"/>
            </a:endParaRPr>
          </a:p>
        </p:txBody>
      </p:sp>
      <p:sp>
        <p:nvSpPr>
          <p:cNvPr id="609" name="Google Shape;609;g37f39f7909e_1_2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7efc8d16a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7efc8d16a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THIS PANEL IF ORGANIZED BY THE LIEGE GAME LAB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From the end of 2024 onwards, two new rooms have been occupied by us in the new Campus of ValBenoit at the University of Liège. The first is an </a:t>
            </a:r>
            <a:r>
              <a:rPr b="1" lang="fr"/>
              <a:t>office</a:t>
            </a:r>
            <a:r>
              <a:rPr lang="fr"/>
              <a:t> where we have a workspace, several spaces where we can test the games from the collection.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The most important thing is our archive room where we store several collections of video games: </a:t>
            </a:r>
            <a:endParaRPr/>
          </a:p>
          <a:p>
            <a:pPr indent="-298450" lvl="0" marL="457200" rtl="0" algn="l">
              <a:spcBef>
                <a:spcPts val="0"/>
              </a:spcBef>
              <a:spcAft>
                <a:spcPts val="0"/>
              </a:spcAft>
              <a:buSzPts val="1100"/>
              <a:buChar char="-"/>
            </a:pPr>
            <a:r>
              <a:rPr lang="fr"/>
              <a:t>almost 5000 Japanese video games that we received on long-term loan from the Ritsumeikan Center for Game Studies, </a:t>
            </a:r>
            <a:endParaRPr/>
          </a:p>
          <a:p>
            <a:pPr indent="-298450" lvl="0" marL="457200" rtl="0" algn="l">
              <a:spcBef>
                <a:spcPts val="0"/>
              </a:spcBef>
              <a:spcAft>
                <a:spcPts val="0"/>
              </a:spcAft>
              <a:buSzPts val="1100"/>
              <a:buChar char="-"/>
            </a:pPr>
            <a:r>
              <a:rPr lang="fr"/>
              <a:t>a sizeable collection of video game magazines, and a collection of video games in French.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We have the ambition to develop a video game archive center that will be accessible to students and researchers.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and if you have any question please ask to anna maria she's just here</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7e6bdef791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37e6bdef791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7e6bdef791_2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7e6bdef791_2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7e6bdef791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37e6bdef791_2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7e6bdef791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37e6bdef791_2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7e6bdef791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37e6bdef791_2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7e6bdef791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37e6bdef791_2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7e6bdef791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37e6bdef791_2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7e6bdef791_2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37e6bdef791_2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7e6bdef791_2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37e6bdef791_2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7e6bdef791_2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37e6bdef791_2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7efc8d16a1_0_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OUR TAKE TODAY IS THAT : </a:t>
            </a:r>
            <a:r>
              <a:rPr b="1" lang="fr" u="sng"/>
              <a:t>PROMOTING INCLUSIVITY IN VIDEO GAMES</a:t>
            </a:r>
            <a:r>
              <a:rPr lang="fr"/>
              <a:t> CULTURE </a:t>
            </a:r>
            <a:r>
              <a:rPr b="1" lang="fr" u="sng"/>
              <a:t>IMPLY TO STUDY ITS MARGINS</a:t>
            </a:r>
            <a:r>
              <a:rPr lang="fr"/>
              <a:t>, AND UNDERSTAND HOW WORK THIS</a:t>
            </a:r>
            <a:r>
              <a:rPr b="1" lang="fr" u="sng"/>
              <a:t> FIELD AS A CULTURE</a:t>
            </a:r>
            <a:r>
              <a:rPr lang="fr"/>
              <a:t> (AND NOT ONLY AS AN INDUSTRY OR A TOOL, for example)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BECAUSE WE’RE GOING THROUGH THE DARKNESS, WITH </a:t>
            </a:r>
            <a:r>
              <a:rPr b="1" lang="fr"/>
              <a:t>FASCISATION</a:t>
            </a:r>
            <a:r>
              <a:rPr lang="fr"/>
              <a:t> RISING IN DIFFERENT PART OF THE WORLD, WE’D LIKE TO COORDINATE AND MAKE THESE INITIATIVES MORE VISIBLE IN THE COMING TIMES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0" name="Google Shape;400;g37efc8d16a1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7e6bdef791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37e6bdef791_2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7e6bdef791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37e6bdef791_2_1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7e6bdef791_2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37e6bdef791_2_2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7e6bdef791_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37e6bdef791_2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7e6bdef791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37e6bdef791_2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7e6bdef791_2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37e6bdef791_2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37e6bdef791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37e6bdef791_2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7e6bdef791_2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37e6bdef791_2_2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7c14cffab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7c14cffab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7c14cffab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7c14cffab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72d6444b74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72d6444b74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So we will have </a:t>
            </a:r>
            <a:r>
              <a:rPr b="1" lang="fr" u="sng"/>
              <a:t>5 parts</a:t>
            </a:r>
            <a:r>
              <a:rPr lang="fr"/>
              <a:t>, you can expect "light talks" around twelve minutes. We will try to do not do too much into the details but invite you to get in touch to continue exchanges if you're instesresting. </a:t>
            </a:r>
            <a:endParaRPr/>
          </a:p>
          <a:p>
            <a:pPr indent="0" lvl="0" marL="0" rtl="0" algn="l">
              <a:spcBef>
                <a:spcPts val="0"/>
              </a:spcBef>
              <a:spcAft>
                <a:spcPts val="0"/>
              </a:spcAft>
              <a:buClr>
                <a:schemeClr val="dk1"/>
              </a:buClr>
              <a:buSzPts val="1100"/>
              <a:buFont typeface="Arial"/>
              <a:buNone/>
            </a:pPr>
            <a:r>
              <a:rPr lang="fr"/>
              <a:t> </a:t>
            </a:r>
            <a:endParaRPr/>
          </a:p>
          <a:p>
            <a:pPr indent="0" lvl="0" marL="0" rtl="0" algn="l">
              <a:spcBef>
                <a:spcPts val="0"/>
              </a:spcBef>
              <a:spcAft>
                <a:spcPts val="0"/>
              </a:spcAft>
              <a:buClr>
                <a:schemeClr val="dk1"/>
              </a:buClr>
              <a:buSzPts val="1100"/>
              <a:buFont typeface="Arial"/>
              <a:buNone/>
            </a:pPr>
            <a:r>
              <a:rPr lang="fr"/>
              <a:t>We'll take only </a:t>
            </a:r>
            <a:r>
              <a:rPr b="1" lang="fr" u="sng"/>
              <a:t>one question after each talk a</a:t>
            </a:r>
            <a:r>
              <a:rPr lang="fr"/>
              <a:t>nd hopefully have time for cross discussion at the end of the panel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b="1" lang="fr" u="sng"/>
              <a:t>One last thing English is not our mother tongue</a:t>
            </a:r>
            <a:r>
              <a:rPr lang="fr"/>
              <a:t>, so don’t hesitate to express non verbal sign of interest and understanding, so the situation is less stressful for each of us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7c14cffab9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37c14cffab9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7c14cffab9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7c14cffab9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7c14cffab9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7c14cffab9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7c14cffab9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37c14cffab9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7c14cffab9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37c14cffab9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7c14cffab9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37c14cffab9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37c14cffab9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37c14cffab9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7c666c2cb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37c666c2cb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7c666c2cb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37c666c2cb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7c666c2cb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37c666c2cb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7c85d24fa8_11_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I come to my part, about amateurism and video game democracy</a:t>
            </a:r>
            <a:endParaRPr/>
          </a:p>
          <a:p>
            <a:pPr indent="0" lvl="0" marL="0" rtl="0" algn="l">
              <a:spcBef>
                <a:spcPts val="0"/>
              </a:spcBef>
              <a:spcAft>
                <a:spcPts val="0"/>
              </a:spcAft>
              <a:buNone/>
            </a:pPr>
            <a:r>
              <a:t/>
            </a:r>
            <a:endParaRPr/>
          </a:p>
        </p:txBody>
      </p:sp>
      <p:sp>
        <p:nvSpPr>
          <p:cNvPr id="415" name="Google Shape;415;g37c85d24fa8_1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7c666c2cb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37c666c2cb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7c666c2cb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37c666c2cb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37c666c2cb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37c666c2cb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7c666c2cb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37c666c2cb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37c666c2cb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37c666c2cb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7c666c2cb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37c666c2cb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7c666c2cb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7c666c2cb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7c666c2cb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7c666c2cb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7e9a8ff297_4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g37e9a8ff297_4_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9" name="Google Shape;969;g37e9a8ff297_4_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7e9a8ff297_4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g37e9a8ff297_4_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g37e9a8ff297_4_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7efc8d16a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7efc8d16a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In order to legitimate video games, scholars, institutions or general audience are used to refer to three main strategies : </a:t>
            </a:r>
            <a:endParaRPr/>
          </a:p>
          <a:p>
            <a:pPr indent="0" lvl="0" marL="0" rtl="0" algn="l">
              <a:spcBef>
                <a:spcPts val="0"/>
              </a:spcBef>
              <a:spcAft>
                <a:spcPts val="0"/>
              </a:spcAft>
              <a:buClr>
                <a:schemeClr val="dk1"/>
              </a:buClr>
              <a:buSzPts val="1100"/>
              <a:buFont typeface="Arial"/>
              <a:buNone/>
            </a:pPr>
            <a:r>
              <a:rPr lang="fr"/>
              <a:t>1. ECONOMICAL That’s the most important cultural industry of the world</a:t>
            </a:r>
            <a:endParaRPr/>
          </a:p>
          <a:p>
            <a:pPr indent="0" lvl="0" marL="0" rtl="0" algn="l">
              <a:spcBef>
                <a:spcPts val="0"/>
              </a:spcBef>
              <a:spcAft>
                <a:spcPts val="0"/>
              </a:spcAft>
              <a:buClr>
                <a:schemeClr val="dk1"/>
              </a:buClr>
              <a:buSzPts val="1100"/>
              <a:buFont typeface="Arial"/>
              <a:buNone/>
            </a:pPr>
            <a:r>
              <a:rPr lang="fr"/>
              <a:t>2. EDUCATIONAL It is useful : look at serious games or serious gaming </a:t>
            </a:r>
            <a:endParaRPr/>
          </a:p>
          <a:p>
            <a:pPr indent="0" lvl="0" marL="0" rtl="0" algn="l">
              <a:spcBef>
                <a:spcPts val="0"/>
              </a:spcBef>
              <a:spcAft>
                <a:spcPts val="0"/>
              </a:spcAft>
              <a:buClr>
                <a:schemeClr val="dk1"/>
              </a:buClr>
              <a:buSzPts val="1100"/>
              <a:buFont typeface="Arial"/>
              <a:buNone/>
            </a:pPr>
            <a:r>
              <a:rPr lang="fr"/>
              <a:t>3. ARTISTIC : look how these games are beautiful, it has to be of great cultural value.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And those strategies can be used with good intentions, of course.</a:t>
            </a:r>
            <a:endParaRPr/>
          </a:p>
          <a:p>
            <a:pPr indent="0" lvl="0" marL="0" rtl="0" algn="l">
              <a:spcBef>
                <a:spcPts val="0"/>
              </a:spcBef>
              <a:spcAft>
                <a:spcPts val="0"/>
              </a:spcAft>
              <a:buClr>
                <a:schemeClr val="dk1"/>
              </a:buClr>
              <a:buSzPts val="1100"/>
              <a:buFont typeface="Arial"/>
              <a:buNone/>
            </a:pPr>
            <a:r>
              <a:rPr lang="fr"/>
              <a:t>But there are not</a:t>
            </a:r>
            <a:r>
              <a:rPr lang="fr"/>
              <a:t>  exactly the more interesting when it comes to draw an inclusive field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1. We don’t want to limit ourselves to economical success, nor recognize the best successes</a:t>
            </a:r>
            <a:endParaRPr/>
          </a:p>
          <a:p>
            <a:pPr indent="0" lvl="0" marL="0" rtl="0" algn="l">
              <a:spcBef>
                <a:spcPts val="0"/>
              </a:spcBef>
              <a:spcAft>
                <a:spcPts val="0"/>
              </a:spcAft>
              <a:buClr>
                <a:schemeClr val="dk1"/>
              </a:buClr>
              <a:buSzPts val="1100"/>
              <a:buFont typeface="Arial"/>
              <a:buNone/>
            </a:pPr>
            <a:r>
              <a:rPr lang="fr"/>
              <a:t>2. We don’t want to devaluate non-serious games </a:t>
            </a:r>
            <a:endParaRPr/>
          </a:p>
          <a:p>
            <a:pPr indent="0" lvl="0" marL="0" rtl="0" algn="l">
              <a:spcBef>
                <a:spcPts val="0"/>
              </a:spcBef>
              <a:spcAft>
                <a:spcPts val="0"/>
              </a:spcAft>
              <a:buClr>
                <a:schemeClr val="dk1"/>
              </a:buClr>
              <a:buSzPts val="1100"/>
              <a:buFont typeface="Arial"/>
              <a:buNone/>
            </a:pPr>
            <a:r>
              <a:rPr lang="fr"/>
              <a:t>3. We don’t want to judge witch games are the ones with cultural value, not judge which practice is légitimité</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I would like to invite you to think about a fourth strategies today, which is starting for the very specific moment of contact betxween games and players - in line with my phd thesis finished in 2020 and regional histories I’m working on since then.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7e9a8ff297_4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g37e9a8ff297_4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g37e9a8ff297_4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37e9a8ff297_4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g37e9a8ff297_4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8" name="Google Shape;998;g37e9a8ff297_4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37e9a8ff297_4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37e9a8ff297_4_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6" name="Google Shape;1006;g37e9a8ff297_4_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37e9a8ff297_4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37e9a8ff297_4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 name="Google Shape;1015;g37e9a8ff297_4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7e9a8ff297_4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37e9a8ff297_4_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g37e9a8ff297_4_1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7e9a8ff297_4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g37e9a8ff297_4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2" name="Google Shape;1032;g37e9a8ff297_4_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37e9a8ff297_4_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37e9a8ff297_4_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g37e9a8ff297_4_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37e9a8ff297_4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37e9a8ff297_4_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6" name="Google Shape;1056;g37e9a8ff297_4_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37e9a8ff297_4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g37e9a8ff297_4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8" name="Google Shape;1068;g37e9a8ff297_4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7e9a8ff297_4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g37e9a8ff297_4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g37e9a8ff297_4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7deba534e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7deba534e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a:t>
            </a:r>
            <a:r>
              <a:rPr lang="fr">
                <a:solidFill>
                  <a:schemeClr val="dk1"/>
                </a:solidFill>
              </a:rPr>
              <a:t>THESE RESEARCH ARE BASED ON INTERVIEWS, GTM AND INDUCTIVITY - WE CAN TALK OF METHODOLOGY IF YOU WANT)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
                <a:solidFill>
                  <a:schemeClr val="dk1"/>
                </a:solidFill>
              </a:rPr>
              <a:t>Why players are playing games ?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=&gt; feelings</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37efc8d16a1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g37efc8d16a1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7efc8d16a1_0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g37efc8d16a1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7c85d24fa8_11_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WHAT DOES IT MEAN TO LIKE GAMES? </a:t>
            </a:r>
            <a:endParaRPr/>
          </a:p>
          <a:p>
            <a:pPr indent="0" lvl="0" marL="0" rtl="0" algn="l">
              <a:spcBef>
                <a:spcPts val="0"/>
              </a:spcBef>
              <a:spcAft>
                <a:spcPts val="0"/>
              </a:spcAft>
              <a:buNone/>
            </a:pPr>
            <a:r>
              <a:rPr lang="fr"/>
              <a:t>I FOUND HELP IN THE PRAGMATIC SOCIOLOGY AND THE CONCEPT OF TASTING</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=&gt; tasting</a:t>
            </a:r>
            <a:endParaRPr/>
          </a:p>
          <a:p>
            <a:pPr indent="0" lvl="0" marL="0" rtl="0" algn="l">
              <a:spcBef>
                <a:spcPts val="0"/>
              </a:spcBef>
              <a:spcAft>
                <a:spcPts val="0"/>
              </a:spcAft>
              <a:buNone/>
            </a:pPr>
            <a:r>
              <a:rPr lang="fr"/>
              <a:t>Tasting wine, music, video games</a:t>
            </a:r>
            <a:endParaRPr/>
          </a:p>
        </p:txBody>
      </p:sp>
      <p:sp>
        <p:nvSpPr>
          <p:cNvPr id="434" name="Google Shape;434;g37c85d24fa8_11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528066" y="667365"/>
            <a:ext cx="7492181" cy="2698954"/>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lt1"/>
              </a:buClr>
              <a:buSzPts val="4100"/>
              <a:buFont typeface="Open Sans"/>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14"/>
          <p:cNvSpPr txBox="1"/>
          <p:nvPr>
            <p:ph idx="1" type="subTitle"/>
          </p:nvPr>
        </p:nvSpPr>
        <p:spPr>
          <a:xfrm>
            <a:off x="528066" y="3366319"/>
            <a:ext cx="5243832" cy="977081"/>
          </a:xfrm>
          <a:prstGeom prst="rect">
            <a:avLst/>
          </a:prstGeom>
          <a:noFill/>
          <a:ln>
            <a:noFill/>
          </a:ln>
        </p:spPr>
        <p:txBody>
          <a:bodyPr anchorCtr="0" anchor="b" bIns="34275" lIns="68575" spcFirstLastPara="1" rIns="68575" wrap="square" tIns="34275">
            <a:normAutofit/>
          </a:bodyPr>
          <a:lstStyle>
            <a:lvl1pPr lvl="0" algn="l">
              <a:lnSpc>
                <a:spcPct val="110000"/>
              </a:lnSpc>
              <a:spcBef>
                <a:spcPts val="800"/>
              </a:spcBef>
              <a:spcAft>
                <a:spcPts val="0"/>
              </a:spcAft>
              <a:buClr>
                <a:schemeClr val="lt1"/>
              </a:buClr>
              <a:buSzPts val="1500"/>
              <a:buNone/>
              <a:defRPr sz="1500"/>
            </a:lvl1pPr>
            <a:lvl2pPr lvl="1" algn="ctr">
              <a:lnSpc>
                <a:spcPct val="110000"/>
              </a:lnSpc>
              <a:spcBef>
                <a:spcPts val="400"/>
              </a:spcBef>
              <a:spcAft>
                <a:spcPts val="0"/>
              </a:spcAft>
              <a:buClr>
                <a:schemeClr val="lt1"/>
              </a:buClr>
              <a:buSzPts val="1500"/>
              <a:buNone/>
              <a:defRPr sz="1500"/>
            </a:lvl2pPr>
            <a:lvl3pPr lvl="2" algn="ctr">
              <a:lnSpc>
                <a:spcPct val="110000"/>
              </a:lnSpc>
              <a:spcBef>
                <a:spcPts val="400"/>
              </a:spcBef>
              <a:spcAft>
                <a:spcPts val="0"/>
              </a:spcAft>
              <a:buClr>
                <a:schemeClr val="lt1"/>
              </a:buClr>
              <a:buSzPts val="1400"/>
              <a:buNone/>
              <a:defRPr sz="1400"/>
            </a:lvl3pPr>
            <a:lvl4pPr lvl="3" algn="ctr">
              <a:lnSpc>
                <a:spcPct val="110000"/>
              </a:lnSpc>
              <a:spcBef>
                <a:spcPts val="400"/>
              </a:spcBef>
              <a:spcAft>
                <a:spcPts val="0"/>
              </a:spcAft>
              <a:buClr>
                <a:schemeClr val="lt1"/>
              </a:buClr>
              <a:buSzPts val="1200"/>
              <a:buNone/>
              <a:defRPr sz="1200"/>
            </a:lvl4pPr>
            <a:lvl5pPr lvl="4" algn="ctr">
              <a:lnSpc>
                <a:spcPct val="11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61" name="Google Shape;61;p14"/>
          <p:cNvSpPr txBox="1"/>
          <p:nvPr>
            <p:ph idx="10" type="dt"/>
          </p:nvPr>
        </p:nvSpPr>
        <p:spPr>
          <a:xfrm>
            <a:off x="6277086" y="4767263"/>
            <a:ext cx="1912173"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 name="Google Shape;62;p14"/>
          <p:cNvSpPr txBox="1"/>
          <p:nvPr>
            <p:ph idx="11" type="ftr"/>
          </p:nvPr>
        </p:nvSpPr>
        <p:spPr>
          <a:xfrm>
            <a:off x="528066" y="4767263"/>
            <a:ext cx="34047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 name="Google Shape;63;p14"/>
          <p:cNvSpPr txBox="1"/>
          <p:nvPr>
            <p:ph idx="12" type="sldNum"/>
          </p:nvPr>
        </p:nvSpPr>
        <p:spPr>
          <a:xfrm>
            <a:off x="8189259" y="4767263"/>
            <a:ext cx="50426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72" name="Shape 72"/>
        <p:cNvGrpSpPr/>
        <p:nvPr/>
      </p:nvGrpSpPr>
      <p:grpSpPr>
        <a:xfrm>
          <a:off x="0" y="0"/>
          <a:ext cx="0" cy="0"/>
          <a:chOff x="0" y="0"/>
          <a:chExt cx="0" cy="0"/>
        </a:xfrm>
      </p:grpSpPr>
      <p:sp>
        <p:nvSpPr>
          <p:cNvPr id="73" name="Google Shape;73;p16"/>
          <p:cNvSpPr txBox="1"/>
          <p:nvPr>
            <p:ph type="title"/>
          </p:nvPr>
        </p:nvSpPr>
        <p:spPr>
          <a:xfrm>
            <a:off x="525476" y="685800"/>
            <a:ext cx="8018449" cy="980694"/>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6"/>
          <p:cNvSpPr txBox="1"/>
          <p:nvPr>
            <p:ph idx="1" type="body"/>
          </p:nvPr>
        </p:nvSpPr>
        <p:spPr>
          <a:xfrm>
            <a:off x="525476" y="1666494"/>
            <a:ext cx="8018449" cy="2804922"/>
          </a:xfrm>
          <a:prstGeom prst="rect">
            <a:avLst/>
          </a:prstGeom>
          <a:noFill/>
          <a:ln>
            <a:noFill/>
          </a:ln>
        </p:spPr>
        <p:txBody>
          <a:bodyPr anchorCtr="0" anchor="t" bIns="34275" lIns="68575" spcFirstLastPara="1" rIns="68575" wrap="square" tIns="34275">
            <a:normAutofit/>
          </a:bodyPr>
          <a:lstStyle>
            <a:lvl1pPr indent="-317500" lvl="0" marL="457200" algn="l">
              <a:lnSpc>
                <a:spcPct val="110000"/>
              </a:lnSpc>
              <a:spcBef>
                <a:spcPts val="800"/>
              </a:spcBef>
              <a:spcAft>
                <a:spcPts val="0"/>
              </a:spcAft>
              <a:buClr>
                <a:schemeClr val="dk1"/>
              </a:buClr>
              <a:buSzPts val="1400"/>
              <a:buChar char="•"/>
              <a:defRPr/>
            </a:lvl1pPr>
            <a:lvl2pPr indent="-317500" lvl="1" marL="914400" algn="l">
              <a:lnSpc>
                <a:spcPct val="110000"/>
              </a:lnSpc>
              <a:spcBef>
                <a:spcPts val="400"/>
              </a:spcBef>
              <a:spcAft>
                <a:spcPts val="0"/>
              </a:spcAft>
              <a:buClr>
                <a:schemeClr val="dk1"/>
              </a:buClr>
              <a:buSzPts val="1400"/>
              <a:buChar char="•"/>
              <a:defRPr/>
            </a:lvl2pPr>
            <a:lvl3pPr indent="-317500" lvl="2" marL="1371600" algn="l">
              <a:lnSpc>
                <a:spcPct val="110000"/>
              </a:lnSpc>
              <a:spcBef>
                <a:spcPts val="400"/>
              </a:spcBef>
              <a:spcAft>
                <a:spcPts val="0"/>
              </a:spcAft>
              <a:buClr>
                <a:schemeClr val="dk1"/>
              </a:buClr>
              <a:buSzPts val="1400"/>
              <a:buChar char="•"/>
              <a:defRPr/>
            </a:lvl3pPr>
            <a:lvl4pPr indent="-317500" lvl="3" marL="1828800" algn="l">
              <a:lnSpc>
                <a:spcPct val="110000"/>
              </a:lnSpc>
              <a:spcBef>
                <a:spcPts val="400"/>
              </a:spcBef>
              <a:spcAft>
                <a:spcPts val="0"/>
              </a:spcAft>
              <a:buClr>
                <a:schemeClr val="dk1"/>
              </a:buClr>
              <a:buSzPts val="1400"/>
              <a:buChar char="•"/>
              <a:defRPr/>
            </a:lvl4pPr>
            <a:lvl5pPr indent="-317500" lvl="4" marL="2286000" algn="l">
              <a:lnSpc>
                <a:spcPct val="11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6"/>
          <p:cNvSpPr txBox="1"/>
          <p:nvPr>
            <p:ph idx="10" type="dt"/>
          </p:nvPr>
        </p:nvSpPr>
        <p:spPr>
          <a:xfrm>
            <a:off x="6277086" y="4767263"/>
            <a:ext cx="1912173"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16"/>
          <p:cNvSpPr txBox="1"/>
          <p:nvPr>
            <p:ph idx="11" type="ftr"/>
          </p:nvPr>
        </p:nvSpPr>
        <p:spPr>
          <a:xfrm>
            <a:off x="528066" y="4767263"/>
            <a:ext cx="34047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16"/>
          <p:cNvSpPr txBox="1"/>
          <p:nvPr>
            <p:ph idx="12" type="sldNum"/>
          </p:nvPr>
        </p:nvSpPr>
        <p:spPr>
          <a:xfrm>
            <a:off x="8189259" y="4767263"/>
            <a:ext cx="50426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7"/>
          <p:cNvSpPr txBox="1"/>
          <p:nvPr>
            <p:ph type="ctrTitle"/>
          </p:nvPr>
        </p:nvSpPr>
        <p:spPr>
          <a:xfrm>
            <a:off x="528066" y="667365"/>
            <a:ext cx="7492181" cy="2698954"/>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dk1"/>
              </a:buClr>
              <a:buSzPts val="4100"/>
              <a:buFont typeface="Open Sans"/>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7"/>
          <p:cNvSpPr txBox="1"/>
          <p:nvPr>
            <p:ph idx="1" type="subTitle"/>
          </p:nvPr>
        </p:nvSpPr>
        <p:spPr>
          <a:xfrm>
            <a:off x="528066" y="3366319"/>
            <a:ext cx="5243832" cy="977081"/>
          </a:xfrm>
          <a:prstGeom prst="rect">
            <a:avLst/>
          </a:prstGeom>
          <a:noFill/>
          <a:ln>
            <a:noFill/>
          </a:ln>
        </p:spPr>
        <p:txBody>
          <a:bodyPr anchorCtr="0" anchor="b" bIns="34275" lIns="68575" spcFirstLastPara="1" rIns="68575" wrap="square" tIns="34275">
            <a:normAutofit/>
          </a:bodyPr>
          <a:lstStyle>
            <a:lvl1pPr lvl="0" algn="l">
              <a:lnSpc>
                <a:spcPct val="110000"/>
              </a:lnSpc>
              <a:spcBef>
                <a:spcPts val="800"/>
              </a:spcBef>
              <a:spcAft>
                <a:spcPts val="0"/>
              </a:spcAft>
              <a:buClr>
                <a:schemeClr val="dk1"/>
              </a:buClr>
              <a:buSzPts val="1500"/>
              <a:buNone/>
              <a:defRPr sz="1500"/>
            </a:lvl1pPr>
            <a:lvl2pPr lvl="1" algn="ctr">
              <a:lnSpc>
                <a:spcPct val="110000"/>
              </a:lnSpc>
              <a:spcBef>
                <a:spcPts val="400"/>
              </a:spcBef>
              <a:spcAft>
                <a:spcPts val="0"/>
              </a:spcAft>
              <a:buClr>
                <a:schemeClr val="dk1"/>
              </a:buClr>
              <a:buSzPts val="1500"/>
              <a:buNone/>
              <a:defRPr sz="1500"/>
            </a:lvl2pPr>
            <a:lvl3pPr lvl="2" algn="ctr">
              <a:lnSpc>
                <a:spcPct val="110000"/>
              </a:lnSpc>
              <a:spcBef>
                <a:spcPts val="400"/>
              </a:spcBef>
              <a:spcAft>
                <a:spcPts val="0"/>
              </a:spcAft>
              <a:buClr>
                <a:schemeClr val="dk1"/>
              </a:buClr>
              <a:buSzPts val="1400"/>
              <a:buNone/>
              <a:defRPr sz="1400"/>
            </a:lvl3pPr>
            <a:lvl4pPr lvl="3" algn="ctr">
              <a:lnSpc>
                <a:spcPct val="110000"/>
              </a:lnSpc>
              <a:spcBef>
                <a:spcPts val="400"/>
              </a:spcBef>
              <a:spcAft>
                <a:spcPts val="0"/>
              </a:spcAft>
              <a:buClr>
                <a:schemeClr val="dk1"/>
              </a:buClr>
              <a:buSzPts val="1200"/>
              <a:buNone/>
              <a:defRPr sz="1200"/>
            </a:lvl4pPr>
            <a:lvl5pPr lvl="4" algn="ctr">
              <a:lnSpc>
                <a:spcPct val="11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1" name="Google Shape;81;p17"/>
          <p:cNvSpPr txBox="1"/>
          <p:nvPr>
            <p:ph idx="10" type="dt"/>
          </p:nvPr>
        </p:nvSpPr>
        <p:spPr>
          <a:xfrm>
            <a:off x="6277086" y="4767263"/>
            <a:ext cx="1912173"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2" name="Google Shape;82;p17"/>
          <p:cNvSpPr txBox="1"/>
          <p:nvPr>
            <p:ph idx="11" type="ftr"/>
          </p:nvPr>
        </p:nvSpPr>
        <p:spPr>
          <a:xfrm>
            <a:off x="528066" y="4767263"/>
            <a:ext cx="34047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7"/>
          <p:cNvSpPr txBox="1"/>
          <p:nvPr>
            <p:ph idx="12" type="sldNum"/>
          </p:nvPr>
        </p:nvSpPr>
        <p:spPr>
          <a:xfrm>
            <a:off x="8189259" y="4767263"/>
            <a:ext cx="50426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1">
  <p:cSld name="Titre 1">
    <p:bg>
      <p:bgPr>
        <a:solidFill>
          <a:schemeClr val="lt1"/>
        </a:solidFill>
      </p:bgPr>
    </p:bg>
    <p:spTree>
      <p:nvGrpSpPr>
        <p:cNvPr id="84" name="Shape 84"/>
        <p:cNvGrpSpPr/>
        <p:nvPr/>
      </p:nvGrpSpPr>
      <p:grpSpPr>
        <a:xfrm>
          <a:off x="0" y="0"/>
          <a:ext cx="0" cy="0"/>
          <a:chOff x="0" y="0"/>
          <a:chExt cx="0" cy="0"/>
        </a:xfrm>
      </p:grpSpPr>
      <p:sp>
        <p:nvSpPr>
          <p:cNvPr id="85" name="Google Shape;85;p18"/>
          <p:cNvSpPr txBox="1"/>
          <p:nvPr>
            <p:ph type="ctrTitle"/>
          </p:nvPr>
        </p:nvSpPr>
        <p:spPr>
          <a:xfrm>
            <a:off x="4732428" y="308609"/>
            <a:ext cx="4114800" cy="24690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4500"/>
              <a:buFont typeface="Franklin Gothic"/>
              <a:buNone/>
              <a:defRPr b="1" i="0" sz="45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grpSp>
        <p:nvGrpSpPr>
          <p:cNvPr id="86" name="Google Shape;86;p18"/>
          <p:cNvGrpSpPr/>
          <p:nvPr/>
        </p:nvGrpSpPr>
        <p:grpSpPr>
          <a:xfrm>
            <a:off x="1" y="569063"/>
            <a:ext cx="4574436" cy="4574436"/>
            <a:chOff x="0" y="12289"/>
            <a:chExt cx="3550" cy="3551"/>
          </a:xfrm>
        </p:grpSpPr>
        <p:sp>
          <p:nvSpPr>
            <p:cNvPr id="87" name="Google Shape;87;p18"/>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88" name="Google Shape;88;p18"/>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89" name="Google Shape;89;p18"/>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ésumé 2">
  <p:cSld name="Résumé 2">
    <p:bg>
      <p:bgPr>
        <a:solidFill>
          <a:schemeClr val="lt1"/>
        </a:solidFill>
      </p:bgPr>
    </p:bg>
    <p:spTree>
      <p:nvGrpSpPr>
        <p:cNvPr id="90" name="Shape 90"/>
        <p:cNvGrpSpPr/>
        <p:nvPr/>
      </p:nvGrpSpPr>
      <p:grpSpPr>
        <a:xfrm>
          <a:off x="0" y="0"/>
          <a:ext cx="0" cy="0"/>
          <a:chOff x="0" y="0"/>
          <a:chExt cx="0" cy="0"/>
        </a:xfrm>
      </p:grpSpPr>
      <p:cxnSp>
        <p:nvCxnSpPr>
          <p:cNvPr id="91" name="Google Shape;91;p19"/>
          <p:cNvCxnSpPr/>
          <p:nvPr/>
        </p:nvCxnSpPr>
        <p:spPr>
          <a:xfrm>
            <a:off x="445770" y="1611630"/>
            <a:ext cx="1600200" cy="3000"/>
          </a:xfrm>
          <a:prstGeom prst="straightConnector1">
            <a:avLst/>
          </a:prstGeom>
          <a:noFill/>
          <a:ln cap="flat" cmpd="sng" w="101600">
            <a:solidFill>
              <a:srgbClr val="5D7C3F"/>
            </a:solidFill>
            <a:prstDash val="solid"/>
            <a:miter lim="800000"/>
            <a:headEnd len="sm" w="sm" type="none"/>
            <a:tailEnd len="sm" w="sm" type="none"/>
          </a:ln>
        </p:spPr>
      </p:cxnSp>
      <p:grpSp>
        <p:nvGrpSpPr>
          <p:cNvPr id="92" name="Google Shape;92;p19"/>
          <p:cNvGrpSpPr/>
          <p:nvPr/>
        </p:nvGrpSpPr>
        <p:grpSpPr>
          <a:xfrm flipH="1" rot="5400000">
            <a:off x="0" y="2925099"/>
            <a:ext cx="2219420" cy="2219419"/>
            <a:chOff x="0" y="12289"/>
            <a:chExt cx="3550" cy="3551"/>
          </a:xfrm>
        </p:grpSpPr>
        <p:sp>
          <p:nvSpPr>
            <p:cNvPr id="93" name="Google Shape;93;p19"/>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94" name="Google Shape;94;p19"/>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95" name="Google Shape;95;p19"/>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96" name="Google Shape;96;p19"/>
          <p:cNvSpPr txBox="1"/>
          <p:nvPr>
            <p:ph type="title"/>
          </p:nvPr>
        </p:nvSpPr>
        <p:spPr>
          <a:xfrm>
            <a:off x="445770" y="77156"/>
            <a:ext cx="8155200" cy="12603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9"/>
          <p:cNvSpPr txBox="1"/>
          <p:nvPr>
            <p:ph idx="1" type="body"/>
          </p:nvPr>
        </p:nvSpPr>
        <p:spPr>
          <a:xfrm>
            <a:off x="2743200" y="1711506"/>
            <a:ext cx="5857800" cy="2774400"/>
          </a:xfrm>
          <a:prstGeom prst="rect">
            <a:avLst/>
          </a:prstGeom>
          <a:noFill/>
          <a:ln>
            <a:noFill/>
          </a:ln>
        </p:spPr>
        <p:txBody>
          <a:bodyPr anchorCtr="0" anchor="t" bIns="0" lIns="0" spcFirstLastPara="1" rIns="0" wrap="square" tIns="171450">
            <a:normAutofit/>
          </a:bodyPr>
          <a:lstStyle>
            <a:lvl1pPr indent="-323850" lvl="0" marL="457200" algn="l">
              <a:lnSpc>
                <a:spcPct val="90000"/>
              </a:lnSpc>
              <a:spcBef>
                <a:spcPts val="1400"/>
              </a:spcBef>
              <a:spcAft>
                <a:spcPts val="0"/>
              </a:spcAft>
              <a:buClr>
                <a:schemeClr val="dk1"/>
              </a:buClr>
              <a:buSzPts val="1500"/>
              <a:buFont typeface="Arial"/>
              <a:buChar char="•"/>
              <a:defRPr sz="1500"/>
            </a:lvl1pPr>
            <a:lvl2pPr indent="-323850" lvl="1" marL="914400" algn="l">
              <a:lnSpc>
                <a:spcPct val="90000"/>
              </a:lnSpc>
              <a:spcBef>
                <a:spcPts val="14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98" name="Google Shape;98;p19"/>
          <p:cNvSpPr txBox="1"/>
          <p:nvPr>
            <p:ph idx="12" type="sldNum"/>
          </p:nvPr>
        </p:nvSpPr>
        <p:spPr>
          <a:xfrm>
            <a:off x="445770" y="4749165"/>
            <a:ext cx="392400" cy="185700"/>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99" name="Google Shape;99;p19"/>
          <p:cNvSpPr txBox="1"/>
          <p:nvPr>
            <p:ph idx="10" type="dt"/>
          </p:nvPr>
        </p:nvSpPr>
        <p:spPr>
          <a:xfrm>
            <a:off x="850236" y="4749165"/>
            <a:ext cx="984900" cy="1857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Une image contenant texte, Graphique, Police, graphisme&#10;&#10;Description générée automatiquement" id="100" name="Google Shape;100;p19"/>
          <p:cNvPicPr preferRelativeResize="0"/>
          <p:nvPr/>
        </p:nvPicPr>
        <p:blipFill rotWithShape="1">
          <a:blip r:embed="rId2">
            <a:alphaModFix/>
          </a:blip>
          <a:srcRect b="0" l="0" r="0" t="0"/>
          <a:stretch/>
        </p:blipFill>
        <p:spPr>
          <a:xfrm>
            <a:off x="8289748" y="4196798"/>
            <a:ext cx="854251" cy="946702"/>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1728">
          <p15:clr>
            <a:srgbClr val="FBAE40"/>
          </p15:clr>
        </p15:guide>
        <p15:guide id="4" pos="4302">
          <p15:clr>
            <a:srgbClr val="FBAE40"/>
          </p15:clr>
        </p15:guide>
        <p15:guide id="5" pos="1458">
          <p15:clr>
            <a:srgbClr val="FBAE40"/>
          </p15:clr>
        </p15:guide>
        <p15:guide id="6" pos="3006">
          <p15:clr>
            <a:srgbClr val="FBAE40"/>
          </p15:clr>
        </p15:guide>
        <p15:guide id="7" orient="horz" pos="918">
          <p15:clr>
            <a:srgbClr val="FBAE40"/>
          </p15:clr>
        </p15:guide>
        <p15:guide id="8" orient="horz" pos="1080">
          <p15:clr>
            <a:srgbClr val="FBAE40"/>
          </p15:clr>
        </p15:guide>
        <p15:guide id="9" orient="horz" pos="414">
          <p15:clr>
            <a:srgbClr val="FBAE40"/>
          </p15:clr>
        </p15:guide>
        <p15:guide id="10" pos="4014">
          <p15:clr>
            <a:srgbClr val="FBAE40"/>
          </p15:clr>
        </p15:guide>
        <p15:guide id="11"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9" name="Google Shape;109;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p22"/>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3" name="Google Shape;113;p22"/>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14" name="Google Shape;114;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5" name="Google Shape;115;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9" name="Google Shape;119;p2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0" name="Google Shape;120;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 name="Shape 123"/>
        <p:cNvGrpSpPr/>
        <p:nvPr/>
      </p:nvGrpSpPr>
      <p:grpSpPr>
        <a:xfrm>
          <a:off x="0" y="0"/>
          <a:ext cx="0" cy="0"/>
          <a:chOff x="0" y="0"/>
          <a:chExt cx="0" cy="0"/>
        </a:xfrm>
      </p:grpSpPr>
      <p:sp>
        <p:nvSpPr>
          <p:cNvPr id="124" name="Google Shape;124;p24"/>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5" name="Google Shape;125;p24"/>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26" name="Google Shape;126;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9" name="Shape 129"/>
        <p:cNvGrpSpPr/>
        <p:nvPr/>
      </p:nvGrpSpPr>
      <p:grpSpPr>
        <a:xfrm>
          <a:off x="0" y="0"/>
          <a:ext cx="0" cy="0"/>
          <a:chOff x="0" y="0"/>
          <a:chExt cx="0" cy="0"/>
        </a:xfrm>
      </p:grpSpPr>
      <p:sp>
        <p:nvSpPr>
          <p:cNvPr id="130" name="Google Shape;130;p2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1" name="Google Shape;131;p25"/>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32" name="Google Shape;132;p25"/>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33" name="Google Shape;133;p2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4" name="Google Shape;134;p2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2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6" name="Shape 136"/>
        <p:cNvGrpSpPr/>
        <p:nvPr/>
      </p:nvGrpSpPr>
      <p:grpSpPr>
        <a:xfrm>
          <a:off x="0" y="0"/>
          <a:ext cx="0" cy="0"/>
          <a:chOff x="0" y="0"/>
          <a:chExt cx="0" cy="0"/>
        </a:xfrm>
      </p:grpSpPr>
      <p:sp>
        <p:nvSpPr>
          <p:cNvPr id="137" name="Google Shape;137;p2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8" name="Google Shape;138;p26"/>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39" name="Google Shape;139;p26"/>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40" name="Google Shape;140;p26"/>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41" name="Google Shape;141;p26"/>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42" name="Google Shape;142;p2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3" name="Google Shape;143;p2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4" name="Google Shape;144;p2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2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7" name="Google Shape;147;p2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8" name="Google Shape;148;p2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9" name="Google Shape;149;p2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0" name="Shape 150"/>
        <p:cNvGrpSpPr/>
        <p:nvPr/>
      </p:nvGrpSpPr>
      <p:grpSpPr>
        <a:xfrm>
          <a:off x="0" y="0"/>
          <a:ext cx="0" cy="0"/>
          <a:chOff x="0" y="0"/>
          <a:chExt cx="0" cy="0"/>
        </a:xfrm>
      </p:grpSpPr>
      <p:sp>
        <p:nvSpPr>
          <p:cNvPr id="151" name="Google Shape;151;p28"/>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2" name="Google Shape;152;p28"/>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53" name="Google Shape;153;p28"/>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54" name="Google Shape;154;p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5" name="Google Shape;155;p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6" name="Google Shape;156;p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7" name="Shape 157"/>
        <p:cNvGrpSpPr/>
        <p:nvPr/>
      </p:nvGrpSpPr>
      <p:grpSpPr>
        <a:xfrm>
          <a:off x="0" y="0"/>
          <a:ext cx="0" cy="0"/>
          <a:chOff x="0" y="0"/>
          <a:chExt cx="0" cy="0"/>
        </a:xfrm>
      </p:grpSpPr>
      <p:sp>
        <p:nvSpPr>
          <p:cNvPr id="158" name="Google Shape;158;p29"/>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9" name="Google Shape;159;p29"/>
          <p:cNvSpPr/>
          <p:nvPr>
            <p:ph idx="2" type="pic"/>
          </p:nvPr>
        </p:nvSpPr>
        <p:spPr>
          <a:xfrm>
            <a:off x="896144" y="306388"/>
            <a:ext cx="2743200" cy="2057400"/>
          </a:xfrm>
          <a:prstGeom prst="rect">
            <a:avLst/>
          </a:prstGeom>
          <a:noFill/>
          <a:ln>
            <a:noFill/>
          </a:ln>
        </p:spPr>
      </p:sp>
      <p:sp>
        <p:nvSpPr>
          <p:cNvPr id="160" name="Google Shape;160;p29"/>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61" name="Google Shape;161;p2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2" name="Google Shape;162;p2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3" name="Google Shape;163;p2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4" name="Shape 164"/>
        <p:cNvGrpSpPr/>
        <p:nvPr/>
      </p:nvGrpSpPr>
      <p:grpSpPr>
        <a:xfrm>
          <a:off x="0" y="0"/>
          <a:ext cx="0" cy="0"/>
          <a:chOff x="0" y="0"/>
          <a:chExt cx="0" cy="0"/>
        </a:xfrm>
      </p:grpSpPr>
      <p:sp>
        <p:nvSpPr>
          <p:cNvPr id="165" name="Google Shape;165;p3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6" name="Google Shape;166;p30"/>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67" name="Google Shape;167;p3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8" name="Google Shape;168;p3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9" name="Google Shape;169;p3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0" name="Shape 170"/>
        <p:cNvGrpSpPr/>
        <p:nvPr/>
      </p:nvGrpSpPr>
      <p:grpSpPr>
        <a:xfrm>
          <a:off x="0" y="0"/>
          <a:ext cx="0" cy="0"/>
          <a:chOff x="0" y="0"/>
          <a:chExt cx="0" cy="0"/>
        </a:xfrm>
      </p:grpSpPr>
      <p:sp>
        <p:nvSpPr>
          <p:cNvPr id="171" name="Google Shape;171;p31"/>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2" name="Google Shape;172;p31"/>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73" name="Google Shape;173;p3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4" name="Google Shape;174;p3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5" name="Google Shape;175;p3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82" name="Shape 182"/>
        <p:cNvGrpSpPr/>
        <p:nvPr/>
      </p:nvGrpSpPr>
      <p:grpSpPr>
        <a:xfrm>
          <a:off x="0" y="0"/>
          <a:ext cx="0" cy="0"/>
          <a:chOff x="0" y="0"/>
          <a:chExt cx="0" cy="0"/>
        </a:xfrm>
      </p:grpSpPr>
      <p:sp>
        <p:nvSpPr>
          <p:cNvPr id="183" name="Google Shape;183;p33"/>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33"/>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5" name="Google Shape;185;p3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3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3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88" name="Shape 188"/>
        <p:cNvGrpSpPr/>
        <p:nvPr/>
      </p:nvGrpSpPr>
      <p:grpSpPr>
        <a:xfrm>
          <a:off x="0" y="0"/>
          <a:ext cx="0" cy="0"/>
          <a:chOff x="0" y="0"/>
          <a:chExt cx="0" cy="0"/>
        </a:xfrm>
      </p:grpSpPr>
      <p:sp>
        <p:nvSpPr>
          <p:cNvPr id="189" name="Google Shape;189;p34"/>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4"/>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1" name="Google Shape;191;p3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94" name="Shape 194"/>
        <p:cNvGrpSpPr/>
        <p:nvPr/>
      </p:nvGrpSpPr>
      <p:grpSpPr>
        <a:xfrm>
          <a:off x="0" y="0"/>
          <a:ext cx="0" cy="0"/>
          <a:chOff x="0" y="0"/>
          <a:chExt cx="0" cy="0"/>
        </a:xfrm>
      </p:grpSpPr>
      <p:sp>
        <p:nvSpPr>
          <p:cNvPr id="195" name="Google Shape;195;p35"/>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5"/>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97" name="Google Shape;197;p3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3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00" name="Shape 200"/>
        <p:cNvGrpSpPr/>
        <p:nvPr/>
      </p:nvGrpSpPr>
      <p:grpSpPr>
        <a:xfrm>
          <a:off x="0" y="0"/>
          <a:ext cx="0" cy="0"/>
          <a:chOff x="0" y="0"/>
          <a:chExt cx="0" cy="0"/>
        </a:xfrm>
      </p:grpSpPr>
      <p:sp>
        <p:nvSpPr>
          <p:cNvPr id="201" name="Google Shape;201;p36"/>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36"/>
          <p:cNvSpPr txBox="1"/>
          <p:nvPr>
            <p:ph idx="1" type="body"/>
          </p:nvPr>
        </p:nvSpPr>
        <p:spPr>
          <a:xfrm>
            <a:off x="457200" y="1200151"/>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3" name="Google Shape;203;p36"/>
          <p:cNvSpPr txBox="1"/>
          <p:nvPr>
            <p:ph idx="2" type="body"/>
          </p:nvPr>
        </p:nvSpPr>
        <p:spPr>
          <a:xfrm>
            <a:off x="4648200" y="1200151"/>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4" name="Google Shape;204;p3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3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207" name="Shape 207"/>
        <p:cNvGrpSpPr/>
        <p:nvPr/>
      </p:nvGrpSpPr>
      <p:grpSpPr>
        <a:xfrm>
          <a:off x="0" y="0"/>
          <a:ext cx="0" cy="0"/>
          <a:chOff x="0" y="0"/>
          <a:chExt cx="0" cy="0"/>
        </a:xfrm>
      </p:grpSpPr>
      <p:sp>
        <p:nvSpPr>
          <p:cNvPr id="208" name="Google Shape;208;p37"/>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37"/>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10" name="Google Shape;210;p37"/>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11" name="Google Shape;211;p37"/>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12" name="Google Shape;212;p37"/>
          <p:cNvSpPr txBox="1"/>
          <p:nvPr>
            <p:ph idx="4" type="body"/>
          </p:nvPr>
        </p:nvSpPr>
        <p:spPr>
          <a:xfrm>
            <a:off x="4645026"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13" name="Google Shape;213;p3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3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3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216" name="Shape 216"/>
        <p:cNvGrpSpPr/>
        <p:nvPr/>
      </p:nvGrpSpPr>
      <p:grpSpPr>
        <a:xfrm>
          <a:off x="0" y="0"/>
          <a:ext cx="0" cy="0"/>
          <a:chOff x="0" y="0"/>
          <a:chExt cx="0" cy="0"/>
        </a:xfrm>
      </p:grpSpPr>
      <p:sp>
        <p:nvSpPr>
          <p:cNvPr id="217" name="Google Shape;217;p38"/>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3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3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3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221" name="Shape 221"/>
        <p:cNvGrpSpPr/>
        <p:nvPr/>
      </p:nvGrpSpPr>
      <p:grpSpPr>
        <a:xfrm>
          <a:off x="0" y="0"/>
          <a:ext cx="0" cy="0"/>
          <a:chOff x="0" y="0"/>
          <a:chExt cx="0" cy="0"/>
        </a:xfrm>
      </p:grpSpPr>
      <p:sp>
        <p:nvSpPr>
          <p:cNvPr id="222" name="Google Shape;222;p3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3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3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225" name="Shape 225"/>
        <p:cNvGrpSpPr/>
        <p:nvPr/>
      </p:nvGrpSpPr>
      <p:grpSpPr>
        <a:xfrm>
          <a:off x="0" y="0"/>
          <a:ext cx="0" cy="0"/>
          <a:chOff x="0" y="0"/>
          <a:chExt cx="0" cy="0"/>
        </a:xfrm>
      </p:grpSpPr>
      <p:sp>
        <p:nvSpPr>
          <p:cNvPr id="226" name="Google Shape;226;p40"/>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40"/>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28" name="Google Shape;228;p40"/>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29" name="Google Shape;229;p4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4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4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232" name="Shape 232"/>
        <p:cNvGrpSpPr/>
        <p:nvPr/>
      </p:nvGrpSpPr>
      <p:grpSpPr>
        <a:xfrm>
          <a:off x="0" y="0"/>
          <a:ext cx="0" cy="0"/>
          <a:chOff x="0" y="0"/>
          <a:chExt cx="0" cy="0"/>
        </a:xfrm>
      </p:grpSpPr>
      <p:sp>
        <p:nvSpPr>
          <p:cNvPr id="233" name="Google Shape;233;p41"/>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41"/>
          <p:cNvSpPr/>
          <p:nvPr>
            <p:ph idx="2" type="pic"/>
          </p:nvPr>
        </p:nvSpPr>
        <p:spPr>
          <a:xfrm>
            <a:off x="1792288" y="459581"/>
            <a:ext cx="5486400" cy="3086100"/>
          </a:xfrm>
          <a:prstGeom prst="rect">
            <a:avLst/>
          </a:prstGeom>
          <a:noFill/>
          <a:ln>
            <a:noFill/>
          </a:ln>
        </p:spPr>
      </p:sp>
      <p:sp>
        <p:nvSpPr>
          <p:cNvPr id="235" name="Google Shape;235;p41"/>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36" name="Google Shape;236;p4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4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4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239" name="Shape 239"/>
        <p:cNvGrpSpPr/>
        <p:nvPr/>
      </p:nvGrpSpPr>
      <p:grpSpPr>
        <a:xfrm>
          <a:off x="0" y="0"/>
          <a:ext cx="0" cy="0"/>
          <a:chOff x="0" y="0"/>
          <a:chExt cx="0" cy="0"/>
        </a:xfrm>
      </p:grpSpPr>
      <p:sp>
        <p:nvSpPr>
          <p:cNvPr id="240" name="Google Shape;240;p42"/>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42"/>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2" name="Google Shape;242;p4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4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4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245" name="Shape 245"/>
        <p:cNvGrpSpPr/>
        <p:nvPr/>
      </p:nvGrpSpPr>
      <p:grpSpPr>
        <a:xfrm>
          <a:off x="0" y="0"/>
          <a:ext cx="0" cy="0"/>
          <a:chOff x="0" y="0"/>
          <a:chExt cx="0" cy="0"/>
        </a:xfrm>
      </p:grpSpPr>
      <p:sp>
        <p:nvSpPr>
          <p:cNvPr id="246" name="Google Shape;246;p43"/>
          <p:cNvSpPr txBox="1"/>
          <p:nvPr>
            <p:ph type="title"/>
          </p:nvPr>
        </p:nvSpPr>
        <p:spPr>
          <a:xfrm rot="5400000">
            <a:off x="5463778" y="1371601"/>
            <a:ext cx="4388644"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43"/>
          <p:cNvSpPr txBox="1"/>
          <p:nvPr>
            <p:ph idx="1" type="body"/>
          </p:nvPr>
        </p:nvSpPr>
        <p:spPr>
          <a:xfrm rot="5400000">
            <a:off x="1272778" y="-609599"/>
            <a:ext cx="4388644"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8" name="Google Shape;248;p4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4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4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1">
  <p:cSld name="Titre 1">
    <p:bg>
      <p:bgPr>
        <a:solidFill>
          <a:schemeClr val="lt1"/>
        </a:solidFill>
      </p:bgPr>
    </p:bg>
    <p:spTree>
      <p:nvGrpSpPr>
        <p:cNvPr id="256" name="Shape 256"/>
        <p:cNvGrpSpPr/>
        <p:nvPr/>
      </p:nvGrpSpPr>
      <p:grpSpPr>
        <a:xfrm>
          <a:off x="0" y="0"/>
          <a:ext cx="0" cy="0"/>
          <a:chOff x="0" y="0"/>
          <a:chExt cx="0" cy="0"/>
        </a:xfrm>
      </p:grpSpPr>
      <p:sp>
        <p:nvSpPr>
          <p:cNvPr id="257" name="Google Shape;257;p45"/>
          <p:cNvSpPr txBox="1"/>
          <p:nvPr>
            <p:ph type="ctrTitle"/>
          </p:nvPr>
        </p:nvSpPr>
        <p:spPr>
          <a:xfrm>
            <a:off x="4732428" y="308609"/>
            <a:ext cx="4114800" cy="246888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4500"/>
              <a:buFont typeface="Franklin Gothic"/>
              <a:buNone/>
              <a:defRPr b="1" i="0" sz="45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grpSp>
        <p:nvGrpSpPr>
          <p:cNvPr id="258" name="Google Shape;258;p45"/>
          <p:cNvGrpSpPr/>
          <p:nvPr/>
        </p:nvGrpSpPr>
        <p:grpSpPr>
          <a:xfrm>
            <a:off x="1" y="569064"/>
            <a:ext cx="4574436" cy="4574436"/>
            <a:chOff x="0" y="12289"/>
            <a:chExt cx="3550" cy="3551"/>
          </a:xfrm>
        </p:grpSpPr>
        <p:sp>
          <p:nvSpPr>
            <p:cNvPr id="259" name="Google Shape;259;p45"/>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60" name="Google Shape;260;p45"/>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61" name="Google Shape;261;p45"/>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ésumé 2">
  <p:cSld name="Résumé 2">
    <p:bg>
      <p:bgPr>
        <a:solidFill>
          <a:schemeClr val="lt1"/>
        </a:solidFill>
      </p:bgPr>
    </p:bg>
    <p:spTree>
      <p:nvGrpSpPr>
        <p:cNvPr id="262" name="Shape 262"/>
        <p:cNvGrpSpPr/>
        <p:nvPr/>
      </p:nvGrpSpPr>
      <p:grpSpPr>
        <a:xfrm>
          <a:off x="0" y="0"/>
          <a:ext cx="0" cy="0"/>
          <a:chOff x="0" y="0"/>
          <a:chExt cx="0" cy="0"/>
        </a:xfrm>
      </p:grpSpPr>
      <p:cxnSp>
        <p:nvCxnSpPr>
          <p:cNvPr id="263" name="Google Shape;263;p46"/>
          <p:cNvCxnSpPr/>
          <p:nvPr/>
        </p:nvCxnSpPr>
        <p:spPr>
          <a:xfrm>
            <a:off x="445770" y="1611630"/>
            <a:ext cx="1600200" cy="2994"/>
          </a:xfrm>
          <a:prstGeom prst="straightConnector1">
            <a:avLst/>
          </a:prstGeom>
          <a:noFill/>
          <a:ln cap="flat" cmpd="sng" w="101600">
            <a:solidFill>
              <a:srgbClr val="5D7C3F"/>
            </a:solidFill>
            <a:prstDash val="solid"/>
            <a:miter lim="800000"/>
            <a:headEnd len="sm" w="sm" type="none"/>
            <a:tailEnd len="sm" w="sm" type="none"/>
          </a:ln>
        </p:spPr>
      </p:cxnSp>
      <p:grpSp>
        <p:nvGrpSpPr>
          <p:cNvPr id="264" name="Google Shape;264;p46"/>
          <p:cNvGrpSpPr/>
          <p:nvPr/>
        </p:nvGrpSpPr>
        <p:grpSpPr>
          <a:xfrm flipH="1" rot="5400000">
            <a:off x="0" y="2925099"/>
            <a:ext cx="2219420" cy="2219419"/>
            <a:chOff x="0" y="12289"/>
            <a:chExt cx="3550" cy="3551"/>
          </a:xfrm>
        </p:grpSpPr>
        <p:sp>
          <p:nvSpPr>
            <p:cNvPr id="265" name="Google Shape;265;p46"/>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66" name="Google Shape;266;p46"/>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67" name="Google Shape;267;p46"/>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268" name="Google Shape;268;p46"/>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9" name="Google Shape;269;p46"/>
          <p:cNvSpPr txBox="1"/>
          <p:nvPr>
            <p:ph idx="1" type="body"/>
          </p:nvPr>
        </p:nvSpPr>
        <p:spPr>
          <a:xfrm>
            <a:off x="2743200" y="1711506"/>
            <a:ext cx="5857875" cy="2774496"/>
          </a:xfrm>
          <a:prstGeom prst="rect">
            <a:avLst/>
          </a:prstGeom>
          <a:noFill/>
          <a:ln>
            <a:noFill/>
          </a:ln>
        </p:spPr>
        <p:txBody>
          <a:bodyPr anchorCtr="0" anchor="t" bIns="0" lIns="0" spcFirstLastPara="1" rIns="0" wrap="square" tIns="171450">
            <a:normAutofit/>
          </a:bodyPr>
          <a:lstStyle>
            <a:lvl1pPr indent="-323850" lvl="0" marL="457200" algn="l">
              <a:lnSpc>
                <a:spcPct val="90000"/>
              </a:lnSpc>
              <a:spcBef>
                <a:spcPts val="1400"/>
              </a:spcBef>
              <a:spcAft>
                <a:spcPts val="0"/>
              </a:spcAft>
              <a:buClr>
                <a:schemeClr val="dk1"/>
              </a:buClr>
              <a:buSzPts val="1500"/>
              <a:buFont typeface="Arial"/>
              <a:buChar char="•"/>
              <a:defRPr sz="1500"/>
            </a:lvl1pPr>
            <a:lvl2pPr indent="-323850" lvl="1" marL="914400" algn="l">
              <a:lnSpc>
                <a:spcPct val="90000"/>
              </a:lnSpc>
              <a:spcBef>
                <a:spcPts val="14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70" name="Google Shape;270;p46"/>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271" name="Google Shape;271;p46"/>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Une image contenant texte, Graphique, Police, graphisme&#10;&#10;Description générée automatiquement" id="272" name="Google Shape;272;p46"/>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1728">
          <p15:clr>
            <a:srgbClr val="FBAE40"/>
          </p15:clr>
        </p15:guide>
        <p15:guide id="4" pos="4302">
          <p15:clr>
            <a:srgbClr val="FBAE40"/>
          </p15:clr>
        </p15:guide>
        <p15:guide id="5" pos="1458">
          <p15:clr>
            <a:srgbClr val="FBAE40"/>
          </p15:clr>
        </p15:guide>
        <p15:guide id="6" pos="3006">
          <p15:clr>
            <a:srgbClr val="FBAE40"/>
          </p15:clr>
        </p15:guide>
        <p15:guide id="7" orient="horz" pos="918">
          <p15:clr>
            <a:srgbClr val="FBAE40"/>
          </p15:clr>
        </p15:guide>
        <p15:guide id="8" orient="horz" pos="1080">
          <p15:clr>
            <a:srgbClr val="FBAE40"/>
          </p15:clr>
        </p15:guide>
        <p15:guide id="9" orient="horz" pos="414">
          <p15:clr>
            <a:srgbClr val="FBAE40"/>
          </p15:clr>
        </p15:guide>
        <p15:guide id="10" pos="4014">
          <p15:clr>
            <a:srgbClr val="FBAE40"/>
          </p15:clr>
        </p15:guide>
        <p15:guide id="11" pos="273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dre du jour 1">
  <p:cSld name="Ordre du jour 1">
    <p:spTree>
      <p:nvGrpSpPr>
        <p:cNvPr id="273" name="Shape 273"/>
        <p:cNvGrpSpPr/>
        <p:nvPr/>
      </p:nvGrpSpPr>
      <p:grpSpPr>
        <a:xfrm>
          <a:off x="0" y="0"/>
          <a:ext cx="0" cy="0"/>
          <a:chOff x="0" y="0"/>
          <a:chExt cx="0" cy="0"/>
        </a:xfrm>
      </p:grpSpPr>
      <p:grpSp>
        <p:nvGrpSpPr>
          <p:cNvPr id="274" name="Google Shape;274;p47"/>
          <p:cNvGrpSpPr/>
          <p:nvPr/>
        </p:nvGrpSpPr>
        <p:grpSpPr>
          <a:xfrm>
            <a:off x="4772025" y="0"/>
            <a:ext cx="4371974" cy="2426702"/>
            <a:chOff x="5612972" y="1"/>
            <a:chExt cx="6615961" cy="3672246"/>
          </a:xfrm>
        </p:grpSpPr>
        <p:sp>
          <p:nvSpPr>
            <p:cNvPr id="275" name="Google Shape;275;p47"/>
            <p:cNvSpPr/>
            <p:nvPr/>
          </p:nvSpPr>
          <p:spPr>
            <a:xfrm>
              <a:off x="5612972" y="1"/>
              <a:ext cx="4408998" cy="3672246"/>
            </a:xfrm>
            <a:custGeom>
              <a:rect b="b" l="l" r="r" t="t"/>
              <a:pathLst>
                <a:path extrusionOk="0" h="2980" w="3578">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76" name="Google Shape;276;p47"/>
            <p:cNvSpPr/>
            <p:nvPr/>
          </p:nvSpPr>
          <p:spPr>
            <a:xfrm>
              <a:off x="6341233" y="1463970"/>
              <a:ext cx="2208196" cy="2208277"/>
            </a:xfrm>
            <a:custGeom>
              <a:rect b="b" l="l" r="r" t="t"/>
              <a:pathLst>
                <a:path extrusionOk="0" h="1792" w="1792">
                  <a:moveTo>
                    <a:pt x="597" y="0"/>
                  </a:moveTo>
                  <a:lnTo>
                    <a:pt x="0" y="598"/>
                  </a:lnTo>
                  <a:lnTo>
                    <a:pt x="1195" y="1792"/>
                  </a:lnTo>
                  <a:lnTo>
                    <a:pt x="1792" y="1195"/>
                  </a:lnTo>
                  <a:lnTo>
                    <a:pt x="597"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77" name="Google Shape;277;p47"/>
            <p:cNvSpPr/>
            <p:nvPr/>
          </p:nvSpPr>
          <p:spPr>
            <a:xfrm>
              <a:off x="8555590" y="1"/>
              <a:ext cx="1457754" cy="729520"/>
            </a:xfrm>
            <a:custGeom>
              <a:rect b="b" l="l" r="r" t="t"/>
              <a:pathLst>
                <a:path extrusionOk="0" h="592" w="1183">
                  <a:moveTo>
                    <a:pt x="1183" y="0"/>
                  </a:moveTo>
                  <a:lnTo>
                    <a:pt x="0" y="0"/>
                  </a:lnTo>
                  <a:lnTo>
                    <a:pt x="591" y="591"/>
                  </a:lnTo>
                  <a:lnTo>
                    <a:pt x="1183"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78" name="Google Shape;278;p47"/>
            <p:cNvSpPr/>
            <p:nvPr/>
          </p:nvSpPr>
          <p:spPr>
            <a:xfrm>
              <a:off x="7076887" y="728289"/>
              <a:ext cx="2208196" cy="2208277"/>
            </a:xfrm>
            <a:custGeom>
              <a:rect b="b" l="l" r="r" t="t"/>
              <a:pathLst>
                <a:path extrusionOk="0" h="1792" w="1792">
                  <a:moveTo>
                    <a:pt x="598" y="0"/>
                  </a:moveTo>
                  <a:lnTo>
                    <a:pt x="0" y="597"/>
                  </a:lnTo>
                  <a:lnTo>
                    <a:pt x="1195" y="1792"/>
                  </a:lnTo>
                  <a:lnTo>
                    <a:pt x="1792" y="1195"/>
                  </a:lnTo>
                  <a:lnTo>
                    <a:pt x="598"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279" name="Google Shape;279;p47"/>
            <p:cNvSpPr/>
            <p:nvPr/>
          </p:nvSpPr>
          <p:spPr>
            <a:xfrm>
              <a:off x="9285083" y="728289"/>
              <a:ext cx="2943850" cy="2943958"/>
            </a:xfrm>
            <a:custGeom>
              <a:rect b="b" l="l" r="r" t="t"/>
              <a:pathLst>
                <a:path extrusionOk="0" h="2389" w="2389">
                  <a:moveTo>
                    <a:pt x="2389" y="1195"/>
                  </a:moveTo>
                  <a:lnTo>
                    <a:pt x="1194" y="0"/>
                  </a:lnTo>
                  <a:lnTo>
                    <a:pt x="0" y="1195"/>
                  </a:lnTo>
                  <a:lnTo>
                    <a:pt x="1194" y="2389"/>
                  </a:lnTo>
                  <a:lnTo>
                    <a:pt x="2389" y="1195"/>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280" name="Google Shape;280;p47"/>
          <p:cNvSpPr txBox="1"/>
          <p:nvPr>
            <p:ph type="title"/>
          </p:nvPr>
        </p:nvSpPr>
        <p:spPr>
          <a:xfrm>
            <a:off x="445770" y="142179"/>
            <a:ext cx="5090810" cy="119513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1" name="Google Shape;281;p47"/>
          <p:cNvSpPr txBox="1"/>
          <p:nvPr>
            <p:ph idx="1" type="body"/>
          </p:nvPr>
        </p:nvSpPr>
        <p:spPr>
          <a:xfrm>
            <a:off x="445769" y="1711439"/>
            <a:ext cx="5090810" cy="2781388"/>
          </a:xfrm>
          <a:prstGeom prst="rect">
            <a:avLst/>
          </a:prstGeom>
          <a:noFill/>
          <a:ln>
            <a:noFill/>
          </a:ln>
        </p:spPr>
        <p:txBody>
          <a:bodyPr anchorCtr="0" anchor="t" bIns="0" lIns="0" spcFirstLastPara="1" rIns="0" wrap="square" tIns="171450">
            <a:normAutofit/>
          </a:bodyPr>
          <a:lstStyle>
            <a:lvl1pPr indent="-342900" lvl="0" marL="457200" algn="l">
              <a:lnSpc>
                <a:spcPct val="80000"/>
              </a:lnSpc>
              <a:spcBef>
                <a:spcPts val="1700"/>
              </a:spcBef>
              <a:spcAft>
                <a:spcPts val="0"/>
              </a:spcAft>
              <a:buClr>
                <a:srgbClr val="5D7C3F"/>
              </a:buClr>
              <a:buSzPts val="1800"/>
              <a:buFont typeface="Arial"/>
              <a:buChar char="•"/>
              <a:defRPr b="1" i="0" sz="1800">
                <a:solidFill>
                  <a:srgbClr val="5D7C3F"/>
                </a:solidFill>
                <a:latin typeface="Libre Franklin"/>
                <a:ea typeface="Libre Franklin"/>
                <a:cs typeface="Libre Franklin"/>
                <a:sym typeface="Libre Franklin"/>
              </a:defRPr>
            </a:lvl1pPr>
            <a:lvl2pPr indent="-323850" lvl="1" marL="914400" algn="l">
              <a:lnSpc>
                <a:spcPct val="90000"/>
              </a:lnSpc>
              <a:spcBef>
                <a:spcPts val="5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82" name="Google Shape;282;p47"/>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283" name="Google Shape;283;p47"/>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cxnSp>
        <p:nvCxnSpPr>
          <p:cNvPr id="284" name="Google Shape;284;p47"/>
          <p:cNvCxnSpPr/>
          <p:nvPr/>
        </p:nvCxnSpPr>
        <p:spPr>
          <a:xfrm>
            <a:off x="445770" y="1611630"/>
            <a:ext cx="1597914" cy="0"/>
          </a:xfrm>
          <a:prstGeom prst="straightConnector1">
            <a:avLst/>
          </a:prstGeom>
          <a:noFill/>
          <a:ln cap="flat" cmpd="sng" w="101600">
            <a:solidFill>
              <a:srgbClr val="5D7C3F"/>
            </a:solidFill>
            <a:prstDash val="solid"/>
            <a:miter lim="800000"/>
            <a:headEnd len="sm" w="sm" type="none"/>
            <a:tailEnd len="sm" w="sm" type="none"/>
          </a:ln>
        </p:spPr>
      </p:cxnSp>
      <p:pic>
        <p:nvPicPr>
          <p:cNvPr descr="Une image contenant texte, Graphique, Police, graphisme&#10;&#10;Description générée automatiquement" id="285" name="Google Shape;285;p47"/>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la section">
  <p:cSld name="Titre de la section">
    <p:bg>
      <p:bgPr>
        <a:solidFill>
          <a:schemeClr val="accent3"/>
        </a:solidFill>
      </p:bgPr>
    </p:bg>
    <p:spTree>
      <p:nvGrpSpPr>
        <p:cNvPr id="286" name="Shape 286"/>
        <p:cNvGrpSpPr/>
        <p:nvPr/>
      </p:nvGrpSpPr>
      <p:grpSpPr>
        <a:xfrm>
          <a:off x="0" y="0"/>
          <a:ext cx="0" cy="0"/>
          <a:chOff x="0" y="0"/>
          <a:chExt cx="0" cy="0"/>
        </a:xfrm>
      </p:grpSpPr>
      <p:sp>
        <p:nvSpPr>
          <p:cNvPr id="287" name="Google Shape;287;p48"/>
          <p:cNvSpPr/>
          <p:nvPr>
            <p:ph idx="2" type="pic"/>
          </p:nvPr>
        </p:nvSpPr>
        <p:spPr>
          <a:xfrm>
            <a:off x="0" y="0"/>
            <a:ext cx="9144000" cy="5160407"/>
          </a:xfrm>
          <a:prstGeom prst="rect">
            <a:avLst/>
          </a:prstGeom>
          <a:noFill/>
          <a:ln>
            <a:noFill/>
          </a:ln>
        </p:spPr>
      </p:sp>
      <p:sp>
        <p:nvSpPr>
          <p:cNvPr id="288" name="Google Shape;288;p48"/>
          <p:cNvSpPr txBox="1"/>
          <p:nvPr>
            <p:ph type="title"/>
          </p:nvPr>
        </p:nvSpPr>
        <p:spPr>
          <a:xfrm>
            <a:off x="4732019" y="333700"/>
            <a:ext cx="4108109" cy="246888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4500"/>
              <a:buFont typeface="Franklin Gothic"/>
              <a:buNone/>
              <a:defRPr b="1" i="0" sz="4500">
                <a:solidFill>
                  <a:schemeClr val="lt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9" name="Google Shape;289;p48"/>
          <p:cNvSpPr/>
          <p:nvPr/>
        </p:nvSpPr>
        <p:spPr>
          <a:xfrm>
            <a:off x="4732020" y="2963882"/>
            <a:ext cx="1600200" cy="75438"/>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pic>
        <p:nvPicPr>
          <p:cNvPr descr="Une image contenant texte, Graphique, Police, graphisme&#10;&#10;Description générée automatiquement" id="290" name="Google Shape;290;p48"/>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5328">
          <p15:clr>
            <a:srgbClr val="FBAE40"/>
          </p15:clr>
        </p15:guide>
        <p15:guide id="2" pos="3258">
          <p15:clr>
            <a:srgbClr val="FBAE40"/>
          </p15:clr>
        </p15:guide>
        <p15:guide id="3" pos="3420">
          <p15:clr>
            <a:srgbClr val="FBAE40"/>
          </p15:clr>
        </p15:guide>
        <p15:guide id="4" orient="horz" pos="138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2">
  <p:cSld name="Titre 2">
    <p:bg>
      <p:bgPr>
        <a:solidFill>
          <a:schemeClr val="lt1"/>
        </a:solidFill>
      </p:bgPr>
    </p:bg>
    <p:spTree>
      <p:nvGrpSpPr>
        <p:cNvPr id="291" name="Shape 291"/>
        <p:cNvGrpSpPr/>
        <p:nvPr/>
      </p:nvGrpSpPr>
      <p:grpSpPr>
        <a:xfrm>
          <a:off x="0" y="0"/>
          <a:ext cx="0" cy="0"/>
          <a:chOff x="0" y="0"/>
          <a:chExt cx="0" cy="0"/>
        </a:xfrm>
      </p:grpSpPr>
      <p:sp>
        <p:nvSpPr>
          <p:cNvPr id="292" name="Google Shape;292;p49"/>
          <p:cNvSpPr txBox="1"/>
          <p:nvPr>
            <p:ph type="ctrTitle"/>
          </p:nvPr>
        </p:nvSpPr>
        <p:spPr>
          <a:xfrm>
            <a:off x="4724876" y="322897"/>
            <a:ext cx="4114800" cy="246888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4500"/>
              <a:buFont typeface="Franklin Gothic"/>
              <a:buNone/>
              <a:defRPr b="1" i="0" sz="45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49"/>
          <p:cNvSpPr/>
          <p:nvPr>
            <p:ph idx="2" type="pic"/>
          </p:nvPr>
        </p:nvSpPr>
        <p:spPr>
          <a:xfrm>
            <a:off x="0" y="-8335"/>
            <a:ext cx="4343400" cy="5160170"/>
          </a:xfrm>
          <a:prstGeom prst="rect">
            <a:avLst/>
          </a:prstGeom>
          <a:noFill/>
          <a:ln>
            <a:noFill/>
          </a:ln>
        </p:spPr>
      </p:sp>
      <p:sp>
        <p:nvSpPr>
          <p:cNvPr id="294" name="Google Shape;294;p49"/>
          <p:cNvSpPr txBox="1"/>
          <p:nvPr>
            <p:ph idx="1" type="body"/>
          </p:nvPr>
        </p:nvSpPr>
        <p:spPr>
          <a:xfrm>
            <a:off x="4724876" y="3426452"/>
            <a:ext cx="4114800" cy="123444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rgbClr val="5D7C3F"/>
              </a:buClr>
              <a:buSzPts val="1800"/>
              <a:buNone/>
              <a:defRPr b="1" i="0" sz="1800">
                <a:solidFill>
                  <a:srgbClr val="5D7C3F"/>
                </a:solidFill>
                <a:latin typeface="Libre Franklin"/>
                <a:ea typeface="Libre Franklin"/>
                <a:cs typeface="Libre Franklin"/>
                <a:sym typeface="Libre Franklin"/>
              </a:defRPr>
            </a:lvl1pPr>
            <a:lvl2pPr indent="-419100" lvl="1" marL="914400" algn="l">
              <a:lnSpc>
                <a:spcPct val="90000"/>
              </a:lnSpc>
              <a:spcBef>
                <a:spcPts val="400"/>
              </a:spcBef>
              <a:spcAft>
                <a:spcPts val="0"/>
              </a:spcAft>
              <a:buClr>
                <a:schemeClr val="dk1"/>
              </a:buClr>
              <a:buSzPts val="3000"/>
              <a:buChar char="•"/>
              <a:defRPr sz="3000"/>
            </a:lvl2pPr>
            <a:lvl3pPr indent="-419100" lvl="2" marL="1371600" algn="l">
              <a:lnSpc>
                <a:spcPct val="90000"/>
              </a:lnSpc>
              <a:spcBef>
                <a:spcPts val="400"/>
              </a:spcBef>
              <a:spcAft>
                <a:spcPts val="0"/>
              </a:spcAft>
              <a:buClr>
                <a:schemeClr val="dk1"/>
              </a:buClr>
              <a:buSzPts val="3000"/>
              <a:buChar char="•"/>
              <a:defRPr sz="3000"/>
            </a:lvl3pPr>
            <a:lvl4pPr indent="-419100" lvl="3" marL="1828800" algn="l">
              <a:lnSpc>
                <a:spcPct val="90000"/>
              </a:lnSpc>
              <a:spcBef>
                <a:spcPts val="400"/>
              </a:spcBef>
              <a:spcAft>
                <a:spcPts val="0"/>
              </a:spcAft>
              <a:buClr>
                <a:schemeClr val="dk1"/>
              </a:buClr>
              <a:buSzPts val="3000"/>
              <a:buChar char="•"/>
              <a:defRPr sz="3000"/>
            </a:lvl4pPr>
            <a:lvl5pPr indent="-419100" lvl="4" marL="2286000" algn="l">
              <a:lnSpc>
                <a:spcPct val="90000"/>
              </a:lnSpc>
              <a:spcBef>
                <a:spcPts val="400"/>
              </a:spcBef>
              <a:spcAft>
                <a:spcPts val="0"/>
              </a:spcAft>
              <a:buClr>
                <a:schemeClr val="dk1"/>
              </a:buClr>
              <a:buSzPts val="3000"/>
              <a:buChar char="•"/>
              <a:defRPr sz="30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cxnSp>
        <p:nvCxnSpPr>
          <p:cNvPr id="295" name="Google Shape;295;p49"/>
          <p:cNvCxnSpPr/>
          <p:nvPr/>
        </p:nvCxnSpPr>
        <p:spPr>
          <a:xfrm>
            <a:off x="4732020" y="2962656"/>
            <a:ext cx="1600200" cy="2994"/>
          </a:xfrm>
          <a:prstGeom prst="straightConnector1">
            <a:avLst/>
          </a:prstGeom>
          <a:noFill/>
          <a:ln cap="flat" cmpd="sng" w="101600">
            <a:solidFill>
              <a:srgbClr val="5D7C3F"/>
            </a:solidFill>
            <a:prstDash val="solid"/>
            <a:miter lim="800000"/>
            <a:headEnd len="sm" w="sm" type="none"/>
            <a:tailEnd len="sm" w="sm" type="none"/>
          </a:ln>
        </p:spPr>
      </p:cxnSp>
      <p:pic>
        <p:nvPicPr>
          <p:cNvPr descr="Une image contenant texte, Graphique, Police, graphisme&#10;&#10;Description générée automatiquement" id="296" name="Google Shape;296;p49"/>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p:cSld name="Titre">
    <p:bg>
      <p:bgPr>
        <a:solidFill>
          <a:schemeClr val="lt1"/>
        </a:solidFill>
      </p:bgPr>
    </p:bg>
    <p:spTree>
      <p:nvGrpSpPr>
        <p:cNvPr id="297" name="Shape 297"/>
        <p:cNvGrpSpPr/>
        <p:nvPr/>
      </p:nvGrpSpPr>
      <p:grpSpPr>
        <a:xfrm>
          <a:off x="0" y="0"/>
          <a:ext cx="0" cy="0"/>
          <a:chOff x="0" y="0"/>
          <a:chExt cx="0" cy="0"/>
        </a:xfrm>
      </p:grpSpPr>
      <p:sp>
        <p:nvSpPr>
          <p:cNvPr id="298" name="Google Shape;298;p50"/>
          <p:cNvSpPr txBox="1"/>
          <p:nvPr>
            <p:ph type="ctrTitle"/>
          </p:nvPr>
        </p:nvSpPr>
        <p:spPr>
          <a:xfrm>
            <a:off x="4732428" y="308609"/>
            <a:ext cx="4114800" cy="246888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4500"/>
              <a:buFont typeface="Franklin Gothic"/>
              <a:buNone/>
              <a:defRPr b="1" i="0" sz="45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grpSp>
        <p:nvGrpSpPr>
          <p:cNvPr id="299" name="Google Shape;299;p50"/>
          <p:cNvGrpSpPr/>
          <p:nvPr/>
        </p:nvGrpSpPr>
        <p:grpSpPr>
          <a:xfrm>
            <a:off x="1" y="569064"/>
            <a:ext cx="4574436" cy="4574436"/>
            <a:chOff x="0" y="12289"/>
            <a:chExt cx="3550" cy="3551"/>
          </a:xfrm>
        </p:grpSpPr>
        <p:sp>
          <p:nvSpPr>
            <p:cNvPr id="300" name="Google Shape;300;p50"/>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01" name="Google Shape;301;p50"/>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02" name="Google Shape;302;p50"/>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cxnSp>
        <p:nvCxnSpPr>
          <p:cNvPr id="303" name="Google Shape;303;p50"/>
          <p:cNvCxnSpPr/>
          <p:nvPr/>
        </p:nvCxnSpPr>
        <p:spPr>
          <a:xfrm>
            <a:off x="4732020" y="2962656"/>
            <a:ext cx="1600200" cy="2994"/>
          </a:xfrm>
          <a:prstGeom prst="straightConnector1">
            <a:avLst/>
          </a:prstGeom>
          <a:noFill/>
          <a:ln cap="flat" cmpd="sng" w="101600">
            <a:solidFill>
              <a:srgbClr val="5D7C3F"/>
            </a:solidFill>
            <a:prstDash val="solid"/>
            <a:miter lim="800000"/>
            <a:headEnd len="sm" w="sm" type="none"/>
            <a:tailEnd len="sm" w="sm" type="none"/>
          </a:ln>
        </p:spPr>
      </p:cxnSp>
      <p:sp>
        <p:nvSpPr>
          <p:cNvPr id="304" name="Google Shape;304;p50"/>
          <p:cNvSpPr txBox="1"/>
          <p:nvPr>
            <p:ph idx="1" type="body"/>
          </p:nvPr>
        </p:nvSpPr>
        <p:spPr>
          <a:xfrm>
            <a:off x="4732429" y="3412164"/>
            <a:ext cx="4114800" cy="123444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rgbClr val="5D7C3F"/>
              </a:buClr>
              <a:buSzPts val="1800"/>
              <a:buNone/>
              <a:defRPr b="1" i="0" sz="1800">
                <a:solidFill>
                  <a:srgbClr val="5D7C3F"/>
                </a:solidFill>
                <a:latin typeface="Libre Franklin"/>
                <a:ea typeface="Libre Franklin"/>
                <a:cs typeface="Libre Franklin"/>
                <a:sym typeface="Libre Franklin"/>
              </a:defRPr>
            </a:lvl1pPr>
            <a:lvl2pPr indent="-419100" lvl="1" marL="914400" algn="l">
              <a:lnSpc>
                <a:spcPct val="90000"/>
              </a:lnSpc>
              <a:spcBef>
                <a:spcPts val="400"/>
              </a:spcBef>
              <a:spcAft>
                <a:spcPts val="0"/>
              </a:spcAft>
              <a:buClr>
                <a:schemeClr val="dk1"/>
              </a:buClr>
              <a:buSzPts val="3000"/>
              <a:buChar char="•"/>
              <a:defRPr sz="3000"/>
            </a:lvl2pPr>
            <a:lvl3pPr indent="-419100" lvl="2" marL="1371600" algn="l">
              <a:lnSpc>
                <a:spcPct val="90000"/>
              </a:lnSpc>
              <a:spcBef>
                <a:spcPts val="400"/>
              </a:spcBef>
              <a:spcAft>
                <a:spcPts val="0"/>
              </a:spcAft>
              <a:buClr>
                <a:schemeClr val="dk1"/>
              </a:buClr>
              <a:buSzPts val="3000"/>
              <a:buChar char="•"/>
              <a:defRPr sz="3000"/>
            </a:lvl3pPr>
            <a:lvl4pPr indent="-419100" lvl="3" marL="1828800" algn="l">
              <a:lnSpc>
                <a:spcPct val="90000"/>
              </a:lnSpc>
              <a:spcBef>
                <a:spcPts val="400"/>
              </a:spcBef>
              <a:spcAft>
                <a:spcPts val="0"/>
              </a:spcAft>
              <a:buClr>
                <a:schemeClr val="dk1"/>
              </a:buClr>
              <a:buSzPts val="3000"/>
              <a:buChar char="•"/>
              <a:defRPr sz="3000"/>
            </a:lvl4pPr>
            <a:lvl5pPr indent="-419100" lvl="4" marL="2286000" algn="l">
              <a:lnSpc>
                <a:spcPct val="90000"/>
              </a:lnSpc>
              <a:spcBef>
                <a:spcPts val="400"/>
              </a:spcBef>
              <a:spcAft>
                <a:spcPts val="0"/>
              </a:spcAft>
              <a:buClr>
                <a:schemeClr val="dk1"/>
              </a:buClr>
              <a:buSzPts val="3000"/>
              <a:buChar char="•"/>
              <a:defRPr sz="30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Une image contenant texte, Graphique, Police, graphisme&#10;&#10;Description générée automatiquement" id="305" name="Google Shape;305;p50"/>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deux contenus 2">
  <p:cSld name="Titre et deux contenus 2">
    <p:bg>
      <p:bgPr>
        <a:solidFill>
          <a:schemeClr val="lt1"/>
        </a:solidFill>
      </p:bgPr>
    </p:bg>
    <p:spTree>
      <p:nvGrpSpPr>
        <p:cNvPr id="306" name="Shape 306"/>
        <p:cNvGrpSpPr/>
        <p:nvPr/>
      </p:nvGrpSpPr>
      <p:grpSpPr>
        <a:xfrm>
          <a:off x="0" y="0"/>
          <a:ext cx="0" cy="0"/>
          <a:chOff x="0" y="0"/>
          <a:chExt cx="0" cy="0"/>
        </a:xfrm>
      </p:grpSpPr>
      <p:grpSp>
        <p:nvGrpSpPr>
          <p:cNvPr id="307" name="Google Shape;307;p51"/>
          <p:cNvGrpSpPr/>
          <p:nvPr/>
        </p:nvGrpSpPr>
        <p:grpSpPr>
          <a:xfrm rot="10800000">
            <a:off x="6652530" y="0"/>
            <a:ext cx="2493906" cy="2493906"/>
            <a:chOff x="0" y="12289"/>
            <a:chExt cx="3550" cy="3551"/>
          </a:xfrm>
        </p:grpSpPr>
        <p:sp>
          <p:nvSpPr>
            <p:cNvPr id="308" name="Google Shape;308;p51"/>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09" name="Google Shape;309;p51"/>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10" name="Google Shape;310;p51"/>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311" name="Google Shape;311;p51"/>
          <p:cNvSpPr txBox="1"/>
          <p:nvPr>
            <p:ph type="title"/>
          </p:nvPr>
        </p:nvSpPr>
        <p:spPr>
          <a:xfrm>
            <a:off x="445770" y="208597"/>
            <a:ext cx="7333774" cy="1120947"/>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51"/>
          <p:cNvSpPr txBox="1"/>
          <p:nvPr>
            <p:ph idx="1" type="body"/>
          </p:nvPr>
        </p:nvSpPr>
        <p:spPr>
          <a:xfrm>
            <a:off x="445770" y="2007394"/>
            <a:ext cx="3368120" cy="2698102"/>
          </a:xfrm>
          <a:prstGeom prst="rect">
            <a:avLst/>
          </a:prstGeom>
          <a:noFill/>
          <a:ln>
            <a:noFill/>
          </a:ln>
        </p:spPr>
        <p:txBody>
          <a:bodyPr anchorCtr="0" anchor="t" bIns="0" lIns="0" spcFirstLastPara="1" rIns="0" wrap="square" tIns="34275">
            <a:normAutofit/>
          </a:bodyPr>
          <a:lstStyle>
            <a:lvl1pPr indent="-228600" lvl="0" marL="457200" algn="l">
              <a:lnSpc>
                <a:spcPct val="90000"/>
              </a:lnSpc>
              <a:spcBef>
                <a:spcPts val="1400"/>
              </a:spcBef>
              <a:spcAft>
                <a:spcPts val="0"/>
              </a:spcAft>
              <a:buClr>
                <a:schemeClr val="dk1"/>
              </a:buClr>
              <a:buSzPts val="1500"/>
              <a:buFont typeface="Arial"/>
              <a:buNone/>
              <a:defRPr sz="1500"/>
            </a:lvl1pPr>
            <a:lvl2pPr indent="-323850" lvl="1" marL="914400" algn="l">
              <a:lnSpc>
                <a:spcPct val="90000"/>
              </a:lnSpc>
              <a:spcBef>
                <a:spcPts val="14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13" name="Google Shape;313;p51"/>
          <p:cNvSpPr txBox="1"/>
          <p:nvPr>
            <p:ph idx="2" type="body"/>
          </p:nvPr>
        </p:nvSpPr>
        <p:spPr>
          <a:xfrm>
            <a:off x="4411424" y="2007394"/>
            <a:ext cx="3368120" cy="2698102"/>
          </a:xfrm>
          <a:prstGeom prst="rect">
            <a:avLst/>
          </a:prstGeom>
          <a:noFill/>
          <a:ln>
            <a:noFill/>
          </a:ln>
        </p:spPr>
        <p:txBody>
          <a:bodyPr anchorCtr="0" anchor="t" bIns="0" lIns="0" spcFirstLastPara="1" rIns="0" wrap="square" tIns="34275">
            <a:normAutofit/>
          </a:bodyPr>
          <a:lstStyle>
            <a:lvl1pPr indent="-228600" lvl="0" marL="457200" algn="l">
              <a:lnSpc>
                <a:spcPct val="90000"/>
              </a:lnSpc>
              <a:spcBef>
                <a:spcPts val="1400"/>
              </a:spcBef>
              <a:spcAft>
                <a:spcPts val="0"/>
              </a:spcAft>
              <a:buClr>
                <a:schemeClr val="dk1"/>
              </a:buClr>
              <a:buSzPts val="1500"/>
              <a:buFont typeface="Arial"/>
              <a:buNone/>
              <a:defRPr sz="1500"/>
            </a:lvl1pPr>
            <a:lvl2pPr indent="-323850" lvl="1" marL="914400" algn="l">
              <a:lnSpc>
                <a:spcPct val="90000"/>
              </a:lnSpc>
              <a:spcBef>
                <a:spcPts val="14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14" name="Google Shape;314;p51"/>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315" name="Google Shape;315;p51"/>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cxnSp>
        <p:nvCxnSpPr>
          <p:cNvPr id="316" name="Google Shape;316;p51"/>
          <p:cNvCxnSpPr/>
          <p:nvPr/>
        </p:nvCxnSpPr>
        <p:spPr>
          <a:xfrm>
            <a:off x="445770" y="1611630"/>
            <a:ext cx="1600200" cy="2994"/>
          </a:xfrm>
          <a:prstGeom prst="straightConnector1">
            <a:avLst/>
          </a:prstGeom>
          <a:noFill/>
          <a:ln cap="flat" cmpd="sng" w="101600">
            <a:solidFill>
              <a:srgbClr val="5D7C3F"/>
            </a:solidFill>
            <a:prstDash val="solid"/>
            <a:miter lim="800000"/>
            <a:headEnd len="sm" w="sm" type="none"/>
            <a:tailEnd len="sm" w="sm" type="none"/>
          </a:ln>
        </p:spPr>
      </p:cxnSp>
      <p:pic>
        <p:nvPicPr>
          <p:cNvPr descr="Une image contenant texte, Graphique, Police, graphisme&#10;&#10;Description générée automatiquement" id="317" name="Google Shape;317;p51"/>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2160">
          <p15:clr>
            <a:srgbClr val="FBAE40"/>
          </p15:clr>
        </p15:guide>
        <p15:guide id="4" pos="3870">
          <p15:clr>
            <a:srgbClr val="FBAE40"/>
          </p15:clr>
        </p15:guide>
        <p15:guide id="5" pos="1890">
          <p15:clr>
            <a:srgbClr val="FBAE40"/>
          </p15:clr>
        </p15:guide>
        <p15:guide id="6" pos="3600">
          <p15:clr>
            <a:srgbClr val="FBAE40"/>
          </p15:clr>
        </p15:guide>
        <p15:guide id="7" orient="horz" pos="918">
          <p15:clr>
            <a:srgbClr val="FBAE40"/>
          </p15:clr>
        </p15:guide>
        <p15:guide id="8" orient="horz" pos="1044">
          <p15:clr>
            <a:srgbClr val="FBAE40"/>
          </p15:clr>
        </p15:guide>
        <p15:guide id="9" orient="horz" pos="41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
  <p:cSld name="Titre et contenu ">
    <p:bg>
      <p:bgPr>
        <a:solidFill>
          <a:schemeClr val="lt1"/>
        </a:solidFill>
      </p:bgPr>
    </p:bg>
    <p:spTree>
      <p:nvGrpSpPr>
        <p:cNvPr id="318" name="Shape 318"/>
        <p:cNvGrpSpPr/>
        <p:nvPr/>
      </p:nvGrpSpPr>
      <p:grpSpPr>
        <a:xfrm>
          <a:off x="0" y="0"/>
          <a:ext cx="0" cy="0"/>
          <a:chOff x="0" y="0"/>
          <a:chExt cx="0" cy="0"/>
        </a:xfrm>
      </p:grpSpPr>
      <p:grpSp>
        <p:nvGrpSpPr>
          <p:cNvPr id="319" name="Google Shape;319;p52"/>
          <p:cNvGrpSpPr/>
          <p:nvPr/>
        </p:nvGrpSpPr>
        <p:grpSpPr>
          <a:xfrm>
            <a:off x="4772025" y="0"/>
            <a:ext cx="4371974" cy="2426702"/>
            <a:chOff x="5612972" y="1"/>
            <a:chExt cx="6615961" cy="3672246"/>
          </a:xfrm>
        </p:grpSpPr>
        <p:sp>
          <p:nvSpPr>
            <p:cNvPr id="320" name="Google Shape;320;p52"/>
            <p:cNvSpPr/>
            <p:nvPr/>
          </p:nvSpPr>
          <p:spPr>
            <a:xfrm>
              <a:off x="5612972" y="1"/>
              <a:ext cx="4408998" cy="3672246"/>
            </a:xfrm>
            <a:custGeom>
              <a:rect b="b" l="l" r="r" t="t"/>
              <a:pathLst>
                <a:path extrusionOk="0" h="2980" w="3578">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21" name="Google Shape;321;p52"/>
            <p:cNvSpPr/>
            <p:nvPr/>
          </p:nvSpPr>
          <p:spPr>
            <a:xfrm>
              <a:off x="6341233" y="1463970"/>
              <a:ext cx="2208196" cy="2208277"/>
            </a:xfrm>
            <a:custGeom>
              <a:rect b="b" l="l" r="r" t="t"/>
              <a:pathLst>
                <a:path extrusionOk="0" h="1792" w="1792">
                  <a:moveTo>
                    <a:pt x="597" y="0"/>
                  </a:moveTo>
                  <a:lnTo>
                    <a:pt x="0" y="598"/>
                  </a:lnTo>
                  <a:lnTo>
                    <a:pt x="1195" y="1792"/>
                  </a:lnTo>
                  <a:lnTo>
                    <a:pt x="1792" y="1195"/>
                  </a:lnTo>
                  <a:lnTo>
                    <a:pt x="597"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22" name="Google Shape;322;p52"/>
            <p:cNvSpPr/>
            <p:nvPr/>
          </p:nvSpPr>
          <p:spPr>
            <a:xfrm>
              <a:off x="8555590" y="1"/>
              <a:ext cx="1457754" cy="729520"/>
            </a:xfrm>
            <a:custGeom>
              <a:rect b="b" l="l" r="r" t="t"/>
              <a:pathLst>
                <a:path extrusionOk="0" h="592" w="1183">
                  <a:moveTo>
                    <a:pt x="1183" y="0"/>
                  </a:moveTo>
                  <a:lnTo>
                    <a:pt x="0" y="0"/>
                  </a:lnTo>
                  <a:lnTo>
                    <a:pt x="591" y="591"/>
                  </a:lnTo>
                  <a:lnTo>
                    <a:pt x="1183"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23" name="Google Shape;323;p52"/>
            <p:cNvSpPr/>
            <p:nvPr/>
          </p:nvSpPr>
          <p:spPr>
            <a:xfrm>
              <a:off x="7076887" y="728289"/>
              <a:ext cx="2208196" cy="2208277"/>
            </a:xfrm>
            <a:custGeom>
              <a:rect b="b" l="l" r="r" t="t"/>
              <a:pathLst>
                <a:path extrusionOk="0" h="1792" w="1792">
                  <a:moveTo>
                    <a:pt x="598" y="0"/>
                  </a:moveTo>
                  <a:lnTo>
                    <a:pt x="0" y="597"/>
                  </a:lnTo>
                  <a:lnTo>
                    <a:pt x="1195" y="1792"/>
                  </a:lnTo>
                  <a:lnTo>
                    <a:pt x="1792" y="1195"/>
                  </a:lnTo>
                  <a:lnTo>
                    <a:pt x="598"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24" name="Google Shape;324;p52"/>
            <p:cNvSpPr/>
            <p:nvPr/>
          </p:nvSpPr>
          <p:spPr>
            <a:xfrm>
              <a:off x="9285083" y="728289"/>
              <a:ext cx="2943850" cy="2943958"/>
            </a:xfrm>
            <a:custGeom>
              <a:rect b="b" l="l" r="r" t="t"/>
              <a:pathLst>
                <a:path extrusionOk="0" h="2389" w="2389">
                  <a:moveTo>
                    <a:pt x="2389" y="1195"/>
                  </a:moveTo>
                  <a:lnTo>
                    <a:pt x="1194" y="0"/>
                  </a:lnTo>
                  <a:lnTo>
                    <a:pt x="0" y="1195"/>
                  </a:lnTo>
                  <a:lnTo>
                    <a:pt x="1194" y="2389"/>
                  </a:lnTo>
                  <a:lnTo>
                    <a:pt x="2389" y="1195"/>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325" name="Google Shape;325;p52"/>
          <p:cNvSpPr txBox="1"/>
          <p:nvPr>
            <p:ph type="title"/>
          </p:nvPr>
        </p:nvSpPr>
        <p:spPr>
          <a:xfrm>
            <a:off x="4739164" y="2624750"/>
            <a:ext cx="3704750" cy="1907108"/>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cxnSp>
        <p:nvCxnSpPr>
          <p:cNvPr id="326" name="Google Shape;326;p52"/>
          <p:cNvCxnSpPr/>
          <p:nvPr/>
        </p:nvCxnSpPr>
        <p:spPr>
          <a:xfrm>
            <a:off x="4760595" y="4734877"/>
            <a:ext cx="1600200" cy="2994"/>
          </a:xfrm>
          <a:prstGeom prst="straightConnector1">
            <a:avLst/>
          </a:prstGeom>
          <a:noFill/>
          <a:ln cap="flat" cmpd="sng" w="101600">
            <a:solidFill>
              <a:srgbClr val="5D7C3F"/>
            </a:solidFill>
            <a:prstDash val="solid"/>
            <a:miter lim="800000"/>
            <a:headEnd len="sm" w="sm" type="none"/>
            <a:tailEnd len="sm" w="sm" type="none"/>
          </a:ln>
        </p:spPr>
      </p:cxnSp>
      <p:sp>
        <p:nvSpPr>
          <p:cNvPr id="327" name="Google Shape;327;p52"/>
          <p:cNvSpPr txBox="1"/>
          <p:nvPr>
            <p:ph idx="1" type="body"/>
          </p:nvPr>
        </p:nvSpPr>
        <p:spPr>
          <a:xfrm>
            <a:off x="452914" y="342901"/>
            <a:ext cx="3898702" cy="1728788"/>
          </a:xfrm>
          <a:prstGeom prst="rect">
            <a:avLst/>
          </a:prstGeom>
          <a:noFill/>
          <a:ln>
            <a:noFill/>
          </a:ln>
        </p:spPr>
        <p:txBody>
          <a:bodyPr anchorCtr="0" anchor="t" bIns="34275" lIns="0" spcFirstLastPara="1" rIns="68575" wrap="square" tIns="205725">
            <a:normAutofit/>
          </a:bodyPr>
          <a:lstStyle>
            <a:lvl1pPr indent="-323850" lvl="0" marL="457200" algn="l">
              <a:lnSpc>
                <a:spcPct val="90000"/>
              </a:lnSpc>
              <a:spcBef>
                <a:spcPts val="1400"/>
              </a:spcBef>
              <a:spcAft>
                <a:spcPts val="0"/>
              </a:spcAft>
              <a:buClr>
                <a:schemeClr val="dk1"/>
              </a:buClr>
              <a:buSzPts val="1500"/>
              <a:buFont typeface="Franklin Gothic"/>
              <a:buAutoNum type="arabicPeriod"/>
              <a:defRPr sz="1500"/>
            </a:lvl1pPr>
            <a:lvl2pPr indent="-323850" lvl="1" marL="914400" algn="l">
              <a:lnSpc>
                <a:spcPct val="90000"/>
              </a:lnSpc>
              <a:spcBef>
                <a:spcPts val="1400"/>
              </a:spcBef>
              <a:spcAft>
                <a:spcPts val="0"/>
              </a:spcAft>
              <a:buClr>
                <a:schemeClr val="dk1"/>
              </a:buClr>
              <a:buSzPts val="1500"/>
              <a:buFont typeface="Franklin Gothic"/>
              <a:buAutoNum type="alphaLcPeriod"/>
              <a:defRPr sz="1500"/>
            </a:lvl2pPr>
            <a:lvl3pPr indent="-323850" lvl="2" marL="1371600" algn="l">
              <a:lnSpc>
                <a:spcPct val="90000"/>
              </a:lnSpc>
              <a:spcBef>
                <a:spcPts val="1400"/>
              </a:spcBef>
              <a:spcAft>
                <a:spcPts val="0"/>
              </a:spcAft>
              <a:buClr>
                <a:schemeClr val="dk1"/>
              </a:buClr>
              <a:buSzPts val="1500"/>
              <a:buFont typeface="Franklin Gothic"/>
              <a:buAutoNum type="arabicParenR"/>
              <a:defRPr sz="1500"/>
            </a:lvl3pPr>
            <a:lvl4pPr indent="-228600" lvl="3" marL="1828800" algn="l">
              <a:lnSpc>
                <a:spcPct val="90000"/>
              </a:lnSpc>
              <a:spcBef>
                <a:spcPts val="1400"/>
              </a:spcBef>
              <a:spcAft>
                <a:spcPts val="0"/>
              </a:spcAft>
              <a:buClr>
                <a:schemeClr val="dk1"/>
              </a:buClr>
              <a:buSzPts val="1500"/>
              <a:buFont typeface="Franklin Gothic"/>
              <a:buNone/>
              <a:defRPr sz="1500"/>
            </a:lvl4pPr>
            <a:lvl5pPr indent="-323850" lvl="4" marL="2286000" algn="l">
              <a:lnSpc>
                <a:spcPct val="90000"/>
              </a:lnSpc>
              <a:spcBef>
                <a:spcPts val="1400"/>
              </a:spcBef>
              <a:spcAft>
                <a:spcPts val="0"/>
              </a:spcAft>
              <a:buClr>
                <a:schemeClr val="dk1"/>
              </a:buClr>
              <a:buSzPts val="1500"/>
              <a:buFont typeface="Franklin Gothic"/>
              <a:buAutoNum type="arabicPeriod"/>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8" name="Google Shape;328;p52"/>
          <p:cNvSpPr txBox="1"/>
          <p:nvPr>
            <p:ph idx="2" type="body"/>
          </p:nvPr>
        </p:nvSpPr>
        <p:spPr>
          <a:xfrm>
            <a:off x="445770" y="2107946"/>
            <a:ext cx="3898702" cy="2489635"/>
          </a:xfrm>
          <a:prstGeom prst="rect">
            <a:avLst/>
          </a:prstGeom>
          <a:noFill/>
          <a:ln>
            <a:noFill/>
          </a:ln>
        </p:spPr>
        <p:txBody>
          <a:bodyPr anchorCtr="0" anchor="t" bIns="0" lIns="0" spcFirstLastPara="1" rIns="0" wrap="square" tIns="34275">
            <a:normAutofit/>
          </a:bodyPr>
          <a:lstStyle>
            <a:lvl1pPr indent="-228600" lvl="0" marL="457200" algn="l">
              <a:lnSpc>
                <a:spcPct val="90000"/>
              </a:lnSpc>
              <a:spcBef>
                <a:spcPts val="1400"/>
              </a:spcBef>
              <a:spcAft>
                <a:spcPts val="0"/>
              </a:spcAft>
              <a:buClr>
                <a:schemeClr val="dk1"/>
              </a:buClr>
              <a:buSzPts val="1500"/>
              <a:buFont typeface="Arial"/>
              <a:buNone/>
              <a:defRPr sz="1500"/>
            </a:lvl1pPr>
            <a:lvl2pPr indent="-323850" lvl="1" marL="914400" algn="l">
              <a:lnSpc>
                <a:spcPct val="90000"/>
              </a:lnSpc>
              <a:spcBef>
                <a:spcPts val="14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9" name="Google Shape;329;p52"/>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330" name="Google Shape;330;p52"/>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Une image contenant texte, Graphique, Police, graphisme&#10;&#10;Description générée automatiquement" id="331" name="Google Shape;331;p52"/>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2160">
          <p15:clr>
            <a:srgbClr val="FBAE40"/>
          </p15:clr>
        </p15:guide>
        <p15:guide id="4" pos="3870">
          <p15:clr>
            <a:srgbClr val="FBAE40"/>
          </p15:clr>
        </p15:guide>
        <p15:guide id="5" pos="1890">
          <p15:clr>
            <a:srgbClr val="FBAE40"/>
          </p15:clr>
        </p15:guide>
        <p15:guide id="6" pos="3600">
          <p15:clr>
            <a:srgbClr val="FBAE40"/>
          </p15:clr>
        </p15:guide>
        <p15:guide id="7" orient="horz" pos="918">
          <p15:clr>
            <a:srgbClr val="FBAE40"/>
          </p15:clr>
        </p15:guide>
        <p15:guide id="8" orient="horz" pos="1044">
          <p15:clr>
            <a:srgbClr val="FBAE40"/>
          </p15:clr>
        </p15:guide>
        <p15:guide id="9" orient="horz" pos="41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contenu et image">
  <p:cSld name="Titre, contenu et image">
    <p:bg>
      <p:bgPr>
        <a:solidFill>
          <a:schemeClr val="lt1"/>
        </a:solidFill>
      </p:bgPr>
    </p:bg>
    <p:spTree>
      <p:nvGrpSpPr>
        <p:cNvPr id="332" name="Shape 332"/>
        <p:cNvGrpSpPr/>
        <p:nvPr/>
      </p:nvGrpSpPr>
      <p:grpSpPr>
        <a:xfrm>
          <a:off x="0" y="0"/>
          <a:ext cx="0" cy="0"/>
          <a:chOff x="0" y="0"/>
          <a:chExt cx="0" cy="0"/>
        </a:xfrm>
      </p:grpSpPr>
      <p:sp>
        <p:nvSpPr>
          <p:cNvPr id="333" name="Google Shape;333;p53"/>
          <p:cNvSpPr txBox="1"/>
          <p:nvPr>
            <p:ph type="title"/>
          </p:nvPr>
        </p:nvSpPr>
        <p:spPr>
          <a:xfrm>
            <a:off x="431482" y="208597"/>
            <a:ext cx="3797618" cy="176552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53"/>
          <p:cNvSpPr txBox="1"/>
          <p:nvPr>
            <p:ph idx="1" type="body"/>
          </p:nvPr>
        </p:nvSpPr>
        <p:spPr>
          <a:xfrm>
            <a:off x="445770" y="2459684"/>
            <a:ext cx="3783330" cy="2245811"/>
          </a:xfrm>
          <a:prstGeom prst="rect">
            <a:avLst/>
          </a:prstGeom>
          <a:noFill/>
          <a:ln>
            <a:noFill/>
          </a:ln>
        </p:spPr>
        <p:txBody>
          <a:bodyPr anchorCtr="0" anchor="t" bIns="0" lIns="0" spcFirstLastPara="1" rIns="0" wrap="square" tIns="171450">
            <a:normAutofit/>
          </a:bodyPr>
          <a:lstStyle>
            <a:lvl1pPr indent="-228600" lvl="0" marL="457200" algn="l">
              <a:lnSpc>
                <a:spcPct val="90000"/>
              </a:lnSpc>
              <a:spcBef>
                <a:spcPts val="1400"/>
              </a:spcBef>
              <a:spcAft>
                <a:spcPts val="0"/>
              </a:spcAft>
              <a:buClr>
                <a:schemeClr val="dk1"/>
              </a:buClr>
              <a:buSzPts val="1500"/>
              <a:buFont typeface="Arial"/>
              <a:buNone/>
              <a:defRPr sz="1500"/>
            </a:lvl1pPr>
            <a:lvl2pPr indent="-323850" lvl="1" marL="914400" algn="l">
              <a:lnSpc>
                <a:spcPct val="90000"/>
              </a:lnSpc>
              <a:spcBef>
                <a:spcPts val="14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cxnSp>
        <p:nvCxnSpPr>
          <p:cNvPr id="335" name="Google Shape;335;p53"/>
          <p:cNvCxnSpPr/>
          <p:nvPr/>
        </p:nvCxnSpPr>
        <p:spPr>
          <a:xfrm>
            <a:off x="445770" y="2248094"/>
            <a:ext cx="1600200" cy="2994"/>
          </a:xfrm>
          <a:prstGeom prst="straightConnector1">
            <a:avLst/>
          </a:prstGeom>
          <a:noFill/>
          <a:ln cap="flat" cmpd="sng" w="101600">
            <a:solidFill>
              <a:srgbClr val="5D7C3F"/>
            </a:solidFill>
            <a:prstDash val="solid"/>
            <a:miter lim="800000"/>
            <a:headEnd len="sm" w="sm" type="none"/>
            <a:tailEnd len="sm" w="sm" type="none"/>
          </a:ln>
        </p:spPr>
      </p:cxnSp>
      <p:sp>
        <p:nvSpPr>
          <p:cNvPr id="336" name="Google Shape;336;p53"/>
          <p:cNvSpPr/>
          <p:nvPr>
            <p:ph idx="2" type="pic"/>
          </p:nvPr>
        </p:nvSpPr>
        <p:spPr>
          <a:xfrm>
            <a:off x="4572000" y="0"/>
            <a:ext cx="4588669" cy="5143500"/>
          </a:xfrm>
          <a:prstGeom prst="rect">
            <a:avLst/>
          </a:prstGeom>
          <a:noFill/>
          <a:ln>
            <a:noFill/>
          </a:ln>
        </p:spPr>
      </p:sp>
      <p:sp>
        <p:nvSpPr>
          <p:cNvPr id="337" name="Google Shape;337;p53"/>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338" name="Google Shape;338;p53"/>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Une image contenant texte, Graphique, Police, graphisme&#10;&#10;Description générée automatiquement" id="339" name="Google Shape;339;p53"/>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2160">
          <p15:clr>
            <a:srgbClr val="FBAE40"/>
          </p15:clr>
        </p15:guide>
        <p15:guide id="4" pos="3870">
          <p15:clr>
            <a:srgbClr val="FBAE40"/>
          </p15:clr>
        </p15:guide>
        <p15:guide id="5" pos="1890">
          <p15:clr>
            <a:srgbClr val="FBAE40"/>
          </p15:clr>
        </p15:guide>
        <p15:guide id="6" pos="3600">
          <p15:clr>
            <a:srgbClr val="FBAE40"/>
          </p15:clr>
        </p15:guide>
        <p15:guide id="7" orient="horz" pos="918">
          <p15:clr>
            <a:srgbClr val="FBAE40"/>
          </p15:clr>
        </p15:guide>
        <p15:guide id="8" orient="horz" pos="1044">
          <p15:clr>
            <a:srgbClr val="FBAE40"/>
          </p15:clr>
        </p15:guide>
        <p15:guide id="9" orient="horz" pos="41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contenu et tableau">
  <p:cSld name="Titre, contenu et tableau">
    <p:bg>
      <p:bgPr>
        <a:solidFill>
          <a:schemeClr val="lt1"/>
        </a:solidFill>
      </p:bgPr>
    </p:bg>
    <p:spTree>
      <p:nvGrpSpPr>
        <p:cNvPr id="340" name="Shape 340"/>
        <p:cNvGrpSpPr/>
        <p:nvPr/>
      </p:nvGrpSpPr>
      <p:grpSpPr>
        <a:xfrm>
          <a:off x="0" y="0"/>
          <a:ext cx="0" cy="0"/>
          <a:chOff x="0" y="0"/>
          <a:chExt cx="0" cy="0"/>
        </a:xfrm>
      </p:grpSpPr>
      <p:grpSp>
        <p:nvGrpSpPr>
          <p:cNvPr id="341" name="Google Shape;341;p54"/>
          <p:cNvGrpSpPr/>
          <p:nvPr/>
        </p:nvGrpSpPr>
        <p:grpSpPr>
          <a:xfrm flipH="1" rot="5400000">
            <a:off x="0" y="2925099"/>
            <a:ext cx="2219420" cy="2219419"/>
            <a:chOff x="0" y="12289"/>
            <a:chExt cx="3550" cy="3551"/>
          </a:xfrm>
        </p:grpSpPr>
        <p:sp>
          <p:nvSpPr>
            <p:cNvPr id="342" name="Google Shape;342;p54"/>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43" name="Google Shape;343;p54"/>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44" name="Google Shape;344;p54"/>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345" name="Google Shape;345;p54"/>
          <p:cNvSpPr txBox="1"/>
          <p:nvPr>
            <p:ph type="title"/>
          </p:nvPr>
        </p:nvSpPr>
        <p:spPr>
          <a:xfrm>
            <a:off x="2746057" y="3496288"/>
            <a:ext cx="5952173" cy="103557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cxnSp>
        <p:nvCxnSpPr>
          <p:cNvPr id="346" name="Google Shape;346;p54"/>
          <p:cNvCxnSpPr/>
          <p:nvPr/>
        </p:nvCxnSpPr>
        <p:spPr>
          <a:xfrm>
            <a:off x="2753201" y="4734877"/>
            <a:ext cx="1600200" cy="2994"/>
          </a:xfrm>
          <a:prstGeom prst="straightConnector1">
            <a:avLst/>
          </a:prstGeom>
          <a:noFill/>
          <a:ln cap="flat" cmpd="sng" w="101600">
            <a:solidFill>
              <a:srgbClr val="5D7C3F"/>
            </a:solidFill>
            <a:prstDash val="solid"/>
            <a:miter lim="800000"/>
            <a:headEnd len="sm" w="sm" type="none"/>
            <a:tailEnd len="sm" w="sm" type="none"/>
          </a:ln>
        </p:spPr>
      </p:cxnSp>
      <p:sp>
        <p:nvSpPr>
          <p:cNvPr id="347" name="Google Shape;347;p54"/>
          <p:cNvSpPr txBox="1"/>
          <p:nvPr>
            <p:ph idx="1" type="body"/>
          </p:nvPr>
        </p:nvSpPr>
        <p:spPr>
          <a:xfrm>
            <a:off x="452914" y="438004"/>
            <a:ext cx="2118836" cy="2999295"/>
          </a:xfrm>
          <a:prstGeom prst="rect">
            <a:avLst/>
          </a:prstGeom>
          <a:noFill/>
          <a:ln>
            <a:noFill/>
          </a:ln>
        </p:spPr>
        <p:txBody>
          <a:bodyPr anchorCtr="0" anchor="t" bIns="34275" lIns="0" spcFirstLastPara="1" rIns="68575" wrap="square" tIns="205725">
            <a:normAutofit/>
          </a:bodyPr>
          <a:lstStyle>
            <a:lvl1pPr indent="-228600" lvl="0" marL="457200" algn="l">
              <a:lnSpc>
                <a:spcPct val="90000"/>
              </a:lnSpc>
              <a:spcBef>
                <a:spcPts val="1400"/>
              </a:spcBef>
              <a:spcAft>
                <a:spcPts val="0"/>
              </a:spcAft>
              <a:buClr>
                <a:schemeClr val="dk1"/>
              </a:buClr>
              <a:buSzPts val="1500"/>
              <a:buFont typeface="Arial"/>
              <a:buNone/>
              <a:defRPr sz="1500"/>
            </a:lvl1pPr>
            <a:lvl2pPr indent="-228600" lvl="1" marL="914400" algn="l">
              <a:lnSpc>
                <a:spcPct val="90000"/>
              </a:lnSpc>
              <a:spcBef>
                <a:spcPts val="1400"/>
              </a:spcBef>
              <a:spcAft>
                <a:spcPts val="0"/>
              </a:spcAft>
              <a:buClr>
                <a:schemeClr val="dk1"/>
              </a:buClr>
              <a:buSzPts val="1500"/>
              <a:buNone/>
              <a:defRPr sz="1500"/>
            </a:lvl2pPr>
            <a:lvl3pPr indent="-228600" lvl="2" marL="1371600" algn="l">
              <a:lnSpc>
                <a:spcPct val="90000"/>
              </a:lnSpc>
              <a:spcBef>
                <a:spcPts val="1400"/>
              </a:spcBef>
              <a:spcAft>
                <a:spcPts val="0"/>
              </a:spcAft>
              <a:buClr>
                <a:schemeClr val="dk1"/>
              </a:buClr>
              <a:buSzPts val="1500"/>
              <a:buNone/>
              <a:defRPr sz="1500"/>
            </a:lvl3pPr>
            <a:lvl4pPr indent="-228600" lvl="3" marL="1828800" algn="l">
              <a:lnSpc>
                <a:spcPct val="90000"/>
              </a:lnSpc>
              <a:spcBef>
                <a:spcPts val="1400"/>
              </a:spcBef>
              <a:spcAft>
                <a:spcPts val="0"/>
              </a:spcAft>
              <a:buClr>
                <a:schemeClr val="dk1"/>
              </a:buClr>
              <a:buSzPts val="1500"/>
              <a:buNone/>
              <a:defRPr sz="1500"/>
            </a:lvl4pPr>
            <a:lvl5pPr indent="-228600" lvl="4" marL="2286000" algn="l">
              <a:lnSpc>
                <a:spcPct val="90000"/>
              </a:lnSpc>
              <a:spcBef>
                <a:spcPts val="1400"/>
              </a:spcBef>
              <a:spcAft>
                <a:spcPts val="0"/>
              </a:spcAft>
              <a:buClr>
                <a:schemeClr val="dk1"/>
              </a:buClr>
              <a:buSzPts val="1500"/>
              <a:buNone/>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48" name="Google Shape;348;p54"/>
          <p:cNvSpPr txBox="1"/>
          <p:nvPr>
            <p:ph idx="2" type="body"/>
          </p:nvPr>
        </p:nvSpPr>
        <p:spPr>
          <a:xfrm>
            <a:off x="2753200" y="438004"/>
            <a:ext cx="5945029" cy="2999295"/>
          </a:xfrm>
          <a:prstGeom prst="rect">
            <a:avLst/>
          </a:prstGeom>
          <a:noFill/>
          <a:ln>
            <a:noFill/>
          </a:ln>
        </p:spPr>
        <p:txBody>
          <a:bodyPr anchorCtr="0" anchor="t" bIns="34275" lIns="0" spcFirstLastPara="1" rIns="68575" wrap="square" tIns="34275">
            <a:normAutofit/>
          </a:bodyPr>
          <a:lstStyle>
            <a:lvl1pPr indent="-228600" lvl="0" marL="457200" algn="l">
              <a:lnSpc>
                <a:spcPct val="90000"/>
              </a:lnSpc>
              <a:spcBef>
                <a:spcPts val="1400"/>
              </a:spcBef>
              <a:spcAft>
                <a:spcPts val="0"/>
              </a:spcAft>
              <a:buClr>
                <a:schemeClr val="dk1"/>
              </a:buClr>
              <a:buSzPts val="1500"/>
              <a:buNone/>
              <a:defRPr sz="1500"/>
            </a:lvl1pPr>
            <a:lvl2pPr indent="-323850" lvl="1" marL="914400" algn="l">
              <a:lnSpc>
                <a:spcPct val="90000"/>
              </a:lnSpc>
              <a:spcBef>
                <a:spcPts val="5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49" name="Google Shape;349;p54"/>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350" name="Google Shape;350;p54"/>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Une image contenant texte, Graphique, Police, graphisme&#10;&#10;Description générée automatiquement" id="351" name="Google Shape;351;p54"/>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2160">
          <p15:clr>
            <a:srgbClr val="FBAE40"/>
          </p15:clr>
        </p15:guide>
        <p15:guide id="4" pos="3870">
          <p15:clr>
            <a:srgbClr val="FBAE40"/>
          </p15:clr>
        </p15:guide>
        <p15:guide id="5" pos="1890">
          <p15:clr>
            <a:srgbClr val="FBAE40"/>
          </p15:clr>
        </p15:guide>
        <p15:guide id="6" pos="3600">
          <p15:clr>
            <a:srgbClr val="FBAE40"/>
          </p15:clr>
        </p15:guide>
        <p15:guide id="7" orient="horz" pos="918">
          <p15:clr>
            <a:srgbClr val="FBAE40"/>
          </p15:clr>
        </p15:guide>
        <p15:guide id="8" orient="horz" pos="1044">
          <p15:clr>
            <a:srgbClr val="FBAE40"/>
          </p15:clr>
        </p15:guide>
        <p15:guide id="9" orient="horz" pos="41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deux contenus">
  <p:cSld name="Titre et deux contenus">
    <p:bg>
      <p:bgPr>
        <a:solidFill>
          <a:schemeClr val="lt1"/>
        </a:solidFill>
      </p:bgPr>
    </p:bg>
    <p:spTree>
      <p:nvGrpSpPr>
        <p:cNvPr id="352" name="Shape 352"/>
        <p:cNvGrpSpPr/>
        <p:nvPr/>
      </p:nvGrpSpPr>
      <p:grpSpPr>
        <a:xfrm>
          <a:off x="0" y="0"/>
          <a:ext cx="0" cy="0"/>
          <a:chOff x="0" y="0"/>
          <a:chExt cx="0" cy="0"/>
        </a:xfrm>
      </p:grpSpPr>
      <p:grpSp>
        <p:nvGrpSpPr>
          <p:cNvPr id="353" name="Google Shape;353;p55"/>
          <p:cNvGrpSpPr/>
          <p:nvPr/>
        </p:nvGrpSpPr>
        <p:grpSpPr>
          <a:xfrm rot="10800000">
            <a:off x="6652530" y="0"/>
            <a:ext cx="2493906" cy="2493906"/>
            <a:chOff x="0" y="12289"/>
            <a:chExt cx="3550" cy="3551"/>
          </a:xfrm>
        </p:grpSpPr>
        <p:sp>
          <p:nvSpPr>
            <p:cNvPr id="354" name="Google Shape;354;p55"/>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55" name="Google Shape;355;p55"/>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56" name="Google Shape;356;p55"/>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357" name="Google Shape;357;p55"/>
          <p:cNvSpPr txBox="1"/>
          <p:nvPr>
            <p:ph type="title"/>
          </p:nvPr>
        </p:nvSpPr>
        <p:spPr>
          <a:xfrm>
            <a:off x="445770" y="148806"/>
            <a:ext cx="8229600" cy="1180738"/>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cxnSp>
        <p:nvCxnSpPr>
          <p:cNvPr id="358" name="Google Shape;358;p55"/>
          <p:cNvCxnSpPr/>
          <p:nvPr/>
        </p:nvCxnSpPr>
        <p:spPr>
          <a:xfrm>
            <a:off x="445770" y="1611630"/>
            <a:ext cx="1600200" cy="2994"/>
          </a:xfrm>
          <a:prstGeom prst="straightConnector1">
            <a:avLst/>
          </a:prstGeom>
          <a:noFill/>
          <a:ln cap="flat" cmpd="sng" w="101600">
            <a:solidFill>
              <a:srgbClr val="5D7C3F"/>
            </a:solidFill>
            <a:prstDash val="solid"/>
            <a:miter lim="800000"/>
            <a:headEnd len="sm" w="sm" type="none"/>
            <a:tailEnd len="sm" w="sm" type="none"/>
          </a:ln>
        </p:spPr>
      </p:cxnSp>
      <p:sp>
        <p:nvSpPr>
          <p:cNvPr id="359" name="Google Shape;359;p55"/>
          <p:cNvSpPr txBox="1"/>
          <p:nvPr>
            <p:ph idx="1" type="body"/>
          </p:nvPr>
        </p:nvSpPr>
        <p:spPr>
          <a:xfrm>
            <a:off x="446642" y="2007394"/>
            <a:ext cx="4310063" cy="2698102"/>
          </a:xfrm>
          <a:prstGeom prst="rect">
            <a:avLst/>
          </a:prstGeom>
          <a:noFill/>
          <a:ln>
            <a:noFill/>
          </a:ln>
        </p:spPr>
        <p:txBody>
          <a:bodyPr anchorCtr="0" anchor="t" bIns="34275" lIns="0" spcFirstLastPara="1" rIns="68575" wrap="square" tIns="34275">
            <a:normAutofit/>
          </a:bodyPr>
          <a:lstStyle>
            <a:lvl1pPr indent="-228600" lvl="0" marL="457200" algn="l">
              <a:lnSpc>
                <a:spcPct val="90000"/>
              </a:lnSpc>
              <a:spcBef>
                <a:spcPts val="1400"/>
              </a:spcBef>
              <a:spcAft>
                <a:spcPts val="0"/>
              </a:spcAft>
              <a:buClr>
                <a:schemeClr val="dk1"/>
              </a:buClr>
              <a:buSzPts val="1500"/>
              <a:buNone/>
              <a:defRPr sz="1500"/>
            </a:lvl1pPr>
            <a:lvl2pPr indent="-323850" lvl="1" marL="914400" algn="l">
              <a:lnSpc>
                <a:spcPct val="90000"/>
              </a:lnSpc>
              <a:spcBef>
                <a:spcPts val="5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60" name="Google Shape;360;p55"/>
          <p:cNvSpPr txBox="1"/>
          <p:nvPr>
            <p:ph idx="2" type="body"/>
          </p:nvPr>
        </p:nvSpPr>
        <p:spPr>
          <a:xfrm>
            <a:off x="5715000" y="2007394"/>
            <a:ext cx="2960370" cy="2698102"/>
          </a:xfrm>
          <a:prstGeom prst="rect">
            <a:avLst/>
          </a:prstGeom>
          <a:noFill/>
          <a:ln>
            <a:noFill/>
          </a:ln>
        </p:spPr>
        <p:txBody>
          <a:bodyPr anchorCtr="0" anchor="t" bIns="34275" lIns="0" spcFirstLastPara="1" rIns="68575" wrap="square" tIns="34275">
            <a:normAutofit/>
          </a:bodyPr>
          <a:lstStyle>
            <a:lvl1pPr indent="-323850" lvl="0" marL="457200" algn="l">
              <a:lnSpc>
                <a:spcPct val="90000"/>
              </a:lnSpc>
              <a:spcBef>
                <a:spcPts val="1400"/>
              </a:spcBef>
              <a:spcAft>
                <a:spcPts val="0"/>
              </a:spcAft>
              <a:buClr>
                <a:schemeClr val="dk1"/>
              </a:buClr>
              <a:buSzPts val="1500"/>
              <a:buFont typeface="Arial"/>
              <a:buChar char="•"/>
              <a:defRPr sz="1500"/>
            </a:lvl1pPr>
            <a:lvl2pPr indent="-323850" lvl="1" marL="914400" algn="l">
              <a:lnSpc>
                <a:spcPct val="90000"/>
              </a:lnSpc>
              <a:spcBef>
                <a:spcPts val="1400"/>
              </a:spcBef>
              <a:spcAft>
                <a:spcPts val="0"/>
              </a:spcAft>
              <a:buClr>
                <a:schemeClr val="dk1"/>
              </a:buClr>
              <a:buSzPts val="1500"/>
              <a:buChar char="•"/>
              <a:defRPr sz="1500"/>
            </a:lvl2pPr>
            <a:lvl3pPr indent="-323850" lvl="2" marL="1371600" algn="l">
              <a:lnSpc>
                <a:spcPct val="90000"/>
              </a:lnSpc>
              <a:spcBef>
                <a:spcPts val="1400"/>
              </a:spcBef>
              <a:spcAft>
                <a:spcPts val="0"/>
              </a:spcAft>
              <a:buClr>
                <a:schemeClr val="dk1"/>
              </a:buClr>
              <a:buSzPts val="1500"/>
              <a:buChar char="•"/>
              <a:defRPr sz="1500"/>
            </a:lvl3pPr>
            <a:lvl4pPr indent="-323850" lvl="3" marL="1828800" algn="l">
              <a:lnSpc>
                <a:spcPct val="90000"/>
              </a:lnSpc>
              <a:spcBef>
                <a:spcPts val="1400"/>
              </a:spcBef>
              <a:spcAft>
                <a:spcPts val="0"/>
              </a:spcAft>
              <a:buClr>
                <a:schemeClr val="dk1"/>
              </a:buClr>
              <a:buSzPts val="1500"/>
              <a:buChar char="•"/>
              <a:defRPr sz="1500"/>
            </a:lvl4pPr>
            <a:lvl5pPr indent="-323850" lvl="4" marL="2286000" algn="l">
              <a:lnSpc>
                <a:spcPct val="90000"/>
              </a:lnSpc>
              <a:spcBef>
                <a:spcPts val="1400"/>
              </a:spcBef>
              <a:spcAft>
                <a:spcPts val="0"/>
              </a:spcAft>
              <a:buClr>
                <a:schemeClr val="dk1"/>
              </a:buClr>
              <a:buSzPts val="1500"/>
              <a:buChar char="•"/>
              <a:defRPr sz="15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61" name="Google Shape;361;p55"/>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2" name="Google Shape;362;p55"/>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pic>
        <p:nvPicPr>
          <p:cNvPr descr="Une image contenant texte, Graphique, Police, graphisme&#10;&#10;Description générée automatiquement" id="363" name="Google Shape;363;p55"/>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2160">
          <p15:clr>
            <a:srgbClr val="FBAE40"/>
          </p15:clr>
        </p15:guide>
        <p15:guide id="4" pos="3870">
          <p15:clr>
            <a:srgbClr val="FBAE40"/>
          </p15:clr>
        </p15:guide>
        <p15:guide id="5" pos="1890">
          <p15:clr>
            <a:srgbClr val="FBAE40"/>
          </p15:clr>
        </p15:guide>
        <p15:guide id="6" pos="3600">
          <p15:clr>
            <a:srgbClr val="FBAE40"/>
          </p15:clr>
        </p15:guide>
        <p15:guide id="7" orient="horz" pos="918">
          <p15:clr>
            <a:srgbClr val="FBAE40"/>
          </p15:clr>
        </p15:guide>
        <p15:guide id="8" orient="horz" pos="1044">
          <p15:clr>
            <a:srgbClr val="FBAE40"/>
          </p15:clr>
        </p15:guide>
        <p15:guide id="9" orient="horz" pos="41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au 2">
  <p:cSld name="Tableau 2">
    <p:bg>
      <p:bgPr>
        <a:solidFill>
          <a:schemeClr val="lt1"/>
        </a:solidFill>
      </p:bgPr>
    </p:bg>
    <p:spTree>
      <p:nvGrpSpPr>
        <p:cNvPr id="364" name="Shape 364"/>
        <p:cNvGrpSpPr/>
        <p:nvPr/>
      </p:nvGrpSpPr>
      <p:grpSpPr>
        <a:xfrm>
          <a:off x="0" y="0"/>
          <a:ext cx="0" cy="0"/>
          <a:chOff x="0" y="0"/>
          <a:chExt cx="0" cy="0"/>
        </a:xfrm>
      </p:grpSpPr>
      <p:sp>
        <p:nvSpPr>
          <p:cNvPr id="365" name="Google Shape;365;p56"/>
          <p:cNvSpPr txBox="1"/>
          <p:nvPr>
            <p:ph type="title"/>
          </p:nvPr>
        </p:nvSpPr>
        <p:spPr>
          <a:xfrm>
            <a:off x="445770" y="151800"/>
            <a:ext cx="8229600" cy="1177744"/>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3300"/>
              <a:buFont typeface="Franklin Gothic"/>
              <a:buNone/>
              <a:defRPr b="1" i="0" sz="33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6" name="Google Shape;366;p56"/>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
        <p:nvSpPr>
          <p:cNvPr id="367" name="Google Shape;367;p56"/>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cxnSp>
        <p:nvCxnSpPr>
          <p:cNvPr id="368" name="Google Shape;368;p56"/>
          <p:cNvCxnSpPr/>
          <p:nvPr/>
        </p:nvCxnSpPr>
        <p:spPr>
          <a:xfrm>
            <a:off x="445770" y="1611630"/>
            <a:ext cx="1600200" cy="2994"/>
          </a:xfrm>
          <a:prstGeom prst="straightConnector1">
            <a:avLst/>
          </a:prstGeom>
          <a:noFill/>
          <a:ln cap="flat" cmpd="sng" w="101600">
            <a:solidFill>
              <a:srgbClr val="5D7C3F"/>
            </a:solidFill>
            <a:prstDash val="solid"/>
            <a:miter lim="800000"/>
            <a:headEnd len="sm" w="sm" type="none"/>
            <a:tailEnd len="sm" w="sm" type="none"/>
          </a:ln>
        </p:spPr>
      </p:cxnSp>
      <p:pic>
        <p:nvPicPr>
          <p:cNvPr descr="Une image contenant texte, Graphique, Police, graphisme&#10;&#10;Description générée automatiquement" id="369" name="Google Shape;369;p56"/>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extLst>
    <p:ext uri="{DCECCB84-F9BA-43D5-87BE-67443E8EF086}">
      <p15:sldGuideLst>
        <p15:guide id="1" pos="450">
          <p15:clr>
            <a:srgbClr val="FBAE40"/>
          </p15:clr>
        </p15:guide>
        <p15:guide id="2" pos="5310">
          <p15:clr>
            <a:srgbClr val="FBAE40"/>
          </p15:clr>
        </p15:guide>
        <p15:guide id="3" pos="2160">
          <p15:clr>
            <a:srgbClr val="FBAE40"/>
          </p15:clr>
        </p15:guide>
        <p15:guide id="4" pos="3870">
          <p15:clr>
            <a:srgbClr val="FBAE40"/>
          </p15:clr>
        </p15:guide>
        <p15:guide id="5" pos="1890">
          <p15:clr>
            <a:srgbClr val="FBAE40"/>
          </p15:clr>
        </p15:guide>
        <p15:guide id="6" pos="3600">
          <p15:clr>
            <a:srgbClr val="FBAE40"/>
          </p15:clr>
        </p15:guide>
        <p15:guide id="7" orient="horz" pos="918">
          <p15:clr>
            <a:srgbClr val="FBAE40"/>
          </p15:clr>
        </p15:guide>
        <p15:guide id="8" orient="horz" pos="1044">
          <p15:clr>
            <a:srgbClr val="FBAE40"/>
          </p15:clr>
        </p15:guide>
        <p15:guide id="9" orient="horz" pos="41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3">
  <p:cSld name="Titre 3">
    <p:bg>
      <p:bgPr>
        <a:solidFill>
          <a:schemeClr val="lt1"/>
        </a:solidFill>
      </p:bgPr>
    </p:bg>
    <p:spTree>
      <p:nvGrpSpPr>
        <p:cNvPr id="370" name="Shape 370"/>
        <p:cNvGrpSpPr/>
        <p:nvPr/>
      </p:nvGrpSpPr>
      <p:grpSpPr>
        <a:xfrm>
          <a:off x="0" y="0"/>
          <a:ext cx="0" cy="0"/>
          <a:chOff x="0" y="0"/>
          <a:chExt cx="0" cy="0"/>
        </a:xfrm>
      </p:grpSpPr>
      <p:sp>
        <p:nvSpPr>
          <p:cNvPr id="371" name="Google Shape;371;p57"/>
          <p:cNvSpPr txBox="1"/>
          <p:nvPr>
            <p:ph type="ctrTitle"/>
          </p:nvPr>
        </p:nvSpPr>
        <p:spPr>
          <a:xfrm>
            <a:off x="445770" y="308609"/>
            <a:ext cx="4114800" cy="246888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4500"/>
              <a:buFont typeface="Franklin Gothic"/>
              <a:buNone/>
              <a:defRPr b="1" i="0" sz="4500">
                <a:solidFill>
                  <a:schemeClr val="dk1"/>
                </a:solidFill>
                <a:latin typeface="Franklin Gothic"/>
                <a:ea typeface="Franklin Gothic"/>
                <a:cs typeface="Franklin Gothic"/>
                <a:sym typeface="Franklin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grpSp>
        <p:nvGrpSpPr>
          <p:cNvPr id="372" name="Google Shape;372;p57"/>
          <p:cNvGrpSpPr/>
          <p:nvPr/>
        </p:nvGrpSpPr>
        <p:grpSpPr>
          <a:xfrm rot="10800000">
            <a:off x="4569564" y="0"/>
            <a:ext cx="4574436" cy="4574436"/>
            <a:chOff x="0" y="12289"/>
            <a:chExt cx="3550" cy="3551"/>
          </a:xfrm>
        </p:grpSpPr>
        <p:sp>
          <p:nvSpPr>
            <p:cNvPr id="373" name="Google Shape;373;p57"/>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74" name="Google Shape;374;p57"/>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375" name="Google Shape;375;p57"/>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376" name="Google Shape;376;p57"/>
          <p:cNvSpPr txBox="1"/>
          <p:nvPr>
            <p:ph idx="1" type="body"/>
          </p:nvPr>
        </p:nvSpPr>
        <p:spPr>
          <a:xfrm>
            <a:off x="445770" y="3412164"/>
            <a:ext cx="4114800" cy="123444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rgbClr val="5D7C3F"/>
              </a:buClr>
              <a:buSzPts val="1800"/>
              <a:buNone/>
              <a:defRPr b="1" i="0" sz="1800">
                <a:solidFill>
                  <a:srgbClr val="5D7C3F"/>
                </a:solidFill>
                <a:latin typeface="Libre Franklin"/>
                <a:ea typeface="Libre Franklin"/>
                <a:cs typeface="Libre Franklin"/>
                <a:sym typeface="Libre Franklin"/>
              </a:defRPr>
            </a:lvl1pPr>
            <a:lvl2pPr indent="-419100" lvl="1" marL="914400" algn="l">
              <a:lnSpc>
                <a:spcPct val="90000"/>
              </a:lnSpc>
              <a:spcBef>
                <a:spcPts val="400"/>
              </a:spcBef>
              <a:spcAft>
                <a:spcPts val="0"/>
              </a:spcAft>
              <a:buClr>
                <a:schemeClr val="dk1"/>
              </a:buClr>
              <a:buSzPts val="3000"/>
              <a:buChar char="•"/>
              <a:defRPr sz="3000"/>
            </a:lvl2pPr>
            <a:lvl3pPr indent="-419100" lvl="2" marL="1371600" algn="l">
              <a:lnSpc>
                <a:spcPct val="90000"/>
              </a:lnSpc>
              <a:spcBef>
                <a:spcPts val="400"/>
              </a:spcBef>
              <a:spcAft>
                <a:spcPts val="0"/>
              </a:spcAft>
              <a:buClr>
                <a:schemeClr val="dk1"/>
              </a:buClr>
              <a:buSzPts val="3000"/>
              <a:buChar char="•"/>
              <a:defRPr sz="3000"/>
            </a:lvl3pPr>
            <a:lvl4pPr indent="-419100" lvl="3" marL="1828800" algn="l">
              <a:lnSpc>
                <a:spcPct val="90000"/>
              </a:lnSpc>
              <a:spcBef>
                <a:spcPts val="400"/>
              </a:spcBef>
              <a:spcAft>
                <a:spcPts val="0"/>
              </a:spcAft>
              <a:buClr>
                <a:schemeClr val="dk1"/>
              </a:buClr>
              <a:buSzPts val="3000"/>
              <a:buChar char="•"/>
              <a:defRPr sz="3000"/>
            </a:lvl4pPr>
            <a:lvl5pPr indent="-419100" lvl="4" marL="2286000" algn="l">
              <a:lnSpc>
                <a:spcPct val="90000"/>
              </a:lnSpc>
              <a:spcBef>
                <a:spcPts val="400"/>
              </a:spcBef>
              <a:spcAft>
                <a:spcPts val="0"/>
              </a:spcAft>
              <a:buClr>
                <a:schemeClr val="dk1"/>
              </a:buClr>
              <a:buSzPts val="3000"/>
              <a:buChar char="•"/>
              <a:defRPr sz="30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cxnSp>
        <p:nvCxnSpPr>
          <p:cNvPr id="377" name="Google Shape;377;p57"/>
          <p:cNvCxnSpPr/>
          <p:nvPr/>
        </p:nvCxnSpPr>
        <p:spPr>
          <a:xfrm>
            <a:off x="445770" y="2962656"/>
            <a:ext cx="1600200" cy="2994"/>
          </a:xfrm>
          <a:prstGeom prst="straightConnector1">
            <a:avLst/>
          </a:prstGeom>
          <a:noFill/>
          <a:ln cap="flat" cmpd="sng" w="101600">
            <a:solidFill>
              <a:srgbClr val="5D7C3F"/>
            </a:solidFill>
            <a:prstDash val="solid"/>
            <a:miter lim="800000"/>
            <a:headEnd len="sm" w="sm" type="none"/>
            <a:tailEnd len="sm" w="sm" type="none"/>
          </a:ln>
        </p:spPr>
      </p:cxnSp>
      <p:pic>
        <p:nvPicPr>
          <p:cNvPr descr="Une image contenant texte, Graphique, Police, graphisme&#10;&#10;Description générée automatiquement" id="378" name="Google Shape;378;p57"/>
          <p:cNvPicPr preferRelativeResize="0"/>
          <p:nvPr/>
        </p:nvPicPr>
        <p:blipFill rotWithShape="1">
          <a:blip r:embed="rId2">
            <a:alphaModFix/>
          </a:blip>
          <a:srcRect b="0" l="0" r="0" t="0"/>
          <a:stretch/>
        </p:blipFill>
        <p:spPr>
          <a:xfrm>
            <a:off x="8289748" y="4196798"/>
            <a:ext cx="854251" cy="94670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7.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5.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2" Type="http://schemas.openxmlformats.org/officeDocument/2006/relationships/theme" Target="../theme/theme4.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6.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525476" y="685800"/>
            <a:ext cx="8018449" cy="980694"/>
          </a:xfrm>
          <a:prstGeom prst="rect">
            <a:avLst/>
          </a:prstGeom>
          <a:noFill/>
          <a:ln>
            <a:noFill/>
          </a:ln>
        </p:spPr>
        <p:txBody>
          <a:bodyPr anchorCtr="0" anchor="t" bIns="34275" lIns="68575" spcFirstLastPara="1" rIns="68575" wrap="square" tIns="34275">
            <a:normAutofit/>
          </a:bodyPr>
          <a:lstStyle>
            <a:lvl1pPr lvl="0" marR="0" rtl="0" algn="l">
              <a:lnSpc>
                <a:spcPct val="100000"/>
              </a:lnSpc>
              <a:spcBef>
                <a:spcPts val="0"/>
              </a:spcBef>
              <a:spcAft>
                <a:spcPts val="0"/>
              </a:spcAft>
              <a:buClr>
                <a:schemeClr val="lt1"/>
              </a:buClr>
              <a:buSzPts val="3000"/>
              <a:buFont typeface="Open Sans"/>
              <a:buNone/>
              <a:defRPr b="0" i="0" sz="3000" u="none" cap="none" strike="noStrike">
                <a:solidFill>
                  <a:schemeClr val="lt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525476" y="1666494"/>
            <a:ext cx="8018449" cy="2804922"/>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10000"/>
              </a:lnSpc>
              <a:spcBef>
                <a:spcPts val="800"/>
              </a:spcBef>
              <a:spcAft>
                <a:spcPts val="0"/>
              </a:spcAft>
              <a:buClr>
                <a:schemeClr val="lt1"/>
              </a:buClr>
              <a:buSzPts val="1500"/>
              <a:buFont typeface="Arial"/>
              <a:buChar char="•"/>
              <a:defRPr b="0" i="0" sz="1500" u="none" cap="none" strike="noStrike">
                <a:solidFill>
                  <a:schemeClr val="lt1"/>
                </a:solidFill>
                <a:latin typeface="Lustria"/>
                <a:ea typeface="Lustria"/>
                <a:cs typeface="Lustria"/>
                <a:sym typeface="Lustria"/>
              </a:defRPr>
            </a:lvl1pPr>
            <a:lvl2pPr indent="-317500" lvl="1" marL="914400" marR="0" rtl="0" algn="l">
              <a:lnSpc>
                <a:spcPct val="110000"/>
              </a:lnSpc>
              <a:spcBef>
                <a:spcPts val="400"/>
              </a:spcBef>
              <a:spcAft>
                <a:spcPts val="0"/>
              </a:spcAft>
              <a:buClr>
                <a:schemeClr val="lt1"/>
              </a:buClr>
              <a:buSzPts val="1400"/>
              <a:buFont typeface="Arial"/>
              <a:buChar char="•"/>
              <a:defRPr b="0" i="0" sz="1400" u="none" cap="none" strike="noStrike">
                <a:solidFill>
                  <a:schemeClr val="lt1"/>
                </a:solidFill>
                <a:latin typeface="Lustria"/>
                <a:ea typeface="Lustria"/>
                <a:cs typeface="Lustria"/>
                <a:sym typeface="Lustria"/>
              </a:defRPr>
            </a:lvl2pPr>
            <a:lvl3pPr indent="-304800" lvl="2" marL="1371600" marR="0" rtl="0" algn="l">
              <a:lnSpc>
                <a:spcPct val="110000"/>
              </a:lnSpc>
              <a:spcBef>
                <a:spcPts val="400"/>
              </a:spcBef>
              <a:spcAft>
                <a:spcPts val="0"/>
              </a:spcAft>
              <a:buClr>
                <a:schemeClr val="lt1"/>
              </a:buClr>
              <a:buSzPts val="1200"/>
              <a:buFont typeface="Arial"/>
              <a:buChar char="•"/>
              <a:defRPr b="0" i="0" sz="1200" u="none" cap="none" strike="noStrike">
                <a:solidFill>
                  <a:schemeClr val="lt1"/>
                </a:solidFill>
                <a:latin typeface="Lustria"/>
                <a:ea typeface="Lustria"/>
                <a:cs typeface="Lustria"/>
                <a:sym typeface="Lustria"/>
              </a:defRPr>
            </a:lvl3pPr>
            <a:lvl4pPr indent="-298450" lvl="3" marL="1828800" marR="0" rtl="0" algn="l">
              <a:lnSpc>
                <a:spcPct val="110000"/>
              </a:lnSpc>
              <a:spcBef>
                <a:spcPts val="400"/>
              </a:spcBef>
              <a:spcAft>
                <a:spcPts val="0"/>
              </a:spcAft>
              <a:buClr>
                <a:schemeClr val="lt1"/>
              </a:buClr>
              <a:buSzPts val="1100"/>
              <a:buFont typeface="Arial"/>
              <a:buChar char="•"/>
              <a:defRPr b="0" i="0" sz="1100" u="none" cap="none" strike="noStrike">
                <a:solidFill>
                  <a:schemeClr val="lt1"/>
                </a:solidFill>
                <a:latin typeface="Lustria"/>
                <a:ea typeface="Lustria"/>
                <a:cs typeface="Lustria"/>
                <a:sym typeface="Lustria"/>
              </a:defRPr>
            </a:lvl4pPr>
            <a:lvl5pPr indent="-298450" lvl="4" marL="2286000" marR="0" rtl="0" algn="l">
              <a:lnSpc>
                <a:spcPct val="110000"/>
              </a:lnSpc>
              <a:spcBef>
                <a:spcPts val="400"/>
              </a:spcBef>
              <a:spcAft>
                <a:spcPts val="0"/>
              </a:spcAft>
              <a:buClr>
                <a:schemeClr val="lt1"/>
              </a:buClr>
              <a:buSzPts val="1100"/>
              <a:buFont typeface="Arial"/>
              <a:buChar char="•"/>
              <a:defRPr b="0" i="0" sz="1100" u="none" cap="none" strike="noStrike">
                <a:solidFill>
                  <a:schemeClr val="lt1"/>
                </a:solidFill>
                <a:latin typeface="Lustria"/>
                <a:ea typeface="Lustria"/>
                <a:cs typeface="Lustria"/>
                <a:sym typeface="Lustria"/>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ustria"/>
                <a:ea typeface="Lustria"/>
                <a:cs typeface="Lustria"/>
                <a:sym typeface="Lustria"/>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ustria"/>
                <a:ea typeface="Lustria"/>
                <a:cs typeface="Lustria"/>
                <a:sym typeface="Lustria"/>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ustria"/>
                <a:ea typeface="Lustria"/>
                <a:cs typeface="Lustria"/>
                <a:sym typeface="Lustria"/>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ustria"/>
                <a:ea typeface="Lustria"/>
                <a:cs typeface="Lustria"/>
                <a:sym typeface="Lustria"/>
              </a:defRPr>
            </a:lvl9pPr>
          </a:lstStyle>
          <a:p/>
        </p:txBody>
      </p:sp>
      <p:sp>
        <p:nvSpPr>
          <p:cNvPr id="53" name="Google Shape;53;p13"/>
          <p:cNvSpPr txBox="1"/>
          <p:nvPr>
            <p:ph idx="10" type="dt"/>
          </p:nvPr>
        </p:nvSpPr>
        <p:spPr>
          <a:xfrm>
            <a:off x="6277086" y="4767263"/>
            <a:ext cx="1912173"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2pPr>
            <a:lvl3pPr lvl="2"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3pPr>
            <a:lvl4pPr lvl="3"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4pPr>
            <a:lvl5pPr lvl="4"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5pPr>
            <a:lvl6pPr lvl="5"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6pPr>
            <a:lvl7pPr lvl="6"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7pPr>
            <a:lvl8pPr lvl="7"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8pPr>
            <a:lvl9pPr lvl="8"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9pPr>
          </a:lstStyle>
          <a:p/>
        </p:txBody>
      </p:sp>
      <p:sp>
        <p:nvSpPr>
          <p:cNvPr id="54" name="Google Shape;54;p13"/>
          <p:cNvSpPr txBox="1"/>
          <p:nvPr>
            <p:ph idx="11" type="ftr"/>
          </p:nvPr>
        </p:nvSpPr>
        <p:spPr>
          <a:xfrm>
            <a:off x="528066" y="4767263"/>
            <a:ext cx="3404795"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chemeClr val="lt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2pPr>
            <a:lvl3pPr lvl="2"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3pPr>
            <a:lvl4pPr lvl="3"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4pPr>
            <a:lvl5pPr lvl="4"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5pPr>
            <a:lvl6pPr lvl="5"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6pPr>
            <a:lvl7pPr lvl="6"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7pPr>
            <a:lvl8pPr lvl="7"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8pPr>
            <a:lvl9pPr lvl="8"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9pPr>
          </a:lstStyle>
          <a:p/>
        </p:txBody>
      </p:sp>
      <p:sp>
        <p:nvSpPr>
          <p:cNvPr id="55" name="Google Shape;55;p13"/>
          <p:cNvSpPr txBox="1"/>
          <p:nvPr>
            <p:ph idx="12" type="sldNum"/>
          </p:nvPr>
        </p:nvSpPr>
        <p:spPr>
          <a:xfrm>
            <a:off x="8189259" y="4767263"/>
            <a:ext cx="504265"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1400" u="none" cap="none" strike="noStrike">
                <a:solidFill>
                  <a:schemeClr val="lt1"/>
                </a:solidFill>
                <a:latin typeface="Lustria"/>
                <a:ea typeface="Lustria"/>
                <a:cs typeface="Lustria"/>
                <a:sym typeface="Lustria"/>
              </a:defRPr>
            </a:lvl1pPr>
            <a:lvl2pPr indent="0" lvl="1" marL="0" marR="0" rtl="0" algn="r">
              <a:spcBef>
                <a:spcPts val="0"/>
              </a:spcBef>
              <a:buNone/>
              <a:defRPr b="0" i="0" sz="1400" u="none" cap="none" strike="noStrike">
                <a:solidFill>
                  <a:schemeClr val="lt1"/>
                </a:solidFill>
                <a:latin typeface="Lustria"/>
                <a:ea typeface="Lustria"/>
                <a:cs typeface="Lustria"/>
                <a:sym typeface="Lustria"/>
              </a:defRPr>
            </a:lvl2pPr>
            <a:lvl3pPr indent="0" lvl="2" marL="0" marR="0" rtl="0" algn="r">
              <a:spcBef>
                <a:spcPts val="0"/>
              </a:spcBef>
              <a:buNone/>
              <a:defRPr b="0" i="0" sz="1400" u="none" cap="none" strike="noStrike">
                <a:solidFill>
                  <a:schemeClr val="lt1"/>
                </a:solidFill>
                <a:latin typeface="Lustria"/>
                <a:ea typeface="Lustria"/>
                <a:cs typeface="Lustria"/>
                <a:sym typeface="Lustria"/>
              </a:defRPr>
            </a:lvl3pPr>
            <a:lvl4pPr indent="0" lvl="3" marL="0" marR="0" rtl="0" algn="r">
              <a:spcBef>
                <a:spcPts val="0"/>
              </a:spcBef>
              <a:buNone/>
              <a:defRPr b="0" i="0" sz="1400" u="none" cap="none" strike="noStrike">
                <a:solidFill>
                  <a:schemeClr val="lt1"/>
                </a:solidFill>
                <a:latin typeface="Lustria"/>
                <a:ea typeface="Lustria"/>
                <a:cs typeface="Lustria"/>
                <a:sym typeface="Lustria"/>
              </a:defRPr>
            </a:lvl4pPr>
            <a:lvl5pPr indent="0" lvl="4" marL="0" marR="0" rtl="0" algn="r">
              <a:spcBef>
                <a:spcPts val="0"/>
              </a:spcBef>
              <a:buNone/>
              <a:defRPr b="0" i="0" sz="1400" u="none" cap="none" strike="noStrike">
                <a:solidFill>
                  <a:schemeClr val="lt1"/>
                </a:solidFill>
                <a:latin typeface="Lustria"/>
                <a:ea typeface="Lustria"/>
                <a:cs typeface="Lustria"/>
                <a:sym typeface="Lustria"/>
              </a:defRPr>
            </a:lvl5pPr>
            <a:lvl6pPr indent="0" lvl="5" marL="0" marR="0" rtl="0" algn="r">
              <a:spcBef>
                <a:spcPts val="0"/>
              </a:spcBef>
              <a:buNone/>
              <a:defRPr b="0" i="0" sz="1400" u="none" cap="none" strike="noStrike">
                <a:solidFill>
                  <a:schemeClr val="lt1"/>
                </a:solidFill>
                <a:latin typeface="Lustria"/>
                <a:ea typeface="Lustria"/>
                <a:cs typeface="Lustria"/>
                <a:sym typeface="Lustria"/>
              </a:defRPr>
            </a:lvl6pPr>
            <a:lvl7pPr indent="0" lvl="6" marL="0" marR="0" rtl="0" algn="r">
              <a:spcBef>
                <a:spcPts val="0"/>
              </a:spcBef>
              <a:buNone/>
              <a:defRPr b="0" i="0" sz="1400" u="none" cap="none" strike="noStrike">
                <a:solidFill>
                  <a:schemeClr val="lt1"/>
                </a:solidFill>
                <a:latin typeface="Lustria"/>
                <a:ea typeface="Lustria"/>
                <a:cs typeface="Lustria"/>
                <a:sym typeface="Lustria"/>
              </a:defRPr>
            </a:lvl7pPr>
            <a:lvl8pPr indent="0" lvl="7" marL="0" marR="0" rtl="0" algn="r">
              <a:spcBef>
                <a:spcPts val="0"/>
              </a:spcBef>
              <a:buNone/>
              <a:defRPr b="0" i="0" sz="1400" u="none" cap="none" strike="noStrike">
                <a:solidFill>
                  <a:schemeClr val="lt1"/>
                </a:solidFill>
                <a:latin typeface="Lustria"/>
                <a:ea typeface="Lustria"/>
                <a:cs typeface="Lustria"/>
                <a:sym typeface="Lustria"/>
              </a:defRPr>
            </a:lvl8pPr>
            <a:lvl9pPr indent="0" lvl="8" marL="0" marR="0" rtl="0" algn="r">
              <a:spcBef>
                <a:spcPts val="0"/>
              </a:spcBef>
              <a:buNone/>
              <a:defRPr b="0" i="0" sz="1400" u="none" cap="none" strike="noStrike">
                <a:solidFill>
                  <a:schemeClr val="lt1"/>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fr"/>
              <a:t>‹#›</a:t>
            </a:fld>
            <a:endParaRPr/>
          </a:p>
        </p:txBody>
      </p:sp>
      <p:cxnSp>
        <p:nvCxnSpPr>
          <p:cNvPr id="56" name="Google Shape;56;p13"/>
          <p:cNvCxnSpPr/>
          <p:nvPr/>
        </p:nvCxnSpPr>
        <p:spPr>
          <a:xfrm>
            <a:off x="600075" y="542925"/>
            <a:ext cx="7943850" cy="0"/>
          </a:xfrm>
          <a:prstGeom prst="straightConnector1">
            <a:avLst/>
          </a:prstGeom>
          <a:noFill/>
          <a:ln cap="flat" cmpd="sng" w="44450">
            <a:solidFill>
              <a:schemeClr val="lt1"/>
            </a:solidFill>
            <a:prstDash val="solid"/>
            <a:miter lim="800000"/>
            <a:headEnd len="sm" w="sm" type="none"/>
            <a:tailEnd len="sm" w="sm" type="none"/>
          </a:ln>
        </p:spPr>
      </p:cxnSp>
      <p:cxnSp>
        <p:nvCxnSpPr>
          <p:cNvPr id="57" name="Google Shape;57;p13"/>
          <p:cNvCxnSpPr/>
          <p:nvPr/>
        </p:nvCxnSpPr>
        <p:spPr>
          <a:xfrm>
            <a:off x="600075" y="4607086"/>
            <a:ext cx="7943850" cy="0"/>
          </a:xfrm>
          <a:prstGeom prst="straightConnector1">
            <a:avLst/>
          </a:prstGeom>
          <a:noFill/>
          <a:ln cap="flat" cmpd="sng" w="12700">
            <a:solidFill>
              <a:schemeClr val="l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15"/>
          <p:cNvSpPr txBox="1"/>
          <p:nvPr>
            <p:ph type="title"/>
          </p:nvPr>
        </p:nvSpPr>
        <p:spPr>
          <a:xfrm>
            <a:off x="525476" y="685800"/>
            <a:ext cx="8018449" cy="980694"/>
          </a:xfrm>
          <a:prstGeom prst="rect">
            <a:avLst/>
          </a:prstGeom>
          <a:noFill/>
          <a:ln>
            <a:noFill/>
          </a:ln>
        </p:spPr>
        <p:txBody>
          <a:bodyPr anchorCtr="0" anchor="t" bIns="34275" lIns="68575" spcFirstLastPara="1" rIns="68575" wrap="square" tIns="34275">
            <a:normAutofit/>
          </a:bodyPr>
          <a:lstStyle>
            <a:lvl1pPr lvl="0" marR="0" rtl="0" algn="l">
              <a:lnSpc>
                <a:spcPct val="100000"/>
              </a:lnSpc>
              <a:spcBef>
                <a:spcPts val="0"/>
              </a:spcBef>
              <a:spcAft>
                <a:spcPts val="0"/>
              </a:spcAft>
              <a:buClr>
                <a:schemeClr val="dk1"/>
              </a:buClr>
              <a:buSzPts val="3000"/>
              <a:buFont typeface="Open Sans"/>
              <a:buNone/>
              <a:defRPr b="0" i="0" sz="3000" u="none" cap="none" strike="noStrike">
                <a:solidFill>
                  <a:schemeClr val="dk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6" name="Google Shape;66;p15"/>
          <p:cNvSpPr txBox="1"/>
          <p:nvPr>
            <p:ph idx="1" type="body"/>
          </p:nvPr>
        </p:nvSpPr>
        <p:spPr>
          <a:xfrm>
            <a:off x="525476" y="1666494"/>
            <a:ext cx="8018449" cy="2804922"/>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10000"/>
              </a:lnSpc>
              <a:spcBef>
                <a:spcPts val="800"/>
              </a:spcBef>
              <a:spcAft>
                <a:spcPts val="0"/>
              </a:spcAft>
              <a:buClr>
                <a:schemeClr val="dk1"/>
              </a:buClr>
              <a:buSzPts val="1500"/>
              <a:buFont typeface="Arial"/>
              <a:buChar char="•"/>
              <a:defRPr b="0" i="0" sz="1500" u="none" cap="none" strike="noStrike">
                <a:solidFill>
                  <a:schemeClr val="dk1"/>
                </a:solidFill>
                <a:latin typeface="Lustria"/>
                <a:ea typeface="Lustria"/>
                <a:cs typeface="Lustria"/>
                <a:sym typeface="Lustria"/>
              </a:defRPr>
            </a:lvl1pPr>
            <a:lvl2pPr indent="-317500" lvl="1" marL="914400" marR="0" rtl="0" algn="l">
              <a:lnSpc>
                <a:spcPct val="110000"/>
              </a:lnSpc>
              <a:spcBef>
                <a:spcPts val="400"/>
              </a:spcBef>
              <a:spcAft>
                <a:spcPts val="0"/>
              </a:spcAft>
              <a:buClr>
                <a:schemeClr val="dk1"/>
              </a:buClr>
              <a:buSzPts val="1400"/>
              <a:buFont typeface="Arial"/>
              <a:buChar char="•"/>
              <a:defRPr b="0" i="0" sz="1400" u="none" cap="none" strike="noStrike">
                <a:solidFill>
                  <a:schemeClr val="dk1"/>
                </a:solidFill>
                <a:latin typeface="Lustria"/>
                <a:ea typeface="Lustria"/>
                <a:cs typeface="Lustria"/>
                <a:sym typeface="Lustria"/>
              </a:defRPr>
            </a:lvl2pPr>
            <a:lvl3pPr indent="-304800" lvl="2" marL="1371600" marR="0" rtl="0" algn="l">
              <a:lnSpc>
                <a:spcPct val="110000"/>
              </a:lnSpc>
              <a:spcBef>
                <a:spcPts val="400"/>
              </a:spcBef>
              <a:spcAft>
                <a:spcPts val="0"/>
              </a:spcAft>
              <a:buClr>
                <a:schemeClr val="dk1"/>
              </a:buClr>
              <a:buSzPts val="1200"/>
              <a:buFont typeface="Arial"/>
              <a:buChar char="•"/>
              <a:defRPr b="0" i="0" sz="1200" u="none" cap="none" strike="noStrike">
                <a:solidFill>
                  <a:schemeClr val="dk1"/>
                </a:solidFill>
                <a:latin typeface="Lustria"/>
                <a:ea typeface="Lustria"/>
                <a:cs typeface="Lustria"/>
                <a:sym typeface="Lustria"/>
              </a:defRPr>
            </a:lvl3pPr>
            <a:lvl4pPr indent="-298450" lvl="3" marL="1828800" marR="0" rtl="0" algn="l">
              <a:lnSpc>
                <a:spcPct val="110000"/>
              </a:lnSpc>
              <a:spcBef>
                <a:spcPts val="400"/>
              </a:spcBef>
              <a:spcAft>
                <a:spcPts val="0"/>
              </a:spcAft>
              <a:buClr>
                <a:schemeClr val="dk1"/>
              </a:buClr>
              <a:buSzPts val="1100"/>
              <a:buFont typeface="Arial"/>
              <a:buChar char="•"/>
              <a:defRPr b="0" i="0" sz="1100" u="none" cap="none" strike="noStrike">
                <a:solidFill>
                  <a:schemeClr val="dk1"/>
                </a:solidFill>
                <a:latin typeface="Lustria"/>
                <a:ea typeface="Lustria"/>
                <a:cs typeface="Lustria"/>
                <a:sym typeface="Lustria"/>
              </a:defRPr>
            </a:lvl4pPr>
            <a:lvl5pPr indent="-298450" lvl="4" marL="2286000" marR="0" rtl="0" algn="l">
              <a:lnSpc>
                <a:spcPct val="110000"/>
              </a:lnSpc>
              <a:spcBef>
                <a:spcPts val="400"/>
              </a:spcBef>
              <a:spcAft>
                <a:spcPts val="0"/>
              </a:spcAft>
              <a:buClr>
                <a:schemeClr val="dk1"/>
              </a:buClr>
              <a:buSzPts val="1100"/>
              <a:buFont typeface="Arial"/>
              <a:buChar char="•"/>
              <a:defRPr b="0" i="0" sz="1100" u="none" cap="none" strike="noStrike">
                <a:solidFill>
                  <a:schemeClr val="dk1"/>
                </a:solidFill>
                <a:latin typeface="Lustria"/>
                <a:ea typeface="Lustria"/>
                <a:cs typeface="Lustria"/>
                <a:sym typeface="Lustri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ustria"/>
                <a:ea typeface="Lustria"/>
                <a:cs typeface="Lustria"/>
                <a:sym typeface="Lustri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ustria"/>
                <a:ea typeface="Lustria"/>
                <a:cs typeface="Lustria"/>
                <a:sym typeface="Lustri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ustria"/>
                <a:ea typeface="Lustria"/>
                <a:cs typeface="Lustria"/>
                <a:sym typeface="Lustri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ustria"/>
                <a:ea typeface="Lustria"/>
                <a:cs typeface="Lustria"/>
                <a:sym typeface="Lustria"/>
              </a:defRPr>
            </a:lvl9pPr>
          </a:lstStyle>
          <a:p/>
        </p:txBody>
      </p:sp>
      <p:sp>
        <p:nvSpPr>
          <p:cNvPr id="67" name="Google Shape;67;p15"/>
          <p:cNvSpPr txBox="1"/>
          <p:nvPr>
            <p:ph idx="10" type="dt"/>
          </p:nvPr>
        </p:nvSpPr>
        <p:spPr>
          <a:xfrm>
            <a:off x="6277086" y="4767263"/>
            <a:ext cx="1912173"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2pPr>
            <a:lvl3pPr lvl="2"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3pPr>
            <a:lvl4pPr lvl="3"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4pPr>
            <a:lvl5pPr lvl="4"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5pPr>
            <a:lvl6pPr lvl="5"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6pPr>
            <a:lvl7pPr lvl="6"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7pPr>
            <a:lvl8pPr lvl="7"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8pPr>
            <a:lvl9pPr lvl="8"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9pPr>
          </a:lstStyle>
          <a:p/>
        </p:txBody>
      </p:sp>
      <p:sp>
        <p:nvSpPr>
          <p:cNvPr id="68" name="Google Shape;68;p15"/>
          <p:cNvSpPr txBox="1"/>
          <p:nvPr>
            <p:ph idx="11" type="ftr"/>
          </p:nvPr>
        </p:nvSpPr>
        <p:spPr>
          <a:xfrm>
            <a:off x="528066" y="4767263"/>
            <a:ext cx="3404795"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2pPr>
            <a:lvl3pPr lvl="2"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3pPr>
            <a:lvl4pPr lvl="3"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4pPr>
            <a:lvl5pPr lvl="4"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5pPr>
            <a:lvl6pPr lvl="5"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6pPr>
            <a:lvl7pPr lvl="6"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7pPr>
            <a:lvl8pPr lvl="7"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8pPr>
            <a:lvl9pPr lvl="8" marR="0" rtl="0" algn="l">
              <a:spcBef>
                <a:spcPts val="0"/>
              </a:spcBef>
              <a:spcAft>
                <a:spcPts val="0"/>
              </a:spcAft>
              <a:buSzPts val="1100"/>
              <a:buNone/>
              <a:defRPr b="0" i="0" sz="1400" u="none" cap="none" strike="noStrike">
                <a:solidFill>
                  <a:schemeClr val="dk1"/>
                </a:solidFill>
                <a:latin typeface="Lustria"/>
                <a:ea typeface="Lustria"/>
                <a:cs typeface="Lustria"/>
                <a:sym typeface="Lustria"/>
              </a:defRPr>
            </a:lvl9pPr>
          </a:lstStyle>
          <a:p/>
        </p:txBody>
      </p:sp>
      <p:sp>
        <p:nvSpPr>
          <p:cNvPr id="69" name="Google Shape;69;p15"/>
          <p:cNvSpPr txBox="1"/>
          <p:nvPr>
            <p:ph idx="12" type="sldNum"/>
          </p:nvPr>
        </p:nvSpPr>
        <p:spPr>
          <a:xfrm>
            <a:off x="8189259" y="4767263"/>
            <a:ext cx="504265"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1400" u="none" cap="none" strike="noStrike">
                <a:solidFill>
                  <a:schemeClr val="dk1"/>
                </a:solidFill>
                <a:latin typeface="Lustria"/>
                <a:ea typeface="Lustria"/>
                <a:cs typeface="Lustria"/>
                <a:sym typeface="Lustria"/>
              </a:defRPr>
            </a:lvl1pPr>
            <a:lvl2pPr indent="0" lvl="1" marL="0" marR="0" rtl="0" algn="r">
              <a:spcBef>
                <a:spcPts val="0"/>
              </a:spcBef>
              <a:buNone/>
              <a:defRPr b="0" i="0" sz="1400" u="none" cap="none" strike="noStrike">
                <a:solidFill>
                  <a:schemeClr val="dk1"/>
                </a:solidFill>
                <a:latin typeface="Lustria"/>
                <a:ea typeface="Lustria"/>
                <a:cs typeface="Lustria"/>
                <a:sym typeface="Lustria"/>
              </a:defRPr>
            </a:lvl2pPr>
            <a:lvl3pPr indent="0" lvl="2" marL="0" marR="0" rtl="0" algn="r">
              <a:spcBef>
                <a:spcPts val="0"/>
              </a:spcBef>
              <a:buNone/>
              <a:defRPr b="0" i="0" sz="1400" u="none" cap="none" strike="noStrike">
                <a:solidFill>
                  <a:schemeClr val="dk1"/>
                </a:solidFill>
                <a:latin typeface="Lustria"/>
                <a:ea typeface="Lustria"/>
                <a:cs typeface="Lustria"/>
                <a:sym typeface="Lustria"/>
              </a:defRPr>
            </a:lvl3pPr>
            <a:lvl4pPr indent="0" lvl="3" marL="0" marR="0" rtl="0" algn="r">
              <a:spcBef>
                <a:spcPts val="0"/>
              </a:spcBef>
              <a:buNone/>
              <a:defRPr b="0" i="0" sz="1400" u="none" cap="none" strike="noStrike">
                <a:solidFill>
                  <a:schemeClr val="dk1"/>
                </a:solidFill>
                <a:latin typeface="Lustria"/>
                <a:ea typeface="Lustria"/>
                <a:cs typeface="Lustria"/>
                <a:sym typeface="Lustria"/>
              </a:defRPr>
            </a:lvl4pPr>
            <a:lvl5pPr indent="0" lvl="4" marL="0" marR="0" rtl="0" algn="r">
              <a:spcBef>
                <a:spcPts val="0"/>
              </a:spcBef>
              <a:buNone/>
              <a:defRPr b="0" i="0" sz="1400" u="none" cap="none" strike="noStrike">
                <a:solidFill>
                  <a:schemeClr val="dk1"/>
                </a:solidFill>
                <a:latin typeface="Lustria"/>
                <a:ea typeface="Lustria"/>
                <a:cs typeface="Lustria"/>
                <a:sym typeface="Lustria"/>
              </a:defRPr>
            </a:lvl5pPr>
            <a:lvl6pPr indent="0" lvl="5" marL="0" marR="0" rtl="0" algn="r">
              <a:spcBef>
                <a:spcPts val="0"/>
              </a:spcBef>
              <a:buNone/>
              <a:defRPr b="0" i="0" sz="1400" u="none" cap="none" strike="noStrike">
                <a:solidFill>
                  <a:schemeClr val="dk1"/>
                </a:solidFill>
                <a:latin typeface="Lustria"/>
                <a:ea typeface="Lustria"/>
                <a:cs typeface="Lustria"/>
                <a:sym typeface="Lustria"/>
              </a:defRPr>
            </a:lvl6pPr>
            <a:lvl7pPr indent="0" lvl="6" marL="0" marR="0" rtl="0" algn="r">
              <a:spcBef>
                <a:spcPts val="0"/>
              </a:spcBef>
              <a:buNone/>
              <a:defRPr b="0" i="0" sz="1400" u="none" cap="none" strike="noStrike">
                <a:solidFill>
                  <a:schemeClr val="dk1"/>
                </a:solidFill>
                <a:latin typeface="Lustria"/>
                <a:ea typeface="Lustria"/>
                <a:cs typeface="Lustria"/>
                <a:sym typeface="Lustria"/>
              </a:defRPr>
            </a:lvl7pPr>
            <a:lvl8pPr indent="0" lvl="7" marL="0" marR="0" rtl="0" algn="r">
              <a:spcBef>
                <a:spcPts val="0"/>
              </a:spcBef>
              <a:buNone/>
              <a:defRPr b="0" i="0" sz="1400" u="none" cap="none" strike="noStrike">
                <a:solidFill>
                  <a:schemeClr val="dk1"/>
                </a:solidFill>
                <a:latin typeface="Lustria"/>
                <a:ea typeface="Lustria"/>
                <a:cs typeface="Lustria"/>
                <a:sym typeface="Lustria"/>
              </a:defRPr>
            </a:lvl8pPr>
            <a:lvl9pPr indent="0" lvl="8" marL="0" marR="0" rtl="0" algn="r">
              <a:spcBef>
                <a:spcPts val="0"/>
              </a:spcBef>
              <a:buNone/>
              <a:defRPr b="0" i="0" sz="1400" u="none" cap="none" strike="noStrike">
                <a:solidFill>
                  <a:schemeClr val="dk1"/>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fr"/>
              <a:t>‹#›</a:t>
            </a:fld>
            <a:endParaRPr/>
          </a:p>
        </p:txBody>
      </p:sp>
      <p:cxnSp>
        <p:nvCxnSpPr>
          <p:cNvPr id="70" name="Google Shape;70;p15"/>
          <p:cNvCxnSpPr/>
          <p:nvPr/>
        </p:nvCxnSpPr>
        <p:spPr>
          <a:xfrm>
            <a:off x="600075" y="542925"/>
            <a:ext cx="7943850" cy="0"/>
          </a:xfrm>
          <a:prstGeom prst="straightConnector1">
            <a:avLst/>
          </a:prstGeom>
          <a:noFill/>
          <a:ln cap="flat" cmpd="sng" w="44450">
            <a:solidFill>
              <a:schemeClr val="dk1"/>
            </a:solidFill>
            <a:prstDash val="solid"/>
            <a:miter lim="800000"/>
            <a:headEnd len="sm" w="sm" type="none"/>
            <a:tailEnd len="sm" w="sm" type="none"/>
          </a:ln>
        </p:spPr>
      </p:cxnSp>
      <p:cxnSp>
        <p:nvCxnSpPr>
          <p:cNvPr id="71" name="Google Shape;71;p15"/>
          <p:cNvCxnSpPr/>
          <p:nvPr/>
        </p:nvCxnSpPr>
        <p:spPr>
          <a:xfrm>
            <a:off x="600075" y="4607086"/>
            <a:ext cx="7943850" cy="0"/>
          </a:xfrm>
          <a:prstGeom prst="straightConnector1">
            <a:avLst/>
          </a:prstGeom>
          <a:noFill/>
          <a:ln cap="flat" cmpd="sng" w="12700">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03" name="Google Shape;103;p20"/>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04" name="Google Shape;104;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05" name="Google Shape;105;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06" name="Google Shape;106;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32"/>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8" name="Google Shape;178;p32"/>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9" name="Google Shape;179;p3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0" name="Google Shape;180;p3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1" name="Google Shape;181;p3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44"/>
          <p:cNvSpPr txBox="1"/>
          <p:nvPr>
            <p:ph idx="1" type="body"/>
          </p:nvPr>
        </p:nvSpPr>
        <p:spPr>
          <a:xfrm>
            <a:off x="445770" y="1369219"/>
            <a:ext cx="7786688"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Libre Franklin"/>
                <a:ea typeface="Libre Franklin"/>
                <a:cs typeface="Libre Franklin"/>
                <a:sym typeface="Libre Franklin"/>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Libre Franklin"/>
                <a:ea typeface="Libre Franklin"/>
                <a:cs typeface="Libre Franklin"/>
                <a:sym typeface="Libre Franklin"/>
              </a:defRPr>
            </a:lvl9pPr>
          </a:lstStyle>
          <a:p/>
        </p:txBody>
      </p:sp>
      <p:sp>
        <p:nvSpPr>
          <p:cNvPr id="253" name="Google Shape;253;p44"/>
          <p:cNvSpPr txBox="1"/>
          <p:nvPr>
            <p:ph type="title"/>
          </p:nvPr>
        </p:nvSpPr>
        <p:spPr>
          <a:xfrm>
            <a:off x="445770" y="273844"/>
            <a:ext cx="7800975" cy="994172"/>
          </a:xfrm>
          <a:prstGeom prst="rect">
            <a:avLst/>
          </a:prstGeom>
          <a:noFill/>
          <a:ln>
            <a:noFill/>
          </a:ln>
        </p:spPr>
        <p:txBody>
          <a:bodyPr anchorCtr="0" anchor="ctr" bIns="34275" lIns="68575" spcFirstLastPara="1" rIns="68575" wrap="square" tIns="34275">
            <a:normAutofit/>
          </a:bodyPr>
          <a:lstStyle>
            <a:lvl1pPr lvl="0" marR="0" rtl="0" algn="l">
              <a:lnSpc>
                <a:spcPct val="80000"/>
              </a:lnSpc>
              <a:spcBef>
                <a:spcPts val="0"/>
              </a:spcBef>
              <a:spcAft>
                <a:spcPts val="0"/>
              </a:spcAft>
              <a:buClr>
                <a:schemeClr val="dk1"/>
              </a:buClr>
              <a:buSzPts val="3300"/>
              <a:buFont typeface="Franklin Gothic"/>
              <a:buNone/>
              <a:defRPr b="1" i="0" sz="3300" u="none" cap="none" strike="noStrike">
                <a:solidFill>
                  <a:schemeClr val="dk1"/>
                </a:solidFill>
                <a:latin typeface="Franklin Gothic"/>
                <a:ea typeface="Franklin Gothic"/>
                <a:cs typeface="Franklin Gothic"/>
                <a:sym typeface="Franklin Gothic"/>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254" name="Google Shape;254;p44"/>
          <p:cNvSpPr txBox="1"/>
          <p:nvPr>
            <p:ph idx="10" type="dt"/>
          </p:nvPr>
        </p:nvSpPr>
        <p:spPr>
          <a:xfrm>
            <a:off x="850236" y="4749165"/>
            <a:ext cx="984885" cy="185738"/>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100"/>
              <a:buNone/>
              <a:defRPr b="0" i="0" sz="800" u="none" cap="none" strike="noStrike">
                <a:solidFill>
                  <a:schemeClr val="dk1"/>
                </a:solidFill>
                <a:latin typeface="Libre Franklin"/>
                <a:ea typeface="Libre Franklin"/>
                <a:cs typeface="Libre Franklin"/>
                <a:sym typeface="Libre Franklin"/>
              </a:defRPr>
            </a:lvl1pPr>
            <a:lvl2pPr lvl="1"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100"/>
              <a:buNone/>
              <a:defRPr b="0" i="0" sz="1400" u="none" cap="none" strike="noStrike">
                <a:solidFill>
                  <a:schemeClr val="lt1"/>
                </a:solidFill>
                <a:latin typeface="Libre Franklin"/>
                <a:ea typeface="Libre Franklin"/>
                <a:cs typeface="Libre Franklin"/>
                <a:sym typeface="Libre Franklin"/>
              </a:defRPr>
            </a:lvl9pPr>
          </a:lstStyle>
          <a:p/>
        </p:txBody>
      </p:sp>
      <p:sp>
        <p:nvSpPr>
          <p:cNvPr id="255" name="Google Shape;255;p44"/>
          <p:cNvSpPr txBox="1"/>
          <p:nvPr>
            <p:ph idx="12" type="sldNum"/>
          </p:nvPr>
        </p:nvSpPr>
        <p:spPr>
          <a:xfrm>
            <a:off x="445770" y="4749165"/>
            <a:ext cx="392430" cy="185738"/>
          </a:xfrm>
          <a:prstGeom prst="rect">
            <a:avLst/>
          </a:prstGeom>
          <a:noFill/>
          <a:ln>
            <a:noFill/>
          </a:ln>
        </p:spPr>
        <p:txBody>
          <a:bodyPr anchorCtr="0" anchor="t" bIns="0" lIns="0" spcFirstLastPara="1" rIns="0" wrap="square" tIns="0">
            <a:noAutofit/>
          </a:bodyPr>
          <a:lstStyle>
            <a:lvl1pPr indent="0" lvl="0" marL="0" marR="0" rtl="0" algn="l">
              <a:spcBef>
                <a:spcPts val="0"/>
              </a:spcBef>
              <a:buNone/>
              <a:defRPr b="1" i="0" sz="800" u="none" cap="none" strike="noStrike">
                <a:solidFill>
                  <a:schemeClr val="dk1"/>
                </a:solidFill>
                <a:latin typeface="Libre Franklin"/>
                <a:ea typeface="Libre Franklin"/>
                <a:cs typeface="Libre Franklin"/>
                <a:sym typeface="Libre Franklin"/>
              </a:defRPr>
            </a:lvl1pPr>
            <a:lvl2pPr indent="0" lvl="1" marL="0" marR="0" rtl="0" algn="l">
              <a:spcBef>
                <a:spcPts val="0"/>
              </a:spcBef>
              <a:buNone/>
              <a:defRPr b="1" i="0" sz="800" u="none" cap="none" strike="noStrike">
                <a:solidFill>
                  <a:schemeClr val="dk1"/>
                </a:solidFill>
                <a:latin typeface="Libre Franklin"/>
                <a:ea typeface="Libre Franklin"/>
                <a:cs typeface="Libre Franklin"/>
                <a:sym typeface="Libre Franklin"/>
              </a:defRPr>
            </a:lvl2pPr>
            <a:lvl3pPr indent="0" lvl="2" marL="0" marR="0" rtl="0" algn="l">
              <a:spcBef>
                <a:spcPts val="0"/>
              </a:spcBef>
              <a:buNone/>
              <a:defRPr b="1" i="0" sz="800" u="none" cap="none" strike="noStrike">
                <a:solidFill>
                  <a:schemeClr val="dk1"/>
                </a:solidFill>
                <a:latin typeface="Libre Franklin"/>
                <a:ea typeface="Libre Franklin"/>
                <a:cs typeface="Libre Franklin"/>
                <a:sym typeface="Libre Franklin"/>
              </a:defRPr>
            </a:lvl3pPr>
            <a:lvl4pPr indent="0" lvl="3" marL="0" marR="0" rtl="0" algn="l">
              <a:spcBef>
                <a:spcPts val="0"/>
              </a:spcBef>
              <a:buNone/>
              <a:defRPr b="1" i="0" sz="800" u="none" cap="none" strike="noStrike">
                <a:solidFill>
                  <a:schemeClr val="dk1"/>
                </a:solidFill>
                <a:latin typeface="Libre Franklin"/>
                <a:ea typeface="Libre Franklin"/>
                <a:cs typeface="Libre Franklin"/>
                <a:sym typeface="Libre Franklin"/>
              </a:defRPr>
            </a:lvl4pPr>
            <a:lvl5pPr indent="0" lvl="4" marL="0" marR="0" rtl="0" algn="l">
              <a:spcBef>
                <a:spcPts val="0"/>
              </a:spcBef>
              <a:buNone/>
              <a:defRPr b="1" i="0" sz="800" u="none" cap="none" strike="noStrike">
                <a:solidFill>
                  <a:schemeClr val="dk1"/>
                </a:solidFill>
                <a:latin typeface="Libre Franklin"/>
                <a:ea typeface="Libre Franklin"/>
                <a:cs typeface="Libre Franklin"/>
                <a:sym typeface="Libre Franklin"/>
              </a:defRPr>
            </a:lvl5pPr>
            <a:lvl6pPr indent="0" lvl="5" marL="0" marR="0" rtl="0" algn="l">
              <a:spcBef>
                <a:spcPts val="0"/>
              </a:spcBef>
              <a:buNone/>
              <a:defRPr b="1" i="0" sz="800" u="none" cap="none" strike="noStrike">
                <a:solidFill>
                  <a:schemeClr val="dk1"/>
                </a:solidFill>
                <a:latin typeface="Libre Franklin"/>
                <a:ea typeface="Libre Franklin"/>
                <a:cs typeface="Libre Franklin"/>
                <a:sym typeface="Libre Franklin"/>
              </a:defRPr>
            </a:lvl6pPr>
            <a:lvl7pPr indent="0" lvl="6" marL="0" marR="0" rtl="0" algn="l">
              <a:spcBef>
                <a:spcPts val="0"/>
              </a:spcBef>
              <a:buNone/>
              <a:defRPr b="1" i="0" sz="800" u="none" cap="none" strike="noStrike">
                <a:solidFill>
                  <a:schemeClr val="dk1"/>
                </a:solidFill>
                <a:latin typeface="Libre Franklin"/>
                <a:ea typeface="Libre Franklin"/>
                <a:cs typeface="Libre Franklin"/>
                <a:sym typeface="Libre Franklin"/>
              </a:defRPr>
            </a:lvl7pPr>
            <a:lvl8pPr indent="0" lvl="7" marL="0" marR="0" rtl="0" algn="l">
              <a:spcBef>
                <a:spcPts val="0"/>
              </a:spcBef>
              <a:buNone/>
              <a:defRPr b="1" i="0" sz="800" u="none" cap="none" strike="noStrike">
                <a:solidFill>
                  <a:schemeClr val="dk1"/>
                </a:solidFill>
                <a:latin typeface="Libre Franklin"/>
                <a:ea typeface="Libre Franklin"/>
                <a:cs typeface="Libre Franklin"/>
                <a:sym typeface="Libre Franklin"/>
              </a:defRPr>
            </a:lvl8pPr>
            <a:lvl9pPr indent="0" lvl="8" marL="0" marR="0" rtl="0" algn="l">
              <a:spcBef>
                <a:spcPts val="0"/>
              </a:spcBef>
              <a:buNone/>
              <a:defRPr b="1" i="0" sz="800" u="none" cap="none" strike="noStrike">
                <a:solidFill>
                  <a:schemeClr val="dk1"/>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A4A3A4"/>
          </p15:clr>
        </p15:guide>
        <p15:guide id="2" pos="2880">
          <p15:clr>
            <a:srgbClr val="A4A3A4"/>
          </p15:clr>
        </p15:guide>
        <p15:guide id="3" pos="180">
          <p15:clr>
            <a:srgbClr val="547EBF"/>
          </p15:clr>
        </p15:guide>
        <p15:guide id="4" orient="horz" pos="180">
          <p15:clr>
            <a:srgbClr val="547EBF"/>
          </p15:clr>
        </p15:guide>
        <p15:guide id="5" pos="5580">
          <p15:clr>
            <a:srgbClr val="547EBF"/>
          </p15:clr>
        </p15:guide>
        <p15:guide id="6" orient="horz" pos="3060">
          <p15:clr>
            <a:srgbClr val="547EBF"/>
          </p15:clr>
        </p15:guide>
        <p15:guide id="7" pos="450">
          <p15:clr>
            <a:srgbClr val="547EBF"/>
          </p15:clr>
        </p15:guide>
        <p15:guide id="8" pos="2790">
          <p15:clr>
            <a:srgbClr val="547EBF"/>
          </p15:clr>
        </p15:guide>
        <p15:guide id="9" pos="1584">
          <p15:clr>
            <a:srgbClr val="547EBF"/>
          </p15:clr>
        </p15:guide>
        <p15:guide id="10" pos="1386">
          <p15:clr>
            <a:srgbClr val="547EBF"/>
          </p15:clr>
        </p15:guide>
        <p15:guide id="11" pos="4176">
          <p15:clr>
            <a:srgbClr val="547EBF"/>
          </p15:clr>
        </p15:guide>
        <p15:guide id="12" pos="4374">
          <p15:clr>
            <a:srgbClr val="547EBF"/>
          </p15:clr>
        </p15:guide>
        <p15:guide id="13" pos="3726">
          <p15:clr>
            <a:srgbClr val="9FCC3B"/>
          </p15:clr>
        </p15:guide>
        <p15:guide id="14" pos="3906">
          <p15:clr>
            <a:srgbClr val="9FCC3B"/>
          </p15:clr>
        </p15:guide>
        <p15:guide id="15" pos="2034">
          <p15:clr>
            <a:srgbClr val="9FCC3B"/>
          </p15:clr>
        </p15:guide>
        <p15:guide id="16" pos="1854">
          <p15:clr>
            <a:srgbClr val="9FCC3B"/>
          </p15:clr>
        </p15:guide>
        <p15:guide id="17" pos="295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hyperlink" Target="https://books.openedition.org/enseditions/45920?lang=f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0.jpg"/><Relationship Id="rId5" Type="http://schemas.openxmlformats.org/officeDocument/2006/relationships/image" Target="../media/image5.jpg"/><Relationship Id="rId6"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hyperlink" Target="https://doi.org/10.4000/books.pulg.2589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5.png"/><Relationship Id="rId4" Type="http://schemas.openxmlformats.org/officeDocument/2006/relationships/hyperlink" Target="https://www.liegegamelab.uliege.b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 Id="rId3" Type="http://schemas.openxmlformats.org/officeDocument/2006/relationships/image" Target="../media/image20.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28.png"/><Relationship Id="rId8"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28.png"/><Relationship Id="rId7"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47.jpg"/><Relationship Id="rId7"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14.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36.png"/><Relationship Id="rId7"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14.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14.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8.png"/><Relationship Id="rId7"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9.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0.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hyperlink" Target="mailto:pierre-yves.hurel@unil.ch"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7.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 Id="rId3" Type="http://schemas.openxmlformats.org/officeDocument/2006/relationships/image" Target="../media/image77.png"/><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9.xml"/><Relationship Id="rId3" Type="http://schemas.openxmlformats.org/officeDocument/2006/relationships/image" Target="../media/image73.jp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0.xml"/><Relationship Id="rId3" Type="http://schemas.openxmlformats.org/officeDocument/2006/relationships/image" Target="../media/image56.jpg"/><Relationship Id="rId4" Type="http://schemas.openxmlformats.org/officeDocument/2006/relationships/hyperlink" Target="https://safety.twitch.tv/s/article/appeals?language=en_U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1.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2.xml"/><Relationship Id="rId3" Type="http://schemas.openxmlformats.org/officeDocument/2006/relationships/image" Target="../media/image6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3.xml"/><Relationship Id="rId3" Type="http://schemas.openxmlformats.org/officeDocument/2006/relationships/image" Target="../media/image76.png"/><Relationship Id="rId4" Type="http://schemas.openxmlformats.org/officeDocument/2006/relationships/image" Target="../media/image61.jpg"/><Relationship Id="rId5" Type="http://schemas.openxmlformats.org/officeDocument/2006/relationships/image" Target="../media/image69.png"/><Relationship Id="rId6"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4.xml"/><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5.xml"/><Relationship Id="rId3" Type="http://schemas.openxmlformats.org/officeDocument/2006/relationships/image" Target="../media/image7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6.xml"/><Relationship Id="rId3"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8.xml"/><Relationship Id="rId3"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71.png"/><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journals.sagepub.com/doi/epdf/10.1177/1749975507073923"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2" name="Shape 382"/>
        <p:cNvGrpSpPr/>
        <p:nvPr/>
      </p:nvGrpSpPr>
      <p:grpSpPr>
        <a:xfrm>
          <a:off x="0" y="0"/>
          <a:ext cx="0" cy="0"/>
          <a:chOff x="0" y="0"/>
          <a:chExt cx="0" cy="0"/>
        </a:xfrm>
      </p:grpSpPr>
      <p:sp>
        <p:nvSpPr>
          <p:cNvPr id="383" name="Google Shape;383;p58"/>
          <p:cNvSpPr txBox="1"/>
          <p:nvPr>
            <p:ph type="ctrTitle"/>
          </p:nvPr>
        </p:nvSpPr>
        <p:spPr>
          <a:xfrm>
            <a:off x="-72000" y="-94225"/>
            <a:ext cx="91440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fr" sz="3680"/>
              <a:t>Videogames and Cultural Democracy: Alternative Practices, Archives, </a:t>
            </a:r>
            <a:br>
              <a:rPr b="1" lang="fr" sz="3680"/>
            </a:br>
            <a:r>
              <a:rPr b="1" lang="fr" sz="3680"/>
              <a:t>and Discourses</a:t>
            </a:r>
            <a:endParaRPr b="1" sz="3680"/>
          </a:p>
        </p:txBody>
      </p:sp>
      <p:sp>
        <p:nvSpPr>
          <p:cNvPr id="384" name="Google Shape;384;p58"/>
          <p:cNvSpPr txBox="1"/>
          <p:nvPr>
            <p:ph idx="1" type="subTitle"/>
          </p:nvPr>
        </p:nvSpPr>
        <p:spPr>
          <a:xfrm>
            <a:off x="311700" y="3299225"/>
            <a:ext cx="8520600" cy="770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solidFill>
                  <a:schemeClr val="dk1"/>
                </a:solidFill>
              </a:rPr>
              <a:t>Liège Game Lab</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7"/>
          <p:cNvSpPr txBox="1"/>
          <p:nvPr>
            <p:ph type="title"/>
          </p:nvPr>
        </p:nvSpPr>
        <p:spPr>
          <a:xfrm>
            <a:off x="525476" y="685800"/>
            <a:ext cx="8018449" cy="980694"/>
          </a:xfrm>
          <a:prstGeom prst="rect">
            <a:avLst/>
          </a:prstGeom>
          <a:noFill/>
          <a:ln>
            <a:noFill/>
          </a:ln>
        </p:spPr>
        <p:txBody>
          <a:bodyPr anchorCtr="0" anchor="t" bIns="34275" lIns="68575" spcFirstLastPara="1" rIns="68575" wrap="square" tIns="34275">
            <a:normAutofit/>
          </a:bodyPr>
          <a:lstStyle/>
          <a:p>
            <a:pPr indent="0" lvl="0" marL="0" rtl="0" algn="just">
              <a:lnSpc>
                <a:spcPct val="100000"/>
              </a:lnSpc>
              <a:spcBef>
                <a:spcPts val="0"/>
              </a:spcBef>
              <a:spcAft>
                <a:spcPts val="0"/>
              </a:spcAft>
              <a:buClr>
                <a:schemeClr val="dk1"/>
              </a:buClr>
              <a:buSzPts val="3000"/>
              <a:buFont typeface="Open Sans"/>
              <a:buNone/>
            </a:pPr>
            <a:r>
              <a:rPr lang="fr"/>
              <a:t>TASTING VIDEO GAMES </a:t>
            </a:r>
            <a:endParaRPr/>
          </a:p>
        </p:txBody>
      </p:sp>
      <p:sp>
        <p:nvSpPr>
          <p:cNvPr id="443" name="Google Shape;443;p67"/>
          <p:cNvSpPr txBox="1"/>
          <p:nvPr>
            <p:ph idx="1" type="body"/>
          </p:nvPr>
        </p:nvSpPr>
        <p:spPr>
          <a:xfrm>
            <a:off x="415975" y="1511300"/>
            <a:ext cx="7072800" cy="3117900"/>
          </a:xfrm>
          <a:prstGeom prst="rect">
            <a:avLst/>
          </a:prstGeom>
          <a:noFill/>
          <a:ln>
            <a:noFill/>
          </a:ln>
        </p:spPr>
        <p:txBody>
          <a:bodyPr anchorCtr="0" anchor="t" bIns="34275" lIns="68575" spcFirstLastPara="1" rIns="68575" wrap="square" tIns="34275">
            <a:normAutofit/>
          </a:bodyPr>
          <a:lstStyle/>
          <a:p>
            <a:pPr indent="0" lvl="0" marL="0" rtl="0" algn="l">
              <a:lnSpc>
                <a:spcPct val="110000"/>
              </a:lnSpc>
              <a:spcBef>
                <a:spcPts val="800"/>
              </a:spcBef>
              <a:spcAft>
                <a:spcPts val="0"/>
              </a:spcAft>
              <a:buNone/>
            </a:pPr>
            <a:r>
              <a:t/>
            </a:r>
            <a:endParaRPr/>
          </a:p>
          <a:p>
            <a:pPr indent="-177800" lvl="0" marL="177800" rtl="0" algn="l">
              <a:lnSpc>
                <a:spcPct val="110000"/>
              </a:lnSpc>
              <a:spcBef>
                <a:spcPts val="800"/>
              </a:spcBef>
              <a:spcAft>
                <a:spcPts val="0"/>
              </a:spcAft>
              <a:buSzPts val="1600"/>
              <a:buChar char="•"/>
            </a:pPr>
            <a:r>
              <a:rPr lang="fr" sz="1700"/>
              <a:t>“For example, by setting up equipment statistics, by hiding chests in the scenery, I feel a pleasure very similar to that of discovering equipment and hidden chests in an RPG […].” (Lucien)</a:t>
            </a:r>
            <a:endParaRPr sz="1700"/>
          </a:p>
          <a:p>
            <a:pPr indent="0" lvl="0" marL="0" rtl="0" algn="l">
              <a:lnSpc>
                <a:spcPct val="110000"/>
              </a:lnSpc>
              <a:spcBef>
                <a:spcPts val="800"/>
              </a:spcBef>
              <a:spcAft>
                <a:spcPts val="0"/>
              </a:spcAft>
              <a:buNone/>
            </a:pPr>
            <a:r>
              <a:t/>
            </a:r>
            <a:endParaRPr sz="1700"/>
          </a:p>
          <a:p>
            <a:pPr indent="-165100" lvl="0" marL="177800" rtl="0" algn="l">
              <a:spcBef>
                <a:spcPts val="800"/>
              </a:spcBef>
              <a:spcAft>
                <a:spcPts val="0"/>
              </a:spcAft>
              <a:buSzPts val="1400"/>
              <a:buChar char="•"/>
            </a:pPr>
            <a:r>
              <a:rPr b="1" lang="fr"/>
              <a:t>Playing and making as a continuum, two ways to taste video games</a:t>
            </a:r>
            <a:endParaRPr b="1"/>
          </a:p>
          <a:p>
            <a:pPr indent="0" lvl="0" marL="457200" rtl="0" algn="l">
              <a:lnSpc>
                <a:spcPct val="110000"/>
              </a:lnSpc>
              <a:spcBef>
                <a:spcPts val="800"/>
              </a:spcBef>
              <a:spcAft>
                <a:spcPts val="0"/>
              </a:spcAft>
              <a:buNone/>
            </a:pPr>
            <a:r>
              <a:t/>
            </a:r>
            <a:endParaRPr sz="1700"/>
          </a:p>
        </p:txBody>
      </p:sp>
      <p:pic>
        <p:nvPicPr>
          <p:cNvPr id="444" name="Google Shape;444;p67"/>
          <p:cNvPicPr preferRelativeResize="0"/>
          <p:nvPr/>
        </p:nvPicPr>
        <p:blipFill rotWithShape="1">
          <a:blip r:embed="rId3">
            <a:alphaModFix/>
          </a:blip>
          <a:srcRect b="0" l="0" r="0" t="0"/>
          <a:stretch/>
        </p:blipFill>
        <p:spPr>
          <a:xfrm>
            <a:off x="7488652" y="2454257"/>
            <a:ext cx="1346947" cy="1919399"/>
          </a:xfrm>
          <a:prstGeom prst="rect">
            <a:avLst/>
          </a:prstGeom>
          <a:noFill/>
          <a:ln>
            <a:noFill/>
          </a:ln>
        </p:spPr>
      </p:pic>
      <p:sp>
        <p:nvSpPr>
          <p:cNvPr id="445" name="Google Shape;445;p67"/>
          <p:cNvSpPr txBox="1"/>
          <p:nvPr/>
        </p:nvSpPr>
        <p:spPr>
          <a:xfrm>
            <a:off x="6382870" y="4397696"/>
            <a:ext cx="2877671" cy="19620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fr" sz="800" u="sng">
                <a:solidFill>
                  <a:schemeClr val="hlink"/>
                </a:solidFill>
                <a:latin typeface="Lustria"/>
                <a:ea typeface="Lustria"/>
                <a:cs typeface="Lustria"/>
                <a:sym typeface="Lustria"/>
                <a:hlinkClick r:id="rId4"/>
              </a:rPr>
              <a:t>https://books.openedition.org/enseditions/45920?lang=fr</a:t>
            </a:r>
            <a:r>
              <a:rPr lang="fr" sz="800">
                <a:solidFill>
                  <a:schemeClr val="dk1"/>
                </a:solidFill>
                <a:latin typeface="Lustria"/>
                <a:ea typeface="Lustria"/>
                <a:cs typeface="Lustria"/>
                <a:sym typeface="Lustria"/>
              </a:rPr>
              <a:t>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8"/>
          <p:cNvSpPr txBox="1"/>
          <p:nvPr>
            <p:ph type="title"/>
          </p:nvPr>
        </p:nvSpPr>
        <p:spPr>
          <a:xfrm>
            <a:off x="525476" y="685800"/>
            <a:ext cx="8018400" cy="9807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3000"/>
              <a:buFont typeface="Open Sans"/>
              <a:buNone/>
            </a:pPr>
            <a:r>
              <a:rPr lang="fr"/>
              <a:t>What is there to taste in video games?</a:t>
            </a:r>
            <a:endParaRPr/>
          </a:p>
        </p:txBody>
      </p:sp>
      <p:sp>
        <p:nvSpPr>
          <p:cNvPr id="451" name="Google Shape;451;p68"/>
          <p:cNvSpPr txBox="1"/>
          <p:nvPr>
            <p:ph idx="1" type="body"/>
          </p:nvPr>
        </p:nvSpPr>
        <p:spPr>
          <a:xfrm>
            <a:off x="648500" y="1666500"/>
            <a:ext cx="8284800" cy="3080400"/>
          </a:xfrm>
          <a:prstGeom prst="rect">
            <a:avLst/>
          </a:prstGeom>
          <a:noFill/>
          <a:ln>
            <a:noFill/>
          </a:ln>
        </p:spPr>
        <p:txBody>
          <a:bodyPr anchorCtr="0" anchor="t" bIns="34275" lIns="68575" spcFirstLastPara="1" rIns="68575" wrap="square" tIns="34275">
            <a:normAutofit/>
          </a:bodyPr>
          <a:lstStyle/>
          <a:p>
            <a:pPr indent="0" lvl="0" marL="0" rtl="0" algn="l">
              <a:lnSpc>
                <a:spcPct val="110000"/>
              </a:lnSpc>
              <a:spcBef>
                <a:spcPts val="800"/>
              </a:spcBef>
              <a:spcAft>
                <a:spcPts val="0"/>
              </a:spcAft>
              <a:buClr>
                <a:schemeClr val="dk1"/>
              </a:buClr>
              <a:buSzPts val="1500"/>
              <a:buNone/>
            </a:pPr>
            <a:r>
              <a:rPr lang="fr"/>
              <a:t>Narratives, graphics, musics gameplay… =&gt; focus on the management of uncertainty (Henriot)</a:t>
            </a:r>
            <a:endParaRPr/>
          </a:p>
          <a:p>
            <a:pPr indent="0" lvl="0" marL="0" rtl="0" algn="l">
              <a:lnSpc>
                <a:spcPct val="110000"/>
              </a:lnSpc>
              <a:spcBef>
                <a:spcPts val="800"/>
              </a:spcBef>
              <a:spcAft>
                <a:spcPts val="0"/>
              </a:spcAft>
              <a:buClr>
                <a:schemeClr val="dk1"/>
              </a:buClr>
              <a:buSzPts val="1500"/>
              <a:buNone/>
            </a:pPr>
            <a:r>
              <a:t/>
            </a:r>
            <a:endParaRPr/>
          </a:p>
          <a:p>
            <a:pPr indent="0" lvl="0" marL="0" rtl="0" algn="l">
              <a:lnSpc>
                <a:spcPct val="110000"/>
              </a:lnSpc>
              <a:spcBef>
                <a:spcPts val="800"/>
              </a:spcBef>
              <a:spcAft>
                <a:spcPts val="0"/>
              </a:spcAft>
              <a:buClr>
                <a:schemeClr val="dk1"/>
              </a:buClr>
              <a:buSzPts val="1500"/>
              <a:buNone/>
            </a:pPr>
            <a:r>
              <a:rPr lang="fr"/>
              <a:t>Interviewees expressed their </a:t>
            </a:r>
            <a:r>
              <a:rPr lang="fr"/>
              <a:t>attachment</a:t>
            </a:r>
            <a:r>
              <a:rPr lang="fr"/>
              <a:t> to </a:t>
            </a:r>
            <a:r>
              <a:rPr b="1" lang="fr"/>
              <a:t>small video games units </a:t>
            </a:r>
            <a:r>
              <a:rPr lang="fr"/>
              <a:t>(chests, blocks, a grappling hook), and I analyzed it as ways for them </a:t>
            </a:r>
            <a:r>
              <a:rPr b="1" i="1" lang="fr"/>
              <a:t>taste uncertainty</a:t>
            </a:r>
            <a:r>
              <a:rPr lang="fr"/>
              <a:t>.</a:t>
            </a:r>
            <a:endParaRPr/>
          </a:p>
          <a:p>
            <a:pPr indent="0" lvl="0" marL="0" rtl="0" algn="l">
              <a:lnSpc>
                <a:spcPct val="110000"/>
              </a:lnSpc>
              <a:spcBef>
                <a:spcPts val="800"/>
              </a:spcBef>
              <a:spcAft>
                <a:spcPts val="0"/>
              </a:spcAft>
              <a:buClr>
                <a:schemeClr val="dk1"/>
              </a:buClr>
              <a:buSzPts val="1500"/>
              <a:buNone/>
            </a:pPr>
            <a:r>
              <a:t/>
            </a:r>
            <a:endParaRPr/>
          </a:p>
          <a:p>
            <a:pPr indent="0" lvl="0" marL="0" rtl="0" algn="l">
              <a:lnSpc>
                <a:spcPct val="110000"/>
              </a:lnSpc>
              <a:spcBef>
                <a:spcPts val="800"/>
              </a:spcBef>
              <a:spcAft>
                <a:spcPts val="0"/>
              </a:spcAft>
              <a:buClr>
                <a:schemeClr val="dk1"/>
              </a:buClr>
              <a:buSzPts val="1500"/>
              <a:buNone/>
            </a:pPr>
            <a:r>
              <a:rPr i="1" lang="fr"/>
              <a:t>Ludèmes</a:t>
            </a:r>
            <a:r>
              <a:rPr lang="fr"/>
              <a:t> : the minimal units of a video game, composed of graphics, sounds, and characteristics. (</a:t>
            </a:r>
            <a:r>
              <a:rPr i="1" lang="fr"/>
              <a:t>Not a minimal interaction or gameplay loop as in previous works</a:t>
            </a:r>
            <a:r>
              <a:rPr lang="fr"/>
              <a:t>). Can be grasped from both making and playing.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9"/>
          <p:cNvSpPr txBox="1"/>
          <p:nvPr/>
        </p:nvSpPr>
        <p:spPr>
          <a:xfrm>
            <a:off x="2480463" y="1575472"/>
            <a:ext cx="4061356" cy="435025"/>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rgbClr val="000000"/>
              </a:buClr>
              <a:buSzPts val="1500"/>
              <a:buFont typeface="Arial"/>
              <a:buNone/>
            </a:pPr>
            <a:r>
              <a:rPr b="0" i="0" lang="fr" sz="1500" u="none" cap="none" strike="noStrike">
                <a:solidFill>
                  <a:srgbClr val="000000"/>
                </a:solidFill>
                <a:latin typeface="Calibri"/>
                <a:ea typeface="Calibri"/>
                <a:cs typeface="Calibri"/>
                <a:sym typeface="Calibri"/>
              </a:rPr>
              <a:t>Situations (or motifs, or even genres)</a:t>
            </a:r>
            <a:endParaRPr sz="1100"/>
          </a:p>
        </p:txBody>
      </p:sp>
      <p:sp>
        <p:nvSpPr>
          <p:cNvPr id="457" name="Google Shape;457;p69"/>
          <p:cNvSpPr txBox="1"/>
          <p:nvPr/>
        </p:nvSpPr>
        <p:spPr>
          <a:xfrm>
            <a:off x="5020780" y="53822"/>
            <a:ext cx="799010" cy="18466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Calibri"/>
              <a:buNone/>
            </a:pPr>
            <a:r>
              <a:rPr b="0" i="1" lang="fr" sz="800" u="none" cap="none" strike="noStrike">
                <a:solidFill>
                  <a:srgbClr val="000000"/>
                </a:solidFill>
                <a:latin typeface="Calibri"/>
                <a:ea typeface="Calibri"/>
                <a:cs typeface="Calibri"/>
                <a:sym typeface="Calibri"/>
              </a:rPr>
              <a:t>Zelda Solarus</a:t>
            </a:r>
            <a:endParaRPr b="0" i="1" sz="800" u="none" cap="none" strike="noStrike">
              <a:solidFill>
                <a:srgbClr val="000000"/>
              </a:solidFill>
              <a:latin typeface="Calibri"/>
              <a:ea typeface="Calibri"/>
              <a:cs typeface="Calibri"/>
              <a:sym typeface="Calibri"/>
            </a:endParaRPr>
          </a:p>
        </p:txBody>
      </p:sp>
      <p:sp>
        <p:nvSpPr>
          <p:cNvPr id="458" name="Google Shape;458;p69"/>
          <p:cNvSpPr txBox="1"/>
          <p:nvPr/>
        </p:nvSpPr>
        <p:spPr>
          <a:xfrm>
            <a:off x="2728681" y="34964"/>
            <a:ext cx="1598353" cy="18466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Calibri"/>
              <a:buNone/>
            </a:pPr>
            <a:r>
              <a:rPr b="0" i="1" lang="fr" sz="800" u="none" cap="none" strike="noStrike">
                <a:solidFill>
                  <a:srgbClr val="000000"/>
                </a:solidFill>
                <a:latin typeface="Calibri"/>
                <a:ea typeface="Calibri"/>
                <a:cs typeface="Calibri"/>
                <a:sym typeface="Calibri"/>
              </a:rPr>
              <a:t>A Link to the Past </a:t>
            </a:r>
            <a:endParaRPr sz="1100"/>
          </a:p>
        </p:txBody>
      </p:sp>
      <p:sp>
        <p:nvSpPr>
          <p:cNvPr id="459" name="Google Shape;459;p69"/>
          <p:cNvSpPr txBox="1"/>
          <p:nvPr>
            <p:ph idx="1" type="body"/>
          </p:nvPr>
        </p:nvSpPr>
        <p:spPr>
          <a:xfrm>
            <a:off x="3464667" y="2281370"/>
            <a:ext cx="2214665" cy="410154"/>
          </a:xfrm>
          <a:prstGeom prst="rect">
            <a:avLst/>
          </a:prstGeom>
          <a:noFill/>
          <a:ln>
            <a:noFill/>
          </a:ln>
        </p:spPr>
        <p:txBody>
          <a:bodyPr anchorCtr="0" anchor="t" bIns="34275" lIns="68575" spcFirstLastPara="1" rIns="68575" wrap="square" tIns="34275">
            <a:normAutofit fontScale="92500" lnSpcReduction="20000"/>
          </a:bodyPr>
          <a:lstStyle/>
          <a:p>
            <a:pPr indent="0" lvl="0" marL="0" rtl="0" algn="ctr">
              <a:lnSpc>
                <a:spcPct val="110000"/>
              </a:lnSpc>
              <a:spcBef>
                <a:spcPts val="0"/>
              </a:spcBef>
              <a:spcAft>
                <a:spcPts val="0"/>
              </a:spcAft>
              <a:buClr>
                <a:schemeClr val="dk1"/>
              </a:buClr>
              <a:buSzPct val="150000"/>
              <a:buNone/>
            </a:pPr>
            <a:r>
              <a:rPr lang="fr"/>
              <a:t>Ludème : a pushable block</a:t>
            </a:r>
            <a:br>
              <a:rPr lang="fr"/>
            </a:br>
            <a:r>
              <a:rPr lang="fr" sz="1000"/>
              <a:t>(</a:t>
            </a:r>
            <a:r>
              <a:rPr i="1" lang="fr" sz="1000"/>
              <a:t>not the act of pushing the block)</a:t>
            </a:r>
            <a:endParaRPr i="1" sz="1000"/>
          </a:p>
        </p:txBody>
      </p:sp>
      <p:sp>
        <p:nvSpPr>
          <p:cNvPr id="460" name="Google Shape;460;p69"/>
          <p:cNvSpPr txBox="1"/>
          <p:nvPr/>
        </p:nvSpPr>
        <p:spPr>
          <a:xfrm>
            <a:off x="1336463" y="3708083"/>
            <a:ext cx="1431067" cy="410154"/>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000000"/>
              </a:buClr>
              <a:buSzPts val="1400"/>
              <a:buFont typeface="Arial"/>
              <a:buNone/>
            </a:pPr>
            <a:r>
              <a:rPr b="0" i="0" lang="fr" sz="1400" u="none" cap="none" strike="noStrike">
                <a:solidFill>
                  <a:srgbClr val="000000"/>
                </a:solidFill>
                <a:latin typeface="Calibri"/>
                <a:ea typeface="Calibri"/>
                <a:cs typeface="Calibri"/>
                <a:sym typeface="Calibri"/>
              </a:rPr>
              <a:t>Graphics</a:t>
            </a:r>
            <a:endParaRPr b="0" i="0" sz="2100" u="none" cap="none" strike="noStrike">
              <a:solidFill>
                <a:srgbClr val="000000"/>
              </a:solidFill>
              <a:latin typeface="Calibri"/>
              <a:ea typeface="Calibri"/>
              <a:cs typeface="Calibri"/>
              <a:sym typeface="Calibri"/>
            </a:endParaRPr>
          </a:p>
        </p:txBody>
      </p:sp>
      <p:sp>
        <p:nvSpPr>
          <p:cNvPr id="461" name="Google Shape;461;p69"/>
          <p:cNvSpPr txBox="1"/>
          <p:nvPr/>
        </p:nvSpPr>
        <p:spPr>
          <a:xfrm>
            <a:off x="2974120" y="3694169"/>
            <a:ext cx="1431067" cy="410154"/>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000000"/>
              </a:buClr>
              <a:buSzPts val="1500"/>
              <a:buFont typeface="Arial"/>
              <a:buNone/>
            </a:pPr>
            <a:r>
              <a:rPr b="0" i="0" lang="fr" sz="1500" u="none" cap="none" strike="noStrike">
                <a:solidFill>
                  <a:srgbClr val="000000"/>
                </a:solidFill>
                <a:latin typeface="Calibri"/>
                <a:ea typeface="Calibri"/>
                <a:cs typeface="Calibri"/>
                <a:sym typeface="Calibri"/>
              </a:rPr>
              <a:t>Sounds</a:t>
            </a:r>
            <a:endParaRPr b="0" i="0" sz="2100" u="none" cap="none" strike="noStrike">
              <a:solidFill>
                <a:srgbClr val="000000"/>
              </a:solidFill>
              <a:latin typeface="Calibri"/>
              <a:ea typeface="Calibri"/>
              <a:cs typeface="Calibri"/>
              <a:sym typeface="Calibri"/>
            </a:endParaRPr>
          </a:p>
        </p:txBody>
      </p:sp>
      <p:sp>
        <p:nvSpPr>
          <p:cNvPr id="462" name="Google Shape;462;p69"/>
          <p:cNvSpPr txBox="1"/>
          <p:nvPr/>
        </p:nvSpPr>
        <p:spPr>
          <a:xfrm>
            <a:off x="2292055" y="3143091"/>
            <a:ext cx="1364130" cy="499499"/>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000000"/>
              </a:buClr>
              <a:buSzPts val="1500"/>
              <a:buFont typeface="Arial"/>
              <a:buNone/>
            </a:pPr>
            <a:r>
              <a:rPr b="0" i="0" lang="fr" sz="1500" u="none" cap="none" strike="noStrike">
                <a:solidFill>
                  <a:srgbClr val="000000"/>
                </a:solidFill>
                <a:latin typeface="Calibri"/>
                <a:ea typeface="Calibri"/>
                <a:cs typeface="Calibri"/>
                <a:sym typeface="Calibri"/>
              </a:rPr>
              <a:t>Representation</a:t>
            </a:r>
            <a:endParaRPr b="0" i="0" sz="1400" u="none" cap="none" strike="noStrike">
              <a:solidFill>
                <a:srgbClr val="000000"/>
              </a:solidFill>
              <a:latin typeface="Calibri"/>
              <a:ea typeface="Calibri"/>
              <a:cs typeface="Calibri"/>
              <a:sym typeface="Calibri"/>
            </a:endParaRPr>
          </a:p>
        </p:txBody>
      </p:sp>
      <p:sp>
        <p:nvSpPr>
          <p:cNvPr id="463" name="Google Shape;463;p69"/>
          <p:cNvSpPr txBox="1"/>
          <p:nvPr/>
        </p:nvSpPr>
        <p:spPr>
          <a:xfrm>
            <a:off x="5356656" y="3172985"/>
            <a:ext cx="2088291" cy="546659"/>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1500"/>
              <a:buFont typeface="Arial"/>
              <a:buNone/>
            </a:pPr>
            <a:r>
              <a:rPr lang="fr" sz="1500">
                <a:solidFill>
                  <a:schemeClr val="dk1"/>
                </a:solidFill>
                <a:latin typeface="Calibri"/>
                <a:ea typeface="Calibri"/>
                <a:cs typeface="Calibri"/>
                <a:sym typeface="Calibri"/>
              </a:rPr>
              <a:t>Characteristics</a:t>
            </a:r>
            <a:endParaRPr b="0" i="0" sz="1500" u="none" cap="none" strike="noStrike">
              <a:solidFill>
                <a:srgbClr val="000000"/>
              </a:solidFill>
              <a:latin typeface="Calibri"/>
              <a:ea typeface="Calibri"/>
              <a:cs typeface="Calibri"/>
              <a:sym typeface="Calibri"/>
            </a:endParaRPr>
          </a:p>
        </p:txBody>
      </p:sp>
      <p:pic>
        <p:nvPicPr>
          <p:cNvPr id="464" name="Google Shape;464;p69"/>
          <p:cNvPicPr preferRelativeResize="0"/>
          <p:nvPr/>
        </p:nvPicPr>
        <p:blipFill rotWithShape="1">
          <a:blip r:embed="rId3">
            <a:alphaModFix/>
          </a:blip>
          <a:srcRect b="0" l="0" r="0" t="0"/>
          <a:stretch/>
        </p:blipFill>
        <p:spPr>
          <a:xfrm>
            <a:off x="3326481" y="4123181"/>
            <a:ext cx="402753" cy="402753"/>
          </a:xfrm>
          <a:prstGeom prst="rect">
            <a:avLst/>
          </a:prstGeom>
          <a:noFill/>
          <a:ln>
            <a:noFill/>
          </a:ln>
        </p:spPr>
      </p:pic>
      <p:pic>
        <p:nvPicPr>
          <p:cNvPr id="465" name="Google Shape;465;p69"/>
          <p:cNvPicPr preferRelativeResize="0"/>
          <p:nvPr/>
        </p:nvPicPr>
        <p:blipFill rotWithShape="1">
          <a:blip r:embed="rId4">
            <a:alphaModFix/>
          </a:blip>
          <a:srcRect b="0" l="0" r="0" t="0"/>
          <a:stretch/>
        </p:blipFill>
        <p:spPr>
          <a:xfrm>
            <a:off x="1644284" y="4155903"/>
            <a:ext cx="238253" cy="238253"/>
          </a:xfrm>
          <a:prstGeom prst="rect">
            <a:avLst/>
          </a:prstGeom>
          <a:noFill/>
          <a:ln>
            <a:noFill/>
          </a:ln>
        </p:spPr>
      </p:pic>
      <p:cxnSp>
        <p:nvCxnSpPr>
          <p:cNvPr id="466" name="Google Shape;466;p69"/>
          <p:cNvCxnSpPr/>
          <p:nvPr/>
        </p:nvCxnSpPr>
        <p:spPr>
          <a:xfrm flipH="1">
            <a:off x="2821202" y="2675237"/>
            <a:ext cx="1112107" cy="401594"/>
          </a:xfrm>
          <a:prstGeom prst="straightConnector1">
            <a:avLst/>
          </a:prstGeom>
          <a:noFill/>
          <a:ln cap="flat" cmpd="sng" w="9525">
            <a:solidFill>
              <a:schemeClr val="dk1"/>
            </a:solidFill>
            <a:prstDash val="solid"/>
            <a:miter lim="800000"/>
            <a:headEnd len="sm" w="sm" type="none"/>
            <a:tailEnd len="sm" w="sm" type="none"/>
          </a:ln>
        </p:spPr>
      </p:cxnSp>
      <p:cxnSp>
        <p:nvCxnSpPr>
          <p:cNvPr id="467" name="Google Shape;467;p69"/>
          <p:cNvCxnSpPr/>
          <p:nvPr/>
        </p:nvCxnSpPr>
        <p:spPr>
          <a:xfrm>
            <a:off x="4917988" y="2675237"/>
            <a:ext cx="1123307" cy="401594"/>
          </a:xfrm>
          <a:prstGeom prst="straightConnector1">
            <a:avLst/>
          </a:prstGeom>
          <a:noFill/>
          <a:ln cap="flat" cmpd="sng" w="9525">
            <a:solidFill>
              <a:schemeClr val="dk1"/>
            </a:solidFill>
            <a:prstDash val="solid"/>
            <a:miter lim="800000"/>
            <a:headEnd len="sm" w="sm" type="none"/>
            <a:tailEnd len="sm" w="sm" type="none"/>
          </a:ln>
        </p:spPr>
      </p:cxnSp>
      <p:cxnSp>
        <p:nvCxnSpPr>
          <p:cNvPr id="468" name="Google Shape;468;p69"/>
          <p:cNvCxnSpPr/>
          <p:nvPr/>
        </p:nvCxnSpPr>
        <p:spPr>
          <a:xfrm flipH="1">
            <a:off x="2051997" y="3463194"/>
            <a:ext cx="297915" cy="214422"/>
          </a:xfrm>
          <a:prstGeom prst="straightConnector1">
            <a:avLst/>
          </a:prstGeom>
          <a:noFill/>
          <a:ln cap="flat" cmpd="sng" w="9525">
            <a:solidFill>
              <a:schemeClr val="dk1"/>
            </a:solidFill>
            <a:prstDash val="solid"/>
            <a:miter lim="800000"/>
            <a:headEnd len="sm" w="sm" type="none"/>
            <a:tailEnd len="sm" w="sm" type="none"/>
          </a:ln>
        </p:spPr>
      </p:cxnSp>
      <p:cxnSp>
        <p:nvCxnSpPr>
          <p:cNvPr id="469" name="Google Shape;469;p69"/>
          <p:cNvCxnSpPr/>
          <p:nvPr/>
        </p:nvCxnSpPr>
        <p:spPr>
          <a:xfrm>
            <a:off x="3244837" y="3477427"/>
            <a:ext cx="261034" cy="190098"/>
          </a:xfrm>
          <a:prstGeom prst="straightConnector1">
            <a:avLst/>
          </a:prstGeom>
          <a:noFill/>
          <a:ln cap="flat" cmpd="sng" w="9525">
            <a:solidFill>
              <a:schemeClr val="dk1"/>
            </a:solidFill>
            <a:prstDash val="solid"/>
            <a:miter lim="800000"/>
            <a:headEnd len="sm" w="sm" type="none"/>
            <a:tailEnd len="sm" w="sm" type="none"/>
          </a:ln>
        </p:spPr>
      </p:cxnSp>
      <p:sp>
        <p:nvSpPr>
          <p:cNvPr id="470" name="Google Shape;470;p69"/>
          <p:cNvSpPr txBox="1"/>
          <p:nvPr/>
        </p:nvSpPr>
        <p:spPr>
          <a:xfrm>
            <a:off x="5652371" y="3890250"/>
            <a:ext cx="4009767" cy="623248"/>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900"/>
              <a:buFont typeface="Arial"/>
              <a:buChar char="•"/>
            </a:pPr>
            <a:r>
              <a:rPr lang="fr" sz="900">
                <a:solidFill>
                  <a:schemeClr val="dk1"/>
                </a:solidFill>
                <a:latin typeface="Calibri"/>
                <a:ea typeface="Calibri"/>
                <a:cs typeface="Calibri"/>
                <a:sym typeface="Calibri"/>
              </a:rPr>
              <a:t>Can be pushed (0 or 1 time)</a:t>
            </a:r>
            <a:endParaRPr sz="1100"/>
          </a:p>
          <a:p>
            <a:pPr indent="-209550" lvl="0" marL="215900" marR="0" rtl="0" algn="l">
              <a:spcBef>
                <a:spcPts val="0"/>
              </a:spcBef>
              <a:spcAft>
                <a:spcPts val="0"/>
              </a:spcAft>
              <a:buClr>
                <a:schemeClr val="dk1"/>
              </a:buClr>
              <a:buSzPts val="900"/>
              <a:buFont typeface="Arial"/>
              <a:buChar char="•"/>
            </a:pPr>
            <a:r>
              <a:rPr lang="fr" sz="900">
                <a:solidFill>
                  <a:schemeClr val="dk1"/>
                </a:solidFill>
                <a:latin typeface="Calibri"/>
                <a:ea typeface="Calibri"/>
                <a:cs typeface="Calibri"/>
                <a:sym typeface="Calibri"/>
              </a:rPr>
              <a:t>Push distance = X pixels </a:t>
            </a:r>
            <a:endParaRPr sz="1100"/>
          </a:p>
          <a:p>
            <a:pPr indent="-209550" lvl="0" marL="215900" marR="0" rtl="0" algn="l">
              <a:spcBef>
                <a:spcPts val="0"/>
              </a:spcBef>
              <a:spcAft>
                <a:spcPts val="0"/>
              </a:spcAft>
              <a:buClr>
                <a:schemeClr val="dk1"/>
              </a:buClr>
              <a:buSzPts val="900"/>
              <a:buFont typeface="Arial"/>
              <a:buChar char="•"/>
            </a:pPr>
            <a:r>
              <a:rPr lang="fr" sz="900">
                <a:solidFill>
                  <a:schemeClr val="dk1"/>
                </a:solidFill>
                <a:latin typeface="Calibri"/>
                <a:ea typeface="Calibri"/>
                <a:cs typeface="Calibri"/>
                <a:sym typeface="Calibri"/>
              </a:rPr>
              <a:t>Can fall into a hole</a:t>
            </a:r>
            <a:endParaRPr sz="1100"/>
          </a:p>
          <a:p>
            <a:pPr indent="-209550" lvl="0" marL="215900" marR="0" rtl="0" algn="l">
              <a:spcBef>
                <a:spcPts val="0"/>
              </a:spcBef>
              <a:spcAft>
                <a:spcPts val="0"/>
              </a:spcAft>
              <a:buClr>
                <a:schemeClr val="dk1"/>
              </a:buClr>
              <a:buSzPts val="900"/>
              <a:buFont typeface="Arial"/>
              <a:buChar char="•"/>
            </a:pPr>
            <a:r>
              <a:rPr lang="fr" sz="900">
                <a:solidFill>
                  <a:schemeClr val="dk1"/>
                </a:solidFill>
                <a:latin typeface="Calibri"/>
                <a:ea typeface="Calibri"/>
                <a:cs typeface="Calibri"/>
                <a:sym typeface="Calibri"/>
              </a:rPr>
              <a:t>…</a:t>
            </a:r>
            <a:endParaRPr sz="1100"/>
          </a:p>
        </p:txBody>
      </p:sp>
      <p:cxnSp>
        <p:nvCxnSpPr>
          <p:cNvPr id="471" name="Google Shape;471;p69"/>
          <p:cNvCxnSpPr/>
          <p:nvPr/>
        </p:nvCxnSpPr>
        <p:spPr>
          <a:xfrm>
            <a:off x="6340173" y="3667525"/>
            <a:ext cx="0" cy="189910"/>
          </a:xfrm>
          <a:prstGeom prst="straightConnector1">
            <a:avLst/>
          </a:prstGeom>
          <a:noFill/>
          <a:ln cap="flat" cmpd="sng" w="9525">
            <a:solidFill>
              <a:schemeClr val="dk1"/>
            </a:solidFill>
            <a:prstDash val="solid"/>
            <a:miter lim="800000"/>
            <a:headEnd len="sm" w="sm" type="none"/>
            <a:tailEnd len="sm" w="sm" type="none"/>
          </a:ln>
        </p:spPr>
      </p:cxnSp>
      <p:sp>
        <p:nvSpPr>
          <p:cNvPr id="472" name="Google Shape;472;p69"/>
          <p:cNvSpPr txBox="1"/>
          <p:nvPr/>
        </p:nvSpPr>
        <p:spPr>
          <a:xfrm>
            <a:off x="3873844" y="2776827"/>
            <a:ext cx="1173893" cy="23083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0" i="0" lang="fr" sz="1100" u="none" cap="none" strike="noStrike">
                <a:solidFill>
                  <a:srgbClr val="000000"/>
                </a:solidFill>
                <a:latin typeface="Calibri"/>
                <a:ea typeface="Calibri"/>
                <a:cs typeface="Calibri"/>
                <a:sym typeface="Calibri"/>
              </a:rPr>
              <a:t>To divide in</a:t>
            </a:r>
            <a:endParaRPr sz="1100"/>
          </a:p>
        </p:txBody>
      </p:sp>
      <p:cxnSp>
        <p:nvCxnSpPr>
          <p:cNvPr id="473" name="Google Shape;473;p69"/>
          <p:cNvCxnSpPr/>
          <p:nvPr/>
        </p:nvCxnSpPr>
        <p:spPr>
          <a:xfrm>
            <a:off x="3877705" y="2832427"/>
            <a:ext cx="0" cy="259084"/>
          </a:xfrm>
          <a:prstGeom prst="straightConnector1">
            <a:avLst/>
          </a:prstGeom>
          <a:noFill/>
          <a:ln cap="flat" cmpd="sng" w="9525">
            <a:solidFill>
              <a:schemeClr val="dk1"/>
            </a:solidFill>
            <a:prstDash val="solid"/>
            <a:miter lim="800000"/>
            <a:headEnd len="sm" w="sm" type="none"/>
            <a:tailEnd len="med" w="med" type="triangle"/>
          </a:ln>
        </p:spPr>
      </p:cxnSp>
      <p:cxnSp>
        <p:nvCxnSpPr>
          <p:cNvPr id="474" name="Google Shape;474;p69"/>
          <p:cNvCxnSpPr/>
          <p:nvPr/>
        </p:nvCxnSpPr>
        <p:spPr>
          <a:xfrm>
            <a:off x="4974755" y="2832427"/>
            <a:ext cx="0" cy="259084"/>
          </a:xfrm>
          <a:prstGeom prst="straightConnector1">
            <a:avLst/>
          </a:prstGeom>
          <a:noFill/>
          <a:ln cap="flat" cmpd="sng" w="9525">
            <a:solidFill>
              <a:schemeClr val="dk1"/>
            </a:solidFill>
            <a:prstDash val="solid"/>
            <a:miter lim="800000"/>
            <a:headEnd len="sm" w="sm" type="none"/>
            <a:tailEnd len="med" w="med" type="triangle"/>
          </a:ln>
        </p:spPr>
      </p:cxnSp>
      <p:sp>
        <p:nvSpPr>
          <p:cNvPr id="475" name="Google Shape;475;p69"/>
          <p:cNvSpPr txBox="1"/>
          <p:nvPr/>
        </p:nvSpPr>
        <p:spPr>
          <a:xfrm>
            <a:off x="3902418" y="2018213"/>
            <a:ext cx="1173893" cy="23083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0" i="0" lang="fr" sz="1100" u="none" cap="none" strike="noStrike">
                <a:solidFill>
                  <a:srgbClr val="000000"/>
                </a:solidFill>
                <a:latin typeface="Calibri"/>
                <a:ea typeface="Calibri"/>
                <a:cs typeface="Calibri"/>
                <a:sym typeface="Calibri"/>
              </a:rPr>
              <a:t>Subdivision </a:t>
            </a:r>
            <a:r>
              <a:rPr lang="fr" sz="1100">
                <a:solidFill>
                  <a:srgbClr val="000000"/>
                </a:solidFill>
                <a:latin typeface="Calibri"/>
                <a:ea typeface="Calibri"/>
                <a:cs typeface="Calibri"/>
                <a:sym typeface="Calibri"/>
              </a:rPr>
              <a:t>of</a:t>
            </a:r>
            <a:endParaRPr b="0" i="0" sz="1100" u="none" cap="none" strike="noStrike">
              <a:solidFill>
                <a:srgbClr val="000000"/>
              </a:solidFill>
              <a:latin typeface="Calibri"/>
              <a:ea typeface="Calibri"/>
              <a:cs typeface="Calibri"/>
              <a:sym typeface="Calibri"/>
            </a:endParaRPr>
          </a:p>
        </p:txBody>
      </p:sp>
      <p:cxnSp>
        <p:nvCxnSpPr>
          <p:cNvPr id="476" name="Google Shape;476;p69"/>
          <p:cNvCxnSpPr/>
          <p:nvPr/>
        </p:nvCxnSpPr>
        <p:spPr>
          <a:xfrm rot="10800000">
            <a:off x="3880023" y="1968281"/>
            <a:ext cx="0" cy="289312"/>
          </a:xfrm>
          <a:prstGeom prst="straightConnector1">
            <a:avLst/>
          </a:prstGeom>
          <a:noFill/>
          <a:ln cap="flat" cmpd="sng" w="9525">
            <a:solidFill>
              <a:schemeClr val="dk1"/>
            </a:solidFill>
            <a:prstDash val="solid"/>
            <a:miter lim="800000"/>
            <a:headEnd len="sm" w="sm" type="none"/>
            <a:tailEnd len="med" w="med" type="triangle"/>
          </a:ln>
        </p:spPr>
      </p:cxnSp>
      <p:cxnSp>
        <p:nvCxnSpPr>
          <p:cNvPr id="477" name="Google Shape;477;p69"/>
          <p:cNvCxnSpPr/>
          <p:nvPr/>
        </p:nvCxnSpPr>
        <p:spPr>
          <a:xfrm rot="10800000">
            <a:off x="4971667" y="1954923"/>
            <a:ext cx="0" cy="289312"/>
          </a:xfrm>
          <a:prstGeom prst="straightConnector1">
            <a:avLst/>
          </a:prstGeom>
          <a:noFill/>
          <a:ln cap="flat" cmpd="sng" w="9525">
            <a:solidFill>
              <a:schemeClr val="dk1"/>
            </a:solidFill>
            <a:prstDash val="solid"/>
            <a:miter lim="800000"/>
            <a:headEnd len="sm" w="sm" type="none"/>
            <a:tailEnd len="med" w="med" type="triangle"/>
          </a:ln>
        </p:spPr>
      </p:cxnSp>
      <p:pic>
        <p:nvPicPr>
          <p:cNvPr id="478" name="Google Shape;478;p69"/>
          <p:cNvPicPr preferRelativeResize="0"/>
          <p:nvPr/>
        </p:nvPicPr>
        <p:blipFill rotWithShape="1">
          <a:blip r:embed="rId5">
            <a:alphaModFix/>
          </a:blip>
          <a:srcRect b="0" l="0" r="0" t="0"/>
          <a:stretch/>
        </p:blipFill>
        <p:spPr>
          <a:xfrm>
            <a:off x="2840495" y="238488"/>
            <a:ext cx="1525896" cy="1309567"/>
          </a:xfrm>
          <a:prstGeom prst="rect">
            <a:avLst/>
          </a:prstGeom>
          <a:noFill/>
          <a:ln>
            <a:noFill/>
          </a:ln>
        </p:spPr>
      </p:pic>
      <p:pic>
        <p:nvPicPr>
          <p:cNvPr id="479" name="Google Shape;479;p69"/>
          <p:cNvPicPr preferRelativeResize="0"/>
          <p:nvPr/>
        </p:nvPicPr>
        <p:blipFill rotWithShape="1">
          <a:blip r:embed="rId6">
            <a:alphaModFix/>
          </a:blip>
          <a:srcRect b="0" l="0" r="0" t="0"/>
          <a:stretch/>
        </p:blipFill>
        <p:spPr>
          <a:xfrm>
            <a:off x="4521178" y="246323"/>
            <a:ext cx="1735397" cy="1302506"/>
          </a:xfrm>
          <a:prstGeom prst="rect">
            <a:avLst/>
          </a:prstGeom>
          <a:noFill/>
          <a:ln>
            <a:noFill/>
          </a:ln>
        </p:spPr>
      </p:pic>
      <p:sp>
        <p:nvSpPr>
          <p:cNvPr id="480" name="Google Shape;480;p69"/>
          <p:cNvSpPr txBox="1"/>
          <p:nvPr/>
        </p:nvSpPr>
        <p:spPr>
          <a:xfrm>
            <a:off x="6393131" y="619100"/>
            <a:ext cx="1669967" cy="1055289"/>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fr" sz="800">
                <a:solidFill>
                  <a:schemeClr val="dk1"/>
                </a:solidFill>
                <a:latin typeface="Calibri"/>
                <a:ea typeface="Calibri"/>
                <a:cs typeface="Calibri"/>
                <a:sym typeface="Calibri"/>
              </a:rPr>
              <a:t>Linked to certain kind of uncertainty</a:t>
            </a:r>
            <a:endParaRPr sz="1100"/>
          </a:p>
          <a:p>
            <a:pPr indent="-215900" lvl="0" marL="215900" marR="0" rtl="0" algn="l">
              <a:spcBef>
                <a:spcPts val="800"/>
              </a:spcBef>
              <a:spcAft>
                <a:spcPts val="0"/>
              </a:spcAft>
              <a:buClr>
                <a:schemeClr val="dk1"/>
              </a:buClr>
              <a:buSzPts val="800"/>
              <a:buFont typeface="Arial"/>
              <a:buChar char="•"/>
            </a:pPr>
            <a:r>
              <a:rPr lang="fr" sz="800">
                <a:solidFill>
                  <a:schemeClr val="dk1"/>
                </a:solidFill>
                <a:latin typeface="Calibri"/>
                <a:ea typeface="Calibri"/>
                <a:cs typeface="Calibri"/>
                <a:sym typeface="Calibri"/>
              </a:rPr>
              <a:t>Identification</a:t>
            </a:r>
            <a:endParaRPr sz="1100"/>
          </a:p>
          <a:p>
            <a:pPr indent="-215900" lvl="0" marL="215900" marR="0" rtl="0" algn="l">
              <a:spcBef>
                <a:spcPts val="800"/>
              </a:spcBef>
              <a:spcAft>
                <a:spcPts val="0"/>
              </a:spcAft>
              <a:buClr>
                <a:schemeClr val="dk1"/>
              </a:buClr>
              <a:buSzPts val="800"/>
              <a:buFont typeface="Arial"/>
              <a:buChar char="•"/>
            </a:pPr>
            <a:r>
              <a:rPr lang="fr" sz="800">
                <a:solidFill>
                  <a:schemeClr val="dk1"/>
                </a:solidFill>
                <a:latin typeface="Calibri"/>
                <a:ea typeface="Calibri"/>
                <a:cs typeface="Calibri"/>
                <a:sym typeface="Calibri"/>
              </a:rPr>
              <a:t>Activation</a:t>
            </a:r>
            <a:endParaRPr sz="1100"/>
          </a:p>
          <a:p>
            <a:pPr indent="-215900" lvl="0" marL="215900" marR="0" rtl="0" algn="l">
              <a:spcBef>
                <a:spcPts val="800"/>
              </a:spcBef>
              <a:spcAft>
                <a:spcPts val="0"/>
              </a:spcAft>
              <a:buClr>
                <a:schemeClr val="dk1"/>
              </a:buClr>
              <a:buSzPts val="800"/>
              <a:buFont typeface="Arial"/>
              <a:buChar char="•"/>
            </a:pPr>
            <a:r>
              <a:rPr lang="fr" sz="800">
                <a:solidFill>
                  <a:schemeClr val="dk1"/>
                </a:solidFill>
                <a:latin typeface="Calibri"/>
                <a:ea typeface="Calibri"/>
                <a:cs typeface="Calibri"/>
                <a:sym typeface="Calibri"/>
              </a:rPr>
              <a:t>Reveal</a:t>
            </a:r>
            <a:endParaRPr sz="1100"/>
          </a:p>
          <a:p>
            <a:pPr indent="-215900" lvl="0" marL="215900" marR="0" rtl="0" algn="l">
              <a:spcBef>
                <a:spcPts val="800"/>
              </a:spcBef>
              <a:spcAft>
                <a:spcPts val="0"/>
              </a:spcAft>
              <a:buClr>
                <a:schemeClr val="dk1"/>
              </a:buClr>
              <a:buSzPts val="800"/>
              <a:buFont typeface="Arial"/>
              <a:buChar char="•"/>
            </a:pPr>
            <a:r>
              <a:rPr lang="fr" sz="800">
                <a:solidFill>
                  <a:schemeClr val="dk1"/>
                </a:solidFill>
                <a:latin typeface="Calibri"/>
                <a:ea typeface="Calibri"/>
                <a:cs typeface="Calibri"/>
                <a:sym typeface="Calibri"/>
              </a:rPr>
              <a:t>Access to</a:t>
            </a:r>
            <a:endParaRPr sz="1100"/>
          </a:p>
        </p:txBody>
      </p:sp>
      <p:sp>
        <p:nvSpPr>
          <p:cNvPr id="481" name="Google Shape;481;p69"/>
          <p:cNvSpPr txBox="1"/>
          <p:nvPr/>
        </p:nvSpPr>
        <p:spPr>
          <a:xfrm>
            <a:off x="1336475" y="4698000"/>
            <a:ext cx="6000300" cy="4155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800"/>
              </a:spcBef>
              <a:spcAft>
                <a:spcPts val="0"/>
              </a:spcAft>
              <a:buNone/>
            </a:pPr>
            <a:r>
              <a:rPr b="1" lang="fr" sz="1500" u="sng">
                <a:solidFill>
                  <a:schemeClr val="dk1"/>
                </a:solidFill>
                <a:latin typeface="Lustria"/>
                <a:ea typeface="Lustria"/>
                <a:cs typeface="Lustria"/>
                <a:sym typeface="Lustria"/>
              </a:rPr>
              <a:t>Amateurism generates video game cultures.</a:t>
            </a:r>
            <a:endParaRPr b="1" sz="1500" u="sng">
              <a:solidFill>
                <a:schemeClr val="dk1"/>
              </a:solidFill>
              <a:latin typeface="Lustria"/>
              <a:ea typeface="Lustria"/>
              <a:cs typeface="Lustria"/>
              <a:sym typeface="Lust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34"/>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0"/>
          <p:cNvSpPr txBox="1"/>
          <p:nvPr>
            <p:ph type="title"/>
          </p:nvPr>
        </p:nvSpPr>
        <p:spPr>
          <a:xfrm>
            <a:off x="525066" y="682229"/>
            <a:ext cx="2976000" cy="987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3000"/>
              <a:buFont typeface="Open Sans"/>
              <a:buNone/>
            </a:pPr>
            <a:r>
              <a:rPr lang="fr"/>
              <a:t>RPG MAKER IN FRANCE</a:t>
            </a:r>
            <a:endParaRPr/>
          </a:p>
        </p:txBody>
      </p:sp>
      <p:sp>
        <p:nvSpPr>
          <p:cNvPr id="488" name="Google Shape;488;p70"/>
          <p:cNvSpPr txBox="1"/>
          <p:nvPr>
            <p:ph idx="1" type="body"/>
          </p:nvPr>
        </p:nvSpPr>
        <p:spPr>
          <a:xfrm>
            <a:off x="525065" y="1669780"/>
            <a:ext cx="2976000" cy="30153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00000"/>
              </a:lnSpc>
              <a:spcBef>
                <a:spcPts val="0"/>
              </a:spcBef>
              <a:spcAft>
                <a:spcPts val="0"/>
              </a:spcAft>
              <a:buClr>
                <a:schemeClr val="dk1"/>
              </a:buClr>
              <a:buSzPts val="1000"/>
              <a:buNone/>
            </a:pPr>
            <a:r>
              <a:rPr lang="fr" sz="1000"/>
              <a:t>RPG Dimension (2000-2001)</a:t>
            </a:r>
            <a:endParaRPr/>
          </a:p>
          <a:p>
            <a:pPr indent="-114300" lvl="0" marL="177800" rtl="0" algn="l">
              <a:lnSpc>
                <a:spcPct val="100000"/>
              </a:lnSpc>
              <a:spcBef>
                <a:spcPts val="800"/>
              </a:spcBef>
              <a:spcAft>
                <a:spcPts val="0"/>
              </a:spcAft>
              <a:buClr>
                <a:schemeClr val="dk1"/>
              </a:buClr>
              <a:buSzPts val="1000"/>
              <a:buNone/>
            </a:pPr>
            <a:r>
              <a:t/>
            </a:r>
            <a:endParaRPr sz="1000"/>
          </a:p>
          <a:p>
            <a:pPr indent="0" lvl="0" marL="0" rtl="0" algn="l">
              <a:lnSpc>
                <a:spcPct val="100000"/>
              </a:lnSpc>
              <a:spcBef>
                <a:spcPts val="800"/>
              </a:spcBef>
              <a:spcAft>
                <a:spcPts val="0"/>
              </a:spcAft>
              <a:buClr>
                <a:schemeClr val="dk1"/>
              </a:buClr>
              <a:buSzPts val="1000"/>
              <a:buNone/>
            </a:pPr>
            <a:r>
              <a:rPr lang="fr" sz="1000"/>
              <a:t>Okius (2001-2002)</a:t>
            </a:r>
            <a:endParaRPr/>
          </a:p>
          <a:p>
            <a:pPr indent="-114300" lvl="0" marL="177800" rtl="0" algn="l">
              <a:lnSpc>
                <a:spcPct val="100000"/>
              </a:lnSpc>
              <a:spcBef>
                <a:spcPts val="800"/>
              </a:spcBef>
              <a:spcAft>
                <a:spcPts val="0"/>
              </a:spcAft>
              <a:buClr>
                <a:schemeClr val="dk1"/>
              </a:buClr>
              <a:buSzPts val="1000"/>
              <a:buNone/>
            </a:pPr>
            <a:r>
              <a:t/>
            </a:r>
            <a:endParaRPr sz="1000"/>
          </a:p>
          <a:p>
            <a:pPr indent="0" lvl="0" marL="0" rtl="0" algn="l">
              <a:lnSpc>
                <a:spcPct val="100000"/>
              </a:lnSpc>
              <a:spcBef>
                <a:spcPts val="800"/>
              </a:spcBef>
              <a:spcAft>
                <a:spcPts val="0"/>
              </a:spcAft>
              <a:buClr>
                <a:schemeClr val="dk1"/>
              </a:buClr>
              <a:buSzPts val="1000"/>
              <a:buNone/>
            </a:pPr>
            <a:r>
              <a:rPr lang="fr" sz="1000"/>
              <a:t>Manka-Dream (2002-2004)</a:t>
            </a:r>
            <a:endParaRPr/>
          </a:p>
          <a:p>
            <a:pPr indent="-114300" lvl="0" marL="177800" rtl="0" algn="l">
              <a:lnSpc>
                <a:spcPct val="100000"/>
              </a:lnSpc>
              <a:spcBef>
                <a:spcPts val="800"/>
              </a:spcBef>
              <a:spcAft>
                <a:spcPts val="0"/>
              </a:spcAft>
              <a:buClr>
                <a:schemeClr val="dk1"/>
              </a:buClr>
              <a:buSzPts val="1000"/>
              <a:buNone/>
            </a:pPr>
            <a:r>
              <a:t/>
            </a:r>
            <a:endParaRPr sz="1000"/>
          </a:p>
          <a:p>
            <a:pPr indent="0" lvl="0" marL="0" rtl="0" algn="l">
              <a:lnSpc>
                <a:spcPct val="100000"/>
              </a:lnSpc>
              <a:spcBef>
                <a:spcPts val="800"/>
              </a:spcBef>
              <a:spcAft>
                <a:spcPts val="0"/>
              </a:spcAft>
              <a:buClr>
                <a:schemeClr val="dk1"/>
              </a:buClr>
              <a:buSzPts val="1000"/>
              <a:buNone/>
            </a:pPr>
            <a:r>
              <a:rPr lang="fr" sz="1000"/>
              <a:t>Imagie-Nation (2004)</a:t>
            </a:r>
            <a:endParaRPr/>
          </a:p>
          <a:p>
            <a:pPr indent="-114300" lvl="0" marL="177800" rtl="0" algn="l">
              <a:lnSpc>
                <a:spcPct val="100000"/>
              </a:lnSpc>
              <a:spcBef>
                <a:spcPts val="800"/>
              </a:spcBef>
              <a:spcAft>
                <a:spcPts val="0"/>
              </a:spcAft>
              <a:buClr>
                <a:schemeClr val="dk1"/>
              </a:buClr>
              <a:buSzPts val="1000"/>
              <a:buNone/>
            </a:pPr>
            <a:r>
              <a:t/>
            </a:r>
            <a:endParaRPr sz="1000"/>
          </a:p>
          <a:p>
            <a:pPr indent="0" lvl="0" marL="0" rtl="0" algn="l">
              <a:lnSpc>
                <a:spcPct val="100000"/>
              </a:lnSpc>
              <a:spcBef>
                <a:spcPts val="800"/>
              </a:spcBef>
              <a:spcAft>
                <a:spcPts val="0"/>
              </a:spcAft>
              <a:buClr>
                <a:schemeClr val="dk1"/>
              </a:buClr>
              <a:buSzPts val="1000"/>
              <a:buNone/>
            </a:pPr>
            <a:r>
              <a:rPr lang="fr" sz="1000"/>
              <a:t>La Ligue des Makers Extraordinaires (2003-2006)</a:t>
            </a:r>
            <a:endParaRPr/>
          </a:p>
          <a:p>
            <a:pPr indent="-114300" lvl="0" marL="177800" rtl="0" algn="l">
              <a:lnSpc>
                <a:spcPct val="100000"/>
              </a:lnSpc>
              <a:spcBef>
                <a:spcPts val="800"/>
              </a:spcBef>
              <a:spcAft>
                <a:spcPts val="0"/>
              </a:spcAft>
              <a:buClr>
                <a:schemeClr val="dk1"/>
              </a:buClr>
              <a:buSzPts val="1000"/>
              <a:buNone/>
            </a:pPr>
            <a:r>
              <a:t/>
            </a:r>
            <a:endParaRPr sz="1000"/>
          </a:p>
          <a:p>
            <a:pPr indent="0" lvl="0" marL="0" rtl="0" algn="l">
              <a:lnSpc>
                <a:spcPct val="100000"/>
              </a:lnSpc>
              <a:spcBef>
                <a:spcPts val="800"/>
              </a:spcBef>
              <a:spcAft>
                <a:spcPts val="0"/>
              </a:spcAft>
              <a:buClr>
                <a:schemeClr val="dk1"/>
              </a:buClr>
              <a:buSzPts val="1000"/>
              <a:buNone/>
            </a:pPr>
            <a:r>
              <a:rPr lang="fr" sz="1000"/>
              <a:t>Oniromancie (2006-2025)</a:t>
            </a:r>
            <a:endParaRPr/>
          </a:p>
          <a:p>
            <a:pPr indent="0" lvl="0" marL="0" rtl="0" algn="l">
              <a:lnSpc>
                <a:spcPct val="100000"/>
              </a:lnSpc>
              <a:spcBef>
                <a:spcPts val="800"/>
              </a:spcBef>
              <a:spcAft>
                <a:spcPts val="0"/>
              </a:spcAft>
              <a:buClr>
                <a:schemeClr val="dk1"/>
              </a:buClr>
              <a:buSzPts val="1000"/>
              <a:buNone/>
            </a:pPr>
            <a:r>
              <a:rPr lang="fr" sz="1000"/>
              <a:t> rpgmakervx-fr.com</a:t>
            </a:r>
            <a:endParaRPr sz="1000"/>
          </a:p>
          <a:p>
            <a:pPr indent="-114300" lvl="0" marL="177800" rtl="0" algn="l">
              <a:lnSpc>
                <a:spcPct val="100000"/>
              </a:lnSpc>
              <a:spcBef>
                <a:spcPts val="800"/>
              </a:spcBef>
              <a:spcAft>
                <a:spcPts val="0"/>
              </a:spcAft>
              <a:buClr>
                <a:schemeClr val="dk1"/>
              </a:buClr>
              <a:buSzPts val="1000"/>
              <a:buNone/>
            </a:pPr>
            <a:r>
              <a:t/>
            </a:r>
            <a:endParaRPr sz="1000"/>
          </a:p>
        </p:txBody>
      </p:sp>
      <p:pic>
        <p:nvPicPr>
          <p:cNvPr id="489" name="Google Shape;489;p70"/>
          <p:cNvPicPr preferRelativeResize="0"/>
          <p:nvPr/>
        </p:nvPicPr>
        <p:blipFill rotWithShape="1">
          <a:blip r:embed="rId3">
            <a:alphaModFix/>
          </a:blip>
          <a:srcRect b="0" l="0" r="0" t="0"/>
          <a:stretch/>
        </p:blipFill>
        <p:spPr>
          <a:xfrm>
            <a:off x="4101265" y="303821"/>
            <a:ext cx="1873704" cy="1405277"/>
          </a:xfrm>
          <a:prstGeom prst="rect">
            <a:avLst/>
          </a:prstGeom>
          <a:noFill/>
          <a:ln>
            <a:noFill/>
          </a:ln>
        </p:spPr>
      </p:pic>
      <p:pic>
        <p:nvPicPr>
          <p:cNvPr id="490" name="Google Shape;490;p70"/>
          <p:cNvPicPr preferRelativeResize="0"/>
          <p:nvPr/>
        </p:nvPicPr>
        <p:blipFill rotWithShape="1">
          <a:blip r:embed="rId4">
            <a:alphaModFix/>
          </a:blip>
          <a:srcRect b="0" l="0" r="0" t="0"/>
          <a:stretch/>
        </p:blipFill>
        <p:spPr>
          <a:xfrm>
            <a:off x="3407182" y="2689245"/>
            <a:ext cx="2835559" cy="1437668"/>
          </a:xfrm>
          <a:prstGeom prst="rect">
            <a:avLst/>
          </a:prstGeom>
          <a:noFill/>
          <a:ln>
            <a:noFill/>
          </a:ln>
        </p:spPr>
      </p:pic>
      <p:pic>
        <p:nvPicPr>
          <p:cNvPr id="491" name="Google Shape;491;p70"/>
          <p:cNvPicPr preferRelativeResize="0"/>
          <p:nvPr/>
        </p:nvPicPr>
        <p:blipFill rotWithShape="1">
          <a:blip r:embed="rId5">
            <a:alphaModFix/>
          </a:blip>
          <a:srcRect b="0" l="0" r="0" t="0"/>
          <a:stretch/>
        </p:blipFill>
        <p:spPr>
          <a:xfrm>
            <a:off x="5786285" y="1469295"/>
            <a:ext cx="2965444" cy="1386023"/>
          </a:xfrm>
          <a:prstGeom prst="rect">
            <a:avLst/>
          </a:prstGeom>
          <a:noFill/>
          <a:ln>
            <a:noFill/>
          </a:ln>
        </p:spPr>
      </p:pic>
      <p:pic>
        <p:nvPicPr>
          <p:cNvPr id="492" name="Google Shape;492;p70"/>
          <p:cNvPicPr preferRelativeResize="0"/>
          <p:nvPr/>
        </p:nvPicPr>
        <p:blipFill rotWithShape="1">
          <a:blip r:embed="rId6">
            <a:alphaModFix/>
          </a:blip>
          <a:srcRect b="0" l="0" r="0" t="0"/>
          <a:stretch/>
        </p:blipFill>
        <p:spPr>
          <a:xfrm>
            <a:off x="5915158" y="3582779"/>
            <a:ext cx="2965443" cy="13860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1"/>
          <p:cNvSpPr txBox="1"/>
          <p:nvPr>
            <p:ph type="title"/>
          </p:nvPr>
        </p:nvSpPr>
        <p:spPr>
          <a:xfrm>
            <a:off x="525476" y="685800"/>
            <a:ext cx="8018400" cy="9807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3000"/>
              <a:buFont typeface="Open Sans"/>
              <a:buNone/>
            </a:pPr>
            <a:r>
              <a:rPr lang="fr"/>
              <a:t>The invisibilization of amateurs</a:t>
            </a:r>
            <a:endParaRPr/>
          </a:p>
        </p:txBody>
      </p:sp>
      <p:sp>
        <p:nvSpPr>
          <p:cNvPr id="498" name="Google Shape;498;p71"/>
          <p:cNvSpPr txBox="1"/>
          <p:nvPr>
            <p:ph idx="1" type="body"/>
          </p:nvPr>
        </p:nvSpPr>
        <p:spPr>
          <a:xfrm>
            <a:off x="525476" y="1666494"/>
            <a:ext cx="5597700" cy="2805000"/>
          </a:xfrm>
          <a:prstGeom prst="rect">
            <a:avLst/>
          </a:prstGeom>
          <a:noFill/>
          <a:ln>
            <a:noFill/>
          </a:ln>
        </p:spPr>
        <p:txBody>
          <a:bodyPr anchorCtr="0" anchor="t" bIns="34275" lIns="68575" spcFirstLastPara="1" rIns="68575" wrap="square" tIns="34275">
            <a:normAutofit/>
          </a:bodyPr>
          <a:lstStyle/>
          <a:p>
            <a:pPr indent="-215900" lvl="0" marL="177800" rtl="0" algn="l">
              <a:lnSpc>
                <a:spcPct val="110000"/>
              </a:lnSpc>
              <a:spcBef>
                <a:spcPts val="400"/>
              </a:spcBef>
              <a:spcAft>
                <a:spcPts val="0"/>
              </a:spcAft>
              <a:buClr>
                <a:schemeClr val="dk1"/>
              </a:buClr>
              <a:buSzPts val="2000"/>
              <a:buChar char="•"/>
            </a:pPr>
            <a:r>
              <a:rPr lang="fr" sz="2000"/>
              <a:t>French-speaking amateurs in 1980s &amp; in 2000s</a:t>
            </a:r>
            <a:endParaRPr sz="2000"/>
          </a:p>
          <a:p>
            <a:pPr indent="-215900" lvl="1" marL="520700" rtl="0" algn="l">
              <a:lnSpc>
                <a:spcPct val="110000"/>
              </a:lnSpc>
              <a:spcBef>
                <a:spcPts val="400"/>
              </a:spcBef>
              <a:spcAft>
                <a:spcPts val="0"/>
              </a:spcAft>
              <a:buClr>
                <a:schemeClr val="dk1"/>
              </a:buClr>
              <a:buSzPts val="2000"/>
              <a:buChar char="•"/>
            </a:pPr>
            <a:r>
              <a:rPr lang="fr" sz="2000"/>
              <a:t>Hobbyists </a:t>
            </a:r>
            <a:r>
              <a:rPr lang="fr" sz="2000"/>
              <a:t> and local authors were known in the late 1980s but disappeared from specialized press in the 2000s</a:t>
            </a:r>
            <a:endParaRPr sz="2000"/>
          </a:p>
          <a:p>
            <a:pPr indent="-215900" lvl="1" marL="520700" rtl="0" algn="l">
              <a:lnSpc>
                <a:spcPct val="110000"/>
              </a:lnSpc>
              <a:spcBef>
                <a:spcPts val="400"/>
              </a:spcBef>
              <a:spcAft>
                <a:spcPts val="0"/>
              </a:spcAft>
              <a:buSzPts val="2000"/>
              <a:buChar char="•"/>
            </a:pPr>
            <a:r>
              <a:rPr lang="fr" sz="2000"/>
              <a:t>and wee deleted while the videogames became mainstream</a:t>
            </a:r>
            <a:endParaRPr sz="2000"/>
          </a:p>
        </p:txBody>
      </p:sp>
      <p:pic>
        <p:nvPicPr>
          <p:cNvPr descr="Lire les magazines de jeux vidéo" id="499" name="Google Shape;499;p71"/>
          <p:cNvPicPr preferRelativeResize="0"/>
          <p:nvPr/>
        </p:nvPicPr>
        <p:blipFill rotWithShape="1">
          <a:blip r:embed="rId3">
            <a:alphaModFix/>
          </a:blip>
          <a:srcRect b="0" l="0" r="0" t="0"/>
          <a:stretch/>
        </p:blipFill>
        <p:spPr>
          <a:xfrm>
            <a:off x="7049490" y="1211273"/>
            <a:ext cx="1643248" cy="2382957"/>
          </a:xfrm>
          <a:prstGeom prst="rect">
            <a:avLst/>
          </a:prstGeom>
          <a:noFill/>
          <a:ln>
            <a:noFill/>
          </a:ln>
        </p:spPr>
      </p:pic>
      <p:sp>
        <p:nvSpPr>
          <p:cNvPr id="500" name="Google Shape;500;p71"/>
          <p:cNvSpPr txBox="1"/>
          <p:nvPr/>
        </p:nvSpPr>
        <p:spPr>
          <a:xfrm>
            <a:off x="6857258" y="3640725"/>
            <a:ext cx="21339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fr" sz="800">
                <a:solidFill>
                  <a:schemeClr val="dk1"/>
                </a:solidFill>
                <a:latin typeface="Lustria"/>
                <a:ea typeface="Lustria"/>
                <a:cs typeface="Lustria"/>
                <a:sym typeface="Lustria"/>
              </a:rPr>
              <a:t>Krywicki, Boris, et al. « Le jeu vidéo amateur dans Tilt et Consoles + de 1982 à 2000 : généalogie d’une invisibilisation ». </a:t>
            </a:r>
            <a:r>
              <a:rPr i="1" lang="fr" sz="800">
                <a:solidFill>
                  <a:schemeClr val="dk1"/>
                </a:solidFill>
                <a:latin typeface="Lustria"/>
                <a:ea typeface="Lustria"/>
                <a:cs typeface="Lustria"/>
                <a:sym typeface="Lustria"/>
              </a:rPr>
              <a:t>Lire les magazines de jeux vidéo</a:t>
            </a:r>
            <a:r>
              <a:rPr lang="fr" sz="800">
                <a:solidFill>
                  <a:schemeClr val="dk1"/>
                </a:solidFill>
                <a:latin typeface="Lustria"/>
                <a:ea typeface="Lustria"/>
                <a:cs typeface="Lustria"/>
                <a:sym typeface="Lustria"/>
              </a:rPr>
              <a:t>, édité par Sélim Ammouche et al., Presses universitaires de Liège, 2022, </a:t>
            </a:r>
            <a:r>
              <a:rPr lang="fr" sz="800" u="sng">
                <a:solidFill>
                  <a:schemeClr val="hlink"/>
                </a:solidFill>
                <a:latin typeface="Lustria"/>
                <a:ea typeface="Lustria"/>
                <a:cs typeface="Lustria"/>
                <a:sym typeface="Lustria"/>
                <a:hlinkClick r:id="rId4"/>
              </a:rPr>
              <a:t>https://doi.org/10.4000/books.pulg.25892</a:t>
            </a:r>
            <a:r>
              <a:rPr lang="fr" sz="800">
                <a:solidFill>
                  <a:schemeClr val="dk1"/>
                </a:solidFill>
                <a:latin typeface="Lustria"/>
                <a:ea typeface="Lustria"/>
                <a:cs typeface="Lustria"/>
                <a:sym typeface="Lustria"/>
              </a:rPr>
              <a:t>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2"/>
          <p:cNvSpPr txBox="1"/>
          <p:nvPr>
            <p:ph type="title"/>
          </p:nvPr>
        </p:nvSpPr>
        <p:spPr>
          <a:xfrm>
            <a:off x="525476" y="685800"/>
            <a:ext cx="8018400" cy="980700"/>
          </a:xfrm>
          <a:prstGeom prst="rect">
            <a:avLst/>
          </a:prstGeom>
          <a:noFill/>
          <a:ln>
            <a:noFill/>
          </a:ln>
        </p:spPr>
        <p:txBody>
          <a:bodyPr anchorCtr="0" anchor="t" bIns="34275" lIns="68575" spcFirstLastPara="1" rIns="68575" wrap="square" tIns="34275">
            <a:normAutofit fontScale="90000"/>
          </a:bodyPr>
          <a:lstStyle/>
          <a:p>
            <a:pPr indent="0" lvl="0" marL="0" rtl="0" algn="l">
              <a:spcBef>
                <a:spcPts val="0"/>
              </a:spcBef>
              <a:spcAft>
                <a:spcPts val="0"/>
              </a:spcAft>
              <a:buClr>
                <a:schemeClr val="dk1"/>
              </a:buClr>
              <a:buSzPct val="36666"/>
              <a:buFont typeface="Arial"/>
              <a:buNone/>
            </a:pPr>
            <a:r>
              <a:rPr lang="fr"/>
              <a:t>MANIFESTO FOR THE AMATEURIFICATION</a:t>
            </a:r>
            <a:endParaRPr/>
          </a:p>
          <a:p>
            <a:pPr indent="0" lvl="0" marL="0" rtl="0" algn="l">
              <a:lnSpc>
                <a:spcPct val="100000"/>
              </a:lnSpc>
              <a:spcBef>
                <a:spcPts val="0"/>
              </a:spcBef>
              <a:spcAft>
                <a:spcPts val="0"/>
              </a:spcAft>
              <a:buClr>
                <a:schemeClr val="dk1"/>
              </a:buClr>
              <a:buSzPct val="100000"/>
              <a:buFont typeface="Open Sans"/>
              <a:buNone/>
            </a:pPr>
            <a:r>
              <a:rPr lang="fr"/>
              <a:t>OF VIDEO GAMES – VERSION 0.2</a:t>
            </a:r>
            <a:endParaRPr/>
          </a:p>
        </p:txBody>
      </p:sp>
      <p:sp>
        <p:nvSpPr>
          <p:cNvPr id="506" name="Google Shape;506;p72"/>
          <p:cNvSpPr txBox="1"/>
          <p:nvPr>
            <p:ph idx="1" type="body"/>
          </p:nvPr>
        </p:nvSpPr>
        <p:spPr>
          <a:xfrm>
            <a:off x="430625" y="1666500"/>
            <a:ext cx="8617500" cy="2907300"/>
          </a:xfrm>
          <a:prstGeom prst="rect">
            <a:avLst/>
          </a:prstGeom>
          <a:noFill/>
          <a:ln>
            <a:noFill/>
          </a:ln>
        </p:spPr>
        <p:txBody>
          <a:bodyPr anchorCtr="0" anchor="t" bIns="34275" lIns="68575" spcFirstLastPara="1" rIns="68575" wrap="square" tIns="34275">
            <a:normAutofit fontScale="92500" lnSpcReduction="10000"/>
          </a:bodyPr>
          <a:lstStyle/>
          <a:p>
            <a:pPr indent="-183356" lvl="0" marL="177800" rtl="0" algn="l">
              <a:spcBef>
                <a:spcPts val="800"/>
              </a:spcBef>
              <a:spcAft>
                <a:spcPts val="0"/>
              </a:spcAft>
              <a:buSzPct val="100000"/>
              <a:buAutoNum type="arabicPeriod"/>
            </a:pPr>
            <a:r>
              <a:rPr lang="fr" sz="1608" u="sng"/>
              <a:t>Attention to affects, whether ordinary or not, constitutes an aesthetic experience: </a:t>
            </a:r>
            <a:r>
              <a:rPr b="1" lang="fr" sz="1608" u="sng"/>
              <a:t>tasting</a:t>
            </a:r>
            <a:r>
              <a:rPr lang="fr" sz="1608" u="sng"/>
              <a:t>.</a:t>
            </a:r>
            <a:endParaRPr sz="1608" u="sng"/>
          </a:p>
          <a:p>
            <a:pPr indent="-183356" lvl="0" marL="177800" rtl="0" algn="l">
              <a:spcBef>
                <a:spcPts val="800"/>
              </a:spcBef>
              <a:spcAft>
                <a:spcPts val="0"/>
              </a:spcAft>
              <a:buSzPct val="100000"/>
              <a:buAutoNum type="arabicPeriod"/>
            </a:pPr>
            <a:r>
              <a:rPr lang="fr" sz="1608" u="sng"/>
              <a:t>Receptive and creative tasting belong to the same continuum: </a:t>
            </a:r>
            <a:r>
              <a:rPr b="1" lang="fr" sz="1608" u="sng"/>
              <a:t>amateurism</a:t>
            </a:r>
            <a:r>
              <a:rPr lang="fr" sz="1608" u="sng"/>
              <a:t>.</a:t>
            </a:r>
            <a:endParaRPr sz="1608" u="sng"/>
          </a:p>
          <a:p>
            <a:pPr indent="-183356" lvl="0" marL="177800" rtl="0" algn="l">
              <a:spcBef>
                <a:spcPts val="800"/>
              </a:spcBef>
              <a:spcAft>
                <a:spcPts val="0"/>
              </a:spcAft>
              <a:buSzPct val="100000"/>
              <a:buAutoNum type="arabicPeriod"/>
            </a:pPr>
            <a:r>
              <a:rPr b="1" lang="fr" sz="1608" u="sng"/>
              <a:t>Amateurism generates video game cultures.</a:t>
            </a:r>
            <a:endParaRPr b="1" sz="1608" u="sng"/>
          </a:p>
          <a:p>
            <a:pPr indent="-177006" lvl="0" marL="177800" rtl="0" algn="l">
              <a:spcBef>
                <a:spcPts val="800"/>
              </a:spcBef>
              <a:spcAft>
                <a:spcPts val="0"/>
              </a:spcAft>
              <a:buSzPct val="100000"/>
              <a:buAutoNum type="arabicPeriod"/>
            </a:pPr>
            <a:r>
              <a:rPr lang="fr"/>
              <a:t>The amateur, when creating, is a dead author: creating without pretension, from within a situation.</a:t>
            </a:r>
            <a:endParaRPr/>
          </a:p>
          <a:p>
            <a:pPr indent="-177006" lvl="0" marL="177800" rtl="0" algn="l">
              <a:spcBef>
                <a:spcPts val="800"/>
              </a:spcBef>
              <a:spcAft>
                <a:spcPts val="0"/>
              </a:spcAft>
              <a:buSzPct val="100000"/>
              <a:buAutoNum type="arabicPeriod"/>
            </a:pPr>
            <a:r>
              <a:rPr lang="fr"/>
              <a:t>There are as many “best games” as there are games, for there are as many forms of “good” taste as there are amateurs.</a:t>
            </a:r>
            <a:endParaRPr/>
          </a:p>
          <a:p>
            <a:pPr indent="-183356" lvl="0" marL="177800" rtl="0" algn="l">
              <a:spcBef>
                <a:spcPts val="800"/>
              </a:spcBef>
              <a:spcAft>
                <a:spcPts val="0"/>
              </a:spcAft>
              <a:buSzPct val="100000"/>
              <a:buAutoNum type="arabicPeriod"/>
            </a:pPr>
            <a:r>
              <a:rPr b="1" lang="fr" sz="1608" u="sng"/>
              <a:t>To recognize, defend, preserve, and promote receptive and creative tasting is the foundation of amateurification.</a:t>
            </a:r>
            <a:endParaRPr b="1" sz="1608" u="sng"/>
          </a:p>
          <a:p>
            <a:pPr indent="-177006" lvl="0" marL="177800" rtl="0" algn="l">
              <a:spcBef>
                <a:spcPts val="800"/>
              </a:spcBef>
              <a:spcAft>
                <a:spcPts val="0"/>
              </a:spcAft>
              <a:buSzPct val="100000"/>
              <a:buAutoNum type="arabicPeriod"/>
            </a:pPr>
            <a:r>
              <a:rPr lang="fr"/>
              <a:t>The establishment of a cultural democracy of video games requires the amateurification of video games.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3"/>
          <p:cNvSpPr txBox="1"/>
          <p:nvPr>
            <p:ph type="ctrTitle"/>
          </p:nvPr>
        </p:nvSpPr>
        <p:spPr>
          <a:xfrm>
            <a:off x="1048408" y="204952"/>
            <a:ext cx="7774898" cy="1387366"/>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800"/>
              <a:buFont typeface="Franklin Gothic"/>
              <a:buNone/>
            </a:pPr>
            <a:r>
              <a:rPr b="1" i="0" lang="fr" sz="3800" u="none" cap="none" strike="noStrike">
                <a:solidFill>
                  <a:schemeClr val="dk1"/>
                </a:solidFill>
                <a:latin typeface="Franklin Gothic"/>
                <a:ea typeface="Franklin Gothic"/>
                <a:cs typeface="Franklin Gothic"/>
                <a:sym typeface="Franklin Gothic"/>
              </a:rPr>
              <a:t>Game design workshops as videogame literacy</a:t>
            </a:r>
            <a:br>
              <a:rPr b="1" i="0" lang="fr" sz="3000" u="none" cap="none" strike="noStrike">
                <a:solidFill>
                  <a:schemeClr val="dk1"/>
                </a:solidFill>
                <a:latin typeface="Franklin Gothic"/>
                <a:ea typeface="Franklin Gothic"/>
                <a:cs typeface="Franklin Gothic"/>
                <a:sym typeface="Franklin Gothic"/>
              </a:rPr>
            </a:br>
            <a:r>
              <a:rPr b="0" i="0" lang="fr" sz="2700" u="none" cap="none" strike="noStrike">
                <a:solidFill>
                  <a:schemeClr val="dk1"/>
                </a:solidFill>
                <a:latin typeface="Franklin Gothic"/>
                <a:ea typeface="Franklin Gothic"/>
                <a:cs typeface="Franklin Gothic"/>
                <a:sym typeface="Franklin Gothic"/>
              </a:rPr>
              <a:t>Giving young people the means to create</a:t>
            </a:r>
            <a:endParaRPr b="0" i="0" sz="2700" u="none" cap="none" strike="noStrike">
              <a:solidFill>
                <a:schemeClr val="dk1"/>
              </a:solidFill>
              <a:latin typeface="Franklin Gothic"/>
              <a:ea typeface="Franklin Gothic"/>
              <a:cs typeface="Franklin Gothic"/>
              <a:sym typeface="Franklin Gothic"/>
            </a:endParaRPr>
          </a:p>
        </p:txBody>
      </p:sp>
      <p:pic>
        <p:nvPicPr>
          <p:cNvPr descr="Une image contenant texte, Police, capture d’écran, Graphique&#10;&#10;Le contenu généré par l’IA peut être incorrect." id="513" name="Google Shape;513;p73"/>
          <p:cNvPicPr preferRelativeResize="0"/>
          <p:nvPr/>
        </p:nvPicPr>
        <p:blipFill rotWithShape="1">
          <a:blip r:embed="rId3">
            <a:alphaModFix/>
          </a:blip>
          <a:srcRect b="0" l="0" r="0" t="0"/>
          <a:stretch/>
        </p:blipFill>
        <p:spPr>
          <a:xfrm>
            <a:off x="4933570" y="4058150"/>
            <a:ext cx="4274529" cy="1085350"/>
          </a:xfrm>
          <a:prstGeom prst="rect">
            <a:avLst/>
          </a:prstGeom>
          <a:noFill/>
          <a:ln>
            <a:noFill/>
          </a:ln>
        </p:spPr>
      </p:pic>
      <p:sp>
        <p:nvSpPr>
          <p:cNvPr id="514" name="Google Shape;514;p73"/>
          <p:cNvSpPr txBox="1"/>
          <p:nvPr/>
        </p:nvSpPr>
        <p:spPr>
          <a:xfrm>
            <a:off x="2312581" y="1842365"/>
            <a:ext cx="6443330" cy="2215785"/>
          </a:xfrm>
          <a:prstGeom prst="rect">
            <a:avLst/>
          </a:prstGeom>
          <a:noFill/>
          <a:ln>
            <a:noFill/>
          </a:ln>
        </p:spPr>
        <p:txBody>
          <a:bodyPr anchorCtr="0" anchor="b" bIns="0" lIns="0" spcFirstLastPara="1" rIns="0" wrap="square" tIns="0">
            <a:noAutofit/>
          </a:bodyPr>
          <a:lstStyle/>
          <a:p>
            <a:pPr indent="0" lvl="0" marL="0" marR="0" rtl="0" algn="r">
              <a:lnSpc>
                <a:spcPct val="80000"/>
              </a:lnSpc>
              <a:spcBef>
                <a:spcPts val="0"/>
              </a:spcBef>
              <a:spcAft>
                <a:spcPts val="0"/>
              </a:spcAft>
              <a:buClr>
                <a:schemeClr val="dk1"/>
              </a:buClr>
              <a:buSzPts val="3000"/>
              <a:buFont typeface="Libre Franklin"/>
              <a:buNone/>
            </a:pPr>
            <a:r>
              <a:rPr b="0" i="0" lang="fr" sz="3000" u="none" cap="none" strike="noStrike">
                <a:solidFill>
                  <a:schemeClr val="dk1"/>
                </a:solidFill>
                <a:latin typeface="Libre Franklin"/>
                <a:ea typeface="Libre Franklin"/>
                <a:cs typeface="Libre Franklin"/>
                <a:sym typeface="Libre Franklin"/>
              </a:rPr>
              <a:t>Inclusive Digital Society 2025 Maxime Verbesselt</a:t>
            </a:r>
            <a:endParaRPr sz="1100"/>
          </a:p>
          <a:p>
            <a:pPr indent="0" lvl="0" marL="0" marR="0" rtl="0" algn="l">
              <a:lnSpc>
                <a:spcPct val="80000"/>
              </a:lnSpc>
              <a:spcBef>
                <a:spcPts val="0"/>
              </a:spcBef>
              <a:spcAft>
                <a:spcPts val="0"/>
              </a:spcAft>
              <a:buClr>
                <a:schemeClr val="dk1"/>
              </a:buClr>
              <a:buSzPts val="3000"/>
              <a:buFont typeface="Franklin Gothic"/>
              <a:buNone/>
            </a:pPr>
            <a:r>
              <a:t/>
            </a:r>
            <a:endParaRPr b="0" i="0" sz="3000" u="none" cap="none" strike="noStrike">
              <a:solidFill>
                <a:schemeClr val="dk1"/>
              </a:solidFill>
              <a:latin typeface="Franklin Gothic"/>
              <a:ea typeface="Franklin Gothic"/>
              <a:cs typeface="Franklin Gothic"/>
              <a:sym typeface="Franklin Gothic"/>
            </a:endParaRPr>
          </a:p>
        </p:txBody>
      </p:sp>
      <p:pic>
        <p:nvPicPr>
          <p:cNvPr descr="Une image contenant texte, Police, Graphique, graphisme&#10;&#10;Le contenu généré par l’IA peut être incorrect." id="515" name="Google Shape;515;p73"/>
          <p:cNvPicPr preferRelativeResize="0"/>
          <p:nvPr/>
        </p:nvPicPr>
        <p:blipFill rotWithShape="1">
          <a:blip r:embed="rId4">
            <a:alphaModFix/>
          </a:blip>
          <a:srcRect b="0" l="0" r="0" t="0"/>
          <a:stretch/>
        </p:blipFill>
        <p:spPr>
          <a:xfrm>
            <a:off x="2302015" y="3963285"/>
            <a:ext cx="2493116" cy="11802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4"/>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Some context</a:t>
            </a:r>
            <a:endParaRPr/>
          </a:p>
        </p:txBody>
      </p:sp>
      <p:sp>
        <p:nvSpPr>
          <p:cNvPr id="522" name="Google Shape;522;p74"/>
          <p:cNvSpPr txBox="1"/>
          <p:nvPr>
            <p:ph idx="1" type="body"/>
          </p:nvPr>
        </p:nvSpPr>
        <p:spPr>
          <a:xfrm>
            <a:off x="1560786" y="1711506"/>
            <a:ext cx="6723993" cy="2774496"/>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2400"/>
              <a:buNone/>
            </a:pPr>
            <a:r>
              <a:rPr lang="fr" sz="2400"/>
              <a:t>Videogame creation workshops </a:t>
            </a:r>
            <a:endParaRPr/>
          </a:p>
          <a:p>
            <a:pPr indent="0" lvl="0" marL="0" rtl="0" algn="l">
              <a:lnSpc>
                <a:spcPct val="90000"/>
              </a:lnSpc>
              <a:spcBef>
                <a:spcPts val="1400"/>
              </a:spcBef>
              <a:spcAft>
                <a:spcPts val="0"/>
              </a:spcAft>
              <a:buClr>
                <a:schemeClr val="dk1"/>
              </a:buClr>
              <a:buSzPts val="2400"/>
              <a:buNone/>
            </a:pPr>
            <a:r>
              <a:rPr lang="fr" sz="2400"/>
              <a:t>Media education </a:t>
            </a:r>
            <a:endParaRPr sz="2400"/>
          </a:p>
        </p:txBody>
      </p:sp>
      <p:pic>
        <p:nvPicPr>
          <p:cNvPr descr="Une image contenant texte, intérieur, personne, Ordinateur personnel&#10;&#10;Le contenu généré par l’IA peut être incorrect." id="523" name="Google Shape;523;p74"/>
          <p:cNvPicPr preferRelativeResize="0"/>
          <p:nvPr/>
        </p:nvPicPr>
        <p:blipFill rotWithShape="1">
          <a:blip r:embed="rId3">
            <a:alphaModFix/>
          </a:blip>
          <a:srcRect b="0" l="0" r="0" t="0"/>
          <a:stretch/>
        </p:blipFill>
        <p:spPr>
          <a:xfrm>
            <a:off x="4826022" y="2658460"/>
            <a:ext cx="2938299" cy="19588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5"/>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 Rives d’Europe » </a:t>
            </a:r>
            <a:r>
              <a:rPr lang="fr" sz="2700"/>
              <a:t>(« Shores of Europe »)</a:t>
            </a:r>
            <a:endParaRPr sz="2700"/>
          </a:p>
        </p:txBody>
      </p:sp>
      <p:sp>
        <p:nvSpPr>
          <p:cNvPr id="530" name="Google Shape;530;p75"/>
          <p:cNvSpPr txBox="1"/>
          <p:nvPr>
            <p:ph idx="1" type="body"/>
          </p:nvPr>
        </p:nvSpPr>
        <p:spPr>
          <a:xfrm>
            <a:off x="1560785" y="1711506"/>
            <a:ext cx="7464973" cy="2774496"/>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2400"/>
              <a:buNone/>
            </a:pPr>
            <a:r>
              <a:rPr lang="fr" sz="2400"/>
              <a:t>Cultural mediation</a:t>
            </a:r>
            <a:endParaRPr sz="2400"/>
          </a:p>
          <a:p>
            <a:pPr indent="0" lvl="0" marL="0" rtl="0" algn="l">
              <a:lnSpc>
                <a:spcPct val="90000"/>
              </a:lnSpc>
              <a:spcBef>
                <a:spcPts val="1400"/>
              </a:spcBef>
              <a:spcAft>
                <a:spcPts val="0"/>
              </a:spcAft>
              <a:buClr>
                <a:schemeClr val="dk1"/>
              </a:buClr>
              <a:buSzPts val="2400"/>
              <a:buNone/>
            </a:pPr>
            <a:r>
              <a:rPr lang="fr" sz="2400"/>
              <a:t>Cultural democracy </a:t>
            </a:r>
            <a:endParaRPr/>
          </a:p>
          <a:p>
            <a:pPr indent="0" lvl="0" marL="0" rtl="0" algn="l">
              <a:lnSpc>
                <a:spcPct val="90000"/>
              </a:lnSpc>
              <a:spcBef>
                <a:spcPts val="1400"/>
              </a:spcBef>
              <a:spcAft>
                <a:spcPts val="0"/>
              </a:spcAft>
              <a:buClr>
                <a:schemeClr val="dk1"/>
              </a:buClr>
              <a:buSzPts val="2400"/>
              <a:buNone/>
            </a:pPr>
            <a:r>
              <a:rPr lang="fr" sz="2400"/>
              <a:t>Critical discourse on Clash of civilizations </a:t>
            </a:r>
            <a:r>
              <a:rPr lang="fr" sz="1800"/>
              <a:t>(huttington, 1996)</a:t>
            </a:r>
            <a:endParaRPr sz="1800"/>
          </a:p>
        </p:txBody>
      </p:sp>
      <p:pic>
        <p:nvPicPr>
          <p:cNvPr id="531" name="Google Shape;531;p75"/>
          <p:cNvPicPr preferRelativeResize="0"/>
          <p:nvPr/>
        </p:nvPicPr>
        <p:blipFill rotWithShape="1">
          <a:blip r:embed="rId3">
            <a:alphaModFix/>
          </a:blip>
          <a:srcRect b="0" l="0" r="0" t="0"/>
          <a:stretch/>
        </p:blipFill>
        <p:spPr>
          <a:xfrm>
            <a:off x="1475006" y="3452924"/>
            <a:ext cx="6489024" cy="12601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6"/>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 Game Très Accro» </a:t>
            </a:r>
            <a:r>
              <a:rPr lang="fr" sz="2700"/>
              <a:t>(« Very Addicted Gamer»)</a:t>
            </a:r>
            <a:endParaRPr sz="2700"/>
          </a:p>
        </p:txBody>
      </p:sp>
      <p:sp>
        <p:nvSpPr>
          <p:cNvPr id="538" name="Google Shape;538;p76"/>
          <p:cNvSpPr txBox="1"/>
          <p:nvPr>
            <p:ph idx="1" type="body"/>
          </p:nvPr>
        </p:nvSpPr>
        <p:spPr>
          <a:xfrm>
            <a:off x="1560786" y="1711506"/>
            <a:ext cx="6723993" cy="2774496"/>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2400"/>
              <a:buNone/>
            </a:pPr>
            <a:r>
              <a:rPr lang="fr" sz="2400"/>
              <a:t>Stereotypes about gamers </a:t>
            </a:r>
            <a:endParaRPr/>
          </a:p>
          <a:p>
            <a:pPr indent="0" lvl="0" marL="0" rtl="0" algn="l">
              <a:lnSpc>
                <a:spcPct val="90000"/>
              </a:lnSpc>
              <a:spcBef>
                <a:spcPts val="1400"/>
              </a:spcBef>
              <a:spcAft>
                <a:spcPts val="0"/>
              </a:spcAft>
              <a:buClr>
                <a:schemeClr val="dk1"/>
              </a:buClr>
              <a:buSzPts val="2400"/>
              <a:buNone/>
            </a:pPr>
            <a:r>
              <a:rPr lang="fr" sz="2400"/>
              <a:t>Opinions translated in game mechanics </a:t>
            </a:r>
            <a:endParaRPr sz="2400"/>
          </a:p>
        </p:txBody>
      </p:sp>
      <p:pic>
        <p:nvPicPr>
          <p:cNvPr descr="Une image contenant texte, capture d’écran, affichage, logiciel" id="539" name="Google Shape;539;p76"/>
          <p:cNvPicPr preferRelativeResize="0"/>
          <p:nvPr/>
        </p:nvPicPr>
        <p:blipFill rotWithShape="1">
          <a:blip r:embed="rId3">
            <a:alphaModFix/>
          </a:blip>
          <a:srcRect b="0" l="4875" r="4017" t="11270"/>
          <a:stretch/>
        </p:blipFill>
        <p:spPr>
          <a:xfrm>
            <a:off x="4173363" y="2873828"/>
            <a:ext cx="3770487" cy="20655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59"/>
          <p:cNvPicPr preferRelativeResize="0"/>
          <p:nvPr/>
        </p:nvPicPr>
        <p:blipFill>
          <a:blip r:embed="rId3">
            <a:alphaModFix/>
          </a:blip>
          <a:stretch>
            <a:fillRect/>
          </a:stretch>
        </p:blipFill>
        <p:spPr>
          <a:xfrm>
            <a:off x="152400" y="152400"/>
            <a:ext cx="8616298" cy="4675299"/>
          </a:xfrm>
          <a:prstGeom prst="rect">
            <a:avLst/>
          </a:prstGeom>
          <a:noFill/>
          <a:ln>
            <a:noFill/>
          </a:ln>
        </p:spPr>
      </p:pic>
      <p:sp>
        <p:nvSpPr>
          <p:cNvPr id="390" name="Google Shape;390;p59"/>
          <p:cNvSpPr txBox="1"/>
          <p:nvPr/>
        </p:nvSpPr>
        <p:spPr>
          <a:xfrm>
            <a:off x="3234775" y="47433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u="sng">
                <a:solidFill>
                  <a:schemeClr val="hlink"/>
                </a:solidFill>
                <a:hlinkClick r:id="rId4"/>
              </a:rPr>
              <a:t>https://www.liegegamelab.uliege.be</a:t>
            </a:r>
            <a:r>
              <a:rPr lang="f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7"/>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Tensions</a:t>
            </a:r>
            <a:endParaRPr sz="2700"/>
          </a:p>
        </p:txBody>
      </p:sp>
      <p:graphicFrame>
        <p:nvGraphicFramePr>
          <p:cNvPr id="546" name="Google Shape;546;p77"/>
          <p:cNvGraphicFramePr/>
          <p:nvPr/>
        </p:nvGraphicFramePr>
        <p:xfrm>
          <a:off x="2199290" y="1883979"/>
          <a:ext cx="3000000" cy="3000000"/>
        </p:xfrm>
        <a:graphic>
          <a:graphicData uri="http://schemas.openxmlformats.org/drawingml/2006/table">
            <a:tbl>
              <a:tblPr bandRow="1" firstRow="1">
                <a:noFill/>
                <a:tableStyleId>{6F3D993E-4CC1-4096-AB2B-A1763E9220F1}</a:tableStyleId>
              </a:tblPr>
              <a:tblGrid>
                <a:gridCol w="1654250"/>
                <a:gridCol w="2375800"/>
                <a:gridCol w="2371725"/>
              </a:tblGrid>
              <a:tr h="843450">
                <a:tc>
                  <a:txBody>
                    <a:bodyPr/>
                    <a:lstStyle/>
                    <a:p>
                      <a:pPr indent="0" lvl="0" marL="0" marR="0" rtl="0" algn="ctr">
                        <a:spcBef>
                          <a:spcPts val="0"/>
                        </a:spcBef>
                        <a:spcAft>
                          <a:spcPts val="0"/>
                        </a:spcAft>
                        <a:buClr>
                          <a:schemeClr val="lt1"/>
                        </a:buClr>
                        <a:buSzPts val="2100"/>
                        <a:buFont typeface="Libre Franklin"/>
                        <a:buNone/>
                      </a:pPr>
                      <a:r>
                        <a:rPr lang="fr" sz="2100" u="none" cap="none" strike="noStrike"/>
                        <a:t>Game Design</a:t>
                      </a:r>
                      <a:endParaRPr sz="1100"/>
                    </a:p>
                    <a:p>
                      <a:pPr indent="0" lvl="0" marL="0" marR="0" rtl="0" algn="ctr">
                        <a:spcBef>
                          <a:spcPts val="0"/>
                        </a:spcBef>
                        <a:spcAft>
                          <a:spcPts val="0"/>
                        </a:spcAft>
                        <a:buClr>
                          <a:schemeClr val="lt1"/>
                        </a:buClr>
                        <a:buSzPts val="2100"/>
                        <a:buFont typeface="Libre Franklin"/>
                        <a:buNone/>
                      </a:pPr>
                      <a:r>
                        <a:rPr lang="fr" sz="2100" u="none" cap="none" strike="noStrike"/>
                        <a:t>	</a:t>
                      </a:r>
                      <a:endParaRPr sz="2100" u="none" cap="none" strike="noStrike"/>
                    </a:p>
                  </a:txBody>
                  <a:tcPr marT="34300" marB="34300" marR="68600" marL="68600"/>
                </a:tc>
                <a:tc>
                  <a:txBody>
                    <a:bodyPr/>
                    <a:lstStyle/>
                    <a:p>
                      <a:pPr indent="0" lvl="0" marL="0" marR="0" rtl="0" algn="ctr">
                        <a:lnSpc>
                          <a:spcPct val="100000"/>
                        </a:lnSpc>
                        <a:spcBef>
                          <a:spcPts val="0"/>
                        </a:spcBef>
                        <a:spcAft>
                          <a:spcPts val="0"/>
                        </a:spcAft>
                        <a:buClr>
                          <a:schemeClr val="lt1"/>
                        </a:buClr>
                        <a:buSzPts val="1700"/>
                        <a:buFont typeface="Libre Franklin"/>
                        <a:buNone/>
                      </a:pPr>
                      <a:r>
                        <a:rPr b="0" lang="fr" sz="1700" u="none" cap="none" strike="noStrike"/>
                        <a:t>Free-form design</a:t>
                      </a:r>
                      <a:endParaRPr sz="1100"/>
                    </a:p>
                    <a:p>
                      <a:pPr indent="0" lvl="0" marL="0" marR="0" rtl="0" algn="ctr">
                        <a:spcBef>
                          <a:spcPts val="0"/>
                        </a:spcBef>
                        <a:spcAft>
                          <a:spcPts val="0"/>
                        </a:spcAft>
                        <a:buNone/>
                      </a:pPr>
                      <a:r>
                        <a:t/>
                      </a:r>
                      <a:endParaRPr b="0" sz="1700" u="none" cap="none" strike="noStrike"/>
                    </a:p>
                  </a:txBody>
                  <a:tcPr marT="34300" marB="34300" marR="68600" marL="68600"/>
                </a:tc>
                <a:tc>
                  <a:txBody>
                    <a:bodyPr/>
                    <a:lstStyle/>
                    <a:p>
                      <a:pPr indent="0" lvl="0" marL="0" marR="0" rtl="0" algn="ctr">
                        <a:spcBef>
                          <a:spcPts val="0"/>
                        </a:spcBef>
                        <a:spcAft>
                          <a:spcPts val="0"/>
                        </a:spcAft>
                        <a:buNone/>
                      </a:pPr>
                      <a:r>
                        <a:rPr b="0" lang="fr" sz="1700" u="none" cap="none" strike="noStrike"/>
                        <a:t>Tool-centered approach</a:t>
                      </a:r>
                      <a:endParaRPr b="0" sz="1700" u="none" cap="none" strike="noStrike"/>
                    </a:p>
                  </a:txBody>
                  <a:tcPr marT="34300" marB="34300" marR="68600" marL="68600"/>
                </a:tc>
              </a:tr>
              <a:tr h="843450">
                <a:tc>
                  <a:txBody>
                    <a:bodyPr/>
                    <a:lstStyle/>
                    <a:p>
                      <a:pPr indent="0" lvl="0" marL="0" marR="0" rtl="0" algn="ctr">
                        <a:spcBef>
                          <a:spcPts val="0"/>
                        </a:spcBef>
                        <a:spcAft>
                          <a:spcPts val="0"/>
                        </a:spcAft>
                        <a:buNone/>
                      </a:pPr>
                      <a:r>
                        <a:rPr b="1" lang="fr" sz="2100" u="none" cap="none" strike="noStrike"/>
                        <a:t>Gameplay </a:t>
                      </a:r>
                      <a:endParaRPr b="1" sz="2100" u="none" cap="none" strike="noStrike"/>
                    </a:p>
                  </a:txBody>
                  <a:tcPr marT="34300" marB="34300" marR="68600" marL="68600"/>
                </a:tc>
                <a:tc>
                  <a:txBody>
                    <a:bodyPr/>
                    <a:lstStyle/>
                    <a:p>
                      <a:pPr indent="0" lvl="0" marL="0" marR="0" rtl="0" algn="ctr">
                        <a:spcBef>
                          <a:spcPts val="0"/>
                        </a:spcBef>
                        <a:spcAft>
                          <a:spcPts val="0"/>
                        </a:spcAft>
                        <a:buNone/>
                      </a:pPr>
                      <a:r>
                        <a:rPr lang="fr" sz="1700" u="none" cap="none" strike="noStrike"/>
                        <a:t>Engineering process</a:t>
                      </a:r>
                      <a:endParaRPr sz="1700" u="none" cap="none" strike="noStrike"/>
                    </a:p>
                  </a:txBody>
                  <a:tcPr marT="34300" marB="34300" marR="68600" marL="68600"/>
                </a:tc>
                <a:tc>
                  <a:txBody>
                    <a:bodyPr/>
                    <a:lstStyle/>
                    <a:p>
                      <a:pPr indent="0" lvl="0" marL="0" marR="0" rtl="0" algn="ctr">
                        <a:lnSpc>
                          <a:spcPct val="100000"/>
                        </a:lnSpc>
                        <a:spcBef>
                          <a:spcPts val="0"/>
                        </a:spcBef>
                        <a:spcAft>
                          <a:spcPts val="0"/>
                        </a:spcAft>
                        <a:buClr>
                          <a:schemeClr val="lt1"/>
                        </a:buClr>
                        <a:buSzPts val="1700"/>
                        <a:buFont typeface="Libre Franklin"/>
                        <a:buNone/>
                      </a:pPr>
                      <a:r>
                        <a:rPr lang="fr" sz="1700" u="none" cap="none" strike="noStrike"/>
                        <a:t>Experimental way</a:t>
                      </a:r>
                      <a:endParaRPr sz="1700" u="none" cap="none" strike="noStrike"/>
                    </a:p>
                    <a:p>
                      <a:pPr indent="0" lvl="0" marL="0" marR="0" rtl="0" algn="ctr">
                        <a:spcBef>
                          <a:spcPts val="0"/>
                        </a:spcBef>
                        <a:spcAft>
                          <a:spcPts val="0"/>
                        </a:spcAft>
                        <a:buNone/>
                      </a:pPr>
                      <a:r>
                        <a:t/>
                      </a:r>
                      <a:endParaRPr sz="1700" u="none" cap="none" strike="noStrike"/>
                    </a:p>
                  </a:txBody>
                  <a:tcPr marT="34300" marB="34300" marR="68600" marL="6860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8"/>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Research problem</a:t>
            </a:r>
            <a:endParaRPr sz="2700"/>
          </a:p>
        </p:txBody>
      </p:sp>
      <p:sp>
        <p:nvSpPr>
          <p:cNvPr id="553" name="Google Shape;553;p78"/>
          <p:cNvSpPr txBox="1"/>
          <p:nvPr>
            <p:ph idx="1" type="body"/>
          </p:nvPr>
        </p:nvSpPr>
        <p:spPr>
          <a:xfrm>
            <a:off x="1560786" y="2245178"/>
            <a:ext cx="6723993" cy="2240824"/>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3000"/>
              <a:buNone/>
            </a:pPr>
            <a:r>
              <a:rPr i="1" lang="fr" sz="3000"/>
              <a:t>Can civic videogame expression be taught through game design in video game creation workshops ?</a:t>
            </a:r>
            <a:endParaRPr i="1" sz="3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9"/>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Procedural rhetoric </a:t>
            </a:r>
            <a:endParaRPr sz="2700"/>
          </a:p>
        </p:txBody>
      </p:sp>
      <p:sp>
        <p:nvSpPr>
          <p:cNvPr id="560" name="Google Shape;560;p79"/>
          <p:cNvSpPr txBox="1"/>
          <p:nvPr>
            <p:ph idx="1" type="body"/>
          </p:nvPr>
        </p:nvSpPr>
        <p:spPr>
          <a:xfrm>
            <a:off x="1560786" y="1711506"/>
            <a:ext cx="6858000" cy="2774496"/>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2300"/>
              <a:buNone/>
            </a:pPr>
            <a:r>
              <a:rPr lang="fr" sz="2300"/>
              <a:t>Game design leads the player to make choices, which can prompt an ethical evaluation of the game system </a:t>
            </a:r>
            <a:r>
              <a:rPr lang="fr" sz="1800"/>
              <a:t>(BOGOST, 2007) (FRASCA, 2003)</a:t>
            </a:r>
            <a:endParaRPr/>
          </a:p>
          <a:p>
            <a:pPr indent="0" lvl="0" marL="0" rtl="0" algn="l">
              <a:lnSpc>
                <a:spcPct val="90000"/>
              </a:lnSpc>
              <a:spcBef>
                <a:spcPts val="1400"/>
              </a:spcBef>
              <a:spcAft>
                <a:spcPts val="0"/>
              </a:spcAft>
              <a:buClr>
                <a:schemeClr val="dk1"/>
              </a:buClr>
              <a:buSzPts val="2300"/>
              <a:buNone/>
            </a:pPr>
            <a:r>
              <a:rPr lang="fr" sz="2300"/>
              <a:t>Rules are an intermediary between production and reception </a:t>
            </a:r>
            <a:r>
              <a:rPr lang="fr" sz="1800"/>
              <a:t>(SALEN &amp; ZIMMERMAN, 2003) (DJAOUTI &amp; ALVAREZ 2008)</a:t>
            </a:r>
            <a:endParaRPr sz="1800"/>
          </a:p>
          <a:p>
            <a:pPr indent="0" lvl="0" marL="0" rtl="0" algn="l">
              <a:lnSpc>
                <a:spcPct val="90000"/>
              </a:lnSpc>
              <a:spcBef>
                <a:spcPts val="1400"/>
              </a:spcBef>
              <a:spcAft>
                <a:spcPts val="0"/>
              </a:spcAft>
              <a:buClr>
                <a:schemeClr val="dk1"/>
              </a:buClr>
              <a:buSzPts val="2300"/>
              <a:buNone/>
            </a:pPr>
            <a:r>
              <a:rPr i="1" lang="fr" sz="2300"/>
              <a:t>Ludèmes </a:t>
            </a:r>
            <a:r>
              <a:rPr lang="fr" sz="2300"/>
              <a:t>are minimal signifying units of video game language </a:t>
            </a:r>
            <a:r>
              <a:rPr lang="fr" sz="1800"/>
              <a:t>(HANSEN, 2023)</a:t>
            </a:r>
            <a:endParaRPr i="1"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0"/>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Videogame literacy</a:t>
            </a:r>
            <a:endParaRPr sz="2700"/>
          </a:p>
        </p:txBody>
      </p:sp>
      <p:sp>
        <p:nvSpPr>
          <p:cNvPr id="567" name="Google Shape;567;p80"/>
          <p:cNvSpPr txBox="1"/>
          <p:nvPr>
            <p:ph idx="1" type="body"/>
          </p:nvPr>
        </p:nvSpPr>
        <p:spPr>
          <a:xfrm>
            <a:off x="1560786" y="1711506"/>
            <a:ext cx="7040289" cy="2774496"/>
          </a:xfrm>
          <a:prstGeom prst="rect">
            <a:avLst/>
          </a:prstGeom>
          <a:noFill/>
          <a:ln>
            <a:noFill/>
          </a:ln>
        </p:spPr>
        <p:txBody>
          <a:bodyPr anchorCtr="0" anchor="t" bIns="0" lIns="0" spcFirstLastPara="1" rIns="0" wrap="square" tIns="171450">
            <a:normAutofit fontScale="92500" lnSpcReduction="20000"/>
          </a:bodyPr>
          <a:lstStyle/>
          <a:p>
            <a:pPr indent="0" lvl="0" marL="0" rtl="0" algn="l">
              <a:lnSpc>
                <a:spcPct val="90000"/>
              </a:lnSpc>
              <a:spcBef>
                <a:spcPts val="0"/>
              </a:spcBef>
              <a:spcAft>
                <a:spcPts val="0"/>
              </a:spcAft>
              <a:buClr>
                <a:schemeClr val="dk1"/>
              </a:buClr>
              <a:buSzPct val="100000"/>
              <a:buNone/>
            </a:pPr>
            <a:r>
              <a:rPr lang="fr" sz="2400"/>
              <a:t>Ability </a:t>
            </a:r>
            <a:endParaRPr/>
          </a:p>
          <a:p>
            <a:pPr indent="-217170" lvl="0" marL="215900" rtl="0" algn="l">
              <a:lnSpc>
                <a:spcPct val="90000"/>
              </a:lnSpc>
              <a:spcBef>
                <a:spcPts val="1400"/>
              </a:spcBef>
              <a:spcAft>
                <a:spcPts val="0"/>
              </a:spcAft>
              <a:buClr>
                <a:schemeClr val="dk1"/>
              </a:buClr>
              <a:buSzPct val="100000"/>
              <a:buFont typeface="Arial"/>
              <a:buChar char="•"/>
            </a:pPr>
            <a:r>
              <a:rPr lang="fr" sz="2400"/>
              <a:t>To read and write media</a:t>
            </a:r>
            <a:endParaRPr sz="2000"/>
          </a:p>
          <a:p>
            <a:pPr indent="-217170" lvl="0" marL="215900" rtl="0" algn="l">
              <a:lnSpc>
                <a:spcPct val="90000"/>
              </a:lnSpc>
              <a:spcBef>
                <a:spcPts val="1400"/>
              </a:spcBef>
              <a:spcAft>
                <a:spcPts val="0"/>
              </a:spcAft>
              <a:buClr>
                <a:schemeClr val="dk1"/>
              </a:buClr>
              <a:buSzPct val="100000"/>
              <a:buFont typeface="Arial"/>
              <a:buChar char="•"/>
            </a:pPr>
            <a:r>
              <a:rPr lang="fr" sz="2400"/>
              <a:t>To master social and cultural practices specific to these media </a:t>
            </a:r>
            <a:r>
              <a:rPr lang="fr" sz="2000"/>
              <a:t>(GEE, 2003)</a:t>
            </a:r>
            <a:endParaRPr/>
          </a:p>
          <a:p>
            <a:pPr indent="-217170" lvl="0" marL="215900" rtl="0" algn="l">
              <a:lnSpc>
                <a:spcPct val="90000"/>
              </a:lnSpc>
              <a:spcBef>
                <a:spcPts val="1400"/>
              </a:spcBef>
              <a:spcAft>
                <a:spcPts val="0"/>
              </a:spcAft>
              <a:buClr>
                <a:schemeClr val="dk1"/>
              </a:buClr>
              <a:buSzPct val="100000"/>
              <a:buFont typeface="Arial"/>
              <a:buChar char="•"/>
            </a:pPr>
            <a:r>
              <a:rPr lang="fr" sz="2400"/>
              <a:t>To understand, analyze, appreciate, and create games critically </a:t>
            </a:r>
            <a:endParaRPr sz="2000"/>
          </a:p>
          <a:p>
            <a:pPr indent="-217170" lvl="0" marL="215900" rtl="0" algn="l">
              <a:lnSpc>
                <a:spcPct val="90000"/>
              </a:lnSpc>
              <a:spcBef>
                <a:spcPts val="1400"/>
              </a:spcBef>
              <a:spcAft>
                <a:spcPts val="0"/>
              </a:spcAft>
              <a:buClr>
                <a:schemeClr val="dk1"/>
              </a:buClr>
              <a:buSzPct val="100000"/>
              <a:buFont typeface="Arial"/>
              <a:buChar char="•"/>
            </a:pPr>
            <a:r>
              <a:rPr lang="fr" sz="2400"/>
              <a:t>To interpret their mechanics and meanings </a:t>
            </a:r>
            <a:r>
              <a:rPr lang="fr" sz="2000"/>
              <a:t>(ZAGAL, 2010)</a:t>
            </a:r>
            <a:endParaRPr/>
          </a:p>
          <a:p>
            <a:pPr indent="0" lvl="0" marL="0" rtl="0" algn="l">
              <a:lnSpc>
                <a:spcPct val="90000"/>
              </a:lnSpc>
              <a:spcBef>
                <a:spcPts val="1400"/>
              </a:spcBef>
              <a:spcAft>
                <a:spcPts val="0"/>
              </a:spcAft>
              <a:buClr>
                <a:schemeClr val="dk1"/>
              </a:buClr>
              <a:buSzPct val="100000"/>
              <a:buNone/>
            </a:pPr>
            <a:r>
              <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1"/>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Videogame literacy</a:t>
            </a:r>
            <a:endParaRPr sz="2700"/>
          </a:p>
        </p:txBody>
      </p:sp>
      <p:sp>
        <p:nvSpPr>
          <p:cNvPr id="574" name="Google Shape;574;p81"/>
          <p:cNvSpPr txBox="1"/>
          <p:nvPr>
            <p:ph idx="1" type="body"/>
          </p:nvPr>
        </p:nvSpPr>
        <p:spPr>
          <a:xfrm>
            <a:off x="1560786" y="1711506"/>
            <a:ext cx="6723993" cy="2774496"/>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2400"/>
              <a:buNone/>
            </a:pPr>
            <a:r>
              <a:rPr lang="fr" sz="2400"/>
              <a:t>Situate a videogame</a:t>
            </a:r>
            <a:endParaRPr/>
          </a:p>
          <a:p>
            <a:pPr indent="-215900" lvl="0" marL="215900" rtl="0" algn="l">
              <a:lnSpc>
                <a:spcPct val="90000"/>
              </a:lnSpc>
              <a:spcBef>
                <a:spcPts val="1400"/>
              </a:spcBef>
              <a:spcAft>
                <a:spcPts val="0"/>
              </a:spcAft>
              <a:buClr>
                <a:schemeClr val="dk1"/>
              </a:buClr>
              <a:buSzPts val="2400"/>
              <a:buFont typeface="Arial"/>
              <a:buChar char="•"/>
            </a:pPr>
            <a:r>
              <a:rPr lang="fr" sz="2400"/>
              <a:t>In a broad cultural context</a:t>
            </a:r>
            <a:endParaRPr/>
          </a:p>
          <a:p>
            <a:pPr indent="-215900" lvl="0" marL="215900" rtl="0" algn="l">
              <a:lnSpc>
                <a:spcPct val="90000"/>
              </a:lnSpc>
              <a:spcBef>
                <a:spcPts val="1400"/>
              </a:spcBef>
              <a:spcAft>
                <a:spcPts val="0"/>
              </a:spcAft>
              <a:buClr>
                <a:schemeClr val="dk1"/>
              </a:buClr>
              <a:buSzPts val="2400"/>
              <a:buFont typeface="Arial"/>
              <a:buChar char="•"/>
            </a:pPr>
            <a:r>
              <a:rPr lang="fr" sz="2400"/>
              <a:t>In relation to other games</a:t>
            </a:r>
            <a:endParaRPr/>
          </a:p>
          <a:p>
            <a:pPr indent="-215900" lvl="0" marL="215900" rtl="0" algn="l">
              <a:lnSpc>
                <a:spcPct val="90000"/>
              </a:lnSpc>
              <a:spcBef>
                <a:spcPts val="1400"/>
              </a:spcBef>
              <a:spcAft>
                <a:spcPts val="0"/>
              </a:spcAft>
              <a:buClr>
                <a:schemeClr val="dk1"/>
              </a:buClr>
              <a:buSzPts val="2400"/>
              <a:buFont typeface="Arial"/>
              <a:buChar char="•"/>
            </a:pPr>
            <a:r>
              <a:rPr lang="fr" sz="2400"/>
              <a:t>According to the technologies used</a:t>
            </a:r>
            <a:endParaRPr/>
          </a:p>
          <a:p>
            <a:pPr indent="-215900" lvl="0" marL="215900" rtl="0" algn="l">
              <a:lnSpc>
                <a:spcPct val="90000"/>
              </a:lnSpc>
              <a:spcBef>
                <a:spcPts val="1400"/>
              </a:spcBef>
              <a:spcAft>
                <a:spcPts val="0"/>
              </a:spcAft>
              <a:buClr>
                <a:schemeClr val="dk1"/>
              </a:buClr>
              <a:buSzPts val="2400"/>
              <a:buFont typeface="Arial"/>
              <a:buChar char="•"/>
            </a:pPr>
            <a:r>
              <a:rPr lang="fr" sz="2400"/>
              <a:t>Through the deconstruction of their components </a:t>
            </a:r>
            <a:r>
              <a:rPr lang="fr" sz="1800"/>
              <a:t>(ZAGAL, 2010)</a:t>
            </a:r>
            <a:endParaRPr/>
          </a:p>
          <a:p>
            <a:pPr indent="0" lvl="0" marL="0" rtl="0" algn="l">
              <a:lnSpc>
                <a:spcPct val="90000"/>
              </a:lnSpc>
              <a:spcBef>
                <a:spcPts val="1400"/>
              </a:spcBef>
              <a:spcAft>
                <a:spcPts val="0"/>
              </a:spcAft>
              <a:buClr>
                <a:schemeClr val="dk1"/>
              </a:buClr>
              <a:buSzPts val="2400"/>
              <a:buNone/>
            </a:pPr>
            <a:r>
              <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2"/>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Literacy through videogame creation</a:t>
            </a:r>
            <a:endParaRPr sz="2700"/>
          </a:p>
        </p:txBody>
      </p:sp>
      <p:sp>
        <p:nvSpPr>
          <p:cNvPr id="581" name="Google Shape;581;p82"/>
          <p:cNvSpPr txBox="1"/>
          <p:nvPr>
            <p:ph idx="1" type="body"/>
          </p:nvPr>
        </p:nvSpPr>
        <p:spPr>
          <a:xfrm>
            <a:off x="1560786" y="1711506"/>
            <a:ext cx="6723993" cy="2774496"/>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2300"/>
              <a:buNone/>
            </a:pPr>
            <a:r>
              <a:rPr lang="fr" sz="2300"/>
              <a:t>Computational Thinking </a:t>
            </a:r>
            <a:r>
              <a:rPr lang="fr" sz="1800"/>
              <a:t>(ZIMMERMAN, 2009) </a:t>
            </a:r>
            <a:endParaRPr/>
          </a:p>
          <a:p>
            <a:pPr indent="-222250" lvl="1" marL="520700" rtl="0" algn="l">
              <a:lnSpc>
                <a:spcPct val="90000"/>
              </a:lnSpc>
              <a:spcBef>
                <a:spcPts val="1400"/>
              </a:spcBef>
              <a:spcAft>
                <a:spcPts val="0"/>
              </a:spcAft>
              <a:buClr>
                <a:schemeClr val="dk1"/>
              </a:buClr>
              <a:buSzPts val="2300"/>
              <a:buChar char="•"/>
            </a:pPr>
            <a:r>
              <a:rPr lang="fr" sz="2300"/>
              <a:t>Systems building and understanding</a:t>
            </a:r>
            <a:endParaRPr sz="2300"/>
          </a:p>
          <a:p>
            <a:pPr indent="-222250" lvl="1" marL="520700" rtl="0" algn="l">
              <a:lnSpc>
                <a:spcPct val="90000"/>
              </a:lnSpc>
              <a:spcBef>
                <a:spcPts val="1400"/>
              </a:spcBef>
              <a:spcAft>
                <a:spcPts val="0"/>
              </a:spcAft>
              <a:buClr>
                <a:schemeClr val="dk1"/>
              </a:buClr>
              <a:buSzPts val="2300"/>
              <a:buChar char="•"/>
            </a:pPr>
            <a:r>
              <a:rPr lang="fr" sz="2300"/>
              <a:t>Play = free movement in a designed structure</a:t>
            </a:r>
            <a:endParaRPr/>
          </a:p>
          <a:p>
            <a:pPr indent="-222250" lvl="1" marL="520700" rtl="0" algn="l">
              <a:lnSpc>
                <a:spcPct val="90000"/>
              </a:lnSpc>
              <a:spcBef>
                <a:spcPts val="1400"/>
              </a:spcBef>
              <a:spcAft>
                <a:spcPts val="0"/>
              </a:spcAft>
              <a:buClr>
                <a:schemeClr val="dk1"/>
              </a:buClr>
              <a:buSzPts val="2300"/>
              <a:buChar char="•"/>
            </a:pPr>
            <a:r>
              <a:rPr lang="fr" sz="2300"/>
              <a:t>Rules &gt; generate interactions </a:t>
            </a:r>
            <a:endParaRPr/>
          </a:p>
          <a:p>
            <a:pPr indent="0" lvl="0" marL="0" rtl="0" algn="l">
              <a:lnSpc>
                <a:spcPct val="90000"/>
              </a:lnSpc>
              <a:spcBef>
                <a:spcPts val="1400"/>
              </a:spcBef>
              <a:spcAft>
                <a:spcPts val="0"/>
              </a:spcAft>
              <a:buClr>
                <a:schemeClr val="dk1"/>
              </a:buClr>
              <a:buSzPts val="2300"/>
              <a:buNone/>
            </a:pPr>
            <a:r>
              <a:rPr lang="fr" sz="2300"/>
              <a:t>Mobilization of social skills </a:t>
            </a:r>
            <a:r>
              <a:rPr lang="fr" sz="1800"/>
              <a:t>(YASMIN et QUINN, 2016)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3"/>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The place of game design in videogame creation workshops</a:t>
            </a:r>
            <a:endParaRPr sz="2700"/>
          </a:p>
        </p:txBody>
      </p:sp>
      <p:sp>
        <p:nvSpPr>
          <p:cNvPr id="588" name="Google Shape;588;p83"/>
          <p:cNvSpPr txBox="1"/>
          <p:nvPr>
            <p:ph idx="1" type="body"/>
          </p:nvPr>
        </p:nvSpPr>
        <p:spPr>
          <a:xfrm>
            <a:off x="1560785" y="1711506"/>
            <a:ext cx="7436257" cy="2774496"/>
          </a:xfrm>
          <a:prstGeom prst="rect">
            <a:avLst/>
          </a:prstGeom>
          <a:noFill/>
          <a:ln>
            <a:noFill/>
          </a:ln>
        </p:spPr>
        <p:txBody>
          <a:bodyPr anchorCtr="0" anchor="t" bIns="0" lIns="0" spcFirstLastPara="1" rIns="0" wrap="square" tIns="171450">
            <a:normAutofit lnSpcReduction="20000"/>
          </a:bodyPr>
          <a:lstStyle/>
          <a:p>
            <a:pPr indent="-387350" lvl="0" marL="381000" rtl="0" algn="l">
              <a:lnSpc>
                <a:spcPct val="90000"/>
              </a:lnSpc>
              <a:spcBef>
                <a:spcPts val="0"/>
              </a:spcBef>
              <a:spcAft>
                <a:spcPts val="0"/>
              </a:spcAft>
              <a:buClr>
                <a:schemeClr val="dk1"/>
              </a:buClr>
              <a:buSzPts val="2300"/>
              <a:buFont typeface="Franklin Gothic"/>
              <a:buAutoNum type="arabicPeriod"/>
            </a:pPr>
            <a:r>
              <a:rPr lang="fr" sz="2300"/>
              <a:t>Confusion about game design</a:t>
            </a:r>
            <a:endParaRPr/>
          </a:p>
          <a:p>
            <a:pPr indent="-387350" lvl="0" marL="381000" rtl="0" algn="l">
              <a:lnSpc>
                <a:spcPct val="90000"/>
              </a:lnSpc>
              <a:spcBef>
                <a:spcPts val="1400"/>
              </a:spcBef>
              <a:spcAft>
                <a:spcPts val="0"/>
              </a:spcAft>
              <a:buClr>
                <a:schemeClr val="dk1"/>
              </a:buClr>
              <a:buSzPts val="2300"/>
              <a:buFont typeface="Franklin Gothic"/>
              <a:buAutoNum type="arabicPeriod"/>
            </a:pPr>
            <a:r>
              <a:rPr lang="fr" sz="2300"/>
              <a:t>Methodological and pedagogical challenges </a:t>
            </a:r>
            <a:r>
              <a:rPr lang="fr" sz="2000"/>
              <a:t>(VIGNEAU, 2019)</a:t>
            </a:r>
            <a:endParaRPr sz="2000"/>
          </a:p>
          <a:p>
            <a:pPr indent="-387350" lvl="0" marL="381000" rtl="0" algn="l">
              <a:lnSpc>
                <a:spcPct val="90000"/>
              </a:lnSpc>
              <a:spcBef>
                <a:spcPts val="1400"/>
              </a:spcBef>
              <a:spcAft>
                <a:spcPts val="0"/>
              </a:spcAft>
              <a:buClr>
                <a:schemeClr val="dk1"/>
              </a:buClr>
              <a:buSzPts val="2300"/>
              <a:buFont typeface="Franklin Gothic"/>
              <a:buAutoNum type="arabicPeriod"/>
            </a:pPr>
            <a:r>
              <a:rPr lang="fr" sz="2300"/>
              <a:t>Difficulty to move from a playful mode to a critical mode </a:t>
            </a:r>
            <a:r>
              <a:rPr lang="fr" sz="2000"/>
              <a:t>(Zagal, 2010)</a:t>
            </a:r>
            <a:endParaRPr sz="2000"/>
          </a:p>
          <a:p>
            <a:pPr indent="-228600" lvl="0" marL="381000" rtl="0" algn="l">
              <a:lnSpc>
                <a:spcPct val="90000"/>
              </a:lnSpc>
              <a:spcBef>
                <a:spcPts val="1400"/>
              </a:spcBef>
              <a:spcAft>
                <a:spcPts val="0"/>
              </a:spcAft>
              <a:buClr>
                <a:schemeClr val="dk1"/>
              </a:buClr>
              <a:buSzPts val="2400"/>
              <a:buFont typeface="Franklin Gothic"/>
              <a:buNone/>
            </a:pPr>
            <a:r>
              <a:t/>
            </a:r>
            <a:endParaRPr sz="2400"/>
          </a:p>
          <a:p>
            <a:pPr indent="-228600" lvl="0" marL="381000" rtl="0" algn="l">
              <a:lnSpc>
                <a:spcPct val="90000"/>
              </a:lnSpc>
              <a:spcBef>
                <a:spcPts val="1400"/>
              </a:spcBef>
              <a:spcAft>
                <a:spcPts val="0"/>
              </a:spcAft>
              <a:buClr>
                <a:schemeClr val="dk1"/>
              </a:buClr>
              <a:buSzPts val="2400"/>
              <a:buFont typeface="Franklin Gothic"/>
              <a:buNone/>
            </a:pPr>
            <a:r>
              <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4"/>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dk1"/>
              </a:buClr>
              <a:buSzPts val="3300"/>
              <a:buFont typeface="Franklin Gothic"/>
              <a:buNone/>
            </a:pPr>
            <a:r>
              <a:rPr lang="fr"/>
              <a:t>Research project</a:t>
            </a:r>
            <a:endParaRPr sz="2700"/>
          </a:p>
        </p:txBody>
      </p:sp>
      <p:sp>
        <p:nvSpPr>
          <p:cNvPr id="595" name="Google Shape;595;p84"/>
          <p:cNvSpPr txBox="1"/>
          <p:nvPr>
            <p:ph idx="1" type="body"/>
          </p:nvPr>
        </p:nvSpPr>
        <p:spPr>
          <a:xfrm>
            <a:off x="1560774" y="1711500"/>
            <a:ext cx="7297500" cy="2774400"/>
          </a:xfrm>
          <a:prstGeom prst="rect">
            <a:avLst/>
          </a:prstGeom>
          <a:noFill/>
          <a:ln>
            <a:noFill/>
          </a:ln>
        </p:spPr>
        <p:txBody>
          <a:bodyPr anchorCtr="0" anchor="t" bIns="0" lIns="0" spcFirstLastPara="1" rIns="0" wrap="square" tIns="171450">
            <a:normAutofit/>
          </a:bodyPr>
          <a:lstStyle/>
          <a:p>
            <a:pPr indent="0" lvl="0" marL="0" rtl="0" algn="l">
              <a:lnSpc>
                <a:spcPct val="90000"/>
              </a:lnSpc>
              <a:spcBef>
                <a:spcPts val="0"/>
              </a:spcBef>
              <a:spcAft>
                <a:spcPts val="0"/>
              </a:spcAft>
              <a:buClr>
                <a:schemeClr val="dk1"/>
              </a:buClr>
              <a:buSzPts val="2400"/>
              <a:buNone/>
            </a:pPr>
            <a:r>
              <a:rPr lang="fr" sz="2400"/>
              <a:t>Videogame creation workshops analyzing </a:t>
            </a:r>
            <a:endParaRPr/>
          </a:p>
          <a:p>
            <a:pPr indent="-215900" lvl="1" marL="520700" rtl="0" algn="l">
              <a:lnSpc>
                <a:spcPct val="90000"/>
              </a:lnSpc>
              <a:spcBef>
                <a:spcPts val="1400"/>
              </a:spcBef>
              <a:spcAft>
                <a:spcPts val="0"/>
              </a:spcAft>
              <a:buClr>
                <a:schemeClr val="dk1"/>
              </a:buClr>
              <a:buSzPts val="2400"/>
              <a:buChar char="•"/>
            </a:pPr>
            <a:r>
              <a:rPr lang="fr" sz="2400"/>
              <a:t>Game design pedagogical tools experiments</a:t>
            </a:r>
            <a:endParaRPr sz="2400"/>
          </a:p>
          <a:p>
            <a:pPr indent="-215900" lvl="1" marL="520700" rtl="0" algn="l">
              <a:lnSpc>
                <a:spcPct val="90000"/>
              </a:lnSpc>
              <a:spcBef>
                <a:spcPts val="1400"/>
              </a:spcBef>
              <a:spcAft>
                <a:spcPts val="0"/>
              </a:spcAft>
              <a:buClr>
                <a:schemeClr val="dk1"/>
              </a:buClr>
              <a:buSzPts val="2400"/>
              <a:buChar char="•"/>
            </a:pPr>
            <a:r>
              <a:rPr lang="fr" sz="2400"/>
              <a:t>Interviews with facilitators and participants </a:t>
            </a:r>
            <a:endParaRPr/>
          </a:p>
          <a:p>
            <a:pPr indent="-215900" lvl="1" marL="520700" rtl="0" algn="l">
              <a:lnSpc>
                <a:spcPct val="90000"/>
              </a:lnSpc>
              <a:spcBef>
                <a:spcPts val="1400"/>
              </a:spcBef>
              <a:spcAft>
                <a:spcPts val="0"/>
              </a:spcAft>
              <a:buClr>
                <a:schemeClr val="dk1"/>
              </a:buClr>
              <a:buSzPts val="2400"/>
              <a:buChar char="•"/>
            </a:pPr>
            <a:r>
              <a:rPr lang="fr" sz="2400"/>
              <a:t>Study of productions from the workshops</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grpSp>
        <p:nvGrpSpPr>
          <p:cNvPr id="601" name="Google Shape;601;p85"/>
          <p:cNvGrpSpPr/>
          <p:nvPr/>
        </p:nvGrpSpPr>
        <p:grpSpPr>
          <a:xfrm flipH="1" rot="5400000">
            <a:off x="0" y="2925099"/>
            <a:ext cx="2219420" cy="2219419"/>
            <a:chOff x="0" y="12289"/>
            <a:chExt cx="3550" cy="3551"/>
          </a:xfrm>
        </p:grpSpPr>
        <p:sp>
          <p:nvSpPr>
            <p:cNvPr id="602" name="Google Shape;602;p85"/>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603" name="Google Shape;603;p85"/>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604" name="Google Shape;604;p85"/>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pic>
        <p:nvPicPr>
          <p:cNvPr descr="Une image contenant Dessin animé, dessin humoristique&#10;&#10;Description générée automatiquement" id="605" name="Google Shape;605;p85"/>
          <p:cNvPicPr preferRelativeResize="0"/>
          <p:nvPr/>
        </p:nvPicPr>
        <p:blipFill rotWithShape="1">
          <a:blip r:embed="rId3">
            <a:alphaModFix/>
          </a:blip>
          <a:srcRect b="0" l="0" r="0" t="0"/>
          <a:stretch/>
        </p:blipFill>
        <p:spPr>
          <a:xfrm>
            <a:off x="2563301" y="792472"/>
            <a:ext cx="4662025" cy="4065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6"/>
          <p:cNvSpPr txBox="1"/>
          <p:nvPr>
            <p:ph type="title"/>
          </p:nvPr>
        </p:nvSpPr>
        <p:spPr>
          <a:xfrm>
            <a:off x="445770" y="77156"/>
            <a:ext cx="8155305" cy="1260154"/>
          </a:xfrm>
          <a:prstGeom prst="rect">
            <a:avLst/>
          </a:prstGeom>
          <a:noFill/>
          <a:ln>
            <a:noFill/>
          </a:ln>
        </p:spPr>
        <p:txBody>
          <a:bodyPr anchorCtr="0" anchor="b" bIns="0" lIns="0" spcFirstLastPara="1" rIns="0" wrap="square" tIns="0">
            <a:noAutofit/>
          </a:bodyPr>
          <a:lstStyle/>
          <a:p>
            <a:pPr indent="0" lvl="0" marL="0" marR="0" rtl="0" algn="l">
              <a:lnSpc>
                <a:spcPct val="80000"/>
              </a:lnSpc>
              <a:spcBef>
                <a:spcPts val="0"/>
              </a:spcBef>
              <a:spcAft>
                <a:spcPts val="0"/>
              </a:spcAft>
              <a:buClr>
                <a:schemeClr val="dk1"/>
              </a:buClr>
              <a:buSzPts val="3300"/>
              <a:buFont typeface="Franklin Gothic"/>
              <a:buNone/>
            </a:pPr>
            <a:r>
              <a:rPr b="1" i="0" lang="fr" sz="3300" u="none" cap="none" strike="noStrike">
                <a:solidFill>
                  <a:schemeClr val="dk1"/>
                </a:solidFill>
                <a:latin typeface="Franklin Gothic"/>
                <a:ea typeface="Franklin Gothic"/>
                <a:cs typeface="Franklin Gothic"/>
                <a:sym typeface="Franklin Gothic"/>
              </a:rPr>
              <a:t>Bibliography </a:t>
            </a:r>
            <a:endParaRPr/>
          </a:p>
        </p:txBody>
      </p:sp>
      <p:grpSp>
        <p:nvGrpSpPr>
          <p:cNvPr id="612" name="Google Shape;612;p86"/>
          <p:cNvGrpSpPr/>
          <p:nvPr/>
        </p:nvGrpSpPr>
        <p:grpSpPr>
          <a:xfrm flipH="1" rot="5400000">
            <a:off x="0" y="2925099"/>
            <a:ext cx="2219420" cy="2219419"/>
            <a:chOff x="0" y="12289"/>
            <a:chExt cx="3550" cy="3551"/>
          </a:xfrm>
        </p:grpSpPr>
        <p:sp>
          <p:nvSpPr>
            <p:cNvPr id="613" name="Google Shape;613;p86"/>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614" name="Google Shape;614;p86"/>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615" name="Google Shape;615;p86"/>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grpSp>
      <p:sp>
        <p:nvSpPr>
          <p:cNvPr id="616" name="Google Shape;616;p86"/>
          <p:cNvSpPr txBox="1"/>
          <p:nvPr>
            <p:ph idx="1" type="body"/>
          </p:nvPr>
        </p:nvSpPr>
        <p:spPr>
          <a:xfrm>
            <a:off x="1639614" y="1711505"/>
            <a:ext cx="6961461" cy="3152156"/>
          </a:xfrm>
          <a:prstGeom prst="rect">
            <a:avLst/>
          </a:prstGeom>
          <a:noFill/>
          <a:ln>
            <a:noFill/>
          </a:ln>
        </p:spPr>
        <p:txBody>
          <a:bodyPr anchorCtr="0" anchor="t" bIns="0" lIns="0" spcFirstLastPara="1" rIns="0" wrap="square" tIns="171450">
            <a:normAutofit lnSpcReduction="10000"/>
          </a:bodyPr>
          <a:lstStyle/>
          <a:p>
            <a:pPr indent="-292100" lvl="0" marL="457200" rtl="0" algn="l">
              <a:lnSpc>
                <a:spcPct val="90000"/>
              </a:lnSpc>
              <a:spcBef>
                <a:spcPts val="1400"/>
              </a:spcBef>
              <a:spcAft>
                <a:spcPts val="0"/>
              </a:spcAft>
              <a:buSzPts val="1000"/>
              <a:buChar char="•"/>
            </a:pPr>
            <a:r>
              <a:rPr lang="fr" sz="1000"/>
              <a:t>ANTHROPY, A. (2012). Rise of the Videogame Zinesters: How Freaks, Normals, Amateurs, Artists, Dreamers, Drop-outs, Queers, Housewives, and People Like You Are Taking Back an Art Form. Seven Stories Press</a:t>
            </a:r>
            <a:endParaRPr sz="1000"/>
          </a:p>
          <a:p>
            <a:pPr indent="-292100" lvl="0" marL="457200" rtl="0" algn="l">
              <a:lnSpc>
                <a:spcPct val="90000"/>
              </a:lnSpc>
              <a:spcBef>
                <a:spcPts val="0"/>
              </a:spcBef>
              <a:spcAft>
                <a:spcPts val="0"/>
              </a:spcAft>
              <a:buSzPts val="1000"/>
              <a:buChar char="•"/>
            </a:pPr>
            <a:r>
              <a:rPr lang="fr" sz="1000"/>
              <a:t>BOGOST, I. (2007). Persuasive games. The expressive power of videogames. MIT Press.</a:t>
            </a:r>
            <a:endParaRPr sz="1000"/>
          </a:p>
          <a:p>
            <a:pPr indent="-292100" lvl="0" marL="457200" rtl="0" algn="l">
              <a:lnSpc>
                <a:spcPct val="90000"/>
              </a:lnSpc>
              <a:spcBef>
                <a:spcPts val="0"/>
              </a:spcBef>
              <a:spcAft>
                <a:spcPts val="0"/>
              </a:spcAft>
              <a:buSzPts val="1000"/>
              <a:buChar char="•"/>
            </a:pPr>
            <a:r>
              <a:rPr lang="fr" sz="1000"/>
              <a:t>GEE J-P. (2003). What video games have to teach us about learning and literacy. Palgrave Macmillan</a:t>
            </a:r>
            <a:endParaRPr sz="1000"/>
          </a:p>
          <a:p>
            <a:pPr indent="-292100" lvl="0" marL="457200" rtl="0" algn="l">
              <a:lnSpc>
                <a:spcPct val="90000"/>
              </a:lnSpc>
              <a:spcBef>
                <a:spcPts val="0"/>
              </a:spcBef>
              <a:spcAft>
                <a:spcPts val="0"/>
              </a:spcAft>
              <a:buSzPts val="1000"/>
              <a:buChar char="•"/>
            </a:pPr>
            <a:r>
              <a:rPr lang="fr" sz="1000"/>
              <a:t>GENVO, S. (2005). L’expression vidéoludique. Dans GENVO, S. (Ed), Le game design de jeux vidéo. Approches de l’expression vidéoludique. L’Harmattan.</a:t>
            </a:r>
            <a:endParaRPr sz="1000"/>
          </a:p>
          <a:p>
            <a:pPr indent="-292100" lvl="0" marL="457200" rtl="0" algn="l">
              <a:lnSpc>
                <a:spcPct val="90000"/>
              </a:lnSpc>
              <a:spcBef>
                <a:spcPts val="0"/>
              </a:spcBef>
              <a:spcAft>
                <a:spcPts val="0"/>
              </a:spcAft>
              <a:buSzPts val="1000"/>
              <a:buChar char="•"/>
            </a:pPr>
            <a:r>
              <a:rPr lang="fr" sz="1000"/>
              <a:t>HUREL,P-Y. (2020). L’expérience de création de jeux vidéo en amateur : travailler son goût pour l’incertitude. Université de Liège.</a:t>
            </a:r>
            <a:endParaRPr sz="1000"/>
          </a:p>
          <a:p>
            <a:pPr indent="-292100" lvl="0" marL="457200" rtl="0" algn="l">
              <a:lnSpc>
                <a:spcPct val="90000"/>
              </a:lnSpc>
              <a:spcBef>
                <a:spcPts val="0"/>
              </a:spcBef>
              <a:spcAft>
                <a:spcPts val="0"/>
              </a:spcAft>
              <a:buSzPts val="1000"/>
              <a:buChar char="•"/>
            </a:pPr>
            <a:r>
              <a:rPr lang="fr" sz="1000"/>
              <a:t>HUREL, P-Y &amp; VERBESSELT, M (2017), « Ateliers de (dé)construction de jeux vidéo : une question de démocratie culturelle », in Penser (avec) la culture vidéoludique, Lausanne, Université de Lausanne.</a:t>
            </a:r>
            <a:endParaRPr sz="1000"/>
          </a:p>
          <a:p>
            <a:pPr indent="-292100" lvl="0" marL="457200" rtl="0" algn="l">
              <a:lnSpc>
                <a:spcPct val="90000"/>
              </a:lnSpc>
              <a:spcBef>
                <a:spcPts val="0"/>
              </a:spcBef>
              <a:spcAft>
                <a:spcPts val="0"/>
              </a:spcAft>
              <a:buSzPts val="1000"/>
              <a:buChar char="•"/>
            </a:pPr>
            <a:r>
              <a:rPr lang="fr" sz="1000"/>
              <a:t>HUNTINGTON, S. (1996). The clash of civilizations and the remaking of world order. New York: Simon &amp; Schuster</a:t>
            </a:r>
            <a:endParaRPr sz="1000"/>
          </a:p>
          <a:p>
            <a:pPr indent="-292100" lvl="0" marL="457200" rtl="0" algn="l">
              <a:lnSpc>
                <a:spcPct val="90000"/>
              </a:lnSpc>
              <a:spcBef>
                <a:spcPts val="0"/>
              </a:spcBef>
              <a:spcAft>
                <a:spcPts val="0"/>
              </a:spcAft>
              <a:buSzPts val="1000"/>
              <a:buChar char="•"/>
            </a:pPr>
            <a:r>
              <a:rPr lang="fr" sz="1000"/>
              <a:t>SALEN , K. et ZIMMERMAN, E. (2003). Rules of play : Game design fundamentals. MIT Press</a:t>
            </a:r>
            <a:endParaRPr sz="1000"/>
          </a:p>
          <a:p>
            <a:pPr indent="-292100" lvl="0" marL="457200" rtl="0" algn="l">
              <a:lnSpc>
                <a:spcPct val="90000"/>
              </a:lnSpc>
              <a:spcBef>
                <a:spcPts val="0"/>
              </a:spcBef>
              <a:spcAft>
                <a:spcPts val="0"/>
              </a:spcAft>
              <a:buSzPts val="1000"/>
              <a:buChar char="•"/>
            </a:pPr>
            <a:r>
              <a:rPr lang="fr" sz="1000"/>
              <a:t>VERBESSELT, M. (2023). « Le jeu vidéo comme espace de réflexivité et de construction discursive : retour sur Gamer Très Accro, un atelier d’expression vidéoludique. »In Liège Game Lab (Éd.), Entre le jeu et le joueur : écarts et médiations (pp. 267-285). Liège : Presses Universitaires de Liège.</a:t>
            </a:r>
            <a:endParaRPr sz="1000"/>
          </a:p>
          <a:p>
            <a:pPr indent="-292100" lvl="0" marL="457200" rtl="0" algn="l">
              <a:lnSpc>
                <a:spcPct val="90000"/>
              </a:lnSpc>
              <a:spcBef>
                <a:spcPts val="0"/>
              </a:spcBef>
              <a:spcAft>
                <a:spcPts val="0"/>
              </a:spcAft>
              <a:buSzPts val="1000"/>
              <a:buChar char="•"/>
            </a:pPr>
            <a:r>
              <a:rPr lang="fr" sz="1000"/>
              <a:t>VIGNEAU, C. (2024). « Apprendre par la création de jeu vidéo : propositions pour la conception et la production de templates à visée pédagogique » CNAM / Université HESAM, France.</a:t>
            </a:r>
            <a:endParaRPr sz="1000"/>
          </a:p>
          <a:p>
            <a:pPr indent="-292100" lvl="0" marL="457200" rtl="0" algn="l">
              <a:lnSpc>
                <a:spcPct val="90000"/>
              </a:lnSpc>
              <a:spcBef>
                <a:spcPts val="0"/>
              </a:spcBef>
              <a:spcAft>
                <a:spcPts val="0"/>
              </a:spcAft>
              <a:buSzPts val="1000"/>
              <a:buChar char="•"/>
            </a:pPr>
            <a:r>
              <a:rPr lang="fr" sz="1000"/>
              <a:t>YASMIN B. K. et QUINN  B. (2016) Connected Gaming: What Making Video Games Can Teach Us about Learning and Literacy. MIT.</a:t>
            </a:r>
            <a:endParaRPr sz="1000"/>
          </a:p>
          <a:p>
            <a:pPr indent="-292100" lvl="0" marL="457200" rtl="0" algn="l">
              <a:lnSpc>
                <a:spcPct val="90000"/>
              </a:lnSpc>
              <a:spcBef>
                <a:spcPts val="0"/>
              </a:spcBef>
              <a:spcAft>
                <a:spcPts val="0"/>
              </a:spcAft>
              <a:buSzPts val="1000"/>
              <a:buChar char="•"/>
            </a:pPr>
            <a:r>
              <a:rPr lang="fr" sz="1000"/>
              <a:t>ZAGAL, J.P. (2010) Ludoliteracy : Defining, Understanding, and Supporting Games Education. ETC Press.</a:t>
            </a:r>
            <a:endParaRPr sz="1000"/>
          </a:p>
          <a:p>
            <a:pPr indent="-292100" lvl="0" marL="457200" rtl="0" algn="l">
              <a:lnSpc>
                <a:spcPct val="90000"/>
              </a:lnSpc>
              <a:spcBef>
                <a:spcPts val="0"/>
              </a:spcBef>
              <a:spcAft>
                <a:spcPts val="0"/>
              </a:spcAft>
              <a:buSzPts val="1000"/>
              <a:buChar char="•"/>
            </a:pPr>
            <a:r>
              <a:rPr lang="fr" sz="1000"/>
              <a:t>ZIMMERMAN, E. 2009, « Gaming Literacy. Game Design as a Model of Literacy in the Twenty-First Century », in Bernard Perron, Mark J.P. Wolf (éd.), The Video Game Theory Reader 2, (pp. 23-31) New York, Routledge</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0"/>
          <p:cNvSpPr txBox="1"/>
          <p:nvPr>
            <p:ph type="ctrTitle"/>
          </p:nvPr>
        </p:nvSpPr>
        <p:spPr>
          <a:xfrm>
            <a:off x="0" y="300700"/>
            <a:ext cx="49308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r"/>
              <a:t>A brand new space! </a:t>
            </a:r>
            <a:endParaRPr/>
          </a:p>
          <a:p>
            <a:pPr indent="0" lvl="0" marL="0" rtl="0" algn="l">
              <a:spcBef>
                <a:spcPts val="0"/>
              </a:spcBef>
              <a:spcAft>
                <a:spcPts val="0"/>
              </a:spcAft>
              <a:buNone/>
            </a:pPr>
            <a:r>
              <a:t/>
            </a:r>
            <a:endParaRPr/>
          </a:p>
        </p:txBody>
      </p:sp>
      <p:pic>
        <p:nvPicPr>
          <p:cNvPr id="396" name="Google Shape;396;p60" title="17180825_symposium_archivingVG - 12.jpeg"/>
          <p:cNvPicPr preferRelativeResize="0"/>
          <p:nvPr/>
        </p:nvPicPr>
        <p:blipFill>
          <a:blip r:embed="rId3">
            <a:alphaModFix/>
          </a:blip>
          <a:stretch>
            <a:fillRect/>
          </a:stretch>
        </p:blipFill>
        <p:spPr>
          <a:xfrm>
            <a:off x="381775" y="1999425"/>
            <a:ext cx="4256901" cy="2839327"/>
          </a:xfrm>
          <a:prstGeom prst="rect">
            <a:avLst/>
          </a:prstGeom>
          <a:noFill/>
          <a:ln>
            <a:noFill/>
          </a:ln>
        </p:spPr>
      </p:pic>
      <p:pic>
        <p:nvPicPr>
          <p:cNvPr id="397" name="Google Shape;397;p60" title="17180825_symposium_archivingVG - 13.jpeg"/>
          <p:cNvPicPr preferRelativeResize="0"/>
          <p:nvPr/>
        </p:nvPicPr>
        <p:blipFill>
          <a:blip r:embed="rId4">
            <a:alphaModFix/>
          </a:blip>
          <a:stretch>
            <a:fillRect/>
          </a:stretch>
        </p:blipFill>
        <p:spPr>
          <a:xfrm>
            <a:off x="5926397" y="1079575"/>
            <a:ext cx="2472651" cy="370717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8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22" name="Google Shape;622;p87"/>
          <p:cNvSpPr/>
          <p:nvPr/>
        </p:nvSpPr>
        <p:spPr>
          <a:xfrm>
            <a:off x="135063" y="3212761"/>
            <a:ext cx="1901454" cy="1813512"/>
          </a:xfrm>
          <a:custGeom>
            <a:rect b="b" l="l" r="r" t="t"/>
            <a:pathLst>
              <a:path extrusionOk="0" h="3627023" w="3802908">
                <a:moveTo>
                  <a:pt x="0" y="0"/>
                </a:moveTo>
                <a:lnTo>
                  <a:pt x="3802908" y="0"/>
                </a:lnTo>
                <a:lnTo>
                  <a:pt x="3802908" y="3627023"/>
                </a:lnTo>
                <a:lnTo>
                  <a:pt x="0" y="3627023"/>
                </a:lnTo>
                <a:lnTo>
                  <a:pt x="0" y="0"/>
                </a:lnTo>
                <a:close/>
              </a:path>
            </a:pathLst>
          </a:custGeom>
          <a:blipFill rotWithShape="1">
            <a:blip r:embed="rId4">
              <a:alphaModFix/>
            </a:blip>
            <a:stretch>
              <a:fillRect b="0" l="0" r="0" t="0"/>
            </a:stretch>
          </a:blipFill>
          <a:ln>
            <a:noFill/>
          </a:ln>
        </p:spPr>
      </p:sp>
      <p:sp>
        <p:nvSpPr>
          <p:cNvPr id="623" name="Google Shape;623;p87"/>
          <p:cNvSpPr/>
          <p:nvPr/>
        </p:nvSpPr>
        <p:spPr>
          <a:xfrm>
            <a:off x="1729305" y="514350"/>
            <a:ext cx="5685389" cy="4114800"/>
          </a:xfrm>
          <a:custGeom>
            <a:rect b="b" l="l" r="r" t="t"/>
            <a:pathLst>
              <a:path extrusionOk="0" h="8229600" w="11370777">
                <a:moveTo>
                  <a:pt x="0" y="0"/>
                </a:moveTo>
                <a:lnTo>
                  <a:pt x="11370778" y="0"/>
                </a:lnTo>
                <a:lnTo>
                  <a:pt x="11370778" y="8229600"/>
                </a:lnTo>
                <a:lnTo>
                  <a:pt x="0" y="8229600"/>
                </a:lnTo>
                <a:lnTo>
                  <a:pt x="0" y="0"/>
                </a:lnTo>
                <a:close/>
              </a:path>
            </a:pathLst>
          </a:custGeom>
          <a:blipFill rotWithShape="1">
            <a:blip r:embed="rId5">
              <a:alphaModFix/>
            </a:blip>
            <a:stretch>
              <a:fillRect b="0" l="0" r="0" t="0"/>
            </a:stretch>
          </a:blipFill>
          <a:ln>
            <a:noFill/>
          </a:ln>
        </p:spPr>
      </p:sp>
      <p:sp>
        <p:nvSpPr>
          <p:cNvPr id="624" name="Google Shape;624;p87"/>
          <p:cNvSpPr/>
          <p:nvPr/>
        </p:nvSpPr>
        <p:spPr>
          <a:xfrm rot="10800000">
            <a:off x="7138788" y="0"/>
            <a:ext cx="2090069" cy="1993404"/>
          </a:xfrm>
          <a:custGeom>
            <a:rect b="b" l="l" r="r" t="t"/>
            <a:pathLst>
              <a:path extrusionOk="0" h="3986807" w="4180138">
                <a:moveTo>
                  <a:pt x="4180138" y="3986807"/>
                </a:moveTo>
                <a:lnTo>
                  <a:pt x="0" y="3986807"/>
                </a:lnTo>
                <a:lnTo>
                  <a:pt x="0" y="0"/>
                </a:lnTo>
                <a:lnTo>
                  <a:pt x="4180138" y="0"/>
                </a:lnTo>
                <a:lnTo>
                  <a:pt x="4180138" y="3986807"/>
                </a:lnTo>
                <a:close/>
              </a:path>
            </a:pathLst>
          </a:custGeom>
          <a:blipFill rotWithShape="1">
            <a:blip r:embed="rId4">
              <a:alphaModFix/>
            </a:blip>
            <a:stretch>
              <a:fillRect b="0" l="0" r="0" t="0"/>
            </a:stretch>
          </a:blipFill>
          <a:ln>
            <a:noFill/>
          </a:ln>
        </p:spPr>
      </p:sp>
      <p:sp>
        <p:nvSpPr>
          <p:cNvPr id="625" name="Google Shape;625;p87"/>
          <p:cNvSpPr/>
          <p:nvPr/>
        </p:nvSpPr>
        <p:spPr>
          <a:xfrm>
            <a:off x="2269468" y="1286953"/>
            <a:ext cx="4605064" cy="2567323"/>
          </a:xfrm>
          <a:custGeom>
            <a:rect b="b" l="l" r="r" t="t"/>
            <a:pathLst>
              <a:path extrusionOk="0" h="5134646" w="9210127">
                <a:moveTo>
                  <a:pt x="0" y="0"/>
                </a:moveTo>
                <a:lnTo>
                  <a:pt x="9210128" y="0"/>
                </a:lnTo>
                <a:lnTo>
                  <a:pt x="9210128" y="5134646"/>
                </a:lnTo>
                <a:lnTo>
                  <a:pt x="0" y="5134646"/>
                </a:lnTo>
                <a:lnTo>
                  <a:pt x="0" y="0"/>
                </a:lnTo>
                <a:close/>
              </a:path>
            </a:pathLst>
          </a:custGeom>
          <a:blipFill rotWithShape="1">
            <a:blip r:embed="rId6">
              <a:alphaModFix amt="55000"/>
            </a:blip>
            <a:stretch>
              <a:fillRect b="0" l="0" r="0" t="0"/>
            </a:stretch>
          </a:blipFill>
          <a:ln>
            <a:noFill/>
          </a:ln>
        </p:spPr>
      </p:sp>
      <p:sp>
        <p:nvSpPr>
          <p:cNvPr id="626" name="Google Shape;626;p87"/>
          <p:cNvSpPr txBox="1"/>
          <p:nvPr/>
        </p:nvSpPr>
        <p:spPr>
          <a:xfrm>
            <a:off x="861929" y="1730138"/>
            <a:ext cx="7321800" cy="24015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i="0" lang="fr" sz="3000" u="none" cap="none" strike="noStrike">
                <a:solidFill>
                  <a:srgbClr val="545454"/>
                </a:solidFill>
                <a:latin typeface="Lexend"/>
                <a:ea typeface="Lexend"/>
                <a:cs typeface="Lexend"/>
                <a:sym typeface="Lexend"/>
              </a:rPr>
              <a:t>THE ALTERNATIVE VIDEO GAME ARCHIVE : (RE)NAMING VIDEO GAME CREATORS</a:t>
            </a:r>
            <a:endParaRPr sz="700">
              <a:latin typeface="Lexend"/>
              <a:ea typeface="Lexend"/>
              <a:cs typeface="Lexend"/>
              <a:sym typeface="Lexend"/>
            </a:endParaRPr>
          </a:p>
          <a:p>
            <a:pPr indent="0" lvl="0" marL="0" marR="0" rtl="0" algn="ctr">
              <a:lnSpc>
                <a:spcPct val="140013"/>
              </a:lnSpc>
              <a:spcBef>
                <a:spcPts val="0"/>
              </a:spcBef>
              <a:spcAft>
                <a:spcPts val="0"/>
              </a:spcAft>
              <a:buNone/>
            </a:pPr>
            <a:r>
              <a:t/>
            </a:r>
            <a:endParaRPr b="0" i="0" sz="3000" u="none" cap="none" strike="noStrike">
              <a:solidFill>
                <a:srgbClr val="545454"/>
              </a:solidFill>
              <a:latin typeface="Arial"/>
              <a:ea typeface="Arial"/>
              <a:cs typeface="Arial"/>
              <a:sym typeface="Arial"/>
            </a:endParaRPr>
          </a:p>
        </p:txBody>
      </p:sp>
      <p:sp>
        <p:nvSpPr>
          <p:cNvPr id="627" name="Google Shape;627;p87"/>
          <p:cNvSpPr/>
          <p:nvPr/>
        </p:nvSpPr>
        <p:spPr>
          <a:xfrm>
            <a:off x="861929" y="590700"/>
            <a:ext cx="1734752" cy="548616"/>
          </a:xfrm>
          <a:custGeom>
            <a:rect b="b" l="l" r="r" t="t"/>
            <a:pathLst>
              <a:path extrusionOk="0" h="1097231" w="3469504">
                <a:moveTo>
                  <a:pt x="0" y="0"/>
                </a:moveTo>
                <a:lnTo>
                  <a:pt x="3469504" y="0"/>
                </a:lnTo>
                <a:lnTo>
                  <a:pt x="3469504" y="1097231"/>
                </a:lnTo>
                <a:lnTo>
                  <a:pt x="0" y="1097231"/>
                </a:lnTo>
                <a:lnTo>
                  <a:pt x="0" y="0"/>
                </a:lnTo>
                <a:close/>
              </a:path>
            </a:pathLst>
          </a:custGeom>
          <a:blipFill rotWithShape="1">
            <a:blip r:embed="rId7">
              <a:alphaModFix/>
            </a:blip>
            <a:stretch>
              <a:fillRect b="0" l="0" r="0" t="0"/>
            </a:stretch>
          </a:blipFill>
          <a:ln>
            <a:noFill/>
          </a:ln>
        </p:spPr>
      </p:sp>
      <p:sp>
        <p:nvSpPr>
          <p:cNvPr id="628" name="Google Shape;628;p87"/>
          <p:cNvSpPr/>
          <p:nvPr/>
        </p:nvSpPr>
        <p:spPr>
          <a:xfrm rot="10800000">
            <a:off x="6636730" y="4119517"/>
            <a:ext cx="1734752" cy="548615"/>
          </a:xfrm>
          <a:custGeom>
            <a:rect b="b" l="l" r="r" t="t"/>
            <a:pathLst>
              <a:path extrusionOk="0" h="1097231" w="3469504">
                <a:moveTo>
                  <a:pt x="3469504" y="1097230"/>
                </a:moveTo>
                <a:lnTo>
                  <a:pt x="0" y="1097230"/>
                </a:lnTo>
                <a:lnTo>
                  <a:pt x="0" y="0"/>
                </a:lnTo>
                <a:lnTo>
                  <a:pt x="3469504" y="0"/>
                </a:lnTo>
                <a:lnTo>
                  <a:pt x="3469504" y="1097230"/>
                </a:lnTo>
                <a:close/>
              </a:path>
            </a:pathLst>
          </a:custGeom>
          <a:blipFill rotWithShape="1">
            <a:blip r:embed="rId7">
              <a:alphaModFix/>
            </a:blip>
            <a:stretch>
              <a:fillRect b="0" l="0" r="0" t="0"/>
            </a:stretch>
          </a:blipFill>
          <a:ln>
            <a:noFill/>
          </a:ln>
        </p:spPr>
      </p:sp>
      <p:sp>
        <p:nvSpPr>
          <p:cNvPr id="629" name="Google Shape;629;p87"/>
          <p:cNvSpPr/>
          <p:nvPr/>
        </p:nvSpPr>
        <p:spPr>
          <a:xfrm>
            <a:off x="135063" y="4554796"/>
            <a:ext cx="1246693" cy="471476"/>
          </a:xfrm>
          <a:custGeom>
            <a:rect b="b" l="l" r="r" t="t"/>
            <a:pathLst>
              <a:path extrusionOk="0" h="942953" w="2493385">
                <a:moveTo>
                  <a:pt x="0" y="0"/>
                </a:moveTo>
                <a:lnTo>
                  <a:pt x="2493386" y="0"/>
                </a:lnTo>
                <a:lnTo>
                  <a:pt x="2493386" y="942953"/>
                </a:lnTo>
                <a:lnTo>
                  <a:pt x="0" y="942953"/>
                </a:lnTo>
                <a:lnTo>
                  <a:pt x="0" y="0"/>
                </a:lnTo>
                <a:close/>
              </a:path>
            </a:pathLst>
          </a:custGeom>
          <a:blipFill rotWithShape="1">
            <a:blip r:embed="rId8">
              <a:alphaModFix/>
            </a:blip>
            <a:stretch>
              <a:fillRect b="0" l="0" r="0" t="0"/>
            </a:stretch>
          </a:blipFill>
          <a:ln>
            <a:noFill/>
          </a:ln>
        </p:spPr>
      </p:sp>
      <p:sp>
        <p:nvSpPr>
          <p:cNvPr id="630" name="Google Shape;630;p87"/>
          <p:cNvSpPr/>
          <p:nvPr/>
        </p:nvSpPr>
        <p:spPr>
          <a:xfrm>
            <a:off x="1540696" y="4573911"/>
            <a:ext cx="1800506" cy="433247"/>
          </a:xfrm>
          <a:custGeom>
            <a:rect b="b" l="l" r="r" t="t"/>
            <a:pathLst>
              <a:path extrusionOk="0" h="866494" w="3601013">
                <a:moveTo>
                  <a:pt x="0" y="0"/>
                </a:moveTo>
                <a:lnTo>
                  <a:pt x="3601013" y="0"/>
                </a:lnTo>
                <a:lnTo>
                  <a:pt x="3601013" y="866494"/>
                </a:lnTo>
                <a:lnTo>
                  <a:pt x="0" y="866494"/>
                </a:lnTo>
                <a:lnTo>
                  <a:pt x="0" y="0"/>
                </a:lnTo>
                <a:close/>
              </a:path>
            </a:pathLst>
          </a:custGeom>
          <a:blipFill rotWithShape="1">
            <a:blip r:embed="rId9">
              <a:alphaModFix/>
            </a:blip>
            <a:stretch>
              <a:fillRect b="0" l="0" r="0" t="0"/>
            </a:stretch>
          </a:blipFill>
          <a:ln>
            <a:noFill/>
          </a:ln>
        </p:spPr>
      </p:sp>
      <p:sp>
        <p:nvSpPr>
          <p:cNvPr id="631" name="Google Shape;631;p87"/>
          <p:cNvSpPr/>
          <p:nvPr/>
        </p:nvSpPr>
        <p:spPr>
          <a:xfrm>
            <a:off x="3430038" y="4516281"/>
            <a:ext cx="1981048" cy="548508"/>
          </a:xfrm>
          <a:custGeom>
            <a:rect b="b" l="l" r="r" t="t"/>
            <a:pathLst>
              <a:path extrusionOk="0" h="1097016" w="3962096">
                <a:moveTo>
                  <a:pt x="0" y="0"/>
                </a:moveTo>
                <a:lnTo>
                  <a:pt x="3962096" y="0"/>
                </a:lnTo>
                <a:lnTo>
                  <a:pt x="3962096" y="1097016"/>
                </a:lnTo>
                <a:lnTo>
                  <a:pt x="0" y="1097016"/>
                </a:lnTo>
                <a:lnTo>
                  <a:pt x="0" y="0"/>
                </a:lnTo>
                <a:close/>
              </a:path>
            </a:pathLst>
          </a:custGeom>
          <a:blipFill rotWithShape="1">
            <a:blip r:embed="rId10">
              <a:alphaModFix/>
            </a:blip>
            <a:stretch>
              <a:fillRect b="0" l="0" r="0" t="0"/>
            </a:stretch>
          </a:blipFill>
          <a:ln>
            <a:noFill/>
          </a:ln>
        </p:spPr>
      </p:sp>
      <p:sp>
        <p:nvSpPr>
          <p:cNvPr id="632" name="Google Shape;632;p87"/>
          <p:cNvSpPr txBox="1"/>
          <p:nvPr/>
        </p:nvSpPr>
        <p:spPr>
          <a:xfrm>
            <a:off x="3544531" y="3639011"/>
            <a:ext cx="2054939" cy="2152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fr" sz="1300" u="none" cap="none" strike="noStrike">
                <a:solidFill>
                  <a:srgbClr val="545454"/>
                </a:solidFill>
                <a:latin typeface="Open Sans"/>
                <a:ea typeface="Open Sans"/>
                <a:cs typeface="Open Sans"/>
                <a:sym typeface="Open Sans"/>
              </a:rPr>
              <a:t>ANNA-MARIA TREFOIS</a:t>
            </a: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38" name="Google Shape;638;p88"/>
          <p:cNvSpPr/>
          <p:nvPr/>
        </p:nvSpPr>
        <p:spPr>
          <a:xfrm>
            <a:off x="3218928" y="3601804"/>
            <a:ext cx="2304055" cy="1284510"/>
          </a:xfrm>
          <a:custGeom>
            <a:rect b="b" l="l" r="r" t="t"/>
            <a:pathLst>
              <a:path extrusionOk="0" h="2569021" w="4608110">
                <a:moveTo>
                  <a:pt x="0" y="0"/>
                </a:moveTo>
                <a:lnTo>
                  <a:pt x="4608110" y="0"/>
                </a:lnTo>
                <a:lnTo>
                  <a:pt x="4608110" y="2569021"/>
                </a:lnTo>
                <a:lnTo>
                  <a:pt x="0" y="2569021"/>
                </a:lnTo>
                <a:lnTo>
                  <a:pt x="0" y="0"/>
                </a:lnTo>
                <a:close/>
              </a:path>
            </a:pathLst>
          </a:custGeom>
          <a:blipFill rotWithShape="1">
            <a:blip r:embed="rId4">
              <a:alphaModFix/>
            </a:blip>
            <a:stretch>
              <a:fillRect b="0" l="0" r="0" t="0"/>
            </a:stretch>
          </a:blipFill>
          <a:ln>
            <a:noFill/>
          </a:ln>
        </p:spPr>
      </p:sp>
      <p:sp>
        <p:nvSpPr>
          <p:cNvPr id="639" name="Google Shape;639;p88"/>
          <p:cNvSpPr/>
          <p:nvPr/>
        </p:nvSpPr>
        <p:spPr>
          <a:xfrm flipH="1">
            <a:off x="7538142" y="3682607"/>
            <a:ext cx="1577857" cy="1504882"/>
          </a:xfrm>
          <a:custGeom>
            <a:rect b="b" l="l" r="r" t="t"/>
            <a:pathLst>
              <a:path extrusionOk="0" h="3009763" w="3155715">
                <a:moveTo>
                  <a:pt x="3155715" y="0"/>
                </a:moveTo>
                <a:lnTo>
                  <a:pt x="0" y="0"/>
                </a:lnTo>
                <a:lnTo>
                  <a:pt x="0" y="3009763"/>
                </a:lnTo>
                <a:lnTo>
                  <a:pt x="3155715" y="3009763"/>
                </a:lnTo>
                <a:lnTo>
                  <a:pt x="3155715" y="0"/>
                </a:lnTo>
                <a:close/>
              </a:path>
            </a:pathLst>
          </a:custGeom>
          <a:blipFill rotWithShape="1">
            <a:blip r:embed="rId5">
              <a:alphaModFix/>
            </a:blip>
            <a:stretch>
              <a:fillRect b="0" l="0" r="0" t="0"/>
            </a:stretch>
          </a:blipFill>
          <a:ln>
            <a:noFill/>
          </a:ln>
        </p:spPr>
      </p:sp>
      <p:sp>
        <p:nvSpPr>
          <p:cNvPr id="640" name="Google Shape;640;p88"/>
          <p:cNvSpPr/>
          <p:nvPr/>
        </p:nvSpPr>
        <p:spPr>
          <a:xfrm flipH="1" rot="10800000">
            <a:off x="0" y="0"/>
            <a:ext cx="1597242" cy="1523370"/>
          </a:xfrm>
          <a:custGeom>
            <a:rect b="b" l="l" r="r" t="t"/>
            <a:pathLst>
              <a:path extrusionOk="0" h="3046739" w="3194484">
                <a:moveTo>
                  <a:pt x="0" y="3046739"/>
                </a:moveTo>
                <a:lnTo>
                  <a:pt x="3194484" y="3046739"/>
                </a:lnTo>
                <a:lnTo>
                  <a:pt x="3194484" y="0"/>
                </a:lnTo>
                <a:lnTo>
                  <a:pt x="0" y="0"/>
                </a:lnTo>
                <a:lnTo>
                  <a:pt x="0" y="3046739"/>
                </a:lnTo>
                <a:close/>
              </a:path>
            </a:pathLst>
          </a:custGeom>
          <a:blipFill rotWithShape="1">
            <a:blip r:embed="rId5">
              <a:alphaModFix/>
            </a:blip>
            <a:stretch>
              <a:fillRect b="0" l="0" r="0" t="0"/>
            </a:stretch>
          </a:blipFill>
          <a:ln>
            <a:noFill/>
          </a:ln>
        </p:spPr>
      </p:sp>
      <p:sp>
        <p:nvSpPr>
          <p:cNvPr id="641" name="Google Shape;641;p88"/>
          <p:cNvSpPr/>
          <p:nvPr/>
        </p:nvSpPr>
        <p:spPr>
          <a:xfrm flipH="1">
            <a:off x="6894898" y="540482"/>
            <a:ext cx="1734752" cy="548615"/>
          </a:xfrm>
          <a:custGeom>
            <a:rect b="b" l="l" r="r" t="t"/>
            <a:pathLst>
              <a:path extrusionOk="0" h="1097231" w="3469504">
                <a:moveTo>
                  <a:pt x="3469504" y="0"/>
                </a:moveTo>
                <a:lnTo>
                  <a:pt x="0" y="0"/>
                </a:lnTo>
                <a:lnTo>
                  <a:pt x="0" y="1097231"/>
                </a:lnTo>
                <a:lnTo>
                  <a:pt x="3469504" y="1097231"/>
                </a:lnTo>
                <a:lnTo>
                  <a:pt x="3469504" y="0"/>
                </a:lnTo>
                <a:close/>
              </a:path>
            </a:pathLst>
          </a:custGeom>
          <a:blipFill rotWithShape="1">
            <a:blip r:embed="rId6">
              <a:alphaModFix/>
            </a:blip>
            <a:stretch>
              <a:fillRect b="0" l="0" r="0" t="0"/>
            </a:stretch>
          </a:blipFill>
          <a:ln>
            <a:noFill/>
          </a:ln>
        </p:spPr>
      </p:sp>
      <p:sp>
        <p:nvSpPr>
          <p:cNvPr id="642" name="Google Shape;642;p88"/>
          <p:cNvSpPr/>
          <p:nvPr/>
        </p:nvSpPr>
        <p:spPr>
          <a:xfrm flipH="1" rot="10800000">
            <a:off x="514350" y="4080535"/>
            <a:ext cx="1734752" cy="548615"/>
          </a:xfrm>
          <a:custGeom>
            <a:rect b="b" l="l" r="r" t="t"/>
            <a:pathLst>
              <a:path extrusionOk="0" h="1097231" w="3469504">
                <a:moveTo>
                  <a:pt x="0" y="1097231"/>
                </a:moveTo>
                <a:lnTo>
                  <a:pt x="3469504" y="1097231"/>
                </a:lnTo>
                <a:lnTo>
                  <a:pt x="3469504" y="0"/>
                </a:lnTo>
                <a:lnTo>
                  <a:pt x="0" y="0"/>
                </a:lnTo>
                <a:lnTo>
                  <a:pt x="0" y="1097231"/>
                </a:lnTo>
                <a:close/>
              </a:path>
            </a:pathLst>
          </a:custGeom>
          <a:blipFill rotWithShape="1">
            <a:blip r:embed="rId6">
              <a:alphaModFix/>
            </a:blip>
            <a:stretch>
              <a:fillRect b="0" l="0" r="0" t="0"/>
            </a:stretch>
          </a:blipFill>
          <a:ln>
            <a:noFill/>
          </a:ln>
        </p:spPr>
      </p:sp>
      <p:sp>
        <p:nvSpPr>
          <p:cNvPr id="643" name="Google Shape;643;p88"/>
          <p:cNvSpPr/>
          <p:nvPr/>
        </p:nvSpPr>
        <p:spPr>
          <a:xfrm rot="-740517">
            <a:off x="257175" y="1798703"/>
            <a:ext cx="2249102" cy="2224454"/>
          </a:xfrm>
          <a:custGeom>
            <a:rect b="b" l="l" r="r" t="t"/>
            <a:pathLst>
              <a:path extrusionOk="0" h="4448908" w="4498204">
                <a:moveTo>
                  <a:pt x="0" y="0"/>
                </a:moveTo>
                <a:lnTo>
                  <a:pt x="4498204" y="0"/>
                </a:lnTo>
                <a:lnTo>
                  <a:pt x="4498204" y="4448909"/>
                </a:lnTo>
                <a:lnTo>
                  <a:pt x="0" y="4448909"/>
                </a:lnTo>
                <a:lnTo>
                  <a:pt x="0" y="0"/>
                </a:lnTo>
                <a:close/>
              </a:path>
            </a:pathLst>
          </a:custGeom>
          <a:blipFill rotWithShape="1">
            <a:blip r:embed="rId7">
              <a:alphaModFix/>
            </a:blip>
            <a:stretch>
              <a:fillRect b="0" l="0" r="0" t="0"/>
            </a:stretch>
          </a:blipFill>
          <a:ln>
            <a:noFill/>
          </a:ln>
        </p:spPr>
      </p:sp>
      <p:sp>
        <p:nvSpPr>
          <p:cNvPr id="644" name="Google Shape;644;p88"/>
          <p:cNvSpPr txBox="1"/>
          <p:nvPr/>
        </p:nvSpPr>
        <p:spPr>
          <a:xfrm>
            <a:off x="1508623" y="1833587"/>
            <a:ext cx="6029520" cy="12207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fr" sz="3500" u="none" cap="none" strike="noStrike">
                <a:solidFill>
                  <a:srgbClr val="866B95"/>
                </a:solidFill>
                <a:latin typeface="Arial"/>
                <a:ea typeface="Arial"/>
                <a:cs typeface="Arial"/>
                <a:sym typeface="Arial"/>
              </a:rPr>
              <a:t>CREATIVE CONSTELLATION</a:t>
            </a:r>
            <a:endParaRPr sz="700"/>
          </a:p>
        </p:txBody>
      </p:sp>
      <p:sp>
        <p:nvSpPr>
          <p:cNvPr id="645" name="Google Shape;645;p88"/>
          <p:cNvSpPr txBox="1"/>
          <p:nvPr/>
        </p:nvSpPr>
        <p:spPr>
          <a:xfrm>
            <a:off x="3045979" y="3779814"/>
            <a:ext cx="2672400" cy="8496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fr" sz="2300" u="none" cap="none" strike="noStrike">
                <a:solidFill>
                  <a:srgbClr val="866B95"/>
                </a:solidFill>
                <a:highlight>
                  <a:schemeClr val="lt1"/>
                </a:highlight>
                <a:latin typeface="Shadows Into Light"/>
                <a:ea typeface="Shadows Into Light"/>
                <a:cs typeface="Shadows Into Light"/>
                <a:sym typeface="Shadows Into Light"/>
              </a:rPr>
              <a:t>created by </a:t>
            </a:r>
            <a:endParaRPr sz="700">
              <a:highlight>
                <a:schemeClr val="lt1"/>
              </a:highlight>
            </a:endParaRPr>
          </a:p>
          <a:p>
            <a:pPr indent="0" lvl="0" marL="0" marR="0" rtl="0" algn="ctr">
              <a:lnSpc>
                <a:spcPct val="140004"/>
              </a:lnSpc>
              <a:spcBef>
                <a:spcPts val="0"/>
              </a:spcBef>
              <a:spcAft>
                <a:spcPts val="0"/>
              </a:spcAft>
              <a:buNone/>
            </a:pPr>
            <a:r>
              <a:rPr b="0" i="0" lang="fr" sz="2300" u="none" cap="none" strike="noStrike">
                <a:solidFill>
                  <a:srgbClr val="866B95"/>
                </a:solidFill>
                <a:highlight>
                  <a:schemeClr val="lt1"/>
                </a:highlight>
                <a:latin typeface="Shadows Into Light"/>
                <a:ea typeface="Shadows Into Light"/>
                <a:cs typeface="Shadows Into Light"/>
                <a:sym typeface="Shadows Into Light"/>
              </a:rPr>
              <a:t>Les Jaseuses</a:t>
            </a:r>
            <a:endParaRPr sz="700">
              <a:highlight>
                <a:schemeClr val="lt1"/>
              </a:highlight>
            </a:endParaRPr>
          </a:p>
        </p:txBody>
      </p:sp>
      <p:sp>
        <p:nvSpPr>
          <p:cNvPr id="646" name="Google Shape;646;p88"/>
          <p:cNvSpPr txBox="1"/>
          <p:nvPr/>
        </p:nvSpPr>
        <p:spPr>
          <a:xfrm>
            <a:off x="-1457520" y="642057"/>
            <a:ext cx="6029520" cy="4470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fr" sz="2600" u="none" cap="none" strike="noStrike">
                <a:solidFill>
                  <a:srgbClr val="866B95"/>
                </a:solidFill>
                <a:latin typeface="Rubik"/>
                <a:ea typeface="Rubik"/>
                <a:cs typeface="Rubik"/>
                <a:sym typeface="Rubik"/>
              </a:rPr>
              <a:t>Main concept</a:t>
            </a:r>
            <a:endParaRPr sz="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9"/>
          <p:cNvSpPr/>
          <p:nvPr/>
        </p:nvSpPr>
        <p:spPr>
          <a:xfrm>
            <a:off x="5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52" name="Google Shape;652;p89"/>
          <p:cNvSpPr/>
          <p:nvPr/>
        </p:nvSpPr>
        <p:spPr>
          <a:xfrm flipH="1">
            <a:off x="7538142" y="3682607"/>
            <a:ext cx="1577857" cy="1504882"/>
          </a:xfrm>
          <a:custGeom>
            <a:rect b="b" l="l" r="r" t="t"/>
            <a:pathLst>
              <a:path extrusionOk="0" h="3009763" w="3155715">
                <a:moveTo>
                  <a:pt x="3155715" y="0"/>
                </a:moveTo>
                <a:lnTo>
                  <a:pt x="0" y="0"/>
                </a:lnTo>
                <a:lnTo>
                  <a:pt x="0" y="3009763"/>
                </a:lnTo>
                <a:lnTo>
                  <a:pt x="3155715" y="3009763"/>
                </a:lnTo>
                <a:lnTo>
                  <a:pt x="3155715" y="0"/>
                </a:lnTo>
                <a:close/>
              </a:path>
            </a:pathLst>
          </a:custGeom>
          <a:blipFill rotWithShape="1">
            <a:blip r:embed="rId4">
              <a:alphaModFix/>
            </a:blip>
            <a:stretch>
              <a:fillRect b="0" l="0" r="0" t="0"/>
            </a:stretch>
          </a:blipFill>
          <a:ln>
            <a:noFill/>
          </a:ln>
        </p:spPr>
      </p:sp>
      <p:sp>
        <p:nvSpPr>
          <p:cNvPr id="653" name="Google Shape;653;p89"/>
          <p:cNvSpPr/>
          <p:nvPr/>
        </p:nvSpPr>
        <p:spPr>
          <a:xfrm flipH="1" rot="10800000">
            <a:off x="0" y="0"/>
            <a:ext cx="1597242" cy="1523370"/>
          </a:xfrm>
          <a:custGeom>
            <a:rect b="b" l="l" r="r" t="t"/>
            <a:pathLst>
              <a:path extrusionOk="0" h="3046739" w="3194484">
                <a:moveTo>
                  <a:pt x="0" y="3046739"/>
                </a:moveTo>
                <a:lnTo>
                  <a:pt x="3194484" y="3046739"/>
                </a:lnTo>
                <a:lnTo>
                  <a:pt x="3194484" y="0"/>
                </a:lnTo>
                <a:lnTo>
                  <a:pt x="0" y="0"/>
                </a:lnTo>
                <a:lnTo>
                  <a:pt x="0" y="3046739"/>
                </a:lnTo>
                <a:close/>
              </a:path>
            </a:pathLst>
          </a:custGeom>
          <a:blipFill rotWithShape="1">
            <a:blip r:embed="rId4">
              <a:alphaModFix/>
            </a:blip>
            <a:stretch>
              <a:fillRect b="0" l="0" r="0" t="0"/>
            </a:stretch>
          </a:blipFill>
          <a:ln>
            <a:noFill/>
          </a:ln>
        </p:spPr>
      </p:sp>
      <p:sp>
        <p:nvSpPr>
          <p:cNvPr id="654" name="Google Shape;654;p89"/>
          <p:cNvSpPr/>
          <p:nvPr/>
        </p:nvSpPr>
        <p:spPr>
          <a:xfrm flipH="1">
            <a:off x="6894898" y="540482"/>
            <a:ext cx="1734752" cy="548615"/>
          </a:xfrm>
          <a:custGeom>
            <a:rect b="b" l="l" r="r" t="t"/>
            <a:pathLst>
              <a:path extrusionOk="0" h="1097231" w="3469504">
                <a:moveTo>
                  <a:pt x="3469504" y="0"/>
                </a:moveTo>
                <a:lnTo>
                  <a:pt x="0" y="0"/>
                </a:lnTo>
                <a:lnTo>
                  <a:pt x="0" y="1097231"/>
                </a:lnTo>
                <a:lnTo>
                  <a:pt x="3469504" y="1097231"/>
                </a:lnTo>
                <a:lnTo>
                  <a:pt x="3469504" y="0"/>
                </a:lnTo>
                <a:close/>
              </a:path>
            </a:pathLst>
          </a:custGeom>
          <a:blipFill rotWithShape="1">
            <a:blip r:embed="rId5">
              <a:alphaModFix/>
            </a:blip>
            <a:stretch>
              <a:fillRect b="0" l="0" r="0" t="0"/>
            </a:stretch>
          </a:blipFill>
          <a:ln>
            <a:noFill/>
          </a:ln>
        </p:spPr>
      </p:sp>
      <p:sp>
        <p:nvSpPr>
          <p:cNvPr id="655" name="Google Shape;655;p89"/>
          <p:cNvSpPr/>
          <p:nvPr/>
        </p:nvSpPr>
        <p:spPr>
          <a:xfrm flipH="1" rot="10800000">
            <a:off x="514350" y="4080535"/>
            <a:ext cx="1734752" cy="548615"/>
          </a:xfrm>
          <a:custGeom>
            <a:rect b="b" l="l" r="r" t="t"/>
            <a:pathLst>
              <a:path extrusionOk="0" h="1097231" w="3469504">
                <a:moveTo>
                  <a:pt x="0" y="1097231"/>
                </a:moveTo>
                <a:lnTo>
                  <a:pt x="3469504" y="1097231"/>
                </a:lnTo>
                <a:lnTo>
                  <a:pt x="3469504" y="0"/>
                </a:lnTo>
                <a:lnTo>
                  <a:pt x="0" y="0"/>
                </a:lnTo>
                <a:lnTo>
                  <a:pt x="0" y="1097231"/>
                </a:lnTo>
                <a:close/>
              </a:path>
            </a:pathLst>
          </a:custGeom>
          <a:blipFill rotWithShape="1">
            <a:blip r:embed="rId5">
              <a:alphaModFix/>
            </a:blip>
            <a:stretch>
              <a:fillRect b="0" l="0" r="0" t="0"/>
            </a:stretch>
          </a:blipFill>
          <a:ln>
            <a:noFill/>
          </a:ln>
        </p:spPr>
      </p:sp>
      <p:sp>
        <p:nvSpPr>
          <p:cNvPr id="656" name="Google Shape;656;p89"/>
          <p:cNvSpPr/>
          <p:nvPr/>
        </p:nvSpPr>
        <p:spPr>
          <a:xfrm>
            <a:off x="171196" y="618052"/>
            <a:ext cx="2852093" cy="2852093"/>
          </a:xfrm>
          <a:custGeom>
            <a:rect b="b" l="l" r="r" t="t"/>
            <a:pathLst>
              <a:path extrusionOk="0" h="5704186" w="5704186">
                <a:moveTo>
                  <a:pt x="0" y="0"/>
                </a:moveTo>
                <a:lnTo>
                  <a:pt x="5704185" y="0"/>
                </a:lnTo>
                <a:lnTo>
                  <a:pt x="5704185" y="5704185"/>
                </a:lnTo>
                <a:lnTo>
                  <a:pt x="0" y="5704185"/>
                </a:lnTo>
                <a:lnTo>
                  <a:pt x="0" y="0"/>
                </a:lnTo>
                <a:close/>
              </a:path>
            </a:pathLst>
          </a:custGeom>
          <a:blipFill rotWithShape="1">
            <a:blip r:embed="rId6">
              <a:alphaModFix/>
            </a:blip>
            <a:stretch>
              <a:fillRect b="0" l="0" r="0" t="0"/>
            </a:stretch>
          </a:blipFill>
          <a:ln>
            <a:noFill/>
          </a:ln>
        </p:spPr>
      </p:sp>
      <p:sp>
        <p:nvSpPr>
          <p:cNvPr id="657" name="Google Shape;657;p89"/>
          <p:cNvSpPr txBox="1"/>
          <p:nvPr/>
        </p:nvSpPr>
        <p:spPr>
          <a:xfrm>
            <a:off x="2217650" y="800400"/>
            <a:ext cx="4708800" cy="3540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1" i="0" lang="fr" sz="2300" u="none" cap="none" strike="noStrike">
                <a:solidFill>
                  <a:srgbClr val="866B95"/>
                </a:solidFill>
                <a:latin typeface="Arial"/>
                <a:ea typeface="Arial"/>
                <a:cs typeface="Arial"/>
                <a:sym typeface="Arial"/>
              </a:rPr>
              <a:t>“CONSTELLATION</a:t>
            </a:r>
            <a:r>
              <a:rPr b="1" lang="fr" sz="2300">
                <a:solidFill>
                  <a:srgbClr val="866B95"/>
                </a:solidFill>
              </a:rPr>
              <a:t> </a:t>
            </a:r>
            <a:r>
              <a:rPr b="1" i="0" lang="fr" sz="2300" u="none" cap="none" strike="noStrike">
                <a:solidFill>
                  <a:srgbClr val="866B95"/>
                </a:solidFill>
                <a:latin typeface="Arial"/>
                <a:ea typeface="Arial"/>
                <a:cs typeface="Arial"/>
                <a:sym typeface="Arial"/>
              </a:rPr>
              <a:t>CRÉATRICE”</a:t>
            </a:r>
            <a:endParaRPr sz="700"/>
          </a:p>
        </p:txBody>
      </p:sp>
      <p:sp>
        <p:nvSpPr>
          <p:cNvPr id="658" name="Google Shape;658;p89"/>
          <p:cNvSpPr txBox="1"/>
          <p:nvPr/>
        </p:nvSpPr>
        <p:spPr>
          <a:xfrm>
            <a:off x="975489" y="2293159"/>
            <a:ext cx="7193100" cy="105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fr" sz="1800" u="none" cap="none" strike="noStrike">
                <a:solidFill>
                  <a:srgbClr val="866B95"/>
                </a:solidFill>
                <a:highlight>
                  <a:schemeClr val="lt1"/>
                </a:highlight>
                <a:latin typeface="Lexend"/>
                <a:ea typeface="Lexend"/>
                <a:cs typeface="Lexend"/>
                <a:sym typeface="Lexend"/>
              </a:rPr>
              <a:t>It consists of establishing links between different female, or gender minorities, creators from work to work, while including those who are usually excluded from the recognition circles.</a:t>
            </a:r>
            <a:endParaRPr sz="700">
              <a:highlight>
                <a:schemeClr val="lt1"/>
              </a:highlight>
              <a:latin typeface="Lexend"/>
              <a:ea typeface="Lexend"/>
              <a:cs typeface="Lexend"/>
              <a:sym typeface="Lexen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90"/>
          <p:cNvSpPr/>
          <p:nvPr/>
        </p:nvSpPr>
        <p:spPr>
          <a:xfrm>
            <a:off x="-3860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64" name="Google Shape;664;p90"/>
          <p:cNvSpPr/>
          <p:nvPr/>
        </p:nvSpPr>
        <p:spPr>
          <a:xfrm>
            <a:off x="135063" y="3921804"/>
            <a:ext cx="1158027" cy="1104469"/>
          </a:xfrm>
          <a:custGeom>
            <a:rect b="b" l="l" r="r" t="t"/>
            <a:pathLst>
              <a:path extrusionOk="0" h="2208938" w="2316055">
                <a:moveTo>
                  <a:pt x="0" y="0"/>
                </a:moveTo>
                <a:lnTo>
                  <a:pt x="2316055" y="0"/>
                </a:lnTo>
                <a:lnTo>
                  <a:pt x="2316055" y="2208937"/>
                </a:lnTo>
                <a:lnTo>
                  <a:pt x="0" y="2208937"/>
                </a:lnTo>
                <a:lnTo>
                  <a:pt x="0" y="0"/>
                </a:lnTo>
                <a:close/>
              </a:path>
            </a:pathLst>
          </a:custGeom>
          <a:blipFill rotWithShape="1">
            <a:blip r:embed="rId4">
              <a:alphaModFix/>
            </a:blip>
            <a:stretch>
              <a:fillRect b="0" l="0" r="0" t="0"/>
            </a:stretch>
          </a:blipFill>
          <a:ln>
            <a:noFill/>
          </a:ln>
        </p:spPr>
      </p:sp>
      <p:sp>
        <p:nvSpPr>
          <p:cNvPr id="665" name="Google Shape;665;p90"/>
          <p:cNvSpPr/>
          <p:nvPr/>
        </p:nvSpPr>
        <p:spPr>
          <a:xfrm rot="10800000">
            <a:off x="7798958" y="0"/>
            <a:ext cx="1429899" cy="1363767"/>
          </a:xfrm>
          <a:custGeom>
            <a:rect b="b" l="l" r="r" t="t"/>
            <a:pathLst>
              <a:path extrusionOk="0" h="2727534" w="2859799">
                <a:moveTo>
                  <a:pt x="2859799" y="2727534"/>
                </a:moveTo>
                <a:lnTo>
                  <a:pt x="0" y="2727534"/>
                </a:lnTo>
                <a:lnTo>
                  <a:pt x="0" y="0"/>
                </a:lnTo>
                <a:lnTo>
                  <a:pt x="2859799" y="0"/>
                </a:lnTo>
                <a:lnTo>
                  <a:pt x="2859799" y="2727534"/>
                </a:lnTo>
                <a:close/>
              </a:path>
            </a:pathLst>
          </a:custGeom>
          <a:blipFill rotWithShape="1">
            <a:blip r:embed="rId4">
              <a:alphaModFix/>
            </a:blip>
            <a:stretch>
              <a:fillRect b="0" l="0" r="0" t="0"/>
            </a:stretch>
          </a:blipFill>
          <a:ln>
            <a:noFill/>
          </a:ln>
        </p:spPr>
      </p:sp>
      <p:sp>
        <p:nvSpPr>
          <p:cNvPr id="666" name="Google Shape;666;p90"/>
          <p:cNvSpPr/>
          <p:nvPr/>
        </p:nvSpPr>
        <p:spPr>
          <a:xfrm>
            <a:off x="514350" y="514350"/>
            <a:ext cx="1734752" cy="548615"/>
          </a:xfrm>
          <a:custGeom>
            <a:rect b="b" l="l" r="r" t="t"/>
            <a:pathLst>
              <a:path extrusionOk="0" h="1097231" w="3469504">
                <a:moveTo>
                  <a:pt x="0" y="0"/>
                </a:moveTo>
                <a:lnTo>
                  <a:pt x="3469504" y="0"/>
                </a:lnTo>
                <a:lnTo>
                  <a:pt x="3469504" y="1097231"/>
                </a:lnTo>
                <a:lnTo>
                  <a:pt x="0" y="1097231"/>
                </a:lnTo>
                <a:lnTo>
                  <a:pt x="0" y="0"/>
                </a:lnTo>
                <a:close/>
              </a:path>
            </a:pathLst>
          </a:custGeom>
          <a:blipFill rotWithShape="1">
            <a:blip r:embed="rId5">
              <a:alphaModFix/>
            </a:blip>
            <a:stretch>
              <a:fillRect b="0" l="0" r="0" t="0"/>
            </a:stretch>
          </a:blipFill>
          <a:ln>
            <a:noFill/>
          </a:ln>
        </p:spPr>
      </p:sp>
      <p:sp>
        <p:nvSpPr>
          <p:cNvPr id="667" name="Google Shape;667;p90"/>
          <p:cNvSpPr/>
          <p:nvPr/>
        </p:nvSpPr>
        <p:spPr>
          <a:xfrm rot="10800000">
            <a:off x="6931582" y="4199731"/>
            <a:ext cx="1734752" cy="548615"/>
          </a:xfrm>
          <a:custGeom>
            <a:rect b="b" l="l" r="r" t="t"/>
            <a:pathLst>
              <a:path extrusionOk="0" h="1097231" w="3469504">
                <a:moveTo>
                  <a:pt x="3469504" y="1097231"/>
                </a:moveTo>
                <a:lnTo>
                  <a:pt x="0" y="1097231"/>
                </a:lnTo>
                <a:lnTo>
                  <a:pt x="0" y="0"/>
                </a:lnTo>
                <a:lnTo>
                  <a:pt x="3469504" y="0"/>
                </a:lnTo>
                <a:lnTo>
                  <a:pt x="3469504" y="1097231"/>
                </a:lnTo>
                <a:close/>
              </a:path>
            </a:pathLst>
          </a:custGeom>
          <a:blipFill rotWithShape="1">
            <a:blip r:embed="rId5">
              <a:alphaModFix/>
            </a:blip>
            <a:stretch>
              <a:fillRect b="0" l="0" r="0" t="0"/>
            </a:stretch>
          </a:blipFill>
          <a:ln>
            <a:noFill/>
          </a:ln>
        </p:spPr>
      </p:sp>
      <p:sp>
        <p:nvSpPr>
          <p:cNvPr id="668" name="Google Shape;668;p90"/>
          <p:cNvSpPr/>
          <p:nvPr/>
        </p:nvSpPr>
        <p:spPr>
          <a:xfrm>
            <a:off x="7407332" y="4008232"/>
            <a:ext cx="1698068" cy="1135268"/>
          </a:xfrm>
          <a:custGeom>
            <a:rect b="b" l="l" r="r" t="t"/>
            <a:pathLst>
              <a:path extrusionOk="0" h="2270536" w="3396137">
                <a:moveTo>
                  <a:pt x="0" y="0"/>
                </a:moveTo>
                <a:lnTo>
                  <a:pt x="3396137" y="0"/>
                </a:lnTo>
                <a:lnTo>
                  <a:pt x="3396137" y="2270536"/>
                </a:lnTo>
                <a:lnTo>
                  <a:pt x="0" y="2270536"/>
                </a:lnTo>
                <a:lnTo>
                  <a:pt x="0" y="0"/>
                </a:lnTo>
                <a:close/>
              </a:path>
            </a:pathLst>
          </a:custGeom>
          <a:blipFill rotWithShape="1">
            <a:blip r:embed="rId6">
              <a:alphaModFix/>
            </a:blip>
            <a:stretch>
              <a:fillRect b="0" l="0" r="0" t="0"/>
            </a:stretch>
          </a:blipFill>
          <a:ln>
            <a:noFill/>
          </a:ln>
        </p:spPr>
      </p:sp>
      <p:sp>
        <p:nvSpPr>
          <p:cNvPr id="669" name="Google Shape;669;p90"/>
          <p:cNvSpPr txBox="1"/>
          <p:nvPr/>
        </p:nvSpPr>
        <p:spPr>
          <a:xfrm>
            <a:off x="1041975" y="444127"/>
            <a:ext cx="7193100" cy="165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fr" sz="1600" u="none" cap="none" strike="noStrike">
                <a:solidFill>
                  <a:srgbClr val="866B95"/>
                </a:solidFill>
                <a:latin typeface="Lexend"/>
                <a:ea typeface="Lexend"/>
                <a:cs typeface="Lexend"/>
                <a:sym typeface="Lexend"/>
              </a:rPr>
              <a:t>« Construire un matrimoine de la bande dessinée : creations, mobilisations et transmissions des femmes dans le neuvième art, en Europe et en Amérique. » directed by Marys Renné Hertiman and Camille de Singly. </a:t>
            </a:r>
            <a:endParaRPr sz="500">
              <a:latin typeface="Lexend"/>
              <a:ea typeface="Lexend"/>
              <a:cs typeface="Lexend"/>
              <a:sym typeface="Lexend"/>
            </a:endParaRPr>
          </a:p>
          <a:p>
            <a:pPr indent="0" lvl="0" marL="0" marR="0" rtl="0" algn="ctr">
              <a:lnSpc>
                <a:spcPct val="140000"/>
              </a:lnSpc>
              <a:spcBef>
                <a:spcPts val="0"/>
              </a:spcBef>
              <a:spcAft>
                <a:spcPts val="0"/>
              </a:spcAft>
              <a:buNone/>
            </a:pPr>
            <a:r>
              <a:t/>
            </a:r>
            <a:endParaRPr b="0" i="0" sz="1800" u="none" cap="none" strike="noStrike">
              <a:solidFill>
                <a:srgbClr val="866B95"/>
              </a:solidFill>
              <a:latin typeface="Shadows Into Light"/>
              <a:ea typeface="Shadows Into Light"/>
              <a:cs typeface="Shadows Into Light"/>
              <a:sym typeface="Shadows Into Light"/>
            </a:endParaRPr>
          </a:p>
        </p:txBody>
      </p:sp>
      <p:sp>
        <p:nvSpPr>
          <p:cNvPr id="670" name="Google Shape;670;p90"/>
          <p:cNvSpPr txBox="1"/>
          <p:nvPr/>
        </p:nvSpPr>
        <p:spPr>
          <a:xfrm>
            <a:off x="1293100" y="2021775"/>
            <a:ext cx="6632100" cy="3004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3 different versions of “creative constellations” in comic books history :</a:t>
            </a:r>
            <a:endParaRPr sz="500">
              <a:latin typeface="Lexend"/>
              <a:ea typeface="Lexend"/>
              <a:cs typeface="Lexend"/>
              <a:sym typeface="Lexend"/>
            </a:endParaRPr>
          </a:p>
          <a:p>
            <a:pPr indent="-177800" lvl="1" marL="381000" marR="0" rtl="0" algn="l">
              <a:lnSpc>
                <a:spcPct val="140000"/>
              </a:lnSpc>
              <a:spcBef>
                <a:spcPts val="0"/>
              </a:spcBef>
              <a:spcAft>
                <a:spcPts val="0"/>
              </a:spcAft>
              <a:buClr>
                <a:srgbClr val="545454"/>
              </a:buClr>
              <a:buSzPts val="1600"/>
              <a:buFont typeface="Lexend"/>
              <a:buAutoNum type="arabicPeriod"/>
            </a:pPr>
            <a:r>
              <a:rPr i="0" lang="fr" sz="1600" u="sng" cap="none" strike="noStrike">
                <a:solidFill>
                  <a:srgbClr val="545454"/>
                </a:solidFill>
                <a:latin typeface="Lexend"/>
                <a:ea typeface="Lexend"/>
                <a:cs typeface="Lexend"/>
                <a:sym typeface="Lexend"/>
              </a:rPr>
              <a:t>the graphic constellations</a:t>
            </a:r>
            <a:r>
              <a:rPr i="0" lang="fr" sz="1600" u="none" cap="none" strike="noStrike">
                <a:solidFill>
                  <a:srgbClr val="545454"/>
                </a:solidFill>
                <a:latin typeface="Lexend"/>
                <a:ea typeface="Lexend"/>
                <a:cs typeface="Lexend"/>
                <a:sym typeface="Lexend"/>
              </a:rPr>
              <a:t> (the creators who oversee drawing)</a:t>
            </a:r>
            <a:endParaRPr sz="500">
              <a:latin typeface="Lexend"/>
              <a:ea typeface="Lexend"/>
              <a:cs typeface="Lexend"/>
              <a:sym typeface="Lexend"/>
            </a:endParaRPr>
          </a:p>
          <a:p>
            <a:pPr indent="-177800" lvl="1" marL="381000" marR="0" rtl="0" algn="just">
              <a:lnSpc>
                <a:spcPct val="140000"/>
              </a:lnSpc>
              <a:spcBef>
                <a:spcPts val="0"/>
              </a:spcBef>
              <a:spcAft>
                <a:spcPts val="0"/>
              </a:spcAft>
              <a:buClr>
                <a:srgbClr val="545454"/>
              </a:buClr>
              <a:buSzPts val="1600"/>
              <a:buFont typeface="Lexend"/>
              <a:buAutoNum type="arabicPeriod"/>
            </a:pPr>
            <a:r>
              <a:rPr i="0" lang="fr" sz="1600" u="sng" cap="none" strike="noStrike">
                <a:solidFill>
                  <a:srgbClr val="545454"/>
                </a:solidFill>
                <a:latin typeface="Lexend"/>
                <a:ea typeface="Lexend"/>
                <a:cs typeface="Lexend"/>
                <a:sym typeface="Lexend"/>
              </a:rPr>
              <a:t>the scriptural constellations </a:t>
            </a:r>
            <a:r>
              <a:rPr i="0" lang="fr" sz="1600" u="none" cap="none" strike="noStrike">
                <a:solidFill>
                  <a:srgbClr val="545454"/>
                </a:solidFill>
                <a:latin typeface="Lexend"/>
                <a:ea typeface="Lexend"/>
                <a:cs typeface="Lexend"/>
                <a:sym typeface="Lexend"/>
              </a:rPr>
              <a:t>(the creators who take charge of the written narrative framework or their direction)</a:t>
            </a:r>
            <a:endParaRPr sz="500">
              <a:latin typeface="Lexend"/>
              <a:ea typeface="Lexend"/>
              <a:cs typeface="Lexend"/>
              <a:sym typeface="Lexend"/>
            </a:endParaRPr>
          </a:p>
          <a:p>
            <a:pPr indent="-177800" lvl="1" marL="381000" marR="0" rtl="0" algn="l">
              <a:lnSpc>
                <a:spcPct val="140000"/>
              </a:lnSpc>
              <a:spcBef>
                <a:spcPts val="0"/>
              </a:spcBef>
              <a:spcAft>
                <a:spcPts val="0"/>
              </a:spcAft>
              <a:buClr>
                <a:srgbClr val="545454"/>
              </a:buClr>
              <a:buSzPts val="1600"/>
              <a:buFont typeface="Lexend"/>
              <a:buAutoNum type="arabicPeriod"/>
            </a:pPr>
            <a:r>
              <a:rPr i="0" lang="fr" sz="1600" u="sng" cap="none" strike="noStrike">
                <a:solidFill>
                  <a:srgbClr val="545454"/>
                </a:solidFill>
                <a:latin typeface="Lexend"/>
                <a:ea typeface="Lexend"/>
                <a:cs typeface="Lexend"/>
                <a:sym typeface="Lexend"/>
              </a:rPr>
              <a:t>the constellation of female collaborators</a:t>
            </a:r>
            <a:r>
              <a:rPr i="0" lang="fr" sz="1600" u="none" cap="none" strike="noStrike">
                <a:solidFill>
                  <a:srgbClr val="545454"/>
                </a:solidFill>
                <a:latin typeface="Lexend"/>
                <a:ea typeface="Lexend"/>
                <a:cs typeface="Lexend"/>
                <a:sym typeface="Lexend"/>
              </a:rPr>
              <a:t> (the practitioners or professionals who have a decision-making role in the final design of the work). </a:t>
            </a:r>
            <a:endParaRPr sz="500">
              <a:latin typeface="Lexend"/>
              <a:ea typeface="Lexend"/>
              <a:cs typeface="Lexend"/>
              <a:sym typeface="Lexend"/>
            </a:endParaRPr>
          </a:p>
          <a:p>
            <a:pPr indent="0" lvl="0" marL="0" marR="0" rtl="0" algn="l">
              <a:lnSpc>
                <a:spcPct val="140000"/>
              </a:lnSpc>
              <a:spcBef>
                <a:spcPts val="0"/>
              </a:spcBef>
              <a:spcAft>
                <a:spcPts val="0"/>
              </a:spcAft>
              <a:buNone/>
            </a:pPr>
            <a:r>
              <a:t/>
            </a:r>
            <a:endParaRPr b="0" i="0" sz="1600" u="none" cap="none" strike="noStrike">
              <a:solidFill>
                <a:srgbClr val="545454"/>
              </a:solidFill>
              <a:latin typeface="Shadows Into Light"/>
              <a:ea typeface="Shadows Into Light"/>
              <a:cs typeface="Shadows Into Light"/>
              <a:sym typeface="Shadows In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9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76" name="Google Shape;676;p91"/>
          <p:cNvSpPr/>
          <p:nvPr/>
        </p:nvSpPr>
        <p:spPr>
          <a:xfrm flipH="1">
            <a:off x="7538142" y="3682607"/>
            <a:ext cx="1577857" cy="1504882"/>
          </a:xfrm>
          <a:custGeom>
            <a:rect b="b" l="l" r="r" t="t"/>
            <a:pathLst>
              <a:path extrusionOk="0" h="3009763" w="3155715">
                <a:moveTo>
                  <a:pt x="3155715" y="0"/>
                </a:moveTo>
                <a:lnTo>
                  <a:pt x="0" y="0"/>
                </a:lnTo>
                <a:lnTo>
                  <a:pt x="0" y="3009763"/>
                </a:lnTo>
                <a:lnTo>
                  <a:pt x="3155715" y="3009763"/>
                </a:lnTo>
                <a:lnTo>
                  <a:pt x="3155715" y="0"/>
                </a:lnTo>
                <a:close/>
              </a:path>
            </a:pathLst>
          </a:custGeom>
          <a:blipFill rotWithShape="1">
            <a:blip r:embed="rId4">
              <a:alphaModFix/>
            </a:blip>
            <a:stretch>
              <a:fillRect b="0" l="0" r="0" t="0"/>
            </a:stretch>
          </a:blipFill>
          <a:ln>
            <a:noFill/>
          </a:ln>
        </p:spPr>
      </p:sp>
      <p:sp>
        <p:nvSpPr>
          <p:cNvPr id="677" name="Google Shape;677;p91"/>
          <p:cNvSpPr/>
          <p:nvPr/>
        </p:nvSpPr>
        <p:spPr>
          <a:xfrm flipH="1" rot="10800000">
            <a:off x="0" y="0"/>
            <a:ext cx="1597242" cy="1523370"/>
          </a:xfrm>
          <a:custGeom>
            <a:rect b="b" l="l" r="r" t="t"/>
            <a:pathLst>
              <a:path extrusionOk="0" h="3046739" w="3194484">
                <a:moveTo>
                  <a:pt x="0" y="3046739"/>
                </a:moveTo>
                <a:lnTo>
                  <a:pt x="3194484" y="3046739"/>
                </a:lnTo>
                <a:lnTo>
                  <a:pt x="3194484" y="0"/>
                </a:lnTo>
                <a:lnTo>
                  <a:pt x="0" y="0"/>
                </a:lnTo>
                <a:lnTo>
                  <a:pt x="0" y="3046739"/>
                </a:lnTo>
                <a:close/>
              </a:path>
            </a:pathLst>
          </a:custGeom>
          <a:blipFill rotWithShape="1">
            <a:blip r:embed="rId4">
              <a:alphaModFix/>
            </a:blip>
            <a:stretch>
              <a:fillRect b="0" l="0" r="0" t="0"/>
            </a:stretch>
          </a:blipFill>
          <a:ln>
            <a:noFill/>
          </a:ln>
        </p:spPr>
      </p:sp>
      <p:sp>
        <p:nvSpPr>
          <p:cNvPr id="678" name="Google Shape;678;p91"/>
          <p:cNvSpPr/>
          <p:nvPr/>
        </p:nvSpPr>
        <p:spPr>
          <a:xfrm flipH="1">
            <a:off x="6894898" y="540482"/>
            <a:ext cx="1734752" cy="548615"/>
          </a:xfrm>
          <a:custGeom>
            <a:rect b="b" l="l" r="r" t="t"/>
            <a:pathLst>
              <a:path extrusionOk="0" h="1097231" w="3469504">
                <a:moveTo>
                  <a:pt x="3469504" y="0"/>
                </a:moveTo>
                <a:lnTo>
                  <a:pt x="0" y="0"/>
                </a:lnTo>
                <a:lnTo>
                  <a:pt x="0" y="1097231"/>
                </a:lnTo>
                <a:lnTo>
                  <a:pt x="3469504" y="1097231"/>
                </a:lnTo>
                <a:lnTo>
                  <a:pt x="3469504" y="0"/>
                </a:lnTo>
                <a:close/>
              </a:path>
            </a:pathLst>
          </a:custGeom>
          <a:blipFill rotWithShape="1">
            <a:blip r:embed="rId5">
              <a:alphaModFix/>
            </a:blip>
            <a:stretch>
              <a:fillRect b="0" l="0" r="0" t="0"/>
            </a:stretch>
          </a:blipFill>
          <a:ln>
            <a:noFill/>
          </a:ln>
        </p:spPr>
      </p:sp>
      <p:sp>
        <p:nvSpPr>
          <p:cNvPr id="679" name="Google Shape;679;p91"/>
          <p:cNvSpPr/>
          <p:nvPr/>
        </p:nvSpPr>
        <p:spPr>
          <a:xfrm flipH="1" rot="10800000">
            <a:off x="514350" y="4080535"/>
            <a:ext cx="1734752" cy="548615"/>
          </a:xfrm>
          <a:custGeom>
            <a:rect b="b" l="l" r="r" t="t"/>
            <a:pathLst>
              <a:path extrusionOk="0" h="1097231" w="3469504">
                <a:moveTo>
                  <a:pt x="0" y="1097231"/>
                </a:moveTo>
                <a:lnTo>
                  <a:pt x="3469504" y="1097231"/>
                </a:lnTo>
                <a:lnTo>
                  <a:pt x="3469504" y="0"/>
                </a:lnTo>
                <a:lnTo>
                  <a:pt x="0" y="0"/>
                </a:lnTo>
                <a:lnTo>
                  <a:pt x="0" y="1097231"/>
                </a:lnTo>
                <a:close/>
              </a:path>
            </a:pathLst>
          </a:custGeom>
          <a:blipFill rotWithShape="1">
            <a:blip r:embed="rId5">
              <a:alphaModFix/>
            </a:blip>
            <a:stretch>
              <a:fillRect b="0" l="0" r="0" t="0"/>
            </a:stretch>
          </a:blipFill>
          <a:ln>
            <a:noFill/>
          </a:ln>
        </p:spPr>
      </p:sp>
      <p:sp>
        <p:nvSpPr>
          <p:cNvPr id="680" name="Google Shape;680;p91"/>
          <p:cNvSpPr/>
          <p:nvPr/>
        </p:nvSpPr>
        <p:spPr>
          <a:xfrm>
            <a:off x="1138605" y="1661186"/>
            <a:ext cx="6563289" cy="3285671"/>
          </a:xfrm>
          <a:custGeom>
            <a:rect b="b" l="l" r="r" t="t"/>
            <a:pathLst>
              <a:path extrusionOk="0" h="6571342" w="13126577">
                <a:moveTo>
                  <a:pt x="0" y="0"/>
                </a:moveTo>
                <a:lnTo>
                  <a:pt x="13126578" y="0"/>
                </a:lnTo>
                <a:lnTo>
                  <a:pt x="13126578" y="6571341"/>
                </a:lnTo>
                <a:lnTo>
                  <a:pt x="0" y="6571341"/>
                </a:lnTo>
                <a:lnTo>
                  <a:pt x="0" y="0"/>
                </a:lnTo>
                <a:close/>
              </a:path>
            </a:pathLst>
          </a:custGeom>
          <a:blipFill rotWithShape="1">
            <a:blip r:embed="rId6">
              <a:alphaModFix/>
            </a:blip>
            <a:stretch>
              <a:fillRect b="0" l="0" r="0" t="0"/>
            </a:stretch>
          </a:blipFill>
          <a:ln>
            <a:noFill/>
          </a:ln>
        </p:spPr>
      </p:sp>
      <p:sp>
        <p:nvSpPr>
          <p:cNvPr id="681" name="Google Shape;681;p91"/>
          <p:cNvSpPr txBox="1"/>
          <p:nvPr/>
        </p:nvSpPr>
        <p:spPr>
          <a:xfrm>
            <a:off x="1824950" y="218200"/>
            <a:ext cx="5683800" cy="3693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Lexend"/>
                <a:ea typeface="Lexend"/>
                <a:cs typeface="Lexend"/>
                <a:sym typeface="Lexend"/>
              </a:rPr>
              <a:t>AND ON VIDEOGAMES HISTORY ?</a:t>
            </a:r>
            <a:r>
              <a:rPr b="1" i="0" lang="fr" sz="2400" u="none" cap="none" strike="noStrike">
                <a:solidFill>
                  <a:srgbClr val="866B95"/>
                </a:solidFill>
                <a:latin typeface="Arial"/>
                <a:ea typeface="Arial"/>
                <a:cs typeface="Arial"/>
                <a:sym typeface="Arial"/>
              </a:rPr>
              <a:t> </a:t>
            </a:r>
            <a:endParaRPr sz="700"/>
          </a:p>
        </p:txBody>
      </p:sp>
      <p:sp>
        <p:nvSpPr>
          <p:cNvPr id="682" name="Google Shape;682;p91"/>
          <p:cNvSpPr txBox="1"/>
          <p:nvPr/>
        </p:nvSpPr>
        <p:spPr>
          <a:xfrm>
            <a:off x="514350" y="1208092"/>
            <a:ext cx="6251400" cy="261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fr" sz="1700" u="none" cap="none" strike="noStrike">
                <a:solidFill>
                  <a:srgbClr val="866B95"/>
                </a:solidFill>
                <a:latin typeface="Lexend"/>
                <a:ea typeface="Lexend"/>
                <a:cs typeface="Lexend"/>
                <a:sym typeface="Lexend"/>
              </a:rPr>
              <a:t>The Competence Map on the Gamebadges website</a:t>
            </a:r>
            <a:endParaRPr sz="700">
              <a:latin typeface="Lexend"/>
              <a:ea typeface="Lexend"/>
              <a:cs typeface="Lexend"/>
              <a:sym typeface="Lexe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2"/>
          <p:cNvSpPr/>
          <p:nvPr/>
        </p:nvSpPr>
        <p:spPr>
          <a:xfrm>
            <a:off x="0" y="-92600"/>
            <a:ext cx="9555480" cy="524637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88" name="Google Shape;688;p92"/>
          <p:cNvSpPr txBox="1"/>
          <p:nvPr/>
        </p:nvSpPr>
        <p:spPr>
          <a:xfrm>
            <a:off x="1709750" y="84625"/>
            <a:ext cx="5827500" cy="12282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1" i="0" lang="fr" sz="2100" u="none" cap="none" strike="noStrike">
                <a:solidFill>
                  <a:srgbClr val="866B95"/>
                </a:solidFill>
                <a:latin typeface="Lexend"/>
                <a:ea typeface="Lexend"/>
                <a:cs typeface="Lexend"/>
                <a:sym typeface="Lexend"/>
              </a:rPr>
              <a:t>ESTABLISHING CREATIVE CONSTELLATION ON VIDEO GAME INDUSTRY</a:t>
            </a:r>
            <a:endParaRPr sz="600">
              <a:latin typeface="Lexend"/>
              <a:ea typeface="Lexend"/>
              <a:cs typeface="Lexend"/>
              <a:sym typeface="Lexend"/>
            </a:endParaRPr>
          </a:p>
        </p:txBody>
      </p:sp>
      <p:sp>
        <p:nvSpPr>
          <p:cNvPr id="689" name="Google Shape;689;p92"/>
          <p:cNvSpPr/>
          <p:nvPr/>
        </p:nvSpPr>
        <p:spPr>
          <a:xfrm>
            <a:off x="135063" y="3921804"/>
            <a:ext cx="1158027" cy="1104469"/>
          </a:xfrm>
          <a:custGeom>
            <a:rect b="b" l="l" r="r" t="t"/>
            <a:pathLst>
              <a:path extrusionOk="0" h="2208938" w="2316055">
                <a:moveTo>
                  <a:pt x="0" y="0"/>
                </a:moveTo>
                <a:lnTo>
                  <a:pt x="2316055" y="0"/>
                </a:lnTo>
                <a:lnTo>
                  <a:pt x="2316055" y="2208937"/>
                </a:lnTo>
                <a:lnTo>
                  <a:pt x="0" y="2208937"/>
                </a:lnTo>
                <a:lnTo>
                  <a:pt x="0" y="0"/>
                </a:lnTo>
                <a:close/>
              </a:path>
            </a:pathLst>
          </a:custGeom>
          <a:blipFill rotWithShape="1">
            <a:blip r:embed="rId4">
              <a:alphaModFix/>
            </a:blip>
            <a:stretch>
              <a:fillRect b="0" l="0" r="0" t="0"/>
            </a:stretch>
          </a:blipFill>
          <a:ln>
            <a:noFill/>
          </a:ln>
        </p:spPr>
      </p:sp>
      <p:sp>
        <p:nvSpPr>
          <p:cNvPr id="690" name="Google Shape;690;p92"/>
          <p:cNvSpPr/>
          <p:nvPr/>
        </p:nvSpPr>
        <p:spPr>
          <a:xfrm rot="10800000">
            <a:off x="7798958" y="0"/>
            <a:ext cx="1429899" cy="1363767"/>
          </a:xfrm>
          <a:custGeom>
            <a:rect b="b" l="l" r="r" t="t"/>
            <a:pathLst>
              <a:path extrusionOk="0" h="2727534" w="2859799">
                <a:moveTo>
                  <a:pt x="2859799" y="2727534"/>
                </a:moveTo>
                <a:lnTo>
                  <a:pt x="0" y="2727534"/>
                </a:lnTo>
                <a:lnTo>
                  <a:pt x="0" y="0"/>
                </a:lnTo>
                <a:lnTo>
                  <a:pt x="2859799" y="0"/>
                </a:lnTo>
                <a:lnTo>
                  <a:pt x="2859799" y="2727534"/>
                </a:lnTo>
                <a:close/>
              </a:path>
            </a:pathLst>
          </a:custGeom>
          <a:blipFill rotWithShape="1">
            <a:blip r:embed="rId4">
              <a:alphaModFix/>
            </a:blip>
            <a:stretch>
              <a:fillRect b="0" l="0" r="0" t="0"/>
            </a:stretch>
          </a:blipFill>
          <a:ln>
            <a:noFill/>
          </a:ln>
        </p:spPr>
      </p:sp>
      <p:sp>
        <p:nvSpPr>
          <p:cNvPr id="691" name="Google Shape;691;p92"/>
          <p:cNvSpPr/>
          <p:nvPr/>
        </p:nvSpPr>
        <p:spPr>
          <a:xfrm>
            <a:off x="514350" y="514350"/>
            <a:ext cx="1734752" cy="548615"/>
          </a:xfrm>
          <a:custGeom>
            <a:rect b="b" l="l" r="r" t="t"/>
            <a:pathLst>
              <a:path extrusionOk="0" h="1097231" w="3469504">
                <a:moveTo>
                  <a:pt x="0" y="0"/>
                </a:moveTo>
                <a:lnTo>
                  <a:pt x="3469504" y="0"/>
                </a:lnTo>
                <a:lnTo>
                  <a:pt x="3469504" y="1097231"/>
                </a:lnTo>
                <a:lnTo>
                  <a:pt x="0" y="1097231"/>
                </a:lnTo>
                <a:lnTo>
                  <a:pt x="0" y="0"/>
                </a:lnTo>
                <a:close/>
              </a:path>
            </a:pathLst>
          </a:custGeom>
          <a:blipFill rotWithShape="1">
            <a:blip r:embed="rId5">
              <a:alphaModFix/>
            </a:blip>
            <a:stretch>
              <a:fillRect b="0" l="0" r="0" t="0"/>
            </a:stretch>
          </a:blipFill>
          <a:ln>
            <a:noFill/>
          </a:ln>
        </p:spPr>
      </p:sp>
      <p:sp>
        <p:nvSpPr>
          <p:cNvPr id="692" name="Google Shape;692;p92"/>
          <p:cNvSpPr/>
          <p:nvPr/>
        </p:nvSpPr>
        <p:spPr>
          <a:xfrm rot="10800000">
            <a:off x="6894898" y="4119517"/>
            <a:ext cx="1734752" cy="548615"/>
          </a:xfrm>
          <a:custGeom>
            <a:rect b="b" l="l" r="r" t="t"/>
            <a:pathLst>
              <a:path extrusionOk="0" h="1097231" w="3469504">
                <a:moveTo>
                  <a:pt x="3469504" y="1097230"/>
                </a:moveTo>
                <a:lnTo>
                  <a:pt x="0" y="1097230"/>
                </a:lnTo>
                <a:lnTo>
                  <a:pt x="0" y="0"/>
                </a:lnTo>
                <a:lnTo>
                  <a:pt x="3469504" y="0"/>
                </a:lnTo>
                <a:lnTo>
                  <a:pt x="3469504" y="1097230"/>
                </a:lnTo>
                <a:close/>
              </a:path>
            </a:pathLst>
          </a:custGeom>
          <a:blipFill rotWithShape="1">
            <a:blip r:embed="rId5">
              <a:alphaModFix/>
            </a:blip>
            <a:stretch>
              <a:fillRect b="0" l="0" r="0" t="0"/>
            </a:stretch>
          </a:blipFill>
          <a:ln>
            <a:noFill/>
          </a:ln>
        </p:spPr>
      </p:sp>
      <p:sp>
        <p:nvSpPr>
          <p:cNvPr id="693" name="Google Shape;693;p92"/>
          <p:cNvSpPr/>
          <p:nvPr/>
        </p:nvSpPr>
        <p:spPr>
          <a:xfrm>
            <a:off x="332254" y="1466853"/>
            <a:ext cx="6327453" cy="2873974"/>
          </a:xfrm>
          <a:custGeom>
            <a:rect b="b" l="l" r="r" t="t"/>
            <a:pathLst>
              <a:path extrusionOk="0" h="5747947" w="12654905">
                <a:moveTo>
                  <a:pt x="0" y="0"/>
                </a:moveTo>
                <a:lnTo>
                  <a:pt x="12654906" y="0"/>
                </a:lnTo>
                <a:lnTo>
                  <a:pt x="12654906" y="5747947"/>
                </a:lnTo>
                <a:lnTo>
                  <a:pt x="0" y="5747947"/>
                </a:lnTo>
                <a:lnTo>
                  <a:pt x="0" y="0"/>
                </a:lnTo>
                <a:close/>
              </a:path>
            </a:pathLst>
          </a:custGeom>
          <a:blipFill rotWithShape="1">
            <a:blip r:embed="rId6">
              <a:alphaModFix/>
            </a:blip>
            <a:stretch>
              <a:fillRect b="0" l="0" r="0" t="0"/>
            </a:stretch>
          </a:blipFill>
          <a:ln>
            <a:noFill/>
          </a:ln>
        </p:spPr>
      </p:sp>
      <p:sp>
        <p:nvSpPr>
          <p:cNvPr id="694" name="Google Shape;694;p92"/>
          <p:cNvSpPr txBox="1"/>
          <p:nvPr/>
        </p:nvSpPr>
        <p:spPr>
          <a:xfrm>
            <a:off x="6732150" y="2571750"/>
            <a:ext cx="2464800" cy="819000"/>
          </a:xfrm>
          <a:prstGeom prst="rect">
            <a:avLst/>
          </a:prstGeom>
          <a:noFill/>
          <a:ln>
            <a:noFill/>
          </a:ln>
        </p:spPr>
        <p:txBody>
          <a:bodyPr anchorCtr="0" anchor="t" bIns="0" lIns="0" spcFirstLastPara="1" rIns="0" wrap="square" tIns="0">
            <a:spAutoFit/>
          </a:bodyPr>
          <a:lstStyle/>
          <a:p>
            <a:pPr indent="-165100" lvl="1" marL="381000" marR="0" rtl="0" algn="l">
              <a:lnSpc>
                <a:spcPct val="140000"/>
              </a:lnSpc>
              <a:spcBef>
                <a:spcPts val="0"/>
              </a:spcBef>
              <a:spcAft>
                <a:spcPts val="0"/>
              </a:spcAft>
              <a:buClr>
                <a:srgbClr val="545454"/>
              </a:buClr>
              <a:buSzPts val="1400"/>
              <a:buFont typeface="Lexend"/>
              <a:buChar char="•"/>
            </a:pPr>
            <a:r>
              <a:rPr i="0" lang="fr" u="none" cap="none" strike="noStrike">
                <a:solidFill>
                  <a:srgbClr val="545454"/>
                </a:solidFill>
                <a:latin typeface="Lexend"/>
                <a:ea typeface="Lexend"/>
                <a:cs typeface="Lexend"/>
                <a:sym typeface="Lexend"/>
              </a:rPr>
              <a:t>Audio constellation</a:t>
            </a:r>
            <a:endParaRPr sz="300">
              <a:latin typeface="Lexend"/>
              <a:ea typeface="Lexend"/>
              <a:cs typeface="Lexend"/>
              <a:sym typeface="Lexend"/>
            </a:endParaRPr>
          </a:p>
          <a:p>
            <a:pPr indent="-165100" lvl="1" marL="381000" marR="0" rtl="0" algn="l">
              <a:lnSpc>
                <a:spcPct val="140000"/>
              </a:lnSpc>
              <a:spcBef>
                <a:spcPts val="0"/>
              </a:spcBef>
              <a:spcAft>
                <a:spcPts val="0"/>
              </a:spcAft>
              <a:buClr>
                <a:srgbClr val="545454"/>
              </a:buClr>
              <a:buSzPts val="1400"/>
              <a:buFont typeface="Lexend"/>
              <a:buChar char="•"/>
            </a:pPr>
            <a:r>
              <a:rPr i="0" lang="fr" u="none" cap="none" strike="noStrike">
                <a:solidFill>
                  <a:srgbClr val="545454"/>
                </a:solidFill>
                <a:latin typeface="Lexend"/>
                <a:ea typeface="Lexend"/>
                <a:cs typeface="Lexend"/>
                <a:sym typeface="Lexend"/>
              </a:rPr>
              <a:t>Artistic constellation</a:t>
            </a:r>
            <a:endParaRPr sz="300">
              <a:latin typeface="Lexend"/>
              <a:ea typeface="Lexend"/>
              <a:cs typeface="Lexend"/>
              <a:sym typeface="Lexend"/>
            </a:endParaRPr>
          </a:p>
          <a:p>
            <a:pPr indent="-165100" lvl="1" marL="381000" marR="0" rtl="0" algn="l">
              <a:lnSpc>
                <a:spcPct val="140000"/>
              </a:lnSpc>
              <a:spcBef>
                <a:spcPts val="0"/>
              </a:spcBef>
              <a:spcAft>
                <a:spcPts val="0"/>
              </a:spcAft>
              <a:buClr>
                <a:srgbClr val="545454"/>
              </a:buClr>
              <a:buSzPts val="1400"/>
              <a:buFont typeface="Lexend"/>
              <a:buChar char="•"/>
            </a:pPr>
            <a:r>
              <a:rPr i="0" lang="fr" u="none" cap="none" strike="noStrike">
                <a:solidFill>
                  <a:srgbClr val="545454"/>
                </a:solidFill>
                <a:latin typeface="Lexend"/>
                <a:ea typeface="Lexend"/>
                <a:cs typeface="Lexend"/>
                <a:sym typeface="Lexend"/>
              </a:rPr>
              <a:t>Business constellation</a:t>
            </a:r>
            <a:endParaRPr sz="300">
              <a:latin typeface="Lexend"/>
              <a:ea typeface="Lexend"/>
              <a:cs typeface="Lexend"/>
              <a:sym typeface="Lexe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93"/>
          <p:cNvSpPr/>
          <p:nvPr/>
        </p:nvSpPr>
        <p:spPr>
          <a:xfrm>
            <a:off x="0" y="4400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00" name="Google Shape;700;p93"/>
          <p:cNvSpPr/>
          <p:nvPr/>
        </p:nvSpPr>
        <p:spPr>
          <a:xfrm flipH="1">
            <a:off x="7538142" y="3682607"/>
            <a:ext cx="1577857" cy="1504882"/>
          </a:xfrm>
          <a:custGeom>
            <a:rect b="b" l="l" r="r" t="t"/>
            <a:pathLst>
              <a:path extrusionOk="0" h="3009763" w="3155715">
                <a:moveTo>
                  <a:pt x="3155715" y="0"/>
                </a:moveTo>
                <a:lnTo>
                  <a:pt x="0" y="0"/>
                </a:lnTo>
                <a:lnTo>
                  <a:pt x="0" y="3009763"/>
                </a:lnTo>
                <a:lnTo>
                  <a:pt x="3155715" y="3009763"/>
                </a:lnTo>
                <a:lnTo>
                  <a:pt x="3155715" y="0"/>
                </a:lnTo>
                <a:close/>
              </a:path>
            </a:pathLst>
          </a:custGeom>
          <a:blipFill rotWithShape="1">
            <a:blip r:embed="rId4">
              <a:alphaModFix/>
            </a:blip>
            <a:stretch>
              <a:fillRect b="0" l="0" r="0" t="0"/>
            </a:stretch>
          </a:blipFill>
          <a:ln>
            <a:noFill/>
          </a:ln>
        </p:spPr>
      </p:sp>
      <p:sp>
        <p:nvSpPr>
          <p:cNvPr id="701" name="Google Shape;701;p93"/>
          <p:cNvSpPr/>
          <p:nvPr/>
        </p:nvSpPr>
        <p:spPr>
          <a:xfrm flipH="1" rot="10800000">
            <a:off x="0" y="0"/>
            <a:ext cx="1597242" cy="1523370"/>
          </a:xfrm>
          <a:custGeom>
            <a:rect b="b" l="l" r="r" t="t"/>
            <a:pathLst>
              <a:path extrusionOk="0" h="3046739" w="3194484">
                <a:moveTo>
                  <a:pt x="0" y="3046739"/>
                </a:moveTo>
                <a:lnTo>
                  <a:pt x="3194484" y="3046739"/>
                </a:lnTo>
                <a:lnTo>
                  <a:pt x="3194484" y="0"/>
                </a:lnTo>
                <a:lnTo>
                  <a:pt x="0" y="0"/>
                </a:lnTo>
                <a:lnTo>
                  <a:pt x="0" y="3046739"/>
                </a:lnTo>
                <a:close/>
              </a:path>
            </a:pathLst>
          </a:custGeom>
          <a:blipFill rotWithShape="1">
            <a:blip r:embed="rId4">
              <a:alphaModFix/>
            </a:blip>
            <a:stretch>
              <a:fillRect b="0" l="0" r="0" t="0"/>
            </a:stretch>
          </a:blipFill>
          <a:ln>
            <a:noFill/>
          </a:ln>
        </p:spPr>
      </p:sp>
      <p:sp>
        <p:nvSpPr>
          <p:cNvPr id="702" name="Google Shape;702;p93"/>
          <p:cNvSpPr/>
          <p:nvPr/>
        </p:nvSpPr>
        <p:spPr>
          <a:xfrm flipH="1">
            <a:off x="6894898" y="540482"/>
            <a:ext cx="1734752" cy="548615"/>
          </a:xfrm>
          <a:custGeom>
            <a:rect b="b" l="l" r="r" t="t"/>
            <a:pathLst>
              <a:path extrusionOk="0" h="1097231" w="3469504">
                <a:moveTo>
                  <a:pt x="3469504" y="0"/>
                </a:moveTo>
                <a:lnTo>
                  <a:pt x="0" y="0"/>
                </a:lnTo>
                <a:lnTo>
                  <a:pt x="0" y="1097231"/>
                </a:lnTo>
                <a:lnTo>
                  <a:pt x="3469504" y="1097231"/>
                </a:lnTo>
                <a:lnTo>
                  <a:pt x="3469504" y="0"/>
                </a:lnTo>
                <a:close/>
              </a:path>
            </a:pathLst>
          </a:custGeom>
          <a:blipFill rotWithShape="1">
            <a:blip r:embed="rId5">
              <a:alphaModFix/>
            </a:blip>
            <a:stretch>
              <a:fillRect b="0" l="0" r="0" t="0"/>
            </a:stretch>
          </a:blipFill>
          <a:ln>
            <a:noFill/>
          </a:ln>
        </p:spPr>
      </p:sp>
      <p:sp>
        <p:nvSpPr>
          <p:cNvPr id="703" name="Google Shape;703;p93"/>
          <p:cNvSpPr/>
          <p:nvPr/>
        </p:nvSpPr>
        <p:spPr>
          <a:xfrm flipH="1" rot="10800000">
            <a:off x="514350" y="4080535"/>
            <a:ext cx="1734752" cy="548615"/>
          </a:xfrm>
          <a:custGeom>
            <a:rect b="b" l="l" r="r" t="t"/>
            <a:pathLst>
              <a:path extrusionOk="0" h="1097231" w="3469504">
                <a:moveTo>
                  <a:pt x="0" y="1097231"/>
                </a:moveTo>
                <a:lnTo>
                  <a:pt x="3469504" y="1097231"/>
                </a:lnTo>
                <a:lnTo>
                  <a:pt x="3469504" y="0"/>
                </a:lnTo>
                <a:lnTo>
                  <a:pt x="0" y="0"/>
                </a:lnTo>
                <a:lnTo>
                  <a:pt x="0" y="1097231"/>
                </a:lnTo>
                <a:close/>
              </a:path>
            </a:pathLst>
          </a:custGeom>
          <a:blipFill rotWithShape="1">
            <a:blip r:embed="rId5">
              <a:alphaModFix/>
            </a:blip>
            <a:stretch>
              <a:fillRect b="0" l="0" r="0" t="0"/>
            </a:stretch>
          </a:blipFill>
          <a:ln>
            <a:noFill/>
          </a:ln>
        </p:spPr>
      </p:sp>
      <p:sp>
        <p:nvSpPr>
          <p:cNvPr id="704" name="Google Shape;704;p93"/>
          <p:cNvSpPr/>
          <p:nvPr/>
        </p:nvSpPr>
        <p:spPr>
          <a:xfrm>
            <a:off x="87641" y="1167100"/>
            <a:ext cx="6458006" cy="3102095"/>
          </a:xfrm>
          <a:custGeom>
            <a:rect b="b" l="l" r="r" t="t"/>
            <a:pathLst>
              <a:path extrusionOk="0" h="6204190" w="12916011">
                <a:moveTo>
                  <a:pt x="0" y="0"/>
                </a:moveTo>
                <a:lnTo>
                  <a:pt x="12916011" y="0"/>
                </a:lnTo>
                <a:lnTo>
                  <a:pt x="12916011" y="6204190"/>
                </a:lnTo>
                <a:lnTo>
                  <a:pt x="0" y="6204190"/>
                </a:lnTo>
                <a:lnTo>
                  <a:pt x="0" y="0"/>
                </a:lnTo>
                <a:close/>
              </a:path>
            </a:pathLst>
          </a:custGeom>
          <a:blipFill rotWithShape="1">
            <a:blip r:embed="rId6">
              <a:alphaModFix/>
            </a:blip>
            <a:stretch>
              <a:fillRect b="0" l="-1508" r="-3753" t="0"/>
            </a:stretch>
          </a:blipFill>
          <a:ln>
            <a:noFill/>
          </a:ln>
        </p:spPr>
      </p:sp>
      <p:sp>
        <p:nvSpPr>
          <p:cNvPr id="705" name="Google Shape;705;p93"/>
          <p:cNvSpPr txBox="1"/>
          <p:nvPr/>
        </p:nvSpPr>
        <p:spPr>
          <a:xfrm>
            <a:off x="6575425" y="2464900"/>
            <a:ext cx="2265300" cy="702000"/>
          </a:xfrm>
          <a:prstGeom prst="rect">
            <a:avLst/>
          </a:prstGeom>
          <a:noFill/>
          <a:ln>
            <a:noFill/>
          </a:ln>
        </p:spPr>
        <p:txBody>
          <a:bodyPr anchorCtr="0" anchor="t" bIns="0" lIns="0" spcFirstLastPara="1" rIns="0" wrap="square" tIns="0">
            <a:spAutoFit/>
          </a:bodyPr>
          <a:lstStyle/>
          <a:p>
            <a:pPr indent="-152400" lvl="1" marL="381000" marR="0" rtl="0" algn="l">
              <a:lnSpc>
                <a:spcPct val="140000"/>
              </a:lnSpc>
              <a:spcBef>
                <a:spcPts val="0"/>
              </a:spcBef>
              <a:spcAft>
                <a:spcPts val="0"/>
              </a:spcAft>
              <a:buClr>
                <a:srgbClr val="545454"/>
              </a:buClr>
              <a:buSzPts val="1200"/>
              <a:buFont typeface="Lexend"/>
              <a:buChar char="•"/>
            </a:pPr>
            <a:r>
              <a:rPr i="0" lang="fr" sz="1200" u="none" cap="none" strike="noStrike">
                <a:solidFill>
                  <a:srgbClr val="545454"/>
                </a:solidFill>
                <a:latin typeface="Lexend"/>
                <a:ea typeface="Lexend"/>
                <a:cs typeface="Lexend"/>
                <a:sym typeface="Lexend"/>
              </a:rPr>
              <a:t>Design constellation</a:t>
            </a:r>
            <a:endParaRPr sz="300">
              <a:latin typeface="Lexend"/>
              <a:ea typeface="Lexend"/>
              <a:cs typeface="Lexend"/>
              <a:sym typeface="Lexend"/>
            </a:endParaRPr>
          </a:p>
          <a:p>
            <a:pPr indent="-152400" lvl="1" marL="381000" marR="0" rtl="0" algn="l">
              <a:lnSpc>
                <a:spcPct val="140000"/>
              </a:lnSpc>
              <a:spcBef>
                <a:spcPts val="0"/>
              </a:spcBef>
              <a:spcAft>
                <a:spcPts val="0"/>
              </a:spcAft>
              <a:buClr>
                <a:srgbClr val="545454"/>
              </a:buClr>
              <a:buSzPts val="1200"/>
              <a:buFont typeface="Lexend"/>
              <a:buChar char="•"/>
            </a:pPr>
            <a:r>
              <a:rPr i="0" lang="fr" sz="1200" u="none" cap="none" strike="noStrike">
                <a:solidFill>
                  <a:srgbClr val="545454"/>
                </a:solidFill>
                <a:latin typeface="Lexend"/>
                <a:ea typeface="Lexend"/>
                <a:cs typeface="Lexend"/>
                <a:sym typeface="Lexend"/>
              </a:rPr>
              <a:t>Marketing constellation</a:t>
            </a:r>
            <a:endParaRPr sz="300">
              <a:latin typeface="Lexend"/>
              <a:ea typeface="Lexend"/>
              <a:cs typeface="Lexend"/>
              <a:sym typeface="Lexend"/>
            </a:endParaRPr>
          </a:p>
          <a:p>
            <a:pPr indent="-152400" lvl="1" marL="381000" marR="0" rtl="0" algn="l">
              <a:lnSpc>
                <a:spcPct val="140000"/>
              </a:lnSpc>
              <a:spcBef>
                <a:spcPts val="0"/>
              </a:spcBef>
              <a:spcAft>
                <a:spcPts val="0"/>
              </a:spcAft>
              <a:buClr>
                <a:srgbClr val="545454"/>
              </a:buClr>
              <a:buSzPts val="1200"/>
              <a:buFont typeface="Lexend"/>
              <a:buChar char="•"/>
            </a:pPr>
            <a:r>
              <a:rPr i="0" lang="fr" sz="1200" u="none" cap="none" strike="noStrike">
                <a:solidFill>
                  <a:srgbClr val="545454"/>
                </a:solidFill>
                <a:latin typeface="Lexend"/>
                <a:ea typeface="Lexend"/>
                <a:cs typeface="Lexend"/>
                <a:sym typeface="Lexend"/>
              </a:rPr>
              <a:t>Production constellation</a:t>
            </a:r>
            <a:endParaRPr sz="300">
              <a:latin typeface="Lexend"/>
              <a:ea typeface="Lexend"/>
              <a:cs typeface="Lexend"/>
              <a:sym typeface="Lexe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9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11" name="Google Shape;711;p94"/>
          <p:cNvSpPr/>
          <p:nvPr/>
        </p:nvSpPr>
        <p:spPr>
          <a:xfrm>
            <a:off x="135063" y="3921804"/>
            <a:ext cx="1158027" cy="1104469"/>
          </a:xfrm>
          <a:custGeom>
            <a:rect b="b" l="l" r="r" t="t"/>
            <a:pathLst>
              <a:path extrusionOk="0" h="2208938" w="2316055">
                <a:moveTo>
                  <a:pt x="0" y="0"/>
                </a:moveTo>
                <a:lnTo>
                  <a:pt x="2316055" y="0"/>
                </a:lnTo>
                <a:lnTo>
                  <a:pt x="2316055" y="2208937"/>
                </a:lnTo>
                <a:lnTo>
                  <a:pt x="0" y="2208937"/>
                </a:lnTo>
                <a:lnTo>
                  <a:pt x="0" y="0"/>
                </a:lnTo>
                <a:close/>
              </a:path>
            </a:pathLst>
          </a:custGeom>
          <a:blipFill rotWithShape="1">
            <a:blip r:embed="rId4">
              <a:alphaModFix/>
            </a:blip>
            <a:stretch>
              <a:fillRect b="0" l="0" r="0" t="0"/>
            </a:stretch>
          </a:blipFill>
          <a:ln>
            <a:noFill/>
          </a:ln>
        </p:spPr>
      </p:sp>
      <p:sp>
        <p:nvSpPr>
          <p:cNvPr id="712" name="Google Shape;712;p94"/>
          <p:cNvSpPr/>
          <p:nvPr/>
        </p:nvSpPr>
        <p:spPr>
          <a:xfrm rot="10800000">
            <a:off x="7798958" y="0"/>
            <a:ext cx="1429899" cy="1363767"/>
          </a:xfrm>
          <a:custGeom>
            <a:rect b="b" l="l" r="r" t="t"/>
            <a:pathLst>
              <a:path extrusionOk="0" h="2727534" w="2859799">
                <a:moveTo>
                  <a:pt x="2859799" y="2727534"/>
                </a:moveTo>
                <a:lnTo>
                  <a:pt x="0" y="2727534"/>
                </a:lnTo>
                <a:lnTo>
                  <a:pt x="0" y="0"/>
                </a:lnTo>
                <a:lnTo>
                  <a:pt x="2859799" y="0"/>
                </a:lnTo>
                <a:lnTo>
                  <a:pt x="2859799" y="2727534"/>
                </a:lnTo>
                <a:close/>
              </a:path>
            </a:pathLst>
          </a:custGeom>
          <a:blipFill rotWithShape="1">
            <a:blip r:embed="rId4">
              <a:alphaModFix/>
            </a:blip>
            <a:stretch>
              <a:fillRect b="0" l="0" r="0" t="0"/>
            </a:stretch>
          </a:blipFill>
          <a:ln>
            <a:noFill/>
          </a:ln>
        </p:spPr>
      </p:sp>
      <p:sp>
        <p:nvSpPr>
          <p:cNvPr id="713" name="Google Shape;713;p94"/>
          <p:cNvSpPr/>
          <p:nvPr/>
        </p:nvSpPr>
        <p:spPr>
          <a:xfrm>
            <a:off x="861929" y="590700"/>
            <a:ext cx="1734752" cy="548616"/>
          </a:xfrm>
          <a:custGeom>
            <a:rect b="b" l="l" r="r" t="t"/>
            <a:pathLst>
              <a:path extrusionOk="0" h="1097231" w="3469504">
                <a:moveTo>
                  <a:pt x="0" y="0"/>
                </a:moveTo>
                <a:lnTo>
                  <a:pt x="3469504" y="0"/>
                </a:lnTo>
                <a:lnTo>
                  <a:pt x="3469504" y="1097231"/>
                </a:lnTo>
                <a:lnTo>
                  <a:pt x="0" y="1097231"/>
                </a:lnTo>
                <a:lnTo>
                  <a:pt x="0" y="0"/>
                </a:lnTo>
                <a:close/>
              </a:path>
            </a:pathLst>
          </a:custGeom>
          <a:blipFill rotWithShape="1">
            <a:blip r:embed="rId5">
              <a:alphaModFix/>
            </a:blip>
            <a:stretch>
              <a:fillRect b="0" l="0" r="0" t="0"/>
            </a:stretch>
          </a:blipFill>
          <a:ln>
            <a:noFill/>
          </a:ln>
        </p:spPr>
      </p:sp>
      <p:sp>
        <p:nvSpPr>
          <p:cNvPr id="714" name="Google Shape;714;p94"/>
          <p:cNvSpPr/>
          <p:nvPr/>
        </p:nvSpPr>
        <p:spPr>
          <a:xfrm rot="10800000">
            <a:off x="6636730" y="4119517"/>
            <a:ext cx="1734752" cy="548615"/>
          </a:xfrm>
          <a:custGeom>
            <a:rect b="b" l="l" r="r" t="t"/>
            <a:pathLst>
              <a:path extrusionOk="0" h="1097231" w="3469504">
                <a:moveTo>
                  <a:pt x="3469504" y="1097230"/>
                </a:moveTo>
                <a:lnTo>
                  <a:pt x="0" y="1097230"/>
                </a:lnTo>
                <a:lnTo>
                  <a:pt x="0" y="0"/>
                </a:lnTo>
                <a:lnTo>
                  <a:pt x="3469504" y="0"/>
                </a:lnTo>
                <a:lnTo>
                  <a:pt x="3469504" y="1097230"/>
                </a:lnTo>
                <a:close/>
              </a:path>
            </a:pathLst>
          </a:custGeom>
          <a:blipFill rotWithShape="1">
            <a:blip r:embed="rId5">
              <a:alphaModFix/>
            </a:blip>
            <a:stretch>
              <a:fillRect b="0" l="0" r="0" t="0"/>
            </a:stretch>
          </a:blipFill>
          <a:ln>
            <a:noFill/>
          </a:ln>
        </p:spPr>
      </p:sp>
      <p:sp>
        <p:nvSpPr>
          <p:cNvPr id="715" name="Google Shape;715;p94"/>
          <p:cNvSpPr/>
          <p:nvPr/>
        </p:nvSpPr>
        <p:spPr>
          <a:xfrm>
            <a:off x="135063" y="1653896"/>
            <a:ext cx="5650630" cy="2175493"/>
          </a:xfrm>
          <a:custGeom>
            <a:rect b="b" l="l" r="r" t="t"/>
            <a:pathLst>
              <a:path extrusionOk="0" h="4350985" w="11301259">
                <a:moveTo>
                  <a:pt x="0" y="0"/>
                </a:moveTo>
                <a:lnTo>
                  <a:pt x="11301259" y="0"/>
                </a:lnTo>
                <a:lnTo>
                  <a:pt x="11301259" y="4350985"/>
                </a:lnTo>
                <a:lnTo>
                  <a:pt x="0" y="4350985"/>
                </a:lnTo>
                <a:lnTo>
                  <a:pt x="0" y="0"/>
                </a:lnTo>
                <a:close/>
              </a:path>
            </a:pathLst>
          </a:custGeom>
          <a:blipFill rotWithShape="1">
            <a:blip r:embed="rId6">
              <a:alphaModFix/>
            </a:blip>
            <a:stretch>
              <a:fillRect b="0" l="0" r="0" t="0"/>
            </a:stretch>
          </a:blipFill>
          <a:ln>
            <a:noFill/>
          </a:ln>
        </p:spPr>
      </p:sp>
      <p:sp>
        <p:nvSpPr>
          <p:cNvPr id="716" name="Google Shape;716;p94"/>
          <p:cNvSpPr txBox="1"/>
          <p:nvPr/>
        </p:nvSpPr>
        <p:spPr>
          <a:xfrm>
            <a:off x="5749779" y="2232848"/>
            <a:ext cx="3508800" cy="819000"/>
          </a:xfrm>
          <a:prstGeom prst="rect">
            <a:avLst/>
          </a:prstGeom>
          <a:noFill/>
          <a:ln>
            <a:noFill/>
          </a:ln>
        </p:spPr>
        <p:txBody>
          <a:bodyPr anchorCtr="0" anchor="t" bIns="0" lIns="0" spcFirstLastPara="1" rIns="0" wrap="square" tIns="0">
            <a:spAutoFit/>
          </a:bodyPr>
          <a:lstStyle/>
          <a:p>
            <a:pPr indent="-165100" lvl="1" marL="381000" marR="0" rtl="0" algn="l">
              <a:lnSpc>
                <a:spcPct val="140000"/>
              </a:lnSpc>
              <a:spcBef>
                <a:spcPts val="0"/>
              </a:spcBef>
              <a:spcAft>
                <a:spcPts val="0"/>
              </a:spcAft>
              <a:buClr>
                <a:srgbClr val="545454"/>
              </a:buClr>
              <a:buSzPts val="1400"/>
              <a:buFont typeface="Lexend"/>
              <a:buChar char="•"/>
            </a:pPr>
            <a:r>
              <a:rPr i="0" lang="fr" u="none" cap="none" strike="noStrike">
                <a:solidFill>
                  <a:srgbClr val="545454"/>
                </a:solidFill>
                <a:latin typeface="Lexend"/>
                <a:ea typeface="Lexend"/>
                <a:cs typeface="Lexend"/>
                <a:sym typeface="Lexend"/>
              </a:rPr>
              <a:t>Programming constellation</a:t>
            </a:r>
            <a:endParaRPr sz="300">
              <a:latin typeface="Lexend"/>
              <a:ea typeface="Lexend"/>
              <a:cs typeface="Lexend"/>
              <a:sym typeface="Lexend"/>
            </a:endParaRPr>
          </a:p>
          <a:p>
            <a:pPr indent="-165100" lvl="1" marL="381000" marR="0" rtl="0" algn="l">
              <a:lnSpc>
                <a:spcPct val="140000"/>
              </a:lnSpc>
              <a:spcBef>
                <a:spcPts val="0"/>
              </a:spcBef>
              <a:spcAft>
                <a:spcPts val="0"/>
              </a:spcAft>
              <a:buClr>
                <a:srgbClr val="545454"/>
              </a:buClr>
              <a:buSzPts val="1400"/>
              <a:buFont typeface="Lexend"/>
              <a:buChar char="•"/>
            </a:pPr>
            <a:r>
              <a:rPr i="0" lang="fr" u="none" cap="none" strike="noStrike">
                <a:solidFill>
                  <a:srgbClr val="545454"/>
                </a:solidFill>
                <a:latin typeface="Lexend"/>
                <a:ea typeface="Lexend"/>
                <a:cs typeface="Lexend"/>
                <a:sym typeface="Lexend"/>
              </a:rPr>
              <a:t>Quality assurance constellation</a:t>
            </a:r>
            <a:endParaRPr sz="300">
              <a:latin typeface="Lexend"/>
              <a:ea typeface="Lexend"/>
              <a:cs typeface="Lexend"/>
              <a:sym typeface="Lexend"/>
            </a:endParaRPr>
          </a:p>
          <a:p>
            <a:pPr indent="-165100" lvl="1" marL="381000" marR="0" rtl="0" algn="l">
              <a:lnSpc>
                <a:spcPct val="140000"/>
              </a:lnSpc>
              <a:spcBef>
                <a:spcPts val="0"/>
              </a:spcBef>
              <a:spcAft>
                <a:spcPts val="0"/>
              </a:spcAft>
              <a:buClr>
                <a:srgbClr val="545454"/>
              </a:buClr>
              <a:buSzPts val="1400"/>
              <a:buFont typeface="Lexend"/>
              <a:buChar char="•"/>
            </a:pPr>
            <a:r>
              <a:rPr i="0" lang="fr" u="none" cap="none" strike="noStrike">
                <a:solidFill>
                  <a:srgbClr val="545454"/>
                </a:solidFill>
                <a:latin typeface="Lexend"/>
                <a:ea typeface="Lexend"/>
                <a:cs typeface="Lexend"/>
                <a:sym typeface="Lexend"/>
              </a:rPr>
              <a:t>Industry-wide constellation</a:t>
            </a:r>
            <a:endParaRPr sz="300">
              <a:latin typeface="Lexend"/>
              <a:ea typeface="Lexend"/>
              <a:cs typeface="Lexend"/>
              <a:sym typeface="Lexe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22" name="Google Shape;722;p95"/>
          <p:cNvSpPr/>
          <p:nvPr/>
        </p:nvSpPr>
        <p:spPr>
          <a:xfrm flipH="1">
            <a:off x="7538142" y="3682607"/>
            <a:ext cx="1577857" cy="1504882"/>
          </a:xfrm>
          <a:custGeom>
            <a:rect b="b" l="l" r="r" t="t"/>
            <a:pathLst>
              <a:path extrusionOk="0" h="3009763" w="3155715">
                <a:moveTo>
                  <a:pt x="3155715" y="0"/>
                </a:moveTo>
                <a:lnTo>
                  <a:pt x="0" y="0"/>
                </a:lnTo>
                <a:lnTo>
                  <a:pt x="0" y="3009763"/>
                </a:lnTo>
                <a:lnTo>
                  <a:pt x="3155715" y="3009763"/>
                </a:lnTo>
                <a:lnTo>
                  <a:pt x="3155715" y="0"/>
                </a:lnTo>
                <a:close/>
              </a:path>
            </a:pathLst>
          </a:custGeom>
          <a:blipFill rotWithShape="1">
            <a:blip r:embed="rId4">
              <a:alphaModFix/>
            </a:blip>
            <a:stretch>
              <a:fillRect b="0" l="0" r="0" t="0"/>
            </a:stretch>
          </a:blipFill>
          <a:ln>
            <a:noFill/>
          </a:ln>
        </p:spPr>
      </p:sp>
      <p:sp>
        <p:nvSpPr>
          <p:cNvPr id="723" name="Google Shape;723;p95"/>
          <p:cNvSpPr/>
          <p:nvPr/>
        </p:nvSpPr>
        <p:spPr>
          <a:xfrm flipH="1" rot="10800000">
            <a:off x="0" y="0"/>
            <a:ext cx="1597242" cy="1523370"/>
          </a:xfrm>
          <a:custGeom>
            <a:rect b="b" l="l" r="r" t="t"/>
            <a:pathLst>
              <a:path extrusionOk="0" h="3046739" w="3194484">
                <a:moveTo>
                  <a:pt x="0" y="3046739"/>
                </a:moveTo>
                <a:lnTo>
                  <a:pt x="3194484" y="3046739"/>
                </a:lnTo>
                <a:lnTo>
                  <a:pt x="3194484" y="0"/>
                </a:lnTo>
                <a:lnTo>
                  <a:pt x="0" y="0"/>
                </a:lnTo>
                <a:lnTo>
                  <a:pt x="0" y="3046739"/>
                </a:lnTo>
                <a:close/>
              </a:path>
            </a:pathLst>
          </a:custGeom>
          <a:blipFill rotWithShape="1">
            <a:blip r:embed="rId4">
              <a:alphaModFix/>
            </a:blip>
            <a:stretch>
              <a:fillRect b="0" l="0" r="0" t="0"/>
            </a:stretch>
          </a:blipFill>
          <a:ln>
            <a:noFill/>
          </a:ln>
        </p:spPr>
      </p:sp>
      <p:sp>
        <p:nvSpPr>
          <p:cNvPr id="724" name="Google Shape;724;p95"/>
          <p:cNvSpPr/>
          <p:nvPr/>
        </p:nvSpPr>
        <p:spPr>
          <a:xfrm flipH="1">
            <a:off x="6894898" y="540482"/>
            <a:ext cx="1734752" cy="548615"/>
          </a:xfrm>
          <a:custGeom>
            <a:rect b="b" l="l" r="r" t="t"/>
            <a:pathLst>
              <a:path extrusionOk="0" h="1097231" w="3469504">
                <a:moveTo>
                  <a:pt x="3469504" y="0"/>
                </a:moveTo>
                <a:lnTo>
                  <a:pt x="0" y="0"/>
                </a:lnTo>
                <a:lnTo>
                  <a:pt x="0" y="1097231"/>
                </a:lnTo>
                <a:lnTo>
                  <a:pt x="3469504" y="1097231"/>
                </a:lnTo>
                <a:lnTo>
                  <a:pt x="3469504" y="0"/>
                </a:lnTo>
                <a:close/>
              </a:path>
            </a:pathLst>
          </a:custGeom>
          <a:blipFill rotWithShape="1">
            <a:blip r:embed="rId5">
              <a:alphaModFix/>
            </a:blip>
            <a:stretch>
              <a:fillRect b="0" l="0" r="0" t="0"/>
            </a:stretch>
          </a:blipFill>
          <a:ln>
            <a:noFill/>
          </a:ln>
        </p:spPr>
      </p:sp>
      <p:sp>
        <p:nvSpPr>
          <p:cNvPr id="725" name="Google Shape;725;p95"/>
          <p:cNvSpPr/>
          <p:nvPr/>
        </p:nvSpPr>
        <p:spPr>
          <a:xfrm flipH="1" rot="10800000">
            <a:off x="514350" y="4080535"/>
            <a:ext cx="1734752" cy="548615"/>
          </a:xfrm>
          <a:custGeom>
            <a:rect b="b" l="l" r="r" t="t"/>
            <a:pathLst>
              <a:path extrusionOk="0" h="1097231" w="3469504">
                <a:moveTo>
                  <a:pt x="0" y="1097231"/>
                </a:moveTo>
                <a:lnTo>
                  <a:pt x="3469504" y="1097231"/>
                </a:lnTo>
                <a:lnTo>
                  <a:pt x="3469504" y="0"/>
                </a:lnTo>
                <a:lnTo>
                  <a:pt x="0" y="0"/>
                </a:lnTo>
                <a:lnTo>
                  <a:pt x="0" y="1097231"/>
                </a:lnTo>
                <a:close/>
              </a:path>
            </a:pathLst>
          </a:custGeom>
          <a:blipFill rotWithShape="1">
            <a:blip r:embed="rId5">
              <a:alphaModFix/>
            </a:blip>
            <a:stretch>
              <a:fillRect b="0" l="0" r="0" t="0"/>
            </a:stretch>
          </a:blipFill>
          <a:ln>
            <a:noFill/>
          </a:ln>
        </p:spPr>
      </p:sp>
      <p:sp>
        <p:nvSpPr>
          <p:cNvPr id="726" name="Google Shape;726;p95"/>
          <p:cNvSpPr/>
          <p:nvPr/>
        </p:nvSpPr>
        <p:spPr>
          <a:xfrm>
            <a:off x="514350" y="1585904"/>
            <a:ext cx="4371785" cy="2912702"/>
          </a:xfrm>
          <a:custGeom>
            <a:rect b="b" l="l" r="r" t="t"/>
            <a:pathLst>
              <a:path extrusionOk="0" h="5825403" w="8743570">
                <a:moveTo>
                  <a:pt x="0" y="0"/>
                </a:moveTo>
                <a:lnTo>
                  <a:pt x="8743570" y="0"/>
                </a:lnTo>
                <a:lnTo>
                  <a:pt x="8743570" y="5825403"/>
                </a:lnTo>
                <a:lnTo>
                  <a:pt x="0" y="5825403"/>
                </a:lnTo>
                <a:lnTo>
                  <a:pt x="0" y="0"/>
                </a:lnTo>
                <a:close/>
              </a:path>
            </a:pathLst>
          </a:custGeom>
          <a:blipFill rotWithShape="1">
            <a:blip r:embed="rId6">
              <a:alphaModFix/>
            </a:blip>
            <a:stretch>
              <a:fillRect b="0" l="0" r="0" t="0"/>
            </a:stretch>
          </a:blipFill>
          <a:ln>
            <a:noFill/>
          </a:ln>
        </p:spPr>
      </p:sp>
      <p:grpSp>
        <p:nvGrpSpPr>
          <p:cNvPr id="727" name="Google Shape;727;p95"/>
          <p:cNvGrpSpPr/>
          <p:nvPr/>
        </p:nvGrpSpPr>
        <p:grpSpPr>
          <a:xfrm>
            <a:off x="6500027" y="2082963"/>
            <a:ext cx="1543050" cy="1543050"/>
            <a:chOff x="0" y="0"/>
            <a:chExt cx="812800" cy="812800"/>
          </a:xfrm>
        </p:grpSpPr>
        <p:sp>
          <p:nvSpPr>
            <p:cNvPr id="728" name="Google Shape;728;p9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9" name="Google Shape;729;p9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30" name="Google Shape;730;p95"/>
          <p:cNvSpPr/>
          <p:nvPr/>
        </p:nvSpPr>
        <p:spPr>
          <a:xfrm>
            <a:off x="6621223" y="2217774"/>
            <a:ext cx="1833840" cy="2816477"/>
          </a:xfrm>
          <a:custGeom>
            <a:rect b="b" l="l" r="r" t="t"/>
            <a:pathLst>
              <a:path extrusionOk="0" h="5632954" w="3667679">
                <a:moveTo>
                  <a:pt x="0" y="0"/>
                </a:moveTo>
                <a:lnTo>
                  <a:pt x="3667679" y="0"/>
                </a:lnTo>
                <a:lnTo>
                  <a:pt x="3667679" y="5632954"/>
                </a:lnTo>
                <a:lnTo>
                  <a:pt x="0" y="5632954"/>
                </a:lnTo>
                <a:lnTo>
                  <a:pt x="0" y="0"/>
                </a:lnTo>
                <a:close/>
              </a:path>
            </a:pathLst>
          </a:custGeom>
          <a:blipFill rotWithShape="1">
            <a:blip r:embed="rId7">
              <a:alphaModFix/>
            </a:blip>
            <a:stretch>
              <a:fillRect b="0" l="0" r="0" t="0"/>
            </a:stretch>
          </a:blipFill>
          <a:ln>
            <a:noFill/>
          </a:ln>
        </p:spPr>
      </p:sp>
      <p:sp>
        <p:nvSpPr>
          <p:cNvPr id="731" name="Google Shape;731;p95"/>
          <p:cNvSpPr txBox="1"/>
          <p:nvPr/>
        </p:nvSpPr>
        <p:spPr>
          <a:xfrm>
            <a:off x="1399024" y="767165"/>
            <a:ext cx="6345954" cy="41460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fr" sz="2400" u="none" cap="none" strike="noStrike">
                <a:solidFill>
                  <a:srgbClr val="866B95"/>
                </a:solidFill>
                <a:latin typeface="Arial"/>
                <a:ea typeface="Arial"/>
                <a:cs typeface="Arial"/>
                <a:sym typeface="Arial"/>
              </a:rPr>
              <a:t>AN ATTEMPT ON MURIEL TRAMIS</a:t>
            </a:r>
            <a:endParaRPr sz="7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37" name="Google Shape;737;p96"/>
          <p:cNvSpPr/>
          <p:nvPr/>
        </p:nvSpPr>
        <p:spPr>
          <a:xfrm>
            <a:off x="861929" y="590700"/>
            <a:ext cx="1734752" cy="548616"/>
          </a:xfrm>
          <a:custGeom>
            <a:rect b="b" l="l" r="r" t="t"/>
            <a:pathLst>
              <a:path extrusionOk="0" h="1097231" w="3469504">
                <a:moveTo>
                  <a:pt x="0" y="0"/>
                </a:moveTo>
                <a:lnTo>
                  <a:pt x="3469504" y="0"/>
                </a:lnTo>
                <a:lnTo>
                  <a:pt x="3469504" y="1097231"/>
                </a:lnTo>
                <a:lnTo>
                  <a:pt x="0" y="1097231"/>
                </a:lnTo>
                <a:lnTo>
                  <a:pt x="0" y="0"/>
                </a:lnTo>
                <a:close/>
              </a:path>
            </a:pathLst>
          </a:custGeom>
          <a:blipFill rotWithShape="1">
            <a:blip r:embed="rId4">
              <a:alphaModFix/>
            </a:blip>
            <a:stretch>
              <a:fillRect b="0" l="0" r="0" t="0"/>
            </a:stretch>
          </a:blipFill>
          <a:ln>
            <a:noFill/>
          </a:ln>
        </p:spPr>
      </p:sp>
      <p:sp>
        <p:nvSpPr>
          <p:cNvPr id="738" name="Google Shape;738;p96"/>
          <p:cNvSpPr/>
          <p:nvPr/>
        </p:nvSpPr>
        <p:spPr>
          <a:xfrm rot="10800000">
            <a:off x="6636730" y="4119517"/>
            <a:ext cx="1734752" cy="548615"/>
          </a:xfrm>
          <a:custGeom>
            <a:rect b="b" l="l" r="r" t="t"/>
            <a:pathLst>
              <a:path extrusionOk="0" h="1097231" w="3469504">
                <a:moveTo>
                  <a:pt x="3469504" y="1097230"/>
                </a:moveTo>
                <a:lnTo>
                  <a:pt x="0" y="1097230"/>
                </a:lnTo>
                <a:lnTo>
                  <a:pt x="0" y="0"/>
                </a:lnTo>
                <a:lnTo>
                  <a:pt x="3469504" y="0"/>
                </a:lnTo>
                <a:lnTo>
                  <a:pt x="3469504" y="1097230"/>
                </a:lnTo>
                <a:close/>
              </a:path>
            </a:pathLst>
          </a:custGeom>
          <a:blipFill rotWithShape="1">
            <a:blip r:embed="rId4">
              <a:alphaModFix/>
            </a:blip>
            <a:stretch>
              <a:fillRect b="0" l="0" r="0" t="0"/>
            </a:stretch>
          </a:blipFill>
          <a:ln>
            <a:noFill/>
          </a:ln>
        </p:spPr>
      </p:sp>
      <p:sp>
        <p:nvSpPr>
          <p:cNvPr id="739" name="Google Shape;739;p96"/>
          <p:cNvSpPr/>
          <p:nvPr/>
        </p:nvSpPr>
        <p:spPr>
          <a:xfrm>
            <a:off x="135063" y="3921804"/>
            <a:ext cx="1158027" cy="1104469"/>
          </a:xfrm>
          <a:custGeom>
            <a:rect b="b" l="l" r="r" t="t"/>
            <a:pathLst>
              <a:path extrusionOk="0" h="2208938" w="2316055">
                <a:moveTo>
                  <a:pt x="0" y="0"/>
                </a:moveTo>
                <a:lnTo>
                  <a:pt x="2316055" y="0"/>
                </a:lnTo>
                <a:lnTo>
                  <a:pt x="2316055" y="2208937"/>
                </a:lnTo>
                <a:lnTo>
                  <a:pt x="0" y="2208937"/>
                </a:lnTo>
                <a:lnTo>
                  <a:pt x="0" y="0"/>
                </a:lnTo>
                <a:close/>
              </a:path>
            </a:pathLst>
          </a:custGeom>
          <a:blipFill rotWithShape="1">
            <a:blip r:embed="rId5">
              <a:alphaModFix/>
            </a:blip>
            <a:stretch>
              <a:fillRect b="0" l="0" r="0" t="0"/>
            </a:stretch>
          </a:blipFill>
          <a:ln>
            <a:noFill/>
          </a:ln>
        </p:spPr>
      </p:sp>
      <p:sp>
        <p:nvSpPr>
          <p:cNvPr id="740" name="Google Shape;740;p96"/>
          <p:cNvSpPr/>
          <p:nvPr/>
        </p:nvSpPr>
        <p:spPr>
          <a:xfrm>
            <a:off x="7985973" y="90757"/>
            <a:ext cx="1158027" cy="1104469"/>
          </a:xfrm>
          <a:custGeom>
            <a:rect b="b" l="l" r="r" t="t"/>
            <a:pathLst>
              <a:path extrusionOk="0" h="2208938" w="2316055">
                <a:moveTo>
                  <a:pt x="0" y="0"/>
                </a:moveTo>
                <a:lnTo>
                  <a:pt x="2316055" y="0"/>
                </a:lnTo>
                <a:lnTo>
                  <a:pt x="2316055" y="2208937"/>
                </a:lnTo>
                <a:lnTo>
                  <a:pt x="0" y="2208937"/>
                </a:lnTo>
                <a:lnTo>
                  <a:pt x="0" y="0"/>
                </a:lnTo>
                <a:close/>
              </a:path>
            </a:pathLst>
          </a:custGeom>
          <a:blipFill rotWithShape="1">
            <a:blip r:embed="rId5">
              <a:alphaModFix/>
            </a:blip>
            <a:stretch>
              <a:fillRect b="0" l="0" r="0" t="0"/>
            </a:stretch>
          </a:blipFill>
          <a:ln>
            <a:noFill/>
          </a:ln>
        </p:spPr>
      </p:sp>
      <p:sp>
        <p:nvSpPr>
          <p:cNvPr id="741" name="Google Shape;741;p96"/>
          <p:cNvSpPr/>
          <p:nvPr/>
        </p:nvSpPr>
        <p:spPr>
          <a:xfrm>
            <a:off x="1225559" y="590699"/>
            <a:ext cx="6692882" cy="4350038"/>
          </a:xfrm>
          <a:custGeom>
            <a:rect b="b" l="l" r="r" t="t"/>
            <a:pathLst>
              <a:path extrusionOk="0" h="8700076" w="13385764">
                <a:moveTo>
                  <a:pt x="0" y="0"/>
                </a:moveTo>
                <a:lnTo>
                  <a:pt x="13385764" y="0"/>
                </a:lnTo>
                <a:lnTo>
                  <a:pt x="13385764" y="8700076"/>
                </a:lnTo>
                <a:lnTo>
                  <a:pt x="0" y="8700076"/>
                </a:lnTo>
                <a:lnTo>
                  <a:pt x="0" y="0"/>
                </a:lnTo>
                <a:close/>
              </a:path>
            </a:pathLst>
          </a:custGeom>
          <a:blipFill rotWithShape="1">
            <a:blip r:embed="rId6">
              <a:alphaModFix/>
            </a:blip>
            <a:stretch>
              <a:fillRect b="-5920" l="0" r="0" t="-5922"/>
            </a:stretch>
          </a:blipFill>
          <a:ln>
            <a:noFill/>
          </a:ln>
        </p:spPr>
      </p:sp>
      <p:sp>
        <p:nvSpPr>
          <p:cNvPr id="742" name="Google Shape;742;p96"/>
          <p:cNvSpPr txBox="1"/>
          <p:nvPr/>
        </p:nvSpPr>
        <p:spPr>
          <a:xfrm>
            <a:off x="1340614" y="178422"/>
            <a:ext cx="6462773" cy="33592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fr" sz="2000" u="none" cap="none" strike="noStrike">
                <a:solidFill>
                  <a:srgbClr val="866B95"/>
                </a:solidFill>
                <a:latin typeface="Arial"/>
                <a:ea typeface="Arial"/>
                <a:cs typeface="Arial"/>
                <a:sym typeface="Arial"/>
              </a:rPr>
              <a:t>MURIEL TRAMIS AND KAKI CHAPOUILLIÉ</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1" name="Shape 401"/>
        <p:cNvGrpSpPr/>
        <p:nvPr/>
      </p:nvGrpSpPr>
      <p:grpSpPr>
        <a:xfrm>
          <a:off x="0" y="0"/>
          <a:ext cx="0" cy="0"/>
          <a:chOff x="0" y="0"/>
          <a:chExt cx="0" cy="0"/>
        </a:xfrm>
      </p:grpSpPr>
      <p:sp>
        <p:nvSpPr>
          <p:cNvPr id="402" name="Google Shape;402;p61"/>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ustria"/>
              <a:ea typeface="Lustria"/>
              <a:cs typeface="Lustria"/>
              <a:sym typeface="Lustria"/>
            </a:endParaRPr>
          </a:p>
        </p:txBody>
      </p:sp>
      <p:sp>
        <p:nvSpPr>
          <p:cNvPr id="403" name="Google Shape;403;p61"/>
          <p:cNvSpPr txBox="1"/>
          <p:nvPr>
            <p:ph type="ctrTitle"/>
          </p:nvPr>
        </p:nvSpPr>
        <p:spPr>
          <a:xfrm>
            <a:off x="521501" y="653825"/>
            <a:ext cx="8356800" cy="29034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lt1"/>
              </a:buClr>
              <a:buSzPts val="5000"/>
              <a:buFont typeface="Open Sans"/>
              <a:buNone/>
            </a:pPr>
            <a:r>
              <a:rPr lang="fr" sz="5000"/>
              <a:t>Study the margins</a:t>
            </a:r>
            <a:endParaRPr sz="5000"/>
          </a:p>
          <a:p>
            <a:pPr indent="0" lvl="0" marL="0" rtl="0" algn="l">
              <a:lnSpc>
                <a:spcPct val="100000"/>
              </a:lnSpc>
              <a:spcBef>
                <a:spcPts val="0"/>
              </a:spcBef>
              <a:spcAft>
                <a:spcPts val="0"/>
              </a:spcAft>
              <a:buClr>
                <a:schemeClr val="lt1"/>
              </a:buClr>
              <a:buSzPts val="5000"/>
              <a:buFont typeface="Open Sans"/>
              <a:buNone/>
            </a:pPr>
            <a:r>
              <a:t/>
            </a:r>
            <a:endParaRPr sz="5000"/>
          </a:p>
          <a:p>
            <a:pPr indent="0" lvl="0" marL="0" rtl="0" algn="l">
              <a:lnSpc>
                <a:spcPct val="100000"/>
              </a:lnSpc>
              <a:spcBef>
                <a:spcPts val="0"/>
              </a:spcBef>
              <a:spcAft>
                <a:spcPts val="0"/>
              </a:spcAft>
              <a:buClr>
                <a:schemeClr val="lt1"/>
              </a:buClr>
              <a:buSzPts val="5000"/>
              <a:buFont typeface="Open Sans"/>
              <a:buNone/>
            </a:pPr>
            <a:r>
              <a:rPr lang="fr" sz="5000"/>
              <a:t>Understanding a </a:t>
            </a:r>
            <a:r>
              <a:rPr i="1" lang="fr" sz="5000"/>
              <a:t>culture</a:t>
            </a:r>
            <a:endParaRPr i="1" sz="5000"/>
          </a:p>
        </p:txBody>
      </p:sp>
      <p:cxnSp>
        <p:nvCxnSpPr>
          <p:cNvPr id="404" name="Google Shape;404;p61"/>
          <p:cNvCxnSpPr/>
          <p:nvPr/>
        </p:nvCxnSpPr>
        <p:spPr>
          <a:xfrm>
            <a:off x="600075" y="542925"/>
            <a:ext cx="7944000" cy="0"/>
          </a:xfrm>
          <a:prstGeom prst="straightConnector1">
            <a:avLst/>
          </a:prstGeom>
          <a:noFill/>
          <a:ln cap="flat" cmpd="sng" w="44450">
            <a:solidFill>
              <a:schemeClr val="lt1"/>
            </a:solidFill>
            <a:prstDash val="solid"/>
            <a:miter lim="800000"/>
            <a:headEnd len="sm" w="sm" type="none"/>
            <a:tailEnd len="sm" w="sm" type="none"/>
          </a:ln>
        </p:spPr>
      </p:cxnSp>
      <p:cxnSp>
        <p:nvCxnSpPr>
          <p:cNvPr id="405" name="Google Shape;405;p61"/>
          <p:cNvCxnSpPr/>
          <p:nvPr/>
        </p:nvCxnSpPr>
        <p:spPr>
          <a:xfrm>
            <a:off x="600075" y="4600575"/>
            <a:ext cx="7944000" cy="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03"/>
                                        </p:tgtEl>
                                        <p:attrNameLst>
                                          <p:attrName>style.visibility</p:attrName>
                                        </p:attrNameLst>
                                      </p:cBhvr>
                                      <p:to>
                                        <p:strVal val="visible"/>
                                      </p:to>
                                    </p:set>
                                    <p:animEffect filter="fade" transition="in">
                                      <p:cBhvr>
                                        <p:cTn dur="7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48" name="Google Shape;748;p97"/>
          <p:cNvSpPr txBox="1"/>
          <p:nvPr/>
        </p:nvSpPr>
        <p:spPr>
          <a:xfrm>
            <a:off x="1631309" y="338571"/>
            <a:ext cx="5881382" cy="85209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Arial"/>
                <a:ea typeface="Arial"/>
                <a:cs typeface="Arial"/>
                <a:sym typeface="Arial"/>
              </a:rPr>
              <a:t>WITH WHO KAKI CHAPOUILLIÉ WORKED ?</a:t>
            </a:r>
            <a:endParaRPr sz="700"/>
          </a:p>
        </p:txBody>
      </p:sp>
      <p:sp>
        <p:nvSpPr>
          <p:cNvPr id="749" name="Google Shape;749;p97"/>
          <p:cNvSpPr txBox="1"/>
          <p:nvPr/>
        </p:nvSpPr>
        <p:spPr>
          <a:xfrm>
            <a:off x="1082648" y="1432000"/>
            <a:ext cx="6978600" cy="3349500"/>
          </a:xfrm>
          <a:prstGeom prst="rect">
            <a:avLst/>
          </a:prstGeom>
          <a:noFill/>
          <a:ln>
            <a:noFill/>
          </a:ln>
        </p:spPr>
        <p:txBody>
          <a:bodyPr anchorCtr="0" anchor="t" bIns="0" lIns="0" spcFirstLastPara="1" rIns="0" wrap="square" tIns="0">
            <a:spAutoFit/>
          </a:bodyPr>
          <a:lstStyle/>
          <a:p>
            <a:pPr indent="-177800" lvl="1" marL="381000" marR="0" rtl="0" algn="l">
              <a:lnSpc>
                <a:spcPct val="140000"/>
              </a:lnSpc>
              <a:spcBef>
                <a:spcPts val="0"/>
              </a:spcBef>
              <a:spcAft>
                <a:spcPts val="0"/>
              </a:spcAft>
              <a:buClr>
                <a:srgbClr val="545454"/>
              </a:buClr>
              <a:buSzPts val="1600"/>
              <a:buFont typeface="Lexend"/>
              <a:buChar char="•"/>
            </a:pPr>
            <a:r>
              <a:rPr i="0" lang="fr" sz="1600" u="none" cap="none" strike="noStrike">
                <a:solidFill>
                  <a:srgbClr val="545454"/>
                </a:solidFill>
                <a:latin typeface="Lexend"/>
                <a:ea typeface="Lexend"/>
                <a:cs typeface="Lexend"/>
                <a:sym typeface="Lexend"/>
              </a:rPr>
              <a:t>On Playtoons 1 : Fearturing Uncle Archibald (1995): </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Valérie Courtial (Project manager) - Production constellation</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Anne-Sophie Bailly (Marketing and Publishing) - Marketing constellation</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Anne-Lise Prodel (Marketing and Publishing) - Marketing constellation</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Helene Pokidine (Programming) - Progamming constellation </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Karen Strassman (Voice actress) - Audio and artistic constellation ?</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Cécile Turet (Editing) - Audio constellation</a:t>
            </a:r>
            <a:endParaRPr sz="500">
              <a:latin typeface="Lexend"/>
              <a:ea typeface="Lexend"/>
              <a:cs typeface="Lexend"/>
              <a:sym typeface="Lexend"/>
            </a:endParaRPr>
          </a:p>
          <a:p>
            <a:pPr indent="0" lvl="0" marL="0" marR="0" rtl="0" algn="l">
              <a:lnSpc>
                <a:spcPct val="140000"/>
              </a:lnSpc>
              <a:spcBef>
                <a:spcPts val="0"/>
              </a:spcBef>
              <a:spcAft>
                <a:spcPts val="0"/>
              </a:spcAft>
              <a:buNone/>
            </a:pPr>
            <a:r>
              <a:t/>
            </a:r>
            <a:endParaRPr b="0" i="0" sz="1600" u="none" cap="none" strike="noStrike">
              <a:solidFill>
                <a:srgbClr val="545454"/>
              </a:solidFill>
              <a:latin typeface="Shadows Into Light"/>
              <a:ea typeface="Shadows Into Light"/>
              <a:cs typeface="Shadows Into Light"/>
              <a:sym typeface="Shadows Into Light"/>
            </a:endParaRPr>
          </a:p>
          <a:p>
            <a:pPr indent="0" lvl="0" marL="0" marR="0" rtl="0" algn="l">
              <a:lnSpc>
                <a:spcPct val="140000"/>
              </a:lnSpc>
              <a:spcBef>
                <a:spcPts val="0"/>
              </a:spcBef>
              <a:spcAft>
                <a:spcPts val="0"/>
              </a:spcAft>
              <a:buNone/>
            </a:pPr>
            <a:r>
              <a:t/>
            </a:r>
            <a:endParaRPr b="0" i="0" sz="1600" u="none" cap="none" strike="noStrike">
              <a:solidFill>
                <a:srgbClr val="545454"/>
              </a:solidFill>
              <a:latin typeface="Shadows Into Light"/>
              <a:ea typeface="Shadows Into Light"/>
              <a:cs typeface="Shadows Into Light"/>
              <a:sym typeface="Shadows Into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55" name="Google Shape;755;p98"/>
          <p:cNvSpPr txBox="1"/>
          <p:nvPr/>
        </p:nvSpPr>
        <p:spPr>
          <a:xfrm>
            <a:off x="1631309" y="338571"/>
            <a:ext cx="5881382" cy="41887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Arial"/>
                <a:ea typeface="Arial"/>
                <a:cs typeface="Arial"/>
                <a:sym typeface="Arial"/>
              </a:rPr>
              <a:t>WHAT ARE MY ASPIRATIONS ?</a:t>
            </a:r>
            <a:endParaRPr sz="700"/>
          </a:p>
        </p:txBody>
      </p:sp>
      <p:sp>
        <p:nvSpPr>
          <p:cNvPr id="756" name="Google Shape;756;p98"/>
          <p:cNvSpPr txBox="1"/>
          <p:nvPr/>
        </p:nvSpPr>
        <p:spPr>
          <a:xfrm>
            <a:off x="703257" y="1268006"/>
            <a:ext cx="6978600" cy="3349500"/>
          </a:xfrm>
          <a:prstGeom prst="rect">
            <a:avLst/>
          </a:prstGeom>
          <a:noFill/>
          <a:ln>
            <a:noFill/>
          </a:ln>
        </p:spPr>
        <p:txBody>
          <a:bodyPr anchorCtr="0" anchor="t" bIns="0" lIns="0" spcFirstLastPara="1" rIns="0" wrap="square" tIns="0">
            <a:spAutoFit/>
          </a:bodyPr>
          <a:lstStyle/>
          <a:p>
            <a:pPr indent="-177800" lvl="1" marL="381000" marR="0" rtl="0" algn="l">
              <a:lnSpc>
                <a:spcPct val="140000"/>
              </a:lnSpc>
              <a:spcBef>
                <a:spcPts val="0"/>
              </a:spcBef>
              <a:spcAft>
                <a:spcPts val="0"/>
              </a:spcAft>
              <a:buClr>
                <a:srgbClr val="545454"/>
              </a:buClr>
              <a:buSzPts val="1600"/>
              <a:buFont typeface="Lexend"/>
              <a:buChar char="•"/>
            </a:pPr>
            <a:r>
              <a:rPr i="0" lang="fr" sz="1600" u="none" cap="none" strike="noStrike">
                <a:solidFill>
                  <a:srgbClr val="545454"/>
                </a:solidFill>
                <a:latin typeface="Lexend"/>
                <a:ea typeface="Lexend"/>
                <a:cs typeface="Lexend"/>
                <a:sym typeface="Lexend"/>
              </a:rPr>
              <a:t>Highlighting women and gender minorities in the global historical narrative.</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sng" cap="none" strike="noStrike">
                <a:solidFill>
                  <a:srgbClr val="545454"/>
                </a:solidFill>
                <a:latin typeface="Lexend"/>
                <a:ea typeface="Lexend"/>
                <a:cs typeface="Lexend"/>
                <a:sym typeface="Lexend"/>
              </a:rPr>
              <a:t>BUT</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A possible non-rigorous credit policy, like Capcom in the 70s and 80s.</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 For example, Yoko Shimomura appeared under several names, such as Oimonoyouchan, Pii, ShimoPii, Shimo-P., P-Chan or even Pi-Bomb Shimomura, and sometimes was not even credited. (Fritsch, 2022) </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 </a:t>
            </a:r>
            <a:endParaRPr sz="500">
              <a:latin typeface="Lexend"/>
              <a:ea typeface="Lexend"/>
              <a:cs typeface="Lexend"/>
              <a:sym typeface="Lexend"/>
            </a:endParaRPr>
          </a:p>
          <a:p>
            <a:pPr indent="-177800" lvl="1" marL="381000" marR="0" rtl="0" algn="l">
              <a:lnSpc>
                <a:spcPct val="140000"/>
              </a:lnSpc>
              <a:spcBef>
                <a:spcPts val="0"/>
              </a:spcBef>
              <a:spcAft>
                <a:spcPts val="0"/>
              </a:spcAft>
              <a:buClr>
                <a:srgbClr val="545454"/>
              </a:buClr>
              <a:buSzPts val="1600"/>
              <a:buFont typeface="Lexend"/>
              <a:buChar char="•"/>
            </a:pPr>
            <a:r>
              <a:rPr i="0" lang="fr" sz="1600" u="none" cap="none" strike="noStrike">
                <a:solidFill>
                  <a:srgbClr val="545454"/>
                </a:solidFill>
                <a:latin typeface="Lexend"/>
                <a:ea typeface="Lexend"/>
                <a:cs typeface="Lexend"/>
                <a:sym typeface="Lexend"/>
              </a:rPr>
              <a:t>Shift the focus from the geniuses, the creators with a success story like Yoko Shimomura or Hideo Kojima.</a:t>
            </a:r>
            <a:endParaRPr sz="500">
              <a:latin typeface="Lexend"/>
              <a:ea typeface="Lexend"/>
              <a:cs typeface="Lexend"/>
              <a:sym typeface="Lexen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cxnSp>
        <p:nvCxnSpPr>
          <p:cNvPr id="762" name="Google Shape;762;p99"/>
          <p:cNvCxnSpPr/>
          <p:nvPr/>
        </p:nvCxnSpPr>
        <p:spPr>
          <a:xfrm>
            <a:off x="2948940" y="2080865"/>
            <a:ext cx="3246120" cy="0"/>
          </a:xfrm>
          <a:prstGeom prst="straightConnector1">
            <a:avLst/>
          </a:prstGeom>
          <a:noFill/>
          <a:ln cap="flat" cmpd="sng" w="38100">
            <a:solidFill>
              <a:srgbClr val="000000"/>
            </a:solidFill>
            <a:prstDash val="solid"/>
            <a:round/>
            <a:headEnd len="sm" w="sm" type="none"/>
            <a:tailEnd len="sm" w="sm" type="none"/>
          </a:ln>
        </p:spPr>
      </p:cxnSp>
      <p:sp>
        <p:nvSpPr>
          <p:cNvPr id="763" name="Google Shape;763;p99"/>
          <p:cNvSpPr/>
          <p:nvPr/>
        </p:nvSpPr>
        <p:spPr>
          <a:xfrm>
            <a:off x="7180713" y="45043"/>
            <a:ext cx="2035822" cy="2035822"/>
          </a:xfrm>
          <a:custGeom>
            <a:rect b="b" l="l" r="r" t="t"/>
            <a:pathLst>
              <a:path extrusionOk="0" h="4071644" w="4071644">
                <a:moveTo>
                  <a:pt x="0" y="0"/>
                </a:moveTo>
                <a:lnTo>
                  <a:pt x="4071644" y="0"/>
                </a:lnTo>
                <a:lnTo>
                  <a:pt x="4071644" y="4071644"/>
                </a:lnTo>
                <a:lnTo>
                  <a:pt x="0" y="4071644"/>
                </a:lnTo>
                <a:lnTo>
                  <a:pt x="0" y="0"/>
                </a:lnTo>
                <a:close/>
              </a:path>
            </a:pathLst>
          </a:custGeom>
          <a:blipFill rotWithShape="1">
            <a:blip r:embed="rId4">
              <a:alphaModFix/>
            </a:blip>
            <a:stretch>
              <a:fillRect b="0" l="0" r="0" t="0"/>
            </a:stretch>
          </a:blipFill>
          <a:ln>
            <a:noFill/>
          </a:ln>
        </p:spPr>
      </p:sp>
      <p:sp>
        <p:nvSpPr>
          <p:cNvPr id="764" name="Google Shape;764;p99"/>
          <p:cNvSpPr/>
          <p:nvPr/>
        </p:nvSpPr>
        <p:spPr>
          <a:xfrm>
            <a:off x="7473080" y="3212118"/>
            <a:ext cx="1443904" cy="1743134"/>
          </a:xfrm>
          <a:custGeom>
            <a:rect b="b" l="l" r="r" t="t"/>
            <a:pathLst>
              <a:path extrusionOk="0" h="3486267" w="2887807">
                <a:moveTo>
                  <a:pt x="0" y="0"/>
                </a:moveTo>
                <a:lnTo>
                  <a:pt x="2887806" y="0"/>
                </a:lnTo>
                <a:lnTo>
                  <a:pt x="2887806" y="3486267"/>
                </a:lnTo>
                <a:lnTo>
                  <a:pt x="0" y="3486267"/>
                </a:lnTo>
                <a:lnTo>
                  <a:pt x="0" y="0"/>
                </a:lnTo>
                <a:close/>
              </a:path>
            </a:pathLst>
          </a:custGeom>
          <a:blipFill rotWithShape="1">
            <a:blip r:embed="rId5">
              <a:alphaModFix/>
            </a:blip>
            <a:stretch>
              <a:fillRect b="0" l="0" r="0" t="0"/>
            </a:stretch>
          </a:blipFill>
          <a:ln>
            <a:noFill/>
          </a:ln>
        </p:spPr>
      </p:sp>
      <p:sp>
        <p:nvSpPr>
          <p:cNvPr id="765" name="Google Shape;765;p99"/>
          <p:cNvSpPr/>
          <p:nvPr/>
        </p:nvSpPr>
        <p:spPr>
          <a:xfrm>
            <a:off x="3505607" y="1399277"/>
            <a:ext cx="1617219" cy="853039"/>
          </a:xfrm>
          <a:custGeom>
            <a:rect b="b" l="l" r="r" t="t"/>
            <a:pathLst>
              <a:path extrusionOk="0" h="1706077" w="3234438">
                <a:moveTo>
                  <a:pt x="0" y="0"/>
                </a:moveTo>
                <a:lnTo>
                  <a:pt x="3234438" y="0"/>
                </a:lnTo>
                <a:lnTo>
                  <a:pt x="3234438" y="1706077"/>
                </a:lnTo>
                <a:lnTo>
                  <a:pt x="0" y="1706077"/>
                </a:lnTo>
                <a:lnTo>
                  <a:pt x="0" y="0"/>
                </a:lnTo>
                <a:close/>
              </a:path>
            </a:pathLst>
          </a:custGeom>
          <a:blipFill rotWithShape="1">
            <a:blip r:embed="rId6">
              <a:alphaModFix/>
            </a:blip>
            <a:stretch>
              <a:fillRect b="0" l="0" r="0" t="0"/>
            </a:stretch>
          </a:blipFill>
          <a:ln>
            <a:noFill/>
          </a:ln>
        </p:spPr>
      </p:sp>
      <p:sp>
        <p:nvSpPr>
          <p:cNvPr id="766" name="Google Shape;766;p99"/>
          <p:cNvSpPr/>
          <p:nvPr/>
        </p:nvSpPr>
        <p:spPr>
          <a:xfrm>
            <a:off x="4975633" y="2994187"/>
            <a:ext cx="1313415" cy="1827361"/>
          </a:xfrm>
          <a:custGeom>
            <a:rect b="b" l="l" r="r" t="t"/>
            <a:pathLst>
              <a:path extrusionOk="0" h="3654722" w="2626831">
                <a:moveTo>
                  <a:pt x="0" y="0"/>
                </a:moveTo>
                <a:lnTo>
                  <a:pt x="2626831" y="0"/>
                </a:lnTo>
                <a:lnTo>
                  <a:pt x="2626831" y="3654722"/>
                </a:lnTo>
                <a:lnTo>
                  <a:pt x="0" y="3654722"/>
                </a:lnTo>
                <a:lnTo>
                  <a:pt x="0" y="0"/>
                </a:lnTo>
                <a:close/>
              </a:path>
            </a:pathLst>
          </a:custGeom>
          <a:blipFill rotWithShape="1">
            <a:blip r:embed="rId7">
              <a:alphaModFix/>
            </a:blip>
            <a:stretch>
              <a:fillRect b="0" l="0" r="0" t="0"/>
            </a:stretch>
          </a:blipFill>
          <a:ln>
            <a:noFill/>
          </a:ln>
        </p:spPr>
      </p:sp>
      <p:sp>
        <p:nvSpPr>
          <p:cNvPr id="767" name="Google Shape;767;p99"/>
          <p:cNvSpPr txBox="1"/>
          <p:nvPr/>
        </p:nvSpPr>
        <p:spPr>
          <a:xfrm>
            <a:off x="1631309" y="338571"/>
            <a:ext cx="5881382" cy="41887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Arial"/>
                <a:ea typeface="Arial"/>
                <a:cs typeface="Arial"/>
                <a:sym typeface="Arial"/>
              </a:rPr>
              <a:t>WHAT IS MY CORPUS ?</a:t>
            </a:r>
            <a:endParaRPr sz="700"/>
          </a:p>
        </p:txBody>
      </p:sp>
      <p:sp>
        <p:nvSpPr>
          <p:cNvPr id="768" name="Google Shape;768;p99"/>
          <p:cNvSpPr txBox="1"/>
          <p:nvPr/>
        </p:nvSpPr>
        <p:spPr>
          <a:xfrm>
            <a:off x="514350" y="767799"/>
            <a:ext cx="6978600" cy="1280700"/>
          </a:xfrm>
          <a:prstGeom prst="rect">
            <a:avLst/>
          </a:prstGeom>
          <a:noFill/>
          <a:ln>
            <a:noFill/>
          </a:ln>
        </p:spPr>
        <p:txBody>
          <a:bodyPr anchorCtr="0" anchor="t" bIns="0" lIns="0" spcFirstLastPara="1" rIns="0" wrap="square" tIns="0">
            <a:spAutoFit/>
          </a:bodyPr>
          <a:lstStyle/>
          <a:p>
            <a:pPr indent="-177800" lvl="1" marL="381000" marR="0" rtl="0" algn="l">
              <a:lnSpc>
                <a:spcPct val="140000"/>
              </a:lnSpc>
              <a:spcBef>
                <a:spcPts val="0"/>
              </a:spcBef>
              <a:spcAft>
                <a:spcPts val="0"/>
              </a:spcAft>
              <a:buClr>
                <a:srgbClr val="545454"/>
              </a:buClr>
              <a:buSzPts val="1600"/>
              <a:buFont typeface="Lexend"/>
              <a:buChar char="•"/>
            </a:pPr>
            <a:r>
              <a:rPr i="0" lang="fr" sz="1600" u="none" cap="none" strike="noStrike">
                <a:solidFill>
                  <a:srgbClr val="545454"/>
                </a:solidFill>
                <a:latin typeface="Lexend"/>
                <a:ea typeface="Lexend"/>
                <a:cs typeface="Lexend"/>
                <a:sym typeface="Lexend"/>
              </a:rPr>
              <a:t>Japanese video game from the 2000s</a:t>
            </a:r>
            <a:endParaRPr sz="500">
              <a:latin typeface="Lexend"/>
              <a:ea typeface="Lexend"/>
              <a:cs typeface="Lexend"/>
              <a:sym typeface="Lexend"/>
            </a:endParaRPr>
          </a:p>
          <a:p>
            <a:pPr indent="-177800" lvl="1" marL="381000" marR="0" rtl="0" algn="l">
              <a:lnSpc>
                <a:spcPct val="140000"/>
              </a:lnSpc>
              <a:spcBef>
                <a:spcPts val="0"/>
              </a:spcBef>
              <a:spcAft>
                <a:spcPts val="0"/>
              </a:spcAft>
              <a:buClr>
                <a:srgbClr val="545454"/>
              </a:buClr>
              <a:buSzPts val="1600"/>
              <a:buFont typeface="Lexend"/>
              <a:buChar char="•"/>
            </a:pPr>
            <a:r>
              <a:rPr i="0" lang="fr" sz="1600" u="none" cap="none" strike="noStrike">
                <a:solidFill>
                  <a:srgbClr val="545454"/>
                </a:solidFill>
                <a:latin typeface="Lexend"/>
                <a:ea typeface="Lexend"/>
                <a:cs typeface="Lexend"/>
                <a:sym typeface="Lexend"/>
              </a:rPr>
              <a:t>Productions classified CERO A, accessible to all ages.</a:t>
            </a:r>
            <a:endParaRPr sz="500">
              <a:latin typeface="Lexend"/>
              <a:ea typeface="Lexend"/>
              <a:cs typeface="Lexend"/>
              <a:sym typeface="Lexend"/>
            </a:endParaRPr>
          </a:p>
          <a:p>
            <a:pPr indent="0" lvl="0" marL="0" marR="0" rtl="0" algn="l">
              <a:lnSpc>
                <a:spcPct val="140000"/>
              </a:lnSpc>
              <a:spcBef>
                <a:spcPts val="0"/>
              </a:spcBef>
              <a:spcAft>
                <a:spcPts val="0"/>
              </a:spcAft>
              <a:buNone/>
            </a:pPr>
            <a:r>
              <a:rPr i="0" lang="fr" sz="1600" u="none" cap="none" strike="noStrike">
                <a:solidFill>
                  <a:srgbClr val="545454"/>
                </a:solidFill>
                <a:latin typeface="Lexend"/>
                <a:ea typeface="Lexend"/>
                <a:cs typeface="Lexend"/>
                <a:sym typeface="Lexend"/>
              </a:rPr>
              <a:t>→ Equivalent to PEGI in Europe, ESRB in North America, ACB in Australia</a:t>
            </a:r>
            <a:endParaRPr sz="500">
              <a:latin typeface="Lexend"/>
              <a:ea typeface="Lexend"/>
              <a:cs typeface="Lexend"/>
              <a:sym typeface="Lexend"/>
            </a:endParaRPr>
          </a:p>
        </p:txBody>
      </p:sp>
      <p:sp>
        <p:nvSpPr>
          <p:cNvPr id="769" name="Google Shape;769;p99"/>
          <p:cNvSpPr txBox="1"/>
          <p:nvPr/>
        </p:nvSpPr>
        <p:spPr>
          <a:xfrm>
            <a:off x="212663" y="2214215"/>
            <a:ext cx="4101600" cy="2659200"/>
          </a:xfrm>
          <a:prstGeom prst="rect">
            <a:avLst/>
          </a:prstGeom>
          <a:noFill/>
          <a:ln>
            <a:noFill/>
          </a:ln>
        </p:spPr>
        <p:txBody>
          <a:bodyPr anchorCtr="0" anchor="t" bIns="0" lIns="0" spcFirstLastPara="1" rIns="0" wrap="square" tIns="0">
            <a:spAutoFit/>
          </a:bodyPr>
          <a:lstStyle/>
          <a:p>
            <a:pPr indent="-95250" lvl="1" marL="215900" marR="0" rtl="0" algn="l">
              <a:lnSpc>
                <a:spcPct val="139961"/>
              </a:lnSpc>
              <a:spcBef>
                <a:spcPts val="0"/>
              </a:spcBef>
              <a:spcAft>
                <a:spcPts val="0"/>
              </a:spcAft>
              <a:buClr>
                <a:srgbClr val="545454"/>
              </a:buClr>
              <a:buSzPts val="900"/>
              <a:buFont typeface="Lexend"/>
              <a:buChar char="•"/>
            </a:pPr>
            <a:r>
              <a:rPr i="0" lang="fr" sz="900" u="none" cap="none" strike="noStrike">
                <a:solidFill>
                  <a:srgbClr val="545454"/>
                </a:solidFill>
                <a:latin typeface="Lexend"/>
                <a:ea typeface="Lexend"/>
                <a:cs typeface="Lexend"/>
                <a:sym typeface="Lexend"/>
              </a:rPr>
              <a:t>タッチ!カービィ(2005), Kirby : Le Pinceau du pouvoir [titre français], Nintendo DS, HAL Laboratory, Nintendo. </a:t>
            </a:r>
            <a:endParaRPr sz="600">
              <a:latin typeface="Lexend"/>
              <a:ea typeface="Lexend"/>
              <a:cs typeface="Lexend"/>
              <a:sym typeface="Lexend"/>
            </a:endParaRPr>
          </a:p>
          <a:p>
            <a:pPr indent="-95250" lvl="1" marL="215900" marR="0" rtl="0" algn="l">
              <a:lnSpc>
                <a:spcPct val="139961"/>
              </a:lnSpc>
              <a:spcBef>
                <a:spcPts val="0"/>
              </a:spcBef>
              <a:spcAft>
                <a:spcPts val="0"/>
              </a:spcAft>
              <a:buClr>
                <a:srgbClr val="545454"/>
              </a:buClr>
              <a:buSzPts val="900"/>
              <a:buFont typeface="Lexend"/>
              <a:buChar char="•"/>
            </a:pPr>
            <a:r>
              <a:rPr i="0" lang="fr" sz="900" u="none" cap="none" strike="noStrike">
                <a:solidFill>
                  <a:srgbClr val="545454"/>
                </a:solidFill>
                <a:latin typeface="Lexend"/>
                <a:ea typeface="Lexend"/>
                <a:cs typeface="Lexend"/>
                <a:sym typeface="Lexend"/>
              </a:rPr>
              <a:t>星のカービィ 参上! ドロッチェ団(2006), Kirby : Les souris attaquent [titre français], Nintendo DS, Flagship Natsume, Nintendo. </a:t>
            </a:r>
            <a:endParaRPr sz="600">
              <a:latin typeface="Lexend"/>
              <a:ea typeface="Lexend"/>
              <a:cs typeface="Lexend"/>
              <a:sym typeface="Lexend"/>
            </a:endParaRPr>
          </a:p>
          <a:p>
            <a:pPr indent="-95250" lvl="1" marL="215900" marR="0" rtl="0" algn="l">
              <a:lnSpc>
                <a:spcPct val="139961"/>
              </a:lnSpc>
              <a:spcBef>
                <a:spcPts val="0"/>
              </a:spcBef>
              <a:spcAft>
                <a:spcPts val="0"/>
              </a:spcAft>
              <a:buClr>
                <a:srgbClr val="545454"/>
              </a:buClr>
              <a:buSzPts val="900"/>
              <a:buFont typeface="Lexend"/>
              <a:buChar char="•"/>
            </a:pPr>
            <a:r>
              <a:rPr i="0" lang="fr" sz="900" u="none" cap="none" strike="noStrike">
                <a:solidFill>
                  <a:srgbClr val="545454"/>
                </a:solidFill>
                <a:latin typeface="Lexend"/>
                <a:ea typeface="Lexend"/>
                <a:cs typeface="Lexend"/>
                <a:sym typeface="Lexend"/>
              </a:rPr>
              <a:t>星のカービィ 鏡の大迷宮(2004), Kirby et le Labyrinthe des Miroirs [titre français], GameBoy Advance, Flagship, Nintendo, HAL Laboratory. </a:t>
            </a:r>
            <a:endParaRPr sz="600">
              <a:latin typeface="Lexend"/>
              <a:ea typeface="Lexend"/>
              <a:cs typeface="Lexend"/>
              <a:sym typeface="Lexend"/>
            </a:endParaRPr>
          </a:p>
          <a:p>
            <a:pPr indent="-95250" lvl="1" marL="215900" marR="0" rtl="0" algn="l">
              <a:lnSpc>
                <a:spcPct val="139961"/>
              </a:lnSpc>
              <a:spcBef>
                <a:spcPts val="0"/>
              </a:spcBef>
              <a:spcAft>
                <a:spcPts val="0"/>
              </a:spcAft>
              <a:buClr>
                <a:srgbClr val="545454"/>
              </a:buClr>
              <a:buSzPts val="900"/>
              <a:buFont typeface="Lexend"/>
              <a:buChar char="•"/>
            </a:pPr>
            <a:r>
              <a:rPr i="0" lang="fr" sz="900" u="none" cap="none" strike="noStrike">
                <a:solidFill>
                  <a:srgbClr val="545454"/>
                </a:solidFill>
                <a:latin typeface="Lexend"/>
                <a:ea typeface="Lexend"/>
                <a:cs typeface="Lexend"/>
                <a:sym typeface="Lexend"/>
              </a:rPr>
              <a:t>カービィのエアライド(2003), Kirby Air Ride [titre français],GameCube, HAL Laboratory, Nintendo. </a:t>
            </a:r>
            <a:endParaRPr sz="600">
              <a:latin typeface="Lexend"/>
              <a:ea typeface="Lexend"/>
              <a:cs typeface="Lexend"/>
              <a:sym typeface="Lexend"/>
            </a:endParaRPr>
          </a:p>
          <a:p>
            <a:pPr indent="-95250" lvl="1" marL="215900" marR="0" rtl="0" algn="l">
              <a:lnSpc>
                <a:spcPct val="139961"/>
              </a:lnSpc>
              <a:spcBef>
                <a:spcPts val="0"/>
              </a:spcBef>
              <a:spcAft>
                <a:spcPts val="0"/>
              </a:spcAft>
              <a:buClr>
                <a:srgbClr val="545454"/>
              </a:buClr>
              <a:buSzPts val="900"/>
              <a:buFont typeface="Lexend"/>
              <a:buChar char="•"/>
            </a:pPr>
            <a:r>
              <a:rPr i="0" lang="fr" sz="900" u="none" cap="none" strike="noStrike">
                <a:solidFill>
                  <a:srgbClr val="545454"/>
                </a:solidFill>
                <a:latin typeface="Lexend"/>
                <a:ea typeface="Lexend"/>
                <a:cs typeface="Lexend"/>
                <a:sym typeface="Lexend"/>
              </a:rPr>
              <a:t>シナモンボール くるくるスイーツパラダイス(2007), Cinnamoroll Shinamon bōru Kurukuru suītsu paradaisu [Translittération], Nintendo DS, Delta Arts, Imagineer, Rocket Company. </a:t>
            </a:r>
            <a:endParaRPr sz="600">
              <a:latin typeface="Lexend"/>
              <a:ea typeface="Lexend"/>
              <a:cs typeface="Lexend"/>
              <a:sym typeface="Lexend"/>
            </a:endParaRPr>
          </a:p>
          <a:p>
            <a:pPr indent="-95250" lvl="1" marL="215900" marR="0" rtl="0" algn="l">
              <a:lnSpc>
                <a:spcPct val="139961"/>
              </a:lnSpc>
              <a:spcBef>
                <a:spcPts val="0"/>
              </a:spcBef>
              <a:spcAft>
                <a:spcPts val="0"/>
              </a:spcAft>
              <a:buClr>
                <a:srgbClr val="545454"/>
              </a:buClr>
              <a:buSzPts val="900"/>
              <a:buFont typeface="Lexend"/>
              <a:buChar char="•"/>
            </a:pPr>
            <a:r>
              <a:rPr i="0" lang="fr" sz="900" u="none" cap="none" strike="noStrike">
                <a:solidFill>
                  <a:srgbClr val="545454"/>
                </a:solidFill>
                <a:latin typeface="Lexend"/>
                <a:ea typeface="Lexend"/>
                <a:cs typeface="Lexend"/>
                <a:sym typeface="Lexend"/>
              </a:rPr>
              <a:t>ハローキティのご当地コレクション 恋のどきどきトラベル(2007), Harō kiti no gotōchi korekushon Koi no dokidoki toraberu [Translittération], Nintendo DS, Imagineer, Rocket Company.</a:t>
            </a:r>
            <a:endParaRPr sz="600">
              <a:latin typeface="Lexend"/>
              <a:ea typeface="Lexend"/>
              <a:cs typeface="Lexend"/>
              <a:sym typeface="Lexend"/>
            </a:endParaRPr>
          </a:p>
        </p:txBody>
      </p:sp>
      <p:sp>
        <p:nvSpPr>
          <p:cNvPr id="770" name="Google Shape;770;p99"/>
          <p:cNvSpPr txBox="1"/>
          <p:nvPr/>
        </p:nvSpPr>
        <p:spPr>
          <a:xfrm>
            <a:off x="4424530" y="2209453"/>
            <a:ext cx="4492500" cy="585000"/>
          </a:xfrm>
          <a:prstGeom prst="rect">
            <a:avLst/>
          </a:prstGeom>
          <a:noFill/>
          <a:ln>
            <a:noFill/>
          </a:ln>
        </p:spPr>
        <p:txBody>
          <a:bodyPr anchorCtr="0" anchor="t" bIns="0" lIns="0" spcFirstLastPara="1" rIns="0" wrap="square" tIns="0">
            <a:spAutoFit/>
          </a:bodyPr>
          <a:lstStyle/>
          <a:p>
            <a:pPr indent="-114300" lvl="1" marL="241300" marR="0" rtl="0" algn="l">
              <a:lnSpc>
                <a:spcPct val="139991"/>
              </a:lnSpc>
              <a:spcBef>
                <a:spcPts val="0"/>
              </a:spcBef>
              <a:spcAft>
                <a:spcPts val="0"/>
              </a:spcAft>
              <a:buClr>
                <a:srgbClr val="545454"/>
              </a:buClr>
              <a:buSzPts val="1000"/>
              <a:buFont typeface="Lexend"/>
              <a:buChar char="•"/>
            </a:pPr>
            <a:r>
              <a:rPr i="0" lang="fr" sz="1000" u="none" cap="none" strike="noStrike">
                <a:solidFill>
                  <a:srgbClr val="545454"/>
                </a:solidFill>
                <a:latin typeface="Lexend"/>
                <a:ea typeface="Lexend"/>
                <a:cs typeface="Lexend"/>
                <a:sym typeface="Lexend"/>
              </a:rPr>
              <a:t>リラックマ なかよしコレクション(2014), Rirakkuma nakayoshi korekushon [Translittération], Nintendo 3DS.</a:t>
            </a:r>
            <a:endParaRPr sz="600">
              <a:latin typeface="Lexend"/>
              <a:ea typeface="Lexend"/>
              <a:cs typeface="Lexend"/>
              <a:sym typeface="Lexend"/>
            </a:endParaRPr>
          </a:p>
          <a:p>
            <a:pPr indent="-114300" lvl="1" marL="241300" marR="0" rtl="0" algn="l">
              <a:lnSpc>
                <a:spcPct val="139991"/>
              </a:lnSpc>
              <a:spcBef>
                <a:spcPts val="0"/>
              </a:spcBef>
              <a:spcAft>
                <a:spcPts val="0"/>
              </a:spcAft>
              <a:buClr>
                <a:srgbClr val="545454"/>
              </a:buClr>
              <a:buSzPts val="1000"/>
              <a:buFont typeface="Lexend"/>
              <a:buChar char="•"/>
            </a:pPr>
            <a:r>
              <a:rPr i="0" lang="fr" sz="1000" u="none" cap="none" strike="noStrike">
                <a:solidFill>
                  <a:srgbClr val="545454"/>
                </a:solidFill>
                <a:latin typeface="Lexend"/>
                <a:ea typeface="Lexend"/>
                <a:cs typeface="Lexend"/>
                <a:sym typeface="Lexend"/>
              </a:rPr>
              <a:t>and more. </a:t>
            </a:r>
            <a:endParaRPr sz="600">
              <a:latin typeface="Lexend"/>
              <a:ea typeface="Lexend"/>
              <a:cs typeface="Lexend"/>
              <a:sym typeface="Lexen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0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76" name="Google Shape;776;p100"/>
          <p:cNvSpPr txBox="1"/>
          <p:nvPr/>
        </p:nvSpPr>
        <p:spPr>
          <a:xfrm>
            <a:off x="913378" y="319979"/>
            <a:ext cx="6873988" cy="85209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Arial"/>
                <a:ea typeface="Arial"/>
                <a:cs typeface="Arial"/>
                <a:sym typeface="Arial"/>
              </a:rPr>
              <a:t>WHY DID I CHOOSE CERO A VIDEOGAMES ?</a:t>
            </a:r>
            <a:endParaRPr sz="700"/>
          </a:p>
        </p:txBody>
      </p:sp>
      <p:sp>
        <p:nvSpPr>
          <p:cNvPr id="777" name="Google Shape;777;p100"/>
          <p:cNvSpPr txBox="1"/>
          <p:nvPr/>
        </p:nvSpPr>
        <p:spPr>
          <a:xfrm>
            <a:off x="913378" y="1263932"/>
            <a:ext cx="6978600" cy="3694200"/>
          </a:xfrm>
          <a:prstGeom prst="rect">
            <a:avLst/>
          </a:prstGeom>
          <a:noFill/>
          <a:ln>
            <a:noFill/>
          </a:ln>
        </p:spPr>
        <p:txBody>
          <a:bodyPr anchorCtr="0" anchor="t" bIns="0" lIns="0" spcFirstLastPara="1" rIns="0" wrap="square" tIns="0">
            <a:spAutoFit/>
          </a:bodyPr>
          <a:lstStyle/>
          <a:p>
            <a:pPr indent="-177800" lvl="1" marL="381000" marR="0" rtl="0" algn="l">
              <a:lnSpc>
                <a:spcPct val="140000"/>
              </a:lnSpc>
              <a:spcBef>
                <a:spcPts val="0"/>
              </a:spcBef>
              <a:spcAft>
                <a:spcPts val="0"/>
              </a:spcAft>
              <a:buClr>
                <a:srgbClr val="545454"/>
              </a:buClr>
              <a:buSzPts val="1600"/>
              <a:buFont typeface="Lexend"/>
              <a:buChar char="•"/>
            </a:pPr>
            <a:r>
              <a:rPr i="0" lang="fr" sz="1600" u="none" cap="none" strike="noStrike">
                <a:solidFill>
                  <a:srgbClr val="545454"/>
                </a:solidFill>
                <a:latin typeface="Lexend"/>
                <a:ea typeface="Lexend"/>
                <a:cs typeface="Lexend"/>
                <a:sym typeface="Lexend"/>
              </a:rPr>
              <a:t>Using the essentialization of women to find them: </a:t>
            </a:r>
            <a:endParaRPr sz="500">
              <a:latin typeface="Lexend"/>
              <a:ea typeface="Lexend"/>
              <a:cs typeface="Lexend"/>
              <a:sym typeface="Lexend"/>
            </a:endParaRPr>
          </a:p>
          <a:p>
            <a:pPr indent="0" lvl="0" marL="0" marR="0" rtl="0" algn="l">
              <a:lnSpc>
                <a:spcPct val="140000"/>
              </a:lnSpc>
              <a:spcBef>
                <a:spcPts val="0"/>
              </a:spcBef>
              <a:spcAft>
                <a:spcPts val="0"/>
              </a:spcAft>
              <a:buNone/>
            </a:pPr>
            <a:r>
              <a:t/>
            </a:r>
            <a:endParaRPr i="0" sz="1600" u="none" cap="none" strike="noStrike">
              <a:solidFill>
                <a:srgbClr val="545454"/>
              </a:solidFill>
              <a:latin typeface="Lexend"/>
              <a:ea typeface="Lexend"/>
              <a:cs typeface="Lexend"/>
              <a:sym typeface="Lexend"/>
            </a:endParaRPr>
          </a:p>
          <a:p>
            <a:pPr indent="-177800" lvl="1" marL="381000" marR="0" rtl="0" algn="l">
              <a:lnSpc>
                <a:spcPct val="140000"/>
              </a:lnSpc>
              <a:spcBef>
                <a:spcPts val="0"/>
              </a:spcBef>
              <a:spcAft>
                <a:spcPts val="0"/>
              </a:spcAft>
              <a:buClr>
                <a:srgbClr val="545454"/>
              </a:buClr>
              <a:buSzPts val="1600"/>
              <a:buFont typeface="Lexend"/>
              <a:buAutoNum type="arabicPeriod"/>
            </a:pPr>
            <a:r>
              <a:rPr i="0" lang="fr" sz="1600" u="none" cap="none" strike="noStrike">
                <a:solidFill>
                  <a:srgbClr val="545454"/>
                </a:solidFill>
                <a:latin typeface="Lexend"/>
                <a:ea typeface="Lexend"/>
                <a:cs typeface="Lexend"/>
                <a:sym typeface="Lexend"/>
              </a:rPr>
              <a:t> Kaori Ikeda, an employee at the promotion of the company Asmik observed that, in the 80s and 90s, women were seen by companies as people who could attract a young audience thanks to their sensitivity. (McCorkle Okazaki, 2024, p. 206) </a:t>
            </a:r>
            <a:endParaRPr sz="500">
              <a:latin typeface="Lexend"/>
              <a:ea typeface="Lexend"/>
              <a:cs typeface="Lexend"/>
              <a:sym typeface="Lexend"/>
            </a:endParaRPr>
          </a:p>
          <a:p>
            <a:pPr indent="-177800" lvl="1" marL="381000" marR="0" rtl="0" algn="l">
              <a:lnSpc>
                <a:spcPct val="140000"/>
              </a:lnSpc>
              <a:spcBef>
                <a:spcPts val="0"/>
              </a:spcBef>
              <a:spcAft>
                <a:spcPts val="0"/>
              </a:spcAft>
              <a:buClr>
                <a:srgbClr val="545454"/>
              </a:buClr>
              <a:buSzPts val="1600"/>
              <a:buFont typeface="Lexend"/>
              <a:buAutoNum type="arabicPeriod"/>
            </a:pPr>
            <a:r>
              <a:rPr i="0" lang="fr" sz="1600" u="none" cap="none" strike="noStrike">
                <a:solidFill>
                  <a:srgbClr val="545454"/>
                </a:solidFill>
                <a:latin typeface="Lexend"/>
                <a:ea typeface="Lexend"/>
                <a:cs typeface="Lexend"/>
                <a:sym typeface="Lexend"/>
              </a:rPr>
              <a:t> One of the reasons for this invisibility is because the female creators of comics were at the production of stories intended for little girls. Thus, the history of comics was built around periodicals that could appeal to an adult audience. (Hertiman, et al., 2024, p.40)</a:t>
            </a:r>
            <a:endParaRPr sz="500">
              <a:latin typeface="Lexend"/>
              <a:ea typeface="Lexend"/>
              <a:cs typeface="Lexend"/>
              <a:sym typeface="Lexen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0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83" name="Google Shape;783;p101"/>
          <p:cNvSpPr txBox="1"/>
          <p:nvPr/>
        </p:nvSpPr>
        <p:spPr>
          <a:xfrm>
            <a:off x="1541256" y="281101"/>
            <a:ext cx="6247686" cy="41887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Arial"/>
                <a:ea typeface="Arial"/>
                <a:cs typeface="Arial"/>
                <a:sym typeface="Arial"/>
              </a:rPr>
              <a:t>EXEMPLE</a:t>
            </a:r>
            <a:endParaRPr sz="700"/>
          </a:p>
        </p:txBody>
      </p:sp>
      <p:sp>
        <p:nvSpPr>
          <p:cNvPr id="784" name="Google Shape;784;p101"/>
          <p:cNvSpPr txBox="1"/>
          <p:nvPr/>
        </p:nvSpPr>
        <p:spPr>
          <a:xfrm>
            <a:off x="1082648" y="1598111"/>
            <a:ext cx="6978600" cy="2216400"/>
          </a:xfrm>
          <a:prstGeom prst="rect">
            <a:avLst/>
          </a:prstGeom>
          <a:noFill/>
          <a:ln>
            <a:noFill/>
          </a:ln>
        </p:spPr>
        <p:txBody>
          <a:bodyPr anchorCtr="0" anchor="t" bIns="0" lIns="0" spcFirstLastPara="1" rIns="0" wrap="square" tIns="0">
            <a:spAutoFit/>
          </a:bodyPr>
          <a:lstStyle/>
          <a:p>
            <a:pPr indent="-190500" lvl="1" marL="381000" marR="0" rtl="0" algn="l">
              <a:lnSpc>
                <a:spcPct val="140000"/>
              </a:lnSpc>
              <a:spcBef>
                <a:spcPts val="0"/>
              </a:spcBef>
              <a:spcAft>
                <a:spcPts val="0"/>
              </a:spcAft>
              <a:buClr>
                <a:srgbClr val="545454"/>
              </a:buClr>
              <a:buSzPts val="1800"/>
              <a:buFont typeface="Lexend"/>
              <a:buChar char="•"/>
            </a:pPr>
            <a:r>
              <a:rPr i="0" lang="fr" sz="1800" u="none" cap="none" strike="noStrike">
                <a:solidFill>
                  <a:srgbClr val="545454"/>
                </a:solidFill>
                <a:latin typeface="Lexend"/>
                <a:ea typeface="Lexend"/>
                <a:cs typeface="Lexend"/>
                <a:sym typeface="Lexend"/>
              </a:rPr>
              <a:t>Muriel Tramis worked on child video games but also on NSFW productions like Emmanuelle (1989), Geisha (1990), Fascination (1991). </a:t>
            </a:r>
            <a:endParaRPr sz="700">
              <a:latin typeface="Lexend"/>
              <a:ea typeface="Lexend"/>
              <a:cs typeface="Lexend"/>
              <a:sym typeface="Lexend"/>
            </a:endParaRPr>
          </a:p>
          <a:p>
            <a:pPr indent="0" lvl="0" marL="0" marR="0" rtl="0" algn="l">
              <a:lnSpc>
                <a:spcPct val="140000"/>
              </a:lnSpc>
              <a:spcBef>
                <a:spcPts val="0"/>
              </a:spcBef>
              <a:spcAft>
                <a:spcPts val="0"/>
              </a:spcAft>
              <a:buNone/>
            </a:pPr>
            <a:r>
              <a:rPr i="0" lang="fr" sz="1800" u="none" cap="none" strike="noStrike">
                <a:solidFill>
                  <a:srgbClr val="545454"/>
                </a:solidFill>
                <a:latin typeface="Lexend"/>
                <a:ea typeface="Lexend"/>
                <a:cs typeface="Lexend"/>
                <a:sym typeface="Lexend"/>
              </a:rPr>
              <a:t>→ She also worked on Méwilo (1987), a 'point and click' game taking place in Martinique and which deals with themes related to colonization and slavery.</a:t>
            </a:r>
            <a:endParaRPr sz="700">
              <a:latin typeface="Lexend"/>
              <a:ea typeface="Lexend"/>
              <a:cs typeface="Lexend"/>
              <a:sym typeface="Lexend"/>
            </a:endParaRPr>
          </a:p>
        </p:txBody>
      </p:sp>
      <p:sp>
        <p:nvSpPr>
          <p:cNvPr id="785" name="Google Shape;785;p101"/>
          <p:cNvSpPr/>
          <p:nvPr/>
        </p:nvSpPr>
        <p:spPr>
          <a:xfrm rot="10800000">
            <a:off x="0" y="3779733"/>
            <a:ext cx="1429900" cy="1363767"/>
          </a:xfrm>
          <a:custGeom>
            <a:rect b="b" l="l" r="r" t="t"/>
            <a:pathLst>
              <a:path extrusionOk="0" h="2727534" w="2859799">
                <a:moveTo>
                  <a:pt x="2859799" y="2727534"/>
                </a:moveTo>
                <a:lnTo>
                  <a:pt x="0" y="2727534"/>
                </a:lnTo>
                <a:lnTo>
                  <a:pt x="0" y="0"/>
                </a:lnTo>
                <a:lnTo>
                  <a:pt x="2859799" y="0"/>
                </a:lnTo>
                <a:lnTo>
                  <a:pt x="2859799" y="2727534"/>
                </a:lnTo>
                <a:close/>
              </a:path>
            </a:pathLst>
          </a:custGeom>
          <a:blipFill rotWithShape="1">
            <a:blip r:embed="rId4">
              <a:alphaModFix/>
            </a:blip>
            <a:stretch>
              <a:fillRect b="0" l="0" r="0" t="0"/>
            </a:stretch>
          </a:blipFill>
          <a:ln>
            <a:noFill/>
          </a:ln>
        </p:spPr>
      </p:sp>
      <p:sp>
        <p:nvSpPr>
          <p:cNvPr id="786" name="Google Shape;786;p101"/>
          <p:cNvSpPr/>
          <p:nvPr/>
        </p:nvSpPr>
        <p:spPr>
          <a:xfrm rot="10800000">
            <a:off x="7714101" y="18091"/>
            <a:ext cx="1429899" cy="1363767"/>
          </a:xfrm>
          <a:custGeom>
            <a:rect b="b" l="l" r="r" t="t"/>
            <a:pathLst>
              <a:path extrusionOk="0" h="2727534" w="2859799">
                <a:moveTo>
                  <a:pt x="2859799" y="2727534"/>
                </a:moveTo>
                <a:lnTo>
                  <a:pt x="0" y="2727534"/>
                </a:lnTo>
                <a:lnTo>
                  <a:pt x="0" y="0"/>
                </a:lnTo>
                <a:lnTo>
                  <a:pt x="2859799" y="0"/>
                </a:lnTo>
                <a:lnTo>
                  <a:pt x="2859799" y="2727534"/>
                </a:lnTo>
                <a:close/>
              </a:path>
            </a:pathLst>
          </a:custGeom>
          <a:blipFill rotWithShape="1">
            <a:blip r:embed="rId4">
              <a:alphaModFix/>
            </a:blip>
            <a:stretch>
              <a:fillRect b="0" l="0" r="0" t="0"/>
            </a:stretch>
          </a:blipFill>
          <a:ln>
            <a:noFill/>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92" name="Google Shape;792;p102"/>
          <p:cNvSpPr/>
          <p:nvPr/>
        </p:nvSpPr>
        <p:spPr>
          <a:xfrm rot="10800000">
            <a:off x="7525378" y="3643248"/>
            <a:ext cx="1429899" cy="1363767"/>
          </a:xfrm>
          <a:custGeom>
            <a:rect b="b" l="l" r="r" t="t"/>
            <a:pathLst>
              <a:path extrusionOk="0" h="2727534" w="2859799">
                <a:moveTo>
                  <a:pt x="2859800" y="2727534"/>
                </a:moveTo>
                <a:lnTo>
                  <a:pt x="0" y="2727534"/>
                </a:lnTo>
                <a:lnTo>
                  <a:pt x="0" y="0"/>
                </a:lnTo>
                <a:lnTo>
                  <a:pt x="2859800" y="0"/>
                </a:lnTo>
                <a:lnTo>
                  <a:pt x="2859800" y="2727534"/>
                </a:lnTo>
                <a:close/>
              </a:path>
            </a:pathLst>
          </a:custGeom>
          <a:blipFill rotWithShape="1">
            <a:blip r:embed="rId4">
              <a:alphaModFix/>
            </a:blip>
            <a:stretch>
              <a:fillRect b="0" l="0" r="0" t="0"/>
            </a:stretch>
          </a:blipFill>
          <a:ln>
            <a:noFill/>
          </a:ln>
        </p:spPr>
      </p:sp>
      <p:sp>
        <p:nvSpPr>
          <p:cNvPr id="793" name="Google Shape;793;p102"/>
          <p:cNvSpPr/>
          <p:nvPr/>
        </p:nvSpPr>
        <p:spPr>
          <a:xfrm>
            <a:off x="0" y="3846977"/>
            <a:ext cx="1296523" cy="1296523"/>
          </a:xfrm>
          <a:custGeom>
            <a:rect b="b" l="l" r="r" t="t"/>
            <a:pathLst>
              <a:path extrusionOk="0" h="2593046" w="2593046">
                <a:moveTo>
                  <a:pt x="0" y="0"/>
                </a:moveTo>
                <a:lnTo>
                  <a:pt x="2593046" y="0"/>
                </a:lnTo>
                <a:lnTo>
                  <a:pt x="2593046" y="2593046"/>
                </a:lnTo>
                <a:lnTo>
                  <a:pt x="0" y="2593046"/>
                </a:lnTo>
                <a:lnTo>
                  <a:pt x="0" y="0"/>
                </a:lnTo>
                <a:close/>
              </a:path>
            </a:pathLst>
          </a:custGeom>
          <a:blipFill rotWithShape="1">
            <a:blip r:embed="rId5">
              <a:alphaModFix/>
            </a:blip>
            <a:stretch>
              <a:fillRect b="0" l="0" r="0" t="0"/>
            </a:stretch>
          </a:blipFill>
          <a:ln>
            <a:noFill/>
          </a:ln>
        </p:spPr>
      </p:sp>
      <p:sp>
        <p:nvSpPr>
          <p:cNvPr id="794" name="Google Shape;794;p102"/>
          <p:cNvSpPr txBox="1"/>
          <p:nvPr/>
        </p:nvSpPr>
        <p:spPr>
          <a:xfrm>
            <a:off x="1448157" y="357301"/>
            <a:ext cx="6247686" cy="41887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Arial"/>
                <a:ea typeface="Arial"/>
                <a:cs typeface="Arial"/>
                <a:sym typeface="Arial"/>
              </a:rPr>
              <a:t>WHAT’S NEXT ?</a:t>
            </a:r>
            <a:endParaRPr sz="700"/>
          </a:p>
        </p:txBody>
      </p:sp>
      <p:sp>
        <p:nvSpPr>
          <p:cNvPr id="795" name="Google Shape;795;p102"/>
          <p:cNvSpPr txBox="1"/>
          <p:nvPr/>
        </p:nvSpPr>
        <p:spPr>
          <a:xfrm>
            <a:off x="794916" y="1351636"/>
            <a:ext cx="7445400" cy="2459400"/>
          </a:xfrm>
          <a:prstGeom prst="rect">
            <a:avLst/>
          </a:prstGeom>
          <a:noFill/>
          <a:ln>
            <a:noFill/>
          </a:ln>
        </p:spPr>
        <p:txBody>
          <a:bodyPr anchorCtr="0" anchor="t" bIns="0" lIns="0" spcFirstLastPara="1" rIns="0" wrap="square" tIns="0">
            <a:spAutoFit/>
          </a:bodyPr>
          <a:lstStyle/>
          <a:p>
            <a:pPr indent="-196850" lvl="1" marL="406400" marR="0" rtl="0" algn="l">
              <a:lnSpc>
                <a:spcPct val="139983"/>
              </a:lnSpc>
              <a:spcBef>
                <a:spcPts val="0"/>
              </a:spcBef>
              <a:spcAft>
                <a:spcPts val="0"/>
              </a:spcAft>
              <a:buClr>
                <a:srgbClr val="545454"/>
              </a:buClr>
              <a:buSzPts val="1700"/>
              <a:buFont typeface="Lexend"/>
              <a:buChar char="•"/>
            </a:pPr>
            <a:r>
              <a:rPr i="0" lang="fr" sz="1700" u="none" cap="none" strike="noStrike">
                <a:solidFill>
                  <a:srgbClr val="545454"/>
                </a:solidFill>
                <a:latin typeface="Lexend"/>
                <a:ea typeface="Lexend"/>
                <a:cs typeface="Lexend"/>
                <a:sym typeface="Lexend"/>
              </a:rPr>
              <a:t>Sort out all CERO A Japanese video game (2000-2010) we have and add it to my corpus.</a:t>
            </a:r>
            <a:endParaRPr sz="500">
              <a:latin typeface="Lexend"/>
              <a:ea typeface="Lexend"/>
              <a:cs typeface="Lexend"/>
              <a:sym typeface="Lexend"/>
            </a:endParaRPr>
          </a:p>
          <a:p>
            <a:pPr indent="-196850" lvl="1" marL="406400" marR="0" rtl="0" algn="l">
              <a:lnSpc>
                <a:spcPct val="139983"/>
              </a:lnSpc>
              <a:spcBef>
                <a:spcPts val="0"/>
              </a:spcBef>
              <a:spcAft>
                <a:spcPts val="0"/>
              </a:spcAft>
              <a:buClr>
                <a:srgbClr val="545454"/>
              </a:buClr>
              <a:buSzPts val="1700"/>
              <a:buFont typeface="Lexend"/>
              <a:buChar char="•"/>
            </a:pPr>
            <a:r>
              <a:rPr i="0" lang="fr" sz="1700" u="none" cap="none" strike="noStrike">
                <a:solidFill>
                  <a:srgbClr val="545454"/>
                </a:solidFill>
                <a:latin typeface="Lexend"/>
                <a:ea typeface="Lexend"/>
                <a:cs typeface="Lexend"/>
                <a:sym typeface="Lexend"/>
              </a:rPr>
              <a:t>Also, focus on one video game licence for excavating its credits. </a:t>
            </a:r>
            <a:endParaRPr sz="500">
              <a:latin typeface="Lexend"/>
              <a:ea typeface="Lexend"/>
              <a:cs typeface="Lexend"/>
              <a:sym typeface="Lexend"/>
            </a:endParaRPr>
          </a:p>
          <a:p>
            <a:pPr indent="-196850" lvl="1" marL="406400" marR="0" rtl="0" algn="l">
              <a:lnSpc>
                <a:spcPct val="139983"/>
              </a:lnSpc>
              <a:spcBef>
                <a:spcPts val="0"/>
              </a:spcBef>
              <a:spcAft>
                <a:spcPts val="0"/>
              </a:spcAft>
              <a:buClr>
                <a:srgbClr val="545454"/>
              </a:buClr>
              <a:buSzPts val="1700"/>
              <a:buFont typeface="Lexend"/>
              <a:buChar char="•"/>
            </a:pPr>
            <a:r>
              <a:rPr i="0" lang="fr" sz="1700" u="none" cap="none" strike="noStrike">
                <a:solidFill>
                  <a:srgbClr val="545454"/>
                </a:solidFill>
                <a:latin typeface="Lexend"/>
                <a:ea typeface="Lexend"/>
                <a:cs typeface="Lexend"/>
                <a:sym typeface="Lexend"/>
              </a:rPr>
              <a:t>Testing my methodology on this. </a:t>
            </a:r>
            <a:endParaRPr sz="500">
              <a:latin typeface="Lexend"/>
              <a:ea typeface="Lexend"/>
              <a:cs typeface="Lexend"/>
              <a:sym typeface="Lexend"/>
            </a:endParaRPr>
          </a:p>
          <a:p>
            <a:pPr indent="-196850" lvl="1" marL="406400" marR="0" rtl="0" algn="l">
              <a:lnSpc>
                <a:spcPct val="139983"/>
              </a:lnSpc>
              <a:spcBef>
                <a:spcPts val="0"/>
              </a:spcBef>
              <a:spcAft>
                <a:spcPts val="0"/>
              </a:spcAft>
              <a:buClr>
                <a:srgbClr val="545454"/>
              </a:buClr>
              <a:buSzPts val="1700"/>
              <a:buFont typeface="Lexend"/>
              <a:buChar char="•"/>
            </a:pPr>
            <a:r>
              <a:rPr i="0" lang="fr" sz="1700" u="none" cap="none" strike="noStrike">
                <a:solidFill>
                  <a:srgbClr val="545454"/>
                </a:solidFill>
                <a:latin typeface="Lexend"/>
                <a:ea typeface="Lexend"/>
                <a:cs typeface="Lexend"/>
                <a:sym typeface="Lexend"/>
              </a:rPr>
              <a:t>Exploring more on “Creative constellations” and its application on other media like comics. </a:t>
            </a:r>
            <a:endParaRPr sz="500">
              <a:latin typeface="Lexend"/>
              <a:ea typeface="Lexend"/>
              <a:cs typeface="Lexend"/>
              <a:sym typeface="Lexend"/>
            </a:endParaRPr>
          </a:p>
          <a:p>
            <a:pPr indent="-196850" lvl="1" marL="406400" marR="0" rtl="0" algn="l">
              <a:lnSpc>
                <a:spcPct val="139983"/>
              </a:lnSpc>
              <a:spcBef>
                <a:spcPts val="0"/>
              </a:spcBef>
              <a:spcAft>
                <a:spcPts val="0"/>
              </a:spcAft>
              <a:buClr>
                <a:srgbClr val="545454"/>
              </a:buClr>
              <a:buSzPts val="1700"/>
              <a:buFont typeface="Lexend"/>
              <a:buChar char="•"/>
            </a:pPr>
            <a:r>
              <a:rPr i="0" lang="fr" sz="1700" u="none" cap="none" strike="noStrike">
                <a:solidFill>
                  <a:srgbClr val="545454"/>
                </a:solidFill>
                <a:latin typeface="Lexend"/>
                <a:ea typeface="Lexend"/>
                <a:cs typeface="Lexend"/>
                <a:sym typeface="Lexend"/>
              </a:rPr>
              <a:t>Other initiative like WIJA (Women in Japanese Animation)</a:t>
            </a:r>
            <a:endParaRPr sz="500">
              <a:latin typeface="Lexend"/>
              <a:ea typeface="Lexend"/>
              <a:cs typeface="Lexend"/>
              <a:sym typeface="Lexen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0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grpSp>
        <p:nvGrpSpPr>
          <p:cNvPr id="801" name="Google Shape;801;p103"/>
          <p:cNvGrpSpPr/>
          <p:nvPr/>
        </p:nvGrpSpPr>
        <p:grpSpPr>
          <a:xfrm>
            <a:off x="78027" y="1206581"/>
            <a:ext cx="9027436" cy="2945615"/>
            <a:chOff x="0" y="-85725"/>
            <a:chExt cx="4755193" cy="1551600"/>
          </a:xfrm>
        </p:grpSpPr>
        <p:sp>
          <p:nvSpPr>
            <p:cNvPr id="802" name="Google Shape;802;p103"/>
            <p:cNvSpPr/>
            <p:nvPr/>
          </p:nvSpPr>
          <p:spPr>
            <a:xfrm>
              <a:off x="0" y="0"/>
              <a:ext cx="4755193" cy="1465875"/>
            </a:xfrm>
            <a:custGeom>
              <a:rect b="b" l="l" r="r" t="t"/>
              <a:pathLst>
                <a:path extrusionOk="0" h="1465875" w="4755193">
                  <a:moveTo>
                    <a:pt x="21869" y="0"/>
                  </a:moveTo>
                  <a:lnTo>
                    <a:pt x="4733324" y="0"/>
                  </a:lnTo>
                  <a:cubicBezTo>
                    <a:pt x="4745402" y="0"/>
                    <a:pt x="4755193" y="9791"/>
                    <a:pt x="4755193" y="21869"/>
                  </a:cubicBezTo>
                  <a:lnTo>
                    <a:pt x="4755193" y="1444006"/>
                  </a:lnTo>
                  <a:cubicBezTo>
                    <a:pt x="4755193" y="1456084"/>
                    <a:pt x="4745402" y="1465875"/>
                    <a:pt x="4733324" y="1465875"/>
                  </a:cubicBezTo>
                  <a:lnTo>
                    <a:pt x="21869" y="1465875"/>
                  </a:lnTo>
                  <a:cubicBezTo>
                    <a:pt x="9791" y="1465875"/>
                    <a:pt x="0" y="1456084"/>
                    <a:pt x="0" y="1444006"/>
                  </a:cubicBezTo>
                  <a:lnTo>
                    <a:pt x="0" y="21869"/>
                  </a:lnTo>
                  <a:cubicBezTo>
                    <a:pt x="0" y="9791"/>
                    <a:pt x="9791" y="0"/>
                    <a:pt x="21869" y="0"/>
                  </a:cubicBezTo>
                  <a:close/>
                </a:path>
              </a:pathLst>
            </a:custGeom>
            <a:solidFill>
              <a:srgbClr val="FFFDF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3" name="Google Shape;803;p103"/>
            <p:cNvSpPr txBox="1"/>
            <p:nvPr/>
          </p:nvSpPr>
          <p:spPr>
            <a:xfrm>
              <a:off x="0" y="-85725"/>
              <a:ext cx="4755193" cy="1551600"/>
            </a:xfrm>
            <a:prstGeom prst="rect">
              <a:avLst/>
            </a:prstGeom>
            <a:noFill/>
            <a:ln>
              <a:noFill/>
            </a:ln>
          </p:spPr>
          <p:txBody>
            <a:bodyPr anchorCtr="0" anchor="ctr" bIns="25400" lIns="25400" spcFirstLastPara="1" rIns="25400" wrap="square" tIns="25400">
              <a:noAutofit/>
            </a:bodyPr>
            <a:lstStyle/>
            <a:p>
              <a:pPr indent="0" lvl="0" marL="0" marR="0" rtl="0" algn="ctr">
                <a:lnSpc>
                  <a:spcPct val="175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04" name="Google Shape;804;p103"/>
          <p:cNvSpPr txBox="1"/>
          <p:nvPr/>
        </p:nvSpPr>
        <p:spPr>
          <a:xfrm>
            <a:off x="134412" y="1448363"/>
            <a:ext cx="8914500" cy="2539500"/>
          </a:xfrm>
          <a:prstGeom prst="rect">
            <a:avLst/>
          </a:prstGeom>
          <a:noFill/>
          <a:ln>
            <a:noFill/>
          </a:ln>
        </p:spPr>
        <p:txBody>
          <a:bodyPr anchorCtr="0" anchor="t" bIns="0" lIns="0" spcFirstLastPara="1" rIns="0" wrap="square" tIns="0">
            <a:spAutoFit/>
          </a:bodyPr>
          <a:lstStyle/>
          <a:p>
            <a:pPr indent="-133350" lvl="1" marL="292100" marR="0" rtl="0" algn="l">
              <a:lnSpc>
                <a:spcPct val="139992"/>
              </a:lnSpc>
              <a:spcBef>
                <a:spcPts val="0"/>
              </a:spcBef>
              <a:spcAft>
                <a:spcPts val="0"/>
              </a:spcAft>
              <a:buClr>
                <a:srgbClr val="545454"/>
              </a:buClr>
              <a:buSzPts val="1100"/>
              <a:buFont typeface="Lexend"/>
              <a:buChar char="•"/>
            </a:pPr>
            <a:r>
              <a:rPr i="0" lang="fr" sz="1100" u="none" cap="none" strike="noStrike">
                <a:solidFill>
                  <a:srgbClr val="545454"/>
                </a:solidFill>
                <a:latin typeface="Lexend"/>
                <a:ea typeface="Lexend"/>
                <a:cs typeface="Lexend"/>
                <a:sym typeface="Lexend"/>
              </a:rPr>
              <a:t>Hertiman, M. R. et de Singly, C. (2024). Construire un Matrimoine de la Bande Dessinée : Créations, mobilisations et transmissions des femmes dans le neuvième art, en Europe et en Amérique. Les presses du réel.</a:t>
            </a:r>
            <a:endParaRPr sz="500">
              <a:latin typeface="Lexend"/>
              <a:ea typeface="Lexend"/>
              <a:cs typeface="Lexend"/>
              <a:sym typeface="Lexend"/>
            </a:endParaRPr>
          </a:p>
          <a:p>
            <a:pPr indent="-133350" lvl="1" marL="292100" marR="0" rtl="0" algn="l">
              <a:lnSpc>
                <a:spcPct val="139992"/>
              </a:lnSpc>
              <a:spcBef>
                <a:spcPts val="0"/>
              </a:spcBef>
              <a:spcAft>
                <a:spcPts val="0"/>
              </a:spcAft>
              <a:buClr>
                <a:srgbClr val="545454"/>
              </a:buClr>
              <a:buSzPts val="1100"/>
              <a:buFont typeface="Lexend"/>
              <a:buChar char="•"/>
            </a:pPr>
            <a:r>
              <a:rPr i="0" lang="fr" sz="1100" u="none" cap="none" strike="noStrike">
                <a:solidFill>
                  <a:srgbClr val="545454"/>
                </a:solidFill>
                <a:latin typeface="Lexend"/>
                <a:ea typeface="Lexend"/>
                <a:cs typeface="Lexend"/>
                <a:sym typeface="Lexend"/>
              </a:rPr>
              <a:t>Turbiau, A., Leïchlé, M., Islert, C., Hertiman, M. R. et Gauthier, V. (2022). Introduction. GLAD!. Revue sur le langage, le genre, les sexualités, (12).</a:t>
            </a:r>
            <a:endParaRPr sz="500">
              <a:latin typeface="Lexend"/>
              <a:ea typeface="Lexend"/>
              <a:cs typeface="Lexend"/>
              <a:sym typeface="Lexend"/>
            </a:endParaRPr>
          </a:p>
          <a:p>
            <a:pPr indent="-133350" lvl="1" marL="292100" marR="0" rtl="0" algn="l">
              <a:lnSpc>
                <a:spcPct val="139992"/>
              </a:lnSpc>
              <a:spcBef>
                <a:spcPts val="0"/>
              </a:spcBef>
              <a:spcAft>
                <a:spcPts val="0"/>
              </a:spcAft>
              <a:buClr>
                <a:srgbClr val="545454"/>
              </a:buClr>
              <a:buSzPts val="1100"/>
              <a:buFont typeface="Lexend"/>
              <a:buChar char="•"/>
            </a:pPr>
            <a:r>
              <a:rPr i="0" lang="fr" sz="1100" u="none" cap="none" strike="noStrike">
                <a:solidFill>
                  <a:srgbClr val="545454"/>
                </a:solidFill>
                <a:latin typeface="Lexend"/>
                <a:ea typeface="Lexend"/>
                <a:cs typeface="Lexend"/>
                <a:sym typeface="Lexend"/>
              </a:rPr>
              <a:t>Fritsch, M. (2022). Heroines Unsung The (Mostly) Untold Story of Female Japanese Game Music Composers. Dans F. Wilcox (dir.), Women’s Music for the screen. Diverse Narratives in sound (p. 177‑191). Routledge.</a:t>
            </a:r>
            <a:endParaRPr sz="500">
              <a:latin typeface="Lexend"/>
              <a:ea typeface="Lexend"/>
              <a:cs typeface="Lexend"/>
              <a:sym typeface="Lexend"/>
            </a:endParaRPr>
          </a:p>
          <a:p>
            <a:pPr indent="-133350" lvl="1" marL="292100" marR="0" rtl="0" algn="l">
              <a:lnSpc>
                <a:spcPct val="139992"/>
              </a:lnSpc>
              <a:spcBef>
                <a:spcPts val="0"/>
              </a:spcBef>
              <a:spcAft>
                <a:spcPts val="0"/>
              </a:spcAft>
              <a:buClr>
                <a:srgbClr val="545454"/>
              </a:buClr>
              <a:buSzPts val="1100"/>
              <a:buFont typeface="Lexend"/>
              <a:buChar char="•"/>
            </a:pPr>
            <a:r>
              <a:rPr i="0" lang="fr" sz="1100" u="none" cap="none" strike="noStrike">
                <a:solidFill>
                  <a:srgbClr val="545454"/>
                </a:solidFill>
                <a:latin typeface="Lexend"/>
                <a:ea typeface="Lexend"/>
                <a:cs typeface="Lexend"/>
                <a:sym typeface="Lexend"/>
              </a:rPr>
              <a:t>McCorkle Okazaki, B. (2024). Onna no Jidai: Women and Video Game Sound in 1980s Japan. Dans W. Gibbons et M. Grimshaw-Aagaard (dir.), The Oxford Handbook of Video Game Music and Sound. Oxford University Press.</a:t>
            </a:r>
            <a:endParaRPr sz="500">
              <a:latin typeface="Lexend"/>
              <a:ea typeface="Lexend"/>
              <a:cs typeface="Lexend"/>
              <a:sym typeface="Lexend"/>
            </a:endParaRPr>
          </a:p>
          <a:p>
            <a:pPr indent="-133350" lvl="1" marL="292100" marR="0" rtl="0" algn="l">
              <a:lnSpc>
                <a:spcPct val="139992"/>
              </a:lnSpc>
              <a:spcBef>
                <a:spcPts val="0"/>
              </a:spcBef>
              <a:spcAft>
                <a:spcPts val="0"/>
              </a:spcAft>
              <a:buClr>
                <a:srgbClr val="545454"/>
              </a:buClr>
              <a:buSzPts val="1100"/>
              <a:buFont typeface="Lexend"/>
              <a:buChar char="•"/>
            </a:pPr>
            <a:r>
              <a:rPr i="0" lang="fr" sz="1100" u="none" cap="none" strike="noStrike">
                <a:solidFill>
                  <a:srgbClr val="545454"/>
                </a:solidFill>
                <a:latin typeface="Lexend"/>
                <a:ea typeface="Lexend"/>
                <a:cs typeface="Lexend"/>
                <a:sym typeface="Lexend"/>
              </a:rPr>
              <a:t>Lemon, A. et Rietveld, H. C. (2018). The Street Fighter Lady: Invisibility and Gender in Game Composition. Dans Women, LGBTQI &amp; Allies: Videogiochi e identità di genere</a:t>
            </a:r>
            <a:endParaRPr sz="500">
              <a:latin typeface="Lexend"/>
              <a:ea typeface="Lexend"/>
              <a:cs typeface="Lexend"/>
              <a:sym typeface="Lexend"/>
            </a:endParaRPr>
          </a:p>
          <a:p>
            <a:pPr indent="0" lvl="0" marL="0" marR="0" rtl="0" algn="l">
              <a:lnSpc>
                <a:spcPct val="139992"/>
              </a:lnSpc>
              <a:spcBef>
                <a:spcPts val="0"/>
              </a:spcBef>
              <a:spcAft>
                <a:spcPts val="0"/>
              </a:spcAft>
              <a:buNone/>
            </a:pPr>
            <a:r>
              <a:t/>
            </a:r>
            <a:endParaRPr i="0" sz="1100" u="none" cap="none" strike="noStrike">
              <a:solidFill>
                <a:srgbClr val="545454"/>
              </a:solidFill>
              <a:latin typeface="Lexend"/>
              <a:ea typeface="Lexend"/>
              <a:cs typeface="Lexend"/>
              <a:sym typeface="Lexend"/>
            </a:endParaRPr>
          </a:p>
        </p:txBody>
      </p:sp>
      <p:sp>
        <p:nvSpPr>
          <p:cNvPr id="805" name="Google Shape;805;p103"/>
          <p:cNvSpPr txBox="1"/>
          <p:nvPr/>
        </p:nvSpPr>
        <p:spPr>
          <a:xfrm>
            <a:off x="1524357" y="433501"/>
            <a:ext cx="6247686" cy="41887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fr" sz="2400" u="none" cap="none" strike="noStrike">
                <a:solidFill>
                  <a:srgbClr val="866B95"/>
                </a:solidFill>
                <a:latin typeface="Arial"/>
                <a:ea typeface="Arial"/>
                <a:cs typeface="Arial"/>
                <a:sym typeface="Arial"/>
              </a:rPr>
              <a:t>BIBLIOGRAPHY</a:t>
            </a:r>
            <a:endParaRPr sz="700"/>
          </a:p>
        </p:txBody>
      </p:sp>
      <p:sp>
        <p:nvSpPr>
          <p:cNvPr id="806" name="Google Shape;806;p103"/>
          <p:cNvSpPr/>
          <p:nvPr/>
        </p:nvSpPr>
        <p:spPr>
          <a:xfrm rot="10800000">
            <a:off x="190937" y="-15133"/>
            <a:ext cx="1429900" cy="1363767"/>
          </a:xfrm>
          <a:custGeom>
            <a:rect b="b" l="l" r="r" t="t"/>
            <a:pathLst>
              <a:path extrusionOk="0" h="2727534" w="2859799">
                <a:moveTo>
                  <a:pt x="2859799" y="2727534"/>
                </a:moveTo>
                <a:lnTo>
                  <a:pt x="0" y="2727534"/>
                </a:lnTo>
                <a:lnTo>
                  <a:pt x="0" y="0"/>
                </a:lnTo>
                <a:lnTo>
                  <a:pt x="2859799" y="0"/>
                </a:lnTo>
                <a:lnTo>
                  <a:pt x="2859799" y="2727534"/>
                </a:lnTo>
                <a:close/>
              </a:path>
            </a:pathLst>
          </a:custGeom>
          <a:blipFill rotWithShape="1">
            <a:blip r:embed="rId4">
              <a:alphaModFix/>
            </a:blip>
            <a:stretch>
              <a:fillRect b="0" l="0" r="0" t="0"/>
            </a:stretch>
          </a:blipFill>
          <a:ln>
            <a:noFill/>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0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812" name="Google Shape;812;p104"/>
          <p:cNvSpPr/>
          <p:nvPr/>
        </p:nvSpPr>
        <p:spPr>
          <a:xfrm>
            <a:off x="1627598" y="985554"/>
            <a:ext cx="5690389" cy="3172392"/>
          </a:xfrm>
          <a:custGeom>
            <a:rect b="b" l="l" r="r" t="t"/>
            <a:pathLst>
              <a:path extrusionOk="0" h="6344784" w="11380778">
                <a:moveTo>
                  <a:pt x="0" y="0"/>
                </a:moveTo>
                <a:lnTo>
                  <a:pt x="11380778" y="0"/>
                </a:lnTo>
                <a:lnTo>
                  <a:pt x="11380778" y="6344784"/>
                </a:lnTo>
                <a:lnTo>
                  <a:pt x="0" y="6344784"/>
                </a:lnTo>
                <a:lnTo>
                  <a:pt x="0" y="0"/>
                </a:lnTo>
                <a:close/>
              </a:path>
            </a:pathLst>
          </a:custGeom>
          <a:blipFill rotWithShape="1">
            <a:blip r:embed="rId4">
              <a:alphaModFix amt="55000"/>
            </a:blip>
            <a:stretch>
              <a:fillRect b="0" l="0" r="0" t="0"/>
            </a:stretch>
          </a:blipFill>
          <a:ln>
            <a:noFill/>
          </a:ln>
        </p:spPr>
      </p:sp>
      <p:sp>
        <p:nvSpPr>
          <p:cNvPr id="813" name="Google Shape;813;p104"/>
          <p:cNvSpPr/>
          <p:nvPr/>
        </p:nvSpPr>
        <p:spPr>
          <a:xfrm>
            <a:off x="135063" y="3921804"/>
            <a:ext cx="1158027" cy="1104469"/>
          </a:xfrm>
          <a:custGeom>
            <a:rect b="b" l="l" r="r" t="t"/>
            <a:pathLst>
              <a:path extrusionOk="0" h="2208938" w="2316055">
                <a:moveTo>
                  <a:pt x="0" y="0"/>
                </a:moveTo>
                <a:lnTo>
                  <a:pt x="2316055" y="0"/>
                </a:lnTo>
                <a:lnTo>
                  <a:pt x="2316055" y="2208937"/>
                </a:lnTo>
                <a:lnTo>
                  <a:pt x="0" y="2208937"/>
                </a:lnTo>
                <a:lnTo>
                  <a:pt x="0" y="0"/>
                </a:lnTo>
                <a:close/>
              </a:path>
            </a:pathLst>
          </a:custGeom>
          <a:blipFill rotWithShape="1">
            <a:blip r:embed="rId5">
              <a:alphaModFix/>
            </a:blip>
            <a:stretch>
              <a:fillRect b="0" l="0" r="0" t="0"/>
            </a:stretch>
          </a:blipFill>
          <a:ln>
            <a:noFill/>
          </a:ln>
        </p:spPr>
      </p:sp>
      <p:sp>
        <p:nvSpPr>
          <p:cNvPr id="814" name="Google Shape;814;p104"/>
          <p:cNvSpPr/>
          <p:nvPr/>
        </p:nvSpPr>
        <p:spPr>
          <a:xfrm rot="10800000">
            <a:off x="7714101" y="0"/>
            <a:ext cx="1429899" cy="1363767"/>
          </a:xfrm>
          <a:custGeom>
            <a:rect b="b" l="l" r="r" t="t"/>
            <a:pathLst>
              <a:path extrusionOk="0" h="2727534" w="2859799">
                <a:moveTo>
                  <a:pt x="2859799" y="2727534"/>
                </a:moveTo>
                <a:lnTo>
                  <a:pt x="0" y="2727534"/>
                </a:lnTo>
                <a:lnTo>
                  <a:pt x="0" y="0"/>
                </a:lnTo>
                <a:lnTo>
                  <a:pt x="2859799" y="0"/>
                </a:lnTo>
                <a:lnTo>
                  <a:pt x="2859799" y="2727534"/>
                </a:lnTo>
                <a:close/>
              </a:path>
            </a:pathLst>
          </a:custGeom>
          <a:blipFill rotWithShape="1">
            <a:blip r:embed="rId5">
              <a:alphaModFix/>
            </a:blip>
            <a:stretch>
              <a:fillRect b="0" l="0" r="0" t="0"/>
            </a:stretch>
          </a:blipFill>
          <a:ln>
            <a:noFill/>
          </a:ln>
        </p:spPr>
      </p:sp>
      <p:sp>
        <p:nvSpPr>
          <p:cNvPr id="815" name="Google Shape;815;p104"/>
          <p:cNvSpPr/>
          <p:nvPr/>
        </p:nvSpPr>
        <p:spPr>
          <a:xfrm>
            <a:off x="861929" y="590700"/>
            <a:ext cx="1734752" cy="548616"/>
          </a:xfrm>
          <a:custGeom>
            <a:rect b="b" l="l" r="r" t="t"/>
            <a:pathLst>
              <a:path extrusionOk="0" h="1097231" w="3469504">
                <a:moveTo>
                  <a:pt x="0" y="0"/>
                </a:moveTo>
                <a:lnTo>
                  <a:pt x="3469504" y="0"/>
                </a:lnTo>
                <a:lnTo>
                  <a:pt x="3469504" y="1097231"/>
                </a:lnTo>
                <a:lnTo>
                  <a:pt x="0" y="1097231"/>
                </a:lnTo>
                <a:lnTo>
                  <a:pt x="0" y="0"/>
                </a:lnTo>
                <a:close/>
              </a:path>
            </a:pathLst>
          </a:custGeom>
          <a:blipFill rotWithShape="1">
            <a:blip r:embed="rId6">
              <a:alphaModFix/>
            </a:blip>
            <a:stretch>
              <a:fillRect b="0" l="0" r="0" t="0"/>
            </a:stretch>
          </a:blipFill>
          <a:ln>
            <a:noFill/>
          </a:ln>
        </p:spPr>
      </p:sp>
      <p:sp>
        <p:nvSpPr>
          <p:cNvPr id="816" name="Google Shape;816;p104"/>
          <p:cNvSpPr/>
          <p:nvPr/>
        </p:nvSpPr>
        <p:spPr>
          <a:xfrm rot="10800000">
            <a:off x="6636730" y="4119517"/>
            <a:ext cx="1734752" cy="548615"/>
          </a:xfrm>
          <a:custGeom>
            <a:rect b="b" l="l" r="r" t="t"/>
            <a:pathLst>
              <a:path extrusionOk="0" h="1097231" w="3469504">
                <a:moveTo>
                  <a:pt x="3469504" y="1097230"/>
                </a:moveTo>
                <a:lnTo>
                  <a:pt x="0" y="1097230"/>
                </a:lnTo>
                <a:lnTo>
                  <a:pt x="0" y="0"/>
                </a:lnTo>
                <a:lnTo>
                  <a:pt x="3469504" y="0"/>
                </a:lnTo>
                <a:lnTo>
                  <a:pt x="3469504" y="1097230"/>
                </a:lnTo>
                <a:close/>
              </a:path>
            </a:pathLst>
          </a:custGeom>
          <a:blipFill rotWithShape="1">
            <a:blip r:embed="rId6">
              <a:alphaModFix/>
            </a:blip>
            <a:stretch>
              <a:fillRect b="0" l="0" r="0" t="0"/>
            </a:stretch>
          </a:blipFill>
          <a:ln>
            <a:noFill/>
          </a:ln>
        </p:spPr>
      </p:sp>
      <p:sp>
        <p:nvSpPr>
          <p:cNvPr id="817" name="Google Shape;817;p104"/>
          <p:cNvSpPr/>
          <p:nvPr/>
        </p:nvSpPr>
        <p:spPr>
          <a:xfrm>
            <a:off x="6704038" y="2233648"/>
            <a:ext cx="2189838" cy="2661459"/>
          </a:xfrm>
          <a:custGeom>
            <a:rect b="b" l="l" r="r" t="t"/>
            <a:pathLst>
              <a:path extrusionOk="0" h="5322919" w="4379677">
                <a:moveTo>
                  <a:pt x="0" y="0"/>
                </a:moveTo>
                <a:lnTo>
                  <a:pt x="4379677" y="0"/>
                </a:lnTo>
                <a:lnTo>
                  <a:pt x="4379677" y="5322918"/>
                </a:lnTo>
                <a:lnTo>
                  <a:pt x="0" y="5322918"/>
                </a:lnTo>
                <a:lnTo>
                  <a:pt x="0" y="0"/>
                </a:lnTo>
                <a:close/>
              </a:path>
            </a:pathLst>
          </a:custGeom>
          <a:blipFill rotWithShape="1">
            <a:blip r:embed="rId7">
              <a:alphaModFix/>
            </a:blip>
            <a:stretch>
              <a:fillRect b="0" l="0" r="0" t="0"/>
            </a:stretch>
          </a:blipFill>
          <a:ln>
            <a:noFill/>
          </a:ln>
        </p:spPr>
      </p:sp>
      <p:sp>
        <p:nvSpPr>
          <p:cNvPr id="818" name="Google Shape;818;p104"/>
          <p:cNvSpPr txBox="1"/>
          <p:nvPr/>
        </p:nvSpPr>
        <p:spPr>
          <a:xfrm>
            <a:off x="1482983" y="1735478"/>
            <a:ext cx="5979618" cy="192598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fr" sz="7400" u="none" cap="none" strike="noStrike">
                <a:solidFill>
                  <a:srgbClr val="866B95"/>
                </a:solidFill>
                <a:latin typeface="Arial"/>
                <a:ea typeface="Arial"/>
                <a:cs typeface="Arial"/>
                <a:sym typeface="Arial"/>
              </a:rPr>
              <a:t>THANK YOU</a:t>
            </a:r>
            <a:endParaRPr sz="700"/>
          </a:p>
        </p:txBody>
      </p:sp>
      <p:sp>
        <p:nvSpPr>
          <p:cNvPr id="819" name="Google Shape;819;p104"/>
          <p:cNvSpPr txBox="1"/>
          <p:nvPr/>
        </p:nvSpPr>
        <p:spPr>
          <a:xfrm>
            <a:off x="220307" y="4548471"/>
            <a:ext cx="6978704" cy="641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fr" sz="1800" u="none" cap="none" strike="noStrike">
                <a:solidFill>
                  <a:srgbClr val="545454"/>
                </a:solidFill>
                <a:latin typeface="Shadows Into Light"/>
                <a:ea typeface="Shadows Into Light"/>
                <a:cs typeface="Shadows Into Light"/>
                <a:sym typeface="Shadows Into Light"/>
              </a:rPr>
              <a:t>contact : amtrefois@uliege.be</a:t>
            </a:r>
            <a:endParaRPr sz="700"/>
          </a:p>
          <a:p>
            <a:pPr indent="0" lvl="0" marL="0" marR="0" rtl="0" algn="l">
              <a:lnSpc>
                <a:spcPct val="140000"/>
              </a:lnSpc>
              <a:spcBef>
                <a:spcPts val="0"/>
              </a:spcBef>
              <a:spcAft>
                <a:spcPts val="0"/>
              </a:spcAft>
              <a:buNone/>
            </a:pPr>
            <a:r>
              <a:t/>
            </a:r>
            <a:endParaRPr b="0" i="0" sz="1800" u="none" cap="none" strike="noStrike">
              <a:solidFill>
                <a:srgbClr val="545454"/>
              </a:solidFill>
              <a:latin typeface="Shadows Into Light"/>
              <a:ea typeface="Shadows Into Light"/>
              <a:cs typeface="Shadows Into Light"/>
              <a:sym typeface="Shadows Into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05"/>
          <p:cNvSpPr txBox="1"/>
          <p:nvPr>
            <p:ph type="ctrTitle"/>
          </p:nvPr>
        </p:nvSpPr>
        <p:spPr>
          <a:xfrm>
            <a:off x="311700" y="368775"/>
            <a:ext cx="8520600" cy="1221300"/>
          </a:xfrm>
          <a:prstGeom prst="rect">
            <a:avLst/>
          </a:prstGeom>
        </p:spPr>
        <p:txBody>
          <a:bodyPr anchorCtr="0" anchor="b" bIns="91425" lIns="91425" spcFirstLastPara="1" rIns="91425" wrap="square" tIns="91425">
            <a:normAutofit fontScale="90000"/>
          </a:bodyPr>
          <a:lstStyle/>
          <a:p>
            <a:pPr indent="0" lvl="0" marL="0" rtl="0" algn="ctr">
              <a:lnSpc>
                <a:spcPct val="115000"/>
              </a:lnSpc>
              <a:spcBef>
                <a:spcPts val="1200"/>
              </a:spcBef>
              <a:spcAft>
                <a:spcPts val="1200"/>
              </a:spcAft>
              <a:buNone/>
            </a:pPr>
            <a:r>
              <a:rPr lang="fr" sz="3500"/>
              <a:t>Who decides what kind of video game to play? The place of audience discussion</a:t>
            </a:r>
            <a:endParaRPr sz="3500"/>
          </a:p>
        </p:txBody>
      </p:sp>
      <p:sp>
        <p:nvSpPr>
          <p:cNvPr id="825" name="Google Shape;825;p105"/>
          <p:cNvSpPr txBox="1"/>
          <p:nvPr>
            <p:ph idx="1" type="subTitle"/>
          </p:nvPr>
        </p:nvSpPr>
        <p:spPr>
          <a:xfrm>
            <a:off x="298375" y="35152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2500"/>
              <a:t>François-Xavier Surinx (FNRS-FRESH fellow)</a:t>
            </a:r>
            <a:endParaRPr sz="2500"/>
          </a:p>
        </p:txBody>
      </p:sp>
      <p:cxnSp>
        <p:nvCxnSpPr>
          <p:cNvPr id="826" name="Google Shape;826;p105"/>
          <p:cNvCxnSpPr/>
          <p:nvPr/>
        </p:nvCxnSpPr>
        <p:spPr>
          <a:xfrm flipH="1" rot="10800000">
            <a:off x="307675" y="697625"/>
            <a:ext cx="8502000" cy="23400"/>
          </a:xfrm>
          <a:prstGeom prst="straightConnector1">
            <a:avLst/>
          </a:prstGeom>
          <a:noFill/>
          <a:ln cap="flat" cmpd="sng" w="76200">
            <a:solidFill>
              <a:srgbClr val="FF0000"/>
            </a:solidFill>
            <a:prstDash val="solid"/>
            <a:round/>
            <a:headEnd len="med" w="med" type="none"/>
            <a:tailEnd len="med" w="med" type="none"/>
          </a:ln>
        </p:spPr>
      </p:cxnSp>
      <p:cxnSp>
        <p:nvCxnSpPr>
          <p:cNvPr id="827" name="Google Shape;827;p105"/>
          <p:cNvCxnSpPr/>
          <p:nvPr/>
        </p:nvCxnSpPr>
        <p:spPr>
          <a:xfrm>
            <a:off x="1376300" y="1237725"/>
            <a:ext cx="6399900" cy="47100"/>
          </a:xfrm>
          <a:prstGeom prst="straightConnector1">
            <a:avLst/>
          </a:prstGeom>
          <a:noFill/>
          <a:ln cap="flat" cmpd="sng" w="76200">
            <a:solidFill>
              <a:srgbClr val="FF0000"/>
            </a:solidFill>
            <a:prstDash val="solid"/>
            <a:round/>
            <a:headEnd len="med" w="med" type="none"/>
            <a:tailEnd len="med" w="med" type="none"/>
          </a:ln>
        </p:spPr>
      </p:cxnSp>
      <p:sp>
        <p:nvSpPr>
          <p:cNvPr id="828" name="Google Shape;828;p105"/>
          <p:cNvSpPr txBox="1"/>
          <p:nvPr/>
        </p:nvSpPr>
        <p:spPr>
          <a:xfrm>
            <a:off x="319425" y="1742675"/>
            <a:ext cx="8520600" cy="16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3200">
                <a:solidFill>
                  <a:schemeClr val="dk2"/>
                </a:solidFill>
              </a:rPr>
              <a:t>What kind of video games do you play ?</a:t>
            </a:r>
            <a:endParaRPr sz="3200">
              <a:solidFill>
                <a:schemeClr val="dk2"/>
              </a:solidFill>
            </a:endParaRPr>
          </a:p>
          <a:p>
            <a:pPr indent="0" lvl="0" marL="0" rtl="0" algn="ctr">
              <a:spcBef>
                <a:spcPts val="0"/>
              </a:spcBef>
              <a:spcAft>
                <a:spcPts val="0"/>
              </a:spcAft>
              <a:buNone/>
            </a:pPr>
            <a:r>
              <a:rPr lang="fr" sz="2400">
                <a:solidFill>
                  <a:schemeClr val="dk2"/>
                </a:solidFill>
              </a:rPr>
              <a:t>Some categorisations of </a:t>
            </a:r>
            <a:r>
              <a:rPr i="1" lang="fr" sz="2400">
                <a:solidFill>
                  <a:schemeClr val="dk2"/>
                </a:solidFill>
              </a:rPr>
              <a:t>Wolfenstein 3D </a:t>
            </a:r>
            <a:r>
              <a:rPr lang="fr" sz="2400">
                <a:solidFill>
                  <a:schemeClr val="dk2"/>
                </a:solidFill>
              </a:rPr>
              <a:t>from the perspectives of gaming communities</a:t>
            </a:r>
            <a:endParaRPr sz="24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1000"/>
                                        <p:tgtEl>
                                          <p:spTgt spid="8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 bit of context</a:t>
            </a:r>
            <a:endParaRPr/>
          </a:p>
        </p:txBody>
      </p:sp>
      <p:sp>
        <p:nvSpPr>
          <p:cNvPr id="834" name="Google Shape;834;p106"/>
          <p:cNvSpPr txBox="1"/>
          <p:nvPr>
            <p:ph idx="1" type="body"/>
          </p:nvPr>
        </p:nvSpPr>
        <p:spPr>
          <a:xfrm>
            <a:off x="311700" y="1152475"/>
            <a:ext cx="8520600" cy="23868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lang="fr" sz="5500"/>
              <a:t>2020, master’s thesis: how can text in video games scare the player?</a:t>
            </a:r>
            <a:endParaRPr sz="5500"/>
          </a:p>
          <a:p>
            <a:pPr indent="0" lvl="0" marL="0" rtl="0" algn="l">
              <a:spcBef>
                <a:spcPts val="1200"/>
              </a:spcBef>
              <a:spcAft>
                <a:spcPts val="0"/>
              </a:spcAft>
              <a:buNone/>
            </a:pPr>
            <a:r>
              <a:rPr lang="fr" sz="5500"/>
              <a:t>⇒ But… What is a “scary” video game, or even “survival horror”?</a:t>
            </a:r>
            <a:endParaRPr sz="5500"/>
          </a:p>
          <a:p>
            <a:pPr indent="0" lvl="0" marL="0" rtl="0" algn="l">
              <a:spcBef>
                <a:spcPts val="1200"/>
              </a:spcBef>
              <a:spcAft>
                <a:spcPts val="0"/>
              </a:spcAft>
              <a:buNone/>
            </a:pPr>
            <a:r>
              <a:rPr lang="fr" sz="5500"/>
              <a:t>Lots of more or less formal descriptions among the researchers (e.g. Arsenault, 2011; Perron, 2018) ⇒ No consensus nor clear definition of the genre, and no list of works…</a:t>
            </a:r>
            <a:endParaRPr sz="5500"/>
          </a:p>
          <a:p>
            <a:pPr indent="0" lvl="0" marL="0" rtl="0" algn="l">
              <a:spcBef>
                <a:spcPts val="1200"/>
              </a:spcBef>
              <a:spcAft>
                <a:spcPts val="0"/>
              </a:spcAft>
              <a:buNone/>
            </a:pPr>
            <a:r>
              <a:t/>
            </a:r>
            <a:endParaRPr/>
          </a:p>
          <a:p>
            <a:pPr indent="0" lvl="0" marL="0" rtl="0" algn="l">
              <a:spcBef>
                <a:spcPts val="1200"/>
              </a:spcBef>
              <a:spcAft>
                <a:spcPts val="1200"/>
              </a:spcAft>
              <a:buClr>
                <a:schemeClr val="dk1"/>
              </a:buClr>
              <a:buSzPct val="61111"/>
              <a:buFont typeface="Arial"/>
              <a:buNone/>
            </a:pPr>
            <a:r>
              <a:t/>
            </a:r>
            <a:endParaRPr/>
          </a:p>
        </p:txBody>
      </p:sp>
      <p:sp>
        <p:nvSpPr>
          <p:cNvPr id="835" name="Google Shape;835;p106"/>
          <p:cNvSpPr txBox="1"/>
          <p:nvPr/>
        </p:nvSpPr>
        <p:spPr>
          <a:xfrm>
            <a:off x="311700" y="3345175"/>
            <a:ext cx="62271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1800">
                <a:solidFill>
                  <a:schemeClr val="dk2"/>
                </a:solidFill>
              </a:rPr>
              <a:t>In 2023, I started a PhD about video games’ genres</a:t>
            </a:r>
            <a:endParaRPr sz="1800">
              <a:solidFill>
                <a:schemeClr val="dk2"/>
              </a:solidFill>
            </a:endParaRPr>
          </a:p>
          <a:p>
            <a:pPr indent="0" lvl="0" marL="0" rtl="0" algn="l">
              <a:lnSpc>
                <a:spcPct val="115000"/>
              </a:lnSpc>
              <a:spcBef>
                <a:spcPts val="1200"/>
              </a:spcBef>
              <a:spcAft>
                <a:spcPts val="1200"/>
              </a:spcAft>
              <a:buClr>
                <a:schemeClr val="dk1"/>
              </a:buClr>
              <a:buSzPts val="1100"/>
              <a:buFont typeface="Arial"/>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Summary</a:t>
            </a:r>
            <a:endParaRPr/>
          </a:p>
          <a:p>
            <a:pPr indent="0" lvl="0" marL="0" rtl="0" algn="l">
              <a:spcBef>
                <a:spcPts val="0"/>
              </a:spcBef>
              <a:spcAft>
                <a:spcPts val="0"/>
              </a:spcAft>
              <a:buNone/>
            </a:pPr>
            <a:r>
              <a:t/>
            </a:r>
            <a:endParaRPr/>
          </a:p>
        </p:txBody>
      </p:sp>
      <p:sp>
        <p:nvSpPr>
          <p:cNvPr id="411" name="Google Shape;411;p62"/>
          <p:cNvSpPr txBox="1"/>
          <p:nvPr>
            <p:ph idx="1" type="body"/>
          </p:nvPr>
        </p:nvSpPr>
        <p:spPr>
          <a:xfrm>
            <a:off x="311700" y="1152475"/>
            <a:ext cx="8520600" cy="3887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fr"/>
              <a:t>Amateurism and videogame democracy</a:t>
            </a:r>
            <a:endParaRPr b="1"/>
          </a:p>
          <a:p>
            <a:pPr indent="-325755" lvl="0" marL="457200" rtl="0" algn="l">
              <a:spcBef>
                <a:spcPts val="1200"/>
              </a:spcBef>
              <a:spcAft>
                <a:spcPts val="0"/>
              </a:spcAft>
              <a:buSzPct val="100000"/>
              <a:buChar char="●"/>
            </a:pPr>
            <a:r>
              <a:rPr lang="fr"/>
              <a:t>Pierre-Yves Hurel, University of Lausanne, Switzerland</a:t>
            </a:r>
            <a:endParaRPr/>
          </a:p>
          <a:p>
            <a:pPr indent="0" lvl="0" marL="0" rtl="0" algn="l">
              <a:spcBef>
                <a:spcPts val="1200"/>
              </a:spcBef>
              <a:spcAft>
                <a:spcPts val="0"/>
              </a:spcAft>
              <a:buNone/>
            </a:pPr>
            <a:r>
              <a:rPr b="1" lang="fr"/>
              <a:t>Game design workshops as ludoliteracy : Giving young people the means to create</a:t>
            </a:r>
            <a:endParaRPr b="1"/>
          </a:p>
          <a:p>
            <a:pPr indent="-325755" lvl="0" marL="457200" rtl="0" algn="l">
              <a:spcBef>
                <a:spcPts val="1200"/>
              </a:spcBef>
              <a:spcAft>
                <a:spcPts val="0"/>
              </a:spcAft>
              <a:buSzPct val="100000"/>
              <a:buChar char="●"/>
            </a:pPr>
            <a:r>
              <a:rPr lang="fr"/>
              <a:t>Maxime Verbesselt, University of Namur, Belgium</a:t>
            </a:r>
            <a:endParaRPr/>
          </a:p>
          <a:p>
            <a:pPr indent="0" lvl="0" marL="0" rtl="0" algn="l">
              <a:spcBef>
                <a:spcPts val="1200"/>
              </a:spcBef>
              <a:spcAft>
                <a:spcPts val="0"/>
              </a:spcAft>
              <a:buNone/>
            </a:pPr>
            <a:r>
              <a:rPr b="1" lang="fr"/>
              <a:t>The alternative video game archive : (re)naming video game creators</a:t>
            </a:r>
            <a:endParaRPr b="1"/>
          </a:p>
          <a:p>
            <a:pPr indent="-325755" lvl="0" marL="457200" rtl="0" algn="l">
              <a:spcBef>
                <a:spcPts val="1200"/>
              </a:spcBef>
              <a:spcAft>
                <a:spcPts val="0"/>
              </a:spcAft>
              <a:buSzPct val="100000"/>
              <a:buChar char="●"/>
            </a:pPr>
            <a:r>
              <a:rPr lang="fr"/>
              <a:t>Anna-Maria Tefois, University of Liège, Belgium</a:t>
            </a:r>
            <a:endParaRPr/>
          </a:p>
          <a:p>
            <a:pPr indent="0" lvl="0" marL="0" rtl="0" algn="l">
              <a:spcBef>
                <a:spcPts val="1200"/>
              </a:spcBef>
              <a:spcAft>
                <a:spcPts val="0"/>
              </a:spcAft>
              <a:buNone/>
            </a:pPr>
            <a:r>
              <a:rPr b="1" lang="fr"/>
              <a:t>Who decides what kind of video game to play? The place of audience discussion</a:t>
            </a:r>
            <a:endParaRPr b="1"/>
          </a:p>
          <a:p>
            <a:pPr indent="-325755" lvl="0" marL="457200" rtl="0" algn="l">
              <a:spcBef>
                <a:spcPts val="1200"/>
              </a:spcBef>
              <a:spcAft>
                <a:spcPts val="0"/>
              </a:spcAft>
              <a:buSzPct val="100000"/>
              <a:buChar char="●"/>
            </a:pPr>
            <a:r>
              <a:rPr lang="fr"/>
              <a:t>François-Xavier Surinx, University of Liège, Belgium</a:t>
            </a:r>
            <a:endParaRPr/>
          </a:p>
          <a:p>
            <a:pPr indent="0" lvl="0" marL="0" rtl="0" algn="l">
              <a:spcBef>
                <a:spcPts val="1200"/>
              </a:spcBef>
              <a:spcAft>
                <a:spcPts val="0"/>
              </a:spcAft>
              <a:buNone/>
            </a:pPr>
            <a:r>
              <a:rPr b="1" lang="fr"/>
              <a:t>Public space in the era of platformization: the case of Twitch</a:t>
            </a:r>
            <a:endParaRPr b="1"/>
          </a:p>
          <a:p>
            <a:pPr indent="-325755" lvl="0" marL="457200" rtl="0" algn="l">
              <a:spcBef>
                <a:spcPts val="1200"/>
              </a:spcBef>
              <a:spcAft>
                <a:spcPts val="0"/>
              </a:spcAft>
              <a:buSzPct val="100000"/>
              <a:buChar char="●"/>
            </a:pPr>
            <a:r>
              <a:rPr lang="fr"/>
              <a:t>Fanny Barnabé, University of Namur, Belgium</a:t>
            </a:r>
            <a:endParaRPr/>
          </a:p>
        </p:txBody>
      </p:sp>
      <p:sp>
        <p:nvSpPr>
          <p:cNvPr id="412" name="Google Shape;412;p62"/>
          <p:cNvSpPr txBox="1"/>
          <p:nvPr/>
        </p:nvSpPr>
        <p:spPr>
          <a:xfrm>
            <a:off x="5337100" y="194825"/>
            <a:ext cx="3624300" cy="957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rPr>
              <a:t>Around 12 minutes by light talk</a:t>
            </a:r>
            <a:br>
              <a:rPr lang="fr" sz="1800">
                <a:solidFill>
                  <a:schemeClr val="dk2"/>
                </a:solidFill>
              </a:rPr>
            </a:br>
            <a:r>
              <a:rPr lang="fr" sz="1800">
                <a:solidFill>
                  <a:schemeClr val="dk2"/>
                </a:solidFill>
              </a:rPr>
              <a:t>1 question after each one </a:t>
            </a:r>
            <a:endParaRPr sz="1800">
              <a:solidFill>
                <a:schemeClr val="dk2"/>
              </a:solidFill>
            </a:endParaRPr>
          </a:p>
          <a:p>
            <a:pPr indent="0" lvl="0" marL="0" rtl="0" algn="l">
              <a:spcBef>
                <a:spcPts val="0"/>
              </a:spcBef>
              <a:spcAft>
                <a:spcPts val="0"/>
              </a:spcAft>
              <a:buNone/>
            </a:pPr>
            <a:r>
              <a:rPr lang="fr" sz="1800">
                <a:solidFill>
                  <a:schemeClr val="dk2"/>
                </a:solidFill>
              </a:rPr>
              <a:t>Discussion at the end </a:t>
            </a:r>
            <a:endParaRPr sz="1800">
              <a:solidFill>
                <a:schemeClr val="dk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From genres to categories</a:t>
            </a:r>
            <a:endParaRPr/>
          </a:p>
        </p:txBody>
      </p:sp>
      <p:sp>
        <p:nvSpPr>
          <p:cNvPr id="841" name="Google Shape;841;p107"/>
          <p:cNvSpPr txBox="1"/>
          <p:nvPr>
            <p:ph idx="1" type="body"/>
          </p:nvPr>
        </p:nvSpPr>
        <p:spPr>
          <a:xfrm>
            <a:off x="311700" y="1152475"/>
            <a:ext cx="8520600" cy="89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What is a genre for a scientist?</a:t>
            </a:r>
            <a:endParaRPr/>
          </a:p>
        </p:txBody>
      </p:sp>
      <p:sp>
        <p:nvSpPr>
          <p:cNvPr id="842" name="Google Shape;842;p107"/>
          <p:cNvSpPr txBox="1"/>
          <p:nvPr/>
        </p:nvSpPr>
        <p:spPr>
          <a:xfrm>
            <a:off x="362550" y="1672225"/>
            <a:ext cx="8418900" cy="11157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rPr>
              <a:t>⇒ Answer: </a:t>
            </a:r>
            <a:r>
              <a:rPr lang="fr" sz="1800">
                <a:solidFill>
                  <a:schemeClr val="dk2"/>
                </a:solidFill>
              </a:rPr>
              <a:t>Nobody really have a definitive answer.</a:t>
            </a:r>
            <a:endParaRPr sz="1800">
              <a:solidFill>
                <a:schemeClr val="dk2"/>
              </a:solidFill>
            </a:endParaRPr>
          </a:p>
          <a:p>
            <a:pPr indent="0" lvl="0" marL="0" rtl="0" algn="l">
              <a:spcBef>
                <a:spcPts val="0"/>
              </a:spcBef>
              <a:spcAft>
                <a:spcPts val="0"/>
              </a:spcAft>
              <a:buNone/>
            </a:pPr>
            <a:r>
              <a:rPr lang="fr" sz="1800">
                <a:solidFill>
                  <a:schemeClr val="dk2"/>
                </a:solidFill>
              </a:rPr>
              <a:t>Lots of theories, but no consensus and they rarely take in account the pragmatic nature of the concept</a:t>
            </a:r>
            <a:endParaRPr sz="1800">
              <a:solidFill>
                <a:schemeClr val="dk2"/>
              </a:solidFill>
            </a:endParaRPr>
          </a:p>
        </p:txBody>
      </p:sp>
      <p:sp>
        <p:nvSpPr>
          <p:cNvPr id="843" name="Google Shape;843;p107"/>
          <p:cNvSpPr txBox="1"/>
          <p:nvPr/>
        </p:nvSpPr>
        <p:spPr>
          <a:xfrm>
            <a:off x="362550" y="3006663"/>
            <a:ext cx="8418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800">
                <a:solidFill>
                  <a:schemeClr val="dk2"/>
                </a:solidFill>
              </a:rPr>
              <a:t>What is a genre for a standard regular player?</a:t>
            </a:r>
            <a:endParaRPr sz="1800">
              <a:solidFill>
                <a:schemeClr val="dk2"/>
              </a:solidFill>
            </a:endParaRPr>
          </a:p>
        </p:txBody>
      </p:sp>
      <p:sp>
        <p:nvSpPr>
          <p:cNvPr id="844" name="Google Shape;844;p107"/>
          <p:cNvSpPr txBox="1"/>
          <p:nvPr/>
        </p:nvSpPr>
        <p:spPr>
          <a:xfrm>
            <a:off x="362550" y="3628375"/>
            <a:ext cx="8418900" cy="4617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2"/>
                </a:solidFill>
              </a:rPr>
              <a:t>⇒ Answer : Nobody really knows… and that’s ok!</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From genres to categories</a:t>
            </a:r>
            <a:endParaRPr/>
          </a:p>
        </p:txBody>
      </p:sp>
      <p:sp>
        <p:nvSpPr>
          <p:cNvPr id="850" name="Google Shape;850;p10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Importance to adopt a larger scale to think about the problem</a:t>
            </a:r>
            <a:endParaRPr/>
          </a:p>
          <a:p>
            <a:pPr indent="0" lvl="0" marL="0" rtl="0" algn="l">
              <a:spcBef>
                <a:spcPts val="1200"/>
              </a:spcBef>
              <a:spcAft>
                <a:spcPts val="1200"/>
              </a:spcAft>
              <a:buNone/>
            </a:pPr>
            <a:r>
              <a:rPr lang="fr"/>
              <a:t>⇒ Category: </a:t>
            </a:r>
            <a:r>
              <a:rPr b="1" lang="fr"/>
              <a:t>any collection of video games (at least two) that appears in a discourse</a:t>
            </a:r>
            <a:r>
              <a:rPr lang="fr"/>
              <a:t>, with or without a label and with or without a clear definition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r"/>
              <a:t>From genres to categories</a:t>
            </a:r>
            <a:endParaRPr/>
          </a:p>
        </p:txBody>
      </p:sp>
      <p:sp>
        <p:nvSpPr>
          <p:cNvPr id="856" name="Google Shape;856;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fr"/>
              <a:t>Purposes:</a:t>
            </a:r>
            <a:endParaRPr/>
          </a:p>
          <a:p>
            <a:pPr indent="-342900" lvl="0" marL="457200" rtl="0" algn="l">
              <a:spcBef>
                <a:spcPts val="1200"/>
              </a:spcBef>
              <a:spcAft>
                <a:spcPts val="0"/>
              </a:spcAft>
              <a:buSzPts val="1800"/>
              <a:buChar char="-"/>
            </a:pPr>
            <a:r>
              <a:rPr lang="fr"/>
              <a:t>To break away from an essentialist question</a:t>
            </a:r>
            <a:endParaRPr/>
          </a:p>
          <a:p>
            <a:pPr indent="-342900" lvl="0" marL="457200" rtl="0" algn="l">
              <a:spcBef>
                <a:spcPts val="0"/>
              </a:spcBef>
              <a:spcAft>
                <a:spcPts val="0"/>
              </a:spcAft>
              <a:buSzPts val="1800"/>
              <a:buChar char="-"/>
            </a:pPr>
            <a:r>
              <a:rPr lang="fr"/>
              <a:t>To observe other ways to classify games</a:t>
            </a:r>
            <a:endParaRPr/>
          </a:p>
          <a:p>
            <a:pPr indent="0" lvl="0" marL="0" rtl="0" algn="l">
              <a:spcBef>
                <a:spcPts val="1200"/>
              </a:spcBef>
              <a:spcAft>
                <a:spcPts val="12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Methodology</a:t>
            </a:r>
            <a:endParaRPr/>
          </a:p>
        </p:txBody>
      </p:sp>
      <p:sp>
        <p:nvSpPr>
          <p:cNvPr id="862" name="Google Shape;862;p1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Qualitative analysis of the players’ online discourses, </a:t>
            </a:r>
            <a:r>
              <a:rPr lang="fr"/>
              <a:t>with a semiorhetorical grid</a:t>
            </a:r>
            <a:endParaRPr/>
          </a:p>
        </p:txBody>
      </p:sp>
      <p:pic>
        <p:nvPicPr>
          <p:cNvPr id="863" name="Google Shape;863;p110"/>
          <p:cNvPicPr preferRelativeResize="0"/>
          <p:nvPr/>
        </p:nvPicPr>
        <p:blipFill>
          <a:blip r:embed="rId3">
            <a:alphaModFix/>
          </a:blip>
          <a:stretch>
            <a:fillRect/>
          </a:stretch>
        </p:blipFill>
        <p:spPr>
          <a:xfrm>
            <a:off x="258375" y="1790867"/>
            <a:ext cx="8520601" cy="28254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Today’s quick demonstration</a:t>
            </a:r>
            <a:endParaRPr/>
          </a:p>
        </p:txBody>
      </p:sp>
      <p:sp>
        <p:nvSpPr>
          <p:cNvPr id="869" name="Google Shape;869;p111"/>
          <p:cNvSpPr txBox="1"/>
          <p:nvPr>
            <p:ph idx="1" type="body"/>
          </p:nvPr>
        </p:nvSpPr>
        <p:spPr>
          <a:xfrm>
            <a:off x="311700" y="1187700"/>
            <a:ext cx="4760700" cy="3878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
              <a:t>Game: </a:t>
            </a:r>
            <a:r>
              <a:rPr i="1" lang="fr"/>
              <a:t>Wolfenstein 3D </a:t>
            </a:r>
            <a:r>
              <a:rPr lang="fr"/>
              <a:t>(id Software, 1992)</a:t>
            </a:r>
            <a:endParaRPr/>
          </a:p>
          <a:p>
            <a:pPr indent="0" lvl="0" marL="0" rtl="0" algn="l">
              <a:spcBef>
                <a:spcPts val="1200"/>
              </a:spcBef>
              <a:spcAft>
                <a:spcPts val="0"/>
              </a:spcAft>
              <a:buNone/>
            </a:pPr>
            <a:r>
              <a:rPr lang="fr"/>
              <a:t>Who: French-speaking players</a:t>
            </a:r>
            <a:endParaRPr/>
          </a:p>
          <a:p>
            <a:pPr indent="0" lvl="0" marL="0" rtl="0" algn="l">
              <a:spcBef>
                <a:spcPts val="1200"/>
              </a:spcBef>
              <a:spcAft>
                <a:spcPts val="0"/>
              </a:spcAft>
              <a:buNone/>
            </a:pPr>
            <a:r>
              <a:rPr lang="fr"/>
              <a:t>Where: test section on JV </a:t>
            </a:r>
            <a:endParaRPr/>
          </a:p>
          <a:p>
            <a:pPr indent="0" lvl="0" marL="0" rtl="0" algn="l">
              <a:spcBef>
                <a:spcPts val="1200"/>
              </a:spcBef>
              <a:spcAft>
                <a:spcPts val="0"/>
              </a:spcAft>
              <a:buNone/>
            </a:pPr>
            <a:r>
              <a:t/>
            </a:r>
            <a:endParaRPr i="1"/>
          </a:p>
          <a:p>
            <a:pPr indent="0" lvl="0" marL="0" rtl="0" algn="l">
              <a:spcBef>
                <a:spcPts val="1200"/>
              </a:spcBef>
              <a:spcAft>
                <a:spcPts val="0"/>
              </a:spcAft>
              <a:buNone/>
            </a:pPr>
            <a:r>
              <a:t/>
            </a:r>
            <a:endParaRPr/>
          </a:p>
          <a:p>
            <a:pPr indent="0" lvl="0" marL="0" rtl="0" algn="l">
              <a:spcBef>
                <a:spcPts val="1200"/>
              </a:spcBef>
              <a:spcAft>
                <a:spcPts val="0"/>
              </a:spcAft>
              <a:buNone/>
            </a:pPr>
            <a:r>
              <a:rPr lang="fr"/>
              <a:t>Objective: </a:t>
            </a:r>
            <a:endParaRPr/>
          </a:p>
          <a:p>
            <a:pPr indent="-342900" lvl="0" marL="457200" rtl="0" algn="l">
              <a:spcBef>
                <a:spcPts val="1200"/>
              </a:spcBef>
              <a:spcAft>
                <a:spcPts val="0"/>
              </a:spcAft>
              <a:buSzPts val="1800"/>
              <a:buChar char="-"/>
            </a:pPr>
            <a:r>
              <a:rPr lang="fr"/>
              <a:t>Show (a fraction of) the variety of existing categorisations</a:t>
            </a:r>
            <a:endParaRPr/>
          </a:p>
          <a:p>
            <a:pPr indent="-342900" lvl="0" marL="457200" rtl="0" algn="l">
              <a:spcBef>
                <a:spcPts val="0"/>
              </a:spcBef>
              <a:spcAft>
                <a:spcPts val="0"/>
              </a:spcAft>
              <a:buSzPts val="1800"/>
              <a:buChar char="-"/>
            </a:pPr>
            <a:r>
              <a:rPr lang="fr"/>
              <a:t>Describe their functions</a:t>
            </a:r>
            <a:endParaRPr/>
          </a:p>
        </p:txBody>
      </p:sp>
      <p:pic>
        <p:nvPicPr>
          <p:cNvPr id="870" name="Google Shape;870;p111"/>
          <p:cNvPicPr preferRelativeResize="0"/>
          <p:nvPr/>
        </p:nvPicPr>
        <p:blipFill>
          <a:blip r:embed="rId3">
            <a:alphaModFix/>
          </a:blip>
          <a:stretch>
            <a:fillRect/>
          </a:stretch>
        </p:blipFill>
        <p:spPr>
          <a:xfrm>
            <a:off x="5331125" y="709100"/>
            <a:ext cx="2724800" cy="40871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fr"/>
              <a:t>Wolfenstein 3D</a:t>
            </a:r>
            <a:endParaRPr i="1"/>
          </a:p>
        </p:txBody>
      </p:sp>
      <p:sp>
        <p:nvSpPr>
          <p:cNvPr id="876" name="Google Shape;876;p1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What kind of video games is </a:t>
            </a:r>
            <a:r>
              <a:rPr i="1" lang="fr"/>
              <a:t>Wolfenstein 3D</a:t>
            </a:r>
            <a:r>
              <a:rPr lang="fr"/>
              <a:t>?</a:t>
            </a:r>
            <a:endParaRPr/>
          </a:p>
          <a:p>
            <a:pPr indent="0" lvl="0" marL="0" rtl="0" algn="l">
              <a:spcBef>
                <a:spcPts val="1200"/>
              </a:spcBef>
              <a:spcAft>
                <a:spcPts val="1200"/>
              </a:spcAft>
              <a:buNone/>
            </a:pPr>
            <a:r>
              <a:rPr lang="fr"/>
              <a:t>Think about it a second…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The most frequent (and expected): “mechanical genres”</a:t>
            </a:r>
            <a:endParaRPr/>
          </a:p>
        </p:txBody>
      </p:sp>
      <p:pic>
        <p:nvPicPr>
          <p:cNvPr id="882" name="Google Shape;882;p113"/>
          <p:cNvPicPr preferRelativeResize="0"/>
          <p:nvPr/>
        </p:nvPicPr>
        <p:blipFill>
          <a:blip r:embed="rId3">
            <a:alphaModFix/>
          </a:blip>
          <a:stretch>
            <a:fillRect/>
          </a:stretch>
        </p:blipFill>
        <p:spPr>
          <a:xfrm>
            <a:off x="311700" y="1177800"/>
            <a:ext cx="6269572" cy="1889463"/>
          </a:xfrm>
          <a:prstGeom prst="rect">
            <a:avLst/>
          </a:prstGeom>
          <a:noFill/>
          <a:ln>
            <a:noFill/>
          </a:ln>
        </p:spPr>
      </p:pic>
      <p:pic>
        <p:nvPicPr>
          <p:cNvPr id="883" name="Google Shape;883;p113"/>
          <p:cNvPicPr preferRelativeResize="0"/>
          <p:nvPr/>
        </p:nvPicPr>
        <p:blipFill>
          <a:blip r:embed="rId4">
            <a:alphaModFix/>
          </a:blip>
          <a:stretch>
            <a:fillRect/>
          </a:stretch>
        </p:blipFill>
        <p:spPr>
          <a:xfrm>
            <a:off x="1935027" y="3003225"/>
            <a:ext cx="7137200" cy="2042300"/>
          </a:xfrm>
          <a:prstGeom prst="rect">
            <a:avLst/>
          </a:prstGeom>
          <a:noFill/>
          <a:ln>
            <a:noFill/>
          </a:ln>
        </p:spPr>
      </p:pic>
      <p:sp>
        <p:nvSpPr>
          <p:cNvPr id="884" name="Google Shape;884;p113"/>
          <p:cNvSpPr/>
          <p:nvPr/>
        </p:nvSpPr>
        <p:spPr>
          <a:xfrm>
            <a:off x="638250" y="1566851"/>
            <a:ext cx="1904675" cy="572735"/>
          </a:xfrm>
          <a:custGeom>
            <a:rect b="b" l="l" r="r" t="t"/>
            <a:pathLst>
              <a:path extrusionOk="0" h="29737" w="76187">
                <a:moveTo>
                  <a:pt x="23189" y="2284"/>
                </a:moveTo>
                <a:cubicBezTo>
                  <a:pt x="41596" y="2284"/>
                  <a:pt x="78993" y="368"/>
                  <a:pt x="75967" y="18524"/>
                </a:cubicBezTo>
                <a:cubicBezTo>
                  <a:pt x="73452" y="33613"/>
                  <a:pt x="46029" y="29896"/>
                  <a:pt x="30940" y="27382"/>
                </a:cubicBezTo>
                <a:cubicBezTo>
                  <a:pt x="23917" y="26212"/>
                  <a:pt x="16852" y="25235"/>
                  <a:pt x="9902" y="23691"/>
                </a:cubicBezTo>
                <a:cubicBezTo>
                  <a:pt x="7216" y="23094"/>
                  <a:pt x="3727" y="24161"/>
                  <a:pt x="1782" y="22215"/>
                </a:cubicBezTo>
                <a:cubicBezTo>
                  <a:pt x="-3145" y="17285"/>
                  <a:pt x="3113" y="6112"/>
                  <a:pt x="9164" y="2653"/>
                </a:cubicBezTo>
                <a:cubicBezTo>
                  <a:pt x="14134" y="-188"/>
                  <a:pt x="20417" y="70"/>
                  <a:pt x="26141" y="70"/>
                </a:cubicBezTo>
                <a:cubicBezTo>
                  <a:pt x="30468" y="70"/>
                  <a:pt x="36291" y="-209"/>
                  <a:pt x="38690" y="3392"/>
                </a:cubicBezTo>
              </a:path>
            </a:pathLst>
          </a:custGeom>
          <a:noFill/>
          <a:ln cap="flat" cmpd="sng" w="76200">
            <a:solidFill>
              <a:schemeClr val="dk2"/>
            </a:solidFill>
            <a:prstDash val="solid"/>
            <a:round/>
            <a:headEnd len="med" w="med" type="none"/>
            <a:tailEnd len="med" w="med" type="none"/>
          </a:ln>
        </p:spPr>
      </p:sp>
      <p:sp>
        <p:nvSpPr>
          <p:cNvPr id="885" name="Google Shape;885;p113"/>
          <p:cNvSpPr/>
          <p:nvPr/>
        </p:nvSpPr>
        <p:spPr>
          <a:xfrm>
            <a:off x="2387892" y="4200629"/>
            <a:ext cx="2966825" cy="527225"/>
          </a:xfrm>
          <a:custGeom>
            <a:rect b="b" l="l" r="r" t="t"/>
            <a:pathLst>
              <a:path extrusionOk="0" h="21089" w="118673">
                <a:moveTo>
                  <a:pt x="10410" y="5074"/>
                </a:moveTo>
                <a:cubicBezTo>
                  <a:pt x="33181" y="-2513"/>
                  <a:pt x="58565" y="-116"/>
                  <a:pt x="82381" y="2860"/>
                </a:cubicBezTo>
                <a:cubicBezTo>
                  <a:pt x="93368" y="4233"/>
                  <a:pt x="104677" y="1040"/>
                  <a:pt x="115599" y="2860"/>
                </a:cubicBezTo>
                <a:cubicBezTo>
                  <a:pt x="117574" y="3189"/>
                  <a:pt x="116377" y="6790"/>
                  <a:pt x="116706" y="8765"/>
                </a:cubicBezTo>
                <a:cubicBezTo>
                  <a:pt x="117178" y="11598"/>
                  <a:pt x="119660" y="14791"/>
                  <a:pt x="118182" y="17254"/>
                </a:cubicBezTo>
                <a:cubicBezTo>
                  <a:pt x="115196" y="22230"/>
                  <a:pt x="106638" y="18730"/>
                  <a:pt x="100835" y="18730"/>
                </a:cubicBezTo>
                <a:cubicBezTo>
                  <a:pt x="86685" y="18730"/>
                  <a:pt x="72541" y="19469"/>
                  <a:pt x="58391" y="19469"/>
                </a:cubicBezTo>
                <a:cubicBezTo>
                  <a:pt x="44365" y="19469"/>
                  <a:pt x="30342" y="19838"/>
                  <a:pt x="16316" y="19838"/>
                </a:cubicBezTo>
                <a:cubicBezTo>
                  <a:pt x="11135" y="19838"/>
                  <a:pt x="3478" y="23173"/>
                  <a:pt x="814" y="18730"/>
                </a:cubicBezTo>
                <a:cubicBezTo>
                  <a:pt x="-2591" y="13051"/>
                  <a:pt x="6108" y="4950"/>
                  <a:pt x="12256" y="2491"/>
                </a:cubicBezTo>
                <a:cubicBezTo>
                  <a:pt x="16033" y="980"/>
                  <a:pt x="20369" y="1753"/>
                  <a:pt x="24436" y="1753"/>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r"/>
              <a:t>But with some alternatives</a:t>
            </a:r>
            <a:endParaRPr/>
          </a:p>
          <a:p>
            <a:pPr indent="0" lvl="0" marL="0" rtl="0" algn="l">
              <a:spcBef>
                <a:spcPts val="0"/>
              </a:spcBef>
              <a:spcAft>
                <a:spcPts val="0"/>
              </a:spcAft>
              <a:buNone/>
            </a:pPr>
            <a:r>
              <a:t/>
            </a:r>
            <a:endParaRPr/>
          </a:p>
        </p:txBody>
      </p:sp>
      <p:pic>
        <p:nvPicPr>
          <p:cNvPr id="891" name="Google Shape;891;p114"/>
          <p:cNvPicPr preferRelativeResize="0"/>
          <p:nvPr/>
        </p:nvPicPr>
        <p:blipFill>
          <a:blip r:embed="rId3">
            <a:alphaModFix/>
          </a:blip>
          <a:stretch>
            <a:fillRect/>
          </a:stretch>
        </p:blipFill>
        <p:spPr>
          <a:xfrm>
            <a:off x="408503" y="1017725"/>
            <a:ext cx="6858276" cy="1453025"/>
          </a:xfrm>
          <a:prstGeom prst="rect">
            <a:avLst/>
          </a:prstGeom>
          <a:noFill/>
          <a:ln>
            <a:noFill/>
          </a:ln>
        </p:spPr>
      </p:pic>
      <p:pic>
        <p:nvPicPr>
          <p:cNvPr id="892" name="Google Shape;892;p114"/>
          <p:cNvPicPr preferRelativeResize="0"/>
          <p:nvPr/>
        </p:nvPicPr>
        <p:blipFill>
          <a:blip r:embed="rId4">
            <a:alphaModFix/>
          </a:blip>
          <a:stretch>
            <a:fillRect/>
          </a:stretch>
        </p:blipFill>
        <p:spPr>
          <a:xfrm>
            <a:off x="2927141" y="2571750"/>
            <a:ext cx="6216859" cy="2571750"/>
          </a:xfrm>
          <a:prstGeom prst="rect">
            <a:avLst/>
          </a:prstGeom>
          <a:noFill/>
          <a:ln>
            <a:noFill/>
          </a:ln>
        </p:spPr>
      </p:pic>
      <p:sp>
        <p:nvSpPr>
          <p:cNvPr id="893" name="Google Shape;893;p114"/>
          <p:cNvSpPr/>
          <p:nvPr/>
        </p:nvSpPr>
        <p:spPr>
          <a:xfrm>
            <a:off x="933808" y="1570843"/>
            <a:ext cx="4980700" cy="500650"/>
          </a:xfrm>
          <a:custGeom>
            <a:rect b="b" l="l" r="r" t="t"/>
            <a:pathLst>
              <a:path extrusionOk="0" h="20026" w="199228">
                <a:moveTo>
                  <a:pt x="7836" y="13919"/>
                </a:moveTo>
                <a:cubicBezTo>
                  <a:pt x="20937" y="18289"/>
                  <a:pt x="35380" y="16013"/>
                  <a:pt x="49172" y="16738"/>
                </a:cubicBezTo>
                <a:cubicBezTo>
                  <a:pt x="77494" y="18226"/>
                  <a:pt x="105831" y="20026"/>
                  <a:pt x="134192" y="20026"/>
                </a:cubicBezTo>
                <a:cubicBezTo>
                  <a:pt x="148495" y="20026"/>
                  <a:pt x="162634" y="16268"/>
                  <a:pt x="176937" y="16268"/>
                </a:cubicBezTo>
                <a:cubicBezTo>
                  <a:pt x="183324" y="16268"/>
                  <a:pt x="190014" y="15369"/>
                  <a:pt x="195726" y="12510"/>
                </a:cubicBezTo>
                <a:cubicBezTo>
                  <a:pt x="197112" y="11816"/>
                  <a:pt x="199874" y="10512"/>
                  <a:pt x="199014" y="9222"/>
                </a:cubicBezTo>
                <a:cubicBezTo>
                  <a:pt x="195662" y="4193"/>
                  <a:pt x="187653" y="4603"/>
                  <a:pt x="181634" y="4055"/>
                </a:cubicBezTo>
                <a:cubicBezTo>
                  <a:pt x="172585" y="3232"/>
                  <a:pt x="163439" y="3939"/>
                  <a:pt x="154390" y="3116"/>
                </a:cubicBezTo>
                <a:cubicBezTo>
                  <a:pt x="124917" y="435"/>
                  <a:pt x="95206" y="2176"/>
                  <a:pt x="65612" y="2176"/>
                </a:cubicBezTo>
                <a:cubicBezTo>
                  <a:pt x="51204" y="2176"/>
                  <a:pt x="36805" y="1237"/>
                  <a:pt x="22397" y="1237"/>
                </a:cubicBezTo>
                <a:cubicBezTo>
                  <a:pt x="16289" y="1237"/>
                  <a:pt x="9159" y="-1684"/>
                  <a:pt x="4078" y="1706"/>
                </a:cubicBezTo>
                <a:cubicBezTo>
                  <a:pt x="1978" y="3107"/>
                  <a:pt x="-809" y="6024"/>
                  <a:pt x="320" y="8283"/>
                </a:cubicBezTo>
                <a:cubicBezTo>
                  <a:pt x="2184" y="12012"/>
                  <a:pt x="6924" y="13465"/>
                  <a:pt x="10654" y="15328"/>
                </a:cubicBezTo>
              </a:path>
            </a:pathLst>
          </a:custGeom>
          <a:noFill/>
          <a:ln cap="flat" cmpd="sng" w="76200">
            <a:solidFill>
              <a:schemeClr val="dk2"/>
            </a:solidFill>
            <a:prstDash val="solid"/>
            <a:round/>
            <a:headEnd len="med" w="med" type="none"/>
            <a:tailEnd len="med" w="med" type="none"/>
          </a:ln>
        </p:spPr>
      </p:sp>
      <p:sp>
        <p:nvSpPr>
          <p:cNvPr id="894" name="Google Shape;894;p114"/>
          <p:cNvSpPr/>
          <p:nvPr/>
        </p:nvSpPr>
        <p:spPr>
          <a:xfrm>
            <a:off x="5954486" y="3023997"/>
            <a:ext cx="2991150" cy="458900"/>
          </a:xfrm>
          <a:custGeom>
            <a:rect b="b" l="l" r="r" t="t"/>
            <a:pathLst>
              <a:path extrusionOk="0" h="18356" w="119646">
                <a:moveTo>
                  <a:pt x="12749" y="1826"/>
                </a:moveTo>
                <a:cubicBezTo>
                  <a:pt x="8329" y="1826"/>
                  <a:pt x="2512" y="3039"/>
                  <a:pt x="536" y="6993"/>
                </a:cubicBezTo>
                <a:cubicBezTo>
                  <a:pt x="-1063" y="10193"/>
                  <a:pt x="1564" y="15257"/>
                  <a:pt x="4763" y="16858"/>
                </a:cubicBezTo>
                <a:cubicBezTo>
                  <a:pt x="11926" y="20442"/>
                  <a:pt x="20818" y="16294"/>
                  <a:pt x="28719" y="14979"/>
                </a:cubicBezTo>
                <a:cubicBezTo>
                  <a:pt x="40153" y="13076"/>
                  <a:pt x="51888" y="14039"/>
                  <a:pt x="63479" y="14039"/>
                </a:cubicBezTo>
                <a:cubicBezTo>
                  <a:pt x="71308" y="14039"/>
                  <a:pt x="79370" y="12139"/>
                  <a:pt x="86965" y="14039"/>
                </a:cubicBezTo>
                <a:cubicBezTo>
                  <a:pt x="93816" y="15753"/>
                  <a:pt x="101124" y="14374"/>
                  <a:pt x="108103" y="15448"/>
                </a:cubicBezTo>
                <a:cubicBezTo>
                  <a:pt x="112069" y="16059"/>
                  <a:pt x="118404" y="15115"/>
                  <a:pt x="119376" y="11221"/>
                </a:cubicBezTo>
                <a:cubicBezTo>
                  <a:pt x="122522" y="-1384"/>
                  <a:pt x="94321" y="2766"/>
                  <a:pt x="81329" y="2766"/>
                </a:cubicBezTo>
                <a:cubicBezTo>
                  <a:pt x="66454" y="2766"/>
                  <a:pt x="51465" y="4612"/>
                  <a:pt x="36705" y="2766"/>
                </a:cubicBezTo>
                <a:cubicBezTo>
                  <a:pt x="29825" y="1906"/>
                  <a:pt x="22836" y="-943"/>
                  <a:pt x="16037" y="417"/>
                </a:cubicBezTo>
                <a:cubicBezTo>
                  <a:pt x="12928" y="1039"/>
                  <a:pt x="10282" y="3705"/>
                  <a:pt x="7112" y="3705"/>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But with some alternatives</a:t>
            </a:r>
            <a:endParaRPr/>
          </a:p>
        </p:txBody>
      </p:sp>
      <p:pic>
        <p:nvPicPr>
          <p:cNvPr id="900" name="Google Shape;900;p115"/>
          <p:cNvPicPr preferRelativeResize="0"/>
          <p:nvPr/>
        </p:nvPicPr>
        <p:blipFill>
          <a:blip r:embed="rId3">
            <a:alphaModFix/>
          </a:blip>
          <a:stretch>
            <a:fillRect/>
          </a:stretch>
        </p:blipFill>
        <p:spPr>
          <a:xfrm>
            <a:off x="994550" y="1017725"/>
            <a:ext cx="7154899" cy="3649000"/>
          </a:xfrm>
          <a:prstGeom prst="rect">
            <a:avLst/>
          </a:prstGeom>
          <a:noFill/>
          <a:ln>
            <a:noFill/>
          </a:ln>
        </p:spPr>
      </p:pic>
      <p:sp>
        <p:nvSpPr>
          <p:cNvPr id="901" name="Google Shape;901;p115"/>
          <p:cNvSpPr/>
          <p:nvPr/>
        </p:nvSpPr>
        <p:spPr>
          <a:xfrm>
            <a:off x="1344661" y="2931132"/>
            <a:ext cx="6600350" cy="796125"/>
          </a:xfrm>
          <a:custGeom>
            <a:rect b="b" l="l" r="r" t="t"/>
            <a:pathLst>
              <a:path extrusionOk="0" h="31845" w="264014">
                <a:moveTo>
                  <a:pt x="32738" y="2723"/>
                </a:moveTo>
                <a:cubicBezTo>
                  <a:pt x="24590" y="2723"/>
                  <a:pt x="15601" y="21"/>
                  <a:pt x="8312" y="3663"/>
                </a:cubicBezTo>
                <a:cubicBezTo>
                  <a:pt x="1142" y="7246"/>
                  <a:pt x="-3266" y="22338"/>
                  <a:pt x="3145" y="27149"/>
                </a:cubicBezTo>
                <a:cubicBezTo>
                  <a:pt x="8477" y="31150"/>
                  <a:pt x="16258" y="29610"/>
                  <a:pt x="22873" y="30437"/>
                </a:cubicBezTo>
                <a:cubicBezTo>
                  <a:pt x="32982" y="31701"/>
                  <a:pt x="43217" y="31846"/>
                  <a:pt x="53405" y="31846"/>
                </a:cubicBezTo>
                <a:cubicBezTo>
                  <a:pt x="84257" y="31846"/>
                  <a:pt x="115089" y="29967"/>
                  <a:pt x="145941" y="29967"/>
                </a:cubicBezTo>
                <a:cubicBezTo>
                  <a:pt x="169273" y="29967"/>
                  <a:pt x="192599" y="29028"/>
                  <a:pt x="215931" y="29028"/>
                </a:cubicBezTo>
                <a:cubicBezTo>
                  <a:pt x="232185" y="29028"/>
                  <a:pt x="256107" y="32294"/>
                  <a:pt x="263373" y="17754"/>
                </a:cubicBezTo>
                <a:cubicBezTo>
                  <a:pt x="267380" y="9736"/>
                  <a:pt x="248380" y="5541"/>
                  <a:pt x="239417" y="5541"/>
                </a:cubicBezTo>
                <a:cubicBezTo>
                  <a:pt x="221880" y="5541"/>
                  <a:pt x="204293" y="6418"/>
                  <a:pt x="186808" y="5072"/>
                </a:cubicBezTo>
                <a:cubicBezTo>
                  <a:pt x="167710" y="3602"/>
                  <a:pt x="148463" y="-1866"/>
                  <a:pt x="129501" y="844"/>
                </a:cubicBezTo>
                <a:cubicBezTo>
                  <a:pt x="114485" y="2990"/>
                  <a:pt x="99458" y="5069"/>
                  <a:pt x="84407" y="6951"/>
                </a:cubicBezTo>
                <a:cubicBezTo>
                  <a:pt x="64781" y="9406"/>
                  <a:pt x="45001" y="2723"/>
                  <a:pt x="25222" y="2723"/>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Again, what is a genre?</a:t>
            </a:r>
            <a:endParaRPr/>
          </a:p>
        </p:txBody>
      </p:sp>
      <p:sp>
        <p:nvSpPr>
          <p:cNvPr id="907" name="Google Shape;907;p1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08" name="Google Shape;908;p116"/>
          <p:cNvPicPr preferRelativeResize="0"/>
          <p:nvPr/>
        </p:nvPicPr>
        <p:blipFill>
          <a:blip r:embed="rId3">
            <a:alphaModFix/>
          </a:blip>
          <a:stretch>
            <a:fillRect/>
          </a:stretch>
        </p:blipFill>
        <p:spPr>
          <a:xfrm>
            <a:off x="311700" y="1152481"/>
            <a:ext cx="8391700" cy="2105075"/>
          </a:xfrm>
          <a:prstGeom prst="rect">
            <a:avLst/>
          </a:prstGeom>
          <a:noFill/>
          <a:ln>
            <a:noFill/>
          </a:ln>
        </p:spPr>
      </p:pic>
      <p:sp>
        <p:nvSpPr>
          <p:cNvPr id="909" name="Google Shape;909;p116"/>
          <p:cNvSpPr/>
          <p:nvPr/>
        </p:nvSpPr>
        <p:spPr>
          <a:xfrm>
            <a:off x="875775" y="1771750"/>
            <a:ext cx="6148825" cy="640194"/>
          </a:xfrm>
          <a:custGeom>
            <a:rect b="b" l="l" r="r" t="t"/>
            <a:pathLst>
              <a:path extrusionOk="0" h="38005" w="245953">
                <a:moveTo>
                  <a:pt x="62091" y="2295"/>
                </a:moveTo>
                <a:cubicBezTo>
                  <a:pt x="47663" y="2295"/>
                  <a:pt x="32973" y="-1826"/>
                  <a:pt x="18825" y="1003"/>
                </a:cubicBezTo>
                <a:cubicBezTo>
                  <a:pt x="13002" y="2167"/>
                  <a:pt x="9136" y="8287"/>
                  <a:pt x="5910" y="13273"/>
                </a:cubicBezTo>
                <a:cubicBezTo>
                  <a:pt x="2874" y="17965"/>
                  <a:pt x="-2564" y="25466"/>
                  <a:pt x="1389" y="29417"/>
                </a:cubicBezTo>
                <a:cubicBezTo>
                  <a:pt x="12502" y="40524"/>
                  <a:pt x="32172" y="37166"/>
                  <a:pt x="47884" y="37166"/>
                </a:cubicBezTo>
                <a:cubicBezTo>
                  <a:pt x="79553" y="37166"/>
                  <a:pt x="111142" y="33291"/>
                  <a:pt x="142811" y="33291"/>
                </a:cubicBezTo>
                <a:cubicBezTo>
                  <a:pt x="165346" y="33291"/>
                  <a:pt x="187467" y="26727"/>
                  <a:pt x="209971" y="25542"/>
                </a:cubicBezTo>
                <a:cubicBezTo>
                  <a:pt x="218569" y="25089"/>
                  <a:pt x="227191" y="25542"/>
                  <a:pt x="235801" y="25542"/>
                </a:cubicBezTo>
                <a:cubicBezTo>
                  <a:pt x="239364" y="25542"/>
                  <a:pt x="245165" y="24571"/>
                  <a:pt x="245488" y="21022"/>
                </a:cubicBezTo>
                <a:cubicBezTo>
                  <a:pt x="245780" y="17806"/>
                  <a:pt x="246271" y="14468"/>
                  <a:pt x="245488" y="11335"/>
                </a:cubicBezTo>
                <a:cubicBezTo>
                  <a:pt x="244282" y="6514"/>
                  <a:pt x="236228" y="7286"/>
                  <a:pt x="231281" y="6815"/>
                </a:cubicBezTo>
                <a:cubicBezTo>
                  <a:pt x="217326" y="5485"/>
                  <a:pt x="203324" y="4232"/>
                  <a:pt x="189306" y="4232"/>
                </a:cubicBezTo>
                <a:cubicBezTo>
                  <a:pt x="160031" y="4232"/>
                  <a:pt x="130757" y="3586"/>
                  <a:pt x="101482" y="3586"/>
                </a:cubicBezTo>
                <a:cubicBezTo>
                  <a:pt x="91580" y="3586"/>
                  <a:pt x="81679" y="3586"/>
                  <a:pt x="71777" y="3586"/>
                </a:cubicBezTo>
                <a:cubicBezTo>
                  <a:pt x="67037" y="3586"/>
                  <a:pt x="61810" y="5061"/>
                  <a:pt x="57571" y="2940"/>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6" name="Shape 416"/>
        <p:cNvGrpSpPr/>
        <p:nvPr/>
      </p:nvGrpSpPr>
      <p:grpSpPr>
        <a:xfrm>
          <a:off x="0" y="0"/>
          <a:ext cx="0" cy="0"/>
          <a:chOff x="0" y="0"/>
          <a:chExt cx="0" cy="0"/>
        </a:xfrm>
      </p:grpSpPr>
      <p:sp>
        <p:nvSpPr>
          <p:cNvPr id="417" name="Google Shape;417;p63"/>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ustria"/>
              <a:ea typeface="Lustria"/>
              <a:cs typeface="Lustria"/>
              <a:sym typeface="Lustria"/>
            </a:endParaRPr>
          </a:p>
        </p:txBody>
      </p:sp>
      <p:sp>
        <p:nvSpPr>
          <p:cNvPr id="418" name="Google Shape;418;p63"/>
          <p:cNvSpPr txBox="1"/>
          <p:nvPr>
            <p:ph type="ctrTitle"/>
          </p:nvPr>
        </p:nvSpPr>
        <p:spPr>
          <a:xfrm>
            <a:off x="521501" y="653825"/>
            <a:ext cx="8356800" cy="29034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lt1"/>
              </a:buClr>
              <a:buSzPts val="5000"/>
              <a:buFont typeface="Open Sans"/>
              <a:buNone/>
            </a:pPr>
            <a:r>
              <a:rPr lang="fr" sz="5000"/>
              <a:t>AMATEURISM AND </a:t>
            </a:r>
            <a:endParaRPr sz="5000"/>
          </a:p>
          <a:p>
            <a:pPr indent="0" lvl="0" marL="0" rtl="0" algn="l">
              <a:lnSpc>
                <a:spcPct val="100000"/>
              </a:lnSpc>
              <a:spcBef>
                <a:spcPts val="0"/>
              </a:spcBef>
              <a:spcAft>
                <a:spcPts val="0"/>
              </a:spcAft>
              <a:buClr>
                <a:schemeClr val="lt1"/>
              </a:buClr>
              <a:buSzPts val="5000"/>
              <a:buFont typeface="Open Sans"/>
              <a:buNone/>
            </a:pPr>
            <a:r>
              <a:rPr lang="fr" sz="5000"/>
              <a:t>VIDEO GAME DEMOCRACY</a:t>
            </a:r>
            <a:endParaRPr sz="5000"/>
          </a:p>
        </p:txBody>
      </p:sp>
      <p:sp>
        <p:nvSpPr>
          <p:cNvPr id="419" name="Google Shape;419;p63"/>
          <p:cNvSpPr txBox="1"/>
          <p:nvPr>
            <p:ph idx="1" type="subTitle"/>
          </p:nvPr>
        </p:nvSpPr>
        <p:spPr>
          <a:xfrm>
            <a:off x="521493" y="3814351"/>
            <a:ext cx="8812646" cy="786224"/>
          </a:xfrm>
          <a:prstGeom prst="rect">
            <a:avLst/>
          </a:prstGeom>
          <a:noFill/>
          <a:ln>
            <a:noFill/>
          </a:ln>
        </p:spPr>
        <p:txBody>
          <a:bodyPr anchorCtr="0" anchor="b" bIns="34275" lIns="68575" spcFirstLastPara="1" rIns="68575" wrap="square" tIns="34275">
            <a:normAutofit fontScale="92500"/>
          </a:bodyPr>
          <a:lstStyle/>
          <a:p>
            <a:pPr indent="0" lvl="0" marL="0" rtl="0" algn="l">
              <a:lnSpc>
                <a:spcPct val="110000"/>
              </a:lnSpc>
              <a:spcBef>
                <a:spcPts val="0"/>
              </a:spcBef>
              <a:spcAft>
                <a:spcPts val="0"/>
              </a:spcAft>
              <a:buClr>
                <a:schemeClr val="lt1"/>
              </a:buClr>
              <a:buSzPct val="100000"/>
              <a:buNone/>
            </a:pPr>
            <a:r>
              <a:rPr lang="fr" sz="1700"/>
              <a:t>Pierre-Yves Hurel – FNS Postdoctoral Researcher, University of Lausanne, </a:t>
            </a:r>
            <a:r>
              <a:rPr lang="fr" sz="1700" u="sng">
                <a:solidFill>
                  <a:schemeClr val="hlink"/>
                </a:solidFill>
                <a:hlinkClick r:id="rId3"/>
              </a:rPr>
              <a:t>pierre-yves.hurel@unil.ch</a:t>
            </a:r>
            <a:br>
              <a:rPr lang="fr" sz="1700"/>
            </a:br>
            <a:r>
              <a:rPr lang="fr" sz="1700"/>
              <a:t>UNIL-EPFL Game Lab – Liège Game Lab – Confoederatio Ludens project</a:t>
            </a:r>
            <a:endParaRPr/>
          </a:p>
        </p:txBody>
      </p:sp>
      <p:cxnSp>
        <p:nvCxnSpPr>
          <p:cNvPr id="420" name="Google Shape;420;p63"/>
          <p:cNvCxnSpPr/>
          <p:nvPr/>
        </p:nvCxnSpPr>
        <p:spPr>
          <a:xfrm>
            <a:off x="600075" y="542925"/>
            <a:ext cx="7943850" cy="0"/>
          </a:xfrm>
          <a:prstGeom prst="straightConnector1">
            <a:avLst/>
          </a:prstGeom>
          <a:noFill/>
          <a:ln cap="flat" cmpd="sng" w="44450">
            <a:solidFill>
              <a:schemeClr val="lt1"/>
            </a:solidFill>
            <a:prstDash val="solid"/>
            <a:miter lim="800000"/>
            <a:headEnd len="sm" w="sm" type="none"/>
            <a:tailEnd len="sm" w="sm" type="none"/>
          </a:ln>
        </p:spPr>
      </p:cxnSp>
      <p:cxnSp>
        <p:nvCxnSpPr>
          <p:cNvPr id="421" name="Google Shape;421;p63"/>
          <p:cNvCxnSpPr/>
          <p:nvPr/>
        </p:nvCxnSpPr>
        <p:spPr>
          <a:xfrm>
            <a:off x="600075" y="4600575"/>
            <a:ext cx="7943850" cy="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18"/>
                                        </p:tgtEl>
                                        <p:attrNameLst>
                                          <p:attrName>style.visibility</p:attrName>
                                        </p:attrNameLst>
                                      </p:cBhvr>
                                      <p:to>
                                        <p:strVal val="visible"/>
                                      </p:to>
                                    </p:set>
                                    <p:animEffect filter="fade" transition="in">
                                      <p:cBhvr>
                                        <p:cTn dur="700"/>
                                        <p:tgtEl>
                                          <p:spTgt spid="418"/>
                                        </p:tgtEl>
                                      </p:cBhvr>
                                    </p:animEffect>
                                  </p:childTnLst>
                                </p:cTn>
                              </p:par>
                              <p:par>
                                <p:cTn fill="hold" nodeType="withEffect" presetClass="entr" presetID="10" presetSubtype="0">
                                  <p:stCondLst>
                                    <p:cond delay="1500"/>
                                  </p:stCondLst>
                                  <p:childTnLst>
                                    <p:set>
                                      <p:cBhvr>
                                        <p:cTn dur="1" fill="hold">
                                          <p:stCondLst>
                                            <p:cond delay="0"/>
                                          </p:stCondLst>
                                        </p:cTn>
                                        <p:tgtEl>
                                          <p:spTgt spid="419">
                                            <p:txEl>
                                              <p:pRg end="0" st="0"/>
                                            </p:txEl>
                                          </p:spTgt>
                                        </p:tgtEl>
                                        <p:attrNameLst>
                                          <p:attrName>style.visibility</p:attrName>
                                        </p:attrNameLst>
                                      </p:cBhvr>
                                      <p:to>
                                        <p:strVal val="visible"/>
                                      </p:to>
                                    </p:set>
                                    <p:animEffect filter="fade" transition="in">
                                      <p:cBhvr>
                                        <p:cTn dur="700"/>
                                        <p:tgtEl>
                                          <p:spTgt spid="41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r"/>
              <a:t>Anachronistic label: </a:t>
            </a:r>
            <a:r>
              <a:rPr i="1" lang="fr"/>
              <a:t>Doom</a:t>
            </a:r>
            <a:r>
              <a:rPr lang="fr"/>
              <a:t>-like</a:t>
            </a:r>
            <a:endParaRPr/>
          </a:p>
        </p:txBody>
      </p:sp>
      <p:pic>
        <p:nvPicPr>
          <p:cNvPr id="915" name="Google Shape;915;p117"/>
          <p:cNvPicPr preferRelativeResize="0"/>
          <p:nvPr/>
        </p:nvPicPr>
        <p:blipFill>
          <a:blip r:embed="rId3">
            <a:alphaModFix/>
          </a:blip>
          <a:stretch>
            <a:fillRect/>
          </a:stretch>
        </p:blipFill>
        <p:spPr>
          <a:xfrm>
            <a:off x="407150" y="1017725"/>
            <a:ext cx="8329700" cy="2297850"/>
          </a:xfrm>
          <a:prstGeom prst="rect">
            <a:avLst/>
          </a:prstGeom>
          <a:noFill/>
          <a:ln>
            <a:noFill/>
          </a:ln>
        </p:spPr>
      </p:pic>
      <p:sp>
        <p:nvSpPr>
          <p:cNvPr id="916" name="Google Shape;916;p117"/>
          <p:cNvSpPr/>
          <p:nvPr/>
        </p:nvSpPr>
        <p:spPr>
          <a:xfrm>
            <a:off x="1036443" y="1867543"/>
            <a:ext cx="7911775" cy="809250"/>
          </a:xfrm>
          <a:custGeom>
            <a:rect b="b" l="l" r="r" t="t"/>
            <a:pathLst>
              <a:path extrusionOk="0" h="32370" w="316471">
                <a:moveTo>
                  <a:pt x="151348" y="13836"/>
                </a:moveTo>
                <a:cubicBezTo>
                  <a:pt x="151348" y="-295"/>
                  <a:pt x="178397" y="5524"/>
                  <a:pt x="192214" y="2563"/>
                </a:cubicBezTo>
                <a:cubicBezTo>
                  <a:pt x="207078" y="-622"/>
                  <a:pt x="222577" y="684"/>
                  <a:pt x="237778" y="684"/>
                </a:cubicBezTo>
                <a:cubicBezTo>
                  <a:pt x="250148" y="684"/>
                  <a:pt x="262715" y="-1058"/>
                  <a:pt x="274886" y="1154"/>
                </a:cubicBezTo>
                <a:cubicBezTo>
                  <a:pt x="283733" y="2762"/>
                  <a:pt x="292739" y="3326"/>
                  <a:pt x="301661" y="4442"/>
                </a:cubicBezTo>
                <a:cubicBezTo>
                  <a:pt x="306047" y="4991"/>
                  <a:pt x="312800" y="5321"/>
                  <a:pt x="313873" y="9609"/>
                </a:cubicBezTo>
                <a:cubicBezTo>
                  <a:pt x="314717" y="12982"/>
                  <a:pt x="318176" y="18015"/>
                  <a:pt x="315283" y="19943"/>
                </a:cubicBezTo>
                <a:cubicBezTo>
                  <a:pt x="310836" y="22908"/>
                  <a:pt x="304656" y="21352"/>
                  <a:pt x="299312" y="21352"/>
                </a:cubicBezTo>
                <a:cubicBezTo>
                  <a:pt x="286629" y="21352"/>
                  <a:pt x="273820" y="19561"/>
                  <a:pt x="261264" y="21352"/>
                </a:cubicBezTo>
                <a:cubicBezTo>
                  <a:pt x="217229" y="27633"/>
                  <a:pt x="172343" y="18064"/>
                  <a:pt x="127862" y="18064"/>
                </a:cubicBezTo>
                <a:cubicBezTo>
                  <a:pt x="125280" y="18064"/>
                  <a:pt x="122172" y="18117"/>
                  <a:pt x="120346" y="19943"/>
                </a:cubicBezTo>
                <a:cubicBezTo>
                  <a:pt x="117578" y="22711"/>
                  <a:pt x="117097" y="28387"/>
                  <a:pt x="113300" y="29337"/>
                </a:cubicBezTo>
                <a:cubicBezTo>
                  <a:pt x="102668" y="31997"/>
                  <a:pt x="91167" y="27187"/>
                  <a:pt x="80420" y="29337"/>
                </a:cubicBezTo>
                <a:cubicBezTo>
                  <a:pt x="68103" y="31801"/>
                  <a:pt x="55403" y="32155"/>
                  <a:pt x="42842" y="32155"/>
                </a:cubicBezTo>
                <a:cubicBezTo>
                  <a:pt x="31551" y="32155"/>
                  <a:pt x="19975" y="33015"/>
                  <a:pt x="9021" y="30277"/>
                </a:cubicBezTo>
                <a:cubicBezTo>
                  <a:pt x="6220" y="29577"/>
                  <a:pt x="2168" y="30800"/>
                  <a:pt x="566" y="28398"/>
                </a:cubicBezTo>
                <a:cubicBezTo>
                  <a:pt x="-1261" y="25660"/>
                  <a:pt x="2467" y="21802"/>
                  <a:pt x="4794" y="19473"/>
                </a:cubicBezTo>
                <a:cubicBezTo>
                  <a:pt x="15735" y="8524"/>
                  <a:pt x="35348" y="13366"/>
                  <a:pt x="50827" y="13366"/>
                </a:cubicBezTo>
                <a:cubicBezTo>
                  <a:pt x="84335" y="13366"/>
                  <a:pt x="117840" y="14306"/>
                  <a:pt x="151348" y="14306"/>
                </a:cubicBezTo>
              </a:path>
            </a:pathLst>
          </a:custGeom>
          <a:noFill/>
          <a:ln cap="flat" cmpd="sng" w="76200">
            <a:solidFill>
              <a:schemeClr val="dk2"/>
            </a:solidFill>
            <a:prstDash val="solid"/>
            <a:round/>
            <a:headEnd len="med" w="med" type="none"/>
            <a:tailEnd len="med" w="med" type="none"/>
          </a:ln>
        </p:spPr>
      </p:sp>
      <p:pic>
        <p:nvPicPr>
          <p:cNvPr id="917" name="Google Shape;917;p117"/>
          <p:cNvPicPr preferRelativeResize="0"/>
          <p:nvPr/>
        </p:nvPicPr>
        <p:blipFill>
          <a:blip r:embed="rId4">
            <a:alphaModFix/>
          </a:blip>
          <a:stretch>
            <a:fillRect/>
          </a:stretch>
        </p:blipFill>
        <p:spPr>
          <a:xfrm>
            <a:off x="610800" y="3135700"/>
            <a:ext cx="8221499" cy="1849250"/>
          </a:xfrm>
          <a:prstGeom prst="rect">
            <a:avLst/>
          </a:prstGeom>
          <a:noFill/>
          <a:ln>
            <a:noFill/>
          </a:ln>
        </p:spPr>
      </p:pic>
      <p:sp>
        <p:nvSpPr>
          <p:cNvPr id="918" name="Google Shape;918;p117"/>
          <p:cNvSpPr/>
          <p:nvPr/>
        </p:nvSpPr>
        <p:spPr>
          <a:xfrm>
            <a:off x="1211625" y="3819576"/>
            <a:ext cx="3352000" cy="424359"/>
          </a:xfrm>
          <a:custGeom>
            <a:rect b="b" l="l" r="r" t="t"/>
            <a:pathLst>
              <a:path extrusionOk="0" h="33355" w="134080">
                <a:moveTo>
                  <a:pt x="38834" y="1208"/>
                </a:moveTo>
                <a:cubicBezTo>
                  <a:pt x="26776" y="2547"/>
                  <a:pt x="11814" y="-3238"/>
                  <a:pt x="2603" y="4658"/>
                </a:cubicBezTo>
                <a:cubicBezTo>
                  <a:pt x="-1982" y="8588"/>
                  <a:pt x="693" y="17045"/>
                  <a:pt x="2603" y="22774"/>
                </a:cubicBezTo>
                <a:cubicBezTo>
                  <a:pt x="3313" y="24904"/>
                  <a:pt x="5770" y="26083"/>
                  <a:pt x="7779" y="27087"/>
                </a:cubicBezTo>
                <a:cubicBezTo>
                  <a:pt x="9788" y="28091"/>
                  <a:pt x="10796" y="30783"/>
                  <a:pt x="12955" y="31400"/>
                </a:cubicBezTo>
                <a:cubicBezTo>
                  <a:pt x="25953" y="35113"/>
                  <a:pt x="39981" y="32263"/>
                  <a:pt x="53499" y="32263"/>
                </a:cubicBezTo>
                <a:cubicBezTo>
                  <a:pt x="69027" y="32263"/>
                  <a:pt x="84554" y="32263"/>
                  <a:pt x="100082" y="32263"/>
                </a:cubicBezTo>
                <a:cubicBezTo>
                  <a:pt x="111903" y="32263"/>
                  <a:pt x="126633" y="30505"/>
                  <a:pt x="133725" y="21048"/>
                </a:cubicBezTo>
                <a:cubicBezTo>
                  <a:pt x="134933" y="19438"/>
                  <a:pt x="133725" y="17023"/>
                  <a:pt x="133725" y="15010"/>
                </a:cubicBezTo>
                <a:cubicBezTo>
                  <a:pt x="133725" y="11228"/>
                  <a:pt x="135147" y="5894"/>
                  <a:pt x="132000" y="3795"/>
                </a:cubicBezTo>
                <a:cubicBezTo>
                  <a:pt x="124760" y="-1034"/>
                  <a:pt x="114823" y="345"/>
                  <a:pt x="106120" y="345"/>
                </a:cubicBezTo>
                <a:cubicBezTo>
                  <a:pt x="81391" y="345"/>
                  <a:pt x="56662" y="345"/>
                  <a:pt x="31933" y="345"/>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And also some specifications…</a:t>
            </a:r>
            <a:endParaRPr/>
          </a:p>
        </p:txBody>
      </p:sp>
      <p:sp>
        <p:nvSpPr>
          <p:cNvPr id="924" name="Google Shape;924;p1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5" name="Google Shape;925;p118"/>
          <p:cNvPicPr preferRelativeResize="0"/>
          <p:nvPr/>
        </p:nvPicPr>
        <p:blipFill>
          <a:blip r:embed="rId3">
            <a:alphaModFix/>
          </a:blip>
          <a:stretch>
            <a:fillRect/>
          </a:stretch>
        </p:blipFill>
        <p:spPr>
          <a:xfrm>
            <a:off x="311699" y="1152484"/>
            <a:ext cx="8520599" cy="3173990"/>
          </a:xfrm>
          <a:prstGeom prst="rect">
            <a:avLst/>
          </a:prstGeom>
          <a:noFill/>
          <a:ln>
            <a:noFill/>
          </a:ln>
        </p:spPr>
      </p:pic>
      <p:sp>
        <p:nvSpPr>
          <p:cNvPr id="926" name="Google Shape;926;p118"/>
          <p:cNvSpPr/>
          <p:nvPr/>
        </p:nvSpPr>
        <p:spPr>
          <a:xfrm>
            <a:off x="1028549" y="2831416"/>
            <a:ext cx="7752250" cy="836425"/>
          </a:xfrm>
          <a:custGeom>
            <a:rect b="b" l="l" r="r" t="t"/>
            <a:pathLst>
              <a:path extrusionOk="0" h="33457" w="310090">
                <a:moveTo>
                  <a:pt x="210753" y="5615"/>
                </a:moveTo>
                <a:cubicBezTo>
                  <a:pt x="210753" y="-4603"/>
                  <a:pt x="231015" y="2349"/>
                  <a:pt x="241233" y="2349"/>
                </a:cubicBezTo>
                <a:cubicBezTo>
                  <a:pt x="264543" y="2349"/>
                  <a:pt x="320360" y="1959"/>
                  <a:pt x="308362" y="21944"/>
                </a:cubicBezTo>
                <a:cubicBezTo>
                  <a:pt x="306096" y="25719"/>
                  <a:pt x="300047" y="25173"/>
                  <a:pt x="295662" y="25572"/>
                </a:cubicBezTo>
                <a:cubicBezTo>
                  <a:pt x="282994" y="26724"/>
                  <a:pt x="270239" y="26692"/>
                  <a:pt x="257562" y="27749"/>
                </a:cubicBezTo>
                <a:cubicBezTo>
                  <a:pt x="224152" y="30534"/>
                  <a:pt x="190478" y="28806"/>
                  <a:pt x="157051" y="31378"/>
                </a:cubicBezTo>
                <a:cubicBezTo>
                  <a:pt x="123037" y="33995"/>
                  <a:pt x="88839" y="33192"/>
                  <a:pt x="54725" y="33192"/>
                </a:cubicBezTo>
                <a:cubicBezTo>
                  <a:pt x="40569" y="33192"/>
                  <a:pt x="26263" y="34255"/>
                  <a:pt x="12271" y="32104"/>
                </a:cubicBezTo>
                <a:cubicBezTo>
                  <a:pt x="8297" y="31493"/>
                  <a:pt x="2457" y="32434"/>
                  <a:pt x="659" y="28838"/>
                </a:cubicBezTo>
                <a:cubicBezTo>
                  <a:pt x="-3570" y="20380"/>
                  <a:pt x="17691" y="18678"/>
                  <a:pt x="27148" y="18678"/>
                </a:cubicBezTo>
                <a:cubicBezTo>
                  <a:pt x="43324" y="18678"/>
                  <a:pt x="59232" y="13598"/>
                  <a:pt x="75408" y="13598"/>
                </a:cubicBezTo>
                <a:cubicBezTo>
                  <a:pt x="101415" y="13598"/>
                  <a:pt x="127544" y="15098"/>
                  <a:pt x="153422" y="12509"/>
                </a:cubicBezTo>
                <a:cubicBezTo>
                  <a:pt x="162809" y="11570"/>
                  <a:pt x="172386" y="13844"/>
                  <a:pt x="181725" y="12509"/>
                </a:cubicBezTo>
                <a:cubicBezTo>
                  <a:pt x="192449" y="10976"/>
                  <a:pt x="202098" y="3438"/>
                  <a:pt x="212931" y="3438"/>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19"/>
          <p:cNvSpPr txBox="1"/>
          <p:nvPr>
            <p:ph type="title"/>
          </p:nvPr>
        </p:nvSpPr>
        <p:spPr>
          <a:xfrm>
            <a:off x="311700" y="445025"/>
            <a:ext cx="3366300" cy="159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fr"/>
              <a:t>And also some specifications…</a:t>
            </a:r>
            <a:endParaRPr/>
          </a:p>
        </p:txBody>
      </p:sp>
      <p:pic>
        <p:nvPicPr>
          <p:cNvPr id="932" name="Google Shape;932;p119"/>
          <p:cNvPicPr preferRelativeResize="0"/>
          <p:nvPr/>
        </p:nvPicPr>
        <p:blipFill>
          <a:blip r:embed="rId3">
            <a:alphaModFix/>
          </a:blip>
          <a:stretch>
            <a:fillRect/>
          </a:stretch>
        </p:blipFill>
        <p:spPr>
          <a:xfrm>
            <a:off x="4322764" y="0"/>
            <a:ext cx="4561572" cy="5143501"/>
          </a:xfrm>
          <a:prstGeom prst="rect">
            <a:avLst/>
          </a:prstGeom>
          <a:noFill/>
          <a:ln>
            <a:noFill/>
          </a:ln>
        </p:spPr>
      </p:pic>
      <p:sp>
        <p:nvSpPr>
          <p:cNvPr id="933" name="Google Shape;933;p119"/>
          <p:cNvSpPr/>
          <p:nvPr/>
        </p:nvSpPr>
        <p:spPr>
          <a:xfrm>
            <a:off x="4509561" y="2484291"/>
            <a:ext cx="4566775" cy="1138050"/>
          </a:xfrm>
          <a:custGeom>
            <a:rect b="b" l="l" r="r" t="t"/>
            <a:pathLst>
              <a:path extrusionOk="0" h="45522" w="182671">
                <a:moveTo>
                  <a:pt x="167779" y="3216"/>
                </a:moveTo>
                <a:cubicBezTo>
                  <a:pt x="142072" y="644"/>
                  <a:pt x="116109" y="2746"/>
                  <a:pt x="90274" y="2746"/>
                </a:cubicBezTo>
                <a:cubicBezTo>
                  <a:pt x="80252" y="2746"/>
                  <a:pt x="70039" y="4243"/>
                  <a:pt x="60212" y="2277"/>
                </a:cubicBezTo>
                <a:cubicBezTo>
                  <a:pt x="43420" y="-1083"/>
                  <a:pt x="24330" y="-1152"/>
                  <a:pt x="9012" y="6504"/>
                </a:cubicBezTo>
                <a:cubicBezTo>
                  <a:pt x="681" y="10668"/>
                  <a:pt x="-1533" y="24324"/>
                  <a:pt x="1026" y="33279"/>
                </a:cubicBezTo>
                <a:cubicBezTo>
                  <a:pt x="1950" y="36511"/>
                  <a:pt x="2716" y="40700"/>
                  <a:pt x="5723" y="42203"/>
                </a:cubicBezTo>
                <a:cubicBezTo>
                  <a:pt x="15396" y="47039"/>
                  <a:pt x="27530" y="45730"/>
                  <a:pt x="38135" y="43613"/>
                </a:cubicBezTo>
                <a:cubicBezTo>
                  <a:pt x="56105" y="40025"/>
                  <a:pt x="74991" y="45063"/>
                  <a:pt x="93092" y="42203"/>
                </a:cubicBezTo>
                <a:cubicBezTo>
                  <a:pt x="114561" y="38811"/>
                  <a:pt x="136828" y="40427"/>
                  <a:pt x="157915" y="35158"/>
                </a:cubicBezTo>
                <a:cubicBezTo>
                  <a:pt x="162891" y="33915"/>
                  <a:pt x="167998" y="33218"/>
                  <a:pt x="172946" y="31869"/>
                </a:cubicBezTo>
                <a:cubicBezTo>
                  <a:pt x="174635" y="31408"/>
                  <a:pt x="177062" y="32330"/>
                  <a:pt x="178113" y="30930"/>
                </a:cubicBezTo>
                <a:cubicBezTo>
                  <a:pt x="182181" y="25509"/>
                  <a:pt x="184530" y="16153"/>
                  <a:pt x="180462" y="10732"/>
                </a:cubicBezTo>
                <a:cubicBezTo>
                  <a:pt x="176029" y="4825"/>
                  <a:pt x="167180" y="2746"/>
                  <a:pt x="159794" y="2746"/>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An old game after all…</a:t>
            </a:r>
            <a:endParaRPr/>
          </a:p>
        </p:txBody>
      </p:sp>
      <p:sp>
        <p:nvSpPr>
          <p:cNvPr id="939" name="Google Shape;939;p1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40" name="Google Shape;940;p120"/>
          <p:cNvPicPr preferRelativeResize="0"/>
          <p:nvPr/>
        </p:nvPicPr>
        <p:blipFill>
          <a:blip r:embed="rId3">
            <a:alphaModFix/>
          </a:blip>
          <a:stretch>
            <a:fillRect/>
          </a:stretch>
        </p:blipFill>
        <p:spPr>
          <a:xfrm>
            <a:off x="1690298" y="1152475"/>
            <a:ext cx="5155925" cy="3822725"/>
          </a:xfrm>
          <a:prstGeom prst="rect">
            <a:avLst/>
          </a:prstGeom>
          <a:noFill/>
          <a:ln>
            <a:noFill/>
          </a:ln>
        </p:spPr>
      </p:pic>
      <p:sp>
        <p:nvSpPr>
          <p:cNvPr id="941" name="Google Shape;941;p120"/>
          <p:cNvSpPr/>
          <p:nvPr/>
        </p:nvSpPr>
        <p:spPr>
          <a:xfrm>
            <a:off x="3539382" y="1500715"/>
            <a:ext cx="1190975" cy="523925"/>
          </a:xfrm>
          <a:custGeom>
            <a:rect b="b" l="l" r="r" t="t"/>
            <a:pathLst>
              <a:path extrusionOk="0" h="20957" w="47639">
                <a:moveTo>
                  <a:pt x="14611" y="1898"/>
                </a:moveTo>
                <a:cubicBezTo>
                  <a:pt x="10289" y="1898"/>
                  <a:pt x="5040" y="2568"/>
                  <a:pt x="2274" y="5889"/>
                </a:cubicBezTo>
                <a:cubicBezTo>
                  <a:pt x="101" y="8498"/>
                  <a:pt x="-1060" y="13875"/>
                  <a:pt x="1548" y="16049"/>
                </a:cubicBezTo>
                <a:cubicBezTo>
                  <a:pt x="10391" y="23422"/>
                  <a:pt x="24850" y="21019"/>
                  <a:pt x="36019" y="18226"/>
                </a:cubicBezTo>
                <a:cubicBezTo>
                  <a:pt x="40010" y="17228"/>
                  <a:pt x="45739" y="16966"/>
                  <a:pt x="47268" y="13146"/>
                </a:cubicBezTo>
                <a:cubicBezTo>
                  <a:pt x="49727" y="7003"/>
                  <a:pt x="36613" y="4670"/>
                  <a:pt x="30214" y="2986"/>
                </a:cubicBezTo>
                <a:cubicBezTo>
                  <a:pt x="24131" y="1385"/>
                  <a:pt x="14161" y="-2638"/>
                  <a:pt x="11345" y="2986"/>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Several missing categories</a:t>
            </a:r>
            <a:endParaRPr/>
          </a:p>
        </p:txBody>
      </p:sp>
      <p:sp>
        <p:nvSpPr>
          <p:cNvPr id="947" name="Google Shape;947;p1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Themes (lots of description, but no categorization)</a:t>
            </a:r>
            <a:endParaRPr/>
          </a:p>
          <a:p>
            <a:pPr indent="-342900" lvl="0" marL="457200" rtl="0" algn="l">
              <a:spcBef>
                <a:spcPts val="0"/>
              </a:spcBef>
              <a:spcAft>
                <a:spcPts val="0"/>
              </a:spcAft>
              <a:buSzPts val="1800"/>
              <a:buChar char="-"/>
            </a:pPr>
            <a:r>
              <a:rPr lang="fr"/>
              <a:t>S</a:t>
            </a:r>
            <a:r>
              <a:rPr lang="fr"/>
              <a:t>equels in the same serie (different developers)</a:t>
            </a:r>
            <a:endParaRPr/>
          </a:p>
          <a:p>
            <a:pPr indent="-342900" lvl="0" marL="457200" rtl="0" algn="l">
              <a:spcBef>
                <a:spcPts val="0"/>
              </a:spcBef>
              <a:spcAft>
                <a:spcPts val="0"/>
              </a:spcAft>
              <a:buSzPts val="1800"/>
              <a:buChar char="-"/>
            </a:pPr>
            <a:r>
              <a:rPr lang="fr"/>
              <a:t>Target audience</a:t>
            </a:r>
            <a:endParaRPr/>
          </a:p>
          <a:p>
            <a:pPr indent="-342900" lvl="0" marL="457200" rtl="0" algn="l">
              <a:spcBef>
                <a:spcPts val="0"/>
              </a:spcBef>
              <a:spcAft>
                <a:spcPts val="0"/>
              </a:spcAft>
              <a:buSzPts val="1800"/>
              <a:buChar char="-"/>
            </a:pPr>
            <a:r>
              <a:rPr lang="fr"/>
              <a:t>C</a:t>
            </a:r>
            <a:r>
              <a:rPr lang="fr"/>
              <a:t>reators (John Carmack and John Romero)</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Functions </a:t>
            </a:r>
            <a:endParaRPr/>
          </a:p>
        </p:txBody>
      </p:sp>
      <p:sp>
        <p:nvSpPr>
          <p:cNvPr id="953" name="Google Shape;953;p1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Categories are not primarily used to </a:t>
            </a:r>
            <a:r>
              <a:rPr lang="fr"/>
              <a:t>classify</a:t>
            </a:r>
            <a:r>
              <a:rPr lang="fr"/>
              <a:t> games. </a:t>
            </a:r>
            <a:endParaRPr/>
          </a:p>
          <a:p>
            <a:pPr indent="0" lvl="0" marL="0" rtl="0" algn="l">
              <a:spcBef>
                <a:spcPts val="1200"/>
              </a:spcBef>
              <a:spcAft>
                <a:spcPts val="0"/>
              </a:spcAft>
              <a:buNone/>
            </a:pPr>
            <a:r>
              <a:rPr lang="fr"/>
              <a:t>More often, </a:t>
            </a:r>
            <a:r>
              <a:rPr lang="fr"/>
              <a:t>the functions associated are :</a:t>
            </a:r>
            <a:endParaRPr/>
          </a:p>
          <a:p>
            <a:pPr indent="-342900" lvl="0" marL="457200" rtl="0" algn="l">
              <a:spcBef>
                <a:spcPts val="1200"/>
              </a:spcBef>
              <a:spcAft>
                <a:spcPts val="0"/>
              </a:spcAft>
              <a:buSzPts val="1800"/>
              <a:buChar char="-"/>
            </a:pPr>
            <a:r>
              <a:rPr lang="fr"/>
              <a:t>evaluation: to compare games on a certain basis</a:t>
            </a:r>
            <a:endParaRPr/>
          </a:p>
          <a:p>
            <a:pPr indent="-342900" lvl="0" marL="457200" rtl="0" algn="l">
              <a:spcBef>
                <a:spcPts val="0"/>
              </a:spcBef>
              <a:spcAft>
                <a:spcPts val="0"/>
              </a:spcAft>
              <a:buSzPts val="1800"/>
              <a:buChar char="-"/>
            </a:pPr>
            <a:r>
              <a:rPr lang="fr"/>
              <a:t>historical/of erudition: to understand a game depending on its place in a category</a:t>
            </a:r>
            <a:endParaRPr/>
          </a:p>
          <a:p>
            <a:pPr indent="-342900" lvl="0" marL="457200" rtl="0" algn="l">
              <a:spcBef>
                <a:spcPts val="0"/>
              </a:spcBef>
              <a:spcAft>
                <a:spcPts val="0"/>
              </a:spcAft>
              <a:buSzPts val="1800"/>
              <a:buChar char="-"/>
            </a:pPr>
            <a:r>
              <a:rPr lang="fr"/>
              <a:t>recommendation: to give advice to other players by judging a game’s adequation with a certain category</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Conclusion and extensions</a:t>
            </a:r>
            <a:endParaRPr/>
          </a:p>
        </p:txBody>
      </p:sp>
      <p:sp>
        <p:nvSpPr>
          <p:cNvPr id="959" name="Google Shape;959;p1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It is important to look away from industrial and scientific categorizations</a:t>
            </a:r>
            <a:endParaRPr/>
          </a:p>
          <a:p>
            <a:pPr indent="-342900" lvl="0" marL="457200" rtl="0" algn="l">
              <a:spcBef>
                <a:spcPts val="0"/>
              </a:spcBef>
              <a:spcAft>
                <a:spcPts val="0"/>
              </a:spcAft>
              <a:buSzPts val="1800"/>
              <a:buChar char="-"/>
            </a:pPr>
            <a:r>
              <a:rPr lang="fr"/>
              <a:t>Communities of players have </a:t>
            </a:r>
            <a:r>
              <a:rPr lang="fr"/>
              <a:t>developed</a:t>
            </a:r>
            <a:r>
              <a:rPr lang="fr"/>
              <a:t> skills to talk about games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fr"/>
              <a:t>⇒ Study other formats on other websites to see other kinds of categorizations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Thank you for your attention!!</a:t>
            </a:r>
            <a:endParaRPr/>
          </a:p>
        </p:txBody>
      </p:sp>
      <p:sp>
        <p:nvSpPr>
          <p:cNvPr id="965" name="Google Shape;965;p1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Contact: fxsurinx@uliege.be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id="971" name="Google Shape;971;p125"/>
          <p:cNvPicPr preferRelativeResize="0"/>
          <p:nvPr/>
        </p:nvPicPr>
        <p:blipFill rotWithShape="1">
          <a:blip r:embed="rId3">
            <a:alphaModFix/>
          </a:blip>
          <a:srcRect b="17488" l="12988" r="13333" t="4350"/>
          <a:stretch/>
        </p:blipFill>
        <p:spPr>
          <a:xfrm>
            <a:off x="0" y="0"/>
            <a:ext cx="9144000" cy="4092258"/>
          </a:xfrm>
          <a:prstGeom prst="rect">
            <a:avLst/>
          </a:prstGeom>
          <a:noFill/>
          <a:ln>
            <a:noFill/>
          </a:ln>
        </p:spPr>
      </p:pic>
      <p:sp>
        <p:nvSpPr>
          <p:cNvPr id="972" name="Google Shape;972;p125"/>
          <p:cNvSpPr/>
          <p:nvPr/>
        </p:nvSpPr>
        <p:spPr>
          <a:xfrm>
            <a:off x="0" y="3579863"/>
            <a:ext cx="9144000" cy="910158"/>
          </a:xfrm>
          <a:prstGeom prst="rect">
            <a:avLst/>
          </a:prstGeom>
          <a:solidFill>
            <a:srgbClr val="31859B"/>
          </a:solidFill>
          <a:ln>
            <a:noFill/>
          </a:ln>
        </p:spPr>
        <p:txBody>
          <a:bodyPr anchorCtr="0" anchor="ctr" bIns="34275" lIns="34275" spcFirstLastPara="1" rIns="34275" wrap="square" tIns="34275">
            <a:noAutofit/>
          </a:bodyPr>
          <a:lstStyle/>
          <a:p>
            <a:pPr indent="0" lvl="0" marL="360363" marR="0" rtl="0" algn="ctr">
              <a:spcBef>
                <a:spcPts val="0"/>
              </a:spcBef>
              <a:spcAft>
                <a:spcPts val="0"/>
              </a:spcAft>
              <a:buNone/>
            </a:pPr>
            <a:r>
              <a:t/>
            </a:r>
            <a:endParaRPr b="1" i="0" sz="2300" u="none" cap="none" strike="noStrike">
              <a:solidFill>
                <a:schemeClr val="lt1"/>
              </a:solidFill>
              <a:latin typeface="Calibri"/>
              <a:ea typeface="Calibri"/>
              <a:cs typeface="Calibri"/>
              <a:sym typeface="Calibri"/>
            </a:endParaRPr>
          </a:p>
        </p:txBody>
      </p:sp>
      <p:sp>
        <p:nvSpPr>
          <p:cNvPr id="973" name="Google Shape;973;p125"/>
          <p:cNvSpPr/>
          <p:nvPr/>
        </p:nvSpPr>
        <p:spPr>
          <a:xfrm>
            <a:off x="0" y="4482168"/>
            <a:ext cx="9144000" cy="661332"/>
          </a:xfrm>
          <a:prstGeom prst="rect">
            <a:avLst/>
          </a:prstGeom>
          <a:solidFill>
            <a:schemeClr val="lt1"/>
          </a:solidFill>
          <a:ln>
            <a:noFill/>
          </a:ln>
        </p:spPr>
        <p:txBody>
          <a:bodyPr anchorCtr="0" anchor="ctr" bIns="34275" lIns="34275" spcFirstLastPara="1" rIns="34275" wrap="square" tIns="3427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74" name="Google Shape;974;p125"/>
          <p:cNvSpPr/>
          <p:nvPr/>
        </p:nvSpPr>
        <p:spPr>
          <a:xfrm>
            <a:off x="1763688" y="4482167"/>
            <a:ext cx="4896544" cy="623237"/>
          </a:xfrm>
          <a:prstGeom prst="rect">
            <a:avLst/>
          </a:prstGeom>
          <a:noFill/>
          <a:ln>
            <a:noFill/>
          </a:ln>
        </p:spPr>
        <p:txBody>
          <a:bodyPr anchorCtr="0" anchor="t" bIns="34275" lIns="34275" spcFirstLastPara="1" rIns="34275" wrap="square" tIns="34275">
            <a:noAutofit/>
          </a:bodyPr>
          <a:lstStyle/>
          <a:p>
            <a:pPr indent="0" lvl="0" marL="0" marR="0" rtl="0" algn="l">
              <a:spcBef>
                <a:spcPts val="0"/>
              </a:spcBef>
              <a:spcAft>
                <a:spcPts val="0"/>
              </a:spcAft>
              <a:buNone/>
            </a:pPr>
            <a:r>
              <a:rPr b="1" i="0" lang="fr" sz="1800" u="none" cap="none" strike="noStrike">
                <a:solidFill>
                  <a:srgbClr val="53585F"/>
                </a:solidFill>
                <a:latin typeface="Calibri"/>
                <a:ea typeface="Calibri"/>
                <a:cs typeface="Calibri"/>
                <a:sym typeface="Calibri"/>
              </a:rPr>
              <a:t>Fanny Barnabé </a:t>
            </a:r>
            <a:r>
              <a:rPr b="0" i="0" lang="fr" sz="1800" u="none" cap="none" strike="noStrike">
                <a:solidFill>
                  <a:srgbClr val="53585F"/>
                </a:solidFill>
                <a:latin typeface="Calibri"/>
                <a:ea typeface="Calibri"/>
                <a:cs typeface="Calibri"/>
                <a:sym typeface="Calibri"/>
              </a:rPr>
              <a:t>– </a:t>
            </a:r>
            <a:r>
              <a:rPr b="1" i="0" lang="fr" sz="1800" u="none" cap="none" strike="noStrike">
                <a:solidFill>
                  <a:srgbClr val="53585F"/>
                </a:solidFill>
                <a:latin typeface="Calibri"/>
                <a:ea typeface="Calibri"/>
                <a:cs typeface="Calibri"/>
                <a:sym typeface="Calibri"/>
              </a:rPr>
              <a:t>CRIDS/NADI</a:t>
            </a:r>
            <a:endParaRPr b="0" i="0" sz="1800" u="none" cap="none" strike="noStrike">
              <a:solidFill>
                <a:srgbClr val="53585F"/>
              </a:solidFill>
              <a:latin typeface="Calibri"/>
              <a:ea typeface="Calibri"/>
              <a:cs typeface="Calibri"/>
              <a:sym typeface="Calibri"/>
            </a:endParaRPr>
          </a:p>
          <a:p>
            <a:pPr indent="0" lvl="0" marL="0" marR="0" rtl="0" algn="l">
              <a:spcBef>
                <a:spcPts val="0"/>
              </a:spcBef>
              <a:spcAft>
                <a:spcPts val="0"/>
              </a:spcAft>
              <a:buNone/>
            </a:pPr>
            <a:r>
              <a:rPr b="0" i="0" lang="fr" sz="1800" u="none" cap="none" strike="noStrike">
                <a:solidFill>
                  <a:srgbClr val="53585F"/>
                </a:solidFill>
                <a:latin typeface="Calibri"/>
                <a:ea typeface="Calibri"/>
                <a:cs typeface="Calibri"/>
                <a:sym typeface="Calibri"/>
              </a:rPr>
              <a:t>University of Namur – </a:t>
            </a:r>
            <a:r>
              <a:rPr b="0" i="0" lang="fr" sz="1800" u="sng" cap="none" strike="noStrike">
                <a:solidFill>
                  <a:schemeClr val="dk2"/>
                </a:solidFill>
                <a:latin typeface="Calibri"/>
                <a:ea typeface="Calibri"/>
                <a:cs typeface="Calibri"/>
                <a:sym typeface="Calibri"/>
              </a:rPr>
              <a:t>fanny.barnabe@unamur.be</a:t>
            </a:r>
            <a:endParaRPr b="0" i="0" sz="1800" u="none" cap="none" strike="noStrike">
              <a:solidFill>
                <a:schemeClr val="accent5"/>
              </a:solidFill>
              <a:latin typeface="Calibri"/>
              <a:ea typeface="Calibri"/>
              <a:cs typeface="Calibri"/>
              <a:sym typeface="Calibri"/>
            </a:endParaRPr>
          </a:p>
        </p:txBody>
      </p:sp>
      <p:pic>
        <p:nvPicPr>
          <p:cNvPr id="975" name="Google Shape;975;p125"/>
          <p:cNvPicPr preferRelativeResize="0"/>
          <p:nvPr/>
        </p:nvPicPr>
        <p:blipFill rotWithShape="1">
          <a:blip r:embed="rId4">
            <a:alphaModFix/>
          </a:blip>
          <a:srcRect b="0" l="0" r="0" t="0"/>
          <a:stretch/>
        </p:blipFill>
        <p:spPr>
          <a:xfrm>
            <a:off x="107504" y="3580961"/>
            <a:ext cx="1410193" cy="1562539"/>
          </a:xfrm>
          <a:prstGeom prst="rect">
            <a:avLst/>
          </a:prstGeom>
          <a:noFill/>
          <a:ln>
            <a:noFill/>
          </a:ln>
        </p:spPr>
      </p:pic>
      <p:sp>
        <p:nvSpPr>
          <p:cNvPr id="976" name="Google Shape;976;p125"/>
          <p:cNvSpPr txBox="1"/>
          <p:nvPr/>
        </p:nvSpPr>
        <p:spPr>
          <a:xfrm>
            <a:off x="1697303" y="3578757"/>
            <a:ext cx="744669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fr" sz="2700" u="none" cap="none" strike="noStrike">
                <a:solidFill>
                  <a:schemeClr val="lt1"/>
                </a:solidFill>
                <a:latin typeface="Calibri"/>
                <a:ea typeface="Calibri"/>
                <a:cs typeface="Calibri"/>
                <a:sym typeface="Calibri"/>
              </a:rPr>
              <a:t>Public Space in the Era of Platformization:</a:t>
            </a:r>
            <a:endParaRPr/>
          </a:p>
          <a:p>
            <a:pPr indent="0" lvl="0" marL="0" marR="0" rtl="0" algn="l">
              <a:spcBef>
                <a:spcPts val="0"/>
              </a:spcBef>
              <a:spcAft>
                <a:spcPts val="0"/>
              </a:spcAft>
              <a:buNone/>
            </a:pPr>
            <a:r>
              <a:rPr b="1" lang="fr" sz="2700">
                <a:solidFill>
                  <a:schemeClr val="lt1"/>
                </a:solidFill>
                <a:latin typeface="Calibri"/>
                <a:ea typeface="Calibri"/>
                <a:cs typeface="Calibri"/>
                <a:sym typeface="Calibri"/>
              </a:rPr>
              <a:t>The Case of </a:t>
            </a:r>
            <a:r>
              <a:rPr b="1" i="1" lang="fr" sz="2700">
                <a:solidFill>
                  <a:schemeClr val="lt1"/>
                </a:solidFill>
                <a:latin typeface="Calibri"/>
                <a:ea typeface="Calibri"/>
                <a:cs typeface="Calibri"/>
                <a:sym typeface="Calibri"/>
              </a:rPr>
              <a:t>Twitch</a:t>
            </a:r>
            <a:endParaRPr b="1" i="1" sz="2700">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id="982" name="Google Shape;982;p126"/>
          <p:cNvPicPr preferRelativeResize="0"/>
          <p:nvPr/>
        </p:nvPicPr>
        <p:blipFill rotWithShape="1">
          <a:blip r:embed="rId3">
            <a:alphaModFix/>
          </a:blip>
          <a:srcRect b="0" l="0" r="0" t="15369"/>
          <a:stretch/>
        </p:blipFill>
        <p:spPr>
          <a:xfrm>
            <a:off x="363088" y="2283718"/>
            <a:ext cx="5526517" cy="2630889"/>
          </a:xfrm>
          <a:prstGeom prst="rect">
            <a:avLst/>
          </a:prstGeom>
          <a:noFill/>
          <a:ln>
            <a:noFill/>
          </a:ln>
        </p:spPr>
      </p:pic>
      <p:sp>
        <p:nvSpPr>
          <p:cNvPr id="983" name="Google Shape;983;p126"/>
          <p:cNvSpPr/>
          <p:nvPr/>
        </p:nvSpPr>
        <p:spPr>
          <a:xfrm>
            <a:off x="0" y="-23455"/>
            <a:ext cx="9144000" cy="574887"/>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400">
                <a:solidFill>
                  <a:schemeClr val="lt1"/>
                </a:solidFill>
                <a:latin typeface="Calibri"/>
                <a:ea typeface="Calibri"/>
                <a:cs typeface="Calibri"/>
                <a:sym typeface="Calibri"/>
              </a:rPr>
              <a:t>1. Introduction: </a:t>
            </a:r>
            <a:r>
              <a:rPr b="1" i="1" lang="fr" sz="2400">
                <a:solidFill>
                  <a:schemeClr val="lt1"/>
                </a:solidFill>
                <a:latin typeface="Calibri"/>
                <a:ea typeface="Calibri"/>
                <a:cs typeface="Calibri"/>
                <a:sym typeface="Calibri"/>
              </a:rPr>
              <a:t>Twitch</a:t>
            </a:r>
            <a:r>
              <a:rPr b="1" lang="fr" sz="2400">
                <a:solidFill>
                  <a:schemeClr val="lt1"/>
                </a:solidFill>
                <a:latin typeface="Calibri"/>
                <a:ea typeface="Calibri"/>
                <a:cs typeface="Calibri"/>
                <a:sym typeface="Calibri"/>
              </a:rPr>
              <a:t>, Toxicity and the “Court of the Banned”</a:t>
            </a:r>
            <a:endParaRPr b="1" i="1" sz="2400">
              <a:solidFill>
                <a:schemeClr val="lt1"/>
              </a:solidFill>
              <a:latin typeface="Calibri"/>
              <a:ea typeface="Calibri"/>
              <a:cs typeface="Calibri"/>
              <a:sym typeface="Calibri"/>
            </a:endParaRPr>
          </a:p>
        </p:txBody>
      </p:sp>
      <p:sp>
        <p:nvSpPr>
          <p:cNvPr id="984" name="Google Shape;984;p126"/>
          <p:cNvSpPr txBox="1"/>
          <p:nvPr/>
        </p:nvSpPr>
        <p:spPr>
          <a:xfrm>
            <a:off x="363088" y="747628"/>
            <a:ext cx="5526517" cy="1477328"/>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 sz="1800">
                <a:solidFill>
                  <a:schemeClr val="dk1"/>
                </a:solidFill>
                <a:latin typeface="Calibri"/>
                <a:ea typeface="Calibri"/>
                <a:cs typeface="Calibri"/>
                <a:sym typeface="Calibri"/>
              </a:rPr>
              <a:t>Twitch</a:t>
            </a:r>
            <a:r>
              <a:rPr lang="fr" sz="1800">
                <a:solidFill>
                  <a:schemeClr val="dk1"/>
                </a:solidFill>
                <a:latin typeface="Calibri"/>
                <a:ea typeface="Calibri"/>
                <a:cs typeface="Calibri"/>
                <a:sym typeface="Calibri"/>
              </a:rPr>
              <a:t> =  fertile ground for </a:t>
            </a:r>
            <a:r>
              <a:rPr b="1" lang="fr" sz="1800">
                <a:solidFill>
                  <a:schemeClr val="dk1"/>
                </a:solidFill>
                <a:latin typeface="Calibri"/>
                <a:ea typeface="Calibri"/>
                <a:cs typeface="Calibri"/>
                <a:sym typeface="Calibri"/>
              </a:rPr>
              <a:t>toxic discourses</a:t>
            </a:r>
            <a:r>
              <a:rPr lang="fr" sz="1800">
                <a:solidFill>
                  <a:schemeClr val="dk1"/>
                </a:solidFill>
                <a:latin typeface="Calibri"/>
                <a:ea typeface="Calibri"/>
                <a:cs typeface="Calibri"/>
                <a:sym typeface="Calibri"/>
              </a:rPr>
              <a:t>: insults, threats, verbal harassment, aggressive and discriminatory comments </a:t>
            </a:r>
            <a:r>
              <a:rPr lang="fr" sz="1800">
                <a:solidFill>
                  <a:srgbClr val="31859B"/>
                </a:solidFill>
                <a:latin typeface="Calibri"/>
                <a:ea typeface="Calibri"/>
                <a:cs typeface="Calibri"/>
                <a:sym typeface="Calibri"/>
              </a:rPr>
              <a:t>(Poyane, 2019 ; Mihailova, 2020 ; Seering et al., 2017 ; Pellicone et Ahn, 2017 ; Karhulahti, 2016)</a:t>
            </a:r>
            <a:endParaRPr/>
          </a:p>
        </p:txBody>
      </p:sp>
      <p:pic>
        <p:nvPicPr>
          <p:cNvPr id="985" name="Google Shape;985;p126"/>
          <p:cNvPicPr preferRelativeResize="0"/>
          <p:nvPr/>
        </p:nvPicPr>
        <p:blipFill rotWithShape="1">
          <a:blip r:embed="rId4">
            <a:alphaModFix/>
          </a:blip>
          <a:srcRect b="0" l="0" r="0" t="0"/>
          <a:stretch/>
        </p:blipFill>
        <p:spPr>
          <a:xfrm>
            <a:off x="6156176" y="597239"/>
            <a:ext cx="2624736" cy="44947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500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4"/>
          <p:cNvSpPr txBox="1"/>
          <p:nvPr>
            <p:ph type="ctrTitle"/>
          </p:nvPr>
        </p:nvSpPr>
        <p:spPr>
          <a:xfrm>
            <a:off x="528075" y="667375"/>
            <a:ext cx="8191800" cy="4036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fr"/>
              <a:t>L</a:t>
            </a:r>
            <a:r>
              <a:rPr lang="fr"/>
              <a:t>egitimizing video games</a:t>
            </a:r>
            <a:endParaRPr/>
          </a:p>
          <a:p>
            <a:pPr indent="0" lvl="0" marL="0" rtl="0" algn="l">
              <a:spcBef>
                <a:spcPts val="0"/>
              </a:spcBef>
              <a:spcAft>
                <a:spcPts val="0"/>
              </a:spcAft>
              <a:buNone/>
            </a:pPr>
            <a:r>
              <a:t/>
            </a:r>
            <a:endParaRPr/>
          </a:p>
          <a:p>
            <a:pPr indent="-469900" lvl="0" marL="457200" rtl="0" algn="l">
              <a:spcBef>
                <a:spcPts val="0"/>
              </a:spcBef>
              <a:spcAft>
                <a:spcPts val="0"/>
              </a:spcAft>
              <a:buSzPts val="3800"/>
              <a:buAutoNum type="arabicPeriod"/>
            </a:pPr>
            <a:r>
              <a:rPr lang="fr" sz="3800"/>
              <a:t>Economics</a:t>
            </a:r>
            <a:endParaRPr sz="3800"/>
          </a:p>
          <a:p>
            <a:pPr indent="-469900" lvl="0" marL="457200" rtl="0" algn="l">
              <a:spcBef>
                <a:spcPts val="0"/>
              </a:spcBef>
              <a:spcAft>
                <a:spcPts val="0"/>
              </a:spcAft>
              <a:buSzPts val="3800"/>
              <a:buAutoNum type="arabicPeriod"/>
            </a:pPr>
            <a:r>
              <a:rPr lang="fr" sz="3800"/>
              <a:t>Education</a:t>
            </a:r>
            <a:endParaRPr sz="3800"/>
          </a:p>
          <a:p>
            <a:pPr indent="-469900" lvl="0" marL="457200" rtl="0" algn="l">
              <a:spcBef>
                <a:spcPts val="0"/>
              </a:spcBef>
              <a:spcAft>
                <a:spcPts val="0"/>
              </a:spcAft>
              <a:buSzPts val="3800"/>
              <a:buAutoNum type="arabicPeriod"/>
            </a:pPr>
            <a:r>
              <a:rPr lang="fr" sz="3800"/>
              <a:t>Art</a:t>
            </a:r>
            <a:endParaRPr sz="3800"/>
          </a:p>
          <a:p>
            <a:pPr indent="-469900" lvl="0" marL="457200" rtl="0" algn="l">
              <a:spcBef>
                <a:spcPts val="0"/>
              </a:spcBef>
              <a:spcAft>
                <a:spcPts val="0"/>
              </a:spcAft>
              <a:buSzPts val="3800"/>
              <a:buAutoNum type="arabicPeriod"/>
            </a:pPr>
            <a:r>
              <a:rPr lang="fr" sz="3800"/>
              <a:t>=&gt; </a:t>
            </a:r>
            <a:r>
              <a:rPr i="1" lang="fr" sz="3800"/>
              <a:t>Amateurism</a:t>
            </a:r>
            <a:endParaRPr i="1" sz="38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27"/>
          <p:cNvSpPr/>
          <p:nvPr/>
        </p:nvSpPr>
        <p:spPr>
          <a:xfrm>
            <a:off x="0" y="-23455"/>
            <a:ext cx="9144000" cy="574887"/>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400">
                <a:solidFill>
                  <a:schemeClr val="lt1"/>
                </a:solidFill>
                <a:latin typeface="Calibri"/>
                <a:ea typeface="Calibri"/>
                <a:cs typeface="Calibri"/>
                <a:sym typeface="Calibri"/>
              </a:rPr>
              <a:t>1. Introduction: </a:t>
            </a:r>
            <a:r>
              <a:rPr b="1" i="1" lang="fr" sz="2400">
                <a:solidFill>
                  <a:schemeClr val="lt1"/>
                </a:solidFill>
                <a:latin typeface="Calibri"/>
                <a:ea typeface="Calibri"/>
                <a:cs typeface="Calibri"/>
                <a:sym typeface="Calibri"/>
              </a:rPr>
              <a:t>Twitch</a:t>
            </a:r>
            <a:r>
              <a:rPr b="1" lang="fr" sz="2400">
                <a:solidFill>
                  <a:schemeClr val="lt1"/>
                </a:solidFill>
                <a:latin typeface="Calibri"/>
                <a:ea typeface="Calibri"/>
                <a:cs typeface="Calibri"/>
                <a:sym typeface="Calibri"/>
              </a:rPr>
              <a:t>, Toxicity and the “Court of the Banned”</a:t>
            </a:r>
            <a:endParaRPr b="1" i="1" sz="2400">
              <a:solidFill>
                <a:schemeClr val="lt1"/>
              </a:solidFill>
              <a:latin typeface="Calibri"/>
              <a:ea typeface="Calibri"/>
              <a:cs typeface="Calibri"/>
              <a:sym typeface="Calibri"/>
            </a:endParaRPr>
          </a:p>
        </p:txBody>
      </p:sp>
      <p:sp>
        <p:nvSpPr>
          <p:cNvPr id="992" name="Google Shape;992;p127"/>
          <p:cNvSpPr txBox="1"/>
          <p:nvPr/>
        </p:nvSpPr>
        <p:spPr>
          <a:xfrm>
            <a:off x="164522" y="723808"/>
            <a:ext cx="8799966" cy="11541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Calibri"/>
                <a:ea typeface="Calibri"/>
                <a:cs typeface="Calibri"/>
                <a:sym typeface="Calibri"/>
              </a:rPr>
              <a:t>• A </a:t>
            </a:r>
            <a:r>
              <a:rPr b="1" lang="fr" sz="1800">
                <a:solidFill>
                  <a:schemeClr val="dk1"/>
                </a:solidFill>
                <a:latin typeface="Calibri"/>
                <a:ea typeface="Calibri"/>
                <a:cs typeface="Calibri"/>
                <a:sym typeface="Calibri"/>
              </a:rPr>
              <a:t>mixed moderation system</a:t>
            </a:r>
            <a:r>
              <a:rPr lang="fr"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285750" lvl="0" marL="285750" marR="0" rtl="0" algn="l">
              <a:spcBef>
                <a:spcPts val="1800"/>
              </a:spcBef>
              <a:spcAft>
                <a:spcPts val="0"/>
              </a:spcAft>
              <a:buClr>
                <a:srgbClr val="4F81BD"/>
              </a:buClr>
              <a:buSzPts val="1800"/>
              <a:buFont typeface="Calibri"/>
              <a:buChar char="-"/>
            </a:pPr>
            <a:r>
              <a:rPr b="1" lang="fr" sz="1800">
                <a:solidFill>
                  <a:srgbClr val="4F81BD"/>
                </a:solidFill>
                <a:latin typeface="Calibri"/>
                <a:ea typeface="Calibri"/>
                <a:cs typeface="Calibri"/>
                <a:sym typeface="Calibri"/>
              </a:rPr>
              <a:t>Automatic detection </a:t>
            </a:r>
            <a:r>
              <a:rPr lang="fr" sz="1800">
                <a:solidFill>
                  <a:schemeClr val="dk1"/>
                </a:solidFill>
                <a:latin typeface="Calibri"/>
                <a:ea typeface="Calibri"/>
                <a:cs typeface="Calibri"/>
                <a:sym typeface="Calibri"/>
              </a:rPr>
              <a:t>and moderation of </a:t>
            </a:r>
            <a:r>
              <a:rPr b="1" lang="fr" sz="1800">
                <a:solidFill>
                  <a:schemeClr val="dk1"/>
                </a:solidFill>
                <a:latin typeface="Calibri"/>
                <a:ea typeface="Calibri"/>
                <a:cs typeface="Calibri"/>
                <a:sym typeface="Calibri"/>
              </a:rPr>
              <a:t>strictly prohibited content</a:t>
            </a:r>
            <a:r>
              <a:rPr lang="fr" sz="1800">
                <a:solidFill>
                  <a:schemeClr val="dk1"/>
                </a:solidFill>
                <a:latin typeface="Calibri"/>
                <a:ea typeface="Calibri"/>
                <a:cs typeface="Calibri"/>
                <a:sym typeface="Calibri"/>
              </a:rPr>
              <a:t>, behavior, and speech (harassment, hate speech, nudity, etc.)</a:t>
            </a:r>
            <a:endParaRPr sz="1800">
              <a:solidFill>
                <a:schemeClr val="dk1"/>
              </a:solidFill>
              <a:latin typeface="Calibri"/>
              <a:ea typeface="Calibri"/>
              <a:cs typeface="Calibri"/>
              <a:sym typeface="Calibri"/>
            </a:endParaRPr>
          </a:p>
        </p:txBody>
      </p:sp>
      <p:pic>
        <p:nvPicPr>
          <p:cNvPr descr="Une image contenant texte, capture d’écran, Police, logo&#10;&#10;Le contenu généré par l’IA peut être incorrect." id="993" name="Google Shape;993;p127"/>
          <p:cNvPicPr preferRelativeResize="0"/>
          <p:nvPr/>
        </p:nvPicPr>
        <p:blipFill rotWithShape="1">
          <a:blip r:embed="rId3">
            <a:alphaModFix/>
          </a:blip>
          <a:srcRect b="0" l="0" r="0" t="0"/>
          <a:stretch/>
        </p:blipFill>
        <p:spPr>
          <a:xfrm>
            <a:off x="5121879" y="1923678"/>
            <a:ext cx="3770601" cy="2736304"/>
          </a:xfrm>
          <a:prstGeom prst="rect">
            <a:avLst/>
          </a:prstGeom>
          <a:noFill/>
          <a:ln>
            <a:noFill/>
          </a:ln>
          <a:effectLst>
            <a:outerShdw blurRad="292100" rotWithShape="0" algn="tl" dir="2700000" dist="139700">
              <a:srgbClr val="333333">
                <a:alpha val="64705"/>
              </a:srgbClr>
            </a:outerShdw>
          </a:effectLst>
        </p:spPr>
      </p:pic>
      <p:sp>
        <p:nvSpPr>
          <p:cNvPr id="994" name="Google Shape;994;p127"/>
          <p:cNvSpPr txBox="1"/>
          <p:nvPr/>
        </p:nvSpPr>
        <p:spPr>
          <a:xfrm>
            <a:off x="164522" y="1923678"/>
            <a:ext cx="4839526" cy="309315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alibri"/>
              <a:buChar char="-"/>
            </a:pPr>
            <a:r>
              <a:rPr lang="fr" sz="1800">
                <a:solidFill>
                  <a:schemeClr val="dk1"/>
                </a:solidFill>
                <a:latin typeface="Calibri"/>
                <a:ea typeface="Calibri"/>
                <a:cs typeface="Calibri"/>
                <a:sym typeface="Calibri"/>
              </a:rPr>
              <a:t>Within this framework: “channel </a:t>
            </a:r>
            <a:r>
              <a:rPr b="1" lang="fr" sz="1800">
                <a:solidFill>
                  <a:srgbClr val="4F81BD"/>
                </a:solidFill>
                <a:latin typeface="Calibri"/>
                <a:ea typeface="Calibri"/>
                <a:cs typeface="Calibri"/>
                <a:sym typeface="Calibri"/>
              </a:rPr>
              <a:t>owners and moderators </a:t>
            </a:r>
            <a:r>
              <a:rPr lang="fr" sz="1800">
                <a:solidFill>
                  <a:schemeClr val="dk1"/>
                </a:solidFill>
                <a:latin typeface="Calibri"/>
                <a:ea typeface="Calibri"/>
                <a:cs typeface="Calibri"/>
                <a:sym typeface="Calibri"/>
              </a:rPr>
              <a:t>are </a:t>
            </a:r>
            <a:r>
              <a:rPr b="1" lang="fr" sz="1800">
                <a:solidFill>
                  <a:schemeClr val="dk1"/>
                </a:solidFill>
                <a:latin typeface="Calibri"/>
                <a:ea typeface="Calibri"/>
                <a:cs typeface="Calibri"/>
                <a:sym typeface="Calibri"/>
              </a:rPr>
              <a:t>free to ban anyone from their channel, for any reason</a:t>
            </a:r>
            <a:r>
              <a:rPr lang="fr" sz="1800">
                <a:solidFill>
                  <a:schemeClr val="dk1"/>
                </a:solidFill>
                <a:latin typeface="Calibri"/>
                <a:ea typeface="Calibri"/>
                <a:cs typeface="Calibri"/>
                <a:sym typeface="Calibri"/>
              </a:rPr>
              <a:t>. Twitch will not assist in reversing channel-specific bans” (</a:t>
            </a:r>
            <a:r>
              <a:rPr lang="fr" sz="1800" u="sng">
                <a:solidFill>
                  <a:schemeClr val="hlink"/>
                </a:solidFill>
                <a:latin typeface="Calibri"/>
                <a:ea typeface="Calibri"/>
                <a:cs typeface="Calibri"/>
                <a:sym typeface="Calibri"/>
                <a:hlinkClick r:id="rId4"/>
              </a:rPr>
              <a:t>https://safety.twitch.tv/s/article/appeals?language=en_US</a:t>
            </a:r>
            <a:r>
              <a:rPr lang="fr" sz="1800">
                <a:solidFill>
                  <a:schemeClr val="dk1"/>
                </a:solidFill>
                <a:latin typeface="Calibri"/>
                <a:ea typeface="Calibri"/>
                <a:cs typeface="Calibri"/>
                <a:sym typeface="Calibri"/>
              </a:rPr>
              <a:t>)</a:t>
            </a:r>
            <a:endParaRPr/>
          </a:p>
          <a:p>
            <a:pPr indent="-285750" lvl="0" marL="285750" marR="0" rtl="0" algn="l">
              <a:spcBef>
                <a:spcPts val="1200"/>
              </a:spcBef>
              <a:spcAft>
                <a:spcPts val="0"/>
              </a:spcAft>
              <a:buClr>
                <a:schemeClr val="dk1"/>
              </a:buClr>
              <a:buSzPts val="1800"/>
              <a:buFont typeface="Calibri"/>
              <a:buChar char="-"/>
            </a:pPr>
            <a:r>
              <a:rPr lang="fr" sz="1800">
                <a:solidFill>
                  <a:schemeClr val="dk1"/>
                </a:solidFill>
                <a:latin typeface="Calibri"/>
                <a:ea typeface="Calibri"/>
                <a:cs typeface="Calibri"/>
                <a:sym typeface="Calibri"/>
              </a:rPr>
              <a:t>Possibility of </a:t>
            </a:r>
            <a:r>
              <a:rPr b="1" lang="fr" sz="1800">
                <a:solidFill>
                  <a:srgbClr val="4F81BD"/>
                </a:solidFill>
                <a:latin typeface="Calibri"/>
                <a:ea typeface="Calibri"/>
                <a:cs typeface="Calibri"/>
                <a:sym typeface="Calibri"/>
              </a:rPr>
              <a:t>tolerating violent content </a:t>
            </a:r>
            <a:r>
              <a:rPr lang="fr" sz="1800">
                <a:solidFill>
                  <a:schemeClr val="dk1"/>
                </a:solidFill>
                <a:latin typeface="Calibri"/>
                <a:ea typeface="Calibri"/>
                <a:cs typeface="Calibri"/>
                <a:sym typeface="Calibri"/>
              </a:rPr>
              <a:t>when it is presented as </a:t>
            </a:r>
            <a:r>
              <a:rPr b="1" lang="fr" sz="1800">
                <a:solidFill>
                  <a:schemeClr val="dk1"/>
                </a:solidFill>
                <a:latin typeface="Calibri"/>
                <a:ea typeface="Calibri"/>
                <a:cs typeface="Calibri"/>
                <a:sym typeface="Calibri"/>
              </a:rPr>
              <a:t>satire, irony, parody, or in a friendly context </a:t>
            </a:r>
            <a:r>
              <a:rPr lang="fr" sz="1800">
                <a:solidFill>
                  <a:schemeClr val="dk1"/>
                </a:solidFill>
                <a:latin typeface="Calibri"/>
                <a:ea typeface="Calibri"/>
                <a:cs typeface="Calibri"/>
                <a:sym typeface="Calibri"/>
              </a:rPr>
              <a:t>(</a:t>
            </a:r>
            <a:r>
              <a:rPr lang="fr" sz="1800" u="sng">
                <a:solidFill>
                  <a:schemeClr val="dk1"/>
                </a:solidFill>
                <a:latin typeface="Calibri"/>
                <a:ea typeface="Calibri"/>
                <a:cs typeface="Calibri"/>
                <a:sym typeface="Calibri"/>
              </a:rPr>
              <a:t>ex.:</a:t>
            </a:r>
            <a:r>
              <a:rPr lang="fr" sz="1800">
                <a:solidFill>
                  <a:schemeClr val="dk1"/>
                </a:solidFill>
                <a:latin typeface="Calibri"/>
                <a:ea typeface="Calibri"/>
                <a:cs typeface="Calibri"/>
                <a:sym typeface="Calibri"/>
              </a:rPr>
              <a:t> hateful insults with obvious “affectionate intent” are allowed)</a:t>
            </a:r>
            <a:endParaRPr sz="1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28"/>
          <p:cNvSpPr/>
          <p:nvPr/>
        </p:nvSpPr>
        <p:spPr>
          <a:xfrm>
            <a:off x="0" y="-23455"/>
            <a:ext cx="9144000" cy="574887"/>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400">
                <a:solidFill>
                  <a:schemeClr val="lt1"/>
                </a:solidFill>
                <a:latin typeface="Calibri"/>
                <a:ea typeface="Calibri"/>
                <a:cs typeface="Calibri"/>
                <a:sym typeface="Calibri"/>
              </a:rPr>
              <a:t>1. Introduction: </a:t>
            </a:r>
            <a:r>
              <a:rPr b="1" i="1" lang="fr" sz="2400">
                <a:solidFill>
                  <a:schemeClr val="lt1"/>
                </a:solidFill>
                <a:latin typeface="Calibri"/>
                <a:ea typeface="Calibri"/>
                <a:cs typeface="Calibri"/>
                <a:sym typeface="Calibri"/>
              </a:rPr>
              <a:t>Twitch</a:t>
            </a:r>
            <a:r>
              <a:rPr b="1" lang="fr" sz="2400">
                <a:solidFill>
                  <a:schemeClr val="lt1"/>
                </a:solidFill>
                <a:latin typeface="Calibri"/>
                <a:ea typeface="Calibri"/>
                <a:cs typeface="Calibri"/>
                <a:sym typeface="Calibri"/>
              </a:rPr>
              <a:t>, Toxicity and the “Court of the Banned”</a:t>
            </a:r>
            <a:endParaRPr b="1" i="1" sz="2400">
              <a:solidFill>
                <a:schemeClr val="lt1"/>
              </a:solidFill>
              <a:latin typeface="Calibri"/>
              <a:ea typeface="Calibri"/>
              <a:cs typeface="Calibri"/>
              <a:sym typeface="Calibri"/>
            </a:endParaRPr>
          </a:p>
        </p:txBody>
      </p:sp>
      <p:sp>
        <p:nvSpPr>
          <p:cNvPr id="1001" name="Google Shape;1001;p128"/>
          <p:cNvSpPr txBox="1"/>
          <p:nvPr/>
        </p:nvSpPr>
        <p:spPr>
          <a:xfrm>
            <a:off x="7513872" y="1018456"/>
            <a:ext cx="1594632" cy="36317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 sz="1800">
                <a:solidFill>
                  <a:schemeClr val="dk1"/>
                </a:solidFill>
                <a:latin typeface="Calibri"/>
                <a:ea typeface="Calibri"/>
                <a:cs typeface="Calibri"/>
                <a:sym typeface="Calibri"/>
              </a:rPr>
              <a:t>Corpus :</a:t>
            </a:r>
            <a:endParaRPr/>
          </a:p>
          <a:p>
            <a:pPr indent="0" lvl="0" marL="0" marR="0" rtl="0" algn="l">
              <a:spcBef>
                <a:spcPts val="1200"/>
              </a:spcBef>
              <a:spcAft>
                <a:spcPts val="0"/>
              </a:spcAft>
              <a:buNone/>
            </a:pPr>
            <a:r>
              <a:rPr lang="fr" sz="1800">
                <a:solidFill>
                  <a:schemeClr val="dk1"/>
                </a:solidFill>
                <a:latin typeface="Calibri"/>
                <a:ea typeface="Calibri"/>
                <a:cs typeface="Calibri"/>
                <a:sym typeface="Calibri"/>
              </a:rPr>
              <a:t>- Étoiles</a:t>
            </a:r>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Gotaga</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Deujna</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Squeezie</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MisterMV</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Kameto</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Domingo</a:t>
            </a:r>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Sardoche</a:t>
            </a:r>
            <a:endParaRPr/>
          </a:p>
          <a:p>
            <a:pPr indent="0" lvl="0" marL="0" marR="0" rtl="0" algn="l">
              <a:spcBef>
                <a:spcPts val="600"/>
              </a:spcBef>
              <a:spcAft>
                <a:spcPts val="0"/>
              </a:spcAft>
              <a:buNone/>
            </a:pPr>
            <a:r>
              <a:rPr lang="fr" sz="1800">
                <a:solidFill>
                  <a:schemeClr val="dk1"/>
                </a:solidFill>
                <a:latin typeface="Calibri"/>
                <a:ea typeface="Calibri"/>
                <a:cs typeface="Calibri"/>
                <a:sym typeface="Calibri"/>
              </a:rPr>
              <a:t>- BagheraJones </a:t>
            </a:r>
            <a:endParaRPr/>
          </a:p>
        </p:txBody>
      </p:sp>
      <p:pic>
        <p:nvPicPr>
          <p:cNvPr id="1002" name="Google Shape;1002;p128"/>
          <p:cNvPicPr preferRelativeResize="0"/>
          <p:nvPr/>
        </p:nvPicPr>
        <p:blipFill rotWithShape="1">
          <a:blip r:embed="rId3">
            <a:alphaModFix/>
          </a:blip>
          <a:srcRect b="0" l="0" r="0" t="0"/>
          <a:stretch/>
        </p:blipFill>
        <p:spPr>
          <a:xfrm>
            <a:off x="179512" y="771550"/>
            <a:ext cx="7334360" cy="41255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0"/>
                                        <p:tgtEl>
                                          <p:spTgt spid="10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9"/>
          <p:cNvSpPr/>
          <p:nvPr/>
        </p:nvSpPr>
        <p:spPr>
          <a:xfrm>
            <a:off x="0" y="-23455"/>
            <a:ext cx="9144000" cy="574887"/>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400">
                <a:solidFill>
                  <a:schemeClr val="lt1"/>
                </a:solidFill>
                <a:latin typeface="Calibri"/>
                <a:ea typeface="Calibri"/>
                <a:cs typeface="Calibri"/>
                <a:sym typeface="Calibri"/>
              </a:rPr>
              <a:t>2. Toxicity on Twitch: A Source of Entertainment, Spectacle, and Value</a:t>
            </a:r>
            <a:endParaRPr b="1" i="1" sz="2400">
              <a:solidFill>
                <a:schemeClr val="lt1"/>
              </a:solidFill>
              <a:latin typeface="Calibri"/>
              <a:ea typeface="Calibri"/>
              <a:cs typeface="Calibri"/>
              <a:sym typeface="Calibri"/>
            </a:endParaRPr>
          </a:p>
        </p:txBody>
      </p:sp>
      <p:sp>
        <p:nvSpPr>
          <p:cNvPr id="1009" name="Google Shape;1009;p129"/>
          <p:cNvSpPr txBox="1"/>
          <p:nvPr/>
        </p:nvSpPr>
        <p:spPr>
          <a:xfrm>
            <a:off x="251520" y="713765"/>
            <a:ext cx="4248472" cy="33701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Calibri"/>
                <a:ea typeface="Calibri"/>
                <a:cs typeface="Calibri"/>
                <a:sym typeface="Calibri"/>
              </a:rPr>
              <a:t>• What is perceived as violent in a normative context will not necessarily be so on Twitch =&gt; importance of </a:t>
            </a:r>
            <a:r>
              <a:rPr b="1" lang="fr" sz="1800">
                <a:solidFill>
                  <a:schemeClr val="dk1"/>
                </a:solidFill>
                <a:latin typeface="Calibri"/>
                <a:ea typeface="Calibri"/>
                <a:cs typeface="Calibri"/>
                <a:sym typeface="Calibri"/>
              </a:rPr>
              <a:t>local standards </a:t>
            </a:r>
            <a:r>
              <a:rPr lang="fr" sz="1800">
                <a:solidFill>
                  <a:srgbClr val="205867"/>
                </a:solidFill>
                <a:latin typeface="Calibri"/>
                <a:ea typeface="Calibri"/>
                <a:cs typeface="Calibri"/>
                <a:sym typeface="Calibri"/>
              </a:rPr>
              <a:t>(Gauducheau et Marcoccia, 2023)</a:t>
            </a:r>
            <a:endParaRPr sz="1800">
              <a:solidFill>
                <a:srgbClr val="205867"/>
              </a:solidFill>
              <a:latin typeface="Calibri"/>
              <a:ea typeface="Calibri"/>
              <a:cs typeface="Calibri"/>
              <a:sym typeface="Calibri"/>
            </a:endParaRPr>
          </a:p>
          <a:p>
            <a:pPr indent="0" lvl="0" marL="0" marR="0" rtl="0" algn="l">
              <a:spcBef>
                <a:spcPts val="1800"/>
              </a:spcBef>
              <a:spcAft>
                <a:spcPts val="0"/>
              </a:spcAft>
              <a:buNone/>
            </a:pPr>
            <a:r>
              <a:rPr lang="fr" sz="1800">
                <a:solidFill>
                  <a:schemeClr val="dk1"/>
                </a:solidFill>
                <a:latin typeface="Calibri"/>
                <a:ea typeface="Calibri"/>
                <a:cs typeface="Calibri"/>
                <a:sym typeface="Calibri"/>
              </a:rPr>
              <a:t>• </a:t>
            </a:r>
            <a:r>
              <a:rPr b="1" lang="fr" sz="1800">
                <a:solidFill>
                  <a:schemeClr val="dk1"/>
                </a:solidFill>
                <a:latin typeface="Calibri"/>
                <a:ea typeface="Calibri"/>
                <a:cs typeface="Calibri"/>
                <a:sym typeface="Calibri"/>
              </a:rPr>
              <a:t>Embedding </a:t>
            </a:r>
            <a:r>
              <a:rPr lang="fr" sz="1800">
                <a:solidFill>
                  <a:schemeClr val="dk1"/>
                </a:solidFill>
                <a:latin typeface="Calibri"/>
                <a:ea typeface="Calibri"/>
                <a:cs typeface="Calibri"/>
                <a:sym typeface="Calibri"/>
              </a:rPr>
              <a:t>experience frames </a:t>
            </a:r>
            <a:r>
              <a:rPr lang="fr" sz="1800">
                <a:solidFill>
                  <a:srgbClr val="205867"/>
                </a:solidFill>
                <a:latin typeface="Calibri"/>
                <a:ea typeface="Calibri"/>
                <a:cs typeface="Calibri"/>
                <a:sym typeface="Calibri"/>
              </a:rPr>
              <a:t>(Goffman, 1991)</a:t>
            </a:r>
            <a:r>
              <a:rPr lang="fr" sz="1800">
                <a:solidFill>
                  <a:schemeClr val="dk1"/>
                </a:solidFill>
                <a:latin typeface="Calibri"/>
                <a:ea typeface="Calibri"/>
                <a:cs typeface="Calibri"/>
                <a:sym typeface="Calibri"/>
              </a:rPr>
              <a:t>:</a:t>
            </a:r>
            <a:endParaRPr/>
          </a:p>
          <a:p>
            <a:pPr indent="-342900" lvl="0" marL="342900" marR="0" rtl="0" algn="l">
              <a:spcBef>
                <a:spcPts val="0"/>
              </a:spcBef>
              <a:spcAft>
                <a:spcPts val="0"/>
              </a:spcAft>
              <a:buClr>
                <a:schemeClr val="dk1"/>
              </a:buClr>
              <a:buSzPts val="1800"/>
              <a:buFont typeface="Calibri"/>
              <a:buChar char="-"/>
            </a:pPr>
            <a:r>
              <a:rPr lang="fr" sz="1800">
                <a:solidFill>
                  <a:schemeClr val="dk1"/>
                </a:solidFill>
                <a:latin typeface="Calibri"/>
                <a:ea typeface="Calibri"/>
                <a:cs typeface="Calibri"/>
                <a:sym typeface="Calibri"/>
              </a:rPr>
              <a:t>play = </a:t>
            </a:r>
            <a:r>
              <a:rPr b="1" lang="fr" sz="1800">
                <a:solidFill>
                  <a:schemeClr val="dk1"/>
                </a:solidFill>
                <a:latin typeface="Calibri"/>
                <a:ea typeface="Calibri"/>
                <a:cs typeface="Calibri"/>
                <a:sym typeface="Calibri"/>
              </a:rPr>
              <a:t>second-degree</a:t>
            </a:r>
            <a:r>
              <a:rPr lang="fr" sz="1800">
                <a:solidFill>
                  <a:schemeClr val="dk1"/>
                </a:solidFill>
                <a:latin typeface="Calibri"/>
                <a:ea typeface="Calibri"/>
                <a:cs typeface="Calibri"/>
                <a:sym typeface="Calibri"/>
              </a:rPr>
              <a:t> activity </a:t>
            </a:r>
            <a:r>
              <a:rPr lang="fr" sz="1800">
                <a:solidFill>
                  <a:srgbClr val="205867"/>
                </a:solidFill>
                <a:latin typeface="Calibri"/>
                <a:ea typeface="Calibri"/>
                <a:cs typeface="Calibri"/>
                <a:sym typeface="Calibri"/>
              </a:rPr>
              <a:t>(Henriot, 1989; Brougère, 2002; Bateson, 1977)</a:t>
            </a:r>
            <a:endParaRPr/>
          </a:p>
          <a:p>
            <a:pPr indent="-342900" lvl="0" marL="342900" marR="0" rtl="0" algn="l">
              <a:spcBef>
                <a:spcPts val="0"/>
              </a:spcBef>
              <a:spcAft>
                <a:spcPts val="0"/>
              </a:spcAft>
              <a:buClr>
                <a:schemeClr val="dk1"/>
              </a:buClr>
              <a:buSzPts val="1800"/>
              <a:buFont typeface="Calibri"/>
              <a:buChar char="-"/>
            </a:pPr>
            <a:r>
              <a:rPr lang="fr" sz="1800">
                <a:solidFill>
                  <a:schemeClr val="dk1"/>
                </a:solidFill>
                <a:latin typeface="Calibri"/>
                <a:ea typeface="Calibri"/>
                <a:cs typeface="Calibri"/>
                <a:sym typeface="Calibri"/>
              </a:rPr>
              <a:t>contents broadcast on </a:t>
            </a:r>
            <a:r>
              <a:rPr i="1" lang="fr" sz="1800">
                <a:solidFill>
                  <a:schemeClr val="dk1"/>
                </a:solidFill>
                <a:latin typeface="Calibri"/>
                <a:ea typeface="Calibri"/>
                <a:cs typeface="Calibri"/>
                <a:sym typeface="Calibri"/>
              </a:rPr>
              <a:t>Twitch</a:t>
            </a:r>
            <a:r>
              <a:rPr lang="fr" sz="1800">
                <a:solidFill>
                  <a:schemeClr val="dk1"/>
                </a:solidFill>
                <a:latin typeface="Calibri"/>
                <a:ea typeface="Calibri"/>
                <a:cs typeface="Calibri"/>
                <a:sym typeface="Calibri"/>
              </a:rPr>
              <a:t> are themselves put </a:t>
            </a:r>
            <a:r>
              <a:rPr b="1" lang="fr" sz="1800">
                <a:solidFill>
                  <a:schemeClr val="dk1"/>
                </a:solidFill>
                <a:latin typeface="Calibri"/>
                <a:ea typeface="Calibri"/>
                <a:cs typeface="Calibri"/>
                <a:sym typeface="Calibri"/>
              </a:rPr>
              <a:t>on display </a:t>
            </a:r>
            <a:endParaRPr b="1" sz="1800">
              <a:solidFill>
                <a:schemeClr val="accent2"/>
              </a:solidFill>
              <a:latin typeface="Calibri"/>
              <a:ea typeface="Calibri"/>
              <a:cs typeface="Calibri"/>
              <a:sym typeface="Calibri"/>
            </a:endParaRPr>
          </a:p>
        </p:txBody>
      </p:sp>
      <p:sp>
        <p:nvSpPr>
          <p:cNvPr id="1010" name="Google Shape;1010;p129"/>
          <p:cNvSpPr txBox="1"/>
          <p:nvPr/>
        </p:nvSpPr>
        <p:spPr>
          <a:xfrm>
            <a:off x="145415" y="4227934"/>
            <a:ext cx="8853170" cy="707886"/>
          </a:xfrm>
          <a:prstGeom prst="rect">
            <a:avLst/>
          </a:prstGeom>
          <a:solidFill>
            <a:srgbClr val="DAEEF3"/>
          </a:solid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Noto Sans Symbols"/>
              <a:buChar char="⇒"/>
            </a:pPr>
            <a:r>
              <a:rPr lang="fr" sz="2000">
                <a:solidFill>
                  <a:schemeClr val="dk1"/>
                </a:solidFill>
                <a:latin typeface="Calibri"/>
                <a:ea typeface="Calibri"/>
                <a:cs typeface="Calibri"/>
                <a:sym typeface="Calibri"/>
              </a:rPr>
              <a:t>Where are the </a:t>
            </a:r>
            <a:r>
              <a:rPr b="1" lang="fr" sz="2000">
                <a:solidFill>
                  <a:schemeClr val="dk1"/>
                </a:solidFill>
                <a:latin typeface="Calibri"/>
                <a:ea typeface="Calibri"/>
                <a:cs typeface="Calibri"/>
                <a:sym typeface="Calibri"/>
              </a:rPr>
              <a:t>boundaries</a:t>
            </a:r>
            <a:r>
              <a:rPr lang="fr" sz="2000">
                <a:solidFill>
                  <a:schemeClr val="dk1"/>
                </a:solidFill>
                <a:latin typeface="Calibri"/>
                <a:ea typeface="Calibri"/>
                <a:cs typeface="Calibri"/>
                <a:sym typeface="Calibri"/>
              </a:rPr>
              <a:t> between true and false, literal and figurative meaning, playful and serious?</a:t>
            </a:r>
            <a:endParaRPr b="1" sz="2000">
              <a:solidFill>
                <a:schemeClr val="dk1"/>
              </a:solidFill>
              <a:latin typeface="Calibri"/>
              <a:ea typeface="Calibri"/>
              <a:cs typeface="Calibri"/>
              <a:sym typeface="Calibri"/>
            </a:endParaRPr>
          </a:p>
        </p:txBody>
      </p:sp>
      <p:pic>
        <p:nvPicPr>
          <p:cNvPr descr="Une image contenant Visage humain, texte, habits, sourire&#10;&#10;Description générée automatiquement" id="1011" name="Google Shape;1011;p129"/>
          <p:cNvPicPr preferRelativeResize="0"/>
          <p:nvPr/>
        </p:nvPicPr>
        <p:blipFill rotWithShape="1">
          <a:blip r:embed="rId3">
            <a:alphaModFix/>
          </a:blip>
          <a:srcRect b="0" l="0" r="0" t="0"/>
          <a:stretch/>
        </p:blipFill>
        <p:spPr>
          <a:xfrm>
            <a:off x="4499992" y="1133612"/>
            <a:ext cx="4498592" cy="253045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id="1017" name="Google Shape;1017;p130"/>
          <p:cNvPicPr preferRelativeResize="0"/>
          <p:nvPr/>
        </p:nvPicPr>
        <p:blipFill rotWithShape="1">
          <a:blip r:embed="rId3">
            <a:alphaModFix/>
          </a:blip>
          <a:srcRect b="0" l="12569" r="12514" t="0"/>
          <a:stretch/>
        </p:blipFill>
        <p:spPr>
          <a:xfrm>
            <a:off x="64240" y="51470"/>
            <a:ext cx="4476033" cy="2520280"/>
          </a:xfrm>
          <a:prstGeom prst="rect">
            <a:avLst/>
          </a:prstGeom>
          <a:noFill/>
          <a:ln>
            <a:noFill/>
          </a:ln>
        </p:spPr>
      </p:pic>
      <p:pic>
        <p:nvPicPr>
          <p:cNvPr descr="Une image contenant texte, capture d’écran, Visage humain, graphisme&#10;&#10;Description générée automatiquement" id="1018" name="Google Shape;1018;p130"/>
          <p:cNvPicPr preferRelativeResize="0"/>
          <p:nvPr/>
        </p:nvPicPr>
        <p:blipFill rotWithShape="1">
          <a:blip r:embed="rId4">
            <a:alphaModFix/>
          </a:blip>
          <a:srcRect b="0" l="485" r="0" t="0"/>
          <a:stretch/>
        </p:blipFill>
        <p:spPr>
          <a:xfrm>
            <a:off x="4603729" y="51470"/>
            <a:ext cx="4459520" cy="2520280"/>
          </a:xfrm>
          <a:prstGeom prst="rect">
            <a:avLst/>
          </a:prstGeom>
          <a:noFill/>
          <a:ln>
            <a:noFill/>
          </a:ln>
        </p:spPr>
      </p:pic>
      <p:pic>
        <p:nvPicPr>
          <p:cNvPr id="1019" name="Google Shape;1019;p130"/>
          <p:cNvPicPr preferRelativeResize="0"/>
          <p:nvPr/>
        </p:nvPicPr>
        <p:blipFill rotWithShape="1">
          <a:blip r:embed="rId5">
            <a:alphaModFix/>
          </a:blip>
          <a:srcRect b="0" l="0" r="0" t="0"/>
          <a:stretch/>
        </p:blipFill>
        <p:spPr>
          <a:xfrm>
            <a:off x="72041" y="2643758"/>
            <a:ext cx="4468231" cy="2450217"/>
          </a:xfrm>
          <a:prstGeom prst="rect">
            <a:avLst/>
          </a:prstGeom>
          <a:noFill/>
          <a:ln>
            <a:noFill/>
          </a:ln>
        </p:spPr>
      </p:pic>
      <p:pic>
        <p:nvPicPr>
          <p:cNvPr id="1020" name="Google Shape;1020;p130"/>
          <p:cNvPicPr preferRelativeResize="0"/>
          <p:nvPr/>
        </p:nvPicPr>
        <p:blipFill rotWithShape="1">
          <a:blip r:embed="rId6">
            <a:alphaModFix/>
          </a:blip>
          <a:srcRect b="10800" l="8641" r="6185" t="5929"/>
          <a:stretch/>
        </p:blipFill>
        <p:spPr>
          <a:xfrm>
            <a:off x="4603730" y="2643758"/>
            <a:ext cx="4455612" cy="245021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31"/>
          <p:cNvSpPr/>
          <p:nvPr/>
        </p:nvSpPr>
        <p:spPr>
          <a:xfrm>
            <a:off x="0" y="-23455"/>
            <a:ext cx="9144000" cy="574887"/>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400">
                <a:solidFill>
                  <a:schemeClr val="lt1"/>
                </a:solidFill>
                <a:latin typeface="Calibri"/>
                <a:ea typeface="Calibri"/>
                <a:cs typeface="Calibri"/>
                <a:sym typeface="Calibri"/>
              </a:rPr>
              <a:t>2. Toxicity on Twitch: A Source of Entertainment, Spectacle, and Value</a:t>
            </a:r>
            <a:endParaRPr b="1" i="1" sz="2400">
              <a:solidFill>
                <a:schemeClr val="lt1"/>
              </a:solidFill>
              <a:latin typeface="Calibri"/>
              <a:ea typeface="Calibri"/>
              <a:cs typeface="Calibri"/>
              <a:sym typeface="Calibri"/>
            </a:endParaRPr>
          </a:p>
        </p:txBody>
      </p:sp>
      <p:sp>
        <p:nvSpPr>
          <p:cNvPr id="1027" name="Google Shape;1027;p131"/>
          <p:cNvSpPr txBox="1"/>
          <p:nvPr/>
        </p:nvSpPr>
        <p:spPr>
          <a:xfrm>
            <a:off x="161510" y="4319946"/>
            <a:ext cx="8820980" cy="646331"/>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 sz="1800">
                <a:solidFill>
                  <a:schemeClr val="dk1"/>
                </a:solidFill>
                <a:latin typeface="Calibri"/>
                <a:ea typeface="Calibri"/>
                <a:cs typeface="Calibri"/>
                <a:sym typeface="Calibri"/>
              </a:rPr>
              <a:t>« Hyperflat world »</a:t>
            </a:r>
            <a:r>
              <a:rPr lang="fr" sz="1800">
                <a:solidFill>
                  <a:schemeClr val="dk1"/>
                </a:solidFill>
                <a:latin typeface="Calibri"/>
                <a:ea typeface="Calibri"/>
                <a:cs typeface="Calibri"/>
                <a:sym typeface="Calibri"/>
              </a:rPr>
              <a:t> </a:t>
            </a:r>
            <a:r>
              <a:rPr lang="fr" sz="1800">
                <a:solidFill>
                  <a:srgbClr val="205867"/>
                </a:solidFill>
                <a:latin typeface="Calibri"/>
                <a:ea typeface="Calibri"/>
                <a:cs typeface="Calibri"/>
                <a:sym typeface="Calibri"/>
              </a:rPr>
              <a:t>(Azuma, 2008 : 165-168) </a:t>
            </a:r>
            <a:r>
              <a:rPr lang="fr" sz="1800">
                <a:solidFill>
                  <a:schemeClr val="dk1"/>
                </a:solidFill>
                <a:latin typeface="Calibri"/>
                <a:ea typeface="Calibri"/>
                <a:cs typeface="Calibri"/>
                <a:sym typeface="Calibri"/>
              </a:rPr>
              <a:t>or </a:t>
            </a:r>
            <a:r>
              <a:rPr b="1" lang="fr" sz="1800">
                <a:solidFill>
                  <a:schemeClr val="dk1"/>
                </a:solidFill>
                <a:latin typeface="Calibri"/>
                <a:ea typeface="Calibri"/>
                <a:cs typeface="Calibri"/>
                <a:sym typeface="Calibri"/>
              </a:rPr>
              <a:t>metamodernism</a:t>
            </a:r>
            <a:r>
              <a:rPr lang="fr" sz="1800">
                <a:solidFill>
                  <a:schemeClr val="dk1"/>
                </a:solidFill>
                <a:latin typeface="Calibri"/>
                <a:ea typeface="Calibri"/>
                <a:cs typeface="Calibri"/>
                <a:sym typeface="Calibri"/>
              </a:rPr>
              <a:t> : several frames of experience and value systems are </a:t>
            </a:r>
            <a:r>
              <a:rPr b="1" lang="fr" sz="1800">
                <a:solidFill>
                  <a:schemeClr val="dk1"/>
                </a:solidFill>
                <a:latin typeface="Calibri"/>
                <a:ea typeface="Calibri"/>
                <a:cs typeface="Calibri"/>
                <a:sym typeface="Calibri"/>
              </a:rPr>
              <a:t>simultaneously activated </a:t>
            </a:r>
            <a:r>
              <a:rPr lang="fr" sz="1800">
                <a:solidFill>
                  <a:schemeClr val="dk1"/>
                </a:solidFill>
                <a:latin typeface="Calibri"/>
                <a:ea typeface="Calibri"/>
                <a:cs typeface="Calibri"/>
                <a:sym typeface="Calibri"/>
              </a:rPr>
              <a:t>in the performance</a:t>
            </a:r>
            <a:endParaRPr sz="1800">
              <a:solidFill>
                <a:schemeClr val="dk1"/>
              </a:solidFill>
              <a:latin typeface="Calibri"/>
              <a:ea typeface="Calibri"/>
              <a:cs typeface="Calibri"/>
              <a:sym typeface="Calibri"/>
            </a:endParaRPr>
          </a:p>
        </p:txBody>
      </p:sp>
      <p:pic>
        <p:nvPicPr>
          <p:cNvPr id="1028" name="Google Shape;1028;p131"/>
          <p:cNvPicPr preferRelativeResize="0"/>
          <p:nvPr/>
        </p:nvPicPr>
        <p:blipFill rotWithShape="1">
          <a:blip r:embed="rId3">
            <a:alphaModFix/>
          </a:blip>
          <a:srcRect b="0" l="0" r="0" t="0"/>
          <a:stretch/>
        </p:blipFill>
        <p:spPr>
          <a:xfrm>
            <a:off x="1439652" y="649392"/>
            <a:ext cx="6264696" cy="35238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5000"/>
                                        <p:tgtEl>
                                          <p:spTgt spid="10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32"/>
          <p:cNvSpPr/>
          <p:nvPr/>
        </p:nvSpPr>
        <p:spPr>
          <a:xfrm>
            <a:off x="0" y="-23455"/>
            <a:ext cx="9144000" cy="574887"/>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300">
                <a:solidFill>
                  <a:schemeClr val="lt1"/>
                </a:solidFill>
                <a:latin typeface="Calibri"/>
                <a:ea typeface="Calibri"/>
                <a:cs typeface="Calibri"/>
                <a:sym typeface="Calibri"/>
              </a:rPr>
              <a:t>3. Scenographic Framework: Viewers’ Contribution to the Show</a:t>
            </a:r>
            <a:endParaRPr b="1" i="1" sz="2300">
              <a:solidFill>
                <a:schemeClr val="lt1"/>
              </a:solidFill>
              <a:latin typeface="Calibri"/>
              <a:ea typeface="Calibri"/>
              <a:cs typeface="Calibri"/>
              <a:sym typeface="Calibri"/>
            </a:endParaRPr>
          </a:p>
        </p:txBody>
      </p:sp>
      <p:sp>
        <p:nvSpPr>
          <p:cNvPr id="1035" name="Google Shape;1035;p132"/>
          <p:cNvSpPr txBox="1"/>
          <p:nvPr/>
        </p:nvSpPr>
        <p:spPr>
          <a:xfrm>
            <a:off x="134507" y="699847"/>
            <a:ext cx="88749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Calibri"/>
                <a:ea typeface="Calibri"/>
                <a:cs typeface="Calibri"/>
                <a:sym typeface="Calibri"/>
              </a:rPr>
              <a:t>An evaluation criterion: the message’s </a:t>
            </a:r>
            <a:r>
              <a:rPr b="1" lang="fr" sz="1800">
                <a:solidFill>
                  <a:schemeClr val="dk1"/>
                </a:solidFill>
                <a:latin typeface="Calibri"/>
                <a:ea typeface="Calibri"/>
                <a:cs typeface="Calibri"/>
                <a:sym typeface="Calibri"/>
              </a:rPr>
              <a:t>contribution to the scenography </a:t>
            </a:r>
            <a:r>
              <a:rPr lang="fr" sz="1800">
                <a:solidFill>
                  <a:srgbClr val="31859B"/>
                </a:solidFill>
                <a:latin typeface="Calibri"/>
                <a:ea typeface="Calibri"/>
                <a:cs typeface="Calibri"/>
                <a:sym typeface="Calibri"/>
              </a:rPr>
              <a:t>(Maingueneau, 2015)</a:t>
            </a:r>
            <a:endParaRPr sz="1800">
              <a:solidFill>
                <a:srgbClr val="31859B"/>
              </a:solidFill>
              <a:latin typeface="Calibri"/>
              <a:ea typeface="Calibri"/>
              <a:cs typeface="Calibri"/>
              <a:sym typeface="Calibri"/>
            </a:endParaRPr>
          </a:p>
        </p:txBody>
      </p:sp>
      <p:sp>
        <p:nvSpPr>
          <p:cNvPr id="1036" name="Google Shape;1036;p132"/>
          <p:cNvSpPr txBox="1"/>
          <p:nvPr/>
        </p:nvSpPr>
        <p:spPr>
          <a:xfrm>
            <a:off x="178626" y="1278428"/>
            <a:ext cx="3889877" cy="400110"/>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 sz="2000">
                <a:solidFill>
                  <a:srgbClr val="D94756"/>
                </a:solidFill>
                <a:latin typeface="Calibri"/>
                <a:ea typeface="Calibri"/>
                <a:cs typeface="Calibri"/>
                <a:sym typeface="Calibri"/>
              </a:rPr>
              <a:t>Being funny</a:t>
            </a:r>
            <a:endParaRPr sz="2000">
              <a:solidFill>
                <a:srgbClr val="D94756"/>
              </a:solidFill>
              <a:latin typeface="Calibri"/>
              <a:ea typeface="Calibri"/>
              <a:cs typeface="Calibri"/>
              <a:sym typeface="Calibri"/>
            </a:endParaRPr>
          </a:p>
        </p:txBody>
      </p:sp>
      <p:sp>
        <p:nvSpPr>
          <p:cNvPr id="1037" name="Google Shape;1037;p132"/>
          <p:cNvSpPr txBox="1"/>
          <p:nvPr/>
        </p:nvSpPr>
        <p:spPr>
          <a:xfrm>
            <a:off x="178626" y="1707654"/>
            <a:ext cx="388987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600">
                <a:solidFill>
                  <a:schemeClr val="dk1"/>
                </a:solidFill>
                <a:latin typeface="Calibri"/>
                <a:ea typeface="Calibri"/>
                <a:cs typeface="Calibri"/>
                <a:sym typeface="Calibri"/>
              </a:rPr>
              <a:t>= Principle of </a:t>
            </a:r>
            <a:r>
              <a:rPr b="1" lang="fr" sz="1600">
                <a:solidFill>
                  <a:schemeClr val="dk1"/>
                </a:solidFill>
                <a:latin typeface="Calibri"/>
                <a:ea typeface="Calibri"/>
                <a:cs typeface="Calibri"/>
                <a:sym typeface="Calibri"/>
              </a:rPr>
              <a:t>originality, uniqueness, incongruity </a:t>
            </a:r>
            <a:r>
              <a:rPr lang="fr" sz="1600">
                <a:solidFill>
                  <a:srgbClr val="31859B"/>
                </a:solidFill>
                <a:latin typeface="Calibri"/>
                <a:ea typeface="Calibri"/>
                <a:cs typeface="Calibri"/>
                <a:sym typeface="Calibri"/>
              </a:rPr>
              <a:t>(Vaillant, 2021 : 294)</a:t>
            </a:r>
            <a:endParaRPr sz="1600">
              <a:solidFill>
                <a:srgbClr val="31859B"/>
              </a:solidFill>
              <a:latin typeface="Calibri"/>
              <a:ea typeface="Calibri"/>
              <a:cs typeface="Calibri"/>
              <a:sym typeface="Calibri"/>
            </a:endParaRPr>
          </a:p>
        </p:txBody>
      </p:sp>
      <p:sp>
        <p:nvSpPr>
          <p:cNvPr id="1038" name="Google Shape;1038;p132"/>
          <p:cNvSpPr txBox="1"/>
          <p:nvPr/>
        </p:nvSpPr>
        <p:spPr>
          <a:xfrm>
            <a:off x="4355976" y="1274664"/>
            <a:ext cx="4626514" cy="400110"/>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 sz="2000">
                <a:solidFill>
                  <a:srgbClr val="D94756"/>
                </a:solidFill>
                <a:latin typeface="Calibri"/>
                <a:ea typeface="Calibri"/>
                <a:cs typeface="Calibri"/>
                <a:sym typeface="Calibri"/>
              </a:rPr>
              <a:t>Being useless</a:t>
            </a:r>
            <a:endParaRPr sz="2000">
              <a:solidFill>
                <a:srgbClr val="D94756"/>
              </a:solidFill>
              <a:latin typeface="Calibri"/>
              <a:ea typeface="Calibri"/>
              <a:cs typeface="Calibri"/>
              <a:sym typeface="Calibri"/>
            </a:endParaRPr>
          </a:p>
        </p:txBody>
      </p:sp>
      <p:sp>
        <p:nvSpPr>
          <p:cNvPr id="1039" name="Google Shape;1039;p132"/>
          <p:cNvSpPr/>
          <p:nvPr/>
        </p:nvSpPr>
        <p:spPr>
          <a:xfrm>
            <a:off x="3533896" y="850892"/>
            <a:ext cx="1356124"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7200" cap="none">
                <a:solidFill>
                  <a:srgbClr val="E5B8B7"/>
                </a:solidFill>
                <a:latin typeface="Calibri"/>
                <a:ea typeface="Calibri"/>
                <a:cs typeface="Calibri"/>
                <a:sym typeface="Calibri"/>
              </a:rPr>
              <a:t>Vs</a:t>
            </a:r>
            <a:endParaRPr/>
          </a:p>
        </p:txBody>
      </p:sp>
      <p:graphicFrame>
        <p:nvGraphicFramePr>
          <p:cNvPr id="1040" name="Google Shape;1040;p132"/>
          <p:cNvGraphicFramePr/>
          <p:nvPr/>
        </p:nvGraphicFramePr>
        <p:xfrm>
          <a:off x="4347027" y="1919227"/>
          <a:ext cx="3000000" cy="3000000"/>
        </p:xfrm>
        <a:graphic>
          <a:graphicData uri="http://schemas.openxmlformats.org/drawingml/2006/table">
            <a:tbl>
              <a:tblPr bandRow="1" firstRow="1">
                <a:noFill/>
                <a:tableStyleId>{144B9905-0096-4C28-B648-AE4D09C6B0AF}</a:tableStyleId>
              </a:tblPr>
              <a:tblGrid>
                <a:gridCol w="3806500"/>
                <a:gridCol w="820000"/>
              </a:tblGrid>
              <a:tr h="243625">
                <a:tc>
                  <a:txBody>
                    <a:bodyPr/>
                    <a:lstStyle/>
                    <a:p>
                      <a:pPr indent="0" lvl="0" marL="0" marR="0" rtl="0" algn="l">
                        <a:spcBef>
                          <a:spcPts val="0"/>
                        </a:spcBef>
                        <a:spcAft>
                          <a:spcPts val="0"/>
                        </a:spcAft>
                        <a:buNone/>
                      </a:pPr>
                      <a:r>
                        <a:rPr b="0" lang="fr" sz="1600" u="none" cap="none" strike="noStrike">
                          <a:solidFill>
                            <a:srgbClr val="000000"/>
                          </a:solidFill>
                        </a:rPr>
                        <a:t>“he adds nothing”</a:t>
                      </a:r>
                      <a:endParaRPr b="0" sz="1600">
                        <a:solidFill>
                          <a:srgbClr val="000000"/>
                        </a:solidFill>
                      </a:endParaRPr>
                    </a:p>
                  </a:txBody>
                  <a:tcPr marT="45725" marB="45725" marR="91450" marL="91450"/>
                </a:tc>
                <a:tc>
                  <a:txBody>
                    <a:bodyPr/>
                    <a:lstStyle/>
                    <a:p>
                      <a:pPr indent="0" lvl="0" marL="0" marR="0" rtl="0" algn="l">
                        <a:spcBef>
                          <a:spcPts val="0"/>
                        </a:spcBef>
                        <a:spcAft>
                          <a:spcPts val="0"/>
                        </a:spcAft>
                        <a:buNone/>
                      </a:pPr>
                      <a:r>
                        <a:rPr b="0" lang="fr" sz="1200">
                          <a:solidFill>
                            <a:srgbClr val="31859B"/>
                          </a:solidFill>
                        </a:rPr>
                        <a:t>Etoiles</a:t>
                      </a:r>
                      <a:endParaRPr sz="1200">
                        <a:solidFill>
                          <a:srgbClr val="31859B"/>
                        </a:solidFill>
                      </a:endParaRPr>
                    </a:p>
                  </a:txBody>
                  <a:tcPr marT="45725" marB="45725" marR="91450" marL="91450"/>
                </a:tc>
              </a:tr>
              <a:tr h="420800">
                <a:tc>
                  <a:txBody>
                    <a:bodyPr/>
                    <a:lstStyle/>
                    <a:p>
                      <a:pPr indent="0" lvl="0" marL="0" marR="0" rtl="0" algn="l">
                        <a:spcBef>
                          <a:spcPts val="0"/>
                        </a:spcBef>
                        <a:spcAft>
                          <a:spcPts val="0"/>
                        </a:spcAft>
                        <a:buNone/>
                      </a:pPr>
                      <a:r>
                        <a:rPr b="0" lang="fr" sz="1600">
                          <a:solidFill>
                            <a:srgbClr val="000000"/>
                          </a:solidFill>
                        </a:rPr>
                        <a:t>“he’s really not very useful”, “not a great loss”</a:t>
                      </a:r>
                      <a:endParaRPr sz="1600"/>
                    </a:p>
                  </a:txBody>
                  <a:tcPr marT="45725" marB="45725" marR="91450" marL="91450"/>
                </a:tc>
                <a:tc>
                  <a:txBody>
                    <a:bodyPr/>
                    <a:lstStyle/>
                    <a:p>
                      <a:pPr indent="0" lvl="0" marL="0" marR="0" rtl="0" algn="l">
                        <a:spcBef>
                          <a:spcPts val="0"/>
                        </a:spcBef>
                        <a:spcAft>
                          <a:spcPts val="0"/>
                        </a:spcAft>
                        <a:buNone/>
                      </a:pPr>
                      <a:r>
                        <a:rPr b="0" lang="fr" sz="1200">
                          <a:solidFill>
                            <a:srgbClr val="31859B"/>
                          </a:solidFill>
                        </a:rPr>
                        <a:t>Squeezie</a:t>
                      </a:r>
                      <a:endParaRPr sz="1200">
                        <a:solidFill>
                          <a:srgbClr val="31859B"/>
                        </a:solidFill>
                      </a:endParaRPr>
                    </a:p>
                  </a:txBody>
                  <a:tcPr marT="45725" marB="45725" marR="91450" marL="91450"/>
                </a:tc>
              </a:tr>
              <a:tr h="952350">
                <a:tc>
                  <a:txBody>
                    <a:bodyPr/>
                    <a:lstStyle/>
                    <a:p>
                      <a:pPr indent="0" lvl="0" marL="0" marR="0" rtl="0" algn="l">
                        <a:spcBef>
                          <a:spcPts val="0"/>
                        </a:spcBef>
                        <a:spcAft>
                          <a:spcPts val="0"/>
                        </a:spcAft>
                        <a:buNone/>
                      </a:pPr>
                      <a:r>
                        <a:rPr b="0" lang="fr" sz="1600">
                          <a:solidFill>
                            <a:srgbClr val="000000"/>
                          </a:solidFill>
                        </a:rPr>
                        <a:t>“that guy, when you bring him to a party, […] he’s not the kind of guy who’s there to liven things up. He’s more the kind of guy who sits there looking a bit glum, drinking his Coke with a sad look on his face. […] We don’t need him”</a:t>
                      </a:r>
                      <a:endParaRPr sz="1600"/>
                    </a:p>
                  </a:txBody>
                  <a:tcPr marT="45725" marB="45725" marR="91450" marL="91450"/>
                </a:tc>
                <a:tc>
                  <a:txBody>
                    <a:bodyPr/>
                    <a:lstStyle/>
                    <a:p>
                      <a:pPr indent="0" lvl="0" marL="0" marR="0" rtl="0" algn="l">
                        <a:spcBef>
                          <a:spcPts val="0"/>
                        </a:spcBef>
                        <a:spcAft>
                          <a:spcPts val="0"/>
                        </a:spcAft>
                        <a:buNone/>
                      </a:pPr>
                      <a:r>
                        <a:rPr b="0" lang="fr" sz="1200">
                          <a:solidFill>
                            <a:srgbClr val="31859B"/>
                          </a:solidFill>
                        </a:rPr>
                        <a:t>Domingo</a:t>
                      </a:r>
                      <a:endParaRPr sz="1200">
                        <a:solidFill>
                          <a:srgbClr val="31859B"/>
                        </a:solidFill>
                      </a:endParaRPr>
                    </a:p>
                  </a:txBody>
                  <a:tcPr marT="45725" marB="45725" marR="91450" marL="91450"/>
                </a:tc>
              </a:tr>
              <a:tr h="243625">
                <a:tc>
                  <a:txBody>
                    <a:bodyPr/>
                    <a:lstStyle/>
                    <a:p>
                      <a:pPr indent="0" lvl="0" marL="0" marR="0" rtl="0" algn="l">
                        <a:spcBef>
                          <a:spcPts val="0"/>
                        </a:spcBef>
                        <a:spcAft>
                          <a:spcPts val="0"/>
                        </a:spcAft>
                        <a:buNone/>
                      </a:pPr>
                      <a:r>
                        <a:rPr lang="fr" sz="1600"/>
                        <a:t>that viewer doesn’t have </a:t>
                      </a:r>
                      <a:r>
                        <a:rPr b="0" lang="fr" sz="1600">
                          <a:solidFill>
                            <a:srgbClr val="000000"/>
                          </a:solidFill>
                        </a:rPr>
                        <a:t>“</a:t>
                      </a:r>
                      <a:r>
                        <a:rPr lang="fr" sz="1600"/>
                        <a:t>any extraordinary additional value for the chat”</a:t>
                      </a:r>
                      <a:endParaRPr sz="1600"/>
                    </a:p>
                  </a:txBody>
                  <a:tcPr marT="45725" marB="45725" marR="91450" marL="91450"/>
                </a:tc>
                <a:tc>
                  <a:txBody>
                    <a:bodyPr/>
                    <a:lstStyle/>
                    <a:p>
                      <a:pPr indent="0" lvl="0" marL="0" marR="0" rtl="0" algn="l">
                        <a:spcBef>
                          <a:spcPts val="0"/>
                        </a:spcBef>
                        <a:spcAft>
                          <a:spcPts val="0"/>
                        </a:spcAft>
                        <a:buNone/>
                      </a:pPr>
                      <a:r>
                        <a:rPr lang="fr" sz="1200">
                          <a:solidFill>
                            <a:srgbClr val="31859B"/>
                          </a:solidFill>
                          <a:latin typeface="Calibri"/>
                          <a:ea typeface="Calibri"/>
                          <a:cs typeface="Calibri"/>
                          <a:sym typeface="Calibri"/>
                        </a:rPr>
                        <a:t>MisterMV </a:t>
                      </a:r>
                      <a:endParaRPr sz="1200">
                        <a:solidFill>
                          <a:srgbClr val="31859B"/>
                        </a:solidFill>
                      </a:endParaRPr>
                    </a:p>
                  </a:txBody>
                  <a:tcPr marT="45725" marB="45725" marR="91450" marL="91450"/>
                </a:tc>
              </a:tr>
            </a:tbl>
          </a:graphicData>
        </a:graphic>
      </p:graphicFrame>
      <p:pic>
        <p:nvPicPr>
          <p:cNvPr id="1041" name="Google Shape;1041;p132"/>
          <p:cNvPicPr preferRelativeResize="0"/>
          <p:nvPr/>
        </p:nvPicPr>
        <p:blipFill rotWithShape="1">
          <a:blip r:embed="rId3">
            <a:alphaModFix/>
          </a:blip>
          <a:srcRect b="0" l="24800" r="12987" t="0"/>
          <a:stretch/>
        </p:blipFill>
        <p:spPr>
          <a:xfrm>
            <a:off x="251319" y="2378686"/>
            <a:ext cx="3817184" cy="258854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33"/>
          <p:cNvSpPr/>
          <p:nvPr/>
        </p:nvSpPr>
        <p:spPr>
          <a:xfrm>
            <a:off x="0" y="-23455"/>
            <a:ext cx="9144000" cy="578981"/>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800">
                <a:solidFill>
                  <a:schemeClr val="lt1"/>
                </a:solidFill>
                <a:latin typeface="Calibri"/>
                <a:ea typeface="Calibri"/>
                <a:cs typeface="Calibri"/>
                <a:sym typeface="Calibri"/>
              </a:rPr>
              <a:t>4. Social Framework: Toxicity is Other People</a:t>
            </a:r>
            <a:endParaRPr b="1" i="1" sz="2800">
              <a:solidFill>
                <a:schemeClr val="lt1"/>
              </a:solidFill>
              <a:latin typeface="Calibri"/>
              <a:ea typeface="Calibri"/>
              <a:cs typeface="Calibri"/>
              <a:sym typeface="Calibri"/>
            </a:endParaRPr>
          </a:p>
        </p:txBody>
      </p:sp>
      <p:sp>
        <p:nvSpPr>
          <p:cNvPr id="1048" name="Google Shape;1048;p133"/>
          <p:cNvSpPr txBox="1"/>
          <p:nvPr/>
        </p:nvSpPr>
        <p:spPr>
          <a:xfrm>
            <a:off x="5094562" y="1347614"/>
            <a:ext cx="3785536" cy="2616101"/>
          </a:xfrm>
          <a:prstGeom prst="rect">
            <a:avLst/>
          </a:prstGeom>
          <a:solidFill>
            <a:srgbClr val="DAEE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 sz="1800">
                <a:solidFill>
                  <a:schemeClr val="dk1"/>
                </a:solidFill>
                <a:latin typeface="Calibri"/>
                <a:ea typeface="Calibri"/>
                <a:cs typeface="Calibri"/>
                <a:sym typeface="Calibri"/>
              </a:rPr>
              <a:t>Discursive mimetism:</a:t>
            </a:r>
            <a:endParaRPr/>
          </a:p>
          <a:p>
            <a:pPr indent="-342900" lvl="0" marL="342900" marR="0" rtl="0" algn="l">
              <a:spcBef>
                <a:spcPts val="1200"/>
              </a:spcBef>
              <a:spcAft>
                <a:spcPts val="0"/>
              </a:spcAft>
              <a:buClr>
                <a:srgbClr val="000000"/>
              </a:buClr>
              <a:buSzPts val="1800"/>
              <a:buFont typeface="Calibri"/>
              <a:buChar char="-"/>
            </a:pPr>
            <a:r>
              <a:rPr lang="fr" sz="1800">
                <a:solidFill>
                  <a:srgbClr val="000000"/>
                </a:solidFill>
                <a:latin typeface="Calibri"/>
                <a:ea typeface="Calibri"/>
                <a:cs typeface="Calibri"/>
                <a:sym typeface="Calibri"/>
              </a:rPr>
              <a:t>“</a:t>
            </a:r>
            <a:r>
              <a:rPr lang="fr" sz="1800">
                <a:solidFill>
                  <a:schemeClr val="dk1"/>
                </a:solidFill>
                <a:latin typeface="Calibri"/>
                <a:ea typeface="Calibri"/>
                <a:cs typeface="Calibri"/>
                <a:sym typeface="Calibri"/>
              </a:rPr>
              <a:t>that guy, he’s family</a:t>
            </a:r>
            <a:r>
              <a:rPr lang="fr" sz="1800">
                <a:solidFill>
                  <a:srgbClr val="000000"/>
                </a:solidFill>
                <a:latin typeface="Calibri"/>
                <a:ea typeface="Calibri"/>
                <a:cs typeface="Calibri"/>
                <a:sym typeface="Calibri"/>
              </a:rPr>
              <a:t>”</a:t>
            </a:r>
            <a:r>
              <a:rPr lang="fr" sz="1800">
                <a:solidFill>
                  <a:schemeClr val="dk1"/>
                </a:solidFill>
                <a:latin typeface="Calibri"/>
                <a:ea typeface="Calibri"/>
                <a:cs typeface="Calibri"/>
                <a:sym typeface="Calibri"/>
              </a:rPr>
              <a:t> </a:t>
            </a:r>
            <a:r>
              <a:rPr lang="fr" sz="1800">
                <a:solidFill>
                  <a:srgbClr val="31859B"/>
                </a:solidFill>
                <a:latin typeface="Calibri"/>
                <a:ea typeface="Calibri"/>
                <a:cs typeface="Calibri"/>
                <a:sym typeface="Calibri"/>
              </a:rPr>
              <a:t>(Domingo)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rgbClr val="000000"/>
              </a:buClr>
              <a:buSzPts val="1800"/>
              <a:buFont typeface="Calibri"/>
              <a:buChar char="-"/>
            </a:pPr>
            <a:r>
              <a:rPr lang="fr" sz="1800">
                <a:solidFill>
                  <a:srgbClr val="000000"/>
                </a:solidFill>
                <a:latin typeface="Calibri"/>
                <a:ea typeface="Calibri"/>
                <a:cs typeface="Calibri"/>
                <a:sym typeface="Calibri"/>
              </a:rPr>
              <a:t>“</a:t>
            </a:r>
            <a:r>
              <a:rPr lang="fr" sz="1800">
                <a:solidFill>
                  <a:schemeClr val="dk1"/>
                </a:solidFill>
                <a:latin typeface="Calibri"/>
                <a:ea typeface="Calibri"/>
                <a:cs typeface="Calibri"/>
                <a:sym typeface="Calibri"/>
              </a:rPr>
              <a:t>ok, he’s a fan of JDG… It’s not starting well...</a:t>
            </a:r>
            <a:r>
              <a:rPr lang="fr" sz="1800">
                <a:solidFill>
                  <a:srgbClr val="000000"/>
                </a:solidFill>
                <a:latin typeface="Calibri"/>
                <a:ea typeface="Calibri"/>
                <a:cs typeface="Calibri"/>
                <a:sym typeface="Calibri"/>
              </a:rPr>
              <a:t>”</a:t>
            </a:r>
            <a:r>
              <a:rPr lang="fr" sz="1800">
                <a:solidFill>
                  <a:schemeClr val="dk1"/>
                </a:solidFill>
                <a:latin typeface="Calibri"/>
                <a:ea typeface="Calibri"/>
                <a:cs typeface="Calibri"/>
                <a:sym typeface="Calibri"/>
              </a:rPr>
              <a:t> </a:t>
            </a:r>
            <a:r>
              <a:rPr lang="fr" sz="1800">
                <a:solidFill>
                  <a:srgbClr val="31859B"/>
                </a:solidFill>
                <a:latin typeface="Calibri"/>
                <a:ea typeface="Calibri"/>
                <a:cs typeface="Calibri"/>
                <a:sym typeface="Calibri"/>
              </a:rPr>
              <a:t>(BagheraJones)</a:t>
            </a:r>
            <a:endParaRPr/>
          </a:p>
          <a:p>
            <a:pPr indent="-342900" lvl="0" marL="342900" marR="0" rtl="0" algn="l">
              <a:spcBef>
                <a:spcPts val="1200"/>
              </a:spcBef>
              <a:spcAft>
                <a:spcPts val="0"/>
              </a:spcAft>
              <a:buClr>
                <a:schemeClr val="dk1"/>
              </a:buClr>
              <a:buSzPts val="1800"/>
              <a:buFont typeface="Calibri"/>
              <a:buChar char="-"/>
            </a:pPr>
            <a:r>
              <a:rPr lang="fr" sz="1800">
                <a:solidFill>
                  <a:schemeClr val="dk1"/>
                </a:solidFill>
                <a:latin typeface="Calibri"/>
                <a:ea typeface="Calibri"/>
                <a:cs typeface="Calibri"/>
                <a:sym typeface="Calibri"/>
              </a:rPr>
              <a:t>“he sounds like a bot” </a:t>
            </a:r>
            <a:r>
              <a:rPr lang="fr" sz="1800">
                <a:solidFill>
                  <a:srgbClr val="31859B"/>
                </a:solidFill>
                <a:latin typeface="Calibri"/>
                <a:ea typeface="Calibri"/>
                <a:cs typeface="Calibri"/>
                <a:sym typeface="Calibri"/>
              </a:rPr>
              <a:t>(Domingo)</a:t>
            </a:r>
            <a:endParaRPr/>
          </a:p>
        </p:txBody>
      </p:sp>
      <p:sp>
        <p:nvSpPr>
          <p:cNvPr id="1049" name="Google Shape;1049;p133"/>
          <p:cNvSpPr txBox="1"/>
          <p:nvPr/>
        </p:nvSpPr>
        <p:spPr>
          <a:xfrm>
            <a:off x="194956" y="4179881"/>
            <a:ext cx="8754088" cy="72327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Calibri"/>
                <a:ea typeface="Calibri"/>
                <a:cs typeface="Calibri"/>
                <a:sym typeface="Calibri"/>
              </a:rPr>
              <a:t>The chat primarily functions as an </a:t>
            </a:r>
            <a:r>
              <a:rPr b="1" lang="fr" sz="1800">
                <a:solidFill>
                  <a:schemeClr val="dk1"/>
                </a:solidFill>
                <a:latin typeface="Calibri"/>
                <a:ea typeface="Calibri"/>
                <a:cs typeface="Calibri"/>
                <a:sym typeface="Calibri"/>
              </a:rPr>
              <a:t>echo chamber for the streamer’s words</a:t>
            </a:r>
            <a:endParaRPr/>
          </a:p>
          <a:p>
            <a:pPr indent="-285750" lvl="0" marL="285750" marR="0" rtl="0" algn="l">
              <a:spcBef>
                <a:spcPts val="600"/>
              </a:spcBef>
              <a:spcAft>
                <a:spcPts val="0"/>
              </a:spcAft>
              <a:buClr>
                <a:schemeClr val="dk1"/>
              </a:buClr>
              <a:buSzPts val="1800"/>
              <a:buFont typeface="Noto Sans Symbols"/>
              <a:buChar char="⇒"/>
            </a:pPr>
            <a:r>
              <a:rPr lang="fr" sz="1800">
                <a:solidFill>
                  <a:schemeClr val="dk1"/>
                </a:solidFill>
                <a:latin typeface="Calibri"/>
                <a:ea typeface="Calibri"/>
                <a:cs typeface="Calibri"/>
                <a:sym typeface="Calibri"/>
              </a:rPr>
              <a:t>Deviating from community standards means taking the </a:t>
            </a:r>
            <a:r>
              <a:rPr b="1" lang="fr" sz="1800">
                <a:solidFill>
                  <a:schemeClr val="dk1"/>
                </a:solidFill>
                <a:latin typeface="Calibri"/>
                <a:ea typeface="Calibri"/>
                <a:cs typeface="Calibri"/>
                <a:sym typeface="Calibri"/>
              </a:rPr>
              <a:t>risk of being seen as an outsider</a:t>
            </a:r>
            <a:endParaRPr b="1" i="1" sz="1800">
              <a:solidFill>
                <a:schemeClr val="dk1"/>
              </a:solidFill>
              <a:latin typeface="Calibri"/>
              <a:ea typeface="Calibri"/>
              <a:cs typeface="Calibri"/>
              <a:sym typeface="Calibri"/>
            </a:endParaRPr>
          </a:p>
        </p:txBody>
      </p:sp>
      <p:sp>
        <p:nvSpPr>
          <p:cNvPr id="1050" name="Google Shape;1050;p133"/>
          <p:cNvSpPr/>
          <p:nvPr/>
        </p:nvSpPr>
        <p:spPr>
          <a:xfrm>
            <a:off x="6228184" y="2178612"/>
            <a:ext cx="1269570"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4000" cap="none">
                <a:solidFill>
                  <a:srgbClr val="E5B8B7"/>
                </a:solidFill>
                <a:latin typeface="Calibri"/>
                <a:ea typeface="Calibri"/>
                <a:cs typeface="Calibri"/>
                <a:sym typeface="Calibri"/>
              </a:rPr>
              <a:t>Vs</a:t>
            </a:r>
            <a:endParaRPr/>
          </a:p>
        </p:txBody>
      </p:sp>
      <p:sp>
        <p:nvSpPr>
          <p:cNvPr id="1051" name="Google Shape;1051;p133"/>
          <p:cNvSpPr txBox="1"/>
          <p:nvPr/>
        </p:nvSpPr>
        <p:spPr>
          <a:xfrm>
            <a:off x="210400" y="762993"/>
            <a:ext cx="87540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Calibri"/>
                <a:ea typeface="Calibri"/>
                <a:cs typeface="Calibri"/>
                <a:sym typeface="Calibri"/>
              </a:rPr>
              <a:t>The problem = differences between the viewer’s </a:t>
            </a:r>
            <a:r>
              <a:rPr b="1" lang="fr" sz="1800">
                <a:solidFill>
                  <a:srgbClr val="4F81BD"/>
                </a:solidFill>
                <a:latin typeface="Calibri"/>
                <a:ea typeface="Calibri"/>
                <a:cs typeface="Calibri"/>
                <a:sym typeface="Calibri"/>
              </a:rPr>
              <a:t>ethos</a:t>
            </a:r>
            <a:r>
              <a:rPr lang="fr" sz="1800">
                <a:solidFill>
                  <a:schemeClr val="dk1"/>
                </a:solidFill>
                <a:latin typeface="Calibri"/>
                <a:ea typeface="Calibri"/>
                <a:cs typeface="Calibri"/>
                <a:sym typeface="Calibri"/>
              </a:rPr>
              <a:t> and that of the streamer</a:t>
            </a:r>
            <a:endParaRPr i="1" sz="1800">
              <a:solidFill>
                <a:schemeClr val="dk1"/>
              </a:solidFill>
              <a:latin typeface="Calibri"/>
              <a:ea typeface="Calibri"/>
              <a:cs typeface="Calibri"/>
              <a:sym typeface="Calibri"/>
            </a:endParaRPr>
          </a:p>
        </p:txBody>
      </p:sp>
      <p:pic>
        <p:nvPicPr>
          <p:cNvPr id="1052" name="Google Shape;1052;p133"/>
          <p:cNvPicPr preferRelativeResize="0"/>
          <p:nvPr/>
        </p:nvPicPr>
        <p:blipFill rotWithShape="1">
          <a:blip r:embed="rId3">
            <a:alphaModFix/>
          </a:blip>
          <a:srcRect b="0" l="0" r="0" t="0"/>
          <a:stretch/>
        </p:blipFill>
        <p:spPr>
          <a:xfrm>
            <a:off x="263902" y="1347615"/>
            <a:ext cx="4668138" cy="261610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34"/>
          <p:cNvSpPr/>
          <p:nvPr/>
        </p:nvSpPr>
        <p:spPr>
          <a:xfrm>
            <a:off x="0" y="-23455"/>
            <a:ext cx="9144000" cy="578981"/>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500">
                <a:solidFill>
                  <a:schemeClr val="lt1"/>
                </a:solidFill>
                <a:latin typeface="Calibri"/>
                <a:ea typeface="Calibri"/>
                <a:cs typeface="Calibri"/>
                <a:sym typeface="Calibri"/>
              </a:rPr>
              <a:t>5. Legal Framework: Complying with Rules and Regulating Behaviors</a:t>
            </a:r>
            <a:endParaRPr b="1" i="1" sz="2500">
              <a:solidFill>
                <a:schemeClr val="lt1"/>
              </a:solidFill>
              <a:latin typeface="Calibri"/>
              <a:ea typeface="Calibri"/>
              <a:cs typeface="Calibri"/>
              <a:sym typeface="Calibri"/>
            </a:endParaRPr>
          </a:p>
        </p:txBody>
      </p:sp>
      <p:sp>
        <p:nvSpPr>
          <p:cNvPr id="1059" name="Google Shape;1059;p134"/>
          <p:cNvSpPr txBox="1"/>
          <p:nvPr/>
        </p:nvSpPr>
        <p:spPr>
          <a:xfrm>
            <a:off x="310666" y="697594"/>
            <a:ext cx="8522668" cy="67191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fr" sz="1800">
                <a:solidFill>
                  <a:schemeClr val="dk1"/>
                </a:solidFill>
                <a:latin typeface="Calibri"/>
                <a:ea typeface="Calibri"/>
                <a:cs typeface="Calibri"/>
                <a:sym typeface="Calibri"/>
              </a:rPr>
              <a:t>Systematic removal </a:t>
            </a:r>
            <a:r>
              <a:rPr lang="fr" sz="1800">
                <a:solidFill>
                  <a:schemeClr val="dk1"/>
                </a:solidFill>
                <a:latin typeface="Calibri"/>
                <a:ea typeface="Calibri"/>
                <a:cs typeface="Calibri"/>
                <a:sym typeface="Calibri"/>
              </a:rPr>
              <a:t>of racist, transphobic, sexist, homophobic, and fatphobic messages, in the form of </a:t>
            </a:r>
            <a:r>
              <a:rPr b="1" lang="fr" sz="1800">
                <a:solidFill>
                  <a:schemeClr val="dk1"/>
                </a:solidFill>
                <a:latin typeface="Calibri"/>
                <a:ea typeface="Calibri"/>
                <a:cs typeface="Calibri"/>
                <a:sym typeface="Calibri"/>
              </a:rPr>
              <a:t>reminders of the rules </a:t>
            </a:r>
            <a:r>
              <a:rPr lang="fr" sz="1800">
                <a:solidFill>
                  <a:schemeClr val="dk1"/>
                </a:solidFill>
                <a:latin typeface="Calibri"/>
                <a:ea typeface="Calibri"/>
                <a:cs typeface="Calibri"/>
                <a:sym typeface="Calibri"/>
              </a:rPr>
              <a:t>or in a tone of exasperation:</a:t>
            </a:r>
            <a:endParaRPr sz="1800">
              <a:solidFill>
                <a:schemeClr val="dk1"/>
              </a:solidFill>
              <a:latin typeface="Calibri"/>
              <a:ea typeface="Calibri"/>
              <a:cs typeface="Calibri"/>
              <a:sym typeface="Calibri"/>
            </a:endParaRPr>
          </a:p>
        </p:txBody>
      </p:sp>
      <p:graphicFrame>
        <p:nvGraphicFramePr>
          <p:cNvPr id="1060" name="Google Shape;1060;p134"/>
          <p:cNvGraphicFramePr/>
          <p:nvPr/>
        </p:nvGraphicFramePr>
        <p:xfrm>
          <a:off x="326495" y="1543858"/>
          <a:ext cx="3000000" cy="3000000"/>
        </p:xfrm>
        <a:graphic>
          <a:graphicData uri="http://schemas.openxmlformats.org/drawingml/2006/table">
            <a:tbl>
              <a:tblPr bandRow="1" firstRow="1">
                <a:noFill/>
                <a:tableStyleId>{144B9905-0096-4C28-B648-AE4D09C6B0AF}</a:tableStyleId>
              </a:tblPr>
              <a:tblGrid>
                <a:gridCol w="7357675"/>
                <a:gridCol w="1165000"/>
              </a:tblGrid>
              <a:tr h="243625">
                <a:tc>
                  <a:txBody>
                    <a:bodyPr/>
                    <a:lstStyle/>
                    <a:p>
                      <a:pPr indent="0" lvl="0" marL="0" marR="0" rtl="0" algn="l">
                        <a:spcBef>
                          <a:spcPts val="0"/>
                        </a:spcBef>
                        <a:spcAft>
                          <a:spcPts val="0"/>
                        </a:spcAft>
                        <a:buNone/>
                      </a:pPr>
                      <a:r>
                        <a:rPr b="0" lang="fr" sz="1800">
                          <a:solidFill>
                            <a:srgbClr val="000000"/>
                          </a:solidFill>
                        </a:rPr>
                        <a:t>“</a:t>
                      </a:r>
                      <a:r>
                        <a:rPr b="0" lang="fr" sz="1800">
                          <a:solidFill>
                            <a:schemeClr val="dk1"/>
                          </a:solidFill>
                          <a:latin typeface="Calibri"/>
                          <a:ea typeface="Calibri"/>
                          <a:cs typeface="Calibri"/>
                          <a:sym typeface="Calibri"/>
                        </a:rPr>
                        <a:t>Guys, </a:t>
                      </a:r>
                      <a:r>
                        <a:rPr b="1" lang="fr" sz="1800">
                          <a:solidFill>
                            <a:schemeClr val="dk1"/>
                          </a:solidFill>
                          <a:latin typeface="Calibri"/>
                          <a:ea typeface="Calibri"/>
                          <a:cs typeface="Calibri"/>
                          <a:sym typeface="Calibri"/>
                        </a:rPr>
                        <a:t>the rules are clear in the chat</a:t>
                      </a:r>
                      <a:r>
                        <a:rPr b="0" lang="fr" sz="1800">
                          <a:solidFill>
                            <a:schemeClr val="dk1"/>
                          </a:solidFill>
                          <a:latin typeface="Calibri"/>
                          <a:ea typeface="Calibri"/>
                          <a:cs typeface="Calibri"/>
                          <a:sym typeface="Calibri"/>
                        </a:rPr>
                        <a:t>! […] And you know that this is a clear permaban!”</a:t>
                      </a:r>
                      <a:endParaRPr b="0" sz="1800">
                        <a:solidFill>
                          <a:srgbClr val="000000"/>
                        </a:solidFill>
                      </a:endParaRPr>
                    </a:p>
                  </a:txBody>
                  <a:tcPr marT="45725" marB="45725" marR="91450" marL="91450"/>
                </a:tc>
                <a:tc>
                  <a:txBody>
                    <a:bodyPr/>
                    <a:lstStyle/>
                    <a:p>
                      <a:pPr indent="0" lvl="0" marL="0" marR="0" rtl="0" algn="l">
                        <a:spcBef>
                          <a:spcPts val="0"/>
                        </a:spcBef>
                        <a:spcAft>
                          <a:spcPts val="0"/>
                        </a:spcAft>
                        <a:buNone/>
                      </a:pPr>
                      <a:r>
                        <a:rPr b="0" lang="fr" sz="1800">
                          <a:solidFill>
                            <a:srgbClr val="31859B"/>
                          </a:solidFill>
                        </a:rPr>
                        <a:t>Kameto</a:t>
                      </a:r>
                      <a:endParaRPr sz="1800">
                        <a:solidFill>
                          <a:srgbClr val="31859B"/>
                        </a:solidFill>
                      </a:endParaRPr>
                    </a:p>
                  </a:txBody>
                  <a:tcPr marT="45725" marB="45725" marR="91450" marL="91450"/>
                </a:tc>
              </a:tr>
            </a:tbl>
          </a:graphicData>
        </a:graphic>
      </p:graphicFrame>
      <p:sp>
        <p:nvSpPr>
          <p:cNvPr id="1061" name="Google Shape;1061;p134"/>
          <p:cNvSpPr txBox="1"/>
          <p:nvPr/>
        </p:nvSpPr>
        <p:spPr>
          <a:xfrm>
            <a:off x="310666" y="3432157"/>
            <a:ext cx="85226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Calibri"/>
                <a:ea typeface="Calibri"/>
                <a:cs typeface="Calibri"/>
                <a:sym typeface="Calibri"/>
              </a:rPr>
              <a:t>The most strictly hateful discourses are </a:t>
            </a:r>
            <a:r>
              <a:rPr b="1" lang="fr" sz="1800">
                <a:solidFill>
                  <a:schemeClr val="dk1"/>
                </a:solidFill>
                <a:latin typeface="Calibri"/>
                <a:ea typeface="Calibri"/>
                <a:cs typeface="Calibri"/>
                <a:sym typeface="Calibri"/>
              </a:rPr>
              <a:t>not considered good material </a:t>
            </a:r>
            <a:r>
              <a:rPr lang="fr" sz="1800">
                <a:solidFill>
                  <a:schemeClr val="dk1"/>
                </a:solidFill>
                <a:latin typeface="Calibri"/>
                <a:ea typeface="Calibri"/>
                <a:cs typeface="Calibri"/>
                <a:sym typeface="Calibri"/>
              </a:rPr>
              <a:t>for the Court of the banned</a:t>
            </a:r>
            <a:endParaRPr sz="1800">
              <a:solidFill>
                <a:schemeClr val="dk1"/>
              </a:solidFill>
              <a:latin typeface="Calibri"/>
              <a:ea typeface="Calibri"/>
              <a:cs typeface="Calibri"/>
              <a:sym typeface="Calibri"/>
            </a:endParaRPr>
          </a:p>
        </p:txBody>
      </p:sp>
      <p:graphicFrame>
        <p:nvGraphicFramePr>
          <p:cNvPr id="1062" name="Google Shape;1062;p134"/>
          <p:cNvGraphicFramePr/>
          <p:nvPr/>
        </p:nvGraphicFramePr>
        <p:xfrm>
          <a:off x="310666" y="4202350"/>
          <a:ext cx="3000000" cy="3000000"/>
        </p:xfrm>
        <a:graphic>
          <a:graphicData uri="http://schemas.openxmlformats.org/drawingml/2006/table">
            <a:tbl>
              <a:tblPr bandRow="1" firstRow="1">
                <a:noFill/>
                <a:tableStyleId>{144B9905-0096-4C28-B648-AE4D09C6B0AF}</a:tableStyleId>
              </a:tblPr>
              <a:tblGrid>
                <a:gridCol w="7357675"/>
                <a:gridCol w="1165000"/>
              </a:tblGrid>
              <a:tr h="243625">
                <a:tc>
                  <a:txBody>
                    <a:bodyPr/>
                    <a:lstStyle/>
                    <a:p>
                      <a:pPr indent="0" lvl="0" marL="0" marR="0" rtl="0" algn="l">
                        <a:spcBef>
                          <a:spcPts val="0"/>
                        </a:spcBef>
                        <a:spcAft>
                          <a:spcPts val="0"/>
                        </a:spcAft>
                        <a:buNone/>
                      </a:pPr>
                      <a:r>
                        <a:rPr b="0" lang="fr" sz="1800">
                          <a:solidFill>
                            <a:srgbClr val="000000"/>
                          </a:solidFill>
                        </a:rPr>
                        <a:t>“</a:t>
                      </a:r>
                      <a:r>
                        <a:rPr b="0" lang="fr" sz="1800">
                          <a:solidFill>
                            <a:schemeClr val="dk1"/>
                          </a:solidFill>
                          <a:latin typeface="Calibri"/>
                          <a:ea typeface="Calibri"/>
                          <a:cs typeface="Calibri"/>
                          <a:sym typeface="Calibri"/>
                        </a:rPr>
                        <a:t>Bro, that’s an insult that’s... impossible to defend [...], </a:t>
                      </a:r>
                      <a:r>
                        <a:rPr b="1" lang="fr" sz="1800">
                          <a:solidFill>
                            <a:schemeClr val="dk1"/>
                          </a:solidFill>
                          <a:latin typeface="Calibri"/>
                          <a:ea typeface="Calibri"/>
                          <a:cs typeface="Calibri"/>
                          <a:sym typeface="Calibri"/>
                        </a:rPr>
                        <a:t>you can’t take that stuff to the Court </a:t>
                      </a:r>
                      <a:r>
                        <a:rPr b="0" lang="fr" sz="1800">
                          <a:solidFill>
                            <a:schemeClr val="dk1"/>
                          </a:solidFill>
                          <a:latin typeface="Calibri"/>
                          <a:ea typeface="Calibri"/>
                          <a:cs typeface="Calibri"/>
                          <a:sym typeface="Calibri"/>
                        </a:rPr>
                        <a:t>[...]. Even in trolling, whatever, we can’t”</a:t>
                      </a:r>
                      <a:endParaRPr b="0" sz="1800">
                        <a:solidFill>
                          <a:srgbClr val="000000"/>
                        </a:solidFill>
                      </a:endParaRPr>
                    </a:p>
                  </a:txBody>
                  <a:tcPr marT="45725" marB="45725" marR="91450" marL="91450"/>
                </a:tc>
                <a:tc>
                  <a:txBody>
                    <a:bodyPr/>
                    <a:lstStyle/>
                    <a:p>
                      <a:pPr indent="0" lvl="0" marL="0" marR="0" rtl="0" algn="l">
                        <a:spcBef>
                          <a:spcPts val="0"/>
                        </a:spcBef>
                        <a:spcAft>
                          <a:spcPts val="0"/>
                        </a:spcAft>
                        <a:buNone/>
                      </a:pPr>
                      <a:r>
                        <a:rPr b="0" lang="fr" sz="1800">
                          <a:solidFill>
                            <a:srgbClr val="31859B"/>
                          </a:solidFill>
                        </a:rPr>
                        <a:t>Kameto</a:t>
                      </a:r>
                      <a:endParaRPr sz="1800">
                        <a:solidFill>
                          <a:srgbClr val="31859B"/>
                        </a:solidFill>
                      </a:endParaRPr>
                    </a:p>
                  </a:txBody>
                  <a:tcPr marT="45725" marB="45725" marR="91450" marL="91450"/>
                </a:tc>
              </a:tr>
            </a:tbl>
          </a:graphicData>
        </a:graphic>
      </p:graphicFrame>
      <p:cxnSp>
        <p:nvCxnSpPr>
          <p:cNvPr id="1063" name="Google Shape;1063;p134"/>
          <p:cNvCxnSpPr/>
          <p:nvPr/>
        </p:nvCxnSpPr>
        <p:spPr>
          <a:xfrm>
            <a:off x="1547664" y="3219822"/>
            <a:ext cx="6048672" cy="0"/>
          </a:xfrm>
          <a:prstGeom prst="straightConnector1">
            <a:avLst/>
          </a:prstGeom>
          <a:noFill/>
          <a:ln cap="flat" cmpd="sng" w="28575">
            <a:solidFill>
              <a:schemeClr val="accent2"/>
            </a:solidFill>
            <a:prstDash val="solid"/>
            <a:round/>
            <a:headEnd len="sm" w="sm" type="none"/>
            <a:tailEnd len="sm" w="sm" type="none"/>
          </a:ln>
        </p:spPr>
      </p:cxnSp>
      <p:sp>
        <p:nvSpPr>
          <p:cNvPr id="1064" name="Google Shape;1064;p134"/>
          <p:cNvSpPr txBox="1"/>
          <p:nvPr/>
        </p:nvSpPr>
        <p:spPr>
          <a:xfrm>
            <a:off x="326495" y="2307800"/>
            <a:ext cx="8491010" cy="67191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7000"/>
              </a:lnSpc>
              <a:spcBef>
                <a:spcPts val="0"/>
              </a:spcBef>
              <a:spcAft>
                <a:spcPts val="0"/>
              </a:spcAft>
              <a:buClr>
                <a:schemeClr val="dk1"/>
              </a:buClr>
              <a:buSzPts val="1800"/>
              <a:buFont typeface="Noto Sans Symbols"/>
              <a:buChar char="⇒"/>
            </a:pPr>
            <a:r>
              <a:rPr b="1" lang="fr" sz="1800">
                <a:solidFill>
                  <a:schemeClr val="dk1"/>
                </a:solidFill>
                <a:latin typeface="Calibri"/>
                <a:ea typeface="Calibri"/>
                <a:cs typeface="Calibri"/>
                <a:sym typeface="Calibri"/>
              </a:rPr>
              <a:t>No axiological commentary</a:t>
            </a:r>
            <a:r>
              <a:rPr lang="fr" sz="1800">
                <a:solidFill>
                  <a:schemeClr val="dk1"/>
                </a:solidFill>
                <a:latin typeface="Calibri"/>
                <a:ea typeface="Calibri"/>
                <a:cs typeface="Calibri"/>
                <a:sym typeface="Calibri"/>
              </a:rPr>
              <a:t>: hate speech is removed, but rarely described as bad, harmful, prejudicial, or dangerous</a:t>
            </a:r>
            <a:endParaRPr sz="18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135"/>
          <p:cNvSpPr txBox="1"/>
          <p:nvPr/>
        </p:nvSpPr>
        <p:spPr>
          <a:xfrm>
            <a:off x="722017" y="627534"/>
            <a:ext cx="769996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Calibri"/>
                <a:ea typeface="Calibri"/>
                <a:cs typeface="Calibri"/>
                <a:sym typeface="Calibri"/>
              </a:rPr>
              <a:t>“The concept of hate speech is </a:t>
            </a:r>
            <a:r>
              <a:rPr b="1" lang="fr" sz="1800">
                <a:solidFill>
                  <a:schemeClr val="dk1"/>
                </a:solidFill>
                <a:latin typeface="Calibri"/>
                <a:ea typeface="Calibri"/>
                <a:cs typeface="Calibri"/>
                <a:sym typeface="Calibri"/>
              </a:rPr>
              <a:t>fundamentally axiological</a:t>
            </a:r>
            <a:r>
              <a:rPr lang="fr" sz="1800">
                <a:solidFill>
                  <a:schemeClr val="dk1"/>
                </a:solidFill>
                <a:latin typeface="Calibri"/>
                <a:ea typeface="Calibri"/>
                <a:cs typeface="Calibri"/>
                <a:sym typeface="Calibri"/>
              </a:rPr>
              <a:t>; it is not neutral: it is a pejorative term. […] What is labeled as hate speech is what we, as researchers, research funding bodies, and institutions, consider to be </a:t>
            </a:r>
            <a:r>
              <a:rPr b="1" lang="fr" sz="1800">
                <a:solidFill>
                  <a:schemeClr val="dk1"/>
                </a:solidFill>
                <a:latin typeface="Calibri"/>
                <a:ea typeface="Calibri"/>
                <a:cs typeface="Calibri"/>
                <a:sym typeface="Calibri"/>
              </a:rPr>
              <a:t>ideologically wrong</a:t>
            </a:r>
            <a:r>
              <a:rPr lang="fr" sz="1800">
                <a:solidFill>
                  <a:schemeClr val="dk1"/>
                </a:solidFill>
                <a:latin typeface="Calibri"/>
                <a:ea typeface="Calibri"/>
                <a:cs typeface="Calibri"/>
                <a:sym typeface="Calibri"/>
              </a:rPr>
              <a:t>” </a:t>
            </a:r>
            <a:r>
              <a:rPr lang="fr" sz="1800">
                <a:solidFill>
                  <a:srgbClr val="31859B"/>
                </a:solidFill>
                <a:latin typeface="Calibri"/>
                <a:ea typeface="Calibri"/>
                <a:cs typeface="Calibri"/>
                <a:sym typeface="Calibri"/>
              </a:rPr>
              <a:t>(Longhi &amp; Vernet, 2023: 18)</a:t>
            </a:r>
            <a:endParaRPr/>
          </a:p>
        </p:txBody>
      </p:sp>
      <p:sp>
        <p:nvSpPr>
          <p:cNvPr id="1071" name="Google Shape;1071;p135"/>
          <p:cNvSpPr txBox="1"/>
          <p:nvPr/>
        </p:nvSpPr>
        <p:spPr>
          <a:xfrm>
            <a:off x="722017" y="1931804"/>
            <a:ext cx="2065778" cy="3016210"/>
          </a:xfrm>
          <a:prstGeom prst="rect">
            <a:avLst/>
          </a:prstGeom>
          <a:solidFill>
            <a:srgbClr val="F2DADA"/>
          </a:solidFill>
          <a:ln>
            <a:noFill/>
          </a:ln>
        </p:spPr>
        <p:txBody>
          <a:bodyPr anchorCtr="0" anchor="ctr" bIns="45700" lIns="91425" spcFirstLastPara="1" rIns="91425" wrap="square" tIns="45700">
            <a:spAutoFit/>
          </a:bodyPr>
          <a:lstStyle/>
          <a:p>
            <a:pPr indent="-285750" lvl="0" marL="285750" marR="0" rtl="0" algn="l">
              <a:spcBef>
                <a:spcPts val="0"/>
              </a:spcBef>
              <a:spcAft>
                <a:spcPts val="0"/>
              </a:spcAft>
              <a:buClr>
                <a:srgbClr val="DD4555"/>
              </a:buClr>
              <a:buSzPts val="1900"/>
              <a:buFont typeface="Noto Sans Symbols"/>
              <a:buChar char="⬄"/>
            </a:pPr>
            <a:r>
              <a:rPr lang="fr" sz="1900">
                <a:solidFill>
                  <a:srgbClr val="DD4555"/>
                </a:solidFill>
                <a:latin typeface="Calibri"/>
                <a:ea typeface="Calibri"/>
                <a:cs typeface="Calibri"/>
                <a:sym typeface="Calibri"/>
              </a:rPr>
              <a:t>On </a:t>
            </a:r>
            <a:r>
              <a:rPr i="1" lang="fr" sz="1900">
                <a:solidFill>
                  <a:srgbClr val="DD4555"/>
                </a:solidFill>
                <a:latin typeface="Calibri"/>
                <a:ea typeface="Calibri"/>
                <a:cs typeface="Calibri"/>
                <a:sym typeface="Calibri"/>
              </a:rPr>
              <a:t>Twitch</a:t>
            </a:r>
            <a:r>
              <a:rPr lang="fr" sz="1900">
                <a:solidFill>
                  <a:srgbClr val="DD4555"/>
                </a:solidFill>
                <a:latin typeface="Calibri"/>
                <a:ea typeface="Calibri"/>
                <a:cs typeface="Calibri"/>
                <a:sym typeface="Calibri"/>
              </a:rPr>
              <a:t>:</a:t>
            </a:r>
            <a:endParaRPr/>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a:p>
            <a:pPr indent="0" lvl="0" marL="0" marR="0" rtl="0" algn="l">
              <a:spcBef>
                <a:spcPts val="0"/>
              </a:spcBef>
              <a:spcAft>
                <a:spcPts val="0"/>
              </a:spcAft>
              <a:buNone/>
            </a:pPr>
            <a:r>
              <a:rPr lang="fr" sz="1900">
                <a:solidFill>
                  <a:schemeClr val="dk1"/>
                </a:solidFill>
                <a:latin typeface="Calibri"/>
                <a:ea typeface="Calibri"/>
                <a:cs typeface="Calibri"/>
                <a:sym typeface="Calibri"/>
              </a:rPr>
              <a:t>calls to order are not so much guided by moral concerns as by </a:t>
            </a:r>
            <a:r>
              <a:rPr b="1" lang="fr" sz="1900">
                <a:solidFill>
                  <a:schemeClr val="dk1"/>
                </a:solidFill>
                <a:latin typeface="Calibri"/>
                <a:ea typeface="Calibri"/>
                <a:cs typeface="Calibri"/>
                <a:sym typeface="Calibri"/>
              </a:rPr>
              <a:t>community, spectacular, and playful considerations</a:t>
            </a:r>
            <a:endParaRPr b="1" sz="1900">
              <a:solidFill>
                <a:schemeClr val="dk1"/>
              </a:solidFill>
              <a:latin typeface="Calibri"/>
              <a:ea typeface="Calibri"/>
              <a:cs typeface="Calibri"/>
              <a:sym typeface="Calibri"/>
            </a:endParaRPr>
          </a:p>
        </p:txBody>
      </p:sp>
      <p:sp>
        <p:nvSpPr>
          <p:cNvPr id="1072" name="Google Shape;1072;p135"/>
          <p:cNvSpPr/>
          <p:nvPr/>
        </p:nvSpPr>
        <p:spPr>
          <a:xfrm>
            <a:off x="0" y="-23455"/>
            <a:ext cx="9144000" cy="578981"/>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600">
                <a:solidFill>
                  <a:schemeClr val="lt1"/>
                </a:solidFill>
                <a:latin typeface="Calibri"/>
                <a:ea typeface="Calibri"/>
                <a:cs typeface="Calibri"/>
                <a:sym typeface="Calibri"/>
              </a:rPr>
              <a:t>Conclusion: </a:t>
            </a:r>
            <a:r>
              <a:rPr b="1" i="1" lang="fr" sz="2600">
                <a:solidFill>
                  <a:schemeClr val="lt1"/>
                </a:solidFill>
                <a:latin typeface="Calibri"/>
                <a:ea typeface="Calibri"/>
                <a:cs typeface="Calibri"/>
                <a:sym typeface="Calibri"/>
              </a:rPr>
              <a:t>show must go on</a:t>
            </a:r>
            <a:endParaRPr/>
          </a:p>
        </p:txBody>
      </p:sp>
      <p:pic>
        <p:nvPicPr>
          <p:cNvPr id="1073" name="Google Shape;1073;p135"/>
          <p:cNvPicPr preferRelativeResize="0"/>
          <p:nvPr/>
        </p:nvPicPr>
        <p:blipFill rotWithShape="1">
          <a:blip r:embed="rId3">
            <a:alphaModFix/>
          </a:blip>
          <a:srcRect b="0" l="0" r="0" t="0"/>
          <a:stretch/>
        </p:blipFill>
        <p:spPr>
          <a:xfrm>
            <a:off x="3059832" y="1931804"/>
            <a:ext cx="5362151" cy="30162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5000"/>
                                        <p:tgtEl>
                                          <p:spTgt spid="10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36"/>
          <p:cNvSpPr/>
          <p:nvPr/>
        </p:nvSpPr>
        <p:spPr>
          <a:xfrm>
            <a:off x="0" y="-23455"/>
            <a:ext cx="9144000" cy="506973"/>
          </a:xfrm>
          <a:prstGeom prst="rect">
            <a:avLst/>
          </a:prstGeom>
          <a:solidFill>
            <a:srgbClr val="31859B"/>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fr" sz="2400">
                <a:solidFill>
                  <a:schemeClr val="lt1"/>
                </a:solidFill>
                <a:latin typeface="Calibri"/>
                <a:ea typeface="Calibri"/>
                <a:cs typeface="Calibri"/>
                <a:sym typeface="Calibri"/>
              </a:rPr>
              <a:t>References</a:t>
            </a:r>
            <a:endParaRPr b="1" sz="2600">
              <a:solidFill>
                <a:schemeClr val="lt1"/>
              </a:solidFill>
              <a:latin typeface="Calibri"/>
              <a:ea typeface="Calibri"/>
              <a:cs typeface="Calibri"/>
              <a:sym typeface="Calibri"/>
            </a:endParaRPr>
          </a:p>
        </p:txBody>
      </p:sp>
      <p:sp>
        <p:nvSpPr>
          <p:cNvPr id="1080" name="Google Shape;1080;p136"/>
          <p:cNvSpPr txBox="1"/>
          <p:nvPr/>
        </p:nvSpPr>
        <p:spPr>
          <a:xfrm>
            <a:off x="35496" y="627534"/>
            <a:ext cx="9108504" cy="437042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fr" sz="1200">
                <a:solidFill>
                  <a:schemeClr val="dk1"/>
                </a:solidFill>
                <a:latin typeface="Calibri"/>
                <a:ea typeface="Calibri"/>
                <a:cs typeface="Calibri"/>
                <a:sym typeface="Calibri"/>
              </a:rPr>
              <a:t>Azuma</a:t>
            </a:r>
            <a:r>
              <a:rPr lang="fr" sz="1200">
                <a:solidFill>
                  <a:schemeClr val="dk1"/>
                </a:solidFill>
                <a:latin typeface="Calibri"/>
                <a:ea typeface="Calibri"/>
                <a:cs typeface="Calibri"/>
                <a:sym typeface="Calibri"/>
              </a:rPr>
              <a:t> Hiroki (2008), </a:t>
            </a:r>
            <a:r>
              <a:rPr i="1" lang="fr" sz="1200">
                <a:solidFill>
                  <a:schemeClr val="dk1"/>
                </a:solidFill>
                <a:latin typeface="Calibri"/>
                <a:ea typeface="Calibri"/>
                <a:cs typeface="Calibri"/>
                <a:sym typeface="Calibri"/>
              </a:rPr>
              <a:t>Génération Otaku. Les enfants de la postmodernité</a:t>
            </a:r>
            <a:r>
              <a:rPr lang="fr" sz="1200">
                <a:solidFill>
                  <a:schemeClr val="dk1"/>
                </a:solidFill>
                <a:latin typeface="Calibri"/>
                <a:ea typeface="Calibri"/>
                <a:cs typeface="Calibri"/>
                <a:sym typeface="Calibri"/>
              </a:rPr>
              <a:t>, Paris, Hachette Littératures</a:t>
            </a:r>
            <a:endParaRPr/>
          </a:p>
          <a:p>
            <a:pPr indent="0" lvl="0" marL="0" marR="0" rtl="0" algn="just">
              <a:spcBef>
                <a:spcPts val="500"/>
              </a:spcBef>
              <a:spcAft>
                <a:spcPts val="0"/>
              </a:spcAft>
              <a:buNone/>
            </a:pPr>
            <a:r>
              <a:rPr b="1" lang="fr" sz="1200">
                <a:solidFill>
                  <a:schemeClr val="dk1"/>
                </a:solidFill>
                <a:latin typeface="Calibri"/>
                <a:ea typeface="Calibri"/>
                <a:cs typeface="Calibri"/>
                <a:sym typeface="Calibri"/>
              </a:rPr>
              <a:t>Bateson</a:t>
            </a:r>
            <a:r>
              <a:rPr lang="fr" sz="1200">
                <a:solidFill>
                  <a:schemeClr val="dk1"/>
                </a:solidFill>
                <a:latin typeface="Calibri"/>
                <a:ea typeface="Calibri"/>
                <a:cs typeface="Calibri"/>
                <a:sym typeface="Calibri"/>
              </a:rPr>
              <a:t> Gregory (1977), « Une théorie du jeu et du fantasme », in </a:t>
            </a:r>
            <a:r>
              <a:rPr i="1" lang="fr" sz="1200">
                <a:solidFill>
                  <a:schemeClr val="dk1"/>
                </a:solidFill>
                <a:latin typeface="Calibri"/>
                <a:ea typeface="Calibri"/>
                <a:cs typeface="Calibri"/>
                <a:sym typeface="Calibri"/>
              </a:rPr>
              <a:t>Vers une écologie de l’esprit, tome 1</a:t>
            </a:r>
            <a:r>
              <a:rPr lang="fr" sz="1200">
                <a:solidFill>
                  <a:schemeClr val="dk1"/>
                </a:solidFill>
                <a:latin typeface="Calibri"/>
                <a:ea typeface="Calibri"/>
                <a:cs typeface="Calibri"/>
                <a:sym typeface="Calibri"/>
              </a:rPr>
              <a:t>, Paris, Seuil, pp. 209-224</a:t>
            </a:r>
            <a:endParaRPr/>
          </a:p>
          <a:p>
            <a:pPr indent="0" lvl="0" marL="0" marR="0" rtl="0" algn="just">
              <a:spcBef>
                <a:spcPts val="500"/>
              </a:spcBef>
              <a:spcAft>
                <a:spcPts val="0"/>
              </a:spcAft>
              <a:buNone/>
            </a:pPr>
            <a:r>
              <a:rPr b="1" lang="fr" sz="1200">
                <a:solidFill>
                  <a:schemeClr val="dk1"/>
                </a:solidFill>
                <a:latin typeface="Calibri"/>
                <a:ea typeface="Calibri"/>
                <a:cs typeface="Calibri"/>
                <a:sym typeface="Calibri"/>
              </a:rPr>
              <a:t>Brougère</a:t>
            </a:r>
            <a:r>
              <a:rPr lang="fr" sz="1200">
                <a:solidFill>
                  <a:schemeClr val="dk1"/>
                </a:solidFill>
                <a:latin typeface="Calibri"/>
                <a:ea typeface="Calibri"/>
                <a:cs typeface="Calibri"/>
                <a:sym typeface="Calibri"/>
              </a:rPr>
              <a:t> Gilles (2002), « Jeu et loisir comme espaces d'apprentissages informels », </a:t>
            </a:r>
            <a:r>
              <a:rPr i="1" lang="fr" sz="1200">
                <a:solidFill>
                  <a:schemeClr val="dk1"/>
                </a:solidFill>
                <a:latin typeface="Calibri"/>
                <a:ea typeface="Calibri"/>
                <a:cs typeface="Calibri"/>
                <a:sym typeface="Calibri"/>
              </a:rPr>
              <a:t>Éducation et sociétés</a:t>
            </a:r>
            <a:r>
              <a:rPr lang="fr" sz="1200">
                <a:solidFill>
                  <a:schemeClr val="dk1"/>
                </a:solidFill>
                <a:latin typeface="Calibri"/>
                <a:ea typeface="Calibri"/>
                <a:cs typeface="Calibri"/>
                <a:sym typeface="Calibri"/>
              </a:rPr>
              <a:t>, vol. 2, n° 10, pp. 5-20</a:t>
            </a:r>
            <a:endParaRPr b="1" sz="1200">
              <a:solidFill>
                <a:schemeClr val="dk1"/>
              </a:solidFill>
              <a:latin typeface="Calibri"/>
              <a:ea typeface="Calibri"/>
              <a:cs typeface="Calibri"/>
              <a:sym typeface="Calibri"/>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Gauducheau </a:t>
            </a:r>
            <a:r>
              <a:rPr lang="fr" sz="1200">
                <a:solidFill>
                  <a:schemeClr val="dk1"/>
                </a:solidFill>
                <a:latin typeface="Calibri"/>
                <a:ea typeface="Calibri"/>
                <a:cs typeface="Calibri"/>
                <a:sym typeface="Calibri"/>
              </a:rPr>
              <a:t>N. &amp; </a:t>
            </a:r>
            <a:r>
              <a:rPr b="1" lang="fr" sz="1200">
                <a:solidFill>
                  <a:schemeClr val="dk1"/>
                </a:solidFill>
                <a:latin typeface="Calibri"/>
                <a:ea typeface="Calibri"/>
                <a:cs typeface="Calibri"/>
                <a:sym typeface="Calibri"/>
              </a:rPr>
              <a:t>Marcoccia</a:t>
            </a:r>
            <a:r>
              <a:rPr lang="fr" sz="1200">
                <a:solidFill>
                  <a:schemeClr val="dk1"/>
                </a:solidFill>
                <a:latin typeface="Calibri"/>
                <a:ea typeface="Calibri"/>
                <a:cs typeface="Calibri"/>
                <a:sym typeface="Calibri"/>
              </a:rPr>
              <a:t> M. (2023), « La violence verbale dans un forum de discussion pour les 18-25 ans: Comment les jeunes jugent-ils les messages? », </a:t>
            </a:r>
            <a:r>
              <a:rPr i="1" lang="fr" sz="1200">
                <a:solidFill>
                  <a:schemeClr val="dk1"/>
                </a:solidFill>
                <a:latin typeface="Calibri"/>
                <a:ea typeface="Calibri"/>
                <a:cs typeface="Calibri"/>
                <a:sym typeface="Calibri"/>
              </a:rPr>
              <a:t>Réseaux</a:t>
            </a:r>
            <a:r>
              <a:rPr lang="fr" sz="1200">
                <a:solidFill>
                  <a:schemeClr val="dk1"/>
                </a:solidFill>
                <a:latin typeface="Calibri"/>
                <a:ea typeface="Calibri"/>
                <a:cs typeface="Calibri"/>
                <a:sym typeface="Calibri"/>
              </a:rPr>
              <a:t>, n° 241, pp, 79-122</a:t>
            </a:r>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Henriot</a:t>
            </a:r>
            <a:r>
              <a:rPr lang="fr" sz="1200">
                <a:solidFill>
                  <a:schemeClr val="dk1"/>
                </a:solidFill>
                <a:latin typeface="Calibri"/>
                <a:ea typeface="Calibri"/>
                <a:cs typeface="Calibri"/>
                <a:sym typeface="Calibri"/>
              </a:rPr>
              <a:t> J. (1969), </a:t>
            </a:r>
            <a:r>
              <a:rPr i="1" lang="fr" sz="1200">
                <a:solidFill>
                  <a:schemeClr val="dk1"/>
                </a:solidFill>
                <a:latin typeface="Calibri"/>
                <a:ea typeface="Calibri"/>
                <a:cs typeface="Calibri"/>
                <a:sym typeface="Calibri"/>
              </a:rPr>
              <a:t>Le jeu</a:t>
            </a:r>
            <a:r>
              <a:rPr lang="fr" sz="1200">
                <a:solidFill>
                  <a:schemeClr val="dk1"/>
                </a:solidFill>
                <a:latin typeface="Calibri"/>
                <a:ea typeface="Calibri"/>
                <a:cs typeface="Calibri"/>
                <a:sym typeface="Calibri"/>
              </a:rPr>
              <a:t>, Paris, Presses Universitaires de France</a:t>
            </a:r>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Karhulahti</a:t>
            </a:r>
            <a:r>
              <a:rPr lang="fr" sz="1200">
                <a:solidFill>
                  <a:schemeClr val="dk1"/>
                </a:solidFill>
                <a:latin typeface="Calibri"/>
                <a:ea typeface="Calibri"/>
                <a:cs typeface="Calibri"/>
                <a:sym typeface="Calibri"/>
              </a:rPr>
              <a:t> V.-M., 2022, </a:t>
            </a:r>
            <a:r>
              <a:rPr i="1" lang="fr" sz="1200">
                <a:solidFill>
                  <a:schemeClr val="dk1"/>
                </a:solidFill>
                <a:latin typeface="Calibri"/>
                <a:ea typeface="Calibri"/>
                <a:cs typeface="Calibri"/>
                <a:sym typeface="Calibri"/>
              </a:rPr>
              <a:t>Esport play: Anticipation, attachment, and addiction in psycho-ludic development</a:t>
            </a:r>
            <a:r>
              <a:rPr lang="fr" sz="1200">
                <a:solidFill>
                  <a:schemeClr val="dk1"/>
                </a:solidFill>
                <a:latin typeface="Calibri"/>
                <a:ea typeface="Calibri"/>
                <a:cs typeface="Calibri"/>
                <a:sym typeface="Calibri"/>
              </a:rPr>
              <a:t>, Londres, Bloomsbury</a:t>
            </a:r>
            <a:endParaRPr sz="1200">
              <a:solidFill>
                <a:schemeClr val="dk1"/>
              </a:solidFill>
              <a:latin typeface="Calibri"/>
              <a:ea typeface="Calibri"/>
              <a:cs typeface="Calibri"/>
              <a:sym typeface="Calibri"/>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Longhi</a:t>
            </a:r>
            <a:r>
              <a:rPr lang="fr" sz="1200">
                <a:solidFill>
                  <a:schemeClr val="dk1"/>
                </a:solidFill>
                <a:latin typeface="Calibri"/>
                <a:ea typeface="Calibri"/>
                <a:cs typeface="Calibri"/>
                <a:sym typeface="Calibri"/>
              </a:rPr>
              <a:t> J. &amp; </a:t>
            </a:r>
            <a:r>
              <a:rPr b="1" lang="fr" sz="1200">
                <a:solidFill>
                  <a:schemeClr val="dk1"/>
                </a:solidFill>
                <a:latin typeface="Calibri"/>
                <a:ea typeface="Calibri"/>
                <a:cs typeface="Calibri"/>
                <a:sym typeface="Calibri"/>
              </a:rPr>
              <a:t>Vernet</a:t>
            </a:r>
            <a:r>
              <a:rPr lang="fr" sz="1200">
                <a:solidFill>
                  <a:schemeClr val="dk1"/>
                </a:solidFill>
                <a:latin typeface="Calibri"/>
                <a:ea typeface="Calibri"/>
                <a:cs typeface="Calibri"/>
                <a:sym typeface="Calibri"/>
              </a:rPr>
              <a:t> S. (2023), « Quelle place pour les réseaux sociaux numériques dans la production et la circulation des discours de haine ? », </a:t>
            </a:r>
            <a:r>
              <a:rPr i="1" lang="fr" sz="1200">
                <a:solidFill>
                  <a:schemeClr val="dk1"/>
                </a:solidFill>
                <a:latin typeface="Calibri"/>
                <a:ea typeface="Calibri"/>
                <a:cs typeface="Calibri"/>
                <a:sym typeface="Calibri"/>
              </a:rPr>
              <a:t>Réseaux</a:t>
            </a:r>
            <a:r>
              <a:rPr lang="fr" sz="1200">
                <a:solidFill>
                  <a:schemeClr val="dk1"/>
                </a:solidFill>
                <a:latin typeface="Calibri"/>
                <a:ea typeface="Calibri"/>
                <a:cs typeface="Calibri"/>
                <a:sym typeface="Calibri"/>
              </a:rPr>
              <a:t>, n° 241, pp. 11-35</a:t>
            </a:r>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Maingueneau</a:t>
            </a:r>
            <a:r>
              <a:rPr lang="fr" sz="1200">
                <a:solidFill>
                  <a:schemeClr val="dk1"/>
                </a:solidFill>
                <a:latin typeface="Calibri"/>
                <a:ea typeface="Calibri"/>
                <a:cs typeface="Calibri"/>
                <a:sym typeface="Calibri"/>
              </a:rPr>
              <a:t> D. (2015), « Argumentation et scénographie », in C. Pineira-Tresmontant (ed.), </a:t>
            </a:r>
            <a:r>
              <a:rPr i="1" lang="fr" sz="1200">
                <a:solidFill>
                  <a:schemeClr val="dk1"/>
                </a:solidFill>
                <a:latin typeface="Calibri"/>
                <a:ea typeface="Calibri"/>
                <a:cs typeface="Calibri"/>
                <a:sym typeface="Calibri"/>
              </a:rPr>
              <a:t>Discours et effets de sens : Argumenter, manipuler, traduire</a:t>
            </a:r>
            <a:r>
              <a:rPr lang="fr" sz="1200">
                <a:solidFill>
                  <a:schemeClr val="dk1"/>
                </a:solidFill>
                <a:latin typeface="Calibri"/>
                <a:ea typeface="Calibri"/>
                <a:cs typeface="Calibri"/>
                <a:sym typeface="Calibri"/>
              </a:rPr>
              <a:t>, Arras, Artois Presses Université</a:t>
            </a:r>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Mihailova</a:t>
            </a:r>
            <a:r>
              <a:rPr lang="fr" sz="1200">
                <a:solidFill>
                  <a:schemeClr val="dk1"/>
                </a:solidFill>
                <a:latin typeface="Calibri"/>
                <a:ea typeface="Calibri"/>
                <a:cs typeface="Calibri"/>
                <a:sym typeface="Calibri"/>
              </a:rPr>
              <a:t> T. (2020), « Navigating ambiguous negativity: A case study of Twitch.tv live chats », </a:t>
            </a:r>
            <a:r>
              <a:rPr i="1" lang="fr" sz="1200">
                <a:solidFill>
                  <a:schemeClr val="dk1"/>
                </a:solidFill>
                <a:latin typeface="Calibri"/>
                <a:ea typeface="Calibri"/>
                <a:cs typeface="Calibri"/>
                <a:sym typeface="Calibri"/>
              </a:rPr>
              <a:t>New Media &amp; Society</a:t>
            </a:r>
            <a:r>
              <a:rPr lang="fr" sz="1200">
                <a:solidFill>
                  <a:schemeClr val="dk1"/>
                </a:solidFill>
                <a:latin typeface="Calibri"/>
                <a:ea typeface="Calibri"/>
                <a:cs typeface="Calibri"/>
                <a:sym typeface="Calibri"/>
              </a:rPr>
              <a:t>, 24(8)</a:t>
            </a:r>
            <a:endParaRPr b="1" sz="1200">
              <a:solidFill>
                <a:schemeClr val="dk1"/>
              </a:solidFill>
              <a:latin typeface="Calibri"/>
              <a:ea typeface="Calibri"/>
              <a:cs typeface="Calibri"/>
              <a:sym typeface="Calibri"/>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Pellicone</a:t>
            </a:r>
            <a:r>
              <a:rPr lang="fr" sz="1200">
                <a:solidFill>
                  <a:schemeClr val="dk1"/>
                </a:solidFill>
                <a:latin typeface="Calibri"/>
                <a:ea typeface="Calibri"/>
                <a:cs typeface="Calibri"/>
                <a:sym typeface="Calibri"/>
              </a:rPr>
              <a:t> A. J. &amp; </a:t>
            </a:r>
            <a:r>
              <a:rPr b="1" lang="fr" sz="1200">
                <a:solidFill>
                  <a:schemeClr val="dk1"/>
                </a:solidFill>
                <a:latin typeface="Calibri"/>
                <a:ea typeface="Calibri"/>
                <a:cs typeface="Calibri"/>
                <a:sym typeface="Calibri"/>
              </a:rPr>
              <a:t>Ahn</a:t>
            </a:r>
            <a:r>
              <a:rPr lang="fr" sz="1200">
                <a:solidFill>
                  <a:schemeClr val="dk1"/>
                </a:solidFill>
                <a:latin typeface="Calibri"/>
                <a:ea typeface="Calibri"/>
                <a:cs typeface="Calibri"/>
                <a:sym typeface="Calibri"/>
              </a:rPr>
              <a:t> J. (2017), “The Game of Performing Play: Understanding Streaming as Cultural Production”, in </a:t>
            </a:r>
            <a:r>
              <a:rPr i="1" lang="fr" sz="1200">
                <a:solidFill>
                  <a:schemeClr val="dk1"/>
                </a:solidFill>
                <a:latin typeface="Calibri"/>
                <a:ea typeface="Calibri"/>
                <a:cs typeface="Calibri"/>
                <a:sym typeface="Calibri"/>
              </a:rPr>
              <a:t>Proceedings of the 2017 CHI Conference on Human Factors in Computing Systems (CHI'17)</a:t>
            </a:r>
            <a:r>
              <a:rPr lang="fr" sz="1200">
                <a:solidFill>
                  <a:schemeClr val="dk1"/>
                </a:solidFill>
                <a:latin typeface="Calibri"/>
                <a:ea typeface="Calibri"/>
                <a:cs typeface="Calibri"/>
                <a:sym typeface="Calibri"/>
              </a:rPr>
              <a:t>, New York, ACM Publications, pp. 4863–487</a:t>
            </a:r>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Poyane</a:t>
            </a:r>
            <a:r>
              <a:rPr lang="fr" sz="1200">
                <a:solidFill>
                  <a:schemeClr val="dk1"/>
                </a:solidFill>
                <a:latin typeface="Calibri"/>
                <a:ea typeface="Calibri"/>
                <a:cs typeface="Calibri"/>
                <a:sym typeface="Calibri"/>
              </a:rPr>
              <a:t> R. (2019), “Toxic Communication on Twitch.tv. Effect of a Streamer”, in D. A. Alexandrov, A. V. Boukhanovsky, A. V. Chugunov, Y. Kabanov, O. Koltsova, I. Musabirov &amp; S. Pashakhin (eds.), </a:t>
            </a:r>
            <a:r>
              <a:rPr i="1" lang="fr" sz="1200">
                <a:solidFill>
                  <a:schemeClr val="dk1"/>
                </a:solidFill>
                <a:latin typeface="Calibri"/>
                <a:ea typeface="Calibri"/>
                <a:cs typeface="Calibri"/>
                <a:sym typeface="Calibri"/>
              </a:rPr>
              <a:t>Digital Transformation and Global Society</a:t>
            </a:r>
            <a:r>
              <a:rPr lang="fr" sz="1200">
                <a:solidFill>
                  <a:schemeClr val="dk1"/>
                </a:solidFill>
                <a:latin typeface="Calibri"/>
                <a:ea typeface="Calibri"/>
                <a:cs typeface="Calibri"/>
                <a:sym typeface="Calibri"/>
              </a:rPr>
              <a:t>, Cham, Springer, pp. 414-421</a:t>
            </a:r>
            <a:endParaRPr sz="1200">
              <a:solidFill>
                <a:schemeClr val="dk1"/>
              </a:solidFill>
              <a:latin typeface="Calibri"/>
              <a:ea typeface="Calibri"/>
              <a:cs typeface="Calibri"/>
              <a:sym typeface="Calibri"/>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Seering</a:t>
            </a:r>
            <a:r>
              <a:rPr lang="fr" sz="1200">
                <a:solidFill>
                  <a:schemeClr val="dk1"/>
                </a:solidFill>
                <a:latin typeface="Calibri"/>
                <a:ea typeface="Calibri"/>
                <a:cs typeface="Calibri"/>
                <a:sym typeface="Calibri"/>
              </a:rPr>
              <a:t> J., </a:t>
            </a:r>
            <a:r>
              <a:rPr b="1" lang="fr" sz="1200">
                <a:solidFill>
                  <a:schemeClr val="dk1"/>
                </a:solidFill>
                <a:latin typeface="Calibri"/>
                <a:ea typeface="Calibri"/>
                <a:cs typeface="Calibri"/>
                <a:sym typeface="Calibri"/>
              </a:rPr>
              <a:t>Kraut</a:t>
            </a:r>
            <a:r>
              <a:rPr lang="fr" sz="1200">
                <a:solidFill>
                  <a:schemeClr val="dk1"/>
                </a:solidFill>
                <a:latin typeface="Calibri"/>
                <a:ea typeface="Calibri"/>
                <a:cs typeface="Calibri"/>
                <a:sym typeface="Calibri"/>
              </a:rPr>
              <a:t> R. &amp; </a:t>
            </a:r>
            <a:r>
              <a:rPr b="1" lang="fr" sz="1200">
                <a:solidFill>
                  <a:schemeClr val="dk1"/>
                </a:solidFill>
                <a:latin typeface="Calibri"/>
                <a:ea typeface="Calibri"/>
                <a:cs typeface="Calibri"/>
                <a:sym typeface="Calibri"/>
              </a:rPr>
              <a:t>Dabbish</a:t>
            </a:r>
            <a:r>
              <a:rPr lang="fr" sz="1200">
                <a:solidFill>
                  <a:schemeClr val="dk1"/>
                </a:solidFill>
                <a:latin typeface="Calibri"/>
                <a:ea typeface="Calibri"/>
                <a:cs typeface="Calibri"/>
                <a:sym typeface="Calibri"/>
              </a:rPr>
              <a:t> L. (2017), “Shaping Pro and Anti-Social Behavior on Twitch Through Moderation and Example-Setting”, in </a:t>
            </a:r>
            <a:r>
              <a:rPr i="1" lang="fr" sz="1200">
                <a:solidFill>
                  <a:schemeClr val="dk1"/>
                </a:solidFill>
                <a:latin typeface="Calibri"/>
                <a:ea typeface="Calibri"/>
                <a:cs typeface="Calibri"/>
                <a:sym typeface="Calibri"/>
              </a:rPr>
              <a:t>Proceedings of the 2017 ACM Conference</a:t>
            </a:r>
            <a:r>
              <a:rPr lang="fr" sz="1200">
                <a:solidFill>
                  <a:schemeClr val="dk1"/>
                </a:solidFill>
                <a:latin typeface="Calibri"/>
                <a:ea typeface="Calibri"/>
                <a:cs typeface="Calibri"/>
                <a:sym typeface="Calibri"/>
              </a:rPr>
              <a:t>, New York, ACM Publications, pp. 111-125</a:t>
            </a:r>
            <a:endParaRPr sz="1200">
              <a:solidFill>
                <a:schemeClr val="dk1"/>
              </a:solidFill>
              <a:latin typeface="Calibri"/>
              <a:ea typeface="Calibri"/>
              <a:cs typeface="Calibri"/>
              <a:sym typeface="Calibri"/>
            </a:endParaRPr>
          </a:p>
          <a:p>
            <a:pPr indent="0" lvl="0" marL="0" marR="0" rtl="0" algn="l">
              <a:spcBef>
                <a:spcPts val="500"/>
              </a:spcBef>
              <a:spcAft>
                <a:spcPts val="0"/>
              </a:spcAft>
              <a:buNone/>
            </a:pPr>
            <a:r>
              <a:rPr b="1" lang="fr" sz="1200">
                <a:solidFill>
                  <a:schemeClr val="dk1"/>
                </a:solidFill>
                <a:latin typeface="Calibri"/>
                <a:ea typeface="Calibri"/>
                <a:cs typeface="Calibri"/>
                <a:sym typeface="Calibri"/>
              </a:rPr>
              <a:t>Vaillant</a:t>
            </a:r>
            <a:r>
              <a:rPr lang="fr" sz="1200">
                <a:solidFill>
                  <a:schemeClr val="dk1"/>
                </a:solidFill>
                <a:latin typeface="Calibri"/>
                <a:ea typeface="Calibri"/>
                <a:cs typeface="Calibri"/>
                <a:sym typeface="Calibri"/>
              </a:rPr>
              <a:t> A.(2021), « L’imagination », in M. Letourneux &amp; A. Vaillant (eds.), </a:t>
            </a:r>
            <a:r>
              <a:rPr i="1" lang="fr" sz="1200">
                <a:solidFill>
                  <a:schemeClr val="dk1"/>
                </a:solidFill>
                <a:latin typeface="Calibri"/>
                <a:ea typeface="Calibri"/>
                <a:cs typeface="Calibri"/>
                <a:sym typeface="Calibri"/>
              </a:rPr>
              <a:t>L’empire du rire XIXe – XXIe siècle</a:t>
            </a:r>
            <a:r>
              <a:rPr lang="fr" sz="1200">
                <a:solidFill>
                  <a:schemeClr val="dk1"/>
                </a:solidFill>
                <a:latin typeface="Calibri"/>
                <a:ea typeface="Calibri"/>
                <a:cs typeface="Calibri"/>
                <a:sym typeface="Calibri"/>
              </a:rPr>
              <a:t>, Paris, CNRS Éditions, pp. 290-317</a:t>
            </a:r>
            <a:endParaRPr sz="1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5"/>
          <p:cNvSpPr txBox="1"/>
          <p:nvPr>
            <p:ph type="ctrTitle"/>
          </p:nvPr>
        </p:nvSpPr>
        <p:spPr>
          <a:xfrm>
            <a:off x="528075" y="667375"/>
            <a:ext cx="8191800" cy="4036200"/>
          </a:xfrm>
          <a:prstGeom prst="rect">
            <a:avLst/>
          </a:prstGeom>
        </p:spPr>
        <p:txBody>
          <a:bodyPr anchorCtr="0" anchor="t" bIns="34275" lIns="68575" spcFirstLastPara="1" rIns="68575" wrap="square" tIns="34275">
            <a:normAutofit fontScale="90000"/>
          </a:bodyPr>
          <a:lstStyle/>
          <a:p>
            <a:pPr indent="0" lvl="0" marL="0" rtl="0" algn="l">
              <a:spcBef>
                <a:spcPts val="0"/>
              </a:spcBef>
              <a:spcAft>
                <a:spcPts val="0"/>
              </a:spcAft>
              <a:buNone/>
            </a:pPr>
            <a:r>
              <a:rPr lang="fr"/>
              <a:t>I was looking for amateurs making games </a:t>
            </a:r>
            <a:r>
              <a:rPr lang="fr" sz="2100"/>
              <a:t>(there are really a lot of them)</a:t>
            </a:r>
            <a:endParaRPr sz="2100"/>
          </a:p>
          <a:p>
            <a:pPr indent="0" lvl="0" marL="0" rtl="0" algn="l">
              <a:spcBef>
                <a:spcPts val="0"/>
              </a:spcBef>
              <a:spcAft>
                <a:spcPts val="0"/>
              </a:spcAft>
              <a:buNone/>
            </a:pPr>
            <a:r>
              <a:t/>
            </a:r>
            <a:endParaRPr/>
          </a:p>
          <a:p>
            <a:pPr indent="0" lvl="0" marL="0" rtl="0" algn="l">
              <a:spcBef>
                <a:spcPts val="0"/>
              </a:spcBef>
              <a:spcAft>
                <a:spcPts val="0"/>
              </a:spcAft>
              <a:buNone/>
            </a:pPr>
            <a:r>
              <a:rPr lang="fr"/>
              <a:t>I found </a:t>
            </a:r>
            <a:r>
              <a:rPr i="1" lang="fr"/>
              <a:t>amateurs of</a:t>
            </a:r>
            <a:r>
              <a:rPr lang="fr"/>
              <a:t> video games</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"Why are you making games ? Because I like games"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84" name="Shape 1084"/>
        <p:cNvGrpSpPr/>
        <p:nvPr/>
      </p:nvGrpSpPr>
      <p:grpSpPr>
        <a:xfrm>
          <a:off x="0" y="0"/>
          <a:ext cx="0" cy="0"/>
          <a:chOff x="0" y="0"/>
          <a:chExt cx="0" cy="0"/>
        </a:xfrm>
      </p:grpSpPr>
      <p:sp>
        <p:nvSpPr>
          <p:cNvPr id="1085" name="Google Shape;1085;p137"/>
          <p:cNvSpPr txBox="1"/>
          <p:nvPr>
            <p:ph type="title"/>
          </p:nvPr>
        </p:nvSpPr>
        <p:spPr>
          <a:xfrm>
            <a:off x="525476" y="685800"/>
            <a:ext cx="8018400" cy="9807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3000"/>
              <a:buFont typeface="Open Sans"/>
              <a:buNone/>
            </a:pPr>
            <a:r>
              <a:t/>
            </a:r>
            <a:endParaRPr/>
          </a:p>
        </p:txBody>
      </p:sp>
      <p:sp>
        <p:nvSpPr>
          <p:cNvPr id="1086" name="Google Shape;1086;p137"/>
          <p:cNvSpPr txBox="1"/>
          <p:nvPr>
            <p:ph idx="1" type="body"/>
          </p:nvPr>
        </p:nvSpPr>
        <p:spPr>
          <a:xfrm>
            <a:off x="525476" y="1666494"/>
            <a:ext cx="8018400" cy="2805000"/>
          </a:xfrm>
          <a:prstGeom prst="rect">
            <a:avLst/>
          </a:prstGeom>
          <a:noFill/>
          <a:ln>
            <a:noFill/>
          </a:ln>
        </p:spPr>
        <p:txBody>
          <a:bodyPr anchorCtr="0" anchor="t" bIns="34275" lIns="68575" spcFirstLastPara="1" rIns="68575" wrap="square" tIns="34275">
            <a:normAutofit/>
          </a:bodyPr>
          <a:lstStyle/>
          <a:p>
            <a:pPr indent="-76200" lvl="0" marL="177800" rtl="0" algn="l">
              <a:lnSpc>
                <a:spcPct val="110000"/>
              </a:lnSpc>
              <a:spcBef>
                <a:spcPts val="0"/>
              </a:spcBef>
              <a:spcAft>
                <a:spcPts val="0"/>
              </a:spcAft>
              <a:buClr>
                <a:schemeClr val="dk1"/>
              </a:buClr>
              <a:buSzPts val="1500"/>
              <a:buNone/>
            </a:pPr>
            <a:r>
              <a:t/>
            </a:r>
            <a:endParaRPr/>
          </a:p>
        </p:txBody>
      </p:sp>
      <p:pic>
        <p:nvPicPr>
          <p:cNvPr id="1087" name="Google Shape;1087;p137"/>
          <p:cNvPicPr preferRelativeResize="0"/>
          <p:nvPr/>
        </p:nvPicPr>
        <p:blipFill rotWithShape="1">
          <a:blip r:embed="rId3">
            <a:alphaModFix/>
          </a:blip>
          <a:srcRect b="0" l="0" r="0" t="0"/>
          <a:stretch/>
        </p:blipFill>
        <p:spPr>
          <a:xfrm>
            <a:off x="-446050" y="0"/>
            <a:ext cx="10036099" cy="5143501"/>
          </a:xfrm>
          <a:prstGeom prst="rect">
            <a:avLst/>
          </a:prstGeom>
          <a:noFill/>
          <a:ln>
            <a:noFill/>
          </a:ln>
        </p:spPr>
      </p:pic>
      <p:pic>
        <p:nvPicPr>
          <p:cNvPr id="1088" name="Google Shape;1088;p137"/>
          <p:cNvPicPr preferRelativeResize="0"/>
          <p:nvPr/>
        </p:nvPicPr>
        <p:blipFill rotWithShape="1">
          <a:blip r:embed="rId4">
            <a:alphaModFix/>
          </a:blip>
          <a:srcRect b="0" l="0" r="0" t="0"/>
          <a:stretch/>
        </p:blipFill>
        <p:spPr>
          <a:xfrm>
            <a:off x="705436" y="3981124"/>
            <a:ext cx="7409864" cy="83885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2" name="Shape 1092"/>
        <p:cNvGrpSpPr/>
        <p:nvPr/>
      </p:nvGrpSpPr>
      <p:grpSpPr>
        <a:xfrm>
          <a:off x="0" y="0"/>
          <a:ext cx="0" cy="0"/>
          <a:chOff x="0" y="0"/>
          <a:chExt cx="0" cy="0"/>
        </a:xfrm>
      </p:grpSpPr>
      <p:pic>
        <p:nvPicPr>
          <p:cNvPr id="1093" name="Google Shape;1093;p138"/>
          <p:cNvPicPr preferRelativeResize="0"/>
          <p:nvPr/>
        </p:nvPicPr>
        <p:blipFill rotWithShape="1">
          <a:blip r:embed="rId3">
            <a:alphaModFix/>
          </a:blip>
          <a:srcRect b="0" l="0" r="0" t="11964"/>
          <a:stretch/>
        </p:blipFill>
        <p:spPr>
          <a:xfrm>
            <a:off x="-101827" y="0"/>
            <a:ext cx="9347652" cy="5143500"/>
          </a:xfrm>
          <a:prstGeom prst="rect">
            <a:avLst/>
          </a:prstGeom>
          <a:noFill/>
          <a:ln>
            <a:noFill/>
          </a:ln>
        </p:spPr>
      </p:pic>
      <p:sp>
        <p:nvSpPr>
          <p:cNvPr id="1094" name="Google Shape;1094;p138"/>
          <p:cNvSpPr txBox="1"/>
          <p:nvPr/>
        </p:nvSpPr>
        <p:spPr>
          <a:xfrm>
            <a:off x="6178820" y="4457710"/>
            <a:ext cx="2725200" cy="719100"/>
          </a:xfrm>
          <a:prstGeom prst="rect">
            <a:avLst/>
          </a:prstGeom>
          <a:noFill/>
          <a:ln>
            <a:noFill/>
          </a:ln>
        </p:spPr>
        <p:txBody>
          <a:bodyPr anchorCtr="0" anchor="ctr" bIns="34275" lIns="68575" spcFirstLastPara="1" rIns="68575" wrap="square" tIns="34275">
            <a:normAutofit/>
          </a:bodyPr>
          <a:lstStyle/>
          <a:p>
            <a:pPr indent="0" lvl="0" marL="0" marR="0" rtl="0" algn="r">
              <a:lnSpc>
                <a:spcPct val="110000"/>
              </a:lnSpc>
              <a:spcBef>
                <a:spcPts val="0"/>
              </a:spcBef>
              <a:spcAft>
                <a:spcPts val="0"/>
              </a:spcAft>
              <a:buClr>
                <a:schemeClr val="lt1"/>
              </a:buClr>
              <a:buSzPts val="1400"/>
              <a:buFont typeface="Arial"/>
              <a:buNone/>
            </a:pPr>
            <a:r>
              <a:rPr lang="fr" sz="1400">
                <a:solidFill>
                  <a:schemeClr val="lt1"/>
                </a:solidFill>
                <a:latin typeface="Lustria"/>
                <a:ea typeface="Lustria"/>
                <a:cs typeface="Lustria"/>
                <a:sym typeface="Lustria"/>
              </a:rPr>
              <a:t>Miogrations, 2017</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6"/>
          <p:cNvSpPr txBox="1"/>
          <p:nvPr>
            <p:ph type="title"/>
          </p:nvPr>
        </p:nvSpPr>
        <p:spPr>
          <a:xfrm>
            <a:off x="525476" y="685800"/>
            <a:ext cx="8018449" cy="980694"/>
          </a:xfrm>
          <a:prstGeom prst="rect">
            <a:avLst/>
          </a:prstGeom>
          <a:noFill/>
          <a:ln>
            <a:noFill/>
          </a:ln>
        </p:spPr>
        <p:txBody>
          <a:bodyPr anchorCtr="0" anchor="t" bIns="34275" lIns="68575" spcFirstLastPara="1" rIns="68575" wrap="square" tIns="34275">
            <a:normAutofit/>
          </a:bodyPr>
          <a:lstStyle/>
          <a:p>
            <a:pPr indent="0" lvl="0" marL="0" rtl="0" algn="ctr">
              <a:lnSpc>
                <a:spcPct val="100000"/>
              </a:lnSpc>
              <a:spcBef>
                <a:spcPts val="0"/>
              </a:spcBef>
              <a:spcAft>
                <a:spcPts val="0"/>
              </a:spcAft>
              <a:buClr>
                <a:schemeClr val="dk1"/>
              </a:buClr>
              <a:buSzPts val="3000"/>
              <a:buFont typeface="Open Sans"/>
              <a:buNone/>
            </a:pPr>
            <a:r>
              <a:rPr b="1" lang="fr"/>
              <a:t>TASTING</a:t>
            </a:r>
            <a:r>
              <a:rPr lang="fr"/>
              <a:t> (</a:t>
            </a:r>
            <a:r>
              <a:rPr i="1" lang="fr"/>
              <a:t>GOÛTER / DÉGUSTER</a:t>
            </a:r>
            <a:r>
              <a:rPr lang="fr"/>
              <a:t>)</a:t>
            </a:r>
            <a:endParaRPr/>
          </a:p>
        </p:txBody>
      </p:sp>
      <p:sp>
        <p:nvSpPr>
          <p:cNvPr id="437" name="Google Shape;437;p66"/>
          <p:cNvSpPr txBox="1"/>
          <p:nvPr>
            <p:ph idx="1" type="body"/>
          </p:nvPr>
        </p:nvSpPr>
        <p:spPr>
          <a:xfrm>
            <a:off x="415977" y="1666494"/>
            <a:ext cx="7813623" cy="2962656"/>
          </a:xfrm>
          <a:prstGeom prst="rect">
            <a:avLst/>
          </a:prstGeom>
          <a:noFill/>
          <a:ln>
            <a:noFill/>
          </a:ln>
        </p:spPr>
        <p:txBody>
          <a:bodyPr anchorCtr="0" anchor="t" bIns="34275" lIns="68575" spcFirstLastPara="1" rIns="68575" wrap="square" tIns="34275">
            <a:normAutofit/>
          </a:bodyPr>
          <a:lstStyle/>
          <a:p>
            <a:pPr indent="0" lvl="0" marL="0" rtl="0" algn="ctr">
              <a:lnSpc>
                <a:spcPct val="110000"/>
              </a:lnSpc>
              <a:spcBef>
                <a:spcPts val="0"/>
              </a:spcBef>
              <a:spcAft>
                <a:spcPts val="0"/>
              </a:spcAft>
              <a:buClr>
                <a:schemeClr val="dk1"/>
              </a:buClr>
              <a:buSzPts val="1500"/>
              <a:buNone/>
            </a:pPr>
            <a:r>
              <a:rPr lang="fr"/>
              <a:t>Taste as a situated activity is not so pre-established: it points toward the contact, a situation of ‘between-the-two’, the place and the moment of the </a:t>
            </a:r>
            <a:r>
              <a:rPr b="1" lang="fr"/>
              <a:t>uncertain</a:t>
            </a:r>
            <a:r>
              <a:rPr lang="fr"/>
              <a:t> upsurge of sensation. In the act of tasting, (…) in the tiny ongoing </a:t>
            </a:r>
            <a:r>
              <a:rPr b="1" lang="fr"/>
              <a:t>adjustments</a:t>
            </a:r>
            <a:r>
              <a:rPr lang="fr"/>
              <a:t> that lay it out and favour its felicity and reproducibility – it is on the basis of all these responses that objects return to those who take an interest in them. (Hennion 2007)</a:t>
            </a:r>
            <a:endParaRPr/>
          </a:p>
          <a:p>
            <a:pPr indent="0" lvl="0" marL="0" rtl="0" algn="ctr">
              <a:lnSpc>
                <a:spcPct val="110000"/>
              </a:lnSpc>
              <a:spcBef>
                <a:spcPts val="800"/>
              </a:spcBef>
              <a:spcAft>
                <a:spcPts val="0"/>
              </a:spcAft>
              <a:buClr>
                <a:schemeClr val="dk1"/>
              </a:buClr>
              <a:buSzPts val="900"/>
              <a:buNone/>
            </a:pPr>
            <a:r>
              <a:rPr lang="fr" sz="900" u="sng">
                <a:solidFill>
                  <a:schemeClr val="hlink"/>
                </a:solidFill>
                <a:hlinkClick r:id="rId3"/>
              </a:rPr>
              <a:t>https://journals.sagepub.com/doi/epdf/10.1177/1749975507073923</a:t>
            </a:r>
            <a:r>
              <a:rPr lang="fr" sz="900"/>
              <a:t> </a:t>
            </a:r>
            <a:r>
              <a:rPr lang="fr" sz="900">
                <a:highlight>
                  <a:srgbClr val="FFFF00"/>
                </a:highlight>
              </a:rPr>
              <a:t> </a:t>
            </a:r>
            <a:endParaRPr/>
          </a:p>
          <a:p>
            <a:pPr indent="0" lvl="0" marL="0" rtl="0" algn="ctr">
              <a:lnSpc>
                <a:spcPct val="110000"/>
              </a:lnSpc>
              <a:spcBef>
                <a:spcPts val="800"/>
              </a:spcBef>
              <a:spcAft>
                <a:spcPts val="0"/>
              </a:spcAft>
              <a:buClr>
                <a:schemeClr val="dk1"/>
              </a:buClr>
              <a:buSzPts val="1500"/>
              <a:buNone/>
            </a:pPr>
            <a:r>
              <a:t/>
            </a:r>
            <a:endParaRPr>
              <a:highlight>
                <a:srgbClr val="FFFF00"/>
              </a:highlight>
            </a:endParaRPr>
          </a:p>
          <a:p>
            <a:pPr indent="-190500" lvl="0" marL="177800" rtl="0" algn="l">
              <a:lnSpc>
                <a:spcPct val="110000"/>
              </a:lnSpc>
              <a:spcBef>
                <a:spcPts val="800"/>
              </a:spcBef>
              <a:spcAft>
                <a:spcPts val="0"/>
              </a:spcAft>
              <a:buClr>
                <a:schemeClr val="dk1"/>
              </a:buClr>
              <a:buSzPts val="1400"/>
              <a:buChar char="•"/>
            </a:pPr>
            <a:r>
              <a:rPr b="1" lang="fr" sz="1400"/>
              <a:t>Tastes / Tasting =&gt; Focus on the activity</a:t>
            </a:r>
            <a:endParaRPr b="1" sz="1400"/>
          </a:p>
        </p:txBody>
      </p:sp>
    </p:spTree>
  </p:cSld>
  <p:clrMapOvr>
    <a:masterClrMapping/>
  </p:clrMapOvr>
</p:sld>
</file>

<file path=ppt/theme/theme1.xml><?xml version="1.0" encoding="utf-8"?>
<a:theme xmlns:a="http://schemas.openxmlformats.org/drawingml/2006/main" xmlns:r="http://schemas.openxmlformats.org/officeDocument/2006/relationships"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ersonnalisé">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