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6" r:id="rId2"/>
    <p:sldId id="336" r:id="rId3"/>
    <p:sldId id="377" r:id="rId4"/>
    <p:sldId id="265" r:id="rId5"/>
    <p:sldId id="261" r:id="rId6"/>
    <p:sldId id="378" r:id="rId7"/>
    <p:sldId id="370" r:id="rId8"/>
    <p:sldId id="371" r:id="rId9"/>
    <p:sldId id="373" r:id="rId10"/>
    <p:sldId id="372" r:id="rId11"/>
    <p:sldId id="376" r:id="rId12"/>
    <p:sldId id="374" r:id="rId13"/>
    <p:sldId id="368" r:id="rId14"/>
    <p:sldId id="375" r:id="rId15"/>
    <p:sldId id="379" r:id="rId16"/>
    <p:sldId id="344" r:id="rId17"/>
    <p:sldId id="383" r:id="rId18"/>
    <p:sldId id="393" r:id="rId19"/>
    <p:sldId id="389" r:id="rId20"/>
    <p:sldId id="390" r:id="rId21"/>
    <p:sldId id="402" r:id="rId22"/>
    <p:sldId id="337" r:id="rId23"/>
    <p:sldId id="384" r:id="rId24"/>
    <p:sldId id="385" r:id="rId25"/>
    <p:sldId id="387" r:id="rId26"/>
    <p:sldId id="406" r:id="rId27"/>
    <p:sldId id="404" r:id="rId28"/>
    <p:sldId id="405" r:id="rId29"/>
    <p:sldId id="279" r:id="rId30"/>
    <p:sldId id="269" r:id="rId31"/>
    <p:sldId id="392" r:id="rId32"/>
    <p:sldId id="395" r:id="rId33"/>
    <p:sldId id="398" r:id="rId34"/>
    <p:sldId id="399" r:id="rId35"/>
    <p:sldId id="274" r:id="rId36"/>
    <p:sldId id="400" r:id="rId37"/>
    <p:sldId id="323" r:id="rId38"/>
    <p:sldId id="335" r:id="rId39"/>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p:cViewPr varScale="1">
        <p:scale>
          <a:sx n="101" d="100"/>
          <a:sy n="101" d="100"/>
        </p:scale>
        <p:origin x="1824" y="108"/>
      </p:cViewPr>
      <p:guideLst>
        <p:guide orient="horz" pos="2160"/>
        <p:guide pos="2880"/>
      </p:guideLst>
    </p:cSldViewPr>
  </p:slideViewPr>
  <p:notesTextViewPr>
    <p:cViewPr>
      <p:scale>
        <a:sx n="1" d="1"/>
        <a:sy n="1" d="1"/>
      </p:scale>
      <p:origin x="0" y="0"/>
    </p:cViewPr>
  </p:notesTextViewPr>
  <p:sorterViewPr>
    <p:cViewPr>
      <p:scale>
        <a:sx n="100" d="100"/>
        <a:sy n="100" d="100"/>
      </p:scale>
      <p:origin x="0" y="-60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93606270-684A-4A2A-934E-F3D7D259AC3A}" type="datetimeFigureOut">
              <a:rPr lang="fr-BE" smtClean="0"/>
              <a:t>15-09-25</a:t>
            </a:fld>
            <a:endParaRPr lang="fr-BE"/>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76E93BB2-3065-4549-82DB-F951B3DFA211}" type="slidenum">
              <a:rPr lang="fr-BE" smtClean="0"/>
              <a:t>‹N°›</a:t>
            </a:fld>
            <a:endParaRPr lang="fr-BE"/>
          </a:p>
        </p:txBody>
      </p:sp>
    </p:spTree>
    <p:extLst>
      <p:ext uri="{BB962C8B-B14F-4D97-AF65-F5344CB8AC3E}">
        <p14:creationId xmlns:p14="http://schemas.microsoft.com/office/powerpoint/2010/main" val="85438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6</a:t>
            </a:fld>
            <a:endParaRPr lang="fr-BE" dirty="0"/>
          </a:p>
        </p:txBody>
      </p:sp>
    </p:spTree>
    <p:extLst>
      <p:ext uri="{BB962C8B-B14F-4D97-AF65-F5344CB8AC3E}">
        <p14:creationId xmlns:p14="http://schemas.microsoft.com/office/powerpoint/2010/main" val="1685965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15</a:t>
            </a:fld>
            <a:endParaRPr lang="fr-BE" dirty="0"/>
          </a:p>
        </p:txBody>
      </p:sp>
    </p:spTree>
    <p:extLst>
      <p:ext uri="{BB962C8B-B14F-4D97-AF65-F5344CB8AC3E}">
        <p14:creationId xmlns:p14="http://schemas.microsoft.com/office/powerpoint/2010/main" val="2963439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17</a:t>
            </a:fld>
            <a:endParaRPr lang="fr-BE" dirty="0"/>
          </a:p>
        </p:txBody>
      </p:sp>
    </p:spTree>
    <p:extLst>
      <p:ext uri="{BB962C8B-B14F-4D97-AF65-F5344CB8AC3E}">
        <p14:creationId xmlns:p14="http://schemas.microsoft.com/office/powerpoint/2010/main" val="291141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23</a:t>
            </a:fld>
            <a:endParaRPr lang="fr-BE" dirty="0"/>
          </a:p>
        </p:txBody>
      </p:sp>
    </p:spTree>
    <p:extLst>
      <p:ext uri="{BB962C8B-B14F-4D97-AF65-F5344CB8AC3E}">
        <p14:creationId xmlns:p14="http://schemas.microsoft.com/office/powerpoint/2010/main" val="271936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24</a:t>
            </a:fld>
            <a:endParaRPr lang="fr-BE" dirty="0"/>
          </a:p>
        </p:txBody>
      </p:sp>
    </p:spTree>
    <p:extLst>
      <p:ext uri="{BB962C8B-B14F-4D97-AF65-F5344CB8AC3E}">
        <p14:creationId xmlns:p14="http://schemas.microsoft.com/office/powerpoint/2010/main" val="137538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25</a:t>
            </a:fld>
            <a:endParaRPr lang="fr-BE" dirty="0"/>
          </a:p>
        </p:txBody>
      </p:sp>
    </p:spTree>
    <p:extLst>
      <p:ext uri="{BB962C8B-B14F-4D97-AF65-F5344CB8AC3E}">
        <p14:creationId xmlns:p14="http://schemas.microsoft.com/office/powerpoint/2010/main" val="3206781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26</a:t>
            </a:fld>
            <a:endParaRPr lang="fr-BE" dirty="0"/>
          </a:p>
        </p:txBody>
      </p:sp>
    </p:spTree>
    <p:extLst>
      <p:ext uri="{BB962C8B-B14F-4D97-AF65-F5344CB8AC3E}">
        <p14:creationId xmlns:p14="http://schemas.microsoft.com/office/powerpoint/2010/main" val="2410298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31</a:t>
            </a:fld>
            <a:endParaRPr lang="fr-BE" dirty="0"/>
          </a:p>
        </p:txBody>
      </p:sp>
    </p:spTree>
    <p:extLst>
      <p:ext uri="{BB962C8B-B14F-4D97-AF65-F5344CB8AC3E}">
        <p14:creationId xmlns:p14="http://schemas.microsoft.com/office/powerpoint/2010/main" val="1185885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32</a:t>
            </a:fld>
            <a:endParaRPr lang="fr-BE" dirty="0"/>
          </a:p>
        </p:txBody>
      </p:sp>
    </p:spTree>
    <p:extLst>
      <p:ext uri="{BB962C8B-B14F-4D97-AF65-F5344CB8AC3E}">
        <p14:creationId xmlns:p14="http://schemas.microsoft.com/office/powerpoint/2010/main" val="29481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7</a:t>
            </a:fld>
            <a:endParaRPr lang="fr-BE" dirty="0"/>
          </a:p>
        </p:txBody>
      </p:sp>
    </p:spTree>
    <p:extLst>
      <p:ext uri="{BB962C8B-B14F-4D97-AF65-F5344CB8AC3E}">
        <p14:creationId xmlns:p14="http://schemas.microsoft.com/office/powerpoint/2010/main" val="222231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8</a:t>
            </a:fld>
            <a:endParaRPr lang="fr-BE" dirty="0"/>
          </a:p>
        </p:txBody>
      </p:sp>
    </p:spTree>
    <p:extLst>
      <p:ext uri="{BB962C8B-B14F-4D97-AF65-F5344CB8AC3E}">
        <p14:creationId xmlns:p14="http://schemas.microsoft.com/office/powerpoint/2010/main" val="187700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9</a:t>
            </a:fld>
            <a:endParaRPr lang="fr-BE" dirty="0"/>
          </a:p>
        </p:txBody>
      </p:sp>
    </p:spTree>
    <p:extLst>
      <p:ext uri="{BB962C8B-B14F-4D97-AF65-F5344CB8AC3E}">
        <p14:creationId xmlns:p14="http://schemas.microsoft.com/office/powerpoint/2010/main" val="294463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10</a:t>
            </a:fld>
            <a:endParaRPr lang="fr-BE" dirty="0"/>
          </a:p>
        </p:txBody>
      </p:sp>
    </p:spTree>
    <p:extLst>
      <p:ext uri="{BB962C8B-B14F-4D97-AF65-F5344CB8AC3E}">
        <p14:creationId xmlns:p14="http://schemas.microsoft.com/office/powerpoint/2010/main" val="345021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11</a:t>
            </a:fld>
            <a:endParaRPr lang="fr-BE" dirty="0"/>
          </a:p>
        </p:txBody>
      </p:sp>
    </p:spTree>
    <p:extLst>
      <p:ext uri="{BB962C8B-B14F-4D97-AF65-F5344CB8AC3E}">
        <p14:creationId xmlns:p14="http://schemas.microsoft.com/office/powerpoint/2010/main" val="371436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12</a:t>
            </a:fld>
            <a:endParaRPr lang="fr-BE" dirty="0"/>
          </a:p>
        </p:txBody>
      </p:sp>
    </p:spTree>
    <p:extLst>
      <p:ext uri="{BB962C8B-B14F-4D97-AF65-F5344CB8AC3E}">
        <p14:creationId xmlns:p14="http://schemas.microsoft.com/office/powerpoint/2010/main" val="58758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13</a:t>
            </a:fld>
            <a:endParaRPr lang="fr-BE" dirty="0"/>
          </a:p>
        </p:txBody>
      </p:sp>
    </p:spTree>
    <p:extLst>
      <p:ext uri="{BB962C8B-B14F-4D97-AF65-F5344CB8AC3E}">
        <p14:creationId xmlns:p14="http://schemas.microsoft.com/office/powerpoint/2010/main" val="3144111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6E93BB2-3065-4549-82DB-F951B3DFA211}" type="slidenum">
              <a:rPr lang="fr-BE" smtClean="0"/>
              <a:t>14</a:t>
            </a:fld>
            <a:endParaRPr lang="fr-BE" dirty="0"/>
          </a:p>
        </p:txBody>
      </p:sp>
    </p:spTree>
    <p:extLst>
      <p:ext uri="{BB962C8B-B14F-4D97-AF65-F5344CB8AC3E}">
        <p14:creationId xmlns:p14="http://schemas.microsoft.com/office/powerpoint/2010/main" val="157032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3600" cap="all" baseline="0"/>
            </a:lvl1pPr>
          </a:lstStyle>
          <a:p>
            <a:r>
              <a:rPr lang="fr-FR" dirty="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054DEE4-EB94-41FB-9BEB-1189A34CE3E1}" type="datetime1">
              <a:rPr lang="fr-BE" smtClean="0"/>
              <a:t>15-09-25</a:t>
            </a:fld>
            <a:endParaRPr lang="fr-BE"/>
          </a:p>
        </p:txBody>
      </p:sp>
      <p:sp>
        <p:nvSpPr>
          <p:cNvPr id="5" name="Footer Placeholder 4"/>
          <p:cNvSpPr>
            <a:spLocks noGrp="1"/>
          </p:cNvSpPr>
          <p:nvPr>
            <p:ph type="ftr" sz="quarter" idx="11"/>
          </p:nvPr>
        </p:nvSpPr>
        <p:spPr/>
        <p:txBody>
          <a:bodyPr/>
          <a:lstStyle/>
          <a:p>
            <a:r>
              <a:rPr lang="fr-BE"/>
              <a:t>Prof. B. Mérenne, 24e FIG, 03-10-15</a:t>
            </a:r>
          </a:p>
        </p:txBody>
      </p:sp>
      <p:sp>
        <p:nvSpPr>
          <p:cNvPr id="6" name="Slide Number Placeholder 5"/>
          <p:cNvSpPr>
            <a:spLocks noGrp="1"/>
          </p:cNvSpPr>
          <p:nvPr>
            <p:ph type="sldNum" sz="quarter" idx="12"/>
          </p:nvPr>
        </p:nvSpPr>
        <p:spPr/>
        <p:txBody>
          <a:bodyPr/>
          <a:lstStyle/>
          <a:p>
            <a:fld id="{C531D9CC-6C8C-4249-BD80-16CFBE15C431}" type="slidenum">
              <a:rPr lang="fr-BE" smtClean="0"/>
              <a:t>‹N°›</a:t>
            </a:fld>
            <a:endParaRPr lang="fr-B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F04EFA9-7255-4151-98DD-FD80A79DA9AD}" type="datetime1">
              <a:rPr lang="fr-BE" smtClean="0"/>
              <a:t>15-09-25</a:t>
            </a:fld>
            <a:endParaRPr lang="fr-BE"/>
          </a:p>
        </p:txBody>
      </p:sp>
      <p:sp>
        <p:nvSpPr>
          <p:cNvPr id="5" name="Footer Placeholder 4"/>
          <p:cNvSpPr>
            <a:spLocks noGrp="1"/>
          </p:cNvSpPr>
          <p:nvPr>
            <p:ph type="ftr" sz="quarter" idx="11"/>
          </p:nvPr>
        </p:nvSpPr>
        <p:spPr/>
        <p:txBody>
          <a:bodyPr/>
          <a:lstStyle/>
          <a:p>
            <a:r>
              <a:rPr lang="fr-BE"/>
              <a:t>Prof. B. Mérenne, 24e FIG, 03-10-15</a:t>
            </a:r>
          </a:p>
        </p:txBody>
      </p:sp>
      <p:sp>
        <p:nvSpPr>
          <p:cNvPr id="6" name="Slide Number Placeholder 5"/>
          <p:cNvSpPr>
            <a:spLocks noGrp="1"/>
          </p:cNvSpPr>
          <p:nvPr>
            <p:ph type="sldNum" sz="quarter" idx="12"/>
          </p:nvPr>
        </p:nvSpPr>
        <p:spPr/>
        <p:txBody>
          <a:bodyPr/>
          <a:lstStyle/>
          <a:p>
            <a:fld id="{C531D9CC-6C8C-4249-BD80-16CFBE15C431}"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4BD5B8-9FA3-4E18-BD8D-3BEBD8AD2439}" type="datetime1">
              <a:rPr lang="fr-BE" smtClean="0"/>
              <a:t>15-09-25</a:t>
            </a:fld>
            <a:endParaRPr lang="fr-BE"/>
          </a:p>
        </p:txBody>
      </p:sp>
      <p:sp>
        <p:nvSpPr>
          <p:cNvPr id="5" name="Footer Placeholder 4"/>
          <p:cNvSpPr>
            <a:spLocks noGrp="1"/>
          </p:cNvSpPr>
          <p:nvPr>
            <p:ph type="ftr" sz="quarter" idx="11"/>
          </p:nvPr>
        </p:nvSpPr>
        <p:spPr/>
        <p:txBody>
          <a:bodyPr/>
          <a:lstStyle/>
          <a:p>
            <a:r>
              <a:rPr lang="fr-BE"/>
              <a:t>Prof. B. Mérenne, 24e FIG, 03-10-15</a:t>
            </a:r>
          </a:p>
        </p:txBody>
      </p:sp>
      <p:sp>
        <p:nvSpPr>
          <p:cNvPr id="6" name="Slide Number Placeholder 5"/>
          <p:cNvSpPr>
            <a:spLocks noGrp="1"/>
          </p:cNvSpPr>
          <p:nvPr>
            <p:ph type="sldNum" sz="quarter" idx="12"/>
          </p:nvPr>
        </p:nvSpPr>
        <p:spPr/>
        <p:txBody>
          <a:bodyPr/>
          <a:lstStyle/>
          <a:p>
            <a:fld id="{C531D9CC-6C8C-4249-BD80-16CFBE15C431}"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fr-FR" dirty="0"/>
              <a:t>Modifiez le style du titre</a:t>
            </a:r>
            <a:endParaRPr lang="en-US" dirty="0"/>
          </a:p>
        </p:txBody>
      </p:sp>
      <p:sp>
        <p:nvSpPr>
          <p:cNvPr id="3" name="Content Placeholder 2"/>
          <p:cNvSpPr>
            <a:spLocks noGrp="1"/>
          </p:cNvSpPr>
          <p:nvPr>
            <p:ph idx="1"/>
          </p:nvPr>
        </p:nvSpPr>
        <p:spPr/>
        <p:txBody>
          <a:bodyPr/>
          <a:lstStyle>
            <a:lvl1pPr>
              <a:defRPr sz="2000"/>
            </a:lvl1pPr>
            <a:lvl2pPr>
              <a:defRPr sz="1800"/>
            </a:lvl2pPr>
            <a:lvl3pPr>
              <a:defRPr/>
            </a:lvl3pPr>
          </a:lstStyle>
          <a:p>
            <a:pPr lvl="0"/>
            <a:r>
              <a:rPr lang="fr-FR" dirty="0"/>
              <a:t>Modifiez les styles du texte du masque</a:t>
            </a:r>
          </a:p>
          <a:p>
            <a:pPr lvl="1"/>
            <a:r>
              <a:rPr lang="fr-FR" dirty="0"/>
              <a:t>Deuxième niveau</a:t>
            </a:r>
          </a:p>
          <a:p>
            <a:pPr lvl="2"/>
            <a:endParaRPr lang="en-US" dirty="0"/>
          </a:p>
        </p:txBody>
      </p:sp>
      <p:sp>
        <p:nvSpPr>
          <p:cNvPr id="4" name="Date Placeholder 3"/>
          <p:cNvSpPr>
            <a:spLocks noGrp="1"/>
          </p:cNvSpPr>
          <p:nvPr>
            <p:ph type="dt" sz="half" idx="10"/>
          </p:nvPr>
        </p:nvSpPr>
        <p:spPr/>
        <p:txBody>
          <a:bodyPr/>
          <a:lstStyle/>
          <a:p>
            <a:fld id="{B7B1E18F-D5D2-426B-86FE-6D86FCB80C67}" type="datetime1">
              <a:rPr lang="fr-BE" smtClean="0"/>
              <a:t>15-09-25</a:t>
            </a:fld>
            <a:endParaRPr lang="fr-BE"/>
          </a:p>
        </p:txBody>
      </p:sp>
      <p:sp>
        <p:nvSpPr>
          <p:cNvPr id="5" name="Footer Placeholder 4"/>
          <p:cNvSpPr>
            <a:spLocks noGrp="1"/>
          </p:cNvSpPr>
          <p:nvPr>
            <p:ph type="ftr" sz="quarter" idx="11"/>
          </p:nvPr>
        </p:nvSpPr>
        <p:spPr/>
        <p:txBody>
          <a:bodyPr/>
          <a:lstStyle/>
          <a:p>
            <a:r>
              <a:rPr lang="fr-BE"/>
              <a:t>Prof. B. Mérenne, 24e FIG, 03-10-15</a:t>
            </a:r>
          </a:p>
        </p:txBody>
      </p:sp>
      <p:sp>
        <p:nvSpPr>
          <p:cNvPr id="6" name="Slide Number Placeholder 5"/>
          <p:cNvSpPr>
            <a:spLocks noGrp="1"/>
          </p:cNvSpPr>
          <p:nvPr>
            <p:ph type="sldNum" sz="quarter" idx="12"/>
          </p:nvPr>
        </p:nvSpPr>
        <p:spPr/>
        <p:txBody>
          <a:bodyPr/>
          <a:lstStyle/>
          <a:p>
            <a:fld id="{C531D9CC-6C8C-4249-BD80-16CFBE15C431}"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3200" b="0" cap="all"/>
            </a:lvl1pPr>
          </a:lstStyle>
          <a:p>
            <a:r>
              <a:rPr lang="fr-FR" dirty="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566120A-E235-4986-AA9B-536AF4B4A1ED}" type="datetime1">
              <a:rPr lang="fr-BE" smtClean="0"/>
              <a:t>15-09-25</a:t>
            </a:fld>
            <a:endParaRPr lang="fr-BE"/>
          </a:p>
        </p:txBody>
      </p:sp>
      <p:sp>
        <p:nvSpPr>
          <p:cNvPr id="5" name="Footer Placeholder 4"/>
          <p:cNvSpPr>
            <a:spLocks noGrp="1"/>
          </p:cNvSpPr>
          <p:nvPr>
            <p:ph type="ftr" sz="quarter" idx="11"/>
          </p:nvPr>
        </p:nvSpPr>
        <p:spPr/>
        <p:txBody>
          <a:bodyPr/>
          <a:lstStyle/>
          <a:p>
            <a:r>
              <a:rPr lang="fr-BE"/>
              <a:t>Prof. B. Mérenne, 24e FIG, 03-10-15</a:t>
            </a:r>
          </a:p>
        </p:txBody>
      </p:sp>
      <p:sp>
        <p:nvSpPr>
          <p:cNvPr id="6" name="Slide Number Placeholder 5"/>
          <p:cNvSpPr>
            <a:spLocks noGrp="1"/>
          </p:cNvSpPr>
          <p:nvPr>
            <p:ph type="sldNum" sz="quarter" idx="12"/>
          </p:nvPr>
        </p:nvSpPr>
        <p:spPr/>
        <p:txBody>
          <a:bodyPr/>
          <a:lstStyle/>
          <a:p>
            <a:fld id="{C531D9CC-6C8C-4249-BD80-16CFBE15C431}" type="slidenum">
              <a:rPr lang="fr-BE" smtClean="0"/>
              <a:t>‹N°›</a:t>
            </a:fld>
            <a:endParaRPr lang="fr-B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fr-FR" dirty="0"/>
              <a:t>Modifiez le style du titre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 </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 </a:t>
            </a:r>
            <a:endParaRPr lang="en-US" dirty="0"/>
          </a:p>
        </p:txBody>
      </p:sp>
      <p:sp>
        <p:nvSpPr>
          <p:cNvPr id="5" name="Date Placeholder 4"/>
          <p:cNvSpPr>
            <a:spLocks noGrp="1"/>
          </p:cNvSpPr>
          <p:nvPr>
            <p:ph type="dt" sz="half" idx="10"/>
          </p:nvPr>
        </p:nvSpPr>
        <p:spPr/>
        <p:txBody>
          <a:bodyPr/>
          <a:lstStyle/>
          <a:p>
            <a:fld id="{1CCF9C58-DDB7-4057-A5F5-B5F715EA4D3C}" type="datetime1">
              <a:rPr lang="fr-BE" smtClean="0"/>
              <a:t>15-09-25</a:t>
            </a:fld>
            <a:endParaRPr lang="fr-BE"/>
          </a:p>
        </p:txBody>
      </p:sp>
      <p:sp>
        <p:nvSpPr>
          <p:cNvPr id="6" name="Footer Placeholder 5"/>
          <p:cNvSpPr>
            <a:spLocks noGrp="1"/>
          </p:cNvSpPr>
          <p:nvPr>
            <p:ph type="ftr" sz="quarter" idx="11"/>
          </p:nvPr>
        </p:nvSpPr>
        <p:spPr/>
        <p:txBody>
          <a:bodyPr/>
          <a:lstStyle/>
          <a:p>
            <a:r>
              <a:rPr lang="fr-BE"/>
              <a:t>Prof. B. Mérenne, 24e FIG, 03-10-15</a:t>
            </a:r>
          </a:p>
        </p:txBody>
      </p:sp>
      <p:sp>
        <p:nvSpPr>
          <p:cNvPr id="7" name="Slide Number Placeholder 6"/>
          <p:cNvSpPr>
            <a:spLocks noGrp="1"/>
          </p:cNvSpPr>
          <p:nvPr>
            <p:ph type="sldNum" sz="quarter" idx="12"/>
          </p:nvPr>
        </p:nvSpPr>
        <p:spPr/>
        <p:txBody>
          <a:bodyPr/>
          <a:lstStyle/>
          <a:p>
            <a:fld id="{C531D9CC-6C8C-4249-BD80-16CFBE15C431}"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fr-FR" dirty="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5E950AA-4870-4107-949A-84EE1325DE73}" type="datetime1">
              <a:rPr lang="fr-BE" smtClean="0"/>
              <a:t>15-09-25</a:t>
            </a:fld>
            <a:endParaRPr lang="fr-BE"/>
          </a:p>
        </p:txBody>
      </p:sp>
      <p:sp>
        <p:nvSpPr>
          <p:cNvPr id="8" name="Footer Placeholder 7"/>
          <p:cNvSpPr>
            <a:spLocks noGrp="1"/>
          </p:cNvSpPr>
          <p:nvPr>
            <p:ph type="ftr" sz="quarter" idx="11"/>
          </p:nvPr>
        </p:nvSpPr>
        <p:spPr/>
        <p:txBody>
          <a:bodyPr/>
          <a:lstStyle/>
          <a:p>
            <a:r>
              <a:rPr lang="fr-BE"/>
              <a:t>Prof. B. Mérenne, 24e FIG, 03-10-15</a:t>
            </a:r>
          </a:p>
        </p:txBody>
      </p:sp>
      <p:sp>
        <p:nvSpPr>
          <p:cNvPr id="9" name="Slide Number Placeholder 8"/>
          <p:cNvSpPr>
            <a:spLocks noGrp="1"/>
          </p:cNvSpPr>
          <p:nvPr>
            <p:ph type="sldNum" sz="quarter" idx="12"/>
          </p:nvPr>
        </p:nvSpPr>
        <p:spPr/>
        <p:txBody>
          <a:bodyPr/>
          <a:lstStyle/>
          <a:p>
            <a:fld id="{C531D9CC-6C8C-4249-BD80-16CFBE15C431}" type="slidenum">
              <a:rPr lang="fr-BE" smtClean="0"/>
              <a:t>‹N°›</a:t>
            </a:fld>
            <a:endParaRPr lang="fr-B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89DA2EFD-BD83-41A6-8534-64803EB0E1D6}" type="datetime1">
              <a:rPr lang="fr-BE" smtClean="0"/>
              <a:t>15-09-25</a:t>
            </a:fld>
            <a:endParaRPr lang="fr-BE"/>
          </a:p>
        </p:txBody>
      </p:sp>
      <p:sp>
        <p:nvSpPr>
          <p:cNvPr id="4" name="Footer Placeholder 3"/>
          <p:cNvSpPr>
            <a:spLocks noGrp="1"/>
          </p:cNvSpPr>
          <p:nvPr>
            <p:ph type="ftr" sz="quarter" idx="11"/>
          </p:nvPr>
        </p:nvSpPr>
        <p:spPr/>
        <p:txBody>
          <a:bodyPr/>
          <a:lstStyle/>
          <a:p>
            <a:r>
              <a:rPr lang="fr-BE"/>
              <a:t>Prof. B. Mérenne, 24e FIG, 03-10-15</a:t>
            </a:r>
          </a:p>
        </p:txBody>
      </p:sp>
      <p:sp>
        <p:nvSpPr>
          <p:cNvPr id="5" name="Slide Number Placeholder 4"/>
          <p:cNvSpPr>
            <a:spLocks noGrp="1"/>
          </p:cNvSpPr>
          <p:nvPr>
            <p:ph type="sldNum" sz="quarter" idx="12"/>
          </p:nvPr>
        </p:nvSpPr>
        <p:spPr/>
        <p:txBody>
          <a:bodyPr/>
          <a:lstStyle/>
          <a:p>
            <a:fld id="{C531D9CC-6C8C-4249-BD80-16CFBE15C431}"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A31B3-2BA3-4E5C-89EE-9666E94FD4DF}" type="datetime1">
              <a:rPr lang="fr-BE" smtClean="0"/>
              <a:t>15-09-25</a:t>
            </a:fld>
            <a:endParaRPr lang="fr-BE"/>
          </a:p>
        </p:txBody>
      </p:sp>
      <p:sp>
        <p:nvSpPr>
          <p:cNvPr id="3" name="Footer Placeholder 2"/>
          <p:cNvSpPr>
            <a:spLocks noGrp="1"/>
          </p:cNvSpPr>
          <p:nvPr>
            <p:ph type="ftr" sz="quarter" idx="11"/>
          </p:nvPr>
        </p:nvSpPr>
        <p:spPr/>
        <p:txBody>
          <a:bodyPr/>
          <a:lstStyle/>
          <a:p>
            <a:r>
              <a:rPr lang="fr-BE"/>
              <a:t>Prof. B. Mérenne, 24e FIG, 03-10-15</a:t>
            </a:r>
          </a:p>
        </p:txBody>
      </p:sp>
      <p:sp>
        <p:nvSpPr>
          <p:cNvPr id="4" name="Slide Number Placeholder 3"/>
          <p:cNvSpPr>
            <a:spLocks noGrp="1"/>
          </p:cNvSpPr>
          <p:nvPr>
            <p:ph type="sldNum" sz="quarter" idx="12"/>
          </p:nvPr>
        </p:nvSpPr>
        <p:spPr/>
        <p:txBody>
          <a:bodyPr/>
          <a:lstStyle/>
          <a:p>
            <a:fld id="{C531D9CC-6C8C-4249-BD80-16CFBE15C431}"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dirty="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D1A3496-0167-4B00-9316-48DC5C8096D8}" type="datetime1">
              <a:rPr lang="fr-BE" smtClean="0"/>
              <a:t>15-09-25</a:t>
            </a:fld>
            <a:endParaRPr lang="fr-BE"/>
          </a:p>
        </p:txBody>
      </p:sp>
      <p:sp>
        <p:nvSpPr>
          <p:cNvPr id="6" name="Footer Placeholder 5"/>
          <p:cNvSpPr>
            <a:spLocks noGrp="1"/>
          </p:cNvSpPr>
          <p:nvPr>
            <p:ph type="ftr" sz="quarter" idx="11"/>
          </p:nvPr>
        </p:nvSpPr>
        <p:spPr/>
        <p:txBody>
          <a:bodyPr/>
          <a:lstStyle/>
          <a:p>
            <a:r>
              <a:rPr lang="fr-BE"/>
              <a:t>Prof. B. Mérenne, 24e FIG, 03-10-15</a:t>
            </a:r>
          </a:p>
        </p:txBody>
      </p:sp>
      <p:sp>
        <p:nvSpPr>
          <p:cNvPr id="7" name="Slide Number Placeholder 6"/>
          <p:cNvSpPr>
            <a:spLocks noGrp="1"/>
          </p:cNvSpPr>
          <p:nvPr>
            <p:ph type="sldNum" sz="quarter" idx="12"/>
          </p:nvPr>
        </p:nvSpPr>
        <p:spPr/>
        <p:txBody>
          <a:bodyPr/>
          <a:lstStyle/>
          <a:p>
            <a:fld id="{C531D9CC-6C8C-4249-BD80-16CFBE15C431}" type="slidenum">
              <a:rPr lang="fr-BE" smtClean="0"/>
              <a:t>‹N°›</a:t>
            </a:fld>
            <a:endParaRPr lang="fr-B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FE16F24-C3AE-4879-95A0-8872EC5A3CAE}" type="datetime1">
              <a:rPr lang="fr-BE" smtClean="0"/>
              <a:t>15-09-25</a:t>
            </a:fld>
            <a:endParaRPr lang="fr-BE"/>
          </a:p>
        </p:txBody>
      </p:sp>
      <p:sp>
        <p:nvSpPr>
          <p:cNvPr id="6" name="Footer Placeholder 5"/>
          <p:cNvSpPr>
            <a:spLocks noGrp="1"/>
          </p:cNvSpPr>
          <p:nvPr>
            <p:ph type="ftr" sz="quarter" idx="11"/>
          </p:nvPr>
        </p:nvSpPr>
        <p:spPr/>
        <p:txBody>
          <a:bodyPr/>
          <a:lstStyle/>
          <a:p>
            <a:r>
              <a:rPr lang="fr-BE"/>
              <a:t>Prof. B. Mérenne, 24e FIG, 03-10-15</a:t>
            </a:r>
          </a:p>
        </p:txBody>
      </p:sp>
      <p:sp>
        <p:nvSpPr>
          <p:cNvPr id="7" name="Slide Number Placeholder 6"/>
          <p:cNvSpPr>
            <a:spLocks noGrp="1"/>
          </p:cNvSpPr>
          <p:nvPr>
            <p:ph type="sldNum" sz="quarter" idx="12"/>
          </p:nvPr>
        </p:nvSpPr>
        <p:spPr/>
        <p:txBody>
          <a:bodyPr/>
          <a:lstStyle/>
          <a:p>
            <a:fld id="{C531D9CC-6C8C-4249-BD80-16CFBE15C431}"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F680213-FB5D-4711-8418-427C71533682}" type="datetime1">
              <a:rPr lang="fr-BE" smtClean="0"/>
              <a:t>15-09-25</a:t>
            </a:fld>
            <a:endParaRPr lang="fr-BE"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fr-BE"/>
              <a:t>Prof. B. Mérenne, 24e FIG, 03-10-15</a:t>
            </a:r>
            <a:endParaRPr lang="fr-BE"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531D9CC-6C8C-4249-BD80-16CFBE15C431}"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theconversation.com/australias-five-pillar-economy-mining-4070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industry.gov.au/Office-of-the-Chief-Economist/Publications/Documents/presentations/presentations/APERC_2014_shale_gas_final.pdf" TargetMode="External"/><Relationship Id="rId3" Type="http://schemas.openxmlformats.org/officeDocument/2006/relationships/hyperlink" Target="http://www.abs.gov.au/AUSSTATS/abs@.nsf/Lookup/4102.0Main+Features10April+2013#p2" TargetMode="External"/><Relationship Id="rId7" Type="http://schemas.openxmlformats.org/officeDocument/2006/relationships/hyperlink" Target="http://www.industry.gov.au/Office-of-the-Chief-Economist/Publications/Documents/presentations/2014/workshop/presentations/6_John-Barber.pdf" TargetMode="External"/><Relationship Id="rId2" Type="http://schemas.openxmlformats.org/officeDocument/2006/relationships/hyperlink" Target="http://www.appea.com.au/wp-content/uploads/2015/05/APPEA_Key-Stats15_web.pdf" TargetMode="External"/><Relationship Id="rId1" Type="http://schemas.openxmlformats.org/officeDocument/2006/relationships/slideLayout" Target="../slideLayouts/slideLayout2.xml"/><Relationship Id="rId6" Type="http://schemas.openxmlformats.org/officeDocument/2006/relationships/hyperlink" Target="http://www.treasury.gov.au/~/media/Treasury/Publications%20and%20Media/Speeches/2014/Reflections%20on%20Australias%20era%20of%20economic%20reform/Downloads/PDF/reflections_eco_reform_slides.ashx" TargetMode="External"/><Relationship Id="rId5" Type="http://schemas.openxmlformats.org/officeDocument/2006/relationships/hyperlink" Target="http://www.industry.gov.au/Office-of-the-Chief-Economist/Publications/Documents/req/Resource-and-Energy-Quarterly-September-2015.pdf" TargetMode="External"/><Relationship Id="rId4" Type="http://schemas.openxmlformats.org/officeDocument/2006/relationships/hyperlink" Target="http://www.industry.gov.au/Office-of-the-Chief-Economist/Publications/Documents/remp/REMP-April-2015.pdf" TargetMode="External"/><Relationship Id="rId9" Type="http://schemas.openxmlformats.org/officeDocument/2006/relationships/hyperlink" Target="http://www.vu.edu.au/sites/default/files/cses/pdfs/Calder_2014_Developments_in%20China_Impl_for_Australia's_resources.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im4dc.org/wp-content/uploads/2013/07/Mining-and-sustainability-in-Australia-English.pdf" TargetMode="External"/><Relationship Id="rId3" Type="http://schemas.openxmlformats.org/officeDocument/2006/relationships/hyperlink" Target="http://www.ga.gov.au/data-pubs/data-and-publications-search/publications/australian-minerals-resource-assessment" TargetMode="External"/><Relationship Id="rId7" Type="http://schemas.openxmlformats.org/officeDocument/2006/relationships/hyperlink" Target="http://www.minerals.org.au/corporate/about_the_minerals_industry" TargetMode="External"/><Relationship Id="rId2" Type="http://schemas.openxmlformats.org/officeDocument/2006/relationships/hyperlink" Target="http://www.industry.gov.au/Office-of-the-Chief-Economist/Publications/Documents/presentations/2014/australia-japan-coal-conference.pdf" TargetMode="External"/><Relationship Id="rId1" Type="http://schemas.openxmlformats.org/officeDocument/2006/relationships/slideLayout" Target="../slideLayouts/slideLayout2.xml"/><Relationship Id="rId6" Type="http://schemas.openxmlformats.org/officeDocument/2006/relationships/hyperlink" Target="http://www.minerals.org.au/focus/minerals_economy" TargetMode="External"/><Relationship Id="rId5" Type="http://schemas.openxmlformats.org/officeDocument/2006/relationships/hyperlink" Target="http://www.oxfordenergy.org/wpcms/wp-content/uploads/2014/09/NG-90.pdf" TargetMode="External"/><Relationship Id="rId4" Type="http://schemas.openxmlformats.org/officeDocument/2006/relationships/hyperlink" Target="http://www.industry.gov.au/Office-of-the-Chief-Economist/Presentations/Pages/default.aspx" TargetMode="External"/><Relationship Id="rId9" Type="http://schemas.openxmlformats.org/officeDocument/2006/relationships/hyperlink" Target="http://www.minerals.org.au/file_upload/files/reports/1503017_Climate_Policy_Trade_MCA_FINAL_.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371600"/>
            <a:ext cx="8640960" cy="1927225"/>
          </a:xfrm>
        </p:spPr>
        <p:txBody>
          <a:bodyPr/>
          <a:lstStyle/>
          <a:p>
            <a:r>
              <a:rPr lang="fr-BE" dirty="0"/>
              <a:t>L’Australie : un  grand pays minier</a:t>
            </a:r>
            <a:br>
              <a:rPr lang="fr-BE" dirty="0"/>
            </a:br>
            <a:r>
              <a:rPr lang="fr-BE" sz="2400" dirty="0"/>
              <a:t> Bilan, impacts et futurs possibles</a:t>
            </a:r>
            <a:endParaRPr lang="fr-BE" dirty="0"/>
          </a:p>
        </p:txBody>
      </p:sp>
      <p:pic>
        <p:nvPicPr>
          <p:cNvPr id="4" name="Image 6" descr="logo_coul_texte_blason_cadre_300.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771356"/>
            <a:ext cx="1156114" cy="7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5364088" y="5517232"/>
            <a:ext cx="3456384" cy="1200329"/>
          </a:xfrm>
          <a:prstGeom prst="rect">
            <a:avLst/>
          </a:prstGeom>
          <a:noFill/>
        </p:spPr>
        <p:txBody>
          <a:bodyPr wrap="square" rtlCol="0">
            <a:spAutoFit/>
          </a:bodyPr>
          <a:lstStyle/>
          <a:p>
            <a:r>
              <a:rPr lang="fr-BE" dirty="0"/>
              <a:t>Prof. B. Mérenne - Schoumaker</a:t>
            </a:r>
          </a:p>
          <a:p>
            <a:r>
              <a:rPr lang="fr-BE" dirty="0"/>
              <a:t>Université de Liège</a:t>
            </a:r>
          </a:p>
          <a:p>
            <a:r>
              <a:rPr lang="fr-BE" dirty="0"/>
              <a:t>3 octobre 2015</a:t>
            </a:r>
          </a:p>
          <a:p>
            <a:endParaRPr lang="fr-BE" dirty="0"/>
          </a:p>
        </p:txBody>
      </p:sp>
      <p:sp>
        <p:nvSpPr>
          <p:cNvPr id="6" name="ZoneTexte 5"/>
          <p:cNvSpPr txBox="1"/>
          <p:nvPr/>
        </p:nvSpPr>
        <p:spPr>
          <a:xfrm>
            <a:off x="5148064" y="692696"/>
            <a:ext cx="3995936" cy="923330"/>
          </a:xfrm>
          <a:prstGeom prst="rect">
            <a:avLst/>
          </a:prstGeom>
          <a:noFill/>
        </p:spPr>
        <p:txBody>
          <a:bodyPr wrap="square" rtlCol="0">
            <a:spAutoFit/>
          </a:bodyPr>
          <a:lstStyle/>
          <a:p>
            <a:r>
              <a:rPr lang="fr-BE" dirty="0"/>
              <a:t>26</a:t>
            </a:r>
            <a:r>
              <a:rPr lang="fr-BE" baseline="30000" dirty="0"/>
              <a:t>e</a:t>
            </a:r>
            <a:r>
              <a:rPr lang="fr-BE" dirty="0"/>
              <a:t> Festival international de la Géographie de Saint-Dié des Vosges</a:t>
            </a:r>
          </a:p>
          <a:p>
            <a:endParaRPr lang="fr-BE" dirty="0"/>
          </a:p>
        </p:txBody>
      </p:sp>
      <p:pic>
        <p:nvPicPr>
          <p:cNvPr id="1026" name="Image 1" descr="http://192.168.250.17/service/home/~/logoFIG%20IInstitutionnel.jpg?auth=co&amp;loc=fr&amp;id=62272&amp;par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435" y="751073"/>
            <a:ext cx="8953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91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51" y="360947"/>
            <a:ext cx="8229600" cy="990600"/>
          </a:xfrm>
        </p:spPr>
        <p:txBody>
          <a:bodyPr>
            <a:normAutofit/>
          </a:bodyPr>
          <a:lstStyle/>
          <a:p>
            <a:r>
              <a:rPr lang="fr-BE" dirty="0"/>
              <a:t> </a:t>
            </a:r>
            <a:br>
              <a:rPr lang="fr-BE" dirty="0"/>
            </a:br>
            <a:r>
              <a:rPr lang="fr-BE" sz="2700" dirty="0"/>
              <a:t>  </a:t>
            </a:r>
            <a:r>
              <a:rPr lang="fr-BE" sz="2000" dirty="0"/>
              <a:t>L’uranium</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10</a:t>
            </a:fld>
            <a:endParaRPr lang="fr-BE" dirty="0"/>
          </a:p>
        </p:txBody>
      </p:sp>
      <p:sp>
        <p:nvSpPr>
          <p:cNvPr id="4" name="ZoneTexte 3"/>
          <p:cNvSpPr txBox="1"/>
          <p:nvPr/>
        </p:nvSpPr>
        <p:spPr>
          <a:xfrm>
            <a:off x="251520" y="1628800"/>
            <a:ext cx="3744416" cy="2585323"/>
          </a:xfrm>
          <a:prstGeom prst="rect">
            <a:avLst/>
          </a:prstGeom>
          <a:noFill/>
        </p:spPr>
        <p:txBody>
          <a:bodyPr wrap="square" rtlCol="0">
            <a:spAutoFit/>
          </a:bodyPr>
          <a:lstStyle/>
          <a:p>
            <a:r>
              <a:rPr lang="fr-BE" sz="1600" dirty="0"/>
              <a:t>3</a:t>
            </a:r>
            <a:r>
              <a:rPr lang="fr-BE" sz="1600" baseline="30000" dirty="0"/>
              <a:t>e</a:t>
            </a:r>
            <a:r>
              <a:rPr lang="fr-BE" sz="1600" dirty="0"/>
              <a:t> producteur mondial (12 %)</a:t>
            </a:r>
          </a:p>
          <a:p>
            <a:r>
              <a:rPr lang="fr-BE" sz="1600" dirty="0"/>
              <a:t>1</a:t>
            </a:r>
            <a:r>
              <a:rPr lang="fr-BE" sz="1600" baseline="30000" dirty="0"/>
              <a:t>e</a:t>
            </a:r>
            <a:r>
              <a:rPr lang="fr-BE" sz="1600" dirty="0"/>
              <a:t> réserves mondiales (34 %)</a:t>
            </a:r>
          </a:p>
          <a:p>
            <a:r>
              <a:rPr lang="fr-BE" sz="1600" dirty="0"/>
              <a:t>Capacités de production ont peu changé depuis 10 ans car peu d’investissements et coûts élevés</a:t>
            </a:r>
          </a:p>
          <a:p>
            <a:r>
              <a:rPr lang="fr-BE" sz="1600" dirty="0"/>
              <a:t>Des potentialités de développement</a:t>
            </a:r>
          </a:p>
          <a:p>
            <a:r>
              <a:rPr lang="fr-BE" sz="1600" dirty="0"/>
              <a:t>Plus de 80 % des ressources en Australie méridionale</a:t>
            </a:r>
          </a:p>
          <a:p>
            <a:r>
              <a:rPr lang="fr-BE" sz="1600" dirty="0"/>
              <a:t> </a:t>
            </a:r>
          </a:p>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76672"/>
            <a:ext cx="4722741" cy="4941168"/>
          </a:xfrm>
          <a:prstGeom prst="rect">
            <a:avLst/>
          </a:prstGeom>
        </p:spPr>
      </p:pic>
      <p:sp>
        <p:nvSpPr>
          <p:cNvPr id="6" name="ZoneTexte 5"/>
          <p:cNvSpPr txBox="1"/>
          <p:nvPr/>
        </p:nvSpPr>
        <p:spPr>
          <a:xfrm>
            <a:off x="246057" y="6368914"/>
            <a:ext cx="2160240" cy="538609"/>
          </a:xfrm>
          <a:prstGeom prst="rect">
            <a:avLst/>
          </a:prstGeom>
          <a:noFill/>
        </p:spPr>
        <p:txBody>
          <a:bodyPr wrap="square" rtlCol="0">
            <a:spAutoFit/>
          </a:bodyPr>
          <a:lstStyle/>
          <a:p>
            <a:r>
              <a:rPr lang="fr-BE" sz="1100" i="1" dirty="0"/>
              <a:t>Source</a:t>
            </a:r>
            <a:r>
              <a:rPr lang="fr-BE" sz="1100" dirty="0"/>
              <a:t>: Geoscience Australia.</a:t>
            </a:r>
          </a:p>
          <a:p>
            <a:endParaRPr lang="fr-BE"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007234"/>
            <a:ext cx="2892990" cy="2347143"/>
          </a:xfrm>
          <a:prstGeom prst="rect">
            <a:avLst/>
          </a:prstGeom>
        </p:spPr>
      </p:pic>
    </p:spTree>
    <p:extLst>
      <p:ext uri="{BB962C8B-B14F-4D97-AF65-F5344CB8AC3E}">
        <p14:creationId xmlns:p14="http://schemas.microsoft.com/office/powerpoint/2010/main" val="341192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51" y="360947"/>
            <a:ext cx="8229600" cy="990600"/>
          </a:xfrm>
        </p:spPr>
        <p:txBody>
          <a:bodyPr>
            <a:normAutofit/>
          </a:bodyPr>
          <a:lstStyle/>
          <a:p>
            <a:r>
              <a:rPr lang="fr-BE" dirty="0"/>
              <a:t> </a:t>
            </a:r>
            <a:br>
              <a:rPr lang="fr-BE" dirty="0"/>
            </a:br>
            <a:r>
              <a:rPr lang="fr-BE" sz="2700" dirty="0"/>
              <a:t>  </a:t>
            </a:r>
            <a:r>
              <a:rPr lang="fr-BE" sz="2000" dirty="0"/>
              <a:t> Le nickel</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11</a:t>
            </a:fld>
            <a:endParaRPr lang="fr-BE" dirty="0"/>
          </a:p>
        </p:txBody>
      </p:sp>
      <p:sp>
        <p:nvSpPr>
          <p:cNvPr id="4" name="ZoneTexte 3"/>
          <p:cNvSpPr txBox="1"/>
          <p:nvPr/>
        </p:nvSpPr>
        <p:spPr>
          <a:xfrm>
            <a:off x="251520" y="1439298"/>
            <a:ext cx="3177480" cy="2092881"/>
          </a:xfrm>
          <a:prstGeom prst="rect">
            <a:avLst/>
          </a:prstGeom>
          <a:noFill/>
        </p:spPr>
        <p:txBody>
          <a:bodyPr wrap="square" rtlCol="0">
            <a:spAutoFit/>
          </a:bodyPr>
          <a:lstStyle/>
          <a:p>
            <a:r>
              <a:rPr lang="fr-BE" sz="1600" dirty="0"/>
              <a:t>4</a:t>
            </a:r>
            <a:r>
              <a:rPr lang="fr-BE" sz="1600" baseline="30000" dirty="0"/>
              <a:t>e</a:t>
            </a:r>
            <a:r>
              <a:rPr lang="fr-BE" sz="1600" dirty="0"/>
              <a:t> producteur mondial (13 %)</a:t>
            </a:r>
          </a:p>
          <a:p>
            <a:r>
              <a:rPr lang="fr-BE" sz="1600" dirty="0"/>
              <a:t>1</a:t>
            </a:r>
            <a:r>
              <a:rPr lang="fr-BE" sz="1600" baseline="30000" dirty="0"/>
              <a:t>e</a:t>
            </a:r>
            <a:r>
              <a:rPr lang="fr-BE" sz="1600" dirty="0"/>
              <a:t> réserves mondiales (24 %)</a:t>
            </a:r>
          </a:p>
          <a:p>
            <a:r>
              <a:rPr lang="fr-BE" sz="1600" dirty="0"/>
              <a:t>96 % des réserves en Australie occidentale</a:t>
            </a:r>
          </a:p>
          <a:p>
            <a:r>
              <a:rPr lang="fr-BE" sz="1600" dirty="0"/>
              <a:t>2/3 pour la fabrication de l’acier inoxydable</a:t>
            </a:r>
          </a:p>
          <a:p>
            <a:r>
              <a:rPr lang="fr-BE" sz="1600" dirty="0"/>
              <a:t> </a:t>
            </a:r>
          </a:p>
          <a:p>
            <a:endParaRPr lang="fr-BE" dirty="0"/>
          </a:p>
        </p:txBody>
      </p:sp>
      <p:sp>
        <p:nvSpPr>
          <p:cNvPr id="6" name="ZoneTexte 5"/>
          <p:cNvSpPr txBox="1"/>
          <p:nvPr/>
        </p:nvSpPr>
        <p:spPr>
          <a:xfrm>
            <a:off x="370395" y="6237312"/>
            <a:ext cx="2160240" cy="538609"/>
          </a:xfrm>
          <a:prstGeom prst="rect">
            <a:avLst/>
          </a:prstGeom>
          <a:noFill/>
        </p:spPr>
        <p:txBody>
          <a:bodyPr wrap="square" rtlCol="0">
            <a:spAutoFit/>
          </a:bodyPr>
          <a:lstStyle/>
          <a:p>
            <a:r>
              <a:rPr lang="fr-BE" sz="1100" i="1" dirty="0"/>
              <a:t>Source: </a:t>
            </a:r>
            <a:r>
              <a:rPr lang="fr-BE" sz="1100" dirty="0"/>
              <a:t>Geoscience Australia.</a:t>
            </a:r>
          </a:p>
          <a:p>
            <a:endParaRPr lang="fr-BE"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573016"/>
            <a:ext cx="3048659" cy="2467347"/>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211" y="476672"/>
            <a:ext cx="4670789" cy="5832648"/>
          </a:xfrm>
          <a:prstGeom prst="rect">
            <a:avLst/>
          </a:prstGeom>
        </p:spPr>
      </p:pic>
    </p:spTree>
    <p:extLst>
      <p:ext uri="{BB962C8B-B14F-4D97-AF65-F5344CB8AC3E}">
        <p14:creationId xmlns:p14="http://schemas.microsoft.com/office/powerpoint/2010/main" val="313390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51" y="360947"/>
            <a:ext cx="8229600" cy="990600"/>
          </a:xfrm>
        </p:spPr>
        <p:txBody>
          <a:bodyPr>
            <a:normAutofit/>
          </a:bodyPr>
          <a:lstStyle/>
          <a:p>
            <a:r>
              <a:rPr lang="fr-BE" dirty="0"/>
              <a:t> </a:t>
            </a:r>
            <a:br>
              <a:rPr lang="fr-BE" dirty="0"/>
            </a:br>
            <a:r>
              <a:rPr lang="fr-BE" sz="2000" dirty="0"/>
              <a:t>  Les terres rares</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12</a:t>
            </a:fld>
            <a:endParaRPr lang="fr-BE" dirty="0"/>
          </a:p>
        </p:txBody>
      </p:sp>
      <p:sp>
        <p:nvSpPr>
          <p:cNvPr id="4" name="ZoneTexte 3"/>
          <p:cNvSpPr txBox="1"/>
          <p:nvPr/>
        </p:nvSpPr>
        <p:spPr>
          <a:xfrm>
            <a:off x="244122" y="1556792"/>
            <a:ext cx="3177480" cy="1569660"/>
          </a:xfrm>
          <a:prstGeom prst="rect">
            <a:avLst/>
          </a:prstGeom>
          <a:noFill/>
        </p:spPr>
        <p:txBody>
          <a:bodyPr wrap="square" rtlCol="0">
            <a:spAutoFit/>
          </a:bodyPr>
          <a:lstStyle/>
          <a:p>
            <a:r>
              <a:rPr lang="fr-BE" sz="1600" dirty="0"/>
              <a:t>4</a:t>
            </a:r>
            <a:r>
              <a:rPr lang="fr-BE" sz="1600" baseline="30000" dirty="0"/>
              <a:t>e</a:t>
            </a:r>
            <a:r>
              <a:rPr lang="fr-BE" sz="1600" dirty="0"/>
              <a:t> producteur mondial (2,2 %)</a:t>
            </a:r>
          </a:p>
          <a:p>
            <a:r>
              <a:rPr lang="fr-BE" sz="1600" dirty="0"/>
              <a:t>3</a:t>
            </a:r>
            <a:r>
              <a:rPr lang="fr-BE" sz="1600" baseline="30000" dirty="0"/>
              <a:t>e</a:t>
            </a:r>
            <a:r>
              <a:rPr lang="fr-BE" sz="1600" dirty="0"/>
              <a:t> réserves mondiales (3 %)</a:t>
            </a:r>
          </a:p>
          <a:p>
            <a:r>
              <a:rPr lang="fr-BE" sz="1600" dirty="0"/>
              <a:t>58 % des réserves en Australie occidentale, 24 % dans le Territoire du Nord et 18 % en Nouvelle-Galles du Sud </a:t>
            </a:r>
          </a:p>
        </p:txBody>
      </p:sp>
      <p:sp>
        <p:nvSpPr>
          <p:cNvPr id="6" name="ZoneTexte 5"/>
          <p:cNvSpPr txBox="1"/>
          <p:nvPr/>
        </p:nvSpPr>
        <p:spPr>
          <a:xfrm>
            <a:off x="389098" y="6190239"/>
            <a:ext cx="2160240" cy="538609"/>
          </a:xfrm>
          <a:prstGeom prst="rect">
            <a:avLst/>
          </a:prstGeom>
          <a:noFill/>
        </p:spPr>
        <p:txBody>
          <a:bodyPr wrap="square" rtlCol="0">
            <a:spAutoFit/>
          </a:bodyPr>
          <a:lstStyle/>
          <a:p>
            <a:r>
              <a:rPr lang="fr-BE" sz="1100" i="1" dirty="0"/>
              <a:t>Source</a:t>
            </a:r>
            <a:r>
              <a:rPr lang="fr-BE" sz="1100" dirty="0"/>
              <a:t>: Geoscience Australia.</a:t>
            </a:r>
          </a:p>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476672"/>
            <a:ext cx="5066866" cy="5301208"/>
          </a:xfrm>
          <a:prstGeom prst="rect">
            <a:avLst/>
          </a:prstGeom>
        </p:spPr>
      </p:pic>
      <p:sp>
        <p:nvSpPr>
          <p:cNvPr id="5" name="ZoneTexte 4"/>
          <p:cNvSpPr txBox="1"/>
          <p:nvPr/>
        </p:nvSpPr>
        <p:spPr>
          <a:xfrm>
            <a:off x="251520" y="3717032"/>
            <a:ext cx="3177480" cy="615553"/>
          </a:xfrm>
          <a:prstGeom prst="rect">
            <a:avLst/>
          </a:prstGeom>
          <a:noFill/>
        </p:spPr>
        <p:txBody>
          <a:bodyPr wrap="square" rtlCol="0">
            <a:spAutoFit/>
          </a:bodyPr>
          <a:lstStyle/>
          <a:p>
            <a:r>
              <a:rPr lang="fr-BE" sz="1600" dirty="0"/>
              <a:t>En exploitation depuis 2011</a:t>
            </a:r>
          </a:p>
          <a:p>
            <a:endParaRPr lang="fr-BE" dirty="0"/>
          </a:p>
        </p:txBody>
      </p:sp>
    </p:spTree>
    <p:extLst>
      <p:ext uri="{BB962C8B-B14F-4D97-AF65-F5344CB8AC3E}">
        <p14:creationId xmlns:p14="http://schemas.microsoft.com/office/powerpoint/2010/main" val="365777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51" y="360947"/>
            <a:ext cx="8229600" cy="990600"/>
          </a:xfrm>
        </p:spPr>
        <p:txBody>
          <a:bodyPr>
            <a:normAutofit/>
          </a:bodyPr>
          <a:lstStyle/>
          <a:p>
            <a:r>
              <a:rPr lang="fr-BE" dirty="0"/>
              <a:t> </a:t>
            </a:r>
            <a:br>
              <a:rPr lang="fr-BE" dirty="0"/>
            </a:br>
            <a:r>
              <a:rPr lang="fr-BE" sz="2700" dirty="0"/>
              <a:t> </a:t>
            </a:r>
            <a:r>
              <a:rPr lang="fr-BE" sz="2000" dirty="0"/>
              <a:t>Le charbon </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13</a:t>
            </a:fld>
            <a:endParaRPr lang="fr-BE"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93419"/>
            <a:ext cx="4632949" cy="405383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59825"/>
            <a:ext cx="5796136" cy="2446504"/>
          </a:xfrm>
          <a:prstGeom prst="rect">
            <a:avLst/>
          </a:prstGeom>
        </p:spPr>
      </p:pic>
      <p:sp>
        <p:nvSpPr>
          <p:cNvPr id="6" name="ZoneTexte 5"/>
          <p:cNvSpPr txBox="1"/>
          <p:nvPr/>
        </p:nvSpPr>
        <p:spPr>
          <a:xfrm>
            <a:off x="6372200" y="4581128"/>
            <a:ext cx="2592288" cy="261610"/>
          </a:xfrm>
          <a:prstGeom prst="rect">
            <a:avLst/>
          </a:prstGeom>
          <a:noFill/>
        </p:spPr>
        <p:txBody>
          <a:bodyPr wrap="square" rtlCol="0">
            <a:spAutoFit/>
          </a:bodyPr>
          <a:lstStyle/>
          <a:p>
            <a:r>
              <a:rPr lang="fr-BE" sz="1100" i="1" dirty="0"/>
              <a:t>Source</a:t>
            </a:r>
            <a:r>
              <a:rPr lang="fr-BE" sz="1100" dirty="0"/>
              <a:t>: Geoscience Australia.</a:t>
            </a:r>
          </a:p>
        </p:txBody>
      </p:sp>
      <p:sp>
        <p:nvSpPr>
          <p:cNvPr id="10" name="ZoneTexte 9"/>
          <p:cNvSpPr txBox="1"/>
          <p:nvPr/>
        </p:nvSpPr>
        <p:spPr>
          <a:xfrm>
            <a:off x="179512" y="1433822"/>
            <a:ext cx="3744416" cy="2554545"/>
          </a:xfrm>
          <a:prstGeom prst="rect">
            <a:avLst/>
          </a:prstGeom>
          <a:noFill/>
        </p:spPr>
        <p:txBody>
          <a:bodyPr wrap="square" rtlCol="0">
            <a:spAutoFit/>
          </a:bodyPr>
          <a:lstStyle/>
          <a:p>
            <a:r>
              <a:rPr lang="fr-BE" sz="1600" dirty="0"/>
              <a:t>4</a:t>
            </a:r>
            <a:r>
              <a:rPr lang="fr-BE" sz="1600" baseline="30000" dirty="0"/>
              <a:t>e</a:t>
            </a:r>
            <a:r>
              <a:rPr lang="fr-BE" sz="1600" dirty="0"/>
              <a:t> producteur mondial (5%)</a:t>
            </a:r>
          </a:p>
          <a:p>
            <a:r>
              <a:rPr lang="fr-BE" sz="1600" dirty="0"/>
              <a:t>4</a:t>
            </a:r>
            <a:r>
              <a:rPr lang="fr-BE" sz="1600" baseline="30000" dirty="0"/>
              <a:t>e</a:t>
            </a:r>
            <a:r>
              <a:rPr lang="fr-BE" sz="1600" dirty="0"/>
              <a:t> réserves mondiales (9 %)</a:t>
            </a:r>
          </a:p>
          <a:p>
            <a:r>
              <a:rPr lang="fr-BE" sz="1600" dirty="0"/>
              <a:t>Black coal (BlC)= 83 % de la production mais 48,6 % des réserves</a:t>
            </a:r>
          </a:p>
          <a:p>
            <a:r>
              <a:rPr lang="fr-BE" sz="1600" dirty="0"/>
              <a:t>80 % des mines à ciel ouvert (contre 40 % pour le monde)</a:t>
            </a:r>
          </a:p>
          <a:p>
            <a:r>
              <a:rPr lang="fr-BE" sz="1600" dirty="0"/>
              <a:t>60 % des réserves de BlC dans le Queensland et 36 % en Nouvelle- Galles du Sud - 99 % de </a:t>
            </a:r>
            <a:r>
              <a:rPr lang="fr-BE" sz="1600" dirty="0" err="1"/>
              <a:t>BrC</a:t>
            </a:r>
            <a:r>
              <a:rPr lang="fr-BE" sz="1600" dirty="0"/>
              <a:t> (lignites) dans l’Etat de Victoria</a:t>
            </a:r>
          </a:p>
        </p:txBody>
      </p:sp>
      <p:sp>
        <p:nvSpPr>
          <p:cNvPr id="11" name="ZoneTexte 10"/>
          <p:cNvSpPr txBox="1"/>
          <p:nvPr/>
        </p:nvSpPr>
        <p:spPr>
          <a:xfrm>
            <a:off x="1637928" y="3988367"/>
            <a:ext cx="2520280" cy="261610"/>
          </a:xfrm>
          <a:prstGeom prst="rect">
            <a:avLst/>
          </a:prstGeom>
          <a:noFill/>
        </p:spPr>
        <p:txBody>
          <a:bodyPr wrap="square" rtlCol="0">
            <a:spAutoFit/>
          </a:bodyPr>
          <a:lstStyle/>
          <a:p>
            <a:r>
              <a:rPr lang="fr-BE" sz="1100" i="1" dirty="0"/>
              <a:t>Source</a:t>
            </a:r>
            <a:r>
              <a:rPr lang="fr-BE" sz="1100" dirty="0"/>
              <a:t>: Geoscience Australia.</a:t>
            </a:r>
          </a:p>
        </p:txBody>
      </p:sp>
      <p:sp>
        <p:nvSpPr>
          <p:cNvPr id="12" name="ZoneTexte 11"/>
          <p:cNvSpPr txBox="1"/>
          <p:nvPr/>
        </p:nvSpPr>
        <p:spPr>
          <a:xfrm>
            <a:off x="6084168" y="6309320"/>
            <a:ext cx="2160240" cy="261610"/>
          </a:xfrm>
          <a:prstGeom prst="rect">
            <a:avLst/>
          </a:prstGeom>
          <a:noFill/>
        </p:spPr>
        <p:txBody>
          <a:bodyPr wrap="square" rtlCol="0">
            <a:spAutoFit/>
          </a:bodyPr>
          <a:lstStyle/>
          <a:p>
            <a:r>
              <a:rPr lang="en-US" sz="1100" i="1" dirty="0"/>
              <a:t>Source</a:t>
            </a:r>
            <a:r>
              <a:rPr lang="en-US" sz="1100" dirty="0"/>
              <a:t> : Calder W., 2014 (c)</a:t>
            </a:r>
            <a:endParaRPr lang="fr-BE" dirty="0"/>
          </a:p>
        </p:txBody>
      </p:sp>
      <p:sp>
        <p:nvSpPr>
          <p:cNvPr id="3" name="ZoneTexte 2"/>
          <p:cNvSpPr txBox="1"/>
          <p:nvPr/>
        </p:nvSpPr>
        <p:spPr>
          <a:xfrm>
            <a:off x="6051146" y="4917963"/>
            <a:ext cx="2880320" cy="1015663"/>
          </a:xfrm>
          <a:prstGeom prst="rect">
            <a:avLst/>
          </a:prstGeom>
          <a:noFill/>
        </p:spPr>
        <p:txBody>
          <a:bodyPr wrap="square" rtlCol="0">
            <a:spAutoFit/>
          </a:bodyPr>
          <a:lstStyle/>
          <a:p>
            <a:r>
              <a:rPr lang="fr-BE" sz="1400" dirty="0"/>
              <a:t>Charbon à vapeur = 57 % du volume des exportations de charbon en 2013</a:t>
            </a:r>
          </a:p>
          <a:p>
            <a:endParaRPr lang="fr-BE" dirty="0"/>
          </a:p>
        </p:txBody>
      </p:sp>
      <p:sp>
        <p:nvSpPr>
          <p:cNvPr id="7" name="ZoneTexte 6"/>
          <p:cNvSpPr txBox="1"/>
          <p:nvPr/>
        </p:nvSpPr>
        <p:spPr>
          <a:xfrm>
            <a:off x="6051146" y="5630470"/>
            <a:ext cx="2469675" cy="523220"/>
          </a:xfrm>
          <a:prstGeom prst="rect">
            <a:avLst/>
          </a:prstGeom>
          <a:noFill/>
        </p:spPr>
        <p:txBody>
          <a:bodyPr wrap="square" rtlCol="0">
            <a:spAutoFit/>
          </a:bodyPr>
          <a:lstStyle/>
          <a:p>
            <a:r>
              <a:rPr lang="fr-BE" sz="1400" dirty="0"/>
              <a:t>Japon et Chine = deux clients majeurs</a:t>
            </a:r>
          </a:p>
        </p:txBody>
      </p:sp>
      <p:sp>
        <p:nvSpPr>
          <p:cNvPr id="13" name="ZoneTexte 12"/>
          <p:cNvSpPr txBox="1"/>
          <p:nvPr/>
        </p:nvSpPr>
        <p:spPr>
          <a:xfrm>
            <a:off x="611560" y="4534961"/>
            <a:ext cx="1872208" cy="307777"/>
          </a:xfrm>
          <a:prstGeom prst="rect">
            <a:avLst/>
          </a:prstGeom>
          <a:noFill/>
        </p:spPr>
        <p:txBody>
          <a:bodyPr wrap="square" rtlCol="0">
            <a:spAutoFit/>
          </a:bodyPr>
          <a:lstStyle/>
          <a:p>
            <a:r>
              <a:rPr lang="fr-BE" sz="1400" dirty="0"/>
              <a:t>Production</a:t>
            </a:r>
          </a:p>
        </p:txBody>
      </p:sp>
    </p:spTree>
    <p:extLst>
      <p:ext uri="{BB962C8B-B14F-4D97-AF65-F5344CB8AC3E}">
        <p14:creationId xmlns:p14="http://schemas.microsoft.com/office/powerpoint/2010/main" val="3948408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51" y="360947"/>
            <a:ext cx="8229600" cy="990600"/>
          </a:xfrm>
        </p:spPr>
        <p:txBody>
          <a:bodyPr>
            <a:normAutofit/>
          </a:bodyPr>
          <a:lstStyle/>
          <a:p>
            <a:r>
              <a:rPr lang="fr-BE" dirty="0"/>
              <a:t> </a:t>
            </a:r>
            <a:br>
              <a:rPr lang="fr-BE" dirty="0"/>
            </a:br>
            <a:r>
              <a:rPr lang="fr-BE" sz="2700" dirty="0"/>
              <a:t>  </a:t>
            </a:r>
            <a:r>
              <a:rPr lang="fr-BE" sz="2000" dirty="0"/>
              <a:t> Le cuivre</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14</a:t>
            </a:fld>
            <a:endParaRPr lang="fr-BE" dirty="0"/>
          </a:p>
        </p:txBody>
      </p:sp>
      <p:sp>
        <p:nvSpPr>
          <p:cNvPr id="4" name="ZoneTexte 3"/>
          <p:cNvSpPr txBox="1"/>
          <p:nvPr/>
        </p:nvSpPr>
        <p:spPr>
          <a:xfrm>
            <a:off x="251520" y="1439298"/>
            <a:ext cx="3177480" cy="2339102"/>
          </a:xfrm>
          <a:prstGeom prst="rect">
            <a:avLst/>
          </a:prstGeom>
          <a:noFill/>
        </p:spPr>
        <p:txBody>
          <a:bodyPr wrap="square" rtlCol="0">
            <a:spAutoFit/>
          </a:bodyPr>
          <a:lstStyle/>
          <a:p>
            <a:r>
              <a:rPr lang="fr-BE" sz="1600" dirty="0"/>
              <a:t>5</a:t>
            </a:r>
            <a:r>
              <a:rPr lang="fr-BE" sz="1600" baseline="30000" dirty="0"/>
              <a:t>e</a:t>
            </a:r>
            <a:r>
              <a:rPr lang="fr-BE" sz="1600" dirty="0"/>
              <a:t> producteur mondial (5 %)</a:t>
            </a:r>
          </a:p>
          <a:p>
            <a:r>
              <a:rPr lang="fr-BE" sz="1600" dirty="0"/>
              <a:t>2</a:t>
            </a:r>
            <a:r>
              <a:rPr lang="fr-BE" sz="1600" baseline="30000" dirty="0"/>
              <a:t>e</a:t>
            </a:r>
            <a:r>
              <a:rPr lang="fr-BE" sz="1600" dirty="0"/>
              <a:t> réserves mondiales (13 %)</a:t>
            </a:r>
          </a:p>
          <a:p>
            <a:r>
              <a:rPr lang="fr-BE" sz="1600" dirty="0"/>
              <a:t>69 % des réserves en Australie méridionale</a:t>
            </a:r>
          </a:p>
          <a:p>
            <a:r>
              <a:rPr lang="fr-BE" sz="1600" dirty="0"/>
              <a:t>Minerais concassés puis broyés et reconcentrés (teneur ces concentrés entre 25 et 57 %)</a:t>
            </a:r>
          </a:p>
          <a:p>
            <a:r>
              <a:rPr lang="fr-BE" sz="1600" dirty="0"/>
              <a:t> </a:t>
            </a:r>
          </a:p>
          <a:p>
            <a:endParaRPr lang="fr-BE" dirty="0"/>
          </a:p>
        </p:txBody>
      </p:sp>
      <p:sp>
        <p:nvSpPr>
          <p:cNvPr id="6" name="ZoneTexte 5"/>
          <p:cNvSpPr txBox="1"/>
          <p:nvPr/>
        </p:nvSpPr>
        <p:spPr>
          <a:xfrm>
            <a:off x="399509" y="6165304"/>
            <a:ext cx="2160240" cy="538609"/>
          </a:xfrm>
          <a:prstGeom prst="rect">
            <a:avLst/>
          </a:prstGeom>
          <a:noFill/>
        </p:spPr>
        <p:txBody>
          <a:bodyPr wrap="square" rtlCol="0">
            <a:spAutoFit/>
          </a:bodyPr>
          <a:lstStyle/>
          <a:p>
            <a:r>
              <a:rPr lang="fr-BE" sz="1100" i="1" dirty="0"/>
              <a:t>Source: </a:t>
            </a:r>
            <a:r>
              <a:rPr lang="fr-BE" sz="1100" dirty="0"/>
              <a:t>Geoscience Australia.</a:t>
            </a:r>
          </a:p>
          <a:p>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476672"/>
            <a:ext cx="5050904" cy="5284508"/>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86" y="3573016"/>
            <a:ext cx="3070779" cy="2505447"/>
          </a:xfrm>
          <a:prstGeom prst="rect">
            <a:avLst/>
          </a:prstGeom>
        </p:spPr>
      </p:pic>
    </p:spTree>
    <p:extLst>
      <p:ext uri="{BB962C8B-B14F-4D97-AF65-F5344CB8AC3E}">
        <p14:creationId xmlns:p14="http://schemas.microsoft.com/office/powerpoint/2010/main" val="363577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254" y="164464"/>
            <a:ext cx="8229600" cy="990600"/>
          </a:xfrm>
        </p:spPr>
        <p:txBody>
          <a:bodyPr>
            <a:normAutofit/>
          </a:bodyPr>
          <a:lstStyle/>
          <a:p>
            <a:r>
              <a:rPr lang="fr-BE" dirty="0"/>
              <a:t> </a:t>
            </a:r>
            <a:br>
              <a:rPr lang="fr-BE" dirty="0"/>
            </a:br>
            <a:r>
              <a:rPr lang="fr-BE" dirty="0"/>
              <a:t>1.2. Un secteur tourné vers l’exportation</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15</a:t>
            </a:fld>
            <a:endParaRPr lang="fr-BE" dirty="0"/>
          </a:p>
        </p:txBody>
      </p:sp>
      <p:sp>
        <p:nvSpPr>
          <p:cNvPr id="4" name="Rectangle 3"/>
          <p:cNvSpPr/>
          <p:nvPr/>
        </p:nvSpPr>
        <p:spPr>
          <a:xfrm>
            <a:off x="13452" y="1382640"/>
            <a:ext cx="7181745" cy="369332"/>
          </a:xfrm>
          <a:prstGeom prst="rect">
            <a:avLst/>
          </a:prstGeom>
        </p:spPr>
        <p:txBody>
          <a:bodyPr wrap="square">
            <a:spAutoFit/>
          </a:bodyPr>
          <a:lstStyle/>
          <a:p>
            <a:r>
              <a:rPr lang="fr-BE" dirty="0">
                <a:solidFill>
                  <a:srgbClr val="C00000"/>
                </a:solidFill>
              </a:rPr>
              <a:t>Poids des minerais et des hydrocarbures dans les exportations</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7" y="2492896"/>
            <a:ext cx="4689648" cy="3629285"/>
          </a:xfrm>
          <a:prstGeom prst="rect">
            <a:avLst/>
          </a:prstGeom>
        </p:spPr>
      </p:pic>
      <p:sp>
        <p:nvSpPr>
          <p:cNvPr id="11" name="Rectangle 10"/>
          <p:cNvSpPr/>
          <p:nvPr/>
        </p:nvSpPr>
        <p:spPr>
          <a:xfrm>
            <a:off x="107504" y="6425525"/>
            <a:ext cx="1819729" cy="261610"/>
          </a:xfrm>
          <a:prstGeom prst="rect">
            <a:avLst/>
          </a:prstGeom>
        </p:spPr>
        <p:txBody>
          <a:bodyPr wrap="none">
            <a:spAutoFit/>
          </a:bodyPr>
          <a:lstStyle/>
          <a:p>
            <a:r>
              <a:rPr lang="fr-BE" sz="1100" i="1" dirty="0"/>
              <a:t>Source</a:t>
            </a:r>
            <a:r>
              <a:rPr lang="fr-BE" sz="1100" dirty="0"/>
              <a:t> : TNC, 2015, p.14.</a:t>
            </a:r>
          </a:p>
        </p:txBody>
      </p:sp>
      <p:sp>
        <p:nvSpPr>
          <p:cNvPr id="12" name="ZoneTexte 11"/>
          <p:cNvSpPr txBox="1"/>
          <p:nvPr/>
        </p:nvSpPr>
        <p:spPr>
          <a:xfrm>
            <a:off x="5220072" y="1979548"/>
            <a:ext cx="3672408" cy="1985159"/>
          </a:xfrm>
          <a:prstGeom prst="rect">
            <a:avLst/>
          </a:prstGeom>
          <a:noFill/>
          <a:ln w="28575">
            <a:solidFill>
              <a:srgbClr val="C00000"/>
            </a:solidFill>
          </a:ln>
        </p:spPr>
        <p:txBody>
          <a:bodyPr wrap="square" rtlCol="0">
            <a:spAutoFit/>
          </a:bodyPr>
          <a:lstStyle/>
          <a:p>
            <a:r>
              <a:rPr lang="fr-BE" sz="1600" dirty="0"/>
              <a:t>En 2013-2014:</a:t>
            </a:r>
          </a:p>
          <a:p>
            <a:r>
              <a:rPr lang="fr-BE" sz="1600" dirty="0"/>
              <a:t>69,8 % de la valeur des exportations de biens</a:t>
            </a:r>
          </a:p>
          <a:p>
            <a:r>
              <a:rPr lang="fr-BE" sz="1600" dirty="0"/>
              <a:t>57,7 % de la valeur des exportations de biens et de services</a:t>
            </a:r>
          </a:p>
          <a:p>
            <a:r>
              <a:rPr lang="fr-BE" sz="1600" dirty="0"/>
              <a:t>En 2010-2011 : 72,0 et 59,6 %</a:t>
            </a:r>
          </a:p>
          <a:p>
            <a:endParaRPr lang="fr-BE" sz="1600" dirty="0"/>
          </a:p>
          <a:p>
            <a:r>
              <a:rPr lang="fr-BE" sz="1100" i="1" dirty="0"/>
              <a:t>Source</a:t>
            </a:r>
            <a:r>
              <a:rPr lang="fr-BE" sz="1100" dirty="0"/>
              <a:t> : TNC, 2015, p.12.</a:t>
            </a:r>
          </a:p>
        </p:txBody>
      </p:sp>
      <p:sp>
        <p:nvSpPr>
          <p:cNvPr id="6" name="ZoneTexte 5"/>
          <p:cNvSpPr txBox="1"/>
          <p:nvPr/>
        </p:nvSpPr>
        <p:spPr>
          <a:xfrm>
            <a:off x="3131841" y="6453336"/>
            <a:ext cx="7134450" cy="261610"/>
          </a:xfrm>
          <a:prstGeom prst="rect">
            <a:avLst/>
          </a:prstGeom>
          <a:noFill/>
        </p:spPr>
        <p:txBody>
          <a:bodyPr wrap="square" rtlCol="0">
            <a:spAutoFit/>
          </a:bodyPr>
          <a:lstStyle/>
          <a:p>
            <a:r>
              <a:rPr lang="fr-BE" sz="1100" i="1" dirty="0"/>
              <a:t>Source : </a:t>
            </a:r>
            <a:r>
              <a:rPr lang="fr-BE" sz="1100" dirty="0">
                <a:hlinkClick r:id="rId4"/>
              </a:rPr>
              <a:t>http://theconversation.com/australias-five-pillar-economy-mining-40701</a:t>
            </a:r>
            <a:r>
              <a:rPr lang="fr-BE" sz="1100" dirty="0"/>
              <a:t> (30-04-15)</a:t>
            </a:r>
            <a:endParaRPr lang="fr-BE"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306" y="4149080"/>
            <a:ext cx="4253285" cy="2118215"/>
          </a:xfrm>
          <a:prstGeom prst="rect">
            <a:avLst/>
          </a:prstGeom>
        </p:spPr>
      </p:pic>
      <p:sp>
        <p:nvSpPr>
          <p:cNvPr id="3" name="ZoneTexte 2"/>
          <p:cNvSpPr txBox="1"/>
          <p:nvPr/>
        </p:nvSpPr>
        <p:spPr>
          <a:xfrm>
            <a:off x="427341" y="1971520"/>
            <a:ext cx="1912411" cy="338554"/>
          </a:xfrm>
          <a:prstGeom prst="rect">
            <a:avLst/>
          </a:prstGeom>
          <a:noFill/>
          <a:ln w="28575">
            <a:solidFill>
              <a:srgbClr val="C00000"/>
            </a:solidFill>
          </a:ln>
        </p:spPr>
        <p:txBody>
          <a:bodyPr wrap="square" rtlCol="0">
            <a:spAutoFit/>
          </a:bodyPr>
          <a:lstStyle/>
          <a:p>
            <a:r>
              <a:rPr lang="fr-BE" sz="1600" dirty="0"/>
              <a:t>2</a:t>
            </a:r>
            <a:r>
              <a:rPr lang="fr-BE" sz="1600" baseline="30000" dirty="0"/>
              <a:t>e</a:t>
            </a:r>
            <a:r>
              <a:rPr lang="fr-BE" sz="1600" dirty="0"/>
              <a:t> pays au Monde</a:t>
            </a:r>
          </a:p>
        </p:txBody>
      </p:sp>
    </p:spTree>
    <p:extLst>
      <p:ext uri="{BB962C8B-B14F-4D97-AF65-F5344CB8AC3E}">
        <p14:creationId xmlns:p14="http://schemas.microsoft.com/office/powerpoint/2010/main" val="45325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16</a:t>
            </a:fld>
            <a:endParaRPr lang="fr-BE" dirty="0"/>
          </a:p>
        </p:txBody>
      </p:sp>
      <p:sp>
        <p:nvSpPr>
          <p:cNvPr id="4" name="ZoneTexte 3"/>
          <p:cNvSpPr txBox="1"/>
          <p:nvPr/>
        </p:nvSpPr>
        <p:spPr>
          <a:xfrm>
            <a:off x="3203956" y="515438"/>
            <a:ext cx="3816316" cy="400110"/>
          </a:xfrm>
          <a:prstGeom prst="rect">
            <a:avLst/>
          </a:prstGeom>
          <a:noFill/>
        </p:spPr>
        <p:txBody>
          <a:bodyPr wrap="square" rtlCol="0">
            <a:spAutoFit/>
          </a:bodyPr>
          <a:lstStyle/>
          <a:p>
            <a:r>
              <a:rPr lang="fr-BE" dirty="0"/>
              <a:t> </a:t>
            </a:r>
            <a:r>
              <a:rPr lang="fr-BE" sz="2000" dirty="0">
                <a:solidFill>
                  <a:srgbClr val="C00000"/>
                </a:solidFill>
              </a:rPr>
              <a:t>Evolution des exportations</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82973"/>
            <a:ext cx="4607191" cy="2592884"/>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121100"/>
            <a:ext cx="4716002" cy="2736900"/>
          </a:xfrm>
          <a:prstGeom prst="rect">
            <a:avLst/>
          </a:prstGeom>
        </p:spPr>
      </p:pic>
      <p:sp>
        <p:nvSpPr>
          <p:cNvPr id="7" name="ZoneTexte 6"/>
          <p:cNvSpPr txBox="1"/>
          <p:nvPr/>
        </p:nvSpPr>
        <p:spPr>
          <a:xfrm>
            <a:off x="2087832" y="6453336"/>
            <a:ext cx="2232248" cy="261610"/>
          </a:xfrm>
          <a:prstGeom prst="rect">
            <a:avLst/>
          </a:prstGeom>
          <a:noFill/>
        </p:spPr>
        <p:txBody>
          <a:bodyPr wrap="square" rtlCol="0">
            <a:spAutoFit/>
          </a:bodyPr>
          <a:lstStyle/>
          <a:p>
            <a:r>
              <a:rPr lang="fr-BE" sz="1100" i="1" dirty="0"/>
              <a:t>Source</a:t>
            </a:r>
            <a:r>
              <a:rPr lang="fr-BE" sz="1100" dirty="0"/>
              <a:t>: MCA (a), 2015.</a:t>
            </a:r>
          </a:p>
        </p:txBody>
      </p:sp>
      <p:sp>
        <p:nvSpPr>
          <p:cNvPr id="10" name="ZoneTexte 9"/>
          <p:cNvSpPr txBox="1"/>
          <p:nvPr/>
        </p:nvSpPr>
        <p:spPr>
          <a:xfrm>
            <a:off x="5220072" y="1412776"/>
            <a:ext cx="3312368" cy="600164"/>
          </a:xfrm>
          <a:prstGeom prst="rect">
            <a:avLst/>
          </a:prstGeom>
          <a:noFill/>
        </p:spPr>
        <p:txBody>
          <a:bodyPr wrap="square" rtlCol="0">
            <a:spAutoFit/>
          </a:bodyPr>
          <a:lstStyle/>
          <a:p>
            <a:r>
              <a:rPr lang="fr-FR" sz="1100" dirty="0"/>
              <a:t>En 2012-13 estimées à 144 Mds de dollars</a:t>
            </a:r>
          </a:p>
          <a:p>
            <a:r>
              <a:rPr lang="fr-FR" sz="1100" dirty="0"/>
              <a:t>En 2013-2014 : 137 Mds de dollars</a:t>
            </a:r>
          </a:p>
          <a:p>
            <a:r>
              <a:rPr lang="en-US" sz="1100" dirty="0"/>
              <a:t> </a:t>
            </a:r>
            <a:endParaRPr lang="fr-BE" sz="1100" dirty="0"/>
          </a:p>
        </p:txBody>
      </p:sp>
      <p:sp>
        <p:nvSpPr>
          <p:cNvPr id="11" name="ZoneTexte 10"/>
          <p:cNvSpPr txBox="1"/>
          <p:nvPr/>
        </p:nvSpPr>
        <p:spPr>
          <a:xfrm>
            <a:off x="323528" y="4581128"/>
            <a:ext cx="3528392" cy="461665"/>
          </a:xfrm>
          <a:prstGeom prst="rect">
            <a:avLst/>
          </a:prstGeom>
          <a:noFill/>
        </p:spPr>
        <p:txBody>
          <a:bodyPr wrap="square" rtlCol="0">
            <a:spAutoFit/>
          </a:bodyPr>
          <a:lstStyle/>
          <a:p>
            <a:r>
              <a:rPr lang="en-US" sz="1200" dirty="0"/>
              <a:t>En baisse de 9% en 2012-13 mais baisse inégale selon les produits </a:t>
            </a:r>
            <a:endParaRPr lang="fr-BE" sz="1200" dirty="0"/>
          </a:p>
        </p:txBody>
      </p:sp>
      <p:sp>
        <p:nvSpPr>
          <p:cNvPr id="3" name="ZoneTexte 2"/>
          <p:cNvSpPr txBox="1"/>
          <p:nvPr/>
        </p:nvSpPr>
        <p:spPr>
          <a:xfrm>
            <a:off x="90865" y="3875857"/>
            <a:ext cx="2016224" cy="538609"/>
          </a:xfrm>
          <a:prstGeom prst="rect">
            <a:avLst/>
          </a:prstGeom>
          <a:noFill/>
        </p:spPr>
        <p:txBody>
          <a:bodyPr wrap="square" rtlCol="0">
            <a:spAutoFit/>
          </a:bodyPr>
          <a:lstStyle/>
          <a:p>
            <a:r>
              <a:rPr lang="fr-BE" sz="1100" i="1" dirty="0"/>
              <a:t>Source:</a:t>
            </a:r>
            <a:r>
              <a:rPr lang="fr-BE" sz="1100" dirty="0"/>
              <a:t> MCA (b), 2015.</a:t>
            </a:r>
          </a:p>
          <a:p>
            <a:endParaRPr lang="fr-BE" dirty="0"/>
          </a:p>
        </p:txBody>
      </p:sp>
    </p:spTree>
    <p:extLst>
      <p:ext uri="{BB962C8B-B14F-4D97-AF65-F5344CB8AC3E}">
        <p14:creationId xmlns:p14="http://schemas.microsoft.com/office/powerpoint/2010/main" val="358468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990600"/>
          </a:xfrm>
        </p:spPr>
        <p:txBody>
          <a:bodyPr>
            <a:normAutofit/>
          </a:bodyPr>
          <a:lstStyle/>
          <a:p>
            <a:r>
              <a:rPr lang="fr-BE" dirty="0"/>
              <a:t> </a:t>
            </a:r>
            <a:br>
              <a:rPr lang="fr-BE" dirty="0"/>
            </a:br>
            <a:r>
              <a:rPr lang="fr-BE" dirty="0"/>
              <a:t>1.3. Un contexte favorable  </a:t>
            </a:r>
          </a:p>
        </p:txBody>
      </p:sp>
      <p:sp>
        <p:nvSpPr>
          <p:cNvPr id="7" name="Espace réservé du contenu 6"/>
          <p:cNvSpPr>
            <a:spLocks noGrp="1"/>
          </p:cNvSpPr>
          <p:nvPr>
            <p:ph idx="1"/>
          </p:nvPr>
        </p:nvSpPr>
        <p:spPr>
          <a:xfrm>
            <a:off x="421325" y="1493608"/>
            <a:ext cx="8363272" cy="5257800"/>
          </a:xfrm>
        </p:spPr>
        <p:txBody>
          <a:bodyPr>
            <a:normAutofit fontScale="85000" lnSpcReduction="10000"/>
          </a:bodyPr>
          <a:lstStyle/>
          <a:p>
            <a:r>
              <a:rPr lang="fr-BE" dirty="0"/>
              <a:t>Situation géographique du pays : « proche » d’une zone en forte croissance, le Sud-Est asiatique </a:t>
            </a:r>
          </a:p>
          <a:p>
            <a:endParaRPr lang="fr-BE" dirty="0"/>
          </a:p>
          <a:p>
            <a:r>
              <a:rPr lang="fr-BE" dirty="0"/>
              <a:t>De fortes dépenses en exploration (car problèmes de distance et de profondeur des gisements)</a:t>
            </a:r>
          </a:p>
          <a:p>
            <a:endParaRPr lang="fr-BE" dirty="0"/>
          </a:p>
          <a:p>
            <a:r>
              <a:rPr lang="fr-BE" dirty="0"/>
              <a:t>D’importants investissements</a:t>
            </a:r>
          </a:p>
          <a:p>
            <a:endParaRPr lang="fr-BE" dirty="0"/>
          </a:p>
          <a:p>
            <a:r>
              <a:rPr lang="fr-BE" dirty="0"/>
              <a:t>De grandes compagnies (BHP Billiton, Rio Tinto, </a:t>
            </a:r>
            <a:r>
              <a:rPr lang="en-US" dirty="0" err="1"/>
              <a:t>Xtrata</a:t>
            </a:r>
            <a:r>
              <a:rPr lang="en-US" dirty="0"/>
              <a:t>, Shell, Chevron et Woodside Petroleum parmi 1 300 </a:t>
            </a:r>
            <a:r>
              <a:rPr lang="en-US" dirty="0" err="1"/>
              <a:t>firmes</a:t>
            </a:r>
            <a:r>
              <a:rPr lang="en-US" dirty="0"/>
              <a:t> </a:t>
            </a:r>
            <a:r>
              <a:rPr lang="en-US" dirty="0" err="1"/>
              <a:t>minières</a:t>
            </a:r>
            <a:r>
              <a:rPr lang="fr-BE" dirty="0"/>
              <a:t>)</a:t>
            </a:r>
          </a:p>
          <a:p>
            <a:endParaRPr lang="fr-BE" dirty="0"/>
          </a:p>
          <a:p>
            <a:r>
              <a:rPr lang="fr-BE" dirty="0"/>
              <a:t>Un pays qui attire les investisseurs pour ses ressources mais aussi grâce une image de pays stable et fiable : régularité des livraisons au Japon et à la Corée</a:t>
            </a:r>
          </a:p>
          <a:p>
            <a:endParaRPr lang="fr-BE" dirty="0"/>
          </a:p>
          <a:p>
            <a:r>
              <a:rPr lang="fr-BE" dirty="0"/>
              <a:t>Une politique monétaire efficace (le dollar australien)</a:t>
            </a:r>
          </a:p>
          <a:p>
            <a:endParaRPr lang="fr-BE" dirty="0"/>
          </a:p>
          <a:p>
            <a:r>
              <a:rPr lang="fr-BE" dirty="0"/>
              <a:t>Des besoins internes en matières premières moindres que ses concurrents directs, tels l’Indonésie ou la Malaisie car population relativement réduite (24 M d’habitants)</a:t>
            </a:r>
          </a:p>
          <a:p>
            <a:pPr marL="0" indent="0">
              <a:buNone/>
            </a:pPr>
            <a:r>
              <a:rPr lang="fr-BE" dirty="0"/>
              <a:t>  </a:t>
            </a:r>
          </a:p>
          <a:p>
            <a:endParaRPr lang="fr-BE" dirty="0"/>
          </a:p>
          <a:p>
            <a:endParaRPr lang="fr-BE" dirty="0"/>
          </a:p>
          <a:p>
            <a:endParaRPr lang="fr-BE" dirty="0"/>
          </a:p>
          <a:p>
            <a:endParaRPr lang="fr-BE" dirty="0"/>
          </a:p>
          <a:p>
            <a:endParaRPr lang="fr-BE" dirty="0"/>
          </a:p>
          <a:p>
            <a:pPr marL="0" indent="0">
              <a:buNone/>
            </a:pPr>
            <a:endParaRPr lang="fr-BE" dirty="0"/>
          </a:p>
          <a:p>
            <a:pPr marL="0" indent="0">
              <a:buNone/>
            </a:pPr>
            <a:endParaRPr lang="fr-BE" dirty="0"/>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17</a:t>
            </a:fld>
            <a:endParaRPr lang="fr-BE" dirty="0"/>
          </a:p>
        </p:txBody>
      </p:sp>
    </p:spTree>
    <p:extLst>
      <p:ext uri="{BB962C8B-B14F-4D97-AF65-F5344CB8AC3E}">
        <p14:creationId xmlns:p14="http://schemas.microsoft.com/office/powerpoint/2010/main" val="333056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a:t>Prof. B. Mérenne, 24e FIG, 03-10-15</a:t>
            </a:r>
            <a:endParaRPr lang="fr-BE" dirty="0"/>
          </a:p>
        </p:txBody>
      </p:sp>
      <p:sp>
        <p:nvSpPr>
          <p:cNvPr id="3" name="Espace réservé du numéro de diapositive 2"/>
          <p:cNvSpPr>
            <a:spLocks noGrp="1"/>
          </p:cNvSpPr>
          <p:nvPr>
            <p:ph type="sldNum" sz="quarter" idx="12"/>
          </p:nvPr>
        </p:nvSpPr>
        <p:spPr/>
        <p:txBody>
          <a:bodyPr/>
          <a:lstStyle/>
          <a:p>
            <a:fld id="{C531D9CC-6C8C-4249-BD80-16CFBE15C431}" type="slidenum">
              <a:rPr lang="fr-BE" smtClean="0"/>
              <a:t>18</a:t>
            </a:fld>
            <a:endParaRPr lang="fr-BE"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114"/>
            <a:ext cx="7781973" cy="6493238"/>
          </a:xfrm>
          <a:prstGeom prst="rect">
            <a:avLst/>
          </a:prstGeom>
          <a:ln>
            <a:noFill/>
          </a:ln>
        </p:spPr>
      </p:pic>
      <p:sp>
        <p:nvSpPr>
          <p:cNvPr id="5" name="Rectangle 4"/>
          <p:cNvSpPr/>
          <p:nvPr/>
        </p:nvSpPr>
        <p:spPr>
          <a:xfrm>
            <a:off x="5486400" y="2636912"/>
            <a:ext cx="2295572" cy="18002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ZoneTexte 5"/>
          <p:cNvSpPr txBox="1"/>
          <p:nvPr/>
        </p:nvSpPr>
        <p:spPr>
          <a:xfrm>
            <a:off x="5796136" y="6481693"/>
            <a:ext cx="2169368" cy="261610"/>
          </a:xfrm>
          <a:prstGeom prst="rect">
            <a:avLst/>
          </a:prstGeom>
          <a:noFill/>
        </p:spPr>
        <p:txBody>
          <a:bodyPr wrap="square" rtlCol="0">
            <a:spAutoFit/>
          </a:bodyPr>
          <a:lstStyle/>
          <a:p>
            <a:r>
              <a:rPr lang="fr-BE" sz="1100" i="1" dirty="0"/>
              <a:t>Source</a:t>
            </a:r>
            <a:r>
              <a:rPr lang="fr-BE" sz="1100" dirty="0"/>
              <a:t> : I. Satchwell, 2014. </a:t>
            </a:r>
          </a:p>
        </p:txBody>
      </p:sp>
      <p:sp>
        <p:nvSpPr>
          <p:cNvPr id="7" name="ZoneTexte 6"/>
          <p:cNvSpPr txBox="1"/>
          <p:nvPr/>
        </p:nvSpPr>
        <p:spPr>
          <a:xfrm>
            <a:off x="5486399" y="2636912"/>
            <a:ext cx="2295573" cy="1200329"/>
          </a:xfrm>
          <a:prstGeom prst="rect">
            <a:avLst/>
          </a:prstGeom>
          <a:noFill/>
        </p:spPr>
        <p:txBody>
          <a:bodyPr wrap="square" rtlCol="0">
            <a:spAutoFit/>
          </a:bodyPr>
          <a:lstStyle/>
          <a:p>
            <a:r>
              <a:rPr lang="fr-BE" dirty="0"/>
              <a:t>Grandes zones minières australiennes dans le contexte régional</a:t>
            </a:r>
          </a:p>
        </p:txBody>
      </p:sp>
      <p:sp>
        <p:nvSpPr>
          <p:cNvPr id="8" name="ZoneTexte 7"/>
          <p:cNvSpPr txBox="1"/>
          <p:nvPr/>
        </p:nvSpPr>
        <p:spPr>
          <a:xfrm>
            <a:off x="7029115" y="691292"/>
            <a:ext cx="2088232" cy="1077218"/>
          </a:xfrm>
          <a:prstGeom prst="rect">
            <a:avLst/>
          </a:prstGeom>
          <a:noFill/>
        </p:spPr>
        <p:txBody>
          <a:bodyPr wrap="square" rtlCol="0">
            <a:spAutoFit/>
          </a:bodyPr>
          <a:lstStyle/>
          <a:p>
            <a:r>
              <a:rPr lang="fr-BE" sz="1600" dirty="0"/>
              <a:t>Australie</a:t>
            </a:r>
          </a:p>
          <a:p>
            <a:r>
              <a:rPr lang="fr-BE" sz="1600" dirty="0"/>
              <a:t>7,692 M km</a:t>
            </a:r>
            <a:r>
              <a:rPr lang="fr-BE" sz="1600" baseline="30000" dirty="0"/>
              <a:t>2</a:t>
            </a:r>
          </a:p>
          <a:p>
            <a:r>
              <a:rPr lang="fr-BE" sz="1600" dirty="0"/>
              <a:t>4 000 km N-S</a:t>
            </a:r>
          </a:p>
          <a:p>
            <a:r>
              <a:rPr lang="fr-BE" sz="1600" dirty="0"/>
              <a:t>3 680 km E-O</a:t>
            </a:r>
          </a:p>
        </p:txBody>
      </p:sp>
    </p:spTree>
    <p:extLst>
      <p:ext uri="{BB962C8B-B14F-4D97-AF65-F5344CB8AC3E}">
        <p14:creationId xmlns:p14="http://schemas.microsoft.com/office/powerpoint/2010/main" val="74498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4072835"/>
            <a:ext cx="4612407" cy="2295444"/>
          </a:xfrm>
        </p:spPr>
      </p:pic>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19</a:t>
            </a:fld>
            <a:endParaRPr lang="fr-BE" dirty="0"/>
          </a:p>
        </p:txBody>
      </p:sp>
      <p:sp>
        <p:nvSpPr>
          <p:cNvPr id="7" name="ZoneTexte 6"/>
          <p:cNvSpPr txBox="1"/>
          <p:nvPr/>
        </p:nvSpPr>
        <p:spPr>
          <a:xfrm>
            <a:off x="2123728" y="630060"/>
            <a:ext cx="4680520" cy="400110"/>
          </a:xfrm>
          <a:prstGeom prst="rect">
            <a:avLst/>
          </a:prstGeom>
          <a:noFill/>
        </p:spPr>
        <p:txBody>
          <a:bodyPr wrap="square" rtlCol="0">
            <a:spAutoFit/>
          </a:bodyPr>
          <a:lstStyle/>
          <a:p>
            <a:r>
              <a:rPr lang="fr-BE" sz="2000" dirty="0">
                <a:solidFill>
                  <a:srgbClr val="C00000"/>
                </a:solidFill>
              </a:rPr>
              <a:t>Dépenses en exploration </a:t>
            </a:r>
          </a:p>
        </p:txBody>
      </p:sp>
      <p:sp>
        <p:nvSpPr>
          <p:cNvPr id="8" name="ZoneTexte 7"/>
          <p:cNvSpPr txBox="1"/>
          <p:nvPr/>
        </p:nvSpPr>
        <p:spPr>
          <a:xfrm>
            <a:off x="4716016" y="6368279"/>
            <a:ext cx="4176464" cy="261610"/>
          </a:xfrm>
          <a:prstGeom prst="rect">
            <a:avLst/>
          </a:prstGeom>
          <a:noFill/>
        </p:spPr>
        <p:txBody>
          <a:bodyPr wrap="square" rtlCol="0">
            <a:spAutoFit/>
          </a:bodyPr>
          <a:lstStyle/>
          <a:p>
            <a:r>
              <a:rPr lang="fr-BE" sz="1100" i="1" dirty="0"/>
              <a:t>Source</a:t>
            </a:r>
            <a:r>
              <a:rPr lang="fr-BE" sz="1100" dirty="0"/>
              <a:t> : MCA (a), 2015.</a:t>
            </a:r>
          </a:p>
        </p:txBody>
      </p:sp>
      <p:sp>
        <p:nvSpPr>
          <p:cNvPr id="3" name="ZoneTexte 2"/>
          <p:cNvSpPr txBox="1"/>
          <p:nvPr/>
        </p:nvSpPr>
        <p:spPr>
          <a:xfrm>
            <a:off x="274542" y="4081313"/>
            <a:ext cx="3888432" cy="261610"/>
          </a:xfrm>
          <a:prstGeom prst="rect">
            <a:avLst/>
          </a:prstGeom>
          <a:noFill/>
        </p:spPr>
        <p:txBody>
          <a:bodyPr wrap="square" rtlCol="0">
            <a:spAutoFit/>
          </a:bodyPr>
          <a:lstStyle/>
          <a:p>
            <a:r>
              <a:rPr lang="en-US" sz="1100" i="1" dirty="0"/>
              <a:t>Source</a:t>
            </a:r>
            <a:r>
              <a:rPr lang="en-US" sz="1100" dirty="0"/>
              <a:t> : Australian Government, 2015 (b), p. 14.</a:t>
            </a:r>
            <a:endParaRPr lang="fr-BE" sz="1100" dirty="0"/>
          </a:p>
        </p:txBody>
      </p:sp>
      <p:sp>
        <p:nvSpPr>
          <p:cNvPr id="10" name="ZoneTexte 9"/>
          <p:cNvSpPr txBox="1"/>
          <p:nvPr/>
        </p:nvSpPr>
        <p:spPr>
          <a:xfrm>
            <a:off x="5004048" y="1412776"/>
            <a:ext cx="3682752" cy="1569660"/>
          </a:xfrm>
          <a:prstGeom prst="rect">
            <a:avLst/>
          </a:prstGeom>
          <a:noFill/>
        </p:spPr>
        <p:txBody>
          <a:bodyPr wrap="square" rtlCol="0">
            <a:spAutoFit/>
          </a:bodyPr>
          <a:lstStyle/>
          <a:p>
            <a:r>
              <a:rPr lang="fr-BE" sz="1600" dirty="0"/>
              <a:t>↑ des dépenses → 2012-2013</a:t>
            </a:r>
          </a:p>
          <a:p>
            <a:r>
              <a:rPr lang="fr-BE" sz="1600" dirty="0"/>
              <a:t>↓ très sensible actuellement surtout pour le minier     </a:t>
            </a:r>
          </a:p>
          <a:p>
            <a:r>
              <a:rPr lang="fr-BE" sz="1600" dirty="0"/>
              <a:t>Australie occidentale : près de la moitié des dépenses totales sauf récemment</a:t>
            </a:r>
          </a:p>
        </p:txBody>
      </p:sp>
      <p:sp>
        <p:nvSpPr>
          <p:cNvPr id="11" name="ZoneTexte 10"/>
          <p:cNvSpPr txBox="1"/>
          <p:nvPr/>
        </p:nvSpPr>
        <p:spPr>
          <a:xfrm>
            <a:off x="323528" y="5220557"/>
            <a:ext cx="4032448" cy="584775"/>
          </a:xfrm>
          <a:prstGeom prst="rect">
            <a:avLst/>
          </a:prstGeom>
          <a:noFill/>
        </p:spPr>
        <p:txBody>
          <a:bodyPr wrap="square" rtlCol="0">
            <a:spAutoFit/>
          </a:bodyPr>
          <a:lstStyle/>
          <a:p>
            <a:r>
              <a:rPr lang="fr-BE" sz="1600" dirty="0"/>
              <a:t>Pour le secteur minier, ↑ dépenses surtout pour le minerai de fer et le charbon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60" y="1312758"/>
            <a:ext cx="3662536" cy="2589527"/>
          </a:xfrm>
          <a:prstGeom prst="rect">
            <a:avLst/>
          </a:prstGeom>
        </p:spPr>
      </p:pic>
    </p:spTree>
    <p:extLst>
      <p:ext uri="{BB962C8B-B14F-4D97-AF65-F5344CB8AC3E}">
        <p14:creationId xmlns:p14="http://schemas.microsoft.com/office/powerpoint/2010/main" val="251167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Problématique générale et questions</a:t>
            </a:r>
          </a:p>
        </p:txBody>
      </p:sp>
      <p:sp>
        <p:nvSpPr>
          <p:cNvPr id="7" name="Espace réservé du contenu 6"/>
          <p:cNvSpPr>
            <a:spLocks noGrp="1"/>
          </p:cNvSpPr>
          <p:nvPr>
            <p:ph idx="1"/>
          </p:nvPr>
        </p:nvSpPr>
        <p:spPr/>
        <p:txBody>
          <a:bodyPr/>
          <a:lstStyle/>
          <a:p>
            <a:r>
              <a:rPr lang="fr-BE" dirty="0"/>
              <a:t>L’Australie est un grand producteur de produits miniers. C’est aussi un grand exportateur. Quel</a:t>
            </a:r>
            <a:r>
              <a:rPr lang="fr-BE" dirty="0">
                <a:solidFill>
                  <a:srgbClr val="C00000"/>
                </a:solidFill>
              </a:rPr>
              <a:t> bilan </a:t>
            </a:r>
            <a:r>
              <a:rPr lang="fr-BE" dirty="0"/>
              <a:t>peut-on dresser de cette activité aujourd’hui?  </a:t>
            </a:r>
          </a:p>
          <a:p>
            <a:pPr marL="0" indent="0">
              <a:buNone/>
            </a:pPr>
            <a:endParaRPr lang="fr-BE" dirty="0"/>
          </a:p>
          <a:p>
            <a:r>
              <a:rPr lang="fr-BE" dirty="0"/>
              <a:t>Quels sont les </a:t>
            </a:r>
            <a:r>
              <a:rPr lang="fr-BE" dirty="0">
                <a:solidFill>
                  <a:srgbClr val="C00000"/>
                </a:solidFill>
              </a:rPr>
              <a:t>impacts économiques, sociaux, environnementaux et territoriaux </a:t>
            </a:r>
            <a:r>
              <a:rPr lang="fr-BE" dirty="0"/>
              <a:t>d’une telle dépendance aux matières premières minérales, car ces dernières sont inégalement réparties sur le territoire? </a:t>
            </a:r>
          </a:p>
          <a:p>
            <a:endParaRPr lang="fr-BE" dirty="0"/>
          </a:p>
          <a:p>
            <a:r>
              <a:rPr lang="fr-BE" dirty="0"/>
              <a:t>Quels sont les </a:t>
            </a:r>
            <a:r>
              <a:rPr lang="fr-BE" dirty="0">
                <a:solidFill>
                  <a:srgbClr val="C00000"/>
                </a:solidFill>
              </a:rPr>
              <a:t>futurs possibles </a:t>
            </a:r>
            <a:r>
              <a:rPr lang="fr-BE" dirty="0"/>
              <a:t>d’un tel modèle car plusieurs paramètres semblent affaiblir la croissance et remettre parfois même en cause un tel modèle de développement? </a:t>
            </a:r>
          </a:p>
          <a:p>
            <a:pPr marL="0" indent="0">
              <a:buNone/>
            </a:pPr>
            <a:endParaRPr lang="fr-BE" dirty="0"/>
          </a:p>
          <a:p>
            <a:pPr marL="0" indent="0">
              <a:buNone/>
            </a:pPr>
            <a:endParaRPr lang="fr-BE" dirty="0"/>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2</a:t>
            </a:fld>
            <a:endParaRPr lang="fr-BE" dirty="0"/>
          </a:p>
        </p:txBody>
      </p:sp>
    </p:spTree>
    <p:extLst>
      <p:ext uri="{BB962C8B-B14F-4D97-AF65-F5344CB8AC3E}">
        <p14:creationId xmlns:p14="http://schemas.microsoft.com/office/powerpoint/2010/main" val="200053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20</a:t>
            </a:fld>
            <a:endParaRPr lang="fr-BE" dirty="0"/>
          </a:p>
        </p:txBody>
      </p:sp>
      <p:sp>
        <p:nvSpPr>
          <p:cNvPr id="7" name="ZoneTexte 6"/>
          <p:cNvSpPr txBox="1"/>
          <p:nvPr/>
        </p:nvSpPr>
        <p:spPr>
          <a:xfrm>
            <a:off x="2123728" y="630060"/>
            <a:ext cx="4680520" cy="400110"/>
          </a:xfrm>
          <a:prstGeom prst="rect">
            <a:avLst/>
          </a:prstGeom>
          <a:noFill/>
        </p:spPr>
        <p:txBody>
          <a:bodyPr wrap="square" rtlCol="0">
            <a:spAutoFit/>
          </a:bodyPr>
          <a:lstStyle/>
          <a:p>
            <a:r>
              <a:rPr lang="fr-BE" sz="2000" dirty="0">
                <a:solidFill>
                  <a:srgbClr val="C00000"/>
                </a:solidFill>
              </a:rPr>
              <a:t> Investissements</a:t>
            </a:r>
          </a:p>
        </p:txBody>
      </p:sp>
      <p:sp>
        <p:nvSpPr>
          <p:cNvPr id="8" name="ZoneTexte 7"/>
          <p:cNvSpPr txBox="1"/>
          <p:nvPr/>
        </p:nvSpPr>
        <p:spPr>
          <a:xfrm>
            <a:off x="260371" y="6447354"/>
            <a:ext cx="4176464" cy="261610"/>
          </a:xfrm>
          <a:prstGeom prst="rect">
            <a:avLst/>
          </a:prstGeom>
          <a:noFill/>
        </p:spPr>
        <p:txBody>
          <a:bodyPr wrap="square" rtlCol="0">
            <a:spAutoFit/>
          </a:bodyPr>
          <a:lstStyle/>
          <a:p>
            <a:r>
              <a:rPr lang="fr-BE" sz="1100" i="1" dirty="0"/>
              <a:t>Source</a:t>
            </a:r>
            <a:r>
              <a:rPr lang="fr-BE" sz="1100" dirty="0"/>
              <a:t> : </a:t>
            </a:r>
            <a:r>
              <a:rPr lang="en-US" sz="1100" dirty="0"/>
              <a:t>Australian Government, 2015 (b), p. 15</a:t>
            </a:r>
            <a:r>
              <a:rPr lang="fr-BE" sz="1100" dirty="0"/>
              <a:t>.</a:t>
            </a:r>
          </a:p>
        </p:txBody>
      </p:sp>
      <p:sp>
        <p:nvSpPr>
          <p:cNvPr id="10" name="ZoneTexte 9"/>
          <p:cNvSpPr txBox="1"/>
          <p:nvPr/>
        </p:nvSpPr>
        <p:spPr>
          <a:xfrm>
            <a:off x="274542" y="4941168"/>
            <a:ext cx="3682752" cy="830997"/>
          </a:xfrm>
          <a:prstGeom prst="rect">
            <a:avLst/>
          </a:prstGeom>
          <a:noFill/>
        </p:spPr>
        <p:txBody>
          <a:bodyPr wrap="square" rtlCol="0">
            <a:spAutoFit/>
          </a:bodyPr>
          <a:lstStyle/>
          <a:p>
            <a:r>
              <a:rPr lang="fr-BE" sz="1600" dirty="0"/>
              <a:t>Après forte augmentation</a:t>
            </a:r>
            <a:r>
              <a:rPr lang="fr-BE" sz="1600"/>
              <a:t>, diminution </a:t>
            </a:r>
            <a:r>
              <a:rPr lang="fr-BE" sz="1600" dirty="0"/>
              <a:t>mais projets toujours en cours et investissements pour réduire les coûts </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881" y="1591171"/>
            <a:ext cx="4114823" cy="2392859"/>
          </a:xfrm>
          <a:prstGeom prst="rect">
            <a:avLst/>
          </a:prstGeom>
        </p:spPr>
      </p:pic>
      <p:sp>
        <p:nvSpPr>
          <p:cNvPr id="9" name="ZoneTexte 8"/>
          <p:cNvSpPr txBox="1"/>
          <p:nvPr/>
        </p:nvSpPr>
        <p:spPr>
          <a:xfrm>
            <a:off x="4716016" y="1156121"/>
            <a:ext cx="3600400" cy="307777"/>
          </a:xfrm>
          <a:prstGeom prst="rect">
            <a:avLst/>
          </a:prstGeom>
          <a:noFill/>
        </p:spPr>
        <p:txBody>
          <a:bodyPr wrap="square" rtlCol="0">
            <a:spAutoFit/>
          </a:bodyPr>
          <a:lstStyle/>
          <a:p>
            <a:r>
              <a:rPr lang="fr-BE" sz="1400" dirty="0"/>
              <a:t>Nombre et valeur des nouveaux projets</a:t>
            </a:r>
          </a:p>
        </p:txBody>
      </p:sp>
      <p:sp>
        <p:nvSpPr>
          <p:cNvPr id="14" name="ZoneTexte 13"/>
          <p:cNvSpPr txBox="1"/>
          <p:nvPr/>
        </p:nvSpPr>
        <p:spPr>
          <a:xfrm>
            <a:off x="4716016" y="4941168"/>
            <a:ext cx="3600400" cy="830997"/>
          </a:xfrm>
          <a:prstGeom prst="rect">
            <a:avLst/>
          </a:prstGeom>
          <a:noFill/>
        </p:spPr>
        <p:txBody>
          <a:bodyPr wrap="square" rtlCol="0">
            <a:spAutoFit/>
          </a:bodyPr>
          <a:lstStyle/>
          <a:p>
            <a:r>
              <a:rPr lang="fr-BE" sz="1600" dirty="0"/>
              <a:t>Réduction des nouveaux projets mais quasi maintien du montant des investissements</a:t>
            </a:r>
          </a:p>
        </p:txBody>
      </p:sp>
      <p:sp>
        <p:nvSpPr>
          <p:cNvPr id="15" name="ZoneTexte 14"/>
          <p:cNvSpPr txBox="1"/>
          <p:nvPr/>
        </p:nvSpPr>
        <p:spPr>
          <a:xfrm>
            <a:off x="4860032" y="6447354"/>
            <a:ext cx="3456384" cy="261610"/>
          </a:xfrm>
          <a:prstGeom prst="rect">
            <a:avLst/>
          </a:prstGeom>
          <a:noFill/>
        </p:spPr>
        <p:txBody>
          <a:bodyPr wrap="square" rtlCol="0">
            <a:spAutoFit/>
          </a:bodyPr>
          <a:lstStyle/>
          <a:p>
            <a:r>
              <a:rPr lang="en-US" sz="1100" i="1" dirty="0"/>
              <a:t>Source</a:t>
            </a:r>
            <a:r>
              <a:rPr lang="en-US" sz="1100" dirty="0"/>
              <a:t> : J. Barber, November 2014.</a:t>
            </a:r>
            <a:endParaRPr lang="fr-BE" sz="11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71" y="1502912"/>
            <a:ext cx="3902603" cy="2764662"/>
          </a:xfrm>
          <a:prstGeom prst="rect">
            <a:avLst/>
          </a:prstGeom>
        </p:spPr>
      </p:pic>
      <p:sp>
        <p:nvSpPr>
          <p:cNvPr id="11" name="ZoneTexte 10"/>
          <p:cNvSpPr txBox="1"/>
          <p:nvPr/>
        </p:nvSpPr>
        <p:spPr>
          <a:xfrm>
            <a:off x="611560" y="1213078"/>
            <a:ext cx="2232248" cy="307777"/>
          </a:xfrm>
          <a:prstGeom prst="rect">
            <a:avLst/>
          </a:prstGeom>
          <a:noFill/>
        </p:spPr>
        <p:txBody>
          <a:bodyPr wrap="square" rtlCol="0">
            <a:spAutoFit/>
          </a:bodyPr>
          <a:lstStyle/>
          <a:p>
            <a:r>
              <a:rPr lang="fr-BE" sz="1400" dirty="0"/>
              <a:t>Evolution</a:t>
            </a:r>
          </a:p>
        </p:txBody>
      </p:sp>
    </p:spTree>
    <p:extLst>
      <p:ext uri="{BB962C8B-B14F-4D97-AF65-F5344CB8AC3E}">
        <p14:creationId xmlns:p14="http://schemas.microsoft.com/office/powerpoint/2010/main" val="3708343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half" idx="1"/>
          </p:nvPr>
        </p:nvSpPr>
        <p:spPr>
          <a:xfrm>
            <a:off x="179512" y="1412776"/>
            <a:ext cx="4038600" cy="4718304"/>
          </a:xfrm>
        </p:spPr>
        <p:txBody>
          <a:bodyPr>
            <a:normAutofit lnSpcReduction="10000"/>
          </a:bodyPr>
          <a:lstStyle/>
          <a:p>
            <a:r>
              <a:rPr lang="fr-BE" sz="1600" dirty="0">
                <a:solidFill>
                  <a:srgbClr val="C00000"/>
                </a:solidFill>
              </a:rPr>
              <a:t>Dollar australien </a:t>
            </a:r>
            <a:r>
              <a:rPr lang="fr-BE" sz="1600" dirty="0"/>
              <a:t>= devise indépendante du dollar américain depuis 1974 et sensible à l’évolution du prix des matières premières et plus spécifiquement au cours de l’or </a:t>
            </a:r>
          </a:p>
          <a:p>
            <a:endParaRPr lang="fr-BE" sz="1600" dirty="0"/>
          </a:p>
          <a:p>
            <a:r>
              <a:rPr lang="fr-BE" sz="1600" dirty="0"/>
              <a:t>Monnaie appréciée </a:t>
            </a:r>
            <a:r>
              <a:rPr lang="fr-BE" sz="1600"/>
              <a:t>car </a:t>
            </a:r>
            <a:r>
              <a:rPr lang="fr-BE" sz="1600" dirty="0">
                <a:solidFill>
                  <a:srgbClr val="C00000"/>
                </a:solidFill>
              </a:rPr>
              <a:t>5</a:t>
            </a:r>
            <a:r>
              <a:rPr lang="fr-BE" sz="1600">
                <a:solidFill>
                  <a:srgbClr val="C00000"/>
                </a:solidFill>
              </a:rPr>
              <a:t>e </a:t>
            </a:r>
            <a:r>
              <a:rPr lang="fr-BE" sz="1600" dirty="0">
                <a:solidFill>
                  <a:srgbClr val="C00000"/>
                </a:solidFill>
              </a:rPr>
              <a:t>devise la plus échangée au monde </a:t>
            </a:r>
            <a:r>
              <a:rPr lang="fr-BE" sz="1600" dirty="0"/>
              <a:t>et </a:t>
            </a:r>
            <a:r>
              <a:rPr lang="fr-BE" sz="1600" dirty="0">
                <a:solidFill>
                  <a:srgbClr val="C00000"/>
                </a:solidFill>
              </a:rPr>
              <a:t>convertible avec le yuan </a:t>
            </a:r>
          </a:p>
          <a:p>
            <a:endParaRPr lang="fr-BE" sz="1600" dirty="0"/>
          </a:p>
          <a:p>
            <a:r>
              <a:rPr lang="fr-BE" sz="1600" dirty="0">
                <a:solidFill>
                  <a:srgbClr val="C00000"/>
                </a:solidFill>
              </a:rPr>
              <a:t>Politique de taux d’intérêt élevés </a:t>
            </a:r>
            <a:r>
              <a:rPr lang="fr-BE" sz="1600" dirty="0"/>
              <a:t>pratiquée par le gouvernement australien jusqu’en novembre 2011, mais depuis volonté de faire baisser la monnaie</a:t>
            </a:r>
          </a:p>
          <a:p>
            <a:pPr marL="0" indent="0">
              <a:buNone/>
            </a:pPr>
            <a:endParaRPr lang="fr-BE" sz="1600" dirty="0"/>
          </a:p>
          <a:p>
            <a:r>
              <a:rPr lang="fr-BE" sz="1600" dirty="0">
                <a:solidFill>
                  <a:srgbClr val="C00000"/>
                </a:solidFill>
              </a:rPr>
              <a:t>Perte </a:t>
            </a:r>
            <a:r>
              <a:rPr lang="fr-BE" sz="1600" dirty="0"/>
              <a:t>de plus de 25 % de sa valeur par rapport au dollar américain depuis son pic de juillet 2011</a:t>
            </a:r>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21</a:t>
            </a:fld>
            <a:endParaRPr lang="fr-BE" dirty="0"/>
          </a:p>
        </p:txBody>
      </p:sp>
      <p:sp>
        <p:nvSpPr>
          <p:cNvPr id="6" name="ZoneTexte 5"/>
          <p:cNvSpPr txBox="1"/>
          <p:nvPr/>
        </p:nvSpPr>
        <p:spPr>
          <a:xfrm>
            <a:off x="1835696" y="610302"/>
            <a:ext cx="5112568" cy="400110"/>
          </a:xfrm>
          <a:prstGeom prst="rect">
            <a:avLst/>
          </a:prstGeom>
          <a:noFill/>
        </p:spPr>
        <p:txBody>
          <a:bodyPr wrap="square" rtlCol="0">
            <a:spAutoFit/>
          </a:bodyPr>
          <a:lstStyle/>
          <a:p>
            <a:r>
              <a:rPr lang="fr-BE" sz="2000" dirty="0">
                <a:solidFill>
                  <a:srgbClr val="C00000"/>
                </a:solidFill>
              </a:rPr>
              <a:t>La politique monétaire australienne</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556792"/>
            <a:ext cx="4419054" cy="3096344"/>
          </a:xfrm>
          <a:prstGeom prst="rect">
            <a:avLst/>
          </a:prstGeom>
        </p:spPr>
      </p:pic>
      <p:sp>
        <p:nvSpPr>
          <p:cNvPr id="2" name="ZoneTexte 1"/>
          <p:cNvSpPr txBox="1"/>
          <p:nvPr/>
        </p:nvSpPr>
        <p:spPr>
          <a:xfrm>
            <a:off x="4788024" y="4941168"/>
            <a:ext cx="3898776" cy="877163"/>
          </a:xfrm>
          <a:prstGeom prst="rect">
            <a:avLst/>
          </a:prstGeom>
          <a:noFill/>
        </p:spPr>
        <p:txBody>
          <a:bodyPr wrap="square" rtlCol="0">
            <a:spAutoFit/>
          </a:bodyPr>
          <a:lstStyle/>
          <a:p>
            <a:r>
              <a:rPr lang="fr-BE" sz="1100" i="1" dirty="0"/>
              <a:t>Source</a:t>
            </a:r>
            <a:r>
              <a:rPr lang="fr-BE" sz="1100" dirty="0"/>
              <a:t> : http://www.coe-rexecode.fr/public/Analyses-et-previsions/Points-d-actualite/Le-dollar-australien-fragilise-par-la-baisse-des-prix-des-produits-de-base.</a:t>
            </a:r>
          </a:p>
          <a:p>
            <a:endParaRPr lang="fr-BE" dirty="0"/>
          </a:p>
        </p:txBody>
      </p:sp>
      <p:sp>
        <p:nvSpPr>
          <p:cNvPr id="10" name="ZoneTexte 9"/>
          <p:cNvSpPr txBox="1"/>
          <p:nvPr/>
        </p:nvSpPr>
        <p:spPr>
          <a:xfrm>
            <a:off x="5364088" y="5897944"/>
            <a:ext cx="2880320" cy="307777"/>
          </a:xfrm>
          <a:prstGeom prst="rect">
            <a:avLst/>
          </a:prstGeom>
          <a:noFill/>
          <a:ln w="19050">
            <a:solidFill>
              <a:schemeClr val="tx1"/>
            </a:solidFill>
          </a:ln>
        </p:spPr>
        <p:txBody>
          <a:bodyPr wrap="square" rtlCol="0">
            <a:spAutoFit/>
          </a:bodyPr>
          <a:lstStyle/>
          <a:p>
            <a:r>
              <a:rPr lang="fr-BE" sz="1400" dirty="0"/>
              <a:t>1 AUD = 0,70 USD le 24-09-2015</a:t>
            </a:r>
          </a:p>
        </p:txBody>
      </p:sp>
    </p:spTree>
    <p:extLst>
      <p:ext uri="{BB962C8B-B14F-4D97-AF65-F5344CB8AC3E}">
        <p14:creationId xmlns:p14="http://schemas.microsoft.com/office/powerpoint/2010/main" val="883735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BE" dirty="0"/>
              <a:t>2. impacts  économiques, sociaux, environnementaux et territoriaux</a:t>
            </a:r>
          </a:p>
        </p:txBody>
      </p:sp>
      <p:sp>
        <p:nvSpPr>
          <p:cNvPr id="7" name="Espace réservé du texte 6"/>
          <p:cNvSpPr>
            <a:spLocks noGrp="1"/>
          </p:cNvSpPr>
          <p:nvPr>
            <p:ph type="body" idx="1"/>
          </p:nvPr>
        </p:nvSpPr>
        <p:spPr/>
        <p:txBody>
          <a:bodyPr/>
          <a:lstStyle/>
          <a:p>
            <a:endParaRPr lang="fr-BE" dirty="0"/>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22</a:t>
            </a:fld>
            <a:endParaRPr lang="fr-BE" dirty="0"/>
          </a:p>
        </p:txBody>
      </p:sp>
    </p:spTree>
    <p:extLst>
      <p:ext uri="{BB962C8B-B14F-4D97-AF65-F5344CB8AC3E}">
        <p14:creationId xmlns:p14="http://schemas.microsoft.com/office/powerpoint/2010/main" val="385501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423" y="260648"/>
            <a:ext cx="8229600" cy="990600"/>
          </a:xfrm>
        </p:spPr>
        <p:txBody>
          <a:bodyPr>
            <a:normAutofit/>
          </a:bodyPr>
          <a:lstStyle/>
          <a:p>
            <a:r>
              <a:rPr lang="fr-BE" dirty="0"/>
              <a:t> </a:t>
            </a:r>
            <a:br>
              <a:rPr lang="fr-BE" dirty="0"/>
            </a:br>
            <a:r>
              <a:rPr lang="fr-BE" dirty="0"/>
              <a:t>2.1. Impacts sur le PIB</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23</a:t>
            </a:fld>
            <a:endParaRPr lang="fr-BE"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28800"/>
            <a:ext cx="3240360" cy="3628290"/>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2440" y="1617008"/>
            <a:ext cx="4234407" cy="2709572"/>
          </a:xfrm>
          <a:prstGeom prst="rect">
            <a:avLst/>
          </a:prstGeom>
        </p:spPr>
      </p:pic>
      <p:sp>
        <p:nvSpPr>
          <p:cNvPr id="6" name="ZoneTexte 5"/>
          <p:cNvSpPr txBox="1"/>
          <p:nvPr/>
        </p:nvSpPr>
        <p:spPr>
          <a:xfrm>
            <a:off x="5120869" y="4869160"/>
            <a:ext cx="3528392" cy="538609"/>
          </a:xfrm>
          <a:prstGeom prst="rect">
            <a:avLst/>
          </a:prstGeom>
          <a:noFill/>
        </p:spPr>
        <p:txBody>
          <a:bodyPr wrap="square" rtlCol="0">
            <a:spAutoFit/>
          </a:bodyPr>
          <a:lstStyle/>
          <a:p>
            <a:r>
              <a:rPr lang="en-US" sz="1100" i="1" dirty="0"/>
              <a:t>Source</a:t>
            </a:r>
            <a:r>
              <a:rPr lang="en-US" sz="1100" dirty="0"/>
              <a:t> : Australian Government, The Treasury, 2014.</a:t>
            </a:r>
            <a:endParaRPr lang="fr-BE" sz="1100" dirty="0"/>
          </a:p>
          <a:p>
            <a:endParaRPr lang="fr-BE" dirty="0"/>
          </a:p>
        </p:txBody>
      </p:sp>
      <p:sp>
        <p:nvSpPr>
          <p:cNvPr id="7" name="ZoneTexte 6"/>
          <p:cNvSpPr txBox="1"/>
          <p:nvPr/>
        </p:nvSpPr>
        <p:spPr>
          <a:xfrm>
            <a:off x="148193" y="4968990"/>
            <a:ext cx="3249488" cy="261610"/>
          </a:xfrm>
          <a:prstGeom prst="rect">
            <a:avLst/>
          </a:prstGeom>
          <a:noFill/>
        </p:spPr>
        <p:txBody>
          <a:bodyPr wrap="square" rtlCol="0">
            <a:spAutoFit/>
          </a:bodyPr>
          <a:lstStyle/>
          <a:p>
            <a:r>
              <a:rPr lang="fr-BE" sz="1100" i="1" dirty="0"/>
              <a:t>Source</a:t>
            </a:r>
            <a:r>
              <a:rPr lang="fr-BE" sz="1100" dirty="0"/>
              <a:t> : J. </a:t>
            </a:r>
            <a:r>
              <a:rPr lang="en-US" sz="1100" dirty="0"/>
              <a:t>Johnson, 2014.</a:t>
            </a:r>
            <a:endParaRPr lang="fr-BE" sz="1100" dirty="0"/>
          </a:p>
        </p:txBody>
      </p:sp>
    </p:spTree>
    <p:extLst>
      <p:ext uri="{BB962C8B-B14F-4D97-AF65-F5344CB8AC3E}">
        <p14:creationId xmlns:p14="http://schemas.microsoft.com/office/powerpoint/2010/main" val="121335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243529"/>
            <a:ext cx="8229600" cy="990600"/>
          </a:xfrm>
        </p:spPr>
        <p:txBody>
          <a:bodyPr>
            <a:normAutofit/>
          </a:bodyPr>
          <a:lstStyle/>
          <a:p>
            <a:r>
              <a:rPr lang="fr-BE" dirty="0"/>
              <a:t> </a:t>
            </a:r>
            <a:br>
              <a:rPr lang="fr-BE" dirty="0"/>
            </a:br>
            <a:r>
              <a:rPr lang="fr-BE" dirty="0"/>
              <a:t>2.2. </a:t>
            </a:r>
            <a:r>
              <a:rPr lang="fr-BE" sz="2700" dirty="0"/>
              <a:t>Impacts sur l’emploi et les salaires</a:t>
            </a:r>
            <a:endParaRPr lang="fr-BE" dirty="0"/>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24</a:t>
            </a:fld>
            <a:endParaRPr lang="fr-BE" dirty="0"/>
          </a:p>
        </p:txBody>
      </p:sp>
      <p:sp>
        <p:nvSpPr>
          <p:cNvPr id="4" name="ZoneTexte 3"/>
          <p:cNvSpPr txBox="1"/>
          <p:nvPr/>
        </p:nvSpPr>
        <p:spPr>
          <a:xfrm>
            <a:off x="539552" y="1319800"/>
            <a:ext cx="2592288" cy="369332"/>
          </a:xfrm>
          <a:prstGeom prst="rect">
            <a:avLst/>
          </a:prstGeom>
          <a:noFill/>
        </p:spPr>
        <p:txBody>
          <a:bodyPr wrap="square" rtlCol="0">
            <a:spAutoFit/>
          </a:bodyPr>
          <a:lstStyle/>
          <a:p>
            <a:r>
              <a:rPr lang="fr-BE" dirty="0">
                <a:solidFill>
                  <a:srgbClr val="C00000"/>
                </a:solidFill>
              </a:rPr>
              <a:t>Emploi</a:t>
            </a:r>
          </a:p>
        </p:txBody>
      </p:sp>
      <p:sp>
        <p:nvSpPr>
          <p:cNvPr id="5" name="ZoneTexte 4"/>
          <p:cNvSpPr txBox="1"/>
          <p:nvPr/>
        </p:nvSpPr>
        <p:spPr>
          <a:xfrm>
            <a:off x="5760132" y="1325980"/>
            <a:ext cx="2160240" cy="369332"/>
          </a:xfrm>
          <a:prstGeom prst="rect">
            <a:avLst/>
          </a:prstGeom>
          <a:noFill/>
        </p:spPr>
        <p:txBody>
          <a:bodyPr wrap="square" rtlCol="0">
            <a:spAutoFit/>
          </a:bodyPr>
          <a:lstStyle/>
          <a:p>
            <a:r>
              <a:rPr lang="fr-BE" dirty="0">
                <a:solidFill>
                  <a:srgbClr val="C00000"/>
                </a:solidFill>
              </a:rPr>
              <a:t>Salaires</a:t>
            </a:r>
          </a:p>
        </p:txBody>
      </p:sp>
      <p:sp>
        <p:nvSpPr>
          <p:cNvPr id="6" name="ZoneTexte 5"/>
          <p:cNvSpPr txBox="1"/>
          <p:nvPr/>
        </p:nvSpPr>
        <p:spPr>
          <a:xfrm>
            <a:off x="20933" y="4825102"/>
            <a:ext cx="4338482" cy="2154436"/>
          </a:xfrm>
          <a:prstGeom prst="rect">
            <a:avLst/>
          </a:prstGeom>
          <a:noFill/>
        </p:spPr>
        <p:txBody>
          <a:bodyPr wrap="square" rtlCol="0">
            <a:spAutoFit/>
          </a:bodyPr>
          <a:lstStyle/>
          <a:p>
            <a:r>
              <a:rPr lang="en-US" sz="1600" dirty="0"/>
              <a:t>° </a:t>
            </a:r>
            <a:r>
              <a:rPr lang="fr-BE" sz="1400" dirty="0"/>
              <a:t>245 700 </a:t>
            </a:r>
            <a:r>
              <a:rPr lang="en-US" sz="1400" dirty="0" err="1"/>
              <a:t>travailleurs</a:t>
            </a:r>
            <a:r>
              <a:rPr lang="en-US" sz="1400" dirty="0"/>
              <a:t> </a:t>
            </a:r>
            <a:r>
              <a:rPr lang="en-US" sz="1400" dirty="0" err="1"/>
              <a:t>en</a:t>
            </a:r>
            <a:r>
              <a:rPr lang="en-US" sz="1400" dirty="0"/>
              <a:t> sept 2015 ; 2,3% du total (soit un peu moins que le secteur agricole - forêts et pêche compris) mais parfois plus de 30 % dans </a:t>
            </a:r>
            <a:r>
              <a:rPr lang="en-US" sz="1400" dirty="0" err="1"/>
              <a:t>certaines</a:t>
            </a:r>
            <a:r>
              <a:rPr lang="en-US" sz="1400" dirty="0"/>
              <a:t> </a:t>
            </a:r>
            <a:r>
              <a:rPr lang="en-US" sz="1400" dirty="0" err="1"/>
              <a:t>régions</a:t>
            </a:r>
            <a:r>
              <a:rPr lang="en-US" sz="1400" dirty="0"/>
              <a:t> (BREE)</a:t>
            </a:r>
          </a:p>
          <a:p>
            <a:endParaRPr lang="en-US" sz="1400" dirty="0"/>
          </a:p>
          <a:p>
            <a:r>
              <a:rPr lang="en-US" sz="1400" dirty="0"/>
              <a:t>° Selon The National Resources Sector Employment Taskforce, un nouvel emploi en 2009 dans le secteur minier = 3 emplois dans les autres secteurs</a:t>
            </a:r>
          </a:p>
          <a:p>
            <a:endParaRPr lang="fr-BE"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906784"/>
            <a:ext cx="4248472" cy="3095878"/>
          </a:xfrm>
          <a:prstGeom prst="rect">
            <a:avLst/>
          </a:prstGeom>
        </p:spPr>
      </p:pic>
      <p:sp>
        <p:nvSpPr>
          <p:cNvPr id="12" name="ZoneTexte 11"/>
          <p:cNvSpPr txBox="1"/>
          <p:nvPr/>
        </p:nvSpPr>
        <p:spPr>
          <a:xfrm>
            <a:off x="5004048" y="5083329"/>
            <a:ext cx="3600400" cy="261610"/>
          </a:xfrm>
          <a:prstGeom prst="rect">
            <a:avLst/>
          </a:prstGeom>
          <a:noFill/>
        </p:spPr>
        <p:txBody>
          <a:bodyPr wrap="square" rtlCol="0">
            <a:spAutoFit/>
          </a:bodyPr>
          <a:lstStyle/>
          <a:p>
            <a:r>
              <a:rPr lang="en-US" sz="1100" i="1" dirty="0"/>
              <a:t>Source</a:t>
            </a:r>
            <a:r>
              <a:rPr lang="en-US" sz="1100" dirty="0"/>
              <a:t> : Australian Government, The Treasury, 2014.</a:t>
            </a:r>
            <a:endParaRPr lang="fr-BE" sz="1100" dirty="0"/>
          </a:p>
        </p:txBody>
      </p:sp>
      <p:sp>
        <p:nvSpPr>
          <p:cNvPr id="13" name="ZoneTexte 12"/>
          <p:cNvSpPr txBox="1"/>
          <p:nvPr/>
        </p:nvSpPr>
        <p:spPr>
          <a:xfrm>
            <a:off x="4985590" y="5517599"/>
            <a:ext cx="3835424" cy="738664"/>
          </a:xfrm>
          <a:prstGeom prst="rect">
            <a:avLst/>
          </a:prstGeom>
          <a:noFill/>
        </p:spPr>
        <p:txBody>
          <a:bodyPr wrap="square" rtlCol="0">
            <a:spAutoFit/>
          </a:bodyPr>
          <a:lstStyle/>
          <a:p>
            <a:r>
              <a:rPr lang="fr-BE" sz="1400" dirty="0"/>
              <a:t>En mai 2013, le salaire moyen dans le minier est supérieur de 66 % au salaire moyen industriel</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906783"/>
            <a:ext cx="3352068" cy="2463315"/>
          </a:xfrm>
          <a:prstGeom prst="rect">
            <a:avLst/>
          </a:prstGeom>
        </p:spPr>
      </p:pic>
      <p:sp>
        <p:nvSpPr>
          <p:cNvPr id="14" name="ZoneTexte 13"/>
          <p:cNvSpPr txBox="1"/>
          <p:nvPr/>
        </p:nvSpPr>
        <p:spPr>
          <a:xfrm>
            <a:off x="251520" y="4340947"/>
            <a:ext cx="3424076" cy="538609"/>
          </a:xfrm>
          <a:prstGeom prst="rect">
            <a:avLst/>
          </a:prstGeom>
          <a:noFill/>
        </p:spPr>
        <p:txBody>
          <a:bodyPr wrap="square" rtlCol="0">
            <a:spAutoFit/>
          </a:bodyPr>
          <a:lstStyle/>
          <a:p>
            <a:r>
              <a:rPr lang="en-US" sz="1100" i="1" dirty="0"/>
              <a:t>Source</a:t>
            </a:r>
            <a:r>
              <a:rPr lang="en-US" sz="1100" dirty="0"/>
              <a:t> : Australian Government, 2015 (b), p. 15.</a:t>
            </a:r>
            <a:endParaRPr lang="fr-BE" sz="1100" dirty="0"/>
          </a:p>
          <a:p>
            <a:r>
              <a:rPr lang="fr-BE" dirty="0"/>
              <a:t> </a:t>
            </a:r>
          </a:p>
        </p:txBody>
      </p:sp>
    </p:spTree>
    <p:extLst>
      <p:ext uri="{BB962C8B-B14F-4D97-AF65-F5344CB8AC3E}">
        <p14:creationId xmlns:p14="http://schemas.microsoft.com/office/powerpoint/2010/main" val="188050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314" y="347472"/>
            <a:ext cx="8590182" cy="990600"/>
          </a:xfrm>
        </p:spPr>
        <p:txBody>
          <a:bodyPr>
            <a:normAutofit fontScale="90000"/>
          </a:bodyPr>
          <a:lstStyle/>
          <a:p>
            <a:r>
              <a:rPr lang="fr-BE" dirty="0"/>
              <a:t> </a:t>
            </a:r>
            <a:br>
              <a:rPr lang="fr-BE" dirty="0"/>
            </a:br>
            <a:r>
              <a:rPr lang="fr-BE" sz="2700" dirty="0"/>
              <a:t>2.3. Impacts  sur l’environnement : au niveau local et régional</a:t>
            </a:r>
          </a:p>
        </p:txBody>
      </p:sp>
      <p:sp>
        <p:nvSpPr>
          <p:cNvPr id="7" name="Espace réservé du contenu 6"/>
          <p:cNvSpPr>
            <a:spLocks noGrp="1"/>
          </p:cNvSpPr>
          <p:nvPr>
            <p:ph idx="1"/>
          </p:nvPr>
        </p:nvSpPr>
        <p:spPr>
          <a:xfrm>
            <a:off x="457200" y="1600200"/>
            <a:ext cx="8291264" cy="4876800"/>
          </a:xfrm>
        </p:spPr>
        <p:txBody>
          <a:bodyPr>
            <a:normAutofit lnSpcReduction="10000"/>
          </a:bodyPr>
          <a:lstStyle/>
          <a:p>
            <a:r>
              <a:rPr lang="fr-BE" sz="1600" dirty="0"/>
              <a:t>Sujet de </a:t>
            </a:r>
            <a:r>
              <a:rPr lang="fr-BE" sz="1600" dirty="0">
                <a:solidFill>
                  <a:srgbClr val="C00000"/>
                </a:solidFill>
              </a:rPr>
              <a:t>controverse</a:t>
            </a:r>
            <a:r>
              <a:rPr lang="fr-BE" sz="1600" dirty="0"/>
              <a:t> comme partout : pollutions atmosphériques, des sols et des eaux, consommation d’eau (3,6 % du total car recyclage)</a:t>
            </a:r>
          </a:p>
          <a:p>
            <a:endParaRPr lang="fr-BE" sz="1600" dirty="0"/>
          </a:p>
          <a:p>
            <a:r>
              <a:rPr lang="fr-BE" sz="1600" dirty="0"/>
              <a:t>Beaucoup de sites en </a:t>
            </a:r>
            <a:r>
              <a:rPr lang="fr-BE" sz="1600" dirty="0">
                <a:solidFill>
                  <a:srgbClr val="C00000"/>
                </a:solidFill>
              </a:rPr>
              <a:t>milieu rural </a:t>
            </a:r>
            <a:r>
              <a:rPr lang="fr-BE" sz="1600" dirty="0"/>
              <a:t>mais aussi des </a:t>
            </a:r>
            <a:r>
              <a:rPr lang="fr-BE" sz="1600" dirty="0">
                <a:solidFill>
                  <a:srgbClr val="C00000"/>
                </a:solidFill>
              </a:rPr>
              <a:t>exploitations proches des côtes</a:t>
            </a:r>
            <a:r>
              <a:rPr lang="fr-BE" sz="1600" dirty="0"/>
              <a:t>, en mer et de grands aménagements portuaires pour faciliter le transport du charbon, du minerai de fer et du GN</a:t>
            </a:r>
          </a:p>
          <a:p>
            <a:pPr marL="0" indent="0">
              <a:buNone/>
            </a:pPr>
            <a:endParaRPr lang="fr-BE" sz="1600" dirty="0"/>
          </a:p>
          <a:p>
            <a:r>
              <a:rPr lang="fr-BE" sz="1600" dirty="0"/>
              <a:t>Actuellement </a:t>
            </a:r>
            <a:r>
              <a:rPr lang="fr-BE" sz="1600" dirty="0">
                <a:solidFill>
                  <a:srgbClr val="C00000"/>
                </a:solidFill>
              </a:rPr>
              <a:t>quelques débats importants</a:t>
            </a:r>
          </a:p>
          <a:p>
            <a:pPr lvl="1"/>
            <a:r>
              <a:rPr lang="fr-FR" sz="1400" dirty="0">
                <a:solidFill>
                  <a:srgbClr val="C00000"/>
                </a:solidFill>
              </a:rPr>
              <a:t>Mines de charbon gigantesques </a:t>
            </a:r>
            <a:r>
              <a:rPr lang="fr-FR" sz="1400" dirty="0"/>
              <a:t>(30 et 60 Mt par an) dans le Queensland (Alpha Coal et </a:t>
            </a:r>
            <a:r>
              <a:rPr lang="fr-BE" sz="1400" dirty="0"/>
              <a:t>Carmichael Coal) </a:t>
            </a:r>
            <a:r>
              <a:rPr lang="fr-FR" sz="1400" dirty="0"/>
              <a:t>imposant la création de voies ferrées (500 et 189 km) et surtout l’agrandissement du port </a:t>
            </a:r>
            <a:r>
              <a:rPr lang="fr-BE" sz="1400" dirty="0"/>
              <a:t>d’Abbot Point, ce qui impacterait l'environnement et les fonds marins, notamment de la Grande barrière de corail (dragage d’environ 51 M m</a:t>
            </a:r>
            <a:r>
              <a:rPr lang="fr-BE" sz="1400" baseline="30000" dirty="0"/>
              <a:t>3</a:t>
            </a:r>
            <a:r>
              <a:rPr lang="fr-BE" sz="1400" dirty="0"/>
              <a:t> de fond océanique, pour creuser et entretenir des bassins, des chenaux puis rejet de ces sables plus loin). Le premier projet suspendu avec le retrait en décembre 2014 de la Société Générale chargée de trouver les financements et le deuxième bloqué par la justice australienne au début août 15 mais sans doute temporairement…</a:t>
            </a:r>
            <a:r>
              <a:rPr lang="fr-FR" sz="1400" dirty="0"/>
              <a:t> </a:t>
            </a:r>
            <a:r>
              <a:rPr lang="fr-BE" sz="1400" dirty="0"/>
              <a:t> </a:t>
            </a:r>
          </a:p>
          <a:p>
            <a:pPr lvl="1"/>
            <a:r>
              <a:rPr lang="fr-BE" sz="1400" dirty="0">
                <a:solidFill>
                  <a:srgbClr val="C00000"/>
                </a:solidFill>
              </a:rPr>
              <a:t>Projets de mines de schiste à ciel ouvert </a:t>
            </a:r>
            <a:r>
              <a:rPr lang="fr-BE" sz="1400" dirty="0"/>
              <a:t>et d’usine de transformation près de Gladstone de la société Queensland Energy Resources (QER) </a:t>
            </a:r>
          </a:p>
          <a:p>
            <a:pPr lvl="1"/>
            <a:r>
              <a:rPr lang="fr-FR" sz="1400" dirty="0">
                <a:solidFill>
                  <a:srgbClr val="C00000"/>
                </a:solidFill>
              </a:rPr>
              <a:t>Hub gazier James Price Point </a:t>
            </a:r>
            <a:r>
              <a:rPr lang="fr-FR" sz="1400" dirty="0"/>
              <a:t>et ses impacts potentiels sur le Kimberley en Australie occidentale, la </a:t>
            </a:r>
            <a:r>
              <a:rPr lang="fr-BE" sz="1400" dirty="0"/>
              <a:t>plus grande usine de liquéfaction de gaz au monde, programme qui mobiliserait 2 500 ha de terres et la construction d’un port en eau profonde s’étalant sur 1 500 ha marins. Le projet n’a pas encore été soumis à l’évaluation environnementale</a:t>
            </a:r>
          </a:p>
          <a:p>
            <a:pPr marL="0" indent="0">
              <a:buNone/>
            </a:pPr>
            <a:endParaRPr lang="fr-BE" sz="1600" dirty="0"/>
          </a:p>
          <a:p>
            <a:pPr marL="0" indent="0">
              <a:buNone/>
            </a:pPr>
            <a:endParaRPr lang="fr-BE" sz="1600" dirty="0"/>
          </a:p>
          <a:p>
            <a:endParaRPr lang="fr-BE" dirty="0"/>
          </a:p>
          <a:p>
            <a:endParaRPr lang="fr-BE" dirty="0"/>
          </a:p>
          <a:p>
            <a:endParaRPr lang="fr-BE" dirty="0"/>
          </a:p>
          <a:p>
            <a:endParaRPr lang="fr-BE" dirty="0"/>
          </a:p>
          <a:p>
            <a:endParaRPr lang="fr-BE" dirty="0"/>
          </a:p>
          <a:p>
            <a:pPr marL="0" indent="0">
              <a:buNone/>
            </a:pPr>
            <a:endParaRPr lang="fr-BE" dirty="0"/>
          </a:p>
          <a:p>
            <a:pPr marL="0" indent="0">
              <a:buNone/>
            </a:pPr>
            <a:endParaRPr lang="fr-BE" dirty="0"/>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25</a:t>
            </a:fld>
            <a:endParaRPr lang="fr-BE" dirty="0"/>
          </a:p>
        </p:txBody>
      </p:sp>
    </p:spTree>
    <p:extLst>
      <p:ext uri="{BB962C8B-B14F-4D97-AF65-F5344CB8AC3E}">
        <p14:creationId xmlns:p14="http://schemas.microsoft.com/office/powerpoint/2010/main" val="16528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8320"/>
            <a:ext cx="8229600" cy="990600"/>
          </a:xfrm>
        </p:spPr>
        <p:txBody>
          <a:bodyPr>
            <a:normAutofit/>
          </a:bodyPr>
          <a:lstStyle/>
          <a:p>
            <a:r>
              <a:rPr lang="fr-BE" dirty="0"/>
              <a:t> </a:t>
            </a:r>
            <a:br>
              <a:rPr lang="fr-BE" dirty="0"/>
            </a:br>
            <a:r>
              <a:rPr lang="fr-BE" dirty="0"/>
              <a:t>2.3. </a:t>
            </a:r>
            <a:r>
              <a:rPr lang="fr-BE" sz="2700" dirty="0"/>
              <a:t>Impacts  sur l’environnement :  au niveau international</a:t>
            </a:r>
            <a:endParaRPr lang="fr-BE" dirty="0"/>
          </a:p>
        </p:txBody>
      </p:sp>
      <p:sp>
        <p:nvSpPr>
          <p:cNvPr id="7" name="Espace réservé du contenu 6"/>
          <p:cNvSpPr>
            <a:spLocks noGrp="1"/>
          </p:cNvSpPr>
          <p:nvPr>
            <p:ph idx="1"/>
          </p:nvPr>
        </p:nvSpPr>
        <p:spPr>
          <a:xfrm>
            <a:off x="179512" y="1412776"/>
            <a:ext cx="4392488" cy="5328592"/>
          </a:xfrm>
        </p:spPr>
        <p:txBody>
          <a:bodyPr>
            <a:normAutofit fontScale="92500" lnSpcReduction="10000"/>
          </a:bodyPr>
          <a:lstStyle/>
          <a:p>
            <a:r>
              <a:rPr lang="fr-BE" sz="1600" dirty="0"/>
              <a:t>Importants rejets de GES même si ↓ depuis 2000</a:t>
            </a:r>
          </a:p>
          <a:p>
            <a:pPr marL="0" indent="0">
              <a:buNone/>
            </a:pPr>
            <a:r>
              <a:rPr lang="fr-BE" sz="1600" dirty="0"/>
              <a:t> </a:t>
            </a:r>
          </a:p>
          <a:p>
            <a:r>
              <a:rPr lang="fr-BE" sz="1600" dirty="0"/>
              <a:t>Fortes </a:t>
            </a:r>
            <a:r>
              <a:rPr lang="fr-BE" sz="1600" dirty="0">
                <a:solidFill>
                  <a:srgbClr val="C00000"/>
                </a:solidFill>
              </a:rPr>
              <a:t>controverses</a:t>
            </a:r>
            <a:r>
              <a:rPr lang="fr-BE" sz="1600" dirty="0"/>
              <a:t> </a:t>
            </a:r>
            <a:r>
              <a:rPr lang="fr-BE" sz="1600" dirty="0">
                <a:solidFill>
                  <a:srgbClr val="C00000"/>
                </a:solidFill>
              </a:rPr>
              <a:t>au sein de la classe politique</a:t>
            </a:r>
          </a:p>
          <a:p>
            <a:pPr>
              <a:buFontTx/>
              <a:buChar char="-"/>
            </a:pPr>
            <a:r>
              <a:rPr lang="fr-BE" sz="1400" dirty="0"/>
              <a:t>2007: Election d’un gouvernement travailliste (Kevin Rudd) sur un programme écologiste assez fort : l’adhésion du pays au protocole de Kyoto et promesse d’une taxe carbone mais contraint à démissionner</a:t>
            </a:r>
          </a:p>
          <a:p>
            <a:pPr>
              <a:buFontTx/>
              <a:buChar char="-"/>
            </a:pPr>
            <a:r>
              <a:rPr lang="fr-BE" sz="1400" dirty="0"/>
              <a:t>2010: Gouvernement travailliste de Julia Gillard (qui avait besoin des Verts) : mise en œuvre d’une taxe sur l'exploitation des ressources non renouvelables dans une version moins ambitieuse et lancement en 2012 de la mise en place de la taxe carbone</a:t>
            </a:r>
          </a:p>
          <a:p>
            <a:pPr>
              <a:buFontTx/>
              <a:buChar char="-"/>
            </a:pPr>
            <a:r>
              <a:rPr lang="fr-BE" sz="1400" dirty="0"/>
              <a:t>2013: Election d’un gouvernement conservateur (Tony Abbott) climato-sceptique; suppression de la  taxe carbone qui obligeait les 500 plus gros pollueurs à acheter des permis d'émission</a:t>
            </a:r>
          </a:p>
          <a:p>
            <a:pPr>
              <a:buFontTx/>
              <a:buChar char="-"/>
            </a:pPr>
            <a:endParaRPr lang="fr-BE" sz="1400" dirty="0"/>
          </a:p>
          <a:p>
            <a:r>
              <a:rPr lang="fr-BE" sz="1600" dirty="0"/>
              <a:t>Fortes </a:t>
            </a:r>
            <a:r>
              <a:rPr lang="fr-BE" sz="1600" dirty="0">
                <a:solidFill>
                  <a:srgbClr val="C00000"/>
                </a:solidFill>
              </a:rPr>
              <a:t>controverses au sein de la population</a:t>
            </a:r>
            <a:r>
              <a:rPr lang="fr-BE" sz="1600" dirty="0"/>
              <a:t>, notamment villes/campagnes</a:t>
            </a:r>
          </a:p>
          <a:p>
            <a:pPr>
              <a:buFontTx/>
              <a:buChar char="-"/>
            </a:pPr>
            <a:r>
              <a:rPr lang="fr-BE" sz="1300" dirty="0"/>
              <a:t>70 % des médias australiens appartiennent à l'empire de l'homme d'affaires australo-américain Rupert Murdoch, lui-même climato-sceptique, joue un rôle dans cette défiance</a:t>
            </a:r>
            <a:r>
              <a:rPr lang="fr-BE" sz="1600" dirty="0"/>
              <a:t>.</a:t>
            </a:r>
          </a:p>
          <a:p>
            <a:endParaRPr lang="fr-BE" sz="1600" dirty="0"/>
          </a:p>
          <a:p>
            <a:pPr marL="0" indent="0">
              <a:buNone/>
            </a:pPr>
            <a:endParaRPr lang="fr-BE" sz="1600" dirty="0"/>
          </a:p>
          <a:p>
            <a:endParaRPr lang="fr-BE" dirty="0"/>
          </a:p>
          <a:p>
            <a:endParaRPr lang="fr-BE" dirty="0"/>
          </a:p>
          <a:p>
            <a:endParaRPr lang="fr-BE" dirty="0"/>
          </a:p>
          <a:p>
            <a:endParaRPr lang="fr-BE" dirty="0"/>
          </a:p>
          <a:p>
            <a:endParaRPr lang="fr-BE" dirty="0"/>
          </a:p>
          <a:p>
            <a:pPr marL="0" indent="0">
              <a:buNone/>
            </a:pPr>
            <a:endParaRPr lang="fr-BE" dirty="0"/>
          </a:p>
          <a:p>
            <a:pPr marL="0" indent="0">
              <a:buNone/>
            </a:pPr>
            <a:endParaRPr lang="fr-BE" dirty="0"/>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26</a:t>
            </a:fld>
            <a:endParaRPr lang="fr-BE"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367" y="3736934"/>
            <a:ext cx="3980793" cy="2559081"/>
          </a:xfrm>
          <a:prstGeom prst="rect">
            <a:avLst/>
          </a:prstGeom>
        </p:spPr>
      </p:pic>
      <p:sp>
        <p:nvSpPr>
          <p:cNvPr id="3" name="ZoneTexte 2"/>
          <p:cNvSpPr txBox="1"/>
          <p:nvPr/>
        </p:nvSpPr>
        <p:spPr>
          <a:xfrm>
            <a:off x="5058611" y="6381328"/>
            <a:ext cx="3096344" cy="538609"/>
          </a:xfrm>
          <a:prstGeom prst="rect">
            <a:avLst/>
          </a:prstGeom>
          <a:noFill/>
        </p:spPr>
        <p:txBody>
          <a:bodyPr wrap="square" rtlCol="0">
            <a:spAutoFit/>
          </a:bodyPr>
          <a:lstStyle/>
          <a:p>
            <a:r>
              <a:rPr lang="fr-BE" sz="1100" dirty="0"/>
              <a:t>Source : TNC, p.15.</a:t>
            </a:r>
          </a:p>
          <a:p>
            <a:endParaRPr lang="fr-BE" dirty="0"/>
          </a:p>
        </p:txBody>
      </p:sp>
      <p:sp>
        <p:nvSpPr>
          <p:cNvPr id="4" name="ZoneTexte 3"/>
          <p:cNvSpPr txBox="1"/>
          <p:nvPr/>
        </p:nvSpPr>
        <p:spPr>
          <a:xfrm>
            <a:off x="4716016" y="1487516"/>
            <a:ext cx="4320480" cy="907941"/>
          </a:xfrm>
          <a:prstGeom prst="rect">
            <a:avLst/>
          </a:prstGeom>
          <a:noFill/>
          <a:ln w="19050">
            <a:solidFill>
              <a:schemeClr val="tx1"/>
            </a:solidFill>
          </a:ln>
        </p:spPr>
        <p:txBody>
          <a:bodyPr wrap="square" rtlCol="0">
            <a:spAutoFit/>
          </a:bodyPr>
          <a:lstStyle/>
          <a:p>
            <a:r>
              <a:rPr lang="fr-BE" sz="1400" dirty="0"/>
              <a:t>En 2012 : 16,7 t par habitant contre 16,1 pour USA et 15,3 pour Canada</a:t>
            </a:r>
          </a:p>
          <a:p>
            <a:r>
              <a:rPr lang="fr-BE" sz="1400" dirty="0"/>
              <a:t>Chine = 6,1 - Qatar 36,9 - Koweït 28,1 et France 5,1</a:t>
            </a:r>
          </a:p>
          <a:p>
            <a:r>
              <a:rPr lang="fr-BE" sz="1100" i="1" dirty="0"/>
              <a:t>Source</a:t>
            </a:r>
            <a:r>
              <a:rPr lang="fr-BE" sz="1100" dirty="0"/>
              <a:t> : EIA, KWES, 2014.</a:t>
            </a:r>
          </a:p>
        </p:txBody>
      </p:sp>
      <p:sp>
        <p:nvSpPr>
          <p:cNvPr id="5" name="ZoneTexte 4"/>
          <p:cNvSpPr txBox="1"/>
          <p:nvPr/>
        </p:nvSpPr>
        <p:spPr>
          <a:xfrm>
            <a:off x="4948366" y="2621096"/>
            <a:ext cx="4088130" cy="646331"/>
          </a:xfrm>
          <a:prstGeom prst="rect">
            <a:avLst/>
          </a:prstGeom>
          <a:noFill/>
        </p:spPr>
        <p:txBody>
          <a:bodyPr wrap="square" rtlCol="0">
            <a:spAutoFit/>
          </a:bodyPr>
          <a:lstStyle/>
          <a:p>
            <a:r>
              <a:rPr lang="fr-BE" sz="1200" dirty="0"/>
              <a:t>Dernier pays développé à publier ses objectifs pour la COP 21 (11-08-15) : réduction en réalité de 6,6 % par rapport à 1990 (UE : 40 %)</a:t>
            </a:r>
          </a:p>
        </p:txBody>
      </p:sp>
    </p:spTree>
    <p:extLst>
      <p:ext uri="{BB962C8B-B14F-4D97-AF65-F5344CB8AC3E}">
        <p14:creationId xmlns:p14="http://schemas.microsoft.com/office/powerpoint/2010/main" val="4115838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1479"/>
            <a:ext cx="8229600" cy="990600"/>
          </a:xfrm>
        </p:spPr>
        <p:txBody>
          <a:bodyPr/>
          <a:lstStyle/>
          <a:p>
            <a:r>
              <a:rPr lang="fr-BE" dirty="0"/>
              <a:t>2.4. Impacts sur les territoires : poids du secteur minier</a:t>
            </a:r>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27</a:t>
            </a:fld>
            <a:endParaRPr lang="fr-BE" dirty="0"/>
          </a:p>
        </p:txBody>
      </p:sp>
      <p:sp>
        <p:nvSpPr>
          <p:cNvPr id="7" name="ZoneTexte 6"/>
          <p:cNvSpPr txBox="1"/>
          <p:nvPr/>
        </p:nvSpPr>
        <p:spPr>
          <a:xfrm>
            <a:off x="179512" y="1628800"/>
            <a:ext cx="6768752" cy="338554"/>
          </a:xfrm>
          <a:prstGeom prst="rect">
            <a:avLst/>
          </a:prstGeom>
          <a:noFill/>
        </p:spPr>
        <p:txBody>
          <a:bodyPr wrap="square" rtlCol="0">
            <a:spAutoFit/>
          </a:bodyPr>
          <a:lstStyle/>
          <a:p>
            <a:r>
              <a:rPr lang="fr-BE" sz="1600" dirty="0">
                <a:solidFill>
                  <a:srgbClr val="C00000"/>
                </a:solidFill>
              </a:rPr>
              <a:t>Part de VA du secteur minier par région (Etat ou Territoire) en 2008-2009</a:t>
            </a:r>
          </a:p>
        </p:txBody>
      </p:sp>
      <p:graphicFrame>
        <p:nvGraphicFramePr>
          <p:cNvPr id="8" name="Tableau 7"/>
          <p:cNvGraphicFramePr>
            <a:graphicFrameLocks noGrp="1"/>
          </p:cNvGraphicFramePr>
          <p:nvPr>
            <p:extLst>
              <p:ext uri="{D42A27DB-BD31-4B8C-83A1-F6EECF244321}">
                <p14:modId xmlns:p14="http://schemas.microsoft.com/office/powerpoint/2010/main" val="2033832011"/>
              </p:ext>
            </p:extLst>
          </p:nvPr>
        </p:nvGraphicFramePr>
        <p:xfrm>
          <a:off x="323528" y="2504275"/>
          <a:ext cx="3672408" cy="2767566"/>
        </p:xfrm>
        <a:graphic>
          <a:graphicData uri="http://schemas.openxmlformats.org/drawingml/2006/table">
            <a:tbl>
              <a:tblPr firstRow="1" bandRow="1">
                <a:tableStyleId>{5C22544A-7EE6-4342-B048-85BDC9FD1C3A}</a:tableStyleId>
              </a:tblPr>
              <a:tblGrid>
                <a:gridCol w="1771543">
                  <a:extLst>
                    <a:ext uri="{9D8B030D-6E8A-4147-A177-3AD203B41FA5}">
                      <a16:colId xmlns:a16="http://schemas.microsoft.com/office/drawing/2014/main" val="20000"/>
                    </a:ext>
                  </a:extLst>
                </a:gridCol>
                <a:gridCol w="1900865">
                  <a:extLst>
                    <a:ext uri="{9D8B030D-6E8A-4147-A177-3AD203B41FA5}">
                      <a16:colId xmlns:a16="http://schemas.microsoft.com/office/drawing/2014/main" val="20001"/>
                    </a:ext>
                  </a:extLst>
                </a:gridCol>
              </a:tblGrid>
              <a:tr h="465322">
                <a:tc>
                  <a:txBody>
                    <a:bodyPr/>
                    <a:lstStyle/>
                    <a:p>
                      <a:endParaRPr lang="fr-BE" sz="1200" dirty="0"/>
                    </a:p>
                  </a:txBody>
                  <a:tcPr/>
                </a:tc>
                <a:tc>
                  <a:txBody>
                    <a:bodyPr/>
                    <a:lstStyle/>
                    <a:p>
                      <a:r>
                        <a:rPr lang="fr-BE" sz="1200" dirty="0"/>
                        <a:t>% du total par</a:t>
                      </a:r>
                      <a:r>
                        <a:rPr lang="fr-BE" sz="1200" baseline="0" dirty="0"/>
                        <a:t> région</a:t>
                      </a:r>
                      <a:endParaRPr lang="fr-BE" sz="1200" dirty="0"/>
                    </a:p>
                  </a:txBody>
                  <a:tcPr/>
                </a:tc>
                <a:extLst>
                  <a:ext uri="{0D108BD9-81ED-4DB2-BD59-A6C34878D82A}">
                    <a16:rowId xmlns:a16="http://schemas.microsoft.com/office/drawing/2014/main" val="10000"/>
                  </a:ext>
                </a:extLst>
              </a:tr>
              <a:tr h="269397">
                <a:tc>
                  <a:txBody>
                    <a:bodyPr/>
                    <a:lstStyle/>
                    <a:p>
                      <a:r>
                        <a:rPr lang="fr-BE" sz="1200" dirty="0"/>
                        <a:t>Territoire</a:t>
                      </a:r>
                      <a:r>
                        <a:rPr lang="fr-BE" sz="1200" baseline="0" dirty="0"/>
                        <a:t> du Nord</a:t>
                      </a:r>
                      <a:endParaRPr lang="fr-BE" sz="1200" dirty="0"/>
                    </a:p>
                  </a:txBody>
                  <a:tcPr/>
                </a:tc>
                <a:tc>
                  <a:txBody>
                    <a:bodyPr/>
                    <a:lstStyle/>
                    <a:p>
                      <a:pPr algn="ctr"/>
                      <a:r>
                        <a:rPr lang="fr-BE" sz="1200" dirty="0"/>
                        <a:t>26,5</a:t>
                      </a:r>
                    </a:p>
                  </a:txBody>
                  <a:tcPr/>
                </a:tc>
                <a:extLst>
                  <a:ext uri="{0D108BD9-81ED-4DB2-BD59-A6C34878D82A}">
                    <a16:rowId xmlns:a16="http://schemas.microsoft.com/office/drawing/2014/main" val="10001"/>
                  </a:ext>
                </a:extLst>
              </a:tr>
              <a:tr h="465322">
                <a:tc>
                  <a:txBody>
                    <a:bodyPr/>
                    <a:lstStyle/>
                    <a:p>
                      <a:r>
                        <a:rPr lang="fr-BE" sz="1200" dirty="0"/>
                        <a:t>Australie occidentale</a:t>
                      </a:r>
                    </a:p>
                  </a:txBody>
                  <a:tcPr/>
                </a:tc>
                <a:tc>
                  <a:txBody>
                    <a:bodyPr/>
                    <a:lstStyle/>
                    <a:p>
                      <a:pPr algn="ctr"/>
                      <a:r>
                        <a:rPr lang="fr-BE" sz="1200" dirty="0"/>
                        <a:t>25,3</a:t>
                      </a:r>
                    </a:p>
                  </a:txBody>
                  <a:tcPr/>
                </a:tc>
                <a:extLst>
                  <a:ext uri="{0D108BD9-81ED-4DB2-BD59-A6C34878D82A}">
                    <a16:rowId xmlns:a16="http://schemas.microsoft.com/office/drawing/2014/main" val="10002"/>
                  </a:ext>
                </a:extLst>
              </a:tr>
              <a:tr h="269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a:t>Queensland</a:t>
                      </a:r>
                    </a:p>
                  </a:txBody>
                  <a:tcPr/>
                </a:tc>
                <a:tc>
                  <a:txBody>
                    <a:bodyPr/>
                    <a:lstStyle/>
                    <a:p>
                      <a:pPr algn="ctr"/>
                      <a:r>
                        <a:rPr lang="fr-BE" sz="1200" dirty="0"/>
                        <a:t>8,3</a:t>
                      </a:r>
                    </a:p>
                  </a:txBody>
                  <a:tcPr/>
                </a:tc>
                <a:extLst>
                  <a:ext uri="{0D108BD9-81ED-4DB2-BD59-A6C34878D82A}">
                    <a16:rowId xmlns:a16="http://schemas.microsoft.com/office/drawing/2014/main" val="10003"/>
                  </a:ext>
                </a:extLst>
              </a:tr>
              <a:tr h="269397">
                <a:tc>
                  <a:txBody>
                    <a:bodyPr/>
                    <a:lstStyle/>
                    <a:p>
                      <a:r>
                        <a:rPr lang="fr-BE" sz="1200" dirty="0"/>
                        <a:t>Australie méridionale</a:t>
                      </a:r>
                    </a:p>
                  </a:txBody>
                  <a:tcPr/>
                </a:tc>
                <a:tc>
                  <a:txBody>
                    <a:bodyPr/>
                    <a:lstStyle/>
                    <a:p>
                      <a:pPr algn="ctr"/>
                      <a:r>
                        <a:rPr lang="fr-BE" sz="1200" dirty="0"/>
                        <a:t>3,5</a:t>
                      </a:r>
                    </a:p>
                  </a:txBody>
                  <a:tcPr/>
                </a:tc>
                <a:extLst>
                  <a:ext uri="{0D108BD9-81ED-4DB2-BD59-A6C34878D82A}">
                    <a16:rowId xmlns:a16="http://schemas.microsoft.com/office/drawing/2014/main" val="10004"/>
                  </a:ext>
                </a:extLst>
              </a:tr>
              <a:tr h="465322">
                <a:tc>
                  <a:txBody>
                    <a:bodyPr/>
                    <a:lstStyle/>
                    <a:p>
                      <a:r>
                        <a:rPr lang="fr-BE" sz="1200" dirty="0"/>
                        <a:t>Nouvelle Galles du Sud</a:t>
                      </a:r>
                    </a:p>
                  </a:txBody>
                  <a:tcPr/>
                </a:tc>
                <a:tc>
                  <a:txBody>
                    <a:bodyPr/>
                    <a:lstStyle/>
                    <a:p>
                      <a:pPr algn="ctr"/>
                      <a:r>
                        <a:rPr lang="fr-BE" sz="1200" dirty="0"/>
                        <a:t>2,6</a:t>
                      </a:r>
                    </a:p>
                  </a:txBody>
                  <a:tcPr/>
                </a:tc>
                <a:extLst>
                  <a:ext uri="{0D108BD9-81ED-4DB2-BD59-A6C34878D82A}">
                    <a16:rowId xmlns:a16="http://schemas.microsoft.com/office/drawing/2014/main" val="10005"/>
                  </a:ext>
                </a:extLst>
              </a:tr>
              <a:tr h="269397">
                <a:tc>
                  <a:txBody>
                    <a:bodyPr/>
                    <a:lstStyle/>
                    <a:p>
                      <a:r>
                        <a:rPr lang="fr-BE" sz="1200" dirty="0"/>
                        <a:t>Tasmanie</a:t>
                      </a:r>
                    </a:p>
                  </a:txBody>
                  <a:tcPr/>
                </a:tc>
                <a:tc>
                  <a:txBody>
                    <a:bodyPr/>
                    <a:lstStyle/>
                    <a:p>
                      <a:pPr algn="ctr"/>
                      <a:r>
                        <a:rPr lang="fr-BE" sz="1200" dirty="0"/>
                        <a:t>2,1</a:t>
                      </a:r>
                    </a:p>
                  </a:txBody>
                  <a:tcPr/>
                </a:tc>
                <a:extLst>
                  <a:ext uri="{0D108BD9-81ED-4DB2-BD59-A6C34878D82A}">
                    <a16:rowId xmlns:a16="http://schemas.microsoft.com/office/drawing/2014/main" val="10006"/>
                  </a:ext>
                </a:extLst>
              </a:tr>
              <a:tr h="269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200" dirty="0"/>
                        <a:t>Victoria</a:t>
                      </a:r>
                    </a:p>
                  </a:txBody>
                  <a:tcPr/>
                </a:tc>
                <a:tc>
                  <a:txBody>
                    <a:bodyPr/>
                    <a:lstStyle/>
                    <a:p>
                      <a:pPr algn="ctr"/>
                      <a:r>
                        <a:rPr lang="fr-BE" sz="1200" dirty="0"/>
                        <a:t>1,8</a:t>
                      </a:r>
                    </a:p>
                  </a:txBody>
                  <a:tcPr/>
                </a:tc>
                <a:extLst>
                  <a:ext uri="{0D108BD9-81ED-4DB2-BD59-A6C34878D82A}">
                    <a16:rowId xmlns:a16="http://schemas.microsoft.com/office/drawing/2014/main" val="10007"/>
                  </a:ext>
                </a:extLst>
              </a:tr>
            </a:tbl>
          </a:graphicData>
        </a:graphic>
      </p:graphicFrame>
      <p:sp>
        <p:nvSpPr>
          <p:cNvPr id="9" name="ZoneTexte 8"/>
          <p:cNvSpPr txBox="1"/>
          <p:nvPr/>
        </p:nvSpPr>
        <p:spPr>
          <a:xfrm>
            <a:off x="178741" y="5589240"/>
            <a:ext cx="4320480" cy="1046440"/>
          </a:xfrm>
          <a:prstGeom prst="rect">
            <a:avLst/>
          </a:prstGeom>
          <a:noFill/>
        </p:spPr>
        <p:txBody>
          <a:bodyPr wrap="square" rtlCol="0">
            <a:spAutoFit/>
          </a:bodyPr>
          <a:lstStyle/>
          <a:p>
            <a:r>
              <a:rPr lang="en-US" sz="1100" i="1" dirty="0"/>
              <a:t>Source</a:t>
            </a:r>
            <a:r>
              <a:rPr lang="en-US" sz="1100" dirty="0"/>
              <a:t> : http://www.aph.gov.au/About_Parliament/Parliamentary_Departments/Parliamentary_Library/pubs/BN/1011/AustResources#_Toc273016097</a:t>
            </a:r>
            <a:endParaRPr lang="fr-BE" sz="1100" dirty="0"/>
          </a:p>
          <a:p>
            <a:endParaRPr lang="fr-BE"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172" y="2285691"/>
            <a:ext cx="3786183" cy="2726052"/>
          </a:xfrm>
          <a:prstGeom prst="rect">
            <a:avLst/>
          </a:prstGeom>
        </p:spPr>
      </p:pic>
      <p:sp>
        <p:nvSpPr>
          <p:cNvPr id="6" name="ZoneTexte 5"/>
          <p:cNvSpPr txBox="1"/>
          <p:nvPr/>
        </p:nvSpPr>
        <p:spPr>
          <a:xfrm>
            <a:off x="5148064" y="5445224"/>
            <a:ext cx="3456384" cy="600164"/>
          </a:xfrm>
          <a:prstGeom prst="rect">
            <a:avLst/>
          </a:prstGeom>
          <a:noFill/>
        </p:spPr>
        <p:txBody>
          <a:bodyPr wrap="square" rtlCol="0">
            <a:spAutoFit/>
          </a:bodyPr>
          <a:lstStyle/>
          <a:p>
            <a:r>
              <a:rPr lang="fr-BE" sz="1100" i="1" dirty="0"/>
              <a:t>Source</a:t>
            </a:r>
            <a:r>
              <a:rPr lang="fr-BE" sz="1100" dirty="0"/>
              <a:t> : http://www.cartograf.fr/img/australie/carte_etats_australie_capitale_canberra.jpg </a:t>
            </a:r>
          </a:p>
        </p:txBody>
      </p:sp>
    </p:spTree>
    <p:extLst>
      <p:ext uri="{BB962C8B-B14F-4D97-AF65-F5344CB8AC3E}">
        <p14:creationId xmlns:p14="http://schemas.microsoft.com/office/powerpoint/2010/main" val="821161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097" y="347472"/>
            <a:ext cx="8229600" cy="990600"/>
          </a:xfrm>
        </p:spPr>
        <p:txBody>
          <a:bodyPr/>
          <a:lstStyle/>
          <a:p>
            <a:r>
              <a:rPr lang="fr-BE" dirty="0"/>
              <a:t>2.4. Impacts sur les territoires :  répartition de l’emploi minier</a:t>
            </a:r>
          </a:p>
        </p:txBody>
      </p:sp>
      <p:sp>
        <p:nvSpPr>
          <p:cNvPr id="3" name="Espace réservé du contenu 2"/>
          <p:cNvSpPr>
            <a:spLocks noGrp="1"/>
          </p:cNvSpPr>
          <p:nvPr>
            <p:ph sz="half" idx="1"/>
          </p:nvPr>
        </p:nvSpPr>
        <p:spPr>
          <a:xfrm>
            <a:off x="251520" y="1412776"/>
            <a:ext cx="4906888" cy="4718304"/>
          </a:xfrm>
        </p:spPr>
        <p:txBody>
          <a:bodyPr>
            <a:normAutofit lnSpcReduction="10000"/>
          </a:bodyPr>
          <a:lstStyle/>
          <a:p>
            <a:r>
              <a:rPr lang="fr-BE" sz="1600" dirty="0">
                <a:solidFill>
                  <a:srgbClr val="C00000"/>
                </a:solidFill>
              </a:rPr>
              <a:t>L’emploi minier d’abord concentré dans les plus grandes villes </a:t>
            </a:r>
            <a:r>
              <a:rPr lang="fr-BE" sz="1600" dirty="0"/>
              <a:t>(≥ 1M hab.) : </a:t>
            </a:r>
            <a:r>
              <a:rPr lang="fr-FR" sz="1600" dirty="0"/>
              <a:t>Perth, Brisbane, Adélaïde, Mackay et Melbourne car, dans ces villes, les cols blancs mais aussi les travailleurs «fly-in, fly-out» ou «drive-in, drive-out »  </a:t>
            </a:r>
          </a:p>
          <a:p>
            <a:r>
              <a:rPr lang="fr-FR" sz="1400" dirty="0"/>
              <a:t>En 2011, Perth = plus grande ville minière de l'Australie : près de 22% de la main-d'œuvre de l'industrie minière de l'Australie (hausse de 18% par rapport à  2006). Mais seulement 5% des travailleurs y vivaient habituellement : 16% travaillaient dans la région de Pilbara en Australie occidentale et 7% dans la région de Western Goldfields Australie</a:t>
            </a:r>
          </a:p>
          <a:p>
            <a:endParaRPr lang="fr-FR" sz="1600" dirty="0"/>
          </a:p>
          <a:p>
            <a:r>
              <a:rPr lang="fr-FR" sz="1600" dirty="0">
                <a:solidFill>
                  <a:srgbClr val="C00000"/>
                </a:solidFill>
              </a:rPr>
              <a:t>10 villes déclarées </a:t>
            </a:r>
            <a:r>
              <a:rPr lang="fr-BE" sz="1600" dirty="0">
                <a:solidFill>
                  <a:srgbClr val="C00000"/>
                </a:solidFill>
              </a:rPr>
              <a:t>'booming' mining town </a:t>
            </a:r>
            <a:r>
              <a:rPr lang="fr-BE" sz="1600" dirty="0"/>
              <a:t>car plus d’une personne sur 6 dans le secteur minier et une croissance annuelle moyenne de plus de 2 %; parmi elles, </a:t>
            </a:r>
            <a:r>
              <a:rPr lang="fr-FR" sz="1600" dirty="0"/>
              <a:t>7 déjà en forte croissance entre 2001 et 2006. Dans ces villes, le secteur minier est premier sauf à Karratha où c’est le secteur de la construction qui vient en tête, secteur par ailleurs bien développé aussi dans les autres villes </a:t>
            </a:r>
            <a:endParaRPr lang="fr-BE" sz="1600" dirty="0"/>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28</a:t>
            </a:fld>
            <a:endParaRPr lang="fr-BE"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431911"/>
            <a:ext cx="3456384" cy="2767196"/>
          </a:xfrm>
          <a:prstGeom prst="rect">
            <a:avLst/>
          </a:prstGeom>
        </p:spPr>
      </p:pic>
      <p:sp>
        <p:nvSpPr>
          <p:cNvPr id="12" name="ZoneTexte 11"/>
          <p:cNvSpPr txBox="1"/>
          <p:nvPr/>
        </p:nvSpPr>
        <p:spPr>
          <a:xfrm>
            <a:off x="5990456" y="4207586"/>
            <a:ext cx="2448272" cy="307777"/>
          </a:xfrm>
          <a:prstGeom prst="rect">
            <a:avLst/>
          </a:prstGeom>
          <a:noFill/>
        </p:spPr>
        <p:txBody>
          <a:bodyPr wrap="square" rtlCol="0">
            <a:spAutoFit/>
          </a:bodyPr>
          <a:lstStyle/>
          <a:p>
            <a:r>
              <a:rPr lang="fr-BE" sz="1400" dirty="0">
                <a:solidFill>
                  <a:srgbClr val="C00000"/>
                </a:solidFill>
              </a:rPr>
              <a:t>Mining towns</a:t>
            </a:r>
          </a:p>
        </p:txBody>
      </p:sp>
      <p:sp>
        <p:nvSpPr>
          <p:cNvPr id="13" name="ZoneTexte 12"/>
          <p:cNvSpPr txBox="1"/>
          <p:nvPr/>
        </p:nvSpPr>
        <p:spPr>
          <a:xfrm>
            <a:off x="5486400" y="4515363"/>
            <a:ext cx="3550096" cy="2123658"/>
          </a:xfrm>
          <a:prstGeom prst="rect">
            <a:avLst/>
          </a:prstGeom>
          <a:noFill/>
        </p:spPr>
        <p:txBody>
          <a:bodyPr wrap="square" rtlCol="0">
            <a:spAutoFit/>
          </a:bodyPr>
          <a:lstStyle/>
          <a:p>
            <a:r>
              <a:rPr lang="fr-FR" sz="1200" dirty="0"/>
              <a:t>La plupart des villes dans la région de Pilbara, au NO de l'Australie occidentale (principalement du minerai de fer, le pétrole et le gaz) ou dans le bassin de Bowen dans le Queensland (principalement du charbon) sauf </a:t>
            </a:r>
            <a:endParaRPr lang="fr-BE" sz="1200" dirty="0"/>
          </a:p>
          <a:p>
            <a:r>
              <a:rPr lang="fr-FR" sz="1200" dirty="0"/>
              <a:t>- Roxby Downs près d'un gisement important de cuivre, d'uranium, d'or et d'argent en Australie méridionale  </a:t>
            </a:r>
          </a:p>
          <a:p>
            <a:r>
              <a:rPr lang="fr-FR" sz="1200" dirty="0"/>
              <a:t>- Weipa : au N du Queensland, principalement près de mines de bauxite</a:t>
            </a:r>
          </a:p>
          <a:p>
            <a:r>
              <a:rPr lang="fr-FR" sz="1200" dirty="0"/>
              <a:t> </a:t>
            </a:r>
            <a:endParaRPr lang="fr-BE" sz="1200" dirty="0"/>
          </a:p>
        </p:txBody>
      </p:sp>
      <p:sp>
        <p:nvSpPr>
          <p:cNvPr id="14" name="ZoneTexte 13"/>
          <p:cNvSpPr txBox="1"/>
          <p:nvPr/>
        </p:nvSpPr>
        <p:spPr>
          <a:xfrm>
            <a:off x="425097" y="6381328"/>
            <a:ext cx="4650959" cy="261610"/>
          </a:xfrm>
          <a:prstGeom prst="rect">
            <a:avLst/>
          </a:prstGeom>
          <a:noFill/>
        </p:spPr>
        <p:txBody>
          <a:bodyPr wrap="square" rtlCol="0">
            <a:spAutoFit/>
          </a:bodyPr>
          <a:lstStyle/>
          <a:p>
            <a:r>
              <a:rPr lang="fr-BE" sz="1100" i="1" dirty="0"/>
              <a:t>Source</a:t>
            </a:r>
            <a:r>
              <a:rPr lang="fr-BE" sz="1100" dirty="0"/>
              <a:t> : </a:t>
            </a:r>
            <a:r>
              <a:rPr lang="en-US" sz="1100" dirty="0"/>
              <a:t>Australian Bureau of Statistics (ABS), 2013.</a:t>
            </a:r>
            <a:endParaRPr lang="fr-BE" sz="1100" dirty="0"/>
          </a:p>
        </p:txBody>
      </p:sp>
    </p:spTree>
    <p:extLst>
      <p:ext uri="{BB962C8B-B14F-4D97-AF65-F5344CB8AC3E}">
        <p14:creationId xmlns:p14="http://schemas.microsoft.com/office/powerpoint/2010/main" val="32389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BE" dirty="0"/>
              <a:t> 3. Quels futurs possibles?</a:t>
            </a:r>
          </a:p>
        </p:txBody>
      </p:sp>
      <p:sp>
        <p:nvSpPr>
          <p:cNvPr id="7" name="Espace réservé du texte 6"/>
          <p:cNvSpPr>
            <a:spLocks noGrp="1"/>
          </p:cNvSpPr>
          <p:nvPr>
            <p:ph type="body" idx="1"/>
          </p:nvPr>
        </p:nvSpPr>
        <p:spPr/>
        <p:txBody>
          <a:bodyPr/>
          <a:lstStyle/>
          <a:p>
            <a:endParaRPr lang="fr-BE" dirty="0"/>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29</a:t>
            </a:fld>
            <a:endParaRPr lang="fr-BE" dirty="0"/>
          </a:p>
        </p:txBody>
      </p:sp>
    </p:spTree>
    <p:extLst>
      <p:ext uri="{BB962C8B-B14F-4D97-AF65-F5344CB8AC3E}">
        <p14:creationId xmlns:p14="http://schemas.microsoft.com/office/powerpoint/2010/main" val="72082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9181" y="373638"/>
            <a:ext cx="8229600" cy="990600"/>
          </a:xfrm>
        </p:spPr>
        <p:txBody>
          <a:bodyPr>
            <a:normAutofit/>
          </a:bodyPr>
          <a:lstStyle/>
          <a:p>
            <a:r>
              <a:rPr lang="fr-BE" dirty="0"/>
              <a:t> Plan</a:t>
            </a:r>
          </a:p>
        </p:txBody>
      </p:sp>
      <p:sp>
        <p:nvSpPr>
          <p:cNvPr id="7" name="Espace réservé du contenu 6"/>
          <p:cNvSpPr>
            <a:spLocks noGrp="1"/>
          </p:cNvSpPr>
          <p:nvPr>
            <p:ph idx="1"/>
          </p:nvPr>
        </p:nvSpPr>
        <p:spPr/>
        <p:txBody>
          <a:bodyPr>
            <a:normAutofit fontScale="85000" lnSpcReduction="20000"/>
          </a:bodyPr>
          <a:lstStyle/>
          <a:p>
            <a:pPr marL="0" indent="0">
              <a:buNone/>
            </a:pPr>
            <a:r>
              <a:rPr lang="fr-BE" dirty="0"/>
              <a:t>Introduction</a:t>
            </a:r>
          </a:p>
          <a:p>
            <a:pPr marL="0" indent="0">
              <a:buNone/>
            </a:pPr>
            <a:endParaRPr lang="fr-BE" dirty="0"/>
          </a:p>
          <a:p>
            <a:pPr marL="457200" indent="-457200">
              <a:buAutoNum type="arabicPeriod"/>
            </a:pPr>
            <a:r>
              <a:rPr lang="fr-BE" dirty="0"/>
              <a:t>Le secteur minier : essai de bilan</a:t>
            </a:r>
          </a:p>
          <a:p>
            <a:pPr marL="731520" lvl="1" indent="-457200">
              <a:buAutoNum type="arabicPeriod"/>
            </a:pPr>
            <a:r>
              <a:rPr lang="fr-BE" dirty="0"/>
              <a:t>Les principales ressources</a:t>
            </a:r>
          </a:p>
          <a:p>
            <a:pPr marL="731520" lvl="1" indent="-457200">
              <a:buAutoNum type="arabicPeriod"/>
            </a:pPr>
            <a:r>
              <a:rPr lang="fr-BE" dirty="0"/>
              <a:t>Un secteur tourné vers l’exportation</a:t>
            </a:r>
          </a:p>
          <a:p>
            <a:pPr marL="731520" lvl="1" indent="-457200">
              <a:buAutoNum type="arabicPeriod"/>
            </a:pPr>
            <a:r>
              <a:rPr lang="fr-BE" dirty="0"/>
              <a:t>Un contexte favorable  </a:t>
            </a:r>
          </a:p>
          <a:p>
            <a:pPr marL="731520" lvl="1" indent="-457200">
              <a:buAutoNum type="arabicPeriod"/>
            </a:pPr>
            <a:endParaRPr lang="fr-BE" dirty="0"/>
          </a:p>
          <a:p>
            <a:pPr marL="457200" indent="-457200">
              <a:buAutoNum type="arabicPeriod"/>
            </a:pPr>
            <a:r>
              <a:rPr lang="fr-BE" dirty="0"/>
              <a:t>Impacts économiques, sociaux, environnementaux et territoriaux</a:t>
            </a:r>
          </a:p>
          <a:p>
            <a:pPr marL="731520" lvl="1" indent="-457200">
              <a:buAutoNum type="arabicPeriod"/>
            </a:pPr>
            <a:r>
              <a:rPr lang="fr-BE" dirty="0"/>
              <a:t>Impacts sur le PIB</a:t>
            </a:r>
          </a:p>
          <a:p>
            <a:pPr marL="731520" lvl="1" indent="-457200">
              <a:buAutoNum type="arabicPeriod"/>
            </a:pPr>
            <a:r>
              <a:rPr lang="fr-BE" dirty="0"/>
              <a:t>Impacts sur l’emploi et les salaires</a:t>
            </a:r>
          </a:p>
          <a:p>
            <a:pPr marL="731520" lvl="1" indent="-457200">
              <a:buAutoNum type="arabicPeriod"/>
            </a:pPr>
            <a:r>
              <a:rPr lang="fr-BE" dirty="0"/>
              <a:t>Impacts sur l’environnement </a:t>
            </a:r>
          </a:p>
          <a:p>
            <a:pPr marL="731520" lvl="1" indent="-457200">
              <a:buAutoNum type="arabicPeriod"/>
            </a:pPr>
            <a:r>
              <a:rPr lang="fr-BE" dirty="0"/>
              <a:t>Impacts sur les territoires</a:t>
            </a:r>
          </a:p>
          <a:p>
            <a:pPr marL="731520" lvl="1" indent="-457200">
              <a:buAutoNum type="arabicPeriod"/>
            </a:pPr>
            <a:endParaRPr lang="fr-BE" dirty="0"/>
          </a:p>
          <a:p>
            <a:pPr marL="457200" indent="-457200">
              <a:buAutoNum type="arabicPeriod"/>
            </a:pPr>
            <a:r>
              <a:rPr lang="fr-BE" dirty="0"/>
              <a:t>Quels futurs possibles?</a:t>
            </a:r>
          </a:p>
          <a:p>
            <a:pPr marL="731520" lvl="1" indent="-457200">
              <a:buAutoNum type="arabicPeriod"/>
            </a:pPr>
            <a:r>
              <a:rPr lang="fr-BE" dirty="0"/>
              <a:t>Un nouveau contexte</a:t>
            </a:r>
          </a:p>
          <a:p>
            <a:pPr marL="731520" lvl="1" indent="-457200">
              <a:buFont typeface="Arial" pitchFamily="34" charset="0"/>
              <a:buAutoNum type="arabicPeriod"/>
            </a:pPr>
            <a:r>
              <a:rPr lang="fr-BE" dirty="0"/>
              <a:t>Une nouvelle stratégie </a:t>
            </a:r>
          </a:p>
          <a:p>
            <a:pPr marL="731520" lvl="1" indent="-457200">
              <a:buFont typeface="Arial" pitchFamily="34" charset="0"/>
              <a:buAutoNum type="arabicPeriod"/>
            </a:pPr>
            <a:r>
              <a:rPr lang="fr-BE" dirty="0"/>
              <a:t>Des prévisions qui restent optimistes dans le secteur minier. Pourquoi?</a:t>
            </a:r>
          </a:p>
          <a:p>
            <a:pPr marL="274320" lvl="1" indent="0">
              <a:buNone/>
            </a:pPr>
            <a:r>
              <a:rPr lang="fr-BE" dirty="0"/>
              <a:t>   </a:t>
            </a:r>
          </a:p>
          <a:p>
            <a:pPr marL="0" indent="0">
              <a:buNone/>
            </a:pPr>
            <a:r>
              <a:rPr lang="fr-BE" dirty="0"/>
              <a:t>Conclusion</a:t>
            </a:r>
          </a:p>
          <a:p>
            <a:pPr marL="0" indent="0">
              <a:buNone/>
            </a:pPr>
            <a:endParaRPr lang="fr-BE" dirty="0"/>
          </a:p>
          <a:p>
            <a:pPr marL="0" indent="0">
              <a:buNone/>
            </a:pPr>
            <a:endParaRPr lang="fr-BE" dirty="0"/>
          </a:p>
          <a:p>
            <a:pPr marL="0" indent="0">
              <a:buNone/>
            </a:pPr>
            <a:endParaRPr lang="fr-BE" dirty="0"/>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3</a:t>
            </a:fld>
            <a:endParaRPr lang="fr-BE" dirty="0"/>
          </a:p>
        </p:txBody>
      </p:sp>
    </p:spTree>
    <p:extLst>
      <p:ext uri="{BB962C8B-B14F-4D97-AF65-F5344CB8AC3E}">
        <p14:creationId xmlns:p14="http://schemas.microsoft.com/office/powerpoint/2010/main" val="1441087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82648" y="347472"/>
            <a:ext cx="8928992" cy="990600"/>
          </a:xfrm>
        </p:spPr>
        <p:txBody>
          <a:bodyPr>
            <a:normAutofit/>
          </a:bodyPr>
          <a:lstStyle/>
          <a:p>
            <a:r>
              <a:rPr lang="fr-BE" sz="2800" dirty="0"/>
              <a:t> </a:t>
            </a:r>
            <a:r>
              <a:rPr lang="fr-BE" dirty="0"/>
              <a:t>3.1. Un nouveau contexte</a:t>
            </a:r>
          </a:p>
        </p:txBody>
      </p:sp>
      <p:sp>
        <p:nvSpPr>
          <p:cNvPr id="7" name="Espace réservé du contenu 6"/>
          <p:cNvSpPr>
            <a:spLocks noGrp="1"/>
          </p:cNvSpPr>
          <p:nvPr>
            <p:ph idx="1"/>
          </p:nvPr>
        </p:nvSpPr>
        <p:spPr/>
        <p:txBody>
          <a:bodyPr>
            <a:normAutofit/>
          </a:bodyPr>
          <a:lstStyle/>
          <a:p>
            <a:pPr marL="182880" lvl="1"/>
            <a:r>
              <a:rPr lang="fr-BE" dirty="0">
                <a:solidFill>
                  <a:srgbClr val="C00000"/>
                </a:solidFill>
              </a:rPr>
              <a:t>Baisse des cours des matières premières </a:t>
            </a:r>
            <a:r>
              <a:rPr lang="fr-BE" dirty="0"/>
              <a:t>depuis 2013 qui grève lourdement les recettes de l’Australie et fragilise le dollar australien : 30 % pour le minerai de fer et 15 % pour le charbon vapeur en 2014</a:t>
            </a:r>
          </a:p>
          <a:p>
            <a:pPr marL="0" lvl="1" indent="0">
              <a:buNone/>
            </a:pPr>
            <a:r>
              <a:rPr lang="fr-BE" dirty="0"/>
              <a:t>  </a:t>
            </a:r>
          </a:p>
          <a:p>
            <a:pPr marL="182880" lvl="1"/>
            <a:r>
              <a:rPr lang="fr-BE" dirty="0">
                <a:solidFill>
                  <a:srgbClr val="C00000"/>
                </a:solidFill>
              </a:rPr>
              <a:t>Ralentissement de l’économie chinoise </a:t>
            </a:r>
            <a:r>
              <a:rPr lang="fr-BE" dirty="0"/>
              <a:t>car l’activité du secteur minier (charbon et minerai de fer) et énergétique (gaz de charbon et gaz naturel) est largement dépendante de la demande en provenance de la Chine (dont 60 % pour le fer et les concentrés), Chine qui par ailleurs souhaite diversifier ses fournisseurs afin de conserver une forte capacité de négociation des prix</a:t>
            </a:r>
          </a:p>
          <a:p>
            <a:pPr marL="0" lvl="1" indent="0">
              <a:buNone/>
            </a:pPr>
            <a:endParaRPr lang="fr-BE" dirty="0"/>
          </a:p>
          <a:p>
            <a:pPr marL="182880" lvl="1"/>
            <a:r>
              <a:rPr lang="fr-BE" dirty="0">
                <a:solidFill>
                  <a:srgbClr val="C00000"/>
                </a:solidFill>
              </a:rPr>
              <a:t>Inquiétudes croissantes des associations écologistes </a:t>
            </a:r>
            <a:r>
              <a:rPr lang="fr-BE" dirty="0"/>
              <a:t>et de certains habitants qui craignent la destruction de leur environnement, même si le nouveau gouvernement australien, mis en place en septembre 2013, a supprimé la taxe carbone et veut limiter les contraintes qui pèsent sur les entreprises afin de maintenir la croissance du pays, sacrifiant de la sorte de plus en plus l’environnement sur l’autel des intérêts économiques et politiques</a:t>
            </a:r>
            <a:endParaRPr lang="fr-BE" sz="2000" dirty="0"/>
          </a:p>
          <a:p>
            <a:endParaRPr lang="fr-BE" sz="2000" dirty="0"/>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30</a:t>
            </a:fld>
            <a:endParaRPr lang="fr-BE" dirty="0"/>
          </a:p>
        </p:txBody>
      </p:sp>
    </p:spTree>
    <p:extLst>
      <p:ext uri="{BB962C8B-B14F-4D97-AF65-F5344CB8AC3E}">
        <p14:creationId xmlns:p14="http://schemas.microsoft.com/office/powerpoint/2010/main" val="321155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11767"/>
            <a:ext cx="8291264" cy="990600"/>
          </a:xfrm>
        </p:spPr>
        <p:txBody>
          <a:bodyPr>
            <a:normAutofit/>
          </a:bodyPr>
          <a:lstStyle/>
          <a:p>
            <a:r>
              <a:rPr lang="fr-BE" dirty="0"/>
              <a:t> </a:t>
            </a:r>
            <a:br>
              <a:rPr lang="fr-BE" dirty="0"/>
            </a:br>
            <a:r>
              <a:rPr lang="fr-BE" sz="2700" dirty="0"/>
              <a:t> </a:t>
            </a:r>
            <a:r>
              <a:rPr lang="fr-BE" dirty="0"/>
              <a:t>3.2.  Une nouvelle stratégie</a:t>
            </a:r>
          </a:p>
        </p:txBody>
      </p:sp>
      <p:sp>
        <p:nvSpPr>
          <p:cNvPr id="7" name="Espace réservé du contenu 6"/>
          <p:cNvSpPr>
            <a:spLocks noGrp="1"/>
          </p:cNvSpPr>
          <p:nvPr>
            <p:ph idx="1"/>
          </p:nvPr>
        </p:nvSpPr>
        <p:spPr/>
        <p:txBody>
          <a:bodyPr>
            <a:normAutofit/>
          </a:bodyPr>
          <a:lstStyle/>
          <a:p>
            <a:r>
              <a:rPr lang="fr-BE" dirty="0">
                <a:solidFill>
                  <a:srgbClr val="C00000"/>
                </a:solidFill>
              </a:rPr>
              <a:t>Elargir l’offre en matières premières </a:t>
            </a:r>
            <a:r>
              <a:rPr lang="fr-BE" dirty="0"/>
              <a:t>(gaz, or, uranium, agriculture) et  d’autres ressources pour la plupart encore peu explorées, notamment  parmi les produits jugés critiques par l’Union européenne, comme le nickel, les platinoïdes, le chrome, le cobalt, les terres rares, le zirconium ou le titane et dans le secteur des hydrocarbures</a:t>
            </a:r>
          </a:p>
          <a:p>
            <a:endParaRPr lang="fr-BE" dirty="0"/>
          </a:p>
          <a:p>
            <a:r>
              <a:rPr lang="fr-BE" dirty="0">
                <a:solidFill>
                  <a:srgbClr val="C00000"/>
                </a:solidFill>
              </a:rPr>
              <a:t>Elargir les clients </a:t>
            </a:r>
            <a:r>
              <a:rPr lang="fr-BE" dirty="0"/>
              <a:t>: signature d’accords de libre-échange avec la Corée du Sud et le Japon</a:t>
            </a:r>
          </a:p>
          <a:p>
            <a:pPr marL="0" indent="0">
              <a:buNone/>
            </a:pPr>
            <a:endParaRPr lang="fr-BE" dirty="0"/>
          </a:p>
          <a:p>
            <a:r>
              <a:rPr lang="fr-BE" dirty="0">
                <a:solidFill>
                  <a:srgbClr val="C00000"/>
                </a:solidFill>
              </a:rPr>
              <a:t>Diversifier son modèle économique </a:t>
            </a:r>
            <a:r>
              <a:rPr lang="fr-BE" dirty="0"/>
              <a:t>en mettant l'accent sur les nanotechnologies (ses nouveaux vaccins sous forme de patchs viennent d'être adoubés par l'OMS) mais aussi l'éducation supérieure </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31</a:t>
            </a:fld>
            <a:endParaRPr lang="fr-BE" dirty="0"/>
          </a:p>
        </p:txBody>
      </p:sp>
    </p:spTree>
    <p:extLst>
      <p:ext uri="{BB962C8B-B14F-4D97-AF65-F5344CB8AC3E}">
        <p14:creationId xmlns:p14="http://schemas.microsoft.com/office/powerpoint/2010/main" val="250990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08" y="347472"/>
            <a:ext cx="8856984" cy="990600"/>
          </a:xfrm>
        </p:spPr>
        <p:txBody>
          <a:bodyPr>
            <a:normAutofit fontScale="90000"/>
          </a:bodyPr>
          <a:lstStyle/>
          <a:p>
            <a:r>
              <a:rPr lang="fr-BE" dirty="0"/>
              <a:t> </a:t>
            </a:r>
            <a:br>
              <a:rPr lang="fr-BE" dirty="0"/>
            </a:br>
            <a:r>
              <a:rPr lang="fr-BE" sz="2700" dirty="0"/>
              <a:t> 3.3. Des prévisions qui restent optimistes dans le secteur minier. Pq?</a:t>
            </a:r>
            <a:endParaRPr lang="fr-BE" dirty="0"/>
          </a:p>
        </p:txBody>
      </p:sp>
      <p:sp>
        <p:nvSpPr>
          <p:cNvPr id="7" name="Espace réservé du contenu 6"/>
          <p:cNvSpPr>
            <a:spLocks noGrp="1"/>
          </p:cNvSpPr>
          <p:nvPr>
            <p:ph idx="1"/>
          </p:nvPr>
        </p:nvSpPr>
        <p:spPr/>
        <p:txBody>
          <a:bodyPr>
            <a:normAutofit/>
          </a:bodyPr>
          <a:lstStyle/>
          <a:p>
            <a:r>
              <a:rPr lang="fr-BE" sz="1800" dirty="0"/>
              <a:t>Nombreux </a:t>
            </a:r>
            <a:r>
              <a:rPr lang="fr-BE" sz="1800" dirty="0">
                <a:solidFill>
                  <a:srgbClr val="C00000"/>
                </a:solidFill>
              </a:rPr>
              <a:t>projets</a:t>
            </a:r>
            <a:r>
              <a:rPr lang="fr-BE" sz="1800" dirty="0"/>
              <a:t> en cours</a:t>
            </a:r>
          </a:p>
          <a:p>
            <a:pPr marL="0" indent="0">
              <a:buNone/>
            </a:pPr>
            <a:endParaRPr lang="fr-BE" sz="1800" dirty="0"/>
          </a:p>
          <a:p>
            <a:r>
              <a:rPr lang="fr-BE" sz="1800" dirty="0"/>
              <a:t>Capacité à </a:t>
            </a:r>
            <a:r>
              <a:rPr lang="fr-BE" sz="1800" dirty="0">
                <a:solidFill>
                  <a:srgbClr val="C00000"/>
                </a:solidFill>
              </a:rPr>
              <a:t>augmenter les volumes </a:t>
            </a:r>
            <a:r>
              <a:rPr lang="fr-BE" sz="1800" dirty="0"/>
              <a:t>pour les produits en vrac (minerai de fer et charbon) afin de compenser la baisse des prix</a:t>
            </a:r>
          </a:p>
          <a:p>
            <a:pPr marL="0" indent="0">
              <a:buNone/>
            </a:pPr>
            <a:endParaRPr lang="fr-BE" sz="1800" dirty="0"/>
          </a:p>
          <a:p>
            <a:r>
              <a:rPr lang="fr-BE" sz="1800" dirty="0">
                <a:solidFill>
                  <a:srgbClr val="C00000"/>
                </a:solidFill>
              </a:rPr>
              <a:t>Montée en puissance d’autres ressources</a:t>
            </a:r>
            <a:r>
              <a:rPr lang="fr-BE" sz="1800" dirty="0"/>
              <a:t>, notamment le GNL, le pétrole off-shore et certains métaux rares; potentiel important en hydrocarbures non conventionnels (gaz de charbon, gaz de schiste, gaz de réservoir, pétrole de schiste) non encore exploité </a:t>
            </a:r>
          </a:p>
          <a:p>
            <a:pPr marL="0" indent="0">
              <a:buNone/>
            </a:pPr>
            <a:endParaRPr lang="fr-BE" sz="1800" dirty="0"/>
          </a:p>
          <a:p>
            <a:r>
              <a:rPr lang="fr-BE" sz="1800" dirty="0">
                <a:solidFill>
                  <a:srgbClr val="C00000"/>
                </a:solidFill>
              </a:rPr>
              <a:t>Baisse du dollar australien </a:t>
            </a:r>
          </a:p>
          <a:p>
            <a:pPr marL="0" indent="0">
              <a:buNone/>
            </a:pPr>
            <a:endParaRPr lang="fr-BE" sz="1800" dirty="0">
              <a:solidFill>
                <a:srgbClr val="C00000"/>
              </a:solidFill>
            </a:endParaRPr>
          </a:p>
          <a:p>
            <a:pPr marL="182880" lvl="1"/>
            <a:r>
              <a:rPr lang="fr-BE" dirty="0">
                <a:solidFill>
                  <a:srgbClr val="C00000"/>
                </a:solidFill>
              </a:rPr>
              <a:t>Volonté de limiter les contraintes </a:t>
            </a:r>
            <a:r>
              <a:rPr lang="fr-BE" dirty="0"/>
              <a:t>qui pèsent sur les entreprises afin de maintenir la croissance du pays  </a:t>
            </a:r>
          </a:p>
          <a:p>
            <a:endParaRPr lang="fr-BE" dirty="0"/>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32</a:t>
            </a:fld>
            <a:endParaRPr lang="fr-BE" dirty="0"/>
          </a:p>
        </p:txBody>
      </p:sp>
    </p:spTree>
    <p:extLst>
      <p:ext uri="{BB962C8B-B14F-4D97-AF65-F5344CB8AC3E}">
        <p14:creationId xmlns:p14="http://schemas.microsoft.com/office/powerpoint/2010/main" val="159783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a:t>Prof. B. Mérenne, 24e FIG, 03-10-15</a:t>
            </a:r>
            <a:endParaRPr lang="fr-BE" dirty="0"/>
          </a:p>
        </p:txBody>
      </p:sp>
      <p:sp>
        <p:nvSpPr>
          <p:cNvPr id="3" name="Espace réservé du numéro de diapositive 2"/>
          <p:cNvSpPr>
            <a:spLocks noGrp="1"/>
          </p:cNvSpPr>
          <p:nvPr>
            <p:ph type="sldNum" sz="quarter" idx="12"/>
          </p:nvPr>
        </p:nvSpPr>
        <p:spPr/>
        <p:txBody>
          <a:bodyPr/>
          <a:lstStyle/>
          <a:p>
            <a:fld id="{C531D9CC-6C8C-4249-BD80-16CFBE15C431}" type="slidenum">
              <a:rPr lang="fr-BE" smtClean="0"/>
              <a:t>33</a:t>
            </a:fld>
            <a:endParaRPr lang="fr-BE" dirty="0"/>
          </a:p>
        </p:txBody>
      </p:sp>
      <p:sp>
        <p:nvSpPr>
          <p:cNvPr id="5" name="ZoneTexte 4"/>
          <p:cNvSpPr txBox="1"/>
          <p:nvPr/>
        </p:nvSpPr>
        <p:spPr>
          <a:xfrm>
            <a:off x="6461212" y="6237312"/>
            <a:ext cx="3384376" cy="261610"/>
          </a:xfrm>
          <a:prstGeom prst="rect">
            <a:avLst/>
          </a:prstGeom>
          <a:noFill/>
        </p:spPr>
        <p:txBody>
          <a:bodyPr wrap="square" rtlCol="0">
            <a:spAutoFit/>
          </a:bodyPr>
          <a:lstStyle/>
          <a:p>
            <a:r>
              <a:rPr lang="fr-BE" sz="1100" i="1" dirty="0"/>
              <a:t>Source</a:t>
            </a:r>
            <a:r>
              <a:rPr lang="fr-BE" sz="1100" dirty="0"/>
              <a:t> : </a:t>
            </a:r>
            <a:r>
              <a:rPr lang="en-US" sz="1100" dirty="0"/>
              <a:t>J.</a:t>
            </a:r>
            <a:r>
              <a:rPr lang="en-US" sz="1100" i="1" dirty="0"/>
              <a:t> </a:t>
            </a:r>
            <a:r>
              <a:rPr lang="en-US" sz="1100" dirty="0"/>
              <a:t>Barber, November 2014.</a:t>
            </a:r>
            <a:endParaRPr lang="fr-BE" sz="11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60" y="725085"/>
            <a:ext cx="9144000" cy="4994960"/>
          </a:xfrm>
          <a:prstGeom prst="rect">
            <a:avLst/>
          </a:prstGeom>
        </p:spPr>
      </p:pic>
    </p:spTree>
    <p:extLst>
      <p:ext uri="{BB962C8B-B14F-4D97-AF65-F5344CB8AC3E}">
        <p14:creationId xmlns:p14="http://schemas.microsoft.com/office/powerpoint/2010/main" val="1426464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79512" y="533400"/>
            <a:ext cx="8928992" cy="990600"/>
          </a:xfrm>
        </p:spPr>
        <p:txBody>
          <a:bodyPr>
            <a:normAutofit/>
          </a:bodyPr>
          <a:lstStyle/>
          <a:p>
            <a:r>
              <a:rPr lang="fr-BE" sz="2800" dirty="0"/>
              <a:t>   </a:t>
            </a:r>
            <a:r>
              <a:rPr lang="fr-BE" sz="2000" dirty="0"/>
              <a:t>L’Australie, futur numéro un mondial du  GNL?</a:t>
            </a:r>
          </a:p>
        </p:txBody>
      </p:sp>
      <p:sp>
        <p:nvSpPr>
          <p:cNvPr id="7" name="Espace réservé du contenu 6"/>
          <p:cNvSpPr>
            <a:spLocks noGrp="1"/>
          </p:cNvSpPr>
          <p:nvPr>
            <p:ph idx="1"/>
          </p:nvPr>
        </p:nvSpPr>
        <p:spPr>
          <a:xfrm>
            <a:off x="107504" y="1600200"/>
            <a:ext cx="3672408" cy="4876800"/>
          </a:xfrm>
        </p:spPr>
        <p:txBody>
          <a:bodyPr>
            <a:normAutofit/>
          </a:bodyPr>
          <a:lstStyle/>
          <a:p>
            <a:pPr marL="182880" lvl="1"/>
            <a:r>
              <a:rPr lang="fr-BE" sz="1600" dirty="0"/>
              <a:t>En 2014 : 3</a:t>
            </a:r>
            <a:r>
              <a:rPr lang="fr-BE" sz="1600" baseline="30000" dirty="0"/>
              <a:t>e</a:t>
            </a:r>
            <a:r>
              <a:rPr lang="fr-BE" sz="1600" dirty="0"/>
              <a:t> exportateur mondial derrière le Qatar et la Malaisie</a:t>
            </a:r>
          </a:p>
          <a:p>
            <a:pPr marL="182880" lvl="1"/>
            <a:r>
              <a:rPr lang="fr-BE" sz="1600" dirty="0"/>
              <a:t>En 2014 : 7 des 11 projets mondiaux actuellement en construction → 61,8 Mt par an, pour un investissement cumulé de 180 milliards de dollars.</a:t>
            </a:r>
          </a:p>
          <a:p>
            <a:pPr marL="182880" lvl="1"/>
            <a:r>
              <a:rPr lang="fr-BE" sz="1600" dirty="0"/>
              <a:t>En 2018, la capacité de production de l’Australie = 86 Mt par an contre 77 Mt pour le Qatar   </a:t>
            </a:r>
          </a:p>
          <a:p>
            <a:pPr marL="182880" lvl="1"/>
            <a:r>
              <a:rPr lang="fr-BE" sz="1600" dirty="0"/>
              <a:t>Nombreuses compagnies pétrolières internationales : Chevron, Shell, Total…</a:t>
            </a:r>
          </a:p>
          <a:p>
            <a:pPr marL="182880" lvl="1"/>
            <a:r>
              <a:rPr lang="fr-BE" sz="1600" dirty="0"/>
              <a:t>Mais coûts élevés : salaires, difficultés techniques → abandon usine de liquéfaction flottante (Bonaparte) de GDF Suez et oppositions écologistes</a:t>
            </a:r>
          </a:p>
          <a:p>
            <a:pPr marL="182880" lvl="1"/>
            <a:endParaRPr lang="fr-BE" dirty="0"/>
          </a:p>
          <a:p>
            <a:endParaRPr lang="fr-BE" sz="2000" dirty="0"/>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34</a:t>
            </a:fld>
            <a:endParaRPr lang="fr-BE" dirty="0"/>
          </a:p>
        </p:txBody>
      </p:sp>
      <p:sp>
        <p:nvSpPr>
          <p:cNvPr id="3" name="ZoneTexte 2"/>
          <p:cNvSpPr txBox="1"/>
          <p:nvPr/>
        </p:nvSpPr>
        <p:spPr>
          <a:xfrm>
            <a:off x="0" y="6183868"/>
            <a:ext cx="3923928" cy="261610"/>
          </a:xfrm>
          <a:prstGeom prst="rect">
            <a:avLst/>
          </a:prstGeom>
          <a:noFill/>
        </p:spPr>
        <p:txBody>
          <a:bodyPr wrap="square" rtlCol="0">
            <a:spAutoFit/>
          </a:bodyPr>
          <a:lstStyle/>
          <a:p>
            <a:r>
              <a:rPr lang="fr-BE" sz="1100" i="1" dirty="0"/>
              <a:t>Source</a:t>
            </a:r>
            <a:r>
              <a:rPr lang="fr-BE" sz="1100" dirty="0"/>
              <a:t> : D. Ledesma, J. Henderson &amp; N. Palmer, 2014. </a:t>
            </a:r>
          </a:p>
        </p:txBody>
      </p:sp>
      <p:sp>
        <p:nvSpPr>
          <p:cNvPr id="9" name="Rectangle 8"/>
          <p:cNvSpPr/>
          <p:nvPr/>
        </p:nvSpPr>
        <p:spPr>
          <a:xfrm>
            <a:off x="4139952" y="2132856"/>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708143"/>
            <a:ext cx="4474716" cy="3219814"/>
          </a:xfrm>
          <a:prstGeom prst="rect">
            <a:avLst/>
          </a:prstGeom>
        </p:spPr>
      </p:pic>
      <p:sp>
        <p:nvSpPr>
          <p:cNvPr id="11" name="ZoneTexte 10"/>
          <p:cNvSpPr txBox="1"/>
          <p:nvPr/>
        </p:nvSpPr>
        <p:spPr>
          <a:xfrm>
            <a:off x="5891808" y="5445224"/>
            <a:ext cx="3456384" cy="261610"/>
          </a:xfrm>
          <a:prstGeom prst="rect">
            <a:avLst/>
          </a:prstGeom>
          <a:noFill/>
        </p:spPr>
        <p:txBody>
          <a:bodyPr wrap="square" rtlCol="0">
            <a:spAutoFit/>
          </a:bodyPr>
          <a:lstStyle/>
          <a:p>
            <a:r>
              <a:rPr lang="fr-BE" sz="1100" i="1" dirty="0"/>
              <a:t>Source</a:t>
            </a:r>
            <a:r>
              <a:rPr lang="fr-BE" sz="1100" dirty="0"/>
              <a:t> : W. Calder, 2014 (a).</a:t>
            </a:r>
          </a:p>
        </p:txBody>
      </p:sp>
      <p:sp>
        <p:nvSpPr>
          <p:cNvPr id="12" name="Rectangle 11"/>
          <p:cNvSpPr/>
          <p:nvPr/>
        </p:nvSpPr>
        <p:spPr>
          <a:xfrm>
            <a:off x="4283968" y="2132856"/>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3556928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28896" y="407561"/>
            <a:ext cx="8229600" cy="990600"/>
          </a:xfrm>
        </p:spPr>
        <p:txBody>
          <a:bodyPr/>
          <a:lstStyle/>
          <a:p>
            <a:r>
              <a:rPr lang="fr-BE" dirty="0"/>
              <a:t> Conclusion : de grands défis pour le futur </a:t>
            </a:r>
          </a:p>
        </p:txBody>
      </p:sp>
      <p:sp>
        <p:nvSpPr>
          <p:cNvPr id="7" name="Espace réservé du contenu 6"/>
          <p:cNvSpPr>
            <a:spLocks noGrp="1"/>
          </p:cNvSpPr>
          <p:nvPr>
            <p:ph idx="1"/>
          </p:nvPr>
        </p:nvSpPr>
        <p:spPr>
          <a:xfrm>
            <a:off x="428896" y="1700808"/>
            <a:ext cx="8391575" cy="4876800"/>
          </a:xfrm>
        </p:spPr>
        <p:txBody>
          <a:bodyPr>
            <a:normAutofit fontScale="92500" lnSpcReduction="20000"/>
          </a:bodyPr>
          <a:lstStyle/>
          <a:p>
            <a:r>
              <a:rPr lang="fr-BE" dirty="0"/>
              <a:t>Gérer le développement économique créé par la demande pour ses matières premières qui devrait se maintenir et notamment </a:t>
            </a:r>
            <a:r>
              <a:rPr lang="fr-BE" dirty="0">
                <a:solidFill>
                  <a:srgbClr val="C00000"/>
                </a:solidFill>
              </a:rPr>
              <a:t>arbitrer entre des intérêts particuliers et les intérêts collectifs</a:t>
            </a:r>
          </a:p>
          <a:p>
            <a:endParaRPr lang="fr-BE" dirty="0"/>
          </a:p>
          <a:p>
            <a:r>
              <a:rPr lang="fr-BE" dirty="0">
                <a:solidFill>
                  <a:srgbClr val="C00000"/>
                </a:solidFill>
              </a:rPr>
              <a:t>Diversifier son offre en matières premières </a:t>
            </a:r>
            <a:r>
              <a:rPr lang="fr-BE" dirty="0"/>
              <a:t>afin de réduire sa dépendance aux exportations de fer et de charbon</a:t>
            </a:r>
          </a:p>
          <a:p>
            <a:pPr marL="0" indent="0">
              <a:buNone/>
            </a:pPr>
            <a:endParaRPr lang="fr-BE" dirty="0"/>
          </a:p>
          <a:p>
            <a:r>
              <a:rPr lang="fr-BE" dirty="0"/>
              <a:t>Gérer ses </a:t>
            </a:r>
            <a:r>
              <a:rPr lang="fr-BE" dirty="0">
                <a:solidFill>
                  <a:srgbClr val="C00000"/>
                </a:solidFill>
              </a:rPr>
              <a:t>rapports avec les pays importateurs</a:t>
            </a:r>
            <a:r>
              <a:rPr lang="fr-BE" dirty="0"/>
              <a:t>, notamment la Chine et élargir la liste de ces pays  </a:t>
            </a:r>
          </a:p>
          <a:p>
            <a:endParaRPr lang="fr-BE" dirty="0"/>
          </a:p>
          <a:p>
            <a:r>
              <a:rPr lang="fr-BE" dirty="0"/>
              <a:t>Résoudre les </a:t>
            </a:r>
            <a:r>
              <a:rPr lang="fr-BE" dirty="0">
                <a:solidFill>
                  <a:srgbClr val="C00000"/>
                </a:solidFill>
              </a:rPr>
              <a:t>problèmes environnementaux </a:t>
            </a:r>
            <a:r>
              <a:rPr lang="fr-BE" dirty="0"/>
              <a:t>liés au secteur minier  </a:t>
            </a:r>
          </a:p>
          <a:p>
            <a:endParaRPr lang="fr-BE" dirty="0"/>
          </a:p>
          <a:p>
            <a:r>
              <a:rPr lang="fr-BE" dirty="0"/>
              <a:t>Faire face à la </a:t>
            </a:r>
            <a:r>
              <a:rPr lang="fr-BE" dirty="0">
                <a:solidFill>
                  <a:srgbClr val="C00000"/>
                </a:solidFill>
              </a:rPr>
              <a:t>pénurie de main-d’œuvre </a:t>
            </a:r>
            <a:r>
              <a:rPr lang="fr-BE" dirty="0"/>
              <a:t>dans le secteur (même si le chômage est en hausse)  </a:t>
            </a:r>
          </a:p>
          <a:p>
            <a:pPr marL="0" indent="0">
              <a:buNone/>
            </a:pPr>
            <a:endParaRPr lang="fr-BE" dirty="0"/>
          </a:p>
          <a:p>
            <a:pPr marL="0" indent="0">
              <a:buNone/>
            </a:pPr>
            <a:r>
              <a:rPr lang="fr-BE" dirty="0"/>
              <a:t>→ La </a:t>
            </a:r>
            <a:r>
              <a:rPr lang="fr-BE" dirty="0">
                <a:solidFill>
                  <a:srgbClr val="C00000"/>
                </a:solidFill>
              </a:rPr>
              <a:t>fin du boom minier </a:t>
            </a:r>
            <a:r>
              <a:rPr lang="fr-BE" dirty="0"/>
              <a:t>(2002-03 à 2011-12) sans doute mais un secteur minier qui n’a pas dit son dernier mot…   </a:t>
            </a:r>
          </a:p>
          <a:p>
            <a:endParaRPr lang="fr-BE" dirty="0"/>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35</a:t>
            </a:fld>
            <a:endParaRPr lang="fr-BE" dirty="0"/>
          </a:p>
        </p:txBody>
      </p:sp>
    </p:spTree>
    <p:extLst>
      <p:ext uri="{BB962C8B-B14F-4D97-AF65-F5344CB8AC3E}">
        <p14:creationId xmlns:p14="http://schemas.microsoft.com/office/powerpoint/2010/main" val="8155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7472"/>
            <a:ext cx="8229600" cy="990600"/>
          </a:xfrm>
        </p:spPr>
        <p:txBody>
          <a:bodyPr/>
          <a:lstStyle/>
          <a:p>
            <a:r>
              <a:rPr lang="fr-BE" dirty="0"/>
              <a:t>Bibliographie (1)</a:t>
            </a:r>
          </a:p>
        </p:txBody>
      </p:sp>
      <p:sp>
        <p:nvSpPr>
          <p:cNvPr id="3" name="Espace réservé du contenu 2"/>
          <p:cNvSpPr>
            <a:spLocks noGrp="1"/>
          </p:cNvSpPr>
          <p:nvPr>
            <p:ph idx="1"/>
          </p:nvPr>
        </p:nvSpPr>
        <p:spPr>
          <a:xfrm>
            <a:off x="179512" y="1364494"/>
            <a:ext cx="8784976" cy="5232857"/>
          </a:xfrm>
        </p:spPr>
        <p:txBody>
          <a:bodyPr>
            <a:normAutofit lnSpcReduction="10000"/>
          </a:bodyPr>
          <a:lstStyle/>
          <a:p>
            <a:r>
              <a:rPr lang="en-US" sz="1300" dirty="0">
                <a:latin typeface="+mj-lt"/>
              </a:rPr>
              <a:t>Appea</a:t>
            </a:r>
            <a:r>
              <a:rPr lang="en-US" sz="1300" i="1" dirty="0">
                <a:latin typeface="+mj-lt"/>
              </a:rPr>
              <a:t>, Key Statistics</a:t>
            </a:r>
            <a:r>
              <a:rPr lang="en-US" sz="1300" dirty="0">
                <a:latin typeface="+mj-lt"/>
              </a:rPr>
              <a:t>, 2014. </a:t>
            </a:r>
            <a:r>
              <a:rPr lang="en-US" sz="1300" dirty="0">
                <a:latin typeface="+mj-lt"/>
                <a:hlinkClick r:id="rId2"/>
              </a:rPr>
              <a:t>http://www.appea.com.au/wp-content/uploads/2015/05/APPEA_Key-Stats15_web.pdf</a:t>
            </a:r>
            <a:endParaRPr lang="en-US" sz="1300" dirty="0">
              <a:latin typeface="+mj-lt"/>
            </a:endParaRPr>
          </a:p>
          <a:p>
            <a:r>
              <a:rPr lang="en-US" sz="1300" dirty="0">
                <a:latin typeface="+mj-lt"/>
              </a:rPr>
              <a:t>Australian Bureau of Statistics (ABS), 2013, </a:t>
            </a:r>
            <a:r>
              <a:rPr lang="en-US" sz="1300" i="1" dirty="0">
                <a:latin typeface="+mj-lt"/>
              </a:rPr>
              <a:t>Towns of the mining boom, </a:t>
            </a:r>
            <a:r>
              <a:rPr lang="en-US" sz="1300" dirty="0">
                <a:latin typeface="+mj-lt"/>
                <a:hlinkClick r:id="rId3"/>
              </a:rPr>
              <a:t>http://www.abs.gov.au/AUSSTATS/abs@.nsf/Lookup/4102.0Main+Features10April+2013#p2</a:t>
            </a:r>
            <a:endParaRPr lang="en-US" sz="1300" dirty="0">
              <a:latin typeface="+mj-lt"/>
            </a:endParaRPr>
          </a:p>
          <a:p>
            <a:r>
              <a:rPr lang="en-US" sz="1300" dirty="0">
                <a:latin typeface="+mj-lt"/>
              </a:rPr>
              <a:t>Australian Government, Department of Industry and Science, 2015 (a), </a:t>
            </a:r>
            <a:r>
              <a:rPr lang="en-US" sz="1300" i="1" dirty="0">
                <a:latin typeface="+mj-lt"/>
              </a:rPr>
              <a:t>Resources and Energy. Major projects, April 2015. </a:t>
            </a:r>
            <a:r>
              <a:rPr lang="en-US" sz="1300" i="1" dirty="0">
                <a:latin typeface="+mj-lt"/>
                <a:hlinkClick r:id="rId4"/>
              </a:rPr>
              <a:t>http://www.industry.gov.au/Office-of-the-Chief-Economist/Publications/Documents/remp/REMP-April-2015.pdf</a:t>
            </a:r>
            <a:r>
              <a:rPr lang="en-US" sz="1300" i="1" dirty="0">
                <a:latin typeface="+mj-lt"/>
              </a:rPr>
              <a:t>   </a:t>
            </a:r>
          </a:p>
          <a:p>
            <a:r>
              <a:rPr lang="en-US" sz="1300" dirty="0"/>
              <a:t>Australian Government, Department of Industry, Innovation and Science, 2015 (b), </a:t>
            </a:r>
            <a:r>
              <a:rPr lang="en-US" sz="1300" i="1" dirty="0"/>
              <a:t>Resources and Energy </a:t>
            </a:r>
            <a:r>
              <a:rPr lang="en-US" sz="1300" i="1" dirty="0" err="1"/>
              <a:t>Quaterly</a:t>
            </a:r>
            <a:r>
              <a:rPr lang="en-US" sz="1300" i="1" dirty="0"/>
              <a:t>, </a:t>
            </a:r>
            <a:r>
              <a:rPr lang="en-US" sz="1300" dirty="0"/>
              <a:t>sept 2015  </a:t>
            </a:r>
            <a:r>
              <a:rPr lang="en-US" sz="1300" dirty="0">
                <a:latin typeface="+mj-lt"/>
                <a:hlinkClick r:id="rId5"/>
              </a:rPr>
              <a:t>http://www.industry.gov.au/Office-of-the-Chief-Economist/Publications/Documents/req/Resource-and-Energy-Quarterly-September-2015.pdf</a:t>
            </a:r>
            <a:endParaRPr lang="en-US" sz="1300" dirty="0">
              <a:latin typeface="+mj-lt"/>
            </a:endParaRPr>
          </a:p>
          <a:p>
            <a:r>
              <a:rPr lang="en-US" sz="1300" dirty="0">
                <a:latin typeface="+mj-lt"/>
              </a:rPr>
              <a:t>Australian Government, The Treasury, 2014, </a:t>
            </a:r>
            <a:r>
              <a:rPr lang="en-US" sz="1300" i="1" dirty="0">
                <a:latin typeface="+mj-lt"/>
              </a:rPr>
              <a:t>Reflections on Australia’s Era of Economic Reform Address to the European Australian Business Council</a:t>
            </a:r>
            <a:r>
              <a:rPr lang="en-US" sz="1300" dirty="0">
                <a:latin typeface="+mj-lt"/>
              </a:rPr>
              <a:t>, 5 December 14. </a:t>
            </a:r>
            <a:r>
              <a:rPr lang="en-US" sz="1300" dirty="0">
                <a:latin typeface="+mj-lt"/>
                <a:hlinkClick r:id="rId6"/>
              </a:rPr>
              <a:t>http://www.treasury.gov.au/~/media/Treasury/Publications%20and%20Media/Speeches/2014/Reflections%20on%20Australias%20era%20of%20economic%20reform/Downloads/PDF/reflections_eco_reform_slides.ashx</a:t>
            </a:r>
            <a:r>
              <a:rPr lang="en-US" sz="1300" dirty="0">
                <a:latin typeface="+mj-lt"/>
              </a:rPr>
              <a:t>  </a:t>
            </a:r>
          </a:p>
          <a:p>
            <a:r>
              <a:rPr lang="en-US" sz="1300" dirty="0">
                <a:latin typeface="+mj-lt"/>
              </a:rPr>
              <a:t>Barber J., 2014, </a:t>
            </a:r>
            <a:r>
              <a:rPr lang="en-US" sz="1300" i="1" dirty="0">
                <a:latin typeface="+mj-lt"/>
              </a:rPr>
              <a:t>BREE Commodity Outlook</a:t>
            </a:r>
            <a:r>
              <a:rPr lang="en-US" sz="1300" dirty="0">
                <a:latin typeface="+mj-lt"/>
              </a:rPr>
              <a:t>, </a:t>
            </a:r>
            <a:r>
              <a:rPr lang="en-US" sz="1300" dirty="0"/>
              <a:t>BREE Workshop 28 November 2014, ppt. </a:t>
            </a:r>
            <a:r>
              <a:rPr lang="en-US" sz="1300" dirty="0">
                <a:latin typeface="+mj-lt"/>
              </a:rPr>
              <a:t> </a:t>
            </a:r>
            <a:r>
              <a:rPr lang="en-US" sz="1300" dirty="0">
                <a:latin typeface="+mj-lt"/>
                <a:hlinkClick r:id="rId7"/>
              </a:rPr>
              <a:t>http://www.industry.gov.au/Office-of-the-Chief-Economist/Publications/Documents/presentations/2014/workshop/presentations/6_John-Barber.pdf</a:t>
            </a:r>
            <a:endParaRPr lang="en-US" sz="1300" dirty="0">
              <a:latin typeface="+mj-lt"/>
            </a:endParaRPr>
          </a:p>
          <a:p>
            <a:r>
              <a:rPr lang="fr-BE" sz="1300" dirty="0">
                <a:latin typeface="+mj-lt"/>
              </a:rPr>
              <a:t>Calder W., 2014 (a), </a:t>
            </a:r>
            <a:r>
              <a:rPr lang="en-US" sz="1300" i="1" dirty="0"/>
              <a:t>Pathway to shale gas development in APEC: Australian shale gas</a:t>
            </a:r>
            <a:r>
              <a:rPr lang="en-US" sz="1300" dirty="0"/>
              <a:t>, APERC Annual Conference, March 2014, ppt </a:t>
            </a:r>
            <a:r>
              <a:rPr lang="en-US" sz="1300" dirty="0">
                <a:hlinkClick r:id="rId8"/>
              </a:rPr>
              <a:t>http://www.industry.gov.au/Office-of-the-Chief-Economist/Publications/Documents/presentations/presentations/APERC_2014_shale_gas_final.pdf</a:t>
            </a:r>
            <a:endParaRPr lang="fr-BE" sz="1300" dirty="0">
              <a:latin typeface="+mj-lt"/>
            </a:endParaRPr>
          </a:p>
          <a:p>
            <a:r>
              <a:rPr lang="fr-BE" sz="1300" dirty="0">
                <a:latin typeface="+mj-lt"/>
              </a:rPr>
              <a:t>Calder W., 2014 (b), </a:t>
            </a:r>
            <a:r>
              <a:rPr lang="en-US" sz="1300" i="1" dirty="0">
                <a:latin typeface="+mj-lt"/>
              </a:rPr>
              <a:t>Developments in China-implications for Australia’s resources industries</a:t>
            </a:r>
            <a:r>
              <a:rPr lang="en-US" sz="1300" dirty="0">
                <a:latin typeface="+mj-lt"/>
              </a:rPr>
              <a:t>, </a:t>
            </a:r>
            <a:r>
              <a:rPr lang="en-US" sz="1400" dirty="0"/>
              <a:t>Victoria University's Conference 'Abrupt change in China's energy path: implications for China, Australia and the global climate’, </a:t>
            </a:r>
            <a:r>
              <a:rPr lang="en-US" sz="1300" dirty="0">
                <a:latin typeface="+mj-lt"/>
              </a:rPr>
              <a:t>26 June 2014. </a:t>
            </a:r>
            <a:r>
              <a:rPr lang="fr-BE" sz="1300" dirty="0">
                <a:latin typeface="+mj-lt"/>
                <a:hlinkClick r:id="rId9"/>
              </a:rPr>
              <a:t>http://www.vu.edu.au/sites/default/files/cses/pdfs/Calder_2014_Developments_in%20China_Impl_for_Australia%27s_resources.pdf</a:t>
            </a:r>
            <a:endParaRPr lang="fr-BE" sz="1300" dirty="0">
              <a:latin typeface="+mj-lt"/>
            </a:endParaRPr>
          </a:p>
          <a:p>
            <a:pPr marL="0" indent="0">
              <a:buNone/>
            </a:pPr>
            <a:r>
              <a:rPr lang="fr-BE" sz="1300" dirty="0">
                <a:latin typeface="+mj-lt"/>
              </a:rPr>
              <a:t> </a:t>
            </a:r>
          </a:p>
          <a:p>
            <a:endParaRPr lang="fr-BE" sz="1300" dirty="0">
              <a:latin typeface="+mj-lt"/>
            </a:endParaRPr>
          </a:p>
          <a:p>
            <a:endParaRPr lang="fr-BE" sz="1400" dirty="0"/>
          </a:p>
          <a:p>
            <a:endParaRPr lang="en-US" sz="1400" dirty="0"/>
          </a:p>
          <a:p>
            <a:endParaRPr lang="fr-BE" sz="1400" dirty="0"/>
          </a:p>
          <a:p>
            <a:endParaRPr lang="fr-BE" sz="1400" dirty="0"/>
          </a:p>
          <a:p>
            <a:endParaRPr lang="fr-BE" sz="1400" dirty="0"/>
          </a:p>
          <a:p>
            <a:endParaRPr lang="fr-BE" dirty="0"/>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36</a:t>
            </a:fld>
            <a:endParaRPr lang="fr-BE" dirty="0"/>
          </a:p>
        </p:txBody>
      </p:sp>
    </p:spTree>
    <p:extLst>
      <p:ext uri="{BB962C8B-B14F-4D97-AF65-F5344CB8AC3E}">
        <p14:creationId xmlns:p14="http://schemas.microsoft.com/office/powerpoint/2010/main" val="2685753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7472"/>
            <a:ext cx="8229600" cy="990600"/>
          </a:xfrm>
        </p:spPr>
        <p:txBody>
          <a:bodyPr/>
          <a:lstStyle/>
          <a:p>
            <a:r>
              <a:rPr lang="fr-BE" dirty="0"/>
              <a:t>Bibliographie (2)</a:t>
            </a:r>
          </a:p>
        </p:txBody>
      </p:sp>
      <p:sp>
        <p:nvSpPr>
          <p:cNvPr id="3" name="Espace réservé du contenu 2"/>
          <p:cNvSpPr>
            <a:spLocks noGrp="1"/>
          </p:cNvSpPr>
          <p:nvPr>
            <p:ph idx="1"/>
          </p:nvPr>
        </p:nvSpPr>
        <p:spPr>
          <a:xfrm>
            <a:off x="179512" y="1364494"/>
            <a:ext cx="8784976" cy="5232857"/>
          </a:xfrm>
        </p:spPr>
        <p:txBody>
          <a:bodyPr>
            <a:normAutofit/>
          </a:bodyPr>
          <a:lstStyle/>
          <a:p>
            <a:r>
              <a:rPr lang="en-US" sz="1300" dirty="0"/>
              <a:t>Calder W., 2014 (c), </a:t>
            </a:r>
            <a:r>
              <a:rPr lang="en-US" sz="1300" i="1" dirty="0"/>
              <a:t>Australia’s thermal and metallurgical coal export supply outlook</a:t>
            </a:r>
            <a:r>
              <a:rPr lang="en-US" sz="1300" dirty="0"/>
              <a:t>, Australian Japan Coal Conference, 16 October 2014, ppt. </a:t>
            </a:r>
            <a:r>
              <a:rPr lang="en-US" sz="1300" dirty="0">
                <a:hlinkClick r:id="rId2"/>
              </a:rPr>
              <a:t>http://www.industry.gov.au/Office-of-the-Chief-Economist/Publications/Documents/presentations/2014/australia-japan-coal-conference.pdf</a:t>
            </a:r>
            <a:endParaRPr lang="fr-BE" sz="1300" dirty="0"/>
          </a:p>
          <a:p>
            <a:r>
              <a:rPr lang="fr-BE" sz="1300" dirty="0" err="1">
                <a:latin typeface="+mj-lt"/>
              </a:rPr>
              <a:t>Geoscience</a:t>
            </a:r>
            <a:r>
              <a:rPr lang="fr-BE" sz="1300" dirty="0">
                <a:latin typeface="+mj-lt"/>
              </a:rPr>
              <a:t> Australia, </a:t>
            </a:r>
            <a:r>
              <a:rPr lang="en-US" sz="1300" i="1" dirty="0">
                <a:latin typeface="+mj-lt"/>
              </a:rPr>
              <a:t>Australia's Mineral Resource Assessment 2013</a:t>
            </a:r>
            <a:r>
              <a:rPr lang="en-US" sz="1300" b="1" dirty="0">
                <a:latin typeface="+mj-lt"/>
              </a:rPr>
              <a:t>.</a:t>
            </a:r>
            <a:r>
              <a:rPr lang="fr-BE" sz="1300" dirty="0">
                <a:latin typeface="+mj-lt"/>
              </a:rPr>
              <a:t> </a:t>
            </a:r>
            <a:r>
              <a:rPr lang="fr-BE" sz="1300" dirty="0">
                <a:latin typeface="+mj-lt"/>
                <a:hlinkClick r:id="rId3"/>
              </a:rPr>
              <a:t>http://www.ga.gov.au/data-pubs/data-and-publications-search/publications/australian-minerals-resource-assessment</a:t>
            </a:r>
            <a:endParaRPr lang="fr-BE" sz="1300" dirty="0">
              <a:latin typeface="+mj-lt"/>
            </a:endParaRPr>
          </a:p>
          <a:p>
            <a:r>
              <a:rPr lang="en-US" sz="1300" dirty="0">
                <a:latin typeface="+mj-lt"/>
              </a:rPr>
              <a:t>Johnson J., 2014, UNCOVER : A Collaborative Approach to Creating mineral Wealth for Australia, BREE Workshop 28 November 2014, ppt. </a:t>
            </a:r>
            <a:r>
              <a:rPr lang="en-US" sz="1300" dirty="0">
                <a:latin typeface="+mj-lt"/>
                <a:hlinkClick r:id="rId4"/>
              </a:rPr>
              <a:t>http://www.industry.gov.au/Office-of-the-Chief-Economist/Presentations/Pages/default.aspx#</a:t>
            </a:r>
            <a:endParaRPr lang="en-US" sz="1300" dirty="0">
              <a:latin typeface="+mj-lt"/>
            </a:endParaRPr>
          </a:p>
          <a:p>
            <a:r>
              <a:rPr lang="en-US" sz="1300" dirty="0">
                <a:latin typeface="+mj-lt"/>
              </a:rPr>
              <a:t>Ledesma D., Henderson J. &amp; Palmer N., 2014, </a:t>
            </a:r>
            <a:r>
              <a:rPr lang="en-US" sz="1300" i="1" dirty="0">
                <a:latin typeface="+mj-lt"/>
              </a:rPr>
              <a:t>The Future of Australian LNG Exports: Will domestic challenges limit the development of future LNG export capacity? </a:t>
            </a:r>
            <a:r>
              <a:rPr lang="en-US" sz="1300" dirty="0">
                <a:latin typeface="+mj-lt"/>
              </a:rPr>
              <a:t>The Oxford Institute for Energy Studies, OIEG Papers: NG 90. </a:t>
            </a:r>
            <a:r>
              <a:rPr lang="en-US" sz="1300" dirty="0">
                <a:latin typeface="+mj-lt"/>
                <a:hlinkClick r:id="rId5"/>
              </a:rPr>
              <a:t>http://www.oxfordenergy.org/wpcms/wp-content/uploads/2014/09/NG-90.pdf</a:t>
            </a:r>
            <a:endParaRPr lang="fr-BE" sz="1300" dirty="0">
              <a:latin typeface="+mj-lt"/>
            </a:endParaRPr>
          </a:p>
          <a:p>
            <a:r>
              <a:rPr lang="fr-BE" sz="1300" dirty="0">
                <a:latin typeface="+mj-lt"/>
              </a:rPr>
              <a:t>Mineral Council of Australia (MCA), 2015 (a), </a:t>
            </a:r>
            <a:r>
              <a:rPr lang="fr-BE" sz="1300" i="1" dirty="0">
                <a:latin typeface="+mj-lt"/>
              </a:rPr>
              <a:t>Focus Minerals &amp; the Economy </a:t>
            </a:r>
            <a:r>
              <a:rPr lang="fr-BE" sz="1300" dirty="0">
                <a:latin typeface="+mj-lt"/>
                <a:hlinkClick r:id="rId6"/>
              </a:rPr>
              <a:t>http://www.minerals.org.au/focus/minerals_economy</a:t>
            </a:r>
            <a:endParaRPr lang="fr-BE" sz="1300" dirty="0">
              <a:latin typeface="+mj-lt"/>
            </a:endParaRPr>
          </a:p>
          <a:p>
            <a:r>
              <a:rPr lang="fr-BE" sz="1300" dirty="0" err="1">
                <a:latin typeface="+mj-lt"/>
              </a:rPr>
              <a:t>Mineral</a:t>
            </a:r>
            <a:r>
              <a:rPr lang="fr-BE" sz="1300" dirty="0">
                <a:latin typeface="+mj-lt"/>
              </a:rPr>
              <a:t> Council of Australia (MCA), 2015 (b), </a:t>
            </a:r>
            <a:r>
              <a:rPr lang="fr-BE" sz="1300" i="1" dirty="0">
                <a:latin typeface="+mj-lt"/>
              </a:rPr>
              <a:t>Corporate. About the Minerals Industry </a:t>
            </a:r>
            <a:r>
              <a:rPr lang="fr-BE" sz="1300" dirty="0">
                <a:latin typeface="+mj-lt"/>
                <a:hlinkClick r:id="rId7"/>
              </a:rPr>
              <a:t>http://www.minerals.org.au/corporate/about_the_minerals_industry</a:t>
            </a:r>
            <a:endParaRPr lang="fr-BE" sz="1300" dirty="0">
              <a:latin typeface="+mj-lt"/>
            </a:endParaRPr>
          </a:p>
          <a:p>
            <a:r>
              <a:rPr lang="fr-BE" sz="1300" dirty="0">
                <a:latin typeface="+mj-lt"/>
              </a:rPr>
              <a:t>Satchwell I, 2014, </a:t>
            </a:r>
            <a:r>
              <a:rPr lang="fr-BE" sz="1300" i="1" dirty="0">
                <a:latin typeface="+mj-lt"/>
              </a:rPr>
              <a:t>Mining and Sustainability; experience from Australia</a:t>
            </a:r>
            <a:r>
              <a:rPr lang="fr-BE" sz="1300" dirty="0">
                <a:latin typeface="+mj-lt"/>
              </a:rPr>
              <a:t>, International Mining for Development Centre, Mendoza 17 April 2014, ppt. </a:t>
            </a:r>
            <a:r>
              <a:rPr lang="fr-BE" sz="1300" dirty="0">
                <a:latin typeface="+mj-lt"/>
                <a:hlinkClick r:id="rId8"/>
              </a:rPr>
              <a:t>http://im4dc.org/wp-content/uploads/2013/07/Mining-and-sustainability-in-Australia-English.pdf</a:t>
            </a:r>
            <a:endParaRPr lang="fr-BE" sz="1300" dirty="0">
              <a:latin typeface="+mj-lt"/>
            </a:endParaRPr>
          </a:p>
          <a:p>
            <a:r>
              <a:rPr lang="fr-BE" sz="1300" dirty="0">
                <a:latin typeface="+mj-lt"/>
              </a:rPr>
              <a:t>Trading Nation Consulting (TNC), 2015, </a:t>
            </a:r>
            <a:r>
              <a:rPr lang="fr-BE" sz="1300" i="1" dirty="0">
                <a:latin typeface="+mj-lt"/>
              </a:rPr>
              <a:t>Climate Policy and Australia’s Resources Trade </a:t>
            </a:r>
            <a:r>
              <a:rPr lang="fr-BE" sz="1300" dirty="0">
                <a:latin typeface="+mj-lt"/>
                <a:hlinkClick r:id="rId9"/>
              </a:rPr>
              <a:t>http://www.minerals.org.au/file_upload/files/reports/1503017_Climate_Policy_Trade_MCA_FINAL_.pdf</a:t>
            </a:r>
            <a:endParaRPr lang="fr-BE" sz="1300" dirty="0">
              <a:latin typeface="+mj-lt"/>
            </a:endParaRPr>
          </a:p>
          <a:p>
            <a:endParaRPr lang="fr-BE" sz="1300" dirty="0">
              <a:latin typeface="+mj-lt"/>
            </a:endParaRPr>
          </a:p>
          <a:p>
            <a:endParaRPr lang="fr-BE" sz="1300" dirty="0">
              <a:latin typeface="+mj-lt"/>
            </a:endParaRPr>
          </a:p>
          <a:p>
            <a:endParaRPr lang="fr-BE" sz="1400" dirty="0"/>
          </a:p>
          <a:p>
            <a:endParaRPr lang="en-US" sz="1400" dirty="0"/>
          </a:p>
          <a:p>
            <a:endParaRPr lang="fr-BE" sz="1400" dirty="0"/>
          </a:p>
          <a:p>
            <a:endParaRPr lang="fr-BE" sz="1400" dirty="0"/>
          </a:p>
          <a:p>
            <a:endParaRPr lang="fr-BE" sz="1400" dirty="0"/>
          </a:p>
          <a:p>
            <a:endParaRPr lang="fr-BE" dirty="0"/>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37</a:t>
            </a:fld>
            <a:endParaRPr lang="fr-BE" dirty="0"/>
          </a:p>
        </p:txBody>
      </p:sp>
    </p:spTree>
    <p:extLst>
      <p:ext uri="{BB962C8B-B14F-4D97-AF65-F5344CB8AC3E}">
        <p14:creationId xmlns:p14="http://schemas.microsoft.com/office/powerpoint/2010/main" val="3943631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38</a:t>
            </a:fld>
            <a:endParaRPr lang="fr-BE" dirty="0"/>
          </a:p>
        </p:txBody>
      </p:sp>
      <p:sp>
        <p:nvSpPr>
          <p:cNvPr id="6" name="ZoneTexte 5"/>
          <p:cNvSpPr txBox="1"/>
          <p:nvPr/>
        </p:nvSpPr>
        <p:spPr>
          <a:xfrm>
            <a:off x="467544" y="4941168"/>
            <a:ext cx="2664296" cy="369332"/>
          </a:xfrm>
          <a:prstGeom prst="rect">
            <a:avLst/>
          </a:prstGeom>
          <a:noFill/>
          <a:ln w="38100">
            <a:solidFill>
              <a:srgbClr val="C00000"/>
            </a:solidFill>
          </a:ln>
        </p:spPr>
        <p:txBody>
          <a:bodyPr wrap="square" rtlCol="0">
            <a:spAutoFit/>
          </a:bodyPr>
          <a:lstStyle/>
          <a:p>
            <a:r>
              <a:rPr lang="fr-BE" dirty="0">
                <a:solidFill>
                  <a:srgbClr val="C00000"/>
                </a:solidFill>
              </a:rPr>
              <a:t>Merci de votre attention</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6381328"/>
            <a:ext cx="1117460" cy="39365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3995" y="4216441"/>
            <a:ext cx="3341090" cy="2472513"/>
          </a:xfrm>
          <a:prstGeom prst="rect">
            <a:avLst/>
          </a:prstGeom>
        </p:spPr>
      </p:pic>
      <p:sp>
        <p:nvSpPr>
          <p:cNvPr id="10" name="ZoneTexte 9"/>
          <p:cNvSpPr txBox="1"/>
          <p:nvPr/>
        </p:nvSpPr>
        <p:spPr>
          <a:xfrm>
            <a:off x="75536" y="3031526"/>
            <a:ext cx="3168352" cy="230832"/>
          </a:xfrm>
          <a:prstGeom prst="rect">
            <a:avLst/>
          </a:prstGeom>
          <a:noFill/>
        </p:spPr>
        <p:txBody>
          <a:bodyPr wrap="square" rtlCol="0">
            <a:spAutoFit/>
          </a:bodyPr>
          <a:lstStyle/>
          <a:p>
            <a:r>
              <a:rPr lang="en-US" sz="900" dirty="0"/>
              <a:t>Minerals Tertiary Education Council (MTEC) </a:t>
            </a:r>
            <a:endParaRPr lang="fr-BE" sz="900" dirty="0"/>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408" y="558922"/>
            <a:ext cx="3369171" cy="3369171"/>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86" y="452373"/>
            <a:ext cx="4860774" cy="3649390"/>
          </a:xfrm>
          <a:prstGeom prst="rect">
            <a:avLst/>
          </a:prstGeom>
        </p:spPr>
      </p:pic>
      <p:sp>
        <p:nvSpPr>
          <p:cNvPr id="14" name="ZoneTexte 13"/>
          <p:cNvSpPr txBox="1"/>
          <p:nvPr/>
        </p:nvSpPr>
        <p:spPr>
          <a:xfrm>
            <a:off x="2195736" y="6151880"/>
            <a:ext cx="2160240" cy="738664"/>
          </a:xfrm>
          <a:prstGeom prst="rect">
            <a:avLst/>
          </a:prstGeom>
          <a:noFill/>
        </p:spPr>
        <p:txBody>
          <a:bodyPr wrap="square" rtlCol="0">
            <a:spAutoFit/>
          </a:bodyPr>
          <a:lstStyle/>
          <a:p>
            <a:r>
              <a:rPr lang="en-US" sz="1200" dirty="0"/>
              <a:t>Minerals Tertiary Education Council (MTEC) </a:t>
            </a:r>
            <a:endParaRPr lang="fr-BE" sz="1200" dirty="0"/>
          </a:p>
          <a:p>
            <a:endParaRPr lang="fr-BE" dirty="0"/>
          </a:p>
        </p:txBody>
      </p:sp>
    </p:spTree>
    <p:extLst>
      <p:ext uri="{BB962C8B-B14F-4D97-AF65-F5344CB8AC3E}">
        <p14:creationId xmlns:p14="http://schemas.microsoft.com/office/powerpoint/2010/main" val="292531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6221"/>
            <a:ext cx="8229600" cy="990600"/>
          </a:xfrm>
        </p:spPr>
        <p:txBody>
          <a:bodyPr/>
          <a:lstStyle/>
          <a:p>
            <a:r>
              <a:rPr lang="fr-BE" dirty="0"/>
              <a:t> Réserves préliminaires</a:t>
            </a:r>
          </a:p>
        </p:txBody>
      </p:sp>
      <p:sp>
        <p:nvSpPr>
          <p:cNvPr id="7" name="Espace réservé du contenu 6"/>
          <p:cNvSpPr>
            <a:spLocks noGrp="1"/>
          </p:cNvSpPr>
          <p:nvPr>
            <p:ph idx="1"/>
          </p:nvPr>
        </p:nvSpPr>
        <p:spPr/>
        <p:txBody>
          <a:bodyPr>
            <a:normAutofit lnSpcReduction="10000"/>
          </a:bodyPr>
          <a:lstStyle/>
          <a:p>
            <a:r>
              <a:rPr lang="fr-BE" sz="1800" dirty="0"/>
              <a:t>Sujet très vaste avec difficulté pour tout aborder</a:t>
            </a:r>
          </a:p>
          <a:p>
            <a:r>
              <a:rPr lang="fr-BE" sz="1800" dirty="0"/>
              <a:t>Comme c’est toujours le cas pour les matières premières, des statistiques pas toujours comparables et peu d’informations sur les impacts, enjeux et stratégies</a:t>
            </a:r>
          </a:p>
          <a:p>
            <a:r>
              <a:rPr lang="fr-BE" sz="1800" dirty="0"/>
              <a:t>Peu de littérature sur le sujet surtout en langue française et peu d’informations dans la presse en particulier au niveau des impacts</a:t>
            </a:r>
          </a:p>
          <a:p>
            <a:endParaRPr lang="fr-BE" sz="1800" dirty="0"/>
          </a:p>
          <a:p>
            <a:pPr marL="0" indent="0">
              <a:buNone/>
            </a:pPr>
            <a:r>
              <a:rPr lang="fr-BE" sz="1800" dirty="0">
                <a:latin typeface="Arial"/>
                <a:cs typeface="Arial"/>
              </a:rPr>
              <a:t>→</a:t>
            </a:r>
            <a:r>
              <a:rPr lang="fr-BE" sz="1800" dirty="0"/>
              <a:t> </a:t>
            </a:r>
            <a:r>
              <a:rPr lang="fr-BE" sz="1800" dirty="0">
                <a:solidFill>
                  <a:srgbClr val="C00000"/>
                </a:solidFill>
              </a:rPr>
              <a:t>dossier principalement limité aux données fournies par les organismes officiels australiens </a:t>
            </a:r>
            <a:r>
              <a:rPr lang="fr-BE" sz="1800" dirty="0"/>
              <a:t>: </a:t>
            </a:r>
          </a:p>
          <a:p>
            <a:pPr>
              <a:buFontTx/>
              <a:buChar char="-"/>
            </a:pPr>
            <a:r>
              <a:rPr lang="en-US" sz="1800" dirty="0"/>
              <a:t>le BREE (Bureau of Resources and Energy Economics) du Department of Industry and Science</a:t>
            </a:r>
          </a:p>
          <a:p>
            <a:pPr>
              <a:buFontTx/>
              <a:buChar char="-"/>
            </a:pPr>
            <a:r>
              <a:rPr lang="fr-BE" sz="1800" dirty="0"/>
              <a:t>Geoscience Australia, une agence du gouvernement fédéral australien qui effectue des recherches géoscientifiques </a:t>
            </a:r>
          </a:p>
          <a:p>
            <a:r>
              <a:rPr lang="fr-BE" sz="1800" dirty="0"/>
              <a:t>Mineral Council of Australia (MCA), l’association professionnelle des firmes </a:t>
            </a:r>
            <a:r>
              <a:rPr lang="en-US" sz="1800" dirty="0"/>
              <a:t>minières australiennes en charge de l’exploration, de l’exploitation et de la transformation des minerais et métaux</a:t>
            </a:r>
          </a:p>
          <a:p>
            <a:pPr marL="0" indent="0">
              <a:buNone/>
            </a:pPr>
            <a:r>
              <a:rPr lang="en-US" sz="1800" dirty="0"/>
              <a:t> </a:t>
            </a:r>
            <a:r>
              <a:rPr lang="fr-BE" sz="1800" dirty="0"/>
              <a:t> </a:t>
            </a:r>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4</a:t>
            </a:fld>
            <a:endParaRPr lang="fr-BE" dirty="0"/>
          </a:p>
        </p:txBody>
      </p:sp>
    </p:spTree>
    <p:extLst>
      <p:ext uri="{BB962C8B-B14F-4D97-AF65-F5344CB8AC3E}">
        <p14:creationId xmlns:p14="http://schemas.microsoft.com/office/powerpoint/2010/main" val="41654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BE" dirty="0"/>
              <a:t>1. Le secteur minier : essai de bilan</a:t>
            </a:r>
          </a:p>
        </p:txBody>
      </p:sp>
      <p:sp>
        <p:nvSpPr>
          <p:cNvPr id="7" name="Espace réservé du texte 6"/>
          <p:cNvSpPr>
            <a:spLocks noGrp="1"/>
          </p:cNvSpPr>
          <p:nvPr>
            <p:ph type="body" idx="1"/>
          </p:nvPr>
        </p:nvSpPr>
        <p:spPr/>
        <p:txBody>
          <a:bodyPr/>
          <a:lstStyle/>
          <a:p>
            <a:endParaRPr lang="fr-BE" dirty="0"/>
          </a:p>
        </p:txBody>
      </p:sp>
      <p:sp>
        <p:nvSpPr>
          <p:cNvPr id="4" name="Espace réservé du pied de page 3"/>
          <p:cNvSpPr>
            <a:spLocks noGrp="1"/>
          </p:cNvSpPr>
          <p:nvPr>
            <p:ph type="ftr" sz="quarter" idx="11"/>
          </p:nvPr>
        </p:nvSpPr>
        <p:spPr/>
        <p:txBody>
          <a:bodyPr/>
          <a:lstStyle/>
          <a:p>
            <a:r>
              <a:rPr lang="fr-BE"/>
              <a:t>Prof. B. Mérenne, 24e FIG, 03-10-15</a:t>
            </a:r>
            <a:endParaRPr lang="fr-BE" dirty="0"/>
          </a:p>
        </p:txBody>
      </p:sp>
      <p:sp>
        <p:nvSpPr>
          <p:cNvPr id="5" name="Espace réservé du numéro de diapositive 4"/>
          <p:cNvSpPr>
            <a:spLocks noGrp="1"/>
          </p:cNvSpPr>
          <p:nvPr>
            <p:ph type="sldNum" sz="quarter" idx="12"/>
          </p:nvPr>
        </p:nvSpPr>
        <p:spPr/>
        <p:txBody>
          <a:bodyPr/>
          <a:lstStyle/>
          <a:p>
            <a:fld id="{C531D9CC-6C8C-4249-BD80-16CFBE15C431}" type="slidenum">
              <a:rPr lang="fr-BE" smtClean="0"/>
              <a:t>5</a:t>
            </a:fld>
            <a:endParaRPr lang="fr-BE" dirty="0"/>
          </a:p>
        </p:txBody>
      </p:sp>
    </p:spTree>
    <p:extLst>
      <p:ext uri="{BB962C8B-B14F-4D97-AF65-F5344CB8AC3E}">
        <p14:creationId xmlns:p14="http://schemas.microsoft.com/office/powerpoint/2010/main" val="427919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314" y="347472"/>
            <a:ext cx="8229600" cy="990600"/>
          </a:xfrm>
        </p:spPr>
        <p:txBody>
          <a:bodyPr>
            <a:normAutofit/>
          </a:bodyPr>
          <a:lstStyle/>
          <a:p>
            <a:r>
              <a:rPr lang="fr-BE" dirty="0"/>
              <a:t> </a:t>
            </a:r>
            <a:br>
              <a:rPr lang="fr-BE" dirty="0"/>
            </a:br>
            <a:r>
              <a:rPr lang="fr-BE" dirty="0"/>
              <a:t>1.1.  Les principales ressources</a:t>
            </a:r>
          </a:p>
        </p:txBody>
      </p:sp>
      <p:sp>
        <p:nvSpPr>
          <p:cNvPr id="7" name="Espace réservé du contenu 6"/>
          <p:cNvSpPr>
            <a:spLocks noGrp="1"/>
          </p:cNvSpPr>
          <p:nvPr>
            <p:ph idx="1"/>
          </p:nvPr>
        </p:nvSpPr>
        <p:spPr>
          <a:xfrm>
            <a:off x="457200" y="1600200"/>
            <a:ext cx="8229600" cy="5069160"/>
          </a:xfrm>
        </p:spPr>
        <p:txBody>
          <a:bodyPr>
            <a:normAutofit fontScale="70000" lnSpcReduction="20000"/>
          </a:bodyPr>
          <a:lstStyle/>
          <a:p>
            <a:r>
              <a:rPr lang="fr-BE" sz="2200" dirty="0">
                <a:solidFill>
                  <a:srgbClr val="C00000"/>
                </a:solidFill>
              </a:rPr>
              <a:t>8 produits seront analysés</a:t>
            </a:r>
            <a:r>
              <a:rPr lang="fr-BE" sz="2200" dirty="0"/>
              <a:t>: ce sont ceux pour lesquels on dispose de données à la fois sur les réserves et la production dans la première édition de l’</a:t>
            </a:r>
            <a:r>
              <a:rPr lang="en-US" sz="2200" i="1" dirty="0"/>
              <a:t>Australia's Mineral Resource Assessment</a:t>
            </a:r>
            <a:r>
              <a:rPr lang="en-US" sz="2200" dirty="0"/>
              <a:t> (2013) publiée par Geoscience Australia</a:t>
            </a:r>
          </a:p>
          <a:p>
            <a:pPr marL="0" indent="0">
              <a:buNone/>
            </a:pPr>
            <a:endParaRPr lang="en-US" dirty="0"/>
          </a:p>
          <a:p>
            <a:r>
              <a:rPr lang="en-US" sz="2200" dirty="0"/>
              <a:t>Ces produits sont :</a:t>
            </a:r>
          </a:p>
          <a:p>
            <a:pPr lvl="1"/>
            <a:r>
              <a:rPr lang="fr-BE" sz="2200" dirty="0"/>
              <a:t>Le minerai de fer</a:t>
            </a:r>
          </a:p>
          <a:p>
            <a:pPr lvl="1"/>
            <a:r>
              <a:rPr lang="fr-BE" sz="2200" dirty="0"/>
              <a:t>La bauxite</a:t>
            </a:r>
          </a:p>
          <a:p>
            <a:pPr lvl="1"/>
            <a:r>
              <a:rPr lang="fr-BE" sz="2200" dirty="0"/>
              <a:t>Le cuivre</a:t>
            </a:r>
          </a:p>
          <a:p>
            <a:pPr lvl="1"/>
            <a:r>
              <a:rPr lang="fr-BE" sz="2200" dirty="0"/>
              <a:t>Le nickel</a:t>
            </a:r>
          </a:p>
          <a:p>
            <a:pPr lvl="1"/>
            <a:r>
              <a:rPr lang="fr-BE" sz="2200" dirty="0"/>
              <a:t>L’or</a:t>
            </a:r>
          </a:p>
          <a:p>
            <a:pPr lvl="1"/>
            <a:r>
              <a:rPr lang="fr-BE" sz="2200" dirty="0"/>
              <a:t>Les terres rares</a:t>
            </a:r>
          </a:p>
          <a:p>
            <a:pPr lvl="1"/>
            <a:r>
              <a:rPr lang="fr-BE" sz="2200" dirty="0"/>
              <a:t>Le charbon</a:t>
            </a:r>
          </a:p>
          <a:p>
            <a:pPr lvl="1"/>
            <a:r>
              <a:rPr lang="fr-BE" sz="2200" dirty="0"/>
              <a:t>L’uranium</a:t>
            </a:r>
            <a:endParaRPr lang="fr-BE" dirty="0"/>
          </a:p>
          <a:p>
            <a:pPr marL="0" indent="0">
              <a:buNone/>
            </a:pPr>
            <a:r>
              <a:rPr lang="fr-BE" dirty="0"/>
              <a:t> </a:t>
            </a:r>
            <a:endParaRPr lang="en-US" sz="2200" dirty="0"/>
          </a:p>
          <a:p>
            <a:r>
              <a:rPr lang="en-US" sz="2200" dirty="0"/>
              <a:t>D’autres produits miniers auraient pu retenir notre attention car, d’après les données de Cyclope 2015 (relatives aux seules productions), l’Australie est 1er producteur mondial de lithium et de zirconium, 2e de plomb, de zinc et de titane, 3e de manganèse, 4e de cobalt et d’argent</a:t>
            </a:r>
          </a:p>
          <a:p>
            <a:pPr marL="0" indent="0">
              <a:buNone/>
            </a:pPr>
            <a:endParaRPr lang="en-US" sz="2200" dirty="0"/>
          </a:p>
          <a:p>
            <a:r>
              <a:rPr lang="en-US" sz="2200" dirty="0"/>
              <a:t>Par ailleurs, pétrole et le gaz naturel seront peu évoqués (sauf dans les futurs possibles) car d’après BP 2015</a:t>
            </a:r>
          </a:p>
          <a:p>
            <a:pPr lvl="1"/>
            <a:r>
              <a:rPr lang="en-US" dirty="0"/>
              <a:t>Pétrole : 0,5 % production mondiale et 0,2 % des réserves </a:t>
            </a:r>
          </a:p>
          <a:p>
            <a:pPr lvl="1"/>
            <a:r>
              <a:rPr lang="en-US" dirty="0"/>
              <a:t>Gaz naturel : 1,5 % production mondiale et 2,0 % des réserves </a:t>
            </a:r>
            <a:endParaRPr lang="fr-BE" dirty="0"/>
          </a:p>
          <a:p>
            <a:pPr marL="0" indent="0">
              <a:buNone/>
            </a:pPr>
            <a:endParaRPr lang="fr-BE" dirty="0"/>
          </a:p>
          <a:p>
            <a:pPr marL="0" indent="0">
              <a:buNone/>
            </a:pPr>
            <a:endParaRPr lang="fr-BE" dirty="0"/>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6</a:t>
            </a:fld>
            <a:endParaRPr lang="fr-BE" dirty="0"/>
          </a:p>
        </p:txBody>
      </p:sp>
    </p:spTree>
    <p:extLst>
      <p:ext uri="{BB962C8B-B14F-4D97-AF65-F5344CB8AC3E}">
        <p14:creationId xmlns:p14="http://schemas.microsoft.com/office/powerpoint/2010/main" val="33771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51" y="360947"/>
            <a:ext cx="8229600" cy="990600"/>
          </a:xfrm>
        </p:spPr>
        <p:txBody>
          <a:bodyPr>
            <a:normAutofit/>
          </a:bodyPr>
          <a:lstStyle/>
          <a:p>
            <a:r>
              <a:rPr lang="fr-BE" dirty="0"/>
              <a:t> </a:t>
            </a:r>
            <a:br>
              <a:rPr lang="fr-BE" dirty="0"/>
            </a:br>
            <a:r>
              <a:rPr lang="fr-BE" sz="2700" dirty="0"/>
              <a:t> </a:t>
            </a:r>
            <a:r>
              <a:rPr lang="fr-BE" sz="2000" dirty="0"/>
              <a:t>Le minerai de fer  </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7</a:t>
            </a:fld>
            <a:endParaRPr lang="fr-BE"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429257"/>
            <a:ext cx="5220072" cy="6361963"/>
          </a:xfrm>
          <a:prstGeom prst="rect">
            <a:avLst/>
          </a:prstGeom>
        </p:spPr>
      </p:pic>
      <p:sp>
        <p:nvSpPr>
          <p:cNvPr id="4" name="ZoneTexte 3"/>
          <p:cNvSpPr txBox="1"/>
          <p:nvPr/>
        </p:nvSpPr>
        <p:spPr>
          <a:xfrm>
            <a:off x="202443" y="1486581"/>
            <a:ext cx="3177480" cy="2123658"/>
          </a:xfrm>
          <a:prstGeom prst="rect">
            <a:avLst/>
          </a:prstGeom>
          <a:noFill/>
        </p:spPr>
        <p:txBody>
          <a:bodyPr wrap="square" rtlCol="0">
            <a:spAutoFit/>
          </a:bodyPr>
          <a:lstStyle/>
          <a:p>
            <a:r>
              <a:rPr lang="fr-BE" sz="1600" dirty="0"/>
              <a:t>1</a:t>
            </a:r>
            <a:r>
              <a:rPr lang="fr-BE" sz="1600" baseline="30000" dirty="0"/>
              <a:t>e</a:t>
            </a:r>
            <a:r>
              <a:rPr lang="fr-BE" sz="1600" dirty="0"/>
              <a:t> producteur mondial (26 %)</a:t>
            </a:r>
          </a:p>
          <a:p>
            <a:r>
              <a:rPr lang="fr-BE" sz="1600" dirty="0"/>
              <a:t>1</a:t>
            </a:r>
            <a:r>
              <a:rPr lang="fr-BE" sz="1600" baseline="30000" dirty="0"/>
              <a:t>e</a:t>
            </a:r>
            <a:r>
              <a:rPr lang="fr-BE" sz="1600" dirty="0"/>
              <a:t> réserves mondiales (25 %)</a:t>
            </a:r>
          </a:p>
          <a:p>
            <a:r>
              <a:rPr lang="fr-BE" sz="1600" dirty="0"/>
              <a:t>Teneur : 25 %</a:t>
            </a:r>
          </a:p>
          <a:p>
            <a:r>
              <a:rPr lang="fr-BE" sz="1600" dirty="0"/>
              <a:t>Plus de 90 % des réserves en Australie occidentale</a:t>
            </a:r>
          </a:p>
          <a:p>
            <a:r>
              <a:rPr lang="fr-BE" sz="1600" dirty="0"/>
              <a:t>44 % des exportations mondiales</a:t>
            </a:r>
          </a:p>
          <a:p>
            <a:r>
              <a:rPr lang="fr-BE" dirty="0"/>
              <a:t> </a:t>
            </a:r>
          </a:p>
          <a:p>
            <a:endParaRPr lang="fr-BE" dirty="0"/>
          </a:p>
        </p:txBody>
      </p:sp>
      <p:sp>
        <p:nvSpPr>
          <p:cNvPr id="5" name="ZoneTexte 4"/>
          <p:cNvSpPr txBox="1"/>
          <p:nvPr/>
        </p:nvSpPr>
        <p:spPr>
          <a:xfrm>
            <a:off x="323528" y="6335088"/>
            <a:ext cx="2592288" cy="538609"/>
          </a:xfrm>
          <a:prstGeom prst="rect">
            <a:avLst/>
          </a:prstGeom>
          <a:noFill/>
        </p:spPr>
        <p:txBody>
          <a:bodyPr wrap="square" rtlCol="0">
            <a:spAutoFit/>
          </a:bodyPr>
          <a:lstStyle/>
          <a:p>
            <a:r>
              <a:rPr lang="fr-BE" sz="1100" i="1" dirty="0"/>
              <a:t>Source</a:t>
            </a:r>
            <a:r>
              <a:rPr lang="fr-BE" sz="1100" dirty="0"/>
              <a:t>: Geoscience Australia.</a:t>
            </a:r>
          </a:p>
          <a:p>
            <a:endParaRPr lang="fr-BE"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55" y="3656479"/>
            <a:ext cx="3381656" cy="2678609"/>
          </a:xfrm>
          <a:prstGeom prst="rect">
            <a:avLst/>
          </a:prstGeom>
        </p:spPr>
      </p:pic>
    </p:spTree>
    <p:extLst>
      <p:ext uri="{BB962C8B-B14F-4D97-AF65-F5344CB8AC3E}">
        <p14:creationId xmlns:p14="http://schemas.microsoft.com/office/powerpoint/2010/main" val="305453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51" y="360947"/>
            <a:ext cx="8229600" cy="990600"/>
          </a:xfrm>
        </p:spPr>
        <p:txBody>
          <a:bodyPr>
            <a:normAutofit/>
          </a:bodyPr>
          <a:lstStyle/>
          <a:p>
            <a:r>
              <a:rPr lang="fr-BE" dirty="0"/>
              <a:t> </a:t>
            </a:r>
            <a:br>
              <a:rPr lang="fr-BE" dirty="0"/>
            </a:br>
            <a:r>
              <a:rPr lang="fr-BE" sz="2700" dirty="0"/>
              <a:t>  </a:t>
            </a:r>
            <a:r>
              <a:rPr lang="fr-BE" sz="2000" dirty="0"/>
              <a:t>La bauxite</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8</a:t>
            </a:fld>
            <a:endParaRPr lang="fr-BE" dirty="0"/>
          </a:p>
        </p:txBody>
      </p:sp>
      <p:sp>
        <p:nvSpPr>
          <p:cNvPr id="4" name="ZoneTexte 3"/>
          <p:cNvSpPr txBox="1"/>
          <p:nvPr/>
        </p:nvSpPr>
        <p:spPr>
          <a:xfrm>
            <a:off x="251520" y="1439298"/>
            <a:ext cx="3177480" cy="2585323"/>
          </a:xfrm>
          <a:prstGeom prst="rect">
            <a:avLst/>
          </a:prstGeom>
          <a:noFill/>
        </p:spPr>
        <p:txBody>
          <a:bodyPr wrap="square" rtlCol="0">
            <a:spAutoFit/>
          </a:bodyPr>
          <a:lstStyle/>
          <a:p>
            <a:r>
              <a:rPr lang="fr-BE" sz="1600" dirty="0"/>
              <a:t>1</a:t>
            </a:r>
            <a:r>
              <a:rPr lang="fr-BE" sz="1600" baseline="30000" dirty="0"/>
              <a:t>e</a:t>
            </a:r>
            <a:r>
              <a:rPr lang="fr-BE" sz="1600" dirty="0"/>
              <a:t> producteur mondial (30 %)</a:t>
            </a:r>
          </a:p>
          <a:p>
            <a:r>
              <a:rPr lang="fr-BE" sz="1600" dirty="0"/>
              <a:t>2</a:t>
            </a:r>
            <a:r>
              <a:rPr lang="fr-BE" sz="1600" baseline="30000" dirty="0"/>
              <a:t>e</a:t>
            </a:r>
            <a:r>
              <a:rPr lang="fr-BE" sz="1600" dirty="0"/>
              <a:t> réserves mondiales (22 %)</a:t>
            </a:r>
          </a:p>
          <a:p>
            <a:r>
              <a:rPr lang="fr-BE" sz="1600" dirty="0"/>
              <a:t>Plus de 85 % convertis en alumine pour la production d’aluminium</a:t>
            </a:r>
          </a:p>
          <a:p>
            <a:r>
              <a:rPr lang="fr-BE" sz="1600" dirty="0"/>
              <a:t>Plus de 60 % des réserves dans le Queensland et 35 % en Australie occidentale</a:t>
            </a:r>
          </a:p>
          <a:p>
            <a:r>
              <a:rPr lang="fr-BE" sz="1600" dirty="0"/>
              <a:t> </a:t>
            </a:r>
          </a:p>
          <a:p>
            <a:endParaRPr lang="fr-BE"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476672"/>
            <a:ext cx="5342165" cy="5589240"/>
          </a:xfrm>
          <a:prstGeom prst="rect">
            <a:avLst/>
          </a:prstGeom>
        </p:spPr>
      </p:pic>
      <p:sp>
        <p:nvSpPr>
          <p:cNvPr id="6" name="ZoneTexte 5"/>
          <p:cNvSpPr txBox="1"/>
          <p:nvPr/>
        </p:nvSpPr>
        <p:spPr>
          <a:xfrm>
            <a:off x="396251" y="6178323"/>
            <a:ext cx="2160240" cy="538609"/>
          </a:xfrm>
          <a:prstGeom prst="rect">
            <a:avLst/>
          </a:prstGeom>
          <a:noFill/>
        </p:spPr>
        <p:txBody>
          <a:bodyPr wrap="square" rtlCol="0">
            <a:spAutoFit/>
          </a:bodyPr>
          <a:lstStyle/>
          <a:p>
            <a:r>
              <a:rPr lang="fr-BE" sz="1100" i="1" dirty="0"/>
              <a:t>Source: </a:t>
            </a:r>
            <a:r>
              <a:rPr lang="fr-BE" sz="1100" dirty="0"/>
              <a:t>Geoscience Australia.</a:t>
            </a:r>
          </a:p>
          <a:p>
            <a:endParaRPr lang="fr-BE"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695281"/>
            <a:ext cx="3073326" cy="2483042"/>
          </a:xfrm>
          <a:prstGeom prst="rect">
            <a:avLst/>
          </a:prstGeom>
        </p:spPr>
      </p:pic>
    </p:spTree>
    <p:extLst>
      <p:ext uri="{BB962C8B-B14F-4D97-AF65-F5344CB8AC3E}">
        <p14:creationId xmlns:p14="http://schemas.microsoft.com/office/powerpoint/2010/main" val="203088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51" y="360947"/>
            <a:ext cx="8229600" cy="990600"/>
          </a:xfrm>
        </p:spPr>
        <p:txBody>
          <a:bodyPr>
            <a:normAutofit/>
          </a:bodyPr>
          <a:lstStyle/>
          <a:p>
            <a:r>
              <a:rPr lang="fr-BE" dirty="0"/>
              <a:t> </a:t>
            </a:r>
            <a:br>
              <a:rPr lang="fr-BE" dirty="0"/>
            </a:br>
            <a:r>
              <a:rPr lang="fr-BE" sz="2700" dirty="0"/>
              <a:t>  </a:t>
            </a:r>
            <a:r>
              <a:rPr lang="fr-BE" sz="2000" dirty="0"/>
              <a:t>L’or</a:t>
            </a:r>
          </a:p>
        </p:txBody>
      </p:sp>
      <p:sp>
        <p:nvSpPr>
          <p:cNvPr id="8" name="Espace réservé du pied de page 7"/>
          <p:cNvSpPr>
            <a:spLocks noGrp="1"/>
          </p:cNvSpPr>
          <p:nvPr>
            <p:ph type="ftr" sz="quarter" idx="11"/>
          </p:nvPr>
        </p:nvSpPr>
        <p:spPr/>
        <p:txBody>
          <a:bodyPr/>
          <a:lstStyle/>
          <a:p>
            <a:r>
              <a:rPr lang="fr-BE"/>
              <a:t>Prof. B. Mérenne, 24e FIG, 03-10-15</a:t>
            </a:r>
            <a:endParaRPr lang="fr-BE" dirty="0"/>
          </a:p>
        </p:txBody>
      </p:sp>
      <p:sp>
        <p:nvSpPr>
          <p:cNvPr id="9" name="Espace réservé du numéro de diapositive 8"/>
          <p:cNvSpPr>
            <a:spLocks noGrp="1"/>
          </p:cNvSpPr>
          <p:nvPr>
            <p:ph type="sldNum" sz="quarter" idx="12"/>
          </p:nvPr>
        </p:nvSpPr>
        <p:spPr/>
        <p:txBody>
          <a:bodyPr/>
          <a:lstStyle/>
          <a:p>
            <a:fld id="{C531D9CC-6C8C-4249-BD80-16CFBE15C431}" type="slidenum">
              <a:rPr lang="fr-BE" smtClean="0"/>
              <a:t>9</a:t>
            </a:fld>
            <a:endParaRPr lang="fr-BE" dirty="0"/>
          </a:p>
        </p:txBody>
      </p:sp>
      <p:sp>
        <p:nvSpPr>
          <p:cNvPr id="4" name="ZoneTexte 3"/>
          <p:cNvSpPr txBox="1"/>
          <p:nvPr/>
        </p:nvSpPr>
        <p:spPr>
          <a:xfrm>
            <a:off x="251520" y="1700808"/>
            <a:ext cx="3177480" cy="1323439"/>
          </a:xfrm>
          <a:prstGeom prst="rect">
            <a:avLst/>
          </a:prstGeom>
          <a:noFill/>
        </p:spPr>
        <p:txBody>
          <a:bodyPr wrap="square" rtlCol="0">
            <a:spAutoFit/>
          </a:bodyPr>
          <a:lstStyle/>
          <a:p>
            <a:r>
              <a:rPr lang="fr-BE" sz="1600" dirty="0"/>
              <a:t>2</a:t>
            </a:r>
            <a:r>
              <a:rPr lang="fr-BE" sz="1600" baseline="30000" dirty="0"/>
              <a:t>e</a:t>
            </a:r>
            <a:r>
              <a:rPr lang="fr-BE" sz="1600" dirty="0"/>
              <a:t> producteur mondial (9 %)</a:t>
            </a:r>
          </a:p>
          <a:p>
            <a:r>
              <a:rPr lang="fr-BE" sz="1600" dirty="0"/>
              <a:t>1</a:t>
            </a:r>
            <a:r>
              <a:rPr lang="fr-BE" sz="1600" baseline="30000" dirty="0"/>
              <a:t>e</a:t>
            </a:r>
            <a:r>
              <a:rPr lang="fr-BE" sz="1600" dirty="0"/>
              <a:t> réserves mondiales (18 %)</a:t>
            </a:r>
          </a:p>
          <a:p>
            <a:r>
              <a:rPr lang="fr-BE" sz="1600" dirty="0"/>
              <a:t>43 % en Australie occidentale, 28 % en Australie méridionale et 18 % en Nouvelle-Galles du Sud</a:t>
            </a:r>
            <a:endParaRPr lang="fr-BE" dirty="0"/>
          </a:p>
        </p:txBody>
      </p:sp>
      <p:sp>
        <p:nvSpPr>
          <p:cNvPr id="6" name="ZoneTexte 5"/>
          <p:cNvSpPr txBox="1"/>
          <p:nvPr/>
        </p:nvSpPr>
        <p:spPr>
          <a:xfrm>
            <a:off x="251520" y="6381328"/>
            <a:ext cx="2160240" cy="538609"/>
          </a:xfrm>
          <a:prstGeom prst="rect">
            <a:avLst/>
          </a:prstGeom>
          <a:noFill/>
        </p:spPr>
        <p:txBody>
          <a:bodyPr wrap="square" rtlCol="0">
            <a:spAutoFit/>
          </a:bodyPr>
          <a:lstStyle/>
          <a:p>
            <a:r>
              <a:rPr lang="fr-BE" sz="1100" i="1" dirty="0"/>
              <a:t>Source</a:t>
            </a:r>
            <a:r>
              <a:rPr lang="fr-BE" sz="1100" dirty="0"/>
              <a:t>: Geoscience Australia.</a:t>
            </a:r>
          </a:p>
          <a:p>
            <a:endParaRPr lang="fr-BE"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476672"/>
            <a:ext cx="4231542" cy="515719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77" y="3373508"/>
            <a:ext cx="3495366" cy="2846437"/>
          </a:xfrm>
          <a:prstGeom prst="rect">
            <a:avLst/>
          </a:prstGeom>
        </p:spPr>
      </p:pic>
    </p:spTree>
    <p:extLst>
      <p:ext uri="{BB962C8B-B14F-4D97-AF65-F5344CB8AC3E}">
        <p14:creationId xmlns:p14="http://schemas.microsoft.com/office/powerpoint/2010/main" val="3824456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Essenti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4088</TotalTime>
  <Words>4412</Words>
  <Application>Microsoft Office PowerPoint</Application>
  <PresentationFormat>Affichage à l'écran (4:3)</PresentationFormat>
  <Paragraphs>439</Paragraphs>
  <Slides>38</Slides>
  <Notes>17</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38</vt:i4>
      </vt:variant>
    </vt:vector>
  </HeadingPairs>
  <TitlesOfParts>
    <vt:vector size="41" baseType="lpstr">
      <vt:lpstr>Arial</vt:lpstr>
      <vt:lpstr>Calibri</vt:lpstr>
      <vt:lpstr>Clarté</vt:lpstr>
      <vt:lpstr>L’Australie : un  grand pays minier  Bilan, impacts et futurs possibles</vt:lpstr>
      <vt:lpstr>Problématique générale et questions</vt:lpstr>
      <vt:lpstr> Plan</vt:lpstr>
      <vt:lpstr> Réserves préliminaires</vt:lpstr>
      <vt:lpstr>1. Le secteur minier : essai de bilan</vt:lpstr>
      <vt:lpstr>  1.1.  Les principales ressources</vt:lpstr>
      <vt:lpstr>   Le minerai de fer  </vt:lpstr>
      <vt:lpstr>    La bauxite</vt:lpstr>
      <vt:lpstr>    L’or</vt:lpstr>
      <vt:lpstr>    L’uranium</vt:lpstr>
      <vt:lpstr>     Le nickel</vt:lpstr>
      <vt:lpstr>    Les terres rares</vt:lpstr>
      <vt:lpstr>   Le charbon </vt:lpstr>
      <vt:lpstr>     Le cuivre</vt:lpstr>
      <vt:lpstr>  1.2. Un secteur tourné vers l’exportation</vt:lpstr>
      <vt:lpstr>Présentation PowerPoint</vt:lpstr>
      <vt:lpstr>  1.3. Un contexte favorable  </vt:lpstr>
      <vt:lpstr>Présentation PowerPoint</vt:lpstr>
      <vt:lpstr>Présentation PowerPoint</vt:lpstr>
      <vt:lpstr>Présentation PowerPoint</vt:lpstr>
      <vt:lpstr>Présentation PowerPoint</vt:lpstr>
      <vt:lpstr>2. impacts  économiques, sociaux, environnementaux et territoriaux</vt:lpstr>
      <vt:lpstr>  2.1. Impacts sur le PIB</vt:lpstr>
      <vt:lpstr>  2.2. Impacts sur l’emploi et les salaires</vt:lpstr>
      <vt:lpstr>  2.3. Impacts  sur l’environnement : au niveau local et régional</vt:lpstr>
      <vt:lpstr>  2.3. Impacts  sur l’environnement :  au niveau international</vt:lpstr>
      <vt:lpstr>2.4. Impacts sur les territoires : poids du secteur minier</vt:lpstr>
      <vt:lpstr>2.4. Impacts sur les territoires :  répartition de l’emploi minier</vt:lpstr>
      <vt:lpstr> 3. Quels futurs possibles?</vt:lpstr>
      <vt:lpstr> 3.1. Un nouveau contexte</vt:lpstr>
      <vt:lpstr>   3.2.  Une nouvelle stratégie</vt:lpstr>
      <vt:lpstr>   3.3. Des prévisions qui restent optimistes dans le secteur minier. Pq?</vt:lpstr>
      <vt:lpstr>Présentation PowerPoint</vt:lpstr>
      <vt:lpstr>   L’Australie, futur numéro un mondial du  GNL?</vt:lpstr>
      <vt:lpstr> Conclusion : de grands défis pour le futur </vt:lpstr>
      <vt:lpstr>Bibliographie (1)</vt:lpstr>
      <vt:lpstr>Bibliographie (2)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 et matières premières</dc:title>
  <dc:creator>user</dc:creator>
  <cp:lastModifiedBy> B. Mérenne</cp:lastModifiedBy>
  <cp:revision>540</cp:revision>
  <cp:lastPrinted>2015-08-04T08:05:52Z</cp:lastPrinted>
  <dcterms:created xsi:type="dcterms:W3CDTF">2013-09-13T15:58:16Z</dcterms:created>
  <dcterms:modified xsi:type="dcterms:W3CDTF">2025-09-15T13:06:34Z</dcterms:modified>
</cp:coreProperties>
</file>