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</p:sldIdLst>
  <p:sldSz cx="30275213" cy="42803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ECF623-667C-E539-1B1B-E0C8A61262EC}" name="Colson Charline" initials="CC" userId="S::Charline.Colson@student.uliege.be::0da50daf-04f5-489a-a8cf-425054e9b64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E28"/>
    <a:srgbClr val="B4DCFF"/>
    <a:srgbClr val="FFF4D5"/>
    <a:srgbClr val="FFF0C5"/>
    <a:srgbClr val="E5F3FF"/>
    <a:srgbClr val="D2EBFF"/>
    <a:srgbClr val="FFF5C8"/>
    <a:srgbClr val="FFF1C9"/>
    <a:srgbClr val="FFFAEB"/>
    <a:srgbClr val="FFEB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D8F6EF-8FD7-47FE-99F8-6450E7806245}" v="15" dt="2025-08-11T08:53:23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758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son Charline" userId="0da50daf-04f5-489a-a8cf-425054e9b649" providerId="ADAL" clId="{A2D8F6EF-8FD7-47FE-99F8-6450E7806245}"/>
    <pc:docChg chg="undo custSel modSld">
      <pc:chgData name="Colson Charline" userId="0da50daf-04f5-489a-a8cf-425054e9b649" providerId="ADAL" clId="{A2D8F6EF-8FD7-47FE-99F8-6450E7806245}" dt="2025-08-11T08:53:28.764" v="80" actId="1076"/>
      <pc:docMkLst>
        <pc:docMk/>
      </pc:docMkLst>
      <pc:sldChg chg="addSp delSp modSp mod">
        <pc:chgData name="Colson Charline" userId="0da50daf-04f5-489a-a8cf-425054e9b649" providerId="ADAL" clId="{A2D8F6EF-8FD7-47FE-99F8-6450E7806245}" dt="2025-08-11T08:53:28.764" v="80" actId="1076"/>
        <pc:sldMkLst>
          <pc:docMk/>
          <pc:sldMk cId="1805820304" sldId="256"/>
        </pc:sldMkLst>
        <pc:spChg chg="mod">
          <ac:chgData name="Colson Charline" userId="0da50daf-04f5-489a-a8cf-425054e9b649" providerId="ADAL" clId="{A2D8F6EF-8FD7-47FE-99F8-6450E7806245}" dt="2025-08-11T08:24:47.644" v="15" actId="255"/>
          <ac:spMkLst>
            <pc:docMk/>
            <pc:sldMk cId="1805820304" sldId="256"/>
            <ac:spMk id="5" creationId="{524BD4E9-9179-16ED-F97C-AAA0602D6DAA}"/>
          </ac:spMkLst>
        </pc:spChg>
        <pc:spChg chg="add mod">
          <ac:chgData name="Colson Charline" userId="0da50daf-04f5-489a-a8cf-425054e9b649" providerId="ADAL" clId="{A2D8F6EF-8FD7-47FE-99F8-6450E7806245}" dt="2025-08-11T08:53:28.764" v="80" actId="1076"/>
          <ac:spMkLst>
            <pc:docMk/>
            <pc:sldMk cId="1805820304" sldId="256"/>
            <ac:spMk id="39" creationId="{A892768E-2F51-013E-6B87-F8CA7503A0A6}"/>
          </ac:spMkLst>
        </pc:spChg>
        <pc:spChg chg="mod">
          <ac:chgData name="Colson Charline" userId="0da50daf-04f5-489a-a8cf-425054e9b649" providerId="ADAL" clId="{A2D8F6EF-8FD7-47FE-99F8-6450E7806245}" dt="2025-08-11T08:28:09.614" v="43" actId="790"/>
          <ac:spMkLst>
            <pc:docMk/>
            <pc:sldMk cId="1805820304" sldId="256"/>
            <ac:spMk id="88" creationId="{B9B84209-3BDB-BCAF-DC8A-CAB3E5DB0B5B}"/>
          </ac:spMkLst>
        </pc:spChg>
        <pc:picChg chg="add del">
          <ac:chgData name="Colson Charline" userId="0da50daf-04f5-489a-a8cf-425054e9b649" providerId="ADAL" clId="{A2D8F6EF-8FD7-47FE-99F8-6450E7806245}" dt="2025-08-11T08:42:21.581" v="46" actId="478"/>
          <ac:picMkLst>
            <pc:docMk/>
            <pc:sldMk cId="1805820304" sldId="256"/>
            <ac:picMk id="4" creationId="{AFFE2E37-F34F-1A58-A63C-F5A6DA714DEC}"/>
          </ac:picMkLst>
        </pc:picChg>
        <pc:picChg chg="add del mod">
          <ac:chgData name="Colson Charline" userId="0da50daf-04f5-489a-a8cf-425054e9b649" providerId="ADAL" clId="{A2D8F6EF-8FD7-47FE-99F8-6450E7806245}" dt="2025-08-11T08:50:31.412" v="68" actId="478"/>
          <ac:picMkLst>
            <pc:docMk/>
            <pc:sldMk cId="1805820304" sldId="256"/>
            <ac:picMk id="8" creationId="{3B0B5355-5292-204A-3587-F7EB3A97A4A0}"/>
          </ac:picMkLst>
        </pc:picChg>
        <pc:picChg chg="add mod">
          <ac:chgData name="Colson Charline" userId="0da50daf-04f5-489a-a8cf-425054e9b649" providerId="ADAL" clId="{A2D8F6EF-8FD7-47FE-99F8-6450E7806245}" dt="2025-08-11T08:51:33.482" v="77" actId="1076"/>
          <ac:picMkLst>
            <pc:docMk/>
            <pc:sldMk cId="1805820304" sldId="256"/>
            <ac:picMk id="24" creationId="{4C53E8C0-2515-8F28-CB2F-754BAA929CFF}"/>
          </ac:picMkLst>
        </pc:picChg>
      </pc:sldChg>
    </pc:docChg>
  </pc:docChgLst>
  <pc:docChgLst>
    <pc:chgData name="Colson Charline" userId="0da50daf-04f5-489a-a8cf-425054e9b649" providerId="ADAL" clId="{E8224E46-9600-4B29-924E-01A95C9CBA22}"/>
    <pc:docChg chg="modSld">
      <pc:chgData name="Colson Charline" userId="0da50daf-04f5-489a-a8cf-425054e9b649" providerId="ADAL" clId="{E8224E46-9600-4B29-924E-01A95C9CBA22}" dt="2025-03-31T11:53:49.004" v="3" actId="1076"/>
      <pc:docMkLst>
        <pc:docMk/>
      </pc:docMkLst>
      <pc:sldChg chg="modSp mod">
        <pc:chgData name="Colson Charline" userId="0da50daf-04f5-489a-a8cf-425054e9b649" providerId="ADAL" clId="{E8224E46-9600-4B29-924E-01A95C9CBA22}" dt="2025-03-31T11:53:49.004" v="3" actId="1076"/>
        <pc:sldMkLst>
          <pc:docMk/>
          <pc:sldMk cId="1805820304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00E7B-21DF-4954-8DBC-56A3781A9AD6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613-9FA6-43D5-B87B-F74D7B5892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4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00E7B-21DF-4954-8DBC-56A3781A9AD6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613-9FA6-43D5-B87B-F74D7B5892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5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00E7B-21DF-4954-8DBC-56A3781A9AD6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613-9FA6-43D5-B87B-F74D7B5892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00E7B-21DF-4954-8DBC-56A3781A9AD6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613-9FA6-43D5-B87B-F74D7B5892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4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>
                    <a:tint val="82000"/>
                  </a:schemeClr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82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82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00E7B-21DF-4954-8DBC-56A3781A9AD6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613-9FA6-43D5-B87B-F74D7B5892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1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00E7B-21DF-4954-8DBC-56A3781A9AD6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613-9FA6-43D5-B87B-F74D7B5892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8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00E7B-21DF-4954-8DBC-56A3781A9AD6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613-9FA6-43D5-B87B-F74D7B5892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00E7B-21DF-4954-8DBC-56A3781A9AD6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613-9FA6-43D5-B87B-F74D7B5892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5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00E7B-21DF-4954-8DBC-56A3781A9AD6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613-9FA6-43D5-B87B-F74D7B5892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6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00E7B-21DF-4954-8DBC-56A3781A9AD6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613-9FA6-43D5-B87B-F74D7B5892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7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00E7B-21DF-4954-8DBC-56A3781A9AD6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0613-9FA6-43D5-B87B-F74D7B5892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28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200E7B-21DF-4954-8DBC-56A3781A9AD6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6E0613-9FA6-43D5-B87B-F74D7B58926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tif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95E0F8-73B1-1307-D168-5829ED586D6F}"/>
              </a:ext>
            </a:extLst>
          </p:cNvPr>
          <p:cNvSpPr/>
          <p:nvPr/>
        </p:nvSpPr>
        <p:spPr>
          <a:xfrm>
            <a:off x="-1" y="0"/>
            <a:ext cx="30275213" cy="6169314"/>
          </a:xfrm>
          <a:prstGeom prst="rect">
            <a:avLst/>
          </a:prstGeom>
          <a:solidFill>
            <a:srgbClr val="B4D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4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4BD4E9-9179-16ED-F97C-AAA0602D6DAA}"/>
              </a:ext>
            </a:extLst>
          </p:cNvPr>
          <p:cNvSpPr txBox="1"/>
          <p:nvPr/>
        </p:nvSpPr>
        <p:spPr>
          <a:xfrm>
            <a:off x="2496728" y="381015"/>
            <a:ext cx="24367358" cy="4150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95"/>
              </a:spcAft>
            </a:pPr>
            <a:r>
              <a:rPr lang="en-US" sz="6000" b="1" dirty="0">
                <a:latin typeface="Verdana" panose="020B0604030504040204" pitchFamily="34" charset="0"/>
                <a:ea typeface="Verdana" panose="020B0604030504040204" pitchFamily="34" charset="0"/>
              </a:rPr>
              <a:t>The influence of negative emotion on the temporal compression of events in episodic memory </a:t>
            </a:r>
            <a:endParaRPr lang="fr-BE" sz="6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  <a:spcAft>
                <a:spcPts val="695"/>
              </a:spcAft>
            </a:pPr>
            <a:endParaRPr lang="fr-BE" sz="6000" kern="1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951A68-90B1-1539-C510-353818649A58}"/>
              </a:ext>
            </a:extLst>
          </p:cNvPr>
          <p:cNvSpPr txBox="1"/>
          <p:nvPr/>
        </p:nvSpPr>
        <p:spPr>
          <a:xfrm>
            <a:off x="1331894" y="9232529"/>
            <a:ext cx="9848145" cy="116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76" dirty="0"/>
              <a:t>Memories</a:t>
            </a:r>
          </a:p>
          <a:p>
            <a:r>
              <a:rPr lang="en-US" sz="3476" dirty="0"/>
              <a:t>  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7031314-452D-57B6-75AE-363868001E59}"/>
              </a:ext>
            </a:extLst>
          </p:cNvPr>
          <p:cNvSpPr txBox="1"/>
          <p:nvPr/>
        </p:nvSpPr>
        <p:spPr>
          <a:xfrm>
            <a:off x="5430588" y="3427401"/>
            <a:ext cx="2525212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ea typeface="Times New Roman" panose="02020603050405020304" pitchFamily="18" charset="0"/>
                <a:cs typeface="Arial" panose="020B0604020202020204" pitchFamily="34" charset="0"/>
              </a:rPr>
              <a:t>Charline COLSON</a:t>
            </a:r>
            <a:r>
              <a:rPr lang="en-US" sz="5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000" baseline="30000" dirty="0">
                <a:effectLst/>
                <a:ea typeface="Times New Roman" panose="02020603050405020304" pitchFamily="18" charset="0"/>
              </a:rPr>
              <a:t>a</a:t>
            </a:r>
            <a:r>
              <a:rPr lang="en-US" sz="5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Gaëlle PANNEELS </a:t>
            </a:r>
            <a:r>
              <a:rPr lang="en-US" sz="5000" baseline="30000" dirty="0">
                <a:effectLst/>
                <a:ea typeface="Times New Roman" panose="02020603050405020304" pitchFamily="18" charset="0"/>
              </a:rPr>
              <a:t>a </a:t>
            </a:r>
            <a:r>
              <a:rPr lang="en-US" sz="5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&amp; Arnaud D’ARGEMBEAU </a:t>
            </a:r>
            <a:r>
              <a:rPr lang="en-US" sz="5000" baseline="30000" dirty="0">
                <a:effectLst/>
                <a:ea typeface="Times New Roman" panose="02020603050405020304" pitchFamily="18" charset="0"/>
              </a:rPr>
              <a:t>a,b</a:t>
            </a:r>
            <a:r>
              <a:rPr lang="en-US" sz="5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BE" sz="5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BE" sz="2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AED3670D-C54C-BE41-6C40-4B57AD150035}"/>
              </a:ext>
            </a:extLst>
          </p:cNvPr>
          <p:cNvSpPr txBox="1"/>
          <p:nvPr/>
        </p:nvSpPr>
        <p:spPr>
          <a:xfrm>
            <a:off x="9197703" y="4595751"/>
            <a:ext cx="13468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3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University of Liège, Psychology and Neuroscience of Cognition Unit - PsyNCog</a:t>
            </a:r>
          </a:p>
          <a:p>
            <a:r>
              <a:rPr lang="en-US" sz="3000" b="1" dirty="0"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3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Fund for Scientific Research (FNRS)</a:t>
            </a:r>
            <a:endParaRPr lang="en-US" sz="3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BE" sz="2000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54C9EA4-B97F-7E4C-7906-D92ADA90929D}"/>
              </a:ext>
            </a:extLst>
          </p:cNvPr>
          <p:cNvSpPr/>
          <p:nvPr/>
        </p:nvSpPr>
        <p:spPr>
          <a:xfrm>
            <a:off x="116569" y="6664974"/>
            <a:ext cx="21479884" cy="6409564"/>
          </a:xfrm>
          <a:prstGeom prst="roundRect">
            <a:avLst>
              <a:gd name="adj" fmla="val 997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991C9AA-5491-7813-4605-2B81C4CAE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44" y="3731552"/>
            <a:ext cx="4732284" cy="2297605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68C9D4E-240B-0BC4-79FC-A55FDA712ACD}"/>
              </a:ext>
            </a:extLst>
          </p:cNvPr>
          <p:cNvSpPr/>
          <p:nvPr/>
        </p:nvSpPr>
        <p:spPr>
          <a:xfrm>
            <a:off x="116568" y="13543312"/>
            <a:ext cx="29941401" cy="9690956"/>
          </a:xfrm>
          <a:prstGeom prst="roundRect">
            <a:avLst/>
          </a:prstGeom>
          <a:solidFill>
            <a:schemeClr val="bg1"/>
          </a:solidFill>
          <a:ln w="28575"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38011FD-7A2B-4CA5-7453-1B9C3153C0B4}"/>
              </a:ext>
            </a:extLst>
          </p:cNvPr>
          <p:cNvSpPr/>
          <p:nvPr/>
        </p:nvSpPr>
        <p:spPr>
          <a:xfrm>
            <a:off x="17267162" y="24032844"/>
            <a:ext cx="12787125" cy="1198981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123836FA-E204-0E1F-BC69-BB3168E4F1C6}"/>
              </a:ext>
            </a:extLst>
          </p:cNvPr>
          <p:cNvSpPr/>
          <p:nvPr/>
        </p:nvSpPr>
        <p:spPr>
          <a:xfrm>
            <a:off x="220927" y="23824791"/>
            <a:ext cx="16549326" cy="16749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04B4E12-5968-D002-7F85-389AB1741EE0}"/>
              </a:ext>
            </a:extLst>
          </p:cNvPr>
          <p:cNvSpPr txBox="1"/>
          <p:nvPr/>
        </p:nvSpPr>
        <p:spPr>
          <a:xfrm>
            <a:off x="6065296" y="23428005"/>
            <a:ext cx="4492195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692" b="1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fr-BE" sz="5000" b="1" dirty="0">
                <a:latin typeface="Verdana" panose="020B0604030504040204" pitchFamily="34" charset="0"/>
                <a:ea typeface="Verdana" panose="020B0604030504040204" pitchFamily="34" charset="0"/>
              </a:rPr>
              <a:t>esults</a:t>
            </a:r>
            <a:r>
              <a:rPr lang="fr-BE" sz="4692" b="1" dirty="0">
                <a:solidFill>
                  <a:srgbClr val="FF9E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4692" b="1" dirty="0">
              <a:solidFill>
                <a:srgbClr val="FF9E2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BD5E32D-1072-00A7-FF7B-913A6372092D}"/>
              </a:ext>
            </a:extLst>
          </p:cNvPr>
          <p:cNvSpPr txBox="1"/>
          <p:nvPr/>
        </p:nvSpPr>
        <p:spPr>
          <a:xfrm>
            <a:off x="21666865" y="23593077"/>
            <a:ext cx="4523461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5000" b="1" dirty="0">
                <a:latin typeface="Verdana" panose="020B0604030504040204" pitchFamily="34" charset="0"/>
                <a:ea typeface="Verdana" panose="020B0604030504040204" pitchFamily="34" charset="0"/>
              </a:rPr>
              <a:t>Discussion</a:t>
            </a:r>
            <a:endParaRPr lang="en-US" sz="5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A8AEC99-D2B2-CCF2-C998-B36A012369C4}"/>
              </a:ext>
            </a:extLst>
          </p:cNvPr>
          <p:cNvSpPr txBox="1"/>
          <p:nvPr/>
        </p:nvSpPr>
        <p:spPr>
          <a:xfrm>
            <a:off x="1280506" y="7456353"/>
            <a:ext cx="291539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      </a:t>
            </a:r>
          </a:p>
          <a:p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3000" dirty="0"/>
              <a:t>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1E5BECE-7E9D-8290-ECD8-084FC506E2BC}"/>
              </a:ext>
            </a:extLst>
          </p:cNvPr>
          <p:cNvSpPr txBox="1"/>
          <p:nvPr/>
        </p:nvSpPr>
        <p:spPr>
          <a:xfrm>
            <a:off x="344783" y="7617121"/>
            <a:ext cx="20471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Remembering past events typically takes less time than the actual duration of prior experience </a:t>
            </a:r>
            <a:r>
              <a:rPr lang="en-US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(Jeunehomme &amp; D’Argembeau, 2019) </a:t>
            </a: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 </a:t>
            </a:r>
            <a:r>
              <a:rPr lang="en-US" sz="3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Temporal compression of events in episodic memory </a:t>
            </a:r>
          </a:p>
          <a:p>
            <a:endParaRPr lang="fr-BE" sz="3000" b="1" i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E6867A9-7346-6057-0119-1EF5830C7A65}"/>
              </a:ext>
            </a:extLst>
          </p:cNvPr>
          <p:cNvSpPr txBox="1"/>
          <p:nvPr/>
        </p:nvSpPr>
        <p:spPr>
          <a:xfrm>
            <a:off x="305167" y="8958179"/>
            <a:ext cx="18839482" cy="2537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What event characteristics determine temporal compression rates in memory? </a:t>
            </a:r>
          </a:p>
          <a:p>
            <a:pPr marL="30480">
              <a:lnSpc>
                <a:spcPct val="107000"/>
              </a:lnSpc>
              <a:spcAft>
                <a:spcPts val="800"/>
              </a:spcAft>
            </a:pPr>
            <a:endParaRPr lang="en-US" sz="1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0480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Emotion enhances memory </a:t>
            </a:r>
            <a:r>
              <a:rPr lang="en-US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(Holland &amp; Kensinger, 2010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, including memory for temporal </a:t>
            </a: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information: enhancement of temporal-order memory and dilatation of remembered duration for negative events </a:t>
            </a:r>
            <a:r>
              <a:rPr lang="en-US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(Petrucci &amp; Palombo, 2021)</a:t>
            </a:r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0480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   </a:t>
            </a:r>
            <a:endParaRPr lang="fr-BE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F57C377D-1AC9-F903-B8CD-3F7FF52A3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90" y="11500188"/>
            <a:ext cx="737921" cy="647931"/>
          </a:xfrm>
          <a:prstGeom prst="rect">
            <a:avLst/>
          </a:prstGeom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AB07191A-5255-91B2-B364-306EB15F5E93}"/>
              </a:ext>
            </a:extLst>
          </p:cNvPr>
          <p:cNvSpPr txBox="1"/>
          <p:nvPr/>
        </p:nvSpPr>
        <p:spPr>
          <a:xfrm>
            <a:off x="6014964" y="14380527"/>
            <a:ext cx="3570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b="1" u="sng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Experiment 1</a:t>
            </a:r>
            <a:endParaRPr lang="en-US" sz="4000" b="1" u="sng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7A671D14-27BA-5162-5BC0-D8B50EBEDC30}"/>
              </a:ext>
            </a:extLst>
          </p:cNvPr>
          <p:cNvSpPr txBox="1"/>
          <p:nvPr/>
        </p:nvSpPr>
        <p:spPr>
          <a:xfrm>
            <a:off x="21708811" y="14380527"/>
            <a:ext cx="3570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b="1" u="sng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Experiment 2</a:t>
            </a:r>
            <a:endParaRPr lang="en-US" sz="4000" b="1" u="sng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92FA10D5-7651-2242-E9C6-7C64D2B2EFCF}"/>
              </a:ext>
            </a:extLst>
          </p:cNvPr>
          <p:cNvSpPr txBox="1"/>
          <p:nvPr/>
        </p:nvSpPr>
        <p:spPr>
          <a:xfrm>
            <a:off x="1140826" y="20409513"/>
            <a:ext cx="139466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Stimuli:</a:t>
            </a:r>
            <a:r>
              <a:rPr lang="fr-BE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8 negative and 8 neutral videos matched in duration (range: 12-35 sec)  </a:t>
            </a:r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9A94987F-F2DE-5DBD-7C2A-C49B8C5FD0BF}"/>
              </a:ext>
            </a:extLst>
          </p:cNvPr>
          <p:cNvSpPr txBox="1"/>
          <p:nvPr/>
        </p:nvSpPr>
        <p:spPr>
          <a:xfrm>
            <a:off x="4238113" y="22241559"/>
            <a:ext cx="4419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34 healthy young adults</a:t>
            </a:r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CF01F14-C343-6501-747F-8415D83787C8}"/>
              </a:ext>
            </a:extLst>
          </p:cNvPr>
          <p:cNvSpPr txBox="1"/>
          <p:nvPr/>
        </p:nvSpPr>
        <p:spPr>
          <a:xfrm>
            <a:off x="17950510" y="15412661"/>
            <a:ext cx="11031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Same method </a:t>
            </a: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but presentation of the stimuli </a:t>
            </a:r>
            <a:r>
              <a:rPr lang="en-US" sz="3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 a mixed list </a:t>
            </a: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that includes both emotional and neutral stimuli:</a:t>
            </a:r>
          </a:p>
        </p:txBody>
      </p:sp>
      <p:pic>
        <p:nvPicPr>
          <p:cNvPr id="33" name="Graphique 32" descr="Badge 1 avec un remplissage uni">
            <a:extLst>
              <a:ext uri="{FF2B5EF4-FFF2-40B4-BE49-F238E27FC236}">
                <a16:creationId xmlns:a16="http://schemas.microsoft.com/office/drawing/2014/main" id="{77625B8C-0A94-A934-10DB-8825D530E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48959" y="16798740"/>
            <a:ext cx="914400" cy="914400"/>
          </a:xfrm>
          <a:prstGeom prst="rect">
            <a:avLst/>
          </a:prstGeom>
        </p:spPr>
      </p:pic>
      <p:pic>
        <p:nvPicPr>
          <p:cNvPr id="35" name="Graphique 34" descr="Badge avec un remplissage uni">
            <a:extLst>
              <a:ext uri="{FF2B5EF4-FFF2-40B4-BE49-F238E27FC236}">
                <a16:creationId xmlns:a16="http://schemas.microsoft.com/office/drawing/2014/main" id="{65578C43-D49D-815E-963B-7DC8F3232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48959" y="18052964"/>
            <a:ext cx="914400" cy="914400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64F6EC18-4B5B-235B-D439-05D071250BFD}"/>
              </a:ext>
            </a:extLst>
          </p:cNvPr>
          <p:cNvSpPr txBox="1"/>
          <p:nvPr/>
        </p:nvSpPr>
        <p:spPr>
          <a:xfrm>
            <a:off x="19348939" y="16916920"/>
            <a:ext cx="66199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 entire set of 16 videos is shown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28BF236-739B-21B2-60B6-C02CEE35CFCA}"/>
              </a:ext>
            </a:extLst>
          </p:cNvPr>
          <p:cNvSpPr txBox="1"/>
          <p:nvPr/>
        </p:nvSpPr>
        <p:spPr>
          <a:xfrm>
            <a:off x="19420458" y="17963215"/>
            <a:ext cx="7053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Memory task: remembering, subjective evaluations and verbal description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7D0B5D8-7342-5C05-B4FC-215817DB4B60}"/>
              </a:ext>
            </a:extLst>
          </p:cNvPr>
          <p:cNvSpPr txBox="1"/>
          <p:nvPr/>
        </p:nvSpPr>
        <p:spPr>
          <a:xfrm>
            <a:off x="21295651" y="22212799"/>
            <a:ext cx="4419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34 healthy young adults</a:t>
            </a:r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954116F-0AD8-A1AA-B974-7E690A270AF9}"/>
              </a:ext>
            </a:extLst>
          </p:cNvPr>
          <p:cNvSpPr txBox="1"/>
          <p:nvPr/>
        </p:nvSpPr>
        <p:spPr>
          <a:xfrm>
            <a:off x="19296185" y="19353406"/>
            <a:ext cx="102501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Compared to Experiment 1: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Stimuli in mixed list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Short delay between encoding and retrieval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Incidental encoding  </a:t>
            </a:r>
          </a:p>
          <a:p>
            <a:endParaRPr lang="en-US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0C0F655-5840-25FF-46ED-01D18089CA07}"/>
              </a:ext>
            </a:extLst>
          </p:cNvPr>
          <p:cNvSpPr txBox="1"/>
          <p:nvPr/>
        </p:nvSpPr>
        <p:spPr>
          <a:xfrm>
            <a:off x="1221402" y="21124882"/>
            <a:ext cx="13424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Videos recalled </a:t>
            </a:r>
            <a:r>
              <a:rPr lang="en-US" sz="3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individually</a:t>
            </a: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and </a:t>
            </a:r>
            <a:r>
              <a:rPr lang="en-US" sz="3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immediately</a:t>
            </a:r>
            <a:endParaRPr lang="en-US" sz="2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13C3ED3-03E4-2760-B9BC-50AB280B4C1A}"/>
              </a:ext>
            </a:extLst>
          </p:cNvPr>
          <p:cNvSpPr txBox="1"/>
          <p:nvPr/>
        </p:nvSpPr>
        <p:spPr>
          <a:xfrm>
            <a:off x="3068807" y="24769389"/>
            <a:ext cx="10893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Robust Linear Mixed-effects Models </a:t>
            </a:r>
            <a:r>
              <a:rPr lang="en-US" dirty="0"/>
              <a:t>(Koller, 2016)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20FD5A2-B092-AC61-7ED5-922582BBE0AF}"/>
              </a:ext>
            </a:extLst>
          </p:cNvPr>
          <p:cNvSpPr txBox="1"/>
          <p:nvPr/>
        </p:nvSpPr>
        <p:spPr>
          <a:xfrm>
            <a:off x="841693" y="27781902"/>
            <a:ext cx="6958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= -0.13, SE = 0.06, 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= -2.28, 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= 0.023</a:t>
            </a:r>
            <a:endParaRPr lang="en-US" sz="30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55119C0-1D85-2C78-5ED9-3DBBC8C6BCB5}"/>
              </a:ext>
            </a:extLst>
          </p:cNvPr>
          <p:cNvSpPr txBox="1"/>
          <p:nvPr/>
        </p:nvSpPr>
        <p:spPr>
          <a:xfrm>
            <a:off x="9365764" y="27839194"/>
            <a:ext cx="69586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= -0.32, SE = 0.08, 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= -3.97, 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</a:t>
            </a:r>
            <a:r>
              <a:rPr lang="en-US" sz="3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&lt; .001</a:t>
            </a:r>
            <a:endParaRPr lang="en-US" sz="30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3B43C3A-CF9A-3D5D-ADA1-C80DC52FDB94}"/>
              </a:ext>
            </a:extLst>
          </p:cNvPr>
          <p:cNvSpPr txBox="1"/>
          <p:nvPr/>
        </p:nvSpPr>
        <p:spPr>
          <a:xfrm>
            <a:off x="979416" y="25892122"/>
            <a:ext cx="12490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Rmodel &lt;- rlmer(log(CompressionRate) ~ Emotion + Video_duration + (Emotion | ID) + (1 | Videos) 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AA0259ED-2AD9-668C-28AF-B6D9934210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329" y="24488698"/>
            <a:ext cx="1140190" cy="1269268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6461B1EA-6626-E3F3-D01E-7CCDBA3BF379}"/>
              </a:ext>
            </a:extLst>
          </p:cNvPr>
          <p:cNvSpPr txBox="1"/>
          <p:nvPr/>
        </p:nvSpPr>
        <p:spPr>
          <a:xfrm>
            <a:off x="2677597" y="27051644"/>
            <a:ext cx="40489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Segoe UI" panose="020B0502040204020203" pitchFamily="34" charset="0"/>
                <a:cs typeface="Segoe UI" panose="020B0502040204020203" pitchFamily="34" charset="0"/>
              </a:rPr>
              <a:t>Experiment 1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B113AC8D-B84B-EBC8-D757-994B62C4A483}"/>
              </a:ext>
            </a:extLst>
          </p:cNvPr>
          <p:cNvSpPr txBox="1"/>
          <p:nvPr/>
        </p:nvSpPr>
        <p:spPr>
          <a:xfrm>
            <a:off x="11180039" y="27066525"/>
            <a:ext cx="40489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Segoe UI" panose="020B0502040204020203" pitchFamily="34" charset="0"/>
                <a:cs typeface="Segoe UI" panose="020B0502040204020203" pitchFamily="34" charset="0"/>
              </a:rPr>
              <a:t>Experiment 2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C1369B4-2A28-D1C1-1805-200A68F15310}"/>
              </a:ext>
            </a:extLst>
          </p:cNvPr>
          <p:cNvSpPr txBox="1"/>
          <p:nvPr/>
        </p:nvSpPr>
        <p:spPr>
          <a:xfrm>
            <a:off x="2588485" y="36138789"/>
            <a:ext cx="6026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Segoe UI" panose="020B0502040204020203" pitchFamily="34" charset="0"/>
                <a:cs typeface="Segoe UI" panose="020B0502040204020203" pitchFamily="34" charset="0"/>
              </a:rPr>
              <a:t>Comparison between Experiments 1 and 2</a:t>
            </a:r>
          </a:p>
        </p:txBody>
      </p:sp>
      <p:pic>
        <p:nvPicPr>
          <p:cNvPr id="70" name="Image 69" descr="Une image contenant ligne, capture d’écran, Parallèle, diagramme&#10;&#10;Le contenu généré par l’IA peut être incorrect.">
            <a:extLst>
              <a:ext uri="{FF2B5EF4-FFF2-40B4-BE49-F238E27FC236}">
                <a16:creationId xmlns:a16="http://schemas.microsoft.com/office/drawing/2014/main" id="{6589BC9F-7D9D-522D-EC86-ABDD9F0000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451" y="36044627"/>
            <a:ext cx="5399698" cy="4049774"/>
          </a:xfrm>
          <a:prstGeom prst="rect">
            <a:avLst/>
          </a:prstGeom>
        </p:spPr>
      </p:pic>
      <p:sp>
        <p:nvSpPr>
          <p:cNvPr id="75" name="ZoneTexte 74">
            <a:extLst>
              <a:ext uri="{FF2B5EF4-FFF2-40B4-BE49-F238E27FC236}">
                <a16:creationId xmlns:a16="http://schemas.microsoft.com/office/drawing/2014/main" id="{A6DAEAE1-6772-6400-4DC7-A742B03F3D3F}"/>
              </a:ext>
            </a:extLst>
          </p:cNvPr>
          <p:cNvSpPr txBox="1"/>
          <p:nvPr/>
        </p:nvSpPr>
        <p:spPr>
          <a:xfrm>
            <a:off x="1926618" y="38496881"/>
            <a:ext cx="6428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latin typeface="Times New Roman" panose="02020603050405020304" pitchFamily="18" charset="0"/>
              </a:rPr>
              <a:t>b</a:t>
            </a:r>
            <a:r>
              <a:rPr lang="en-US" sz="3000" dirty="0">
                <a:latin typeface="Times New Roman" panose="02020603050405020304" pitchFamily="18" charset="0"/>
              </a:rPr>
              <a:t> = -0.19, SE = 0.06, t = -3.35, p &lt; .001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63E0C16-C6FB-CD89-3CD0-D2E10E8A9896}"/>
              </a:ext>
            </a:extLst>
          </p:cNvPr>
          <p:cNvSpPr txBox="1"/>
          <p:nvPr/>
        </p:nvSpPr>
        <p:spPr>
          <a:xfrm>
            <a:off x="3949964" y="37799095"/>
            <a:ext cx="3273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Segoe UI" panose="020B0502040204020203" pitchFamily="34" charset="0"/>
                <a:cs typeface="Segoe UI" panose="020B0502040204020203" pitchFamily="34" charset="0"/>
              </a:rPr>
              <a:t>Interaction: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0ED6FA-DEE6-FB89-9822-0451DF3CFB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93799" y="37288702"/>
            <a:ext cx="1201852" cy="2194290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81C1A3CC-404D-DCEA-11D1-9645C79EA2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2859" y="21865518"/>
            <a:ext cx="1423938" cy="1112883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E86750B2-759E-7237-5ED5-28BA00F9D4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48939" y="21793167"/>
            <a:ext cx="1569856" cy="122692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5DA25B1-27C5-7031-1C20-A6E7F9C4D981}"/>
              </a:ext>
            </a:extLst>
          </p:cNvPr>
          <p:cNvSpPr txBox="1"/>
          <p:nvPr/>
        </p:nvSpPr>
        <p:spPr>
          <a:xfrm>
            <a:off x="2656865" y="6165583"/>
            <a:ext cx="5143428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</a:rPr>
              <a:t>Introductio</a:t>
            </a:r>
            <a:r>
              <a:rPr lang="en-US" sz="4692" b="1" dirty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5D3362B-2EC0-59DE-6761-862A38B90988}"/>
              </a:ext>
            </a:extLst>
          </p:cNvPr>
          <p:cNvSpPr txBox="1"/>
          <p:nvPr/>
        </p:nvSpPr>
        <p:spPr>
          <a:xfrm>
            <a:off x="13966949" y="13112425"/>
            <a:ext cx="411154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692" b="1" dirty="0"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en-US" sz="5000" b="1" dirty="0">
                <a:latin typeface="Verdana" panose="020B0604030504040204" pitchFamily="34" charset="0"/>
                <a:ea typeface="Verdana" panose="020B0604030504040204" pitchFamily="34" charset="0"/>
              </a:rPr>
              <a:t>ethod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B9B84209-3BDB-BCAF-DC8A-CAB3E5DB0B5B}"/>
              </a:ext>
            </a:extLst>
          </p:cNvPr>
          <p:cNvSpPr txBox="1"/>
          <p:nvPr/>
        </p:nvSpPr>
        <p:spPr>
          <a:xfrm>
            <a:off x="21980779" y="37616994"/>
            <a:ext cx="32534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noProof="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Manuscript</a:t>
            </a:r>
          </a:p>
        </p:txBody>
      </p:sp>
      <p:pic>
        <p:nvPicPr>
          <p:cNvPr id="90" name="Image 89">
            <a:extLst>
              <a:ext uri="{FF2B5EF4-FFF2-40B4-BE49-F238E27FC236}">
                <a16:creationId xmlns:a16="http://schemas.microsoft.com/office/drawing/2014/main" id="{0A9A93D8-F74A-408D-11C8-2DCE097D08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96452" y="38213671"/>
            <a:ext cx="2859120" cy="684000"/>
          </a:xfrm>
          <a:prstGeom prst="rect">
            <a:avLst/>
          </a:prstGeom>
        </p:spPr>
      </p:pic>
      <p:sp>
        <p:nvSpPr>
          <p:cNvPr id="91" name="ZoneTexte 90">
            <a:extLst>
              <a:ext uri="{FF2B5EF4-FFF2-40B4-BE49-F238E27FC236}">
                <a16:creationId xmlns:a16="http://schemas.microsoft.com/office/drawing/2014/main" id="{91D75B22-F395-4B10-7FE2-820ABC974534}"/>
              </a:ext>
            </a:extLst>
          </p:cNvPr>
          <p:cNvSpPr txBox="1"/>
          <p:nvPr/>
        </p:nvSpPr>
        <p:spPr>
          <a:xfrm>
            <a:off x="17977695" y="25618303"/>
            <a:ext cx="1134980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Negative events are less compressed in memory than neutral events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Memories of negative events contain a greater density of information per unit of time when the unfolding of the event is represented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Higher emotional effect observed in Experiment 2, compared with Experiment 1</a:t>
            </a:r>
          </a:p>
          <a:p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F8EAECD-424E-F970-CC20-634B1CC77E7E}"/>
              </a:ext>
            </a:extLst>
          </p:cNvPr>
          <p:cNvSpPr/>
          <p:nvPr/>
        </p:nvSpPr>
        <p:spPr>
          <a:xfrm>
            <a:off x="0" y="40749039"/>
            <a:ext cx="30275212" cy="2101453"/>
          </a:xfrm>
          <a:prstGeom prst="rect">
            <a:avLst/>
          </a:prstGeom>
          <a:solidFill>
            <a:srgbClr val="B4D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911430E2-B9BF-8E6E-5B8A-E7752B3354B7}"/>
              </a:ext>
            </a:extLst>
          </p:cNvPr>
          <p:cNvSpPr txBox="1"/>
          <p:nvPr/>
        </p:nvSpPr>
        <p:spPr>
          <a:xfrm>
            <a:off x="325250" y="40892827"/>
            <a:ext cx="340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/>
              <a:t>References: </a:t>
            </a:r>
            <a:endParaRPr lang="en-US" u="sng" dirty="0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C28547EE-06D3-4A3B-EB99-4CB63BC42B87}"/>
              </a:ext>
            </a:extLst>
          </p:cNvPr>
          <p:cNvSpPr txBox="1"/>
          <p:nvPr/>
        </p:nvSpPr>
        <p:spPr>
          <a:xfrm>
            <a:off x="24947515" y="41064385"/>
            <a:ext cx="4737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Contact: Charline.colson@uliege.be</a:t>
            </a:r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104" name="Image 103" descr="Une image contenant texte, Graphique, Police, graphisme&#10;&#10;Le contenu généré par l’IA peut être incorrect.">
            <a:extLst>
              <a:ext uri="{FF2B5EF4-FFF2-40B4-BE49-F238E27FC236}">
                <a16:creationId xmlns:a16="http://schemas.microsoft.com/office/drawing/2014/main" id="{1A8DB664-5EBA-869E-B76D-64A1DCB225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369" y="3873119"/>
            <a:ext cx="5320197" cy="2014470"/>
          </a:xfrm>
          <a:prstGeom prst="rect">
            <a:avLst/>
          </a:prstGeom>
        </p:spPr>
      </p:pic>
      <p:sp>
        <p:nvSpPr>
          <p:cNvPr id="106" name="Organigramme : Connecteur 105">
            <a:extLst>
              <a:ext uri="{FF2B5EF4-FFF2-40B4-BE49-F238E27FC236}">
                <a16:creationId xmlns:a16="http://schemas.microsoft.com/office/drawing/2014/main" id="{04A085CB-F6E2-3EA2-0D4F-D61356CBE816}"/>
              </a:ext>
            </a:extLst>
          </p:cNvPr>
          <p:cNvSpPr/>
          <p:nvPr/>
        </p:nvSpPr>
        <p:spPr>
          <a:xfrm>
            <a:off x="20816640" y="7611344"/>
            <a:ext cx="8631343" cy="5713025"/>
          </a:xfrm>
          <a:prstGeom prst="flowChartConnector">
            <a:avLst/>
          </a:prstGeom>
          <a:solidFill>
            <a:srgbClr val="E5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 : coins arrondis 106">
            <a:extLst>
              <a:ext uri="{FF2B5EF4-FFF2-40B4-BE49-F238E27FC236}">
                <a16:creationId xmlns:a16="http://schemas.microsoft.com/office/drawing/2014/main" id="{D262E513-84BE-9575-70F7-9FBA905B5825}"/>
              </a:ext>
            </a:extLst>
          </p:cNvPr>
          <p:cNvSpPr/>
          <p:nvPr/>
        </p:nvSpPr>
        <p:spPr>
          <a:xfrm>
            <a:off x="344783" y="14245070"/>
            <a:ext cx="15677939" cy="8885787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 : coins arrondis 107">
            <a:extLst>
              <a:ext uri="{FF2B5EF4-FFF2-40B4-BE49-F238E27FC236}">
                <a16:creationId xmlns:a16="http://schemas.microsoft.com/office/drawing/2014/main" id="{B9B12D2E-C972-18CD-0FE5-8BF63A3E5A5A}"/>
              </a:ext>
            </a:extLst>
          </p:cNvPr>
          <p:cNvSpPr/>
          <p:nvPr/>
        </p:nvSpPr>
        <p:spPr>
          <a:xfrm>
            <a:off x="16324365" y="14260966"/>
            <a:ext cx="13435187" cy="8885786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962EC9F-0614-E8B6-9C63-CD39CE00E48A}"/>
              </a:ext>
            </a:extLst>
          </p:cNvPr>
          <p:cNvSpPr txBox="1"/>
          <p:nvPr/>
        </p:nvSpPr>
        <p:spPr>
          <a:xfrm>
            <a:off x="23711318" y="8976047"/>
            <a:ext cx="3530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Hypothesis</a:t>
            </a:r>
            <a:r>
              <a:rPr lang="en-US" sz="3000" b="1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A62B419A-34D9-026C-48C9-BFB7CD62EAFA}"/>
              </a:ext>
            </a:extLst>
          </p:cNvPr>
          <p:cNvSpPr txBox="1"/>
          <p:nvPr/>
        </p:nvSpPr>
        <p:spPr>
          <a:xfrm>
            <a:off x="21350736" y="9902524"/>
            <a:ext cx="79356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We predicted that the course of negative events would be less summarized in memory, resulting in a lower compression rate compared to neutral events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A51C07-37D6-B2E0-BA4F-5E94F1CDB242}"/>
              </a:ext>
            </a:extLst>
          </p:cNvPr>
          <p:cNvSpPr/>
          <p:nvPr/>
        </p:nvSpPr>
        <p:spPr>
          <a:xfrm>
            <a:off x="20625933" y="30208906"/>
            <a:ext cx="5963115" cy="5333649"/>
          </a:xfrm>
          <a:prstGeom prst="rect">
            <a:avLst/>
          </a:prstGeom>
          <a:solidFill>
            <a:srgbClr val="FFF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836DF669-EF1F-2945-B97D-73D8D8E22E23}"/>
              </a:ext>
            </a:extLst>
          </p:cNvPr>
          <p:cNvSpPr txBox="1"/>
          <p:nvPr/>
        </p:nvSpPr>
        <p:spPr>
          <a:xfrm>
            <a:off x="20747583" y="30553957"/>
            <a:ext cx="5963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Cognitive mechanisms? </a:t>
            </a:r>
            <a:endParaRPr lang="en-US" sz="30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84619D38-F5B1-049D-1318-FBC711FB15D2}"/>
              </a:ext>
            </a:extLst>
          </p:cNvPr>
          <p:cNvSpPr txBox="1"/>
          <p:nvPr/>
        </p:nvSpPr>
        <p:spPr>
          <a:xfrm>
            <a:off x="20873571" y="31291830"/>
            <a:ext cx="5467841" cy="428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During </a:t>
            </a:r>
            <a:r>
              <a:rPr lang="fr-BE" sz="3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initial encoding</a:t>
            </a:r>
            <a:r>
              <a:rPr lang="fr-BE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: </a:t>
            </a:r>
          </a:p>
          <a:p>
            <a:endParaRPr lang="fr-BE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fr-BE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- Attention</a:t>
            </a:r>
          </a:p>
          <a:p>
            <a:endParaRPr lang="fr-BE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fr-BE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- Segmentation processes</a:t>
            </a:r>
          </a:p>
          <a:p>
            <a:endParaRPr lang="fr-BE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fr-BE" sz="3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Post-encoding</a:t>
            </a:r>
            <a:r>
              <a:rPr lang="fr-BE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:</a:t>
            </a:r>
          </a:p>
          <a:p>
            <a:r>
              <a:rPr lang="fr-BE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fr-BE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- Consolidation </a:t>
            </a:r>
            <a:endParaRPr lang="en-US" sz="30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BD1BE93-7493-E549-6915-48A2B936EA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83050" y="30279220"/>
            <a:ext cx="868802" cy="103063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072E458-419F-18EA-151F-59AAD60DAC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16534" y="8747441"/>
            <a:ext cx="1036063" cy="1112404"/>
          </a:xfrm>
          <a:prstGeom prst="rect">
            <a:avLst/>
          </a:prstGeom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1BBEB64A-AE12-5B53-BE4B-3355F9115140}"/>
              </a:ext>
            </a:extLst>
          </p:cNvPr>
          <p:cNvSpPr txBox="1"/>
          <p:nvPr/>
        </p:nvSpPr>
        <p:spPr>
          <a:xfrm>
            <a:off x="305166" y="41183488"/>
            <a:ext cx="21045569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/>
              <a:t>Holland, A. C., &amp; Kensinger, E. A. (2010). Emotion and autobiographical memory. Physics of Life Reviews, 7(1), 88–131. https://doi.org/10.1016/j.plrev.2010.01.006</a:t>
            </a:r>
          </a:p>
          <a:p>
            <a:pPr>
              <a:spcAft>
                <a:spcPts val="200"/>
              </a:spcAft>
            </a:pPr>
            <a:r>
              <a:rPr lang="en-US" dirty="0" err="1"/>
              <a:t>Jeunehomme</a:t>
            </a:r>
            <a:r>
              <a:rPr lang="en-US" dirty="0"/>
              <a:t>, O., &amp; D’Argembeau, A. (2019). The time to remember: Temporal compression and duration judgements in memory for real-life events. Quarterly Journal of Experimental Psychology, 72(4), 930–942. https://doi.org/10.1177/1747021818773082</a:t>
            </a:r>
          </a:p>
          <a:p>
            <a:pPr>
              <a:spcAft>
                <a:spcPts val="200"/>
              </a:spcAft>
            </a:pPr>
            <a:r>
              <a:rPr lang="en-US" dirty="0"/>
              <a:t>Koller, M. (2016). robustlmm: An R Package for Robust Estimation of Linear Mixed-Effects Models. Journal of Statistical Software, 75(6). https://doi.org/10.18637/jss.v075.i06</a:t>
            </a:r>
            <a:endParaRPr lang="fr-BE" dirty="0"/>
          </a:p>
          <a:p>
            <a:pPr>
              <a:spcAft>
                <a:spcPts val="200"/>
              </a:spcAft>
            </a:pPr>
            <a:r>
              <a:rPr lang="en-US" dirty="0"/>
              <a:t>Petrucci, A. S., &amp; Palombo, D. J. (2021). A matter of time: How does emotion influence temporal aspects of remembering? Cognition and Emotion, 35(8), 1499–1515. https://doi.org/10.1080/02699931.2021.1976733</a:t>
            </a:r>
            <a:endParaRPr lang="fr-BE" dirty="0"/>
          </a:p>
          <a:p>
            <a:endParaRPr lang="en-US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2EEB8D2-1F08-BE8B-D2E6-21E3CAE090AB}"/>
              </a:ext>
            </a:extLst>
          </p:cNvPr>
          <p:cNvSpPr txBox="1"/>
          <p:nvPr/>
        </p:nvSpPr>
        <p:spPr>
          <a:xfrm>
            <a:off x="6579236" y="19225083"/>
            <a:ext cx="3282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Compression rate: 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5904B3F7-7B32-4CE4-A62F-AB097316FA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67552" y="19400022"/>
            <a:ext cx="1744627" cy="108000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2DDD9C17-2F9B-A89D-631F-522A77CEEE69}"/>
              </a:ext>
            </a:extLst>
          </p:cNvPr>
          <p:cNvSpPr txBox="1"/>
          <p:nvPr/>
        </p:nvSpPr>
        <p:spPr>
          <a:xfrm>
            <a:off x="8883831" y="19130586"/>
            <a:ext cx="1955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Actual duration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11C1E9FE-E69D-BE32-01A4-B63303395575}"/>
              </a:ext>
            </a:extLst>
          </p:cNvPr>
          <p:cNvSpPr txBox="1"/>
          <p:nvPr/>
        </p:nvSpPr>
        <p:spPr>
          <a:xfrm>
            <a:off x="8658000" y="19436475"/>
            <a:ext cx="2948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Remembering duration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0BD6FF5D-AC0D-44A1-A150-FF11941E96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4173" y="15390828"/>
            <a:ext cx="14670372" cy="3411043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3EF9756-A052-E7F6-83AF-146FC9F6FFD3}"/>
              </a:ext>
            </a:extLst>
          </p:cNvPr>
          <p:cNvCxnSpPr>
            <a:cxnSpLocks/>
          </p:cNvCxnSpPr>
          <p:nvPr/>
        </p:nvCxnSpPr>
        <p:spPr>
          <a:xfrm>
            <a:off x="4238113" y="17915748"/>
            <a:ext cx="1781907" cy="0"/>
          </a:xfrm>
          <a:prstGeom prst="straightConnector1">
            <a:avLst/>
          </a:prstGeom>
          <a:ln w="76200">
            <a:solidFill>
              <a:srgbClr val="FF9E28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15E08D16-5CA9-5261-7F2B-852C59A7F4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0993" y="16259808"/>
            <a:ext cx="762125" cy="7245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EF75982-1FC2-1234-BABB-81276AFC2D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22335" y="18219972"/>
            <a:ext cx="1042961" cy="1176307"/>
          </a:xfrm>
          <a:prstGeom prst="rect">
            <a:avLst/>
          </a:prstGeom>
        </p:spPr>
      </p:pic>
      <p:sp>
        <p:nvSpPr>
          <p:cNvPr id="71" name="Signe Moins 70">
            <a:extLst>
              <a:ext uri="{FF2B5EF4-FFF2-40B4-BE49-F238E27FC236}">
                <a16:creationId xmlns:a16="http://schemas.microsoft.com/office/drawing/2014/main" id="{F5FC4AC1-C606-673B-42BC-A88475B4DED6}"/>
              </a:ext>
            </a:extLst>
          </p:cNvPr>
          <p:cNvSpPr/>
          <p:nvPr/>
        </p:nvSpPr>
        <p:spPr>
          <a:xfrm rot="5400000">
            <a:off x="7543359" y="16557043"/>
            <a:ext cx="396000" cy="576000"/>
          </a:xfrm>
          <a:prstGeom prst="mathMinus">
            <a:avLst/>
          </a:prstGeom>
          <a:solidFill>
            <a:srgbClr val="FF9E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Signe Moins 77">
            <a:extLst>
              <a:ext uri="{FF2B5EF4-FFF2-40B4-BE49-F238E27FC236}">
                <a16:creationId xmlns:a16="http://schemas.microsoft.com/office/drawing/2014/main" id="{41254E8F-6A3E-C496-E1EA-F2AEB738AAC0}"/>
              </a:ext>
            </a:extLst>
          </p:cNvPr>
          <p:cNvSpPr/>
          <p:nvPr/>
        </p:nvSpPr>
        <p:spPr>
          <a:xfrm rot="5400000">
            <a:off x="10201600" y="16557043"/>
            <a:ext cx="396000" cy="576000"/>
          </a:xfrm>
          <a:prstGeom prst="mathMinus">
            <a:avLst/>
          </a:prstGeom>
          <a:solidFill>
            <a:srgbClr val="FF9E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" name="Image 80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F92C983D-DC34-FA2A-3C2F-B159B8C01C4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89" y="28628528"/>
            <a:ext cx="5882382" cy="7352978"/>
          </a:xfrm>
          <a:prstGeom prst="rect">
            <a:avLst/>
          </a:prstGeom>
        </p:spPr>
      </p:pic>
      <p:pic>
        <p:nvPicPr>
          <p:cNvPr id="84" name="Image 83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C5CC7A0A-FEBC-D9EB-52C0-1C9FDA5D9F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71" y="28575976"/>
            <a:ext cx="5883840" cy="7354800"/>
          </a:xfrm>
          <a:prstGeom prst="rect">
            <a:avLst/>
          </a:prstGeom>
        </p:spPr>
      </p:pic>
      <p:sp>
        <p:nvSpPr>
          <p:cNvPr id="85" name="ZoneTexte 84">
            <a:extLst>
              <a:ext uri="{FF2B5EF4-FFF2-40B4-BE49-F238E27FC236}">
                <a16:creationId xmlns:a16="http://schemas.microsoft.com/office/drawing/2014/main" id="{9F55B56D-0861-4326-CDA1-560162EE2860}"/>
              </a:ext>
            </a:extLst>
          </p:cNvPr>
          <p:cNvSpPr txBox="1"/>
          <p:nvPr/>
        </p:nvSpPr>
        <p:spPr>
          <a:xfrm>
            <a:off x="1607210" y="11643237"/>
            <a:ext cx="18859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To what extent does </a:t>
            </a:r>
            <a:r>
              <a:rPr lang="en-US" sz="3000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negative emotion </a:t>
            </a:r>
            <a:r>
              <a:rPr lang="en-US" sz="3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affect the temporal structure and compression of episodic memories?</a:t>
            </a:r>
            <a:endParaRPr lang="en-US" sz="3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45E909-767C-42DC-0F07-96A7E651DA2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5118" y="2022743"/>
            <a:ext cx="2569434" cy="1621487"/>
          </a:xfrm>
          <a:prstGeom prst="rect">
            <a:avLst/>
          </a:prstGeom>
        </p:spPr>
      </p:pic>
      <p:pic>
        <p:nvPicPr>
          <p:cNvPr id="24" name="Image 23" descr="Une image contenant texte, capture d’écran, carré, pixel&#10;&#10;Le contenu généré par l’IA peut être incorrect.">
            <a:extLst>
              <a:ext uri="{FF2B5EF4-FFF2-40B4-BE49-F238E27FC236}">
                <a16:creationId xmlns:a16="http://schemas.microsoft.com/office/drawing/2014/main" id="{4C53E8C0-2515-8F28-CB2F-754BAA929CF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8539" y="36808602"/>
            <a:ext cx="3276153" cy="3276153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A892768E-2F51-013E-6B87-F8CA7503A0A6}"/>
              </a:ext>
            </a:extLst>
          </p:cNvPr>
          <p:cNvSpPr txBox="1"/>
          <p:nvPr/>
        </p:nvSpPr>
        <p:spPr>
          <a:xfrm>
            <a:off x="19938953" y="39958402"/>
            <a:ext cx="1041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Colson, C., </a:t>
            </a:r>
            <a:r>
              <a:rPr lang="en-US" dirty="0" err="1"/>
              <a:t>Panneels</a:t>
            </a:r>
            <a:r>
              <a:rPr lang="en-US" dirty="0"/>
              <a:t>, G., &amp; </a:t>
            </a:r>
            <a:r>
              <a:rPr lang="en-US" dirty="0" err="1"/>
              <a:t>D’Argembeau</a:t>
            </a:r>
            <a:r>
              <a:rPr lang="en-US" dirty="0"/>
              <a:t>, A. (2025). Negative emotion reduces the temporal compression of events in episodic memory. </a:t>
            </a:r>
            <a:r>
              <a:rPr lang="en-US" i="1" dirty="0"/>
              <a:t>Cognition and Emotion</a:t>
            </a:r>
            <a:r>
              <a:rPr lang="en-US" dirty="0"/>
              <a:t>, 1-16.</a:t>
            </a:r>
          </a:p>
        </p:txBody>
      </p:sp>
    </p:spTree>
    <p:extLst>
      <p:ext uri="{BB962C8B-B14F-4D97-AF65-F5344CB8AC3E}">
        <p14:creationId xmlns:p14="http://schemas.microsoft.com/office/powerpoint/2010/main" val="1805820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2358</TotalTime>
  <Words>651</Words>
  <Application>Microsoft Office PowerPoint</Application>
  <PresentationFormat>Personnalisé</PresentationFormat>
  <Paragraphs>73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Segoe UI</vt:lpstr>
      <vt:lpstr>Times New Roman</vt:lpstr>
      <vt:lpstr>Verdana</vt:lpstr>
      <vt:lpstr>Office Theme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Colson Charline</dc:creator>
  <cp:lastModifiedBy>Colson Charline</cp:lastModifiedBy>
  <cp:revision>30</cp:revision>
  <dcterms:created xsi:type="dcterms:W3CDTF">2025-02-12T13:54:55Z</dcterms:created>
  <dcterms:modified xsi:type="dcterms:W3CDTF">2025-08-25T13:55:38Z</dcterms:modified>
</cp:coreProperties>
</file>