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3"/>
  </p:notesMasterIdLst>
  <p:handoutMasterIdLst>
    <p:handoutMasterId r:id="rId34"/>
  </p:handoutMasterIdLst>
  <p:sldIdLst>
    <p:sldId id="312" r:id="rId5"/>
    <p:sldId id="348" r:id="rId6"/>
    <p:sldId id="304" r:id="rId7"/>
    <p:sldId id="307" r:id="rId8"/>
    <p:sldId id="325" r:id="rId9"/>
    <p:sldId id="324" r:id="rId10"/>
    <p:sldId id="327" r:id="rId11"/>
    <p:sldId id="328" r:id="rId12"/>
    <p:sldId id="329" r:id="rId13"/>
    <p:sldId id="330" r:id="rId14"/>
    <p:sldId id="331" r:id="rId15"/>
    <p:sldId id="323" r:id="rId16"/>
    <p:sldId id="332" r:id="rId17"/>
    <p:sldId id="333" r:id="rId18"/>
    <p:sldId id="336" r:id="rId19"/>
    <p:sldId id="334" r:id="rId20"/>
    <p:sldId id="335" r:id="rId21"/>
    <p:sldId id="344" r:id="rId22"/>
    <p:sldId id="337" r:id="rId23"/>
    <p:sldId id="345" r:id="rId24"/>
    <p:sldId id="341" r:id="rId25"/>
    <p:sldId id="346" r:id="rId26"/>
    <p:sldId id="342" r:id="rId27"/>
    <p:sldId id="347" r:id="rId28"/>
    <p:sldId id="343" r:id="rId29"/>
    <p:sldId id="281" r:id="rId30"/>
    <p:sldId id="326" r:id="rId31"/>
    <p:sldId id="349" r:id="rId32"/>
  </p:sldIdLst>
  <p:sldSz cx="12192000" cy="6858000"/>
  <p:notesSz cx="13716000" cy="24384000"/>
  <p:defaultTextStyle>
    <a:defPPr rtl="0">
      <a:defRPr lang="nl-NL"/>
    </a:defPPr>
    <a:lvl1pPr marL="0" algn="l" defTabSz="457200" rtl="0" eaLnBrk="1" latinLnBrk="0" hangingPunct="1">
      <a:defRPr lang="nl-NL" sz="1800" kern="1200">
        <a:solidFill>
          <a:schemeClr val="tx1"/>
        </a:solidFill>
        <a:latin typeface="+mn-lt"/>
        <a:ea typeface="+mn-ea"/>
        <a:cs typeface="+mn-cs"/>
      </a:defRPr>
    </a:lvl1pPr>
    <a:lvl2pPr marL="457200" algn="l" defTabSz="457200" rtl="0" eaLnBrk="1" latinLnBrk="0" hangingPunct="1">
      <a:defRPr lang="nl-NL" sz="1800" kern="1200">
        <a:solidFill>
          <a:schemeClr val="tx1"/>
        </a:solidFill>
        <a:latin typeface="+mn-lt"/>
        <a:ea typeface="+mn-ea"/>
        <a:cs typeface="+mn-cs"/>
      </a:defRPr>
    </a:lvl2pPr>
    <a:lvl3pPr marL="914400" algn="l" defTabSz="457200" rtl="0" eaLnBrk="1" latinLnBrk="0" hangingPunct="1">
      <a:defRPr lang="nl-NL" sz="1800" kern="1200">
        <a:solidFill>
          <a:schemeClr val="tx1"/>
        </a:solidFill>
        <a:latin typeface="+mn-lt"/>
        <a:ea typeface="+mn-ea"/>
        <a:cs typeface="+mn-cs"/>
      </a:defRPr>
    </a:lvl3pPr>
    <a:lvl4pPr marL="1371600" algn="l" defTabSz="457200" rtl="0" eaLnBrk="1" latinLnBrk="0" hangingPunct="1">
      <a:defRPr lang="nl-NL" sz="1800" kern="1200">
        <a:solidFill>
          <a:schemeClr val="tx1"/>
        </a:solidFill>
        <a:latin typeface="+mn-lt"/>
        <a:ea typeface="+mn-ea"/>
        <a:cs typeface="+mn-cs"/>
      </a:defRPr>
    </a:lvl4pPr>
    <a:lvl5pPr marL="1828800" algn="l" defTabSz="457200" rtl="0" eaLnBrk="1" latinLnBrk="0" hangingPunct="1">
      <a:defRPr lang="nl-NL" sz="1800" kern="1200">
        <a:solidFill>
          <a:schemeClr val="tx1"/>
        </a:solidFill>
        <a:latin typeface="+mn-lt"/>
        <a:ea typeface="+mn-ea"/>
        <a:cs typeface="+mn-cs"/>
      </a:defRPr>
    </a:lvl5pPr>
    <a:lvl6pPr marL="2286000" algn="l" defTabSz="457200" rtl="0" eaLnBrk="1" latinLnBrk="0" hangingPunct="1">
      <a:defRPr lang="nl-NL" sz="1800" kern="1200">
        <a:solidFill>
          <a:schemeClr val="tx1"/>
        </a:solidFill>
        <a:latin typeface="+mn-lt"/>
        <a:ea typeface="+mn-ea"/>
        <a:cs typeface="+mn-cs"/>
      </a:defRPr>
    </a:lvl6pPr>
    <a:lvl7pPr marL="2743200" algn="l" defTabSz="457200" rtl="0" eaLnBrk="1" latinLnBrk="0" hangingPunct="1">
      <a:defRPr lang="nl-NL" sz="1800" kern="1200">
        <a:solidFill>
          <a:schemeClr val="tx1"/>
        </a:solidFill>
        <a:latin typeface="+mn-lt"/>
        <a:ea typeface="+mn-ea"/>
        <a:cs typeface="+mn-cs"/>
      </a:defRPr>
    </a:lvl7pPr>
    <a:lvl8pPr marL="3200400" algn="l" defTabSz="457200" rtl="0" eaLnBrk="1" latinLnBrk="0" hangingPunct="1">
      <a:defRPr lang="nl-NL" sz="1800" kern="1200">
        <a:solidFill>
          <a:schemeClr val="tx1"/>
        </a:solidFill>
        <a:latin typeface="+mn-lt"/>
        <a:ea typeface="+mn-ea"/>
        <a:cs typeface="+mn-cs"/>
      </a:defRPr>
    </a:lvl8pPr>
    <a:lvl9pPr marL="3657600" algn="l" defTabSz="4572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5" d="100"/>
          <a:sy n="75" d="100"/>
        </p:scale>
        <p:origin x="902" y="53"/>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5" d="100"/>
          <a:sy n="35" d="100"/>
        </p:scale>
        <p:origin x="347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nl-NL" sz="1200"/>
            </a:lvl1pPr>
          </a:lstStyle>
          <a:p>
            <a:pPr rtl="0"/>
            <a:fld id="{6F32BAFF-BD63-487F-A216-7E3CD764D187}" type="datetimeyyyy">
              <a:rPr lang="nl-NL" smtClean="0"/>
              <a:t>2025</a:t>
            </a:fld>
            <a:endParaRPr lang="nl-NL" dirty="0"/>
          </a:p>
        </p:txBody>
      </p:sp>
      <p:sp>
        <p:nvSpPr>
          <p:cNvPr id="4" name="Tijdelijke aanduiding voor voettekst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nl-NL" sz="1200"/>
            </a:lvl1pPr>
          </a:lstStyle>
          <a:p>
            <a:pPr rtl="0"/>
            <a:fld id="{420BD0AB-C59E-4A46-83D3-F07787446BA0}" type="slidenum">
              <a:rPr lang="nl-NL" smtClean="0"/>
              <a:t>‹N°›</a:t>
            </a:fld>
            <a:endParaRPr lang="nl-NL"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nl-NL" sz="600" kern="1200">
        <a:solidFill>
          <a:schemeClr val="tx1"/>
        </a:solidFill>
        <a:latin typeface="+mn-lt"/>
        <a:ea typeface="+mn-ea"/>
        <a:cs typeface="+mn-cs"/>
      </a:defRPr>
    </a:lvl1pPr>
    <a:lvl2pPr marL="228600" algn="l" defTabSz="457200" rtl="0" eaLnBrk="1" latinLnBrk="0" hangingPunct="1">
      <a:defRPr lang="nl-NL" sz="600" kern="1200">
        <a:solidFill>
          <a:schemeClr val="tx1"/>
        </a:solidFill>
        <a:latin typeface="+mn-lt"/>
        <a:ea typeface="+mn-ea"/>
        <a:cs typeface="+mn-cs"/>
      </a:defRPr>
    </a:lvl2pPr>
    <a:lvl3pPr marL="457200" algn="l" defTabSz="457200" rtl="0" eaLnBrk="1" latinLnBrk="0" hangingPunct="1">
      <a:defRPr lang="nl-NL" sz="600" kern="1200">
        <a:solidFill>
          <a:schemeClr val="tx1"/>
        </a:solidFill>
        <a:latin typeface="+mn-lt"/>
        <a:ea typeface="+mn-ea"/>
        <a:cs typeface="+mn-cs"/>
      </a:defRPr>
    </a:lvl3pPr>
    <a:lvl4pPr marL="685800" algn="l" defTabSz="457200" rtl="0" eaLnBrk="1" latinLnBrk="0" hangingPunct="1">
      <a:defRPr lang="nl-NL" sz="600" kern="1200">
        <a:solidFill>
          <a:schemeClr val="tx1"/>
        </a:solidFill>
        <a:latin typeface="+mn-lt"/>
        <a:ea typeface="+mn-ea"/>
        <a:cs typeface="+mn-cs"/>
      </a:defRPr>
    </a:lvl4pPr>
    <a:lvl5pPr marL="914400" algn="l" defTabSz="457200" rtl="0" eaLnBrk="1" latinLnBrk="0" hangingPunct="1">
      <a:defRPr lang="nl-NL" sz="600" kern="1200">
        <a:solidFill>
          <a:schemeClr val="tx1"/>
        </a:solidFill>
        <a:latin typeface="+mn-lt"/>
        <a:ea typeface="+mn-ea"/>
        <a:cs typeface="+mn-cs"/>
      </a:defRPr>
    </a:lvl5pPr>
    <a:lvl6pPr marL="1143000" algn="l" defTabSz="457200" rtl="0" eaLnBrk="1" latinLnBrk="0" hangingPunct="1">
      <a:defRPr lang="nl-NL" sz="600" kern="1200">
        <a:solidFill>
          <a:schemeClr val="tx1"/>
        </a:solidFill>
        <a:latin typeface="+mn-lt"/>
        <a:ea typeface="+mn-ea"/>
        <a:cs typeface="+mn-cs"/>
      </a:defRPr>
    </a:lvl6pPr>
    <a:lvl7pPr marL="1371600" algn="l" defTabSz="457200" rtl="0" eaLnBrk="1" latinLnBrk="0" hangingPunct="1">
      <a:defRPr lang="nl-NL" sz="600" kern="1200">
        <a:solidFill>
          <a:schemeClr val="tx1"/>
        </a:solidFill>
        <a:latin typeface="+mn-lt"/>
        <a:ea typeface="+mn-ea"/>
        <a:cs typeface="+mn-cs"/>
      </a:defRPr>
    </a:lvl7pPr>
    <a:lvl8pPr marL="1600200" algn="l" defTabSz="457200" rtl="0" eaLnBrk="1" latinLnBrk="0" hangingPunct="1">
      <a:defRPr lang="nl-NL" sz="600" kern="1200">
        <a:solidFill>
          <a:schemeClr val="tx1"/>
        </a:solidFill>
        <a:latin typeface="+mn-lt"/>
        <a:ea typeface="+mn-ea"/>
        <a:cs typeface="+mn-cs"/>
      </a:defRPr>
    </a:lvl8pPr>
    <a:lvl9pPr marL="1828800" algn="l" defTabSz="457200" rtl="0" eaLnBrk="1" latinLnBrk="0" hangingPunct="1">
      <a:defRPr lang="nl-NL"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33EB-02DD-0321-A48A-6F43EEC112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7DDF42-BA69-AAAC-F8BE-83622B6087F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2D617F74-A7BA-284D-21CB-FD7AED7C8626}"/>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107920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270E-D43A-D765-C8A1-6FD269BE80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DC38AB-5133-EED1-9CA7-0706AF2106B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3907D185-9A06-4573-E519-F475562AF255}"/>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25194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1E47-8AFE-F570-48B7-747BD73804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AE46A6-3FA7-9C6D-F762-97BD3EBCF1C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DDF6CF7D-101B-231D-0D7B-D3B7D78080DC}"/>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99153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DA49-0E76-E507-F5F9-B60D393C55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981C2A-864C-0558-63E8-BA208BEAAA0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570558AF-7D5A-64CB-FFCD-951C1B6F6D16}"/>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426629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4EEA-1D69-0DFD-B91D-D91550FC3F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01A648-22BB-DC21-BC6C-7041DA4A94D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E9363129-389E-8E61-4F8E-CA0A82F987AF}"/>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602663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0C42-4B1B-F40C-EB04-8BDA7FF4DB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CA6DBD-6F8B-6622-3555-29C3C1983DD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C31233BB-0888-B10F-9A0E-E6BEFF4584A0}"/>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90633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71FA-0872-ECF7-FBAE-636A972BD2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2B1E2B-3688-80E0-66D1-095BCD9CE6A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95A27CB6-8517-0C6B-58A6-0E563510066F}"/>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120374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157C6-21D6-654C-1884-95B0F205BD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5FE2C-21E0-CBA8-58D2-364385CB526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71EACC16-4E24-FCC9-3D10-0A9649017DBF}"/>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42706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1CA73-6A86-7466-1CD6-70E61B9EB1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E91BD3-8719-2446-E1FA-5A01ACD3FF6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38347499-13C6-F257-21DA-887207434CB8}"/>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075233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A1C52-F91E-CA9C-706C-A17D2D5C0A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5DC1AB-5418-D2ED-D701-BF610F628EF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563C8A4F-8D0C-42CE-F5B1-52BD84B94A34}"/>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160637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874A7-2AA4-AF9B-83F8-ABA539E23B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1C59E5-E0CE-B5D9-3F59-0775833D8E1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6CC3A841-867B-7507-63F6-D4A13FBB28EF}"/>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172766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03E8-ADC6-6D5D-444B-7B6EE400FD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CA6D81-635E-D5F4-606C-30B844A97AD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C0966C91-5D21-66D4-3A8F-D6A9AC690CE2}"/>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426255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3A6C3-B7FB-AF3C-4F1D-25E8B746F3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4EE836-EBA7-6C28-C743-6C8C1AC231E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AA4ACBD7-089F-85E7-62AE-53440C87B6EA}"/>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82580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BF99-70EA-039B-64E8-64A87EE626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D6BD20-3098-C4F9-7AEB-875F7233211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1632D3B7-45F2-EB87-BA2C-3CAD13F86C16}"/>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476908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8D84-B5AB-71DB-45F3-1ABC7996F4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2480902-C4CF-6A98-AFD6-875E38504B3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46E46911-2AAA-3E8E-D511-D244CA841190}"/>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415975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AAED8-F30F-D807-3084-AF440B6F0C6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DCE3BD-8F58-EC30-D91D-214AE4130AB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31C6D89D-5944-CD70-D2F9-37891556A925}"/>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422081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BEA1-0888-F00B-E4F0-033E685434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1447C3-1188-9E92-9BFB-E996BAB724F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144BD0B2-78E5-38DD-21ED-56188D1FFC1A}"/>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44885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068653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0DC21-B3CA-F708-BEDD-29E450C8CD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918DD8-CFC4-6C57-0E48-FF01EDC101A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AD9E3E8B-898A-2CBC-250A-6CB1F69BE5B0}"/>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60273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3301B-E7BF-A42C-0E49-37C7D4D14C8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445E50-2B0F-59F8-C1D4-2086A3F4E8F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977BC4C2-2351-F08E-E4EA-BDC20EE439D4}"/>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36964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329493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883D-0ACC-CE1C-397D-AE3B558B28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1713A8-68CD-F31F-C404-5ABA9DEE26F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89F21C33-2D9F-30E0-8421-CDDD2CF8F0E1}"/>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12252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D495-1057-761F-2E07-8E667571D0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912C6C-AD23-154D-E8B1-167E00C84BA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19D28E4D-F7C7-A076-F779-2DBEBFD75ACC}"/>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45049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E07C4-ACE7-149B-A74F-8F23E28F1C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3FF18F-F635-0960-338B-47C29E40D3E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453D1861-488D-9052-758C-EAC390A4A8E6}"/>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87950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DDE61-1B0A-C47E-00AA-223580A8F2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4000B0-0A4B-3DE8-9DEB-D5A296F4B8F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2F797081-E855-C071-8049-924B40EE539A}"/>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01717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AC29-BFDE-5F34-7CCB-6D416969FD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30C767-1DFC-4C8F-A23C-023B63A5C48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35C28AA7-67BC-FA95-A459-069897DCA168}"/>
              </a:ext>
            </a:extLst>
          </p:cNvPr>
          <p:cNvSpPr>
            <a:spLocks noGrp="1"/>
          </p:cNvSpPr>
          <p:nvPr>
            <p:ph type="body" idx="1"/>
          </p:nvPr>
        </p:nvSpPr>
        <p:spPr>
          <a:xfrm>
            <a:off x="1371600" y="11734800"/>
            <a:ext cx="10972800" cy="9601200"/>
          </a:xfrm>
          <a:prstGeom prst="rect">
            <a:avLst/>
          </a:prstGeom>
        </p:spPr>
        <p:txBody>
          <a:bodyPr rtlCol="0"/>
          <a:lstStyle>
            <a:defPPr>
              <a:defRPr lang="nl-NL"/>
            </a:defPPr>
          </a:lstStyle>
          <a:p>
            <a:pPr rtl="0"/>
            <a:endParaRPr lang="nl-NL" dirty="0"/>
          </a:p>
        </p:txBody>
      </p:sp>
    </p:spTree>
    <p:extLst>
      <p:ext uri="{BB962C8B-B14F-4D97-AF65-F5344CB8AC3E}">
        <p14:creationId xmlns:p14="http://schemas.microsoft.com/office/powerpoint/2010/main" val="267902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15" name="Afbeelding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nl-NL"/>
            </a:defPPr>
          </a:lstStyle>
          <a:p>
            <a:pPr rtl="0"/>
            <a:endParaRPr lang="nl-NL" dirty="0"/>
          </a:p>
        </p:txBody>
      </p:sp>
      <p:sp>
        <p:nvSpPr>
          <p:cNvPr id="20" name="Vrije vorm: Vorm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8" name="Vrije vorm: Vorm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nl-NL" sz="3600"/>
            </a:lvl1pPr>
          </a:lstStyle>
          <a:p>
            <a:pPr rtl="0"/>
            <a:r>
              <a:rPr lang="nl-NL"/>
              <a:t>Klik om titel toe te voegen</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jdlijn 3">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p>
        </p:txBody>
      </p:sp>
      <p:sp>
        <p:nvSpPr>
          <p:cNvPr id="10" name="Vrije v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30" name="Afbeelding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nl-NL"/>
            </a:defPPr>
          </a:lstStyle>
          <a:p>
            <a:pPr rtl="0"/>
            <a:endParaRPr lang="nl-NL" dirty="0"/>
          </a:p>
        </p:txBody>
      </p:sp>
      <p:sp>
        <p:nvSpPr>
          <p:cNvPr id="6" name="Titel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nl-NL" sz="3600">
                <a:solidFill>
                  <a:schemeClr val="accent6"/>
                </a:solidFill>
              </a:defRPr>
            </a:lvl1pPr>
          </a:lstStyle>
          <a:p>
            <a:pPr rtl="0"/>
            <a:r>
              <a:rPr lang="nl-NL"/>
              <a:t>Klik om titel toe te voegen</a:t>
            </a:r>
          </a:p>
        </p:txBody>
      </p:sp>
      <p:sp>
        <p:nvSpPr>
          <p:cNvPr id="4" name="Tijdelijke aanduiding voor tekst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nl-NL" sz="1800"/>
            </a:lvl1pPr>
          </a:lstStyle>
          <a:p>
            <a:pPr rtl="0"/>
            <a:r>
              <a:rPr lang="nl-NL"/>
              <a:t>Klik om subtitel toe te voegen</a:t>
            </a:r>
          </a:p>
        </p:txBody>
      </p:sp>
      <p:sp>
        <p:nvSpPr>
          <p:cNvPr id="9" name="Tijdelijke aanduiding voor inhoud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nl-NL" sz="1800"/>
            </a:lvl1pPr>
            <a:lvl2pPr>
              <a:defRPr lang="nl-NL" sz="1800"/>
            </a:lvl2pPr>
            <a:lvl3pPr>
              <a:defRPr lang="nl-NL" sz="1800"/>
            </a:lvl3pPr>
            <a:lvl4pPr>
              <a:defRPr lang="nl-NL" sz="1800"/>
            </a:lvl4pPr>
            <a:lvl5pPr>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20" name="Tijdelijke aanduiding voor dianumm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3">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el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nl-NL" sz="3600" b="1"/>
            </a:lvl1pPr>
          </a:lstStyle>
          <a:p>
            <a:pPr rtl="0"/>
            <a:r>
              <a:rPr lang="nl-NL"/>
              <a:t>Klik om titel toe te voegen</a:t>
            </a:r>
          </a:p>
        </p:txBody>
      </p:sp>
      <p:sp>
        <p:nvSpPr>
          <p:cNvPr id="49" name="Vrije v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nl-NL"/>
            </a:defPPr>
          </a:lstStyle>
          <a:p>
            <a:pPr rtl="0"/>
            <a:endParaRPr lang="nl-NL" dirty="0"/>
          </a:p>
        </p:txBody>
      </p:sp>
      <p:sp>
        <p:nvSpPr>
          <p:cNvPr id="16" name="Tijdelijke aanduiding voor inhoud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nl-NL" sz="1800"/>
            </a:lvl1pPr>
            <a:lvl2pPr>
              <a:spcBef>
                <a:spcPts val="1000"/>
              </a:spcBef>
              <a:defRPr lang="nl-NL" sz="1800"/>
            </a:lvl2pPr>
            <a:lvl3pPr>
              <a:spcBef>
                <a:spcPts val="1000"/>
              </a:spcBef>
              <a:defRPr lang="nl-NL" sz="1800"/>
            </a:lvl3pPr>
            <a:lvl4pPr>
              <a:spcBef>
                <a:spcPts val="1000"/>
              </a:spcBef>
              <a:defRPr lang="nl-NL" sz="1800"/>
            </a:lvl4pPr>
            <a:lvl5pPr>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8" name="Tijdelijke aanduiding voor inhoud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nl-NL" sz="1800"/>
            </a:lvl1pPr>
            <a:lvl2pPr>
              <a:spcBef>
                <a:spcPts val="1000"/>
              </a:spcBef>
              <a:defRPr lang="nl-NL" sz="1800"/>
            </a:lvl2pPr>
            <a:lvl3pPr>
              <a:spcBef>
                <a:spcPts val="1000"/>
              </a:spcBef>
              <a:defRPr lang="nl-NL" sz="1800"/>
            </a:lvl3pPr>
            <a:lvl4pPr>
              <a:spcBef>
                <a:spcPts val="1000"/>
              </a:spcBef>
              <a:defRPr lang="nl-NL" sz="1800"/>
            </a:lvl4pPr>
            <a:lvl5pPr>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27" name="Tijdelijke aanduiding voor dianumm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pic>
        <p:nvPicPr>
          <p:cNvPr id="43" name="Afbeelding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Afbeelding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Afbeelding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nl-NL"/>
            </a:defPPr>
          </a:lstStyle>
          <a:p>
            <a:pPr rtl="0"/>
            <a:endParaRPr lang="nl-NL"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jdlijn 2">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nl-NL"/>
            </a:defPPr>
          </a:lstStyle>
          <a:p>
            <a:pPr algn="ctr" rtl="0"/>
            <a:endParaRPr lang="nl-NL" sz="450" dirty="0"/>
          </a:p>
        </p:txBody>
      </p:sp>
      <p:sp>
        <p:nvSpPr>
          <p:cNvPr id="34" name="Rechthoek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sz="1600" dirty="0"/>
          </a:p>
        </p:txBody>
      </p:sp>
      <p:sp>
        <p:nvSpPr>
          <p:cNvPr id="2" name="Titel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nl-NL" sz="3600">
                <a:solidFill>
                  <a:schemeClr val="accent6"/>
                </a:solidFill>
              </a:defRPr>
            </a:lvl1pPr>
          </a:lstStyle>
          <a:p>
            <a:pPr rtl="0"/>
            <a:r>
              <a:rPr lang="nl-NL"/>
              <a:t>Klik om titel toe te voegen</a:t>
            </a:r>
          </a:p>
        </p:txBody>
      </p:sp>
      <p:sp>
        <p:nvSpPr>
          <p:cNvPr id="14" name="Tijdelijke aanduiding voor inhoud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nl-NL" sz="1800"/>
            </a:lvl1pPr>
            <a:lvl2pPr>
              <a:spcBef>
                <a:spcPts val="1000"/>
              </a:spcBef>
              <a:defRPr lang="nl-NL" sz="1800"/>
            </a:lvl2pPr>
            <a:lvl3pPr>
              <a:spcBef>
                <a:spcPts val="1000"/>
              </a:spcBef>
              <a:defRPr lang="nl-NL" sz="1800"/>
            </a:lvl3pPr>
            <a:lvl4pPr>
              <a:spcBef>
                <a:spcPts val="1000"/>
              </a:spcBef>
              <a:defRPr lang="nl-NL" sz="1800"/>
            </a:lvl4pPr>
            <a:lvl5pPr>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6" name="Tijdelijke aanduiding voor dianumm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uiten">
    <p:bg>
      <p:bgPr>
        <a:solidFill>
          <a:schemeClr val="accent6"/>
        </a:solidFill>
        <a:effectLst/>
      </p:bgPr>
    </p:bg>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19" name="Vrije vorm: Vorm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nl-NL"/>
            </a:defPPr>
          </a:lstStyle>
          <a:p>
            <a:pPr rtl="0"/>
            <a:endParaRPr lang="nl-NL" dirty="0"/>
          </a:p>
        </p:txBody>
      </p:sp>
      <p:pic>
        <p:nvPicPr>
          <p:cNvPr id="9" name="Afbeelding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el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nl-NL" sz="3600"/>
            </a:lvl1pPr>
          </a:lstStyle>
          <a:p>
            <a:pPr rtl="0"/>
            <a:r>
              <a:rPr lang="nl-NL"/>
              <a:t>Klik om titel toe te voegen</a:t>
            </a:r>
          </a:p>
        </p:txBody>
      </p:sp>
      <p:sp>
        <p:nvSpPr>
          <p:cNvPr id="6" name="Subtitel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nl-NL" sz="2400"/>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 om subtitel toe te voegen</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9" name="Vrije vorm: Vorm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p:cNvSpPr>
            <a:spLocks noGrp="1"/>
          </p:cNvSpPr>
          <p:nvPr>
            <p:ph type="title" hasCustomPrompt="1"/>
          </p:nvPr>
        </p:nvSpPr>
        <p:spPr/>
        <p:txBody>
          <a:bodyPr rtlCol="0" anchor="ctr" anchorCtr="0"/>
          <a:lstStyle>
            <a:defPPr>
              <a:defRPr lang="nl-NL"/>
            </a:defPPr>
          </a:lstStyle>
          <a:p>
            <a:pPr rtl="0"/>
            <a:r>
              <a:rPr lang="nl-NL"/>
              <a:t>Klik om titel toe te voegen</a:t>
            </a:r>
          </a:p>
        </p:txBody>
      </p:sp>
      <p:sp>
        <p:nvSpPr>
          <p:cNvPr id="5" name="Tijdelijke aanduiding voor dianummer 4"/>
          <p:cNvSpPr>
            <a:spLocks noGrp="1"/>
          </p:cNvSpPr>
          <p:nvPr>
            <p:ph type="sldNum" sz="quarter" idx="12"/>
          </p:nvPr>
        </p:nvSpPr>
        <p:spPr/>
        <p:txBody>
          <a:bodyPr rtlCol="0"/>
          <a:lstStyle>
            <a:lvl1pPr>
              <a:defRPr lang="nl-NL">
                <a:latin typeface="+mn-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8" name="Vrije vorm: Vorm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4" name="Tijdelijke aanduiding voor dianummer 3"/>
          <p:cNvSpPr>
            <a:spLocks noGrp="1"/>
          </p:cNvSpPr>
          <p:nvPr>
            <p:ph type="sldNum" sz="quarter" idx="12"/>
          </p:nvPr>
        </p:nvSpPr>
        <p:spPr/>
        <p:txBody>
          <a:bodyPr rtlCol="0"/>
          <a:lstStyle>
            <a:lvl1pPr>
              <a:defRPr lang="nl-NL">
                <a:latin typeface="+mn-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p:cNvSpPr>
            <a:spLocks noGrp="1"/>
          </p:cNvSpPr>
          <p:nvPr>
            <p:ph type="title" hasCustomPrompt="1"/>
          </p:nvPr>
        </p:nvSpPr>
        <p:spPr>
          <a:xfrm>
            <a:off x="758952" y="758952"/>
            <a:ext cx="3932237" cy="1524662"/>
          </a:xfrm>
        </p:spPr>
        <p:txBody>
          <a:bodyPr rtlCol="0" anchor="b"/>
          <a:lstStyle>
            <a:lvl1pPr>
              <a:lnSpc>
                <a:spcPct val="100000"/>
              </a:lnSpc>
              <a:defRPr lang="nl-NL" sz="3200"/>
            </a:lvl1pPr>
          </a:lstStyle>
          <a:p>
            <a:pPr rtl="0"/>
            <a:r>
              <a:rPr lang="nl-NL"/>
              <a:t>Klik om titel toe te voegen</a:t>
            </a:r>
          </a:p>
        </p:txBody>
      </p:sp>
      <p:sp>
        <p:nvSpPr>
          <p:cNvPr id="7" name="Tijdelijke aanduiding voor dianummer 6"/>
          <p:cNvSpPr>
            <a:spLocks noGrp="1"/>
          </p:cNvSpPr>
          <p:nvPr>
            <p:ph type="sldNum" sz="quarter" idx="12"/>
          </p:nvPr>
        </p:nvSpPr>
        <p:spPr/>
        <p:txBody>
          <a:bodyPr rtlCol="0"/>
          <a:lstStyle>
            <a:lvl1pPr>
              <a:defRPr lang="nl-NL">
                <a:latin typeface="+mn-lt"/>
              </a:defRPr>
            </a:lvl1pPr>
          </a:lstStyle>
          <a:p>
            <a:pPr rtl="0"/>
            <a:fld id="{48F63A3B-78C7-47BE-AE5E-E10140E04643}" type="slidenum">
              <a:rPr lang="nl-NL" smtClean="0"/>
              <a:pPr rtl="0"/>
              <a:t>‹N°›</a:t>
            </a:fld>
            <a:endParaRPr lang="nl-NL" dirty="0"/>
          </a:p>
        </p:txBody>
      </p:sp>
      <p:sp>
        <p:nvSpPr>
          <p:cNvPr id="4" name="Tijdelijke aanduiding voor tekst 3"/>
          <p:cNvSpPr>
            <a:spLocks noGrp="1"/>
          </p:cNvSpPr>
          <p:nvPr>
            <p:ph type="body" sz="half" idx="2" hasCustomPrompt="1"/>
          </p:nvPr>
        </p:nvSpPr>
        <p:spPr>
          <a:xfrm>
            <a:off x="758952" y="2286000"/>
            <a:ext cx="3932237" cy="3567086"/>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 om tekst toe te voegen</a:t>
            </a:r>
          </a:p>
        </p:txBody>
      </p:sp>
      <p:sp>
        <p:nvSpPr>
          <p:cNvPr id="3" name="Tijdelijke aanduiding voor inhoud 2"/>
          <p:cNvSpPr>
            <a:spLocks noGrp="1"/>
          </p:cNvSpPr>
          <p:nvPr>
            <p:ph idx="1" hasCustomPrompt="1"/>
          </p:nvPr>
        </p:nvSpPr>
        <p:spPr>
          <a:xfrm>
            <a:off x="5183187" y="741459"/>
            <a:ext cx="6242839" cy="5119592"/>
          </a:xfrm>
        </p:spPr>
        <p:txBody>
          <a:bodyPr rtlCol="0"/>
          <a:lstStyle>
            <a:lvl1pPr>
              <a:defRPr lang="nl-NL" sz="3200"/>
            </a:lvl1pPr>
            <a:lvl2pPr>
              <a:defRPr lang="nl-NL" sz="2800"/>
            </a:lvl2pPr>
            <a:lvl3pPr>
              <a:defRPr lang="nl-NL" sz="2400"/>
            </a:lvl3pPr>
            <a:lvl4pPr>
              <a:defRPr lang="nl-NL" sz="2000"/>
            </a:lvl4pPr>
            <a:lvl5pPr>
              <a:defRPr lang="nl-NL" sz="2000"/>
            </a:lvl5pPr>
            <a:lvl6pPr>
              <a:defRPr lang="nl-NL" sz="2000"/>
            </a:lvl6pPr>
            <a:lvl7pPr>
              <a:defRPr lang="nl-NL" sz="2000"/>
            </a:lvl7pPr>
            <a:lvl8pPr>
              <a:defRPr lang="nl-NL" sz="2000"/>
            </a:lvl8pPr>
            <a:lvl9pPr>
              <a:defRPr lang="nl-NL" sz="2000"/>
            </a:lvl9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nl-NL"/>
            </a:defPPr>
          </a:lstStyle>
          <a:p>
            <a:pPr lvl="0" rtl="0"/>
            <a:endParaRPr lang="nl-NL" dirty="0">
              <a:solidFill>
                <a:schemeClr val="tx1"/>
              </a:solidFill>
            </a:endParaRPr>
          </a:p>
        </p:txBody>
      </p:sp>
      <p:sp>
        <p:nvSpPr>
          <p:cNvPr id="2" name="Titel 1"/>
          <p:cNvSpPr>
            <a:spLocks noGrp="1"/>
          </p:cNvSpPr>
          <p:nvPr>
            <p:ph type="title" hasCustomPrompt="1"/>
          </p:nvPr>
        </p:nvSpPr>
        <p:spPr>
          <a:xfrm>
            <a:off x="760938" y="755372"/>
            <a:ext cx="3931920" cy="1527048"/>
          </a:xfrm>
        </p:spPr>
        <p:txBody>
          <a:bodyPr rtlCol="0" anchor="b"/>
          <a:lstStyle>
            <a:lvl1pPr>
              <a:lnSpc>
                <a:spcPct val="100000"/>
              </a:lnSpc>
              <a:defRPr lang="nl-NL" sz="3200"/>
            </a:lvl1pPr>
          </a:lstStyle>
          <a:p>
            <a:pPr rtl="0"/>
            <a:r>
              <a:rPr lang="nl-NL"/>
              <a:t>Klik om titel toe te voegen</a:t>
            </a:r>
          </a:p>
        </p:txBody>
      </p:sp>
      <p:sp>
        <p:nvSpPr>
          <p:cNvPr id="7" name="Tijdelijke aanduiding voor dianummer 6"/>
          <p:cNvSpPr>
            <a:spLocks noGrp="1"/>
          </p:cNvSpPr>
          <p:nvPr>
            <p:ph type="sldNum" sz="quarter" idx="12"/>
          </p:nvPr>
        </p:nvSpPr>
        <p:spPr/>
        <p:txBody>
          <a:bodyPr rtlCol="0"/>
          <a:lstStyle>
            <a:lvl1pPr>
              <a:defRPr lang="nl-NL">
                <a:latin typeface="+mn-lt"/>
              </a:defRPr>
            </a:lvl1pPr>
          </a:lstStyle>
          <a:p>
            <a:pPr rtl="0"/>
            <a:fld id="{48F63A3B-78C7-47BE-AE5E-E10140E04643}" type="slidenum">
              <a:rPr lang="nl-NL" smtClean="0"/>
              <a:pPr rtl="0"/>
              <a:t>‹N°›</a:t>
            </a:fld>
            <a:endParaRPr lang="nl-NL" dirty="0"/>
          </a:p>
        </p:txBody>
      </p:sp>
      <p:sp>
        <p:nvSpPr>
          <p:cNvPr id="4" name="Tijdelijke aanduiding voor tekst 3"/>
          <p:cNvSpPr>
            <a:spLocks noGrp="1"/>
          </p:cNvSpPr>
          <p:nvPr>
            <p:ph type="body" sz="half" idx="2" hasCustomPrompt="1"/>
          </p:nvPr>
        </p:nvSpPr>
        <p:spPr>
          <a:xfrm>
            <a:off x="760938" y="2286001"/>
            <a:ext cx="3931920" cy="3811588"/>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 om tekst toe te voegen</a:t>
            </a:r>
          </a:p>
        </p:txBody>
      </p:sp>
      <p:sp>
        <p:nvSpPr>
          <p:cNvPr id="3" name="Tijdelijke aanduiding voor afbeelding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nl-NL" sz="2800"/>
            </a:lvl1pPr>
            <a:lvl2pPr marL="457200" indent="0">
              <a:buNone/>
              <a:defRPr lang="nl-NL" sz="2800"/>
            </a:lvl2pPr>
            <a:lvl3pPr marL="914400" indent="0">
              <a:buNone/>
              <a:defRPr lang="nl-NL" sz="2400"/>
            </a:lvl3pPr>
            <a:lvl4pPr marL="1371600" indent="0">
              <a:buNone/>
              <a:defRPr lang="nl-NL" sz="2000"/>
            </a:lvl4pPr>
            <a:lvl5pPr marL="1828800" indent="0">
              <a:buNone/>
              <a:defRPr lang="nl-NL" sz="2000"/>
            </a:lvl5pPr>
            <a:lvl6pPr marL="2286000" indent="0">
              <a:buNone/>
              <a:defRPr lang="nl-NL" sz="2000"/>
            </a:lvl6pPr>
            <a:lvl7pPr marL="2743200" indent="0">
              <a:buNone/>
              <a:defRPr lang="nl-NL" sz="2000"/>
            </a:lvl7pPr>
            <a:lvl8pPr marL="3200400" indent="0">
              <a:buNone/>
              <a:defRPr lang="nl-NL" sz="2000"/>
            </a:lvl8pPr>
            <a:lvl9pPr marL="3657600" indent="0">
              <a:buNone/>
              <a:defRPr lang="nl-NL" sz="2000"/>
            </a:lvl9pPr>
          </a:lstStyle>
          <a:p>
            <a:pPr rtl="0"/>
            <a:r>
              <a:rPr lang="nl-NL"/>
              <a:t>Klik om afbeelding toe te voegen</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Vrije v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rtl="0"/>
              <a:endParaRPr lang="nl-NL" dirty="0"/>
            </a:p>
          </p:txBody>
        </p:sp>
        <p:sp>
          <p:nvSpPr>
            <p:cNvPr id="8" name="Vrije v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rtl="0"/>
              <a:endParaRPr lang="nl-NL" dirty="0"/>
            </a:p>
          </p:txBody>
        </p:sp>
      </p:grpSp>
      <p:grpSp>
        <p:nvGrpSpPr>
          <p:cNvPr id="9" name="Groe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Vrije v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rtl="0"/>
              <a:endParaRPr lang="nl-NL" dirty="0"/>
            </a:p>
          </p:txBody>
        </p:sp>
        <p:sp>
          <p:nvSpPr>
            <p:cNvPr id="11" name="Vrije v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rtl="0"/>
              <a:endParaRPr lang="nl-NL" dirty="0"/>
            </a:p>
          </p:txBody>
        </p:sp>
      </p:grpSp>
      <p:sp>
        <p:nvSpPr>
          <p:cNvPr id="14" name="Afbeelding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nl-NL"/>
            </a:defPPr>
          </a:lstStyle>
          <a:p>
            <a:pPr rtl="0"/>
            <a:endParaRPr lang="nl-NL" dirty="0"/>
          </a:p>
        </p:txBody>
      </p:sp>
      <p:sp>
        <p:nvSpPr>
          <p:cNvPr id="2" name="Titel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nl-NL" sz="3600"/>
            </a:lvl1pPr>
          </a:lstStyle>
          <a:p>
            <a:pPr rtl="0"/>
            <a:r>
              <a:rPr lang="nl-NL"/>
              <a:t>Klik om titel toe te voegen</a:t>
            </a:r>
          </a:p>
        </p:txBody>
      </p:sp>
      <p:sp>
        <p:nvSpPr>
          <p:cNvPr id="13" name="Tijdelijke aanduiding voor inhoud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nl-NL" sz="2400"/>
            </a:lvl1pPr>
            <a:lvl2pPr marL="347472">
              <a:lnSpc>
                <a:spcPct val="150000"/>
              </a:lnSpc>
              <a:spcBef>
                <a:spcPts val="0"/>
              </a:spcBef>
              <a:defRPr lang="nl-NL" sz="2000"/>
            </a:lvl2pPr>
            <a:lvl3pPr marL="685800">
              <a:lnSpc>
                <a:spcPct val="150000"/>
              </a:lnSpc>
              <a:spcBef>
                <a:spcPts val="0"/>
              </a:spcBef>
              <a:defRPr lang="nl-NL" sz="1800"/>
            </a:lvl3pPr>
          </a:lstStyle>
          <a:p>
            <a:pPr lvl="0" rtl="0"/>
            <a:r>
              <a:rPr lang="nl-NL"/>
              <a:t>Klik om tekst toe te voegen</a:t>
            </a:r>
          </a:p>
          <a:p>
            <a:pPr lvl="1" rtl="0"/>
            <a:r>
              <a:rPr lang="nl-NL"/>
              <a:t>Tweede niveau</a:t>
            </a:r>
          </a:p>
          <a:p>
            <a:pPr lvl="2" rtl="0"/>
            <a:r>
              <a:rPr lang="nl-NL"/>
              <a:t>Derde niveau</a:t>
            </a:r>
          </a:p>
        </p:txBody>
      </p:sp>
      <p:sp>
        <p:nvSpPr>
          <p:cNvPr id="3" name="Tijdelijke aanduiding voor dianumm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iding 2">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nl-NL"/>
            </a:defPPr>
          </a:lstStyle>
          <a:p>
            <a:pPr algn="ctr" rtl="0"/>
            <a:endParaRPr lang="nl-NL" sz="450" dirty="0"/>
          </a:p>
        </p:txBody>
      </p:sp>
      <p:sp>
        <p:nvSpPr>
          <p:cNvPr id="6" name="Rechthoek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sz="1600" dirty="0"/>
          </a:p>
        </p:txBody>
      </p:sp>
      <p:grpSp>
        <p:nvGrpSpPr>
          <p:cNvPr id="18" name="Groe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Vrije vorm: Vorm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p>
          </p:txBody>
        </p:sp>
        <p:sp>
          <p:nvSpPr>
            <p:cNvPr id="15" name="Vrije vorm: Vorm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16" name="Afbeelding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nl-NL"/>
              </a:defPPr>
            </a:lstStyle>
            <a:p>
              <a:pPr rtl="0"/>
              <a:endParaRPr lang="nl-NL" dirty="0"/>
            </a:p>
          </p:txBody>
        </p:sp>
      </p:grpSp>
      <p:sp>
        <p:nvSpPr>
          <p:cNvPr id="2" name="Titel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nl-NL" sz="3600" b="1"/>
            </a:lvl1pPr>
          </a:lstStyle>
          <a:p>
            <a:pPr rtl="0"/>
            <a:r>
              <a:rPr lang="nl-NL"/>
              <a:t>Klik om titel toe te voegen</a:t>
            </a:r>
          </a:p>
        </p:txBody>
      </p:sp>
      <p:sp>
        <p:nvSpPr>
          <p:cNvPr id="8" name="Tijdelijke aanduiding voor afbeelding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nl-NL" sz="1800"/>
            </a:lvl1pPr>
          </a:lstStyle>
          <a:p>
            <a:pPr lvl="0" rtl="0"/>
            <a:r>
              <a:rPr lang="nl-NL"/>
              <a:t>Klik om afbeelding toe te voegen</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nl-NL"/>
            </a:defPPr>
          </a:lstStyle>
          <a:p>
            <a:pPr algn="ctr" rtl="0"/>
            <a:endParaRPr lang="nl-NL" sz="450" dirty="0"/>
          </a:p>
        </p:txBody>
      </p:sp>
      <p:sp>
        <p:nvSpPr>
          <p:cNvPr id="22" name="Rechthoek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sz="1600" dirty="0"/>
          </a:p>
        </p:txBody>
      </p:sp>
      <p:sp>
        <p:nvSpPr>
          <p:cNvPr id="36" name="Vrije v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33" name="Vrije v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nl-NL"/>
            </a:defPPr>
          </a:lstStyle>
          <a:p>
            <a:pPr lvl="0" algn="ctr" rtl="0"/>
            <a:endParaRPr lang="nl-NL" dirty="0"/>
          </a:p>
        </p:txBody>
      </p:sp>
      <p:sp>
        <p:nvSpPr>
          <p:cNvPr id="4" name="Titel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nl-NL" sz="3600"/>
            </a:lvl1pPr>
          </a:lstStyle>
          <a:p>
            <a:pPr rtl="0"/>
            <a:r>
              <a:rPr lang="nl-NL"/>
              <a:t>Klik om tekst toe te voegen</a:t>
            </a:r>
          </a:p>
        </p:txBody>
      </p:sp>
      <p:sp>
        <p:nvSpPr>
          <p:cNvPr id="5" name="Tijdelijke aanduiding voor inhoud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nl-NL" sz="2400"/>
            </a:lvl1pPr>
            <a:lvl2pPr marL="347472">
              <a:lnSpc>
                <a:spcPct val="100000"/>
              </a:lnSpc>
              <a:spcBef>
                <a:spcPts val="0"/>
              </a:spcBef>
              <a:defRPr lang="nl-NL" sz="2400"/>
            </a:lvl2pPr>
            <a:lvl3pPr marL="685800">
              <a:lnSpc>
                <a:spcPct val="100000"/>
              </a:lnSpc>
              <a:spcBef>
                <a:spcPts val="0"/>
              </a:spcBef>
              <a:defRPr lang="nl-NL" sz="2400"/>
            </a:lvl3pPr>
          </a:lstStyle>
          <a:p>
            <a:pPr lvl="0" rtl="0"/>
            <a:r>
              <a:rPr lang="nl-NL"/>
              <a:t>Klik om tekst toe te voegen</a:t>
            </a:r>
          </a:p>
          <a:p>
            <a:pPr lvl="1" rtl="0"/>
            <a:r>
              <a:rPr lang="nl-NL"/>
              <a:t>Tweede niveau</a:t>
            </a:r>
          </a:p>
          <a:p>
            <a:pPr lvl="2" rtl="0"/>
            <a:r>
              <a:rPr lang="nl-NL"/>
              <a:t>Derde niveau</a:t>
            </a:r>
          </a:p>
        </p:txBody>
      </p:sp>
      <p:sp>
        <p:nvSpPr>
          <p:cNvPr id="52" name="Tijdelijke aanduiding voor afbeelding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nl-NL" sz="1800"/>
            </a:lvl1pPr>
          </a:lstStyle>
          <a:p>
            <a:pPr lvl="0" rtl="0"/>
            <a:r>
              <a:rPr lang="nl-NL"/>
              <a:t>Klik om afbeelding toe te voegen</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32" name="Afbeelding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nl-NL"/>
            </a:defPPr>
          </a:lstStyle>
          <a:p>
            <a:pPr rtl="0"/>
            <a:endParaRPr lang="nl-NL" dirty="0"/>
          </a:p>
        </p:txBody>
      </p:sp>
      <p:sp>
        <p:nvSpPr>
          <p:cNvPr id="53" name="Vrije vorm: Vorm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nl-NL"/>
            </a:defPPr>
          </a:lstStyle>
          <a:p>
            <a:pPr rtl="0"/>
            <a:endParaRPr lang="nl-NL" dirty="0"/>
          </a:p>
        </p:txBody>
      </p:sp>
      <p:sp>
        <p:nvSpPr>
          <p:cNvPr id="29" name="Vrije v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rtl="0"/>
            <a:endParaRPr lang="nl-NL" dirty="0"/>
          </a:p>
        </p:txBody>
      </p:sp>
      <p:sp>
        <p:nvSpPr>
          <p:cNvPr id="31" name="Vrije v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rtl="0"/>
            <a:endParaRPr lang="nl-NL" dirty="0"/>
          </a:p>
        </p:txBody>
      </p:sp>
      <p:sp>
        <p:nvSpPr>
          <p:cNvPr id="33" name="Afbeelding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nl-NL"/>
            </a:defPPr>
          </a:lstStyle>
          <a:p>
            <a:pPr rtl="0"/>
            <a:endParaRPr lang="nl-NL" dirty="0"/>
          </a:p>
        </p:txBody>
      </p:sp>
      <p:sp>
        <p:nvSpPr>
          <p:cNvPr id="2" name="Titel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nl-NL" sz="3600" b="1">
                <a:latin typeface="+mj-lt"/>
                <a:cs typeface="Arial" panose="020B0604020202020204" pitchFamily="34" charset="0"/>
              </a:defRPr>
            </a:lvl1pPr>
          </a:lstStyle>
          <a:p>
            <a:pPr rtl="0"/>
            <a:r>
              <a:rPr lang="nl-NL"/>
              <a:t>Klik om titel toe te voegen</a:t>
            </a:r>
          </a:p>
        </p:txBody>
      </p:sp>
      <p:sp>
        <p:nvSpPr>
          <p:cNvPr id="13" name="Tijdelijke aanduiding voor inhoud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nl-NL" sz="1800"/>
            </a:lvl1pPr>
            <a:lvl2pPr>
              <a:spcBef>
                <a:spcPts val="1000"/>
              </a:spcBef>
              <a:defRPr lang="nl-NL" sz="1800"/>
            </a:lvl2pPr>
            <a:lvl3pPr>
              <a:spcBef>
                <a:spcPts val="1000"/>
              </a:spcBef>
              <a:defRPr lang="nl-NL" sz="1800"/>
            </a:lvl3pPr>
            <a:lvl4pPr>
              <a:spcBef>
                <a:spcPts val="1000"/>
              </a:spcBef>
              <a:defRPr lang="nl-NL" sz="1800"/>
            </a:lvl4pPr>
            <a:lvl5pPr>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8" name="Tijdelijke aanduiding voor dianumm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elijking 1">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nl-NL" sz="3600"/>
            </a:lvl1pPr>
          </a:lstStyle>
          <a:p>
            <a:pPr rtl="0"/>
            <a:r>
              <a:rPr lang="nl-NL"/>
              <a:t>Klik om titel toe te voegen</a:t>
            </a:r>
          </a:p>
        </p:txBody>
      </p:sp>
      <p:sp>
        <p:nvSpPr>
          <p:cNvPr id="11" name="Afbeelding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nl-NL"/>
            </a:defPPr>
          </a:lstStyle>
          <a:p>
            <a:pPr rtl="0"/>
            <a:endParaRPr lang="nl-NL" dirty="0"/>
          </a:p>
        </p:txBody>
      </p:sp>
      <p:pic>
        <p:nvPicPr>
          <p:cNvPr id="13" name="Afbeelding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Vrije vorm: Vorm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nl-NL"/>
            </a:defPPr>
          </a:lstStyle>
          <a:p>
            <a:pPr rtl="0"/>
            <a:endParaRPr lang="nl-NL" dirty="0"/>
          </a:p>
        </p:txBody>
      </p:sp>
      <p:sp>
        <p:nvSpPr>
          <p:cNvPr id="17" name="Afbeelding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nl-NL"/>
            </a:defPPr>
          </a:lstStyle>
          <a:p>
            <a:pPr rtl="0"/>
            <a:endParaRPr lang="nl-NL" dirty="0"/>
          </a:p>
        </p:txBody>
      </p:sp>
      <p:pic>
        <p:nvPicPr>
          <p:cNvPr id="19" name="Afbeelding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Tijdelijke aanduiding voor dianumm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
        <p:nvSpPr>
          <p:cNvPr id="2" name="Tijdelijke aanduiding voor inhoud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nl-NL" sz="2400"/>
            </a:lvl1pPr>
            <a:lvl2pPr marL="347472">
              <a:lnSpc>
                <a:spcPct val="100000"/>
              </a:lnSpc>
              <a:spcBef>
                <a:spcPts val="0"/>
              </a:spcBef>
              <a:defRPr lang="nl-NL" sz="2400"/>
            </a:lvl2pPr>
            <a:lvl3pPr marL="685800">
              <a:lnSpc>
                <a:spcPct val="100000"/>
              </a:lnSpc>
              <a:spcBef>
                <a:spcPts val="0"/>
              </a:spcBef>
              <a:defRPr lang="nl-NL" sz="2400"/>
            </a:lvl3pPr>
          </a:lstStyle>
          <a:p>
            <a:pPr lvl="0" rtl="0"/>
            <a:r>
              <a:rPr lang="nl-NL"/>
              <a:t>Klik om tekst toe te voegen</a:t>
            </a:r>
          </a:p>
          <a:p>
            <a:pPr lvl="1" rtl="0"/>
            <a:r>
              <a:rPr lang="nl-NL"/>
              <a:t>Tweede niveau</a:t>
            </a:r>
          </a:p>
          <a:p>
            <a:pPr lvl="2" rtl="0"/>
            <a:r>
              <a:rPr lang="nl-NL"/>
              <a:t>Derde niveau</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4">
    <p:spTree>
      <p:nvGrpSpPr>
        <p:cNvPr id="1" name=""/>
        <p:cNvGrpSpPr/>
        <p:nvPr/>
      </p:nvGrpSpPr>
      <p:grpSpPr>
        <a:xfrm>
          <a:off x="0" y="0"/>
          <a:ext cx="0" cy="0"/>
          <a:chOff x="0" y="0"/>
          <a:chExt cx="0" cy="0"/>
        </a:xfrm>
      </p:grpSpPr>
      <p:sp>
        <p:nvSpPr>
          <p:cNvPr id="27" name="Vrije v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18" name="Vrije v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14" name="Vrije v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16" name="Vrije v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20" name="Titel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nl-NL" sz="3600"/>
            </a:lvl1pPr>
          </a:lstStyle>
          <a:p>
            <a:pPr rtl="0"/>
            <a:r>
              <a:rPr lang="nl-NL"/>
              <a:t>Klik om titel toe te voegen</a:t>
            </a:r>
          </a:p>
        </p:txBody>
      </p:sp>
      <p:sp>
        <p:nvSpPr>
          <p:cNvPr id="19" name="Tijdelijke aanduiding voor dianumm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
        <p:nvSpPr>
          <p:cNvPr id="23" name="Tijdelijke aanduiding voor inhoud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nl-NL" sz="1800"/>
            </a:lvl1pPr>
            <a:lvl2pPr marL="283464" indent="-283464">
              <a:spcBef>
                <a:spcPts val="1000"/>
              </a:spcBef>
              <a:defRPr lang="nl-NL" sz="1800"/>
            </a:lvl2pPr>
            <a:lvl3pPr marL="283464" indent="-283464">
              <a:spcBef>
                <a:spcPts val="1000"/>
              </a:spcBef>
              <a:defRPr lang="nl-NL" sz="1800"/>
            </a:lvl3pPr>
            <a:lvl4pPr marL="283464" indent="-283464">
              <a:spcBef>
                <a:spcPts val="1000"/>
              </a:spcBef>
              <a:defRPr lang="nl-NL" sz="1800"/>
            </a:lvl4pPr>
            <a:lvl5pPr marL="283464" indent="-283464">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25" name="Tijdelijke aanduiding voor inhoud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nl-NL" sz="1800"/>
            </a:lvl1pPr>
            <a:lvl2pPr marL="283464" indent="-283464">
              <a:spcBef>
                <a:spcPts val="1000"/>
              </a:spcBef>
              <a:defRPr lang="nl-NL" sz="1800"/>
            </a:lvl2pPr>
            <a:lvl3pPr marL="283464" indent="-283464">
              <a:spcBef>
                <a:spcPts val="1000"/>
              </a:spcBef>
              <a:defRPr lang="nl-NL" sz="1800"/>
            </a:lvl3pPr>
            <a:lvl4pPr marL="283464" indent="-283464">
              <a:spcBef>
                <a:spcPts val="1000"/>
              </a:spcBef>
              <a:defRPr lang="nl-NL" sz="1800"/>
            </a:lvl4pPr>
            <a:lvl5pPr marL="283464" indent="-283464">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jdlijn 1">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nl-NL"/>
            </a:defPPr>
          </a:lstStyle>
          <a:p>
            <a:pPr algn="ctr" rtl="0"/>
            <a:endParaRPr lang="nl-NL" sz="450" dirty="0"/>
          </a:p>
        </p:txBody>
      </p:sp>
      <p:sp>
        <p:nvSpPr>
          <p:cNvPr id="34" name="Rechthoek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sz="1600" dirty="0"/>
          </a:p>
        </p:txBody>
      </p:sp>
      <p:sp>
        <p:nvSpPr>
          <p:cNvPr id="2" name="Titel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nl-NL" sz="3600">
                <a:solidFill>
                  <a:schemeClr val="accent6"/>
                </a:solidFill>
              </a:defRPr>
            </a:lvl1pPr>
          </a:lstStyle>
          <a:p>
            <a:pPr rtl="0"/>
            <a:r>
              <a:rPr lang="nl-NL"/>
              <a:t>Klik om titel toe te voegen</a:t>
            </a:r>
          </a:p>
        </p:txBody>
      </p:sp>
      <p:sp>
        <p:nvSpPr>
          <p:cNvPr id="5" name="Tijdelijke aanduiding voor inhoud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nl-NL" sz="1800"/>
            </a:lvl1pPr>
            <a:lvl2pPr marL="745236" indent="-342900">
              <a:spcBef>
                <a:spcPts val="1000"/>
              </a:spcBef>
              <a:buFont typeface="+mj-lt"/>
              <a:buAutoNum type="alphaLcPeriod"/>
              <a:defRPr lang="nl-NL" sz="1800"/>
            </a:lvl2pPr>
            <a:lvl3pPr marL="1202436" indent="-342900">
              <a:spcBef>
                <a:spcPts val="1000"/>
              </a:spcBef>
              <a:buFont typeface="+mj-lt"/>
              <a:buAutoNum type="arabicParenR"/>
              <a:defRPr lang="nl-NL" sz="1800"/>
            </a:lvl3pPr>
            <a:lvl4pPr marL="1659636" indent="-342900">
              <a:spcBef>
                <a:spcPts val="1000"/>
              </a:spcBef>
              <a:buFont typeface="+mj-lt"/>
              <a:buAutoNum type="alphaLcParenR"/>
              <a:defRPr lang="nl-NL" sz="1800"/>
            </a:lvl4pPr>
            <a:lvl5pPr indent="-283464">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p:txBody>
      </p:sp>
      <p:sp>
        <p:nvSpPr>
          <p:cNvPr id="3" name="Tijdelijke aanduiding voor inhoud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nl-NL" sz="1800"/>
            </a:lvl1pPr>
            <a:lvl2pPr indent="-283464">
              <a:spcBef>
                <a:spcPts val="1000"/>
              </a:spcBef>
              <a:defRPr lang="nl-NL" sz="1800"/>
            </a:lvl2pPr>
            <a:lvl3pPr indent="-283464">
              <a:spcBef>
                <a:spcPts val="1000"/>
              </a:spcBef>
              <a:defRPr lang="nl-NL" sz="1800"/>
            </a:lvl3pPr>
            <a:lvl4pPr indent="-283464">
              <a:spcBef>
                <a:spcPts val="1000"/>
              </a:spcBef>
              <a:defRPr lang="nl-NL" sz="1800"/>
            </a:lvl4pPr>
            <a:lvl5pPr indent="-283464">
              <a:spcBef>
                <a:spcPts val="1000"/>
              </a:spcBef>
              <a:defRPr lang="nl-NL" sz="180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1" name="Tijdelijke aanduiding voor afbeelding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nl-NL" sz="1800"/>
            </a:lvl1pPr>
          </a:lstStyle>
          <a:p>
            <a:pPr lvl="0" rtl="0"/>
            <a:r>
              <a:rPr lang="nl-NL"/>
              <a:t>Klik om afbeelding toe te voegen</a:t>
            </a:r>
          </a:p>
        </p:txBody>
      </p:sp>
      <p:grpSp>
        <p:nvGrpSpPr>
          <p:cNvPr id="32" name="Groe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Vrije vorm: Vorm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p>
          </p:txBody>
        </p:sp>
        <p:sp>
          <p:nvSpPr>
            <p:cNvPr id="21" name="Vrije vorm: Vorm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22" name="Vrije vorm: Vorm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nl-NL"/>
              </a:defPPr>
            </a:lstStyle>
            <a:p>
              <a:pPr lvl="0" rtl="0"/>
              <a:endParaRPr lang="nl-NL" dirty="0">
                <a:solidFill>
                  <a:schemeClr val="tx1"/>
                </a:solidFill>
              </a:endParaRPr>
            </a:p>
          </p:txBody>
        </p:sp>
        <p:sp>
          <p:nvSpPr>
            <p:cNvPr id="23" name="Afbeelding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nl-NL"/>
              </a:defPPr>
            </a:lstStyle>
            <a:p>
              <a:pPr rtl="0"/>
              <a:endParaRPr lang="nl-NL" dirty="0"/>
            </a:p>
          </p:txBody>
        </p:sp>
      </p:grpSp>
      <p:sp>
        <p:nvSpPr>
          <p:cNvPr id="44" name="Tijdelijke aanduiding voor dianumm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envatting 2">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nl-NL"/>
            </a:defPPr>
          </a:lstStyle>
          <a:p>
            <a:pPr rtl="0"/>
            <a:endParaRPr lang="nl-NL" dirty="0"/>
          </a:p>
        </p:txBody>
      </p:sp>
      <p:sp>
        <p:nvSpPr>
          <p:cNvPr id="26" name="Afbeelding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nl-NL"/>
            </a:defPPr>
          </a:lstStyle>
          <a:p>
            <a:pPr rtl="0"/>
            <a:endParaRPr lang="nl-NL" dirty="0"/>
          </a:p>
        </p:txBody>
      </p:sp>
      <p:sp>
        <p:nvSpPr>
          <p:cNvPr id="14" name="Vrije v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nl-NL"/>
            </a:defPPr>
          </a:lstStyle>
          <a:p>
            <a:pPr rtl="0"/>
            <a:endParaRPr lang="nl-NL" dirty="0"/>
          </a:p>
        </p:txBody>
      </p:sp>
      <p:pic>
        <p:nvPicPr>
          <p:cNvPr id="21" name="Afbeelding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Vrije v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nl-NL"/>
            </a:defPPr>
          </a:lstStyle>
          <a:p>
            <a:pPr rtl="0"/>
            <a:endParaRPr lang="nl-NL" dirty="0"/>
          </a:p>
        </p:txBody>
      </p:sp>
      <p:sp>
        <p:nvSpPr>
          <p:cNvPr id="2" name="Titel 1"/>
          <p:cNvSpPr>
            <a:spLocks noGrp="1"/>
          </p:cNvSpPr>
          <p:nvPr>
            <p:ph type="title"/>
          </p:nvPr>
        </p:nvSpPr>
        <p:spPr>
          <a:xfrm>
            <a:off x="914400" y="1057274"/>
            <a:ext cx="7843837" cy="1012782"/>
          </a:xfrm>
        </p:spPr>
        <p:txBody>
          <a:bodyPr tIns="0" bIns="0" rtlCol="0">
            <a:noAutofit/>
          </a:bodyPr>
          <a:lstStyle>
            <a:lvl1pPr algn="l">
              <a:lnSpc>
                <a:spcPct val="100000"/>
              </a:lnSpc>
              <a:defRPr lang="nl-NL" sz="3600" b="1"/>
            </a:lvl1pPr>
          </a:lstStyle>
          <a:p>
            <a:pPr rtl="0"/>
            <a:r>
              <a:rPr lang="fr-FR"/>
              <a:t>Modifiez le style du titre</a:t>
            </a:r>
            <a:endParaRPr lang="nl-NL" dirty="0"/>
          </a:p>
        </p:txBody>
      </p:sp>
      <p:sp>
        <p:nvSpPr>
          <p:cNvPr id="30" name="Tijdelijke aanduiding voor inhoud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nl-NL" sz="2400"/>
            </a:lvl1pPr>
            <a:lvl2pPr marL="347472">
              <a:lnSpc>
                <a:spcPct val="100000"/>
              </a:lnSpc>
              <a:spcBef>
                <a:spcPts val="0"/>
              </a:spcBef>
              <a:defRPr lang="nl-NL" sz="2400"/>
            </a:lvl2pPr>
            <a:lvl3pPr marL="685800">
              <a:lnSpc>
                <a:spcPct val="100000"/>
              </a:lnSpc>
              <a:spcBef>
                <a:spcPts val="0"/>
              </a:spcBef>
              <a:defRPr lang="nl-NL" sz="2400"/>
            </a:lvl3pPr>
          </a:lstStyle>
          <a:p>
            <a:pPr lvl="0" rtl="0"/>
            <a:r>
              <a:rPr lang="nl-NL"/>
              <a:t>Klik om tekst toe te voegen</a:t>
            </a:r>
          </a:p>
          <a:p>
            <a:pPr lvl="1" rtl="0"/>
            <a:r>
              <a:rPr lang="nl-NL"/>
              <a:t>Tweede niveau</a:t>
            </a:r>
          </a:p>
          <a:p>
            <a:pPr lvl="2" rtl="0"/>
            <a:r>
              <a:rPr lang="nl-NL"/>
              <a:t>Derde niveau</a:t>
            </a:r>
          </a:p>
        </p:txBody>
      </p:sp>
      <p:sp>
        <p:nvSpPr>
          <p:cNvPr id="10" name="Tijdelijke aanduiding voor afbeelding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nl-NL" sz="1800"/>
            </a:lvl1pPr>
          </a:lstStyle>
          <a:p>
            <a:pPr rtl="0"/>
            <a:r>
              <a:rPr lang="fr-FR"/>
              <a:t>Cliquez sur l'icône pour ajouter une image</a:t>
            </a:r>
            <a:endParaRPr lang="nl-NL" dirty="0"/>
          </a:p>
        </p:txBody>
      </p:sp>
      <p:sp>
        <p:nvSpPr>
          <p:cNvPr id="20" name="Tijdelijke aanduiding voor dianumm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nl-NL" sz="1600">
                <a:latin typeface="+mj-lt"/>
              </a:defRPr>
            </a:lvl1pPr>
          </a:lstStyle>
          <a:p>
            <a:pPr rtl="0"/>
            <a:fld id="{48F63A3B-78C7-47BE-AE5E-E10140E04643}" type="slidenum">
              <a:rPr lang="nl-NL" smtClean="0"/>
              <a:pPr rtl="0"/>
              <a:t>‹N°›</a:t>
            </a:fld>
            <a:endParaRPr lang="nl-NL"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nl-NL" sz="1200">
                <a:solidFill>
                  <a:schemeClr val="accent6"/>
                </a:solidFill>
                <a:latin typeface="+mn-lt"/>
                <a:cs typeface="Arial" panose="020B0604020202020204" pitchFamily="34" charset="0"/>
              </a:defRPr>
            </a:lvl1pPr>
          </a:lstStyle>
          <a:p>
            <a:pPr rtl="0"/>
            <a:fld id="{48F63A3B-78C7-47BE-AE5E-E10140E04643}" type="slidenum">
              <a:rPr lang="nl-NL" smtClean="0"/>
              <a:pPr rtl="0"/>
              <a:t>‹N°›</a:t>
            </a:fld>
            <a:endParaRPr lang="nl-NL" dirty="0"/>
          </a:p>
        </p:txBody>
      </p:sp>
      <p:sp>
        <p:nvSpPr>
          <p:cNvPr id="2" name="Tijdelijke aanduiding voor titel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nl-NL"/>
            </a:defPPr>
          </a:lstStyle>
          <a:p>
            <a:pPr rtl="0"/>
            <a:r>
              <a:rPr lang="nl-NL"/>
              <a:t>Klik om de titelstijl van het model te bewerken</a:t>
            </a:r>
            <a:endParaRPr lang="nl-NL" dirty="0"/>
          </a:p>
        </p:txBody>
      </p:sp>
      <p:sp>
        <p:nvSpPr>
          <p:cNvPr id="3" name="Tijdelijke aanduiding voor tekst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nl-NL"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nl-NL"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nl-NL"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nl-NL"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nl-NL"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nl-NL"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15FD47-D443-8F10-7405-C704DCA0B126}"/>
              </a:ext>
            </a:extLst>
          </p:cNvPr>
          <p:cNvSpPr txBox="1"/>
          <p:nvPr/>
        </p:nvSpPr>
        <p:spPr>
          <a:xfrm>
            <a:off x="2976880" y="193040"/>
            <a:ext cx="6329680" cy="3847207"/>
          </a:xfrm>
          <a:prstGeom prst="rect">
            <a:avLst/>
          </a:prstGeom>
          <a:noFill/>
        </p:spPr>
        <p:txBody>
          <a:bodyPr wrap="square" rtlCol="0">
            <a:spAutoFit/>
          </a:bodyPr>
          <a:lstStyle/>
          <a:p>
            <a:pPr algn="ctr"/>
            <a:r>
              <a:rPr lang="en-US" sz="3200" b="1" noProof="0" dirty="0">
                <a:latin typeface="Book Antiqua" panose="02040602050305030304" pitchFamily="18" charset="0"/>
                <a:ea typeface="Verdana" panose="020B0604030504040204" pitchFamily="34" charset="0"/>
              </a:rPr>
              <a:t>Deindustrialization, really?*</a:t>
            </a:r>
          </a:p>
          <a:p>
            <a:pPr algn="ctr"/>
            <a:endParaRPr lang="en-US" sz="3200" noProof="0" dirty="0">
              <a:latin typeface="Book Antiqua" panose="02040602050305030304" pitchFamily="18" charset="0"/>
              <a:ea typeface="Verdana" panose="020B0604030504040204" pitchFamily="34" charset="0"/>
            </a:endParaRPr>
          </a:p>
          <a:p>
            <a:pPr algn="ctr"/>
            <a:r>
              <a:rPr lang="en-US" sz="2400" noProof="0" dirty="0">
                <a:latin typeface="Book Antiqua" panose="02040602050305030304" pitchFamily="18" charset="0"/>
                <a:ea typeface="Verdana" panose="020B0604030504040204" pitchFamily="34" charset="0"/>
              </a:rPr>
              <a:t>Lionel Artige</a:t>
            </a:r>
            <a:br>
              <a:rPr lang="en-US" sz="2400" noProof="0" dirty="0">
                <a:latin typeface="Book Antiqua" panose="02040602050305030304" pitchFamily="18" charset="0"/>
                <a:ea typeface="Verdana" panose="020B0604030504040204" pitchFamily="34" charset="0"/>
              </a:rPr>
            </a:br>
            <a:r>
              <a:rPr lang="en-US" sz="2400" noProof="0" dirty="0">
                <a:latin typeface="Book Antiqua" panose="02040602050305030304" pitchFamily="18" charset="0"/>
                <a:ea typeface="Verdana" panose="020B0604030504040204" pitchFamily="34" charset="0"/>
              </a:rPr>
              <a:t>University of Liège</a:t>
            </a:r>
          </a:p>
          <a:p>
            <a:pPr algn="ctr"/>
            <a:endParaRPr lang="en-US" sz="3200" noProof="0" dirty="0">
              <a:latin typeface="Book Antiqua" panose="02040602050305030304" pitchFamily="18" charset="0"/>
              <a:ea typeface="Verdana" panose="020B0604030504040204" pitchFamily="34" charset="0"/>
            </a:endParaRPr>
          </a:p>
          <a:p>
            <a:pPr algn="ctr"/>
            <a:r>
              <a:rPr lang="en-US" noProof="0" dirty="0">
                <a:latin typeface="Book Antiqua" panose="02040602050305030304" pitchFamily="18" charset="0"/>
                <a:ea typeface="Verdana" panose="020B0604030504040204" pitchFamily="34" charset="0"/>
              </a:rPr>
              <a:t>ENTRENOVA 2025</a:t>
            </a:r>
            <a:br>
              <a:rPr lang="en-US" noProof="0" dirty="0">
                <a:latin typeface="Book Antiqua" panose="02040602050305030304" pitchFamily="18" charset="0"/>
                <a:ea typeface="Verdana" panose="020B0604030504040204" pitchFamily="34" charset="0"/>
              </a:rPr>
            </a:br>
            <a:r>
              <a:rPr lang="en-US" noProof="0" dirty="0" err="1">
                <a:latin typeface="Book Antiqua" panose="02040602050305030304" pitchFamily="18" charset="0"/>
                <a:ea typeface="Verdana" panose="020B0604030504040204" pitchFamily="34" charset="0"/>
              </a:rPr>
              <a:t>Opatija</a:t>
            </a:r>
            <a:r>
              <a:rPr lang="en-US" noProof="0" dirty="0">
                <a:latin typeface="Book Antiqua" panose="02040602050305030304" pitchFamily="18" charset="0"/>
                <a:ea typeface="Verdana" panose="020B0604030504040204" pitchFamily="34" charset="0"/>
              </a:rPr>
              <a:t>, Croatia</a:t>
            </a:r>
          </a:p>
          <a:p>
            <a:pPr algn="ctr"/>
            <a:endParaRPr lang="en-US" sz="2000" dirty="0">
              <a:latin typeface="Book Antiqua" panose="02040602050305030304" pitchFamily="18" charset="0"/>
              <a:ea typeface="Verdana" panose="020B0604030504040204" pitchFamily="34" charset="0"/>
            </a:endParaRPr>
          </a:p>
          <a:p>
            <a:pPr algn="ctr"/>
            <a:endParaRPr lang="en-US" sz="2000" noProof="0" dirty="0">
              <a:latin typeface="Book Antiqua" panose="02040602050305030304" pitchFamily="18" charset="0"/>
              <a:ea typeface="Verdana" panose="020B0604030504040204" pitchFamily="34" charset="0"/>
            </a:endParaRPr>
          </a:p>
          <a:p>
            <a:pPr algn="ctr"/>
            <a:r>
              <a:rPr lang="en-US" dirty="0">
                <a:latin typeface="Book Antiqua" panose="02040602050305030304" pitchFamily="18" charset="0"/>
                <a:ea typeface="Verdana" panose="020B0604030504040204" pitchFamily="34" charset="0"/>
              </a:rPr>
              <a:t>* Joint paper with Hubert </a:t>
            </a:r>
            <a:r>
              <a:rPr lang="en-US" dirty="0" err="1">
                <a:latin typeface="Book Antiqua" panose="02040602050305030304" pitchFamily="18" charset="0"/>
                <a:ea typeface="Verdana" panose="020B0604030504040204" pitchFamily="34" charset="0"/>
              </a:rPr>
              <a:t>Escaith</a:t>
            </a:r>
            <a:r>
              <a:rPr lang="en-US" dirty="0">
                <a:latin typeface="Book Antiqua" panose="02040602050305030304" pitchFamily="18" charset="0"/>
                <a:ea typeface="Verdana" panose="020B0604030504040204" pitchFamily="34" charset="0"/>
              </a:rPr>
              <a:t>, University of Liège.</a:t>
            </a:r>
            <a:endParaRPr lang="en-US" noProof="0" dirty="0">
              <a:latin typeface="Book Antiqua" panose="02040602050305030304" pitchFamily="18" charset="0"/>
              <a:ea typeface="Verdana" panose="020B0604030504040204" pitchFamily="34" charset="0"/>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1E25-7463-F3A8-9813-E262A7DBA4FC}"/>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D02FEF5-22F0-A8F9-725E-F318998852A7}"/>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10</a:t>
            </a:fld>
            <a:endParaRPr lang="en-US" noProof="0" dirty="0"/>
          </a:p>
        </p:txBody>
      </p:sp>
      <p:sp>
        <p:nvSpPr>
          <p:cNvPr id="10" name="Titel 1">
            <a:extLst>
              <a:ext uri="{FF2B5EF4-FFF2-40B4-BE49-F238E27FC236}">
                <a16:creationId xmlns:a16="http://schemas.microsoft.com/office/drawing/2014/main" id="{1D6D64E4-D333-E630-DE5F-5E241EF8F91D}"/>
              </a:ext>
            </a:extLst>
          </p:cNvPr>
          <p:cNvSpPr>
            <a:spLocks noGrp="1"/>
          </p:cNvSpPr>
          <p:nvPr>
            <p:ph type="title"/>
          </p:nvPr>
        </p:nvSpPr>
        <p:spPr>
          <a:xfrm>
            <a:off x="524325" y="569593"/>
            <a:ext cx="7965461" cy="994164"/>
          </a:xfrm>
        </p:spPr>
        <p:txBody>
          <a:bodyPr rtlCol="0"/>
          <a:lstStyle>
            <a:defPPr>
              <a:defRPr lang="nl-NL"/>
            </a:defPPr>
          </a:lstStyle>
          <a:p>
            <a:pPr rtl="0"/>
            <a:r>
              <a:rPr lang="en-US" cap="none" noProof="0" dirty="0">
                <a:latin typeface="Book Antiqua" panose="02040602050305030304" pitchFamily="18" charset="0"/>
              </a:rPr>
              <a:t>Expenditure perspective</a:t>
            </a:r>
          </a:p>
        </p:txBody>
      </p:sp>
      <p:sp>
        <p:nvSpPr>
          <p:cNvPr id="11" name="Tijdelijke aanduiding voor inhoud 2">
            <a:extLst>
              <a:ext uri="{FF2B5EF4-FFF2-40B4-BE49-F238E27FC236}">
                <a16:creationId xmlns:a16="http://schemas.microsoft.com/office/drawing/2014/main" id="{438FEF3B-681D-78BC-9F08-770BDB07BCEE}"/>
              </a:ext>
            </a:extLst>
          </p:cNvPr>
          <p:cNvSpPr>
            <a:spLocks noGrp="1"/>
          </p:cNvSpPr>
          <p:nvPr>
            <p:ph sz="half" idx="2"/>
          </p:nvPr>
        </p:nvSpPr>
        <p:spPr>
          <a:xfrm>
            <a:off x="646245" y="2211589"/>
            <a:ext cx="7416441" cy="3497698"/>
          </a:xfrm>
        </p:spPr>
        <p:txBody>
          <a:bodyPr rtlCol="0">
            <a:normAutofit/>
          </a:bodyPr>
          <a:lstStyle>
            <a:defPPr>
              <a:defRPr lang="nl-NL"/>
            </a:defPPr>
          </a:lstStyle>
          <a:p>
            <a:pPr marL="285750" indent="-285750">
              <a:buFont typeface="Arial" panose="020B0604020202020204" pitchFamily="34" charset="0"/>
              <a:buChar char="•"/>
            </a:pPr>
            <a:r>
              <a:rPr lang="en-US" sz="2400" dirty="0"/>
              <a:t>This is the demand perspective of deindustrialization.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perspective is rarely addressed in scientific literature because it requires a large amount of data that is not easily accessible.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perspective allows us to address the issue of the offshoring of manufacturing activities.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523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39EFB-D5E1-D1CD-EA24-B9F41FDCAC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E8BD70-3809-8783-7172-FC0CA94C5FFA}"/>
              </a:ext>
            </a:extLst>
          </p:cNvPr>
          <p:cNvSpPr>
            <a:spLocks noGrp="1"/>
          </p:cNvSpPr>
          <p:nvPr>
            <p:ph type="title"/>
          </p:nvPr>
        </p:nvSpPr>
        <p:spPr>
          <a:xfrm>
            <a:off x="3582485" y="457833"/>
            <a:ext cx="7965461" cy="375287"/>
          </a:xfrm>
        </p:spPr>
        <p:txBody>
          <a:bodyPr rtlCol="0"/>
          <a:lstStyle>
            <a:defPPr>
              <a:defRPr lang="nl-NL"/>
            </a:defPPr>
          </a:lstStyle>
          <a:p>
            <a:pPr rtl="0"/>
            <a:r>
              <a:rPr lang="en-US" sz="2400" cap="none" noProof="0" dirty="0">
                <a:latin typeface="Book Antiqua" panose="02040602050305030304" pitchFamily="18" charset="0"/>
              </a:rPr>
              <a:t>Relation between the three accounting perspectives</a:t>
            </a:r>
          </a:p>
        </p:txBody>
      </p:sp>
      <mc:AlternateContent xmlns:mc="http://schemas.openxmlformats.org/markup-compatibility/2006">
        <mc:Choice xmlns:a14="http://schemas.microsoft.com/office/drawing/2010/main" Requires="a14">
          <p:sp>
            <p:nvSpPr>
              <p:cNvPr id="3" name="Tijdelijke aanduiding voor inhoud 2">
                <a:extLst>
                  <a:ext uri="{FF2B5EF4-FFF2-40B4-BE49-F238E27FC236}">
                    <a16:creationId xmlns:a16="http://schemas.microsoft.com/office/drawing/2014/main" id="{B7C433ED-8F6E-DCC4-0FAB-B84E91AE9984}"/>
                  </a:ext>
                </a:extLst>
              </p:cNvPr>
              <p:cNvSpPr>
                <a:spLocks noGrp="1"/>
              </p:cNvSpPr>
              <p:nvPr>
                <p:ph sz="half" idx="2"/>
              </p:nvPr>
            </p:nvSpPr>
            <p:spPr>
              <a:xfrm>
                <a:off x="3460565" y="1534160"/>
                <a:ext cx="7416441" cy="4266567"/>
              </a:xfrm>
            </p:spPr>
            <p:txBody>
              <a:bodyPr rtlCol="0">
                <a:normAutofit/>
              </a:bodyPr>
              <a:lstStyle>
                <a:defPPr>
                  <a:defRPr lang="nl-NL"/>
                </a:defPPr>
              </a:lstStyle>
              <a:p>
                <a:r>
                  <a:rPr lang="en-US" dirty="0"/>
                  <a:t>The three accounting perspectives for measuring economic activity and its deindustrialization are linked by accounting construction.</a:t>
                </a:r>
              </a:p>
              <a:p>
                <a:endParaRPr lang="en-US" dirty="0"/>
              </a:p>
              <a:p>
                <a:r>
                  <a:rPr lang="en-US" dirty="0"/>
                  <a:t>The accounting relation </a:t>
                </a:r>
                <a:r>
                  <a:rPr lang="fr-BE" dirty="0" err="1"/>
                  <a:t>is</a:t>
                </a:r>
                <a:r>
                  <a:rPr lang="fr-BE" dirty="0"/>
                  <a:t> the </a:t>
                </a:r>
                <a:r>
                  <a:rPr lang="fr-BE" dirty="0" err="1"/>
                  <a:t>following</a:t>
                </a:r>
                <a:r>
                  <a:rPr lang="fr-BE" dirty="0"/>
                  <a:t>:</a:t>
                </a:r>
                <a:endParaRPr lang="en-US" dirty="0"/>
              </a:p>
              <a:p>
                <a:endParaRPr lang="en-US" noProof="0" dirty="0"/>
              </a:p>
              <a:p>
                <a:pPr marL="0" indent="0">
                  <a:buNone/>
                </a:pPr>
                <a14:m>
                  <m:oMathPara xmlns:m="http://schemas.openxmlformats.org/officeDocument/2006/math">
                    <m:oMathParaPr>
                      <m:jc m:val="centerGroup"/>
                    </m:oMathParaPr>
                    <m:oMath xmlns:m="http://schemas.openxmlformats.org/officeDocument/2006/math">
                      <m:r>
                        <a:rPr lang="fr-BE" i="1" dirty="0" smtClean="0">
                          <a:latin typeface="Cambria Math" panose="02040503050406030204" pitchFamily="18" charset="0"/>
                        </a:rPr>
                        <m:t>𝐸𝐷</m:t>
                      </m:r>
                      <m:r>
                        <a:rPr lang="fr-BE" i="1" dirty="0" smtClean="0">
                          <a:latin typeface="Cambria Math" panose="02040503050406030204" pitchFamily="18" charset="0"/>
                        </a:rPr>
                        <m:t> × </m:t>
                      </m:r>
                      <m:r>
                        <a:rPr lang="el-GR" i="1" dirty="0">
                          <a:latin typeface="Cambria Math" panose="02040503050406030204" pitchFamily="18" charset="0"/>
                        </a:rPr>
                        <m:t>𝜆</m:t>
                      </m:r>
                      <m:r>
                        <a:rPr lang="el-GR" i="1" dirty="0">
                          <a:latin typeface="Cambria Math" panose="02040503050406030204" pitchFamily="18" charset="0"/>
                        </a:rPr>
                        <m:t> = </m:t>
                      </m:r>
                      <m:r>
                        <a:rPr lang="el-GR" i="1" dirty="0">
                          <a:latin typeface="Cambria Math" panose="02040503050406030204" pitchFamily="18" charset="0"/>
                        </a:rPr>
                        <m:t>𝜌</m:t>
                      </m:r>
                      <m:r>
                        <a:rPr lang="el-GR" i="1" dirty="0">
                          <a:latin typeface="Cambria Math" panose="02040503050406030204" pitchFamily="18" charset="0"/>
                        </a:rPr>
                        <m:t> = </m:t>
                      </m:r>
                      <m:r>
                        <a:rPr lang="fr-BE" i="1" dirty="0">
                          <a:latin typeface="Cambria Math" panose="02040503050406030204" pitchFamily="18" charset="0"/>
                        </a:rPr>
                        <m:t>𝐷𝐷</m:t>
                      </m:r>
                    </m:oMath>
                  </m:oMathPara>
                </a14:m>
                <a:endParaRPr lang="fr-BE" i="1" dirty="0">
                  <a:latin typeface="Cambria Math" panose="02040503050406030204" pitchFamily="18" charset="0"/>
                </a:endParaRPr>
              </a:p>
              <a:p>
                <a:pPr marL="0" indent="0">
                  <a:buNone/>
                </a:pPr>
                <a:r>
                  <a:rPr lang="en-US" dirty="0"/>
                  <a:t>where   </a:t>
                </a:r>
              </a:p>
              <a:p>
                <a14:m>
                  <m:oMath xmlns:m="http://schemas.openxmlformats.org/officeDocument/2006/math">
                    <m:r>
                      <a:rPr lang="en-US" i="1" dirty="0" smtClean="0">
                        <a:latin typeface="Cambria Math" panose="02040503050406030204" pitchFamily="18" charset="0"/>
                      </a:rPr>
                      <m:t>𝐸𝐷</m:t>
                    </m:r>
                  </m:oMath>
                </a14:m>
                <a:r>
                  <a:rPr lang="en-US" dirty="0"/>
                  <a:t> is employment deindustrialization;</a:t>
                </a:r>
              </a:p>
              <a:p>
                <a14:m>
                  <m:oMath xmlns:m="http://schemas.openxmlformats.org/officeDocument/2006/math">
                    <m:r>
                      <a:rPr lang="el-GR" i="1" dirty="0">
                        <a:latin typeface="Cambria Math" panose="02040503050406030204" pitchFamily="18" charset="0"/>
                      </a:rPr>
                      <m:t>𝜆</m:t>
                    </m:r>
                  </m:oMath>
                </a14:m>
                <a:r>
                  <a:rPr lang="en-US" dirty="0"/>
                  <a:t> is the relative change in labor productivity in manufacturing;</a:t>
                </a:r>
              </a:p>
              <a:p>
                <a14:m>
                  <m:oMath xmlns:m="http://schemas.openxmlformats.org/officeDocument/2006/math">
                    <m:r>
                      <a:rPr lang="el-GR" i="1" dirty="0">
                        <a:latin typeface="Cambria Math" panose="02040503050406030204" pitchFamily="18" charset="0"/>
                      </a:rPr>
                      <m:t>𝜌</m:t>
                    </m:r>
                  </m:oMath>
                </a14:m>
                <a:r>
                  <a:rPr lang="en-US" dirty="0"/>
                  <a:t> is the deindustrialization of value added in volume;</a:t>
                </a:r>
              </a:p>
              <a:p>
                <a14:m>
                  <m:oMath xmlns:m="http://schemas.openxmlformats.org/officeDocument/2006/math">
                    <m:r>
                      <a:rPr lang="en-US" i="1" dirty="0" smtClean="0">
                        <a:latin typeface="Cambria Math" panose="02040503050406030204" pitchFamily="18" charset="0"/>
                      </a:rPr>
                      <m:t>𝐷𝐷</m:t>
                    </m:r>
                  </m:oMath>
                </a14:m>
                <a:r>
                  <a:rPr lang="en-US" dirty="0"/>
                  <a:t> is the deindustrialization of expenditure.	</a:t>
                </a:r>
              </a:p>
            </p:txBody>
          </p:sp>
        </mc:Choice>
        <mc:Fallback>
          <p:sp>
            <p:nvSpPr>
              <p:cNvPr id="3" name="Tijdelijke aanduiding voor inhoud 2">
                <a:extLst>
                  <a:ext uri="{FF2B5EF4-FFF2-40B4-BE49-F238E27FC236}">
                    <a16:creationId xmlns:a16="http://schemas.microsoft.com/office/drawing/2014/main" id="{B7C433ED-8F6E-DCC4-0FAB-B84E91AE9984}"/>
                  </a:ext>
                </a:extLst>
              </p:cNvPr>
              <p:cNvSpPr>
                <a:spLocks noGrp="1" noRot="1" noChangeAspect="1" noMove="1" noResize="1" noEditPoints="1" noAdjustHandles="1" noChangeArrowheads="1" noChangeShapeType="1" noTextEdit="1"/>
              </p:cNvSpPr>
              <p:nvPr>
                <p:ph sz="half" idx="2"/>
              </p:nvPr>
            </p:nvSpPr>
            <p:spPr>
              <a:xfrm>
                <a:off x="3460565" y="1534160"/>
                <a:ext cx="7416441" cy="4266567"/>
              </a:xfrm>
              <a:blipFill>
                <a:blip r:embed="rId3"/>
                <a:stretch>
                  <a:fillRect l="-740" t="-1857" r="-658"/>
                </a:stretch>
              </a:blipFill>
            </p:spPr>
            <p:txBody>
              <a:bodyPr/>
              <a:lstStyle/>
              <a:p>
                <a:r>
                  <a:rPr lang="fr-BE">
                    <a:noFill/>
                  </a:rPr>
                  <a:t> </a:t>
                </a:r>
              </a:p>
            </p:txBody>
          </p:sp>
        </mc:Fallback>
      </mc:AlternateContent>
      <p:sp>
        <p:nvSpPr>
          <p:cNvPr id="23" name="Tijdelijke aanduiding voor dianummer 22">
            <a:extLst>
              <a:ext uri="{FF2B5EF4-FFF2-40B4-BE49-F238E27FC236}">
                <a16:creationId xmlns:a16="http://schemas.microsoft.com/office/drawing/2014/main" id="{27FB7191-1AF3-453D-99C4-BA69E79D84DF}"/>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11</a:t>
            </a:fld>
            <a:endParaRPr lang="en-US" noProof="0" dirty="0"/>
          </a:p>
        </p:txBody>
      </p:sp>
    </p:spTree>
    <p:extLst>
      <p:ext uri="{BB962C8B-B14F-4D97-AF65-F5344CB8AC3E}">
        <p14:creationId xmlns:p14="http://schemas.microsoft.com/office/powerpoint/2010/main" val="320915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A705-A5CF-5572-D8CE-89148BD039D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68EA62CD-9C5E-BFC2-E848-96CC6409AA64}"/>
              </a:ext>
            </a:extLst>
          </p:cNvPr>
          <p:cNvSpPr>
            <a:spLocks noGrp="1" noChangeArrowheads="1"/>
          </p:cNvSpPr>
          <p:nvPr>
            <p:ph type="title"/>
          </p:nvPr>
        </p:nvSpPr>
        <p:spPr bwMode="auto">
          <a:xfrm>
            <a:off x="2996883" y="3269357"/>
            <a:ext cx="7984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cap="none" noProof="0" dirty="0">
                <a:latin typeface="Book Antiqua" panose="02040602050305030304" pitchFamily="18" charset="0"/>
              </a:rPr>
              <a:t>3. Why doubt the reality of deindustrialization?</a:t>
            </a:r>
          </a:p>
        </p:txBody>
      </p:sp>
    </p:spTree>
    <p:extLst>
      <p:ext uri="{BB962C8B-B14F-4D97-AF65-F5344CB8AC3E}">
        <p14:creationId xmlns:p14="http://schemas.microsoft.com/office/powerpoint/2010/main" val="204857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51AA-592F-98A0-28AA-E9FD481CF67B}"/>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1ABC846-F019-2213-A546-68CFC00E25F5}"/>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13</a:t>
            </a:fld>
            <a:endParaRPr lang="en-US" noProof="0" dirty="0"/>
          </a:p>
        </p:txBody>
      </p:sp>
      <p:sp>
        <p:nvSpPr>
          <p:cNvPr id="10" name="Titel 1">
            <a:extLst>
              <a:ext uri="{FF2B5EF4-FFF2-40B4-BE49-F238E27FC236}">
                <a16:creationId xmlns:a16="http://schemas.microsoft.com/office/drawing/2014/main" id="{63941BBC-5908-AD89-89F1-A6F71BE79E48}"/>
              </a:ext>
            </a:extLst>
          </p:cNvPr>
          <p:cNvSpPr>
            <a:spLocks noGrp="1"/>
          </p:cNvSpPr>
          <p:nvPr>
            <p:ph type="title"/>
          </p:nvPr>
        </p:nvSpPr>
        <p:spPr>
          <a:xfrm>
            <a:off x="524325" y="569593"/>
            <a:ext cx="7965461" cy="994164"/>
          </a:xfrm>
        </p:spPr>
        <p:txBody>
          <a:bodyPr rtlCol="0"/>
          <a:lstStyle>
            <a:defPPr>
              <a:defRPr lang="nl-NL"/>
            </a:defPPr>
          </a:lstStyle>
          <a:p>
            <a:pPr rtl="0"/>
            <a:r>
              <a:rPr lang="en-US" cap="none" dirty="0">
                <a:latin typeface="Book Antiqua" panose="02040602050305030304" pitchFamily="18" charset="0"/>
              </a:rPr>
              <a:t>Contradicting results in the literature</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68E0560B-1E6A-619D-0CEF-849941857607}"/>
              </a:ext>
            </a:extLst>
          </p:cNvPr>
          <p:cNvSpPr>
            <a:spLocks noGrp="1"/>
          </p:cNvSpPr>
          <p:nvPr>
            <p:ph sz="half" idx="2"/>
          </p:nvPr>
        </p:nvSpPr>
        <p:spPr>
          <a:xfrm>
            <a:off x="646245" y="2211589"/>
            <a:ext cx="7416441" cy="3497698"/>
          </a:xfrm>
        </p:spPr>
        <p:txBody>
          <a:bodyPr rtlCol="0">
            <a:normAutofit/>
          </a:bodyPr>
          <a:lstStyle>
            <a:defPPr>
              <a:defRPr lang="nl-NL"/>
            </a:defPPr>
          </a:lstStyle>
          <a:p>
            <a:r>
              <a:rPr lang="en-US" sz="2400" dirty="0"/>
              <a:t>In the literature, deindustrialization studies cover</a:t>
            </a:r>
          </a:p>
          <a:p>
            <a:endParaRPr lang="en-US" sz="2400" dirty="0"/>
          </a:p>
          <a:p>
            <a:pPr marL="342900" indent="-342900">
              <a:buFont typeface="Arial" panose="020B0604020202020204" pitchFamily="34" charset="0"/>
              <a:buChar char="•"/>
            </a:pPr>
            <a:r>
              <a:rPr lang="en-US" sz="2400" dirty="0"/>
              <a:t>Developed countries/developing countries</a:t>
            </a:r>
          </a:p>
          <a:p>
            <a:pPr marL="342900" indent="-342900">
              <a:buFont typeface="Arial" panose="020B0604020202020204" pitchFamily="34" charset="0"/>
              <a:buChar char="•"/>
            </a:pPr>
            <a:r>
              <a:rPr lang="en-US" sz="2400" dirty="0"/>
              <a:t>Employment/value added</a:t>
            </a:r>
          </a:p>
          <a:p>
            <a:pPr marL="342900" indent="-342900">
              <a:buFont typeface="Arial" panose="020B0604020202020204" pitchFamily="34" charset="0"/>
              <a:buChar char="•"/>
            </a:pPr>
            <a:r>
              <a:rPr lang="en-US" sz="2400" dirty="0"/>
              <a:t>Current prices/constant prices</a:t>
            </a:r>
          </a:p>
          <a:p>
            <a:pPr marL="342900" indent="-342900">
              <a:buFont typeface="Arial" panose="020B0604020202020204" pitchFamily="34" charset="0"/>
              <a:buChar char="•"/>
            </a:pPr>
            <a:r>
              <a:rPr lang="en-US" sz="2400" dirty="0"/>
              <a:t>US dollar/national currency</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000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7F346-DBDB-7A49-5154-4427CEEDDDA4}"/>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3ED1901-1689-FE6D-306E-7A57C12943CE}"/>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14</a:t>
            </a:fld>
            <a:endParaRPr lang="en-US" noProof="0" dirty="0"/>
          </a:p>
        </p:txBody>
      </p:sp>
      <p:sp>
        <p:nvSpPr>
          <p:cNvPr id="10" name="Titel 1">
            <a:extLst>
              <a:ext uri="{FF2B5EF4-FFF2-40B4-BE49-F238E27FC236}">
                <a16:creationId xmlns:a16="http://schemas.microsoft.com/office/drawing/2014/main" id="{8ED37CCC-CDBB-3504-C4A5-032B317E6A49}"/>
              </a:ext>
            </a:extLst>
          </p:cNvPr>
          <p:cNvSpPr>
            <a:spLocks noGrp="1"/>
          </p:cNvSpPr>
          <p:nvPr>
            <p:ph type="title"/>
          </p:nvPr>
        </p:nvSpPr>
        <p:spPr>
          <a:xfrm>
            <a:off x="524325" y="569593"/>
            <a:ext cx="7965461" cy="994164"/>
          </a:xfrm>
        </p:spPr>
        <p:txBody>
          <a:bodyPr rtlCol="0"/>
          <a:lstStyle>
            <a:defPPr>
              <a:defRPr lang="nl-NL"/>
            </a:defPPr>
          </a:lstStyle>
          <a:p>
            <a:pPr rtl="0"/>
            <a:r>
              <a:rPr lang="en-US" cap="none" dirty="0">
                <a:latin typeface="Book Antiqua" panose="02040602050305030304" pitchFamily="18" charset="0"/>
              </a:rPr>
              <a:t>Measurement issues</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29124765-685F-86C8-74C9-E0FF33B44F00}"/>
              </a:ext>
            </a:extLst>
          </p:cNvPr>
          <p:cNvSpPr>
            <a:spLocks noGrp="1"/>
          </p:cNvSpPr>
          <p:nvPr>
            <p:ph sz="half" idx="2"/>
          </p:nvPr>
        </p:nvSpPr>
        <p:spPr>
          <a:xfrm>
            <a:off x="646245" y="2211589"/>
            <a:ext cx="7416441" cy="3497698"/>
          </a:xfrm>
        </p:spPr>
        <p:txBody>
          <a:bodyPr rtlCol="0">
            <a:normAutofit/>
          </a:bodyPr>
          <a:lstStyle>
            <a:defPPr>
              <a:defRPr lang="nl-NL"/>
            </a:defPPr>
          </a:lstStyle>
          <a:p>
            <a:pPr marL="285750" indent="-285750">
              <a:buFont typeface="Arial" panose="020B0604020202020204" pitchFamily="34" charset="0"/>
              <a:buChar char="•"/>
            </a:pPr>
            <a:r>
              <a:rPr lang="en-US" sz="2400" dirty="0"/>
              <a:t>Current prices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Constant prices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 dollar / National currency</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44036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83F51-F516-CF04-744D-A1D8020A93C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90D52EC5-442D-CE4E-AF03-1D2822ADA032}"/>
              </a:ext>
            </a:extLst>
          </p:cNvPr>
          <p:cNvSpPr>
            <a:spLocks noGrp="1"/>
          </p:cNvSpPr>
          <p:nvPr>
            <p:ph type="title"/>
          </p:nvPr>
        </p:nvSpPr>
        <p:spPr>
          <a:xfrm>
            <a:off x="914400" y="1057274"/>
            <a:ext cx="10511627" cy="1012785"/>
          </a:xfrm>
        </p:spPr>
        <p:txBody>
          <a:bodyPr rtlCol="0" anchor="b">
            <a:normAutofit/>
          </a:bodyPr>
          <a:lstStyle>
            <a:defPPr>
              <a:defRPr lang="nl-NL"/>
            </a:defPPr>
          </a:lstStyle>
          <a:p>
            <a:pPr rtl="0">
              <a:lnSpc>
                <a:spcPct val="90000"/>
              </a:lnSpc>
            </a:pPr>
            <a:r>
              <a:rPr lang="en-US"/>
              <a:t>Current and constant Prices: an example</a:t>
            </a:r>
            <a:endParaRPr lang="en-US" noProof="0"/>
          </a:p>
        </p:txBody>
      </p:sp>
      <p:pic>
        <p:nvPicPr>
          <p:cNvPr id="11" name="Image 10">
            <a:extLst>
              <a:ext uri="{FF2B5EF4-FFF2-40B4-BE49-F238E27FC236}">
                <a16:creationId xmlns:a16="http://schemas.microsoft.com/office/drawing/2014/main" id="{BE3D233B-A50E-E543-591D-317B5BCEEC0E}"/>
              </a:ext>
            </a:extLst>
          </p:cNvPr>
          <p:cNvPicPr>
            <a:picLocks noChangeAspect="1"/>
          </p:cNvPicPr>
          <p:nvPr/>
        </p:nvPicPr>
        <p:blipFill>
          <a:blip r:embed="rId3"/>
          <a:stretch>
            <a:fillRect/>
          </a:stretch>
        </p:blipFill>
        <p:spPr>
          <a:xfrm>
            <a:off x="1354899" y="2316067"/>
            <a:ext cx="9630628" cy="3948557"/>
          </a:xfrm>
          <a:prstGeom prst="rect">
            <a:avLst/>
          </a:prstGeom>
          <a:noFill/>
        </p:spPr>
      </p:pic>
      <p:sp>
        <p:nvSpPr>
          <p:cNvPr id="2" name="Tijdelijke aanduiding voor dianummer 1">
            <a:extLst>
              <a:ext uri="{FF2B5EF4-FFF2-40B4-BE49-F238E27FC236}">
                <a16:creationId xmlns:a16="http://schemas.microsoft.com/office/drawing/2014/main" id="{A96F5D37-3F9F-C43F-A055-1EE2F2020230}"/>
              </a:ext>
            </a:extLst>
          </p:cNvPr>
          <p:cNvSpPr>
            <a:spLocks noGrp="1"/>
          </p:cNvSpPr>
          <p:nvPr>
            <p:ph type="sldNum" sz="quarter" idx="10"/>
          </p:nvPr>
        </p:nvSpPr>
        <p:spPr>
          <a:xfrm>
            <a:off x="10358437" y="457199"/>
            <a:ext cx="1067589" cy="471489"/>
          </a:xfrm>
        </p:spPr>
        <p:txBody>
          <a:bodyPr rtlCol="0" anchor="ctr">
            <a:normAutofit/>
          </a:bodyPr>
          <a:lstStyle>
            <a:defPPr>
              <a:defRPr lang="nl-NL"/>
            </a:defPPr>
          </a:lstStyle>
          <a:p>
            <a:pPr rtl="0">
              <a:spcAft>
                <a:spcPts val="600"/>
              </a:spcAft>
            </a:pPr>
            <a:fld id="{48F63A3B-78C7-47BE-AE5E-E10140E04643}" type="slidenum">
              <a:rPr lang="en-US" noProof="0" smtClean="0"/>
              <a:pPr rtl="0">
                <a:spcAft>
                  <a:spcPts val="600"/>
                </a:spcAft>
              </a:pPr>
              <a:t>15</a:t>
            </a:fld>
            <a:endParaRPr lang="en-US" noProof="0"/>
          </a:p>
        </p:txBody>
      </p:sp>
    </p:spTree>
    <p:extLst>
      <p:ext uri="{BB962C8B-B14F-4D97-AF65-F5344CB8AC3E}">
        <p14:creationId xmlns:p14="http://schemas.microsoft.com/office/powerpoint/2010/main" val="164956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527F-D9E4-E9D3-A9D9-BDC76C694AC7}"/>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0D76304-2A67-AFA5-0290-27F8C97F4388}"/>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16</a:t>
            </a:fld>
            <a:endParaRPr lang="en-US" noProof="0" dirty="0"/>
          </a:p>
        </p:txBody>
      </p:sp>
      <p:sp>
        <p:nvSpPr>
          <p:cNvPr id="10" name="Titel 1">
            <a:extLst>
              <a:ext uri="{FF2B5EF4-FFF2-40B4-BE49-F238E27FC236}">
                <a16:creationId xmlns:a16="http://schemas.microsoft.com/office/drawing/2014/main" id="{13C3AB67-F018-4E22-E18C-74089355E82C}"/>
              </a:ext>
            </a:extLst>
          </p:cNvPr>
          <p:cNvSpPr>
            <a:spLocks noGrp="1"/>
          </p:cNvSpPr>
          <p:nvPr>
            <p:ph type="title"/>
          </p:nvPr>
        </p:nvSpPr>
        <p:spPr>
          <a:xfrm>
            <a:off x="524325" y="569593"/>
            <a:ext cx="7965461" cy="994164"/>
          </a:xfrm>
        </p:spPr>
        <p:txBody>
          <a:bodyPr rtlCol="0"/>
          <a:lstStyle>
            <a:defPPr>
              <a:defRPr lang="nl-NL"/>
            </a:defPPr>
          </a:lstStyle>
          <a:p>
            <a:pPr rtl="0"/>
            <a:r>
              <a:rPr lang="en-US" cap="none" dirty="0">
                <a:latin typeface="Book Antiqua" panose="02040602050305030304" pitchFamily="18" charset="0"/>
              </a:rPr>
              <a:t>“Accounting illusion”</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684B5F14-AA06-A8B4-255E-7928D087AA28}"/>
              </a:ext>
            </a:extLst>
          </p:cNvPr>
          <p:cNvSpPr>
            <a:spLocks noGrp="1"/>
          </p:cNvSpPr>
          <p:nvPr>
            <p:ph sz="half" idx="2"/>
          </p:nvPr>
        </p:nvSpPr>
        <p:spPr>
          <a:xfrm>
            <a:off x="646245" y="2211589"/>
            <a:ext cx="7416441" cy="3497698"/>
          </a:xfrm>
        </p:spPr>
        <p:txBody>
          <a:bodyPr rtlCol="0">
            <a:normAutofit fontScale="92500" lnSpcReduction="20000"/>
          </a:bodyPr>
          <a:lstStyle>
            <a:defPPr>
              <a:defRPr lang="nl-NL"/>
            </a:defPPr>
          </a:lstStyle>
          <a:p>
            <a:pPr marL="285750" indent="-285750">
              <a:buFont typeface="Arial" panose="020B0604020202020204" pitchFamily="34" charset="0"/>
              <a:buChar char="•"/>
            </a:pPr>
            <a:r>
              <a:rPr lang="en-US" sz="2400" dirty="0"/>
              <a:t>The “accounting illusion” is the result of outsourcing.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Manufacturing companies engage in both manufacturing and service activities. When the latter are outsourced, they are no longer included in manufacturing value added and are instead included in services and as intermediate consumption.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outsourcing is significant, then the share of intermediate consumption in gross output must increase. </a:t>
            </a:r>
          </a:p>
          <a:p>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9084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1775-9F5F-8758-9416-920AE01565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8E01D9-3342-46D1-FE40-620EF46A9563}"/>
              </a:ext>
            </a:extLst>
          </p:cNvPr>
          <p:cNvSpPr>
            <a:spLocks noGrp="1"/>
          </p:cNvSpPr>
          <p:nvPr>
            <p:ph type="title"/>
          </p:nvPr>
        </p:nvSpPr>
        <p:spPr>
          <a:xfrm>
            <a:off x="944880" y="1076766"/>
            <a:ext cx="7890347" cy="4739104"/>
          </a:xfrm>
        </p:spPr>
        <p:txBody>
          <a:bodyPr rtlCol="0"/>
          <a:lstStyle>
            <a:defPPr>
              <a:defRPr lang="nl-NL"/>
            </a:defPPr>
          </a:lstStyle>
          <a:p>
            <a:pPr rtl="0"/>
            <a:r>
              <a:rPr lang="en-US" cap="none" dirty="0">
                <a:latin typeface="Book Antiqua" panose="02040602050305030304" pitchFamily="18" charset="0"/>
              </a:rPr>
              <a:t>4</a:t>
            </a:r>
            <a:r>
              <a:rPr lang="en-US" cap="none" noProof="0" dirty="0">
                <a:latin typeface="Book Antiqua" panose="02040602050305030304" pitchFamily="18" charset="0"/>
              </a:rPr>
              <a:t>. Accounting statistics</a:t>
            </a:r>
          </a:p>
        </p:txBody>
      </p:sp>
    </p:spTree>
    <p:extLst>
      <p:ext uri="{BB962C8B-B14F-4D97-AF65-F5344CB8AC3E}">
        <p14:creationId xmlns:p14="http://schemas.microsoft.com/office/powerpoint/2010/main" val="224841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1AA0-7E86-264F-8619-C460C8FB2E6B}"/>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DDBBC8C-F668-5E10-EAD7-E2984C4C623B}"/>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18</a:t>
            </a:fld>
            <a:endParaRPr lang="en-US" noProof="0" dirty="0"/>
          </a:p>
        </p:txBody>
      </p:sp>
      <p:sp>
        <p:nvSpPr>
          <p:cNvPr id="10" name="Titel 1">
            <a:extLst>
              <a:ext uri="{FF2B5EF4-FFF2-40B4-BE49-F238E27FC236}">
                <a16:creationId xmlns:a16="http://schemas.microsoft.com/office/drawing/2014/main" id="{7C466EA3-9C09-9401-855B-0DA7385F2B3A}"/>
              </a:ext>
            </a:extLst>
          </p:cNvPr>
          <p:cNvSpPr>
            <a:spLocks noGrp="1"/>
          </p:cNvSpPr>
          <p:nvPr>
            <p:ph type="title"/>
          </p:nvPr>
        </p:nvSpPr>
        <p:spPr>
          <a:xfrm>
            <a:off x="646245" y="2825113"/>
            <a:ext cx="7965461" cy="994164"/>
          </a:xfrm>
        </p:spPr>
        <p:txBody>
          <a:bodyPr rtlCol="0"/>
          <a:lstStyle>
            <a:defPPr>
              <a:defRPr lang="nl-NL"/>
            </a:defPPr>
          </a:lstStyle>
          <a:p>
            <a:pPr algn="ctr" rtl="0"/>
            <a:r>
              <a:rPr lang="en-US" cap="none" dirty="0">
                <a:latin typeface="Book Antiqua" panose="02040602050305030304" pitchFamily="18" charset="0"/>
              </a:rPr>
              <a:t>Value added</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1C793C99-9375-CE79-9D75-F0EE1B70C8B8}"/>
              </a:ext>
            </a:extLst>
          </p:cNvPr>
          <p:cNvSpPr>
            <a:spLocks noGrp="1"/>
          </p:cNvSpPr>
          <p:nvPr>
            <p:ph sz="half" idx="2"/>
          </p:nvPr>
        </p:nvSpPr>
        <p:spPr>
          <a:xfrm>
            <a:off x="646245" y="2211589"/>
            <a:ext cx="7416441" cy="3497698"/>
          </a:xfrm>
        </p:spPr>
        <p:txBody>
          <a:bodyPr rtlCol="0">
            <a:normAutofit/>
          </a:bodyPr>
          <a:lstStyle>
            <a:defPPr>
              <a:defRPr lang="nl-NL"/>
            </a:defPPr>
          </a:lstStyle>
          <a:p>
            <a:pPr algn="ctr"/>
            <a:endParaRPr lang="en-US" sz="2400" dirty="0"/>
          </a:p>
          <a:p>
            <a:pPr marL="285750" indent="-285750" algn="ctr">
              <a:buFont typeface="Arial" panose="020B0604020202020204" pitchFamily="34" charset="0"/>
              <a:buChar char="•"/>
            </a:pPr>
            <a:endParaRPr lang="en-US" sz="2400" dirty="0"/>
          </a:p>
        </p:txBody>
      </p:sp>
    </p:spTree>
    <p:extLst>
      <p:ext uri="{BB962C8B-B14F-4D97-AF65-F5344CB8AC3E}">
        <p14:creationId xmlns:p14="http://schemas.microsoft.com/office/powerpoint/2010/main" val="318482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F8CC-548D-427A-B4FE-3D7A55C4172B}"/>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49E0789-6BF3-9892-ABFE-B4A999AE1AAD}"/>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19</a:t>
            </a:fld>
            <a:endParaRPr lang="en-US" noProof="0" dirty="0"/>
          </a:p>
        </p:txBody>
      </p:sp>
      <p:sp>
        <p:nvSpPr>
          <p:cNvPr id="9" name="Titre 8">
            <a:extLst>
              <a:ext uri="{FF2B5EF4-FFF2-40B4-BE49-F238E27FC236}">
                <a16:creationId xmlns:a16="http://schemas.microsoft.com/office/drawing/2014/main" id="{C4C63D51-134E-32A7-9C31-A918AFCE81D1}"/>
              </a:ext>
            </a:extLst>
          </p:cNvPr>
          <p:cNvSpPr>
            <a:spLocks noGrp="1"/>
          </p:cNvSpPr>
          <p:nvPr>
            <p:ph type="title"/>
          </p:nvPr>
        </p:nvSpPr>
        <p:spPr>
          <a:xfrm>
            <a:off x="1553737" y="276413"/>
            <a:ext cx="9879437" cy="739587"/>
          </a:xfrm>
        </p:spPr>
        <p:txBody>
          <a:bodyPr/>
          <a:lstStyle/>
          <a:p>
            <a:r>
              <a:rPr lang="fr-BE" sz="2800" cap="none" dirty="0"/>
              <a:t>Share of </a:t>
            </a:r>
            <a:r>
              <a:rPr lang="fr-BE" sz="2800" cap="none" dirty="0" err="1"/>
              <a:t>manufacturing</a:t>
            </a:r>
            <a:r>
              <a:rPr lang="fr-BE" sz="2800" cap="none" dirty="0"/>
              <a:t> in total value </a:t>
            </a:r>
            <a:r>
              <a:rPr lang="fr-BE" sz="2800" cap="none" dirty="0" err="1"/>
              <a:t>added</a:t>
            </a:r>
            <a:r>
              <a:rPr lang="fr-BE" sz="2800" cap="none" dirty="0"/>
              <a:t> in volume 1995 </a:t>
            </a:r>
            <a:r>
              <a:rPr lang="fr-BE" sz="2800" i="1" cap="none" dirty="0"/>
              <a:t>vs</a:t>
            </a:r>
            <a:r>
              <a:rPr lang="fr-BE" sz="2800" cap="none" dirty="0"/>
              <a:t> 2019</a:t>
            </a:r>
          </a:p>
        </p:txBody>
      </p:sp>
      <p:sp>
        <p:nvSpPr>
          <p:cNvPr id="14" name="ZoneTexte 13">
            <a:extLst>
              <a:ext uri="{FF2B5EF4-FFF2-40B4-BE49-F238E27FC236}">
                <a16:creationId xmlns:a16="http://schemas.microsoft.com/office/drawing/2014/main" id="{FA5EFB2A-A25B-B698-4396-905B8A725B3C}"/>
              </a:ext>
            </a:extLst>
          </p:cNvPr>
          <p:cNvSpPr txBox="1"/>
          <p:nvPr/>
        </p:nvSpPr>
        <p:spPr>
          <a:xfrm>
            <a:off x="8941117" y="1796365"/>
            <a:ext cx="2834640" cy="2862322"/>
          </a:xfrm>
          <a:prstGeom prst="rect">
            <a:avLst/>
          </a:prstGeom>
          <a:noFill/>
        </p:spPr>
        <p:txBody>
          <a:bodyPr wrap="square" rtlCol="0">
            <a:spAutoFit/>
          </a:bodyPr>
          <a:lstStyle/>
          <a:p>
            <a:pPr marL="285750" indent="-285750">
              <a:buFont typeface="Arial" panose="020B0604020202020204" pitchFamily="34" charset="0"/>
              <a:buChar char="•"/>
            </a:pPr>
            <a:r>
              <a:rPr lang="fr-BE" dirty="0"/>
              <a:t>The </a:t>
            </a:r>
            <a:r>
              <a:rPr lang="fr-BE" dirty="0" err="1"/>
              <a:t>red</a:t>
            </a:r>
            <a:r>
              <a:rPr lang="fr-BE" dirty="0"/>
              <a:t> </a:t>
            </a:r>
            <a:r>
              <a:rPr lang="fr-BE" dirty="0" err="1"/>
              <a:t>dotted</a:t>
            </a:r>
            <a:r>
              <a:rPr lang="fr-BE" dirty="0"/>
              <a:t> line </a:t>
            </a:r>
            <a:r>
              <a:rPr lang="fr-BE" dirty="0" err="1"/>
              <a:t>is</a:t>
            </a:r>
            <a:r>
              <a:rPr lang="fr-BE" dirty="0"/>
              <a:t> the 45° line.</a:t>
            </a:r>
          </a:p>
          <a:p>
            <a:endParaRPr lang="fr-BE" dirty="0"/>
          </a:p>
          <a:p>
            <a:pPr marL="285750" indent="-285750">
              <a:buFont typeface="Arial" panose="020B0604020202020204" pitchFamily="34" charset="0"/>
              <a:buChar char="•"/>
            </a:pPr>
            <a:r>
              <a:rPr lang="fr-BE" dirty="0" err="1"/>
              <a:t>Deindustrialization</a:t>
            </a:r>
            <a:r>
              <a:rPr lang="fr-BE" dirty="0"/>
              <a:t> over time: </a:t>
            </a:r>
            <a:r>
              <a:rPr lang="fr-BE" dirty="0" err="1"/>
              <a:t>below</a:t>
            </a:r>
            <a:r>
              <a:rPr lang="fr-BE" dirty="0"/>
              <a:t> </a:t>
            </a:r>
            <a:r>
              <a:rPr lang="fr-BE" dirty="0" err="1"/>
              <a:t>this</a:t>
            </a:r>
            <a:r>
              <a:rPr lang="fr-BE" dirty="0"/>
              <a:t> line.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err="1"/>
              <a:t>Industrialization</a:t>
            </a:r>
            <a:r>
              <a:rPr lang="fr-BE" dirty="0"/>
              <a:t> over time: </a:t>
            </a:r>
            <a:r>
              <a:rPr lang="fr-BE" dirty="0" err="1"/>
              <a:t>above</a:t>
            </a:r>
            <a:r>
              <a:rPr lang="fr-BE" dirty="0"/>
              <a:t> </a:t>
            </a:r>
            <a:r>
              <a:rPr lang="fr-BE" dirty="0" err="1"/>
              <a:t>this</a:t>
            </a:r>
            <a:r>
              <a:rPr lang="fr-BE" dirty="0"/>
              <a:t> line.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No change: on the line. </a:t>
            </a:r>
          </a:p>
        </p:txBody>
      </p:sp>
      <p:sp>
        <p:nvSpPr>
          <p:cNvPr id="15" name="ZoneTexte 14">
            <a:extLst>
              <a:ext uri="{FF2B5EF4-FFF2-40B4-BE49-F238E27FC236}">
                <a16:creationId xmlns:a16="http://schemas.microsoft.com/office/drawing/2014/main" id="{6DEA0428-5E2D-A3FF-9CC4-DAFEDED85C2A}"/>
              </a:ext>
            </a:extLst>
          </p:cNvPr>
          <p:cNvSpPr txBox="1"/>
          <p:nvPr/>
        </p:nvSpPr>
        <p:spPr>
          <a:xfrm>
            <a:off x="9093517" y="5758765"/>
            <a:ext cx="2834640" cy="584775"/>
          </a:xfrm>
          <a:prstGeom prst="rect">
            <a:avLst/>
          </a:prstGeom>
          <a:noFill/>
        </p:spPr>
        <p:txBody>
          <a:bodyPr wrap="square" rtlCol="0">
            <a:spAutoFit/>
          </a:bodyPr>
          <a:lstStyle/>
          <a:p>
            <a:r>
              <a:rPr lang="fr-BE" sz="1600" dirty="0"/>
              <a:t>Source of data: EU KLEMS</a:t>
            </a:r>
          </a:p>
          <a:p>
            <a:r>
              <a:rPr lang="fr-BE" sz="1600" dirty="0" err="1"/>
              <a:t>Calculus</a:t>
            </a:r>
            <a:r>
              <a:rPr lang="fr-BE" sz="1600" dirty="0"/>
              <a:t>: </a:t>
            </a:r>
            <a:r>
              <a:rPr lang="fr-BE" sz="1600" dirty="0" err="1"/>
              <a:t>authors</a:t>
            </a:r>
            <a:endParaRPr lang="fr-BE" sz="1600" dirty="0"/>
          </a:p>
        </p:txBody>
      </p:sp>
      <p:pic>
        <p:nvPicPr>
          <p:cNvPr id="19" name="Image 18">
            <a:extLst>
              <a:ext uri="{FF2B5EF4-FFF2-40B4-BE49-F238E27FC236}">
                <a16:creationId xmlns:a16="http://schemas.microsoft.com/office/drawing/2014/main" id="{9165CA9E-8B38-ED0F-71C8-32CB8951E01E}"/>
              </a:ext>
            </a:extLst>
          </p:cNvPr>
          <p:cNvPicPr>
            <a:picLocks noChangeAspect="1"/>
          </p:cNvPicPr>
          <p:nvPr/>
        </p:nvPicPr>
        <p:blipFill>
          <a:blip r:embed="rId3"/>
          <a:stretch>
            <a:fillRect/>
          </a:stretch>
        </p:blipFill>
        <p:spPr>
          <a:xfrm>
            <a:off x="1965695" y="1016000"/>
            <a:ext cx="6721422" cy="5685013"/>
          </a:xfrm>
          <a:prstGeom prst="rect">
            <a:avLst/>
          </a:prstGeom>
        </p:spPr>
      </p:pic>
      <p:cxnSp>
        <p:nvCxnSpPr>
          <p:cNvPr id="17" name="Connecteur droit avec flèche 16">
            <a:extLst>
              <a:ext uri="{FF2B5EF4-FFF2-40B4-BE49-F238E27FC236}">
                <a16:creationId xmlns:a16="http://schemas.microsoft.com/office/drawing/2014/main" id="{71C23C2A-017A-647E-8156-170FF4D93C24}"/>
              </a:ext>
            </a:extLst>
          </p:cNvPr>
          <p:cNvCxnSpPr/>
          <p:nvPr/>
        </p:nvCxnSpPr>
        <p:spPr>
          <a:xfrm flipH="1" flipV="1">
            <a:off x="7884477" y="1688707"/>
            <a:ext cx="975360" cy="215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289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56499-3CDA-689F-F443-B0609B065EA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26C61E0-E4E4-DB32-BC4C-5BEFA2C5717D}"/>
              </a:ext>
            </a:extLst>
          </p:cNvPr>
          <p:cNvSpPr>
            <a:spLocks noGrp="1"/>
          </p:cNvSpPr>
          <p:nvPr>
            <p:ph type="title"/>
          </p:nvPr>
        </p:nvSpPr>
        <p:spPr>
          <a:xfrm>
            <a:off x="914400" y="1057274"/>
            <a:ext cx="7843837" cy="1012782"/>
          </a:xfrm>
        </p:spPr>
        <p:txBody>
          <a:bodyPr rtlCol="0" anchor="b">
            <a:normAutofit/>
          </a:bodyPr>
          <a:lstStyle>
            <a:defPPr>
              <a:defRPr lang="nl-NL"/>
            </a:defPPr>
          </a:lstStyle>
          <a:p>
            <a:pPr rtl="0"/>
            <a:r>
              <a:rPr lang="en-US" noProof="0" dirty="0"/>
              <a:t>Quote</a:t>
            </a:r>
          </a:p>
        </p:txBody>
      </p:sp>
      <p:sp>
        <p:nvSpPr>
          <p:cNvPr id="14" name="Tijdelijke aanduiding voor inhoud 7">
            <a:extLst>
              <a:ext uri="{FF2B5EF4-FFF2-40B4-BE49-F238E27FC236}">
                <a16:creationId xmlns:a16="http://schemas.microsoft.com/office/drawing/2014/main" id="{772856FD-A069-42E0-A590-BB3E090112D8}"/>
              </a:ext>
            </a:extLst>
          </p:cNvPr>
          <p:cNvSpPr>
            <a:spLocks noGrp="1"/>
          </p:cNvSpPr>
          <p:nvPr>
            <p:ph idx="13"/>
          </p:nvPr>
        </p:nvSpPr>
        <p:spPr>
          <a:xfrm>
            <a:off x="914400" y="2331791"/>
            <a:ext cx="6903076" cy="3721817"/>
          </a:xfrm>
        </p:spPr>
        <p:txBody>
          <a:bodyPr rtlCol="0">
            <a:normAutofit/>
          </a:bodyPr>
          <a:lstStyle>
            <a:defPPr>
              <a:defRPr lang="nl-NL"/>
            </a:defPPr>
          </a:lstStyle>
          <a:p>
            <a:pPr marL="0" indent="0">
              <a:spcAft>
                <a:spcPts val="600"/>
              </a:spcAft>
              <a:buNone/>
            </a:pPr>
            <a:r>
              <a:rPr lang="en-US" i="1" dirty="0"/>
              <a:t>“The United States ignores the manufacturing sector at the expense of its innovation system and working class communities. The political ramifications could be enormous.”</a:t>
            </a:r>
          </a:p>
          <a:p>
            <a:pPr marL="0" indent="0">
              <a:spcAft>
                <a:spcPts val="600"/>
              </a:spcAft>
              <a:buNone/>
            </a:pPr>
            <a:endParaRPr lang="en-US" i="1" noProof="0" dirty="0"/>
          </a:p>
          <a:p>
            <a:pPr marL="0" indent="0">
              <a:spcAft>
                <a:spcPts val="600"/>
              </a:spcAft>
              <a:buNone/>
            </a:pPr>
            <a:r>
              <a:rPr lang="en-US" i="1" dirty="0"/>
              <a:t>			William B. Bonvillian (2016)</a:t>
            </a:r>
          </a:p>
          <a:p>
            <a:pPr marL="0" indent="0">
              <a:spcAft>
                <a:spcPts val="600"/>
              </a:spcAft>
              <a:buNone/>
            </a:pPr>
            <a:r>
              <a:rPr lang="en-US" sz="1600" i="1" noProof="0" dirty="0"/>
              <a:t>	In “Donald Trump's voters and the decline of American manufacturing”</a:t>
            </a:r>
          </a:p>
        </p:txBody>
      </p:sp>
      <p:pic>
        <p:nvPicPr>
          <p:cNvPr id="13314" name="Picture 2" descr="Désindustrialisation : une erreur de diagnostic | Alternatives Economiques">
            <a:extLst>
              <a:ext uri="{FF2B5EF4-FFF2-40B4-BE49-F238E27FC236}">
                <a16:creationId xmlns:a16="http://schemas.microsoft.com/office/drawing/2014/main" id="{46D8B755-C6AF-3C27-0CB5-1BA2298B88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89454" y="4294929"/>
            <a:ext cx="3202546" cy="1673330"/>
          </a:xfrm>
          <a:prstGeom prst="rect">
            <a:avLst/>
          </a:prstGeom>
          <a:solidFill>
            <a:srgbClr val="FFFFFF"/>
          </a:solidFill>
        </p:spPr>
      </p:pic>
      <p:sp>
        <p:nvSpPr>
          <p:cNvPr id="4" name="Tijdelijke aanduiding voor dianummer 3">
            <a:extLst>
              <a:ext uri="{FF2B5EF4-FFF2-40B4-BE49-F238E27FC236}">
                <a16:creationId xmlns:a16="http://schemas.microsoft.com/office/drawing/2014/main" id="{3D46F020-4914-CEBD-1330-D35A6D30D807}"/>
              </a:ext>
            </a:extLst>
          </p:cNvPr>
          <p:cNvSpPr>
            <a:spLocks noGrp="1"/>
          </p:cNvSpPr>
          <p:nvPr>
            <p:ph type="sldNum" sz="quarter" idx="10"/>
          </p:nvPr>
        </p:nvSpPr>
        <p:spPr>
          <a:xfrm>
            <a:off x="10438475" y="457199"/>
            <a:ext cx="987552" cy="471489"/>
          </a:xfrm>
        </p:spPr>
        <p:txBody>
          <a:bodyPr rtlCol="0" anchor="ctr">
            <a:normAutofit/>
          </a:bodyPr>
          <a:lstStyle>
            <a:defPPr>
              <a:defRPr lang="nl-NL"/>
            </a:defPPr>
          </a:lstStyle>
          <a:p>
            <a:pPr rtl="0">
              <a:spcAft>
                <a:spcPts val="600"/>
              </a:spcAft>
            </a:pPr>
            <a:fld id="{48F63A3B-78C7-47BE-AE5E-E10140E04643}" type="slidenum">
              <a:rPr lang="en-US" noProof="0" smtClean="0"/>
              <a:pPr rtl="0">
                <a:spcAft>
                  <a:spcPts val="600"/>
                </a:spcAft>
              </a:pPr>
              <a:t>2</a:t>
            </a:fld>
            <a:endParaRPr lang="en-US" noProof="0"/>
          </a:p>
        </p:txBody>
      </p:sp>
    </p:spTree>
    <p:extLst>
      <p:ext uri="{BB962C8B-B14F-4D97-AF65-F5344CB8AC3E}">
        <p14:creationId xmlns:p14="http://schemas.microsoft.com/office/powerpoint/2010/main" val="249555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AD34-904A-1F7E-1A1D-E80C042E1E02}"/>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03653A7-1AE7-537D-B794-B07865925038}"/>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20</a:t>
            </a:fld>
            <a:endParaRPr lang="en-US" noProof="0" dirty="0"/>
          </a:p>
        </p:txBody>
      </p:sp>
      <p:sp>
        <p:nvSpPr>
          <p:cNvPr id="10" name="Titel 1">
            <a:extLst>
              <a:ext uri="{FF2B5EF4-FFF2-40B4-BE49-F238E27FC236}">
                <a16:creationId xmlns:a16="http://schemas.microsoft.com/office/drawing/2014/main" id="{31F07C49-BC11-B466-09C0-C636E3F7D9A5}"/>
              </a:ext>
            </a:extLst>
          </p:cNvPr>
          <p:cNvSpPr>
            <a:spLocks noGrp="1"/>
          </p:cNvSpPr>
          <p:nvPr>
            <p:ph type="title"/>
          </p:nvPr>
        </p:nvSpPr>
        <p:spPr>
          <a:xfrm>
            <a:off x="646245" y="2825113"/>
            <a:ext cx="7965461" cy="994164"/>
          </a:xfrm>
        </p:spPr>
        <p:txBody>
          <a:bodyPr rtlCol="0"/>
          <a:lstStyle>
            <a:defPPr>
              <a:defRPr lang="nl-NL"/>
            </a:defPPr>
          </a:lstStyle>
          <a:p>
            <a:pPr algn="ctr" rtl="0"/>
            <a:r>
              <a:rPr lang="en-US" cap="none" dirty="0">
                <a:latin typeface="Book Antiqua" panose="02040602050305030304" pitchFamily="18" charset="0"/>
              </a:rPr>
              <a:t>Employment</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7A25D4EB-AFC0-7C30-3D56-5E7C57B80BA3}"/>
              </a:ext>
            </a:extLst>
          </p:cNvPr>
          <p:cNvSpPr>
            <a:spLocks noGrp="1"/>
          </p:cNvSpPr>
          <p:nvPr>
            <p:ph sz="half" idx="2"/>
          </p:nvPr>
        </p:nvSpPr>
        <p:spPr>
          <a:xfrm>
            <a:off x="646245" y="2211589"/>
            <a:ext cx="7416441" cy="3497698"/>
          </a:xfrm>
        </p:spPr>
        <p:txBody>
          <a:bodyPr rtlCol="0">
            <a:normAutofit/>
          </a:bodyPr>
          <a:lstStyle>
            <a:defPPr>
              <a:defRPr lang="nl-NL"/>
            </a:defPPr>
          </a:lstStyle>
          <a:p>
            <a:pPr algn="ctr"/>
            <a:endParaRPr lang="en-US" sz="2400" dirty="0"/>
          </a:p>
          <a:p>
            <a:pPr marL="285750" indent="-285750" algn="ctr">
              <a:buFont typeface="Arial" panose="020B0604020202020204" pitchFamily="34" charset="0"/>
              <a:buChar char="•"/>
            </a:pPr>
            <a:endParaRPr lang="en-US" sz="2400" dirty="0"/>
          </a:p>
        </p:txBody>
      </p:sp>
    </p:spTree>
    <p:extLst>
      <p:ext uri="{BB962C8B-B14F-4D97-AF65-F5344CB8AC3E}">
        <p14:creationId xmlns:p14="http://schemas.microsoft.com/office/powerpoint/2010/main" val="34928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3F7F4-945A-0AD1-8915-7EA2CEF01B1C}"/>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A5FEB29-6F24-B207-3A96-247F10573075}"/>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21</a:t>
            </a:fld>
            <a:endParaRPr lang="en-US" noProof="0" dirty="0"/>
          </a:p>
        </p:txBody>
      </p:sp>
      <p:sp>
        <p:nvSpPr>
          <p:cNvPr id="9" name="Titre 8">
            <a:extLst>
              <a:ext uri="{FF2B5EF4-FFF2-40B4-BE49-F238E27FC236}">
                <a16:creationId xmlns:a16="http://schemas.microsoft.com/office/drawing/2014/main" id="{19F830A8-2501-F028-2341-2260D9B21AD1}"/>
              </a:ext>
            </a:extLst>
          </p:cNvPr>
          <p:cNvSpPr>
            <a:spLocks noGrp="1"/>
          </p:cNvSpPr>
          <p:nvPr>
            <p:ph type="title"/>
          </p:nvPr>
        </p:nvSpPr>
        <p:spPr>
          <a:xfrm>
            <a:off x="1553737" y="276413"/>
            <a:ext cx="9879437" cy="739587"/>
          </a:xfrm>
        </p:spPr>
        <p:txBody>
          <a:bodyPr/>
          <a:lstStyle/>
          <a:p>
            <a:r>
              <a:rPr lang="fr-BE" sz="2800" cap="none" dirty="0"/>
              <a:t>Share of </a:t>
            </a:r>
            <a:r>
              <a:rPr lang="fr-BE" sz="2800" cap="none" dirty="0" err="1"/>
              <a:t>manufacturing</a:t>
            </a:r>
            <a:r>
              <a:rPr lang="fr-BE" sz="2800" cap="none" dirty="0"/>
              <a:t> in </a:t>
            </a:r>
            <a:r>
              <a:rPr lang="fr-BE" sz="2800" cap="none" dirty="0" err="1"/>
              <a:t>employment</a:t>
            </a:r>
            <a:r>
              <a:rPr lang="fr-BE" sz="2800" cap="none" dirty="0"/>
              <a:t> </a:t>
            </a:r>
            <a:br>
              <a:rPr lang="fr-BE" sz="2800" cap="none" dirty="0"/>
            </a:br>
            <a:r>
              <a:rPr lang="fr-BE" sz="2800" cap="none" dirty="0"/>
              <a:t>1995 </a:t>
            </a:r>
            <a:r>
              <a:rPr lang="fr-BE" sz="2800" i="1" cap="none" dirty="0"/>
              <a:t>vs</a:t>
            </a:r>
            <a:r>
              <a:rPr lang="fr-BE" sz="2800" cap="none" dirty="0"/>
              <a:t> 2019</a:t>
            </a:r>
          </a:p>
        </p:txBody>
      </p:sp>
      <p:sp>
        <p:nvSpPr>
          <p:cNvPr id="14" name="ZoneTexte 13">
            <a:extLst>
              <a:ext uri="{FF2B5EF4-FFF2-40B4-BE49-F238E27FC236}">
                <a16:creationId xmlns:a16="http://schemas.microsoft.com/office/drawing/2014/main" id="{7CEF8957-9CD0-7D74-8CFE-3942CCE77B1B}"/>
              </a:ext>
            </a:extLst>
          </p:cNvPr>
          <p:cNvSpPr txBox="1"/>
          <p:nvPr/>
        </p:nvSpPr>
        <p:spPr>
          <a:xfrm>
            <a:off x="8941117" y="1796365"/>
            <a:ext cx="2834640" cy="2862322"/>
          </a:xfrm>
          <a:prstGeom prst="rect">
            <a:avLst/>
          </a:prstGeom>
          <a:noFill/>
        </p:spPr>
        <p:txBody>
          <a:bodyPr wrap="square" rtlCol="0">
            <a:spAutoFit/>
          </a:bodyPr>
          <a:lstStyle/>
          <a:p>
            <a:pPr marL="285750" indent="-285750">
              <a:buFont typeface="Arial" panose="020B0604020202020204" pitchFamily="34" charset="0"/>
              <a:buChar char="•"/>
            </a:pPr>
            <a:r>
              <a:rPr lang="fr-BE" dirty="0"/>
              <a:t>The </a:t>
            </a:r>
            <a:r>
              <a:rPr lang="fr-BE" dirty="0" err="1"/>
              <a:t>red</a:t>
            </a:r>
            <a:r>
              <a:rPr lang="fr-BE" dirty="0"/>
              <a:t> </a:t>
            </a:r>
            <a:r>
              <a:rPr lang="fr-BE" dirty="0" err="1"/>
              <a:t>dotted</a:t>
            </a:r>
            <a:r>
              <a:rPr lang="fr-BE" dirty="0"/>
              <a:t> line </a:t>
            </a:r>
            <a:r>
              <a:rPr lang="fr-BE" dirty="0" err="1"/>
              <a:t>is</a:t>
            </a:r>
            <a:r>
              <a:rPr lang="fr-BE" dirty="0"/>
              <a:t> the 45° line.</a:t>
            </a:r>
          </a:p>
          <a:p>
            <a:endParaRPr lang="fr-BE" dirty="0"/>
          </a:p>
          <a:p>
            <a:pPr marL="285750" indent="-285750">
              <a:buFont typeface="Arial" panose="020B0604020202020204" pitchFamily="34" charset="0"/>
              <a:buChar char="•"/>
            </a:pPr>
            <a:r>
              <a:rPr lang="fr-BE" dirty="0" err="1"/>
              <a:t>Deindustrialization</a:t>
            </a:r>
            <a:r>
              <a:rPr lang="fr-BE" dirty="0"/>
              <a:t> over time: </a:t>
            </a:r>
            <a:r>
              <a:rPr lang="fr-BE" dirty="0" err="1"/>
              <a:t>below</a:t>
            </a:r>
            <a:r>
              <a:rPr lang="fr-BE" dirty="0"/>
              <a:t> </a:t>
            </a:r>
            <a:r>
              <a:rPr lang="fr-BE" dirty="0" err="1"/>
              <a:t>this</a:t>
            </a:r>
            <a:r>
              <a:rPr lang="fr-BE" dirty="0"/>
              <a:t> line.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err="1"/>
              <a:t>Industrialization</a:t>
            </a:r>
            <a:r>
              <a:rPr lang="fr-BE" dirty="0"/>
              <a:t> over time: </a:t>
            </a:r>
            <a:r>
              <a:rPr lang="fr-BE" dirty="0" err="1"/>
              <a:t>above</a:t>
            </a:r>
            <a:r>
              <a:rPr lang="fr-BE" dirty="0"/>
              <a:t> </a:t>
            </a:r>
            <a:r>
              <a:rPr lang="fr-BE" dirty="0" err="1"/>
              <a:t>this</a:t>
            </a:r>
            <a:r>
              <a:rPr lang="fr-BE" dirty="0"/>
              <a:t> line.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No change: on the line. </a:t>
            </a:r>
          </a:p>
        </p:txBody>
      </p:sp>
      <p:sp>
        <p:nvSpPr>
          <p:cNvPr id="15" name="ZoneTexte 14">
            <a:extLst>
              <a:ext uri="{FF2B5EF4-FFF2-40B4-BE49-F238E27FC236}">
                <a16:creationId xmlns:a16="http://schemas.microsoft.com/office/drawing/2014/main" id="{1F97B427-B9F2-3F49-E6C1-932D7D68FC72}"/>
              </a:ext>
            </a:extLst>
          </p:cNvPr>
          <p:cNvSpPr txBox="1"/>
          <p:nvPr/>
        </p:nvSpPr>
        <p:spPr>
          <a:xfrm>
            <a:off x="9093517" y="5758765"/>
            <a:ext cx="2834640" cy="584775"/>
          </a:xfrm>
          <a:prstGeom prst="rect">
            <a:avLst/>
          </a:prstGeom>
          <a:noFill/>
        </p:spPr>
        <p:txBody>
          <a:bodyPr wrap="square" rtlCol="0">
            <a:spAutoFit/>
          </a:bodyPr>
          <a:lstStyle/>
          <a:p>
            <a:r>
              <a:rPr lang="fr-BE" sz="1600" dirty="0"/>
              <a:t>Source of data: EU KLEMS</a:t>
            </a:r>
          </a:p>
          <a:p>
            <a:r>
              <a:rPr lang="fr-BE" sz="1600" dirty="0" err="1"/>
              <a:t>Calculus</a:t>
            </a:r>
            <a:r>
              <a:rPr lang="fr-BE" sz="1600" dirty="0"/>
              <a:t>: </a:t>
            </a:r>
            <a:r>
              <a:rPr lang="fr-BE" sz="1600" dirty="0" err="1"/>
              <a:t>authors</a:t>
            </a:r>
            <a:endParaRPr lang="fr-BE" sz="1600" dirty="0"/>
          </a:p>
        </p:txBody>
      </p:sp>
      <p:pic>
        <p:nvPicPr>
          <p:cNvPr id="4" name="Image 3">
            <a:extLst>
              <a:ext uri="{FF2B5EF4-FFF2-40B4-BE49-F238E27FC236}">
                <a16:creationId xmlns:a16="http://schemas.microsoft.com/office/drawing/2014/main" id="{EF84BE52-3889-E630-45F9-E963B05E0F8F}"/>
              </a:ext>
            </a:extLst>
          </p:cNvPr>
          <p:cNvPicPr>
            <a:picLocks noChangeAspect="1"/>
          </p:cNvPicPr>
          <p:nvPr/>
        </p:nvPicPr>
        <p:blipFill>
          <a:blip r:embed="rId3"/>
          <a:stretch>
            <a:fillRect/>
          </a:stretch>
        </p:blipFill>
        <p:spPr>
          <a:xfrm>
            <a:off x="2025367" y="1016000"/>
            <a:ext cx="6515665" cy="5685013"/>
          </a:xfrm>
          <a:prstGeom prst="rect">
            <a:avLst/>
          </a:prstGeom>
        </p:spPr>
      </p:pic>
      <p:cxnSp>
        <p:nvCxnSpPr>
          <p:cNvPr id="17" name="Connecteur droit avec flèche 16">
            <a:extLst>
              <a:ext uri="{FF2B5EF4-FFF2-40B4-BE49-F238E27FC236}">
                <a16:creationId xmlns:a16="http://schemas.microsoft.com/office/drawing/2014/main" id="{D91ABF85-00EC-3C00-5B3E-CD6DEC4C9D48}"/>
              </a:ext>
            </a:extLst>
          </p:cNvPr>
          <p:cNvCxnSpPr/>
          <p:nvPr/>
        </p:nvCxnSpPr>
        <p:spPr>
          <a:xfrm flipH="1" flipV="1">
            <a:off x="7884477" y="1688707"/>
            <a:ext cx="975360" cy="215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473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D889-3AB4-0F2B-6DBD-4CE9BFF87B36}"/>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EA7FB1D-7AD8-D362-ED1D-89C11B4E6135}"/>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22</a:t>
            </a:fld>
            <a:endParaRPr lang="en-US" noProof="0" dirty="0"/>
          </a:p>
        </p:txBody>
      </p:sp>
      <p:sp>
        <p:nvSpPr>
          <p:cNvPr id="10" name="Titel 1">
            <a:extLst>
              <a:ext uri="{FF2B5EF4-FFF2-40B4-BE49-F238E27FC236}">
                <a16:creationId xmlns:a16="http://schemas.microsoft.com/office/drawing/2014/main" id="{00CF905F-D6ED-4771-3C32-FE2F0884A4C6}"/>
              </a:ext>
            </a:extLst>
          </p:cNvPr>
          <p:cNvSpPr>
            <a:spLocks noGrp="1"/>
          </p:cNvSpPr>
          <p:nvPr>
            <p:ph type="title"/>
          </p:nvPr>
        </p:nvSpPr>
        <p:spPr>
          <a:xfrm>
            <a:off x="646245" y="2825113"/>
            <a:ext cx="7965461" cy="994164"/>
          </a:xfrm>
        </p:spPr>
        <p:txBody>
          <a:bodyPr rtlCol="0"/>
          <a:lstStyle>
            <a:defPPr>
              <a:defRPr lang="nl-NL"/>
            </a:defPPr>
          </a:lstStyle>
          <a:p>
            <a:pPr algn="ctr" rtl="0"/>
            <a:r>
              <a:rPr lang="en-US" cap="none" dirty="0">
                <a:latin typeface="Book Antiqua" panose="02040602050305030304" pitchFamily="18" charset="0"/>
              </a:rPr>
              <a:t>Labor productivity</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EEF18406-D0AE-5C7E-C756-885C6817FB2E}"/>
              </a:ext>
            </a:extLst>
          </p:cNvPr>
          <p:cNvSpPr>
            <a:spLocks noGrp="1"/>
          </p:cNvSpPr>
          <p:nvPr>
            <p:ph sz="half" idx="2"/>
          </p:nvPr>
        </p:nvSpPr>
        <p:spPr>
          <a:xfrm>
            <a:off x="646245" y="2211589"/>
            <a:ext cx="7416441" cy="3497698"/>
          </a:xfrm>
        </p:spPr>
        <p:txBody>
          <a:bodyPr rtlCol="0">
            <a:normAutofit/>
          </a:bodyPr>
          <a:lstStyle>
            <a:defPPr>
              <a:defRPr lang="nl-NL"/>
            </a:defPPr>
          </a:lstStyle>
          <a:p>
            <a:pPr algn="ctr"/>
            <a:endParaRPr lang="en-US" sz="2400" dirty="0"/>
          </a:p>
          <a:p>
            <a:pPr marL="285750" indent="-285750" algn="ctr">
              <a:buFont typeface="Arial" panose="020B0604020202020204" pitchFamily="34" charset="0"/>
              <a:buChar char="•"/>
            </a:pPr>
            <a:endParaRPr lang="en-US" sz="2400" dirty="0"/>
          </a:p>
        </p:txBody>
      </p:sp>
    </p:spTree>
    <p:extLst>
      <p:ext uri="{BB962C8B-B14F-4D97-AF65-F5344CB8AC3E}">
        <p14:creationId xmlns:p14="http://schemas.microsoft.com/office/powerpoint/2010/main" val="2008546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1201-6C23-2F61-96AA-A69958A54134}"/>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3A55EC7-F1C1-A54A-79C7-CD9E204CC02F}"/>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23</a:t>
            </a:fld>
            <a:endParaRPr lang="en-US" noProof="0" dirty="0"/>
          </a:p>
        </p:txBody>
      </p:sp>
      <p:sp>
        <p:nvSpPr>
          <p:cNvPr id="9" name="Titre 8">
            <a:extLst>
              <a:ext uri="{FF2B5EF4-FFF2-40B4-BE49-F238E27FC236}">
                <a16:creationId xmlns:a16="http://schemas.microsoft.com/office/drawing/2014/main" id="{250630D4-A1D6-0774-6FBF-1C4476358040}"/>
              </a:ext>
            </a:extLst>
          </p:cNvPr>
          <p:cNvSpPr>
            <a:spLocks noGrp="1"/>
          </p:cNvSpPr>
          <p:nvPr>
            <p:ph type="title"/>
          </p:nvPr>
        </p:nvSpPr>
        <p:spPr>
          <a:xfrm>
            <a:off x="1553737" y="276413"/>
            <a:ext cx="9879437" cy="739587"/>
          </a:xfrm>
        </p:spPr>
        <p:txBody>
          <a:bodyPr/>
          <a:lstStyle/>
          <a:p>
            <a:r>
              <a:rPr lang="fr-BE" sz="2800" cap="none" dirty="0" err="1"/>
              <a:t>Manufacturing</a:t>
            </a:r>
            <a:r>
              <a:rPr lang="fr-BE" sz="2800" cap="none" dirty="0"/>
              <a:t> and total </a:t>
            </a:r>
            <a:r>
              <a:rPr lang="fr-BE" sz="2800" cap="none" dirty="0" err="1"/>
              <a:t>labor</a:t>
            </a:r>
            <a:r>
              <a:rPr lang="fr-BE" sz="2800" cap="none" dirty="0"/>
              <a:t> </a:t>
            </a:r>
            <a:r>
              <a:rPr lang="fr-BE" sz="2800" cap="none" dirty="0" err="1"/>
              <a:t>productivity</a:t>
            </a:r>
            <a:br>
              <a:rPr lang="fr-BE" sz="2800" cap="none" dirty="0"/>
            </a:br>
            <a:r>
              <a:rPr lang="fr-BE" sz="2800" cap="none" dirty="0"/>
              <a:t> 1995 </a:t>
            </a:r>
            <a:r>
              <a:rPr lang="fr-BE" sz="2800" i="1" cap="none" dirty="0"/>
              <a:t>vs</a:t>
            </a:r>
            <a:r>
              <a:rPr lang="fr-BE" sz="2800" cap="none" dirty="0"/>
              <a:t> 2019</a:t>
            </a:r>
          </a:p>
        </p:txBody>
      </p:sp>
      <p:sp>
        <p:nvSpPr>
          <p:cNvPr id="14" name="ZoneTexte 13">
            <a:extLst>
              <a:ext uri="{FF2B5EF4-FFF2-40B4-BE49-F238E27FC236}">
                <a16:creationId xmlns:a16="http://schemas.microsoft.com/office/drawing/2014/main" id="{565BFB21-DE03-21AE-F71D-8FF74072A10A}"/>
              </a:ext>
            </a:extLst>
          </p:cNvPr>
          <p:cNvSpPr txBox="1"/>
          <p:nvPr/>
        </p:nvSpPr>
        <p:spPr>
          <a:xfrm>
            <a:off x="8941117" y="1796365"/>
            <a:ext cx="2834640" cy="923330"/>
          </a:xfrm>
          <a:prstGeom prst="rect">
            <a:avLst/>
          </a:prstGeom>
          <a:noFill/>
        </p:spPr>
        <p:txBody>
          <a:bodyPr wrap="square" rtlCol="0">
            <a:spAutoFit/>
          </a:bodyPr>
          <a:lstStyle/>
          <a:p>
            <a:pPr marL="285750" indent="-285750">
              <a:buFont typeface="Arial" panose="020B0604020202020204" pitchFamily="34" charset="0"/>
              <a:buChar char="•"/>
            </a:pPr>
            <a:r>
              <a:rPr lang="fr-BE" dirty="0"/>
              <a:t>The </a:t>
            </a:r>
            <a:r>
              <a:rPr lang="fr-BE" dirty="0" err="1"/>
              <a:t>red</a:t>
            </a:r>
            <a:r>
              <a:rPr lang="fr-BE" dirty="0"/>
              <a:t> </a:t>
            </a:r>
            <a:r>
              <a:rPr lang="fr-BE" dirty="0" err="1"/>
              <a:t>dotted</a:t>
            </a:r>
            <a:r>
              <a:rPr lang="fr-BE" dirty="0"/>
              <a:t> line </a:t>
            </a:r>
            <a:r>
              <a:rPr lang="fr-BE" dirty="0" err="1"/>
              <a:t>is</a:t>
            </a:r>
            <a:r>
              <a:rPr lang="fr-BE" dirty="0"/>
              <a:t> the 45° line.</a:t>
            </a:r>
          </a:p>
          <a:p>
            <a:endParaRPr lang="fr-BE" dirty="0"/>
          </a:p>
        </p:txBody>
      </p:sp>
      <p:sp>
        <p:nvSpPr>
          <p:cNvPr id="15" name="ZoneTexte 14">
            <a:extLst>
              <a:ext uri="{FF2B5EF4-FFF2-40B4-BE49-F238E27FC236}">
                <a16:creationId xmlns:a16="http://schemas.microsoft.com/office/drawing/2014/main" id="{E66DD969-92B1-87D6-6F3B-00899EC76FE8}"/>
              </a:ext>
            </a:extLst>
          </p:cNvPr>
          <p:cNvSpPr txBox="1"/>
          <p:nvPr/>
        </p:nvSpPr>
        <p:spPr>
          <a:xfrm>
            <a:off x="9093517" y="5758765"/>
            <a:ext cx="2834640" cy="584775"/>
          </a:xfrm>
          <a:prstGeom prst="rect">
            <a:avLst/>
          </a:prstGeom>
          <a:noFill/>
        </p:spPr>
        <p:txBody>
          <a:bodyPr wrap="square" rtlCol="0">
            <a:spAutoFit/>
          </a:bodyPr>
          <a:lstStyle/>
          <a:p>
            <a:r>
              <a:rPr lang="fr-BE" sz="1600" dirty="0"/>
              <a:t>Source of data: EU KLEMS</a:t>
            </a:r>
          </a:p>
          <a:p>
            <a:r>
              <a:rPr lang="fr-BE" sz="1600" dirty="0" err="1"/>
              <a:t>Calculus</a:t>
            </a:r>
            <a:r>
              <a:rPr lang="fr-BE" sz="1600" dirty="0"/>
              <a:t>: </a:t>
            </a:r>
            <a:r>
              <a:rPr lang="fr-BE" sz="1600" dirty="0" err="1"/>
              <a:t>authors</a:t>
            </a:r>
            <a:endParaRPr lang="fr-BE" sz="1600" dirty="0"/>
          </a:p>
        </p:txBody>
      </p:sp>
      <p:pic>
        <p:nvPicPr>
          <p:cNvPr id="7" name="Image 6">
            <a:extLst>
              <a:ext uri="{FF2B5EF4-FFF2-40B4-BE49-F238E27FC236}">
                <a16:creationId xmlns:a16="http://schemas.microsoft.com/office/drawing/2014/main" id="{FA578580-C880-458F-D401-324BB5857132}"/>
              </a:ext>
            </a:extLst>
          </p:cNvPr>
          <p:cNvPicPr>
            <a:picLocks noChangeAspect="1"/>
          </p:cNvPicPr>
          <p:nvPr/>
        </p:nvPicPr>
        <p:blipFill>
          <a:blip r:embed="rId3"/>
          <a:stretch>
            <a:fillRect/>
          </a:stretch>
        </p:blipFill>
        <p:spPr>
          <a:xfrm>
            <a:off x="2173910" y="1016000"/>
            <a:ext cx="6401130" cy="5735413"/>
          </a:xfrm>
          <a:prstGeom prst="rect">
            <a:avLst/>
          </a:prstGeom>
        </p:spPr>
      </p:pic>
      <p:cxnSp>
        <p:nvCxnSpPr>
          <p:cNvPr id="17" name="Connecteur droit avec flèche 16">
            <a:extLst>
              <a:ext uri="{FF2B5EF4-FFF2-40B4-BE49-F238E27FC236}">
                <a16:creationId xmlns:a16="http://schemas.microsoft.com/office/drawing/2014/main" id="{F7D8B3AE-C5D3-D05E-B592-2F8899F42F46}"/>
              </a:ext>
            </a:extLst>
          </p:cNvPr>
          <p:cNvCxnSpPr/>
          <p:nvPr/>
        </p:nvCxnSpPr>
        <p:spPr>
          <a:xfrm flipH="1" flipV="1">
            <a:off x="7884477" y="1688707"/>
            <a:ext cx="975360" cy="215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Connecteur droit 9">
            <a:extLst>
              <a:ext uri="{FF2B5EF4-FFF2-40B4-BE49-F238E27FC236}">
                <a16:creationId xmlns:a16="http://schemas.microsoft.com/office/drawing/2014/main" id="{7DA3AE07-0104-CB00-1D06-91309EBEE381}"/>
              </a:ext>
            </a:extLst>
          </p:cNvPr>
          <p:cNvCxnSpPr/>
          <p:nvPr/>
        </p:nvCxnSpPr>
        <p:spPr>
          <a:xfrm>
            <a:off x="6207760" y="1016000"/>
            <a:ext cx="0" cy="499872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necteur droit 11">
            <a:extLst>
              <a:ext uri="{FF2B5EF4-FFF2-40B4-BE49-F238E27FC236}">
                <a16:creationId xmlns:a16="http://schemas.microsoft.com/office/drawing/2014/main" id="{E4BA7424-D77D-9369-A1B8-F52690D182FF}"/>
              </a:ext>
            </a:extLst>
          </p:cNvPr>
          <p:cNvCxnSpPr/>
          <p:nvPr/>
        </p:nvCxnSpPr>
        <p:spPr>
          <a:xfrm>
            <a:off x="3271520" y="3068320"/>
            <a:ext cx="491744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Connecteur droit avec flèche 15">
            <a:extLst>
              <a:ext uri="{FF2B5EF4-FFF2-40B4-BE49-F238E27FC236}">
                <a16:creationId xmlns:a16="http://schemas.microsoft.com/office/drawing/2014/main" id="{A08DDA42-623D-CC3C-5A14-4133E0E0543A}"/>
              </a:ext>
            </a:extLst>
          </p:cNvPr>
          <p:cNvCxnSpPr>
            <a:cxnSpLocks/>
          </p:cNvCxnSpPr>
          <p:nvPr/>
        </p:nvCxnSpPr>
        <p:spPr>
          <a:xfrm flipV="1">
            <a:off x="1859280" y="3139440"/>
            <a:ext cx="1920240" cy="772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E5065ED5-943A-E88E-5E67-3835EB1A7E3F}"/>
              </a:ext>
            </a:extLst>
          </p:cNvPr>
          <p:cNvCxnSpPr>
            <a:cxnSpLocks/>
          </p:cNvCxnSpPr>
          <p:nvPr/>
        </p:nvCxnSpPr>
        <p:spPr>
          <a:xfrm>
            <a:off x="1859280" y="4104640"/>
            <a:ext cx="4226560" cy="924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2FAF99C3-E929-856E-1290-4F8CADBAADFB}"/>
              </a:ext>
            </a:extLst>
          </p:cNvPr>
          <p:cNvSpPr txBox="1"/>
          <p:nvPr/>
        </p:nvSpPr>
        <p:spPr>
          <a:xfrm>
            <a:off x="81280" y="3627120"/>
            <a:ext cx="1869440" cy="1815882"/>
          </a:xfrm>
          <a:prstGeom prst="rect">
            <a:avLst/>
          </a:prstGeom>
          <a:noFill/>
        </p:spPr>
        <p:txBody>
          <a:bodyPr wrap="square" rtlCol="0">
            <a:spAutoFit/>
          </a:bodyPr>
          <a:lstStyle/>
          <a:p>
            <a:r>
              <a:rPr lang="fr-BE" sz="1600" dirty="0"/>
              <a:t>Labor </a:t>
            </a:r>
            <a:r>
              <a:rPr lang="fr-BE" sz="1600" dirty="0" err="1"/>
              <a:t>productivity</a:t>
            </a:r>
            <a:r>
              <a:rPr lang="fr-BE" sz="1600" dirty="0"/>
              <a:t> </a:t>
            </a:r>
            <a:r>
              <a:rPr lang="fr-BE" sz="1600" dirty="0" err="1"/>
              <a:t>is</a:t>
            </a:r>
            <a:r>
              <a:rPr lang="fr-BE" sz="1600" dirty="0"/>
              <a:t> the </a:t>
            </a:r>
            <a:r>
              <a:rPr lang="fr-BE" sz="1600" dirty="0" err="1"/>
              <a:t>same</a:t>
            </a:r>
            <a:r>
              <a:rPr lang="fr-BE" sz="1600" dirty="0"/>
              <a:t> in </a:t>
            </a:r>
            <a:r>
              <a:rPr lang="fr-BE" sz="1600" dirty="0" err="1"/>
              <a:t>manufacturing</a:t>
            </a:r>
            <a:r>
              <a:rPr lang="fr-BE" sz="1600" dirty="0"/>
              <a:t> and the </a:t>
            </a:r>
            <a:r>
              <a:rPr lang="fr-BE" sz="1600" dirty="0" err="1"/>
              <a:t>whole</a:t>
            </a:r>
            <a:r>
              <a:rPr lang="fr-BE" sz="1600" dirty="0"/>
              <a:t> </a:t>
            </a:r>
            <a:r>
              <a:rPr lang="fr-BE" sz="1600" dirty="0" err="1"/>
              <a:t>economy</a:t>
            </a:r>
            <a:r>
              <a:rPr lang="fr-BE" sz="1600" dirty="0"/>
              <a:t> </a:t>
            </a:r>
            <a:r>
              <a:rPr lang="fr-BE" sz="1600" dirty="0" err="1"/>
              <a:t>when</a:t>
            </a:r>
            <a:r>
              <a:rPr lang="fr-BE" sz="1600" dirty="0"/>
              <a:t> the point lies on the </a:t>
            </a:r>
            <a:r>
              <a:rPr lang="fr-BE" sz="1600" dirty="0" err="1"/>
              <a:t>dotted</a:t>
            </a:r>
            <a:r>
              <a:rPr lang="fr-BE" sz="1600" dirty="0"/>
              <a:t> line 1.0. </a:t>
            </a:r>
          </a:p>
        </p:txBody>
      </p:sp>
    </p:spTree>
    <p:extLst>
      <p:ext uri="{BB962C8B-B14F-4D97-AF65-F5344CB8AC3E}">
        <p14:creationId xmlns:p14="http://schemas.microsoft.com/office/powerpoint/2010/main" val="323754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0D85E-3ABF-05F8-9173-193AAED94F65}"/>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4186513-CBD2-57F4-069D-397CE924CDF7}"/>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24</a:t>
            </a:fld>
            <a:endParaRPr lang="en-US" noProof="0" dirty="0"/>
          </a:p>
        </p:txBody>
      </p:sp>
      <p:sp>
        <p:nvSpPr>
          <p:cNvPr id="10" name="Titel 1">
            <a:extLst>
              <a:ext uri="{FF2B5EF4-FFF2-40B4-BE49-F238E27FC236}">
                <a16:creationId xmlns:a16="http://schemas.microsoft.com/office/drawing/2014/main" id="{AB4BB492-2863-8D32-76E5-6A7E10BB4791}"/>
              </a:ext>
            </a:extLst>
          </p:cNvPr>
          <p:cNvSpPr>
            <a:spLocks noGrp="1"/>
          </p:cNvSpPr>
          <p:nvPr>
            <p:ph type="title"/>
          </p:nvPr>
        </p:nvSpPr>
        <p:spPr>
          <a:xfrm>
            <a:off x="646245" y="2825113"/>
            <a:ext cx="7965461" cy="994164"/>
          </a:xfrm>
        </p:spPr>
        <p:txBody>
          <a:bodyPr rtlCol="0"/>
          <a:lstStyle>
            <a:defPPr>
              <a:defRPr lang="nl-NL"/>
            </a:defPPr>
          </a:lstStyle>
          <a:p>
            <a:pPr algn="ctr" rtl="0"/>
            <a:r>
              <a:rPr lang="en-US" cap="none" noProof="0" dirty="0">
                <a:latin typeface="Book Antiqua" panose="02040602050305030304" pitchFamily="18" charset="0"/>
              </a:rPr>
              <a:t>“Accounting </a:t>
            </a:r>
            <a:r>
              <a:rPr lang="en-US" cap="none" noProof="0" dirty="0" err="1">
                <a:latin typeface="Book Antiqua" panose="02040602050305030304" pitchFamily="18" charset="0"/>
              </a:rPr>
              <a:t>deindustrializa</a:t>
            </a:r>
            <a:r>
              <a:rPr lang="en-US" cap="none" dirty="0" err="1">
                <a:latin typeface="Book Antiqua" panose="02040602050305030304" pitchFamily="18" charset="0"/>
              </a:rPr>
              <a:t>tion</a:t>
            </a:r>
            <a:r>
              <a:rPr lang="en-US" cap="none" dirty="0">
                <a:latin typeface="Book Antiqua" panose="02040602050305030304" pitchFamily="18" charset="0"/>
              </a:rPr>
              <a:t>”</a:t>
            </a:r>
            <a:endParaRPr lang="en-US" cap="none" noProof="0" dirty="0">
              <a:latin typeface="Book Antiqua" panose="02040602050305030304" pitchFamily="18" charset="0"/>
            </a:endParaRPr>
          </a:p>
        </p:txBody>
      </p:sp>
      <p:sp>
        <p:nvSpPr>
          <p:cNvPr id="11" name="Tijdelijke aanduiding voor inhoud 2">
            <a:extLst>
              <a:ext uri="{FF2B5EF4-FFF2-40B4-BE49-F238E27FC236}">
                <a16:creationId xmlns:a16="http://schemas.microsoft.com/office/drawing/2014/main" id="{CFF02F28-76A5-41C0-49C0-FACEB3E62083}"/>
              </a:ext>
            </a:extLst>
          </p:cNvPr>
          <p:cNvSpPr>
            <a:spLocks noGrp="1"/>
          </p:cNvSpPr>
          <p:nvPr>
            <p:ph sz="half" idx="2"/>
          </p:nvPr>
        </p:nvSpPr>
        <p:spPr>
          <a:xfrm>
            <a:off x="646245" y="2211589"/>
            <a:ext cx="7416441" cy="3497698"/>
          </a:xfrm>
        </p:spPr>
        <p:txBody>
          <a:bodyPr rtlCol="0">
            <a:normAutofit/>
          </a:bodyPr>
          <a:lstStyle>
            <a:defPPr>
              <a:defRPr lang="nl-NL"/>
            </a:defPPr>
          </a:lstStyle>
          <a:p>
            <a:pPr algn="ctr"/>
            <a:endParaRPr lang="en-US" sz="2400" dirty="0"/>
          </a:p>
          <a:p>
            <a:pPr marL="285750" indent="-285750" algn="ctr">
              <a:buFont typeface="Arial" panose="020B0604020202020204" pitchFamily="34" charset="0"/>
              <a:buChar char="•"/>
            </a:pPr>
            <a:endParaRPr lang="en-US" sz="2400" dirty="0"/>
          </a:p>
        </p:txBody>
      </p:sp>
    </p:spTree>
    <p:extLst>
      <p:ext uri="{BB962C8B-B14F-4D97-AF65-F5344CB8AC3E}">
        <p14:creationId xmlns:p14="http://schemas.microsoft.com/office/powerpoint/2010/main" val="1837249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8627-DAE1-F0FE-BD69-F812FF9CECB6}"/>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35812A6-E0C4-4F2D-F1EE-F6D093A89A4E}"/>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25</a:t>
            </a:fld>
            <a:endParaRPr lang="en-US" noProof="0" dirty="0"/>
          </a:p>
        </p:txBody>
      </p:sp>
      <p:sp>
        <p:nvSpPr>
          <p:cNvPr id="9" name="Titre 8">
            <a:extLst>
              <a:ext uri="{FF2B5EF4-FFF2-40B4-BE49-F238E27FC236}">
                <a16:creationId xmlns:a16="http://schemas.microsoft.com/office/drawing/2014/main" id="{7B8EBB4E-1C60-1420-EC02-55B6028D57D6}"/>
              </a:ext>
            </a:extLst>
          </p:cNvPr>
          <p:cNvSpPr>
            <a:spLocks noGrp="1"/>
          </p:cNvSpPr>
          <p:nvPr>
            <p:ph type="title"/>
          </p:nvPr>
        </p:nvSpPr>
        <p:spPr>
          <a:xfrm>
            <a:off x="1553737" y="276413"/>
            <a:ext cx="9879437" cy="739587"/>
          </a:xfrm>
        </p:spPr>
        <p:txBody>
          <a:bodyPr/>
          <a:lstStyle/>
          <a:p>
            <a:r>
              <a:rPr lang="fr-BE" sz="2000" cap="none" dirty="0"/>
              <a:t>Share of </a:t>
            </a:r>
            <a:r>
              <a:rPr lang="fr-BE" sz="2000" cap="none" dirty="0" err="1"/>
              <a:t>intermediate</a:t>
            </a:r>
            <a:r>
              <a:rPr lang="fr-BE" sz="2000" cap="none" dirty="0"/>
              <a:t> </a:t>
            </a:r>
            <a:r>
              <a:rPr lang="fr-BE" sz="2000" cap="none" dirty="0" err="1"/>
              <a:t>consumption</a:t>
            </a:r>
            <a:r>
              <a:rPr lang="fr-BE" sz="2000" cap="none" dirty="0"/>
              <a:t> in </a:t>
            </a:r>
            <a:r>
              <a:rPr lang="fr-BE" sz="2000" cap="none" dirty="0" err="1"/>
              <a:t>manufacturing</a:t>
            </a:r>
            <a:r>
              <a:rPr lang="fr-BE" sz="2000" cap="none" dirty="0"/>
              <a:t> </a:t>
            </a:r>
            <a:r>
              <a:rPr lang="fr-BE" sz="2000" cap="none" dirty="0" err="1"/>
              <a:t>gross</a:t>
            </a:r>
            <a:r>
              <a:rPr lang="fr-BE" sz="2000" cap="none" dirty="0"/>
              <a:t> output</a:t>
            </a:r>
            <a:br>
              <a:rPr lang="fr-BE" sz="2000" cap="none" dirty="0"/>
            </a:br>
            <a:r>
              <a:rPr lang="fr-BE" sz="2000" cap="none" dirty="0"/>
              <a:t>in volume 1995 </a:t>
            </a:r>
            <a:r>
              <a:rPr lang="fr-BE" sz="2000" i="1" cap="none" dirty="0"/>
              <a:t>vs</a:t>
            </a:r>
            <a:r>
              <a:rPr lang="fr-BE" sz="2000" cap="none" dirty="0"/>
              <a:t> 2019</a:t>
            </a: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2437FEE2-CC14-553D-6485-24E91A96A499}"/>
                  </a:ext>
                </a:extLst>
              </p:cNvPr>
              <p:cNvSpPr txBox="1"/>
              <p:nvPr/>
            </p:nvSpPr>
            <p:spPr>
              <a:xfrm>
                <a:off x="8941117" y="1796365"/>
                <a:ext cx="2834640" cy="3416320"/>
              </a:xfrm>
              <a:prstGeom prst="rect">
                <a:avLst/>
              </a:prstGeom>
              <a:noFill/>
            </p:spPr>
            <p:txBody>
              <a:bodyPr wrap="square" rtlCol="0">
                <a:spAutoFit/>
              </a:bodyPr>
              <a:lstStyle/>
              <a:p>
                <a:pPr marL="285750" indent="-285750">
                  <a:buFont typeface="Arial" panose="020B0604020202020204" pitchFamily="34" charset="0"/>
                  <a:buChar char="•"/>
                </a:pPr>
                <a:r>
                  <a:rPr lang="fr-BE" dirty="0"/>
                  <a:t>The </a:t>
                </a:r>
                <a:r>
                  <a:rPr lang="fr-BE" dirty="0" err="1"/>
                  <a:t>red</a:t>
                </a:r>
                <a:r>
                  <a:rPr lang="fr-BE" dirty="0"/>
                  <a:t> </a:t>
                </a:r>
                <a:r>
                  <a:rPr lang="fr-BE" dirty="0" err="1"/>
                  <a:t>dotted</a:t>
                </a:r>
                <a:r>
                  <a:rPr lang="fr-BE" dirty="0"/>
                  <a:t> line </a:t>
                </a:r>
                <a:r>
                  <a:rPr lang="fr-BE" dirty="0" err="1"/>
                  <a:t>is</a:t>
                </a:r>
                <a:r>
                  <a:rPr lang="fr-BE" dirty="0"/>
                  <a:t> the 45° line.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If outsourcing </a:t>
                </a:r>
                <a:r>
                  <a:rPr lang="fr-BE" dirty="0" err="1"/>
                  <a:t>were</a:t>
                </a:r>
                <a:r>
                  <a:rPr lang="fr-BE" dirty="0"/>
                  <a:t> massive in the </a:t>
                </a:r>
                <a:r>
                  <a:rPr lang="fr-BE" dirty="0" err="1"/>
                  <a:t>manufacturing</a:t>
                </a:r>
                <a:r>
                  <a:rPr lang="fr-BE" dirty="0"/>
                  <a:t> </a:t>
                </a:r>
                <a:r>
                  <a:rPr lang="fr-BE" dirty="0" err="1"/>
                  <a:t>sector</a:t>
                </a:r>
                <a:r>
                  <a:rPr lang="fr-BE" dirty="0"/>
                  <a:t>, </a:t>
                </a:r>
                <a:r>
                  <a:rPr lang="fr-BE" dirty="0" err="1"/>
                  <a:t>then</a:t>
                </a:r>
                <a:r>
                  <a:rPr lang="fr-BE" dirty="0"/>
                  <a:t> points </a:t>
                </a:r>
                <a:r>
                  <a:rPr lang="fr-BE" dirty="0" err="1"/>
                  <a:t>would</a:t>
                </a:r>
                <a:r>
                  <a:rPr lang="fr-BE" dirty="0"/>
                  <a:t> lie </a:t>
                </a:r>
                <a:r>
                  <a:rPr lang="fr-BE" dirty="0" err="1"/>
                  <a:t>above</a:t>
                </a:r>
                <a:r>
                  <a:rPr lang="fr-BE" dirty="0"/>
                  <a:t> the </a:t>
                </a:r>
                <a:r>
                  <a:rPr lang="fr-BE" dirty="0" err="1"/>
                  <a:t>red</a:t>
                </a:r>
                <a:r>
                  <a:rPr lang="fr-BE" dirty="0"/>
                  <a:t> </a:t>
                </a:r>
                <a:r>
                  <a:rPr lang="fr-BE" dirty="0" err="1"/>
                  <a:t>dotted</a:t>
                </a:r>
                <a:r>
                  <a:rPr lang="fr-BE" dirty="0"/>
                  <a:t> line. </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14:m>
                  <m:oMath xmlns:m="http://schemas.openxmlformats.org/officeDocument/2006/math">
                    <m:r>
                      <a:rPr lang="fr-BE" i="1" dirty="0" smtClean="0">
                        <a:latin typeface="Cambria Math" panose="02040503050406030204" pitchFamily="18" charset="0"/>
                      </a:rPr>
                      <m:t>𝐺𝑂</m:t>
                    </m:r>
                    <m:r>
                      <a:rPr lang="fr-BE" i="1" dirty="0" smtClean="0">
                        <a:latin typeface="Cambria Math" panose="02040503050406030204" pitchFamily="18" charset="0"/>
                      </a:rPr>
                      <m:t> = </m:t>
                    </m:r>
                    <m:r>
                      <a:rPr lang="fr-BE" i="1" dirty="0" smtClean="0">
                        <a:latin typeface="Cambria Math" panose="02040503050406030204" pitchFamily="18" charset="0"/>
                      </a:rPr>
                      <m:t>𝑉𝐴</m:t>
                    </m:r>
                    <m:r>
                      <a:rPr lang="fr-BE" i="1" dirty="0" smtClean="0">
                        <a:latin typeface="Cambria Math" panose="02040503050406030204" pitchFamily="18" charset="0"/>
                      </a:rPr>
                      <m:t> + </m:t>
                    </m:r>
                    <m:r>
                      <a:rPr lang="fr-BE" i="1" dirty="0" smtClean="0">
                        <a:latin typeface="Cambria Math" panose="02040503050406030204" pitchFamily="18" charset="0"/>
                      </a:rPr>
                      <m:t>𝐼𝐶</m:t>
                    </m:r>
                  </m:oMath>
                </a14:m>
                <a:endParaRPr lang="fr-BE" dirty="0"/>
              </a:p>
              <a:p>
                <a:endParaRPr lang="fr-BE" dirty="0"/>
              </a:p>
            </p:txBody>
          </p:sp>
        </mc:Choice>
        <mc:Fallback xmlns="">
          <p:sp>
            <p:nvSpPr>
              <p:cNvPr id="14" name="ZoneTexte 13">
                <a:extLst>
                  <a:ext uri="{FF2B5EF4-FFF2-40B4-BE49-F238E27FC236}">
                    <a16:creationId xmlns:a16="http://schemas.microsoft.com/office/drawing/2014/main" id="{2437FEE2-CC14-553D-6485-24E91A96A499}"/>
                  </a:ext>
                </a:extLst>
              </p:cNvPr>
              <p:cNvSpPr txBox="1">
                <a:spLocks noRot="1" noChangeAspect="1" noMove="1" noResize="1" noEditPoints="1" noAdjustHandles="1" noChangeArrowheads="1" noChangeShapeType="1" noTextEdit="1"/>
              </p:cNvSpPr>
              <p:nvPr/>
            </p:nvSpPr>
            <p:spPr>
              <a:xfrm>
                <a:off x="8941117" y="1796365"/>
                <a:ext cx="2834640" cy="3416320"/>
              </a:xfrm>
              <a:prstGeom prst="rect">
                <a:avLst/>
              </a:prstGeom>
              <a:blipFill>
                <a:blip r:embed="rId3"/>
                <a:stretch>
                  <a:fillRect l="-1505" t="-1071"/>
                </a:stretch>
              </a:blipFill>
            </p:spPr>
            <p:txBody>
              <a:bodyPr/>
              <a:lstStyle/>
              <a:p>
                <a:r>
                  <a:rPr lang="fr-BE">
                    <a:noFill/>
                  </a:rPr>
                  <a:t> </a:t>
                </a:r>
              </a:p>
            </p:txBody>
          </p:sp>
        </mc:Fallback>
      </mc:AlternateContent>
      <p:sp>
        <p:nvSpPr>
          <p:cNvPr id="15" name="ZoneTexte 14">
            <a:extLst>
              <a:ext uri="{FF2B5EF4-FFF2-40B4-BE49-F238E27FC236}">
                <a16:creationId xmlns:a16="http://schemas.microsoft.com/office/drawing/2014/main" id="{7D34D5E7-82FC-CCF2-7F1C-EA126171D6D7}"/>
              </a:ext>
            </a:extLst>
          </p:cNvPr>
          <p:cNvSpPr txBox="1"/>
          <p:nvPr/>
        </p:nvSpPr>
        <p:spPr>
          <a:xfrm>
            <a:off x="9093517" y="5758765"/>
            <a:ext cx="2834640" cy="584775"/>
          </a:xfrm>
          <a:prstGeom prst="rect">
            <a:avLst/>
          </a:prstGeom>
          <a:noFill/>
        </p:spPr>
        <p:txBody>
          <a:bodyPr wrap="square" rtlCol="0">
            <a:spAutoFit/>
          </a:bodyPr>
          <a:lstStyle/>
          <a:p>
            <a:r>
              <a:rPr lang="fr-BE" sz="1600" dirty="0"/>
              <a:t>Source of data: EU KLEMS</a:t>
            </a:r>
          </a:p>
          <a:p>
            <a:r>
              <a:rPr lang="fr-BE" sz="1600" dirty="0" err="1"/>
              <a:t>Calculus</a:t>
            </a:r>
            <a:r>
              <a:rPr lang="fr-BE" sz="1600" dirty="0"/>
              <a:t>: </a:t>
            </a:r>
            <a:r>
              <a:rPr lang="fr-BE" sz="1600" dirty="0" err="1"/>
              <a:t>authors</a:t>
            </a:r>
            <a:endParaRPr lang="fr-BE" sz="1600" dirty="0"/>
          </a:p>
        </p:txBody>
      </p:sp>
      <p:pic>
        <p:nvPicPr>
          <p:cNvPr id="5" name="Image 4">
            <a:extLst>
              <a:ext uri="{FF2B5EF4-FFF2-40B4-BE49-F238E27FC236}">
                <a16:creationId xmlns:a16="http://schemas.microsoft.com/office/drawing/2014/main" id="{31E6CD1F-8CAC-2632-F566-5DED7EDCBB23}"/>
              </a:ext>
            </a:extLst>
          </p:cNvPr>
          <p:cNvPicPr>
            <a:picLocks noChangeAspect="1"/>
          </p:cNvPicPr>
          <p:nvPr/>
        </p:nvPicPr>
        <p:blipFill>
          <a:blip r:embed="rId4"/>
          <a:stretch>
            <a:fillRect/>
          </a:stretch>
        </p:blipFill>
        <p:spPr>
          <a:xfrm>
            <a:off x="2165680" y="1016000"/>
            <a:ext cx="6222466" cy="5740400"/>
          </a:xfrm>
          <a:prstGeom prst="rect">
            <a:avLst/>
          </a:prstGeom>
        </p:spPr>
      </p:pic>
      <p:cxnSp>
        <p:nvCxnSpPr>
          <p:cNvPr id="17" name="Connecteur droit avec flèche 16">
            <a:extLst>
              <a:ext uri="{FF2B5EF4-FFF2-40B4-BE49-F238E27FC236}">
                <a16:creationId xmlns:a16="http://schemas.microsoft.com/office/drawing/2014/main" id="{02F64DB2-E3AB-A879-6E1B-C1766989247B}"/>
              </a:ext>
            </a:extLst>
          </p:cNvPr>
          <p:cNvCxnSpPr/>
          <p:nvPr/>
        </p:nvCxnSpPr>
        <p:spPr>
          <a:xfrm flipH="1" flipV="1">
            <a:off x="7884477" y="1688707"/>
            <a:ext cx="975360" cy="215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80635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B219B-7E3A-7E84-6386-37313F0CFB09}"/>
              </a:ext>
            </a:extLst>
          </p:cNvPr>
          <p:cNvSpPr>
            <a:spLocks noGrp="1"/>
          </p:cNvSpPr>
          <p:nvPr>
            <p:ph type="title"/>
          </p:nvPr>
        </p:nvSpPr>
        <p:spPr>
          <a:xfrm>
            <a:off x="914400" y="1057274"/>
            <a:ext cx="7843837" cy="1012782"/>
          </a:xfrm>
        </p:spPr>
        <p:txBody>
          <a:bodyPr rtlCol="0" anchor="b">
            <a:normAutofit/>
          </a:bodyPr>
          <a:lstStyle>
            <a:defPPr>
              <a:defRPr lang="nl-NL"/>
            </a:defPPr>
          </a:lstStyle>
          <a:p>
            <a:pPr rtl="0"/>
            <a:r>
              <a:rPr lang="en-US" noProof="0"/>
              <a:t>5. Conclusions</a:t>
            </a:r>
            <a:endParaRPr lang="en-US" noProof="0" dirty="0"/>
          </a:p>
        </p:txBody>
      </p:sp>
      <p:sp>
        <p:nvSpPr>
          <p:cNvPr id="3" name="Tijdelijke aanduiding voor tekst 2">
            <a:extLst>
              <a:ext uri="{FF2B5EF4-FFF2-40B4-BE49-F238E27FC236}">
                <a16:creationId xmlns:a16="http://schemas.microsoft.com/office/drawing/2014/main" id="{A2E339BF-E6D7-DD0E-AF02-6813852EE723}"/>
              </a:ext>
            </a:extLst>
          </p:cNvPr>
          <p:cNvSpPr>
            <a:spLocks noGrp="1"/>
          </p:cNvSpPr>
          <p:nvPr>
            <p:ph idx="13"/>
          </p:nvPr>
        </p:nvSpPr>
        <p:spPr>
          <a:xfrm>
            <a:off x="914400" y="2331791"/>
            <a:ext cx="7630160" cy="3721817"/>
          </a:xfrm>
        </p:spPr>
        <p:txBody>
          <a:bodyPr rtlCol="0">
            <a:normAutofit fontScale="92500" lnSpcReduction="10000"/>
          </a:bodyPr>
          <a:lstStyle>
            <a:defPPr>
              <a:defRPr lang="nl-NL"/>
            </a:defPPr>
          </a:lstStyle>
          <a:p>
            <a:pPr marL="342900" indent="-342900">
              <a:spcAft>
                <a:spcPts val="600"/>
              </a:spcAft>
              <a:buFont typeface="Arial" panose="020B0604020202020204" pitchFamily="34" charset="0"/>
              <a:buChar char="•"/>
            </a:pPr>
            <a:r>
              <a:rPr lang="en-US" dirty="0"/>
              <a:t>Gross output, intermediate consumption and employment: deindustrialization over the last 30 years</a:t>
            </a:r>
          </a:p>
          <a:p>
            <a:pPr marL="342900" indent="-342900" rtl="0">
              <a:spcAft>
                <a:spcPts val="600"/>
              </a:spcAft>
              <a:buFont typeface="Arial" panose="020B0604020202020204" pitchFamily="34" charset="0"/>
              <a:buChar char="•"/>
            </a:pPr>
            <a:endParaRPr lang="en-US" noProof="0" dirty="0"/>
          </a:p>
          <a:p>
            <a:pPr marL="342900" indent="-342900" rtl="0">
              <a:spcAft>
                <a:spcPts val="600"/>
              </a:spcAft>
              <a:buFont typeface="Arial" panose="020B0604020202020204" pitchFamily="34" charset="0"/>
              <a:buChar char="•"/>
            </a:pPr>
            <a:r>
              <a:rPr lang="en-US" dirty="0"/>
              <a:t>Value added in volume in manufacturing: stable over the last 30 years.</a:t>
            </a:r>
          </a:p>
          <a:p>
            <a:pPr marL="342900" indent="-342900" rtl="0">
              <a:spcAft>
                <a:spcPts val="600"/>
              </a:spcAft>
              <a:buFont typeface="Arial" panose="020B0604020202020204" pitchFamily="34" charset="0"/>
              <a:buChar char="•"/>
            </a:pPr>
            <a:endParaRPr lang="en-US" noProof="0" dirty="0"/>
          </a:p>
          <a:p>
            <a:pPr marL="342900" indent="-342900" rtl="0">
              <a:spcAft>
                <a:spcPts val="600"/>
              </a:spcAft>
              <a:buFont typeface="Arial" panose="020B0604020202020204" pitchFamily="34" charset="0"/>
              <a:buChar char="•"/>
            </a:pPr>
            <a:r>
              <a:rPr lang="en-US" dirty="0"/>
              <a:t>Labor productivity in manufacturing: sharp increase over the last 30 years. </a:t>
            </a:r>
          </a:p>
          <a:p>
            <a:pPr rtl="0">
              <a:spcAft>
                <a:spcPts val="600"/>
              </a:spcAft>
            </a:pPr>
            <a:endParaRPr lang="en-US" dirty="0"/>
          </a:p>
          <a:p>
            <a:pPr marL="342900" indent="-342900" rtl="0">
              <a:spcAft>
                <a:spcPts val="600"/>
              </a:spcAft>
              <a:buFont typeface="Arial" panose="020B0604020202020204" pitchFamily="34" charset="0"/>
              <a:buChar char="•"/>
            </a:pPr>
            <a:r>
              <a:rPr lang="en-US" dirty="0"/>
              <a:t>Deindustrialization of low-paid jobs? The real issue?</a:t>
            </a:r>
            <a:endParaRPr lang="en-US" noProof="0" dirty="0"/>
          </a:p>
        </p:txBody>
      </p:sp>
      <p:pic>
        <p:nvPicPr>
          <p:cNvPr id="8194" name="Picture 2" descr="Réglementations et prix de l'énergie menacent l'Europe de ...">
            <a:extLst>
              <a:ext uri="{FF2B5EF4-FFF2-40B4-BE49-F238E27FC236}">
                <a16:creationId xmlns:a16="http://schemas.microsoft.com/office/drawing/2014/main" id="{4CC15539-8CA8-373B-8C2B-8C9C45EAB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66" r="29922" b="1"/>
          <a:stretch>
            <a:fillRect/>
          </a:stretch>
        </p:blipFill>
        <p:spPr bwMode="auto">
          <a:xfrm>
            <a:off x="8989454" y="3405189"/>
            <a:ext cx="3202546" cy="3452811"/>
          </a:xfrm>
          <a:prstGeom prst="rect">
            <a:avLst/>
          </a:prstGeom>
          <a:noFill/>
          <a:extLst>
            <a:ext uri="{909E8E84-426E-40DD-AFC4-6F175D3DCCD1}">
              <a14:hiddenFill xmlns:a14="http://schemas.microsoft.com/office/drawing/2010/main">
                <a:solidFill>
                  <a:srgbClr val="FFFFFF"/>
                </a:solidFill>
              </a14:hiddenFill>
            </a:ext>
          </a:extLst>
        </p:spPr>
      </p:pic>
      <p:sp>
        <p:nvSpPr>
          <p:cNvPr id="8199" name="Slide Number Placeholder 4">
            <a:extLst>
              <a:ext uri="{FF2B5EF4-FFF2-40B4-BE49-F238E27FC236}">
                <a16:creationId xmlns:a16="http://schemas.microsoft.com/office/drawing/2014/main" id="{54E2974A-90E9-73F5-D3A5-9D59C3559180}"/>
              </a:ext>
            </a:extLst>
          </p:cNvPr>
          <p:cNvSpPr>
            <a:spLocks noGrp="1"/>
          </p:cNvSpPr>
          <p:nvPr>
            <p:ph type="sldNum" sz="quarter" idx="10"/>
          </p:nvPr>
        </p:nvSpPr>
        <p:spPr>
          <a:xfrm>
            <a:off x="10438475" y="457199"/>
            <a:ext cx="987552" cy="471489"/>
          </a:xfrm>
        </p:spPr>
        <p:txBody>
          <a:bodyPr/>
          <a:lstStyle/>
          <a:p>
            <a:pPr rtl="0">
              <a:spcAft>
                <a:spcPts val="600"/>
              </a:spcAft>
            </a:pPr>
            <a:fld id="{48F63A3B-78C7-47BE-AE5E-E10140E04643}" type="slidenum">
              <a:rPr lang="nl-NL" smtClean="0"/>
              <a:pPr rtl="0">
                <a:spcAft>
                  <a:spcPts val="600"/>
                </a:spcAft>
              </a:pPr>
              <a:t>26</a:t>
            </a:fld>
            <a:endParaRPr lang="nl-NL"/>
          </a:p>
        </p:txBody>
      </p:sp>
    </p:spTree>
    <p:extLst>
      <p:ext uri="{BB962C8B-B14F-4D97-AF65-F5344CB8AC3E}">
        <p14:creationId xmlns:p14="http://schemas.microsoft.com/office/powerpoint/2010/main" val="295292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836BB-66FD-21C9-B98E-31CF664C1C7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7ECAF74-C2EA-E5EE-B990-D0407B13197F}"/>
              </a:ext>
            </a:extLst>
          </p:cNvPr>
          <p:cNvSpPr>
            <a:spLocks noGrp="1"/>
          </p:cNvSpPr>
          <p:nvPr>
            <p:ph type="title"/>
          </p:nvPr>
        </p:nvSpPr>
        <p:spPr>
          <a:xfrm>
            <a:off x="1550564" y="1057274"/>
            <a:ext cx="9875463" cy="999746"/>
          </a:xfrm>
        </p:spPr>
        <p:txBody>
          <a:bodyPr rtlCol="0"/>
          <a:lstStyle>
            <a:defPPr>
              <a:defRPr lang="nl-NL"/>
            </a:defPPr>
          </a:lstStyle>
          <a:p>
            <a:pPr rtl="0"/>
            <a:r>
              <a:rPr lang="en-US" cap="none" noProof="0" dirty="0">
                <a:latin typeface="Book Antiqua" panose="02040602050305030304" pitchFamily="18" charset="0"/>
              </a:rPr>
              <a:t>References</a:t>
            </a:r>
          </a:p>
        </p:txBody>
      </p:sp>
      <p:sp>
        <p:nvSpPr>
          <p:cNvPr id="12" name="Tijdelijke aanduiding voor inhoud 3">
            <a:extLst>
              <a:ext uri="{FF2B5EF4-FFF2-40B4-BE49-F238E27FC236}">
                <a16:creationId xmlns:a16="http://schemas.microsoft.com/office/drawing/2014/main" id="{B8EF94AA-E8AC-4188-1675-3F0B65BD699E}"/>
              </a:ext>
            </a:extLst>
          </p:cNvPr>
          <p:cNvSpPr>
            <a:spLocks noGrp="1"/>
          </p:cNvSpPr>
          <p:nvPr>
            <p:ph sz="half" idx="2"/>
          </p:nvPr>
        </p:nvSpPr>
        <p:spPr>
          <a:xfrm>
            <a:off x="1550564" y="2303028"/>
            <a:ext cx="9066636" cy="3961593"/>
          </a:xfrm>
        </p:spPr>
        <p:txBody>
          <a:bodyPr rtlCol="0">
            <a:normAutofit/>
          </a:bodyPr>
          <a:lstStyle>
            <a:defPPr>
              <a:defRPr lang="nl-NL"/>
            </a:defPPr>
          </a:lstStyle>
          <a:p>
            <a:pPr marL="0" indent="0" rtl="0">
              <a:buNone/>
            </a:pPr>
            <a:r>
              <a:rPr lang="en-US" noProof="0" dirty="0">
                <a:latin typeface="Book Antiqua" panose="02040602050305030304" pitchFamily="18" charset="0"/>
              </a:rPr>
              <a:t>Bonvillian, W. B. (2016). Donald Trump's voters and the decline of American manufacturing. </a:t>
            </a:r>
            <a:r>
              <a:rPr lang="en-US" i="1" noProof="0" dirty="0">
                <a:latin typeface="Book Antiqua" panose="02040602050305030304" pitchFamily="18" charset="0"/>
              </a:rPr>
              <a:t>Issues in Science and Technology</a:t>
            </a:r>
            <a:r>
              <a:rPr lang="en-US" noProof="0" dirty="0">
                <a:latin typeface="Book Antiqua" panose="02040602050305030304" pitchFamily="18" charset="0"/>
              </a:rPr>
              <a:t>, 32(4), 27.</a:t>
            </a:r>
          </a:p>
          <a:p>
            <a:pPr marL="0" indent="0" rtl="0">
              <a:buNone/>
            </a:pPr>
            <a:endParaRPr lang="en-US" dirty="0">
              <a:latin typeface="Book Antiqua" panose="02040602050305030304" pitchFamily="18" charset="0"/>
            </a:endParaRPr>
          </a:p>
          <a:p>
            <a:pPr marL="0" indent="0" rtl="0">
              <a:buNone/>
            </a:pPr>
            <a:r>
              <a:rPr lang="en-US" noProof="0" dirty="0" err="1">
                <a:latin typeface="Book Antiqua" panose="02040602050305030304" pitchFamily="18" charset="0"/>
              </a:rPr>
              <a:t>Herrendorf</a:t>
            </a:r>
            <a:r>
              <a:rPr lang="en-US" noProof="0" dirty="0">
                <a:latin typeface="Book Antiqua" panose="02040602050305030304" pitchFamily="18" charset="0"/>
              </a:rPr>
              <a:t>, B., Rogerson, R., and Valentinyi, A. (2014). Growth and structural transformation. In Aghion, P. and </a:t>
            </a:r>
            <a:r>
              <a:rPr lang="en-US" noProof="0" dirty="0" err="1">
                <a:latin typeface="Book Antiqua" panose="02040602050305030304" pitchFamily="18" charset="0"/>
              </a:rPr>
              <a:t>Durlauf</a:t>
            </a:r>
            <a:r>
              <a:rPr lang="en-US" noProof="0" dirty="0">
                <a:latin typeface="Book Antiqua" panose="02040602050305030304" pitchFamily="18" charset="0"/>
              </a:rPr>
              <a:t>, S. N., editors, </a:t>
            </a:r>
            <a:r>
              <a:rPr lang="en-US" i="1" noProof="0" dirty="0">
                <a:latin typeface="Book Antiqua" panose="02040602050305030304" pitchFamily="18" charset="0"/>
              </a:rPr>
              <a:t>Handbook of Economic Growth</a:t>
            </a:r>
            <a:r>
              <a:rPr lang="en-US" noProof="0" dirty="0">
                <a:latin typeface="Book Antiqua" panose="02040602050305030304" pitchFamily="18" charset="0"/>
              </a:rPr>
              <a:t>, volume 2, chapter 6, pages 855–941. Elsevier.</a:t>
            </a:r>
          </a:p>
        </p:txBody>
      </p:sp>
      <p:sp>
        <p:nvSpPr>
          <p:cNvPr id="2" name="Tijdelijke aanduiding voor dianummer 1">
            <a:extLst>
              <a:ext uri="{FF2B5EF4-FFF2-40B4-BE49-F238E27FC236}">
                <a16:creationId xmlns:a16="http://schemas.microsoft.com/office/drawing/2014/main" id="{56B21283-DFC9-A1C1-4932-04CB2EBBA21B}"/>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27</a:t>
            </a:fld>
            <a:endParaRPr lang="en-US" noProof="0" dirty="0"/>
          </a:p>
        </p:txBody>
      </p:sp>
    </p:spTree>
    <p:extLst>
      <p:ext uri="{BB962C8B-B14F-4D97-AF65-F5344CB8AC3E}">
        <p14:creationId xmlns:p14="http://schemas.microsoft.com/office/powerpoint/2010/main" val="289063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1410E-DB3C-D651-CE46-8A7A61F87C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BAA1E5-887E-F41E-6869-F8A42440AAAD}"/>
              </a:ext>
            </a:extLst>
          </p:cNvPr>
          <p:cNvSpPr>
            <a:spLocks noGrp="1"/>
          </p:cNvSpPr>
          <p:nvPr>
            <p:ph type="ctrTitle"/>
          </p:nvPr>
        </p:nvSpPr>
        <p:spPr>
          <a:xfrm>
            <a:off x="914400" y="849782"/>
            <a:ext cx="5638800" cy="2727709"/>
          </a:xfrm>
        </p:spPr>
        <p:txBody>
          <a:bodyPr rtlCol="0"/>
          <a:lstStyle>
            <a:defPPr>
              <a:defRPr lang="nl-NL"/>
            </a:defPPr>
          </a:lstStyle>
          <a:p>
            <a:pPr rtl="0"/>
            <a:r>
              <a:rPr lang="en-US" noProof="0" dirty="0"/>
              <a:t>Thank you for your attention</a:t>
            </a:r>
          </a:p>
        </p:txBody>
      </p:sp>
      <p:sp>
        <p:nvSpPr>
          <p:cNvPr id="3" name="Subtitel 2">
            <a:extLst>
              <a:ext uri="{FF2B5EF4-FFF2-40B4-BE49-F238E27FC236}">
                <a16:creationId xmlns:a16="http://schemas.microsoft.com/office/drawing/2014/main" id="{D9FB7AD0-533A-0656-3EA7-110BADB396D2}"/>
              </a:ext>
            </a:extLst>
          </p:cNvPr>
          <p:cNvSpPr>
            <a:spLocks noGrp="1"/>
          </p:cNvSpPr>
          <p:nvPr>
            <p:ph type="subTitle" idx="1"/>
          </p:nvPr>
        </p:nvSpPr>
        <p:spPr>
          <a:xfrm>
            <a:off x="914401" y="3813606"/>
            <a:ext cx="5715000" cy="2234642"/>
          </a:xfrm>
        </p:spPr>
        <p:txBody>
          <a:bodyPr rtlCol="0"/>
          <a:lstStyle>
            <a:defPPr>
              <a:defRPr lang="nl-NL"/>
            </a:defPPr>
          </a:lstStyle>
          <a:p>
            <a:pPr rtl="0"/>
            <a:endParaRPr lang="en-US" noProof="0" dirty="0"/>
          </a:p>
        </p:txBody>
      </p:sp>
    </p:spTree>
    <p:extLst>
      <p:ext uri="{BB962C8B-B14F-4D97-AF65-F5344CB8AC3E}">
        <p14:creationId xmlns:p14="http://schemas.microsoft.com/office/powerpoint/2010/main" val="168849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21072-4A77-DB4D-DF41-58EADB7DA94E}"/>
              </a:ext>
            </a:extLst>
          </p:cNvPr>
          <p:cNvSpPr>
            <a:spLocks noGrp="1"/>
          </p:cNvSpPr>
          <p:nvPr>
            <p:ph type="title"/>
          </p:nvPr>
        </p:nvSpPr>
        <p:spPr>
          <a:xfrm>
            <a:off x="914400" y="1057275"/>
            <a:ext cx="6583680" cy="700406"/>
          </a:xfrm>
        </p:spPr>
        <p:txBody>
          <a:bodyPr rtlCol="0"/>
          <a:lstStyle>
            <a:defPPr>
              <a:defRPr lang="nl-NL"/>
            </a:defPPr>
          </a:lstStyle>
          <a:p>
            <a:pPr rtl="0"/>
            <a:r>
              <a:rPr lang="en-US" cap="none" dirty="0"/>
              <a:t>Outline</a:t>
            </a:r>
            <a:endParaRPr lang="en-US" cap="none" noProof="0" dirty="0"/>
          </a:p>
        </p:txBody>
      </p:sp>
      <p:sp>
        <p:nvSpPr>
          <p:cNvPr id="3" name="Tijdelijke aanduiding voor inhoud 2">
            <a:extLst>
              <a:ext uri="{FF2B5EF4-FFF2-40B4-BE49-F238E27FC236}">
                <a16:creationId xmlns:a16="http://schemas.microsoft.com/office/drawing/2014/main" id="{D4D22962-3C7F-E480-5C35-7F4860A098E1}"/>
              </a:ext>
            </a:extLst>
          </p:cNvPr>
          <p:cNvSpPr>
            <a:spLocks noGrp="1"/>
          </p:cNvSpPr>
          <p:nvPr>
            <p:ph idx="1"/>
          </p:nvPr>
        </p:nvSpPr>
        <p:spPr>
          <a:xfrm>
            <a:off x="914400" y="1920240"/>
            <a:ext cx="8564880" cy="3207344"/>
          </a:xfrm>
        </p:spPr>
        <p:txBody>
          <a:bodyPr rtlCol="0">
            <a:normAutofit/>
          </a:bodyPr>
          <a:lstStyle>
            <a:defPPr>
              <a:defRPr lang="nl-NL"/>
            </a:defPPr>
          </a:lstStyle>
          <a:p>
            <a:pPr rtl="0"/>
            <a:r>
              <a:rPr lang="en-US" dirty="0"/>
              <a:t>1. What is deindustrialization?</a:t>
            </a:r>
            <a:endParaRPr lang="en-US" noProof="0" dirty="0"/>
          </a:p>
          <a:p>
            <a:r>
              <a:rPr lang="en-US" noProof="0" dirty="0"/>
              <a:t>2. How to measure </a:t>
            </a:r>
            <a:r>
              <a:rPr lang="en-US" dirty="0"/>
              <a:t>deindustrialization?</a:t>
            </a:r>
          </a:p>
          <a:p>
            <a:r>
              <a:rPr lang="en-US" noProof="0" dirty="0"/>
              <a:t>3</a:t>
            </a:r>
            <a:r>
              <a:rPr lang="en-US" dirty="0"/>
              <a:t>. Why doubt the reality of deindustrialization?</a:t>
            </a:r>
          </a:p>
          <a:p>
            <a:r>
              <a:rPr lang="en-US" noProof="0" dirty="0"/>
              <a:t>4. </a:t>
            </a:r>
            <a:r>
              <a:rPr lang="en-US" dirty="0"/>
              <a:t>Accounting statistics</a:t>
            </a:r>
          </a:p>
          <a:p>
            <a:r>
              <a:rPr lang="en-US" noProof="0" dirty="0"/>
              <a:t>5. Conclusions</a:t>
            </a:r>
          </a:p>
        </p:txBody>
      </p:sp>
      <p:sp>
        <p:nvSpPr>
          <p:cNvPr id="4" name="Tijdelijke aanduiding voor dianumm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3</a:t>
            </a:fld>
            <a:endParaRPr lang="en-US" noProof="0"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EDA75-0988-2AC2-87F8-8DEC83A7B9CA}"/>
              </a:ext>
            </a:extLst>
          </p:cNvPr>
          <p:cNvSpPr>
            <a:spLocks noGrp="1"/>
          </p:cNvSpPr>
          <p:nvPr>
            <p:ph type="title"/>
          </p:nvPr>
        </p:nvSpPr>
        <p:spPr>
          <a:xfrm>
            <a:off x="3535680" y="1061623"/>
            <a:ext cx="7890347" cy="4739104"/>
          </a:xfrm>
        </p:spPr>
        <p:txBody>
          <a:bodyPr rtlCol="0"/>
          <a:lstStyle>
            <a:defPPr>
              <a:defRPr lang="nl-NL"/>
            </a:defPPr>
          </a:lstStyle>
          <a:p>
            <a:pPr rtl="0"/>
            <a:r>
              <a:rPr lang="en-US" cap="none" noProof="0" dirty="0">
                <a:latin typeface="Book Antiqua" panose="02040602050305030304" pitchFamily="18" charset="0"/>
              </a:rPr>
              <a:t>1. What is deindustrialization?</a:t>
            </a:r>
          </a:p>
        </p:txBody>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164BE-259C-7210-5732-59A3FA6C8C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C1E62D-C038-8129-1A40-11217B86CCEA}"/>
              </a:ext>
            </a:extLst>
          </p:cNvPr>
          <p:cNvSpPr>
            <a:spLocks noGrp="1"/>
          </p:cNvSpPr>
          <p:nvPr>
            <p:ph type="title"/>
          </p:nvPr>
        </p:nvSpPr>
        <p:spPr>
          <a:xfrm>
            <a:off x="3582485" y="457833"/>
            <a:ext cx="7965461" cy="994164"/>
          </a:xfrm>
        </p:spPr>
        <p:txBody>
          <a:bodyPr rtlCol="0"/>
          <a:lstStyle>
            <a:defPPr>
              <a:defRPr lang="nl-NL"/>
            </a:defPPr>
          </a:lstStyle>
          <a:p>
            <a:pPr rtl="0"/>
            <a:r>
              <a:rPr lang="en-US" cap="none" noProof="0" dirty="0">
                <a:latin typeface="Book Antiqua" panose="02040602050305030304" pitchFamily="18" charset="0"/>
              </a:rPr>
              <a:t>Deindustrialization: definition</a:t>
            </a:r>
          </a:p>
        </p:txBody>
      </p:sp>
      <p:sp>
        <p:nvSpPr>
          <p:cNvPr id="3" name="Tijdelijke aanduiding voor inhoud 2">
            <a:extLst>
              <a:ext uri="{FF2B5EF4-FFF2-40B4-BE49-F238E27FC236}">
                <a16:creationId xmlns:a16="http://schemas.microsoft.com/office/drawing/2014/main" id="{F6E69227-CABD-1A15-6441-52B1DD4F9107}"/>
              </a:ext>
            </a:extLst>
          </p:cNvPr>
          <p:cNvSpPr>
            <a:spLocks noGrp="1"/>
          </p:cNvSpPr>
          <p:nvPr>
            <p:ph sz="half" idx="2"/>
          </p:nvPr>
        </p:nvSpPr>
        <p:spPr>
          <a:xfrm>
            <a:off x="3460565" y="2303029"/>
            <a:ext cx="7416441" cy="3497698"/>
          </a:xfrm>
        </p:spPr>
        <p:txBody>
          <a:bodyPr rtlCol="0">
            <a:normAutofit fontScale="92500"/>
          </a:bodyPr>
          <a:lstStyle>
            <a:defPPr>
              <a:defRPr lang="nl-NL"/>
            </a:defPPr>
          </a:lstStyle>
          <a:p>
            <a:r>
              <a:rPr lang="en-US" noProof="0" dirty="0"/>
              <a:t>Deindustrialization is a special case of a broader economic phenomenon known as </a:t>
            </a:r>
            <a:r>
              <a:rPr lang="en-US" b="1" noProof="0" dirty="0"/>
              <a:t>structural change</a:t>
            </a:r>
            <a:r>
              <a:rPr lang="en-US" noProof="0" dirty="0"/>
              <a:t> or </a:t>
            </a:r>
            <a:r>
              <a:rPr lang="en-US" b="1" noProof="0" dirty="0"/>
              <a:t>structural transformation</a:t>
            </a:r>
            <a:r>
              <a:rPr lang="en-US" noProof="0" dirty="0"/>
              <a:t>.</a:t>
            </a:r>
          </a:p>
          <a:p>
            <a:endParaRPr lang="en-US" noProof="0" dirty="0"/>
          </a:p>
          <a:p>
            <a:r>
              <a:rPr lang="en-US" noProof="0" dirty="0" err="1"/>
              <a:t>Herrendorf</a:t>
            </a:r>
            <a:r>
              <a:rPr lang="en-US" noProof="0" dirty="0"/>
              <a:t> et al. (2014) define structural transformation as “the </a:t>
            </a:r>
            <a:r>
              <a:rPr lang="en-US" b="1" noProof="0" dirty="0"/>
              <a:t>reallocation of economic activity</a:t>
            </a:r>
            <a:r>
              <a:rPr lang="en-US" noProof="0" dirty="0"/>
              <a:t> across three broad sectors (agriculture, manufacturing, and services) that accompanies the process of modern economic growth”.</a:t>
            </a:r>
          </a:p>
          <a:p>
            <a:endParaRPr lang="en-US" dirty="0"/>
          </a:p>
          <a:p>
            <a:r>
              <a:rPr lang="en-US" noProof="0" dirty="0"/>
              <a:t>Deindustrialization can be defined as the result of </a:t>
            </a:r>
            <a:r>
              <a:rPr lang="en-US" b="1" noProof="0" dirty="0"/>
              <a:t>manufacturing production growing at a lower rate than services</a:t>
            </a:r>
            <a:r>
              <a:rPr lang="en-US" noProof="0" dirty="0"/>
              <a:t>, leading to a reallocation of economic activity from manufacturing to services over time.</a:t>
            </a:r>
          </a:p>
        </p:txBody>
      </p:sp>
      <p:sp>
        <p:nvSpPr>
          <p:cNvPr id="23" name="Tijdelijke aanduiding voor dianummer 22">
            <a:extLst>
              <a:ext uri="{FF2B5EF4-FFF2-40B4-BE49-F238E27FC236}">
                <a16:creationId xmlns:a16="http://schemas.microsoft.com/office/drawing/2014/main" id="{4CFAC0A1-02EF-0F19-8180-17CAFDDA29D8}"/>
              </a:ext>
            </a:extLst>
          </p:cNvPr>
          <p:cNvSpPr>
            <a:spLocks noGrp="1"/>
          </p:cNvSpPr>
          <p:nvPr>
            <p:ph type="sldNum" sz="quarter" idx="10"/>
          </p:nvPr>
        </p:nvSpPr>
        <p:spPr>
          <a:xfrm>
            <a:off x="10358437" y="457199"/>
            <a:ext cx="1067589" cy="471489"/>
          </a:xfrm>
        </p:spPr>
        <p:txBody>
          <a:bodyPr rtlCol="0"/>
          <a:lstStyle>
            <a:defPPr>
              <a:defRPr lang="nl-NL"/>
            </a:defPPr>
          </a:lstStyle>
          <a:p>
            <a:pPr rtl="0"/>
            <a:fld id="{48F63A3B-78C7-47BE-AE5E-E10140E04643}" type="slidenum">
              <a:rPr lang="en-US" noProof="0" smtClean="0"/>
              <a:pPr rtl="0"/>
              <a:t>5</a:t>
            </a:fld>
            <a:endParaRPr lang="en-US" noProof="0" dirty="0"/>
          </a:p>
        </p:txBody>
      </p:sp>
    </p:spTree>
    <p:extLst>
      <p:ext uri="{BB962C8B-B14F-4D97-AF65-F5344CB8AC3E}">
        <p14:creationId xmlns:p14="http://schemas.microsoft.com/office/powerpoint/2010/main" val="30132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AEEE-3C18-DC48-AEB1-8D5968A0B3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14BAB2-30F5-507C-9A28-68BE60246EF4}"/>
              </a:ext>
            </a:extLst>
          </p:cNvPr>
          <p:cNvSpPr>
            <a:spLocks noGrp="1"/>
          </p:cNvSpPr>
          <p:nvPr>
            <p:ph type="title"/>
          </p:nvPr>
        </p:nvSpPr>
        <p:spPr>
          <a:xfrm>
            <a:off x="944880" y="1076766"/>
            <a:ext cx="7890347" cy="4739104"/>
          </a:xfrm>
        </p:spPr>
        <p:txBody>
          <a:bodyPr rtlCol="0"/>
          <a:lstStyle>
            <a:defPPr>
              <a:defRPr lang="nl-NL"/>
            </a:defPPr>
          </a:lstStyle>
          <a:p>
            <a:pPr rtl="0"/>
            <a:r>
              <a:rPr lang="en-US" cap="none" noProof="0" dirty="0">
                <a:latin typeface="Book Antiqua" panose="02040602050305030304" pitchFamily="18" charset="0"/>
              </a:rPr>
              <a:t>2. Three accounting perspectives on deindustrialization</a:t>
            </a:r>
          </a:p>
        </p:txBody>
      </p:sp>
    </p:spTree>
    <p:extLst>
      <p:ext uri="{BB962C8B-B14F-4D97-AF65-F5344CB8AC3E}">
        <p14:creationId xmlns:p14="http://schemas.microsoft.com/office/powerpoint/2010/main" val="259490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95C73-588F-EB3F-B2FF-4AB81B416B63}"/>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430B3F1-6BD3-4EE3-0BFB-E71EB9D65522}"/>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7</a:t>
            </a:fld>
            <a:endParaRPr lang="en-US" noProof="0" dirty="0"/>
          </a:p>
        </p:txBody>
      </p:sp>
      <p:sp>
        <p:nvSpPr>
          <p:cNvPr id="10" name="Titel 1">
            <a:extLst>
              <a:ext uri="{FF2B5EF4-FFF2-40B4-BE49-F238E27FC236}">
                <a16:creationId xmlns:a16="http://schemas.microsoft.com/office/drawing/2014/main" id="{4D76D1AE-C476-ED43-D814-1D49DF7CA5AB}"/>
              </a:ext>
            </a:extLst>
          </p:cNvPr>
          <p:cNvSpPr>
            <a:spLocks noGrp="1"/>
          </p:cNvSpPr>
          <p:nvPr>
            <p:ph type="title"/>
          </p:nvPr>
        </p:nvSpPr>
        <p:spPr>
          <a:xfrm>
            <a:off x="524325" y="569593"/>
            <a:ext cx="7965461" cy="994164"/>
          </a:xfrm>
        </p:spPr>
        <p:txBody>
          <a:bodyPr rtlCol="0"/>
          <a:lstStyle>
            <a:defPPr>
              <a:defRPr lang="nl-NL"/>
            </a:defPPr>
          </a:lstStyle>
          <a:p>
            <a:pPr rtl="0"/>
            <a:r>
              <a:rPr lang="en-US" cap="none" noProof="0" dirty="0">
                <a:latin typeface="Book Antiqua" panose="02040602050305030304" pitchFamily="18" charset="0"/>
              </a:rPr>
              <a:t>Deindustrialization: three accounting perspectives</a:t>
            </a:r>
          </a:p>
        </p:txBody>
      </p:sp>
      <p:sp>
        <p:nvSpPr>
          <p:cNvPr id="11" name="Tijdelijke aanduiding voor inhoud 2">
            <a:extLst>
              <a:ext uri="{FF2B5EF4-FFF2-40B4-BE49-F238E27FC236}">
                <a16:creationId xmlns:a16="http://schemas.microsoft.com/office/drawing/2014/main" id="{4AE99931-7DDB-F782-9BB9-D24D2F1C092B}"/>
              </a:ext>
            </a:extLst>
          </p:cNvPr>
          <p:cNvSpPr>
            <a:spLocks noGrp="1"/>
          </p:cNvSpPr>
          <p:nvPr>
            <p:ph sz="half" idx="2"/>
          </p:nvPr>
        </p:nvSpPr>
        <p:spPr>
          <a:xfrm>
            <a:off x="646245" y="2211589"/>
            <a:ext cx="7416441" cy="3497698"/>
          </a:xfrm>
        </p:spPr>
        <p:txBody>
          <a:bodyPr rtlCol="0">
            <a:normAutofit/>
          </a:bodyPr>
          <a:lstStyle>
            <a:defPPr>
              <a:defRPr lang="nl-NL"/>
            </a:defPPr>
          </a:lstStyle>
          <a:p>
            <a:pPr marL="285750" indent="-285750">
              <a:buFont typeface="Arial" panose="020B0604020202020204" pitchFamily="34" charset="0"/>
              <a:buChar char="•"/>
            </a:pPr>
            <a:r>
              <a:rPr lang="fr-BE" sz="2400" dirty="0"/>
              <a:t>A value-</a:t>
            </a:r>
            <a:r>
              <a:rPr lang="fr-BE" sz="2400" dirty="0" err="1"/>
              <a:t>added</a:t>
            </a:r>
            <a:r>
              <a:rPr lang="fr-BE" sz="2400" dirty="0"/>
              <a:t> perspective.</a:t>
            </a:r>
            <a:endParaRPr lang="en-US" sz="2400" noProof="0" dirty="0"/>
          </a:p>
          <a:p>
            <a:endParaRPr lang="en-US" sz="2400" dirty="0"/>
          </a:p>
          <a:p>
            <a:pPr marL="285750" indent="-285750">
              <a:buFont typeface="Arial" panose="020B0604020202020204" pitchFamily="34" charset="0"/>
              <a:buChar char="•"/>
            </a:pPr>
            <a:r>
              <a:rPr lang="en-US" sz="2400" dirty="0"/>
              <a:t>An employment perspective.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 expenditure perspective.</a:t>
            </a:r>
          </a:p>
        </p:txBody>
      </p:sp>
    </p:spTree>
    <p:extLst>
      <p:ext uri="{BB962C8B-B14F-4D97-AF65-F5344CB8AC3E}">
        <p14:creationId xmlns:p14="http://schemas.microsoft.com/office/powerpoint/2010/main" val="12042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07BF-225E-8C42-4D01-5DCAD28C31A4}"/>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DF2277B-0DFF-3EF0-284C-5CDE1653BFE4}"/>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8</a:t>
            </a:fld>
            <a:endParaRPr lang="en-US" noProof="0" dirty="0"/>
          </a:p>
        </p:txBody>
      </p:sp>
      <p:sp>
        <p:nvSpPr>
          <p:cNvPr id="10" name="Titel 1">
            <a:extLst>
              <a:ext uri="{FF2B5EF4-FFF2-40B4-BE49-F238E27FC236}">
                <a16:creationId xmlns:a16="http://schemas.microsoft.com/office/drawing/2014/main" id="{5DC0FE44-1929-0F37-84D1-3A40ED23EF2D}"/>
              </a:ext>
            </a:extLst>
          </p:cNvPr>
          <p:cNvSpPr>
            <a:spLocks noGrp="1"/>
          </p:cNvSpPr>
          <p:nvPr>
            <p:ph type="title"/>
          </p:nvPr>
        </p:nvSpPr>
        <p:spPr>
          <a:xfrm>
            <a:off x="524325" y="569593"/>
            <a:ext cx="7965461" cy="994164"/>
          </a:xfrm>
        </p:spPr>
        <p:txBody>
          <a:bodyPr rtlCol="0"/>
          <a:lstStyle>
            <a:defPPr>
              <a:defRPr lang="nl-NL"/>
            </a:defPPr>
          </a:lstStyle>
          <a:p>
            <a:pPr rtl="0"/>
            <a:r>
              <a:rPr lang="en-US" cap="none" noProof="0" dirty="0">
                <a:latin typeface="Book Antiqua" panose="02040602050305030304" pitchFamily="18" charset="0"/>
              </a:rPr>
              <a:t>Value-added perspective</a:t>
            </a:r>
          </a:p>
        </p:txBody>
      </p:sp>
      <p:sp>
        <p:nvSpPr>
          <p:cNvPr id="11" name="Tijdelijke aanduiding voor inhoud 2">
            <a:extLst>
              <a:ext uri="{FF2B5EF4-FFF2-40B4-BE49-F238E27FC236}">
                <a16:creationId xmlns:a16="http://schemas.microsoft.com/office/drawing/2014/main" id="{CA3DCC5E-FC08-8058-FE10-65BB230CC569}"/>
              </a:ext>
            </a:extLst>
          </p:cNvPr>
          <p:cNvSpPr>
            <a:spLocks noGrp="1"/>
          </p:cNvSpPr>
          <p:nvPr>
            <p:ph sz="half" idx="2"/>
          </p:nvPr>
        </p:nvSpPr>
        <p:spPr>
          <a:xfrm>
            <a:off x="646245" y="2211589"/>
            <a:ext cx="7416441" cy="3497698"/>
          </a:xfrm>
        </p:spPr>
        <p:txBody>
          <a:bodyPr rtlCol="0">
            <a:normAutofit/>
          </a:bodyPr>
          <a:lstStyle>
            <a:defPPr>
              <a:defRPr lang="nl-NL"/>
            </a:defPPr>
          </a:lstStyle>
          <a:p>
            <a:pPr marL="285750" indent="-285750">
              <a:buFont typeface="Arial" panose="020B0604020202020204" pitchFamily="34" charset="0"/>
              <a:buChar char="•"/>
            </a:pPr>
            <a:r>
              <a:rPr lang="en-US" sz="2400" dirty="0"/>
              <a:t>This is the supply perspective of deindustrialization.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country’s manufacturing value added is either sold to domestic buyers or foreign buyers (exports).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is this perspective that leads to different conclusions about deindustrialization in the literature.</a:t>
            </a:r>
          </a:p>
        </p:txBody>
      </p:sp>
    </p:spTree>
    <p:extLst>
      <p:ext uri="{BB962C8B-B14F-4D97-AF65-F5344CB8AC3E}">
        <p14:creationId xmlns:p14="http://schemas.microsoft.com/office/powerpoint/2010/main" val="7371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E850-345F-CBA2-2CD2-7F53F4B8353E}"/>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E2F776A-0710-B00F-90D1-20E7B57C6AF3}"/>
              </a:ext>
            </a:extLst>
          </p:cNvPr>
          <p:cNvSpPr>
            <a:spLocks noGrp="1"/>
          </p:cNvSpPr>
          <p:nvPr>
            <p:ph type="sldNum" sz="quarter" idx="10"/>
          </p:nvPr>
        </p:nvSpPr>
        <p:spPr>
          <a:xfrm>
            <a:off x="10438475" y="457199"/>
            <a:ext cx="987552" cy="471489"/>
          </a:xfrm>
        </p:spPr>
        <p:txBody>
          <a:bodyPr rtlCol="0"/>
          <a:lstStyle>
            <a:defPPr>
              <a:defRPr lang="nl-NL"/>
            </a:defPPr>
          </a:lstStyle>
          <a:p>
            <a:pPr rtl="0"/>
            <a:fld id="{48F63A3B-78C7-47BE-AE5E-E10140E04643}" type="slidenum">
              <a:rPr lang="en-US" noProof="0" smtClean="0"/>
              <a:pPr rtl="0"/>
              <a:t>9</a:t>
            </a:fld>
            <a:endParaRPr lang="en-US" noProof="0" dirty="0"/>
          </a:p>
        </p:txBody>
      </p:sp>
      <p:sp>
        <p:nvSpPr>
          <p:cNvPr id="10" name="Titel 1">
            <a:extLst>
              <a:ext uri="{FF2B5EF4-FFF2-40B4-BE49-F238E27FC236}">
                <a16:creationId xmlns:a16="http://schemas.microsoft.com/office/drawing/2014/main" id="{7E481F07-6654-15D8-C7DA-F3BC2D30DC25}"/>
              </a:ext>
            </a:extLst>
          </p:cNvPr>
          <p:cNvSpPr>
            <a:spLocks noGrp="1"/>
          </p:cNvSpPr>
          <p:nvPr>
            <p:ph type="title"/>
          </p:nvPr>
        </p:nvSpPr>
        <p:spPr>
          <a:xfrm>
            <a:off x="524325" y="569593"/>
            <a:ext cx="7965461" cy="994164"/>
          </a:xfrm>
        </p:spPr>
        <p:txBody>
          <a:bodyPr rtlCol="0"/>
          <a:lstStyle>
            <a:defPPr>
              <a:defRPr lang="nl-NL"/>
            </a:defPPr>
          </a:lstStyle>
          <a:p>
            <a:pPr rtl="0"/>
            <a:r>
              <a:rPr lang="en-US" cap="none" noProof="0" dirty="0">
                <a:latin typeface="Book Antiqua" panose="02040602050305030304" pitchFamily="18" charset="0"/>
              </a:rPr>
              <a:t>Employment perspective</a:t>
            </a:r>
          </a:p>
        </p:txBody>
      </p:sp>
      <p:sp>
        <p:nvSpPr>
          <p:cNvPr id="11" name="Tijdelijke aanduiding voor inhoud 2">
            <a:extLst>
              <a:ext uri="{FF2B5EF4-FFF2-40B4-BE49-F238E27FC236}">
                <a16:creationId xmlns:a16="http://schemas.microsoft.com/office/drawing/2014/main" id="{17EAFBB7-2CF8-F87F-4723-CFFD3424B118}"/>
              </a:ext>
            </a:extLst>
          </p:cNvPr>
          <p:cNvSpPr>
            <a:spLocks noGrp="1"/>
          </p:cNvSpPr>
          <p:nvPr>
            <p:ph sz="half" idx="2"/>
          </p:nvPr>
        </p:nvSpPr>
        <p:spPr>
          <a:xfrm>
            <a:off x="646245" y="2211589"/>
            <a:ext cx="7416441" cy="3497698"/>
          </a:xfrm>
        </p:spPr>
        <p:txBody>
          <a:bodyPr rtlCol="0">
            <a:normAutofit lnSpcReduction="10000"/>
          </a:bodyPr>
          <a:lstStyle>
            <a:defPPr>
              <a:defRPr lang="nl-NL"/>
            </a:defPPr>
          </a:lstStyle>
          <a:p>
            <a:pPr marL="285750" indent="-285750">
              <a:buFont typeface="Arial" panose="020B0604020202020204" pitchFamily="34" charset="0"/>
              <a:buChar char="•"/>
            </a:pPr>
            <a:r>
              <a:rPr lang="en-US" sz="2400" dirty="0"/>
              <a:t>This is the perspective most commonly used by researchers because employment data is readily available and easy to use.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is also the perspective that has the greatest media impact because it concerns people's jobs.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perspective provides only a partial view of the dynamics within the manufacturing sector.</a:t>
            </a:r>
          </a:p>
        </p:txBody>
      </p:sp>
    </p:spTree>
    <p:extLst>
      <p:ext uri="{BB962C8B-B14F-4D97-AF65-F5344CB8AC3E}">
        <p14:creationId xmlns:p14="http://schemas.microsoft.com/office/powerpoint/2010/main" val="22311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ngepast">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4_TF78438558_Win32" id="{794013AA-EA2C-43FC-9E3A-494CAEF134E6}" vid="{8836B66F-558E-4494-9911-3863A9572FD8}"/>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{0C4F6AC6-516A-4CAE-9AA0-F45755ACD8FA}tf78438558_win32</Template>
  <TotalTime>0</TotalTime>
  <Words>956</Words>
  <Application>Microsoft Office PowerPoint</Application>
  <PresentationFormat>Grand écran</PresentationFormat>
  <Paragraphs>156</Paragraphs>
  <Slides>28</Slides>
  <Notes>28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Arial Black</vt:lpstr>
      <vt:lpstr>Book Antiqua</vt:lpstr>
      <vt:lpstr>Calibri</vt:lpstr>
      <vt:lpstr>Cambria Math</vt:lpstr>
      <vt:lpstr>Sabon Next LT</vt:lpstr>
      <vt:lpstr>Aangepast</vt:lpstr>
      <vt:lpstr>Présentation PowerPoint</vt:lpstr>
      <vt:lpstr>Quote</vt:lpstr>
      <vt:lpstr>Outline</vt:lpstr>
      <vt:lpstr>1. What is deindustrialization?</vt:lpstr>
      <vt:lpstr>Deindustrialization: definition</vt:lpstr>
      <vt:lpstr>2. Three accounting perspectives on deindustrialization</vt:lpstr>
      <vt:lpstr>Deindustrialization: three accounting perspectives</vt:lpstr>
      <vt:lpstr>Value-added perspective</vt:lpstr>
      <vt:lpstr>Employment perspective</vt:lpstr>
      <vt:lpstr>Expenditure perspective</vt:lpstr>
      <vt:lpstr>Relation between the three accounting perspectives</vt:lpstr>
      <vt:lpstr>3. Why doubt the reality of deindustrialization?</vt:lpstr>
      <vt:lpstr>Contradicting results in the literature</vt:lpstr>
      <vt:lpstr>Measurement issues</vt:lpstr>
      <vt:lpstr>Current and constant Prices: an example</vt:lpstr>
      <vt:lpstr>“Accounting illusion”</vt:lpstr>
      <vt:lpstr>4. Accounting statistics</vt:lpstr>
      <vt:lpstr>Value added</vt:lpstr>
      <vt:lpstr>Share of manufacturing in total value added in volume 1995 vs 2019</vt:lpstr>
      <vt:lpstr>Employment</vt:lpstr>
      <vt:lpstr>Share of manufacturing in employment  1995 vs 2019</vt:lpstr>
      <vt:lpstr>Labor productivity</vt:lpstr>
      <vt:lpstr>Manufacturing and total labor productivity  1995 vs 2019</vt:lpstr>
      <vt:lpstr>“Accounting deindustrialization”</vt:lpstr>
      <vt:lpstr>Share of intermediate consumption in manufacturing gross output in volume 1995 vs 2019</vt:lpstr>
      <vt:lpstr>5. Conclusions</vt:lpstr>
      <vt:lpstr>References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Artige Lionel</dc:creator>
  <cp:lastModifiedBy>Artige Lionel</cp:lastModifiedBy>
  <cp:revision>40</cp:revision>
  <dcterms:created xsi:type="dcterms:W3CDTF">2025-08-20T08:51:21Z</dcterms:created>
  <dcterms:modified xsi:type="dcterms:W3CDTF">2025-09-11T06:52:12Z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