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59" r:id="rId5"/>
    <p:sldId id="266" r:id="rId6"/>
    <p:sldId id="276" r:id="rId7"/>
    <p:sldId id="261" r:id="rId8"/>
    <p:sldId id="262" r:id="rId9"/>
    <p:sldId id="264" r:id="rId10"/>
    <p:sldId id="265" r:id="rId11"/>
    <p:sldId id="267" r:id="rId12"/>
    <p:sldId id="268" r:id="rId13"/>
    <p:sldId id="269" r:id="rId14"/>
    <p:sldId id="270" r:id="rId15"/>
    <p:sldId id="271" r:id="rId16"/>
    <p:sldId id="272" r:id="rId17"/>
    <p:sldId id="273" r:id="rId18"/>
    <p:sldId id="274" r:id="rId19"/>
    <p:sldId id="275" r:id="rId20"/>
    <p:sldId id="277" r:id="rId21"/>
    <p:sldId id="278" r:id="rId22"/>
    <p:sldId id="279" r:id="rId23"/>
    <p:sldId id="280" r:id="rId24"/>
    <p:sldId id="263"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94640"/>
  </p:normalViewPr>
  <p:slideViewPr>
    <p:cSldViewPr snapToGrid="0">
      <p:cViewPr varScale="1">
        <p:scale>
          <a:sx n="111" d="100"/>
          <a:sy n="111" d="100"/>
        </p:scale>
        <p:origin x="70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17.svg"/></Relationships>
</file>

<file path=ppt/diagrams/_rels/data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1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202315-3E43-45BF-A161-B83FD2E01E9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7D033EE-9584-4FC6-82FE-2F67790FE088}">
      <dgm:prSet/>
      <dgm:spPr/>
      <dgm:t>
        <a:bodyPr/>
        <a:lstStyle/>
        <a:p>
          <a:r>
            <a:rPr lang="fr-BE" b="1"/>
            <a:t>Origins and Growth</a:t>
          </a:r>
          <a:r>
            <a:rPr lang="fr-BE"/>
            <a:t>: Launched in 2011 as a spin-off of Justin.TV, Twitch focused on live-streaming games and esports, quickly becoming popular among younger audiences.</a:t>
          </a:r>
          <a:endParaRPr lang="en-US"/>
        </a:p>
      </dgm:t>
    </dgm:pt>
    <dgm:pt modelId="{C6E2B3A3-C751-4411-88E2-F4234C50FF78}" type="parTrans" cxnId="{5CF6E5EC-A353-4B0B-8914-47D495EE60A7}">
      <dgm:prSet/>
      <dgm:spPr/>
      <dgm:t>
        <a:bodyPr/>
        <a:lstStyle/>
        <a:p>
          <a:endParaRPr lang="en-US"/>
        </a:p>
      </dgm:t>
    </dgm:pt>
    <dgm:pt modelId="{B1C8AD1E-9E62-45B7-AC20-F799FE7E9F55}" type="sibTrans" cxnId="{5CF6E5EC-A353-4B0B-8914-47D495EE60A7}">
      <dgm:prSet/>
      <dgm:spPr/>
      <dgm:t>
        <a:bodyPr/>
        <a:lstStyle/>
        <a:p>
          <a:endParaRPr lang="en-US"/>
        </a:p>
      </dgm:t>
    </dgm:pt>
    <dgm:pt modelId="{CFD9B80E-1FDE-478D-AAB3-C20317F0E01F}">
      <dgm:prSet/>
      <dgm:spPr/>
      <dgm:t>
        <a:bodyPr/>
        <a:lstStyle/>
        <a:p>
          <a:r>
            <a:rPr lang="fr-BE" b="1"/>
            <a:t>Amazon Era</a:t>
          </a:r>
          <a:r>
            <a:rPr lang="fr-BE"/>
            <a:t>: After its 2014 acquisition, Twitch began diversifying content beyond gaming, though it remained closely linked to gaming culture and outside mainstream media attention.</a:t>
          </a:r>
          <a:endParaRPr lang="en-US"/>
        </a:p>
      </dgm:t>
    </dgm:pt>
    <dgm:pt modelId="{66AA4EE0-BF26-48C7-B5B5-E47702B2F293}" type="parTrans" cxnId="{F73CFFFE-F83A-4CCD-ADD0-030EC88B4531}">
      <dgm:prSet/>
      <dgm:spPr/>
      <dgm:t>
        <a:bodyPr/>
        <a:lstStyle/>
        <a:p>
          <a:endParaRPr lang="en-US"/>
        </a:p>
      </dgm:t>
    </dgm:pt>
    <dgm:pt modelId="{DE9520E0-8BC6-4C50-B25A-A5382525D251}" type="sibTrans" cxnId="{F73CFFFE-F83A-4CCD-ADD0-030EC88B4531}">
      <dgm:prSet/>
      <dgm:spPr/>
      <dgm:t>
        <a:bodyPr/>
        <a:lstStyle/>
        <a:p>
          <a:endParaRPr lang="en-US"/>
        </a:p>
      </dgm:t>
    </dgm:pt>
    <dgm:pt modelId="{6CD0BF18-4DE6-4ACE-9E85-203E6B836FDF}">
      <dgm:prSet/>
      <dgm:spPr/>
      <dgm:t>
        <a:bodyPr/>
        <a:lstStyle/>
        <a:p>
          <a:r>
            <a:rPr lang="fr-BE" b="1"/>
            <a:t>Pandemic Shift</a:t>
          </a:r>
          <a:r>
            <a:rPr lang="fr-BE"/>
            <a:t>: COVID-19 lockdowns in 2020 marked a turning point, as journalists and communicators started using Twitch as a new medium for engagement.</a:t>
          </a:r>
          <a:endParaRPr lang="en-US"/>
        </a:p>
      </dgm:t>
    </dgm:pt>
    <dgm:pt modelId="{DCB64F12-96EC-46B9-9537-885A5527DB04}" type="parTrans" cxnId="{602CA4A7-C715-46E6-9863-887A03E39BCA}">
      <dgm:prSet/>
      <dgm:spPr/>
      <dgm:t>
        <a:bodyPr/>
        <a:lstStyle/>
        <a:p>
          <a:endParaRPr lang="en-US"/>
        </a:p>
      </dgm:t>
    </dgm:pt>
    <dgm:pt modelId="{9E229DB5-2779-4179-AA6A-FA732E70B4A6}" type="sibTrans" cxnId="{602CA4A7-C715-46E6-9863-887A03E39BCA}">
      <dgm:prSet/>
      <dgm:spPr/>
      <dgm:t>
        <a:bodyPr/>
        <a:lstStyle/>
        <a:p>
          <a:endParaRPr lang="en-US"/>
        </a:p>
      </dgm:t>
    </dgm:pt>
    <dgm:pt modelId="{2FFA31C0-4258-4F67-9F6B-332DCD477378}">
      <dgm:prSet/>
      <dgm:spPr/>
      <dgm:t>
        <a:bodyPr/>
        <a:lstStyle/>
        <a:p>
          <a:r>
            <a:rPr lang="fr-BE" b="1"/>
            <a:t>Impact on Journalism</a:t>
          </a:r>
          <a:r>
            <a:rPr lang="fr-BE"/>
            <a:t>: The rise of streaming in news challenges traditional practices, blurring information and entertainment and raising questions about journalistic identity and integrity.</a:t>
          </a:r>
          <a:endParaRPr lang="en-US"/>
        </a:p>
      </dgm:t>
    </dgm:pt>
    <dgm:pt modelId="{E98F7D65-EDE2-4999-B3D7-6E1FD566EEA0}" type="parTrans" cxnId="{C7CD5425-DD50-4EB4-AD27-2A805361C6BA}">
      <dgm:prSet/>
      <dgm:spPr/>
      <dgm:t>
        <a:bodyPr/>
        <a:lstStyle/>
        <a:p>
          <a:endParaRPr lang="en-US"/>
        </a:p>
      </dgm:t>
    </dgm:pt>
    <dgm:pt modelId="{29BE0201-857D-4F4F-B00B-282D01559383}" type="sibTrans" cxnId="{C7CD5425-DD50-4EB4-AD27-2A805361C6BA}">
      <dgm:prSet/>
      <dgm:spPr/>
      <dgm:t>
        <a:bodyPr/>
        <a:lstStyle/>
        <a:p>
          <a:endParaRPr lang="en-US"/>
        </a:p>
      </dgm:t>
    </dgm:pt>
    <dgm:pt modelId="{E2776B5D-640B-4D40-AE32-32AF96C6632A}" type="pres">
      <dgm:prSet presAssocID="{8C202315-3E43-45BF-A161-B83FD2E01E96}" presName="root" presStyleCnt="0">
        <dgm:presLayoutVars>
          <dgm:dir/>
          <dgm:resizeHandles val="exact"/>
        </dgm:presLayoutVars>
      </dgm:prSet>
      <dgm:spPr/>
    </dgm:pt>
    <dgm:pt modelId="{FE084A16-06D0-4EDC-987F-32DBAF1A642C}" type="pres">
      <dgm:prSet presAssocID="{67D033EE-9584-4FC6-82FE-2F67790FE088}" presName="compNode" presStyleCnt="0"/>
      <dgm:spPr/>
    </dgm:pt>
    <dgm:pt modelId="{6DCE7248-A01E-4A3A-94EE-39979AE33E28}" type="pres">
      <dgm:prSet presAssocID="{67D033EE-9584-4FC6-82FE-2F67790FE088}" presName="bgRect" presStyleLbl="bgShp" presStyleIdx="0" presStyleCnt="4"/>
      <dgm:spPr/>
    </dgm:pt>
    <dgm:pt modelId="{95A74DE7-9A35-4568-B0D1-300BB639567C}" type="pres">
      <dgm:prSet presAssocID="{67D033EE-9584-4FC6-82FE-2F67790FE08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me controller"/>
        </a:ext>
      </dgm:extLst>
    </dgm:pt>
    <dgm:pt modelId="{33F310EC-FB0C-4400-B477-3D0FBF337C7F}" type="pres">
      <dgm:prSet presAssocID="{67D033EE-9584-4FC6-82FE-2F67790FE088}" presName="spaceRect" presStyleCnt="0"/>
      <dgm:spPr/>
    </dgm:pt>
    <dgm:pt modelId="{341A83D1-683E-41E4-9452-7706DA422ECD}" type="pres">
      <dgm:prSet presAssocID="{67D033EE-9584-4FC6-82FE-2F67790FE088}" presName="parTx" presStyleLbl="revTx" presStyleIdx="0" presStyleCnt="4">
        <dgm:presLayoutVars>
          <dgm:chMax val="0"/>
          <dgm:chPref val="0"/>
        </dgm:presLayoutVars>
      </dgm:prSet>
      <dgm:spPr/>
    </dgm:pt>
    <dgm:pt modelId="{A4130324-48DC-46C6-AB72-4D0531BE29C8}" type="pres">
      <dgm:prSet presAssocID="{B1C8AD1E-9E62-45B7-AC20-F799FE7E9F55}" presName="sibTrans" presStyleCnt="0"/>
      <dgm:spPr/>
    </dgm:pt>
    <dgm:pt modelId="{04856DFF-7395-4F70-9B4C-A1466DE13A7D}" type="pres">
      <dgm:prSet presAssocID="{CFD9B80E-1FDE-478D-AAB3-C20317F0E01F}" presName="compNode" presStyleCnt="0"/>
      <dgm:spPr/>
    </dgm:pt>
    <dgm:pt modelId="{C5280A49-6570-4192-82C1-C049D06CA91F}" type="pres">
      <dgm:prSet presAssocID="{CFD9B80E-1FDE-478D-AAB3-C20317F0E01F}" presName="bgRect" presStyleLbl="bgShp" presStyleIdx="1" presStyleCnt="4"/>
      <dgm:spPr/>
    </dgm:pt>
    <dgm:pt modelId="{F04908D6-DDB4-4F68-9970-F6DCC1A79B83}" type="pres">
      <dgm:prSet presAssocID="{CFD9B80E-1FDE-478D-AAB3-C20317F0E01F}"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ollar avec un remplissage uni"/>
        </a:ext>
      </dgm:extLst>
    </dgm:pt>
    <dgm:pt modelId="{53D09CDA-3EE7-496A-AD78-13DAC101AB33}" type="pres">
      <dgm:prSet presAssocID="{CFD9B80E-1FDE-478D-AAB3-C20317F0E01F}" presName="spaceRect" presStyleCnt="0"/>
      <dgm:spPr/>
    </dgm:pt>
    <dgm:pt modelId="{012F28AF-FE2F-480B-92CA-3C9684F68C0A}" type="pres">
      <dgm:prSet presAssocID="{CFD9B80E-1FDE-478D-AAB3-C20317F0E01F}" presName="parTx" presStyleLbl="revTx" presStyleIdx="1" presStyleCnt="4">
        <dgm:presLayoutVars>
          <dgm:chMax val="0"/>
          <dgm:chPref val="0"/>
        </dgm:presLayoutVars>
      </dgm:prSet>
      <dgm:spPr/>
    </dgm:pt>
    <dgm:pt modelId="{2770FDDB-B039-43D7-9447-A5D4F9FB864F}" type="pres">
      <dgm:prSet presAssocID="{DE9520E0-8BC6-4C50-B25A-A5382525D251}" presName="sibTrans" presStyleCnt="0"/>
      <dgm:spPr/>
    </dgm:pt>
    <dgm:pt modelId="{05DB169C-2BDB-4C05-9F3A-F7415F877B0B}" type="pres">
      <dgm:prSet presAssocID="{6CD0BF18-4DE6-4ACE-9E85-203E6B836FDF}" presName="compNode" presStyleCnt="0"/>
      <dgm:spPr/>
    </dgm:pt>
    <dgm:pt modelId="{CE7C9DBF-F45F-4532-9030-BF3C0EAB82DD}" type="pres">
      <dgm:prSet presAssocID="{6CD0BF18-4DE6-4ACE-9E85-203E6B836FDF}" presName="bgRect" presStyleLbl="bgShp" presStyleIdx="2" presStyleCnt="4"/>
      <dgm:spPr/>
    </dgm:pt>
    <dgm:pt modelId="{2B188112-A79A-4038-A533-3DA4A8D78C0B}" type="pres">
      <dgm:prSet presAssocID="{6CD0BF18-4DE6-4ACE-9E85-203E6B836FD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ting"/>
        </a:ext>
      </dgm:extLst>
    </dgm:pt>
    <dgm:pt modelId="{CE117318-85E7-46E4-B84C-6BDEE13F2B99}" type="pres">
      <dgm:prSet presAssocID="{6CD0BF18-4DE6-4ACE-9E85-203E6B836FDF}" presName="spaceRect" presStyleCnt="0"/>
      <dgm:spPr/>
    </dgm:pt>
    <dgm:pt modelId="{170D1708-8F64-4256-8315-155EDB5B280F}" type="pres">
      <dgm:prSet presAssocID="{6CD0BF18-4DE6-4ACE-9E85-203E6B836FDF}" presName="parTx" presStyleLbl="revTx" presStyleIdx="2" presStyleCnt="4">
        <dgm:presLayoutVars>
          <dgm:chMax val="0"/>
          <dgm:chPref val="0"/>
        </dgm:presLayoutVars>
      </dgm:prSet>
      <dgm:spPr/>
    </dgm:pt>
    <dgm:pt modelId="{FDC80C92-062D-4F47-A26E-3F11F5E9D20C}" type="pres">
      <dgm:prSet presAssocID="{9E229DB5-2779-4179-AA6A-FA732E70B4A6}" presName="sibTrans" presStyleCnt="0"/>
      <dgm:spPr/>
    </dgm:pt>
    <dgm:pt modelId="{1F9644E3-7758-4118-A90D-9A3CACA2BC94}" type="pres">
      <dgm:prSet presAssocID="{2FFA31C0-4258-4F67-9F6B-332DCD477378}" presName="compNode" presStyleCnt="0"/>
      <dgm:spPr/>
    </dgm:pt>
    <dgm:pt modelId="{58A5B2A5-96E2-4657-BA69-78697C1E84BD}" type="pres">
      <dgm:prSet presAssocID="{2FFA31C0-4258-4F67-9F6B-332DCD477378}" presName="bgRect" presStyleLbl="bgShp" presStyleIdx="3" presStyleCnt="4"/>
      <dgm:spPr/>
    </dgm:pt>
    <dgm:pt modelId="{85568C9A-60F6-45AC-B78A-3DE4155B63AF}" type="pres">
      <dgm:prSet presAssocID="{2FFA31C0-4258-4F67-9F6B-332DCD47737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Journal"/>
        </a:ext>
      </dgm:extLst>
    </dgm:pt>
    <dgm:pt modelId="{9EE733E3-8181-4858-B40B-7DB173229303}" type="pres">
      <dgm:prSet presAssocID="{2FFA31C0-4258-4F67-9F6B-332DCD477378}" presName="spaceRect" presStyleCnt="0"/>
      <dgm:spPr/>
    </dgm:pt>
    <dgm:pt modelId="{F6E8FCD1-6BBC-48A5-BBFD-72F3D12FADC2}" type="pres">
      <dgm:prSet presAssocID="{2FFA31C0-4258-4F67-9F6B-332DCD477378}" presName="parTx" presStyleLbl="revTx" presStyleIdx="3" presStyleCnt="4">
        <dgm:presLayoutVars>
          <dgm:chMax val="0"/>
          <dgm:chPref val="0"/>
        </dgm:presLayoutVars>
      </dgm:prSet>
      <dgm:spPr/>
    </dgm:pt>
  </dgm:ptLst>
  <dgm:cxnLst>
    <dgm:cxn modelId="{C7CD5425-DD50-4EB4-AD27-2A805361C6BA}" srcId="{8C202315-3E43-45BF-A161-B83FD2E01E96}" destId="{2FFA31C0-4258-4F67-9F6B-332DCD477378}" srcOrd="3" destOrd="0" parTransId="{E98F7D65-EDE2-4999-B3D7-6E1FD566EEA0}" sibTransId="{29BE0201-857D-4F4F-B00B-282D01559383}"/>
    <dgm:cxn modelId="{30E70C48-FFC9-4302-9AB5-A0AECA5D5672}" type="presOf" srcId="{6CD0BF18-4DE6-4ACE-9E85-203E6B836FDF}" destId="{170D1708-8F64-4256-8315-155EDB5B280F}" srcOrd="0" destOrd="0" presId="urn:microsoft.com/office/officeart/2018/2/layout/IconVerticalSolidList"/>
    <dgm:cxn modelId="{27654A5A-CEF4-40EE-B0C4-34E448ADBD41}" type="presOf" srcId="{2FFA31C0-4258-4F67-9F6B-332DCD477378}" destId="{F6E8FCD1-6BBC-48A5-BBFD-72F3D12FADC2}" srcOrd="0" destOrd="0" presId="urn:microsoft.com/office/officeart/2018/2/layout/IconVerticalSolidList"/>
    <dgm:cxn modelId="{CDAF7F95-98D9-4A67-89E3-EBF2B6B6C899}" type="presOf" srcId="{CFD9B80E-1FDE-478D-AAB3-C20317F0E01F}" destId="{012F28AF-FE2F-480B-92CA-3C9684F68C0A}" srcOrd="0" destOrd="0" presId="urn:microsoft.com/office/officeart/2018/2/layout/IconVerticalSolidList"/>
    <dgm:cxn modelId="{602CA4A7-C715-46E6-9863-887A03E39BCA}" srcId="{8C202315-3E43-45BF-A161-B83FD2E01E96}" destId="{6CD0BF18-4DE6-4ACE-9E85-203E6B836FDF}" srcOrd="2" destOrd="0" parTransId="{DCB64F12-96EC-46B9-9537-885A5527DB04}" sibTransId="{9E229DB5-2779-4179-AA6A-FA732E70B4A6}"/>
    <dgm:cxn modelId="{938321EC-2ED1-46F5-962D-0A99DFF5F3DA}" type="presOf" srcId="{67D033EE-9584-4FC6-82FE-2F67790FE088}" destId="{341A83D1-683E-41E4-9452-7706DA422ECD}" srcOrd="0" destOrd="0" presId="urn:microsoft.com/office/officeart/2018/2/layout/IconVerticalSolidList"/>
    <dgm:cxn modelId="{5CF6E5EC-A353-4B0B-8914-47D495EE60A7}" srcId="{8C202315-3E43-45BF-A161-B83FD2E01E96}" destId="{67D033EE-9584-4FC6-82FE-2F67790FE088}" srcOrd="0" destOrd="0" parTransId="{C6E2B3A3-C751-4411-88E2-F4234C50FF78}" sibTransId="{B1C8AD1E-9E62-45B7-AC20-F799FE7E9F55}"/>
    <dgm:cxn modelId="{60934DF9-AA12-447D-85C4-A471DB619BB5}" type="presOf" srcId="{8C202315-3E43-45BF-A161-B83FD2E01E96}" destId="{E2776B5D-640B-4D40-AE32-32AF96C6632A}" srcOrd="0" destOrd="0" presId="urn:microsoft.com/office/officeart/2018/2/layout/IconVerticalSolidList"/>
    <dgm:cxn modelId="{F73CFFFE-F83A-4CCD-ADD0-030EC88B4531}" srcId="{8C202315-3E43-45BF-A161-B83FD2E01E96}" destId="{CFD9B80E-1FDE-478D-AAB3-C20317F0E01F}" srcOrd="1" destOrd="0" parTransId="{66AA4EE0-BF26-48C7-B5B5-E47702B2F293}" sibTransId="{DE9520E0-8BC6-4C50-B25A-A5382525D251}"/>
    <dgm:cxn modelId="{9C4EAFB0-D1CC-4A2C-A641-FADE809C7DD3}" type="presParOf" srcId="{E2776B5D-640B-4D40-AE32-32AF96C6632A}" destId="{FE084A16-06D0-4EDC-987F-32DBAF1A642C}" srcOrd="0" destOrd="0" presId="urn:microsoft.com/office/officeart/2018/2/layout/IconVerticalSolidList"/>
    <dgm:cxn modelId="{24C772A1-A5A9-4020-BB1F-F22320C272DF}" type="presParOf" srcId="{FE084A16-06D0-4EDC-987F-32DBAF1A642C}" destId="{6DCE7248-A01E-4A3A-94EE-39979AE33E28}" srcOrd="0" destOrd="0" presId="urn:microsoft.com/office/officeart/2018/2/layout/IconVerticalSolidList"/>
    <dgm:cxn modelId="{398439DE-308B-402D-AE0B-56953FD2A6CE}" type="presParOf" srcId="{FE084A16-06D0-4EDC-987F-32DBAF1A642C}" destId="{95A74DE7-9A35-4568-B0D1-300BB639567C}" srcOrd="1" destOrd="0" presId="urn:microsoft.com/office/officeart/2018/2/layout/IconVerticalSolidList"/>
    <dgm:cxn modelId="{015D3561-D3DC-4138-B156-3F3798C1F8A7}" type="presParOf" srcId="{FE084A16-06D0-4EDC-987F-32DBAF1A642C}" destId="{33F310EC-FB0C-4400-B477-3D0FBF337C7F}" srcOrd="2" destOrd="0" presId="urn:microsoft.com/office/officeart/2018/2/layout/IconVerticalSolidList"/>
    <dgm:cxn modelId="{17CBB2F2-79C5-48C1-A172-C0C34E572754}" type="presParOf" srcId="{FE084A16-06D0-4EDC-987F-32DBAF1A642C}" destId="{341A83D1-683E-41E4-9452-7706DA422ECD}" srcOrd="3" destOrd="0" presId="urn:microsoft.com/office/officeart/2018/2/layout/IconVerticalSolidList"/>
    <dgm:cxn modelId="{60880B7C-6783-4735-A4E8-88079563BA2E}" type="presParOf" srcId="{E2776B5D-640B-4D40-AE32-32AF96C6632A}" destId="{A4130324-48DC-46C6-AB72-4D0531BE29C8}" srcOrd="1" destOrd="0" presId="urn:microsoft.com/office/officeart/2018/2/layout/IconVerticalSolidList"/>
    <dgm:cxn modelId="{277D3190-5DE0-4DA7-BE7C-89FD4F116D75}" type="presParOf" srcId="{E2776B5D-640B-4D40-AE32-32AF96C6632A}" destId="{04856DFF-7395-4F70-9B4C-A1466DE13A7D}" srcOrd="2" destOrd="0" presId="urn:microsoft.com/office/officeart/2018/2/layout/IconVerticalSolidList"/>
    <dgm:cxn modelId="{BC108494-7139-4C40-BE96-17B620C092AE}" type="presParOf" srcId="{04856DFF-7395-4F70-9B4C-A1466DE13A7D}" destId="{C5280A49-6570-4192-82C1-C049D06CA91F}" srcOrd="0" destOrd="0" presId="urn:microsoft.com/office/officeart/2018/2/layout/IconVerticalSolidList"/>
    <dgm:cxn modelId="{D8AF4435-45D7-412D-BDFD-522A4C63DADC}" type="presParOf" srcId="{04856DFF-7395-4F70-9B4C-A1466DE13A7D}" destId="{F04908D6-DDB4-4F68-9970-F6DCC1A79B83}" srcOrd="1" destOrd="0" presId="urn:microsoft.com/office/officeart/2018/2/layout/IconVerticalSolidList"/>
    <dgm:cxn modelId="{6F5BC034-CA1A-4269-AE3A-8B280BD91366}" type="presParOf" srcId="{04856DFF-7395-4F70-9B4C-A1466DE13A7D}" destId="{53D09CDA-3EE7-496A-AD78-13DAC101AB33}" srcOrd="2" destOrd="0" presId="urn:microsoft.com/office/officeart/2018/2/layout/IconVerticalSolidList"/>
    <dgm:cxn modelId="{3B179862-FD68-4D8E-AA0A-57E13D3D115F}" type="presParOf" srcId="{04856DFF-7395-4F70-9B4C-A1466DE13A7D}" destId="{012F28AF-FE2F-480B-92CA-3C9684F68C0A}" srcOrd="3" destOrd="0" presId="urn:microsoft.com/office/officeart/2018/2/layout/IconVerticalSolidList"/>
    <dgm:cxn modelId="{45809151-AD4E-4838-A5A0-B025511434CC}" type="presParOf" srcId="{E2776B5D-640B-4D40-AE32-32AF96C6632A}" destId="{2770FDDB-B039-43D7-9447-A5D4F9FB864F}" srcOrd="3" destOrd="0" presId="urn:microsoft.com/office/officeart/2018/2/layout/IconVerticalSolidList"/>
    <dgm:cxn modelId="{D9EA5842-27FF-4E44-BBC5-F19ED1F67694}" type="presParOf" srcId="{E2776B5D-640B-4D40-AE32-32AF96C6632A}" destId="{05DB169C-2BDB-4C05-9F3A-F7415F877B0B}" srcOrd="4" destOrd="0" presId="urn:microsoft.com/office/officeart/2018/2/layout/IconVerticalSolidList"/>
    <dgm:cxn modelId="{3C6EFB83-6EBC-46E1-BC34-58E566BEF25A}" type="presParOf" srcId="{05DB169C-2BDB-4C05-9F3A-F7415F877B0B}" destId="{CE7C9DBF-F45F-4532-9030-BF3C0EAB82DD}" srcOrd="0" destOrd="0" presId="urn:microsoft.com/office/officeart/2018/2/layout/IconVerticalSolidList"/>
    <dgm:cxn modelId="{392EE952-CAF4-4368-80F8-CF6DEC13CE90}" type="presParOf" srcId="{05DB169C-2BDB-4C05-9F3A-F7415F877B0B}" destId="{2B188112-A79A-4038-A533-3DA4A8D78C0B}" srcOrd="1" destOrd="0" presId="urn:microsoft.com/office/officeart/2018/2/layout/IconVerticalSolidList"/>
    <dgm:cxn modelId="{68C47118-5197-4F8D-B60A-C25E934612AF}" type="presParOf" srcId="{05DB169C-2BDB-4C05-9F3A-F7415F877B0B}" destId="{CE117318-85E7-46E4-B84C-6BDEE13F2B99}" srcOrd="2" destOrd="0" presId="urn:microsoft.com/office/officeart/2018/2/layout/IconVerticalSolidList"/>
    <dgm:cxn modelId="{93FD804C-AACC-4C44-80F9-F9F33F0DE01A}" type="presParOf" srcId="{05DB169C-2BDB-4C05-9F3A-F7415F877B0B}" destId="{170D1708-8F64-4256-8315-155EDB5B280F}" srcOrd="3" destOrd="0" presId="urn:microsoft.com/office/officeart/2018/2/layout/IconVerticalSolidList"/>
    <dgm:cxn modelId="{A2707938-CFA4-482F-A0A1-7D698734AC22}" type="presParOf" srcId="{E2776B5D-640B-4D40-AE32-32AF96C6632A}" destId="{FDC80C92-062D-4F47-A26E-3F11F5E9D20C}" srcOrd="5" destOrd="0" presId="urn:microsoft.com/office/officeart/2018/2/layout/IconVerticalSolidList"/>
    <dgm:cxn modelId="{A87B3B5F-D846-4C90-A19E-50C55E66586E}" type="presParOf" srcId="{E2776B5D-640B-4D40-AE32-32AF96C6632A}" destId="{1F9644E3-7758-4118-A90D-9A3CACA2BC94}" srcOrd="6" destOrd="0" presId="urn:microsoft.com/office/officeart/2018/2/layout/IconVerticalSolidList"/>
    <dgm:cxn modelId="{84539FA8-42E3-430B-AB61-D602CAC431F2}" type="presParOf" srcId="{1F9644E3-7758-4118-A90D-9A3CACA2BC94}" destId="{58A5B2A5-96E2-4657-BA69-78697C1E84BD}" srcOrd="0" destOrd="0" presId="urn:microsoft.com/office/officeart/2018/2/layout/IconVerticalSolidList"/>
    <dgm:cxn modelId="{D07F0ABD-0E9A-4CED-974B-4E6FB83A3F08}" type="presParOf" srcId="{1F9644E3-7758-4118-A90D-9A3CACA2BC94}" destId="{85568C9A-60F6-45AC-B78A-3DE4155B63AF}" srcOrd="1" destOrd="0" presId="urn:microsoft.com/office/officeart/2018/2/layout/IconVerticalSolidList"/>
    <dgm:cxn modelId="{E286E7A7-A44E-4247-B51C-A6E3FB508B86}" type="presParOf" srcId="{1F9644E3-7758-4118-A90D-9A3CACA2BC94}" destId="{9EE733E3-8181-4858-B40B-7DB173229303}" srcOrd="2" destOrd="0" presId="urn:microsoft.com/office/officeart/2018/2/layout/IconVerticalSolidList"/>
    <dgm:cxn modelId="{34722BFE-0134-4BC8-8F6B-28FD3F2B5362}" type="presParOf" srcId="{1F9644E3-7758-4118-A90D-9A3CACA2BC94}" destId="{F6E8FCD1-6BBC-48A5-BBFD-72F3D12FADC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74D3E3-CB94-44E7-B7A1-409847D54B6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C7F45D75-5E29-415A-BED2-C5E57B0955B7}">
      <dgm:prSet custT="1"/>
      <dgm:spPr/>
      <dgm:t>
        <a:bodyPr/>
        <a:lstStyle/>
        <a:p>
          <a:pPr algn="just">
            <a:lnSpc>
              <a:spcPct val="100000"/>
            </a:lnSpc>
          </a:pPr>
          <a:r>
            <a:rPr lang="fr-BE" sz="1600" b="1" dirty="0" err="1">
              <a:latin typeface="Times New Roman" panose="02020603050405020304" pitchFamily="18" charset="0"/>
              <a:cs typeface="Times New Roman" panose="02020603050405020304" pitchFamily="18" charset="0"/>
            </a:rPr>
            <a:t>Research</a:t>
          </a:r>
          <a:r>
            <a:rPr lang="fr-BE" sz="1600" b="1" dirty="0">
              <a:latin typeface="Times New Roman" panose="02020603050405020304" pitchFamily="18" charset="0"/>
              <a:cs typeface="Times New Roman" panose="02020603050405020304" pitchFamily="18" charset="0"/>
            </a:rPr>
            <a:t> Question</a:t>
          </a:r>
          <a:r>
            <a:rPr lang="fr-BE" sz="1600" dirty="0">
              <a:latin typeface="Times New Roman" panose="02020603050405020304" pitchFamily="18" charset="0"/>
              <a:cs typeface="Times New Roman" panose="02020603050405020304" pitchFamily="18" charset="0"/>
            </a:rPr>
            <a:t>: The </a:t>
          </a:r>
          <a:r>
            <a:rPr lang="fr-BE" sz="1600" dirty="0" err="1">
              <a:latin typeface="Times New Roman" panose="02020603050405020304" pitchFamily="18" charset="0"/>
              <a:cs typeface="Times New Roman" panose="02020603050405020304" pitchFamily="18" charset="0"/>
            </a:rPr>
            <a:t>study</a:t>
          </a:r>
          <a:r>
            <a:rPr lang="fr-BE" sz="1600" dirty="0">
              <a:latin typeface="Times New Roman" panose="02020603050405020304" pitchFamily="18" charset="0"/>
              <a:cs typeface="Times New Roman" panose="02020603050405020304" pitchFamily="18" charset="0"/>
            </a:rPr>
            <a:t> examines how </a:t>
          </a:r>
          <a:r>
            <a:rPr lang="fr-BE" sz="1600" dirty="0" err="1">
              <a:latin typeface="Times New Roman" panose="02020603050405020304" pitchFamily="18" charset="0"/>
              <a:cs typeface="Times New Roman" panose="02020603050405020304" pitchFamily="18" charset="0"/>
            </a:rPr>
            <a:t>adopting</a:t>
          </a:r>
          <a:r>
            <a:rPr lang="fr-BE" sz="1600" dirty="0">
              <a:latin typeface="Times New Roman" panose="02020603050405020304" pitchFamily="18" charset="0"/>
              <a:cs typeface="Times New Roman" panose="02020603050405020304" pitchFamily="18" charset="0"/>
            </a:rPr>
            <a:t> Twitch as a live-streaming platform influences </a:t>
          </a:r>
          <a:r>
            <a:rPr lang="fr-BE" sz="1600" dirty="0" err="1">
              <a:latin typeface="Times New Roman" panose="02020603050405020304" pitchFamily="18" charset="0"/>
              <a:cs typeface="Times New Roman" panose="02020603050405020304" pitchFamily="18" charset="0"/>
            </a:rPr>
            <a:t>journalists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professional</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identity</a:t>
          </a:r>
          <a:r>
            <a:rPr lang="fr-BE" sz="1600" dirty="0">
              <a:latin typeface="Times New Roman" panose="02020603050405020304" pitchFamily="18" charset="0"/>
              <a:cs typeface="Times New Roman" panose="02020603050405020304" pitchFamily="18" charset="0"/>
            </a:rPr>
            <a:t> and practices, </a:t>
          </a:r>
          <a:r>
            <a:rPr lang="fr-BE" sz="1600" dirty="0" err="1">
              <a:latin typeface="Times New Roman" panose="02020603050405020304" pitchFamily="18" charset="0"/>
              <a:cs typeface="Times New Roman" panose="02020603050405020304" pitchFamily="18" charset="0"/>
            </a:rPr>
            <a:t>especially</a:t>
          </a:r>
          <a:r>
            <a:rPr lang="fr-BE" sz="1600" dirty="0">
              <a:latin typeface="Times New Roman" panose="02020603050405020304" pitchFamily="18" charset="0"/>
              <a:cs typeface="Times New Roman" panose="02020603050405020304" pitchFamily="18" charset="0"/>
            </a:rPr>
            <a:t> in balancing </a:t>
          </a:r>
          <a:r>
            <a:rPr lang="fr-BE" sz="1600" dirty="0" err="1">
              <a:latin typeface="Times New Roman" panose="02020603050405020304" pitchFamily="18" charset="0"/>
              <a:cs typeface="Times New Roman" panose="02020603050405020304" pitchFamily="18" charset="0"/>
            </a:rPr>
            <a:t>traditional</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reporting</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norms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with</a:t>
          </a:r>
          <a:r>
            <a:rPr lang="fr-BE" sz="1600" dirty="0">
              <a:latin typeface="Times New Roman" panose="02020603050405020304" pitchFamily="18" charset="0"/>
              <a:cs typeface="Times New Roman" panose="02020603050405020304" pitchFamily="18" charset="0"/>
            </a:rPr>
            <a:t> the performative and interactive </a:t>
          </a:r>
          <a:r>
            <a:rPr lang="fr-BE" sz="1600" dirty="0" err="1">
              <a:latin typeface="Times New Roman" panose="02020603050405020304" pitchFamily="18" charset="0"/>
              <a:cs typeface="Times New Roman" panose="02020603050405020304" pitchFamily="18" charset="0"/>
            </a:rPr>
            <a:t>demands</a:t>
          </a:r>
          <a:r>
            <a:rPr lang="fr-BE" sz="1600" dirty="0">
              <a:latin typeface="Times New Roman" panose="02020603050405020304" pitchFamily="18" charset="0"/>
              <a:cs typeface="Times New Roman" panose="02020603050405020304" pitchFamily="18" charset="0"/>
            </a:rPr>
            <a:t> of streaming.</a:t>
          </a:r>
          <a:endParaRPr lang="en-US" sz="1600" dirty="0">
            <a:latin typeface="Times New Roman" panose="02020603050405020304" pitchFamily="18" charset="0"/>
            <a:cs typeface="Times New Roman" panose="02020603050405020304" pitchFamily="18" charset="0"/>
          </a:endParaRPr>
        </a:p>
      </dgm:t>
    </dgm:pt>
    <dgm:pt modelId="{D9C45E50-E717-4E3A-8FB0-308D4576A24F}" type="parTrans" cxnId="{90BA1C2B-87C6-429F-8EA1-0B18C0E2C871}">
      <dgm:prSet/>
      <dgm:spPr/>
      <dgm:t>
        <a:bodyPr/>
        <a:lstStyle/>
        <a:p>
          <a:endParaRPr lang="en-US"/>
        </a:p>
      </dgm:t>
    </dgm:pt>
    <dgm:pt modelId="{F30B1D0B-9424-45A8-9AF9-A41BC341715D}" type="sibTrans" cxnId="{90BA1C2B-87C6-429F-8EA1-0B18C0E2C871}">
      <dgm:prSet/>
      <dgm:spPr/>
      <dgm:t>
        <a:bodyPr/>
        <a:lstStyle/>
        <a:p>
          <a:pPr>
            <a:lnSpc>
              <a:spcPct val="100000"/>
            </a:lnSpc>
          </a:pPr>
          <a:endParaRPr lang="en-US"/>
        </a:p>
      </dgm:t>
    </dgm:pt>
    <dgm:pt modelId="{6C4E3363-2CC2-4752-97B1-4CDE108BB5C9}">
      <dgm:prSet custT="1"/>
      <dgm:spPr/>
      <dgm:t>
        <a:bodyPr/>
        <a:lstStyle/>
        <a:p>
          <a:pPr algn="just">
            <a:lnSpc>
              <a:spcPct val="100000"/>
            </a:lnSpc>
          </a:pPr>
          <a:r>
            <a:rPr lang="fr-BE" sz="1600" b="1" dirty="0" err="1">
              <a:latin typeface="Times New Roman" panose="02020603050405020304" pitchFamily="18" charset="0"/>
              <a:cs typeface="Times New Roman" panose="02020603050405020304" pitchFamily="18" charset="0"/>
            </a:rPr>
            <a:t>Approach</a:t>
          </a:r>
          <a:r>
            <a:rPr lang="fr-BE" sz="1600" dirty="0">
              <a:latin typeface="Times New Roman" panose="02020603050405020304" pitchFamily="18" charset="0"/>
              <a:cs typeface="Times New Roman" panose="02020603050405020304" pitchFamily="18" charset="0"/>
            </a:rPr>
            <a:t>: A qualitative, multi-</a:t>
          </a:r>
          <a:r>
            <a:rPr lang="fr-BE" sz="1600" dirty="0" err="1">
              <a:latin typeface="Times New Roman" panose="02020603050405020304" pitchFamily="18" charset="0"/>
              <a:cs typeface="Times New Roman" panose="02020603050405020304" pitchFamily="18" charset="0"/>
            </a:rPr>
            <a:t>method</a:t>
          </a:r>
          <a:r>
            <a:rPr lang="fr-BE" sz="1600" dirty="0">
              <a:latin typeface="Times New Roman" panose="02020603050405020304" pitchFamily="18" charset="0"/>
              <a:cs typeface="Times New Roman" panose="02020603050405020304" pitchFamily="18" charset="0"/>
            </a:rPr>
            <a:t> design </a:t>
          </a:r>
          <a:r>
            <a:rPr lang="fr-BE" sz="1600" dirty="0" err="1">
              <a:latin typeface="Times New Roman" panose="02020603050405020304" pitchFamily="18" charset="0"/>
              <a:cs typeface="Times New Roman" panose="02020603050405020304" pitchFamily="18" charset="0"/>
            </a:rPr>
            <a:t>is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used</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combining</a:t>
          </a:r>
          <a:r>
            <a:rPr lang="fr-BE" sz="1600" dirty="0">
              <a:latin typeface="Times New Roman" panose="02020603050405020304" pitchFamily="18" charset="0"/>
              <a:cs typeface="Times New Roman" panose="02020603050405020304" pitchFamily="18" charset="0"/>
            </a:rPr>
            <a:t> close </a:t>
          </a:r>
          <a:r>
            <a:rPr lang="fr-BE" sz="1600" dirty="0" err="1">
              <a:latin typeface="Times New Roman" panose="02020603050405020304" pitchFamily="18" charset="0"/>
              <a:cs typeface="Times New Roman" panose="02020603050405020304" pitchFamily="18" charset="0"/>
            </a:rPr>
            <a:t>reading</a:t>
          </a:r>
          <a:r>
            <a:rPr lang="fr-BE" sz="1600" dirty="0">
              <a:latin typeface="Times New Roman" panose="02020603050405020304" pitchFamily="18" charset="0"/>
              <a:cs typeface="Times New Roman" panose="02020603050405020304" pitchFamily="18" charset="0"/>
            </a:rPr>
            <a:t> of </a:t>
          </a:r>
          <a:r>
            <a:rPr lang="fr-BE" sz="1600" dirty="0" err="1">
              <a:latin typeface="Times New Roman" panose="02020603050405020304" pitchFamily="18" charset="0"/>
              <a:cs typeface="Times New Roman" panose="02020603050405020304" pitchFamily="18" charset="0"/>
            </a:rPr>
            <a:t>audiovisual</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material</a:t>
          </a:r>
          <a:r>
            <a:rPr lang="fr-BE" sz="1600" dirty="0">
              <a:latin typeface="Times New Roman" panose="02020603050405020304" pitchFamily="18" charset="0"/>
              <a:cs typeface="Times New Roman" panose="02020603050405020304" pitchFamily="18" charset="0"/>
            </a:rPr>
            <a:t> (Burke, 2014) </a:t>
          </a:r>
          <a:r>
            <a:rPr lang="fr-BE" sz="1600" dirty="0" err="1">
              <a:latin typeface="Times New Roman" panose="02020603050405020304" pitchFamily="18" charset="0"/>
              <a:cs typeface="Times New Roman" panose="02020603050405020304" pitchFamily="18" charset="0"/>
            </a:rPr>
            <a:t>with</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comprehensive</a:t>
          </a:r>
          <a:r>
            <a:rPr lang="fr-BE" sz="1600" dirty="0">
              <a:latin typeface="Times New Roman" panose="02020603050405020304" pitchFamily="18" charset="0"/>
              <a:cs typeface="Times New Roman" panose="02020603050405020304" pitchFamily="18" charset="0"/>
            </a:rPr>
            <a:t> interviews (Kaufmann, 1999).</a:t>
          </a:r>
          <a:endParaRPr lang="en-US" sz="1600" dirty="0">
            <a:latin typeface="Times New Roman" panose="02020603050405020304" pitchFamily="18" charset="0"/>
            <a:cs typeface="Times New Roman" panose="02020603050405020304" pitchFamily="18" charset="0"/>
          </a:endParaRPr>
        </a:p>
      </dgm:t>
    </dgm:pt>
    <dgm:pt modelId="{F90FDAB6-2FF8-4543-9990-B2C7CE75E021}" type="parTrans" cxnId="{CB7B8A89-CE9B-4D14-AEEA-3F80881BD65B}">
      <dgm:prSet/>
      <dgm:spPr/>
      <dgm:t>
        <a:bodyPr/>
        <a:lstStyle/>
        <a:p>
          <a:endParaRPr lang="en-US"/>
        </a:p>
      </dgm:t>
    </dgm:pt>
    <dgm:pt modelId="{41A33CDE-592B-49C4-94C2-1DEA12394B17}" type="sibTrans" cxnId="{CB7B8A89-CE9B-4D14-AEEA-3F80881BD65B}">
      <dgm:prSet/>
      <dgm:spPr/>
      <dgm:t>
        <a:bodyPr/>
        <a:lstStyle/>
        <a:p>
          <a:pPr>
            <a:lnSpc>
              <a:spcPct val="100000"/>
            </a:lnSpc>
          </a:pPr>
          <a:endParaRPr lang="en-US"/>
        </a:p>
      </dgm:t>
    </dgm:pt>
    <dgm:pt modelId="{D6B38AEE-04DE-4208-8424-245B8851B324}">
      <dgm:prSet custT="1"/>
      <dgm:spPr/>
      <dgm:t>
        <a:bodyPr/>
        <a:lstStyle/>
        <a:p>
          <a:pPr algn="just">
            <a:lnSpc>
              <a:spcPct val="100000"/>
            </a:lnSpc>
          </a:pPr>
          <a:r>
            <a:rPr lang="fr-BE" sz="1600" b="1" dirty="0">
              <a:latin typeface="Times New Roman" panose="02020603050405020304" pitchFamily="18" charset="0"/>
              <a:cs typeface="Times New Roman" panose="02020603050405020304" pitchFamily="18" charset="0"/>
            </a:rPr>
            <a:t>Corpus</a:t>
          </a:r>
          <a:r>
            <a:rPr lang="fr-BE" sz="1600" dirty="0">
              <a:latin typeface="Times New Roman" panose="02020603050405020304" pitchFamily="18" charset="0"/>
              <a:cs typeface="Times New Roman" panose="02020603050405020304" pitchFamily="18" charset="0"/>
            </a:rPr>
            <a:t>: The </a:t>
          </a:r>
          <a:r>
            <a:rPr lang="fr-BE" sz="1600" dirty="0" err="1">
              <a:latin typeface="Times New Roman" panose="02020603050405020304" pitchFamily="18" charset="0"/>
              <a:cs typeface="Times New Roman" panose="02020603050405020304" pitchFamily="18" charset="0"/>
            </a:rPr>
            <a:t>empirical</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material</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includes</a:t>
          </a:r>
          <a:r>
            <a:rPr lang="fr-BE" sz="1600" dirty="0">
              <a:latin typeface="Times New Roman" panose="02020603050405020304" pitchFamily="18" charset="0"/>
              <a:cs typeface="Times New Roman" panose="02020603050405020304" pitchFamily="18" charset="0"/>
            </a:rPr>
            <a:t> (1) close </a:t>
          </a:r>
          <a:r>
            <a:rPr lang="fr-BE" sz="1600" dirty="0" err="1">
              <a:latin typeface="Times New Roman" panose="02020603050405020304" pitchFamily="18" charset="0"/>
              <a:cs typeface="Times New Roman" panose="02020603050405020304" pitchFamily="18" charset="0"/>
            </a:rPr>
            <a:t>readings</a:t>
          </a:r>
          <a:r>
            <a:rPr lang="fr-BE" sz="1600" dirty="0">
              <a:latin typeface="Times New Roman" panose="02020603050405020304" pitchFamily="18" charset="0"/>
              <a:cs typeface="Times New Roman" panose="02020603050405020304" pitchFamily="18" charset="0"/>
            </a:rPr>
            <a:t> of Twitch broadcasts </a:t>
          </a:r>
          <a:r>
            <a:rPr lang="fr-BE" sz="1600" dirty="0" err="1">
              <a:latin typeface="Times New Roman" panose="02020603050405020304" pitchFamily="18" charset="0"/>
              <a:cs typeface="Times New Roman" panose="02020603050405020304" pitchFamily="18" charset="0"/>
            </a:rPr>
            <a:t>from</a:t>
          </a:r>
          <a:r>
            <a:rPr lang="fr-BE" sz="1600" dirty="0">
              <a:latin typeface="Times New Roman" panose="02020603050405020304" pitchFamily="18" charset="0"/>
              <a:cs typeface="Times New Roman" panose="02020603050405020304" pitchFamily="18" charset="0"/>
            </a:rPr>
            <a:t> five media </a:t>
          </a:r>
          <a:r>
            <a:rPr lang="fr-BE" sz="1600" dirty="0" err="1">
              <a:latin typeface="Times New Roman" panose="02020603050405020304" pitchFamily="18" charset="0"/>
              <a:cs typeface="Times New Roman" panose="02020603050405020304" pitchFamily="18" charset="0"/>
            </a:rPr>
            <a:t>organizations</a:t>
          </a:r>
          <a:r>
            <a:rPr lang="fr-BE" sz="1600" dirty="0">
              <a:latin typeface="Times New Roman" panose="02020603050405020304" pitchFamily="18" charset="0"/>
              <a:cs typeface="Times New Roman" panose="02020603050405020304" pitchFamily="18" charset="0"/>
            </a:rPr>
            <a:t>—Mediapart, Au Poste, RTBF, Libération, and Origami—and (2) five semi-</a:t>
          </a:r>
          <a:r>
            <a:rPr lang="fr-BE" sz="1600" dirty="0" err="1">
              <a:latin typeface="Times New Roman" panose="02020603050405020304" pitchFamily="18" charset="0"/>
              <a:cs typeface="Times New Roman" panose="02020603050405020304" pitchFamily="18" charset="0"/>
            </a:rPr>
            <a:t>structured</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comprehensive</a:t>
          </a:r>
          <a:r>
            <a:rPr lang="fr-BE" sz="1600" dirty="0">
              <a:latin typeface="Times New Roman" panose="02020603050405020304" pitchFamily="18" charset="0"/>
              <a:cs typeface="Times New Roman" panose="02020603050405020304" pitchFamily="18" charset="0"/>
            </a:rPr>
            <a:t> interviews </a:t>
          </a:r>
          <a:r>
            <a:rPr lang="fr-BE" sz="1600" dirty="0" err="1">
              <a:latin typeface="Times New Roman" panose="02020603050405020304" pitchFamily="18" charset="0"/>
              <a:cs typeface="Times New Roman" panose="02020603050405020304" pitchFamily="18" charset="0"/>
            </a:rPr>
            <a:t>with</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journalists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actively</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engaged</a:t>
          </a:r>
          <a:r>
            <a:rPr lang="fr-BE" sz="1600" dirty="0">
              <a:latin typeface="Times New Roman" panose="02020603050405020304" pitchFamily="18" charset="0"/>
              <a:cs typeface="Times New Roman" panose="02020603050405020304" pitchFamily="18" charset="0"/>
            </a:rPr>
            <a:t> in streaming for </a:t>
          </a:r>
          <a:r>
            <a:rPr lang="fr-BE" sz="1600" dirty="0" err="1">
              <a:latin typeface="Times New Roman" panose="02020603050405020304" pitchFamily="18" charset="0"/>
              <a:cs typeface="Times New Roman" panose="02020603050405020304" pitchFamily="18" charset="0"/>
            </a:rPr>
            <a:t>these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outlets</a:t>
          </a:r>
          <a:r>
            <a:rPr lang="fr-BE"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dgm:t>
    </dgm:pt>
    <dgm:pt modelId="{AF96E378-0884-4A2E-BA85-1305F1D620E6}" type="parTrans" cxnId="{77BBB46E-073E-48F8-8168-D1CAF0871AF5}">
      <dgm:prSet/>
      <dgm:spPr/>
      <dgm:t>
        <a:bodyPr/>
        <a:lstStyle/>
        <a:p>
          <a:endParaRPr lang="en-US"/>
        </a:p>
      </dgm:t>
    </dgm:pt>
    <dgm:pt modelId="{21F803AA-D6C0-46FA-91E4-0A93598339F9}" type="sibTrans" cxnId="{77BBB46E-073E-48F8-8168-D1CAF0871AF5}">
      <dgm:prSet/>
      <dgm:spPr/>
      <dgm:t>
        <a:bodyPr/>
        <a:lstStyle/>
        <a:p>
          <a:pPr>
            <a:lnSpc>
              <a:spcPct val="100000"/>
            </a:lnSpc>
          </a:pPr>
          <a:endParaRPr lang="en-US"/>
        </a:p>
      </dgm:t>
    </dgm:pt>
    <dgm:pt modelId="{7442FE85-E7E2-4C22-8F8A-BDBD913EE0E9}">
      <dgm:prSet custT="1"/>
      <dgm:spPr/>
      <dgm:t>
        <a:bodyPr/>
        <a:lstStyle/>
        <a:p>
          <a:pPr algn="just">
            <a:lnSpc>
              <a:spcPct val="100000"/>
            </a:lnSpc>
          </a:pPr>
          <a:r>
            <a:rPr lang="fr-BE" sz="1600" b="1" dirty="0" err="1">
              <a:latin typeface="Times New Roman" panose="02020603050405020304" pitchFamily="18" charset="0"/>
              <a:cs typeface="Times New Roman" panose="02020603050405020304" pitchFamily="18" charset="0"/>
            </a:rPr>
            <a:t>Analytical</a:t>
          </a:r>
          <a:r>
            <a:rPr lang="fr-BE" sz="1600" b="1" dirty="0">
              <a:latin typeface="Times New Roman" panose="02020603050405020304" pitchFamily="18" charset="0"/>
              <a:cs typeface="Times New Roman" panose="02020603050405020304" pitchFamily="18" charset="0"/>
            </a:rPr>
            <a:t> Focus</a:t>
          </a:r>
          <a:r>
            <a:rPr lang="fr-BE" sz="1600" dirty="0">
              <a:latin typeface="Times New Roman" panose="02020603050405020304" pitchFamily="18" charset="0"/>
              <a:cs typeface="Times New Roman" panose="02020603050405020304" pitchFamily="18" charset="0"/>
            </a:rPr>
            <a:t>: The </a:t>
          </a:r>
          <a:r>
            <a:rPr lang="fr-BE" sz="1600" dirty="0" err="1">
              <a:latin typeface="Times New Roman" panose="02020603050405020304" pitchFamily="18" charset="0"/>
              <a:cs typeface="Times New Roman" panose="02020603050405020304" pitchFamily="18" charset="0"/>
            </a:rPr>
            <a:t>analysis</a:t>
          </a:r>
          <a:r>
            <a:rPr lang="fr-BE" sz="1600" dirty="0">
              <a:latin typeface="Times New Roman" panose="02020603050405020304" pitchFamily="18" charset="0"/>
              <a:cs typeface="Times New Roman" panose="02020603050405020304" pitchFamily="18" charset="0"/>
            </a:rPr>
            <a:t> attends to discursive </a:t>
          </a:r>
          <a:r>
            <a:rPr lang="fr-BE" sz="1600" dirty="0" err="1">
              <a:latin typeface="Times New Roman" panose="02020603050405020304" pitchFamily="18" charset="0"/>
              <a:cs typeface="Times New Roman" panose="02020603050405020304" pitchFamily="18" charset="0"/>
            </a:rPr>
            <a:t>strategies</a:t>
          </a:r>
          <a:r>
            <a:rPr lang="fr-BE" sz="1600" dirty="0">
              <a:latin typeface="Times New Roman" panose="02020603050405020304" pitchFamily="18" charset="0"/>
              <a:cs typeface="Times New Roman" panose="02020603050405020304" pitchFamily="18" charset="0"/>
            </a:rPr>
            <a:t>, performative </a:t>
          </a:r>
          <a:r>
            <a:rPr lang="fr-BE" sz="1600" dirty="0" err="1">
              <a:latin typeface="Times New Roman" panose="02020603050405020304" pitchFamily="18" charset="0"/>
              <a:cs typeface="Times New Roman" panose="02020603050405020304" pitchFamily="18" charset="0"/>
            </a:rPr>
            <a:t>gestures</a:t>
          </a:r>
          <a:r>
            <a:rPr lang="fr-BE" sz="1600" dirty="0">
              <a:latin typeface="Times New Roman" panose="02020603050405020304" pitchFamily="18" charset="0"/>
              <a:cs typeface="Times New Roman" panose="02020603050405020304" pitchFamily="18" charset="0"/>
            </a:rPr>
            <a:t>, audience interaction, and narrative framing, in </a:t>
          </a:r>
          <a:r>
            <a:rPr lang="fr-BE" sz="1600" dirty="0" err="1">
              <a:latin typeface="Times New Roman" panose="02020603050405020304" pitchFamily="18" charset="0"/>
              <a:cs typeface="Times New Roman" panose="02020603050405020304" pitchFamily="18" charset="0"/>
            </a:rPr>
            <a:t>order</a:t>
          </a:r>
          <a:r>
            <a:rPr lang="fr-BE" sz="1600" dirty="0">
              <a:latin typeface="Times New Roman" panose="02020603050405020304" pitchFamily="18" charset="0"/>
              <a:cs typeface="Times New Roman" panose="02020603050405020304" pitchFamily="18" charset="0"/>
            </a:rPr>
            <a:t> to capture how </a:t>
          </a:r>
          <a:r>
            <a:rPr lang="fr-BE" sz="1600" dirty="0" err="1">
              <a:latin typeface="Times New Roman" panose="02020603050405020304" pitchFamily="18" charset="0"/>
              <a:cs typeface="Times New Roman" panose="02020603050405020304" pitchFamily="18" charset="0"/>
            </a:rPr>
            <a:t>journalists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negotiate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Twitch’s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entertainment</a:t>
          </a:r>
          <a:r>
            <a:rPr lang="fr-BE" sz="1600" dirty="0">
              <a:latin typeface="Times New Roman" panose="02020603050405020304" pitchFamily="18" charset="0"/>
              <a:cs typeface="Times New Roman" panose="02020603050405020304" pitchFamily="18" charset="0"/>
            </a:rPr>
            <a:t> affordances </a:t>
          </a:r>
          <a:r>
            <a:rPr lang="fr-BE" sz="1600" dirty="0" err="1">
              <a:latin typeface="Times New Roman" panose="02020603050405020304" pitchFamily="18" charset="0"/>
              <a:cs typeface="Times New Roman" panose="02020603050405020304" pitchFamily="18" charset="0"/>
            </a:rPr>
            <a:t>while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conveying</a:t>
          </a:r>
          <a:r>
            <a:rPr lang="fr-BE" sz="1600" dirty="0">
              <a:latin typeface="Times New Roman" panose="02020603050405020304" pitchFamily="18" charset="0"/>
              <a:cs typeface="Times New Roman" panose="02020603050405020304" pitchFamily="18" charset="0"/>
            </a:rPr>
            <a:t> news.</a:t>
          </a:r>
          <a:endParaRPr lang="en-US" sz="1600" dirty="0">
            <a:latin typeface="Times New Roman" panose="02020603050405020304" pitchFamily="18" charset="0"/>
            <a:cs typeface="Times New Roman" panose="02020603050405020304" pitchFamily="18" charset="0"/>
          </a:endParaRPr>
        </a:p>
      </dgm:t>
    </dgm:pt>
    <dgm:pt modelId="{9D06B127-4E26-4967-B1E7-979673FA4EEF}" type="parTrans" cxnId="{8C4B3CD7-33D8-467D-B93B-BEF693D69AAB}">
      <dgm:prSet/>
      <dgm:spPr/>
      <dgm:t>
        <a:bodyPr/>
        <a:lstStyle/>
        <a:p>
          <a:endParaRPr lang="en-US"/>
        </a:p>
      </dgm:t>
    </dgm:pt>
    <dgm:pt modelId="{C1B2D1A6-3C59-4E3D-BAD4-99A470E804C7}" type="sibTrans" cxnId="{8C4B3CD7-33D8-467D-B93B-BEF693D69AAB}">
      <dgm:prSet/>
      <dgm:spPr/>
      <dgm:t>
        <a:bodyPr/>
        <a:lstStyle/>
        <a:p>
          <a:endParaRPr lang="en-US"/>
        </a:p>
      </dgm:t>
    </dgm:pt>
    <dgm:pt modelId="{DFE89383-392B-4CB7-B4B0-31B792A15CAF}" type="pres">
      <dgm:prSet presAssocID="{1F74D3E3-CB94-44E7-B7A1-409847D54B6F}" presName="root" presStyleCnt="0">
        <dgm:presLayoutVars>
          <dgm:dir/>
          <dgm:resizeHandles val="exact"/>
        </dgm:presLayoutVars>
      </dgm:prSet>
      <dgm:spPr/>
    </dgm:pt>
    <dgm:pt modelId="{E6F7CD6D-E77A-4C02-A26A-171469B389DC}" type="pres">
      <dgm:prSet presAssocID="{1F74D3E3-CB94-44E7-B7A1-409847D54B6F}" presName="container" presStyleCnt="0">
        <dgm:presLayoutVars>
          <dgm:dir/>
          <dgm:resizeHandles val="exact"/>
        </dgm:presLayoutVars>
      </dgm:prSet>
      <dgm:spPr/>
    </dgm:pt>
    <dgm:pt modelId="{50618C33-4BCA-4175-91E2-6956AEEF430F}" type="pres">
      <dgm:prSet presAssocID="{C7F45D75-5E29-415A-BED2-C5E57B0955B7}" presName="compNode" presStyleCnt="0"/>
      <dgm:spPr/>
    </dgm:pt>
    <dgm:pt modelId="{97B9C37E-B09C-4696-9456-2B931B6A1B8F}" type="pres">
      <dgm:prSet presAssocID="{C7F45D75-5E29-415A-BED2-C5E57B0955B7}" presName="iconBgRect" presStyleLbl="bgShp" presStyleIdx="0" presStyleCnt="4"/>
      <dgm:spPr/>
    </dgm:pt>
    <dgm:pt modelId="{2555A144-EC2F-4015-843A-148F2B02F23D}" type="pres">
      <dgm:prSet presAssocID="{C7F45D75-5E29-415A-BED2-C5E57B0955B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tilisateurs"/>
        </a:ext>
      </dgm:extLst>
    </dgm:pt>
    <dgm:pt modelId="{7E8D4931-2CB5-4658-AE9C-E25B72E7855A}" type="pres">
      <dgm:prSet presAssocID="{C7F45D75-5E29-415A-BED2-C5E57B0955B7}" presName="spaceRect" presStyleCnt="0"/>
      <dgm:spPr/>
    </dgm:pt>
    <dgm:pt modelId="{32D0EE90-F2CB-4BA7-B1EF-6BC1D6FF7CA7}" type="pres">
      <dgm:prSet presAssocID="{C7F45D75-5E29-415A-BED2-C5E57B0955B7}" presName="textRect" presStyleLbl="revTx" presStyleIdx="0" presStyleCnt="4">
        <dgm:presLayoutVars>
          <dgm:chMax val="1"/>
          <dgm:chPref val="1"/>
        </dgm:presLayoutVars>
      </dgm:prSet>
      <dgm:spPr/>
    </dgm:pt>
    <dgm:pt modelId="{81F89B8B-B5BF-413F-9E86-A8B36DE8DF06}" type="pres">
      <dgm:prSet presAssocID="{F30B1D0B-9424-45A8-9AF9-A41BC341715D}" presName="sibTrans" presStyleLbl="sibTrans2D1" presStyleIdx="0" presStyleCnt="0"/>
      <dgm:spPr/>
    </dgm:pt>
    <dgm:pt modelId="{0181C874-53A4-4F15-A25E-D530CACDA5C8}" type="pres">
      <dgm:prSet presAssocID="{6C4E3363-2CC2-4752-97B1-4CDE108BB5C9}" presName="compNode" presStyleCnt="0"/>
      <dgm:spPr/>
    </dgm:pt>
    <dgm:pt modelId="{56B4F7CB-5C65-492A-A0CD-3EBFA6D63A62}" type="pres">
      <dgm:prSet presAssocID="{6C4E3363-2CC2-4752-97B1-4CDE108BB5C9}" presName="iconBgRect" presStyleLbl="bgShp" presStyleIdx="1" presStyleCnt="4"/>
      <dgm:spPr/>
    </dgm:pt>
    <dgm:pt modelId="{0A9548D2-6E3D-4BAE-886E-816E2F2A3137}" type="pres">
      <dgm:prSet presAssocID="{6C4E3363-2CC2-4752-97B1-4CDE108BB5C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ous-titres"/>
        </a:ext>
      </dgm:extLst>
    </dgm:pt>
    <dgm:pt modelId="{8C6C603A-9EE9-45E6-A0B7-B32612F61BCD}" type="pres">
      <dgm:prSet presAssocID="{6C4E3363-2CC2-4752-97B1-4CDE108BB5C9}" presName="spaceRect" presStyleCnt="0"/>
      <dgm:spPr/>
    </dgm:pt>
    <dgm:pt modelId="{9FD7F89D-F5A2-40E3-8E81-02FE1F672A88}" type="pres">
      <dgm:prSet presAssocID="{6C4E3363-2CC2-4752-97B1-4CDE108BB5C9}" presName="textRect" presStyleLbl="revTx" presStyleIdx="1" presStyleCnt="4">
        <dgm:presLayoutVars>
          <dgm:chMax val="1"/>
          <dgm:chPref val="1"/>
        </dgm:presLayoutVars>
      </dgm:prSet>
      <dgm:spPr/>
    </dgm:pt>
    <dgm:pt modelId="{0D75FAB4-A8BD-454E-9EEC-826BB9FBA16B}" type="pres">
      <dgm:prSet presAssocID="{41A33CDE-592B-49C4-94C2-1DEA12394B17}" presName="sibTrans" presStyleLbl="sibTrans2D1" presStyleIdx="0" presStyleCnt="0"/>
      <dgm:spPr/>
    </dgm:pt>
    <dgm:pt modelId="{B7B0CC0E-185B-48D7-869D-5EAB65C3F938}" type="pres">
      <dgm:prSet presAssocID="{D6B38AEE-04DE-4208-8424-245B8851B324}" presName="compNode" presStyleCnt="0"/>
      <dgm:spPr/>
    </dgm:pt>
    <dgm:pt modelId="{E286EE1F-0814-41B4-9762-B75551592298}" type="pres">
      <dgm:prSet presAssocID="{D6B38AEE-04DE-4208-8424-245B8851B324}" presName="iconBgRect" presStyleLbl="bgShp" presStyleIdx="2" presStyleCnt="4"/>
      <dgm:spPr/>
    </dgm:pt>
    <dgm:pt modelId="{EA4A4270-5C8D-41A3-9168-15FBB290698F}" type="pres">
      <dgm:prSet presAssocID="{D6B38AEE-04DE-4208-8424-245B8851B32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Journal"/>
        </a:ext>
      </dgm:extLst>
    </dgm:pt>
    <dgm:pt modelId="{A396FEC7-458B-4D64-A0DD-3966530CDEF4}" type="pres">
      <dgm:prSet presAssocID="{D6B38AEE-04DE-4208-8424-245B8851B324}" presName="spaceRect" presStyleCnt="0"/>
      <dgm:spPr/>
    </dgm:pt>
    <dgm:pt modelId="{A0F54C0B-AB57-4F5D-A33E-4CF0065E87F0}" type="pres">
      <dgm:prSet presAssocID="{D6B38AEE-04DE-4208-8424-245B8851B324}" presName="textRect" presStyleLbl="revTx" presStyleIdx="2" presStyleCnt="4">
        <dgm:presLayoutVars>
          <dgm:chMax val="1"/>
          <dgm:chPref val="1"/>
        </dgm:presLayoutVars>
      </dgm:prSet>
      <dgm:spPr/>
    </dgm:pt>
    <dgm:pt modelId="{800A28EE-2953-417B-9AC0-D83033F36AAC}" type="pres">
      <dgm:prSet presAssocID="{21F803AA-D6C0-46FA-91E4-0A93598339F9}" presName="sibTrans" presStyleLbl="sibTrans2D1" presStyleIdx="0" presStyleCnt="0"/>
      <dgm:spPr/>
    </dgm:pt>
    <dgm:pt modelId="{01C42BF5-0204-43B5-992B-45165183C447}" type="pres">
      <dgm:prSet presAssocID="{7442FE85-E7E2-4C22-8F8A-BDBD913EE0E9}" presName="compNode" presStyleCnt="0"/>
      <dgm:spPr/>
    </dgm:pt>
    <dgm:pt modelId="{9CCE1987-AE0E-41C2-9BA4-1D5E124A96A6}" type="pres">
      <dgm:prSet presAssocID="{7442FE85-E7E2-4C22-8F8A-BDBD913EE0E9}" presName="iconBgRect" presStyleLbl="bgShp" presStyleIdx="3" presStyleCnt="4"/>
      <dgm:spPr/>
    </dgm:pt>
    <dgm:pt modelId="{1F4CD938-1D6A-4FFE-9973-09C767F42CF1}" type="pres">
      <dgm:prSet presAssocID="{7442FE85-E7E2-4C22-8F8A-BDBD913EE0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F1AF350B-3B8F-4D3C-857D-FB08DFB50479}" type="pres">
      <dgm:prSet presAssocID="{7442FE85-E7E2-4C22-8F8A-BDBD913EE0E9}" presName="spaceRect" presStyleCnt="0"/>
      <dgm:spPr/>
    </dgm:pt>
    <dgm:pt modelId="{E2453BFB-31FA-4746-BB73-03E651D2205D}" type="pres">
      <dgm:prSet presAssocID="{7442FE85-E7E2-4C22-8F8A-BDBD913EE0E9}" presName="textRect" presStyleLbl="revTx" presStyleIdx="3" presStyleCnt="4">
        <dgm:presLayoutVars>
          <dgm:chMax val="1"/>
          <dgm:chPref val="1"/>
        </dgm:presLayoutVars>
      </dgm:prSet>
      <dgm:spPr/>
    </dgm:pt>
  </dgm:ptLst>
  <dgm:cxnLst>
    <dgm:cxn modelId="{40FCB226-F301-4BD6-86A2-AD6CE39390BD}" type="presOf" srcId="{6C4E3363-2CC2-4752-97B1-4CDE108BB5C9}" destId="{9FD7F89D-F5A2-40E3-8E81-02FE1F672A88}" srcOrd="0" destOrd="0" presId="urn:microsoft.com/office/officeart/2018/2/layout/IconCircleList"/>
    <dgm:cxn modelId="{90BA1C2B-87C6-429F-8EA1-0B18C0E2C871}" srcId="{1F74D3E3-CB94-44E7-B7A1-409847D54B6F}" destId="{C7F45D75-5E29-415A-BED2-C5E57B0955B7}" srcOrd="0" destOrd="0" parTransId="{D9C45E50-E717-4E3A-8FB0-308D4576A24F}" sibTransId="{F30B1D0B-9424-45A8-9AF9-A41BC341715D}"/>
    <dgm:cxn modelId="{9F49563F-B781-41A1-87AB-E6F82C645589}" type="presOf" srcId="{F30B1D0B-9424-45A8-9AF9-A41BC341715D}" destId="{81F89B8B-B5BF-413F-9E86-A8B36DE8DF06}" srcOrd="0" destOrd="0" presId="urn:microsoft.com/office/officeart/2018/2/layout/IconCircleList"/>
    <dgm:cxn modelId="{31983350-77CE-49E6-A0B3-C7512E293367}" type="presOf" srcId="{C7F45D75-5E29-415A-BED2-C5E57B0955B7}" destId="{32D0EE90-F2CB-4BA7-B1EF-6BC1D6FF7CA7}" srcOrd="0" destOrd="0" presId="urn:microsoft.com/office/officeart/2018/2/layout/IconCircleList"/>
    <dgm:cxn modelId="{77BBB46E-073E-48F8-8168-D1CAF0871AF5}" srcId="{1F74D3E3-CB94-44E7-B7A1-409847D54B6F}" destId="{D6B38AEE-04DE-4208-8424-245B8851B324}" srcOrd="2" destOrd="0" parTransId="{AF96E378-0884-4A2E-BA85-1305F1D620E6}" sibTransId="{21F803AA-D6C0-46FA-91E4-0A93598339F9}"/>
    <dgm:cxn modelId="{CB7B8A89-CE9B-4D14-AEEA-3F80881BD65B}" srcId="{1F74D3E3-CB94-44E7-B7A1-409847D54B6F}" destId="{6C4E3363-2CC2-4752-97B1-4CDE108BB5C9}" srcOrd="1" destOrd="0" parTransId="{F90FDAB6-2FF8-4543-9990-B2C7CE75E021}" sibTransId="{41A33CDE-592B-49C4-94C2-1DEA12394B17}"/>
    <dgm:cxn modelId="{1EC19F8D-0CD1-4447-8F99-C86BE41D5216}" type="presOf" srcId="{41A33CDE-592B-49C4-94C2-1DEA12394B17}" destId="{0D75FAB4-A8BD-454E-9EEC-826BB9FBA16B}" srcOrd="0" destOrd="0" presId="urn:microsoft.com/office/officeart/2018/2/layout/IconCircleList"/>
    <dgm:cxn modelId="{7ACC3DAC-C20D-494A-971B-1744A330FC41}" type="presOf" srcId="{1F74D3E3-CB94-44E7-B7A1-409847D54B6F}" destId="{DFE89383-392B-4CB7-B4B0-31B792A15CAF}" srcOrd="0" destOrd="0" presId="urn:microsoft.com/office/officeart/2018/2/layout/IconCircleList"/>
    <dgm:cxn modelId="{BA599EC6-ECE6-451A-BDB9-4B1632792172}" type="presOf" srcId="{7442FE85-E7E2-4C22-8F8A-BDBD913EE0E9}" destId="{E2453BFB-31FA-4746-BB73-03E651D2205D}" srcOrd="0" destOrd="0" presId="urn:microsoft.com/office/officeart/2018/2/layout/IconCircleList"/>
    <dgm:cxn modelId="{BB2B0BD6-38A0-431B-B582-84738C024937}" type="presOf" srcId="{21F803AA-D6C0-46FA-91E4-0A93598339F9}" destId="{800A28EE-2953-417B-9AC0-D83033F36AAC}" srcOrd="0" destOrd="0" presId="urn:microsoft.com/office/officeart/2018/2/layout/IconCircleList"/>
    <dgm:cxn modelId="{8C4B3CD7-33D8-467D-B93B-BEF693D69AAB}" srcId="{1F74D3E3-CB94-44E7-B7A1-409847D54B6F}" destId="{7442FE85-E7E2-4C22-8F8A-BDBD913EE0E9}" srcOrd="3" destOrd="0" parTransId="{9D06B127-4E26-4967-B1E7-979673FA4EEF}" sibTransId="{C1B2D1A6-3C59-4E3D-BAD4-99A470E804C7}"/>
    <dgm:cxn modelId="{D89E9ADF-DD73-40C7-A63D-0D6F202D1896}" type="presOf" srcId="{D6B38AEE-04DE-4208-8424-245B8851B324}" destId="{A0F54C0B-AB57-4F5D-A33E-4CF0065E87F0}" srcOrd="0" destOrd="0" presId="urn:microsoft.com/office/officeart/2018/2/layout/IconCircleList"/>
    <dgm:cxn modelId="{A6CFF34F-F899-4272-B3B1-A3F2B0D4CD7E}" type="presParOf" srcId="{DFE89383-392B-4CB7-B4B0-31B792A15CAF}" destId="{E6F7CD6D-E77A-4C02-A26A-171469B389DC}" srcOrd="0" destOrd="0" presId="urn:microsoft.com/office/officeart/2018/2/layout/IconCircleList"/>
    <dgm:cxn modelId="{85ECAAB5-4F95-401D-9B6A-694372403A08}" type="presParOf" srcId="{E6F7CD6D-E77A-4C02-A26A-171469B389DC}" destId="{50618C33-4BCA-4175-91E2-6956AEEF430F}" srcOrd="0" destOrd="0" presId="urn:microsoft.com/office/officeart/2018/2/layout/IconCircleList"/>
    <dgm:cxn modelId="{86078FA1-ADC9-4798-9D7B-5B8D77987F7E}" type="presParOf" srcId="{50618C33-4BCA-4175-91E2-6956AEEF430F}" destId="{97B9C37E-B09C-4696-9456-2B931B6A1B8F}" srcOrd="0" destOrd="0" presId="urn:microsoft.com/office/officeart/2018/2/layout/IconCircleList"/>
    <dgm:cxn modelId="{43DDD7E6-964F-4878-937A-5E1AEB0F4A0C}" type="presParOf" srcId="{50618C33-4BCA-4175-91E2-6956AEEF430F}" destId="{2555A144-EC2F-4015-843A-148F2B02F23D}" srcOrd="1" destOrd="0" presId="urn:microsoft.com/office/officeart/2018/2/layout/IconCircleList"/>
    <dgm:cxn modelId="{EA707D66-2614-40BA-BFBA-A08B38E7C1CC}" type="presParOf" srcId="{50618C33-4BCA-4175-91E2-6956AEEF430F}" destId="{7E8D4931-2CB5-4658-AE9C-E25B72E7855A}" srcOrd="2" destOrd="0" presId="urn:microsoft.com/office/officeart/2018/2/layout/IconCircleList"/>
    <dgm:cxn modelId="{9BD861CA-9D93-42C1-95F4-4C16C421EC38}" type="presParOf" srcId="{50618C33-4BCA-4175-91E2-6956AEEF430F}" destId="{32D0EE90-F2CB-4BA7-B1EF-6BC1D6FF7CA7}" srcOrd="3" destOrd="0" presId="urn:microsoft.com/office/officeart/2018/2/layout/IconCircleList"/>
    <dgm:cxn modelId="{C56C0DC3-03F7-4119-BE8E-4565DBCD90B7}" type="presParOf" srcId="{E6F7CD6D-E77A-4C02-A26A-171469B389DC}" destId="{81F89B8B-B5BF-413F-9E86-A8B36DE8DF06}" srcOrd="1" destOrd="0" presId="urn:microsoft.com/office/officeart/2018/2/layout/IconCircleList"/>
    <dgm:cxn modelId="{E48FD5F5-E45B-444B-BB87-011DFA0D40C7}" type="presParOf" srcId="{E6F7CD6D-E77A-4C02-A26A-171469B389DC}" destId="{0181C874-53A4-4F15-A25E-D530CACDA5C8}" srcOrd="2" destOrd="0" presId="urn:microsoft.com/office/officeart/2018/2/layout/IconCircleList"/>
    <dgm:cxn modelId="{410DB114-A805-4495-ABB1-C9EB19A57210}" type="presParOf" srcId="{0181C874-53A4-4F15-A25E-D530CACDA5C8}" destId="{56B4F7CB-5C65-492A-A0CD-3EBFA6D63A62}" srcOrd="0" destOrd="0" presId="urn:microsoft.com/office/officeart/2018/2/layout/IconCircleList"/>
    <dgm:cxn modelId="{CAD8CA20-C281-44B0-8C48-947F24210AB7}" type="presParOf" srcId="{0181C874-53A4-4F15-A25E-D530CACDA5C8}" destId="{0A9548D2-6E3D-4BAE-886E-816E2F2A3137}" srcOrd="1" destOrd="0" presId="urn:microsoft.com/office/officeart/2018/2/layout/IconCircleList"/>
    <dgm:cxn modelId="{8866BD9A-0CCC-4155-B0D7-26E4A25DDA56}" type="presParOf" srcId="{0181C874-53A4-4F15-A25E-D530CACDA5C8}" destId="{8C6C603A-9EE9-45E6-A0B7-B32612F61BCD}" srcOrd="2" destOrd="0" presId="urn:microsoft.com/office/officeart/2018/2/layout/IconCircleList"/>
    <dgm:cxn modelId="{6E12AE08-A14E-49D9-95DC-B7E7C260A000}" type="presParOf" srcId="{0181C874-53A4-4F15-A25E-D530CACDA5C8}" destId="{9FD7F89D-F5A2-40E3-8E81-02FE1F672A88}" srcOrd="3" destOrd="0" presId="urn:microsoft.com/office/officeart/2018/2/layout/IconCircleList"/>
    <dgm:cxn modelId="{06FC2CFE-9E5F-47AB-A49C-389A6F2FFB09}" type="presParOf" srcId="{E6F7CD6D-E77A-4C02-A26A-171469B389DC}" destId="{0D75FAB4-A8BD-454E-9EEC-826BB9FBA16B}" srcOrd="3" destOrd="0" presId="urn:microsoft.com/office/officeart/2018/2/layout/IconCircleList"/>
    <dgm:cxn modelId="{F06357EB-FBCB-4F65-8383-372A71D0342F}" type="presParOf" srcId="{E6F7CD6D-E77A-4C02-A26A-171469B389DC}" destId="{B7B0CC0E-185B-48D7-869D-5EAB65C3F938}" srcOrd="4" destOrd="0" presId="urn:microsoft.com/office/officeart/2018/2/layout/IconCircleList"/>
    <dgm:cxn modelId="{D686BE40-4CA2-41AC-987E-BCE1A195DEA4}" type="presParOf" srcId="{B7B0CC0E-185B-48D7-869D-5EAB65C3F938}" destId="{E286EE1F-0814-41B4-9762-B75551592298}" srcOrd="0" destOrd="0" presId="urn:microsoft.com/office/officeart/2018/2/layout/IconCircleList"/>
    <dgm:cxn modelId="{8BED0AA3-1EB7-46FD-BA48-E750155DCED0}" type="presParOf" srcId="{B7B0CC0E-185B-48D7-869D-5EAB65C3F938}" destId="{EA4A4270-5C8D-41A3-9168-15FBB290698F}" srcOrd="1" destOrd="0" presId="urn:microsoft.com/office/officeart/2018/2/layout/IconCircleList"/>
    <dgm:cxn modelId="{4E6D707F-E758-43A5-86BC-C9BB636D1162}" type="presParOf" srcId="{B7B0CC0E-185B-48D7-869D-5EAB65C3F938}" destId="{A396FEC7-458B-4D64-A0DD-3966530CDEF4}" srcOrd="2" destOrd="0" presId="urn:microsoft.com/office/officeart/2018/2/layout/IconCircleList"/>
    <dgm:cxn modelId="{6294AC9D-9495-4FE1-84B1-D0DEEF8362BF}" type="presParOf" srcId="{B7B0CC0E-185B-48D7-869D-5EAB65C3F938}" destId="{A0F54C0B-AB57-4F5D-A33E-4CF0065E87F0}" srcOrd="3" destOrd="0" presId="urn:microsoft.com/office/officeart/2018/2/layout/IconCircleList"/>
    <dgm:cxn modelId="{1708188A-2E1E-4293-ABF7-FE3EDE78DC03}" type="presParOf" srcId="{E6F7CD6D-E77A-4C02-A26A-171469B389DC}" destId="{800A28EE-2953-417B-9AC0-D83033F36AAC}" srcOrd="5" destOrd="0" presId="urn:microsoft.com/office/officeart/2018/2/layout/IconCircleList"/>
    <dgm:cxn modelId="{FD219BE9-A435-47C9-88F6-A5D47037CDCF}" type="presParOf" srcId="{E6F7CD6D-E77A-4C02-A26A-171469B389DC}" destId="{01C42BF5-0204-43B5-992B-45165183C447}" srcOrd="6" destOrd="0" presId="urn:microsoft.com/office/officeart/2018/2/layout/IconCircleList"/>
    <dgm:cxn modelId="{A2C2D05D-E15D-4829-B3F3-7C646284CABE}" type="presParOf" srcId="{01C42BF5-0204-43B5-992B-45165183C447}" destId="{9CCE1987-AE0E-41C2-9BA4-1D5E124A96A6}" srcOrd="0" destOrd="0" presId="urn:microsoft.com/office/officeart/2018/2/layout/IconCircleList"/>
    <dgm:cxn modelId="{3B511600-3B2D-4360-8945-312994ED6E97}" type="presParOf" srcId="{01C42BF5-0204-43B5-992B-45165183C447}" destId="{1F4CD938-1D6A-4FFE-9973-09C767F42CF1}" srcOrd="1" destOrd="0" presId="urn:microsoft.com/office/officeart/2018/2/layout/IconCircleList"/>
    <dgm:cxn modelId="{40483F08-F186-48DA-ACE8-D58132AF09C6}" type="presParOf" srcId="{01C42BF5-0204-43B5-992B-45165183C447}" destId="{F1AF350B-3B8F-4D3C-857D-FB08DFB50479}" srcOrd="2" destOrd="0" presId="urn:microsoft.com/office/officeart/2018/2/layout/IconCircleList"/>
    <dgm:cxn modelId="{20E3A5E8-83DD-450F-9584-7FDC0998A561}" type="presParOf" srcId="{01C42BF5-0204-43B5-992B-45165183C447}" destId="{E2453BFB-31FA-4746-BB73-03E651D2205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2604DE-C951-4F1E-B6FE-A439C8FE77BE}"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52A8E4AD-775F-4FE0-950E-B3AC3A730808}">
      <dgm:prSet/>
      <dgm:spPr/>
      <dgm:t>
        <a:bodyPr/>
        <a:lstStyle/>
        <a:p>
          <a:r>
            <a:rPr lang="fr-BE" b="1" dirty="0" err="1"/>
            <a:t>Hybridity</a:t>
          </a:r>
          <a:r>
            <a:rPr lang="fr-BE" b="1" dirty="0"/>
            <a:t> of Uses</a:t>
          </a:r>
          <a:r>
            <a:rPr lang="fr-BE" dirty="0"/>
            <a:t>: </a:t>
          </a:r>
          <a:r>
            <a:rPr lang="fr-BE" dirty="0" err="1"/>
            <a:t>According</a:t>
          </a:r>
          <a:r>
            <a:rPr lang="fr-BE" dirty="0"/>
            <a:t> to Olivares-García and Méndez </a:t>
          </a:r>
          <a:r>
            <a:rPr lang="fr-BE" dirty="0" err="1"/>
            <a:t>Majuelos</a:t>
          </a:r>
          <a:r>
            <a:rPr lang="fr-BE" dirty="0"/>
            <a:t> (2022), Twitch </a:t>
          </a:r>
          <a:r>
            <a:rPr lang="fr-BE" dirty="0" err="1"/>
            <a:t>occupies</a:t>
          </a:r>
          <a:r>
            <a:rPr lang="fr-BE" dirty="0"/>
            <a:t> a </a:t>
          </a:r>
          <a:r>
            <a:rPr lang="fr-BE" dirty="0" err="1"/>
            <a:t>space</a:t>
          </a:r>
          <a:r>
            <a:rPr lang="fr-BE" dirty="0"/>
            <a:t> </a:t>
          </a:r>
          <a:r>
            <a:rPr lang="fr-BE" dirty="0" err="1"/>
            <a:t>between</a:t>
          </a:r>
          <a:r>
            <a:rPr lang="fr-BE" dirty="0"/>
            <a:t> information and </a:t>
          </a:r>
          <a:r>
            <a:rPr lang="fr-BE" dirty="0" err="1"/>
            <a:t>entertainment</a:t>
          </a:r>
          <a:r>
            <a:rPr lang="fr-BE" dirty="0"/>
            <a:t>, </a:t>
          </a:r>
          <a:r>
            <a:rPr lang="fr-BE" dirty="0" err="1"/>
            <a:t>with</a:t>
          </a:r>
          <a:r>
            <a:rPr lang="fr-BE" dirty="0"/>
            <a:t> </a:t>
          </a:r>
          <a:r>
            <a:rPr lang="fr-BE" dirty="0" err="1"/>
            <a:t>journalists</a:t>
          </a:r>
          <a:r>
            <a:rPr lang="fr-BE" dirty="0"/>
            <a:t> </a:t>
          </a:r>
          <a:r>
            <a:rPr lang="fr-BE" dirty="0" err="1"/>
            <a:t>adopting</a:t>
          </a:r>
          <a:r>
            <a:rPr lang="fr-BE" dirty="0"/>
            <a:t> </a:t>
          </a:r>
          <a:r>
            <a:rPr lang="fr-BE" dirty="0" err="1"/>
            <a:t>its</a:t>
          </a:r>
          <a:r>
            <a:rPr lang="fr-BE" dirty="0"/>
            <a:t> </a:t>
          </a:r>
          <a:r>
            <a:rPr lang="fr-BE" dirty="0" err="1"/>
            <a:t>visual</a:t>
          </a:r>
          <a:r>
            <a:rPr lang="fr-BE" dirty="0"/>
            <a:t> and narrative codes to </a:t>
          </a:r>
          <a:r>
            <a:rPr lang="fr-BE" dirty="0" err="1"/>
            <a:t>reach</a:t>
          </a:r>
          <a:r>
            <a:rPr lang="fr-BE" dirty="0"/>
            <a:t> </a:t>
          </a:r>
          <a:r>
            <a:rPr lang="fr-BE" dirty="0" err="1"/>
            <a:t>younger</a:t>
          </a:r>
          <a:r>
            <a:rPr lang="fr-BE" dirty="0"/>
            <a:t> audiences </a:t>
          </a:r>
          <a:r>
            <a:rPr lang="fr-BE" dirty="0" err="1"/>
            <a:t>through</a:t>
          </a:r>
          <a:r>
            <a:rPr lang="fr-BE" dirty="0"/>
            <a:t> formats </a:t>
          </a:r>
          <a:r>
            <a:rPr lang="fr-BE" dirty="0" err="1"/>
            <a:t>that</a:t>
          </a:r>
          <a:r>
            <a:rPr lang="fr-BE" dirty="0"/>
            <a:t> mix news, culture, and engagement.</a:t>
          </a:r>
          <a:endParaRPr lang="en-US" dirty="0"/>
        </a:p>
      </dgm:t>
    </dgm:pt>
    <dgm:pt modelId="{E84B3161-5D32-48CF-A099-621C7372D4EA}" type="parTrans" cxnId="{B14B0FAF-6FB9-493A-A8F2-AED2799C9273}">
      <dgm:prSet/>
      <dgm:spPr/>
      <dgm:t>
        <a:bodyPr/>
        <a:lstStyle/>
        <a:p>
          <a:endParaRPr lang="en-US"/>
        </a:p>
      </dgm:t>
    </dgm:pt>
    <dgm:pt modelId="{CD23FCB8-5F04-4874-A1D6-A7FD369E3020}" type="sibTrans" cxnId="{B14B0FAF-6FB9-493A-A8F2-AED2799C9273}">
      <dgm:prSet/>
      <dgm:spPr/>
      <dgm:t>
        <a:bodyPr/>
        <a:lstStyle/>
        <a:p>
          <a:endParaRPr lang="en-US"/>
        </a:p>
      </dgm:t>
    </dgm:pt>
    <dgm:pt modelId="{7FDBCD58-39E5-4CAE-BC08-A44F2E16C873}">
      <dgm:prSet/>
      <dgm:spPr/>
      <dgm:t>
        <a:bodyPr/>
        <a:lstStyle/>
        <a:p>
          <a:r>
            <a:rPr lang="fr-BE" b="1"/>
            <a:t>Dominant Formats</a:t>
          </a:r>
          <a:r>
            <a:rPr lang="fr-BE"/>
            <a:t>: The most common model is interactive discussion or </a:t>
          </a:r>
          <a:r>
            <a:rPr lang="fr-BE" i="1"/>
            <a:t>Just Chatting</a:t>
          </a:r>
          <a:r>
            <a:rPr lang="fr-BE"/>
            <a:t>, structured as semi-scripted monologues enriched by live comments. This conversational approach is complemented by interviews with cultural figures, reinforcing the journalistic character of the streams.</a:t>
          </a:r>
          <a:endParaRPr lang="en-US"/>
        </a:p>
      </dgm:t>
    </dgm:pt>
    <dgm:pt modelId="{F6FA5860-D9E8-4B58-9EA8-AE0F7BCDC976}" type="parTrans" cxnId="{FD1DF0AE-29C9-4F62-8930-C5B0CE8AAD54}">
      <dgm:prSet/>
      <dgm:spPr/>
      <dgm:t>
        <a:bodyPr/>
        <a:lstStyle/>
        <a:p>
          <a:endParaRPr lang="en-US"/>
        </a:p>
      </dgm:t>
    </dgm:pt>
    <dgm:pt modelId="{A389AB1E-5656-4345-AB90-A737C13FE571}" type="sibTrans" cxnId="{FD1DF0AE-29C9-4F62-8930-C5B0CE8AAD54}">
      <dgm:prSet/>
      <dgm:spPr/>
      <dgm:t>
        <a:bodyPr/>
        <a:lstStyle/>
        <a:p>
          <a:endParaRPr lang="en-US"/>
        </a:p>
      </dgm:t>
    </dgm:pt>
    <dgm:pt modelId="{39B4E468-62EA-4A21-A293-F0B11948FFD7}">
      <dgm:prSet/>
      <dgm:spPr/>
      <dgm:t>
        <a:bodyPr/>
        <a:lstStyle/>
        <a:p>
          <a:r>
            <a:rPr lang="fr-BE" b="1"/>
            <a:t>Programmed and Hybrid Content</a:t>
          </a:r>
          <a:r>
            <a:rPr lang="fr-BE"/>
            <a:t>: Some creators propose structured programs with editorial agendas (e.g., </a:t>
          </a:r>
          <a:r>
            <a:rPr lang="fr-BE" i="1"/>
            <a:t>Buenos días</a:t>
          </a:r>
          <a:r>
            <a:rPr lang="fr-BE"/>
            <a:t>, </a:t>
          </a:r>
          <a:r>
            <a:rPr lang="fr-BE" i="1"/>
            <a:t>La Cafetera</a:t>
          </a:r>
          <a:r>
            <a:rPr lang="fr-BE"/>
            <a:t>), blending radio, television, and livestreaming. Other frequent formats include live commentary or reactions to videos, as well as political debate and real-time analysis of current events.</a:t>
          </a:r>
          <a:endParaRPr lang="en-US"/>
        </a:p>
      </dgm:t>
    </dgm:pt>
    <dgm:pt modelId="{60CB9CE9-314F-4693-8510-67B719722344}" type="parTrans" cxnId="{7BC1C142-95D3-403E-9882-4B728AAB2476}">
      <dgm:prSet/>
      <dgm:spPr/>
      <dgm:t>
        <a:bodyPr/>
        <a:lstStyle/>
        <a:p>
          <a:endParaRPr lang="en-US"/>
        </a:p>
      </dgm:t>
    </dgm:pt>
    <dgm:pt modelId="{ECB14207-A51E-4818-8AC8-E8D7B06A52F6}" type="sibTrans" cxnId="{7BC1C142-95D3-403E-9882-4B728AAB2476}">
      <dgm:prSet/>
      <dgm:spPr/>
      <dgm:t>
        <a:bodyPr/>
        <a:lstStyle/>
        <a:p>
          <a:endParaRPr lang="en-US"/>
        </a:p>
      </dgm:t>
    </dgm:pt>
    <dgm:pt modelId="{EB2E1E54-7A43-4BE7-8D57-179BA5C3B717}">
      <dgm:prSet/>
      <dgm:spPr/>
      <dgm:t>
        <a:bodyPr/>
        <a:lstStyle/>
        <a:p>
          <a:r>
            <a:rPr lang="fr-BE" b="1"/>
            <a:t>Role of Video Games</a:t>
          </a:r>
          <a:r>
            <a:rPr lang="fr-BE"/>
            <a:t>: Games are often used as a backdrop for discussion rather than the main focus, serving as a setting for dialogue (e.g., </a:t>
          </a:r>
          <a:r>
            <a:rPr lang="fr-BE" i="1"/>
            <a:t>Red Dead Redemption 2</a:t>
          </a:r>
          <a:r>
            <a:rPr lang="fr-BE"/>
            <a:t>, </a:t>
          </a:r>
          <a:r>
            <a:rPr lang="fr-BE" i="1"/>
            <a:t>Total War: Rome II</a:t>
          </a:r>
          <a:r>
            <a:rPr lang="fr-BE"/>
            <a:t>). Most communicators integrate games into their streams, with the notable exception of Facu Díaz, who favors structured talk formats.</a:t>
          </a:r>
          <a:endParaRPr lang="en-US"/>
        </a:p>
      </dgm:t>
    </dgm:pt>
    <dgm:pt modelId="{F89F553C-D7F1-4494-A6BB-379EB2CDAF72}" type="parTrans" cxnId="{4CC391ED-942B-44A0-BAB6-4C8619C94456}">
      <dgm:prSet/>
      <dgm:spPr/>
      <dgm:t>
        <a:bodyPr/>
        <a:lstStyle/>
        <a:p>
          <a:endParaRPr lang="en-US"/>
        </a:p>
      </dgm:t>
    </dgm:pt>
    <dgm:pt modelId="{851222CD-D184-4570-8445-56020A151B7D}" type="sibTrans" cxnId="{4CC391ED-942B-44A0-BAB6-4C8619C94456}">
      <dgm:prSet/>
      <dgm:spPr/>
      <dgm:t>
        <a:bodyPr/>
        <a:lstStyle/>
        <a:p>
          <a:endParaRPr lang="en-US"/>
        </a:p>
      </dgm:t>
    </dgm:pt>
    <dgm:pt modelId="{359EEE3F-165E-0240-A759-56F25737A9B6}" type="pres">
      <dgm:prSet presAssocID="{FB2604DE-C951-4F1E-B6FE-A439C8FE77BE}" presName="linear" presStyleCnt="0">
        <dgm:presLayoutVars>
          <dgm:animLvl val="lvl"/>
          <dgm:resizeHandles val="exact"/>
        </dgm:presLayoutVars>
      </dgm:prSet>
      <dgm:spPr/>
    </dgm:pt>
    <dgm:pt modelId="{06ADD218-6D71-3D4E-9769-599209417268}" type="pres">
      <dgm:prSet presAssocID="{52A8E4AD-775F-4FE0-950E-B3AC3A730808}" presName="parentText" presStyleLbl="node1" presStyleIdx="0" presStyleCnt="4">
        <dgm:presLayoutVars>
          <dgm:chMax val="0"/>
          <dgm:bulletEnabled val="1"/>
        </dgm:presLayoutVars>
      </dgm:prSet>
      <dgm:spPr/>
    </dgm:pt>
    <dgm:pt modelId="{118A4FD0-8B58-0545-ACD7-84D401DDC0CD}" type="pres">
      <dgm:prSet presAssocID="{CD23FCB8-5F04-4874-A1D6-A7FD369E3020}" presName="spacer" presStyleCnt="0"/>
      <dgm:spPr/>
    </dgm:pt>
    <dgm:pt modelId="{6FF81581-0B1B-494D-83DC-26D1262EDACD}" type="pres">
      <dgm:prSet presAssocID="{7FDBCD58-39E5-4CAE-BC08-A44F2E16C873}" presName="parentText" presStyleLbl="node1" presStyleIdx="1" presStyleCnt="4">
        <dgm:presLayoutVars>
          <dgm:chMax val="0"/>
          <dgm:bulletEnabled val="1"/>
        </dgm:presLayoutVars>
      </dgm:prSet>
      <dgm:spPr/>
    </dgm:pt>
    <dgm:pt modelId="{D9033CE4-1D96-4442-82DD-FB118E4D432F}" type="pres">
      <dgm:prSet presAssocID="{A389AB1E-5656-4345-AB90-A737C13FE571}" presName="spacer" presStyleCnt="0"/>
      <dgm:spPr/>
    </dgm:pt>
    <dgm:pt modelId="{B65E21AF-9904-0542-A973-6574DF140284}" type="pres">
      <dgm:prSet presAssocID="{39B4E468-62EA-4A21-A293-F0B11948FFD7}" presName="parentText" presStyleLbl="node1" presStyleIdx="2" presStyleCnt="4">
        <dgm:presLayoutVars>
          <dgm:chMax val="0"/>
          <dgm:bulletEnabled val="1"/>
        </dgm:presLayoutVars>
      </dgm:prSet>
      <dgm:spPr/>
    </dgm:pt>
    <dgm:pt modelId="{8757AF9D-4F74-1449-A4B4-9DBAB074C749}" type="pres">
      <dgm:prSet presAssocID="{ECB14207-A51E-4818-8AC8-E8D7B06A52F6}" presName="spacer" presStyleCnt="0"/>
      <dgm:spPr/>
    </dgm:pt>
    <dgm:pt modelId="{7360F896-9E57-374B-A23D-75BAD4707515}" type="pres">
      <dgm:prSet presAssocID="{EB2E1E54-7A43-4BE7-8D57-179BA5C3B717}" presName="parentText" presStyleLbl="node1" presStyleIdx="3" presStyleCnt="4">
        <dgm:presLayoutVars>
          <dgm:chMax val="0"/>
          <dgm:bulletEnabled val="1"/>
        </dgm:presLayoutVars>
      </dgm:prSet>
      <dgm:spPr/>
    </dgm:pt>
  </dgm:ptLst>
  <dgm:cxnLst>
    <dgm:cxn modelId="{D7C7801A-FAA2-2E41-A684-0ACF09D7D380}" type="presOf" srcId="{7FDBCD58-39E5-4CAE-BC08-A44F2E16C873}" destId="{6FF81581-0B1B-494D-83DC-26D1262EDACD}" srcOrd="0" destOrd="0" presId="urn:microsoft.com/office/officeart/2005/8/layout/vList2"/>
    <dgm:cxn modelId="{7BC1C142-95D3-403E-9882-4B728AAB2476}" srcId="{FB2604DE-C951-4F1E-B6FE-A439C8FE77BE}" destId="{39B4E468-62EA-4A21-A293-F0B11948FFD7}" srcOrd="2" destOrd="0" parTransId="{60CB9CE9-314F-4693-8510-67B719722344}" sibTransId="{ECB14207-A51E-4818-8AC8-E8D7B06A52F6}"/>
    <dgm:cxn modelId="{C169019D-E791-2247-B9F6-CF7885ABBCA8}" type="presOf" srcId="{52A8E4AD-775F-4FE0-950E-B3AC3A730808}" destId="{06ADD218-6D71-3D4E-9769-599209417268}" srcOrd="0" destOrd="0" presId="urn:microsoft.com/office/officeart/2005/8/layout/vList2"/>
    <dgm:cxn modelId="{FD1DF0AE-29C9-4F62-8930-C5B0CE8AAD54}" srcId="{FB2604DE-C951-4F1E-B6FE-A439C8FE77BE}" destId="{7FDBCD58-39E5-4CAE-BC08-A44F2E16C873}" srcOrd="1" destOrd="0" parTransId="{F6FA5860-D9E8-4B58-9EA8-AE0F7BCDC976}" sibTransId="{A389AB1E-5656-4345-AB90-A737C13FE571}"/>
    <dgm:cxn modelId="{B14B0FAF-6FB9-493A-A8F2-AED2799C9273}" srcId="{FB2604DE-C951-4F1E-B6FE-A439C8FE77BE}" destId="{52A8E4AD-775F-4FE0-950E-B3AC3A730808}" srcOrd="0" destOrd="0" parTransId="{E84B3161-5D32-48CF-A099-621C7372D4EA}" sibTransId="{CD23FCB8-5F04-4874-A1D6-A7FD369E3020}"/>
    <dgm:cxn modelId="{6B6310B6-3E9F-324D-B21F-1D940CD051B3}" type="presOf" srcId="{FB2604DE-C951-4F1E-B6FE-A439C8FE77BE}" destId="{359EEE3F-165E-0240-A759-56F25737A9B6}" srcOrd="0" destOrd="0" presId="urn:microsoft.com/office/officeart/2005/8/layout/vList2"/>
    <dgm:cxn modelId="{B75A29E5-C74D-8749-B3EF-B3CC449BFA23}" type="presOf" srcId="{EB2E1E54-7A43-4BE7-8D57-179BA5C3B717}" destId="{7360F896-9E57-374B-A23D-75BAD4707515}" srcOrd="0" destOrd="0" presId="urn:microsoft.com/office/officeart/2005/8/layout/vList2"/>
    <dgm:cxn modelId="{4CC391ED-942B-44A0-BAB6-4C8619C94456}" srcId="{FB2604DE-C951-4F1E-B6FE-A439C8FE77BE}" destId="{EB2E1E54-7A43-4BE7-8D57-179BA5C3B717}" srcOrd="3" destOrd="0" parTransId="{F89F553C-D7F1-4494-A6BB-379EB2CDAF72}" sibTransId="{851222CD-D184-4570-8445-56020A151B7D}"/>
    <dgm:cxn modelId="{DE24E5F4-A32D-8846-BECA-DF97913E7425}" type="presOf" srcId="{39B4E468-62EA-4A21-A293-F0B11948FFD7}" destId="{B65E21AF-9904-0542-A973-6574DF140284}" srcOrd="0" destOrd="0" presId="urn:microsoft.com/office/officeart/2005/8/layout/vList2"/>
    <dgm:cxn modelId="{9B1C9E1B-D82D-8D47-BCD5-9466EA85ECA2}" type="presParOf" srcId="{359EEE3F-165E-0240-A759-56F25737A9B6}" destId="{06ADD218-6D71-3D4E-9769-599209417268}" srcOrd="0" destOrd="0" presId="urn:microsoft.com/office/officeart/2005/8/layout/vList2"/>
    <dgm:cxn modelId="{217C62F6-8AFF-F844-A079-3D123789EB2E}" type="presParOf" srcId="{359EEE3F-165E-0240-A759-56F25737A9B6}" destId="{118A4FD0-8B58-0545-ACD7-84D401DDC0CD}" srcOrd="1" destOrd="0" presId="urn:microsoft.com/office/officeart/2005/8/layout/vList2"/>
    <dgm:cxn modelId="{78E1103E-EFD4-5348-B520-CA35F4E2DD39}" type="presParOf" srcId="{359EEE3F-165E-0240-A759-56F25737A9B6}" destId="{6FF81581-0B1B-494D-83DC-26D1262EDACD}" srcOrd="2" destOrd="0" presId="urn:microsoft.com/office/officeart/2005/8/layout/vList2"/>
    <dgm:cxn modelId="{7A7FACEC-D204-924B-8113-4F30CE4584A2}" type="presParOf" srcId="{359EEE3F-165E-0240-A759-56F25737A9B6}" destId="{D9033CE4-1D96-4442-82DD-FB118E4D432F}" srcOrd="3" destOrd="0" presId="urn:microsoft.com/office/officeart/2005/8/layout/vList2"/>
    <dgm:cxn modelId="{B89B1B1F-5C7F-034B-8872-FB2DE40F8938}" type="presParOf" srcId="{359EEE3F-165E-0240-A759-56F25737A9B6}" destId="{B65E21AF-9904-0542-A973-6574DF140284}" srcOrd="4" destOrd="0" presId="urn:microsoft.com/office/officeart/2005/8/layout/vList2"/>
    <dgm:cxn modelId="{958B59A7-0E8A-8347-A3AF-AC0361ADFE1E}" type="presParOf" srcId="{359EEE3F-165E-0240-A759-56F25737A9B6}" destId="{8757AF9D-4F74-1449-A4B4-9DBAB074C749}" srcOrd="5" destOrd="0" presId="urn:microsoft.com/office/officeart/2005/8/layout/vList2"/>
    <dgm:cxn modelId="{DF862E60-885E-884B-ACFD-544198A2B951}" type="presParOf" srcId="{359EEE3F-165E-0240-A759-56F25737A9B6}" destId="{7360F896-9E57-374B-A23D-75BAD470751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43F572-0803-4343-AE61-885D3AD4A2E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2613353-B6BD-4A59-8032-8B0DD40605ED}">
      <dgm:prSet/>
      <dgm:spPr/>
      <dgm:t>
        <a:bodyPr/>
        <a:lstStyle/>
        <a:p>
          <a:pPr>
            <a:lnSpc>
              <a:spcPct val="100000"/>
            </a:lnSpc>
          </a:pPr>
          <a:r>
            <a:rPr lang="nl-BE"/>
            <a:t>The use of Twitch in journalism remains largely anchored in the platform’s original video game DNA. </a:t>
          </a:r>
          <a:r>
            <a:rPr lang="fr-BE"/>
            <a:t>This is evident in initiatives such as RTBF’s </a:t>
          </a:r>
          <a:r>
            <a:rPr lang="fr-BE" i="1"/>
            <a:t>Ixpé</a:t>
          </a:r>
          <a:r>
            <a:rPr lang="fr-BE"/>
            <a:t> or </a:t>
          </a:r>
          <a:r>
            <a:rPr lang="fr-BE" i="1"/>
            <a:t>Libération</a:t>
          </a:r>
          <a:r>
            <a:rPr lang="fr-BE"/>
            <a:t>’s </a:t>
          </a:r>
          <a:r>
            <a:rPr lang="fr-BE" i="1"/>
            <a:t>Silence, on joue!</a:t>
          </a:r>
          <a:r>
            <a:rPr lang="fr-BE"/>
            <a:t>, as well as in broader trends identified by </a:t>
          </a:r>
          <a:r>
            <a:rPr lang="en-GB"/>
            <a:t>Olivares-García and Méndez Majuelos (2022)</a:t>
          </a:r>
          <a:r>
            <a:rPr lang="fr-BE"/>
            <a:t>, in which journalists either stream gameplay directly or employ video games as a visual and thematic support for discussion. In such contexts, the ludic heritage of Twitch serves as both a resource—enabling entry points to younger, digitally native audiences—and a frame that shapes production choices and editorial positioning.</a:t>
          </a:r>
          <a:endParaRPr lang="en-US"/>
        </a:p>
      </dgm:t>
    </dgm:pt>
    <dgm:pt modelId="{DF38C54D-8467-443B-B919-A07DFD74EFE7}" type="parTrans" cxnId="{6C4B1B28-55BC-4DAF-9944-EF4493F00719}">
      <dgm:prSet/>
      <dgm:spPr/>
      <dgm:t>
        <a:bodyPr/>
        <a:lstStyle/>
        <a:p>
          <a:endParaRPr lang="en-US"/>
        </a:p>
      </dgm:t>
    </dgm:pt>
    <dgm:pt modelId="{B8E0BBE5-13DE-4686-BF0A-EE1C49019A20}" type="sibTrans" cxnId="{6C4B1B28-55BC-4DAF-9944-EF4493F00719}">
      <dgm:prSet/>
      <dgm:spPr/>
      <dgm:t>
        <a:bodyPr/>
        <a:lstStyle/>
        <a:p>
          <a:endParaRPr lang="en-US"/>
        </a:p>
      </dgm:t>
    </dgm:pt>
    <dgm:pt modelId="{D829C5CA-83EB-452E-A6DC-CCC2083D536B}">
      <dgm:prSet/>
      <dgm:spPr/>
      <dgm:t>
        <a:bodyPr/>
        <a:lstStyle/>
        <a:p>
          <a:pPr>
            <a:lnSpc>
              <a:spcPct val="100000"/>
            </a:lnSpc>
          </a:pPr>
          <a:r>
            <a:rPr lang="fr-BE"/>
            <a:t>Across the sample, journalists adapted their formats to align with the platform’s aesthetics and interactional norms. These adaptations include the systematic use of webcams, high-quality audio setups, and active engagement with the live chat as an integral part of the broadcast. While some adopted the “Just Chatting” model as a form of interactive monologue, others blended interviews, panel discussions, and reaction videos, thereby hybridizing traditional journalistic genres with Twitch’s hallmark interactivity. In certain cases, video games persisted within the frame—either as the primary subject or as a background device to sustain engagement on political, social, or cultural issues.</a:t>
          </a:r>
          <a:endParaRPr lang="en-US"/>
        </a:p>
      </dgm:t>
    </dgm:pt>
    <dgm:pt modelId="{0016510D-E2A1-4359-93A7-4B5033255F84}" type="parTrans" cxnId="{94B1C991-E4ED-4677-A5D2-EA2A3769721E}">
      <dgm:prSet/>
      <dgm:spPr/>
      <dgm:t>
        <a:bodyPr/>
        <a:lstStyle/>
        <a:p>
          <a:endParaRPr lang="en-US"/>
        </a:p>
      </dgm:t>
    </dgm:pt>
    <dgm:pt modelId="{E2E15857-9273-4EB6-A19F-98C6E157C18B}" type="sibTrans" cxnId="{94B1C991-E4ED-4677-A5D2-EA2A3769721E}">
      <dgm:prSet/>
      <dgm:spPr/>
      <dgm:t>
        <a:bodyPr/>
        <a:lstStyle/>
        <a:p>
          <a:endParaRPr lang="en-US"/>
        </a:p>
      </dgm:t>
    </dgm:pt>
    <dgm:pt modelId="{29F2FDB0-EFC4-4277-B2D3-36FFDA6A756E}" type="pres">
      <dgm:prSet presAssocID="{0E43F572-0803-4343-AE61-885D3AD4A2E4}" presName="root" presStyleCnt="0">
        <dgm:presLayoutVars>
          <dgm:dir/>
          <dgm:resizeHandles val="exact"/>
        </dgm:presLayoutVars>
      </dgm:prSet>
      <dgm:spPr/>
    </dgm:pt>
    <dgm:pt modelId="{F227FC44-AD5F-45DE-9DB1-505170EA13A1}" type="pres">
      <dgm:prSet presAssocID="{D2613353-B6BD-4A59-8032-8B0DD40605ED}" presName="compNode" presStyleCnt="0"/>
      <dgm:spPr/>
    </dgm:pt>
    <dgm:pt modelId="{0FCDCCFF-EBE0-4FF7-B3F5-B1833C654391}" type="pres">
      <dgm:prSet presAssocID="{D2613353-B6BD-4A59-8032-8B0DD40605ED}" presName="bgRect" presStyleLbl="bgShp" presStyleIdx="0" presStyleCnt="2"/>
      <dgm:spPr/>
    </dgm:pt>
    <dgm:pt modelId="{E9AAC94F-5390-4EC7-B47D-C86248375407}" type="pres">
      <dgm:prSet presAssocID="{D2613353-B6BD-4A59-8032-8B0DD40605E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DN"/>
        </a:ext>
      </dgm:extLst>
    </dgm:pt>
    <dgm:pt modelId="{D6A32F1A-76CC-428E-9D11-0C39D0EC7D27}" type="pres">
      <dgm:prSet presAssocID="{D2613353-B6BD-4A59-8032-8B0DD40605ED}" presName="spaceRect" presStyleCnt="0"/>
      <dgm:spPr/>
    </dgm:pt>
    <dgm:pt modelId="{E3C5D82C-2B29-49FB-A972-009B96BEE207}" type="pres">
      <dgm:prSet presAssocID="{D2613353-B6BD-4A59-8032-8B0DD40605ED}" presName="parTx" presStyleLbl="revTx" presStyleIdx="0" presStyleCnt="2">
        <dgm:presLayoutVars>
          <dgm:chMax val="0"/>
          <dgm:chPref val="0"/>
        </dgm:presLayoutVars>
      </dgm:prSet>
      <dgm:spPr/>
    </dgm:pt>
    <dgm:pt modelId="{295F729B-CB15-45D2-AA23-902B72D169FA}" type="pres">
      <dgm:prSet presAssocID="{B8E0BBE5-13DE-4686-BF0A-EE1C49019A20}" presName="sibTrans" presStyleCnt="0"/>
      <dgm:spPr/>
    </dgm:pt>
    <dgm:pt modelId="{FEF19942-9379-443B-AF76-81F752C9704B}" type="pres">
      <dgm:prSet presAssocID="{D829C5CA-83EB-452E-A6DC-CCC2083D536B}" presName="compNode" presStyleCnt="0"/>
      <dgm:spPr/>
    </dgm:pt>
    <dgm:pt modelId="{38D26CD7-861D-4022-94E6-F1BF93CFACA7}" type="pres">
      <dgm:prSet presAssocID="{D829C5CA-83EB-452E-A6DC-CCC2083D536B}" presName="bgRect" presStyleLbl="bgShp" presStyleIdx="1" presStyleCnt="2"/>
      <dgm:spPr/>
    </dgm:pt>
    <dgm:pt modelId="{76D670EA-A4BB-4574-B277-15F2EE911D04}" type="pres">
      <dgm:prSet presAssocID="{D829C5CA-83EB-452E-A6DC-CCC2083D536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ous-titres"/>
        </a:ext>
      </dgm:extLst>
    </dgm:pt>
    <dgm:pt modelId="{E788DF95-E021-42A9-B44B-CF70B4743D76}" type="pres">
      <dgm:prSet presAssocID="{D829C5CA-83EB-452E-A6DC-CCC2083D536B}" presName="spaceRect" presStyleCnt="0"/>
      <dgm:spPr/>
    </dgm:pt>
    <dgm:pt modelId="{1A5CE933-13BC-42E9-A5CF-31D1557730A4}" type="pres">
      <dgm:prSet presAssocID="{D829C5CA-83EB-452E-A6DC-CCC2083D536B}" presName="parTx" presStyleLbl="revTx" presStyleIdx="1" presStyleCnt="2">
        <dgm:presLayoutVars>
          <dgm:chMax val="0"/>
          <dgm:chPref val="0"/>
        </dgm:presLayoutVars>
      </dgm:prSet>
      <dgm:spPr/>
    </dgm:pt>
  </dgm:ptLst>
  <dgm:cxnLst>
    <dgm:cxn modelId="{EEF3F018-8883-4C27-8136-C6FDEE434FA7}" type="presOf" srcId="{D2613353-B6BD-4A59-8032-8B0DD40605ED}" destId="{E3C5D82C-2B29-49FB-A972-009B96BEE207}" srcOrd="0" destOrd="0" presId="urn:microsoft.com/office/officeart/2018/2/layout/IconVerticalSolidList"/>
    <dgm:cxn modelId="{6C4B1B28-55BC-4DAF-9944-EF4493F00719}" srcId="{0E43F572-0803-4343-AE61-885D3AD4A2E4}" destId="{D2613353-B6BD-4A59-8032-8B0DD40605ED}" srcOrd="0" destOrd="0" parTransId="{DF38C54D-8467-443B-B919-A07DFD74EFE7}" sibTransId="{B8E0BBE5-13DE-4686-BF0A-EE1C49019A20}"/>
    <dgm:cxn modelId="{108C108F-D72F-4572-A5D3-CCC03398912A}" type="presOf" srcId="{D829C5CA-83EB-452E-A6DC-CCC2083D536B}" destId="{1A5CE933-13BC-42E9-A5CF-31D1557730A4}" srcOrd="0" destOrd="0" presId="urn:microsoft.com/office/officeart/2018/2/layout/IconVerticalSolidList"/>
    <dgm:cxn modelId="{94B1C991-E4ED-4677-A5D2-EA2A3769721E}" srcId="{0E43F572-0803-4343-AE61-885D3AD4A2E4}" destId="{D829C5CA-83EB-452E-A6DC-CCC2083D536B}" srcOrd="1" destOrd="0" parTransId="{0016510D-E2A1-4359-93A7-4B5033255F84}" sibTransId="{E2E15857-9273-4EB6-A19F-98C6E157C18B}"/>
    <dgm:cxn modelId="{5CEDC8B3-F886-47F2-A3E6-D08DFB529156}" type="presOf" srcId="{0E43F572-0803-4343-AE61-885D3AD4A2E4}" destId="{29F2FDB0-EFC4-4277-B2D3-36FFDA6A756E}" srcOrd="0" destOrd="0" presId="urn:microsoft.com/office/officeart/2018/2/layout/IconVerticalSolidList"/>
    <dgm:cxn modelId="{FF61F03D-EF00-4128-A509-A9DAAD1492F9}" type="presParOf" srcId="{29F2FDB0-EFC4-4277-B2D3-36FFDA6A756E}" destId="{F227FC44-AD5F-45DE-9DB1-505170EA13A1}" srcOrd="0" destOrd="0" presId="urn:microsoft.com/office/officeart/2018/2/layout/IconVerticalSolidList"/>
    <dgm:cxn modelId="{A93080DD-CA56-4E81-A68E-070EC4B8D4DA}" type="presParOf" srcId="{F227FC44-AD5F-45DE-9DB1-505170EA13A1}" destId="{0FCDCCFF-EBE0-4FF7-B3F5-B1833C654391}" srcOrd="0" destOrd="0" presId="urn:microsoft.com/office/officeart/2018/2/layout/IconVerticalSolidList"/>
    <dgm:cxn modelId="{135D6911-83DB-4157-A4D7-86512DFF8E36}" type="presParOf" srcId="{F227FC44-AD5F-45DE-9DB1-505170EA13A1}" destId="{E9AAC94F-5390-4EC7-B47D-C86248375407}" srcOrd="1" destOrd="0" presId="urn:microsoft.com/office/officeart/2018/2/layout/IconVerticalSolidList"/>
    <dgm:cxn modelId="{4CB44F76-A894-425F-907E-5A9B9EAC7E21}" type="presParOf" srcId="{F227FC44-AD5F-45DE-9DB1-505170EA13A1}" destId="{D6A32F1A-76CC-428E-9D11-0C39D0EC7D27}" srcOrd="2" destOrd="0" presId="urn:microsoft.com/office/officeart/2018/2/layout/IconVerticalSolidList"/>
    <dgm:cxn modelId="{FC69D6D5-C3AD-4783-AF0E-2223C339B355}" type="presParOf" srcId="{F227FC44-AD5F-45DE-9DB1-505170EA13A1}" destId="{E3C5D82C-2B29-49FB-A972-009B96BEE207}" srcOrd="3" destOrd="0" presId="urn:microsoft.com/office/officeart/2018/2/layout/IconVerticalSolidList"/>
    <dgm:cxn modelId="{9D3068D1-1798-4753-884F-678BAC18D80A}" type="presParOf" srcId="{29F2FDB0-EFC4-4277-B2D3-36FFDA6A756E}" destId="{295F729B-CB15-45D2-AA23-902B72D169FA}" srcOrd="1" destOrd="0" presId="urn:microsoft.com/office/officeart/2018/2/layout/IconVerticalSolidList"/>
    <dgm:cxn modelId="{55639E42-49D8-4973-8D92-D5384B656260}" type="presParOf" srcId="{29F2FDB0-EFC4-4277-B2D3-36FFDA6A756E}" destId="{FEF19942-9379-443B-AF76-81F752C9704B}" srcOrd="2" destOrd="0" presId="urn:microsoft.com/office/officeart/2018/2/layout/IconVerticalSolidList"/>
    <dgm:cxn modelId="{A4AFCDEA-767D-40EB-B7FA-FFEF7E74EE42}" type="presParOf" srcId="{FEF19942-9379-443B-AF76-81F752C9704B}" destId="{38D26CD7-861D-4022-94E6-F1BF93CFACA7}" srcOrd="0" destOrd="0" presId="urn:microsoft.com/office/officeart/2018/2/layout/IconVerticalSolidList"/>
    <dgm:cxn modelId="{850106B6-EC36-4EDB-9242-1B80A14DCE6D}" type="presParOf" srcId="{FEF19942-9379-443B-AF76-81F752C9704B}" destId="{76D670EA-A4BB-4574-B277-15F2EE911D04}" srcOrd="1" destOrd="0" presId="urn:microsoft.com/office/officeart/2018/2/layout/IconVerticalSolidList"/>
    <dgm:cxn modelId="{FEAFEA67-4BCC-49C2-8AA5-9C81C12B9C6E}" type="presParOf" srcId="{FEF19942-9379-443B-AF76-81F752C9704B}" destId="{E788DF95-E021-42A9-B44B-CF70B4743D76}" srcOrd="2" destOrd="0" presId="urn:microsoft.com/office/officeart/2018/2/layout/IconVerticalSolidList"/>
    <dgm:cxn modelId="{A9AD2D14-B022-4600-9722-283797884929}" type="presParOf" srcId="{FEF19942-9379-443B-AF76-81F752C9704B}" destId="{1A5CE933-13BC-42E9-A5CF-31D1557730A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6A5FD0-B8CC-429E-B05E-D87061B6BB4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BAA6BFA-FD0B-4157-928B-7D735C9BDF4C}">
      <dgm:prSet/>
      <dgm:spPr/>
      <dgm:t>
        <a:bodyPr/>
        <a:lstStyle/>
        <a:p>
          <a:pPr>
            <a:lnSpc>
              <a:spcPct val="100000"/>
            </a:lnSpc>
          </a:pPr>
          <a:r>
            <a:rPr lang="fr-BE"/>
            <a:t>One notable affordance of Twitch </a:t>
          </a:r>
          <a:r>
            <a:rPr lang="fr-BE" err="1"/>
            <a:t>is</a:t>
          </a:r>
          <a:r>
            <a:rPr lang="fr-BE"/>
            <a:t> </a:t>
          </a:r>
          <a:r>
            <a:rPr lang="fr-BE" err="1"/>
            <a:t>its</a:t>
          </a:r>
          <a:r>
            <a:rPr lang="fr-BE"/>
            <a:t> </a:t>
          </a:r>
          <a:r>
            <a:rPr lang="fr-BE" err="1"/>
            <a:t>capacity</a:t>
          </a:r>
          <a:r>
            <a:rPr lang="fr-BE"/>
            <a:t> to host a </a:t>
          </a:r>
          <a:r>
            <a:rPr lang="fr-BE" err="1"/>
            <a:t>plurality</a:t>
          </a:r>
          <a:r>
            <a:rPr lang="fr-BE"/>
            <a:t> of </a:t>
          </a:r>
          <a:r>
            <a:rPr lang="fr-BE" err="1"/>
            <a:t>voices</a:t>
          </a:r>
          <a:r>
            <a:rPr lang="fr-BE"/>
            <a:t> </a:t>
          </a:r>
          <a:r>
            <a:rPr lang="fr-BE" err="1"/>
            <a:t>within</a:t>
          </a:r>
          <a:r>
            <a:rPr lang="fr-BE"/>
            <a:t> a single temporal and spatial frame. This multi-</a:t>
          </a:r>
          <a:r>
            <a:rPr lang="fr-BE" err="1"/>
            <a:t>voiced</a:t>
          </a:r>
          <a:r>
            <a:rPr lang="fr-BE"/>
            <a:t> </a:t>
          </a:r>
          <a:r>
            <a:rPr lang="fr-BE" err="1"/>
            <a:t>dynamic</a:t>
          </a:r>
          <a:r>
            <a:rPr lang="fr-BE"/>
            <a:t>, </a:t>
          </a:r>
          <a:r>
            <a:rPr lang="fr-BE" err="1"/>
            <a:t>facilitated</a:t>
          </a:r>
          <a:r>
            <a:rPr lang="fr-BE"/>
            <a:t> by live conversation and real-time audience input, </a:t>
          </a:r>
          <a:r>
            <a:rPr lang="fr-BE" err="1"/>
            <a:t>contrasts</a:t>
          </a:r>
          <a:r>
            <a:rPr lang="fr-BE"/>
            <a:t> </a:t>
          </a:r>
          <a:r>
            <a:rPr lang="fr-BE" err="1"/>
            <a:t>with</a:t>
          </a:r>
          <a:r>
            <a:rPr lang="fr-BE"/>
            <a:t> the </a:t>
          </a:r>
          <a:r>
            <a:rPr lang="fr-BE" err="1"/>
            <a:t>logistical</a:t>
          </a:r>
          <a:r>
            <a:rPr lang="fr-BE"/>
            <a:t> </a:t>
          </a:r>
          <a:r>
            <a:rPr lang="fr-BE" err="1"/>
            <a:t>constraints</a:t>
          </a:r>
          <a:r>
            <a:rPr lang="fr-BE"/>
            <a:t> of </a:t>
          </a:r>
          <a:r>
            <a:rPr lang="fr-BE" err="1"/>
            <a:t>co-authoring</a:t>
          </a:r>
          <a:r>
            <a:rPr lang="fr-BE"/>
            <a:t> a </a:t>
          </a:r>
          <a:r>
            <a:rPr lang="fr-BE" err="1"/>
            <a:t>written</a:t>
          </a:r>
          <a:r>
            <a:rPr lang="fr-BE"/>
            <a:t> article </a:t>
          </a:r>
          <a:r>
            <a:rPr lang="fr-BE" err="1"/>
            <a:t>involving</a:t>
          </a:r>
          <a:r>
            <a:rPr lang="fr-BE"/>
            <a:t> multiple </a:t>
          </a:r>
          <a:r>
            <a:rPr lang="fr-BE" err="1"/>
            <a:t>contributors</a:t>
          </a:r>
          <a:r>
            <a:rPr lang="fr-BE"/>
            <a:t>. </a:t>
          </a:r>
          <a:r>
            <a:rPr lang="fr-BE" err="1"/>
            <a:t>Such</a:t>
          </a:r>
          <a:r>
            <a:rPr lang="fr-BE"/>
            <a:t> live </a:t>
          </a:r>
          <a:r>
            <a:rPr lang="fr-BE" err="1"/>
            <a:t>polyphony</a:t>
          </a:r>
          <a:r>
            <a:rPr lang="fr-BE"/>
            <a:t> </a:t>
          </a:r>
          <a:r>
            <a:rPr lang="fr-BE" err="1"/>
            <a:t>allows</a:t>
          </a:r>
          <a:r>
            <a:rPr lang="fr-BE"/>
            <a:t> for the co-construction of </a:t>
          </a:r>
          <a:r>
            <a:rPr lang="fr-BE" err="1"/>
            <a:t>meaning</a:t>
          </a:r>
          <a:r>
            <a:rPr lang="fr-BE"/>
            <a:t> in </a:t>
          </a:r>
          <a:r>
            <a:rPr lang="fr-BE" err="1"/>
            <a:t>ways</a:t>
          </a:r>
          <a:r>
            <a:rPr lang="fr-BE"/>
            <a:t> </a:t>
          </a:r>
          <a:r>
            <a:rPr lang="fr-BE" err="1"/>
            <a:t>that</a:t>
          </a:r>
          <a:r>
            <a:rPr lang="fr-BE"/>
            <a:t> </a:t>
          </a:r>
          <a:r>
            <a:rPr lang="fr-BE" err="1"/>
            <a:t>would</a:t>
          </a:r>
          <a:r>
            <a:rPr lang="fr-BE"/>
            <a:t> </a:t>
          </a:r>
          <a:r>
            <a:rPr lang="fr-BE" err="1"/>
            <a:t>be</a:t>
          </a:r>
          <a:r>
            <a:rPr lang="fr-BE"/>
            <a:t> </a:t>
          </a:r>
          <a:r>
            <a:rPr lang="fr-BE" err="1"/>
            <a:t>difficult</a:t>
          </a:r>
          <a:r>
            <a:rPr lang="fr-BE"/>
            <a:t> to </a:t>
          </a:r>
          <a:r>
            <a:rPr lang="fr-BE" err="1"/>
            <a:t>replicate</a:t>
          </a:r>
          <a:r>
            <a:rPr lang="fr-BE"/>
            <a:t> in </a:t>
          </a:r>
          <a:r>
            <a:rPr lang="fr-BE" err="1"/>
            <a:t>print</a:t>
          </a:r>
          <a:r>
            <a:rPr lang="fr-BE"/>
            <a:t>, </a:t>
          </a:r>
          <a:r>
            <a:rPr lang="fr-BE" err="1"/>
            <a:t>offering</a:t>
          </a:r>
          <a:r>
            <a:rPr lang="fr-BE"/>
            <a:t> </a:t>
          </a:r>
          <a:r>
            <a:rPr lang="fr-BE" err="1"/>
            <a:t>opportunities</a:t>
          </a:r>
          <a:r>
            <a:rPr lang="fr-BE"/>
            <a:t> for </a:t>
          </a:r>
          <a:r>
            <a:rPr lang="fr-BE" err="1"/>
            <a:t>richer</a:t>
          </a:r>
          <a:r>
            <a:rPr lang="fr-BE"/>
            <a:t>, more </a:t>
          </a:r>
          <a:r>
            <a:rPr lang="fr-BE" err="1"/>
            <a:t>dialogic</a:t>
          </a:r>
          <a:r>
            <a:rPr lang="fr-BE"/>
            <a:t> </a:t>
          </a:r>
          <a:r>
            <a:rPr lang="fr-BE" err="1"/>
            <a:t>journalism</a:t>
          </a:r>
          <a:r>
            <a:rPr lang="fr-BE"/>
            <a:t>.</a:t>
          </a:r>
          <a:endParaRPr lang="en-US"/>
        </a:p>
      </dgm:t>
    </dgm:pt>
    <dgm:pt modelId="{EFDA41B6-54B9-45BD-A73B-D93ECAEC07CB}" type="parTrans" cxnId="{1335454C-57CC-4220-992F-D889DCA41E03}">
      <dgm:prSet/>
      <dgm:spPr/>
      <dgm:t>
        <a:bodyPr/>
        <a:lstStyle/>
        <a:p>
          <a:endParaRPr lang="en-US"/>
        </a:p>
      </dgm:t>
    </dgm:pt>
    <dgm:pt modelId="{76BAFF98-A111-4F45-A3FB-FDDD5E5D0F05}" type="sibTrans" cxnId="{1335454C-57CC-4220-992F-D889DCA41E03}">
      <dgm:prSet/>
      <dgm:spPr/>
      <dgm:t>
        <a:bodyPr/>
        <a:lstStyle/>
        <a:p>
          <a:endParaRPr lang="en-US"/>
        </a:p>
      </dgm:t>
    </dgm:pt>
    <dgm:pt modelId="{0FDCEC3B-9375-4EA1-B922-5BC37C41CDE0}">
      <dgm:prSet/>
      <dgm:spPr/>
      <dgm:t>
        <a:bodyPr/>
        <a:lstStyle/>
        <a:p>
          <a:pPr>
            <a:lnSpc>
              <a:spcPct val="100000"/>
            </a:lnSpc>
          </a:pPr>
          <a:r>
            <a:rPr lang="fr-BE"/>
            <a:t>Taken together, these findings suggest that Twitch operates as more than a simple distribution channel: it is a socio-technical environment that encourages experimentation with new editorial rhythms, interactional models, and visual languages. While the platform’s commercial ownership and algorithmic priorities inevitably impose constraints, journalists across institutional and independent contexts are appropriating its affordances to reinforce core professional values—accuracy, independence, and critical inquiry—while simultaneously embracing new modes of proximity, informality, and participatory engagement. This results in a hybridized form of journalism, situated between information and entertainment, legacy norms and emergent platform cultures, singular authorship and collective performance.</a:t>
          </a:r>
          <a:endParaRPr lang="en-US"/>
        </a:p>
      </dgm:t>
    </dgm:pt>
    <dgm:pt modelId="{4E5DC50E-DB74-4314-A128-4F5EC7870FB5}" type="parTrans" cxnId="{4FDC140C-885C-449A-B97F-5E3B56A083C0}">
      <dgm:prSet/>
      <dgm:spPr/>
      <dgm:t>
        <a:bodyPr/>
        <a:lstStyle/>
        <a:p>
          <a:endParaRPr lang="en-US"/>
        </a:p>
      </dgm:t>
    </dgm:pt>
    <dgm:pt modelId="{D7DC4D3A-5FEA-4F8F-98EF-8E7EA9C7001F}" type="sibTrans" cxnId="{4FDC140C-885C-449A-B97F-5E3B56A083C0}">
      <dgm:prSet/>
      <dgm:spPr/>
      <dgm:t>
        <a:bodyPr/>
        <a:lstStyle/>
        <a:p>
          <a:endParaRPr lang="en-US"/>
        </a:p>
      </dgm:t>
    </dgm:pt>
    <dgm:pt modelId="{07EDA5EB-6045-4B65-BCE2-41EE34F979D4}" type="pres">
      <dgm:prSet presAssocID="{AA6A5FD0-B8CC-429E-B05E-D87061B6BB45}" presName="root" presStyleCnt="0">
        <dgm:presLayoutVars>
          <dgm:dir/>
          <dgm:resizeHandles val="exact"/>
        </dgm:presLayoutVars>
      </dgm:prSet>
      <dgm:spPr/>
    </dgm:pt>
    <dgm:pt modelId="{EDA43F06-9AE5-4DCC-82F7-81C7F4980680}" type="pres">
      <dgm:prSet presAssocID="{5BAA6BFA-FD0B-4157-928B-7D735C9BDF4C}" presName="compNode" presStyleCnt="0"/>
      <dgm:spPr/>
    </dgm:pt>
    <dgm:pt modelId="{78D48BD6-3A75-454A-B638-420BAFB61A8D}" type="pres">
      <dgm:prSet presAssocID="{5BAA6BFA-FD0B-4157-928B-7D735C9BDF4C}" presName="bgRect" presStyleLbl="bgShp" presStyleIdx="0" presStyleCnt="2"/>
      <dgm:spPr/>
    </dgm:pt>
    <dgm:pt modelId="{65B751FA-78DF-4292-9697-F5BBF16610DB}" type="pres">
      <dgm:prSet presAssocID="{5BAA6BFA-FD0B-4157-928B-7D735C9BDF4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oice"/>
        </a:ext>
      </dgm:extLst>
    </dgm:pt>
    <dgm:pt modelId="{E98C8052-504E-4E20-B3D3-B36AF935C277}" type="pres">
      <dgm:prSet presAssocID="{5BAA6BFA-FD0B-4157-928B-7D735C9BDF4C}" presName="spaceRect" presStyleCnt="0"/>
      <dgm:spPr/>
    </dgm:pt>
    <dgm:pt modelId="{F465A800-7FEE-495B-8EF5-2D7749309D50}" type="pres">
      <dgm:prSet presAssocID="{5BAA6BFA-FD0B-4157-928B-7D735C9BDF4C}" presName="parTx" presStyleLbl="revTx" presStyleIdx="0" presStyleCnt="2">
        <dgm:presLayoutVars>
          <dgm:chMax val="0"/>
          <dgm:chPref val="0"/>
        </dgm:presLayoutVars>
      </dgm:prSet>
      <dgm:spPr/>
    </dgm:pt>
    <dgm:pt modelId="{C96E5561-E301-452A-8663-C7D79F17FC7B}" type="pres">
      <dgm:prSet presAssocID="{76BAFF98-A111-4F45-A3FB-FDDD5E5D0F05}" presName="sibTrans" presStyleCnt="0"/>
      <dgm:spPr/>
    </dgm:pt>
    <dgm:pt modelId="{E4397DC4-5F03-4F1C-A39C-3E9E0644FE84}" type="pres">
      <dgm:prSet presAssocID="{0FDCEC3B-9375-4EA1-B922-5BC37C41CDE0}" presName="compNode" presStyleCnt="0"/>
      <dgm:spPr/>
    </dgm:pt>
    <dgm:pt modelId="{6798CC37-58A0-4E4D-8441-1C05A9F35DE9}" type="pres">
      <dgm:prSet presAssocID="{0FDCEC3B-9375-4EA1-B922-5BC37C41CDE0}" presName="bgRect" presStyleLbl="bgShp" presStyleIdx="1" presStyleCnt="2" custScaleY="107918"/>
      <dgm:spPr/>
    </dgm:pt>
    <dgm:pt modelId="{2C25648D-72B4-4E6E-A8B0-AD0307567DCF}" type="pres">
      <dgm:prSet presAssocID="{0FDCEC3B-9375-4EA1-B922-5BC37C41CDE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J"/>
        </a:ext>
      </dgm:extLst>
    </dgm:pt>
    <dgm:pt modelId="{D3DB2072-94BA-4054-8F27-39C34DE702C9}" type="pres">
      <dgm:prSet presAssocID="{0FDCEC3B-9375-4EA1-B922-5BC37C41CDE0}" presName="spaceRect" presStyleCnt="0"/>
      <dgm:spPr/>
    </dgm:pt>
    <dgm:pt modelId="{D69CA97D-8FA9-4C30-8DB3-BB80834F4D20}" type="pres">
      <dgm:prSet presAssocID="{0FDCEC3B-9375-4EA1-B922-5BC37C41CDE0}" presName="parTx" presStyleLbl="revTx" presStyleIdx="1" presStyleCnt="2">
        <dgm:presLayoutVars>
          <dgm:chMax val="0"/>
          <dgm:chPref val="0"/>
        </dgm:presLayoutVars>
      </dgm:prSet>
      <dgm:spPr/>
    </dgm:pt>
  </dgm:ptLst>
  <dgm:cxnLst>
    <dgm:cxn modelId="{4FDC140C-885C-449A-B97F-5E3B56A083C0}" srcId="{AA6A5FD0-B8CC-429E-B05E-D87061B6BB45}" destId="{0FDCEC3B-9375-4EA1-B922-5BC37C41CDE0}" srcOrd="1" destOrd="0" parTransId="{4E5DC50E-DB74-4314-A128-4F5EC7870FB5}" sibTransId="{D7DC4D3A-5FEA-4F8F-98EF-8E7EA9C7001F}"/>
    <dgm:cxn modelId="{6BB04418-9059-4549-A2D2-C8BA68592815}" type="presOf" srcId="{5BAA6BFA-FD0B-4157-928B-7D735C9BDF4C}" destId="{F465A800-7FEE-495B-8EF5-2D7749309D50}" srcOrd="0" destOrd="0" presId="urn:microsoft.com/office/officeart/2018/2/layout/IconVerticalSolidList"/>
    <dgm:cxn modelId="{1335454C-57CC-4220-992F-D889DCA41E03}" srcId="{AA6A5FD0-B8CC-429E-B05E-D87061B6BB45}" destId="{5BAA6BFA-FD0B-4157-928B-7D735C9BDF4C}" srcOrd="0" destOrd="0" parTransId="{EFDA41B6-54B9-45BD-A73B-D93ECAEC07CB}" sibTransId="{76BAFF98-A111-4F45-A3FB-FDDD5E5D0F05}"/>
    <dgm:cxn modelId="{BA12AC6E-E355-438B-A30C-801908BFD689}" type="presOf" srcId="{AA6A5FD0-B8CC-429E-B05E-D87061B6BB45}" destId="{07EDA5EB-6045-4B65-BCE2-41EE34F979D4}" srcOrd="0" destOrd="0" presId="urn:microsoft.com/office/officeart/2018/2/layout/IconVerticalSolidList"/>
    <dgm:cxn modelId="{6E6DF4FE-BAC2-495F-88B6-5355F0BBC959}" type="presOf" srcId="{0FDCEC3B-9375-4EA1-B922-5BC37C41CDE0}" destId="{D69CA97D-8FA9-4C30-8DB3-BB80834F4D20}" srcOrd="0" destOrd="0" presId="urn:microsoft.com/office/officeart/2018/2/layout/IconVerticalSolidList"/>
    <dgm:cxn modelId="{06CBAE75-A4EC-4649-83DC-E09C884E09A3}" type="presParOf" srcId="{07EDA5EB-6045-4B65-BCE2-41EE34F979D4}" destId="{EDA43F06-9AE5-4DCC-82F7-81C7F4980680}" srcOrd="0" destOrd="0" presId="urn:microsoft.com/office/officeart/2018/2/layout/IconVerticalSolidList"/>
    <dgm:cxn modelId="{2D9362A1-83BB-4308-82C5-180A64242653}" type="presParOf" srcId="{EDA43F06-9AE5-4DCC-82F7-81C7F4980680}" destId="{78D48BD6-3A75-454A-B638-420BAFB61A8D}" srcOrd="0" destOrd="0" presId="urn:microsoft.com/office/officeart/2018/2/layout/IconVerticalSolidList"/>
    <dgm:cxn modelId="{F37731E3-5627-4DA1-839B-84E5BE2080DA}" type="presParOf" srcId="{EDA43F06-9AE5-4DCC-82F7-81C7F4980680}" destId="{65B751FA-78DF-4292-9697-F5BBF16610DB}" srcOrd="1" destOrd="0" presId="urn:microsoft.com/office/officeart/2018/2/layout/IconVerticalSolidList"/>
    <dgm:cxn modelId="{FF651620-7615-4914-A7A3-C2B4C110B148}" type="presParOf" srcId="{EDA43F06-9AE5-4DCC-82F7-81C7F4980680}" destId="{E98C8052-504E-4E20-B3D3-B36AF935C277}" srcOrd="2" destOrd="0" presId="urn:microsoft.com/office/officeart/2018/2/layout/IconVerticalSolidList"/>
    <dgm:cxn modelId="{43B2F1B9-E375-4FA3-B41F-C1AAD0B356FB}" type="presParOf" srcId="{EDA43F06-9AE5-4DCC-82F7-81C7F4980680}" destId="{F465A800-7FEE-495B-8EF5-2D7749309D50}" srcOrd="3" destOrd="0" presId="urn:microsoft.com/office/officeart/2018/2/layout/IconVerticalSolidList"/>
    <dgm:cxn modelId="{74FB7FD1-80E4-4108-BC62-FE663CF12DEF}" type="presParOf" srcId="{07EDA5EB-6045-4B65-BCE2-41EE34F979D4}" destId="{C96E5561-E301-452A-8663-C7D79F17FC7B}" srcOrd="1" destOrd="0" presId="urn:microsoft.com/office/officeart/2018/2/layout/IconVerticalSolidList"/>
    <dgm:cxn modelId="{EB889878-3C25-4F54-A005-F60C88099700}" type="presParOf" srcId="{07EDA5EB-6045-4B65-BCE2-41EE34F979D4}" destId="{E4397DC4-5F03-4F1C-A39C-3E9E0644FE84}" srcOrd="2" destOrd="0" presId="urn:microsoft.com/office/officeart/2018/2/layout/IconVerticalSolidList"/>
    <dgm:cxn modelId="{362F293D-DAA5-43B1-AA9B-41F17DDE1AB3}" type="presParOf" srcId="{E4397DC4-5F03-4F1C-A39C-3E9E0644FE84}" destId="{6798CC37-58A0-4E4D-8441-1C05A9F35DE9}" srcOrd="0" destOrd="0" presId="urn:microsoft.com/office/officeart/2018/2/layout/IconVerticalSolidList"/>
    <dgm:cxn modelId="{CEC71372-BCE5-4F7D-8088-CC0A4147D047}" type="presParOf" srcId="{E4397DC4-5F03-4F1C-A39C-3E9E0644FE84}" destId="{2C25648D-72B4-4E6E-A8B0-AD0307567DCF}" srcOrd="1" destOrd="0" presId="urn:microsoft.com/office/officeart/2018/2/layout/IconVerticalSolidList"/>
    <dgm:cxn modelId="{F5BC5517-CEB9-4B1A-979B-D05C1DA01C53}" type="presParOf" srcId="{E4397DC4-5F03-4F1C-A39C-3E9E0644FE84}" destId="{D3DB2072-94BA-4054-8F27-39C34DE702C9}" srcOrd="2" destOrd="0" presId="urn:microsoft.com/office/officeart/2018/2/layout/IconVerticalSolidList"/>
    <dgm:cxn modelId="{FAB73EAB-A678-45C1-BD45-D17DD46E15B4}" type="presParOf" srcId="{E4397DC4-5F03-4F1C-A39C-3E9E0644FE84}" destId="{D69CA97D-8FA9-4C30-8DB3-BB80834F4D2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E7248-A01E-4A3A-94EE-39979AE33E28}">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A74DE7-9A35-4568-B0D1-300BB639567C}">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1A83D1-683E-41E4-9452-7706DA422ECD}">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00100">
            <a:lnSpc>
              <a:spcPct val="90000"/>
            </a:lnSpc>
            <a:spcBef>
              <a:spcPct val="0"/>
            </a:spcBef>
            <a:spcAft>
              <a:spcPct val="35000"/>
            </a:spcAft>
            <a:buNone/>
          </a:pPr>
          <a:r>
            <a:rPr lang="fr-BE" sz="1800" b="1" kern="1200"/>
            <a:t>Origins and Growth</a:t>
          </a:r>
          <a:r>
            <a:rPr lang="fr-BE" sz="1800" kern="1200"/>
            <a:t>: Launched in 2011 as a spin-off of Justin.TV, Twitch focused on live-streaming games and esports, quickly becoming popular among younger audiences.</a:t>
          </a:r>
          <a:endParaRPr lang="en-US" sz="1800" kern="1200"/>
        </a:p>
      </dsp:txBody>
      <dsp:txXfrm>
        <a:off x="1058686" y="1808"/>
        <a:ext cx="9456913" cy="916611"/>
      </dsp:txXfrm>
    </dsp:sp>
    <dsp:sp modelId="{C5280A49-6570-4192-82C1-C049D06CA91F}">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4908D6-DDB4-4F68-9970-F6DCC1A79B83}">
      <dsp:nvSpPr>
        <dsp:cNvPr id="0" name=""/>
        <dsp:cNvSpPr/>
      </dsp:nvSpPr>
      <dsp:spPr>
        <a:xfrm>
          <a:off x="277275" y="1353811"/>
          <a:ext cx="504136" cy="50413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2F28AF-FE2F-480B-92CA-3C9684F68C0A}">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00100">
            <a:lnSpc>
              <a:spcPct val="90000"/>
            </a:lnSpc>
            <a:spcBef>
              <a:spcPct val="0"/>
            </a:spcBef>
            <a:spcAft>
              <a:spcPct val="35000"/>
            </a:spcAft>
            <a:buNone/>
          </a:pPr>
          <a:r>
            <a:rPr lang="fr-BE" sz="1800" b="1" kern="1200"/>
            <a:t>Amazon Era</a:t>
          </a:r>
          <a:r>
            <a:rPr lang="fr-BE" sz="1800" kern="1200"/>
            <a:t>: After its 2014 acquisition, Twitch began diversifying content beyond gaming, though it remained closely linked to gaming culture and outside mainstream media attention.</a:t>
          </a:r>
          <a:endParaRPr lang="en-US" sz="1800" kern="1200"/>
        </a:p>
      </dsp:txBody>
      <dsp:txXfrm>
        <a:off x="1058686" y="1147573"/>
        <a:ext cx="9456913" cy="916611"/>
      </dsp:txXfrm>
    </dsp:sp>
    <dsp:sp modelId="{CE7C9DBF-F45F-4532-9030-BF3C0EAB82DD}">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188112-A79A-4038-A533-3DA4A8D78C0B}">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0D1708-8F64-4256-8315-155EDB5B280F}">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00100">
            <a:lnSpc>
              <a:spcPct val="90000"/>
            </a:lnSpc>
            <a:spcBef>
              <a:spcPct val="0"/>
            </a:spcBef>
            <a:spcAft>
              <a:spcPct val="35000"/>
            </a:spcAft>
            <a:buNone/>
          </a:pPr>
          <a:r>
            <a:rPr lang="fr-BE" sz="1800" b="1" kern="1200"/>
            <a:t>Pandemic Shift</a:t>
          </a:r>
          <a:r>
            <a:rPr lang="fr-BE" sz="1800" kern="1200"/>
            <a:t>: COVID-19 lockdowns in 2020 marked a turning point, as journalists and communicators started using Twitch as a new medium for engagement.</a:t>
          </a:r>
          <a:endParaRPr lang="en-US" sz="1800" kern="1200"/>
        </a:p>
      </dsp:txBody>
      <dsp:txXfrm>
        <a:off x="1058686" y="2293338"/>
        <a:ext cx="9456913" cy="916611"/>
      </dsp:txXfrm>
    </dsp:sp>
    <dsp:sp modelId="{58A5B2A5-96E2-4657-BA69-78697C1E84BD}">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568C9A-60F6-45AC-B78A-3DE4155B63AF}">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E8FCD1-6BBC-48A5-BBFD-72F3D12FADC2}">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00100">
            <a:lnSpc>
              <a:spcPct val="90000"/>
            </a:lnSpc>
            <a:spcBef>
              <a:spcPct val="0"/>
            </a:spcBef>
            <a:spcAft>
              <a:spcPct val="35000"/>
            </a:spcAft>
            <a:buNone/>
          </a:pPr>
          <a:r>
            <a:rPr lang="fr-BE" sz="1800" b="1" kern="1200"/>
            <a:t>Impact on Journalism</a:t>
          </a:r>
          <a:r>
            <a:rPr lang="fr-BE" sz="1800" kern="1200"/>
            <a:t>: The rise of streaming in news challenges traditional practices, blurring information and entertainment and raising questions about journalistic identity and integrity.</a:t>
          </a:r>
          <a:endParaRPr lang="en-US" sz="1800" kern="1200"/>
        </a:p>
      </dsp:txBody>
      <dsp:txXfrm>
        <a:off x="1058686" y="3439103"/>
        <a:ext cx="9456913" cy="916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9C37E-B09C-4696-9456-2B931B6A1B8F}">
      <dsp:nvSpPr>
        <dsp:cNvPr id="0" name=""/>
        <dsp:cNvSpPr/>
      </dsp:nvSpPr>
      <dsp:spPr>
        <a:xfrm>
          <a:off x="24915" y="516402"/>
          <a:ext cx="1471583" cy="14715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55A144-EC2F-4015-843A-148F2B02F23D}">
      <dsp:nvSpPr>
        <dsp:cNvPr id="0" name=""/>
        <dsp:cNvSpPr/>
      </dsp:nvSpPr>
      <dsp:spPr>
        <a:xfrm>
          <a:off x="333948" y="825435"/>
          <a:ext cx="853518" cy="8535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D0EE90-F2CB-4BA7-B1EF-6BC1D6FF7CA7}">
      <dsp:nvSpPr>
        <dsp:cNvPr id="0" name=""/>
        <dsp:cNvSpPr/>
      </dsp:nvSpPr>
      <dsp:spPr>
        <a:xfrm>
          <a:off x="1811838" y="516402"/>
          <a:ext cx="3468732" cy="147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711200">
            <a:lnSpc>
              <a:spcPct val="100000"/>
            </a:lnSpc>
            <a:spcBef>
              <a:spcPct val="0"/>
            </a:spcBef>
            <a:spcAft>
              <a:spcPct val="35000"/>
            </a:spcAft>
            <a:buNone/>
          </a:pPr>
          <a:r>
            <a:rPr lang="fr-BE" sz="1600" b="1" kern="1200" dirty="0" err="1">
              <a:latin typeface="Times New Roman" panose="02020603050405020304" pitchFamily="18" charset="0"/>
              <a:cs typeface="Times New Roman" panose="02020603050405020304" pitchFamily="18" charset="0"/>
            </a:rPr>
            <a:t>Research</a:t>
          </a:r>
          <a:r>
            <a:rPr lang="fr-BE" sz="1600" b="1" kern="1200" dirty="0">
              <a:latin typeface="Times New Roman" panose="02020603050405020304" pitchFamily="18" charset="0"/>
              <a:cs typeface="Times New Roman" panose="02020603050405020304" pitchFamily="18" charset="0"/>
            </a:rPr>
            <a:t> Question</a:t>
          </a:r>
          <a:r>
            <a:rPr lang="fr-BE" sz="1600" kern="1200" dirty="0">
              <a:latin typeface="Times New Roman" panose="02020603050405020304" pitchFamily="18" charset="0"/>
              <a:cs typeface="Times New Roman" panose="02020603050405020304" pitchFamily="18" charset="0"/>
            </a:rPr>
            <a:t>: The </a:t>
          </a:r>
          <a:r>
            <a:rPr lang="fr-BE" sz="1600" kern="1200" dirty="0" err="1">
              <a:latin typeface="Times New Roman" panose="02020603050405020304" pitchFamily="18" charset="0"/>
              <a:cs typeface="Times New Roman" panose="02020603050405020304" pitchFamily="18" charset="0"/>
            </a:rPr>
            <a:t>study</a:t>
          </a:r>
          <a:r>
            <a:rPr lang="fr-BE" sz="1600" kern="1200" dirty="0">
              <a:latin typeface="Times New Roman" panose="02020603050405020304" pitchFamily="18" charset="0"/>
              <a:cs typeface="Times New Roman" panose="02020603050405020304" pitchFamily="18" charset="0"/>
            </a:rPr>
            <a:t> examines how </a:t>
          </a:r>
          <a:r>
            <a:rPr lang="fr-BE" sz="1600" kern="1200" dirty="0" err="1">
              <a:latin typeface="Times New Roman" panose="02020603050405020304" pitchFamily="18" charset="0"/>
              <a:cs typeface="Times New Roman" panose="02020603050405020304" pitchFamily="18" charset="0"/>
            </a:rPr>
            <a:t>adopting</a:t>
          </a:r>
          <a:r>
            <a:rPr lang="fr-BE" sz="1600" kern="1200" dirty="0">
              <a:latin typeface="Times New Roman" panose="02020603050405020304" pitchFamily="18" charset="0"/>
              <a:cs typeface="Times New Roman" panose="02020603050405020304" pitchFamily="18" charset="0"/>
            </a:rPr>
            <a:t> Twitch as a live-streaming platform influences </a:t>
          </a:r>
          <a:r>
            <a:rPr lang="fr-BE" sz="1600" kern="1200" dirty="0" err="1">
              <a:latin typeface="Times New Roman" panose="02020603050405020304" pitchFamily="18" charset="0"/>
              <a:cs typeface="Times New Roman" panose="02020603050405020304" pitchFamily="18" charset="0"/>
            </a:rPr>
            <a:t>journalists</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professional</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identity</a:t>
          </a:r>
          <a:r>
            <a:rPr lang="fr-BE" sz="1600" kern="1200" dirty="0">
              <a:latin typeface="Times New Roman" panose="02020603050405020304" pitchFamily="18" charset="0"/>
              <a:cs typeface="Times New Roman" panose="02020603050405020304" pitchFamily="18" charset="0"/>
            </a:rPr>
            <a:t> and practices, </a:t>
          </a:r>
          <a:r>
            <a:rPr lang="fr-BE" sz="1600" kern="1200" dirty="0" err="1">
              <a:latin typeface="Times New Roman" panose="02020603050405020304" pitchFamily="18" charset="0"/>
              <a:cs typeface="Times New Roman" panose="02020603050405020304" pitchFamily="18" charset="0"/>
            </a:rPr>
            <a:t>especially</a:t>
          </a:r>
          <a:r>
            <a:rPr lang="fr-BE" sz="1600" kern="1200" dirty="0">
              <a:latin typeface="Times New Roman" panose="02020603050405020304" pitchFamily="18" charset="0"/>
              <a:cs typeface="Times New Roman" panose="02020603050405020304" pitchFamily="18" charset="0"/>
            </a:rPr>
            <a:t> in balancing </a:t>
          </a:r>
          <a:r>
            <a:rPr lang="fr-BE" sz="1600" kern="1200" dirty="0" err="1">
              <a:latin typeface="Times New Roman" panose="02020603050405020304" pitchFamily="18" charset="0"/>
              <a:cs typeface="Times New Roman" panose="02020603050405020304" pitchFamily="18" charset="0"/>
            </a:rPr>
            <a:t>traditional</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reporting</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norms</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with</a:t>
          </a:r>
          <a:r>
            <a:rPr lang="fr-BE" sz="1600" kern="1200" dirty="0">
              <a:latin typeface="Times New Roman" panose="02020603050405020304" pitchFamily="18" charset="0"/>
              <a:cs typeface="Times New Roman" panose="02020603050405020304" pitchFamily="18" charset="0"/>
            </a:rPr>
            <a:t> the performative and interactive </a:t>
          </a:r>
          <a:r>
            <a:rPr lang="fr-BE" sz="1600" kern="1200" dirty="0" err="1">
              <a:latin typeface="Times New Roman" panose="02020603050405020304" pitchFamily="18" charset="0"/>
              <a:cs typeface="Times New Roman" panose="02020603050405020304" pitchFamily="18" charset="0"/>
            </a:rPr>
            <a:t>demands</a:t>
          </a:r>
          <a:r>
            <a:rPr lang="fr-BE" sz="1600" kern="1200" dirty="0">
              <a:latin typeface="Times New Roman" panose="02020603050405020304" pitchFamily="18" charset="0"/>
              <a:cs typeface="Times New Roman" panose="02020603050405020304" pitchFamily="18" charset="0"/>
            </a:rPr>
            <a:t> of streaming.</a:t>
          </a:r>
          <a:endParaRPr lang="en-US" sz="1600" kern="1200" dirty="0">
            <a:latin typeface="Times New Roman" panose="02020603050405020304" pitchFamily="18" charset="0"/>
            <a:cs typeface="Times New Roman" panose="02020603050405020304" pitchFamily="18" charset="0"/>
          </a:endParaRPr>
        </a:p>
      </dsp:txBody>
      <dsp:txXfrm>
        <a:off x="1811838" y="516402"/>
        <a:ext cx="3468732" cy="1471583"/>
      </dsp:txXfrm>
    </dsp:sp>
    <dsp:sp modelId="{56B4F7CB-5C65-492A-A0CD-3EBFA6D63A62}">
      <dsp:nvSpPr>
        <dsp:cNvPr id="0" name=""/>
        <dsp:cNvSpPr/>
      </dsp:nvSpPr>
      <dsp:spPr>
        <a:xfrm>
          <a:off x="5884970" y="516402"/>
          <a:ext cx="1471583" cy="14715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9548D2-6E3D-4BAE-886E-816E2F2A3137}">
      <dsp:nvSpPr>
        <dsp:cNvPr id="0" name=""/>
        <dsp:cNvSpPr/>
      </dsp:nvSpPr>
      <dsp:spPr>
        <a:xfrm>
          <a:off x="6194003" y="825435"/>
          <a:ext cx="853518" cy="8535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D7F89D-F5A2-40E3-8E81-02FE1F672A88}">
      <dsp:nvSpPr>
        <dsp:cNvPr id="0" name=""/>
        <dsp:cNvSpPr/>
      </dsp:nvSpPr>
      <dsp:spPr>
        <a:xfrm>
          <a:off x="7671893" y="516402"/>
          <a:ext cx="3468732" cy="147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711200">
            <a:lnSpc>
              <a:spcPct val="100000"/>
            </a:lnSpc>
            <a:spcBef>
              <a:spcPct val="0"/>
            </a:spcBef>
            <a:spcAft>
              <a:spcPct val="35000"/>
            </a:spcAft>
            <a:buNone/>
          </a:pPr>
          <a:r>
            <a:rPr lang="fr-BE" sz="1600" b="1" kern="1200" dirty="0" err="1">
              <a:latin typeface="Times New Roman" panose="02020603050405020304" pitchFamily="18" charset="0"/>
              <a:cs typeface="Times New Roman" panose="02020603050405020304" pitchFamily="18" charset="0"/>
            </a:rPr>
            <a:t>Approach</a:t>
          </a:r>
          <a:r>
            <a:rPr lang="fr-BE" sz="1600" kern="1200" dirty="0">
              <a:latin typeface="Times New Roman" panose="02020603050405020304" pitchFamily="18" charset="0"/>
              <a:cs typeface="Times New Roman" panose="02020603050405020304" pitchFamily="18" charset="0"/>
            </a:rPr>
            <a:t>: A qualitative, multi-</a:t>
          </a:r>
          <a:r>
            <a:rPr lang="fr-BE" sz="1600" kern="1200" dirty="0" err="1">
              <a:latin typeface="Times New Roman" panose="02020603050405020304" pitchFamily="18" charset="0"/>
              <a:cs typeface="Times New Roman" panose="02020603050405020304" pitchFamily="18" charset="0"/>
            </a:rPr>
            <a:t>method</a:t>
          </a:r>
          <a:r>
            <a:rPr lang="fr-BE" sz="1600" kern="1200" dirty="0">
              <a:latin typeface="Times New Roman" panose="02020603050405020304" pitchFamily="18" charset="0"/>
              <a:cs typeface="Times New Roman" panose="02020603050405020304" pitchFamily="18" charset="0"/>
            </a:rPr>
            <a:t> design </a:t>
          </a:r>
          <a:r>
            <a:rPr lang="fr-BE" sz="1600" kern="1200" dirty="0" err="1">
              <a:latin typeface="Times New Roman" panose="02020603050405020304" pitchFamily="18" charset="0"/>
              <a:cs typeface="Times New Roman" panose="02020603050405020304" pitchFamily="18" charset="0"/>
            </a:rPr>
            <a:t>is</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used</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combining</a:t>
          </a:r>
          <a:r>
            <a:rPr lang="fr-BE" sz="1600" kern="1200" dirty="0">
              <a:latin typeface="Times New Roman" panose="02020603050405020304" pitchFamily="18" charset="0"/>
              <a:cs typeface="Times New Roman" panose="02020603050405020304" pitchFamily="18" charset="0"/>
            </a:rPr>
            <a:t> close </a:t>
          </a:r>
          <a:r>
            <a:rPr lang="fr-BE" sz="1600" kern="1200" dirty="0" err="1">
              <a:latin typeface="Times New Roman" panose="02020603050405020304" pitchFamily="18" charset="0"/>
              <a:cs typeface="Times New Roman" panose="02020603050405020304" pitchFamily="18" charset="0"/>
            </a:rPr>
            <a:t>reading</a:t>
          </a:r>
          <a:r>
            <a:rPr lang="fr-BE" sz="1600" kern="1200" dirty="0">
              <a:latin typeface="Times New Roman" panose="02020603050405020304" pitchFamily="18" charset="0"/>
              <a:cs typeface="Times New Roman" panose="02020603050405020304" pitchFamily="18" charset="0"/>
            </a:rPr>
            <a:t> of </a:t>
          </a:r>
          <a:r>
            <a:rPr lang="fr-BE" sz="1600" kern="1200" dirty="0" err="1">
              <a:latin typeface="Times New Roman" panose="02020603050405020304" pitchFamily="18" charset="0"/>
              <a:cs typeface="Times New Roman" panose="02020603050405020304" pitchFamily="18" charset="0"/>
            </a:rPr>
            <a:t>audiovisual</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material</a:t>
          </a:r>
          <a:r>
            <a:rPr lang="fr-BE" sz="1600" kern="1200" dirty="0">
              <a:latin typeface="Times New Roman" panose="02020603050405020304" pitchFamily="18" charset="0"/>
              <a:cs typeface="Times New Roman" panose="02020603050405020304" pitchFamily="18" charset="0"/>
            </a:rPr>
            <a:t> (Burke, 2014) </a:t>
          </a:r>
          <a:r>
            <a:rPr lang="fr-BE" sz="1600" kern="1200" dirty="0" err="1">
              <a:latin typeface="Times New Roman" panose="02020603050405020304" pitchFamily="18" charset="0"/>
              <a:cs typeface="Times New Roman" panose="02020603050405020304" pitchFamily="18" charset="0"/>
            </a:rPr>
            <a:t>with</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comprehensive</a:t>
          </a:r>
          <a:r>
            <a:rPr lang="fr-BE" sz="1600" kern="1200" dirty="0">
              <a:latin typeface="Times New Roman" panose="02020603050405020304" pitchFamily="18" charset="0"/>
              <a:cs typeface="Times New Roman" panose="02020603050405020304" pitchFamily="18" charset="0"/>
            </a:rPr>
            <a:t> interviews (Kaufmann, 1999).</a:t>
          </a:r>
          <a:endParaRPr lang="en-US" sz="1600" kern="1200" dirty="0">
            <a:latin typeface="Times New Roman" panose="02020603050405020304" pitchFamily="18" charset="0"/>
            <a:cs typeface="Times New Roman" panose="02020603050405020304" pitchFamily="18" charset="0"/>
          </a:endParaRPr>
        </a:p>
      </dsp:txBody>
      <dsp:txXfrm>
        <a:off x="7671893" y="516402"/>
        <a:ext cx="3468732" cy="1471583"/>
      </dsp:txXfrm>
    </dsp:sp>
    <dsp:sp modelId="{E286EE1F-0814-41B4-9762-B75551592298}">
      <dsp:nvSpPr>
        <dsp:cNvPr id="0" name=""/>
        <dsp:cNvSpPr/>
      </dsp:nvSpPr>
      <dsp:spPr>
        <a:xfrm>
          <a:off x="24915" y="2802341"/>
          <a:ext cx="1471583" cy="14715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4A4270-5C8D-41A3-9168-15FBB290698F}">
      <dsp:nvSpPr>
        <dsp:cNvPr id="0" name=""/>
        <dsp:cNvSpPr/>
      </dsp:nvSpPr>
      <dsp:spPr>
        <a:xfrm>
          <a:off x="333948" y="3111374"/>
          <a:ext cx="853518" cy="8535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F54C0B-AB57-4F5D-A33E-4CF0065E87F0}">
      <dsp:nvSpPr>
        <dsp:cNvPr id="0" name=""/>
        <dsp:cNvSpPr/>
      </dsp:nvSpPr>
      <dsp:spPr>
        <a:xfrm>
          <a:off x="1811838" y="2802341"/>
          <a:ext cx="3468732" cy="147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711200">
            <a:lnSpc>
              <a:spcPct val="100000"/>
            </a:lnSpc>
            <a:spcBef>
              <a:spcPct val="0"/>
            </a:spcBef>
            <a:spcAft>
              <a:spcPct val="35000"/>
            </a:spcAft>
            <a:buNone/>
          </a:pPr>
          <a:r>
            <a:rPr lang="fr-BE" sz="1600" b="1" kern="1200" dirty="0">
              <a:latin typeface="Times New Roman" panose="02020603050405020304" pitchFamily="18" charset="0"/>
              <a:cs typeface="Times New Roman" panose="02020603050405020304" pitchFamily="18" charset="0"/>
            </a:rPr>
            <a:t>Corpus</a:t>
          </a:r>
          <a:r>
            <a:rPr lang="fr-BE" sz="1600" kern="1200" dirty="0">
              <a:latin typeface="Times New Roman" panose="02020603050405020304" pitchFamily="18" charset="0"/>
              <a:cs typeface="Times New Roman" panose="02020603050405020304" pitchFamily="18" charset="0"/>
            </a:rPr>
            <a:t>: The </a:t>
          </a:r>
          <a:r>
            <a:rPr lang="fr-BE" sz="1600" kern="1200" dirty="0" err="1">
              <a:latin typeface="Times New Roman" panose="02020603050405020304" pitchFamily="18" charset="0"/>
              <a:cs typeface="Times New Roman" panose="02020603050405020304" pitchFamily="18" charset="0"/>
            </a:rPr>
            <a:t>empirical</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material</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includes</a:t>
          </a:r>
          <a:r>
            <a:rPr lang="fr-BE" sz="1600" kern="1200" dirty="0">
              <a:latin typeface="Times New Roman" panose="02020603050405020304" pitchFamily="18" charset="0"/>
              <a:cs typeface="Times New Roman" panose="02020603050405020304" pitchFamily="18" charset="0"/>
            </a:rPr>
            <a:t> (1) close </a:t>
          </a:r>
          <a:r>
            <a:rPr lang="fr-BE" sz="1600" kern="1200" dirty="0" err="1">
              <a:latin typeface="Times New Roman" panose="02020603050405020304" pitchFamily="18" charset="0"/>
              <a:cs typeface="Times New Roman" panose="02020603050405020304" pitchFamily="18" charset="0"/>
            </a:rPr>
            <a:t>readings</a:t>
          </a:r>
          <a:r>
            <a:rPr lang="fr-BE" sz="1600" kern="1200" dirty="0">
              <a:latin typeface="Times New Roman" panose="02020603050405020304" pitchFamily="18" charset="0"/>
              <a:cs typeface="Times New Roman" panose="02020603050405020304" pitchFamily="18" charset="0"/>
            </a:rPr>
            <a:t> of Twitch broadcasts </a:t>
          </a:r>
          <a:r>
            <a:rPr lang="fr-BE" sz="1600" kern="1200" dirty="0" err="1">
              <a:latin typeface="Times New Roman" panose="02020603050405020304" pitchFamily="18" charset="0"/>
              <a:cs typeface="Times New Roman" panose="02020603050405020304" pitchFamily="18" charset="0"/>
            </a:rPr>
            <a:t>from</a:t>
          </a:r>
          <a:r>
            <a:rPr lang="fr-BE" sz="1600" kern="1200" dirty="0">
              <a:latin typeface="Times New Roman" panose="02020603050405020304" pitchFamily="18" charset="0"/>
              <a:cs typeface="Times New Roman" panose="02020603050405020304" pitchFamily="18" charset="0"/>
            </a:rPr>
            <a:t> five media </a:t>
          </a:r>
          <a:r>
            <a:rPr lang="fr-BE" sz="1600" kern="1200" dirty="0" err="1">
              <a:latin typeface="Times New Roman" panose="02020603050405020304" pitchFamily="18" charset="0"/>
              <a:cs typeface="Times New Roman" panose="02020603050405020304" pitchFamily="18" charset="0"/>
            </a:rPr>
            <a:t>organizations</a:t>
          </a:r>
          <a:r>
            <a:rPr lang="fr-BE" sz="1600" kern="1200" dirty="0">
              <a:latin typeface="Times New Roman" panose="02020603050405020304" pitchFamily="18" charset="0"/>
              <a:cs typeface="Times New Roman" panose="02020603050405020304" pitchFamily="18" charset="0"/>
            </a:rPr>
            <a:t>—Mediapart, Au Poste, RTBF, Libération, and Origami—and (2) five semi-</a:t>
          </a:r>
          <a:r>
            <a:rPr lang="fr-BE" sz="1600" kern="1200" dirty="0" err="1">
              <a:latin typeface="Times New Roman" panose="02020603050405020304" pitchFamily="18" charset="0"/>
              <a:cs typeface="Times New Roman" panose="02020603050405020304" pitchFamily="18" charset="0"/>
            </a:rPr>
            <a:t>structured</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comprehensive</a:t>
          </a:r>
          <a:r>
            <a:rPr lang="fr-BE" sz="1600" kern="1200" dirty="0">
              <a:latin typeface="Times New Roman" panose="02020603050405020304" pitchFamily="18" charset="0"/>
              <a:cs typeface="Times New Roman" panose="02020603050405020304" pitchFamily="18" charset="0"/>
            </a:rPr>
            <a:t> interviews </a:t>
          </a:r>
          <a:r>
            <a:rPr lang="fr-BE" sz="1600" kern="1200" dirty="0" err="1">
              <a:latin typeface="Times New Roman" panose="02020603050405020304" pitchFamily="18" charset="0"/>
              <a:cs typeface="Times New Roman" panose="02020603050405020304" pitchFamily="18" charset="0"/>
            </a:rPr>
            <a:t>with</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journalists</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actively</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engaged</a:t>
          </a:r>
          <a:r>
            <a:rPr lang="fr-BE" sz="1600" kern="1200" dirty="0">
              <a:latin typeface="Times New Roman" panose="02020603050405020304" pitchFamily="18" charset="0"/>
              <a:cs typeface="Times New Roman" panose="02020603050405020304" pitchFamily="18" charset="0"/>
            </a:rPr>
            <a:t> in streaming for </a:t>
          </a:r>
          <a:r>
            <a:rPr lang="fr-BE" sz="1600" kern="1200" dirty="0" err="1">
              <a:latin typeface="Times New Roman" panose="02020603050405020304" pitchFamily="18" charset="0"/>
              <a:cs typeface="Times New Roman" panose="02020603050405020304" pitchFamily="18" charset="0"/>
            </a:rPr>
            <a:t>these</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outlets</a:t>
          </a:r>
          <a:r>
            <a:rPr lang="fr-BE" sz="1600" kern="1200" dirty="0">
              <a:latin typeface="Times New Roman" panose="02020603050405020304" pitchFamily="18" charset="0"/>
              <a:cs typeface="Times New Roman" panose="02020603050405020304" pitchFamily="18" charset="0"/>
            </a:rPr>
            <a:t>.</a:t>
          </a:r>
          <a:endParaRPr lang="en-US" sz="1600" kern="1200" dirty="0">
            <a:latin typeface="Times New Roman" panose="02020603050405020304" pitchFamily="18" charset="0"/>
            <a:cs typeface="Times New Roman" panose="02020603050405020304" pitchFamily="18" charset="0"/>
          </a:endParaRPr>
        </a:p>
      </dsp:txBody>
      <dsp:txXfrm>
        <a:off x="1811838" y="2802341"/>
        <a:ext cx="3468732" cy="1471583"/>
      </dsp:txXfrm>
    </dsp:sp>
    <dsp:sp modelId="{9CCE1987-AE0E-41C2-9BA4-1D5E124A96A6}">
      <dsp:nvSpPr>
        <dsp:cNvPr id="0" name=""/>
        <dsp:cNvSpPr/>
      </dsp:nvSpPr>
      <dsp:spPr>
        <a:xfrm>
          <a:off x="5884970" y="2802341"/>
          <a:ext cx="1471583" cy="14715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4CD938-1D6A-4FFE-9973-09C767F42CF1}">
      <dsp:nvSpPr>
        <dsp:cNvPr id="0" name=""/>
        <dsp:cNvSpPr/>
      </dsp:nvSpPr>
      <dsp:spPr>
        <a:xfrm>
          <a:off x="6194003" y="3111374"/>
          <a:ext cx="853518" cy="8535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53BFB-31FA-4746-BB73-03E651D2205D}">
      <dsp:nvSpPr>
        <dsp:cNvPr id="0" name=""/>
        <dsp:cNvSpPr/>
      </dsp:nvSpPr>
      <dsp:spPr>
        <a:xfrm>
          <a:off x="7671893" y="2802341"/>
          <a:ext cx="3468732" cy="147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711200">
            <a:lnSpc>
              <a:spcPct val="100000"/>
            </a:lnSpc>
            <a:spcBef>
              <a:spcPct val="0"/>
            </a:spcBef>
            <a:spcAft>
              <a:spcPct val="35000"/>
            </a:spcAft>
            <a:buNone/>
          </a:pPr>
          <a:r>
            <a:rPr lang="fr-BE" sz="1600" b="1" kern="1200" dirty="0" err="1">
              <a:latin typeface="Times New Roman" panose="02020603050405020304" pitchFamily="18" charset="0"/>
              <a:cs typeface="Times New Roman" panose="02020603050405020304" pitchFamily="18" charset="0"/>
            </a:rPr>
            <a:t>Analytical</a:t>
          </a:r>
          <a:r>
            <a:rPr lang="fr-BE" sz="1600" b="1" kern="1200" dirty="0">
              <a:latin typeface="Times New Roman" panose="02020603050405020304" pitchFamily="18" charset="0"/>
              <a:cs typeface="Times New Roman" panose="02020603050405020304" pitchFamily="18" charset="0"/>
            </a:rPr>
            <a:t> Focus</a:t>
          </a:r>
          <a:r>
            <a:rPr lang="fr-BE" sz="1600" kern="1200" dirty="0">
              <a:latin typeface="Times New Roman" panose="02020603050405020304" pitchFamily="18" charset="0"/>
              <a:cs typeface="Times New Roman" panose="02020603050405020304" pitchFamily="18" charset="0"/>
            </a:rPr>
            <a:t>: The </a:t>
          </a:r>
          <a:r>
            <a:rPr lang="fr-BE" sz="1600" kern="1200" dirty="0" err="1">
              <a:latin typeface="Times New Roman" panose="02020603050405020304" pitchFamily="18" charset="0"/>
              <a:cs typeface="Times New Roman" panose="02020603050405020304" pitchFamily="18" charset="0"/>
            </a:rPr>
            <a:t>analysis</a:t>
          </a:r>
          <a:r>
            <a:rPr lang="fr-BE" sz="1600" kern="1200" dirty="0">
              <a:latin typeface="Times New Roman" panose="02020603050405020304" pitchFamily="18" charset="0"/>
              <a:cs typeface="Times New Roman" panose="02020603050405020304" pitchFamily="18" charset="0"/>
            </a:rPr>
            <a:t> attends to discursive </a:t>
          </a:r>
          <a:r>
            <a:rPr lang="fr-BE" sz="1600" kern="1200" dirty="0" err="1">
              <a:latin typeface="Times New Roman" panose="02020603050405020304" pitchFamily="18" charset="0"/>
              <a:cs typeface="Times New Roman" panose="02020603050405020304" pitchFamily="18" charset="0"/>
            </a:rPr>
            <a:t>strategies</a:t>
          </a:r>
          <a:r>
            <a:rPr lang="fr-BE" sz="1600" kern="1200" dirty="0">
              <a:latin typeface="Times New Roman" panose="02020603050405020304" pitchFamily="18" charset="0"/>
              <a:cs typeface="Times New Roman" panose="02020603050405020304" pitchFamily="18" charset="0"/>
            </a:rPr>
            <a:t>, performative </a:t>
          </a:r>
          <a:r>
            <a:rPr lang="fr-BE" sz="1600" kern="1200" dirty="0" err="1">
              <a:latin typeface="Times New Roman" panose="02020603050405020304" pitchFamily="18" charset="0"/>
              <a:cs typeface="Times New Roman" panose="02020603050405020304" pitchFamily="18" charset="0"/>
            </a:rPr>
            <a:t>gestures</a:t>
          </a:r>
          <a:r>
            <a:rPr lang="fr-BE" sz="1600" kern="1200" dirty="0">
              <a:latin typeface="Times New Roman" panose="02020603050405020304" pitchFamily="18" charset="0"/>
              <a:cs typeface="Times New Roman" panose="02020603050405020304" pitchFamily="18" charset="0"/>
            </a:rPr>
            <a:t>, audience interaction, and narrative framing, in </a:t>
          </a:r>
          <a:r>
            <a:rPr lang="fr-BE" sz="1600" kern="1200" dirty="0" err="1">
              <a:latin typeface="Times New Roman" panose="02020603050405020304" pitchFamily="18" charset="0"/>
              <a:cs typeface="Times New Roman" panose="02020603050405020304" pitchFamily="18" charset="0"/>
            </a:rPr>
            <a:t>order</a:t>
          </a:r>
          <a:r>
            <a:rPr lang="fr-BE" sz="1600" kern="1200" dirty="0">
              <a:latin typeface="Times New Roman" panose="02020603050405020304" pitchFamily="18" charset="0"/>
              <a:cs typeface="Times New Roman" panose="02020603050405020304" pitchFamily="18" charset="0"/>
            </a:rPr>
            <a:t> to capture how </a:t>
          </a:r>
          <a:r>
            <a:rPr lang="fr-BE" sz="1600" kern="1200" dirty="0" err="1">
              <a:latin typeface="Times New Roman" panose="02020603050405020304" pitchFamily="18" charset="0"/>
              <a:cs typeface="Times New Roman" panose="02020603050405020304" pitchFamily="18" charset="0"/>
            </a:rPr>
            <a:t>journalists</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negotiate</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Twitch’s</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entertainment</a:t>
          </a:r>
          <a:r>
            <a:rPr lang="fr-BE" sz="1600" kern="1200" dirty="0">
              <a:latin typeface="Times New Roman" panose="02020603050405020304" pitchFamily="18" charset="0"/>
              <a:cs typeface="Times New Roman" panose="02020603050405020304" pitchFamily="18" charset="0"/>
            </a:rPr>
            <a:t> affordances </a:t>
          </a:r>
          <a:r>
            <a:rPr lang="fr-BE" sz="1600" kern="1200" dirty="0" err="1">
              <a:latin typeface="Times New Roman" panose="02020603050405020304" pitchFamily="18" charset="0"/>
              <a:cs typeface="Times New Roman" panose="02020603050405020304" pitchFamily="18" charset="0"/>
            </a:rPr>
            <a:t>while</a:t>
          </a:r>
          <a:r>
            <a:rPr lang="fr-BE" sz="1600" kern="1200" dirty="0">
              <a:latin typeface="Times New Roman" panose="02020603050405020304" pitchFamily="18" charset="0"/>
              <a:cs typeface="Times New Roman" panose="02020603050405020304" pitchFamily="18" charset="0"/>
            </a:rPr>
            <a:t> </a:t>
          </a:r>
          <a:r>
            <a:rPr lang="fr-BE" sz="1600" kern="1200" dirty="0" err="1">
              <a:latin typeface="Times New Roman" panose="02020603050405020304" pitchFamily="18" charset="0"/>
              <a:cs typeface="Times New Roman" panose="02020603050405020304" pitchFamily="18" charset="0"/>
            </a:rPr>
            <a:t>conveying</a:t>
          </a:r>
          <a:r>
            <a:rPr lang="fr-BE" sz="1600" kern="1200" dirty="0">
              <a:latin typeface="Times New Roman" panose="02020603050405020304" pitchFamily="18" charset="0"/>
              <a:cs typeface="Times New Roman" panose="02020603050405020304" pitchFamily="18" charset="0"/>
            </a:rPr>
            <a:t> news.</a:t>
          </a:r>
          <a:endParaRPr lang="en-US" sz="1600" kern="1200" dirty="0">
            <a:latin typeface="Times New Roman" panose="02020603050405020304" pitchFamily="18" charset="0"/>
            <a:cs typeface="Times New Roman" panose="02020603050405020304" pitchFamily="18" charset="0"/>
          </a:endParaRPr>
        </a:p>
      </dsp:txBody>
      <dsp:txXfrm>
        <a:off x="7671893" y="2802341"/>
        <a:ext cx="3468732" cy="14715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DD218-6D71-3D4E-9769-599209417268}">
      <dsp:nvSpPr>
        <dsp:cNvPr id="0" name=""/>
        <dsp:cNvSpPr/>
      </dsp:nvSpPr>
      <dsp:spPr>
        <a:xfrm>
          <a:off x="0" y="109054"/>
          <a:ext cx="7572084" cy="147869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r-BE" sz="1700" b="1" kern="1200" dirty="0" err="1"/>
            <a:t>Hybridity</a:t>
          </a:r>
          <a:r>
            <a:rPr lang="fr-BE" sz="1700" b="1" kern="1200" dirty="0"/>
            <a:t> of Uses</a:t>
          </a:r>
          <a:r>
            <a:rPr lang="fr-BE" sz="1700" kern="1200" dirty="0"/>
            <a:t>: </a:t>
          </a:r>
          <a:r>
            <a:rPr lang="fr-BE" sz="1700" kern="1200" dirty="0" err="1"/>
            <a:t>According</a:t>
          </a:r>
          <a:r>
            <a:rPr lang="fr-BE" sz="1700" kern="1200" dirty="0"/>
            <a:t> to Olivares-García and Méndez </a:t>
          </a:r>
          <a:r>
            <a:rPr lang="fr-BE" sz="1700" kern="1200" dirty="0" err="1"/>
            <a:t>Majuelos</a:t>
          </a:r>
          <a:r>
            <a:rPr lang="fr-BE" sz="1700" kern="1200" dirty="0"/>
            <a:t> (2022), Twitch </a:t>
          </a:r>
          <a:r>
            <a:rPr lang="fr-BE" sz="1700" kern="1200" dirty="0" err="1"/>
            <a:t>occupies</a:t>
          </a:r>
          <a:r>
            <a:rPr lang="fr-BE" sz="1700" kern="1200" dirty="0"/>
            <a:t> a </a:t>
          </a:r>
          <a:r>
            <a:rPr lang="fr-BE" sz="1700" kern="1200" dirty="0" err="1"/>
            <a:t>space</a:t>
          </a:r>
          <a:r>
            <a:rPr lang="fr-BE" sz="1700" kern="1200" dirty="0"/>
            <a:t> </a:t>
          </a:r>
          <a:r>
            <a:rPr lang="fr-BE" sz="1700" kern="1200" dirty="0" err="1"/>
            <a:t>between</a:t>
          </a:r>
          <a:r>
            <a:rPr lang="fr-BE" sz="1700" kern="1200" dirty="0"/>
            <a:t> information and </a:t>
          </a:r>
          <a:r>
            <a:rPr lang="fr-BE" sz="1700" kern="1200" dirty="0" err="1"/>
            <a:t>entertainment</a:t>
          </a:r>
          <a:r>
            <a:rPr lang="fr-BE" sz="1700" kern="1200" dirty="0"/>
            <a:t>, </a:t>
          </a:r>
          <a:r>
            <a:rPr lang="fr-BE" sz="1700" kern="1200" dirty="0" err="1"/>
            <a:t>with</a:t>
          </a:r>
          <a:r>
            <a:rPr lang="fr-BE" sz="1700" kern="1200" dirty="0"/>
            <a:t> </a:t>
          </a:r>
          <a:r>
            <a:rPr lang="fr-BE" sz="1700" kern="1200" dirty="0" err="1"/>
            <a:t>journalists</a:t>
          </a:r>
          <a:r>
            <a:rPr lang="fr-BE" sz="1700" kern="1200" dirty="0"/>
            <a:t> </a:t>
          </a:r>
          <a:r>
            <a:rPr lang="fr-BE" sz="1700" kern="1200" dirty="0" err="1"/>
            <a:t>adopting</a:t>
          </a:r>
          <a:r>
            <a:rPr lang="fr-BE" sz="1700" kern="1200" dirty="0"/>
            <a:t> </a:t>
          </a:r>
          <a:r>
            <a:rPr lang="fr-BE" sz="1700" kern="1200" dirty="0" err="1"/>
            <a:t>its</a:t>
          </a:r>
          <a:r>
            <a:rPr lang="fr-BE" sz="1700" kern="1200" dirty="0"/>
            <a:t> </a:t>
          </a:r>
          <a:r>
            <a:rPr lang="fr-BE" sz="1700" kern="1200" dirty="0" err="1"/>
            <a:t>visual</a:t>
          </a:r>
          <a:r>
            <a:rPr lang="fr-BE" sz="1700" kern="1200" dirty="0"/>
            <a:t> and narrative codes to </a:t>
          </a:r>
          <a:r>
            <a:rPr lang="fr-BE" sz="1700" kern="1200" dirty="0" err="1"/>
            <a:t>reach</a:t>
          </a:r>
          <a:r>
            <a:rPr lang="fr-BE" sz="1700" kern="1200" dirty="0"/>
            <a:t> </a:t>
          </a:r>
          <a:r>
            <a:rPr lang="fr-BE" sz="1700" kern="1200" dirty="0" err="1"/>
            <a:t>younger</a:t>
          </a:r>
          <a:r>
            <a:rPr lang="fr-BE" sz="1700" kern="1200" dirty="0"/>
            <a:t> audiences </a:t>
          </a:r>
          <a:r>
            <a:rPr lang="fr-BE" sz="1700" kern="1200" dirty="0" err="1"/>
            <a:t>through</a:t>
          </a:r>
          <a:r>
            <a:rPr lang="fr-BE" sz="1700" kern="1200" dirty="0"/>
            <a:t> formats </a:t>
          </a:r>
          <a:r>
            <a:rPr lang="fr-BE" sz="1700" kern="1200" dirty="0" err="1"/>
            <a:t>that</a:t>
          </a:r>
          <a:r>
            <a:rPr lang="fr-BE" sz="1700" kern="1200" dirty="0"/>
            <a:t> mix news, culture, and engagement.</a:t>
          </a:r>
          <a:endParaRPr lang="en-US" sz="1700" kern="1200" dirty="0"/>
        </a:p>
      </dsp:txBody>
      <dsp:txXfrm>
        <a:off x="72184" y="181238"/>
        <a:ext cx="7427716" cy="1334329"/>
      </dsp:txXfrm>
    </dsp:sp>
    <dsp:sp modelId="{6FF81581-0B1B-494D-83DC-26D1262EDACD}">
      <dsp:nvSpPr>
        <dsp:cNvPr id="0" name=""/>
        <dsp:cNvSpPr/>
      </dsp:nvSpPr>
      <dsp:spPr>
        <a:xfrm>
          <a:off x="0" y="1636711"/>
          <a:ext cx="7572084" cy="1478697"/>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r-BE" sz="1700" b="1" kern="1200"/>
            <a:t>Dominant Formats</a:t>
          </a:r>
          <a:r>
            <a:rPr lang="fr-BE" sz="1700" kern="1200"/>
            <a:t>: The most common model is interactive discussion or </a:t>
          </a:r>
          <a:r>
            <a:rPr lang="fr-BE" sz="1700" i="1" kern="1200"/>
            <a:t>Just Chatting</a:t>
          </a:r>
          <a:r>
            <a:rPr lang="fr-BE" sz="1700" kern="1200"/>
            <a:t>, structured as semi-scripted monologues enriched by live comments. This conversational approach is complemented by interviews with cultural figures, reinforcing the journalistic character of the streams.</a:t>
          </a:r>
          <a:endParaRPr lang="en-US" sz="1700" kern="1200"/>
        </a:p>
      </dsp:txBody>
      <dsp:txXfrm>
        <a:off x="72184" y="1708895"/>
        <a:ext cx="7427716" cy="1334329"/>
      </dsp:txXfrm>
    </dsp:sp>
    <dsp:sp modelId="{B65E21AF-9904-0542-A973-6574DF140284}">
      <dsp:nvSpPr>
        <dsp:cNvPr id="0" name=""/>
        <dsp:cNvSpPr/>
      </dsp:nvSpPr>
      <dsp:spPr>
        <a:xfrm>
          <a:off x="0" y="3164368"/>
          <a:ext cx="7572084" cy="1478697"/>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r-BE" sz="1700" b="1" kern="1200"/>
            <a:t>Programmed and Hybrid Content</a:t>
          </a:r>
          <a:r>
            <a:rPr lang="fr-BE" sz="1700" kern="1200"/>
            <a:t>: Some creators propose structured programs with editorial agendas (e.g., </a:t>
          </a:r>
          <a:r>
            <a:rPr lang="fr-BE" sz="1700" i="1" kern="1200"/>
            <a:t>Buenos días</a:t>
          </a:r>
          <a:r>
            <a:rPr lang="fr-BE" sz="1700" kern="1200"/>
            <a:t>, </a:t>
          </a:r>
          <a:r>
            <a:rPr lang="fr-BE" sz="1700" i="1" kern="1200"/>
            <a:t>La Cafetera</a:t>
          </a:r>
          <a:r>
            <a:rPr lang="fr-BE" sz="1700" kern="1200"/>
            <a:t>), blending radio, television, and livestreaming. Other frequent formats include live commentary or reactions to videos, as well as political debate and real-time analysis of current events.</a:t>
          </a:r>
          <a:endParaRPr lang="en-US" sz="1700" kern="1200"/>
        </a:p>
      </dsp:txBody>
      <dsp:txXfrm>
        <a:off x="72184" y="3236552"/>
        <a:ext cx="7427716" cy="1334329"/>
      </dsp:txXfrm>
    </dsp:sp>
    <dsp:sp modelId="{7360F896-9E57-374B-A23D-75BAD4707515}">
      <dsp:nvSpPr>
        <dsp:cNvPr id="0" name=""/>
        <dsp:cNvSpPr/>
      </dsp:nvSpPr>
      <dsp:spPr>
        <a:xfrm>
          <a:off x="0" y="4692025"/>
          <a:ext cx="7572084" cy="1478697"/>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r-BE" sz="1700" b="1" kern="1200"/>
            <a:t>Role of Video Games</a:t>
          </a:r>
          <a:r>
            <a:rPr lang="fr-BE" sz="1700" kern="1200"/>
            <a:t>: Games are often used as a backdrop for discussion rather than the main focus, serving as a setting for dialogue (e.g., </a:t>
          </a:r>
          <a:r>
            <a:rPr lang="fr-BE" sz="1700" i="1" kern="1200"/>
            <a:t>Red Dead Redemption 2</a:t>
          </a:r>
          <a:r>
            <a:rPr lang="fr-BE" sz="1700" kern="1200"/>
            <a:t>, </a:t>
          </a:r>
          <a:r>
            <a:rPr lang="fr-BE" sz="1700" i="1" kern="1200"/>
            <a:t>Total War: Rome II</a:t>
          </a:r>
          <a:r>
            <a:rPr lang="fr-BE" sz="1700" kern="1200"/>
            <a:t>). Most communicators integrate games into their streams, with the notable exception of Facu Díaz, who favors structured talk formats.</a:t>
          </a:r>
          <a:endParaRPr lang="en-US" sz="1700" kern="1200"/>
        </a:p>
      </dsp:txBody>
      <dsp:txXfrm>
        <a:off x="72184" y="4764209"/>
        <a:ext cx="7427716" cy="13343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DCCFF-EBE0-4FF7-B3F5-B1833C654391}">
      <dsp:nvSpPr>
        <dsp:cNvPr id="0" name=""/>
        <dsp:cNvSpPr/>
      </dsp:nvSpPr>
      <dsp:spPr>
        <a:xfrm>
          <a:off x="0" y="750459"/>
          <a:ext cx="10952019" cy="16512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AAC94F-5390-4EC7-B47D-C86248375407}">
      <dsp:nvSpPr>
        <dsp:cNvPr id="0" name=""/>
        <dsp:cNvSpPr/>
      </dsp:nvSpPr>
      <dsp:spPr>
        <a:xfrm>
          <a:off x="499489" y="1121980"/>
          <a:ext cx="909049" cy="9081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C5D82C-2B29-49FB-A972-009B96BEE207}">
      <dsp:nvSpPr>
        <dsp:cNvPr id="0" name=""/>
        <dsp:cNvSpPr/>
      </dsp:nvSpPr>
      <dsp:spPr>
        <a:xfrm>
          <a:off x="1908028" y="750459"/>
          <a:ext cx="9040258" cy="165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923" tIns="174923" rIns="174923" bIns="174923" numCol="1" spcCol="1270" anchor="ctr" anchorCtr="0">
          <a:noAutofit/>
        </a:bodyPr>
        <a:lstStyle/>
        <a:p>
          <a:pPr marL="0" lvl="0" indent="0" algn="l" defTabSz="622300">
            <a:lnSpc>
              <a:spcPct val="100000"/>
            </a:lnSpc>
            <a:spcBef>
              <a:spcPct val="0"/>
            </a:spcBef>
            <a:spcAft>
              <a:spcPct val="35000"/>
            </a:spcAft>
            <a:buNone/>
          </a:pPr>
          <a:r>
            <a:rPr lang="nl-BE" sz="1400" kern="1200"/>
            <a:t>The use of Twitch in journalism remains largely anchored in the platform’s original video game DNA. </a:t>
          </a:r>
          <a:r>
            <a:rPr lang="fr-BE" sz="1400" kern="1200"/>
            <a:t>This is evident in initiatives such as RTBF’s </a:t>
          </a:r>
          <a:r>
            <a:rPr lang="fr-BE" sz="1400" i="1" kern="1200"/>
            <a:t>Ixpé</a:t>
          </a:r>
          <a:r>
            <a:rPr lang="fr-BE" sz="1400" kern="1200"/>
            <a:t> or </a:t>
          </a:r>
          <a:r>
            <a:rPr lang="fr-BE" sz="1400" i="1" kern="1200"/>
            <a:t>Libération</a:t>
          </a:r>
          <a:r>
            <a:rPr lang="fr-BE" sz="1400" kern="1200"/>
            <a:t>’s </a:t>
          </a:r>
          <a:r>
            <a:rPr lang="fr-BE" sz="1400" i="1" kern="1200"/>
            <a:t>Silence, on joue!</a:t>
          </a:r>
          <a:r>
            <a:rPr lang="fr-BE" sz="1400" kern="1200"/>
            <a:t>, as well as in broader trends identified by </a:t>
          </a:r>
          <a:r>
            <a:rPr lang="en-GB" sz="1400" kern="1200"/>
            <a:t>Olivares-García and Méndez Majuelos (2022)</a:t>
          </a:r>
          <a:r>
            <a:rPr lang="fr-BE" sz="1400" kern="1200"/>
            <a:t>, in which journalists either stream gameplay directly or employ video games as a visual and thematic support for discussion. In such contexts, the ludic heritage of Twitch serves as both a resource—enabling entry points to younger, digitally native audiences—and a frame that shapes production choices and editorial positioning.</a:t>
          </a:r>
          <a:endParaRPr lang="en-US" sz="1400" kern="1200"/>
        </a:p>
      </dsp:txBody>
      <dsp:txXfrm>
        <a:off x="1908028" y="750459"/>
        <a:ext cx="9040258" cy="1652818"/>
      </dsp:txXfrm>
    </dsp:sp>
    <dsp:sp modelId="{38D26CD7-861D-4022-94E6-F1BF93CFACA7}">
      <dsp:nvSpPr>
        <dsp:cNvPr id="0" name=""/>
        <dsp:cNvSpPr/>
      </dsp:nvSpPr>
      <dsp:spPr>
        <a:xfrm>
          <a:off x="0" y="2792176"/>
          <a:ext cx="10952019" cy="16512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D670EA-A4BB-4574-B277-15F2EE911D04}">
      <dsp:nvSpPr>
        <dsp:cNvPr id="0" name=""/>
        <dsp:cNvSpPr/>
      </dsp:nvSpPr>
      <dsp:spPr>
        <a:xfrm>
          <a:off x="499489" y="3163697"/>
          <a:ext cx="909049" cy="9081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5CE933-13BC-42E9-A5CF-31D1557730A4}">
      <dsp:nvSpPr>
        <dsp:cNvPr id="0" name=""/>
        <dsp:cNvSpPr/>
      </dsp:nvSpPr>
      <dsp:spPr>
        <a:xfrm>
          <a:off x="1908028" y="2792176"/>
          <a:ext cx="9040258" cy="165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923" tIns="174923" rIns="174923" bIns="174923" numCol="1" spcCol="1270" anchor="ctr" anchorCtr="0">
          <a:noAutofit/>
        </a:bodyPr>
        <a:lstStyle/>
        <a:p>
          <a:pPr marL="0" lvl="0" indent="0" algn="l" defTabSz="622300">
            <a:lnSpc>
              <a:spcPct val="100000"/>
            </a:lnSpc>
            <a:spcBef>
              <a:spcPct val="0"/>
            </a:spcBef>
            <a:spcAft>
              <a:spcPct val="35000"/>
            </a:spcAft>
            <a:buNone/>
          </a:pPr>
          <a:r>
            <a:rPr lang="fr-BE" sz="1400" kern="1200"/>
            <a:t>Across the sample, journalists adapted their formats to align with the platform’s aesthetics and interactional norms. These adaptations include the systematic use of webcams, high-quality audio setups, and active engagement with the live chat as an integral part of the broadcast. While some adopted the “Just Chatting” model as a form of interactive monologue, others blended interviews, panel discussions, and reaction videos, thereby hybridizing traditional journalistic genres with Twitch’s hallmark interactivity. In certain cases, video games persisted within the frame—either as the primary subject or as a background device to sustain engagement on political, social, or cultural issues.</a:t>
          </a:r>
          <a:endParaRPr lang="en-US" sz="1400" kern="1200"/>
        </a:p>
      </dsp:txBody>
      <dsp:txXfrm>
        <a:off x="1908028" y="2792176"/>
        <a:ext cx="9040258" cy="16528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48BD6-3A75-454A-B638-420BAFB61A8D}">
      <dsp:nvSpPr>
        <dsp:cNvPr id="0" name=""/>
        <dsp:cNvSpPr/>
      </dsp:nvSpPr>
      <dsp:spPr>
        <a:xfrm>
          <a:off x="0" y="122689"/>
          <a:ext cx="10515600" cy="20575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B751FA-78DF-4292-9697-F5BBF16610DB}">
      <dsp:nvSpPr>
        <dsp:cNvPr id="0" name=""/>
        <dsp:cNvSpPr/>
      </dsp:nvSpPr>
      <dsp:spPr>
        <a:xfrm>
          <a:off x="671684" y="540831"/>
          <a:ext cx="1221244" cy="12212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5A800-7FEE-495B-8EF5-2D7749309D50}">
      <dsp:nvSpPr>
        <dsp:cNvPr id="0" name=""/>
        <dsp:cNvSpPr/>
      </dsp:nvSpPr>
      <dsp:spPr>
        <a:xfrm>
          <a:off x="2564613" y="122689"/>
          <a:ext cx="7949792" cy="222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997" tIns="234997" rIns="234997" bIns="234997" numCol="1" spcCol="1270" anchor="ctr" anchorCtr="0">
          <a:noAutofit/>
        </a:bodyPr>
        <a:lstStyle/>
        <a:p>
          <a:pPr marL="0" lvl="0" indent="0" algn="l" defTabSz="622300">
            <a:lnSpc>
              <a:spcPct val="100000"/>
            </a:lnSpc>
            <a:spcBef>
              <a:spcPct val="0"/>
            </a:spcBef>
            <a:spcAft>
              <a:spcPct val="35000"/>
            </a:spcAft>
            <a:buNone/>
          </a:pPr>
          <a:r>
            <a:rPr lang="fr-BE" sz="1400" kern="1200"/>
            <a:t>One notable affordance of Twitch </a:t>
          </a:r>
          <a:r>
            <a:rPr lang="fr-BE" sz="1400" kern="1200" err="1"/>
            <a:t>is</a:t>
          </a:r>
          <a:r>
            <a:rPr lang="fr-BE" sz="1400" kern="1200"/>
            <a:t> </a:t>
          </a:r>
          <a:r>
            <a:rPr lang="fr-BE" sz="1400" kern="1200" err="1"/>
            <a:t>its</a:t>
          </a:r>
          <a:r>
            <a:rPr lang="fr-BE" sz="1400" kern="1200"/>
            <a:t> </a:t>
          </a:r>
          <a:r>
            <a:rPr lang="fr-BE" sz="1400" kern="1200" err="1"/>
            <a:t>capacity</a:t>
          </a:r>
          <a:r>
            <a:rPr lang="fr-BE" sz="1400" kern="1200"/>
            <a:t> to host a </a:t>
          </a:r>
          <a:r>
            <a:rPr lang="fr-BE" sz="1400" kern="1200" err="1"/>
            <a:t>plurality</a:t>
          </a:r>
          <a:r>
            <a:rPr lang="fr-BE" sz="1400" kern="1200"/>
            <a:t> of </a:t>
          </a:r>
          <a:r>
            <a:rPr lang="fr-BE" sz="1400" kern="1200" err="1"/>
            <a:t>voices</a:t>
          </a:r>
          <a:r>
            <a:rPr lang="fr-BE" sz="1400" kern="1200"/>
            <a:t> </a:t>
          </a:r>
          <a:r>
            <a:rPr lang="fr-BE" sz="1400" kern="1200" err="1"/>
            <a:t>within</a:t>
          </a:r>
          <a:r>
            <a:rPr lang="fr-BE" sz="1400" kern="1200"/>
            <a:t> a single temporal and spatial frame. This multi-</a:t>
          </a:r>
          <a:r>
            <a:rPr lang="fr-BE" sz="1400" kern="1200" err="1"/>
            <a:t>voiced</a:t>
          </a:r>
          <a:r>
            <a:rPr lang="fr-BE" sz="1400" kern="1200"/>
            <a:t> </a:t>
          </a:r>
          <a:r>
            <a:rPr lang="fr-BE" sz="1400" kern="1200" err="1"/>
            <a:t>dynamic</a:t>
          </a:r>
          <a:r>
            <a:rPr lang="fr-BE" sz="1400" kern="1200"/>
            <a:t>, </a:t>
          </a:r>
          <a:r>
            <a:rPr lang="fr-BE" sz="1400" kern="1200" err="1"/>
            <a:t>facilitated</a:t>
          </a:r>
          <a:r>
            <a:rPr lang="fr-BE" sz="1400" kern="1200"/>
            <a:t> by live conversation and real-time audience input, </a:t>
          </a:r>
          <a:r>
            <a:rPr lang="fr-BE" sz="1400" kern="1200" err="1"/>
            <a:t>contrasts</a:t>
          </a:r>
          <a:r>
            <a:rPr lang="fr-BE" sz="1400" kern="1200"/>
            <a:t> </a:t>
          </a:r>
          <a:r>
            <a:rPr lang="fr-BE" sz="1400" kern="1200" err="1"/>
            <a:t>with</a:t>
          </a:r>
          <a:r>
            <a:rPr lang="fr-BE" sz="1400" kern="1200"/>
            <a:t> the </a:t>
          </a:r>
          <a:r>
            <a:rPr lang="fr-BE" sz="1400" kern="1200" err="1"/>
            <a:t>logistical</a:t>
          </a:r>
          <a:r>
            <a:rPr lang="fr-BE" sz="1400" kern="1200"/>
            <a:t> </a:t>
          </a:r>
          <a:r>
            <a:rPr lang="fr-BE" sz="1400" kern="1200" err="1"/>
            <a:t>constraints</a:t>
          </a:r>
          <a:r>
            <a:rPr lang="fr-BE" sz="1400" kern="1200"/>
            <a:t> of </a:t>
          </a:r>
          <a:r>
            <a:rPr lang="fr-BE" sz="1400" kern="1200" err="1"/>
            <a:t>co-authoring</a:t>
          </a:r>
          <a:r>
            <a:rPr lang="fr-BE" sz="1400" kern="1200"/>
            <a:t> a </a:t>
          </a:r>
          <a:r>
            <a:rPr lang="fr-BE" sz="1400" kern="1200" err="1"/>
            <a:t>written</a:t>
          </a:r>
          <a:r>
            <a:rPr lang="fr-BE" sz="1400" kern="1200"/>
            <a:t> article </a:t>
          </a:r>
          <a:r>
            <a:rPr lang="fr-BE" sz="1400" kern="1200" err="1"/>
            <a:t>involving</a:t>
          </a:r>
          <a:r>
            <a:rPr lang="fr-BE" sz="1400" kern="1200"/>
            <a:t> multiple </a:t>
          </a:r>
          <a:r>
            <a:rPr lang="fr-BE" sz="1400" kern="1200" err="1"/>
            <a:t>contributors</a:t>
          </a:r>
          <a:r>
            <a:rPr lang="fr-BE" sz="1400" kern="1200"/>
            <a:t>. </a:t>
          </a:r>
          <a:r>
            <a:rPr lang="fr-BE" sz="1400" kern="1200" err="1"/>
            <a:t>Such</a:t>
          </a:r>
          <a:r>
            <a:rPr lang="fr-BE" sz="1400" kern="1200"/>
            <a:t> live </a:t>
          </a:r>
          <a:r>
            <a:rPr lang="fr-BE" sz="1400" kern="1200" err="1"/>
            <a:t>polyphony</a:t>
          </a:r>
          <a:r>
            <a:rPr lang="fr-BE" sz="1400" kern="1200"/>
            <a:t> </a:t>
          </a:r>
          <a:r>
            <a:rPr lang="fr-BE" sz="1400" kern="1200" err="1"/>
            <a:t>allows</a:t>
          </a:r>
          <a:r>
            <a:rPr lang="fr-BE" sz="1400" kern="1200"/>
            <a:t> for the co-construction of </a:t>
          </a:r>
          <a:r>
            <a:rPr lang="fr-BE" sz="1400" kern="1200" err="1"/>
            <a:t>meaning</a:t>
          </a:r>
          <a:r>
            <a:rPr lang="fr-BE" sz="1400" kern="1200"/>
            <a:t> in </a:t>
          </a:r>
          <a:r>
            <a:rPr lang="fr-BE" sz="1400" kern="1200" err="1"/>
            <a:t>ways</a:t>
          </a:r>
          <a:r>
            <a:rPr lang="fr-BE" sz="1400" kern="1200"/>
            <a:t> </a:t>
          </a:r>
          <a:r>
            <a:rPr lang="fr-BE" sz="1400" kern="1200" err="1"/>
            <a:t>that</a:t>
          </a:r>
          <a:r>
            <a:rPr lang="fr-BE" sz="1400" kern="1200"/>
            <a:t> </a:t>
          </a:r>
          <a:r>
            <a:rPr lang="fr-BE" sz="1400" kern="1200" err="1"/>
            <a:t>would</a:t>
          </a:r>
          <a:r>
            <a:rPr lang="fr-BE" sz="1400" kern="1200"/>
            <a:t> </a:t>
          </a:r>
          <a:r>
            <a:rPr lang="fr-BE" sz="1400" kern="1200" err="1"/>
            <a:t>be</a:t>
          </a:r>
          <a:r>
            <a:rPr lang="fr-BE" sz="1400" kern="1200"/>
            <a:t> </a:t>
          </a:r>
          <a:r>
            <a:rPr lang="fr-BE" sz="1400" kern="1200" err="1"/>
            <a:t>difficult</a:t>
          </a:r>
          <a:r>
            <a:rPr lang="fr-BE" sz="1400" kern="1200"/>
            <a:t> to </a:t>
          </a:r>
          <a:r>
            <a:rPr lang="fr-BE" sz="1400" kern="1200" err="1"/>
            <a:t>replicate</a:t>
          </a:r>
          <a:r>
            <a:rPr lang="fr-BE" sz="1400" kern="1200"/>
            <a:t> in </a:t>
          </a:r>
          <a:r>
            <a:rPr lang="fr-BE" sz="1400" kern="1200" err="1"/>
            <a:t>print</a:t>
          </a:r>
          <a:r>
            <a:rPr lang="fr-BE" sz="1400" kern="1200"/>
            <a:t>, </a:t>
          </a:r>
          <a:r>
            <a:rPr lang="fr-BE" sz="1400" kern="1200" err="1"/>
            <a:t>offering</a:t>
          </a:r>
          <a:r>
            <a:rPr lang="fr-BE" sz="1400" kern="1200"/>
            <a:t> </a:t>
          </a:r>
          <a:r>
            <a:rPr lang="fr-BE" sz="1400" kern="1200" err="1"/>
            <a:t>opportunities</a:t>
          </a:r>
          <a:r>
            <a:rPr lang="fr-BE" sz="1400" kern="1200"/>
            <a:t> for </a:t>
          </a:r>
          <a:r>
            <a:rPr lang="fr-BE" sz="1400" kern="1200" err="1"/>
            <a:t>richer</a:t>
          </a:r>
          <a:r>
            <a:rPr lang="fr-BE" sz="1400" kern="1200"/>
            <a:t>, more </a:t>
          </a:r>
          <a:r>
            <a:rPr lang="fr-BE" sz="1400" kern="1200" err="1"/>
            <a:t>dialogic</a:t>
          </a:r>
          <a:r>
            <a:rPr lang="fr-BE" sz="1400" kern="1200"/>
            <a:t> </a:t>
          </a:r>
          <a:r>
            <a:rPr lang="fr-BE" sz="1400" kern="1200" err="1"/>
            <a:t>journalism</a:t>
          </a:r>
          <a:r>
            <a:rPr lang="fr-BE" sz="1400" kern="1200"/>
            <a:t>.</a:t>
          </a:r>
          <a:endParaRPr lang="en-US" sz="1400" kern="1200"/>
        </a:p>
      </dsp:txBody>
      <dsp:txXfrm>
        <a:off x="2564613" y="122689"/>
        <a:ext cx="7949792" cy="2220444"/>
      </dsp:txXfrm>
    </dsp:sp>
    <dsp:sp modelId="{6798CC37-58A0-4E4D-8441-1C05A9F35DE9}">
      <dsp:nvSpPr>
        <dsp:cNvPr id="0" name=""/>
        <dsp:cNvSpPr/>
      </dsp:nvSpPr>
      <dsp:spPr>
        <a:xfrm>
          <a:off x="0" y="2729298"/>
          <a:ext cx="10515600" cy="222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25648D-72B4-4E6E-A8B0-AD0307567DCF}">
      <dsp:nvSpPr>
        <dsp:cNvPr id="0" name=""/>
        <dsp:cNvSpPr/>
      </dsp:nvSpPr>
      <dsp:spPr>
        <a:xfrm>
          <a:off x="671684" y="3228898"/>
          <a:ext cx="1221244" cy="12212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CA97D-8FA9-4C30-8DB3-BB80834F4D20}">
      <dsp:nvSpPr>
        <dsp:cNvPr id="0" name=""/>
        <dsp:cNvSpPr/>
      </dsp:nvSpPr>
      <dsp:spPr>
        <a:xfrm>
          <a:off x="2564613" y="2810755"/>
          <a:ext cx="7949792" cy="222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997" tIns="234997" rIns="234997" bIns="234997" numCol="1" spcCol="1270" anchor="ctr" anchorCtr="0">
          <a:noAutofit/>
        </a:bodyPr>
        <a:lstStyle/>
        <a:p>
          <a:pPr marL="0" lvl="0" indent="0" algn="l" defTabSz="622300">
            <a:lnSpc>
              <a:spcPct val="100000"/>
            </a:lnSpc>
            <a:spcBef>
              <a:spcPct val="0"/>
            </a:spcBef>
            <a:spcAft>
              <a:spcPct val="35000"/>
            </a:spcAft>
            <a:buNone/>
          </a:pPr>
          <a:r>
            <a:rPr lang="fr-BE" sz="1400" kern="1200"/>
            <a:t>Taken together, these findings suggest that Twitch operates as more than a simple distribution channel: it is a socio-technical environment that encourages experimentation with new editorial rhythms, interactional models, and visual languages. While the platform’s commercial ownership and algorithmic priorities inevitably impose constraints, journalists across institutional and independent contexts are appropriating its affordances to reinforce core professional values—accuracy, independence, and critical inquiry—while simultaneously embracing new modes of proximity, informality, and participatory engagement. This results in a hybridized form of journalism, situated between information and entertainment, legacy norms and emergent platform cultures, singular authorship and collective performance.</a:t>
          </a:r>
          <a:endParaRPr lang="en-US" sz="1400" kern="1200"/>
        </a:p>
      </dsp:txBody>
      <dsp:txXfrm>
        <a:off x="2564613" y="2810755"/>
        <a:ext cx="7949792" cy="22204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C4A53-A407-3544-BFBD-BB38BEC39F48}" type="datetimeFigureOut">
              <a:rPr lang="fr-FR" smtClean="0"/>
              <a:t>11/09/2025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89748-DEAF-664B-B4EB-B9CD61FCA3B1}" type="slidenum">
              <a:rPr lang="fr-FR" smtClean="0"/>
              <a:t>‹N°›</a:t>
            </a:fld>
            <a:endParaRPr lang="fr-FR"/>
          </a:p>
        </p:txBody>
      </p:sp>
    </p:spTree>
    <p:extLst>
      <p:ext uri="{BB962C8B-B14F-4D97-AF65-F5344CB8AC3E}">
        <p14:creationId xmlns:p14="http://schemas.microsoft.com/office/powerpoint/2010/main" val="3249178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Hello, thank you for your presence. Today, I’ll be giving a talk named « Streaming journalism: balancing information and entertainment”, about stream practices of French-speaking journalists, mainly on the platform Twitch. </a:t>
            </a:r>
            <a:endParaRPr lang="fr-BE"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1</a:t>
            </a:fld>
            <a:endParaRPr lang="fr-FR"/>
          </a:p>
        </p:txBody>
      </p:sp>
    </p:spTree>
    <p:extLst>
      <p:ext uri="{BB962C8B-B14F-4D97-AF65-F5344CB8AC3E}">
        <p14:creationId xmlns:p14="http://schemas.microsoft.com/office/powerpoint/2010/main" val="3396277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a:solidFill>
                  <a:schemeClr val="tx1"/>
                </a:solidFill>
                <a:effectLst/>
                <a:latin typeface="+mn-lt"/>
                <a:ea typeface="+mn-ea"/>
                <a:cs typeface="+mn-cs"/>
              </a:rPr>
              <a:t>The Twitch </a:t>
            </a:r>
            <a:r>
              <a:rPr lang="fr-BE" sz="1200" kern="1200" dirty="0" err="1">
                <a:solidFill>
                  <a:schemeClr val="tx1"/>
                </a:solidFill>
                <a:effectLst/>
                <a:latin typeface="+mn-lt"/>
                <a:ea typeface="+mn-ea"/>
                <a:cs typeface="+mn-cs"/>
              </a:rPr>
              <a:t>channel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thus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functions</a:t>
            </a:r>
            <a:r>
              <a:rPr lang="fr-BE" sz="1200" kern="1200" dirty="0">
                <a:solidFill>
                  <a:schemeClr val="tx1"/>
                </a:solidFill>
                <a:effectLst/>
                <a:latin typeface="+mn-lt"/>
                <a:ea typeface="+mn-ea"/>
                <a:cs typeface="+mn-cs"/>
              </a:rPr>
              <a:t> as a </a:t>
            </a:r>
            <a:r>
              <a:rPr lang="fr-BE" sz="1200" kern="1200" dirty="0" err="1">
                <a:solidFill>
                  <a:schemeClr val="tx1"/>
                </a:solidFill>
                <a:effectLst/>
                <a:latin typeface="+mn-lt"/>
                <a:ea typeface="+mn-ea"/>
                <a:cs typeface="+mn-cs"/>
              </a:rPr>
              <a:t>strategic</a:t>
            </a:r>
            <a:r>
              <a:rPr lang="fr-BE" sz="1200" kern="1200" dirty="0">
                <a:solidFill>
                  <a:schemeClr val="tx1"/>
                </a:solidFill>
                <a:effectLst/>
                <a:latin typeface="+mn-lt"/>
                <a:ea typeface="+mn-ea"/>
                <a:cs typeface="+mn-cs"/>
              </a:rPr>
              <a:t> extension of </a:t>
            </a:r>
            <a:r>
              <a:rPr lang="fr-BE" sz="1200" kern="1200" dirty="0" err="1">
                <a:solidFill>
                  <a:schemeClr val="tx1"/>
                </a:solidFill>
                <a:effectLst/>
                <a:latin typeface="+mn-lt"/>
                <a:ea typeface="+mn-ea"/>
                <a:cs typeface="+mn-cs"/>
              </a:rPr>
              <a:t>its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independent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journalistic</a:t>
            </a:r>
            <a:r>
              <a:rPr lang="fr-BE" sz="1200" kern="1200" dirty="0">
                <a:solidFill>
                  <a:schemeClr val="tx1"/>
                </a:solidFill>
                <a:effectLst/>
                <a:latin typeface="+mn-lt"/>
                <a:ea typeface="+mn-ea"/>
                <a:cs typeface="+mn-cs"/>
              </a:rPr>
              <a:t> mission: </a:t>
            </a:r>
            <a:r>
              <a:rPr lang="fr-BE" sz="1200" kern="1200" dirty="0" err="1">
                <a:solidFill>
                  <a:schemeClr val="tx1"/>
                </a:solidFill>
                <a:effectLst/>
                <a:latin typeface="+mn-lt"/>
                <a:ea typeface="+mn-ea"/>
                <a:cs typeface="+mn-cs"/>
              </a:rPr>
              <a:t>it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operates</a:t>
            </a:r>
            <a:r>
              <a:rPr lang="fr-BE" sz="1200" kern="1200" dirty="0">
                <a:solidFill>
                  <a:schemeClr val="tx1"/>
                </a:solidFill>
                <a:effectLst/>
                <a:latin typeface="+mn-lt"/>
                <a:ea typeface="+mn-ea"/>
                <a:cs typeface="+mn-cs"/>
              </a:rPr>
              <a:t> as a </a:t>
            </a:r>
            <a:r>
              <a:rPr lang="fr-BE" sz="1200" kern="1200" dirty="0" err="1">
                <a:solidFill>
                  <a:schemeClr val="tx1"/>
                </a:solidFill>
                <a:effectLst/>
                <a:latin typeface="+mn-lt"/>
                <a:ea typeface="+mn-ea"/>
                <a:cs typeface="+mn-cs"/>
              </a:rPr>
              <a:t>promotional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gateway</a:t>
            </a:r>
            <a:r>
              <a:rPr lang="fr-BE" sz="1200" kern="1200" dirty="0">
                <a:solidFill>
                  <a:schemeClr val="tx1"/>
                </a:solidFill>
                <a:effectLst/>
                <a:latin typeface="+mn-lt"/>
                <a:ea typeface="+mn-ea"/>
                <a:cs typeface="+mn-cs"/>
              </a:rPr>
              <a:t> to </a:t>
            </a:r>
            <a:r>
              <a:rPr lang="fr-BE" sz="1200" kern="1200" dirty="0" err="1">
                <a:solidFill>
                  <a:schemeClr val="tx1"/>
                </a:solidFill>
                <a:effectLst/>
                <a:latin typeface="+mn-lt"/>
                <a:ea typeface="+mn-ea"/>
                <a:cs typeface="+mn-cs"/>
              </a:rPr>
              <a:t>Mediapart’s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subscription</a:t>
            </a:r>
            <a:r>
              <a:rPr lang="fr-BE" sz="1200" kern="1200" dirty="0">
                <a:solidFill>
                  <a:schemeClr val="tx1"/>
                </a:solidFill>
                <a:effectLst/>
                <a:latin typeface="+mn-lt"/>
                <a:ea typeface="+mn-ea"/>
                <a:cs typeface="+mn-cs"/>
              </a:rPr>
              <a:t> service, </a:t>
            </a:r>
            <a:r>
              <a:rPr lang="fr-BE" sz="1200" kern="1200" dirty="0" err="1">
                <a:solidFill>
                  <a:schemeClr val="tx1"/>
                </a:solidFill>
                <a:effectLst/>
                <a:latin typeface="+mn-lt"/>
                <a:ea typeface="+mn-ea"/>
                <a:cs typeface="+mn-cs"/>
              </a:rPr>
              <a:t>reinforcing</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outlet’s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financial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autonomy</a:t>
            </a:r>
            <a:r>
              <a:rPr lang="fr-BE" sz="1200" kern="1200" dirty="0">
                <a:solidFill>
                  <a:schemeClr val="tx1"/>
                </a:solidFill>
                <a:effectLst/>
                <a:latin typeface="+mn-lt"/>
                <a:ea typeface="+mn-ea"/>
                <a:cs typeface="+mn-cs"/>
              </a:rPr>
              <a:t>. This stance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showed</a:t>
            </a:r>
            <a:r>
              <a:rPr lang="fr-BE" sz="1200" kern="1200" dirty="0">
                <a:solidFill>
                  <a:schemeClr val="tx1"/>
                </a:solidFill>
                <a:effectLst/>
                <a:latin typeface="+mn-lt"/>
                <a:ea typeface="+mn-ea"/>
                <a:cs typeface="+mn-cs"/>
              </a:rPr>
              <a:t> by the </a:t>
            </a:r>
            <a:r>
              <a:rPr lang="fr-BE" sz="1200" kern="1200" dirty="0" err="1">
                <a:solidFill>
                  <a:schemeClr val="tx1"/>
                </a:solidFill>
                <a:effectLst/>
                <a:latin typeface="+mn-lt"/>
                <a:ea typeface="+mn-ea"/>
                <a:cs typeface="+mn-cs"/>
              </a:rPr>
              <a:t>program’s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title</a:t>
            </a:r>
            <a:r>
              <a:rPr lang="fr-BE" sz="1200" kern="1200" dirty="0">
                <a:solidFill>
                  <a:schemeClr val="tx1"/>
                </a:solidFill>
                <a:effectLst/>
                <a:latin typeface="+mn-lt"/>
                <a:ea typeface="+mn-ea"/>
                <a:cs typeface="+mn-cs"/>
              </a:rPr>
              <a:t>, </a:t>
            </a:r>
            <a:r>
              <a:rPr lang="fr-BE" sz="1200" i="1" kern="1200" dirty="0">
                <a:solidFill>
                  <a:schemeClr val="tx1"/>
                </a:solidFill>
                <a:effectLst/>
                <a:latin typeface="+mn-lt"/>
                <a:ea typeface="+mn-ea"/>
                <a:cs typeface="+mn-cs"/>
              </a:rPr>
              <a:t>Abonnez-vous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Please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Subscribe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which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functions</a:t>
            </a:r>
            <a:r>
              <a:rPr lang="fr-BE" sz="1200" kern="1200" dirty="0">
                <a:solidFill>
                  <a:schemeClr val="tx1"/>
                </a:solidFill>
                <a:effectLst/>
                <a:latin typeface="+mn-lt"/>
                <a:ea typeface="+mn-ea"/>
                <a:cs typeface="+mn-cs"/>
              </a:rPr>
              <a:t> as an </a:t>
            </a:r>
            <a:r>
              <a:rPr lang="fr-BE" sz="1200" kern="1200" dirty="0" err="1">
                <a:solidFill>
                  <a:schemeClr val="tx1"/>
                </a:solidFill>
                <a:effectLst/>
                <a:latin typeface="+mn-lt"/>
                <a:ea typeface="+mn-ea"/>
                <a:cs typeface="+mn-cs"/>
              </a:rPr>
              <a:t>injunction</a:t>
            </a:r>
            <a:r>
              <a:rPr lang="fr-BE" sz="1200" kern="1200" dirty="0">
                <a:solidFill>
                  <a:schemeClr val="tx1"/>
                </a:solidFill>
                <a:effectLst/>
                <a:latin typeface="+mn-lt"/>
                <a:ea typeface="+mn-ea"/>
                <a:cs typeface="+mn-cs"/>
              </a:rPr>
              <a:t> to </a:t>
            </a:r>
            <a:r>
              <a:rPr lang="fr-BE" sz="1200" kern="1200" dirty="0" err="1">
                <a:solidFill>
                  <a:schemeClr val="tx1"/>
                </a:solidFill>
                <a:effectLst/>
                <a:latin typeface="+mn-lt"/>
                <a:ea typeface="+mn-ea"/>
                <a:cs typeface="+mn-cs"/>
              </a:rPr>
              <a:t>take</a:t>
            </a:r>
            <a:r>
              <a:rPr lang="fr-BE" sz="1200" kern="1200" dirty="0">
                <a:solidFill>
                  <a:schemeClr val="tx1"/>
                </a:solidFill>
                <a:effectLst/>
                <a:latin typeface="+mn-lt"/>
                <a:ea typeface="+mn-ea"/>
                <a:cs typeface="+mn-cs"/>
              </a:rPr>
              <a:t> out a </a:t>
            </a:r>
            <a:r>
              <a:rPr lang="fr-BE" sz="1200" kern="1200" dirty="0" err="1">
                <a:solidFill>
                  <a:schemeClr val="tx1"/>
                </a:solidFill>
                <a:effectLst/>
                <a:latin typeface="+mn-lt"/>
                <a:ea typeface="+mn-ea"/>
                <a:cs typeface="+mn-cs"/>
              </a:rPr>
              <a:t>subscription</a:t>
            </a:r>
            <a:r>
              <a:rPr lang="fr-BE" sz="1200" kern="1200" dirty="0">
                <a:solidFill>
                  <a:schemeClr val="tx1"/>
                </a:solidFill>
                <a:effectLst/>
                <a:latin typeface="+mn-lt"/>
                <a:ea typeface="+mn-ea"/>
                <a:cs typeface="+mn-cs"/>
              </a:rPr>
              <a:t> in </a:t>
            </a:r>
            <a:r>
              <a:rPr lang="fr-BE" sz="1200" kern="1200" dirty="0" err="1">
                <a:solidFill>
                  <a:schemeClr val="tx1"/>
                </a:solidFill>
                <a:effectLst/>
                <a:latin typeface="+mn-lt"/>
                <a:ea typeface="+mn-ea"/>
                <a:cs typeface="+mn-cs"/>
              </a:rPr>
              <a:t>order</a:t>
            </a:r>
            <a:r>
              <a:rPr lang="fr-BE" sz="1200" kern="1200" dirty="0">
                <a:solidFill>
                  <a:schemeClr val="tx1"/>
                </a:solidFill>
                <a:effectLst/>
                <a:latin typeface="+mn-lt"/>
                <a:ea typeface="+mn-ea"/>
                <a:cs typeface="+mn-cs"/>
              </a:rPr>
              <a:t> to support the media </a:t>
            </a:r>
            <a:r>
              <a:rPr lang="fr-BE" sz="1200" kern="1200" dirty="0" err="1">
                <a:solidFill>
                  <a:schemeClr val="tx1"/>
                </a:solidFill>
                <a:effectLst/>
                <a:latin typeface="+mn-lt"/>
                <a:ea typeface="+mn-ea"/>
                <a:cs typeface="+mn-cs"/>
              </a:rPr>
              <a:t>outlet’s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financial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independence</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title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echoes</a:t>
            </a:r>
            <a:r>
              <a:rPr lang="fr-BE" sz="1200" kern="1200" dirty="0">
                <a:solidFill>
                  <a:schemeClr val="tx1"/>
                </a:solidFill>
                <a:effectLst/>
                <a:latin typeface="+mn-lt"/>
                <a:ea typeface="+mn-ea"/>
                <a:cs typeface="+mn-cs"/>
              </a:rPr>
              <a:t> one of </a:t>
            </a:r>
            <a:r>
              <a:rPr lang="fr-BE" sz="1200" kern="1200" dirty="0" err="1">
                <a:solidFill>
                  <a:schemeClr val="tx1"/>
                </a:solidFill>
                <a:effectLst/>
                <a:latin typeface="+mn-lt"/>
                <a:ea typeface="+mn-ea"/>
                <a:cs typeface="+mn-cs"/>
              </a:rPr>
              <a:t>Mediapart’s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core</a:t>
            </a:r>
            <a:r>
              <a:rPr lang="fr-BE" sz="1200" kern="1200" dirty="0">
                <a:solidFill>
                  <a:schemeClr val="tx1"/>
                </a:solidFill>
                <a:effectLst/>
                <a:latin typeface="+mn-lt"/>
                <a:ea typeface="+mn-ea"/>
                <a:cs typeface="+mn-cs"/>
              </a:rPr>
              <a:t> slogans: “</a:t>
            </a:r>
            <a:r>
              <a:rPr lang="fr-BE" sz="1200" kern="1200" dirty="0" err="1">
                <a:solidFill>
                  <a:schemeClr val="tx1"/>
                </a:solidFill>
                <a:effectLst/>
                <a:latin typeface="+mn-lt"/>
                <a:ea typeface="+mn-ea"/>
                <a:cs typeface="+mn-cs"/>
              </a:rPr>
              <a:t>only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our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readers</a:t>
            </a:r>
            <a:r>
              <a:rPr lang="fr-BE" sz="1200" kern="1200" dirty="0">
                <a:solidFill>
                  <a:schemeClr val="tx1"/>
                </a:solidFill>
                <a:effectLst/>
                <a:latin typeface="+mn-lt"/>
                <a:ea typeface="+mn-ea"/>
                <a:cs typeface="+mn-cs"/>
              </a:rPr>
              <a:t> can </a:t>
            </a:r>
            <a:r>
              <a:rPr lang="fr-BE" sz="1200" kern="1200" dirty="0" err="1">
                <a:solidFill>
                  <a:schemeClr val="tx1"/>
                </a:solidFill>
                <a:effectLst/>
                <a:latin typeface="+mn-lt"/>
                <a:ea typeface="+mn-ea"/>
                <a:cs typeface="+mn-cs"/>
              </a:rPr>
              <a:t>buy</a:t>
            </a:r>
            <a:r>
              <a:rPr lang="fr-BE" sz="1200" kern="1200" dirty="0">
                <a:solidFill>
                  <a:schemeClr val="tx1"/>
                </a:solidFill>
                <a:effectLst/>
                <a:latin typeface="+mn-lt"/>
                <a:ea typeface="+mn-ea"/>
                <a:cs typeface="+mn-cs"/>
              </a:rPr>
              <a:t> us.”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10</a:t>
            </a:fld>
            <a:endParaRPr lang="fr-FR"/>
          </a:p>
        </p:txBody>
      </p:sp>
    </p:spTree>
    <p:extLst>
      <p:ext uri="{BB962C8B-B14F-4D97-AF65-F5344CB8AC3E}">
        <p14:creationId xmlns:p14="http://schemas.microsoft.com/office/powerpoint/2010/main" val="2515733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a:solidFill>
                  <a:schemeClr val="tx1"/>
                </a:solidFill>
                <a:effectLst/>
                <a:latin typeface="+mn-lt"/>
                <a:ea typeface="+mn-ea"/>
                <a:cs typeface="+mn-cs"/>
              </a:rPr>
              <a:t>In </a:t>
            </a:r>
            <a:r>
              <a:rPr lang="fr-BE" sz="1200" kern="1200" dirty="0" err="1">
                <a:solidFill>
                  <a:schemeClr val="tx1"/>
                </a:solidFill>
                <a:effectLst/>
                <a:latin typeface="+mn-lt"/>
                <a:ea typeface="+mn-ea"/>
                <a:cs typeface="+mn-cs"/>
              </a:rPr>
              <a:t>this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way</a:t>
            </a:r>
            <a:r>
              <a:rPr lang="fr-BE" sz="1200" kern="1200" dirty="0">
                <a:solidFill>
                  <a:schemeClr val="tx1"/>
                </a:solidFill>
                <a:effectLst/>
                <a:latin typeface="+mn-lt"/>
                <a:ea typeface="+mn-ea"/>
                <a:cs typeface="+mn-cs"/>
              </a:rPr>
              <a:t>, Mediapart </a:t>
            </a:r>
            <a:r>
              <a:rPr lang="fr-BE" sz="1200" kern="1200" dirty="0" err="1">
                <a:solidFill>
                  <a:schemeClr val="tx1"/>
                </a:solidFill>
                <a:effectLst/>
                <a:latin typeface="+mn-lt"/>
                <a:ea typeface="+mn-ea"/>
                <a:cs typeface="+mn-cs"/>
              </a:rPr>
              <a:t>seeks</a:t>
            </a:r>
            <a:r>
              <a:rPr lang="fr-BE" sz="1200" kern="1200" dirty="0">
                <a:solidFill>
                  <a:schemeClr val="tx1"/>
                </a:solidFill>
                <a:effectLst/>
                <a:latin typeface="+mn-lt"/>
                <a:ea typeface="+mn-ea"/>
                <a:cs typeface="+mn-cs"/>
              </a:rPr>
              <a:t> to </a:t>
            </a:r>
            <a:r>
              <a:rPr lang="fr-BE" sz="1200" kern="1200" dirty="0" err="1">
                <a:solidFill>
                  <a:schemeClr val="tx1"/>
                </a:solidFill>
                <a:effectLst/>
                <a:latin typeface="+mn-lt"/>
                <a:ea typeface="+mn-ea"/>
                <a:cs typeface="+mn-cs"/>
              </a:rPr>
              <a:t>leverage</a:t>
            </a:r>
            <a:r>
              <a:rPr lang="fr-BE" sz="1200" kern="1200" dirty="0">
                <a:solidFill>
                  <a:schemeClr val="tx1"/>
                </a:solidFill>
                <a:effectLst/>
                <a:latin typeface="+mn-lt"/>
                <a:ea typeface="+mn-ea"/>
                <a:cs typeface="+mn-cs"/>
              </a:rPr>
              <a:t> the interactive affordances of Twitch </a:t>
            </a:r>
            <a:r>
              <a:rPr lang="fr-BE" sz="1200" kern="1200" dirty="0" err="1">
                <a:solidFill>
                  <a:schemeClr val="tx1"/>
                </a:solidFill>
                <a:effectLst/>
                <a:latin typeface="+mn-lt"/>
                <a:ea typeface="+mn-ea"/>
                <a:cs typeface="+mn-cs"/>
              </a:rPr>
              <a:t>without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submitting</a:t>
            </a:r>
            <a:r>
              <a:rPr lang="fr-BE" sz="1200" kern="1200" dirty="0">
                <a:solidFill>
                  <a:schemeClr val="tx1"/>
                </a:solidFill>
                <a:effectLst/>
                <a:latin typeface="+mn-lt"/>
                <a:ea typeface="+mn-ea"/>
                <a:cs typeface="+mn-cs"/>
              </a:rPr>
              <a:t> to </a:t>
            </a:r>
            <a:r>
              <a:rPr lang="fr-BE" sz="1200" kern="1200" dirty="0" err="1">
                <a:solidFill>
                  <a:schemeClr val="tx1"/>
                </a:solidFill>
                <a:effectLst/>
                <a:latin typeface="+mn-lt"/>
                <a:ea typeface="+mn-ea"/>
                <a:cs typeface="+mn-cs"/>
              </a:rPr>
              <a:t>Amazon’s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monetization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systems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despite</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latter's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ownership</a:t>
            </a:r>
            <a:r>
              <a:rPr lang="fr-BE" sz="1200" kern="1200" dirty="0">
                <a:solidFill>
                  <a:schemeClr val="tx1"/>
                </a:solidFill>
                <a:effectLst/>
                <a:latin typeface="+mn-lt"/>
                <a:ea typeface="+mn-ea"/>
                <a:cs typeface="+mn-cs"/>
              </a:rPr>
              <a:t> of the platform. </a:t>
            </a:r>
            <a:r>
              <a:rPr lang="fr-BE" sz="1200" kern="1200" dirty="0" err="1">
                <a:solidFill>
                  <a:schemeClr val="tx1"/>
                </a:solidFill>
                <a:effectLst/>
                <a:latin typeface="+mn-lt"/>
                <a:ea typeface="+mn-ea"/>
                <a:cs typeface="+mn-cs"/>
              </a:rPr>
              <a:t>Mediapart’s</a:t>
            </a:r>
            <a:r>
              <a:rPr lang="fr-BE" sz="1200" kern="1200" dirty="0">
                <a:solidFill>
                  <a:schemeClr val="tx1"/>
                </a:solidFill>
                <a:effectLst/>
                <a:latin typeface="+mn-lt"/>
                <a:ea typeface="+mn-ea"/>
                <a:cs typeface="+mn-cs"/>
              </a:rPr>
              <a:t> Twitch </a:t>
            </a:r>
            <a:r>
              <a:rPr lang="fr-BE" sz="1200" kern="1200" dirty="0" err="1">
                <a:solidFill>
                  <a:schemeClr val="tx1"/>
                </a:solidFill>
                <a:effectLst/>
                <a:latin typeface="+mn-lt"/>
                <a:ea typeface="+mn-ea"/>
                <a:cs typeface="+mn-cs"/>
              </a:rPr>
              <a:t>channel</a:t>
            </a:r>
            <a:r>
              <a:rPr lang="fr-BE" sz="1200" kern="1200" dirty="0">
                <a:solidFill>
                  <a:schemeClr val="tx1"/>
                </a:solidFill>
                <a:effectLst/>
                <a:latin typeface="+mn-lt"/>
                <a:ea typeface="+mn-ea"/>
                <a:cs typeface="+mn-cs"/>
              </a:rPr>
              <a:t> showcases a </a:t>
            </a:r>
            <a:r>
              <a:rPr lang="fr-BE" sz="1200" kern="1200" dirty="0" err="1">
                <a:solidFill>
                  <a:schemeClr val="tx1"/>
                </a:solidFill>
                <a:effectLst/>
                <a:latin typeface="+mn-lt"/>
                <a:ea typeface="+mn-ea"/>
                <a:cs typeface="+mn-cs"/>
              </a:rPr>
              <a:t>wide</a:t>
            </a:r>
            <a:r>
              <a:rPr lang="fr-BE" sz="1200" kern="1200" dirty="0">
                <a:solidFill>
                  <a:schemeClr val="tx1"/>
                </a:solidFill>
                <a:effectLst/>
                <a:latin typeface="+mn-lt"/>
                <a:ea typeface="+mn-ea"/>
                <a:cs typeface="+mn-cs"/>
              </a:rPr>
              <a:t> range of </a:t>
            </a:r>
            <a:r>
              <a:rPr lang="fr-BE" sz="1200" kern="1200" dirty="0" err="1">
                <a:solidFill>
                  <a:schemeClr val="tx1"/>
                </a:solidFill>
                <a:effectLst/>
                <a:latin typeface="+mn-lt"/>
                <a:ea typeface="+mn-ea"/>
                <a:cs typeface="+mn-cs"/>
              </a:rPr>
              <a:t>editorial</a:t>
            </a:r>
            <a:r>
              <a:rPr lang="fr-BE" sz="1200" kern="1200" dirty="0">
                <a:solidFill>
                  <a:schemeClr val="tx1"/>
                </a:solidFill>
                <a:effectLst/>
                <a:latin typeface="+mn-lt"/>
                <a:ea typeface="+mn-ea"/>
                <a:cs typeface="+mn-cs"/>
              </a:rPr>
              <a:t> content, </a:t>
            </a:r>
            <a:r>
              <a:rPr lang="fr-BE" sz="1200" kern="1200" dirty="0" err="1">
                <a:solidFill>
                  <a:schemeClr val="tx1"/>
                </a:solidFill>
                <a:effectLst/>
                <a:latin typeface="+mn-lt"/>
                <a:ea typeface="+mn-ea"/>
                <a:cs typeface="+mn-cs"/>
              </a:rPr>
              <a:t>including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investigative</a:t>
            </a:r>
            <a:r>
              <a:rPr lang="fr-BE" sz="1200" kern="1200" dirty="0">
                <a:solidFill>
                  <a:schemeClr val="tx1"/>
                </a:solidFill>
                <a:effectLst/>
                <a:latin typeface="+mn-lt"/>
                <a:ea typeface="+mn-ea"/>
                <a:cs typeface="+mn-cs"/>
              </a:rPr>
              <a:t> reports, </a:t>
            </a:r>
            <a:r>
              <a:rPr lang="fr-BE" sz="1200" kern="1200" dirty="0" err="1">
                <a:solidFill>
                  <a:schemeClr val="tx1"/>
                </a:solidFill>
                <a:effectLst/>
                <a:latin typeface="+mn-lt"/>
                <a:ea typeface="+mn-ea"/>
                <a:cs typeface="+mn-cs"/>
              </a:rPr>
              <a:t>thematic</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documentaries</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political</a:t>
            </a:r>
            <a:r>
              <a:rPr lang="fr-BE" sz="1200" kern="1200" dirty="0">
                <a:solidFill>
                  <a:schemeClr val="tx1"/>
                </a:solidFill>
                <a:effectLst/>
                <a:latin typeface="+mn-lt"/>
                <a:ea typeface="+mn-ea"/>
                <a:cs typeface="+mn-cs"/>
              </a:rPr>
              <a:t> and social </a:t>
            </a:r>
            <a:r>
              <a:rPr lang="fr-BE" sz="1200" kern="1200" dirty="0" err="1">
                <a:solidFill>
                  <a:schemeClr val="tx1"/>
                </a:solidFill>
                <a:effectLst/>
                <a:latin typeface="+mn-lt"/>
                <a:ea typeface="+mn-ea"/>
                <a:cs typeface="+mn-cs"/>
              </a:rPr>
              <a:t>debates</a:t>
            </a:r>
            <a:r>
              <a:rPr lang="fr-BE" sz="1200" kern="1200" dirty="0">
                <a:solidFill>
                  <a:schemeClr val="tx1"/>
                </a:solidFill>
                <a:effectLst/>
                <a:latin typeface="+mn-lt"/>
                <a:ea typeface="+mn-ea"/>
                <a:cs typeface="+mn-cs"/>
              </a:rPr>
              <a:t>. It </a:t>
            </a:r>
            <a:r>
              <a:rPr lang="fr-BE" sz="1200" kern="1200" dirty="0" err="1">
                <a:solidFill>
                  <a:schemeClr val="tx1"/>
                </a:solidFill>
                <a:effectLst/>
                <a:latin typeface="+mn-lt"/>
                <a:ea typeface="+mn-ea"/>
                <a:cs typeface="+mn-cs"/>
              </a:rPr>
              <a:t>also</a:t>
            </a:r>
            <a:r>
              <a:rPr lang="fr-BE" sz="1200" kern="1200" dirty="0">
                <a:solidFill>
                  <a:schemeClr val="tx1"/>
                </a:solidFill>
                <a:effectLst/>
                <a:latin typeface="+mn-lt"/>
                <a:ea typeface="+mn-ea"/>
                <a:cs typeface="+mn-cs"/>
              </a:rPr>
              <a:t> engages audiences </a:t>
            </a:r>
            <a:r>
              <a:rPr lang="fr-BE" sz="1200" kern="1200" dirty="0" err="1">
                <a:solidFill>
                  <a:schemeClr val="tx1"/>
                </a:solidFill>
                <a:effectLst/>
                <a:latin typeface="+mn-lt"/>
                <a:ea typeface="+mn-ea"/>
                <a:cs typeface="+mn-cs"/>
              </a:rPr>
              <a:t>through</a:t>
            </a:r>
            <a:r>
              <a:rPr lang="fr-BE" sz="1200" kern="1200" dirty="0">
                <a:solidFill>
                  <a:schemeClr val="tx1"/>
                </a:solidFill>
                <a:effectLst/>
                <a:latin typeface="+mn-lt"/>
                <a:ea typeface="+mn-ea"/>
                <a:cs typeface="+mn-cs"/>
              </a:rPr>
              <a:t> interactive shows, </a:t>
            </a:r>
            <a:r>
              <a:rPr lang="fr-BE" sz="1200" kern="1200" dirty="0" err="1">
                <a:solidFill>
                  <a:schemeClr val="tx1"/>
                </a:solidFill>
                <a:effectLst/>
                <a:latin typeface="+mn-lt"/>
                <a:ea typeface="+mn-ea"/>
                <a:cs typeface="+mn-cs"/>
              </a:rPr>
              <a:t>extending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accountability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journalism</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beyond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traditional</a:t>
            </a:r>
            <a:r>
              <a:rPr lang="fr-BE" sz="1200" kern="1200" dirty="0">
                <a:solidFill>
                  <a:schemeClr val="tx1"/>
                </a:solidFill>
                <a:effectLst/>
                <a:latin typeface="+mn-lt"/>
                <a:ea typeface="+mn-ea"/>
                <a:cs typeface="+mn-cs"/>
              </a:rPr>
              <a:t> articles. RTBF and Mediapart </a:t>
            </a:r>
            <a:r>
              <a:rPr lang="fr-BE" sz="1200" kern="1200" dirty="0" err="1">
                <a:solidFill>
                  <a:schemeClr val="tx1"/>
                </a:solidFill>
                <a:effectLst/>
                <a:latin typeface="+mn-lt"/>
                <a:ea typeface="+mn-ea"/>
                <a:cs typeface="+mn-cs"/>
              </a:rPr>
              <a:t>both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approaches</a:t>
            </a:r>
            <a:r>
              <a:rPr lang="fr-BE" sz="1200" kern="1200" dirty="0">
                <a:solidFill>
                  <a:schemeClr val="tx1"/>
                </a:solidFill>
                <a:effectLst/>
                <a:latin typeface="+mn-lt"/>
                <a:ea typeface="+mn-ea"/>
                <a:cs typeface="+mn-cs"/>
              </a:rPr>
              <a:t> highlight </a:t>
            </a:r>
            <a:r>
              <a:rPr lang="fr-BE" sz="1200" kern="1200" dirty="0" err="1">
                <a:solidFill>
                  <a:schemeClr val="tx1"/>
                </a:solidFill>
                <a:effectLst/>
                <a:latin typeface="+mn-lt"/>
                <a:ea typeface="+mn-ea"/>
                <a:cs typeface="+mn-cs"/>
              </a:rPr>
              <a:t>broader</a:t>
            </a:r>
            <a:r>
              <a:rPr lang="fr-BE" sz="1200" kern="1200" dirty="0">
                <a:solidFill>
                  <a:schemeClr val="tx1"/>
                </a:solidFill>
                <a:effectLst/>
                <a:latin typeface="+mn-lt"/>
                <a:ea typeface="+mn-ea"/>
                <a:cs typeface="+mn-cs"/>
              </a:rPr>
              <a:t> trends of </a:t>
            </a:r>
            <a:r>
              <a:rPr lang="fr-BE" sz="1200" kern="1200" dirty="0" err="1">
                <a:solidFill>
                  <a:schemeClr val="tx1"/>
                </a:solidFill>
                <a:effectLst/>
                <a:latin typeface="+mn-lt"/>
                <a:ea typeface="+mn-ea"/>
                <a:cs typeface="+mn-cs"/>
              </a:rPr>
              <a:t>hybridization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between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legacy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journalism</a:t>
            </a:r>
            <a:r>
              <a:rPr lang="fr-BE" sz="1200" kern="1200" dirty="0">
                <a:solidFill>
                  <a:schemeClr val="tx1"/>
                </a:solidFill>
                <a:effectLst/>
                <a:latin typeface="+mn-lt"/>
                <a:ea typeface="+mn-ea"/>
                <a:cs typeface="+mn-cs"/>
              </a:rPr>
              <a:t> and platform-native practices,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Twitch </a:t>
            </a:r>
            <a:r>
              <a:rPr lang="fr-BE" sz="1200" kern="1200" dirty="0" err="1">
                <a:solidFill>
                  <a:schemeClr val="tx1"/>
                </a:solidFill>
                <a:effectLst/>
                <a:latin typeface="+mn-lt"/>
                <a:ea typeface="+mn-ea"/>
                <a:cs typeface="+mn-cs"/>
              </a:rPr>
              <a:t>serving</a:t>
            </a:r>
            <a:r>
              <a:rPr lang="fr-BE" sz="1200" kern="1200" dirty="0">
                <a:solidFill>
                  <a:schemeClr val="tx1"/>
                </a:solidFill>
                <a:effectLst/>
                <a:latin typeface="+mn-lt"/>
                <a:ea typeface="+mn-ea"/>
                <a:cs typeface="+mn-cs"/>
              </a:rPr>
              <a:t> as </a:t>
            </a:r>
            <a:r>
              <a:rPr lang="fr-BE" sz="1200" kern="1200" dirty="0" err="1">
                <a:solidFill>
                  <a:schemeClr val="tx1"/>
                </a:solidFill>
                <a:effectLst/>
                <a:latin typeface="+mn-lt"/>
                <a:ea typeface="+mn-ea"/>
                <a:cs typeface="+mn-cs"/>
              </a:rPr>
              <a:t>both</a:t>
            </a:r>
            <a:r>
              <a:rPr lang="fr-BE" sz="1200" kern="1200" dirty="0">
                <a:solidFill>
                  <a:schemeClr val="tx1"/>
                </a:solidFill>
                <a:effectLst/>
                <a:latin typeface="+mn-lt"/>
                <a:ea typeface="+mn-ea"/>
                <a:cs typeface="+mn-cs"/>
              </a:rPr>
              <a:t> a distribution </a:t>
            </a:r>
            <a:r>
              <a:rPr lang="fr-BE" sz="1200" kern="1200" dirty="0" err="1">
                <a:solidFill>
                  <a:schemeClr val="tx1"/>
                </a:solidFill>
                <a:effectLst/>
                <a:latin typeface="+mn-lt"/>
                <a:ea typeface="+mn-ea"/>
                <a:cs typeface="+mn-cs"/>
              </a:rPr>
              <a:t>channel</a:t>
            </a:r>
            <a:r>
              <a:rPr lang="fr-BE" sz="1200" kern="1200" dirty="0">
                <a:solidFill>
                  <a:schemeClr val="tx1"/>
                </a:solidFill>
                <a:effectLst/>
                <a:latin typeface="+mn-lt"/>
                <a:ea typeface="+mn-ea"/>
                <a:cs typeface="+mn-cs"/>
              </a:rPr>
              <a:t> and a </a:t>
            </a:r>
            <a:r>
              <a:rPr lang="fr-BE" sz="1200" kern="1200" dirty="0" err="1">
                <a:solidFill>
                  <a:schemeClr val="tx1"/>
                </a:solidFill>
                <a:effectLst/>
                <a:latin typeface="+mn-lt"/>
                <a:ea typeface="+mn-ea"/>
                <a:cs typeface="+mn-cs"/>
              </a:rPr>
              <a:t>space</a:t>
            </a:r>
            <a:r>
              <a:rPr lang="fr-BE" sz="1200" kern="1200" dirty="0">
                <a:solidFill>
                  <a:schemeClr val="tx1"/>
                </a:solidFill>
                <a:effectLst/>
                <a:latin typeface="+mn-lt"/>
                <a:ea typeface="+mn-ea"/>
                <a:cs typeface="+mn-cs"/>
              </a:rPr>
              <a:t> for </a:t>
            </a:r>
            <a:r>
              <a:rPr lang="fr-BE" sz="1200" kern="1200" dirty="0" err="1">
                <a:solidFill>
                  <a:schemeClr val="tx1"/>
                </a:solidFill>
                <a:effectLst/>
                <a:latin typeface="+mn-lt"/>
                <a:ea typeface="+mn-ea"/>
                <a:cs typeface="+mn-cs"/>
              </a:rPr>
              <a:t>editorial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experimentation</a:t>
            </a:r>
            <a:r>
              <a:rPr lang="fr-BE" sz="1200" kern="1200" dirty="0">
                <a:solidFill>
                  <a:schemeClr val="tx1"/>
                </a:solidFill>
                <a:effectLst/>
                <a:latin typeface="+mn-lt"/>
                <a:ea typeface="+mn-ea"/>
                <a:cs typeface="+mn-cs"/>
              </a:rPr>
              <a:t>.</a:t>
            </a:r>
            <a:r>
              <a:rPr lang="fr-BE" dirty="0">
                <a:effectLst/>
              </a:rPr>
              <a:t>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11</a:t>
            </a:fld>
            <a:endParaRPr lang="fr-FR"/>
          </a:p>
        </p:txBody>
      </p:sp>
    </p:spTree>
    <p:extLst>
      <p:ext uri="{BB962C8B-B14F-4D97-AF65-F5344CB8AC3E}">
        <p14:creationId xmlns:p14="http://schemas.microsoft.com/office/powerpoint/2010/main" val="2844601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Unlike Mediapart and RTBF, which incorporate Twitch as an ancillary component developed progressively over time, media outlets such as </a:t>
            </a:r>
            <a:r>
              <a:rPr lang="en-GB" sz="1200" i="1" kern="1200" dirty="0">
                <a:solidFill>
                  <a:schemeClr val="tx1"/>
                </a:solidFill>
                <a:effectLst/>
                <a:latin typeface="+mn-lt"/>
                <a:ea typeface="+mn-ea"/>
                <a:cs typeface="+mn-cs"/>
              </a:rPr>
              <a:t>Au Poste</a:t>
            </a:r>
            <a:r>
              <a:rPr lang="en-GB" sz="1200" kern="1200" dirty="0">
                <a:solidFill>
                  <a:schemeClr val="tx1"/>
                </a:solidFill>
                <a:effectLst/>
                <a:latin typeface="+mn-lt"/>
                <a:ea typeface="+mn-ea"/>
                <a:cs typeface="+mn-cs"/>
              </a:rPr>
              <a:t> and </a:t>
            </a:r>
            <a:r>
              <a:rPr lang="en-GB" sz="1200" i="1" kern="1200" dirty="0">
                <a:solidFill>
                  <a:schemeClr val="tx1"/>
                </a:solidFill>
                <a:effectLst/>
                <a:latin typeface="+mn-lt"/>
                <a:ea typeface="+mn-ea"/>
                <a:cs typeface="+mn-cs"/>
              </a:rPr>
              <a:t>Origami</a:t>
            </a:r>
            <a:r>
              <a:rPr lang="en-GB" sz="1200" kern="1200" dirty="0">
                <a:solidFill>
                  <a:schemeClr val="tx1"/>
                </a:solidFill>
                <a:effectLst/>
                <a:latin typeface="+mn-lt"/>
                <a:ea typeface="+mn-ea"/>
                <a:cs typeface="+mn-cs"/>
              </a:rPr>
              <a:t> originated primarily on Twitch, positioning the platform as the foundational basis of their editorial approach. In these cases, Twitch redefines the traditional “</a:t>
            </a:r>
            <a:r>
              <a:rPr lang="en-GB" sz="1200" kern="1200" dirty="0" err="1">
                <a:solidFill>
                  <a:schemeClr val="tx1"/>
                </a:solidFill>
                <a:effectLst/>
                <a:latin typeface="+mn-lt"/>
                <a:ea typeface="+mn-ea"/>
                <a:cs typeface="+mn-cs"/>
              </a:rPr>
              <a:t>émission</a:t>
            </a:r>
            <a:r>
              <a:rPr lang="en-GB" sz="1200" kern="1200" dirty="0">
                <a:solidFill>
                  <a:schemeClr val="tx1"/>
                </a:solidFill>
                <a:effectLst/>
                <a:latin typeface="+mn-lt"/>
                <a:ea typeface="+mn-ea"/>
                <a:cs typeface="+mn-cs"/>
              </a:rPr>
              <a:t> regime” as theorized by </a:t>
            </a:r>
            <a:r>
              <a:rPr lang="en-GB" sz="1200" kern="1200" dirty="0" err="1">
                <a:solidFill>
                  <a:schemeClr val="tx1"/>
                </a:solidFill>
                <a:effectLst/>
                <a:latin typeface="+mn-lt"/>
                <a:ea typeface="+mn-ea"/>
                <a:cs typeface="+mn-cs"/>
              </a:rPr>
              <a:t>Dagiral</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Parasie</a:t>
            </a:r>
            <a:r>
              <a:rPr lang="en-GB" sz="1200" kern="1200" dirty="0">
                <a:solidFill>
                  <a:schemeClr val="tx1"/>
                </a:solidFill>
                <a:effectLst/>
                <a:latin typeface="+mn-lt"/>
                <a:ea typeface="+mn-ea"/>
                <a:cs typeface="+mn-cs"/>
              </a:rPr>
              <a:t> (2010) by decentralizing journalistic authority, embracing participatory interaction, and reshaping aesthetic and linguistic conventions. Twitch enables a more informal and flexible production style that values authenticity and proximity. Journalists who stream often operate from personal spaces with minimal technical resources, fostering a sense of intimacy and spontaneity.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12</a:t>
            </a:fld>
            <a:endParaRPr lang="fr-FR"/>
          </a:p>
        </p:txBody>
      </p:sp>
    </p:spTree>
    <p:extLst>
      <p:ext uri="{BB962C8B-B14F-4D97-AF65-F5344CB8AC3E}">
        <p14:creationId xmlns:p14="http://schemas.microsoft.com/office/powerpoint/2010/main" val="3581174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a:solidFill>
                  <a:schemeClr val="tx1"/>
                </a:solidFill>
                <a:effectLst/>
                <a:latin typeface="+mn-lt"/>
                <a:ea typeface="+mn-ea"/>
                <a:cs typeface="+mn-cs"/>
              </a:rPr>
              <a:t>This reconfiguration </a:t>
            </a:r>
            <a:r>
              <a:rPr lang="fr-BE" sz="1200" kern="1200" dirty="0" err="1">
                <a:solidFill>
                  <a:schemeClr val="tx1"/>
                </a:solidFill>
                <a:effectLst/>
                <a:latin typeface="+mn-lt"/>
                <a:ea typeface="+mn-ea"/>
                <a:cs typeface="+mn-cs"/>
              </a:rPr>
              <a:t>also</a:t>
            </a:r>
            <a:r>
              <a:rPr lang="fr-BE" sz="1200" kern="1200" dirty="0">
                <a:solidFill>
                  <a:schemeClr val="tx1"/>
                </a:solidFill>
                <a:effectLst/>
                <a:latin typeface="+mn-lt"/>
                <a:ea typeface="+mn-ea"/>
                <a:cs typeface="+mn-cs"/>
              </a:rPr>
              <a:t> shifts </a:t>
            </a:r>
            <a:r>
              <a:rPr lang="fr-BE" sz="1200" kern="1200" dirty="0" err="1">
                <a:solidFill>
                  <a:schemeClr val="tx1"/>
                </a:solidFill>
                <a:effectLst/>
                <a:latin typeface="+mn-lt"/>
                <a:ea typeface="+mn-ea"/>
                <a:cs typeface="+mn-cs"/>
              </a:rPr>
              <a:t>interpretative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authority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from</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journalists</a:t>
            </a:r>
            <a:r>
              <a:rPr lang="fr-BE" sz="1200" kern="1200" dirty="0">
                <a:solidFill>
                  <a:schemeClr val="tx1"/>
                </a:solidFill>
                <a:effectLst/>
                <a:latin typeface="+mn-lt"/>
                <a:ea typeface="+mn-ea"/>
                <a:cs typeface="+mn-cs"/>
              </a:rPr>
              <a:t> to a more collective </a:t>
            </a:r>
            <a:r>
              <a:rPr lang="fr-BE" sz="1200" kern="1200" dirty="0" err="1">
                <a:solidFill>
                  <a:schemeClr val="tx1"/>
                </a:solidFill>
                <a:effectLst/>
                <a:latin typeface="+mn-lt"/>
                <a:ea typeface="+mn-ea"/>
                <a:cs typeface="+mn-cs"/>
              </a:rPr>
              <a:t>dynamic</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that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includes</a:t>
            </a:r>
            <a:r>
              <a:rPr lang="fr-BE" sz="1200" kern="1200" dirty="0">
                <a:solidFill>
                  <a:schemeClr val="tx1"/>
                </a:solidFill>
                <a:effectLst/>
                <a:latin typeface="+mn-lt"/>
                <a:ea typeface="+mn-ea"/>
                <a:cs typeface="+mn-cs"/>
              </a:rPr>
              <a:t> the audience. </a:t>
            </a:r>
            <a:r>
              <a:rPr lang="fr-BE" sz="1200" kern="1200" dirty="0" err="1">
                <a:solidFill>
                  <a:schemeClr val="tx1"/>
                </a:solidFill>
                <a:effectLst/>
                <a:latin typeface="+mn-lt"/>
                <a:ea typeface="+mn-ea"/>
                <a:cs typeface="+mn-cs"/>
              </a:rPr>
              <a:t>Twitch's</a:t>
            </a:r>
            <a:r>
              <a:rPr lang="fr-BE" sz="1200" kern="1200" dirty="0">
                <a:solidFill>
                  <a:schemeClr val="tx1"/>
                </a:solidFill>
                <a:effectLst/>
                <a:latin typeface="+mn-lt"/>
                <a:ea typeface="+mn-ea"/>
                <a:cs typeface="+mn-cs"/>
              </a:rPr>
              <a:t> live chat </a:t>
            </a:r>
            <a:r>
              <a:rPr lang="fr-BE" sz="1200" kern="1200" dirty="0" err="1">
                <a:solidFill>
                  <a:schemeClr val="tx1"/>
                </a:solidFill>
                <a:effectLst/>
                <a:latin typeface="+mn-lt"/>
                <a:ea typeface="+mn-ea"/>
                <a:cs typeface="+mn-cs"/>
              </a:rPr>
              <a:t>facilitates</a:t>
            </a:r>
            <a:r>
              <a:rPr lang="fr-BE" sz="1200" kern="1200" dirty="0">
                <a:solidFill>
                  <a:schemeClr val="tx1"/>
                </a:solidFill>
                <a:effectLst/>
                <a:latin typeface="+mn-lt"/>
                <a:ea typeface="+mn-ea"/>
                <a:cs typeface="+mn-cs"/>
              </a:rPr>
              <a:t> real-time feedback, discussion, and co-construction of </a:t>
            </a:r>
            <a:r>
              <a:rPr lang="fr-BE" sz="1200" kern="1200" dirty="0" err="1">
                <a:solidFill>
                  <a:schemeClr val="tx1"/>
                </a:solidFill>
                <a:effectLst/>
                <a:latin typeface="+mn-lt"/>
                <a:ea typeface="+mn-ea"/>
                <a:cs typeface="+mn-cs"/>
              </a:rPr>
              <a:t>meaning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positioning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viewers</a:t>
            </a:r>
            <a:r>
              <a:rPr lang="fr-BE" sz="1200" kern="1200" dirty="0">
                <a:solidFill>
                  <a:schemeClr val="tx1"/>
                </a:solidFill>
                <a:effectLst/>
                <a:latin typeface="+mn-lt"/>
                <a:ea typeface="+mn-ea"/>
                <a:cs typeface="+mn-cs"/>
              </a:rPr>
              <a:t> not </a:t>
            </a:r>
            <a:r>
              <a:rPr lang="fr-BE" sz="1200" kern="1200" dirty="0" err="1">
                <a:solidFill>
                  <a:schemeClr val="tx1"/>
                </a:solidFill>
                <a:effectLst/>
                <a:latin typeface="+mn-lt"/>
                <a:ea typeface="+mn-ea"/>
                <a:cs typeface="+mn-cs"/>
              </a:rPr>
              <a:t>just</a:t>
            </a:r>
            <a:r>
              <a:rPr lang="fr-BE" sz="1200" kern="1200" dirty="0">
                <a:solidFill>
                  <a:schemeClr val="tx1"/>
                </a:solidFill>
                <a:effectLst/>
                <a:latin typeface="+mn-lt"/>
                <a:ea typeface="+mn-ea"/>
                <a:cs typeface="+mn-cs"/>
              </a:rPr>
              <a:t> as passive </a:t>
            </a:r>
            <a:r>
              <a:rPr lang="fr-BE" sz="1200" kern="1200" dirty="0" err="1">
                <a:solidFill>
                  <a:schemeClr val="tx1"/>
                </a:solidFill>
                <a:effectLst/>
                <a:latin typeface="+mn-lt"/>
                <a:ea typeface="+mn-ea"/>
                <a:cs typeface="+mn-cs"/>
              </a:rPr>
              <a:t>recipients</a:t>
            </a:r>
            <a:r>
              <a:rPr lang="fr-BE" sz="1200" kern="1200" dirty="0">
                <a:solidFill>
                  <a:schemeClr val="tx1"/>
                </a:solidFill>
                <a:effectLst/>
                <a:latin typeface="+mn-lt"/>
                <a:ea typeface="+mn-ea"/>
                <a:cs typeface="+mn-cs"/>
              </a:rPr>
              <a:t> but as active participants in the </a:t>
            </a:r>
            <a:r>
              <a:rPr lang="fr-BE" sz="1200" kern="1200" dirty="0" err="1">
                <a:solidFill>
                  <a:schemeClr val="tx1"/>
                </a:solidFill>
                <a:effectLst/>
                <a:latin typeface="+mn-lt"/>
                <a:ea typeface="+mn-ea"/>
                <a:cs typeface="+mn-cs"/>
              </a:rPr>
              <a:t>editorial</a:t>
            </a:r>
            <a:r>
              <a:rPr lang="fr-BE" sz="1200" kern="1200" dirty="0">
                <a:solidFill>
                  <a:schemeClr val="tx1"/>
                </a:solidFill>
                <a:effectLst/>
                <a:latin typeface="+mn-lt"/>
                <a:ea typeface="+mn-ea"/>
                <a:cs typeface="+mn-cs"/>
              </a:rPr>
              <a:t> process. </a:t>
            </a:r>
            <a:r>
              <a:rPr lang="fr-BE" sz="1200" kern="1200" dirty="0" err="1">
                <a:solidFill>
                  <a:schemeClr val="tx1"/>
                </a:solidFill>
                <a:effectLst/>
                <a:latin typeface="+mn-lt"/>
                <a:ea typeface="+mn-ea"/>
                <a:cs typeface="+mn-cs"/>
              </a:rPr>
              <a:t>Additionally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Twitch’s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extended</a:t>
            </a:r>
            <a:r>
              <a:rPr lang="fr-BE" sz="1200" kern="1200" dirty="0">
                <a:solidFill>
                  <a:schemeClr val="tx1"/>
                </a:solidFill>
                <a:effectLst/>
                <a:latin typeface="+mn-lt"/>
                <a:ea typeface="+mn-ea"/>
                <a:cs typeface="+mn-cs"/>
              </a:rPr>
              <a:t> and adaptable broadcast durations </a:t>
            </a:r>
            <a:r>
              <a:rPr lang="fr-BE" sz="1200" kern="1200" dirty="0" err="1">
                <a:solidFill>
                  <a:schemeClr val="tx1"/>
                </a:solidFill>
                <a:effectLst/>
                <a:latin typeface="+mn-lt"/>
                <a:ea typeface="+mn-ea"/>
                <a:cs typeface="+mn-cs"/>
              </a:rPr>
              <a:t>allow</a:t>
            </a:r>
            <a:r>
              <a:rPr lang="fr-BE" sz="1200" kern="1200" dirty="0">
                <a:solidFill>
                  <a:schemeClr val="tx1"/>
                </a:solidFill>
                <a:effectLst/>
                <a:latin typeface="+mn-lt"/>
                <a:ea typeface="+mn-ea"/>
                <a:cs typeface="+mn-cs"/>
              </a:rPr>
              <a:t> for </a:t>
            </a:r>
            <a:r>
              <a:rPr lang="fr-BE" sz="1200" kern="1200" dirty="0" err="1">
                <a:solidFill>
                  <a:schemeClr val="tx1"/>
                </a:solidFill>
                <a:effectLst/>
                <a:latin typeface="+mn-lt"/>
                <a:ea typeface="+mn-ea"/>
                <a:cs typeface="+mn-cs"/>
              </a:rPr>
              <a:t>both</a:t>
            </a:r>
            <a:r>
              <a:rPr lang="fr-BE" sz="1200" kern="1200" dirty="0">
                <a:solidFill>
                  <a:schemeClr val="tx1"/>
                </a:solidFill>
                <a:effectLst/>
                <a:latin typeface="+mn-lt"/>
                <a:ea typeface="+mn-ea"/>
                <a:cs typeface="+mn-cs"/>
              </a:rPr>
              <a:t> in-</a:t>
            </a:r>
            <a:r>
              <a:rPr lang="fr-BE" sz="1200" kern="1200" dirty="0" err="1">
                <a:solidFill>
                  <a:schemeClr val="tx1"/>
                </a:solidFill>
                <a:effectLst/>
                <a:latin typeface="+mn-lt"/>
                <a:ea typeface="+mn-ea"/>
                <a:cs typeface="+mn-cs"/>
              </a:rPr>
              <a:t>depth</a:t>
            </a:r>
            <a:r>
              <a:rPr lang="fr-BE" sz="1200" kern="1200" dirty="0">
                <a:solidFill>
                  <a:schemeClr val="tx1"/>
                </a:solidFill>
                <a:effectLst/>
                <a:latin typeface="+mn-lt"/>
                <a:ea typeface="+mn-ea"/>
                <a:cs typeface="+mn-cs"/>
              </a:rPr>
              <a:t> exploration and background </a:t>
            </a:r>
            <a:r>
              <a:rPr lang="fr-BE" sz="1200" kern="1200" dirty="0" err="1">
                <a:solidFill>
                  <a:schemeClr val="tx1"/>
                </a:solidFill>
                <a:effectLst/>
                <a:latin typeface="+mn-lt"/>
                <a:ea typeface="+mn-ea"/>
                <a:cs typeface="+mn-cs"/>
              </a:rPr>
              <a:t>listening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similar</a:t>
            </a:r>
            <a:r>
              <a:rPr lang="fr-BE" sz="1200" kern="1200" dirty="0">
                <a:solidFill>
                  <a:schemeClr val="tx1"/>
                </a:solidFill>
                <a:effectLst/>
                <a:latin typeface="+mn-lt"/>
                <a:ea typeface="+mn-ea"/>
                <a:cs typeface="+mn-cs"/>
              </a:rPr>
              <a:t> to radio – A </a:t>
            </a:r>
            <a:r>
              <a:rPr lang="fr-BE" sz="1200" kern="1200" dirty="0" err="1">
                <a:solidFill>
                  <a:schemeClr val="tx1"/>
                </a:solidFill>
                <a:effectLst/>
                <a:latin typeface="+mn-lt"/>
                <a:ea typeface="+mn-ea"/>
                <a:cs typeface="+mn-cs"/>
              </a:rPr>
              <a:t>commonly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invoked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metaphor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among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interviewees</a:t>
            </a:r>
            <a:r>
              <a:rPr lang="fr-BE" dirty="0">
                <a:effectLst/>
              </a:rPr>
              <a:t>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13</a:t>
            </a:fld>
            <a:endParaRPr lang="fr-FR"/>
          </a:p>
        </p:txBody>
      </p:sp>
    </p:spTree>
    <p:extLst>
      <p:ext uri="{BB962C8B-B14F-4D97-AF65-F5344CB8AC3E}">
        <p14:creationId xmlns:p14="http://schemas.microsoft.com/office/powerpoint/2010/main" val="3401338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i="1" kern="1200" dirty="0" err="1">
                <a:solidFill>
                  <a:schemeClr val="tx1"/>
                </a:solidFill>
                <a:effectLst/>
                <a:latin typeface="+mn-lt"/>
                <a:ea typeface="+mn-ea"/>
                <a:cs typeface="+mn-cs"/>
              </a:rPr>
              <a:t>Auposte.fr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while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hosting</a:t>
            </a:r>
            <a:r>
              <a:rPr lang="fr-BE" sz="1200" kern="1200" dirty="0">
                <a:solidFill>
                  <a:schemeClr val="tx1"/>
                </a:solidFill>
                <a:effectLst/>
                <a:latin typeface="+mn-lt"/>
                <a:ea typeface="+mn-ea"/>
                <a:cs typeface="+mn-cs"/>
              </a:rPr>
              <a:t> replay archives and </a:t>
            </a:r>
            <a:r>
              <a:rPr lang="fr-BE" sz="1200" kern="1200" dirty="0" err="1">
                <a:solidFill>
                  <a:schemeClr val="tx1"/>
                </a:solidFill>
                <a:effectLst/>
                <a:latin typeface="+mn-lt"/>
                <a:ea typeface="+mn-ea"/>
                <a:cs typeface="+mn-cs"/>
              </a:rPr>
              <a:t>written</a:t>
            </a:r>
            <a:r>
              <a:rPr lang="fr-BE" sz="1200" kern="1200" dirty="0">
                <a:solidFill>
                  <a:schemeClr val="tx1"/>
                </a:solidFill>
                <a:effectLst/>
                <a:latin typeface="+mn-lt"/>
                <a:ea typeface="+mn-ea"/>
                <a:cs typeface="+mn-cs"/>
              </a:rPr>
              <a:t> articles, </a:t>
            </a:r>
            <a:r>
              <a:rPr lang="fr-BE" sz="1200" kern="1200" dirty="0" err="1">
                <a:solidFill>
                  <a:schemeClr val="tx1"/>
                </a:solidFill>
                <a:effectLst/>
                <a:latin typeface="+mn-lt"/>
                <a:ea typeface="+mn-ea"/>
                <a:cs typeface="+mn-cs"/>
              </a:rPr>
              <a:t>began</a:t>
            </a:r>
            <a:r>
              <a:rPr lang="fr-BE" sz="1200" kern="1200" dirty="0">
                <a:solidFill>
                  <a:schemeClr val="tx1"/>
                </a:solidFill>
                <a:effectLst/>
                <a:latin typeface="+mn-lt"/>
                <a:ea typeface="+mn-ea"/>
                <a:cs typeface="+mn-cs"/>
              </a:rPr>
              <a:t> as a solo Twitch initiative by David Dufresne in 2021 </a:t>
            </a:r>
            <a:r>
              <a:rPr lang="fr-BE" sz="1200" kern="1200" dirty="0" err="1">
                <a:solidFill>
                  <a:schemeClr val="tx1"/>
                </a:solidFill>
                <a:effectLst/>
                <a:latin typeface="+mn-lt"/>
                <a:ea typeface="+mn-ea"/>
                <a:cs typeface="+mn-cs"/>
              </a:rPr>
              <a:t>before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becoming</a:t>
            </a:r>
            <a:r>
              <a:rPr lang="fr-BE" sz="1200" kern="1200" dirty="0">
                <a:solidFill>
                  <a:schemeClr val="tx1"/>
                </a:solidFill>
                <a:effectLst/>
                <a:latin typeface="+mn-lt"/>
                <a:ea typeface="+mn-ea"/>
                <a:cs typeface="+mn-cs"/>
              </a:rPr>
              <a:t> a </a:t>
            </a:r>
            <a:r>
              <a:rPr lang="fr-BE" sz="1200" kern="1200" dirty="0" err="1">
                <a:solidFill>
                  <a:schemeClr val="tx1"/>
                </a:solidFill>
                <a:effectLst/>
                <a:latin typeface="+mn-lt"/>
                <a:ea typeface="+mn-ea"/>
                <a:cs typeface="+mn-cs"/>
              </a:rPr>
              <a:t>fully-fledged</a:t>
            </a:r>
            <a:r>
              <a:rPr lang="fr-BE" sz="1200" kern="1200" dirty="0">
                <a:solidFill>
                  <a:schemeClr val="tx1"/>
                </a:solidFill>
                <a:effectLst/>
                <a:latin typeface="+mn-lt"/>
                <a:ea typeface="+mn-ea"/>
                <a:cs typeface="+mn-cs"/>
              </a:rPr>
              <a:t> media </a:t>
            </a:r>
            <a:r>
              <a:rPr lang="fr-BE" sz="1200" kern="1200" dirty="0" err="1">
                <a:solidFill>
                  <a:schemeClr val="tx1"/>
                </a:solidFill>
                <a:effectLst/>
                <a:latin typeface="+mn-lt"/>
                <a:ea typeface="+mn-ea"/>
                <a:cs typeface="+mn-cs"/>
              </a:rPr>
              <a:t>outlet</a:t>
            </a:r>
            <a:r>
              <a:rPr lang="fr-BE" sz="1200" kern="1200" dirty="0">
                <a:solidFill>
                  <a:schemeClr val="tx1"/>
                </a:solidFill>
                <a:effectLst/>
                <a:latin typeface="+mn-lt"/>
                <a:ea typeface="+mn-ea"/>
                <a:cs typeface="+mn-cs"/>
              </a:rPr>
              <a:t> in 2022. The site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funded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through</a:t>
            </a:r>
            <a:r>
              <a:rPr lang="fr-BE" sz="1200" kern="1200" dirty="0">
                <a:solidFill>
                  <a:schemeClr val="tx1"/>
                </a:solidFill>
                <a:effectLst/>
                <a:latin typeface="+mn-lt"/>
                <a:ea typeface="+mn-ea"/>
                <a:cs typeface="+mn-cs"/>
              </a:rPr>
              <a:t> donations and </a:t>
            </a:r>
            <a:r>
              <a:rPr lang="fr-BE" sz="1200" kern="1200" dirty="0" err="1">
                <a:solidFill>
                  <a:schemeClr val="tx1"/>
                </a:solidFill>
                <a:effectLst/>
                <a:latin typeface="+mn-lt"/>
                <a:ea typeface="+mn-ea"/>
                <a:cs typeface="+mn-cs"/>
              </a:rPr>
              <a:t>subscriptions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following</a:t>
            </a:r>
            <a:r>
              <a:rPr lang="fr-BE" sz="1200" kern="1200" dirty="0">
                <a:solidFill>
                  <a:schemeClr val="tx1"/>
                </a:solidFill>
                <a:effectLst/>
                <a:latin typeface="+mn-lt"/>
                <a:ea typeface="+mn-ea"/>
                <a:cs typeface="+mn-cs"/>
              </a:rPr>
              <a:t> a patronage-</a:t>
            </a:r>
            <a:r>
              <a:rPr lang="fr-BE" sz="1200" kern="1200" dirty="0" err="1">
                <a:solidFill>
                  <a:schemeClr val="tx1"/>
                </a:solidFill>
                <a:effectLst/>
                <a:latin typeface="+mn-lt"/>
                <a:ea typeface="+mn-ea"/>
                <a:cs typeface="+mn-cs"/>
              </a:rPr>
              <a:t>based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economic</a:t>
            </a:r>
            <a:r>
              <a:rPr lang="fr-BE" sz="1200" kern="1200" dirty="0">
                <a:solidFill>
                  <a:schemeClr val="tx1"/>
                </a:solidFill>
                <a:effectLst/>
                <a:latin typeface="+mn-lt"/>
                <a:ea typeface="+mn-ea"/>
                <a:cs typeface="+mn-cs"/>
              </a:rPr>
              <a:t> model </a:t>
            </a:r>
            <a:r>
              <a:rPr lang="fr-BE" sz="1200" kern="1200" dirty="0" err="1">
                <a:solidFill>
                  <a:schemeClr val="tx1"/>
                </a:solidFill>
                <a:effectLst/>
                <a:latin typeface="+mn-lt"/>
                <a:ea typeface="+mn-ea"/>
                <a:cs typeface="+mn-cs"/>
              </a:rPr>
              <a:t>prevalent</a:t>
            </a:r>
            <a:r>
              <a:rPr lang="fr-BE" sz="1200" kern="1200" dirty="0">
                <a:solidFill>
                  <a:schemeClr val="tx1"/>
                </a:solidFill>
                <a:effectLst/>
                <a:latin typeface="+mn-lt"/>
                <a:ea typeface="+mn-ea"/>
                <a:cs typeface="+mn-cs"/>
              </a:rPr>
              <a:t> on Twitch. In four </a:t>
            </a:r>
            <a:r>
              <a:rPr lang="fr-BE" sz="1200" kern="1200" dirty="0" err="1">
                <a:solidFill>
                  <a:schemeClr val="tx1"/>
                </a:solidFill>
                <a:effectLst/>
                <a:latin typeface="+mn-lt"/>
                <a:ea typeface="+mn-ea"/>
                <a:cs typeface="+mn-cs"/>
              </a:rPr>
              <a:t>years</a:t>
            </a:r>
            <a:r>
              <a:rPr lang="fr-BE" sz="1200" kern="1200" dirty="0">
                <a:solidFill>
                  <a:schemeClr val="tx1"/>
                </a:solidFill>
                <a:effectLst/>
                <a:latin typeface="+mn-lt"/>
                <a:ea typeface="+mn-ea"/>
                <a:cs typeface="+mn-cs"/>
              </a:rPr>
              <a:t> of </a:t>
            </a:r>
            <a:r>
              <a:rPr lang="fr-BE" sz="1200" kern="1200" dirty="0" err="1">
                <a:solidFill>
                  <a:schemeClr val="tx1"/>
                </a:solidFill>
                <a:effectLst/>
                <a:latin typeface="+mn-lt"/>
                <a:ea typeface="+mn-ea"/>
                <a:cs typeface="+mn-cs"/>
              </a:rPr>
              <a:t>activity</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channel</a:t>
            </a:r>
            <a:r>
              <a:rPr lang="fr-BE" sz="1200" kern="1200" dirty="0">
                <a:solidFill>
                  <a:schemeClr val="tx1"/>
                </a:solidFill>
                <a:effectLst/>
                <a:latin typeface="+mn-lt"/>
                <a:ea typeface="+mn-ea"/>
                <a:cs typeface="+mn-cs"/>
              </a:rPr>
              <a:t> has broadcast over 3,500 </a:t>
            </a:r>
            <a:r>
              <a:rPr lang="fr-BE" sz="1200" kern="1200" dirty="0" err="1">
                <a:solidFill>
                  <a:schemeClr val="tx1"/>
                </a:solidFill>
                <a:effectLst/>
                <a:latin typeface="+mn-lt"/>
                <a:ea typeface="+mn-ea"/>
                <a:cs typeface="+mn-cs"/>
              </a:rPr>
              <a:t>hours</a:t>
            </a:r>
            <a:r>
              <a:rPr lang="fr-BE" sz="1200" kern="1200" dirty="0">
                <a:solidFill>
                  <a:schemeClr val="tx1"/>
                </a:solidFill>
                <a:effectLst/>
                <a:latin typeface="+mn-lt"/>
                <a:ea typeface="+mn-ea"/>
                <a:cs typeface="+mn-cs"/>
              </a:rPr>
              <a:t> of content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784 </a:t>
            </a:r>
            <a:r>
              <a:rPr lang="fr-BE" sz="1200" kern="1200" dirty="0" err="1">
                <a:solidFill>
                  <a:schemeClr val="tx1"/>
                </a:solidFill>
                <a:effectLst/>
                <a:latin typeface="+mn-lt"/>
                <a:ea typeface="+mn-ea"/>
                <a:cs typeface="+mn-cs"/>
              </a:rPr>
              <a:t>invited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guests</a:t>
            </a:r>
            <a:r>
              <a:rPr lang="fr-BE" sz="1200" kern="1200" dirty="0">
                <a:solidFill>
                  <a:schemeClr val="tx1"/>
                </a:solidFill>
                <a:effectLst/>
                <a:latin typeface="+mn-lt"/>
                <a:ea typeface="+mn-ea"/>
                <a:cs typeface="+mn-cs"/>
              </a:rPr>
              <a:t> (as of June 2025).</a:t>
            </a:r>
            <a:r>
              <a:rPr lang="fr-BE" dirty="0">
                <a:effectLst/>
              </a:rPr>
              <a:t>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14</a:t>
            </a:fld>
            <a:endParaRPr lang="fr-FR"/>
          </a:p>
        </p:txBody>
      </p:sp>
    </p:spTree>
    <p:extLst>
      <p:ext uri="{BB962C8B-B14F-4D97-AF65-F5344CB8AC3E}">
        <p14:creationId xmlns:p14="http://schemas.microsoft.com/office/powerpoint/2010/main" val="185702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err="1">
                <a:solidFill>
                  <a:schemeClr val="tx1"/>
                </a:solidFill>
                <a:effectLst/>
                <a:latin typeface="+mn-lt"/>
                <a:ea typeface="+mn-ea"/>
                <a:cs typeface="+mn-cs"/>
              </a:rPr>
              <a:t>Its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visual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identity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plays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subverts</a:t>
            </a:r>
            <a:r>
              <a:rPr lang="fr-BE" sz="1200" kern="1200" dirty="0">
                <a:solidFill>
                  <a:schemeClr val="tx1"/>
                </a:solidFill>
                <a:effectLst/>
                <a:latin typeface="+mn-lt"/>
                <a:ea typeface="+mn-ea"/>
                <a:cs typeface="+mn-cs"/>
              </a:rPr>
              <a:t> police </a:t>
            </a:r>
            <a:r>
              <a:rPr lang="fr-BE" sz="1200" kern="1200" dirty="0" err="1">
                <a:solidFill>
                  <a:schemeClr val="tx1"/>
                </a:solidFill>
                <a:effectLst/>
                <a:latin typeface="+mn-lt"/>
                <a:ea typeface="+mn-ea"/>
                <a:cs typeface="+mn-cs"/>
              </a:rPr>
              <a:t>imagery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Despite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Twitch’s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ownership</a:t>
            </a:r>
            <a:r>
              <a:rPr lang="fr-BE" sz="1200" kern="1200" dirty="0">
                <a:solidFill>
                  <a:schemeClr val="tx1"/>
                </a:solidFill>
                <a:effectLst/>
                <a:latin typeface="+mn-lt"/>
                <a:ea typeface="+mn-ea"/>
                <a:cs typeface="+mn-cs"/>
              </a:rPr>
              <a:t> by Amazon, Dufresne </a:t>
            </a:r>
            <a:r>
              <a:rPr lang="fr-BE" sz="1200" kern="1200" dirty="0" err="1">
                <a:solidFill>
                  <a:schemeClr val="tx1"/>
                </a:solidFill>
                <a:effectLst/>
                <a:latin typeface="+mn-lt"/>
                <a:ea typeface="+mn-ea"/>
                <a:cs typeface="+mn-cs"/>
              </a:rPr>
              <a:t>views</a:t>
            </a:r>
            <a:r>
              <a:rPr lang="fr-BE" sz="1200" kern="1200" dirty="0">
                <a:solidFill>
                  <a:schemeClr val="tx1"/>
                </a:solidFill>
                <a:effectLst/>
                <a:latin typeface="+mn-lt"/>
                <a:ea typeface="+mn-ea"/>
                <a:cs typeface="+mn-cs"/>
              </a:rPr>
              <a:t> the platform not as an extension of </a:t>
            </a:r>
            <a:r>
              <a:rPr lang="fr-BE" sz="1200" kern="1200" dirty="0" err="1">
                <a:solidFill>
                  <a:schemeClr val="tx1"/>
                </a:solidFill>
                <a:effectLst/>
                <a:latin typeface="+mn-lt"/>
                <a:ea typeface="+mn-ea"/>
                <a:cs typeface="+mn-cs"/>
              </a:rPr>
              <a:t>centralized</a:t>
            </a:r>
            <a:r>
              <a:rPr lang="fr-BE" sz="1200" kern="1200" dirty="0">
                <a:solidFill>
                  <a:schemeClr val="tx1"/>
                </a:solidFill>
                <a:effectLst/>
                <a:latin typeface="+mn-lt"/>
                <a:ea typeface="+mn-ea"/>
                <a:cs typeface="+mn-cs"/>
              </a:rPr>
              <a:t> power but as a </a:t>
            </a:r>
            <a:r>
              <a:rPr lang="fr-BE" sz="1200" kern="1200" dirty="0" err="1">
                <a:solidFill>
                  <a:schemeClr val="tx1"/>
                </a:solidFill>
                <a:effectLst/>
                <a:latin typeface="+mn-lt"/>
                <a:ea typeface="+mn-ea"/>
                <a:cs typeface="+mn-cs"/>
              </a:rPr>
              <a:t>space</a:t>
            </a:r>
            <a:r>
              <a:rPr lang="fr-BE" sz="1200" kern="1200" dirty="0">
                <a:solidFill>
                  <a:schemeClr val="tx1"/>
                </a:solidFill>
                <a:effectLst/>
                <a:latin typeface="+mn-lt"/>
                <a:ea typeface="+mn-ea"/>
                <a:cs typeface="+mn-cs"/>
              </a:rPr>
              <a:t> for </a:t>
            </a:r>
            <a:r>
              <a:rPr lang="fr-BE" sz="1200" kern="1200" dirty="0" err="1">
                <a:solidFill>
                  <a:schemeClr val="tx1"/>
                </a:solidFill>
                <a:effectLst/>
                <a:latin typeface="+mn-lt"/>
                <a:ea typeface="+mn-ea"/>
                <a:cs typeface="+mn-cs"/>
              </a:rPr>
              <a:t>counter</a:t>
            </a:r>
            <a:r>
              <a:rPr lang="fr-BE" sz="1200" kern="1200" dirty="0">
                <a:solidFill>
                  <a:schemeClr val="tx1"/>
                </a:solidFill>
                <a:effectLst/>
                <a:latin typeface="+mn-lt"/>
                <a:ea typeface="+mn-ea"/>
                <a:cs typeface="+mn-cs"/>
              </a:rPr>
              <a:t>-power, </a:t>
            </a:r>
            <a:r>
              <a:rPr lang="fr-BE" sz="1200" kern="1200" dirty="0" err="1">
                <a:solidFill>
                  <a:schemeClr val="tx1"/>
                </a:solidFill>
                <a:effectLst/>
                <a:latin typeface="+mn-lt"/>
                <a:ea typeface="+mn-ea"/>
                <a:cs typeface="+mn-cs"/>
              </a:rPr>
              <a:t>aligning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legacy</a:t>
            </a:r>
            <a:r>
              <a:rPr lang="fr-BE" sz="1200" kern="1200" dirty="0">
                <a:solidFill>
                  <a:schemeClr val="tx1"/>
                </a:solidFill>
                <a:effectLst/>
                <a:latin typeface="+mn-lt"/>
                <a:ea typeface="+mn-ea"/>
                <a:cs typeface="+mn-cs"/>
              </a:rPr>
              <a:t> of “free” or “pirate” radio stations.</a:t>
            </a:r>
            <a:r>
              <a:rPr lang="fr-BE" dirty="0">
                <a:effectLst/>
              </a:rPr>
              <a:t>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15</a:t>
            </a:fld>
            <a:endParaRPr lang="fr-FR"/>
          </a:p>
        </p:txBody>
      </p:sp>
    </p:spTree>
    <p:extLst>
      <p:ext uri="{BB962C8B-B14F-4D97-AF65-F5344CB8AC3E}">
        <p14:creationId xmlns:p14="http://schemas.microsoft.com/office/powerpoint/2010/main" val="3568532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The media outlet </a:t>
            </a:r>
            <a:r>
              <a:rPr lang="en-GB" sz="1200" i="1" kern="1200" dirty="0">
                <a:solidFill>
                  <a:schemeClr val="tx1"/>
                </a:solidFill>
                <a:effectLst/>
                <a:latin typeface="+mn-lt"/>
                <a:ea typeface="+mn-ea"/>
                <a:cs typeface="+mn-cs"/>
              </a:rPr>
              <a:t>Origami</a:t>
            </a:r>
            <a:r>
              <a:rPr lang="en-GB" sz="1200" kern="1200" dirty="0">
                <a:solidFill>
                  <a:schemeClr val="tx1"/>
                </a:solidFill>
                <a:effectLst/>
                <a:latin typeface="+mn-lt"/>
                <a:ea typeface="+mn-ea"/>
                <a:cs typeface="+mn-cs"/>
              </a:rPr>
              <a:t>, launched in 2023 by five video game journalists from former outlets, exemplifies a decentralized media model. Without a dedicated website, it operates solely through video platforms, blogs, and social media. </a:t>
            </a:r>
            <a:r>
              <a:rPr lang="fr-BE" sz="1200" kern="1200" dirty="0">
                <a:solidFill>
                  <a:schemeClr val="tx1"/>
                </a:solidFill>
                <a:effectLst/>
                <a:latin typeface="+mn-lt"/>
                <a:ea typeface="+mn-ea"/>
                <a:cs typeface="+mn-cs"/>
              </a:rPr>
              <a:t>It </a:t>
            </a:r>
            <a:r>
              <a:rPr lang="fr-BE" sz="1200" kern="1200" dirty="0" err="1">
                <a:solidFill>
                  <a:schemeClr val="tx1"/>
                </a:solidFill>
                <a:effectLst/>
                <a:latin typeface="+mn-lt"/>
                <a:ea typeface="+mn-ea"/>
                <a:cs typeface="+mn-cs"/>
              </a:rPr>
              <a:t>reimagines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traditional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video</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game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journalism</a:t>
            </a:r>
            <a:r>
              <a:rPr lang="fr-BE" sz="1200" kern="1200" dirty="0">
                <a:solidFill>
                  <a:schemeClr val="tx1"/>
                </a:solidFill>
                <a:effectLst/>
                <a:latin typeface="+mn-lt"/>
                <a:ea typeface="+mn-ea"/>
                <a:cs typeface="+mn-cs"/>
              </a:rPr>
              <a:t> by </a:t>
            </a:r>
            <a:r>
              <a:rPr lang="fr-BE" sz="1200" kern="1200" dirty="0" err="1">
                <a:solidFill>
                  <a:schemeClr val="tx1"/>
                </a:solidFill>
                <a:effectLst/>
                <a:latin typeface="+mn-lt"/>
                <a:ea typeface="+mn-ea"/>
                <a:cs typeface="+mn-cs"/>
              </a:rPr>
              <a:t>offering</a:t>
            </a:r>
            <a:r>
              <a:rPr lang="fr-BE" sz="1200" kern="1200" dirty="0">
                <a:solidFill>
                  <a:schemeClr val="tx1"/>
                </a:solidFill>
                <a:effectLst/>
                <a:latin typeface="+mn-lt"/>
                <a:ea typeface="+mn-ea"/>
                <a:cs typeface="+mn-cs"/>
              </a:rPr>
              <a:t> oral, </a:t>
            </a:r>
            <a:r>
              <a:rPr lang="fr-BE" sz="1200" kern="1200" dirty="0" err="1">
                <a:solidFill>
                  <a:schemeClr val="tx1"/>
                </a:solidFill>
                <a:effectLst/>
                <a:latin typeface="+mn-lt"/>
                <a:ea typeface="+mn-ea"/>
                <a:cs typeface="+mn-cs"/>
              </a:rPr>
              <a:t>audiovisual</a:t>
            </a:r>
            <a:r>
              <a:rPr lang="fr-BE" sz="1200" kern="1200" dirty="0">
                <a:solidFill>
                  <a:schemeClr val="tx1"/>
                </a:solidFill>
                <a:effectLst/>
                <a:latin typeface="+mn-lt"/>
                <a:ea typeface="+mn-ea"/>
                <a:cs typeface="+mn-cs"/>
              </a:rPr>
              <a:t>, and live </a:t>
            </a:r>
            <a:r>
              <a:rPr lang="fr-BE" sz="1200" kern="1200" dirty="0" err="1">
                <a:solidFill>
                  <a:schemeClr val="tx1"/>
                </a:solidFill>
                <a:effectLst/>
                <a:latin typeface="+mn-lt"/>
                <a:ea typeface="+mn-ea"/>
                <a:cs typeface="+mn-cs"/>
              </a:rPr>
              <a:t>criticism</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supported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through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participatory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funding</a:t>
            </a:r>
            <a:r>
              <a:rPr lang="fr-BE" sz="1200" kern="1200" dirty="0">
                <a:solidFill>
                  <a:schemeClr val="tx1"/>
                </a:solidFill>
                <a:effectLst/>
                <a:latin typeface="+mn-lt"/>
                <a:ea typeface="+mn-ea"/>
                <a:cs typeface="+mn-cs"/>
              </a:rPr>
              <a:t> via </a:t>
            </a:r>
            <a:r>
              <a:rPr lang="fr-BE" sz="1200" kern="1200" dirty="0" err="1">
                <a:solidFill>
                  <a:schemeClr val="tx1"/>
                </a:solidFill>
                <a:effectLst/>
                <a:latin typeface="+mn-lt"/>
                <a:ea typeface="+mn-ea"/>
                <a:cs typeface="+mn-cs"/>
              </a:rPr>
              <a:t>Patreon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While</a:t>
            </a:r>
            <a:r>
              <a:rPr lang="fr-BE" sz="1200" kern="1200" dirty="0">
                <a:solidFill>
                  <a:schemeClr val="tx1"/>
                </a:solidFill>
                <a:effectLst/>
                <a:latin typeface="+mn-lt"/>
                <a:ea typeface="+mn-ea"/>
                <a:cs typeface="+mn-cs"/>
              </a:rPr>
              <a:t> </a:t>
            </a:r>
            <a:r>
              <a:rPr lang="fr-BE" sz="1200" i="1" kern="1200" dirty="0">
                <a:solidFill>
                  <a:schemeClr val="tx1"/>
                </a:solidFill>
                <a:effectLst/>
                <a:latin typeface="+mn-lt"/>
                <a:ea typeface="+mn-ea"/>
                <a:cs typeface="+mn-cs"/>
              </a:rPr>
              <a:t>Origami</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initially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conforms</a:t>
            </a:r>
            <a:r>
              <a:rPr lang="fr-BE" sz="1200" kern="1200" dirty="0">
                <a:solidFill>
                  <a:schemeClr val="tx1"/>
                </a:solidFill>
                <a:effectLst/>
                <a:latin typeface="+mn-lt"/>
                <a:ea typeface="+mn-ea"/>
                <a:cs typeface="+mn-cs"/>
              </a:rPr>
              <a:t> to a </a:t>
            </a:r>
            <a:r>
              <a:rPr lang="fr-BE" sz="1200" kern="1200" dirty="0" err="1">
                <a:solidFill>
                  <a:schemeClr val="tx1"/>
                </a:solidFill>
                <a:effectLst/>
                <a:latin typeface="+mn-lt"/>
                <a:ea typeface="+mn-ea"/>
                <a:cs typeface="+mn-cs"/>
              </a:rPr>
              <a:t>classic</a:t>
            </a:r>
            <a:r>
              <a:rPr lang="fr-BE" sz="1200" kern="1200" dirty="0">
                <a:solidFill>
                  <a:schemeClr val="tx1"/>
                </a:solidFill>
                <a:effectLst/>
                <a:latin typeface="+mn-lt"/>
                <a:ea typeface="+mn-ea"/>
                <a:cs typeface="+mn-cs"/>
              </a:rPr>
              <a:t> “émission </a:t>
            </a:r>
            <a:r>
              <a:rPr lang="fr-BE" sz="1200" kern="1200" dirty="0" err="1">
                <a:solidFill>
                  <a:schemeClr val="tx1"/>
                </a:solidFill>
                <a:effectLst/>
                <a:latin typeface="+mn-lt"/>
                <a:ea typeface="+mn-ea"/>
                <a:cs typeface="+mn-cs"/>
              </a:rPr>
              <a:t>regime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Dagiral</a:t>
            </a:r>
            <a:r>
              <a:rPr lang="fr-BE" sz="1200" kern="1200" dirty="0">
                <a:solidFill>
                  <a:schemeClr val="tx1"/>
                </a:solidFill>
                <a:effectLst/>
                <a:latin typeface="+mn-lt"/>
                <a:ea typeface="+mn-ea"/>
                <a:cs typeface="+mn-cs"/>
              </a:rPr>
              <a:t> &amp; </a:t>
            </a:r>
            <a:r>
              <a:rPr lang="fr-BE" sz="1200" kern="1200" dirty="0" err="1">
                <a:solidFill>
                  <a:schemeClr val="tx1"/>
                </a:solidFill>
                <a:effectLst/>
                <a:latin typeface="+mn-lt"/>
                <a:ea typeface="+mn-ea"/>
                <a:cs typeface="+mn-cs"/>
              </a:rPr>
              <a:t>Parasie</a:t>
            </a:r>
            <a:r>
              <a:rPr lang="fr-BE" sz="1200" kern="1200" dirty="0">
                <a:solidFill>
                  <a:schemeClr val="tx1"/>
                </a:solidFill>
                <a:effectLst/>
                <a:latin typeface="+mn-lt"/>
                <a:ea typeface="+mn-ea"/>
                <a:cs typeface="+mn-cs"/>
              </a:rPr>
              <a:t>, 2010)—</a:t>
            </a:r>
            <a:r>
              <a:rPr lang="fr-BE" sz="1200" kern="1200" dirty="0" err="1">
                <a:solidFill>
                  <a:schemeClr val="tx1"/>
                </a:solidFill>
                <a:effectLst/>
                <a:latin typeface="+mn-lt"/>
                <a:ea typeface="+mn-ea"/>
                <a:cs typeface="+mn-cs"/>
              </a:rPr>
              <a:t>comprising</a:t>
            </a:r>
            <a:r>
              <a:rPr lang="fr-BE" sz="1200" kern="1200" dirty="0">
                <a:solidFill>
                  <a:schemeClr val="tx1"/>
                </a:solidFill>
                <a:effectLst/>
                <a:latin typeface="+mn-lt"/>
                <a:ea typeface="+mn-ea"/>
                <a:cs typeface="+mn-cs"/>
              </a:rPr>
              <a:t> short news </a:t>
            </a:r>
            <a:r>
              <a:rPr lang="fr-BE" sz="1200" kern="1200" dirty="0" err="1">
                <a:solidFill>
                  <a:schemeClr val="tx1"/>
                </a:solidFill>
                <a:effectLst/>
                <a:latin typeface="+mn-lt"/>
                <a:ea typeface="+mn-ea"/>
                <a:cs typeface="+mn-cs"/>
              </a:rPr>
              <a:t>roundups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thematic</a:t>
            </a:r>
            <a:r>
              <a:rPr lang="fr-BE" sz="1200" kern="1200" dirty="0">
                <a:solidFill>
                  <a:schemeClr val="tx1"/>
                </a:solidFill>
                <a:effectLst/>
                <a:latin typeface="+mn-lt"/>
                <a:ea typeface="+mn-ea"/>
                <a:cs typeface="+mn-cs"/>
              </a:rPr>
              <a:t> segments by </a:t>
            </a:r>
            <a:r>
              <a:rPr lang="fr-BE" sz="1200" kern="1200" dirty="0" err="1">
                <a:solidFill>
                  <a:schemeClr val="tx1"/>
                </a:solidFill>
                <a:effectLst/>
                <a:latin typeface="+mn-lt"/>
                <a:ea typeface="+mn-ea"/>
                <a:cs typeface="+mn-cs"/>
              </a:rPr>
              <a:t>individual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commentators</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embodied</a:t>
            </a:r>
            <a:r>
              <a:rPr lang="fr-BE" sz="1200" kern="1200" dirty="0">
                <a:solidFill>
                  <a:schemeClr val="tx1"/>
                </a:solidFill>
                <a:effectLst/>
                <a:latin typeface="+mn-lt"/>
                <a:ea typeface="+mn-ea"/>
                <a:cs typeface="+mn-cs"/>
              </a:rPr>
              <a:t>, subjective </a:t>
            </a:r>
            <a:r>
              <a:rPr lang="fr-BE" sz="1200" kern="1200" dirty="0" err="1">
                <a:solidFill>
                  <a:schemeClr val="tx1"/>
                </a:solidFill>
                <a:effectLst/>
                <a:latin typeface="+mn-lt"/>
                <a:ea typeface="+mn-ea"/>
                <a:cs typeface="+mn-cs"/>
              </a:rPr>
              <a:t>reviews</a:t>
            </a:r>
            <a:r>
              <a:rPr lang="fr-BE" sz="1200" kern="1200" dirty="0">
                <a:solidFill>
                  <a:schemeClr val="tx1"/>
                </a:solidFill>
                <a:effectLst/>
                <a:latin typeface="+mn-lt"/>
                <a:ea typeface="+mn-ea"/>
                <a:cs typeface="+mn-cs"/>
              </a:rPr>
              <a:t>—</a:t>
            </a:r>
            <a:r>
              <a:rPr lang="fr-BE" sz="1200" kern="1200" dirty="0" err="1">
                <a:solidFill>
                  <a:schemeClr val="tx1"/>
                </a:solidFill>
                <a:effectLst/>
                <a:latin typeface="+mn-lt"/>
                <a:ea typeface="+mn-ea"/>
                <a:cs typeface="+mn-cs"/>
              </a:rPr>
              <a:t>it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regularly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disrupts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this</a:t>
            </a:r>
            <a:r>
              <a:rPr lang="fr-BE" sz="1200" kern="1200" dirty="0">
                <a:solidFill>
                  <a:schemeClr val="tx1"/>
                </a:solidFill>
                <a:effectLst/>
                <a:latin typeface="+mn-lt"/>
                <a:ea typeface="+mn-ea"/>
                <a:cs typeface="+mn-cs"/>
              </a:rPr>
              <a:t> format to </a:t>
            </a:r>
            <a:r>
              <a:rPr lang="fr-BE" sz="1200" kern="1200" dirty="0" err="1">
                <a:solidFill>
                  <a:schemeClr val="tx1"/>
                </a:solidFill>
                <a:effectLst/>
                <a:latin typeface="+mn-lt"/>
                <a:ea typeface="+mn-ea"/>
                <a:cs typeface="+mn-cs"/>
              </a:rPr>
              <a:t>affirm</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editorial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ideology</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cooperative</a:t>
            </a:r>
            <a:r>
              <a:rPr lang="fr-BE" sz="1200" kern="1200" dirty="0">
                <a:solidFill>
                  <a:schemeClr val="tx1"/>
                </a:solidFill>
                <a:effectLst/>
                <a:latin typeface="+mn-lt"/>
                <a:ea typeface="+mn-ea"/>
                <a:cs typeface="+mn-cs"/>
              </a:rPr>
              <a:t> structure. </a:t>
            </a:r>
            <a:r>
              <a:rPr lang="fr-BE" sz="1200" kern="1200" dirty="0" err="1">
                <a:solidFill>
                  <a:schemeClr val="tx1"/>
                </a:solidFill>
                <a:effectLst/>
                <a:latin typeface="+mn-lt"/>
                <a:ea typeface="+mn-ea"/>
                <a:cs typeface="+mn-cs"/>
              </a:rPr>
              <a:t>These</a:t>
            </a:r>
            <a:r>
              <a:rPr lang="fr-BE" sz="1200" kern="1200" dirty="0">
                <a:solidFill>
                  <a:schemeClr val="tx1"/>
                </a:solidFill>
                <a:effectLst/>
                <a:latin typeface="+mn-lt"/>
                <a:ea typeface="+mn-ea"/>
                <a:cs typeface="+mn-cs"/>
              </a:rPr>
              <a:t> disruptions </a:t>
            </a:r>
            <a:r>
              <a:rPr lang="fr-BE" sz="1200" kern="1200" dirty="0" err="1">
                <a:solidFill>
                  <a:schemeClr val="tx1"/>
                </a:solidFill>
                <a:effectLst/>
                <a:latin typeface="+mn-lt"/>
                <a:ea typeface="+mn-ea"/>
                <a:cs typeface="+mn-cs"/>
              </a:rPr>
              <a:t>include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editorial</a:t>
            </a:r>
            <a:r>
              <a:rPr lang="fr-BE" sz="1200" kern="1200" dirty="0">
                <a:solidFill>
                  <a:schemeClr val="tx1"/>
                </a:solidFill>
                <a:effectLst/>
                <a:latin typeface="+mn-lt"/>
                <a:ea typeface="+mn-ea"/>
                <a:cs typeface="+mn-cs"/>
              </a:rPr>
              <a:t> stances </a:t>
            </a:r>
            <a:r>
              <a:rPr lang="fr-BE" sz="1200" kern="1200" dirty="0" err="1">
                <a:solidFill>
                  <a:schemeClr val="tx1"/>
                </a:solidFill>
                <a:effectLst/>
                <a:latin typeface="+mn-lt"/>
                <a:ea typeface="+mn-ea"/>
                <a:cs typeface="+mn-cs"/>
              </a:rPr>
              <a:t>against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Microsoft’s</a:t>
            </a:r>
            <a:r>
              <a:rPr lang="fr-BE" sz="1200" kern="1200" dirty="0">
                <a:solidFill>
                  <a:schemeClr val="tx1"/>
                </a:solidFill>
                <a:effectLst/>
                <a:latin typeface="+mn-lt"/>
                <a:ea typeface="+mn-ea"/>
                <a:cs typeface="+mn-cs"/>
              </a:rPr>
              <a:t> ties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Israeli</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military</a:t>
            </a:r>
            <a:r>
              <a:rPr lang="fr-BE" sz="1200" kern="1200" dirty="0">
                <a:solidFill>
                  <a:schemeClr val="tx1"/>
                </a:solidFill>
                <a:effectLst/>
                <a:latin typeface="+mn-lt"/>
                <a:ea typeface="+mn-ea"/>
                <a:cs typeface="+mn-cs"/>
              </a:rPr>
              <a:t> (as </a:t>
            </a:r>
            <a:r>
              <a:rPr lang="fr-BE" sz="1200" kern="1200" dirty="0" err="1">
                <a:solidFill>
                  <a:schemeClr val="tx1"/>
                </a:solidFill>
                <a:effectLst/>
                <a:latin typeface="+mn-lt"/>
                <a:ea typeface="+mn-ea"/>
                <a:cs typeface="+mn-cs"/>
              </a:rPr>
              <a:t>documented</a:t>
            </a:r>
            <a:r>
              <a:rPr lang="fr-BE" sz="1200" kern="1200" dirty="0">
                <a:solidFill>
                  <a:schemeClr val="tx1"/>
                </a:solidFill>
                <a:effectLst/>
                <a:latin typeface="+mn-lt"/>
                <a:ea typeface="+mn-ea"/>
                <a:cs typeface="+mn-cs"/>
              </a:rPr>
              <a:t> by the BDS </a:t>
            </a:r>
            <a:r>
              <a:rPr lang="fr-BE" sz="1200" kern="1200" dirty="0" err="1">
                <a:solidFill>
                  <a:schemeClr val="tx1"/>
                </a:solidFill>
                <a:effectLst/>
                <a:latin typeface="+mn-lt"/>
                <a:ea typeface="+mn-ea"/>
                <a:cs typeface="+mn-cs"/>
              </a:rPr>
              <a:t>movement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coverage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supporting</a:t>
            </a:r>
            <a:r>
              <a:rPr lang="fr-BE" sz="1200" kern="1200" dirty="0">
                <a:solidFill>
                  <a:schemeClr val="tx1"/>
                </a:solidFill>
                <a:effectLst/>
                <a:latin typeface="+mn-lt"/>
                <a:ea typeface="+mn-ea"/>
                <a:cs typeface="+mn-cs"/>
              </a:rPr>
              <a:t> Ubisoft </a:t>
            </a:r>
            <a:r>
              <a:rPr lang="fr-BE" sz="1200" kern="1200" dirty="0" err="1">
                <a:solidFill>
                  <a:schemeClr val="tx1"/>
                </a:solidFill>
                <a:effectLst/>
                <a:latin typeface="+mn-lt"/>
                <a:ea typeface="+mn-ea"/>
                <a:cs typeface="+mn-cs"/>
              </a:rPr>
              <a:t>strikers</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transforming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press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reviews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into</a:t>
            </a:r>
            <a:r>
              <a:rPr lang="fr-BE" sz="1200" kern="1200" dirty="0">
                <a:solidFill>
                  <a:schemeClr val="tx1"/>
                </a:solidFill>
                <a:effectLst/>
                <a:latin typeface="+mn-lt"/>
                <a:ea typeface="+mn-ea"/>
                <a:cs typeface="+mn-cs"/>
              </a:rPr>
              <a:t> exclusive investigations, </a:t>
            </a:r>
            <a:r>
              <a:rPr lang="fr-BE" sz="1200" kern="1200" dirty="0" err="1">
                <a:solidFill>
                  <a:schemeClr val="tx1"/>
                </a:solidFill>
                <a:effectLst/>
                <a:latin typeface="+mn-lt"/>
                <a:ea typeface="+mn-ea"/>
                <a:cs typeface="+mn-cs"/>
              </a:rPr>
              <a:t>such</a:t>
            </a:r>
            <a:r>
              <a:rPr lang="fr-BE" sz="1200" kern="1200" dirty="0">
                <a:solidFill>
                  <a:schemeClr val="tx1"/>
                </a:solidFill>
                <a:effectLst/>
                <a:latin typeface="+mn-lt"/>
                <a:ea typeface="+mn-ea"/>
                <a:cs typeface="+mn-cs"/>
              </a:rPr>
              <a:t> as on the </a:t>
            </a:r>
            <a:r>
              <a:rPr lang="fr-BE" sz="1200" kern="1200" dirty="0" err="1">
                <a:solidFill>
                  <a:schemeClr val="tx1"/>
                </a:solidFill>
                <a:effectLst/>
                <a:latin typeface="+mn-lt"/>
                <a:ea typeface="+mn-ea"/>
                <a:cs typeface="+mn-cs"/>
              </a:rPr>
              <a:t>harsh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layoff</a:t>
            </a:r>
            <a:r>
              <a:rPr lang="fr-BE" sz="1200" kern="1200" dirty="0">
                <a:solidFill>
                  <a:schemeClr val="tx1"/>
                </a:solidFill>
                <a:effectLst/>
                <a:latin typeface="+mn-lt"/>
                <a:ea typeface="+mn-ea"/>
                <a:cs typeface="+mn-cs"/>
              </a:rPr>
              <a:t> plans at the French </a:t>
            </a:r>
            <a:r>
              <a:rPr lang="fr-BE" sz="1200" kern="1200" dirty="0" err="1">
                <a:solidFill>
                  <a:schemeClr val="tx1"/>
                </a:solidFill>
                <a:effectLst/>
                <a:latin typeface="+mn-lt"/>
                <a:ea typeface="+mn-ea"/>
                <a:cs typeface="+mn-cs"/>
              </a:rPr>
              <a:t>publisher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Microids</a:t>
            </a:r>
            <a:r>
              <a:rPr lang="fr-BE" sz="120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16</a:t>
            </a:fld>
            <a:endParaRPr lang="fr-FR"/>
          </a:p>
        </p:txBody>
      </p:sp>
    </p:spTree>
    <p:extLst>
      <p:ext uri="{BB962C8B-B14F-4D97-AF65-F5344CB8AC3E}">
        <p14:creationId xmlns:p14="http://schemas.microsoft.com/office/powerpoint/2010/main" val="4113949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err="1">
                <a:solidFill>
                  <a:schemeClr val="tx1"/>
                </a:solidFill>
                <a:effectLst/>
                <a:latin typeface="+mn-lt"/>
                <a:ea typeface="+mn-ea"/>
                <a:cs typeface="+mn-cs"/>
              </a:rPr>
              <a:t>Through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various</a:t>
            </a:r>
            <a:r>
              <a:rPr lang="fr-BE" sz="1200" kern="1200" dirty="0">
                <a:solidFill>
                  <a:schemeClr val="tx1"/>
                </a:solidFill>
                <a:effectLst/>
                <a:latin typeface="+mn-lt"/>
                <a:ea typeface="+mn-ea"/>
                <a:cs typeface="+mn-cs"/>
              </a:rPr>
              <a:t> formats </a:t>
            </a:r>
            <a:r>
              <a:rPr lang="fr-BE" sz="1200" i="1" kern="1200" dirty="0">
                <a:solidFill>
                  <a:schemeClr val="tx1"/>
                </a:solidFill>
                <a:effectLst/>
                <a:latin typeface="+mn-lt"/>
                <a:ea typeface="+mn-ea"/>
                <a:cs typeface="+mn-cs"/>
              </a:rPr>
              <a:t>Origami</a:t>
            </a:r>
            <a:r>
              <a:rPr lang="fr-BE" sz="1200" kern="1200" dirty="0">
                <a:solidFill>
                  <a:schemeClr val="tx1"/>
                </a:solidFill>
                <a:effectLst/>
                <a:latin typeface="+mn-lt"/>
                <a:ea typeface="+mn-ea"/>
                <a:cs typeface="+mn-cs"/>
              </a:rPr>
              <a:t> uses </a:t>
            </a:r>
            <a:r>
              <a:rPr lang="fr-BE" sz="1200" kern="1200" dirty="0" err="1">
                <a:solidFill>
                  <a:schemeClr val="tx1"/>
                </a:solidFill>
                <a:effectLst/>
                <a:latin typeface="+mn-lt"/>
                <a:ea typeface="+mn-ea"/>
                <a:cs typeface="+mn-cs"/>
              </a:rPr>
              <a:t>video</a:t>
            </a:r>
            <a:r>
              <a:rPr lang="fr-BE" sz="1200" kern="1200" dirty="0">
                <a:solidFill>
                  <a:schemeClr val="tx1"/>
                </a:solidFill>
                <a:effectLst/>
                <a:latin typeface="+mn-lt"/>
                <a:ea typeface="+mn-ea"/>
                <a:cs typeface="+mn-cs"/>
              </a:rPr>
              <a:t> as a </a:t>
            </a:r>
            <a:r>
              <a:rPr lang="fr-BE" sz="1200" kern="1200" dirty="0" err="1">
                <a:solidFill>
                  <a:schemeClr val="tx1"/>
                </a:solidFill>
                <a:effectLst/>
                <a:latin typeface="+mn-lt"/>
                <a:ea typeface="+mn-ea"/>
                <a:cs typeface="+mn-cs"/>
              </a:rPr>
              <a:t>means</a:t>
            </a:r>
            <a:r>
              <a:rPr lang="fr-BE" sz="1200" kern="1200" dirty="0">
                <a:solidFill>
                  <a:schemeClr val="tx1"/>
                </a:solidFill>
                <a:effectLst/>
                <a:latin typeface="+mn-lt"/>
                <a:ea typeface="+mn-ea"/>
                <a:cs typeface="+mn-cs"/>
              </a:rPr>
              <a:t> to </a:t>
            </a:r>
            <a:r>
              <a:rPr lang="fr-BE" sz="1200" kern="1200" dirty="0" err="1">
                <a:solidFill>
                  <a:schemeClr val="tx1"/>
                </a:solidFill>
                <a:effectLst/>
                <a:latin typeface="+mn-lt"/>
                <a:ea typeface="+mn-ea"/>
                <a:cs typeface="+mn-cs"/>
              </a:rPr>
              <a:t>personalize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its</a:t>
            </a:r>
            <a:r>
              <a:rPr lang="fr-BE" sz="1200" kern="1200" dirty="0">
                <a:solidFill>
                  <a:schemeClr val="tx1"/>
                </a:solidFill>
                <a:effectLst/>
                <a:latin typeface="+mn-lt"/>
                <a:ea typeface="+mn-ea"/>
                <a:cs typeface="+mn-cs"/>
              </a:rPr>
              <a:t> media </a:t>
            </a:r>
            <a:r>
              <a:rPr lang="fr-BE" sz="1200" kern="1200" dirty="0" err="1">
                <a:solidFill>
                  <a:schemeClr val="tx1"/>
                </a:solidFill>
                <a:effectLst/>
                <a:latin typeface="+mn-lt"/>
                <a:ea typeface="+mn-ea"/>
                <a:cs typeface="+mn-cs"/>
              </a:rPr>
              <a:t>identity</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promote</a:t>
            </a:r>
            <a:r>
              <a:rPr lang="fr-BE" sz="1200" kern="1200" dirty="0">
                <a:solidFill>
                  <a:schemeClr val="tx1"/>
                </a:solidFill>
                <a:effectLst/>
                <a:latin typeface="+mn-lt"/>
                <a:ea typeface="+mn-ea"/>
                <a:cs typeface="+mn-cs"/>
              </a:rPr>
              <a:t> values of </a:t>
            </a:r>
            <a:r>
              <a:rPr lang="fr-BE" sz="1200" kern="1200" dirty="0" err="1">
                <a:solidFill>
                  <a:schemeClr val="tx1"/>
                </a:solidFill>
                <a:effectLst/>
                <a:latin typeface="+mn-lt"/>
                <a:ea typeface="+mn-ea"/>
                <a:cs typeface="+mn-cs"/>
              </a:rPr>
              <a:t>independent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game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development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worker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solidarity</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labor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rights</a:t>
            </a:r>
            <a:r>
              <a:rPr lang="fr-BE" sz="1200" kern="1200" dirty="0">
                <a:solidFill>
                  <a:schemeClr val="tx1"/>
                </a:solidFill>
                <a:effectLst/>
                <a:latin typeface="+mn-lt"/>
                <a:ea typeface="+mn-ea"/>
                <a:cs typeface="+mn-cs"/>
              </a:rPr>
              <a:t>. </a:t>
            </a:r>
            <a:r>
              <a:rPr lang="fr-BE" sz="1200" b="1" kern="1200" dirty="0">
                <a:solidFill>
                  <a:schemeClr val="tx1"/>
                </a:solidFill>
                <a:effectLst/>
                <a:latin typeface="+mn-lt"/>
                <a:ea typeface="+mn-ea"/>
                <a:cs typeface="+mn-cs"/>
              </a:rPr>
              <a:t> </a:t>
            </a:r>
            <a:r>
              <a:rPr lang="fr-BE" sz="1200" kern="1200" dirty="0">
                <a:solidFill>
                  <a:schemeClr val="tx1"/>
                </a:solidFill>
                <a:effectLst/>
                <a:latin typeface="+mn-lt"/>
                <a:ea typeface="+mn-ea"/>
                <a:cs typeface="+mn-cs"/>
              </a:rPr>
              <a:t>Beyond </a:t>
            </a:r>
            <a:r>
              <a:rPr lang="fr-BE" sz="1200" kern="1200" dirty="0" err="1">
                <a:solidFill>
                  <a:schemeClr val="tx1"/>
                </a:solidFill>
                <a:effectLst/>
                <a:latin typeface="+mn-lt"/>
                <a:ea typeface="+mn-ea"/>
                <a:cs typeface="+mn-cs"/>
              </a:rPr>
              <a:t>covering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video</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game</a:t>
            </a:r>
            <a:r>
              <a:rPr lang="fr-BE" sz="1200" kern="1200" dirty="0">
                <a:solidFill>
                  <a:schemeClr val="tx1"/>
                </a:solidFill>
                <a:effectLst/>
                <a:latin typeface="+mn-lt"/>
                <a:ea typeface="+mn-ea"/>
                <a:cs typeface="+mn-cs"/>
              </a:rPr>
              <a:t> news </a:t>
            </a:r>
            <a:r>
              <a:rPr lang="fr-BE" sz="1200" kern="1200" dirty="0" err="1">
                <a:solidFill>
                  <a:schemeClr val="tx1"/>
                </a:solidFill>
                <a:effectLst/>
                <a:latin typeface="+mn-lt"/>
                <a:ea typeface="+mn-ea"/>
                <a:cs typeface="+mn-cs"/>
              </a:rPr>
              <a:t>through</a:t>
            </a:r>
            <a:r>
              <a:rPr lang="fr-BE" sz="1200" kern="1200" dirty="0">
                <a:solidFill>
                  <a:schemeClr val="tx1"/>
                </a:solidFill>
                <a:effectLst/>
                <a:latin typeface="+mn-lt"/>
                <a:ea typeface="+mn-ea"/>
                <a:cs typeface="+mn-cs"/>
              </a:rPr>
              <a:t> a </a:t>
            </a:r>
            <a:r>
              <a:rPr lang="fr-BE" sz="1200" kern="1200" dirty="0" err="1">
                <a:solidFill>
                  <a:schemeClr val="tx1"/>
                </a:solidFill>
                <a:effectLst/>
                <a:latin typeface="+mn-lt"/>
                <a:ea typeface="+mn-ea"/>
                <a:cs typeface="+mn-cs"/>
              </a:rPr>
              <a:t>societal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lens</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journalists</a:t>
            </a:r>
            <a:r>
              <a:rPr lang="fr-BE" sz="1200" kern="1200" dirty="0">
                <a:solidFill>
                  <a:schemeClr val="tx1"/>
                </a:solidFill>
                <a:effectLst/>
                <a:latin typeface="+mn-lt"/>
                <a:ea typeface="+mn-ea"/>
                <a:cs typeface="+mn-cs"/>
              </a:rPr>
              <a:t> at </a:t>
            </a:r>
            <a:r>
              <a:rPr lang="fr-BE" sz="1200" i="1" kern="1200" dirty="0">
                <a:solidFill>
                  <a:schemeClr val="tx1"/>
                </a:solidFill>
                <a:effectLst/>
                <a:latin typeface="+mn-lt"/>
                <a:ea typeface="+mn-ea"/>
                <a:cs typeface="+mn-cs"/>
              </a:rPr>
              <a:t>Origami</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occasionally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conduct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their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own</a:t>
            </a:r>
            <a:r>
              <a:rPr lang="fr-BE" sz="1200" kern="1200" dirty="0">
                <a:solidFill>
                  <a:schemeClr val="tx1"/>
                </a:solidFill>
                <a:effectLst/>
                <a:latin typeface="+mn-lt"/>
                <a:ea typeface="+mn-ea"/>
                <a:cs typeface="+mn-cs"/>
              </a:rPr>
              <a:t> investigations, </a:t>
            </a:r>
            <a:r>
              <a:rPr lang="fr-BE" sz="1200" kern="1200" dirty="0" err="1">
                <a:solidFill>
                  <a:schemeClr val="tx1"/>
                </a:solidFill>
                <a:effectLst/>
                <a:latin typeface="+mn-lt"/>
                <a:ea typeface="+mn-ea"/>
                <a:cs typeface="+mn-cs"/>
              </a:rPr>
              <a:t>notably</a:t>
            </a:r>
            <a:r>
              <a:rPr lang="fr-BE" sz="1200" kern="1200" dirty="0">
                <a:solidFill>
                  <a:schemeClr val="tx1"/>
                </a:solidFill>
                <a:effectLst/>
                <a:latin typeface="+mn-lt"/>
                <a:ea typeface="+mn-ea"/>
                <a:cs typeface="+mn-cs"/>
              </a:rPr>
              <a:t> to document the perspectives of </a:t>
            </a:r>
            <a:r>
              <a:rPr lang="fr-BE" sz="1200" kern="1200" dirty="0" err="1">
                <a:solidFill>
                  <a:schemeClr val="tx1"/>
                </a:solidFill>
                <a:effectLst/>
                <a:latin typeface="+mn-lt"/>
                <a:ea typeface="+mn-ea"/>
                <a:cs typeface="+mn-cs"/>
              </a:rPr>
              <a:t>workers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involved</a:t>
            </a:r>
            <a:r>
              <a:rPr lang="fr-BE" sz="1200" kern="1200" dirty="0">
                <a:solidFill>
                  <a:schemeClr val="tx1"/>
                </a:solidFill>
                <a:effectLst/>
                <a:latin typeface="+mn-lt"/>
                <a:ea typeface="+mn-ea"/>
                <a:cs typeface="+mn-cs"/>
              </a:rPr>
              <a:t> in </a:t>
            </a:r>
            <a:r>
              <a:rPr lang="fr-BE" sz="1200" kern="1200" dirty="0" err="1">
                <a:solidFill>
                  <a:schemeClr val="tx1"/>
                </a:solidFill>
                <a:effectLst/>
                <a:latin typeface="+mn-lt"/>
                <a:ea typeface="+mn-ea"/>
                <a:cs typeface="+mn-cs"/>
              </a:rPr>
              <a:t>labor</a:t>
            </a:r>
            <a:r>
              <a:rPr lang="fr-BE" sz="1200" kern="1200" dirty="0">
                <a:solidFill>
                  <a:schemeClr val="tx1"/>
                </a:solidFill>
                <a:effectLst/>
                <a:latin typeface="+mn-lt"/>
                <a:ea typeface="+mn-ea"/>
                <a:cs typeface="+mn-cs"/>
              </a:rPr>
              <a:t> disputes</a:t>
            </a:r>
            <a:r>
              <a:rPr lang="fr-BE" dirty="0">
                <a:effectLst/>
              </a:rPr>
              <a:t>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17</a:t>
            </a:fld>
            <a:endParaRPr lang="fr-FR"/>
          </a:p>
        </p:txBody>
      </p:sp>
    </p:spTree>
    <p:extLst>
      <p:ext uri="{BB962C8B-B14F-4D97-AF65-F5344CB8AC3E}">
        <p14:creationId xmlns:p14="http://schemas.microsoft.com/office/powerpoint/2010/main" val="1372903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a:solidFill>
                  <a:schemeClr val="tx1"/>
                </a:solidFill>
                <a:effectLst/>
                <a:latin typeface="+mn-lt"/>
                <a:ea typeface="+mn-ea"/>
                <a:cs typeface="+mn-cs"/>
              </a:rPr>
              <a:t>For </a:t>
            </a:r>
            <a:r>
              <a:rPr lang="fr-BE" sz="1200" kern="1200" dirty="0" err="1">
                <a:solidFill>
                  <a:schemeClr val="tx1"/>
                </a:solidFill>
                <a:effectLst/>
                <a:latin typeface="+mn-lt"/>
                <a:ea typeface="+mn-ea"/>
                <a:cs typeface="+mn-cs"/>
              </a:rPr>
              <a:t>outlets</a:t>
            </a:r>
            <a:r>
              <a:rPr lang="fr-BE" sz="1200" kern="1200" dirty="0">
                <a:solidFill>
                  <a:schemeClr val="tx1"/>
                </a:solidFill>
                <a:effectLst/>
                <a:latin typeface="+mn-lt"/>
                <a:ea typeface="+mn-ea"/>
                <a:cs typeface="+mn-cs"/>
              </a:rPr>
              <a:t> like Au Poste and Origami, Twitch </a:t>
            </a:r>
            <a:r>
              <a:rPr lang="fr-BE" sz="1200" kern="1200" dirty="0" err="1">
                <a:solidFill>
                  <a:schemeClr val="tx1"/>
                </a:solidFill>
                <a:effectLst/>
                <a:latin typeface="+mn-lt"/>
                <a:ea typeface="+mn-ea"/>
                <a:cs typeface="+mn-cs"/>
              </a:rPr>
              <a:t>offers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greater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freedom</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from</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traditional</a:t>
            </a:r>
            <a:r>
              <a:rPr lang="fr-BE" sz="1200" kern="1200" dirty="0">
                <a:solidFill>
                  <a:schemeClr val="tx1"/>
                </a:solidFill>
                <a:effectLst/>
                <a:latin typeface="+mn-lt"/>
                <a:ea typeface="+mn-ea"/>
                <a:cs typeface="+mn-cs"/>
              </a:rPr>
              <a:t> media structures, </a:t>
            </a:r>
            <a:r>
              <a:rPr lang="fr-BE" sz="1200" kern="1200" dirty="0" err="1">
                <a:solidFill>
                  <a:schemeClr val="tx1"/>
                </a:solidFill>
                <a:effectLst/>
                <a:latin typeface="+mn-lt"/>
                <a:ea typeface="+mn-ea"/>
                <a:cs typeface="+mn-cs"/>
              </a:rPr>
              <a:t>prioritizing</a:t>
            </a:r>
            <a:r>
              <a:rPr lang="fr-BE" sz="1200" kern="1200" dirty="0">
                <a:solidFill>
                  <a:schemeClr val="tx1"/>
                </a:solidFill>
                <a:effectLst/>
                <a:latin typeface="+mn-lt"/>
                <a:ea typeface="+mn-ea"/>
                <a:cs typeface="+mn-cs"/>
              </a:rPr>
              <a:t> live </a:t>
            </a:r>
            <a:r>
              <a:rPr lang="fr-BE" sz="1200" kern="1200" dirty="0" err="1">
                <a:solidFill>
                  <a:schemeClr val="tx1"/>
                </a:solidFill>
                <a:effectLst/>
                <a:latin typeface="+mn-lt"/>
                <a:ea typeface="+mn-ea"/>
                <a:cs typeface="+mn-cs"/>
              </a:rPr>
              <a:t>video</a:t>
            </a:r>
            <a:r>
              <a:rPr lang="fr-BE" sz="1200" kern="1200" dirty="0">
                <a:solidFill>
                  <a:schemeClr val="tx1"/>
                </a:solidFill>
                <a:effectLst/>
                <a:latin typeface="+mn-lt"/>
                <a:ea typeface="+mn-ea"/>
                <a:cs typeface="+mn-cs"/>
              </a:rPr>
              <a:t> over </a:t>
            </a:r>
            <a:r>
              <a:rPr lang="fr-BE" sz="1200" kern="1200" dirty="0" err="1">
                <a:solidFill>
                  <a:schemeClr val="tx1"/>
                </a:solidFill>
                <a:effectLst/>
                <a:latin typeface="+mn-lt"/>
                <a:ea typeface="+mn-ea"/>
                <a:cs typeface="+mn-cs"/>
              </a:rPr>
              <a:t>websites</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enabling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small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editorial</a:t>
            </a:r>
            <a:r>
              <a:rPr lang="fr-BE" sz="1200" kern="1200" dirty="0">
                <a:solidFill>
                  <a:schemeClr val="tx1"/>
                </a:solidFill>
                <a:effectLst/>
                <a:latin typeface="+mn-lt"/>
                <a:ea typeface="+mn-ea"/>
                <a:cs typeface="+mn-cs"/>
              </a:rPr>
              <a:t> teams to </a:t>
            </a:r>
            <a:r>
              <a:rPr lang="fr-BE" sz="1200" kern="1200" dirty="0" err="1">
                <a:solidFill>
                  <a:schemeClr val="tx1"/>
                </a:solidFill>
                <a:effectLst/>
                <a:latin typeface="+mn-lt"/>
                <a:ea typeface="+mn-ea"/>
                <a:cs typeface="+mn-cs"/>
              </a:rPr>
              <a:t>build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familiarity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audiences. Au Poste exemplifies long-</a:t>
            </a:r>
            <a:r>
              <a:rPr lang="fr-BE" sz="1200" kern="1200" dirty="0" err="1">
                <a:solidFill>
                  <a:schemeClr val="tx1"/>
                </a:solidFill>
                <a:effectLst/>
                <a:latin typeface="+mn-lt"/>
                <a:ea typeface="+mn-ea"/>
                <a:cs typeface="+mn-cs"/>
              </a:rPr>
              <a:t>form</a:t>
            </a:r>
            <a:r>
              <a:rPr lang="fr-BE" sz="1200" kern="1200" dirty="0">
                <a:solidFill>
                  <a:schemeClr val="tx1"/>
                </a:solidFill>
                <a:effectLst/>
                <a:latin typeface="+mn-lt"/>
                <a:ea typeface="+mn-ea"/>
                <a:cs typeface="+mn-cs"/>
              </a:rPr>
              <a:t> “slow </a:t>
            </a:r>
            <a:r>
              <a:rPr lang="fr-BE" sz="1200" kern="1200" dirty="0" err="1">
                <a:solidFill>
                  <a:schemeClr val="tx1"/>
                </a:solidFill>
                <a:effectLst/>
                <a:latin typeface="+mn-lt"/>
                <a:ea typeface="+mn-ea"/>
                <a:cs typeface="+mn-cs"/>
              </a:rPr>
              <a:t>journalism</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extended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streams</a:t>
            </a:r>
            <a:r>
              <a:rPr lang="fr-BE" sz="1200" kern="1200" dirty="0">
                <a:solidFill>
                  <a:schemeClr val="tx1"/>
                </a:solidFill>
                <a:effectLst/>
                <a:latin typeface="+mn-lt"/>
                <a:ea typeface="+mn-ea"/>
                <a:cs typeface="+mn-cs"/>
              </a:rPr>
              <a:t> (e.g., six </a:t>
            </a:r>
            <a:r>
              <a:rPr lang="fr-BE" sz="1200" kern="1200" dirty="0" err="1">
                <a:solidFill>
                  <a:schemeClr val="tx1"/>
                </a:solidFill>
                <a:effectLst/>
                <a:latin typeface="+mn-lt"/>
                <a:ea typeface="+mn-ea"/>
                <a:cs typeface="+mn-cs"/>
              </a:rPr>
              <a:t>hours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from</a:t>
            </a:r>
            <a:r>
              <a:rPr lang="fr-BE" sz="1200" kern="1200" dirty="0">
                <a:solidFill>
                  <a:schemeClr val="tx1"/>
                </a:solidFill>
                <a:effectLst/>
                <a:latin typeface="+mn-lt"/>
                <a:ea typeface="+mn-ea"/>
                <a:cs typeface="+mn-cs"/>
              </a:rPr>
              <a:t> an </a:t>
            </a:r>
            <a:r>
              <a:rPr lang="fr-BE" sz="1200" kern="1200" dirty="0" err="1">
                <a:solidFill>
                  <a:schemeClr val="tx1"/>
                </a:solidFill>
                <a:effectLst/>
                <a:latin typeface="+mn-lt"/>
                <a:ea typeface="+mn-ea"/>
                <a:cs typeface="+mn-cs"/>
              </a:rPr>
              <a:t>antifascist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protest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resisting</a:t>
            </a:r>
            <a:r>
              <a:rPr lang="fr-BE" sz="1200" kern="1200" dirty="0">
                <a:solidFill>
                  <a:schemeClr val="tx1"/>
                </a:solidFill>
                <a:effectLst/>
                <a:latin typeface="+mn-lt"/>
                <a:ea typeface="+mn-ea"/>
                <a:cs typeface="+mn-cs"/>
              </a:rPr>
              <a:t> click-</a:t>
            </a:r>
            <a:r>
              <a:rPr lang="fr-BE" sz="1200" kern="1200" dirty="0" err="1">
                <a:solidFill>
                  <a:schemeClr val="tx1"/>
                </a:solidFill>
                <a:effectLst/>
                <a:latin typeface="+mn-lt"/>
                <a:ea typeface="+mn-ea"/>
                <a:cs typeface="+mn-cs"/>
              </a:rPr>
              <a:t>driven</a:t>
            </a:r>
            <a:r>
              <a:rPr lang="fr-BE" sz="1200" kern="1200" dirty="0">
                <a:solidFill>
                  <a:schemeClr val="tx1"/>
                </a:solidFill>
                <a:effectLst/>
                <a:latin typeface="+mn-lt"/>
                <a:ea typeface="+mn-ea"/>
                <a:cs typeface="+mn-cs"/>
              </a:rPr>
              <a:t> news cycles and </a:t>
            </a:r>
            <a:r>
              <a:rPr lang="fr-BE" sz="1200" kern="1200" dirty="0" err="1">
                <a:solidFill>
                  <a:schemeClr val="tx1"/>
                </a:solidFill>
                <a:effectLst/>
                <a:latin typeface="+mn-lt"/>
                <a:ea typeface="+mn-ea"/>
                <a:cs typeface="+mn-cs"/>
              </a:rPr>
              <a:t>fostering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organic</a:t>
            </a:r>
            <a:r>
              <a:rPr lang="fr-BE" sz="1200" kern="1200" dirty="0">
                <a:solidFill>
                  <a:schemeClr val="tx1"/>
                </a:solidFill>
                <a:effectLst/>
                <a:latin typeface="+mn-lt"/>
                <a:ea typeface="+mn-ea"/>
                <a:cs typeface="+mn-cs"/>
              </a:rPr>
              <a:t> discussion. Reliance on donations, </a:t>
            </a:r>
            <a:r>
              <a:rPr lang="fr-BE" sz="1200" kern="1200" dirty="0" err="1">
                <a:solidFill>
                  <a:schemeClr val="tx1"/>
                </a:solidFill>
                <a:effectLst/>
                <a:latin typeface="+mn-lt"/>
                <a:ea typeface="+mn-ea"/>
                <a:cs typeface="+mn-cs"/>
              </a:rPr>
              <a:t>subscriptions</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Patreon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creates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what</a:t>
            </a:r>
            <a:r>
              <a:rPr lang="fr-BE" sz="1200" kern="1200" dirty="0">
                <a:solidFill>
                  <a:schemeClr val="tx1"/>
                </a:solidFill>
                <a:effectLst/>
                <a:latin typeface="+mn-lt"/>
                <a:ea typeface="+mn-ea"/>
                <a:cs typeface="+mn-cs"/>
              </a:rPr>
              <a:t> David Dufresne calls a “</a:t>
            </a:r>
            <a:r>
              <a:rPr lang="fr-BE" sz="1200" kern="1200" dirty="0" err="1">
                <a:solidFill>
                  <a:schemeClr val="tx1"/>
                </a:solidFill>
                <a:effectLst/>
                <a:latin typeface="+mn-lt"/>
                <a:ea typeface="+mn-ea"/>
                <a:cs typeface="+mn-cs"/>
              </a:rPr>
              <a:t>temporary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autonomous</a:t>
            </a:r>
            <a:r>
              <a:rPr lang="fr-BE" sz="1200" kern="1200" dirty="0">
                <a:solidFill>
                  <a:schemeClr val="tx1"/>
                </a:solidFill>
                <a:effectLst/>
                <a:latin typeface="+mn-lt"/>
                <a:ea typeface="+mn-ea"/>
                <a:cs typeface="+mn-cs"/>
              </a:rPr>
              <a:t> zone,” </a:t>
            </a:r>
            <a:r>
              <a:rPr lang="fr-BE" sz="1200" kern="1200" dirty="0" err="1">
                <a:solidFill>
                  <a:schemeClr val="tx1"/>
                </a:solidFill>
                <a:effectLst/>
                <a:latin typeface="+mn-lt"/>
                <a:ea typeface="+mn-ea"/>
                <a:cs typeface="+mn-cs"/>
              </a:rPr>
              <a:t>granting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greater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independence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than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institutionalized</a:t>
            </a:r>
            <a:r>
              <a:rPr lang="fr-BE" sz="1200" kern="1200" dirty="0">
                <a:solidFill>
                  <a:schemeClr val="tx1"/>
                </a:solidFill>
                <a:effectLst/>
                <a:latin typeface="+mn-lt"/>
                <a:ea typeface="+mn-ea"/>
                <a:cs typeface="+mn-cs"/>
              </a:rPr>
              <a:t> media. </a:t>
            </a:r>
            <a:r>
              <a:rPr lang="en-US" sz="1200" kern="1200" dirty="0">
                <a:solidFill>
                  <a:schemeClr val="tx1"/>
                </a:solidFill>
                <a:effectLst/>
                <a:latin typeface="+mn-lt"/>
                <a:ea typeface="+mn-ea"/>
                <a:cs typeface="+mn-cs"/>
              </a:rPr>
              <a:t>By asserting the presence of investigative journalism in a space traditionally affiliated with entertainment, these journalists are defending a transversal occupational ideology, which can be exercised everywhere with the same deontology and rigor, whatever the medium.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18</a:t>
            </a:fld>
            <a:endParaRPr lang="fr-FR"/>
          </a:p>
        </p:txBody>
      </p:sp>
    </p:spTree>
    <p:extLst>
      <p:ext uri="{BB962C8B-B14F-4D97-AF65-F5344CB8AC3E}">
        <p14:creationId xmlns:p14="http://schemas.microsoft.com/office/powerpoint/2010/main" val="728647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The live-streamed podcast </a:t>
            </a:r>
            <a:r>
              <a:rPr lang="en-GB" sz="1200" i="1" kern="1200" dirty="0">
                <a:solidFill>
                  <a:schemeClr val="tx1"/>
                </a:solidFill>
                <a:effectLst/>
                <a:latin typeface="+mn-lt"/>
                <a:ea typeface="+mn-ea"/>
                <a:cs typeface="+mn-cs"/>
              </a:rPr>
              <a:t>Silence, on </a:t>
            </a:r>
            <a:r>
              <a:rPr lang="en-GB" sz="1200" i="1" kern="1200" dirty="0" err="1">
                <a:solidFill>
                  <a:schemeClr val="tx1"/>
                </a:solidFill>
                <a:effectLst/>
                <a:latin typeface="+mn-lt"/>
                <a:ea typeface="+mn-ea"/>
                <a:cs typeface="+mn-cs"/>
              </a:rPr>
              <a:t>joue</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hosted by Erwan Cario and produced under the umbrella of the journal </a:t>
            </a:r>
            <a:r>
              <a:rPr lang="en-GB" sz="1200" i="1" kern="1200" dirty="0">
                <a:solidFill>
                  <a:schemeClr val="tx1"/>
                </a:solidFill>
                <a:effectLst/>
                <a:latin typeface="+mn-lt"/>
                <a:ea typeface="+mn-ea"/>
                <a:cs typeface="+mn-cs"/>
              </a:rPr>
              <a:t>Libération</a:t>
            </a:r>
            <a:r>
              <a:rPr lang="en-GB" sz="1200" kern="1200" dirty="0">
                <a:solidFill>
                  <a:schemeClr val="tx1"/>
                </a:solidFill>
                <a:effectLst/>
                <a:latin typeface="+mn-lt"/>
                <a:ea typeface="+mn-ea"/>
                <a:cs typeface="+mn-cs"/>
              </a:rPr>
              <a:t>, exemplifies the emergence of specialized journalistic ecosystems within generalist media institutions. Although still formally attached to the newspaper, the show operates as an editorially autonomous entity with its own Twitch channel, distribution networks, and audience—many of whom are unaware of its affiliation with </a:t>
            </a:r>
            <a:r>
              <a:rPr lang="en-GB" sz="1200" i="1" kern="1200" dirty="0">
                <a:solidFill>
                  <a:schemeClr val="tx1"/>
                </a:solidFill>
                <a:effectLst/>
                <a:latin typeface="+mn-lt"/>
                <a:ea typeface="+mn-ea"/>
                <a:cs typeface="+mn-cs"/>
              </a:rPr>
              <a:t>Libération</a:t>
            </a:r>
            <a:r>
              <a:rPr lang="en-GB" sz="120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19</a:t>
            </a:fld>
            <a:endParaRPr lang="fr-FR"/>
          </a:p>
        </p:txBody>
      </p:sp>
    </p:spTree>
    <p:extLst>
      <p:ext uri="{BB962C8B-B14F-4D97-AF65-F5344CB8AC3E}">
        <p14:creationId xmlns:p14="http://schemas.microsoft.com/office/powerpoint/2010/main" val="1211114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Initially launched in 2011 as a spin-off of </a:t>
            </a:r>
            <a:r>
              <a:rPr lang="en-GB" sz="1200" kern="1200" dirty="0" err="1">
                <a:solidFill>
                  <a:schemeClr val="tx1"/>
                </a:solidFill>
                <a:effectLst/>
                <a:latin typeface="+mn-lt"/>
                <a:ea typeface="+mn-ea"/>
                <a:cs typeface="+mn-cs"/>
              </a:rPr>
              <a:t>Justin.TV</a:t>
            </a:r>
            <a:r>
              <a:rPr lang="en-GB" sz="1200" kern="1200" dirty="0">
                <a:solidFill>
                  <a:schemeClr val="tx1"/>
                </a:solidFill>
                <a:effectLst/>
                <a:latin typeface="+mn-lt"/>
                <a:ea typeface="+mn-ea"/>
                <a:cs typeface="+mn-cs"/>
              </a:rPr>
              <a:t>, Twitch was conceived as a live-streaming platform primarily dedicated to video game content and esports. While </a:t>
            </a:r>
            <a:r>
              <a:rPr lang="en-GB" sz="1200" kern="1200" dirty="0" err="1">
                <a:solidFill>
                  <a:schemeClr val="tx1"/>
                </a:solidFill>
                <a:effectLst/>
                <a:latin typeface="+mn-lt"/>
                <a:ea typeface="+mn-ea"/>
                <a:cs typeface="+mn-cs"/>
              </a:rPr>
              <a:t>Justin.TV</a:t>
            </a:r>
            <a:r>
              <a:rPr lang="en-GB" sz="1200" kern="1200" dirty="0">
                <a:solidFill>
                  <a:schemeClr val="tx1"/>
                </a:solidFill>
                <a:effectLst/>
                <a:latin typeface="+mn-lt"/>
                <a:ea typeface="+mn-ea"/>
                <a:cs typeface="+mn-cs"/>
              </a:rPr>
              <a:t> featured a variety of content, growing interest in gaming led to the creation of </a:t>
            </a:r>
            <a:r>
              <a:rPr lang="en-GB" sz="1200" kern="1200" dirty="0" err="1">
                <a:solidFill>
                  <a:schemeClr val="tx1"/>
                </a:solidFill>
                <a:effectLst/>
                <a:latin typeface="+mn-lt"/>
                <a:ea typeface="+mn-ea"/>
                <a:cs typeface="+mn-cs"/>
              </a:rPr>
              <a:t>Twitch.TV</a:t>
            </a:r>
            <a:r>
              <a:rPr lang="en-GB" sz="1200" kern="1200" dirty="0">
                <a:solidFill>
                  <a:schemeClr val="tx1"/>
                </a:solidFill>
                <a:effectLst/>
                <a:latin typeface="+mn-lt"/>
                <a:ea typeface="+mn-ea"/>
                <a:cs typeface="+mn-cs"/>
              </a:rPr>
              <a:t>, which quickly gained popularity among younger audiences. In 2014, Twitch was acquired by Amazon, marking a strategic pivot: while maintaining its dominance in esports, the platform began to diversify its content and encourage the development of communities beyond gaming. For several years, Twitch remained largely associated with gaming culture and was relatively unnoticed by the broader public and mainstream media. However, in mid-2020, during the COVID-19 lockdowns, journalists and communicators began exploring Twitch as a new medium. As news organizations increasingly adopt live streaming on platforms like Twitch, they enter a media ecosystem shaped by entertainment-driven engagement strategies. While journalism has traditionally focused on investigation and reporting, the integration of streaming challenges established norms, blurring the boundaries between information and entertainment. This shift raises critical questions about journalism’s future: How do journalists navigate the performative demands of live platforms while maintaining professional integrity? Does this transition redefine journalistic “occupational identity”, prioritizing audience engagement over investigative depth? </a:t>
            </a:r>
            <a:endParaRPr lang="fr-BE"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2</a:t>
            </a:fld>
            <a:endParaRPr lang="fr-FR"/>
          </a:p>
        </p:txBody>
      </p:sp>
    </p:spTree>
    <p:extLst>
      <p:ext uri="{BB962C8B-B14F-4D97-AF65-F5344CB8AC3E}">
        <p14:creationId xmlns:p14="http://schemas.microsoft.com/office/powerpoint/2010/main" val="2986618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The COVID-19 pandemic accelerated remote work, enabling </a:t>
            </a:r>
            <a:r>
              <a:rPr lang="en-GB" sz="1200" i="1" kern="1200" dirty="0">
                <a:solidFill>
                  <a:schemeClr val="tx1"/>
                </a:solidFill>
                <a:effectLst/>
                <a:latin typeface="+mn-lt"/>
                <a:ea typeface="+mn-ea"/>
                <a:cs typeface="+mn-cs"/>
              </a:rPr>
              <a:t>Silence, on </a:t>
            </a:r>
            <a:r>
              <a:rPr lang="en-GB" sz="1200" i="1" kern="1200" dirty="0" err="1">
                <a:solidFill>
                  <a:schemeClr val="tx1"/>
                </a:solidFill>
                <a:effectLst/>
                <a:latin typeface="+mn-lt"/>
                <a:ea typeface="+mn-ea"/>
                <a:cs typeface="+mn-cs"/>
              </a:rPr>
              <a:t>joue</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to function independently from the rest of </a:t>
            </a:r>
            <a:r>
              <a:rPr lang="en-GB" sz="1200" i="1" kern="1200" dirty="0">
                <a:solidFill>
                  <a:schemeClr val="tx1"/>
                </a:solidFill>
                <a:effectLst/>
                <a:latin typeface="+mn-lt"/>
                <a:ea typeface="+mn-ea"/>
                <a:cs typeface="+mn-cs"/>
              </a:rPr>
              <a:t>Libération</a:t>
            </a:r>
            <a:r>
              <a:rPr lang="en-GB" sz="1200" kern="1200" dirty="0">
                <a:solidFill>
                  <a:schemeClr val="tx1"/>
                </a:solidFill>
                <a:effectLst/>
                <a:latin typeface="+mn-lt"/>
                <a:ea typeface="+mn-ea"/>
                <a:cs typeface="+mn-cs"/>
              </a:rPr>
              <a:t> while still anchored in journalistic norms. </a:t>
            </a:r>
            <a:r>
              <a:rPr lang="fr-BE" sz="1200" kern="1200" dirty="0" err="1">
                <a:solidFill>
                  <a:schemeClr val="tx1"/>
                </a:solidFill>
                <a:effectLst/>
                <a:latin typeface="+mn-lt"/>
                <a:ea typeface="+mn-ea"/>
                <a:cs typeface="+mn-cs"/>
              </a:rPr>
              <a:t>Each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episode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devotes</a:t>
            </a:r>
            <a:r>
              <a:rPr lang="fr-BE" sz="1200" kern="1200" dirty="0">
                <a:solidFill>
                  <a:schemeClr val="tx1"/>
                </a:solidFill>
                <a:effectLst/>
                <a:latin typeface="+mn-lt"/>
                <a:ea typeface="+mn-ea"/>
                <a:cs typeface="+mn-cs"/>
              </a:rPr>
              <a:t> a </a:t>
            </a:r>
            <a:r>
              <a:rPr lang="fr-BE" sz="1200" kern="1200" dirty="0" err="1">
                <a:solidFill>
                  <a:schemeClr val="tx1"/>
                </a:solidFill>
                <a:effectLst/>
                <a:latin typeface="+mn-lt"/>
                <a:ea typeface="+mn-ea"/>
                <a:cs typeface="+mn-cs"/>
              </a:rPr>
              <a:t>substantial</a:t>
            </a:r>
            <a:r>
              <a:rPr lang="fr-BE" sz="1200" kern="1200" dirty="0">
                <a:solidFill>
                  <a:schemeClr val="tx1"/>
                </a:solidFill>
                <a:effectLst/>
                <a:latin typeface="+mn-lt"/>
                <a:ea typeface="+mn-ea"/>
                <a:cs typeface="+mn-cs"/>
              </a:rPr>
              <a:t> segment to news, </a:t>
            </a:r>
            <a:r>
              <a:rPr lang="fr-BE" sz="1200" kern="1200" dirty="0" err="1">
                <a:solidFill>
                  <a:schemeClr val="tx1"/>
                </a:solidFill>
                <a:effectLst/>
                <a:latin typeface="+mn-lt"/>
                <a:ea typeface="+mn-ea"/>
                <a:cs typeface="+mn-cs"/>
              </a:rPr>
              <a:t>collectively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discussed</a:t>
            </a:r>
            <a:r>
              <a:rPr lang="fr-BE" sz="1200" kern="1200" dirty="0">
                <a:solidFill>
                  <a:schemeClr val="tx1"/>
                </a:solidFill>
                <a:effectLst/>
                <a:latin typeface="+mn-lt"/>
                <a:ea typeface="+mn-ea"/>
                <a:cs typeface="+mn-cs"/>
              </a:rPr>
              <a:t> by </a:t>
            </a:r>
            <a:r>
              <a:rPr lang="fr-BE" sz="1200" kern="1200" dirty="0" err="1">
                <a:solidFill>
                  <a:schemeClr val="tx1"/>
                </a:solidFill>
                <a:effectLst/>
                <a:latin typeface="+mn-lt"/>
                <a:ea typeface="+mn-ea"/>
                <a:cs typeface="+mn-cs"/>
              </a:rPr>
              <a:t>contributors</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framed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within</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paper’s</a:t>
            </a:r>
            <a:r>
              <a:rPr lang="fr-BE" sz="1200" kern="1200" dirty="0">
                <a:solidFill>
                  <a:schemeClr val="tx1"/>
                </a:solidFill>
                <a:effectLst/>
                <a:latin typeface="+mn-lt"/>
                <a:ea typeface="+mn-ea"/>
                <a:cs typeface="+mn-cs"/>
              </a:rPr>
              <a:t> progressive ethos on </a:t>
            </a:r>
            <a:r>
              <a:rPr lang="fr-BE" sz="1200" kern="1200" dirty="0" err="1">
                <a:solidFill>
                  <a:schemeClr val="tx1"/>
                </a:solidFill>
                <a:effectLst/>
                <a:latin typeface="+mn-lt"/>
                <a:ea typeface="+mn-ea"/>
                <a:cs typeface="+mn-cs"/>
              </a:rPr>
              <a:t>labor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gender</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ethics</a:t>
            </a:r>
            <a:r>
              <a:rPr lang="fr-BE" dirty="0">
                <a:effectLst/>
              </a:rPr>
              <a:t>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20</a:t>
            </a:fld>
            <a:endParaRPr lang="fr-FR"/>
          </a:p>
        </p:txBody>
      </p:sp>
    </p:spTree>
    <p:extLst>
      <p:ext uri="{BB962C8B-B14F-4D97-AF65-F5344CB8AC3E}">
        <p14:creationId xmlns:p14="http://schemas.microsoft.com/office/powerpoint/2010/main" val="3170139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a:solidFill>
                  <a:schemeClr val="tx1"/>
                </a:solidFill>
                <a:effectLst/>
                <a:latin typeface="+mn-lt"/>
                <a:ea typeface="+mn-ea"/>
                <a:cs typeface="+mn-cs"/>
              </a:rPr>
              <a:t>This </a:t>
            </a:r>
            <a:r>
              <a:rPr lang="fr-BE" sz="1200" kern="1200" dirty="0" err="1">
                <a:solidFill>
                  <a:schemeClr val="tx1"/>
                </a:solidFill>
                <a:effectLst/>
                <a:latin typeface="+mn-lt"/>
                <a:ea typeface="+mn-ea"/>
                <a:cs typeface="+mn-cs"/>
              </a:rPr>
              <a:t>critical</a:t>
            </a:r>
            <a:r>
              <a:rPr lang="fr-BE" sz="1200" kern="1200" dirty="0">
                <a:solidFill>
                  <a:schemeClr val="tx1"/>
                </a:solidFill>
                <a:effectLst/>
                <a:latin typeface="+mn-lt"/>
                <a:ea typeface="+mn-ea"/>
                <a:cs typeface="+mn-cs"/>
              </a:rPr>
              <a:t> stance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reinforced</a:t>
            </a:r>
            <a:r>
              <a:rPr lang="fr-BE" sz="1200" kern="1200" dirty="0">
                <a:solidFill>
                  <a:schemeClr val="tx1"/>
                </a:solidFill>
                <a:effectLst/>
                <a:latin typeface="+mn-lt"/>
                <a:ea typeface="+mn-ea"/>
                <a:cs typeface="+mn-cs"/>
              </a:rPr>
              <a:t> by the spin-off </a:t>
            </a:r>
            <a:r>
              <a:rPr lang="fr-BE" sz="1200" i="1" kern="1200" dirty="0">
                <a:solidFill>
                  <a:schemeClr val="tx1"/>
                </a:solidFill>
                <a:effectLst/>
                <a:latin typeface="+mn-lt"/>
                <a:ea typeface="+mn-ea"/>
                <a:cs typeface="+mn-cs"/>
              </a:rPr>
              <a:t>Gâchette Gauche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which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gathers</a:t>
            </a:r>
            <a:r>
              <a:rPr lang="fr-BE" sz="1200" kern="1200" dirty="0">
                <a:solidFill>
                  <a:schemeClr val="tx1"/>
                </a:solidFill>
                <a:effectLst/>
                <a:latin typeface="+mn-lt"/>
                <a:ea typeface="+mn-ea"/>
                <a:cs typeface="+mn-cs"/>
              </a:rPr>
              <a:t> editors-in-</a:t>
            </a:r>
            <a:r>
              <a:rPr lang="fr-BE" sz="1200" kern="1200" dirty="0" err="1">
                <a:solidFill>
                  <a:schemeClr val="tx1"/>
                </a:solidFill>
                <a:effectLst/>
                <a:latin typeface="+mn-lt"/>
                <a:ea typeface="+mn-ea"/>
                <a:cs typeface="+mn-cs"/>
              </a:rPr>
              <a:t>chief</a:t>
            </a:r>
            <a:r>
              <a:rPr lang="fr-BE" sz="1200" kern="1200" dirty="0">
                <a:solidFill>
                  <a:schemeClr val="tx1"/>
                </a:solidFill>
                <a:effectLst/>
                <a:latin typeface="+mn-lt"/>
                <a:ea typeface="+mn-ea"/>
                <a:cs typeface="+mn-cs"/>
              </a:rPr>
              <a:t> for </a:t>
            </a:r>
            <a:r>
              <a:rPr lang="fr-BE" sz="1200" kern="1200" dirty="0" err="1">
                <a:solidFill>
                  <a:schemeClr val="tx1"/>
                </a:solidFill>
                <a:effectLst/>
                <a:latin typeface="+mn-lt"/>
                <a:ea typeface="+mn-ea"/>
                <a:cs typeface="+mn-cs"/>
              </a:rPr>
              <a:t>broader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debates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often</a:t>
            </a:r>
            <a:r>
              <a:rPr lang="fr-BE" sz="1200" kern="1200" dirty="0">
                <a:solidFill>
                  <a:schemeClr val="tx1"/>
                </a:solidFill>
                <a:effectLst/>
                <a:latin typeface="+mn-lt"/>
                <a:ea typeface="+mn-ea"/>
                <a:cs typeface="+mn-cs"/>
              </a:rPr>
              <a:t> more </a:t>
            </a:r>
            <a:r>
              <a:rPr lang="fr-BE" sz="1200" kern="1200" dirty="0" err="1">
                <a:solidFill>
                  <a:schemeClr val="tx1"/>
                </a:solidFill>
                <a:effectLst/>
                <a:latin typeface="+mn-lt"/>
                <a:ea typeface="+mn-ea"/>
                <a:cs typeface="+mn-cs"/>
              </a:rPr>
              <a:t>irreverent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than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traditional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press</a:t>
            </a:r>
            <a:r>
              <a:rPr lang="fr-BE" sz="1200" kern="1200" dirty="0">
                <a:solidFill>
                  <a:schemeClr val="tx1"/>
                </a:solidFill>
                <a:effectLst/>
                <a:latin typeface="+mn-lt"/>
                <a:ea typeface="+mn-ea"/>
                <a:cs typeface="+mn-cs"/>
              </a:rPr>
              <a:t> formats, and </a:t>
            </a:r>
            <a:r>
              <a:rPr lang="fr-BE" sz="1200" kern="1200" dirty="0" err="1">
                <a:solidFill>
                  <a:schemeClr val="tx1"/>
                </a:solidFill>
                <a:effectLst/>
                <a:latin typeface="+mn-lt"/>
                <a:ea typeface="+mn-ea"/>
                <a:cs typeface="+mn-cs"/>
              </a:rPr>
              <a:t>illustrates</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podcast’s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ability</a:t>
            </a:r>
            <a:r>
              <a:rPr lang="fr-BE" sz="1200" kern="1200" dirty="0">
                <a:solidFill>
                  <a:schemeClr val="tx1"/>
                </a:solidFill>
                <a:effectLst/>
                <a:latin typeface="+mn-lt"/>
                <a:ea typeface="+mn-ea"/>
                <a:cs typeface="+mn-cs"/>
              </a:rPr>
              <a:t> to </a:t>
            </a:r>
            <a:r>
              <a:rPr lang="fr-BE" sz="1200" kern="1200" dirty="0" err="1">
                <a:solidFill>
                  <a:schemeClr val="tx1"/>
                </a:solidFill>
                <a:effectLst/>
                <a:latin typeface="+mn-lt"/>
                <a:ea typeface="+mn-ea"/>
                <a:cs typeface="+mn-cs"/>
              </a:rPr>
              <a:t>deliver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reflective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analysis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even</a:t>
            </a:r>
            <a:r>
              <a:rPr lang="fr-BE" sz="1200" kern="1200" dirty="0">
                <a:solidFill>
                  <a:schemeClr val="tx1"/>
                </a:solidFill>
                <a:effectLst/>
                <a:latin typeface="+mn-lt"/>
                <a:ea typeface="+mn-ea"/>
                <a:cs typeface="+mn-cs"/>
              </a:rPr>
              <a:t> on </a:t>
            </a:r>
            <a:r>
              <a:rPr lang="fr-BE" sz="1200" kern="1200" dirty="0" err="1">
                <a:solidFill>
                  <a:schemeClr val="tx1"/>
                </a:solidFill>
                <a:effectLst/>
                <a:latin typeface="+mn-lt"/>
                <a:ea typeface="+mn-ea"/>
                <a:cs typeface="+mn-cs"/>
              </a:rPr>
              <a:t>reactive</a:t>
            </a:r>
            <a:r>
              <a:rPr lang="fr-BE" sz="1200" kern="1200" dirty="0">
                <a:solidFill>
                  <a:schemeClr val="tx1"/>
                </a:solidFill>
                <a:effectLst/>
                <a:latin typeface="+mn-lt"/>
                <a:ea typeface="+mn-ea"/>
                <a:cs typeface="+mn-cs"/>
              </a:rPr>
              <a:t> platforms like Twitch and YouTube. </a:t>
            </a:r>
            <a:r>
              <a:rPr lang="fr-BE" sz="1200" kern="1200" dirty="0" err="1">
                <a:solidFill>
                  <a:schemeClr val="tx1"/>
                </a:solidFill>
                <a:effectLst/>
                <a:latin typeface="+mn-lt"/>
                <a:ea typeface="+mn-ea"/>
                <a:cs typeface="+mn-cs"/>
              </a:rPr>
              <a:t>Produced</a:t>
            </a:r>
            <a:r>
              <a:rPr lang="fr-BE" sz="1200" kern="1200" dirty="0">
                <a:solidFill>
                  <a:schemeClr val="tx1"/>
                </a:solidFill>
                <a:effectLst/>
                <a:latin typeface="+mn-lt"/>
                <a:ea typeface="+mn-ea"/>
                <a:cs typeface="+mn-cs"/>
              </a:rPr>
              <a:t> by a team of five </a:t>
            </a:r>
            <a:r>
              <a:rPr lang="fr-BE" sz="1200" kern="1200" dirty="0" err="1">
                <a:solidFill>
                  <a:schemeClr val="tx1"/>
                </a:solidFill>
                <a:effectLst/>
                <a:latin typeface="+mn-lt"/>
                <a:ea typeface="+mn-ea"/>
                <a:cs typeface="+mn-cs"/>
              </a:rPr>
              <a:t>journalists</a:t>
            </a:r>
            <a:r>
              <a:rPr lang="fr-BE" sz="1200" kern="1200" dirty="0">
                <a:solidFill>
                  <a:schemeClr val="tx1"/>
                </a:solidFill>
                <a:effectLst/>
                <a:latin typeface="+mn-lt"/>
                <a:ea typeface="+mn-ea"/>
                <a:cs typeface="+mn-cs"/>
              </a:rPr>
              <a:t>—</a:t>
            </a:r>
            <a:r>
              <a:rPr lang="fr-BE" sz="1200" kern="1200" dirty="0" err="1">
                <a:solidFill>
                  <a:schemeClr val="tx1"/>
                </a:solidFill>
                <a:effectLst/>
                <a:latin typeface="+mn-lt"/>
                <a:ea typeface="+mn-ea"/>
                <a:cs typeface="+mn-cs"/>
              </a:rPr>
              <a:t>mostly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freelancers</a:t>
            </a:r>
            <a:r>
              <a:rPr lang="fr-BE" sz="1200" kern="1200" dirty="0">
                <a:solidFill>
                  <a:schemeClr val="tx1"/>
                </a:solidFill>
                <a:effectLst/>
                <a:latin typeface="+mn-lt"/>
                <a:ea typeface="+mn-ea"/>
                <a:cs typeface="+mn-cs"/>
              </a:rPr>
              <a:t>—the show </a:t>
            </a:r>
            <a:r>
              <a:rPr lang="fr-BE" sz="1200" kern="1200" dirty="0" err="1">
                <a:solidFill>
                  <a:schemeClr val="tx1"/>
                </a:solidFill>
                <a:effectLst/>
                <a:latin typeface="+mn-lt"/>
                <a:ea typeface="+mn-ea"/>
                <a:cs typeface="+mn-cs"/>
              </a:rPr>
              <a:t>makes</a:t>
            </a:r>
            <a:r>
              <a:rPr lang="fr-BE" sz="1200" kern="1200" dirty="0">
                <a:solidFill>
                  <a:schemeClr val="tx1"/>
                </a:solidFill>
                <a:effectLst/>
                <a:latin typeface="+mn-lt"/>
                <a:ea typeface="+mn-ea"/>
                <a:cs typeface="+mn-cs"/>
              </a:rPr>
              <a:t> audience engagement possible </a:t>
            </a:r>
            <a:r>
              <a:rPr lang="fr-BE" sz="1200" kern="1200" dirty="0" err="1">
                <a:solidFill>
                  <a:schemeClr val="tx1"/>
                </a:solidFill>
                <a:effectLst/>
                <a:latin typeface="+mn-lt"/>
                <a:ea typeface="+mn-ea"/>
                <a:cs typeface="+mn-cs"/>
              </a:rPr>
              <a:t>without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any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connection</a:t>
            </a:r>
            <a:r>
              <a:rPr lang="fr-BE" sz="1200" kern="1200" dirty="0">
                <a:solidFill>
                  <a:schemeClr val="tx1"/>
                </a:solidFill>
                <a:effectLst/>
                <a:latin typeface="+mn-lt"/>
                <a:ea typeface="+mn-ea"/>
                <a:cs typeface="+mn-cs"/>
              </a:rPr>
              <a:t> to </a:t>
            </a:r>
            <a:r>
              <a:rPr lang="fr-BE" sz="1200" i="1" kern="1200" dirty="0">
                <a:solidFill>
                  <a:schemeClr val="tx1"/>
                </a:solidFill>
                <a:effectLst/>
                <a:latin typeface="+mn-lt"/>
                <a:ea typeface="+mn-ea"/>
                <a:cs typeface="+mn-cs"/>
              </a:rPr>
              <a:t>Libération</a:t>
            </a:r>
            <a:r>
              <a:rPr lang="fr-BE" sz="1200" kern="1200" dirty="0">
                <a:solidFill>
                  <a:schemeClr val="tx1"/>
                </a:solidFill>
                <a:effectLst/>
                <a:latin typeface="+mn-lt"/>
                <a:ea typeface="+mn-ea"/>
                <a:cs typeface="+mn-cs"/>
              </a:rPr>
              <a:t>. As of 2024,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Erwan </a:t>
            </a:r>
            <a:r>
              <a:rPr lang="fr-BE" sz="1200" kern="1200" dirty="0" err="1">
                <a:solidFill>
                  <a:schemeClr val="tx1"/>
                </a:solidFill>
                <a:effectLst/>
                <a:latin typeface="+mn-lt"/>
                <a:ea typeface="+mn-ea"/>
                <a:cs typeface="+mn-cs"/>
              </a:rPr>
              <a:t>Cario</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now</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dedicated</a:t>
            </a:r>
            <a:r>
              <a:rPr lang="fr-BE" sz="1200" kern="1200" dirty="0">
                <a:solidFill>
                  <a:schemeClr val="tx1"/>
                </a:solidFill>
                <a:effectLst/>
                <a:latin typeface="+mn-lt"/>
                <a:ea typeface="+mn-ea"/>
                <a:cs typeface="+mn-cs"/>
              </a:rPr>
              <a:t> full-time, the podcast exemplifies how digital audio can </a:t>
            </a:r>
            <a:r>
              <a:rPr lang="fr-BE" sz="1200" kern="1200" dirty="0" err="1">
                <a:solidFill>
                  <a:schemeClr val="tx1"/>
                </a:solidFill>
                <a:effectLst/>
                <a:latin typeface="+mn-lt"/>
                <a:ea typeface="+mn-ea"/>
                <a:cs typeface="+mn-cs"/>
              </a:rPr>
              <a:t>establish</a:t>
            </a:r>
            <a:r>
              <a:rPr lang="fr-BE" sz="1200" kern="1200" dirty="0">
                <a:solidFill>
                  <a:schemeClr val="tx1"/>
                </a:solidFill>
                <a:effectLst/>
                <a:latin typeface="+mn-lt"/>
                <a:ea typeface="+mn-ea"/>
                <a:cs typeface="+mn-cs"/>
              </a:rPr>
              <a:t> a semi-</a:t>
            </a:r>
            <a:r>
              <a:rPr lang="fr-BE" sz="1200" kern="1200" dirty="0" err="1">
                <a:solidFill>
                  <a:schemeClr val="tx1"/>
                </a:solidFill>
                <a:effectLst/>
                <a:latin typeface="+mn-lt"/>
                <a:ea typeface="+mn-ea"/>
                <a:cs typeface="+mn-cs"/>
              </a:rPr>
              <a:t>autonomous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form</a:t>
            </a:r>
            <a:r>
              <a:rPr lang="fr-BE" sz="1200" kern="1200" dirty="0">
                <a:solidFill>
                  <a:schemeClr val="tx1"/>
                </a:solidFill>
                <a:effectLst/>
                <a:latin typeface="+mn-lt"/>
                <a:ea typeface="+mn-ea"/>
                <a:cs typeface="+mn-cs"/>
              </a:rPr>
              <a:t> of </a:t>
            </a:r>
            <a:r>
              <a:rPr lang="fr-BE" sz="1200" kern="1200" dirty="0" err="1">
                <a:solidFill>
                  <a:schemeClr val="tx1"/>
                </a:solidFill>
                <a:effectLst/>
                <a:latin typeface="+mn-lt"/>
                <a:ea typeface="+mn-ea"/>
                <a:cs typeface="+mn-cs"/>
              </a:rPr>
              <a:t>specialist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journalism</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within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yet</a:t>
            </a:r>
            <a:r>
              <a:rPr lang="fr-BE" sz="1200" kern="1200" dirty="0">
                <a:solidFill>
                  <a:schemeClr val="tx1"/>
                </a:solidFill>
                <a:effectLst/>
                <a:latin typeface="+mn-lt"/>
                <a:ea typeface="+mn-ea"/>
                <a:cs typeface="+mn-cs"/>
              </a:rPr>
              <a:t> distinct </a:t>
            </a:r>
            <a:r>
              <a:rPr lang="fr-BE" sz="1200" kern="1200" dirty="0" err="1">
                <a:solidFill>
                  <a:schemeClr val="tx1"/>
                </a:solidFill>
                <a:effectLst/>
                <a:latin typeface="+mn-lt"/>
                <a:ea typeface="+mn-ea"/>
                <a:cs typeface="+mn-cs"/>
              </a:rPr>
              <a:t>from</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legacy</a:t>
            </a:r>
            <a:r>
              <a:rPr lang="fr-BE" sz="1200" kern="1200" dirty="0">
                <a:solidFill>
                  <a:schemeClr val="tx1"/>
                </a:solidFill>
                <a:effectLst/>
                <a:latin typeface="+mn-lt"/>
                <a:ea typeface="+mn-ea"/>
                <a:cs typeface="+mn-cs"/>
              </a:rPr>
              <a:t> media.</a:t>
            </a:r>
            <a:r>
              <a:rPr lang="fr-BE" dirty="0">
                <a:effectLst/>
              </a:rPr>
              <a:t>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21</a:t>
            </a:fld>
            <a:endParaRPr lang="fr-FR"/>
          </a:p>
        </p:txBody>
      </p:sp>
    </p:spTree>
    <p:extLst>
      <p:ext uri="{BB962C8B-B14F-4D97-AF65-F5344CB8AC3E}">
        <p14:creationId xmlns:p14="http://schemas.microsoft.com/office/powerpoint/2010/main" val="3685734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nl-BE" sz="1200" kern="1200" dirty="0">
                <a:solidFill>
                  <a:schemeClr val="tx1"/>
                </a:solidFill>
                <a:effectLst/>
                <a:latin typeface="+mn-lt"/>
                <a:ea typeface="+mn-ea"/>
                <a:cs typeface="+mn-cs"/>
              </a:rPr>
              <a:t>The analysis of the five case studies highlights that, despite growing diversification, the use of Twitch in journalism remains largely anchored in the platform’s original video game DNA. </a:t>
            </a:r>
            <a:r>
              <a:rPr lang="fr-BE" sz="1200" kern="1200" dirty="0">
                <a:solidFill>
                  <a:schemeClr val="tx1"/>
                </a:solidFill>
                <a:effectLst/>
                <a:latin typeface="+mn-lt"/>
                <a:ea typeface="+mn-ea"/>
                <a:cs typeface="+mn-cs"/>
              </a:rPr>
              <a:t>This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evident</a:t>
            </a:r>
            <a:r>
              <a:rPr lang="fr-BE" sz="1200" kern="1200" dirty="0">
                <a:solidFill>
                  <a:schemeClr val="tx1"/>
                </a:solidFill>
                <a:effectLst/>
                <a:latin typeface="+mn-lt"/>
                <a:ea typeface="+mn-ea"/>
                <a:cs typeface="+mn-cs"/>
              </a:rPr>
              <a:t> in initiatives </a:t>
            </a:r>
            <a:r>
              <a:rPr lang="fr-BE" sz="1200" kern="1200" dirty="0" err="1">
                <a:solidFill>
                  <a:schemeClr val="tx1"/>
                </a:solidFill>
                <a:effectLst/>
                <a:latin typeface="+mn-lt"/>
                <a:ea typeface="+mn-ea"/>
                <a:cs typeface="+mn-cs"/>
              </a:rPr>
              <a:t>such</a:t>
            </a:r>
            <a:r>
              <a:rPr lang="fr-BE" sz="1200" kern="1200" dirty="0">
                <a:solidFill>
                  <a:schemeClr val="tx1"/>
                </a:solidFill>
                <a:effectLst/>
                <a:latin typeface="+mn-lt"/>
                <a:ea typeface="+mn-ea"/>
                <a:cs typeface="+mn-cs"/>
              </a:rPr>
              <a:t> as </a:t>
            </a:r>
            <a:r>
              <a:rPr lang="fr-BE" sz="1200" kern="1200" dirty="0" err="1">
                <a:solidFill>
                  <a:schemeClr val="tx1"/>
                </a:solidFill>
                <a:effectLst/>
                <a:latin typeface="+mn-lt"/>
                <a:ea typeface="+mn-ea"/>
                <a:cs typeface="+mn-cs"/>
              </a:rPr>
              <a:t>RTBF’s</a:t>
            </a:r>
            <a:r>
              <a:rPr lang="fr-BE" sz="1200" kern="1200" dirty="0">
                <a:solidFill>
                  <a:schemeClr val="tx1"/>
                </a:solidFill>
                <a:effectLst/>
                <a:latin typeface="+mn-lt"/>
                <a:ea typeface="+mn-ea"/>
                <a:cs typeface="+mn-cs"/>
              </a:rPr>
              <a:t> </a:t>
            </a:r>
            <a:r>
              <a:rPr lang="fr-BE" sz="1200" i="1" kern="1200" dirty="0" err="1">
                <a:solidFill>
                  <a:schemeClr val="tx1"/>
                </a:solidFill>
                <a:effectLst/>
                <a:latin typeface="+mn-lt"/>
                <a:ea typeface="+mn-ea"/>
                <a:cs typeface="+mn-cs"/>
              </a:rPr>
              <a:t>Ixpé</a:t>
            </a:r>
            <a:r>
              <a:rPr lang="fr-BE" sz="1200" kern="1200" dirty="0">
                <a:solidFill>
                  <a:schemeClr val="tx1"/>
                </a:solidFill>
                <a:effectLst/>
                <a:latin typeface="+mn-lt"/>
                <a:ea typeface="+mn-ea"/>
                <a:cs typeface="+mn-cs"/>
              </a:rPr>
              <a:t> or </a:t>
            </a:r>
            <a:r>
              <a:rPr lang="fr-BE" sz="1200" i="1" kern="1200" dirty="0" err="1">
                <a:solidFill>
                  <a:schemeClr val="tx1"/>
                </a:solidFill>
                <a:effectLst/>
                <a:latin typeface="+mn-lt"/>
                <a:ea typeface="+mn-ea"/>
                <a:cs typeface="+mn-cs"/>
              </a:rPr>
              <a:t>Libération</a:t>
            </a:r>
            <a:r>
              <a:rPr lang="fr-BE" sz="1200" kern="1200" dirty="0" err="1">
                <a:solidFill>
                  <a:schemeClr val="tx1"/>
                </a:solidFill>
                <a:effectLst/>
                <a:latin typeface="+mn-lt"/>
                <a:ea typeface="+mn-ea"/>
                <a:cs typeface="+mn-cs"/>
              </a:rPr>
              <a:t>’s</a:t>
            </a:r>
            <a:r>
              <a:rPr lang="fr-BE" sz="1200" kern="1200" dirty="0">
                <a:solidFill>
                  <a:schemeClr val="tx1"/>
                </a:solidFill>
                <a:effectLst/>
                <a:latin typeface="+mn-lt"/>
                <a:ea typeface="+mn-ea"/>
                <a:cs typeface="+mn-cs"/>
              </a:rPr>
              <a:t> </a:t>
            </a:r>
            <a:r>
              <a:rPr lang="fr-BE" sz="1200" i="1" kern="1200" dirty="0">
                <a:solidFill>
                  <a:schemeClr val="tx1"/>
                </a:solidFill>
                <a:effectLst/>
                <a:latin typeface="+mn-lt"/>
                <a:ea typeface="+mn-ea"/>
                <a:cs typeface="+mn-cs"/>
              </a:rPr>
              <a:t>Silence, on joue!</a:t>
            </a:r>
            <a:r>
              <a:rPr lang="fr-BE" sz="1200" kern="1200" dirty="0">
                <a:solidFill>
                  <a:schemeClr val="tx1"/>
                </a:solidFill>
                <a:effectLst/>
                <a:latin typeface="+mn-lt"/>
                <a:ea typeface="+mn-ea"/>
                <a:cs typeface="+mn-cs"/>
              </a:rPr>
              <a:t>, as </a:t>
            </a:r>
            <a:r>
              <a:rPr lang="fr-BE" sz="1200" kern="1200" dirty="0" err="1">
                <a:solidFill>
                  <a:schemeClr val="tx1"/>
                </a:solidFill>
                <a:effectLst/>
                <a:latin typeface="+mn-lt"/>
                <a:ea typeface="+mn-ea"/>
                <a:cs typeface="+mn-cs"/>
              </a:rPr>
              <a:t>well</a:t>
            </a:r>
            <a:r>
              <a:rPr lang="fr-BE" sz="1200" kern="1200" dirty="0">
                <a:solidFill>
                  <a:schemeClr val="tx1"/>
                </a:solidFill>
                <a:effectLst/>
                <a:latin typeface="+mn-lt"/>
                <a:ea typeface="+mn-ea"/>
                <a:cs typeface="+mn-cs"/>
              </a:rPr>
              <a:t> as in </a:t>
            </a:r>
            <a:r>
              <a:rPr lang="fr-BE" sz="1200" kern="1200" dirty="0" err="1">
                <a:solidFill>
                  <a:schemeClr val="tx1"/>
                </a:solidFill>
                <a:effectLst/>
                <a:latin typeface="+mn-lt"/>
                <a:ea typeface="+mn-ea"/>
                <a:cs typeface="+mn-cs"/>
              </a:rPr>
              <a:t>broader</a:t>
            </a:r>
            <a:r>
              <a:rPr lang="fr-BE" sz="1200" kern="1200" dirty="0">
                <a:solidFill>
                  <a:schemeClr val="tx1"/>
                </a:solidFill>
                <a:effectLst/>
                <a:latin typeface="+mn-lt"/>
                <a:ea typeface="+mn-ea"/>
                <a:cs typeface="+mn-cs"/>
              </a:rPr>
              <a:t> trends </a:t>
            </a:r>
            <a:r>
              <a:rPr lang="fr-BE" sz="1200" kern="1200" dirty="0" err="1">
                <a:solidFill>
                  <a:schemeClr val="tx1"/>
                </a:solidFill>
                <a:effectLst/>
                <a:latin typeface="+mn-lt"/>
                <a:ea typeface="+mn-ea"/>
                <a:cs typeface="+mn-cs"/>
              </a:rPr>
              <a:t>identified</a:t>
            </a:r>
            <a:r>
              <a:rPr lang="fr-BE" sz="1200" kern="1200" dirty="0">
                <a:solidFill>
                  <a:schemeClr val="tx1"/>
                </a:solidFill>
                <a:effectLst/>
                <a:latin typeface="+mn-lt"/>
                <a:ea typeface="+mn-ea"/>
                <a:cs typeface="+mn-cs"/>
              </a:rPr>
              <a:t> by </a:t>
            </a:r>
            <a:r>
              <a:rPr lang="en-GB" sz="1200" kern="1200" dirty="0">
                <a:solidFill>
                  <a:schemeClr val="tx1"/>
                </a:solidFill>
                <a:effectLst/>
                <a:latin typeface="+mn-lt"/>
                <a:ea typeface="+mn-ea"/>
                <a:cs typeface="+mn-cs"/>
              </a:rPr>
              <a:t>Olivares-García and Méndez </a:t>
            </a:r>
            <a:r>
              <a:rPr lang="en-GB" sz="1200" kern="1200" dirty="0" err="1">
                <a:solidFill>
                  <a:schemeClr val="tx1"/>
                </a:solidFill>
                <a:effectLst/>
                <a:latin typeface="+mn-lt"/>
                <a:ea typeface="+mn-ea"/>
                <a:cs typeface="+mn-cs"/>
              </a:rPr>
              <a:t>Majuelos</a:t>
            </a:r>
            <a:r>
              <a:rPr lang="fr-BE" sz="1200" kern="1200" dirty="0">
                <a:solidFill>
                  <a:schemeClr val="tx1"/>
                </a:solidFill>
                <a:effectLst/>
                <a:latin typeface="+mn-lt"/>
                <a:ea typeface="+mn-ea"/>
                <a:cs typeface="+mn-cs"/>
              </a:rPr>
              <a:t>, in </a:t>
            </a:r>
            <a:r>
              <a:rPr lang="fr-BE" sz="1200" kern="1200" dirty="0" err="1">
                <a:solidFill>
                  <a:schemeClr val="tx1"/>
                </a:solidFill>
                <a:effectLst/>
                <a:latin typeface="+mn-lt"/>
                <a:ea typeface="+mn-ea"/>
                <a:cs typeface="+mn-cs"/>
              </a:rPr>
              <a:t>which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journalists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either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stream</a:t>
            </a:r>
            <a:r>
              <a:rPr lang="fr-BE" sz="1200" kern="1200" dirty="0">
                <a:solidFill>
                  <a:schemeClr val="tx1"/>
                </a:solidFill>
                <a:effectLst/>
                <a:latin typeface="+mn-lt"/>
                <a:ea typeface="+mn-ea"/>
                <a:cs typeface="+mn-cs"/>
              </a:rPr>
              <a:t> gameplay </a:t>
            </a:r>
            <a:r>
              <a:rPr lang="fr-BE" sz="1200" kern="1200" dirty="0" err="1">
                <a:solidFill>
                  <a:schemeClr val="tx1"/>
                </a:solidFill>
                <a:effectLst/>
                <a:latin typeface="+mn-lt"/>
                <a:ea typeface="+mn-ea"/>
                <a:cs typeface="+mn-cs"/>
              </a:rPr>
              <a:t>directly</a:t>
            </a:r>
            <a:r>
              <a:rPr lang="fr-BE" sz="1200" kern="1200" dirty="0">
                <a:solidFill>
                  <a:schemeClr val="tx1"/>
                </a:solidFill>
                <a:effectLst/>
                <a:latin typeface="+mn-lt"/>
                <a:ea typeface="+mn-ea"/>
                <a:cs typeface="+mn-cs"/>
              </a:rPr>
              <a:t> or </a:t>
            </a:r>
            <a:r>
              <a:rPr lang="fr-BE" sz="1200" kern="1200" dirty="0" err="1">
                <a:solidFill>
                  <a:schemeClr val="tx1"/>
                </a:solidFill>
                <a:effectLst/>
                <a:latin typeface="+mn-lt"/>
                <a:ea typeface="+mn-ea"/>
                <a:cs typeface="+mn-cs"/>
              </a:rPr>
              <a:t>employ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video</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games</a:t>
            </a:r>
            <a:r>
              <a:rPr lang="fr-BE" sz="1200" kern="1200" dirty="0">
                <a:solidFill>
                  <a:schemeClr val="tx1"/>
                </a:solidFill>
                <a:effectLst/>
                <a:latin typeface="+mn-lt"/>
                <a:ea typeface="+mn-ea"/>
                <a:cs typeface="+mn-cs"/>
              </a:rPr>
              <a:t> as a </a:t>
            </a:r>
            <a:r>
              <a:rPr lang="fr-BE" sz="1200" kern="1200" dirty="0" err="1">
                <a:solidFill>
                  <a:schemeClr val="tx1"/>
                </a:solidFill>
                <a:effectLst/>
                <a:latin typeface="+mn-lt"/>
                <a:ea typeface="+mn-ea"/>
                <a:cs typeface="+mn-cs"/>
              </a:rPr>
              <a:t>visual</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thematic</a:t>
            </a:r>
            <a:r>
              <a:rPr lang="fr-BE" sz="1200" kern="1200" dirty="0">
                <a:solidFill>
                  <a:schemeClr val="tx1"/>
                </a:solidFill>
                <a:effectLst/>
                <a:latin typeface="+mn-lt"/>
                <a:ea typeface="+mn-ea"/>
                <a:cs typeface="+mn-cs"/>
              </a:rPr>
              <a:t> support for discussion. In </a:t>
            </a:r>
            <a:r>
              <a:rPr lang="fr-BE" sz="1200" kern="1200" dirty="0" err="1">
                <a:solidFill>
                  <a:schemeClr val="tx1"/>
                </a:solidFill>
                <a:effectLst/>
                <a:latin typeface="+mn-lt"/>
                <a:ea typeface="+mn-ea"/>
                <a:cs typeface="+mn-cs"/>
              </a:rPr>
              <a:t>such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contexts</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ludic</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heritage</a:t>
            </a:r>
            <a:r>
              <a:rPr lang="fr-BE" sz="1200" kern="1200" dirty="0">
                <a:solidFill>
                  <a:schemeClr val="tx1"/>
                </a:solidFill>
                <a:effectLst/>
                <a:latin typeface="+mn-lt"/>
                <a:ea typeface="+mn-ea"/>
                <a:cs typeface="+mn-cs"/>
              </a:rPr>
              <a:t> of Twitch serves as </a:t>
            </a:r>
            <a:r>
              <a:rPr lang="fr-BE" sz="1200" kern="1200" dirty="0" err="1">
                <a:solidFill>
                  <a:schemeClr val="tx1"/>
                </a:solidFill>
                <a:effectLst/>
                <a:latin typeface="+mn-lt"/>
                <a:ea typeface="+mn-ea"/>
                <a:cs typeface="+mn-cs"/>
              </a:rPr>
              <a:t>both</a:t>
            </a:r>
            <a:r>
              <a:rPr lang="fr-BE" sz="1200" kern="1200" dirty="0">
                <a:solidFill>
                  <a:schemeClr val="tx1"/>
                </a:solidFill>
                <a:effectLst/>
                <a:latin typeface="+mn-lt"/>
                <a:ea typeface="+mn-ea"/>
                <a:cs typeface="+mn-cs"/>
              </a:rPr>
              <a:t> a </a:t>
            </a:r>
            <a:r>
              <a:rPr lang="fr-BE" sz="1200" kern="1200" dirty="0" err="1">
                <a:solidFill>
                  <a:schemeClr val="tx1"/>
                </a:solidFill>
                <a:effectLst/>
                <a:latin typeface="+mn-lt"/>
                <a:ea typeface="+mn-ea"/>
                <a:cs typeface="+mn-cs"/>
              </a:rPr>
              <a:t>resource</a:t>
            </a:r>
            <a:r>
              <a:rPr lang="fr-BE" sz="1200" kern="1200" dirty="0">
                <a:solidFill>
                  <a:schemeClr val="tx1"/>
                </a:solidFill>
                <a:effectLst/>
                <a:latin typeface="+mn-lt"/>
                <a:ea typeface="+mn-ea"/>
                <a:cs typeface="+mn-cs"/>
              </a:rPr>
              <a:t>—</a:t>
            </a:r>
            <a:r>
              <a:rPr lang="fr-BE" sz="1200" kern="1200" dirty="0" err="1">
                <a:solidFill>
                  <a:schemeClr val="tx1"/>
                </a:solidFill>
                <a:effectLst/>
                <a:latin typeface="+mn-lt"/>
                <a:ea typeface="+mn-ea"/>
                <a:cs typeface="+mn-cs"/>
              </a:rPr>
              <a:t>enabling</a:t>
            </a:r>
            <a:r>
              <a:rPr lang="fr-BE" sz="1200" kern="1200" dirty="0">
                <a:solidFill>
                  <a:schemeClr val="tx1"/>
                </a:solidFill>
                <a:effectLst/>
                <a:latin typeface="+mn-lt"/>
                <a:ea typeface="+mn-ea"/>
                <a:cs typeface="+mn-cs"/>
              </a:rPr>
              <a:t> entry points to </a:t>
            </a:r>
            <a:r>
              <a:rPr lang="fr-BE" sz="1200" kern="1200" dirty="0" err="1">
                <a:solidFill>
                  <a:schemeClr val="tx1"/>
                </a:solidFill>
                <a:effectLst/>
                <a:latin typeface="+mn-lt"/>
                <a:ea typeface="+mn-ea"/>
                <a:cs typeface="+mn-cs"/>
              </a:rPr>
              <a:t>younger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digitally</a:t>
            </a:r>
            <a:r>
              <a:rPr lang="fr-BE" sz="1200" kern="1200" dirty="0">
                <a:solidFill>
                  <a:schemeClr val="tx1"/>
                </a:solidFill>
                <a:effectLst/>
                <a:latin typeface="+mn-lt"/>
                <a:ea typeface="+mn-ea"/>
                <a:cs typeface="+mn-cs"/>
              </a:rPr>
              <a:t> native audiences—and a frame </a:t>
            </a:r>
            <a:r>
              <a:rPr lang="fr-BE" sz="1200" kern="1200" dirty="0" err="1">
                <a:solidFill>
                  <a:schemeClr val="tx1"/>
                </a:solidFill>
                <a:effectLst/>
                <a:latin typeface="+mn-lt"/>
                <a:ea typeface="+mn-ea"/>
                <a:cs typeface="+mn-cs"/>
              </a:rPr>
              <a:t>that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shapes</a:t>
            </a:r>
            <a:r>
              <a:rPr lang="fr-BE" sz="1200" kern="1200" dirty="0">
                <a:solidFill>
                  <a:schemeClr val="tx1"/>
                </a:solidFill>
                <a:effectLst/>
                <a:latin typeface="+mn-lt"/>
                <a:ea typeface="+mn-ea"/>
                <a:cs typeface="+mn-cs"/>
              </a:rPr>
              <a:t> production </a:t>
            </a:r>
            <a:r>
              <a:rPr lang="fr-BE" sz="1200" kern="1200" dirty="0" err="1">
                <a:solidFill>
                  <a:schemeClr val="tx1"/>
                </a:solidFill>
                <a:effectLst/>
                <a:latin typeface="+mn-lt"/>
                <a:ea typeface="+mn-ea"/>
                <a:cs typeface="+mn-cs"/>
              </a:rPr>
              <a:t>choices</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editorial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positioning</a:t>
            </a:r>
            <a:r>
              <a:rPr lang="fr-BE" sz="1200" kern="1200" dirty="0">
                <a:solidFill>
                  <a:schemeClr val="tx1"/>
                </a:solidFill>
                <a:effectLst/>
                <a:latin typeface="+mn-lt"/>
                <a:ea typeface="+mn-ea"/>
                <a:cs typeface="+mn-cs"/>
              </a:rPr>
              <a:t>.</a:t>
            </a:r>
            <a:r>
              <a:rPr lang="fr-BE"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err="1">
                <a:solidFill>
                  <a:schemeClr val="tx1"/>
                </a:solidFill>
                <a:effectLst/>
                <a:latin typeface="+mn-lt"/>
                <a:ea typeface="+mn-ea"/>
                <a:cs typeface="+mn-cs"/>
              </a:rPr>
              <a:t>Across</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sample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journalists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adapted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their</a:t>
            </a:r>
            <a:r>
              <a:rPr lang="fr-BE" sz="1200" kern="1200" dirty="0">
                <a:solidFill>
                  <a:schemeClr val="tx1"/>
                </a:solidFill>
                <a:effectLst/>
                <a:latin typeface="+mn-lt"/>
                <a:ea typeface="+mn-ea"/>
                <a:cs typeface="+mn-cs"/>
              </a:rPr>
              <a:t> formats to </a:t>
            </a:r>
            <a:r>
              <a:rPr lang="fr-BE" sz="1200" kern="1200" dirty="0" err="1">
                <a:solidFill>
                  <a:schemeClr val="tx1"/>
                </a:solidFill>
                <a:effectLst/>
                <a:latin typeface="+mn-lt"/>
                <a:ea typeface="+mn-ea"/>
                <a:cs typeface="+mn-cs"/>
              </a:rPr>
              <a:t>align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platform’s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aesthetics</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interactional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norms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These</a:t>
            </a:r>
            <a:r>
              <a:rPr lang="fr-BE" sz="1200" kern="1200" dirty="0">
                <a:solidFill>
                  <a:schemeClr val="tx1"/>
                </a:solidFill>
                <a:effectLst/>
                <a:latin typeface="+mn-lt"/>
                <a:ea typeface="+mn-ea"/>
                <a:cs typeface="+mn-cs"/>
              </a:rPr>
              <a:t> adaptations </a:t>
            </a:r>
            <a:r>
              <a:rPr lang="fr-BE" sz="1200" kern="1200" dirty="0" err="1">
                <a:solidFill>
                  <a:schemeClr val="tx1"/>
                </a:solidFill>
                <a:effectLst/>
                <a:latin typeface="+mn-lt"/>
                <a:ea typeface="+mn-ea"/>
                <a:cs typeface="+mn-cs"/>
              </a:rPr>
              <a:t>include</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systematic</a:t>
            </a:r>
            <a:r>
              <a:rPr lang="fr-BE" sz="1200" kern="1200" dirty="0">
                <a:solidFill>
                  <a:schemeClr val="tx1"/>
                </a:solidFill>
                <a:effectLst/>
                <a:latin typeface="+mn-lt"/>
                <a:ea typeface="+mn-ea"/>
                <a:cs typeface="+mn-cs"/>
              </a:rPr>
              <a:t> use of webcams, high-</a:t>
            </a:r>
            <a:r>
              <a:rPr lang="fr-BE" sz="1200" kern="1200" dirty="0" err="1">
                <a:solidFill>
                  <a:schemeClr val="tx1"/>
                </a:solidFill>
                <a:effectLst/>
                <a:latin typeface="+mn-lt"/>
                <a:ea typeface="+mn-ea"/>
                <a:cs typeface="+mn-cs"/>
              </a:rPr>
              <a:t>quality</a:t>
            </a:r>
            <a:r>
              <a:rPr lang="fr-BE" sz="1200" kern="1200" dirty="0">
                <a:solidFill>
                  <a:schemeClr val="tx1"/>
                </a:solidFill>
                <a:effectLst/>
                <a:latin typeface="+mn-lt"/>
                <a:ea typeface="+mn-ea"/>
                <a:cs typeface="+mn-cs"/>
              </a:rPr>
              <a:t> audio setups, and active engagement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the live chat as an </a:t>
            </a:r>
            <a:r>
              <a:rPr lang="fr-BE" sz="1200" kern="1200" dirty="0" err="1">
                <a:solidFill>
                  <a:schemeClr val="tx1"/>
                </a:solidFill>
                <a:effectLst/>
                <a:latin typeface="+mn-lt"/>
                <a:ea typeface="+mn-ea"/>
                <a:cs typeface="+mn-cs"/>
              </a:rPr>
              <a:t>integral</a:t>
            </a:r>
            <a:r>
              <a:rPr lang="fr-BE" sz="1200" kern="1200" dirty="0">
                <a:solidFill>
                  <a:schemeClr val="tx1"/>
                </a:solidFill>
                <a:effectLst/>
                <a:latin typeface="+mn-lt"/>
                <a:ea typeface="+mn-ea"/>
                <a:cs typeface="+mn-cs"/>
              </a:rPr>
              <a:t> part of the broadcast. </a:t>
            </a:r>
            <a:r>
              <a:rPr lang="fr-BE" sz="1200" kern="1200" dirty="0" err="1">
                <a:solidFill>
                  <a:schemeClr val="tx1"/>
                </a:solidFill>
                <a:effectLst/>
                <a:latin typeface="+mn-lt"/>
                <a:ea typeface="+mn-ea"/>
                <a:cs typeface="+mn-cs"/>
              </a:rPr>
              <a:t>While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some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adopted</a:t>
            </a:r>
            <a:r>
              <a:rPr lang="fr-BE" sz="1200" kern="1200" dirty="0">
                <a:solidFill>
                  <a:schemeClr val="tx1"/>
                </a:solidFill>
                <a:effectLst/>
                <a:latin typeface="+mn-lt"/>
                <a:ea typeface="+mn-ea"/>
                <a:cs typeface="+mn-cs"/>
              </a:rPr>
              <a:t> the “Just </a:t>
            </a:r>
            <a:r>
              <a:rPr lang="fr-BE" sz="1200" kern="1200" dirty="0" err="1">
                <a:solidFill>
                  <a:schemeClr val="tx1"/>
                </a:solidFill>
                <a:effectLst/>
                <a:latin typeface="+mn-lt"/>
                <a:ea typeface="+mn-ea"/>
                <a:cs typeface="+mn-cs"/>
              </a:rPr>
              <a:t>Chatting</a:t>
            </a:r>
            <a:r>
              <a:rPr lang="fr-BE" sz="1200" kern="1200" dirty="0">
                <a:solidFill>
                  <a:schemeClr val="tx1"/>
                </a:solidFill>
                <a:effectLst/>
                <a:latin typeface="+mn-lt"/>
                <a:ea typeface="+mn-ea"/>
                <a:cs typeface="+mn-cs"/>
              </a:rPr>
              <a:t>” model as a </a:t>
            </a:r>
            <a:r>
              <a:rPr lang="fr-BE" sz="1200" kern="1200" dirty="0" err="1">
                <a:solidFill>
                  <a:schemeClr val="tx1"/>
                </a:solidFill>
                <a:effectLst/>
                <a:latin typeface="+mn-lt"/>
                <a:ea typeface="+mn-ea"/>
                <a:cs typeface="+mn-cs"/>
              </a:rPr>
              <a:t>form</a:t>
            </a:r>
            <a:r>
              <a:rPr lang="fr-BE" sz="1200" kern="1200" dirty="0">
                <a:solidFill>
                  <a:schemeClr val="tx1"/>
                </a:solidFill>
                <a:effectLst/>
                <a:latin typeface="+mn-lt"/>
                <a:ea typeface="+mn-ea"/>
                <a:cs typeface="+mn-cs"/>
              </a:rPr>
              <a:t> of interactive monologue, </a:t>
            </a:r>
            <a:r>
              <a:rPr lang="fr-BE" sz="1200" kern="1200" dirty="0" err="1">
                <a:solidFill>
                  <a:schemeClr val="tx1"/>
                </a:solidFill>
                <a:effectLst/>
                <a:latin typeface="+mn-lt"/>
                <a:ea typeface="+mn-ea"/>
                <a:cs typeface="+mn-cs"/>
              </a:rPr>
              <a:t>others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blended</a:t>
            </a:r>
            <a:r>
              <a:rPr lang="fr-BE" sz="1200" kern="1200" dirty="0">
                <a:solidFill>
                  <a:schemeClr val="tx1"/>
                </a:solidFill>
                <a:effectLst/>
                <a:latin typeface="+mn-lt"/>
                <a:ea typeface="+mn-ea"/>
                <a:cs typeface="+mn-cs"/>
              </a:rPr>
              <a:t> interviews, panel discussions, and </a:t>
            </a:r>
            <a:r>
              <a:rPr lang="fr-BE" sz="1200" kern="1200" dirty="0" err="1">
                <a:solidFill>
                  <a:schemeClr val="tx1"/>
                </a:solidFill>
                <a:effectLst/>
                <a:latin typeface="+mn-lt"/>
                <a:ea typeface="+mn-ea"/>
                <a:cs typeface="+mn-cs"/>
              </a:rPr>
              <a:t>reaction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videos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thereby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hybridizing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traditional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journalistic</a:t>
            </a:r>
            <a:r>
              <a:rPr lang="fr-BE" sz="1200" kern="1200" dirty="0">
                <a:solidFill>
                  <a:schemeClr val="tx1"/>
                </a:solidFill>
                <a:effectLst/>
                <a:latin typeface="+mn-lt"/>
                <a:ea typeface="+mn-ea"/>
                <a:cs typeface="+mn-cs"/>
              </a:rPr>
              <a:t> genres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Twitch’s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hallmark</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interactivity</a:t>
            </a:r>
            <a:r>
              <a:rPr lang="fr-BE" sz="1200" kern="1200" dirty="0">
                <a:solidFill>
                  <a:schemeClr val="tx1"/>
                </a:solidFill>
                <a:effectLst/>
                <a:latin typeface="+mn-lt"/>
                <a:ea typeface="+mn-ea"/>
                <a:cs typeface="+mn-cs"/>
              </a:rPr>
              <a:t>. In certain cases, </a:t>
            </a:r>
            <a:r>
              <a:rPr lang="fr-BE" sz="1200" kern="1200" dirty="0" err="1">
                <a:solidFill>
                  <a:schemeClr val="tx1"/>
                </a:solidFill>
                <a:effectLst/>
                <a:latin typeface="+mn-lt"/>
                <a:ea typeface="+mn-ea"/>
                <a:cs typeface="+mn-cs"/>
              </a:rPr>
              <a:t>video</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games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persisted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within</a:t>
            </a:r>
            <a:r>
              <a:rPr lang="fr-BE" sz="1200" kern="1200" dirty="0">
                <a:solidFill>
                  <a:schemeClr val="tx1"/>
                </a:solidFill>
                <a:effectLst/>
                <a:latin typeface="+mn-lt"/>
                <a:ea typeface="+mn-ea"/>
                <a:cs typeface="+mn-cs"/>
              </a:rPr>
              <a:t> the frame—</a:t>
            </a:r>
            <a:r>
              <a:rPr lang="fr-BE" sz="1200" kern="1200" dirty="0" err="1">
                <a:solidFill>
                  <a:schemeClr val="tx1"/>
                </a:solidFill>
                <a:effectLst/>
                <a:latin typeface="+mn-lt"/>
                <a:ea typeface="+mn-ea"/>
                <a:cs typeface="+mn-cs"/>
              </a:rPr>
              <a:t>either</a:t>
            </a:r>
            <a:r>
              <a:rPr lang="fr-BE" sz="1200" kern="1200" dirty="0">
                <a:solidFill>
                  <a:schemeClr val="tx1"/>
                </a:solidFill>
                <a:effectLst/>
                <a:latin typeface="+mn-lt"/>
                <a:ea typeface="+mn-ea"/>
                <a:cs typeface="+mn-cs"/>
              </a:rPr>
              <a:t> as the </a:t>
            </a:r>
            <a:r>
              <a:rPr lang="fr-BE" sz="1200" kern="1200" dirty="0" err="1">
                <a:solidFill>
                  <a:schemeClr val="tx1"/>
                </a:solidFill>
                <a:effectLst/>
                <a:latin typeface="+mn-lt"/>
                <a:ea typeface="+mn-ea"/>
                <a:cs typeface="+mn-cs"/>
              </a:rPr>
              <a:t>primary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subject</a:t>
            </a:r>
            <a:r>
              <a:rPr lang="fr-BE" sz="1200" kern="1200" dirty="0">
                <a:solidFill>
                  <a:schemeClr val="tx1"/>
                </a:solidFill>
                <a:effectLst/>
                <a:latin typeface="+mn-lt"/>
                <a:ea typeface="+mn-ea"/>
                <a:cs typeface="+mn-cs"/>
              </a:rPr>
              <a:t> or as a background </a:t>
            </a:r>
            <a:r>
              <a:rPr lang="fr-BE" sz="1200" kern="1200" dirty="0" err="1">
                <a:solidFill>
                  <a:schemeClr val="tx1"/>
                </a:solidFill>
                <a:effectLst/>
                <a:latin typeface="+mn-lt"/>
                <a:ea typeface="+mn-ea"/>
                <a:cs typeface="+mn-cs"/>
              </a:rPr>
              <a:t>device</a:t>
            </a:r>
            <a:r>
              <a:rPr lang="fr-BE" sz="1200" kern="1200" dirty="0">
                <a:solidFill>
                  <a:schemeClr val="tx1"/>
                </a:solidFill>
                <a:effectLst/>
                <a:latin typeface="+mn-lt"/>
                <a:ea typeface="+mn-ea"/>
                <a:cs typeface="+mn-cs"/>
              </a:rPr>
              <a:t> to </a:t>
            </a:r>
            <a:r>
              <a:rPr lang="fr-BE" sz="1200" kern="1200" dirty="0" err="1">
                <a:solidFill>
                  <a:schemeClr val="tx1"/>
                </a:solidFill>
                <a:effectLst/>
                <a:latin typeface="+mn-lt"/>
                <a:ea typeface="+mn-ea"/>
                <a:cs typeface="+mn-cs"/>
              </a:rPr>
              <a:t>sustain</a:t>
            </a:r>
            <a:r>
              <a:rPr lang="fr-BE" sz="1200" kern="1200" dirty="0">
                <a:solidFill>
                  <a:schemeClr val="tx1"/>
                </a:solidFill>
                <a:effectLst/>
                <a:latin typeface="+mn-lt"/>
                <a:ea typeface="+mn-ea"/>
                <a:cs typeface="+mn-cs"/>
              </a:rPr>
              <a:t> engagement on </a:t>
            </a:r>
            <a:r>
              <a:rPr lang="fr-BE" sz="1200" kern="1200" dirty="0" err="1">
                <a:solidFill>
                  <a:schemeClr val="tx1"/>
                </a:solidFill>
                <a:effectLst/>
                <a:latin typeface="+mn-lt"/>
                <a:ea typeface="+mn-ea"/>
                <a:cs typeface="+mn-cs"/>
              </a:rPr>
              <a:t>political</a:t>
            </a:r>
            <a:r>
              <a:rPr lang="fr-BE" sz="1200" kern="1200" dirty="0">
                <a:solidFill>
                  <a:schemeClr val="tx1"/>
                </a:solidFill>
                <a:effectLst/>
                <a:latin typeface="+mn-lt"/>
                <a:ea typeface="+mn-ea"/>
                <a:cs typeface="+mn-cs"/>
              </a:rPr>
              <a:t>, social, or cultural issues.</a:t>
            </a:r>
          </a:p>
          <a:p>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22</a:t>
            </a:fld>
            <a:endParaRPr lang="fr-FR"/>
          </a:p>
        </p:txBody>
      </p:sp>
    </p:spTree>
    <p:extLst>
      <p:ext uri="{BB962C8B-B14F-4D97-AF65-F5344CB8AC3E}">
        <p14:creationId xmlns:p14="http://schemas.microsoft.com/office/powerpoint/2010/main" val="2486653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a:solidFill>
                  <a:schemeClr val="tx1"/>
                </a:solidFill>
                <a:effectLst/>
                <a:latin typeface="+mn-lt"/>
                <a:ea typeface="+mn-ea"/>
                <a:cs typeface="+mn-cs"/>
              </a:rPr>
              <a:t>One notable affordance of Twitch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capacity</a:t>
            </a:r>
            <a:r>
              <a:rPr lang="fr-BE" sz="1200" kern="1200" dirty="0">
                <a:solidFill>
                  <a:schemeClr val="tx1"/>
                </a:solidFill>
                <a:effectLst/>
                <a:latin typeface="+mn-lt"/>
                <a:ea typeface="+mn-ea"/>
                <a:cs typeface="+mn-cs"/>
              </a:rPr>
              <a:t> to host a </a:t>
            </a:r>
            <a:r>
              <a:rPr lang="fr-BE" sz="1200" kern="1200" dirty="0" err="1">
                <a:solidFill>
                  <a:schemeClr val="tx1"/>
                </a:solidFill>
                <a:effectLst/>
                <a:latin typeface="+mn-lt"/>
                <a:ea typeface="+mn-ea"/>
                <a:cs typeface="+mn-cs"/>
              </a:rPr>
              <a:t>plurality</a:t>
            </a:r>
            <a:r>
              <a:rPr lang="fr-BE" sz="1200" kern="1200" dirty="0">
                <a:solidFill>
                  <a:schemeClr val="tx1"/>
                </a:solidFill>
                <a:effectLst/>
                <a:latin typeface="+mn-lt"/>
                <a:ea typeface="+mn-ea"/>
                <a:cs typeface="+mn-cs"/>
              </a:rPr>
              <a:t> of </a:t>
            </a:r>
            <a:r>
              <a:rPr lang="fr-BE" sz="1200" kern="1200" dirty="0" err="1">
                <a:solidFill>
                  <a:schemeClr val="tx1"/>
                </a:solidFill>
                <a:effectLst/>
                <a:latin typeface="+mn-lt"/>
                <a:ea typeface="+mn-ea"/>
                <a:cs typeface="+mn-cs"/>
              </a:rPr>
              <a:t>voices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within</a:t>
            </a:r>
            <a:r>
              <a:rPr lang="fr-BE" sz="1200" kern="1200" dirty="0">
                <a:solidFill>
                  <a:schemeClr val="tx1"/>
                </a:solidFill>
                <a:effectLst/>
                <a:latin typeface="+mn-lt"/>
                <a:ea typeface="+mn-ea"/>
                <a:cs typeface="+mn-cs"/>
              </a:rPr>
              <a:t> a single temporal and spatial frame. This multi-</a:t>
            </a:r>
            <a:r>
              <a:rPr lang="fr-BE" sz="1200" kern="1200" dirty="0" err="1">
                <a:solidFill>
                  <a:schemeClr val="tx1"/>
                </a:solidFill>
                <a:effectLst/>
                <a:latin typeface="+mn-lt"/>
                <a:ea typeface="+mn-ea"/>
                <a:cs typeface="+mn-cs"/>
              </a:rPr>
              <a:t>voiced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dynamic</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facilitated</a:t>
            </a:r>
            <a:r>
              <a:rPr lang="fr-BE" sz="1200" kern="1200" dirty="0">
                <a:solidFill>
                  <a:schemeClr val="tx1"/>
                </a:solidFill>
                <a:effectLst/>
                <a:latin typeface="+mn-lt"/>
                <a:ea typeface="+mn-ea"/>
                <a:cs typeface="+mn-cs"/>
              </a:rPr>
              <a:t> by live conversation and real-time audience input, </a:t>
            </a:r>
            <a:r>
              <a:rPr lang="fr-BE" sz="1200" kern="1200" dirty="0" err="1">
                <a:solidFill>
                  <a:schemeClr val="tx1"/>
                </a:solidFill>
                <a:effectLst/>
                <a:latin typeface="+mn-lt"/>
                <a:ea typeface="+mn-ea"/>
                <a:cs typeface="+mn-cs"/>
              </a:rPr>
              <a:t>contrasts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logistical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constraints</a:t>
            </a:r>
            <a:r>
              <a:rPr lang="fr-BE" sz="1200" kern="1200" dirty="0">
                <a:solidFill>
                  <a:schemeClr val="tx1"/>
                </a:solidFill>
                <a:effectLst/>
                <a:latin typeface="+mn-lt"/>
                <a:ea typeface="+mn-ea"/>
                <a:cs typeface="+mn-cs"/>
              </a:rPr>
              <a:t> of </a:t>
            </a:r>
            <a:r>
              <a:rPr lang="fr-BE" sz="1200" kern="1200" dirty="0" err="1">
                <a:solidFill>
                  <a:schemeClr val="tx1"/>
                </a:solidFill>
                <a:effectLst/>
                <a:latin typeface="+mn-lt"/>
                <a:ea typeface="+mn-ea"/>
                <a:cs typeface="+mn-cs"/>
              </a:rPr>
              <a:t>co-authoring</a:t>
            </a:r>
            <a:r>
              <a:rPr lang="fr-BE" sz="1200" kern="1200" dirty="0">
                <a:solidFill>
                  <a:schemeClr val="tx1"/>
                </a:solidFill>
                <a:effectLst/>
                <a:latin typeface="+mn-lt"/>
                <a:ea typeface="+mn-ea"/>
                <a:cs typeface="+mn-cs"/>
              </a:rPr>
              <a:t> a </a:t>
            </a:r>
            <a:r>
              <a:rPr lang="fr-BE" sz="1200" kern="1200" dirty="0" err="1">
                <a:solidFill>
                  <a:schemeClr val="tx1"/>
                </a:solidFill>
                <a:effectLst/>
                <a:latin typeface="+mn-lt"/>
                <a:ea typeface="+mn-ea"/>
                <a:cs typeface="+mn-cs"/>
              </a:rPr>
              <a:t>written</a:t>
            </a:r>
            <a:r>
              <a:rPr lang="fr-BE" sz="1200" kern="1200" dirty="0">
                <a:solidFill>
                  <a:schemeClr val="tx1"/>
                </a:solidFill>
                <a:effectLst/>
                <a:latin typeface="+mn-lt"/>
                <a:ea typeface="+mn-ea"/>
                <a:cs typeface="+mn-cs"/>
              </a:rPr>
              <a:t> article </a:t>
            </a:r>
            <a:r>
              <a:rPr lang="fr-BE" sz="1200" kern="1200" dirty="0" err="1">
                <a:solidFill>
                  <a:schemeClr val="tx1"/>
                </a:solidFill>
                <a:effectLst/>
                <a:latin typeface="+mn-lt"/>
                <a:ea typeface="+mn-ea"/>
                <a:cs typeface="+mn-cs"/>
              </a:rPr>
              <a:t>involving</a:t>
            </a:r>
            <a:r>
              <a:rPr lang="fr-BE" sz="1200" kern="1200" dirty="0">
                <a:solidFill>
                  <a:schemeClr val="tx1"/>
                </a:solidFill>
                <a:effectLst/>
                <a:latin typeface="+mn-lt"/>
                <a:ea typeface="+mn-ea"/>
                <a:cs typeface="+mn-cs"/>
              </a:rPr>
              <a:t> multiple </a:t>
            </a:r>
            <a:r>
              <a:rPr lang="fr-BE" sz="1200" kern="1200" dirty="0" err="1">
                <a:solidFill>
                  <a:schemeClr val="tx1"/>
                </a:solidFill>
                <a:effectLst/>
                <a:latin typeface="+mn-lt"/>
                <a:ea typeface="+mn-ea"/>
                <a:cs typeface="+mn-cs"/>
              </a:rPr>
              <a:t>contributors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Such</a:t>
            </a:r>
            <a:r>
              <a:rPr lang="fr-BE" sz="1200" kern="1200" dirty="0">
                <a:solidFill>
                  <a:schemeClr val="tx1"/>
                </a:solidFill>
                <a:effectLst/>
                <a:latin typeface="+mn-lt"/>
                <a:ea typeface="+mn-ea"/>
                <a:cs typeface="+mn-cs"/>
              </a:rPr>
              <a:t> live </a:t>
            </a:r>
            <a:r>
              <a:rPr lang="fr-BE" sz="1200" kern="1200" dirty="0" err="1">
                <a:solidFill>
                  <a:schemeClr val="tx1"/>
                </a:solidFill>
                <a:effectLst/>
                <a:latin typeface="+mn-lt"/>
                <a:ea typeface="+mn-ea"/>
                <a:cs typeface="+mn-cs"/>
              </a:rPr>
              <a:t>polyphony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allows</a:t>
            </a:r>
            <a:r>
              <a:rPr lang="fr-BE" sz="1200" kern="1200" dirty="0">
                <a:solidFill>
                  <a:schemeClr val="tx1"/>
                </a:solidFill>
                <a:effectLst/>
                <a:latin typeface="+mn-lt"/>
                <a:ea typeface="+mn-ea"/>
                <a:cs typeface="+mn-cs"/>
              </a:rPr>
              <a:t> for the co-construction of </a:t>
            </a:r>
            <a:r>
              <a:rPr lang="fr-BE" sz="1200" kern="1200" dirty="0" err="1">
                <a:solidFill>
                  <a:schemeClr val="tx1"/>
                </a:solidFill>
                <a:effectLst/>
                <a:latin typeface="+mn-lt"/>
                <a:ea typeface="+mn-ea"/>
                <a:cs typeface="+mn-cs"/>
              </a:rPr>
              <a:t>meaning</a:t>
            </a:r>
            <a:r>
              <a:rPr lang="fr-BE" sz="1200" kern="1200" dirty="0">
                <a:solidFill>
                  <a:schemeClr val="tx1"/>
                </a:solidFill>
                <a:effectLst/>
                <a:latin typeface="+mn-lt"/>
                <a:ea typeface="+mn-ea"/>
                <a:cs typeface="+mn-cs"/>
              </a:rPr>
              <a:t> in </a:t>
            </a:r>
            <a:r>
              <a:rPr lang="fr-BE" sz="1200" kern="1200" dirty="0" err="1">
                <a:solidFill>
                  <a:schemeClr val="tx1"/>
                </a:solidFill>
                <a:effectLst/>
                <a:latin typeface="+mn-lt"/>
                <a:ea typeface="+mn-ea"/>
                <a:cs typeface="+mn-cs"/>
              </a:rPr>
              <a:t>ways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that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would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be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difficult</a:t>
            </a:r>
            <a:r>
              <a:rPr lang="fr-BE" sz="1200" kern="1200" dirty="0">
                <a:solidFill>
                  <a:schemeClr val="tx1"/>
                </a:solidFill>
                <a:effectLst/>
                <a:latin typeface="+mn-lt"/>
                <a:ea typeface="+mn-ea"/>
                <a:cs typeface="+mn-cs"/>
              </a:rPr>
              <a:t> to </a:t>
            </a:r>
            <a:r>
              <a:rPr lang="fr-BE" sz="1200" kern="1200" dirty="0" err="1">
                <a:solidFill>
                  <a:schemeClr val="tx1"/>
                </a:solidFill>
                <a:effectLst/>
                <a:latin typeface="+mn-lt"/>
                <a:ea typeface="+mn-ea"/>
                <a:cs typeface="+mn-cs"/>
              </a:rPr>
              <a:t>replicate</a:t>
            </a:r>
            <a:r>
              <a:rPr lang="fr-BE" sz="1200" kern="1200" dirty="0">
                <a:solidFill>
                  <a:schemeClr val="tx1"/>
                </a:solidFill>
                <a:effectLst/>
                <a:latin typeface="+mn-lt"/>
                <a:ea typeface="+mn-ea"/>
                <a:cs typeface="+mn-cs"/>
              </a:rPr>
              <a:t> in </a:t>
            </a:r>
            <a:r>
              <a:rPr lang="fr-BE" sz="1200" kern="1200" dirty="0" err="1">
                <a:solidFill>
                  <a:schemeClr val="tx1"/>
                </a:solidFill>
                <a:effectLst/>
                <a:latin typeface="+mn-lt"/>
                <a:ea typeface="+mn-ea"/>
                <a:cs typeface="+mn-cs"/>
              </a:rPr>
              <a:t>print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offering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opportunities</a:t>
            </a:r>
            <a:r>
              <a:rPr lang="fr-BE" sz="1200" kern="1200" dirty="0">
                <a:solidFill>
                  <a:schemeClr val="tx1"/>
                </a:solidFill>
                <a:effectLst/>
                <a:latin typeface="+mn-lt"/>
                <a:ea typeface="+mn-ea"/>
                <a:cs typeface="+mn-cs"/>
              </a:rPr>
              <a:t> for </a:t>
            </a:r>
            <a:r>
              <a:rPr lang="fr-BE" sz="1200" kern="1200" dirty="0" err="1">
                <a:solidFill>
                  <a:schemeClr val="tx1"/>
                </a:solidFill>
                <a:effectLst/>
                <a:latin typeface="+mn-lt"/>
                <a:ea typeface="+mn-ea"/>
                <a:cs typeface="+mn-cs"/>
              </a:rPr>
              <a:t>richer</a:t>
            </a:r>
            <a:r>
              <a:rPr lang="fr-BE" sz="1200" kern="1200" dirty="0">
                <a:solidFill>
                  <a:schemeClr val="tx1"/>
                </a:solidFill>
                <a:effectLst/>
                <a:latin typeface="+mn-lt"/>
                <a:ea typeface="+mn-ea"/>
                <a:cs typeface="+mn-cs"/>
              </a:rPr>
              <a:t>, more </a:t>
            </a:r>
            <a:r>
              <a:rPr lang="fr-BE" sz="1200" kern="1200" dirty="0" err="1">
                <a:solidFill>
                  <a:schemeClr val="tx1"/>
                </a:solidFill>
                <a:effectLst/>
                <a:latin typeface="+mn-lt"/>
                <a:ea typeface="+mn-ea"/>
                <a:cs typeface="+mn-cs"/>
              </a:rPr>
              <a:t>dialogic</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journalism</a:t>
            </a:r>
            <a:r>
              <a:rPr lang="fr-BE" sz="1200" kern="1200" dirty="0">
                <a:solidFill>
                  <a:schemeClr val="tx1"/>
                </a:solidFill>
                <a:effectLst/>
                <a:latin typeface="+mn-lt"/>
                <a:ea typeface="+mn-ea"/>
                <a:cs typeface="+mn-cs"/>
              </a:rPr>
              <a:t>.</a:t>
            </a:r>
          </a:p>
          <a:p>
            <a:r>
              <a:rPr lang="fr-BE" sz="1200" kern="1200" dirty="0" err="1">
                <a:solidFill>
                  <a:schemeClr val="tx1"/>
                </a:solidFill>
                <a:effectLst/>
                <a:latin typeface="+mn-lt"/>
                <a:ea typeface="+mn-ea"/>
                <a:cs typeface="+mn-cs"/>
              </a:rPr>
              <a:t>Taken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together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these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findings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suggest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that</a:t>
            </a:r>
            <a:r>
              <a:rPr lang="fr-BE" sz="1200" kern="1200" dirty="0">
                <a:solidFill>
                  <a:schemeClr val="tx1"/>
                </a:solidFill>
                <a:effectLst/>
                <a:latin typeface="+mn-lt"/>
                <a:ea typeface="+mn-ea"/>
                <a:cs typeface="+mn-cs"/>
              </a:rPr>
              <a:t> Twitch </a:t>
            </a:r>
            <a:r>
              <a:rPr lang="fr-BE" sz="1200" kern="1200" dirty="0" err="1">
                <a:solidFill>
                  <a:schemeClr val="tx1"/>
                </a:solidFill>
                <a:effectLst/>
                <a:latin typeface="+mn-lt"/>
                <a:ea typeface="+mn-ea"/>
                <a:cs typeface="+mn-cs"/>
              </a:rPr>
              <a:t>operates</a:t>
            </a:r>
            <a:r>
              <a:rPr lang="fr-BE" sz="1200" kern="1200" dirty="0">
                <a:solidFill>
                  <a:schemeClr val="tx1"/>
                </a:solidFill>
                <a:effectLst/>
                <a:latin typeface="+mn-lt"/>
                <a:ea typeface="+mn-ea"/>
                <a:cs typeface="+mn-cs"/>
              </a:rPr>
              <a:t> as more </a:t>
            </a:r>
            <a:r>
              <a:rPr lang="fr-BE" sz="1200" kern="1200" dirty="0" err="1">
                <a:solidFill>
                  <a:schemeClr val="tx1"/>
                </a:solidFill>
                <a:effectLst/>
                <a:latin typeface="+mn-lt"/>
                <a:ea typeface="+mn-ea"/>
                <a:cs typeface="+mn-cs"/>
              </a:rPr>
              <a:t>than</a:t>
            </a:r>
            <a:r>
              <a:rPr lang="fr-BE" sz="1200" kern="1200" dirty="0">
                <a:solidFill>
                  <a:schemeClr val="tx1"/>
                </a:solidFill>
                <a:effectLst/>
                <a:latin typeface="+mn-lt"/>
                <a:ea typeface="+mn-ea"/>
                <a:cs typeface="+mn-cs"/>
              </a:rPr>
              <a:t> a simple distribution </a:t>
            </a:r>
            <a:r>
              <a:rPr lang="fr-BE" sz="1200" kern="1200" dirty="0" err="1">
                <a:solidFill>
                  <a:schemeClr val="tx1"/>
                </a:solidFill>
                <a:effectLst/>
                <a:latin typeface="+mn-lt"/>
                <a:ea typeface="+mn-ea"/>
                <a:cs typeface="+mn-cs"/>
              </a:rPr>
              <a:t>channel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a socio-</a:t>
            </a:r>
            <a:r>
              <a:rPr lang="fr-BE" sz="1200" kern="1200" dirty="0" err="1">
                <a:solidFill>
                  <a:schemeClr val="tx1"/>
                </a:solidFill>
                <a:effectLst/>
                <a:latin typeface="+mn-lt"/>
                <a:ea typeface="+mn-ea"/>
                <a:cs typeface="+mn-cs"/>
              </a:rPr>
              <a:t>technical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environment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that</a:t>
            </a:r>
            <a:r>
              <a:rPr lang="fr-BE" sz="1200" kern="1200" dirty="0">
                <a:solidFill>
                  <a:schemeClr val="tx1"/>
                </a:solidFill>
                <a:effectLst/>
                <a:latin typeface="+mn-lt"/>
                <a:ea typeface="+mn-ea"/>
                <a:cs typeface="+mn-cs"/>
              </a:rPr>
              <a:t> encourages </a:t>
            </a:r>
            <a:r>
              <a:rPr lang="fr-BE" sz="1200" kern="1200" dirty="0" err="1">
                <a:solidFill>
                  <a:schemeClr val="tx1"/>
                </a:solidFill>
                <a:effectLst/>
                <a:latin typeface="+mn-lt"/>
                <a:ea typeface="+mn-ea"/>
                <a:cs typeface="+mn-cs"/>
              </a:rPr>
              <a:t>experimentation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new </a:t>
            </a:r>
            <a:r>
              <a:rPr lang="fr-BE" sz="1200" kern="1200" dirty="0" err="1">
                <a:solidFill>
                  <a:schemeClr val="tx1"/>
                </a:solidFill>
                <a:effectLst/>
                <a:latin typeface="+mn-lt"/>
                <a:ea typeface="+mn-ea"/>
                <a:cs typeface="+mn-cs"/>
              </a:rPr>
              <a:t>editorial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rhythms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interactional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models</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visual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languages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While</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platform’s</a:t>
            </a:r>
            <a:r>
              <a:rPr lang="fr-BE" sz="1200" kern="1200" dirty="0">
                <a:solidFill>
                  <a:schemeClr val="tx1"/>
                </a:solidFill>
                <a:effectLst/>
                <a:latin typeface="+mn-lt"/>
                <a:ea typeface="+mn-ea"/>
                <a:cs typeface="+mn-cs"/>
              </a:rPr>
              <a:t> commercial </a:t>
            </a:r>
            <a:r>
              <a:rPr lang="fr-BE" sz="1200" kern="1200" dirty="0" err="1">
                <a:solidFill>
                  <a:schemeClr val="tx1"/>
                </a:solidFill>
                <a:effectLst/>
                <a:latin typeface="+mn-lt"/>
                <a:ea typeface="+mn-ea"/>
                <a:cs typeface="+mn-cs"/>
              </a:rPr>
              <a:t>ownership</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algorithmic</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priorities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inevitably</a:t>
            </a:r>
            <a:r>
              <a:rPr lang="fr-BE" sz="1200" kern="1200" dirty="0">
                <a:solidFill>
                  <a:schemeClr val="tx1"/>
                </a:solidFill>
                <a:effectLst/>
                <a:latin typeface="+mn-lt"/>
                <a:ea typeface="+mn-ea"/>
                <a:cs typeface="+mn-cs"/>
              </a:rPr>
              <a:t> impose </a:t>
            </a:r>
            <a:r>
              <a:rPr lang="fr-BE" sz="1200" kern="1200" dirty="0" err="1">
                <a:solidFill>
                  <a:schemeClr val="tx1"/>
                </a:solidFill>
                <a:effectLst/>
                <a:latin typeface="+mn-lt"/>
                <a:ea typeface="+mn-ea"/>
                <a:cs typeface="+mn-cs"/>
              </a:rPr>
              <a:t>constraints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journalists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across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institutional</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independent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contexts</a:t>
            </a:r>
            <a:r>
              <a:rPr lang="fr-BE" sz="1200" kern="1200" dirty="0">
                <a:solidFill>
                  <a:schemeClr val="tx1"/>
                </a:solidFill>
                <a:effectLst/>
                <a:latin typeface="+mn-lt"/>
                <a:ea typeface="+mn-ea"/>
                <a:cs typeface="+mn-cs"/>
              </a:rPr>
              <a:t> are </a:t>
            </a:r>
            <a:r>
              <a:rPr lang="fr-BE" sz="1200" kern="1200" dirty="0" err="1">
                <a:solidFill>
                  <a:schemeClr val="tx1"/>
                </a:solidFill>
                <a:effectLst/>
                <a:latin typeface="+mn-lt"/>
                <a:ea typeface="+mn-ea"/>
                <a:cs typeface="+mn-cs"/>
              </a:rPr>
              <a:t>appropriating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its</a:t>
            </a:r>
            <a:r>
              <a:rPr lang="fr-BE" sz="1200" kern="1200" dirty="0">
                <a:solidFill>
                  <a:schemeClr val="tx1"/>
                </a:solidFill>
                <a:effectLst/>
                <a:latin typeface="+mn-lt"/>
                <a:ea typeface="+mn-ea"/>
                <a:cs typeface="+mn-cs"/>
              </a:rPr>
              <a:t> affordances to </a:t>
            </a:r>
            <a:r>
              <a:rPr lang="fr-BE" sz="1200" kern="1200" dirty="0" err="1">
                <a:solidFill>
                  <a:schemeClr val="tx1"/>
                </a:solidFill>
                <a:effectLst/>
                <a:latin typeface="+mn-lt"/>
                <a:ea typeface="+mn-ea"/>
                <a:cs typeface="+mn-cs"/>
              </a:rPr>
              <a:t>reinforce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core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professional</a:t>
            </a:r>
            <a:r>
              <a:rPr lang="fr-BE" sz="1200" kern="1200" dirty="0">
                <a:solidFill>
                  <a:schemeClr val="tx1"/>
                </a:solidFill>
                <a:effectLst/>
                <a:latin typeface="+mn-lt"/>
                <a:ea typeface="+mn-ea"/>
                <a:cs typeface="+mn-cs"/>
              </a:rPr>
              <a:t> values—</a:t>
            </a:r>
            <a:r>
              <a:rPr lang="fr-BE" sz="1200" kern="1200" dirty="0" err="1">
                <a:solidFill>
                  <a:schemeClr val="tx1"/>
                </a:solidFill>
                <a:effectLst/>
                <a:latin typeface="+mn-lt"/>
                <a:ea typeface="+mn-ea"/>
                <a:cs typeface="+mn-cs"/>
              </a:rPr>
              <a:t>accuracy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independence</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critical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inquiry</a:t>
            </a:r>
            <a:r>
              <a:rPr lang="fr-BE" sz="1200" kern="1200" dirty="0">
                <a:solidFill>
                  <a:schemeClr val="tx1"/>
                </a:solidFill>
                <a:effectLst/>
                <a:latin typeface="+mn-lt"/>
                <a:ea typeface="+mn-ea"/>
                <a:cs typeface="+mn-cs"/>
              </a:rPr>
              <a:t>—</a:t>
            </a:r>
            <a:r>
              <a:rPr lang="fr-BE" sz="1200" kern="1200" dirty="0" err="1">
                <a:solidFill>
                  <a:schemeClr val="tx1"/>
                </a:solidFill>
                <a:effectLst/>
                <a:latin typeface="+mn-lt"/>
                <a:ea typeface="+mn-ea"/>
                <a:cs typeface="+mn-cs"/>
              </a:rPr>
              <a:t>while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simultaneously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embracing</a:t>
            </a:r>
            <a:r>
              <a:rPr lang="fr-BE" sz="1200" kern="1200" dirty="0">
                <a:solidFill>
                  <a:schemeClr val="tx1"/>
                </a:solidFill>
                <a:effectLst/>
                <a:latin typeface="+mn-lt"/>
                <a:ea typeface="+mn-ea"/>
                <a:cs typeface="+mn-cs"/>
              </a:rPr>
              <a:t> new modes of </a:t>
            </a:r>
            <a:r>
              <a:rPr lang="fr-BE" sz="1200" kern="1200" dirty="0" err="1">
                <a:solidFill>
                  <a:schemeClr val="tx1"/>
                </a:solidFill>
                <a:effectLst/>
                <a:latin typeface="+mn-lt"/>
                <a:ea typeface="+mn-ea"/>
                <a:cs typeface="+mn-cs"/>
              </a:rPr>
              <a:t>proximity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informality</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participatory</a:t>
            </a:r>
            <a:r>
              <a:rPr lang="fr-BE" sz="1200" kern="1200" dirty="0">
                <a:solidFill>
                  <a:schemeClr val="tx1"/>
                </a:solidFill>
                <a:effectLst/>
                <a:latin typeface="+mn-lt"/>
                <a:ea typeface="+mn-ea"/>
                <a:cs typeface="+mn-cs"/>
              </a:rPr>
              <a:t> engagement. This </a:t>
            </a:r>
            <a:r>
              <a:rPr lang="fr-BE" sz="1200" kern="1200" dirty="0" err="1">
                <a:solidFill>
                  <a:schemeClr val="tx1"/>
                </a:solidFill>
                <a:effectLst/>
                <a:latin typeface="+mn-lt"/>
                <a:ea typeface="+mn-ea"/>
                <a:cs typeface="+mn-cs"/>
              </a:rPr>
              <a:t>results</a:t>
            </a:r>
            <a:r>
              <a:rPr lang="fr-BE" sz="1200" kern="1200" dirty="0">
                <a:solidFill>
                  <a:schemeClr val="tx1"/>
                </a:solidFill>
                <a:effectLst/>
                <a:latin typeface="+mn-lt"/>
                <a:ea typeface="+mn-ea"/>
                <a:cs typeface="+mn-cs"/>
              </a:rPr>
              <a:t> in a </a:t>
            </a:r>
            <a:r>
              <a:rPr lang="fr-BE" sz="1200" kern="1200" dirty="0" err="1">
                <a:solidFill>
                  <a:schemeClr val="tx1"/>
                </a:solidFill>
                <a:effectLst/>
                <a:latin typeface="+mn-lt"/>
                <a:ea typeface="+mn-ea"/>
                <a:cs typeface="+mn-cs"/>
              </a:rPr>
              <a:t>hybridized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form</a:t>
            </a:r>
            <a:r>
              <a:rPr lang="fr-BE" sz="1200" kern="1200" dirty="0">
                <a:solidFill>
                  <a:schemeClr val="tx1"/>
                </a:solidFill>
                <a:effectLst/>
                <a:latin typeface="+mn-lt"/>
                <a:ea typeface="+mn-ea"/>
                <a:cs typeface="+mn-cs"/>
              </a:rPr>
              <a:t> of </a:t>
            </a:r>
            <a:r>
              <a:rPr lang="fr-BE" sz="1200" kern="1200" dirty="0" err="1">
                <a:solidFill>
                  <a:schemeClr val="tx1"/>
                </a:solidFill>
                <a:effectLst/>
                <a:latin typeface="+mn-lt"/>
                <a:ea typeface="+mn-ea"/>
                <a:cs typeface="+mn-cs"/>
              </a:rPr>
              <a:t>journalism</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situated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between</a:t>
            </a:r>
            <a:r>
              <a:rPr lang="fr-BE" sz="1200" kern="1200" dirty="0">
                <a:solidFill>
                  <a:schemeClr val="tx1"/>
                </a:solidFill>
                <a:effectLst/>
                <a:latin typeface="+mn-lt"/>
                <a:ea typeface="+mn-ea"/>
                <a:cs typeface="+mn-cs"/>
              </a:rPr>
              <a:t> information and </a:t>
            </a:r>
            <a:r>
              <a:rPr lang="fr-BE" sz="1200" kern="1200" dirty="0" err="1">
                <a:solidFill>
                  <a:schemeClr val="tx1"/>
                </a:solidFill>
                <a:effectLst/>
                <a:latin typeface="+mn-lt"/>
                <a:ea typeface="+mn-ea"/>
                <a:cs typeface="+mn-cs"/>
              </a:rPr>
              <a:t>entertainment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legacy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norms</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emergent</a:t>
            </a:r>
            <a:r>
              <a:rPr lang="fr-BE" sz="1200" kern="1200" dirty="0">
                <a:solidFill>
                  <a:schemeClr val="tx1"/>
                </a:solidFill>
                <a:effectLst/>
                <a:latin typeface="+mn-lt"/>
                <a:ea typeface="+mn-ea"/>
                <a:cs typeface="+mn-cs"/>
              </a:rPr>
              <a:t> platform cultures, </a:t>
            </a:r>
            <a:r>
              <a:rPr lang="fr-BE" sz="1200" kern="1200" dirty="0" err="1">
                <a:solidFill>
                  <a:schemeClr val="tx1"/>
                </a:solidFill>
                <a:effectLst/>
                <a:latin typeface="+mn-lt"/>
                <a:ea typeface="+mn-ea"/>
                <a:cs typeface="+mn-cs"/>
              </a:rPr>
              <a:t>singular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authorship</a:t>
            </a:r>
            <a:r>
              <a:rPr lang="fr-BE" sz="1200" kern="1200" dirty="0">
                <a:solidFill>
                  <a:schemeClr val="tx1"/>
                </a:solidFill>
                <a:effectLst/>
                <a:latin typeface="+mn-lt"/>
                <a:ea typeface="+mn-ea"/>
                <a:cs typeface="+mn-cs"/>
              </a:rPr>
              <a:t> and collective performance. </a:t>
            </a:r>
            <a:r>
              <a:rPr lang="fr-BE" sz="1200" kern="1200" dirty="0" err="1">
                <a:solidFill>
                  <a:schemeClr val="tx1"/>
                </a:solidFill>
                <a:effectLst/>
                <a:latin typeface="+mn-lt"/>
                <a:ea typeface="+mn-ea"/>
                <a:cs typeface="+mn-cs"/>
              </a:rPr>
              <a:t>Thank</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you</a:t>
            </a:r>
            <a:r>
              <a:rPr lang="fr-BE" sz="1200" kern="1200" dirty="0">
                <a:solidFill>
                  <a:schemeClr val="tx1"/>
                </a:solidFill>
                <a:effectLst/>
                <a:latin typeface="+mn-lt"/>
                <a:ea typeface="+mn-ea"/>
                <a:cs typeface="+mn-cs"/>
              </a:rPr>
              <a:t> for </a:t>
            </a:r>
            <a:r>
              <a:rPr lang="fr-BE" sz="1200" kern="1200" dirty="0" err="1">
                <a:solidFill>
                  <a:schemeClr val="tx1"/>
                </a:solidFill>
                <a:effectLst/>
                <a:latin typeface="+mn-lt"/>
                <a:ea typeface="+mn-ea"/>
                <a:cs typeface="+mn-cs"/>
              </a:rPr>
              <a:t>your</a:t>
            </a:r>
            <a:r>
              <a:rPr lang="fr-BE" sz="1200" kern="1200" dirty="0">
                <a:solidFill>
                  <a:schemeClr val="tx1"/>
                </a:solidFill>
                <a:effectLst/>
                <a:latin typeface="+mn-lt"/>
                <a:ea typeface="+mn-ea"/>
                <a:cs typeface="+mn-cs"/>
              </a:rPr>
              <a:t> attention.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23</a:t>
            </a:fld>
            <a:endParaRPr lang="fr-FR"/>
          </a:p>
        </p:txBody>
      </p:sp>
    </p:spTree>
    <p:extLst>
      <p:ext uri="{BB962C8B-B14F-4D97-AF65-F5344CB8AC3E}">
        <p14:creationId xmlns:p14="http://schemas.microsoft.com/office/powerpoint/2010/main" val="282416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am working on the following research question : How does the adoption of Twitch as a live-streaming platform influence the professional identity and practices of journalists, particularly in balancing traditional norms of reporting with the performative and interactive demands of the platform? To investigate this potential transformation, this study adopts a qualitative, multi-method approach. The empirical corpus consists of two primary components: (1) a close reading of Twitch broadcasts from five media organizations—Mediapart, Au Poste, RTBF, Libération, and Origami—and (2) five semi-structured “comprehensive interviews” conducted with journalists actively engaged in streaming for the five medias quoted above. The close reading methodology allows for a detailed examination of audiovisual content, focusing on discursive strategies, performative gestures, audience interaction, and narrative framing. By attending to both form and content, this analysis seeks to understand how journalists negotiate the entertainment affordances of Twitch while conveying news. </a:t>
            </a:r>
            <a:endParaRPr lang="fr-BE"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3</a:t>
            </a:fld>
            <a:endParaRPr lang="fr-FR"/>
          </a:p>
        </p:txBody>
      </p:sp>
    </p:spTree>
    <p:extLst>
      <p:ext uri="{BB962C8B-B14F-4D97-AF65-F5344CB8AC3E}">
        <p14:creationId xmlns:p14="http://schemas.microsoft.com/office/powerpoint/2010/main" val="311426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Generalist media are increasingly leveraging Twitch as an extension of their existing editorial offerings, driven by the platform's significant growth since 2020, its predominantly young audience, and its strong interactive potential. For generalist medias, Twitch offers an opportunity to delve deeper into certain subjects and provide real-time updates on developing news. For instance, </a:t>
            </a:r>
            <a:r>
              <a:rPr lang="en-GB" sz="1200" kern="1200" dirty="0" err="1">
                <a:solidFill>
                  <a:schemeClr val="tx1"/>
                </a:solidFill>
                <a:effectLst/>
                <a:latin typeface="+mn-lt"/>
                <a:ea typeface="+mn-ea"/>
                <a:cs typeface="+mn-cs"/>
              </a:rPr>
              <a:t>MALDITA.es</a:t>
            </a:r>
            <a:r>
              <a:rPr lang="en-GB" sz="1200" kern="1200" dirty="0">
                <a:solidFill>
                  <a:schemeClr val="tx1"/>
                </a:solidFill>
                <a:effectLst/>
                <a:latin typeface="+mn-lt"/>
                <a:ea typeface="+mn-ea"/>
                <a:cs typeface="+mn-cs"/>
              </a:rPr>
              <a:t> used Twitch to elaborate on topics and update information, though not necessarily to diversify content or introduce new journalistic perspectives.</a:t>
            </a:r>
            <a:r>
              <a:rPr lang="fr-BE" dirty="0">
                <a:effectLst/>
              </a:rPr>
              <a:t>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4</a:t>
            </a:fld>
            <a:endParaRPr lang="fr-FR"/>
          </a:p>
        </p:txBody>
      </p:sp>
    </p:spTree>
    <p:extLst>
      <p:ext uri="{BB962C8B-B14F-4D97-AF65-F5344CB8AC3E}">
        <p14:creationId xmlns:p14="http://schemas.microsoft.com/office/powerpoint/2010/main" val="1925998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err="1">
                <a:solidFill>
                  <a:schemeClr val="tx1"/>
                </a:solidFill>
                <a:effectLst/>
                <a:latin typeface="+mn-lt"/>
                <a:ea typeface="+mn-ea"/>
                <a:cs typeface="+mn-cs"/>
              </a:rPr>
              <a:t>According</a:t>
            </a:r>
            <a:r>
              <a:rPr lang="fr-BE" sz="1200" kern="1200" dirty="0">
                <a:solidFill>
                  <a:schemeClr val="tx1"/>
                </a:solidFill>
                <a:effectLst/>
                <a:latin typeface="+mn-lt"/>
                <a:ea typeface="+mn-ea"/>
                <a:cs typeface="+mn-cs"/>
              </a:rPr>
              <a:t> to Olivares-García and Méndez </a:t>
            </a:r>
            <a:r>
              <a:rPr lang="fr-BE" sz="1200" kern="1200" dirty="0" err="1">
                <a:solidFill>
                  <a:schemeClr val="tx1"/>
                </a:solidFill>
                <a:effectLst/>
                <a:latin typeface="+mn-lt"/>
                <a:ea typeface="+mn-ea"/>
                <a:cs typeface="+mn-cs"/>
              </a:rPr>
              <a:t>Majuelos</a:t>
            </a:r>
            <a:r>
              <a:rPr lang="fr-BE" sz="1200" kern="1200" dirty="0">
                <a:solidFill>
                  <a:schemeClr val="tx1"/>
                </a:solidFill>
                <a:effectLst/>
                <a:latin typeface="+mn-lt"/>
                <a:ea typeface="+mn-ea"/>
                <a:cs typeface="+mn-cs"/>
              </a:rPr>
              <a:t>, Twitch </a:t>
            </a:r>
            <a:r>
              <a:rPr lang="fr-BE" sz="1200" kern="1200" dirty="0" err="1">
                <a:solidFill>
                  <a:schemeClr val="tx1"/>
                </a:solidFill>
                <a:effectLst/>
                <a:latin typeface="+mn-lt"/>
                <a:ea typeface="+mn-ea"/>
                <a:cs typeface="+mn-cs"/>
              </a:rPr>
              <a:t>occupies</a:t>
            </a:r>
            <a:r>
              <a:rPr lang="fr-BE" sz="1200" kern="1200" dirty="0">
                <a:solidFill>
                  <a:schemeClr val="tx1"/>
                </a:solidFill>
                <a:effectLst/>
                <a:latin typeface="+mn-lt"/>
                <a:ea typeface="+mn-ea"/>
                <a:cs typeface="+mn-cs"/>
              </a:rPr>
              <a:t> a </a:t>
            </a:r>
            <a:r>
              <a:rPr lang="fr-BE" sz="1200" kern="1200" dirty="0" err="1">
                <a:solidFill>
                  <a:schemeClr val="tx1"/>
                </a:solidFill>
                <a:effectLst/>
                <a:latin typeface="+mn-lt"/>
                <a:ea typeface="+mn-ea"/>
                <a:cs typeface="+mn-cs"/>
              </a:rPr>
              <a:t>space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between</a:t>
            </a:r>
            <a:r>
              <a:rPr lang="fr-BE" sz="1200" kern="1200" dirty="0">
                <a:solidFill>
                  <a:schemeClr val="tx1"/>
                </a:solidFill>
                <a:effectLst/>
                <a:latin typeface="+mn-lt"/>
                <a:ea typeface="+mn-ea"/>
                <a:cs typeface="+mn-cs"/>
              </a:rPr>
              <a:t> information and </a:t>
            </a:r>
            <a:r>
              <a:rPr lang="fr-BE" sz="1200" kern="1200" dirty="0" err="1">
                <a:solidFill>
                  <a:schemeClr val="tx1"/>
                </a:solidFill>
                <a:effectLst/>
                <a:latin typeface="+mn-lt"/>
                <a:ea typeface="+mn-ea"/>
                <a:cs typeface="+mn-cs"/>
              </a:rPr>
              <a:t>entertainment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journalists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adopting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visual</a:t>
            </a:r>
            <a:r>
              <a:rPr lang="fr-BE" sz="1200" kern="1200" dirty="0">
                <a:solidFill>
                  <a:schemeClr val="tx1"/>
                </a:solidFill>
                <a:effectLst/>
                <a:latin typeface="+mn-lt"/>
                <a:ea typeface="+mn-ea"/>
                <a:cs typeface="+mn-cs"/>
              </a:rPr>
              <a:t> and narrative codes to </a:t>
            </a:r>
            <a:r>
              <a:rPr lang="fr-BE" sz="1200" kern="1200" dirty="0" err="1">
                <a:solidFill>
                  <a:schemeClr val="tx1"/>
                </a:solidFill>
                <a:effectLst/>
                <a:latin typeface="+mn-lt"/>
                <a:ea typeface="+mn-ea"/>
                <a:cs typeface="+mn-cs"/>
              </a:rPr>
              <a:t>reach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younger</a:t>
            </a:r>
            <a:r>
              <a:rPr lang="fr-BE" sz="1200" kern="1200" dirty="0">
                <a:solidFill>
                  <a:schemeClr val="tx1"/>
                </a:solidFill>
                <a:effectLst/>
                <a:latin typeface="+mn-lt"/>
                <a:ea typeface="+mn-ea"/>
                <a:cs typeface="+mn-cs"/>
              </a:rPr>
              <a:t> audiences </a:t>
            </a:r>
            <a:r>
              <a:rPr lang="fr-BE" sz="1200" kern="1200" dirty="0" err="1">
                <a:solidFill>
                  <a:schemeClr val="tx1"/>
                </a:solidFill>
                <a:effectLst/>
                <a:latin typeface="+mn-lt"/>
                <a:ea typeface="+mn-ea"/>
                <a:cs typeface="+mn-cs"/>
              </a:rPr>
              <a:t>through</a:t>
            </a:r>
            <a:r>
              <a:rPr lang="fr-BE" sz="1200" kern="1200" dirty="0">
                <a:solidFill>
                  <a:schemeClr val="tx1"/>
                </a:solidFill>
                <a:effectLst/>
                <a:latin typeface="+mn-lt"/>
                <a:ea typeface="+mn-ea"/>
                <a:cs typeface="+mn-cs"/>
              </a:rPr>
              <a:t> formats </a:t>
            </a:r>
            <a:r>
              <a:rPr lang="fr-BE" sz="1200" kern="1200" dirty="0" err="1">
                <a:solidFill>
                  <a:schemeClr val="tx1"/>
                </a:solidFill>
                <a:effectLst/>
                <a:latin typeface="+mn-lt"/>
                <a:ea typeface="+mn-ea"/>
                <a:cs typeface="+mn-cs"/>
              </a:rPr>
              <a:t>that</a:t>
            </a:r>
            <a:r>
              <a:rPr lang="fr-BE" sz="1200" kern="1200" dirty="0">
                <a:solidFill>
                  <a:schemeClr val="tx1"/>
                </a:solidFill>
                <a:effectLst/>
                <a:latin typeface="+mn-lt"/>
                <a:ea typeface="+mn-ea"/>
                <a:cs typeface="+mn-cs"/>
              </a:rPr>
              <a:t> mix news, culture, and engagement. The </a:t>
            </a:r>
            <a:r>
              <a:rPr lang="fr-BE" sz="1200" kern="1200" dirty="0" err="1">
                <a:solidFill>
                  <a:schemeClr val="tx1"/>
                </a:solidFill>
                <a:effectLst/>
                <a:latin typeface="+mn-lt"/>
                <a:ea typeface="+mn-ea"/>
                <a:cs typeface="+mn-cs"/>
              </a:rPr>
              <a:t>most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common</a:t>
            </a:r>
            <a:r>
              <a:rPr lang="fr-BE" sz="1200" kern="1200" dirty="0">
                <a:solidFill>
                  <a:schemeClr val="tx1"/>
                </a:solidFill>
                <a:effectLst/>
                <a:latin typeface="+mn-lt"/>
                <a:ea typeface="+mn-ea"/>
                <a:cs typeface="+mn-cs"/>
              </a:rPr>
              <a:t> model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interactive discussion or </a:t>
            </a:r>
            <a:r>
              <a:rPr lang="fr-BE" sz="1200" i="1" kern="1200" dirty="0">
                <a:solidFill>
                  <a:schemeClr val="tx1"/>
                </a:solidFill>
                <a:effectLst/>
                <a:latin typeface="+mn-lt"/>
                <a:ea typeface="+mn-ea"/>
                <a:cs typeface="+mn-cs"/>
              </a:rPr>
              <a:t>Just </a:t>
            </a:r>
            <a:r>
              <a:rPr lang="fr-BE" sz="1200" i="1" kern="1200" dirty="0" err="1">
                <a:solidFill>
                  <a:schemeClr val="tx1"/>
                </a:solidFill>
                <a:effectLst/>
                <a:latin typeface="+mn-lt"/>
                <a:ea typeface="+mn-ea"/>
                <a:cs typeface="+mn-cs"/>
              </a:rPr>
              <a:t>Chatting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structured</a:t>
            </a:r>
            <a:r>
              <a:rPr lang="fr-BE" sz="1200" kern="1200" dirty="0">
                <a:solidFill>
                  <a:schemeClr val="tx1"/>
                </a:solidFill>
                <a:effectLst/>
                <a:latin typeface="+mn-lt"/>
                <a:ea typeface="+mn-ea"/>
                <a:cs typeface="+mn-cs"/>
              </a:rPr>
              <a:t> as semi-</a:t>
            </a:r>
            <a:r>
              <a:rPr lang="fr-BE" sz="1200" kern="1200" dirty="0" err="1">
                <a:solidFill>
                  <a:schemeClr val="tx1"/>
                </a:solidFill>
                <a:effectLst/>
                <a:latin typeface="+mn-lt"/>
                <a:ea typeface="+mn-ea"/>
                <a:cs typeface="+mn-cs"/>
              </a:rPr>
              <a:t>scripted</a:t>
            </a:r>
            <a:r>
              <a:rPr lang="fr-BE" sz="1200" kern="1200" dirty="0">
                <a:solidFill>
                  <a:schemeClr val="tx1"/>
                </a:solidFill>
                <a:effectLst/>
                <a:latin typeface="+mn-lt"/>
                <a:ea typeface="+mn-ea"/>
                <a:cs typeface="+mn-cs"/>
              </a:rPr>
              <a:t> monologues </a:t>
            </a:r>
            <a:r>
              <a:rPr lang="fr-BE" sz="1200" kern="1200" dirty="0" err="1">
                <a:solidFill>
                  <a:schemeClr val="tx1"/>
                </a:solidFill>
                <a:effectLst/>
                <a:latin typeface="+mn-lt"/>
                <a:ea typeface="+mn-ea"/>
                <a:cs typeface="+mn-cs"/>
              </a:rPr>
              <a:t>enriched</a:t>
            </a:r>
            <a:r>
              <a:rPr lang="fr-BE" sz="1200" kern="1200" dirty="0">
                <a:solidFill>
                  <a:schemeClr val="tx1"/>
                </a:solidFill>
                <a:effectLst/>
                <a:latin typeface="+mn-lt"/>
                <a:ea typeface="+mn-ea"/>
                <a:cs typeface="+mn-cs"/>
              </a:rPr>
              <a:t> by live </a:t>
            </a:r>
            <a:r>
              <a:rPr lang="fr-BE" sz="1200" kern="1200" dirty="0" err="1">
                <a:solidFill>
                  <a:schemeClr val="tx1"/>
                </a:solidFill>
                <a:effectLst/>
                <a:latin typeface="+mn-lt"/>
                <a:ea typeface="+mn-ea"/>
                <a:cs typeface="+mn-cs"/>
              </a:rPr>
              <a:t>comments</a:t>
            </a:r>
            <a:r>
              <a:rPr lang="fr-BE" sz="1200" kern="1200" dirty="0">
                <a:solidFill>
                  <a:schemeClr val="tx1"/>
                </a:solidFill>
                <a:effectLst/>
                <a:latin typeface="+mn-lt"/>
                <a:ea typeface="+mn-ea"/>
                <a:cs typeface="+mn-cs"/>
              </a:rPr>
              <a:t>. This </a:t>
            </a:r>
            <a:r>
              <a:rPr lang="fr-BE" sz="1200" kern="1200" dirty="0" err="1">
                <a:solidFill>
                  <a:schemeClr val="tx1"/>
                </a:solidFill>
                <a:effectLst/>
                <a:latin typeface="+mn-lt"/>
                <a:ea typeface="+mn-ea"/>
                <a:cs typeface="+mn-cs"/>
              </a:rPr>
              <a:t>conversational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approach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complemented</a:t>
            </a:r>
            <a:r>
              <a:rPr lang="fr-BE" sz="1200" kern="1200" dirty="0">
                <a:solidFill>
                  <a:schemeClr val="tx1"/>
                </a:solidFill>
                <a:effectLst/>
                <a:latin typeface="+mn-lt"/>
                <a:ea typeface="+mn-ea"/>
                <a:cs typeface="+mn-cs"/>
              </a:rPr>
              <a:t> by interviews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cultural figures, </a:t>
            </a:r>
            <a:r>
              <a:rPr lang="fr-BE" sz="1200" kern="1200" dirty="0" err="1">
                <a:solidFill>
                  <a:schemeClr val="tx1"/>
                </a:solidFill>
                <a:effectLst/>
                <a:latin typeface="+mn-lt"/>
                <a:ea typeface="+mn-ea"/>
                <a:cs typeface="+mn-cs"/>
              </a:rPr>
              <a:t>reinforcing</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journalistic</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character</a:t>
            </a:r>
            <a:r>
              <a:rPr lang="fr-BE" sz="1200" kern="1200" dirty="0">
                <a:solidFill>
                  <a:schemeClr val="tx1"/>
                </a:solidFill>
                <a:effectLst/>
                <a:latin typeface="+mn-lt"/>
                <a:ea typeface="+mn-ea"/>
                <a:cs typeface="+mn-cs"/>
              </a:rPr>
              <a:t> of the </a:t>
            </a:r>
            <a:r>
              <a:rPr lang="fr-BE" sz="1200" kern="1200" dirty="0" err="1">
                <a:solidFill>
                  <a:schemeClr val="tx1"/>
                </a:solidFill>
                <a:effectLst/>
                <a:latin typeface="+mn-lt"/>
                <a:ea typeface="+mn-ea"/>
                <a:cs typeface="+mn-cs"/>
              </a:rPr>
              <a:t>streams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Some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creators</a:t>
            </a:r>
            <a:r>
              <a:rPr lang="fr-BE" sz="1200" kern="1200" dirty="0">
                <a:solidFill>
                  <a:schemeClr val="tx1"/>
                </a:solidFill>
                <a:effectLst/>
                <a:latin typeface="+mn-lt"/>
                <a:ea typeface="+mn-ea"/>
                <a:cs typeface="+mn-cs"/>
              </a:rPr>
              <a:t> propose </a:t>
            </a:r>
            <a:r>
              <a:rPr lang="fr-BE" sz="1200" kern="1200" dirty="0" err="1">
                <a:solidFill>
                  <a:schemeClr val="tx1"/>
                </a:solidFill>
                <a:effectLst/>
                <a:latin typeface="+mn-lt"/>
                <a:ea typeface="+mn-ea"/>
                <a:cs typeface="+mn-cs"/>
              </a:rPr>
              <a:t>structured</a:t>
            </a:r>
            <a:r>
              <a:rPr lang="fr-BE" sz="1200" kern="1200" dirty="0">
                <a:solidFill>
                  <a:schemeClr val="tx1"/>
                </a:solidFill>
                <a:effectLst/>
                <a:latin typeface="+mn-lt"/>
                <a:ea typeface="+mn-ea"/>
                <a:cs typeface="+mn-cs"/>
              </a:rPr>
              <a:t> programs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editorial</a:t>
            </a:r>
            <a:r>
              <a:rPr lang="fr-BE" sz="1200" kern="1200" dirty="0">
                <a:solidFill>
                  <a:schemeClr val="tx1"/>
                </a:solidFill>
                <a:effectLst/>
                <a:latin typeface="+mn-lt"/>
                <a:ea typeface="+mn-ea"/>
                <a:cs typeface="+mn-cs"/>
              </a:rPr>
              <a:t> agendas, </a:t>
            </a:r>
            <a:r>
              <a:rPr lang="fr-BE" sz="1200" kern="1200" dirty="0" err="1">
                <a:solidFill>
                  <a:schemeClr val="tx1"/>
                </a:solidFill>
                <a:effectLst/>
                <a:latin typeface="+mn-lt"/>
                <a:ea typeface="+mn-ea"/>
                <a:cs typeface="+mn-cs"/>
              </a:rPr>
              <a:t>blending</a:t>
            </a:r>
            <a:r>
              <a:rPr lang="fr-BE" sz="1200" kern="1200" dirty="0">
                <a:solidFill>
                  <a:schemeClr val="tx1"/>
                </a:solidFill>
                <a:effectLst/>
                <a:latin typeface="+mn-lt"/>
                <a:ea typeface="+mn-ea"/>
                <a:cs typeface="+mn-cs"/>
              </a:rPr>
              <a:t> radio, </a:t>
            </a:r>
            <a:r>
              <a:rPr lang="fr-BE" sz="1200" kern="1200" dirty="0" err="1">
                <a:solidFill>
                  <a:schemeClr val="tx1"/>
                </a:solidFill>
                <a:effectLst/>
                <a:latin typeface="+mn-lt"/>
                <a:ea typeface="+mn-ea"/>
                <a:cs typeface="+mn-cs"/>
              </a:rPr>
              <a:t>television</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livestreaming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Other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frequent</a:t>
            </a:r>
            <a:r>
              <a:rPr lang="fr-BE" sz="1200" kern="1200" dirty="0">
                <a:solidFill>
                  <a:schemeClr val="tx1"/>
                </a:solidFill>
                <a:effectLst/>
                <a:latin typeface="+mn-lt"/>
                <a:ea typeface="+mn-ea"/>
                <a:cs typeface="+mn-cs"/>
              </a:rPr>
              <a:t> formats </a:t>
            </a:r>
            <a:r>
              <a:rPr lang="fr-BE" sz="1200" kern="1200" dirty="0" err="1">
                <a:solidFill>
                  <a:schemeClr val="tx1"/>
                </a:solidFill>
                <a:effectLst/>
                <a:latin typeface="+mn-lt"/>
                <a:ea typeface="+mn-ea"/>
                <a:cs typeface="+mn-cs"/>
              </a:rPr>
              <a:t>include</a:t>
            </a:r>
            <a:r>
              <a:rPr lang="fr-BE" sz="1200" kern="1200" dirty="0">
                <a:solidFill>
                  <a:schemeClr val="tx1"/>
                </a:solidFill>
                <a:effectLst/>
                <a:latin typeface="+mn-lt"/>
                <a:ea typeface="+mn-ea"/>
                <a:cs typeface="+mn-cs"/>
              </a:rPr>
              <a:t> live </a:t>
            </a:r>
            <a:r>
              <a:rPr lang="fr-BE" sz="1200" kern="1200" dirty="0" err="1">
                <a:solidFill>
                  <a:schemeClr val="tx1"/>
                </a:solidFill>
                <a:effectLst/>
                <a:latin typeface="+mn-lt"/>
                <a:ea typeface="+mn-ea"/>
                <a:cs typeface="+mn-cs"/>
              </a:rPr>
              <a:t>commentary</a:t>
            </a:r>
            <a:r>
              <a:rPr lang="fr-BE" sz="1200" kern="1200" dirty="0">
                <a:solidFill>
                  <a:schemeClr val="tx1"/>
                </a:solidFill>
                <a:effectLst/>
                <a:latin typeface="+mn-lt"/>
                <a:ea typeface="+mn-ea"/>
                <a:cs typeface="+mn-cs"/>
              </a:rPr>
              <a:t> or </a:t>
            </a:r>
            <a:r>
              <a:rPr lang="fr-BE" sz="1200" kern="1200" dirty="0" err="1">
                <a:solidFill>
                  <a:schemeClr val="tx1"/>
                </a:solidFill>
                <a:effectLst/>
                <a:latin typeface="+mn-lt"/>
                <a:ea typeface="+mn-ea"/>
                <a:cs typeface="+mn-cs"/>
              </a:rPr>
              <a:t>reactions</a:t>
            </a:r>
            <a:r>
              <a:rPr lang="fr-BE" sz="1200" kern="1200" dirty="0">
                <a:solidFill>
                  <a:schemeClr val="tx1"/>
                </a:solidFill>
                <a:effectLst/>
                <a:latin typeface="+mn-lt"/>
                <a:ea typeface="+mn-ea"/>
                <a:cs typeface="+mn-cs"/>
              </a:rPr>
              <a:t> to </a:t>
            </a:r>
            <a:r>
              <a:rPr lang="fr-BE" sz="1200" kern="1200" dirty="0" err="1">
                <a:solidFill>
                  <a:schemeClr val="tx1"/>
                </a:solidFill>
                <a:effectLst/>
                <a:latin typeface="+mn-lt"/>
                <a:ea typeface="+mn-ea"/>
                <a:cs typeface="+mn-cs"/>
              </a:rPr>
              <a:t>videos</a:t>
            </a:r>
            <a:r>
              <a:rPr lang="fr-BE" sz="1200" kern="1200" dirty="0">
                <a:solidFill>
                  <a:schemeClr val="tx1"/>
                </a:solidFill>
                <a:effectLst/>
                <a:latin typeface="+mn-lt"/>
                <a:ea typeface="+mn-ea"/>
                <a:cs typeface="+mn-cs"/>
              </a:rPr>
              <a:t>, as </a:t>
            </a:r>
            <a:r>
              <a:rPr lang="fr-BE" sz="1200" kern="1200" dirty="0" err="1">
                <a:solidFill>
                  <a:schemeClr val="tx1"/>
                </a:solidFill>
                <a:effectLst/>
                <a:latin typeface="+mn-lt"/>
                <a:ea typeface="+mn-ea"/>
                <a:cs typeface="+mn-cs"/>
              </a:rPr>
              <a:t>well</a:t>
            </a:r>
            <a:r>
              <a:rPr lang="fr-BE" sz="1200" kern="1200" dirty="0">
                <a:solidFill>
                  <a:schemeClr val="tx1"/>
                </a:solidFill>
                <a:effectLst/>
                <a:latin typeface="+mn-lt"/>
                <a:ea typeface="+mn-ea"/>
                <a:cs typeface="+mn-cs"/>
              </a:rPr>
              <a:t> as </a:t>
            </a:r>
            <a:r>
              <a:rPr lang="fr-BE" sz="1200" kern="1200" dirty="0" err="1">
                <a:solidFill>
                  <a:schemeClr val="tx1"/>
                </a:solidFill>
                <a:effectLst/>
                <a:latin typeface="+mn-lt"/>
                <a:ea typeface="+mn-ea"/>
                <a:cs typeface="+mn-cs"/>
              </a:rPr>
              <a:t>political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debate</a:t>
            </a:r>
            <a:r>
              <a:rPr lang="fr-BE" sz="1200" kern="1200" dirty="0">
                <a:solidFill>
                  <a:schemeClr val="tx1"/>
                </a:solidFill>
                <a:effectLst/>
                <a:latin typeface="+mn-lt"/>
                <a:ea typeface="+mn-ea"/>
                <a:cs typeface="+mn-cs"/>
              </a:rPr>
              <a:t> and real-time </a:t>
            </a:r>
            <a:r>
              <a:rPr lang="fr-BE" sz="1200" kern="1200" dirty="0" err="1">
                <a:solidFill>
                  <a:schemeClr val="tx1"/>
                </a:solidFill>
                <a:effectLst/>
                <a:latin typeface="+mn-lt"/>
                <a:ea typeface="+mn-ea"/>
                <a:cs typeface="+mn-cs"/>
              </a:rPr>
              <a:t>analysis</a:t>
            </a:r>
            <a:r>
              <a:rPr lang="fr-BE" sz="1200" kern="1200" dirty="0">
                <a:solidFill>
                  <a:schemeClr val="tx1"/>
                </a:solidFill>
                <a:effectLst/>
                <a:latin typeface="+mn-lt"/>
                <a:ea typeface="+mn-ea"/>
                <a:cs typeface="+mn-cs"/>
              </a:rPr>
              <a:t> of </a:t>
            </a:r>
            <a:r>
              <a:rPr lang="fr-BE" sz="1200" kern="1200" dirty="0" err="1">
                <a:solidFill>
                  <a:schemeClr val="tx1"/>
                </a:solidFill>
                <a:effectLst/>
                <a:latin typeface="+mn-lt"/>
                <a:ea typeface="+mn-ea"/>
                <a:cs typeface="+mn-cs"/>
              </a:rPr>
              <a:t>current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events</a:t>
            </a:r>
            <a:r>
              <a:rPr lang="fr-BE" sz="1200" kern="1200" dirty="0">
                <a:solidFill>
                  <a:schemeClr val="tx1"/>
                </a:solidFill>
                <a:effectLst/>
                <a:latin typeface="+mn-lt"/>
                <a:ea typeface="+mn-ea"/>
                <a:cs typeface="+mn-cs"/>
              </a:rPr>
              <a:t>. Games are </a:t>
            </a:r>
            <a:r>
              <a:rPr lang="fr-BE" sz="1200" kern="1200" dirty="0" err="1">
                <a:solidFill>
                  <a:schemeClr val="tx1"/>
                </a:solidFill>
                <a:effectLst/>
                <a:latin typeface="+mn-lt"/>
                <a:ea typeface="+mn-ea"/>
                <a:cs typeface="+mn-cs"/>
              </a:rPr>
              <a:t>often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used</a:t>
            </a:r>
            <a:r>
              <a:rPr lang="fr-BE" sz="1200" kern="1200" dirty="0">
                <a:solidFill>
                  <a:schemeClr val="tx1"/>
                </a:solidFill>
                <a:effectLst/>
                <a:latin typeface="+mn-lt"/>
                <a:ea typeface="+mn-ea"/>
                <a:cs typeface="+mn-cs"/>
              </a:rPr>
              <a:t> as a </a:t>
            </a:r>
            <a:r>
              <a:rPr lang="fr-BE" sz="1200" kern="1200" dirty="0" err="1">
                <a:solidFill>
                  <a:schemeClr val="tx1"/>
                </a:solidFill>
                <a:effectLst/>
                <a:latin typeface="+mn-lt"/>
                <a:ea typeface="+mn-ea"/>
                <a:cs typeface="+mn-cs"/>
              </a:rPr>
              <a:t>backdrop</a:t>
            </a:r>
            <a:r>
              <a:rPr lang="fr-BE" sz="1200" kern="1200" dirty="0">
                <a:solidFill>
                  <a:schemeClr val="tx1"/>
                </a:solidFill>
                <a:effectLst/>
                <a:latin typeface="+mn-lt"/>
                <a:ea typeface="+mn-ea"/>
                <a:cs typeface="+mn-cs"/>
              </a:rPr>
              <a:t> for discussion </a:t>
            </a:r>
            <a:r>
              <a:rPr lang="fr-BE" sz="1200" kern="1200" dirty="0" err="1">
                <a:solidFill>
                  <a:schemeClr val="tx1"/>
                </a:solidFill>
                <a:effectLst/>
                <a:latin typeface="+mn-lt"/>
                <a:ea typeface="+mn-ea"/>
                <a:cs typeface="+mn-cs"/>
              </a:rPr>
              <a:t>rather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than</a:t>
            </a:r>
            <a:r>
              <a:rPr lang="fr-BE" sz="1200" kern="1200" dirty="0">
                <a:solidFill>
                  <a:schemeClr val="tx1"/>
                </a:solidFill>
                <a:effectLst/>
                <a:latin typeface="+mn-lt"/>
                <a:ea typeface="+mn-ea"/>
                <a:cs typeface="+mn-cs"/>
              </a:rPr>
              <a:t> the main focus, </a:t>
            </a:r>
            <a:r>
              <a:rPr lang="fr-BE" sz="1200" kern="1200" dirty="0" err="1">
                <a:solidFill>
                  <a:schemeClr val="tx1"/>
                </a:solidFill>
                <a:effectLst/>
                <a:latin typeface="+mn-lt"/>
                <a:ea typeface="+mn-ea"/>
                <a:cs typeface="+mn-cs"/>
              </a:rPr>
              <a:t>serving</a:t>
            </a:r>
            <a:r>
              <a:rPr lang="fr-BE" sz="1200" kern="1200" dirty="0">
                <a:solidFill>
                  <a:schemeClr val="tx1"/>
                </a:solidFill>
                <a:effectLst/>
                <a:latin typeface="+mn-lt"/>
                <a:ea typeface="+mn-ea"/>
                <a:cs typeface="+mn-cs"/>
              </a:rPr>
              <a:t> as a setting for dialogue.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5</a:t>
            </a:fld>
            <a:endParaRPr lang="fr-FR"/>
          </a:p>
        </p:txBody>
      </p:sp>
    </p:spTree>
    <p:extLst>
      <p:ext uri="{BB962C8B-B14F-4D97-AF65-F5344CB8AC3E}">
        <p14:creationId xmlns:p14="http://schemas.microsoft.com/office/powerpoint/2010/main" val="142244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err="1">
                <a:solidFill>
                  <a:schemeClr val="tx1"/>
                </a:solidFill>
                <a:effectLst/>
                <a:latin typeface="+mn-lt"/>
                <a:ea typeface="+mn-ea"/>
                <a:cs typeface="+mn-cs"/>
              </a:rPr>
              <a:t>Now</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let’s</a:t>
            </a:r>
            <a:r>
              <a:rPr lang="fr-BE" sz="1200" kern="1200" dirty="0">
                <a:solidFill>
                  <a:schemeClr val="tx1"/>
                </a:solidFill>
                <a:effectLst/>
                <a:latin typeface="+mn-lt"/>
                <a:ea typeface="+mn-ea"/>
                <a:cs typeface="+mn-cs"/>
              </a:rPr>
              <a:t> move on to </a:t>
            </a:r>
            <a:r>
              <a:rPr lang="fr-BE" sz="1200" kern="1200" dirty="0" err="1">
                <a:solidFill>
                  <a:schemeClr val="tx1"/>
                </a:solidFill>
                <a:effectLst/>
                <a:latin typeface="+mn-lt"/>
                <a:ea typeface="+mn-ea"/>
                <a:cs typeface="+mn-cs"/>
              </a:rPr>
              <a:t>our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two</a:t>
            </a:r>
            <a:r>
              <a:rPr lang="fr-BE" sz="1200" kern="1200" dirty="0">
                <a:solidFill>
                  <a:schemeClr val="tx1"/>
                </a:solidFill>
                <a:effectLst/>
                <a:latin typeface="+mn-lt"/>
                <a:ea typeface="+mn-ea"/>
                <a:cs typeface="+mn-cs"/>
              </a:rPr>
              <a:t> first case </a:t>
            </a:r>
            <a:r>
              <a:rPr lang="fr-BE" sz="1200" kern="1200" dirty="0" err="1">
                <a:solidFill>
                  <a:schemeClr val="tx1"/>
                </a:solidFill>
                <a:effectLst/>
                <a:latin typeface="+mn-lt"/>
                <a:ea typeface="+mn-ea"/>
                <a:cs typeface="+mn-cs"/>
              </a:rPr>
              <a:t>studies</a:t>
            </a:r>
            <a:r>
              <a:rPr lang="fr-BE" sz="1200" kern="1200" dirty="0">
                <a:solidFill>
                  <a:schemeClr val="tx1"/>
                </a:solidFill>
                <a:effectLst/>
                <a:latin typeface="+mn-lt"/>
                <a:ea typeface="+mn-ea"/>
                <a:cs typeface="+mn-cs"/>
              </a:rPr>
              <a:t> to </a:t>
            </a:r>
            <a:r>
              <a:rPr lang="fr-BE" sz="1200" kern="1200" dirty="0" err="1">
                <a:solidFill>
                  <a:schemeClr val="tx1"/>
                </a:solidFill>
                <a:effectLst/>
                <a:latin typeface="+mn-lt"/>
                <a:ea typeface="+mn-ea"/>
                <a:cs typeface="+mn-cs"/>
              </a:rPr>
              <a:t>see</a:t>
            </a:r>
            <a:r>
              <a:rPr lang="fr-BE" sz="1200" kern="1200" dirty="0">
                <a:solidFill>
                  <a:schemeClr val="tx1"/>
                </a:solidFill>
                <a:effectLst/>
                <a:latin typeface="+mn-lt"/>
                <a:ea typeface="+mn-ea"/>
                <a:cs typeface="+mn-cs"/>
              </a:rPr>
              <a:t> how </a:t>
            </a:r>
            <a:r>
              <a:rPr lang="fr-BE" sz="1200" kern="1200" dirty="0" err="1">
                <a:solidFill>
                  <a:schemeClr val="tx1"/>
                </a:solidFill>
                <a:effectLst/>
                <a:latin typeface="+mn-lt"/>
                <a:ea typeface="+mn-ea"/>
                <a:cs typeface="+mn-cs"/>
              </a:rPr>
              <a:t>they</a:t>
            </a:r>
            <a:r>
              <a:rPr lang="fr-BE" sz="1200" kern="1200" dirty="0">
                <a:solidFill>
                  <a:schemeClr val="tx1"/>
                </a:solidFill>
                <a:effectLst/>
                <a:latin typeface="+mn-lt"/>
                <a:ea typeface="+mn-ea"/>
                <a:cs typeface="+mn-cs"/>
              </a:rPr>
              <a:t> fit to </a:t>
            </a:r>
            <a:r>
              <a:rPr lang="fr-BE" sz="1200" kern="1200" dirty="0" err="1">
                <a:solidFill>
                  <a:schemeClr val="tx1"/>
                </a:solidFill>
                <a:effectLst/>
                <a:latin typeface="+mn-lt"/>
                <a:ea typeface="+mn-ea"/>
                <a:cs typeface="+mn-cs"/>
              </a:rPr>
              <a:t>this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typology</a:t>
            </a:r>
            <a:r>
              <a:rPr lang="fr-BE" sz="1200" kern="1200" dirty="0">
                <a:solidFill>
                  <a:schemeClr val="tx1"/>
                </a:solidFill>
                <a:effectLst/>
                <a:latin typeface="+mn-lt"/>
                <a:ea typeface="+mn-ea"/>
                <a:cs typeface="+mn-cs"/>
              </a:rPr>
              <a:t>.</a:t>
            </a:r>
            <a:r>
              <a:rPr lang="fr-BE" dirty="0">
                <a:effectLst/>
              </a:rPr>
              <a:t>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6</a:t>
            </a:fld>
            <a:endParaRPr lang="fr-FR"/>
          </a:p>
        </p:txBody>
      </p:sp>
    </p:spTree>
    <p:extLst>
      <p:ext uri="{BB962C8B-B14F-4D97-AF65-F5344CB8AC3E}">
        <p14:creationId xmlns:p14="http://schemas.microsoft.com/office/powerpoint/2010/main" val="1364624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err="1">
                <a:solidFill>
                  <a:schemeClr val="tx1"/>
                </a:solidFill>
                <a:effectLst/>
                <a:latin typeface="+mn-lt"/>
                <a:ea typeface="+mn-ea"/>
                <a:cs typeface="+mn-cs"/>
              </a:rPr>
              <a:t>iXPé</a:t>
            </a:r>
            <a:r>
              <a:rPr lang="en-GB" sz="1200" kern="1200" dirty="0">
                <a:solidFill>
                  <a:schemeClr val="tx1"/>
                </a:solidFill>
                <a:effectLst/>
                <a:latin typeface="+mn-lt"/>
                <a:ea typeface="+mn-ea"/>
                <a:cs typeface="+mn-cs"/>
              </a:rPr>
              <a:t> is a digital label of RTBF (Belgium’s public broadcaster) dedicated to gaming, esports, and geek culture. Launched in </a:t>
            </a:r>
            <a:r>
              <a:rPr lang="en-GB" sz="1200" kern="1200" dirty="0" err="1">
                <a:solidFill>
                  <a:schemeClr val="tx1"/>
                </a:solidFill>
                <a:effectLst/>
                <a:latin typeface="+mn-lt"/>
                <a:ea typeface="+mn-ea"/>
                <a:cs typeface="+mn-cs"/>
              </a:rPr>
              <a:t>october</a:t>
            </a:r>
            <a:r>
              <a:rPr lang="en-GB" sz="1200" kern="1200" dirty="0">
                <a:solidFill>
                  <a:schemeClr val="tx1"/>
                </a:solidFill>
                <a:effectLst/>
                <a:latin typeface="+mn-lt"/>
                <a:ea typeface="+mn-ea"/>
                <a:cs typeface="+mn-cs"/>
              </a:rPr>
              <a:t> 2021, </a:t>
            </a:r>
            <a:r>
              <a:rPr lang="en-GB" sz="1200" kern="1200" dirty="0" err="1">
                <a:solidFill>
                  <a:schemeClr val="tx1"/>
                </a:solidFill>
                <a:effectLst/>
                <a:latin typeface="+mn-lt"/>
                <a:ea typeface="+mn-ea"/>
                <a:cs typeface="+mn-cs"/>
              </a:rPr>
              <a:t>iXPé</a:t>
            </a:r>
            <a:r>
              <a:rPr lang="en-GB" sz="1200" kern="1200" dirty="0">
                <a:solidFill>
                  <a:schemeClr val="tx1"/>
                </a:solidFill>
                <a:effectLst/>
                <a:latin typeface="+mn-lt"/>
                <a:ea typeface="+mn-ea"/>
                <a:cs typeface="+mn-cs"/>
              </a:rPr>
              <a:t> complements RTBF’s editorial strategy by targeting gaming, esports, and geek communities, broadening its audience reach in a fragmented digital media landscape. Emerging from an internal initiative rather than top-down direction, </a:t>
            </a:r>
            <a:r>
              <a:rPr lang="en-GB" sz="1200" kern="1200" dirty="0" err="1">
                <a:solidFill>
                  <a:schemeClr val="tx1"/>
                </a:solidFill>
                <a:effectLst/>
                <a:latin typeface="+mn-lt"/>
                <a:ea typeface="+mn-ea"/>
                <a:cs typeface="+mn-cs"/>
              </a:rPr>
              <a:t>iXPé</a:t>
            </a:r>
            <a:r>
              <a:rPr lang="en-GB" sz="1200" kern="1200" dirty="0">
                <a:solidFill>
                  <a:schemeClr val="tx1"/>
                </a:solidFill>
                <a:effectLst/>
                <a:latin typeface="+mn-lt"/>
                <a:ea typeface="+mn-ea"/>
                <a:cs typeface="+mn-cs"/>
              </a:rPr>
              <a:t> was designed to engage the underserved 18–35 demographic, identified through research as strongly interested in video games and music, while also challenging outdated gamer stereotypes. Beyond being a content platform, </a:t>
            </a:r>
            <a:r>
              <a:rPr lang="en-GB" sz="1200" kern="1200" dirty="0" err="1">
                <a:solidFill>
                  <a:schemeClr val="tx1"/>
                </a:solidFill>
                <a:effectLst/>
                <a:latin typeface="+mn-lt"/>
                <a:ea typeface="+mn-ea"/>
                <a:cs typeface="+mn-cs"/>
              </a:rPr>
              <a:t>iXPé</a:t>
            </a:r>
            <a:r>
              <a:rPr lang="en-GB" sz="1200" kern="1200" dirty="0">
                <a:solidFill>
                  <a:schemeClr val="tx1"/>
                </a:solidFill>
                <a:effectLst/>
                <a:latin typeface="+mn-lt"/>
                <a:ea typeface="+mn-ea"/>
                <a:cs typeface="+mn-cs"/>
              </a:rPr>
              <a:t> acts as both a direct engagement tool (B2C) and a partner in developing Belgium’s gaming and esports ecosystem (B2B), collaborating with industry stakeholders and fostering new expertise.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7</a:t>
            </a:fld>
            <a:endParaRPr lang="fr-FR"/>
          </a:p>
        </p:txBody>
      </p:sp>
    </p:spTree>
    <p:extLst>
      <p:ext uri="{BB962C8B-B14F-4D97-AF65-F5344CB8AC3E}">
        <p14:creationId xmlns:p14="http://schemas.microsoft.com/office/powerpoint/2010/main" val="357338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Within RTBF, </a:t>
            </a:r>
            <a:r>
              <a:rPr lang="en-GB" sz="1200" kern="1200" dirty="0" err="1">
                <a:solidFill>
                  <a:schemeClr val="tx1"/>
                </a:solidFill>
                <a:effectLst/>
                <a:latin typeface="+mn-lt"/>
                <a:ea typeface="+mn-ea"/>
                <a:cs typeface="+mn-cs"/>
              </a:rPr>
              <a:t>iXPé</a:t>
            </a:r>
            <a:r>
              <a:rPr lang="en-GB" sz="1200" kern="1200" dirty="0">
                <a:solidFill>
                  <a:schemeClr val="tx1"/>
                </a:solidFill>
                <a:effectLst/>
                <a:latin typeface="+mn-lt"/>
                <a:ea typeface="+mn-ea"/>
                <a:cs typeface="+mn-cs"/>
              </a:rPr>
              <a:t> functions as a specialized hub for gaming content, balancing public service obligations with domain-specific expertise. Its editorial approach aims to maintain high credibility among gamers while remaining accessible to a broader audience, navigating the tension between specialization and inclusivity. On platforms such as Twitch, </a:t>
            </a:r>
            <a:r>
              <a:rPr lang="en-GB" sz="1200" kern="1200" dirty="0" err="1">
                <a:solidFill>
                  <a:schemeClr val="tx1"/>
                </a:solidFill>
                <a:effectLst/>
                <a:latin typeface="+mn-lt"/>
                <a:ea typeface="+mn-ea"/>
                <a:cs typeface="+mn-cs"/>
              </a:rPr>
              <a:t>iXPé</a:t>
            </a:r>
            <a:r>
              <a:rPr lang="en-GB" sz="1200" kern="1200" dirty="0">
                <a:solidFill>
                  <a:schemeClr val="tx1"/>
                </a:solidFill>
                <a:effectLst/>
                <a:latin typeface="+mn-lt"/>
                <a:ea typeface="+mn-ea"/>
                <a:cs typeface="+mn-cs"/>
              </a:rPr>
              <a:t> distinguishes itself through expert-led content and a strong emphasis on esports coverage with a distinctly Belgian perspective, thereby occupying a niche with limited competition. Working with independent Belgian streamers and specialized journalists, </a:t>
            </a:r>
            <a:r>
              <a:rPr lang="en-GB" sz="1200" kern="1200" dirty="0" err="1">
                <a:solidFill>
                  <a:schemeClr val="tx1"/>
                </a:solidFill>
                <a:effectLst/>
                <a:latin typeface="+mn-lt"/>
                <a:ea typeface="+mn-ea"/>
                <a:cs typeface="+mn-cs"/>
              </a:rPr>
              <a:t>iXPé</a:t>
            </a:r>
            <a:r>
              <a:rPr lang="en-GB" sz="1200" kern="1200" dirty="0">
                <a:solidFill>
                  <a:schemeClr val="tx1"/>
                </a:solidFill>
                <a:effectLst/>
                <a:latin typeface="+mn-lt"/>
                <a:ea typeface="+mn-ea"/>
                <a:cs typeface="+mn-cs"/>
              </a:rPr>
              <a:t> has become a reference point within RTBF for all matters related to gaming.</a:t>
            </a:r>
            <a:endParaRPr lang="fr-BE"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8</a:t>
            </a:fld>
            <a:endParaRPr lang="fr-FR"/>
          </a:p>
        </p:txBody>
      </p:sp>
    </p:spTree>
    <p:extLst>
      <p:ext uri="{BB962C8B-B14F-4D97-AF65-F5344CB8AC3E}">
        <p14:creationId xmlns:p14="http://schemas.microsoft.com/office/powerpoint/2010/main" val="168559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i="1" kern="1200" dirty="0">
                <a:solidFill>
                  <a:schemeClr val="tx1"/>
                </a:solidFill>
                <a:effectLst/>
                <a:latin typeface="+mn-lt"/>
                <a:ea typeface="+mn-ea"/>
                <a:cs typeface="+mn-cs"/>
              </a:rPr>
              <a:t>À </a:t>
            </a:r>
            <a:r>
              <a:rPr lang="en-GB" sz="1200" i="1" kern="1200" dirty="0" err="1">
                <a:solidFill>
                  <a:schemeClr val="tx1"/>
                </a:solidFill>
                <a:effectLst/>
                <a:latin typeface="+mn-lt"/>
                <a:ea typeface="+mn-ea"/>
                <a:cs typeface="+mn-cs"/>
              </a:rPr>
              <a:t>l’air</a:t>
            </a:r>
            <a:r>
              <a:rPr lang="en-GB" sz="1200" i="1" kern="1200" dirty="0">
                <a:solidFill>
                  <a:schemeClr val="tx1"/>
                </a:solidFill>
                <a:effectLst/>
                <a:latin typeface="+mn-lt"/>
                <a:ea typeface="+mn-ea"/>
                <a:cs typeface="+mn-cs"/>
              </a:rPr>
              <a:t> libre</a:t>
            </a:r>
            <a:r>
              <a:rPr lang="en-GB" sz="1200" kern="1200" dirty="0">
                <a:solidFill>
                  <a:schemeClr val="tx1"/>
                </a:solidFill>
                <a:effectLst/>
                <a:latin typeface="+mn-lt"/>
                <a:ea typeface="+mn-ea"/>
                <a:cs typeface="+mn-cs"/>
              </a:rPr>
              <a:t> marked Mediapart’s initial foray into Twitch, emerging during the COVID-19 lockdown as a daily live show that served as a virtual meeting point with its audience. Building on this foundation, Mediapart gradually expanded its Twitch presence into a broader platform for showcasing its journalistic work, while maintaining a clear boundary with Twitch’s embedded monetization features—eschewing subscriptions and advertisements in </a:t>
            </a:r>
            <a:r>
              <a:rPr lang="en-GB" sz="1200" kern="1200" dirty="0" err="1">
                <a:solidFill>
                  <a:schemeClr val="tx1"/>
                </a:solidFill>
                <a:effectLst/>
                <a:latin typeface="+mn-lt"/>
                <a:ea typeface="+mn-ea"/>
                <a:cs typeface="+mn-cs"/>
              </a:rPr>
              <a:t>favor</a:t>
            </a:r>
            <a:r>
              <a:rPr lang="en-GB" sz="1200" kern="1200" dirty="0">
                <a:solidFill>
                  <a:schemeClr val="tx1"/>
                </a:solidFill>
                <a:effectLst/>
                <a:latin typeface="+mn-lt"/>
                <a:ea typeface="+mn-ea"/>
                <a:cs typeface="+mn-cs"/>
              </a:rPr>
              <a:t> of promoting its own paywalled model. </a:t>
            </a:r>
            <a:endParaRPr lang="fr-FR" dirty="0"/>
          </a:p>
        </p:txBody>
      </p:sp>
      <p:sp>
        <p:nvSpPr>
          <p:cNvPr id="4" name="Espace réservé du numéro de diapositive 3"/>
          <p:cNvSpPr>
            <a:spLocks noGrp="1"/>
          </p:cNvSpPr>
          <p:nvPr>
            <p:ph type="sldNum" sz="quarter" idx="5"/>
          </p:nvPr>
        </p:nvSpPr>
        <p:spPr/>
        <p:txBody>
          <a:bodyPr/>
          <a:lstStyle/>
          <a:p>
            <a:fld id="{16689748-DEAF-664B-B4EB-B9CD61FCA3B1}" type="slidenum">
              <a:rPr lang="fr-FR" smtClean="0"/>
              <a:t>9</a:t>
            </a:fld>
            <a:endParaRPr lang="fr-FR"/>
          </a:p>
        </p:txBody>
      </p:sp>
    </p:spTree>
    <p:extLst>
      <p:ext uri="{BB962C8B-B14F-4D97-AF65-F5344CB8AC3E}">
        <p14:creationId xmlns:p14="http://schemas.microsoft.com/office/powerpoint/2010/main" val="623269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F1BB37-9924-BF09-3E99-F78614C8E2C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25256B4-4C32-B67F-4934-BF56AF5A62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CC788E6-CCDA-5B86-AC48-0BD102F8ACFE}"/>
              </a:ext>
            </a:extLst>
          </p:cNvPr>
          <p:cNvSpPr>
            <a:spLocks noGrp="1"/>
          </p:cNvSpPr>
          <p:nvPr>
            <p:ph type="dt" sz="half" idx="10"/>
          </p:nvPr>
        </p:nvSpPr>
        <p:spPr/>
        <p:txBody>
          <a:bodyPr/>
          <a:lstStyle/>
          <a:p>
            <a:fld id="{11689756-4327-FE46-970C-722484F2846E}" type="datetimeFigureOut">
              <a:rPr lang="fr-FR" smtClean="0"/>
              <a:t>11/09/2025</a:t>
            </a:fld>
            <a:endParaRPr lang="fr-FR"/>
          </a:p>
        </p:txBody>
      </p:sp>
      <p:sp>
        <p:nvSpPr>
          <p:cNvPr id="5" name="Espace réservé du pied de page 4">
            <a:extLst>
              <a:ext uri="{FF2B5EF4-FFF2-40B4-BE49-F238E27FC236}">
                <a16:creationId xmlns:a16="http://schemas.microsoft.com/office/drawing/2014/main" id="{928BB915-A583-3E9F-6279-CFF9C8FFAF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80E2DB1-7763-C245-9953-8D636B184C71}"/>
              </a:ext>
            </a:extLst>
          </p:cNvPr>
          <p:cNvSpPr>
            <a:spLocks noGrp="1"/>
          </p:cNvSpPr>
          <p:nvPr>
            <p:ph type="sldNum" sz="quarter" idx="12"/>
          </p:nvPr>
        </p:nvSpPr>
        <p:spPr/>
        <p:txBody>
          <a:bodyPr/>
          <a:lstStyle/>
          <a:p>
            <a:fld id="{D5B91ED1-94DC-5E49-A551-4E2BC5743928}" type="slidenum">
              <a:rPr lang="fr-FR" smtClean="0"/>
              <a:t>‹N°›</a:t>
            </a:fld>
            <a:endParaRPr lang="fr-FR"/>
          </a:p>
        </p:txBody>
      </p:sp>
    </p:spTree>
    <p:extLst>
      <p:ext uri="{BB962C8B-B14F-4D97-AF65-F5344CB8AC3E}">
        <p14:creationId xmlns:p14="http://schemas.microsoft.com/office/powerpoint/2010/main" val="1629685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C5018A-1F60-0BA0-2FDF-B356B17EA87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C38D000-4863-4054-C891-80108ADB418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603672-9CE1-B475-15C0-F2E4613BEE1B}"/>
              </a:ext>
            </a:extLst>
          </p:cNvPr>
          <p:cNvSpPr>
            <a:spLocks noGrp="1"/>
          </p:cNvSpPr>
          <p:nvPr>
            <p:ph type="dt" sz="half" idx="10"/>
          </p:nvPr>
        </p:nvSpPr>
        <p:spPr/>
        <p:txBody>
          <a:bodyPr/>
          <a:lstStyle/>
          <a:p>
            <a:fld id="{11689756-4327-FE46-970C-722484F2846E}" type="datetimeFigureOut">
              <a:rPr lang="fr-FR" smtClean="0"/>
              <a:t>11/09/2025</a:t>
            </a:fld>
            <a:endParaRPr lang="fr-FR"/>
          </a:p>
        </p:txBody>
      </p:sp>
      <p:sp>
        <p:nvSpPr>
          <p:cNvPr id="5" name="Espace réservé du pied de page 4">
            <a:extLst>
              <a:ext uri="{FF2B5EF4-FFF2-40B4-BE49-F238E27FC236}">
                <a16:creationId xmlns:a16="http://schemas.microsoft.com/office/drawing/2014/main" id="{0F9613D0-EB29-2A44-9943-9B0A719316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699150-A97C-2C13-A8C9-DC6D57C88B9F}"/>
              </a:ext>
            </a:extLst>
          </p:cNvPr>
          <p:cNvSpPr>
            <a:spLocks noGrp="1"/>
          </p:cNvSpPr>
          <p:nvPr>
            <p:ph type="sldNum" sz="quarter" idx="12"/>
          </p:nvPr>
        </p:nvSpPr>
        <p:spPr/>
        <p:txBody>
          <a:bodyPr/>
          <a:lstStyle/>
          <a:p>
            <a:fld id="{D5B91ED1-94DC-5E49-A551-4E2BC5743928}" type="slidenum">
              <a:rPr lang="fr-FR" smtClean="0"/>
              <a:t>‹N°›</a:t>
            </a:fld>
            <a:endParaRPr lang="fr-FR"/>
          </a:p>
        </p:txBody>
      </p:sp>
    </p:spTree>
    <p:extLst>
      <p:ext uri="{BB962C8B-B14F-4D97-AF65-F5344CB8AC3E}">
        <p14:creationId xmlns:p14="http://schemas.microsoft.com/office/powerpoint/2010/main" val="4028505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EB9AF5C-FF6F-A915-D5E4-58DF6463A9A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EC57252-5781-F13F-7666-B14B473BDD2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CD8E41-79A7-0711-7319-222DECA1DA43}"/>
              </a:ext>
            </a:extLst>
          </p:cNvPr>
          <p:cNvSpPr>
            <a:spLocks noGrp="1"/>
          </p:cNvSpPr>
          <p:nvPr>
            <p:ph type="dt" sz="half" idx="10"/>
          </p:nvPr>
        </p:nvSpPr>
        <p:spPr/>
        <p:txBody>
          <a:bodyPr/>
          <a:lstStyle/>
          <a:p>
            <a:fld id="{11689756-4327-FE46-970C-722484F2846E}" type="datetimeFigureOut">
              <a:rPr lang="fr-FR" smtClean="0"/>
              <a:t>11/09/2025</a:t>
            </a:fld>
            <a:endParaRPr lang="fr-FR"/>
          </a:p>
        </p:txBody>
      </p:sp>
      <p:sp>
        <p:nvSpPr>
          <p:cNvPr id="5" name="Espace réservé du pied de page 4">
            <a:extLst>
              <a:ext uri="{FF2B5EF4-FFF2-40B4-BE49-F238E27FC236}">
                <a16:creationId xmlns:a16="http://schemas.microsoft.com/office/drawing/2014/main" id="{C6716B59-2309-0ECF-CF75-DC5CCED0E1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05F30B9-EBC3-A051-8196-E7ED73B6B298}"/>
              </a:ext>
            </a:extLst>
          </p:cNvPr>
          <p:cNvSpPr>
            <a:spLocks noGrp="1"/>
          </p:cNvSpPr>
          <p:nvPr>
            <p:ph type="sldNum" sz="quarter" idx="12"/>
          </p:nvPr>
        </p:nvSpPr>
        <p:spPr/>
        <p:txBody>
          <a:bodyPr/>
          <a:lstStyle/>
          <a:p>
            <a:fld id="{D5B91ED1-94DC-5E49-A551-4E2BC5743928}" type="slidenum">
              <a:rPr lang="fr-FR" smtClean="0"/>
              <a:t>‹N°›</a:t>
            </a:fld>
            <a:endParaRPr lang="fr-FR"/>
          </a:p>
        </p:txBody>
      </p:sp>
    </p:spTree>
    <p:extLst>
      <p:ext uri="{BB962C8B-B14F-4D97-AF65-F5344CB8AC3E}">
        <p14:creationId xmlns:p14="http://schemas.microsoft.com/office/powerpoint/2010/main" val="3375344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F8F62F-43E5-16F9-0610-DC42C418E70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D3956BA-E8C4-C9C7-1BB3-94666250853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8ABB9C2-41E3-F61B-E4D2-E5124DADBDBE}"/>
              </a:ext>
            </a:extLst>
          </p:cNvPr>
          <p:cNvSpPr>
            <a:spLocks noGrp="1"/>
          </p:cNvSpPr>
          <p:nvPr>
            <p:ph type="dt" sz="half" idx="10"/>
          </p:nvPr>
        </p:nvSpPr>
        <p:spPr/>
        <p:txBody>
          <a:bodyPr/>
          <a:lstStyle/>
          <a:p>
            <a:fld id="{11689756-4327-FE46-970C-722484F2846E}" type="datetimeFigureOut">
              <a:rPr lang="fr-FR" smtClean="0"/>
              <a:t>11/09/2025</a:t>
            </a:fld>
            <a:endParaRPr lang="fr-FR"/>
          </a:p>
        </p:txBody>
      </p:sp>
      <p:sp>
        <p:nvSpPr>
          <p:cNvPr id="5" name="Espace réservé du pied de page 4">
            <a:extLst>
              <a:ext uri="{FF2B5EF4-FFF2-40B4-BE49-F238E27FC236}">
                <a16:creationId xmlns:a16="http://schemas.microsoft.com/office/drawing/2014/main" id="{DB583140-CA3A-45ED-F4A6-1B82BCC739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6A85F7-E966-E248-31B8-560650170E66}"/>
              </a:ext>
            </a:extLst>
          </p:cNvPr>
          <p:cNvSpPr>
            <a:spLocks noGrp="1"/>
          </p:cNvSpPr>
          <p:nvPr>
            <p:ph type="sldNum" sz="quarter" idx="12"/>
          </p:nvPr>
        </p:nvSpPr>
        <p:spPr/>
        <p:txBody>
          <a:bodyPr/>
          <a:lstStyle/>
          <a:p>
            <a:fld id="{D5B91ED1-94DC-5E49-A551-4E2BC5743928}" type="slidenum">
              <a:rPr lang="fr-FR" smtClean="0"/>
              <a:t>‹N°›</a:t>
            </a:fld>
            <a:endParaRPr lang="fr-FR"/>
          </a:p>
        </p:txBody>
      </p:sp>
    </p:spTree>
    <p:extLst>
      <p:ext uri="{BB962C8B-B14F-4D97-AF65-F5344CB8AC3E}">
        <p14:creationId xmlns:p14="http://schemas.microsoft.com/office/powerpoint/2010/main" val="1449595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761FC2-F145-9791-B2E3-DF3D20F75B7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B78E237-3261-200C-5BB3-071EFC301E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AABB2B-B5A9-D339-770A-EC3F6BF9EF43}"/>
              </a:ext>
            </a:extLst>
          </p:cNvPr>
          <p:cNvSpPr>
            <a:spLocks noGrp="1"/>
          </p:cNvSpPr>
          <p:nvPr>
            <p:ph type="dt" sz="half" idx="10"/>
          </p:nvPr>
        </p:nvSpPr>
        <p:spPr/>
        <p:txBody>
          <a:bodyPr/>
          <a:lstStyle/>
          <a:p>
            <a:fld id="{11689756-4327-FE46-970C-722484F2846E}" type="datetimeFigureOut">
              <a:rPr lang="fr-FR" smtClean="0"/>
              <a:t>11/09/2025</a:t>
            </a:fld>
            <a:endParaRPr lang="fr-FR"/>
          </a:p>
        </p:txBody>
      </p:sp>
      <p:sp>
        <p:nvSpPr>
          <p:cNvPr id="5" name="Espace réservé du pied de page 4">
            <a:extLst>
              <a:ext uri="{FF2B5EF4-FFF2-40B4-BE49-F238E27FC236}">
                <a16:creationId xmlns:a16="http://schemas.microsoft.com/office/drawing/2014/main" id="{250B61DF-8304-18DC-0379-3F649C3B8D2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B09FCDC-A73D-1AB1-7FA4-DDA75A867C7C}"/>
              </a:ext>
            </a:extLst>
          </p:cNvPr>
          <p:cNvSpPr>
            <a:spLocks noGrp="1"/>
          </p:cNvSpPr>
          <p:nvPr>
            <p:ph type="sldNum" sz="quarter" idx="12"/>
          </p:nvPr>
        </p:nvSpPr>
        <p:spPr/>
        <p:txBody>
          <a:bodyPr/>
          <a:lstStyle/>
          <a:p>
            <a:fld id="{D5B91ED1-94DC-5E49-A551-4E2BC5743928}" type="slidenum">
              <a:rPr lang="fr-FR" smtClean="0"/>
              <a:t>‹N°›</a:t>
            </a:fld>
            <a:endParaRPr lang="fr-FR"/>
          </a:p>
        </p:txBody>
      </p:sp>
    </p:spTree>
    <p:extLst>
      <p:ext uri="{BB962C8B-B14F-4D97-AF65-F5344CB8AC3E}">
        <p14:creationId xmlns:p14="http://schemas.microsoft.com/office/powerpoint/2010/main" val="308748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E351C2-0A36-6A7D-44BF-A9E64261DAA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F14557-98EC-4CDD-E04A-0E34DEC94C9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67DCFB8-0B9E-2B41-54CD-A0AE34DBD57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2458586-021B-B117-6374-4ECD98944F1D}"/>
              </a:ext>
            </a:extLst>
          </p:cNvPr>
          <p:cNvSpPr>
            <a:spLocks noGrp="1"/>
          </p:cNvSpPr>
          <p:nvPr>
            <p:ph type="dt" sz="half" idx="10"/>
          </p:nvPr>
        </p:nvSpPr>
        <p:spPr/>
        <p:txBody>
          <a:bodyPr/>
          <a:lstStyle/>
          <a:p>
            <a:fld id="{11689756-4327-FE46-970C-722484F2846E}" type="datetimeFigureOut">
              <a:rPr lang="fr-FR" smtClean="0"/>
              <a:t>11/09/2025</a:t>
            </a:fld>
            <a:endParaRPr lang="fr-FR"/>
          </a:p>
        </p:txBody>
      </p:sp>
      <p:sp>
        <p:nvSpPr>
          <p:cNvPr id="6" name="Espace réservé du pied de page 5">
            <a:extLst>
              <a:ext uri="{FF2B5EF4-FFF2-40B4-BE49-F238E27FC236}">
                <a16:creationId xmlns:a16="http://schemas.microsoft.com/office/drawing/2014/main" id="{CA690389-5E58-DDD6-37FF-471FCB1011F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4DDA251-5C1F-930E-0E07-8E58F434CDC2}"/>
              </a:ext>
            </a:extLst>
          </p:cNvPr>
          <p:cNvSpPr>
            <a:spLocks noGrp="1"/>
          </p:cNvSpPr>
          <p:nvPr>
            <p:ph type="sldNum" sz="quarter" idx="12"/>
          </p:nvPr>
        </p:nvSpPr>
        <p:spPr/>
        <p:txBody>
          <a:bodyPr/>
          <a:lstStyle/>
          <a:p>
            <a:fld id="{D5B91ED1-94DC-5E49-A551-4E2BC5743928}" type="slidenum">
              <a:rPr lang="fr-FR" smtClean="0"/>
              <a:t>‹N°›</a:t>
            </a:fld>
            <a:endParaRPr lang="fr-FR"/>
          </a:p>
        </p:txBody>
      </p:sp>
    </p:spTree>
    <p:extLst>
      <p:ext uri="{BB962C8B-B14F-4D97-AF65-F5344CB8AC3E}">
        <p14:creationId xmlns:p14="http://schemas.microsoft.com/office/powerpoint/2010/main" val="130516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A8125F-2134-2FE3-A9EA-DD57701D63C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0F487F8-A555-6E6B-4969-60BF2E459F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FE15A1B-A4C6-76AC-C296-6B55C6E160D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D036132-D7CE-EA8A-6BD4-81DB224656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99CB1FF-5C34-28DD-0CBF-2DDCF61A93B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1B9B2A8-0298-4500-E380-FE0D2EE11E5D}"/>
              </a:ext>
            </a:extLst>
          </p:cNvPr>
          <p:cNvSpPr>
            <a:spLocks noGrp="1"/>
          </p:cNvSpPr>
          <p:nvPr>
            <p:ph type="dt" sz="half" idx="10"/>
          </p:nvPr>
        </p:nvSpPr>
        <p:spPr/>
        <p:txBody>
          <a:bodyPr/>
          <a:lstStyle/>
          <a:p>
            <a:fld id="{11689756-4327-FE46-970C-722484F2846E}" type="datetimeFigureOut">
              <a:rPr lang="fr-FR" smtClean="0"/>
              <a:t>11/09/2025</a:t>
            </a:fld>
            <a:endParaRPr lang="fr-FR"/>
          </a:p>
        </p:txBody>
      </p:sp>
      <p:sp>
        <p:nvSpPr>
          <p:cNvPr id="8" name="Espace réservé du pied de page 7">
            <a:extLst>
              <a:ext uri="{FF2B5EF4-FFF2-40B4-BE49-F238E27FC236}">
                <a16:creationId xmlns:a16="http://schemas.microsoft.com/office/drawing/2014/main" id="{E15BCCD7-3345-8C43-733F-FFEA91B70F5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D4741AF-1092-A0F8-5E86-A004480321B8}"/>
              </a:ext>
            </a:extLst>
          </p:cNvPr>
          <p:cNvSpPr>
            <a:spLocks noGrp="1"/>
          </p:cNvSpPr>
          <p:nvPr>
            <p:ph type="sldNum" sz="quarter" idx="12"/>
          </p:nvPr>
        </p:nvSpPr>
        <p:spPr/>
        <p:txBody>
          <a:bodyPr/>
          <a:lstStyle/>
          <a:p>
            <a:fld id="{D5B91ED1-94DC-5E49-A551-4E2BC5743928}" type="slidenum">
              <a:rPr lang="fr-FR" smtClean="0"/>
              <a:t>‹N°›</a:t>
            </a:fld>
            <a:endParaRPr lang="fr-FR"/>
          </a:p>
        </p:txBody>
      </p:sp>
    </p:spTree>
    <p:extLst>
      <p:ext uri="{BB962C8B-B14F-4D97-AF65-F5344CB8AC3E}">
        <p14:creationId xmlns:p14="http://schemas.microsoft.com/office/powerpoint/2010/main" val="383352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B0820D-1D0E-A996-C0B1-60F0A7F483B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39A0275-D81B-048A-DA63-0AD8A91FBF05}"/>
              </a:ext>
            </a:extLst>
          </p:cNvPr>
          <p:cNvSpPr>
            <a:spLocks noGrp="1"/>
          </p:cNvSpPr>
          <p:nvPr>
            <p:ph type="dt" sz="half" idx="10"/>
          </p:nvPr>
        </p:nvSpPr>
        <p:spPr/>
        <p:txBody>
          <a:bodyPr/>
          <a:lstStyle/>
          <a:p>
            <a:fld id="{11689756-4327-FE46-970C-722484F2846E}" type="datetimeFigureOut">
              <a:rPr lang="fr-FR" smtClean="0"/>
              <a:t>11/09/2025</a:t>
            </a:fld>
            <a:endParaRPr lang="fr-FR"/>
          </a:p>
        </p:txBody>
      </p:sp>
      <p:sp>
        <p:nvSpPr>
          <p:cNvPr id="4" name="Espace réservé du pied de page 3">
            <a:extLst>
              <a:ext uri="{FF2B5EF4-FFF2-40B4-BE49-F238E27FC236}">
                <a16:creationId xmlns:a16="http://schemas.microsoft.com/office/drawing/2014/main" id="{10EEA402-9741-69E4-9821-7FC9163FD49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D0FA1BB-2DFE-2CFE-EB7C-81A597B93708}"/>
              </a:ext>
            </a:extLst>
          </p:cNvPr>
          <p:cNvSpPr>
            <a:spLocks noGrp="1"/>
          </p:cNvSpPr>
          <p:nvPr>
            <p:ph type="sldNum" sz="quarter" idx="12"/>
          </p:nvPr>
        </p:nvSpPr>
        <p:spPr/>
        <p:txBody>
          <a:bodyPr/>
          <a:lstStyle/>
          <a:p>
            <a:fld id="{D5B91ED1-94DC-5E49-A551-4E2BC5743928}" type="slidenum">
              <a:rPr lang="fr-FR" smtClean="0"/>
              <a:t>‹N°›</a:t>
            </a:fld>
            <a:endParaRPr lang="fr-FR"/>
          </a:p>
        </p:txBody>
      </p:sp>
    </p:spTree>
    <p:extLst>
      <p:ext uri="{BB962C8B-B14F-4D97-AF65-F5344CB8AC3E}">
        <p14:creationId xmlns:p14="http://schemas.microsoft.com/office/powerpoint/2010/main" val="1498527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6006848-7D3D-E700-7348-3C0973A148A1}"/>
              </a:ext>
            </a:extLst>
          </p:cNvPr>
          <p:cNvSpPr>
            <a:spLocks noGrp="1"/>
          </p:cNvSpPr>
          <p:nvPr>
            <p:ph type="dt" sz="half" idx="10"/>
          </p:nvPr>
        </p:nvSpPr>
        <p:spPr/>
        <p:txBody>
          <a:bodyPr/>
          <a:lstStyle/>
          <a:p>
            <a:fld id="{11689756-4327-FE46-970C-722484F2846E}" type="datetimeFigureOut">
              <a:rPr lang="fr-FR" smtClean="0"/>
              <a:t>11/09/2025</a:t>
            </a:fld>
            <a:endParaRPr lang="fr-FR"/>
          </a:p>
        </p:txBody>
      </p:sp>
      <p:sp>
        <p:nvSpPr>
          <p:cNvPr id="3" name="Espace réservé du pied de page 2">
            <a:extLst>
              <a:ext uri="{FF2B5EF4-FFF2-40B4-BE49-F238E27FC236}">
                <a16:creationId xmlns:a16="http://schemas.microsoft.com/office/drawing/2014/main" id="{601F47F7-58EE-F849-E15D-22FA3A6F831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4C5250F-537D-A3A4-818F-8A3548A420AD}"/>
              </a:ext>
            </a:extLst>
          </p:cNvPr>
          <p:cNvSpPr>
            <a:spLocks noGrp="1"/>
          </p:cNvSpPr>
          <p:nvPr>
            <p:ph type="sldNum" sz="quarter" idx="12"/>
          </p:nvPr>
        </p:nvSpPr>
        <p:spPr/>
        <p:txBody>
          <a:bodyPr/>
          <a:lstStyle/>
          <a:p>
            <a:fld id="{D5B91ED1-94DC-5E49-A551-4E2BC5743928}" type="slidenum">
              <a:rPr lang="fr-FR" smtClean="0"/>
              <a:t>‹N°›</a:t>
            </a:fld>
            <a:endParaRPr lang="fr-FR"/>
          </a:p>
        </p:txBody>
      </p:sp>
    </p:spTree>
    <p:extLst>
      <p:ext uri="{BB962C8B-B14F-4D97-AF65-F5344CB8AC3E}">
        <p14:creationId xmlns:p14="http://schemas.microsoft.com/office/powerpoint/2010/main" val="307840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F5F2CE-928E-5A79-D7FD-5B4A59DAA8A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8235333-FB1D-559F-CC50-9EE8F3315E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6B29418-8D9C-49D2-0850-96D6945DB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0D0311A-E035-C2B8-4438-F750724D840F}"/>
              </a:ext>
            </a:extLst>
          </p:cNvPr>
          <p:cNvSpPr>
            <a:spLocks noGrp="1"/>
          </p:cNvSpPr>
          <p:nvPr>
            <p:ph type="dt" sz="half" idx="10"/>
          </p:nvPr>
        </p:nvSpPr>
        <p:spPr/>
        <p:txBody>
          <a:bodyPr/>
          <a:lstStyle/>
          <a:p>
            <a:fld id="{11689756-4327-FE46-970C-722484F2846E}" type="datetimeFigureOut">
              <a:rPr lang="fr-FR" smtClean="0"/>
              <a:t>11/09/2025</a:t>
            </a:fld>
            <a:endParaRPr lang="fr-FR"/>
          </a:p>
        </p:txBody>
      </p:sp>
      <p:sp>
        <p:nvSpPr>
          <p:cNvPr id="6" name="Espace réservé du pied de page 5">
            <a:extLst>
              <a:ext uri="{FF2B5EF4-FFF2-40B4-BE49-F238E27FC236}">
                <a16:creationId xmlns:a16="http://schemas.microsoft.com/office/drawing/2014/main" id="{1E1F29DD-570E-10A3-E362-97FCDB2F3D7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55D0E4-8368-0E7B-96B1-680FD31483D0}"/>
              </a:ext>
            </a:extLst>
          </p:cNvPr>
          <p:cNvSpPr>
            <a:spLocks noGrp="1"/>
          </p:cNvSpPr>
          <p:nvPr>
            <p:ph type="sldNum" sz="quarter" idx="12"/>
          </p:nvPr>
        </p:nvSpPr>
        <p:spPr/>
        <p:txBody>
          <a:bodyPr/>
          <a:lstStyle/>
          <a:p>
            <a:fld id="{D5B91ED1-94DC-5E49-A551-4E2BC5743928}" type="slidenum">
              <a:rPr lang="fr-FR" smtClean="0"/>
              <a:t>‹N°›</a:t>
            </a:fld>
            <a:endParaRPr lang="fr-FR"/>
          </a:p>
        </p:txBody>
      </p:sp>
    </p:spTree>
    <p:extLst>
      <p:ext uri="{BB962C8B-B14F-4D97-AF65-F5344CB8AC3E}">
        <p14:creationId xmlns:p14="http://schemas.microsoft.com/office/powerpoint/2010/main" val="4239630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EBFF62-7327-0C8E-4FBC-D1C5F06D9CA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3DD1EB2-35AD-7C09-330D-6292B5EE25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F063D79-B16C-1761-04A6-379CAB611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7F31FFA-C258-6A77-4D4E-F5A7BDBD659D}"/>
              </a:ext>
            </a:extLst>
          </p:cNvPr>
          <p:cNvSpPr>
            <a:spLocks noGrp="1"/>
          </p:cNvSpPr>
          <p:nvPr>
            <p:ph type="dt" sz="half" idx="10"/>
          </p:nvPr>
        </p:nvSpPr>
        <p:spPr/>
        <p:txBody>
          <a:bodyPr/>
          <a:lstStyle/>
          <a:p>
            <a:fld id="{11689756-4327-FE46-970C-722484F2846E}" type="datetimeFigureOut">
              <a:rPr lang="fr-FR" smtClean="0"/>
              <a:t>11/09/2025</a:t>
            </a:fld>
            <a:endParaRPr lang="fr-FR"/>
          </a:p>
        </p:txBody>
      </p:sp>
      <p:sp>
        <p:nvSpPr>
          <p:cNvPr id="6" name="Espace réservé du pied de page 5">
            <a:extLst>
              <a:ext uri="{FF2B5EF4-FFF2-40B4-BE49-F238E27FC236}">
                <a16:creationId xmlns:a16="http://schemas.microsoft.com/office/drawing/2014/main" id="{D3895AB6-DAB7-DBC2-E7B6-D5D00DE1F1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EC0548A-ECE7-A7B3-C234-0AE280CF3F45}"/>
              </a:ext>
            </a:extLst>
          </p:cNvPr>
          <p:cNvSpPr>
            <a:spLocks noGrp="1"/>
          </p:cNvSpPr>
          <p:nvPr>
            <p:ph type="sldNum" sz="quarter" idx="12"/>
          </p:nvPr>
        </p:nvSpPr>
        <p:spPr/>
        <p:txBody>
          <a:bodyPr/>
          <a:lstStyle/>
          <a:p>
            <a:fld id="{D5B91ED1-94DC-5E49-A551-4E2BC5743928}" type="slidenum">
              <a:rPr lang="fr-FR" smtClean="0"/>
              <a:t>‹N°›</a:t>
            </a:fld>
            <a:endParaRPr lang="fr-FR"/>
          </a:p>
        </p:txBody>
      </p:sp>
    </p:spTree>
    <p:extLst>
      <p:ext uri="{BB962C8B-B14F-4D97-AF65-F5344CB8AC3E}">
        <p14:creationId xmlns:p14="http://schemas.microsoft.com/office/powerpoint/2010/main" val="2789227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73000">
              <a:schemeClr val="bg1">
                <a:lumMod val="75000"/>
              </a:schemeClr>
            </a:gs>
            <a:gs pos="83000">
              <a:schemeClr val="bg1">
                <a:lumMod val="65000"/>
              </a:schemeClr>
            </a:gs>
            <a:gs pos="100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0FB55D2-32E9-7875-842C-6ACF709E61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EFD3B6C-3164-EBB2-6F0F-B9938C9F40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B35D567-E007-F07E-799D-CDBAEDD41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689756-4327-FE46-970C-722484F2846E}" type="datetimeFigureOut">
              <a:rPr lang="fr-FR" smtClean="0"/>
              <a:t>11/09/2025</a:t>
            </a:fld>
            <a:endParaRPr lang="fr-FR"/>
          </a:p>
        </p:txBody>
      </p:sp>
      <p:sp>
        <p:nvSpPr>
          <p:cNvPr id="5" name="Espace réservé du pied de page 4">
            <a:extLst>
              <a:ext uri="{FF2B5EF4-FFF2-40B4-BE49-F238E27FC236}">
                <a16:creationId xmlns:a16="http://schemas.microsoft.com/office/drawing/2014/main" id="{3A7FC240-15BA-F5A4-0EB2-7AE493A8F9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1950CB6-53B0-D89C-2B67-56242CE8B4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B91ED1-94DC-5E49-A551-4E2BC5743928}" type="slidenum">
              <a:rPr lang="fr-FR" smtClean="0"/>
              <a:t>‹N°›</a:t>
            </a:fld>
            <a:endParaRPr lang="fr-FR"/>
          </a:p>
        </p:txBody>
      </p:sp>
    </p:spTree>
    <p:extLst>
      <p:ext uri="{BB962C8B-B14F-4D97-AF65-F5344CB8AC3E}">
        <p14:creationId xmlns:p14="http://schemas.microsoft.com/office/powerpoint/2010/main" val="4101423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hyperlink" Target="https://www.cjr.org/tow_center_reports/lessons-for-journalists-from-virtual-worlds.ph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1EF1724-CE2C-3E57-4E81-A344A251DE5E}"/>
              </a:ext>
            </a:extLst>
          </p:cNvPr>
          <p:cNvSpPr>
            <a:spLocks noGrp="1"/>
          </p:cNvSpPr>
          <p:nvPr>
            <p:ph type="ctrTitle"/>
          </p:nvPr>
        </p:nvSpPr>
        <p:spPr>
          <a:xfrm>
            <a:off x="4603468" y="4795736"/>
            <a:ext cx="6829520" cy="862031"/>
          </a:xfrm>
        </p:spPr>
        <p:txBody>
          <a:bodyPr>
            <a:normAutofit fontScale="90000"/>
          </a:bodyPr>
          <a:lstStyle/>
          <a:p>
            <a:pPr algn="l"/>
            <a:r>
              <a:rPr lang="fr-FR" sz="4000" dirty="0">
                <a:solidFill>
                  <a:srgbClr val="FFFFFF"/>
                </a:solidFill>
              </a:rPr>
              <a:t>Streaming </a:t>
            </a:r>
            <a:r>
              <a:rPr lang="fr-FR" sz="4000" dirty="0" err="1">
                <a:solidFill>
                  <a:srgbClr val="FFFFFF"/>
                </a:solidFill>
              </a:rPr>
              <a:t>journalism</a:t>
            </a:r>
            <a:r>
              <a:rPr lang="fr-FR" sz="4000" dirty="0">
                <a:solidFill>
                  <a:srgbClr val="FFFFFF"/>
                </a:solidFill>
              </a:rPr>
              <a:t>: balancing information and </a:t>
            </a:r>
            <a:r>
              <a:rPr lang="fr-FR" sz="4000" dirty="0" err="1">
                <a:solidFill>
                  <a:srgbClr val="FFFFFF"/>
                </a:solidFill>
              </a:rPr>
              <a:t>entertainment</a:t>
            </a:r>
            <a:endParaRPr lang="fr-FR" sz="4000" dirty="0">
              <a:solidFill>
                <a:srgbClr val="FFFFFF"/>
              </a:solidFill>
            </a:endParaRPr>
          </a:p>
        </p:txBody>
      </p:sp>
      <p:sp>
        <p:nvSpPr>
          <p:cNvPr id="3" name="Sous-titre 2">
            <a:extLst>
              <a:ext uri="{FF2B5EF4-FFF2-40B4-BE49-F238E27FC236}">
                <a16:creationId xmlns:a16="http://schemas.microsoft.com/office/drawing/2014/main" id="{820C89B4-F789-2403-DFB3-35D5AD709991}"/>
              </a:ext>
            </a:extLst>
          </p:cNvPr>
          <p:cNvSpPr>
            <a:spLocks noGrp="1"/>
          </p:cNvSpPr>
          <p:nvPr>
            <p:ph type="subTitle" idx="1"/>
          </p:nvPr>
        </p:nvSpPr>
        <p:spPr>
          <a:xfrm>
            <a:off x="4603468" y="5839017"/>
            <a:ext cx="6829520" cy="403749"/>
          </a:xfrm>
        </p:spPr>
        <p:txBody>
          <a:bodyPr>
            <a:normAutofit fontScale="77500" lnSpcReduction="20000"/>
          </a:bodyPr>
          <a:lstStyle/>
          <a:p>
            <a:pPr algn="l"/>
            <a:r>
              <a:rPr lang="fr-FR" sz="1800" dirty="0">
                <a:solidFill>
                  <a:srgbClr val="E7E6E6"/>
                </a:solidFill>
              </a:rPr>
              <a:t>Boris Krywicki</a:t>
            </a:r>
            <a:br>
              <a:rPr lang="fr-FR" sz="1800" dirty="0">
                <a:solidFill>
                  <a:srgbClr val="E7E6E6"/>
                </a:solidFill>
              </a:rPr>
            </a:br>
            <a:r>
              <a:rPr lang="fr-FR" sz="1800" dirty="0">
                <a:solidFill>
                  <a:srgbClr val="E7E6E6"/>
                </a:solidFill>
              </a:rPr>
              <a:t>Université de Liège – LEMME, </a:t>
            </a:r>
            <a:r>
              <a:rPr lang="fr-FR" sz="1800" dirty="0" err="1">
                <a:solidFill>
                  <a:srgbClr val="E7E6E6"/>
                </a:solidFill>
              </a:rPr>
              <a:t>MagNet</a:t>
            </a:r>
            <a:endParaRPr lang="fr-FR" sz="1800" dirty="0">
              <a:solidFill>
                <a:srgbClr val="E7E6E6"/>
              </a:solidFill>
            </a:endParaRPr>
          </a:p>
          <a:p>
            <a:pPr algn="l"/>
            <a:endParaRPr lang="fr-FR" sz="1800" dirty="0">
              <a:solidFill>
                <a:srgbClr val="E7E6E6"/>
              </a:solidFill>
            </a:endParaRPr>
          </a:p>
        </p:txBody>
      </p:sp>
      <p:pic>
        <p:nvPicPr>
          <p:cNvPr id="6" name="Image 5" descr="Une image contenant texte, Visage humain, habits, personne&#10;&#10;Le contenu généré par l’IA peut être incorrect.">
            <a:extLst>
              <a:ext uri="{FF2B5EF4-FFF2-40B4-BE49-F238E27FC236}">
                <a16:creationId xmlns:a16="http://schemas.microsoft.com/office/drawing/2014/main" id="{31E690DC-4B04-810B-B7E0-BF1E31BA1230}"/>
              </a:ext>
            </a:extLst>
          </p:cNvPr>
          <p:cNvPicPr>
            <a:picLocks noChangeAspect="1"/>
          </p:cNvPicPr>
          <p:nvPr/>
        </p:nvPicPr>
        <p:blipFill>
          <a:blip r:embed="rId3"/>
          <a:srcRect r="1" b="4176"/>
          <a:stretch>
            <a:fillRect/>
          </a:stretch>
        </p:blipFill>
        <p:spPr>
          <a:xfrm>
            <a:off x="317636" y="321734"/>
            <a:ext cx="3797570" cy="2010551"/>
          </a:xfrm>
          <a:prstGeom prst="rect">
            <a:avLst/>
          </a:prstGeom>
        </p:spPr>
      </p:pic>
      <p:pic>
        <p:nvPicPr>
          <p:cNvPr id="12" name="Image 11" descr="Une image contenant texte, Visage humain, capture d’écran, homme&#10;&#10;Le contenu généré par l’IA peut être incorrect.">
            <a:extLst>
              <a:ext uri="{FF2B5EF4-FFF2-40B4-BE49-F238E27FC236}">
                <a16:creationId xmlns:a16="http://schemas.microsoft.com/office/drawing/2014/main" id="{A1EFF92E-5CFF-E996-D62E-CAE4FA91D96E}"/>
              </a:ext>
            </a:extLst>
          </p:cNvPr>
          <p:cNvPicPr>
            <a:picLocks noChangeAspect="1"/>
          </p:cNvPicPr>
          <p:nvPr/>
        </p:nvPicPr>
        <p:blipFill>
          <a:blip r:embed="rId4"/>
          <a:srcRect l="1070" r="5" b="5"/>
          <a:stretch>
            <a:fillRect/>
          </a:stretch>
        </p:blipFill>
        <p:spPr>
          <a:xfrm>
            <a:off x="317634" y="2422097"/>
            <a:ext cx="3794760" cy="2013804"/>
          </a:xfrm>
          <a:prstGeom prst="rect">
            <a:avLst/>
          </a:prstGeom>
        </p:spPr>
      </p:pic>
      <p:pic>
        <p:nvPicPr>
          <p:cNvPr id="4" name="Image 3">
            <a:extLst>
              <a:ext uri="{FF2B5EF4-FFF2-40B4-BE49-F238E27FC236}">
                <a16:creationId xmlns:a16="http://schemas.microsoft.com/office/drawing/2014/main" id="{3154EEB4-7E48-9F4F-947E-1DD290243F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Lst>
          </a:blip>
          <a:srcRect l="6201" r="1533" b="3"/>
          <a:stretch>
            <a:fillRect/>
          </a:stretch>
        </p:blipFill>
        <p:spPr>
          <a:xfrm rot="21600000">
            <a:off x="4202549" y="321732"/>
            <a:ext cx="3793472" cy="4111323"/>
          </a:xfrm>
          <a:prstGeom prst="rect">
            <a:avLst/>
          </a:prstGeom>
        </p:spPr>
      </p:pic>
      <p:pic>
        <p:nvPicPr>
          <p:cNvPr id="8" name="Image 7" descr="Une image contenant texte, Visage humain, homme, verres&#10;&#10;Le contenu généré par l’IA peut être incorrect.">
            <a:extLst>
              <a:ext uri="{FF2B5EF4-FFF2-40B4-BE49-F238E27FC236}">
                <a16:creationId xmlns:a16="http://schemas.microsoft.com/office/drawing/2014/main" id="{7A3E969B-950A-7779-6EDD-F22FD1E4EA43}"/>
              </a:ext>
            </a:extLst>
          </p:cNvPr>
          <p:cNvPicPr>
            <a:picLocks noChangeAspect="1"/>
          </p:cNvPicPr>
          <p:nvPr/>
        </p:nvPicPr>
        <p:blipFill>
          <a:blip r:embed="rId7"/>
          <a:srcRect l="14386" r="39886" b="-1"/>
          <a:stretch>
            <a:fillRect/>
          </a:stretch>
        </p:blipFill>
        <p:spPr>
          <a:xfrm>
            <a:off x="8086176" y="321733"/>
            <a:ext cx="3797984" cy="4111321"/>
          </a:xfrm>
          <a:prstGeom prst="rect">
            <a:avLst/>
          </a:prstGeom>
        </p:spPr>
      </p:pic>
      <p:pic>
        <p:nvPicPr>
          <p:cNvPr id="10" name="Image 9" descr="Une image contenant piano, habits, intérieur, Clavier musical&#10;&#10;Le contenu généré par l’IA peut être incorrect.">
            <a:extLst>
              <a:ext uri="{FF2B5EF4-FFF2-40B4-BE49-F238E27FC236}">
                <a16:creationId xmlns:a16="http://schemas.microsoft.com/office/drawing/2014/main" id="{ECB263EC-DFBE-F9EE-A317-1F37DE06429D}"/>
              </a:ext>
            </a:extLst>
          </p:cNvPr>
          <p:cNvPicPr>
            <a:picLocks noChangeAspect="1"/>
          </p:cNvPicPr>
          <p:nvPr/>
        </p:nvPicPr>
        <p:blipFill>
          <a:blip r:embed="rId8"/>
          <a:srcRect r="1" b="2786"/>
          <a:stretch>
            <a:fillRect/>
          </a:stretch>
        </p:blipFill>
        <p:spPr>
          <a:xfrm>
            <a:off x="317634" y="4525715"/>
            <a:ext cx="3794760" cy="2010551"/>
          </a:xfrm>
          <a:prstGeom prst="rect">
            <a:avLst/>
          </a:prstGeom>
        </p:spPr>
      </p:pic>
      <p:cxnSp>
        <p:nvCxnSpPr>
          <p:cNvPr id="29" name="Straight Connector 2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501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8635509-F681-F808-7704-0FD0DF182A2F}"/>
              </a:ext>
            </a:extLst>
          </p:cNvPr>
          <p:cNvSpPr>
            <a:spLocks noGrp="1"/>
          </p:cNvSpPr>
          <p:nvPr>
            <p:ph idx="1"/>
          </p:nvPr>
        </p:nvSpPr>
        <p:spPr>
          <a:xfrm>
            <a:off x="322729" y="252319"/>
            <a:ext cx="11165539" cy="4351338"/>
          </a:xfrm>
        </p:spPr>
        <p:txBody>
          <a:bodyPr>
            <a:normAutofit/>
          </a:bodyPr>
          <a:lstStyle/>
          <a:p>
            <a:pPr marL="0" indent="0" algn="just">
              <a:buNone/>
            </a:pPr>
            <a:r>
              <a:rPr lang="nl-BE" sz="1600" dirty="0">
                <a:latin typeface="Times New Roman" panose="02020603050405020304" pitchFamily="18" charset="0"/>
                <a:cs typeface="Times New Roman" panose="02020603050405020304" pitchFamily="18" charset="0"/>
              </a:rPr>
              <a:t>“As you know, we’re on Twitch — and Twitch is owned by Amazon, so by Jeff Bezos. </a:t>
            </a:r>
            <a:r>
              <a:rPr lang="fr-BE" sz="1600" dirty="0" err="1">
                <a:latin typeface="Times New Roman" panose="02020603050405020304" pitchFamily="18" charset="0"/>
                <a:cs typeface="Times New Roman" panose="02020603050405020304" pitchFamily="18" charset="0"/>
              </a:rPr>
              <a:t>That’s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why</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we’ve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decided</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since</a:t>
            </a:r>
            <a:r>
              <a:rPr lang="fr-BE" sz="1600" dirty="0">
                <a:latin typeface="Times New Roman" panose="02020603050405020304" pitchFamily="18" charset="0"/>
                <a:cs typeface="Times New Roman" panose="02020603050405020304" pitchFamily="18" charset="0"/>
              </a:rPr>
              <a:t> Mediapart </a:t>
            </a:r>
            <a:r>
              <a:rPr lang="fr-BE" sz="1600" dirty="0" err="1">
                <a:latin typeface="Times New Roman" panose="02020603050405020304" pitchFamily="18" charset="0"/>
                <a:cs typeface="Times New Roman" panose="02020603050405020304" pitchFamily="18" charset="0"/>
              </a:rPr>
              <a:t>is</a:t>
            </a:r>
            <a:r>
              <a:rPr lang="fr-BE" sz="1600" dirty="0">
                <a:latin typeface="Times New Roman" panose="02020603050405020304" pitchFamily="18" charset="0"/>
                <a:cs typeface="Times New Roman" panose="02020603050405020304" pitchFamily="18" charset="0"/>
              </a:rPr>
              <a:t> an </a:t>
            </a:r>
            <a:r>
              <a:rPr lang="fr-BE" sz="1600" dirty="0" err="1">
                <a:latin typeface="Times New Roman" panose="02020603050405020304" pitchFamily="18" charset="0"/>
                <a:cs typeface="Times New Roman" panose="02020603050405020304" pitchFamily="18" charset="0"/>
              </a:rPr>
              <a:t>independent</a:t>
            </a:r>
            <a:r>
              <a:rPr lang="fr-BE" sz="1600" dirty="0">
                <a:latin typeface="Times New Roman" panose="02020603050405020304" pitchFamily="18" charset="0"/>
                <a:cs typeface="Times New Roman" panose="02020603050405020304" pitchFamily="18" charset="0"/>
              </a:rPr>
              <a:t> media </a:t>
            </a:r>
            <a:r>
              <a:rPr lang="fr-BE" sz="1600" dirty="0" err="1">
                <a:latin typeface="Times New Roman" panose="02020603050405020304" pitchFamily="18" charset="0"/>
                <a:cs typeface="Times New Roman" panose="02020603050405020304" pitchFamily="18" charset="0"/>
              </a:rPr>
              <a:t>outlet</a:t>
            </a:r>
            <a:r>
              <a:rPr lang="fr-BE" sz="1600" dirty="0">
                <a:latin typeface="Times New Roman" panose="02020603050405020304" pitchFamily="18" charset="0"/>
                <a:cs typeface="Times New Roman" panose="02020603050405020304" pitchFamily="18" charset="0"/>
              </a:rPr>
              <a:t> — or at least tries to </a:t>
            </a:r>
            <a:r>
              <a:rPr lang="fr-BE" sz="1600" dirty="0" err="1">
                <a:latin typeface="Times New Roman" panose="02020603050405020304" pitchFamily="18" charset="0"/>
                <a:cs typeface="Times New Roman" panose="02020603050405020304" pitchFamily="18" charset="0"/>
              </a:rPr>
              <a:t>be</a:t>
            </a:r>
            <a:r>
              <a:rPr lang="fr-BE" sz="1600" dirty="0">
                <a:latin typeface="Times New Roman" panose="02020603050405020304" pitchFamily="18" charset="0"/>
                <a:cs typeface="Times New Roman" panose="02020603050405020304" pitchFamily="18" charset="0"/>
              </a:rPr>
              <a:t>, in </a:t>
            </a:r>
            <a:r>
              <a:rPr lang="fr-BE" sz="1600" dirty="0" err="1">
                <a:latin typeface="Times New Roman" panose="02020603050405020304" pitchFamily="18" charset="0"/>
                <a:cs typeface="Times New Roman" panose="02020603050405020304" pitchFamily="18" charset="0"/>
              </a:rPr>
              <a:t>everything</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it</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produces</a:t>
            </a:r>
            <a:r>
              <a:rPr lang="fr-BE" sz="1600" dirty="0">
                <a:latin typeface="Times New Roman" panose="02020603050405020304" pitchFamily="18" charset="0"/>
                <a:cs typeface="Times New Roman" panose="02020603050405020304" pitchFamily="18" charset="0"/>
              </a:rPr>
              <a:t> — to </a:t>
            </a:r>
            <a:r>
              <a:rPr lang="fr-BE" sz="1600" dirty="0" err="1">
                <a:latin typeface="Times New Roman" panose="02020603050405020304" pitchFamily="18" charset="0"/>
                <a:cs typeface="Times New Roman" panose="02020603050405020304" pitchFamily="18" charset="0"/>
              </a:rPr>
              <a:t>remain</a:t>
            </a:r>
            <a:r>
              <a:rPr lang="fr-BE" sz="1600" dirty="0">
                <a:latin typeface="Times New Roman" panose="02020603050405020304" pitchFamily="18" charset="0"/>
                <a:cs typeface="Times New Roman" panose="02020603050405020304" pitchFamily="18" charset="0"/>
              </a:rPr>
              <a:t> as </a:t>
            </a:r>
            <a:r>
              <a:rPr lang="fr-BE" sz="1600" dirty="0" err="1">
                <a:latin typeface="Times New Roman" panose="02020603050405020304" pitchFamily="18" charset="0"/>
                <a:cs typeface="Times New Roman" panose="02020603050405020304" pitchFamily="18" charset="0"/>
              </a:rPr>
              <a:t>autonomous</a:t>
            </a:r>
            <a:r>
              <a:rPr lang="fr-BE" sz="1600" dirty="0">
                <a:latin typeface="Times New Roman" panose="02020603050405020304" pitchFamily="18" charset="0"/>
                <a:cs typeface="Times New Roman" panose="02020603050405020304" pitchFamily="18" charset="0"/>
              </a:rPr>
              <a:t> as possible. </a:t>
            </a:r>
            <a:r>
              <a:rPr lang="nl-BE" sz="1600" dirty="0">
                <a:latin typeface="Times New Roman" panose="02020603050405020304" pitchFamily="18" charset="0"/>
                <a:cs typeface="Times New Roman" panose="02020603050405020304" pitchFamily="18" charset="0"/>
              </a:rPr>
              <a:t>So we don’t accept subs, which are basically Amazon tips, and we’re not monetized. So don’t bother trying — it won’t work.That said, we’re going to talk a lot about Mediapart’s content, and if you want to support us, the best way is to subscribe to Mediapart. The regular subscription already helps a lot — but if you’ve never subscribed before, we’re being extra nice: we’ve set up a free one-month trial so you can give Mediapart a try.” </a:t>
            </a:r>
            <a:r>
              <a:rPr lang="nl-BE" sz="1600" b="1" dirty="0">
                <a:latin typeface="Times New Roman" panose="02020603050405020304" pitchFamily="18" charset="0"/>
                <a:cs typeface="Times New Roman" panose="02020603050405020304" pitchFamily="18" charset="0"/>
              </a:rPr>
              <a:t>Tarik Safraoui, Mediapart</a:t>
            </a:r>
            <a:endParaRPr lang="fr-BE" sz="1600" b="1" dirty="0">
              <a:latin typeface="Times New Roman" panose="02020603050405020304" pitchFamily="18" charset="0"/>
              <a:cs typeface="Times New Roman" panose="02020603050405020304" pitchFamily="18" charset="0"/>
            </a:endParaRPr>
          </a:p>
          <a:p>
            <a:pPr algn="just"/>
            <a:endParaRPr lang="fr-FR" sz="1600" dirty="0">
              <a:latin typeface="Times New Roman" panose="02020603050405020304" pitchFamily="18" charset="0"/>
              <a:cs typeface="Times New Roman" panose="02020603050405020304" pitchFamily="18" charset="0"/>
            </a:endParaRPr>
          </a:p>
        </p:txBody>
      </p:sp>
      <p:pic>
        <p:nvPicPr>
          <p:cNvPr id="5" name="Image 4" descr="Une image contenant texte, personne, Visage humain, habits&#10;&#10;Le contenu généré par l’IA peut être incorrect.">
            <a:extLst>
              <a:ext uri="{FF2B5EF4-FFF2-40B4-BE49-F238E27FC236}">
                <a16:creationId xmlns:a16="http://schemas.microsoft.com/office/drawing/2014/main" id="{C222E0AF-D8A5-00C0-1229-6E7ED20254AB}"/>
              </a:ext>
            </a:extLst>
          </p:cNvPr>
          <p:cNvPicPr>
            <a:picLocks noChangeAspect="1"/>
          </p:cNvPicPr>
          <p:nvPr/>
        </p:nvPicPr>
        <p:blipFill>
          <a:blip r:embed="rId3"/>
          <a:stretch>
            <a:fillRect/>
          </a:stretch>
        </p:blipFill>
        <p:spPr>
          <a:xfrm>
            <a:off x="322730" y="1717761"/>
            <a:ext cx="11165540" cy="5966770"/>
          </a:xfrm>
          <a:prstGeom prst="rect">
            <a:avLst/>
          </a:prstGeom>
        </p:spPr>
      </p:pic>
    </p:spTree>
    <p:extLst>
      <p:ext uri="{BB962C8B-B14F-4D97-AF65-F5344CB8AC3E}">
        <p14:creationId xmlns:p14="http://schemas.microsoft.com/office/powerpoint/2010/main" val="668659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162BDD-F76F-CB13-1A53-FAB2A190F04C}"/>
              </a:ext>
            </a:extLst>
          </p:cNvPr>
          <p:cNvSpPr/>
          <p:nvPr/>
        </p:nvSpPr>
        <p:spPr>
          <a:xfrm>
            <a:off x="277368" y="3789399"/>
            <a:ext cx="11677068" cy="272570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05" name="Graphic 4104">
            <a:extLst>
              <a:ext uri="{FF2B5EF4-FFF2-40B4-BE49-F238E27FC236}">
                <a16:creationId xmlns:a16="http://schemas.microsoft.com/office/drawing/2014/main" id="{0CCD97F3-1E0B-466D-8FE2-E56C12B2D7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354324" y="-1976263"/>
            <a:ext cx="5486400" cy="12188952"/>
          </a:xfrm>
          <a:prstGeom prst="rect">
            <a:avLst/>
          </a:prstGeom>
        </p:spPr>
      </p:pic>
      <p:sp>
        <p:nvSpPr>
          <p:cNvPr id="2" name="Titre 1">
            <a:extLst>
              <a:ext uri="{FF2B5EF4-FFF2-40B4-BE49-F238E27FC236}">
                <a16:creationId xmlns:a16="http://schemas.microsoft.com/office/drawing/2014/main" id="{1090F43F-DCB1-EB65-F4C5-E28E25EADA90}"/>
              </a:ext>
            </a:extLst>
          </p:cNvPr>
          <p:cNvSpPr>
            <a:spLocks noGrp="1"/>
          </p:cNvSpPr>
          <p:nvPr>
            <p:ph type="title"/>
          </p:nvPr>
        </p:nvSpPr>
        <p:spPr>
          <a:xfrm>
            <a:off x="384049" y="3789399"/>
            <a:ext cx="4107269" cy="2880341"/>
          </a:xfrm>
        </p:spPr>
        <p:txBody>
          <a:bodyPr anchor="ctr">
            <a:normAutofit fontScale="90000"/>
          </a:bodyPr>
          <a:lstStyle/>
          <a:p>
            <a:r>
              <a:rPr lang="fr-FR" sz="5000"/>
              <a:t>Comparing </a:t>
            </a:r>
            <a:r>
              <a:rPr lang="fr-FR" sz="5000" dirty="0"/>
              <a:t>RTBF </a:t>
            </a:r>
            <a:r>
              <a:rPr lang="fr-FR" sz="5000"/>
              <a:t>and Mediapart’s stream </a:t>
            </a:r>
            <a:r>
              <a:rPr lang="fr-FR" sz="5000" dirty="0"/>
              <a:t>practices</a:t>
            </a:r>
          </a:p>
        </p:txBody>
      </p:sp>
      <p:pic>
        <p:nvPicPr>
          <p:cNvPr id="4100" name="Picture 4" descr="OpenStream, mets le stream belge sur la map !">
            <a:extLst>
              <a:ext uri="{FF2B5EF4-FFF2-40B4-BE49-F238E27FC236}">
                <a16:creationId xmlns:a16="http://schemas.microsoft.com/office/drawing/2014/main" id="{C34928F8-FF6E-1B46-D1F6-4ACFFDB1B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6250"/>
          <a:stretch>
            <a:fillRect/>
          </a:stretch>
        </p:blipFill>
        <p:spPr bwMode="auto">
          <a:xfrm>
            <a:off x="20" y="-2"/>
            <a:ext cx="609598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bonnez-vous, l'émission | Mediapart, l'émission | Mediapart">
            <a:extLst>
              <a:ext uri="{FF2B5EF4-FFF2-40B4-BE49-F238E27FC236}">
                <a16:creationId xmlns:a16="http://schemas.microsoft.com/office/drawing/2014/main" id="{043FED0E-1807-28B3-2336-4EF5C21B2B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6250"/>
          <a:stretch>
            <a:fillRect/>
          </a:stretch>
        </p:blipFill>
        <p:spPr bwMode="auto">
          <a:xfrm>
            <a:off x="6096000" y="10"/>
            <a:ext cx="6096000" cy="365759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9B9AA3D8-B992-B964-46C7-16E138E6CACF}"/>
              </a:ext>
            </a:extLst>
          </p:cNvPr>
          <p:cNvSpPr>
            <a:spLocks noGrp="1"/>
          </p:cNvSpPr>
          <p:nvPr>
            <p:ph idx="1"/>
          </p:nvPr>
        </p:nvSpPr>
        <p:spPr>
          <a:xfrm>
            <a:off x="4719918" y="3789396"/>
            <a:ext cx="7194714" cy="3068603"/>
          </a:xfrm>
        </p:spPr>
        <p:txBody>
          <a:bodyPr anchor="ctr">
            <a:normAutofit/>
          </a:bodyPr>
          <a:lstStyle/>
          <a:p>
            <a:r>
              <a:rPr lang="fr-BE" sz="1600" dirty="0" err="1">
                <a:latin typeface="Times New Roman" panose="02020603050405020304" pitchFamily="18" charset="0"/>
                <a:cs typeface="Times New Roman" panose="02020603050405020304" pitchFamily="18" charset="0"/>
              </a:rPr>
              <a:t>Both</a:t>
            </a:r>
            <a:r>
              <a:rPr lang="fr-BE" sz="1600" dirty="0">
                <a:latin typeface="Times New Roman" panose="02020603050405020304" pitchFamily="18" charset="0"/>
                <a:cs typeface="Times New Roman" panose="02020603050405020304" pitchFamily="18" charset="0"/>
              </a:rPr>
              <a:t> RTBF and Mediapart </a:t>
            </a:r>
            <a:r>
              <a:rPr lang="fr-BE" sz="1600" dirty="0" err="1">
                <a:latin typeface="Times New Roman" panose="02020603050405020304" pitchFamily="18" charset="0"/>
                <a:cs typeface="Times New Roman" panose="02020603050405020304" pitchFamily="18" charset="0"/>
              </a:rPr>
              <a:t>leverage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Twitch’s</a:t>
            </a:r>
            <a:r>
              <a:rPr lang="fr-BE" sz="1600" dirty="0">
                <a:latin typeface="Times New Roman" panose="02020603050405020304" pitchFamily="18" charset="0"/>
                <a:cs typeface="Times New Roman" panose="02020603050405020304" pitchFamily="18" charset="0"/>
              </a:rPr>
              <a:t> interactive </a:t>
            </a:r>
            <a:r>
              <a:rPr lang="fr-BE" sz="1600" dirty="0" err="1">
                <a:latin typeface="Times New Roman" panose="02020603050405020304" pitchFamily="18" charset="0"/>
                <a:cs typeface="Times New Roman" panose="02020603050405020304" pitchFamily="18" charset="0"/>
              </a:rPr>
              <a:t>features</a:t>
            </a:r>
            <a:r>
              <a:rPr lang="fr-BE" sz="1600" dirty="0">
                <a:latin typeface="Times New Roman" panose="02020603050405020304" pitchFamily="18" charset="0"/>
                <a:cs typeface="Times New Roman" panose="02020603050405020304" pitchFamily="18" charset="0"/>
              </a:rPr>
              <a:t> to </a:t>
            </a:r>
            <a:r>
              <a:rPr lang="fr-BE" sz="1600" dirty="0" err="1">
                <a:latin typeface="Times New Roman" panose="02020603050405020304" pitchFamily="18" charset="0"/>
                <a:cs typeface="Times New Roman" panose="02020603050405020304" pitchFamily="18" charset="0"/>
              </a:rPr>
              <a:t>align</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with</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their</a:t>
            </a:r>
            <a:r>
              <a:rPr lang="fr-BE" sz="1600" dirty="0">
                <a:latin typeface="Times New Roman" panose="02020603050405020304" pitchFamily="18" charset="0"/>
                <a:cs typeface="Times New Roman" panose="02020603050405020304" pitchFamily="18" charset="0"/>
              </a:rPr>
              <a:t> distinct </a:t>
            </a:r>
            <a:r>
              <a:rPr lang="fr-BE" sz="1600" dirty="0" err="1">
                <a:latin typeface="Times New Roman" panose="02020603050405020304" pitchFamily="18" charset="0"/>
                <a:cs typeface="Times New Roman" panose="02020603050405020304" pitchFamily="18" charset="0"/>
              </a:rPr>
              <a:t>institutional</a:t>
            </a:r>
            <a:r>
              <a:rPr lang="fr-BE" sz="1600" dirty="0">
                <a:latin typeface="Times New Roman" panose="02020603050405020304" pitchFamily="18" charset="0"/>
                <a:cs typeface="Times New Roman" panose="02020603050405020304" pitchFamily="18" charset="0"/>
              </a:rPr>
              <a:t> missions, </a:t>
            </a:r>
            <a:r>
              <a:rPr lang="fr-BE" sz="1600" dirty="0" err="1">
                <a:latin typeface="Times New Roman" panose="02020603050405020304" pitchFamily="18" charset="0"/>
                <a:cs typeface="Times New Roman" panose="02020603050405020304" pitchFamily="18" charset="0"/>
              </a:rPr>
              <a:t>adapting</a:t>
            </a:r>
            <a:r>
              <a:rPr lang="fr-BE" sz="1600" dirty="0">
                <a:latin typeface="Times New Roman" panose="02020603050405020304" pitchFamily="18" charset="0"/>
                <a:cs typeface="Times New Roman" panose="02020603050405020304" pitchFamily="18" charset="0"/>
              </a:rPr>
              <a:t> to </a:t>
            </a:r>
            <a:r>
              <a:rPr lang="fr-BE" sz="1600" dirty="0" err="1">
                <a:latin typeface="Times New Roman" panose="02020603050405020304" pitchFamily="18" charset="0"/>
                <a:cs typeface="Times New Roman" panose="02020603050405020304" pitchFamily="18" charset="0"/>
              </a:rPr>
              <a:t>evolving</a:t>
            </a:r>
            <a:r>
              <a:rPr lang="fr-BE" sz="1600" dirty="0">
                <a:latin typeface="Times New Roman" panose="02020603050405020304" pitchFamily="18" charset="0"/>
                <a:cs typeface="Times New Roman" panose="02020603050405020304" pitchFamily="18" charset="0"/>
              </a:rPr>
              <a:t> media </a:t>
            </a:r>
            <a:r>
              <a:rPr lang="fr-BE" sz="1600" dirty="0" err="1">
                <a:latin typeface="Times New Roman" panose="02020603050405020304" pitchFamily="18" charset="0"/>
                <a:cs typeface="Times New Roman" panose="02020603050405020304" pitchFamily="18" charset="0"/>
              </a:rPr>
              <a:t>consumption</a:t>
            </a:r>
            <a:r>
              <a:rPr lang="fr-BE" sz="1600" dirty="0">
                <a:latin typeface="Times New Roman" panose="02020603050405020304" pitchFamily="18" charset="0"/>
                <a:cs typeface="Times New Roman" panose="02020603050405020304" pitchFamily="18" charset="0"/>
              </a:rPr>
              <a:t> habits.</a:t>
            </a:r>
          </a:p>
          <a:p>
            <a:r>
              <a:rPr lang="fr-BE" sz="1600" dirty="0" err="1">
                <a:latin typeface="Times New Roman" panose="02020603050405020304" pitchFamily="18" charset="0"/>
                <a:cs typeface="Times New Roman" panose="02020603050405020304" pitchFamily="18" charset="0"/>
              </a:rPr>
              <a:t>RTBF’s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iXPé</a:t>
            </a:r>
            <a:r>
              <a:rPr lang="fr-BE" sz="1600" dirty="0">
                <a:latin typeface="Times New Roman" panose="02020603050405020304" pitchFamily="18" charset="0"/>
                <a:cs typeface="Times New Roman" panose="02020603050405020304" pitchFamily="18" charset="0"/>
              </a:rPr>
              <a:t> initiative engages gaming </a:t>
            </a:r>
            <a:r>
              <a:rPr lang="fr-BE" sz="1600" dirty="0" err="1">
                <a:latin typeface="Times New Roman" panose="02020603050405020304" pitchFamily="18" charset="0"/>
                <a:cs typeface="Times New Roman" panose="02020603050405020304" pitchFamily="18" charset="0"/>
              </a:rPr>
              <a:t>communities</a:t>
            </a:r>
            <a:r>
              <a:rPr lang="fr-BE" sz="1600" dirty="0">
                <a:latin typeface="Times New Roman" panose="02020603050405020304" pitchFamily="18" charset="0"/>
                <a:cs typeface="Times New Roman" panose="02020603050405020304" pitchFamily="18" charset="0"/>
              </a:rPr>
              <a:t> and </a:t>
            </a:r>
            <a:r>
              <a:rPr lang="fr-BE" sz="1600" dirty="0" err="1">
                <a:latin typeface="Times New Roman" panose="02020603050405020304" pitchFamily="18" charset="0"/>
                <a:cs typeface="Times New Roman" panose="02020603050405020304" pitchFamily="18" charset="0"/>
              </a:rPr>
              <a:t>promotes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Belgian</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esports</a:t>
            </a:r>
            <a:r>
              <a:rPr lang="fr-BE" sz="1600" dirty="0">
                <a:latin typeface="Times New Roman" panose="02020603050405020304" pitchFamily="18" charset="0"/>
                <a:cs typeface="Times New Roman" panose="02020603050405020304" pitchFamily="18" charset="0"/>
              </a:rPr>
              <a:t> talent, </a:t>
            </a:r>
            <a:r>
              <a:rPr lang="fr-BE" sz="1600" dirty="0" err="1">
                <a:latin typeface="Times New Roman" panose="02020603050405020304" pitchFamily="18" charset="0"/>
                <a:cs typeface="Times New Roman" panose="02020603050405020304" pitchFamily="18" charset="0"/>
              </a:rPr>
              <a:t>focusing</a:t>
            </a:r>
            <a:r>
              <a:rPr lang="fr-BE" sz="1600" dirty="0">
                <a:latin typeface="Times New Roman" panose="02020603050405020304" pitchFamily="18" charset="0"/>
                <a:cs typeface="Times New Roman" panose="02020603050405020304" pitchFamily="18" charset="0"/>
              </a:rPr>
              <a:t> on cultural </a:t>
            </a:r>
            <a:r>
              <a:rPr lang="fr-BE" sz="1600" dirty="0" err="1">
                <a:latin typeface="Times New Roman" panose="02020603050405020304" pitchFamily="18" charset="0"/>
                <a:cs typeface="Times New Roman" panose="02020603050405020304" pitchFamily="18" charset="0"/>
              </a:rPr>
              <a:t>interests</a:t>
            </a:r>
            <a:r>
              <a:rPr lang="fr-BE" sz="1600" dirty="0">
                <a:latin typeface="Times New Roman" panose="02020603050405020304" pitchFamily="18" charset="0"/>
                <a:cs typeface="Times New Roman" panose="02020603050405020304" pitchFamily="18" charset="0"/>
              </a:rPr>
              <a:t> of </a:t>
            </a:r>
            <a:r>
              <a:rPr lang="fr-BE" sz="1600" dirty="0" err="1">
                <a:latin typeface="Times New Roman" panose="02020603050405020304" pitchFamily="18" charset="0"/>
                <a:cs typeface="Times New Roman" panose="02020603050405020304" pitchFamily="18" charset="0"/>
              </a:rPr>
              <a:t>younger</a:t>
            </a:r>
            <a:r>
              <a:rPr lang="fr-BE" sz="1600" dirty="0">
                <a:latin typeface="Times New Roman" panose="02020603050405020304" pitchFamily="18" charset="0"/>
                <a:cs typeface="Times New Roman" panose="02020603050405020304" pitchFamily="18" charset="0"/>
              </a:rPr>
              <a:t> audiences </a:t>
            </a:r>
            <a:r>
              <a:rPr lang="fr-BE" sz="1600" dirty="0" err="1">
                <a:latin typeface="Times New Roman" panose="02020603050405020304" pitchFamily="18" charset="0"/>
                <a:cs typeface="Times New Roman" panose="02020603050405020304" pitchFamily="18" charset="0"/>
              </a:rPr>
              <a:t>rather</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than</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traditional</a:t>
            </a:r>
            <a:r>
              <a:rPr lang="fr-BE" sz="1600" dirty="0">
                <a:latin typeface="Times New Roman" panose="02020603050405020304" pitchFamily="18" charset="0"/>
                <a:cs typeface="Times New Roman" panose="02020603050405020304" pitchFamily="18" charset="0"/>
              </a:rPr>
              <a:t> news </a:t>
            </a:r>
            <a:r>
              <a:rPr lang="fr-BE" sz="1600" dirty="0" err="1">
                <a:latin typeface="Times New Roman" panose="02020603050405020304" pitchFamily="18" charset="0"/>
                <a:cs typeface="Times New Roman" panose="02020603050405020304" pitchFamily="18" charset="0"/>
              </a:rPr>
              <a:t>coverage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whereas</a:t>
            </a:r>
            <a:r>
              <a:rPr lang="fr-BE" sz="1600" dirty="0">
                <a:latin typeface="Times New Roman" panose="02020603050405020304" pitchFamily="18" charset="0"/>
                <a:cs typeface="Times New Roman" panose="02020603050405020304" pitchFamily="18" charset="0"/>
              </a:rPr>
              <a:t> Mediapart uses Twitch to </a:t>
            </a:r>
            <a:r>
              <a:rPr lang="fr-BE" sz="1600" dirty="0" err="1">
                <a:latin typeface="Times New Roman" panose="02020603050405020304" pitchFamily="18" charset="0"/>
                <a:cs typeface="Times New Roman" panose="02020603050405020304" pitchFamily="18" charset="0"/>
              </a:rPr>
              <a:t>enhance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transparency</a:t>
            </a:r>
            <a:r>
              <a:rPr lang="fr-BE" sz="1600" dirty="0">
                <a:latin typeface="Times New Roman" panose="02020603050405020304" pitchFamily="18" charset="0"/>
                <a:cs typeface="Times New Roman" panose="02020603050405020304" pitchFamily="18" charset="0"/>
              </a:rPr>
              <a:t>, showcase </a:t>
            </a:r>
            <a:r>
              <a:rPr lang="fr-BE" sz="1600" dirty="0" err="1">
                <a:latin typeface="Times New Roman" panose="02020603050405020304" pitchFamily="18" charset="0"/>
                <a:cs typeface="Times New Roman" panose="02020603050405020304" pitchFamily="18" charset="0"/>
              </a:rPr>
              <a:t>investigative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journalism</a:t>
            </a:r>
            <a:r>
              <a:rPr lang="fr-BE" sz="1600" dirty="0">
                <a:latin typeface="Times New Roman" panose="02020603050405020304" pitchFamily="18" charset="0"/>
                <a:cs typeface="Times New Roman" panose="02020603050405020304" pitchFamily="18" charset="0"/>
              </a:rPr>
              <a:t>, and </a:t>
            </a:r>
            <a:r>
              <a:rPr lang="fr-BE" sz="1600" dirty="0" err="1">
                <a:latin typeface="Times New Roman" panose="02020603050405020304" pitchFamily="18" charset="0"/>
                <a:cs typeface="Times New Roman" panose="02020603050405020304" pitchFamily="18" charset="0"/>
              </a:rPr>
              <a:t>foster</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viewer</a:t>
            </a:r>
            <a:r>
              <a:rPr lang="fr-BE" sz="1600" dirty="0">
                <a:latin typeface="Times New Roman" panose="02020603050405020304" pitchFamily="18" charset="0"/>
                <a:cs typeface="Times New Roman" panose="02020603050405020304" pitchFamily="18" charset="0"/>
              </a:rPr>
              <a:t> engagement, </a:t>
            </a:r>
            <a:r>
              <a:rPr lang="fr-BE" sz="1600" dirty="0" err="1">
                <a:latin typeface="Times New Roman" panose="02020603050405020304" pitchFamily="18" charset="0"/>
                <a:cs typeface="Times New Roman" panose="02020603050405020304" pitchFamily="18" charset="0"/>
              </a:rPr>
              <a:t>prioritizing</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subscription-based</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sustainability</a:t>
            </a:r>
            <a:r>
              <a:rPr lang="fr-BE" sz="1600" dirty="0">
                <a:latin typeface="Times New Roman" panose="02020603050405020304" pitchFamily="18" charset="0"/>
                <a:cs typeface="Times New Roman" panose="02020603050405020304" pitchFamily="18" charset="0"/>
              </a:rPr>
              <a:t> over platform </a:t>
            </a:r>
            <a:r>
              <a:rPr lang="fr-BE" sz="1600" dirty="0" err="1">
                <a:latin typeface="Times New Roman" panose="02020603050405020304" pitchFamily="18" charset="0"/>
                <a:cs typeface="Times New Roman" panose="02020603050405020304" pitchFamily="18" charset="0"/>
              </a:rPr>
              <a:t>monetization</a:t>
            </a:r>
            <a:r>
              <a:rPr lang="fr-BE" sz="1600" dirty="0">
                <a:latin typeface="Times New Roman" panose="02020603050405020304" pitchFamily="18" charset="0"/>
                <a:cs typeface="Times New Roman" panose="02020603050405020304" pitchFamily="18" charset="0"/>
              </a:rPr>
              <a:t>.</a:t>
            </a:r>
          </a:p>
          <a:p>
            <a:r>
              <a:rPr lang="fr-BE" sz="1600" dirty="0">
                <a:latin typeface="Times New Roman" panose="02020603050405020304" pitchFamily="18" charset="0"/>
                <a:cs typeface="Times New Roman" panose="02020603050405020304" pitchFamily="18" charset="0"/>
              </a:rPr>
              <a:t>The </a:t>
            </a:r>
            <a:r>
              <a:rPr lang="fr-BE" sz="1600" dirty="0" err="1">
                <a:latin typeface="Times New Roman" panose="02020603050405020304" pitchFamily="18" charset="0"/>
                <a:cs typeface="Times New Roman" panose="02020603050405020304" pitchFamily="18" charset="0"/>
              </a:rPr>
              <a:t>two</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approaches</a:t>
            </a:r>
            <a:r>
              <a:rPr lang="fr-BE" sz="1600" dirty="0">
                <a:latin typeface="Times New Roman" panose="02020603050405020304" pitchFamily="18" charset="0"/>
                <a:cs typeface="Times New Roman" panose="02020603050405020304" pitchFamily="18" charset="0"/>
              </a:rPr>
              <a:t> highlight </a:t>
            </a:r>
            <a:r>
              <a:rPr lang="fr-BE" sz="1600" dirty="0" err="1">
                <a:latin typeface="Times New Roman" panose="02020603050405020304" pitchFamily="18" charset="0"/>
                <a:cs typeface="Times New Roman" panose="02020603050405020304" pitchFamily="18" charset="0"/>
              </a:rPr>
              <a:t>broader</a:t>
            </a:r>
            <a:r>
              <a:rPr lang="fr-BE" sz="1600" dirty="0">
                <a:latin typeface="Times New Roman" panose="02020603050405020304" pitchFamily="18" charset="0"/>
                <a:cs typeface="Times New Roman" panose="02020603050405020304" pitchFamily="18" charset="0"/>
              </a:rPr>
              <a:t> trends of </a:t>
            </a:r>
            <a:r>
              <a:rPr lang="fr-BE" sz="1600" dirty="0" err="1">
                <a:latin typeface="Times New Roman" panose="02020603050405020304" pitchFamily="18" charset="0"/>
                <a:cs typeface="Times New Roman" panose="02020603050405020304" pitchFamily="18" charset="0"/>
              </a:rPr>
              <a:t>hybridization</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between</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legacy</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journalism</a:t>
            </a:r>
            <a:r>
              <a:rPr lang="fr-BE" sz="1600" dirty="0">
                <a:latin typeface="Times New Roman" panose="02020603050405020304" pitchFamily="18" charset="0"/>
                <a:cs typeface="Times New Roman" panose="02020603050405020304" pitchFamily="18" charset="0"/>
              </a:rPr>
              <a:t> and platform-native practices, </a:t>
            </a:r>
            <a:r>
              <a:rPr lang="fr-BE" sz="1600" dirty="0" err="1">
                <a:latin typeface="Times New Roman" panose="02020603050405020304" pitchFamily="18" charset="0"/>
                <a:cs typeface="Times New Roman" panose="02020603050405020304" pitchFamily="18" charset="0"/>
              </a:rPr>
              <a:t>with</a:t>
            </a:r>
            <a:r>
              <a:rPr lang="fr-BE" sz="1600" dirty="0">
                <a:latin typeface="Times New Roman" panose="02020603050405020304" pitchFamily="18" charset="0"/>
                <a:cs typeface="Times New Roman" panose="02020603050405020304" pitchFamily="18" charset="0"/>
              </a:rPr>
              <a:t> Twitch </a:t>
            </a:r>
            <a:r>
              <a:rPr lang="fr-BE" sz="1600" dirty="0" err="1">
                <a:latin typeface="Times New Roman" panose="02020603050405020304" pitchFamily="18" charset="0"/>
                <a:cs typeface="Times New Roman" panose="02020603050405020304" pitchFamily="18" charset="0"/>
              </a:rPr>
              <a:t>serving</a:t>
            </a:r>
            <a:r>
              <a:rPr lang="fr-BE" sz="1600" dirty="0">
                <a:latin typeface="Times New Roman" panose="02020603050405020304" pitchFamily="18" charset="0"/>
                <a:cs typeface="Times New Roman" panose="02020603050405020304" pitchFamily="18" charset="0"/>
              </a:rPr>
              <a:t> as </a:t>
            </a:r>
            <a:r>
              <a:rPr lang="fr-BE" sz="1600" dirty="0" err="1">
                <a:latin typeface="Times New Roman" panose="02020603050405020304" pitchFamily="18" charset="0"/>
                <a:cs typeface="Times New Roman" panose="02020603050405020304" pitchFamily="18" charset="0"/>
              </a:rPr>
              <a:t>both</a:t>
            </a:r>
            <a:r>
              <a:rPr lang="fr-BE" sz="1600" dirty="0">
                <a:latin typeface="Times New Roman" panose="02020603050405020304" pitchFamily="18" charset="0"/>
                <a:cs typeface="Times New Roman" panose="02020603050405020304" pitchFamily="18" charset="0"/>
              </a:rPr>
              <a:t> a distribution </a:t>
            </a:r>
            <a:r>
              <a:rPr lang="fr-BE" sz="1600" dirty="0" err="1">
                <a:latin typeface="Times New Roman" panose="02020603050405020304" pitchFamily="18" charset="0"/>
                <a:cs typeface="Times New Roman" panose="02020603050405020304" pitchFamily="18" charset="0"/>
              </a:rPr>
              <a:t>channel</a:t>
            </a:r>
            <a:r>
              <a:rPr lang="fr-BE" sz="1600" dirty="0">
                <a:latin typeface="Times New Roman" panose="02020603050405020304" pitchFamily="18" charset="0"/>
                <a:cs typeface="Times New Roman" panose="02020603050405020304" pitchFamily="18" charset="0"/>
              </a:rPr>
              <a:t> and a </a:t>
            </a:r>
            <a:r>
              <a:rPr lang="fr-BE" sz="1600" dirty="0" err="1">
                <a:latin typeface="Times New Roman" panose="02020603050405020304" pitchFamily="18" charset="0"/>
                <a:cs typeface="Times New Roman" panose="02020603050405020304" pitchFamily="18" charset="0"/>
              </a:rPr>
              <a:t>space</a:t>
            </a:r>
            <a:r>
              <a:rPr lang="fr-BE" sz="1600" dirty="0">
                <a:latin typeface="Times New Roman" panose="02020603050405020304" pitchFamily="18" charset="0"/>
                <a:cs typeface="Times New Roman" panose="02020603050405020304" pitchFamily="18" charset="0"/>
              </a:rPr>
              <a:t> for </a:t>
            </a:r>
            <a:r>
              <a:rPr lang="fr-BE" sz="1600" dirty="0" err="1">
                <a:latin typeface="Times New Roman" panose="02020603050405020304" pitchFamily="18" charset="0"/>
                <a:cs typeface="Times New Roman" panose="02020603050405020304" pitchFamily="18" charset="0"/>
              </a:rPr>
              <a:t>editorial</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experimentation</a:t>
            </a:r>
            <a:r>
              <a:rPr lang="fr-BE" sz="1600" dirty="0">
                <a:latin typeface="Times New Roman" panose="02020603050405020304" pitchFamily="18" charset="0"/>
                <a:cs typeface="Times New Roman" panose="02020603050405020304" pitchFamily="18" charset="0"/>
              </a:rPr>
              <a:t>.</a:t>
            </a:r>
          </a:p>
          <a:p>
            <a:endParaRPr lang="fr-FR" sz="1600" dirty="0">
              <a:latin typeface="Times New Roman" panose="02020603050405020304" pitchFamily="18" charset="0"/>
              <a:cs typeface="Times New Roman" panose="02020603050405020304" pitchFamily="18" charset="0"/>
            </a:endParaRPr>
          </a:p>
        </p:txBody>
      </p:sp>
      <p:sp>
        <p:nvSpPr>
          <p:cNvPr id="4107" name="Rectangle 4106">
            <a:extLst>
              <a:ext uri="{FF2B5EF4-FFF2-40B4-BE49-F238E27FC236}">
                <a16:creationId xmlns:a16="http://schemas.microsoft.com/office/drawing/2014/main" id="{1A4EF068-10B6-4B97-AA42-5C97E3268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51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64" name="Rectangle 5163">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6" name="Rectangle 5165">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ORIGAMI - Ulule">
            <a:extLst>
              <a:ext uri="{FF2B5EF4-FFF2-40B4-BE49-F238E27FC236}">
                <a16:creationId xmlns:a16="http://schemas.microsoft.com/office/drawing/2014/main" id="{D40858CE-45CB-1342-40A1-6CC8DFBA805B}"/>
              </a:ext>
            </a:extLst>
          </p:cNvPr>
          <p:cNvPicPr>
            <a:picLocks noChangeAspect="1" noChangeArrowheads="1"/>
          </p:cNvPicPr>
          <p:nvPr/>
        </p:nvPicPr>
        <p:blipFill>
          <a:blip r:embed="rId3">
            <a:alphaModFix amt="40000"/>
            <a:extLst>
              <a:ext uri="{28A0092B-C50C-407E-A947-70E740481C1C}">
                <a14:useLocalDpi xmlns:a14="http://schemas.microsoft.com/office/drawing/2010/main" val="0"/>
              </a:ext>
            </a:extLst>
          </a:blip>
          <a:srcRect l="10224" r="21698" b="1"/>
          <a:stretch>
            <a:fillRect/>
          </a:stretch>
        </p:blipFill>
        <p:spPr bwMode="auto">
          <a:xfrm>
            <a:off x="-170" y="10"/>
            <a:ext cx="845031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DFA3EA05-1040-7284-40A8-A0B7CB02E8A7}"/>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kern="1200">
                <a:solidFill>
                  <a:srgbClr val="FFFFFF"/>
                </a:solidFill>
                <a:latin typeface="+mj-lt"/>
                <a:ea typeface="+mj-ea"/>
                <a:cs typeface="+mj-cs"/>
              </a:rPr>
              <a:t>2) Twitch as a foundational basis of the editorial approach (Au Poste, Origami)</a:t>
            </a:r>
          </a:p>
        </p:txBody>
      </p:sp>
      <p:pic>
        <p:nvPicPr>
          <p:cNvPr id="5" name="Espace réservé du contenu 4" descr="Une image contenant texte, Visage humain, homme, verres&#10;&#10;Le contenu généré par l’IA peut être incorrect.">
            <a:extLst>
              <a:ext uri="{FF2B5EF4-FFF2-40B4-BE49-F238E27FC236}">
                <a16:creationId xmlns:a16="http://schemas.microsoft.com/office/drawing/2014/main" id="{6AA7EB20-F114-DAC4-F487-5BFFDC472853}"/>
              </a:ext>
            </a:extLst>
          </p:cNvPr>
          <p:cNvPicPr>
            <a:picLocks noChangeAspect="1"/>
          </p:cNvPicPr>
          <p:nvPr/>
        </p:nvPicPr>
        <p:blipFill>
          <a:blip r:embed="rId4"/>
          <a:srcRect l="15731" r="41230" b="-1"/>
          <a:stretch>
            <a:fillRect/>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28350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C287B21-F6BB-920B-CF9E-C9D5BA8E2BE7}"/>
              </a:ext>
            </a:extLst>
          </p:cNvPr>
          <p:cNvSpPr>
            <a:spLocks noGrp="1"/>
          </p:cNvSpPr>
          <p:nvPr>
            <p:ph type="title"/>
          </p:nvPr>
        </p:nvSpPr>
        <p:spPr>
          <a:xfrm>
            <a:off x="640080" y="325369"/>
            <a:ext cx="4368602" cy="1956841"/>
          </a:xfrm>
        </p:spPr>
        <p:txBody>
          <a:bodyPr anchor="b">
            <a:normAutofit/>
          </a:bodyPr>
          <a:lstStyle/>
          <a:p>
            <a:r>
              <a:rPr lang="fr-FR" sz="3000"/>
              <a:t>Redifining the traditionnal “émission’s regime” (Dagiral and Parasie, 2010) </a:t>
            </a:r>
          </a:p>
        </p:txBody>
      </p:sp>
      <p:sp>
        <p:nvSpPr>
          <p:cNvPr id="615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D2792906-EAF6-9184-15DB-608B6421ACE4}"/>
              </a:ext>
            </a:extLst>
          </p:cNvPr>
          <p:cNvSpPr>
            <a:spLocks noGrp="1"/>
          </p:cNvSpPr>
          <p:nvPr>
            <p:ph idx="1"/>
          </p:nvPr>
        </p:nvSpPr>
        <p:spPr>
          <a:xfrm>
            <a:off x="152400" y="2872899"/>
            <a:ext cx="5015345" cy="3320668"/>
          </a:xfrm>
        </p:spPr>
        <p:txBody>
          <a:bodyPr>
            <a:noAutofit/>
          </a:bodyPr>
          <a:lstStyle/>
          <a:p>
            <a:pPr marL="0" indent="0" algn="just">
              <a:buNone/>
            </a:pPr>
            <a:r>
              <a:rPr lang="en-GB" sz="1600" dirty="0">
                <a:latin typeface="Times New Roman" panose="02020603050405020304" pitchFamily="18" charset="0"/>
                <a:cs typeface="Times New Roman" panose="02020603050405020304" pitchFamily="18" charset="0"/>
              </a:rPr>
              <a:t>"The amazing thing about Twitch, from my point of view, is that it really feels like a space where speech is freed—kind of like the free radio movement in the 1980s, or even the early web in the mid-1990s, especially with the interactive side of it, like the chat. That part is hugely important to me: there’s a real back-and-forth between the host, the guests if there are any, and the chat—people asking questions, reacting, sharing thoughts. When it works well, it creates a kind of collective intelligence. A show watched by 1,000 or 2,000 people—that’s more than a lecture hall, sometimes even more than a political rally. And it's an audience that’s super focused and engaged. You’re speaking to people who are totally able to watch a one or two-hour stream, who interact, bring in their own experience, their know-how." </a:t>
            </a:r>
            <a:r>
              <a:rPr lang="fr-BE" sz="1600" b="1" dirty="0">
                <a:latin typeface="Times New Roman" panose="02020603050405020304" pitchFamily="18" charset="0"/>
                <a:cs typeface="Times New Roman" panose="02020603050405020304" pitchFamily="18" charset="0"/>
              </a:rPr>
              <a:t>David Dufresne, Au poste</a:t>
            </a:r>
            <a:endParaRPr lang="fr-BE" sz="1600" dirty="0">
              <a:latin typeface="Times New Roman" panose="02020603050405020304" pitchFamily="18" charset="0"/>
              <a:cs typeface="Times New Roman" panose="02020603050405020304" pitchFamily="18" charset="0"/>
            </a:endParaRPr>
          </a:p>
        </p:txBody>
      </p:sp>
      <p:pic>
        <p:nvPicPr>
          <p:cNvPr id="6146" name="Picture 2" descr="Les causeries d'Au Poste | Au Poste, média indépendant 100% Live &amp; Libre">
            <a:extLst>
              <a:ext uri="{FF2B5EF4-FFF2-40B4-BE49-F238E27FC236}">
                <a16:creationId xmlns:a16="http://schemas.microsoft.com/office/drawing/2014/main" id="{4E8B5525-C7F2-2295-94D5-E95A95225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290" r="16290"/>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540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807C921-75EE-8303-EC18-1C7E3C188A61}"/>
              </a:ext>
            </a:extLst>
          </p:cNvPr>
          <p:cNvSpPr>
            <a:spLocks noGrp="1"/>
          </p:cNvSpPr>
          <p:nvPr>
            <p:ph type="title"/>
          </p:nvPr>
        </p:nvSpPr>
        <p:spPr>
          <a:xfrm>
            <a:off x="201706" y="431852"/>
            <a:ext cx="3858229" cy="1501824"/>
          </a:xfrm>
        </p:spPr>
        <p:txBody>
          <a:bodyPr anchor="b">
            <a:normAutofit/>
          </a:bodyPr>
          <a:lstStyle/>
          <a:p>
            <a:pPr algn="just"/>
            <a:r>
              <a:rPr lang="fr-FR" sz="3000" dirty="0"/>
              <a:t>Au Poste : </a:t>
            </a:r>
            <a:r>
              <a:rPr lang="fr-FR" sz="3000" dirty="0" err="1"/>
              <a:t>journalism</a:t>
            </a:r>
            <a:r>
              <a:rPr lang="fr-FR" sz="3000" dirty="0"/>
              <a:t> as a collective </a:t>
            </a:r>
            <a:r>
              <a:rPr lang="fr-FR" sz="3000" dirty="0" err="1"/>
              <a:t>dynamic</a:t>
            </a:r>
            <a:endParaRPr lang="fr-FR" sz="3000" dirty="0"/>
          </a:p>
        </p:txBody>
      </p:sp>
      <p:sp>
        <p:nvSpPr>
          <p:cNvPr id="718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C6DC857-9E96-39DE-42F6-4044CAF04CC7}"/>
              </a:ext>
            </a:extLst>
          </p:cNvPr>
          <p:cNvSpPr>
            <a:spLocks noGrp="1"/>
          </p:cNvSpPr>
          <p:nvPr>
            <p:ph idx="1"/>
          </p:nvPr>
        </p:nvSpPr>
        <p:spPr>
          <a:xfrm>
            <a:off x="630936" y="2807208"/>
            <a:ext cx="3429000" cy="3410712"/>
          </a:xfrm>
        </p:spPr>
        <p:txBody>
          <a:bodyPr anchor="t">
            <a:noAutofit/>
          </a:bodyPr>
          <a:lstStyle/>
          <a:p>
            <a:pPr algn="just"/>
            <a:r>
              <a:rPr lang="fr-FR" sz="2000" dirty="0" err="1">
                <a:latin typeface="Times New Roman" panose="02020603050405020304" pitchFamily="18" charset="0"/>
                <a:cs typeface="Times New Roman" panose="02020603050405020304" pitchFamily="18" charset="0"/>
              </a:rPr>
              <a:t>Began</a:t>
            </a:r>
            <a:r>
              <a:rPr lang="fr-FR" sz="2000" dirty="0">
                <a:latin typeface="Times New Roman" panose="02020603050405020304" pitchFamily="18" charset="0"/>
                <a:cs typeface="Times New Roman" panose="02020603050405020304" pitchFamily="18" charset="0"/>
              </a:rPr>
              <a:t> as a solo Twitch initiative by David Dufresne in 2021 </a:t>
            </a:r>
            <a:r>
              <a:rPr lang="fr-FR" sz="2000" dirty="0" err="1">
                <a:latin typeface="Times New Roman" panose="02020603050405020304" pitchFamily="18" charset="0"/>
                <a:cs typeface="Times New Roman" panose="02020603050405020304" pitchFamily="18" charset="0"/>
              </a:rPr>
              <a:t>before</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becoming</a:t>
            </a:r>
            <a:r>
              <a:rPr lang="fr-FR" sz="2000" dirty="0">
                <a:latin typeface="Times New Roman" panose="02020603050405020304" pitchFamily="18" charset="0"/>
                <a:cs typeface="Times New Roman" panose="02020603050405020304" pitchFamily="18" charset="0"/>
              </a:rPr>
              <a:t> a </a:t>
            </a:r>
            <a:r>
              <a:rPr lang="fr-FR" sz="2000" dirty="0" err="1">
                <a:latin typeface="Times New Roman" panose="02020603050405020304" pitchFamily="18" charset="0"/>
                <a:cs typeface="Times New Roman" panose="02020603050405020304" pitchFamily="18" charset="0"/>
              </a:rPr>
              <a:t>fully-fledged</a:t>
            </a:r>
            <a:r>
              <a:rPr lang="fr-FR" sz="2000" dirty="0">
                <a:latin typeface="Times New Roman" panose="02020603050405020304" pitchFamily="18" charset="0"/>
                <a:cs typeface="Times New Roman" panose="02020603050405020304" pitchFamily="18" charset="0"/>
              </a:rPr>
              <a:t> media </a:t>
            </a:r>
            <a:r>
              <a:rPr lang="fr-FR" sz="2000" dirty="0" err="1">
                <a:latin typeface="Times New Roman" panose="02020603050405020304" pitchFamily="18" charset="0"/>
                <a:cs typeface="Times New Roman" panose="02020603050405020304" pitchFamily="18" charset="0"/>
              </a:rPr>
              <a:t>outlet</a:t>
            </a:r>
            <a:r>
              <a:rPr lang="fr-FR" sz="2000" dirty="0">
                <a:latin typeface="Times New Roman" panose="02020603050405020304" pitchFamily="18" charset="0"/>
                <a:cs typeface="Times New Roman" panose="02020603050405020304" pitchFamily="18" charset="0"/>
              </a:rPr>
              <a:t> in 2022. </a:t>
            </a:r>
          </a:p>
          <a:p>
            <a:pPr algn="just"/>
            <a:r>
              <a:rPr lang="fr-FR" sz="2000" dirty="0" err="1">
                <a:latin typeface="Times New Roman" panose="02020603050405020304" pitchFamily="18" charset="0"/>
                <a:cs typeface="Times New Roman" panose="02020603050405020304" pitchFamily="18" charset="0"/>
              </a:rPr>
              <a:t>Funded</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through</a:t>
            </a:r>
            <a:r>
              <a:rPr lang="fr-FR" sz="2000" dirty="0">
                <a:latin typeface="Times New Roman" panose="02020603050405020304" pitchFamily="18" charset="0"/>
                <a:cs typeface="Times New Roman" panose="02020603050405020304" pitchFamily="18" charset="0"/>
              </a:rPr>
              <a:t> donations and </a:t>
            </a:r>
            <a:r>
              <a:rPr lang="fr-FR" sz="2000" dirty="0" err="1">
                <a:latin typeface="Times New Roman" panose="02020603050405020304" pitchFamily="18" charset="0"/>
                <a:cs typeface="Times New Roman" panose="02020603050405020304" pitchFamily="18" charset="0"/>
              </a:rPr>
              <a:t>subscriptions</a:t>
            </a:r>
            <a:r>
              <a:rPr lang="fr-FR" sz="2000" dirty="0">
                <a:latin typeface="Times New Roman" panose="02020603050405020304" pitchFamily="18" charset="0"/>
                <a:cs typeface="Times New Roman" panose="02020603050405020304" pitchFamily="18" charset="0"/>
              </a:rPr>
              <a:t>.</a:t>
            </a:r>
          </a:p>
          <a:p>
            <a:pPr algn="just"/>
            <a:r>
              <a:rPr lang="fr-FR" sz="2000" dirty="0">
                <a:latin typeface="Times New Roman" panose="02020603050405020304" pitchFamily="18" charset="0"/>
                <a:cs typeface="Times New Roman" panose="02020603050405020304" pitchFamily="18" charset="0"/>
              </a:rPr>
              <a:t>In 4 </a:t>
            </a:r>
            <a:r>
              <a:rPr lang="fr-FR" sz="2000" dirty="0" err="1">
                <a:latin typeface="Times New Roman" panose="02020603050405020304" pitchFamily="18" charset="0"/>
                <a:cs typeface="Times New Roman" panose="02020603050405020304" pitchFamily="18" charset="0"/>
              </a:rPr>
              <a:t>years</a:t>
            </a:r>
            <a:r>
              <a:rPr lang="fr-FR" sz="2000" dirty="0">
                <a:latin typeface="Times New Roman" panose="02020603050405020304" pitchFamily="18" charset="0"/>
                <a:cs typeface="Times New Roman" panose="02020603050405020304" pitchFamily="18" charset="0"/>
              </a:rPr>
              <a:t> : 3,500 </a:t>
            </a:r>
            <a:r>
              <a:rPr lang="fr-FR" sz="2000" dirty="0" err="1">
                <a:latin typeface="Times New Roman" panose="02020603050405020304" pitchFamily="18" charset="0"/>
                <a:cs typeface="Times New Roman" panose="02020603050405020304" pitchFamily="18" charset="0"/>
              </a:rPr>
              <a:t>hours</a:t>
            </a:r>
            <a:r>
              <a:rPr lang="fr-FR" sz="2000" dirty="0">
                <a:latin typeface="Times New Roman" panose="02020603050405020304" pitchFamily="18" charset="0"/>
                <a:cs typeface="Times New Roman" panose="02020603050405020304" pitchFamily="18" charset="0"/>
              </a:rPr>
              <a:t> of content </a:t>
            </a:r>
            <a:r>
              <a:rPr lang="fr-FR" sz="2000" dirty="0" err="1">
                <a:latin typeface="Times New Roman" panose="02020603050405020304" pitchFamily="18" charset="0"/>
                <a:cs typeface="Times New Roman" panose="02020603050405020304" pitchFamily="18" charset="0"/>
              </a:rPr>
              <a:t>with</a:t>
            </a:r>
            <a:r>
              <a:rPr lang="fr-FR" sz="2000" dirty="0">
                <a:latin typeface="Times New Roman" panose="02020603050405020304" pitchFamily="18" charset="0"/>
                <a:cs typeface="Times New Roman" panose="02020603050405020304" pitchFamily="18" charset="0"/>
              </a:rPr>
              <a:t> 784 </a:t>
            </a:r>
            <a:r>
              <a:rPr lang="fr-FR" sz="2000" dirty="0" err="1">
                <a:latin typeface="Times New Roman" panose="02020603050405020304" pitchFamily="18" charset="0"/>
                <a:cs typeface="Times New Roman" panose="02020603050405020304" pitchFamily="18" charset="0"/>
              </a:rPr>
              <a:t>invited</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guests</a:t>
            </a:r>
            <a:r>
              <a:rPr lang="fr-FR" sz="2000" dirty="0">
                <a:latin typeface="Times New Roman" panose="02020603050405020304" pitchFamily="18" charset="0"/>
                <a:cs typeface="Times New Roman" panose="02020603050405020304" pitchFamily="18" charset="0"/>
              </a:rPr>
              <a:t>.</a:t>
            </a:r>
          </a:p>
          <a:p>
            <a:pPr marL="0" indent="0" algn="just">
              <a:buNone/>
            </a:pPr>
            <a:r>
              <a:rPr lang="fr-FR" sz="2000" dirty="0">
                <a:latin typeface="Times New Roman" panose="02020603050405020304" pitchFamily="18" charset="0"/>
                <a:cs typeface="Times New Roman" panose="02020603050405020304" pitchFamily="18" charset="0"/>
              </a:rPr>
              <a:t>  </a:t>
            </a:r>
          </a:p>
        </p:txBody>
      </p:sp>
      <p:pic>
        <p:nvPicPr>
          <p:cNvPr id="7170" name="Picture 2" descr="David Dufresne: &quot;Christophe Dettinger en direct, maintenant! sur auposte.fr/ live&quot; — Bluesky">
            <a:extLst>
              <a:ext uri="{FF2B5EF4-FFF2-40B4-BE49-F238E27FC236}">
                <a16:creationId xmlns:a16="http://schemas.microsoft.com/office/drawing/2014/main" id="{E1DFD215-96FC-032F-49E4-4245CFC770F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56097" y="1019577"/>
            <a:ext cx="8566839" cy="481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419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F68981B-AA33-F92F-4FA6-6027C8A67E89}"/>
              </a:ext>
            </a:extLst>
          </p:cNvPr>
          <p:cNvSpPr>
            <a:spLocks noGrp="1"/>
          </p:cNvSpPr>
          <p:nvPr>
            <p:ph type="title"/>
          </p:nvPr>
        </p:nvSpPr>
        <p:spPr>
          <a:xfrm>
            <a:off x="836679" y="723898"/>
            <a:ext cx="6002110" cy="1495425"/>
          </a:xfrm>
        </p:spPr>
        <p:txBody>
          <a:bodyPr>
            <a:normAutofit/>
          </a:bodyPr>
          <a:lstStyle/>
          <a:p>
            <a:r>
              <a:rPr lang="fr-FR" sz="4000"/>
              <a:t>A paradoxical space for counter-power</a:t>
            </a:r>
          </a:p>
        </p:txBody>
      </p:sp>
      <p:sp>
        <p:nvSpPr>
          <p:cNvPr id="3" name="Espace réservé du contenu 2">
            <a:extLst>
              <a:ext uri="{FF2B5EF4-FFF2-40B4-BE49-F238E27FC236}">
                <a16:creationId xmlns:a16="http://schemas.microsoft.com/office/drawing/2014/main" id="{B2D3AA34-6B41-3A82-6DC6-8CE9E41C9739}"/>
              </a:ext>
            </a:extLst>
          </p:cNvPr>
          <p:cNvSpPr>
            <a:spLocks noGrp="1"/>
          </p:cNvSpPr>
          <p:nvPr>
            <p:ph idx="1"/>
          </p:nvPr>
        </p:nvSpPr>
        <p:spPr>
          <a:xfrm>
            <a:off x="836680" y="2405067"/>
            <a:ext cx="6002110" cy="3729034"/>
          </a:xfrm>
        </p:spPr>
        <p:txBody>
          <a:bodyPr>
            <a:normAutofit lnSpcReduction="10000"/>
          </a:bodyPr>
          <a:lstStyle/>
          <a:p>
            <a:pPr marL="0" indent="0" algn="just">
              <a:buNone/>
            </a:pPr>
            <a:r>
              <a:rPr lang="nl-BE" sz="2000" dirty="0">
                <a:latin typeface="Times New Roman" panose="02020603050405020304" pitchFamily="18" charset="0"/>
                <a:cs typeface="Times New Roman" panose="02020603050405020304" pitchFamily="18" charset="0"/>
              </a:rPr>
              <a:t>"What Twitch, YouTube, and more broadly the web have solved is the question of the broadcaster. You can now be broadcast, be distributed. Whereas back in the 1980s, it was impossible to start your own radio — it was illegal. The frequencies were already assigned. So we've seen an incredible liberalization of how people can broadcast — in the sense of being the sender. […]</a:t>
            </a:r>
            <a:br>
              <a:rPr lang="nl-BE" sz="2000" dirty="0">
                <a:latin typeface="Times New Roman" panose="02020603050405020304" pitchFamily="18" charset="0"/>
                <a:cs typeface="Times New Roman" panose="02020603050405020304" pitchFamily="18" charset="0"/>
              </a:rPr>
            </a:br>
            <a:r>
              <a:rPr lang="nl-BE" sz="2000" dirty="0">
                <a:latin typeface="Times New Roman" panose="02020603050405020304" pitchFamily="18" charset="0"/>
                <a:cs typeface="Times New Roman" panose="02020603050405020304" pitchFamily="18" charset="0"/>
              </a:rPr>
              <a:t>The thing is, it’s kind of dumb to only make cat videos or to think being a YouTuber just means being funny. It’s great that some people do that, sure. But we don’t have to </a:t>
            </a:r>
            <a:r>
              <a:rPr lang="nl-BE" sz="2000" i="1" dirty="0">
                <a:latin typeface="Times New Roman" panose="02020603050405020304" pitchFamily="18" charset="0"/>
                <a:cs typeface="Times New Roman" panose="02020603050405020304" pitchFamily="18" charset="0"/>
              </a:rPr>
              <a:t>only</a:t>
            </a:r>
            <a:r>
              <a:rPr lang="nl-BE" sz="2000" dirty="0">
                <a:latin typeface="Times New Roman" panose="02020603050405020304" pitchFamily="18" charset="0"/>
                <a:cs typeface="Times New Roman" panose="02020603050405020304" pitchFamily="18" charset="0"/>
              </a:rPr>
              <a:t> do that, you know? And that’s what’s frustrating — there’s this standardization happening, even though the whole point at the start was freedom." (Interview of David Dufresne).</a:t>
            </a:r>
            <a:endParaRPr lang="fr-BE" sz="2000" dirty="0">
              <a:latin typeface="Times New Roman" panose="02020603050405020304" pitchFamily="18" charset="0"/>
              <a:cs typeface="Times New Roman" panose="02020603050405020304" pitchFamily="18" charset="0"/>
            </a:endParaRPr>
          </a:p>
          <a:p>
            <a:endParaRPr lang="fr-FR" sz="1700" dirty="0"/>
          </a:p>
        </p:txBody>
      </p:sp>
      <p:pic>
        <p:nvPicPr>
          <p:cNvPr id="1026" name="Picture 2" descr="David Dufresne — Wikipédia">
            <a:extLst>
              <a:ext uri="{FF2B5EF4-FFF2-40B4-BE49-F238E27FC236}">
                <a16:creationId xmlns:a16="http://schemas.microsoft.com/office/drawing/2014/main" id="{0356E1C9-1656-B6B2-E3BD-45361672E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075" r="17326"/>
          <a:stretch>
            <a:fillRect/>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846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788CA9-3E36-DFAF-8775-B5E2E224EC88}"/>
              </a:ext>
            </a:extLst>
          </p:cNvPr>
          <p:cNvSpPr>
            <a:spLocks noGrp="1"/>
          </p:cNvSpPr>
          <p:nvPr>
            <p:ph type="title"/>
          </p:nvPr>
        </p:nvSpPr>
        <p:spPr/>
        <p:txBody>
          <a:bodyPr/>
          <a:lstStyle/>
          <a:p>
            <a:endParaRPr lang="fr-FR"/>
          </a:p>
        </p:txBody>
      </p:sp>
      <p:pic>
        <p:nvPicPr>
          <p:cNvPr id="5" name="Espace réservé du contenu 4" descr="Une image contenant habits, homme, personne, Visage humain&#10;&#10;Le contenu généré par l’IA peut être incorrect.">
            <a:extLst>
              <a:ext uri="{FF2B5EF4-FFF2-40B4-BE49-F238E27FC236}">
                <a16:creationId xmlns:a16="http://schemas.microsoft.com/office/drawing/2014/main" id="{568ED54C-F06C-C8EB-0496-2E6402053B18}"/>
              </a:ext>
            </a:extLst>
          </p:cNvPr>
          <p:cNvPicPr>
            <a:picLocks noGrp="1" noChangeAspect="1"/>
          </p:cNvPicPr>
          <p:nvPr>
            <p:ph idx="1"/>
          </p:nvPr>
        </p:nvPicPr>
        <p:blipFill>
          <a:blip r:embed="rId3"/>
          <a:stretch>
            <a:fillRect/>
          </a:stretch>
        </p:blipFill>
        <p:spPr>
          <a:xfrm>
            <a:off x="-124691" y="0"/>
            <a:ext cx="12707470" cy="6858000"/>
          </a:xfrm>
        </p:spPr>
      </p:pic>
      <p:pic>
        <p:nvPicPr>
          <p:cNvPr id="7" name="Image 6" descr="Une image contenant texte, habits, journal, homme&#10;&#10;Le contenu généré par l’IA peut être incorrect.">
            <a:extLst>
              <a:ext uri="{FF2B5EF4-FFF2-40B4-BE49-F238E27FC236}">
                <a16:creationId xmlns:a16="http://schemas.microsoft.com/office/drawing/2014/main" id="{77303686-5F6F-C6A7-C081-31772C610E1C}"/>
              </a:ext>
            </a:extLst>
          </p:cNvPr>
          <p:cNvPicPr>
            <a:picLocks noChangeAspect="1"/>
          </p:cNvPicPr>
          <p:nvPr/>
        </p:nvPicPr>
        <p:blipFill>
          <a:blip r:embed="rId4"/>
          <a:stretch>
            <a:fillRect/>
          </a:stretch>
        </p:blipFill>
        <p:spPr>
          <a:xfrm>
            <a:off x="4961365" y="1891896"/>
            <a:ext cx="3531471" cy="3483668"/>
          </a:xfrm>
          <a:prstGeom prst="rect">
            <a:avLst/>
          </a:prstGeom>
          <a:ln w="38100">
            <a:solidFill>
              <a:schemeClr val="tx1"/>
            </a:solidFill>
          </a:ln>
        </p:spPr>
      </p:pic>
    </p:spTree>
    <p:extLst>
      <p:ext uri="{BB962C8B-B14F-4D97-AF65-F5344CB8AC3E}">
        <p14:creationId xmlns:p14="http://schemas.microsoft.com/office/powerpoint/2010/main" val="1872253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homme, Visage humain, capture d’écran&#10;&#10;Le contenu généré par l’IA peut être incorrect.">
            <a:extLst>
              <a:ext uri="{FF2B5EF4-FFF2-40B4-BE49-F238E27FC236}">
                <a16:creationId xmlns:a16="http://schemas.microsoft.com/office/drawing/2014/main" id="{6F83BD24-0A73-52D1-DBCD-E822CDBA04F8}"/>
              </a:ext>
            </a:extLst>
          </p:cNvPr>
          <p:cNvPicPr>
            <a:picLocks noGrp="1" noChangeAspect="1"/>
          </p:cNvPicPr>
          <p:nvPr>
            <p:ph idx="1"/>
          </p:nvPr>
        </p:nvPicPr>
        <p:blipFill>
          <a:blip r:embed="rId3">
            <a:alphaModFix amt="50000"/>
          </a:blip>
          <a:stretch>
            <a:fillRect/>
          </a:stretch>
        </p:blipFill>
        <p:spPr>
          <a:xfrm>
            <a:off x="-1787237" y="-190800"/>
            <a:ext cx="14048509" cy="7516696"/>
          </a:xfrm>
        </p:spPr>
      </p:pic>
      <p:sp>
        <p:nvSpPr>
          <p:cNvPr id="8" name="Rectangle : coins arrondis 7">
            <a:extLst>
              <a:ext uri="{FF2B5EF4-FFF2-40B4-BE49-F238E27FC236}">
                <a16:creationId xmlns:a16="http://schemas.microsoft.com/office/drawing/2014/main" id="{5654CCA3-9EF4-B9CF-0B62-69BEF814ECD1}"/>
              </a:ext>
            </a:extLst>
          </p:cNvPr>
          <p:cNvSpPr/>
          <p:nvPr/>
        </p:nvSpPr>
        <p:spPr>
          <a:xfrm>
            <a:off x="7329054" y="1027906"/>
            <a:ext cx="4627418" cy="471054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nl-BE" dirty="0">
                <a:latin typeface="Times New Roman" panose="02020603050405020304" pitchFamily="18" charset="0"/>
                <a:cs typeface="Times New Roman" panose="02020603050405020304" pitchFamily="18" charset="0"/>
              </a:rPr>
              <a:t>“We come from a paper press where we were just signatures at the bottom of articles, and nowadays we carry projects in terms of image. There's a shift happening here. In the magazines of the 1990s, there were already trombinoscopes, the equivalent of Youtube before Youtube. That's what you're going to build a community around. There's a very cold side to magazine writing, and video can make you more human” (Interview with Sylvain Tastet, Origami)</a:t>
            </a:r>
            <a:endParaRPr lang="fr-BE" dirty="0">
              <a:latin typeface="Times New Roman" panose="02020603050405020304" pitchFamily="18" charset="0"/>
              <a:cs typeface="Times New Roman" panose="02020603050405020304" pitchFamily="18" charset="0"/>
            </a:endParaRPr>
          </a:p>
          <a:p>
            <a:pPr algn="just"/>
            <a:endParaRPr lang="fr-FR" dirty="0">
              <a:latin typeface="Times New Roman" panose="02020603050405020304" pitchFamily="18" charset="0"/>
              <a:cs typeface="Times New Roman" panose="02020603050405020304" pitchFamily="18" charset="0"/>
            </a:endParaRPr>
          </a:p>
        </p:txBody>
      </p:sp>
      <p:sp>
        <p:nvSpPr>
          <p:cNvPr id="9" name="Rectangle : coins arrondis 8">
            <a:extLst>
              <a:ext uri="{FF2B5EF4-FFF2-40B4-BE49-F238E27FC236}">
                <a16:creationId xmlns:a16="http://schemas.microsoft.com/office/drawing/2014/main" id="{C2E0A058-0564-501D-F5E2-E5A7A267611B}"/>
              </a:ext>
            </a:extLst>
          </p:cNvPr>
          <p:cNvSpPr/>
          <p:nvPr/>
        </p:nvSpPr>
        <p:spPr>
          <a:xfrm>
            <a:off x="2549238" y="779318"/>
            <a:ext cx="4627418" cy="529936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US" dirty="0"/>
              <a:t>"We're going to talk about [the video game in development] Beyond Good and Evil 2, which was the subject of a little investigative article by Kotaku, which motivated me, for my part, to dig into the subject too. We're going to talk about an investigation by the labor inspectorate at Ubisoft Montpellier, as well as the departure of the creative director. [...] This Beyond Good and Evil 2 project, although it's extremely ambitious and motivates a lot of people, is a machine for breaking up, discouraging [workers], and then rehiring new people, not necessarily more experienced, but who still be motivated, to the point of demotivating them, and so on and so forth..."</a:t>
            </a:r>
            <a:r>
              <a:rPr lang="fr-BE" dirty="0"/>
              <a:t> </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9998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abits, plein air, personne, homme&#10;&#10;Le contenu généré par l’IA peut être incorrect.">
            <a:extLst>
              <a:ext uri="{FF2B5EF4-FFF2-40B4-BE49-F238E27FC236}">
                <a16:creationId xmlns:a16="http://schemas.microsoft.com/office/drawing/2014/main" id="{84549005-B56D-8C01-2B17-2D319C27C782}"/>
              </a:ext>
            </a:extLst>
          </p:cNvPr>
          <p:cNvPicPr>
            <a:picLocks noChangeAspect="1"/>
          </p:cNvPicPr>
          <p:nvPr/>
        </p:nvPicPr>
        <p:blipFill>
          <a:blip r:embed="rId3">
            <a:alphaModFix amt="50000"/>
          </a:blip>
          <a:stretch>
            <a:fillRect/>
          </a:stretch>
        </p:blipFill>
        <p:spPr>
          <a:xfrm>
            <a:off x="-124692" y="0"/>
            <a:ext cx="13625883" cy="6858000"/>
          </a:xfrm>
          <a:prstGeom prst="rect">
            <a:avLst/>
          </a:prstGeom>
        </p:spPr>
      </p:pic>
      <p:sp>
        <p:nvSpPr>
          <p:cNvPr id="3" name="Espace réservé du contenu 2">
            <a:extLst>
              <a:ext uri="{FF2B5EF4-FFF2-40B4-BE49-F238E27FC236}">
                <a16:creationId xmlns:a16="http://schemas.microsoft.com/office/drawing/2014/main" id="{BBD30674-5890-AAA2-25FF-7C35585D6C0C}"/>
              </a:ext>
            </a:extLst>
          </p:cNvPr>
          <p:cNvSpPr>
            <a:spLocks noGrp="1"/>
          </p:cNvSpPr>
          <p:nvPr>
            <p:ph idx="1"/>
          </p:nvPr>
        </p:nvSpPr>
        <p:spPr/>
        <p:txBody>
          <a:bodyPr>
            <a:normAutofit/>
          </a:bodyPr>
          <a:lstStyle/>
          <a:p>
            <a:pPr algn="just"/>
            <a:endParaRPr lang="fr-BE" dirty="0">
              <a:latin typeface="Times New Roman" panose="02020603050405020304" pitchFamily="18" charset="0"/>
              <a:cs typeface="Times New Roman" panose="02020603050405020304" pitchFamily="18" charset="0"/>
            </a:endParaRPr>
          </a:p>
        </p:txBody>
      </p:sp>
      <p:sp>
        <p:nvSpPr>
          <p:cNvPr id="6" name="Rectangle : coins arrondis 5">
            <a:extLst>
              <a:ext uri="{FF2B5EF4-FFF2-40B4-BE49-F238E27FC236}">
                <a16:creationId xmlns:a16="http://schemas.microsoft.com/office/drawing/2014/main" id="{E4A1734F-0087-8FCF-3FF8-AD921AC71FD2}"/>
              </a:ext>
            </a:extLst>
          </p:cNvPr>
          <p:cNvSpPr/>
          <p:nvPr/>
        </p:nvSpPr>
        <p:spPr>
          <a:xfrm>
            <a:off x="83127" y="472136"/>
            <a:ext cx="8562109" cy="295686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fr-BE" b="1" dirty="0">
                <a:latin typeface="Times New Roman" panose="02020603050405020304" pitchFamily="18" charset="0"/>
                <a:cs typeface="Times New Roman" panose="02020603050405020304" pitchFamily="18" charset="0"/>
              </a:rPr>
              <a:t>Twitch as an alternative media </a:t>
            </a:r>
            <a:r>
              <a:rPr lang="fr-BE" b="1" dirty="0" err="1">
                <a:latin typeface="Times New Roman" panose="02020603050405020304" pitchFamily="18" charset="0"/>
                <a:cs typeface="Times New Roman" panose="02020603050405020304" pitchFamily="18" charset="0"/>
              </a:rPr>
              <a:t>space</a:t>
            </a:r>
            <a:endParaRPr lang="fr-BE" b="1" dirty="0">
              <a:latin typeface="Times New Roman" panose="02020603050405020304" pitchFamily="18" charset="0"/>
              <a:cs typeface="Times New Roman" panose="02020603050405020304" pitchFamily="18" charset="0"/>
            </a:endParaRPr>
          </a:p>
          <a:p>
            <a:pPr algn="just"/>
            <a:endParaRPr lang="fr-BE" b="1" dirty="0">
              <a:latin typeface="Times New Roman" panose="02020603050405020304" pitchFamily="18" charset="0"/>
              <a:cs typeface="Times New Roman" panose="02020603050405020304" pitchFamily="18" charset="0"/>
            </a:endParaRPr>
          </a:p>
          <a:p>
            <a:pPr algn="just"/>
            <a:r>
              <a:rPr lang="fr-BE" b="1" dirty="0" err="1">
                <a:latin typeface="Times New Roman" panose="02020603050405020304" pitchFamily="18" charset="0"/>
                <a:cs typeface="Times New Roman" panose="02020603050405020304" pitchFamily="18" charset="0"/>
              </a:rPr>
              <a:t>Authenticity</a:t>
            </a:r>
            <a:r>
              <a:rPr lang="fr-BE" b="1" dirty="0">
                <a:latin typeface="Times New Roman" panose="02020603050405020304" pitchFamily="18" charset="0"/>
                <a:cs typeface="Times New Roman" panose="02020603050405020304" pitchFamily="18" charset="0"/>
              </a:rPr>
              <a:t> and radical expression </a:t>
            </a:r>
            <a:r>
              <a:rPr lang="fr-BE" dirty="0">
                <a:latin typeface="Times New Roman" panose="02020603050405020304" pitchFamily="18" charset="0"/>
                <a:cs typeface="Times New Roman" panose="02020603050405020304" pitchFamily="18" charset="0"/>
              </a:rPr>
              <a:t>(e.g., six </a:t>
            </a:r>
            <a:r>
              <a:rPr lang="fr-BE" dirty="0" err="1">
                <a:latin typeface="Times New Roman" panose="02020603050405020304" pitchFamily="18" charset="0"/>
                <a:cs typeface="Times New Roman" panose="02020603050405020304" pitchFamily="18" charset="0"/>
              </a:rPr>
              <a:t>hours</a:t>
            </a:r>
            <a:r>
              <a:rPr lang="fr-BE" dirty="0">
                <a:latin typeface="Times New Roman" panose="02020603050405020304" pitchFamily="18" charset="0"/>
                <a:cs typeface="Times New Roman" panose="02020603050405020304" pitchFamily="18" charset="0"/>
              </a:rPr>
              <a:t> </a:t>
            </a:r>
            <a:r>
              <a:rPr lang="fr-BE" dirty="0" err="1">
                <a:latin typeface="Times New Roman" panose="02020603050405020304" pitchFamily="18" charset="0"/>
                <a:cs typeface="Times New Roman" panose="02020603050405020304" pitchFamily="18" charset="0"/>
              </a:rPr>
              <a:t>from</a:t>
            </a:r>
            <a:r>
              <a:rPr lang="fr-BE" dirty="0">
                <a:latin typeface="Times New Roman" panose="02020603050405020304" pitchFamily="18" charset="0"/>
                <a:cs typeface="Times New Roman" panose="02020603050405020304" pitchFamily="18" charset="0"/>
              </a:rPr>
              <a:t> an </a:t>
            </a:r>
            <a:r>
              <a:rPr lang="fr-BE" dirty="0" err="1">
                <a:latin typeface="Times New Roman" panose="02020603050405020304" pitchFamily="18" charset="0"/>
                <a:cs typeface="Times New Roman" panose="02020603050405020304" pitchFamily="18" charset="0"/>
              </a:rPr>
              <a:t>antifascist</a:t>
            </a:r>
            <a:r>
              <a:rPr lang="fr-BE" dirty="0">
                <a:latin typeface="Times New Roman" panose="02020603050405020304" pitchFamily="18" charset="0"/>
                <a:cs typeface="Times New Roman" panose="02020603050405020304" pitchFamily="18" charset="0"/>
              </a:rPr>
              <a:t> </a:t>
            </a:r>
            <a:r>
              <a:rPr lang="fr-BE" dirty="0" err="1">
                <a:latin typeface="Times New Roman" panose="02020603050405020304" pitchFamily="18" charset="0"/>
                <a:cs typeface="Times New Roman" panose="02020603050405020304" pitchFamily="18" charset="0"/>
              </a:rPr>
              <a:t>protest</a:t>
            </a:r>
            <a:r>
              <a:rPr lang="fr-BE" dirty="0">
                <a:latin typeface="Times New Roman" panose="02020603050405020304" pitchFamily="18" charset="0"/>
                <a:cs typeface="Times New Roman" panose="02020603050405020304" pitchFamily="18" charset="0"/>
              </a:rPr>
              <a:t>)</a:t>
            </a:r>
          </a:p>
          <a:p>
            <a:pPr algn="just"/>
            <a:endParaRPr lang="fr-BE" b="1" dirty="0">
              <a:latin typeface="Times New Roman" panose="02020603050405020304" pitchFamily="18" charset="0"/>
              <a:cs typeface="Times New Roman" panose="02020603050405020304" pitchFamily="18" charset="0"/>
            </a:endParaRPr>
          </a:p>
          <a:p>
            <a:pPr algn="just"/>
            <a:r>
              <a:rPr lang="fr-BE" b="1" dirty="0">
                <a:latin typeface="Times New Roman" panose="02020603050405020304" pitchFamily="18" charset="0"/>
                <a:cs typeface="Times New Roman" panose="02020603050405020304" pitchFamily="18" charset="0"/>
              </a:rPr>
              <a:t>Editorial </a:t>
            </a:r>
            <a:r>
              <a:rPr lang="fr-BE" b="1" dirty="0" err="1">
                <a:latin typeface="Times New Roman" panose="02020603050405020304" pitchFamily="18" charset="0"/>
                <a:cs typeface="Times New Roman" panose="02020603050405020304" pitchFamily="18" charset="0"/>
              </a:rPr>
              <a:t>independence</a:t>
            </a:r>
            <a:r>
              <a:rPr lang="fr-BE" b="1" dirty="0">
                <a:latin typeface="Times New Roman" panose="02020603050405020304" pitchFamily="18" charset="0"/>
                <a:cs typeface="Times New Roman" panose="02020603050405020304" pitchFamily="18" charset="0"/>
              </a:rPr>
              <a:t> </a:t>
            </a:r>
            <a:r>
              <a:rPr lang="fr-BE" b="1" dirty="0" err="1">
                <a:latin typeface="Times New Roman" panose="02020603050405020304" pitchFamily="18" charset="0"/>
                <a:cs typeface="Times New Roman" panose="02020603050405020304" pitchFamily="18" charset="0"/>
              </a:rPr>
              <a:t>through</a:t>
            </a:r>
            <a:r>
              <a:rPr lang="fr-BE" b="1" dirty="0">
                <a:latin typeface="Times New Roman" panose="02020603050405020304" pitchFamily="18" charset="0"/>
                <a:cs typeface="Times New Roman" panose="02020603050405020304" pitchFamily="18" charset="0"/>
              </a:rPr>
              <a:t> </a:t>
            </a:r>
            <a:r>
              <a:rPr lang="fr-BE" b="1" dirty="0" err="1">
                <a:latin typeface="Times New Roman" panose="02020603050405020304" pitchFamily="18" charset="0"/>
                <a:cs typeface="Times New Roman" panose="02020603050405020304" pitchFamily="18" charset="0"/>
              </a:rPr>
              <a:t>funding</a:t>
            </a:r>
            <a:r>
              <a:rPr lang="fr-BE" b="1" dirty="0">
                <a:latin typeface="Times New Roman" panose="02020603050405020304" pitchFamily="18" charset="0"/>
                <a:cs typeface="Times New Roman" panose="02020603050405020304" pitchFamily="18" charset="0"/>
              </a:rPr>
              <a:t> </a:t>
            </a:r>
            <a:r>
              <a:rPr lang="fr-BE" b="1" dirty="0" err="1">
                <a:latin typeface="Times New Roman" panose="02020603050405020304" pitchFamily="18" charset="0"/>
                <a:cs typeface="Times New Roman" panose="02020603050405020304" pitchFamily="18" charset="0"/>
              </a:rPr>
              <a:t>models</a:t>
            </a:r>
            <a:endParaRPr lang="fr-BE" b="1" dirty="0">
              <a:latin typeface="Times New Roman" panose="02020603050405020304" pitchFamily="18" charset="0"/>
              <a:cs typeface="Times New Roman" panose="02020603050405020304" pitchFamily="18" charset="0"/>
            </a:endParaRPr>
          </a:p>
          <a:p>
            <a:pPr algn="just"/>
            <a:endParaRPr lang="fr-BE" b="1"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By asserting the presence of investigative journalism in a space traditionally affiliated with entertainment, these journalists are defending a </a:t>
            </a:r>
            <a:r>
              <a:rPr lang="en-US" b="1" dirty="0">
                <a:latin typeface="Times New Roman" panose="02020603050405020304" pitchFamily="18" charset="0"/>
                <a:cs typeface="Times New Roman" panose="02020603050405020304" pitchFamily="18" charset="0"/>
              </a:rPr>
              <a:t>transversal occupational ideology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Deuze</a:t>
            </a:r>
            <a:r>
              <a:rPr lang="en-US" dirty="0">
                <a:latin typeface="Times New Roman" panose="02020603050405020304" pitchFamily="18" charset="0"/>
                <a:cs typeface="Times New Roman" panose="02020603050405020304" pitchFamily="18" charset="0"/>
              </a:rPr>
              <a:t>, 2005), which can be exercised everywhere with the same deontology and rigor, whatever the medium. </a:t>
            </a:r>
            <a:endParaRPr lang="fr-B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476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texte, Visage humain, capture d’écran, homme&#10;&#10;Le contenu généré par l’IA peut être incorrect.">
            <a:extLst>
              <a:ext uri="{FF2B5EF4-FFF2-40B4-BE49-F238E27FC236}">
                <a16:creationId xmlns:a16="http://schemas.microsoft.com/office/drawing/2014/main" id="{6F895FB8-DC18-D40C-C86E-3CB7F8E352D9}"/>
              </a:ext>
            </a:extLst>
          </p:cNvPr>
          <p:cNvPicPr>
            <a:picLocks noChangeAspect="1"/>
          </p:cNvPicPr>
          <p:nvPr/>
        </p:nvPicPr>
        <p:blipFill>
          <a:blip r:embed="rId3">
            <a:alphaModFix amt="50000"/>
          </a:blip>
          <a:srcRect l="3866" r="2800"/>
          <a:stretch>
            <a:fillRect/>
          </a:stretch>
        </p:blipFill>
        <p:spPr>
          <a:xfrm>
            <a:off x="20" y="1"/>
            <a:ext cx="12191980" cy="6857999"/>
          </a:xfrm>
          <a:prstGeom prst="rect">
            <a:avLst/>
          </a:prstGeom>
        </p:spPr>
      </p:pic>
      <p:sp>
        <p:nvSpPr>
          <p:cNvPr id="2" name="Titre 1">
            <a:extLst>
              <a:ext uri="{FF2B5EF4-FFF2-40B4-BE49-F238E27FC236}">
                <a16:creationId xmlns:a16="http://schemas.microsoft.com/office/drawing/2014/main" id="{CF2014D7-1888-CE9C-A14D-B78305AD8D9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5100" b="1">
                <a:solidFill>
                  <a:srgbClr val="FFFFFF"/>
                </a:solidFill>
              </a:rPr>
              <a:t>3) Silence, on joue : A Satellite ecosystem within the generalist media Libération</a:t>
            </a:r>
            <a:r>
              <a:rPr lang="en-US" sz="5100">
                <a:solidFill>
                  <a:srgbClr val="FFFFFF"/>
                </a:solidFill>
              </a:rPr>
              <a:t> </a:t>
            </a:r>
          </a:p>
        </p:txBody>
      </p:sp>
    </p:spTree>
    <p:extLst>
      <p:ext uri="{BB962C8B-B14F-4D97-AF65-F5344CB8AC3E}">
        <p14:creationId xmlns:p14="http://schemas.microsoft.com/office/powerpoint/2010/main" val="24078825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F7A9543-4A2A-CE46-484B-4620BCBCC505}"/>
              </a:ext>
            </a:extLst>
          </p:cNvPr>
          <p:cNvSpPr>
            <a:spLocks noGrp="1"/>
          </p:cNvSpPr>
          <p:nvPr>
            <p:ph type="title"/>
          </p:nvPr>
        </p:nvSpPr>
        <p:spPr>
          <a:xfrm>
            <a:off x="841248" y="256032"/>
            <a:ext cx="10506456" cy="1014984"/>
          </a:xfrm>
        </p:spPr>
        <p:txBody>
          <a:bodyPr anchor="b">
            <a:normAutofit/>
          </a:bodyPr>
          <a:lstStyle/>
          <a:p>
            <a:r>
              <a:rPr lang="fr-FR" dirty="0"/>
              <a:t>Twitch as a platform for </a:t>
            </a:r>
            <a:r>
              <a:rPr lang="fr-FR" dirty="0" err="1"/>
              <a:t>journalism</a:t>
            </a:r>
            <a:endParaRPr lang="fr-FR" dirty="0"/>
          </a:p>
        </p:txBody>
      </p:sp>
      <p:sp>
        <p:nvSpPr>
          <p:cNvPr id="16" name="Rectangle 15">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8" name="Espace réservé du contenu 2">
            <a:extLst>
              <a:ext uri="{FF2B5EF4-FFF2-40B4-BE49-F238E27FC236}">
                <a16:creationId xmlns:a16="http://schemas.microsoft.com/office/drawing/2014/main" id="{D836B9B1-5116-64DF-FDD5-442293E15FAC}"/>
              </a:ext>
            </a:extLst>
          </p:cNvPr>
          <p:cNvGraphicFramePr>
            <a:graphicFrameLocks noGrp="1"/>
          </p:cNvGraphicFramePr>
          <p:nvPr>
            <p:ph idx="1"/>
            <p:extLst>
              <p:ext uri="{D42A27DB-BD31-4B8C-83A1-F6EECF244321}">
                <p14:modId xmlns:p14="http://schemas.microsoft.com/office/powerpoint/2010/main" val="3866178934"/>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1190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96C16B90-AD67-5F1B-6DD9-C84679C7B6BB}"/>
              </a:ext>
            </a:extLst>
          </p:cNvPr>
          <p:cNvSpPr>
            <a:spLocks noGrp="1"/>
          </p:cNvSpPr>
          <p:nvPr>
            <p:ph idx="1"/>
          </p:nvPr>
        </p:nvSpPr>
        <p:spPr>
          <a:xfrm>
            <a:off x="838200" y="775855"/>
            <a:ext cx="4619621" cy="5401108"/>
          </a:xfrm>
        </p:spPr>
        <p:txBody>
          <a:bodyPr>
            <a:normAutofit/>
          </a:bodyPr>
          <a:lstStyle/>
          <a:p>
            <a:pPr marL="0" indent="0" algn="just">
              <a:buNone/>
            </a:pPr>
            <a:r>
              <a:rPr lang="en-GB" sz="2000" dirty="0">
                <a:latin typeface="Times New Roman" panose="02020603050405020304" pitchFamily="18" charset="0"/>
                <a:cs typeface="Times New Roman" panose="02020603050405020304" pitchFamily="18" charset="0"/>
              </a:rPr>
              <a:t>"When the lockdown started, I didn’t want to stop </a:t>
            </a:r>
            <a:r>
              <a:rPr lang="en-GB" sz="2000" i="1" dirty="0">
                <a:latin typeface="Times New Roman" panose="02020603050405020304" pitchFamily="18" charset="0"/>
                <a:cs typeface="Times New Roman" panose="02020603050405020304" pitchFamily="18" charset="0"/>
              </a:rPr>
              <a:t>Silence, on </a:t>
            </a:r>
            <a:r>
              <a:rPr lang="en-GB" sz="2000" i="1" dirty="0" err="1">
                <a:latin typeface="Times New Roman" panose="02020603050405020304" pitchFamily="18" charset="0"/>
                <a:cs typeface="Times New Roman" panose="02020603050405020304" pitchFamily="18" charset="0"/>
              </a:rPr>
              <a:t>joue</a:t>
            </a:r>
            <a:r>
              <a:rPr lang="en-GB" sz="2000" dirty="0">
                <a:latin typeface="Times New Roman" panose="02020603050405020304" pitchFamily="18" charset="0"/>
                <a:cs typeface="Times New Roman" panose="02020603050405020304" pitchFamily="18" charset="0"/>
              </a:rPr>
              <a:t>, so I did everything I could to keep it going. We switched to remote recording on Discord. […] I was recording from home, and I actually learned to enjoy working remotely—so now I’m basically working from home full-time. </a:t>
            </a:r>
            <a:r>
              <a:rPr lang="nl-BE" sz="2000" dirty="0">
                <a:latin typeface="Times New Roman" panose="02020603050405020304" pitchFamily="18" charset="0"/>
                <a:cs typeface="Times New Roman" panose="02020603050405020304" pitchFamily="18" charset="0"/>
              </a:rPr>
              <a:t>In the end, it kind of mechanically isolates us from the rest of the newsroom. That said, I’m still in regular contact with the deputy editor-in-chief, who’s my supervisor now. </a:t>
            </a:r>
            <a:r>
              <a:rPr lang="nl-BE" sz="2000" i="1" dirty="0">
                <a:latin typeface="Times New Roman" panose="02020603050405020304" pitchFamily="18" charset="0"/>
                <a:cs typeface="Times New Roman" panose="02020603050405020304" pitchFamily="18" charset="0"/>
              </a:rPr>
              <a:t>Silence, on joue</a:t>
            </a:r>
            <a:r>
              <a:rPr lang="nl-BE" sz="2000" dirty="0">
                <a:latin typeface="Times New Roman" panose="02020603050405020304" pitchFamily="18" charset="0"/>
                <a:cs typeface="Times New Roman" panose="02020603050405020304" pitchFamily="18" charset="0"/>
              </a:rPr>
              <a:t> is known and appreciated within the newsroom—I’ve only had positive feedback. I feel physically apart, but totally integrated." </a:t>
            </a:r>
            <a:r>
              <a:rPr lang="fr-BE" sz="2000" dirty="0">
                <a:latin typeface="Times New Roman" panose="02020603050405020304" pitchFamily="18" charset="0"/>
                <a:cs typeface="Times New Roman" panose="02020603050405020304" pitchFamily="18" charset="0"/>
              </a:rPr>
              <a:t>(Interview </a:t>
            </a:r>
            <a:r>
              <a:rPr lang="fr-BE" sz="2000" dirty="0" err="1">
                <a:latin typeface="Times New Roman" panose="02020603050405020304" pitchFamily="18" charset="0"/>
                <a:cs typeface="Times New Roman" panose="02020603050405020304" pitchFamily="18" charset="0"/>
              </a:rPr>
              <a:t>with</a:t>
            </a:r>
            <a:r>
              <a:rPr lang="fr-BE" sz="2000" dirty="0">
                <a:latin typeface="Times New Roman" panose="02020603050405020304" pitchFamily="18" charset="0"/>
                <a:cs typeface="Times New Roman" panose="02020603050405020304" pitchFamily="18" charset="0"/>
              </a:rPr>
              <a:t> Erwan </a:t>
            </a:r>
            <a:r>
              <a:rPr lang="fr-BE" sz="2000" dirty="0" err="1">
                <a:latin typeface="Times New Roman" panose="02020603050405020304" pitchFamily="18" charset="0"/>
                <a:cs typeface="Times New Roman" panose="02020603050405020304" pitchFamily="18" charset="0"/>
              </a:rPr>
              <a:t>Cario</a:t>
            </a:r>
            <a:r>
              <a:rPr lang="fr-BE" sz="2000" dirty="0">
                <a:latin typeface="Times New Roman" panose="02020603050405020304" pitchFamily="18" charset="0"/>
                <a:cs typeface="Times New Roman" panose="02020603050405020304" pitchFamily="18" charset="0"/>
              </a:rPr>
              <a:t>, lead editor of </a:t>
            </a:r>
            <a:r>
              <a:rPr lang="fr-BE" sz="2000" i="1" dirty="0">
                <a:latin typeface="Times New Roman" panose="02020603050405020304" pitchFamily="18" charset="0"/>
                <a:cs typeface="Times New Roman" panose="02020603050405020304" pitchFamily="18" charset="0"/>
              </a:rPr>
              <a:t>Silence, on joue!</a:t>
            </a:r>
            <a:r>
              <a:rPr lang="fr-BE" sz="2000" dirty="0">
                <a:latin typeface="Times New Roman" panose="02020603050405020304" pitchFamily="18" charset="0"/>
                <a:cs typeface="Times New Roman" panose="02020603050405020304" pitchFamily="18" charset="0"/>
              </a:rPr>
              <a:t>)</a:t>
            </a:r>
          </a:p>
          <a:p>
            <a:pPr marL="0" indent="0">
              <a:buNone/>
            </a:pPr>
            <a:endParaRPr lang="fr-FR" sz="1700" dirty="0"/>
          </a:p>
        </p:txBody>
      </p:sp>
      <p:pic>
        <p:nvPicPr>
          <p:cNvPr id="3074" name="Picture 2" descr="&quot;Video Game Auteur&quot; vu par Erwan Cario - Journaliste spécialisé en jeu vidéo">
            <a:extLst>
              <a:ext uri="{FF2B5EF4-FFF2-40B4-BE49-F238E27FC236}">
                <a16:creationId xmlns:a16="http://schemas.microsoft.com/office/drawing/2014/main" id="{F2F61AFD-D594-3471-86DC-C94E72FCD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46" r="17047"/>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782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Silence on joue ! «Gâchette Gauche #13» : le jeu vidéo français en  souffrance – Libération">
            <a:extLst>
              <a:ext uri="{FF2B5EF4-FFF2-40B4-BE49-F238E27FC236}">
                <a16:creationId xmlns:a16="http://schemas.microsoft.com/office/drawing/2014/main" id="{542D4B6E-4862-4D84-84AF-3453E3FDFDE0}"/>
              </a:ext>
            </a:extLst>
          </p:cNvPr>
          <p:cNvPicPr>
            <a:picLocks noChangeAspect="1" noChangeArrowheads="1"/>
          </p:cNvPicPr>
          <p:nvPr/>
        </p:nvPicPr>
        <p:blipFill>
          <a:blip r:embed="rId3">
            <a:alphaModFix amt="55000"/>
            <a:extLst>
              <a:ext uri="{28A0092B-C50C-407E-A947-70E740481C1C}">
                <a14:useLocalDpi xmlns:a14="http://schemas.microsoft.com/office/drawing/2010/main" val="0"/>
              </a:ext>
            </a:extLst>
          </a:blip>
          <a:srcRect l="6667"/>
          <a:stretch>
            <a:fillRect/>
          </a:stretch>
        </p:blipFill>
        <p:spPr bwMode="auto">
          <a:xfrm>
            <a:off x="20" y="-9107"/>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5" name="Arc 410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 coins arrondis 3">
            <a:extLst>
              <a:ext uri="{FF2B5EF4-FFF2-40B4-BE49-F238E27FC236}">
                <a16:creationId xmlns:a16="http://schemas.microsoft.com/office/drawing/2014/main" id="{3D85A944-BE6D-B4E8-DD00-B69E88B40357}"/>
              </a:ext>
            </a:extLst>
          </p:cNvPr>
          <p:cNvSpPr/>
          <p:nvPr/>
        </p:nvSpPr>
        <p:spPr>
          <a:xfrm>
            <a:off x="318655" y="318655"/>
            <a:ext cx="11637818" cy="17041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fr-FR" dirty="0"/>
              <a:t>"People </a:t>
            </a:r>
            <a:r>
              <a:rPr lang="fr-FR" dirty="0" err="1"/>
              <a:t>don’t</a:t>
            </a:r>
            <a:r>
              <a:rPr lang="fr-FR" dirty="0"/>
              <a:t> </a:t>
            </a:r>
            <a:r>
              <a:rPr lang="fr-FR" dirty="0" err="1"/>
              <a:t>really</a:t>
            </a:r>
            <a:r>
              <a:rPr lang="fr-FR" dirty="0"/>
              <a:t> </a:t>
            </a:r>
            <a:r>
              <a:rPr lang="fr-FR" dirty="0" err="1"/>
              <a:t>see</a:t>
            </a:r>
            <a:r>
              <a:rPr lang="fr-FR" dirty="0"/>
              <a:t> us as </a:t>
            </a:r>
            <a:r>
              <a:rPr lang="fr-FR" dirty="0" err="1"/>
              <a:t>just</a:t>
            </a:r>
            <a:r>
              <a:rPr lang="fr-FR" dirty="0"/>
              <a:t> a </a:t>
            </a:r>
            <a:r>
              <a:rPr lang="fr-FR" dirty="0" err="1"/>
              <a:t>specialized</a:t>
            </a:r>
            <a:r>
              <a:rPr lang="fr-FR" dirty="0"/>
              <a:t> section </a:t>
            </a:r>
            <a:r>
              <a:rPr lang="fr-FR" dirty="0" err="1"/>
              <a:t>within</a:t>
            </a:r>
            <a:r>
              <a:rPr lang="fr-FR" dirty="0"/>
              <a:t> a </a:t>
            </a:r>
            <a:r>
              <a:rPr lang="fr-FR" dirty="0" err="1"/>
              <a:t>general</a:t>
            </a:r>
            <a:r>
              <a:rPr lang="fr-FR" dirty="0"/>
              <a:t> </a:t>
            </a:r>
            <a:r>
              <a:rPr lang="fr-FR" dirty="0" err="1"/>
              <a:t>newspaper</a:t>
            </a:r>
            <a:r>
              <a:rPr lang="fr-FR" dirty="0"/>
              <a:t> </a:t>
            </a:r>
            <a:r>
              <a:rPr lang="fr-FR" dirty="0" err="1"/>
              <a:t>anymore</a:t>
            </a:r>
            <a:r>
              <a:rPr lang="fr-FR" dirty="0"/>
              <a:t>—</a:t>
            </a:r>
            <a:r>
              <a:rPr lang="fr-FR" dirty="0" err="1"/>
              <a:t>we’ve</a:t>
            </a:r>
            <a:r>
              <a:rPr lang="fr-FR" dirty="0"/>
              <a:t> </a:t>
            </a:r>
            <a:r>
              <a:rPr lang="fr-FR" dirty="0" err="1"/>
              <a:t>become</a:t>
            </a:r>
            <a:r>
              <a:rPr lang="fr-FR" dirty="0"/>
              <a:t> a </a:t>
            </a:r>
            <a:r>
              <a:rPr lang="fr-FR" dirty="0" err="1"/>
              <a:t>proper</a:t>
            </a:r>
            <a:r>
              <a:rPr lang="fr-FR" dirty="0"/>
              <a:t> </a:t>
            </a:r>
            <a:r>
              <a:rPr lang="fr-FR" dirty="0" err="1"/>
              <a:t>specialized</a:t>
            </a:r>
            <a:r>
              <a:rPr lang="fr-FR" dirty="0"/>
              <a:t> media </a:t>
            </a:r>
            <a:r>
              <a:rPr lang="fr-FR" dirty="0" err="1"/>
              <a:t>outlet</a:t>
            </a:r>
            <a:r>
              <a:rPr lang="fr-FR" dirty="0"/>
              <a:t> for a lot of </a:t>
            </a:r>
            <a:r>
              <a:rPr lang="fr-FR" dirty="0" err="1"/>
              <a:t>our</a:t>
            </a:r>
            <a:r>
              <a:rPr lang="fr-FR" dirty="0"/>
              <a:t> </a:t>
            </a:r>
            <a:r>
              <a:rPr lang="fr-FR" dirty="0" err="1"/>
              <a:t>listeners</a:t>
            </a:r>
            <a:r>
              <a:rPr lang="fr-FR" dirty="0"/>
              <a:t>. Silence, on joue! </a:t>
            </a:r>
            <a:r>
              <a:rPr lang="fr-FR" dirty="0" err="1"/>
              <a:t>is</a:t>
            </a:r>
            <a:r>
              <a:rPr lang="fr-FR" dirty="0"/>
              <a:t> right </a:t>
            </a:r>
            <a:r>
              <a:rPr lang="fr-FR" dirty="0" err="1"/>
              <a:t>there</a:t>
            </a:r>
            <a:r>
              <a:rPr lang="fr-FR" dirty="0"/>
              <a:t> </a:t>
            </a:r>
            <a:r>
              <a:rPr lang="fr-FR" dirty="0" err="1"/>
              <a:t>alongside</a:t>
            </a:r>
            <a:r>
              <a:rPr lang="fr-FR" dirty="0"/>
              <a:t> </a:t>
            </a:r>
            <a:r>
              <a:rPr lang="fr-FR" dirty="0" err="1"/>
              <a:t>other</a:t>
            </a:r>
            <a:r>
              <a:rPr lang="fr-FR" dirty="0"/>
              <a:t> </a:t>
            </a:r>
            <a:r>
              <a:rPr lang="fr-FR" dirty="0" err="1"/>
              <a:t>dedicated</a:t>
            </a:r>
            <a:r>
              <a:rPr lang="fr-FR" dirty="0"/>
              <a:t> gaming media. </a:t>
            </a:r>
            <a:r>
              <a:rPr lang="fr-FR" dirty="0" err="1"/>
              <a:t>Quite</a:t>
            </a:r>
            <a:r>
              <a:rPr lang="fr-FR" dirty="0"/>
              <a:t> a few people </a:t>
            </a:r>
            <a:r>
              <a:rPr lang="fr-FR" dirty="0" err="1"/>
              <a:t>who</a:t>
            </a:r>
            <a:r>
              <a:rPr lang="fr-FR" dirty="0"/>
              <a:t> </a:t>
            </a:r>
            <a:r>
              <a:rPr lang="fr-FR" dirty="0" err="1"/>
              <a:t>listen</a:t>
            </a:r>
            <a:r>
              <a:rPr lang="fr-FR" dirty="0"/>
              <a:t> to us </a:t>
            </a:r>
            <a:r>
              <a:rPr lang="fr-FR" dirty="0" err="1"/>
              <a:t>don’t</a:t>
            </a:r>
            <a:r>
              <a:rPr lang="fr-FR" dirty="0"/>
              <a:t> </a:t>
            </a:r>
            <a:r>
              <a:rPr lang="fr-FR" dirty="0" err="1"/>
              <a:t>even</a:t>
            </a:r>
            <a:r>
              <a:rPr lang="fr-FR" dirty="0"/>
              <a:t> </a:t>
            </a:r>
            <a:r>
              <a:rPr lang="fr-FR" dirty="0" err="1"/>
              <a:t>realize</a:t>
            </a:r>
            <a:r>
              <a:rPr lang="fr-FR" dirty="0"/>
              <a:t> </a:t>
            </a:r>
            <a:r>
              <a:rPr lang="fr-FR" dirty="0" err="1"/>
              <a:t>we’re</a:t>
            </a:r>
            <a:r>
              <a:rPr lang="fr-FR" dirty="0"/>
              <a:t> </a:t>
            </a:r>
            <a:r>
              <a:rPr lang="fr-FR" dirty="0" err="1"/>
              <a:t>produced</a:t>
            </a:r>
            <a:r>
              <a:rPr lang="fr-FR" dirty="0"/>
              <a:t> by Libération. I </a:t>
            </a:r>
            <a:r>
              <a:rPr lang="fr-FR" dirty="0" err="1"/>
              <a:t>still</a:t>
            </a:r>
            <a:r>
              <a:rPr lang="fr-FR" dirty="0"/>
              <a:t> </a:t>
            </a:r>
            <a:r>
              <a:rPr lang="fr-FR" dirty="0" err="1"/>
              <a:t>see</a:t>
            </a:r>
            <a:r>
              <a:rPr lang="fr-FR" dirty="0"/>
              <a:t> </a:t>
            </a:r>
            <a:r>
              <a:rPr lang="fr-FR" dirty="0" err="1"/>
              <a:t>myself</a:t>
            </a:r>
            <a:r>
              <a:rPr lang="fr-FR" dirty="0"/>
              <a:t> as a </a:t>
            </a:r>
            <a:r>
              <a:rPr lang="fr-FR" dirty="0" err="1"/>
              <a:t>generalist</a:t>
            </a:r>
            <a:r>
              <a:rPr lang="fr-FR" dirty="0"/>
              <a:t> </a:t>
            </a:r>
            <a:r>
              <a:rPr lang="fr-FR" dirty="0" err="1"/>
              <a:t>journalist</a:t>
            </a:r>
            <a:r>
              <a:rPr lang="fr-FR" dirty="0"/>
              <a:t>, </a:t>
            </a:r>
            <a:r>
              <a:rPr lang="fr-FR" dirty="0" err="1"/>
              <a:t>even</a:t>
            </a:r>
            <a:r>
              <a:rPr lang="fr-FR" dirty="0"/>
              <a:t> </a:t>
            </a:r>
            <a:r>
              <a:rPr lang="fr-FR" dirty="0" err="1"/>
              <a:t>though</a:t>
            </a:r>
            <a:r>
              <a:rPr lang="fr-FR" dirty="0"/>
              <a:t> </a:t>
            </a:r>
            <a:r>
              <a:rPr lang="fr-FR" dirty="0" err="1"/>
              <a:t>now</a:t>
            </a:r>
            <a:r>
              <a:rPr lang="fr-FR" dirty="0"/>
              <a:t> </a:t>
            </a:r>
            <a:r>
              <a:rPr lang="fr-FR" dirty="0" err="1"/>
              <a:t>my</a:t>
            </a:r>
            <a:r>
              <a:rPr lang="fr-FR" dirty="0"/>
              <a:t> focus </a:t>
            </a:r>
            <a:r>
              <a:rPr lang="fr-FR" dirty="0" err="1"/>
              <a:t>is</a:t>
            </a:r>
            <a:r>
              <a:rPr lang="fr-FR" dirty="0"/>
              <a:t> Silence, on joue! and </a:t>
            </a:r>
            <a:r>
              <a:rPr lang="fr-FR" dirty="0" err="1"/>
              <a:t>video</a:t>
            </a:r>
            <a:r>
              <a:rPr lang="fr-FR" dirty="0"/>
              <a:t> </a:t>
            </a:r>
            <a:r>
              <a:rPr lang="fr-FR" dirty="0" err="1"/>
              <a:t>games</a:t>
            </a:r>
            <a:r>
              <a:rPr lang="fr-FR" dirty="0"/>
              <a:t>. But I do </a:t>
            </a:r>
            <a:r>
              <a:rPr lang="fr-FR" dirty="0" err="1"/>
              <a:t>think</a:t>
            </a:r>
            <a:r>
              <a:rPr lang="fr-FR" dirty="0"/>
              <a:t> Silence, on joue! </a:t>
            </a:r>
            <a:r>
              <a:rPr lang="fr-FR" dirty="0" err="1"/>
              <a:t>is</a:t>
            </a:r>
            <a:r>
              <a:rPr lang="fr-FR" dirty="0"/>
              <a:t> </a:t>
            </a:r>
            <a:r>
              <a:rPr lang="fr-FR" dirty="0" err="1"/>
              <a:t>now</a:t>
            </a:r>
            <a:r>
              <a:rPr lang="fr-FR" dirty="0"/>
              <a:t> </a:t>
            </a:r>
            <a:r>
              <a:rPr lang="fr-FR" dirty="0" err="1"/>
              <a:t>almost</a:t>
            </a:r>
            <a:r>
              <a:rPr lang="fr-FR" dirty="0"/>
              <a:t> a </a:t>
            </a:r>
            <a:r>
              <a:rPr lang="fr-FR" dirty="0" err="1"/>
              <a:t>fully-fledged</a:t>
            </a:r>
            <a:r>
              <a:rPr lang="fr-FR" dirty="0"/>
              <a:t> </a:t>
            </a:r>
            <a:r>
              <a:rPr lang="fr-FR" dirty="0" err="1"/>
              <a:t>specialized</a:t>
            </a:r>
            <a:r>
              <a:rPr lang="fr-FR" dirty="0"/>
              <a:t> </a:t>
            </a:r>
            <a:r>
              <a:rPr lang="fr-FR" dirty="0" err="1"/>
              <a:t>outlet</a:t>
            </a:r>
            <a:r>
              <a:rPr lang="fr-FR" dirty="0"/>
              <a:t>. </a:t>
            </a:r>
            <a:r>
              <a:rPr lang="fr-FR" dirty="0" err="1"/>
              <a:t>We’re</a:t>
            </a:r>
            <a:r>
              <a:rPr lang="fr-FR" dirty="0"/>
              <a:t> a </a:t>
            </a:r>
            <a:r>
              <a:rPr lang="fr-FR" dirty="0" err="1"/>
              <a:t>specialized</a:t>
            </a:r>
            <a:r>
              <a:rPr lang="fr-FR" dirty="0"/>
              <a:t> media </a:t>
            </a:r>
            <a:r>
              <a:rPr lang="fr-FR" dirty="0" err="1"/>
              <a:t>produced</a:t>
            </a:r>
            <a:r>
              <a:rPr lang="fr-FR" dirty="0"/>
              <a:t> by a </a:t>
            </a:r>
            <a:r>
              <a:rPr lang="fr-FR" dirty="0" err="1"/>
              <a:t>generalist</a:t>
            </a:r>
            <a:r>
              <a:rPr lang="fr-FR" dirty="0"/>
              <a:t> one—</a:t>
            </a:r>
            <a:r>
              <a:rPr lang="fr-FR" dirty="0" err="1"/>
              <a:t>we’re</a:t>
            </a:r>
            <a:r>
              <a:rPr lang="fr-FR" dirty="0"/>
              <a:t> no longer </a:t>
            </a:r>
            <a:r>
              <a:rPr lang="fr-FR" dirty="0" err="1"/>
              <a:t>just</a:t>
            </a:r>
            <a:r>
              <a:rPr lang="fr-FR" dirty="0"/>
              <a:t> a niche section </a:t>
            </a:r>
            <a:r>
              <a:rPr lang="fr-FR" dirty="0" err="1"/>
              <a:t>within</a:t>
            </a:r>
            <a:r>
              <a:rPr lang="fr-FR" dirty="0"/>
              <a:t> </a:t>
            </a:r>
            <a:r>
              <a:rPr lang="fr-FR" dirty="0" err="1"/>
              <a:t>it</a:t>
            </a:r>
            <a:r>
              <a:rPr lang="fr-FR" dirty="0"/>
              <a:t>."(Interview </a:t>
            </a:r>
            <a:r>
              <a:rPr lang="fr-FR" dirty="0" err="1"/>
              <a:t>with</a:t>
            </a:r>
            <a:r>
              <a:rPr lang="fr-FR" dirty="0"/>
              <a:t> Erwan </a:t>
            </a:r>
            <a:r>
              <a:rPr lang="fr-FR" dirty="0" err="1"/>
              <a:t>Cario</a:t>
            </a:r>
            <a:r>
              <a:rPr lang="fr-FR" dirty="0"/>
              <a:t>)</a:t>
            </a:r>
          </a:p>
        </p:txBody>
      </p:sp>
    </p:spTree>
    <p:extLst>
      <p:ext uri="{BB962C8B-B14F-4D97-AF65-F5344CB8AC3E}">
        <p14:creationId xmlns:p14="http://schemas.microsoft.com/office/powerpoint/2010/main" val="2587636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74901B-2F62-8100-E9A3-89388A852075}"/>
              </a:ext>
            </a:extLst>
          </p:cNvPr>
          <p:cNvSpPr>
            <a:spLocks noGrp="1"/>
          </p:cNvSpPr>
          <p:nvPr>
            <p:ph type="title"/>
          </p:nvPr>
        </p:nvSpPr>
        <p:spPr/>
        <p:txBody>
          <a:bodyPr/>
          <a:lstStyle/>
          <a:p>
            <a:r>
              <a:rPr lang="fr-FR" dirty="0"/>
              <a:t>Conclusions</a:t>
            </a:r>
          </a:p>
        </p:txBody>
      </p:sp>
      <p:graphicFrame>
        <p:nvGraphicFramePr>
          <p:cNvPr id="5" name="Espace réservé du contenu 2">
            <a:extLst>
              <a:ext uri="{FF2B5EF4-FFF2-40B4-BE49-F238E27FC236}">
                <a16:creationId xmlns:a16="http://schemas.microsoft.com/office/drawing/2014/main" id="{1A46B24B-6CCB-43A3-30B9-BFAC435334D8}"/>
              </a:ext>
            </a:extLst>
          </p:cNvPr>
          <p:cNvGraphicFramePr>
            <a:graphicFrameLocks noGrp="1"/>
          </p:cNvGraphicFramePr>
          <p:nvPr>
            <p:ph idx="1"/>
            <p:extLst>
              <p:ext uri="{D42A27DB-BD31-4B8C-83A1-F6EECF244321}">
                <p14:modId xmlns:p14="http://schemas.microsoft.com/office/powerpoint/2010/main" val="1898342378"/>
              </p:ext>
            </p:extLst>
          </p:nvPr>
        </p:nvGraphicFramePr>
        <p:xfrm>
          <a:off x="838199" y="1440873"/>
          <a:ext cx="10952019" cy="5195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908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E6A667-835B-0FE3-BA6C-4AC8CD760808}"/>
              </a:ext>
            </a:extLst>
          </p:cNvPr>
          <p:cNvSpPr>
            <a:spLocks noGrp="1"/>
          </p:cNvSpPr>
          <p:nvPr>
            <p:ph type="title"/>
          </p:nvPr>
        </p:nvSpPr>
        <p:spPr/>
        <p:txBody>
          <a:bodyPr/>
          <a:lstStyle/>
          <a:p>
            <a:r>
              <a:rPr lang="fr-FR" dirty="0"/>
              <a:t>Conclusions</a:t>
            </a:r>
          </a:p>
        </p:txBody>
      </p:sp>
      <p:graphicFrame>
        <p:nvGraphicFramePr>
          <p:cNvPr id="5" name="Espace réservé du contenu 2">
            <a:extLst>
              <a:ext uri="{FF2B5EF4-FFF2-40B4-BE49-F238E27FC236}">
                <a16:creationId xmlns:a16="http://schemas.microsoft.com/office/drawing/2014/main" id="{70DB106A-AFA3-96BE-D23B-A40700E09754}"/>
              </a:ext>
            </a:extLst>
          </p:cNvPr>
          <p:cNvGraphicFramePr>
            <a:graphicFrameLocks noGrp="1"/>
          </p:cNvGraphicFramePr>
          <p:nvPr>
            <p:ph idx="1"/>
            <p:extLst>
              <p:ext uri="{D42A27DB-BD31-4B8C-83A1-F6EECF244321}">
                <p14:modId xmlns:p14="http://schemas.microsoft.com/office/powerpoint/2010/main" val="1920922009"/>
              </p:ext>
            </p:extLst>
          </p:nvPr>
        </p:nvGraphicFramePr>
        <p:xfrm>
          <a:off x="838200" y="1537855"/>
          <a:ext cx="10515600" cy="5153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6117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1B89AB-2AD9-8C16-129B-06A6F235BB6C}"/>
              </a:ext>
            </a:extLst>
          </p:cNvPr>
          <p:cNvSpPr>
            <a:spLocks noGrp="1"/>
          </p:cNvSpPr>
          <p:nvPr>
            <p:ph type="title"/>
          </p:nvPr>
        </p:nvSpPr>
        <p:spPr>
          <a:xfrm>
            <a:off x="838200" y="176866"/>
            <a:ext cx="10515600" cy="1325563"/>
          </a:xfrm>
        </p:spPr>
        <p:txBody>
          <a:bodyPr/>
          <a:lstStyle/>
          <a:p>
            <a:r>
              <a:rPr lang="fr-FR" dirty="0"/>
              <a:t>Bibliography</a:t>
            </a:r>
          </a:p>
        </p:txBody>
      </p:sp>
      <p:sp>
        <p:nvSpPr>
          <p:cNvPr id="3" name="Espace réservé du contenu 2">
            <a:extLst>
              <a:ext uri="{FF2B5EF4-FFF2-40B4-BE49-F238E27FC236}">
                <a16:creationId xmlns:a16="http://schemas.microsoft.com/office/drawing/2014/main" id="{30257E6E-E5D5-3F89-AC43-4C23E5965320}"/>
              </a:ext>
            </a:extLst>
          </p:cNvPr>
          <p:cNvSpPr>
            <a:spLocks noGrp="1"/>
          </p:cNvSpPr>
          <p:nvPr>
            <p:ph idx="1"/>
          </p:nvPr>
        </p:nvSpPr>
        <p:spPr>
          <a:xfrm>
            <a:off x="215153" y="1264023"/>
            <a:ext cx="11739282" cy="5269193"/>
          </a:xfrm>
        </p:spPr>
        <p:txBody>
          <a:bodyPr>
            <a:noAutofit/>
          </a:bodyPr>
          <a:lstStyle/>
          <a:p>
            <a:r>
              <a:rPr lang="fr-BE" sz="1350" dirty="0">
                <a:latin typeface="Times New Roman" panose="02020603050405020304" pitchFamily="18" charset="0"/>
                <a:cs typeface="Times New Roman" panose="02020603050405020304" pitchFamily="18" charset="0"/>
              </a:rPr>
              <a:t>Barnabé, F. (2017). </a:t>
            </a:r>
            <a:r>
              <a:rPr lang="fr-BE" sz="1350" i="1" dirty="0" err="1">
                <a:latin typeface="Times New Roman" panose="02020603050405020304" pitchFamily="18" charset="0"/>
                <a:cs typeface="Times New Roman" panose="02020603050405020304" pitchFamily="18" charset="0"/>
              </a:rPr>
              <a:t>Réthorique</a:t>
            </a:r>
            <a:r>
              <a:rPr lang="fr-BE" sz="1350" i="1" dirty="0">
                <a:latin typeface="Times New Roman" panose="02020603050405020304" pitchFamily="18" charset="0"/>
                <a:cs typeface="Times New Roman" panose="02020603050405020304" pitchFamily="18" charset="0"/>
              </a:rPr>
              <a:t> du détournement vidéoludique : Le cas de Pokémon</a:t>
            </a:r>
            <a:r>
              <a:rPr lang="fr-BE" sz="1350" dirty="0">
                <a:latin typeface="Times New Roman" panose="02020603050405020304" pitchFamily="18" charset="0"/>
                <a:cs typeface="Times New Roman" panose="02020603050405020304" pitchFamily="18" charset="0"/>
              </a:rPr>
              <a:t> (Doctoral dissertation, Université de Liège). </a:t>
            </a:r>
            <a:r>
              <a:rPr lang="nl-BE" sz="1350" dirty="0">
                <a:latin typeface="Times New Roman" panose="02020603050405020304" pitchFamily="18" charset="0"/>
                <a:cs typeface="Times New Roman" panose="02020603050405020304" pitchFamily="18" charset="0"/>
              </a:rPr>
              <a:t>Université de Liège.</a:t>
            </a:r>
            <a:endParaRPr lang="fr-BE" sz="1350" dirty="0">
              <a:latin typeface="Times New Roman" panose="02020603050405020304" pitchFamily="18" charset="0"/>
              <a:cs typeface="Times New Roman" panose="02020603050405020304" pitchFamily="18" charset="0"/>
            </a:endParaRPr>
          </a:p>
          <a:p>
            <a:r>
              <a:rPr lang="nl-BE" sz="1350" dirty="0">
                <a:latin typeface="Times New Roman" panose="02020603050405020304" pitchFamily="18" charset="0"/>
                <a:cs typeface="Times New Roman" panose="02020603050405020304" pitchFamily="18" charset="0"/>
              </a:rPr>
              <a:t>Borger, M., Van Hoof, A., Costera Meijer, I., &amp; Sanders, J. (2012). </a:t>
            </a:r>
            <a:r>
              <a:rPr lang="en-US" sz="1350" dirty="0">
                <a:latin typeface="Times New Roman" panose="02020603050405020304" pitchFamily="18" charset="0"/>
                <a:cs typeface="Times New Roman" panose="02020603050405020304" pitchFamily="18" charset="0"/>
              </a:rPr>
              <a:t>Constructing participatory journalism as a scholarly object. </a:t>
            </a:r>
            <a:r>
              <a:rPr lang="en-US" sz="1350" i="1" dirty="0">
                <a:latin typeface="Times New Roman" panose="02020603050405020304" pitchFamily="18" charset="0"/>
                <a:cs typeface="Times New Roman" panose="02020603050405020304" pitchFamily="18" charset="0"/>
              </a:rPr>
              <a:t>Digital Journalism, 1</a:t>
            </a:r>
            <a:r>
              <a:rPr lang="en-US" sz="1350" dirty="0">
                <a:latin typeface="Times New Roman" panose="02020603050405020304" pitchFamily="18" charset="0"/>
                <a:cs typeface="Times New Roman" panose="02020603050405020304" pitchFamily="18" charset="0"/>
              </a:rPr>
              <a:t>(1), 117–134.</a:t>
            </a:r>
            <a:endParaRPr lang="fr-BE" sz="1350" dirty="0">
              <a:latin typeface="Times New Roman" panose="02020603050405020304" pitchFamily="18" charset="0"/>
              <a:cs typeface="Times New Roman" panose="02020603050405020304" pitchFamily="18" charset="0"/>
            </a:endParaRPr>
          </a:p>
          <a:p>
            <a:r>
              <a:rPr lang="fr-BE" sz="1350" dirty="0">
                <a:latin typeface="Times New Roman" panose="02020603050405020304" pitchFamily="18" charset="0"/>
                <a:cs typeface="Times New Roman" panose="02020603050405020304" pitchFamily="18" charset="0"/>
              </a:rPr>
              <a:t>Borrell, A., </a:t>
            </a:r>
            <a:r>
              <a:rPr lang="fr-BE" sz="1350" dirty="0" err="1">
                <a:latin typeface="Times New Roman" panose="02020603050405020304" pitchFamily="18" charset="0"/>
                <a:cs typeface="Times New Roman" panose="02020603050405020304" pitchFamily="18" charset="0"/>
              </a:rPr>
              <a:t>Wojcik</a:t>
            </a:r>
            <a:r>
              <a:rPr lang="fr-BE" sz="1350" dirty="0">
                <a:latin typeface="Times New Roman" panose="02020603050405020304" pitchFamily="18" charset="0"/>
                <a:cs typeface="Times New Roman" panose="02020603050405020304" pitchFamily="18" charset="0"/>
              </a:rPr>
              <a:t>, S., &amp; Berthet, </a:t>
            </a:r>
            <a:r>
              <a:rPr lang="fr-BE" sz="1350" dirty="0" err="1">
                <a:latin typeface="Times New Roman" panose="02020603050405020304" pitchFamily="18" charset="0"/>
                <a:cs typeface="Times New Roman" panose="02020603050405020304" pitchFamily="18" charset="0"/>
              </a:rPr>
              <a:t>É</a:t>
            </a:r>
            <a:r>
              <a:rPr lang="fr-BE" sz="1350" dirty="0">
                <a:latin typeface="Times New Roman" panose="02020603050405020304" pitchFamily="18" charset="0"/>
                <a:cs typeface="Times New Roman" panose="02020603050405020304" pitchFamily="18" charset="0"/>
              </a:rPr>
              <a:t>. (2024, </a:t>
            </a:r>
            <a:r>
              <a:rPr lang="fr-BE" sz="1350" dirty="0" err="1">
                <a:latin typeface="Times New Roman" panose="02020603050405020304" pitchFamily="18" charset="0"/>
                <a:cs typeface="Times New Roman" panose="02020603050405020304" pitchFamily="18" charset="0"/>
              </a:rPr>
              <a:t>October</a:t>
            </a:r>
            <a:r>
              <a:rPr lang="fr-BE" sz="1350" dirty="0">
                <a:latin typeface="Times New Roman" panose="02020603050405020304" pitchFamily="18" charset="0"/>
                <a:cs typeface="Times New Roman" panose="02020603050405020304" pitchFamily="18" charset="0"/>
              </a:rPr>
              <a:t> 21). Une interview participative ? (Re)définir le rôle et les pratiques journalistiques dans « 20h22, la suite sur Twitch ». </a:t>
            </a:r>
            <a:r>
              <a:rPr lang="fr-BE" sz="1350" i="1" dirty="0">
                <a:latin typeface="Times New Roman" panose="02020603050405020304" pitchFamily="18" charset="0"/>
                <a:cs typeface="Times New Roman" panose="02020603050405020304" pitchFamily="18" charset="0"/>
              </a:rPr>
              <a:t>Les enjeux de l’information et de la communication. Les reconfigurations de l’information télévisée, dossier 2024 B</a:t>
            </a:r>
            <a:r>
              <a:rPr lang="fr-BE" sz="1350" dirty="0">
                <a:latin typeface="Times New Roman" panose="02020603050405020304" pitchFamily="18" charset="0"/>
                <a:cs typeface="Times New Roman" panose="02020603050405020304" pitchFamily="18" charset="0"/>
              </a:rPr>
              <a:t>.</a:t>
            </a:r>
          </a:p>
          <a:p>
            <a:r>
              <a:rPr lang="en-US" sz="1350" dirty="0" err="1">
                <a:latin typeface="Times New Roman" panose="02020603050405020304" pitchFamily="18" charset="0"/>
                <a:cs typeface="Times New Roman" panose="02020603050405020304" pitchFamily="18" charset="0"/>
              </a:rPr>
              <a:t>Deuze</a:t>
            </a:r>
            <a:r>
              <a:rPr lang="en-US" sz="1350" dirty="0">
                <a:latin typeface="Times New Roman" panose="02020603050405020304" pitchFamily="18" charset="0"/>
                <a:cs typeface="Times New Roman" panose="02020603050405020304" pitchFamily="18" charset="0"/>
              </a:rPr>
              <a:t>, M. (2005). What is journalism? Professional identity and ideology of journalists reconsidered. </a:t>
            </a:r>
            <a:r>
              <a:rPr lang="fr-BE" sz="1350" i="1" dirty="0" err="1">
                <a:latin typeface="Times New Roman" panose="02020603050405020304" pitchFamily="18" charset="0"/>
                <a:cs typeface="Times New Roman" panose="02020603050405020304" pitchFamily="18" charset="0"/>
              </a:rPr>
              <a:t>Journalism</a:t>
            </a:r>
            <a:r>
              <a:rPr lang="fr-BE" sz="1350" i="1" dirty="0">
                <a:latin typeface="Times New Roman" panose="02020603050405020304" pitchFamily="18" charset="0"/>
                <a:cs typeface="Times New Roman" panose="02020603050405020304" pitchFamily="18" charset="0"/>
              </a:rPr>
              <a:t>, 6</a:t>
            </a:r>
            <a:r>
              <a:rPr lang="fr-BE" sz="1350" dirty="0">
                <a:latin typeface="Times New Roman" panose="02020603050405020304" pitchFamily="18" charset="0"/>
                <a:cs typeface="Times New Roman" panose="02020603050405020304" pitchFamily="18" charset="0"/>
              </a:rPr>
              <a:t>(4), 442–464.</a:t>
            </a:r>
          </a:p>
          <a:p>
            <a:r>
              <a:rPr lang="fr-BE" sz="1350" dirty="0" err="1">
                <a:latin typeface="Times New Roman" panose="02020603050405020304" pitchFamily="18" charset="0"/>
                <a:cs typeface="Times New Roman" panose="02020603050405020304" pitchFamily="18" charset="0"/>
              </a:rPr>
              <a:t>Dagiral</a:t>
            </a:r>
            <a:r>
              <a:rPr lang="fr-BE" sz="1350" dirty="0">
                <a:latin typeface="Times New Roman" panose="02020603050405020304" pitchFamily="18" charset="0"/>
                <a:cs typeface="Times New Roman" panose="02020603050405020304" pitchFamily="18" charset="0"/>
              </a:rPr>
              <a:t>, E., &amp; </a:t>
            </a:r>
            <a:r>
              <a:rPr lang="fr-BE" sz="1350" dirty="0" err="1">
                <a:latin typeface="Times New Roman" panose="02020603050405020304" pitchFamily="18" charset="0"/>
                <a:cs typeface="Times New Roman" panose="02020603050405020304" pitchFamily="18" charset="0"/>
              </a:rPr>
              <a:t>Parasie</a:t>
            </a:r>
            <a:r>
              <a:rPr lang="fr-BE" sz="1350" dirty="0">
                <a:latin typeface="Times New Roman" panose="02020603050405020304" pitchFamily="18" charset="0"/>
                <a:cs typeface="Times New Roman" panose="02020603050405020304" pitchFamily="18" charset="0"/>
              </a:rPr>
              <a:t>, S. (2010). Vidéo à la une ! L’innovation dans les formats de la presse en ligne. </a:t>
            </a:r>
            <a:r>
              <a:rPr lang="en-US" sz="1350" i="1" dirty="0">
                <a:latin typeface="Times New Roman" panose="02020603050405020304" pitchFamily="18" charset="0"/>
                <a:cs typeface="Times New Roman" panose="02020603050405020304" pitchFamily="18" charset="0"/>
              </a:rPr>
              <a:t>Réseaux, 160</a:t>
            </a:r>
            <a:r>
              <a:rPr lang="en-US" sz="1350" dirty="0">
                <a:latin typeface="Times New Roman" panose="02020603050405020304" pitchFamily="18" charset="0"/>
                <a:cs typeface="Times New Roman" panose="02020603050405020304" pitchFamily="18" charset="0"/>
              </a:rPr>
              <a:t>–</a:t>
            </a:r>
            <a:r>
              <a:rPr lang="en-US" sz="1350" i="1" dirty="0">
                <a:latin typeface="Times New Roman" panose="02020603050405020304" pitchFamily="18" charset="0"/>
                <a:cs typeface="Times New Roman" panose="02020603050405020304" pitchFamily="18" charset="0"/>
              </a:rPr>
              <a:t>161</a:t>
            </a:r>
            <a:r>
              <a:rPr lang="en-US" sz="1350" dirty="0">
                <a:latin typeface="Times New Roman" panose="02020603050405020304" pitchFamily="18" charset="0"/>
                <a:cs typeface="Times New Roman" panose="02020603050405020304" pitchFamily="18" charset="0"/>
              </a:rPr>
              <a:t>, 101–132.</a:t>
            </a:r>
            <a:endParaRPr lang="fr-BE" sz="1350" dirty="0">
              <a:latin typeface="Times New Roman" panose="02020603050405020304" pitchFamily="18" charset="0"/>
              <a:cs typeface="Times New Roman" panose="02020603050405020304" pitchFamily="18" charset="0"/>
            </a:endParaRPr>
          </a:p>
          <a:p>
            <a:r>
              <a:rPr lang="fr-BE" sz="1350" dirty="0" err="1">
                <a:latin typeface="Times New Roman" panose="02020603050405020304" pitchFamily="18" charset="0"/>
                <a:cs typeface="Times New Roman" panose="02020603050405020304" pitchFamily="18" charset="0"/>
              </a:rPr>
              <a:t>Foxman</a:t>
            </a:r>
            <a:r>
              <a:rPr lang="fr-BE" sz="1350" dirty="0">
                <a:latin typeface="Times New Roman" panose="02020603050405020304" pitchFamily="18" charset="0"/>
                <a:cs typeface="Times New Roman" panose="02020603050405020304" pitchFamily="18" charset="0"/>
              </a:rPr>
              <a:t>, M. (2022, June 9). </a:t>
            </a:r>
            <a:r>
              <a:rPr lang="fr-BE" sz="1350" i="1" dirty="0" err="1">
                <a:latin typeface="Times New Roman" panose="02020603050405020304" pitchFamily="18" charset="0"/>
                <a:cs typeface="Times New Roman" panose="02020603050405020304" pitchFamily="18" charset="0"/>
              </a:rPr>
              <a:t>Lessons</a:t>
            </a:r>
            <a:r>
              <a:rPr lang="fr-BE" sz="1350" i="1" dirty="0">
                <a:latin typeface="Times New Roman" panose="02020603050405020304" pitchFamily="18" charset="0"/>
                <a:cs typeface="Times New Roman" panose="02020603050405020304" pitchFamily="18" charset="0"/>
              </a:rPr>
              <a:t> for </a:t>
            </a:r>
            <a:r>
              <a:rPr lang="fr-BE" sz="1350" i="1" dirty="0" err="1">
                <a:latin typeface="Times New Roman" panose="02020603050405020304" pitchFamily="18" charset="0"/>
                <a:cs typeface="Times New Roman" panose="02020603050405020304" pitchFamily="18" charset="0"/>
              </a:rPr>
              <a:t>journalists</a:t>
            </a:r>
            <a:r>
              <a:rPr lang="fr-BE" sz="1350" i="1" dirty="0">
                <a:latin typeface="Times New Roman" panose="02020603050405020304" pitchFamily="18" charset="0"/>
                <a:cs typeface="Times New Roman" panose="02020603050405020304" pitchFamily="18" charset="0"/>
              </a:rPr>
              <a:t> </a:t>
            </a:r>
            <a:r>
              <a:rPr lang="fr-BE" sz="1350" i="1" dirty="0" err="1">
                <a:latin typeface="Times New Roman" panose="02020603050405020304" pitchFamily="18" charset="0"/>
                <a:cs typeface="Times New Roman" panose="02020603050405020304" pitchFamily="18" charset="0"/>
              </a:rPr>
              <a:t>from</a:t>
            </a:r>
            <a:r>
              <a:rPr lang="fr-BE" sz="1350" i="1" dirty="0">
                <a:latin typeface="Times New Roman" panose="02020603050405020304" pitchFamily="18" charset="0"/>
                <a:cs typeface="Times New Roman" panose="02020603050405020304" pitchFamily="18" charset="0"/>
              </a:rPr>
              <a:t> </a:t>
            </a:r>
            <a:r>
              <a:rPr lang="fr-BE" sz="1350" i="1" dirty="0" err="1">
                <a:latin typeface="Times New Roman" panose="02020603050405020304" pitchFamily="18" charset="0"/>
                <a:cs typeface="Times New Roman" panose="02020603050405020304" pitchFamily="18" charset="0"/>
              </a:rPr>
              <a:t>virtual</a:t>
            </a:r>
            <a:r>
              <a:rPr lang="fr-BE" sz="1350" i="1" dirty="0">
                <a:latin typeface="Times New Roman" panose="02020603050405020304" pitchFamily="18" charset="0"/>
                <a:cs typeface="Times New Roman" panose="02020603050405020304" pitchFamily="18" charset="0"/>
              </a:rPr>
              <a:t> </a:t>
            </a:r>
            <a:r>
              <a:rPr lang="fr-BE" sz="1350" i="1" dirty="0" err="1">
                <a:latin typeface="Times New Roman" panose="02020603050405020304" pitchFamily="18" charset="0"/>
                <a:cs typeface="Times New Roman" panose="02020603050405020304" pitchFamily="18" charset="0"/>
              </a:rPr>
              <a:t>worlds</a:t>
            </a:r>
            <a:r>
              <a:rPr lang="fr-BE" sz="1350" dirty="0">
                <a:latin typeface="Times New Roman" panose="02020603050405020304" pitchFamily="18" charset="0"/>
                <a:cs typeface="Times New Roman" panose="02020603050405020304" pitchFamily="18" charset="0"/>
              </a:rPr>
              <a:t>. </a:t>
            </a:r>
            <a:r>
              <a:rPr lang="fr-BE" sz="1350" i="1" dirty="0">
                <a:latin typeface="Times New Roman" panose="02020603050405020304" pitchFamily="18" charset="0"/>
                <a:cs typeface="Times New Roman" panose="02020603050405020304" pitchFamily="18" charset="0"/>
              </a:rPr>
              <a:t>Columbia </a:t>
            </a:r>
            <a:r>
              <a:rPr lang="fr-BE" sz="1350" i="1" dirty="0" err="1">
                <a:latin typeface="Times New Roman" panose="02020603050405020304" pitchFamily="18" charset="0"/>
                <a:cs typeface="Times New Roman" panose="02020603050405020304" pitchFamily="18" charset="0"/>
              </a:rPr>
              <a:t>Journalism</a:t>
            </a:r>
            <a:r>
              <a:rPr lang="fr-BE" sz="1350" i="1" dirty="0">
                <a:latin typeface="Times New Roman" panose="02020603050405020304" pitchFamily="18" charset="0"/>
                <a:cs typeface="Times New Roman" panose="02020603050405020304" pitchFamily="18" charset="0"/>
              </a:rPr>
              <a:t> </a:t>
            </a:r>
            <a:r>
              <a:rPr lang="fr-BE" sz="1350" i="1" dirty="0" err="1">
                <a:latin typeface="Times New Roman" panose="02020603050405020304" pitchFamily="18" charset="0"/>
                <a:cs typeface="Times New Roman" panose="02020603050405020304" pitchFamily="18" charset="0"/>
              </a:rPr>
              <a:t>Review</a:t>
            </a:r>
            <a:r>
              <a:rPr lang="fr-BE" sz="1350" dirty="0">
                <a:latin typeface="Times New Roman" panose="02020603050405020304" pitchFamily="18" charset="0"/>
                <a:cs typeface="Times New Roman" panose="02020603050405020304" pitchFamily="18" charset="0"/>
              </a:rPr>
              <a:t>. </a:t>
            </a:r>
            <a:r>
              <a:rPr lang="fr-BE" sz="1350" u="sng" dirty="0">
                <a:latin typeface="Times New Roman" panose="02020603050405020304" pitchFamily="18" charset="0"/>
                <a:cs typeface="Times New Roman" panose="02020603050405020304" pitchFamily="18" charset="0"/>
                <a:hlinkClick r:id="rId2"/>
              </a:rPr>
              <a:t>https://www.cjr.org/tow_center_reports/lessons-for-journalists-from-virtual-worlds.php</a:t>
            </a:r>
            <a:endParaRPr lang="fr-BE" sz="1350" dirty="0">
              <a:latin typeface="Times New Roman" panose="02020603050405020304" pitchFamily="18" charset="0"/>
              <a:cs typeface="Times New Roman" panose="02020603050405020304" pitchFamily="18" charset="0"/>
            </a:endParaRPr>
          </a:p>
          <a:p>
            <a:r>
              <a:rPr lang="en-US" sz="1350" dirty="0">
                <a:latin typeface="Times New Roman" panose="02020603050405020304" pitchFamily="18" charset="0"/>
                <a:cs typeface="Times New Roman" panose="02020603050405020304" pitchFamily="18" charset="0"/>
              </a:rPr>
              <a:t>Foxman, M., Harris, B. C., &amp; Partin, W. (2024). Recasting Twitch: Livestreaming, platforms, and new frontiers in digital journalism. </a:t>
            </a:r>
            <a:r>
              <a:rPr lang="fr-BE" sz="1350" i="1" dirty="0">
                <a:latin typeface="Times New Roman" panose="02020603050405020304" pitchFamily="18" charset="0"/>
                <a:cs typeface="Times New Roman" panose="02020603050405020304" pitchFamily="18" charset="0"/>
              </a:rPr>
              <a:t>Digital </a:t>
            </a:r>
            <a:r>
              <a:rPr lang="fr-BE" sz="1350" i="1" dirty="0" err="1">
                <a:latin typeface="Times New Roman" panose="02020603050405020304" pitchFamily="18" charset="0"/>
                <a:cs typeface="Times New Roman" panose="02020603050405020304" pitchFamily="18" charset="0"/>
              </a:rPr>
              <a:t>Journalism</a:t>
            </a:r>
            <a:r>
              <a:rPr lang="fr-BE" sz="1350" i="1" dirty="0">
                <a:latin typeface="Times New Roman" panose="02020603050405020304" pitchFamily="18" charset="0"/>
                <a:cs typeface="Times New Roman" panose="02020603050405020304" pitchFamily="18" charset="0"/>
              </a:rPr>
              <a:t>.</a:t>
            </a:r>
            <a:endParaRPr lang="fr-BE" sz="1350" dirty="0">
              <a:latin typeface="Times New Roman" panose="02020603050405020304" pitchFamily="18" charset="0"/>
              <a:cs typeface="Times New Roman" panose="02020603050405020304" pitchFamily="18" charset="0"/>
            </a:endParaRPr>
          </a:p>
          <a:p>
            <a:r>
              <a:rPr lang="fr-BE" sz="1350" dirty="0">
                <a:latin typeface="Times New Roman" panose="02020603050405020304" pitchFamily="18" charset="0"/>
                <a:cs typeface="Times New Roman" panose="02020603050405020304" pitchFamily="18" charset="0"/>
              </a:rPr>
              <a:t>García-Avilés, J. A., Arias-Robles, F., de Lara-González, A., </a:t>
            </a:r>
            <a:r>
              <a:rPr lang="fr-BE" sz="1350" dirty="0" err="1">
                <a:latin typeface="Times New Roman" panose="02020603050405020304" pitchFamily="18" charset="0"/>
                <a:cs typeface="Times New Roman" panose="02020603050405020304" pitchFamily="18" charset="0"/>
              </a:rPr>
              <a:t>Carvajal</a:t>
            </a:r>
            <a:r>
              <a:rPr lang="fr-BE" sz="1350" dirty="0">
                <a:latin typeface="Times New Roman" panose="02020603050405020304" pitchFamily="18" charset="0"/>
                <a:cs typeface="Times New Roman" panose="02020603050405020304" pitchFamily="18" charset="0"/>
              </a:rPr>
              <a:t>, M., </a:t>
            </a:r>
            <a:r>
              <a:rPr lang="fr-BE" sz="1350" dirty="0" err="1">
                <a:latin typeface="Times New Roman" panose="02020603050405020304" pitchFamily="18" charset="0"/>
                <a:cs typeface="Times New Roman" panose="02020603050405020304" pitchFamily="18" charset="0"/>
              </a:rPr>
              <a:t>Valero</a:t>
            </a:r>
            <a:r>
              <a:rPr lang="fr-BE" sz="1350" dirty="0">
                <a:latin typeface="Times New Roman" panose="02020603050405020304" pitchFamily="18" charset="0"/>
                <a:cs typeface="Times New Roman" panose="02020603050405020304" pitchFamily="18" charset="0"/>
              </a:rPr>
              <a:t>-Pastor, J. M., &amp; </a:t>
            </a:r>
            <a:r>
              <a:rPr lang="fr-BE" sz="1350" dirty="0" err="1">
                <a:latin typeface="Times New Roman" panose="02020603050405020304" pitchFamily="18" charset="0"/>
                <a:cs typeface="Times New Roman" panose="02020603050405020304" pitchFamily="18" charset="0"/>
              </a:rPr>
              <a:t>Mondéjar</a:t>
            </a:r>
            <a:r>
              <a:rPr lang="fr-BE" sz="1350" dirty="0">
                <a:latin typeface="Times New Roman" panose="02020603050405020304" pitchFamily="18" charset="0"/>
                <a:cs typeface="Times New Roman" panose="02020603050405020304" pitchFamily="18" charset="0"/>
              </a:rPr>
              <a:t>, D. (2024). How COVID-19 </a:t>
            </a:r>
            <a:r>
              <a:rPr lang="fr-BE" sz="1350" dirty="0" err="1">
                <a:latin typeface="Times New Roman" panose="02020603050405020304" pitchFamily="18" charset="0"/>
                <a:cs typeface="Times New Roman" panose="02020603050405020304" pitchFamily="18" charset="0"/>
              </a:rPr>
              <a:t>is</a:t>
            </a:r>
            <a:r>
              <a:rPr lang="fr-BE" sz="1350" dirty="0">
                <a:latin typeface="Times New Roman" panose="02020603050405020304" pitchFamily="18" charset="0"/>
                <a:cs typeface="Times New Roman" panose="02020603050405020304" pitchFamily="18" charset="0"/>
              </a:rPr>
              <a:t> </a:t>
            </a:r>
            <a:r>
              <a:rPr lang="fr-BE" sz="1350" dirty="0" err="1">
                <a:latin typeface="Times New Roman" panose="02020603050405020304" pitchFamily="18" charset="0"/>
                <a:cs typeface="Times New Roman" panose="02020603050405020304" pitchFamily="18" charset="0"/>
              </a:rPr>
              <a:t>revamping</a:t>
            </a:r>
            <a:r>
              <a:rPr lang="fr-BE" sz="1350" dirty="0">
                <a:latin typeface="Times New Roman" panose="02020603050405020304" pitchFamily="18" charset="0"/>
                <a:cs typeface="Times New Roman" panose="02020603050405020304" pitchFamily="18" charset="0"/>
              </a:rPr>
              <a:t> </a:t>
            </a:r>
            <a:r>
              <a:rPr lang="fr-BE" sz="1350" dirty="0" err="1">
                <a:latin typeface="Times New Roman" panose="02020603050405020304" pitchFamily="18" charset="0"/>
                <a:cs typeface="Times New Roman" panose="02020603050405020304" pitchFamily="18" charset="0"/>
              </a:rPr>
              <a:t>journalism</a:t>
            </a:r>
            <a:r>
              <a:rPr lang="fr-BE" sz="1350" dirty="0">
                <a:latin typeface="Times New Roman" panose="02020603050405020304" pitchFamily="18" charset="0"/>
                <a:cs typeface="Times New Roman" panose="02020603050405020304" pitchFamily="18" charset="0"/>
              </a:rPr>
              <a:t>: </a:t>
            </a:r>
            <a:r>
              <a:rPr lang="fr-BE" sz="1350" dirty="0" err="1">
                <a:latin typeface="Times New Roman" panose="02020603050405020304" pitchFamily="18" charset="0"/>
                <a:cs typeface="Times New Roman" panose="02020603050405020304" pitchFamily="18" charset="0"/>
              </a:rPr>
              <a:t>Newsroom</a:t>
            </a:r>
            <a:r>
              <a:rPr lang="fr-BE" sz="1350" dirty="0">
                <a:latin typeface="Times New Roman" panose="02020603050405020304" pitchFamily="18" charset="0"/>
                <a:cs typeface="Times New Roman" panose="02020603050405020304" pitchFamily="18" charset="0"/>
              </a:rPr>
              <a:t> practices and innovations in a </a:t>
            </a:r>
            <a:r>
              <a:rPr lang="fr-BE" sz="1350" dirty="0" err="1">
                <a:latin typeface="Times New Roman" panose="02020603050405020304" pitchFamily="18" charset="0"/>
                <a:cs typeface="Times New Roman" panose="02020603050405020304" pitchFamily="18" charset="0"/>
              </a:rPr>
              <a:t>crisis</a:t>
            </a:r>
            <a:r>
              <a:rPr lang="fr-BE" sz="1350" dirty="0">
                <a:latin typeface="Times New Roman" panose="02020603050405020304" pitchFamily="18" charset="0"/>
                <a:cs typeface="Times New Roman" panose="02020603050405020304" pitchFamily="18" charset="0"/>
              </a:rPr>
              <a:t> </a:t>
            </a:r>
            <a:r>
              <a:rPr lang="fr-BE" sz="1350" dirty="0" err="1">
                <a:latin typeface="Times New Roman" panose="02020603050405020304" pitchFamily="18" charset="0"/>
                <a:cs typeface="Times New Roman" panose="02020603050405020304" pitchFamily="18" charset="0"/>
              </a:rPr>
              <a:t>context</a:t>
            </a:r>
            <a:r>
              <a:rPr lang="fr-BE" sz="1350" dirty="0">
                <a:latin typeface="Times New Roman" panose="02020603050405020304" pitchFamily="18" charset="0"/>
                <a:cs typeface="Times New Roman" panose="02020603050405020304" pitchFamily="18" charset="0"/>
              </a:rPr>
              <a:t>. </a:t>
            </a:r>
            <a:r>
              <a:rPr lang="fr-BE" sz="1350" i="1" dirty="0" err="1">
                <a:latin typeface="Times New Roman" panose="02020603050405020304" pitchFamily="18" charset="0"/>
                <a:cs typeface="Times New Roman" panose="02020603050405020304" pitchFamily="18" charset="0"/>
              </a:rPr>
              <a:t>Journalism</a:t>
            </a:r>
            <a:r>
              <a:rPr lang="fr-BE" sz="1350" i="1" dirty="0">
                <a:latin typeface="Times New Roman" panose="02020603050405020304" pitchFamily="18" charset="0"/>
                <a:cs typeface="Times New Roman" panose="02020603050405020304" pitchFamily="18" charset="0"/>
              </a:rPr>
              <a:t> Practice, 18</a:t>
            </a:r>
            <a:r>
              <a:rPr lang="fr-BE" sz="1350" dirty="0">
                <a:latin typeface="Times New Roman" panose="02020603050405020304" pitchFamily="18" charset="0"/>
                <a:cs typeface="Times New Roman" panose="02020603050405020304" pitchFamily="18" charset="0"/>
              </a:rPr>
              <a:t>(1), 181–199.</a:t>
            </a:r>
          </a:p>
          <a:p>
            <a:r>
              <a:rPr lang="fr-BE" sz="1350" dirty="0">
                <a:latin typeface="Times New Roman" panose="02020603050405020304" pitchFamily="18" charset="0"/>
                <a:cs typeface="Times New Roman" panose="02020603050405020304" pitchFamily="18" charset="0"/>
              </a:rPr>
              <a:t>Kaufmann, J.-C. (1999). </a:t>
            </a:r>
            <a:r>
              <a:rPr lang="fr-BE" sz="1350" i="1" dirty="0">
                <a:latin typeface="Times New Roman" panose="02020603050405020304" pitchFamily="18" charset="0"/>
                <a:cs typeface="Times New Roman" panose="02020603050405020304" pitchFamily="18" charset="0"/>
              </a:rPr>
              <a:t>L’entretien compréhensif.</a:t>
            </a:r>
            <a:r>
              <a:rPr lang="fr-BE" sz="1350" dirty="0">
                <a:latin typeface="Times New Roman" panose="02020603050405020304" pitchFamily="18" charset="0"/>
                <a:cs typeface="Times New Roman" panose="02020603050405020304" pitchFamily="18" charset="0"/>
              </a:rPr>
              <a:t> Armand Colin.</a:t>
            </a:r>
          </a:p>
          <a:p>
            <a:r>
              <a:rPr lang="fr-BE" sz="1350" dirty="0" err="1">
                <a:latin typeface="Times New Roman" panose="02020603050405020304" pitchFamily="18" charset="0"/>
                <a:cs typeface="Times New Roman" panose="02020603050405020304" pitchFamily="18" charset="0"/>
              </a:rPr>
              <a:t>Martínez</a:t>
            </a:r>
            <a:r>
              <a:rPr lang="fr-BE" sz="1350" dirty="0">
                <a:latin typeface="Times New Roman" panose="02020603050405020304" pitchFamily="18" charset="0"/>
                <a:cs typeface="Times New Roman" panose="02020603050405020304" pitchFamily="18" charset="0"/>
              </a:rPr>
              <a:t> Valerio, L., &amp; Espada </a:t>
            </a:r>
            <a:r>
              <a:rPr lang="fr-BE" sz="1350" dirty="0" err="1">
                <a:latin typeface="Times New Roman" panose="02020603050405020304" pitchFamily="18" charset="0"/>
                <a:cs typeface="Times New Roman" panose="02020603050405020304" pitchFamily="18" charset="0"/>
              </a:rPr>
              <a:t>Ipiña</a:t>
            </a:r>
            <a:r>
              <a:rPr lang="fr-BE" sz="1350" dirty="0">
                <a:latin typeface="Times New Roman" panose="02020603050405020304" pitchFamily="18" charset="0"/>
                <a:cs typeface="Times New Roman" panose="02020603050405020304" pitchFamily="18" charset="0"/>
              </a:rPr>
              <a:t>, A. (2024). </a:t>
            </a:r>
            <a:r>
              <a:rPr lang="fr-BE" sz="1350" dirty="0" err="1">
                <a:latin typeface="Times New Roman" panose="02020603050405020304" pitchFamily="18" charset="0"/>
                <a:cs typeface="Times New Roman" panose="02020603050405020304" pitchFamily="18" charset="0"/>
              </a:rPr>
              <a:t>Nuevos</a:t>
            </a:r>
            <a:r>
              <a:rPr lang="fr-BE" sz="1350" dirty="0">
                <a:latin typeface="Times New Roman" panose="02020603050405020304" pitchFamily="18" charset="0"/>
                <a:cs typeface="Times New Roman" panose="02020603050405020304" pitchFamily="18" charset="0"/>
              </a:rPr>
              <a:t> </a:t>
            </a:r>
            <a:r>
              <a:rPr lang="fr-BE" sz="1350" dirty="0" err="1">
                <a:latin typeface="Times New Roman" panose="02020603050405020304" pitchFamily="18" charset="0"/>
                <a:cs typeface="Times New Roman" panose="02020603050405020304" pitchFamily="18" charset="0"/>
              </a:rPr>
              <a:t>horizontes</a:t>
            </a:r>
            <a:r>
              <a:rPr lang="fr-BE" sz="1350" dirty="0">
                <a:latin typeface="Times New Roman" panose="02020603050405020304" pitchFamily="18" charset="0"/>
                <a:cs typeface="Times New Roman" panose="02020603050405020304" pitchFamily="18" charset="0"/>
              </a:rPr>
              <a:t> </a:t>
            </a:r>
            <a:r>
              <a:rPr lang="fr-BE" sz="1350" dirty="0" err="1">
                <a:latin typeface="Times New Roman" panose="02020603050405020304" pitchFamily="18" charset="0"/>
                <a:cs typeface="Times New Roman" panose="02020603050405020304" pitchFamily="18" charset="0"/>
              </a:rPr>
              <a:t>informativos</a:t>
            </a:r>
            <a:r>
              <a:rPr lang="fr-BE" sz="1350" dirty="0">
                <a:latin typeface="Times New Roman" panose="02020603050405020304" pitchFamily="18" charset="0"/>
                <a:cs typeface="Times New Roman" panose="02020603050405020304" pitchFamily="18" charset="0"/>
              </a:rPr>
              <a:t>: ¿Es </a:t>
            </a:r>
            <a:r>
              <a:rPr lang="fr-BE" sz="1350" dirty="0" err="1">
                <a:latin typeface="Times New Roman" panose="02020603050405020304" pitchFamily="18" charset="0"/>
                <a:cs typeface="Times New Roman" panose="02020603050405020304" pitchFamily="18" charset="0"/>
              </a:rPr>
              <a:t>profesional</a:t>
            </a:r>
            <a:r>
              <a:rPr lang="fr-BE" sz="1350" dirty="0">
                <a:latin typeface="Times New Roman" panose="02020603050405020304" pitchFamily="18" charset="0"/>
                <a:cs typeface="Times New Roman" panose="02020603050405020304" pitchFamily="18" charset="0"/>
              </a:rPr>
              <a:t> el </a:t>
            </a:r>
            <a:r>
              <a:rPr lang="fr-BE" sz="1350" dirty="0" err="1">
                <a:latin typeface="Times New Roman" panose="02020603050405020304" pitchFamily="18" charset="0"/>
                <a:cs typeface="Times New Roman" panose="02020603050405020304" pitchFamily="18" charset="0"/>
              </a:rPr>
              <a:t>periodismo</a:t>
            </a:r>
            <a:r>
              <a:rPr lang="fr-BE" sz="1350" dirty="0">
                <a:latin typeface="Times New Roman" panose="02020603050405020304" pitchFamily="18" charset="0"/>
                <a:cs typeface="Times New Roman" panose="02020603050405020304" pitchFamily="18" charset="0"/>
              </a:rPr>
              <a:t> en Twitch?, </a:t>
            </a:r>
            <a:r>
              <a:rPr lang="fr-BE" sz="1350" i="1" dirty="0" err="1">
                <a:latin typeface="Times New Roman" panose="02020603050405020304" pitchFamily="18" charset="0"/>
                <a:cs typeface="Times New Roman" panose="02020603050405020304" pitchFamily="18" charset="0"/>
              </a:rPr>
              <a:t>European</a:t>
            </a:r>
            <a:r>
              <a:rPr lang="fr-BE" sz="1350" i="1" dirty="0">
                <a:latin typeface="Times New Roman" panose="02020603050405020304" pitchFamily="18" charset="0"/>
                <a:cs typeface="Times New Roman" panose="02020603050405020304" pitchFamily="18" charset="0"/>
              </a:rPr>
              <a:t> Public &amp; Social Innovation </a:t>
            </a:r>
            <a:r>
              <a:rPr lang="fr-BE" sz="1350" i="1" dirty="0" err="1">
                <a:latin typeface="Times New Roman" panose="02020603050405020304" pitchFamily="18" charset="0"/>
                <a:cs typeface="Times New Roman" panose="02020603050405020304" pitchFamily="18" charset="0"/>
              </a:rPr>
              <a:t>Review</a:t>
            </a:r>
            <a:r>
              <a:rPr lang="fr-BE" sz="1350" i="1" dirty="0">
                <a:latin typeface="Times New Roman" panose="02020603050405020304" pitchFamily="18" charset="0"/>
                <a:cs typeface="Times New Roman" panose="02020603050405020304" pitchFamily="18" charset="0"/>
              </a:rPr>
              <a:t>, 9</a:t>
            </a:r>
            <a:r>
              <a:rPr lang="fr-BE" sz="1350" dirty="0">
                <a:latin typeface="Times New Roman" panose="02020603050405020304" pitchFamily="18" charset="0"/>
                <a:cs typeface="Times New Roman" panose="02020603050405020304" pitchFamily="18" charset="0"/>
              </a:rPr>
              <a:t>, 1–17.</a:t>
            </a:r>
          </a:p>
          <a:p>
            <a:r>
              <a:rPr lang="fr-BE" sz="1350" dirty="0">
                <a:latin typeface="Times New Roman" panose="02020603050405020304" pitchFamily="18" charset="0"/>
                <a:cs typeface="Times New Roman" panose="02020603050405020304" pitchFamily="18" charset="0"/>
              </a:rPr>
              <a:t>Olivares-García, F. J., &amp; Méndez </a:t>
            </a:r>
            <a:r>
              <a:rPr lang="fr-BE" sz="1350" dirty="0" err="1">
                <a:latin typeface="Times New Roman" panose="02020603050405020304" pitchFamily="18" charset="0"/>
                <a:cs typeface="Times New Roman" panose="02020603050405020304" pitchFamily="18" charset="0"/>
              </a:rPr>
              <a:t>Majuelos</a:t>
            </a:r>
            <a:r>
              <a:rPr lang="fr-BE" sz="1350" dirty="0">
                <a:latin typeface="Times New Roman" panose="02020603050405020304" pitchFamily="18" charset="0"/>
                <a:cs typeface="Times New Roman" panose="02020603050405020304" pitchFamily="18" charset="0"/>
              </a:rPr>
              <a:t>, I. (2022). </a:t>
            </a:r>
            <a:r>
              <a:rPr lang="fr-BE" sz="1350" dirty="0" err="1">
                <a:latin typeface="Times New Roman" panose="02020603050405020304" pitchFamily="18" charset="0"/>
                <a:cs typeface="Times New Roman" panose="02020603050405020304" pitchFamily="18" charset="0"/>
              </a:rPr>
              <a:t>Periodistas</a:t>
            </a:r>
            <a:r>
              <a:rPr lang="fr-BE" sz="1350" dirty="0">
                <a:latin typeface="Times New Roman" panose="02020603050405020304" pitchFamily="18" charset="0"/>
                <a:cs typeface="Times New Roman" panose="02020603050405020304" pitchFamily="18" charset="0"/>
              </a:rPr>
              <a:t> y </a:t>
            </a:r>
            <a:r>
              <a:rPr lang="fr-BE" sz="1350" dirty="0" err="1">
                <a:latin typeface="Times New Roman" panose="02020603050405020304" pitchFamily="18" charset="0"/>
                <a:cs typeface="Times New Roman" panose="02020603050405020304" pitchFamily="18" charset="0"/>
              </a:rPr>
              <a:t>comunicadores</a:t>
            </a:r>
            <a:r>
              <a:rPr lang="fr-BE" sz="1350" dirty="0">
                <a:latin typeface="Times New Roman" panose="02020603050405020304" pitchFamily="18" charset="0"/>
                <a:cs typeface="Times New Roman" panose="02020603050405020304" pitchFamily="18" charset="0"/>
              </a:rPr>
              <a:t> en Twitch: </a:t>
            </a:r>
            <a:r>
              <a:rPr lang="fr-BE" sz="1350" dirty="0" err="1">
                <a:latin typeface="Times New Roman" panose="02020603050405020304" pitchFamily="18" charset="0"/>
                <a:cs typeface="Times New Roman" panose="02020603050405020304" pitchFamily="18" charset="0"/>
              </a:rPr>
              <a:t>Medios</a:t>
            </a:r>
            <a:r>
              <a:rPr lang="fr-BE" sz="1350" dirty="0">
                <a:latin typeface="Times New Roman" panose="02020603050405020304" pitchFamily="18" charset="0"/>
                <a:cs typeface="Times New Roman" panose="02020603050405020304" pitchFamily="18" charset="0"/>
              </a:rPr>
              <a:t> </a:t>
            </a:r>
            <a:r>
              <a:rPr lang="fr-BE" sz="1350" dirty="0" err="1">
                <a:latin typeface="Times New Roman" panose="02020603050405020304" pitchFamily="18" charset="0"/>
                <a:cs typeface="Times New Roman" panose="02020603050405020304" pitchFamily="18" charset="0"/>
              </a:rPr>
              <a:t>más</a:t>
            </a:r>
            <a:r>
              <a:rPr lang="fr-BE" sz="1350" dirty="0">
                <a:latin typeface="Times New Roman" panose="02020603050405020304" pitchFamily="18" charset="0"/>
                <a:cs typeface="Times New Roman" panose="02020603050405020304" pitchFamily="18" charset="0"/>
              </a:rPr>
              <a:t> </a:t>
            </a:r>
            <a:r>
              <a:rPr lang="fr-BE" sz="1350" dirty="0" err="1">
                <a:latin typeface="Times New Roman" panose="02020603050405020304" pitchFamily="18" charset="0"/>
                <a:cs typeface="Times New Roman" panose="02020603050405020304" pitchFamily="18" charset="0"/>
              </a:rPr>
              <a:t>allá</a:t>
            </a:r>
            <a:r>
              <a:rPr lang="fr-BE" sz="1350" dirty="0">
                <a:latin typeface="Times New Roman" panose="02020603050405020304" pitchFamily="18" charset="0"/>
                <a:cs typeface="Times New Roman" panose="02020603050405020304" pitchFamily="18" charset="0"/>
              </a:rPr>
              <a:t> de las </a:t>
            </a:r>
            <a:r>
              <a:rPr lang="fr-BE" sz="1350" dirty="0" err="1">
                <a:latin typeface="Times New Roman" panose="02020603050405020304" pitchFamily="18" charset="0"/>
                <a:cs typeface="Times New Roman" panose="02020603050405020304" pitchFamily="18" charset="0"/>
              </a:rPr>
              <a:t>redes</a:t>
            </a:r>
            <a:r>
              <a:rPr lang="fr-BE" sz="1350" dirty="0">
                <a:latin typeface="Times New Roman" panose="02020603050405020304" pitchFamily="18" charset="0"/>
                <a:cs typeface="Times New Roman" panose="02020603050405020304" pitchFamily="18" charset="0"/>
              </a:rPr>
              <a:t> sociales [</a:t>
            </a:r>
            <a:r>
              <a:rPr lang="fr-BE" sz="1350" dirty="0" err="1">
                <a:latin typeface="Times New Roman" panose="02020603050405020304" pitchFamily="18" charset="0"/>
                <a:cs typeface="Times New Roman" panose="02020603050405020304" pitchFamily="18" charset="0"/>
              </a:rPr>
              <a:t>Journalists</a:t>
            </a:r>
            <a:r>
              <a:rPr lang="fr-BE" sz="1350" dirty="0">
                <a:latin typeface="Times New Roman" panose="02020603050405020304" pitchFamily="18" charset="0"/>
                <a:cs typeface="Times New Roman" panose="02020603050405020304" pitchFamily="18" charset="0"/>
              </a:rPr>
              <a:t> and </a:t>
            </a:r>
            <a:r>
              <a:rPr lang="fr-BE" sz="1350" dirty="0" err="1">
                <a:latin typeface="Times New Roman" panose="02020603050405020304" pitchFamily="18" charset="0"/>
                <a:cs typeface="Times New Roman" panose="02020603050405020304" pitchFamily="18" charset="0"/>
              </a:rPr>
              <a:t>communicators</a:t>
            </a:r>
            <a:r>
              <a:rPr lang="fr-BE" sz="1350" dirty="0">
                <a:latin typeface="Times New Roman" panose="02020603050405020304" pitchFamily="18" charset="0"/>
                <a:cs typeface="Times New Roman" panose="02020603050405020304" pitchFamily="18" charset="0"/>
              </a:rPr>
              <a:t> on Twitch: Media </a:t>
            </a:r>
            <a:r>
              <a:rPr lang="fr-BE" sz="1350" dirty="0" err="1">
                <a:latin typeface="Times New Roman" panose="02020603050405020304" pitchFamily="18" charset="0"/>
                <a:cs typeface="Times New Roman" panose="02020603050405020304" pitchFamily="18" charset="0"/>
              </a:rPr>
              <a:t>beyond</a:t>
            </a:r>
            <a:r>
              <a:rPr lang="fr-BE" sz="1350" dirty="0">
                <a:latin typeface="Times New Roman" panose="02020603050405020304" pitchFamily="18" charset="0"/>
                <a:cs typeface="Times New Roman" panose="02020603050405020304" pitchFamily="18" charset="0"/>
              </a:rPr>
              <a:t> social networks]. </a:t>
            </a:r>
            <a:r>
              <a:rPr lang="fr-BE" sz="1350" i="1" dirty="0" err="1">
                <a:latin typeface="Times New Roman" panose="02020603050405020304" pitchFamily="18" charset="0"/>
                <a:cs typeface="Times New Roman" panose="02020603050405020304" pitchFamily="18" charset="0"/>
              </a:rPr>
              <a:t>Anàlisi</a:t>
            </a:r>
            <a:r>
              <a:rPr lang="fr-BE" sz="1350" i="1" dirty="0">
                <a:latin typeface="Times New Roman" panose="02020603050405020304" pitchFamily="18" charset="0"/>
                <a:cs typeface="Times New Roman" panose="02020603050405020304" pitchFamily="18" charset="0"/>
              </a:rPr>
              <a:t>: </a:t>
            </a:r>
            <a:r>
              <a:rPr lang="fr-BE" sz="1350" i="1" dirty="0" err="1">
                <a:latin typeface="Times New Roman" panose="02020603050405020304" pitchFamily="18" charset="0"/>
                <a:cs typeface="Times New Roman" panose="02020603050405020304" pitchFamily="18" charset="0"/>
              </a:rPr>
              <a:t>Quaderns</a:t>
            </a:r>
            <a:r>
              <a:rPr lang="fr-BE" sz="1350" i="1" dirty="0">
                <a:latin typeface="Times New Roman" panose="02020603050405020304" pitchFamily="18" charset="0"/>
                <a:cs typeface="Times New Roman" panose="02020603050405020304" pitchFamily="18" charset="0"/>
              </a:rPr>
              <a:t> de </a:t>
            </a:r>
            <a:r>
              <a:rPr lang="fr-BE" sz="1350" i="1" dirty="0" err="1">
                <a:latin typeface="Times New Roman" panose="02020603050405020304" pitchFamily="18" charset="0"/>
                <a:cs typeface="Times New Roman" panose="02020603050405020304" pitchFamily="18" charset="0"/>
              </a:rPr>
              <a:t>Comunicació</a:t>
            </a:r>
            <a:r>
              <a:rPr lang="fr-BE" sz="1350" i="1" dirty="0">
                <a:latin typeface="Times New Roman" panose="02020603050405020304" pitchFamily="18" charset="0"/>
                <a:cs typeface="Times New Roman" panose="02020603050405020304" pitchFamily="18" charset="0"/>
              </a:rPr>
              <a:t> i Cultura, 66</a:t>
            </a:r>
            <a:r>
              <a:rPr lang="fr-BE" sz="1350" dirty="0">
                <a:latin typeface="Times New Roman" panose="02020603050405020304" pitchFamily="18" charset="0"/>
                <a:cs typeface="Times New Roman" panose="02020603050405020304" pitchFamily="18" charset="0"/>
              </a:rPr>
              <a:t>, 45–61.</a:t>
            </a:r>
          </a:p>
          <a:p>
            <a:r>
              <a:rPr lang="fr-BE" sz="1350" dirty="0" err="1">
                <a:latin typeface="Times New Roman" panose="02020603050405020304" pitchFamily="18" charset="0"/>
                <a:cs typeface="Times New Roman" panose="02020603050405020304" pitchFamily="18" charset="0"/>
              </a:rPr>
              <a:t>Rodríguez</a:t>
            </a:r>
            <a:r>
              <a:rPr lang="fr-BE" sz="1350" dirty="0">
                <a:latin typeface="Times New Roman" panose="02020603050405020304" pitchFamily="18" charset="0"/>
                <a:cs typeface="Times New Roman" panose="02020603050405020304" pitchFamily="18" charset="0"/>
              </a:rPr>
              <a:t> Hernández, L. M. (2019). </a:t>
            </a:r>
            <a:r>
              <a:rPr lang="fr-BE" sz="1350" i="1" dirty="0">
                <a:latin typeface="Times New Roman" panose="02020603050405020304" pitchFamily="18" charset="0"/>
                <a:cs typeface="Times New Roman" panose="02020603050405020304" pitchFamily="18" charset="0"/>
              </a:rPr>
              <a:t>Los </a:t>
            </a:r>
            <a:r>
              <a:rPr lang="fr-BE" sz="1350" i="1" dirty="0" err="1">
                <a:latin typeface="Times New Roman" panose="02020603050405020304" pitchFamily="18" charset="0"/>
                <a:cs typeface="Times New Roman" panose="02020603050405020304" pitchFamily="18" charset="0"/>
              </a:rPr>
              <a:t>medios</a:t>
            </a:r>
            <a:r>
              <a:rPr lang="fr-BE" sz="1350" i="1" dirty="0">
                <a:latin typeface="Times New Roman" panose="02020603050405020304" pitchFamily="18" charset="0"/>
                <a:cs typeface="Times New Roman" panose="02020603050405020304" pitchFamily="18" charset="0"/>
              </a:rPr>
              <a:t> de </a:t>
            </a:r>
            <a:r>
              <a:rPr lang="fr-BE" sz="1350" i="1" dirty="0" err="1">
                <a:latin typeface="Times New Roman" panose="02020603050405020304" pitchFamily="18" charset="0"/>
                <a:cs typeface="Times New Roman" panose="02020603050405020304" pitchFamily="18" charset="0"/>
              </a:rPr>
              <a:t>comunicación</a:t>
            </a:r>
            <a:r>
              <a:rPr lang="fr-BE" sz="1350" i="1" dirty="0">
                <a:latin typeface="Times New Roman" panose="02020603050405020304" pitchFamily="18" charset="0"/>
                <a:cs typeface="Times New Roman" panose="02020603050405020304" pitchFamily="18" charset="0"/>
              </a:rPr>
              <a:t> en las </a:t>
            </a:r>
            <a:r>
              <a:rPr lang="fr-BE" sz="1350" i="1" dirty="0" err="1">
                <a:latin typeface="Times New Roman" panose="02020603050405020304" pitchFamily="18" charset="0"/>
                <a:cs typeface="Times New Roman" panose="02020603050405020304" pitchFamily="18" charset="0"/>
              </a:rPr>
              <a:t>plataformas</a:t>
            </a:r>
            <a:r>
              <a:rPr lang="fr-BE" sz="1350" i="1" dirty="0">
                <a:latin typeface="Times New Roman" panose="02020603050405020304" pitchFamily="18" charset="0"/>
                <a:cs typeface="Times New Roman" panose="02020603050405020304" pitchFamily="18" charset="0"/>
              </a:rPr>
              <a:t> digitales. Un </a:t>
            </a:r>
            <a:r>
              <a:rPr lang="fr-BE" sz="1350" i="1" dirty="0" err="1">
                <a:latin typeface="Times New Roman" panose="02020603050405020304" pitchFamily="18" charset="0"/>
                <a:cs typeface="Times New Roman" panose="02020603050405020304" pitchFamily="18" charset="0"/>
              </a:rPr>
              <a:t>acercamiento</a:t>
            </a:r>
            <a:r>
              <a:rPr lang="fr-BE" sz="1350" i="1" dirty="0">
                <a:latin typeface="Times New Roman" panose="02020603050405020304" pitchFamily="18" charset="0"/>
                <a:cs typeface="Times New Roman" panose="02020603050405020304" pitchFamily="18" charset="0"/>
              </a:rPr>
              <a:t> al </a:t>
            </a:r>
            <a:r>
              <a:rPr lang="fr-BE" sz="1350" i="1" dirty="0" err="1">
                <a:latin typeface="Times New Roman" panose="02020603050405020304" pitchFamily="18" charset="0"/>
                <a:cs typeface="Times New Roman" panose="02020603050405020304" pitchFamily="18" charset="0"/>
              </a:rPr>
              <a:t>futuro</a:t>
            </a:r>
            <a:r>
              <a:rPr lang="fr-BE" sz="1350" i="1" dirty="0">
                <a:latin typeface="Times New Roman" panose="02020603050405020304" pitchFamily="18" charset="0"/>
                <a:cs typeface="Times New Roman" panose="02020603050405020304" pitchFamily="18" charset="0"/>
              </a:rPr>
              <a:t> </a:t>
            </a:r>
            <a:r>
              <a:rPr lang="fr-BE" sz="1350" i="1" dirty="0" err="1">
                <a:latin typeface="Times New Roman" panose="02020603050405020304" pitchFamily="18" charset="0"/>
                <a:cs typeface="Times New Roman" panose="02020603050405020304" pitchFamily="18" charset="0"/>
              </a:rPr>
              <a:t>inmediato</a:t>
            </a:r>
            <a:r>
              <a:rPr lang="fr-BE" sz="1350" i="1" dirty="0">
                <a:latin typeface="Times New Roman" panose="02020603050405020304" pitchFamily="18" charset="0"/>
                <a:cs typeface="Times New Roman" panose="02020603050405020304" pitchFamily="18" charset="0"/>
              </a:rPr>
              <a:t> de las </a:t>
            </a:r>
            <a:r>
              <a:rPr lang="fr-BE" sz="1350" i="1" dirty="0" err="1">
                <a:latin typeface="Times New Roman" panose="02020603050405020304" pitchFamily="18" charset="0"/>
                <a:cs typeface="Times New Roman" panose="02020603050405020304" pitchFamily="18" charset="0"/>
              </a:rPr>
              <a:t>exigencias</a:t>
            </a:r>
            <a:r>
              <a:rPr lang="fr-BE" sz="1350" i="1" dirty="0">
                <a:latin typeface="Times New Roman" panose="02020603050405020304" pitchFamily="18" charset="0"/>
                <a:cs typeface="Times New Roman" panose="02020603050405020304" pitchFamily="18" charset="0"/>
              </a:rPr>
              <a:t> a los </a:t>
            </a:r>
            <a:r>
              <a:rPr lang="fr-BE" sz="1350" i="1" dirty="0" err="1">
                <a:latin typeface="Times New Roman" panose="02020603050405020304" pitchFamily="18" charset="0"/>
                <a:cs typeface="Times New Roman" panose="02020603050405020304" pitchFamily="18" charset="0"/>
              </a:rPr>
              <a:t>profesionales</a:t>
            </a:r>
            <a:r>
              <a:rPr lang="fr-BE" sz="1350" i="1" dirty="0">
                <a:latin typeface="Times New Roman" panose="02020603050405020304" pitchFamily="18" charset="0"/>
                <a:cs typeface="Times New Roman" panose="02020603050405020304" pitchFamily="18" charset="0"/>
              </a:rPr>
              <a:t> de la radio</a:t>
            </a:r>
            <a:r>
              <a:rPr lang="fr-BE" sz="1350" dirty="0">
                <a:latin typeface="Times New Roman" panose="02020603050405020304" pitchFamily="18" charset="0"/>
                <a:cs typeface="Times New Roman" panose="02020603050405020304" pitchFamily="18" charset="0"/>
              </a:rPr>
              <a:t> (</a:t>
            </a:r>
            <a:r>
              <a:rPr lang="fr-BE" sz="1350" dirty="0" err="1">
                <a:latin typeface="Times New Roman" panose="02020603050405020304" pitchFamily="18" charset="0"/>
                <a:cs typeface="Times New Roman" panose="02020603050405020304" pitchFamily="18" charset="0"/>
              </a:rPr>
              <a:t>Trabajo</a:t>
            </a:r>
            <a:r>
              <a:rPr lang="fr-BE" sz="1350" dirty="0">
                <a:latin typeface="Times New Roman" panose="02020603050405020304" pitchFamily="18" charset="0"/>
                <a:cs typeface="Times New Roman" panose="02020603050405020304" pitchFamily="18" charset="0"/>
              </a:rPr>
              <a:t> de Fin de Grado). </a:t>
            </a:r>
            <a:r>
              <a:rPr lang="fr-BE" sz="1350" dirty="0" err="1">
                <a:latin typeface="Times New Roman" panose="02020603050405020304" pitchFamily="18" charset="0"/>
                <a:cs typeface="Times New Roman" panose="02020603050405020304" pitchFamily="18" charset="0"/>
              </a:rPr>
              <a:t>Corporación</a:t>
            </a:r>
            <a:r>
              <a:rPr lang="fr-BE" sz="1350" dirty="0">
                <a:latin typeface="Times New Roman" panose="02020603050405020304" pitchFamily="18" charset="0"/>
                <a:cs typeface="Times New Roman" panose="02020603050405020304" pitchFamily="18" charset="0"/>
              </a:rPr>
              <a:t> </a:t>
            </a:r>
            <a:r>
              <a:rPr lang="fr-BE" sz="1350" dirty="0" err="1">
                <a:latin typeface="Times New Roman" panose="02020603050405020304" pitchFamily="18" charset="0"/>
                <a:cs typeface="Times New Roman" panose="02020603050405020304" pitchFamily="18" charset="0"/>
              </a:rPr>
              <a:t>Universitaria</a:t>
            </a:r>
            <a:r>
              <a:rPr lang="fr-BE" sz="1350" dirty="0">
                <a:latin typeface="Times New Roman" panose="02020603050405020304" pitchFamily="18" charset="0"/>
                <a:cs typeface="Times New Roman" panose="02020603050405020304" pitchFamily="18" charset="0"/>
              </a:rPr>
              <a:t> </a:t>
            </a:r>
            <a:r>
              <a:rPr lang="fr-BE" sz="1350" dirty="0" err="1">
                <a:latin typeface="Times New Roman" panose="02020603050405020304" pitchFamily="18" charset="0"/>
                <a:cs typeface="Times New Roman" panose="02020603050405020304" pitchFamily="18" charset="0"/>
              </a:rPr>
              <a:t>Minuto</a:t>
            </a:r>
            <a:r>
              <a:rPr lang="fr-BE" sz="1350" dirty="0">
                <a:latin typeface="Times New Roman" panose="02020603050405020304" pitchFamily="18" charset="0"/>
                <a:cs typeface="Times New Roman" panose="02020603050405020304" pitchFamily="18" charset="0"/>
              </a:rPr>
              <a:t> de </a:t>
            </a:r>
            <a:r>
              <a:rPr lang="fr-BE" sz="1350" dirty="0" err="1">
                <a:latin typeface="Times New Roman" panose="02020603050405020304" pitchFamily="18" charset="0"/>
                <a:cs typeface="Times New Roman" panose="02020603050405020304" pitchFamily="18" charset="0"/>
              </a:rPr>
              <a:t>Dios</a:t>
            </a:r>
            <a:r>
              <a:rPr lang="fr-BE" sz="1350" dirty="0">
                <a:latin typeface="Times New Roman" panose="02020603050405020304" pitchFamily="18" charset="0"/>
                <a:cs typeface="Times New Roman" panose="02020603050405020304" pitchFamily="18" charset="0"/>
              </a:rPr>
              <a:t>, Bogotá.</a:t>
            </a:r>
          </a:p>
          <a:p>
            <a:r>
              <a:rPr lang="en-GB" sz="1350" dirty="0">
                <a:latin typeface="Times New Roman" panose="02020603050405020304" pitchFamily="18" charset="0"/>
                <a:cs typeface="Times New Roman" panose="02020603050405020304" pitchFamily="18" charset="0"/>
              </a:rPr>
              <a:t>Vázquez-Herrero, J., </a:t>
            </a:r>
            <a:r>
              <a:rPr lang="en-GB" sz="1350" dirty="0" err="1">
                <a:latin typeface="Times New Roman" panose="02020603050405020304" pitchFamily="18" charset="0"/>
                <a:cs typeface="Times New Roman" panose="02020603050405020304" pitchFamily="18" charset="0"/>
              </a:rPr>
              <a:t>Negreira</a:t>
            </a:r>
            <a:r>
              <a:rPr lang="en-GB" sz="1350" dirty="0">
                <a:latin typeface="Times New Roman" panose="02020603050405020304" pitchFamily="18" charset="0"/>
                <a:cs typeface="Times New Roman" panose="02020603050405020304" pitchFamily="18" charset="0"/>
              </a:rPr>
              <a:t>-Rey, M.-C., &amp; Zago, G. (2022). “</a:t>
            </a:r>
            <a:r>
              <a:rPr lang="fr-BE" sz="1350" dirty="0">
                <a:latin typeface="Times New Roman" panose="02020603050405020304" pitchFamily="18" charset="0"/>
                <a:cs typeface="Times New Roman" panose="02020603050405020304" pitchFamily="18" charset="0"/>
              </a:rPr>
              <a:t>Young audience </a:t>
            </a:r>
            <a:r>
              <a:rPr lang="fr-BE" sz="1350" dirty="0" err="1">
                <a:latin typeface="Times New Roman" panose="02020603050405020304" pitchFamily="18" charset="0"/>
                <a:cs typeface="Times New Roman" panose="02020603050405020304" pitchFamily="18" charset="0"/>
              </a:rPr>
              <a:t>wanted</a:t>
            </a:r>
            <a:r>
              <a:rPr lang="fr-BE" sz="1350" dirty="0">
                <a:latin typeface="Times New Roman" panose="02020603050405020304" pitchFamily="18" charset="0"/>
                <a:cs typeface="Times New Roman" panose="02020603050405020304" pitchFamily="18" charset="0"/>
              </a:rPr>
              <a:t>! </a:t>
            </a:r>
            <a:r>
              <a:rPr lang="nl-BE" sz="1350" dirty="0">
                <a:latin typeface="Times New Roman" panose="02020603050405020304" pitchFamily="18" charset="0"/>
                <a:cs typeface="Times New Roman" panose="02020603050405020304" pitchFamily="18" charset="0"/>
              </a:rPr>
              <a:t>Journalism looks to the future”, In S. Splendore (Ed.), </a:t>
            </a:r>
            <a:r>
              <a:rPr lang="nl-BE" sz="1350" i="1" dirty="0">
                <a:latin typeface="Times New Roman" panose="02020603050405020304" pitchFamily="18" charset="0"/>
                <a:cs typeface="Times New Roman" panose="02020603050405020304" pitchFamily="18" charset="0"/>
              </a:rPr>
              <a:t>Emerging practices in the age of automated digital journalism</a:t>
            </a:r>
            <a:r>
              <a:rPr lang="nl-BE" sz="1350" dirty="0">
                <a:latin typeface="Times New Roman" panose="02020603050405020304" pitchFamily="18" charset="0"/>
                <a:cs typeface="Times New Roman" panose="02020603050405020304" pitchFamily="18" charset="0"/>
              </a:rPr>
              <a:t> (1st ed., p. 11). </a:t>
            </a:r>
            <a:r>
              <a:rPr lang="fr-BE" sz="1350" dirty="0">
                <a:latin typeface="Times New Roman" panose="02020603050405020304" pitchFamily="18" charset="0"/>
                <a:cs typeface="Times New Roman" panose="02020603050405020304" pitchFamily="18" charset="0"/>
              </a:rPr>
              <a:t>Routledge</a:t>
            </a:r>
          </a:p>
          <a:p>
            <a:endParaRPr lang="fr-FR" sz="13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3420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2427BE-B5E7-9071-A76A-B4056823D110}"/>
              </a:ext>
            </a:extLst>
          </p:cNvPr>
          <p:cNvSpPr>
            <a:spLocks noGrp="1"/>
          </p:cNvSpPr>
          <p:nvPr>
            <p:ph type="title"/>
          </p:nvPr>
        </p:nvSpPr>
        <p:spPr/>
        <p:txBody>
          <a:bodyPr/>
          <a:lstStyle/>
          <a:p>
            <a:r>
              <a:rPr lang="fr-FR" dirty="0" err="1"/>
              <a:t>Research</a:t>
            </a:r>
            <a:r>
              <a:rPr lang="fr-FR" dirty="0"/>
              <a:t> question and </a:t>
            </a:r>
            <a:r>
              <a:rPr lang="fr-FR" dirty="0" err="1"/>
              <a:t>methodology</a:t>
            </a:r>
            <a:endParaRPr lang="fr-FR" dirty="0"/>
          </a:p>
        </p:txBody>
      </p:sp>
      <p:graphicFrame>
        <p:nvGraphicFramePr>
          <p:cNvPr id="5" name="Espace réservé du contenu 2">
            <a:extLst>
              <a:ext uri="{FF2B5EF4-FFF2-40B4-BE49-F238E27FC236}">
                <a16:creationId xmlns:a16="http://schemas.microsoft.com/office/drawing/2014/main" id="{162AEF5A-DE64-D4E6-5B02-0FB7F97418B5}"/>
              </a:ext>
            </a:extLst>
          </p:cNvPr>
          <p:cNvGraphicFramePr>
            <a:graphicFrameLocks noGrp="1"/>
          </p:cNvGraphicFramePr>
          <p:nvPr>
            <p:ph idx="1"/>
            <p:extLst>
              <p:ext uri="{D42A27DB-BD31-4B8C-83A1-F6EECF244321}">
                <p14:modId xmlns:p14="http://schemas.microsoft.com/office/powerpoint/2010/main" val="4189973940"/>
              </p:ext>
            </p:extLst>
          </p:nvPr>
        </p:nvGraphicFramePr>
        <p:xfrm>
          <a:off x="188259" y="1825625"/>
          <a:ext cx="11165541" cy="4790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1626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4E84DA-9505-AF72-5AC5-C7EF9E309878}"/>
              </a:ext>
            </a:extLst>
          </p:cNvPr>
          <p:cNvSpPr>
            <a:spLocks noGrp="1"/>
          </p:cNvSpPr>
          <p:nvPr>
            <p:ph type="title"/>
          </p:nvPr>
        </p:nvSpPr>
        <p:spPr>
          <a:xfrm>
            <a:off x="838200" y="83203"/>
            <a:ext cx="10515600" cy="1325563"/>
          </a:xfrm>
        </p:spPr>
        <p:txBody>
          <a:bodyPr/>
          <a:lstStyle/>
          <a:p>
            <a:r>
              <a:rPr lang="fr-FR" dirty="0"/>
              <a:t>State of the art</a:t>
            </a:r>
          </a:p>
        </p:txBody>
      </p:sp>
      <p:sp>
        <p:nvSpPr>
          <p:cNvPr id="3" name="Espace réservé du contenu 2">
            <a:extLst>
              <a:ext uri="{FF2B5EF4-FFF2-40B4-BE49-F238E27FC236}">
                <a16:creationId xmlns:a16="http://schemas.microsoft.com/office/drawing/2014/main" id="{4E7C4309-E428-ED4D-B8E3-7AC5B77123EA}"/>
              </a:ext>
            </a:extLst>
          </p:cNvPr>
          <p:cNvSpPr>
            <a:spLocks noGrp="1"/>
          </p:cNvSpPr>
          <p:nvPr>
            <p:ph idx="1"/>
          </p:nvPr>
        </p:nvSpPr>
        <p:spPr>
          <a:xfrm>
            <a:off x="147918" y="1126378"/>
            <a:ext cx="11766176" cy="4351338"/>
          </a:xfrm>
        </p:spPr>
        <p:txBody>
          <a:bodyPr>
            <a:normAutofit/>
          </a:bodyPr>
          <a:lstStyle/>
          <a:p>
            <a:pPr algn="just"/>
            <a:r>
              <a:rPr lang="en-GB" sz="1800" dirty="0">
                <a:latin typeface="Times New Roman" panose="02020603050405020304" pitchFamily="18" charset="0"/>
                <a:cs typeface="Times New Roman" panose="02020603050405020304" pitchFamily="18" charset="0"/>
              </a:rPr>
              <a:t>Generalist media are increasingly leveraging Twitch as an extension of their existing editorial offerings, driven by the platform's significant growth since 2020, its predominantly young audience, and its strong interactive potential (Rodríguez, 2019 ; Vasquez Herrero et. al, 2022). </a:t>
            </a:r>
          </a:p>
          <a:p>
            <a:pPr algn="just"/>
            <a:r>
              <a:rPr lang="en-GB" sz="1800" dirty="0">
                <a:latin typeface="Times New Roman" panose="02020603050405020304" pitchFamily="18" charset="0"/>
                <a:cs typeface="Times New Roman" panose="02020603050405020304" pitchFamily="18" charset="0"/>
              </a:rPr>
              <a:t>For generalist medias, Twitch offers an opportunity to delve deeper into certain subjects and provide real-time updates on developing news. For instance, </a:t>
            </a:r>
            <a:r>
              <a:rPr lang="en-GB" sz="1800" dirty="0" err="1">
                <a:latin typeface="Times New Roman" panose="02020603050405020304" pitchFamily="18" charset="0"/>
                <a:cs typeface="Times New Roman" panose="02020603050405020304" pitchFamily="18" charset="0"/>
              </a:rPr>
              <a:t>MALDITA.es</a:t>
            </a:r>
            <a:r>
              <a:rPr lang="en-GB" sz="1800" dirty="0">
                <a:latin typeface="Times New Roman" panose="02020603050405020304" pitchFamily="18" charset="0"/>
                <a:cs typeface="Times New Roman" panose="02020603050405020304" pitchFamily="18" charset="0"/>
              </a:rPr>
              <a:t> used Twitch to elaborate on topics and update information, though not necessarily to diversify content or introduce new journalistic perspectives (</a:t>
            </a:r>
            <a:r>
              <a:rPr lang="en-GB" sz="1800" dirty="0" err="1">
                <a:latin typeface="Times New Roman" panose="02020603050405020304" pitchFamily="18" charset="0"/>
                <a:cs typeface="Times New Roman" panose="02020603050405020304" pitchFamily="18" charset="0"/>
              </a:rPr>
              <a:t>Martínez</a:t>
            </a:r>
            <a:r>
              <a:rPr lang="en-GB" sz="1800" dirty="0">
                <a:latin typeface="Times New Roman" panose="02020603050405020304" pitchFamily="18" charset="0"/>
                <a:cs typeface="Times New Roman" panose="02020603050405020304" pitchFamily="18" charset="0"/>
              </a:rPr>
              <a:t> Valerio and Espada </a:t>
            </a:r>
            <a:r>
              <a:rPr lang="en-GB" sz="1800" dirty="0" err="1">
                <a:latin typeface="Times New Roman" panose="02020603050405020304" pitchFamily="18" charset="0"/>
                <a:cs typeface="Times New Roman" panose="02020603050405020304" pitchFamily="18" charset="0"/>
              </a:rPr>
              <a:t>Ipiña</a:t>
            </a:r>
            <a:r>
              <a:rPr lang="en-GB" sz="1800" dirty="0">
                <a:latin typeface="Times New Roman" panose="02020603050405020304" pitchFamily="18" charset="0"/>
                <a:cs typeface="Times New Roman" panose="02020603050405020304" pitchFamily="18" charset="0"/>
              </a:rPr>
              <a:t>, 2024).</a:t>
            </a:r>
            <a:r>
              <a:rPr lang="fr-BE" sz="1800" dirty="0">
                <a:effectLst/>
                <a:latin typeface="Times New Roman" panose="02020603050405020304" pitchFamily="18" charset="0"/>
                <a:cs typeface="Times New Roman" panose="02020603050405020304" pitchFamily="18" charset="0"/>
              </a:rPr>
              <a:t> </a:t>
            </a:r>
            <a:endParaRPr lang="fr-FR" sz="1800" dirty="0">
              <a:latin typeface="Times New Roman" panose="02020603050405020304" pitchFamily="18" charset="0"/>
              <a:cs typeface="Times New Roman" panose="02020603050405020304" pitchFamily="18" charset="0"/>
            </a:endParaRPr>
          </a:p>
        </p:txBody>
      </p:sp>
      <p:pic>
        <p:nvPicPr>
          <p:cNvPr id="7" name="Image 6" descr="Une image contenant texte, Visage humain, capture d’écran, Site web&#10;&#10;Le contenu généré par l’IA peut être incorrect.">
            <a:extLst>
              <a:ext uri="{FF2B5EF4-FFF2-40B4-BE49-F238E27FC236}">
                <a16:creationId xmlns:a16="http://schemas.microsoft.com/office/drawing/2014/main" id="{D242B5BB-B226-7B08-B3FE-428278AE45FE}"/>
              </a:ext>
            </a:extLst>
          </p:cNvPr>
          <p:cNvPicPr>
            <a:picLocks noChangeAspect="1"/>
          </p:cNvPicPr>
          <p:nvPr/>
        </p:nvPicPr>
        <p:blipFill>
          <a:blip r:embed="rId3"/>
          <a:stretch>
            <a:fillRect/>
          </a:stretch>
        </p:blipFill>
        <p:spPr>
          <a:xfrm>
            <a:off x="2144806" y="2983314"/>
            <a:ext cx="7772400" cy="3899059"/>
          </a:xfrm>
          <a:prstGeom prst="rect">
            <a:avLst/>
          </a:prstGeom>
        </p:spPr>
      </p:pic>
    </p:spTree>
    <p:extLst>
      <p:ext uri="{BB962C8B-B14F-4D97-AF65-F5344CB8AC3E}">
        <p14:creationId xmlns:p14="http://schemas.microsoft.com/office/powerpoint/2010/main" val="379850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C79074D-7D2E-3B81-222E-5EB3CC3590F4}"/>
              </a:ext>
            </a:extLst>
          </p:cNvPr>
          <p:cNvSpPr>
            <a:spLocks noGrp="1"/>
          </p:cNvSpPr>
          <p:nvPr>
            <p:ph type="title"/>
          </p:nvPr>
        </p:nvSpPr>
        <p:spPr>
          <a:xfrm>
            <a:off x="586478" y="1683756"/>
            <a:ext cx="3115265" cy="2396359"/>
          </a:xfrm>
        </p:spPr>
        <p:txBody>
          <a:bodyPr anchor="b">
            <a:normAutofit/>
          </a:bodyPr>
          <a:lstStyle/>
          <a:p>
            <a:pPr algn="r"/>
            <a:r>
              <a:rPr lang="fr-FR" sz="3100">
                <a:solidFill>
                  <a:srgbClr val="FFFFFF"/>
                </a:solidFill>
              </a:rPr>
              <a:t>Following </a:t>
            </a:r>
            <a:r>
              <a:rPr lang="fr-BE" sz="3100">
                <a:solidFill>
                  <a:srgbClr val="FFFFFF"/>
                </a:solidFill>
              </a:rPr>
              <a:t>Olivares-García and Méndez Majuelos’ typology…</a:t>
            </a:r>
            <a:endParaRPr lang="fr-FR" sz="3100">
              <a:solidFill>
                <a:srgbClr val="FFFFFF"/>
              </a:solidFill>
            </a:endParaRPr>
          </a:p>
        </p:txBody>
      </p:sp>
      <p:graphicFrame>
        <p:nvGraphicFramePr>
          <p:cNvPr id="5" name="Espace réservé du contenu 2">
            <a:extLst>
              <a:ext uri="{FF2B5EF4-FFF2-40B4-BE49-F238E27FC236}">
                <a16:creationId xmlns:a16="http://schemas.microsoft.com/office/drawing/2014/main" id="{BCA1C071-A155-C14E-DDC0-9D882938F6AD}"/>
              </a:ext>
            </a:extLst>
          </p:cNvPr>
          <p:cNvGraphicFramePr>
            <a:graphicFrameLocks noGrp="1"/>
          </p:cNvGraphicFramePr>
          <p:nvPr>
            <p:ph idx="1"/>
            <p:extLst>
              <p:ext uri="{D42A27DB-BD31-4B8C-83A1-F6EECF244321}">
                <p14:modId xmlns:p14="http://schemas.microsoft.com/office/powerpoint/2010/main" val="3189977793"/>
              </p:ext>
            </p:extLst>
          </p:nvPr>
        </p:nvGraphicFramePr>
        <p:xfrm>
          <a:off x="4288222" y="268941"/>
          <a:ext cx="7572084" cy="6279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8762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4D9710-F2D8-D6F6-599F-48B4BA6A7C03}"/>
              </a:ext>
            </a:extLst>
          </p:cNvPr>
          <p:cNvSpPr>
            <a:spLocks noGrp="1"/>
          </p:cNvSpPr>
          <p:nvPr>
            <p:ph type="title"/>
          </p:nvPr>
        </p:nvSpPr>
        <p:spPr>
          <a:xfrm>
            <a:off x="1113810" y="3023754"/>
            <a:ext cx="4900144" cy="2736965"/>
          </a:xfrm>
        </p:spPr>
        <p:txBody>
          <a:bodyPr vert="horz" lIns="91440" tIns="45720" rIns="91440" bIns="45720" rtlCol="0" anchor="t">
            <a:normAutofit/>
          </a:bodyPr>
          <a:lstStyle/>
          <a:p>
            <a:r>
              <a:rPr lang="en-US" sz="4600" b="1"/>
              <a:t>1) Twitch as an Expansion of Editorial Strategy (RTBF, Mediapart)</a:t>
            </a:r>
            <a:endParaRPr lang="en-US" sz="4600"/>
          </a:p>
        </p:txBody>
      </p:sp>
      <p:grpSp>
        <p:nvGrpSpPr>
          <p:cNvPr id="2066" name="Group 206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067" name="Rectangle 206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Rectangle 206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1" name="Rectangle 2070">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3" name="Rectangle 2072">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Nouvel abonnement : Médiapart | ESSEC Knowledge Lab">
            <a:extLst>
              <a:ext uri="{FF2B5EF4-FFF2-40B4-BE49-F238E27FC236}">
                <a16:creationId xmlns:a16="http://schemas.microsoft.com/office/drawing/2014/main" id="{12AC5A81-3652-D002-69F0-457FA7C0EE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14162" y="612478"/>
            <a:ext cx="4324849" cy="2270546"/>
          </a:xfrm>
          <a:prstGeom prst="rect">
            <a:avLst/>
          </a:prstGeom>
          <a:noFill/>
          <a:extLst>
            <a:ext uri="{909E8E84-426E-40DD-AFC4-6F175D3DCCD1}">
              <a14:hiddenFill xmlns:a14="http://schemas.microsoft.com/office/drawing/2010/main">
                <a:solidFill>
                  <a:srgbClr val="FFFFFF"/>
                </a:solidFill>
              </a14:hiddenFill>
            </a:ext>
          </a:extLst>
        </p:spPr>
      </p:pic>
      <p:sp>
        <p:nvSpPr>
          <p:cNvPr id="2075" name="Rectangle 207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TBF interactive">
            <a:extLst>
              <a:ext uri="{FF2B5EF4-FFF2-40B4-BE49-F238E27FC236}">
                <a16:creationId xmlns:a16="http://schemas.microsoft.com/office/drawing/2014/main" id="{85D8444D-A578-EB43-D62C-F0A4CEA4C4F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14162" y="4049421"/>
            <a:ext cx="4324849" cy="180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48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ING / La RTBF lance iXPé son nouveau média gaming et culture 2.0 - RTBF  Actus">
            <a:extLst>
              <a:ext uri="{FF2B5EF4-FFF2-40B4-BE49-F238E27FC236}">
                <a16:creationId xmlns:a16="http://schemas.microsoft.com/office/drawing/2014/main" id="{2C9F7713-5FB8-29B9-9007-CFF9178B8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557" b="23337"/>
          <a:stretch>
            <a:fillRect/>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EA91CD0C-7357-D62A-B4B7-1AFE1D80F970}"/>
              </a:ext>
            </a:extLst>
          </p:cNvPr>
          <p:cNvSpPr>
            <a:spLocks noGrp="1"/>
          </p:cNvSpPr>
          <p:nvPr>
            <p:ph idx="1"/>
          </p:nvPr>
        </p:nvSpPr>
        <p:spPr>
          <a:xfrm>
            <a:off x="318655" y="3752850"/>
            <a:ext cx="11689569" cy="2916891"/>
          </a:xfrm>
        </p:spPr>
        <p:txBody>
          <a:bodyPr anchor="ctr">
            <a:normAutofit/>
          </a:bodyPr>
          <a:lstStyle/>
          <a:p>
            <a:pPr algn="just"/>
            <a:r>
              <a:rPr lang="fr-BE" sz="1600" b="1" dirty="0">
                <a:latin typeface="Times New Roman" panose="02020603050405020304" pitchFamily="18" charset="0"/>
                <a:cs typeface="Times New Roman" panose="02020603050405020304" pitchFamily="18" charset="0"/>
              </a:rPr>
              <a:t>Strategic </a:t>
            </a:r>
            <a:r>
              <a:rPr lang="fr-BE" sz="1600" b="1" dirty="0" err="1">
                <a:latin typeface="Times New Roman" panose="02020603050405020304" pitchFamily="18" charset="0"/>
                <a:cs typeface="Times New Roman" panose="02020603050405020304" pitchFamily="18" charset="0"/>
              </a:rPr>
              <a:t>Role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Launched</a:t>
            </a:r>
            <a:r>
              <a:rPr lang="fr-BE" sz="1600" dirty="0">
                <a:latin typeface="Times New Roman" panose="02020603050405020304" pitchFamily="18" charset="0"/>
                <a:cs typeface="Times New Roman" panose="02020603050405020304" pitchFamily="18" charset="0"/>
              </a:rPr>
              <a:t> in </a:t>
            </a:r>
            <a:r>
              <a:rPr lang="fr-BE" sz="1600" dirty="0" err="1">
                <a:latin typeface="Times New Roman" panose="02020603050405020304" pitchFamily="18" charset="0"/>
                <a:cs typeface="Times New Roman" panose="02020603050405020304" pitchFamily="18" charset="0"/>
              </a:rPr>
              <a:t>october</a:t>
            </a:r>
            <a:r>
              <a:rPr lang="fr-BE" sz="1600" dirty="0">
                <a:latin typeface="Times New Roman" panose="02020603050405020304" pitchFamily="18" charset="0"/>
                <a:cs typeface="Times New Roman" panose="02020603050405020304" pitchFamily="18" charset="0"/>
              </a:rPr>
              <a:t> 2021, </a:t>
            </a:r>
            <a:r>
              <a:rPr lang="fr-BE" sz="1600" dirty="0" err="1">
                <a:latin typeface="Times New Roman" panose="02020603050405020304" pitchFamily="18" charset="0"/>
                <a:cs typeface="Times New Roman" panose="02020603050405020304" pitchFamily="18" charset="0"/>
              </a:rPr>
              <a:t>iXPé</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complements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RTBF’s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editorial</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strategy</a:t>
            </a:r>
            <a:r>
              <a:rPr lang="fr-BE" sz="1600" dirty="0">
                <a:latin typeface="Times New Roman" panose="02020603050405020304" pitchFamily="18" charset="0"/>
                <a:cs typeface="Times New Roman" panose="02020603050405020304" pitchFamily="18" charset="0"/>
              </a:rPr>
              <a:t> by </a:t>
            </a:r>
            <a:r>
              <a:rPr lang="fr-BE" sz="1600" dirty="0" err="1">
                <a:latin typeface="Times New Roman" panose="02020603050405020304" pitchFamily="18" charset="0"/>
                <a:cs typeface="Times New Roman" panose="02020603050405020304" pitchFamily="18" charset="0"/>
              </a:rPr>
              <a:t>targeting</a:t>
            </a:r>
            <a:r>
              <a:rPr lang="fr-BE" sz="1600" dirty="0">
                <a:latin typeface="Times New Roman" panose="02020603050405020304" pitchFamily="18" charset="0"/>
                <a:cs typeface="Times New Roman" panose="02020603050405020304" pitchFamily="18" charset="0"/>
              </a:rPr>
              <a:t> gaming, </a:t>
            </a:r>
            <a:r>
              <a:rPr lang="fr-BE" sz="1600" dirty="0" err="1">
                <a:latin typeface="Times New Roman" panose="02020603050405020304" pitchFamily="18" charset="0"/>
                <a:cs typeface="Times New Roman" panose="02020603050405020304" pitchFamily="18" charset="0"/>
              </a:rPr>
              <a:t>esports</a:t>
            </a:r>
            <a:r>
              <a:rPr lang="fr-BE" sz="1600" dirty="0">
                <a:latin typeface="Times New Roman" panose="02020603050405020304" pitchFamily="18" charset="0"/>
                <a:cs typeface="Times New Roman" panose="02020603050405020304" pitchFamily="18" charset="0"/>
              </a:rPr>
              <a:t>, and geek </a:t>
            </a:r>
            <a:r>
              <a:rPr lang="fr-BE" sz="1600" dirty="0" err="1">
                <a:latin typeface="Times New Roman" panose="02020603050405020304" pitchFamily="18" charset="0"/>
                <a:cs typeface="Times New Roman" panose="02020603050405020304" pitchFamily="18" charset="0"/>
              </a:rPr>
              <a:t>communities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broadening</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its</a:t>
            </a:r>
            <a:r>
              <a:rPr lang="fr-BE" sz="1600" dirty="0">
                <a:latin typeface="Times New Roman" panose="02020603050405020304" pitchFamily="18" charset="0"/>
                <a:cs typeface="Times New Roman" panose="02020603050405020304" pitchFamily="18" charset="0"/>
              </a:rPr>
              <a:t> audience </a:t>
            </a:r>
            <a:r>
              <a:rPr lang="fr-BE" sz="1600" dirty="0" err="1">
                <a:latin typeface="Times New Roman" panose="02020603050405020304" pitchFamily="18" charset="0"/>
                <a:cs typeface="Times New Roman" panose="02020603050405020304" pitchFamily="18" charset="0"/>
              </a:rPr>
              <a:t>reach</a:t>
            </a:r>
            <a:r>
              <a:rPr lang="fr-BE" sz="1600" dirty="0">
                <a:latin typeface="Times New Roman" panose="02020603050405020304" pitchFamily="18" charset="0"/>
                <a:cs typeface="Times New Roman" panose="02020603050405020304" pitchFamily="18" charset="0"/>
              </a:rPr>
              <a:t> in a </a:t>
            </a:r>
            <a:r>
              <a:rPr lang="fr-BE" sz="1600" dirty="0" err="1">
                <a:latin typeface="Times New Roman" panose="02020603050405020304" pitchFamily="18" charset="0"/>
                <a:cs typeface="Times New Roman" panose="02020603050405020304" pitchFamily="18" charset="0"/>
              </a:rPr>
              <a:t>fragmented</a:t>
            </a:r>
            <a:r>
              <a:rPr lang="fr-BE" sz="1600" dirty="0">
                <a:latin typeface="Times New Roman" panose="02020603050405020304" pitchFamily="18" charset="0"/>
                <a:cs typeface="Times New Roman" panose="02020603050405020304" pitchFamily="18" charset="0"/>
              </a:rPr>
              <a:t> digital media </a:t>
            </a:r>
            <a:r>
              <a:rPr lang="fr-BE" sz="1600" dirty="0" err="1">
                <a:latin typeface="Times New Roman" panose="02020603050405020304" pitchFamily="18" charset="0"/>
                <a:cs typeface="Times New Roman" panose="02020603050405020304" pitchFamily="18" charset="0"/>
              </a:rPr>
              <a:t>landscape</a:t>
            </a:r>
            <a:r>
              <a:rPr lang="fr-BE" sz="1600" dirty="0">
                <a:latin typeface="Times New Roman" panose="02020603050405020304" pitchFamily="18" charset="0"/>
                <a:cs typeface="Times New Roman" panose="02020603050405020304" pitchFamily="18" charset="0"/>
              </a:rPr>
              <a:t>.</a:t>
            </a:r>
          </a:p>
          <a:p>
            <a:pPr algn="just"/>
            <a:r>
              <a:rPr lang="fr-BE" sz="1600" b="1" dirty="0">
                <a:latin typeface="Times New Roman" panose="02020603050405020304" pitchFamily="18" charset="0"/>
                <a:cs typeface="Times New Roman" panose="02020603050405020304" pitchFamily="18" charset="0"/>
              </a:rPr>
              <a:t>Origins and Audience Focus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Emerging</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from</a:t>
            </a:r>
            <a:r>
              <a:rPr lang="fr-BE" sz="1600" dirty="0">
                <a:latin typeface="Times New Roman" panose="02020603050405020304" pitchFamily="18" charset="0"/>
                <a:cs typeface="Times New Roman" panose="02020603050405020304" pitchFamily="18" charset="0"/>
              </a:rPr>
              <a:t> an </a:t>
            </a:r>
            <a:r>
              <a:rPr lang="fr-BE" sz="1600" dirty="0" err="1">
                <a:latin typeface="Times New Roman" panose="02020603050405020304" pitchFamily="18" charset="0"/>
                <a:cs typeface="Times New Roman" panose="02020603050405020304" pitchFamily="18" charset="0"/>
              </a:rPr>
              <a:t>internal</a:t>
            </a:r>
            <a:r>
              <a:rPr lang="fr-BE" sz="1600" dirty="0">
                <a:latin typeface="Times New Roman" panose="02020603050405020304" pitchFamily="18" charset="0"/>
                <a:cs typeface="Times New Roman" panose="02020603050405020304" pitchFamily="18" charset="0"/>
              </a:rPr>
              <a:t> initiative </a:t>
            </a:r>
            <a:r>
              <a:rPr lang="fr-BE" sz="1600" dirty="0" err="1">
                <a:latin typeface="Times New Roman" panose="02020603050405020304" pitchFamily="18" charset="0"/>
                <a:cs typeface="Times New Roman" panose="02020603050405020304" pitchFamily="18" charset="0"/>
              </a:rPr>
              <a:t>rather</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than</a:t>
            </a:r>
            <a:r>
              <a:rPr lang="fr-BE" sz="1600" dirty="0">
                <a:latin typeface="Times New Roman" panose="02020603050405020304" pitchFamily="18" charset="0"/>
                <a:cs typeface="Times New Roman" panose="02020603050405020304" pitchFamily="18" charset="0"/>
              </a:rPr>
              <a:t> top-down direction, </a:t>
            </a:r>
            <a:r>
              <a:rPr lang="fr-BE" sz="1600" dirty="0" err="1">
                <a:latin typeface="Times New Roman" panose="02020603050405020304" pitchFamily="18" charset="0"/>
                <a:cs typeface="Times New Roman" panose="02020603050405020304" pitchFamily="18" charset="0"/>
              </a:rPr>
              <a:t>iXPé</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was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designed</a:t>
            </a:r>
            <a:r>
              <a:rPr lang="fr-BE" sz="1600" dirty="0">
                <a:latin typeface="Times New Roman" panose="02020603050405020304" pitchFamily="18" charset="0"/>
                <a:cs typeface="Times New Roman" panose="02020603050405020304" pitchFamily="18" charset="0"/>
              </a:rPr>
              <a:t> to engage the </a:t>
            </a:r>
            <a:r>
              <a:rPr lang="fr-BE" sz="1600" dirty="0" err="1">
                <a:latin typeface="Times New Roman" panose="02020603050405020304" pitchFamily="18" charset="0"/>
                <a:cs typeface="Times New Roman" panose="02020603050405020304" pitchFamily="18" charset="0"/>
              </a:rPr>
              <a:t>underserved</a:t>
            </a:r>
            <a:r>
              <a:rPr lang="fr-BE" sz="1600" dirty="0">
                <a:latin typeface="Times New Roman" panose="02020603050405020304" pitchFamily="18" charset="0"/>
                <a:cs typeface="Times New Roman" panose="02020603050405020304" pitchFamily="18" charset="0"/>
              </a:rPr>
              <a:t> 18–35 </a:t>
            </a:r>
            <a:r>
              <a:rPr lang="fr-BE" sz="1600" dirty="0" err="1">
                <a:latin typeface="Times New Roman" panose="02020603050405020304" pitchFamily="18" charset="0"/>
                <a:cs typeface="Times New Roman" panose="02020603050405020304" pitchFamily="18" charset="0"/>
              </a:rPr>
              <a:t>demographic</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identified</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through</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research</a:t>
            </a:r>
            <a:r>
              <a:rPr lang="fr-BE" sz="1600" dirty="0">
                <a:latin typeface="Times New Roman" panose="02020603050405020304" pitchFamily="18" charset="0"/>
                <a:cs typeface="Times New Roman" panose="02020603050405020304" pitchFamily="18" charset="0"/>
              </a:rPr>
              <a:t> as </a:t>
            </a:r>
            <a:r>
              <a:rPr lang="fr-BE" sz="1600" dirty="0" err="1">
                <a:latin typeface="Times New Roman" panose="02020603050405020304" pitchFamily="18" charset="0"/>
                <a:cs typeface="Times New Roman" panose="02020603050405020304" pitchFamily="18" charset="0"/>
              </a:rPr>
              <a:t>strongly</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interested</a:t>
            </a:r>
            <a:r>
              <a:rPr lang="fr-BE" sz="1600" dirty="0">
                <a:latin typeface="Times New Roman" panose="02020603050405020304" pitchFamily="18" charset="0"/>
                <a:cs typeface="Times New Roman" panose="02020603050405020304" pitchFamily="18" charset="0"/>
              </a:rPr>
              <a:t> in </a:t>
            </a:r>
            <a:r>
              <a:rPr lang="fr-BE" sz="1600" dirty="0" err="1">
                <a:latin typeface="Times New Roman" panose="02020603050405020304" pitchFamily="18" charset="0"/>
                <a:cs typeface="Times New Roman" panose="02020603050405020304" pitchFamily="18" charset="0"/>
              </a:rPr>
              <a:t>video</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games</a:t>
            </a:r>
            <a:r>
              <a:rPr lang="fr-BE" sz="1600" dirty="0">
                <a:latin typeface="Times New Roman" panose="02020603050405020304" pitchFamily="18" charset="0"/>
                <a:cs typeface="Times New Roman" panose="02020603050405020304" pitchFamily="18" charset="0"/>
              </a:rPr>
              <a:t> and music, </a:t>
            </a:r>
            <a:r>
              <a:rPr lang="fr-BE" sz="1600" dirty="0" err="1">
                <a:latin typeface="Times New Roman" panose="02020603050405020304" pitchFamily="18" charset="0"/>
                <a:cs typeface="Times New Roman" panose="02020603050405020304" pitchFamily="18" charset="0"/>
              </a:rPr>
              <a:t>while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also</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challenging</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outdated</a:t>
            </a:r>
            <a:r>
              <a:rPr lang="fr-BE" sz="1600" dirty="0">
                <a:latin typeface="Times New Roman" panose="02020603050405020304" pitchFamily="18" charset="0"/>
                <a:cs typeface="Times New Roman" panose="02020603050405020304" pitchFamily="18" charset="0"/>
              </a:rPr>
              <a:t> gamer </a:t>
            </a:r>
            <a:r>
              <a:rPr lang="fr-BE" sz="1600" dirty="0" err="1">
                <a:latin typeface="Times New Roman" panose="02020603050405020304" pitchFamily="18" charset="0"/>
                <a:cs typeface="Times New Roman" panose="02020603050405020304" pitchFamily="18" charset="0"/>
              </a:rPr>
              <a:t>stereotypes</a:t>
            </a:r>
            <a:r>
              <a:rPr lang="fr-BE" sz="1600" dirty="0">
                <a:latin typeface="Times New Roman" panose="02020603050405020304" pitchFamily="18" charset="0"/>
                <a:cs typeface="Times New Roman" panose="02020603050405020304" pitchFamily="18" charset="0"/>
              </a:rPr>
              <a:t>.</a:t>
            </a:r>
          </a:p>
          <a:p>
            <a:pPr algn="just"/>
            <a:r>
              <a:rPr lang="fr-BE" sz="1600" b="1" dirty="0">
                <a:latin typeface="Times New Roman" panose="02020603050405020304" pitchFamily="18" charset="0"/>
                <a:cs typeface="Times New Roman" panose="02020603050405020304" pitchFamily="18" charset="0"/>
              </a:rPr>
              <a:t>Dual </a:t>
            </a:r>
            <a:r>
              <a:rPr lang="fr-BE" sz="1600" b="1" dirty="0" err="1">
                <a:latin typeface="Times New Roman" panose="02020603050405020304" pitchFamily="18" charset="0"/>
                <a:cs typeface="Times New Roman" panose="02020603050405020304" pitchFamily="18" charset="0"/>
              </a:rPr>
              <a:t>Function</a:t>
            </a:r>
            <a:r>
              <a:rPr lang="fr-BE" sz="1600" dirty="0">
                <a:latin typeface="Times New Roman" panose="02020603050405020304" pitchFamily="18" charset="0"/>
                <a:cs typeface="Times New Roman" panose="02020603050405020304" pitchFamily="18" charset="0"/>
              </a:rPr>
              <a:t>: Beyond </a:t>
            </a:r>
            <a:r>
              <a:rPr lang="fr-BE" sz="1600" dirty="0" err="1">
                <a:latin typeface="Times New Roman" panose="02020603050405020304" pitchFamily="18" charset="0"/>
                <a:cs typeface="Times New Roman" panose="02020603050405020304" pitchFamily="18" charset="0"/>
              </a:rPr>
              <a:t>being</a:t>
            </a:r>
            <a:r>
              <a:rPr lang="fr-BE" sz="1600" dirty="0">
                <a:latin typeface="Times New Roman" panose="02020603050405020304" pitchFamily="18" charset="0"/>
                <a:cs typeface="Times New Roman" panose="02020603050405020304" pitchFamily="18" charset="0"/>
              </a:rPr>
              <a:t> a content platform, </a:t>
            </a:r>
            <a:r>
              <a:rPr lang="fr-BE" sz="1600" dirty="0" err="1">
                <a:latin typeface="Times New Roman" panose="02020603050405020304" pitchFamily="18" charset="0"/>
                <a:cs typeface="Times New Roman" panose="02020603050405020304" pitchFamily="18" charset="0"/>
              </a:rPr>
              <a:t>iXPé</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acts</a:t>
            </a:r>
            <a:r>
              <a:rPr lang="fr-BE" sz="1600" dirty="0">
                <a:latin typeface="Times New Roman" panose="02020603050405020304" pitchFamily="18" charset="0"/>
                <a:cs typeface="Times New Roman" panose="02020603050405020304" pitchFamily="18" charset="0"/>
              </a:rPr>
              <a:t> as </a:t>
            </a:r>
            <a:r>
              <a:rPr lang="fr-BE" sz="1600" dirty="0" err="1">
                <a:latin typeface="Times New Roman" panose="02020603050405020304" pitchFamily="18" charset="0"/>
                <a:cs typeface="Times New Roman" panose="02020603050405020304" pitchFamily="18" charset="0"/>
              </a:rPr>
              <a:t>both</a:t>
            </a:r>
            <a:r>
              <a:rPr lang="fr-BE" sz="1600" dirty="0">
                <a:latin typeface="Times New Roman" panose="02020603050405020304" pitchFamily="18" charset="0"/>
                <a:cs typeface="Times New Roman" panose="02020603050405020304" pitchFamily="18" charset="0"/>
              </a:rPr>
              <a:t> a direct engagement </a:t>
            </a:r>
            <a:r>
              <a:rPr lang="fr-BE" sz="1600" dirty="0" err="1">
                <a:latin typeface="Times New Roman" panose="02020603050405020304" pitchFamily="18" charset="0"/>
                <a:cs typeface="Times New Roman" panose="02020603050405020304" pitchFamily="18" charset="0"/>
              </a:rPr>
              <a:t>tool</a:t>
            </a:r>
            <a:r>
              <a:rPr lang="fr-BE" sz="1600" dirty="0">
                <a:latin typeface="Times New Roman" panose="02020603050405020304" pitchFamily="18" charset="0"/>
                <a:cs typeface="Times New Roman" panose="02020603050405020304" pitchFamily="18" charset="0"/>
              </a:rPr>
              <a:t> (B2C) and a </a:t>
            </a:r>
            <a:r>
              <a:rPr lang="fr-BE" sz="1600" dirty="0" err="1">
                <a:latin typeface="Times New Roman" panose="02020603050405020304" pitchFamily="18" charset="0"/>
                <a:cs typeface="Times New Roman" panose="02020603050405020304" pitchFamily="18" charset="0"/>
              </a:rPr>
              <a:t>partner</a:t>
            </a:r>
            <a:r>
              <a:rPr lang="fr-BE" sz="1600" dirty="0">
                <a:latin typeface="Times New Roman" panose="02020603050405020304" pitchFamily="18" charset="0"/>
                <a:cs typeface="Times New Roman" panose="02020603050405020304" pitchFamily="18" charset="0"/>
              </a:rPr>
              <a:t> in </a:t>
            </a:r>
            <a:r>
              <a:rPr lang="fr-BE" sz="1600" dirty="0" err="1">
                <a:latin typeface="Times New Roman" panose="02020603050405020304" pitchFamily="18" charset="0"/>
                <a:cs typeface="Times New Roman" panose="02020603050405020304" pitchFamily="18" charset="0"/>
              </a:rPr>
              <a:t>developing</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Belgium’s</a:t>
            </a:r>
            <a:r>
              <a:rPr lang="fr-BE" sz="1600" dirty="0">
                <a:latin typeface="Times New Roman" panose="02020603050405020304" pitchFamily="18" charset="0"/>
                <a:cs typeface="Times New Roman" panose="02020603050405020304" pitchFamily="18" charset="0"/>
              </a:rPr>
              <a:t> gaming and </a:t>
            </a:r>
            <a:r>
              <a:rPr lang="fr-BE" sz="1600" dirty="0" err="1">
                <a:latin typeface="Times New Roman" panose="02020603050405020304" pitchFamily="18" charset="0"/>
                <a:cs typeface="Times New Roman" panose="02020603050405020304" pitchFamily="18" charset="0"/>
              </a:rPr>
              <a:t>esports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ecosystem</a:t>
            </a:r>
            <a:r>
              <a:rPr lang="fr-BE" sz="1600" dirty="0">
                <a:latin typeface="Times New Roman" panose="02020603050405020304" pitchFamily="18" charset="0"/>
                <a:cs typeface="Times New Roman" panose="02020603050405020304" pitchFamily="18" charset="0"/>
              </a:rPr>
              <a:t> (B2B), </a:t>
            </a:r>
            <a:r>
              <a:rPr lang="fr-BE" sz="1600" dirty="0" err="1">
                <a:latin typeface="Times New Roman" panose="02020603050405020304" pitchFamily="18" charset="0"/>
                <a:cs typeface="Times New Roman" panose="02020603050405020304" pitchFamily="18" charset="0"/>
              </a:rPr>
              <a:t>collaborating</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with</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industry</a:t>
            </a:r>
            <a:r>
              <a:rPr lang="fr-BE" sz="1600" dirty="0">
                <a:latin typeface="Times New Roman" panose="02020603050405020304" pitchFamily="18" charset="0"/>
                <a:cs typeface="Times New Roman" panose="02020603050405020304" pitchFamily="18" charset="0"/>
              </a:rPr>
              <a:t> stakeholders and </a:t>
            </a:r>
            <a:r>
              <a:rPr lang="fr-BE" sz="1600" dirty="0" err="1">
                <a:latin typeface="Times New Roman" panose="02020603050405020304" pitchFamily="18" charset="0"/>
                <a:cs typeface="Times New Roman" panose="02020603050405020304" pitchFamily="18" charset="0"/>
              </a:rPr>
              <a:t>fostering</a:t>
            </a:r>
            <a:r>
              <a:rPr lang="fr-BE" sz="1600" dirty="0">
                <a:latin typeface="Times New Roman" panose="02020603050405020304" pitchFamily="18" charset="0"/>
                <a:cs typeface="Times New Roman" panose="02020603050405020304" pitchFamily="18" charset="0"/>
              </a:rPr>
              <a:t> new expertise.</a:t>
            </a:r>
          </a:p>
          <a:p>
            <a:pPr algn="just"/>
            <a:endParaRPr lang="fr-FR" sz="1600" dirty="0">
              <a:latin typeface="Times New Roman" panose="02020603050405020304" pitchFamily="18" charset="0"/>
              <a:cs typeface="Times New Roman" panose="02020603050405020304" pitchFamily="18" charset="0"/>
            </a:endParaRPr>
          </a:p>
        </p:txBody>
      </p:sp>
      <p:sp>
        <p:nvSpPr>
          <p:cNvPr id="5" name="Titre 4">
            <a:extLst>
              <a:ext uri="{FF2B5EF4-FFF2-40B4-BE49-F238E27FC236}">
                <a16:creationId xmlns:a16="http://schemas.microsoft.com/office/drawing/2014/main" id="{4AB4EC75-E714-27B9-4A3E-DC1589D6372E}"/>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1877472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33950D-DC24-27A8-49AE-6140F26B3D74}"/>
              </a:ext>
            </a:extLst>
          </p:cNvPr>
          <p:cNvSpPr>
            <a:spLocks noGrp="1"/>
          </p:cNvSpPr>
          <p:nvPr>
            <p:ph type="title"/>
          </p:nvPr>
        </p:nvSpPr>
        <p:spPr/>
        <p:txBody>
          <a:bodyPr/>
          <a:lstStyle/>
          <a:p>
            <a:r>
              <a:rPr lang="en-GB" dirty="0" err="1"/>
              <a:t>Ixpé</a:t>
            </a:r>
            <a:r>
              <a:rPr lang="en-GB" dirty="0"/>
              <a:t> : Navigating the tension between specialization and inclusivity</a:t>
            </a:r>
            <a:endParaRPr lang="fr-FR" dirty="0"/>
          </a:p>
        </p:txBody>
      </p:sp>
      <p:sp>
        <p:nvSpPr>
          <p:cNvPr id="3" name="Espace réservé du contenu 2">
            <a:extLst>
              <a:ext uri="{FF2B5EF4-FFF2-40B4-BE49-F238E27FC236}">
                <a16:creationId xmlns:a16="http://schemas.microsoft.com/office/drawing/2014/main" id="{5FE61523-521A-9466-CD2A-8C01389328F0}"/>
              </a:ext>
            </a:extLst>
          </p:cNvPr>
          <p:cNvSpPr>
            <a:spLocks noGrp="1"/>
          </p:cNvSpPr>
          <p:nvPr>
            <p:ph idx="1"/>
          </p:nvPr>
        </p:nvSpPr>
        <p:spPr>
          <a:xfrm>
            <a:off x="268940" y="1839072"/>
            <a:ext cx="5728448" cy="4351338"/>
          </a:xfrm>
        </p:spPr>
        <p:txBody>
          <a:bodyPr>
            <a:normAutofit/>
          </a:bodyPr>
          <a:lstStyle/>
          <a:p>
            <a:pPr marL="0" indent="0" algn="just">
              <a:buNone/>
            </a:pPr>
            <a:r>
              <a:rPr lang="en-GB" sz="1600" dirty="0">
                <a:latin typeface="Times New Roman" panose="02020603050405020304" pitchFamily="18" charset="0"/>
                <a:cs typeface="Times New Roman" panose="02020603050405020304" pitchFamily="18" charset="0"/>
              </a:rPr>
              <a:t>“We're a specialized video game unit, but we're still part of a public service broadcaster. So we have to find a balance: we’re focused, we only do video games, and we’re speaking to people who actually play video games—not just people who only play FIFA and Call of Duty. But since we’re a public service, we can’t start talking about, I don’t know, </a:t>
            </a:r>
            <a:r>
              <a:rPr lang="en-GB" sz="1600" i="1" dirty="0" err="1">
                <a:latin typeface="Times New Roman" panose="02020603050405020304" pitchFamily="18" charset="0"/>
                <a:cs typeface="Times New Roman" panose="02020603050405020304" pitchFamily="18" charset="0"/>
              </a:rPr>
              <a:t>Granblue</a:t>
            </a:r>
            <a:r>
              <a:rPr lang="en-GB" sz="1600" i="1" dirty="0">
                <a:latin typeface="Times New Roman" panose="02020603050405020304" pitchFamily="18" charset="0"/>
                <a:cs typeface="Times New Roman" panose="02020603050405020304" pitchFamily="18" charset="0"/>
              </a:rPr>
              <a:t> Fantasy Versus</a:t>
            </a:r>
            <a:r>
              <a:rPr lang="en-GB" sz="1600" dirty="0">
                <a:latin typeface="Times New Roman" panose="02020603050405020304" pitchFamily="18" charset="0"/>
                <a:cs typeface="Times New Roman" panose="02020603050405020304" pitchFamily="18" charset="0"/>
              </a:rPr>
              <a:t> or super niche Japanese games that maybe a thousand people in the whole country care about. That’s part of the public service mission too—to reach a broader audience. We can’t afford to go </a:t>
            </a:r>
            <a:r>
              <a:rPr lang="en-GB" sz="1600" i="1" dirty="0">
                <a:latin typeface="Times New Roman" panose="02020603050405020304" pitchFamily="18" charset="0"/>
                <a:cs typeface="Times New Roman" panose="02020603050405020304" pitchFamily="18" charset="0"/>
              </a:rPr>
              <a:t>too</a:t>
            </a:r>
            <a:r>
              <a:rPr lang="en-GB" sz="1600" dirty="0">
                <a:latin typeface="Times New Roman" panose="02020603050405020304" pitchFamily="18" charset="0"/>
                <a:cs typeface="Times New Roman" panose="02020603050405020304" pitchFamily="18" charset="0"/>
              </a:rPr>
              <a:t> niche, because we’re still RTBF’s video game channel. But that doesn’t mean we’re not specialized—we only talk video games, and we talk to gamers” (Interview with </a:t>
            </a:r>
            <a:r>
              <a:rPr lang="en-GB" sz="1600" b="1" dirty="0">
                <a:latin typeface="Times New Roman" panose="02020603050405020304" pitchFamily="18" charset="0"/>
                <a:cs typeface="Times New Roman" panose="02020603050405020304" pitchFamily="18" charset="0"/>
              </a:rPr>
              <a:t>Bastien Mertens</a:t>
            </a:r>
            <a:r>
              <a:rPr lang="en-GB" sz="1600" dirty="0">
                <a:latin typeface="Times New Roman" panose="02020603050405020304" pitchFamily="18" charset="0"/>
                <a:cs typeface="Times New Roman" panose="02020603050405020304" pitchFamily="18" charset="0"/>
              </a:rPr>
              <a:t>, journalist for </a:t>
            </a:r>
            <a:r>
              <a:rPr lang="en-GB" sz="1600" dirty="0" err="1">
                <a:latin typeface="Times New Roman" panose="02020603050405020304" pitchFamily="18" charset="0"/>
                <a:cs typeface="Times New Roman" panose="02020603050405020304" pitchFamily="18" charset="0"/>
              </a:rPr>
              <a:t>Ixpé</a:t>
            </a:r>
            <a:r>
              <a:rPr lang="en-GB" sz="1600" dirty="0">
                <a:latin typeface="Times New Roman" panose="02020603050405020304" pitchFamily="18" charset="0"/>
                <a:cs typeface="Times New Roman" panose="02020603050405020304" pitchFamily="18" charset="0"/>
              </a:rPr>
              <a:t> RTBF).</a:t>
            </a:r>
            <a:endParaRPr lang="fr-BE" sz="1600" dirty="0">
              <a:latin typeface="Times New Roman" panose="02020603050405020304" pitchFamily="18" charset="0"/>
              <a:cs typeface="Times New Roman" panose="02020603050405020304" pitchFamily="18" charset="0"/>
            </a:endParaRPr>
          </a:p>
          <a:p>
            <a:pPr algn="just"/>
            <a:endParaRPr lang="fr-FR" sz="1600" dirty="0">
              <a:latin typeface="Times New Roman" panose="02020603050405020304" pitchFamily="18" charset="0"/>
              <a:cs typeface="Times New Roman" panose="02020603050405020304" pitchFamily="18" charset="0"/>
            </a:endParaRPr>
          </a:p>
        </p:txBody>
      </p:sp>
      <p:sp>
        <p:nvSpPr>
          <p:cNvPr id="6" name="Espace réservé du contenu 2">
            <a:extLst>
              <a:ext uri="{FF2B5EF4-FFF2-40B4-BE49-F238E27FC236}">
                <a16:creationId xmlns:a16="http://schemas.microsoft.com/office/drawing/2014/main" id="{EE53E0C9-3966-4846-9C43-FBBE656CDD2D}"/>
              </a:ext>
            </a:extLst>
          </p:cNvPr>
          <p:cNvSpPr txBox="1">
            <a:spLocks/>
          </p:cNvSpPr>
          <p:nvPr/>
        </p:nvSpPr>
        <p:spPr>
          <a:xfrm>
            <a:off x="6096000" y="1839072"/>
            <a:ext cx="58270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600" dirty="0">
                <a:latin typeface="Times New Roman" panose="02020603050405020304" pitchFamily="18" charset="0"/>
                <a:cs typeface="Times New Roman" panose="02020603050405020304" pitchFamily="18" charset="0"/>
              </a:rPr>
              <a:t>“What we decided to do is let go of the idea of covering </a:t>
            </a:r>
            <a:r>
              <a:rPr lang="en-GB" sz="1600" i="1" dirty="0">
                <a:latin typeface="Times New Roman" panose="02020603050405020304" pitchFamily="18" charset="0"/>
                <a:cs typeface="Times New Roman" panose="02020603050405020304" pitchFamily="18" charset="0"/>
              </a:rPr>
              <a:t>all</a:t>
            </a:r>
            <a:r>
              <a:rPr lang="en-GB" sz="1600" dirty="0">
                <a:latin typeface="Times New Roman" panose="02020603050405020304" pitchFamily="18" charset="0"/>
                <a:cs typeface="Times New Roman" panose="02020603050405020304" pitchFamily="18" charset="0"/>
              </a:rPr>
              <a:t> of esports—all the games, all the competitions, all the transfers and news in every title. Instead, we chose a Belgian angle. That means we cover everything that involves one or more Belgian players in esports. […] Basically, our focus is working with Belgian talent. When there are Belgian tournaments, we try to get involved—whether that’s casting, broadcasting, or supporting in other ways. And when we see promising Belgian players trying to break through, we try to highlight them—maybe bring them on for a stream, do an interview, that kind of thing. We really try to stick to that angle, because it’s our own, and there’s not a lot of competition in that space” (Interview with </a:t>
            </a:r>
            <a:r>
              <a:rPr lang="en-GB" sz="1600" b="1" dirty="0">
                <a:latin typeface="Times New Roman" panose="02020603050405020304" pitchFamily="18" charset="0"/>
                <a:cs typeface="Times New Roman" panose="02020603050405020304" pitchFamily="18" charset="0"/>
              </a:rPr>
              <a:t>Christopher Pierre</a:t>
            </a:r>
            <a:r>
              <a:rPr lang="en-GB" sz="1600" dirty="0">
                <a:latin typeface="Times New Roman" panose="02020603050405020304" pitchFamily="18" charset="0"/>
                <a:cs typeface="Times New Roman" panose="02020603050405020304" pitchFamily="18" charset="0"/>
              </a:rPr>
              <a:t>, journalist for </a:t>
            </a:r>
            <a:r>
              <a:rPr lang="en-GB" sz="1600" dirty="0" err="1">
                <a:latin typeface="Times New Roman" panose="02020603050405020304" pitchFamily="18" charset="0"/>
                <a:cs typeface="Times New Roman" panose="02020603050405020304" pitchFamily="18" charset="0"/>
              </a:rPr>
              <a:t>Ixpé</a:t>
            </a:r>
            <a:r>
              <a:rPr lang="en-GB" sz="1600" dirty="0">
                <a:latin typeface="Times New Roman" panose="02020603050405020304" pitchFamily="18" charset="0"/>
                <a:cs typeface="Times New Roman" panose="02020603050405020304" pitchFamily="18" charset="0"/>
              </a:rPr>
              <a:t> RTBF).</a:t>
            </a:r>
            <a:endParaRPr lang="fr-BE" sz="1600" dirty="0">
              <a:latin typeface="Times New Roman" panose="02020603050405020304" pitchFamily="18" charset="0"/>
              <a:cs typeface="Times New Roman" panose="02020603050405020304" pitchFamily="18" charset="0"/>
            </a:endParaRPr>
          </a:p>
          <a:p>
            <a:pPr algn="just"/>
            <a:endParaRPr lang="fr-FR" sz="1600" dirty="0">
              <a:latin typeface="Times New Roman" panose="02020603050405020304" pitchFamily="18" charset="0"/>
              <a:cs typeface="Times New Roman" panose="02020603050405020304" pitchFamily="18" charset="0"/>
            </a:endParaRPr>
          </a:p>
        </p:txBody>
      </p:sp>
      <p:pic>
        <p:nvPicPr>
          <p:cNvPr id="2050" name="Picture 2" descr="Bastien Mertens - Journaliste indépendant en presse écrite et web | LinkedIn">
            <a:extLst>
              <a:ext uri="{FF2B5EF4-FFF2-40B4-BE49-F238E27FC236}">
                <a16:creationId xmlns:a16="http://schemas.microsoft.com/office/drawing/2014/main" id="{DE6FCDF9-88A5-ACA7-5F9B-1BD5CFA7C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945" y="4556452"/>
            <a:ext cx="1937870" cy="19378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ristopher Pierre - Indépendant | LinkedIn">
            <a:extLst>
              <a:ext uri="{FF2B5EF4-FFF2-40B4-BE49-F238E27FC236}">
                <a16:creationId xmlns:a16="http://schemas.microsoft.com/office/drawing/2014/main" id="{2046D954-D314-3913-96B2-04C848538C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669"/>
          <a:stretch>
            <a:fillRect/>
          </a:stretch>
        </p:blipFill>
        <p:spPr bwMode="auto">
          <a:xfrm>
            <a:off x="6952130" y="4555005"/>
            <a:ext cx="2057400" cy="194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467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À l'air libre : biographie et publications | Mediapart">
            <a:extLst>
              <a:ext uri="{FF2B5EF4-FFF2-40B4-BE49-F238E27FC236}">
                <a16:creationId xmlns:a16="http://schemas.microsoft.com/office/drawing/2014/main" id="{EA03B9C8-C5B9-5F21-8DE6-D73C48AED9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4296" y="1798730"/>
            <a:ext cx="3623001" cy="48306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bonnez-vous : biographie et publications | Mediapart">
            <a:extLst>
              <a:ext uri="{FF2B5EF4-FFF2-40B4-BE49-F238E27FC236}">
                <a16:creationId xmlns:a16="http://schemas.microsoft.com/office/drawing/2014/main" id="{175F87F6-C518-72CE-B37D-E11D3EEC7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286" y="1798729"/>
            <a:ext cx="3624119" cy="483066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8BFEC32-6C3C-6188-DC88-5D4662D11435}"/>
              </a:ext>
            </a:extLst>
          </p:cNvPr>
          <p:cNvSpPr txBox="1"/>
          <p:nvPr/>
        </p:nvSpPr>
        <p:spPr>
          <a:xfrm>
            <a:off x="7611394" y="1798729"/>
            <a:ext cx="4446310" cy="4524315"/>
          </a:xfrm>
          <a:prstGeom prst="rect">
            <a:avLst/>
          </a:prstGeom>
          <a:noFill/>
        </p:spPr>
        <p:txBody>
          <a:bodyPr wrap="square" rtlCol="0">
            <a:spAutoFit/>
          </a:bodyPr>
          <a:lstStyle/>
          <a:p>
            <a:pPr algn="just"/>
            <a:r>
              <a:rPr lang="fr-BE" sz="1600" b="1" dirty="0">
                <a:latin typeface="Times New Roman" panose="02020603050405020304" pitchFamily="18" charset="0"/>
                <a:cs typeface="Times New Roman" panose="02020603050405020304" pitchFamily="18" charset="0"/>
              </a:rPr>
              <a:t>À l’air libre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was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Mediapart’s</a:t>
            </a:r>
            <a:r>
              <a:rPr lang="fr-BE" sz="1600" dirty="0">
                <a:latin typeface="Times New Roman" panose="02020603050405020304" pitchFamily="18" charset="0"/>
                <a:cs typeface="Times New Roman" panose="02020603050405020304" pitchFamily="18" charset="0"/>
              </a:rPr>
              <a:t> first </a:t>
            </a:r>
            <a:r>
              <a:rPr lang="fr-BE" sz="1600" dirty="0" err="1">
                <a:latin typeface="Times New Roman" panose="02020603050405020304" pitchFamily="18" charset="0"/>
                <a:cs typeface="Times New Roman" panose="02020603050405020304" pitchFamily="18" charset="0"/>
              </a:rPr>
              <a:t>step</a:t>
            </a:r>
            <a:r>
              <a:rPr lang="fr-BE" sz="1600" dirty="0">
                <a:latin typeface="Times New Roman" panose="02020603050405020304" pitchFamily="18" charset="0"/>
                <a:cs typeface="Times New Roman" panose="02020603050405020304" pitchFamily="18" charset="0"/>
              </a:rPr>
              <a:t> onto Twitch, </a:t>
            </a:r>
            <a:r>
              <a:rPr lang="fr-BE" sz="1600" dirty="0" err="1">
                <a:latin typeface="Times New Roman" panose="02020603050405020304" pitchFamily="18" charset="0"/>
                <a:cs typeface="Times New Roman" panose="02020603050405020304" pitchFamily="18" charset="0"/>
              </a:rPr>
              <a:t>launched</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during</a:t>
            </a:r>
            <a:r>
              <a:rPr lang="fr-BE" sz="1600" dirty="0">
                <a:latin typeface="Times New Roman" panose="02020603050405020304" pitchFamily="18" charset="0"/>
                <a:cs typeface="Times New Roman" panose="02020603050405020304" pitchFamily="18" charset="0"/>
              </a:rPr>
              <a:t> the COVID-19 </a:t>
            </a:r>
            <a:r>
              <a:rPr lang="fr-BE" sz="1600" dirty="0" err="1">
                <a:latin typeface="Times New Roman" panose="02020603050405020304" pitchFamily="18" charset="0"/>
                <a:cs typeface="Times New Roman" panose="02020603050405020304" pitchFamily="18" charset="0"/>
              </a:rPr>
              <a:t>lockdowns</a:t>
            </a:r>
            <a:r>
              <a:rPr lang="fr-BE" sz="1600" dirty="0">
                <a:latin typeface="Times New Roman" panose="02020603050405020304" pitchFamily="18" charset="0"/>
                <a:cs typeface="Times New Roman" panose="02020603050405020304" pitchFamily="18" charset="0"/>
              </a:rPr>
              <a:t> as a </a:t>
            </a:r>
            <a:r>
              <a:rPr lang="fr-BE" sz="1600" dirty="0" err="1">
                <a:latin typeface="Times New Roman" panose="02020603050405020304" pitchFamily="18" charset="0"/>
                <a:cs typeface="Times New Roman" panose="02020603050405020304" pitchFamily="18" charset="0"/>
              </a:rPr>
              <a:t>daily</a:t>
            </a:r>
            <a:r>
              <a:rPr lang="fr-BE" sz="1600" dirty="0">
                <a:latin typeface="Times New Roman" panose="02020603050405020304" pitchFamily="18" charset="0"/>
                <a:cs typeface="Times New Roman" panose="02020603050405020304" pitchFamily="18" charset="0"/>
              </a:rPr>
              <a:t> live show </a:t>
            </a:r>
            <a:r>
              <a:rPr lang="fr-BE" sz="1600" dirty="0" err="1">
                <a:latin typeface="Times New Roman" panose="02020603050405020304" pitchFamily="18" charset="0"/>
                <a:cs typeface="Times New Roman" panose="02020603050405020304" pitchFamily="18" charset="0"/>
              </a:rPr>
              <a:t>designed</a:t>
            </a:r>
            <a:r>
              <a:rPr lang="fr-BE" sz="1600" dirty="0">
                <a:latin typeface="Times New Roman" panose="02020603050405020304" pitchFamily="18" charset="0"/>
                <a:cs typeface="Times New Roman" panose="02020603050405020304" pitchFamily="18" charset="0"/>
              </a:rPr>
              <a:t> to </a:t>
            </a:r>
            <a:r>
              <a:rPr lang="fr-BE" sz="1600" dirty="0" err="1">
                <a:latin typeface="Times New Roman" panose="02020603050405020304" pitchFamily="18" charset="0"/>
                <a:cs typeface="Times New Roman" panose="02020603050405020304" pitchFamily="18" charset="0"/>
              </a:rPr>
              <a:t>sustain</a:t>
            </a:r>
            <a:r>
              <a:rPr lang="fr-BE" sz="1600" dirty="0">
                <a:latin typeface="Times New Roman" panose="02020603050405020304" pitchFamily="18" charset="0"/>
                <a:cs typeface="Times New Roman" panose="02020603050405020304" pitchFamily="18" charset="0"/>
              </a:rPr>
              <a:t> a direct </a:t>
            </a:r>
            <a:r>
              <a:rPr lang="fr-BE" sz="1600" dirty="0" err="1">
                <a:latin typeface="Times New Roman" panose="02020603050405020304" pitchFamily="18" charset="0"/>
                <a:cs typeface="Times New Roman" panose="02020603050405020304" pitchFamily="18" charset="0"/>
              </a:rPr>
              <a:t>connection</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with</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its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readers</a:t>
            </a:r>
            <a:r>
              <a:rPr lang="fr-BE" sz="1600" dirty="0">
                <a:latin typeface="Times New Roman" panose="02020603050405020304" pitchFamily="18" charset="0"/>
                <a:cs typeface="Times New Roman" panose="02020603050405020304" pitchFamily="18" charset="0"/>
              </a:rPr>
              <a:t> and to open a new </a:t>
            </a:r>
            <a:r>
              <a:rPr lang="fr-BE" sz="1600" dirty="0" err="1">
                <a:latin typeface="Times New Roman" panose="02020603050405020304" pitchFamily="18" charset="0"/>
                <a:cs typeface="Times New Roman" panose="02020603050405020304" pitchFamily="18" charset="0"/>
              </a:rPr>
              <a:t>space</a:t>
            </a:r>
            <a:r>
              <a:rPr lang="fr-BE" sz="1600" dirty="0">
                <a:latin typeface="Times New Roman" panose="02020603050405020304" pitchFamily="18" charset="0"/>
                <a:cs typeface="Times New Roman" panose="02020603050405020304" pitchFamily="18" charset="0"/>
              </a:rPr>
              <a:t> for </a:t>
            </a:r>
            <a:r>
              <a:rPr lang="fr-BE" sz="1600" dirty="0" err="1">
                <a:latin typeface="Times New Roman" panose="02020603050405020304" pitchFamily="18" charset="0"/>
                <a:cs typeface="Times New Roman" panose="02020603050405020304" pitchFamily="18" charset="0"/>
              </a:rPr>
              <a:t>debate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From</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this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foundation</a:t>
            </a:r>
            <a:r>
              <a:rPr lang="fr-BE" sz="1600" dirty="0">
                <a:latin typeface="Times New Roman" panose="02020603050405020304" pitchFamily="18" charset="0"/>
                <a:cs typeface="Times New Roman" panose="02020603050405020304" pitchFamily="18" charset="0"/>
              </a:rPr>
              <a:t>, Mediapart </a:t>
            </a:r>
            <a:r>
              <a:rPr lang="fr-BE" sz="1600" dirty="0" err="1">
                <a:latin typeface="Times New Roman" panose="02020603050405020304" pitchFamily="18" charset="0"/>
                <a:cs typeface="Times New Roman" panose="02020603050405020304" pitchFamily="18" charset="0"/>
              </a:rPr>
              <a:t>expanded</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its</a:t>
            </a:r>
            <a:r>
              <a:rPr lang="fr-BE" sz="1600" dirty="0">
                <a:latin typeface="Times New Roman" panose="02020603050405020304" pitchFamily="18" charset="0"/>
                <a:cs typeface="Times New Roman" panose="02020603050405020304" pitchFamily="18" charset="0"/>
              </a:rPr>
              <a:t> Twitch </a:t>
            </a:r>
            <a:r>
              <a:rPr lang="fr-BE" sz="1600" dirty="0" err="1">
                <a:latin typeface="Times New Roman" panose="02020603050405020304" pitchFamily="18" charset="0"/>
                <a:cs typeface="Times New Roman" panose="02020603050405020304" pitchFamily="18" charset="0"/>
              </a:rPr>
              <a:t>presence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into</a:t>
            </a:r>
            <a:r>
              <a:rPr lang="fr-BE" sz="1600" dirty="0">
                <a:latin typeface="Times New Roman" panose="02020603050405020304" pitchFamily="18" charset="0"/>
                <a:cs typeface="Times New Roman" panose="02020603050405020304" pitchFamily="18" charset="0"/>
              </a:rPr>
              <a:t> a showcase for </a:t>
            </a:r>
            <a:r>
              <a:rPr lang="fr-BE" sz="1600" dirty="0" err="1">
                <a:latin typeface="Times New Roman" panose="02020603050405020304" pitchFamily="18" charset="0"/>
                <a:cs typeface="Times New Roman" panose="02020603050405020304" pitchFamily="18" charset="0"/>
              </a:rPr>
              <a:t>its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investigative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work</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while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deliberately</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refusing</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Twitch’s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built-in</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monetization</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tools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such</a:t>
            </a:r>
            <a:r>
              <a:rPr lang="fr-BE" sz="1600" dirty="0">
                <a:latin typeface="Times New Roman" panose="02020603050405020304" pitchFamily="18" charset="0"/>
                <a:cs typeface="Times New Roman" panose="02020603050405020304" pitchFamily="18" charset="0"/>
              </a:rPr>
              <a:t> as </a:t>
            </a:r>
            <a:r>
              <a:rPr lang="fr-BE" sz="1600" dirty="0" err="1">
                <a:latin typeface="Times New Roman" panose="02020603050405020304" pitchFamily="18" charset="0"/>
                <a:cs typeface="Times New Roman" panose="02020603050405020304" pitchFamily="18" charset="0"/>
              </a:rPr>
              <a:t>ads</a:t>
            </a:r>
            <a:r>
              <a:rPr lang="fr-BE" sz="1600" dirty="0">
                <a:latin typeface="Times New Roman" panose="02020603050405020304" pitchFamily="18" charset="0"/>
                <a:cs typeface="Times New Roman" panose="02020603050405020304" pitchFamily="18" charset="0"/>
              </a:rPr>
              <a:t> or </a:t>
            </a:r>
            <a:r>
              <a:rPr lang="fr-BE" sz="1600" dirty="0" err="1">
                <a:latin typeface="Times New Roman" panose="02020603050405020304" pitchFamily="18" charset="0"/>
                <a:cs typeface="Times New Roman" panose="02020603050405020304" pitchFamily="18" charset="0"/>
              </a:rPr>
              <a:t>paid</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subscriptions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Instead</a:t>
            </a:r>
            <a:r>
              <a:rPr lang="fr-BE" sz="1600" dirty="0">
                <a:latin typeface="Times New Roman" panose="02020603050405020304" pitchFamily="18" charset="0"/>
                <a:cs typeface="Times New Roman" panose="02020603050405020304" pitchFamily="18" charset="0"/>
              </a:rPr>
              <a:t>, the </a:t>
            </a:r>
            <a:r>
              <a:rPr lang="fr-BE" sz="1600" dirty="0" err="1">
                <a:latin typeface="Times New Roman" panose="02020603050405020304" pitchFamily="18" charset="0"/>
                <a:cs typeface="Times New Roman" panose="02020603050405020304" pitchFamily="18" charset="0"/>
              </a:rPr>
              <a:t>channel</a:t>
            </a:r>
            <a:r>
              <a:rPr lang="fr-BE" sz="1600" dirty="0">
                <a:latin typeface="Times New Roman" panose="02020603050405020304" pitchFamily="18" charset="0"/>
                <a:cs typeface="Times New Roman" panose="02020603050405020304" pitchFamily="18" charset="0"/>
              </a:rPr>
              <a:t> serves as a </a:t>
            </a:r>
            <a:r>
              <a:rPr lang="fr-BE" sz="1600" dirty="0" err="1">
                <a:latin typeface="Times New Roman" panose="02020603050405020304" pitchFamily="18" charset="0"/>
                <a:cs typeface="Times New Roman" panose="02020603050405020304" pitchFamily="18" charset="0"/>
              </a:rPr>
              <a:t>promotional</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gateway</a:t>
            </a:r>
            <a:r>
              <a:rPr lang="fr-BE" sz="1600" dirty="0">
                <a:latin typeface="Times New Roman" panose="02020603050405020304" pitchFamily="18" charset="0"/>
                <a:cs typeface="Times New Roman" panose="02020603050405020304" pitchFamily="18" charset="0"/>
              </a:rPr>
              <a:t> to </a:t>
            </a:r>
            <a:r>
              <a:rPr lang="fr-BE" sz="1600" dirty="0" err="1">
                <a:latin typeface="Times New Roman" panose="02020603050405020304" pitchFamily="18" charset="0"/>
                <a:cs typeface="Times New Roman" panose="02020603050405020304" pitchFamily="18" charset="0"/>
              </a:rPr>
              <a:t>Mediapart’s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independent</a:t>
            </a:r>
            <a:r>
              <a:rPr lang="fr-BE" sz="1600" dirty="0">
                <a:latin typeface="Times New Roman" panose="02020603050405020304" pitchFamily="18" charset="0"/>
                <a:cs typeface="Times New Roman" panose="02020603050405020304" pitchFamily="18" charset="0"/>
              </a:rPr>
              <a:t> business model, </a:t>
            </a:r>
            <a:r>
              <a:rPr lang="fr-BE" sz="1600" dirty="0" err="1">
                <a:latin typeface="Times New Roman" panose="02020603050405020304" pitchFamily="18" charset="0"/>
                <a:cs typeface="Times New Roman" panose="02020603050405020304" pitchFamily="18" charset="0"/>
              </a:rPr>
              <a:t>where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financial</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autonomy</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rests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entirely</a:t>
            </a:r>
            <a:r>
              <a:rPr lang="fr-BE" sz="1600" dirty="0">
                <a:latin typeface="Times New Roman" panose="02020603050405020304" pitchFamily="18" charset="0"/>
                <a:cs typeface="Times New Roman" panose="02020603050405020304" pitchFamily="18" charset="0"/>
              </a:rPr>
              <a:t> on </a:t>
            </a:r>
            <a:r>
              <a:rPr lang="fr-BE" sz="1600" dirty="0" err="1">
                <a:latin typeface="Times New Roman" panose="02020603050405020304" pitchFamily="18" charset="0"/>
                <a:cs typeface="Times New Roman" panose="02020603050405020304" pitchFamily="18" charset="0"/>
              </a:rPr>
              <a:t>reader</a:t>
            </a:r>
            <a:r>
              <a:rPr lang="fr-BE" sz="1600" dirty="0">
                <a:latin typeface="Times New Roman" panose="02020603050405020304" pitchFamily="18" charset="0"/>
                <a:cs typeface="Times New Roman" panose="02020603050405020304" pitchFamily="18" charset="0"/>
              </a:rPr>
              <a:t> contributions. This </a:t>
            </a:r>
            <a:r>
              <a:rPr lang="fr-BE" sz="1600" dirty="0" err="1">
                <a:latin typeface="Times New Roman" panose="02020603050405020304" pitchFamily="18" charset="0"/>
                <a:cs typeface="Times New Roman" panose="02020603050405020304" pitchFamily="18" charset="0"/>
              </a:rPr>
              <a:t>strategy</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embodied</a:t>
            </a:r>
            <a:r>
              <a:rPr lang="fr-BE" sz="1600" dirty="0">
                <a:latin typeface="Times New Roman" panose="02020603050405020304" pitchFamily="18" charset="0"/>
                <a:cs typeface="Times New Roman" panose="02020603050405020304" pitchFamily="18" charset="0"/>
              </a:rPr>
              <a:t> in the </a:t>
            </a:r>
            <a:r>
              <a:rPr lang="fr-BE" sz="1600" dirty="0" err="1">
                <a:latin typeface="Times New Roman" panose="02020603050405020304" pitchFamily="18" charset="0"/>
                <a:cs typeface="Times New Roman" panose="02020603050405020304" pitchFamily="18" charset="0"/>
              </a:rPr>
              <a:t>program’s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title</a:t>
            </a:r>
            <a:r>
              <a:rPr lang="fr-BE" sz="1600" dirty="0">
                <a:latin typeface="Times New Roman" panose="02020603050405020304" pitchFamily="18" charset="0"/>
                <a:cs typeface="Times New Roman" panose="02020603050405020304" pitchFamily="18" charset="0"/>
              </a:rPr>
              <a:t> (</a:t>
            </a:r>
            <a:r>
              <a:rPr lang="fr-BE" sz="1600" b="1" dirty="0">
                <a:latin typeface="Times New Roman" panose="02020603050405020304" pitchFamily="18" charset="0"/>
                <a:cs typeface="Times New Roman" panose="02020603050405020304" pitchFamily="18" charset="0"/>
              </a:rPr>
              <a:t>Abonnez-vous, </a:t>
            </a:r>
            <a:r>
              <a:rPr lang="fr-BE" sz="1600" dirty="0" err="1">
                <a:latin typeface="Times New Roman" panose="02020603050405020304" pitchFamily="18" charset="0"/>
                <a:cs typeface="Times New Roman" panose="02020603050405020304" pitchFamily="18" charset="0"/>
              </a:rPr>
              <a:t>meaning</a:t>
            </a:r>
            <a:r>
              <a:rPr lang="fr-BE" sz="1600" b="1" dirty="0">
                <a:latin typeface="Times New Roman" panose="02020603050405020304" pitchFamily="18" charset="0"/>
                <a:cs typeface="Times New Roman" panose="02020603050405020304" pitchFamily="18" charset="0"/>
              </a:rPr>
              <a:t> </a:t>
            </a:r>
            <a:r>
              <a:rPr lang="fr-BE" sz="1600" dirty="0">
                <a:latin typeface="Times New Roman" panose="02020603050405020304" pitchFamily="18" charset="0"/>
                <a:cs typeface="Times New Roman" panose="02020603050405020304" pitchFamily="18" charset="0"/>
              </a:rPr>
              <a:t>“</a:t>
            </a:r>
            <a:r>
              <a:rPr lang="fr-BE" sz="1600" dirty="0" err="1">
                <a:latin typeface="Times New Roman" panose="02020603050405020304" pitchFamily="18" charset="0"/>
                <a:cs typeface="Times New Roman" panose="02020603050405020304" pitchFamily="18" charset="0"/>
              </a:rPr>
              <a:t>Please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Subscribe</a:t>
            </a:r>
            <a:r>
              <a:rPr lang="fr-BE" sz="1600" dirty="0">
                <a:latin typeface="Times New Roman" panose="02020603050405020304" pitchFamily="18" charset="0"/>
                <a:cs typeface="Times New Roman" panose="02020603050405020304" pitchFamily="18" charset="0"/>
              </a:rPr>
              <a:t>”). In </a:t>
            </a:r>
            <a:r>
              <a:rPr lang="fr-BE" sz="1600" dirty="0" err="1">
                <a:latin typeface="Times New Roman" panose="02020603050405020304" pitchFamily="18" charset="0"/>
                <a:cs typeface="Times New Roman" panose="02020603050405020304" pitchFamily="18" charset="0"/>
              </a:rPr>
              <a:t>this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way</a:t>
            </a:r>
            <a:r>
              <a:rPr lang="fr-BE" sz="1600" dirty="0">
                <a:latin typeface="Times New Roman" panose="02020603050405020304" pitchFamily="18" charset="0"/>
                <a:cs typeface="Times New Roman" panose="02020603050405020304" pitchFamily="18" charset="0"/>
              </a:rPr>
              <a:t>, the </a:t>
            </a:r>
            <a:r>
              <a:rPr lang="fr-BE" sz="1600" dirty="0" err="1">
                <a:latin typeface="Times New Roman" panose="02020603050405020304" pitchFamily="18" charset="0"/>
                <a:cs typeface="Times New Roman" panose="02020603050405020304" pitchFamily="18" charset="0"/>
              </a:rPr>
              <a:t>outlet</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leverages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Twitch’s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interactivity</a:t>
            </a:r>
            <a:r>
              <a:rPr lang="fr-BE" sz="1600" dirty="0">
                <a:latin typeface="Times New Roman" panose="02020603050405020304" pitchFamily="18" charset="0"/>
                <a:cs typeface="Times New Roman" panose="02020603050405020304" pitchFamily="18" charset="0"/>
              </a:rPr>
              <a:t> and </a:t>
            </a:r>
            <a:r>
              <a:rPr lang="fr-BE" sz="1600" dirty="0" err="1">
                <a:latin typeface="Times New Roman" panose="02020603050405020304" pitchFamily="18" charset="0"/>
                <a:cs typeface="Times New Roman" panose="02020603050405020304" pitchFamily="18" charset="0"/>
              </a:rPr>
              <a:t>youth-oriented</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reach</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without</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compromising</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its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editorial</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independence</a:t>
            </a:r>
            <a:r>
              <a:rPr lang="fr-BE" sz="1600" dirty="0">
                <a:latin typeface="Times New Roman" panose="02020603050405020304" pitchFamily="18" charset="0"/>
                <a:cs typeface="Times New Roman" panose="02020603050405020304" pitchFamily="18" charset="0"/>
              </a:rPr>
              <a:t> or </a:t>
            </a:r>
            <a:r>
              <a:rPr lang="fr-BE" sz="1600" dirty="0" err="1">
                <a:latin typeface="Times New Roman" panose="02020603050405020304" pitchFamily="18" charset="0"/>
                <a:cs typeface="Times New Roman" panose="02020603050405020304" pitchFamily="18" charset="0"/>
              </a:rPr>
              <a:t>aligning</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with</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Amazon’s</a:t>
            </a:r>
            <a:r>
              <a:rPr lang="fr-BE" sz="1600" dirty="0">
                <a:latin typeface="Times New Roman" panose="02020603050405020304" pitchFamily="18" charset="0"/>
                <a:cs typeface="Times New Roman" panose="02020603050405020304" pitchFamily="18" charset="0"/>
              </a:rPr>
              <a:t> commercial </a:t>
            </a:r>
            <a:r>
              <a:rPr lang="fr-BE" sz="1600" dirty="0" err="1">
                <a:latin typeface="Times New Roman" panose="02020603050405020304" pitchFamily="18" charset="0"/>
                <a:cs typeface="Times New Roman" panose="02020603050405020304" pitchFamily="18" charset="0"/>
              </a:rPr>
              <a:t>ecosystem</a:t>
            </a:r>
            <a:r>
              <a:rPr lang="fr-BE" sz="1600" dirty="0">
                <a:latin typeface="Times New Roman" panose="02020603050405020304" pitchFamily="18" charset="0"/>
                <a:cs typeface="Times New Roman" panose="02020603050405020304" pitchFamily="18" charset="0"/>
              </a:rPr>
              <a:t>.</a:t>
            </a:r>
            <a:endParaRPr lang="fr-FR" sz="1600" dirty="0">
              <a:latin typeface="Times New Roman" panose="02020603050405020304" pitchFamily="18" charset="0"/>
              <a:cs typeface="Times New Roman" panose="02020603050405020304" pitchFamily="18" charset="0"/>
            </a:endParaRPr>
          </a:p>
        </p:txBody>
      </p:sp>
      <p:sp>
        <p:nvSpPr>
          <p:cNvPr id="4" name="Titre 3">
            <a:extLst>
              <a:ext uri="{FF2B5EF4-FFF2-40B4-BE49-F238E27FC236}">
                <a16:creationId xmlns:a16="http://schemas.microsoft.com/office/drawing/2014/main" id="{B797EA0F-CAA6-F9C6-B6AD-0E059CDC7FE7}"/>
              </a:ext>
            </a:extLst>
          </p:cNvPr>
          <p:cNvSpPr>
            <a:spLocks noGrp="1"/>
          </p:cNvSpPr>
          <p:nvPr>
            <p:ph type="title"/>
          </p:nvPr>
        </p:nvSpPr>
        <p:spPr/>
        <p:txBody>
          <a:bodyPr/>
          <a:lstStyle/>
          <a:p>
            <a:r>
              <a:rPr lang="fr-FR" i="1" dirty="0"/>
              <a:t>Mediapart</a:t>
            </a:r>
            <a:r>
              <a:rPr lang="fr-FR" dirty="0"/>
              <a:t>, “À l’air libre“ and “Abonnez-vous”</a:t>
            </a:r>
            <a:endParaRPr lang="fr-FR" i="1" dirty="0"/>
          </a:p>
        </p:txBody>
      </p:sp>
    </p:spTree>
    <p:extLst>
      <p:ext uri="{BB962C8B-B14F-4D97-AF65-F5344CB8AC3E}">
        <p14:creationId xmlns:p14="http://schemas.microsoft.com/office/powerpoint/2010/main" val="331217315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1445</TotalTime>
  <Words>5911</Words>
  <Application>Microsoft Macintosh PowerPoint</Application>
  <PresentationFormat>Grand écran</PresentationFormat>
  <Paragraphs>124</Paragraphs>
  <Slides>24</Slides>
  <Notes>23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Aptos</vt:lpstr>
      <vt:lpstr>Aptos Display</vt:lpstr>
      <vt:lpstr>Arial</vt:lpstr>
      <vt:lpstr>Calibri</vt:lpstr>
      <vt:lpstr>Times New Roman</vt:lpstr>
      <vt:lpstr>Thème Office</vt:lpstr>
      <vt:lpstr>Streaming journalism: balancing information and entertainment</vt:lpstr>
      <vt:lpstr>Twitch as a platform for journalism</vt:lpstr>
      <vt:lpstr>Research question and methodology</vt:lpstr>
      <vt:lpstr>State of the art</vt:lpstr>
      <vt:lpstr>Following Olivares-García and Méndez Majuelos’ typology…</vt:lpstr>
      <vt:lpstr>1) Twitch as an Expansion of Editorial Strategy (RTBF, Mediapart)</vt:lpstr>
      <vt:lpstr>Présentation PowerPoint</vt:lpstr>
      <vt:lpstr>Ixpé : Navigating the tension between specialization and inclusivity</vt:lpstr>
      <vt:lpstr>Mediapart, “À l’air libre“ and “Abonnez-vous”</vt:lpstr>
      <vt:lpstr>Présentation PowerPoint</vt:lpstr>
      <vt:lpstr>Comparing RTBF and Mediapart’s stream practices</vt:lpstr>
      <vt:lpstr>2) Twitch as a foundational basis of the editorial approach (Au Poste, Origami)</vt:lpstr>
      <vt:lpstr>Redifining the traditionnal “émission’s regime” (Dagiral and Parasie, 2010) </vt:lpstr>
      <vt:lpstr>Au Poste : journalism as a collective dynamic</vt:lpstr>
      <vt:lpstr>A paradoxical space for counter-power</vt:lpstr>
      <vt:lpstr>Présentation PowerPoint</vt:lpstr>
      <vt:lpstr>Présentation PowerPoint</vt:lpstr>
      <vt:lpstr>Présentation PowerPoint</vt:lpstr>
      <vt:lpstr>3) Silence, on joue : A Satellite ecosystem within the generalist media Libération </vt:lpstr>
      <vt:lpstr>Présentation PowerPoint</vt:lpstr>
      <vt:lpstr>Présentation PowerPoint</vt:lpstr>
      <vt:lpstr>Conclusions</vt:lpstr>
      <vt:lpstr>Conclusions</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Krywicki Boris</dc:creator>
  <cp:lastModifiedBy>Krywicki Boris</cp:lastModifiedBy>
  <cp:revision>16</cp:revision>
  <dcterms:created xsi:type="dcterms:W3CDTF">2025-08-18T08:55:36Z</dcterms:created>
  <dcterms:modified xsi:type="dcterms:W3CDTF">2025-09-11T18:20:01Z</dcterms:modified>
</cp:coreProperties>
</file>