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theme/theme8.xml" ContentType="application/vnd.openxmlformats-officedocument.theme+xml"/>
  <Override PartName="/ppt/slideLayouts/slideLayout9.xml" ContentType="application/vnd.openxmlformats-officedocument.presentationml.slideLayout+xml"/>
  <Override PartName="/ppt/theme/theme9.xml" ContentType="application/vnd.openxmlformats-officedocument.theme+xml"/>
  <Override PartName="/ppt/slideLayouts/slideLayout10.xml" ContentType="application/vnd.openxmlformats-officedocument.presentationml.slideLayout+xml"/>
  <Override PartName="/ppt/theme/theme10.xml" ContentType="application/vnd.openxmlformats-officedocument.theme+xml"/>
  <Override PartName="/ppt/slideLayouts/slideLayout11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3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4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5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ags/tag3.xml" ContentType="application/vnd.openxmlformats-officedocument.presentationml.tags+xml"/>
  <Override PartName="/ppt/notesSlides/notesSlide16.xml" ContentType="application/vnd.openxmlformats-officedocument.presentationml.notesSlide+xml"/>
  <Override PartName="/ppt/charts/chart6.xml" ContentType="application/vnd.openxmlformats-officedocument.drawingml.chart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0" r:id="rId2"/>
    <p:sldMasterId id="2147483652" r:id="rId3"/>
    <p:sldMasterId id="2147483654" r:id="rId4"/>
    <p:sldMasterId id="2147483656" r:id="rId5"/>
    <p:sldMasterId id="2147483660" r:id="rId6"/>
    <p:sldMasterId id="2147483662" r:id="rId7"/>
    <p:sldMasterId id="2147483664" r:id="rId8"/>
    <p:sldMasterId id="2147483666" r:id="rId9"/>
    <p:sldMasterId id="2147483668" r:id="rId10"/>
    <p:sldMasterId id="2147483670" r:id="rId11"/>
  </p:sldMasterIdLst>
  <p:notesMasterIdLst>
    <p:notesMasterId r:id="rId34"/>
  </p:notesMasterIdLst>
  <p:sldIdLst>
    <p:sldId id="256" r:id="rId12"/>
    <p:sldId id="257" r:id="rId13"/>
    <p:sldId id="261" r:id="rId14"/>
    <p:sldId id="263" r:id="rId15"/>
    <p:sldId id="264" r:id="rId16"/>
    <p:sldId id="267" r:id="rId17"/>
    <p:sldId id="268" r:id="rId18"/>
    <p:sldId id="271" r:id="rId19"/>
    <p:sldId id="272" r:id="rId20"/>
    <p:sldId id="288" r:id="rId21"/>
    <p:sldId id="274" r:id="rId22"/>
    <p:sldId id="281" r:id="rId23"/>
    <p:sldId id="282" r:id="rId24"/>
    <p:sldId id="283" r:id="rId25"/>
    <p:sldId id="284" r:id="rId26"/>
    <p:sldId id="291" r:id="rId27"/>
    <p:sldId id="286" r:id="rId28"/>
    <p:sldId id="292" r:id="rId29"/>
    <p:sldId id="293" r:id="rId30"/>
    <p:sldId id="294" r:id="rId31"/>
    <p:sldId id="278" r:id="rId32"/>
    <p:sldId id="279" r:id="rId3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Style moyen 1 - Accentuation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345"/>
    <p:restoredTop sz="76428"/>
  </p:normalViewPr>
  <p:slideViewPr>
    <p:cSldViewPr snapToGrid="0">
      <p:cViewPr varScale="1">
        <p:scale>
          <a:sx n="73" d="100"/>
          <a:sy n="73" d="100"/>
        </p:scale>
        <p:origin x="68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21" Type="http://schemas.openxmlformats.org/officeDocument/2006/relationships/slide" Target="slides/slide10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morsomme\Desktop\AH(Art.2GraphsTabs)20250225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morsomme\Desktop\AH(Art.2GraphsTabs)20250225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morsomme\Desktop\AH(Art.2GraphsTabs)20250225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morsomme\Desktop\AH(Art.2GraphsTabs)20250225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morsomme\Desktop\AH(Art.2GraphsTabs)20250225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Feuil2!$B$1</c:f>
              <c:strCache>
                <c:ptCount val="1"/>
                <c:pt idx="0">
                  <c:v>VOCAL CHANGE</c:v>
                </c:pt>
              </c:strCache>
            </c:strRef>
          </c:tx>
          <c:spPr>
            <a:ln w="6350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strRef>
              <c:f>Feuil2!$A$2:$A$15</c:f>
              <c:strCache>
                <c:ptCount val="14"/>
                <c:pt idx="0">
                  <c:v>T0</c:v>
                </c:pt>
                <c:pt idx="1">
                  <c:v>T0</c:v>
                </c:pt>
                <c:pt idx="2">
                  <c:v>T0</c:v>
                </c:pt>
                <c:pt idx="3">
                  <c:v>VR1</c:v>
                </c:pt>
                <c:pt idx="4">
                  <c:v>VR2</c:v>
                </c:pt>
                <c:pt idx="5">
                  <c:v>VR3</c:v>
                </c:pt>
                <c:pt idx="6">
                  <c:v>VR4</c:v>
                </c:pt>
                <c:pt idx="7">
                  <c:v>VR5</c:v>
                </c:pt>
                <c:pt idx="8">
                  <c:v>T1</c:v>
                </c:pt>
                <c:pt idx="9">
                  <c:v>T1</c:v>
                </c:pt>
                <c:pt idx="10">
                  <c:v>T1</c:v>
                </c:pt>
                <c:pt idx="11">
                  <c:v>T2</c:v>
                </c:pt>
                <c:pt idx="12">
                  <c:v>T2</c:v>
                </c:pt>
                <c:pt idx="13">
                  <c:v>T2</c:v>
                </c:pt>
              </c:strCache>
            </c:strRef>
          </c:cat>
          <c:val>
            <c:numRef>
              <c:f>Feuil2!$B$2:$B$15</c:f>
              <c:numCache>
                <c:formatCode>General</c:formatCode>
                <c:ptCount val="1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2</c:v>
                </c:pt>
                <c:pt idx="4">
                  <c:v>3</c:v>
                </c:pt>
                <c:pt idx="5">
                  <c:v>3</c:v>
                </c:pt>
                <c:pt idx="6">
                  <c:v>7</c:v>
                </c:pt>
                <c:pt idx="7">
                  <c:v>7</c:v>
                </c:pt>
                <c:pt idx="8">
                  <c:v>8</c:v>
                </c:pt>
                <c:pt idx="9">
                  <c:v>6</c:v>
                </c:pt>
                <c:pt idx="10">
                  <c:v>7</c:v>
                </c:pt>
                <c:pt idx="11">
                  <c:v>6</c:v>
                </c:pt>
                <c:pt idx="12">
                  <c:v>7</c:v>
                </c:pt>
                <c:pt idx="13">
                  <c:v>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E32-224F-ABBF-BE5F521A7E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12702592"/>
        <c:axId val="712732768"/>
      </c:lineChart>
      <c:catAx>
        <c:axId val="712702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712732768"/>
        <c:crosses val="autoZero"/>
        <c:auto val="1"/>
        <c:lblAlgn val="ctr"/>
        <c:lblOffset val="100"/>
        <c:noMultiLvlLbl val="0"/>
      </c:catAx>
      <c:valAx>
        <c:axId val="7127327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7127025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Feuil2!$B$1</c:f>
              <c:strCache>
                <c:ptCount val="1"/>
                <c:pt idx="0">
                  <c:v>VOCAL CHANGE</c:v>
                </c:pt>
              </c:strCache>
            </c:strRef>
          </c:tx>
          <c:spPr>
            <a:ln w="63500" cap="rnd">
              <a:solidFill>
                <a:srgbClr val="FF0000"/>
              </a:solidFill>
              <a:prstDash val="sysDot"/>
              <a:round/>
            </a:ln>
            <a:effectLst/>
          </c:spPr>
          <c:marker>
            <c:symbol val="none"/>
          </c:marker>
          <c:cat>
            <c:strRef>
              <c:f>Feuil2!$A$2:$A$15</c:f>
              <c:strCache>
                <c:ptCount val="14"/>
                <c:pt idx="0">
                  <c:v>T0</c:v>
                </c:pt>
                <c:pt idx="1">
                  <c:v>T0</c:v>
                </c:pt>
                <c:pt idx="2">
                  <c:v>T0</c:v>
                </c:pt>
                <c:pt idx="3">
                  <c:v>VR1</c:v>
                </c:pt>
                <c:pt idx="4">
                  <c:v>VR2</c:v>
                </c:pt>
                <c:pt idx="5">
                  <c:v>VR3</c:v>
                </c:pt>
                <c:pt idx="6">
                  <c:v>VR4</c:v>
                </c:pt>
                <c:pt idx="7">
                  <c:v>VR5</c:v>
                </c:pt>
                <c:pt idx="8">
                  <c:v>T1</c:v>
                </c:pt>
                <c:pt idx="9">
                  <c:v>T1</c:v>
                </c:pt>
                <c:pt idx="10">
                  <c:v>T1</c:v>
                </c:pt>
                <c:pt idx="11">
                  <c:v>T2</c:v>
                </c:pt>
                <c:pt idx="12">
                  <c:v>T2</c:v>
                </c:pt>
                <c:pt idx="13">
                  <c:v>T2</c:v>
                </c:pt>
              </c:strCache>
            </c:strRef>
          </c:cat>
          <c:val>
            <c:numRef>
              <c:f>Feuil2!$B$2:$B$15</c:f>
              <c:numCache>
                <c:formatCode>General</c:formatCode>
                <c:ptCount val="1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2</c:v>
                </c:pt>
                <c:pt idx="4">
                  <c:v>3</c:v>
                </c:pt>
                <c:pt idx="5">
                  <c:v>3</c:v>
                </c:pt>
                <c:pt idx="6">
                  <c:v>7</c:v>
                </c:pt>
                <c:pt idx="7">
                  <c:v>7</c:v>
                </c:pt>
                <c:pt idx="8">
                  <c:v>8</c:v>
                </c:pt>
                <c:pt idx="9">
                  <c:v>6</c:v>
                </c:pt>
                <c:pt idx="10">
                  <c:v>7</c:v>
                </c:pt>
                <c:pt idx="11">
                  <c:v>6</c:v>
                </c:pt>
                <c:pt idx="12">
                  <c:v>7</c:v>
                </c:pt>
                <c:pt idx="13">
                  <c:v>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E32-224F-ABBF-BE5F521A7E68}"/>
            </c:ext>
          </c:extLst>
        </c:ser>
        <c:ser>
          <c:idx val="1"/>
          <c:order val="1"/>
          <c:tx>
            <c:strRef>
              <c:f>Feuil2!$C$1</c:f>
              <c:strCache>
                <c:ptCount val="1"/>
                <c:pt idx="0">
                  <c:v>SELF-EFFICACY</c:v>
                </c:pt>
              </c:strCache>
            </c:strRef>
          </c:tx>
          <c:spPr>
            <a:ln w="635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Feuil2!$A$2:$A$15</c:f>
              <c:strCache>
                <c:ptCount val="14"/>
                <c:pt idx="0">
                  <c:v>T0</c:v>
                </c:pt>
                <c:pt idx="1">
                  <c:v>T0</c:v>
                </c:pt>
                <c:pt idx="2">
                  <c:v>T0</c:v>
                </c:pt>
                <c:pt idx="3">
                  <c:v>VR1</c:v>
                </c:pt>
                <c:pt idx="4">
                  <c:v>VR2</c:v>
                </c:pt>
                <c:pt idx="5">
                  <c:v>VR3</c:v>
                </c:pt>
                <c:pt idx="6">
                  <c:v>VR4</c:v>
                </c:pt>
                <c:pt idx="7">
                  <c:v>VR5</c:v>
                </c:pt>
                <c:pt idx="8">
                  <c:v>T1</c:v>
                </c:pt>
                <c:pt idx="9">
                  <c:v>T1</c:v>
                </c:pt>
                <c:pt idx="10">
                  <c:v>T1</c:v>
                </c:pt>
                <c:pt idx="11">
                  <c:v>T2</c:v>
                </c:pt>
                <c:pt idx="12">
                  <c:v>T2</c:v>
                </c:pt>
                <c:pt idx="13">
                  <c:v>T2</c:v>
                </c:pt>
              </c:strCache>
            </c:strRef>
          </c:cat>
          <c:val>
            <c:numRef>
              <c:f>Feuil2!$C$2:$C$15</c:f>
              <c:numCache>
                <c:formatCode>General</c:formatCode>
                <c:ptCount val="14"/>
                <c:pt idx="0">
                  <c:v>8</c:v>
                </c:pt>
                <c:pt idx="1">
                  <c:v>6</c:v>
                </c:pt>
                <c:pt idx="2">
                  <c:v>5</c:v>
                </c:pt>
                <c:pt idx="3">
                  <c:v>7</c:v>
                </c:pt>
                <c:pt idx="4">
                  <c:v>4</c:v>
                </c:pt>
                <c:pt idx="5">
                  <c:v>4</c:v>
                </c:pt>
                <c:pt idx="6">
                  <c:v>7</c:v>
                </c:pt>
                <c:pt idx="7">
                  <c:v>7</c:v>
                </c:pt>
                <c:pt idx="8">
                  <c:v>7</c:v>
                </c:pt>
                <c:pt idx="9">
                  <c:v>7</c:v>
                </c:pt>
                <c:pt idx="10">
                  <c:v>8</c:v>
                </c:pt>
                <c:pt idx="11">
                  <c:v>7</c:v>
                </c:pt>
                <c:pt idx="12">
                  <c:v>8</c:v>
                </c:pt>
                <c:pt idx="13">
                  <c:v>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E32-224F-ABBF-BE5F521A7E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12702592"/>
        <c:axId val="712732768"/>
      </c:lineChart>
      <c:catAx>
        <c:axId val="712702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712732768"/>
        <c:crosses val="autoZero"/>
        <c:auto val="1"/>
        <c:lblAlgn val="ctr"/>
        <c:lblOffset val="100"/>
        <c:noMultiLvlLbl val="0"/>
      </c:catAx>
      <c:valAx>
        <c:axId val="7127327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7127025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Feuil2!$B$1</c:f>
              <c:strCache>
                <c:ptCount val="1"/>
                <c:pt idx="0">
                  <c:v>VOCAL CHANGE</c:v>
                </c:pt>
              </c:strCache>
            </c:strRef>
          </c:tx>
          <c:spPr>
            <a:ln w="63500" cap="rnd">
              <a:solidFill>
                <a:srgbClr val="FF0000"/>
              </a:solidFill>
              <a:prstDash val="sysDot"/>
              <a:round/>
            </a:ln>
            <a:effectLst/>
          </c:spPr>
          <c:marker>
            <c:symbol val="none"/>
          </c:marker>
          <c:cat>
            <c:strRef>
              <c:f>Feuil2!$A$2:$A$15</c:f>
              <c:strCache>
                <c:ptCount val="14"/>
                <c:pt idx="0">
                  <c:v>T0</c:v>
                </c:pt>
                <c:pt idx="1">
                  <c:v>T0</c:v>
                </c:pt>
                <c:pt idx="2">
                  <c:v>T0</c:v>
                </c:pt>
                <c:pt idx="3">
                  <c:v>VR1</c:v>
                </c:pt>
                <c:pt idx="4">
                  <c:v>VR2</c:v>
                </c:pt>
                <c:pt idx="5">
                  <c:v>VR3</c:v>
                </c:pt>
                <c:pt idx="6">
                  <c:v>VR4</c:v>
                </c:pt>
                <c:pt idx="7">
                  <c:v>VR5</c:v>
                </c:pt>
                <c:pt idx="8">
                  <c:v>T1</c:v>
                </c:pt>
                <c:pt idx="9">
                  <c:v>T1</c:v>
                </c:pt>
                <c:pt idx="10">
                  <c:v>T1</c:v>
                </c:pt>
                <c:pt idx="11">
                  <c:v>T2</c:v>
                </c:pt>
                <c:pt idx="12">
                  <c:v>T2</c:v>
                </c:pt>
                <c:pt idx="13">
                  <c:v>T2</c:v>
                </c:pt>
              </c:strCache>
            </c:strRef>
          </c:cat>
          <c:val>
            <c:numRef>
              <c:f>Feuil2!$B$2:$B$15</c:f>
              <c:numCache>
                <c:formatCode>General</c:formatCode>
                <c:ptCount val="1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2</c:v>
                </c:pt>
                <c:pt idx="4">
                  <c:v>3</c:v>
                </c:pt>
                <c:pt idx="5">
                  <c:v>3</c:v>
                </c:pt>
                <c:pt idx="6">
                  <c:v>7</c:v>
                </c:pt>
                <c:pt idx="7">
                  <c:v>7</c:v>
                </c:pt>
                <c:pt idx="8">
                  <c:v>8</c:v>
                </c:pt>
                <c:pt idx="9">
                  <c:v>6</c:v>
                </c:pt>
                <c:pt idx="10">
                  <c:v>7</c:v>
                </c:pt>
                <c:pt idx="11">
                  <c:v>6</c:v>
                </c:pt>
                <c:pt idx="12">
                  <c:v>7</c:v>
                </c:pt>
                <c:pt idx="13">
                  <c:v>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E32-224F-ABBF-BE5F521A7E68}"/>
            </c:ext>
          </c:extLst>
        </c:ser>
        <c:ser>
          <c:idx val="1"/>
          <c:order val="1"/>
          <c:tx>
            <c:strRef>
              <c:f>Feuil2!$C$1</c:f>
              <c:strCache>
                <c:ptCount val="1"/>
                <c:pt idx="0">
                  <c:v>SELF-EFFICACY</c:v>
                </c:pt>
              </c:strCache>
            </c:strRef>
          </c:tx>
          <c:spPr>
            <a:ln w="63500" cap="rnd">
              <a:solidFill>
                <a:schemeClr val="accent2"/>
              </a:solidFill>
              <a:prstDash val="sysDot"/>
              <a:round/>
            </a:ln>
            <a:effectLst/>
          </c:spPr>
          <c:marker>
            <c:symbol val="none"/>
          </c:marker>
          <c:cat>
            <c:strRef>
              <c:f>Feuil2!$A$2:$A$15</c:f>
              <c:strCache>
                <c:ptCount val="14"/>
                <c:pt idx="0">
                  <c:v>T0</c:v>
                </c:pt>
                <c:pt idx="1">
                  <c:v>T0</c:v>
                </c:pt>
                <c:pt idx="2">
                  <c:v>T0</c:v>
                </c:pt>
                <c:pt idx="3">
                  <c:v>VR1</c:v>
                </c:pt>
                <c:pt idx="4">
                  <c:v>VR2</c:v>
                </c:pt>
                <c:pt idx="5">
                  <c:v>VR3</c:v>
                </c:pt>
                <c:pt idx="6">
                  <c:v>VR4</c:v>
                </c:pt>
                <c:pt idx="7">
                  <c:v>VR5</c:v>
                </c:pt>
                <c:pt idx="8">
                  <c:v>T1</c:v>
                </c:pt>
                <c:pt idx="9">
                  <c:v>T1</c:v>
                </c:pt>
                <c:pt idx="10">
                  <c:v>T1</c:v>
                </c:pt>
                <c:pt idx="11">
                  <c:v>T2</c:v>
                </c:pt>
                <c:pt idx="12">
                  <c:v>T2</c:v>
                </c:pt>
                <c:pt idx="13">
                  <c:v>T2</c:v>
                </c:pt>
              </c:strCache>
            </c:strRef>
          </c:cat>
          <c:val>
            <c:numRef>
              <c:f>Feuil2!$C$2:$C$15</c:f>
              <c:numCache>
                <c:formatCode>General</c:formatCode>
                <c:ptCount val="14"/>
                <c:pt idx="0">
                  <c:v>8</c:v>
                </c:pt>
                <c:pt idx="1">
                  <c:v>6</c:v>
                </c:pt>
                <c:pt idx="2">
                  <c:v>5</c:v>
                </c:pt>
                <c:pt idx="3">
                  <c:v>7</c:v>
                </c:pt>
                <c:pt idx="4">
                  <c:v>4</c:v>
                </c:pt>
                <c:pt idx="5">
                  <c:v>4</c:v>
                </c:pt>
                <c:pt idx="6">
                  <c:v>7</c:v>
                </c:pt>
                <c:pt idx="7">
                  <c:v>7</c:v>
                </c:pt>
                <c:pt idx="8">
                  <c:v>7</c:v>
                </c:pt>
                <c:pt idx="9">
                  <c:v>7</c:v>
                </c:pt>
                <c:pt idx="10">
                  <c:v>8</c:v>
                </c:pt>
                <c:pt idx="11">
                  <c:v>7</c:v>
                </c:pt>
                <c:pt idx="12">
                  <c:v>8</c:v>
                </c:pt>
                <c:pt idx="13">
                  <c:v>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E32-224F-ABBF-BE5F521A7E68}"/>
            </c:ext>
          </c:extLst>
        </c:ser>
        <c:ser>
          <c:idx val="2"/>
          <c:order val="2"/>
          <c:tx>
            <c:strRef>
              <c:f>Feuil2!$D$1</c:f>
              <c:strCache>
                <c:ptCount val="1"/>
                <c:pt idx="0">
                  <c:v>FEMINIZED VOICE USE</c:v>
                </c:pt>
              </c:strCache>
            </c:strRef>
          </c:tx>
          <c:spPr>
            <a:ln w="63500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strRef>
              <c:f>Feuil2!$A$2:$A$15</c:f>
              <c:strCache>
                <c:ptCount val="14"/>
                <c:pt idx="0">
                  <c:v>T0</c:v>
                </c:pt>
                <c:pt idx="1">
                  <c:v>T0</c:v>
                </c:pt>
                <c:pt idx="2">
                  <c:v>T0</c:v>
                </c:pt>
                <c:pt idx="3">
                  <c:v>VR1</c:v>
                </c:pt>
                <c:pt idx="4">
                  <c:v>VR2</c:v>
                </c:pt>
                <c:pt idx="5">
                  <c:v>VR3</c:v>
                </c:pt>
                <c:pt idx="6">
                  <c:v>VR4</c:v>
                </c:pt>
                <c:pt idx="7">
                  <c:v>VR5</c:v>
                </c:pt>
                <c:pt idx="8">
                  <c:v>T1</c:v>
                </c:pt>
                <c:pt idx="9">
                  <c:v>T1</c:v>
                </c:pt>
                <c:pt idx="10">
                  <c:v>T1</c:v>
                </c:pt>
                <c:pt idx="11">
                  <c:v>T2</c:v>
                </c:pt>
                <c:pt idx="12">
                  <c:v>T2</c:v>
                </c:pt>
                <c:pt idx="13">
                  <c:v>T2</c:v>
                </c:pt>
              </c:strCache>
            </c:strRef>
          </c:cat>
          <c:val>
            <c:numRef>
              <c:f>Feuil2!$D$2:$D$15</c:f>
              <c:numCache>
                <c:formatCode>General</c:formatCode>
                <c:ptCount val="1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2</c:v>
                </c:pt>
                <c:pt idx="4">
                  <c:v>4</c:v>
                </c:pt>
                <c:pt idx="5">
                  <c:v>5</c:v>
                </c:pt>
                <c:pt idx="6">
                  <c:v>7</c:v>
                </c:pt>
                <c:pt idx="7">
                  <c:v>7</c:v>
                </c:pt>
                <c:pt idx="8">
                  <c:v>8</c:v>
                </c:pt>
                <c:pt idx="9">
                  <c:v>6</c:v>
                </c:pt>
                <c:pt idx="10">
                  <c:v>7</c:v>
                </c:pt>
                <c:pt idx="11">
                  <c:v>7</c:v>
                </c:pt>
                <c:pt idx="12">
                  <c:v>7</c:v>
                </c:pt>
                <c:pt idx="13">
                  <c:v>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E32-224F-ABBF-BE5F521A7E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12702592"/>
        <c:axId val="712732768"/>
      </c:lineChart>
      <c:catAx>
        <c:axId val="712702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712732768"/>
        <c:crosses val="autoZero"/>
        <c:auto val="1"/>
        <c:lblAlgn val="ctr"/>
        <c:lblOffset val="100"/>
        <c:noMultiLvlLbl val="0"/>
      </c:catAx>
      <c:valAx>
        <c:axId val="7127327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7127025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Feuil2!$B$1</c:f>
              <c:strCache>
                <c:ptCount val="1"/>
                <c:pt idx="0">
                  <c:v>VOCAL CHANGE</c:v>
                </c:pt>
              </c:strCache>
            </c:strRef>
          </c:tx>
          <c:spPr>
            <a:ln w="63500" cap="rnd">
              <a:solidFill>
                <a:srgbClr val="FF0000"/>
              </a:solidFill>
              <a:prstDash val="sysDot"/>
              <a:round/>
            </a:ln>
            <a:effectLst/>
          </c:spPr>
          <c:marker>
            <c:symbol val="none"/>
          </c:marker>
          <c:cat>
            <c:strRef>
              <c:f>Feuil2!$A$2:$A$15</c:f>
              <c:strCache>
                <c:ptCount val="14"/>
                <c:pt idx="0">
                  <c:v>T0</c:v>
                </c:pt>
                <c:pt idx="1">
                  <c:v>T0</c:v>
                </c:pt>
                <c:pt idx="2">
                  <c:v>T0</c:v>
                </c:pt>
                <c:pt idx="3">
                  <c:v>VR1</c:v>
                </c:pt>
                <c:pt idx="4">
                  <c:v>VR2</c:v>
                </c:pt>
                <c:pt idx="5">
                  <c:v>VR3</c:v>
                </c:pt>
                <c:pt idx="6">
                  <c:v>VR4</c:v>
                </c:pt>
                <c:pt idx="7">
                  <c:v>VR5</c:v>
                </c:pt>
                <c:pt idx="8">
                  <c:v>T1</c:v>
                </c:pt>
                <c:pt idx="9">
                  <c:v>T1</c:v>
                </c:pt>
                <c:pt idx="10">
                  <c:v>T1</c:v>
                </c:pt>
                <c:pt idx="11">
                  <c:v>T2</c:v>
                </c:pt>
                <c:pt idx="12">
                  <c:v>T2</c:v>
                </c:pt>
                <c:pt idx="13">
                  <c:v>T2</c:v>
                </c:pt>
              </c:strCache>
            </c:strRef>
          </c:cat>
          <c:val>
            <c:numRef>
              <c:f>Feuil2!$B$2:$B$15</c:f>
              <c:numCache>
                <c:formatCode>General</c:formatCode>
                <c:ptCount val="1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2</c:v>
                </c:pt>
                <c:pt idx="4">
                  <c:v>3</c:v>
                </c:pt>
                <c:pt idx="5">
                  <c:v>3</c:v>
                </c:pt>
                <c:pt idx="6">
                  <c:v>7</c:v>
                </c:pt>
                <c:pt idx="7">
                  <c:v>7</c:v>
                </c:pt>
                <c:pt idx="8">
                  <c:v>8</c:v>
                </c:pt>
                <c:pt idx="9">
                  <c:v>6</c:v>
                </c:pt>
                <c:pt idx="10">
                  <c:v>7</c:v>
                </c:pt>
                <c:pt idx="11">
                  <c:v>6</c:v>
                </c:pt>
                <c:pt idx="12">
                  <c:v>7</c:v>
                </c:pt>
                <c:pt idx="13">
                  <c:v>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E32-224F-ABBF-BE5F521A7E68}"/>
            </c:ext>
          </c:extLst>
        </c:ser>
        <c:ser>
          <c:idx val="1"/>
          <c:order val="1"/>
          <c:tx>
            <c:strRef>
              <c:f>Feuil2!$C$1</c:f>
              <c:strCache>
                <c:ptCount val="1"/>
                <c:pt idx="0">
                  <c:v>SELF-EFFICACY</c:v>
                </c:pt>
              </c:strCache>
            </c:strRef>
          </c:tx>
          <c:spPr>
            <a:ln w="63500" cap="rnd">
              <a:solidFill>
                <a:schemeClr val="accent2"/>
              </a:solidFill>
              <a:prstDash val="sysDot"/>
              <a:round/>
            </a:ln>
            <a:effectLst/>
          </c:spPr>
          <c:marker>
            <c:symbol val="none"/>
          </c:marker>
          <c:cat>
            <c:strRef>
              <c:f>Feuil2!$A$2:$A$15</c:f>
              <c:strCache>
                <c:ptCount val="14"/>
                <c:pt idx="0">
                  <c:v>T0</c:v>
                </c:pt>
                <c:pt idx="1">
                  <c:v>T0</c:v>
                </c:pt>
                <c:pt idx="2">
                  <c:v>T0</c:v>
                </c:pt>
                <c:pt idx="3">
                  <c:v>VR1</c:v>
                </c:pt>
                <c:pt idx="4">
                  <c:v>VR2</c:v>
                </c:pt>
                <c:pt idx="5">
                  <c:v>VR3</c:v>
                </c:pt>
                <c:pt idx="6">
                  <c:v>VR4</c:v>
                </c:pt>
                <c:pt idx="7">
                  <c:v>VR5</c:v>
                </c:pt>
                <c:pt idx="8">
                  <c:v>T1</c:v>
                </c:pt>
                <c:pt idx="9">
                  <c:v>T1</c:v>
                </c:pt>
                <c:pt idx="10">
                  <c:v>T1</c:v>
                </c:pt>
                <c:pt idx="11">
                  <c:v>T2</c:v>
                </c:pt>
                <c:pt idx="12">
                  <c:v>T2</c:v>
                </c:pt>
                <c:pt idx="13">
                  <c:v>T2</c:v>
                </c:pt>
              </c:strCache>
            </c:strRef>
          </c:cat>
          <c:val>
            <c:numRef>
              <c:f>Feuil2!$C$2:$C$15</c:f>
              <c:numCache>
                <c:formatCode>General</c:formatCode>
                <c:ptCount val="14"/>
                <c:pt idx="0">
                  <c:v>8</c:v>
                </c:pt>
                <c:pt idx="1">
                  <c:v>6</c:v>
                </c:pt>
                <c:pt idx="2">
                  <c:v>5</c:v>
                </c:pt>
                <c:pt idx="3">
                  <c:v>7</c:v>
                </c:pt>
                <c:pt idx="4">
                  <c:v>4</c:v>
                </c:pt>
                <c:pt idx="5">
                  <c:v>4</c:v>
                </c:pt>
                <c:pt idx="6">
                  <c:v>7</c:v>
                </c:pt>
                <c:pt idx="7">
                  <c:v>7</c:v>
                </c:pt>
                <c:pt idx="8">
                  <c:v>7</c:v>
                </c:pt>
                <c:pt idx="9">
                  <c:v>7</c:v>
                </c:pt>
                <c:pt idx="10">
                  <c:v>8</c:v>
                </c:pt>
                <c:pt idx="11">
                  <c:v>7</c:v>
                </c:pt>
                <c:pt idx="12">
                  <c:v>8</c:v>
                </c:pt>
                <c:pt idx="13">
                  <c:v>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E32-224F-ABBF-BE5F521A7E68}"/>
            </c:ext>
          </c:extLst>
        </c:ser>
        <c:ser>
          <c:idx val="2"/>
          <c:order val="2"/>
          <c:tx>
            <c:strRef>
              <c:f>Feuil2!$D$1</c:f>
              <c:strCache>
                <c:ptCount val="1"/>
                <c:pt idx="0">
                  <c:v>FEMINIZED VOICE USE</c:v>
                </c:pt>
              </c:strCache>
            </c:strRef>
          </c:tx>
          <c:spPr>
            <a:ln w="63500" cap="rnd">
              <a:solidFill>
                <a:schemeClr val="accent6"/>
              </a:solidFill>
              <a:prstDash val="sysDot"/>
              <a:round/>
            </a:ln>
            <a:effectLst/>
          </c:spPr>
          <c:marker>
            <c:symbol val="none"/>
          </c:marker>
          <c:cat>
            <c:strRef>
              <c:f>Feuil2!$A$2:$A$15</c:f>
              <c:strCache>
                <c:ptCount val="14"/>
                <c:pt idx="0">
                  <c:v>T0</c:v>
                </c:pt>
                <c:pt idx="1">
                  <c:v>T0</c:v>
                </c:pt>
                <c:pt idx="2">
                  <c:v>T0</c:v>
                </c:pt>
                <c:pt idx="3">
                  <c:v>VR1</c:v>
                </c:pt>
                <c:pt idx="4">
                  <c:v>VR2</c:v>
                </c:pt>
                <c:pt idx="5">
                  <c:v>VR3</c:v>
                </c:pt>
                <c:pt idx="6">
                  <c:v>VR4</c:v>
                </c:pt>
                <c:pt idx="7">
                  <c:v>VR5</c:v>
                </c:pt>
                <c:pt idx="8">
                  <c:v>T1</c:v>
                </c:pt>
                <c:pt idx="9">
                  <c:v>T1</c:v>
                </c:pt>
                <c:pt idx="10">
                  <c:v>T1</c:v>
                </c:pt>
                <c:pt idx="11">
                  <c:v>T2</c:v>
                </c:pt>
                <c:pt idx="12">
                  <c:v>T2</c:v>
                </c:pt>
                <c:pt idx="13">
                  <c:v>T2</c:v>
                </c:pt>
              </c:strCache>
            </c:strRef>
          </c:cat>
          <c:val>
            <c:numRef>
              <c:f>Feuil2!$D$2:$D$15</c:f>
              <c:numCache>
                <c:formatCode>General</c:formatCode>
                <c:ptCount val="1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2</c:v>
                </c:pt>
                <c:pt idx="4">
                  <c:v>4</c:v>
                </c:pt>
                <c:pt idx="5">
                  <c:v>5</c:v>
                </c:pt>
                <c:pt idx="6">
                  <c:v>7</c:v>
                </c:pt>
                <c:pt idx="7">
                  <c:v>7</c:v>
                </c:pt>
                <c:pt idx="8">
                  <c:v>8</c:v>
                </c:pt>
                <c:pt idx="9">
                  <c:v>6</c:v>
                </c:pt>
                <c:pt idx="10">
                  <c:v>7</c:v>
                </c:pt>
                <c:pt idx="11">
                  <c:v>7</c:v>
                </c:pt>
                <c:pt idx="12">
                  <c:v>7</c:v>
                </c:pt>
                <c:pt idx="13">
                  <c:v>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E32-224F-ABBF-BE5F521A7E68}"/>
            </c:ext>
          </c:extLst>
        </c:ser>
        <c:ser>
          <c:idx val="3"/>
          <c:order val="3"/>
          <c:tx>
            <c:strRef>
              <c:f>Feuil2!$E$1</c:f>
              <c:strCache>
                <c:ptCount val="1"/>
                <c:pt idx="0">
                  <c:v>ISOLATION</c:v>
                </c:pt>
              </c:strCache>
            </c:strRef>
          </c:tx>
          <c:spPr>
            <a:ln w="6350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Feuil2!$A$2:$A$15</c:f>
              <c:strCache>
                <c:ptCount val="14"/>
                <c:pt idx="0">
                  <c:v>T0</c:v>
                </c:pt>
                <c:pt idx="1">
                  <c:v>T0</c:v>
                </c:pt>
                <c:pt idx="2">
                  <c:v>T0</c:v>
                </c:pt>
                <c:pt idx="3">
                  <c:v>VR1</c:v>
                </c:pt>
                <c:pt idx="4">
                  <c:v>VR2</c:v>
                </c:pt>
                <c:pt idx="5">
                  <c:v>VR3</c:v>
                </c:pt>
                <c:pt idx="6">
                  <c:v>VR4</c:v>
                </c:pt>
                <c:pt idx="7">
                  <c:v>VR5</c:v>
                </c:pt>
                <c:pt idx="8">
                  <c:v>T1</c:v>
                </c:pt>
                <c:pt idx="9">
                  <c:v>T1</c:v>
                </c:pt>
                <c:pt idx="10">
                  <c:v>T1</c:v>
                </c:pt>
                <c:pt idx="11">
                  <c:v>T2</c:v>
                </c:pt>
                <c:pt idx="12">
                  <c:v>T2</c:v>
                </c:pt>
                <c:pt idx="13">
                  <c:v>T2</c:v>
                </c:pt>
              </c:strCache>
            </c:strRef>
          </c:cat>
          <c:val>
            <c:numRef>
              <c:f>Feuil2!$E$2:$E$15</c:f>
              <c:numCache>
                <c:formatCode>General</c:formatCode>
                <c:ptCount val="14"/>
                <c:pt idx="0">
                  <c:v>4</c:v>
                </c:pt>
                <c:pt idx="1">
                  <c:v>6</c:v>
                </c:pt>
                <c:pt idx="2">
                  <c:v>6</c:v>
                </c:pt>
                <c:pt idx="3">
                  <c:v>4</c:v>
                </c:pt>
                <c:pt idx="4">
                  <c:v>6</c:v>
                </c:pt>
                <c:pt idx="5">
                  <c:v>6</c:v>
                </c:pt>
                <c:pt idx="6">
                  <c:v>2</c:v>
                </c:pt>
                <c:pt idx="7">
                  <c:v>2</c:v>
                </c:pt>
                <c:pt idx="8">
                  <c:v>2</c:v>
                </c:pt>
                <c:pt idx="9">
                  <c:v>1</c:v>
                </c:pt>
                <c:pt idx="10">
                  <c:v>1</c:v>
                </c:pt>
                <c:pt idx="11">
                  <c:v>2</c:v>
                </c:pt>
                <c:pt idx="12">
                  <c:v>1</c:v>
                </c:pt>
                <c:pt idx="13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3E32-224F-ABBF-BE5F521A7E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12702592"/>
        <c:axId val="712732768"/>
      </c:lineChart>
      <c:catAx>
        <c:axId val="712702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712732768"/>
        <c:crosses val="autoZero"/>
        <c:auto val="1"/>
        <c:lblAlgn val="ctr"/>
        <c:lblOffset val="100"/>
        <c:noMultiLvlLbl val="0"/>
      </c:catAx>
      <c:valAx>
        <c:axId val="7127327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7127025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Feuil2!$B$1</c:f>
              <c:strCache>
                <c:ptCount val="1"/>
                <c:pt idx="0">
                  <c:v>VOCAL CHANGE</c:v>
                </c:pt>
              </c:strCache>
            </c:strRef>
          </c:tx>
          <c:spPr>
            <a:ln w="63500" cap="rnd">
              <a:solidFill>
                <a:srgbClr val="FF0000"/>
              </a:solidFill>
              <a:prstDash val="sysDot"/>
              <a:round/>
            </a:ln>
            <a:effectLst/>
          </c:spPr>
          <c:marker>
            <c:symbol val="none"/>
          </c:marker>
          <c:cat>
            <c:strRef>
              <c:f>Feuil2!$A$2:$A$15</c:f>
              <c:strCache>
                <c:ptCount val="14"/>
                <c:pt idx="0">
                  <c:v>T0</c:v>
                </c:pt>
                <c:pt idx="1">
                  <c:v>T0</c:v>
                </c:pt>
                <c:pt idx="2">
                  <c:v>T0</c:v>
                </c:pt>
                <c:pt idx="3">
                  <c:v>VR1</c:v>
                </c:pt>
                <c:pt idx="4">
                  <c:v>VR2</c:v>
                </c:pt>
                <c:pt idx="5">
                  <c:v>VR3</c:v>
                </c:pt>
                <c:pt idx="6">
                  <c:v>VR4</c:v>
                </c:pt>
                <c:pt idx="7">
                  <c:v>VR5</c:v>
                </c:pt>
                <c:pt idx="8">
                  <c:v>T1</c:v>
                </c:pt>
                <c:pt idx="9">
                  <c:v>T1</c:v>
                </c:pt>
                <c:pt idx="10">
                  <c:v>T1</c:v>
                </c:pt>
                <c:pt idx="11">
                  <c:v>T2</c:v>
                </c:pt>
                <c:pt idx="12">
                  <c:v>T2</c:v>
                </c:pt>
                <c:pt idx="13">
                  <c:v>T2</c:v>
                </c:pt>
              </c:strCache>
            </c:strRef>
          </c:cat>
          <c:val>
            <c:numRef>
              <c:f>Feuil2!$B$2:$B$15</c:f>
              <c:numCache>
                <c:formatCode>General</c:formatCode>
                <c:ptCount val="1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2</c:v>
                </c:pt>
                <c:pt idx="4">
                  <c:v>3</c:v>
                </c:pt>
                <c:pt idx="5">
                  <c:v>3</c:v>
                </c:pt>
                <c:pt idx="6">
                  <c:v>7</c:v>
                </c:pt>
                <c:pt idx="7">
                  <c:v>7</c:v>
                </c:pt>
                <c:pt idx="8">
                  <c:v>8</c:v>
                </c:pt>
                <c:pt idx="9">
                  <c:v>6</c:v>
                </c:pt>
                <c:pt idx="10">
                  <c:v>7</c:v>
                </c:pt>
                <c:pt idx="11">
                  <c:v>6</c:v>
                </c:pt>
                <c:pt idx="12">
                  <c:v>7</c:v>
                </c:pt>
                <c:pt idx="13">
                  <c:v>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E32-224F-ABBF-BE5F521A7E68}"/>
            </c:ext>
          </c:extLst>
        </c:ser>
        <c:ser>
          <c:idx val="1"/>
          <c:order val="1"/>
          <c:tx>
            <c:strRef>
              <c:f>Feuil2!$C$1</c:f>
              <c:strCache>
                <c:ptCount val="1"/>
                <c:pt idx="0">
                  <c:v>SELF-EFFICACY</c:v>
                </c:pt>
              </c:strCache>
            </c:strRef>
          </c:tx>
          <c:spPr>
            <a:ln w="63500" cap="rnd">
              <a:solidFill>
                <a:schemeClr val="accent2"/>
              </a:solidFill>
              <a:prstDash val="sysDot"/>
              <a:round/>
            </a:ln>
            <a:effectLst/>
          </c:spPr>
          <c:marker>
            <c:symbol val="none"/>
          </c:marker>
          <c:cat>
            <c:strRef>
              <c:f>Feuil2!$A$2:$A$15</c:f>
              <c:strCache>
                <c:ptCount val="14"/>
                <c:pt idx="0">
                  <c:v>T0</c:v>
                </c:pt>
                <c:pt idx="1">
                  <c:v>T0</c:v>
                </c:pt>
                <c:pt idx="2">
                  <c:v>T0</c:v>
                </c:pt>
                <c:pt idx="3">
                  <c:v>VR1</c:v>
                </c:pt>
                <c:pt idx="4">
                  <c:v>VR2</c:v>
                </c:pt>
                <c:pt idx="5">
                  <c:v>VR3</c:v>
                </c:pt>
                <c:pt idx="6">
                  <c:v>VR4</c:v>
                </c:pt>
                <c:pt idx="7">
                  <c:v>VR5</c:v>
                </c:pt>
                <c:pt idx="8">
                  <c:v>T1</c:v>
                </c:pt>
                <c:pt idx="9">
                  <c:v>T1</c:v>
                </c:pt>
                <c:pt idx="10">
                  <c:v>T1</c:v>
                </c:pt>
                <c:pt idx="11">
                  <c:v>T2</c:v>
                </c:pt>
                <c:pt idx="12">
                  <c:v>T2</c:v>
                </c:pt>
                <c:pt idx="13">
                  <c:v>T2</c:v>
                </c:pt>
              </c:strCache>
            </c:strRef>
          </c:cat>
          <c:val>
            <c:numRef>
              <c:f>Feuil2!$C$2:$C$15</c:f>
              <c:numCache>
                <c:formatCode>General</c:formatCode>
                <c:ptCount val="14"/>
                <c:pt idx="0">
                  <c:v>8</c:v>
                </c:pt>
                <c:pt idx="1">
                  <c:v>6</c:v>
                </c:pt>
                <c:pt idx="2">
                  <c:v>5</c:v>
                </c:pt>
                <c:pt idx="3">
                  <c:v>7</c:v>
                </c:pt>
                <c:pt idx="4">
                  <c:v>4</c:v>
                </c:pt>
                <c:pt idx="5">
                  <c:v>4</c:v>
                </c:pt>
                <c:pt idx="6">
                  <c:v>7</c:v>
                </c:pt>
                <c:pt idx="7">
                  <c:v>7</c:v>
                </c:pt>
                <c:pt idx="8">
                  <c:v>7</c:v>
                </c:pt>
                <c:pt idx="9">
                  <c:v>7</c:v>
                </c:pt>
                <c:pt idx="10">
                  <c:v>8</c:v>
                </c:pt>
                <c:pt idx="11">
                  <c:v>7</c:v>
                </c:pt>
                <c:pt idx="12">
                  <c:v>8</c:v>
                </c:pt>
                <c:pt idx="13">
                  <c:v>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E32-224F-ABBF-BE5F521A7E68}"/>
            </c:ext>
          </c:extLst>
        </c:ser>
        <c:ser>
          <c:idx val="2"/>
          <c:order val="2"/>
          <c:tx>
            <c:strRef>
              <c:f>Feuil2!$D$1</c:f>
              <c:strCache>
                <c:ptCount val="1"/>
                <c:pt idx="0">
                  <c:v>FEMINIZED VOICE USE</c:v>
                </c:pt>
              </c:strCache>
            </c:strRef>
          </c:tx>
          <c:spPr>
            <a:ln w="63500" cap="rnd">
              <a:solidFill>
                <a:schemeClr val="accent6"/>
              </a:solidFill>
              <a:prstDash val="sysDot"/>
              <a:round/>
            </a:ln>
            <a:effectLst/>
          </c:spPr>
          <c:marker>
            <c:symbol val="none"/>
          </c:marker>
          <c:cat>
            <c:strRef>
              <c:f>Feuil2!$A$2:$A$15</c:f>
              <c:strCache>
                <c:ptCount val="14"/>
                <c:pt idx="0">
                  <c:v>T0</c:v>
                </c:pt>
                <c:pt idx="1">
                  <c:v>T0</c:v>
                </c:pt>
                <c:pt idx="2">
                  <c:v>T0</c:v>
                </c:pt>
                <c:pt idx="3">
                  <c:v>VR1</c:v>
                </c:pt>
                <c:pt idx="4">
                  <c:v>VR2</c:v>
                </c:pt>
                <c:pt idx="5">
                  <c:v>VR3</c:v>
                </c:pt>
                <c:pt idx="6">
                  <c:v>VR4</c:v>
                </c:pt>
                <c:pt idx="7">
                  <c:v>VR5</c:v>
                </c:pt>
                <c:pt idx="8">
                  <c:v>T1</c:v>
                </c:pt>
                <c:pt idx="9">
                  <c:v>T1</c:v>
                </c:pt>
                <c:pt idx="10">
                  <c:v>T1</c:v>
                </c:pt>
                <c:pt idx="11">
                  <c:v>T2</c:v>
                </c:pt>
                <c:pt idx="12">
                  <c:v>T2</c:v>
                </c:pt>
                <c:pt idx="13">
                  <c:v>T2</c:v>
                </c:pt>
              </c:strCache>
            </c:strRef>
          </c:cat>
          <c:val>
            <c:numRef>
              <c:f>Feuil2!$D$2:$D$15</c:f>
              <c:numCache>
                <c:formatCode>General</c:formatCode>
                <c:ptCount val="1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2</c:v>
                </c:pt>
                <c:pt idx="4">
                  <c:v>4</c:v>
                </c:pt>
                <c:pt idx="5">
                  <c:v>5</c:v>
                </c:pt>
                <c:pt idx="6">
                  <c:v>7</c:v>
                </c:pt>
                <c:pt idx="7">
                  <c:v>7</c:v>
                </c:pt>
                <c:pt idx="8">
                  <c:v>8</c:v>
                </c:pt>
                <c:pt idx="9">
                  <c:v>6</c:v>
                </c:pt>
                <c:pt idx="10">
                  <c:v>7</c:v>
                </c:pt>
                <c:pt idx="11">
                  <c:v>7</c:v>
                </c:pt>
                <c:pt idx="12">
                  <c:v>7</c:v>
                </c:pt>
                <c:pt idx="13">
                  <c:v>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E32-224F-ABBF-BE5F521A7E68}"/>
            </c:ext>
          </c:extLst>
        </c:ser>
        <c:ser>
          <c:idx val="3"/>
          <c:order val="3"/>
          <c:tx>
            <c:strRef>
              <c:f>Feuil2!$E$1</c:f>
              <c:strCache>
                <c:ptCount val="1"/>
                <c:pt idx="0">
                  <c:v>ISOLATION</c:v>
                </c:pt>
              </c:strCache>
            </c:strRef>
          </c:tx>
          <c:spPr>
            <a:ln w="63500" cap="rnd">
              <a:solidFill>
                <a:schemeClr val="accent4"/>
              </a:solidFill>
              <a:prstDash val="sysDot"/>
              <a:round/>
            </a:ln>
            <a:effectLst/>
          </c:spPr>
          <c:marker>
            <c:symbol val="none"/>
          </c:marker>
          <c:cat>
            <c:strRef>
              <c:f>Feuil2!$A$2:$A$15</c:f>
              <c:strCache>
                <c:ptCount val="14"/>
                <c:pt idx="0">
                  <c:v>T0</c:v>
                </c:pt>
                <c:pt idx="1">
                  <c:v>T0</c:v>
                </c:pt>
                <c:pt idx="2">
                  <c:v>T0</c:v>
                </c:pt>
                <c:pt idx="3">
                  <c:v>VR1</c:v>
                </c:pt>
                <c:pt idx="4">
                  <c:v>VR2</c:v>
                </c:pt>
                <c:pt idx="5">
                  <c:v>VR3</c:v>
                </c:pt>
                <c:pt idx="6">
                  <c:v>VR4</c:v>
                </c:pt>
                <c:pt idx="7">
                  <c:v>VR5</c:v>
                </c:pt>
                <c:pt idx="8">
                  <c:v>T1</c:v>
                </c:pt>
                <c:pt idx="9">
                  <c:v>T1</c:v>
                </c:pt>
                <c:pt idx="10">
                  <c:v>T1</c:v>
                </c:pt>
                <c:pt idx="11">
                  <c:v>T2</c:v>
                </c:pt>
                <c:pt idx="12">
                  <c:v>T2</c:v>
                </c:pt>
                <c:pt idx="13">
                  <c:v>T2</c:v>
                </c:pt>
              </c:strCache>
            </c:strRef>
          </c:cat>
          <c:val>
            <c:numRef>
              <c:f>Feuil2!$E$2:$E$15</c:f>
              <c:numCache>
                <c:formatCode>General</c:formatCode>
                <c:ptCount val="14"/>
                <c:pt idx="0">
                  <c:v>4</c:v>
                </c:pt>
                <c:pt idx="1">
                  <c:v>6</c:v>
                </c:pt>
                <c:pt idx="2">
                  <c:v>6</c:v>
                </c:pt>
                <c:pt idx="3">
                  <c:v>4</c:v>
                </c:pt>
                <c:pt idx="4">
                  <c:v>6</c:v>
                </c:pt>
                <c:pt idx="5">
                  <c:v>6</c:v>
                </c:pt>
                <c:pt idx="6">
                  <c:v>2</c:v>
                </c:pt>
                <c:pt idx="7">
                  <c:v>2</c:v>
                </c:pt>
                <c:pt idx="8">
                  <c:v>2</c:v>
                </c:pt>
                <c:pt idx="9">
                  <c:v>1</c:v>
                </c:pt>
                <c:pt idx="10">
                  <c:v>1</c:v>
                </c:pt>
                <c:pt idx="11">
                  <c:v>2</c:v>
                </c:pt>
                <c:pt idx="12">
                  <c:v>1</c:v>
                </c:pt>
                <c:pt idx="13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3E32-224F-ABBF-BE5F521A7E68}"/>
            </c:ext>
          </c:extLst>
        </c:ser>
        <c:ser>
          <c:idx val="4"/>
          <c:order val="4"/>
          <c:tx>
            <c:strRef>
              <c:f>Feuil2!$F$1</c:f>
              <c:strCache>
                <c:ptCount val="1"/>
                <c:pt idx="0">
                  <c:v>ANXIETY</c:v>
                </c:pt>
              </c:strCache>
            </c:strRef>
          </c:tx>
          <c:spPr>
            <a:ln w="63500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strRef>
              <c:f>Feuil2!$A$2:$A$15</c:f>
              <c:strCache>
                <c:ptCount val="14"/>
                <c:pt idx="0">
                  <c:v>T0</c:v>
                </c:pt>
                <c:pt idx="1">
                  <c:v>T0</c:v>
                </c:pt>
                <c:pt idx="2">
                  <c:v>T0</c:v>
                </c:pt>
                <c:pt idx="3">
                  <c:v>VR1</c:v>
                </c:pt>
                <c:pt idx="4">
                  <c:v>VR2</c:v>
                </c:pt>
                <c:pt idx="5">
                  <c:v>VR3</c:v>
                </c:pt>
                <c:pt idx="6">
                  <c:v>VR4</c:v>
                </c:pt>
                <c:pt idx="7">
                  <c:v>VR5</c:v>
                </c:pt>
                <c:pt idx="8">
                  <c:v>T1</c:v>
                </c:pt>
                <c:pt idx="9">
                  <c:v>T1</c:v>
                </c:pt>
                <c:pt idx="10">
                  <c:v>T1</c:v>
                </c:pt>
                <c:pt idx="11">
                  <c:v>T2</c:v>
                </c:pt>
                <c:pt idx="12">
                  <c:v>T2</c:v>
                </c:pt>
                <c:pt idx="13">
                  <c:v>T2</c:v>
                </c:pt>
              </c:strCache>
            </c:strRef>
          </c:cat>
          <c:val>
            <c:numRef>
              <c:f>Feuil2!$F$2:$F$15</c:f>
              <c:numCache>
                <c:formatCode>General</c:formatCode>
                <c:ptCount val="14"/>
                <c:pt idx="0">
                  <c:v>4</c:v>
                </c:pt>
                <c:pt idx="1">
                  <c:v>4</c:v>
                </c:pt>
                <c:pt idx="2">
                  <c:v>6</c:v>
                </c:pt>
                <c:pt idx="3">
                  <c:v>5</c:v>
                </c:pt>
                <c:pt idx="4">
                  <c:v>7</c:v>
                </c:pt>
                <c:pt idx="5">
                  <c:v>2</c:v>
                </c:pt>
                <c:pt idx="6">
                  <c:v>3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3E32-224F-ABBF-BE5F521A7E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12702592"/>
        <c:axId val="712732768"/>
      </c:lineChart>
      <c:catAx>
        <c:axId val="712702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712732768"/>
        <c:crosses val="autoZero"/>
        <c:auto val="1"/>
        <c:lblAlgn val="ctr"/>
        <c:lblOffset val="100"/>
        <c:noMultiLvlLbl val="0"/>
      </c:catAx>
      <c:valAx>
        <c:axId val="7127327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7127025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fr-FR"/>
  <c:roundedCorners val="0"/>
  <c:style val="2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Interview environment</c:v>
                </c:pt>
              </c:strCache>
            </c:strRef>
          </c:tx>
          <c:spPr>
            <a:ln w="50760" cap="rnd">
              <a:solidFill>
                <a:srgbClr val="156082"/>
              </a:solidFill>
              <a:round/>
            </a:ln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wrap="square"/>
              <a:lstStyle/>
              <a:p>
                <a:pPr>
                  <a:defRPr sz="1000" b="0" strike="noStrike" spc="-1">
                    <a:solidFill>
                      <a:srgbClr val="000000"/>
                    </a:solidFill>
                    <a:latin typeface="Aptos"/>
                  </a:defRPr>
                </a:pPr>
                <a:endParaRPr lang="fr-FR"/>
              </a:p>
            </c:txPr>
            <c:dLblPos val="r"/>
            <c:showLegendKey val="0"/>
            <c:showVal val="0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4"/>
                <c:pt idx="0">
                  <c:v>SFF 1</c:v>
                </c:pt>
                <c:pt idx="1">
                  <c:v>SFF 2</c:v>
                </c:pt>
                <c:pt idx="2">
                  <c:v>SFF 3</c:v>
                </c:pt>
                <c:pt idx="3">
                  <c:v>SFF 4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4"/>
                <c:pt idx="0">
                  <c:v>173.13</c:v>
                </c:pt>
                <c:pt idx="1">
                  <c:v>142.58000000000001</c:v>
                </c:pt>
                <c:pt idx="2">
                  <c:v>155.87</c:v>
                </c:pt>
                <c:pt idx="3">
                  <c:v>156.16999999999999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C71-6647-9C0D-D4E72B7341B8}"/>
            </c:ext>
          </c:extLst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Amphi environment</c:v>
                </c:pt>
              </c:strCache>
            </c:strRef>
          </c:tx>
          <c:spPr>
            <a:ln w="50760" cap="rnd">
              <a:solidFill>
                <a:srgbClr val="E97132"/>
              </a:solidFill>
              <a:round/>
            </a:ln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wrap="square"/>
              <a:lstStyle/>
              <a:p>
                <a:pPr>
                  <a:defRPr sz="1000" b="0" strike="noStrike" spc="-1">
                    <a:solidFill>
                      <a:srgbClr val="000000"/>
                    </a:solidFill>
                    <a:latin typeface="Aptos"/>
                  </a:defRPr>
                </a:pPr>
                <a:endParaRPr lang="fr-FR"/>
              </a:p>
            </c:txPr>
            <c:dLblPos val="r"/>
            <c:showLegendKey val="0"/>
            <c:showVal val="0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4"/>
                <c:pt idx="0">
                  <c:v>SFF 1</c:v>
                </c:pt>
                <c:pt idx="1">
                  <c:v>SFF 2</c:v>
                </c:pt>
                <c:pt idx="2">
                  <c:v>SFF 3</c:v>
                </c:pt>
                <c:pt idx="3">
                  <c:v>SFF 4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4"/>
                <c:pt idx="0">
                  <c:v>180.09</c:v>
                </c:pt>
                <c:pt idx="1">
                  <c:v>172.26</c:v>
                </c:pt>
                <c:pt idx="2">
                  <c:v>154.85</c:v>
                </c:pt>
                <c:pt idx="3">
                  <c:v>147.24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C71-6647-9C0D-D4E72B7341B8}"/>
            </c:ext>
          </c:extLst>
        </c:ser>
        <c:ser>
          <c:idx val="2"/>
          <c:order val="2"/>
          <c:tx>
            <c:strRef>
              <c:f>label 2</c:f>
              <c:strCache>
                <c:ptCount val="1"/>
                <c:pt idx="0">
                  <c:v>Lift environment</c:v>
                </c:pt>
              </c:strCache>
            </c:strRef>
          </c:tx>
          <c:spPr>
            <a:ln w="50760" cap="rnd">
              <a:solidFill>
                <a:srgbClr val="196B24"/>
              </a:solidFill>
              <a:round/>
            </a:ln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wrap="square"/>
              <a:lstStyle/>
              <a:p>
                <a:pPr>
                  <a:defRPr sz="1000" b="0" strike="noStrike" spc="-1">
                    <a:solidFill>
                      <a:srgbClr val="000000"/>
                    </a:solidFill>
                    <a:latin typeface="Aptos"/>
                  </a:defRPr>
                </a:pPr>
                <a:endParaRPr lang="fr-FR"/>
              </a:p>
            </c:txPr>
            <c:dLblPos val="r"/>
            <c:showLegendKey val="0"/>
            <c:showVal val="0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4"/>
                <c:pt idx="0">
                  <c:v>SFF 1</c:v>
                </c:pt>
                <c:pt idx="1">
                  <c:v>SFF 2</c:v>
                </c:pt>
                <c:pt idx="2">
                  <c:v>SFF 3</c:v>
                </c:pt>
                <c:pt idx="3">
                  <c:v>SFF 4</c:v>
                </c:pt>
              </c:strCache>
            </c:strRef>
          </c:cat>
          <c:val>
            <c:numRef>
              <c:f>2</c:f>
              <c:numCache>
                <c:formatCode>General</c:formatCode>
                <c:ptCount val="4"/>
                <c:pt idx="0">
                  <c:v>204.62</c:v>
                </c:pt>
                <c:pt idx="1">
                  <c:v>176.08</c:v>
                </c:pt>
                <c:pt idx="2">
                  <c:v>169.03</c:v>
                </c:pt>
                <c:pt idx="3">
                  <c:v>159.99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C71-6647-9C0D-D4E72B7341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hiLowLines>
          <c:spPr>
            <a:ln w="0">
              <a:noFill/>
            </a:ln>
          </c:spPr>
        </c:hiLowLines>
        <c:smooth val="0"/>
        <c:axId val="95315769"/>
        <c:axId val="87880631"/>
      </c:lineChart>
      <c:catAx>
        <c:axId val="95315769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9360">
            <a:solidFill>
              <a:srgbClr val="D9D9D9"/>
            </a:solidFill>
            <a:round/>
          </a:ln>
        </c:spPr>
        <c:txPr>
          <a:bodyPr/>
          <a:lstStyle/>
          <a:p>
            <a:pPr>
              <a:defRPr sz="1050" b="0" strike="noStrike" spc="-1">
                <a:solidFill>
                  <a:srgbClr val="595959"/>
                </a:solidFill>
                <a:latin typeface="Aptos"/>
              </a:defRPr>
            </a:pPr>
            <a:endParaRPr lang="fr-FR"/>
          </a:p>
        </c:txPr>
        <c:crossAx val="87880631"/>
        <c:crosses val="autoZero"/>
        <c:auto val="1"/>
        <c:lblAlgn val="ctr"/>
        <c:lblOffset val="100"/>
        <c:noMultiLvlLbl val="0"/>
      </c:catAx>
      <c:valAx>
        <c:axId val="87880631"/>
        <c:scaling>
          <c:orientation val="minMax"/>
          <c:min val="100"/>
        </c:scaling>
        <c:delete val="0"/>
        <c:axPos val="l"/>
        <c:majorGridlines>
          <c:spPr>
            <a:ln w="9360">
              <a:solidFill>
                <a:srgbClr val="D9D9D9"/>
              </a:solidFill>
              <a:round/>
            </a:ln>
          </c:spPr>
        </c:majorGridlines>
        <c:numFmt formatCode="General" sourceLinked="0"/>
        <c:majorTickMark val="none"/>
        <c:minorTickMark val="none"/>
        <c:tickLblPos val="nextTo"/>
        <c:spPr>
          <a:ln w="12600">
            <a:noFill/>
          </a:ln>
        </c:spPr>
        <c:txPr>
          <a:bodyPr/>
          <a:lstStyle/>
          <a:p>
            <a:pPr>
              <a:defRPr sz="1050" b="0" strike="noStrike" spc="-1">
                <a:solidFill>
                  <a:srgbClr val="595959"/>
                </a:solidFill>
                <a:latin typeface="Aptos"/>
              </a:defRPr>
            </a:pPr>
            <a:endParaRPr lang="fr-FR"/>
          </a:p>
        </c:txPr>
        <c:crossAx val="95315769"/>
        <c:crosses val="autoZero"/>
        <c:crossBetween val="between"/>
      </c:valAx>
      <c:spPr>
        <a:noFill/>
        <a:ln w="0">
          <a:noFill/>
        </a:ln>
      </c:spPr>
    </c:plotArea>
    <c:legend>
      <c:legendPos val="b"/>
      <c:overlay val="0"/>
      <c:spPr>
        <a:noFill/>
        <a:ln w="0">
          <a:noFill/>
        </a:ln>
      </c:spPr>
      <c:txPr>
        <a:bodyPr/>
        <a:lstStyle/>
        <a:p>
          <a:pPr>
            <a:defRPr sz="900" b="0" strike="noStrike" spc="-1">
              <a:solidFill>
                <a:srgbClr val="595959"/>
              </a:solidFill>
              <a:latin typeface="Aptos"/>
            </a:defRPr>
          </a:pPr>
          <a:endParaRPr lang="fr-FR"/>
        </a:p>
      </c:txPr>
    </c:legend>
    <c:plotVisOnly val="1"/>
    <c:dispBlanksAs val="gap"/>
    <c:showDLblsOverMax val="1"/>
  </c:chart>
  <c:spPr>
    <a:noFill/>
    <a:ln w="0">
      <a:noFill/>
    </a:ln>
  </c:spPr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fr-FR" sz="4400" b="0" strike="noStrike" spc="-1">
                <a:solidFill>
                  <a:srgbClr val="000000"/>
                </a:solidFill>
                <a:latin typeface="Calibri"/>
              </a:rPr>
              <a:t>Cliquez pour déplacer la diapo</a:t>
            </a: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r>
              <a:rPr lang="fr-FR" sz="2000" b="0" strike="noStrike" spc="-1">
                <a:solidFill>
                  <a:srgbClr val="000000"/>
                </a:solidFill>
                <a:latin typeface="Calibri"/>
              </a:rPr>
              <a:t>Cliquez pour modifier le format des notes</a:t>
            </a:r>
          </a:p>
        </p:txBody>
      </p:sp>
      <p:sp>
        <p:nvSpPr>
          <p:cNvPr id="59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r>
              <a:rPr lang="fr-FR" sz="1400" b="0" strike="noStrike" spc="-1">
                <a:solidFill>
                  <a:srgbClr val="000000"/>
                </a:solidFill>
                <a:latin typeface="Calibri"/>
              </a:rPr>
              <a:t>&lt;en-tête&gt;</a:t>
            </a:r>
          </a:p>
        </p:txBody>
      </p:sp>
      <p:sp>
        <p:nvSpPr>
          <p:cNvPr id="60" name="PlaceHolder 4"/>
          <p:cNvSpPr>
            <a:spLocks noGrp="1"/>
          </p:cNvSpPr>
          <p:nvPr>
            <p:ph type="dt" idx="35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buNone/>
              <a:defRPr lang="fr-FR" sz="14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buNone/>
            </a:pPr>
            <a:r>
              <a:rPr lang="fr-FR" sz="1400" b="0" strike="noStrike" spc="-1">
                <a:solidFill>
                  <a:srgbClr val="000000"/>
                </a:solidFill>
                <a:latin typeface="Calibri"/>
              </a:rPr>
              <a:t>&lt;date/heure&gt;</a:t>
            </a:r>
          </a:p>
        </p:txBody>
      </p:sp>
      <p:sp>
        <p:nvSpPr>
          <p:cNvPr id="61" name="PlaceHolder 5"/>
          <p:cNvSpPr>
            <a:spLocks noGrp="1"/>
          </p:cNvSpPr>
          <p:nvPr>
            <p:ph type="ftr" idx="36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buNone/>
              <a:defRPr lang="fr-FR" sz="14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>
              <a:buNone/>
            </a:pPr>
            <a:r>
              <a:rPr lang="fr-FR" sz="1400" b="0" strike="noStrike" spc="-1">
                <a:solidFill>
                  <a:srgbClr val="000000"/>
                </a:solidFill>
                <a:latin typeface="Calibri"/>
              </a:rPr>
              <a:t>&lt;pied de page&gt;</a:t>
            </a:r>
          </a:p>
        </p:txBody>
      </p:sp>
      <p:sp>
        <p:nvSpPr>
          <p:cNvPr id="62" name="PlaceHolder 6"/>
          <p:cNvSpPr>
            <a:spLocks noGrp="1"/>
          </p:cNvSpPr>
          <p:nvPr>
            <p:ph type="sldNum" idx="37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fr-FR" sz="14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buNone/>
            </a:pPr>
            <a:fld id="{D64FE62A-FD86-4E16-8578-9DC1501207FF}" type="slidenum">
              <a:rPr lang="fr-FR" sz="1400" b="0" strike="noStrike" spc="-1">
                <a:solidFill>
                  <a:srgbClr val="000000"/>
                </a:solidFill>
                <a:latin typeface="Calibri"/>
              </a:rPr>
              <a:t>‹N°›</a:t>
            </a:fld>
            <a:endParaRPr lang="fr-FR" sz="1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49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Trans-affirmative vocal care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is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a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booming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field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that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blends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medical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,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paramedical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,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psychological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, and social aspects.</a:t>
            </a:r>
          </a:p>
          <a:p>
            <a:pPr marL="216000"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In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this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study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,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we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combine </a:t>
            </a:r>
            <a:r>
              <a:rPr lang="fr-BE" sz="2000" b="1" strike="noStrike" spc="-1" dirty="0">
                <a:solidFill>
                  <a:srgbClr val="000000"/>
                </a:solidFill>
                <a:latin typeface="Calibri"/>
              </a:rPr>
              <a:t>speech </a:t>
            </a:r>
            <a:r>
              <a:rPr lang="fr-BE" sz="2000" b="1" strike="noStrike" spc="-1" dirty="0" err="1">
                <a:solidFill>
                  <a:srgbClr val="000000"/>
                </a:solidFill>
                <a:latin typeface="Calibri"/>
              </a:rPr>
              <a:t>therapy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and </a:t>
            </a:r>
            <a:r>
              <a:rPr lang="fr-BE" sz="2000" b="1" strike="noStrike" spc="-1" dirty="0" err="1">
                <a:solidFill>
                  <a:srgbClr val="000000"/>
                </a:solidFill>
                <a:latin typeface="Calibri"/>
              </a:rPr>
              <a:t>psychological</a:t>
            </a:r>
            <a:r>
              <a:rPr lang="fr-BE" sz="2000" b="1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2000" b="1" strike="noStrike" spc="-1" dirty="0" err="1">
                <a:solidFill>
                  <a:srgbClr val="000000"/>
                </a:solidFill>
                <a:latin typeface="Calibri"/>
              </a:rPr>
              <a:t>approaches</a:t>
            </a:r>
            <a:r>
              <a:rPr lang="fr-BE" sz="2000" b="1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to support vocal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harmonization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.</a:t>
            </a:r>
          </a:p>
          <a:p>
            <a:pPr marL="216000"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We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know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that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for trans people, </a:t>
            </a:r>
            <a:r>
              <a:rPr lang="fr-BE" sz="2000" b="1" strike="noStrike" spc="-1" dirty="0">
                <a:solidFill>
                  <a:srgbClr val="000000"/>
                </a:solidFill>
                <a:latin typeface="Calibri"/>
              </a:rPr>
              <a:t>the </a:t>
            </a:r>
            <a:r>
              <a:rPr lang="fr-BE" sz="2000" b="1" strike="noStrike" spc="-1" dirty="0" err="1">
                <a:solidFill>
                  <a:srgbClr val="000000"/>
                </a:solidFill>
                <a:latin typeface="Calibri"/>
              </a:rPr>
              <a:t>voice</a:t>
            </a:r>
            <a:r>
              <a:rPr lang="fr-BE" sz="2000" b="1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plays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a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fundamental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role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in the perception of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their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femininity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or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masculinity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and in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their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gender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affirmation. </a:t>
            </a:r>
          </a:p>
          <a:p>
            <a:pPr marL="216000"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Consequently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,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supporting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the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development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of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this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harmonized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voice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in the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most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appropriate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way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possible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is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essential.</a:t>
            </a:r>
            <a:endParaRPr lang="fr-FR" sz="2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6" name="PlaceHolder 3"/>
          <p:cNvSpPr>
            <a:spLocks noGrp="1"/>
          </p:cNvSpPr>
          <p:nvPr>
            <p:ph type="sldNum" idx="42"/>
          </p:nvPr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fr-FR" sz="12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CB41D559-69F2-4499-84F4-3872D4B44F12}" type="slidenum">
              <a:rPr lang="fr-FR" sz="1200" b="0" strike="noStrike" spc="-1">
                <a:solidFill>
                  <a:srgbClr val="000000"/>
                </a:solidFill>
                <a:latin typeface="Calibri"/>
              </a:rPr>
              <a:t>1</a:t>
            </a:fld>
            <a:endParaRPr lang="fr-FR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AE4B07-36DA-76AD-413F-4CCB42D971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PlaceHolder 1">
            <a:extLst>
              <a:ext uri="{FF2B5EF4-FFF2-40B4-BE49-F238E27FC236}">
                <a16:creationId xmlns:a16="http://schemas.microsoft.com/office/drawing/2014/main" id="{B43EB7C5-1F55-CEBC-9DF9-670063E8E2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552" name="PlaceHolder 2">
            <a:extLst>
              <a:ext uri="{FF2B5EF4-FFF2-40B4-BE49-F238E27FC236}">
                <a16:creationId xmlns:a16="http://schemas.microsoft.com/office/drawing/2014/main" id="{0C964C77-BAC0-D761-08D2-B363596ED48E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As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illustrated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by the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diagram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, a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wide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variety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of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measurements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was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collected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across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voice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sessions and Virtual Reality one. </a:t>
            </a:r>
            <a:endParaRPr lang="fr-FR" sz="20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This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includes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2000" b="1" strike="noStrike" spc="-1" dirty="0" err="1">
                <a:solidFill>
                  <a:srgbClr val="000000"/>
                </a:solidFill>
                <a:latin typeface="Calibri"/>
              </a:rPr>
              <a:t>acoustic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2000" b="1" strike="noStrike" spc="-1" dirty="0" err="1">
                <a:solidFill>
                  <a:srgbClr val="000000"/>
                </a:solidFill>
                <a:latin typeface="Calibri"/>
              </a:rPr>
              <a:t>measurements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tracking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the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evolution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of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acquiring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feminine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vocal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motor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behavior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, VR-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related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questionnaire scores (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assessing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, for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example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, the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potential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presence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of cyber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sickness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or the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ability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to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immerse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oneself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in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another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reality), as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well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as monitoring the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speaking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fundamental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frequency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during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VR sessions.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Various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scales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were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also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used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to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measure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psychological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aspects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such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as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depression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, self-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efficacy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, and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anxiety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. </a:t>
            </a:r>
            <a:endParaRPr lang="fr-FR" sz="20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0">
              <a:lnSpc>
                <a:spcPct val="100000"/>
              </a:lnSpc>
              <a:buNone/>
              <a:tabLst>
                <a:tab pos="0" algn="l"/>
              </a:tabLst>
            </a:pPr>
            <a:endParaRPr lang="fr-FR" sz="2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3" name="PlaceHolder 3">
            <a:extLst>
              <a:ext uri="{FF2B5EF4-FFF2-40B4-BE49-F238E27FC236}">
                <a16:creationId xmlns:a16="http://schemas.microsoft.com/office/drawing/2014/main" id="{8426813F-F5EF-D8F2-3648-3F084D48D68F}"/>
              </a:ext>
            </a:extLst>
          </p:cNvPr>
          <p:cNvSpPr>
            <a:spLocks noGrp="1"/>
          </p:cNvSpPr>
          <p:nvPr>
            <p:ph type="sldNum" idx="62"/>
          </p:nvPr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fr-FR" sz="12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D61CF7E4-6986-46C8-AC1D-B00899D87CDC}" type="slidenum">
              <a:rPr lang="fr-FR" sz="1200" b="0" strike="noStrike" spc="-1">
                <a:solidFill>
                  <a:srgbClr val="000000"/>
                </a:solidFill>
                <a:latin typeface="Calibri"/>
              </a:rPr>
              <a:t>10</a:t>
            </a:fld>
            <a:endParaRPr lang="fr-FR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504971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55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This graph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illustrates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the changes in scores on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visual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analog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scales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at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each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measurment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time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including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Virtual Reality sessions. </a:t>
            </a:r>
            <a:endParaRPr lang="fr-FR" sz="20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The </a:t>
            </a:r>
            <a:r>
              <a:rPr lang="fr-BE" sz="2000" b="1" u="sng" strike="noStrike" spc="-1" dirty="0" err="1">
                <a:solidFill>
                  <a:srgbClr val="FF0000"/>
                </a:solidFill>
                <a:latin typeface="Calibri"/>
              </a:rPr>
              <a:t>red</a:t>
            </a:r>
            <a:r>
              <a:rPr lang="fr-BE" sz="2000" b="1" u="sng" strike="noStrike" spc="-1" dirty="0">
                <a:solidFill>
                  <a:srgbClr val="FF0000"/>
                </a:solidFill>
                <a:latin typeface="Calibri"/>
              </a:rPr>
              <a:t> </a:t>
            </a:r>
            <a:r>
              <a:rPr lang="fr-BE" sz="2000" b="1" u="sng" strike="noStrike" spc="-1" dirty="0" err="1">
                <a:solidFill>
                  <a:srgbClr val="FF0000"/>
                </a:solidFill>
                <a:latin typeface="Calibri"/>
              </a:rPr>
              <a:t>curve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,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representing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2000" b="1" strike="noStrike" spc="-1" dirty="0">
                <a:solidFill>
                  <a:srgbClr val="000000"/>
                </a:solidFill>
                <a:latin typeface="Calibri"/>
              </a:rPr>
              <a:t>vocal changes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,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indicates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increasingly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significant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positive modifications at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each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session. </a:t>
            </a:r>
          </a:p>
        </p:txBody>
      </p:sp>
      <p:sp>
        <p:nvSpPr>
          <p:cNvPr id="556" name="PlaceHolder 3"/>
          <p:cNvSpPr>
            <a:spLocks noGrp="1"/>
          </p:cNvSpPr>
          <p:nvPr>
            <p:ph type="sldNum" idx="63"/>
          </p:nvPr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fr-FR" sz="12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CF3F81BD-A5F4-4AD4-83CC-6DFCAE90BC1A}" type="slidenum">
              <a:rPr lang="fr-FR" sz="1200" b="0" strike="noStrike" spc="-1">
                <a:solidFill>
                  <a:srgbClr val="000000"/>
                </a:solidFill>
                <a:latin typeface="Calibri"/>
              </a:rPr>
              <a:t>11</a:t>
            </a:fld>
            <a:endParaRPr lang="fr-FR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82483F-AAEE-D491-24E4-12F9DF52CA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PlaceHolder 1">
            <a:extLst>
              <a:ext uri="{FF2B5EF4-FFF2-40B4-BE49-F238E27FC236}">
                <a16:creationId xmlns:a16="http://schemas.microsoft.com/office/drawing/2014/main" id="{DC51B51C-E4E9-1064-9E60-47BA1E14E4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555" name="PlaceHolder 2">
            <a:extLst>
              <a:ext uri="{FF2B5EF4-FFF2-40B4-BE49-F238E27FC236}">
                <a16:creationId xmlns:a16="http://schemas.microsoft.com/office/drawing/2014/main" id="{E1A5FAC5-2BDB-9865-F181-F91964FA327A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The </a:t>
            </a:r>
            <a:r>
              <a:rPr lang="fr-BE" sz="2000" b="1" u="sng" strike="noStrike" spc="-1" dirty="0">
                <a:solidFill>
                  <a:srgbClr val="000000"/>
                </a:solidFill>
                <a:latin typeface="Calibri"/>
              </a:rPr>
              <a:t>orange </a:t>
            </a:r>
            <a:r>
              <a:rPr lang="fr-BE" sz="2000" b="1" u="sng" strike="noStrike" spc="-1" dirty="0" err="1">
                <a:solidFill>
                  <a:srgbClr val="000000"/>
                </a:solidFill>
                <a:latin typeface="Calibri"/>
              </a:rPr>
              <a:t>curve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,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reflecting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2000" b="1" strike="noStrike" spc="-1" dirty="0">
                <a:solidFill>
                  <a:srgbClr val="000000"/>
                </a:solidFill>
                <a:latin typeface="Calibri"/>
              </a:rPr>
              <a:t>self-</a:t>
            </a:r>
            <a:r>
              <a:rPr lang="fr-BE" sz="2000" b="1" strike="noStrike" spc="-1" dirty="0" err="1">
                <a:solidFill>
                  <a:srgbClr val="000000"/>
                </a:solidFill>
                <a:latin typeface="Calibri"/>
              </a:rPr>
              <a:t>efficacy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, starts high,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then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drops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sharply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during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VR sessions 2 and 3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before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rebounding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in sessions 4 and 5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while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keeping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a high value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during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T1 and T2. </a:t>
            </a:r>
          </a:p>
        </p:txBody>
      </p:sp>
      <p:sp>
        <p:nvSpPr>
          <p:cNvPr id="556" name="PlaceHolder 3">
            <a:extLst>
              <a:ext uri="{FF2B5EF4-FFF2-40B4-BE49-F238E27FC236}">
                <a16:creationId xmlns:a16="http://schemas.microsoft.com/office/drawing/2014/main" id="{3F4CA53F-EA2B-2BB2-B626-069976498CE3}"/>
              </a:ext>
            </a:extLst>
          </p:cNvPr>
          <p:cNvSpPr>
            <a:spLocks noGrp="1"/>
          </p:cNvSpPr>
          <p:nvPr>
            <p:ph type="sldNum" idx="63"/>
          </p:nvPr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fr-FR" sz="12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CF3F81BD-A5F4-4AD4-83CC-6DFCAE90BC1A}" type="slidenum">
              <a:rPr lang="fr-FR" sz="1200" b="0" strike="noStrike" spc="-1">
                <a:solidFill>
                  <a:srgbClr val="000000"/>
                </a:solidFill>
                <a:latin typeface="Calibri"/>
              </a:rPr>
              <a:t>12</a:t>
            </a:fld>
            <a:endParaRPr lang="fr-FR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317018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348517-A735-198D-8EB3-3D05317DAD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PlaceHolder 1">
            <a:extLst>
              <a:ext uri="{FF2B5EF4-FFF2-40B4-BE49-F238E27FC236}">
                <a16:creationId xmlns:a16="http://schemas.microsoft.com/office/drawing/2014/main" id="{61657754-0A25-4E08-2ADA-F0F97E806F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555" name="PlaceHolder 2">
            <a:extLst>
              <a:ext uri="{FF2B5EF4-FFF2-40B4-BE49-F238E27FC236}">
                <a16:creationId xmlns:a16="http://schemas.microsoft.com/office/drawing/2014/main" id="{D8877E14-29F5-8C84-EB97-8E34F0AE1A6C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The </a:t>
            </a:r>
            <a:r>
              <a:rPr lang="fr-BE" sz="2000" b="1" u="sng" strike="noStrike" spc="-1" dirty="0">
                <a:solidFill>
                  <a:srgbClr val="000000"/>
                </a:solidFill>
                <a:latin typeface="Calibri"/>
              </a:rPr>
              <a:t>green </a:t>
            </a:r>
            <a:r>
              <a:rPr lang="fr-BE" sz="2000" b="1" u="sng" strike="noStrike" spc="-1" dirty="0" err="1">
                <a:solidFill>
                  <a:srgbClr val="000000"/>
                </a:solidFill>
                <a:latin typeface="Calibri"/>
              </a:rPr>
              <a:t>curve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,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indicating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the </a:t>
            </a:r>
            <a:r>
              <a:rPr lang="fr-BE" sz="2000" b="1" strike="noStrike" spc="-1" dirty="0" err="1">
                <a:solidFill>
                  <a:srgbClr val="000000"/>
                </a:solidFill>
                <a:latin typeface="Calibri"/>
              </a:rPr>
              <a:t>feminized</a:t>
            </a:r>
            <a:r>
              <a:rPr lang="fr-BE" sz="2000" b="1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2000" b="1" strike="noStrike" spc="-1" dirty="0" err="1">
                <a:solidFill>
                  <a:srgbClr val="000000"/>
                </a:solidFill>
                <a:latin typeface="Calibri"/>
              </a:rPr>
              <a:t>voice</a:t>
            </a:r>
            <a:r>
              <a:rPr lang="fr-BE" sz="2000" b="1" strike="noStrike" spc="-1" dirty="0">
                <a:solidFill>
                  <a:srgbClr val="000000"/>
                </a:solidFill>
                <a:latin typeface="Calibri"/>
              </a:rPr>
              <a:t> use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,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steadily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increases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throughout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the VR sessions. </a:t>
            </a:r>
          </a:p>
        </p:txBody>
      </p:sp>
      <p:sp>
        <p:nvSpPr>
          <p:cNvPr id="556" name="PlaceHolder 3">
            <a:extLst>
              <a:ext uri="{FF2B5EF4-FFF2-40B4-BE49-F238E27FC236}">
                <a16:creationId xmlns:a16="http://schemas.microsoft.com/office/drawing/2014/main" id="{5F783994-52E2-0D35-7976-2E33C5327794}"/>
              </a:ext>
            </a:extLst>
          </p:cNvPr>
          <p:cNvSpPr>
            <a:spLocks noGrp="1"/>
          </p:cNvSpPr>
          <p:nvPr>
            <p:ph type="sldNum" idx="63"/>
          </p:nvPr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fr-FR" sz="12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CF3F81BD-A5F4-4AD4-83CC-6DFCAE90BC1A}" type="slidenum">
              <a:rPr lang="fr-FR" sz="1200" b="0" strike="noStrike" spc="-1">
                <a:solidFill>
                  <a:srgbClr val="000000"/>
                </a:solidFill>
                <a:latin typeface="Calibri"/>
              </a:rPr>
              <a:t>13</a:t>
            </a:fld>
            <a:endParaRPr lang="fr-FR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7859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F34D8D-9C4A-C613-C7FA-07E2555B0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PlaceHolder 1">
            <a:extLst>
              <a:ext uri="{FF2B5EF4-FFF2-40B4-BE49-F238E27FC236}">
                <a16:creationId xmlns:a16="http://schemas.microsoft.com/office/drawing/2014/main" id="{0ECCB87F-F72A-A871-3A5F-70C7E09934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555" name="PlaceHolder 2">
            <a:extLst>
              <a:ext uri="{FF2B5EF4-FFF2-40B4-BE49-F238E27FC236}">
                <a16:creationId xmlns:a16="http://schemas.microsoft.com/office/drawing/2014/main" id="{13E6B6F2-8C7E-06AB-5B3B-C4A666C36830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fr-BE" sz="20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The </a:t>
            </a:r>
            <a:r>
              <a:rPr lang="fr-BE" sz="2000" b="1" u="sng" strike="noStrike" spc="-1" dirty="0">
                <a:solidFill>
                  <a:srgbClr val="000000"/>
                </a:solidFill>
                <a:latin typeface="Calibri"/>
              </a:rPr>
              <a:t>light </a:t>
            </a:r>
            <a:r>
              <a:rPr lang="fr-BE" sz="2000" b="1" u="sng" strike="noStrike" spc="-1" dirty="0" err="1">
                <a:solidFill>
                  <a:srgbClr val="000000"/>
                </a:solidFill>
                <a:latin typeface="Calibri"/>
              </a:rPr>
              <a:t>blue</a:t>
            </a:r>
            <a:r>
              <a:rPr lang="fr-BE" sz="2000" b="1" u="sng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2000" b="1" u="sng" strike="noStrike" spc="-1" dirty="0" err="1">
                <a:solidFill>
                  <a:srgbClr val="000000"/>
                </a:solidFill>
                <a:latin typeface="Calibri"/>
              </a:rPr>
              <a:t>curve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,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representing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2000" b="1" strike="noStrike" spc="-1" dirty="0">
                <a:solidFill>
                  <a:srgbClr val="000000"/>
                </a:solidFill>
                <a:latin typeface="Calibri"/>
              </a:rPr>
              <a:t>the feeling of isolation 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drops at the VR4 time and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keep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on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being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low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. </a:t>
            </a:r>
          </a:p>
        </p:txBody>
      </p:sp>
      <p:sp>
        <p:nvSpPr>
          <p:cNvPr id="556" name="PlaceHolder 3">
            <a:extLst>
              <a:ext uri="{FF2B5EF4-FFF2-40B4-BE49-F238E27FC236}">
                <a16:creationId xmlns:a16="http://schemas.microsoft.com/office/drawing/2014/main" id="{B3493C4B-53E6-3BA1-E7B7-C092916573E5}"/>
              </a:ext>
            </a:extLst>
          </p:cNvPr>
          <p:cNvSpPr>
            <a:spLocks noGrp="1"/>
          </p:cNvSpPr>
          <p:nvPr>
            <p:ph type="sldNum" idx="63"/>
          </p:nvPr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fr-FR" sz="12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CF3F81BD-A5F4-4AD4-83CC-6DFCAE90BC1A}" type="slidenum">
              <a:rPr lang="fr-FR" sz="1200" b="0" strike="noStrike" spc="-1">
                <a:solidFill>
                  <a:srgbClr val="000000"/>
                </a:solidFill>
                <a:latin typeface="Calibri"/>
              </a:rPr>
              <a:t>14</a:t>
            </a:fld>
            <a:endParaRPr lang="fr-FR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82331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ADD5BB-05B8-F8D9-B8DC-5516E56B69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PlaceHolder 1">
            <a:extLst>
              <a:ext uri="{FF2B5EF4-FFF2-40B4-BE49-F238E27FC236}">
                <a16:creationId xmlns:a16="http://schemas.microsoft.com/office/drawing/2014/main" id="{9AFCA2A4-8F46-E5C0-D284-357F29AB4C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555" name="PlaceHolder 2">
            <a:extLst>
              <a:ext uri="{FF2B5EF4-FFF2-40B4-BE49-F238E27FC236}">
                <a16:creationId xmlns:a16="http://schemas.microsoft.com/office/drawing/2014/main" id="{78AA30D5-1CAA-33FC-853F-3BAE5C186F7E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Meanwhile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, </a:t>
            </a:r>
            <a:r>
              <a:rPr lang="fr-BE" sz="2000" b="1" u="sng" strike="noStrike" spc="-1" dirty="0">
                <a:solidFill>
                  <a:srgbClr val="000000"/>
                </a:solidFill>
                <a:latin typeface="Calibri"/>
              </a:rPr>
              <a:t>the violet </a:t>
            </a:r>
            <a:r>
              <a:rPr lang="fr-BE" sz="2000" b="1" u="sng" strike="noStrike" spc="-1" dirty="0" err="1">
                <a:solidFill>
                  <a:srgbClr val="000000"/>
                </a:solidFill>
                <a:latin typeface="Calibri"/>
              </a:rPr>
              <a:t>curve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,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which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measures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2000" b="1" strike="noStrike" spc="-1" dirty="0" err="1">
                <a:solidFill>
                  <a:srgbClr val="000000"/>
                </a:solidFill>
                <a:latin typeface="Calibri"/>
              </a:rPr>
              <a:t>anxiety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,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begins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at a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relatively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high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level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before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dropping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drastically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and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maintaining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a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low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score. </a:t>
            </a:r>
            <a:endParaRPr lang="fr-FR" sz="2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6" name="PlaceHolder 3">
            <a:extLst>
              <a:ext uri="{FF2B5EF4-FFF2-40B4-BE49-F238E27FC236}">
                <a16:creationId xmlns:a16="http://schemas.microsoft.com/office/drawing/2014/main" id="{62C96028-CAB4-D48F-0513-AEB1DCC03C77}"/>
              </a:ext>
            </a:extLst>
          </p:cNvPr>
          <p:cNvSpPr>
            <a:spLocks noGrp="1"/>
          </p:cNvSpPr>
          <p:nvPr>
            <p:ph type="sldNum" idx="63"/>
          </p:nvPr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fr-FR" sz="12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CF3F81BD-A5F4-4AD4-83CC-6DFCAE90BC1A}" type="slidenum">
              <a:rPr lang="fr-FR" sz="1200" b="0" strike="noStrike" spc="-1">
                <a:solidFill>
                  <a:srgbClr val="000000"/>
                </a:solidFill>
                <a:latin typeface="Calibri"/>
              </a:rPr>
              <a:t>15</a:t>
            </a:fld>
            <a:endParaRPr lang="fr-FR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07394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A6A541-FF92-E884-4528-3D7FC0E2A3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PlaceHolder 1">
            <a:extLst>
              <a:ext uri="{FF2B5EF4-FFF2-40B4-BE49-F238E27FC236}">
                <a16:creationId xmlns:a16="http://schemas.microsoft.com/office/drawing/2014/main" id="{1757B414-B6E8-6C68-D23C-19FF7EEB06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558" name="PlaceHolder 2">
            <a:extLst>
              <a:ext uri="{FF2B5EF4-FFF2-40B4-BE49-F238E27FC236}">
                <a16:creationId xmlns:a16="http://schemas.microsoft.com/office/drawing/2014/main" id="{05B26594-9861-B628-06A5-749DA877051A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BE" sz="6600" b="0" strike="noStrike" spc="-1" dirty="0">
                <a:solidFill>
                  <a:srgbClr val="000000"/>
                </a:solidFill>
                <a:latin typeface="Calibri"/>
              </a:rPr>
              <a:t>1. </a:t>
            </a:r>
            <a:r>
              <a:rPr lang="fr-BE" sz="6600" b="0" strike="noStrike" spc="-1" dirty="0" err="1">
                <a:solidFill>
                  <a:srgbClr val="000000"/>
                </a:solidFill>
                <a:latin typeface="Calibri"/>
              </a:rPr>
              <a:t>During</a:t>
            </a:r>
            <a:r>
              <a:rPr lang="fr-BE" sz="6600" b="0" strike="noStrike" spc="-1" dirty="0">
                <a:solidFill>
                  <a:srgbClr val="000000"/>
                </a:solidFill>
                <a:latin typeface="Calibri"/>
              </a:rPr>
              <a:t> the </a:t>
            </a:r>
            <a:r>
              <a:rPr lang="fr-BE" sz="6600" b="0" strike="noStrike" spc="-1" dirty="0" err="1">
                <a:solidFill>
                  <a:srgbClr val="000000"/>
                </a:solidFill>
                <a:latin typeface="Calibri"/>
              </a:rPr>
              <a:t>fifth</a:t>
            </a:r>
            <a:r>
              <a:rPr lang="fr-BE" sz="66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6600" b="0" strike="noStrike" spc="-1" dirty="0" err="1">
                <a:solidFill>
                  <a:srgbClr val="000000"/>
                </a:solidFill>
                <a:latin typeface="Calibri"/>
              </a:rPr>
              <a:t>virtual</a:t>
            </a:r>
            <a:r>
              <a:rPr lang="fr-BE" sz="6600" b="0" strike="noStrike" spc="-1" dirty="0">
                <a:solidFill>
                  <a:srgbClr val="000000"/>
                </a:solidFill>
                <a:latin typeface="Calibri"/>
              </a:rPr>
              <a:t> reality session, the participant </a:t>
            </a:r>
            <a:r>
              <a:rPr lang="fr-BE" sz="6600" b="0" strike="noStrike" spc="-1" dirty="0" err="1">
                <a:solidFill>
                  <a:srgbClr val="000000"/>
                </a:solidFill>
                <a:latin typeface="Calibri"/>
              </a:rPr>
              <a:t>was</a:t>
            </a:r>
            <a:r>
              <a:rPr lang="fr-BE" sz="66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6600" b="0" strike="noStrike" spc="-1" dirty="0" err="1">
                <a:solidFill>
                  <a:srgbClr val="000000"/>
                </a:solidFill>
                <a:latin typeface="Calibri"/>
              </a:rPr>
              <a:t>exposed</a:t>
            </a:r>
            <a:r>
              <a:rPr lang="fr-BE" sz="6600" b="0" strike="noStrike" spc="-1" dirty="0">
                <a:solidFill>
                  <a:srgbClr val="000000"/>
                </a:solidFill>
                <a:latin typeface="Calibri"/>
              </a:rPr>
              <a:t> to one </a:t>
            </a:r>
            <a:r>
              <a:rPr lang="fr-BE" sz="6600" b="0" strike="noStrike" spc="-1" dirty="0" err="1">
                <a:solidFill>
                  <a:srgbClr val="000000"/>
                </a:solidFill>
                <a:latin typeface="Calibri"/>
              </a:rPr>
              <a:t>target</a:t>
            </a:r>
            <a:r>
              <a:rPr lang="fr-BE" sz="6600" b="0" strike="noStrike" spc="-1" dirty="0">
                <a:solidFill>
                  <a:srgbClr val="000000"/>
                </a:solidFill>
                <a:latin typeface="Calibri"/>
              </a:rPr>
              <a:t> environment and </a:t>
            </a:r>
            <a:r>
              <a:rPr lang="fr-BE" sz="6600" b="0" strike="noStrike" spc="-1" dirty="0" err="1">
                <a:solidFill>
                  <a:srgbClr val="000000"/>
                </a:solidFill>
                <a:latin typeface="Calibri"/>
              </a:rPr>
              <a:t>two</a:t>
            </a:r>
            <a:r>
              <a:rPr lang="fr-BE" sz="66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6600" b="0" strike="noStrike" spc="-1" dirty="0" err="1">
                <a:solidFill>
                  <a:srgbClr val="000000"/>
                </a:solidFill>
                <a:latin typeface="Calibri"/>
              </a:rPr>
              <a:t>transfer</a:t>
            </a:r>
            <a:r>
              <a:rPr lang="fr-BE" sz="66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6600" b="0" strike="noStrike" spc="-1" dirty="0" err="1">
                <a:solidFill>
                  <a:srgbClr val="000000"/>
                </a:solidFill>
                <a:latin typeface="Calibri"/>
              </a:rPr>
              <a:t>environments</a:t>
            </a:r>
            <a:r>
              <a:rPr lang="fr-BE" sz="6600" b="0" strike="noStrike" spc="-1" dirty="0">
                <a:solidFill>
                  <a:srgbClr val="000000"/>
                </a:solidFill>
                <a:latin typeface="Calibri"/>
              </a:rPr>
              <a:t>. </a:t>
            </a:r>
          </a:p>
          <a:p>
            <a:pPr marL="216000"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BE" sz="6600" b="0" strike="noStrike" spc="-1" dirty="0">
                <a:solidFill>
                  <a:srgbClr val="000000"/>
                </a:solidFill>
                <a:latin typeface="Calibri"/>
              </a:rPr>
              <a:t>The objective </a:t>
            </a:r>
            <a:r>
              <a:rPr lang="fr-BE" sz="6600" b="0" strike="noStrike" spc="-1" dirty="0" err="1">
                <a:solidFill>
                  <a:srgbClr val="000000"/>
                </a:solidFill>
                <a:latin typeface="Calibri"/>
              </a:rPr>
              <a:t>was</a:t>
            </a:r>
            <a:r>
              <a:rPr lang="fr-BE" sz="6600" b="0" strike="noStrike" spc="-1" dirty="0">
                <a:solidFill>
                  <a:srgbClr val="000000"/>
                </a:solidFill>
                <a:latin typeface="Calibri"/>
              </a:rPr>
              <a:t> to observe how the participant </a:t>
            </a:r>
            <a:r>
              <a:rPr lang="fr-BE" sz="6600" b="0" strike="noStrike" spc="-1" dirty="0" err="1">
                <a:solidFill>
                  <a:srgbClr val="000000"/>
                </a:solidFill>
                <a:latin typeface="Calibri"/>
              </a:rPr>
              <a:t>transitioned</a:t>
            </a:r>
            <a:r>
              <a:rPr lang="fr-BE" sz="66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6600" b="0" strike="noStrike" spc="-1" dirty="0" err="1">
                <a:solidFill>
                  <a:srgbClr val="000000"/>
                </a:solidFill>
                <a:latin typeface="Calibri"/>
              </a:rPr>
              <a:t>from</a:t>
            </a:r>
            <a:r>
              <a:rPr lang="fr-BE" sz="6600" b="0" strike="noStrike" spc="-1" dirty="0">
                <a:solidFill>
                  <a:srgbClr val="000000"/>
                </a:solidFill>
                <a:latin typeface="Calibri"/>
              </a:rPr>
              <a:t> one environment to </a:t>
            </a:r>
            <a:r>
              <a:rPr lang="fr-BE" sz="6600" b="0" strike="noStrike" spc="-1" dirty="0" err="1">
                <a:solidFill>
                  <a:srgbClr val="000000"/>
                </a:solidFill>
                <a:latin typeface="Calibri"/>
              </a:rPr>
              <a:t>another</a:t>
            </a:r>
            <a:r>
              <a:rPr lang="fr-BE" sz="6600" b="0" strike="noStrike" spc="-1" dirty="0">
                <a:solidFill>
                  <a:srgbClr val="000000"/>
                </a:solidFill>
                <a:latin typeface="Calibri"/>
              </a:rPr>
              <a:t>, one of </a:t>
            </a:r>
            <a:r>
              <a:rPr lang="fr-BE" sz="6600" b="0" strike="noStrike" spc="-1" dirty="0" err="1">
                <a:solidFill>
                  <a:srgbClr val="000000"/>
                </a:solidFill>
                <a:latin typeface="Calibri"/>
              </a:rPr>
              <a:t>which</a:t>
            </a:r>
            <a:r>
              <a:rPr lang="fr-BE" sz="66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6600" b="0" strike="noStrike" spc="-1" dirty="0" err="1">
                <a:solidFill>
                  <a:srgbClr val="000000"/>
                </a:solidFill>
                <a:latin typeface="Calibri"/>
              </a:rPr>
              <a:t>was</a:t>
            </a:r>
            <a:r>
              <a:rPr lang="fr-BE" sz="66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6600" b="0" strike="noStrike" spc="-1" dirty="0" err="1">
                <a:solidFill>
                  <a:srgbClr val="000000"/>
                </a:solidFill>
                <a:latin typeface="Calibri"/>
              </a:rPr>
              <a:t>completely</a:t>
            </a:r>
            <a:r>
              <a:rPr lang="fr-BE" sz="66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6600" b="0" strike="noStrike" spc="-1" dirty="0" err="1">
                <a:solidFill>
                  <a:srgbClr val="000000"/>
                </a:solidFill>
                <a:latin typeface="Calibri"/>
              </a:rPr>
              <a:t>unfamiliar</a:t>
            </a:r>
            <a:r>
              <a:rPr lang="fr-BE" sz="6600" b="0" strike="noStrike" spc="-1" dirty="0">
                <a:solidFill>
                  <a:srgbClr val="000000"/>
                </a:solidFill>
                <a:latin typeface="Calibri"/>
              </a:rPr>
              <a:t>. </a:t>
            </a:r>
          </a:p>
          <a:p>
            <a:pPr marL="216000"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BE" sz="8800" dirty="0"/>
              <a:t>2. In </a:t>
            </a:r>
            <a:r>
              <a:rPr lang="fr-BE" sz="8800" dirty="0" err="1"/>
              <a:t>each</a:t>
            </a:r>
            <a:r>
              <a:rPr lang="fr-BE" sz="8800" dirty="0"/>
              <a:t> </a:t>
            </a:r>
            <a:r>
              <a:rPr lang="fr-BE" sz="8800" dirty="0" err="1"/>
              <a:t>virtual</a:t>
            </a:r>
            <a:r>
              <a:rPr lang="fr-BE" sz="8800" dirty="0"/>
              <a:t> environment, the participant </a:t>
            </a:r>
            <a:r>
              <a:rPr lang="fr-BE" sz="8800" dirty="0" err="1"/>
              <a:t>encountered</a:t>
            </a:r>
            <a:r>
              <a:rPr lang="fr-BE" sz="8800" dirty="0"/>
              <a:t> </a:t>
            </a:r>
            <a:r>
              <a:rPr lang="fr-BE" sz="8800" dirty="0" err="1"/>
              <a:t>several</a:t>
            </a:r>
            <a:r>
              <a:rPr lang="fr-BE" sz="8800" dirty="0"/>
              <a:t> avatars. </a:t>
            </a:r>
            <a:r>
              <a:rPr lang="fr-BE" sz="8800" dirty="0" err="1"/>
              <a:t>She</a:t>
            </a:r>
            <a:r>
              <a:rPr lang="fr-BE" sz="8800" dirty="0"/>
              <a:t> </a:t>
            </a:r>
            <a:r>
              <a:rPr lang="fr-BE" sz="8800" dirty="0" err="1"/>
              <a:t>primarily</a:t>
            </a:r>
            <a:r>
              <a:rPr lang="fr-BE" sz="8800" dirty="0"/>
              <a:t> </a:t>
            </a:r>
            <a:r>
              <a:rPr lang="fr-BE" sz="8800" dirty="0" err="1"/>
              <a:t>interacted</a:t>
            </a:r>
            <a:r>
              <a:rPr lang="fr-BE" sz="8800" dirty="0"/>
              <a:t> </a:t>
            </a:r>
            <a:r>
              <a:rPr lang="fr-BE" sz="8800" dirty="0" err="1"/>
              <a:t>with</a:t>
            </a:r>
            <a:r>
              <a:rPr lang="fr-BE" sz="8800" dirty="0"/>
              <a:t> </a:t>
            </a:r>
            <a:r>
              <a:rPr lang="fr-BE" sz="8800" dirty="0" err="1"/>
              <a:t>women</a:t>
            </a:r>
            <a:r>
              <a:rPr lang="fr-BE" sz="8800" dirty="0"/>
              <a:t> in all </a:t>
            </a:r>
            <a:r>
              <a:rPr lang="fr-BE" sz="8800" dirty="0" err="1"/>
              <a:t>three</a:t>
            </a:r>
            <a:r>
              <a:rPr lang="fr-BE" sz="8800" dirty="0"/>
              <a:t> </a:t>
            </a:r>
            <a:r>
              <a:rPr lang="fr-BE" sz="8800" dirty="0" err="1"/>
              <a:t>environments</a:t>
            </a:r>
            <a:r>
              <a:rPr lang="fr-BE" sz="8800" dirty="0"/>
              <a:t>.</a:t>
            </a:r>
            <a:endParaRPr lang="fr-BE" sz="66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BE" sz="6600" b="0" strike="noStrike" spc="-1" dirty="0">
                <a:solidFill>
                  <a:srgbClr val="000000"/>
                </a:solidFill>
                <a:latin typeface="Calibri"/>
              </a:rPr>
              <a:t>3. A speech </a:t>
            </a:r>
            <a:r>
              <a:rPr lang="fr-BE" sz="6600" b="0" strike="noStrike" spc="-1" dirty="0" err="1">
                <a:solidFill>
                  <a:srgbClr val="000000"/>
                </a:solidFill>
                <a:latin typeface="Calibri"/>
              </a:rPr>
              <a:t>sample</a:t>
            </a:r>
            <a:r>
              <a:rPr lang="fr-BE" sz="66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6600" b="0" strike="noStrike" spc="-1" dirty="0" err="1">
                <a:solidFill>
                  <a:srgbClr val="000000"/>
                </a:solidFill>
                <a:latin typeface="Calibri"/>
              </a:rPr>
              <a:t>was</a:t>
            </a:r>
            <a:r>
              <a:rPr lang="fr-BE" sz="66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6600" b="0" strike="noStrike" spc="-1" dirty="0" err="1">
                <a:solidFill>
                  <a:srgbClr val="000000"/>
                </a:solidFill>
                <a:latin typeface="Calibri"/>
              </a:rPr>
              <a:t>recorded</a:t>
            </a:r>
            <a:r>
              <a:rPr lang="fr-BE" sz="6600" b="0" strike="noStrike" spc="-1" dirty="0">
                <a:solidFill>
                  <a:srgbClr val="000000"/>
                </a:solidFill>
                <a:latin typeface="Calibri"/>
              </a:rPr>
              <a:t> and </a:t>
            </a:r>
            <a:r>
              <a:rPr lang="fr-BE" sz="6600" b="0" strike="noStrike" spc="-1" dirty="0" err="1">
                <a:solidFill>
                  <a:srgbClr val="000000"/>
                </a:solidFill>
                <a:latin typeface="Calibri"/>
              </a:rPr>
              <a:t>then</a:t>
            </a:r>
            <a:r>
              <a:rPr lang="fr-BE" sz="66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6600" b="0" strike="noStrike" spc="-1" dirty="0" err="1">
                <a:solidFill>
                  <a:srgbClr val="000000"/>
                </a:solidFill>
                <a:latin typeface="Calibri"/>
              </a:rPr>
              <a:t>segmented</a:t>
            </a:r>
            <a:r>
              <a:rPr lang="fr-BE" sz="66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6600" b="0" strike="noStrike" spc="-1" dirty="0" err="1">
                <a:solidFill>
                  <a:srgbClr val="000000"/>
                </a:solidFill>
                <a:latin typeface="Calibri"/>
              </a:rPr>
              <a:t>into</a:t>
            </a:r>
            <a:r>
              <a:rPr lang="fr-BE" sz="6600" b="0" strike="noStrike" spc="-1" dirty="0">
                <a:solidFill>
                  <a:srgbClr val="000000"/>
                </a:solidFill>
                <a:latin typeface="Calibri"/>
              </a:rPr>
              <a:t> four parts to </a:t>
            </a:r>
            <a:r>
              <a:rPr lang="fr-BE" sz="6600" b="0" strike="noStrike" spc="-1" dirty="0" err="1">
                <a:solidFill>
                  <a:srgbClr val="000000"/>
                </a:solidFill>
                <a:latin typeface="Calibri"/>
              </a:rPr>
              <a:t>allow</a:t>
            </a:r>
            <a:r>
              <a:rPr lang="fr-BE" sz="6600" b="0" strike="noStrike" spc="-1" dirty="0">
                <a:solidFill>
                  <a:srgbClr val="000000"/>
                </a:solidFill>
                <a:latin typeface="Calibri"/>
              </a:rPr>
              <a:t> for a </a:t>
            </a:r>
            <a:r>
              <a:rPr lang="fr-BE" sz="6600" b="0" strike="noStrike" spc="-1" dirty="0" err="1">
                <a:solidFill>
                  <a:srgbClr val="000000"/>
                </a:solidFill>
                <a:latin typeface="Calibri"/>
              </a:rPr>
              <a:t>chronological</a:t>
            </a:r>
            <a:r>
              <a:rPr lang="fr-BE" sz="66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6600" b="0" strike="noStrike" spc="-1" dirty="0" err="1">
                <a:solidFill>
                  <a:srgbClr val="000000"/>
                </a:solidFill>
                <a:latin typeface="Calibri"/>
              </a:rPr>
              <a:t>analysis</a:t>
            </a:r>
            <a:r>
              <a:rPr lang="fr-BE" sz="66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6600" b="0" strike="noStrike" spc="-1" dirty="0" err="1">
                <a:solidFill>
                  <a:srgbClr val="000000"/>
                </a:solidFill>
                <a:latin typeface="Calibri"/>
              </a:rPr>
              <a:t>within</a:t>
            </a:r>
            <a:r>
              <a:rPr lang="fr-BE" sz="6600" b="0" strike="noStrike" spc="-1" dirty="0">
                <a:solidFill>
                  <a:srgbClr val="000000"/>
                </a:solidFill>
                <a:latin typeface="Calibri"/>
              </a:rPr>
              <a:t> the </a:t>
            </a:r>
            <a:r>
              <a:rPr lang="fr-BE" sz="6600" b="0" strike="noStrike" spc="-1" dirty="0" err="1">
                <a:solidFill>
                  <a:srgbClr val="000000"/>
                </a:solidFill>
                <a:latin typeface="Calibri"/>
              </a:rPr>
              <a:t>same</a:t>
            </a:r>
            <a:r>
              <a:rPr lang="fr-BE" sz="6600" b="0" strike="noStrike" spc="-1" dirty="0">
                <a:solidFill>
                  <a:srgbClr val="000000"/>
                </a:solidFill>
                <a:latin typeface="Calibri"/>
              </a:rPr>
              <a:t> environment. </a:t>
            </a:r>
          </a:p>
          <a:p>
            <a:pPr marL="216000"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BE" sz="6600" b="0" strike="noStrike" spc="-1" dirty="0">
                <a:solidFill>
                  <a:srgbClr val="000000"/>
                </a:solidFill>
                <a:latin typeface="Calibri"/>
              </a:rPr>
              <a:t>The </a:t>
            </a:r>
            <a:r>
              <a:rPr lang="fr-BE" sz="6600" b="0" strike="noStrike" spc="-1" dirty="0" err="1">
                <a:solidFill>
                  <a:srgbClr val="000000"/>
                </a:solidFill>
                <a:latin typeface="Calibri"/>
              </a:rPr>
              <a:t>results</a:t>
            </a:r>
            <a:r>
              <a:rPr lang="fr-BE" sz="6600" b="0" strike="noStrike" spc="-1" dirty="0">
                <a:solidFill>
                  <a:srgbClr val="000000"/>
                </a:solidFill>
                <a:latin typeface="Calibri"/>
              </a:rPr>
              <a:t> show </a:t>
            </a:r>
            <a:r>
              <a:rPr lang="fr-BE" sz="6600" b="0" strike="noStrike" spc="-1" dirty="0" err="1">
                <a:solidFill>
                  <a:srgbClr val="000000"/>
                </a:solidFill>
                <a:latin typeface="Calibri"/>
              </a:rPr>
              <a:t>that</a:t>
            </a:r>
            <a:r>
              <a:rPr lang="fr-BE" sz="6600" b="0" strike="noStrike" spc="-1" dirty="0">
                <a:solidFill>
                  <a:srgbClr val="000000"/>
                </a:solidFill>
                <a:latin typeface="Calibri"/>
              </a:rPr>
              <a:t>, on one hand, the </a:t>
            </a:r>
            <a:r>
              <a:rPr lang="fr-BE" sz="6600" b="0" strike="noStrike" spc="-1" dirty="0" err="1">
                <a:solidFill>
                  <a:srgbClr val="000000"/>
                </a:solidFill>
                <a:latin typeface="Calibri"/>
              </a:rPr>
              <a:t>speaking</a:t>
            </a:r>
            <a:r>
              <a:rPr lang="fr-BE" sz="66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6600" b="0" strike="noStrike" spc="-1" dirty="0" err="1">
                <a:solidFill>
                  <a:srgbClr val="000000"/>
                </a:solidFill>
                <a:latin typeface="Calibri"/>
              </a:rPr>
              <a:t>fundamental</a:t>
            </a:r>
            <a:r>
              <a:rPr lang="fr-BE" sz="66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6600" b="0" strike="noStrike" spc="-1" dirty="0" err="1">
                <a:solidFill>
                  <a:srgbClr val="000000"/>
                </a:solidFill>
                <a:latin typeface="Calibri"/>
              </a:rPr>
              <a:t>frequency</a:t>
            </a:r>
            <a:r>
              <a:rPr lang="fr-BE" sz="66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6600" b="0" strike="noStrike" spc="-1" dirty="0" err="1">
                <a:solidFill>
                  <a:srgbClr val="000000"/>
                </a:solidFill>
                <a:latin typeface="Calibri"/>
              </a:rPr>
              <a:t>gradually</a:t>
            </a:r>
            <a:r>
              <a:rPr lang="fr-BE" sz="66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6600" b="0" strike="noStrike" spc="-1" dirty="0" err="1">
                <a:solidFill>
                  <a:srgbClr val="000000"/>
                </a:solidFill>
                <a:latin typeface="Calibri"/>
              </a:rPr>
              <a:t>increases</a:t>
            </a:r>
            <a:r>
              <a:rPr lang="fr-BE" sz="66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6600" b="0" strike="noStrike" spc="-1" dirty="0" err="1">
                <a:solidFill>
                  <a:srgbClr val="000000"/>
                </a:solidFill>
                <a:latin typeface="Calibri"/>
              </a:rPr>
              <a:t>with</a:t>
            </a:r>
            <a:r>
              <a:rPr lang="fr-BE" sz="6600" b="0" strike="noStrike" spc="-1" dirty="0">
                <a:solidFill>
                  <a:srgbClr val="000000"/>
                </a:solidFill>
                <a:latin typeface="Calibri"/>
              </a:rPr>
              <a:t> the introduction of </a:t>
            </a:r>
            <a:r>
              <a:rPr lang="fr-BE" sz="6600" b="0" strike="noStrike" spc="-1" dirty="0" err="1">
                <a:solidFill>
                  <a:srgbClr val="000000"/>
                </a:solidFill>
                <a:latin typeface="Calibri"/>
              </a:rPr>
              <a:t>each</a:t>
            </a:r>
            <a:r>
              <a:rPr lang="fr-BE" sz="6600" b="0" strike="noStrike" spc="-1" dirty="0">
                <a:solidFill>
                  <a:srgbClr val="000000"/>
                </a:solidFill>
                <a:latin typeface="Calibri"/>
              </a:rPr>
              <a:t> new environment, and, </a:t>
            </a:r>
            <a:r>
              <a:rPr lang="fr-BE" sz="6600" dirty="0"/>
              <a:t>on the </a:t>
            </a:r>
            <a:r>
              <a:rPr lang="fr-BE" sz="6600" dirty="0" err="1"/>
              <a:t>other</a:t>
            </a:r>
            <a:r>
              <a:rPr lang="fr-BE" sz="6600" dirty="0"/>
              <a:t> hand, </a:t>
            </a:r>
            <a:r>
              <a:rPr lang="fr-BE" sz="6600" dirty="0" err="1"/>
              <a:t>it</a:t>
            </a:r>
            <a:r>
              <a:rPr lang="fr-BE" sz="6600" dirty="0"/>
              <a:t> </a:t>
            </a:r>
            <a:r>
              <a:rPr lang="fr-BE" sz="6600" dirty="0" err="1"/>
              <a:t>continuously</a:t>
            </a:r>
            <a:r>
              <a:rPr lang="fr-BE" sz="6600" dirty="0"/>
              <a:t> </a:t>
            </a:r>
            <a:r>
              <a:rPr lang="fr-BE" sz="6600" dirty="0" err="1"/>
              <a:t>decreases</a:t>
            </a:r>
            <a:r>
              <a:rPr lang="fr-BE" sz="6600" dirty="0"/>
              <a:t> over time in </a:t>
            </a:r>
            <a:r>
              <a:rPr lang="fr-BE" sz="6600" dirty="0" err="1"/>
              <a:t>each</a:t>
            </a:r>
            <a:r>
              <a:rPr lang="fr-BE" sz="6600" dirty="0"/>
              <a:t> of the </a:t>
            </a:r>
            <a:r>
              <a:rPr lang="fr-BE" sz="6600" dirty="0" err="1"/>
              <a:t>three</a:t>
            </a:r>
            <a:r>
              <a:rPr lang="fr-BE" sz="6600" dirty="0"/>
              <a:t> </a:t>
            </a:r>
            <a:r>
              <a:rPr lang="fr-BE" sz="6600" dirty="0" err="1"/>
              <a:t>observed</a:t>
            </a:r>
            <a:r>
              <a:rPr lang="fr-BE" sz="6600" dirty="0"/>
              <a:t> </a:t>
            </a:r>
            <a:r>
              <a:rPr lang="fr-BE" sz="6600" dirty="0" err="1"/>
              <a:t>environments</a:t>
            </a:r>
            <a:r>
              <a:rPr lang="fr-BE" sz="6600" dirty="0"/>
              <a:t>.</a:t>
            </a:r>
            <a:endParaRPr lang="fr-BE" sz="4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9" name="PlaceHolder 3">
            <a:extLst>
              <a:ext uri="{FF2B5EF4-FFF2-40B4-BE49-F238E27FC236}">
                <a16:creationId xmlns:a16="http://schemas.microsoft.com/office/drawing/2014/main" id="{1B1382AB-771D-8B55-AAC9-4C27751A8AB0}"/>
              </a:ext>
            </a:extLst>
          </p:cNvPr>
          <p:cNvSpPr>
            <a:spLocks noGrp="1"/>
          </p:cNvSpPr>
          <p:nvPr>
            <p:ph type="sldNum" idx="64"/>
          </p:nvPr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fr-FR" sz="12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DAFD7D25-2634-402B-9F8B-5A5CDDC8F990}" type="slidenum">
              <a:rPr lang="fr-FR" sz="1200" b="0" strike="noStrike" spc="-1">
                <a:solidFill>
                  <a:srgbClr val="000000"/>
                </a:solidFill>
                <a:latin typeface="Calibri"/>
              </a:rPr>
              <a:t>16</a:t>
            </a:fld>
            <a:endParaRPr lang="fr-FR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850999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EBC48F-BC20-219C-929D-268038D3EA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5F0A3CD-E0B9-EF28-C194-65063A1B6C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2CFCBED-B87A-68D1-8958-AEBDF5085B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The participant </a:t>
            </a:r>
            <a:r>
              <a:rPr lang="fr-BE" b="0" i="0" u="none" strike="noStrike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demonstrated</a:t>
            </a:r>
            <a:r>
              <a:rPr lang="fr-BE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</a:t>
            </a:r>
            <a:r>
              <a:rPr lang="fr-BE" b="0" i="0" u="none" strike="noStrike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her</a:t>
            </a:r>
            <a:r>
              <a:rPr lang="fr-BE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</a:t>
            </a:r>
            <a:r>
              <a:rPr lang="fr-BE" b="0" i="0" u="none" strike="noStrike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ability</a:t>
            </a:r>
            <a:r>
              <a:rPr lang="fr-BE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to </a:t>
            </a:r>
            <a:r>
              <a:rPr lang="fr-BE" b="0" i="0" u="none" strike="noStrike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maintain</a:t>
            </a:r>
            <a:r>
              <a:rPr lang="fr-BE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and </a:t>
            </a:r>
            <a:r>
              <a:rPr lang="fr-BE" b="0" i="0" u="none" strike="noStrike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transfer</a:t>
            </a:r>
            <a:r>
              <a:rPr lang="fr-BE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fr-BE" b="0" i="0" u="none" strike="noStrike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her</a:t>
            </a:r>
            <a:r>
              <a:rPr lang="fr-BE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</a:t>
            </a:r>
            <a:r>
              <a:rPr lang="fr-BE" b="0" i="0" u="none" strike="noStrike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female</a:t>
            </a:r>
            <a:r>
              <a:rPr lang="fr-BE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vocal </a:t>
            </a:r>
            <a:r>
              <a:rPr lang="fr-BE" b="0" i="0" u="none" strike="noStrike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motor</a:t>
            </a:r>
            <a:r>
              <a:rPr lang="fr-BE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</a:t>
            </a:r>
            <a:r>
              <a:rPr lang="fr-BE" b="0" i="0" u="none" strike="noStrike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behavior</a:t>
            </a:r>
            <a:r>
              <a:rPr lang="fr-BE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—</a:t>
            </a:r>
            <a:r>
              <a:rPr lang="fr-BE" b="0" i="0" u="none" strike="noStrike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evidenced</a:t>
            </a:r>
            <a:r>
              <a:rPr lang="fr-BE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by the </a:t>
            </a:r>
            <a:r>
              <a:rPr lang="fr-BE" b="1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T2 and </a:t>
            </a:r>
            <a:r>
              <a:rPr lang="fr-BE" b="1" i="0" u="none" strike="noStrike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RVs</a:t>
            </a:r>
            <a:r>
              <a:rPr lang="fr-BE" b="1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fr-BE" b="1" i="0" u="none" strike="noStrike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evaluation</a:t>
            </a:r>
            <a:r>
              <a:rPr lang="fr-BE" b="1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times</a:t>
            </a:r>
            <a:r>
              <a:rPr lang="fr-BE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—</a:t>
            </a:r>
            <a:r>
              <a:rPr lang="fr-BE" b="0" i="0" u="none" strike="noStrike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thanks</a:t>
            </a:r>
            <a:r>
              <a:rPr lang="fr-BE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to the </a:t>
            </a:r>
            <a:r>
              <a:rPr lang="fr-BE" b="0" i="0" u="none" strike="noStrike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study</a:t>
            </a:r>
            <a:r>
              <a:rPr lang="fr-BE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design.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dirty="0"/>
              <a:t>Her </a:t>
            </a:r>
            <a:r>
              <a:rPr lang="fr-BE" dirty="0" err="1"/>
              <a:t>daily</a:t>
            </a:r>
            <a:r>
              <a:rPr lang="fr-BE" dirty="0"/>
              <a:t> </a:t>
            </a:r>
            <a:r>
              <a:rPr lang="fr-BE" dirty="0" err="1"/>
              <a:t>commitment</a:t>
            </a:r>
            <a:r>
              <a:rPr lang="fr-BE" dirty="0"/>
              <a:t> to vocal </a:t>
            </a:r>
            <a:r>
              <a:rPr lang="fr-BE" dirty="0" err="1"/>
              <a:t>therapy</a:t>
            </a:r>
            <a:r>
              <a:rPr lang="fr-BE" dirty="0"/>
              <a:t> </a:t>
            </a:r>
            <a:r>
              <a:rPr lang="fr-BE" dirty="0" err="1"/>
              <a:t>exercises</a:t>
            </a:r>
            <a:r>
              <a:rPr lang="fr-BE" dirty="0"/>
              <a:t> </a:t>
            </a:r>
            <a:r>
              <a:rPr lang="fr-BE" dirty="0" err="1"/>
              <a:t>facilitated</a:t>
            </a:r>
            <a:r>
              <a:rPr lang="fr-BE" dirty="0"/>
              <a:t> the automation of </a:t>
            </a:r>
            <a:r>
              <a:rPr lang="fr-BE" dirty="0" err="1"/>
              <a:t>this</a:t>
            </a:r>
            <a:r>
              <a:rPr lang="fr-BE" dirty="0"/>
              <a:t> </a:t>
            </a:r>
            <a:r>
              <a:rPr lang="fr-BE" dirty="0" err="1"/>
              <a:t>behavior</a:t>
            </a:r>
            <a:r>
              <a:rPr lang="fr-BE" dirty="0"/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B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dirty="0"/>
              <a:t>… a process </a:t>
            </a:r>
            <a:r>
              <a:rPr lang="fr-BE" dirty="0" err="1"/>
              <a:t>further</a:t>
            </a:r>
            <a:r>
              <a:rPr lang="fr-BE" dirty="0"/>
              <a:t> </a:t>
            </a:r>
            <a:r>
              <a:rPr lang="fr-BE" dirty="0" err="1"/>
              <a:t>reinforced</a:t>
            </a:r>
            <a:r>
              <a:rPr lang="fr-BE" dirty="0"/>
              <a:t> by immersion, </a:t>
            </a:r>
            <a:r>
              <a:rPr lang="fr-BE" dirty="0" err="1"/>
              <a:t>which</a:t>
            </a:r>
            <a:r>
              <a:rPr lang="fr-BE" dirty="0"/>
              <a:t> </a:t>
            </a:r>
            <a:r>
              <a:rPr lang="fr-BE" dirty="0" err="1"/>
              <a:t>also</a:t>
            </a:r>
            <a:r>
              <a:rPr lang="fr-BE" dirty="0"/>
              <a:t> </a:t>
            </a:r>
            <a:r>
              <a:rPr lang="fr-BE" dirty="0" err="1"/>
              <a:t>improved</a:t>
            </a:r>
            <a:r>
              <a:rPr lang="fr-BE" dirty="0"/>
              <a:t> </a:t>
            </a:r>
            <a:r>
              <a:rPr lang="fr-BE" dirty="0" err="1"/>
              <a:t>her</a:t>
            </a:r>
            <a:r>
              <a:rPr lang="fr-BE" dirty="0"/>
              <a:t> </a:t>
            </a:r>
            <a:r>
              <a:rPr lang="fr-BE" dirty="0" err="1"/>
              <a:t>treatment</a:t>
            </a:r>
            <a:r>
              <a:rPr lang="fr-BE" dirty="0"/>
              <a:t> </a:t>
            </a:r>
            <a:r>
              <a:rPr lang="fr-BE" dirty="0" err="1"/>
              <a:t>adherence</a:t>
            </a:r>
            <a:r>
              <a:rPr lang="fr-BE" dirty="0"/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BE" b="0" i="0" u="none" strike="noStrike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b="0" i="0" u="none" strike="noStrike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Moreover</a:t>
            </a:r>
            <a:r>
              <a:rPr lang="fr-BE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, the </a:t>
            </a:r>
            <a:r>
              <a:rPr lang="fr-BE" b="0" i="0" u="none" strike="noStrike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reduction</a:t>
            </a:r>
            <a:r>
              <a:rPr lang="fr-BE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in </a:t>
            </a:r>
            <a:r>
              <a:rPr lang="fr-BE" b="0" i="0" u="none" strike="noStrike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anxiety</a:t>
            </a:r>
            <a:r>
              <a:rPr lang="fr-BE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and </a:t>
            </a:r>
            <a:r>
              <a:rPr lang="fr-BE" b="0" i="0" u="none" strike="noStrike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depression</a:t>
            </a:r>
            <a:r>
              <a:rPr lang="fr-BE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, </a:t>
            </a:r>
            <a:r>
              <a:rPr lang="fr-BE" b="0" i="0" u="none" strike="noStrike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along</a:t>
            </a:r>
            <a:r>
              <a:rPr lang="fr-BE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</a:t>
            </a:r>
            <a:r>
              <a:rPr lang="fr-BE" b="0" i="0" u="none" strike="noStrike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with</a:t>
            </a:r>
            <a:r>
              <a:rPr lang="fr-BE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the </a:t>
            </a:r>
            <a:r>
              <a:rPr lang="fr-BE" b="0" i="0" u="none" strike="noStrike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increase</a:t>
            </a:r>
            <a:r>
              <a:rPr lang="fr-BE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in self-</a:t>
            </a:r>
            <a:r>
              <a:rPr lang="fr-BE" b="0" i="0" u="none" strike="noStrike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efficacy</a:t>
            </a:r>
            <a:r>
              <a:rPr lang="fr-BE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, </a:t>
            </a:r>
            <a:r>
              <a:rPr lang="fr-BE" b="0" i="0" u="none" strike="noStrike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illustrates</a:t>
            </a:r>
            <a:r>
              <a:rPr lang="fr-BE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the positive interaction </a:t>
            </a:r>
            <a:r>
              <a:rPr lang="fr-BE" b="0" i="0" u="none" strike="noStrike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between</a:t>
            </a:r>
            <a:r>
              <a:rPr lang="fr-BE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vocal </a:t>
            </a:r>
            <a:r>
              <a:rPr lang="fr-BE" b="1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care</a:t>
            </a:r>
            <a:r>
              <a:rPr lang="fr-BE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and </a:t>
            </a:r>
            <a:r>
              <a:rPr lang="fr-BE" b="0" i="0" u="none" strike="noStrike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overall</a:t>
            </a:r>
            <a:r>
              <a:rPr lang="fr-BE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</a:t>
            </a:r>
            <a:r>
              <a:rPr lang="fr-BE" b="0" i="0" u="none" strike="noStrike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well-being</a:t>
            </a:r>
            <a:r>
              <a:rPr lang="fr-BE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dirty="0"/>
              <a:t>So, the </a:t>
            </a:r>
            <a:r>
              <a:rPr lang="fr-BE" dirty="0" err="1"/>
              <a:t>study</a:t>
            </a:r>
            <a:r>
              <a:rPr lang="fr-BE" dirty="0"/>
              <a:t> </a:t>
            </a:r>
            <a:r>
              <a:rPr lang="fr-BE" dirty="0" err="1"/>
              <a:t>demonstrates</a:t>
            </a:r>
            <a:r>
              <a:rPr lang="fr-BE" dirty="0"/>
              <a:t> </a:t>
            </a:r>
            <a:r>
              <a:rPr lang="fr-BE" dirty="0" err="1"/>
              <a:t>that</a:t>
            </a:r>
            <a:r>
              <a:rPr lang="fr-BE" dirty="0"/>
              <a:t> in </a:t>
            </a:r>
            <a:r>
              <a:rPr lang="fr-BE" dirty="0" err="1"/>
              <a:t>order</a:t>
            </a:r>
            <a:r>
              <a:rPr lang="fr-BE" dirty="0"/>
              <a:t> to </a:t>
            </a:r>
            <a:r>
              <a:rPr lang="fr-BE" dirty="0" err="1"/>
              <a:t>fully</a:t>
            </a:r>
            <a:r>
              <a:rPr lang="fr-BE" dirty="0"/>
              <a:t> </a:t>
            </a:r>
            <a:r>
              <a:rPr lang="fr-BE" dirty="0" err="1"/>
              <a:t>understand</a:t>
            </a:r>
            <a:r>
              <a:rPr lang="fr-BE" dirty="0"/>
              <a:t> the </a:t>
            </a:r>
            <a:r>
              <a:rPr lang="fr-BE" dirty="0" err="1"/>
              <a:t>effects</a:t>
            </a:r>
            <a:r>
              <a:rPr lang="fr-BE" dirty="0"/>
              <a:t> of Trans affirmative vocal care, </a:t>
            </a:r>
            <a:r>
              <a:rPr lang="fr-BE" dirty="0" err="1"/>
              <a:t>it</a:t>
            </a:r>
            <a:r>
              <a:rPr lang="fr-BE" dirty="0"/>
              <a:t> </a:t>
            </a:r>
            <a:r>
              <a:rPr lang="fr-BE" dirty="0" err="1"/>
              <a:t>is</a:t>
            </a:r>
            <a:r>
              <a:rPr lang="fr-BE" dirty="0"/>
              <a:t> essential to </a:t>
            </a:r>
            <a:r>
              <a:rPr lang="fr-BE" dirty="0" err="1"/>
              <a:t>broaden</a:t>
            </a:r>
            <a:r>
              <a:rPr lang="fr-BE" dirty="0"/>
              <a:t> </a:t>
            </a:r>
            <a:r>
              <a:rPr lang="fr-BE" dirty="0" err="1"/>
              <a:t>our</a:t>
            </a:r>
            <a:r>
              <a:rPr lang="fr-BE" dirty="0"/>
              <a:t> </a:t>
            </a:r>
            <a:r>
              <a:rPr lang="fr-BE" dirty="0" err="1"/>
              <a:t>analysis</a:t>
            </a:r>
            <a:r>
              <a:rPr lang="fr-BE" dirty="0"/>
              <a:t> to </a:t>
            </a:r>
            <a:r>
              <a:rPr lang="fr-BE" dirty="0" err="1"/>
              <a:t>include</a:t>
            </a:r>
            <a:r>
              <a:rPr lang="fr-BE" dirty="0"/>
              <a:t> the </a:t>
            </a:r>
            <a:r>
              <a:rPr lang="fr-BE" dirty="0" err="1"/>
              <a:t>psychological</a:t>
            </a:r>
            <a:r>
              <a:rPr lang="fr-BE" dirty="0"/>
              <a:t> </a:t>
            </a:r>
            <a:r>
              <a:rPr lang="fr-BE" dirty="0" err="1"/>
              <a:t>repercussions</a:t>
            </a:r>
            <a:r>
              <a:rPr lang="fr-BE" dirty="0"/>
              <a:t> of </a:t>
            </a:r>
            <a:r>
              <a:rPr lang="fr-BE" dirty="0" err="1"/>
              <a:t>our</a:t>
            </a:r>
            <a:r>
              <a:rPr lang="fr-BE" dirty="0"/>
              <a:t> interventions. </a:t>
            </a:r>
            <a:r>
              <a:rPr lang="fr-BE" dirty="0" err="1"/>
              <a:t>Furthermore</a:t>
            </a:r>
            <a:r>
              <a:rPr lang="fr-BE" dirty="0"/>
              <a:t>, immersion </a:t>
            </a:r>
            <a:r>
              <a:rPr lang="fr-BE" dirty="0" err="1"/>
              <a:t>therapy</a:t>
            </a:r>
            <a:r>
              <a:rPr lang="fr-BE" dirty="0"/>
              <a:t> </a:t>
            </a:r>
            <a:r>
              <a:rPr lang="fr-BE" dirty="0" err="1"/>
              <a:t>is</a:t>
            </a:r>
            <a:r>
              <a:rPr lang="fr-BE" dirty="0"/>
              <a:t> </a:t>
            </a:r>
            <a:r>
              <a:rPr lang="fr-BE" dirty="0" err="1"/>
              <a:t>identified</a:t>
            </a:r>
            <a:r>
              <a:rPr lang="fr-BE" dirty="0"/>
              <a:t> as an effective </a:t>
            </a:r>
            <a:r>
              <a:rPr lang="fr-BE" dirty="0" err="1"/>
              <a:t>means</a:t>
            </a:r>
            <a:r>
              <a:rPr lang="fr-BE" dirty="0"/>
              <a:t> of </a:t>
            </a:r>
            <a:r>
              <a:rPr lang="fr-BE" dirty="0" err="1"/>
              <a:t>integrating</a:t>
            </a:r>
            <a:r>
              <a:rPr lang="fr-BE" dirty="0"/>
              <a:t> </a:t>
            </a:r>
            <a:r>
              <a:rPr lang="fr-BE" dirty="0" err="1"/>
              <a:t>clinical</a:t>
            </a:r>
            <a:r>
              <a:rPr lang="fr-BE" dirty="0"/>
              <a:t> </a:t>
            </a:r>
            <a:r>
              <a:rPr lang="fr-BE" dirty="0" err="1"/>
              <a:t>ecology</a:t>
            </a:r>
            <a:r>
              <a:rPr lang="fr-BE" dirty="0"/>
              <a:t> </a:t>
            </a:r>
            <a:r>
              <a:rPr lang="fr-BE" dirty="0" err="1"/>
              <a:t>into</a:t>
            </a:r>
            <a:r>
              <a:rPr lang="fr-BE" dirty="0"/>
              <a:t> sessions.</a:t>
            </a:r>
          </a:p>
          <a:p>
            <a:r>
              <a:rPr lang="fr-BE" b="1" dirty="0" err="1"/>
              <a:t>What</a:t>
            </a:r>
            <a:r>
              <a:rPr lang="fr-BE" b="1" dirty="0"/>
              <a:t> </a:t>
            </a:r>
            <a:r>
              <a:rPr lang="fr-BE" b="1" dirty="0" err="1"/>
              <a:t>does</a:t>
            </a:r>
            <a:r>
              <a:rPr lang="fr-BE" b="1" dirty="0"/>
              <a:t> "</a:t>
            </a:r>
            <a:r>
              <a:rPr lang="fr-BE" b="1" dirty="0" err="1"/>
              <a:t>ecologizing</a:t>
            </a:r>
            <a:r>
              <a:rPr lang="fr-BE" b="1" dirty="0"/>
              <a:t> trans-affirmative vocal care" </a:t>
            </a:r>
            <a:r>
              <a:rPr lang="fr-BE" b="1" dirty="0" err="1"/>
              <a:t>precisely</a:t>
            </a:r>
            <a:r>
              <a:rPr lang="fr-BE" b="1" dirty="0"/>
              <a:t> </a:t>
            </a:r>
            <a:r>
              <a:rPr lang="fr-BE" b="1" dirty="0" err="1"/>
              <a:t>mean</a:t>
            </a:r>
            <a:r>
              <a:rPr lang="fr-BE" b="1" dirty="0"/>
              <a:t>? </a:t>
            </a:r>
            <a:r>
              <a:rPr lang="fr-BE" dirty="0"/>
              <a:t>It </a:t>
            </a:r>
            <a:r>
              <a:rPr lang="fr-BE" dirty="0" err="1"/>
              <a:t>involves</a:t>
            </a:r>
            <a:r>
              <a:rPr lang="fr-BE" dirty="0"/>
              <a:t> </a:t>
            </a:r>
            <a:r>
              <a:rPr lang="fr-BE" dirty="0" err="1"/>
              <a:t>moving</a:t>
            </a:r>
            <a:r>
              <a:rPr lang="fr-BE" dirty="0"/>
              <a:t> </a:t>
            </a:r>
            <a:r>
              <a:rPr lang="fr-BE" dirty="0" err="1"/>
              <a:t>beyond</a:t>
            </a:r>
            <a:r>
              <a:rPr lang="fr-BE" dirty="0"/>
              <a:t> an </a:t>
            </a:r>
            <a:r>
              <a:rPr lang="fr-BE" dirty="0" err="1"/>
              <a:t>individualistic</a:t>
            </a:r>
            <a:r>
              <a:rPr lang="fr-BE" dirty="0"/>
              <a:t> </a:t>
            </a:r>
            <a:r>
              <a:rPr lang="fr-BE" dirty="0" err="1"/>
              <a:t>approach</a:t>
            </a:r>
            <a:r>
              <a:rPr lang="fr-BE" dirty="0"/>
              <a:t> to </a:t>
            </a:r>
            <a:r>
              <a:rPr lang="fr-BE" dirty="0" err="1"/>
              <a:t>consider</a:t>
            </a:r>
            <a:r>
              <a:rPr lang="fr-BE" dirty="0"/>
              <a:t> the interaction </a:t>
            </a:r>
            <a:r>
              <a:rPr lang="fr-BE" dirty="0" err="1"/>
              <a:t>between</a:t>
            </a:r>
            <a:r>
              <a:rPr lang="fr-BE" dirty="0"/>
              <a:t> the </a:t>
            </a:r>
            <a:r>
              <a:rPr lang="fr-BE" dirty="0" err="1"/>
              <a:t>person</a:t>
            </a:r>
            <a:r>
              <a:rPr lang="fr-BE" dirty="0"/>
              <a:t> and </a:t>
            </a:r>
            <a:r>
              <a:rPr lang="fr-BE" dirty="0" err="1"/>
              <a:t>their</a:t>
            </a:r>
            <a:r>
              <a:rPr lang="fr-BE" dirty="0"/>
              <a:t> collective </a:t>
            </a:r>
            <a:r>
              <a:rPr lang="fr-BE" dirty="0" err="1"/>
              <a:t>environment</a:t>
            </a:r>
            <a:r>
              <a:rPr lang="fr-BE" dirty="0"/>
              <a:t>. </a:t>
            </a:r>
            <a:r>
              <a:rPr lang="fr-BE" dirty="0" err="1"/>
              <a:t>Ecology</a:t>
            </a:r>
            <a:r>
              <a:rPr lang="fr-BE" dirty="0"/>
              <a:t> </a:t>
            </a:r>
            <a:r>
              <a:rPr lang="fr-BE" dirty="0" err="1"/>
              <a:t>refers</a:t>
            </a:r>
            <a:r>
              <a:rPr lang="fr-BE" dirty="0"/>
              <a:t> to </a:t>
            </a:r>
            <a:r>
              <a:rPr lang="fr-BE" dirty="0" err="1"/>
              <a:t>relationships</a:t>
            </a:r>
            <a:r>
              <a:rPr lang="fr-BE" dirty="0"/>
              <a:t> </a:t>
            </a:r>
            <a:r>
              <a:rPr lang="fr-BE" dirty="0" err="1"/>
              <a:t>with</a:t>
            </a:r>
            <a:r>
              <a:rPr lang="fr-BE" dirty="0"/>
              <a:t> the </a:t>
            </a:r>
            <a:r>
              <a:rPr lang="fr-BE" dirty="0" err="1"/>
              <a:t>surrounding</a:t>
            </a:r>
            <a:r>
              <a:rPr lang="fr-BE" dirty="0"/>
              <a:t> </a:t>
            </a:r>
            <a:r>
              <a:rPr lang="fr-BE" dirty="0" err="1"/>
              <a:t>context</a:t>
            </a:r>
            <a:r>
              <a:rPr lang="fr-BE" dirty="0"/>
              <a:t>, to </a:t>
            </a:r>
            <a:r>
              <a:rPr lang="fr-BE" dirty="0" err="1"/>
              <a:t>what</a:t>
            </a:r>
            <a:r>
              <a:rPr lang="fr-BE" dirty="0"/>
              <a:t> </a:t>
            </a:r>
            <a:r>
              <a:rPr lang="fr-BE" dirty="0" err="1"/>
              <a:t>emerges</a:t>
            </a:r>
            <a:r>
              <a:rPr lang="fr-BE" dirty="0"/>
              <a:t> </a:t>
            </a:r>
            <a:r>
              <a:rPr lang="fr-BE" dirty="0" err="1"/>
              <a:t>through</a:t>
            </a:r>
            <a:r>
              <a:rPr lang="fr-BE" dirty="0"/>
              <a:t> interaction. To </a:t>
            </a:r>
            <a:r>
              <a:rPr lang="fr-BE" dirty="0" err="1"/>
              <a:t>ecologize</a:t>
            </a:r>
            <a:r>
              <a:rPr lang="fr-BE" dirty="0"/>
              <a:t> </a:t>
            </a:r>
            <a:r>
              <a:rPr lang="fr-BE" dirty="0" err="1"/>
              <a:t>therapy</a:t>
            </a:r>
            <a:r>
              <a:rPr lang="fr-BE" dirty="0"/>
              <a:t> </a:t>
            </a:r>
            <a:r>
              <a:rPr lang="fr-BE" dirty="0" err="1"/>
              <a:t>is</a:t>
            </a:r>
            <a:r>
              <a:rPr lang="fr-BE" dirty="0"/>
              <a:t> </a:t>
            </a:r>
            <a:r>
              <a:rPr lang="fr-BE" dirty="0" err="1"/>
              <a:t>therefore</a:t>
            </a:r>
            <a:r>
              <a:rPr lang="fr-BE" dirty="0"/>
              <a:t> to </a:t>
            </a:r>
            <a:r>
              <a:rPr lang="fr-BE" dirty="0" err="1"/>
              <a:t>situate</a:t>
            </a:r>
            <a:r>
              <a:rPr lang="fr-BE" dirty="0"/>
              <a:t> the </a:t>
            </a:r>
            <a:r>
              <a:rPr lang="fr-BE" dirty="0" err="1"/>
              <a:t>person</a:t>
            </a:r>
            <a:r>
              <a:rPr lang="fr-BE" dirty="0"/>
              <a:t> </a:t>
            </a:r>
            <a:r>
              <a:rPr lang="fr-BE" dirty="0" err="1"/>
              <a:t>within</a:t>
            </a:r>
            <a:r>
              <a:rPr lang="fr-BE" dirty="0"/>
              <a:t> </a:t>
            </a:r>
            <a:r>
              <a:rPr lang="fr-BE" dirty="0" err="1"/>
              <a:t>their</a:t>
            </a:r>
            <a:r>
              <a:rPr lang="fr-BE" dirty="0"/>
              <a:t> </a:t>
            </a:r>
            <a:r>
              <a:rPr lang="fr-BE" dirty="0" err="1"/>
              <a:t>context</a:t>
            </a:r>
            <a:r>
              <a:rPr lang="fr-BE" dirty="0"/>
              <a:t>, </a:t>
            </a:r>
            <a:r>
              <a:rPr lang="fr-BE" dirty="0" err="1"/>
              <a:t>linking</a:t>
            </a:r>
            <a:r>
              <a:rPr lang="fr-BE" dirty="0"/>
              <a:t> </a:t>
            </a:r>
            <a:r>
              <a:rPr lang="fr-BE" dirty="0" err="1"/>
              <a:t>their</a:t>
            </a:r>
            <a:r>
              <a:rPr lang="fr-BE" dirty="0"/>
              <a:t> care </a:t>
            </a:r>
            <a:r>
              <a:rPr lang="fr-BE" dirty="0" err="1"/>
              <a:t>journey</a:t>
            </a:r>
            <a:r>
              <a:rPr lang="fr-BE" dirty="0"/>
              <a:t> to </a:t>
            </a:r>
            <a:r>
              <a:rPr lang="fr-BE" dirty="0" err="1"/>
              <a:t>their</a:t>
            </a:r>
            <a:r>
              <a:rPr lang="fr-BE" dirty="0"/>
              <a:t> </a:t>
            </a:r>
            <a:r>
              <a:rPr lang="fr-BE" dirty="0" err="1"/>
              <a:t>actual</a:t>
            </a:r>
            <a:r>
              <a:rPr lang="fr-BE" dirty="0"/>
              <a:t> living conditions. In </a:t>
            </a:r>
            <a:r>
              <a:rPr lang="fr-BE" dirty="0" err="1"/>
              <a:t>other</a:t>
            </a:r>
            <a:r>
              <a:rPr lang="fr-BE" dirty="0"/>
              <a:t> </a:t>
            </a:r>
            <a:r>
              <a:rPr lang="fr-BE" dirty="0" err="1"/>
              <a:t>words</a:t>
            </a:r>
            <a:r>
              <a:rPr lang="fr-BE" dirty="0"/>
              <a:t>, </a:t>
            </a:r>
            <a:r>
              <a:rPr lang="fr-BE" dirty="0" err="1"/>
              <a:t>it</a:t>
            </a:r>
            <a:r>
              <a:rPr lang="fr-BE" dirty="0"/>
              <a:t> </a:t>
            </a:r>
            <a:r>
              <a:rPr lang="fr-BE" dirty="0" err="1"/>
              <a:t>is</a:t>
            </a:r>
            <a:r>
              <a:rPr lang="fr-BE" dirty="0"/>
              <a:t> about </a:t>
            </a:r>
            <a:r>
              <a:rPr lang="fr-BE" dirty="0" err="1"/>
              <a:t>contextualizing</a:t>
            </a:r>
            <a:r>
              <a:rPr lang="fr-BE" dirty="0"/>
              <a:t> care.</a:t>
            </a:r>
          </a:p>
          <a:p>
            <a:endParaRPr lang="fr-B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BE" dirty="0"/>
          </a:p>
          <a:p>
            <a:endParaRPr lang="fr-BE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60DEB25-EB2C-3A91-C6DF-D18ABCE16678}"/>
              </a:ext>
            </a:extLst>
          </p:cNvPr>
          <p:cNvSpPr>
            <a:spLocks noGrp="1"/>
          </p:cNvSpPr>
          <p:nvPr>
            <p:ph type="sldNum" idx="37"/>
          </p:nvPr>
        </p:nvSpPr>
        <p:spPr/>
        <p:txBody>
          <a:bodyPr/>
          <a:lstStyle/>
          <a:p>
            <a:pPr indent="0" algn="r">
              <a:buNone/>
            </a:pPr>
            <a:fld id="{D64FE62A-FD86-4E16-8578-9DC1501207FF}" type="slidenum">
              <a:rPr lang="fr-FR" sz="1400" b="0" strike="noStrike" spc="-1" smtClean="0">
                <a:solidFill>
                  <a:srgbClr val="000000"/>
                </a:solidFill>
                <a:latin typeface="Calibri"/>
              </a:rPr>
              <a:t>17</a:t>
            </a:fld>
            <a:endParaRPr lang="fr-FR" sz="14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133928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F066F8-6281-5464-0CC5-18A2A51983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29064FF-E7A3-EFFB-4D88-C3D8D35F8A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0F2D006F-3903-ED1D-5783-1DF310D40D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The participant </a:t>
            </a:r>
            <a:r>
              <a:rPr lang="fr-BE" b="0" i="0" u="none" strike="noStrike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demonstrated</a:t>
            </a:r>
            <a:r>
              <a:rPr lang="fr-BE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</a:t>
            </a:r>
            <a:r>
              <a:rPr lang="fr-BE" b="0" i="0" u="none" strike="noStrike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her</a:t>
            </a:r>
            <a:r>
              <a:rPr lang="fr-BE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</a:t>
            </a:r>
            <a:r>
              <a:rPr lang="fr-BE" b="0" i="0" u="none" strike="noStrike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ability</a:t>
            </a:r>
            <a:r>
              <a:rPr lang="fr-BE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to </a:t>
            </a:r>
            <a:r>
              <a:rPr lang="fr-BE" b="0" i="0" u="none" strike="noStrike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maintain</a:t>
            </a:r>
            <a:r>
              <a:rPr lang="fr-BE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and </a:t>
            </a:r>
            <a:r>
              <a:rPr lang="fr-BE" b="0" i="0" u="none" strike="noStrike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transfer</a:t>
            </a:r>
            <a:r>
              <a:rPr lang="fr-BE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fr-BE" b="0" i="0" u="none" strike="noStrike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her</a:t>
            </a:r>
            <a:r>
              <a:rPr lang="fr-BE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</a:t>
            </a:r>
            <a:r>
              <a:rPr lang="fr-BE" b="0" i="0" u="none" strike="noStrike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female</a:t>
            </a:r>
            <a:r>
              <a:rPr lang="fr-BE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vocal </a:t>
            </a:r>
            <a:r>
              <a:rPr lang="fr-BE" b="0" i="0" u="none" strike="noStrike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motor</a:t>
            </a:r>
            <a:r>
              <a:rPr lang="fr-BE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</a:t>
            </a:r>
            <a:r>
              <a:rPr lang="fr-BE" b="0" i="0" u="none" strike="noStrike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behavior</a:t>
            </a:r>
            <a:r>
              <a:rPr lang="fr-BE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—</a:t>
            </a:r>
            <a:r>
              <a:rPr lang="fr-BE" b="0" i="0" u="none" strike="noStrike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evidenced</a:t>
            </a:r>
            <a:r>
              <a:rPr lang="fr-BE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by the </a:t>
            </a:r>
            <a:r>
              <a:rPr lang="fr-BE" b="1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T2 and </a:t>
            </a:r>
            <a:r>
              <a:rPr lang="fr-BE" b="1" i="0" u="none" strike="noStrike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RVs</a:t>
            </a:r>
            <a:r>
              <a:rPr lang="fr-BE" b="1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fr-BE" b="1" i="0" u="none" strike="noStrike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evaluation</a:t>
            </a:r>
            <a:r>
              <a:rPr lang="fr-BE" b="1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times</a:t>
            </a:r>
            <a:r>
              <a:rPr lang="fr-BE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—</a:t>
            </a:r>
            <a:r>
              <a:rPr lang="fr-BE" b="0" i="0" u="none" strike="noStrike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thanks</a:t>
            </a:r>
            <a:r>
              <a:rPr lang="fr-BE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to the </a:t>
            </a:r>
            <a:r>
              <a:rPr lang="fr-BE" b="0" i="0" u="none" strike="noStrike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study</a:t>
            </a:r>
            <a:r>
              <a:rPr lang="fr-BE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design.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dirty="0"/>
              <a:t>Her </a:t>
            </a:r>
            <a:r>
              <a:rPr lang="fr-BE" dirty="0" err="1"/>
              <a:t>daily</a:t>
            </a:r>
            <a:r>
              <a:rPr lang="fr-BE" dirty="0"/>
              <a:t> </a:t>
            </a:r>
            <a:r>
              <a:rPr lang="fr-BE" dirty="0" err="1"/>
              <a:t>commitment</a:t>
            </a:r>
            <a:r>
              <a:rPr lang="fr-BE" dirty="0"/>
              <a:t> to vocal </a:t>
            </a:r>
            <a:r>
              <a:rPr lang="fr-BE" dirty="0" err="1"/>
              <a:t>therapy</a:t>
            </a:r>
            <a:r>
              <a:rPr lang="fr-BE" dirty="0"/>
              <a:t> </a:t>
            </a:r>
            <a:r>
              <a:rPr lang="fr-BE" dirty="0" err="1"/>
              <a:t>exercises</a:t>
            </a:r>
            <a:r>
              <a:rPr lang="fr-BE" dirty="0"/>
              <a:t> </a:t>
            </a:r>
            <a:r>
              <a:rPr lang="fr-BE" dirty="0" err="1"/>
              <a:t>facilitated</a:t>
            </a:r>
            <a:r>
              <a:rPr lang="fr-BE" dirty="0"/>
              <a:t> the automation of </a:t>
            </a:r>
            <a:r>
              <a:rPr lang="fr-BE" dirty="0" err="1"/>
              <a:t>this</a:t>
            </a:r>
            <a:r>
              <a:rPr lang="fr-BE" dirty="0"/>
              <a:t> </a:t>
            </a:r>
            <a:r>
              <a:rPr lang="fr-BE" dirty="0" err="1"/>
              <a:t>behavior</a:t>
            </a:r>
            <a:r>
              <a:rPr lang="fr-BE" dirty="0"/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B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dirty="0"/>
              <a:t>… a process </a:t>
            </a:r>
            <a:r>
              <a:rPr lang="fr-BE" dirty="0" err="1"/>
              <a:t>further</a:t>
            </a:r>
            <a:r>
              <a:rPr lang="fr-BE" dirty="0"/>
              <a:t> </a:t>
            </a:r>
            <a:r>
              <a:rPr lang="fr-BE" dirty="0" err="1"/>
              <a:t>reinforced</a:t>
            </a:r>
            <a:r>
              <a:rPr lang="fr-BE" dirty="0"/>
              <a:t> by immersion, </a:t>
            </a:r>
            <a:r>
              <a:rPr lang="fr-BE" dirty="0" err="1"/>
              <a:t>which</a:t>
            </a:r>
            <a:r>
              <a:rPr lang="fr-BE" dirty="0"/>
              <a:t> </a:t>
            </a:r>
            <a:r>
              <a:rPr lang="fr-BE" dirty="0" err="1"/>
              <a:t>also</a:t>
            </a:r>
            <a:r>
              <a:rPr lang="fr-BE" dirty="0"/>
              <a:t> </a:t>
            </a:r>
            <a:r>
              <a:rPr lang="fr-BE" dirty="0" err="1"/>
              <a:t>improved</a:t>
            </a:r>
            <a:r>
              <a:rPr lang="fr-BE" dirty="0"/>
              <a:t> </a:t>
            </a:r>
            <a:r>
              <a:rPr lang="fr-BE" dirty="0" err="1"/>
              <a:t>her</a:t>
            </a:r>
            <a:r>
              <a:rPr lang="fr-BE" dirty="0"/>
              <a:t> </a:t>
            </a:r>
            <a:r>
              <a:rPr lang="fr-BE" dirty="0" err="1"/>
              <a:t>treatment</a:t>
            </a:r>
            <a:r>
              <a:rPr lang="fr-BE" dirty="0"/>
              <a:t> </a:t>
            </a:r>
            <a:r>
              <a:rPr lang="fr-BE" dirty="0" err="1"/>
              <a:t>adherence</a:t>
            </a:r>
            <a:r>
              <a:rPr lang="fr-BE" dirty="0"/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BE" b="0" i="0" u="none" strike="noStrike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b="0" i="0" u="none" strike="noStrike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Moreover</a:t>
            </a:r>
            <a:r>
              <a:rPr lang="fr-BE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, the </a:t>
            </a:r>
            <a:r>
              <a:rPr lang="fr-BE" b="0" i="0" u="none" strike="noStrike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reduction</a:t>
            </a:r>
            <a:r>
              <a:rPr lang="fr-BE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in </a:t>
            </a:r>
            <a:r>
              <a:rPr lang="fr-BE" b="0" i="0" u="none" strike="noStrike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anxiety</a:t>
            </a:r>
            <a:r>
              <a:rPr lang="fr-BE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and </a:t>
            </a:r>
            <a:r>
              <a:rPr lang="fr-BE" b="0" i="0" u="none" strike="noStrike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depression</a:t>
            </a:r>
            <a:r>
              <a:rPr lang="fr-BE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, </a:t>
            </a:r>
            <a:r>
              <a:rPr lang="fr-BE" b="0" i="0" u="none" strike="noStrike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along</a:t>
            </a:r>
            <a:r>
              <a:rPr lang="fr-BE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</a:t>
            </a:r>
            <a:r>
              <a:rPr lang="fr-BE" b="0" i="0" u="none" strike="noStrike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with</a:t>
            </a:r>
            <a:r>
              <a:rPr lang="fr-BE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the </a:t>
            </a:r>
            <a:r>
              <a:rPr lang="fr-BE" b="0" i="0" u="none" strike="noStrike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increase</a:t>
            </a:r>
            <a:r>
              <a:rPr lang="fr-BE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in self-</a:t>
            </a:r>
            <a:r>
              <a:rPr lang="fr-BE" b="0" i="0" u="none" strike="noStrike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efficacy</a:t>
            </a:r>
            <a:r>
              <a:rPr lang="fr-BE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, </a:t>
            </a:r>
            <a:r>
              <a:rPr lang="fr-BE" b="0" i="0" u="none" strike="noStrike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illustrates</a:t>
            </a:r>
            <a:r>
              <a:rPr lang="fr-BE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the positive interaction </a:t>
            </a:r>
            <a:r>
              <a:rPr lang="fr-BE" b="0" i="0" u="none" strike="noStrike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between</a:t>
            </a:r>
            <a:r>
              <a:rPr lang="fr-BE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vocal </a:t>
            </a:r>
            <a:r>
              <a:rPr lang="fr-BE" b="1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care</a:t>
            </a:r>
            <a:r>
              <a:rPr lang="fr-BE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and </a:t>
            </a:r>
            <a:r>
              <a:rPr lang="fr-BE" b="0" i="0" u="none" strike="noStrike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overall</a:t>
            </a:r>
            <a:r>
              <a:rPr lang="fr-BE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</a:t>
            </a:r>
            <a:r>
              <a:rPr lang="fr-BE" b="0" i="0" u="none" strike="noStrike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well-being</a:t>
            </a:r>
            <a:r>
              <a:rPr lang="fr-BE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dirty="0"/>
              <a:t>So, the </a:t>
            </a:r>
            <a:r>
              <a:rPr lang="fr-BE" dirty="0" err="1"/>
              <a:t>study</a:t>
            </a:r>
            <a:r>
              <a:rPr lang="fr-BE" dirty="0"/>
              <a:t> </a:t>
            </a:r>
            <a:r>
              <a:rPr lang="fr-BE" dirty="0" err="1"/>
              <a:t>demonstrates</a:t>
            </a:r>
            <a:r>
              <a:rPr lang="fr-BE" dirty="0"/>
              <a:t> </a:t>
            </a:r>
            <a:r>
              <a:rPr lang="fr-BE" dirty="0" err="1"/>
              <a:t>that</a:t>
            </a:r>
            <a:r>
              <a:rPr lang="fr-BE" dirty="0"/>
              <a:t> in </a:t>
            </a:r>
            <a:r>
              <a:rPr lang="fr-BE" dirty="0" err="1"/>
              <a:t>order</a:t>
            </a:r>
            <a:r>
              <a:rPr lang="fr-BE" dirty="0"/>
              <a:t> to </a:t>
            </a:r>
            <a:r>
              <a:rPr lang="fr-BE" dirty="0" err="1"/>
              <a:t>fully</a:t>
            </a:r>
            <a:r>
              <a:rPr lang="fr-BE" dirty="0"/>
              <a:t> </a:t>
            </a:r>
            <a:r>
              <a:rPr lang="fr-BE" dirty="0" err="1"/>
              <a:t>understand</a:t>
            </a:r>
            <a:r>
              <a:rPr lang="fr-BE" dirty="0"/>
              <a:t> the </a:t>
            </a:r>
            <a:r>
              <a:rPr lang="fr-BE" dirty="0" err="1"/>
              <a:t>effects</a:t>
            </a:r>
            <a:r>
              <a:rPr lang="fr-BE" dirty="0"/>
              <a:t> of Trans affirmative vocal care, </a:t>
            </a:r>
            <a:r>
              <a:rPr lang="fr-BE" dirty="0" err="1"/>
              <a:t>it</a:t>
            </a:r>
            <a:r>
              <a:rPr lang="fr-BE" dirty="0"/>
              <a:t> </a:t>
            </a:r>
            <a:r>
              <a:rPr lang="fr-BE" dirty="0" err="1"/>
              <a:t>is</a:t>
            </a:r>
            <a:r>
              <a:rPr lang="fr-BE" dirty="0"/>
              <a:t> essential to </a:t>
            </a:r>
            <a:r>
              <a:rPr lang="fr-BE" dirty="0" err="1"/>
              <a:t>broaden</a:t>
            </a:r>
            <a:r>
              <a:rPr lang="fr-BE" dirty="0"/>
              <a:t> </a:t>
            </a:r>
            <a:r>
              <a:rPr lang="fr-BE" dirty="0" err="1"/>
              <a:t>our</a:t>
            </a:r>
            <a:r>
              <a:rPr lang="fr-BE" dirty="0"/>
              <a:t> </a:t>
            </a:r>
            <a:r>
              <a:rPr lang="fr-BE" dirty="0" err="1"/>
              <a:t>analysis</a:t>
            </a:r>
            <a:r>
              <a:rPr lang="fr-BE" dirty="0"/>
              <a:t> to </a:t>
            </a:r>
            <a:r>
              <a:rPr lang="fr-BE" dirty="0" err="1"/>
              <a:t>include</a:t>
            </a:r>
            <a:r>
              <a:rPr lang="fr-BE" dirty="0"/>
              <a:t> the </a:t>
            </a:r>
            <a:r>
              <a:rPr lang="fr-BE" dirty="0" err="1"/>
              <a:t>psychological</a:t>
            </a:r>
            <a:r>
              <a:rPr lang="fr-BE" dirty="0"/>
              <a:t> </a:t>
            </a:r>
            <a:r>
              <a:rPr lang="fr-BE" dirty="0" err="1"/>
              <a:t>repercussions</a:t>
            </a:r>
            <a:r>
              <a:rPr lang="fr-BE" dirty="0"/>
              <a:t> of </a:t>
            </a:r>
            <a:r>
              <a:rPr lang="fr-BE" dirty="0" err="1"/>
              <a:t>our</a:t>
            </a:r>
            <a:r>
              <a:rPr lang="fr-BE" dirty="0"/>
              <a:t> interventions. </a:t>
            </a:r>
            <a:r>
              <a:rPr lang="fr-BE" dirty="0" err="1"/>
              <a:t>Furthermore</a:t>
            </a:r>
            <a:r>
              <a:rPr lang="fr-BE" dirty="0"/>
              <a:t>, immersion </a:t>
            </a:r>
            <a:r>
              <a:rPr lang="fr-BE" dirty="0" err="1"/>
              <a:t>therapy</a:t>
            </a:r>
            <a:r>
              <a:rPr lang="fr-BE" dirty="0"/>
              <a:t> </a:t>
            </a:r>
            <a:r>
              <a:rPr lang="fr-BE" dirty="0" err="1"/>
              <a:t>is</a:t>
            </a:r>
            <a:r>
              <a:rPr lang="fr-BE" dirty="0"/>
              <a:t> </a:t>
            </a:r>
            <a:r>
              <a:rPr lang="fr-BE" dirty="0" err="1"/>
              <a:t>identified</a:t>
            </a:r>
            <a:r>
              <a:rPr lang="fr-BE" dirty="0"/>
              <a:t> as an effective </a:t>
            </a:r>
            <a:r>
              <a:rPr lang="fr-BE" dirty="0" err="1"/>
              <a:t>means</a:t>
            </a:r>
            <a:r>
              <a:rPr lang="fr-BE" dirty="0"/>
              <a:t> of </a:t>
            </a:r>
            <a:r>
              <a:rPr lang="fr-BE" dirty="0" err="1"/>
              <a:t>integrating</a:t>
            </a:r>
            <a:r>
              <a:rPr lang="fr-BE" dirty="0"/>
              <a:t> </a:t>
            </a:r>
            <a:r>
              <a:rPr lang="fr-BE" dirty="0" err="1"/>
              <a:t>clinical</a:t>
            </a:r>
            <a:r>
              <a:rPr lang="fr-BE" dirty="0"/>
              <a:t> </a:t>
            </a:r>
            <a:r>
              <a:rPr lang="fr-BE" dirty="0" err="1"/>
              <a:t>ecology</a:t>
            </a:r>
            <a:r>
              <a:rPr lang="fr-BE" dirty="0"/>
              <a:t> </a:t>
            </a:r>
            <a:r>
              <a:rPr lang="fr-BE" dirty="0" err="1"/>
              <a:t>into</a:t>
            </a:r>
            <a:r>
              <a:rPr lang="fr-BE" dirty="0"/>
              <a:t> sessions.</a:t>
            </a:r>
          </a:p>
          <a:p>
            <a:r>
              <a:rPr lang="fr-BE" b="1" dirty="0" err="1"/>
              <a:t>What</a:t>
            </a:r>
            <a:r>
              <a:rPr lang="fr-BE" b="1" dirty="0"/>
              <a:t> </a:t>
            </a:r>
            <a:r>
              <a:rPr lang="fr-BE" b="1" dirty="0" err="1"/>
              <a:t>does</a:t>
            </a:r>
            <a:r>
              <a:rPr lang="fr-BE" b="1" dirty="0"/>
              <a:t> "</a:t>
            </a:r>
            <a:r>
              <a:rPr lang="fr-BE" b="1" dirty="0" err="1"/>
              <a:t>ecologizing</a:t>
            </a:r>
            <a:r>
              <a:rPr lang="fr-BE" b="1" dirty="0"/>
              <a:t> trans-affirmative vocal care" </a:t>
            </a:r>
            <a:r>
              <a:rPr lang="fr-BE" b="1" dirty="0" err="1"/>
              <a:t>precisely</a:t>
            </a:r>
            <a:r>
              <a:rPr lang="fr-BE" b="1" dirty="0"/>
              <a:t> </a:t>
            </a:r>
            <a:r>
              <a:rPr lang="fr-BE" b="1" dirty="0" err="1"/>
              <a:t>mean</a:t>
            </a:r>
            <a:r>
              <a:rPr lang="fr-BE" b="1" dirty="0"/>
              <a:t>? </a:t>
            </a:r>
            <a:r>
              <a:rPr lang="fr-BE" dirty="0"/>
              <a:t>It </a:t>
            </a:r>
            <a:r>
              <a:rPr lang="fr-BE" dirty="0" err="1"/>
              <a:t>involves</a:t>
            </a:r>
            <a:r>
              <a:rPr lang="fr-BE" dirty="0"/>
              <a:t> </a:t>
            </a:r>
            <a:r>
              <a:rPr lang="fr-BE" dirty="0" err="1"/>
              <a:t>moving</a:t>
            </a:r>
            <a:r>
              <a:rPr lang="fr-BE" dirty="0"/>
              <a:t> </a:t>
            </a:r>
            <a:r>
              <a:rPr lang="fr-BE" dirty="0" err="1"/>
              <a:t>beyond</a:t>
            </a:r>
            <a:r>
              <a:rPr lang="fr-BE" dirty="0"/>
              <a:t> an </a:t>
            </a:r>
            <a:r>
              <a:rPr lang="fr-BE" dirty="0" err="1"/>
              <a:t>individualistic</a:t>
            </a:r>
            <a:r>
              <a:rPr lang="fr-BE" dirty="0"/>
              <a:t> </a:t>
            </a:r>
            <a:r>
              <a:rPr lang="fr-BE" dirty="0" err="1"/>
              <a:t>approach</a:t>
            </a:r>
            <a:r>
              <a:rPr lang="fr-BE" dirty="0"/>
              <a:t> to </a:t>
            </a:r>
            <a:r>
              <a:rPr lang="fr-BE" dirty="0" err="1"/>
              <a:t>consider</a:t>
            </a:r>
            <a:r>
              <a:rPr lang="fr-BE" dirty="0"/>
              <a:t> the interaction </a:t>
            </a:r>
            <a:r>
              <a:rPr lang="fr-BE" dirty="0" err="1"/>
              <a:t>between</a:t>
            </a:r>
            <a:r>
              <a:rPr lang="fr-BE" dirty="0"/>
              <a:t> the </a:t>
            </a:r>
            <a:r>
              <a:rPr lang="fr-BE" dirty="0" err="1"/>
              <a:t>person</a:t>
            </a:r>
            <a:r>
              <a:rPr lang="fr-BE" dirty="0"/>
              <a:t> and </a:t>
            </a:r>
            <a:r>
              <a:rPr lang="fr-BE" dirty="0" err="1"/>
              <a:t>their</a:t>
            </a:r>
            <a:r>
              <a:rPr lang="fr-BE" dirty="0"/>
              <a:t> collective </a:t>
            </a:r>
            <a:r>
              <a:rPr lang="fr-BE" dirty="0" err="1"/>
              <a:t>environment</a:t>
            </a:r>
            <a:r>
              <a:rPr lang="fr-BE" dirty="0"/>
              <a:t>. </a:t>
            </a:r>
            <a:r>
              <a:rPr lang="fr-BE" dirty="0" err="1"/>
              <a:t>Ecology</a:t>
            </a:r>
            <a:r>
              <a:rPr lang="fr-BE" dirty="0"/>
              <a:t> </a:t>
            </a:r>
            <a:r>
              <a:rPr lang="fr-BE" dirty="0" err="1"/>
              <a:t>refers</a:t>
            </a:r>
            <a:r>
              <a:rPr lang="fr-BE" dirty="0"/>
              <a:t> to </a:t>
            </a:r>
            <a:r>
              <a:rPr lang="fr-BE" dirty="0" err="1"/>
              <a:t>relationships</a:t>
            </a:r>
            <a:r>
              <a:rPr lang="fr-BE" dirty="0"/>
              <a:t> </a:t>
            </a:r>
            <a:r>
              <a:rPr lang="fr-BE" dirty="0" err="1"/>
              <a:t>with</a:t>
            </a:r>
            <a:r>
              <a:rPr lang="fr-BE" dirty="0"/>
              <a:t> the </a:t>
            </a:r>
            <a:r>
              <a:rPr lang="fr-BE" dirty="0" err="1"/>
              <a:t>surrounding</a:t>
            </a:r>
            <a:r>
              <a:rPr lang="fr-BE" dirty="0"/>
              <a:t> </a:t>
            </a:r>
            <a:r>
              <a:rPr lang="fr-BE" dirty="0" err="1"/>
              <a:t>context</a:t>
            </a:r>
            <a:r>
              <a:rPr lang="fr-BE" dirty="0"/>
              <a:t>, to </a:t>
            </a:r>
            <a:r>
              <a:rPr lang="fr-BE" dirty="0" err="1"/>
              <a:t>what</a:t>
            </a:r>
            <a:r>
              <a:rPr lang="fr-BE" dirty="0"/>
              <a:t> </a:t>
            </a:r>
            <a:r>
              <a:rPr lang="fr-BE" dirty="0" err="1"/>
              <a:t>emerges</a:t>
            </a:r>
            <a:r>
              <a:rPr lang="fr-BE" dirty="0"/>
              <a:t> </a:t>
            </a:r>
            <a:r>
              <a:rPr lang="fr-BE" dirty="0" err="1"/>
              <a:t>through</a:t>
            </a:r>
            <a:r>
              <a:rPr lang="fr-BE" dirty="0"/>
              <a:t> interaction. To </a:t>
            </a:r>
            <a:r>
              <a:rPr lang="fr-BE" dirty="0" err="1"/>
              <a:t>ecologize</a:t>
            </a:r>
            <a:r>
              <a:rPr lang="fr-BE" dirty="0"/>
              <a:t> </a:t>
            </a:r>
            <a:r>
              <a:rPr lang="fr-BE" dirty="0" err="1"/>
              <a:t>therapy</a:t>
            </a:r>
            <a:r>
              <a:rPr lang="fr-BE" dirty="0"/>
              <a:t> </a:t>
            </a:r>
            <a:r>
              <a:rPr lang="fr-BE" dirty="0" err="1"/>
              <a:t>is</a:t>
            </a:r>
            <a:r>
              <a:rPr lang="fr-BE" dirty="0"/>
              <a:t> </a:t>
            </a:r>
            <a:r>
              <a:rPr lang="fr-BE" dirty="0" err="1"/>
              <a:t>therefore</a:t>
            </a:r>
            <a:r>
              <a:rPr lang="fr-BE" dirty="0"/>
              <a:t> to </a:t>
            </a:r>
            <a:r>
              <a:rPr lang="fr-BE" dirty="0" err="1"/>
              <a:t>situate</a:t>
            </a:r>
            <a:r>
              <a:rPr lang="fr-BE" dirty="0"/>
              <a:t> the </a:t>
            </a:r>
            <a:r>
              <a:rPr lang="fr-BE" dirty="0" err="1"/>
              <a:t>person</a:t>
            </a:r>
            <a:r>
              <a:rPr lang="fr-BE" dirty="0"/>
              <a:t> </a:t>
            </a:r>
            <a:r>
              <a:rPr lang="fr-BE" dirty="0" err="1"/>
              <a:t>within</a:t>
            </a:r>
            <a:r>
              <a:rPr lang="fr-BE" dirty="0"/>
              <a:t> </a:t>
            </a:r>
            <a:r>
              <a:rPr lang="fr-BE" dirty="0" err="1"/>
              <a:t>their</a:t>
            </a:r>
            <a:r>
              <a:rPr lang="fr-BE" dirty="0"/>
              <a:t> </a:t>
            </a:r>
            <a:r>
              <a:rPr lang="fr-BE" dirty="0" err="1"/>
              <a:t>context</a:t>
            </a:r>
            <a:r>
              <a:rPr lang="fr-BE" dirty="0"/>
              <a:t>, </a:t>
            </a:r>
            <a:r>
              <a:rPr lang="fr-BE" dirty="0" err="1"/>
              <a:t>linking</a:t>
            </a:r>
            <a:r>
              <a:rPr lang="fr-BE" dirty="0"/>
              <a:t> </a:t>
            </a:r>
            <a:r>
              <a:rPr lang="fr-BE" dirty="0" err="1"/>
              <a:t>their</a:t>
            </a:r>
            <a:r>
              <a:rPr lang="fr-BE" dirty="0"/>
              <a:t> care </a:t>
            </a:r>
            <a:r>
              <a:rPr lang="fr-BE" dirty="0" err="1"/>
              <a:t>journey</a:t>
            </a:r>
            <a:r>
              <a:rPr lang="fr-BE" dirty="0"/>
              <a:t> to </a:t>
            </a:r>
            <a:r>
              <a:rPr lang="fr-BE" dirty="0" err="1"/>
              <a:t>their</a:t>
            </a:r>
            <a:r>
              <a:rPr lang="fr-BE" dirty="0"/>
              <a:t> </a:t>
            </a:r>
            <a:r>
              <a:rPr lang="fr-BE" dirty="0" err="1"/>
              <a:t>actual</a:t>
            </a:r>
            <a:r>
              <a:rPr lang="fr-BE" dirty="0"/>
              <a:t> living conditions. In </a:t>
            </a:r>
            <a:r>
              <a:rPr lang="fr-BE" dirty="0" err="1"/>
              <a:t>other</a:t>
            </a:r>
            <a:r>
              <a:rPr lang="fr-BE" dirty="0"/>
              <a:t> </a:t>
            </a:r>
            <a:r>
              <a:rPr lang="fr-BE" dirty="0" err="1"/>
              <a:t>words</a:t>
            </a:r>
            <a:r>
              <a:rPr lang="fr-BE" dirty="0"/>
              <a:t>, </a:t>
            </a:r>
            <a:r>
              <a:rPr lang="fr-BE" dirty="0" err="1"/>
              <a:t>it</a:t>
            </a:r>
            <a:r>
              <a:rPr lang="fr-BE" dirty="0"/>
              <a:t> </a:t>
            </a:r>
            <a:r>
              <a:rPr lang="fr-BE" dirty="0" err="1"/>
              <a:t>is</a:t>
            </a:r>
            <a:r>
              <a:rPr lang="fr-BE" dirty="0"/>
              <a:t> about </a:t>
            </a:r>
            <a:r>
              <a:rPr lang="fr-BE" dirty="0" err="1"/>
              <a:t>contextualizing</a:t>
            </a:r>
            <a:r>
              <a:rPr lang="fr-BE" dirty="0"/>
              <a:t> care.</a:t>
            </a:r>
          </a:p>
          <a:p>
            <a:endParaRPr lang="fr-B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BE" dirty="0"/>
          </a:p>
          <a:p>
            <a:endParaRPr lang="fr-BE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0D54F9B-310C-23A8-252F-26F9864F825D}"/>
              </a:ext>
            </a:extLst>
          </p:cNvPr>
          <p:cNvSpPr>
            <a:spLocks noGrp="1"/>
          </p:cNvSpPr>
          <p:nvPr>
            <p:ph type="sldNum" idx="37"/>
          </p:nvPr>
        </p:nvSpPr>
        <p:spPr/>
        <p:txBody>
          <a:bodyPr/>
          <a:lstStyle/>
          <a:p>
            <a:pPr indent="0" algn="r">
              <a:buNone/>
            </a:pPr>
            <a:fld id="{D64FE62A-FD86-4E16-8578-9DC1501207FF}" type="slidenum">
              <a:rPr lang="fr-FR" sz="1400" b="0" strike="noStrike" spc="-1" smtClean="0">
                <a:solidFill>
                  <a:srgbClr val="000000"/>
                </a:solidFill>
                <a:latin typeface="Calibri"/>
              </a:rPr>
              <a:t>18</a:t>
            </a:fld>
            <a:endParaRPr lang="fr-FR" sz="14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517263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99E5E7-EB18-8A67-90B7-500037B422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5682B1DB-C771-06E9-B65F-02C9BB7A78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7BE76CFC-3E1C-628C-A65D-C019752D69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The participant </a:t>
            </a:r>
            <a:r>
              <a:rPr lang="fr-BE" b="0" i="0" u="none" strike="noStrike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demonstrated</a:t>
            </a:r>
            <a:r>
              <a:rPr lang="fr-BE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</a:t>
            </a:r>
            <a:r>
              <a:rPr lang="fr-BE" b="0" i="0" u="none" strike="noStrike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her</a:t>
            </a:r>
            <a:r>
              <a:rPr lang="fr-BE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</a:t>
            </a:r>
            <a:r>
              <a:rPr lang="fr-BE" b="0" i="0" u="none" strike="noStrike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ability</a:t>
            </a:r>
            <a:r>
              <a:rPr lang="fr-BE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to </a:t>
            </a:r>
            <a:r>
              <a:rPr lang="fr-BE" b="0" i="0" u="none" strike="noStrike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maintain</a:t>
            </a:r>
            <a:r>
              <a:rPr lang="fr-BE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and </a:t>
            </a:r>
            <a:r>
              <a:rPr lang="fr-BE" b="0" i="0" u="none" strike="noStrike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transfer</a:t>
            </a:r>
            <a:r>
              <a:rPr lang="fr-BE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fr-BE" b="0" i="0" u="none" strike="noStrike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her</a:t>
            </a:r>
            <a:r>
              <a:rPr lang="fr-BE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</a:t>
            </a:r>
            <a:r>
              <a:rPr lang="fr-BE" b="0" i="0" u="none" strike="noStrike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female</a:t>
            </a:r>
            <a:r>
              <a:rPr lang="fr-BE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vocal </a:t>
            </a:r>
            <a:r>
              <a:rPr lang="fr-BE" b="0" i="0" u="none" strike="noStrike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motor</a:t>
            </a:r>
            <a:r>
              <a:rPr lang="fr-BE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</a:t>
            </a:r>
            <a:r>
              <a:rPr lang="fr-BE" b="0" i="0" u="none" strike="noStrike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behavior</a:t>
            </a:r>
            <a:r>
              <a:rPr lang="fr-BE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—</a:t>
            </a:r>
            <a:r>
              <a:rPr lang="fr-BE" b="0" i="0" u="none" strike="noStrike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evidenced</a:t>
            </a:r>
            <a:r>
              <a:rPr lang="fr-BE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by the </a:t>
            </a:r>
            <a:r>
              <a:rPr lang="fr-BE" b="1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T2 and </a:t>
            </a:r>
            <a:r>
              <a:rPr lang="fr-BE" b="1" i="0" u="none" strike="noStrike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RVs</a:t>
            </a:r>
            <a:r>
              <a:rPr lang="fr-BE" b="1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fr-BE" b="1" i="0" u="none" strike="noStrike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evaluation</a:t>
            </a:r>
            <a:r>
              <a:rPr lang="fr-BE" b="1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times</a:t>
            </a:r>
            <a:r>
              <a:rPr lang="fr-BE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—</a:t>
            </a:r>
            <a:r>
              <a:rPr lang="fr-BE" b="0" i="0" u="none" strike="noStrike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thanks</a:t>
            </a:r>
            <a:r>
              <a:rPr lang="fr-BE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to the </a:t>
            </a:r>
            <a:r>
              <a:rPr lang="fr-BE" b="0" i="0" u="none" strike="noStrike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study</a:t>
            </a:r>
            <a:r>
              <a:rPr lang="fr-BE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design.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dirty="0"/>
              <a:t>Her </a:t>
            </a:r>
            <a:r>
              <a:rPr lang="fr-BE" dirty="0" err="1"/>
              <a:t>daily</a:t>
            </a:r>
            <a:r>
              <a:rPr lang="fr-BE" dirty="0"/>
              <a:t> </a:t>
            </a:r>
            <a:r>
              <a:rPr lang="fr-BE" dirty="0" err="1"/>
              <a:t>commitment</a:t>
            </a:r>
            <a:r>
              <a:rPr lang="fr-BE" dirty="0"/>
              <a:t> to vocal </a:t>
            </a:r>
            <a:r>
              <a:rPr lang="fr-BE" dirty="0" err="1"/>
              <a:t>therapy</a:t>
            </a:r>
            <a:r>
              <a:rPr lang="fr-BE" dirty="0"/>
              <a:t> </a:t>
            </a:r>
            <a:r>
              <a:rPr lang="fr-BE" dirty="0" err="1"/>
              <a:t>exercises</a:t>
            </a:r>
            <a:r>
              <a:rPr lang="fr-BE" dirty="0"/>
              <a:t> </a:t>
            </a:r>
            <a:r>
              <a:rPr lang="fr-BE" dirty="0" err="1"/>
              <a:t>facilitated</a:t>
            </a:r>
            <a:r>
              <a:rPr lang="fr-BE" dirty="0"/>
              <a:t> the automation of </a:t>
            </a:r>
            <a:r>
              <a:rPr lang="fr-BE" dirty="0" err="1"/>
              <a:t>this</a:t>
            </a:r>
            <a:r>
              <a:rPr lang="fr-BE" dirty="0"/>
              <a:t> </a:t>
            </a:r>
            <a:r>
              <a:rPr lang="fr-BE" dirty="0" err="1"/>
              <a:t>behavior</a:t>
            </a:r>
            <a:r>
              <a:rPr lang="fr-BE" dirty="0"/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B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dirty="0"/>
              <a:t>… a process </a:t>
            </a:r>
            <a:r>
              <a:rPr lang="fr-BE" dirty="0" err="1"/>
              <a:t>further</a:t>
            </a:r>
            <a:r>
              <a:rPr lang="fr-BE" dirty="0"/>
              <a:t> </a:t>
            </a:r>
            <a:r>
              <a:rPr lang="fr-BE" dirty="0" err="1"/>
              <a:t>reinforced</a:t>
            </a:r>
            <a:r>
              <a:rPr lang="fr-BE" dirty="0"/>
              <a:t> by immersion, </a:t>
            </a:r>
            <a:r>
              <a:rPr lang="fr-BE" dirty="0" err="1"/>
              <a:t>which</a:t>
            </a:r>
            <a:r>
              <a:rPr lang="fr-BE" dirty="0"/>
              <a:t> </a:t>
            </a:r>
            <a:r>
              <a:rPr lang="fr-BE" dirty="0" err="1"/>
              <a:t>also</a:t>
            </a:r>
            <a:r>
              <a:rPr lang="fr-BE" dirty="0"/>
              <a:t> </a:t>
            </a:r>
            <a:r>
              <a:rPr lang="fr-BE" dirty="0" err="1"/>
              <a:t>improved</a:t>
            </a:r>
            <a:r>
              <a:rPr lang="fr-BE" dirty="0"/>
              <a:t> </a:t>
            </a:r>
            <a:r>
              <a:rPr lang="fr-BE" dirty="0" err="1"/>
              <a:t>her</a:t>
            </a:r>
            <a:r>
              <a:rPr lang="fr-BE" dirty="0"/>
              <a:t> </a:t>
            </a:r>
            <a:r>
              <a:rPr lang="fr-BE" dirty="0" err="1"/>
              <a:t>treatment</a:t>
            </a:r>
            <a:r>
              <a:rPr lang="fr-BE" dirty="0"/>
              <a:t> </a:t>
            </a:r>
            <a:r>
              <a:rPr lang="fr-BE" dirty="0" err="1"/>
              <a:t>adherence</a:t>
            </a:r>
            <a:r>
              <a:rPr lang="fr-BE" dirty="0"/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BE" b="0" i="0" u="none" strike="noStrike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b="0" i="0" u="none" strike="noStrike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Moreover</a:t>
            </a:r>
            <a:r>
              <a:rPr lang="fr-BE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, the </a:t>
            </a:r>
            <a:r>
              <a:rPr lang="fr-BE" b="0" i="0" u="none" strike="noStrike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reduction</a:t>
            </a:r>
            <a:r>
              <a:rPr lang="fr-BE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in </a:t>
            </a:r>
            <a:r>
              <a:rPr lang="fr-BE" b="0" i="0" u="none" strike="noStrike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anxiety</a:t>
            </a:r>
            <a:r>
              <a:rPr lang="fr-BE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and </a:t>
            </a:r>
            <a:r>
              <a:rPr lang="fr-BE" b="0" i="0" u="none" strike="noStrike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depression</a:t>
            </a:r>
            <a:r>
              <a:rPr lang="fr-BE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, </a:t>
            </a:r>
            <a:r>
              <a:rPr lang="fr-BE" b="0" i="0" u="none" strike="noStrike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along</a:t>
            </a:r>
            <a:r>
              <a:rPr lang="fr-BE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</a:t>
            </a:r>
            <a:r>
              <a:rPr lang="fr-BE" b="0" i="0" u="none" strike="noStrike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with</a:t>
            </a:r>
            <a:r>
              <a:rPr lang="fr-BE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the </a:t>
            </a:r>
            <a:r>
              <a:rPr lang="fr-BE" b="0" i="0" u="none" strike="noStrike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increase</a:t>
            </a:r>
            <a:r>
              <a:rPr lang="fr-BE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in self-</a:t>
            </a:r>
            <a:r>
              <a:rPr lang="fr-BE" b="0" i="0" u="none" strike="noStrike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efficacy</a:t>
            </a:r>
            <a:r>
              <a:rPr lang="fr-BE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, </a:t>
            </a:r>
            <a:r>
              <a:rPr lang="fr-BE" b="0" i="0" u="none" strike="noStrike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illustrates</a:t>
            </a:r>
            <a:r>
              <a:rPr lang="fr-BE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the positive interaction </a:t>
            </a:r>
            <a:r>
              <a:rPr lang="fr-BE" b="0" i="0" u="none" strike="noStrike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between</a:t>
            </a:r>
            <a:r>
              <a:rPr lang="fr-BE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vocal </a:t>
            </a:r>
            <a:r>
              <a:rPr lang="fr-BE" b="1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care</a:t>
            </a:r>
            <a:r>
              <a:rPr lang="fr-BE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and </a:t>
            </a:r>
            <a:r>
              <a:rPr lang="fr-BE" b="0" i="0" u="none" strike="noStrike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overall</a:t>
            </a:r>
            <a:r>
              <a:rPr lang="fr-BE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</a:t>
            </a:r>
            <a:r>
              <a:rPr lang="fr-BE" b="0" i="0" u="none" strike="noStrike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well-being</a:t>
            </a:r>
            <a:r>
              <a:rPr lang="fr-BE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dirty="0"/>
              <a:t>So, the </a:t>
            </a:r>
            <a:r>
              <a:rPr lang="fr-BE" dirty="0" err="1"/>
              <a:t>study</a:t>
            </a:r>
            <a:r>
              <a:rPr lang="fr-BE" dirty="0"/>
              <a:t> </a:t>
            </a:r>
            <a:r>
              <a:rPr lang="fr-BE" dirty="0" err="1"/>
              <a:t>demonstrates</a:t>
            </a:r>
            <a:r>
              <a:rPr lang="fr-BE" dirty="0"/>
              <a:t> </a:t>
            </a:r>
            <a:r>
              <a:rPr lang="fr-BE" dirty="0" err="1"/>
              <a:t>that</a:t>
            </a:r>
            <a:r>
              <a:rPr lang="fr-BE" dirty="0"/>
              <a:t> in </a:t>
            </a:r>
            <a:r>
              <a:rPr lang="fr-BE" dirty="0" err="1"/>
              <a:t>order</a:t>
            </a:r>
            <a:r>
              <a:rPr lang="fr-BE" dirty="0"/>
              <a:t> to </a:t>
            </a:r>
            <a:r>
              <a:rPr lang="fr-BE" dirty="0" err="1"/>
              <a:t>fully</a:t>
            </a:r>
            <a:r>
              <a:rPr lang="fr-BE" dirty="0"/>
              <a:t> </a:t>
            </a:r>
            <a:r>
              <a:rPr lang="fr-BE" dirty="0" err="1"/>
              <a:t>understand</a:t>
            </a:r>
            <a:r>
              <a:rPr lang="fr-BE" dirty="0"/>
              <a:t> the </a:t>
            </a:r>
            <a:r>
              <a:rPr lang="fr-BE" dirty="0" err="1"/>
              <a:t>effects</a:t>
            </a:r>
            <a:r>
              <a:rPr lang="fr-BE" dirty="0"/>
              <a:t> of Trans affirmative vocal care, </a:t>
            </a:r>
            <a:r>
              <a:rPr lang="fr-BE" dirty="0" err="1"/>
              <a:t>it</a:t>
            </a:r>
            <a:r>
              <a:rPr lang="fr-BE" dirty="0"/>
              <a:t> </a:t>
            </a:r>
            <a:r>
              <a:rPr lang="fr-BE" dirty="0" err="1"/>
              <a:t>is</a:t>
            </a:r>
            <a:r>
              <a:rPr lang="fr-BE" dirty="0"/>
              <a:t> essential to </a:t>
            </a:r>
            <a:r>
              <a:rPr lang="fr-BE" dirty="0" err="1"/>
              <a:t>broaden</a:t>
            </a:r>
            <a:r>
              <a:rPr lang="fr-BE" dirty="0"/>
              <a:t> </a:t>
            </a:r>
            <a:r>
              <a:rPr lang="fr-BE" dirty="0" err="1"/>
              <a:t>our</a:t>
            </a:r>
            <a:r>
              <a:rPr lang="fr-BE" dirty="0"/>
              <a:t> </a:t>
            </a:r>
            <a:r>
              <a:rPr lang="fr-BE" dirty="0" err="1"/>
              <a:t>analysis</a:t>
            </a:r>
            <a:r>
              <a:rPr lang="fr-BE" dirty="0"/>
              <a:t> to </a:t>
            </a:r>
            <a:r>
              <a:rPr lang="fr-BE" dirty="0" err="1"/>
              <a:t>include</a:t>
            </a:r>
            <a:r>
              <a:rPr lang="fr-BE" dirty="0"/>
              <a:t> the </a:t>
            </a:r>
            <a:r>
              <a:rPr lang="fr-BE" dirty="0" err="1"/>
              <a:t>psychological</a:t>
            </a:r>
            <a:r>
              <a:rPr lang="fr-BE" dirty="0"/>
              <a:t> </a:t>
            </a:r>
            <a:r>
              <a:rPr lang="fr-BE" dirty="0" err="1"/>
              <a:t>repercussions</a:t>
            </a:r>
            <a:r>
              <a:rPr lang="fr-BE" dirty="0"/>
              <a:t> of </a:t>
            </a:r>
            <a:r>
              <a:rPr lang="fr-BE" dirty="0" err="1"/>
              <a:t>our</a:t>
            </a:r>
            <a:r>
              <a:rPr lang="fr-BE" dirty="0"/>
              <a:t> interventions. </a:t>
            </a:r>
            <a:r>
              <a:rPr lang="fr-BE" dirty="0" err="1"/>
              <a:t>Furthermore</a:t>
            </a:r>
            <a:r>
              <a:rPr lang="fr-BE" dirty="0"/>
              <a:t>, immersion </a:t>
            </a:r>
            <a:r>
              <a:rPr lang="fr-BE" dirty="0" err="1"/>
              <a:t>therapy</a:t>
            </a:r>
            <a:r>
              <a:rPr lang="fr-BE" dirty="0"/>
              <a:t> </a:t>
            </a:r>
            <a:r>
              <a:rPr lang="fr-BE" dirty="0" err="1"/>
              <a:t>is</a:t>
            </a:r>
            <a:r>
              <a:rPr lang="fr-BE" dirty="0"/>
              <a:t> </a:t>
            </a:r>
            <a:r>
              <a:rPr lang="fr-BE" dirty="0" err="1"/>
              <a:t>identified</a:t>
            </a:r>
            <a:r>
              <a:rPr lang="fr-BE" dirty="0"/>
              <a:t> as an effective </a:t>
            </a:r>
            <a:r>
              <a:rPr lang="fr-BE" dirty="0" err="1"/>
              <a:t>means</a:t>
            </a:r>
            <a:r>
              <a:rPr lang="fr-BE" dirty="0"/>
              <a:t> of </a:t>
            </a:r>
            <a:r>
              <a:rPr lang="fr-BE" dirty="0" err="1"/>
              <a:t>integrating</a:t>
            </a:r>
            <a:r>
              <a:rPr lang="fr-BE" dirty="0"/>
              <a:t> </a:t>
            </a:r>
            <a:r>
              <a:rPr lang="fr-BE" dirty="0" err="1"/>
              <a:t>clinical</a:t>
            </a:r>
            <a:r>
              <a:rPr lang="fr-BE" dirty="0"/>
              <a:t> </a:t>
            </a:r>
            <a:r>
              <a:rPr lang="fr-BE" dirty="0" err="1"/>
              <a:t>ecology</a:t>
            </a:r>
            <a:r>
              <a:rPr lang="fr-BE" dirty="0"/>
              <a:t> </a:t>
            </a:r>
            <a:r>
              <a:rPr lang="fr-BE" dirty="0" err="1"/>
              <a:t>into</a:t>
            </a:r>
            <a:r>
              <a:rPr lang="fr-BE" dirty="0"/>
              <a:t> sessions.</a:t>
            </a:r>
          </a:p>
          <a:p>
            <a:r>
              <a:rPr lang="fr-BE" b="1" dirty="0" err="1"/>
              <a:t>What</a:t>
            </a:r>
            <a:r>
              <a:rPr lang="fr-BE" b="1" dirty="0"/>
              <a:t> </a:t>
            </a:r>
            <a:r>
              <a:rPr lang="fr-BE" b="1" dirty="0" err="1"/>
              <a:t>does</a:t>
            </a:r>
            <a:r>
              <a:rPr lang="fr-BE" b="1" dirty="0"/>
              <a:t> "</a:t>
            </a:r>
            <a:r>
              <a:rPr lang="fr-BE" b="1" dirty="0" err="1"/>
              <a:t>ecologizing</a:t>
            </a:r>
            <a:r>
              <a:rPr lang="fr-BE" b="1" dirty="0"/>
              <a:t> trans-affirmative vocal care" </a:t>
            </a:r>
            <a:r>
              <a:rPr lang="fr-BE" b="1" dirty="0" err="1"/>
              <a:t>precisely</a:t>
            </a:r>
            <a:r>
              <a:rPr lang="fr-BE" b="1" dirty="0"/>
              <a:t> </a:t>
            </a:r>
            <a:r>
              <a:rPr lang="fr-BE" b="1" dirty="0" err="1"/>
              <a:t>mean</a:t>
            </a:r>
            <a:r>
              <a:rPr lang="fr-BE" b="1" dirty="0"/>
              <a:t>? </a:t>
            </a:r>
            <a:r>
              <a:rPr lang="fr-BE" dirty="0"/>
              <a:t>It </a:t>
            </a:r>
            <a:r>
              <a:rPr lang="fr-BE" dirty="0" err="1"/>
              <a:t>involves</a:t>
            </a:r>
            <a:r>
              <a:rPr lang="fr-BE" dirty="0"/>
              <a:t> </a:t>
            </a:r>
            <a:r>
              <a:rPr lang="fr-BE" dirty="0" err="1"/>
              <a:t>moving</a:t>
            </a:r>
            <a:r>
              <a:rPr lang="fr-BE" dirty="0"/>
              <a:t> </a:t>
            </a:r>
            <a:r>
              <a:rPr lang="fr-BE" dirty="0" err="1"/>
              <a:t>beyond</a:t>
            </a:r>
            <a:r>
              <a:rPr lang="fr-BE" dirty="0"/>
              <a:t> an </a:t>
            </a:r>
            <a:r>
              <a:rPr lang="fr-BE" dirty="0" err="1"/>
              <a:t>individualistic</a:t>
            </a:r>
            <a:r>
              <a:rPr lang="fr-BE" dirty="0"/>
              <a:t> </a:t>
            </a:r>
            <a:r>
              <a:rPr lang="fr-BE" dirty="0" err="1"/>
              <a:t>approach</a:t>
            </a:r>
            <a:r>
              <a:rPr lang="fr-BE" dirty="0"/>
              <a:t> to </a:t>
            </a:r>
            <a:r>
              <a:rPr lang="fr-BE" dirty="0" err="1"/>
              <a:t>consider</a:t>
            </a:r>
            <a:r>
              <a:rPr lang="fr-BE" dirty="0"/>
              <a:t> the interaction </a:t>
            </a:r>
            <a:r>
              <a:rPr lang="fr-BE" dirty="0" err="1"/>
              <a:t>between</a:t>
            </a:r>
            <a:r>
              <a:rPr lang="fr-BE" dirty="0"/>
              <a:t> the </a:t>
            </a:r>
            <a:r>
              <a:rPr lang="fr-BE" dirty="0" err="1"/>
              <a:t>person</a:t>
            </a:r>
            <a:r>
              <a:rPr lang="fr-BE" dirty="0"/>
              <a:t> and </a:t>
            </a:r>
            <a:r>
              <a:rPr lang="fr-BE" dirty="0" err="1"/>
              <a:t>their</a:t>
            </a:r>
            <a:r>
              <a:rPr lang="fr-BE" dirty="0"/>
              <a:t> collective </a:t>
            </a:r>
            <a:r>
              <a:rPr lang="fr-BE" dirty="0" err="1"/>
              <a:t>environment</a:t>
            </a:r>
            <a:r>
              <a:rPr lang="fr-BE" dirty="0"/>
              <a:t>. </a:t>
            </a:r>
            <a:r>
              <a:rPr lang="fr-BE" dirty="0" err="1"/>
              <a:t>Ecology</a:t>
            </a:r>
            <a:r>
              <a:rPr lang="fr-BE" dirty="0"/>
              <a:t> </a:t>
            </a:r>
            <a:r>
              <a:rPr lang="fr-BE" dirty="0" err="1"/>
              <a:t>refers</a:t>
            </a:r>
            <a:r>
              <a:rPr lang="fr-BE" dirty="0"/>
              <a:t> to </a:t>
            </a:r>
            <a:r>
              <a:rPr lang="fr-BE" dirty="0" err="1"/>
              <a:t>relationships</a:t>
            </a:r>
            <a:r>
              <a:rPr lang="fr-BE" dirty="0"/>
              <a:t> </a:t>
            </a:r>
            <a:r>
              <a:rPr lang="fr-BE" dirty="0" err="1"/>
              <a:t>with</a:t>
            </a:r>
            <a:r>
              <a:rPr lang="fr-BE" dirty="0"/>
              <a:t> the </a:t>
            </a:r>
            <a:r>
              <a:rPr lang="fr-BE" dirty="0" err="1"/>
              <a:t>surrounding</a:t>
            </a:r>
            <a:r>
              <a:rPr lang="fr-BE" dirty="0"/>
              <a:t> </a:t>
            </a:r>
            <a:r>
              <a:rPr lang="fr-BE" dirty="0" err="1"/>
              <a:t>context</a:t>
            </a:r>
            <a:r>
              <a:rPr lang="fr-BE" dirty="0"/>
              <a:t>, to </a:t>
            </a:r>
            <a:r>
              <a:rPr lang="fr-BE" dirty="0" err="1"/>
              <a:t>what</a:t>
            </a:r>
            <a:r>
              <a:rPr lang="fr-BE" dirty="0"/>
              <a:t> </a:t>
            </a:r>
            <a:r>
              <a:rPr lang="fr-BE" dirty="0" err="1"/>
              <a:t>emerges</a:t>
            </a:r>
            <a:r>
              <a:rPr lang="fr-BE" dirty="0"/>
              <a:t> </a:t>
            </a:r>
            <a:r>
              <a:rPr lang="fr-BE" dirty="0" err="1"/>
              <a:t>through</a:t>
            </a:r>
            <a:r>
              <a:rPr lang="fr-BE" dirty="0"/>
              <a:t> interaction. To </a:t>
            </a:r>
            <a:r>
              <a:rPr lang="fr-BE" dirty="0" err="1"/>
              <a:t>ecologize</a:t>
            </a:r>
            <a:r>
              <a:rPr lang="fr-BE" dirty="0"/>
              <a:t> </a:t>
            </a:r>
            <a:r>
              <a:rPr lang="fr-BE" dirty="0" err="1"/>
              <a:t>therapy</a:t>
            </a:r>
            <a:r>
              <a:rPr lang="fr-BE" dirty="0"/>
              <a:t> </a:t>
            </a:r>
            <a:r>
              <a:rPr lang="fr-BE" dirty="0" err="1"/>
              <a:t>is</a:t>
            </a:r>
            <a:r>
              <a:rPr lang="fr-BE" dirty="0"/>
              <a:t> </a:t>
            </a:r>
            <a:r>
              <a:rPr lang="fr-BE" dirty="0" err="1"/>
              <a:t>therefore</a:t>
            </a:r>
            <a:r>
              <a:rPr lang="fr-BE" dirty="0"/>
              <a:t> to </a:t>
            </a:r>
            <a:r>
              <a:rPr lang="fr-BE" dirty="0" err="1"/>
              <a:t>situate</a:t>
            </a:r>
            <a:r>
              <a:rPr lang="fr-BE" dirty="0"/>
              <a:t> the </a:t>
            </a:r>
            <a:r>
              <a:rPr lang="fr-BE" dirty="0" err="1"/>
              <a:t>person</a:t>
            </a:r>
            <a:r>
              <a:rPr lang="fr-BE" dirty="0"/>
              <a:t> </a:t>
            </a:r>
            <a:r>
              <a:rPr lang="fr-BE" dirty="0" err="1"/>
              <a:t>within</a:t>
            </a:r>
            <a:r>
              <a:rPr lang="fr-BE" dirty="0"/>
              <a:t> </a:t>
            </a:r>
            <a:r>
              <a:rPr lang="fr-BE" dirty="0" err="1"/>
              <a:t>their</a:t>
            </a:r>
            <a:r>
              <a:rPr lang="fr-BE" dirty="0"/>
              <a:t> </a:t>
            </a:r>
            <a:r>
              <a:rPr lang="fr-BE" dirty="0" err="1"/>
              <a:t>context</a:t>
            </a:r>
            <a:r>
              <a:rPr lang="fr-BE" dirty="0"/>
              <a:t>, </a:t>
            </a:r>
            <a:r>
              <a:rPr lang="fr-BE" dirty="0" err="1"/>
              <a:t>linking</a:t>
            </a:r>
            <a:r>
              <a:rPr lang="fr-BE" dirty="0"/>
              <a:t> </a:t>
            </a:r>
            <a:r>
              <a:rPr lang="fr-BE" dirty="0" err="1"/>
              <a:t>their</a:t>
            </a:r>
            <a:r>
              <a:rPr lang="fr-BE" dirty="0"/>
              <a:t> care </a:t>
            </a:r>
            <a:r>
              <a:rPr lang="fr-BE" dirty="0" err="1"/>
              <a:t>journey</a:t>
            </a:r>
            <a:r>
              <a:rPr lang="fr-BE" dirty="0"/>
              <a:t> to </a:t>
            </a:r>
            <a:r>
              <a:rPr lang="fr-BE" dirty="0" err="1"/>
              <a:t>their</a:t>
            </a:r>
            <a:r>
              <a:rPr lang="fr-BE" dirty="0"/>
              <a:t> </a:t>
            </a:r>
            <a:r>
              <a:rPr lang="fr-BE" dirty="0" err="1"/>
              <a:t>actual</a:t>
            </a:r>
            <a:r>
              <a:rPr lang="fr-BE" dirty="0"/>
              <a:t> living conditions. In </a:t>
            </a:r>
            <a:r>
              <a:rPr lang="fr-BE" dirty="0" err="1"/>
              <a:t>other</a:t>
            </a:r>
            <a:r>
              <a:rPr lang="fr-BE" dirty="0"/>
              <a:t> </a:t>
            </a:r>
            <a:r>
              <a:rPr lang="fr-BE" dirty="0" err="1"/>
              <a:t>words</a:t>
            </a:r>
            <a:r>
              <a:rPr lang="fr-BE" dirty="0"/>
              <a:t>, </a:t>
            </a:r>
            <a:r>
              <a:rPr lang="fr-BE" dirty="0" err="1"/>
              <a:t>it</a:t>
            </a:r>
            <a:r>
              <a:rPr lang="fr-BE" dirty="0"/>
              <a:t> </a:t>
            </a:r>
            <a:r>
              <a:rPr lang="fr-BE" dirty="0" err="1"/>
              <a:t>is</a:t>
            </a:r>
            <a:r>
              <a:rPr lang="fr-BE" dirty="0"/>
              <a:t> about </a:t>
            </a:r>
            <a:r>
              <a:rPr lang="fr-BE" dirty="0" err="1"/>
              <a:t>contextualizing</a:t>
            </a:r>
            <a:r>
              <a:rPr lang="fr-BE" dirty="0"/>
              <a:t> care.</a:t>
            </a:r>
          </a:p>
          <a:p>
            <a:endParaRPr lang="fr-B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BE" dirty="0"/>
          </a:p>
          <a:p>
            <a:endParaRPr lang="fr-BE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19DECB2-5C8B-E617-2294-9B7742E24C57}"/>
              </a:ext>
            </a:extLst>
          </p:cNvPr>
          <p:cNvSpPr>
            <a:spLocks noGrp="1"/>
          </p:cNvSpPr>
          <p:nvPr>
            <p:ph type="sldNum" idx="37"/>
          </p:nvPr>
        </p:nvSpPr>
        <p:spPr/>
        <p:txBody>
          <a:bodyPr/>
          <a:lstStyle/>
          <a:p>
            <a:pPr indent="0" algn="r">
              <a:buNone/>
            </a:pPr>
            <a:fld id="{D64FE62A-FD86-4E16-8578-9DC1501207FF}" type="slidenum">
              <a:rPr lang="fr-FR" sz="1400" b="0" strike="noStrike" spc="-1" smtClean="0">
                <a:solidFill>
                  <a:srgbClr val="000000"/>
                </a:solidFill>
                <a:latin typeface="Calibri"/>
              </a:rPr>
              <a:t>19</a:t>
            </a:fld>
            <a:endParaRPr lang="fr-FR" sz="14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88407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49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2000" b="0" strike="noStrike" spc="-1" dirty="0">
                <a:solidFill>
                  <a:srgbClr val="000000"/>
                </a:solidFill>
                <a:latin typeface="Calibri"/>
              </a:rPr>
              <a:t>If the </a:t>
            </a:r>
            <a:r>
              <a:rPr lang="fr-FR" sz="2000" b="0" strike="noStrike" spc="-1" dirty="0" err="1">
                <a:solidFill>
                  <a:srgbClr val="000000"/>
                </a:solidFill>
                <a:latin typeface="Calibri"/>
              </a:rPr>
              <a:t>answer</a:t>
            </a:r>
            <a:r>
              <a:rPr lang="fr-FR" sz="2000" b="0" strike="noStrike" spc="-1" dirty="0">
                <a:solidFill>
                  <a:srgbClr val="000000"/>
                </a:solidFill>
                <a:latin typeface="Calibri"/>
              </a:rPr>
              <a:t> to the question "</a:t>
            </a:r>
            <a:r>
              <a:rPr lang="fr-FR" sz="2000" b="1" strike="noStrike" spc="-1" dirty="0">
                <a:solidFill>
                  <a:srgbClr val="000000"/>
                </a:solidFill>
                <a:latin typeface="Calibri"/>
              </a:rPr>
              <a:t>how to </a:t>
            </a:r>
            <a:r>
              <a:rPr lang="fr-FR" sz="2000" b="1" strike="noStrike" spc="-1" dirty="0" err="1">
                <a:solidFill>
                  <a:srgbClr val="000000"/>
                </a:solidFill>
                <a:latin typeface="Calibri"/>
              </a:rPr>
              <a:t>harmonize</a:t>
            </a:r>
            <a:r>
              <a:rPr lang="fr-FR" sz="2000" b="1" strike="noStrike" spc="-1" dirty="0">
                <a:solidFill>
                  <a:srgbClr val="000000"/>
                </a:solidFill>
                <a:latin typeface="Calibri"/>
              </a:rPr>
              <a:t> a </a:t>
            </a:r>
            <a:r>
              <a:rPr lang="fr-FR" sz="2000" b="1" strike="noStrike" spc="-1" dirty="0" err="1">
                <a:solidFill>
                  <a:srgbClr val="000000"/>
                </a:solidFill>
                <a:latin typeface="Calibri"/>
              </a:rPr>
              <a:t>voice</a:t>
            </a:r>
            <a:r>
              <a:rPr lang="fr-FR" sz="2000" b="0" strike="noStrike" spc="-1" dirty="0">
                <a:solidFill>
                  <a:srgbClr val="000000"/>
                </a:solidFill>
                <a:latin typeface="Calibri"/>
              </a:rPr>
              <a:t>?" </a:t>
            </a:r>
            <a:r>
              <a:rPr lang="fr-FR" sz="2000" b="0" strike="noStrike" spc="-1" dirty="0" err="1">
                <a:solidFill>
                  <a:srgbClr val="000000"/>
                </a:solidFill>
                <a:latin typeface="Calibri"/>
              </a:rPr>
              <a:t>is</a:t>
            </a:r>
            <a:r>
              <a:rPr lang="fr-FR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FR" sz="2000" b="0" strike="noStrike" spc="-1" dirty="0" err="1">
                <a:solidFill>
                  <a:srgbClr val="000000"/>
                </a:solidFill>
                <a:latin typeface="Calibri"/>
              </a:rPr>
              <a:t>relatively</a:t>
            </a:r>
            <a:r>
              <a:rPr lang="fr-FR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FR" sz="2000" b="0" strike="noStrike" spc="-1" dirty="0" err="1">
                <a:solidFill>
                  <a:srgbClr val="000000"/>
                </a:solidFill>
                <a:latin typeface="Calibri"/>
              </a:rPr>
              <a:t>consensual</a:t>
            </a:r>
            <a:r>
              <a:rPr lang="fr-FR" sz="2000" b="0" strike="noStrike" spc="-1" dirty="0">
                <a:solidFill>
                  <a:srgbClr val="000000"/>
                </a:solidFill>
                <a:latin typeface="Calibri"/>
              </a:rPr>
              <a:t> in the </a:t>
            </a:r>
            <a:r>
              <a:rPr lang="fr-FR" sz="2000" b="0" strike="noStrike" spc="-1" dirty="0" err="1">
                <a:solidFill>
                  <a:srgbClr val="000000"/>
                </a:solidFill>
                <a:latin typeface="Calibri"/>
              </a:rPr>
              <a:t>literature</a:t>
            </a:r>
            <a:r>
              <a:rPr lang="fr-FR" sz="2000" b="0" strike="noStrike" spc="-1" dirty="0">
                <a:solidFill>
                  <a:srgbClr val="000000"/>
                </a:solidFill>
                <a:latin typeface="Calibri"/>
              </a:rPr>
              <a:t> and </a:t>
            </a:r>
            <a:r>
              <a:rPr lang="fr-FR" sz="2000" b="0" strike="noStrike" spc="-1" dirty="0" err="1">
                <a:solidFill>
                  <a:srgbClr val="000000"/>
                </a:solidFill>
                <a:latin typeface="Calibri"/>
              </a:rPr>
              <a:t>meets</a:t>
            </a:r>
            <a:r>
              <a:rPr lang="fr-FR" sz="2000" b="0" strike="noStrike" spc="-1" dirty="0">
                <a:solidFill>
                  <a:srgbClr val="000000"/>
                </a:solidFill>
                <a:latin typeface="Calibri"/>
              </a:rPr>
              <a:t> the </a:t>
            </a:r>
            <a:r>
              <a:rPr lang="fr-FR" sz="2000" b="0" strike="noStrike" spc="-1" dirty="0" err="1">
                <a:solidFill>
                  <a:srgbClr val="000000"/>
                </a:solidFill>
                <a:latin typeface="Calibri"/>
              </a:rPr>
              <a:t>demands</a:t>
            </a:r>
            <a:r>
              <a:rPr lang="fr-FR" sz="2000" b="0" strike="noStrike" spc="-1" dirty="0">
                <a:solidFill>
                  <a:srgbClr val="000000"/>
                </a:solidFill>
                <a:latin typeface="Calibri"/>
              </a:rPr>
              <a:t> of trans </a:t>
            </a:r>
            <a:r>
              <a:rPr lang="fr-FR" sz="2000" b="0" strike="noStrike" spc="-1" dirty="0" err="1">
                <a:solidFill>
                  <a:srgbClr val="000000"/>
                </a:solidFill>
                <a:latin typeface="Calibri"/>
              </a:rPr>
              <a:t>individuals</a:t>
            </a:r>
            <a:r>
              <a:rPr lang="fr-FR" sz="2000" b="0" strike="noStrike" spc="-1" dirty="0">
                <a:solidFill>
                  <a:srgbClr val="000000"/>
                </a:solidFill>
                <a:latin typeface="Calibri"/>
              </a:rPr>
              <a:t>, </a:t>
            </a:r>
          </a:p>
          <a:p>
            <a:pPr marL="216000"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2000" b="0" strike="noStrike" spc="-1" dirty="0" err="1">
                <a:solidFill>
                  <a:srgbClr val="000000"/>
                </a:solidFill>
                <a:latin typeface="Calibri"/>
              </a:rPr>
              <a:t>it</a:t>
            </a:r>
            <a:r>
              <a:rPr lang="fr-FR" sz="2000" b="0" strike="noStrike" spc="-1" dirty="0">
                <a:solidFill>
                  <a:srgbClr val="000000"/>
                </a:solidFill>
                <a:latin typeface="Calibri"/>
              </a:rPr>
              <a:t> must </a:t>
            </a:r>
            <a:r>
              <a:rPr lang="fr-FR" sz="2000" b="0" strike="noStrike" spc="-1" dirty="0" err="1">
                <a:solidFill>
                  <a:srgbClr val="000000"/>
                </a:solidFill>
                <a:latin typeface="Calibri"/>
              </a:rPr>
              <a:t>be</a:t>
            </a:r>
            <a:r>
              <a:rPr lang="fr-FR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FR" sz="2000" b="0" strike="noStrike" spc="-1" dirty="0" err="1">
                <a:solidFill>
                  <a:srgbClr val="000000"/>
                </a:solidFill>
                <a:latin typeface="Calibri"/>
              </a:rPr>
              <a:t>noted</a:t>
            </a:r>
            <a:r>
              <a:rPr lang="fr-FR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FR" sz="2000" b="0" strike="noStrike" spc="-1" dirty="0" err="1">
                <a:solidFill>
                  <a:srgbClr val="000000"/>
                </a:solidFill>
                <a:latin typeface="Calibri"/>
              </a:rPr>
              <a:t>that</a:t>
            </a:r>
            <a:r>
              <a:rPr lang="fr-FR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FR" sz="2000" b="0" strike="noStrike" spc="-1" dirty="0" err="1">
                <a:solidFill>
                  <a:srgbClr val="000000"/>
                </a:solidFill>
                <a:latin typeface="Calibri"/>
              </a:rPr>
              <a:t>little</a:t>
            </a:r>
            <a:r>
              <a:rPr lang="fr-FR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FR" sz="2000" b="0" strike="noStrike" spc="-1" dirty="0" err="1">
                <a:solidFill>
                  <a:srgbClr val="000000"/>
                </a:solidFill>
                <a:latin typeface="Calibri"/>
              </a:rPr>
              <a:t>is</a:t>
            </a:r>
            <a:r>
              <a:rPr lang="fr-FR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FR" sz="2000" b="0" strike="noStrike" spc="-1" dirty="0" err="1">
                <a:solidFill>
                  <a:srgbClr val="000000"/>
                </a:solidFill>
                <a:latin typeface="Calibri"/>
              </a:rPr>
              <a:t>known</a:t>
            </a:r>
            <a:r>
              <a:rPr lang="fr-FR" sz="2000" b="0" strike="noStrike" spc="-1" dirty="0">
                <a:solidFill>
                  <a:srgbClr val="000000"/>
                </a:solidFill>
                <a:latin typeface="Calibri"/>
              </a:rPr>
              <a:t> about "</a:t>
            </a:r>
            <a:r>
              <a:rPr lang="fr-FR" sz="2000" b="1" strike="noStrike" spc="-1" dirty="0">
                <a:solidFill>
                  <a:srgbClr val="000000"/>
                </a:solidFill>
                <a:latin typeface="Calibri"/>
              </a:rPr>
              <a:t>how to automate and </a:t>
            </a:r>
            <a:r>
              <a:rPr lang="fr-FR" sz="2000" b="1" strike="noStrike" spc="-1" dirty="0" err="1">
                <a:solidFill>
                  <a:srgbClr val="000000"/>
                </a:solidFill>
                <a:latin typeface="Calibri"/>
              </a:rPr>
              <a:t>maintain</a:t>
            </a:r>
            <a:r>
              <a:rPr lang="fr-FR" sz="2000" b="0" strike="noStrike" spc="-1" dirty="0">
                <a:solidFill>
                  <a:srgbClr val="000000"/>
                </a:solidFill>
                <a:latin typeface="Calibri"/>
              </a:rPr>
              <a:t>" the new vocal </a:t>
            </a:r>
            <a:r>
              <a:rPr lang="fr-FR" sz="2000" b="0" strike="noStrike" spc="-1" dirty="0" err="1">
                <a:solidFill>
                  <a:srgbClr val="000000"/>
                </a:solidFill>
                <a:latin typeface="Calibri"/>
              </a:rPr>
              <a:t>motor</a:t>
            </a:r>
            <a:r>
              <a:rPr lang="fr-FR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FR" sz="2000" b="0" strike="noStrike" spc="-1" dirty="0" err="1">
                <a:solidFill>
                  <a:srgbClr val="000000"/>
                </a:solidFill>
                <a:latin typeface="Calibri"/>
              </a:rPr>
              <a:t>behavior</a:t>
            </a:r>
            <a:r>
              <a:rPr lang="fr-FR" sz="2000" b="0" strike="noStrike" spc="-1" dirty="0">
                <a:solidFill>
                  <a:srgbClr val="000000"/>
                </a:solidFill>
                <a:latin typeface="Calibri"/>
              </a:rPr>
              <a:t> in </a:t>
            </a:r>
            <a:r>
              <a:rPr lang="fr-FR" sz="2000" b="0" strike="noStrike" spc="-1" dirty="0" err="1">
                <a:solidFill>
                  <a:srgbClr val="000000"/>
                </a:solidFill>
                <a:latin typeface="Calibri"/>
              </a:rPr>
              <a:t>their</a:t>
            </a:r>
            <a:r>
              <a:rPr lang="fr-FR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FR" sz="2000" b="0" strike="noStrike" spc="-1" dirty="0" err="1">
                <a:solidFill>
                  <a:srgbClr val="000000"/>
                </a:solidFill>
                <a:latin typeface="Calibri"/>
              </a:rPr>
              <a:t>daily</a:t>
            </a:r>
            <a:r>
              <a:rPr lang="fr-FR" sz="2000" b="0" strike="noStrike" spc="-1" dirty="0">
                <a:solidFill>
                  <a:srgbClr val="000000"/>
                </a:solidFill>
                <a:latin typeface="Calibri"/>
              </a:rPr>
              <a:t> life.</a:t>
            </a:r>
          </a:p>
          <a:p>
            <a:pPr marL="216000" indent="0">
              <a:lnSpc>
                <a:spcPct val="100000"/>
              </a:lnSpc>
              <a:buNone/>
              <a:tabLst>
                <a:tab pos="0" algn="l"/>
              </a:tabLst>
            </a:pPr>
            <a:endParaRPr lang="fr-FR" sz="2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9" name="PlaceHolder 3"/>
          <p:cNvSpPr>
            <a:spLocks noGrp="1"/>
          </p:cNvSpPr>
          <p:nvPr>
            <p:ph type="sldNum" idx="43"/>
          </p:nvPr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fr-FR" sz="12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F93DC512-94DA-42D3-BA98-2225C56ED021}" type="slidenum">
              <a:rPr lang="fr-FR" sz="1200" b="0" strike="noStrike" spc="-1">
                <a:solidFill>
                  <a:srgbClr val="000000"/>
                </a:solidFill>
                <a:latin typeface="Calibri"/>
              </a:rPr>
              <a:t>2</a:t>
            </a:fld>
            <a:endParaRPr lang="fr-FR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74E78D-5BAD-7C88-E7CD-B2302120F1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91147433-C791-08E5-DD8F-CFF2140612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431BB9BD-9BB9-2649-2515-B38EC572DB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The participant </a:t>
            </a:r>
            <a:r>
              <a:rPr lang="fr-BE" b="0" i="0" u="none" strike="noStrike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demonstrated</a:t>
            </a:r>
            <a:r>
              <a:rPr lang="fr-BE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</a:t>
            </a:r>
            <a:r>
              <a:rPr lang="fr-BE" b="0" i="0" u="none" strike="noStrike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her</a:t>
            </a:r>
            <a:r>
              <a:rPr lang="fr-BE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</a:t>
            </a:r>
            <a:r>
              <a:rPr lang="fr-BE" b="0" i="0" u="none" strike="noStrike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ability</a:t>
            </a:r>
            <a:r>
              <a:rPr lang="fr-BE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to </a:t>
            </a:r>
            <a:r>
              <a:rPr lang="fr-BE" b="0" i="0" u="none" strike="noStrike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maintain</a:t>
            </a:r>
            <a:r>
              <a:rPr lang="fr-BE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and </a:t>
            </a:r>
            <a:r>
              <a:rPr lang="fr-BE" b="0" i="0" u="none" strike="noStrike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transfer</a:t>
            </a:r>
            <a:r>
              <a:rPr lang="fr-BE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fr-BE" b="0" i="0" u="none" strike="noStrike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her</a:t>
            </a:r>
            <a:r>
              <a:rPr lang="fr-BE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</a:t>
            </a:r>
            <a:r>
              <a:rPr lang="fr-BE" b="0" i="0" u="none" strike="noStrike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female</a:t>
            </a:r>
            <a:r>
              <a:rPr lang="fr-BE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vocal </a:t>
            </a:r>
            <a:r>
              <a:rPr lang="fr-BE" b="0" i="0" u="none" strike="noStrike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motor</a:t>
            </a:r>
            <a:r>
              <a:rPr lang="fr-BE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</a:t>
            </a:r>
            <a:r>
              <a:rPr lang="fr-BE" b="0" i="0" u="none" strike="noStrike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behavior</a:t>
            </a:r>
            <a:r>
              <a:rPr lang="fr-BE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—</a:t>
            </a:r>
            <a:r>
              <a:rPr lang="fr-BE" b="0" i="0" u="none" strike="noStrike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evidenced</a:t>
            </a:r>
            <a:r>
              <a:rPr lang="fr-BE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by the </a:t>
            </a:r>
            <a:r>
              <a:rPr lang="fr-BE" b="1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T2 and </a:t>
            </a:r>
            <a:r>
              <a:rPr lang="fr-BE" b="1" i="0" u="none" strike="noStrike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RVs</a:t>
            </a:r>
            <a:r>
              <a:rPr lang="fr-BE" b="1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fr-BE" b="1" i="0" u="none" strike="noStrike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evaluation</a:t>
            </a:r>
            <a:r>
              <a:rPr lang="fr-BE" b="1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times</a:t>
            </a:r>
            <a:r>
              <a:rPr lang="fr-BE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—</a:t>
            </a:r>
            <a:r>
              <a:rPr lang="fr-BE" b="0" i="0" u="none" strike="noStrike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thanks</a:t>
            </a:r>
            <a:r>
              <a:rPr lang="fr-BE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to the </a:t>
            </a:r>
            <a:r>
              <a:rPr lang="fr-BE" b="0" i="0" u="none" strike="noStrike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study</a:t>
            </a:r>
            <a:r>
              <a:rPr lang="fr-BE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design.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dirty="0"/>
              <a:t>Her </a:t>
            </a:r>
            <a:r>
              <a:rPr lang="fr-BE" dirty="0" err="1"/>
              <a:t>daily</a:t>
            </a:r>
            <a:r>
              <a:rPr lang="fr-BE" dirty="0"/>
              <a:t> </a:t>
            </a:r>
            <a:r>
              <a:rPr lang="fr-BE" dirty="0" err="1"/>
              <a:t>commitment</a:t>
            </a:r>
            <a:r>
              <a:rPr lang="fr-BE" dirty="0"/>
              <a:t> to vocal </a:t>
            </a:r>
            <a:r>
              <a:rPr lang="fr-BE" dirty="0" err="1"/>
              <a:t>therapy</a:t>
            </a:r>
            <a:r>
              <a:rPr lang="fr-BE" dirty="0"/>
              <a:t> </a:t>
            </a:r>
            <a:r>
              <a:rPr lang="fr-BE" dirty="0" err="1"/>
              <a:t>exercises</a:t>
            </a:r>
            <a:r>
              <a:rPr lang="fr-BE" dirty="0"/>
              <a:t> </a:t>
            </a:r>
            <a:r>
              <a:rPr lang="fr-BE" dirty="0" err="1"/>
              <a:t>facilitated</a:t>
            </a:r>
            <a:r>
              <a:rPr lang="fr-BE" dirty="0"/>
              <a:t> the automation of </a:t>
            </a:r>
            <a:r>
              <a:rPr lang="fr-BE" dirty="0" err="1"/>
              <a:t>this</a:t>
            </a:r>
            <a:r>
              <a:rPr lang="fr-BE" dirty="0"/>
              <a:t> </a:t>
            </a:r>
            <a:r>
              <a:rPr lang="fr-BE" dirty="0" err="1"/>
              <a:t>behavior</a:t>
            </a:r>
            <a:r>
              <a:rPr lang="fr-BE" dirty="0"/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B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dirty="0"/>
              <a:t>… a process </a:t>
            </a:r>
            <a:r>
              <a:rPr lang="fr-BE" dirty="0" err="1"/>
              <a:t>further</a:t>
            </a:r>
            <a:r>
              <a:rPr lang="fr-BE" dirty="0"/>
              <a:t> </a:t>
            </a:r>
            <a:r>
              <a:rPr lang="fr-BE" dirty="0" err="1"/>
              <a:t>reinforced</a:t>
            </a:r>
            <a:r>
              <a:rPr lang="fr-BE" dirty="0"/>
              <a:t> by immersion, </a:t>
            </a:r>
            <a:r>
              <a:rPr lang="fr-BE" dirty="0" err="1"/>
              <a:t>which</a:t>
            </a:r>
            <a:r>
              <a:rPr lang="fr-BE" dirty="0"/>
              <a:t> </a:t>
            </a:r>
            <a:r>
              <a:rPr lang="fr-BE" dirty="0" err="1"/>
              <a:t>also</a:t>
            </a:r>
            <a:r>
              <a:rPr lang="fr-BE" dirty="0"/>
              <a:t> </a:t>
            </a:r>
            <a:r>
              <a:rPr lang="fr-BE" dirty="0" err="1"/>
              <a:t>improved</a:t>
            </a:r>
            <a:r>
              <a:rPr lang="fr-BE" dirty="0"/>
              <a:t> </a:t>
            </a:r>
            <a:r>
              <a:rPr lang="fr-BE" dirty="0" err="1"/>
              <a:t>her</a:t>
            </a:r>
            <a:r>
              <a:rPr lang="fr-BE" dirty="0"/>
              <a:t> </a:t>
            </a:r>
            <a:r>
              <a:rPr lang="fr-BE" dirty="0" err="1"/>
              <a:t>treatment</a:t>
            </a:r>
            <a:r>
              <a:rPr lang="fr-BE" dirty="0"/>
              <a:t> </a:t>
            </a:r>
            <a:r>
              <a:rPr lang="fr-BE" dirty="0" err="1"/>
              <a:t>adherence</a:t>
            </a:r>
            <a:r>
              <a:rPr lang="fr-BE" dirty="0"/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BE" b="0" i="0" u="none" strike="noStrike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b="0" i="0" u="none" strike="noStrike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Moreover</a:t>
            </a:r>
            <a:r>
              <a:rPr lang="fr-BE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, the </a:t>
            </a:r>
            <a:r>
              <a:rPr lang="fr-BE" b="0" i="0" u="none" strike="noStrike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reduction</a:t>
            </a:r>
            <a:r>
              <a:rPr lang="fr-BE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in </a:t>
            </a:r>
            <a:r>
              <a:rPr lang="fr-BE" b="0" i="0" u="none" strike="noStrike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anxiety</a:t>
            </a:r>
            <a:r>
              <a:rPr lang="fr-BE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and </a:t>
            </a:r>
            <a:r>
              <a:rPr lang="fr-BE" b="0" i="0" u="none" strike="noStrike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depression</a:t>
            </a:r>
            <a:r>
              <a:rPr lang="fr-BE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, </a:t>
            </a:r>
            <a:r>
              <a:rPr lang="fr-BE" b="0" i="0" u="none" strike="noStrike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along</a:t>
            </a:r>
            <a:r>
              <a:rPr lang="fr-BE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</a:t>
            </a:r>
            <a:r>
              <a:rPr lang="fr-BE" b="0" i="0" u="none" strike="noStrike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with</a:t>
            </a:r>
            <a:r>
              <a:rPr lang="fr-BE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the </a:t>
            </a:r>
            <a:r>
              <a:rPr lang="fr-BE" b="0" i="0" u="none" strike="noStrike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increase</a:t>
            </a:r>
            <a:r>
              <a:rPr lang="fr-BE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in self-</a:t>
            </a:r>
            <a:r>
              <a:rPr lang="fr-BE" b="0" i="0" u="none" strike="noStrike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efficacy</a:t>
            </a:r>
            <a:r>
              <a:rPr lang="fr-BE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, </a:t>
            </a:r>
            <a:r>
              <a:rPr lang="fr-BE" b="0" i="0" u="none" strike="noStrike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illustrates</a:t>
            </a:r>
            <a:r>
              <a:rPr lang="fr-BE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the positive interaction </a:t>
            </a:r>
            <a:r>
              <a:rPr lang="fr-BE" b="0" i="0" u="none" strike="noStrike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between</a:t>
            </a:r>
            <a:r>
              <a:rPr lang="fr-BE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vocal </a:t>
            </a:r>
            <a:r>
              <a:rPr lang="fr-BE" b="1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care</a:t>
            </a:r>
            <a:r>
              <a:rPr lang="fr-BE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and </a:t>
            </a:r>
            <a:r>
              <a:rPr lang="fr-BE" b="0" i="0" u="none" strike="noStrike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overall</a:t>
            </a:r>
            <a:r>
              <a:rPr lang="fr-BE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</a:t>
            </a:r>
            <a:r>
              <a:rPr lang="fr-BE" b="0" i="0" u="none" strike="noStrike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well-being</a:t>
            </a:r>
            <a:r>
              <a:rPr lang="fr-BE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dirty="0"/>
              <a:t>So, the </a:t>
            </a:r>
            <a:r>
              <a:rPr lang="fr-BE" dirty="0" err="1"/>
              <a:t>study</a:t>
            </a:r>
            <a:r>
              <a:rPr lang="fr-BE" dirty="0"/>
              <a:t> </a:t>
            </a:r>
            <a:r>
              <a:rPr lang="fr-BE" dirty="0" err="1"/>
              <a:t>demonstrates</a:t>
            </a:r>
            <a:r>
              <a:rPr lang="fr-BE" dirty="0"/>
              <a:t> </a:t>
            </a:r>
            <a:r>
              <a:rPr lang="fr-BE" dirty="0" err="1"/>
              <a:t>that</a:t>
            </a:r>
            <a:r>
              <a:rPr lang="fr-BE" dirty="0"/>
              <a:t> in </a:t>
            </a:r>
            <a:r>
              <a:rPr lang="fr-BE" dirty="0" err="1"/>
              <a:t>order</a:t>
            </a:r>
            <a:r>
              <a:rPr lang="fr-BE" dirty="0"/>
              <a:t> to </a:t>
            </a:r>
            <a:r>
              <a:rPr lang="fr-BE" dirty="0" err="1"/>
              <a:t>fully</a:t>
            </a:r>
            <a:r>
              <a:rPr lang="fr-BE" dirty="0"/>
              <a:t> </a:t>
            </a:r>
            <a:r>
              <a:rPr lang="fr-BE" dirty="0" err="1"/>
              <a:t>understand</a:t>
            </a:r>
            <a:r>
              <a:rPr lang="fr-BE" dirty="0"/>
              <a:t> the </a:t>
            </a:r>
            <a:r>
              <a:rPr lang="fr-BE" dirty="0" err="1"/>
              <a:t>effects</a:t>
            </a:r>
            <a:r>
              <a:rPr lang="fr-BE" dirty="0"/>
              <a:t> of Trans affirmative vocal care, </a:t>
            </a:r>
            <a:r>
              <a:rPr lang="fr-BE" dirty="0" err="1"/>
              <a:t>it</a:t>
            </a:r>
            <a:r>
              <a:rPr lang="fr-BE" dirty="0"/>
              <a:t> </a:t>
            </a:r>
            <a:r>
              <a:rPr lang="fr-BE" dirty="0" err="1"/>
              <a:t>is</a:t>
            </a:r>
            <a:r>
              <a:rPr lang="fr-BE" dirty="0"/>
              <a:t> essential to </a:t>
            </a:r>
            <a:r>
              <a:rPr lang="fr-BE" dirty="0" err="1"/>
              <a:t>broaden</a:t>
            </a:r>
            <a:r>
              <a:rPr lang="fr-BE" dirty="0"/>
              <a:t> </a:t>
            </a:r>
            <a:r>
              <a:rPr lang="fr-BE" dirty="0" err="1"/>
              <a:t>our</a:t>
            </a:r>
            <a:r>
              <a:rPr lang="fr-BE" dirty="0"/>
              <a:t> </a:t>
            </a:r>
            <a:r>
              <a:rPr lang="fr-BE" dirty="0" err="1"/>
              <a:t>analysis</a:t>
            </a:r>
            <a:r>
              <a:rPr lang="fr-BE" dirty="0"/>
              <a:t> to </a:t>
            </a:r>
            <a:r>
              <a:rPr lang="fr-BE" dirty="0" err="1"/>
              <a:t>include</a:t>
            </a:r>
            <a:r>
              <a:rPr lang="fr-BE" dirty="0"/>
              <a:t> the </a:t>
            </a:r>
            <a:r>
              <a:rPr lang="fr-BE" dirty="0" err="1"/>
              <a:t>psychological</a:t>
            </a:r>
            <a:r>
              <a:rPr lang="fr-BE" dirty="0"/>
              <a:t> </a:t>
            </a:r>
            <a:r>
              <a:rPr lang="fr-BE" dirty="0" err="1"/>
              <a:t>repercussions</a:t>
            </a:r>
            <a:r>
              <a:rPr lang="fr-BE" dirty="0"/>
              <a:t> of </a:t>
            </a:r>
            <a:r>
              <a:rPr lang="fr-BE" dirty="0" err="1"/>
              <a:t>our</a:t>
            </a:r>
            <a:r>
              <a:rPr lang="fr-BE" dirty="0"/>
              <a:t> interventions. </a:t>
            </a:r>
            <a:r>
              <a:rPr lang="fr-BE" dirty="0" err="1"/>
              <a:t>Furthermore</a:t>
            </a:r>
            <a:r>
              <a:rPr lang="fr-BE" dirty="0"/>
              <a:t>, immersion </a:t>
            </a:r>
            <a:r>
              <a:rPr lang="fr-BE" dirty="0" err="1"/>
              <a:t>therapy</a:t>
            </a:r>
            <a:r>
              <a:rPr lang="fr-BE" dirty="0"/>
              <a:t> </a:t>
            </a:r>
            <a:r>
              <a:rPr lang="fr-BE" dirty="0" err="1"/>
              <a:t>is</a:t>
            </a:r>
            <a:r>
              <a:rPr lang="fr-BE" dirty="0"/>
              <a:t> </a:t>
            </a:r>
            <a:r>
              <a:rPr lang="fr-BE" dirty="0" err="1"/>
              <a:t>identified</a:t>
            </a:r>
            <a:r>
              <a:rPr lang="fr-BE" dirty="0"/>
              <a:t> as an effective </a:t>
            </a:r>
            <a:r>
              <a:rPr lang="fr-BE" dirty="0" err="1"/>
              <a:t>means</a:t>
            </a:r>
            <a:r>
              <a:rPr lang="fr-BE" dirty="0"/>
              <a:t> of </a:t>
            </a:r>
            <a:r>
              <a:rPr lang="fr-BE" dirty="0" err="1"/>
              <a:t>integrating</a:t>
            </a:r>
            <a:r>
              <a:rPr lang="fr-BE" dirty="0"/>
              <a:t> </a:t>
            </a:r>
            <a:r>
              <a:rPr lang="fr-BE" dirty="0" err="1"/>
              <a:t>clinical</a:t>
            </a:r>
            <a:r>
              <a:rPr lang="fr-BE" dirty="0"/>
              <a:t> </a:t>
            </a:r>
            <a:r>
              <a:rPr lang="fr-BE" dirty="0" err="1"/>
              <a:t>ecology</a:t>
            </a:r>
            <a:r>
              <a:rPr lang="fr-BE" dirty="0"/>
              <a:t> </a:t>
            </a:r>
            <a:r>
              <a:rPr lang="fr-BE" dirty="0" err="1"/>
              <a:t>into</a:t>
            </a:r>
            <a:r>
              <a:rPr lang="fr-BE" dirty="0"/>
              <a:t> sessions.</a:t>
            </a:r>
          </a:p>
          <a:p>
            <a:r>
              <a:rPr lang="fr-BE" b="1" dirty="0" err="1"/>
              <a:t>What</a:t>
            </a:r>
            <a:r>
              <a:rPr lang="fr-BE" b="1" dirty="0"/>
              <a:t> </a:t>
            </a:r>
            <a:r>
              <a:rPr lang="fr-BE" b="1" dirty="0" err="1"/>
              <a:t>does</a:t>
            </a:r>
            <a:r>
              <a:rPr lang="fr-BE" b="1" dirty="0"/>
              <a:t> "</a:t>
            </a:r>
            <a:r>
              <a:rPr lang="fr-BE" b="1" dirty="0" err="1"/>
              <a:t>ecologizing</a:t>
            </a:r>
            <a:r>
              <a:rPr lang="fr-BE" b="1" dirty="0"/>
              <a:t> trans-affirmative vocal care" </a:t>
            </a:r>
            <a:r>
              <a:rPr lang="fr-BE" b="1" dirty="0" err="1"/>
              <a:t>precisely</a:t>
            </a:r>
            <a:r>
              <a:rPr lang="fr-BE" b="1" dirty="0"/>
              <a:t> </a:t>
            </a:r>
            <a:r>
              <a:rPr lang="fr-BE" b="1" dirty="0" err="1"/>
              <a:t>mean</a:t>
            </a:r>
            <a:r>
              <a:rPr lang="fr-BE" b="1" dirty="0"/>
              <a:t>? </a:t>
            </a:r>
            <a:r>
              <a:rPr lang="fr-BE" dirty="0"/>
              <a:t>It </a:t>
            </a:r>
            <a:r>
              <a:rPr lang="fr-BE" dirty="0" err="1"/>
              <a:t>involves</a:t>
            </a:r>
            <a:r>
              <a:rPr lang="fr-BE" dirty="0"/>
              <a:t> </a:t>
            </a:r>
            <a:r>
              <a:rPr lang="fr-BE" dirty="0" err="1"/>
              <a:t>moving</a:t>
            </a:r>
            <a:r>
              <a:rPr lang="fr-BE" dirty="0"/>
              <a:t> </a:t>
            </a:r>
            <a:r>
              <a:rPr lang="fr-BE" dirty="0" err="1"/>
              <a:t>beyond</a:t>
            </a:r>
            <a:r>
              <a:rPr lang="fr-BE" dirty="0"/>
              <a:t> an </a:t>
            </a:r>
            <a:r>
              <a:rPr lang="fr-BE" dirty="0" err="1"/>
              <a:t>individualistic</a:t>
            </a:r>
            <a:r>
              <a:rPr lang="fr-BE" dirty="0"/>
              <a:t> </a:t>
            </a:r>
            <a:r>
              <a:rPr lang="fr-BE" dirty="0" err="1"/>
              <a:t>approach</a:t>
            </a:r>
            <a:r>
              <a:rPr lang="fr-BE" dirty="0"/>
              <a:t> to </a:t>
            </a:r>
            <a:r>
              <a:rPr lang="fr-BE" dirty="0" err="1"/>
              <a:t>consider</a:t>
            </a:r>
            <a:r>
              <a:rPr lang="fr-BE" dirty="0"/>
              <a:t> the interaction </a:t>
            </a:r>
            <a:r>
              <a:rPr lang="fr-BE" dirty="0" err="1"/>
              <a:t>between</a:t>
            </a:r>
            <a:r>
              <a:rPr lang="fr-BE" dirty="0"/>
              <a:t> the </a:t>
            </a:r>
            <a:r>
              <a:rPr lang="fr-BE" dirty="0" err="1"/>
              <a:t>person</a:t>
            </a:r>
            <a:r>
              <a:rPr lang="fr-BE" dirty="0"/>
              <a:t> and </a:t>
            </a:r>
            <a:r>
              <a:rPr lang="fr-BE" dirty="0" err="1"/>
              <a:t>their</a:t>
            </a:r>
            <a:r>
              <a:rPr lang="fr-BE" dirty="0"/>
              <a:t> collective </a:t>
            </a:r>
            <a:r>
              <a:rPr lang="fr-BE" dirty="0" err="1"/>
              <a:t>environment</a:t>
            </a:r>
            <a:r>
              <a:rPr lang="fr-BE" dirty="0"/>
              <a:t>. </a:t>
            </a:r>
            <a:r>
              <a:rPr lang="fr-BE" dirty="0" err="1"/>
              <a:t>Ecology</a:t>
            </a:r>
            <a:r>
              <a:rPr lang="fr-BE" dirty="0"/>
              <a:t> </a:t>
            </a:r>
            <a:r>
              <a:rPr lang="fr-BE" dirty="0" err="1"/>
              <a:t>refers</a:t>
            </a:r>
            <a:r>
              <a:rPr lang="fr-BE" dirty="0"/>
              <a:t> to </a:t>
            </a:r>
            <a:r>
              <a:rPr lang="fr-BE" dirty="0" err="1"/>
              <a:t>relationships</a:t>
            </a:r>
            <a:r>
              <a:rPr lang="fr-BE" dirty="0"/>
              <a:t> </a:t>
            </a:r>
            <a:r>
              <a:rPr lang="fr-BE" dirty="0" err="1"/>
              <a:t>with</a:t>
            </a:r>
            <a:r>
              <a:rPr lang="fr-BE" dirty="0"/>
              <a:t> the </a:t>
            </a:r>
            <a:r>
              <a:rPr lang="fr-BE" dirty="0" err="1"/>
              <a:t>surrounding</a:t>
            </a:r>
            <a:r>
              <a:rPr lang="fr-BE" dirty="0"/>
              <a:t> </a:t>
            </a:r>
            <a:r>
              <a:rPr lang="fr-BE" dirty="0" err="1"/>
              <a:t>context</a:t>
            </a:r>
            <a:r>
              <a:rPr lang="fr-BE" dirty="0"/>
              <a:t>, to </a:t>
            </a:r>
            <a:r>
              <a:rPr lang="fr-BE" dirty="0" err="1"/>
              <a:t>what</a:t>
            </a:r>
            <a:r>
              <a:rPr lang="fr-BE" dirty="0"/>
              <a:t> </a:t>
            </a:r>
            <a:r>
              <a:rPr lang="fr-BE" dirty="0" err="1"/>
              <a:t>emerges</a:t>
            </a:r>
            <a:r>
              <a:rPr lang="fr-BE" dirty="0"/>
              <a:t> </a:t>
            </a:r>
            <a:r>
              <a:rPr lang="fr-BE" dirty="0" err="1"/>
              <a:t>through</a:t>
            </a:r>
            <a:r>
              <a:rPr lang="fr-BE" dirty="0"/>
              <a:t> interaction. To </a:t>
            </a:r>
            <a:r>
              <a:rPr lang="fr-BE" dirty="0" err="1"/>
              <a:t>ecologize</a:t>
            </a:r>
            <a:r>
              <a:rPr lang="fr-BE" dirty="0"/>
              <a:t> </a:t>
            </a:r>
            <a:r>
              <a:rPr lang="fr-BE" dirty="0" err="1"/>
              <a:t>therapy</a:t>
            </a:r>
            <a:r>
              <a:rPr lang="fr-BE" dirty="0"/>
              <a:t> </a:t>
            </a:r>
            <a:r>
              <a:rPr lang="fr-BE" dirty="0" err="1"/>
              <a:t>is</a:t>
            </a:r>
            <a:r>
              <a:rPr lang="fr-BE" dirty="0"/>
              <a:t> </a:t>
            </a:r>
            <a:r>
              <a:rPr lang="fr-BE" dirty="0" err="1"/>
              <a:t>therefore</a:t>
            </a:r>
            <a:r>
              <a:rPr lang="fr-BE" dirty="0"/>
              <a:t> to </a:t>
            </a:r>
            <a:r>
              <a:rPr lang="fr-BE" dirty="0" err="1"/>
              <a:t>situate</a:t>
            </a:r>
            <a:r>
              <a:rPr lang="fr-BE" dirty="0"/>
              <a:t> the </a:t>
            </a:r>
            <a:r>
              <a:rPr lang="fr-BE" dirty="0" err="1"/>
              <a:t>person</a:t>
            </a:r>
            <a:r>
              <a:rPr lang="fr-BE" dirty="0"/>
              <a:t> </a:t>
            </a:r>
            <a:r>
              <a:rPr lang="fr-BE" dirty="0" err="1"/>
              <a:t>within</a:t>
            </a:r>
            <a:r>
              <a:rPr lang="fr-BE" dirty="0"/>
              <a:t> </a:t>
            </a:r>
            <a:r>
              <a:rPr lang="fr-BE" dirty="0" err="1"/>
              <a:t>their</a:t>
            </a:r>
            <a:r>
              <a:rPr lang="fr-BE" dirty="0"/>
              <a:t> </a:t>
            </a:r>
            <a:r>
              <a:rPr lang="fr-BE" dirty="0" err="1"/>
              <a:t>context</a:t>
            </a:r>
            <a:r>
              <a:rPr lang="fr-BE" dirty="0"/>
              <a:t>, </a:t>
            </a:r>
            <a:r>
              <a:rPr lang="fr-BE" dirty="0" err="1"/>
              <a:t>linking</a:t>
            </a:r>
            <a:r>
              <a:rPr lang="fr-BE" dirty="0"/>
              <a:t> </a:t>
            </a:r>
            <a:r>
              <a:rPr lang="fr-BE" dirty="0" err="1"/>
              <a:t>their</a:t>
            </a:r>
            <a:r>
              <a:rPr lang="fr-BE" dirty="0"/>
              <a:t> care </a:t>
            </a:r>
            <a:r>
              <a:rPr lang="fr-BE" dirty="0" err="1"/>
              <a:t>journey</a:t>
            </a:r>
            <a:r>
              <a:rPr lang="fr-BE" dirty="0"/>
              <a:t> to </a:t>
            </a:r>
            <a:r>
              <a:rPr lang="fr-BE" dirty="0" err="1"/>
              <a:t>their</a:t>
            </a:r>
            <a:r>
              <a:rPr lang="fr-BE" dirty="0"/>
              <a:t> </a:t>
            </a:r>
            <a:r>
              <a:rPr lang="fr-BE" dirty="0" err="1"/>
              <a:t>actual</a:t>
            </a:r>
            <a:r>
              <a:rPr lang="fr-BE" dirty="0"/>
              <a:t> living conditions. In </a:t>
            </a:r>
            <a:r>
              <a:rPr lang="fr-BE" dirty="0" err="1"/>
              <a:t>other</a:t>
            </a:r>
            <a:r>
              <a:rPr lang="fr-BE" dirty="0"/>
              <a:t> </a:t>
            </a:r>
            <a:r>
              <a:rPr lang="fr-BE" dirty="0" err="1"/>
              <a:t>words</a:t>
            </a:r>
            <a:r>
              <a:rPr lang="fr-BE" dirty="0"/>
              <a:t>, </a:t>
            </a:r>
            <a:r>
              <a:rPr lang="fr-BE" dirty="0" err="1"/>
              <a:t>it</a:t>
            </a:r>
            <a:r>
              <a:rPr lang="fr-BE" dirty="0"/>
              <a:t> </a:t>
            </a:r>
            <a:r>
              <a:rPr lang="fr-BE" dirty="0" err="1"/>
              <a:t>is</a:t>
            </a:r>
            <a:r>
              <a:rPr lang="fr-BE" dirty="0"/>
              <a:t> about </a:t>
            </a:r>
            <a:r>
              <a:rPr lang="fr-BE" dirty="0" err="1"/>
              <a:t>contextualizing</a:t>
            </a:r>
            <a:r>
              <a:rPr lang="fr-BE" dirty="0"/>
              <a:t> care.</a:t>
            </a:r>
          </a:p>
          <a:p>
            <a:endParaRPr lang="fr-B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BE" dirty="0"/>
          </a:p>
          <a:p>
            <a:endParaRPr lang="fr-BE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6822F0A-9D3D-73F2-BFAF-B0EAE648409F}"/>
              </a:ext>
            </a:extLst>
          </p:cNvPr>
          <p:cNvSpPr>
            <a:spLocks noGrp="1"/>
          </p:cNvSpPr>
          <p:nvPr>
            <p:ph type="sldNum" idx="37"/>
          </p:nvPr>
        </p:nvSpPr>
        <p:spPr/>
        <p:txBody>
          <a:bodyPr/>
          <a:lstStyle/>
          <a:p>
            <a:pPr indent="0" algn="r">
              <a:buNone/>
            </a:pPr>
            <a:fld id="{D64FE62A-FD86-4E16-8578-9DC1501207FF}" type="slidenum">
              <a:rPr lang="fr-FR" sz="1400" b="0" strike="noStrike" spc="-1" smtClean="0">
                <a:solidFill>
                  <a:srgbClr val="000000"/>
                </a:solidFill>
                <a:latin typeface="Calibri"/>
              </a:rPr>
              <a:t>20</a:t>
            </a:fld>
            <a:endParaRPr lang="fr-FR" sz="14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725629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56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The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results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indicate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that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the combination of trans-affirmative vocal care and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virtual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reality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promotes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the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generalization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of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acquired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vocal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motor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behaviour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while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reducing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psychological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and social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barriers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,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thereby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enhancing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psychological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well-being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and the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transfer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of vocal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skills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to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daily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life.</a:t>
            </a:r>
            <a:endParaRPr lang="fr-FR" sz="2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2" name="PlaceHolder 3"/>
          <p:cNvSpPr>
            <a:spLocks noGrp="1"/>
          </p:cNvSpPr>
          <p:nvPr>
            <p:ph type="sldNum" idx="65"/>
          </p:nvPr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fr-FR" sz="12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C9FA2A5C-7B35-42D7-85C8-471D903605B5}" type="slidenum">
              <a:rPr lang="fr-FR" sz="1200" b="0" strike="noStrike" spc="-1">
                <a:solidFill>
                  <a:srgbClr val="000000"/>
                </a:solidFill>
                <a:latin typeface="Calibri"/>
              </a:rPr>
              <a:t>21</a:t>
            </a:fld>
            <a:endParaRPr lang="fr-FR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56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r>
              <a:rPr lang="fr-FR" sz="1800" b="0" strike="noStrike" spc="-1" dirty="0">
                <a:solidFill>
                  <a:srgbClr val="000000"/>
                </a:solidFill>
                <a:latin typeface="Calibri"/>
              </a:rPr>
              <a:t>In </a:t>
            </a:r>
            <a:r>
              <a:rPr lang="fr-FR" sz="1800" b="0" strike="noStrike" spc="-1" dirty="0" err="1">
                <a:solidFill>
                  <a:srgbClr val="000000"/>
                </a:solidFill>
                <a:latin typeface="Calibri"/>
              </a:rPr>
              <a:t>these</a:t>
            </a:r>
            <a:r>
              <a:rPr lang="fr-FR" sz="18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FR" sz="1800" b="0" strike="noStrike" spc="-1" dirty="0" err="1">
                <a:solidFill>
                  <a:srgbClr val="000000"/>
                </a:solidFill>
                <a:latin typeface="Calibri"/>
              </a:rPr>
              <a:t>uncertain</a:t>
            </a:r>
            <a:r>
              <a:rPr lang="fr-FR" sz="1800" b="0" strike="noStrike" spc="-1" dirty="0">
                <a:solidFill>
                  <a:srgbClr val="000000"/>
                </a:solidFill>
                <a:latin typeface="Calibri"/>
              </a:rPr>
              <a:t> times, </a:t>
            </a:r>
            <a:r>
              <a:rPr lang="fr-FR" sz="1800" b="0" strike="noStrike" spc="-1" dirty="0" err="1">
                <a:solidFill>
                  <a:srgbClr val="000000"/>
                </a:solidFill>
                <a:latin typeface="Calibri"/>
              </a:rPr>
              <a:t>we</a:t>
            </a:r>
            <a:r>
              <a:rPr lang="fr-FR" sz="18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FR" sz="1800" b="0" strike="noStrike" spc="-1" dirty="0" err="1">
                <a:solidFill>
                  <a:srgbClr val="000000"/>
                </a:solidFill>
                <a:latin typeface="Calibri"/>
              </a:rPr>
              <a:t>need</a:t>
            </a:r>
            <a:r>
              <a:rPr lang="fr-FR" sz="1800" b="0" strike="noStrike" spc="-1" dirty="0">
                <a:solidFill>
                  <a:srgbClr val="000000"/>
                </a:solidFill>
                <a:latin typeface="Calibri"/>
              </a:rPr>
              <a:t> to support </a:t>
            </a:r>
            <a:r>
              <a:rPr lang="fr-FR" sz="1800" b="0" strike="noStrike" spc="-1" dirty="0" err="1">
                <a:solidFill>
                  <a:srgbClr val="000000"/>
                </a:solidFill>
                <a:latin typeface="Calibri"/>
              </a:rPr>
              <a:t>minorities</a:t>
            </a:r>
            <a:r>
              <a:rPr lang="fr-FR" sz="1800" b="0" strike="noStrike" spc="-1" dirty="0">
                <a:solidFill>
                  <a:srgbClr val="000000"/>
                </a:solidFill>
                <a:latin typeface="Calibri"/>
              </a:rPr>
              <a:t> more </a:t>
            </a:r>
            <a:r>
              <a:rPr lang="fr-FR" sz="1800" b="0" strike="noStrike" spc="-1" dirty="0" err="1">
                <a:solidFill>
                  <a:srgbClr val="000000"/>
                </a:solidFill>
                <a:latin typeface="Calibri"/>
              </a:rPr>
              <a:t>than</a:t>
            </a:r>
            <a:r>
              <a:rPr lang="fr-FR" sz="18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FR" sz="1800" b="0" strike="noStrike" spc="-1" dirty="0" err="1">
                <a:solidFill>
                  <a:srgbClr val="000000"/>
                </a:solidFill>
                <a:latin typeface="Calibri"/>
              </a:rPr>
              <a:t>ever</a:t>
            </a:r>
            <a:r>
              <a:rPr lang="fr-FR" sz="1800" b="0" strike="noStrike" spc="-1" dirty="0">
                <a:solidFill>
                  <a:srgbClr val="000000"/>
                </a:solidFill>
                <a:latin typeface="Calibri"/>
              </a:rPr>
              <a:t>. How society </a:t>
            </a:r>
            <a:r>
              <a:rPr lang="fr-FR" sz="1800" b="0" strike="noStrike" spc="-1" dirty="0" err="1">
                <a:solidFill>
                  <a:srgbClr val="000000"/>
                </a:solidFill>
                <a:latin typeface="Calibri"/>
              </a:rPr>
              <a:t>perceives</a:t>
            </a:r>
            <a:r>
              <a:rPr lang="fr-FR" sz="18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FR" sz="1800" b="0" strike="noStrike" spc="-1" dirty="0" err="1">
                <a:solidFill>
                  <a:srgbClr val="000000"/>
                </a:solidFill>
                <a:latin typeface="Calibri"/>
              </a:rPr>
              <a:t>them</a:t>
            </a:r>
            <a:r>
              <a:rPr lang="fr-FR" sz="18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FR" sz="1800" b="0" strike="noStrike" spc="-1" dirty="0" err="1">
                <a:solidFill>
                  <a:srgbClr val="000000"/>
                </a:solidFill>
                <a:latin typeface="Calibri"/>
              </a:rPr>
              <a:t>depends</a:t>
            </a:r>
            <a:r>
              <a:rPr lang="fr-FR" sz="1800" b="0" strike="noStrike" spc="-1" dirty="0">
                <a:solidFill>
                  <a:srgbClr val="000000"/>
                </a:solidFill>
                <a:latin typeface="Calibri"/>
              </a:rPr>
              <a:t> on </a:t>
            </a:r>
            <a:r>
              <a:rPr lang="fr-FR" sz="1800" b="0" strike="noStrike" spc="-1" dirty="0" err="1">
                <a:solidFill>
                  <a:srgbClr val="000000"/>
                </a:solidFill>
                <a:latin typeface="Calibri"/>
              </a:rPr>
              <a:t>our</a:t>
            </a:r>
            <a:r>
              <a:rPr lang="fr-FR" sz="1800" b="0" strike="noStrike" spc="-1" dirty="0">
                <a:solidFill>
                  <a:srgbClr val="000000"/>
                </a:solidFill>
                <a:latin typeface="Calibri"/>
              </a:rPr>
              <a:t> actions and </a:t>
            </a:r>
            <a:r>
              <a:rPr lang="fr-FR" sz="1800" b="0" strike="noStrike" spc="-1" dirty="0" err="1">
                <a:solidFill>
                  <a:srgbClr val="000000"/>
                </a:solidFill>
                <a:latin typeface="Calibri"/>
              </a:rPr>
              <a:t>commitments</a:t>
            </a:r>
            <a:r>
              <a:rPr lang="fr-FR" sz="1800" b="0" strike="noStrike" spc="-1" dirty="0">
                <a:solidFill>
                  <a:srgbClr val="000000"/>
                </a:solidFill>
                <a:latin typeface="Calibri"/>
              </a:rPr>
              <a:t>.</a:t>
            </a:r>
          </a:p>
          <a:p>
            <a:pPr marL="216000" indent="0">
              <a:buNone/>
            </a:pPr>
            <a:r>
              <a:rPr lang="fr-FR" sz="1800" b="0" strike="noStrike" spc="-1" dirty="0" err="1">
                <a:solidFill>
                  <a:srgbClr val="000000"/>
                </a:solidFill>
                <a:latin typeface="Calibri"/>
              </a:rPr>
              <a:t>Thanks</a:t>
            </a:r>
            <a:r>
              <a:rPr lang="fr-FR" sz="1800" b="0" strike="noStrike" spc="-1" dirty="0">
                <a:solidFill>
                  <a:srgbClr val="000000"/>
                </a:solidFill>
                <a:latin typeface="Calibri"/>
              </a:rPr>
              <a:t> for </a:t>
            </a:r>
            <a:r>
              <a:rPr lang="fr-FR" sz="1800" b="0" strike="noStrike" spc="-1" dirty="0" err="1">
                <a:solidFill>
                  <a:srgbClr val="000000"/>
                </a:solidFill>
                <a:latin typeface="Calibri"/>
              </a:rPr>
              <a:t>you</a:t>
            </a:r>
            <a:r>
              <a:rPr lang="fr-FR" sz="1800" b="0" strike="noStrike" spc="-1" dirty="0">
                <a:solidFill>
                  <a:srgbClr val="000000"/>
                </a:solidFill>
                <a:latin typeface="Calibri"/>
              </a:rPr>
              <a:t> attention.</a:t>
            </a:r>
          </a:p>
        </p:txBody>
      </p:sp>
      <p:sp>
        <p:nvSpPr>
          <p:cNvPr id="565" name="PlaceHolder 3"/>
          <p:cNvSpPr>
            <a:spLocks noGrp="1"/>
          </p:cNvSpPr>
          <p:nvPr>
            <p:ph type="sldNum" idx="66"/>
          </p:nvPr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fr-FR" sz="12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39BAA7C6-00C2-4C12-B97A-E1460AC4FA12}" type="slidenum">
              <a:rPr lang="fr-FR" sz="1200" b="0" strike="noStrike" spc="-1">
                <a:solidFill>
                  <a:srgbClr val="000000"/>
                </a:solidFill>
                <a:latin typeface="Calibri"/>
              </a:rPr>
              <a:t>22</a:t>
            </a:fld>
            <a:endParaRPr lang="fr-FR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51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+mj-lt"/>
              <a:buNone/>
              <a:tabLst/>
              <a:defRPr/>
            </a:pP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We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know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that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the </a:t>
            </a:r>
            <a:r>
              <a:rPr lang="fr-BE" sz="2000" b="1" strike="noStrike" spc="-1" dirty="0" err="1">
                <a:solidFill>
                  <a:srgbClr val="000000"/>
                </a:solidFill>
                <a:latin typeface="Calibri"/>
              </a:rPr>
              <a:t>effectiveness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of care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is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hindered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by </a:t>
            </a:r>
            <a:r>
              <a:rPr lang="fr-BE" sz="2000" b="1" strike="noStrike" spc="-1" dirty="0">
                <a:solidFill>
                  <a:srgbClr val="000000"/>
                </a:solidFill>
                <a:latin typeface="Calibri"/>
              </a:rPr>
              <a:t>social </a:t>
            </a:r>
            <a:r>
              <a:rPr lang="fr-BE" sz="2000" b="1" strike="noStrike" spc="-1" dirty="0" err="1">
                <a:solidFill>
                  <a:srgbClr val="000000"/>
                </a:solidFill>
                <a:latin typeface="Calibri"/>
              </a:rPr>
              <a:t>fears</a:t>
            </a:r>
            <a:r>
              <a:rPr lang="fr-BE" sz="2000" b="1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and the </a:t>
            </a:r>
            <a:r>
              <a:rPr lang="fr-BE" sz="2000" b="1" strike="noStrike" spc="-1" dirty="0" err="1">
                <a:solidFill>
                  <a:srgbClr val="000000"/>
                </a:solidFill>
                <a:latin typeface="Calibri"/>
              </a:rPr>
              <a:t>low</a:t>
            </a:r>
            <a:r>
              <a:rPr lang="fr-BE" sz="2000" b="1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2000" b="1" strike="noStrike" spc="-1" dirty="0" err="1">
                <a:solidFill>
                  <a:srgbClr val="000000"/>
                </a:solidFill>
                <a:latin typeface="Calibri"/>
              </a:rPr>
              <a:t>sense</a:t>
            </a:r>
            <a:r>
              <a:rPr lang="fr-BE" sz="2000" b="1" strike="noStrike" spc="-1" dirty="0">
                <a:solidFill>
                  <a:srgbClr val="000000"/>
                </a:solidFill>
                <a:latin typeface="Calibri"/>
              </a:rPr>
              <a:t> of self-</a:t>
            </a:r>
            <a:r>
              <a:rPr lang="fr-BE" sz="2000" b="1" strike="noStrike" spc="-1" dirty="0" err="1">
                <a:solidFill>
                  <a:srgbClr val="000000"/>
                </a:solidFill>
                <a:latin typeface="Calibri"/>
              </a:rPr>
              <a:t>efficacy</a:t>
            </a:r>
            <a:r>
              <a:rPr lang="fr-BE" sz="2000" b="1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that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trans people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may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experience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. </a:t>
            </a:r>
            <a:endParaRPr lang="fr-FR" sz="2000" b="0" strike="noStrike" spc="-1" dirty="0">
              <a:solidFill>
                <a:srgbClr val="000000"/>
              </a:solidFill>
              <a:latin typeface="Calibri"/>
            </a:endParaRPr>
          </a:p>
          <a:p>
            <a:pPr marL="0" indent="0">
              <a:lnSpc>
                <a:spcPct val="100000"/>
              </a:lnSpc>
              <a:buClr>
                <a:srgbClr val="000000"/>
              </a:buClr>
              <a:buFont typeface="+mj-lt"/>
              <a:buNone/>
            </a:pP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This feeling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increases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2000" b="1" strike="noStrike" spc="-1" dirty="0" err="1">
                <a:solidFill>
                  <a:srgbClr val="000000"/>
                </a:solidFill>
                <a:latin typeface="Calibri"/>
              </a:rPr>
              <a:t>their</a:t>
            </a:r>
            <a:r>
              <a:rPr lang="fr-BE" sz="2000" b="1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2000" b="1" strike="noStrike" spc="-1" dirty="0" err="1">
                <a:solidFill>
                  <a:srgbClr val="000000"/>
                </a:solidFill>
                <a:latin typeface="Calibri"/>
              </a:rPr>
              <a:t>level</a:t>
            </a:r>
            <a:r>
              <a:rPr lang="fr-BE" sz="2000" b="1" strike="noStrike" spc="-1" dirty="0">
                <a:solidFill>
                  <a:srgbClr val="000000"/>
                </a:solidFill>
                <a:latin typeface="Calibri"/>
              </a:rPr>
              <a:t> of </a:t>
            </a:r>
            <a:r>
              <a:rPr lang="fr-BE" sz="2000" b="1" strike="noStrike" spc="-1" dirty="0" err="1">
                <a:solidFill>
                  <a:srgbClr val="000000"/>
                </a:solidFill>
                <a:latin typeface="Calibri"/>
              </a:rPr>
              <a:t>anxiety</a:t>
            </a:r>
            <a:r>
              <a:rPr lang="fr-BE" sz="2000" b="1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and affects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their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quality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of life. </a:t>
            </a:r>
          </a:p>
          <a:p>
            <a:pPr marL="0" indent="0">
              <a:lnSpc>
                <a:spcPct val="100000"/>
              </a:lnSpc>
              <a:buClr>
                <a:srgbClr val="000000"/>
              </a:buClr>
              <a:buFont typeface="+mj-lt"/>
              <a:buNone/>
            </a:pPr>
            <a:endParaRPr lang="fr-BE" sz="2000" b="0" strike="noStrike" spc="-1" dirty="0">
              <a:solidFill>
                <a:srgbClr val="000000"/>
              </a:solidFill>
              <a:latin typeface="Calibri"/>
            </a:endParaRPr>
          </a:p>
          <a:p>
            <a:pPr marL="0" indent="0">
              <a:lnSpc>
                <a:spcPct val="100000"/>
              </a:lnSpc>
              <a:buClr>
                <a:srgbClr val="000000"/>
              </a:buClr>
              <a:buFont typeface="+mj-lt"/>
              <a:buNone/>
            </a:pP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The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voice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,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heavily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affected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by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anxiety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, can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be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improved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through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direct techniques ,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modifying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for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example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frequency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and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intensity</a:t>
            </a:r>
            <a:endParaRPr lang="fr-FR" sz="2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1" name="PlaceHolder 3"/>
          <p:cNvSpPr>
            <a:spLocks noGrp="1"/>
          </p:cNvSpPr>
          <p:nvPr>
            <p:ph type="sldNum" idx="47"/>
          </p:nvPr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fr-FR" sz="12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11DB4722-C989-4BC3-8740-57D8A0C38AC0}" type="slidenum">
              <a:rPr lang="fr-FR" sz="1200" b="0" strike="noStrike" spc="-1">
                <a:solidFill>
                  <a:srgbClr val="000000"/>
                </a:solidFill>
                <a:latin typeface="Calibri"/>
              </a:rPr>
              <a:t>3</a:t>
            </a:fld>
            <a:endParaRPr lang="fr-FR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51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and </a:t>
            </a:r>
            <a:r>
              <a:rPr lang="fr-BE" sz="2000" b="1" strike="noStrike" spc="-1" dirty="0">
                <a:solidFill>
                  <a:srgbClr val="000000"/>
                </a:solidFill>
                <a:latin typeface="Calibri"/>
              </a:rPr>
              <a:t>indirect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2000" b="1" strike="noStrike" spc="-1" dirty="0">
                <a:solidFill>
                  <a:srgbClr val="000000"/>
                </a:solidFill>
                <a:latin typeface="Calibri"/>
              </a:rPr>
              <a:t>techniques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, for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example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exposure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therapy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aimed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at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reducing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stress and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its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effects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on the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voice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.</a:t>
            </a:r>
            <a:endParaRPr lang="fr-FR" sz="20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We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know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that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Immersive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environments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are effective in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treating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phobias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and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fluency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disorders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, and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among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teachers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,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according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to Remacle et al.,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they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promote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lasting vocal changes. </a:t>
            </a:r>
            <a:endParaRPr lang="fr-FR" sz="20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0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fr-FR" sz="20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0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fr-FR" sz="2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7" name="PlaceHolder 3"/>
          <p:cNvSpPr>
            <a:spLocks noGrp="1"/>
          </p:cNvSpPr>
          <p:nvPr>
            <p:ph type="sldNum" idx="49"/>
          </p:nvPr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fr-FR" sz="12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02518C30-B167-4466-B2C2-F28F9EE82475}" type="slidenum">
              <a:rPr lang="fr-FR" sz="1200" b="0" strike="noStrike" spc="-1">
                <a:solidFill>
                  <a:srgbClr val="000000"/>
                </a:solidFill>
                <a:latin typeface="Calibri"/>
              </a:rPr>
              <a:t>4</a:t>
            </a:fld>
            <a:endParaRPr lang="fr-FR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51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So,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based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on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these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results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, </a:t>
            </a:r>
            <a:r>
              <a:rPr lang="fr-BE" sz="2000" b="1" strike="noStrike" spc="-1" dirty="0">
                <a:solidFill>
                  <a:srgbClr val="000000"/>
                </a:solidFill>
                <a:latin typeface="Calibri"/>
              </a:rPr>
              <a:t>immersive </a:t>
            </a:r>
            <a:r>
              <a:rPr lang="fr-BE" sz="2000" b="1" strike="noStrike" spc="-1" dirty="0" err="1">
                <a:solidFill>
                  <a:srgbClr val="000000"/>
                </a:solidFill>
                <a:latin typeface="Calibri"/>
              </a:rPr>
              <a:t>environments</a:t>
            </a:r>
            <a:r>
              <a:rPr lang="fr-BE" sz="2000" b="1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could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help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reduce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2000" b="1" strike="noStrike" spc="-1" dirty="0">
                <a:solidFill>
                  <a:srgbClr val="000000"/>
                </a:solidFill>
                <a:latin typeface="Calibri"/>
              </a:rPr>
              <a:t>social </a:t>
            </a:r>
            <a:r>
              <a:rPr lang="fr-BE" sz="2000" b="1" strike="noStrike" spc="-1" dirty="0" err="1">
                <a:solidFill>
                  <a:srgbClr val="000000"/>
                </a:solidFill>
                <a:latin typeface="Calibri"/>
              </a:rPr>
              <a:t>fears</a:t>
            </a:r>
            <a:r>
              <a:rPr lang="fr-BE" sz="2000" b="1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and </a:t>
            </a:r>
            <a:r>
              <a:rPr lang="fr-BE" sz="2000" b="1" strike="noStrike" spc="-1" dirty="0" err="1">
                <a:solidFill>
                  <a:srgbClr val="000000"/>
                </a:solidFill>
                <a:latin typeface="Calibri"/>
              </a:rPr>
              <a:t>strengthen</a:t>
            </a:r>
            <a:r>
              <a:rPr lang="fr-BE" sz="2000" b="1" strike="noStrike" spc="-1" dirty="0">
                <a:solidFill>
                  <a:srgbClr val="000000"/>
                </a:solidFill>
                <a:latin typeface="Calibri"/>
              </a:rPr>
              <a:t> self-</a:t>
            </a:r>
            <a:r>
              <a:rPr lang="fr-BE" sz="2000" b="1" strike="noStrike" spc="-1" dirty="0" err="1">
                <a:solidFill>
                  <a:srgbClr val="000000"/>
                </a:solidFill>
                <a:latin typeface="Calibri"/>
              </a:rPr>
              <a:t>efficacy</a:t>
            </a:r>
            <a:r>
              <a:rPr lang="fr-BE" sz="2000" b="1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by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offering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2000" b="1" strike="noStrike" spc="-1" dirty="0" err="1">
                <a:solidFill>
                  <a:srgbClr val="000000"/>
                </a:solidFill>
                <a:latin typeface="Calibri"/>
              </a:rPr>
              <a:t>ecologically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valid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and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repetitive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training,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which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is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2000" b="1" strike="noStrike" spc="-1" dirty="0">
                <a:solidFill>
                  <a:srgbClr val="000000"/>
                </a:solidFill>
                <a:latin typeface="Calibri"/>
              </a:rPr>
              <a:t>essential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for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automating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a vocal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motor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behavior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.</a:t>
            </a:r>
            <a:endParaRPr lang="fr-FR" sz="20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Our </a:t>
            </a:r>
            <a:r>
              <a:rPr lang="fr-BE" sz="2000" b="1" strike="noStrike" spc="-1" dirty="0" err="1">
                <a:solidFill>
                  <a:srgbClr val="000000"/>
                </a:solidFill>
                <a:latin typeface="Calibri"/>
              </a:rPr>
              <a:t>research</a:t>
            </a:r>
            <a:r>
              <a:rPr lang="fr-BE" sz="2000" b="1" strike="noStrike" spc="-1" dirty="0">
                <a:solidFill>
                  <a:srgbClr val="000000"/>
                </a:solidFill>
                <a:latin typeface="Calibri"/>
              </a:rPr>
              <a:t> question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was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therefore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formulated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as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follows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:</a:t>
            </a:r>
            <a:r>
              <a:rPr lang="fr-FR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</a:p>
          <a:p>
            <a:pPr marL="216000"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Can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virtual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reality help a trans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woman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use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her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feminine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vocal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motor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behavior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in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her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daily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life? </a:t>
            </a:r>
            <a:endParaRPr lang="fr-FR" sz="2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0" name="PlaceHolder 3"/>
          <p:cNvSpPr>
            <a:spLocks noGrp="1"/>
          </p:cNvSpPr>
          <p:nvPr>
            <p:ph type="sldNum" idx="50"/>
          </p:nvPr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fr-FR" sz="12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53162AA7-4F1E-4FB3-A18A-4FB60104E1F8}" type="slidenum">
              <a:rPr lang="fr-FR" sz="1200" b="0" strike="noStrike" spc="-1">
                <a:solidFill>
                  <a:srgbClr val="000000"/>
                </a:solidFill>
                <a:latin typeface="Calibri"/>
              </a:rPr>
              <a:t>5</a:t>
            </a:fld>
            <a:endParaRPr lang="fr-FR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52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This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study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case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aims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to //</a:t>
            </a:r>
            <a:endParaRPr lang="fr-FR" sz="20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Firstly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, 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Evaluate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the </a:t>
            </a:r>
            <a:r>
              <a:rPr lang="fr-BE" sz="2000" b="1" strike="noStrike" spc="-1" dirty="0">
                <a:solidFill>
                  <a:srgbClr val="000000"/>
                </a:solidFill>
                <a:latin typeface="Calibri"/>
              </a:rPr>
              <a:t>influence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of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psychological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factors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and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virtual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reality on vocal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parameters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,</a:t>
            </a:r>
            <a:endParaRPr lang="fr-FR" sz="20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Secondly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, // how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could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virtual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reality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enhance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self-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efficacy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 ?</a:t>
            </a:r>
          </a:p>
          <a:p>
            <a:pPr marL="216000"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Thirdly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, //explore the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psychological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and social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benefits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of trans-affirmative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voice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care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combined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with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virtual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reality.</a:t>
            </a:r>
            <a:endParaRPr lang="fr-FR" sz="20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0">
              <a:lnSpc>
                <a:spcPct val="100000"/>
              </a:lnSpc>
              <a:buNone/>
              <a:tabLst>
                <a:tab pos="0" algn="l"/>
              </a:tabLst>
            </a:pPr>
            <a:endParaRPr lang="fr-FR" sz="2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9" name="PlaceHolder 3"/>
          <p:cNvSpPr>
            <a:spLocks noGrp="1"/>
          </p:cNvSpPr>
          <p:nvPr>
            <p:ph type="sldNum" idx="53"/>
          </p:nvPr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fr-FR" sz="12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850D35A9-9BF7-41BB-8B67-9C9CE62AC6E7}" type="slidenum">
              <a:rPr lang="fr-FR" sz="1200" b="0" strike="noStrike" spc="-1">
                <a:solidFill>
                  <a:srgbClr val="000000"/>
                </a:solidFill>
                <a:latin typeface="Calibri"/>
              </a:rPr>
              <a:t>6</a:t>
            </a:fld>
            <a:endParaRPr lang="fr-FR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53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To test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this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research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question,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we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opted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for a single-case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experimental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design. The participant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is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25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years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old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,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is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studying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at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University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college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in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Belgium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and has been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transitioning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for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less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than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a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year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.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She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speaks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little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,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around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2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hours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per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day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.</a:t>
            </a:r>
            <a:endParaRPr lang="fr-FR" sz="2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2" name="PlaceHolder 3"/>
          <p:cNvSpPr>
            <a:spLocks noGrp="1"/>
          </p:cNvSpPr>
          <p:nvPr>
            <p:ph type="sldNum" idx="54"/>
          </p:nvPr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fr-FR" sz="12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A191D146-65DA-4212-AE58-19CA240ABDD1}" type="slidenum">
              <a:rPr lang="fr-FR" sz="1200" b="0" strike="noStrike" spc="-1">
                <a:solidFill>
                  <a:srgbClr val="000000"/>
                </a:solidFill>
                <a:latin typeface="Calibri"/>
              </a:rPr>
              <a:t>7</a:t>
            </a:fld>
            <a:endParaRPr lang="fr-FR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54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The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study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was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conducted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over 13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weeks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.</a:t>
            </a:r>
          </a:p>
          <a:p>
            <a:pPr marL="2160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endParaRPr lang="fr-FR" sz="20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BE" sz="2000" b="1" strike="noStrike" spc="-1" dirty="0" err="1">
                <a:solidFill>
                  <a:srgbClr val="000000"/>
                </a:solidFill>
                <a:latin typeface="Calibri"/>
              </a:rPr>
              <a:t>Ten</a:t>
            </a:r>
            <a:r>
              <a:rPr lang="fr-BE" sz="2000" b="1" strike="noStrike" spc="-1" dirty="0">
                <a:solidFill>
                  <a:srgbClr val="000000"/>
                </a:solidFill>
                <a:latin typeface="Calibri"/>
              </a:rPr>
              <a:t> vocal </a:t>
            </a:r>
            <a:r>
              <a:rPr lang="fr-BE" sz="2000" b="1" strike="noStrike" spc="-1" dirty="0" err="1">
                <a:solidFill>
                  <a:srgbClr val="000000"/>
                </a:solidFill>
                <a:latin typeface="Calibri"/>
              </a:rPr>
              <a:t>therapy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sessions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were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conducted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at a rate of one session per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week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. </a:t>
            </a:r>
            <a:endParaRPr lang="fr-FR" sz="20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BE" sz="2000" b="1" strike="noStrike" spc="-1" dirty="0" err="1">
                <a:solidFill>
                  <a:srgbClr val="000000"/>
                </a:solidFill>
                <a:latin typeface="Calibri"/>
              </a:rPr>
              <a:t>Three</a:t>
            </a:r>
            <a:r>
              <a:rPr lang="fr-BE" sz="2000" b="1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2000" b="1" strike="noStrike" spc="-1" dirty="0" err="1">
                <a:solidFill>
                  <a:srgbClr val="000000"/>
                </a:solidFill>
                <a:latin typeface="Calibri"/>
              </a:rPr>
              <a:t>voice</a:t>
            </a:r>
            <a:r>
              <a:rPr lang="fr-BE" sz="2000" b="1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2000" b="1" strike="noStrike" spc="-1" dirty="0" err="1">
                <a:solidFill>
                  <a:srgbClr val="000000"/>
                </a:solidFill>
                <a:latin typeface="Calibri"/>
              </a:rPr>
              <a:t>evaluations</a:t>
            </a:r>
            <a:r>
              <a:rPr lang="fr-BE" sz="2000" b="1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took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place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before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the sessions,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immediately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after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the sessions, and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three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weeks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after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the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voice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care.</a:t>
            </a:r>
            <a:endParaRPr lang="fr-FR" sz="20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Note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that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between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T1 and T2, no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voice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sessions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were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delivered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.</a:t>
            </a:r>
            <a:endParaRPr lang="fr-FR" sz="20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0">
              <a:lnSpc>
                <a:spcPct val="100000"/>
              </a:lnSpc>
              <a:buNone/>
              <a:tabLst>
                <a:tab pos="0" algn="l"/>
              </a:tabLst>
            </a:pPr>
            <a:endParaRPr lang="fr-BE" sz="20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Five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virtual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reality sessions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were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conducted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,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with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one session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every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15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days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. Pre- and post-immersion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evaluations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were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also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carried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out.</a:t>
            </a:r>
            <a:br>
              <a:rPr sz="2000" dirty="0"/>
            </a:br>
            <a:endParaRPr lang="fr-FR" sz="2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5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2971080" cy="457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200" b="0" strike="noStrike" spc="-1">
                <a:solidFill>
                  <a:schemeClr val="dk1"/>
                </a:solidFill>
                <a:latin typeface="+mn-lt"/>
                <a:ea typeface="+mn-ea"/>
              </a:rPr>
              <a:t>Efficiency of the astudillo method in voice harmonization</a:t>
            </a:r>
            <a:endParaRPr lang="fr-FR" sz="1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6" name="PlaceHolder 4"/>
          <p:cNvSpPr>
            <a:spLocks noGrp="1"/>
          </p:cNvSpPr>
          <p:nvPr>
            <p:ph type="ftr" idx="59"/>
          </p:nvPr>
        </p:nvSpPr>
        <p:spPr>
          <a:xfrm>
            <a:off x="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lnSpc>
                <a:spcPct val="100000"/>
              </a:lnSpc>
              <a:buNone/>
              <a:tabLst>
                <a:tab pos="0" algn="l"/>
              </a:tabLst>
              <a:defRPr lang="en-US" sz="12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200" b="0" strike="noStrike" spc="-1">
                <a:solidFill>
                  <a:srgbClr val="000000"/>
                </a:solidFill>
                <a:latin typeface="Calibri"/>
              </a:rPr>
              <a:t>Jaber Batoul, Gillot Aurélie, Morsomme Dominique</a:t>
            </a:r>
            <a:endParaRPr lang="fr-FR" sz="1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7" name="PlaceHolder 5"/>
          <p:cNvSpPr>
            <a:spLocks noGrp="1"/>
          </p:cNvSpPr>
          <p:nvPr>
            <p:ph type="sldNum" idx="60"/>
          </p:nvPr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LB" sz="12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DD56AACD-0182-4B2D-A65F-EF791A01D4EF}" type="slidenum">
              <a:rPr lang="en-LB" sz="1200" b="0" strike="noStrike" spc="-1">
                <a:solidFill>
                  <a:srgbClr val="000000"/>
                </a:solidFill>
                <a:latin typeface="Calibri"/>
              </a:rPr>
              <a:t>8</a:t>
            </a:fld>
            <a:endParaRPr lang="fr-FR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54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The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environments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in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which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the participant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was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immersed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were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chosen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by the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clinician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to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mimic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her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everyday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social interactions.</a:t>
            </a:r>
            <a:endParaRPr lang="fr-FR" sz="20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She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praticed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her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voice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in 2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environments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called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respectively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"Interview" and «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Amphitheater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" . </a:t>
            </a:r>
            <a:endParaRPr lang="fr-FR" sz="20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The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selected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environments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,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often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used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for patients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suffering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from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social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anxiety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,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include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interactions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with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avatars.</a:t>
            </a:r>
            <a:endParaRPr lang="fr-FR" sz="20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To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assess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the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transfer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of the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acquired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vocal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motor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behavior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, the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experimenter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collected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measurements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in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two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settings: a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familiar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interview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environment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and an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unfamiliar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elevator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2000" b="0" strike="noStrike" spc="-1" dirty="0" err="1">
                <a:solidFill>
                  <a:srgbClr val="000000"/>
                </a:solidFill>
                <a:latin typeface="Calibri"/>
              </a:rPr>
              <a:t>environment</a:t>
            </a:r>
            <a:r>
              <a:rPr lang="fr-BE" sz="2000" b="0" strike="noStrike" spc="-1" dirty="0">
                <a:solidFill>
                  <a:srgbClr val="000000"/>
                </a:solidFill>
                <a:latin typeface="Calibri"/>
              </a:rPr>
              <a:t>.</a:t>
            </a:r>
            <a:endParaRPr lang="fr-FR" sz="2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0" name="PlaceHolder 3"/>
          <p:cNvSpPr>
            <a:spLocks noGrp="1"/>
          </p:cNvSpPr>
          <p:nvPr>
            <p:ph type="sldNum" idx="61"/>
          </p:nvPr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fr-FR" sz="12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12135C1B-2F26-4AB0-A3E2-DE047F092EBE}" type="slidenum">
              <a:rPr lang="fr-FR" sz="1200" b="0" strike="noStrike" spc="-1">
                <a:solidFill>
                  <a:srgbClr val="000000"/>
                </a:solidFill>
                <a:latin typeface="Calibri"/>
              </a:rPr>
              <a:t>9</a:t>
            </a:fld>
            <a:endParaRPr lang="fr-FR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r-FR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2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4EA148E2-C1A4-4704-87DB-A41737F30EEA}" type="slidenum">
              <a:t>‹N°›</a:t>
            </a:fld>
            <a:endParaRPr/>
          </a:p>
        </p:txBody>
      </p:sp>
      <p:sp>
        <p:nvSpPr>
          <p:cNvPr id="3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r>
              <a:rPr lang="fr-FR"/>
              <a:t>EPATH25 : 05/09/2025</a:t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0"/>
          </p:nvPr>
        </p:nvSpPr>
        <p:spPr/>
        <p:txBody>
          <a:bodyPr/>
          <a:lstStyle/>
          <a:p>
            <a:fld id="{860C3787-0484-4C9C-8D1A-737EC1F427FE}" type="slidenum">
              <a:t>‹N°›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31"/>
          </p:nvPr>
        </p:nvSpPr>
        <p:spPr/>
        <p:txBody>
          <a:bodyPr/>
          <a:lstStyle/>
          <a:p>
            <a:r>
              <a:rPr lang="fr-FR"/>
              <a:t>EPATH25 : 05/09/2025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3"/>
          </p:nvPr>
        </p:nvSpPr>
        <p:spPr/>
        <p:txBody>
          <a:bodyPr/>
          <a:lstStyle/>
          <a:p>
            <a:fld id="{629036FA-3EBF-474A-9D91-79909D3C325F}" type="slidenum">
              <a:t>‹N°›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34"/>
          </p:nvPr>
        </p:nvSpPr>
        <p:spPr/>
        <p:txBody>
          <a:bodyPr/>
          <a:lstStyle/>
          <a:p>
            <a:r>
              <a:rPr lang="fr-FR"/>
              <a:t>EPATH25 : 05/09/2025</a:t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246859DE-B86F-4FC6-AC78-CF2C4E11D6C9}" type="slidenum">
              <a:t>‹N°›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r>
              <a:rPr lang="fr-FR"/>
              <a:t>EPATH25 : 05/09/2025</a:t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3AB36482-9741-4AEE-B3BF-8AF22130E7C8}" type="slidenum">
              <a:t>‹N°›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r>
              <a:rPr lang="fr-FR"/>
              <a:t>EPATH25 : 05/09/2025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r-FR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904A6F82-D1AA-41C4-86A9-8AE41387E12E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r-FR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F0C86B55-CCA8-42FA-AEAF-7C9E78C3F4AC}" type="slidenum">
              <a:t>‹N°›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fr-FR"/>
              <a:t>EPATH25 : 05/09/2025</a:t>
            </a: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r-FR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8"/>
          </p:nvPr>
        </p:nvSpPr>
        <p:spPr/>
        <p:txBody>
          <a:bodyPr/>
          <a:lstStyle/>
          <a:p>
            <a:fld id="{A79A47D2-8CC1-480D-98A0-3A076AE35144}" type="slidenum">
              <a:t>‹N°›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9"/>
          </p:nvPr>
        </p:nvSpPr>
        <p:spPr/>
        <p:txBody>
          <a:bodyPr/>
          <a:lstStyle/>
          <a:p>
            <a:r>
              <a:rPr lang="fr-FR"/>
              <a:t>EPATH25 : 05/09/2025</a:t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1"/>
          </p:nvPr>
        </p:nvSpPr>
        <p:spPr/>
        <p:txBody>
          <a:bodyPr/>
          <a:lstStyle/>
          <a:p>
            <a:fld id="{9AF66B54-0631-4F57-B0C1-4D56279D879A}" type="slidenum">
              <a:t>‹N°›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22"/>
          </p:nvPr>
        </p:nvSpPr>
        <p:spPr/>
        <p:txBody>
          <a:bodyPr/>
          <a:lstStyle/>
          <a:p>
            <a:r>
              <a:rPr lang="fr-FR"/>
              <a:t>EPATH25 : 05/09/2025</a:t>
            </a: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r-FR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4"/>
          </p:nvPr>
        </p:nvSpPr>
        <p:spPr/>
        <p:txBody>
          <a:bodyPr/>
          <a:lstStyle/>
          <a:p>
            <a:fld id="{3D0C062F-FE94-4A3A-8A8A-E17FAF4A5A45}" type="slidenum">
              <a:t>‹N°›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25"/>
          </p:nvPr>
        </p:nvSpPr>
        <p:spPr/>
        <p:txBody>
          <a:bodyPr/>
          <a:lstStyle/>
          <a:p>
            <a:r>
              <a:rPr lang="fr-FR"/>
              <a:t>EPATH25 : 05/09/2025</a:t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7"/>
          </p:nvPr>
        </p:nvSpPr>
        <p:spPr/>
        <p:txBody>
          <a:bodyPr/>
          <a:lstStyle/>
          <a:p>
            <a:fld id="{F80D5E87-E279-41AE-B01D-A03FE944AE67}" type="slidenum">
              <a:t>‹N°›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28"/>
          </p:nvPr>
        </p:nvSpPr>
        <p:spPr/>
        <p:txBody>
          <a:bodyPr/>
          <a:lstStyle/>
          <a:p>
            <a:r>
              <a:rPr lang="fr-FR"/>
              <a:t>EPATH25 : 05/09/2025</a:t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0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Cliquez pour éditer le format du texte-titre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ftr" idx="1"/>
          </p:nvPr>
        </p:nvSpPr>
        <p:spPr>
          <a:xfrm>
            <a:off x="4038480" y="6356520"/>
            <a:ext cx="41140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fr-FR" sz="14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400" b="0" strike="noStrike" spc="-1">
                <a:solidFill>
                  <a:srgbClr val="000000"/>
                </a:solidFill>
                <a:latin typeface="Calibri"/>
              </a:rPr>
              <a:t>Footer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sldNum" idx="2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fr-FR" sz="1200" b="0" strike="noStrike" spc="-1">
                <a:solidFill>
                  <a:schemeClr val="dk1">
                    <a:tint val="82000"/>
                  </a:schemeClr>
                </a:solidFill>
                <a:latin typeface="Apto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4524B533-756E-489B-9AC9-E6F0770C2C17}" type="slidenum">
              <a:rPr lang="fr-FR" sz="1200" b="0" strike="noStrike" spc="-1">
                <a:solidFill>
                  <a:schemeClr val="dk1">
                    <a:tint val="82000"/>
                  </a:schemeClr>
                </a:solidFill>
                <a:latin typeface="Aptos"/>
              </a:rPr>
              <a:t>‹N°›</a:t>
            </a:fld>
            <a:endParaRPr lang="fr-FR" sz="1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dt" idx="3"/>
          </p:nvPr>
        </p:nvSpPr>
        <p:spPr>
          <a:xfrm>
            <a:off x="83808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>
              <a:buNone/>
              <a:defRPr lang="fr-FR" sz="14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>
              <a:buNone/>
            </a:pPr>
            <a:r>
              <a:rPr lang="fr-FR" sz="1400" b="0" strike="noStrike" spc="-1">
                <a:solidFill>
                  <a:srgbClr val="000000"/>
                </a:solidFill>
                <a:latin typeface="Calibri"/>
              </a:rPr>
              <a:t>EPATH25 : 05/09/2025</a:t>
            </a: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200" b="0" strike="noStrike" spc="-1">
                <a:solidFill>
                  <a:srgbClr val="000000"/>
                </a:solidFill>
                <a:latin typeface="Calibri"/>
              </a:rPr>
              <a:t>Cliquez pour éditer le format du plan de texte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800" b="0" strike="noStrike" spc="-1">
                <a:solidFill>
                  <a:srgbClr val="000000"/>
                </a:solidFill>
                <a:latin typeface="Calibri"/>
              </a:rPr>
              <a:t>Second niveau de plan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400" b="0" strike="noStrike" spc="-1">
                <a:solidFill>
                  <a:srgbClr val="000000"/>
                </a:solidFill>
                <a:latin typeface="Calibri"/>
              </a:rPr>
              <a:t>Troisième niveau de plan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000" b="0" strike="noStrike" spc="-1">
                <a:solidFill>
                  <a:srgbClr val="000000"/>
                </a:solidFill>
                <a:latin typeface="Calibri"/>
              </a:rPr>
              <a:t>Quatrième niveau de plan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Calibri"/>
              </a:rPr>
              <a:t>Cinquième niveau de plan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Calibri"/>
              </a:rPr>
              <a:t>Sixième niveau de plan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Calibri"/>
              </a:rPr>
              <a:t>Septième niveau de plan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ftr" idx="29"/>
          </p:nvPr>
        </p:nvSpPr>
        <p:spPr>
          <a:xfrm>
            <a:off x="4038480" y="6356520"/>
            <a:ext cx="41140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fr-FR" sz="14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400" b="0" strike="noStrike" spc="-1">
                <a:solidFill>
                  <a:srgbClr val="000000"/>
                </a:solidFill>
                <a:latin typeface="Calibri"/>
              </a:rPr>
              <a:t>Footer</a:t>
            </a:r>
          </a:p>
        </p:txBody>
      </p:sp>
      <p:sp>
        <p:nvSpPr>
          <p:cNvPr id="52" name="PlaceHolder 2"/>
          <p:cNvSpPr>
            <a:spLocks noGrp="1"/>
          </p:cNvSpPr>
          <p:nvPr>
            <p:ph type="sldNum" idx="30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fr-FR" sz="1200" b="0" strike="noStrike" spc="-1">
                <a:solidFill>
                  <a:schemeClr val="dk1">
                    <a:tint val="82000"/>
                  </a:schemeClr>
                </a:solidFill>
                <a:latin typeface="Apto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455897B5-995C-4E67-922C-F0799B7263D9}" type="slidenum">
              <a:rPr lang="fr-FR" sz="1200" b="0" strike="noStrike" spc="-1">
                <a:solidFill>
                  <a:schemeClr val="dk1">
                    <a:tint val="82000"/>
                  </a:schemeClr>
                </a:solidFill>
                <a:latin typeface="Aptos"/>
              </a:rPr>
              <a:t>‹N°›</a:t>
            </a:fld>
            <a:endParaRPr lang="fr-FR" sz="1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dt" idx="31"/>
          </p:nvPr>
        </p:nvSpPr>
        <p:spPr>
          <a:xfrm>
            <a:off x="83808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>
              <a:buNone/>
              <a:defRPr lang="fr-FR" sz="14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>
              <a:buNone/>
            </a:pPr>
            <a:r>
              <a:rPr lang="fr-FR" sz="1400" b="0" strike="noStrike" spc="-1">
                <a:solidFill>
                  <a:srgbClr val="000000"/>
                </a:solidFill>
                <a:latin typeface="Calibri"/>
              </a:rPr>
              <a:t>EPATH25 : 05/09/2025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ftr" idx="32"/>
          </p:nvPr>
        </p:nvSpPr>
        <p:spPr>
          <a:xfrm>
            <a:off x="4038480" y="6356520"/>
            <a:ext cx="41140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fr-FR" sz="14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400" b="0" strike="noStrike" spc="-1">
                <a:solidFill>
                  <a:srgbClr val="000000"/>
                </a:solidFill>
                <a:latin typeface="Calibri"/>
              </a:rPr>
              <a:t>Footer</a:t>
            </a:r>
          </a:p>
        </p:txBody>
      </p:sp>
      <p:sp>
        <p:nvSpPr>
          <p:cNvPr id="55" name="PlaceHolder 2"/>
          <p:cNvSpPr>
            <a:spLocks noGrp="1"/>
          </p:cNvSpPr>
          <p:nvPr>
            <p:ph type="sldNum" idx="33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fr-FR" sz="1200" b="0" strike="noStrike" spc="-1">
                <a:solidFill>
                  <a:schemeClr val="dk1">
                    <a:tint val="82000"/>
                  </a:schemeClr>
                </a:solidFill>
                <a:latin typeface="Apto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21ECB508-FFB6-4FEE-A2C5-1F40AE3D3234}" type="slidenum">
              <a:rPr lang="fr-FR" sz="1200" b="0" strike="noStrike" spc="-1">
                <a:solidFill>
                  <a:schemeClr val="dk1">
                    <a:tint val="82000"/>
                  </a:schemeClr>
                </a:solidFill>
                <a:latin typeface="Aptos"/>
              </a:rPr>
              <a:t>‹N°›</a:t>
            </a:fld>
            <a:endParaRPr lang="fr-FR" sz="1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 type="dt" idx="34"/>
          </p:nvPr>
        </p:nvSpPr>
        <p:spPr>
          <a:xfrm>
            <a:off x="83808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>
              <a:buNone/>
              <a:defRPr lang="fr-FR" sz="14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>
              <a:buNone/>
            </a:pPr>
            <a:r>
              <a:rPr lang="fr-FR" sz="1400" b="0" strike="noStrike" spc="-1">
                <a:solidFill>
                  <a:srgbClr val="000000"/>
                </a:solidFill>
                <a:latin typeface="Calibri"/>
              </a:rPr>
              <a:t>EPATH25 : 05/09/2025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ftr" idx="4"/>
          </p:nvPr>
        </p:nvSpPr>
        <p:spPr>
          <a:xfrm>
            <a:off x="4038480" y="6356520"/>
            <a:ext cx="41140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fr-FR" sz="14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400" b="0" strike="noStrike" spc="-1">
                <a:solidFill>
                  <a:srgbClr val="000000"/>
                </a:solidFill>
                <a:latin typeface="Calibri"/>
              </a:rPr>
              <a:t>Footer</a:t>
            </a:r>
          </a:p>
        </p:txBody>
      </p:sp>
      <p:sp>
        <p:nvSpPr>
          <p:cNvPr id="8" name="PlaceHolder 2"/>
          <p:cNvSpPr>
            <a:spLocks noGrp="1"/>
          </p:cNvSpPr>
          <p:nvPr>
            <p:ph type="sldNum" idx="5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fr-FR" sz="1200" b="0" strike="noStrike" spc="-1">
                <a:solidFill>
                  <a:schemeClr val="dk1">
                    <a:tint val="82000"/>
                  </a:schemeClr>
                </a:solidFill>
                <a:latin typeface="Apto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E41EEE65-4740-4EF8-9A1F-5079A0C3FB65}" type="slidenum">
              <a:rPr lang="fr-FR" sz="1200" b="0" strike="noStrike" spc="-1">
                <a:solidFill>
                  <a:schemeClr val="dk1">
                    <a:tint val="82000"/>
                  </a:schemeClr>
                </a:solidFill>
                <a:latin typeface="Aptos"/>
              </a:rPr>
              <a:t>‹N°›</a:t>
            </a:fld>
            <a:endParaRPr lang="fr-FR" sz="1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 type="dt" idx="6"/>
          </p:nvPr>
        </p:nvSpPr>
        <p:spPr>
          <a:xfrm>
            <a:off x="83808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>
              <a:buNone/>
              <a:defRPr lang="fr-FR" sz="14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>
              <a:buNone/>
            </a:pPr>
            <a:r>
              <a:rPr lang="fr-FR" sz="1400" b="0" strike="noStrike" spc="-1">
                <a:solidFill>
                  <a:srgbClr val="000000"/>
                </a:solidFill>
                <a:latin typeface="Calibri"/>
              </a:rPr>
              <a:t>EPATH25 : 05/09/2025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ftr" idx="7"/>
          </p:nvPr>
        </p:nvSpPr>
        <p:spPr>
          <a:xfrm>
            <a:off x="4038480" y="6356520"/>
            <a:ext cx="41140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fr-FR" sz="14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400" b="0" strike="noStrike" spc="-1">
                <a:solidFill>
                  <a:srgbClr val="000000"/>
                </a:solidFill>
                <a:latin typeface="Calibri"/>
              </a:rPr>
              <a:t>Footer</a:t>
            </a:r>
          </a:p>
        </p:txBody>
      </p:sp>
      <p:sp>
        <p:nvSpPr>
          <p:cNvPr id="11" name="PlaceHolder 2"/>
          <p:cNvSpPr>
            <a:spLocks noGrp="1"/>
          </p:cNvSpPr>
          <p:nvPr>
            <p:ph type="sldNum" idx="8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fr-FR" sz="1200" b="0" strike="noStrike" spc="-1">
                <a:solidFill>
                  <a:schemeClr val="dk1">
                    <a:tint val="82000"/>
                  </a:schemeClr>
                </a:solidFill>
                <a:latin typeface="Apto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D97677CF-DF3B-4D5A-A46A-6A7B7A0CFB07}" type="slidenum">
              <a:rPr lang="fr-FR" sz="1200" b="0" strike="noStrike" spc="-1">
                <a:solidFill>
                  <a:schemeClr val="dk1">
                    <a:tint val="82000"/>
                  </a:schemeClr>
                </a:solidFill>
                <a:latin typeface="Aptos"/>
              </a:rPr>
              <a:t>‹N°›</a:t>
            </a:fld>
            <a:endParaRPr lang="fr-FR" sz="1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" name="PlaceHolder 3"/>
          <p:cNvSpPr>
            <a:spLocks noGrp="1"/>
          </p:cNvSpPr>
          <p:nvPr>
            <p:ph type="dt" idx="9"/>
          </p:nvPr>
        </p:nvSpPr>
        <p:spPr>
          <a:xfrm>
            <a:off x="83808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>
              <a:buNone/>
              <a:defRPr lang="fr-FR" sz="14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>
              <a:buNone/>
            </a:pPr>
            <a:r>
              <a:rPr lang="fr-FR" sz="1400" b="0" strike="noStrike" spc="-1">
                <a:solidFill>
                  <a:srgbClr val="000000"/>
                </a:solidFill>
                <a:latin typeface="Calibri"/>
              </a:rPr>
              <a:t>EPATH25 : 05/09/2025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Cliquez pour éditer le format du texte-titre</a:t>
            </a: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Cliquez pour éditer le format du plan de texte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Second niveau de plan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Troisième niveau de plan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Quatrième niveau de plan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Cinquième niveau de plan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Sixième niveau de plan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Septième niveau de plan</a:t>
            </a:r>
          </a:p>
        </p:txBody>
      </p:sp>
      <p:sp>
        <p:nvSpPr>
          <p:cNvPr id="15" name="PlaceHolder 3"/>
          <p:cNvSpPr>
            <a:spLocks noGrp="1"/>
          </p:cNvSpPr>
          <p:nvPr>
            <p:ph type="sldNum" idx="10"/>
          </p:nvPr>
        </p:nvSpPr>
        <p:spPr>
          <a:xfrm>
            <a:off x="5995800" y="6342480"/>
            <a:ext cx="203760" cy="2214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fr-FR" sz="1200" b="0" strike="noStrike" spc="-1">
                <a:solidFill>
                  <a:schemeClr val="dk1">
                    <a:tint val="82000"/>
                  </a:schemeClr>
                </a:solidFill>
                <a:latin typeface="Apto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AAC0A8DC-682B-4790-91AF-72AAB0D6E11F}" type="slidenum">
              <a:rPr lang="fr-FR" sz="1200" b="0" strike="noStrike" spc="-1">
                <a:solidFill>
                  <a:schemeClr val="dk1">
                    <a:tint val="82000"/>
                  </a:schemeClr>
                </a:solidFill>
                <a:latin typeface="Aptos"/>
              </a:rPr>
              <a:t>‹N°›</a:t>
            </a:fld>
            <a:endParaRPr lang="fr-FR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Cliquez pour éditer le format du texte-titre</a:t>
            </a: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Cliquez pour éditer le format du plan de texte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Second niveau de plan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Troisième niveau de plan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Quatrième niveau de plan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Cinquième niveau de plan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Sixième niveau de plan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Septième niveau de plan</a:t>
            </a:r>
          </a:p>
        </p:txBody>
      </p:sp>
      <p:sp>
        <p:nvSpPr>
          <p:cNvPr id="20" name="PlaceHolder 3"/>
          <p:cNvSpPr>
            <a:spLocks noGrp="1"/>
          </p:cNvSpPr>
          <p:nvPr>
            <p:ph type="ftr" idx="11"/>
          </p:nvPr>
        </p:nvSpPr>
        <p:spPr>
          <a:xfrm>
            <a:off x="4038480" y="6356520"/>
            <a:ext cx="41140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fr-FR" sz="14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400" b="0" strike="noStrike" spc="-1">
                <a:solidFill>
                  <a:srgbClr val="000000"/>
                </a:solidFill>
                <a:latin typeface="Calibri"/>
              </a:rPr>
              <a:t>Footer</a:t>
            </a:r>
          </a:p>
        </p:txBody>
      </p:sp>
      <p:sp>
        <p:nvSpPr>
          <p:cNvPr id="21" name="PlaceHolder 4"/>
          <p:cNvSpPr>
            <a:spLocks noGrp="1"/>
          </p:cNvSpPr>
          <p:nvPr>
            <p:ph type="sldNum" idx="12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fr-FR" sz="1200" b="0" strike="noStrike" spc="-1">
                <a:solidFill>
                  <a:schemeClr val="dk1">
                    <a:tint val="82000"/>
                  </a:schemeClr>
                </a:solidFill>
                <a:latin typeface="Apto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F38B8449-A4FE-43F2-B6D7-6064D2FF0C10}" type="slidenum">
              <a:rPr lang="fr-FR" sz="1200" b="0" strike="noStrike" spc="-1">
                <a:solidFill>
                  <a:schemeClr val="dk1">
                    <a:tint val="82000"/>
                  </a:schemeClr>
                </a:solidFill>
                <a:latin typeface="Aptos"/>
              </a:rPr>
              <a:t>‹N°›</a:t>
            </a:fld>
            <a:endParaRPr lang="fr-FR" sz="1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" name="PlaceHolder 5"/>
          <p:cNvSpPr>
            <a:spLocks noGrp="1"/>
          </p:cNvSpPr>
          <p:nvPr>
            <p:ph type="dt" idx="13"/>
          </p:nvPr>
        </p:nvSpPr>
        <p:spPr>
          <a:xfrm>
            <a:off x="83808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>
              <a:buNone/>
              <a:defRPr lang="fr-FR" sz="14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>
              <a:buNone/>
            </a:pPr>
            <a:r>
              <a:rPr lang="fr-FR" sz="1400" b="0" strike="noStrike" spc="-1">
                <a:solidFill>
                  <a:srgbClr val="000000"/>
                </a:solidFill>
                <a:latin typeface="Calibri"/>
              </a:rPr>
              <a:t>EPATH25 : 05/09/2025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Cliquez pour éditer le format du texte-titre</a:t>
            </a: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392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Cliquez pour éditer le format du plan de texte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Second niveau de plan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Troisième niveau de plan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Quatrième niveau de plan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Cinquième niveau de plan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Sixième niveau de plan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Septième niveau de plan</a:t>
            </a: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392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Cliquez pour éditer le format du plan de texte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Second niveau de plan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Troisième niveau de plan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Quatrième niveau de plan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Cinquième niveau de plan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Sixième niveau de plan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Septième niveau de plan</a:t>
            </a:r>
          </a:p>
        </p:txBody>
      </p:sp>
      <p:sp>
        <p:nvSpPr>
          <p:cNvPr id="31" name="PlaceHolder 4"/>
          <p:cNvSpPr>
            <a:spLocks noGrp="1"/>
          </p:cNvSpPr>
          <p:nvPr>
            <p:ph type="ftr" idx="17"/>
          </p:nvPr>
        </p:nvSpPr>
        <p:spPr>
          <a:xfrm>
            <a:off x="4038480" y="6356520"/>
            <a:ext cx="41140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fr-FR" sz="14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400" b="0" strike="noStrike" spc="-1">
                <a:solidFill>
                  <a:srgbClr val="000000"/>
                </a:solidFill>
                <a:latin typeface="Calibri"/>
              </a:rPr>
              <a:t>Footer</a:t>
            </a:r>
          </a:p>
        </p:txBody>
      </p:sp>
      <p:sp>
        <p:nvSpPr>
          <p:cNvPr id="32" name="PlaceHolder 5"/>
          <p:cNvSpPr>
            <a:spLocks noGrp="1"/>
          </p:cNvSpPr>
          <p:nvPr>
            <p:ph type="sldNum" idx="18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fr-FR" sz="1200" b="0" strike="noStrike" spc="-1">
                <a:solidFill>
                  <a:schemeClr val="dk1">
                    <a:tint val="82000"/>
                  </a:schemeClr>
                </a:solidFill>
                <a:latin typeface="Apto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F17FB18C-C7A5-4F03-AED1-758AD8609F89}" type="slidenum">
              <a:rPr lang="fr-FR" sz="1200" b="0" strike="noStrike" spc="-1">
                <a:solidFill>
                  <a:schemeClr val="dk1">
                    <a:tint val="82000"/>
                  </a:schemeClr>
                </a:solidFill>
                <a:latin typeface="Aptos"/>
              </a:rPr>
              <a:t>‹N°›</a:t>
            </a:fld>
            <a:endParaRPr lang="fr-FR" sz="1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6"/>
          <p:cNvSpPr>
            <a:spLocks noGrp="1"/>
          </p:cNvSpPr>
          <p:nvPr>
            <p:ph type="dt" idx="19"/>
          </p:nvPr>
        </p:nvSpPr>
        <p:spPr>
          <a:xfrm>
            <a:off x="83808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>
              <a:buNone/>
              <a:defRPr lang="fr-FR" sz="14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>
              <a:buNone/>
            </a:pPr>
            <a:r>
              <a:rPr lang="fr-FR" sz="1400" b="0" strike="noStrike" spc="-1">
                <a:solidFill>
                  <a:srgbClr val="000000"/>
                </a:solidFill>
                <a:latin typeface="Calibri"/>
              </a:rPr>
              <a:t>EPATH25 : 05/09/2025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ftr" idx="20"/>
          </p:nvPr>
        </p:nvSpPr>
        <p:spPr>
          <a:xfrm>
            <a:off x="4038480" y="6356520"/>
            <a:ext cx="41140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fr-FR" sz="14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400" b="0" strike="noStrike" spc="-1">
                <a:solidFill>
                  <a:srgbClr val="000000"/>
                </a:solidFill>
                <a:latin typeface="Calibri"/>
              </a:rPr>
              <a:t>Footer</a:t>
            </a:r>
          </a:p>
        </p:txBody>
      </p:sp>
      <p:sp>
        <p:nvSpPr>
          <p:cNvPr id="38" name="PlaceHolder 2"/>
          <p:cNvSpPr>
            <a:spLocks noGrp="1"/>
          </p:cNvSpPr>
          <p:nvPr>
            <p:ph type="sldNum" idx="21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fr-FR" sz="1200" b="0" strike="noStrike" spc="-1">
                <a:solidFill>
                  <a:schemeClr val="dk1">
                    <a:tint val="82000"/>
                  </a:schemeClr>
                </a:solidFill>
                <a:latin typeface="Apto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1ADF81D4-0B3B-44B3-BD9D-F6078534014F}" type="slidenum">
              <a:rPr lang="fr-FR" sz="1200" b="0" strike="noStrike" spc="-1">
                <a:solidFill>
                  <a:schemeClr val="dk1">
                    <a:tint val="82000"/>
                  </a:schemeClr>
                </a:solidFill>
                <a:latin typeface="Aptos"/>
              </a:rPr>
              <a:t>‹N°›</a:t>
            </a:fld>
            <a:endParaRPr lang="fr-FR" sz="1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3"/>
          <p:cNvSpPr>
            <a:spLocks noGrp="1"/>
          </p:cNvSpPr>
          <p:nvPr>
            <p:ph type="dt" idx="22"/>
          </p:nvPr>
        </p:nvSpPr>
        <p:spPr>
          <a:xfrm>
            <a:off x="83808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>
              <a:buNone/>
              <a:defRPr lang="fr-FR" sz="14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>
              <a:buNone/>
            </a:pPr>
            <a:r>
              <a:rPr lang="fr-FR" sz="1400" b="0" strike="noStrike" spc="-1">
                <a:solidFill>
                  <a:srgbClr val="000000"/>
                </a:solidFill>
                <a:latin typeface="Calibri"/>
              </a:rPr>
              <a:t>EPATH25 : 05/09/2025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Cliquez pour éditer le format du texte-titre</a:t>
            </a:r>
          </a:p>
        </p:txBody>
      </p:sp>
      <p:sp>
        <p:nvSpPr>
          <p:cNvPr id="41" name="PlaceHolder 2"/>
          <p:cNvSpPr>
            <a:spLocks noGrp="1"/>
          </p:cNvSpPr>
          <p:nvPr>
            <p:ph type="ftr" idx="23"/>
          </p:nvPr>
        </p:nvSpPr>
        <p:spPr>
          <a:xfrm>
            <a:off x="4038480" y="6356520"/>
            <a:ext cx="41140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fr-FR" sz="14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400" b="0" strike="noStrike" spc="-1">
                <a:solidFill>
                  <a:srgbClr val="000000"/>
                </a:solidFill>
                <a:latin typeface="Calibri"/>
              </a:rPr>
              <a:t>Footer</a:t>
            </a:r>
          </a:p>
        </p:txBody>
      </p:sp>
      <p:sp>
        <p:nvSpPr>
          <p:cNvPr id="42" name="PlaceHolder 3"/>
          <p:cNvSpPr>
            <a:spLocks noGrp="1"/>
          </p:cNvSpPr>
          <p:nvPr>
            <p:ph type="sldNum" idx="24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fr-FR" sz="1200" b="0" strike="noStrike" spc="-1">
                <a:solidFill>
                  <a:schemeClr val="dk1">
                    <a:tint val="82000"/>
                  </a:schemeClr>
                </a:solidFill>
                <a:latin typeface="Apto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CBDD01D3-DD7B-403A-A677-960EFDD20E21}" type="slidenum">
              <a:rPr lang="fr-FR" sz="1200" b="0" strike="noStrike" spc="-1">
                <a:solidFill>
                  <a:schemeClr val="dk1">
                    <a:tint val="82000"/>
                  </a:schemeClr>
                </a:solidFill>
                <a:latin typeface="Aptos"/>
              </a:rPr>
              <a:t>‹N°›</a:t>
            </a:fld>
            <a:endParaRPr lang="fr-FR" sz="1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" name="PlaceHolder 4"/>
          <p:cNvSpPr>
            <a:spLocks noGrp="1"/>
          </p:cNvSpPr>
          <p:nvPr>
            <p:ph type="dt" idx="25"/>
          </p:nvPr>
        </p:nvSpPr>
        <p:spPr>
          <a:xfrm>
            <a:off x="83808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>
              <a:buNone/>
              <a:defRPr lang="fr-FR" sz="14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>
              <a:buNone/>
            </a:pPr>
            <a:r>
              <a:rPr lang="fr-FR" sz="1400" b="0" strike="noStrike" spc="-1">
                <a:solidFill>
                  <a:srgbClr val="000000"/>
                </a:solidFill>
                <a:latin typeface="Calibri"/>
              </a:rPr>
              <a:t>EPATH25 : 05/09/2025</a:t>
            </a:r>
          </a:p>
        </p:txBody>
      </p:sp>
      <p:sp>
        <p:nvSpPr>
          <p:cNvPr id="4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200" b="0" strike="noStrike" spc="-1">
                <a:solidFill>
                  <a:srgbClr val="000000"/>
                </a:solidFill>
                <a:latin typeface="Calibri"/>
              </a:rPr>
              <a:t>Cliquez pour éditer le format du plan de texte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800" b="0" strike="noStrike" spc="-1">
                <a:solidFill>
                  <a:srgbClr val="000000"/>
                </a:solidFill>
                <a:latin typeface="Calibri"/>
              </a:rPr>
              <a:t>Second niveau de plan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400" b="0" strike="noStrike" spc="-1">
                <a:solidFill>
                  <a:srgbClr val="000000"/>
                </a:solidFill>
                <a:latin typeface="Calibri"/>
              </a:rPr>
              <a:t>Troisième niveau de plan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000" b="0" strike="noStrike" spc="-1">
                <a:solidFill>
                  <a:srgbClr val="000000"/>
                </a:solidFill>
                <a:latin typeface="Calibri"/>
              </a:rPr>
              <a:t>Quatrième niveau de plan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Calibri"/>
              </a:rPr>
              <a:t>Cinquième niveau de plan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Calibri"/>
              </a:rPr>
              <a:t>Sixième niveau de plan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Calibri"/>
              </a:rPr>
              <a:t>Septième niveau de plan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ftr" idx="26"/>
          </p:nvPr>
        </p:nvSpPr>
        <p:spPr>
          <a:xfrm>
            <a:off x="4038480" y="6356520"/>
            <a:ext cx="41140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fr-FR" sz="14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400" b="0" strike="noStrike" spc="-1">
                <a:solidFill>
                  <a:srgbClr val="000000"/>
                </a:solidFill>
                <a:latin typeface="Calibri"/>
              </a:rPr>
              <a:t>Footer</a:t>
            </a:r>
          </a:p>
        </p:txBody>
      </p:sp>
      <p:sp>
        <p:nvSpPr>
          <p:cNvPr id="47" name="PlaceHolder 2"/>
          <p:cNvSpPr>
            <a:spLocks noGrp="1"/>
          </p:cNvSpPr>
          <p:nvPr>
            <p:ph type="sldNum" idx="27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fr-FR" sz="1200" b="0" strike="noStrike" spc="-1">
                <a:solidFill>
                  <a:schemeClr val="dk1">
                    <a:tint val="82000"/>
                  </a:schemeClr>
                </a:solidFill>
                <a:latin typeface="Apto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CADB3B00-4840-4E9B-90E1-36BA74065295}" type="slidenum">
              <a:rPr lang="fr-FR" sz="1200" b="0" strike="noStrike" spc="-1">
                <a:solidFill>
                  <a:schemeClr val="dk1">
                    <a:tint val="82000"/>
                  </a:schemeClr>
                </a:solidFill>
                <a:latin typeface="Aptos"/>
              </a:rPr>
              <a:t>‹N°›</a:t>
            </a:fld>
            <a:endParaRPr lang="fr-FR" sz="1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" name="PlaceHolder 3"/>
          <p:cNvSpPr>
            <a:spLocks noGrp="1"/>
          </p:cNvSpPr>
          <p:nvPr>
            <p:ph type="dt" idx="28"/>
          </p:nvPr>
        </p:nvSpPr>
        <p:spPr>
          <a:xfrm>
            <a:off x="83808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>
              <a:buNone/>
              <a:defRPr lang="fr-FR" sz="14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>
              <a:buNone/>
            </a:pPr>
            <a:r>
              <a:rPr lang="fr-FR" sz="1400" b="0" strike="noStrike" spc="-1">
                <a:solidFill>
                  <a:srgbClr val="000000"/>
                </a:solidFill>
                <a:latin typeface="Calibri"/>
              </a:rPr>
              <a:t>EPATH25 : 05/09/2025</a:t>
            </a:r>
          </a:p>
        </p:txBody>
      </p:sp>
      <p:sp>
        <p:nvSpPr>
          <p:cNvPr id="49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fr-FR" sz="4400" b="0" strike="noStrike" spc="-1">
                <a:solidFill>
                  <a:srgbClr val="000000"/>
                </a:solidFill>
                <a:latin typeface="Calibri"/>
              </a:rPr>
              <a:t>Cliquez pour éditer le format du texte-titre</a:t>
            </a:r>
          </a:p>
        </p:txBody>
      </p:sp>
      <p:sp>
        <p:nvSpPr>
          <p:cNvPr id="50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200" b="0" strike="noStrike" spc="-1">
                <a:solidFill>
                  <a:srgbClr val="000000"/>
                </a:solidFill>
                <a:latin typeface="Calibri"/>
              </a:rPr>
              <a:t>Cliquez pour éditer le format du plan de texte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800" b="0" strike="noStrike" spc="-1">
                <a:solidFill>
                  <a:srgbClr val="000000"/>
                </a:solidFill>
                <a:latin typeface="Calibri"/>
              </a:rPr>
              <a:t>Second niveau de plan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400" b="0" strike="noStrike" spc="-1">
                <a:solidFill>
                  <a:srgbClr val="000000"/>
                </a:solidFill>
                <a:latin typeface="Calibri"/>
              </a:rPr>
              <a:t>Troisième niveau de plan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000" b="0" strike="noStrike" spc="-1">
                <a:solidFill>
                  <a:srgbClr val="000000"/>
                </a:solidFill>
                <a:latin typeface="Calibri"/>
              </a:rPr>
              <a:t>Quatrième niveau de plan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Calibri"/>
              </a:rPr>
              <a:t>Cinquième niveau de plan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Calibri"/>
              </a:rPr>
              <a:t>Sixième niveau de plan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Calibri"/>
              </a:rPr>
              <a:t>Septième niveau de plan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7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jpeg"/><Relationship Id="rId5" Type="http://schemas.openxmlformats.org/officeDocument/2006/relationships/image" Target="../media/image11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chart" Target="../charts/char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wmf"/><Relationship Id="rId4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7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7.wmf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Relationship Id="rId6" Type="http://schemas.openxmlformats.org/officeDocument/2006/relationships/image" Target="../media/image2.jpeg"/><Relationship Id="rId5" Type="http://schemas.openxmlformats.org/officeDocument/2006/relationships/image" Target="../media/image11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8"/>
          <p:cNvSpPr/>
          <p:nvPr/>
        </p:nvSpPr>
        <p:spPr>
          <a:xfrm>
            <a:off x="0" y="0"/>
            <a:ext cx="12191400" cy="6857280"/>
          </a:xfrm>
          <a:prstGeom prst="rect">
            <a:avLst/>
          </a:prstGeom>
          <a:gradFill rotWithShape="0">
            <a:gsLst>
              <a:gs pos="0">
                <a:srgbClr val="156082"/>
              </a:gs>
              <a:gs pos="100000">
                <a:srgbClr val="E97132"/>
              </a:gs>
            </a:gsLst>
            <a:lin ang="8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strike="noStrike" spc="-1">
              <a:solidFill>
                <a:srgbClr val="FFFFFF"/>
              </a:solidFill>
              <a:latin typeface="Aptos"/>
            </a:endParaRPr>
          </a:p>
        </p:txBody>
      </p:sp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2515860" y="2374000"/>
            <a:ext cx="7159680" cy="25036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algn="ctr"/>
            <a:r>
              <a:rPr lang="en-GB" b="1" dirty="0"/>
              <a:t>Virtual Reality in Support of Trans-Affirmative Vocal Care and Mental Health: Toward a Scientific-Clinical Ecology</a:t>
            </a:r>
            <a:endParaRPr lang="fr-BE" dirty="0"/>
          </a:p>
        </p:txBody>
      </p:sp>
      <p:sp>
        <p:nvSpPr>
          <p:cNvPr id="65" name="PlaceHolder 2"/>
          <p:cNvSpPr>
            <a:spLocks noGrp="1"/>
          </p:cNvSpPr>
          <p:nvPr>
            <p:ph type="subTitle"/>
          </p:nvPr>
        </p:nvSpPr>
        <p:spPr>
          <a:xfrm>
            <a:off x="874800" y="5262311"/>
            <a:ext cx="5831641" cy="15651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3333"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000" b="0" strike="noStrike" spc="-1" dirty="0">
                <a:solidFill>
                  <a:srgbClr val="FFFFFF"/>
                </a:solidFill>
                <a:latin typeface="Aptos"/>
              </a:rPr>
              <a:t>Antoine Henrotin</a:t>
            </a:r>
            <a:r>
              <a:rPr lang="fr-FR" sz="2000" spc="-1" dirty="0">
                <a:solidFill>
                  <a:srgbClr val="FFFFFF"/>
                </a:solidFill>
                <a:latin typeface="Aptos"/>
              </a:rPr>
              <a:t> (</a:t>
            </a:r>
            <a:r>
              <a:rPr lang="fr-FR" sz="2000" spc="-1" dirty="0" err="1">
                <a:solidFill>
                  <a:srgbClr val="FFFFFF"/>
                </a:solidFill>
                <a:latin typeface="Aptos"/>
              </a:rPr>
              <a:t>he</a:t>
            </a:r>
            <a:r>
              <a:rPr lang="fr-FR" sz="2000" spc="-1" dirty="0">
                <a:solidFill>
                  <a:srgbClr val="FFFFFF"/>
                </a:solidFill>
                <a:latin typeface="Aptos"/>
              </a:rPr>
              <a:t>/</a:t>
            </a:r>
            <a:r>
              <a:rPr lang="fr-FR" sz="2000" spc="-1" dirty="0" err="1">
                <a:solidFill>
                  <a:srgbClr val="FFFFFF"/>
                </a:solidFill>
                <a:latin typeface="Aptos"/>
              </a:rPr>
              <a:t>they</a:t>
            </a:r>
            <a:r>
              <a:rPr lang="fr-FR" sz="2000" spc="-1" dirty="0">
                <a:solidFill>
                  <a:srgbClr val="FFFFFF"/>
                </a:solidFill>
                <a:latin typeface="Aptos"/>
              </a:rPr>
              <a:t>)</a:t>
            </a:r>
            <a:r>
              <a:rPr lang="fr-FR" sz="2000" b="0" strike="noStrike" spc="-1" dirty="0">
                <a:solidFill>
                  <a:srgbClr val="FFFFFF"/>
                </a:solidFill>
                <a:latin typeface="Aptos"/>
              </a:rPr>
              <a:t>, </a:t>
            </a: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000" b="0" strike="noStrike" spc="-1" dirty="0">
                <a:solidFill>
                  <a:srgbClr val="FFFFFF"/>
                </a:solidFill>
                <a:latin typeface="Aptos"/>
              </a:rPr>
              <a:t>Dominique </a:t>
            </a:r>
            <a:r>
              <a:rPr lang="fr-FR" sz="2000" b="0" strike="noStrike" spc="-1" dirty="0" err="1">
                <a:solidFill>
                  <a:srgbClr val="FFFFFF"/>
                </a:solidFill>
                <a:latin typeface="Aptos"/>
              </a:rPr>
              <a:t>Morsomme</a:t>
            </a:r>
            <a:r>
              <a:rPr lang="fr-FR" sz="2000" b="0" strike="noStrike" spc="-1" dirty="0">
                <a:solidFill>
                  <a:srgbClr val="FFFFFF"/>
                </a:solidFill>
                <a:latin typeface="Aptos"/>
              </a:rPr>
              <a:t> (</a:t>
            </a:r>
            <a:r>
              <a:rPr lang="fr-FR" sz="2000" b="0" strike="noStrike" spc="-1" dirty="0" err="1">
                <a:solidFill>
                  <a:srgbClr val="FFFFFF"/>
                </a:solidFill>
                <a:latin typeface="Aptos"/>
              </a:rPr>
              <a:t>she</a:t>
            </a:r>
            <a:r>
              <a:rPr lang="fr-FR" sz="2000" b="0" strike="noStrike" spc="-1" dirty="0">
                <a:solidFill>
                  <a:srgbClr val="FFFFFF"/>
                </a:solidFill>
                <a:latin typeface="Aptos"/>
              </a:rPr>
              <a:t>/</a:t>
            </a:r>
            <a:r>
              <a:rPr lang="fr-FR" sz="2000" b="0" strike="noStrike" spc="-1" dirty="0" err="1">
                <a:solidFill>
                  <a:srgbClr val="FFFFFF"/>
                </a:solidFill>
                <a:latin typeface="Aptos"/>
              </a:rPr>
              <a:t>her</a:t>
            </a:r>
            <a:r>
              <a:rPr lang="fr-FR" sz="2000" b="0" strike="noStrike" spc="-1" dirty="0">
                <a:solidFill>
                  <a:srgbClr val="FFFFFF"/>
                </a:solidFill>
                <a:latin typeface="Aptos"/>
              </a:rPr>
              <a:t>), </a:t>
            </a: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000" b="0" strike="noStrike" spc="-1" dirty="0">
                <a:solidFill>
                  <a:srgbClr val="FFFFFF"/>
                </a:solidFill>
                <a:latin typeface="Aptos"/>
              </a:rPr>
              <a:t>Aurélie Wagener (</a:t>
            </a:r>
            <a:r>
              <a:rPr lang="fr-FR" sz="2000" b="0" strike="noStrike" spc="-1" dirty="0" err="1">
                <a:solidFill>
                  <a:srgbClr val="FFFFFF"/>
                </a:solidFill>
                <a:latin typeface="Aptos"/>
              </a:rPr>
              <a:t>she</a:t>
            </a:r>
            <a:r>
              <a:rPr lang="fr-FR" sz="2000" b="0" strike="noStrike" spc="-1" dirty="0">
                <a:solidFill>
                  <a:srgbClr val="FFFFFF"/>
                </a:solidFill>
                <a:latin typeface="Aptos"/>
              </a:rPr>
              <a:t>/</a:t>
            </a:r>
            <a:r>
              <a:rPr lang="fr-FR" sz="2000" b="0" strike="noStrike" spc="-1" dirty="0" err="1">
                <a:solidFill>
                  <a:srgbClr val="FFFFFF"/>
                </a:solidFill>
                <a:latin typeface="Aptos"/>
              </a:rPr>
              <a:t>her</a:t>
            </a:r>
            <a:r>
              <a:rPr lang="fr-FR" sz="2000" b="0" strike="noStrike" spc="-1" dirty="0">
                <a:solidFill>
                  <a:srgbClr val="FFFFFF"/>
                </a:solidFill>
                <a:latin typeface="Aptos"/>
              </a:rPr>
              <a:t>)</a:t>
            </a:r>
            <a:endParaRPr lang="fr-FR" sz="2000" b="0" strike="noStrike" spc="-1" dirty="0">
              <a:solidFill>
                <a:srgbClr val="000000"/>
              </a:solidFill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fr-FR" sz="2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Graphic 13"/>
          <p:cNvSpPr/>
          <p:nvPr/>
        </p:nvSpPr>
        <p:spPr>
          <a:xfrm>
            <a:off x="3474360" y="583200"/>
            <a:ext cx="138240" cy="138240"/>
          </a:xfrm>
          <a:custGeom>
            <a:avLst/>
            <a:gdLst>
              <a:gd name="textAreaLeft" fmla="*/ 0 w 138240"/>
              <a:gd name="textAreaRight" fmla="*/ 138960 w 138240"/>
              <a:gd name="textAreaTop" fmla="*/ 0 h 138240"/>
              <a:gd name="textAreaBottom" fmla="*/ 138960 h 138240"/>
            </a:gdLst>
            <a:ahLst/>
            <a:cxnLst/>
            <a:rect l="textAreaLeft" t="textAreaTop" r="textAreaRight" b="textAreaBottom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rgbClr val="FFFFFF"/>
          </a:solidFill>
          <a:ln w="603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914400">
              <a:lnSpc>
                <a:spcPct val="100000"/>
              </a:lnSpc>
            </a:pPr>
            <a:endParaRPr lang="en-US" sz="1800" b="0" strike="noStrike" spc="-1">
              <a:solidFill>
                <a:srgbClr val="FFFFFF"/>
              </a:solidFill>
              <a:latin typeface="Aptos"/>
            </a:endParaRPr>
          </a:p>
        </p:txBody>
      </p:sp>
      <p:sp>
        <p:nvSpPr>
          <p:cNvPr id="67" name="Graphic 12"/>
          <p:cNvSpPr/>
          <p:nvPr/>
        </p:nvSpPr>
        <p:spPr>
          <a:xfrm>
            <a:off x="3833280" y="812520"/>
            <a:ext cx="90360" cy="90360"/>
          </a:xfrm>
          <a:custGeom>
            <a:avLst/>
            <a:gdLst>
              <a:gd name="textAreaLeft" fmla="*/ 0 w 90360"/>
              <a:gd name="textAreaRight" fmla="*/ 91080 w 90360"/>
              <a:gd name="textAreaTop" fmla="*/ 0 h 90360"/>
              <a:gd name="textAreaBottom" fmla="*/ 91080 h 90360"/>
            </a:gdLst>
            <a:ahLst/>
            <a:cxnLst/>
            <a:rect l="textAreaLeft" t="textAreaTop" r="textAreaRight" b="textAreaBottom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914400">
              <a:lnSpc>
                <a:spcPct val="100000"/>
              </a:lnSpc>
            </a:pPr>
            <a:endParaRPr lang="en-US" sz="1800" b="0" strike="noStrike" spc="-1">
              <a:solidFill>
                <a:srgbClr val="FFFFFF"/>
              </a:solidFill>
              <a:latin typeface="Aptos"/>
            </a:endParaRPr>
          </a:p>
        </p:txBody>
      </p:sp>
      <p:sp>
        <p:nvSpPr>
          <p:cNvPr id="68" name="Graphic 15"/>
          <p:cNvSpPr/>
          <p:nvPr/>
        </p:nvSpPr>
        <p:spPr>
          <a:xfrm>
            <a:off x="3458880" y="1037160"/>
            <a:ext cx="127080" cy="127080"/>
          </a:xfrm>
          <a:custGeom>
            <a:avLst/>
            <a:gdLst>
              <a:gd name="textAreaLeft" fmla="*/ 0 w 127080"/>
              <a:gd name="textAreaRight" fmla="*/ 127800 w 127080"/>
              <a:gd name="textAreaTop" fmla="*/ 0 h 127080"/>
              <a:gd name="textAreaBottom" fmla="*/ 127800 h 127080"/>
            </a:gdLst>
            <a:ahLst/>
            <a:cxnLst/>
            <a:rect l="textAreaLeft" t="textAreaTop" r="textAreaRight" b="textAreaBottom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914400">
              <a:lnSpc>
                <a:spcPct val="100000"/>
              </a:lnSpc>
            </a:pPr>
            <a:endParaRPr lang="en-US" sz="1800" b="0" strike="noStrike" spc="-1">
              <a:solidFill>
                <a:srgbClr val="FFFFFF"/>
              </a:solidFill>
              <a:latin typeface="Aptos"/>
            </a:endParaRPr>
          </a:p>
        </p:txBody>
      </p:sp>
      <p:cxnSp>
        <p:nvCxnSpPr>
          <p:cNvPr id="69" name="Straight Connector 16"/>
          <p:cNvCxnSpPr/>
          <p:nvPr/>
        </p:nvCxnSpPr>
        <p:spPr>
          <a:xfrm>
            <a:off x="856080" y="3502800"/>
            <a:ext cx="720" cy="3346920"/>
          </a:xfrm>
          <a:prstGeom prst="straightConnector1">
            <a:avLst/>
          </a:prstGeom>
          <a:ln w="25400" cap="sq">
            <a:solidFill>
              <a:srgbClr val="FFFFFF"/>
            </a:solidFill>
            <a:bevel/>
          </a:ln>
        </p:spPr>
      </p:cxnSp>
      <p:sp>
        <p:nvSpPr>
          <p:cNvPr id="70" name="Graphic 22"/>
          <p:cNvSpPr/>
          <p:nvPr/>
        </p:nvSpPr>
        <p:spPr>
          <a:xfrm>
            <a:off x="10836360" y="5636520"/>
            <a:ext cx="150840" cy="150840"/>
          </a:xfrm>
          <a:custGeom>
            <a:avLst/>
            <a:gdLst>
              <a:gd name="textAreaLeft" fmla="*/ 0 w 150840"/>
              <a:gd name="textAreaRight" fmla="*/ 151560 w 150840"/>
              <a:gd name="textAreaTop" fmla="*/ 0 h 150840"/>
              <a:gd name="textAreaBottom" fmla="*/ 151560 h 150840"/>
            </a:gdLst>
            <a:ahLst/>
            <a:cxnLst/>
            <a:rect l="textAreaLeft" t="textAreaTop" r="textAreaRight" b="textAreaBottom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rgbClr val="FFFFFF"/>
          </a:solidFill>
          <a:ln w="646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914400">
              <a:lnSpc>
                <a:spcPct val="100000"/>
              </a:lnSpc>
            </a:pPr>
            <a:endParaRPr lang="en-US" sz="1800" b="0" strike="noStrike" spc="-1">
              <a:solidFill>
                <a:srgbClr val="FFFFFF"/>
              </a:solidFill>
              <a:latin typeface="Aptos"/>
            </a:endParaRPr>
          </a:p>
        </p:txBody>
      </p:sp>
      <p:sp>
        <p:nvSpPr>
          <p:cNvPr id="71" name="Graphic 23"/>
          <p:cNvSpPr/>
          <p:nvPr/>
        </p:nvSpPr>
        <p:spPr>
          <a:xfrm>
            <a:off x="11245320" y="6096600"/>
            <a:ext cx="108000" cy="108000"/>
          </a:xfrm>
          <a:custGeom>
            <a:avLst/>
            <a:gdLst>
              <a:gd name="textAreaLeft" fmla="*/ 0 w 108000"/>
              <a:gd name="textAreaRight" fmla="*/ 108720 w 108000"/>
              <a:gd name="textAreaTop" fmla="*/ 0 h 108000"/>
              <a:gd name="textAreaBottom" fmla="*/ 108720 h 108000"/>
            </a:gdLst>
            <a:ahLst/>
            <a:cxnLst/>
            <a:rect l="textAreaLeft" t="textAreaTop" r="textAreaRight" b="textAreaBottom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914400">
              <a:lnSpc>
                <a:spcPct val="100000"/>
              </a:lnSpc>
            </a:pPr>
            <a:endParaRPr lang="en-US" sz="1800" b="0" strike="noStrike" spc="-1">
              <a:solidFill>
                <a:srgbClr val="FFFFFF"/>
              </a:solidFill>
              <a:latin typeface="Aptos"/>
            </a:endParaRPr>
          </a:p>
        </p:txBody>
      </p:sp>
      <p:sp>
        <p:nvSpPr>
          <p:cNvPr id="72" name="Graphic 21"/>
          <p:cNvSpPr/>
          <p:nvPr/>
        </p:nvSpPr>
        <p:spPr>
          <a:xfrm>
            <a:off x="10554120" y="6238080"/>
            <a:ext cx="95040" cy="95040"/>
          </a:xfrm>
          <a:custGeom>
            <a:avLst/>
            <a:gdLst>
              <a:gd name="textAreaLeft" fmla="*/ 0 w 95040"/>
              <a:gd name="textAreaRight" fmla="*/ 95760 w 95040"/>
              <a:gd name="textAreaTop" fmla="*/ 0 h 95040"/>
              <a:gd name="textAreaBottom" fmla="*/ 95760 h 95040"/>
            </a:gdLst>
            <a:ahLst/>
            <a:cxnLst/>
            <a:rect l="textAreaLeft" t="textAreaTop" r="textAreaRight" b="textAreaBottom"/>
            <a:pathLst>
              <a:path w="95759" h="95759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914400">
              <a:lnSpc>
                <a:spcPct val="100000"/>
              </a:lnSpc>
            </a:pPr>
            <a:endParaRPr lang="en-US" sz="1800" b="0" strike="noStrike" spc="-1">
              <a:solidFill>
                <a:srgbClr val="FFFFFF"/>
              </a:solidFill>
              <a:latin typeface="Aptos"/>
            </a:endParaRPr>
          </a:p>
        </p:txBody>
      </p:sp>
      <p:pic>
        <p:nvPicPr>
          <p:cNvPr id="73" name="Image 3"/>
          <p:cNvPicPr/>
          <p:nvPr/>
        </p:nvPicPr>
        <p:blipFill>
          <a:blip r:embed="rId3"/>
          <a:srcRect t="21417" r="5448" b="8214"/>
          <a:stretch/>
        </p:blipFill>
        <p:spPr>
          <a:xfrm>
            <a:off x="7996290" y="357960"/>
            <a:ext cx="3877283" cy="1712320"/>
          </a:xfrm>
          <a:prstGeom prst="rect">
            <a:avLst/>
          </a:prstGeom>
          <a:ln w="0">
            <a:noFill/>
          </a:ln>
        </p:spPr>
      </p:pic>
      <p:sp>
        <p:nvSpPr>
          <p:cNvPr id="75" name="ZoneTexte 74"/>
          <p:cNvSpPr txBox="1"/>
          <p:nvPr/>
        </p:nvSpPr>
        <p:spPr>
          <a:xfrm>
            <a:off x="4655880" y="2528640"/>
            <a:ext cx="2879640" cy="4561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6BBFDB64-80E2-4907-BB5E-BE7593E4B4C5}" type="slidenum">
              <a:rPr/>
              <a:t>1</a:t>
            </a:fld>
            <a:endParaRPr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5CB014C-BC06-5598-2B5F-7AD0686094A4}"/>
              </a:ext>
            </a:extLst>
          </p:cNvPr>
          <p:cNvSpPr txBox="1"/>
          <p:nvPr/>
        </p:nvSpPr>
        <p:spPr>
          <a:xfrm>
            <a:off x="318427" y="564075"/>
            <a:ext cx="283750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b="1" noProof="0" dirty="0">
                <a:solidFill>
                  <a:schemeClr val="accent1">
                    <a:lumMod val="75000"/>
                  </a:schemeClr>
                </a:solidFill>
              </a:rPr>
              <a:t>EPATH conference 2025 «  Cutting Through the Noise: Evidence-driven Transgender Care »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BD5C0AA-6C1F-26C8-6934-2E6FE22015E5}"/>
              </a:ext>
            </a:extLst>
          </p:cNvPr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r>
              <a:rPr lang="fr-FR" dirty="0"/>
              <a:t>EPATH25 : 05/09/2025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26"/>
    </mc:Choice>
    <mc:Fallback xmlns="">
      <p:transition spd="slow" advTm="11426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8BBB97-27F3-1578-75BF-D4BF4098B1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ZoneTexte 7">
            <a:extLst>
              <a:ext uri="{FF2B5EF4-FFF2-40B4-BE49-F238E27FC236}">
                <a16:creationId xmlns:a16="http://schemas.microsoft.com/office/drawing/2014/main" id="{8BCFAE2D-D3C6-50C8-F5AF-B8AD458D9E76}"/>
              </a:ext>
            </a:extLst>
          </p:cNvPr>
          <p:cNvSpPr/>
          <p:nvPr/>
        </p:nvSpPr>
        <p:spPr>
          <a:xfrm>
            <a:off x="4768560" y="1218960"/>
            <a:ext cx="181908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fr-BE" sz="1800" b="0" strike="noStrike" spc="-1">
                <a:solidFill>
                  <a:schemeClr val="lt1"/>
                </a:solidFill>
                <a:latin typeface="Aptos"/>
              </a:rPr>
              <a:t>Virtual Reality</a:t>
            </a:r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375" name="Connecteur droit avec flèche 10">
            <a:extLst>
              <a:ext uri="{FF2B5EF4-FFF2-40B4-BE49-F238E27FC236}">
                <a16:creationId xmlns:a16="http://schemas.microsoft.com/office/drawing/2014/main" id="{A891E428-8A3B-625B-3483-B221D7201CCB}"/>
              </a:ext>
            </a:extLst>
          </p:cNvPr>
          <p:cNvCxnSpPr>
            <a:stCxn id="376" idx="1"/>
          </p:cNvCxnSpPr>
          <p:nvPr/>
        </p:nvCxnSpPr>
        <p:spPr>
          <a:xfrm flipH="1" flipV="1">
            <a:off x="3844080" y="2063880"/>
            <a:ext cx="1345680" cy="91944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triangle" w="med" len="med"/>
          </a:ln>
        </p:spPr>
      </p:cxnSp>
      <p:cxnSp>
        <p:nvCxnSpPr>
          <p:cNvPr id="377" name="Connecteur droit avec flèche 13">
            <a:extLst>
              <a:ext uri="{FF2B5EF4-FFF2-40B4-BE49-F238E27FC236}">
                <a16:creationId xmlns:a16="http://schemas.microsoft.com/office/drawing/2014/main" id="{6930C129-0532-1266-E559-F96D29E94038}"/>
              </a:ext>
            </a:extLst>
          </p:cNvPr>
          <p:cNvCxnSpPr>
            <a:stCxn id="376" idx="4"/>
            <a:endCxn id="378" idx="0"/>
          </p:cNvCxnSpPr>
          <p:nvPr/>
        </p:nvCxnSpPr>
        <p:spPr>
          <a:xfrm>
            <a:off x="5698440" y="4211640"/>
            <a:ext cx="27720" cy="98892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triangle" w="med" len="med"/>
          </a:ln>
        </p:spPr>
      </p:cxnSp>
      <p:cxnSp>
        <p:nvCxnSpPr>
          <p:cNvPr id="379" name="Connecteur droit avec flèche 20">
            <a:extLst>
              <a:ext uri="{FF2B5EF4-FFF2-40B4-BE49-F238E27FC236}">
                <a16:creationId xmlns:a16="http://schemas.microsoft.com/office/drawing/2014/main" id="{FEADDCAE-F698-DFEE-4CFE-109A517609B1}"/>
              </a:ext>
            </a:extLst>
          </p:cNvPr>
          <p:cNvCxnSpPr>
            <a:stCxn id="376" idx="7"/>
          </p:cNvCxnSpPr>
          <p:nvPr/>
        </p:nvCxnSpPr>
        <p:spPr>
          <a:xfrm flipV="1">
            <a:off x="6207480" y="2059560"/>
            <a:ext cx="1406520" cy="92376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triangle" w="med" len="med"/>
          </a:ln>
        </p:spPr>
      </p:cxnSp>
      <p:sp>
        <p:nvSpPr>
          <p:cNvPr id="380" name="ZoneTexte 30">
            <a:extLst>
              <a:ext uri="{FF2B5EF4-FFF2-40B4-BE49-F238E27FC236}">
                <a16:creationId xmlns:a16="http://schemas.microsoft.com/office/drawing/2014/main" id="{2699B3BE-0B85-0E22-EFD3-C00EE17F5C07}"/>
              </a:ext>
            </a:extLst>
          </p:cNvPr>
          <p:cNvSpPr/>
          <p:nvPr/>
        </p:nvSpPr>
        <p:spPr>
          <a:xfrm>
            <a:off x="2806200" y="4656441"/>
            <a:ext cx="810720" cy="367878"/>
          </a:xfrm>
          <a:prstGeom prst="rect">
            <a:avLst/>
          </a:prstGeom>
          <a:noFill/>
          <a:ln w="19050">
            <a:solidFill>
              <a:schemeClr val="accent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fr-BE" sz="1800" b="0" strike="noStrike" spc="-1" dirty="0">
                <a:solidFill>
                  <a:schemeClr val="dk1"/>
                </a:solidFill>
                <a:latin typeface="Aptos"/>
              </a:rPr>
              <a:t>TWVQ</a:t>
            </a:r>
            <a:endParaRPr lang="fr-FR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1" name="Rectangle à coins arrondis 5">
            <a:extLst>
              <a:ext uri="{FF2B5EF4-FFF2-40B4-BE49-F238E27FC236}">
                <a16:creationId xmlns:a16="http://schemas.microsoft.com/office/drawing/2014/main" id="{BF3C9978-59E4-E1DD-A7E3-FCAE74711EE1}"/>
              </a:ext>
            </a:extLst>
          </p:cNvPr>
          <p:cNvSpPr/>
          <p:nvPr/>
        </p:nvSpPr>
        <p:spPr>
          <a:xfrm>
            <a:off x="1718280" y="1242720"/>
            <a:ext cx="2175480" cy="831240"/>
          </a:xfrm>
          <a:prstGeom prst="roundRect">
            <a:avLst>
              <a:gd name="adj" fmla="val 16667"/>
            </a:avLst>
          </a:prstGeom>
          <a:solidFill>
            <a:schemeClr val="accent2">
              <a:lumMod val="50000"/>
            </a:schemeClr>
          </a:solidFill>
          <a:ln>
            <a:solidFill>
              <a:srgbClr val="8035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fr-BE" sz="1800" b="0" strike="noStrike" spc="-1">
                <a:solidFill>
                  <a:schemeClr val="lt1"/>
                </a:solidFill>
                <a:latin typeface="Aptos"/>
              </a:rPr>
              <a:t>PSYCHO FACTORS</a:t>
            </a:r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382" name="Connecteur droit 11">
            <a:extLst>
              <a:ext uri="{FF2B5EF4-FFF2-40B4-BE49-F238E27FC236}">
                <a16:creationId xmlns:a16="http://schemas.microsoft.com/office/drawing/2014/main" id="{CA34A527-AE5F-3580-1DCE-405815D3DF17}"/>
              </a:ext>
            </a:extLst>
          </p:cNvPr>
          <p:cNvCxnSpPr>
            <a:stCxn id="381" idx="0"/>
            <a:endCxn id="383" idx="2"/>
          </p:cNvCxnSpPr>
          <p:nvPr/>
        </p:nvCxnSpPr>
        <p:spPr>
          <a:xfrm flipV="1">
            <a:off x="2806020" y="1021628"/>
            <a:ext cx="904680" cy="221092"/>
          </a:xfrm>
          <a:prstGeom prst="straightConnector1">
            <a:avLst/>
          </a:prstGeom>
          <a:ln w="28575">
            <a:solidFill>
              <a:schemeClr val="accent2">
                <a:lumMod val="50000"/>
              </a:schemeClr>
            </a:solidFill>
            <a:round/>
          </a:ln>
        </p:spPr>
      </p:cxnSp>
      <p:cxnSp>
        <p:nvCxnSpPr>
          <p:cNvPr id="384" name="Connecteur droit 14">
            <a:extLst>
              <a:ext uri="{FF2B5EF4-FFF2-40B4-BE49-F238E27FC236}">
                <a16:creationId xmlns:a16="http://schemas.microsoft.com/office/drawing/2014/main" id="{2DC2335C-1EB3-4B3D-25BB-79C39D8D66E4}"/>
              </a:ext>
            </a:extLst>
          </p:cNvPr>
          <p:cNvCxnSpPr>
            <a:stCxn id="381" idx="3"/>
            <a:endCxn id="385" idx="1"/>
          </p:cNvCxnSpPr>
          <p:nvPr/>
        </p:nvCxnSpPr>
        <p:spPr>
          <a:xfrm flipV="1">
            <a:off x="3894120" y="1651680"/>
            <a:ext cx="450360" cy="7560"/>
          </a:xfrm>
          <a:prstGeom prst="straightConnector1">
            <a:avLst/>
          </a:prstGeom>
          <a:ln w="28575">
            <a:solidFill>
              <a:schemeClr val="accent2">
                <a:lumMod val="50000"/>
              </a:schemeClr>
            </a:solidFill>
            <a:round/>
          </a:ln>
        </p:spPr>
      </p:cxnSp>
      <p:cxnSp>
        <p:nvCxnSpPr>
          <p:cNvPr id="386" name="Connecteur droit 16">
            <a:extLst>
              <a:ext uri="{FF2B5EF4-FFF2-40B4-BE49-F238E27FC236}">
                <a16:creationId xmlns:a16="http://schemas.microsoft.com/office/drawing/2014/main" id="{D77C00E8-9548-6D27-FD29-0033133CC32A}"/>
              </a:ext>
            </a:extLst>
          </p:cNvPr>
          <p:cNvCxnSpPr>
            <a:stCxn id="381" idx="2"/>
            <a:endCxn id="387" idx="0"/>
          </p:cNvCxnSpPr>
          <p:nvPr/>
        </p:nvCxnSpPr>
        <p:spPr>
          <a:xfrm>
            <a:off x="2806200" y="2074320"/>
            <a:ext cx="720" cy="434880"/>
          </a:xfrm>
          <a:prstGeom prst="straightConnector1">
            <a:avLst/>
          </a:prstGeom>
          <a:ln w="28575">
            <a:solidFill>
              <a:schemeClr val="accent2">
                <a:lumMod val="50000"/>
              </a:schemeClr>
            </a:solidFill>
            <a:round/>
          </a:ln>
        </p:spPr>
      </p:cxnSp>
      <p:sp>
        <p:nvSpPr>
          <p:cNvPr id="383" name="ZoneTexte 17">
            <a:extLst>
              <a:ext uri="{FF2B5EF4-FFF2-40B4-BE49-F238E27FC236}">
                <a16:creationId xmlns:a16="http://schemas.microsoft.com/office/drawing/2014/main" id="{4BF9AF81-E8C4-6463-64E4-A38C17E28CF1}"/>
              </a:ext>
            </a:extLst>
          </p:cNvPr>
          <p:cNvSpPr/>
          <p:nvPr/>
        </p:nvSpPr>
        <p:spPr>
          <a:xfrm>
            <a:off x="2904480" y="383348"/>
            <a:ext cx="1612440" cy="638280"/>
          </a:xfrm>
          <a:prstGeom prst="rect">
            <a:avLst/>
          </a:prstGeom>
          <a:noFill/>
          <a:ln w="19050">
            <a:solidFill>
              <a:schemeClr val="accent2">
                <a:lumMod val="50000"/>
              </a:schemeClr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fr-BE" sz="1800" b="0" strike="noStrike" spc="-1" dirty="0" err="1">
                <a:solidFill>
                  <a:schemeClr val="dk1"/>
                </a:solidFill>
                <a:latin typeface="Aptos"/>
              </a:rPr>
              <a:t>Depression</a:t>
            </a:r>
            <a:endParaRPr lang="fr-FR" sz="1800" b="0" strike="noStrike" spc="-1" dirty="0">
              <a:solidFill>
                <a:srgbClr val="000000"/>
              </a:solidFill>
              <a:latin typeface="Calibri"/>
            </a:endParaRPr>
          </a:p>
          <a:p>
            <a:pPr algn="ctr" defTabSz="914400">
              <a:lnSpc>
                <a:spcPct val="100000"/>
              </a:lnSpc>
            </a:pPr>
            <a:r>
              <a:rPr lang="fr-BE" sz="1800" b="0" strike="noStrike" spc="-1" dirty="0">
                <a:solidFill>
                  <a:schemeClr val="dk1"/>
                </a:solidFill>
                <a:latin typeface="Aptos"/>
              </a:rPr>
              <a:t>(CES-D)</a:t>
            </a:r>
            <a:endParaRPr lang="fr-FR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5" name="ZoneTexte 18">
            <a:extLst>
              <a:ext uri="{FF2B5EF4-FFF2-40B4-BE49-F238E27FC236}">
                <a16:creationId xmlns:a16="http://schemas.microsoft.com/office/drawing/2014/main" id="{EF38FB3A-937C-56BC-AF70-A3CC8E894A7F}"/>
              </a:ext>
            </a:extLst>
          </p:cNvPr>
          <p:cNvSpPr/>
          <p:nvPr/>
        </p:nvSpPr>
        <p:spPr>
          <a:xfrm>
            <a:off x="4343760" y="1332720"/>
            <a:ext cx="1217880" cy="638280"/>
          </a:xfrm>
          <a:prstGeom prst="rect">
            <a:avLst/>
          </a:prstGeom>
          <a:noFill/>
          <a:ln w="19050">
            <a:solidFill>
              <a:schemeClr val="accent2">
                <a:lumMod val="50000"/>
              </a:schemeClr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fr-BE" sz="1800" b="0" strike="noStrike" spc="-1" dirty="0" err="1">
                <a:solidFill>
                  <a:schemeClr val="dk1"/>
                </a:solidFill>
                <a:latin typeface="Aptos"/>
              </a:rPr>
              <a:t>Anxiety</a:t>
            </a:r>
            <a:r>
              <a:rPr lang="fr-BE" sz="1800" b="0" strike="noStrike" spc="-1" dirty="0">
                <a:solidFill>
                  <a:schemeClr val="dk1"/>
                </a:solidFill>
                <a:latin typeface="Aptos"/>
              </a:rPr>
              <a:t> (OASIS)</a:t>
            </a:r>
            <a:endParaRPr lang="fr-FR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7" name="ZoneTexte 19">
            <a:extLst>
              <a:ext uri="{FF2B5EF4-FFF2-40B4-BE49-F238E27FC236}">
                <a16:creationId xmlns:a16="http://schemas.microsoft.com/office/drawing/2014/main" id="{4D4F406A-2C35-9C7B-172A-94E2CA9E47FA}"/>
              </a:ext>
            </a:extLst>
          </p:cNvPr>
          <p:cNvSpPr/>
          <p:nvPr/>
        </p:nvSpPr>
        <p:spPr>
          <a:xfrm>
            <a:off x="1411920" y="2508480"/>
            <a:ext cx="2788200" cy="638280"/>
          </a:xfrm>
          <a:prstGeom prst="rect">
            <a:avLst/>
          </a:prstGeom>
          <a:noFill/>
          <a:ln w="19050">
            <a:solidFill>
              <a:schemeClr val="accent2">
                <a:lumMod val="50000"/>
              </a:schemeClr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fr-BE" sz="1800" b="0" strike="noStrike" spc="-1">
                <a:solidFill>
                  <a:schemeClr val="dk1"/>
                </a:solidFill>
                <a:latin typeface="Aptos"/>
              </a:rPr>
              <a:t>Sense of Self-efficacy (SGSES)</a:t>
            </a:r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8" name="ZoneTexte 35">
            <a:extLst>
              <a:ext uri="{FF2B5EF4-FFF2-40B4-BE49-F238E27FC236}">
                <a16:creationId xmlns:a16="http://schemas.microsoft.com/office/drawing/2014/main" id="{1086CE43-0186-2E96-1B2E-B313CB1791A0}"/>
              </a:ext>
            </a:extLst>
          </p:cNvPr>
          <p:cNvSpPr/>
          <p:nvPr/>
        </p:nvSpPr>
        <p:spPr>
          <a:xfrm>
            <a:off x="683100" y="888339"/>
            <a:ext cx="1936800" cy="363960"/>
          </a:xfrm>
          <a:prstGeom prst="rect">
            <a:avLst/>
          </a:prstGeom>
          <a:noFill/>
          <a:ln w="19050">
            <a:solidFill>
              <a:schemeClr val="accent2">
                <a:lumMod val="50000"/>
              </a:schemeClr>
            </a:solidFill>
            <a:prstDash val="dash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fr-BE" sz="1800" b="0" strike="noStrike" spc="-1">
                <a:solidFill>
                  <a:schemeClr val="dk1"/>
                </a:solidFill>
                <a:latin typeface="Aptos"/>
              </a:rPr>
              <a:t>Minority stress</a:t>
            </a:r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8" name="Rectangle à coins arrondis 6">
            <a:extLst>
              <a:ext uri="{FF2B5EF4-FFF2-40B4-BE49-F238E27FC236}">
                <a16:creationId xmlns:a16="http://schemas.microsoft.com/office/drawing/2014/main" id="{CF749A43-807C-A445-0497-DFE4DD5438BA}"/>
              </a:ext>
            </a:extLst>
          </p:cNvPr>
          <p:cNvSpPr/>
          <p:nvPr/>
        </p:nvSpPr>
        <p:spPr>
          <a:xfrm>
            <a:off x="4637520" y="5199840"/>
            <a:ext cx="2175480" cy="831240"/>
          </a:xfrm>
          <a:prstGeom prst="roundRect">
            <a:avLst>
              <a:gd name="adj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4F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fr-BE" sz="1800" b="0" strike="noStrike" spc="-1">
                <a:solidFill>
                  <a:schemeClr val="lt1"/>
                </a:solidFill>
                <a:latin typeface="Aptos"/>
              </a:rPr>
              <a:t>VOCAL MOTOR</a:t>
            </a:r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  <a:p>
            <a:pPr algn="ctr" defTabSz="914400">
              <a:lnSpc>
                <a:spcPct val="100000"/>
              </a:lnSpc>
            </a:pPr>
            <a:r>
              <a:rPr lang="fr-BE" sz="1800" b="0" strike="noStrike" spc="-1">
                <a:solidFill>
                  <a:schemeClr val="lt1"/>
                </a:solidFill>
                <a:latin typeface="Aptos"/>
              </a:rPr>
              <a:t>BEHAVIOUR</a:t>
            </a:r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389" name="Connecteur droit 22">
            <a:extLst>
              <a:ext uri="{FF2B5EF4-FFF2-40B4-BE49-F238E27FC236}">
                <a16:creationId xmlns:a16="http://schemas.microsoft.com/office/drawing/2014/main" id="{F3141443-E6AA-FED9-0908-7696F9FAF79B}"/>
              </a:ext>
            </a:extLst>
          </p:cNvPr>
          <p:cNvCxnSpPr>
            <a:stCxn id="378" idx="1"/>
            <a:endCxn id="390" idx="3"/>
          </p:cNvCxnSpPr>
          <p:nvPr/>
        </p:nvCxnSpPr>
        <p:spPr>
          <a:xfrm flipH="1">
            <a:off x="4181760" y="5615460"/>
            <a:ext cx="455760" cy="16560"/>
          </a:xfrm>
          <a:prstGeom prst="straightConnector1">
            <a:avLst/>
          </a:prstGeom>
          <a:ln w="28575">
            <a:solidFill>
              <a:schemeClr val="accent2"/>
            </a:solidFill>
            <a:round/>
          </a:ln>
        </p:spPr>
      </p:cxnSp>
      <p:sp>
        <p:nvSpPr>
          <p:cNvPr id="390" name="ZoneTexte 23">
            <a:extLst>
              <a:ext uri="{FF2B5EF4-FFF2-40B4-BE49-F238E27FC236}">
                <a16:creationId xmlns:a16="http://schemas.microsoft.com/office/drawing/2014/main" id="{97BF9A70-2CBE-E007-56B0-6FAF54A99EA2}"/>
              </a:ext>
            </a:extLst>
          </p:cNvPr>
          <p:cNvSpPr/>
          <p:nvPr/>
        </p:nvSpPr>
        <p:spPr>
          <a:xfrm>
            <a:off x="3835080" y="5448081"/>
            <a:ext cx="346680" cy="367878"/>
          </a:xfrm>
          <a:prstGeom prst="rect">
            <a:avLst/>
          </a:prstGeom>
          <a:noFill/>
          <a:ln w="19050">
            <a:solidFill>
              <a:schemeClr val="accent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fr-BE" sz="1800" b="0" i="1" strike="noStrike" spc="-1">
                <a:solidFill>
                  <a:schemeClr val="dk1"/>
                </a:solidFill>
                <a:latin typeface="Aptos"/>
              </a:rPr>
              <a:t>f</a:t>
            </a:r>
            <a:r>
              <a:rPr lang="fr-BE" sz="1800" b="0" strike="noStrike" spc="-1" baseline="-25000">
                <a:solidFill>
                  <a:schemeClr val="dk1"/>
                </a:solidFill>
                <a:latin typeface="Aptos"/>
              </a:rPr>
              <a:t>o</a:t>
            </a:r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1" name="ZoneTexte 24">
            <a:extLst>
              <a:ext uri="{FF2B5EF4-FFF2-40B4-BE49-F238E27FC236}">
                <a16:creationId xmlns:a16="http://schemas.microsoft.com/office/drawing/2014/main" id="{C2192BDF-F010-E976-A268-BE825D59EFD7}"/>
              </a:ext>
            </a:extLst>
          </p:cNvPr>
          <p:cNvSpPr/>
          <p:nvPr/>
        </p:nvSpPr>
        <p:spPr>
          <a:xfrm>
            <a:off x="3549240" y="6250521"/>
            <a:ext cx="709200" cy="367878"/>
          </a:xfrm>
          <a:prstGeom prst="rect">
            <a:avLst/>
          </a:prstGeom>
          <a:noFill/>
          <a:ln w="19050">
            <a:solidFill>
              <a:schemeClr val="accent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fr-BE" sz="1800" b="0" strike="noStrike" spc="-1">
                <a:solidFill>
                  <a:schemeClr val="dk1"/>
                </a:solidFill>
                <a:latin typeface="Aptos"/>
              </a:rPr>
              <a:t>sd</a:t>
            </a:r>
            <a:r>
              <a:rPr lang="fr-BE" sz="1800" b="0" i="1" strike="noStrike" spc="-1">
                <a:solidFill>
                  <a:schemeClr val="dk1"/>
                </a:solidFill>
                <a:latin typeface="Aptos"/>
              </a:rPr>
              <a:t>_f</a:t>
            </a:r>
            <a:r>
              <a:rPr lang="fr-BE" sz="1800" b="0" strike="noStrike" spc="-1" baseline="-25000">
                <a:solidFill>
                  <a:schemeClr val="dk1"/>
                </a:solidFill>
                <a:latin typeface="Aptos"/>
              </a:rPr>
              <a:t>o</a:t>
            </a:r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2" name="ZoneTexte 25">
            <a:extLst>
              <a:ext uri="{FF2B5EF4-FFF2-40B4-BE49-F238E27FC236}">
                <a16:creationId xmlns:a16="http://schemas.microsoft.com/office/drawing/2014/main" id="{5374698F-5858-0C7B-42FB-0AA984490D15}"/>
              </a:ext>
            </a:extLst>
          </p:cNvPr>
          <p:cNvSpPr/>
          <p:nvPr/>
        </p:nvSpPr>
        <p:spPr>
          <a:xfrm>
            <a:off x="4586040" y="6428361"/>
            <a:ext cx="709200" cy="367878"/>
          </a:xfrm>
          <a:prstGeom prst="rect">
            <a:avLst/>
          </a:prstGeom>
          <a:noFill/>
          <a:ln w="19050">
            <a:solidFill>
              <a:schemeClr val="accent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fr-BE" sz="1800" b="0" i="1" strike="noStrike" spc="-1">
                <a:solidFill>
                  <a:schemeClr val="dk1"/>
                </a:solidFill>
                <a:latin typeface="Aptos"/>
              </a:rPr>
              <a:t>f</a:t>
            </a:r>
            <a:r>
              <a:rPr lang="fr-BE" sz="1800" b="0" strike="noStrike" spc="-1" baseline="-25000">
                <a:solidFill>
                  <a:schemeClr val="dk1"/>
                </a:solidFill>
                <a:latin typeface="Aptos"/>
              </a:rPr>
              <a:t>R1-4</a:t>
            </a:r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393" name="Connecteur droit 27">
            <a:extLst>
              <a:ext uri="{FF2B5EF4-FFF2-40B4-BE49-F238E27FC236}">
                <a16:creationId xmlns:a16="http://schemas.microsoft.com/office/drawing/2014/main" id="{3688AE81-783E-E1BF-3546-AE2F7E34AB99}"/>
              </a:ext>
            </a:extLst>
          </p:cNvPr>
          <p:cNvCxnSpPr>
            <a:cxnSpLocks/>
            <a:endCxn id="391" idx="3"/>
          </p:cNvCxnSpPr>
          <p:nvPr/>
        </p:nvCxnSpPr>
        <p:spPr>
          <a:xfrm flipH="1">
            <a:off x="4258440" y="5993910"/>
            <a:ext cx="386280" cy="440550"/>
          </a:xfrm>
          <a:prstGeom prst="straightConnector1">
            <a:avLst/>
          </a:prstGeom>
          <a:ln w="28575">
            <a:solidFill>
              <a:schemeClr val="accent2"/>
            </a:solidFill>
            <a:round/>
          </a:ln>
        </p:spPr>
      </p:cxnSp>
      <p:cxnSp>
        <p:nvCxnSpPr>
          <p:cNvPr id="394" name="Connecteur droit 31">
            <a:extLst>
              <a:ext uri="{FF2B5EF4-FFF2-40B4-BE49-F238E27FC236}">
                <a16:creationId xmlns:a16="http://schemas.microsoft.com/office/drawing/2014/main" id="{4E4885C5-5FC1-DB24-7E86-9088AF570FB5}"/>
              </a:ext>
            </a:extLst>
          </p:cNvPr>
          <p:cNvCxnSpPr>
            <a:cxnSpLocks/>
            <a:endCxn id="392" idx="0"/>
          </p:cNvCxnSpPr>
          <p:nvPr/>
        </p:nvCxnSpPr>
        <p:spPr>
          <a:xfrm>
            <a:off x="4940640" y="6031080"/>
            <a:ext cx="0" cy="397281"/>
          </a:xfrm>
          <a:prstGeom prst="straightConnector1">
            <a:avLst/>
          </a:prstGeom>
          <a:ln w="28575">
            <a:solidFill>
              <a:schemeClr val="accent2"/>
            </a:solidFill>
            <a:round/>
          </a:ln>
        </p:spPr>
      </p:cxnSp>
      <p:sp>
        <p:nvSpPr>
          <p:cNvPr id="395" name="ZoneTexte 36">
            <a:extLst>
              <a:ext uri="{FF2B5EF4-FFF2-40B4-BE49-F238E27FC236}">
                <a16:creationId xmlns:a16="http://schemas.microsoft.com/office/drawing/2014/main" id="{13334611-7DFE-60F4-B73E-47BBFE9A868F}"/>
              </a:ext>
            </a:extLst>
          </p:cNvPr>
          <p:cNvSpPr/>
          <p:nvPr/>
        </p:nvSpPr>
        <p:spPr>
          <a:xfrm>
            <a:off x="5986710" y="4831602"/>
            <a:ext cx="1800720" cy="367878"/>
          </a:xfrm>
          <a:prstGeom prst="rect">
            <a:avLst/>
          </a:prstGeom>
          <a:noFill/>
          <a:ln w="19050">
            <a:solidFill>
              <a:schemeClr val="accent2"/>
            </a:solidFill>
            <a:prstDash val="dash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fr-BE" sz="1800" b="0" strike="noStrike" spc="-1">
                <a:solidFill>
                  <a:schemeClr val="dk1"/>
                </a:solidFill>
                <a:latin typeface="Aptos"/>
              </a:rPr>
              <a:t>Motor learning</a:t>
            </a:r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6" name="Ellipse 37">
            <a:extLst>
              <a:ext uri="{FF2B5EF4-FFF2-40B4-BE49-F238E27FC236}">
                <a16:creationId xmlns:a16="http://schemas.microsoft.com/office/drawing/2014/main" id="{4880A367-22D5-C209-383E-0E08215999BF}"/>
              </a:ext>
            </a:extLst>
          </p:cNvPr>
          <p:cNvSpPr/>
          <p:nvPr/>
        </p:nvSpPr>
        <p:spPr>
          <a:xfrm>
            <a:off x="4978440" y="2772000"/>
            <a:ext cx="1439280" cy="1439280"/>
          </a:xfrm>
          <a:prstGeom prst="ellipse">
            <a:avLst/>
          </a:prstGeom>
          <a:solidFill>
            <a:schemeClr val="bg1"/>
          </a:solidFill>
          <a:ln>
            <a:solidFill>
              <a:srgbClr val="80808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fr-FR" sz="1400" b="0" strike="noStrike" spc="-1">
              <a:solidFill>
                <a:schemeClr val="lt1">
                  <a:lumMod val="50000"/>
                </a:schemeClr>
              </a:solidFill>
              <a:latin typeface="Aptos"/>
            </a:endParaRPr>
          </a:p>
        </p:txBody>
      </p:sp>
      <p:pic>
        <p:nvPicPr>
          <p:cNvPr id="396" name="Image 42">
            <a:extLst>
              <a:ext uri="{FF2B5EF4-FFF2-40B4-BE49-F238E27FC236}">
                <a16:creationId xmlns:a16="http://schemas.microsoft.com/office/drawing/2014/main" id="{ACD27202-64F6-456F-CE70-2DD38A0EC4C0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5296320" y="2951640"/>
            <a:ext cx="817200" cy="1058760"/>
          </a:xfrm>
          <a:prstGeom prst="rect">
            <a:avLst/>
          </a:prstGeom>
          <a:ln w="0">
            <a:noFill/>
          </a:ln>
        </p:spPr>
      </p:pic>
      <p:sp>
        <p:nvSpPr>
          <p:cNvPr id="397" name="ZoneTexte 32">
            <a:extLst>
              <a:ext uri="{FF2B5EF4-FFF2-40B4-BE49-F238E27FC236}">
                <a16:creationId xmlns:a16="http://schemas.microsoft.com/office/drawing/2014/main" id="{07169EAF-302A-0A8D-F425-C4C8CB6FE237}"/>
              </a:ext>
            </a:extLst>
          </p:cNvPr>
          <p:cNvSpPr/>
          <p:nvPr/>
        </p:nvSpPr>
        <p:spPr>
          <a:xfrm>
            <a:off x="9982800" y="487297"/>
            <a:ext cx="2082960" cy="644877"/>
          </a:xfrm>
          <a:prstGeom prst="rect">
            <a:avLst/>
          </a:prstGeom>
          <a:noFill/>
          <a:ln w="19050">
            <a:solidFill>
              <a:srgbClr val="15608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fr-BE" sz="1800" b="0" strike="noStrike" spc="-1" dirty="0" err="1">
                <a:solidFill>
                  <a:schemeClr val="dk1"/>
                </a:solidFill>
                <a:latin typeface="Aptos"/>
              </a:rPr>
              <a:t>Presence</a:t>
            </a:r>
            <a:r>
              <a:rPr lang="fr-BE" sz="1800" b="0" strike="noStrike" spc="-1" dirty="0">
                <a:solidFill>
                  <a:schemeClr val="dk1"/>
                </a:solidFill>
                <a:latin typeface="Aptos"/>
              </a:rPr>
              <a:t> questionnaire</a:t>
            </a:r>
            <a:endParaRPr lang="fr-FR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8" name="ZoneTexte 33">
            <a:extLst>
              <a:ext uri="{FF2B5EF4-FFF2-40B4-BE49-F238E27FC236}">
                <a16:creationId xmlns:a16="http://schemas.microsoft.com/office/drawing/2014/main" id="{57186AB2-5211-E0B6-2855-EBED049619E0}"/>
              </a:ext>
            </a:extLst>
          </p:cNvPr>
          <p:cNvSpPr/>
          <p:nvPr/>
        </p:nvSpPr>
        <p:spPr>
          <a:xfrm>
            <a:off x="8396280" y="2629800"/>
            <a:ext cx="2082960" cy="912600"/>
          </a:xfrm>
          <a:prstGeom prst="rect">
            <a:avLst/>
          </a:prstGeom>
          <a:noFill/>
          <a:ln w="19050">
            <a:solidFill>
              <a:srgbClr val="15608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fr-BE" sz="1800" b="0" strike="noStrike" spc="-1">
                <a:solidFill>
                  <a:schemeClr val="dk1"/>
                </a:solidFill>
                <a:latin typeface="Calibri"/>
                <a:ea typeface="Calibri"/>
              </a:rPr>
              <a:t>Simulator Sickness Questionnaire </a:t>
            </a:r>
            <a:r>
              <a:rPr lang="fr-BE" sz="1800" b="0" strike="noStrike" spc="-1">
                <a:solidFill>
                  <a:schemeClr val="dk1"/>
                </a:solidFill>
                <a:latin typeface="Aptos"/>
                <a:ea typeface="Calibri"/>
              </a:rPr>
              <a:t>(SSQ)</a:t>
            </a:r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9" name="ZoneTexte 34">
            <a:extLst>
              <a:ext uri="{FF2B5EF4-FFF2-40B4-BE49-F238E27FC236}">
                <a16:creationId xmlns:a16="http://schemas.microsoft.com/office/drawing/2014/main" id="{E9EECEE3-C04A-445F-B527-A7FD007E0D0B}"/>
              </a:ext>
            </a:extLst>
          </p:cNvPr>
          <p:cNvSpPr/>
          <p:nvPr/>
        </p:nvSpPr>
        <p:spPr>
          <a:xfrm>
            <a:off x="7189200" y="876759"/>
            <a:ext cx="1988280" cy="363960"/>
          </a:xfrm>
          <a:prstGeom prst="rect">
            <a:avLst/>
          </a:prstGeom>
          <a:noFill/>
          <a:ln w="19050">
            <a:solidFill>
              <a:srgbClr val="156082"/>
            </a:solidFill>
            <a:prstDash val="dash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fr-BE" sz="1800" b="0" strike="noStrike" spc="-1">
                <a:solidFill>
                  <a:schemeClr val="dk1"/>
                </a:solidFill>
                <a:latin typeface="Aptos"/>
              </a:rPr>
              <a:t>Clinical ecology</a:t>
            </a:r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400" name="Connecteur droit 38">
            <a:extLst>
              <a:ext uri="{FF2B5EF4-FFF2-40B4-BE49-F238E27FC236}">
                <a16:creationId xmlns:a16="http://schemas.microsoft.com/office/drawing/2014/main" id="{B1094BB1-3773-033B-0B41-6C613C3422CA}"/>
              </a:ext>
            </a:extLst>
          </p:cNvPr>
          <p:cNvCxnSpPr>
            <a:stCxn id="401" idx="3"/>
            <a:endCxn id="397" idx="1"/>
          </p:cNvCxnSpPr>
          <p:nvPr/>
        </p:nvCxnSpPr>
        <p:spPr>
          <a:xfrm flipV="1">
            <a:off x="9795600" y="809736"/>
            <a:ext cx="187200" cy="848604"/>
          </a:xfrm>
          <a:prstGeom prst="straightConnector1">
            <a:avLst/>
          </a:prstGeom>
          <a:ln w="28575">
            <a:solidFill>
              <a:srgbClr val="156082"/>
            </a:solidFill>
            <a:round/>
          </a:ln>
        </p:spPr>
      </p:cxnSp>
      <p:cxnSp>
        <p:nvCxnSpPr>
          <p:cNvPr id="402" name="Connecteur droit 41">
            <a:extLst>
              <a:ext uri="{FF2B5EF4-FFF2-40B4-BE49-F238E27FC236}">
                <a16:creationId xmlns:a16="http://schemas.microsoft.com/office/drawing/2014/main" id="{6F96FB88-DA28-DEDC-E379-C2C35C7A58C7}"/>
              </a:ext>
            </a:extLst>
          </p:cNvPr>
          <p:cNvCxnSpPr>
            <a:cxnSpLocks/>
            <a:stCxn id="401" idx="2"/>
          </p:cNvCxnSpPr>
          <p:nvPr/>
        </p:nvCxnSpPr>
        <p:spPr>
          <a:xfrm>
            <a:off x="8677440" y="2073960"/>
            <a:ext cx="212400" cy="556200"/>
          </a:xfrm>
          <a:prstGeom prst="straightConnector1">
            <a:avLst/>
          </a:prstGeom>
          <a:ln w="28575">
            <a:solidFill>
              <a:srgbClr val="156082"/>
            </a:solidFill>
            <a:round/>
          </a:ln>
        </p:spPr>
      </p:cxnSp>
      <p:sp>
        <p:nvSpPr>
          <p:cNvPr id="403" name="ZoneTexte 43">
            <a:extLst>
              <a:ext uri="{FF2B5EF4-FFF2-40B4-BE49-F238E27FC236}">
                <a16:creationId xmlns:a16="http://schemas.microsoft.com/office/drawing/2014/main" id="{4CBD818E-C846-C018-A1FB-F2E0F57C48A3}"/>
              </a:ext>
            </a:extLst>
          </p:cNvPr>
          <p:cNvSpPr/>
          <p:nvPr/>
        </p:nvSpPr>
        <p:spPr>
          <a:xfrm>
            <a:off x="7364160" y="2545920"/>
            <a:ext cx="709200" cy="363960"/>
          </a:xfrm>
          <a:prstGeom prst="rect">
            <a:avLst/>
          </a:prstGeom>
          <a:noFill/>
          <a:ln w="19050">
            <a:solidFill>
              <a:srgbClr val="15608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fr-BE" sz="1800" b="0" strike="noStrike" spc="-1">
                <a:solidFill>
                  <a:schemeClr val="dk1"/>
                </a:solidFill>
                <a:latin typeface="Aptos"/>
              </a:rPr>
              <a:t>SFF</a:t>
            </a:r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404" name="Connecteur droit 44">
            <a:extLst>
              <a:ext uri="{FF2B5EF4-FFF2-40B4-BE49-F238E27FC236}">
                <a16:creationId xmlns:a16="http://schemas.microsoft.com/office/drawing/2014/main" id="{4A0A55C2-B40B-AE5E-D363-A8B85C8D3CC7}"/>
              </a:ext>
            </a:extLst>
          </p:cNvPr>
          <p:cNvCxnSpPr>
            <a:endCxn id="403" idx="0"/>
          </p:cNvCxnSpPr>
          <p:nvPr/>
        </p:nvCxnSpPr>
        <p:spPr>
          <a:xfrm flipH="1">
            <a:off x="7718760" y="2025720"/>
            <a:ext cx="282240" cy="520920"/>
          </a:xfrm>
          <a:prstGeom prst="straightConnector1">
            <a:avLst/>
          </a:prstGeom>
          <a:ln w="28575">
            <a:solidFill>
              <a:srgbClr val="156082"/>
            </a:solidFill>
            <a:round/>
          </a:ln>
        </p:spPr>
      </p:cxnSp>
      <p:pic>
        <p:nvPicPr>
          <p:cNvPr id="405" name="Image 49">
            <a:extLst>
              <a:ext uri="{FF2B5EF4-FFF2-40B4-BE49-F238E27FC236}">
                <a16:creationId xmlns:a16="http://schemas.microsoft.com/office/drawing/2014/main" id="{8BF2B488-07CA-143B-50A2-972A43F60CED}"/>
              </a:ext>
            </a:extLst>
          </p:cNvPr>
          <p:cNvPicPr/>
          <p:nvPr/>
        </p:nvPicPr>
        <p:blipFill>
          <a:blip r:embed="rId4"/>
          <a:srcRect l="50718" t="21417" r="5448" b="8214"/>
          <a:stretch/>
        </p:blipFill>
        <p:spPr>
          <a:xfrm flipH="1">
            <a:off x="9983520" y="1218960"/>
            <a:ext cx="1296000" cy="1173960"/>
          </a:xfrm>
          <a:prstGeom prst="rect">
            <a:avLst/>
          </a:prstGeom>
          <a:ln w="0">
            <a:noFill/>
          </a:ln>
        </p:spPr>
      </p:pic>
      <p:pic>
        <p:nvPicPr>
          <p:cNvPr id="406" name="Picture 2" descr="Images de Bonhomme Blanc Question – Téléchargement gratuit sur Freepik">
            <a:extLst>
              <a:ext uri="{FF2B5EF4-FFF2-40B4-BE49-F238E27FC236}">
                <a16:creationId xmlns:a16="http://schemas.microsoft.com/office/drawing/2014/main" id="{1F9F70DD-E623-B964-943C-E1DEC32A343D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176760" y="1416240"/>
            <a:ext cx="1065600" cy="1065600"/>
          </a:xfrm>
          <a:prstGeom prst="rect">
            <a:avLst/>
          </a:prstGeom>
          <a:ln w="0">
            <a:noFill/>
          </a:ln>
        </p:spPr>
      </p:pic>
      <p:sp>
        <p:nvSpPr>
          <p:cNvPr id="401" name="Rectangle à coins arrondis 4">
            <a:extLst>
              <a:ext uri="{FF2B5EF4-FFF2-40B4-BE49-F238E27FC236}">
                <a16:creationId xmlns:a16="http://schemas.microsoft.com/office/drawing/2014/main" id="{94A3592E-3161-6865-CF37-3FA38FB63691}"/>
              </a:ext>
            </a:extLst>
          </p:cNvPr>
          <p:cNvSpPr/>
          <p:nvPr/>
        </p:nvSpPr>
        <p:spPr>
          <a:xfrm>
            <a:off x="7559280" y="1242720"/>
            <a:ext cx="2236320" cy="831240"/>
          </a:xfrm>
          <a:prstGeom prst="roundRect">
            <a:avLst>
              <a:gd name="adj" fmla="val 16667"/>
            </a:avLst>
          </a:prstGeom>
          <a:solidFill>
            <a:srgbClr val="0B76A0"/>
          </a:solidFill>
          <a:ln>
            <a:solidFill>
              <a:srgbClr val="0B76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fr-BE" sz="1800" b="0" strike="noStrike" spc="-1">
                <a:solidFill>
                  <a:schemeClr val="lt1"/>
                </a:solidFill>
                <a:latin typeface="Aptos"/>
              </a:rPr>
              <a:t>VIRTUAL REALITY</a:t>
            </a:r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" name="PlaceHolder 1">
            <a:extLst>
              <a:ext uri="{FF2B5EF4-FFF2-40B4-BE49-F238E27FC236}">
                <a16:creationId xmlns:a16="http://schemas.microsoft.com/office/drawing/2014/main" id="{4023E236-ADDE-B48F-BEA2-E736561C5D6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BCA13BD4-F2C4-4FCF-8223-3D8150A376A7}" type="slidenum">
              <a:rPr/>
              <a:t>10</a:t>
            </a:fld>
            <a:endParaRPr/>
          </a:p>
        </p:txBody>
      </p:sp>
      <p:cxnSp>
        <p:nvCxnSpPr>
          <p:cNvPr id="3" name="Connecteur droit 22">
            <a:extLst>
              <a:ext uri="{FF2B5EF4-FFF2-40B4-BE49-F238E27FC236}">
                <a16:creationId xmlns:a16="http://schemas.microsoft.com/office/drawing/2014/main" id="{8FBA1938-D0DF-B8D8-9A54-463AD78483F1}"/>
              </a:ext>
            </a:extLst>
          </p:cNvPr>
          <p:cNvCxnSpPr>
            <a:cxnSpLocks/>
            <a:endCxn id="380" idx="3"/>
          </p:cNvCxnSpPr>
          <p:nvPr/>
        </p:nvCxnSpPr>
        <p:spPr>
          <a:xfrm flipH="1" flipV="1">
            <a:off x="3616920" y="4840380"/>
            <a:ext cx="1020600" cy="444261"/>
          </a:xfrm>
          <a:prstGeom prst="straightConnector1">
            <a:avLst/>
          </a:prstGeom>
          <a:ln w="28575">
            <a:solidFill>
              <a:schemeClr val="accent2"/>
            </a:solidFill>
            <a:round/>
          </a:ln>
        </p:spPr>
      </p:cxnSp>
      <p:grpSp>
        <p:nvGrpSpPr>
          <p:cNvPr id="10" name="Groupe 11">
            <a:extLst>
              <a:ext uri="{FF2B5EF4-FFF2-40B4-BE49-F238E27FC236}">
                <a16:creationId xmlns:a16="http://schemas.microsoft.com/office/drawing/2014/main" id="{95291619-FC07-6EB5-0EF1-631B54A33906}"/>
              </a:ext>
            </a:extLst>
          </p:cNvPr>
          <p:cNvGrpSpPr/>
          <p:nvPr/>
        </p:nvGrpSpPr>
        <p:grpSpPr>
          <a:xfrm>
            <a:off x="6961140" y="5330721"/>
            <a:ext cx="1488960" cy="1409919"/>
            <a:chOff x="9576720" y="4115160"/>
            <a:chExt cx="1800720" cy="1764720"/>
          </a:xfrm>
        </p:grpSpPr>
        <p:pic>
          <p:nvPicPr>
            <p:cNvPr id="11" name="Picture 2" descr="illustrations, cliparts, dessins animés et icônes de reconnaissance vocale. icône avec ombre sur fond blanc - voix">
              <a:extLst>
                <a:ext uri="{FF2B5EF4-FFF2-40B4-BE49-F238E27FC236}">
                  <a16:creationId xmlns:a16="http://schemas.microsoft.com/office/drawing/2014/main" id="{D15DD404-A081-A5DC-B922-EE6D2ED89062}"/>
                </a:ext>
              </a:extLst>
            </p:cNvPr>
            <p:cNvPicPr/>
            <p:nvPr/>
          </p:nvPicPr>
          <p:blipFill>
            <a:blip r:embed="rId6"/>
            <a:stretch/>
          </p:blipFill>
          <p:spPr>
            <a:xfrm>
              <a:off x="9576720" y="4115160"/>
              <a:ext cx="1800720" cy="17647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2" name="Image 15">
              <a:extLst>
                <a:ext uri="{FF2B5EF4-FFF2-40B4-BE49-F238E27FC236}">
                  <a16:creationId xmlns:a16="http://schemas.microsoft.com/office/drawing/2014/main" id="{966F212E-ABF8-521F-B662-8C20D5E3D43E}"/>
                </a:ext>
              </a:extLst>
            </p:cNvPr>
            <p:cNvPicPr/>
            <p:nvPr/>
          </p:nvPicPr>
          <p:blipFill>
            <a:blip r:embed="rId7"/>
            <a:stretch/>
          </p:blipFill>
          <p:spPr>
            <a:xfrm flipH="1">
              <a:off x="10192320" y="5435280"/>
              <a:ext cx="147600" cy="23220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15" name="ZoneTexte 14">
            <a:extLst>
              <a:ext uri="{FF2B5EF4-FFF2-40B4-BE49-F238E27FC236}">
                <a16:creationId xmlns:a16="http://schemas.microsoft.com/office/drawing/2014/main" id="{4036D870-51A1-DF6E-9ADF-BCD65348AE93}"/>
              </a:ext>
            </a:extLst>
          </p:cNvPr>
          <p:cNvSpPr txBox="1"/>
          <p:nvPr/>
        </p:nvSpPr>
        <p:spPr>
          <a:xfrm>
            <a:off x="969742" y="549425"/>
            <a:ext cx="13635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50000"/>
                  </a:schemeClr>
                </a:solidFill>
              </a:rPr>
              <a:t>(Meyer, 2015)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3C424A17-17E0-B494-76AF-80451B46EFD7}"/>
              </a:ext>
            </a:extLst>
          </p:cNvPr>
          <p:cNvSpPr txBox="1"/>
          <p:nvPr/>
        </p:nvSpPr>
        <p:spPr>
          <a:xfrm>
            <a:off x="5986710" y="4512279"/>
            <a:ext cx="1800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>
                    <a:lumMod val="50000"/>
                  </a:schemeClr>
                </a:solidFill>
              </a:rPr>
              <a:t>(Iwarsson, 2015)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714C3611-7949-E56E-9AF2-D03676C26DBF}"/>
              </a:ext>
            </a:extLst>
          </p:cNvPr>
          <p:cNvSpPr txBox="1"/>
          <p:nvPr/>
        </p:nvSpPr>
        <p:spPr>
          <a:xfrm>
            <a:off x="7421797" y="549425"/>
            <a:ext cx="15199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dirty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en-GB" sz="1600" dirty="0" err="1">
                <a:solidFill>
                  <a:schemeClr val="bg1">
                    <a:lumMod val="50000"/>
                  </a:schemeClr>
                </a:solidFill>
              </a:rPr>
              <a:t>Solhdju</a:t>
            </a:r>
            <a:r>
              <a:rPr lang="en-GB" sz="1600" dirty="0">
                <a:solidFill>
                  <a:schemeClr val="bg1">
                    <a:lumMod val="50000"/>
                  </a:schemeClr>
                </a:solidFill>
              </a:rPr>
              <a:t>, 2015)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F5C29A7-6064-7764-4E5F-B1E605A04C52}"/>
              </a:ext>
            </a:extLst>
          </p:cNvPr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fr-FR"/>
              <a:t>EPATH25 : 05/09/2025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ED2D0A8-CBAA-87D3-32E9-2B9D6AF17E25}"/>
              </a:ext>
            </a:extLst>
          </p:cNvPr>
          <p:cNvSpPr txBox="1"/>
          <p:nvPr/>
        </p:nvSpPr>
        <p:spPr>
          <a:xfrm>
            <a:off x="9177480" y="4706100"/>
            <a:ext cx="2628000" cy="83099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+ </a:t>
            </a:r>
            <a:r>
              <a:rPr lang="en-GB" sz="2400" b="1" dirty="0"/>
              <a:t>Visual Analog Scales </a:t>
            </a:r>
            <a:r>
              <a:rPr lang="en-GB" sz="2400" dirty="0"/>
              <a:t>(VAS)</a:t>
            </a:r>
          </a:p>
        </p:txBody>
      </p:sp>
    </p:spTree>
    <p:extLst>
      <p:ext uri="{BB962C8B-B14F-4D97-AF65-F5344CB8AC3E}">
        <p14:creationId xmlns:p14="http://schemas.microsoft.com/office/powerpoint/2010/main" val="3657970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095"/>
    </mc:Choice>
    <mc:Fallback xmlns="">
      <p:transition spd="slow" advTm="540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0" grpId="0" animBg="1"/>
      <p:bldP spid="383" grpId="0" animBg="1"/>
      <p:bldP spid="385" grpId="0" animBg="1"/>
      <p:bldP spid="387" grpId="0" animBg="1"/>
      <p:bldP spid="388" grpId="0" animBg="1"/>
      <p:bldP spid="390" grpId="0" animBg="1"/>
      <p:bldP spid="391" grpId="0" animBg="1"/>
      <p:bldP spid="392" grpId="0" animBg="1"/>
      <p:bldP spid="395" grpId="0" animBg="1"/>
      <p:bldP spid="397" grpId="0" animBg="1"/>
      <p:bldP spid="398" grpId="0" animBg="1"/>
      <p:bldP spid="399" grpId="0" animBg="1"/>
      <p:bldP spid="403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1" name="Groupe 8"/>
          <p:cNvGrpSpPr/>
          <p:nvPr/>
        </p:nvGrpSpPr>
        <p:grpSpPr>
          <a:xfrm>
            <a:off x="4295520" y="137880"/>
            <a:ext cx="2808360" cy="367878"/>
            <a:chOff x="4295520" y="137880"/>
            <a:chExt cx="2808360" cy="367878"/>
          </a:xfrm>
        </p:grpSpPr>
        <p:cxnSp>
          <p:nvCxnSpPr>
            <p:cNvPr id="412" name="Connecteur droit 9"/>
            <p:cNvCxnSpPr/>
            <p:nvPr/>
          </p:nvCxnSpPr>
          <p:spPr>
            <a:xfrm>
              <a:off x="4295520" y="313920"/>
              <a:ext cx="2747880" cy="720"/>
            </a:xfrm>
            <a:prstGeom prst="straightConnector1">
              <a:avLst/>
            </a:prstGeom>
            <a:ln w="635000" cap="rnd">
              <a:solidFill>
                <a:srgbClr val="0B76A0"/>
              </a:solidFill>
              <a:round/>
            </a:ln>
          </p:spPr>
        </p:cxnSp>
        <p:sp>
          <p:nvSpPr>
            <p:cNvPr id="413" name="ZoneTexte 10"/>
            <p:cNvSpPr/>
            <p:nvPr/>
          </p:nvSpPr>
          <p:spPr>
            <a:xfrm>
              <a:off x="4730400" y="137880"/>
              <a:ext cx="2373480" cy="367878"/>
            </a:xfrm>
            <a:prstGeom prst="rect">
              <a:avLst/>
            </a:prstGeom>
            <a:solidFill>
              <a:srgbClr val="0B76A0">
                <a:alpha val="70000"/>
              </a:srgb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fr-FR" sz="1800" b="0" strike="noStrike" spc="-1" dirty="0">
                  <a:solidFill>
                    <a:schemeClr val="lt1"/>
                  </a:solidFill>
                  <a:latin typeface="Aptos Display"/>
                </a:rPr>
                <a:t>RESULTS</a:t>
              </a:r>
              <a:endParaRPr lang="fr-FR" sz="1800" b="0" strike="noStrike" spc="-1" dirty="0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414" name="Groupe 11"/>
          <p:cNvGrpSpPr/>
          <p:nvPr/>
        </p:nvGrpSpPr>
        <p:grpSpPr>
          <a:xfrm>
            <a:off x="1055160" y="128520"/>
            <a:ext cx="3802680" cy="363960"/>
            <a:chOff x="1055160" y="128520"/>
            <a:chExt cx="3802680" cy="363960"/>
          </a:xfrm>
        </p:grpSpPr>
        <p:cxnSp>
          <p:nvCxnSpPr>
            <p:cNvPr id="415" name="Connecteur droit 12"/>
            <p:cNvCxnSpPr/>
            <p:nvPr/>
          </p:nvCxnSpPr>
          <p:spPr>
            <a:xfrm>
              <a:off x="1055160" y="312840"/>
              <a:ext cx="3539160" cy="720"/>
            </a:xfrm>
            <a:prstGeom prst="straightConnector1">
              <a:avLst/>
            </a:prstGeom>
            <a:ln w="635000" cap="rnd">
              <a:solidFill>
                <a:srgbClr val="C04F15"/>
              </a:solidFill>
              <a:round/>
            </a:ln>
          </p:spPr>
        </p:cxnSp>
        <p:sp>
          <p:nvSpPr>
            <p:cNvPr id="416" name="ZoneTexte 13"/>
            <p:cNvSpPr/>
            <p:nvPr/>
          </p:nvSpPr>
          <p:spPr>
            <a:xfrm>
              <a:off x="2251440" y="128520"/>
              <a:ext cx="2606400" cy="36396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fr-FR" sz="1800" b="0" strike="noStrike" spc="-1" dirty="0">
                  <a:solidFill>
                    <a:schemeClr val="lt1"/>
                  </a:solidFill>
                  <a:latin typeface="Aptos Display"/>
                </a:rPr>
                <a:t>METHOD</a:t>
              </a:r>
              <a:endParaRPr lang="fr-FR" sz="1800" b="0" strike="noStrike" spc="-1" dirty="0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417" name="Groupe 14"/>
          <p:cNvGrpSpPr/>
          <p:nvPr/>
        </p:nvGrpSpPr>
        <p:grpSpPr>
          <a:xfrm>
            <a:off x="-399600" y="124560"/>
            <a:ext cx="2955600" cy="363960"/>
            <a:chOff x="-399600" y="124560"/>
            <a:chExt cx="2955600" cy="363960"/>
          </a:xfrm>
        </p:grpSpPr>
        <p:cxnSp>
          <p:nvCxnSpPr>
            <p:cNvPr id="418" name="Connecteur droit 15"/>
            <p:cNvCxnSpPr/>
            <p:nvPr/>
          </p:nvCxnSpPr>
          <p:spPr>
            <a:xfrm>
              <a:off x="-399600" y="311760"/>
              <a:ext cx="2888280" cy="720"/>
            </a:xfrm>
            <a:prstGeom prst="straightConnector1">
              <a:avLst/>
            </a:prstGeom>
            <a:ln w="635000" cap="rnd">
              <a:solidFill>
                <a:srgbClr val="F2AA84"/>
              </a:solidFill>
              <a:round/>
            </a:ln>
          </p:spPr>
        </p:cxnSp>
        <p:sp>
          <p:nvSpPr>
            <p:cNvPr id="419" name="ZoneTexte 16"/>
            <p:cNvSpPr/>
            <p:nvPr/>
          </p:nvSpPr>
          <p:spPr>
            <a:xfrm>
              <a:off x="195840" y="124560"/>
              <a:ext cx="2360160" cy="36396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0">
              <a:solidFill>
                <a:srgbClr val="F2AA8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fr-FR" sz="1800" b="0" strike="noStrike" spc="-1" dirty="0">
                  <a:solidFill>
                    <a:schemeClr val="accent4">
                      <a:lumMod val="50000"/>
                    </a:schemeClr>
                  </a:solidFill>
                  <a:latin typeface="Aptos Display"/>
                </a:rPr>
                <a:t>INTRODUCTION</a:t>
              </a:r>
              <a:endParaRPr lang="fr-FR" sz="1800" b="0" strike="noStrike" spc="-1" dirty="0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2" name="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DF7C7FDD-5E36-4D8C-AE45-16BD59CDBAF9}" type="slidenum">
              <a:rPr/>
              <a:t>11</a:t>
            </a:fld>
            <a:endParaRPr/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A7F66F08-DCD4-5B59-64B4-0B99636A1173}"/>
              </a:ext>
            </a:extLst>
          </p:cNvPr>
          <p:cNvGrpSpPr/>
          <p:nvPr/>
        </p:nvGrpSpPr>
        <p:grpSpPr>
          <a:xfrm>
            <a:off x="2242257" y="1545749"/>
            <a:ext cx="7880702" cy="4910319"/>
            <a:chOff x="2251440" y="1271240"/>
            <a:chExt cx="7880702" cy="4910319"/>
          </a:xfrm>
        </p:grpSpPr>
        <p:graphicFrame>
          <p:nvGraphicFramePr>
            <p:cNvPr id="5" name="Graphique 4">
              <a:extLst>
                <a:ext uri="{FF2B5EF4-FFF2-40B4-BE49-F238E27FC236}">
                  <a16:creationId xmlns:a16="http://schemas.microsoft.com/office/drawing/2014/main" id="{6C06FF06-1D5E-98AE-E815-94BCA04499B1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091874925"/>
                </p:ext>
              </p:extLst>
            </p:nvPr>
          </p:nvGraphicFramePr>
          <p:xfrm>
            <a:off x="2251440" y="1271240"/>
            <a:ext cx="7880702" cy="491031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cxnSp>
          <p:nvCxnSpPr>
            <p:cNvPr id="7" name="Connecteur droit 6">
              <a:extLst>
                <a:ext uri="{FF2B5EF4-FFF2-40B4-BE49-F238E27FC236}">
                  <a16:creationId xmlns:a16="http://schemas.microsoft.com/office/drawing/2014/main" id="{07D18145-18D0-101F-6DED-7FD51A31CF02}"/>
                </a:ext>
              </a:extLst>
            </p:cNvPr>
            <p:cNvCxnSpPr>
              <a:cxnSpLocks/>
            </p:cNvCxnSpPr>
            <p:nvPr/>
          </p:nvCxnSpPr>
          <p:spPr>
            <a:xfrm>
              <a:off x="3819832" y="1271240"/>
              <a:ext cx="0" cy="4716605"/>
            </a:xfrm>
            <a:prstGeom prst="line">
              <a:avLst/>
            </a:prstGeom>
            <a:ln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11">
              <a:extLst>
                <a:ext uri="{FF2B5EF4-FFF2-40B4-BE49-F238E27FC236}">
                  <a16:creationId xmlns:a16="http://schemas.microsoft.com/office/drawing/2014/main" id="{BF155BDD-5A94-C67F-67DC-0D08F6008413}"/>
                </a:ext>
              </a:extLst>
            </p:cNvPr>
            <p:cNvCxnSpPr>
              <a:cxnSpLocks/>
            </p:cNvCxnSpPr>
            <p:nvPr/>
          </p:nvCxnSpPr>
          <p:spPr>
            <a:xfrm>
              <a:off x="8610480" y="1271240"/>
              <a:ext cx="0" cy="4716605"/>
            </a:xfrm>
            <a:prstGeom prst="line">
              <a:avLst/>
            </a:prstGeom>
            <a:ln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12">
              <a:extLst>
                <a:ext uri="{FF2B5EF4-FFF2-40B4-BE49-F238E27FC236}">
                  <a16:creationId xmlns:a16="http://schemas.microsoft.com/office/drawing/2014/main" id="{6FE4D7D0-A915-CC7D-1549-6A0FBC576AFA}"/>
                </a:ext>
              </a:extLst>
            </p:cNvPr>
            <p:cNvCxnSpPr>
              <a:cxnSpLocks/>
            </p:cNvCxnSpPr>
            <p:nvPr/>
          </p:nvCxnSpPr>
          <p:spPr>
            <a:xfrm>
              <a:off x="7013904" y="1271240"/>
              <a:ext cx="0" cy="4716605"/>
            </a:xfrm>
            <a:prstGeom prst="line">
              <a:avLst/>
            </a:prstGeom>
            <a:ln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0678D9BF-77BE-45AC-8F9A-169423083646}"/>
              </a:ext>
            </a:extLst>
          </p:cNvPr>
          <p:cNvGrpSpPr/>
          <p:nvPr/>
        </p:nvGrpSpPr>
        <p:grpSpPr>
          <a:xfrm>
            <a:off x="2416166" y="1254001"/>
            <a:ext cx="7155534" cy="280960"/>
            <a:chOff x="2416166" y="1254001"/>
            <a:chExt cx="7155534" cy="280960"/>
          </a:xfrm>
        </p:grpSpPr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F7724847-3FCB-FB16-9143-2DF63E1AC2BC}"/>
                </a:ext>
              </a:extLst>
            </p:cNvPr>
            <p:cNvSpPr txBox="1"/>
            <p:nvPr/>
          </p:nvSpPr>
          <p:spPr>
            <a:xfrm>
              <a:off x="2416166" y="1254002"/>
              <a:ext cx="14036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Evaluation time T0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27C1444C-49E3-7FD6-703F-19F979C9D866}"/>
                </a:ext>
              </a:extLst>
            </p:cNvPr>
            <p:cNvSpPr txBox="1"/>
            <p:nvPr/>
          </p:nvSpPr>
          <p:spPr>
            <a:xfrm>
              <a:off x="7135649" y="1257962"/>
              <a:ext cx="14036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Evaluation time T1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87321511-0F55-C2E2-9048-EB30DE45BDBF}"/>
                </a:ext>
              </a:extLst>
            </p:cNvPr>
            <p:cNvSpPr txBox="1"/>
            <p:nvPr/>
          </p:nvSpPr>
          <p:spPr>
            <a:xfrm>
              <a:off x="8740282" y="1254001"/>
              <a:ext cx="83141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Follow up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D504EBF0-7E76-0154-4E82-077599932008}"/>
                </a:ext>
              </a:extLst>
            </p:cNvPr>
            <p:cNvSpPr txBox="1"/>
            <p:nvPr/>
          </p:nvSpPr>
          <p:spPr>
            <a:xfrm>
              <a:off x="4162785" y="1254001"/>
              <a:ext cx="241499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/>
                <a:t>VR Time</a:t>
              </a:r>
            </a:p>
          </p:txBody>
        </p:sp>
      </p:grpSp>
      <p:sp>
        <p:nvSpPr>
          <p:cNvPr id="21" name="ZoneTexte 20">
            <a:extLst>
              <a:ext uri="{FF2B5EF4-FFF2-40B4-BE49-F238E27FC236}">
                <a16:creationId xmlns:a16="http://schemas.microsoft.com/office/drawing/2014/main" id="{1E31B7A3-0850-2857-36FA-12E75145D60B}"/>
              </a:ext>
            </a:extLst>
          </p:cNvPr>
          <p:cNvSpPr txBox="1"/>
          <p:nvPr/>
        </p:nvSpPr>
        <p:spPr>
          <a:xfrm rot="16200000">
            <a:off x="-668104" y="3719385"/>
            <a:ext cx="4527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VISUAL ANALOG SCALES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5758274-0C83-2722-6563-9A0F28DC65B4}"/>
              </a:ext>
            </a:extLst>
          </p:cNvPr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fr-FR"/>
              <a:t>EPATH25 : 05/09/2025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796"/>
    </mc:Choice>
    <mc:Fallback xmlns="">
      <p:transition spd="slow" advTm="26796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733383-B739-8D9D-A545-AA717D85CD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1" name="Groupe 8">
            <a:extLst>
              <a:ext uri="{FF2B5EF4-FFF2-40B4-BE49-F238E27FC236}">
                <a16:creationId xmlns:a16="http://schemas.microsoft.com/office/drawing/2014/main" id="{9894671C-23D6-C274-25C6-11A89AF224BA}"/>
              </a:ext>
            </a:extLst>
          </p:cNvPr>
          <p:cNvGrpSpPr/>
          <p:nvPr/>
        </p:nvGrpSpPr>
        <p:grpSpPr>
          <a:xfrm>
            <a:off x="4295520" y="137880"/>
            <a:ext cx="2808360" cy="367878"/>
            <a:chOff x="4295520" y="137880"/>
            <a:chExt cx="2808360" cy="367878"/>
          </a:xfrm>
        </p:grpSpPr>
        <p:cxnSp>
          <p:nvCxnSpPr>
            <p:cNvPr id="412" name="Connecteur droit 9">
              <a:extLst>
                <a:ext uri="{FF2B5EF4-FFF2-40B4-BE49-F238E27FC236}">
                  <a16:creationId xmlns:a16="http://schemas.microsoft.com/office/drawing/2014/main" id="{CFC9535F-D2EC-B9F3-4F8F-522B637B7975}"/>
                </a:ext>
              </a:extLst>
            </p:cNvPr>
            <p:cNvCxnSpPr/>
            <p:nvPr/>
          </p:nvCxnSpPr>
          <p:spPr>
            <a:xfrm>
              <a:off x="4295520" y="313920"/>
              <a:ext cx="2747880" cy="720"/>
            </a:xfrm>
            <a:prstGeom prst="straightConnector1">
              <a:avLst/>
            </a:prstGeom>
            <a:ln w="635000" cap="rnd">
              <a:solidFill>
                <a:srgbClr val="0B76A0"/>
              </a:solidFill>
              <a:round/>
            </a:ln>
          </p:spPr>
        </p:cxnSp>
        <p:sp>
          <p:nvSpPr>
            <p:cNvPr id="413" name="ZoneTexte 10">
              <a:extLst>
                <a:ext uri="{FF2B5EF4-FFF2-40B4-BE49-F238E27FC236}">
                  <a16:creationId xmlns:a16="http://schemas.microsoft.com/office/drawing/2014/main" id="{F46EA19F-0F0A-3A4C-DB0A-0632E8CBE6C2}"/>
                </a:ext>
              </a:extLst>
            </p:cNvPr>
            <p:cNvSpPr/>
            <p:nvPr/>
          </p:nvSpPr>
          <p:spPr>
            <a:xfrm>
              <a:off x="4730400" y="137880"/>
              <a:ext cx="2373480" cy="367878"/>
            </a:xfrm>
            <a:prstGeom prst="rect">
              <a:avLst/>
            </a:prstGeom>
            <a:solidFill>
              <a:srgbClr val="0B76A0">
                <a:alpha val="70000"/>
              </a:srgb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fr-FR" sz="1800" b="0" strike="noStrike" spc="-1" dirty="0">
                  <a:solidFill>
                    <a:schemeClr val="lt1"/>
                  </a:solidFill>
                  <a:latin typeface="Aptos Display"/>
                </a:rPr>
                <a:t>RESULTS</a:t>
              </a:r>
              <a:endParaRPr lang="fr-FR" sz="1800" b="0" strike="noStrike" spc="-1" dirty="0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414" name="Groupe 11">
            <a:extLst>
              <a:ext uri="{FF2B5EF4-FFF2-40B4-BE49-F238E27FC236}">
                <a16:creationId xmlns:a16="http://schemas.microsoft.com/office/drawing/2014/main" id="{8588C30C-E2BB-29E0-FF88-1736B2820C8F}"/>
              </a:ext>
            </a:extLst>
          </p:cNvPr>
          <p:cNvGrpSpPr/>
          <p:nvPr/>
        </p:nvGrpSpPr>
        <p:grpSpPr>
          <a:xfrm>
            <a:off x="1055160" y="128520"/>
            <a:ext cx="3802680" cy="363960"/>
            <a:chOff x="1055160" y="128520"/>
            <a:chExt cx="3802680" cy="363960"/>
          </a:xfrm>
        </p:grpSpPr>
        <p:cxnSp>
          <p:nvCxnSpPr>
            <p:cNvPr id="415" name="Connecteur droit 12">
              <a:extLst>
                <a:ext uri="{FF2B5EF4-FFF2-40B4-BE49-F238E27FC236}">
                  <a16:creationId xmlns:a16="http://schemas.microsoft.com/office/drawing/2014/main" id="{37C15AFF-BFC2-4492-24E7-8A9CF1F377F0}"/>
                </a:ext>
              </a:extLst>
            </p:cNvPr>
            <p:cNvCxnSpPr/>
            <p:nvPr/>
          </p:nvCxnSpPr>
          <p:spPr>
            <a:xfrm>
              <a:off x="1055160" y="312840"/>
              <a:ext cx="3539160" cy="720"/>
            </a:xfrm>
            <a:prstGeom prst="straightConnector1">
              <a:avLst/>
            </a:prstGeom>
            <a:ln w="635000" cap="rnd">
              <a:solidFill>
                <a:srgbClr val="C04F15"/>
              </a:solidFill>
              <a:round/>
            </a:ln>
          </p:spPr>
        </p:cxnSp>
        <p:sp>
          <p:nvSpPr>
            <p:cNvPr id="416" name="ZoneTexte 13">
              <a:extLst>
                <a:ext uri="{FF2B5EF4-FFF2-40B4-BE49-F238E27FC236}">
                  <a16:creationId xmlns:a16="http://schemas.microsoft.com/office/drawing/2014/main" id="{5242F06A-6FCD-A818-1E01-9FAD28B7DAB6}"/>
                </a:ext>
              </a:extLst>
            </p:cNvPr>
            <p:cNvSpPr/>
            <p:nvPr/>
          </p:nvSpPr>
          <p:spPr>
            <a:xfrm>
              <a:off x="2251440" y="128520"/>
              <a:ext cx="2606400" cy="36396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fr-FR" sz="1800" b="0" strike="noStrike" spc="-1" dirty="0">
                  <a:solidFill>
                    <a:schemeClr val="lt1"/>
                  </a:solidFill>
                  <a:latin typeface="Aptos Display"/>
                </a:rPr>
                <a:t>METHOD</a:t>
              </a:r>
              <a:endParaRPr lang="fr-FR" sz="1800" b="0" strike="noStrike" spc="-1" dirty="0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417" name="Groupe 14">
            <a:extLst>
              <a:ext uri="{FF2B5EF4-FFF2-40B4-BE49-F238E27FC236}">
                <a16:creationId xmlns:a16="http://schemas.microsoft.com/office/drawing/2014/main" id="{5169886F-1A75-FF92-D6D8-DFBDFC3193B0}"/>
              </a:ext>
            </a:extLst>
          </p:cNvPr>
          <p:cNvGrpSpPr/>
          <p:nvPr/>
        </p:nvGrpSpPr>
        <p:grpSpPr>
          <a:xfrm>
            <a:off x="-399600" y="124560"/>
            <a:ext cx="2955600" cy="363960"/>
            <a:chOff x="-399600" y="124560"/>
            <a:chExt cx="2955600" cy="363960"/>
          </a:xfrm>
        </p:grpSpPr>
        <p:cxnSp>
          <p:nvCxnSpPr>
            <p:cNvPr id="418" name="Connecteur droit 15">
              <a:extLst>
                <a:ext uri="{FF2B5EF4-FFF2-40B4-BE49-F238E27FC236}">
                  <a16:creationId xmlns:a16="http://schemas.microsoft.com/office/drawing/2014/main" id="{4411D0C7-2010-78B9-39FC-505464B7E8D6}"/>
                </a:ext>
              </a:extLst>
            </p:cNvPr>
            <p:cNvCxnSpPr/>
            <p:nvPr/>
          </p:nvCxnSpPr>
          <p:spPr>
            <a:xfrm>
              <a:off x="-399600" y="311760"/>
              <a:ext cx="2888280" cy="720"/>
            </a:xfrm>
            <a:prstGeom prst="straightConnector1">
              <a:avLst/>
            </a:prstGeom>
            <a:ln w="635000" cap="rnd">
              <a:solidFill>
                <a:srgbClr val="F2AA84"/>
              </a:solidFill>
              <a:round/>
            </a:ln>
          </p:spPr>
        </p:cxnSp>
        <p:sp>
          <p:nvSpPr>
            <p:cNvPr id="419" name="ZoneTexte 16">
              <a:extLst>
                <a:ext uri="{FF2B5EF4-FFF2-40B4-BE49-F238E27FC236}">
                  <a16:creationId xmlns:a16="http://schemas.microsoft.com/office/drawing/2014/main" id="{889189FA-C5C7-2673-10FB-CA16DDBB90FC}"/>
                </a:ext>
              </a:extLst>
            </p:cNvPr>
            <p:cNvSpPr/>
            <p:nvPr/>
          </p:nvSpPr>
          <p:spPr>
            <a:xfrm>
              <a:off x="195840" y="124560"/>
              <a:ext cx="2360160" cy="36396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0">
              <a:solidFill>
                <a:srgbClr val="F2AA8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fr-FR" sz="1800" b="0" strike="noStrike" spc="-1" dirty="0">
                  <a:solidFill>
                    <a:schemeClr val="accent4">
                      <a:lumMod val="50000"/>
                    </a:schemeClr>
                  </a:solidFill>
                  <a:latin typeface="Aptos Display"/>
                </a:rPr>
                <a:t>INTRODUCTION</a:t>
              </a:r>
              <a:endParaRPr lang="fr-FR" sz="1800" b="0" strike="noStrike" spc="-1" dirty="0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2" name="PlaceHolder 1">
            <a:extLst>
              <a:ext uri="{FF2B5EF4-FFF2-40B4-BE49-F238E27FC236}">
                <a16:creationId xmlns:a16="http://schemas.microsoft.com/office/drawing/2014/main" id="{DD45FF7F-1695-8BD8-7626-9E3E8785583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DF7C7FDD-5E36-4D8C-AE45-16BD59CDBAF9}" type="slidenum">
              <a:rPr/>
              <a:t>12</a:t>
            </a:fld>
            <a:endParaRPr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A4F06509-98F1-205F-8D1B-2A565D20B8E8}"/>
              </a:ext>
            </a:extLst>
          </p:cNvPr>
          <p:cNvGrpSpPr/>
          <p:nvPr/>
        </p:nvGrpSpPr>
        <p:grpSpPr>
          <a:xfrm>
            <a:off x="2236692" y="1595704"/>
            <a:ext cx="7880702" cy="4910319"/>
            <a:chOff x="2207196" y="1271240"/>
            <a:chExt cx="7880702" cy="4910319"/>
          </a:xfrm>
        </p:grpSpPr>
        <p:graphicFrame>
          <p:nvGraphicFramePr>
            <p:cNvPr id="5" name="Graphique 4">
              <a:extLst>
                <a:ext uri="{FF2B5EF4-FFF2-40B4-BE49-F238E27FC236}">
                  <a16:creationId xmlns:a16="http://schemas.microsoft.com/office/drawing/2014/main" id="{C26FE095-098C-421F-5DBA-B61A2F44C481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526313326"/>
                </p:ext>
              </p:extLst>
            </p:nvPr>
          </p:nvGraphicFramePr>
          <p:xfrm>
            <a:off x="2207196" y="1271240"/>
            <a:ext cx="7880702" cy="491031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cxnSp>
          <p:nvCxnSpPr>
            <p:cNvPr id="3" name="Connecteur droit 2">
              <a:extLst>
                <a:ext uri="{FF2B5EF4-FFF2-40B4-BE49-F238E27FC236}">
                  <a16:creationId xmlns:a16="http://schemas.microsoft.com/office/drawing/2014/main" id="{43A9DB50-7820-37BD-5596-787D96377418}"/>
                </a:ext>
              </a:extLst>
            </p:cNvPr>
            <p:cNvCxnSpPr>
              <a:cxnSpLocks/>
            </p:cNvCxnSpPr>
            <p:nvPr/>
          </p:nvCxnSpPr>
          <p:spPr>
            <a:xfrm>
              <a:off x="3819832" y="1271240"/>
              <a:ext cx="0" cy="4716605"/>
            </a:xfrm>
            <a:prstGeom prst="line">
              <a:avLst/>
            </a:prstGeom>
            <a:ln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Connecteur droit 3">
              <a:extLst>
                <a:ext uri="{FF2B5EF4-FFF2-40B4-BE49-F238E27FC236}">
                  <a16:creationId xmlns:a16="http://schemas.microsoft.com/office/drawing/2014/main" id="{03FE8C39-6CC8-B17D-1FE0-58B8D7A5BF1C}"/>
                </a:ext>
              </a:extLst>
            </p:cNvPr>
            <p:cNvCxnSpPr>
              <a:cxnSpLocks/>
            </p:cNvCxnSpPr>
            <p:nvPr/>
          </p:nvCxnSpPr>
          <p:spPr>
            <a:xfrm>
              <a:off x="8610480" y="1271240"/>
              <a:ext cx="0" cy="4716605"/>
            </a:xfrm>
            <a:prstGeom prst="line">
              <a:avLst/>
            </a:prstGeom>
            <a:ln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onnecteur droit 5">
              <a:extLst>
                <a:ext uri="{FF2B5EF4-FFF2-40B4-BE49-F238E27FC236}">
                  <a16:creationId xmlns:a16="http://schemas.microsoft.com/office/drawing/2014/main" id="{4F400AB9-6F31-4F54-43B6-825DC9377A25}"/>
                </a:ext>
              </a:extLst>
            </p:cNvPr>
            <p:cNvCxnSpPr>
              <a:cxnSpLocks/>
            </p:cNvCxnSpPr>
            <p:nvPr/>
          </p:nvCxnSpPr>
          <p:spPr>
            <a:xfrm>
              <a:off x="7013904" y="1271240"/>
              <a:ext cx="0" cy="4716605"/>
            </a:xfrm>
            <a:prstGeom prst="line">
              <a:avLst/>
            </a:prstGeom>
            <a:ln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D16AD4CF-B9C4-06B6-F2D0-8A17517D3F4C}"/>
              </a:ext>
            </a:extLst>
          </p:cNvPr>
          <p:cNvGrpSpPr/>
          <p:nvPr/>
        </p:nvGrpSpPr>
        <p:grpSpPr>
          <a:xfrm>
            <a:off x="2416166" y="1254001"/>
            <a:ext cx="7155534" cy="280960"/>
            <a:chOff x="2416166" y="1254001"/>
            <a:chExt cx="7155534" cy="280960"/>
          </a:xfrm>
        </p:grpSpPr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0975933D-F566-100C-8CCA-422123AD6C0C}"/>
                </a:ext>
              </a:extLst>
            </p:cNvPr>
            <p:cNvSpPr txBox="1"/>
            <p:nvPr/>
          </p:nvSpPr>
          <p:spPr>
            <a:xfrm>
              <a:off x="2416166" y="1254002"/>
              <a:ext cx="14036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Evaluation time T0</a:t>
              </a: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1343EBD7-590E-A22D-5C25-5444821F9A35}"/>
                </a:ext>
              </a:extLst>
            </p:cNvPr>
            <p:cNvSpPr txBox="1"/>
            <p:nvPr/>
          </p:nvSpPr>
          <p:spPr>
            <a:xfrm>
              <a:off x="7135649" y="1257962"/>
              <a:ext cx="14036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Evaluation time T1</a:t>
              </a: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3AA754BB-4C8D-E525-DD69-3F116FB50900}"/>
                </a:ext>
              </a:extLst>
            </p:cNvPr>
            <p:cNvSpPr txBox="1"/>
            <p:nvPr/>
          </p:nvSpPr>
          <p:spPr>
            <a:xfrm>
              <a:off x="8740282" y="1254001"/>
              <a:ext cx="83141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Follow up</a:t>
              </a: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D4504073-6163-BD38-8553-F91593C95B7E}"/>
                </a:ext>
              </a:extLst>
            </p:cNvPr>
            <p:cNvSpPr txBox="1"/>
            <p:nvPr/>
          </p:nvSpPr>
          <p:spPr>
            <a:xfrm>
              <a:off x="4162785" y="1254001"/>
              <a:ext cx="241499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/>
                <a:t>VR Time</a:t>
              </a:r>
            </a:p>
          </p:txBody>
        </p:sp>
      </p:grpSp>
      <p:sp>
        <p:nvSpPr>
          <p:cNvPr id="14" name="ZoneTexte 13">
            <a:extLst>
              <a:ext uri="{FF2B5EF4-FFF2-40B4-BE49-F238E27FC236}">
                <a16:creationId xmlns:a16="http://schemas.microsoft.com/office/drawing/2014/main" id="{1B97233D-9C84-1F95-0BA5-4DAE8D7D4A52}"/>
              </a:ext>
            </a:extLst>
          </p:cNvPr>
          <p:cNvSpPr txBox="1"/>
          <p:nvPr/>
        </p:nvSpPr>
        <p:spPr>
          <a:xfrm rot="16200000">
            <a:off x="-668104" y="3719385"/>
            <a:ext cx="4527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VISUAL ANALOG SCALES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9D4CEA59-7C3F-ACB2-CDC2-88EABBDD65E1}"/>
              </a:ext>
            </a:extLst>
          </p:cNvPr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fr-FR"/>
              <a:t>EPATH25 : 05/09/2025</a:t>
            </a:r>
          </a:p>
        </p:txBody>
      </p:sp>
    </p:spTree>
    <p:extLst>
      <p:ext uri="{BB962C8B-B14F-4D97-AF65-F5344CB8AC3E}">
        <p14:creationId xmlns:p14="http://schemas.microsoft.com/office/powerpoint/2010/main" val="4290973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298"/>
    </mc:Choice>
    <mc:Fallback xmlns="">
      <p:transition spd="slow" advTm="25298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3AB804-380B-516E-B698-52984BF36F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1" name="Groupe 8">
            <a:extLst>
              <a:ext uri="{FF2B5EF4-FFF2-40B4-BE49-F238E27FC236}">
                <a16:creationId xmlns:a16="http://schemas.microsoft.com/office/drawing/2014/main" id="{BAF94AB5-2DA1-138E-2E54-B0FB9ADF931F}"/>
              </a:ext>
            </a:extLst>
          </p:cNvPr>
          <p:cNvGrpSpPr/>
          <p:nvPr/>
        </p:nvGrpSpPr>
        <p:grpSpPr>
          <a:xfrm>
            <a:off x="4295520" y="137880"/>
            <a:ext cx="2808360" cy="367878"/>
            <a:chOff x="4295520" y="137880"/>
            <a:chExt cx="2808360" cy="367878"/>
          </a:xfrm>
        </p:grpSpPr>
        <p:cxnSp>
          <p:nvCxnSpPr>
            <p:cNvPr id="412" name="Connecteur droit 9">
              <a:extLst>
                <a:ext uri="{FF2B5EF4-FFF2-40B4-BE49-F238E27FC236}">
                  <a16:creationId xmlns:a16="http://schemas.microsoft.com/office/drawing/2014/main" id="{45A0FB46-171B-CE58-73BC-854B8630DBD3}"/>
                </a:ext>
              </a:extLst>
            </p:cNvPr>
            <p:cNvCxnSpPr/>
            <p:nvPr/>
          </p:nvCxnSpPr>
          <p:spPr>
            <a:xfrm>
              <a:off x="4295520" y="313920"/>
              <a:ext cx="2747880" cy="720"/>
            </a:xfrm>
            <a:prstGeom prst="straightConnector1">
              <a:avLst/>
            </a:prstGeom>
            <a:ln w="635000" cap="rnd">
              <a:solidFill>
                <a:srgbClr val="0B76A0"/>
              </a:solidFill>
              <a:round/>
            </a:ln>
          </p:spPr>
        </p:cxnSp>
        <p:sp>
          <p:nvSpPr>
            <p:cNvPr id="413" name="ZoneTexte 10">
              <a:extLst>
                <a:ext uri="{FF2B5EF4-FFF2-40B4-BE49-F238E27FC236}">
                  <a16:creationId xmlns:a16="http://schemas.microsoft.com/office/drawing/2014/main" id="{860D6718-2BB9-86AE-2025-39AE56FF6B5F}"/>
                </a:ext>
              </a:extLst>
            </p:cNvPr>
            <p:cNvSpPr/>
            <p:nvPr/>
          </p:nvSpPr>
          <p:spPr>
            <a:xfrm>
              <a:off x="4730400" y="137880"/>
              <a:ext cx="2373480" cy="367878"/>
            </a:xfrm>
            <a:prstGeom prst="rect">
              <a:avLst/>
            </a:prstGeom>
            <a:solidFill>
              <a:srgbClr val="0B76A0">
                <a:alpha val="70000"/>
              </a:srgb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fr-FR" sz="1800" b="0" strike="noStrike" spc="-1" dirty="0">
                  <a:solidFill>
                    <a:schemeClr val="lt1"/>
                  </a:solidFill>
                  <a:latin typeface="Aptos Display"/>
                </a:rPr>
                <a:t>RESULTS</a:t>
              </a:r>
              <a:endParaRPr lang="fr-FR" sz="1800" b="0" strike="noStrike" spc="-1" dirty="0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414" name="Groupe 11">
            <a:extLst>
              <a:ext uri="{FF2B5EF4-FFF2-40B4-BE49-F238E27FC236}">
                <a16:creationId xmlns:a16="http://schemas.microsoft.com/office/drawing/2014/main" id="{8D8611AE-4984-2E5A-AC9F-9A51A0FA2FCA}"/>
              </a:ext>
            </a:extLst>
          </p:cNvPr>
          <p:cNvGrpSpPr/>
          <p:nvPr/>
        </p:nvGrpSpPr>
        <p:grpSpPr>
          <a:xfrm>
            <a:off x="1055160" y="128520"/>
            <a:ext cx="3802680" cy="363960"/>
            <a:chOff x="1055160" y="128520"/>
            <a:chExt cx="3802680" cy="363960"/>
          </a:xfrm>
        </p:grpSpPr>
        <p:cxnSp>
          <p:nvCxnSpPr>
            <p:cNvPr id="415" name="Connecteur droit 12">
              <a:extLst>
                <a:ext uri="{FF2B5EF4-FFF2-40B4-BE49-F238E27FC236}">
                  <a16:creationId xmlns:a16="http://schemas.microsoft.com/office/drawing/2014/main" id="{92C9BFE1-65B7-DA71-3F30-3DE8372F75D3}"/>
                </a:ext>
              </a:extLst>
            </p:cNvPr>
            <p:cNvCxnSpPr/>
            <p:nvPr/>
          </p:nvCxnSpPr>
          <p:spPr>
            <a:xfrm>
              <a:off x="1055160" y="312840"/>
              <a:ext cx="3539160" cy="720"/>
            </a:xfrm>
            <a:prstGeom prst="straightConnector1">
              <a:avLst/>
            </a:prstGeom>
            <a:ln w="635000" cap="rnd">
              <a:solidFill>
                <a:srgbClr val="C04F15"/>
              </a:solidFill>
              <a:round/>
            </a:ln>
          </p:spPr>
        </p:cxnSp>
        <p:sp>
          <p:nvSpPr>
            <p:cNvPr id="416" name="ZoneTexte 13">
              <a:extLst>
                <a:ext uri="{FF2B5EF4-FFF2-40B4-BE49-F238E27FC236}">
                  <a16:creationId xmlns:a16="http://schemas.microsoft.com/office/drawing/2014/main" id="{1C255E97-936E-9B86-E1E5-8939E4E72EDF}"/>
                </a:ext>
              </a:extLst>
            </p:cNvPr>
            <p:cNvSpPr/>
            <p:nvPr/>
          </p:nvSpPr>
          <p:spPr>
            <a:xfrm>
              <a:off x="2251440" y="128520"/>
              <a:ext cx="2606400" cy="36396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fr-FR" sz="1800" b="0" strike="noStrike" spc="-1" dirty="0">
                  <a:solidFill>
                    <a:schemeClr val="lt1"/>
                  </a:solidFill>
                  <a:latin typeface="Aptos Display"/>
                </a:rPr>
                <a:t>METHOD</a:t>
              </a:r>
              <a:endParaRPr lang="fr-FR" sz="1800" b="0" strike="noStrike" spc="-1" dirty="0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417" name="Groupe 14">
            <a:extLst>
              <a:ext uri="{FF2B5EF4-FFF2-40B4-BE49-F238E27FC236}">
                <a16:creationId xmlns:a16="http://schemas.microsoft.com/office/drawing/2014/main" id="{4A300245-5B29-D968-B1A3-A6AB9A0C6B43}"/>
              </a:ext>
            </a:extLst>
          </p:cNvPr>
          <p:cNvGrpSpPr/>
          <p:nvPr/>
        </p:nvGrpSpPr>
        <p:grpSpPr>
          <a:xfrm>
            <a:off x="-399600" y="124560"/>
            <a:ext cx="2955600" cy="363960"/>
            <a:chOff x="-399600" y="124560"/>
            <a:chExt cx="2955600" cy="363960"/>
          </a:xfrm>
        </p:grpSpPr>
        <p:cxnSp>
          <p:nvCxnSpPr>
            <p:cNvPr id="418" name="Connecteur droit 15">
              <a:extLst>
                <a:ext uri="{FF2B5EF4-FFF2-40B4-BE49-F238E27FC236}">
                  <a16:creationId xmlns:a16="http://schemas.microsoft.com/office/drawing/2014/main" id="{BFCC7F45-FF2D-9315-0628-49A11DCF979F}"/>
                </a:ext>
              </a:extLst>
            </p:cNvPr>
            <p:cNvCxnSpPr/>
            <p:nvPr/>
          </p:nvCxnSpPr>
          <p:spPr>
            <a:xfrm>
              <a:off x="-399600" y="311760"/>
              <a:ext cx="2888280" cy="720"/>
            </a:xfrm>
            <a:prstGeom prst="straightConnector1">
              <a:avLst/>
            </a:prstGeom>
            <a:ln w="635000" cap="rnd">
              <a:solidFill>
                <a:srgbClr val="F2AA84"/>
              </a:solidFill>
              <a:round/>
            </a:ln>
          </p:spPr>
        </p:cxnSp>
        <p:sp>
          <p:nvSpPr>
            <p:cNvPr id="419" name="ZoneTexte 16">
              <a:extLst>
                <a:ext uri="{FF2B5EF4-FFF2-40B4-BE49-F238E27FC236}">
                  <a16:creationId xmlns:a16="http://schemas.microsoft.com/office/drawing/2014/main" id="{CA9196E7-792B-92F6-BED7-9A52FFCCC082}"/>
                </a:ext>
              </a:extLst>
            </p:cNvPr>
            <p:cNvSpPr/>
            <p:nvPr/>
          </p:nvSpPr>
          <p:spPr>
            <a:xfrm>
              <a:off x="195840" y="124560"/>
              <a:ext cx="2360160" cy="36396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0">
              <a:solidFill>
                <a:srgbClr val="F2AA8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fr-FR" sz="1800" b="0" strike="noStrike" spc="-1" dirty="0">
                  <a:solidFill>
                    <a:schemeClr val="accent4">
                      <a:lumMod val="50000"/>
                    </a:schemeClr>
                  </a:solidFill>
                  <a:latin typeface="Aptos Display"/>
                </a:rPr>
                <a:t>INTRODUCTION</a:t>
              </a:r>
              <a:endParaRPr lang="fr-FR" sz="1800" b="0" strike="noStrike" spc="-1" dirty="0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2" name="PlaceHolder 1">
            <a:extLst>
              <a:ext uri="{FF2B5EF4-FFF2-40B4-BE49-F238E27FC236}">
                <a16:creationId xmlns:a16="http://schemas.microsoft.com/office/drawing/2014/main" id="{B1789BC1-350C-DC30-6847-640CC6AE1DB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DF7C7FDD-5E36-4D8C-AE45-16BD59CDBAF9}" type="slidenum">
              <a:rPr/>
              <a:t>13</a:t>
            </a:fld>
            <a:endParaRPr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58626E76-370A-3D79-1A3B-1E6BA3BADDEF}"/>
              </a:ext>
            </a:extLst>
          </p:cNvPr>
          <p:cNvGrpSpPr/>
          <p:nvPr/>
        </p:nvGrpSpPr>
        <p:grpSpPr>
          <a:xfrm>
            <a:off x="2236692" y="1536705"/>
            <a:ext cx="7880702" cy="4910319"/>
            <a:chOff x="2207196" y="1271240"/>
            <a:chExt cx="7880702" cy="4910319"/>
          </a:xfrm>
        </p:grpSpPr>
        <p:graphicFrame>
          <p:nvGraphicFramePr>
            <p:cNvPr id="5" name="Graphique 4">
              <a:extLst>
                <a:ext uri="{FF2B5EF4-FFF2-40B4-BE49-F238E27FC236}">
                  <a16:creationId xmlns:a16="http://schemas.microsoft.com/office/drawing/2014/main" id="{EC49D3F0-6F30-2A58-D9A7-70F48F91356C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227127409"/>
                </p:ext>
              </p:extLst>
            </p:nvPr>
          </p:nvGraphicFramePr>
          <p:xfrm>
            <a:off x="2207196" y="1271240"/>
            <a:ext cx="7880702" cy="491031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cxnSp>
          <p:nvCxnSpPr>
            <p:cNvPr id="3" name="Connecteur droit 2">
              <a:extLst>
                <a:ext uri="{FF2B5EF4-FFF2-40B4-BE49-F238E27FC236}">
                  <a16:creationId xmlns:a16="http://schemas.microsoft.com/office/drawing/2014/main" id="{1D5383E4-3123-6A73-B8B3-946C5830ADEC}"/>
                </a:ext>
              </a:extLst>
            </p:cNvPr>
            <p:cNvCxnSpPr>
              <a:cxnSpLocks/>
            </p:cNvCxnSpPr>
            <p:nvPr/>
          </p:nvCxnSpPr>
          <p:spPr>
            <a:xfrm>
              <a:off x="3819832" y="1271240"/>
              <a:ext cx="0" cy="4716605"/>
            </a:xfrm>
            <a:prstGeom prst="line">
              <a:avLst/>
            </a:prstGeom>
            <a:ln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Connecteur droit 3">
              <a:extLst>
                <a:ext uri="{FF2B5EF4-FFF2-40B4-BE49-F238E27FC236}">
                  <a16:creationId xmlns:a16="http://schemas.microsoft.com/office/drawing/2014/main" id="{C4BEE1EF-32CA-799A-BC42-1BB599BBDC34}"/>
                </a:ext>
              </a:extLst>
            </p:cNvPr>
            <p:cNvCxnSpPr>
              <a:cxnSpLocks/>
            </p:cNvCxnSpPr>
            <p:nvPr/>
          </p:nvCxnSpPr>
          <p:spPr>
            <a:xfrm>
              <a:off x="8610480" y="1271240"/>
              <a:ext cx="0" cy="4716605"/>
            </a:xfrm>
            <a:prstGeom prst="line">
              <a:avLst/>
            </a:prstGeom>
            <a:ln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onnecteur droit 5">
              <a:extLst>
                <a:ext uri="{FF2B5EF4-FFF2-40B4-BE49-F238E27FC236}">
                  <a16:creationId xmlns:a16="http://schemas.microsoft.com/office/drawing/2014/main" id="{0AD00B87-4818-5215-AD28-F8698FDFD1A1}"/>
                </a:ext>
              </a:extLst>
            </p:cNvPr>
            <p:cNvCxnSpPr>
              <a:cxnSpLocks/>
            </p:cNvCxnSpPr>
            <p:nvPr/>
          </p:nvCxnSpPr>
          <p:spPr>
            <a:xfrm>
              <a:off x="7013904" y="1271240"/>
              <a:ext cx="0" cy="4716605"/>
            </a:xfrm>
            <a:prstGeom prst="line">
              <a:avLst/>
            </a:prstGeom>
            <a:ln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1BC9CF55-A61A-4692-0AD7-E8D041C655DA}"/>
              </a:ext>
            </a:extLst>
          </p:cNvPr>
          <p:cNvGrpSpPr/>
          <p:nvPr/>
        </p:nvGrpSpPr>
        <p:grpSpPr>
          <a:xfrm>
            <a:off x="2416166" y="1254001"/>
            <a:ext cx="7155534" cy="280960"/>
            <a:chOff x="2416166" y="1254001"/>
            <a:chExt cx="7155534" cy="280960"/>
          </a:xfrm>
        </p:grpSpPr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5A9ACA29-1784-2935-581E-A6A43F6ED399}"/>
                </a:ext>
              </a:extLst>
            </p:cNvPr>
            <p:cNvSpPr txBox="1"/>
            <p:nvPr/>
          </p:nvSpPr>
          <p:spPr>
            <a:xfrm>
              <a:off x="2416166" y="1254002"/>
              <a:ext cx="14036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Evaluation time T0</a:t>
              </a: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98BC0B18-5A1E-E54B-1E72-D0BD8E436F56}"/>
                </a:ext>
              </a:extLst>
            </p:cNvPr>
            <p:cNvSpPr txBox="1"/>
            <p:nvPr/>
          </p:nvSpPr>
          <p:spPr>
            <a:xfrm>
              <a:off x="7135649" y="1257962"/>
              <a:ext cx="14036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Evaluation time T1</a:t>
              </a: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D3B0741C-385C-4E07-4C7B-BBADAFD2EB86}"/>
                </a:ext>
              </a:extLst>
            </p:cNvPr>
            <p:cNvSpPr txBox="1"/>
            <p:nvPr/>
          </p:nvSpPr>
          <p:spPr>
            <a:xfrm>
              <a:off x="8740282" y="1254001"/>
              <a:ext cx="83141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Follow up</a:t>
              </a: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0DD1B8A4-D42D-1C6C-DD32-55277721C261}"/>
                </a:ext>
              </a:extLst>
            </p:cNvPr>
            <p:cNvSpPr txBox="1"/>
            <p:nvPr/>
          </p:nvSpPr>
          <p:spPr>
            <a:xfrm>
              <a:off x="4162785" y="1254001"/>
              <a:ext cx="241499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/>
                <a:t>VR Time</a:t>
              </a:r>
            </a:p>
          </p:txBody>
        </p:sp>
      </p:grpSp>
      <p:sp>
        <p:nvSpPr>
          <p:cNvPr id="14" name="ZoneTexte 13">
            <a:extLst>
              <a:ext uri="{FF2B5EF4-FFF2-40B4-BE49-F238E27FC236}">
                <a16:creationId xmlns:a16="http://schemas.microsoft.com/office/drawing/2014/main" id="{B742B997-B657-2A36-457D-5B0714811D19}"/>
              </a:ext>
            </a:extLst>
          </p:cNvPr>
          <p:cNvSpPr txBox="1"/>
          <p:nvPr/>
        </p:nvSpPr>
        <p:spPr>
          <a:xfrm rot="16200000">
            <a:off x="-668104" y="3719385"/>
            <a:ext cx="4527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VISUAL ANALOG SCALES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32B259C8-4857-26A6-DA42-026F8C42968D}"/>
              </a:ext>
            </a:extLst>
          </p:cNvPr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fr-FR"/>
              <a:t>EPATH25 : 05/09/2025</a:t>
            </a:r>
          </a:p>
        </p:txBody>
      </p:sp>
    </p:spTree>
    <p:extLst>
      <p:ext uri="{BB962C8B-B14F-4D97-AF65-F5344CB8AC3E}">
        <p14:creationId xmlns:p14="http://schemas.microsoft.com/office/powerpoint/2010/main" val="1509105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31"/>
    </mc:Choice>
    <mc:Fallback xmlns="">
      <p:transition spd="slow" advTm="1203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BC2673-4AE2-355B-BD23-2CAFAC7DBD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1" name="Groupe 8">
            <a:extLst>
              <a:ext uri="{FF2B5EF4-FFF2-40B4-BE49-F238E27FC236}">
                <a16:creationId xmlns:a16="http://schemas.microsoft.com/office/drawing/2014/main" id="{7CBA85A3-63FB-3E01-C928-1A0DCE0E8302}"/>
              </a:ext>
            </a:extLst>
          </p:cNvPr>
          <p:cNvGrpSpPr/>
          <p:nvPr/>
        </p:nvGrpSpPr>
        <p:grpSpPr>
          <a:xfrm>
            <a:off x="4295520" y="137880"/>
            <a:ext cx="2808360" cy="367878"/>
            <a:chOff x="4295520" y="137880"/>
            <a:chExt cx="2808360" cy="367878"/>
          </a:xfrm>
        </p:grpSpPr>
        <p:cxnSp>
          <p:nvCxnSpPr>
            <p:cNvPr id="412" name="Connecteur droit 9">
              <a:extLst>
                <a:ext uri="{FF2B5EF4-FFF2-40B4-BE49-F238E27FC236}">
                  <a16:creationId xmlns:a16="http://schemas.microsoft.com/office/drawing/2014/main" id="{E8DD59CF-C188-1BA0-8991-4D7DE0A9358A}"/>
                </a:ext>
              </a:extLst>
            </p:cNvPr>
            <p:cNvCxnSpPr/>
            <p:nvPr/>
          </p:nvCxnSpPr>
          <p:spPr>
            <a:xfrm>
              <a:off x="4295520" y="313920"/>
              <a:ext cx="2747880" cy="720"/>
            </a:xfrm>
            <a:prstGeom prst="straightConnector1">
              <a:avLst/>
            </a:prstGeom>
            <a:ln w="635000" cap="rnd">
              <a:solidFill>
                <a:srgbClr val="0B76A0"/>
              </a:solidFill>
              <a:round/>
            </a:ln>
          </p:spPr>
        </p:cxnSp>
        <p:sp>
          <p:nvSpPr>
            <p:cNvPr id="413" name="ZoneTexte 10">
              <a:extLst>
                <a:ext uri="{FF2B5EF4-FFF2-40B4-BE49-F238E27FC236}">
                  <a16:creationId xmlns:a16="http://schemas.microsoft.com/office/drawing/2014/main" id="{F059426B-D1FE-C802-BA93-16B12E371B9B}"/>
                </a:ext>
              </a:extLst>
            </p:cNvPr>
            <p:cNvSpPr/>
            <p:nvPr/>
          </p:nvSpPr>
          <p:spPr>
            <a:xfrm>
              <a:off x="4730400" y="137880"/>
              <a:ext cx="2373480" cy="367878"/>
            </a:xfrm>
            <a:prstGeom prst="rect">
              <a:avLst/>
            </a:prstGeom>
            <a:solidFill>
              <a:srgbClr val="0B76A0">
                <a:alpha val="70000"/>
              </a:srgb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fr-FR" sz="1800" b="0" strike="noStrike" spc="-1" dirty="0">
                  <a:solidFill>
                    <a:schemeClr val="lt1"/>
                  </a:solidFill>
                  <a:latin typeface="Aptos Display"/>
                </a:rPr>
                <a:t>RESULTS</a:t>
              </a:r>
              <a:endParaRPr lang="fr-FR" sz="1800" b="0" strike="noStrike" spc="-1" dirty="0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414" name="Groupe 11">
            <a:extLst>
              <a:ext uri="{FF2B5EF4-FFF2-40B4-BE49-F238E27FC236}">
                <a16:creationId xmlns:a16="http://schemas.microsoft.com/office/drawing/2014/main" id="{9600E4C8-35CA-E290-99F2-4DF9847A776B}"/>
              </a:ext>
            </a:extLst>
          </p:cNvPr>
          <p:cNvGrpSpPr/>
          <p:nvPr/>
        </p:nvGrpSpPr>
        <p:grpSpPr>
          <a:xfrm>
            <a:off x="1055160" y="128520"/>
            <a:ext cx="3802680" cy="363960"/>
            <a:chOff x="1055160" y="128520"/>
            <a:chExt cx="3802680" cy="363960"/>
          </a:xfrm>
        </p:grpSpPr>
        <p:cxnSp>
          <p:nvCxnSpPr>
            <p:cNvPr id="415" name="Connecteur droit 12">
              <a:extLst>
                <a:ext uri="{FF2B5EF4-FFF2-40B4-BE49-F238E27FC236}">
                  <a16:creationId xmlns:a16="http://schemas.microsoft.com/office/drawing/2014/main" id="{3091474D-AE8E-7F88-2C81-A0429D7B8526}"/>
                </a:ext>
              </a:extLst>
            </p:cNvPr>
            <p:cNvCxnSpPr/>
            <p:nvPr/>
          </p:nvCxnSpPr>
          <p:spPr>
            <a:xfrm>
              <a:off x="1055160" y="312840"/>
              <a:ext cx="3539160" cy="720"/>
            </a:xfrm>
            <a:prstGeom prst="straightConnector1">
              <a:avLst/>
            </a:prstGeom>
            <a:ln w="635000" cap="rnd">
              <a:solidFill>
                <a:srgbClr val="C04F15"/>
              </a:solidFill>
              <a:round/>
            </a:ln>
          </p:spPr>
        </p:cxnSp>
        <p:sp>
          <p:nvSpPr>
            <p:cNvPr id="416" name="ZoneTexte 13">
              <a:extLst>
                <a:ext uri="{FF2B5EF4-FFF2-40B4-BE49-F238E27FC236}">
                  <a16:creationId xmlns:a16="http://schemas.microsoft.com/office/drawing/2014/main" id="{8E78C6F7-FFB1-456F-FF9C-FD31A0C71FFF}"/>
                </a:ext>
              </a:extLst>
            </p:cNvPr>
            <p:cNvSpPr/>
            <p:nvPr/>
          </p:nvSpPr>
          <p:spPr>
            <a:xfrm>
              <a:off x="2251440" y="128520"/>
              <a:ext cx="2606400" cy="36396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fr-FR" sz="1800" b="0" strike="noStrike" spc="-1" dirty="0">
                  <a:solidFill>
                    <a:schemeClr val="lt1"/>
                  </a:solidFill>
                  <a:latin typeface="Aptos Display"/>
                </a:rPr>
                <a:t>METHOD</a:t>
              </a:r>
              <a:endParaRPr lang="fr-FR" sz="1800" b="0" strike="noStrike" spc="-1" dirty="0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417" name="Groupe 14">
            <a:extLst>
              <a:ext uri="{FF2B5EF4-FFF2-40B4-BE49-F238E27FC236}">
                <a16:creationId xmlns:a16="http://schemas.microsoft.com/office/drawing/2014/main" id="{866E4542-DEC9-B737-B14D-6304647EE75A}"/>
              </a:ext>
            </a:extLst>
          </p:cNvPr>
          <p:cNvGrpSpPr/>
          <p:nvPr/>
        </p:nvGrpSpPr>
        <p:grpSpPr>
          <a:xfrm>
            <a:off x="-399600" y="124560"/>
            <a:ext cx="2955600" cy="363960"/>
            <a:chOff x="-399600" y="124560"/>
            <a:chExt cx="2955600" cy="363960"/>
          </a:xfrm>
        </p:grpSpPr>
        <p:cxnSp>
          <p:nvCxnSpPr>
            <p:cNvPr id="418" name="Connecteur droit 15">
              <a:extLst>
                <a:ext uri="{FF2B5EF4-FFF2-40B4-BE49-F238E27FC236}">
                  <a16:creationId xmlns:a16="http://schemas.microsoft.com/office/drawing/2014/main" id="{E52D49E6-E236-1845-A006-E28575F005CD}"/>
                </a:ext>
              </a:extLst>
            </p:cNvPr>
            <p:cNvCxnSpPr/>
            <p:nvPr/>
          </p:nvCxnSpPr>
          <p:spPr>
            <a:xfrm>
              <a:off x="-399600" y="311760"/>
              <a:ext cx="2888280" cy="720"/>
            </a:xfrm>
            <a:prstGeom prst="straightConnector1">
              <a:avLst/>
            </a:prstGeom>
            <a:ln w="635000" cap="rnd">
              <a:solidFill>
                <a:srgbClr val="F2AA84"/>
              </a:solidFill>
              <a:round/>
            </a:ln>
          </p:spPr>
        </p:cxnSp>
        <p:sp>
          <p:nvSpPr>
            <p:cNvPr id="419" name="ZoneTexte 16">
              <a:extLst>
                <a:ext uri="{FF2B5EF4-FFF2-40B4-BE49-F238E27FC236}">
                  <a16:creationId xmlns:a16="http://schemas.microsoft.com/office/drawing/2014/main" id="{3A65219E-BA54-BCDA-2190-C22293721161}"/>
                </a:ext>
              </a:extLst>
            </p:cNvPr>
            <p:cNvSpPr/>
            <p:nvPr/>
          </p:nvSpPr>
          <p:spPr>
            <a:xfrm>
              <a:off x="195840" y="124560"/>
              <a:ext cx="2360160" cy="36396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0">
              <a:solidFill>
                <a:srgbClr val="F2AA8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fr-FR" sz="1800" b="0" strike="noStrike" spc="-1" dirty="0">
                  <a:solidFill>
                    <a:schemeClr val="accent4">
                      <a:lumMod val="50000"/>
                    </a:schemeClr>
                  </a:solidFill>
                  <a:latin typeface="Aptos Display"/>
                </a:rPr>
                <a:t>INTRODUCTION</a:t>
              </a:r>
              <a:endParaRPr lang="fr-FR" sz="1800" b="0" strike="noStrike" spc="-1" dirty="0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2" name="PlaceHolder 1">
            <a:extLst>
              <a:ext uri="{FF2B5EF4-FFF2-40B4-BE49-F238E27FC236}">
                <a16:creationId xmlns:a16="http://schemas.microsoft.com/office/drawing/2014/main" id="{636041B0-C9DE-C8C8-A0E4-2450F1F6E6D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DF7C7FDD-5E36-4D8C-AE45-16BD59CDBAF9}" type="slidenum">
              <a:rPr/>
              <a:t>14</a:t>
            </a:fld>
            <a:endParaRPr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FE957F0D-195A-0E66-C8BC-158FAAC25803}"/>
              </a:ext>
            </a:extLst>
          </p:cNvPr>
          <p:cNvGrpSpPr/>
          <p:nvPr/>
        </p:nvGrpSpPr>
        <p:grpSpPr>
          <a:xfrm>
            <a:off x="2236692" y="1566205"/>
            <a:ext cx="7880702" cy="4910319"/>
            <a:chOff x="2207196" y="1271240"/>
            <a:chExt cx="7880702" cy="4910319"/>
          </a:xfrm>
        </p:grpSpPr>
        <p:graphicFrame>
          <p:nvGraphicFramePr>
            <p:cNvPr id="5" name="Graphique 4">
              <a:extLst>
                <a:ext uri="{FF2B5EF4-FFF2-40B4-BE49-F238E27FC236}">
                  <a16:creationId xmlns:a16="http://schemas.microsoft.com/office/drawing/2014/main" id="{25477051-F45B-B317-23B1-91D5B004C0D3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843355947"/>
                </p:ext>
              </p:extLst>
            </p:nvPr>
          </p:nvGraphicFramePr>
          <p:xfrm>
            <a:off x="2207196" y="1271240"/>
            <a:ext cx="7880702" cy="491031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cxnSp>
          <p:nvCxnSpPr>
            <p:cNvPr id="3" name="Connecteur droit 2">
              <a:extLst>
                <a:ext uri="{FF2B5EF4-FFF2-40B4-BE49-F238E27FC236}">
                  <a16:creationId xmlns:a16="http://schemas.microsoft.com/office/drawing/2014/main" id="{D1CF3C19-43BE-DBEA-E91F-FD1CFABEAE52}"/>
                </a:ext>
              </a:extLst>
            </p:cNvPr>
            <p:cNvCxnSpPr>
              <a:cxnSpLocks/>
            </p:cNvCxnSpPr>
            <p:nvPr/>
          </p:nvCxnSpPr>
          <p:spPr>
            <a:xfrm>
              <a:off x="3819832" y="1271240"/>
              <a:ext cx="0" cy="4716605"/>
            </a:xfrm>
            <a:prstGeom prst="line">
              <a:avLst/>
            </a:prstGeom>
            <a:ln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Connecteur droit 3">
              <a:extLst>
                <a:ext uri="{FF2B5EF4-FFF2-40B4-BE49-F238E27FC236}">
                  <a16:creationId xmlns:a16="http://schemas.microsoft.com/office/drawing/2014/main" id="{C13D0288-1B3B-A32E-AA48-667AB97BA88F}"/>
                </a:ext>
              </a:extLst>
            </p:cNvPr>
            <p:cNvCxnSpPr>
              <a:cxnSpLocks/>
            </p:cNvCxnSpPr>
            <p:nvPr/>
          </p:nvCxnSpPr>
          <p:spPr>
            <a:xfrm>
              <a:off x="8610480" y="1271240"/>
              <a:ext cx="0" cy="4716605"/>
            </a:xfrm>
            <a:prstGeom prst="line">
              <a:avLst/>
            </a:prstGeom>
            <a:ln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onnecteur droit 5">
              <a:extLst>
                <a:ext uri="{FF2B5EF4-FFF2-40B4-BE49-F238E27FC236}">
                  <a16:creationId xmlns:a16="http://schemas.microsoft.com/office/drawing/2014/main" id="{5470EF82-B206-328C-7B62-739E3792812D}"/>
                </a:ext>
              </a:extLst>
            </p:cNvPr>
            <p:cNvCxnSpPr>
              <a:cxnSpLocks/>
            </p:cNvCxnSpPr>
            <p:nvPr/>
          </p:nvCxnSpPr>
          <p:spPr>
            <a:xfrm>
              <a:off x="7013904" y="1271240"/>
              <a:ext cx="0" cy="4716605"/>
            </a:xfrm>
            <a:prstGeom prst="line">
              <a:avLst/>
            </a:prstGeom>
            <a:ln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53E84843-E283-8914-259E-E2894D80B5E5}"/>
              </a:ext>
            </a:extLst>
          </p:cNvPr>
          <p:cNvGrpSpPr/>
          <p:nvPr/>
        </p:nvGrpSpPr>
        <p:grpSpPr>
          <a:xfrm>
            <a:off x="2416166" y="1254001"/>
            <a:ext cx="7155534" cy="280960"/>
            <a:chOff x="2416166" y="1254001"/>
            <a:chExt cx="7155534" cy="280960"/>
          </a:xfrm>
        </p:grpSpPr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058348AC-A58F-28EF-BB7B-AEA7DB564D43}"/>
                </a:ext>
              </a:extLst>
            </p:cNvPr>
            <p:cNvSpPr txBox="1"/>
            <p:nvPr/>
          </p:nvSpPr>
          <p:spPr>
            <a:xfrm>
              <a:off x="2416166" y="1254002"/>
              <a:ext cx="14036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Evaluation time T0</a:t>
              </a: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91CC50F5-8046-9FC7-D746-37C8C4F91DB7}"/>
                </a:ext>
              </a:extLst>
            </p:cNvPr>
            <p:cNvSpPr txBox="1"/>
            <p:nvPr/>
          </p:nvSpPr>
          <p:spPr>
            <a:xfrm>
              <a:off x="7135649" y="1257962"/>
              <a:ext cx="14036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Evaluation time T1</a:t>
              </a: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23E5D9B0-4A60-D8CF-96A8-6D86C82D785D}"/>
                </a:ext>
              </a:extLst>
            </p:cNvPr>
            <p:cNvSpPr txBox="1"/>
            <p:nvPr/>
          </p:nvSpPr>
          <p:spPr>
            <a:xfrm>
              <a:off x="8740282" y="1254001"/>
              <a:ext cx="83141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Follow up</a:t>
              </a: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BEA57505-C777-83ED-06CA-A7981A493A15}"/>
                </a:ext>
              </a:extLst>
            </p:cNvPr>
            <p:cNvSpPr txBox="1"/>
            <p:nvPr/>
          </p:nvSpPr>
          <p:spPr>
            <a:xfrm>
              <a:off x="4162785" y="1254001"/>
              <a:ext cx="241499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/>
                <a:t>VR Time</a:t>
              </a:r>
            </a:p>
          </p:txBody>
        </p:sp>
      </p:grpSp>
      <p:sp>
        <p:nvSpPr>
          <p:cNvPr id="14" name="ZoneTexte 13">
            <a:extLst>
              <a:ext uri="{FF2B5EF4-FFF2-40B4-BE49-F238E27FC236}">
                <a16:creationId xmlns:a16="http://schemas.microsoft.com/office/drawing/2014/main" id="{712D6034-C1AC-8AAF-D387-04C828D35FB8}"/>
              </a:ext>
            </a:extLst>
          </p:cNvPr>
          <p:cNvSpPr txBox="1"/>
          <p:nvPr/>
        </p:nvSpPr>
        <p:spPr>
          <a:xfrm rot="16200000">
            <a:off x="-668104" y="3719385"/>
            <a:ext cx="4527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VISUAL ANALOG SCALES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7DB98784-C16F-84E7-F20A-0E7064FAB346}"/>
              </a:ext>
            </a:extLst>
          </p:cNvPr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fr-FR"/>
              <a:t>EPATH25 : 05/09/2025</a:t>
            </a:r>
          </a:p>
        </p:txBody>
      </p:sp>
    </p:spTree>
    <p:extLst>
      <p:ext uri="{BB962C8B-B14F-4D97-AF65-F5344CB8AC3E}">
        <p14:creationId xmlns:p14="http://schemas.microsoft.com/office/powerpoint/2010/main" val="1628463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65"/>
    </mc:Choice>
    <mc:Fallback xmlns="">
      <p:transition spd="slow" advTm="13665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012519-AAF5-9CAC-6CDD-BA95BEA65A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1" name="Groupe 8">
            <a:extLst>
              <a:ext uri="{FF2B5EF4-FFF2-40B4-BE49-F238E27FC236}">
                <a16:creationId xmlns:a16="http://schemas.microsoft.com/office/drawing/2014/main" id="{15D47CD3-FFAC-7965-BB5A-5C0803952B8B}"/>
              </a:ext>
            </a:extLst>
          </p:cNvPr>
          <p:cNvGrpSpPr/>
          <p:nvPr/>
        </p:nvGrpSpPr>
        <p:grpSpPr>
          <a:xfrm>
            <a:off x="4295520" y="137880"/>
            <a:ext cx="2808360" cy="367878"/>
            <a:chOff x="4295520" y="137880"/>
            <a:chExt cx="2808360" cy="367878"/>
          </a:xfrm>
        </p:grpSpPr>
        <p:cxnSp>
          <p:nvCxnSpPr>
            <p:cNvPr id="412" name="Connecteur droit 9">
              <a:extLst>
                <a:ext uri="{FF2B5EF4-FFF2-40B4-BE49-F238E27FC236}">
                  <a16:creationId xmlns:a16="http://schemas.microsoft.com/office/drawing/2014/main" id="{4CB10331-1965-911C-D6DC-3BF76CEBB8A3}"/>
                </a:ext>
              </a:extLst>
            </p:cNvPr>
            <p:cNvCxnSpPr/>
            <p:nvPr/>
          </p:nvCxnSpPr>
          <p:spPr>
            <a:xfrm>
              <a:off x="4295520" y="313920"/>
              <a:ext cx="2747880" cy="720"/>
            </a:xfrm>
            <a:prstGeom prst="straightConnector1">
              <a:avLst/>
            </a:prstGeom>
            <a:ln w="635000" cap="rnd">
              <a:solidFill>
                <a:srgbClr val="0B76A0"/>
              </a:solidFill>
              <a:round/>
            </a:ln>
          </p:spPr>
        </p:cxnSp>
        <p:sp>
          <p:nvSpPr>
            <p:cNvPr id="413" name="ZoneTexte 10">
              <a:extLst>
                <a:ext uri="{FF2B5EF4-FFF2-40B4-BE49-F238E27FC236}">
                  <a16:creationId xmlns:a16="http://schemas.microsoft.com/office/drawing/2014/main" id="{75374EB8-C02E-2022-5194-278287C4AEA1}"/>
                </a:ext>
              </a:extLst>
            </p:cNvPr>
            <p:cNvSpPr/>
            <p:nvPr/>
          </p:nvSpPr>
          <p:spPr>
            <a:xfrm>
              <a:off x="4730400" y="137880"/>
              <a:ext cx="2373480" cy="367878"/>
            </a:xfrm>
            <a:prstGeom prst="rect">
              <a:avLst/>
            </a:prstGeom>
            <a:solidFill>
              <a:srgbClr val="0B76A0">
                <a:alpha val="70000"/>
              </a:srgb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fr-FR" sz="1800" b="0" strike="noStrike" spc="-1" dirty="0">
                  <a:solidFill>
                    <a:schemeClr val="lt1"/>
                  </a:solidFill>
                  <a:latin typeface="Aptos Display"/>
                </a:rPr>
                <a:t>RESULTS</a:t>
              </a:r>
              <a:endParaRPr lang="fr-FR" sz="1800" b="0" strike="noStrike" spc="-1" dirty="0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414" name="Groupe 11">
            <a:extLst>
              <a:ext uri="{FF2B5EF4-FFF2-40B4-BE49-F238E27FC236}">
                <a16:creationId xmlns:a16="http://schemas.microsoft.com/office/drawing/2014/main" id="{5415BC22-63FD-D01C-10F4-2F59A9946A9F}"/>
              </a:ext>
            </a:extLst>
          </p:cNvPr>
          <p:cNvGrpSpPr/>
          <p:nvPr/>
        </p:nvGrpSpPr>
        <p:grpSpPr>
          <a:xfrm>
            <a:off x="1055160" y="128520"/>
            <a:ext cx="3802680" cy="363960"/>
            <a:chOff x="1055160" y="128520"/>
            <a:chExt cx="3802680" cy="363960"/>
          </a:xfrm>
        </p:grpSpPr>
        <p:cxnSp>
          <p:nvCxnSpPr>
            <p:cNvPr id="415" name="Connecteur droit 12">
              <a:extLst>
                <a:ext uri="{FF2B5EF4-FFF2-40B4-BE49-F238E27FC236}">
                  <a16:creationId xmlns:a16="http://schemas.microsoft.com/office/drawing/2014/main" id="{A51302D0-2F84-B2A3-2C45-CCFB25D3DF3F}"/>
                </a:ext>
              </a:extLst>
            </p:cNvPr>
            <p:cNvCxnSpPr/>
            <p:nvPr/>
          </p:nvCxnSpPr>
          <p:spPr>
            <a:xfrm>
              <a:off x="1055160" y="312840"/>
              <a:ext cx="3539160" cy="720"/>
            </a:xfrm>
            <a:prstGeom prst="straightConnector1">
              <a:avLst/>
            </a:prstGeom>
            <a:ln w="635000" cap="rnd">
              <a:solidFill>
                <a:srgbClr val="C04F15"/>
              </a:solidFill>
              <a:round/>
            </a:ln>
          </p:spPr>
        </p:cxnSp>
        <p:sp>
          <p:nvSpPr>
            <p:cNvPr id="416" name="ZoneTexte 13">
              <a:extLst>
                <a:ext uri="{FF2B5EF4-FFF2-40B4-BE49-F238E27FC236}">
                  <a16:creationId xmlns:a16="http://schemas.microsoft.com/office/drawing/2014/main" id="{A21FAE82-6288-5A46-107E-7045AFB6235B}"/>
                </a:ext>
              </a:extLst>
            </p:cNvPr>
            <p:cNvSpPr/>
            <p:nvPr/>
          </p:nvSpPr>
          <p:spPr>
            <a:xfrm>
              <a:off x="2251440" y="128520"/>
              <a:ext cx="2606400" cy="36396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fr-FR" sz="1800" b="0" strike="noStrike" spc="-1" dirty="0">
                  <a:solidFill>
                    <a:schemeClr val="lt1"/>
                  </a:solidFill>
                  <a:latin typeface="Aptos Display"/>
                </a:rPr>
                <a:t>METHOD</a:t>
              </a:r>
              <a:endParaRPr lang="fr-FR" sz="1800" b="0" strike="noStrike" spc="-1" dirty="0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417" name="Groupe 14">
            <a:extLst>
              <a:ext uri="{FF2B5EF4-FFF2-40B4-BE49-F238E27FC236}">
                <a16:creationId xmlns:a16="http://schemas.microsoft.com/office/drawing/2014/main" id="{83E86E43-5BE7-E1DC-96D8-0574A0CDC4F8}"/>
              </a:ext>
            </a:extLst>
          </p:cNvPr>
          <p:cNvGrpSpPr/>
          <p:nvPr/>
        </p:nvGrpSpPr>
        <p:grpSpPr>
          <a:xfrm>
            <a:off x="-399600" y="124560"/>
            <a:ext cx="2955600" cy="363960"/>
            <a:chOff x="-399600" y="124560"/>
            <a:chExt cx="2955600" cy="363960"/>
          </a:xfrm>
        </p:grpSpPr>
        <p:cxnSp>
          <p:nvCxnSpPr>
            <p:cNvPr id="418" name="Connecteur droit 15">
              <a:extLst>
                <a:ext uri="{FF2B5EF4-FFF2-40B4-BE49-F238E27FC236}">
                  <a16:creationId xmlns:a16="http://schemas.microsoft.com/office/drawing/2014/main" id="{C8BAB5C7-A1E0-C558-5DA0-92D6A2015430}"/>
                </a:ext>
              </a:extLst>
            </p:cNvPr>
            <p:cNvCxnSpPr/>
            <p:nvPr/>
          </p:nvCxnSpPr>
          <p:spPr>
            <a:xfrm>
              <a:off x="-399600" y="311760"/>
              <a:ext cx="2888280" cy="720"/>
            </a:xfrm>
            <a:prstGeom prst="straightConnector1">
              <a:avLst/>
            </a:prstGeom>
            <a:ln w="635000" cap="rnd">
              <a:solidFill>
                <a:srgbClr val="F2AA84"/>
              </a:solidFill>
              <a:round/>
            </a:ln>
          </p:spPr>
        </p:cxnSp>
        <p:sp>
          <p:nvSpPr>
            <p:cNvPr id="419" name="ZoneTexte 16">
              <a:extLst>
                <a:ext uri="{FF2B5EF4-FFF2-40B4-BE49-F238E27FC236}">
                  <a16:creationId xmlns:a16="http://schemas.microsoft.com/office/drawing/2014/main" id="{5CDEF6CD-C7E9-416C-9CD2-395370CFA7C0}"/>
                </a:ext>
              </a:extLst>
            </p:cNvPr>
            <p:cNvSpPr/>
            <p:nvPr/>
          </p:nvSpPr>
          <p:spPr>
            <a:xfrm>
              <a:off x="195840" y="124560"/>
              <a:ext cx="2360160" cy="36396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0">
              <a:solidFill>
                <a:srgbClr val="F2AA8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fr-FR" sz="1800" b="0" strike="noStrike" spc="-1" dirty="0">
                  <a:solidFill>
                    <a:schemeClr val="accent4">
                      <a:lumMod val="50000"/>
                    </a:schemeClr>
                  </a:solidFill>
                  <a:latin typeface="Aptos Display"/>
                </a:rPr>
                <a:t>INTRODUCTION</a:t>
              </a:r>
              <a:endParaRPr lang="fr-FR" sz="1800" b="0" strike="noStrike" spc="-1" dirty="0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2" name="PlaceHolder 1">
            <a:extLst>
              <a:ext uri="{FF2B5EF4-FFF2-40B4-BE49-F238E27FC236}">
                <a16:creationId xmlns:a16="http://schemas.microsoft.com/office/drawing/2014/main" id="{7923A7CA-A0A1-9C34-C8D9-414B09F7CCD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DF7C7FDD-5E36-4D8C-AE45-16BD59CDBAF9}" type="slidenum">
              <a:rPr/>
              <a:t>15</a:t>
            </a:fld>
            <a:endParaRPr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3C6DC0EC-8D9F-19DB-B4F4-7CE760F96495}"/>
              </a:ext>
            </a:extLst>
          </p:cNvPr>
          <p:cNvGrpSpPr/>
          <p:nvPr/>
        </p:nvGrpSpPr>
        <p:grpSpPr>
          <a:xfrm>
            <a:off x="2251440" y="1559661"/>
            <a:ext cx="7880702" cy="4949523"/>
            <a:chOff x="2251440" y="1271240"/>
            <a:chExt cx="7880702" cy="4949523"/>
          </a:xfrm>
        </p:grpSpPr>
        <p:graphicFrame>
          <p:nvGraphicFramePr>
            <p:cNvPr id="5" name="Graphique 4">
              <a:extLst>
                <a:ext uri="{FF2B5EF4-FFF2-40B4-BE49-F238E27FC236}">
                  <a16:creationId xmlns:a16="http://schemas.microsoft.com/office/drawing/2014/main" id="{64F5B713-E37D-6ADE-5F40-E4AE6384462C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787358913"/>
                </p:ext>
              </p:extLst>
            </p:nvPr>
          </p:nvGraphicFramePr>
          <p:xfrm>
            <a:off x="2251440" y="1310444"/>
            <a:ext cx="7880702" cy="491031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cxnSp>
          <p:nvCxnSpPr>
            <p:cNvPr id="3" name="Connecteur droit 2">
              <a:extLst>
                <a:ext uri="{FF2B5EF4-FFF2-40B4-BE49-F238E27FC236}">
                  <a16:creationId xmlns:a16="http://schemas.microsoft.com/office/drawing/2014/main" id="{C704393E-545F-A842-7BDE-52D75D491CEA}"/>
                </a:ext>
              </a:extLst>
            </p:cNvPr>
            <p:cNvCxnSpPr>
              <a:cxnSpLocks/>
            </p:cNvCxnSpPr>
            <p:nvPr/>
          </p:nvCxnSpPr>
          <p:spPr>
            <a:xfrm>
              <a:off x="3878824" y="1271240"/>
              <a:ext cx="0" cy="4716605"/>
            </a:xfrm>
            <a:prstGeom prst="line">
              <a:avLst/>
            </a:prstGeom>
            <a:ln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Connecteur droit 3">
              <a:extLst>
                <a:ext uri="{FF2B5EF4-FFF2-40B4-BE49-F238E27FC236}">
                  <a16:creationId xmlns:a16="http://schemas.microsoft.com/office/drawing/2014/main" id="{304F54BC-1378-FD6C-69FE-BCFE078064C7}"/>
                </a:ext>
              </a:extLst>
            </p:cNvPr>
            <p:cNvCxnSpPr>
              <a:cxnSpLocks/>
            </p:cNvCxnSpPr>
            <p:nvPr/>
          </p:nvCxnSpPr>
          <p:spPr>
            <a:xfrm>
              <a:off x="8610480" y="1271240"/>
              <a:ext cx="0" cy="4716605"/>
            </a:xfrm>
            <a:prstGeom prst="line">
              <a:avLst/>
            </a:prstGeom>
            <a:ln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onnecteur droit 5">
              <a:extLst>
                <a:ext uri="{FF2B5EF4-FFF2-40B4-BE49-F238E27FC236}">
                  <a16:creationId xmlns:a16="http://schemas.microsoft.com/office/drawing/2014/main" id="{548B0E2A-5972-9C60-C3F8-FAE8DCC3B3E8}"/>
                </a:ext>
              </a:extLst>
            </p:cNvPr>
            <p:cNvCxnSpPr>
              <a:cxnSpLocks/>
            </p:cNvCxnSpPr>
            <p:nvPr/>
          </p:nvCxnSpPr>
          <p:spPr>
            <a:xfrm>
              <a:off x="7028652" y="1271240"/>
              <a:ext cx="0" cy="4716605"/>
            </a:xfrm>
            <a:prstGeom prst="line">
              <a:avLst/>
            </a:prstGeom>
            <a:ln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FC7C567E-1B10-E15C-DAB9-031C03EF9C7E}"/>
              </a:ext>
            </a:extLst>
          </p:cNvPr>
          <p:cNvGrpSpPr/>
          <p:nvPr/>
        </p:nvGrpSpPr>
        <p:grpSpPr>
          <a:xfrm>
            <a:off x="2416166" y="1254001"/>
            <a:ext cx="7155534" cy="280960"/>
            <a:chOff x="2416166" y="1254001"/>
            <a:chExt cx="7155534" cy="280960"/>
          </a:xfrm>
        </p:grpSpPr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0F331B14-C8D7-BD63-D82B-20C824D939DE}"/>
                </a:ext>
              </a:extLst>
            </p:cNvPr>
            <p:cNvSpPr txBox="1"/>
            <p:nvPr/>
          </p:nvSpPr>
          <p:spPr>
            <a:xfrm>
              <a:off x="2416166" y="1254002"/>
              <a:ext cx="14036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Evaluation time T0</a:t>
              </a:r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F426FB1D-D58A-264F-C436-9B3D9456AEB9}"/>
                </a:ext>
              </a:extLst>
            </p:cNvPr>
            <p:cNvSpPr txBox="1"/>
            <p:nvPr/>
          </p:nvSpPr>
          <p:spPr>
            <a:xfrm>
              <a:off x="7135649" y="1257962"/>
              <a:ext cx="14036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Evaluation time T1</a:t>
              </a: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E3D980F2-798D-A5BE-E5AD-CCA606FA26E6}"/>
                </a:ext>
              </a:extLst>
            </p:cNvPr>
            <p:cNvSpPr txBox="1"/>
            <p:nvPr/>
          </p:nvSpPr>
          <p:spPr>
            <a:xfrm>
              <a:off x="8740282" y="1254001"/>
              <a:ext cx="83141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Follow up</a:t>
              </a: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CDCE1AC1-96BA-8BD2-C2C7-B65067FEE6E0}"/>
                </a:ext>
              </a:extLst>
            </p:cNvPr>
            <p:cNvSpPr txBox="1"/>
            <p:nvPr/>
          </p:nvSpPr>
          <p:spPr>
            <a:xfrm>
              <a:off x="4162785" y="1254001"/>
              <a:ext cx="241499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/>
                <a:t>VR Time</a:t>
              </a:r>
            </a:p>
          </p:txBody>
        </p:sp>
      </p:grpSp>
      <p:sp>
        <p:nvSpPr>
          <p:cNvPr id="13" name="ZoneTexte 12">
            <a:extLst>
              <a:ext uri="{FF2B5EF4-FFF2-40B4-BE49-F238E27FC236}">
                <a16:creationId xmlns:a16="http://schemas.microsoft.com/office/drawing/2014/main" id="{B1610788-6EFE-5305-7505-40FA6922A832}"/>
              </a:ext>
            </a:extLst>
          </p:cNvPr>
          <p:cNvSpPr txBox="1"/>
          <p:nvPr/>
        </p:nvSpPr>
        <p:spPr>
          <a:xfrm rot="16200000">
            <a:off x="-668104" y="3719385"/>
            <a:ext cx="4527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VISUAL ANALOG SCALES</a:t>
            </a:r>
          </a:p>
        </p:txBody>
      </p:sp>
      <p:sp>
        <p:nvSpPr>
          <p:cNvPr id="14" name="Espace réservé de la date 13">
            <a:extLst>
              <a:ext uri="{FF2B5EF4-FFF2-40B4-BE49-F238E27FC236}">
                <a16:creationId xmlns:a16="http://schemas.microsoft.com/office/drawing/2014/main" id="{8EE5282E-0149-885B-4E66-210D78AF66EA}"/>
              </a:ext>
            </a:extLst>
          </p:cNvPr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fr-FR"/>
              <a:t>EPATH25 : 05/09/2025</a:t>
            </a:r>
          </a:p>
        </p:txBody>
      </p:sp>
    </p:spTree>
    <p:extLst>
      <p:ext uri="{BB962C8B-B14F-4D97-AF65-F5344CB8AC3E}">
        <p14:creationId xmlns:p14="http://schemas.microsoft.com/office/powerpoint/2010/main" val="260175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65"/>
    </mc:Choice>
    <mc:Fallback xmlns="">
      <p:transition spd="slow" advTm="14865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EF6527-D00A-91E7-DE4E-AB4F2BC079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5" name="Groupe 8">
            <a:extLst>
              <a:ext uri="{FF2B5EF4-FFF2-40B4-BE49-F238E27FC236}">
                <a16:creationId xmlns:a16="http://schemas.microsoft.com/office/drawing/2014/main" id="{57932F53-D431-6B46-D589-293CF5376292}"/>
              </a:ext>
            </a:extLst>
          </p:cNvPr>
          <p:cNvGrpSpPr/>
          <p:nvPr/>
        </p:nvGrpSpPr>
        <p:grpSpPr>
          <a:xfrm>
            <a:off x="4295520" y="137880"/>
            <a:ext cx="2808360" cy="367878"/>
            <a:chOff x="4295520" y="137880"/>
            <a:chExt cx="2808360" cy="367878"/>
          </a:xfrm>
        </p:grpSpPr>
        <p:cxnSp>
          <p:nvCxnSpPr>
            <p:cNvPr id="426" name="Connecteur droit 9">
              <a:extLst>
                <a:ext uri="{FF2B5EF4-FFF2-40B4-BE49-F238E27FC236}">
                  <a16:creationId xmlns:a16="http://schemas.microsoft.com/office/drawing/2014/main" id="{F4C9D67D-2C80-9DF9-53DF-31E3BB39BDC8}"/>
                </a:ext>
              </a:extLst>
            </p:cNvPr>
            <p:cNvCxnSpPr/>
            <p:nvPr/>
          </p:nvCxnSpPr>
          <p:spPr>
            <a:xfrm>
              <a:off x="4295520" y="313920"/>
              <a:ext cx="2747880" cy="720"/>
            </a:xfrm>
            <a:prstGeom prst="straightConnector1">
              <a:avLst/>
            </a:prstGeom>
            <a:ln w="635000" cap="rnd">
              <a:solidFill>
                <a:srgbClr val="0B76A0"/>
              </a:solidFill>
              <a:round/>
            </a:ln>
          </p:spPr>
        </p:cxnSp>
        <p:sp>
          <p:nvSpPr>
            <p:cNvPr id="427" name="ZoneTexte 10">
              <a:extLst>
                <a:ext uri="{FF2B5EF4-FFF2-40B4-BE49-F238E27FC236}">
                  <a16:creationId xmlns:a16="http://schemas.microsoft.com/office/drawing/2014/main" id="{DE7B4965-28E5-11FB-9DF7-0B11A1E4B809}"/>
                </a:ext>
              </a:extLst>
            </p:cNvPr>
            <p:cNvSpPr/>
            <p:nvPr/>
          </p:nvSpPr>
          <p:spPr>
            <a:xfrm>
              <a:off x="4730400" y="137880"/>
              <a:ext cx="2373480" cy="367878"/>
            </a:xfrm>
            <a:prstGeom prst="rect">
              <a:avLst/>
            </a:prstGeom>
            <a:solidFill>
              <a:srgbClr val="0B76A0">
                <a:alpha val="70000"/>
              </a:srgb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fr-FR" sz="1800" b="0" strike="noStrike" spc="-1" dirty="0">
                  <a:solidFill>
                    <a:schemeClr val="lt1"/>
                  </a:solidFill>
                  <a:latin typeface="Aptos Display"/>
                </a:rPr>
                <a:t>RESULTS</a:t>
              </a:r>
              <a:endParaRPr lang="fr-FR" sz="1800" b="0" strike="noStrike" spc="-1" dirty="0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428" name="Groupe 11">
            <a:extLst>
              <a:ext uri="{FF2B5EF4-FFF2-40B4-BE49-F238E27FC236}">
                <a16:creationId xmlns:a16="http://schemas.microsoft.com/office/drawing/2014/main" id="{7F7C383D-75FF-88A5-853B-DF58329F5D75}"/>
              </a:ext>
            </a:extLst>
          </p:cNvPr>
          <p:cNvGrpSpPr/>
          <p:nvPr/>
        </p:nvGrpSpPr>
        <p:grpSpPr>
          <a:xfrm>
            <a:off x="1055160" y="128520"/>
            <a:ext cx="3802680" cy="363960"/>
            <a:chOff x="1055160" y="128520"/>
            <a:chExt cx="3802680" cy="363960"/>
          </a:xfrm>
        </p:grpSpPr>
        <p:cxnSp>
          <p:nvCxnSpPr>
            <p:cNvPr id="429" name="Connecteur droit 12">
              <a:extLst>
                <a:ext uri="{FF2B5EF4-FFF2-40B4-BE49-F238E27FC236}">
                  <a16:creationId xmlns:a16="http://schemas.microsoft.com/office/drawing/2014/main" id="{6AB8CDA4-FB12-8206-F292-507A26587872}"/>
                </a:ext>
              </a:extLst>
            </p:cNvPr>
            <p:cNvCxnSpPr/>
            <p:nvPr/>
          </p:nvCxnSpPr>
          <p:spPr>
            <a:xfrm>
              <a:off x="1055160" y="312840"/>
              <a:ext cx="3539160" cy="720"/>
            </a:xfrm>
            <a:prstGeom prst="straightConnector1">
              <a:avLst/>
            </a:prstGeom>
            <a:ln w="635000" cap="rnd">
              <a:solidFill>
                <a:srgbClr val="C04F15"/>
              </a:solidFill>
              <a:round/>
            </a:ln>
          </p:spPr>
        </p:cxnSp>
        <p:sp>
          <p:nvSpPr>
            <p:cNvPr id="430" name="ZoneTexte 13">
              <a:extLst>
                <a:ext uri="{FF2B5EF4-FFF2-40B4-BE49-F238E27FC236}">
                  <a16:creationId xmlns:a16="http://schemas.microsoft.com/office/drawing/2014/main" id="{3C53D4CC-A3C7-115E-CF53-9E6E1B497A2B}"/>
                </a:ext>
              </a:extLst>
            </p:cNvPr>
            <p:cNvSpPr/>
            <p:nvPr/>
          </p:nvSpPr>
          <p:spPr>
            <a:xfrm>
              <a:off x="2251440" y="128520"/>
              <a:ext cx="2606400" cy="36396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fr-FR" sz="1800" b="0" strike="noStrike" spc="-1">
                  <a:solidFill>
                    <a:schemeClr val="lt1"/>
                  </a:solidFill>
                  <a:latin typeface="Aptos Display"/>
                </a:rPr>
                <a:t>METHOD</a:t>
              </a:r>
              <a:endParaRPr lang="fr-FR" sz="18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431" name="Groupe 14">
            <a:extLst>
              <a:ext uri="{FF2B5EF4-FFF2-40B4-BE49-F238E27FC236}">
                <a16:creationId xmlns:a16="http://schemas.microsoft.com/office/drawing/2014/main" id="{1BDA3A1D-F336-CA8F-67F5-396A8E2BDD93}"/>
              </a:ext>
            </a:extLst>
          </p:cNvPr>
          <p:cNvGrpSpPr/>
          <p:nvPr/>
        </p:nvGrpSpPr>
        <p:grpSpPr>
          <a:xfrm>
            <a:off x="-399600" y="124560"/>
            <a:ext cx="2955600" cy="363960"/>
            <a:chOff x="-399600" y="124560"/>
            <a:chExt cx="2955600" cy="363960"/>
          </a:xfrm>
        </p:grpSpPr>
        <p:cxnSp>
          <p:nvCxnSpPr>
            <p:cNvPr id="432" name="Connecteur droit 15">
              <a:extLst>
                <a:ext uri="{FF2B5EF4-FFF2-40B4-BE49-F238E27FC236}">
                  <a16:creationId xmlns:a16="http://schemas.microsoft.com/office/drawing/2014/main" id="{E5B2C1FE-9493-AE2E-BF43-0A5E75C6B70F}"/>
                </a:ext>
              </a:extLst>
            </p:cNvPr>
            <p:cNvCxnSpPr/>
            <p:nvPr/>
          </p:nvCxnSpPr>
          <p:spPr>
            <a:xfrm>
              <a:off x="-399600" y="311760"/>
              <a:ext cx="2888280" cy="720"/>
            </a:xfrm>
            <a:prstGeom prst="straightConnector1">
              <a:avLst/>
            </a:prstGeom>
            <a:ln w="635000" cap="rnd">
              <a:solidFill>
                <a:srgbClr val="F2AA84"/>
              </a:solidFill>
              <a:round/>
            </a:ln>
          </p:spPr>
        </p:cxnSp>
        <p:sp>
          <p:nvSpPr>
            <p:cNvPr id="433" name="ZoneTexte 16">
              <a:extLst>
                <a:ext uri="{FF2B5EF4-FFF2-40B4-BE49-F238E27FC236}">
                  <a16:creationId xmlns:a16="http://schemas.microsoft.com/office/drawing/2014/main" id="{C8F5A48A-52DE-D779-E365-C342BEC7ED0D}"/>
                </a:ext>
              </a:extLst>
            </p:cNvPr>
            <p:cNvSpPr/>
            <p:nvPr/>
          </p:nvSpPr>
          <p:spPr>
            <a:xfrm>
              <a:off x="195840" y="124560"/>
              <a:ext cx="2360160" cy="36396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0">
              <a:solidFill>
                <a:srgbClr val="F2AA8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fr-FR" sz="1800" b="0" strike="noStrike" spc="-1">
                  <a:solidFill>
                    <a:schemeClr val="accent4">
                      <a:lumMod val="50000"/>
                    </a:schemeClr>
                  </a:solidFill>
                  <a:latin typeface="Aptos Display"/>
                </a:rPr>
                <a:t>INTRODUCTION</a:t>
              </a:r>
              <a:endParaRPr lang="fr-FR" sz="18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434" name="ZoneTexte 18">
            <a:extLst>
              <a:ext uri="{FF2B5EF4-FFF2-40B4-BE49-F238E27FC236}">
                <a16:creationId xmlns:a16="http://schemas.microsoft.com/office/drawing/2014/main" id="{64D6382C-9173-62A7-30AC-50A20BB141BF}"/>
              </a:ext>
            </a:extLst>
          </p:cNvPr>
          <p:cNvSpPr/>
          <p:nvPr/>
        </p:nvSpPr>
        <p:spPr>
          <a:xfrm>
            <a:off x="3130560" y="1046720"/>
            <a:ext cx="6297840" cy="4602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fr-BE" sz="2400" b="0" strike="noStrike" spc="-1" dirty="0" err="1">
                <a:solidFill>
                  <a:schemeClr val="dk1"/>
                </a:solidFill>
                <a:latin typeface="Aptos"/>
              </a:rPr>
              <a:t>Speaking</a:t>
            </a:r>
            <a:r>
              <a:rPr lang="fr-BE" sz="2400" b="0" strike="noStrike" spc="-1" dirty="0">
                <a:solidFill>
                  <a:schemeClr val="dk1"/>
                </a:solidFill>
                <a:latin typeface="Aptos"/>
              </a:rPr>
              <a:t> Fundamental Frequency  in VR5</a:t>
            </a:r>
            <a:endParaRPr lang="fr-FR" sz="2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graphicFrame>
        <p:nvGraphicFramePr>
          <p:cNvPr id="435" name="Graphique 2">
            <a:extLst>
              <a:ext uri="{FF2B5EF4-FFF2-40B4-BE49-F238E27FC236}">
                <a16:creationId xmlns:a16="http://schemas.microsoft.com/office/drawing/2014/main" id="{0258FE2B-8393-DB7E-5AFF-8D4022E3FD6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30365678"/>
              </p:ext>
            </p:extLst>
          </p:nvPr>
        </p:nvGraphicFramePr>
        <p:xfrm>
          <a:off x="2488320" y="1590480"/>
          <a:ext cx="6940080" cy="4584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436" name="Connecteur droit 17">
            <a:extLst>
              <a:ext uri="{FF2B5EF4-FFF2-40B4-BE49-F238E27FC236}">
                <a16:creationId xmlns:a16="http://schemas.microsoft.com/office/drawing/2014/main" id="{D15F997F-44EF-8C32-BEE0-424808D9D173}"/>
              </a:ext>
            </a:extLst>
          </p:cNvPr>
          <p:cNvCxnSpPr/>
          <p:nvPr/>
        </p:nvCxnSpPr>
        <p:spPr>
          <a:xfrm>
            <a:off x="2251440" y="3893243"/>
            <a:ext cx="7864560" cy="720"/>
          </a:xfrm>
          <a:prstGeom prst="straightConnector1">
            <a:avLst/>
          </a:prstGeom>
          <a:ln w="12700">
            <a:solidFill>
              <a:srgbClr val="156082"/>
            </a:solidFill>
            <a:prstDash val="dash"/>
          </a:ln>
        </p:spPr>
      </p:cxnSp>
      <p:cxnSp>
        <p:nvCxnSpPr>
          <p:cNvPr id="437" name="Connecteur droit 20">
            <a:extLst>
              <a:ext uri="{FF2B5EF4-FFF2-40B4-BE49-F238E27FC236}">
                <a16:creationId xmlns:a16="http://schemas.microsoft.com/office/drawing/2014/main" id="{90EA599F-5A2F-42F0-A87E-12E8D4DEB3FE}"/>
              </a:ext>
            </a:extLst>
          </p:cNvPr>
          <p:cNvCxnSpPr/>
          <p:nvPr/>
        </p:nvCxnSpPr>
        <p:spPr>
          <a:xfrm>
            <a:off x="2251440" y="3398400"/>
            <a:ext cx="7864560" cy="720"/>
          </a:xfrm>
          <a:prstGeom prst="straightConnector1">
            <a:avLst/>
          </a:prstGeom>
          <a:ln w="12700">
            <a:solidFill>
              <a:srgbClr val="156082"/>
            </a:solidFill>
            <a:prstDash val="dash"/>
          </a:ln>
        </p:spPr>
      </p:cxnSp>
      <p:sp>
        <p:nvSpPr>
          <p:cNvPr id="438" name="ZoneTexte 21">
            <a:extLst>
              <a:ext uri="{FF2B5EF4-FFF2-40B4-BE49-F238E27FC236}">
                <a16:creationId xmlns:a16="http://schemas.microsoft.com/office/drawing/2014/main" id="{F47D920D-A7AE-0A8D-2A75-C688E0D8F122}"/>
              </a:ext>
            </a:extLst>
          </p:cNvPr>
          <p:cNvSpPr/>
          <p:nvPr/>
        </p:nvSpPr>
        <p:spPr>
          <a:xfrm>
            <a:off x="246146" y="3357508"/>
            <a:ext cx="1947840" cy="58332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fr-FR" sz="1600" b="0" strike="noStrike" spc="-1" dirty="0">
                <a:solidFill>
                  <a:schemeClr val="bg1">
                    <a:lumMod val="65000"/>
                  </a:schemeClr>
                </a:solidFill>
                <a:latin typeface="Aptos"/>
              </a:rPr>
              <a:t>Neutral </a:t>
            </a:r>
            <a:r>
              <a:rPr lang="fr-FR" sz="1600" b="0" strike="noStrike" spc="-1" dirty="0" err="1">
                <a:solidFill>
                  <a:schemeClr val="bg1">
                    <a:lumMod val="65000"/>
                  </a:schemeClr>
                </a:solidFill>
                <a:latin typeface="Aptos"/>
              </a:rPr>
              <a:t>voice</a:t>
            </a:r>
            <a:r>
              <a:rPr lang="fr-FR" sz="1600" b="0" strike="noStrike" spc="-1" dirty="0">
                <a:solidFill>
                  <a:schemeClr val="bg1">
                    <a:lumMod val="65000"/>
                  </a:schemeClr>
                </a:solidFill>
                <a:latin typeface="Aptos"/>
              </a:rPr>
              <a:t> </a:t>
            </a:r>
            <a:r>
              <a:rPr lang="fr-FR" sz="1600" b="0" strike="noStrike" spc="-1" dirty="0" err="1">
                <a:solidFill>
                  <a:schemeClr val="bg1">
                    <a:lumMod val="65000"/>
                  </a:schemeClr>
                </a:solidFill>
                <a:latin typeface="Aptos"/>
              </a:rPr>
              <a:t>frequency</a:t>
            </a:r>
            <a:r>
              <a:rPr lang="fr-FR" sz="1600" b="0" strike="noStrike" spc="-1" dirty="0">
                <a:solidFill>
                  <a:schemeClr val="bg1">
                    <a:lumMod val="65000"/>
                  </a:schemeClr>
                </a:solidFill>
                <a:latin typeface="Aptos"/>
              </a:rPr>
              <a:t> range</a:t>
            </a:r>
            <a:endParaRPr lang="fr-FR" sz="1600" b="0" strike="noStrike" spc="-1" dirty="0">
              <a:solidFill>
                <a:schemeClr val="bg1">
                  <a:lumMod val="65000"/>
                </a:schemeClr>
              </a:solidFill>
              <a:latin typeface="Calibri"/>
            </a:endParaRPr>
          </a:p>
        </p:txBody>
      </p:sp>
      <p:sp>
        <p:nvSpPr>
          <p:cNvPr id="2" name="PlaceHolder 1">
            <a:extLst>
              <a:ext uri="{FF2B5EF4-FFF2-40B4-BE49-F238E27FC236}">
                <a16:creationId xmlns:a16="http://schemas.microsoft.com/office/drawing/2014/main" id="{87D32001-C62F-4B3A-748D-502C9E02EB4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2DEE12A8-C4D4-460A-9A5E-3ACE105BF428}" type="slidenum">
              <a:rPr/>
              <a:t>16</a:t>
            </a:fld>
            <a:endParaRPr/>
          </a:p>
        </p:txBody>
      </p:sp>
      <p:pic>
        <p:nvPicPr>
          <p:cNvPr id="3" name="Image 12" descr="Une image contenant personne, habits, femme, public&#10;&#10;Le contenu généré par l’IA peut être incorrect.">
            <a:extLst>
              <a:ext uri="{FF2B5EF4-FFF2-40B4-BE49-F238E27FC236}">
                <a16:creationId xmlns:a16="http://schemas.microsoft.com/office/drawing/2014/main" id="{45572A9F-5195-1861-B41D-AAE7864A0977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10173453" y="2987736"/>
            <a:ext cx="1776217" cy="1115971"/>
          </a:xfrm>
          <a:prstGeom prst="rect">
            <a:avLst/>
          </a:prstGeom>
          <a:ln w="0">
            <a:noFill/>
          </a:ln>
        </p:spPr>
      </p:pic>
      <p:pic>
        <p:nvPicPr>
          <p:cNvPr id="5" name="Image 15" descr="Une image contenant Police, logo, Graphique, symbole&#10;&#10;Le contenu généré par l’IA peut être incorrect.">
            <a:extLst>
              <a:ext uri="{FF2B5EF4-FFF2-40B4-BE49-F238E27FC236}">
                <a16:creationId xmlns:a16="http://schemas.microsoft.com/office/drawing/2014/main" id="{689B3D29-5692-559F-DF83-959C2727ED9C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10236071" y="5818912"/>
            <a:ext cx="1713600" cy="554400"/>
          </a:xfrm>
          <a:prstGeom prst="rect">
            <a:avLst/>
          </a:prstGeom>
          <a:ln w="0">
            <a:noFill/>
          </a:ln>
        </p:spPr>
      </p:pic>
      <p:sp>
        <p:nvSpPr>
          <p:cNvPr id="7" name="Flèche vers la droite 6">
            <a:extLst>
              <a:ext uri="{FF2B5EF4-FFF2-40B4-BE49-F238E27FC236}">
                <a16:creationId xmlns:a16="http://schemas.microsoft.com/office/drawing/2014/main" id="{1DC29DC0-E865-7DCE-525E-CE1E5F884670}"/>
              </a:ext>
            </a:extLst>
          </p:cNvPr>
          <p:cNvSpPr/>
          <p:nvPr/>
        </p:nvSpPr>
        <p:spPr>
          <a:xfrm>
            <a:off x="3178628" y="3164115"/>
            <a:ext cx="464457" cy="22517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lèche vers la droite 7">
            <a:extLst>
              <a:ext uri="{FF2B5EF4-FFF2-40B4-BE49-F238E27FC236}">
                <a16:creationId xmlns:a16="http://schemas.microsoft.com/office/drawing/2014/main" id="{F6F470CC-6996-5DA2-F721-90754D009EE7}"/>
              </a:ext>
            </a:extLst>
          </p:cNvPr>
          <p:cNvSpPr/>
          <p:nvPr/>
        </p:nvSpPr>
        <p:spPr>
          <a:xfrm>
            <a:off x="3156858" y="2097319"/>
            <a:ext cx="464457" cy="225172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Flèche vers la droite 8">
            <a:extLst>
              <a:ext uri="{FF2B5EF4-FFF2-40B4-BE49-F238E27FC236}">
                <a16:creationId xmlns:a16="http://schemas.microsoft.com/office/drawing/2014/main" id="{AFB8D490-3E11-3671-F1B0-C0E30FF06C8E}"/>
              </a:ext>
            </a:extLst>
          </p:cNvPr>
          <p:cNvSpPr/>
          <p:nvPr/>
        </p:nvSpPr>
        <p:spPr>
          <a:xfrm>
            <a:off x="3091541" y="2917375"/>
            <a:ext cx="464457" cy="225172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5" name="Image 17" descr="Une image contenant bâtiment, intérieur, mur, propriété&#10;&#10;Le contenu généré par l’IA peut être incorrect.">
            <a:extLst>
              <a:ext uri="{FF2B5EF4-FFF2-40B4-BE49-F238E27FC236}">
                <a16:creationId xmlns:a16="http://schemas.microsoft.com/office/drawing/2014/main" id="{C17B2BBF-F2A1-A286-8555-E64D155DE996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10187967" y="4217793"/>
            <a:ext cx="1776217" cy="1115971"/>
          </a:xfrm>
          <a:prstGeom prst="rect">
            <a:avLst/>
          </a:prstGeom>
          <a:ln w="0">
            <a:noFill/>
          </a:ln>
        </p:spPr>
      </p:pic>
      <p:pic>
        <p:nvPicPr>
          <p:cNvPr id="16" name="Picture 2" descr="Le simulateur d'entretien d'embauche de Bodyswaps">
            <a:extLst>
              <a:ext uri="{FF2B5EF4-FFF2-40B4-BE49-F238E27FC236}">
                <a16:creationId xmlns:a16="http://schemas.microsoft.com/office/drawing/2014/main" id="{6F56AECE-845B-F971-4DFE-A42CD32F9A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4745" y="1879692"/>
            <a:ext cx="1774925" cy="993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13E03DBD-EFBB-9EBC-15E9-5CCDDC5363B2}"/>
              </a:ext>
            </a:extLst>
          </p:cNvPr>
          <p:cNvSpPr txBox="1"/>
          <p:nvPr/>
        </p:nvSpPr>
        <p:spPr>
          <a:xfrm>
            <a:off x="8610480" y="4651926"/>
            <a:ext cx="1393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chemeClr val="accent6">
                    <a:lumMod val="75000"/>
                  </a:schemeClr>
                </a:solidFill>
              </a:rPr>
              <a:t>Unfamiliar</a:t>
            </a:r>
            <a:endParaRPr lang="fr-FR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8" name="Flèche vers la droite 9">
            <a:extLst>
              <a:ext uri="{FF2B5EF4-FFF2-40B4-BE49-F238E27FC236}">
                <a16:creationId xmlns:a16="http://schemas.microsoft.com/office/drawing/2014/main" id="{A4907952-5037-EEE3-35E6-73443970F2EF}"/>
              </a:ext>
            </a:extLst>
          </p:cNvPr>
          <p:cNvSpPr/>
          <p:nvPr/>
        </p:nvSpPr>
        <p:spPr>
          <a:xfrm>
            <a:off x="9809818" y="4764022"/>
            <a:ext cx="310145" cy="201242"/>
          </a:xfrm>
          <a:prstGeom prst="rightArrow">
            <a:avLst/>
          </a:prstGeom>
          <a:solidFill>
            <a:schemeClr val="accent3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E2B8384-ABC1-7957-04BA-328E6813F086}"/>
              </a:ext>
            </a:extLst>
          </p:cNvPr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fr-FR"/>
              <a:t>EPATH25 : 05/09/2025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0225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38"/>
    </mc:Choice>
    <mc:Fallback xmlns="">
      <p:transition spd="slow" advTm="107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273 0.00347 0.00586 0.00648 0.00846 0.01065 C 0.0095 0.01227 0.00976 0.01528 0.0108 0.01713 C 0.01302 0.0206 0.01601 0.02199 0.01809 0.02569 C 0.025 0.03796 0.01836 0.02801 0.02539 0.03426 C 0.03476 0.04259 0.02343 0.03542 0.03255 0.04074 C 0.03828 0.04745 0.03489 0.04421 0.04349 0.04931 L 0.04713 0.05139 C 0.0483 0.05301 0.04948 0.05463 0.05078 0.05579 C 0.05625 0.06065 0.05273 0.05463 0.05794 0.06227 C 0.05924 0.06412 0.06028 0.06667 0.06158 0.06875 C 0.06471 0.07338 0.06523 0.07292 0.06888 0.07523 C 0.07005 0.07662 0.07122 0.07824 0.07252 0.0794 C 0.07369 0.08056 0.075 0.08056 0.07617 0.08171 C 0.07864 0.08403 0.08099 0.08727 0.08333 0.09028 C 0.08463 0.09167 0.08567 0.09375 0.08698 0.09444 L 0.09062 0.09676 L 0.10156 0.10949 C 0.10273 0.11088 0.10377 0.11296 0.1052 0.11389 C 0.11432 0.11921 0.10299 0.11204 0.11237 0.12037 C 0.11354 0.1213 0.11484 0.12153 0.11601 0.12245 C 0.12539 0.13079 0.11419 0.12361 0.1233 0.12894 C 0.12448 0.13032 0.12565 0.13194 0.12695 0.1331 C 0.13112 0.13704 0.1375 0.13634 0.1414 0.1375 C 0.17122 0.14583 0.13698 0.13843 0.16445 0.14398 L 0.17408 0.14838 C 0.17565 0.14907 0.17734 0.14977 0.1789 0.15046 C 0.18294 0.15185 0.18698 0.15417 0.19101 0.15463 C 0.19609 0.15556 0.21054 0.15741 0.2164 0.15903 C 0.22044 0.16019 0.22448 0.1625 0.22851 0.16343 C 0.25911 0.17014 0.22109 0.16134 0.24544 0.16759 C 0.25039 0.16898 0.25859 0.17037 0.26354 0.17199 C 0.26523 0.17245 0.26679 0.17384 0.26849 0.17407 C 0.27408 0.17523 0.27968 0.17546 0.28541 0.17616 L 0.2914 0.17847 C 0.29388 0.17917 0.29622 0.17963 0.29869 0.18056 C 0.29987 0.18102 0.30104 0.18218 0.30234 0.18264 C 0.30429 0.18357 0.30638 0.1838 0.30833 0.18472 C 0.3108 0.18611 0.31315 0.18796 0.31562 0.18912 L 0.32526 0.19352 C 0.32695 0.19421 0.32851 0.19514 0.33007 0.1956 C 0.34739 0.20069 0.32591 0.19444 0.347 0.19977 C 0.34948 0.20046 0.35182 0.20139 0.35429 0.20208 C 0.37109 0.20648 0.36796 0.20579 0.38216 0.20857 C 0.38372 0.20926 0.38541 0.20972 0.38698 0.21065 C 0.38815 0.21134 0.38932 0.21227 0.39062 0.21273 C 0.39296 0.21366 0.39791 0.21505 0.39791 0.21505 " pathEditMode="relative" ptsTypes="AAAAAAAAAAAAAAAAAAAAAAAAAAAAAAAAAAAAAAAAAAAAAAAA">
                                      <p:cBhvr>
                                        <p:cTn id="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391 0.0007 0.00795 0.00209 0.01198 0.00209 C 0.02709 0.00209 0.01706 -0.00277 0.02539 0.00209 C 0.02774 0.00487 0.02982 0.00903 0.03256 0.01065 C 0.0375 0.01366 0.04089 0.01621 0.04584 0.01713 C 0.05521 0.01899 0.0737 0.02153 0.0737 0.02153 C 0.07696 0.02292 0.08021 0.02385 0.08334 0.0257 C 0.08464 0.02639 0.08581 0.02755 0.08698 0.02778 C 0.08985 0.02894 0.09271 0.02917 0.09545 0.0301 C 0.10274 0.03218 0.09987 0.03172 0.10638 0.03426 C 0.10834 0.03519 0.11042 0.03565 0.11237 0.03658 C 0.11407 0.03704 0.11563 0.03774 0.11732 0.03866 C 0.12136 0.04074 0.12513 0.04375 0.1293 0.04514 C 0.13256 0.04607 0.13581 0.0463 0.13907 0.04723 C 0.14024 0.04769 0.1461 0.05024 0.14753 0.05162 C 0.14883 0.05278 0.14974 0.05487 0.15118 0.05579 C 0.15261 0.05695 0.15443 0.05718 0.15599 0.05787 C 0.15847 0.05926 0.16081 0.06088 0.16329 0.06227 L 0.1668 0.06436 C 0.1681 0.06598 0.16914 0.0676 0.17045 0.06875 C 0.17279 0.07061 0.17526 0.07153 0.17774 0.07292 L 0.18138 0.07524 C 0.18256 0.07593 0.18373 0.07686 0.18503 0.07732 C 0.18659 0.07801 0.18829 0.07871 0.18985 0.0794 C 0.19232 0.08079 0.19467 0.08241 0.19714 0.0838 L 0.20079 0.08588 L 0.2043 0.0882 C 0.2056 0.08959 0.20664 0.09144 0.20795 0.09237 C 0.20951 0.09352 0.2112 0.09375 0.21276 0.09445 C 0.21524 0.09584 0.21771 0.09746 0.22006 0.09885 L 0.23464 0.10741 L 0.23816 0.10949 C 0.23946 0.11019 0.24063 0.11112 0.2418 0.11181 C 0.24349 0.1125 0.24506 0.1132 0.24675 0.11389 C 0.2487 0.11459 0.25079 0.11505 0.25274 0.11598 C 0.25521 0.11713 0.25756 0.11899 0.26003 0.12037 C 0.2612 0.12107 0.2625 0.12153 0.26368 0.12246 C 0.26797 0.12639 0.27071 0.1294 0.27566 0.13102 C 0.27969 0.13241 0.28386 0.13357 0.28776 0.13542 C 0.29401 0.1382 0.30339 0.1426 0.30964 0.14399 L 0.31927 0.14607 C 0.32214 0.14676 0.32487 0.14792 0.32774 0.14838 C 0.33985 0.14954 0.35196 0.14977 0.36407 0.15047 C 0.37097 0.15463 0.36498 0.15139 0.37605 0.15463 C 0.38191 0.15649 0.38334 0.15787 0.38946 0.15903 C 0.39063 0.15926 0.3918 0.15903 0.3931 0.15903 " pathEditMode="relative" ptsTypes="AAAAAAAAAAAAAAAAAAAAAAAAAAAAAAAAAAAAAAAAAAAAAAA">
                                      <p:cBhvr>
                                        <p:cTn id="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274 0.00417 0.00534 0.00903 0.00847 0.01274 C 0.00951 0.01413 0.01094 0.01389 0.01198 0.01505 C 0.02448 0.02732 0.01472 0.02084 0.02292 0.0257 C 0.02865 0.03241 0.02513 0.02917 0.03386 0.03426 L 0.03737 0.03635 C 0.04779 0.04885 0.03464 0.03403 0.04467 0.04283 C 0.04597 0.04399 0.04701 0.04607 0.04831 0.04723 C 0.05066 0.04908 0.0556 0.05139 0.0556 0.05139 L 0.06641 0.06436 C 0.06771 0.06575 0.06901 0.0669 0.07006 0.06875 C 0.07136 0.07084 0.0724 0.07338 0.0737 0.07524 C 0.07605 0.07825 0.07852 0.08079 0.08099 0.0838 L 0.08464 0.08797 C 0.08581 0.08936 0.08724 0.09051 0.08829 0.09237 C 0.08946 0.09445 0.0905 0.097 0.0918 0.09885 C 0.09414 0.10186 0.09675 0.10463 0.09909 0.10741 L 0.10274 0.11158 L 0.11003 0.12038 C 0.1112 0.12107 0.1125 0.1213 0.11368 0.12246 C 0.11615 0.125 0.1181 0.1294 0.12084 0.13102 L 0.12813 0.13542 C 0.1293 0.13612 0.13073 0.13612 0.13177 0.1375 L 0.13542 0.1419 C 0.13659 0.14028 0.13763 0.1382 0.13907 0.1375 C 0.14024 0.13681 0.15404 0.13334 0.15469 0.13311 C 0.16628 0.12639 0.15951 0.1294 0.17526 0.12663 C 0.17735 0.12593 0.1793 0.12547 0.18138 0.12454 C 0.18256 0.12408 0.18373 0.12315 0.18503 0.12246 C 0.18659 0.12153 0.18816 0.12107 0.18985 0.12038 C 0.19102 0.11968 0.19219 0.11875 0.19349 0.11806 C 0.19545 0.11737 0.19753 0.11667 0.19948 0.11598 C 0.20118 0.11528 0.20274 0.11459 0.2043 0.11389 C 0.20638 0.11297 0.20834 0.11274 0.21042 0.11158 C 0.21289 0.11042 0.21524 0.1088 0.21758 0.10741 L 0.22123 0.10533 C 0.22253 0.10463 0.2237 0.10371 0.22487 0.10301 C 0.22813 0.10163 0.23138 0.1007 0.23451 0.09885 L 0.2418 0.09445 C 0.24297 0.09375 0.24414 0.0926 0.24545 0.09237 C 0.25586 0.08913 0.25026 0.09075 0.26237 0.08797 L 0.27331 0.08149 L 0.27696 0.0794 L 0.28047 0.07732 C 0.30248 0.08519 0.27826 0.07732 0.33256 0.07732 C 0.34831 0.07732 0.36394 0.07871 0.37969 0.0794 C 0.39336 0.08172 0.38855 0.08149 0.39427 0.08149 " pathEditMode="relative" ptsTypes="AAAAAAAAAAAAAAAAAAAAAAAAAAAAAAAAAAAAAAAAAAAAAAAA">
                                      <p:cBhvr>
                                        <p:cTn id="1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95583B-600B-67BB-1CF0-F543DC3490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4">
            <a:extLst>
              <a:ext uri="{FF2B5EF4-FFF2-40B4-BE49-F238E27FC236}">
                <a16:creationId xmlns:a16="http://schemas.microsoft.com/office/drawing/2014/main" id="{00E76399-2D6F-8962-2C93-0D9666EB6D1B}"/>
              </a:ext>
            </a:extLst>
          </p:cNvPr>
          <p:cNvGrpSpPr/>
          <p:nvPr/>
        </p:nvGrpSpPr>
        <p:grpSpPr>
          <a:xfrm>
            <a:off x="6866764" y="106932"/>
            <a:ext cx="2565000" cy="363960"/>
            <a:chOff x="8843040" y="106932"/>
            <a:chExt cx="2565000" cy="363960"/>
          </a:xfrm>
        </p:grpSpPr>
        <p:cxnSp>
          <p:nvCxnSpPr>
            <p:cNvPr id="5" name="Connecteur droit 5">
              <a:extLst>
                <a:ext uri="{FF2B5EF4-FFF2-40B4-BE49-F238E27FC236}">
                  <a16:creationId xmlns:a16="http://schemas.microsoft.com/office/drawing/2014/main" id="{D8BD76AB-3EDE-612F-74A9-F91CA97A0A31}"/>
                </a:ext>
              </a:extLst>
            </p:cNvPr>
            <p:cNvCxnSpPr/>
            <p:nvPr/>
          </p:nvCxnSpPr>
          <p:spPr>
            <a:xfrm>
              <a:off x="8843040" y="303120"/>
              <a:ext cx="2304000" cy="720"/>
            </a:xfrm>
            <a:prstGeom prst="straightConnector1">
              <a:avLst/>
            </a:prstGeom>
            <a:ln w="635000" cap="rnd">
              <a:solidFill>
                <a:srgbClr val="501649"/>
              </a:solidFill>
              <a:round/>
            </a:ln>
          </p:spPr>
        </p:cxnSp>
        <p:sp>
          <p:nvSpPr>
            <p:cNvPr id="6" name="ZoneTexte 6">
              <a:extLst>
                <a:ext uri="{FF2B5EF4-FFF2-40B4-BE49-F238E27FC236}">
                  <a16:creationId xmlns:a16="http://schemas.microsoft.com/office/drawing/2014/main" id="{B98AD5F3-55C4-052F-150A-C3B74561A86D}"/>
                </a:ext>
              </a:extLst>
            </p:cNvPr>
            <p:cNvSpPr/>
            <p:nvPr/>
          </p:nvSpPr>
          <p:spPr>
            <a:xfrm>
              <a:off x="9242640" y="106932"/>
              <a:ext cx="2165400" cy="36396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fr-FR" sz="1800" b="0" strike="noStrike" spc="-1" dirty="0">
                  <a:solidFill>
                    <a:schemeClr val="lt1"/>
                  </a:solidFill>
                  <a:latin typeface="Aptos Display"/>
                </a:rPr>
                <a:t>DISCUSSION</a:t>
              </a:r>
              <a:endParaRPr lang="fr-FR" sz="1800" b="0" strike="noStrike" spc="-1" dirty="0">
                <a:solidFill>
                  <a:srgbClr val="FFFFFF"/>
                </a:solidFill>
                <a:latin typeface="Calibri"/>
              </a:endParaRPr>
            </a:p>
          </p:txBody>
        </p:sp>
      </p:grpSp>
      <p:grpSp>
        <p:nvGrpSpPr>
          <p:cNvPr id="7" name="Groupe 10">
            <a:extLst>
              <a:ext uri="{FF2B5EF4-FFF2-40B4-BE49-F238E27FC236}">
                <a16:creationId xmlns:a16="http://schemas.microsoft.com/office/drawing/2014/main" id="{7E54D8C4-8848-4345-18DB-8286E56B6114}"/>
              </a:ext>
            </a:extLst>
          </p:cNvPr>
          <p:cNvGrpSpPr/>
          <p:nvPr/>
        </p:nvGrpSpPr>
        <p:grpSpPr>
          <a:xfrm>
            <a:off x="4295520" y="137880"/>
            <a:ext cx="2808360" cy="367878"/>
            <a:chOff x="4295520" y="137880"/>
            <a:chExt cx="2808360" cy="367878"/>
          </a:xfrm>
        </p:grpSpPr>
        <p:cxnSp>
          <p:nvCxnSpPr>
            <p:cNvPr id="8" name="Connecteur droit 11">
              <a:extLst>
                <a:ext uri="{FF2B5EF4-FFF2-40B4-BE49-F238E27FC236}">
                  <a16:creationId xmlns:a16="http://schemas.microsoft.com/office/drawing/2014/main" id="{A3FE26A4-DB58-3F9B-344B-753B9A9F653C}"/>
                </a:ext>
              </a:extLst>
            </p:cNvPr>
            <p:cNvCxnSpPr/>
            <p:nvPr/>
          </p:nvCxnSpPr>
          <p:spPr>
            <a:xfrm>
              <a:off x="4295520" y="313920"/>
              <a:ext cx="2747880" cy="720"/>
            </a:xfrm>
            <a:prstGeom prst="straightConnector1">
              <a:avLst/>
            </a:prstGeom>
            <a:ln w="635000" cap="rnd">
              <a:solidFill>
                <a:srgbClr val="0B76A0"/>
              </a:solidFill>
              <a:round/>
            </a:ln>
          </p:spPr>
        </p:cxnSp>
        <p:sp>
          <p:nvSpPr>
            <p:cNvPr id="9" name="ZoneTexte 12">
              <a:extLst>
                <a:ext uri="{FF2B5EF4-FFF2-40B4-BE49-F238E27FC236}">
                  <a16:creationId xmlns:a16="http://schemas.microsoft.com/office/drawing/2014/main" id="{FF9EDE38-C200-CDEB-821E-C33FD89222E1}"/>
                </a:ext>
              </a:extLst>
            </p:cNvPr>
            <p:cNvSpPr/>
            <p:nvPr/>
          </p:nvSpPr>
          <p:spPr>
            <a:xfrm>
              <a:off x="4730400" y="137880"/>
              <a:ext cx="2373480" cy="367878"/>
            </a:xfrm>
            <a:prstGeom prst="rect">
              <a:avLst/>
            </a:prstGeom>
            <a:solidFill>
              <a:srgbClr val="0B76A0">
                <a:alpha val="70000"/>
              </a:srgb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fr-FR" sz="1800" b="0" strike="noStrike" spc="-1" dirty="0">
                  <a:solidFill>
                    <a:schemeClr val="bg1"/>
                  </a:solidFill>
                  <a:latin typeface="Calibri"/>
                </a:rPr>
                <a:t>RESULTS</a:t>
              </a:r>
            </a:p>
          </p:txBody>
        </p:sp>
      </p:grpSp>
      <p:grpSp>
        <p:nvGrpSpPr>
          <p:cNvPr id="10" name="Groupe 13">
            <a:extLst>
              <a:ext uri="{FF2B5EF4-FFF2-40B4-BE49-F238E27FC236}">
                <a16:creationId xmlns:a16="http://schemas.microsoft.com/office/drawing/2014/main" id="{438A87A3-F2B6-0546-DD05-913E3E0B6694}"/>
              </a:ext>
            </a:extLst>
          </p:cNvPr>
          <p:cNvGrpSpPr/>
          <p:nvPr/>
        </p:nvGrpSpPr>
        <p:grpSpPr>
          <a:xfrm>
            <a:off x="1055160" y="128520"/>
            <a:ext cx="3802680" cy="363960"/>
            <a:chOff x="1055160" y="128520"/>
            <a:chExt cx="3802680" cy="363960"/>
          </a:xfrm>
        </p:grpSpPr>
        <p:cxnSp>
          <p:nvCxnSpPr>
            <p:cNvPr id="11" name="Connecteur droit 14">
              <a:extLst>
                <a:ext uri="{FF2B5EF4-FFF2-40B4-BE49-F238E27FC236}">
                  <a16:creationId xmlns:a16="http://schemas.microsoft.com/office/drawing/2014/main" id="{E7181025-4811-A279-D719-B8E5D16CA7E4}"/>
                </a:ext>
              </a:extLst>
            </p:cNvPr>
            <p:cNvCxnSpPr/>
            <p:nvPr/>
          </p:nvCxnSpPr>
          <p:spPr>
            <a:xfrm>
              <a:off x="1055160" y="312840"/>
              <a:ext cx="3539160" cy="720"/>
            </a:xfrm>
            <a:prstGeom prst="straightConnector1">
              <a:avLst/>
            </a:prstGeom>
            <a:ln w="635000" cap="rnd">
              <a:solidFill>
                <a:srgbClr val="C04F15"/>
              </a:solidFill>
              <a:round/>
            </a:ln>
          </p:spPr>
        </p:cxnSp>
        <p:sp>
          <p:nvSpPr>
            <p:cNvPr id="12" name="ZoneTexte 15">
              <a:extLst>
                <a:ext uri="{FF2B5EF4-FFF2-40B4-BE49-F238E27FC236}">
                  <a16:creationId xmlns:a16="http://schemas.microsoft.com/office/drawing/2014/main" id="{4C14DC18-A7B9-5C48-75A2-C1712D665A87}"/>
                </a:ext>
              </a:extLst>
            </p:cNvPr>
            <p:cNvSpPr/>
            <p:nvPr/>
          </p:nvSpPr>
          <p:spPr>
            <a:xfrm>
              <a:off x="2251440" y="128520"/>
              <a:ext cx="2606400" cy="36396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fr-FR" sz="1800" b="0" strike="noStrike" spc="-1">
                  <a:solidFill>
                    <a:schemeClr val="lt1"/>
                  </a:solidFill>
                  <a:latin typeface="Aptos Display"/>
                </a:rPr>
                <a:t>METHOD</a:t>
              </a:r>
              <a:endParaRPr lang="fr-FR" sz="18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13" name="Groupe 16">
            <a:extLst>
              <a:ext uri="{FF2B5EF4-FFF2-40B4-BE49-F238E27FC236}">
                <a16:creationId xmlns:a16="http://schemas.microsoft.com/office/drawing/2014/main" id="{631097EB-04BF-7A42-363B-2E8DEF7EB83E}"/>
              </a:ext>
            </a:extLst>
          </p:cNvPr>
          <p:cNvGrpSpPr/>
          <p:nvPr/>
        </p:nvGrpSpPr>
        <p:grpSpPr>
          <a:xfrm>
            <a:off x="-399600" y="124560"/>
            <a:ext cx="2955600" cy="363960"/>
            <a:chOff x="-399600" y="124560"/>
            <a:chExt cx="2955600" cy="363960"/>
          </a:xfrm>
        </p:grpSpPr>
        <p:cxnSp>
          <p:nvCxnSpPr>
            <p:cNvPr id="14" name="Connecteur droit 17">
              <a:extLst>
                <a:ext uri="{FF2B5EF4-FFF2-40B4-BE49-F238E27FC236}">
                  <a16:creationId xmlns:a16="http://schemas.microsoft.com/office/drawing/2014/main" id="{3F2F3831-EF12-4539-5D89-0988A306F7C9}"/>
                </a:ext>
              </a:extLst>
            </p:cNvPr>
            <p:cNvCxnSpPr/>
            <p:nvPr/>
          </p:nvCxnSpPr>
          <p:spPr>
            <a:xfrm>
              <a:off x="-399600" y="311760"/>
              <a:ext cx="2888280" cy="720"/>
            </a:xfrm>
            <a:prstGeom prst="straightConnector1">
              <a:avLst/>
            </a:prstGeom>
            <a:ln w="635000" cap="rnd">
              <a:solidFill>
                <a:srgbClr val="F2AA84"/>
              </a:solidFill>
              <a:round/>
            </a:ln>
          </p:spPr>
        </p:cxnSp>
        <p:sp>
          <p:nvSpPr>
            <p:cNvPr id="15" name="ZoneTexte 18">
              <a:extLst>
                <a:ext uri="{FF2B5EF4-FFF2-40B4-BE49-F238E27FC236}">
                  <a16:creationId xmlns:a16="http://schemas.microsoft.com/office/drawing/2014/main" id="{C342F503-44EB-18FE-FAC1-4BD3D98DE97C}"/>
                </a:ext>
              </a:extLst>
            </p:cNvPr>
            <p:cNvSpPr/>
            <p:nvPr/>
          </p:nvSpPr>
          <p:spPr>
            <a:xfrm>
              <a:off x="195840" y="124560"/>
              <a:ext cx="2360160" cy="36396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0">
              <a:solidFill>
                <a:srgbClr val="F2AA8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fr-FR" sz="1800" b="0" strike="noStrike" spc="-1">
                  <a:solidFill>
                    <a:schemeClr val="accent4">
                      <a:lumMod val="50000"/>
                    </a:schemeClr>
                  </a:solidFill>
                  <a:latin typeface="Aptos Display"/>
                </a:rPr>
                <a:t>INTRODUCTION</a:t>
              </a:r>
              <a:endParaRPr lang="fr-FR" sz="18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</p:grpSp>
      <p:pic>
        <p:nvPicPr>
          <p:cNvPr id="21" name="Image 20" descr="Une image contenant Graphique, illustration, peinture, art&#10;&#10;Le contenu généré par l’IA peut être incorrect.">
            <a:extLst>
              <a:ext uri="{FF2B5EF4-FFF2-40B4-BE49-F238E27FC236}">
                <a16:creationId xmlns:a16="http://schemas.microsoft.com/office/drawing/2014/main" id="{7170EFE0-6045-7E11-9210-7EAD56A668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00" r="26432"/>
          <a:stretch/>
        </p:blipFill>
        <p:spPr>
          <a:xfrm>
            <a:off x="412086" y="1622322"/>
            <a:ext cx="3557250" cy="4441371"/>
          </a:xfrm>
          <a:prstGeom prst="rect">
            <a:avLst/>
          </a:prstGeom>
        </p:spPr>
      </p:pic>
      <p:pic>
        <p:nvPicPr>
          <p:cNvPr id="25" name="Image 24" descr="Une image contenant dessin, illustration, dessin humoristique, art&#10;&#10;Le contenu généré par l’IA peut être incorrect.">
            <a:extLst>
              <a:ext uri="{FF2B5EF4-FFF2-40B4-BE49-F238E27FC236}">
                <a16:creationId xmlns:a16="http://schemas.microsoft.com/office/drawing/2014/main" id="{3B072544-E4B0-3B1E-26AE-B04A160FC8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60" r="25514"/>
          <a:stretch/>
        </p:blipFill>
        <p:spPr>
          <a:xfrm>
            <a:off x="8451308" y="1622322"/>
            <a:ext cx="3328606" cy="4441371"/>
          </a:xfrm>
          <a:prstGeom prst="rect">
            <a:avLst/>
          </a:prstGeom>
        </p:spPr>
      </p:pic>
      <p:pic>
        <p:nvPicPr>
          <p:cNvPr id="27" name="Image 26" descr="Une image contenant dessin humoristique, capture d’écran, bleu vert, Animation&#10;&#10;Le contenu généré par l’IA peut être incorrect.">
            <a:extLst>
              <a:ext uri="{FF2B5EF4-FFF2-40B4-BE49-F238E27FC236}">
                <a16:creationId xmlns:a16="http://schemas.microsoft.com/office/drawing/2014/main" id="{6F659D54-8C0E-2D80-4A16-2D3199C3AA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2" r="26463"/>
          <a:stretch/>
        </p:blipFill>
        <p:spPr>
          <a:xfrm>
            <a:off x="4440742" y="1622321"/>
            <a:ext cx="3539160" cy="4441371"/>
          </a:xfrm>
          <a:prstGeom prst="rect">
            <a:avLst/>
          </a:prstGeom>
        </p:spPr>
      </p:pic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B6BA354-0334-FE23-252B-4B811F79C512}"/>
              </a:ext>
            </a:extLst>
          </p:cNvPr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r>
              <a:rPr lang="fr-FR"/>
              <a:t>EPATH25 : 05/09/2025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A86CC9DE-CB87-64A6-5FB3-4B2F3804F89E}"/>
              </a:ext>
            </a:extLst>
          </p:cNvPr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4EA148E2-C1A4-4704-87DB-A41737F30EEA}" type="slidenum">
              <a:rPr lang="fr-BE" smtClean="0"/>
              <a:t>17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323179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190"/>
    </mc:Choice>
    <mc:Fallback xmlns="">
      <p:transition spd="slow" advTm="931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BDC403-B569-B75B-118D-7CAFAEF8AE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4">
            <a:extLst>
              <a:ext uri="{FF2B5EF4-FFF2-40B4-BE49-F238E27FC236}">
                <a16:creationId xmlns:a16="http://schemas.microsoft.com/office/drawing/2014/main" id="{08EF8170-B337-A6AD-8D32-B65D6A6C79E8}"/>
              </a:ext>
            </a:extLst>
          </p:cNvPr>
          <p:cNvGrpSpPr/>
          <p:nvPr/>
        </p:nvGrpSpPr>
        <p:grpSpPr>
          <a:xfrm>
            <a:off x="6866764" y="106932"/>
            <a:ext cx="2565000" cy="363960"/>
            <a:chOff x="8843040" y="106932"/>
            <a:chExt cx="2565000" cy="363960"/>
          </a:xfrm>
        </p:grpSpPr>
        <p:cxnSp>
          <p:nvCxnSpPr>
            <p:cNvPr id="5" name="Connecteur droit 5">
              <a:extLst>
                <a:ext uri="{FF2B5EF4-FFF2-40B4-BE49-F238E27FC236}">
                  <a16:creationId xmlns:a16="http://schemas.microsoft.com/office/drawing/2014/main" id="{B45DED61-FF93-D82D-A6C0-FA8E17F52E0A}"/>
                </a:ext>
              </a:extLst>
            </p:cNvPr>
            <p:cNvCxnSpPr/>
            <p:nvPr/>
          </p:nvCxnSpPr>
          <p:spPr>
            <a:xfrm>
              <a:off x="8843040" y="303120"/>
              <a:ext cx="2304000" cy="720"/>
            </a:xfrm>
            <a:prstGeom prst="straightConnector1">
              <a:avLst/>
            </a:prstGeom>
            <a:ln w="635000" cap="rnd">
              <a:solidFill>
                <a:srgbClr val="501649"/>
              </a:solidFill>
              <a:round/>
            </a:ln>
          </p:spPr>
        </p:cxnSp>
        <p:sp>
          <p:nvSpPr>
            <p:cNvPr id="6" name="ZoneTexte 6">
              <a:extLst>
                <a:ext uri="{FF2B5EF4-FFF2-40B4-BE49-F238E27FC236}">
                  <a16:creationId xmlns:a16="http://schemas.microsoft.com/office/drawing/2014/main" id="{BEF4C7DD-DB6C-4F20-07CE-DF2190CDA5A0}"/>
                </a:ext>
              </a:extLst>
            </p:cNvPr>
            <p:cNvSpPr/>
            <p:nvPr/>
          </p:nvSpPr>
          <p:spPr>
            <a:xfrm>
              <a:off x="9242640" y="106932"/>
              <a:ext cx="2165400" cy="36396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fr-FR" sz="1800" b="0" strike="noStrike" spc="-1" dirty="0">
                  <a:solidFill>
                    <a:schemeClr val="lt1"/>
                  </a:solidFill>
                  <a:latin typeface="Aptos Display"/>
                </a:rPr>
                <a:t>DISCUSSION</a:t>
              </a:r>
              <a:endParaRPr lang="fr-FR" sz="1800" b="0" strike="noStrike" spc="-1" dirty="0">
                <a:solidFill>
                  <a:srgbClr val="FFFFFF"/>
                </a:solidFill>
                <a:latin typeface="Calibri"/>
              </a:endParaRPr>
            </a:p>
          </p:txBody>
        </p:sp>
      </p:grpSp>
      <p:grpSp>
        <p:nvGrpSpPr>
          <p:cNvPr id="7" name="Groupe 10">
            <a:extLst>
              <a:ext uri="{FF2B5EF4-FFF2-40B4-BE49-F238E27FC236}">
                <a16:creationId xmlns:a16="http://schemas.microsoft.com/office/drawing/2014/main" id="{911A6CA4-1D7D-7537-681F-9BF46E7102F4}"/>
              </a:ext>
            </a:extLst>
          </p:cNvPr>
          <p:cNvGrpSpPr/>
          <p:nvPr/>
        </p:nvGrpSpPr>
        <p:grpSpPr>
          <a:xfrm>
            <a:off x="4295520" y="137880"/>
            <a:ext cx="2808360" cy="367878"/>
            <a:chOff x="4295520" y="137880"/>
            <a:chExt cx="2808360" cy="367878"/>
          </a:xfrm>
        </p:grpSpPr>
        <p:cxnSp>
          <p:nvCxnSpPr>
            <p:cNvPr id="8" name="Connecteur droit 11">
              <a:extLst>
                <a:ext uri="{FF2B5EF4-FFF2-40B4-BE49-F238E27FC236}">
                  <a16:creationId xmlns:a16="http://schemas.microsoft.com/office/drawing/2014/main" id="{4CD54FB9-0F6B-ABCD-6D41-58FA58EFC010}"/>
                </a:ext>
              </a:extLst>
            </p:cNvPr>
            <p:cNvCxnSpPr/>
            <p:nvPr/>
          </p:nvCxnSpPr>
          <p:spPr>
            <a:xfrm>
              <a:off x="4295520" y="313920"/>
              <a:ext cx="2747880" cy="720"/>
            </a:xfrm>
            <a:prstGeom prst="straightConnector1">
              <a:avLst/>
            </a:prstGeom>
            <a:ln w="635000" cap="rnd">
              <a:solidFill>
                <a:srgbClr val="0B76A0"/>
              </a:solidFill>
              <a:round/>
            </a:ln>
          </p:spPr>
        </p:cxnSp>
        <p:sp>
          <p:nvSpPr>
            <p:cNvPr id="9" name="ZoneTexte 12">
              <a:extLst>
                <a:ext uri="{FF2B5EF4-FFF2-40B4-BE49-F238E27FC236}">
                  <a16:creationId xmlns:a16="http://schemas.microsoft.com/office/drawing/2014/main" id="{CA82704B-4A03-1F91-E9F1-DCFFBE721BFC}"/>
                </a:ext>
              </a:extLst>
            </p:cNvPr>
            <p:cNvSpPr/>
            <p:nvPr/>
          </p:nvSpPr>
          <p:spPr>
            <a:xfrm>
              <a:off x="4730400" y="137880"/>
              <a:ext cx="2373480" cy="367878"/>
            </a:xfrm>
            <a:prstGeom prst="rect">
              <a:avLst/>
            </a:prstGeom>
            <a:solidFill>
              <a:srgbClr val="0B76A0">
                <a:alpha val="70000"/>
              </a:srgb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fr-FR" sz="1800" b="0" strike="noStrike" spc="-1" dirty="0">
                  <a:solidFill>
                    <a:schemeClr val="bg1"/>
                  </a:solidFill>
                  <a:latin typeface="Calibri"/>
                </a:rPr>
                <a:t>RESULTS</a:t>
              </a:r>
            </a:p>
          </p:txBody>
        </p:sp>
      </p:grpSp>
      <p:grpSp>
        <p:nvGrpSpPr>
          <p:cNvPr id="10" name="Groupe 13">
            <a:extLst>
              <a:ext uri="{FF2B5EF4-FFF2-40B4-BE49-F238E27FC236}">
                <a16:creationId xmlns:a16="http://schemas.microsoft.com/office/drawing/2014/main" id="{4DF7ABB4-3A2F-A66E-3806-C3E82F8719C3}"/>
              </a:ext>
            </a:extLst>
          </p:cNvPr>
          <p:cNvGrpSpPr/>
          <p:nvPr/>
        </p:nvGrpSpPr>
        <p:grpSpPr>
          <a:xfrm>
            <a:off x="1055160" y="128520"/>
            <a:ext cx="3802680" cy="363960"/>
            <a:chOff x="1055160" y="128520"/>
            <a:chExt cx="3802680" cy="363960"/>
          </a:xfrm>
        </p:grpSpPr>
        <p:cxnSp>
          <p:nvCxnSpPr>
            <p:cNvPr id="11" name="Connecteur droit 14">
              <a:extLst>
                <a:ext uri="{FF2B5EF4-FFF2-40B4-BE49-F238E27FC236}">
                  <a16:creationId xmlns:a16="http://schemas.microsoft.com/office/drawing/2014/main" id="{FF4D98ED-37AE-68C0-0254-787C6FE59DC7}"/>
                </a:ext>
              </a:extLst>
            </p:cNvPr>
            <p:cNvCxnSpPr/>
            <p:nvPr/>
          </p:nvCxnSpPr>
          <p:spPr>
            <a:xfrm>
              <a:off x="1055160" y="312840"/>
              <a:ext cx="3539160" cy="720"/>
            </a:xfrm>
            <a:prstGeom prst="straightConnector1">
              <a:avLst/>
            </a:prstGeom>
            <a:ln w="635000" cap="rnd">
              <a:solidFill>
                <a:srgbClr val="C04F15"/>
              </a:solidFill>
              <a:round/>
            </a:ln>
          </p:spPr>
        </p:cxnSp>
        <p:sp>
          <p:nvSpPr>
            <p:cNvPr id="12" name="ZoneTexte 15">
              <a:extLst>
                <a:ext uri="{FF2B5EF4-FFF2-40B4-BE49-F238E27FC236}">
                  <a16:creationId xmlns:a16="http://schemas.microsoft.com/office/drawing/2014/main" id="{5CB1E2F0-7D05-A81C-A952-E095E4FE7465}"/>
                </a:ext>
              </a:extLst>
            </p:cNvPr>
            <p:cNvSpPr/>
            <p:nvPr/>
          </p:nvSpPr>
          <p:spPr>
            <a:xfrm>
              <a:off x="2251440" y="128520"/>
              <a:ext cx="2606400" cy="36396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fr-FR" sz="1800" b="0" strike="noStrike" spc="-1">
                  <a:solidFill>
                    <a:schemeClr val="lt1"/>
                  </a:solidFill>
                  <a:latin typeface="Aptos Display"/>
                </a:rPr>
                <a:t>METHOD</a:t>
              </a:r>
              <a:endParaRPr lang="fr-FR" sz="18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13" name="Groupe 16">
            <a:extLst>
              <a:ext uri="{FF2B5EF4-FFF2-40B4-BE49-F238E27FC236}">
                <a16:creationId xmlns:a16="http://schemas.microsoft.com/office/drawing/2014/main" id="{79067410-9500-855E-4F1F-B0A59D28585F}"/>
              </a:ext>
            </a:extLst>
          </p:cNvPr>
          <p:cNvGrpSpPr/>
          <p:nvPr/>
        </p:nvGrpSpPr>
        <p:grpSpPr>
          <a:xfrm>
            <a:off x="-399600" y="124560"/>
            <a:ext cx="2955600" cy="363960"/>
            <a:chOff x="-399600" y="124560"/>
            <a:chExt cx="2955600" cy="363960"/>
          </a:xfrm>
        </p:grpSpPr>
        <p:cxnSp>
          <p:nvCxnSpPr>
            <p:cNvPr id="14" name="Connecteur droit 17">
              <a:extLst>
                <a:ext uri="{FF2B5EF4-FFF2-40B4-BE49-F238E27FC236}">
                  <a16:creationId xmlns:a16="http://schemas.microsoft.com/office/drawing/2014/main" id="{63FB8CAB-4256-73D4-F654-CC32E801E1B3}"/>
                </a:ext>
              </a:extLst>
            </p:cNvPr>
            <p:cNvCxnSpPr/>
            <p:nvPr/>
          </p:nvCxnSpPr>
          <p:spPr>
            <a:xfrm>
              <a:off x="-399600" y="311760"/>
              <a:ext cx="2888280" cy="720"/>
            </a:xfrm>
            <a:prstGeom prst="straightConnector1">
              <a:avLst/>
            </a:prstGeom>
            <a:ln w="635000" cap="rnd">
              <a:solidFill>
                <a:srgbClr val="F2AA84"/>
              </a:solidFill>
              <a:round/>
            </a:ln>
          </p:spPr>
        </p:cxnSp>
        <p:sp>
          <p:nvSpPr>
            <p:cNvPr id="15" name="ZoneTexte 18">
              <a:extLst>
                <a:ext uri="{FF2B5EF4-FFF2-40B4-BE49-F238E27FC236}">
                  <a16:creationId xmlns:a16="http://schemas.microsoft.com/office/drawing/2014/main" id="{1F5FD294-CBC1-70C8-B32A-16D38CA8FA17}"/>
                </a:ext>
              </a:extLst>
            </p:cNvPr>
            <p:cNvSpPr/>
            <p:nvPr/>
          </p:nvSpPr>
          <p:spPr>
            <a:xfrm>
              <a:off x="195840" y="124560"/>
              <a:ext cx="2360160" cy="36396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0">
              <a:solidFill>
                <a:srgbClr val="F2AA8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fr-FR" sz="1800" b="0" strike="noStrike" spc="-1">
                  <a:solidFill>
                    <a:schemeClr val="accent4">
                      <a:lumMod val="50000"/>
                    </a:schemeClr>
                  </a:solidFill>
                  <a:latin typeface="Aptos Display"/>
                </a:rPr>
                <a:t>INTRODUCTION</a:t>
              </a:r>
              <a:endParaRPr lang="fr-FR" sz="18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CECA4DC-240B-6D7F-4647-2C5118332E82}"/>
              </a:ext>
            </a:extLst>
          </p:cNvPr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r>
              <a:rPr lang="fr-FR"/>
              <a:t>EPATH25 : 05/09/2025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93CC770A-7D5D-B432-200B-A805216EBE7A}"/>
              </a:ext>
            </a:extLst>
          </p:cNvPr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4EA148E2-C1A4-4704-87DB-A41737F30EEA}" type="slidenum">
              <a:rPr lang="fr-BE" smtClean="0"/>
              <a:t>18</a:t>
            </a:fld>
            <a:endParaRPr lang="fr-BE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10BD488-C775-E956-426E-1167AD1B4860}"/>
              </a:ext>
            </a:extLst>
          </p:cNvPr>
          <p:cNvSpPr txBox="1"/>
          <p:nvPr/>
        </p:nvSpPr>
        <p:spPr>
          <a:xfrm>
            <a:off x="4177819" y="1091670"/>
            <a:ext cx="515275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Higher </a:t>
            </a:r>
            <a:r>
              <a:rPr lang="en-GB" i="1" dirty="0" err="1"/>
              <a:t>f</a:t>
            </a:r>
            <a:r>
              <a:rPr lang="en-GB" baseline="-25000" dirty="0" err="1"/>
              <a:t>o</a:t>
            </a:r>
            <a:r>
              <a:rPr lang="en-GB" dirty="0"/>
              <a:t> and variation of </a:t>
            </a:r>
            <a:r>
              <a:rPr lang="en-GB" i="1" dirty="0" err="1"/>
              <a:t>f</a:t>
            </a:r>
            <a:r>
              <a:rPr lang="en-GB" baseline="-25000" dirty="0" err="1"/>
              <a:t>o</a:t>
            </a:r>
            <a:r>
              <a:rPr lang="en-GB" baseline="-25000" dirty="0"/>
              <a:t> </a:t>
            </a:r>
            <a:r>
              <a:rPr lang="en-GB" dirty="0"/>
              <a:t>in continued speech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Differences in VR between T0 and T1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D3B5F838-5EC8-004A-B627-70BDD0949183}"/>
              </a:ext>
            </a:extLst>
          </p:cNvPr>
          <p:cNvSpPr txBox="1"/>
          <p:nvPr/>
        </p:nvSpPr>
        <p:spPr>
          <a:xfrm>
            <a:off x="4175378" y="4262803"/>
            <a:ext cx="77771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i="1" dirty="0"/>
              <a:t>f</a:t>
            </a:r>
            <a:r>
              <a:rPr lang="en-GB" baseline="-25000" dirty="0"/>
              <a:t>R4</a:t>
            </a:r>
            <a:r>
              <a:rPr lang="en-GB" dirty="0"/>
              <a:t> is the only significantly increased resonance frequency </a:t>
            </a:r>
            <a:r>
              <a:rPr lang="en-US" dirty="0"/>
              <a:t>(χ² = 20.724, </a:t>
            </a:r>
            <a:r>
              <a:rPr lang="en-US" dirty="0" err="1"/>
              <a:t>df</a:t>
            </a:r>
            <a:r>
              <a:rPr lang="en-US" dirty="0"/>
              <a:t> = 11, p = 0.036).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/>
              <a:t>TWVQ : 64/120 </a:t>
            </a:r>
            <a:r>
              <a:rPr lang="fr-BE" dirty="0">
                <a:sym typeface="Wingdings" panose="05000000000000000000" pitchFamily="2" charset="2"/>
              </a:rPr>
              <a:t> 45/120. </a:t>
            </a:r>
          </a:p>
          <a:p>
            <a:r>
              <a:rPr lang="fr-BE" dirty="0"/>
              <a:t>“I </a:t>
            </a:r>
            <a:r>
              <a:rPr lang="fr-BE" dirty="0" err="1"/>
              <a:t>feel</a:t>
            </a:r>
            <a:r>
              <a:rPr lang="fr-BE" dirty="0"/>
              <a:t> like </a:t>
            </a:r>
            <a:r>
              <a:rPr lang="fr-BE" dirty="0" err="1"/>
              <a:t>my</a:t>
            </a:r>
            <a:r>
              <a:rPr lang="fr-BE" dirty="0"/>
              <a:t> </a:t>
            </a:r>
            <a:r>
              <a:rPr lang="fr-BE" dirty="0" err="1"/>
              <a:t>voice</a:t>
            </a:r>
            <a:r>
              <a:rPr lang="fr-BE" dirty="0"/>
              <a:t> </a:t>
            </a:r>
            <a:r>
              <a:rPr lang="fr-BE" dirty="0" err="1"/>
              <a:t>does</a:t>
            </a:r>
            <a:r>
              <a:rPr lang="fr-BE" dirty="0"/>
              <a:t> not </a:t>
            </a:r>
            <a:r>
              <a:rPr lang="fr-BE" dirty="0" err="1"/>
              <a:t>reflect</a:t>
            </a:r>
            <a:r>
              <a:rPr lang="fr-BE" dirty="0"/>
              <a:t> </a:t>
            </a:r>
            <a:r>
              <a:rPr lang="fr-BE" dirty="0" err="1"/>
              <a:t>who</a:t>
            </a:r>
            <a:r>
              <a:rPr lang="fr-BE" dirty="0"/>
              <a:t> I </a:t>
            </a:r>
            <a:r>
              <a:rPr lang="fr-BE" dirty="0" err="1"/>
              <a:t>really</a:t>
            </a:r>
            <a:r>
              <a:rPr lang="fr-BE" dirty="0"/>
              <a:t> </a:t>
            </a:r>
            <a:r>
              <a:rPr lang="fr-BE" dirty="0" err="1"/>
              <a:t>am</a:t>
            </a:r>
            <a:r>
              <a:rPr lang="fr-BE" dirty="0"/>
              <a:t>” </a:t>
            </a:r>
            <a:r>
              <a:rPr lang="fr-BE" dirty="0">
                <a:sym typeface="Wingdings" panose="05000000000000000000" pitchFamily="2" charset="2"/>
              </a:rPr>
              <a:t>: « </a:t>
            </a:r>
            <a:r>
              <a:rPr lang="fr-BE" dirty="0" err="1">
                <a:sym typeface="Wingdings" panose="05000000000000000000" pitchFamily="2" charset="2"/>
              </a:rPr>
              <a:t>always</a:t>
            </a:r>
            <a:r>
              <a:rPr lang="fr-BE" dirty="0">
                <a:sym typeface="Wingdings" panose="05000000000000000000" pitchFamily="2" charset="2"/>
              </a:rPr>
              <a:t> »  « </a:t>
            </a:r>
            <a:r>
              <a:rPr lang="fr-BE" dirty="0" err="1">
                <a:sym typeface="Wingdings" panose="05000000000000000000" pitchFamily="2" charset="2"/>
              </a:rPr>
              <a:t>never</a:t>
            </a:r>
            <a:r>
              <a:rPr lang="fr-BE" dirty="0">
                <a:sym typeface="Wingdings" panose="05000000000000000000" pitchFamily="2" charset="2"/>
              </a:rPr>
              <a:t> »</a:t>
            </a:r>
            <a:endParaRPr lang="en-GB" i="1" dirty="0"/>
          </a:p>
        </p:txBody>
      </p:sp>
      <p:pic>
        <p:nvPicPr>
          <p:cNvPr id="23" name="Image 22" descr="Une image contenant Graphique, illustration, peinture, art&#10;&#10;Le contenu généré par l’IA peut être incorrect.">
            <a:extLst>
              <a:ext uri="{FF2B5EF4-FFF2-40B4-BE49-F238E27FC236}">
                <a16:creationId xmlns:a16="http://schemas.microsoft.com/office/drawing/2014/main" id="{DAE51057-89CC-8E8C-0F94-96A12A6FFE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00" r="26432"/>
          <a:stretch/>
        </p:blipFill>
        <p:spPr>
          <a:xfrm>
            <a:off x="412086" y="1622322"/>
            <a:ext cx="3557250" cy="4441371"/>
          </a:xfrm>
          <a:prstGeom prst="rect">
            <a:avLst/>
          </a:prstGeom>
        </p:spPr>
      </p:pic>
      <p:graphicFrame>
        <p:nvGraphicFramePr>
          <p:cNvPr id="24" name="Tableau 23">
            <a:extLst>
              <a:ext uri="{FF2B5EF4-FFF2-40B4-BE49-F238E27FC236}">
                <a16:creationId xmlns:a16="http://schemas.microsoft.com/office/drawing/2014/main" id="{30F42753-E9F0-E7FB-0E70-256E3A97AC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624591"/>
              </p:ext>
            </p:extLst>
          </p:nvPr>
        </p:nvGraphicFramePr>
        <p:xfrm>
          <a:off x="4194332" y="1566482"/>
          <a:ext cx="5571201" cy="9481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68629">
                  <a:extLst>
                    <a:ext uri="{9D8B030D-6E8A-4147-A177-3AD203B41FA5}">
                      <a16:colId xmlns:a16="http://schemas.microsoft.com/office/drawing/2014/main" val="1603345677"/>
                    </a:ext>
                  </a:extLst>
                </a:gridCol>
                <a:gridCol w="1533950">
                  <a:extLst>
                    <a:ext uri="{9D8B030D-6E8A-4147-A177-3AD203B41FA5}">
                      <a16:colId xmlns:a16="http://schemas.microsoft.com/office/drawing/2014/main" val="2354044160"/>
                    </a:ext>
                  </a:extLst>
                </a:gridCol>
                <a:gridCol w="1533950">
                  <a:extLst>
                    <a:ext uri="{9D8B030D-6E8A-4147-A177-3AD203B41FA5}">
                      <a16:colId xmlns:a16="http://schemas.microsoft.com/office/drawing/2014/main" val="3195288807"/>
                    </a:ext>
                  </a:extLst>
                </a:gridCol>
                <a:gridCol w="1534672">
                  <a:extLst>
                    <a:ext uri="{9D8B030D-6E8A-4147-A177-3AD203B41FA5}">
                      <a16:colId xmlns:a16="http://schemas.microsoft.com/office/drawing/2014/main" val="288656346"/>
                    </a:ext>
                  </a:extLst>
                </a:gridCol>
              </a:tblGrid>
              <a:tr h="141605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200">
                          <a:effectLst/>
                        </a:rPr>
                        <a:t>Parameters</a:t>
                      </a:r>
                      <a:endParaRPr lang="fr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200" dirty="0">
                          <a:effectLst/>
                        </a:rPr>
                        <a:t>T0 (04-10-2023)</a:t>
                      </a:r>
                      <a:endParaRPr lang="fr-B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200" dirty="0">
                          <a:effectLst/>
                        </a:rPr>
                        <a:t>T1 (06-12-2023)</a:t>
                      </a:r>
                      <a:endParaRPr lang="fr-B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200" dirty="0">
                          <a:effectLst/>
                        </a:rPr>
                        <a:t>T2</a:t>
                      </a:r>
                      <a:r>
                        <a:rPr lang="fr-BE" sz="1100" dirty="0">
                          <a:effectLst/>
                        </a:rPr>
                        <a:t> </a:t>
                      </a:r>
                      <a:r>
                        <a:rPr lang="en-GB" sz="1200" dirty="0">
                          <a:effectLst/>
                        </a:rPr>
                        <a:t>(07-04-2023)</a:t>
                      </a:r>
                      <a:endParaRPr lang="fr-B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056692698"/>
                  </a:ext>
                </a:extLst>
              </a:tr>
              <a:tr h="141605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200" i="1" baseline="0" dirty="0" err="1">
                          <a:effectLst/>
                        </a:rPr>
                        <a:t>f</a:t>
                      </a:r>
                      <a:r>
                        <a:rPr lang="en-GB" sz="1200" baseline="-25000" dirty="0" err="1">
                          <a:effectLst/>
                        </a:rPr>
                        <a:t>o</a:t>
                      </a:r>
                      <a:endParaRPr lang="fr-B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200">
                          <a:effectLst/>
                        </a:rPr>
                        <a:t>129,48 (27,64)</a:t>
                      </a:r>
                      <a:endParaRPr lang="fr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200">
                          <a:effectLst/>
                        </a:rPr>
                        <a:t>208,04 (37,69)</a:t>
                      </a:r>
                      <a:endParaRPr lang="fr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200" dirty="0">
                          <a:effectLst/>
                        </a:rPr>
                        <a:t>194,35 (34,02)</a:t>
                      </a:r>
                      <a:endParaRPr lang="fr-B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289003111"/>
                  </a:ext>
                </a:extLst>
              </a:tr>
              <a:tr h="141605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200" dirty="0" err="1">
                          <a:effectLst/>
                        </a:rPr>
                        <a:t>sd_</a:t>
                      </a:r>
                      <a:r>
                        <a:rPr lang="en-GB" sz="1200" i="1" dirty="0" err="1">
                          <a:effectLst/>
                        </a:rPr>
                        <a:t>f</a:t>
                      </a:r>
                      <a:r>
                        <a:rPr lang="en-GB" sz="1200" baseline="-25000" dirty="0" err="1">
                          <a:effectLst/>
                        </a:rPr>
                        <a:t>o</a:t>
                      </a:r>
                      <a:endParaRPr lang="fr-B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200" dirty="0">
                          <a:effectLst/>
                        </a:rPr>
                        <a:t>25,22 (9,82)</a:t>
                      </a:r>
                      <a:endParaRPr lang="fr-B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200">
                          <a:effectLst/>
                        </a:rPr>
                        <a:t>42,40 (15,90)</a:t>
                      </a:r>
                      <a:endParaRPr lang="fr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200" dirty="0">
                          <a:effectLst/>
                        </a:rPr>
                        <a:t>35,07 (12,78)</a:t>
                      </a:r>
                      <a:endParaRPr lang="fr-B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564918530"/>
                  </a:ext>
                </a:extLst>
              </a:tr>
            </a:tbl>
          </a:graphicData>
        </a:graphic>
      </p:graphicFrame>
      <p:graphicFrame>
        <p:nvGraphicFramePr>
          <p:cNvPr id="26" name="Tableau 25">
            <a:extLst>
              <a:ext uri="{FF2B5EF4-FFF2-40B4-BE49-F238E27FC236}">
                <a16:creationId xmlns:a16="http://schemas.microsoft.com/office/drawing/2014/main" id="{0140D46D-A743-B954-369A-8D31B8A0EE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9180016"/>
              </p:ext>
            </p:extLst>
          </p:nvPr>
        </p:nvGraphicFramePr>
        <p:xfrm>
          <a:off x="3969336" y="3154808"/>
          <a:ext cx="7896480" cy="9481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22780">
                  <a:extLst>
                    <a:ext uri="{9D8B030D-6E8A-4147-A177-3AD203B41FA5}">
                      <a16:colId xmlns:a16="http://schemas.microsoft.com/office/drawing/2014/main" val="3407406420"/>
                    </a:ext>
                  </a:extLst>
                </a:gridCol>
                <a:gridCol w="1094164">
                  <a:extLst>
                    <a:ext uri="{9D8B030D-6E8A-4147-A177-3AD203B41FA5}">
                      <a16:colId xmlns:a16="http://schemas.microsoft.com/office/drawing/2014/main" val="2877862924"/>
                    </a:ext>
                  </a:extLst>
                </a:gridCol>
                <a:gridCol w="1095124">
                  <a:extLst>
                    <a:ext uri="{9D8B030D-6E8A-4147-A177-3AD203B41FA5}">
                      <a16:colId xmlns:a16="http://schemas.microsoft.com/office/drawing/2014/main" val="1911044757"/>
                    </a:ext>
                  </a:extLst>
                </a:gridCol>
                <a:gridCol w="1094164">
                  <a:extLst>
                    <a:ext uri="{9D8B030D-6E8A-4147-A177-3AD203B41FA5}">
                      <a16:colId xmlns:a16="http://schemas.microsoft.com/office/drawing/2014/main" val="4125852794"/>
                    </a:ext>
                  </a:extLst>
                </a:gridCol>
                <a:gridCol w="1095124">
                  <a:extLst>
                    <a:ext uri="{9D8B030D-6E8A-4147-A177-3AD203B41FA5}">
                      <a16:colId xmlns:a16="http://schemas.microsoft.com/office/drawing/2014/main" val="2682119754"/>
                    </a:ext>
                  </a:extLst>
                </a:gridCol>
                <a:gridCol w="1095124">
                  <a:extLst>
                    <a:ext uri="{9D8B030D-6E8A-4147-A177-3AD203B41FA5}">
                      <a16:colId xmlns:a16="http://schemas.microsoft.com/office/drawing/2014/main" val="1405245856"/>
                    </a:ext>
                  </a:extLst>
                </a:gridCol>
              </a:tblGrid>
              <a:tr h="17272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200">
                          <a:effectLst/>
                        </a:rPr>
                        <a:t>Virtual Reality mesures</a:t>
                      </a:r>
                      <a:endParaRPr lang="fr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200">
                          <a:effectLst/>
                        </a:rPr>
                        <a:t>VR1</a:t>
                      </a:r>
                      <a:endParaRPr lang="fr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200">
                          <a:effectLst/>
                        </a:rPr>
                        <a:t>VR2</a:t>
                      </a:r>
                      <a:endParaRPr lang="fr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200">
                          <a:effectLst/>
                        </a:rPr>
                        <a:t>VR3</a:t>
                      </a:r>
                      <a:endParaRPr lang="fr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200">
                          <a:effectLst/>
                        </a:rPr>
                        <a:t>VR4</a:t>
                      </a:r>
                      <a:endParaRPr lang="fr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200">
                          <a:effectLst/>
                        </a:rPr>
                        <a:t>VR5</a:t>
                      </a:r>
                      <a:endParaRPr lang="fr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665162469"/>
                  </a:ext>
                </a:extLst>
              </a:tr>
              <a:tr h="17272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200" dirty="0">
                          <a:effectLst/>
                        </a:rPr>
                        <a:t>SFF</a:t>
                      </a:r>
                      <a:endParaRPr lang="fr-B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200">
                          <a:effectLst/>
                        </a:rPr>
                        <a:t>109,26 (4,87)</a:t>
                      </a:r>
                      <a:endParaRPr lang="fr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200">
                          <a:effectLst/>
                        </a:rPr>
                        <a:t>128,26 (10,93)</a:t>
                      </a:r>
                      <a:endParaRPr lang="fr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200">
                          <a:effectLst/>
                        </a:rPr>
                        <a:t>138,65 (17,16)</a:t>
                      </a:r>
                      <a:endParaRPr lang="fr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200">
                          <a:effectLst/>
                        </a:rPr>
                        <a:t>176,64 (9,91)</a:t>
                      </a:r>
                      <a:endParaRPr lang="fr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200" dirty="0">
                          <a:effectLst/>
                        </a:rPr>
                        <a:t>164,51 (17,13)</a:t>
                      </a:r>
                      <a:endParaRPr lang="fr-B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739355721"/>
                  </a:ext>
                </a:extLst>
              </a:tr>
              <a:tr h="17272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200">
                          <a:effectLst/>
                        </a:rPr>
                        <a:t>sd_SFF</a:t>
                      </a:r>
                      <a:endParaRPr lang="fr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200">
                          <a:effectLst/>
                        </a:rPr>
                        <a:t>17,38 (5,27)</a:t>
                      </a:r>
                      <a:endParaRPr lang="fr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200">
                          <a:effectLst/>
                        </a:rPr>
                        <a:t>31,74 (4,96</a:t>
                      </a:r>
                      <a:endParaRPr lang="fr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200">
                          <a:effectLst/>
                        </a:rPr>
                        <a:t>28,52 (10,58)</a:t>
                      </a:r>
                      <a:endParaRPr lang="fr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200">
                          <a:effectLst/>
                        </a:rPr>
                        <a:t>40,33 (6,11)</a:t>
                      </a:r>
                      <a:endParaRPr lang="fr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200" dirty="0">
                          <a:effectLst/>
                        </a:rPr>
                        <a:t>32,82 (6,52)</a:t>
                      </a:r>
                      <a:endParaRPr lang="fr-B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727907799"/>
                  </a:ext>
                </a:extLst>
              </a:tr>
            </a:tbl>
          </a:graphicData>
        </a:graphic>
      </p:graphicFrame>
      <p:sp>
        <p:nvSpPr>
          <p:cNvPr id="28" name="Flèche : droite 27">
            <a:extLst>
              <a:ext uri="{FF2B5EF4-FFF2-40B4-BE49-F238E27FC236}">
                <a16:creationId xmlns:a16="http://schemas.microsoft.com/office/drawing/2014/main" id="{F8D512F4-81F8-C31E-F05B-62A217BC8408}"/>
              </a:ext>
            </a:extLst>
          </p:cNvPr>
          <p:cNvSpPr/>
          <p:nvPr/>
        </p:nvSpPr>
        <p:spPr>
          <a:xfrm>
            <a:off x="4398646" y="5638920"/>
            <a:ext cx="663508" cy="55054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4D3AEE9-9A94-A56E-509D-53E3B3D96C58}"/>
              </a:ext>
            </a:extLst>
          </p:cNvPr>
          <p:cNvSpPr txBox="1"/>
          <p:nvPr/>
        </p:nvSpPr>
        <p:spPr>
          <a:xfrm>
            <a:off x="5359246" y="5657601"/>
            <a:ext cx="4093621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sz="2800" dirty="0"/>
              <a:t>Satisfying vocal evolution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A9E9E3D9-1CDF-5623-081D-2EAE8F7EA33E}"/>
              </a:ext>
            </a:extLst>
          </p:cNvPr>
          <p:cNvSpPr txBox="1"/>
          <p:nvPr/>
        </p:nvSpPr>
        <p:spPr>
          <a:xfrm>
            <a:off x="729606" y="1164617"/>
            <a:ext cx="29222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1"/>
                </a:solidFill>
              </a:rPr>
              <a:t>Vocal feminization :</a:t>
            </a:r>
          </a:p>
        </p:txBody>
      </p:sp>
    </p:spTree>
    <p:extLst>
      <p:ext uri="{BB962C8B-B14F-4D97-AF65-F5344CB8AC3E}">
        <p14:creationId xmlns:p14="http://schemas.microsoft.com/office/powerpoint/2010/main" val="3436624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190"/>
    </mc:Choice>
    <mc:Fallback xmlns="">
      <p:transition spd="slow" advTm="9319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07C876-D7F9-9F94-E845-4CDACE2C28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4">
            <a:extLst>
              <a:ext uri="{FF2B5EF4-FFF2-40B4-BE49-F238E27FC236}">
                <a16:creationId xmlns:a16="http://schemas.microsoft.com/office/drawing/2014/main" id="{0F7D6C27-826A-5461-4C24-FCF1D4A2AE71}"/>
              </a:ext>
            </a:extLst>
          </p:cNvPr>
          <p:cNvGrpSpPr/>
          <p:nvPr/>
        </p:nvGrpSpPr>
        <p:grpSpPr>
          <a:xfrm>
            <a:off x="6866764" y="106932"/>
            <a:ext cx="2565000" cy="363960"/>
            <a:chOff x="8843040" y="106932"/>
            <a:chExt cx="2565000" cy="363960"/>
          </a:xfrm>
        </p:grpSpPr>
        <p:cxnSp>
          <p:nvCxnSpPr>
            <p:cNvPr id="5" name="Connecteur droit 5">
              <a:extLst>
                <a:ext uri="{FF2B5EF4-FFF2-40B4-BE49-F238E27FC236}">
                  <a16:creationId xmlns:a16="http://schemas.microsoft.com/office/drawing/2014/main" id="{8B5FE5EC-B0AD-68C7-E506-7AEC8BE3E320}"/>
                </a:ext>
              </a:extLst>
            </p:cNvPr>
            <p:cNvCxnSpPr/>
            <p:nvPr/>
          </p:nvCxnSpPr>
          <p:spPr>
            <a:xfrm>
              <a:off x="8843040" y="303120"/>
              <a:ext cx="2304000" cy="720"/>
            </a:xfrm>
            <a:prstGeom prst="straightConnector1">
              <a:avLst/>
            </a:prstGeom>
            <a:ln w="635000" cap="rnd">
              <a:solidFill>
                <a:srgbClr val="501649"/>
              </a:solidFill>
              <a:round/>
            </a:ln>
          </p:spPr>
        </p:cxnSp>
        <p:sp>
          <p:nvSpPr>
            <p:cNvPr id="6" name="ZoneTexte 6">
              <a:extLst>
                <a:ext uri="{FF2B5EF4-FFF2-40B4-BE49-F238E27FC236}">
                  <a16:creationId xmlns:a16="http://schemas.microsoft.com/office/drawing/2014/main" id="{0DEDFA68-8910-CD6E-BA50-DC90B7AAE1C8}"/>
                </a:ext>
              </a:extLst>
            </p:cNvPr>
            <p:cNvSpPr/>
            <p:nvPr/>
          </p:nvSpPr>
          <p:spPr>
            <a:xfrm>
              <a:off x="9242640" y="106932"/>
              <a:ext cx="2165400" cy="36396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fr-FR" sz="1800" b="0" strike="noStrike" spc="-1" dirty="0">
                  <a:solidFill>
                    <a:schemeClr val="lt1"/>
                  </a:solidFill>
                  <a:latin typeface="Aptos Display"/>
                </a:rPr>
                <a:t>DISCUSSION</a:t>
              </a:r>
              <a:endParaRPr lang="fr-FR" sz="1800" b="0" strike="noStrike" spc="-1" dirty="0">
                <a:solidFill>
                  <a:srgbClr val="FFFFFF"/>
                </a:solidFill>
                <a:latin typeface="Calibri"/>
              </a:endParaRPr>
            </a:p>
          </p:txBody>
        </p:sp>
      </p:grpSp>
      <p:grpSp>
        <p:nvGrpSpPr>
          <p:cNvPr id="7" name="Groupe 10">
            <a:extLst>
              <a:ext uri="{FF2B5EF4-FFF2-40B4-BE49-F238E27FC236}">
                <a16:creationId xmlns:a16="http://schemas.microsoft.com/office/drawing/2014/main" id="{5B20E8AB-747D-4D5F-E729-27DE12F459A0}"/>
              </a:ext>
            </a:extLst>
          </p:cNvPr>
          <p:cNvGrpSpPr/>
          <p:nvPr/>
        </p:nvGrpSpPr>
        <p:grpSpPr>
          <a:xfrm>
            <a:off x="4295520" y="137880"/>
            <a:ext cx="2808360" cy="367878"/>
            <a:chOff x="4295520" y="137880"/>
            <a:chExt cx="2808360" cy="367878"/>
          </a:xfrm>
        </p:grpSpPr>
        <p:cxnSp>
          <p:nvCxnSpPr>
            <p:cNvPr id="8" name="Connecteur droit 11">
              <a:extLst>
                <a:ext uri="{FF2B5EF4-FFF2-40B4-BE49-F238E27FC236}">
                  <a16:creationId xmlns:a16="http://schemas.microsoft.com/office/drawing/2014/main" id="{34F1368E-A0FE-FD01-7BD0-146F4CB8FBCD}"/>
                </a:ext>
              </a:extLst>
            </p:cNvPr>
            <p:cNvCxnSpPr/>
            <p:nvPr/>
          </p:nvCxnSpPr>
          <p:spPr>
            <a:xfrm>
              <a:off x="4295520" y="313920"/>
              <a:ext cx="2747880" cy="720"/>
            </a:xfrm>
            <a:prstGeom prst="straightConnector1">
              <a:avLst/>
            </a:prstGeom>
            <a:ln w="635000" cap="rnd">
              <a:solidFill>
                <a:srgbClr val="0B76A0"/>
              </a:solidFill>
              <a:round/>
            </a:ln>
          </p:spPr>
        </p:cxnSp>
        <p:sp>
          <p:nvSpPr>
            <p:cNvPr id="9" name="ZoneTexte 12">
              <a:extLst>
                <a:ext uri="{FF2B5EF4-FFF2-40B4-BE49-F238E27FC236}">
                  <a16:creationId xmlns:a16="http://schemas.microsoft.com/office/drawing/2014/main" id="{BAE91F6B-0B01-E8AF-82D4-1280F6D7215A}"/>
                </a:ext>
              </a:extLst>
            </p:cNvPr>
            <p:cNvSpPr/>
            <p:nvPr/>
          </p:nvSpPr>
          <p:spPr>
            <a:xfrm>
              <a:off x="4730400" y="137880"/>
              <a:ext cx="2373480" cy="367878"/>
            </a:xfrm>
            <a:prstGeom prst="rect">
              <a:avLst/>
            </a:prstGeom>
            <a:solidFill>
              <a:srgbClr val="0B76A0">
                <a:alpha val="70000"/>
              </a:srgb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fr-FR" sz="1800" b="0" strike="noStrike" spc="-1" dirty="0">
                  <a:solidFill>
                    <a:schemeClr val="bg1"/>
                  </a:solidFill>
                  <a:latin typeface="Calibri"/>
                </a:rPr>
                <a:t>RESULTS</a:t>
              </a:r>
            </a:p>
          </p:txBody>
        </p:sp>
      </p:grpSp>
      <p:grpSp>
        <p:nvGrpSpPr>
          <p:cNvPr id="10" name="Groupe 13">
            <a:extLst>
              <a:ext uri="{FF2B5EF4-FFF2-40B4-BE49-F238E27FC236}">
                <a16:creationId xmlns:a16="http://schemas.microsoft.com/office/drawing/2014/main" id="{C5A399F9-B13F-77E7-56AF-0BEA13569084}"/>
              </a:ext>
            </a:extLst>
          </p:cNvPr>
          <p:cNvGrpSpPr/>
          <p:nvPr/>
        </p:nvGrpSpPr>
        <p:grpSpPr>
          <a:xfrm>
            <a:off x="1055160" y="128520"/>
            <a:ext cx="3802680" cy="363960"/>
            <a:chOff x="1055160" y="128520"/>
            <a:chExt cx="3802680" cy="363960"/>
          </a:xfrm>
        </p:grpSpPr>
        <p:cxnSp>
          <p:nvCxnSpPr>
            <p:cNvPr id="11" name="Connecteur droit 14">
              <a:extLst>
                <a:ext uri="{FF2B5EF4-FFF2-40B4-BE49-F238E27FC236}">
                  <a16:creationId xmlns:a16="http://schemas.microsoft.com/office/drawing/2014/main" id="{47CFF790-FA87-67D0-7EB7-38B34C0A358E}"/>
                </a:ext>
              </a:extLst>
            </p:cNvPr>
            <p:cNvCxnSpPr/>
            <p:nvPr/>
          </p:nvCxnSpPr>
          <p:spPr>
            <a:xfrm>
              <a:off x="1055160" y="312840"/>
              <a:ext cx="3539160" cy="720"/>
            </a:xfrm>
            <a:prstGeom prst="straightConnector1">
              <a:avLst/>
            </a:prstGeom>
            <a:ln w="635000" cap="rnd">
              <a:solidFill>
                <a:srgbClr val="C04F15"/>
              </a:solidFill>
              <a:round/>
            </a:ln>
          </p:spPr>
        </p:cxnSp>
        <p:sp>
          <p:nvSpPr>
            <p:cNvPr id="12" name="ZoneTexte 15">
              <a:extLst>
                <a:ext uri="{FF2B5EF4-FFF2-40B4-BE49-F238E27FC236}">
                  <a16:creationId xmlns:a16="http://schemas.microsoft.com/office/drawing/2014/main" id="{B4416E1B-90B6-8104-DB42-DD82B813A2AD}"/>
                </a:ext>
              </a:extLst>
            </p:cNvPr>
            <p:cNvSpPr/>
            <p:nvPr/>
          </p:nvSpPr>
          <p:spPr>
            <a:xfrm>
              <a:off x="2251440" y="128520"/>
              <a:ext cx="2606400" cy="36396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fr-FR" sz="1800" b="0" strike="noStrike" spc="-1">
                  <a:solidFill>
                    <a:schemeClr val="lt1"/>
                  </a:solidFill>
                  <a:latin typeface="Aptos Display"/>
                </a:rPr>
                <a:t>METHOD</a:t>
              </a:r>
              <a:endParaRPr lang="fr-FR" sz="18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13" name="Groupe 16">
            <a:extLst>
              <a:ext uri="{FF2B5EF4-FFF2-40B4-BE49-F238E27FC236}">
                <a16:creationId xmlns:a16="http://schemas.microsoft.com/office/drawing/2014/main" id="{6D20F7D4-DA26-C4FF-6310-9419146D7621}"/>
              </a:ext>
            </a:extLst>
          </p:cNvPr>
          <p:cNvGrpSpPr/>
          <p:nvPr/>
        </p:nvGrpSpPr>
        <p:grpSpPr>
          <a:xfrm>
            <a:off x="-399600" y="124560"/>
            <a:ext cx="2955600" cy="363960"/>
            <a:chOff x="-399600" y="124560"/>
            <a:chExt cx="2955600" cy="363960"/>
          </a:xfrm>
        </p:grpSpPr>
        <p:cxnSp>
          <p:nvCxnSpPr>
            <p:cNvPr id="14" name="Connecteur droit 17">
              <a:extLst>
                <a:ext uri="{FF2B5EF4-FFF2-40B4-BE49-F238E27FC236}">
                  <a16:creationId xmlns:a16="http://schemas.microsoft.com/office/drawing/2014/main" id="{B35BFF0A-9DAE-8A8D-397F-580AB0C404D0}"/>
                </a:ext>
              </a:extLst>
            </p:cNvPr>
            <p:cNvCxnSpPr/>
            <p:nvPr/>
          </p:nvCxnSpPr>
          <p:spPr>
            <a:xfrm>
              <a:off x="-399600" y="311760"/>
              <a:ext cx="2888280" cy="720"/>
            </a:xfrm>
            <a:prstGeom prst="straightConnector1">
              <a:avLst/>
            </a:prstGeom>
            <a:ln w="635000" cap="rnd">
              <a:solidFill>
                <a:srgbClr val="F2AA84"/>
              </a:solidFill>
              <a:round/>
            </a:ln>
          </p:spPr>
        </p:cxnSp>
        <p:sp>
          <p:nvSpPr>
            <p:cNvPr id="15" name="ZoneTexte 18">
              <a:extLst>
                <a:ext uri="{FF2B5EF4-FFF2-40B4-BE49-F238E27FC236}">
                  <a16:creationId xmlns:a16="http://schemas.microsoft.com/office/drawing/2014/main" id="{F4702B9D-9DB2-3016-4B69-CA25F26615B7}"/>
                </a:ext>
              </a:extLst>
            </p:cNvPr>
            <p:cNvSpPr/>
            <p:nvPr/>
          </p:nvSpPr>
          <p:spPr>
            <a:xfrm>
              <a:off x="195840" y="124560"/>
              <a:ext cx="2360160" cy="36396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0">
              <a:solidFill>
                <a:srgbClr val="F2AA8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fr-FR" sz="1800" b="0" strike="noStrike" spc="-1">
                  <a:solidFill>
                    <a:schemeClr val="accent4">
                      <a:lumMod val="50000"/>
                    </a:schemeClr>
                  </a:solidFill>
                  <a:latin typeface="Aptos Display"/>
                </a:rPr>
                <a:t>INTRODUCTION</a:t>
              </a:r>
              <a:endParaRPr lang="fr-FR" sz="18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6C676E0-0D64-E891-F014-3885767F9557}"/>
              </a:ext>
            </a:extLst>
          </p:cNvPr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r>
              <a:rPr lang="fr-FR"/>
              <a:t>EPATH25 : 05/09/2025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B4670D9-D0EE-8C33-AEB1-E4A7C56D69B2}"/>
              </a:ext>
            </a:extLst>
          </p:cNvPr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4EA148E2-C1A4-4704-87DB-A41737F30EEA}" type="slidenum">
              <a:rPr lang="fr-BE" smtClean="0"/>
              <a:t>19</a:t>
            </a:fld>
            <a:endParaRPr lang="fr-BE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82BAF68C-20F3-D0A7-A039-470B203044B5}"/>
              </a:ext>
            </a:extLst>
          </p:cNvPr>
          <p:cNvSpPr txBox="1"/>
          <p:nvPr/>
        </p:nvSpPr>
        <p:spPr>
          <a:xfrm>
            <a:off x="337122" y="5433190"/>
            <a:ext cx="3828635" cy="923330"/>
          </a:xfrm>
          <a:prstGeom prst="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Good immersive quality and overall sense of presence remained relatively low.</a:t>
            </a:r>
            <a:endParaRPr lang="fr-BE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70D60AF-2E1B-7707-452F-6E8E021E7992}"/>
              </a:ext>
            </a:extLst>
          </p:cNvPr>
          <p:cNvSpPr txBox="1"/>
          <p:nvPr/>
        </p:nvSpPr>
        <p:spPr>
          <a:xfrm>
            <a:off x="315436" y="1883490"/>
            <a:ext cx="3787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>
                <a:solidFill>
                  <a:schemeClr val="accent5"/>
                </a:solidFill>
              </a:rPr>
              <a:t>Psychological and VR parameters :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56F4FC1D-6AFC-1915-D176-969B21DA68E5}"/>
              </a:ext>
            </a:extLst>
          </p:cNvPr>
          <p:cNvSpPr txBox="1"/>
          <p:nvPr/>
        </p:nvSpPr>
        <p:spPr>
          <a:xfrm>
            <a:off x="8485201" y="1972540"/>
            <a:ext cx="3233036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fr-BE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Different</a:t>
            </a:r>
            <a:r>
              <a:rPr lang="fr-BE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BE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reactions</a:t>
            </a:r>
            <a:r>
              <a:rPr lang="fr-BE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to </a:t>
            </a:r>
            <a:r>
              <a:rPr lang="fr-BE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different</a:t>
            </a:r>
            <a:r>
              <a:rPr lang="fr-BE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VR environnements </a:t>
            </a:r>
            <a:endParaRPr lang="en-GB" dirty="0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82F8402F-CE4E-3AE2-7A37-3C61A3657430}"/>
              </a:ext>
            </a:extLst>
          </p:cNvPr>
          <p:cNvSpPr txBox="1"/>
          <p:nvPr/>
        </p:nvSpPr>
        <p:spPr>
          <a:xfrm>
            <a:off x="7929075" y="3744914"/>
            <a:ext cx="4345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Would prefer less formal VR environments</a:t>
            </a:r>
          </a:p>
        </p:txBody>
      </p:sp>
      <p:sp>
        <p:nvSpPr>
          <p:cNvPr id="26" name="Flèche : bas 25">
            <a:extLst>
              <a:ext uri="{FF2B5EF4-FFF2-40B4-BE49-F238E27FC236}">
                <a16:creationId xmlns:a16="http://schemas.microsoft.com/office/drawing/2014/main" id="{32F982B9-204C-8CF9-9210-AB8944F344FC}"/>
              </a:ext>
            </a:extLst>
          </p:cNvPr>
          <p:cNvSpPr/>
          <p:nvPr/>
        </p:nvSpPr>
        <p:spPr>
          <a:xfrm>
            <a:off x="9875749" y="2963917"/>
            <a:ext cx="451945" cy="630621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Flèche : bas 28">
            <a:extLst>
              <a:ext uri="{FF2B5EF4-FFF2-40B4-BE49-F238E27FC236}">
                <a16:creationId xmlns:a16="http://schemas.microsoft.com/office/drawing/2014/main" id="{983A53E5-DD54-5F8A-DBD5-7DDC100991DD}"/>
              </a:ext>
            </a:extLst>
          </p:cNvPr>
          <p:cNvSpPr/>
          <p:nvPr/>
        </p:nvSpPr>
        <p:spPr>
          <a:xfrm>
            <a:off x="9875748" y="4276610"/>
            <a:ext cx="451945" cy="630621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8BCB2684-BFD0-103E-43CD-FF4C1A11BA4B}"/>
              </a:ext>
            </a:extLst>
          </p:cNvPr>
          <p:cNvSpPr txBox="1"/>
          <p:nvPr/>
        </p:nvSpPr>
        <p:spPr>
          <a:xfrm>
            <a:off x="8072208" y="5043827"/>
            <a:ext cx="4059023" cy="92333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b="1" dirty="0"/>
              <a:t>How does the diversification of the speaking contexts align with the necessity to standardise measure ? </a:t>
            </a:r>
          </a:p>
        </p:txBody>
      </p:sp>
      <p:graphicFrame>
        <p:nvGraphicFramePr>
          <p:cNvPr id="31" name="Tableau 30">
            <a:extLst>
              <a:ext uri="{FF2B5EF4-FFF2-40B4-BE49-F238E27FC236}">
                <a16:creationId xmlns:a16="http://schemas.microsoft.com/office/drawing/2014/main" id="{6181B507-639E-0A8F-508D-729A89DDDE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9935991"/>
              </p:ext>
            </p:extLst>
          </p:nvPr>
        </p:nvGraphicFramePr>
        <p:xfrm>
          <a:off x="-5894" y="2367417"/>
          <a:ext cx="4736294" cy="2602942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1180584">
                  <a:extLst>
                    <a:ext uri="{9D8B030D-6E8A-4147-A177-3AD203B41FA5}">
                      <a16:colId xmlns:a16="http://schemas.microsoft.com/office/drawing/2014/main" val="1256842826"/>
                    </a:ext>
                  </a:extLst>
                </a:gridCol>
                <a:gridCol w="1185051">
                  <a:extLst>
                    <a:ext uri="{9D8B030D-6E8A-4147-A177-3AD203B41FA5}">
                      <a16:colId xmlns:a16="http://schemas.microsoft.com/office/drawing/2014/main" val="4277663113"/>
                    </a:ext>
                  </a:extLst>
                </a:gridCol>
                <a:gridCol w="1185051">
                  <a:extLst>
                    <a:ext uri="{9D8B030D-6E8A-4147-A177-3AD203B41FA5}">
                      <a16:colId xmlns:a16="http://schemas.microsoft.com/office/drawing/2014/main" val="234748919"/>
                    </a:ext>
                  </a:extLst>
                </a:gridCol>
                <a:gridCol w="1185608">
                  <a:extLst>
                    <a:ext uri="{9D8B030D-6E8A-4147-A177-3AD203B41FA5}">
                      <a16:colId xmlns:a16="http://schemas.microsoft.com/office/drawing/2014/main" val="3486561960"/>
                    </a:ext>
                  </a:extLst>
                </a:gridCol>
              </a:tblGrid>
              <a:tr h="572105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200" dirty="0">
                          <a:effectLst/>
                        </a:rPr>
                        <a:t>Questionnaires</a:t>
                      </a:r>
                      <a:endParaRPr lang="fr-B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385" marR="38385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200" dirty="0">
                          <a:effectLst/>
                        </a:rPr>
                        <a:t>T0 </a:t>
                      </a:r>
                    </a:p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200" dirty="0">
                          <a:effectLst/>
                        </a:rPr>
                        <a:t> </a:t>
                      </a:r>
                      <a:r>
                        <a:rPr lang="en-GB" sz="1200" dirty="0">
                          <a:effectLst/>
                        </a:rPr>
                        <a:t>(04-10-2023)</a:t>
                      </a:r>
                      <a:endParaRPr lang="fr-B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385" marR="38385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200" dirty="0">
                          <a:effectLst/>
                        </a:rPr>
                        <a:t>T1 </a:t>
                      </a:r>
                      <a:r>
                        <a:rPr lang="fr-BE" sz="1200" dirty="0">
                          <a:effectLst/>
                        </a:rPr>
                        <a:t> </a:t>
                      </a:r>
                    </a:p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200" dirty="0">
                          <a:effectLst/>
                        </a:rPr>
                        <a:t>(</a:t>
                      </a:r>
                      <a:r>
                        <a:rPr lang="en-GB" sz="1200" dirty="0">
                          <a:effectLst/>
                        </a:rPr>
                        <a:t>06-12-2023)</a:t>
                      </a:r>
                      <a:endParaRPr lang="fr-B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385" marR="38385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200" dirty="0">
                          <a:effectLst/>
                        </a:rPr>
                        <a:t>T2</a:t>
                      </a:r>
                      <a:r>
                        <a:rPr lang="fr-BE" sz="1200" dirty="0">
                          <a:effectLst/>
                        </a:rPr>
                        <a:t> </a:t>
                      </a:r>
                    </a:p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200" dirty="0">
                          <a:effectLst/>
                        </a:rPr>
                        <a:t>(07-04-2023)</a:t>
                      </a:r>
                      <a:endParaRPr lang="fr-B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385" marR="38385" marT="0" marB="0" anchor="b"/>
                </a:tc>
                <a:extLst>
                  <a:ext uri="{0D108BD9-81ED-4DB2-BD59-A6C34878D82A}">
                    <a16:rowId xmlns:a16="http://schemas.microsoft.com/office/drawing/2014/main" val="276952208"/>
                  </a:ext>
                </a:extLst>
              </a:tr>
              <a:tr h="435711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200" dirty="0">
                          <a:effectLst/>
                        </a:rPr>
                        <a:t>SGSES (general)</a:t>
                      </a:r>
                      <a:endParaRPr lang="fr-B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385" marR="38385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200">
                          <a:effectLst/>
                        </a:rPr>
                        <a:t>38/68</a:t>
                      </a:r>
                      <a:endParaRPr lang="fr-B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385" marR="38385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200">
                          <a:effectLst/>
                        </a:rPr>
                        <a:t>49/68</a:t>
                      </a:r>
                      <a:endParaRPr lang="fr-B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385" marR="38385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200" dirty="0">
                          <a:effectLst/>
                        </a:rPr>
                        <a:t>46/68</a:t>
                      </a:r>
                      <a:endParaRPr lang="fr-B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385" marR="38385" marT="0" marB="0" anchor="b"/>
                </a:tc>
                <a:extLst>
                  <a:ext uri="{0D108BD9-81ED-4DB2-BD59-A6C34878D82A}">
                    <a16:rowId xmlns:a16="http://schemas.microsoft.com/office/drawing/2014/main" val="929462581"/>
                  </a:ext>
                </a:extLst>
              </a:tr>
              <a:tr h="435711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200">
                          <a:effectLst/>
                        </a:rPr>
                        <a:t>SGSES (social)</a:t>
                      </a:r>
                      <a:endParaRPr lang="fr-B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385" marR="38385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200">
                          <a:effectLst/>
                        </a:rPr>
                        <a:t>15/24</a:t>
                      </a:r>
                      <a:endParaRPr lang="fr-B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385" marR="38385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200">
                          <a:effectLst/>
                        </a:rPr>
                        <a:t>13/24</a:t>
                      </a:r>
                      <a:endParaRPr lang="fr-B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385" marR="38385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200">
                          <a:effectLst/>
                        </a:rPr>
                        <a:t>12/24</a:t>
                      </a:r>
                      <a:endParaRPr lang="fr-B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385" marR="38385" marT="0" marB="0" anchor="b"/>
                </a:tc>
                <a:extLst>
                  <a:ext uri="{0D108BD9-81ED-4DB2-BD59-A6C34878D82A}">
                    <a16:rowId xmlns:a16="http://schemas.microsoft.com/office/drawing/2014/main" val="2000020721"/>
                  </a:ext>
                </a:extLst>
              </a:tr>
              <a:tr h="217027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200">
                          <a:effectLst/>
                        </a:rPr>
                        <a:t>OASIS</a:t>
                      </a:r>
                      <a:endParaRPr lang="fr-B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385" marR="38385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200">
                          <a:effectLst/>
                        </a:rPr>
                        <a:t>8/20</a:t>
                      </a:r>
                      <a:endParaRPr lang="fr-B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385" marR="38385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200">
                          <a:effectLst/>
                        </a:rPr>
                        <a:t>4/20</a:t>
                      </a:r>
                      <a:endParaRPr lang="fr-B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385" marR="38385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200">
                          <a:effectLst/>
                        </a:rPr>
                        <a:t>1/20</a:t>
                      </a:r>
                      <a:endParaRPr lang="fr-B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385" marR="38385" marT="0" marB="0" anchor="b"/>
                </a:tc>
                <a:extLst>
                  <a:ext uri="{0D108BD9-81ED-4DB2-BD59-A6C34878D82A}">
                    <a16:rowId xmlns:a16="http://schemas.microsoft.com/office/drawing/2014/main" val="2863865191"/>
                  </a:ext>
                </a:extLst>
              </a:tr>
              <a:tr h="217027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200">
                          <a:effectLst/>
                        </a:rPr>
                        <a:t>CES-D</a:t>
                      </a:r>
                      <a:endParaRPr lang="fr-B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385" marR="38385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200">
                          <a:effectLst/>
                        </a:rPr>
                        <a:t>23/60</a:t>
                      </a:r>
                      <a:endParaRPr lang="fr-B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385" marR="38385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200">
                          <a:effectLst/>
                        </a:rPr>
                        <a:t>12/60</a:t>
                      </a:r>
                      <a:endParaRPr lang="fr-B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385" marR="38385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200">
                          <a:effectLst/>
                        </a:rPr>
                        <a:t>8/60</a:t>
                      </a:r>
                      <a:endParaRPr lang="fr-B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385" marR="38385" marT="0" marB="0" anchor="b"/>
                </a:tc>
                <a:extLst>
                  <a:ext uri="{0D108BD9-81ED-4DB2-BD59-A6C34878D82A}">
                    <a16:rowId xmlns:a16="http://schemas.microsoft.com/office/drawing/2014/main" val="1693267319"/>
                  </a:ext>
                </a:extLst>
              </a:tr>
              <a:tr h="217027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200">
                          <a:effectLst/>
                        </a:rPr>
                        <a:t>TWVQ</a:t>
                      </a:r>
                      <a:endParaRPr lang="fr-B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385" marR="38385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200">
                          <a:effectLst/>
                        </a:rPr>
                        <a:t>64/120</a:t>
                      </a:r>
                      <a:endParaRPr lang="fr-B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385" marR="38385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200" dirty="0">
                          <a:effectLst/>
                        </a:rPr>
                        <a:t>45/120</a:t>
                      </a:r>
                      <a:endParaRPr lang="fr-B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385" marR="38385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200" dirty="0">
                          <a:effectLst/>
                        </a:rPr>
                        <a:t>46/120</a:t>
                      </a:r>
                      <a:endParaRPr lang="fr-B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385" marR="38385" marT="0" marB="0" anchor="b"/>
                </a:tc>
                <a:extLst>
                  <a:ext uri="{0D108BD9-81ED-4DB2-BD59-A6C34878D82A}">
                    <a16:rowId xmlns:a16="http://schemas.microsoft.com/office/drawing/2014/main" val="3904790723"/>
                  </a:ext>
                </a:extLst>
              </a:tr>
            </a:tbl>
          </a:graphicData>
        </a:graphic>
      </p:graphicFrame>
      <p:pic>
        <p:nvPicPr>
          <p:cNvPr id="27" name="Image 26" descr="Une image contenant dessin humoristique, capture d’écran, bleu vert, Animation&#10;&#10;Le contenu généré par l’IA peut être incorrect.">
            <a:extLst>
              <a:ext uri="{FF2B5EF4-FFF2-40B4-BE49-F238E27FC236}">
                <a16:creationId xmlns:a16="http://schemas.microsoft.com/office/drawing/2014/main" id="{2B2B21B2-B5F4-5400-E1EA-F2106A705A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2" r="26463"/>
          <a:stretch/>
        </p:blipFill>
        <p:spPr>
          <a:xfrm>
            <a:off x="4440742" y="1622321"/>
            <a:ext cx="3539160" cy="444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905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190"/>
    </mc:Choice>
    <mc:Fallback xmlns="">
      <p:transition spd="slow" advTm="9319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roupe 1"/>
          <p:cNvGrpSpPr/>
          <p:nvPr/>
        </p:nvGrpSpPr>
        <p:grpSpPr>
          <a:xfrm>
            <a:off x="-399600" y="110520"/>
            <a:ext cx="2955600" cy="363960"/>
            <a:chOff x="-399600" y="110520"/>
            <a:chExt cx="2955600" cy="363960"/>
          </a:xfrm>
        </p:grpSpPr>
        <p:cxnSp>
          <p:nvCxnSpPr>
            <p:cNvPr id="77" name="Connecteur droit 2"/>
            <p:cNvCxnSpPr/>
            <p:nvPr/>
          </p:nvCxnSpPr>
          <p:spPr>
            <a:xfrm>
              <a:off x="-399600" y="288720"/>
              <a:ext cx="2888280" cy="720"/>
            </a:xfrm>
            <a:prstGeom prst="straightConnector1">
              <a:avLst/>
            </a:prstGeom>
            <a:ln w="635000" cap="rnd">
              <a:solidFill>
                <a:srgbClr val="F2AA84"/>
              </a:solidFill>
              <a:round/>
            </a:ln>
          </p:spPr>
        </p:cxnSp>
        <p:sp>
          <p:nvSpPr>
            <p:cNvPr id="78" name="ZoneTexte 3"/>
            <p:cNvSpPr/>
            <p:nvPr/>
          </p:nvSpPr>
          <p:spPr>
            <a:xfrm>
              <a:off x="195840" y="110520"/>
              <a:ext cx="2360160" cy="36396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0">
              <a:solidFill>
                <a:srgbClr val="F2AA8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fr-FR" sz="1800" b="0" strike="noStrike" spc="-1">
                  <a:solidFill>
                    <a:schemeClr val="accent4">
                      <a:lumMod val="50000"/>
                    </a:schemeClr>
                  </a:solidFill>
                  <a:latin typeface="Aptos Display"/>
                </a:rPr>
                <a:t>STATE of ART</a:t>
              </a:r>
              <a:endParaRPr lang="fr-FR" sz="18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79" name="Ellipse 4"/>
          <p:cNvSpPr/>
          <p:nvPr/>
        </p:nvSpPr>
        <p:spPr>
          <a:xfrm>
            <a:off x="1297800" y="1629000"/>
            <a:ext cx="3599280" cy="3599280"/>
          </a:xfrm>
          <a:prstGeom prst="ellipse">
            <a:avLst/>
          </a:prstGeom>
          <a:solidFill>
            <a:srgbClr val="156082"/>
          </a:solidFill>
          <a:ln>
            <a:solidFill>
              <a:srgbClr val="092A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fr-FR" sz="3200" b="0" strike="noStrike" spc="-1" dirty="0">
                <a:solidFill>
                  <a:schemeClr val="lt1"/>
                </a:solidFill>
                <a:latin typeface="Aptos"/>
              </a:rPr>
              <a:t>HOW TO </a:t>
            </a:r>
            <a:r>
              <a:rPr lang="fr-FR" sz="3200" spc="-1" dirty="0">
                <a:solidFill>
                  <a:schemeClr val="lt1"/>
                </a:solidFill>
                <a:latin typeface="Aptos"/>
              </a:rPr>
              <a:t>FEMINIZE</a:t>
            </a:r>
            <a:r>
              <a:rPr lang="fr-FR" sz="3200" b="0" strike="noStrike" spc="-1" dirty="0">
                <a:solidFill>
                  <a:schemeClr val="lt1"/>
                </a:solidFill>
                <a:latin typeface="Aptos"/>
              </a:rPr>
              <a:t> VOICE ?</a:t>
            </a:r>
            <a:endParaRPr lang="fr-FR" sz="32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Ellipse 5"/>
          <p:cNvSpPr/>
          <p:nvPr/>
        </p:nvSpPr>
        <p:spPr>
          <a:xfrm>
            <a:off x="7294320" y="1629000"/>
            <a:ext cx="3599280" cy="359928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rgbClr val="092A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fr-FR" sz="3200" b="0" strike="noStrike" spc="-1" dirty="0">
                <a:solidFill>
                  <a:schemeClr val="lt1"/>
                </a:solidFill>
                <a:latin typeface="Aptos"/>
              </a:rPr>
              <a:t>HOW TO TRANSFERT AND MAINTAIN ?</a:t>
            </a:r>
            <a:endParaRPr lang="fr-FR" sz="32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81" name="Picture 2" descr="illustrations, cliparts, dessins animés et icônes de reconnaissance vocale. icône avec ombre sur fond blanc - voix"/>
          <p:cNvPicPr/>
          <p:nvPr/>
        </p:nvPicPr>
        <p:blipFill>
          <a:blip r:embed="rId3"/>
          <a:stretch/>
        </p:blipFill>
        <p:spPr>
          <a:xfrm>
            <a:off x="5049720" y="2382840"/>
            <a:ext cx="2091600" cy="2091600"/>
          </a:xfrm>
          <a:prstGeom prst="rect">
            <a:avLst/>
          </a:prstGeom>
          <a:ln w="0">
            <a:noFill/>
          </a:ln>
        </p:spPr>
      </p:pic>
      <p:sp>
        <p:nvSpPr>
          <p:cNvPr id="82" name="ZoneTexte 7"/>
          <p:cNvSpPr/>
          <p:nvPr/>
        </p:nvSpPr>
        <p:spPr>
          <a:xfrm>
            <a:off x="2038069" y="5228280"/>
            <a:ext cx="2118741" cy="3371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fr-FR" sz="1600" b="0" strike="noStrike" spc="-1" dirty="0">
                <a:solidFill>
                  <a:schemeClr val="bg1">
                    <a:lumMod val="50000"/>
                  </a:schemeClr>
                </a:solidFill>
                <a:latin typeface="Aptos"/>
              </a:rPr>
              <a:t>(</a:t>
            </a:r>
            <a:r>
              <a:rPr lang="fr-FR" sz="1600" b="0" strike="noStrike" spc="-1" dirty="0" err="1">
                <a:solidFill>
                  <a:schemeClr val="bg1">
                    <a:lumMod val="50000"/>
                  </a:schemeClr>
                </a:solidFill>
                <a:latin typeface="Aptos"/>
              </a:rPr>
              <a:t>Leyns</a:t>
            </a:r>
            <a:r>
              <a:rPr lang="fr-FR" sz="1600" b="0" strike="noStrike" spc="-1" dirty="0">
                <a:solidFill>
                  <a:schemeClr val="bg1">
                    <a:lumMod val="50000"/>
                  </a:schemeClr>
                </a:solidFill>
                <a:latin typeface="Aptos"/>
              </a:rPr>
              <a:t> et al, 2021)</a:t>
            </a:r>
            <a:endParaRPr lang="fr-FR" sz="1600" b="0" strike="noStrike" spc="-1" dirty="0">
              <a:solidFill>
                <a:schemeClr val="bg1">
                  <a:lumMod val="50000"/>
                </a:schemeClr>
              </a:solidFill>
              <a:latin typeface="Calibri"/>
            </a:endParaRPr>
          </a:p>
        </p:txBody>
      </p:sp>
      <p:sp>
        <p:nvSpPr>
          <p:cNvPr id="2" name="PlaceHolder 1"/>
          <p:cNvSpPr>
            <a:spLocks noGrp="1"/>
          </p:cNvSpPr>
          <p:nvPr>
            <p:ph type="sldNum" idx="27"/>
          </p:nvPr>
        </p:nvSpPr>
        <p:spPr/>
        <p:txBody>
          <a:bodyPr/>
          <a:lstStyle/>
          <a:p>
            <a:fld id="{C3D26C75-B21F-45CF-94FD-A3F3CD6892C0}" type="slidenum">
              <a:rPr/>
              <a:t>2</a:t>
            </a:fld>
            <a:endParaRPr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A9D6132-AE59-2D90-8D17-99E3CD85318E}"/>
              </a:ext>
            </a:extLst>
          </p:cNvPr>
          <p:cNvSpPr>
            <a:spLocks noGrp="1"/>
          </p:cNvSpPr>
          <p:nvPr>
            <p:ph type="dt" idx="28"/>
          </p:nvPr>
        </p:nvSpPr>
        <p:spPr/>
        <p:txBody>
          <a:bodyPr/>
          <a:lstStyle/>
          <a:p>
            <a:r>
              <a:rPr lang="fr-FR"/>
              <a:t>EPATH25 : 05/09/2025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0"/>
    </mc:Choice>
    <mc:Fallback xmlns="">
      <p:transition spd="slow" advTm="45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1CCE1D-4761-2B14-D1B4-99705C5F14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4">
            <a:extLst>
              <a:ext uri="{FF2B5EF4-FFF2-40B4-BE49-F238E27FC236}">
                <a16:creationId xmlns:a16="http://schemas.microsoft.com/office/drawing/2014/main" id="{ACE5E935-2905-4F47-5703-21CCED284EE5}"/>
              </a:ext>
            </a:extLst>
          </p:cNvPr>
          <p:cNvGrpSpPr/>
          <p:nvPr/>
        </p:nvGrpSpPr>
        <p:grpSpPr>
          <a:xfrm>
            <a:off x="6866764" y="106932"/>
            <a:ext cx="2565000" cy="363960"/>
            <a:chOff x="8843040" y="106932"/>
            <a:chExt cx="2565000" cy="363960"/>
          </a:xfrm>
        </p:grpSpPr>
        <p:cxnSp>
          <p:nvCxnSpPr>
            <p:cNvPr id="5" name="Connecteur droit 5">
              <a:extLst>
                <a:ext uri="{FF2B5EF4-FFF2-40B4-BE49-F238E27FC236}">
                  <a16:creationId xmlns:a16="http://schemas.microsoft.com/office/drawing/2014/main" id="{5F14461D-DF4A-527E-5FE6-DD7EB2B96632}"/>
                </a:ext>
              </a:extLst>
            </p:cNvPr>
            <p:cNvCxnSpPr/>
            <p:nvPr/>
          </p:nvCxnSpPr>
          <p:spPr>
            <a:xfrm>
              <a:off x="8843040" y="303120"/>
              <a:ext cx="2304000" cy="720"/>
            </a:xfrm>
            <a:prstGeom prst="straightConnector1">
              <a:avLst/>
            </a:prstGeom>
            <a:ln w="635000" cap="rnd">
              <a:solidFill>
                <a:srgbClr val="501649"/>
              </a:solidFill>
              <a:round/>
            </a:ln>
          </p:spPr>
        </p:cxnSp>
        <p:sp>
          <p:nvSpPr>
            <p:cNvPr id="6" name="ZoneTexte 6">
              <a:extLst>
                <a:ext uri="{FF2B5EF4-FFF2-40B4-BE49-F238E27FC236}">
                  <a16:creationId xmlns:a16="http://schemas.microsoft.com/office/drawing/2014/main" id="{021C2091-2158-EC67-EEE2-D483D12AB887}"/>
                </a:ext>
              </a:extLst>
            </p:cNvPr>
            <p:cNvSpPr/>
            <p:nvPr/>
          </p:nvSpPr>
          <p:spPr>
            <a:xfrm>
              <a:off x="9242640" y="106932"/>
              <a:ext cx="2165400" cy="36396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fr-FR" sz="1800" b="0" strike="noStrike" spc="-1" dirty="0">
                  <a:solidFill>
                    <a:schemeClr val="lt1"/>
                  </a:solidFill>
                  <a:latin typeface="Aptos Display"/>
                </a:rPr>
                <a:t>DISCUSSION</a:t>
              </a:r>
              <a:endParaRPr lang="fr-FR" sz="1800" b="0" strike="noStrike" spc="-1" dirty="0">
                <a:solidFill>
                  <a:srgbClr val="FFFFFF"/>
                </a:solidFill>
                <a:latin typeface="Calibri"/>
              </a:endParaRPr>
            </a:p>
          </p:txBody>
        </p:sp>
      </p:grpSp>
      <p:grpSp>
        <p:nvGrpSpPr>
          <p:cNvPr id="7" name="Groupe 10">
            <a:extLst>
              <a:ext uri="{FF2B5EF4-FFF2-40B4-BE49-F238E27FC236}">
                <a16:creationId xmlns:a16="http://schemas.microsoft.com/office/drawing/2014/main" id="{1F9940DB-F84B-02D0-6CAB-4C6FA3F8AC7D}"/>
              </a:ext>
            </a:extLst>
          </p:cNvPr>
          <p:cNvGrpSpPr/>
          <p:nvPr/>
        </p:nvGrpSpPr>
        <p:grpSpPr>
          <a:xfrm>
            <a:off x="4295520" y="137880"/>
            <a:ext cx="2808360" cy="367878"/>
            <a:chOff x="4295520" y="137880"/>
            <a:chExt cx="2808360" cy="367878"/>
          </a:xfrm>
        </p:grpSpPr>
        <p:cxnSp>
          <p:nvCxnSpPr>
            <p:cNvPr id="8" name="Connecteur droit 11">
              <a:extLst>
                <a:ext uri="{FF2B5EF4-FFF2-40B4-BE49-F238E27FC236}">
                  <a16:creationId xmlns:a16="http://schemas.microsoft.com/office/drawing/2014/main" id="{EA667560-3EF4-A935-C708-EB926A19C745}"/>
                </a:ext>
              </a:extLst>
            </p:cNvPr>
            <p:cNvCxnSpPr/>
            <p:nvPr/>
          </p:nvCxnSpPr>
          <p:spPr>
            <a:xfrm>
              <a:off x="4295520" y="313920"/>
              <a:ext cx="2747880" cy="720"/>
            </a:xfrm>
            <a:prstGeom prst="straightConnector1">
              <a:avLst/>
            </a:prstGeom>
            <a:ln w="635000" cap="rnd">
              <a:solidFill>
                <a:srgbClr val="0B76A0"/>
              </a:solidFill>
              <a:round/>
            </a:ln>
          </p:spPr>
        </p:cxnSp>
        <p:sp>
          <p:nvSpPr>
            <p:cNvPr id="9" name="ZoneTexte 12">
              <a:extLst>
                <a:ext uri="{FF2B5EF4-FFF2-40B4-BE49-F238E27FC236}">
                  <a16:creationId xmlns:a16="http://schemas.microsoft.com/office/drawing/2014/main" id="{530CE2BE-383F-43D9-A60E-F7B3368730C9}"/>
                </a:ext>
              </a:extLst>
            </p:cNvPr>
            <p:cNvSpPr/>
            <p:nvPr/>
          </p:nvSpPr>
          <p:spPr>
            <a:xfrm>
              <a:off x="4730400" y="137880"/>
              <a:ext cx="2373480" cy="367878"/>
            </a:xfrm>
            <a:prstGeom prst="rect">
              <a:avLst/>
            </a:prstGeom>
            <a:solidFill>
              <a:srgbClr val="0B76A0">
                <a:alpha val="70000"/>
              </a:srgb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fr-FR" sz="1800" b="0" strike="noStrike" spc="-1" dirty="0">
                  <a:solidFill>
                    <a:schemeClr val="bg1"/>
                  </a:solidFill>
                  <a:latin typeface="Calibri"/>
                </a:rPr>
                <a:t>RESULTS</a:t>
              </a:r>
            </a:p>
          </p:txBody>
        </p:sp>
      </p:grpSp>
      <p:grpSp>
        <p:nvGrpSpPr>
          <p:cNvPr id="10" name="Groupe 13">
            <a:extLst>
              <a:ext uri="{FF2B5EF4-FFF2-40B4-BE49-F238E27FC236}">
                <a16:creationId xmlns:a16="http://schemas.microsoft.com/office/drawing/2014/main" id="{C625B7A0-72B2-E596-4A61-64480F45FF6E}"/>
              </a:ext>
            </a:extLst>
          </p:cNvPr>
          <p:cNvGrpSpPr/>
          <p:nvPr/>
        </p:nvGrpSpPr>
        <p:grpSpPr>
          <a:xfrm>
            <a:off x="1055160" y="128520"/>
            <a:ext cx="3802680" cy="363960"/>
            <a:chOff x="1055160" y="128520"/>
            <a:chExt cx="3802680" cy="363960"/>
          </a:xfrm>
        </p:grpSpPr>
        <p:cxnSp>
          <p:nvCxnSpPr>
            <p:cNvPr id="11" name="Connecteur droit 14">
              <a:extLst>
                <a:ext uri="{FF2B5EF4-FFF2-40B4-BE49-F238E27FC236}">
                  <a16:creationId xmlns:a16="http://schemas.microsoft.com/office/drawing/2014/main" id="{52D64D07-8D24-CC10-1D05-53B777F70DB7}"/>
                </a:ext>
              </a:extLst>
            </p:cNvPr>
            <p:cNvCxnSpPr/>
            <p:nvPr/>
          </p:nvCxnSpPr>
          <p:spPr>
            <a:xfrm>
              <a:off x="1055160" y="312840"/>
              <a:ext cx="3539160" cy="720"/>
            </a:xfrm>
            <a:prstGeom prst="straightConnector1">
              <a:avLst/>
            </a:prstGeom>
            <a:ln w="635000" cap="rnd">
              <a:solidFill>
                <a:srgbClr val="C04F15"/>
              </a:solidFill>
              <a:round/>
            </a:ln>
          </p:spPr>
        </p:cxnSp>
        <p:sp>
          <p:nvSpPr>
            <p:cNvPr id="12" name="ZoneTexte 15">
              <a:extLst>
                <a:ext uri="{FF2B5EF4-FFF2-40B4-BE49-F238E27FC236}">
                  <a16:creationId xmlns:a16="http://schemas.microsoft.com/office/drawing/2014/main" id="{B211FB67-BD1A-88A9-813E-5BEF74C49101}"/>
                </a:ext>
              </a:extLst>
            </p:cNvPr>
            <p:cNvSpPr/>
            <p:nvPr/>
          </p:nvSpPr>
          <p:spPr>
            <a:xfrm>
              <a:off x="2251440" y="128520"/>
              <a:ext cx="2606400" cy="36396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fr-FR" sz="1800" b="0" strike="noStrike" spc="-1">
                  <a:solidFill>
                    <a:schemeClr val="lt1"/>
                  </a:solidFill>
                  <a:latin typeface="Aptos Display"/>
                </a:rPr>
                <a:t>METHOD</a:t>
              </a:r>
              <a:endParaRPr lang="fr-FR" sz="18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13" name="Groupe 16">
            <a:extLst>
              <a:ext uri="{FF2B5EF4-FFF2-40B4-BE49-F238E27FC236}">
                <a16:creationId xmlns:a16="http://schemas.microsoft.com/office/drawing/2014/main" id="{0E6DFAC4-49C9-78D0-71F0-F396B1545101}"/>
              </a:ext>
            </a:extLst>
          </p:cNvPr>
          <p:cNvGrpSpPr/>
          <p:nvPr/>
        </p:nvGrpSpPr>
        <p:grpSpPr>
          <a:xfrm>
            <a:off x="-399600" y="124560"/>
            <a:ext cx="2955600" cy="363960"/>
            <a:chOff x="-399600" y="124560"/>
            <a:chExt cx="2955600" cy="363960"/>
          </a:xfrm>
        </p:grpSpPr>
        <p:cxnSp>
          <p:nvCxnSpPr>
            <p:cNvPr id="14" name="Connecteur droit 17">
              <a:extLst>
                <a:ext uri="{FF2B5EF4-FFF2-40B4-BE49-F238E27FC236}">
                  <a16:creationId xmlns:a16="http://schemas.microsoft.com/office/drawing/2014/main" id="{352F4C6B-E0C3-C221-5923-06261B983B93}"/>
                </a:ext>
              </a:extLst>
            </p:cNvPr>
            <p:cNvCxnSpPr/>
            <p:nvPr/>
          </p:nvCxnSpPr>
          <p:spPr>
            <a:xfrm>
              <a:off x="-399600" y="311760"/>
              <a:ext cx="2888280" cy="720"/>
            </a:xfrm>
            <a:prstGeom prst="straightConnector1">
              <a:avLst/>
            </a:prstGeom>
            <a:ln w="635000" cap="rnd">
              <a:solidFill>
                <a:srgbClr val="F2AA84"/>
              </a:solidFill>
              <a:round/>
            </a:ln>
          </p:spPr>
        </p:cxnSp>
        <p:sp>
          <p:nvSpPr>
            <p:cNvPr id="15" name="ZoneTexte 18">
              <a:extLst>
                <a:ext uri="{FF2B5EF4-FFF2-40B4-BE49-F238E27FC236}">
                  <a16:creationId xmlns:a16="http://schemas.microsoft.com/office/drawing/2014/main" id="{AC2CB017-8C11-BC0A-A9FE-75DE9E9D0794}"/>
                </a:ext>
              </a:extLst>
            </p:cNvPr>
            <p:cNvSpPr/>
            <p:nvPr/>
          </p:nvSpPr>
          <p:spPr>
            <a:xfrm>
              <a:off x="195840" y="124560"/>
              <a:ext cx="2360160" cy="36396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0">
              <a:solidFill>
                <a:srgbClr val="F2AA8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fr-FR" sz="1800" b="0" strike="noStrike" spc="-1">
                  <a:solidFill>
                    <a:schemeClr val="accent4">
                      <a:lumMod val="50000"/>
                    </a:schemeClr>
                  </a:solidFill>
                  <a:latin typeface="Aptos Display"/>
                </a:rPr>
                <a:t>INTRODUCTION</a:t>
              </a:r>
              <a:endParaRPr lang="fr-FR" sz="18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</p:grpSp>
      <p:pic>
        <p:nvPicPr>
          <p:cNvPr id="25" name="Image 24" descr="Une image contenant dessin, illustration, dessin humoristique, art&#10;&#10;Le contenu généré par l’IA peut être incorrect.">
            <a:extLst>
              <a:ext uri="{FF2B5EF4-FFF2-40B4-BE49-F238E27FC236}">
                <a16:creationId xmlns:a16="http://schemas.microsoft.com/office/drawing/2014/main" id="{EB3CD0DC-578F-A2EB-92A1-8DC3201111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60" r="25514"/>
          <a:stretch/>
        </p:blipFill>
        <p:spPr>
          <a:xfrm>
            <a:off x="8451308" y="1622322"/>
            <a:ext cx="3328606" cy="4441371"/>
          </a:xfrm>
          <a:prstGeom prst="rect">
            <a:avLst/>
          </a:prstGeom>
        </p:spPr>
      </p:pic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F338BE2-9F97-05AC-A5E3-FB3E4E7AAF3B}"/>
              </a:ext>
            </a:extLst>
          </p:cNvPr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r>
              <a:rPr lang="fr-FR"/>
              <a:t>EPATH25 : 05/09/2025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DC9B365-A2B4-FC83-AA8B-AFCF8AF31A51}"/>
              </a:ext>
            </a:extLst>
          </p:cNvPr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4EA148E2-C1A4-4704-87DB-A41737F30EEA}" type="slidenum">
              <a:rPr lang="fr-BE" smtClean="0"/>
              <a:t>20</a:t>
            </a:fld>
            <a:endParaRPr lang="fr-BE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155A494-C607-563B-4CC1-F0C8E24E032F}"/>
              </a:ext>
            </a:extLst>
          </p:cNvPr>
          <p:cNvSpPr txBox="1"/>
          <p:nvPr/>
        </p:nvSpPr>
        <p:spPr>
          <a:xfrm>
            <a:off x="1953293" y="1160657"/>
            <a:ext cx="5554213" cy="461665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BE" sz="2400" dirty="0"/>
              <a:t>To</a:t>
            </a:r>
            <a:r>
              <a:rPr lang="fr-BE" sz="2400" b="1" dirty="0"/>
              <a:t> </a:t>
            </a:r>
            <a:r>
              <a:rPr lang="fr-BE" sz="2400" b="1" dirty="0" err="1"/>
              <a:t>ecologize</a:t>
            </a:r>
            <a:r>
              <a:rPr lang="fr-BE" sz="2400" b="1" dirty="0"/>
              <a:t> </a:t>
            </a:r>
            <a:r>
              <a:rPr lang="fr-BE" sz="2400" dirty="0"/>
              <a:t>trans-affirmative vocal care</a:t>
            </a:r>
            <a:endParaRPr lang="en-GB" sz="2400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A66D73B5-04E8-B462-0094-370EFB929096}"/>
              </a:ext>
            </a:extLst>
          </p:cNvPr>
          <p:cNvSpPr txBox="1"/>
          <p:nvPr/>
        </p:nvSpPr>
        <p:spPr>
          <a:xfrm>
            <a:off x="1259908" y="1687812"/>
            <a:ext cx="6940981" cy="175432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fr-BE" dirty="0"/>
              <a:t>Moving </a:t>
            </a:r>
            <a:r>
              <a:rPr lang="fr-BE" dirty="0" err="1"/>
              <a:t>beyond</a:t>
            </a:r>
            <a:r>
              <a:rPr lang="fr-BE" dirty="0"/>
              <a:t> an </a:t>
            </a:r>
            <a:r>
              <a:rPr lang="fr-BE" dirty="0" err="1"/>
              <a:t>individualistic</a:t>
            </a:r>
            <a:r>
              <a:rPr lang="fr-BE" dirty="0"/>
              <a:t> </a:t>
            </a:r>
            <a:r>
              <a:rPr lang="fr-BE" dirty="0" err="1"/>
              <a:t>approach</a:t>
            </a:r>
            <a:r>
              <a:rPr lang="fr-BE" dirty="0"/>
              <a:t> to </a:t>
            </a:r>
            <a:r>
              <a:rPr lang="fr-BE" dirty="0" err="1"/>
              <a:t>consider</a:t>
            </a:r>
            <a:r>
              <a:rPr lang="fr-BE" dirty="0"/>
              <a:t> the interaction </a:t>
            </a:r>
            <a:r>
              <a:rPr lang="fr-BE" dirty="0" err="1"/>
              <a:t>between</a:t>
            </a:r>
            <a:r>
              <a:rPr lang="fr-BE" dirty="0"/>
              <a:t> the </a:t>
            </a:r>
            <a:r>
              <a:rPr lang="fr-BE" dirty="0" err="1"/>
              <a:t>person</a:t>
            </a:r>
            <a:r>
              <a:rPr lang="fr-BE" dirty="0"/>
              <a:t> and </a:t>
            </a:r>
            <a:r>
              <a:rPr lang="fr-BE" dirty="0" err="1"/>
              <a:t>their</a:t>
            </a:r>
            <a:r>
              <a:rPr lang="fr-BE" dirty="0"/>
              <a:t> collective environment. </a:t>
            </a:r>
          </a:p>
          <a:p>
            <a:pPr algn="just"/>
            <a:r>
              <a:rPr lang="fr-BE" dirty="0" err="1"/>
              <a:t>Ecology</a:t>
            </a:r>
            <a:r>
              <a:rPr lang="fr-BE" dirty="0"/>
              <a:t> </a:t>
            </a:r>
            <a:r>
              <a:rPr lang="fr-BE" dirty="0" err="1"/>
              <a:t>refers</a:t>
            </a:r>
            <a:r>
              <a:rPr lang="fr-BE" dirty="0"/>
              <a:t> to </a:t>
            </a:r>
            <a:r>
              <a:rPr lang="fr-BE" dirty="0" err="1"/>
              <a:t>relationships</a:t>
            </a:r>
            <a:r>
              <a:rPr lang="fr-BE" dirty="0"/>
              <a:t> </a:t>
            </a:r>
            <a:r>
              <a:rPr lang="fr-BE" dirty="0" err="1"/>
              <a:t>with</a:t>
            </a:r>
            <a:r>
              <a:rPr lang="fr-BE" dirty="0"/>
              <a:t> the </a:t>
            </a:r>
            <a:r>
              <a:rPr lang="fr-BE" dirty="0" err="1"/>
              <a:t>surrounding</a:t>
            </a:r>
            <a:r>
              <a:rPr lang="fr-BE" dirty="0"/>
              <a:t> </a:t>
            </a:r>
            <a:r>
              <a:rPr lang="fr-BE" dirty="0" err="1"/>
              <a:t>context</a:t>
            </a:r>
            <a:r>
              <a:rPr lang="fr-BE" dirty="0"/>
              <a:t>, to </a:t>
            </a:r>
            <a:r>
              <a:rPr lang="fr-BE" dirty="0" err="1"/>
              <a:t>what</a:t>
            </a:r>
            <a:r>
              <a:rPr lang="fr-BE" dirty="0"/>
              <a:t> </a:t>
            </a:r>
            <a:r>
              <a:rPr lang="fr-BE" dirty="0" err="1"/>
              <a:t>emerges</a:t>
            </a:r>
            <a:r>
              <a:rPr lang="fr-BE" dirty="0"/>
              <a:t> </a:t>
            </a:r>
            <a:r>
              <a:rPr lang="fr-BE" dirty="0" err="1"/>
              <a:t>through</a:t>
            </a:r>
            <a:r>
              <a:rPr lang="fr-BE" dirty="0"/>
              <a:t> interaction. To </a:t>
            </a:r>
            <a:r>
              <a:rPr lang="fr-BE" dirty="0" err="1"/>
              <a:t>ecologize</a:t>
            </a:r>
            <a:r>
              <a:rPr lang="fr-BE" dirty="0"/>
              <a:t> </a:t>
            </a:r>
            <a:r>
              <a:rPr lang="fr-BE" dirty="0" err="1"/>
              <a:t>therapy</a:t>
            </a:r>
            <a:r>
              <a:rPr lang="fr-BE" dirty="0"/>
              <a:t> </a:t>
            </a:r>
            <a:r>
              <a:rPr lang="fr-BE" dirty="0" err="1"/>
              <a:t>is</a:t>
            </a:r>
            <a:r>
              <a:rPr lang="fr-BE" dirty="0"/>
              <a:t> </a:t>
            </a:r>
            <a:r>
              <a:rPr lang="fr-BE" dirty="0" err="1"/>
              <a:t>therefore</a:t>
            </a:r>
            <a:r>
              <a:rPr lang="fr-BE" dirty="0"/>
              <a:t> to </a:t>
            </a:r>
            <a:r>
              <a:rPr lang="fr-BE" dirty="0" err="1"/>
              <a:t>situate</a:t>
            </a:r>
            <a:r>
              <a:rPr lang="fr-BE" dirty="0"/>
              <a:t> the </a:t>
            </a:r>
            <a:r>
              <a:rPr lang="fr-BE" dirty="0" err="1"/>
              <a:t>person</a:t>
            </a:r>
            <a:r>
              <a:rPr lang="fr-BE" dirty="0"/>
              <a:t> </a:t>
            </a:r>
            <a:r>
              <a:rPr lang="fr-BE" dirty="0" err="1"/>
              <a:t>within</a:t>
            </a:r>
            <a:r>
              <a:rPr lang="fr-BE" dirty="0"/>
              <a:t> </a:t>
            </a:r>
            <a:r>
              <a:rPr lang="fr-BE" dirty="0" err="1"/>
              <a:t>their</a:t>
            </a:r>
            <a:r>
              <a:rPr lang="fr-BE" dirty="0"/>
              <a:t> </a:t>
            </a:r>
            <a:r>
              <a:rPr lang="fr-BE" dirty="0" err="1"/>
              <a:t>context</a:t>
            </a:r>
            <a:r>
              <a:rPr lang="fr-BE" dirty="0"/>
              <a:t>, </a:t>
            </a:r>
            <a:r>
              <a:rPr lang="fr-BE" dirty="0" err="1"/>
              <a:t>linking</a:t>
            </a:r>
            <a:r>
              <a:rPr lang="fr-BE" dirty="0"/>
              <a:t> </a:t>
            </a:r>
            <a:r>
              <a:rPr lang="fr-BE" dirty="0" err="1"/>
              <a:t>their</a:t>
            </a:r>
            <a:r>
              <a:rPr lang="fr-BE" dirty="0"/>
              <a:t> care </a:t>
            </a:r>
            <a:r>
              <a:rPr lang="fr-BE" dirty="0" err="1"/>
              <a:t>journey</a:t>
            </a:r>
            <a:r>
              <a:rPr lang="fr-BE" dirty="0"/>
              <a:t> to </a:t>
            </a:r>
            <a:r>
              <a:rPr lang="fr-BE" dirty="0" err="1"/>
              <a:t>their</a:t>
            </a:r>
            <a:r>
              <a:rPr lang="fr-BE" dirty="0"/>
              <a:t> </a:t>
            </a:r>
            <a:r>
              <a:rPr lang="fr-BE" dirty="0" err="1"/>
              <a:t>actual</a:t>
            </a:r>
            <a:r>
              <a:rPr lang="fr-BE" dirty="0"/>
              <a:t> living conditions.</a:t>
            </a:r>
            <a:endParaRPr lang="en-GB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4B3966D8-1B1C-E6F8-47A7-1FD4DF14ED19}"/>
              </a:ext>
            </a:extLst>
          </p:cNvPr>
          <p:cNvSpPr txBox="1"/>
          <p:nvPr/>
        </p:nvSpPr>
        <p:spPr>
          <a:xfrm>
            <a:off x="838080" y="3843007"/>
            <a:ext cx="1553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Contextualize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161FDE7B-6214-8B0C-5454-829B40518CED}"/>
              </a:ext>
            </a:extLst>
          </p:cNvPr>
          <p:cNvSpPr txBox="1"/>
          <p:nvPr/>
        </p:nvSpPr>
        <p:spPr>
          <a:xfrm>
            <a:off x="1341920" y="4377977"/>
            <a:ext cx="1636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Interactionism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639F552C-FD26-9BE3-57F5-B3382E956A2D}"/>
              </a:ext>
            </a:extLst>
          </p:cNvPr>
          <p:cNvSpPr txBox="1"/>
          <p:nvPr/>
        </p:nvSpPr>
        <p:spPr>
          <a:xfrm>
            <a:off x="3683738" y="4669757"/>
            <a:ext cx="3156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Research by living conditions 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F2ACAC85-9DBE-0C6C-B57D-F92D30EAA2FA}"/>
              </a:ext>
            </a:extLst>
          </p:cNvPr>
          <p:cNvSpPr txBox="1"/>
          <p:nvPr/>
        </p:nvSpPr>
        <p:spPr>
          <a:xfrm>
            <a:off x="6701031" y="3719879"/>
            <a:ext cx="1317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Automatize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2EA6BCBB-FC9E-265E-FAFE-33366F5D5C90}"/>
              </a:ext>
            </a:extLst>
          </p:cNvPr>
          <p:cNvSpPr txBox="1"/>
          <p:nvPr/>
        </p:nvSpPr>
        <p:spPr>
          <a:xfrm>
            <a:off x="5418708" y="4119363"/>
            <a:ext cx="1405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“Naturalize”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339781CD-3AB8-CAC7-F974-CEB0EB5B7623}"/>
              </a:ext>
            </a:extLst>
          </p:cNvPr>
          <p:cNvSpPr txBox="1"/>
          <p:nvPr/>
        </p:nvSpPr>
        <p:spPr>
          <a:xfrm>
            <a:off x="3079956" y="4087432"/>
            <a:ext cx="1632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Operationalize</a:t>
            </a:r>
          </a:p>
        </p:txBody>
      </p: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A99E6706-5703-D3FB-1B1C-64F5AA4AF4A2}"/>
              </a:ext>
            </a:extLst>
          </p:cNvPr>
          <p:cNvCxnSpPr>
            <a:stCxn id="18" idx="0"/>
            <a:endCxn id="17" idx="2"/>
          </p:cNvCxnSpPr>
          <p:nvPr/>
        </p:nvCxnSpPr>
        <p:spPr>
          <a:xfrm flipV="1">
            <a:off x="1614864" y="3442138"/>
            <a:ext cx="3115535" cy="400869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8DECE9FD-DD56-2AB7-221D-BBF253ACD097}"/>
              </a:ext>
            </a:extLst>
          </p:cNvPr>
          <p:cNvCxnSpPr>
            <a:stCxn id="26" idx="0"/>
            <a:endCxn id="17" idx="2"/>
          </p:cNvCxnSpPr>
          <p:nvPr/>
        </p:nvCxnSpPr>
        <p:spPr>
          <a:xfrm flipV="1">
            <a:off x="3896242" y="3442138"/>
            <a:ext cx="834157" cy="645294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839DC9B8-9670-E372-FF24-809055D05F3B}"/>
              </a:ext>
            </a:extLst>
          </p:cNvPr>
          <p:cNvCxnSpPr>
            <a:stCxn id="23" idx="1"/>
            <a:endCxn id="17" idx="2"/>
          </p:cNvCxnSpPr>
          <p:nvPr/>
        </p:nvCxnSpPr>
        <p:spPr>
          <a:xfrm flipH="1" flipV="1">
            <a:off x="4730399" y="3442138"/>
            <a:ext cx="1970632" cy="462407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1557F52B-BE05-2CE3-75E4-6AB47154A7C6}"/>
              </a:ext>
            </a:extLst>
          </p:cNvPr>
          <p:cNvCxnSpPr>
            <a:stCxn id="20" idx="0"/>
            <a:endCxn id="17" idx="2"/>
          </p:cNvCxnSpPr>
          <p:nvPr/>
        </p:nvCxnSpPr>
        <p:spPr>
          <a:xfrm flipV="1">
            <a:off x="2160285" y="3442138"/>
            <a:ext cx="2570114" cy="935839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FDE68ABC-3C49-7782-A9AE-6A1E4DA069AA}"/>
              </a:ext>
            </a:extLst>
          </p:cNvPr>
          <p:cNvCxnSpPr>
            <a:stCxn id="22" idx="0"/>
            <a:endCxn id="17" idx="2"/>
          </p:cNvCxnSpPr>
          <p:nvPr/>
        </p:nvCxnSpPr>
        <p:spPr>
          <a:xfrm flipH="1" flipV="1">
            <a:off x="4730399" y="3442138"/>
            <a:ext cx="531368" cy="1227619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C4D0926C-95A0-8FB9-0677-755D1AF81294}"/>
              </a:ext>
            </a:extLst>
          </p:cNvPr>
          <p:cNvCxnSpPr>
            <a:stCxn id="24" idx="0"/>
            <a:endCxn id="17" idx="2"/>
          </p:cNvCxnSpPr>
          <p:nvPr/>
        </p:nvCxnSpPr>
        <p:spPr>
          <a:xfrm flipH="1" flipV="1">
            <a:off x="4730399" y="3442138"/>
            <a:ext cx="1391130" cy="677225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ZoneTexte 48">
            <a:extLst>
              <a:ext uri="{FF2B5EF4-FFF2-40B4-BE49-F238E27FC236}">
                <a16:creationId xmlns:a16="http://schemas.microsoft.com/office/drawing/2014/main" id="{55357D83-03EA-55D8-18D5-39E18D694A11}"/>
              </a:ext>
            </a:extLst>
          </p:cNvPr>
          <p:cNvSpPr txBox="1"/>
          <p:nvPr/>
        </p:nvSpPr>
        <p:spPr>
          <a:xfrm>
            <a:off x="194572" y="5433190"/>
            <a:ext cx="3931425" cy="92333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/>
              <a:t>Automatize </a:t>
            </a:r>
            <a:r>
              <a:rPr lang="en-GB" b="1" dirty="0"/>
              <a:t>voice</a:t>
            </a:r>
            <a:r>
              <a:rPr lang="en-GB" dirty="0"/>
              <a:t> in living conditions and in interaction with natural biodiversity</a:t>
            </a: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107EC8EA-6B45-10E1-07AD-6DAE04B36233}"/>
              </a:ext>
            </a:extLst>
          </p:cNvPr>
          <p:cNvSpPr txBox="1"/>
          <p:nvPr/>
        </p:nvSpPr>
        <p:spPr>
          <a:xfrm>
            <a:off x="4769505" y="5433190"/>
            <a:ext cx="3470367" cy="92333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 err="1"/>
              <a:t>Operationnalize</a:t>
            </a:r>
            <a:r>
              <a:rPr lang="en-GB" dirty="0"/>
              <a:t> communication and coping strategies to </a:t>
            </a:r>
            <a:r>
              <a:rPr lang="en-GB" b="1" dirty="0"/>
              <a:t>minority stress </a:t>
            </a:r>
            <a:r>
              <a:rPr lang="en-GB" dirty="0"/>
              <a:t>in context </a:t>
            </a:r>
          </a:p>
        </p:txBody>
      </p:sp>
      <p:sp>
        <p:nvSpPr>
          <p:cNvPr id="51" name="Accolade fermante 50">
            <a:extLst>
              <a:ext uri="{FF2B5EF4-FFF2-40B4-BE49-F238E27FC236}">
                <a16:creationId xmlns:a16="http://schemas.microsoft.com/office/drawing/2014/main" id="{E43F9B3B-E8F5-4422-EE52-DEE0B783C546}"/>
              </a:ext>
            </a:extLst>
          </p:cNvPr>
          <p:cNvSpPr/>
          <p:nvPr/>
        </p:nvSpPr>
        <p:spPr>
          <a:xfrm rot="5400000">
            <a:off x="4306532" y="1505448"/>
            <a:ext cx="243780" cy="7180683"/>
          </a:xfrm>
          <a:prstGeom prst="rightBrac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3" name="Connecteur droit 52">
            <a:extLst>
              <a:ext uri="{FF2B5EF4-FFF2-40B4-BE49-F238E27FC236}">
                <a16:creationId xmlns:a16="http://schemas.microsoft.com/office/drawing/2014/main" id="{40770682-36D9-F783-9A82-1F253AE8B542}"/>
              </a:ext>
            </a:extLst>
          </p:cNvPr>
          <p:cNvCxnSpPr>
            <a:cxnSpLocks/>
            <a:stCxn id="51" idx="1"/>
          </p:cNvCxnSpPr>
          <p:nvPr/>
        </p:nvCxnSpPr>
        <p:spPr>
          <a:xfrm>
            <a:off x="4428422" y="5217680"/>
            <a:ext cx="0" cy="677175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55">
            <a:extLst>
              <a:ext uri="{FF2B5EF4-FFF2-40B4-BE49-F238E27FC236}">
                <a16:creationId xmlns:a16="http://schemas.microsoft.com/office/drawing/2014/main" id="{7978F9E3-36B4-7ADB-5F0E-9D801D90B64E}"/>
              </a:ext>
            </a:extLst>
          </p:cNvPr>
          <p:cNvCxnSpPr>
            <a:stCxn id="49" idx="3"/>
            <a:endCxn id="50" idx="1"/>
          </p:cNvCxnSpPr>
          <p:nvPr/>
        </p:nvCxnSpPr>
        <p:spPr>
          <a:xfrm>
            <a:off x="4125997" y="5894855"/>
            <a:ext cx="643508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>
            <a:extLst>
              <a:ext uri="{FF2B5EF4-FFF2-40B4-BE49-F238E27FC236}">
                <a16:creationId xmlns:a16="http://schemas.microsoft.com/office/drawing/2014/main" id="{FEC06DBC-A4B8-4179-55D8-2B8FBBFB225B}"/>
              </a:ext>
            </a:extLst>
          </p:cNvPr>
          <p:cNvSpPr txBox="1"/>
          <p:nvPr/>
        </p:nvSpPr>
        <p:spPr>
          <a:xfrm>
            <a:off x="9180669" y="1219454"/>
            <a:ext cx="1602102" cy="3440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fr-BE" sz="1600" kern="1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fr-BE" sz="1600" kern="100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Solhdju</a:t>
            </a:r>
            <a:r>
              <a:rPr lang="fr-BE" sz="1600" kern="1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2015)</a:t>
            </a:r>
            <a:endParaRPr lang="fr-BE" sz="1600" kern="100" dirty="0">
              <a:solidFill>
                <a:schemeClr val="bg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7054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190"/>
    </mc:Choice>
    <mc:Fallback xmlns="">
      <p:transition spd="slow" advTm="9319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8" name="Rectangle 9"/>
          <p:cNvSpPr/>
          <p:nvPr/>
        </p:nvSpPr>
        <p:spPr>
          <a:xfrm>
            <a:off x="0" y="0"/>
            <a:ext cx="12191400" cy="6857280"/>
          </a:xfrm>
          <a:prstGeom prst="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strike="noStrike" spc="-1">
              <a:solidFill>
                <a:schemeClr val="lt1"/>
              </a:solidFill>
              <a:latin typeface="Aptos"/>
            </a:endParaRPr>
          </a:p>
        </p:txBody>
      </p:sp>
      <p:sp>
        <p:nvSpPr>
          <p:cNvPr id="469" name="Freeform: Shape 11"/>
          <p:cNvSpPr/>
          <p:nvPr/>
        </p:nvSpPr>
        <p:spPr>
          <a:xfrm flipH="1">
            <a:off x="-720" y="0"/>
            <a:ext cx="5801400" cy="6857280"/>
          </a:xfrm>
          <a:custGeom>
            <a:avLst/>
            <a:gdLst>
              <a:gd name="textAreaLeft" fmla="*/ 360 w 5801400"/>
              <a:gd name="textAreaRight" fmla="*/ 5802480 w 5801400"/>
              <a:gd name="textAreaTop" fmla="*/ 0 h 6857280"/>
              <a:gd name="textAreaBottom" fmla="*/ 6858000 h 6857280"/>
            </a:gdLst>
            <a:ahLst/>
            <a:cxnLst/>
            <a:rect l="textAreaLeft" t="textAreaTop" r="textAreaRight" b="textAreaBottom"/>
            <a:pathLst>
              <a:path w="5734864" h="6858000">
                <a:moveTo>
                  <a:pt x="5734864" y="0"/>
                </a:moveTo>
                <a:lnTo>
                  <a:pt x="771611" y="0"/>
                </a:lnTo>
                <a:cubicBezTo>
                  <a:pt x="771634" y="16369"/>
                  <a:pt x="771656" y="32739"/>
                  <a:pt x="771679" y="49108"/>
                </a:cubicBezTo>
                <a:cubicBezTo>
                  <a:pt x="775201" y="55622"/>
                  <a:pt x="788724" y="196721"/>
                  <a:pt x="794248" y="200968"/>
                </a:cubicBezTo>
                <a:lnTo>
                  <a:pt x="801749" y="414071"/>
                </a:lnTo>
                <a:cubicBezTo>
                  <a:pt x="807329" y="440933"/>
                  <a:pt x="835107" y="598697"/>
                  <a:pt x="818548" y="585467"/>
                </a:cubicBezTo>
                <a:cubicBezTo>
                  <a:pt x="856197" y="664140"/>
                  <a:pt x="837895" y="708473"/>
                  <a:pt x="857476" y="800623"/>
                </a:cubicBezTo>
                <a:cubicBezTo>
                  <a:pt x="822401" y="857344"/>
                  <a:pt x="855723" y="824571"/>
                  <a:pt x="851083" y="878903"/>
                </a:cubicBezTo>
                <a:cubicBezTo>
                  <a:pt x="884811" y="859448"/>
                  <a:pt x="834648" y="946397"/>
                  <a:pt x="873564" y="943826"/>
                </a:cubicBezTo>
                <a:cubicBezTo>
                  <a:pt x="871487" y="953795"/>
                  <a:pt x="868248" y="963533"/>
                  <a:pt x="864705" y="973328"/>
                </a:cubicBezTo>
                <a:lnTo>
                  <a:pt x="862869" y="978457"/>
                </a:lnTo>
                <a:lnTo>
                  <a:pt x="862233" y="998041"/>
                </a:lnTo>
                <a:lnTo>
                  <a:pt x="853665" y="1004750"/>
                </a:lnTo>
                <a:lnTo>
                  <a:pt x="847865" y="1070795"/>
                </a:lnTo>
                <a:cubicBezTo>
                  <a:pt x="870234" y="1110486"/>
                  <a:pt x="833172" y="1190441"/>
                  <a:pt x="862786" y="1238994"/>
                </a:cubicBezTo>
                <a:cubicBezTo>
                  <a:pt x="864699" y="1290599"/>
                  <a:pt x="860615" y="1347716"/>
                  <a:pt x="859345" y="1380427"/>
                </a:cubicBezTo>
                <a:cubicBezTo>
                  <a:pt x="845703" y="1396391"/>
                  <a:pt x="873184" y="1435525"/>
                  <a:pt x="855172" y="1435262"/>
                </a:cubicBezTo>
                <a:lnTo>
                  <a:pt x="860494" y="1453861"/>
                </a:lnTo>
                <a:lnTo>
                  <a:pt x="853731" y="1467047"/>
                </a:lnTo>
                <a:cubicBezTo>
                  <a:pt x="846549" y="1480528"/>
                  <a:pt x="841728" y="1491093"/>
                  <a:pt x="845847" y="1502307"/>
                </a:cubicBezTo>
                <a:lnTo>
                  <a:pt x="817613" y="1565166"/>
                </a:lnTo>
                <a:cubicBezTo>
                  <a:pt x="805468" y="1557258"/>
                  <a:pt x="816534" y="1596564"/>
                  <a:pt x="804223" y="1601941"/>
                </a:cubicBezTo>
                <a:cubicBezTo>
                  <a:pt x="794287" y="1604654"/>
                  <a:pt x="795328" y="1617209"/>
                  <a:pt x="791773" y="1627005"/>
                </a:cubicBezTo>
                <a:cubicBezTo>
                  <a:pt x="781684" y="1634393"/>
                  <a:pt x="772978" y="1683187"/>
                  <a:pt x="774645" y="1699922"/>
                </a:cubicBezTo>
                <a:cubicBezTo>
                  <a:pt x="785341" y="1746767"/>
                  <a:pt x="744845" y="1787099"/>
                  <a:pt x="752343" y="1824604"/>
                </a:cubicBezTo>
                <a:cubicBezTo>
                  <a:pt x="751502" y="1834578"/>
                  <a:pt x="749297" y="1842929"/>
                  <a:pt x="746254" y="1850222"/>
                </a:cubicBezTo>
                <a:lnTo>
                  <a:pt x="728600" y="1869603"/>
                </a:lnTo>
                <a:lnTo>
                  <a:pt x="724396" y="1883104"/>
                </a:lnTo>
                <a:lnTo>
                  <a:pt x="722165" y="1885924"/>
                </a:lnTo>
                <a:lnTo>
                  <a:pt x="721338" y="1887123"/>
                </a:lnTo>
                <a:lnTo>
                  <a:pt x="714840" y="1902274"/>
                </a:lnTo>
                <a:lnTo>
                  <a:pt x="722847" y="1929891"/>
                </a:lnTo>
                <a:lnTo>
                  <a:pt x="714660" y="1982709"/>
                </a:lnTo>
                <a:cubicBezTo>
                  <a:pt x="727725" y="2006201"/>
                  <a:pt x="714739" y="1997091"/>
                  <a:pt x="710759" y="2013010"/>
                </a:cubicBezTo>
                <a:cubicBezTo>
                  <a:pt x="707970" y="2027531"/>
                  <a:pt x="700788" y="2054714"/>
                  <a:pt x="697927" y="2069833"/>
                </a:cubicBezTo>
                <a:cubicBezTo>
                  <a:pt x="685211" y="2080229"/>
                  <a:pt x="698762" y="2088241"/>
                  <a:pt x="693594" y="2103731"/>
                </a:cubicBezTo>
                <a:cubicBezTo>
                  <a:pt x="688481" y="2110649"/>
                  <a:pt x="687183" y="2115973"/>
                  <a:pt x="691109" y="2124027"/>
                </a:cubicBezTo>
                <a:cubicBezTo>
                  <a:pt x="666413" y="2155740"/>
                  <a:pt x="688031" y="2144874"/>
                  <a:pt x="676593" y="2176182"/>
                </a:cubicBezTo>
                <a:cubicBezTo>
                  <a:pt x="665190" y="2202944"/>
                  <a:pt x="656416" y="2233857"/>
                  <a:pt x="633227" y="2258036"/>
                </a:cubicBezTo>
                <a:cubicBezTo>
                  <a:pt x="626930" y="2262191"/>
                  <a:pt x="623498" y="2274069"/>
                  <a:pt x="625564" y="2284567"/>
                </a:cubicBezTo>
                <a:cubicBezTo>
                  <a:pt x="625918" y="2286374"/>
                  <a:pt x="626427" y="2288071"/>
                  <a:pt x="627074" y="2289605"/>
                </a:cubicBezTo>
                <a:cubicBezTo>
                  <a:pt x="619029" y="2296628"/>
                  <a:pt x="616453" y="2303188"/>
                  <a:pt x="614574" y="2308717"/>
                </a:cubicBezTo>
                <a:lnTo>
                  <a:pt x="606890" y="2320662"/>
                </a:lnTo>
                <a:lnTo>
                  <a:pt x="605558" y="2327897"/>
                </a:lnTo>
                <a:lnTo>
                  <a:pt x="602202" y="2357749"/>
                </a:lnTo>
                <a:lnTo>
                  <a:pt x="600213" y="2364905"/>
                </a:lnTo>
                <a:lnTo>
                  <a:pt x="597160" y="2388351"/>
                </a:lnTo>
                <a:lnTo>
                  <a:pt x="597982" y="2402296"/>
                </a:lnTo>
                <a:lnTo>
                  <a:pt x="593150" y="2420015"/>
                </a:lnTo>
                <a:cubicBezTo>
                  <a:pt x="593044" y="2420926"/>
                  <a:pt x="592939" y="2421838"/>
                  <a:pt x="592833" y="2422749"/>
                </a:cubicBezTo>
                <a:lnTo>
                  <a:pt x="594479" y="2426002"/>
                </a:lnTo>
                <a:cubicBezTo>
                  <a:pt x="594168" y="2427683"/>
                  <a:pt x="593118" y="2429721"/>
                  <a:pt x="591963" y="2431950"/>
                </a:cubicBezTo>
                <a:cubicBezTo>
                  <a:pt x="591823" y="2432599"/>
                  <a:pt x="591684" y="2433248"/>
                  <a:pt x="591544" y="2433897"/>
                </a:cubicBezTo>
                <a:lnTo>
                  <a:pt x="589519" y="2451398"/>
                </a:lnTo>
                <a:cubicBezTo>
                  <a:pt x="589692" y="2452777"/>
                  <a:pt x="589864" y="2454157"/>
                  <a:pt x="590037" y="2455536"/>
                </a:cubicBezTo>
                <a:lnTo>
                  <a:pt x="588179" y="2462981"/>
                </a:lnTo>
                <a:lnTo>
                  <a:pt x="583434" y="2503991"/>
                </a:lnTo>
                <a:cubicBezTo>
                  <a:pt x="576530" y="2566058"/>
                  <a:pt x="570433" y="2625224"/>
                  <a:pt x="567942" y="2652936"/>
                </a:cubicBezTo>
                <a:cubicBezTo>
                  <a:pt x="570864" y="2658290"/>
                  <a:pt x="572739" y="2664095"/>
                  <a:pt x="573869" y="2670188"/>
                </a:cubicBezTo>
                <a:lnTo>
                  <a:pt x="575243" y="2688114"/>
                </a:lnTo>
                <a:lnTo>
                  <a:pt x="573824" y="2689856"/>
                </a:lnTo>
                <a:cubicBezTo>
                  <a:pt x="569972" y="2698471"/>
                  <a:pt x="569572" y="2704494"/>
                  <a:pt x="570699" y="2709353"/>
                </a:cubicBezTo>
                <a:lnTo>
                  <a:pt x="573192" y="2714527"/>
                </a:lnTo>
                <a:cubicBezTo>
                  <a:pt x="572809" y="2719080"/>
                  <a:pt x="572427" y="2723634"/>
                  <a:pt x="572044" y="2728187"/>
                </a:cubicBezTo>
                <a:cubicBezTo>
                  <a:pt x="572184" y="2737412"/>
                  <a:pt x="572325" y="2746638"/>
                  <a:pt x="572465" y="2755863"/>
                </a:cubicBezTo>
                <a:lnTo>
                  <a:pt x="570028" y="2760324"/>
                </a:lnTo>
                <a:lnTo>
                  <a:pt x="566748" y="2800948"/>
                </a:lnTo>
                <a:lnTo>
                  <a:pt x="565509" y="2801167"/>
                </a:lnTo>
                <a:cubicBezTo>
                  <a:pt x="562655" y="2802587"/>
                  <a:pt x="560408" y="2805381"/>
                  <a:pt x="559367" y="2811129"/>
                </a:cubicBezTo>
                <a:cubicBezTo>
                  <a:pt x="543471" y="2797318"/>
                  <a:pt x="552020" y="2812773"/>
                  <a:pt x="550354" y="2830949"/>
                </a:cubicBezTo>
                <a:cubicBezTo>
                  <a:pt x="525292" y="2813553"/>
                  <a:pt x="531129" y="2868192"/>
                  <a:pt x="514795" y="2872433"/>
                </a:cubicBezTo>
                <a:lnTo>
                  <a:pt x="509875" y="2923099"/>
                </a:lnTo>
                <a:lnTo>
                  <a:pt x="509577" y="2923197"/>
                </a:lnTo>
                <a:cubicBezTo>
                  <a:pt x="508704" y="2924865"/>
                  <a:pt x="508038" y="2927556"/>
                  <a:pt x="507597" y="2931868"/>
                </a:cubicBezTo>
                <a:cubicBezTo>
                  <a:pt x="507524" y="2934019"/>
                  <a:pt x="507452" y="2936171"/>
                  <a:pt x="507379" y="2938322"/>
                </a:cubicBezTo>
                <a:lnTo>
                  <a:pt x="504725" y="2954519"/>
                </a:lnTo>
                <a:lnTo>
                  <a:pt x="502018" y="2959643"/>
                </a:lnTo>
                <a:lnTo>
                  <a:pt x="498360" y="2961019"/>
                </a:lnTo>
                <a:lnTo>
                  <a:pt x="498483" y="2962590"/>
                </a:lnTo>
                <a:cubicBezTo>
                  <a:pt x="502388" y="2975027"/>
                  <a:pt x="510202" y="2980016"/>
                  <a:pt x="484403" y="2990538"/>
                </a:cubicBezTo>
                <a:cubicBezTo>
                  <a:pt x="489425" y="3018352"/>
                  <a:pt x="474337" y="3021029"/>
                  <a:pt x="463075" y="3055956"/>
                </a:cubicBezTo>
                <a:cubicBezTo>
                  <a:pt x="469487" y="3072485"/>
                  <a:pt x="464165" y="3083955"/>
                  <a:pt x="455013" y="3094482"/>
                </a:cubicBezTo>
                <a:cubicBezTo>
                  <a:pt x="453131" y="3130054"/>
                  <a:pt x="437643" y="3160106"/>
                  <a:pt x="428391" y="3198850"/>
                </a:cubicBezTo>
                <a:lnTo>
                  <a:pt x="401440" y="3307560"/>
                </a:lnTo>
                <a:lnTo>
                  <a:pt x="386076" y="3373943"/>
                </a:lnTo>
                <a:cubicBezTo>
                  <a:pt x="386236" y="3376061"/>
                  <a:pt x="380537" y="3378856"/>
                  <a:pt x="374726" y="3381364"/>
                </a:cubicBezTo>
                <a:lnTo>
                  <a:pt x="369145" y="3383729"/>
                </a:lnTo>
                <a:lnTo>
                  <a:pt x="364294" y="3414159"/>
                </a:lnTo>
                <a:lnTo>
                  <a:pt x="366450" y="3436925"/>
                </a:lnTo>
                <a:lnTo>
                  <a:pt x="351743" y="3521619"/>
                </a:lnTo>
                <a:lnTo>
                  <a:pt x="345784" y="3603757"/>
                </a:lnTo>
                <a:cubicBezTo>
                  <a:pt x="345255" y="3619979"/>
                  <a:pt x="344727" y="3636202"/>
                  <a:pt x="344198" y="3652424"/>
                </a:cubicBezTo>
                <a:lnTo>
                  <a:pt x="352450" y="3665222"/>
                </a:lnTo>
                <a:lnTo>
                  <a:pt x="342621" y="3700804"/>
                </a:lnTo>
                <a:lnTo>
                  <a:pt x="341514" y="3734774"/>
                </a:lnTo>
                <a:cubicBezTo>
                  <a:pt x="341212" y="3751567"/>
                  <a:pt x="340909" y="3768360"/>
                  <a:pt x="340607" y="3785153"/>
                </a:cubicBezTo>
                <a:cubicBezTo>
                  <a:pt x="340640" y="3786161"/>
                  <a:pt x="340674" y="3787169"/>
                  <a:pt x="340707" y="3788177"/>
                </a:cubicBezTo>
                <a:cubicBezTo>
                  <a:pt x="340592" y="3791719"/>
                  <a:pt x="340476" y="3795261"/>
                  <a:pt x="340361" y="3798803"/>
                </a:cubicBezTo>
                <a:cubicBezTo>
                  <a:pt x="340121" y="3812119"/>
                  <a:pt x="339882" y="3825434"/>
                  <a:pt x="339642" y="3838750"/>
                </a:cubicBezTo>
                <a:cubicBezTo>
                  <a:pt x="337363" y="3949044"/>
                  <a:pt x="361794" y="3960437"/>
                  <a:pt x="360295" y="4015196"/>
                </a:cubicBezTo>
                <a:lnTo>
                  <a:pt x="339043" y="4052778"/>
                </a:lnTo>
                <a:lnTo>
                  <a:pt x="339343" y="4096257"/>
                </a:lnTo>
                <a:cubicBezTo>
                  <a:pt x="362058" y="4159145"/>
                  <a:pt x="332404" y="4250479"/>
                  <a:pt x="340786" y="4321136"/>
                </a:cubicBezTo>
                <a:cubicBezTo>
                  <a:pt x="341421" y="4376624"/>
                  <a:pt x="344189" y="4407708"/>
                  <a:pt x="343158" y="4429174"/>
                </a:cubicBezTo>
                <a:cubicBezTo>
                  <a:pt x="340948" y="4436304"/>
                  <a:pt x="337887" y="4443121"/>
                  <a:pt x="334599" y="4449938"/>
                </a:cubicBezTo>
                <a:lnTo>
                  <a:pt x="332890" y="4453515"/>
                </a:lnTo>
                <a:lnTo>
                  <a:pt x="331105" y="4467941"/>
                </a:lnTo>
                <a:lnTo>
                  <a:pt x="324289" y="4471861"/>
                </a:lnTo>
                <a:lnTo>
                  <a:pt x="317079" y="4493468"/>
                </a:lnTo>
                <a:cubicBezTo>
                  <a:pt x="315353" y="4501584"/>
                  <a:pt x="314639" y="4510343"/>
                  <a:pt x="315557" y="4520067"/>
                </a:cubicBezTo>
                <a:cubicBezTo>
                  <a:pt x="315451" y="4525669"/>
                  <a:pt x="315346" y="4531270"/>
                  <a:pt x="315240" y="4536872"/>
                </a:cubicBezTo>
                <a:lnTo>
                  <a:pt x="316200" y="4538297"/>
                </a:lnTo>
                <a:cubicBezTo>
                  <a:pt x="316738" y="4541182"/>
                  <a:pt x="316785" y="4544563"/>
                  <a:pt x="317507" y="4547582"/>
                </a:cubicBezTo>
                <a:cubicBezTo>
                  <a:pt x="322716" y="4552468"/>
                  <a:pt x="324912" y="4582137"/>
                  <a:pt x="323078" y="4592102"/>
                </a:cubicBezTo>
                <a:cubicBezTo>
                  <a:pt x="314597" y="4619728"/>
                  <a:pt x="334923" y="4645745"/>
                  <a:pt x="328722" y="4667914"/>
                </a:cubicBezTo>
                <a:cubicBezTo>
                  <a:pt x="330810" y="4685069"/>
                  <a:pt x="333803" y="4690356"/>
                  <a:pt x="335597" y="4695035"/>
                </a:cubicBezTo>
                <a:lnTo>
                  <a:pt x="339485" y="4695979"/>
                </a:lnTo>
                <a:lnTo>
                  <a:pt x="341089" y="4704268"/>
                </a:lnTo>
                <a:lnTo>
                  <a:pt x="342177" y="4706060"/>
                </a:lnTo>
                <a:cubicBezTo>
                  <a:pt x="344268" y="4709474"/>
                  <a:pt x="346234" y="4712931"/>
                  <a:pt x="347751" y="4716754"/>
                </a:cubicBezTo>
                <a:lnTo>
                  <a:pt x="344125" y="4764669"/>
                </a:lnTo>
                <a:lnTo>
                  <a:pt x="340188" y="4779386"/>
                </a:lnTo>
                <a:lnTo>
                  <a:pt x="335146" y="4787491"/>
                </a:lnTo>
                <a:lnTo>
                  <a:pt x="319124" y="4843514"/>
                </a:lnTo>
                <a:lnTo>
                  <a:pt x="305956" y="4881505"/>
                </a:lnTo>
                <a:lnTo>
                  <a:pt x="301062" y="4889332"/>
                </a:lnTo>
                <a:lnTo>
                  <a:pt x="302141" y="4899400"/>
                </a:lnTo>
                <a:cubicBezTo>
                  <a:pt x="302767" y="4900706"/>
                  <a:pt x="303536" y="4901803"/>
                  <a:pt x="304424" y="4902664"/>
                </a:cubicBezTo>
                <a:lnTo>
                  <a:pt x="293123" y="4932769"/>
                </a:lnTo>
                <a:lnTo>
                  <a:pt x="292275" y="4936482"/>
                </a:lnTo>
                <a:lnTo>
                  <a:pt x="288304" y="4962325"/>
                </a:lnTo>
                <a:cubicBezTo>
                  <a:pt x="288009" y="4988948"/>
                  <a:pt x="287715" y="5015570"/>
                  <a:pt x="287420" y="5042193"/>
                </a:cubicBezTo>
                <a:cubicBezTo>
                  <a:pt x="295373" y="5039737"/>
                  <a:pt x="281659" y="5060438"/>
                  <a:pt x="287020" y="5065655"/>
                </a:cubicBezTo>
                <a:cubicBezTo>
                  <a:pt x="291675" y="5068928"/>
                  <a:pt x="288601" y="5075970"/>
                  <a:pt x="288488" y="5082216"/>
                </a:cubicBezTo>
                <a:cubicBezTo>
                  <a:pt x="292282" y="5088207"/>
                  <a:pt x="287008" y="5117775"/>
                  <a:pt x="282763" y="5127114"/>
                </a:cubicBezTo>
                <a:cubicBezTo>
                  <a:pt x="267723" y="5152218"/>
                  <a:pt x="280799" y="5182399"/>
                  <a:pt x="269316" y="5202682"/>
                </a:cubicBezTo>
                <a:cubicBezTo>
                  <a:pt x="267050" y="5219969"/>
                  <a:pt x="268614" y="5225841"/>
                  <a:pt x="269174" y="5230835"/>
                </a:cubicBezTo>
                <a:lnTo>
                  <a:pt x="272679" y="5232660"/>
                </a:lnTo>
                <a:lnTo>
                  <a:pt x="272160" y="5241150"/>
                </a:lnTo>
                <a:lnTo>
                  <a:pt x="272760" y="5243156"/>
                </a:lnTo>
                <a:cubicBezTo>
                  <a:pt x="273922" y="5246984"/>
                  <a:pt x="274952" y="5250824"/>
                  <a:pt x="275462" y="5254919"/>
                </a:cubicBezTo>
                <a:cubicBezTo>
                  <a:pt x="258407" y="5258851"/>
                  <a:pt x="276976" y="5290392"/>
                  <a:pt x="262897" y="5286259"/>
                </a:cubicBezTo>
                <a:cubicBezTo>
                  <a:pt x="262724" y="5309439"/>
                  <a:pt x="239612" y="5337531"/>
                  <a:pt x="252761" y="5357801"/>
                </a:cubicBezTo>
                <a:cubicBezTo>
                  <a:pt x="248775" y="5392256"/>
                  <a:pt x="247799" y="5423412"/>
                  <a:pt x="242360" y="5460080"/>
                </a:cubicBezTo>
                <a:cubicBezTo>
                  <a:pt x="232632" y="5488478"/>
                  <a:pt x="242025" y="5519143"/>
                  <a:pt x="229880" y="5539714"/>
                </a:cubicBezTo>
                <a:cubicBezTo>
                  <a:pt x="230558" y="5572454"/>
                  <a:pt x="222150" y="5613340"/>
                  <a:pt x="204283" y="5639080"/>
                </a:cubicBezTo>
                <a:cubicBezTo>
                  <a:pt x="201596" y="5674226"/>
                  <a:pt x="191051" y="5680198"/>
                  <a:pt x="198948" y="5710958"/>
                </a:cubicBezTo>
                <a:cubicBezTo>
                  <a:pt x="196338" y="5713534"/>
                  <a:pt x="194185" y="5716550"/>
                  <a:pt x="192367" y="5719859"/>
                </a:cubicBezTo>
                <a:lnTo>
                  <a:pt x="188035" y="5729935"/>
                </a:lnTo>
                <a:lnTo>
                  <a:pt x="188428" y="5731182"/>
                </a:lnTo>
                <a:lnTo>
                  <a:pt x="181635" y="5753538"/>
                </a:lnTo>
                <a:lnTo>
                  <a:pt x="169744" y="5796307"/>
                </a:lnTo>
                <a:lnTo>
                  <a:pt x="170351" y="5796644"/>
                </a:lnTo>
                <a:cubicBezTo>
                  <a:pt x="171558" y="5797954"/>
                  <a:pt x="172173" y="5799948"/>
                  <a:pt x="171559" y="5803435"/>
                </a:cubicBezTo>
                <a:cubicBezTo>
                  <a:pt x="182664" y="5798231"/>
                  <a:pt x="175075" y="5805646"/>
                  <a:pt x="172284" y="5816391"/>
                </a:cubicBezTo>
                <a:cubicBezTo>
                  <a:pt x="188911" y="5810703"/>
                  <a:pt x="174844" y="5841128"/>
                  <a:pt x="182542" y="5846382"/>
                </a:cubicBezTo>
                <a:cubicBezTo>
                  <a:pt x="180118" y="5854404"/>
                  <a:pt x="177856" y="5862781"/>
                  <a:pt x="175877" y="5871336"/>
                </a:cubicBezTo>
                <a:lnTo>
                  <a:pt x="174910" y="5876376"/>
                </a:lnTo>
                <a:lnTo>
                  <a:pt x="175047" y="5876483"/>
                </a:lnTo>
                <a:cubicBezTo>
                  <a:pt x="175167" y="5877594"/>
                  <a:pt x="174973" y="5879257"/>
                  <a:pt x="174335" y="5881814"/>
                </a:cubicBezTo>
                <a:lnTo>
                  <a:pt x="171273" y="5895339"/>
                </a:lnTo>
                <a:cubicBezTo>
                  <a:pt x="171401" y="5896476"/>
                  <a:pt x="171530" y="5897612"/>
                  <a:pt x="171658" y="5898749"/>
                </a:cubicBezTo>
                <a:lnTo>
                  <a:pt x="174658" y="5919558"/>
                </a:lnTo>
                <a:cubicBezTo>
                  <a:pt x="173958" y="5933601"/>
                  <a:pt x="171208" y="5962838"/>
                  <a:pt x="169099" y="5984417"/>
                </a:cubicBezTo>
                <a:cubicBezTo>
                  <a:pt x="162916" y="6005205"/>
                  <a:pt x="164971" y="6025162"/>
                  <a:pt x="162007" y="6049043"/>
                </a:cubicBezTo>
                <a:cubicBezTo>
                  <a:pt x="150795" y="6073830"/>
                  <a:pt x="160091" y="6088483"/>
                  <a:pt x="156875" y="6114000"/>
                </a:cubicBezTo>
                <a:cubicBezTo>
                  <a:pt x="141597" y="6134477"/>
                  <a:pt x="163381" y="6133378"/>
                  <a:pt x="165441" y="6146938"/>
                </a:cubicBezTo>
                <a:lnTo>
                  <a:pt x="165177" y="6150658"/>
                </a:lnTo>
                <a:lnTo>
                  <a:pt x="161772" y="6160011"/>
                </a:lnTo>
                <a:lnTo>
                  <a:pt x="160051" y="6163393"/>
                </a:lnTo>
                <a:cubicBezTo>
                  <a:pt x="159032" y="6165775"/>
                  <a:pt x="158564" y="6167421"/>
                  <a:pt x="158473" y="6168628"/>
                </a:cubicBezTo>
                <a:cubicBezTo>
                  <a:pt x="158506" y="6168685"/>
                  <a:pt x="158540" y="6168742"/>
                  <a:pt x="158573" y="6168799"/>
                </a:cubicBezTo>
                <a:lnTo>
                  <a:pt x="146463" y="6196671"/>
                </a:lnTo>
                <a:cubicBezTo>
                  <a:pt x="152348" y="6205503"/>
                  <a:pt x="134460" y="6231012"/>
                  <a:pt x="150209" y="6232365"/>
                </a:cubicBezTo>
                <a:cubicBezTo>
                  <a:pt x="145821" y="6242321"/>
                  <a:pt x="137774" y="6246719"/>
                  <a:pt x="148544" y="6246162"/>
                </a:cubicBezTo>
                <a:cubicBezTo>
                  <a:pt x="147378" y="6249522"/>
                  <a:pt x="147566" y="6251866"/>
                  <a:pt x="148403" y="6253754"/>
                </a:cubicBezTo>
                <a:lnTo>
                  <a:pt x="138880" y="6276449"/>
                </a:lnTo>
                <a:cubicBezTo>
                  <a:pt x="138814" y="6277540"/>
                  <a:pt x="138749" y="6278630"/>
                  <a:pt x="138683" y="6279721"/>
                </a:cubicBezTo>
                <a:lnTo>
                  <a:pt x="130721" y="6293675"/>
                </a:lnTo>
                <a:lnTo>
                  <a:pt x="120717" y="6313967"/>
                </a:lnTo>
                <a:cubicBezTo>
                  <a:pt x="120758" y="6314457"/>
                  <a:pt x="120800" y="6314947"/>
                  <a:pt x="120841" y="6315437"/>
                </a:cubicBezTo>
                <a:lnTo>
                  <a:pt x="115208" y="6324024"/>
                </a:lnTo>
                <a:cubicBezTo>
                  <a:pt x="113007" y="6326672"/>
                  <a:pt x="103991" y="6364381"/>
                  <a:pt x="101217" y="6365923"/>
                </a:cubicBezTo>
                <a:lnTo>
                  <a:pt x="74946" y="6556817"/>
                </a:lnTo>
                <a:cubicBezTo>
                  <a:pt x="55357" y="6665926"/>
                  <a:pt x="35695" y="6744075"/>
                  <a:pt x="16001" y="6808678"/>
                </a:cubicBezTo>
                <a:lnTo>
                  <a:pt x="0" y="6858000"/>
                </a:lnTo>
                <a:lnTo>
                  <a:pt x="5734864" y="6858000"/>
                </a:lnTo>
                <a:lnTo>
                  <a:pt x="5734864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strike="noStrike" spc="-1">
              <a:solidFill>
                <a:schemeClr val="lt1"/>
              </a:solidFill>
              <a:latin typeface="Aptos"/>
            </a:endParaRPr>
          </a:p>
        </p:txBody>
      </p:sp>
      <p:sp>
        <p:nvSpPr>
          <p:cNvPr id="470" name="PlaceHolder 1"/>
          <p:cNvSpPr>
            <a:spLocks noGrp="1"/>
          </p:cNvSpPr>
          <p:nvPr>
            <p:ph type="title"/>
          </p:nvPr>
        </p:nvSpPr>
        <p:spPr>
          <a:xfrm>
            <a:off x="773280" y="992160"/>
            <a:ext cx="3616200" cy="2794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rmAutofit/>
          </a:bodyPr>
          <a:lstStyle/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US" sz="4400" b="0" strike="noStrike" spc="-1">
                <a:solidFill>
                  <a:schemeClr val="dk1"/>
                </a:solidFill>
                <a:latin typeface="Aptos Display"/>
              </a:rPr>
              <a:t>Take home message</a:t>
            </a:r>
            <a:endParaRPr lang="fr-FR" sz="44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71" name="Image 4"/>
          <p:cNvPicPr/>
          <p:nvPr/>
        </p:nvPicPr>
        <p:blipFill>
          <a:blip r:embed="rId3"/>
          <a:srcRect t="21417" r="5448" b="8214"/>
          <a:stretch/>
        </p:blipFill>
        <p:spPr>
          <a:xfrm>
            <a:off x="6142680" y="3740400"/>
            <a:ext cx="5707800" cy="2388960"/>
          </a:xfrm>
          <a:prstGeom prst="rect">
            <a:avLst/>
          </a:prstGeom>
          <a:ln w="0">
            <a:noFill/>
          </a:ln>
        </p:spPr>
      </p:pic>
      <p:sp>
        <p:nvSpPr>
          <p:cNvPr id="472" name="PlaceHolder 2"/>
          <p:cNvSpPr>
            <a:spLocks noGrp="1"/>
          </p:cNvSpPr>
          <p:nvPr>
            <p:ph type="sldNum" idx="41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rmAutofit/>
          </a:bodyPr>
          <a:lstStyle>
            <a:lvl1pPr indent="0" algn="r" defTabSz="914400">
              <a:lnSpc>
                <a:spcPct val="100000"/>
              </a:lnSpc>
              <a:spcAft>
                <a:spcPts val="601"/>
              </a:spcAft>
              <a:buNone/>
              <a:tabLst>
                <a:tab pos="0" algn="l"/>
              </a:tabLst>
              <a:defRPr lang="en-US" sz="1000" b="0" strike="noStrike" spc="-1">
                <a:solidFill>
                  <a:schemeClr val="dk1">
                    <a:tint val="75000"/>
                  </a:schemeClr>
                </a:solidFill>
                <a:latin typeface="Aptos"/>
              </a:defRPr>
            </a:lvl1pPr>
          </a:lstStyle>
          <a:p>
            <a:pPr indent="0" algn="r" defTabSz="914400">
              <a:lnSpc>
                <a:spcPct val="100000"/>
              </a:lnSpc>
              <a:spcAft>
                <a:spcPts val="601"/>
              </a:spcAft>
              <a:buNone/>
              <a:tabLst>
                <a:tab pos="0" algn="l"/>
              </a:tabLst>
            </a:pPr>
            <a:fld id="{ECF0323E-433D-45DC-9428-781EC3D56ACD}" type="slidenum">
              <a:rPr lang="en-US" sz="1000" b="0" strike="noStrike" spc="-1">
                <a:solidFill>
                  <a:schemeClr val="dk1">
                    <a:tint val="75000"/>
                  </a:schemeClr>
                </a:solidFill>
                <a:latin typeface="Aptos"/>
              </a:rPr>
              <a:t>21</a:t>
            </a:fld>
            <a:endParaRPr lang="fr-FR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73" name="Picture 2" descr="Réflexions -&gt; Actions – Sophie Jabot"/>
          <p:cNvPicPr/>
          <p:nvPr/>
        </p:nvPicPr>
        <p:blipFill>
          <a:blip r:embed="rId4"/>
          <a:stretch/>
        </p:blipFill>
        <p:spPr>
          <a:xfrm>
            <a:off x="7395120" y="727920"/>
            <a:ext cx="2856960" cy="2856960"/>
          </a:xfrm>
          <a:prstGeom prst="rect">
            <a:avLst/>
          </a:prstGeom>
          <a:ln w="0">
            <a:noFill/>
          </a:ln>
        </p:spPr>
      </p:pic>
      <p:pic>
        <p:nvPicPr>
          <p:cNvPr id="474" name="Image 5"/>
          <p:cNvPicPr/>
          <p:nvPr/>
        </p:nvPicPr>
        <p:blipFill>
          <a:blip r:embed="rId5"/>
          <a:stretch/>
        </p:blipFill>
        <p:spPr>
          <a:xfrm flipH="1">
            <a:off x="8684640" y="1420560"/>
            <a:ext cx="367920" cy="578520"/>
          </a:xfrm>
          <a:prstGeom prst="rect">
            <a:avLst/>
          </a:prstGeom>
          <a:ln w="0">
            <a:noFill/>
          </a:ln>
        </p:spPr>
      </p:pic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42FD943-2801-71D5-212E-3E679F74CAF5}"/>
              </a:ext>
            </a:extLst>
          </p:cNvPr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fr-FR"/>
              <a:t>EPATH25 : 05/09/2025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830"/>
    </mc:Choice>
    <mc:Fallback xmlns="">
      <p:transition spd="slow" advTm="2583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Ellipse 1"/>
          <p:cNvSpPr/>
          <p:nvPr/>
        </p:nvSpPr>
        <p:spPr>
          <a:xfrm>
            <a:off x="8238600" y="2169000"/>
            <a:ext cx="2519280" cy="2519280"/>
          </a:xfrm>
          <a:prstGeom prst="ellipse">
            <a:avLst/>
          </a:prstGeom>
          <a:blipFill rotWithShape="0">
            <a:blip r:embed="rId3"/>
            <a:srcRect/>
            <a:stretch/>
          </a:blipFill>
          <a:ln>
            <a:solidFill>
              <a:srgbClr val="092A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fr-FR" sz="1800" b="0" strike="noStrike" spc="-1">
              <a:solidFill>
                <a:schemeClr val="lt1"/>
              </a:solidFill>
              <a:latin typeface="Aptos"/>
            </a:endParaRPr>
          </a:p>
        </p:txBody>
      </p:sp>
      <p:sp>
        <p:nvSpPr>
          <p:cNvPr id="476" name="Ellipse 2"/>
          <p:cNvSpPr/>
          <p:nvPr/>
        </p:nvSpPr>
        <p:spPr>
          <a:xfrm>
            <a:off x="1242720" y="2169000"/>
            <a:ext cx="2519280" cy="2519280"/>
          </a:xfrm>
          <a:prstGeom prst="ellipse">
            <a:avLst/>
          </a:prstGeom>
          <a:blipFill rotWithShape="0">
            <a:blip r:embed="rId4"/>
            <a:srcRect/>
            <a:stretch/>
          </a:blipFill>
          <a:ln>
            <a:solidFill>
              <a:srgbClr val="092A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fr-FR" sz="1800" b="0" strike="noStrike" spc="-1">
              <a:solidFill>
                <a:schemeClr val="lt1"/>
              </a:solidFill>
              <a:latin typeface="Aptos"/>
            </a:endParaRPr>
          </a:p>
        </p:txBody>
      </p:sp>
      <p:sp>
        <p:nvSpPr>
          <p:cNvPr id="477" name="Ellipse 3"/>
          <p:cNvSpPr/>
          <p:nvPr/>
        </p:nvSpPr>
        <p:spPr>
          <a:xfrm>
            <a:off x="4720680" y="2169000"/>
            <a:ext cx="2519280" cy="2519280"/>
          </a:xfrm>
          <a:prstGeom prst="ellipse">
            <a:avLst/>
          </a:prstGeom>
          <a:blipFill rotWithShape="0">
            <a:blip r:embed="rId5"/>
            <a:srcRect/>
            <a:stretch/>
          </a:blipFill>
          <a:ln>
            <a:solidFill>
              <a:srgbClr val="092A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fr-FR" sz="1800" b="0" strike="noStrike" spc="-1">
              <a:solidFill>
                <a:schemeClr val="lt1"/>
              </a:solidFill>
              <a:latin typeface="Aptos"/>
            </a:endParaRPr>
          </a:p>
        </p:txBody>
      </p:sp>
      <p:pic>
        <p:nvPicPr>
          <p:cNvPr id="478" name="Image 4"/>
          <p:cNvPicPr/>
          <p:nvPr/>
        </p:nvPicPr>
        <p:blipFill>
          <a:blip r:embed="rId6"/>
          <a:stretch/>
        </p:blipFill>
        <p:spPr>
          <a:xfrm>
            <a:off x="1242720" y="403560"/>
            <a:ext cx="2263680" cy="1099080"/>
          </a:xfrm>
          <a:prstGeom prst="rect">
            <a:avLst/>
          </a:prstGeom>
          <a:ln w="0">
            <a:noFill/>
          </a:ln>
        </p:spPr>
      </p:pic>
      <p:pic>
        <p:nvPicPr>
          <p:cNvPr id="479" name="Image 5"/>
          <p:cNvPicPr/>
          <p:nvPr/>
        </p:nvPicPr>
        <p:blipFill>
          <a:blip r:embed="rId7"/>
          <a:stretch/>
        </p:blipFill>
        <p:spPr>
          <a:xfrm>
            <a:off x="8601120" y="624960"/>
            <a:ext cx="2156760" cy="877680"/>
          </a:xfrm>
          <a:prstGeom prst="rect">
            <a:avLst/>
          </a:prstGeom>
          <a:ln w="0">
            <a:noFill/>
          </a:ln>
        </p:spPr>
      </p:pic>
      <p:pic>
        <p:nvPicPr>
          <p:cNvPr id="480" name="Image 6"/>
          <p:cNvPicPr/>
          <p:nvPr/>
        </p:nvPicPr>
        <p:blipFill>
          <a:blip r:embed="rId8"/>
          <a:stretch/>
        </p:blipFill>
        <p:spPr>
          <a:xfrm>
            <a:off x="5128920" y="555840"/>
            <a:ext cx="1933920" cy="1099080"/>
          </a:xfrm>
          <a:prstGeom prst="rect">
            <a:avLst/>
          </a:prstGeom>
          <a:ln w="0">
            <a:noFill/>
          </a:ln>
        </p:spPr>
      </p:pic>
      <p:sp>
        <p:nvSpPr>
          <p:cNvPr id="481" name="ZoneTexte 7"/>
          <p:cNvSpPr/>
          <p:nvPr/>
        </p:nvSpPr>
        <p:spPr>
          <a:xfrm>
            <a:off x="2348640" y="5354640"/>
            <a:ext cx="2285280" cy="912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fr-FR" sz="1800" b="0" strike="noStrike" spc="-1">
                <a:solidFill>
                  <a:schemeClr val="lt1">
                    <a:lumMod val="50000"/>
                  </a:schemeClr>
                </a:solidFill>
                <a:latin typeface="Aptos"/>
              </a:rPr>
              <a:t>In 2022, at the Parole &amp; Ecriture Workshop</a:t>
            </a:r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2" name="ZoneTexte 8"/>
          <p:cNvSpPr/>
          <p:nvPr/>
        </p:nvSpPr>
        <p:spPr>
          <a:xfrm>
            <a:off x="5717160" y="5271840"/>
            <a:ext cx="228528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fr-FR" sz="1800" b="0" strike="noStrike" spc="-1">
                <a:solidFill>
                  <a:schemeClr val="lt1">
                    <a:lumMod val="50000"/>
                  </a:schemeClr>
                </a:solidFill>
                <a:latin typeface="Aptos"/>
              </a:rPr>
              <a:t>In 2024, at the PRIDE in Liège</a:t>
            </a:r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3" name="ZoneTexte 9"/>
          <p:cNvSpPr/>
          <p:nvPr/>
        </p:nvSpPr>
        <p:spPr>
          <a:xfrm>
            <a:off x="9200520" y="5270760"/>
            <a:ext cx="2285280" cy="912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fr-FR" sz="1800" b="0" strike="noStrike" spc="-1">
                <a:solidFill>
                  <a:schemeClr val="lt1">
                    <a:lumMod val="50000"/>
                  </a:schemeClr>
                </a:solidFill>
                <a:latin typeface="Aptos"/>
              </a:rPr>
              <a:t>In 2024, at the 1st congress of RUCHE</a:t>
            </a:r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484" name="Groupe 17"/>
          <p:cNvGrpSpPr/>
          <p:nvPr/>
        </p:nvGrpSpPr>
        <p:grpSpPr>
          <a:xfrm>
            <a:off x="1596240" y="4319640"/>
            <a:ext cx="752760" cy="1389960"/>
            <a:chOff x="1596240" y="4319640"/>
            <a:chExt cx="752760" cy="1389960"/>
          </a:xfrm>
        </p:grpSpPr>
        <p:cxnSp>
          <p:nvCxnSpPr>
            <p:cNvPr id="485" name="Connecteur droit 11"/>
            <p:cNvCxnSpPr>
              <a:stCxn id="476" idx="3"/>
            </p:cNvCxnSpPr>
            <p:nvPr/>
          </p:nvCxnSpPr>
          <p:spPr>
            <a:xfrm flipH="1">
              <a:off x="1600200" y="4319640"/>
              <a:ext cx="12240" cy="1390320"/>
            </a:xfrm>
            <a:prstGeom prst="straightConnector1">
              <a:avLst/>
            </a:prstGeom>
            <a:ln w="0">
              <a:solidFill>
                <a:srgbClr val="808080"/>
              </a:solidFill>
            </a:ln>
          </p:spPr>
        </p:cxnSp>
        <p:cxnSp>
          <p:nvCxnSpPr>
            <p:cNvPr id="486" name="Connecteur droit avec flèche 13"/>
            <p:cNvCxnSpPr/>
            <p:nvPr/>
          </p:nvCxnSpPr>
          <p:spPr>
            <a:xfrm>
              <a:off x="1596240" y="5709240"/>
              <a:ext cx="753120" cy="720"/>
            </a:xfrm>
            <a:prstGeom prst="straightConnector1">
              <a:avLst/>
            </a:prstGeom>
            <a:ln w="0">
              <a:solidFill>
                <a:srgbClr val="808080"/>
              </a:solidFill>
              <a:tailEnd type="triangle" w="med" len="med"/>
            </a:ln>
          </p:spPr>
        </p:cxnSp>
      </p:grpSp>
      <p:grpSp>
        <p:nvGrpSpPr>
          <p:cNvPr id="487" name="Groupe 18"/>
          <p:cNvGrpSpPr/>
          <p:nvPr/>
        </p:nvGrpSpPr>
        <p:grpSpPr>
          <a:xfrm>
            <a:off x="4962600" y="4206600"/>
            <a:ext cx="752760" cy="1389960"/>
            <a:chOff x="4962600" y="4206600"/>
            <a:chExt cx="752760" cy="1389960"/>
          </a:xfrm>
        </p:grpSpPr>
        <p:cxnSp>
          <p:nvCxnSpPr>
            <p:cNvPr id="488" name="Connecteur droit 19"/>
            <p:cNvCxnSpPr/>
            <p:nvPr/>
          </p:nvCxnSpPr>
          <p:spPr>
            <a:xfrm flipH="1">
              <a:off x="4966560" y="4206600"/>
              <a:ext cx="12240" cy="1390320"/>
            </a:xfrm>
            <a:prstGeom prst="straightConnector1">
              <a:avLst/>
            </a:prstGeom>
            <a:ln w="0">
              <a:solidFill>
                <a:srgbClr val="808080"/>
              </a:solidFill>
            </a:ln>
          </p:spPr>
        </p:cxnSp>
        <p:cxnSp>
          <p:nvCxnSpPr>
            <p:cNvPr id="489" name="Connecteur droit avec flèche 20"/>
            <p:cNvCxnSpPr/>
            <p:nvPr/>
          </p:nvCxnSpPr>
          <p:spPr>
            <a:xfrm>
              <a:off x="4962600" y="5596200"/>
              <a:ext cx="753120" cy="720"/>
            </a:xfrm>
            <a:prstGeom prst="straightConnector1">
              <a:avLst/>
            </a:prstGeom>
            <a:ln w="0">
              <a:solidFill>
                <a:srgbClr val="808080"/>
              </a:solidFill>
              <a:tailEnd type="triangle" w="med" len="med"/>
            </a:ln>
          </p:spPr>
        </p:cxnSp>
      </p:grpSp>
      <p:grpSp>
        <p:nvGrpSpPr>
          <p:cNvPr id="490" name="Groupe 21"/>
          <p:cNvGrpSpPr/>
          <p:nvPr/>
        </p:nvGrpSpPr>
        <p:grpSpPr>
          <a:xfrm>
            <a:off x="8485200" y="4206600"/>
            <a:ext cx="752760" cy="1389960"/>
            <a:chOff x="8485200" y="4206600"/>
            <a:chExt cx="752760" cy="1389960"/>
          </a:xfrm>
        </p:grpSpPr>
        <p:cxnSp>
          <p:nvCxnSpPr>
            <p:cNvPr id="491" name="Connecteur droit 22"/>
            <p:cNvCxnSpPr/>
            <p:nvPr/>
          </p:nvCxnSpPr>
          <p:spPr>
            <a:xfrm flipH="1">
              <a:off x="8489160" y="4206600"/>
              <a:ext cx="12600" cy="1390320"/>
            </a:xfrm>
            <a:prstGeom prst="straightConnector1">
              <a:avLst/>
            </a:prstGeom>
            <a:ln w="0">
              <a:solidFill>
                <a:srgbClr val="808080"/>
              </a:solidFill>
            </a:ln>
          </p:spPr>
        </p:cxnSp>
        <p:cxnSp>
          <p:nvCxnSpPr>
            <p:cNvPr id="492" name="Connecteur droit avec flèche 23"/>
            <p:cNvCxnSpPr/>
            <p:nvPr/>
          </p:nvCxnSpPr>
          <p:spPr>
            <a:xfrm>
              <a:off x="8485200" y="5596200"/>
              <a:ext cx="753120" cy="720"/>
            </a:xfrm>
            <a:prstGeom prst="straightConnector1">
              <a:avLst/>
            </a:prstGeom>
            <a:ln w="0">
              <a:solidFill>
                <a:srgbClr val="808080"/>
              </a:solidFill>
              <a:tailEnd type="triangle" w="med" len="med"/>
            </a:ln>
          </p:spPr>
        </p:cxnSp>
      </p:grpSp>
      <p:sp>
        <p:nvSpPr>
          <p:cNvPr id="493" name="ZoneTexte 25"/>
          <p:cNvSpPr/>
          <p:nvPr/>
        </p:nvSpPr>
        <p:spPr>
          <a:xfrm>
            <a:off x="2271240" y="6414480"/>
            <a:ext cx="8210520" cy="333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fr-FR" sz="1600" b="0" i="1" strike="noStrike" spc="-1">
                <a:solidFill>
                  <a:schemeClr val="lt1">
                    <a:lumMod val="50000"/>
                  </a:schemeClr>
                </a:solidFill>
                <a:latin typeface="Aptos"/>
              </a:rPr>
              <a:t>Thanks to Mathilde Marchal and Isaure Renaville for their efficient contribution</a:t>
            </a:r>
            <a:endParaRPr lang="fr-FR" sz="1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" name="PlaceHolder 1"/>
          <p:cNvSpPr>
            <a:spLocks noGrp="1"/>
          </p:cNvSpPr>
          <p:nvPr>
            <p:ph type="sldNum" idx="27"/>
          </p:nvPr>
        </p:nvSpPr>
        <p:spPr/>
        <p:txBody>
          <a:bodyPr/>
          <a:lstStyle/>
          <a:p>
            <a:fld id="{265E5BE7-CFC6-48A2-BA36-9631D401AEA7}" type="slidenum">
              <a:rPr/>
              <a:t>22</a:t>
            </a:fld>
            <a:endParaRPr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090C1FC-5687-DAA9-5628-0D8D044ACE40}"/>
              </a:ext>
            </a:extLst>
          </p:cNvPr>
          <p:cNvSpPr>
            <a:spLocks noGrp="1"/>
          </p:cNvSpPr>
          <p:nvPr>
            <p:ph type="dt" idx="28"/>
          </p:nvPr>
        </p:nvSpPr>
        <p:spPr/>
        <p:txBody>
          <a:bodyPr/>
          <a:lstStyle/>
          <a:p>
            <a:r>
              <a:rPr lang="fr-FR"/>
              <a:t>EPATH25 : 05/09/2025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81"/>
    </mc:Choice>
    <mc:Fallback xmlns="">
      <p:transition spd="slow" advTm="2078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Groupe 1"/>
          <p:cNvGrpSpPr/>
          <p:nvPr/>
        </p:nvGrpSpPr>
        <p:grpSpPr>
          <a:xfrm>
            <a:off x="-399600" y="110520"/>
            <a:ext cx="2955600" cy="363960"/>
            <a:chOff x="-399600" y="110520"/>
            <a:chExt cx="2955600" cy="363960"/>
          </a:xfrm>
        </p:grpSpPr>
        <p:cxnSp>
          <p:nvCxnSpPr>
            <p:cNvPr id="111" name="Connecteur droit 2"/>
            <p:cNvCxnSpPr/>
            <p:nvPr/>
          </p:nvCxnSpPr>
          <p:spPr>
            <a:xfrm>
              <a:off x="-399600" y="288720"/>
              <a:ext cx="2888280" cy="720"/>
            </a:xfrm>
            <a:prstGeom prst="straightConnector1">
              <a:avLst/>
            </a:prstGeom>
            <a:ln w="635000" cap="rnd">
              <a:solidFill>
                <a:srgbClr val="F2AA84"/>
              </a:solidFill>
              <a:round/>
            </a:ln>
          </p:spPr>
        </p:cxnSp>
        <p:sp>
          <p:nvSpPr>
            <p:cNvPr id="112" name="ZoneTexte 3"/>
            <p:cNvSpPr/>
            <p:nvPr/>
          </p:nvSpPr>
          <p:spPr>
            <a:xfrm>
              <a:off x="195840" y="110520"/>
              <a:ext cx="2360160" cy="36396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0">
              <a:solidFill>
                <a:srgbClr val="F2AA8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fr-FR" sz="1800" b="0" strike="noStrike" spc="-1">
                  <a:solidFill>
                    <a:schemeClr val="accent4">
                      <a:lumMod val="50000"/>
                    </a:schemeClr>
                  </a:solidFill>
                  <a:latin typeface="Aptos Display"/>
                </a:rPr>
                <a:t>STATE of ART</a:t>
              </a:r>
              <a:endParaRPr lang="fr-FR" sz="18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</p:grpSp>
      <p:pic>
        <p:nvPicPr>
          <p:cNvPr id="114" name="Image 8"/>
          <p:cNvPicPr/>
          <p:nvPr/>
        </p:nvPicPr>
        <p:blipFill>
          <a:blip r:embed="rId4"/>
          <a:srcRect t="36793" b="10741"/>
          <a:stretch/>
        </p:blipFill>
        <p:spPr>
          <a:xfrm flipH="1">
            <a:off x="4491360" y="835920"/>
            <a:ext cx="3818520" cy="1358280"/>
          </a:xfrm>
          <a:prstGeom prst="rect">
            <a:avLst/>
          </a:prstGeom>
          <a:ln w="0">
            <a:noFill/>
          </a:ln>
        </p:spPr>
      </p:pic>
      <p:pic>
        <p:nvPicPr>
          <p:cNvPr id="115" name="Image 10"/>
          <p:cNvPicPr/>
          <p:nvPr/>
        </p:nvPicPr>
        <p:blipFill>
          <a:blip r:embed="rId5"/>
          <a:stretch/>
        </p:blipFill>
        <p:spPr>
          <a:xfrm>
            <a:off x="3994920" y="3653640"/>
            <a:ext cx="3885480" cy="2907720"/>
          </a:xfrm>
          <a:prstGeom prst="rect">
            <a:avLst/>
          </a:prstGeom>
          <a:ln w="0">
            <a:noFill/>
          </a:ln>
        </p:spPr>
      </p:pic>
      <p:grpSp>
        <p:nvGrpSpPr>
          <p:cNvPr id="117" name="Groupe 25"/>
          <p:cNvGrpSpPr/>
          <p:nvPr/>
        </p:nvGrpSpPr>
        <p:grpSpPr>
          <a:xfrm>
            <a:off x="420120" y="1905120"/>
            <a:ext cx="2133000" cy="3047400"/>
            <a:chOff x="420120" y="1905120"/>
            <a:chExt cx="2133000" cy="3047400"/>
          </a:xfrm>
        </p:grpSpPr>
        <p:pic>
          <p:nvPicPr>
            <p:cNvPr id="118" name="Image 17"/>
            <p:cNvPicPr/>
            <p:nvPr/>
          </p:nvPicPr>
          <p:blipFill>
            <a:blip r:embed="rId6"/>
            <a:stretch/>
          </p:blipFill>
          <p:spPr>
            <a:xfrm>
              <a:off x="420120" y="1905120"/>
              <a:ext cx="2133000" cy="30474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19" name="Coeur 18"/>
            <p:cNvSpPr/>
            <p:nvPr/>
          </p:nvSpPr>
          <p:spPr>
            <a:xfrm>
              <a:off x="999720" y="3596040"/>
              <a:ext cx="717840" cy="668880"/>
            </a:xfrm>
            <a:prstGeom prst="heart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fr-FR" sz="1800" b="0" strike="noStrike" spc="-1">
                <a:solidFill>
                  <a:schemeClr val="lt1"/>
                </a:solidFill>
                <a:latin typeface="Aptos"/>
              </a:endParaRPr>
            </a:p>
          </p:txBody>
        </p:sp>
      </p:grpSp>
      <p:cxnSp>
        <p:nvCxnSpPr>
          <p:cNvPr id="120" name="Connecteur droit avec flèche 21"/>
          <p:cNvCxnSpPr/>
          <p:nvPr/>
        </p:nvCxnSpPr>
        <p:spPr>
          <a:xfrm flipV="1">
            <a:off x="2368110" y="2190960"/>
            <a:ext cx="2390400" cy="1462680"/>
          </a:xfrm>
          <a:prstGeom prst="straightConnector1">
            <a:avLst/>
          </a:prstGeom>
          <a:ln w="38100">
            <a:solidFill>
              <a:srgbClr val="808080"/>
            </a:solidFill>
            <a:round/>
            <a:tailEnd type="triangle" w="med" len="med"/>
          </a:ln>
        </p:spPr>
      </p:cxnSp>
      <p:cxnSp>
        <p:nvCxnSpPr>
          <p:cNvPr id="121" name="Connecteur droit avec flèche 23"/>
          <p:cNvCxnSpPr/>
          <p:nvPr/>
        </p:nvCxnSpPr>
        <p:spPr>
          <a:xfrm>
            <a:off x="2130840" y="4147200"/>
            <a:ext cx="2180520" cy="1040760"/>
          </a:xfrm>
          <a:prstGeom prst="straightConnector1">
            <a:avLst/>
          </a:prstGeom>
          <a:ln w="38100">
            <a:solidFill>
              <a:srgbClr val="808080"/>
            </a:solidFill>
            <a:round/>
            <a:tailEnd type="triangle" w="med" len="med"/>
          </a:ln>
        </p:spPr>
      </p:cxnSp>
      <p:sp>
        <p:nvSpPr>
          <p:cNvPr id="2" name="PlaceHolder 1"/>
          <p:cNvSpPr>
            <a:spLocks noGrp="1"/>
          </p:cNvSpPr>
          <p:nvPr>
            <p:ph type="sldNum" idx="27"/>
          </p:nvPr>
        </p:nvSpPr>
        <p:spPr/>
        <p:txBody>
          <a:bodyPr/>
          <a:lstStyle/>
          <a:p>
            <a:fld id="{4F0B028F-A8B6-4D35-9ADD-ACBFCD59011B}" type="slidenum">
              <a:rPr/>
              <a:t>3</a:t>
            </a:fld>
            <a:endParaRPr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9CDC78B-0C1C-A9CB-92A0-CDD3689671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2200" y="2326590"/>
            <a:ext cx="2625930" cy="2625930"/>
          </a:xfrm>
          <a:prstGeom prst="rect">
            <a:avLst/>
          </a:prstGeom>
        </p:spPr>
      </p:pic>
      <p:cxnSp>
        <p:nvCxnSpPr>
          <p:cNvPr id="6" name="Connecteur en arc 5">
            <a:extLst>
              <a:ext uri="{FF2B5EF4-FFF2-40B4-BE49-F238E27FC236}">
                <a16:creationId xmlns:a16="http://schemas.microsoft.com/office/drawing/2014/main" id="{380DA22A-7960-E132-6601-8991D82FB6F1}"/>
              </a:ext>
            </a:extLst>
          </p:cNvPr>
          <p:cNvCxnSpPr>
            <a:cxnSpLocks/>
            <a:endCxn id="4" idx="2"/>
          </p:cNvCxnSpPr>
          <p:nvPr/>
        </p:nvCxnSpPr>
        <p:spPr>
          <a:xfrm>
            <a:off x="10373950" y="4837616"/>
            <a:ext cx="261215" cy="114904"/>
          </a:xfrm>
          <a:prstGeom prst="curvedConnector4">
            <a:avLst>
              <a:gd name="adj1" fmla="val 690152"/>
              <a:gd name="adj2" fmla="val 298949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en arc 8">
            <a:extLst>
              <a:ext uri="{FF2B5EF4-FFF2-40B4-BE49-F238E27FC236}">
                <a16:creationId xmlns:a16="http://schemas.microsoft.com/office/drawing/2014/main" id="{F6399F89-2ADE-BEC4-FA8B-A9A7FF7D7A4F}"/>
              </a:ext>
            </a:extLst>
          </p:cNvPr>
          <p:cNvCxnSpPr>
            <a:cxnSpLocks/>
          </p:cNvCxnSpPr>
          <p:nvPr/>
        </p:nvCxnSpPr>
        <p:spPr>
          <a:xfrm flipV="1">
            <a:off x="7445160" y="4147200"/>
            <a:ext cx="2172330" cy="1531410"/>
          </a:xfrm>
          <a:prstGeom prst="curvedConnector3">
            <a:avLst/>
          </a:prstGeom>
          <a:ln w="254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en arc 12">
            <a:extLst>
              <a:ext uri="{FF2B5EF4-FFF2-40B4-BE49-F238E27FC236}">
                <a16:creationId xmlns:a16="http://schemas.microsoft.com/office/drawing/2014/main" id="{436498C9-F804-8082-D81F-53330B59E329}"/>
              </a:ext>
            </a:extLst>
          </p:cNvPr>
          <p:cNvCxnSpPr>
            <a:cxnSpLocks/>
          </p:cNvCxnSpPr>
          <p:nvPr/>
        </p:nvCxnSpPr>
        <p:spPr>
          <a:xfrm>
            <a:off x="6457770" y="2128904"/>
            <a:ext cx="3159720" cy="921524"/>
          </a:xfrm>
          <a:prstGeom prst="curvedConnector3">
            <a:avLst>
              <a:gd name="adj1" fmla="val 50000"/>
            </a:avLst>
          </a:prstGeom>
          <a:ln w="254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oneTexte 11">
            <a:extLst>
              <a:ext uri="{FF2B5EF4-FFF2-40B4-BE49-F238E27FC236}">
                <a16:creationId xmlns:a16="http://schemas.microsoft.com/office/drawing/2014/main" id="{BB5438AA-A224-1D16-1B37-60225126C788}"/>
              </a:ext>
            </a:extLst>
          </p:cNvPr>
          <p:cNvSpPr/>
          <p:nvPr/>
        </p:nvSpPr>
        <p:spPr>
          <a:xfrm>
            <a:off x="4930680" y="6356520"/>
            <a:ext cx="2330640" cy="3371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fr-FR" sz="1600" b="0" strike="noStrike" spc="-1" dirty="0">
                <a:solidFill>
                  <a:schemeClr val="bg1">
                    <a:lumMod val="50000"/>
                  </a:schemeClr>
                </a:solidFill>
                <a:latin typeface="Aptos"/>
              </a:rPr>
              <a:t>(</a:t>
            </a:r>
            <a:r>
              <a:rPr lang="fr-FR" sz="1600" b="0" strike="noStrike" spc="-1" dirty="0" err="1">
                <a:solidFill>
                  <a:schemeClr val="bg1">
                    <a:lumMod val="50000"/>
                  </a:schemeClr>
                </a:solidFill>
                <a:latin typeface="Aptos"/>
              </a:rPr>
              <a:t>Budge</a:t>
            </a:r>
            <a:r>
              <a:rPr lang="fr-FR" sz="1600" b="0" strike="noStrike" spc="-1" dirty="0">
                <a:solidFill>
                  <a:schemeClr val="bg1">
                    <a:lumMod val="50000"/>
                  </a:schemeClr>
                </a:solidFill>
                <a:latin typeface="Aptos"/>
              </a:rPr>
              <a:t> et al, 2013</a:t>
            </a:r>
            <a:r>
              <a:rPr lang="fr-FR" sz="1600" spc="-1" dirty="0">
                <a:solidFill>
                  <a:schemeClr val="bg1">
                    <a:lumMod val="50000"/>
                  </a:schemeClr>
                </a:solidFill>
                <a:latin typeface="Aptos"/>
              </a:rPr>
              <a:t>)</a:t>
            </a:r>
            <a:endParaRPr lang="fr-FR" sz="1600" b="0" strike="noStrike" spc="-1" dirty="0">
              <a:solidFill>
                <a:schemeClr val="bg1">
                  <a:lumMod val="50000"/>
                </a:schemeClr>
              </a:solidFill>
              <a:latin typeface="Calibri"/>
            </a:endParaRPr>
          </a:p>
        </p:txBody>
      </p:sp>
      <p:sp>
        <p:nvSpPr>
          <p:cNvPr id="5" name="ZoneTexte 7">
            <a:extLst>
              <a:ext uri="{FF2B5EF4-FFF2-40B4-BE49-F238E27FC236}">
                <a16:creationId xmlns:a16="http://schemas.microsoft.com/office/drawing/2014/main" id="{CEA979D5-7B42-EE03-F8C9-D5C6BBFC112A}"/>
              </a:ext>
            </a:extLst>
          </p:cNvPr>
          <p:cNvSpPr/>
          <p:nvPr/>
        </p:nvSpPr>
        <p:spPr>
          <a:xfrm>
            <a:off x="5235300" y="2190960"/>
            <a:ext cx="2330640" cy="3371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fr-FR" sz="1600" b="0" strike="noStrike" spc="-1" dirty="0">
                <a:solidFill>
                  <a:schemeClr val="bg1">
                    <a:lumMod val="50000"/>
                  </a:schemeClr>
                </a:solidFill>
                <a:latin typeface="Aptos"/>
              </a:rPr>
              <a:t>(</a:t>
            </a:r>
            <a:r>
              <a:rPr lang="fr-FR" sz="1600" b="0" strike="noStrike" spc="-1" dirty="0" err="1">
                <a:solidFill>
                  <a:schemeClr val="bg1">
                    <a:lumMod val="50000"/>
                  </a:schemeClr>
                </a:solidFill>
                <a:latin typeface="Aptos"/>
              </a:rPr>
              <a:t>Alessandrin</a:t>
            </a:r>
            <a:r>
              <a:rPr lang="fr-FR" sz="1600" b="0" strike="noStrike" spc="-1" dirty="0">
                <a:solidFill>
                  <a:schemeClr val="bg1">
                    <a:lumMod val="50000"/>
                  </a:schemeClr>
                </a:solidFill>
                <a:latin typeface="Aptos"/>
              </a:rPr>
              <a:t>, 2018)</a:t>
            </a:r>
            <a:endParaRPr lang="fr-FR" sz="1600" b="0" strike="noStrike" spc="-1" dirty="0">
              <a:solidFill>
                <a:schemeClr val="bg1">
                  <a:lumMod val="50000"/>
                </a:schemeClr>
              </a:solidFill>
              <a:latin typeface="Calibri"/>
            </a:endParaRPr>
          </a:p>
        </p:txBody>
      </p:sp>
      <p:grpSp>
        <p:nvGrpSpPr>
          <p:cNvPr id="7" name="Groupe 28">
            <a:extLst>
              <a:ext uri="{FF2B5EF4-FFF2-40B4-BE49-F238E27FC236}">
                <a16:creationId xmlns:a16="http://schemas.microsoft.com/office/drawing/2014/main" id="{EB1A14FC-F995-AC7E-9674-E7CDF95F7727}"/>
              </a:ext>
            </a:extLst>
          </p:cNvPr>
          <p:cNvGrpSpPr/>
          <p:nvPr/>
        </p:nvGrpSpPr>
        <p:grpSpPr>
          <a:xfrm>
            <a:off x="9636660" y="2573055"/>
            <a:ext cx="2330640" cy="2133000"/>
            <a:chOff x="9552240" y="2362320"/>
            <a:chExt cx="2330640" cy="2133000"/>
          </a:xfrm>
        </p:grpSpPr>
        <p:grpSp>
          <p:nvGrpSpPr>
            <p:cNvPr id="8" name="Groupe 6">
              <a:extLst>
                <a:ext uri="{FF2B5EF4-FFF2-40B4-BE49-F238E27FC236}">
                  <a16:creationId xmlns:a16="http://schemas.microsoft.com/office/drawing/2014/main" id="{F8FB5E83-D6A7-97BD-2145-FD0792BE9603}"/>
                </a:ext>
              </a:extLst>
            </p:cNvPr>
            <p:cNvGrpSpPr/>
            <p:nvPr/>
          </p:nvGrpSpPr>
          <p:grpSpPr>
            <a:xfrm>
              <a:off x="9552240" y="2362320"/>
              <a:ext cx="2330640" cy="2133000"/>
              <a:chOff x="9552240" y="2362320"/>
              <a:chExt cx="2330640" cy="2133000"/>
            </a:xfrm>
          </p:grpSpPr>
          <p:pic>
            <p:nvPicPr>
              <p:cNvPr id="12" name="Picture 2" descr="illustrations, cliparts, dessins animés et icônes de reconnaissance vocale. icône avec ombre sur fond blanc - voix">
                <a:extLst>
                  <a:ext uri="{FF2B5EF4-FFF2-40B4-BE49-F238E27FC236}">
                    <a16:creationId xmlns:a16="http://schemas.microsoft.com/office/drawing/2014/main" id="{16107E6E-A33A-F5A8-20E5-4E2155F7EB1E}"/>
                  </a:ext>
                </a:extLst>
              </p:cNvPr>
              <p:cNvPicPr/>
              <p:nvPr/>
            </p:nvPicPr>
            <p:blipFill>
              <a:blip r:embed="rId8"/>
              <a:stretch/>
            </p:blipFill>
            <p:spPr>
              <a:xfrm flipH="1">
                <a:off x="9552240" y="2362320"/>
                <a:ext cx="2330640" cy="2133000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14" name="Image 5">
                <a:extLst>
                  <a:ext uri="{FF2B5EF4-FFF2-40B4-BE49-F238E27FC236}">
                    <a16:creationId xmlns:a16="http://schemas.microsoft.com/office/drawing/2014/main" id="{22185FBB-1A0D-6B3C-3E21-D52E74A70664}"/>
                  </a:ext>
                </a:extLst>
              </p:cNvPr>
              <p:cNvPicPr/>
              <p:nvPr/>
            </p:nvPicPr>
            <p:blipFill>
              <a:blip r:embed="rId9"/>
              <a:stretch/>
            </p:blipFill>
            <p:spPr>
              <a:xfrm>
                <a:off x="10891440" y="3957480"/>
                <a:ext cx="270000" cy="396360"/>
              </a:xfrm>
              <a:prstGeom prst="rect">
                <a:avLst/>
              </a:prstGeom>
              <a:ln w="0">
                <a:noFill/>
              </a:ln>
            </p:spPr>
          </p:pic>
        </p:grpSp>
        <p:sp>
          <p:nvSpPr>
            <p:cNvPr id="10" name="ZoneTexte 26">
              <a:extLst>
                <a:ext uri="{FF2B5EF4-FFF2-40B4-BE49-F238E27FC236}">
                  <a16:creationId xmlns:a16="http://schemas.microsoft.com/office/drawing/2014/main" id="{F1AC41A5-5EF4-860A-E926-1AC35AB12ADD}"/>
                </a:ext>
              </a:extLst>
            </p:cNvPr>
            <p:cNvSpPr/>
            <p:nvPr/>
          </p:nvSpPr>
          <p:spPr>
            <a:xfrm>
              <a:off x="9939600" y="2608200"/>
              <a:ext cx="346680" cy="401400"/>
            </a:xfrm>
            <a:prstGeom prst="rect">
              <a:avLst/>
            </a:prstGeom>
            <a:noFill/>
            <a:ln w="19050">
              <a:solidFill>
                <a:srgbClr val="156082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fr-BE" sz="1800" b="0" i="1" strike="noStrike" spc="-1">
                  <a:solidFill>
                    <a:schemeClr val="dk1"/>
                  </a:solidFill>
                  <a:latin typeface="Aptos"/>
                </a:rPr>
                <a:t>f</a:t>
              </a:r>
              <a:r>
                <a:rPr lang="fr-BE" sz="1800" b="0" strike="noStrike" spc="-1" baseline="-25000">
                  <a:solidFill>
                    <a:schemeClr val="dk1"/>
                  </a:solidFill>
                  <a:latin typeface="Aptos"/>
                </a:rPr>
                <a:t>o</a:t>
              </a:r>
              <a:endParaRPr lang="fr-FR" sz="18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1" name="ZoneTexte 27">
              <a:extLst>
                <a:ext uri="{FF2B5EF4-FFF2-40B4-BE49-F238E27FC236}">
                  <a16:creationId xmlns:a16="http://schemas.microsoft.com/office/drawing/2014/main" id="{4EF731C4-183D-006E-A895-3C095F02AEBE}"/>
                </a:ext>
              </a:extLst>
            </p:cNvPr>
            <p:cNvSpPr/>
            <p:nvPr/>
          </p:nvSpPr>
          <p:spPr>
            <a:xfrm>
              <a:off x="10378440" y="2362320"/>
              <a:ext cx="512280" cy="363960"/>
            </a:xfrm>
            <a:prstGeom prst="rect">
              <a:avLst/>
            </a:prstGeom>
            <a:noFill/>
            <a:ln w="19050">
              <a:solidFill>
                <a:srgbClr val="156082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fr-BE" sz="1800" b="0" i="1" strike="noStrike" spc="-1">
                  <a:solidFill>
                    <a:schemeClr val="dk1"/>
                  </a:solidFill>
                  <a:latin typeface="Aptos"/>
                </a:rPr>
                <a:t>Int</a:t>
              </a:r>
              <a:endParaRPr lang="fr-FR" sz="18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15" name="Espace réservé de la date 14">
            <a:extLst>
              <a:ext uri="{FF2B5EF4-FFF2-40B4-BE49-F238E27FC236}">
                <a16:creationId xmlns:a16="http://schemas.microsoft.com/office/drawing/2014/main" id="{E7DB26B3-6604-860A-6FF7-2761EB3DF7D5}"/>
              </a:ext>
            </a:extLst>
          </p:cNvPr>
          <p:cNvSpPr>
            <a:spLocks noGrp="1"/>
          </p:cNvSpPr>
          <p:nvPr>
            <p:ph type="dt" idx="28"/>
          </p:nvPr>
        </p:nvSpPr>
        <p:spPr/>
        <p:txBody>
          <a:bodyPr/>
          <a:lstStyle/>
          <a:p>
            <a:r>
              <a:rPr lang="fr-FR"/>
              <a:t>EPATH25 : 05/09/2025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84"/>
    </mc:Choice>
    <mc:Fallback xmlns="">
      <p:transition spd="slow" advTm="89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" name="Groupe 11"/>
          <p:cNvGrpSpPr/>
          <p:nvPr/>
        </p:nvGrpSpPr>
        <p:grpSpPr>
          <a:xfrm>
            <a:off x="-60120" y="133200"/>
            <a:ext cx="2955600" cy="363960"/>
            <a:chOff x="-60120" y="133200"/>
            <a:chExt cx="2955600" cy="363960"/>
          </a:xfrm>
        </p:grpSpPr>
        <p:cxnSp>
          <p:nvCxnSpPr>
            <p:cNvPr id="143" name="Connecteur droit 12"/>
            <p:cNvCxnSpPr/>
            <p:nvPr/>
          </p:nvCxnSpPr>
          <p:spPr>
            <a:xfrm>
              <a:off x="-60120" y="311400"/>
              <a:ext cx="2888280" cy="720"/>
            </a:xfrm>
            <a:prstGeom prst="straightConnector1">
              <a:avLst/>
            </a:prstGeom>
            <a:ln w="635000" cap="rnd">
              <a:solidFill>
                <a:srgbClr val="F2AA84"/>
              </a:solidFill>
              <a:round/>
            </a:ln>
          </p:spPr>
        </p:cxnSp>
        <p:sp>
          <p:nvSpPr>
            <p:cNvPr id="144" name="ZoneTexte 13"/>
            <p:cNvSpPr/>
            <p:nvPr/>
          </p:nvSpPr>
          <p:spPr>
            <a:xfrm>
              <a:off x="535320" y="133200"/>
              <a:ext cx="2360160" cy="36396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0">
              <a:solidFill>
                <a:srgbClr val="F2AA8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fr-FR" sz="1800" b="0" strike="noStrike" spc="-1">
                  <a:solidFill>
                    <a:schemeClr val="accent4">
                      <a:lumMod val="50000"/>
                    </a:schemeClr>
                  </a:solidFill>
                  <a:latin typeface="Aptos Display"/>
                </a:rPr>
                <a:t>STATE of ART</a:t>
              </a:r>
              <a:endParaRPr lang="fr-FR" sz="18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145" name="ZoneTexte 6"/>
          <p:cNvSpPr/>
          <p:nvPr/>
        </p:nvSpPr>
        <p:spPr>
          <a:xfrm>
            <a:off x="723960" y="5189400"/>
            <a:ext cx="4207320" cy="820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fr-BE" sz="1600" b="0" strike="noStrike" spc="-1">
                <a:solidFill>
                  <a:schemeClr val="lt1">
                    <a:lumMod val="50000"/>
                  </a:schemeClr>
                </a:solidFill>
                <a:latin typeface="Source Sans Pro"/>
              </a:rPr>
              <a:t>Moldoveanu &amp; al. (2023). Immersive Phobia Therapy through Adaptive Virtual Reality and Biofeedback. </a:t>
            </a:r>
            <a:r>
              <a:rPr lang="fr-BE" sz="1600" b="0" i="1" strike="noStrike" spc="-1">
                <a:solidFill>
                  <a:schemeClr val="lt1">
                    <a:lumMod val="50000"/>
                  </a:schemeClr>
                </a:solidFill>
                <a:latin typeface="Source Sans Pro"/>
              </a:rPr>
              <a:t>Applied Sciences</a:t>
            </a:r>
            <a:r>
              <a:rPr lang="fr-BE" sz="1600" b="0" strike="noStrike" spc="-1">
                <a:solidFill>
                  <a:schemeClr val="lt1">
                    <a:lumMod val="50000"/>
                  </a:schemeClr>
                </a:solidFill>
                <a:latin typeface="Source Sans Pro"/>
              </a:rPr>
              <a:t>, </a:t>
            </a:r>
            <a:r>
              <a:rPr lang="fr-BE" sz="1600" b="0" i="1" strike="noStrike" spc="-1">
                <a:solidFill>
                  <a:schemeClr val="lt1">
                    <a:lumMod val="50000"/>
                  </a:schemeClr>
                </a:solidFill>
                <a:latin typeface="Source Sans Pro"/>
              </a:rPr>
              <a:t>13</a:t>
            </a:r>
            <a:r>
              <a:rPr lang="fr-BE" sz="1600" b="0" strike="noStrike" spc="-1">
                <a:solidFill>
                  <a:schemeClr val="lt1">
                    <a:lumMod val="50000"/>
                  </a:schemeClr>
                </a:solidFill>
                <a:latin typeface="Source Sans Pro"/>
              </a:rPr>
              <a:t>(18), 10365-. </a:t>
            </a:r>
            <a:endParaRPr lang="fr-FR" sz="16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46" name="Image 9"/>
          <p:cNvPicPr/>
          <p:nvPr/>
        </p:nvPicPr>
        <p:blipFill>
          <a:blip r:embed="rId3"/>
          <a:stretch/>
        </p:blipFill>
        <p:spPr>
          <a:xfrm>
            <a:off x="723960" y="1901880"/>
            <a:ext cx="4207320" cy="2982240"/>
          </a:xfrm>
          <a:prstGeom prst="rect">
            <a:avLst/>
          </a:prstGeom>
          <a:ln w="0">
            <a:noFill/>
          </a:ln>
        </p:spPr>
      </p:pic>
      <p:sp>
        <p:nvSpPr>
          <p:cNvPr id="147" name="ZoneTexte 14"/>
          <p:cNvSpPr/>
          <p:nvPr/>
        </p:nvSpPr>
        <p:spPr>
          <a:xfrm>
            <a:off x="6095880" y="5189400"/>
            <a:ext cx="5513760" cy="1308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fr-BE" sz="1600" b="0" strike="noStrike" spc="-1">
                <a:solidFill>
                  <a:schemeClr val="lt1">
                    <a:lumMod val="50000"/>
                  </a:schemeClr>
                </a:solidFill>
                <a:latin typeface="Source Sans Pro"/>
              </a:rPr>
              <a:t>Remacle, A., Bouchard, S., &amp; Morsomme, D. (2023). Can teaching simulations in a virtual classroom help trainee teachers to develop oral communication skills and self-efficacy? A randomized controlled trial. </a:t>
            </a:r>
            <a:r>
              <a:rPr lang="fr-BE" sz="1600" b="0" i="1" strike="noStrike" spc="-1">
                <a:solidFill>
                  <a:schemeClr val="lt1">
                    <a:lumMod val="50000"/>
                  </a:schemeClr>
                </a:solidFill>
                <a:latin typeface="Source Sans Pro"/>
              </a:rPr>
              <a:t>Computers and Education</a:t>
            </a:r>
            <a:r>
              <a:rPr lang="fr-BE" sz="1600" b="0" strike="noStrike" spc="-1">
                <a:solidFill>
                  <a:schemeClr val="lt1">
                    <a:lumMod val="50000"/>
                  </a:schemeClr>
                </a:solidFill>
                <a:latin typeface="Source Sans Pro"/>
              </a:rPr>
              <a:t>, </a:t>
            </a:r>
            <a:r>
              <a:rPr lang="fr-BE" sz="1600" b="0" i="1" strike="noStrike" spc="-1">
                <a:solidFill>
                  <a:schemeClr val="lt1">
                    <a:lumMod val="50000"/>
                  </a:schemeClr>
                </a:solidFill>
                <a:latin typeface="Source Sans Pro"/>
              </a:rPr>
              <a:t>200</a:t>
            </a:r>
            <a:r>
              <a:rPr lang="fr-BE" sz="1600" b="0" strike="noStrike" spc="-1">
                <a:solidFill>
                  <a:schemeClr val="lt1">
                    <a:lumMod val="50000"/>
                  </a:schemeClr>
                </a:solidFill>
                <a:latin typeface="Source Sans Pro"/>
              </a:rPr>
              <a:t>, 104808-.</a:t>
            </a:r>
            <a:endParaRPr lang="fr-FR" sz="16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48" name="Image 15"/>
          <p:cNvPicPr/>
          <p:nvPr/>
        </p:nvPicPr>
        <p:blipFill>
          <a:blip r:embed="rId4"/>
          <a:stretch/>
        </p:blipFill>
        <p:spPr>
          <a:xfrm>
            <a:off x="6095880" y="1901880"/>
            <a:ext cx="5513760" cy="2636640"/>
          </a:xfrm>
          <a:prstGeom prst="rect">
            <a:avLst/>
          </a:prstGeom>
          <a:ln w="0">
            <a:noFill/>
          </a:ln>
        </p:spPr>
      </p:pic>
      <p:sp>
        <p:nvSpPr>
          <p:cNvPr id="2" name="PlaceHolder 1"/>
          <p:cNvSpPr>
            <a:spLocks noGrp="1"/>
          </p:cNvSpPr>
          <p:nvPr>
            <p:ph type="sldNum" idx="24"/>
          </p:nvPr>
        </p:nvSpPr>
        <p:spPr/>
        <p:txBody>
          <a:bodyPr/>
          <a:lstStyle/>
          <a:p>
            <a:fld id="{F826CEEC-17EF-4F84-A70F-07369EB7ACC9}" type="slidenum">
              <a:rPr/>
              <a:t>4</a:t>
            </a:fld>
            <a:endParaRPr/>
          </a:p>
        </p:txBody>
      </p:sp>
      <p:pic>
        <p:nvPicPr>
          <p:cNvPr id="1026" name="Picture 2" descr="Casque de réalité virtuelle Meta Quest 2 128 Go Blanc - Casque Réalité  virtuelle à la Fnac">
            <a:extLst>
              <a:ext uri="{FF2B5EF4-FFF2-40B4-BE49-F238E27FC236}">
                <a16:creationId xmlns:a16="http://schemas.microsoft.com/office/drawing/2014/main" id="{9403CF10-AFA0-03E3-BF91-3AF527A8C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840" y="311400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4770325B-8BB2-2B1A-5B55-A558BC171C1E}"/>
              </a:ext>
            </a:extLst>
          </p:cNvPr>
          <p:cNvSpPr/>
          <p:nvPr/>
        </p:nvSpPr>
        <p:spPr>
          <a:xfrm>
            <a:off x="4815840" y="360360"/>
            <a:ext cx="1440000" cy="1440000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081A6E4-E9E1-9125-A8D7-A52687359F22}"/>
              </a:ext>
            </a:extLst>
          </p:cNvPr>
          <p:cNvSpPr>
            <a:spLocks noGrp="1"/>
          </p:cNvSpPr>
          <p:nvPr>
            <p:ph type="dt" idx="25"/>
          </p:nvPr>
        </p:nvSpPr>
        <p:spPr/>
        <p:txBody>
          <a:bodyPr/>
          <a:lstStyle/>
          <a:p>
            <a:r>
              <a:rPr lang="fr-FR"/>
              <a:t>EPATH25 : 05/09/2025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730"/>
    </mc:Choice>
    <mc:Fallback xmlns="">
      <p:transition spd="slow" advTm="3173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838080" y="2375777"/>
            <a:ext cx="10514880" cy="2122453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BE" sz="4400" b="0" strike="noStrike" spc="-1" dirty="0">
                <a:solidFill>
                  <a:srgbClr val="000000"/>
                </a:solidFill>
                <a:latin typeface="Calibri"/>
              </a:rPr>
              <a:t>Can </a:t>
            </a:r>
            <a:r>
              <a:rPr lang="fr-BE" sz="4400" b="0" strike="noStrike" spc="-1" dirty="0" err="1">
                <a:solidFill>
                  <a:srgbClr val="000000"/>
                </a:solidFill>
                <a:latin typeface="Calibri"/>
              </a:rPr>
              <a:t>virtual</a:t>
            </a:r>
            <a:r>
              <a:rPr lang="fr-BE" sz="4400" b="0" strike="noStrike" spc="-1" dirty="0">
                <a:solidFill>
                  <a:srgbClr val="000000"/>
                </a:solidFill>
                <a:latin typeface="Calibri"/>
              </a:rPr>
              <a:t> reality help a trans </a:t>
            </a:r>
            <a:r>
              <a:rPr lang="fr-BE" sz="4400" b="0" strike="noStrike" spc="-1" dirty="0" err="1">
                <a:solidFill>
                  <a:srgbClr val="000000"/>
                </a:solidFill>
                <a:latin typeface="Calibri"/>
              </a:rPr>
              <a:t>woman</a:t>
            </a:r>
            <a:br>
              <a:rPr lang="fr-BE" sz="4400" b="0" strike="noStrike" spc="-1" dirty="0">
                <a:solidFill>
                  <a:srgbClr val="000000"/>
                </a:solidFill>
                <a:latin typeface="Calibri"/>
              </a:rPr>
            </a:br>
            <a:r>
              <a:rPr lang="fr-BE" sz="4400" b="0" strike="noStrike" spc="-1" dirty="0">
                <a:solidFill>
                  <a:srgbClr val="000000"/>
                </a:solidFill>
                <a:latin typeface="Calibri"/>
              </a:rPr>
              <a:t> use </a:t>
            </a:r>
            <a:r>
              <a:rPr lang="fr-BE" sz="4400" b="0" strike="noStrike" spc="-1" dirty="0" err="1">
                <a:solidFill>
                  <a:srgbClr val="000000"/>
                </a:solidFill>
                <a:latin typeface="Calibri"/>
              </a:rPr>
              <a:t>her</a:t>
            </a:r>
            <a:r>
              <a:rPr lang="fr-BE" sz="44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4400" b="0" strike="noStrike" spc="-1" dirty="0" err="1">
                <a:solidFill>
                  <a:srgbClr val="000000"/>
                </a:solidFill>
                <a:latin typeface="Calibri"/>
              </a:rPr>
              <a:t>feminized</a:t>
            </a:r>
            <a:r>
              <a:rPr lang="fr-BE" sz="4400" b="0" strike="noStrike" spc="-1" dirty="0">
                <a:solidFill>
                  <a:srgbClr val="000000"/>
                </a:solidFill>
                <a:latin typeface="Calibri"/>
              </a:rPr>
              <a:t> vocal </a:t>
            </a:r>
            <a:r>
              <a:rPr lang="fr-BE" sz="4400" b="0" strike="noStrike" spc="-1" dirty="0" err="1">
                <a:solidFill>
                  <a:srgbClr val="000000"/>
                </a:solidFill>
                <a:latin typeface="Calibri"/>
              </a:rPr>
              <a:t>motor</a:t>
            </a:r>
            <a:r>
              <a:rPr lang="fr-BE" sz="44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4400" b="0" strike="noStrike" spc="-1" dirty="0" err="1">
                <a:solidFill>
                  <a:srgbClr val="000000"/>
                </a:solidFill>
                <a:latin typeface="Calibri"/>
              </a:rPr>
              <a:t>behavior</a:t>
            </a:r>
            <a:r>
              <a:rPr lang="fr-BE" sz="44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br>
              <a:rPr lang="fr-BE" sz="4400" b="0" strike="noStrike" spc="-1" dirty="0">
                <a:solidFill>
                  <a:srgbClr val="000000"/>
                </a:solidFill>
                <a:latin typeface="Calibri"/>
              </a:rPr>
            </a:br>
            <a:r>
              <a:rPr lang="fr-BE" sz="4400" b="0" strike="noStrike" spc="-1" dirty="0">
                <a:solidFill>
                  <a:srgbClr val="000000"/>
                </a:solidFill>
                <a:latin typeface="Calibri"/>
              </a:rPr>
              <a:t>in </a:t>
            </a:r>
            <a:r>
              <a:rPr lang="fr-BE" sz="4400" b="0" strike="noStrike" spc="-1" dirty="0" err="1">
                <a:solidFill>
                  <a:srgbClr val="000000"/>
                </a:solidFill>
                <a:latin typeface="Calibri"/>
              </a:rPr>
              <a:t>her</a:t>
            </a:r>
            <a:r>
              <a:rPr lang="fr-BE" sz="44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4400" b="0" strike="noStrike" spc="-1" dirty="0" err="1">
                <a:solidFill>
                  <a:srgbClr val="000000"/>
                </a:solidFill>
                <a:latin typeface="Calibri"/>
              </a:rPr>
              <a:t>daily</a:t>
            </a:r>
            <a:r>
              <a:rPr lang="fr-BE" sz="4400" b="0" strike="noStrike" spc="-1" dirty="0">
                <a:solidFill>
                  <a:srgbClr val="000000"/>
                </a:solidFill>
                <a:latin typeface="Calibri"/>
              </a:rPr>
              <a:t> life? </a:t>
            </a:r>
            <a:endParaRPr lang="fr-FR" sz="4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24"/>
          </p:nvPr>
        </p:nvSpPr>
        <p:spPr/>
        <p:txBody>
          <a:bodyPr/>
          <a:lstStyle/>
          <a:p>
            <a:fld id="{28D96C6D-E713-45B6-8415-9281000238C6}" type="slidenum">
              <a:rPr/>
              <a:t>5</a:t>
            </a:fld>
            <a:endParaRPr/>
          </a:p>
        </p:txBody>
      </p:sp>
      <p:grpSp>
        <p:nvGrpSpPr>
          <p:cNvPr id="9" name="Groupe 11">
            <a:extLst>
              <a:ext uri="{FF2B5EF4-FFF2-40B4-BE49-F238E27FC236}">
                <a16:creationId xmlns:a16="http://schemas.microsoft.com/office/drawing/2014/main" id="{6384347C-F665-3DE1-38AC-31B366C6584A}"/>
              </a:ext>
            </a:extLst>
          </p:cNvPr>
          <p:cNvGrpSpPr/>
          <p:nvPr/>
        </p:nvGrpSpPr>
        <p:grpSpPr>
          <a:xfrm>
            <a:off x="1658274" y="128520"/>
            <a:ext cx="3802680" cy="367878"/>
            <a:chOff x="1055160" y="128520"/>
            <a:chExt cx="3802680" cy="367878"/>
          </a:xfrm>
        </p:grpSpPr>
        <p:cxnSp>
          <p:nvCxnSpPr>
            <p:cNvPr id="10" name="Connecteur droit 12">
              <a:extLst>
                <a:ext uri="{FF2B5EF4-FFF2-40B4-BE49-F238E27FC236}">
                  <a16:creationId xmlns:a16="http://schemas.microsoft.com/office/drawing/2014/main" id="{B02AEF78-DFFF-E605-09F1-04AA95B808D1}"/>
                </a:ext>
              </a:extLst>
            </p:cNvPr>
            <p:cNvCxnSpPr/>
            <p:nvPr/>
          </p:nvCxnSpPr>
          <p:spPr>
            <a:xfrm>
              <a:off x="1055160" y="312840"/>
              <a:ext cx="3539160" cy="720"/>
            </a:xfrm>
            <a:prstGeom prst="straightConnector1">
              <a:avLst/>
            </a:prstGeom>
            <a:ln w="635000" cap="rnd">
              <a:solidFill>
                <a:srgbClr val="C04F15"/>
              </a:solidFill>
              <a:round/>
            </a:ln>
          </p:spPr>
        </p:cxnSp>
        <p:sp>
          <p:nvSpPr>
            <p:cNvPr id="11" name="ZoneTexte 13">
              <a:extLst>
                <a:ext uri="{FF2B5EF4-FFF2-40B4-BE49-F238E27FC236}">
                  <a16:creationId xmlns:a16="http://schemas.microsoft.com/office/drawing/2014/main" id="{D118B9BF-44B4-D0ED-95FF-56F7AC1E8F81}"/>
                </a:ext>
              </a:extLst>
            </p:cNvPr>
            <p:cNvSpPr/>
            <p:nvPr/>
          </p:nvSpPr>
          <p:spPr>
            <a:xfrm>
              <a:off x="2251440" y="128520"/>
              <a:ext cx="2606400" cy="367878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fr-FR" sz="1800" b="0" strike="noStrike" spc="-1" dirty="0">
                  <a:solidFill>
                    <a:schemeClr val="lt1"/>
                  </a:solidFill>
                  <a:latin typeface="Aptos Display"/>
                </a:rPr>
                <a:t>METHOD</a:t>
              </a:r>
              <a:endParaRPr lang="fr-FR" sz="1800" b="0" strike="noStrike" spc="-1" dirty="0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12" name="Groupe 14">
            <a:extLst>
              <a:ext uri="{FF2B5EF4-FFF2-40B4-BE49-F238E27FC236}">
                <a16:creationId xmlns:a16="http://schemas.microsoft.com/office/drawing/2014/main" id="{8D1ADBD9-5F82-80C1-C554-B37AD34DA882}"/>
              </a:ext>
            </a:extLst>
          </p:cNvPr>
          <p:cNvGrpSpPr/>
          <p:nvPr/>
        </p:nvGrpSpPr>
        <p:grpSpPr>
          <a:xfrm>
            <a:off x="-399600" y="124560"/>
            <a:ext cx="2955600" cy="363960"/>
            <a:chOff x="-399600" y="124560"/>
            <a:chExt cx="2955600" cy="363960"/>
          </a:xfrm>
        </p:grpSpPr>
        <p:cxnSp>
          <p:nvCxnSpPr>
            <p:cNvPr id="13" name="Connecteur droit 15">
              <a:extLst>
                <a:ext uri="{FF2B5EF4-FFF2-40B4-BE49-F238E27FC236}">
                  <a16:creationId xmlns:a16="http://schemas.microsoft.com/office/drawing/2014/main" id="{91607ACE-8599-AC7D-C58C-6E55B89E8E5B}"/>
                </a:ext>
              </a:extLst>
            </p:cNvPr>
            <p:cNvCxnSpPr/>
            <p:nvPr/>
          </p:nvCxnSpPr>
          <p:spPr>
            <a:xfrm>
              <a:off x="-399600" y="311760"/>
              <a:ext cx="2888280" cy="720"/>
            </a:xfrm>
            <a:prstGeom prst="straightConnector1">
              <a:avLst/>
            </a:prstGeom>
            <a:ln w="635000" cap="rnd">
              <a:solidFill>
                <a:srgbClr val="F2AA84"/>
              </a:solidFill>
              <a:round/>
            </a:ln>
          </p:spPr>
        </p:cxnSp>
        <p:sp>
          <p:nvSpPr>
            <p:cNvPr id="14" name="ZoneTexte 16">
              <a:extLst>
                <a:ext uri="{FF2B5EF4-FFF2-40B4-BE49-F238E27FC236}">
                  <a16:creationId xmlns:a16="http://schemas.microsoft.com/office/drawing/2014/main" id="{2D59647A-AC73-02A4-B867-0BEE5CBAE612}"/>
                </a:ext>
              </a:extLst>
            </p:cNvPr>
            <p:cNvSpPr/>
            <p:nvPr/>
          </p:nvSpPr>
          <p:spPr>
            <a:xfrm>
              <a:off x="195840" y="124560"/>
              <a:ext cx="2360160" cy="36396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0">
              <a:solidFill>
                <a:srgbClr val="F2AA8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fr-FR" sz="1800" b="0" strike="noStrike" spc="-1" dirty="0">
                  <a:solidFill>
                    <a:schemeClr val="accent4">
                      <a:lumMod val="50000"/>
                    </a:schemeClr>
                  </a:solidFill>
                  <a:latin typeface="Aptos Display"/>
                </a:rPr>
                <a:t>INTRODUCTION</a:t>
              </a:r>
              <a:endParaRPr lang="fr-FR" sz="1800" b="0" strike="noStrike" spc="-1" dirty="0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2340144-40DB-5C70-41B5-012D40C0694E}"/>
              </a:ext>
            </a:extLst>
          </p:cNvPr>
          <p:cNvSpPr>
            <a:spLocks noGrp="1"/>
          </p:cNvSpPr>
          <p:nvPr>
            <p:ph type="dt" idx="25"/>
          </p:nvPr>
        </p:nvSpPr>
        <p:spPr/>
        <p:txBody>
          <a:bodyPr/>
          <a:lstStyle/>
          <a:p>
            <a:r>
              <a:rPr lang="fr-FR"/>
              <a:t>EPATH25 : 05/09/2025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063"/>
    </mc:Choice>
    <mc:Fallback xmlns="">
      <p:transition spd="slow" advTm="38063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à coins arrondis 4"/>
          <p:cNvSpPr/>
          <p:nvPr/>
        </p:nvSpPr>
        <p:spPr>
          <a:xfrm>
            <a:off x="8123040" y="1027800"/>
            <a:ext cx="2175480" cy="831240"/>
          </a:xfrm>
          <a:prstGeom prst="roundRect">
            <a:avLst>
              <a:gd name="adj" fmla="val 16667"/>
            </a:avLst>
          </a:prstGeom>
          <a:solidFill>
            <a:srgbClr val="0B76A0"/>
          </a:solidFill>
          <a:ln>
            <a:solidFill>
              <a:srgbClr val="0B76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fr-BE" sz="1800" b="0" strike="noStrike" spc="-1">
                <a:solidFill>
                  <a:schemeClr val="lt1"/>
                </a:solidFill>
                <a:latin typeface="Aptos"/>
              </a:rPr>
              <a:t>VIRTUAL REALITY</a:t>
            </a:r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1" name="Rectangle à coins arrondis 5"/>
          <p:cNvSpPr/>
          <p:nvPr/>
        </p:nvSpPr>
        <p:spPr>
          <a:xfrm>
            <a:off x="1546560" y="998280"/>
            <a:ext cx="2175480" cy="831240"/>
          </a:xfrm>
          <a:prstGeom prst="roundRect">
            <a:avLst>
              <a:gd name="adj" fmla="val 16667"/>
            </a:avLst>
          </a:prstGeom>
          <a:solidFill>
            <a:schemeClr val="accent2">
              <a:lumMod val="50000"/>
            </a:schemeClr>
          </a:solidFill>
          <a:ln>
            <a:solidFill>
              <a:srgbClr val="0F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fr-BE" sz="1800" b="0" strike="noStrike" spc="-1">
                <a:solidFill>
                  <a:schemeClr val="lt1"/>
                </a:solidFill>
                <a:latin typeface="Aptos"/>
              </a:rPr>
              <a:t>PSYCHO FACTORS</a:t>
            </a:r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2" name="ZoneTexte 7"/>
          <p:cNvSpPr/>
          <p:nvPr/>
        </p:nvSpPr>
        <p:spPr>
          <a:xfrm>
            <a:off x="4768560" y="1218960"/>
            <a:ext cx="181908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fr-BE" sz="1800" b="0" strike="noStrike" spc="-1">
                <a:solidFill>
                  <a:schemeClr val="lt1"/>
                </a:solidFill>
                <a:latin typeface="Aptos"/>
              </a:rPr>
              <a:t>Virtual Reality</a:t>
            </a:r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3" name="ZoneTexte 35"/>
          <p:cNvSpPr/>
          <p:nvPr/>
        </p:nvSpPr>
        <p:spPr>
          <a:xfrm>
            <a:off x="1488313" y="3207398"/>
            <a:ext cx="2175480" cy="367878"/>
          </a:xfrm>
          <a:prstGeom prst="rect">
            <a:avLst/>
          </a:prstGeom>
          <a:noFill/>
          <a:ln w="28575">
            <a:solidFill>
              <a:schemeClr val="accent2">
                <a:lumMod val="50000"/>
              </a:schemeClr>
            </a:solidFill>
            <a:prstDash val="dash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fr-BE" sz="1800" b="0" strike="noStrike" spc="-1" dirty="0">
                <a:solidFill>
                  <a:schemeClr val="dk1"/>
                </a:solidFill>
                <a:latin typeface="Aptos"/>
              </a:rPr>
              <a:t>MINORITY STRESS</a:t>
            </a:r>
            <a:endParaRPr lang="fr-FR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194" name="Connecteur droit avec flèche 62"/>
          <p:cNvCxnSpPr>
            <a:stCxn id="190" idx="2"/>
          </p:cNvCxnSpPr>
          <p:nvPr/>
        </p:nvCxnSpPr>
        <p:spPr>
          <a:xfrm flipH="1">
            <a:off x="6103800" y="1859400"/>
            <a:ext cx="3107880" cy="3620880"/>
          </a:xfrm>
          <a:prstGeom prst="straightConnector1">
            <a:avLst/>
          </a:prstGeom>
          <a:ln w="57150">
            <a:solidFill>
              <a:srgbClr val="0070C0"/>
            </a:solidFill>
            <a:round/>
            <a:tailEnd type="triangle" w="med" len="med"/>
          </a:ln>
        </p:spPr>
      </p:cxnSp>
      <p:cxnSp>
        <p:nvCxnSpPr>
          <p:cNvPr id="195" name="Connecteur droit avec flèche 64"/>
          <p:cNvCxnSpPr>
            <a:stCxn id="191" idx="2"/>
          </p:cNvCxnSpPr>
          <p:nvPr/>
        </p:nvCxnSpPr>
        <p:spPr>
          <a:xfrm>
            <a:off x="2634480" y="1829880"/>
            <a:ext cx="3470040" cy="3650400"/>
          </a:xfrm>
          <a:prstGeom prst="straightConnector1">
            <a:avLst/>
          </a:prstGeom>
          <a:ln w="57150">
            <a:solidFill>
              <a:srgbClr val="80350E"/>
            </a:solidFill>
            <a:round/>
            <a:headEnd type="triangle"/>
            <a:tailEnd type="triangle" w="med" len="med"/>
          </a:ln>
        </p:spPr>
      </p:cxnSp>
      <p:cxnSp>
        <p:nvCxnSpPr>
          <p:cNvPr id="196" name="Connecteur droit avec flèche 66"/>
          <p:cNvCxnSpPr>
            <a:stCxn id="190" idx="1"/>
            <a:endCxn id="191" idx="3"/>
          </p:cNvCxnSpPr>
          <p:nvPr/>
        </p:nvCxnSpPr>
        <p:spPr>
          <a:xfrm flipH="1" flipV="1">
            <a:off x="3722400" y="1414080"/>
            <a:ext cx="4401360" cy="30240"/>
          </a:xfrm>
          <a:prstGeom prst="straightConnector1">
            <a:avLst/>
          </a:prstGeom>
          <a:ln w="57150">
            <a:solidFill>
              <a:srgbClr val="0B76A0"/>
            </a:solidFill>
            <a:round/>
            <a:headEnd type="none" w="med" len="med"/>
            <a:tailEnd type="triangle" w="med" len="med"/>
          </a:ln>
        </p:spPr>
      </p:cxnSp>
      <p:pic>
        <p:nvPicPr>
          <p:cNvPr id="197" name="Image 16"/>
          <p:cNvPicPr/>
          <p:nvPr/>
        </p:nvPicPr>
        <p:blipFill>
          <a:blip r:embed="rId4"/>
          <a:srcRect l="50718" t="21417" r="5448" b="8214"/>
          <a:stretch/>
        </p:blipFill>
        <p:spPr>
          <a:xfrm flipH="1">
            <a:off x="10461960" y="281520"/>
            <a:ext cx="1053720" cy="932760"/>
          </a:xfrm>
          <a:prstGeom prst="rect">
            <a:avLst/>
          </a:prstGeom>
          <a:ln w="0">
            <a:noFill/>
          </a:ln>
        </p:spPr>
      </p:pic>
      <p:pic>
        <p:nvPicPr>
          <p:cNvPr id="198" name="Picture 2" descr="Images de Bonhomme Blanc Question – Téléchargement gratuit sur Freepik"/>
          <p:cNvPicPr/>
          <p:nvPr/>
        </p:nvPicPr>
        <p:blipFill>
          <a:blip r:embed="rId5"/>
          <a:stretch/>
        </p:blipFill>
        <p:spPr>
          <a:xfrm>
            <a:off x="223560" y="188280"/>
            <a:ext cx="1065600" cy="1065600"/>
          </a:xfrm>
          <a:prstGeom prst="rect">
            <a:avLst/>
          </a:prstGeom>
          <a:ln w="0">
            <a:noFill/>
          </a:ln>
        </p:spPr>
      </p:pic>
      <p:sp>
        <p:nvSpPr>
          <p:cNvPr id="199" name="Ellipse 26"/>
          <p:cNvSpPr/>
          <p:nvPr/>
        </p:nvSpPr>
        <p:spPr>
          <a:xfrm>
            <a:off x="5083303" y="2574327"/>
            <a:ext cx="2040992" cy="1120636"/>
          </a:xfrm>
          <a:prstGeom prst="ellipse">
            <a:avLst/>
          </a:prstGeom>
          <a:noFill/>
          <a:ln>
            <a:solidFill>
              <a:srgbClr val="80808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fr-FR" sz="1800" b="0" strike="noStrike" spc="-1" dirty="0">
                <a:solidFill>
                  <a:schemeClr val="lt1">
                    <a:lumMod val="50000"/>
                  </a:schemeClr>
                </a:solidFill>
                <a:latin typeface="Aptos"/>
              </a:rPr>
              <a:t>ECOLOGIZE</a:t>
            </a:r>
            <a:endParaRPr lang="fr-FR" sz="1800" b="0" strike="noStrike" spc="-1" dirty="0">
              <a:solidFill>
                <a:srgbClr val="000000"/>
              </a:solidFill>
              <a:latin typeface="Calibri"/>
            </a:endParaRPr>
          </a:p>
          <a:p>
            <a:pPr algn="ctr" defTabSz="914400">
              <a:lnSpc>
                <a:spcPct val="100000"/>
              </a:lnSpc>
            </a:pPr>
            <a:r>
              <a:rPr lang="fr-FR" sz="1800" b="0" strike="noStrike" spc="-1" dirty="0">
                <a:solidFill>
                  <a:schemeClr val="lt1">
                    <a:lumMod val="50000"/>
                  </a:schemeClr>
                </a:solidFill>
                <a:latin typeface="Aptos"/>
              </a:rPr>
              <a:t>TAVC</a:t>
            </a:r>
            <a:endParaRPr lang="fr-FR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0" name="Rectangle à coins arrondis 6"/>
          <p:cNvSpPr/>
          <p:nvPr/>
        </p:nvSpPr>
        <p:spPr>
          <a:xfrm>
            <a:off x="4636080" y="5474520"/>
            <a:ext cx="2918880" cy="831240"/>
          </a:xfrm>
          <a:prstGeom prst="roundRect">
            <a:avLst>
              <a:gd name="adj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4F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fr-BE" sz="1800" b="0" strike="noStrike" spc="-1">
                <a:solidFill>
                  <a:schemeClr val="lt1"/>
                </a:solidFill>
                <a:latin typeface="Aptos"/>
              </a:rPr>
              <a:t>VOCAL MOTOR BEHAVIOUR/PARAMETERS</a:t>
            </a:r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203" name="Connecteur en arc 9"/>
          <p:cNvCxnSpPr>
            <a:cxnSpLocks/>
            <a:stCxn id="191" idx="1"/>
          </p:cNvCxnSpPr>
          <p:nvPr/>
        </p:nvCxnSpPr>
        <p:spPr>
          <a:xfrm rot="10800000" flipH="1" flipV="1">
            <a:off x="1546560" y="1413899"/>
            <a:ext cx="466762" cy="1793497"/>
          </a:xfrm>
          <a:prstGeom prst="curvedConnector4">
            <a:avLst>
              <a:gd name="adj1" fmla="val -48976"/>
              <a:gd name="adj2" fmla="val 61587"/>
            </a:avLst>
          </a:prstGeom>
          <a:ln w="28575" cmpd="sng">
            <a:solidFill>
              <a:srgbClr val="C00000"/>
            </a:solidFill>
            <a:prstDash val="solid"/>
            <a:round/>
            <a:tailEnd type="triangle" w="med" len="med"/>
          </a:ln>
        </p:spPr>
      </p:cxnSp>
      <p:grpSp>
        <p:nvGrpSpPr>
          <p:cNvPr id="204" name="Groupe 10"/>
          <p:cNvGrpSpPr/>
          <p:nvPr/>
        </p:nvGrpSpPr>
        <p:grpSpPr>
          <a:xfrm>
            <a:off x="1638659" y="4977360"/>
            <a:ext cx="1800720" cy="1764720"/>
            <a:chOff x="9576720" y="4115160"/>
            <a:chExt cx="1800720" cy="1764720"/>
          </a:xfrm>
        </p:grpSpPr>
        <p:grpSp>
          <p:nvGrpSpPr>
            <p:cNvPr id="205" name="Groupe 11"/>
            <p:cNvGrpSpPr/>
            <p:nvPr/>
          </p:nvGrpSpPr>
          <p:grpSpPr>
            <a:xfrm>
              <a:off x="9576720" y="4115160"/>
              <a:ext cx="1800720" cy="1764720"/>
              <a:chOff x="9576720" y="4115160"/>
              <a:chExt cx="1800720" cy="1764720"/>
            </a:xfrm>
          </p:grpSpPr>
          <p:pic>
            <p:nvPicPr>
              <p:cNvPr id="206" name="Picture 2" descr="illustrations, cliparts, dessins animés et icônes de reconnaissance vocale. icône avec ombre sur fond blanc - voix"/>
              <p:cNvPicPr/>
              <p:nvPr/>
            </p:nvPicPr>
            <p:blipFill>
              <a:blip r:embed="rId6"/>
              <a:stretch/>
            </p:blipFill>
            <p:spPr>
              <a:xfrm>
                <a:off x="9576720" y="4115160"/>
                <a:ext cx="1800720" cy="1764720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207" name="Image 15"/>
              <p:cNvPicPr/>
              <p:nvPr/>
            </p:nvPicPr>
            <p:blipFill>
              <a:blip r:embed="rId7"/>
              <a:stretch/>
            </p:blipFill>
            <p:spPr>
              <a:xfrm flipH="1">
                <a:off x="10192320" y="5435280"/>
                <a:ext cx="147600" cy="232200"/>
              </a:xfrm>
              <a:prstGeom prst="rect">
                <a:avLst/>
              </a:prstGeom>
              <a:ln w="0">
                <a:noFill/>
              </a:ln>
            </p:spPr>
          </p:pic>
        </p:grpSp>
        <p:sp>
          <p:nvSpPr>
            <p:cNvPr id="208" name="ZoneTexte 12"/>
            <p:cNvSpPr/>
            <p:nvPr/>
          </p:nvSpPr>
          <p:spPr>
            <a:xfrm flipH="1">
              <a:off x="10809360" y="4318920"/>
              <a:ext cx="448200" cy="332280"/>
            </a:xfrm>
            <a:prstGeom prst="rect">
              <a:avLst/>
            </a:prstGeom>
            <a:noFill/>
            <a:ln w="1905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fr-BE" sz="1400" b="0" i="1" strike="noStrike" spc="-1">
                  <a:solidFill>
                    <a:schemeClr val="dk1"/>
                  </a:solidFill>
                  <a:latin typeface="Aptos"/>
                </a:rPr>
                <a:t>f</a:t>
              </a:r>
              <a:r>
                <a:rPr lang="fr-BE" sz="1400" b="0" strike="noStrike" spc="-1" baseline="-25000">
                  <a:solidFill>
                    <a:schemeClr val="dk1"/>
                  </a:solidFill>
                  <a:latin typeface="Aptos"/>
                </a:rPr>
                <a:t>o</a:t>
              </a:r>
              <a:endParaRPr lang="fr-FR" sz="14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09" name="ZoneTexte 13"/>
            <p:cNvSpPr/>
            <p:nvPr/>
          </p:nvSpPr>
          <p:spPr>
            <a:xfrm flipH="1">
              <a:off x="10401840" y="4115160"/>
              <a:ext cx="448200" cy="303120"/>
            </a:xfrm>
            <a:prstGeom prst="rect">
              <a:avLst/>
            </a:prstGeom>
            <a:noFill/>
            <a:ln w="1905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fr-BE" sz="1400" b="0" i="1" strike="noStrike" spc="-1">
                  <a:solidFill>
                    <a:schemeClr val="dk1"/>
                  </a:solidFill>
                  <a:latin typeface="Aptos"/>
                </a:rPr>
                <a:t>Int</a:t>
              </a:r>
              <a:endParaRPr lang="fr-FR" sz="14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</p:grpSp>
      <p:cxnSp>
        <p:nvCxnSpPr>
          <p:cNvPr id="210" name="Connecteur en arc 22"/>
          <p:cNvCxnSpPr>
            <a:cxnSpLocks/>
            <a:stCxn id="200" idx="1"/>
            <a:endCxn id="193" idx="2"/>
          </p:cNvCxnSpPr>
          <p:nvPr/>
        </p:nvCxnSpPr>
        <p:spPr>
          <a:xfrm rot="10800000">
            <a:off x="2576054" y="3575276"/>
            <a:ext cx="2060027" cy="2314864"/>
          </a:xfrm>
          <a:prstGeom prst="curvedConnector2">
            <a:avLst/>
          </a:prstGeom>
          <a:ln w="28575">
            <a:solidFill>
              <a:srgbClr val="E97132"/>
            </a:solidFill>
            <a:prstDash val="dash"/>
            <a:round/>
            <a:tailEnd type="triangle" w="med" len="med"/>
          </a:ln>
        </p:spPr>
      </p:cxnSp>
      <p:sp>
        <p:nvSpPr>
          <p:cNvPr id="2" name="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AA3B2F14-296D-4BB8-84B8-EF6307CD7E99}" type="slidenum">
              <a:rPr/>
              <a:t>6</a:t>
            </a:fld>
            <a:endParaRPr/>
          </a:p>
        </p:txBody>
      </p:sp>
      <p:sp>
        <p:nvSpPr>
          <p:cNvPr id="3" name="ZoneTexte 25">
            <a:extLst>
              <a:ext uri="{FF2B5EF4-FFF2-40B4-BE49-F238E27FC236}">
                <a16:creationId xmlns:a16="http://schemas.microsoft.com/office/drawing/2014/main" id="{7E4D6360-683C-8052-1795-D692DF6AE96F}"/>
              </a:ext>
            </a:extLst>
          </p:cNvPr>
          <p:cNvSpPr/>
          <p:nvPr/>
        </p:nvSpPr>
        <p:spPr>
          <a:xfrm>
            <a:off x="836919" y="4510372"/>
            <a:ext cx="1800720" cy="367878"/>
          </a:xfrm>
          <a:prstGeom prst="rect">
            <a:avLst/>
          </a:prstGeom>
          <a:noFill/>
          <a:ln w="28575">
            <a:solidFill>
              <a:schemeClr val="accent2">
                <a:lumMod val="50000"/>
              </a:schemeClr>
            </a:solidFill>
            <a:prstDash val="dash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fr-BE" sz="1800" b="0" strike="noStrike" spc="-1" dirty="0">
                <a:solidFill>
                  <a:schemeClr val="dk1"/>
                </a:solidFill>
                <a:latin typeface="Aptos"/>
              </a:rPr>
              <a:t>SELF-EFFICACY</a:t>
            </a:r>
            <a:endParaRPr lang="fr-FR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4" name="Connecteur en arc 11">
            <a:extLst>
              <a:ext uri="{FF2B5EF4-FFF2-40B4-BE49-F238E27FC236}">
                <a16:creationId xmlns:a16="http://schemas.microsoft.com/office/drawing/2014/main" id="{30F1A791-1BEC-9192-CBFF-C94533E1A9B6}"/>
              </a:ext>
            </a:extLst>
          </p:cNvPr>
          <p:cNvCxnSpPr>
            <a:cxnSpLocks/>
            <a:stCxn id="190" idx="2"/>
            <a:endCxn id="3" idx="0"/>
          </p:cNvCxnSpPr>
          <p:nvPr/>
        </p:nvCxnSpPr>
        <p:spPr>
          <a:xfrm rot="5400000">
            <a:off x="4148364" y="-552044"/>
            <a:ext cx="2651332" cy="7473501"/>
          </a:xfrm>
          <a:prstGeom prst="curvedConnector3">
            <a:avLst>
              <a:gd name="adj1" fmla="val 74181"/>
            </a:avLst>
          </a:prstGeom>
          <a:ln w="28575">
            <a:solidFill>
              <a:srgbClr val="156082"/>
            </a:solidFill>
            <a:prstDash val="dash"/>
            <a:round/>
            <a:tailEnd type="triangle" w="med" len="med"/>
          </a:ln>
        </p:spPr>
      </p:cxnSp>
      <p:cxnSp>
        <p:nvCxnSpPr>
          <p:cNvPr id="20" name="Connecteur : en arc 19">
            <a:extLst>
              <a:ext uri="{FF2B5EF4-FFF2-40B4-BE49-F238E27FC236}">
                <a16:creationId xmlns:a16="http://schemas.microsoft.com/office/drawing/2014/main" id="{BBE2E83E-6D19-0BC0-05F5-99413AE5C613}"/>
              </a:ext>
            </a:extLst>
          </p:cNvPr>
          <p:cNvCxnSpPr>
            <a:cxnSpLocks/>
            <a:stCxn id="190" idx="2"/>
            <a:endCxn id="193" idx="0"/>
          </p:cNvCxnSpPr>
          <p:nvPr/>
        </p:nvCxnSpPr>
        <p:spPr>
          <a:xfrm rot="5400000">
            <a:off x="5219238" y="-784144"/>
            <a:ext cx="1348358" cy="6634727"/>
          </a:xfrm>
          <a:prstGeom prst="curvedConnector3">
            <a:avLst>
              <a:gd name="adj1" fmla="val 42984"/>
            </a:avLst>
          </a:prstGeom>
          <a:ln w="28575">
            <a:solidFill>
              <a:schemeClr val="accent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10BE799-689E-CE1C-DA7D-36A54EDDA1D9}"/>
              </a:ext>
            </a:extLst>
          </p:cNvPr>
          <p:cNvSpPr>
            <a:spLocks noGrp="1"/>
          </p:cNvSpPr>
          <p:nvPr>
            <p:ph type="dt" idx="13"/>
          </p:nvPr>
        </p:nvSpPr>
        <p:spPr>
          <a:xfrm>
            <a:off x="8246340" y="6302210"/>
            <a:ext cx="2742480" cy="364320"/>
          </a:xfrm>
        </p:spPr>
        <p:txBody>
          <a:bodyPr/>
          <a:lstStyle/>
          <a:p>
            <a:r>
              <a:rPr lang="fr-FR" dirty="0"/>
              <a:t>EPATH25 : 05/09/2025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02"/>
    </mc:Choice>
    <mc:Fallback xmlns="">
      <p:transition spd="slow" advTm="13502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Image 11"/>
          <p:cNvPicPr/>
          <p:nvPr/>
        </p:nvPicPr>
        <p:blipFill>
          <a:blip r:embed="rId3"/>
          <a:srcRect r="48766"/>
          <a:stretch/>
        </p:blipFill>
        <p:spPr>
          <a:xfrm>
            <a:off x="1346040" y="1606680"/>
            <a:ext cx="3314880" cy="3643560"/>
          </a:xfrm>
          <a:prstGeom prst="rect">
            <a:avLst/>
          </a:prstGeom>
          <a:ln w="0">
            <a:noFill/>
          </a:ln>
        </p:spPr>
      </p:pic>
      <p:sp>
        <p:nvSpPr>
          <p:cNvPr id="222" name="ZoneTexte 12"/>
          <p:cNvSpPr/>
          <p:nvPr/>
        </p:nvSpPr>
        <p:spPr>
          <a:xfrm>
            <a:off x="6035040" y="1606680"/>
            <a:ext cx="5326200" cy="5455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571680" indent="-57168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BE" sz="3200" b="0" strike="noStrike" spc="-1">
                <a:solidFill>
                  <a:schemeClr val="dk1"/>
                </a:solidFill>
                <a:latin typeface="Aptos"/>
              </a:rPr>
              <a:t>25-year-old trans woman </a:t>
            </a:r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  <a:p>
            <a:pPr marL="571680" indent="-57168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BE" sz="3200" b="0" strike="noStrike" spc="-1">
                <a:solidFill>
                  <a:schemeClr val="dk1"/>
                </a:solidFill>
                <a:latin typeface="Aptos"/>
              </a:rPr>
              <a:t>In the early stages of transition.</a:t>
            </a:r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  <a:p>
            <a:pPr marL="571680" indent="-57168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BE" sz="3200" b="0" strike="noStrike" spc="-1">
                <a:solidFill>
                  <a:schemeClr val="dk1"/>
                </a:solidFill>
                <a:latin typeface="Aptos"/>
              </a:rPr>
              <a:t>A student</a:t>
            </a:r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  <a:p>
            <a:pPr marL="571680" indent="-57168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BE" sz="3200" b="0" strike="noStrike" spc="-1">
                <a:solidFill>
                  <a:schemeClr val="dk1"/>
                </a:solidFill>
                <a:latin typeface="Aptos"/>
              </a:rPr>
              <a:t>Hobbies: drawing and video games.</a:t>
            </a:r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  <a:p>
            <a:pPr marL="571680" indent="-57168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BE" sz="3200" b="0" strike="noStrike" spc="-1">
                <a:solidFill>
                  <a:schemeClr val="dk1"/>
                </a:solidFill>
                <a:latin typeface="Aptos"/>
              </a:rPr>
              <a:t>Minimal daily voice use .</a:t>
            </a:r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  <a:p>
            <a:pPr marL="571680" indent="-57168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BE" sz="3200" b="0" strike="noStrike" spc="-1">
                <a:solidFill>
                  <a:schemeClr val="dk1"/>
                </a:solidFill>
                <a:latin typeface="Aptos"/>
              </a:rPr>
              <a:t>No hormonal therapy</a:t>
            </a:r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  <a:p>
            <a:pPr marL="571680" indent="-57168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BE" sz="3200" b="0" strike="noStrike" spc="-1">
                <a:solidFill>
                  <a:schemeClr val="dk1"/>
                </a:solidFill>
                <a:latin typeface="Aptos"/>
              </a:rPr>
              <a:t>No surgery</a:t>
            </a:r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" name="PlaceHolder 1"/>
          <p:cNvSpPr>
            <a:spLocks noGrp="1"/>
          </p:cNvSpPr>
          <p:nvPr>
            <p:ph type="sldNum" idx="27"/>
          </p:nvPr>
        </p:nvSpPr>
        <p:spPr/>
        <p:txBody>
          <a:bodyPr/>
          <a:lstStyle/>
          <a:p>
            <a:fld id="{26140EB2-F72A-486E-9D1E-3D8436D40937}" type="slidenum">
              <a:rPr/>
              <a:t>7</a:t>
            </a:fld>
            <a:endParaRPr/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AC180B58-C91D-C5D2-BD16-462E02BE6831}"/>
              </a:ext>
            </a:extLst>
          </p:cNvPr>
          <p:cNvGrpSpPr/>
          <p:nvPr/>
        </p:nvGrpSpPr>
        <p:grpSpPr>
          <a:xfrm>
            <a:off x="1055160" y="128520"/>
            <a:ext cx="3802680" cy="363960"/>
            <a:chOff x="1055160" y="128520"/>
            <a:chExt cx="3802680" cy="363960"/>
          </a:xfrm>
        </p:grpSpPr>
        <p:cxnSp>
          <p:nvCxnSpPr>
            <p:cNvPr id="13" name="Connecteur droit 12">
              <a:extLst>
                <a:ext uri="{FF2B5EF4-FFF2-40B4-BE49-F238E27FC236}">
                  <a16:creationId xmlns:a16="http://schemas.microsoft.com/office/drawing/2014/main" id="{A0A42CEB-9823-5174-83F5-1A04018ED1B6}"/>
                </a:ext>
              </a:extLst>
            </p:cNvPr>
            <p:cNvCxnSpPr/>
            <p:nvPr/>
          </p:nvCxnSpPr>
          <p:spPr>
            <a:xfrm>
              <a:off x="1055160" y="312840"/>
              <a:ext cx="3539160" cy="720"/>
            </a:xfrm>
            <a:prstGeom prst="straightConnector1">
              <a:avLst/>
            </a:prstGeom>
            <a:ln w="635000" cap="rnd">
              <a:solidFill>
                <a:srgbClr val="C04F15"/>
              </a:solidFill>
              <a:round/>
            </a:ln>
          </p:spPr>
        </p:cxn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FE033E01-2294-4DDA-C52A-D6C6D7267F90}"/>
                </a:ext>
              </a:extLst>
            </p:cNvPr>
            <p:cNvSpPr/>
            <p:nvPr/>
          </p:nvSpPr>
          <p:spPr>
            <a:xfrm>
              <a:off x="2251440" y="128520"/>
              <a:ext cx="2606400" cy="36396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fr-FR" sz="1800" b="0" strike="noStrike" spc="-1" dirty="0">
                  <a:solidFill>
                    <a:schemeClr val="lt1"/>
                  </a:solidFill>
                  <a:latin typeface="Aptos Display"/>
                </a:rPr>
                <a:t>METHOD</a:t>
              </a:r>
              <a:endParaRPr lang="fr-FR" sz="1800" b="0" strike="noStrike" spc="-1" dirty="0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E3A363B7-3397-9787-EFAD-605B36816A83}"/>
              </a:ext>
            </a:extLst>
          </p:cNvPr>
          <p:cNvGrpSpPr/>
          <p:nvPr/>
        </p:nvGrpSpPr>
        <p:grpSpPr>
          <a:xfrm>
            <a:off x="-399600" y="124560"/>
            <a:ext cx="2955600" cy="363960"/>
            <a:chOff x="-399600" y="124560"/>
            <a:chExt cx="2955600" cy="363960"/>
          </a:xfrm>
        </p:grpSpPr>
        <p:cxnSp>
          <p:nvCxnSpPr>
            <p:cNvPr id="16" name="Connecteur droit 15">
              <a:extLst>
                <a:ext uri="{FF2B5EF4-FFF2-40B4-BE49-F238E27FC236}">
                  <a16:creationId xmlns:a16="http://schemas.microsoft.com/office/drawing/2014/main" id="{EF3A2412-5887-AD56-D26F-6069243C5CED}"/>
                </a:ext>
              </a:extLst>
            </p:cNvPr>
            <p:cNvCxnSpPr/>
            <p:nvPr/>
          </p:nvCxnSpPr>
          <p:spPr>
            <a:xfrm>
              <a:off x="-399600" y="311760"/>
              <a:ext cx="2888280" cy="720"/>
            </a:xfrm>
            <a:prstGeom prst="straightConnector1">
              <a:avLst/>
            </a:prstGeom>
            <a:ln w="635000" cap="rnd">
              <a:solidFill>
                <a:srgbClr val="F2AA84"/>
              </a:solidFill>
              <a:round/>
            </a:ln>
          </p:spPr>
        </p:cxn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827650A6-5834-E507-264C-D2A813B75AF8}"/>
                </a:ext>
              </a:extLst>
            </p:cNvPr>
            <p:cNvSpPr/>
            <p:nvPr/>
          </p:nvSpPr>
          <p:spPr>
            <a:xfrm>
              <a:off x="195840" y="124560"/>
              <a:ext cx="2360160" cy="36396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0">
              <a:solidFill>
                <a:srgbClr val="F2AA8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fr-FR" sz="1800" b="0" strike="noStrike" spc="-1" dirty="0">
                  <a:solidFill>
                    <a:schemeClr val="accent4">
                      <a:lumMod val="50000"/>
                    </a:schemeClr>
                  </a:solidFill>
                  <a:latin typeface="Aptos Display"/>
                </a:rPr>
                <a:t>INTRODUCTION</a:t>
              </a:r>
              <a:endParaRPr lang="fr-FR" sz="1800" b="0" strike="noStrike" spc="-1" dirty="0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3F88072-0F1D-9CFA-EC34-426C9D494079}"/>
              </a:ext>
            </a:extLst>
          </p:cNvPr>
          <p:cNvSpPr>
            <a:spLocks noGrp="1"/>
          </p:cNvSpPr>
          <p:nvPr>
            <p:ph type="dt" idx="28"/>
          </p:nvPr>
        </p:nvSpPr>
        <p:spPr/>
        <p:txBody>
          <a:bodyPr/>
          <a:lstStyle/>
          <a:p>
            <a:r>
              <a:rPr lang="fr-FR"/>
              <a:t>EPATH25 : 05/09/2025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563"/>
    </mc:Choice>
    <mc:Fallback xmlns="">
      <p:transition spd="slow" advTm="25563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PlaceHolder 1"/>
          <p:cNvSpPr>
            <a:spLocks noGrp="1"/>
          </p:cNvSpPr>
          <p:nvPr>
            <p:ph type="sldNum" idx="40"/>
          </p:nvPr>
        </p:nvSpPr>
        <p:spPr>
          <a:xfrm>
            <a:off x="11538360" y="6471000"/>
            <a:ext cx="386640" cy="2170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fr-BE" sz="1200" b="0" strike="noStrike" spc="-1">
                <a:solidFill>
                  <a:schemeClr val="dk1">
                    <a:tint val="82000"/>
                  </a:schemeClr>
                </a:solidFill>
                <a:latin typeface="Apto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67FC314C-BB89-4CBD-999E-8562A43ADEBF}" type="slidenum">
              <a:rPr lang="fr-BE" sz="1200" b="0" strike="noStrike" spc="-1">
                <a:solidFill>
                  <a:schemeClr val="dk1">
                    <a:tint val="82000"/>
                  </a:schemeClr>
                </a:solidFill>
                <a:latin typeface="Aptos"/>
              </a:rPr>
              <a:t>8</a:t>
            </a:fld>
            <a:endParaRPr lang="fr-FR" sz="1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3" name="ZoneTexte 41"/>
          <p:cNvSpPr/>
          <p:nvPr/>
        </p:nvSpPr>
        <p:spPr>
          <a:xfrm>
            <a:off x="4129645" y="763547"/>
            <a:ext cx="1925988" cy="394935"/>
          </a:xfrm>
          <a:prstGeom prst="rect">
            <a:avLst/>
          </a:prstGeom>
          <a:solidFill>
            <a:srgbClr val="0B76A0"/>
          </a:solidFill>
          <a:ln w="0">
            <a:solidFill>
              <a:srgbClr val="0B76A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fr-FR" sz="1800" b="0" strike="noStrike" spc="-1" dirty="0">
                <a:solidFill>
                  <a:schemeClr val="lt1"/>
                </a:solidFill>
                <a:latin typeface="Aptos"/>
              </a:rPr>
              <a:t>RV immersion</a:t>
            </a:r>
            <a:endParaRPr lang="fr-FR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5" name="Groupe 11">
            <a:extLst>
              <a:ext uri="{FF2B5EF4-FFF2-40B4-BE49-F238E27FC236}">
                <a16:creationId xmlns:a16="http://schemas.microsoft.com/office/drawing/2014/main" id="{6EC1E325-2880-4A8A-1234-5510D57D262D}"/>
              </a:ext>
            </a:extLst>
          </p:cNvPr>
          <p:cNvGrpSpPr/>
          <p:nvPr/>
        </p:nvGrpSpPr>
        <p:grpSpPr>
          <a:xfrm>
            <a:off x="1055160" y="128520"/>
            <a:ext cx="3802680" cy="363960"/>
            <a:chOff x="1055160" y="128520"/>
            <a:chExt cx="3802680" cy="363960"/>
          </a:xfrm>
        </p:grpSpPr>
        <p:cxnSp>
          <p:nvCxnSpPr>
            <p:cNvPr id="6" name="Connecteur droit 12">
              <a:extLst>
                <a:ext uri="{FF2B5EF4-FFF2-40B4-BE49-F238E27FC236}">
                  <a16:creationId xmlns:a16="http://schemas.microsoft.com/office/drawing/2014/main" id="{3AA61EBE-FBD2-300B-B559-2F9273397098}"/>
                </a:ext>
              </a:extLst>
            </p:cNvPr>
            <p:cNvCxnSpPr/>
            <p:nvPr/>
          </p:nvCxnSpPr>
          <p:spPr>
            <a:xfrm>
              <a:off x="1055160" y="312840"/>
              <a:ext cx="3539160" cy="720"/>
            </a:xfrm>
            <a:prstGeom prst="straightConnector1">
              <a:avLst/>
            </a:prstGeom>
            <a:ln w="635000" cap="rnd">
              <a:solidFill>
                <a:srgbClr val="C04F15"/>
              </a:solidFill>
              <a:round/>
            </a:ln>
          </p:spPr>
        </p:cxnSp>
        <p:sp>
          <p:nvSpPr>
            <p:cNvPr id="7" name="ZoneTexte 13">
              <a:extLst>
                <a:ext uri="{FF2B5EF4-FFF2-40B4-BE49-F238E27FC236}">
                  <a16:creationId xmlns:a16="http://schemas.microsoft.com/office/drawing/2014/main" id="{5B779616-C6FF-31E1-5D00-FE85CF34F674}"/>
                </a:ext>
              </a:extLst>
            </p:cNvPr>
            <p:cNvSpPr/>
            <p:nvPr/>
          </p:nvSpPr>
          <p:spPr>
            <a:xfrm>
              <a:off x="2251440" y="128520"/>
              <a:ext cx="2606400" cy="36396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fr-FR" sz="1800" b="0" strike="noStrike" spc="-1" dirty="0">
                  <a:solidFill>
                    <a:schemeClr val="lt1"/>
                  </a:solidFill>
                  <a:latin typeface="Aptos Display"/>
                </a:rPr>
                <a:t>METHOD</a:t>
              </a:r>
              <a:endParaRPr lang="fr-FR" sz="1800" b="0" strike="noStrike" spc="-1" dirty="0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8" name="Groupe 14">
            <a:extLst>
              <a:ext uri="{FF2B5EF4-FFF2-40B4-BE49-F238E27FC236}">
                <a16:creationId xmlns:a16="http://schemas.microsoft.com/office/drawing/2014/main" id="{58809883-9945-AA87-2F58-A2F68E1CB97D}"/>
              </a:ext>
            </a:extLst>
          </p:cNvPr>
          <p:cNvGrpSpPr/>
          <p:nvPr/>
        </p:nvGrpSpPr>
        <p:grpSpPr>
          <a:xfrm>
            <a:off x="-399600" y="124560"/>
            <a:ext cx="2955600" cy="363960"/>
            <a:chOff x="-399600" y="124560"/>
            <a:chExt cx="2955600" cy="363960"/>
          </a:xfrm>
        </p:grpSpPr>
        <p:cxnSp>
          <p:nvCxnSpPr>
            <p:cNvPr id="9" name="Connecteur droit 15">
              <a:extLst>
                <a:ext uri="{FF2B5EF4-FFF2-40B4-BE49-F238E27FC236}">
                  <a16:creationId xmlns:a16="http://schemas.microsoft.com/office/drawing/2014/main" id="{4811F0C9-1C96-6D26-0FFA-005AAA4A8C96}"/>
                </a:ext>
              </a:extLst>
            </p:cNvPr>
            <p:cNvCxnSpPr/>
            <p:nvPr/>
          </p:nvCxnSpPr>
          <p:spPr>
            <a:xfrm>
              <a:off x="-399600" y="311760"/>
              <a:ext cx="2888280" cy="720"/>
            </a:xfrm>
            <a:prstGeom prst="straightConnector1">
              <a:avLst/>
            </a:prstGeom>
            <a:ln w="635000" cap="rnd">
              <a:solidFill>
                <a:srgbClr val="F2AA84"/>
              </a:solidFill>
              <a:round/>
            </a:ln>
          </p:spPr>
        </p:cxnSp>
        <p:sp>
          <p:nvSpPr>
            <p:cNvPr id="10" name="ZoneTexte 16">
              <a:extLst>
                <a:ext uri="{FF2B5EF4-FFF2-40B4-BE49-F238E27FC236}">
                  <a16:creationId xmlns:a16="http://schemas.microsoft.com/office/drawing/2014/main" id="{75594193-8BC3-380D-9082-43010AB663A4}"/>
                </a:ext>
              </a:extLst>
            </p:cNvPr>
            <p:cNvSpPr/>
            <p:nvPr/>
          </p:nvSpPr>
          <p:spPr>
            <a:xfrm>
              <a:off x="195840" y="124560"/>
              <a:ext cx="2360160" cy="36396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0">
              <a:solidFill>
                <a:srgbClr val="F2AA8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fr-FR" sz="1800" b="0" strike="noStrike" spc="-1" dirty="0">
                  <a:solidFill>
                    <a:schemeClr val="accent4">
                      <a:lumMod val="50000"/>
                    </a:schemeClr>
                  </a:solidFill>
                  <a:latin typeface="Aptos Display"/>
                </a:rPr>
                <a:t>INTRODUCTION</a:t>
              </a:r>
              <a:endParaRPr lang="fr-FR" sz="1800" b="0" strike="noStrike" spc="-1" dirty="0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338" name="ZoneTexte 79"/>
          <p:cNvSpPr/>
          <p:nvPr/>
        </p:nvSpPr>
        <p:spPr>
          <a:xfrm>
            <a:off x="8398165" y="944761"/>
            <a:ext cx="3123000" cy="107576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fr-FR" sz="1600" b="0" strike="noStrike" spc="-1" dirty="0" err="1">
                <a:solidFill>
                  <a:srgbClr val="0B76A0"/>
                </a:solidFill>
                <a:latin typeface="Aptos"/>
              </a:rPr>
              <a:t>Environment</a:t>
            </a:r>
            <a:endParaRPr lang="fr-FR" sz="1600" b="0" strike="noStrike" spc="-1" dirty="0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lang="fr-FR" sz="1600" b="0" strike="noStrike" spc="-1" dirty="0">
                <a:solidFill>
                  <a:srgbClr val="0B76A0"/>
                </a:solidFill>
                <a:latin typeface="Aptos"/>
              </a:rPr>
              <a:t>Target Interview +</a:t>
            </a:r>
            <a:endParaRPr lang="fr-FR" sz="1600" b="0" strike="noStrike" spc="-1" dirty="0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lang="fr-FR" sz="1600" b="0" strike="noStrike" spc="-1" dirty="0" err="1">
                <a:solidFill>
                  <a:srgbClr val="0B76A0"/>
                </a:solidFill>
                <a:latin typeface="Aptos"/>
              </a:rPr>
              <a:t>Environment</a:t>
            </a:r>
            <a:r>
              <a:rPr lang="fr-FR" sz="1600" b="0" strike="noStrike" spc="-1" dirty="0">
                <a:solidFill>
                  <a:srgbClr val="0B76A0"/>
                </a:solidFill>
                <a:latin typeface="Aptos"/>
              </a:rPr>
              <a:t> transfert 1</a:t>
            </a:r>
            <a:endParaRPr lang="fr-FR" sz="1600" b="0" strike="noStrike" spc="-1" dirty="0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lang="fr-FR" sz="1600" b="0" strike="noStrike" spc="-1" dirty="0" err="1">
                <a:solidFill>
                  <a:srgbClr val="0B76A0"/>
                </a:solidFill>
                <a:latin typeface="Aptos"/>
              </a:rPr>
              <a:t>Environment</a:t>
            </a:r>
            <a:r>
              <a:rPr lang="fr-FR" sz="1600" b="0" strike="noStrike" spc="-1" dirty="0">
                <a:solidFill>
                  <a:srgbClr val="0B76A0"/>
                </a:solidFill>
                <a:latin typeface="Aptos"/>
              </a:rPr>
              <a:t> transfert 2 lift</a:t>
            </a:r>
            <a:endParaRPr lang="fr-FR" sz="16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2" name="ZoneTexte 65"/>
          <p:cNvSpPr/>
          <p:nvPr/>
        </p:nvSpPr>
        <p:spPr>
          <a:xfrm>
            <a:off x="1810136" y="1292066"/>
            <a:ext cx="1305014" cy="82954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fr-FR" sz="1600" b="0" strike="noStrike" spc="-1" dirty="0" err="1">
                <a:solidFill>
                  <a:srgbClr val="0B76A0"/>
                </a:solidFill>
                <a:latin typeface="Aptos"/>
              </a:rPr>
              <a:t>Environment</a:t>
            </a:r>
            <a:endParaRPr lang="fr-FR" sz="1600" b="0" strike="noStrike" spc="-1" dirty="0">
              <a:solidFill>
                <a:srgbClr val="000000"/>
              </a:solidFill>
              <a:latin typeface="Calibri"/>
            </a:endParaRPr>
          </a:p>
          <a:p>
            <a:pPr algn="ctr" defTabSz="914400">
              <a:lnSpc>
                <a:spcPct val="100000"/>
              </a:lnSpc>
            </a:pPr>
            <a:r>
              <a:rPr lang="fr-FR" sz="1600" b="0" strike="noStrike" spc="-1" dirty="0">
                <a:solidFill>
                  <a:srgbClr val="0B76A0"/>
                </a:solidFill>
                <a:latin typeface="Aptos"/>
              </a:rPr>
              <a:t>Target</a:t>
            </a:r>
            <a:endParaRPr lang="fr-FR" sz="1600" b="0" strike="noStrike" spc="-1" dirty="0">
              <a:solidFill>
                <a:srgbClr val="000000"/>
              </a:solidFill>
              <a:latin typeface="Calibri"/>
            </a:endParaRPr>
          </a:p>
          <a:p>
            <a:pPr algn="ctr" defTabSz="914400">
              <a:lnSpc>
                <a:spcPct val="100000"/>
              </a:lnSpc>
            </a:pPr>
            <a:r>
              <a:rPr lang="fr-FR" sz="1600" b="0" strike="noStrike" spc="-1" dirty="0">
                <a:solidFill>
                  <a:srgbClr val="0B76A0"/>
                </a:solidFill>
                <a:latin typeface="Aptos"/>
              </a:rPr>
              <a:t>Interview</a:t>
            </a:r>
            <a:endParaRPr lang="fr-FR" sz="16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94" name="Image" descr="Image"/>
          <p:cNvPicPr/>
          <p:nvPr/>
        </p:nvPicPr>
        <p:blipFill>
          <a:blip r:embed="rId3"/>
          <a:stretch/>
        </p:blipFill>
        <p:spPr>
          <a:xfrm>
            <a:off x="7725965" y="1560125"/>
            <a:ext cx="68645" cy="112894"/>
          </a:xfrm>
          <a:prstGeom prst="rect">
            <a:avLst/>
          </a:prstGeom>
          <a:ln w="12700">
            <a:noFill/>
          </a:ln>
        </p:spPr>
      </p:pic>
      <p:sp>
        <p:nvSpPr>
          <p:cNvPr id="295" name="ZoneTexte 68"/>
          <p:cNvSpPr/>
          <p:nvPr/>
        </p:nvSpPr>
        <p:spPr>
          <a:xfrm>
            <a:off x="9088801" y="5144034"/>
            <a:ext cx="1665529" cy="39493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fr-FR" sz="1800" b="0" strike="noStrike" spc="-1" dirty="0">
                <a:solidFill>
                  <a:schemeClr val="accent2">
                    <a:lumMod val="50000"/>
                  </a:schemeClr>
                </a:solidFill>
                <a:latin typeface="Aptos"/>
              </a:rPr>
              <a:t>No sessions</a:t>
            </a:r>
            <a:endParaRPr lang="fr-FR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8" name="Flèche vers la droite 2"/>
          <p:cNvSpPr/>
          <p:nvPr/>
        </p:nvSpPr>
        <p:spPr>
          <a:xfrm>
            <a:off x="368375" y="3609021"/>
            <a:ext cx="11378140" cy="640646"/>
          </a:xfrm>
          <a:prstGeom prst="rightArrow">
            <a:avLst>
              <a:gd name="adj1" fmla="val 50000"/>
              <a:gd name="adj2" fmla="val 50000"/>
            </a:avLst>
          </a:prstGeom>
          <a:noFill/>
          <a:ln w="57150">
            <a:solidFill>
              <a:srgbClr val="F2AA84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horzOverflow="overflow" wrap="square" lIns="25560" tIns="25560" rIns="25560" bIns="25560" numCol="1" spcCol="38160" anchor="ctr">
            <a:spAutoFit/>
          </a:bodyPr>
          <a:lstStyle/>
          <a:p>
            <a:pPr algn="ctr" defTabSz="565200">
              <a:lnSpc>
                <a:spcPct val="100000"/>
              </a:lnSpc>
            </a:pPr>
            <a:endParaRPr lang="fr-FR" sz="1600" b="0" strike="noStrike" spc="-1">
              <a:solidFill>
                <a:srgbClr val="FFFFFF"/>
              </a:solidFill>
              <a:latin typeface="Avenir Next Regular"/>
              <a:ea typeface="Avenir Next Regular"/>
            </a:endParaRPr>
          </a:p>
        </p:txBody>
      </p:sp>
      <p:cxnSp>
        <p:nvCxnSpPr>
          <p:cNvPr id="299" name="Connecteur droit 9"/>
          <p:cNvCxnSpPr/>
          <p:nvPr/>
        </p:nvCxnSpPr>
        <p:spPr>
          <a:xfrm>
            <a:off x="1150146" y="4055130"/>
            <a:ext cx="785" cy="751978"/>
          </a:xfrm>
          <a:prstGeom prst="straightConnector1">
            <a:avLst/>
          </a:prstGeom>
          <a:ln w="57150">
            <a:solidFill>
              <a:srgbClr val="F2AA84"/>
            </a:solidFill>
            <a:miter/>
          </a:ln>
        </p:spPr>
      </p:cxnSp>
      <p:cxnSp>
        <p:nvCxnSpPr>
          <p:cNvPr id="300" name="Connecteur droit 10"/>
          <p:cNvCxnSpPr/>
          <p:nvPr/>
        </p:nvCxnSpPr>
        <p:spPr>
          <a:xfrm>
            <a:off x="3521348" y="4055130"/>
            <a:ext cx="785" cy="751978"/>
          </a:xfrm>
          <a:prstGeom prst="straightConnector1">
            <a:avLst/>
          </a:prstGeom>
          <a:ln w="57150">
            <a:solidFill>
              <a:srgbClr val="F2AA84"/>
            </a:solidFill>
            <a:miter/>
          </a:ln>
        </p:spPr>
      </p:cxnSp>
      <p:cxnSp>
        <p:nvCxnSpPr>
          <p:cNvPr id="301" name="Connecteur droit 11"/>
          <p:cNvCxnSpPr/>
          <p:nvPr/>
        </p:nvCxnSpPr>
        <p:spPr>
          <a:xfrm>
            <a:off x="1958198" y="4055130"/>
            <a:ext cx="785" cy="751978"/>
          </a:xfrm>
          <a:prstGeom prst="straightConnector1">
            <a:avLst/>
          </a:prstGeom>
          <a:ln w="57150">
            <a:solidFill>
              <a:srgbClr val="F2AA84"/>
            </a:solidFill>
            <a:miter/>
          </a:ln>
        </p:spPr>
      </p:cxnSp>
      <p:cxnSp>
        <p:nvCxnSpPr>
          <p:cNvPr id="302" name="Connecteur droit 12"/>
          <p:cNvCxnSpPr/>
          <p:nvPr/>
        </p:nvCxnSpPr>
        <p:spPr>
          <a:xfrm>
            <a:off x="2736831" y="4055130"/>
            <a:ext cx="785" cy="751978"/>
          </a:xfrm>
          <a:prstGeom prst="straightConnector1">
            <a:avLst/>
          </a:prstGeom>
          <a:ln w="57150">
            <a:solidFill>
              <a:srgbClr val="F2AA84"/>
            </a:solidFill>
            <a:miter/>
          </a:ln>
        </p:spPr>
      </p:cxnSp>
      <p:cxnSp>
        <p:nvCxnSpPr>
          <p:cNvPr id="303" name="Connecteur droit 13"/>
          <p:cNvCxnSpPr/>
          <p:nvPr/>
        </p:nvCxnSpPr>
        <p:spPr>
          <a:xfrm>
            <a:off x="6659807" y="4055130"/>
            <a:ext cx="785" cy="751978"/>
          </a:xfrm>
          <a:prstGeom prst="straightConnector1">
            <a:avLst/>
          </a:prstGeom>
          <a:ln w="57150">
            <a:solidFill>
              <a:srgbClr val="F2AA84"/>
            </a:solidFill>
            <a:miter/>
          </a:ln>
        </p:spPr>
      </p:cxnSp>
      <p:cxnSp>
        <p:nvCxnSpPr>
          <p:cNvPr id="304" name="Connecteur droit 14"/>
          <p:cNvCxnSpPr/>
          <p:nvPr/>
        </p:nvCxnSpPr>
        <p:spPr>
          <a:xfrm>
            <a:off x="4318025" y="4055130"/>
            <a:ext cx="785" cy="751978"/>
          </a:xfrm>
          <a:prstGeom prst="straightConnector1">
            <a:avLst/>
          </a:prstGeom>
          <a:ln w="57150">
            <a:solidFill>
              <a:srgbClr val="F2AA84"/>
            </a:solidFill>
            <a:miter/>
          </a:ln>
        </p:spPr>
      </p:cxnSp>
      <p:cxnSp>
        <p:nvCxnSpPr>
          <p:cNvPr id="305" name="Connecteur droit 15"/>
          <p:cNvCxnSpPr/>
          <p:nvPr/>
        </p:nvCxnSpPr>
        <p:spPr>
          <a:xfrm>
            <a:off x="5075475" y="4055130"/>
            <a:ext cx="785" cy="751978"/>
          </a:xfrm>
          <a:prstGeom prst="straightConnector1">
            <a:avLst/>
          </a:prstGeom>
          <a:ln w="57150">
            <a:solidFill>
              <a:srgbClr val="F2AA84"/>
            </a:solidFill>
            <a:miter/>
          </a:ln>
        </p:spPr>
      </p:cxnSp>
      <p:cxnSp>
        <p:nvCxnSpPr>
          <p:cNvPr id="306" name="Connecteur droit 16"/>
          <p:cNvCxnSpPr/>
          <p:nvPr/>
        </p:nvCxnSpPr>
        <p:spPr>
          <a:xfrm>
            <a:off x="5848224" y="4055130"/>
            <a:ext cx="785" cy="751978"/>
          </a:xfrm>
          <a:prstGeom prst="straightConnector1">
            <a:avLst/>
          </a:prstGeom>
          <a:ln w="57150">
            <a:solidFill>
              <a:srgbClr val="F2AA84"/>
            </a:solidFill>
            <a:miter/>
          </a:ln>
        </p:spPr>
      </p:cxnSp>
      <p:cxnSp>
        <p:nvCxnSpPr>
          <p:cNvPr id="307" name="Connecteur droit 17"/>
          <p:cNvCxnSpPr/>
          <p:nvPr/>
        </p:nvCxnSpPr>
        <p:spPr>
          <a:xfrm>
            <a:off x="7450992" y="4058646"/>
            <a:ext cx="785" cy="751978"/>
          </a:xfrm>
          <a:prstGeom prst="straightConnector1">
            <a:avLst/>
          </a:prstGeom>
          <a:ln w="57150">
            <a:solidFill>
              <a:srgbClr val="F2AA84"/>
            </a:solidFill>
            <a:miter/>
          </a:ln>
        </p:spPr>
      </p:cxnSp>
      <p:sp>
        <p:nvSpPr>
          <p:cNvPr id="308" name="Ellipse 18"/>
          <p:cNvSpPr/>
          <p:nvPr/>
        </p:nvSpPr>
        <p:spPr>
          <a:xfrm>
            <a:off x="867720" y="4875861"/>
            <a:ext cx="547593" cy="45157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">
            <a:solidFill>
              <a:srgbClr val="F2AA84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horzOverflow="overflow" lIns="25560" tIns="25560" rIns="25560" bIns="25560" numCol="1" spcCol="38160" anchor="ctr">
            <a:spAutoFit/>
          </a:bodyPr>
          <a:lstStyle/>
          <a:p>
            <a:pPr algn="ctr" defTabSz="565200">
              <a:lnSpc>
                <a:spcPct val="100000"/>
              </a:lnSpc>
            </a:pPr>
            <a:r>
              <a:rPr lang="fr-FR" sz="1600" b="0" strike="noStrike" spc="-1">
                <a:solidFill>
                  <a:srgbClr val="FFFFFF"/>
                </a:solidFill>
                <a:latin typeface="Avenir Next Regular"/>
                <a:ea typeface="Avenir Next Regular"/>
              </a:rPr>
              <a:t>1</a:t>
            </a:r>
            <a:endParaRPr lang="fr-FR" sz="1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9" name="Ellipse 20"/>
          <p:cNvSpPr/>
          <p:nvPr/>
        </p:nvSpPr>
        <p:spPr>
          <a:xfrm>
            <a:off x="1682441" y="4882501"/>
            <a:ext cx="547593" cy="45157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">
            <a:solidFill>
              <a:srgbClr val="F2AA84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horzOverflow="overflow" lIns="25560" tIns="25560" rIns="25560" bIns="25560" numCol="1" spcCol="38160" anchor="ctr">
            <a:spAutoFit/>
          </a:bodyPr>
          <a:lstStyle/>
          <a:p>
            <a:pPr algn="ctr" defTabSz="565200">
              <a:lnSpc>
                <a:spcPct val="100000"/>
              </a:lnSpc>
            </a:pPr>
            <a:r>
              <a:rPr lang="fr-FR" sz="1600" b="0" strike="noStrike" spc="-1">
                <a:solidFill>
                  <a:srgbClr val="FFFFFF"/>
                </a:solidFill>
                <a:latin typeface="Avenir Next Regular"/>
                <a:ea typeface="Avenir Next Regular"/>
              </a:rPr>
              <a:t>2</a:t>
            </a:r>
            <a:endParaRPr lang="fr-FR" sz="1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0" name="Ellipse 21"/>
          <p:cNvSpPr/>
          <p:nvPr/>
        </p:nvSpPr>
        <p:spPr>
          <a:xfrm>
            <a:off x="2462643" y="4882501"/>
            <a:ext cx="547593" cy="45157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">
            <a:solidFill>
              <a:srgbClr val="F2AA84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horzOverflow="overflow" lIns="25560" tIns="25560" rIns="25560" bIns="25560" numCol="1" spcCol="38160" anchor="ctr">
            <a:spAutoFit/>
          </a:bodyPr>
          <a:lstStyle/>
          <a:p>
            <a:pPr algn="ctr" defTabSz="565200">
              <a:lnSpc>
                <a:spcPct val="100000"/>
              </a:lnSpc>
            </a:pPr>
            <a:r>
              <a:rPr lang="fr-FR" sz="1600" b="0" strike="noStrike" spc="-1">
                <a:solidFill>
                  <a:srgbClr val="FFFFFF"/>
                </a:solidFill>
                <a:latin typeface="Avenir Next Regular"/>
                <a:ea typeface="Avenir Next Regular"/>
              </a:rPr>
              <a:t>3</a:t>
            </a:r>
            <a:endParaRPr lang="fr-FR" sz="1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1" name="Ellipse 22"/>
          <p:cNvSpPr/>
          <p:nvPr/>
        </p:nvSpPr>
        <p:spPr>
          <a:xfrm>
            <a:off x="3256574" y="4867267"/>
            <a:ext cx="547593" cy="45157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">
            <a:solidFill>
              <a:srgbClr val="F2AA84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horzOverflow="overflow" lIns="25560" tIns="25560" rIns="25560" bIns="25560" numCol="1" spcCol="38160" anchor="ctr">
            <a:spAutoFit/>
          </a:bodyPr>
          <a:lstStyle/>
          <a:p>
            <a:pPr algn="ctr" defTabSz="565200">
              <a:lnSpc>
                <a:spcPct val="100000"/>
              </a:lnSpc>
            </a:pPr>
            <a:r>
              <a:rPr lang="fr-FR" sz="1600" b="0" strike="noStrike" spc="-1">
                <a:solidFill>
                  <a:srgbClr val="FFFFFF"/>
                </a:solidFill>
                <a:latin typeface="Avenir Next Regular"/>
                <a:ea typeface="Avenir Next Regular"/>
              </a:rPr>
              <a:t>4</a:t>
            </a:r>
            <a:endParaRPr lang="fr-FR" sz="1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2" name="Ellipse 23"/>
          <p:cNvSpPr/>
          <p:nvPr/>
        </p:nvSpPr>
        <p:spPr>
          <a:xfrm>
            <a:off x="4048543" y="4875861"/>
            <a:ext cx="547593" cy="45157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">
            <a:solidFill>
              <a:srgbClr val="F2AA84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horzOverflow="overflow" lIns="25560" tIns="25560" rIns="25560" bIns="25560" numCol="1" spcCol="38160" anchor="ctr">
            <a:spAutoFit/>
          </a:bodyPr>
          <a:lstStyle/>
          <a:p>
            <a:pPr algn="ctr" defTabSz="565200">
              <a:lnSpc>
                <a:spcPct val="100000"/>
              </a:lnSpc>
            </a:pPr>
            <a:r>
              <a:rPr lang="fr-FR" sz="1600" b="0" strike="noStrike" spc="-1">
                <a:solidFill>
                  <a:srgbClr val="FFFFFF"/>
                </a:solidFill>
                <a:latin typeface="Avenir Next Regular"/>
                <a:ea typeface="Avenir Next Regular"/>
              </a:rPr>
              <a:t>5</a:t>
            </a:r>
            <a:endParaRPr lang="fr-FR" sz="1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3" name="Ellipse 24"/>
          <p:cNvSpPr/>
          <p:nvPr/>
        </p:nvSpPr>
        <p:spPr>
          <a:xfrm>
            <a:off x="4805209" y="4870001"/>
            <a:ext cx="547593" cy="45157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">
            <a:solidFill>
              <a:srgbClr val="F2AA84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horzOverflow="overflow" lIns="25560" tIns="25560" rIns="25560" bIns="25560" numCol="1" spcCol="38160" anchor="ctr">
            <a:spAutoFit/>
          </a:bodyPr>
          <a:lstStyle/>
          <a:p>
            <a:pPr algn="ctr" defTabSz="565200">
              <a:lnSpc>
                <a:spcPct val="100000"/>
              </a:lnSpc>
            </a:pPr>
            <a:r>
              <a:rPr lang="fr-FR" sz="1600" b="0" strike="noStrike" spc="-1">
                <a:solidFill>
                  <a:srgbClr val="FFFFFF"/>
                </a:solidFill>
                <a:latin typeface="Avenir Next Regular"/>
                <a:ea typeface="Avenir Next Regular"/>
              </a:rPr>
              <a:t>6</a:t>
            </a:r>
            <a:endParaRPr lang="fr-FR" sz="1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4" name="Ellipse 25"/>
          <p:cNvSpPr/>
          <p:nvPr/>
        </p:nvSpPr>
        <p:spPr>
          <a:xfrm>
            <a:off x="6388756" y="4861016"/>
            <a:ext cx="547593" cy="45157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">
            <a:solidFill>
              <a:srgbClr val="F2AA84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horzOverflow="overflow" lIns="25560" tIns="25560" rIns="25560" bIns="25560" numCol="1" spcCol="38160" anchor="ctr">
            <a:spAutoFit/>
          </a:bodyPr>
          <a:lstStyle/>
          <a:p>
            <a:pPr algn="ctr" defTabSz="565200">
              <a:lnSpc>
                <a:spcPct val="100000"/>
              </a:lnSpc>
            </a:pPr>
            <a:r>
              <a:rPr lang="fr-FR" sz="1600" b="0" strike="noStrike" spc="-1">
                <a:solidFill>
                  <a:srgbClr val="FFFFFF"/>
                </a:solidFill>
                <a:latin typeface="Avenir Next Regular"/>
                <a:ea typeface="Avenir Next Regular"/>
              </a:rPr>
              <a:t>8</a:t>
            </a:r>
            <a:endParaRPr lang="fr-FR" sz="1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5" name="Ellipse 26"/>
          <p:cNvSpPr/>
          <p:nvPr/>
        </p:nvSpPr>
        <p:spPr>
          <a:xfrm>
            <a:off x="5589334" y="4867267"/>
            <a:ext cx="547593" cy="45157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">
            <a:solidFill>
              <a:srgbClr val="F2AA84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horzOverflow="overflow" lIns="25560" tIns="25560" rIns="25560" bIns="25560" numCol="1" spcCol="38160" anchor="ctr">
            <a:spAutoFit/>
          </a:bodyPr>
          <a:lstStyle/>
          <a:p>
            <a:pPr algn="ctr" defTabSz="565200">
              <a:lnSpc>
                <a:spcPct val="100000"/>
              </a:lnSpc>
            </a:pPr>
            <a:r>
              <a:rPr lang="fr-FR" sz="1600" b="0" strike="noStrike" spc="-1">
                <a:solidFill>
                  <a:srgbClr val="FFFFFF"/>
                </a:solidFill>
                <a:latin typeface="Avenir Next Regular"/>
                <a:ea typeface="Avenir Next Regular"/>
              </a:rPr>
              <a:t>7</a:t>
            </a:r>
            <a:endParaRPr lang="fr-FR" sz="1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6" name="Ellipse 27"/>
          <p:cNvSpPr/>
          <p:nvPr/>
        </p:nvSpPr>
        <p:spPr>
          <a:xfrm>
            <a:off x="7177196" y="4867267"/>
            <a:ext cx="547593" cy="45157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">
            <a:solidFill>
              <a:srgbClr val="F2AA84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horzOverflow="overflow" lIns="25560" tIns="25560" rIns="25560" bIns="25560" numCol="1" spcCol="38160" anchor="ctr">
            <a:spAutoFit/>
          </a:bodyPr>
          <a:lstStyle/>
          <a:p>
            <a:pPr algn="ctr" defTabSz="565200">
              <a:lnSpc>
                <a:spcPct val="100000"/>
              </a:lnSpc>
            </a:pPr>
            <a:r>
              <a:rPr lang="fr-FR" sz="1600" b="0" strike="noStrike" spc="-1">
                <a:solidFill>
                  <a:srgbClr val="FFFFFF"/>
                </a:solidFill>
                <a:latin typeface="Avenir Next Regular"/>
                <a:ea typeface="Avenir Next Regular"/>
              </a:rPr>
              <a:t>9</a:t>
            </a:r>
            <a:endParaRPr lang="fr-FR" sz="1600" b="0" strike="noStrike" spc="-1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317" name="Connecteur droit 28"/>
          <p:cNvCxnSpPr/>
          <p:nvPr/>
        </p:nvCxnSpPr>
        <p:spPr>
          <a:xfrm flipV="1">
            <a:off x="2335305" y="2527735"/>
            <a:ext cx="785" cy="1280902"/>
          </a:xfrm>
          <a:prstGeom prst="straightConnector1">
            <a:avLst/>
          </a:prstGeom>
          <a:ln w="57150">
            <a:solidFill>
              <a:srgbClr val="0B76A0"/>
            </a:solidFill>
            <a:miter/>
            <a:headEnd type="triangle" w="med" len="med"/>
          </a:ln>
        </p:spPr>
      </p:cxnSp>
      <p:cxnSp>
        <p:nvCxnSpPr>
          <p:cNvPr id="318" name="Connecteur droit 31"/>
          <p:cNvCxnSpPr/>
          <p:nvPr/>
        </p:nvCxnSpPr>
        <p:spPr>
          <a:xfrm flipV="1">
            <a:off x="3943427" y="2486433"/>
            <a:ext cx="785" cy="1280902"/>
          </a:xfrm>
          <a:prstGeom prst="straightConnector1">
            <a:avLst/>
          </a:prstGeom>
          <a:ln w="57150">
            <a:solidFill>
              <a:srgbClr val="0B76A0"/>
            </a:solidFill>
            <a:miter/>
            <a:headEnd type="triangle" w="med" len="med"/>
          </a:ln>
        </p:spPr>
      </p:cxnSp>
      <p:cxnSp>
        <p:nvCxnSpPr>
          <p:cNvPr id="319" name="Connecteur droit 32"/>
          <p:cNvCxnSpPr/>
          <p:nvPr/>
        </p:nvCxnSpPr>
        <p:spPr>
          <a:xfrm flipV="1">
            <a:off x="5499203" y="2491212"/>
            <a:ext cx="785" cy="1280902"/>
          </a:xfrm>
          <a:prstGeom prst="straightConnector1">
            <a:avLst/>
          </a:prstGeom>
          <a:ln w="57150">
            <a:solidFill>
              <a:srgbClr val="0B76A0"/>
            </a:solidFill>
            <a:miter/>
            <a:headEnd type="triangle" w="med" len="med"/>
          </a:ln>
        </p:spPr>
      </p:cxnSp>
      <p:cxnSp>
        <p:nvCxnSpPr>
          <p:cNvPr id="320" name="Connecteur droit 33"/>
          <p:cNvCxnSpPr/>
          <p:nvPr/>
        </p:nvCxnSpPr>
        <p:spPr>
          <a:xfrm flipV="1">
            <a:off x="7055484" y="2516251"/>
            <a:ext cx="785" cy="1280902"/>
          </a:xfrm>
          <a:prstGeom prst="straightConnector1">
            <a:avLst/>
          </a:prstGeom>
          <a:ln w="57150">
            <a:solidFill>
              <a:srgbClr val="0B76A0"/>
            </a:solidFill>
            <a:miter/>
            <a:headEnd type="triangle" w="med" len="med"/>
          </a:ln>
        </p:spPr>
      </p:cxnSp>
      <p:cxnSp>
        <p:nvCxnSpPr>
          <p:cNvPr id="321" name="Connecteur droit 34"/>
          <p:cNvCxnSpPr/>
          <p:nvPr/>
        </p:nvCxnSpPr>
        <p:spPr>
          <a:xfrm>
            <a:off x="364845" y="3029314"/>
            <a:ext cx="785" cy="1422704"/>
          </a:xfrm>
          <a:prstGeom prst="straightConnector1">
            <a:avLst/>
          </a:prstGeom>
          <a:ln w="57150">
            <a:solidFill>
              <a:srgbClr val="002060"/>
            </a:solidFill>
            <a:miter/>
            <a:headEnd type="triangle" w="med" len="med"/>
          </a:ln>
        </p:spPr>
      </p:cxnSp>
      <p:sp>
        <p:nvSpPr>
          <p:cNvPr id="322" name="Accolade fermante 39"/>
          <p:cNvSpPr/>
          <p:nvPr/>
        </p:nvSpPr>
        <p:spPr>
          <a:xfrm rot="16200000">
            <a:off x="5128502" y="-1380725"/>
            <a:ext cx="750416" cy="7009862"/>
          </a:xfrm>
          <a:prstGeom prst="rightBrace">
            <a:avLst>
              <a:gd name="adj1" fmla="val 8333"/>
              <a:gd name="adj2" fmla="val 50000"/>
            </a:avLst>
          </a:prstGeom>
          <a:noFill/>
          <a:ln w="19050">
            <a:solidFill>
              <a:srgbClr val="0B76A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horzOverflow="overflow" lIns="45720" tIns="23040" rIns="45720" bIns="23040" numCol="1" spcCol="38160" anchor="t">
            <a:noAutofit/>
          </a:bodyPr>
          <a:lstStyle/>
          <a:p>
            <a:pPr defTabSz="457200">
              <a:lnSpc>
                <a:spcPct val="100000"/>
              </a:lnSpc>
            </a:pPr>
            <a:endParaRPr lang="fr-FR" sz="900" b="0" strike="noStrike" spc="-1">
              <a:solidFill>
                <a:srgbClr val="000000"/>
              </a:solidFill>
              <a:latin typeface="Aptos"/>
            </a:endParaRPr>
          </a:p>
        </p:txBody>
      </p:sp>
      <p:sp>
        <p:nvSpPr>
          <p:cNvPr id="324" name="ZoneTexte 44"/>
          <p:cNvSpPr/>
          <p:nvPr/>
        </p:nvSpPr>
        <p:spPr>
          <a:xfrm>
            <a:off x="10146721" y="5589409"/>
            <a:ext cx="748200" cy="606643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horzOverflow="overflow" wrap="square" lIns="25560" tIns="25560" rIns="25560" bIns="25560" numCol="1" spcCol="38160" anchor="ctr">
            <a:spAutoFit/>
          </a:bodyPr>
          <a:lstStyle/>
          <a:p>
            <a:pPr algn="ctr" defTabSz="1219320">
              <a:lnSpc>
                <a:spcPct val="90000"/>
              </a:lnSpc>
            </a:pPr>
            <a:r>
              <a:rPr lang="fr-FR" sz="2000" b="0" strike="noStrike" spc="-1" dirty="0">
                <a:solidFill>
                  <a:srgbClr val="002060"/>
                </a:solidFill>
                <a:latin typeface="Aptos Display"/>
              </a:rPr>
              <a:t>Vocal profile</a:t>
            </a:r>
            <a:endParaRPr lang="fr-FR" sz="2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5" name="Accolade fermante 69"/>
          <p:cNvSpPr/>
          <p:nvPr/>
        </p:nvSpPr>
        <p:spPr>
          <a:xfrm rot="5400000">
            <a:off x="4315440" y="2377800"/>
            <a:ext cx="308160" cy="6473520"/>
          </a:xfrm>
          <a:prstGeom prst="rightBrace">
            <a:avLst>
              <a:gd name="adj1" fmla="val 8333"/>
              <a:gd name="adj2" fmla="val 50000"/>
            </a:avLst>
          </a:prstGeom>
          <a:noFill/>
          <a:ln w="19050">
            <a:solidFill>
              <a:srgbClr val="F2AA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fr-FR" sz="1800" b="0" strike="noStrike" spc="-1">
              <a:solidFill>
                <a:schemeClr val="dk1"/>
              </a:solidFill>
              <a:latin typeface="Aptos"/>
            </a:endParaRPr>
          </a:p>
        </p:txBody>
      </p:sp>
      <p:cxnSp>
        <p:nvCxnSpPr>
          <p:cNvPr id="326" name="Connecteur droit 36"/>
          <p:cNvCxnSpPr/>
          <p:nvPr/>
        </p:nvCxnSpPr>
        <p:spPr>
          <a:xfrm>
            <a:off x="8258975" y="4053910"/>
            <a:ext cx="3600" cy="689400"/>
          </a:xfrm>
          <a:prstGeom prst="straightConnector1">
            <a:avLst/>
          </a:prstGeom>
          <a:ln w="57150">
            <a:solidFill>
              <a:srgbClr val="F2AA84"/>
            </a:solidFill>
            <a:miter/>
          </a:ln>
        </p:spPr>
      </p:cxnSp>
      <p:sp>
        <p:nvSpPr>
          <p:cNvPr id="327" name="Ellipse 45"/>
          <p:cNvSpPr/>
          <p:nvPr/>
        </p:nvSpPr>
        <p:spPr>
          <a:xfrm>
            <a:off x="8012725" y="4882501"/>
            <a:ext cx="502560" cy="41616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">
            <a:solidFill>
              <a:srgbClr val="F2AA84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horzOverflow="overflow" lIns="25560" tIns="25560" rIns="25560" bIns="25560" numCol="1" spcCol="38160" anchor="ctr">
            <a:spAutoFit/>
          </a:bodyPr>
          <a:lstStyle/>
          <a:p>
            <a:pPr algn="ctr" defTabSz="565200">
              <a:lnSpc>
                <a:spcPct val="100000"/>
              </a:lnSpc>
            </a:pPr>
            <a:r>
              <a:rPr lang="fr-FR" sz="1600" b="0" strike="noStrike" spc="-1">
                <a:solidFill>
                  <a:srgbClr val="FFFFFF"/>
                </a:solidFill>
                <a:latin typeface="Avenir Next Regular"/>
                <a:ea typeface="Avenir Next Regular"/>
              </a:rPr>
              <a:t>10</a:t>
            </a:r>
            <a:endParaRPr lang="fr-FR" sz="1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8" name="ZoneTexte 48"/>
          <p:cNvSpPr/>
          <p:nvPr/>
        </p:nvSpPr>
        <p:spPr>
          <a:xfrm>
            <a:off x="3572760" y="5973840"/>
            <a:ext cx="1750680" cy="36396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fr-FR" sz="1800" b="0" strike="noStrike" spc="-1">
                <a:solidFill>
                  <a:schemeClr val="lt1"/>
                </a:solidFill>
                <a:latin typeface="Aptos"/>
              </a:rPr>
              <a:t>Voice</a:t>
            </a:r>
            <a:r>
              <a:rPr lang="fr-FR" sz="1800" b="0" strike="noStrike" spc="-1">
                <a:solidFill>
                  <a:schemeClr val="dk1"/>
                </a:solidFill>
                <a:latin typeface="Aptos"/>
              </a:rPr>
              <a:t> </a:t>
            </a:r>
            <a:r>
              <a:rPr lang="fr-FR" sz="1800" b="0" strike="noStrike" spc="-1">
                <a:solidFill>
                  <a:schemeClr val="lt1"/>
                </a:solidFill>
                <a:latin typeface="Aptos"/>
              </a:rPr>
              <a:t>therapy</a:t>
            </a:r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329" name="Connecteur droit 49"/>
          <p:cNvCxnSpPr/>
          <p:nvPr/>
        </p:nvCxnSpPr>
        <p:spPr>
          <a:xfrm flipV="1">
            <a:off x="8712119" y="2577966"/>
            <a:ext cx="720" cy="1180440"/>
          </a:xfrm>
          <a:prstGeom prst="straightConnector1">
            <a:avLst/>
          </a:prstGeom>
          <a:ln w="57150">
            <a:solidFill>
              <a:srgbClr val="0B76A0"/>
            </a:solidFill>
            <a:miter/>
            <a:headEnd type="triangle" w="med" len="med"/>
          </a:ln>
        </p:spPr>
      </p:cxnSp>
      <p:sp>
        <p:nvSpPr>
          <p:cNvPr id="330" name="Ellipse 58"/>
          <p:cNvSpPr/>
          <p:nvPr/>
        </p:nvSpPr>
        <p:spPr>
          <a:xfrm>
            <a:off x="75739" y="2398141"/>
            <a:ext cx="593280" cy="593280"/>
          </a:xfrm>
          <a:prstGeom prst="ellipse">
            <a:avLst/>
          </a:prstGeom>
          <a:solidFill>
            <a:srgbClr val="002060"/>
          </a:solidFill>
          <a:ln>
            <a:solidFill>
              <a:srgbClr val="092A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fr-FR" sz="1800" b="0" strike="noStrike" spc="-1">
                <a:solidFill>
                  <a:schemeClr val="lt1"/>
                </a:solidFill>
                <a:latin typeface="Aptos"/>
              </a:rPr>
              <a:t>T0</a:t>
            </a:r>
            <a:endParaRPr lang="fr-FR" sz="1800" b="0" strike="noStrike" spc="-1">
              <a:solidFill>
                <a:srgbClr val="FFFFFF"/>
              </a:solidFill>
              <a:latin typeface="Calibri"/>
            </a:endParaRPr>
          </a:p>
        </p:txBody>
      </p:sp>
      <p:cxnSp>
        <p:nvCxnSpPr>
          <p:cNvPr id="333" name="Connecteur droit 73"/>
          <p:cNvCxnSpPr/>
          <p:nvPr/>
        </p:nvCxnSpPr>
        <p:spPr>
          <a:xfrm>
            <a:off x="10522561" y="2895931"/>
            <a:ext cx="720" cy="1311480"/>
          </a:xfrm>
          <a:prstGeom prst="straightConnector1">
            <a:avLst/>
          </a:prstGeom>
          <a:ln w="57150">
            <a:solidFill>
              <a:srgbClr val="002060"/>
            </a:solidFill>
            <a:miter/>
            <a:headEnd type="triangle" w="med" len="med"/>
          </a:ln>
        </p:spPr>
      </p:cxnSp>
      <p:sp>
        <p:nvSpPr>
          <p:cNvPr id="334" name="Ellipse 74"/>
          <p:cNvSpPr/>
          <p:nvPr/>
        </p:nvSpPr>
        <p:spPr>
          <a:xfrm>
            <a:off x="10205092" y="2329707"/>
            <a:ext cx="593280" cy="593280"/>
          </a:xfrm>
          <a:prstGeom prst="ellipse">
            <a:avLst/>
          </a:prstGeom>
          <a:solidFill>
            <a:srgbClr val="002060"/>
          </a:solidFill>
          <a:ln>
            <a:solidFill>
              <a:srgbClr val="092A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fr-FR" sz="1800" b="0" strike="noStrike" spc="-1">
                <a:solidFill>
                  <a:schemeClr val="lt1"/>
                </a:solidFill>
                <a:latin typeface="Aptos"/>
              </a:rPr>
              <a:t>T2</a:t>
            </a:r>
            <a:endParaRPr lang="fr-FR" sz="1800" b="0" strike="noStrike" spc="-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35" name="ZoneTexte 75"/>
          <p:cNvSpPr/>
          <p:nvPr/>
        </p:nvSpPr>
        <p:spPr>
          <a:xfrm>
            <a:off x="3396036" y="1291523"/>
            <a:ext cx="1305014" cy="58332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fr-FR" sz="1600" b="0" strike="noStrike" spc="-1" dirty="0" err="1">
                <a:solidFill>
                  <a:srgbClr val="0B76A0"/>
                </a:solidFill>
                <a:latin typeface="Aptos"/>
              </a:rPr>
              <a:t>Environment</a:t>
            </a:r>
            <a:endParaRPr lang="fr-FR" sz="1600" b="0" strike="noStrike" spc="-1" dirty="0">
              <a:solidFill>
                <a:srgbClr val="000000"/>
              </a:solidFill>
              <a:latin typeface="Calibri"/>
            </a:endParaRPr>
          </a:p>
          <a:p>
            <a:pPr algn="ctr" defTabSz="914400">
              <a:lnSpc>
                <a:spcPct val="100000"/>
              </a:lnSpc>
            </a:pPr>
            <a:r>
              <a:rPr lang="fr-FR" sz="1600" b="0" strike="noStrike" spc="-1" dirty="0">
                <a:solidFill>
                  <a:srgbClr val="0B76A0"/>
                </a:solidFill>
                <a:latin typeface="Aptos"/>
              </a:rPr>
              <a:t>Amphi</a:t>
            </a:r>
            <a:endParaRPr lang="fr-FR" sz="16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6" name="ZoneTexte 77"/>
          <p:cNvSpPr/>
          <p:nvPr/>
        </p:nvSpPr>
        <p:spPr>
          <a:xfrm>
            <a:off x="4873234" y="1286603"/>
            <a:ext cx="1440820" cy="6448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fr-FR" sz="1800" b="0" strike="noStrike" spc="-1" dirty="0" err="1">
                <a:solidFill>
                  <a:srgbClr val="0B76A0"/>
                </a:solidFill>
                <a:latin typeface="Aptos"/>
              </a:rPr>
              <a:t>Environment</a:t>
            </a:r>
            <a:endParaRPr lang="fr-FR" sz="1800" b="0" strike="noStrike" spc="-1" dirty="0">
              <a:solidFill>
                <a:srgbClr val="000000"/>
              </a:solidFill>
              <a:latin typeface="Calibri"/>
            </a:endParaRPr>
          </a:p>
          <a:p>
            <a:pPr algn="ctr" defTabSz="914400"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B76A0"/>
                </a:solidFill>
                <a:latin typeface="Aptos"/>
              </a:rPr>
              <a:t>Amphi</a:t>
            </a:r>
            <a:endParaRPr lang="fr-FR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7" name="ZoneTexte 78"/>
          <p:cNvSpPr/>
          <p:nvPr/>
        </p:nvSpPr>
        <p:spPr>
          <a:xfrm>
            <a:off x="6524689" y="1291524"/>
            <a:ext cx="1305014" cy="58332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fr-FR" sz="1600" b="0" strike="noStrike" spc="-1">
                <a:solidFill>
                  <a:srgbClr val="0B76A0"/>
                </a:solidFill>
                <a:latin typeface="Aptos"/>
              </a:rPr>
              <a:t>Environment</a:t>
            </a:r>
            <a:endParaRPr lang="fr-FR" sz="1600" b="0" strike="noStrike" spc="-1">
              <a:solidFill>
                <a:srgbClr val="000000"/>
              </a:solidFill>
              <a:latin typeface="Calibri"/>
            </a:endParaRPr>
          </a:p>
          <a:p>
            <a:pPr algn="ctr" defTabSz="914400">
              <a:lnSpc>
                <a:spcPct val="100000"/>
              </a:lnSpc>
            </a:pPr>
            <a:r>
              <a:rPr lang="fr-FR" sz="1600" b="0" strike="noStrike" spc="-1">
                <a:solidFill>
                  <a:srgbClr val="0B76A0"/>
                </a:solidFill>
                <a:latin typeface="Aptos"/>
              </a:rPr>
              <a:t>Amphi</a:t>
            </a:r>
            <a:endParaRPr lang="fr-FR" sz="1600" b="0" strike="noStrike" spc="-1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339" name="Connecteur droit 80"/>
          <p:cNvCxnSpPr/>
          <p:nvPr/>
        </p:nvCxnSpPr>
        <p:spPr>
          <a:xfrm>
            <a:off x="9781981" y="3923281"/>
            <a:ext cx="720" cy="693360"/>
          </a:xfrm>
          <a:prstGeom prst="straightConnector1">
            <a:avLst/>
          </a:prstGeom>
          <a:ln w="57150">
            <a:solidFill>
              <a:srgbClr val="C04F15"/>
            </a:solidFill>
            <a:miter/>
          </a:ln>
        </p:spPr>
      </p:cxnSp>
      <p:cxnSp>
        <p:nvCxnSpPr>
          <p:cNvPr id="340" name="Connecteur droit 81"/>
          <p:cNvCxnSpPr/>
          <p:nvPr/>
        </p:nvCxnSpPr>
        <p:spPr>
          <a:xfrm>
            <a:off x="9009421" y="3923281"/>
            <a:ext cx="720" cy="693360"/>
          </a:xfrm>
          <a:prstGeom prst="straightConnector1">
            <a:avLst/>
          </a:prstGeom>
          <a:ln w="57150">
            <a:solidFill>
              <a:srgbClr val="C04F15"/>
            </a:solidFill>
            <a:miter/>
          </a:ln>
        </p:spPr>
      </p:cxnSp>
      <p:cxnSp>
        <p:nvCxnSpPr>
          <p:cNvPr id="341" name="Connecteur droit 82"/>
          <p:cNvCxnSpPr/>
          <p:nvPr/>
        </p:nvCxnSpPr>
        <p:spPr>
          <a:xfrm>
            <a:off x="10522141" y="3926521"/>
            <a:ext cx="720" cy="693000"/>
          </a:xfrm>
          <a:prstGeom prst="straightConnector1">
            <a:avLst/>
          </a:prstGeom>
          <a:ln w="57150">
            <a:solidFill>
              <a:srgbClr val="C04F15"/>
            </a:solidFill>
            <a:miter/>
          </a:ln>
        </p:spPr>
      </p:cxnSp>
      <p:sp>
        <p:nvSpPr>
          <p:cNvPr id="342" name="Accolade fermante 83"/>
          <p:cNvSpPr/>
          <p:nvPr/>
        </p:nvSpPr>
        <p:spPr>
          <a:xfrm rot="5400000">
            <a:off x="9658141" y="4018321"/>
            <a:ext cx="216360" cy="1512000"/>
          </a:xfrm>
          <a:prstGeom prst="rightBrace">
            <a:avLst>
              <a:gd name="adj1" fmla="val 8333"/>
              <a:gd name="adj2" fmla="val 50000"/>
            </a:avLst>
          </a:prstGeom>
          <a:noFill/>
          <a:ln w="19050">
            <a:solidFill>
              <a:srgbClr val="C04F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fr-FR" sz="1800" b="0" strike="noStrike" spc="-1">
              <a:solidFill>
                <a:schemeClr val="dk1"/>
              </a:solidFill>
              <a:latin typeface="Aptos"/>
            </a:endParaRPr>
          </a:p>
        </p:txBody>
      </p:sp>
      <p:sp>
        <p:nvSpPr>
          <p:cNvPr id="343" name="Ellipse 86"/>
          <p:cNvSpPr/>
          <p:nvPr/>
        </p:nvSpPr>
        <p:spPr>
          <a:xfrm>
            <a:off x="2081820" y="2297545"/>
            <a:ext cx="502560" cy="416160"/>
          </a:xfrm>
          <a:prstGeom prst="ellipse">
            <a:avLst/>
          </a:prstGeom>
          <a:solidFill>
            <a:srgbClr val="0B76A0"/>
          </a:solidFill>
          <a:ln w="12700">
            <a:solidFill>
              <a:srgbClr val="0B76A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horzOverflow="overflow" lIns="25560" tIns="25560" rIns="25560" bIns="25560" numCol="1" spcCol="38160" anchor="ctr">
            <a:spAutoFit/>
          </a:bodyPr>
          <a:lstStyle/>
          <a:p>
            <a:pPr algn="ctr" defTabSz="565200">
              <a:lnSpc>
                <a:spcPct val="100000"/>
              </a:lnSpc>
            </a:pPr>
            <a:r>
              <a:rPr lang="fr-FR" sz="1600" b="0" strike="noStrike" spc="-1">
                <a:solidFill>
                  <a:srgbClr val="FFFFFF"/>
                </a:solidFill>
                <a:latin typeface="Avenir Next Regular"/>
                <a:ea typeface="Avenir Next Regular"/>
              </a:rPr>
              <a:t>1</a:t>
            </a:r>
            <a:endParaRPr lang="fr-FR" sz="1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4" name="Ellipse 87"/>
          <p:cNvSpPr/>
          <p:nvPr/>
        </p:nvSpPr>
        <p:spPr>
          <a:xfrm>
            <a:off x="3695880" y="2308171"/>
            <a:ext cx="502560" cy="416160"/>
          </a:xfrm>
          <a:prstGeom prst="ellipse">
            <a:avLst/>
          </a:prstGeom>
          <a:solidFill>
            <a:srgbClr val="0B76A0"/>
          </a:solidFill>
          <a:ln w="12700">
            <a:solidFill>
              <a:srgbClr val="0B76A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horzOverflow="overflow" lIns="25560" tIns="25560" rIns="25560" bIns="25560" numCol="1" spcCol="38160" anchor="ctr">
            <a:spAutoFit/>
          </a:bodyPr>
          <a:lstStyle/>
          <a:p>
            <a:pPr algn="ctr" defTabSz="565200">
              <a:lnSpc>
                <a:spcPct val="100000"/>
              </a:lnSpc>
            </a:pPr>
            <a:r>
              <a:rPr lang="fr-FR" sz="1600" b="0" strike="noStrike" spc="-1">
                <a:solidFill>
                  <a:srgbClr val="FFFFFF"/>
                </a:solidFill>
                <a:latin typeface="Avenir Next Regular"/>
                <a:ea typeface="Avenir Next Regular"/>
              </a:rPr>
              <a:t>2</a:t>
            </a:r>
            <a:endParaRPr lang="fr-FR" sz="1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5" name="Ellipse 88"/>
          <p:cNvSpPr/>
          <p:nvPr/>
        </p:nvSpPr>
        <p:spPr>
          <a:xfrm>
            <a:off x="5248058" y="2330640"/>
            <a:ext cx="502560" cy="416160"/>
          </a:xfrm>
          <a:prstGeom prst="ellipse">
            <a:avLst/>
          </a:prstGeom>
          <a:solidFill>
            <a:srgbClr val="0B76A0"/>
          </a:solidFill>
          <a:ln w="12700">
            <a:solidFill>
              <a:srgbClr val="0B76A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horzOverflow="overflow" lIns="25560" tIns="25560" rIns="25560" bIns="25560" numCol="1" spcCol="38160" anchor="ctr">
            <a:spAutoFit/>
          </a:bodyPr>
          <a:lstStyle/>
          <a:p>
            <a:pPr algn="ctr" defTabSz="565200">
              <a:lnSpc>
                <a:spcPct val="100000"/>
              </a:lnSpc>
            </a:pPr>
            <a:r>
              <a:rPr lang="fr-FR" sz="1600" b="0" strike="noStrike" spc="-1">
                <a:solidFill>
                  <a:srgbClr val="FFFFFF"/>
                </a:solidFill>
                <a:latin typeface="Avenir Next Regular"/>
                <a:ea typeface="Avenir Next Regular"/>
              </a:rPr>
              <a:t>3</a:t>
            </a:r>
            <a:endParaRPr lang="fr-FR" sz="1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6" name="Ellipse 89"/>
          <p:cNvSpPr/>
          <p:nvPr/>
        </p:nvSpPr>
        <p:spPr>
          <a:xfrm>
            <a:off x="6800236" y="2293771"/>
            <a:ext cx="502560" cy="416160"/>
          </a:xfrm>
          <a:prstGeom prst="ellipse">
            <a:avLst/>
          </a:prstGeom>
          <a:solidFill>
            <a:srgbClr val="0B76A0"/>
          </a:solidFill>
          <a:ln w="12700">
            <a:solidFill>
              <a:srgbClr val="0B76A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horzOverflow="overflow" lIns="25560" tIns="25560" rIns="25560" bIns="25560" numCol="1" spcCol="38160" anchor="ctr">
            <a:spAutoFit/>
          </a:bodyPr>
          <a:lstStyle/>
          <a:p>
            <a:pPr algn="ctr" defTabSz="565200">
              <a:lnSpc>
                <a:spcPct val="100000"/>
              </a:lnSpc>
            </a:pPr>
            <a:r>
              <a:rPr lang="fr-FR" sz="1600" b="0" strike="noStrike" spc="-1">
                <a:solidFill>
                  <a:srgbClr val="FFFFFF"/>
                </a:solidFill>
                <a:latin typeface="Avenir Next Regular"/>
                <a:ea typeface="Avenir Next Regular"/>
              </a:rPr>
              <a:t>4</a:t>
            </a:r>
            <a:endParaRPr lang="fr-FR" sz="1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7" name="Ellipse 90"/>
          <p:cNvSpPr/>
          <p:nvPr/>
        </p:nvSpPr>
        <p:spPr>
          <a:xfrm>
            <a:off x="8472441" y="2330640"/>
            <a:ext cx="502560" cy="416160"/>
          </a:xfrm>
          <a:prstGeom prst="ellipse">
            <a:avLst/>
          </a:prstGeom>
          <a:solidFill>
            <a:srgbClr val="0B76A0"/>
          </a:solidFill>
          <a:ln w="12700">
            <a:solidFill>
              <a:srgbClr val="0B76A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horzOverflow="overflow" lIns="25560" tIns="25560" rIns="25560" bIns="25560" numCol="1" spcCol="38160" anchor="ctr">
            <a:spAutoFit/>
          </a:bodyPr>
          <a:lstStyle/>
          <a:p>
            <a:pPr algn="ctr" defTabSz="565200">
              <a:lnSpc>
                <a:spcPct val="100000"/>
              </a:lnSpc>
            </a:pPr>
            <a:r>
              <a:rPr lang="fr-FR" sz="1600" b="0" strike="noStrike" spc="-1">
                <a:solidFill>
                  <a:srgbClr val="FFFFFF"/>
                </a:solidFill>
                <a:latin typeface="Avenir Next Regular"/>
                <a:ea typeface="Avenir Next Regular"/>
              </a:rPr>
              <a:t>5</a:t>
            </a:r>
            <a:endParaRPr lang="fr-FR" sz="16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48" name="Image 94"/>
          <p:cNvPicPr/>
          <p:nvPr/>
        </p:nvPicPr>
        <p:blipFill>
          <a:blip r:embed="rId4"/>
          <a:srcRect l="50718" t="21417" r="5448" b="8214"/>
          <a:stretch/>
        </p:blipFill>
        <p:spPr>
          <a:xfrm flipH="1">
            <a:off x="351120" y="1207796"/>
            <a:ext cx="856440" cy="758160"/>
          </a:xfrm>
          <a:prstGeom prst="rect">
            <a:avLst/>
          </a:prstGeom>
          <a:ln w="0">
            <a:noFill/>
          </a:ln>
        </p:spPr>
      </p:pic>
      <p:sp>
        <p:nvSpPr>
          <p:cNvPr id="15" name="Ellipse 70">
            <a:extLst>
              <a:ext uri="{FF2B5EF4-FFF2-40B4-BE49-F238E27FC236}">
                <a16:creationId xmlns:a16="http://schemas.microsoft.com/office/drawing/2014/main" id="{FA982A3B-6BD1-DA1B-792E-41B6EF4467F9}"/>
              </a:ext>
            </a:extLst>
          </p:cNvPr>
          <p:cNvSpPr/>
          <p:nvPr/>
        </p:nvSpPr>
        <p:spPr>
          <a:xfrm>
            <a:off x="7969800" y="2308439"/>
            <a:ext cx="593280" cy="593280"/>
          </a:xfrm>
          <a:prstGeom prst="ellipse">
            <a:avLst/>
          </a:prstGeom>
          <a:solidFill>
            <a:srgbClr val="002060"/>
          </a:solidFill>
          <a:ln>
            <a:solidFill>
              <a:srgbClr val="092A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fr-FR" sz="1800" b="0" strike="noStrike" spc="-1" dirty="0">
                <a:solidFill>
                  <a:schemeClr val="lt1"/>
                </a:solidFill>
                <a:latin typeface="Aptos"/>
              </a:rPr>
              <a:t>T1</a:t>
            </a:r>
            <a:endParaRPr lang="fr-FR" sz="1800" b="0" strike="noStrike" spc="-1" dirty="0">
              <a:solidFill>
                <a:srgbClr val="FFFFFF"/>
              </a:solidFill>
              <a:latin typeface="Calibri"/>
            </a:endParaRPr>
          </a:p>
        </p:txBody>
      </p:sp>
      <p:cxnSp>
        <p:nvCxnSpPr>
          <p:cNvPr id="16" name="Connecteur droit 72">
            <a:extLst>
              <a:ext uri="{FF2B5EF4-FFF2-40B4-BE49-F238E27FC236}">
                <a16:creationId xmlns:a16="http://schemas.microsoft.com/office/drawing/2014/main" id="{5A04D068-D223-5AE3-2053-BA30D16CC723}"/>
              </a:ext>
            </a:extLst>
          </p:cNvPr>
          <p:cNvCxnSpPr/>
          <p:nvPr/>
        </p:nvCxnSpPr>
        <p:spPr>
          <a:xfrm>
            <a:off x="8262275" y="2900089"/>
            <a:ext cx="720" cy="1311480"/>
          </a:xfrm>
          <a:prstGeom prst="straightConnector1">
            <a:avLst/>
          </a:prstGeom>
          <a:ln w="57150">
            <a:solidFill>
              <a:srgbClr val="002060"/>
            </a:solidFill>
            <a:miter/>
            <a:headEnd type="triangle" w="med" len="med"/>
          </a:ln>
        </p:spPr>
      </p:cxnSp>
      <p:sp>
        <p:nvSpPr>
          <p:cNvPr id="17" name="ZoneTexte 95">
            <a:extLst>
              <a:ext uri="{FF2B5EF4-FFF2-40B4-BE49-F238E27FC236}">
                <a16:creationId xmlns:a16="http://schemas.microsoft.com/office/drawing/2014/main" id="{9C184DAF-020C-F82A-35E6-47BBE0E3D5E6}"/>
              </a:ext>
            </a:extLst>
          </p:cNvPr>
          <p:cNvSpPr/>
          <p:nvPr/>
        </p:nvSpPr>
        <p:spPr>
          <a:xfrm>
            <a:off x="7846140" y="5589410"/>
            <a:ext cx="840600" cy="606643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horzOverflow="overflow" lIns="25560" tIns="25560" rIns="25560" bIns="25560" numCol="1" spcCol="38160" anchor="ctr">
            <a:spAutoFit/>
          </a:bodyPr>
          <a:lstStyle/>
          <a:p>
            <a:pPr algn="ctr" defTabSz="1219320">
              <a:lnSpc>
                <a:spcPct val="90000"/>
              </a:lnSpc>
            </a:pPr>
            <a:r>
              <a:rPr lang="fr-FR" sz="2000" b="0" strike="noStrike" spc="-1" dirty="0">
                <a:solidFill>
                  <a:srgbClr val="002060"/>
                </a:solidFill>
                <a:latin typeface="Aptos Display"/>
              </a:rPr>
              <a:t>Vocal profile</a:t>
            </a:r>
            <a:endParaRPr lang="fr-FR" sz="2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ZoneTexte 44">
            <a:extLst>
              <a:ext uri="{FF2B5EF4-FFF2-40B4-BE49-F238E27FC236}">
                <a16:creationId xmlns:a16="http://schemas.microsoft.com/office/drawing/2014/main" id="{9676955D-1E39-C0A0-7FEE-9AF2D72CC961}"/>
              </a:ext>
            </a:extLst>
          </p:cNvPr>
          <p:cNvSpPr/>
          <p:nvPr/>
        </p:nvSpPr>
        <p:spPr>
          <a:xfrm>
            <a:off x="189480" y="5589409"/>
            <a:ext cx="748200" cy="606643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horzOverflow="overflow" wrap="square" lIns="25560" tIns="25560" rIns="25560" bIns="25560" numCol="1" spcCol="38160" anchor="ctr">
            <a:spAutoFit/>
          </a:bodyPr>
          <a:lstStyle/>
          <a:p>
            <a:pPr algn="ctr" defTabSz="1219320">
              <a:lnSpc>
                <a:spcPct val="90000"/>
              </a:lnSpc>
            </a:pPr>
            <a:r>
              <a:rPr lang="fr-FR" sz="2000" b="0" strike="noStrike" spc="-1" dirty="0">
                <a:solidFill>
                  <a:srgbClr val="002060"/>
                </a:solidFill>
                <a:latin typeface="Aptos Display"/>
              </a:rPr>
              <a:t>Vocal profile</a:t>
            </a:r>
            <a:endParaRPr lang="fr-FR" sz="2000" b="0" strike="noStrike" spc="-1" dirty="0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65"/>
    </mc:Choice>
    <mc:Fallback xmlns="">
      <p:transition spd="slow" advTm="143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3" grpId="0" animBg="1"/>
      <p:bldP spid="338" grpId="0"/>
      <p:bldP spid="292" grpId="0"/>
      <p:bldP spid="295" grpId="0"/>
      <p:bldP spid="308" grpId="0" animBg="1"/>
      <p:bldP spid="309" grpId="0" animBg="1"/>
      <p:bldP spid="310" grpId="0" animBg="1"/>
      <p:bldP spid="311" grpId="0" animBg="1"/>
      <p:bldP spid="312" grpId="0" animBg="1"/>
      <p:bldP spid="313" grpId="0" animBg="1"/>
      <p:bldP spid="314" grpId="0" animBg="1"/>
      <p:bldP spid="315" grpId="0" animBg="1"/>
      <p:bldP spid="316" grpId="0" animBg="1"/>
      <p:bldP spid="322" grpId="0" animBg="1"/>
      <p:bldP spid="324" grpId="0"/>
      <p:bldP spid="325" grpId="0" animBg="1"/>
      <p:bldP spid="327" grpId="0" animBg="1"/>
      <p:bldP spid="328" grpId="0" animBg="1"/>
      <p:bldP spid="335" grpId="0"/>
      <p:bldP spid="336" grpId="0"/>
      <p:bldP spid="337" grpId="0"/>
      <p:bldP spid="342" grpId="0" animBg="1"/>
      <p:bldP spid="343" grpId="0" animBg="1"/>
      <p:bldP spid="344" grpId="0" animBg="1"/>
      <p:bldP spid="345" grpId="0" animBg="1"/>
      <p:bldP spid="346" grpId="0" animBg="1"/>
      <p:bldP spid="347" grpId="0" animBg="1"/>
      <p:bldP spid="17" grpId="0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Image 12" descr="Une image contenant personne, habits, femme, public&#10;&#10;Le contenu généré par l’IA peut être incorrect."/>
          <p:cNvPicPr/>
          <p:nvPr/>
        </p:nvPicPr>
        <p:blipFill>
          <a:blip r:embed="rId3"/>
          <a:stretch/>
        </p:blipFill>
        <p:spPr>
          <a:xfrm>
            <a:off x="7049498" y="1511439"/>
            <a:ext cx="3870720" cy="2460960"/>
          </a:xfrm>
          <a:prstGeom prst="rect">
            <a:avLst/>
          </a:prstGeom>
          <a:ln w="0">
            <a:noFill/>
          </a:ln>
        </p:spPr>
      </p:pic>
      <p:sp>
        <p:nvSpPr>
          <p:cNvPr id="369" name="ZoneTexte 13"/>
          <p:cNvSpPr/>
          <p:nvPr/>
        </p:nvSpPr>
        <p:spPr>
          <a:xfrm>
            <a:off x="8108437" y="1158530"/>
            <a:ext cx="1873283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fr-FR" sz="1800" b="1" strike="noStrike" spc="-1" dirty="0" err="1">
                <a:solidFill>
                  <a:schemeClr val="dk1"/>
                </a:solidFill>
                <a:latin typeface="Aptos"/>
              </a:rPr>
              <a:t>Amphitheater</a:t>
            </a:r>
            <a:endParaRPr lang="fr-FR" sz="1800" b="1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70" name="Image 15" descr="Une image contenant Police, logo, Graphique, symbole&#10;&#10;Le contenu généré par l’IA peut être incorrect."/>
          <p:cNvPicPr/>
          <p:nvPr/>
        </p:nvPicPr>
        <p:blipFill>
          <a:blip r:embed="rId4"/>
          <a:stretch/>
        </p:blipFill>
        <p:spPr>
          <a:xfrm>
            <a:off x="9920880" y="296640"/>
            <a:ext cx="1713600" cy="554400"/>
          </a:xfrm>
          <a:prstGeom prst="rect">
            <a:avLst/>
          </a:prstGeom>
          <a:ln w="0">
            <a:noFill/>
          </a:ln>
        </p:spPr>
      </p:pic>
      <p:pic>
        <p:nvPicPr>
          <p:cNvPr id="371" name="Image 17" descr="Une image contenant bâtiment, intérieur, mur, propriété&#10;&#10;Le contenu généré par l’IA peut être incorrect."/>
          <p:cNvPicPr/>
          <p:nvPr/>
        </p:nvPicPr>
        <p:blipFill>
          <a:blip r:embed="rId5"/>
          <a:stretch/>
        </p:blipFill>
        <p:spPr>
          <a:xfrm>
            <a:off x="4327140" y="4412160"/>
            <a:ext cx="3537720" cy="2343240"/>
          </a:xfrm>
          <a:prstGeom prst="rect">
            <a:avLst/>
          </a:prstGeom>
          <a:ln w="0">
            <a:noFill/>
          </a:ln>
        </p:spPr>
      </p:pic>
      <p:sp>
        <p:nvSpPr>
          <p:cNvPr id="372" name="ZoneTexte 18"/>
          <p:cNvSpPr/>
          <p:nvPr/>
        </p:nvSpPr>
        <p:spPr>
          <a:xfrm>
            <a:off x="5441595" y="4044282"/>
            <a:ext cx="1308810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fr-FR" sz="1800" b="1" strike="noStrike" spc="-1" dirty="0" err="1">
                <a:solidFill>
                  <a:schemeClr val="dk1"/>
                </a:solidFill>
                <a:latin typeface="Aptos"/>
              </a:rPr>
              <a:t>Elevator</a:t>
            </a:r>
            <a:endParaRPr lang="fr-FR" sz="1800" b="1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3" name="ZoneTexte 19"/>
          <p:cNvSpPr/>
          <p:nvPr/>
        </p:nvSpPr>
        <p:spPr>
          <a:xfrm>
            <a:off x="2025000" y="1158530"/>
            <a:ext cx="1599480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fr-FR" sz="1800" b="1" strike="noStrike" spc="-1" dirty="0">
                <a:solidFill>
                  <a:schemeClr val="dk1"/>
                </a:solidFill>
                <a:latin typeface="Aptos"/>
              </a:rPr>
              <a:t>Interview</a:t>
            </a:r>
            <a:endParaRPr lang="fr-FR" sz="1800" b="1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" name="PlaceHolder 1"/>
          <p:cNvSpPr>
            <a:spLocks noGrp="1"/>
          </p:cNvSpPr>
          <p:nvPr>
            <p:ph type="sldNum" idx="27"/>
          </p:nvPr>
        </p:nvSpPr>
        <p:spPr/>
        <p:txBody>
          <a:bodyPr/>
          <a:lstStyle/>
          <a:p>
            <a:fld id="{7153B140-7A95-43B3-834A-6B43BDD6959A}" type="slidenum">
              <a:rPr/>
              <a:t>9</a:t>
            </a:fld>
            <a:endParaRPr dirty="0"/>
          </a:p>
        </p:txBody>
      </p:sp>
      <p:grpSp>
        <p:nvGrpSpPr>
          <p:cNvPr id="6" name="Groupe 11">
            <a:extLst>
              <a:ext uri="{FF2B5EF4-FFF2-40B4-BE49-F238E27FC236}">
                <a16:creationId xmlns:a16="http://schemas.microsoft.com/office/drawing/2014/main" id="{C8D52F65-28D1-E2B3-DDB1-70C59B2DA931}"/>
              </a:ext>
            </a:extLst>
          </p:cNvPr>
          <p:cNvGrpSpPr/>
          <p:nvPr/>
        </p:nvGrpSpPr>
        <p:grpSpPr>
          <a:xfrm>
            <a:off x="1055160" y="128520"/>
            <a:ext cx="3802680" cy="363960"/>
            <a:chOff x="1055160" y="128520"/>
            <a:chExt cx="3802680" cy="363960"/>
          </a:xfrm>
        </p:grpSpPr>
        <p:cxnSp>
          <p:nvCxnSpPr>
            <p:cNvPr id="7" name="Connecteur droit 12">
              <a:extLst>
                <a:ext uri="{FF2B5EF4-FFF2-40B4-BE49-F238E27FC236}">
                  <a16:creationId xmlns:a16="http://schemas.microsoft.com/office/drawing/2014/main" id="{F237981C-1043-864D-750F-C62D7EDCD0CC}"/>
                </a:ext>
              </a:extLst>
            </p:cNvPr>
            <p:cNvCxnSpPr/>
            <p:nvPr/>
          </p:nvCxnSpPr>
          <p:spPr>
            <a:xfrm>
              <a:off x="1055160" y="312840"/>
              <a:ext cx="3539160" cy="720"/>
            </a:xfrm>
            <a:prstGeom prst="straightConnector1">
              <a:avLst/>
            </a:prstGeom>
            <a:ln w="635000" cap="rnd">
              <a:solidFill>
                <a:srgbClr val="C04F15"/>
              </a:solidFill>
              <a:round/>
            </a:ln>
          </p:spPr>
        </p:cxnSp>
        <p:sp>
          <p:nvSpPr>
            <p:cNvPr id="8" name="ZoneTexte 13">
              <a:extLst>
                <a:ext uri="{FF2B5EF4-FFF2-40B4-BE49-F238E27FC236}">
                  <a16:creationId xmlns:a16="http://schemas.microsoft.com/office/drawing/2014/main" id="{B42AB83D-AFF3-A0E3-B586-824AA66F1B49}"/>
                </a:ext>
              </a:extLst>
            </p:cNvPr>
            <p:cNvSpPr/>
            <p:nvPr/>
          </p:nvSpPr>
          <p:spPr>
            <a:xfrm>
              <a:off x="2251440" y="128520"/>
              <a:ext cx="2606400" cy="36396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fr-FR" sz="1800" b="0" strike="noStrike" spc="-1" dirty="0">
                  <a:solidFill>
                    <a:schemeClr val="lt1"/>
                  </a:solidFill>
                  <a:latin typeface="Aptos Display"/>
                </a:rPr>
                <a:t>METHOD</a:t>
              </a:r>
              <a:endParaRPr lang="fr-FR" sz="1800" b="0" strike="noStrike" spc="-1" dirty="0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9" name="Groupe 14">
            <a:extLst>
              <a:ext uri="{FF2B5EF4-FFF2-40B4-BE49-F238E27FC236}">
                <a16:creationId xmlns:a16="http://schemas.microsoft.com/office/drawing/2014/main" id="{71EECF16-1E9E-BF6D-6953-E7EACCF55544}"/>
              </a:ext>
            </a:extLst>
          </p:cNvPr>
          <p:cNvGrpSpPr/>
          <p:nvPr/>
        </p:nvGrpSpPr>
        <p:grpSpPr>
          <a:xfrm>
            <a:off x="-399600" y="124560"/>
            <a:ext cx="2955600" cy="363960"/>
            <a:chOff x="-399600" y="124560"/>
            <a:chExt cx="2955600" cy="363960"/>
          </a:xfrm>
        </p:grpSpPr>
        <p:cxnSp>
          <p:nvCxnSpPr>
            <p:cNvPr id="10" name="Connecteur droit 15">
              <a:extLst>
                <a:ext uri="{FF2B5EF4-FFF2-40B4-BE49-F238E27FC236}">
                  <a16:creationId xmlns:a16="http://schemas.microsoft.com/office/drawing/2014/main" id="{EFC74FB9-BDE5-0F09-A065-0EB10DB78291}"/>
                </a:ext>
              </a:extLst>
            </p:cNvPr>
            <p:cNvCxnSpPr/>
            <p:nvPr/>
          </p:nvCxnSpPr>
          <p:spPr>
            <a:xfrm>
              <a:off x="-399600" y="311760"/>
              <a:ext cx="2888280" cy="720"/>
            </a:xfrm>
            <a:prstGeom prst="straightConnector1">
              <a:avLst/>
            </a:prstGeom>
            <a:ln w="635000" cap="rnd">
              <a:solidFill>
                <a:srgbClr val="F2AA84"/>
              </a:solidFill>
              <a:round/>
            </a:ln>
          </p:spPr>
        </p:cxnSp>
        <p:sp>
          <p:nvSpPr>
            <p:cNvPr id="11" name="ZoneTexte 16">
              <a:extLst>
                <a:ext uri="{FF2B5EF4-FFF2-40B4-BE49-F238E27FC236}">
                  <a16:creationId xmlns:a16="http://schemas.microsoft.com/office/drawing/2014/main" id="{5F7DCE2B-C7CC-1F1C-0CDB-D8EA89EC5764}"/>
                </a:ext>
              </a:extLst>
            </p:cNvPr>
            <p:cNvSpPr/>
            <p:nvPr/>
          </p:nvSpPr>
          <p:spPr>
            <a:xfrm>
              <a:off x="195840" y="124560"/>
              <a:ext cx="2360160" cy="36396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0">
              <a:solidFill>
                <a:srgbClr val="F2AA8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fr-FR" sz="1800" b="0" strike="noStrike" spc="-1" dirty="0">
                  <a:solidFill>
                    <a:schemeClr val="accent4">
                      <a:lumMod val="50000"/>
                    </a:schemeClr>
                  </a:solidFill>
                  <a:latin typeface="Aptos Display"/>
                </a:rPr>
                <a:t>INTRODUCTION</a:t>
              </a:r>
              <a:endParaRPr lang="fr-FR" sz="1800" b="0" strike="noStrike" spc="-1" dirty="0">
                <a:solidFill>
                  <a:srgbClr val="000000"/>
                </a:solidFill>
                <a:latin typeface="Calibri"/>
              </a:endParaRPr>
            </a:p>
          </p:txBody>
        </p:sp>
      </p:grpSp>
      <p:pic>
        <p:nvPicPr>
          <p:cNvPr id="12" name="Picture 2" descr="Le simulateur d'entretien d'embauche de Bodyswaps">
            <a:extLst>
              <a:ext uri="{FF2B5EF4-FFF2-40B4-BE49-F238E27FC236}">
                <a16:creationId xmlns:a16="http://schemas.microsoft.com/office/drawing/2014/main" id="{FB99AD14-B1D9-51EC-4AF5-7946BC8B94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665" y="1508489"/>
            <a:ext cx="4399839" cy="246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8752867-8E48-FD06-1BE9-F989B8B87280}"/>
              </a:ext>
            </a:extLst>
          </p:cNvPr>
          <p:cNvSpPr>
            <a:spLocks noGrp="1"/>
          </p:cNvSpPr>
          <p:nvPr>
            <p:ph type="dt" idx="28"/>
          </p:nvPr>
        </p:nvSpPr>
        <p:spPr/>
        <p:txBody>
          <a:bodyPr/>
          <a:lstStyle/>
          <a:p>
            <a:r>
              <a:rPr lang="fr-FR"/>
              <a:t>EPATH25 : 05/09/2025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426"/>
    </mc:Choice>
    <mc:Fallback xmlns="">
      <p:transition spd="slow" advTm="58426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"/>
</p:tagLst>
</file>

<file path=ppt/theme/theme1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</a:majorFont>
      <a:minorFont>
        <a:latin typeface="Aptos" panose="0211000402020202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  <a:ln w="2540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</a:majorFont>
      <a:minorFont>
        <a:latin typeface="Aptos" panose="0211000402020202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  <a:ln w="2540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</a:majorFont>
      <a:minorFont>
        <a:latin typeface="Aptos" panose="0211000402020202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  <a:ln w="2540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</a:majorFont>
      <a:minorFont>
        <a:latin typeface="Aptos" panose="0211000402020202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  <a:ln w="2540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</a:majorFont>
      <a:minorFont>
        <a:latin typeface="Aptos" panose="0211000402020202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  <a:ln w="2540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</a:majorFont>
      <a:minorFont>
        <a:latin typeface="Aptos" panose="0211000402020202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  <a:ln w="2540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</a:majorFont>
      <a:minorFont>
        <a:latin typeface="Aptos" panose="0211000402020202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  <a:ln w="2540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</a:majorFont>
      <a:minorFont>
        <a:latin typeface="Aptos" panose="0211000402020202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  <a:ln w="2540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</a:majorFont>
      <a:minorFont>
        <a:latin typeface="Aptos" panose="0211000402020202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  <a:ln w="2540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</a:majorFont>
      <a:minorFont>
        <a:latin typeface="Aptos" panose="0211000402020202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  <a:ln w="2540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</a:majorFont>
      <a:minorFont>
        <a:latin typeface="Aptos" panose="0211000402020202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  <a:ln w="2540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8241</TotalTime>
  <Words>2836</Words>
  <Application>Microsoft Office PowerPoint</Application>
  <PresentationFormat>Grand écran</PresentationFormat>
  <Paragraphs>410</Paragraphs>
  <Slides>22</Slides>
  <Notes>22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11</vt:i4>
      </vt:variant>
      <vt:variant>
        <vt:lpstr>Titres des diapositives</vt:lpstr>
      </vt:variant>
      <vt:variant>
        <vt:i4>22</vt:i4>
      </vt:variant>
    </vt:vector>
  </HeadingPairs>
  <TitlesOfParts>
    <vt:vector size="41" baseType="lpstr">
      <vt:lpstr>Aptos</vt:lpstr>
      <vt:lpstr>Aptos Display</vt:lpstr>
      <vt:lpstr>Arial</vt:lpstr>
      <vt:lpstr>Avenir Next Regular</vt:lpstr>
      <vt:lpstr>Calibri</vt:lpstr>
      <vt:lpstr>Source Sans Pro</vt:lpstr>
      <vt:lpstr>Symbol</vt:lpstr>
      <vt:lpstr>Wingdings</vt:lpstr>
      <vt:lpstr>Thème Office</vt:lpstr>
      <vt:lpstr>Thème Office</vt:lpstr>
      <vt:lpstr>Thème Office</vt:lpstr>
      <vt:lpstr>Thème Office</vt:lpstr>
      <vt:lpstr>Thème Office</vt:lpstr>
      <vt:lpstr>Thème Office</vt:lpstr>
      <vt:lpstr>Thème Office</vt:lpstr>
      <vt:lpstr>Thème Office</vt:lpstr>
      <vt:lpstr>Thème Office</vt:lpstr>
      <vt:lpstr>Thème Office</vt:lpstr>
      <vt:lpstr>Thème Office</vt:lpstr>
      <vt:lpstr>Virtual Reality in Support of Trans-Affirmative Vocal Care and Mental Health: Toward a Scientific-Clinical Ecology</vt:lpstr>
      <vt:lpstr>Présentation PowerPoint</vt:lpstr>
      <vt:lpstr>Présentation PowerPoint</vt:lpstr>
      <vt:lpstr>Présentation PowerPoint</vt:lpstr>
      <vt:lpstr>Can virtual reality help a trans woman  use her feminized vocal motor behavior  in her daily life?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Take home message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Morsomme Dominique</dc:creator>
  <dc:description/>
  <cp:lastModifiedBy>Antoine Henrotin</cp:lastModifiedBy>
  <cp:revision>56</cp:revision>
  <dcterms:created xsi:type="dcterms:W3CDTF">2025-02-14T15:59:19Z</dcterms:created>
  <dcterms:modified xsi:type="dcterms:W3CDTF">2025-09-05T13:09:38Z</dcterms:modified>
  <dc:language>fr-FR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22</vt:i4>
  </property>
  <property fmtid="{D5CDD505-2E9C-101B-9397-08002B2CF9AE}" pid="3" name="PresentationFormat">
    <vt:lpwstr>Grand écran</vt:lpwstr>
  </property>
  <property fmtid="{D5CDD505-2E9C-101B-9397-08002B2CF9AE}" pid="4" name="Slides">
    <vt:i4>24</vt:i4>
  </property>
</Properties>
</file>