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256" r:id="rId2"/>
    <p:sldId id="280" r:id="rId3"/>
    <p:sldId id="380" r:id="rId4"/>
    <p:sldId id="350" r:id="rId5"/>
    <p:sldId id="351" r:id="rId6"/>
    <p:sldId id="329" r:id="rId7"/>
    <p:sldId id="353" r:id="rId8"/>
    <p:sldId id="354" r:id="rId9"/>
    <p:sldId id="352" r:id="rId10"/>
    <p:sldId id="378" r:id="rId11"/>
    <p:sldId id="344" r:id="rId12"/>
    <p:sldId id="345" r:id="rId13"/>
    <p:sldId id="346" r:id="rId14"/>
    <p:sldId id="347"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697" autoAdjust="0"/>
  </p:normalViewPr>
  <p:slideViewPr>
    <p:cSldViewPr snapToGrid="0">
      <p:cViewPr varScale="1">
        <p:scale>
          <a:sx n="47" d="100"/>
          <a:sy n="47" d="100"/>
        </p:scale>
        <p:origin x="77" y="63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1BB75-58A4-4B5D-8312-1FAE86177FCD}" type="datetimeFigureOut">
              <a:rPr lang="en-GB" smtClean="0"/>
              <a:t>08/09/2025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ACEBE-FD33-461F-AE96-61D4BCE19769}" type="slidenum">
              <a:rPr lang="en-GB" smtClean="0"/>
              <a:t>‹N°›</a:t>
            </a:fld>
            <a:endParaRPr lang="en-GB"/>
          </a:p>
        </p:txBody>
      </p:sp>
    </p:spTree>
    <p:extLst>
      <p:ext uri="{BB962C8B-B14F-4D97-AF65-F5344CB8AC3E}">
        <p14:creationId xmlns:p14="http://schemas.microsoft.com/office/powerpoint/2010/main" val="152020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noProof="0" dirty="0"/>
              <a:t>Bonjour</a:t>
            </a:r>
            <a:r>
              <a:rPr lang="fr-BE" baseline="0" noProof="0" dirty="0"/>
              <a:t> à </a:t>
            </a:r>
            <a:r>
              <a:rPr lang="fr-BE" baseline="0" noProof="0" dirty="0" err="1"/>
              <a:t>toustes</a:t>
            </a:r>
            <a:r>
              <a:rPr lang="fr-BE" baseline="0" noProof="0" dirty="0"/>
              <a:t>, je suis ravi d’être ici aujourd’hui. Merci beaucoup d’être ici pour écouter ma présentation faisant parti du symposium « </a:t>
            </a:r>
            <a:r>
              <a:rPr lang="fr-FR" baseline="0" noProof="0" dirty="0"/>
              <a:t>Décentrer le discours médical pour mieux soigner: leçon des prises en soin queer » .</a:t>
            </a:r>
            <a:r>
              <a:rPr lang="fr-BE" baseline="0" noProof="0" dirty="0"/>
              <a:t> </a:t>
            </a:r>
          </a:p>
        </p:txBody>
      </p:sp>
      <p:sp>
        <p:nvSpPr>
          <p:cNvPr id="4" name="Espace réservé du numéro de diapositive 3"/>
          <p:cNvSpPr>
            <a:spLocks noGrp="1"/>
          </p:cNvSpPr>
          <p:nvPr>
            <p:ph type="sldNum" sz="quarter" idx="10"/>
          </p:nvPr>
        </p:nvSpPr>
        <p:spPr/>
        <p:txBody>
          <a:bodyPr/>
          <a:lstStyle/>
          <a:p>
            <a:fld id="{CE63CEAB-D751-438C-9090-7BB362374BB3}" type="slidenum">
              <a:rPr lang="fr-BE" smtClean="0"/>
              <a:t>1</a:t>
            </a:fld>
            <a:endParaRPr lang="fr-BE"/>
          </a:p>
        </p:txBody>
      </p:sp>
    </p:spTree>
    <p:extLst>
      <p:ext uri="{BB962C8B-B14F-4D97-AF65-F5344CB8AC3E}">
        <p14:creationId xmlns:p14="http://schemas.microsoft.com/office/powerpoint/2010/main" val="399042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Voici</a:t>
            </a:r>
            <a:r>
              <a:rPr lang="fr-BE" baseline="0" dirty="0"/>
              <a:t> la structure de cette présentation. </a:t>
            </a:r>
          </a:p>
          <a:p>
            <a:r>
              <a:rPr lang="fr-BE" baseline="0" dirty="0"/>
              <a:t>Je vais commencer par expliquer ce qu’est l’harmonisation vocale et par définir quelques termes.</a:t>
            </a:r>
          </a:p>
          <a:p>
            <a:r>
              <a:rPr lang="fr-BE" baseline="0" dirty="0"/>
              <a:t>Ensuite je vous présenterai une étude que j’ai faite dans le cadre de mon mémoire pour illustrer mes propos. Cette étude s’appelle « alterner les comportements moteur vocaux féminisé et masculinisé, étude de cas en self-</a:t>
            </a:r>
            <a:r>
              <a:rPr lang="fr-BE" baseline="0" dirty="0" err="1"/>
              <a:t>study</a:t>
            </a:r>
            <a:r>
              <a:rPr lang="fr-BE" baseline="0" dirty="0"/>
              <a:t>. Dans laquelle j’ai appris à féminiser ma voix. L’objectif était d’observer si le passage d’un CMV à l’autre créait des dysfonctions vocale ou non.</a:t>
            </a:r>
          </a:p>
          <a:p>
            <a:r>
              <a:rPr lang="fr-BE" baseline="0" dirty="0"/>
              <a:t>Enfin, en mobilisant tout ce que je vous aurai déjà présenté, j’en dégagerai quelques implications cliniques et académiques qui me semblent intéressantes à discuter.</a:t>
            </a:r>
            <a:endParaRPr lang="fr-BE" dirty="0"/>
          </a:p>
        </p:txBody>
      </p:sp>
      <p:sp>
        <p:nvSpPr>
          <p:cNvPr id="4" name="Espace réservé du numéro de diapositive 3"/>
          <p:cNvSpPr>
            <a:spLocks noGrp="1"/>
          </p:cNvSpPr>
          <p:nvPr>
            <p:ph type="sldNum" sz="quarter" idx="10"/>
          </p:nvPr>
        </p:nvSpPr>
        <p:spPr/>
        <p:txBody>
          <a:bodyPr/>
          <a:lstStyle/>
          <a:p>
            <a:fld id="{1A6ACEBE-FD33-461F-AE96-61D4BCE19769}" type="slidenum">
              <a:rPr lang="en-GB" smtClean="0"/>
              <a:t>2</a:t>
            </a:fld>
            <a:endParaRPr lang="en-GB"/>
          </a:p>
        </p:txBody>
      </p:sp>
    </p:spTree>
    <p:extLst>
      <p:ext uri="{BB962C8B-B14F-4D97-AF65-F5344CB8AC3E}">
        <p14:creationId xmlns:p14="http://schemas.microsoft.com/office/powerpoint/2010/main" val="399157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3</a:t>
            </a:fld>
            <a:endParaRPr lang="en-GB"/>
          </a:p>
        </p:txBody>
      </p:sp>
    </p:spTree>
    <p:extLst>
      <p:ext uri="{BB962C8B-B14F-4D97-AF65-F5344CB8AC3E}">
        <p14:creationId xmlns:p14="http://schemas.microsoft.com/office/powerpoint/2010/main" val="126978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Nous mobilisons d’abord le care politique et institutionnel pour opérationnaliser le contexte de soin, quatrième pilier de l’EBP. Le passage de l’échelle (inter-)individuelle (issue de l’éthique narrative) à une échelle collective (issue de l’éthique du care) permet d’imaginer leur maillage, ancré par la politisation de la clinique incarnée corporellement. Cette combinaison passe par la relation-interaction thérapeutique et touche tant le niveau individuel que les niveaux groupal, organisationnel, institutionnel et historicité (</a:t>
            </a:r>
            <a:r>
              <a:rPr lang="fr-BE" sz="1200" kern="1200" dirty="0" err="1">
                <a:solidFill>
                  <a:schemeClr val="tx1"/>
                </a:solidFill>
                <a:effectLst/>
                <a:latin typeface="+mn-lt"/>
                <a:ea typeface="+mn-ea"/>
                <a:cs typeface="+mn-cs"/>
              </a:rPr>
              <a:t>Drion</a:t>
            </a:r>
            <a:r>
              <a:rPr lang="fr-BE" sz="1200" kern="1200" dirty="0">
                <a:solidFill>
                  <a:schemeClr val="tx1"/>
                </a:solidFill>
                <a:effectLst/>
                <a:latin typeface="+mn-lt"/>
                <a:ea typeface="+mn-ea"/>
                <a:cs typeface="+mn-cs"/>
              </a:rPr>
              <a:t> &amp; </a:t>
            </a:r>
            <a:r>
              <a:rPr lang="fr-BE" sz="1200" kern="1200" dirty="0" err="1">
                <a:solidFill>
                  <a:schemeClr val="tx1"/>
                </a:solidFill>
                <a:effectLst/>
                <a:latin typeface="+mn-lt"/>
                <a:ea typeface="+mn-ea"/>
                <a:cs typeface="+mn-cs"/>
              </a:rPr>
              <a:t>Pirotton</a:t>
            </a:r>
            <a:r>
              <a:rPr lang="fr-BE" sz="1200" kern="1200" dirty="0">
                <a:solidFill>
                  <a:schemeClr val="tx1"/>
                </a:solidFill>
                <a:effectLst/>
                <a:latin typeface="+mn-lt"/>
                <a:ea typeface="+mn-ea"/>
                <a:cs typeface="+mn-cs"/>
              </a:rPr>
              <a:t>, 2012). L’entrainement vocal permet de modifier la mise en récit dans son contenu, mais surtout dans ses modalités expressives (Castel, 2024). La voix, comme substance de la communication, relie le corps du locuteur avec son environnement, le fait résonner. La voix est une modification matérielle de l’environnement, elle le fait vibrer et elle est toujours éminemment corporelle. L’acte d’énonciation ne peut se produire qu’au présent dans un cadre spatio-temporel donné (</a:t>
            </a:r>
            <a:r>
              <a:rPr lang="fr-BE" sz="1200" kern="1200" dirty="0" err="1">
                <a:solidFill>
                  <a:schemeClr val="tx1"/>
                </a:solidFill>
                <a:effectLst/>
                <a:latin typeface="+mn-lt"/>
                <a:ea typeface="+mn-ea"/>
                <a:cs typeface="+mn-cs"/>
              </a:rPr>
              <a:t>Formis</a:t>
            </a:r>
            <a:r>
              <a:rPr lang="fr-BE" sz="1200" kern="1200" dirty="0">
                <a:solidFill>
                  <a:schemeClr val="tx1"/>
                </a:solidFill>
                <a:effectLst/>
                <a:latin typeface="+mn-lt"/>
                <a:ea typeface="+mn-ea"/>
                <a:cs typeface="+mn-cs"/>
              </a:rPr>
              <a:t>, 2024). L’impossibilité de séparer l’énonciateur de l’énonciation impose la présence du corps dans l’espace public. Cette </a:t>
            </a:r>
            <a:r>
              <a:rPr lang="fr-BE" sz="1200" kern="1200" dirty="0" err="1">
                <a:solidFill>
                  <a:schemeClr val="tx1"/>
                </a:solidFill>
                <a:effectLst/>
                <a:latin typeface="+mn-lt"/>
                <a:ea typeface="+mn-ea"/>
                <a:cs typeface="+mn-cs"/>
              </a:rPr>
              <a:t>corporalisation</a:t>
            </a:r>
            <a:r>
              <a:rPr lang="fr-BE" sz="1200" kern="1200" dirty="0">
                <a:solidFill>
                  <a:schemeClr val="tx1"/>
                </a:solidFill>
                <a:effectLst/>
                <a:latin typeface="+mn-lt"/>
                <a:ea typeface="+mn-ea"/>
                <a:cs typeface="+mn-cs"/>
              </a:rPr>
              <a:t> itérative est un outil politique puissant car il empêche la déshumanisation des personnes trans, ce qui compte d’autant plus dans le contexte politique actuel. En effet, les personnes trans sont actuellement </a:t>
            </a:r>
            <a:r>
              <a:rPr lang="fr-BE" sz="1200" kern="1200" dirty="0" err="1">
                <a:solidFill>
                  <a:schemeClr val="tx1"/>
                </a:solidFill>
                <a:effectLst/>
                <a:latin typeface="+mn-lt"/>
                <a:ea typeface="+mn-ea"/>
                <a:cs typeface="+mn-cs"/>
              </a:rPr>
              <a:t>objectifiées</a:t>
            </a:r>
            <a:r>
              <a:rPr lang="fr-BE" sz="1200" kern="1200" dirty="0">
                <a:solidFill>
                  <a:schemeClr val="tx1"/>
                </a:solidFill>
                <a:effectLst/>
                <a:latin typeface="+mn-lt"/>
                <a:ea typeface="+mn-ea"/>
                <a:cs typeface="+mn-cs"/>
              </a:rPr>
              <a:t> dans une panique morale qui vise le contrôle social de corps désincarnés. Une panique morale est une</a:t>
            </a:r>
          </a:p>
          <a:p>
            <a:r>
              <a:rPr lang="fr-BE" sz="1200" kern="1200" dirty="0">
                <a:solidFill>
                  <a:schemeClr val="tx1"/>
                </a:solidFill>
                <a:effectLst/>
                <a:latin typeface="+mn-lt"/>
                <a:ea typeface="+mn-ea"/>
                <a:cs typeface="+mn-cs"/>
              </a:rPr>
              <a:t>[m]</a:t>
            </a:r>
            <a:r>
              <a:rPr lang="fr-BE" sz="1200" kern="1200" dirty="0" err="1">
                <a:solidFill>
                  <a:schemeClr val="tx1"/>
                </a:solidFill>
                <a:effectLst/>
                <a:latin typeface="+mn-lt"/>
                <a:ea typeface="+mn-ea"/>
                <a:cs typeface="+mn-cs"/>
              </a:rPr>
              <a:t>obilisation</a:t>
            </a:r>
            <a:r>
              <a:rPr lang="fr-BE" sz="1200" kern="1200" dirty="0">
                <a:solidFill>
                  <a:schemeClr val="tx1"/>
                </a:solidFill>
                <a:effectLst/>
                <a:latin typeface="+mn-lt"/>
                <a:ea typeface="+mn-ea"/>
                <a:cs typeface="+mn-cs"/>
              </a:rPr>
              <a:t>, notamment par les médias de masse et les réseaux sociaux, d'inquiétudes collectives vis-à-vis de certains groupes considérés comme nuisibles au point de mettre en cause le fonctionnement normatif de la société [...] Ce groupe est alors diabolisé et devient un groupe bouc-émissaire qu'il faut identifier, combattre et mater. (Enriquez, 2024, pp.56-57)</a:t>
            </a:r>
          </a:p>
          <a:p>
            <a:r>
              <a:rPr lang="fr-BE" sz="1200" kern="1200" dirty="0">
                <a:solidFill>
                  <a:schemeClr val="tx1"/>
                </a:solidFill>
                <a:effectLst/>
                <a:latin typeface="+mn-lt"/>
                <a:ea typeface="+mn-ea"/>
                <a:cs typeface="+mn-cs"/>
              </a:rPr>
              <a:t>Plus spécifiquement, selon </a:t>
            </a:r>
            <a:r>
              <a:rPr lang="fr-BE" sz="1200" kern="1200" dirty="0" err="1">
                <a:solidFill>
                  <a:schemeClr val="tx1"/>
                </a:solidFill>
                <a:effectLst/>
                <a:latin typeface="+mn-lt"/>
                <a:ea typeface="+mn-ea"/>
                <a:cs typeface="+mn-cs"/>
              </a:rPr>
              <a:t>Alessandrin</a:t>
            </a:r>
            <a:r>
              <a:rPr lang="fr-BE" sz="1200" kern="1200" dirty="0">
                <a:solidFill>
                  <a:schemeClr val="tx1"/>
                </a:solidFill>
                <a:effectLst/>
                <a:latin typeface="+mn-lt"/>
                <a:ea typeface="+mn-ea"/>
                <a:cs typeface="+mn-cs"/>
              </a:rPr>
              <a:t> (2023), les personnes trans sont accusées de vouloir « </a:t>
            </a:r>
            <a:r>
              <a:rPr lang="fr-BE" sz="1200" kern="1200" dirty="0" err="1">
                <a:solidFill>
                  <a:schemeClr val="tx1"/>
                </a:solidFill>
                <a:effectLst/>
                <a:latin typeface="+mn-lt"/>
                <a:ea typeface="+mn-ea"/>
                <a:cs typeface="+mn-cs"/>
              </a:rPr>
              <a:t>transer</a:t>
            </a:r>
            <a:r>
              <a:rPr lang="fr-BE" sz="1200" kern="1200" dirty="0">
                <a:solidFill>
                  <a:schemeClr val="tx1"/>
                </a:solidFill>
                <a:effectLst/>
                <a:latin typeface="+mn-lt"/>
                <a:ea typeface="+mn-ea"/>
                <a:cs typeface="+mn-cs"/>
              </a:rPr>
              <a:t> » les enfants et d’attaquer leur innocence, supposée hétérosexuelle et cisgenre. Ces attaques se cristallisent autour des soins transaffirmatifs portés aux </a:t>
            </a:r>
            <a:r>
              <a:rPr lang="fr-BE" sz="1200" kern="1200" dirty="0" err="1">
                <a:solidFill>
                  <a:schemeClr val="tx1"/>
                </a:solidFill>
                <a:effectLst/>
                <a:latin typeface="+mn-lt"/>
                <a:ea typeface="+mn-ea"/>
                <a:cs typeface="+mn-cs"/>
              </a:rPr>
              <a:t>mineur·es</a:t>
            </a:r>
            <a:r>
              <a:rPr lang="fr-BE" sz="1200" kern="1200" dirty="0">
                <a:solidFill>
                  <a:schemeClr val="tx1"/>
                </a:solidFill>
                <a:effectLst/>
                <a:latin typeface="+mn-lt"/>
                <a:ea typeface="+mn-ea"/>
                <a:cs typeface="+mn-cs"/>
              </a:rPr>
              <a:t>. Différents groupes anti-trans se saisissent du sujet en présumant : 1. l'influence parentale-médiatique-sociétale-militante ; 2. un phénomène de mode qui entraine une explosion des transitions médicales et chirurgicales ; 3. la confusion entre identité de genre et orientation sexuelle ; 4. l'incapacité à prendre des décisions sur elleux-même fondée sur une vulnérabilité psychopathologique qui prendrait la forme trans, sans que ce soit réellement la problématique de fond. Ce lobbying et la désinformation, y compris scientifique, jouent un rôle dans le retour en arrière des législations protégeant les soins transaffirmatifs, que ce soit en Angleterre ou en Amérique, et dont nous observons les amorces en Belgique et en France (</a:t>
            </a:r>
            <a:r>
              <a:rPr lang="fr-BE" sz="1200" i="1" kern="1200" dirty="0">
                <a:solidFill>
                  <a:schemeClr val="tx1"/>
                </a:solidFill>
                <a:effectLst/>
                <a:latin typeface="+mn-lt"/>
                <a:ea typeface="+mn-ea"/>
                <a:cs typeface="+mn-cs"/>
              </a:rPr>
              <a:t>Proposition de loi visant à encadrer les pratiques médicales mises en œuvre dans la prise en charge des mineurs en questionnement de genre</a:t>
            </a:r>
            <a:r>
              <a:rPr lang="fr-BE" sz="1200" kern="1200" dirty="0">
                <a:solidFill>
                  <a:schemeClr val="tx1"/>
                </a:solidFill>
                <a:effectLst/>
                <a:latin typeface="+mn-lt"/>
                <a:ea typeface="+mn-ea"/>
                <a:cs typeface="+mn-cs"/>
              </a:rPr>
              <a:t>, 2024). Dans ce cadre déshumanisant et créant une image fictive et non-ancrée dans le réel, le fait que les personnes trans communiquent et se présentent de manière authentique en tant qu’être à part entière, et plus comme une abstraction diabolisée, est un acte politique.</a:t>
            </a:r>
          </a:p>
          <a:p>
            <a:r>
              <a:rPr lang="fr-BE" sz="1200" kern="1200" dirty="0">
                <a:solidFill>
                  <a:schemeClr val="tx1"/>
                </a:solidFill>
                <a:effectLst/>
                <a:latin typeface="+mn-lt"/>
                <a:ea typeface="+mn-ea"/>
                <a:cs typeface="+mn-cs"/>
              </a:rPr>
              <a:t>Du côté des </a:t>
            </a:r>
            <a:r>
              <a:rPr lang="fr-BE" sz="1200" kern="1200" dirty="0" err="1">
                <a:solidFill>
                  <a:schemeClr val="tx1"/>
                </a:solidFill>
                <a:effectLst/>
                <a:latin typeface="+mn-lt"/>
                <a:ea typeface="+mn-ea"/>
                <a:cs typeface="+mn-cs"/>
              </a:rPr>
              <a:t>soignant·es</a:t>
            </a:r>
            <a:r>
              <a:rPr lang="fr-BE" sz="1200" kern="1200" dirty="0">
                <a:solidFill>
                  <a:schemeClr val="tx1"/>
                </a:solidFill>
                <a:effectLst/>
                <a:latin typeface="+mn-lt"/>
                <a:ea typeface="+mn-ea"/>
                <a:cs typeface="+mn-cs"/>
              </a:rPr>
              <a:t>, la tâche est aussi politique. Il nous incombe de porter les voix, réelles et figurées, de nos </a:t>
            </a:r>
            <a:r>
              <a:rPr lang="fr-BE" sz="1200" kern="1200" dirty="0" err="1">
                <a:solidFill>
                  <a:schemeClr val="tx1"/>
                </a:solidFill>
                <a:effectLst/>
                <a:latin typeface="+mn-lt"/>
                <a:ea typeface="+mn-ea"/>
                <a:cs typeface="+mn-cs"/>
              </a:rPr>
              <a:t>patient·es</a:t>
            </a:r>
            <a:r>
              <a:rPr lang="fr-BE" sz="1200" kern="1200" dirty="0">
                <a:solidFill>
                  <a:schemeClr val="tx1"/>
                </a:solidFill>
                <a:effectLst/>
                <a:latin typeface="+mn-lt"/>
                <a:ea typeface="+mn-ea"/>
                <a:cs typeface="+mn-cs"/>
              </a:rPr>
              <a:t>, de produire du care politique dans le sens donné par Tronto (2010), afin de soigner les institutions médicales et politiques pour qu’elles prennent soins de nous en retour. Pour cela, nous devons pratiquer une virtuosité affective et tenir des positions différentes et complémentaires pour soutenir les besoins concrets de nos </a:t>
            </a:r>
            <a:r>
              <a:rPr lang="fr-BE" sz="1200" kern="1200" dirty="0" err="1">
                <a:solidFill>
                  <a:schemeClr val="tx1"/>
                </a:solidFill>
                <a:effectLst/>
                <a:latin typeface="+mn-lt"/>
                <a:ea typeface="+mn-ea"/>
                <a:cs typeface="+mn-cs"/>
              </a:rPr>
              <a:t>patient·es</a:t>
            </a:r>
            <a:r>
              <a:rPr lang="fr-BE" sz="1200" kern="1200" dirty="0">
                <a:solidFill>
                  <a:schemeClr val="tx1"/>
                </a:solidFill>
                <a:effectLst/>
                <a:latin typeface="+mn-lt"/>
                <a:ea typeface="+mn-ea"/>
                <a:cs typeface="+mn-cs"/>
              </a:rPr>
              <a:t> et améliorer leur qualité de vie. </a:t>
            </a:r>
          </a:p>
          <a:p>
            <a:r>
              <a:rPr lang="fr-BE" sz="1200" kern="1200" dirty="0">
                <a:solidFill>
                  <a:schemeClr val="tx1"/>
                </a:solidFill>
                <a:effectLst/>
                <a:latin typeface="+mn-lt"/>
                <a:ea typeface="+mn-ea"/>
                <a:cs typeface="+mn-cs"/>
              </a:rPr>
              <a:t>Selon </a:t>
            </a:r>
            <a:r>
              <a:rPr lang="fr-BE" sz="1200" kern="1200" dirty="0" err="1">
                <a:solidFill>
                  <a:schemeClr val="tx1"/>
                </a:solidFill>
                <a:effectLst/>
                <a:latin typeface="+mn-lt"/>
                <a:ea typeface="+mn-ea"/>
                <a:cs typeface="+mn-cs"/>
              </a:rPr>
              <a:t>Elomäki</a:t>
            </a:r>
            <a:r>
              <a:rPr lang="fr-BE" sz="1200" kern="1200" dirty="0">
                <a:solidFill>
                  <a:schemeClr val="tx1"/>
                </a:solidFill>
                <a:effectLst/>
                <a:latin typeface="+mn-lt"/>
                <a:ea typeface="+mn-ea"/>
                <a:cs typeface="+mn-cs"/>
              </a:rPr>
              <a:t> et al. (2019), la virtuosité affective, c’est-à-dire la capacité à percevoir, à produire et à performer différentes émotions selon le cadre de communication et l’interlocuteur, sert à </a:t>
            </a:r>
            <a:r>
              <a:rPr lang="fr-BE" sz="1200" kern="1200" dirty="0" err="1">
                <a:solidFill>
                  <a:schemeClr val="tx1"/>
                </a:solidFill>
                <a:effectLst/>
                <a:latin typeface="+mn-lt"/>
                <a:ea typeface="+mn-ea"/>
                <a:cs typeface="+mn-cs"/>
              </a:rPr>
              <a:t>encorporer</a:t>
            </a:r>
            <a:r>
              <a:rPr lang="fr-BE" sz="1200" kern="1200" dirty="0">
                <a:solidFill>
                  <a:schemeClr val="tx1"/>
                </a:solidFill>
                <a:effectLst/>
                <a:latin typeface="+mn-lt"/>
                <a:ea typeface="+mn-ea"/>
                <a:cs typeface="+mn-cs"/>
              </a:rPr>
              <a:t> différents prototypes affectifs : 1. l’académique respectable qui utilise le sérieux perçu de la recherche et de la clinique pour présenter les faits scientifiques de manière convaincante, en évitant l’accusation de recherche partisane ; 2. la plaignante politisée qui mobilise la population générale et repolitise la recherche, la replace dans le monde réel ; 3. l’oreille empathique qui se met en négociation avec les détracteurs et apaise l’impact émotionnel attisé par les </a:t>
            </a:r>
            <a:r>
              <a:rPr lang="fr-BE" sz="1200" kern="1200" dirty="0" err="1">
                <a:solidFill>
                  <a:schemeClr val="tx1"/>
                </a:solidFill>
                <a:effectLst/>
                <a:latin typeface="+mn-lt"/>
                <a:ea typeface="+mn-ea"/>
                <a:cs typeface="+mn-cs"/>
              </a:rPr>
              <a:t>instigateur·ices</a:t>
            </a:r>
            <a:r>
              <a:rPr lang="fr-BE" sz="1200" kern="1200" dirty="0">
                <a:solidFill>
                  <a:schemeClr val="tx1"/>
                </a:solidFill>
                <a:effectLst/>
                <a:latin typeface="+mn-lt"/>
                <a:ea typeface="+mn-ea"/>
                <a:cs typeface="+mn-cs"/>
              </a:rPr>
              <a:t> de la panique morale, pour leur fournir des vraies informations sans qu’</a:t>
            </a:r>
            <a:r>
              <a:rPr lang="fr-BE" sz="1200" kern="1200" dirty="0" err="1">
                <a:solidFill>
                  <a:schemeClr val="tx1"/>
                </a:solidFill>
                <a:effectLst/>
                <a:latin typeface="+mn-lt"/>
                <a:ea typeface="+mn-ea"/>
                <a:cs typeface="+mn-cs"/>
              </a:rPr>
              <a:t>iels</a:t>
            </a:r>
            <a:r>
              <a:rPr lang="fr-BE" sz="1200" kern="1200" dirty="0">
                <a:solidFill>
                  <a:schemeClr val="tx1"/>
                </a:solidFill>
                <a:effectLst/>
                <a:latin typeface="+mn-lt"/>
                <a:ea typeface="+mn-ea"/>
                <a:cs typeface="+mn-cs"/>
              </a:rPr>
              <a:t> se sentent </a:t>
            </a:r>
            <a:r>
              <a:rPr lang="fr-BE" sz="1200" kern="1200" dirty="0" err="1">
                <a:solidFill>
                  <a:schemeClr val="tx1"/>
                </a:solidFill>
                <a:effectLst/>
                <a:latin typeface="+mn-lt"/>
                <a:ea typeface="+mn-ea"/>
                <a:cs typeface="+mn-cs"/>
              </a:rPr>
              <a:t>menacé·es</a:t>
            </a:r>
            <a:r>
              <a:rPr lang="fr-BE" sz="1200" kern="1200" dirty="0">
                <a:solidFill>
                  <a:schemeClr val="tx1"/>
                </a:solidFill>
                <a:effectLst/>
                <a:latin typeface="+mn-lt"/>
                <a:ea typeface="+mn-ea"/>
                <a:cs typeface="+mn-cs"/>
              </a:rPr>
              <a:t> émotionnellement ; 4. l’experte frustrée qui participe à l’intérieur de cadres préformés qui ne lui sont pas favorables et où elle sert de contre-pouvoir sans pouvoir appliquer les mesures qu’elle pense nécessaire ; ou 5. la partenaire stratégique qui facilite les interactions entre les personnes trans et les politiques, en retenant sa propre frustration pour naviguer les conflits et les incompréhensions. Ces archétypes affectifs peuvent-doivent devenir des postures politiques que les </a:t>
            </a:r>
            <a:r>
              <a:rPr lang="fr-BE" sz="1200" kern="1200" dirty="0" err="1">
                <a:solidFill>
                  <a:schemeClr val="tx1"/>
                </a:solidFill>
                <a:effectLst/>
                <a:latin typeface="+mn-lt"/>
                <a:ea typeface="+mn-ea"/>
                <a:cs typeface="+mn-cs"/>
              </a:rPr>
              <a:t>clinicien·nes-chercheur·euses</a:t>
            </a:r>
            <a:r>
              <a:rPr lang="fr-BE" sz="1200" kern="1200" dirty="0">
                <a:solidFill>
                  <a:schemeClr val="tx1"/>
                </a:solidFill>
                <a:effectLst/>
                <a:latin typeface="+mn-lt"/>
                <a:ea typeface="+mn-ea"/>
                <a:cs typeface="+mn-cs"/>
              </a:rPr>
              <a:t> sont capables d’adopter pour soutenir les populations trans. </a:t>
            </a:r>
          </a:p>
          <a:p>
            <a:r>
              <a:rPr lang="fr-BE" sz="1200" kern="1200" dirty="0">
                <a:solidFill>
                  <a:schemeClr val="tx1"/>
                </a:solidFill>
                <a:effectLst/>
                <a:latin typeface="+mn-lt"/>
                <a:ea typeface="+mn-ea"/>
                <a:cs typeface="+mn-cs"/>
              </a:rPr>
              <a:t>La connaissance du contexte politique est également cruciale pour les </a:t>
            </a:r>
            <a:r>
              <a:rPr lang="fr-BE" sz="1200" kern="1200" dirty="0" err="1">
                <a:solidFill>
                  <a:schemeClr val="tx1"/>
                </a:solidFill>
                <a:effectLst/>
                <a:latin typeface="+mn-lt"/>
                <a:ea typeface="+mn-ea"/>
                <a:cs typeface="+mn-cs"/>
              </a:rPr>
              <a:t>soignant·es</a:t>
            </a:r>
            <a:r>
              <a:rPr lang="fr-BE" sz="1200" kern="1200" dirty="0">
                <a:solidFill>
                  <a:schemeClr val="tx1"/>
                </a:solidFill>
                <a:effectLst/>
                <a:latin typeface="+mn-lt"/>
                <a:ea typeface="+mn-ea"/>
                <a:cs typeface="+mn-cs"/>
              </a:rPr>
              <a:t> car il influence la capacité des </a:t>
            </a:r>
            <a:r>
              <a:rPr lang="fr-BE" sz="1200" kern="1200" dirty="0" err="1">
                <a:solidFill>
                  <a:schemeClr val="tx1"/>
                </a:solidFill>
                <a:effectLst/>
                <a:latin typeface="+mn-lt"/>
                <a:ea typeface="+mn-ea"/>
                <a:cs typeface="+mn-cs"/>
              </a:rPr>
              <a:t>patient·es</a:t>
            </a:r>
            <a:r>
              <a:rPr lang="fr-BE" sz="1200" kern="1200" dirty="0">
                <a:solidFill>
                  <a:schemeClr val="tx1"/>
                </a:solidFill>
                <a:effectLst/>
                <a:latin typeface="+mn-lt"/>
                <a:ea typeface="+mn-ea"/>
                <a:cs typeface="+mn-cs"/>
              </a:rPr>
              <a:t> à s’impliquer dans la prise en soin. En effet, dans le modèle du stress minoritaire, la panique morale est un stress distal qui demande aula </a:t>
            </a:r>
            <a:r>
              <a:rPr lang="fr-BE" sz="1200" kern="1200" dirty="0" err="1">
                <a:solidFill>
                  <a:schemeClr val="tx1"/>
                </a:solidFill>
                <a:effectLst/>
                <a:latin typeface="+mn-lt"/>
                <a:ea typeface="+mn-ea"/>
                <a:cs typeface="+mn-cs"/>
              </a:rPr>
              <a:t>patient·e</a:t>
            </a:r>
            <a:r>
              <a:rPr lang="fr-BE" sz="1200" kern="1200" dirty="0">
                <a:solidFill>
                  <a:schemeClr val="tx1"/>
                </a:solidFill>
                <a:effectLst/>
                <a:latin typeface="+mn-lt"/>
                <a:ea typeface="+mn-ea"/>
                <a:cs typeface="+mn-cs"/>
              </a:rPr>
              <a:t> de mobiliser des ressources proximales qui ne sont donc plus disponibles pour la thérapie vocale (Meyer, 2015). Dans nos pratiques cliniques, cela s’observe quand nous observons une fatigue croissante à cause des angoisses politiques qui causent des insomnies, ou quand le climat politique augmente les idéations suicidaires qui a leur tour diminue la disponibilité cognitive des </a:t>
            </a:r>
            <a:r>
              <a:rPr lang="fr-BE" sz="1200" kern="1200" dirty="0" err="1">
                <a:solidFill>
                  <a:schemeClr val="tx1"/>
                </a:solidFill>
                <a:effectLst/>
                <a:latin typeface="+mn-lt"/>
                <a:ea typeface="+mn-ea"/>
                <a:cs typeface="+mn-cs"/>
              </a:rPr>
              <a:t>patient·es</a:t>
            </a:r>
            <a:r>
              <a:rPr lang="fr-BE" sz="1200" kern="1200" dirty="0">
                <a:solidFill>
                  <a:schemeClr val="tx1"/>
                </a:solidFill>
                <a:effectLst/>
                <a:latin typeface="+mn-lt"/>
                <a:ea typeface="+mn-ea"/>
                <a:cs typeface="+mn-cs"/>
              </a:rPr>
              <a:t>.</a:t>
            </a:r>
          </a:p>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4</a:t>
            </a:fld>
            <a:endParaRPr lang="en-GB"/>
          </a:p>
        </p:txBody>
      </p:sp>
    </p:spTree>
    <p:extLst>
      <p:ext uri="{BB962C8B-B14F-4D97-AF65-F5344CB8AC3E}">
        <p14:creationId xmlns:p14="http://schemas.microsoft.com/office/powerpoint/2010/main" val="153334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Enjeux de convergence où on interroge sa position de clinicien. La convergence est « [l’]augmentation de la similarité des formes </a:t>
            </a:r>
            <a:r>
              <a:rPr lang="fr-BE" sz="1200" kern="1200" dirty="0" err="1">
                <a:solidFill>
                  <a:schemeClr val="tx1"/>
                </a:solidFill>
                <a:effectLst/>
                <a:latin typeface="+mn-lt"/>
                <a:ea typeface="+mn-ea"/>
                <a:cs typeface="+mn-cs"/>
              </a:rPr>
              <a:t>acoustico</a:t>
            </a:r>
            <a:r>
              <a:rPr lang="fr-BE" sz="1200" kern="1200" dirty="0">
                <a:solidFill>
                  <a:schemeClr val="tx1"/>
                </a:solidFill>
                <a:effectLst/>
                <a:latin typeface="+mn-lt"/>
                <a:ea typeface="+mn-ea"/>
                <a:cs typeface="+mn-cs"/>
              </a:rPr>
              <a:t>-phonétiques entre deux interlocuteurs » (Pardo, 2013, p. 1). En d’autres termes, il s’agit de la tendance entre deux interlocuteurs à s’adapter aux caractéristiques phonétiques et acoustiques de chacun, ce qui se traduit perceptivement par une harmonisation de leur parole. La voix illustre ici les théories du positionnement (</a:t>
            </a:r>
            <a:r>
              <a:rPr lang="fr-BE" sz="1200" kern="1200" dirty="0" err="1">
                <a:solidFill>
                  <a:schemeClr val="tx1"/>
                </a:solidFill>
                <a:effectLst/>
                <a:latin typeface="+mn-lt"/>
                <a:ea typeface="+mn-ea"/>
                <a:cs typeface="+mn-cs"/>
              </a:rPr>
              <a:t>Haraway</a:t>
            </a:r>
            <a:r>
              <a:rPr lang="fr-BE" sz="1200" kern="1200" dirty="0">
                <a:solidFill>
                  <a:schemeClr val="tx1"/>
                </a:solidFill>
                <a:effectLst/>
                <a:latin typeface="+mn-lt"/>
                <a:ea typeface="+mn-ea"/>
                <a:cs typeface="+mn-cs"/>
              </a:rPr>
              <a:t>, 2007) car, en plus d’influencer implicitement l’interaction dans son contenu, la voix converge vers celle de son interlocuteur. D’où la nécessité de prendre une position plastique, fluide qui n’évacue pas l’individualité mais embrasse sa malléabilité et l’assume comme instrument d’agentivité. </a:t>
            </a:r>
          </a:p>
          <a:p>
            <a:r>
              <a:rPr lang="fr-BE" sz="1200" kern="1200" dirty="0">
                <a:solidFill>
                  <a:schemeClr val="tx1"/>
                </a:solidFill>
                <a:effectLst/>
                <a:latin typeface="+mn-lt"/>
                <a:ea typeface="+mn-ea"/>
                <a:cs typeface="+mn-cs"/>
              </a:rPr>
              <a:t>Se concentrer sur le rapport esthétique à la voix plutôt que sur le passing quand ce n’est pas un des objectifs. Centre sur la qualité de vie, la santé mentale et les mesures rapportées par le patient plutôt que de centrer les SVTA autours des mesures acoustiques et prosodiques (Azul et al., 2022). Les mesures sont un moyen, des outils de traduction féministe où l’écoute et la phonation, comme éthique narrative, se mettent au service du cadre référentiel et communicationnel </a:t>
            </a:r>
            <a:r>
              <a:rPr lang="fr-BE" sz="1200" kern="1200" dirty="0" err="1">
                <a:solidFill>
                  <a:schemeClr val="tx1"/>
                </a:solidFill>
                <a:effectLst/>
                <a:latin typeface="+mn-lt"/>
                <a:ea typeface="+mn-ea"/>
                <a:cs typeface="+mn-cs"/>
              </a:rPr>
              <a:t>dula</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patient·e</a:t>
            </a:r>
            <a:r>
              <a:rPr lang="fr-BE" sz="1200" kern="1200" dirty="0">
                <a:solidFill>
                  <a:schemeClr val="tx1"/>
                </a:solidFill>
                <a:effectLst/>
                <a:latin typeface="+mn-lt"/>
                <a:ea typeface="+mn-ea"/>
                <a:cs typeface="+mn-cs"/>
              </a:rPr>
              <a:t> et facilite les échanges autour des objectifs thérapeutiques (Grunenwald, 2024) </a:t>
            </a:r>
            <a:r>
              <a:rPr lang="fr-BE" sz="1200" b="1" kern="1200" dirty="0">
                <a:solidFill>
                  <a:schemeClr val="tx1"/>
                </a:solidFill>
                <a:effectLst/>
                <a:latin typeface="+mn-lt"/>
                <a:ea typeface="+mn-ea"/>
                <a:cs typeface="+mn-cs"/>
              </a:rPr>
              <a:t>// Cet traduction permet la </a:t>
            </a:r>
            <a:r>
              <a:rPr lang="fr-BE" sz="1200" b="1" kern="1200" dirty="0" err="1">
                <a:solidFill>
                  <a:schemeClr val="tx1"/>
                </a:solidFill>
                <a:effectLst/>
                <a:latin typeface="+mn-lt"/>
                <a:ea typeface="+mn-ea"/>
                <a:cs typeface="+mn-cs"/>
              </a:rPr>
              <a:t>co-décision</a:t>
            </a:r>
            <a:r>
              <a:rPr lang="fr-BE" sz="1200" b="1" kern="1200" dirty="0">
                <a:solidFill>
                  <a:schemeClr val="tx1"/>
                </a:solidFill>
                <a:effectLst/>
                <a:latin typeface="+mn-lt"/>
                <a:ea typeface="+mn-ea"/>
                <a:cs typeface="+mn-cs"/>
              </a:rPr>
              <a:t> thérapeutique centrale en EBP</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Satterfield</a:t>
            </a:r>
            <a:r>
              <a:rPr lang="fr-BE" sz="1200" kern="1200" dirty="0">
                <a:solidFill>
                  <a:schemeClr val="tx1"/>
                </a:solidFill>
                <a:effectLst/>
                <a:latin typeface="+mn-lt"/>
                <a:ea typeface="+mn-ea"/>
                <a:cs typeface="+mn-cs"/>
              </a:rPr>
              <a:t> et al., 2009; Véron, 2020).</a:t>
            </a:r>
          </a:p>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5</a:t>
            </a:fld>
            <a:endParaRPr lang="en-GB"/>
          </a:p>
        </p:txBody>
      </p:sp>
    </p:spTree>
    <p:extLst>
      <p:ext uri="{BB962C8B-B14F-4D97-AF65-F5344CB8AC3E}">
        <p14:creationId xmlns:p14="http://schemas.microsoft.com/office/powerpoint/2010/main" val="68463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Queer </a:t>
            </a:r>
            <a:r>
              <a:rPr lang="en-GB" dirty="0" err="1"/>
              <a:t>phénoméno</a:t>
            </a:r>
            <a:r>
              <a:rPr lang="en-GB" dirty="0"/>
              <a:t> pour </a:t>
            </a:r>
            <a:r>
              <a:rPr lang="en-GB" dirty="0" err="1"/>
              <a:t>vécu</a:t>
            </a:r>
            <a:r>
              <a:rPr lang="en-GB" dirty="0"/>
              <a:t> de la subversion pour </a:t>
            </a:r>
            <a:r>
              <a:rPr lang="en-GB" dirty="0" err="1"/>
              <a:t>l’experience</a:t>
            </a:r>
            <a:r>
              <a:rPr lang="en-GB" dirty="0"/>
              <a:t> aesthetic</a:t>
            </a:r>
          </a:p>
          <a:p>
            <a:r>
              <a:rPr lang="en-GB" dirty="0"/>
              <a:t>Trans materialism pour observer les </a:t>
            </a:r>
            <a:r>
              <a:rPr lang="en-GB" dirty="0" err="1"/>
              <a:t>effets</a:t>
            </a:r>
            <a:r>
              <a:rPr lang="en-GB" dirty="0"/>
              <a:t> </a:t>
            </a:r>
            <a:r>
              <a:rPr lang="en-GB" dirty="0" err="1"/>
              <a:t>matériels</a:t>
            </a:r>
            <a:r>
              <a:rPr lang="en-GB" dirty="0"/>
              <a:t> de la voix et de la transition pour les norms de genre</a:t>
            </a:r>
          </a:p>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7</a:t>
            </a:fld>
            <a:endParaRPr lang="en-GB"/>
          </a:p>
        </p:txBody>
      </p:sp>
    </p:spTree>
    <p:extLst>
      <p:ext uri="{BB962C8B-B14F-4D97-AF65-F5344CB8AC3E}">
        <p14:creationId xmlns:p14="http://schemas.microsoft.com/office/powerpoint/2010/main" val="368218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Enjeux de langage, </a:t>
            </a:r>
            <a:r>
              <a:rPr lang="fr-BE" sz="1200" b="1" kern="1200" dirty="0" err="1">
                <a:solidFill>
                  <a:schemeClr val="tx1"/>
                </a:solidFill>
                <a:effectLst/>
                <a:latin typeface="+mn-lt"/>
                <a:ea typeface="+mn-ea"/>
                <a:cs typeface="+mn-cs"/>
              </a:rPr>
              <a:t>queerer</a:t>
            </a:r>
            <a:r>
              <a:rPr lang="fr-BE" sz="1200" kern="1200" dirty="0">
                <a:solidFill>
                  <a:schemeClr val="tx1"/>
                </a:solidFill>
                <a:effectLst/>
                <a:latin typeface="+mn-lt"/>
                <a:ea typeface="+mn-ea"/>
                <a:cs typeface="+mn-cs"/>
              </a:rPr>
              <a:t> la langue et la voix. </a:t>
            </a:r>
            <a:r>
              <a:rPr lang="fr-BE" sz="1200" b="1" kern="1200" dirty="0">
                <a:solidFill>
                  <a:schemeClr val="tx1"/>
                </a:solidFill>
                <a:effectLst/>
                <a:latin typeface="+mn-lt"/>
                <a:ea typeface="+mn-ea"/>
                <a:cs typeface="+mn-cs"/>
              </a:rPr>
              <a:t>Dénormer</a:t>
            </a:r>
            <a:r>
              <a:rPr lang="fr-BE" sz="1200" kern="1200" dirty="0">
                <a:solidFill>
                  <a:schemeClr val="tx1"/>
                </a:solidFill>
                <a:effectLst/>
                <a:latin typeface="+mn-lt"/>
                <a:ea typeface="+mn-ea"/>
                <a:cs typeface="+mn-cs"/>
              </a:rPr>
              <a:t> la langue, ce n’est pas instaurer des nouvelles normes du bon langage, c’est négocier le sens à chaque interaction, à chaque instant. C’est transformer des bonnes pratiques qui disent </a:t>
            </a:r>
            <a:r>
              <a:rPr lang="fr-BE" sz="1200" u="sng" kern="1200" dirty="0">
                <a:solidFill>
                  <a:schemeClr val="tx1"/>
                </a:solidFill>
                <a:effectLst/>
                <a:latin typeface="+mn-lt"/>
                <a:ea typeface="+mn-ea"/>
                <a:cs typeface="+mn-cs"/>
              </a:rPr>
              <a:t>quoi</a:t>
            </a:r>
            <a:r>
              <a:rPr lang="fr-BE" sz="1200" kern="1200" dirty="0">
                <a:solidFill>
                  <a:schemeClr val="tx1"/>
                </a:solidFill>
                <a:effectLst/>
                <a:latin typeface="+mn-lt"/>
                <a:ea typeface="+mn-ea"/>
                <a:cs typeface="+mn-cs"/>
              </a:rPr>
              <a:t> faire en bonnes praxies qui se demandent </a:t>
            </a:r>
            <a:r>
              <a:rPr lang="fr-BE" sz="1200" u="sng" kern="1200" dirty="0">
                <a:solidFill>
                  <a:schemeClr val="tx1"/>
                </a:solidFill>
                <a:effectLst/>
                <a:latin typeface="+mn-lt"/>
                <a:ea typeface="+mn-ea"/>
                <a:cs typeface="+mn-cs"/>
              </a:rPr>
              <a:t>comment</a:t>
            </a:r>
            <a:r>
              <a:rPr lang="fr-BE" sz="1200" kern="1200" dirty="0">
                <a:solidFill>
                  <a:schemeClr val="tx1"/>
                </a:solidFill>
                <a:effectLst/>
                <a:latin typeface="+mn-lt"/>
                <a:ea typeface="+mn-ea"/>
                <a:cs typeface="+mn-cs"/>
              </a:rPr>
              <a:t> bien faire et ne cherchent pas une réponse définitive. </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Cette nécessité de créer les bonnes conditions matérielles de soin suit les principes épistémiques des </a:t>
            </a:r>
            <a:r>
              <a:rPr lang="fr-BE" sz="1200" i="1" kern="1200" dirty="0">
                <a:solidFill>
                  <a:schemeClr val="tx1"/>
                </a:solidFill>
                <a:effectLst/>
                <a:latin typeface="+mn-lt"/>
                <a:ea typeface="+mn-ea"/>
                <a:cs typeface="+mn-cs"/>
              </a:rPr>
              <a:t>trans </a:t>
            </a:r>
            <a:r>
              <a:rPr lang="fr-BE" sz="1200" i="1" kern="1200" dirty="0" err="1">
                <a:solidFill>
                  <a:schemeClr val="tx1"/>
                </a:solidFill>
                <a:effectLst/>
                <a:latin typeface="+mn-lt"/>
                <a:ea typeface="+mn-ea"/>
                <a:cs typeface="+mn-cs"/>
              </a:rPr>
              <a:t>studies</a:t>
            </a:r>
            <a:r>
              <a:rPr lang="fr-BE" sz="1200" kern="1200" dirty="0">
                <a:solidFill>
                  <a:schemeClr val="tx1"/>
                </a:solidFill>
                <a:effectLst/>
                <a:latin typeface="+mn-lt"/>
                <a:ea typeface="+mn-ea"/>
                <a:cs typeface="+mn-cs"/>
              </a:rPr>
              <a:t> qui propose la recherche avec, en collaboration avec les personnes trans, plutôt que sur elles (</a:t>
            </a:r>
            <a:r>
              <a:rPr lang="fr-BE" sz="1200" kern="1200" dirty="0" err="1">
                <a:solidFill>
                  <a:schemeClr val="tx1"/>
                </a:solidFill>
                <a:effectLst/>
                <a:latin typeface="+mn-lt"/>
                <a:ea typeface="+mn-ea"/>
                <a:cs typeface="+mn-cs"/>
              </a:rPr>
              <a:t>Espineira</a:t>
            </a:r>
            <a:r>
              <a:rPr lang="fr-BE" sz="1200" kern="1200" dirty="0">
                <a:solidFill>
                  <a:schemeClr val="tx1"/>
                </a:solidFill>
                <a:effectLst/>
                <a:latin typeface="+mn-lt"/>
                <a:ea typeface="+mn-ea"/>
                <a:cs typeface="+mn-cs"/>
              </a:rPr>
              <a:t> &amp; Thomas, 2019). En clinique cela signifie se positionner en soutien aux personnes trans, plutôt que de travailler sur elles et leur voix, imposant consciemment ou non les représentations </a:t>
            </a:r>
            <a:r>
              <a:rPr lang="fr-BE" sz="1200" kern="1200" dirty="0" err="1">
                <a:solidFill>
                  <a:schemeClr val="tx1"/>
                </a:solidFill>
                <a:effectLst/>
                <a:latin typeface="+mn-lt"/>
                <a:ea typeface="+mn-ea"/>
                <a:cs typeface="+mn-cs"/>
              </a:rPr>
              <a:t>du·la</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clinicien·ne</a:t>
            </a:r>
            <a:r>
              <a:rPr lang="fr-BE" sz="1200" kern="1200" dirty="0">
                <a:solidFill>
                  <a:schemeClr val="tx1"/>
                </a:solidFill>
                <a:effectLst/>
                <a:latin typeface="+mn-lt"/>
                <a:ea typeface="+mn-ea"/>
                <a:cs typeface="+mn-cs"/>
              </a:rPr>
              <a:t> sur le genre, la voix et la voix genrée (ou le genre vocal). En recherche, cela signifie que pour cultiver une cohérence </a:t>
            </a:r>
            <a:r>
              <a:rPr lang="fr-BE" sz="1200" kern="1200" dirty="0" err="1">
                <a:solidFill>
                  <a:schemeClr val="tx1"/>
                </a:solidFill>
                <a:effectLst/>
                <a:latin typeface="+mn-lt"/>
                <a:ea typeface="+mn-ea"/>
                <a:cs typeface="+mn-cs"/>
              </a:rPr>
              <a:t>épistémo</a:t>
            </a:r>
            <a:r>
              <a:rPr lang="fr-BE" sz="1200" kern="1200" dirty="0">
                <a:solidFill>
                  <a:schemeClr val="tx1"/>
                </a:solidFill>
                <a:effectLst/>
                <a:latin typeface="+mn-lt"/>
                <a:ea typeface="+mn-ea"/>
                <a:cs typeface="+mn-cs"/>
              </a:rPr>
              <a:t>-clinique et favoriser les transferts de connaissances entre les domaines clinique et de recherche, la méthodologie qui semble la plus porteuse est la recherche communautaire. Il s’agit d’une approche collaborative qui engage activement des communautés dans toutes les étapes du processus de recherche, depuis la définition des problématiques jusqu'à la diffusion des résultats. Elle repose sur des principes d’équité, de respect mutuel, et d’apprentissage bidirectionnel pour répondre à des problématiques pertinentes identifiées par les communautés concernées (Cunningham‐</a:t>
            </a:r>
            <a:r>
              <a:rPr lang="fr-BE" sz="1200" kern="1200" dirty="0" err="1">
                <a:solidFill>
                  <a:schemeClr val="tx1"/>
                </a:solidFill>
                <a:effectLst/>
                <a:latin typeface="+mn-lt"/>
                <a:ea typeface="+mn-ea"/>
                <a:cs typeface="+mn-cs"/>
              </a:rPr>
              <a:t>Erves</a:t>
            </a:r>
            <a:r>
              <a:rPr lang="fr-BE" sz="1200" kern="1200" dirty="0">
                <a:solidFill>
                  <a:schemeClr val="tx1"/>
                </a:solidFill>
                <a:effectLst/>
                <a:latin typeface="+mn-lt"/>
                <a:ea typeface="+mn-ea"/>
                <a:cs typeface="+mn-cs"/>
              </a:rPr>
              <a:t> et al., 2024; Demange et al., 2012). </a:t>
            </a:r>
          </a:p>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9</a:t>
            </a:fld>
            <a:endParaRPr lang="en-GB"/>
          </a:p>
        </p:txBody>
      </p:sp>
    </p:spTree>
    <p:extLst>
      <p:ext uri="{BB962C8B-B14F-4D97-AF65-F5344CB8AC3E}">
        <p14:creationId xmlns:p14="http://schemas.microsoft.com/office/powerpoint/2010/main" val="415972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Online training in </a:t>
            </a:r>
            <a:r>
              <a:rPr lang="en-GB" dirty="0" err="1"/>
              <a:t>latrobe</a:t>
            </a:r>
            <a:r>
              <a:rPr lang="en-GB" dirty="0"/>
              <a:t> university </a:t>
            </a:r>
          </a:p>
          <a:p>
            <a:r>
              <a:rPr lang="en-GB" dirty="0"/>
              <a:t>Leung, Azul, </a:t>
            </a:r>
          </a:p>
          <a:p>
            <a:r>
              <a:rPr lang="en-GB" dirty="0"/>
              <a:t>6-8hours</a:t>
            </a:r>
          </a:p>
          <a:p>
            <a:endParaRPr lang="en-GB" dirty="0"/>
          </a:p>
          <a:p>
            <a:r>
              <a:rPr lang="en-GB" dirty="0"/>
              <a:t>Contact </a:t>
            </a:r>
          </a:p>
          <a:p>
            <a:endParaRPr lang="en-GB" dirty="0"/>
          </a:p>
          <a:p>
            <a:endParaRPr lang="en-GB" dirty="0"/>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10</a:t>
            </a:fld>
            <a:endParaRPr lang="en-GB"/>
          </a:p>
        </p:txBody>
      </p:sp>
    </p:spTree>
    <p:extLst>
      <p:ext uri="{BB962C8B-B14F-4D97-AF65-F5344CB8AC3E}">
        <p14:creationId xmlns:p14="http://schemas.microsoft.com/office/powerpoint/2010/main" val="63259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05/09/2025: EPATH conference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A1493-C732-432E-A201-6482AB958655}" type="slidenum">
              <a:rPr lang="en-GB" smtClean="0"/>
              <a:t>‹N°›</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31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05/09/2025: EPATH conference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A1493-C732-432E-A201-6482AB958655}" type="slidenum">
              <a:rPr lang="en-GB" smtClean="0"/>
              <a:t>‹N°›</a:t>
            </a:fld>
            <a:endParaRPr lang="en-GB"/>
          </a:p>
        </p:txBody>
      </p:sp>
    </p:spTree>
    <p:extLst>
      <p:ext uri="{BB962C8B-B14F-4D97-AF65-F5344CB8AC3E}">
        <p14:creationId xmlns:p14="http://schemas.microsoft.com/office/powerpoint/2010/main" val="411570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05/09/2025: EPATH conference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A1493-C732-432E-A201-6482AB958655}" type="slidenum">
              <a:rPr lang="en-GB" smtClean="0"/>
              <a:t>‹N°›</a:t>
            </a:fld>
            <a:endParaRPr lang="en-GB"/>
          </a:p>
        </p:txBody>
      </p:sp>
    </p:spTree>
    <p:extLst>
      <p:ext uri="{BB962C8B-B14F-4D97-AF65-F5344CB8AC3E}">
        <p14:creationId xmlns:p14="http://schemas.microsoft.com/office/powerpoint/2010/main" val="33160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05/09/2025: EPATH conference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A1493-C732-432E-A201-6482AB958655}" type="slidenum">
              <a:rPr lang="en-GB" smtClean="0"/>
              <a:t>‹N°›</a:t>
            </a:fld>
            <a:endParaRPr lang="en-GB"/>
          </a:p>
        </p:txBody>
      </p:sp>
    </p:spTree>
    <p:extLst>
      <p:ext uri="{BB962C8B-B14F-4D97-AF65-F5344CB8AC3E}">
        <p14:creationId xmlns:p14="http://schemas.microsoft.com/office/powerpoint/2010/main" val="390491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r>
              <a:rPr lang="fr-FR"/>
              <a:t>05/09/2025: EPATH conference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A1493-C732-432E-A201-6482AB958655}" type="slidenum">
              <a:rPr lang="en-GB" smtClean="0"/>
              <a:t>‹N°›</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05/09/2025: EPATH conference</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A1493-C732-432E-A201-6482AB958655}" type="slidenum">
              <a:rPr lang="en-GB" smtClean="0"/>
              <a:t>‹N°›</a:t>
            </a:fld>
            <a:endParaRPr lang="en-GB"/>
          </a:p>
        </p:txBody>
      </p:sp>
    </p:spTree>
    <p:extLst>
      <p:ext uri="{BB962C8B-B14F-4D97-AF65-F5344CB8AC3E}">
        <p14:creationId xmlns:p14="http://schemas.microsoft.com/office/powerpoint/2010/main" val="257447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05/09/2025: EPATH conference</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EA1493-C732-432E-A201-6482AB958655}" type="slidenum">
              <a:rPr lang="en-GB" smtClean="0"/>
              <a:t>‹N°›</a:t>
            </a:fld>
            <a:endParaRPr lang="en-GB"/>
          </a:p>
        </p:txBody>
      </p:sp>
    </p:spTree>
    <p:extLst>
      <p:ext uri="{BB962C8B-B14F-4D97-AF65-F5344CB8AC3E}">
        <p14:creationId xmlns:p14="http://schemas.microsoft.com/office/powerpoint/2010/main" val="153802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05/09/2025: EPATH conference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EA1493-C732-432E-A201-6482AB958655}" type="slidenum">
              <a:rPr lang="en-GB" smtClean="0"/>
              <a:t>‹N°›</a:t>
            </a:fld>
            <a:endParaRPr lang="en-GB"/>
          </a:p>
        </p:txBody>
      </p:sp>
    </p:spTree>
    <p:extLst>
      <p:ext uri="{BB962C8B-B14F-4D97-AF65-F5344CB8AC3E}">
        <p14:creationId xmlns:p14="http://schemas.microsoft.com/office/powerpoint/2010/main" val="330855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fr-FR"/>
              <a:t>05/09/2025: EPATH conference</a:t>
            </a: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0EA1493-C732-432E-A201-6482AB958655}" type="slidenum">
              <a:rPr lang="en-GB" smtClean="0"/>
              <a:t>‹N°›</a:t>
            </a:fld>
            <a:endParaRPr lang="en-GB"/>
          </a:p>
        </p:txBody>
      </p:sp>
    </p:spTree>
    <p:extLst>
      <p:ext uri="{BB962C8B-B14F-4D97-AF65-F5344CB8AC3E}">
        <p14:creationId xmlns:p14="http://schemas.microsoft.com/office/powerpoint/2010/main" val="268090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fr-FR"/>
              <a:t>05/09/2025: EPATH conference</a:t>
            </a:r>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EA1493-C732-432E-A201-6482AB958655}" type="slidenum">
              <a:rPr lang="en-GB" smtClean="0"/>
              <a:t>‹N°›</a:t>
            </a:fld>
            <a:endParaRPr lang="en-GB"/>
          </a:p>
        </p:txBody>
      </p:sp>
    </p:spTree>
    <p:extLst>
      <p:ext uri="{BB962C8B-B14F-4D97-AF65-F5344CB8AC3E}">
        <p14:creationId xmlns:p14="http://schemas.microsoft.com/office/powerpoint/2010/main" val="44408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fr-FR"/>
              <a:t>05/09/2025: EPATH conference</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A1493-C732-432E-A201-6482AB958655}" type="slidenum">
              <a:rPr lang="en-GB" smtClean="0"/>
              <a:t>‹N°›</a:t>
            </a:fld>
            <a:endParaRPr lang="en-GB"/>
          </a:p>
        </p:txBody>
      </p:sp>
    </p:spTree>
    <p:extLst>
      <p:ext uri="{BB962C8B-B14F-4D97-AF65-F5344CB8AC3E}">
        <p14:creationId xmlns:p14="http://schemas.microsoft.com/office/powerpoint/2010/main" val="269753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fr-FR"/>
              <a:t>05/09/2025: EPATH conference</a:t>
            </a:r>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0EA1493-C732-432E-A201-6482AB958655}" type="slidenum">
              <a:rPr lang="en-GB" smtClean="0"/>
              <a:t>‹N°›</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216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8.xml"/><Relationship Id="rId16"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hs.hal.science/halshs-0088015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186/s41687-024-00785-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uliege.be/cms/c_9054334/fr/repertoire?uid=u23679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3880" y="1255892"/>
            <a:ext cx="11152707" cy="3069220"/>
          </a:xfrm>
        </p:spPr>
        <p:txBody>
          <a:bodyPr>
            <a:noAutofit/>
          </a:bodyPr>
          <a:lstStyle/>
          <a:p>
            <a:pPr algn="ctr"/>
            <a:r>
              <a:rPr lang="en-GB" sz="5400" b="1" noProof="0" dirty="0" err="1">
                <a:latin typeface="+mn-lt"/>
              </a:rPr>
              <a:t>Logopécare</a:t>
            </a:r>
            <a:r>
              <a:rPr lang="en-GB" sz="5400" noProof="0" dirty="0">
                <a:latin typeface="+mn-lt"/>
              </a:rPr>
              <a:t> : Philosophical-ethical contribution to gender-affirming vocal care.</a:t>
            </a:r>
          </a:p>
        </p:txBody>
      </p:sp>
      <p:sp>
        <p:nvSpPr>
          <p:cNvPr id="3" name="Sous-titre 2"/>
          <p:cNvSpPr>
            <a:spLocks noGrp="1"/>
          </p:cNvSpPr>
          <p:nvPr>
            <p:ph type="subTitle" idx="1"/>
          </p:nvPr>
        </p:nvSpPr>
        <p:spPr>
          <a:xfrm>
            <a:off x="1100050" y="4192003"/>
            <a:ext cx="10616537" cy="1816843"/>
          </a:xfrm>
        </p:spPr>
        <p:txBody>
          <a:bodyPr>
            <a:noAutofit/>
          </a:bodyPr>
          <a:lstStyle/>
          <a:p>
            <a:endParaRPr lang="en-GB" sz="1800" noProof="0" dirty="0"/>
          </a:p>
          <a:p>
            <a:r>
              <a:rPr lang="en-GB" sz="1800" noProof="0" dirty="0"/>
              <a:t>Antoine Henrotin (he/</a:t>
            </a:r>
            <a:r>
              <a:rPr lang="en-GB" sz="1800" dirty="0"/>
              <a:t>they</a:t>
            </a:r>
            <a:r>
              <a:rPr lang="en-GB" sz="1800" noProof="0" dirty="0"/>
              <a:t>), </a:t>
            </a:r>
            <a:r>
              <a:rPr lang="en-GB" sz="1800" noProof="0" dirty="0" err="1"/>
              <a:t>Phd</a:t>
            </a:r>
            <a:r>
              <a:rPr lang="en-GB" sz="1800" noProof="0" dirty="0"/>
              <a:t> student</a:t>
            </a:r>
          </a:p>
          <a:p>
            <a:r>
              <a:rPr lang="en-GB" sz="1800" noProof="0" dirty="0"/>
              <a:t>Dominique </a:t>
            </a:r>
            <a:r>
              <a:rPr lang="en-GB" sz="1800" noProof="0" dirty="0" err="1"/>
              <a:t>Morsomme</a:t>
            </a:r>
            <a:r>
              <a:rPr lang="en-GB" sz="1800" noProof="0" dirty="0"/>
              <a:t> (she/her)</a:t>
            </a:r>
          </a:p>
          <a:p>
            <a:r>
              <a:rPr lang="en-GB" sz="1800" noProof="0" dirty="0" err="1"/>
              <a:t>Unité</a:t>
            </a:r>
            <a:r>
              <a:rPr lang="en-GB" sz="1800" noProof="0" dirty="0"/>
              <a:t> de </a:t>
            </a:r>
            <a:r>
              <a:rPr lang="en-GB" sz="1800" noProof="0" dirty="0" err="1"/>
              <a:t>logopédie</a:t>
            </a:r>
            <a:r>
              <a:rPr lang="en-GB" sz="1800" noProof="0" dirty="0"/>
              <a:t> de la voix (</a:t>
            </a:r>
            <a:r>
              <a:rPr lang="en-GB" sz="1800" noProof="0" dirty="0" err="1"/>
              <a:t>Uliège</a:t>
            </a:r>
            <a:r>
              <a:rPr lang="en-GB" sz="1800" noProof="0" dirty="0"/>
              <a:t>)</a:t>
            </a:r>
          </a:p>
          <a:p>
            <a:r>
              <a:rPr lang="en-GB" sz="1800" noProof="0" dirty="0"/>
              <a:t>RUCHE - RESEARCH UNIT FOR A LIFE-COURSE PERSPECTIVE ON HEALTH &amp; EDUCATION</a:t>
            </a:r>
          </a:p>
        </p:txBody>
      </p:sp>
      <p:sp>
        <p:nvSpPr>
          <p:cNvPr id="7" name="Espace réservé du numéro de diapositive 6"/>
          <p:cNvSpPr>
            <a:spLocks noGrp="1"/>
          </p:cNvSpPr>
          <p:nvPr>
            <p:ph type="sldNum" sz="quarter" idx="12"/>
          </p:nvPr>
        </p:nvSpPr>
        <p:spPr/>
        <p:txBody>
          <a:bodyPr/>
          <a:lstStyle/>
          <a:p>
            <a:fld id="{91C31795-F3AE-428D-B2D2-38FDDFE7F410}" type="slidenum">
              <a:rPr lang="en-GB" noProof="0" smtClean="0"/>
              <a:t>1</a:t>
            </a:fld>
            <a:endParaRPr lang="en-GB" noProof="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3656" y="4602230"/>
            <a:ext cx="1938406" cy="875786"/>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3656" y="262013"/>
            <a:ext cx="2312931" cy="993878"/>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4176" y="4602230"/>
            <a:ext cx="1877811" cy="996390"/>
          </a:xfrm>
          <a:prstGeom prst="rect">
            <a:avLst/>
          </a:prstGeom>
        </p:spPr>
      </p:pic>
      <p:sp>
        <p:nvSpPr>
          <p:cNvPr id="8" name="ZoneTexte 7"/>
          <p:cNvSpPr txBox="1"/>
          <p:nvPr/>
        </p:nvSpPr>
        <p:spPr>
          <a:xfrm>
            <a:off x="1308364" y="646602"/>
            <a:ext cx="7619879" cy="830997"/>
          </a:xfrm>
          <a:prstGeom prst="rect">
            <a:avLst/>
          </a:prstGeom>
          <a:noFill/>
        </p:spPr>
        <p:txBody>
          <a:bodyPr wrap="square" rtlCol="0">
            <a:spAutoFit/>
          </a:bodyPr>
          <a:lstStyle/>
          <a:p>
            <a:pPr algn="ctr"/>
            <a:r>
              <a:rPr lang="en-GB" sz="2400" b="1" noProof="0" dirty="0">
                <a:solidFill>
                  <a:schemeClr val="accent1">
                    <a:lumMod val="75000"/>
                  </a:schemeClr>
                </a:solidFill>
              </a:rPr>
              <a:t>EPATH conference 2025 «  Cutting Through the Noise: Evidence-driven Transgender Care »</a:t>
            </a:r>
          </a:p>
        </p:txBody>
      </p:sp>
      <p:sp>
        <p:nvSpPr>
          <p:cNvPr id="10" name="Espace réservé de la date 9"/>
          <p:cNvSpPr>
            <a:spLocks noGrp="1"/>
          </p:cNvSpPr>
          <p:nvPr>
            <p:ph type="dt" sz="half" idx="10"/>
          </p:nvPr>
        </p:nvSpPr>
        <p:spPr/>
        <p:txBody>
          <a:bodyPr/>
          <a:lstStyle/>
          <a:p>
            <a:r>
              <a:rPr lang="en-GB" noProof="0" dirty="0"/>
              <a:t>05/09/2025: EPATH conference</a:t>
            </a:r>
          </a:p>
        </p:txBody>
      </p:sp>
    </p:spTree>
    <p:extLst>
      <p:ext uri="{BB962C8B-B14F-4D97-AF65-F5344CB8AC3E}">
        <p14:creationId xmlns:p14="http://schemas.microsoft.com/office/powerpoint/2010/main" val="352328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personne, habits, plein air, sourire&#10;&#10;Le contenu généré par l’IA peut être incorrect.">
            <a:extLst>
              <a:ext uri="{FF2B5EF4-FFF2-40B4-BE49-F238E27FC236}">
                <a16:creationId xmlns:a16="http://schemas.microsoft.com/office/drawing/2014/main" id="{B56B85DE-9AFE-DAAB-BB61-81506AFE6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986" y="628443"/>
            <a:ext cx="3416388" cy="1634635"/>
          </a:xfrm>
          <a:prstGeom prst="rect">
            <a:avLst/>
          </a:prstGeom>
        </p:spPr>
      </p:pic>
      <p:sp>
        <p:nvSpPr>
          <p:cNvPr id="2" name="Titre 1">
            <a:extLst>
              <a:ext uri="{FF2B5EF4-FFF2-40B4-BE49-F238E27FC236}">
                <a16:creationId xmlns:a16="http://schemas.microsoft.com/office/drawing/2014/main" id="{54EDD5DD-33B2-6AFB-66C2-935B29E9B5C3}"/>
              </a:ext>
            </a:extLst>
          </p:cNvPr>
          <p:cNvSpPr>
            <a:spLocks noGrp="1"/>
          </p:cNvSpPr>
          <p:nvPr>
            <p:ph type="ctrTitle"/>
          </p:nvPr>
        </p:nvSpPr>
        <p:spPr/>
        <p:txBody>
          <a:bodyPr/>
          <a:lstStyle/>
          <a:p>
            <a:r>
              <a:rPr lang="en-GB" dirty="0"/>
              <a:t>Thank you</a:t>
            </a:r>
          </a:p>
        </p:txBody>
      </p:sp>
      <p:sp>
        <p:nvSpPr>
          <p:cNvPr id="3" name="Sous-titre 2">
            <a:extLst>
              <a:ext uri="{FF2B5EF4-FFF2-40B4-BE49-F238E27FC236}">
                <a16:creationId xmlns:a16="http://schemas.microsoft.com/office/drawing/2014/main" id="{E8902ED6-9532-5CE2-3FEF-9801B09954A9}"/>
              </a:ext>
            </a:extLst>
          </p:cNvPr>
          <p:cNvSpPr>
            <a:spLocks noGrp="1"/>
          </p:cNvSpPr>
          <p:nvPr>
            <p:ph type="subTitle" idx="1"/>
          </p:nvPr>
        </p:nvSpPr>
        <p:spPr/>
        <p:txBody>
          <a:bodyPr/>
          <a:lstStyle/>
          <a:p>
            <a:r>
              <a:rPr lang="en-GB" dirty="0"/>
              <a:t>Questions ?</a:t>
            </a:r>
          </a:p>
          <a:p>
            <a:r>
              <a:rPr lang="en-GB" dirty="0"/>
              <a:t>Discussions ?</a:t>
            </a:r>
          </a:p>
        </p:txBody>
      </p:sp>
      <p:sp>
        <p:nvSpPr>
          <p:cNvPr id="4" name="Espace réservé de la date 3">
            <a:extLst>
              <a:ext uri="{FF2B5EF4-FFF2-40B4-BE49-F238E27FC236}">
                <a16:creationId xmlns:a16="http://schemas.microsoft.com/office/drawing/2014/main" id="{60C75AD0-62CA-6538-AE88-5261EE0D5B57}"/>
              </a:ext>
            </a:extLst>
          </p:cNvPr>
          <p:cNvSpPr>
            <a:spLocks noGrp="1"/>
          </p:cNvSpPr>
          <p:nvPr>
            <p:ph type="dt" sz="half" idx="10"/>
          </p:nvPr>
        </p:nvSpPr>
        <p:spPr/>
        <p:txBody>
          <a:bodyPr/>
          <a:lstStyle/>
          <a:p>
            <a:r>
              <a:rPr lang="fr-FR"/>
              <a:t>05/06/2025: 1st PhD Meeting</a:t>
            </a:r>
            <a:endParaRPr lang="en-GB"/>
          </a:p>
        </p:txBody>
      </p:sp>
      <p:sp>
        <p:nvSpPr>
          <p:cNvPr id="5" name="Espace réservé du numéro de diapositive 4">
            <a:extLst>
              <a:ext uri="{FF2B5EF4-FFF2-40B4-BE49-F238E27FC236}">
                <a16:creationId xmlns:a16="http://schemas.microsoft.com/office/drawing/2014/main" id="{8277547D-BB83-1137-5C55-BF8175F1A147}"/>
              </a:ext>
            </a:extLst>
          </p:cNvPr>
          <p:cNvSpPr>
            <a:spLocks noGrp="1"/>
          </p:cNvSpPr>
          <p:nvPr>
            <p:ph type="sldNum" sz="quarter" idx="12"/>
          </p:nvPr>
        </p:nvSpPr>
        <p:spPr/>
        <p:txBody>
          <a:bodyPr/>
          <a:lstStyle/>
          <a:p>
            <a:fld id="{50EA1493-C732-432E-A201-6482AB958655}" type="slidenum">
              <a:rPr lang="en-GB" smtClean="0"/>
              <a:t>10</a:t>
            </a:fld>
            <a:endParaRPr lang="en-GB"/>
          </a:p>
        </p:txBody>
      </p:sp>
      <p:pic>
        <p:nvPicPr>
          <p:cNvPr id="8" name="Espace réservé du contenu 3">
            <a:extLst>
              <a:ext uri="{FF2B5EF4-FFF2-40B4-BE49-F238E27FC236}">
                <a16:creationId xmlns:a16="http://schemas.microsoft.com/office/drawing/2014/main" id="{8DA3C66B-A488-5A24-215A-AA0CEEAA73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0458" y="380540"/>
            <a:ext cx="1998748" cy="2764307"/>
          </a:xfrm>
          <a:prstGeom prst="rect">
            <a:avLst/>
          </a:prstGeom>
        </p:spPr>
      </p:pic>
      <p:pic>
        <p:nvPicPr>
          <p:cNvPr id="18" name="Image 17" descr="Une image contenant Création de costumes, costume, habits, Visage humain&#10;&#10;Le contenu généré par l’IA peut être incorrect.">
            <a:extLst>
              <a:ext uri="{FF2B5EF4-FFF2-40B4-BE49-F238E27FC236}">
                <a16:creationId xmlns:a16="http://schemas.microsoft.com/office/drawing/2014/main" id="{D24025C1-973E-EC52-D6C1-B043E4EDA3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0053" y="1970736"/>
            <a:ext cx="1709661" cy="2144445"/>
          </a:xfrm>
          <a:prstGeom prst="rect">
            <a:avLst/>
          </a:prstGeom>
        </p:spPr>
      </p:pic>
      <p:pic>
        <p:nvPicPr>
          <p:cNvPr id="10" name="Image 9" descr="Une image contenant texte, lettre, dessin humoristique, bande dessinée&#10;&#10;Le contenu généré par l’IA peut être incorrect.">
            <a:extLst>
              <a:ext uri="{FF2B5EF4-FFF2-40B4-BE49-F238E27FC236}">
                <a16:creationId xmlns:a16="http://schemas.microsoft.com/office/drawing/2014/main" id="{7B948DCF-2D75-4726-5E71-B2E7BB918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9714" y="1762841"/>
            <a:ext cx="1812354" cy="2964775"/>
          </a:xfrm>
          <a:prstGeom prst="rect">
            <a:avLst/>
          </a:prstGeom>
        </p:spPr>
      </p:pic>
      <p:pic>
        <p:nvPicPr>
          <p:cNvPr id="12" name="Image 11" descr="Une image contenant texte, plante, livre, fleur&#10;&#10;Le contenu généré par l’IA peut être incorrect.">
            <a:extLst>
              <a:ext uri="{FF2B5EF4-FFF2-40B4-BE49-F238E27FC236}">
                <a16:creationId xmlns:a16="http://schemas.microsoft.com/office/drawing/2014/main" id="{4B09829A-1949-3C24-7ED1-F1E552C9D5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1373" y="3079308"/>
            <a:ext cx="1709661" cy="2138855"/>
          </a:xfrm>
          <a:prstGeom prst="rect">
            <a:avLst/>
          </a:prstGeom>
        </p:spPr>
      </p:pic>
      <p:pic>
        <p:nvPicPr>
          <p:cNvPr id="7" name="Image 6" descr="Une image contenant texte, logo, cercle, Emblème&#10;&#10;Le contenu généré par l’IA peut être incorrect.">
            <a:extLst>
              <a:ext uri="{FF2B5EF4-FFF2-40B4-BE49-F238E27FC236}">
                <a16:creationId xmlns:a16="http://schemas.microsoft.com/office/drawing/2014/main" id="{C7119647-5AE8-F127-1AE2-E5FE9DE0B1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9035" y="280602"/>
            <a:ext cx="1957552" cy="1957552"/>
          </a:xfrm>
          <a:prstGeom prst="rect">
            <a:avLst/>
          </a:prstGeom>
        </p:spPr>
      </p:pic>
      <p:pic>
        <p:nvPicPr>
          <p:cNvPr id="20" name="Image 19" descr="Une image contenant Visage humain, personne, habits, sourcil&#10;&#10;Le contenu généré par l’IA peut être incorrect.">
            <a:extLst>
              <a:ext uri="{FF2B5EF4-FFF2-40B4-BE49-F238E27FC236}">
                <a16:creationId xmlns:a16="http://schemas.microsoft.com/office/drawing/2014/main" id="{5312A144-6A9C-8B53-134E-F4876749E4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06106" y="4703524"/>
            <a:ext cx="1287254" cy="1825003"/>
          </a:xfrm>
          <a:prstGeom prst="rect">
            <a:avLst/>
          </a:prstGeom>
        </p:spPr>
      </p:pic>
      <p:pic>
        <p:nvPicPr>
          <p:cNvPr id="24" name="Image 23" descr="Une image contenant art, Artefact, musée, sculpture&#10;&#10;Le contenu généré par l’IA peut être incorrect.">
            <a:extLst>
              <a:ext uri="{FF2B5EF4-FFF2-40B4-BE49-F238E27FC236}">
                <a16:creationId xmlns:a16="http://schemas.microsoft.com/office/drawing/2014/main" id="{234FA706-E068-13D4-0944-FAD8690B04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9673" y="37196"/>
            <a:ext cx="1911008" cy="1901850"/>
          </a:xfrm>
          <a:prstGeom prst="rect">
            <a:avLst/>
          </a:prstGeom>
        </p:spPr>
      </p:pic>
      <p:pic>
        <p:nvPicPr>
          <p:cNvPr id="26" name="Image 25" descr="Une image contenant croquis, dessin, peinture, personne&#10;&#10;Le contenu généré par l’IA peut être incorrect.">
            <a:extLst>
              <a:ext uri="{FF2B5EF4-FFF2-40B4-BE49-F238E27FC236}">
                <a16:creationId xmlns:a16="http://schemas.microsoft.com/office/drawing/2014/main" id="{42CE6BC1-59B6-EFDE-E27E-1463526A2E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8477" y="1452174"/>
            <a:ext cx="1668780" cy="1341677"/>
          </a:xfrm>
          <a:prstGeom prst="rect">
            <a:avLst/>
          </a:prstGeom>
        </p:spPr>
      </p:pic>
      <p:pic>
        <p:nvPicPr>
          <p:cNvPr id="28" name="Image 27" descr="Une image contenant peinture, arme, habits, dessin&#10;&#10;Le contenu généré par l’IA peut être incorrect.">
            <a:extLst>
              <a:ext uri="{FF2B5EF4-FFF2-40B4-BE49-F238E27FC236}">
                <a16:creationId xmlns:a16="http://schemas.microsoft.com/office/drawing/2014/main" id="{72930B4B-70FC-3C36-5163-C2451C24907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91757" y="1548075"/>
            <a:ext cx="1343169" cy="1676358"/>
          </a:xfrm>
          <a:prstGeom prst="rect">
            <a:avLst/>
          </a:prstGeom>
        </p:spPr>
      </p:pic>
      <p:pic>
        <p:nvPicPr>
          <p:cNvPr id="30" name="Image 29" descr="Une image contenant habits, Visage humain, personne, femme&#10;&#10;Le contenu généré par l’IA peut être incorrect.">
            <a:extLst>
              <a:ext uri="{FF2B5EF4-FFF2-40B4-BE49-F238E27FC236}">
                <a16:creationId xmlns:a16="http://schemas.microsoft.com/office/drawing/2014/main" id="{1C6A516A-8147-B90F-EF10-3795571261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3351" y="5191193"/>
            <a:ext cx="1750367" cy="1485525"/>
          </a:xfrm>
          <a:prstGeom prst="rect">
            <a:avLst/>
          </a:prstGeom>
        </p:spPr>
      </p:pic>
      <p:pic>
        <p:nvPicPr>
          <p:cNvPr id="32" name="Image 31" descr="Une image contenant personne, Visage humain, habits, Danse&#10;&#10;Le contenu généré par l’IA peut être incorrect.">
            <a:extLst>
              <a:ext uri="{FF2B5EF4-FFF2-40B4-BE49-F238E27FC236}">
                <a16:creationId xmlns:a16="http://schemas.microsoft.com/office/drawing/2014/main" id="{404C417C-1057-DAE4-84FC-01F2F2A1A46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40503" y="5326965"/>
            <a:ext cx="2750526" cy="1399233"/>
          </a:xfrm>
          <a:prstGeom prst="rect">
            <a:avLst/>
          </a:prstGeom>
        </p:spPr>
      </p:pic>
      <p:pic>
        <p:nvPicPr>
          <p:cNvPr id="22" name="Image 21" descr="Une image contenant texte, affiche, Visage humain, graphisme&#10;&#10;Le contenu généré par l’IA peut être incorrect.">
            <a:extLst>
              <a:ext uri="{FF2B5EF4-FFF2-40B4-BE49-F238E27FC236}">
                <a16:creationId xmlns:a16="http://schemas.microsoft.com/office/drawing/2014/main" id="{EBDB4F88-B0FF-7D5C-6762-AF70922379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87950" y="4182849"/>
            <a:ext cx="1668780" cy="2070627"/>
          </a:xfrm>
          <a:prstGeom prst="rect">
            <a:avLst/>
          </a:prstGeom>
        </p:spPr>
      </p:pic>
      <p:pic>
        <p:nvPicPr>
          <p:cNvPr id="34" name="Image 33" descr="Une image contenant Visage humain, rouge à lèvres, lèvre, personne&#10;&#10;Le contenu généré par l’IA peut être incorrect.">
            <a:extLst>
              <a:ext uri="{FF2B5EF4-FFF2-40B4-BE49-F238E27FC236}">
                <a16:creationId xmlns:a16="http://schemas.microsoft.com/office/drawing/2014/main" id="{25343A38-8D4F-5F4C-D865-1E9B8DF420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29059" y="4703524"/>
            <a:ext cx="1340548" cy="1630396"/>
          </a:xfrm>
          <a:prstGeom prst="rect">
            <a:avLst/>
          </a:prstGeom>
        </p:spPr>
      </p:pic>
      <p:sp>
        <p:nvSpPr>
          <p:cNvPr id="9" name="ZoneTexte 8">
            <a:extLst>
              <a:ext uri="{FF2B5EF4-FFF2-40B4-BE49-F238E27FC236}">
                <a16:creationId xmlns:a16="http://schemas.microsoft.com/office/drawing/2014/main" id="{8FAFF4EB-6049-9D95-A280-F2CA0B8670B8}"/>
              </a:ext>
            </a:extLst>
          </p:cNvPr>
          <p:cNvSpPr txBox="1"/>
          <p:nvPr/>
        </p:nvSpPr>
        <p:spPr>
          <a:xfrm>
            <a:off x="1088477" y="5964588"/>
            <a:ext cx="2951970" cy="369332"/>
          </a:xfrm>
          <a:prstGeom prst="rect">
            <a:avLst/>
          </a:prstGeom>
          <a:noFill/>
        </p:spPr>
        <p:txBody>
          <a:bodyPr wrap="square">
            <a:spAutoFit/>
          </a:bodyPr>
          <a:lstStyle/>
          <a:p>
            <a:pPr algn="ctr"/>
            <a:r>
              <a:rPr lang="en-GB" u="sng" dirty="0">
                <a:solidFill>
                  <a:srgbClr val="0070C0"/>
                </a:solidFill>
              </a:rPr>
              <a:t>Antoine.Henrotin@uliege.be</a:t>
            </a:r>
          </a:p>
        </p:txBody>
      </p:sp>
    </p:spTree>
    <p:extLst>
      <p:ext uri="{BB962C8B-B14F-4D97-AF65-F5344CB8AC3E}">
        <p14:creationId xmlns:p14="http://schemas.microsoft.com/office/powerpoint/2010/main" val="143811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err="1"/>
              <a:t>Bibliographie</a:t>
            </a:r>
            <a:r>
              <a:rPr lang="en-GB" noProof="0" dirty="0"/>
              <a:t> (1)</a:t>
            </a:r>
          </a:p>
        </p:txBody>
      </p:sp>
      <p:sp>
        <p:nvSpPr>
          <p:cNvPr id="3" name="Espace réservé du contenu 2"/>
          <p:cNvSpPr>
            <a:spLocks noGrp="1"/>
          </p:cNvSpPr>
          <p:nvPr>
            <p:ph idx="1"/>
          </p:nvPr>
        </p:nvSpPr>
        <p:spPr>
          <a:xfrm>
            <a:off x="1" y="1845733"/>
            <a:ext cx="11774904" cy="4614051"/>
          </a:xfrm>
        </p:spPr>
        <p:txBody>
          <a:bodyPr>
            <a:noAutofit/>
          </a:bodyPr>
          <a:lstStyle/>
          <a:p>
            <a:r>
              <a:rPr lang="en-GB" sz="1400" noProof="0" dirty="0"/>
              <a:t>Ahmed, S. (2006). </a:t>
            </a:r>
            <a:r>
              <a:rPr lang="en-GB" sz="1400" i="1" noProof="0" dirty="0"/>
              <a:t>Queer Phenomenology : Orientations, Objects, Others</a:t>
            </a:r>
            <a:r>
              <a:rPr lang="en-GB" sz="1400" noProof="0" dirty="0"/>
              <a:t>. Duke University Press. https://doi.org/10.2307/j.ctv125jk6w</a:t>
            </a:r>
          </a:p>
          <a:p>
            <a:r>
              <a:rPr lang="en-GB" sz="1400" noProof="0" dirty="0" err="1"/>
              <a:t>Alessandrin</a:t>
            </a:r>
            <a:r>
              <a:rPr lang="en-GB" sz="1400" noProof="0" dirty="0"/>
              <a:t>, A. (2023). </a:t>
            </a:r>
            <a:r>
              <a:rPr lang="en-GB" sz="1400" i="1" noProof="0" dirty="0"/>
              <a:t>Les </a:t>
            </a:r>
            <a:r>
              <a:rPr lang="en-GB" sz="1400" i="1" noProof="0" dirty="0" err="1"/>
              <a:t>mouvements</a:t>
            </a:r>
            <a:r>
              <a:rPr lang="en-GB" sz="1400" i="1" noProof="0" dirty="0"/>
              <a:t> </a:t>
            </a:r>
            <a:r>
              <a:rPr lang="en-GB" sz="1400" i="1" noProof="0" dirty="0" err="1"/>
              <a:t>antagonistes</a:t>
            </a:r>
            <a:r>
              <a:rPr lang="en-GB" sz="1400" i="1" noProof="0" dirty="0"/>
              <a:t> de </a:t>
            </a:r>
            <a:r>
              <a:rPr lang="en-GB" sz="1400" i="1" noProof="0" dirty="0" err="1"/>
              <a:t>politisation</a:t>
            </a:r>
            <a:r>
              <a:rPr lang="en-GB" sz="1400" i="1" noProof="0" dirty="0"/>
              <a:t> de la question des </a:t>
            </a:r>
            <a:r>
              <a:rPr lang="en-GB" sz="1400" i="1" noProof="0" dirty="0" err="1"/>
              <a:t>mineurs</a:t>
            </a:r>
            <a:r>
              <a:rPr lang="en-GB" sz="1400" i="1" noProof="0" dirty="0"/>
              <a:t> trans et non-</a:t>
            </a:r>
            <a:r>
              <a:rPr lang="en-GB" sz="1400" i="1" noProof="0" dirty="0" err="1"/>
              <a:t>binaires</a:t>
            </a:r>
            <a:r>
              <a:rPr lang="en-GB" sz="1400" noProof="0" dirty="0"/>
              <a:t>. In V. </a:t>
            </a:r>
            <a:r>
              <a:rPr lang="en-GB" sz="1400" noProof="0" dirty="0" err="1"/>
              <a:t>Romagny</a:t>
            </a:r>
            <a:r>
              <a:rPr lang="en-GB" sz="1400" noProof="0" dirty="0"/>
              <a:t> (</a:t>
            </a:r>
            <a:r>
              <a:rPr lang="en-GB" sz="1400" noProof="0" dirty="0" err="1"/>
              <a:t>Éd</a:t>
            </a:r>
            <a:r>
              <a:rPr lang="en-GB" sz="1400" noProof="0" dirty="0"/>
              <a:t>.), </a:t>
            </a:r>
            <a:r>
              <a:rPr lang="en-GB" sz="1400" noProof="0" dirty="0" err="1"/>
              <a:t>Politiser</a:t>
            </a:r>
            <a:r>
              <a:rPr lang="en-GB" sz="1400" noProof="0" dirty="0"/>
              <a:t> </a:t>
            </a:r>
            <a:r>
              <a:rPr lang="en-GB" sz="1400" noProof="0" dirty="0" err="1"/>
              <a:t>l’enfance</a:t>
            </a:r>
            <a:r>
              <a:rPr lang="en-GB" sz="1400" noProof="0" dirty="0"/>
              <a:t> (p. 163‑172). Burn </a:t>
            </a:r>
            <a:r>
              <a:rPr lang="en-GB" sz="1400" noProof="0" dirty="0" err="1"/>
              <a:t>Aout</a:t>
            </a:r>
            <a:r>
              <a:rPr lang="en-GB" sz="1400" noProof="0" dirty="0"/>
              <a:t>. https://editionsburnaout.fr/media/politiser_l_enfance.pdf</a:t>
            </a:r>
          </a:p>
          <a:p>
            <a:r>
              <a:rPr lang="en-GB" sz="1400" noProof="0" dirty="0"/>
              <a:t>Arnold, A. (2021). Voix. In Encyclopédie critique du genre (p. 865‑873). La </a:t>
            </a:r>
            <a:r>
              <a:rPr lang="en-GB" sz="1400" noProof="0" dirty="0" err="1"/>
              <a:t>Découverte</a:t>
            </a:r>
            <a:r>
              <a:rPr lang="en-GB" sz="1400" noProof="0" dirty="0"/>
              <a:t>. https://doi.org/10.3917/dec.renne.2021.01.0865</a:t>
            </a:r>
          </a:p>
          <a:p>
            <a:r>
              <a:rPr lang="en-GB" sz="1400" noProof="0" dirty="0"/>
              <a:t>Azul, D., Hancock, A. B., Lundberg, T., Nygren, U., &amp; </a:t>
            </a:r>
            <a:r>
              <a:rPr lang="en-GB" sz="1400" noProof="0" dirty="0" err="1"/>
              <a:t>Dhejne</a:t>
            </a:r>
            <a:r>
              <a:rPr lang="en-GB" sz="1400" noProof="0" dirty="0"/>
              <a:t>, C. (2022). Supporting Well-Being in Gender-Diverse People : A Tutorial for Implementing Conceptual and Practical Shifts Toward Culturally Responsive, Person-</a:t>
            </a:r>
            <a:r>
              <a:rPr lang="en-GB" sz="1400" noProof="0" dirty="0" err="1"/>
              <a:t>Centered</a:t>
            </a:r>
            <a:r>
              <a:rPr lang="en-GB" sz="1400" noProof="0" dirty="0"/>
              <a:t> Care in Speech-Language Pathology. </a:t>
            </a:r>
            <a:r>
              <a:rPr lang="en-GB" sz="1400" i="1" noProof="0" dirty="0"/>
              <a:t>American Journal of Speech-Language Pathology, 31</a:t>
            </a:r>
            <a:r>
              <a:rPr lang="en-GB" sz="1400" noProof="0" dirty="0"/>
              <a:t>(4), 1574‑1587. https://doi.org/10.1044/2022_AJSLP-21-00322</a:t>
            </a:r>
          </a:p>
          <a:p>
            <a:r>
              <a:rPr lang="en-GB" sz="1400" noProof="0" dirty="0"/>
              <a:t>Azul, D., Hancock, A. B., &amp; Nygren, U. (2021). Forces Affecting Voice Function in Gender Diverse People Assigned Female at Birth. </a:t>
            </a:r>
            <a:r>
              <a:rPr lang="en-GB" sz="1400" i="1" noProof="0" dirty="0"/>
              <a:t>Journal of Voice, 35</a:t>
            </a:r>
            <a:r>
              <a:rPr lang="en-GB" sz="1400" noProof="0" dirty="0"/>
              <a:t>(4), 662.e15-662.e34. https://doi.org/10.1016/j.jvoice.2020.01.001</a:t>
            </a:r>
          </a:p>
          <a:p>
            <a:r>
              <a:rPr lang="en-GB" sz="1400" noProof="0" dirty="0"/>
              <a:t>Bakker Kellogg, S. (2015). Ritual sounds, political echoes : Vocal agency and the sensory cultures of secularism in the Dutch Syriac diaspora. </a:t>
            </a:r>
            <a:r>
              <a:rPr lang="en-GB" sz="1400" i="1" noProof="0" dirty="0"/>
              <a:t>American Ethnologist, 42</a:t>
            </a:r>
            <a:r>
              <a:rPr lang="en-GB" sz="1400" noProof="0" dirty="0"/>
              <a:t>(3), 431‑445. https://doi.org/10.1111/amet.12139</a:t>
            </a:r>
          </a:p>
          <a:p>
            <a:r>
              <a:rPr lang="en-GB" sz="1400" noProof="0" dirty="0"/>
              <a:t>Canguilhem, G. (2013). </a:t>
            </a:r>
            <a:r>
              <a:rPr lang="en-GB" sz="1400" i="1" noProof="0" dirty="0"/>
              <a:t>Le normal et le </a:t>
            </a:r>
            <a:r>
              <a:rPr lang="en-GB" sz="1400" i="1" noProof="0" dirty="0" err="1"/>
              <a:t>pathologique</a:t>
            </a:r>
            <a:r>
              <a:rPr lang="en-GB" sz="1400" noProof="0" dirty="0"/>
              <a:t>. Presses </a:t>
            </a:r>
            <a:r>
              <a:rPr lang="en-GB" sz="1400" noProof="0" dirty="0" err="1"/>
              <a:t>Universitaires</a:t>
            </a:r>
            <a:r>
              <a:rPr lang="en-GB" sz="1400" noProof="0" dirty="0"/>
              <a:t> de France; Cairn.info. https://www.cairn.info/le-normal-et-le-pathologique--9782130619505.htm</a:t>
            </a:r>
          </a:p>
          <a:p>
            <a:r>
              <a:rPr lang="en-GB" sz="1400" noProof="0" dirty="0"/>
              <a:t>Clair, I. (2016). Faire du terrain </a:t>
            </a:r>
            <a:r>
              <a:rPr lang="en-GB" sz="1400" noProof="0" dirty="0" err="1"/>
              <a:t>en</a:t>
            </a:r>
            <a:r>
              <a:rPr lang="en-GB" sz="1400" noProof="0" dirty="0"/>
              <a:t> </a:t>
            </a:r>
            <a:r>
              <a:rPr lang="en-GB" sz="1400" noProof="0" dirty="0" err="1"/>
              <a:t>féministe</a:t>
            </a:r>
            <a:r>
              <a:rPr lang="en-GB" sz="1400" noProof="0" dirty="0"/>
              <a:t>. </a:t>
            </a:r>
            <a:r>
              <a:rPr lang="en-GB" sz="1400" i="1" noProof="0" dirty="0" err="1"/>
              <a:t>Actes</a:t>
            </a:r>
            <a:r>
              <a:rPr lang="en-GB" sz="1400" i="1" noProof="0" dirty="0"/>
              <a:t> de la recherche </a:t>
            </a:r>
            <a:r>
              <a:rPr lang="en-GB" sz="1400" i="1" noProof="0" dirty="0" err="1"/>
              <a:t>en</a:t>
            </a:r>
            <a:r>
              <a:rPr lang="en-GB" sz="1400" i="1" noProof="0" dirty="0"/>
              <a:t> sciences </a:t>
            </a:r>
            <a:r>
              <a:rPr lang="en-GB" sz="1400" i="1" noProof="0" dirty="0" err="1"/>
              <a:t>sociales</a:t>
            </a:r>
            <a:r>
              <a:rPr lang="en-GB" sz="1400" i="1" noProof="0" dirty="0"/>
              <a:t>, 213</a:t>
            </a:r>
            <a:r>
              <a:rPr lang="en-GB" sz="1400" noProof="0" dirty="0"/>
              <a:t>(3), 66‑83. https://doi.org/10.3917/arss.213.0066</a:t>
            </a:r>
          </a:p>
          <a:p>
            <a:r>
              <a:rPr lang="en-GB" sz="1400" noProof="0" dirty="0" err="1"/>
              <a:t>Clochec</a:t>
            </a:r>
            <a:r>
              <a:rPr lang="en-GB" sz="1400" noProof="0" dirty="0"/>
              <a:t>, P., &amp; Grunenwald, N. (</a:t>
            </a:r>
            <a:r>
              <a:rPr lang="en-GB" sz="1400" noProof="0" dirty="0" err="1"/>
              <a:t>Éds</a:t>
            </a:r>
            <a:r>
              <a:rPr lang="en-GB" sz="1400" noProof="0" dirty="0"/>
              <a:t>.). (2021). </a:t>
            </a:r>
            <a:r>
              <a:rPr lang="en-GB" sz="1400" i="1" noProof="0" dirty="0" err="1"/>
              <a:t>Matérialismes</a:t>
            </a:r>
            <a:r>
              <a:rPr lang="en-GB" sz="1400" i="1" noProof="0" dirty="0"/>
              <a:t> trans : </a:t>
            </a:r>
            <a:r>
              <a:rPr lang="en-GB" sz="1400" i="1" noProof="0" dirty="0" err="1"/>
              <a:t>Actes</a:t>
            </a:r>
            <a:r>
              <a:rPr lang="en-GB" sz="1400" i="1" noProof="0" dirty="0"/>
              <a:t> de la </a:t>
            </a:r>
            <a:r>
              <a:rPr lang="en-GB" sz="1400" i="1" noProof="0" dirty="0" err="1"/>
              <a:t>journée</a:t>
            </a:r>
            <a:r>
              <a:rPr lang="en-GB" sz="1400" i="1" noProof="0" dirty="0"/>
              <a:t> </a:t>
            </a:r>
            <a:r>
              <a:rPr lang="en-GB" sz="1400" i="1" noProof="0" dirty="0" err="1"/>
              <a:t>d’étude</a:t>
            </a:r>
            <a:r>
              <a:rPr lang="en-GB" sz="1400" i="1" noProof="0" dirty="0"/>
              <a:t> qui a </a:t>
            </a:r>
            <a:r>
              <a:rPr lang="en-GB" sz="1400" i="1" noProof="0" dirty="0" err="1"/>
              <a:t>eu</a:t>
            </a:r>
            <a:r>
              <a:rPr lang="en-GB" sz="1400" i="1" noProof="0" dirty="0"/>
              <a:t> lieu à </a:t>
            </a:r>
            <a:r>
              <a:rPr lang="en-GB" sz="1400" i="1" noProof="0" dirty="0" err="1"/>
              <a:t>l’ENS</a:t>
            </a:r>
            <a:r>
              <a:rPr lang="en-GB" sz="1400" i="1" noProof="0" dirty="0"/>
              <a:t> de Lyon, le 30 mars 2019.</a:t>
            </a:r>
            <a:r>
              <a:rPr lang="en-GB" sz="1400" noProof="0" dirty="0"/>
              <a:t> </a:t>
            </a:r>
            <a:r>
              <a:rPr lang="en-GB" sz="1400" noProof="0" dirty="0" err="1"/>
              <a:t>Hystériques</a:t>
            </a:r>
            <a:r>
              <a:rPr lang="en-GB" sz="1400" noProof="0" dirty="0"/>
              <a:t> &amp; </a:t>
            </a:r>
            <a:r>
              <a:rPr lang="en-GB" sz="1400" noProof="0" dirty="0" err="1"/>
              <a:t>AssociéEs</a:t>
            </a:r>
            <a:r>
              <a:rPr lang="en-GB" sz="1400" noProof="0" dirty="0"/>
              <a:t>.</a:t>
            </a:r>
          </a:p>
        </p:txBody>
      </p:sp>
      <p:sp>
        <p:nvSpPr>
          <p:cNvPr id="4" name="Espace réservé de la date 3"/>
          <p:cNvSpPr>
            <a:spLocks noGrp="1"/>
          </p:cNvSpPr>
          <p:nvPr>
            <p:ph type="dt" sz="half" idx="10"/>
          </p:nvPr>
        </p:nvSpPr>
        <p:spPr/>
        <p:txBody>
          <a:bodyPr/>
          <a:lstStyle/>
          <a:p>
            <a:r>
              <a:rPr lang="en-GB" noProof="0" dirty="0"/>
              <a:t>05/09/2025: EPATH conference</a:t>
            </a:r>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11</a:t>
            </a:fld>
            <a:endParaRPr lang="en-GB" noProof="0" dirty="0"/>
          </a:p>
        </p:txBody>
      </p:sp>
    </p:spTree>
    <p:extLst>
      <p:ext uri="{BB962C8B-B14F-4D97-AF65-F5344CB8AC3E}">
        <p14:creationId xmlns:p14="http://schemas.microsoft.com/office/powerpoint/2010/main" val="204610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err="1"/>
              <a:t>Bibliographie</a:t>
            </a:r>
            <a:r>
              <a:rPr lang="en-GB" noProof="0" dirty="0"/>
              <a:t> (2)</a:t>
            </a:r>
          </a:p>
        </p:txBody>
      </p:sp>
      <p:sp>
        <p:nvSpPr>
          <p:cNvPr id="3" name="Espace réservé du contenu 2"/>
          <p:cNvSpPr>
            <a:spLocks noGrp="1"/>
          </p:cNvSpPr>
          <p:nvPr>
            <p:ph idx="1"/>
          </p:nvPr>
        </p:nvSpPr>
        <p:spPr>
          <a:xfrm>
            <a:off x="-1" y="1845734"/>
            <a:ext cx="12063663" cy="4614051"/>
          </a:xfrm>
        </p:spPr>
        <p:txBody>
          <a:bodyPr>
            <a:normAutofit/>
          </a:bodyPr>
          <a:lstStyle/>
          <a:p>
            <a:r>
              <a:rPr lang="en-GB" sz="1400" dirty="0"/>
              <a:t>Cunningham‐Erves, J., Mayo‐Gamble, T., Campbell, L., Barlow, B. C., Barajas, C., Jones, J. L., &amp; Winkfield, K. (2024). The Bidirectional Engagement and Equity (BEE) Research Framework to Guide Community–Academic Partnerships : Developed From a Narrative Review and Diverse Stakeholder Perspectives. Health Expectations, 27(4), e14161. https://doi.org/10.1111/hex.14161</a:t>
            </a:r>
            <a:endParaRPr lang="fr-FR" sz="1400" noProof="0" dirty="0"/>
          </a:p>
          <a:p>
            <a:r>
              <a:rPr lang="fr-FR" sz="1400" noProof="0" dirty="0"/>
              <a:t>Demange, E., Henry, E., &amp; Préau, M. (2012). De la recherche en collaboration à la recherche communautaire. Un guide méthodologique. ANRS &amp; Coalition PLUS. </a:t>
            </a:r>
            <a:r>
              <a:rPr lang="fr-FR" sz="1400" dirty="0">
                <a:hlinkClick r:id="rId2">
                  <a:extLst>
                    <a:ext uri="{A12FA001-AC4F-418D-AE19-62706E023703}">
                      <ahyp:hlinkClr xmlns:ahyp="http://schemas.microsoft.com/office/drawing/2018/hyperlinkcolor" val="tx"/>
                    </a:ext>
                  </a:extLst>
                </a:hlinkClick>
              </a:rPr>
              <a:t>https://shs.hal.science/halshs-00880158</a:t>
            </a:r>
            <a:endParaRPr lang="fr-FR" sz="1400" dirty="0"/>
          </a:p>
          <a:p>
            <a:r>
              <a:rPr lang="fr-BE" sz="1400" dirty="0"/>
              <a:t>Derrida, J. (2016). </a:t>
            </a:r>
            <a:r>
              <a:rPr lang="fr-BE" sz="1400" i="1" dirty="0"/>
              <a:t>La voix et le phénomène : Introduction au problème du signe dans la phénoménologie de Husserl</a:t>
            </a:r>
            <a:r>
              <a:rPr lang="fr-BE" sz="1400" dirty="0"/>
              <a:t> (5e éd). PUF.</a:t>
            </a:r>
          </a:p>
          <a:p>
            <a:r>
              <a:rPr lang="fr-BE" sz="1400" dirty="0"/>
              <a:t>Enriquez, C. (2024). </a:t>
            </a:r>
            <a:r>
              <a:rPr lang="fr-BE" sz="1400" i="1" dirty="0"/>
              <a:t>Sexualités et dissidences queers</a:t>
            </a:r>
            <a:r>
              <a:rPr lang="fr-BE" sz="1400" dirty="0"/>
              <a:t>. Remue-ménage.</a:t>
            </a:r>
          </a:p>
          <a:p>
            <a:r>
              <a:rPr lang="fr-BE" sz="1400" dirty="0" err="1"/>
              <a:t>Espineira</a:t>
            </a:r>
            <a:r>
              <a:rPr lang="fr-BE" sz="1400" dirty="0"/>
              <a:t>, K., &amp; Thomas, M.-Y. (2019). Études Trans. Interroger les conditions de production et de diffusion des savoirs. </a:t>
            </a:r>
            <a:r>
              <a:rPr lang="fr-BE" sz="1400" i="1" dirty="0"/>
              <a:t>Genre, sexualité &amp; société</a:t>
            </a:r>
            <a:r>
              <a:rPr lang="fr-BE" sz="1400" dirty="0"/>
              <a:t>, </a:t>
            </a:r>
            <a:r>
              <a:rPr lang="fr-BE" sz="1400" i="1" dirty="0"/>
              <a:t>22</a:t>
            </a:r>
            <a:r>
              <a:rPr lang="fr-BE" sz="1400" dirty="0"/>
              <a:t>, Article 22. https://doi.org/10.4000/gss.5916</a:t>
            </a:r>
          </a:p>
          <a:p>
            <a:r>
              <a:rPr lang="fr-BE" sz="1400" dirty="0"/>
              <a:t>Foucault, M. (1994). Les mailles du pouvoir. </a:t>
            </a:r>
            <a:r>
              <a:rPr lang="fr-BE" sz="1400" i="1" dirty="0"/>
              <a:t>Dits et écrits</a:t>
            </a:r>
            <a:r>
              <a:rPr lang="fr-BE" sz="1400" dirty="0"/>
              <a:t>, </a:t>
            </a:r>
            <a:r>
              <a:rPr lang="fr-BE" sz="1400" i="1" dirty="0"/>
              <a:t>4</a:t>
            </a:r>
            <a:r>
              <a:rPr lang="fr-BE" sz="1400" dirty="0"/>
              <a:t>, 182‑201.</a:t>
            </a:r>
          </a:p>
          <a:p>
            <a:r>
              <a:rPr lang="fr-BE" sz="1400" dirty="0"/>
              <a:t>Fournier, A. (2023). </a:t>
            </a:r>
            <a:r>
              <a:rPr lang="fr-BE" sz="1400" i="1" dirty="0"/>
              <a:t>Naviguer sa transition : Une sociologie matérialiste des parcours </a:t>
            </a:r>
            <a:r>
              <a:rPr lang="fr-BE" sz="1400" i="1" dirty="0" err="1"/>
              <a:t>transmasculins</a:t>
            </a:r>
            <a:r>
              <a:rPr lang="fr-BE" sz="1400" i="1" dirty="0"/>
              <a:t> dans le paysage de soin belge francophone</a:t>
            </a:r>
            <a:r>
              <a:rPr lang="fr-BE" sz="1400" dirty="0"/>
              <a:t> [Mémoire de spécialisation, Université Catholique de Louvain (UCL)]. http://hdl.handle.net/2078.1/thesis:42661</a:t>
            </a:r>
          </a:p>
          <a:p>
            <a:r>
              <a:rPr lang="en-US" sz="1400" dirty="0"/>
              <a:t>Haraway, D. (1988). Situated Knowledges : The Science Question in Feminism and the Privilege of Partial Perspective. </a:t>
            </a:r>
            <a:r>
              <a:rPr lang="en-US" sz="1400" i="1" dirty="0"/>
              <a:t>Feminist Studies</a:t>
            </a:r>
            <a:r>
              <a:rPr lang="en-US" sz="1400" dirty="0"/>
              <a:t>, </a:t>
            </a:r>
            <a:r>
              <a:rPr lang="en-US" sz="1400" i="1" dirty="0"/>
              <a:t>14</a:t>
            </a:r>
            <a:r>
              <a:rPr lang="en-US" sz="1400" dirty="0"/>
              <a:t>(3), 575‑599. https://doi.org/10.2307/3178066</a:t>
            </a:r>
            <a:endParaRPr lang="fr-FR" sz="1400" noProof="0" dirty="0"/>
          </a:p>
          <a:p>
            <a:endParaRPr lang="en-GB" sz="1400" noProof="0" dirty="0"/>
          </a:p>
        </p:txBody>
      </p:sp>
      <p:sp>
        <p:nvSpPr>
          <p:cNvPr id="4" name="Espace réservé de la date 3"/>
          <p:cNvSpPr>
            <a:spLocks noGrp="1"/>
          </p:cNvSpPr>
          <p:nvPr>
            <p:ph type="dt" sz="half" idx="10"/>
          </p:nvPr>
        </p:nvSpPr>
        <p:spPr/>
        <p:txBody>
          <a:bodyPr/>
          <a:lstStyle/>
          <a:p>
            <a:r>
              <a:rPr lang="en-GB" noProof="0" dirty="0"/>
              <a:t>05/09/2025: EPATH conference</a:t>
            </a:r>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12</a:t>
            </a:fld>
            <a:endParaRPr lang="en-GB" noProof="0" dirty="0"/>
          </a:p>
        </p:txBody>
      </p:sp>
    </p:spTree>
    <p:extLst>
      <p:ext uri="{BB962C8B-B14F-4D97-AF65-F5344CB8AC3E}">
        <p14:creationId xmlns:p14="http://schemas.microsoft.com/office/powerpoint/2010/main" val="412632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err="1"/>
              <a:t>Bibliographie</a:t>
            </a:r>
            <a:r>
              <a:rPr lang="en-GB" noProof="0" dirty="0"/>
              <a:t> (3)</a:t>
            </a:r>
          </a:p>
        </p:txBody>
      </p:sp>
      <p:sp>
        <p:nvSpPr>
          <p:cNvPr id="3" name="Espace réservé du contenu 2"/>
          <p:cNvSpPr>
            <a:spLocks noGrp="1"/>
          </p:cNvSpPr>
          <p:nvPr>
            <p:ph idx="1"/>
          </p:nvPr>
        </p:nvSpPr>
        <p:spPr>
          <a:xfrm>
            <a:off x="380198" y="1845734"/>
            <a:ext cx="11492564" cy="4614051"/>
          </a:xfrm>
        </p:spPr>
        <p:txBody>
          <a:bodyPr>
            <a:normAutofit/>
          </a:bodyPr>
          <a:lstStyle/>
          <a:p>
            <a:r>
              <a:rPr lang="en-US" sz="1400" dirty="0"/>
              <a:t>Henrotin, A., </a:t>
            </a:r>
            <a:r>
              <a:rPr lang="en-US" sz="1400" dirty="0" err="1"/>
              <a:t>Pressia</a:t>
            </a:r>
            <a:r>
              <a:rPr lang="en-US" sz="1400" dirty="0"/>
              <a:t>, F., &amp; </a:t>
            </a:r>
            <a:r>
              <a:rPr lang="en-US" sz="1400" dirty="0" err="1"/>
              <a:t>Morsomme</a:t>
            </a:r>
            <a:r>
              <a:rPr lang="en-US" sz="1400" dirty="0"/>
              <a:t>, D. (2025). Alternating Masculinized and Feminized Vocal Motor Behavior : A self-study Single Case Experimental Design (SCED). </a:t>
            </a:r>
            <a:r>
              <a:rPr lang="en-US" sz="1400" i="1" dirty="0"/>
              <a:t>Gender Issues</a:t>
            </a:r>
            <a:r>
              <a:rPr lang="en-US" sz="1400" dirty="0"/>
              <a:t>, </a:t>
            </a:r>
            <a:r>
              <a:rPr lang="en-US" sz="1400" i="1" dirty="0"/>
              <a:t>42</a:t>
            </a:r>
            <a:r>
              <a:rPr lang="en-US" sz="1400" dirty="0"/>
              <a:t>(14). https://doi.org/10.1007/s12147-025-09359-7</a:t>
            </a:r>
            <a:endParaRPr lang="fr-BE" sz="1400" dirty="0"/>
          </a:p>
          <a:p>
            <a:r>
              <a:rPr lang="en-US" sz="1400" dirty="0"/>
              <a:t>Hersh, D., Azul, D., Carroll, C., Lyons, R., Mc </a:t>
            </a:r>
            <a:r>
              <a:rPr lang="en-US" sz="1400" dirty="0" err="1"/>
              <a:t>Menamin</a:t>
            </a:r>
            <a:r>
              <a:rPr lang="en-US" sz="1400" dirty="0"/>
              <a:t>, R., &amp; Skeat, J. (2022). New perspectives, theory, method, and practice : Qualitative research and innovation in speech-language pathology. </a:t>
            </a:r>
            <a:r>
              <a:rPr lang="en-US" sz="1400" i="1" dirty="0"/>
              <a:t>International Journal of Speech-Language Pathology</a:t>
            </a:r>
            <a:r>
              <a:rPr lang="en-US" sz="1400" dirty="0"/>
              <a:t>, </a:t>
            </a:r>
            <a:r>
              <a:rPr lang="en-US" sz="1400" i="1" dirty="0"/>
              <a:t>24</a:t>
            </a:r>
            <a:r>
              <a:rPr lang="en-US" sz="1400" dirty="0"/>
              <a:t>(5), 449‑459. https://doi.org/10.1080/17549507.2022.2029942</a:t>
            </a:r>
            <a:endParaRPr lang="fr-BE" sz="1400" dirty="0"/>
          </a:p>
          <a:p>
            <a:r>
              <a:rPr lang="en-US" sz="1400" dirty="0"/>
              <a:t>Iwarsson, J. (2015). Facilitating behavioral learning and habit change in voice therapy—Theoretic premises and practical strategies. </a:t>
            </a:r>
            <a:r>
              <a:rPr lang="en-US" sz="1400" i="1" dirty="0"/>
              <a:t>Logopedics Phoniatrics Vocology</a:t>
            </a:r>
            <a:r>
              <a:rPr lang="en-US" sz="1400" dirty="0"/>
              <a:t>, </a:t>
            </a:r>
            <a:r>
              <a:rPr lang="en-US" sz="1400" i="1" dirty="0"/>
              <a:t>40</a:t>
            </a:r>
            <a:r>
              <a:rPr lang="en-US" sz="1400" dirty="0"/>
              <a:t>(4), 179‑186. https://doi.org/10.3109/14015439.2014.936498</a:t>
            </a:r>
            <a:endParaRPr lang="fr-BE" sz="1400" dirty="0"/>
          </a:p>
          <a:p>
            <a:r>
              <a:rPr lang="en-US" sz="1400" dirty="0"/>
              <a:t>Johnson, A. H. (2016). </a:t>
            </a:r>
            <a:r>
              <a:rPr lang="en-US" sz="1400" dirty="0" err="1"/>
              <a:t>Transnormativity</a:t>
            </a:r>
            <a:r>
              <a:rPr lang="en-US" sz="1400" dirty="0"/>
              <a:t> : A New Concept and Its Validation through Documentary Film About Transgender Men. </a:t>
            </a:r>
            <a:r>
              <a:rPr lang="en-US" sz="1400" i="1" dirty="0"/>
              <a:t>Sociological Inquiry</a:t>
            </a:r>
            <a:r>
              <a:rPr lang="en-US" sz="1400" dirty="0"/>
              <a:t>, </a:t>
            </a:r>
            <a:r>
              <a:rPr lang="en-US" sz="1400" i="1" dirty="0"/>
              <a:t>86</a:t>
            </a:r>
            <a:r>
              <a:rPr lang="en-US" sz="1400" dirty="0"/>
              <a:t>(4), 465‑491. https://doi.org/10.1111/soin.12127</a:t>
            </a:r>
            <a:endParaRPr lang="fr-BE" sz="1400" dirty="0"/>
          </a:p>
          <a:p>
            <a:r>
              <a:rPr lang="en-US" sz="1400" dirty="0"/>
              <a:t>Kaur, M. N., Morrison, S. D., Kennedy, S. L., Van De Grift, T. C., Højgaard, A., Jacobsen, A. L., Johnson, N., Mullender, M. G., Poulsen, L., Satterwhite, T., Santucci, R., Semple, J., Rae, C., Savard, K., Sørensen, J. A., Young-</a:t>
            </a:r>
            <a:r>
              <a:rPr lang="en-US" sz="1400" dirty="0" err="1"/>
              <a:t>Afat</a:t>
            </a:r>
            <a:r>
              <a:rPr lang="en-US" sz="1400" dirty="0"/>
              <a:t>, D., Pusic, A. L., &amp; Klassen, A. F. (2024). International study to develop a patient-reported outcome measure to evaluate outcomes of gender-affirming care—The GENDER-Q. </a:t>
            </a:r>
            <a:r>
              <a:rPr lang="en-US" sz="1400" i="1" dirty="0"/>
              <a:t>Journal of Patient-Reported Outcomes</a:t>
            </a:r>
            <a:r>
              <a:rPr lang="en-US" sz="1400" dirty="0"/>
              <a:t>, </a:t>
            </a:r>
            <a:r>
              <a:rPr lang="en-US" sz="1400" i="1" dirty="0"/>
              <a:t>8</a:t>
            </a:r>
            <a:r>
              <a:rPr lang="en-US" sz="1400" dirty="0"/>
              <a:t>(1), 134. </a:t>
            </a:r>
            <a:r>
              <a:rPr lang="en-US" sz="1400" dirty="0">
                <a:hlinkClick r:id="rId2"/>
              </a:rPr>
              <a:t>https://doi.org/10.1186/s41687-024-00785-x</a:t>
            </a:r>
            <a:endParaRPr lang="en-US" sz="1400" dirty="0"/>
          </a:p>
          <a:p>
            <a:r>
              <a:rPr lang="en-US" sz="1400" dirty="0" err="1"/>
              <a:t>Kyratsou</a:t>
            </a:r>
            <a:r>
              <a:rPr lang="en-US" sz="1400" dirty="0"/>
              <a:t>, C. (2025). Voice and Agency : A Round Table: Introduction. </a:t>
            </a:r>
            <a:r>
              <a:rPr lang="en-US" sz="1400" i="1" dirty="0"/>
              <a:t>Royal Musical Association Research Chronicle</a:t>
            </a:r>
            <a:r>
              <a:rPr lang="en-US" sz="1400" dirty="0"/>
              <a:t>, 1‑7. https://doi.org/10.1017/rrc.2025.1</a:t>
            </a:r>
          </a:p>
          <a:p>
            <a:r>
              <a:rPr lang="en-US" sz="1400" dirty="0"/>
              <a:t>Namaste, V. (2009). Undoing Theory : The “Transgender Question” and the Epistemic Violence of Anglo-American Feminist Theory. </a:t>
            </a:r>
            <a:r>
              <a:rPr lang="en-US" sz="1400" i="1" dirty="0"/>
              <a:t>Hypatia, 24</a:t>
            </a:r>
            <a:r>
              <a:rPr lang="en-US" sz="1400" dirty="0"/>
              <a:t>(3), 11‑32. https://doi.org/10.1111/j.1527-2001.2009.01043.x</a:t>
            </a:r>
          </a:p>
        </p:txBody>
      </p:sp>
      <p:sp>
        <p:nvSpPr>
          <p:cNvPr id="4" name="Espace réservé de la date 3"/>
          <p:cNvSpPr>
            <a:spLocks noGrp="1"/>
          </p:cNvSpPr>
          <p:nvPr>
            <p:ph type="dt" sz="half" idx="10"/>
          </p:nvPr>
        </p:nvSpPr>
        <p:spPr/>
        <p:txBody>
          <a:bodyPr/>
          <a:lstStyle/>
          <a:p>
            <a:r>
              <a:rPr lang="en-GB" noProof="0" dirty="0"/>
              <a:t>05/09/2025: EPATH conference</a:t>
            </a:r>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13</a:t>
            </a:fld>
            <a:endParaRPr lang="en-GB" noProof="0" dirty="0"/>
          </a:p>
        </p:txBody>
      </p:sp>
    </p:spTree>
    <p:extLst>
      <p:ext uri="{BB962C8B-B14F-4D97-AF65-F5344CB8AC3E}">
        <p14:creationId xmlns:p14="http://schemas.microsoft.com/office/powerpoint/2010/main" val="1157044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err="1"/>
              <a:t>Bibliographie</a:t>
            </a:r>
            <a:r>
              <a:rPr lang="en-GB" noProof="0" dirty="0"/>
              <a:t> (4)</a:t>
            </a:r>
          </a:p>
        </p:txBody>
      </p:sp>
      <p:sp>
        <p:nvSpPr>
          <p:cNvPr id="3" name="Espace réservé du contenu 2"/>
          <p:cNvSpPr>
            <a:spLocks noGrp="1"/>
          </p:cNvSpPr>
          <p:nvPr>
            <p:ph idx="1"/>
          </p:nvPr>
        </p:nvSpPr>
        <p:spPr>
          <a:xfrm>
            <a:off x="0" y="1661962"/>
            <a:ext cx="12192000" cy="4378603"/>
          </a:xfrm>
        </p:spPr>
        <p:txBody>
          <a:bodyPr>
            <a:noAutofit/>
          </a:bodyPr>
          <a:lstStyle/>
          <a:p>
            <a:r>
              <a:rPr lang="fr-BE" sz="1400" dirty="0" err="1"/>
              <a:t>Niedergang</a:t>
            </a:r>
            <a:r>
              <a:rPr lang="fr-BE" sz="1400" dirty="0"/>
              <a:t>, P. (2023). </a:t>
            </a:r>
            <a:r>
              <a:rPr lang="fr-BE" sz="1400" i="1" dirty="0"/>
              <a:t>Vers la normativité queer</a:t>
            </a:r>
            <a:r>
              <a:rPr lang="fr-BE" sz="1400" dirty="0"/>
              <a:t>. </a:t>
            </a:r>
            <a:r>
              <a:rPr lang="en-US" sz="1400" dirty="0"/>
              <a:t>Blast.</a:t>
            </a:r>
            <a:endParaRPr lang="fr-BE" sz="1400" dirty="0"/>
          </a:p>
          <a:p>
            <a:r>
              <a:rPr lang="en-US" sz="1400" dirty="0"/>
              <a:t>Pickering, M. J., &amp; Garrod, S. (2004). Toward a mechanistic psychology of dialogue. </a:t>
            </a:r>
            <a:r>
              <a:rPr lang="en-US" sz="1400" i="1" dirty="0"/>
              <a:t>Behavioral and Brain Sciences</a:t>
            </a:r>
            <a:r>
              <a:rPr lang="en-US" sz="1400" dirty="0"/>
              <a:t>, </a:t>
            </a:r>
            <a:r>
              <a:rPr lang="en-US" sz="1400" i="1" dirty="0"/>
              <a:t>27</a:t>
            </a:r>
            <a:r>
              <a:rPr lang="en-US" sz="1400" dirty="0"/>
              <a:t>(2), 169‑190. https://doi.org/10.1017/S0140525X04000056</a:t>
            </a:r>
            <a:endParaRPr lang="fr-BE" sz="1400" dirty="0"/>
          </a:p>
          <a:p>
            <a:r>
              <a:rPr lang="en-US" sz="1400" dirty="0"/>
              <a:t>Salamanca González, M. G. (2023). </a:t>
            </a:r>
            <a:r>
              <a:rPr lang="fr-BE" sz="1400" i="1" dirty="0"/>
              <a:t>Esthétiques du care pour l’Anthropocène</a:t>
            </a:r>
            <a:r>
              <a:rPr lang="fr-BE" sz="1400" dirty="0"/>
              <a:t>. École urbaine de Lyon Cité anthropocène Éditions Deux-cent-cinq.</a:t>
            </a:r>
          </a:p>
          <a:p>
            <a:r>
              <a:rPr lang="en-US" sz="1400" dirty="0"/>
              <a:t>Satterfield, J. M., Spring, B., Brownson, R. C., Mullen, E. J., Newhouse, R. P., Walker, B. B., &amp; Whitlock, E. P. (2009). Toward a Transdisciplinary Model of Evidence-Based Practice. </a:t>
            </a:r>
            <a:r>
              <a:rPr lang="en-US" sz="1400" i="1" dirty="0"/>
              <a:t>The Milbank Quarterly</a:t>
            </a:r>
            <a:r>
              <a:rPr lang="en-US" sz="1400" dirty="0"/>
              <a:t>, </a:t>
            </a:r>
            <a:r>
              <a:rPr lang="en-US" sz="1400" i="1" dirty="0"/>
              <a:t>87</a:t>
            </a:r>
            <a:r>
              <a:rPr lang="en-US" sz="1400" dirty="0"/>
              <a:t>(2), 368‑390. https://doi.org/10.1111/j.1468-0009.2009.00561.x</a:t>
            </a:r>
            <a:endParaRPr lang="fr-BE" sz="1400" dirty="0"/>
          </a:p>
          <a:p>
            <a:r>
              <a:rPr lang="fr-BE" sz="1400" dirty="0"/>
              <a:t>Schaeffer, J.-M. (2015). </a:t>
            </a:r>
            <a:r>
              <a:rPr lang="fr-BE" sz="1400" i="1" dirty="0"/>
              <a:t>L’expérience esthétique</a:t>
            </a:r>
            <a:r>
              <a:rPr lang="fr-BE" sz="1400" dirty="0"/>
              <a:t>. </a:t>
            </a:r>
            <a:r>
              <a:rPr lang="en-US" sz="1400" dirty="0"/>
              <a:t>Editions Gallimard.</a:t>
            </a:r>
            <a:endParaRPr lang="fr-BE" sz="1400" dirty="0"/>
          </a:p>
          <a:p>
            <a:r>
              <a:rPr lang="en-US" sz="1400" dirty="0" err="1"/>
              <a:t>Segato</a:t>
            </a:r>
            <a:r>
              <a:rPr lang="en-US" sz="1400" dirty="0"/>
              <a:t>, R. L. (2015). </a:t>
            </a:r>
            <a:r>
              <a:rPr lang="fr-BE" sz="1400" i="1" dirty="0"/>
              <a:t>La </a:t>
            </a:r>
            <a:r>
              <a:rPr lang="fr-BE" sz="1400" i="1" dirty="0" err="1"/>
              <a:t>crítica</a:t>
            </a:r>
            <a:r>
              <a:rPr lang="fr-BE" sz="1400" i="1" dirty="0"/>
              <a:t> de la </a:t>
            </a:r>
            <a:r>
              <a:rPr lang="fr-BE" sz="1400" i="1" dirty="0" err="1"/>
              <a:t>colonialidad</a:t>
            </a:r>
            <a:r>
              <a:rPr lang="fr-BE" sz="1400" i="1" dirty="0"/>
              <a:t> en </a:t>
            </a:r>
            <a:r>
              <a:rPr lang="fr-BE" sz="1400" i="1" dirty="0" err="1"/>
              <a:t>ocho</a:t>
            </a:r>
            <a:r>
              <a:rPr lang="fr-BE" sz="1400" i="1" dirty="0"/>
              <a:t> </a:t>
            </a:r>
            <a:r>
              <a:rPr lang="fr-BE" sz="1400" i="1" dirty="0" err="1"/>
              <a:t>ensayos</a:t>
            </a:r>
            <a:r>
              <a:rPr lang="fr-BE" sz="1400" i="1" dirty="0"/>
              <a:t>. Y </a:t>
            </a:r>
            <a:r>
              <a:rPr lang="fr-BE" sz="1400" i="1" dirty="0" err="1"/>
              <a:t>una</a:t>
            </a:r>
            <a:r>
              <a:rPr lang="fr-BE" sz="1400" i="1" dirty="0"/>
              <a:t> </a:t>
            </a:r>
            <a:r>
              <a:rPr lang="fr-BE" sz="1400" i="1" dirty="0" err="1"/>
              <a:t>antropología</a:t>
            </a:r>
            <a:r>
              <a:rPr lang="fr-BE" sz="1400" i="1" dirty="0"/>
              <a:t> </a:t>
            </a:r>
            <a:r>
              <a:rPr lang="fr-BE" sz="1400" i="1" dirty="0" err="1"/>
              <a:t>por</a:t>
            </a:r>
            <a:r>
              <a:rPr lang="fr-BE" sz="1400" i="1" dirty="0"/>
              <a:t> demanda</a:t>
            </a:r>
            <a:r>
              <a:rPr lang="fr-BE" sz="1400" dirty="0"/>
              <a:t>. </a:t>
            </a:r>
            <a:r>
              <a:rPr lang="fr-BE" sz="1400" dirty="0" err="1"/>
              <a:t>Prometeo</a:t>
            </a:r>
            <a:r>
              <a:rPr lang="fr-BE" sz="1400" dirty="0"/>
              <a:t> </a:t>
            </a:r>
            <a:r>
              <a:rPr lang="fr-BE" sz="1400" dirty="0" err="1"/>
              <a:t>Libros</a:t>
            </a:r>
            <a:r>
              <a:rPr lang="fr-BE" sz="1400" dirty="0"/>
              <a:t>. https://www.torrossa.com/en/resources/an/5461000</a:t>
            </a:r>
          </a:p>
          <a:p>
            <a:r>
              <a:rPr lang="en-US" sz="1400" dirty="0"/>
              <a:t>Shuster, S. M. (2016). Uncertain Expertise and the Limitations of Clinical Guidelines in Transgender Healthcare. </a:t>
            </a:r>
            <a:r>
              <a:rPr lang="en-US" sz="1400" i="1" dirty="0"/>
              <a:t>Journal of Health and Social Behavior</a:t>
            </a:r>
            <a:r>
              <a:rPr lang="en-US" sz="1400" dirty="0"/>
              <a:t>, </a:t>
            </a:r>
            <a:r>
              <a:rPr lang="en-US" sz="1400" i="1" dirty="0"/>
              <a:t>57</a:t>
            </a:r>
            <a:r>
              <a:rPr lang="en-US" sz="1400" dirty="0"/>
              <a:t>(3), 319‑332. https://doi.org/10.1177/0022146516660343</a:t>
            </a:r>
            <a:endParaRPr lang="fr-BE" sz="1400" dirty="0"/>
          </a:p>
          <a:p>
            <a:r>
              <a:rPr lang="en-US" sz="1400" dirty="0"/>
              <a:t>Shuster, S. M. (2021). </a:t>
            </a:r>
            <a:r>
              <a:rPr lang="en-US" sz="1400" i="1" dirty="0"/>
              <a:t>Trans medicine : The emergence and practice of treating gender</a:t>
            </a:r>
            <a:r>
              <a:rPr lang="en-US" sz="1400" dirty="0"/>
              <a:t>. New York University press.</a:t>
            </a:r>
            <a:endParaRPr lang="fr-BE" sz="1400" dirty="0"/>
          </a:p>
          <a:p>
            <a:r>
              <a:rPr lang="en-US" sz="1400" dirty="0"/>
              <a:t>Zimman, L. (2016). Sociolinguistic Agency and the Gendered Voice : Metalinguistic </a:t>
            </a:r>
            <a:r>
              <a:rPr lang="en-US" sz="1400" dirty="0" err="1"/>
              <a:t>Negociations</a:t>
            </a:r>
            <a:r>
              <a:rPr lang="en-US" sz="1400" dirty="0"/>
              <a:t> of Vocal Masculinization among Female-to-Male Transgender Speakers. In A. M. Babel, </a:t>
            </a:r>
            <a:r>
              <a:rPr lang="en-US" sz="1400" i="1" dirty="0"/>
              <a:t>Awareness and Control in Sociolinguistic Research</a:t>
            </a:r>
            <a:r>
              <a:rPr lang="en-US" sz="1400" dirty="0"/>
              <a:t> (p. 253‑273). Cambridge University Press.</a:t>
            </a:r>
            <a:endParaRPr lang="fr-BE" sz="1400" dirty="0"/>
          </a:p>
          <a:p>
            <a:r>
              <a:rPr lang="en-US" sz="1400" dirty="0"/>
              <a:t>Zimman, L. (2018). Transgender voices : Insights on identity, embodiment, and the gender of the voice. </a:t>
            </a:r>
            <a:r>
              <a:rPr lang="fr-BE" sz="1400" i="1" dirty="0" err="1"/>
              <a:t>Language</a:t>
            </a:r>
            <a:r>
              <a:rPr lang="fr-BE" sz="1400" i="1" dirty="0"/>
              <a:t> and </a:t>
            </a:r>
            <a:r>
              <a:rPr lang="fr-BE" sz="1400" i="1" dirty="0" err="1"/>
              <a:t>Linguistics</a:t>
            </a:r>
            <a:r>
              <a:rPr lang="fr-BE" sz="1400" i="1" dirty="0"/>
              <a:t> Compass</a:t>
            </a:r>
            <a:r>
              <a:rPr lang="fr-BE" sz="1400" dirty="0"/>
              <a:t>, </a:t>
            </a:r>
            <a:r>
              <a:rPr lang="fr-BE" sz="1400" i="1" dirty="0"/>
              <a:t>12</a:t>
            </a:r>
            <a:r>
              <a:rPr lang="fr-BE" sz="1400" dirty="0"/>
              <a:t>(8), e12284. https://doi.org/10.1111/lnc3.12284</a:t>
            </a:r>
          </a:p>
        </p:txBody>
      </p:sp>
      <p:sp>
        <p:nvSpPr>
          <p:cNvPr id="4" name="Espace réservé de la date 3"/>
          <p:cNvSpPr>
            <a:spLocks noGrp="1"/>
          </p:cNvSpPr>
          <p:nvPr>
            <p:ph type="dt" sz="half" idx="10"/>
          </p:nvPr>
        </p:nvSpPr>
        <p:spPr/>
        <p:txBody>
          <a:bodyPr/>
          <a:lstStyle/>
          <a:p>
            <a:r>
              <a:rPr lang="en-GB" noProof="0" dirty="0"/>
              <a:t>05/09/2025: EPATH conference</a:t>
            </a:r>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14</a:t>
            </a:fld>
            <a:endParaRPr lang="en-GB" noProof="0" dirty="0"/>
          </a:p>
        </p:txBody>
      </p:sp>
    </p:spTree>
    <p:extLst>
      <p:ext uri="{BB962C8B-B14F-4D97-AF65-F5344CB8AC3E}">
        <p14:creationId xmlns:p14="http://schemas.microsoft.com/office/powerpoint/2010/main" val="243980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Outline</a:t>
            </a:r>
            <a:endParaRPr lang="en-GB" noProof="0" dirty="0"/>
          </a:p>
        </p:txBody>
      </p:sp>
      <p:sp>
        <p:nvSpPr>
          <p:cNvPr id="3" name="Espace réservé du contenu 2"/>
          <p:cNvSpPr>
            <a:spLocks noGrp="1"/>
          </p:cNvSpPr>
          <p:nvPr>
            <p:ph idx="1"/>
          </p:nvPr>
        </p:nvSpPr>
        <p:spPr>
          <a:xfrm>
            <a:off x="1097280" y="1845734"/>
            <a:ext cx="10058400" cy="4522982"/>
          </a:xfrm>
        </p:spPr>
        <p:txBody>
          <a:bodyPr>
            <a:normAutofit/>
          </a:bodyPr>
          <a:lstStyle/>
          <a:p>
            <a:pPr>
              <a:buFont typeface="Arial" panose="020B0604020202020204" pitchFamily="34" charset="0"/>
              <a:buChar char="•"/>
            </a:pPr>
            <a:r>
              <a:rPr lang="en-GB" dirty="0"/>
              <a:t>Context and situation </a:t>
            </a:r>
            <a:r>
              <a:rPr lang="en-GB" dirty="0" err="1"/>
              <a:t>ransphobic</a:t>
            </a:r>
            <a:r>
              <a:rPr lang="en-GB" dirty="0"/>
              <a:t> moral panic and EBP</a:t>
            </a:r>
          </a:p>
          <a:p>
            <a:pPr>
              <a:buFont typeface="Arial" panose="020B0604020202020204" pitchFamily="34" charset="0"/>
              <a:buChar char="•"/>
            </a:pPr>
            <a:r>
              <a:rPr lang="en-GB" dirty="0"/>
              <a:t>Queer identity and convergence</a:t>
            </a:r>
          </a:p>
          <a:p>
            <a:pPr>
              <a:buFont typeface="Arial" panose="020B0604020202020204" pitchFamily="34" charset="0"/>
              <a:buChar char="•"/>
            </a:pPr>
            <a:r>
              <a:rPr lang="en-GB" dirty="0"/>
              <a:t>Normativity : norm or (ab)normality</a:t>
            </a:r>
          </a:p>
          <a:p>
            <a:pPr>
              <a:buFont typeface="Arial" panose="020B0604020202020204" pitchFamily="34" charset="0"/>
              <a:buChar char="•"/>
            </a:pPr>
            <a:r>
              <a:rPr lang="en-GB" dirty="0"/>
              <a:t>Gender norms or aesthetic care ?</a:t>
            </a:r>
          </a:p>
          <a:p>
            <a:pPr>
              <a:buFont typeface="Arial" panose="020B0604020202020204" pitchFamily="34" charset="0"/>
              <a:buChar char="•"/>
            </a:pPr>
            <a:r>
              <a:rPr lang="en-GB" dirty="0"/>
              <a:t>Vocal agency, to normalize or to trivialize</a:t>
            </a:r>
          </a:p>
          <a:p>
            <a:pPr>
              <a:buFont typeface="Arial" panose="020B0604020202020204" pitchFamily="34" charset="0"/>
              <a:buChar char="•"/>
            </a:pPr>
            <a:r>
              <a:rPr lang="en-GB" dirty="0"/>
              <a:t>Community-based participatory research and (vocal) agency</a:t>
            </a:r>
            <a:endParaRPr lang="en-GB" b="1" noProof="0" dirty="0"/>
          </a:p>
          <a:p>
            <a:pPr marL="0" indent="0">
              <a:buNone/>
            </a:pPr>
            <a:r>
              <a:rPr lang="en-GB" b="1" noProof="0" dirty="0"/>
              <a:t>Bibliography</a:t>
            </a:r>
          </a:p>
        </p:txBody>
      </p:sp>
      <p:sp>
        <p:nvSpPr>
          <p:cNvPr id="4" name="Espace réservé du numéro de diapositive 3"/>
          <p:cNvSpPr>
            <a:spLocks noGrp="1"/>
          </p:cNvSpPr>
          <p:nvPr>
            <p:ph type="sldNum" sz="quarter" idx="12"/>
          </p:nvPr>
        </p:nvSpPr>
        <p:spPr/>
        <p:txBody>
          <a:bodyPr/>
          <a:lstStyle/>
          <a:p>
            <a:fld id="{50EA1493-C732-432E-A201-6482AB958655}" type="slidenum">
              <a:rPr lang="en-GB" noProof="0" smtClean="0"/>
              <a:t>2</a:t>
            </a:fld>
            <a:endParaRPr lang="en-GB" noProof="0" dirty="0"/>
          </a:p>
        </p:txBody>
      </p:sp>
      <p:sp>
        <p:nvSpPr>
          <p:cNvPr id="6" name="Espace réservé de la date 5"/>
          <p:cNvSpPr>
            <a:spLocks noGrp="1"/>
          </p:cNvSpPr>
          <p:nvPr>
            <p:ph type="dt" sz="half" idx="10"/>
          </p:nvPr>
        </p:nvSpPr>
        <p:spPr/>
        <p:txBody>
          <a:bodyPr/>
          <a:lstStyle/>
          <a:p>
            <a:r>
              <a:rPr lang="en-GB" noProof="0" dirty="0"/>
              <a:t>05/09/2025: EPATH conference</a:t>
            </a:r>
          </a:p>
        </p:txBody>
      </p:sp>
      <p:pic>
        <p:nvPicPr>
          <p:cNvPr id="8" name="Graphique 7" descr="Nœud de corde avec un remplissage uni">
            <a:extLst>
              <a:ext uri="{FF2B5EF4-FFF2-40B4-BE49-F238E27FC236}">
                <a16:creationId xmlns:a16="http://schemas.microsoft.com/office/drawing/2014/main" id="{5D301E77-4D9C-1784-397A-997EEE9FC4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8483" y="213360"/>
            <a:ext cx="1524000" cy="1524000"/>
          </a:xfrm>
          <a:prstGeom prst="rect">
            <a:avLst/>
          </a:prstGeom>
        </p:spPr>
      </p:pic>
    </p:spTree>
    <p:extLst>
      <p:ext uri="{BB962C8B-B14F-4D97-AF65-F5344CB8AC3E}">
        <p14:creationId xmlns:p14="http://schemas.microsoft.com/office/powerpoint/2010/main" val="189400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Context and situation</a:t>
            </a:r>
            <a:endParaRPr lang="en-GB" noProof="0" dirty="0"/>
          </a:p>
        </p:txBody>
      </p:sp>
      <p:sp>
        <p:nvSpPr>
          <p:cNvPr id="4" name="Espace réservé de la date 3"/>
          <p:cNvSpPr>
            <a:spLocks noGrp="1"/>
          </p:cNvSpPr>
          <p:nvPr>
            <p:ph type="dt" sz="half" idx="10"/>
          </p:nvPr>
        </p:nvSpPr>
        <p:spPr/>
        <p:txBody>
          <a:bodyPr/>
          <a:lstStyle/>
          <a:p>
            <a:r>
              <a:rPr lang="en-GB" noProof="0" dirty="0"/>
              <a:t>05/06/2025: 1st PhD Meeting</a:t>
            </a:r>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3</a:t>
            </a:fld>
            <a:endParaRPr lang="en-GB" noProof="0" dirty="0"/>
          </a:p>
        </p:txBody>
      </p:sp>
      <p:sp>
        <p:nvSpPr>
          <p:cNvPr id="8" name="ZoneTexte 7"/>
          <p:cNvSpPr txBox="1"/>
          <p:nvPr/>
        </p:nvSpPr>
        <p:spPr>
          <a:xfrm>
            <a:off x="1736818" y="2109427"/>
            <a:ext cx="3282890" cy="461665"/>
          </a:xfrm>
          <a:prstGeom prst="rect">
            <a:avLst/>
          </a:prstGeom>
          <a:noFill/>
          <a:ln w="38100">
            <a:solidFill>
              <a:schemeClr val="accent1"/>
            </a:solidFill>
            <a:prstDash val="sysDash"/>
          </a:ln>
        </p:spPr>
        <p:txBody>
          <a:bodyPr wrap="square" rtlCol="0">
            <a:spAutoFit/>
          </a:bodyPr>
          <a:lstStyle/>
          <a:p>
            <a:pPr algn="ctr"/>
            <a:r>
              <a:rPr lang="en-GB" sz="2400" b="1" noProof="0" dirty="0">
                <a:solidFill>
                  <a:schemeClr val="accent1">
                    <a:lumMod val="75000"/>
                  </a:schemeClr>
                </a:solidFill>
              </a:rPr>
              <a:t>SLT (2022)</a:t>
            </a:r>
          </a:p>
        </p:txBody>
      </p:sp>
      <p:sp>
        <p:nvSpPr>
          <p:cNvPr id="9" name="ZoneTexte 8"/>
          <p:cNvSpPr txBox="1"/>
          <p:nvPr/>
        </p:nvSpPr>
        <p:spPr>
          <a:xfrm>
            <a:off x="7172293" y="2109428"/>
            <a:ext cx="3647368" cy="461665"/>
          </a:xfrm>
          <a:prstGeom prst="rect">
            <a:avLst/>
          </a:prstGeom>
          <a:noFill/>
          <a:ln w="38100">
            <a:solidFill>
              <a:schemeClr val="accent1"/>
            </a:solidFill>
            <a:prstDash val="sysDash"/>
          </a:ln>
        </p:spPr>
        <p:txBody>
          <a:bodyPr wrap="square" rtlCol="0">
            <a:spAutoFit/>
          </a:bodyPr>
          <a:lstStyle/>
          <a:p>
            <a:pPr algn="ctr"/>
            <a:r>
              <a:rPr lang="en-GB" sz="2400" b="1" noProof="0" dirty="0">
                <a:solidFill>
                  <a:schemeClr val="accent1">
                    <a:lumMod val="75000"/>
                  </a:schemeClr>
                </a:solidFill>
              </a:rPr>
              <a:t>Gender studies (2024)</a:t>
            </a:r>
          </a:p>
        </p:txBody>
      </p:sp>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83874" y="2571093"/>
            <a:ext cx="2681132" cy="2681132"/>
          </a:xfrm>
        </p:spPr>
      </p:pic>
      <p:cxnSp>
        <p:nvCxnSpPr>
          <p:cNvPr id="11" name="Connecteur droit avec flèche 10"/>
          <p:cNvCxnSpPr>
            <a:stCxn id="6" idx="3"/>
          </p:cNvCxnSpPr>
          <p:nvPr/>
        </p:nvCxnSpPr>
        <p:spPr>
          <a:xfrm>
            <a:off x="7465006" y="3911659"/>
            <a:ext cx="80919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3974675" y="3911659"/>
            <a:ext cx="80919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736818" y="3680826"/>
            <a:ext cx="2237857" cy="461665"/>
          </a:xfrm>
          <a:prstGeom prst="rect">
            <a:avLst/>
          </a:prstGeom>
          <a:solidFill>
            <a:schemeClr val="bg1"/>
          </a:solidFill>
          <a:ln w="28575">
            <a:solidFill>
              <a:schemeClr val="accent1"/>
            </a:solidFill>
          </a:ln>
        </p:spPr>
        <p:txBody>
          <a:bodyPr wrap="square" rtlCol="0">
            <a:spAutoFit/>
          </a:bodyPr>
          <a:lstStyle/>
          <a:p>
            <a:pPr algn="ctr"/>
            <a:r>
              <a:rPr lang="en-GB" sz="2400" b="1" noProof="0" dirty="0" err="1"/>
              <a:t>ULiège</a:t>
            </a:r>
            <a:endParaRPr lang="en-GB" sz="2400" b="1" noProof="0" dirty="0"/>
          </a:p>
        </p:txBody>
      </p:sp>
      <p:sp>
        <p:nvSpPr>
          <p:cNvPr id="14" name="ZoneTexte 13"/>
          <p:cNvSpPr txBox="1"/>
          <p:nvPr/>
        </p:nvSpPr>
        <p:spPr>
          <a:xfrm>
            <a:off x="8274205" y="3680826"/>
            <a:ext cx="2416140" cy="461665"/>
          </a:xfrm>
          <a:prstGeom prst="rect">
            <a:avLst/>
          </a:prstGeom>
          <a:solidFill>
            <a:schemeClr val="bg1"/>
          </a:solidFill>
          <a:ln w="28575">
            <a:solidFill>
              <a:schemeClr val="accent1"/>
            </a:solidFill>
          </a:ln>
        </p:spPr>
        <p:txBody>
          <a:bodyPr wrap="square" rtlCol="0">
            <a:spAutoFit/>
          </a:bodyPr>
          <a:lstStyle/>
          <a:p>
            <a:pPr algn="ctr"/>
            <a:r>
              <a:rPr lang="en-GB" sz="2400" b="1" noProof="0" dirty="0"/>
              <a:t>FIERCE</a:t>
            </a:r>
          </a:p>
        </p:txBody>
      </p:sp>
      <p:sp>
        <p:nvSpPr>
          <p:cNvPr id="16" name="ZoneTexte 15"/>
          <p:cNvSpPr txBox="1"/>
          <p:nvPr/>
        </p:nvSpPr>
        <p:spPr>
          <a:xfrm>
            <a:off x="1736818" y="4142491"/>
            <a:ext cx="2237857" cy="830997"/>
          </a:xfrm>
          <a:prstGeom prst="rect">
            <a:avLst/>
          </a:prstGeom>
          <a:noFill/>
          <a:ln w="28575">
            <a:solidFill>
              <a:schemeClr val="accent1"/>
            </a:solidFill>
            <a:prstDash val="dashDot"/>
          </a:ln>
        </p:spPr>
        <p:txBody>
          <a:bodyPr wrap="square" rtlCol="0">
            <a:spAutoFit/>
          </a:bodyPr>
          <a:lstStyle/>
          <a:p>
            <a:pPr marL="285750" indent="-285750">
              <a:buFont typeface="Arial" panose="020B0604020202020204" pitchFamily="34" charset="0"/>
              <a:buChar char="•"/>
            </a:pPr>
            <a:r>
              <a:rPr lang="en-GB" sz="1600" noProof="0" dirty="0"/>
              <a:t>Writing</a:t>
            </a:r>
          </a:p>
          <a:p>
            <a:pPr marL="285750" indent="-285750">
              <a:buFont typeface="Arial" panose="020B0604020202020204" pitchFamily="34" charset="0"/>
              <a:buChar char="•"/>
            </a:pPr>
            <a:r>
              <a:rPr lang="en-GB" sz="1600" noProof="0" dirty="0"/>
              <a:t>Teaching-presenting</a:t>
            </a:r>
          </a:p>
          <a:p>
            <a:pPr marL="285750" indent="-285750">
              <a:buFont typeface="Arial" panose="020B0604020202020204" pitchFamily="34" charset="0"/>
              <a:buChar char="•"/>
            </a:pPr>
            <a:r>
              <a:rPr lang="en-GB" sz="1600" noProof="0" dirty="0"/>
              <a:t>Funding</a:t>
            </a:r>
          </a:p>
        </p:txBody>
      </p:sp>
      <p:sp>
        <p:nvSpPr>
          <p:cNvPr id="17" name="ZoneTexte 16"/>
          <p:cNvSpPr txBox="1"/>
          <p:nvPr/>
        </p:nvSpPr>
        <p:spPr>
          <a:xfrm>
            <a:off x="8274205" y="4142490"/>
            <a:ext cx="2418040" cy="1323439"/>
          </a:xfrm>
          <a:prstGeom prst="rect">
            <a:avLst/>
          </a:prstGeom>
          <a:noFill/>
          <a:ln w="28575">
            <a:solidFill>
              <a:schemeClr val="accent1"/>
            </a:solidFill>
            <a:prstDash val="dashDot"/>
          </a:ln>
        </p:spPr>
        <p:txBody>
          <a:bodyPr wrap="square" rtlCol="0">
            <a:spAutoFit/>
          </a:bodyPr>
          <a:lstStyle/>
          <a:p>
            <a:r>
              <a:rPr lang="en-GB" sz="1600" noProof="0" dirty="0"/>
              <a:t>Forum </a:t>
            </a:r>
            <a:r>
              <a:rPr lang="en-GB" sz="1600" noProof="0" dirty="0" err="1"/>
              <a:t>Interdisciplinaire</a:t>
            </a:r>
            <a:r>
              <a:rPr lang="en-GB" sz="1600" noProof="0" dirty="0"/>
              <a:t> </a:t>
            </a:r>
            <a:r>
              <a:rPr lang="en-GB" sz="1600" noProof="0" dirty="0" err="1"/>
              <a:t>en</a:t>
            </a:r>
            <a:r>
              <a:rPr lang="en-GB" sz="1600" noProof="0" dirty="0"/>
              <a:t> Recherche, Care et </a:t>
            </a:r>
            <a:r>
              <a:rPr lang="en-GB" sz="1600" noProof="0" dirty="0" err="1"/>
              <a:t>Éthique</a:t>
            </a:r>
            <a:endParaRPr lang="en-GB" sz="1600" noProof="0" dirty="0"/>
          </a:p>
          <a:p>
            <a:pPr marL="285750" indent="-285750">
              <a:buFont typeface="Arial" panose="020B0604020202020204" pitchFamily="34" charset="0"/>
              <a:buChar char="•"/>
            </a:pPr>
            <a:r>
              <a:rPr lang="en-GB" sz="1600" noProof="0" dirty="0"/>
              <a:t>Clinic</a:t>
            </a:r>
          </a:p>
          <a:p>
            <a:pPr marL="285750" indent="-285750">
              <a:buFont typeface="Arial" panose="020B0604020202020204" pitchFamily="34" charset="0"/>
              <a:buChar char="•"/>
            </a:pPr>
            <a:r>
              <a:rPr lang="en-GB" sz="1600" noProof="0" dirty="0"/>
              <a:t>Formation</a:t>
            </a:r>
          </a:p>
          <a:p>
            <a:pPr marL="285750" indent="-285750">
              <a:buFont typeface="Arial" panose="020B0604020202020204" pitchFamily="34" charset="0"/>
              <a:buChar char="•"/>
            </a:pPr>
            <a:r>
              <a:rPr lang="en-GB" sz="1600" noProof="0" dirty="0"/>
              <a:t>Community health</a:t>
            </a:r>
          </a:p>
        </p:txBody>
      </p:sp>
      <p:cxnSp>
        <p:nvCxnSpPr>
          <p:cNvPr id="7" name="Connecteur droit avec flèche 6">
            <a:extLst>
              <a:ext uri="{FF2B5EF4-FFF2-40B4-BE49-F238E27FC236}">
                <a16:creationId xmlns:a16="http://schemas.microsoft.com/office/drawing/2014/main" id="{7A9E259B-A99B-6B56-4CC7-D6369516EA34}"/>
              </a:ext>
            </a:extLst>
          </p:cNvPr>
          <p:cNvCxnSpPr>
            <a:stCxn id="8" idx="3"/>
            <a:endCxn id="9" idx="1"/>
          </p:cNvCxnSpPr>
          <p:nvPr/>
        </p:nvCxnSpPr>
        <p:spPr>
          <a:xfrm>
            <a:off x="5019708" y="2340260"/>
            <a:ext cx="215258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1487A748-F8EE-8D24-B6C8-00DFDCDFBF4D}"/>
              </a:ext>
            </a:extLst>
          </p:cNvPr>
          <p:cNvSpPr txBox="1"/>
          <p:nvPr/>
        </p:nvSpPr>
        <p:spPr>
          <a:xfrm>
            <a:off x="7620870" y="2568345"/>
            <a:ext cx="3355605" cy="830997"/>
          </a:xfrm>
          <a:prstGeom prst="rect">
            <a:avLst/>
          </a:prstGeom>
          <a:noFill/>
          <a:ln w="28575">
            <a:solidFill>
              <a:schemeClr val="accent1"/>
            </a:solidFill>
            <a:prstDash val="dashDot"/>
          </a:ln>
        </p:spPr>
        <p:txBody>
          <a:bodyPr wrap="square" rtlCol="0">
            <a:spAutoFit/>
          </a:bodyPr>
          <a:lstStyle/>
          <a:p>
            <a:r>
              <a:rPr lang="en-US" sz="1600" dirty="0" err="1"/>
              <a:t>ULiège</a:t>
            </a:r>
            <a:r>
              <a:rPr lang="en-US" sz="1600" dirty="0"/>
              <a:t> Gender and Equality Council. </a:t>
            </a:r>
            <a:r>
              <a:rPr lang="en-US" sz="1600" dirty="0" err="1"/>
              <a:t>Logopécare</a:t>
            </a:r>
            <a:r>
              <a:rPr lang="en-US" sz="1600" dirty="0"/>
              <a:t> of Communication Across Different Levels of the Social</a:t>
            </a:r>
            <a:endParaRPr lang="en-GB" sz="1600" noProof="0" dirty="0"/>
          </a:p>
        </p:txBody>
      </p:sp>
      <p:sp>
        <p:nvSpPr>
          <p:cNvPr id="15" name="ZoneTexte 14">
            <a:extLst>
              <a:ext uri="{FF2B5EF4-FFF2-40B4-BE49-F238E27FC236}">
                <a16:creationId xmlns:a16="http://schemas.microsoft.com/office/drawing/2014/main" id="{4E5705F1-2362-DE67-0766-0087BA9CEB2D}"/>
              </a:ext>
            </a:extLst>
          </p:cNvPr>
          <p:cNvSpPr txBox="1"/>
          <p:nvPr/>
        </p:nvSpPr>
        <p:spPr>
          <a:xfrm>
            <a:off x="1203980" y="2568344"/>
            <a:ext cx="3355605" cy="830997"/>
          </a:xfrm>
          <a:prstGeom prst="rect">
            <a:avLst/>
          </a:prstGeom>
          <a:noFill/>
          <a:ln w="28575">
            <a:solidFill>
              <a:schemeClr val="accent1"/>
            </a:solidFill>
            <a:prstDash val="dashDot"/>
          </a:ln>
        </p:spPr>
        <p:txBody>
          <a:bodyPr wrap="square" rtlCol="0">
            <a:spAutoFit/>
          </a:bodyPr>
          <a:lstStyle/>
          <a:p>
            <a:r>
              <a:rPr lang="en-US" sz="1600" dirty="0"/>
              <a:t>Alternating Masculine and Feminine Vocal Motor Behavior: A Self-Study Case Report</a:t>
            </a:r>
            <a:endParaRPr lang="en-GB" sz="1600" i="1" noProof="0" dirty="0"/>
          </a:p>
        </p:txBody>
      </p:sp>
      <p:sp>
        <p:nvSpPr>
          <p:cNvPr id="19" name="ZoneTexte 18">
            <a:extLst>
              <a:ext uri="{FF2B5EF4-FFF2-40B4-BE49-F238E27FC236}">
                <a16:creationId xmlns:a16="http://schemas.microsoft.com/office/drawing/2014/main" id="{BD02E2B9-C852-1684-5938-1AA447019E24}"/>
              </a:ext>
            </a:extLst>
          </p:cNvPr>
          <p:cNvSpPr txBox="1"/>
          <p:nvPr/>
        </p:nvSpPr>
        <p:spPr>
          <a:xfrm>
            <a:off x="0" y="2799176"/>
            <a:ext cx="1136850" cy="369332"/>
          </a:xfrm>
          <a:prstGeom prst="rect">
            <a:avLst/>
          </a:prstGeom>
          <a:noFill/>
        </p:spPr>
        <p:txBody>
          <a:bodyPr wrap="none" rtlCol="0">
            <a:spAutoFit/>
          </a:bodyPr>
          <a:lstStyle/>
          <a:p>
            <a:r>
              <a:rPr lang="en-GB" b="1" noProof="0" dirty="0"/>
              <a:t>MA thesis</a:t>
            </a:r>
          </a:p>
        </p:txBody>
      </p:sp>
      <p:sp>
        <p:nvSpPr>
          <p:cNvPr id="20" name="ZoneTexte 19">
            <a:extLst>
              <a:ext uri="{FF2B5EF4-FFF2-40B4-BE49-F238E27FC236}">
                <a16:creationId xmlns:a16="http://schemas.microsoft.com/office/drawing/2014/main" id="{A3FA77DB-AC78-8804-172F-9DE34E61522B}"/>
              </a:ext>
            </a:extLst>
          </p:cNvPr>
          <p:cNvSpPr txBox="1"/>
          <p:nvPr/>
        </p:nvSpPr>
        <p:spPr>
          <a:xfrm>
            <a:off x="0" y="1922013"/>
            <a:ext cx="1361138" cy="646331"/>
          </a:xfrm>
          <a:prstGeom prst="rect">
            <a:avLst/>
          </a:prstGeom>
          <a:noFill/>
        </p:spPr>
        <p:txBody>
          <a:bodyPr wrap="square" rtlCol="0">
            <a:spAutoFit/>
          </a:bodyPr>
          <a:lstStyle/>
          <a:p>
            <a:r>
              <a:rPr lang="en-GB" b="1" noProof="0" dirty="0"/>
              <a:t>Academic background</a:t>
            </a:r>
          </a:p>
        </p:txBody>
      </p:sp>
      <p:sp>
        <p:nvSpPr>
          <p:cNvPr id="21" name="ZoneTexte 20">
            <a:extLst>
              <a:ext uri="{FF2B5EF4-FFF2-40B4-BE49-F238E27FC236}">
                <a16:creationId xmlns:a16="http://schemas.microsoft.com/office/drawing/2014/main" id="{455C2D95-83B2-8A09-7434-B1570BE2346D}"/>
              </a:ext>
            </a:extLst>
          </p:cNvPr>
          <p:cNvSpPr txBox="1"/>
          <p:nvPr/>
        </p:nvSpPr>
        <p:spPr>
          <a:xfrm>
            <a:off x="0" y="4144732"/>
            <a:ext cx="1226105" cy="369332"/>
          </a:xfrm>
          <a:prstGeom prst="rect">
            <a:avLst/>
          </a:prstGeom>
          <a:noFill/>
        </p:spPr>
        <p:txBody>
          <a:bodyPr wrap="none" rtlCol="0">
            <a:spAutoFit/>
          </a:bodyPr>
          <a:lstStyle/>
          <a:p>
            <a:r>
              <a:rPr lang="en-GB" b="1" noProof="0" dirty="0"/>
              <a:t>Affiliations</a:t>
            </a:r>
          </a:p>
        </p:txBody>
      </p:sp>
      <p:sp>
        <p:nvSpPr>
          <p:cNvPr id="22" name="ZoneTexte 21">
            <a:extLst>
              <a:ext uri="{FF2B5EF4-FFF2-40B4-BE49-F238E27FC236}">
                <a16:creationId xmlns:a16="http://schemas.microsoft.com/office/drawing/2014/main" id="{656D560F-4448-14BE-9B92-35CFC65DBCCB}"/>
              </a:ext>
            </a:extLst>
          </p:cNvPr>
          <p:cNvSpPr txBox="1"/>
          <p:nvPr/>
        </p:nvSpPr>
        <p:spPr>
          <a:xfrm>
            <a:off x="2841519" y="286602"/>
            <a:ext cx="6508961" cy="369332"/>
          </a:xfrm>
          <a:prstGeom prst="rect">
            <a:avLst/>
          </a:prstGeom>
          <a:noFill/>
        </p:spPr>
        <p:txBody>
          <a:bodyPr wrap="none" rtlCol="0">
            <a:spAutoFit/>
          </a:bodyPr>
          <a:lstStyle/>
          <a:p>
            <a:r>
              <a:rPr lang="en-GB" noProof="0" dirty="0">
                <a:hlinkClick r:id="rId4"/>
              </a:rPr>
              <a:t>https://www.uliege.be/cms/c_9054334/fr/repertoire?uid=u236798</a:t>
            </a:r>
            <a:r>
              <a:rPr lang="en-GB" noProof="0" dirty="0"/>
              <a:t> </a:t>
            </a:r>
          </a:p>
        </p:txBody>
      </p:sp>
      <p:sp>
        <p:nvSpPr>
          <p:cNvPr id="3" name="ZoneTexte 2">
            <a:extLst>
              <a:ext uri="{FF2B5EF4-FFF2-40B4-BE49-F238E27FC236}">
                <a16:creationId xmlns:a16="http://schemas.microsoft.com/office/drawing/2014/main" id="{135773BC-C421-E6E4-C6A0-1FE302BFBD5E}"/>
              </a:ext>
            </a:extLst>
          </p:cNvPr>
          <p:cNvSpPr txBox="1"/>
          <p:nvPr/>
        </p:nvSpPr>
        <p:spPr>
          <a:xfrm>
            <a:off x="797792" y="5731215"/>
            <a:ext cx="10929274" cy="40011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000" dirty="0"/>
              <a:t>Trans-affirming Voice Care: Community-Based Participatory Research and a Gender-Informed Approach</a:t>
            </a:r>
            <a:endParaRPr lang="en-GB" sz="2000" dirty="0"/>
          </a:p>
        </p:txBody>
      </p:sp>
      <p:sp>
        <p:nvSpPr>
          <p:cNvPr id="18" name="ZoneTexte 17">
            <a:extLst>
              <a:ext uri="{FF2B5EF4-FFF2-40B4-BE49-F238E27FC236}">
                <a16:creationId xmlns:a16="http://schemas.microsoft.com/office/drawing/2014/main" id="{128A7B91-1487-E7AC-951D-2E9AD47C6CF4}"/>
              </a:ext>
            </a:extLst>
          </p:cNvPr>
          <p:cNvSpPr txBox="1"/>
          <p:nvPr/>
        </p:nvSpPr>
        <p:spPr>
          <a:xfrm>
            <a:off x="5345640" y="5299763"/>
            <a:ext cx="1833579" cy="461665"/>
          </a:xfrm>
          <a:prstGeom prst="rect">
            <a:avLst/>
          </a:prstGeom>
          <a:noFill/>
        </p:spPr>
        <p:txBody>
          <a:bodyPr wrap="none" rtlCol="0">
            <a:spAutoFit/>
          </a:bodyPr>
          <a:lstStyle/>
          <a:p>
            <a:r>
              <a:rPr lang="en-GB" sz="2400" b="1" dirty="0">
                <a:solidFill>
                  <a:schemeClr val="accent1">
                    <a:lumMod val="75000"/>
                  </a:schemeClr>
                </a:solidFill>
              </a:rPr>
              <a:t>PhD Project :</a:t>
            </a:r>
          </a:p>
        </p:txBody>
      </p:sp>
    </p:spTree>
    <p:extLst>
      <p:ext uri="{BB962C8B-B14F-4D97-AF65-F5344CB8AC3E}">
        <p14:creationId xmlns:p14="http://schemas.microsoft.com/office/powerpoint/2010/main" val="38386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16" grpId="0" animBg="1"/>
      <p:bldP spid="17" grpId="0" animBg="1"/>
      <p:bldP spid="10" grpId="0" animBg="1"/>
      <p:bldP spid="15" grpId="0" animBg="1"/>
      <p:bldP spid="19" grpId="0"/>
      <p:bldP spid="20" grpId="0"/>
      <p:bldP spid="21" grpId="0"/>
      <p:bldP spid="3"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FC42F2-AD10-ABCA-4DAB-7EDDD0C71484}"/>
              </a:ext>
            </a:extLst>
          </p:cNvPr>
          <p:cNvSpPr>
            <a:spLocks noGrp="1"/>
          </p:cNvSpPr>
          <p:nvPr>
            <p:ph type="title"/>
          </p:nvPr>
        </p:nvSpPr>
        <p:spPr/>
        <p:txBody>
          <a:bodyPr/>
          <a:lstStyle/>
          <a:p>
            <a:r>
              <a:rPr lang="en-GB" dirty="0"/>
              <a:t>Transphobic moral panic and EBP</a:t>
            </a:r>
          </a:p>
        </p:txBody>
      </p:sp>
      <p:sp>
        <p:nvSpPr>
          <p:cNvPr id="3" name="Espace réservé du contenu 2">
            <a:extLst>
              <a:ext uri="{FF2B5EF4-FFF2-40B4-BE49-F238E27FC236}">
                <a16:creationId xmlns:a16="http://schemas.microsoft.com/office/drawing/2014/main" id="{D66825F9-C75C-6336-272A-2F6D4FD6F312}"/>
              </a:ext>
            </a:extLst>
          </p:cNvPr>
          <p:cNvSpPr>
            <a:spLocks noGrp="1"/>
          </p:cNvSpPr>
          <p:nvPr>
            <p:ph idx="1"/>
          </p:nvPr>
        </p:nvSpPr>
        <p:spPr>
          <a:xfrm>
            <a:off x="5146044" y="1796742"/>
            <a:ext cx="4274820" cy="471439"/>
          </a:xfrm>
        </p:spPr>
        <p:txBody>
          <a:bodyPr>
            <a:normAutofit/>
          </a:bodyPr>
          <a:lstStyle/>
          <a:p>
            <a:r>
              <a:rPr lang="en-US" sz="1200" dirty="0">
                <a:solidFill>
                  <a:schemeClr val="bg1">
                    <a:lumMod val="50000"/>
                  </a:schemeClr>
                </a:solidFill>
              </a:rPr>
              <a:t>Transdisciplinary model of Evidence-Based Practice according to Satterfield et al. (2009, p. 382), illustrated in Figure 5 of the article.</a:t>
            </a:r>
            <a:endParaRPr lang="en-GB" sz="1200" dirty="0">
              <a:solidFill>
                <a:schemeClr val="bg1">
                  <a:lumMod val="50000"/>
                </a:schemeClr>
              </a:solidFill>
            </a:endParaRPr>
          </a:p>
        </p:txBody>
      </p:sp>
      <p:sp>
        <p:nvSpPr>
          <p:cNvPr id="4" name="Espace réservé de la date 3">
            <a:extLst>
              <a:ext uri="{FF2B5EF4-FFF2-40B4-BE49-F238E27FC236}">
                <a16:creationId xmlns:a16="http://schemas.microsoft.com/office/drawing/2014/main" id="{CE0110AB-B816-E6AC-841D-3A0D53893330}"/>
              </a:ext>
            </a:extLst>
          </p:cNvPr>
          <p:cNvSpPr>
            <a:spLocks noGrp="1"/>
          </p:cNvSpPr>
          <p:nvPr>
            <p:ph type="dt" sz="half" idx="10"/>
          </p:nvPr>
        </p:nvSpPr>
        <p:spPr/>
        <p:txBody>
          <a:bodyPr/>
          <a:lstStyle/>
          <a:p>
            <a:r>
              <a:rPr lang="fr-FR"/>
              <a:t>05/09/2025: EPATH conference</a:t>
            </a:r>
            <a:endParaRPr lang="en-GB"/>
          </a:p>
        </p:txBody>
      </p:sp>
      <p:sp>
        <p:nvSpPr>
          <p:cNvPr id="5" name="Espace réservé du numéro de diapositive 4">
            <a:extLst>
              <a:ext uri="{FF2B5EF4-FFF2-40B4-BE49-F238E27FC236}">
                <a16:creationId xmlns:a16="http://schemas.microsoft.com/office/drawing/2014/main" id="{A3C5B3FB-945A-5B92-C02E-AA50C178E876}"/>
              </a:ext>
            </a:extLst>
          </p:cNvPr>
          <p:cNvSpPr>
            <a:spLocks noGrp="1"/>
          </p:cNvSpPr>
          <p:nvPr>
            <p:ph type="sldNum" sz="quarter" idx="12"/>
          </p:nvPr>
        </p:nvSpPr>
        <p:spPr/>
        <p:txBody>
          <a:bodyPr/>
          <a:lstStyle/>
          <a:p>
            <a:fld id="{50EA1493-C732-432E-A201-6482AB958655}" type="slidenum">
              <a:rPr lang="en-GB" smtClean="0"/>
              <a:t>4</a:t>
            </a:fld>
            <a:endParaRPr lang="en-GB"/>
          </a:p>
        </p:txBody>
      </p:sp>
      <p:pic>
        <p:nvPicPr>
          <p:cNvPr id="6" name="Image 5">
            <a:extLst>
              <a:ext uri="{FF2B5EF4-FFF2-40B4-BE49-F238E27FC236}">
                <a16:creationId xmlns:a16="http://schemas.microsoft.com/office/drawing/2014/main" id="{CB8D5873-B453-31F1-D9C2-C6F6A3E69F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518" y="1796742"/>
            <a:ext cx="4946526" cy="3264516"/>
          </a:xfrm>
          <a:prstGeom prst="rect">
            <a:avLst/>
          </a:prstGeom>
          <a:noFill/>
          <a:ln>
            <a:noFill/>
          </a:ln>
        </p:spPr>
      </p:pic>
      <p:pic>
        <p:nvPicPr>
          <p:cNvPr id="8" name="Image 7" descr="Une image contenant Caractère coloré, bleu, ligne&#10;&#10;Le contenu généré par l’IA peut être incorrect.">
            <a:extLst>
              <a:ext uri="{FF2B5EF4-FFF2-40B4-BE49-F238E27FC236}">
                <a16:creationId xmlns:a16="http://schemas.microsoft.com/office/drawing/2014/main" id="{FC12E706-3BED-4664-BA71-AE88C96901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081" y="2253607"/>
            <a:ext cx="1176837" cy="821679"/>
          </a:xfrm>
          <a:prstGeom prst="rect">
            <a:avLst/>
          </a:prstGeom>
        </p:spPr>
      </p:pic>
      <p:pic>
        <p:nvPicPr>
          <p:cNvPr id="10" name="Graphique 9" descr="Fermer avec un remplissage uni">
            <a:extLst>
              <a:ext uri="{FF2B5EF4-FFF2-40B4-BE49-F238E27FC236}">
                <a16:creationId xmlns:a16="http://schemas.microsoft.com/office/drawing/2014/main" id="{77D40A97-20E6-DF22-11B3-06EF5F6DFD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894" y="1983841"/>
            <a:ext cx="1361210" cy="1361210"/>
          </a:xfrm>
          <a:prstGeom prst="rect">
            <a:avLst/>
          </a:prstGeom>
        </p:spPr>
      </p:pic>
      <p:sp>
        <p:nvSpPr>
          <p:cNvPr id="11" name="ZoneTexte 10">
            <a:extLst>
              <a:ext uri="{FF2B5EF4-FFF2-40B4-BE49-F238E27FC236}">
                <a16:creationId xmlns:a16="http://schemas.microsoft.com/office/drawing/2014/main" id="{60E1DD1C-4DD4-C3B7-5A3A-16630EAEE37E}"/>
              </a:ext>
            </a:extLst>
          </p:cNvPr>
          <p:cNvSpPr txBox="1"/>
          <p:nvPr/>
        </p:nvSpPr>
        <p:spPr>
          <a:xfrm>
            <a:off x="2057399" y="5120640"/>
            <a:ext cx="977784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[M]</a:t>
            </a:r>
            <a:r>
              <a:rPr lang="en-US" dirty="0" err="1"/>
              <a:t>obilization</a:t>
            </a:r>
            <a:r>
              <a:rPr lang="en-US" dirty="0"/>
              <a:t>, notably through mass media and social networks, of collective anxieties toward certain groups perceived as harmful to the point of threatening the normative functioning of society [...] This group is then demonized and becomes a scapegoat that must be identified, fought, and subdued.</a:t>
            </a:r>
          </a:p>
          <a:p>
            <a:pPr algn="ctr"/>
            <a:r>
              <a:rPr lang="en-US" sz="1600" dirty="0">
                <a:solidFill>
                  <a:prstClr val="white">
                    <a:lumMod val="50000"/>
                  </a:prstClr>
                </a:solidFill>
              </a:rPr>
              <a:t>[Free translation]</a:t>
            </a:r>
            <a:r>
              <a:rPr lang="en-US" dirty="0"/>
              <a:t> </a:t>
            </a:r>
            <a:r>
              <a:rPr lang="en-US" sz="1600" dirty="0">
                <a:solidFill>
                  <a:schemeClr val="bg1">
                    <a:lumMod val="50000"/>
                  </a:schemeClr>
                </a:solidFill>
              </a:rPr>
              <a:t>(Enriquez, 2024, p. 56–57)</a:t>
            </a:r>
          </a:p>
        </p:txBody>
      </p:sp>
      <p:sp>
        <p:nvSpPr>
          <p:cNvPr id="12" name="ZoneTexte 11">
            <a:extLst>
              <a:ext uri="{FF2B5EF4-FFF2-40B4-BE49-F238E27FC236}">
                <a16:creationId xmlns:a16="http://schemas.microsoft.com/office/drawing/2014/main" id="{2BD1E138-C338-A5DD-E01D-D70053370BFE}"/>
              </a:ext>
            </a:extLst>
          </p:cNvPr>
          <p:cNvSpPr txBox="1"/>
          <p:nvPr/>
        </p:nvSpPr>
        <p:spPr>
          <a:xfrm>
            <a:off x="199518" y="5489971"/>
            <a:ext cx="1857881" cy="461665"/>
          </a:xfrm>
          <a:prstGeom prst="rect">
            <a:avLst/>
          </a:prstGeom>
          <a:noFill/>
        </p:spPr>
        <p:txBody>
          <a:bodyPr wrap="none" rtlCol="0">
            <a:spAutoFit/>
          </a:bodyPr>
          <a:lstStyle/>
          <a:p>
            <a:r>
              <a:rPr lang="en-GB" sz="2400" b="1" dirty="0"/>
              <a:t>Moral panic :</a:t>
            </a:r>
          </a:p>
        </p:txBody>
      </p:sp>
      <p:sp>
        <p:nvSpPr>
          <p:cNvPr id="13" name="ZoneTexte 12">
            <a:extLst>
              <a:ext uri="{FF2B5EF4-FFF2-40B4-BE49-F238E27FC236}">
                <a16:creationId xmlns:a16="http://schemas.microsoft.com/office/drawing/2014/main" id="{56CBF3CE-9E2F-1E76-CD4E-D2871A415BE8}"/>
              </a:ext>
            </a:extLst>
          </p:cNvPr>
          <p:cNvSpPr txBox="1"/>
          <p:nvPr/>
        </p:nvSpPr>
        <p:spPr>
          <a:xfrm>
            <a:off x="5218781" y="4282042"/>
            <a:ext cx="5670892" cy="6155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t>Especially for trans minors and less normative trans people </a:t>
            </a:r>
            <a:br>
              <a:rPr lang="en-GB" dirty="0"/>
            </a:br>
            <a:r>
              <a:rPr lang="en-GB" sz="1600" dirty="0">
                <a:solidFill>
                  <a:schemeClr val="bg1">
                    <a:lumMod val="50000"/>
                  </a:schemeClr>
                </a:solidFill>
              </a:rPr>
              <a:t>(</a:t>
            </a:r>
            <a:r>
              <a:rPr lang="en-GB" sz="1600" dirty="0" err="1">
                <a:solidFill>
                  <a:schemeClr val="bg1">
                    <a:lumMod val="50000"/>
                  </a:schemeClr>
                </a:solidFill>
              </a:rPr>
              <a:t>Alessandrin</a:t>
            </a:r>
            <a:r>
              <a:rPr lang="en-GB" sz="1600" dirty="0">
                <a:solidFill>
                  <a:schemeClr val="bg1">
                    <a:lumMod val="50000"/>
                  </a:schemeClr>
                </a:solidFill>
              </a:rPr>
              <a:t>, 2023)</a:t>
            </a:r>
            <a:endParaRPr lang="en-GB" dirty="0">
              <a:solidFill>
                <a:schemeClr val="bg1">
                  <a:lumMod val="50000"/>
                </a:schemeClr>
              </a:solidFill>
            </a:endParaRPr>
          </a:p>
        </p:txBody>
      </p:sp>
      <p:cxnSp>
        <p:nvCxnSpPr>
          <p:cNvPr id="15" name="Connecteur droit avec flèche 14">
            <a:extLst>
              <a:ext uri="{FF2B5EF4-FFF2-40B4-BE49-F238E27FC236}">
                <a16:creationId xmlns:a16="http://schemas.microsoft.com/office/drawing/2014/main" id="{14DD950E-D34F-625F-ED11-F57BE1BCEDFC}"/>
              </a:ext>
            </a:extLst>
          </p:cNvPr>
          <p:cNvCxnSpPr>
            <a:cxnSpLocks/>
            <a:endCxn id="13" idx="2"/>
          </p:cNvCxnSpPr>
          <p:nvPr/>
        </p:nvCxnSpPr>
        <p:spPr>
          <a:xfrm flipV="1">
            <a:off x="8054227" y="4897595"/>
            <a:ext cx="0" cy="2230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Flèche : droite 20">
            <a:extLst>
              <a:ext uri="{FF2B5EF4-FFF2-40B4-BE49-F238E27FC236}">
                <a16:creationId xmlns:a16="http://schemas.microsoft.com/office/drawing/2014/main" id="{25D10681-F7D5-3C83-3C5B-6F6D3C92A7C1}"/>
              </a:ext>
            </a:extLst>
          </p:cNvPr>
          <p:cNvSpPr/>
          <p:nvPr/>
        </p:nvSpPr>
        <p:spPr>
          <a:xfrm>
            <a:off x="5238231" y="3037274"/>
            <a:ext cx="692727" cy="615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ZoneTexte 21">
            <a:extLst>
              <a:ext uri="{FF2B5EF4-FFF2-40B4-BE49-F238E27FC236}">
                <a16:creationId xmlns:a16="http://schemas.microsoft.com/office/drawing/2014/main" id="{A693C87A-C45C-D08E-17EB-4C33ED85F9C3}"/>
              </a:ext>
            </a:extLst>
          </p:cNvPr>
          <p:cNvSpPr txBox="1"/>
          <p:nvPr/>
        </p:nvSpPr>
        <p:spPr>
          <a:xfrm>
            <a:off x="6023145" y="3114217"/>
            <a:ext cx="1834669"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GB" sz="2400" b="1" dirty="0"/>
              <a:t>What to do ?</a:t>
            </a:r>
          </a:p>
        </p:txBody>
      </p:sp>
      <p:sp>
        <p:nvSpPr>
          <p:cNvPr id="23" name="ZoneTexte 22">
            <a:extLst>
              <a:ext uri="{FF2B5EF4-FFF2-40B4-BE49-F238E27FC236}">
                <a16:creationId xmlns:a16="http://schemas.microsoft.com/office/drawing/2014/main" id="{5C94546F-CC1C-9064-9121-A22169FA467B}"/>
              </a:ext>
            </a:extLst>
          </p:cNvPr>
          <p:cNvSpPr txBox="1"/>
          <p:nvPr/>
        </p:nvSpPr>
        <p:spPr>
          <a:xfrm>
            <a:off x="8618264" y="2535735"/>
            <a:ext cx="1576522" cy="369332"/>
          </a:xfrm>
          <a:prstGeom prst="rect">
            <a:avLst/>
          </a:prstGeom>
          <a:noFill/>
          <a:ln w="28575">
            <a:solidFill>
              <a:schemeClr val="accent1">
                <a:lumMod val="75000"/>
              </a:schemeClr>
            </a:solidFill>
          </a:ln>
        </p:spPr>
        <p:txBody>
          <a:bodyPr wrap="none" rtlCol="0">
            <a:spAutoFit/>
          </a:bodyPr>
          <a:lstStyle/>
          <a:p>
            <a:r>
              <a:rPr lang="en-GB" dirty="0"/>
              <a:t>Adapt our care</a:t>
            </a:r>
          </a:p>
        </p:txBody>
      </p:sp>
      <p:sp>
        <p:nvSpPr>
          <p:cNvPr id="24" name="ZoneTexte 23">
            <a:extLst>
              <a:ext uri="{FF2B5EF4-FFF2-40B4-BE49-F238E27FC236}">
                <a16:creationId xmlns:a16="http://schemas.microsoft.com/office/drawing/2014/main" id="{F5B20C87-D808-806E-892F-B64F4AAFC36A}"/>
              </a:ext>
            </a:extLst>
          </p:cNvPr>
          <p:cNvSpPr txBox="1"/>
          <p:nvPr/>
        </p:nvSpPr>
        <p:spPr>
          <a:xfrm>
            <a:off x="8618264" y="3645156"/>
            <a:ext cx="2841291" cy="369332"/>
          </a:xfrm>
          <a:prstGeom prst="rect">
            <a:avLst/>
          </a:prstGeom>
          <a:noFill/>
          <a:ln w="28575">
            <a:solidFill>
              <a:schemeClr val="accent1">
                <a:lumMod val="75000"/>
              </a:schemeClr>
            </a:solidFill>
          </a:ln>
        </p:spPr>
        <p:txBody>
          <a:bodyPr wrap="none" rtlCol="0">
            <a:spAutoFit/>
          </a:bodyPr>
          <a:lstStyle/>
          <a:p>
            <a:r>
              <a:rPr lang="en-GB" dirty="0"/>
              <a:t>Health community advocacy</a:t>
            </a:r>
          </a:p>
        </p:txBody>
      </p:sp>
      <p:sp>
        <p:nvSpPr>
          <p:cNvPr id="25" name="ZoneTexte 24">
            <a:extLst>
              <a:ext uri="{FF2B5EF4-FFF2-40B4-BE49-F238E27FC236}">
                <a16:creationId xmlns:a16="http://schemas.microsoft.com/office/drawing/2014/main" id="{85692FAC-D2C0-4653-BFEE-1210D667ECEE}"/>
              </a:ext>
            </a:extLst>
          </p:cNvPr>
          <p:cNvSpPr txBox="1"/>
          <p:nvPr/>
        </p:nvSpPr>
        <p:spPr>
          <a:xfrm>
            <a:off x="10194786" y="2024504"/>
            <a:ext cx="1761829" cy="338554"/>
          </a:xfrm>
          <a:prstGeom prst="rect">
            <a:avLst/>
          </a:prstGeom>
          <a:noFill/>
          <a:ln w="28575">
            <a:solidFill>
              <a:schemeClr val="accent1">
                <a:lumMod val="75000"/>
              </a:schemeClr>
            </a:solidFill>
            <a:prstDash val="sysDash"/>
          </a:ln>
        </p:spPr>
        <p:txBody>
          <a:bodyPr wrap="none" rtlCol="0">
            <a:spAutoFit/>
          </a:bodyPr>
          <a:lstStyle/>
          <a:p>
            <a:r>
              <a:rPr lang="en-GB" sz="1600" dirty="0"/>
              <a:t>Support well-being</a:t>
            </a:r>
          </a:p>
        </p:txBody>
      </p:sp>
      <p:sp>
        <p:nvSpPr>
          <p:cNvPr id="26" name="ZoneTexte 25">
            <a:extLst>
              <a:ext uri="{FF2B5EF4-FFF2-40B4-BE49-F238E27FC236}">
                <a16:creationId xmlns:a16="http://schemas.microsoft.com/office/drawing/2014/main" id="{EC1AE386-0CC0-6E60-6CA7-D3CC61EF3985}"/>
              </a:ext>
            </a:extLst>
          </p:cNvPr>
          <p:cNvSpPr txBox="1"/>
          <p:nvPr/>
        </p:nvSpPr>
        <p:spPr>
          <a:xfrm>
            <a:off x="10194786" y="2353975"/>
            <a:ext cx="1819537" cy="338554"/>
          </a:xfrm>
          <a:prstGeom prst="rect">
            <a:avLst/>
          </a:prstGeom>
          <a:noFill/>
          <a:ln w="28575">
            <a:solidFill>
              <a:schemeClr val="accent1">
                <a:lumMod val="75000"/>
              </a:schemeClr>
            </a:solidFill>
            <a:prstDash val="sysDash"/>
          </a:ln>
        </p:spPr>
        <p:txBody>
          <a:bodyPr wrap="none" rtlCol="0">
            <a:spAutoFit/>
          </a:bodyPr>
          <a:lstStyle/>
          <a:p>
            <a:r>
              <a:rPr lang="en-GB" sz="1600" dirty="0"/>
              <a:t>Adjust expectations</a:t>
            </a:r>
          </a:p>
        </p:txBody>
      </p:sp>
      <p:sp>
        <p:nvSpPr>
          <p:cNvPr id="27" name="ZoneTexte 26">
            <a:extLst>
              <a:ext uri="{FF2B5EF4-FFF2-40B4-BE49-F238E27FC236}">
                <a16:creationId xmlns:a16="http://schemas.microsoft.com/office/drawing/2014/main" id="{EEFC731F-60AB-9BA5-667F-91BA931060F8}"/>
              </a:ext>
            </a:extLst>
          </p:cNvPr>
          <p:cNvSpPr txBox="1"/>
          <p:nvPr/>
        </p:nvSpPr>
        <p:spPr>
          <a:xfrm>
            <a:off x="10194786" y="2688873"/>
            <a:ext cx="1543436" cy="338554"/>
          </a:xfrm>
          <a:prstGeom prst="rect">
            <a:avLst/>
          </a:prstGeom>
          <a:noFill/>
          <a:ln w="28575">
            <a:solidFill>
              <a:schemeClr val="accent1">
                <a:lumMod val="75000"/>
              </a:schemeClr>
            </a:solidFill>
            <a:prstDash val="sysDash"/>
          </a:ln>
        </p:spPr>
        <p:txBody>
          <a:bodyPr wrap="none" rtlCol="0">
            <a:spAutoFit/>
          </a:bodyPr>
          <a:lstStyle/>
          <a:p>
            <a:r>
              <a:rPr lang="en-GB" sz="1600" dirty="0"/>
              <a:t>Clarify “passing”</a:t>
            </a:r>
          </a:p>
        </p:txBody>
      </p:sp>
      <p:cxnSp>
        <p:nvCxnSpPr>
          <p:cNvPr id="29" name="Connecteur droit avec flèche 28">
            <a:extLst>
              <a:ext uri="{FF2B5EF4-FFF2-40B4-BE49-F238E27FC236}">
                <a16:creationId xmlns:a16="http://schemas.microsoft.com/office/drawing/2014/main" id="{4A4DA6F0-C009-2009-32BB-36F71C6E47A7}"/>
              </a:ext>
            </a:extLst>
          </p:cNvPr>
          <p:cNvCxnSpPr>
            <a:stCxn id="22" idx="3"/>
            <a:endCxn id="23" idx="1"/>
          </p:cNvCxnSpPr>
          <p:nvPr/>
        </p:nvCxnSpPr>
        <p:spPr>
          <a:xfrm flipV="1">
            <a:off x="7857814" y="2720401"/>
            <a:ext cx="760450" cy="6246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F1051A00-E548-1AF7-2C17-4657A76807AA}"/>
              </a:ext>
            </a:extLst>
          </p:cNvPr>
          <p:cNvCxnSpPr>
            <a:stCxn id="22" idx="3"/>
            <a:endCxn id="24" idx="1"/>
          </p:cNvCxnSpPr>
          <p:nvPr/>
        </p:nvCxnSpPr>
        <p:spPr>
          <a:xfrm>
            <a:off x="7857814" y="3345050"/>
            <a:ext cx="760450" cy="4847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4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1DDE74-117A-39B6-E7A5-317F7E3AF3CF}"/>
              </a:ext>
            </a:extLst>
          </p:cNvPr>
          <p:cNvSpPr>
            <a:spLocks noGrp="1"/>
          </p:cNvSpPr>
          <p:nvPr>
            <p:ph type="title"/>
          </p:nvPr>
        </p:nvSpPr>
        <p:spPr/>
        <p:txBody>
          <a:bodyPr/>
          <a:lstStyle/>
          <a:p>
            <a:r>
              <a:rPr lang="en-GB" dirty="0"/>
              <a:t>Queer identity and convergence</a:t>
            </a:r>
          </a:p>
        </p:txBody>
      </p:sp>
      <p:sp>
        <p:nvSpPr>
          <p:cNvPr id="3" name="Espace réservé du contenu 2">
            <a:extLst>
              <a:ext uri="{FF2B5EF4-FFF2-40B4-BE49-F238E27FC236}">
                <a16:creationId xmlns:a16="http://schemas.microsoft.com/office/drawing/2014/main" id="{E818B433-369D-45AE-236C-5512CD8A84EF}"/>
              </a:ext>
            </a:extLst>
          </p:cNvPr>
          <p:cNvSpPr>
            <a:spLocks noGrp="1"/>
          </p:cNvSpPr>
          <p:nvPr>
            <p:ph idx="1"/>
          </p:nvPr>
        </p:nvSpPr>
        <p:spPr>
          <a:xfrm>
            <a:off x="2815590" y="1835343"/>
            <a:ext cx="6560820" cy="1178021"/>
          </a:xfrm>
        </p:spPr>
        <p:style>
          <a:lnRef idx="1">
            <a:schemeClr val="accent1"/>
          </a:lnRef>
          <a:fillRef idx="2">
            <a:schemeClr val="accent1"/>
          </a:fillRef>
          <a:effectRef idx="1">
            <a:schemeClr val="accent1"/>
          </a:effectRef>
          <a:fontRef idx="minor">
            <a:schemeClr val="dk1"/>
          </a:fontRef>
        </p:style>
        <p:txBody>
          <a:bodyPr/>
          <a:lstStyle/>
          <a:p>
            <a:pPr algn="ctr"/>
            <a:r>
              <a:rPr lang="en-US" dirty="0"/>
              <a:t> As dialogue proceeds, interlocutors come to align their linguistic representations at many levels ranging from the phonological to the syntactic to the semantic […] » </a:t>
            </a:r>
            <a:br>
              <a:rPr lang="en-US" dirty="0"/>
            </a:br>
            <a:r>
              <a:rPr lang="en-US" sz="1800" dirty="0">
                <a:solidFill>
                  <a:schemeClr val="bg1">
                    <a:lumMod val="50000"/>
                  </a:schemeClr>
                </a:solidFill>
              </a:rPr>
              <a:t>(Pickering and Garrod, 2004, p. 900)</a:t>
            </a:r>
            <a:endParaRPr lang="en-GB" dirty="0">
              <a:solidFill>
                <a:schemeClr val="bg1">
                  <a:lumMod val="50000"/>
                </a:schemeClr>
              </a:solidFill>
            </a:endParaRPr>
          </a:p>
        </p:txBody>
      </p:sp>
      <p:sp>
        <p:nvSpPr>
          <p:cNvPr id="4" name="Espace réservé de la date 3">
            <a:extLst>
              <a:ext uri="{FF2B5EF4-FFF2-40B4-BE49-F238E27FC236}">
                <a16:creationId xmlns:a16="http://schemas.microsoft.com/office/drawing/2014/main" id="{114E6242-9064-4B57-C67B-026A9E7E89C4}"/>
              </a:ext>
            </a:extLst>
          </p:cNvPr>
          <p:cNvSpPr>
            <a:spLocks noGrp="1"/>
          </p:cNvSpPr>
          <p:nvPr>
            <p:ph type="dt" sz="half" idx="10"/>
          </p:nvPr>
        </p:nvSpPr>
        <p:spPr/>
        <p:txBody>
          <a:bodyPr/>
          <a:lstStyle/>
          <a:p>
            <a:r>
              <a:rPr lang="fr-FR"/>
              <a:t>05/09/2025: EPATH conference</a:t>
            </a:r>
            <a:endParaRPr lang="en-GB"/>
          </a:p>
        </p:txBody>
      </p:sp>
      <p:sp>
        <p:nvSpPr>
          <p:cNvPr id="5" name="Espace réservé du numéro de diapositive 4">
            <a:extLst>
              <a:ext uri="{FF2B5EF4-FFF2-40B4-BE49-F238E27FC236}">
                <a16:creationId xmlns:a16="http://schemas.microsoft.com/office/drawing/2014/main" id="{26098D5F-D71B-72DB-32FC-3F22FA21DFFC}"/>
              </a:ext>
            </a:extLst>
          </p:cNvPr>
          <p:cNvSpPr>
            <a:spLocks noGrp="1"/>
          </p:cNvSpPr>
          <p:nvPr>
            <p:ph type="sldNum" sz="quarter" idx="12"/>
          </p:nvPr>
        </p:nvSpPr>
        <p:spPr/>
        <p:txBody>
          <a:bodyPr/>
          <a:lstStyle/>
          <a:p>
            <a:fld id="{50EA1493-C732-432E-A201-6482AB958655}" type="slidenum">
              <a:rPr lang="en-GB" smtClean="0"/>
              <a:t>5</a:t>
            </a:fld>
            <a:endParaRPr lang="en-GB"/>
          </a:p>
        </p:txBody>
      </p:sp>
      <p:sp>
        <p:nvSpPr>
          <p:cNvPr id="6" name="Flèche : bas 5">
            <a:extLst>
              <a:ext uri="{FF2B5EF4-FFF2-40B4-BE49-F238E27FC236}">
                <a16:creationId xmlns:a16="http://schemas.microsoft.com/office/drawing/2014/main" id="{F881ACD4-FD08-DDFD-273E-D56590BE68E7}"/>
              </a:ext>
            </a:extLst>
          </p:cNvPr>
          <p:cNvSpPr/>
          <p:nvPr/>
        </p:nvSpPr>
        <p:spPr>
          <a:xfrm>
            <a:off x="5967152" y="3111347"/>
            <a:ext cx="318655" cy="4468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oneTexte 6">
            <a:extLst>
              <a:ext uri="{FF2B5EF4-FFF2-40B4-BE49-F238E27FC236}">
                <a16:creationId xmlns:a16="http://schemas.microsoft.com/office/drawing/2014/main" id="{7E25AB39-EBCE-5C96-477E-D65D733EDEA7}"/>
              </a:ext>
            </a:extLst>
          </p:cNvPr>
          <p:cNvSpPr txBox="1"/>
          <p:nvPr/>
        </p:nvSpPr>
        <p:spPr>
          <a:xfrm>
            <a:off x="4693227" y="3656139"/>
            <a:ext cx="2805545" cy="98488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000" b="1" dirty="0"/>
              <a:t>What’s the impact of the clinician’s positionality ?</a:t>
            </a:r>
          </a:p>
          <a:p>
            <a:pPr algn="ctr"/>
            <a:r>
              <a:rPr lang="fr-BE" sz="1600" dirty="0">
                <a:solidFill>
                  <a:schemeClr val="bg1">
                    <a:lumMod val="50000"/>
                  </a:schemeClr>
                </a:solidFill>
              </a:rPr>
              <a:t>(</a:t>
            </a:r>
            <a:r>
              <a:rPr lang="fr-BE" sz="1600" dirty="0" err="1">
                <a:solidFill>
                  <a:schemeClr val="bg1">
                    <a:lumMod val="50000"/>
                  </a:schemeClr>
                </a:solidFill>
              </a:rPr>
              <a:t>Haraway</a:t>
            </a:r>
            <a:r>
              <a:rPr lang="fr-BE" sz="1600" dirty="0">
                <a:solidFill>
                  <a:schemeClr val="bg1">
                    <a:lumMod val="50000"/>
                  </a:schemeClr>
                </a:solidFill>
              </a:rPr>
              <a:t>, 1988)</a:t>
            </a:r>
          </a:p>
        </p:txBody>
      </p:sp>
      <p:cxnSp>
        <p:nvCxnSpPr>
          <p:cNvPr id="9" name="Connecteur droit avec flèche 8">
            <a:extLst>
              <a:ext uri="{FF2B5EF4-FFF2-40B4-BE49-F238E27FC236}">
                <a16:creationId xmlns:a16="http://schemas.microsoft.com/office/drawing/2014/main" id="{084C3194-0337-B440-229A-6443BAC05FD4}"/>
              </a:ext>
            </a:extLst>
          </p:cNvPr>
          <p:cNvCxnSpPr>
            <a:cxnSpLocks/>
            <a:stCxn id="7" idx="2"/>
            <a:endCxn id="14" idx="0"/>
          </p:cNvCxnSpPr>
          <p:nvPr/>
        </p:nvCxnSpPr>
        <p:spPr>
          <a:xfrm flipH="1">
            <a:off x="2280765" y="4641024"/>
            <a:ext cx="3815235" cy="4832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68D607B-15B5-C3B8-556A-48DED89525F6}"/>
              </a:ext>
            </a:extLst>
          </p:cNvPr>
          <p:cNvCxnSpPr>
            <a:cxnSpLocks/>
            <a:stCxn id="7" idx="2"/>
            <a:endCxn id="15" idx="0"/>
          </p:cNvCxnSpPr>
          <p:nvPr/>
        </p:nvCxnSpPr>
        <p:spPr>
          <a:xfrm flipH="1">
            <a:off x="6095999" y="4641024"/>
            <a:ext cx="1" cy="4924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D367DD0E-C7D8-42EB-2BC6-A4A8C6BFC7A9}"/>
              </a:ext>
            </a:extLst>
          </p:cNvPr>
          <p:cNvSpPr txBox="1"/>
          <p:nvPr/>
        </p:nvSpPr>
        <p:spPr>
          <a:xfrm>
            <a:off x="9030959" y="5133467"/>
            <a:ext cx="2105192" cy="369332"/>
          </a:xfrm>
          <a:prstGeom prst="rect">
            <a:avLst/>
          </a:prstGeom>
          <a:noFill/>
          <a:ln w="28575">
            <a:solidFill>
              <a:schemeClr val="accent1"/>
            </a:solidFill>
          </a:ln>
        </p:spPr>
        <p:txBody>
          <a:bodyPr wrap="none" rtlCol="0">
            <a:spAutoFit/>
          </a:bodyPr>
          <a:lstStyle/>
          <a:p>
            <a:pPr algn="ctr"/>
            <a:r>
              <a:rPr lang="en-GB" dirty="0"/>
              <a:t>Situated viewpoint ?</a:t>
            </a:r>
          </a:p>
        </p:txBody>
      </p:sp>
      <p:sp>
        <p:nvSpPr>
          <p:cNvPr id="14" name="ZoneTexte 13">
            <a:extLst>
              <a:ext uri="{FF2B5EF4-FFF2-40B4-BE49-F238E27FC236}">
                <a16:creationId xmlns:a16="http://schemas.microsoft.com/office/drawing/2014/main" id="{FB5D5422-4FE6-99E6-897C-8AAE63F00DD4}"/>
              </a:ext>
            </a:extLst>
          </p:cNvPr>
          <p:cNvSpPr txBox="1"/>
          <p:nvPr/>
        </p:nvSpPr>
        <p:spPr>
          <a:xfrm>
            <a:off x="1400491" y="5124261"/>
            <a:ext cx="1760547" cy="369332"/>
          </a:xfrm>
          <a:prstGeom prst="rect">
            <a:avLst/>
          </a:prstGeom>
          <a:noFill/>
          <a:ln w="28575">
            <a:solidFill>
              <a:schemeClr val="accent1"/>
            </a:solidFill>
          </a:ln>
        </p:spPr>
        <p:txBody>
          <a:bodyPr wrap="none" rtlCol="0">
            <a:spAutoFit/>
          </a:bodyPr>
          <a:lstStyle/>
          <a:p>
            <a:pPr algn="ctr"/>
            <a:r>
              <a:rPr lang="en-GB" dirty="0"/>
              <a:t>Doesn’t matter ?</a:t>
            </a:r>
          </a:p>
        </p:txBody>
      </p:sp>
      <p:sp>
        <p:nvSpPr>
          <p:cNvPr id="15" name="ZoneTexte 14">
            <a:extLst>
              <a:ext uri="{FF2B5EF4-FFF2-40B4-BE49-F238E27FC236}">
                <a16:creationId xmlns:a16="http://schemas.microsoft.com/office/drawing/2014/main" id="{2C7C577B-F562-850C-E4CF-3C5EFACCC035}"/>
              </a:ext>
            </a:extLst>
          </p:cNvPr>
          <p:cNvSpPr txBox="1"/>
          <p:nvPr/>
        </p:nvSpPr>
        <p:spPr>
          <a:xfrm>
            <a:off x="4015044" y="5133467"/>
            <a:ext cx="4161909" cy="369332"/>
          </a:xfrm>
          <a:prstGeom prst="rect">
            <a:avLst/>
          </a:prstGeom>
          <a:noFill/>
          <a:ln w="28575">
            <a:solidFill>
              <a:schemeClr val="accent1"/>
            </a:solidFill>
          </a:ln>
        </p:spPr>
        <p:txBody>
          <a:bodyPr wrap="none" rtlCol="0">
            <a:spAutoFit/>
          </a:bodyPr>
          <a:lstStyle/>
          <a:p>
            <a:pPr algn="ctr"/>
            <a:r>
              <a:rPr lang="en-GB" dirty="0"/>
              <a:t>1 patient’s identity = 1 clinician’s identity ?</a:t>
            </a:r>
          </a:p>
        </p:txBody>
      </p:sp>
      <p:cxnSp>
        <p:nvCxnSpPr>
          <p:cNvPr id="19" name="Connecteur droit avec flèche 18">
            <a:extLst>
              <a:ext uri="{FF2B5EF4-FFF2-40B4-BE49-F238E27FC236}">
                <a16:creationId xmlns:a16="http://schemas.microsoft.com/office/drawing/2014/main" id="{B8974D6F-5AF1-B6B2-E249-00E16A3C4B8B}"/>
              </a:ext>
            </a:extLst>
          </p:cNvPr>
          <p:cNvCxnSpPr>
            <a:stCxn id="7" idx="2"/>
            <a:endCxn id="13" idx="0"/>
          </p:cNvCxnSpPr>
          <p:nvPr/>
        </p:nvCxnSpPr>
        <p:spPr>
          <a:xfrm>
            <a:off x="6096000" y="4641024"/>
            <a:ext cx="3987555" cy="4924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6B9EFF7-5698-5CE3-0712-E7798099386C}"/>
              </a:ext>
            </a:extLst>
          </p:cNvPr>
          <p:cNvSpPr/>
          <p:nvPr/>
        </p:nvSpPr>
        <p:spPr>
          <a:xfrm>
            <a:off x="1288473" y="4851865"/>
            <a:ext cx="10058397" cy="883917"/>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28">
            <a:extLst>
              <a:ext uri="{FF2B5EF4-FFF2-40B4-BE49-F238E27FC236}">
                <a16:creationId xmlns:a16="http://schemas.microsoft.com/office/drawing/2014/main" id="{595C663D-2BFF-111D-B25A-E820F67E1325}"/>
              </a:ext>
            </a:extLst>
          </p:cNvPr>
          <p:cNvSpPr txBox="1"/>
          <p:nvPr/>
        </p:nvSpPr>
        <p:spPr>
          <a:xfrm>
            <a:off x="4710843" y="5847536"/>
            <a:ext cx="2770310" cy="400110"/>
          </a:xfrm>
          <a:prstGeom prst="rect">
            <a:avLst/>
          </a:prstGeom>
          <a:noFill/>
          <a:ln w="28575">
            <a:noFill/>
          </a:ln>
        </p:spPr>
        <p:txBody>
          <a:bodyPr wrap="none" rtlCol="0">
            <a:spAutoFit/>
          </a:bodyPr>
          <a:lstStyle/>
          <a:p>
            <a:pPr algn="ctr"/>
            <a:r>
              <a:rPr lang="en-GB" sz="2000" b="1" dirty="0">
                <a:solidFill>
                  <a:schemeClr val="accent1">
                    <a:lumMod val="75000"/>
                  </a:schemeClr>
                </a:solidFill>
              </a:rPr>
              <a:t>Queer-flexible identity ?</a:t>
            </a:r>
          </a:p>
        </p:txBody>
      </p:sp>
      <p:sp>
        <p:nvSpPr>
          <p:cNvPr id="30" name="ZoneTexte 29">
            <a:extLst>
              <a:ext uri="{FF2B5EF4-FFF2-40B4-BE49-F238E27FC236}">
                <a16:creationId xmlns:a16="http://schemas.microsoft.com/office/drawing/2014/main" id="{B9C66B7D-87D6-CF68-3933-CF675DB6C38A}"/>
              </a:ext>
            </a:extLst>
          </p:cNvPr>
          <p:cNvSpPr txBox="1"/>
          <p:nvPr/>
        </p:nvSpPr>
        <p:spPr>
          <a:xfrm>
            <a:off x="836907" y="2193520"/>
            <a:ext cx="1978683" cy="461665"/>
          </a:xfrm>
          <a:prstGeom prst="rect">
            <a:avLst/>
          </a:prstGeom>
          <a:noFill/>
        </p:spPr>
        <p:txBody>
          <a:bodyPr wrap="none" rtlCol="0">
            <a:spAutoFit/>
          </a:bodyPr>
          <a:lstStyle/>
          <a:p>
            <a:r>
              <a:rPr lang="en-GB" sz="2400" b="1" dirty="0"/>
              <a:t>Convergence :</a:t>
            </a:r>
          </a:p>
        </p:txBody>
      </p:sp>
    </p:spTree>
    <p:extLst>
      <p:ext uri="{BB962C8B-B14F-4D97-AF65-F5344CB8AC3E}">
        <p14:creationId xmlns:p14="http://schemas.microsoft.com/office/powerpoint/2010/main" val="147102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5" grpId="0" animBg="1"/>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a:t>Normativity : norm or (ab)normality</a:t>
            </a:r>
          </a:p>
        </p:txBody>
      </p:sp>
      <p:sp>
        <p:nvSpPr>
          <p:cNvPr id="3" name="Espace réservé du contenu 2"/>
          <p:cNvSpPr>
            <a:spLocks noGrp="1"/>
          </p:cNvSpPr>
          <p:nvPr>
            <p:ph idx="1"/>
          </p:nvPr>
        </p:nvSpPr>
        <p:spPr>
          <a:xfrm>
            <a:off x="1097279" y="1845734"/>
            <a:ext cx="10665229" cy="432245"/>
          </a:xfrm>
        </p:spPr>
        <p:txBody>
          <a:bodyPr>
            <a:normAutofit fontScale="85000" lnSpcReduction="10000"/>
          </a:bodyPr>
          <a:lstStyle/>
          <a:p>
            <a:r>
              <a:rPr lang="en-US" sz="2100" dirty="0"/>
              <a:t>Social norms possess the authority to delineate the boundaries between health and </a:t>
            </a:r>
            <a:r>
              <a:rPr lang="en-US" sz="2100" dirty="0">
                <a:solidFill>
                  <a:schemeClr val="tx1"/>
                </a:solidFill>
              </a:rPr>
              <a:t>pathology</a:t>
            </a:r>
            <a:r>
              <a:rPr lang="en-US" sz="1900" dirty="0">
                <a:solidFill>
                  <a:schemeClr val="bg1">
                    <a:lumMod val="50000"/>
                  </a:schemeClr>
                </a:solidFill>
              </a:rPr>
              <a:t> (Canguilhem, 2013)</a:t>
            </a:r>
            <a:endParaRPr lang="fr-BE" sz="1900" dirty="0">
              <a:solidFill>
                <a:schemeClr val="bg1">
                  <a:lumMod val="50000"/>
                </a:schemeClr>
              </a:solidFill>
            </a:endParaRPr>
          </a:p>
          <a:p>
            <a:endParaRPr lang="en-GB" noProof="0" dirty="0"/>
          </a:p>
        </p:txBody>
      </p:sp>
      <p:sp>
        <p:nvSpPr>
          <p:cNvPr id="4" name="Espace réservé de la date 3"/>
          <p:cNvSpPr>
            <a:spLocks noGrp="1"/>
          </p:cNvSpPr>
          <p:nvPr>
            <p:ph type="dt" sz="half" idx="10"/>
          </p:nvPr>
        </p:nvSpPr>
        <p:spPr/>
        <p:txBody>
          <a:bodyPr/>
          <a:lstStyle/>
          <a:p>
            <a:r>
              <a:rPr lang="en-GB" noProof="0" dirty="0"/>
              <a:t>05/09/2025: EPATH conference</a:t>
            </a:r>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6</a:t>
            </a:fld>
            <a:endParaRPr lang="en-GB" noProof="0" dirty="0"/>
          </a:p>
        </p:txBody>
      </p:sp>
      <p:sp>
        <p:nvSpPr>
          <p:cNvPr id="10" name="ZoneTexte 9"/>
          <p:cNvSpPr txBox="1"/>
          <p:nvPr/>
        </p:nvSpPr>
        <p:spPr>
          <a:xfrm>
            <a:off x="1556083" y="5457501"/>
            <a:ext cx="8646695" cy="461665"/>
          </a:xfrm>
          <a:prstGeom prst="rect">
            <a:avLst/>
          </a:prstGeom>
          <a:solidFill>
            <a:schemeClr val="bg1"/>
          </a:solidFill>
          <a:ln w="57150">
            <a:solidFill>
              <a:schemeClr val="accent1"/>
            </a:solidFill>
            <a:prstDash val="dashDot"/>
          </a:ln>
        </p:spPr>
        <p:txBody>
          <a:bodyPr wrap="square" rtlCol="0">
            <a:spAutoFit/>
          </a:bodyPr>
          <a:lstStyle/>
          <a:p>
            <a:pPr algn="ctr"/>
            <a:r>
              <a:rPr lang="en-GB" sz="2400" noProof="0" dirty="0"/>
              <a:t>Individual(s)</a:t>
            </a:r>
          </a:p>
        </p:txBody>
      </p:sp>
      <p:sp>
        <p:nvSpPr>
          <p:cNvPr id="11" name="ZoneTexte 10"/>
          <p:cNvSpPr txBox="1"/>
          <p:nvPr/>
        </p:nvSpPr>
        <p:spPr>
          <a:xfrm>
            <a:off x="1556082" y="2403791"/>
            <a:ext cx="8646695" cy="461665"/>
          </a:xfrm>
          <a:prstGeom prst="rect">
            <a:avLst/>
          </a:prstGeom>
          <a:solidFill>
            <a:schemeClr val="bg1"/>
          </a:solidFill>
          <a:ln w="57150">
            <a:solidFill>
              <a:schemeClr val="accent1"/>
            </a:solidFill>
            <a:prstDash val="dashDot"/>
          </a:ln>
        </p:spPr>
        <p:txBody>
          <a:bodyPr wrap="square" rtlCol="0">
            <a:spAutoFit/>
          </a:bodyPr>
          <a:lstStyle/>
          <a:p>
            <a:pPr algn="ctr"/>
            <a:r>
              <a:rPr lang="en-GB" sz="2400" noProof="0" dirty="0"/>
              <a:t>Society</a:t>
            </a:r>
          </a:p>
        </p:txBody>
      </p:sp>
      <p:sp>
        <p:nvSpPr>
          <p:cNvPr id="12" name="Flèche vers le bas 11"/>
          <p:cNvSpPr/>
          <p:nvPr/>
        </p:nvSpPr>
        <p:spPr>
          <a:xfrm>
            <a:off x="1743512" y="2921933"/>
            <a:ext cx="570206" cy="2479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lèche vers le bas 13"/>
          <p:cNvSpPr/>
          <p:nvPr/>
        </p:nvSpPr>
        <p:spPr>
          <a:xfrm flipV="1">
            <a:off x="9451744" y="2921933"/>
            <a:ext cx="570206" cy="2479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ZoneTexte 14"/>
          <p:cNvSpPr txBox="1"/>
          <p:nvPr/>
        </p:nvSpPr>
        <p:spPr>
          <a:xfrm>
            <a:off x="171386" y="3899868"/>
            <a:ext cx="1572126" cy="523220"/>
          </a:xfrm>
          <a:prstGeom prst="rect">
            <a:avLst/>
          </a:prstGeom>
          <a:noFill/>
        </p:spPr>
        <p:txBody>
          <a:bodyPr wrap="square" rtlCol="0">
            <a:spAutoFit/>
          </a:bodyPr>
          <a:lstStyle/>
          <a:p>
            <a:r>
              <a:rPr lang="en-GB" sz="2800" b="1" noProof="0" dirty="0">
                <a:solidFill>
                  <a:schemeClr val="accent1">
                    <a:lumMod val="50000"/>
                  </a:schemeClr>
                </a:solidFill>
                <a:latin typeface="+mj-lt"/>
              </a:rPr>
              <a:t>Discipline</a:t>
            </a:r>
          </a:p>
        </p:txBody>
      </p:sp>
      <p:sp>
        <p:nvSpPr>
          <p:cNvPr id="16" name="ZoneTexte 15"/>
          <p:cNvSpPr txBox="1"/>
          <p:nvPr/>
        </p:nvSpPr>
        <p:spPr>
          <a:xfrm>
            <a:off x="10021949" y="3899868"/>
            <a:ext cx="1977545" cy="523220"/>
          </a:xfrm>
          <a:prstGeom prst="rect">
            <a:avLst/>
          </a:prstGeom>
          <a:noFill/>
        </p:spPr>
        <p:txBody>
          <a:bodyPr wrap="square" rtlCol="0">
            <a:spAutoFit/>
          </a:bodyPr>
          <a:lstStyle/>
          <a:p>
            <a:r>
              <a:rPr lang="en-GB" sz="2800" b="1" noProof="0" dirty="0">
                <a:solidFill>
                  <a:schemeClr val="accent1">
                    <a:lumMod val="50000"/>
                  </a:schemeClr>
                </a:solidFill>
                <a:latin typeface="+mj-lt"/>
              </a:rPr>
              <a:t>Biopolitics</a:t>
            </a:r>
          </a:p>
        </p:txBody>
      </p:sp>
      <p:sp>
        <p:nvSpPr>
          <p:cNvPr id="18" name="ZoneTexte 17"/>
          <p:cNvSpPr txBox="1"/>
          <p:nvPr/>
        </p:nvSpPr>
        <p:spPr>
          <a:xfrm>
            <a:off x="4735721" y="4400611"/>
            <a:ext cx="2294021" cy="461665"/>
          </a:xfrm>
          <a:prstGeom prst="rect">
            <a:avLst/>
          </a:prstGeom>
          <a:solidFill>
            <a:schemeClr val="bg1"/>
          </a:solidFill>
          <a:ln w="38100">
            <a:solidFill>
              <a:schemeClr val="accent1"/>
            </a:solidFill>
            <a:prstDash val="lgDash"/>
          </a:ln>
        </p:spPr>
        <p:txBody>
          <a:bodyPr wrap="square" rtlCol="0">
            <a:spAutoFit/>
          </a:bodyPr>
          <a:lstStyle/>
          <a:p>
            <a:pPr algn="ctr"/>
            <a:r>
              <a:rPr lang="en-GB" sz="2400" noProof="0" dirty="0"/>
              <a:t>Norm</a:t>
            </a:r>
          </a:p>
        </p:txBody>
      </p:sp>
      <p:sp>
        <p:nvSpPr>
          <p:cNvPr id="19" name="ZoneTexte 18"/>
          <p:cNvSpPr txBox="1"/>
          <p:nvPr/>
        </p:nvSpPr>
        <p:spPr>
          <a:xfrm>
            <a:off x="4735721" y="3442505"/>
            <a:ext cx="2294021" cy="461665"/>
          </a:xfrm>
          <a:prstGeom prst="rect">
            <a:avLst/>
          </a:prstGeom>
          <a:solidFill>
            <a:schemeClr val="bg1"/>
          </a:solidFill>
          <a:ln w="38100">
            <a:solidFill>
              <a:schemeClr val="accent1"/>
            </a:solidFill>
            <a:prstDash val="lgDash"/>
          </a:ln>
        </p:spPr>
        <p:txBody>
          <a:bodyPr wrap="square" rtlCol="0">
            <a:spAutoFit/>
          </a:bodyPr>
          <a:lstStyle/>
          <a:p>
            <a:pPr algn="ctr"/>
            <a:r>
              <a:rPr lang="en-GB" sz="2400" noProof="0" dirty="0"/>
              <a:t>Normality</a:t>
            </a:r>
          </a:p>
        </p:txBody>
      </p:sp>
      <p:sp>
        <p:nvSpPr>
          <p:cNvPr id="20" name="ZoneTexte 19"/>
          <p:cNvSpPr txBox="1"/>
          <p:nvPr/>
        </p:nvSpPr>
        <p:spPr>
          <a:xfrm>
            <a:off x="4469377" y="3912168"/>
            <a:ext cx="2826708" cy="461665"/>
          </a:xfrm>
          <a:prstGeom prst="rect">
            <a:avLst/>
          </a:prstGeom>
          <a:solidFill>
            <a:schemeClr val="bg1"/>
          </a:solidFill>
          <a:ln w="76200">
            <a:solidFill>
              <a:schemeClr val="accent1"/>
            </a:solidFill>
            <a:prstDash val="solid"/>
          </a:ln>
        </p:spPr>
        <p:txBody>
          <a:bodyPr wrap="square" rtlCol="0">
            <a:spAutoFit/>
          </a:bodyPr>
          <a:lstStyle/>
          <a:p>
            <a:pPr algn="ctr"/>
            <a:r>
              <a:rPr lang="en-GB" sz="2400" noProof="0" dirty="0"/>
              <a:t>Normativity</a:t>
            </a:r>
          </a:p>
        </p:txBody>
      </p:sp>
      <p:cxnSp>
        <p:nvCxnSpPr>
          <p:cNvPr id="22" name="Connecteur droit avec flèche 21"/>
          <p:cNvCxnSpPr>
            <a:stCxn id="19" idx="0"/>
          </p:cNvCxnSpPr>
          <p:nvPr/>
        </p:nvCxnSpPr>
        <p:spPr>
          <a:xfrm flipH="1" flipV="1">
            <a:off x="5882731" y="2921933"/>
            <a:ext cx="1" cy="5205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18" idx="2"/>
          </p:cNvCxnSpPr>
          <p:nvPr/>
        </p:nvCxnSpPr>
        <p:spPr>
          <a:xfrm flipH="1">
            <a:off x="5882731" y="4862276"/>
            <a:ext cx="1" cy="5162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609176" y="286601"/>
            <a:ext cx="3368040" cy="338554"/>
          </a:xfrm>
          <a:prstGeom prst="rect">
            <a:avLst/>
          </a:prstGeom>
          <a:noFill/>
          <a:ln w="38100">
            <a:noFill/>
            <a:prstDash val="dashDot"/>
          </a:ln>
        </p:spPr>
        <p:txBody>
          <a:bodyPr wrap="square" rtlCol="0">
            <a:spAutoFit/>
          </a:bodyPr>
          <a:lstStyle/>
          <a:p>
            <a:pPr algn="ctr"/>
            <a:r>
              <a:rPr lang="en-GB" sz="1600" noProof="0" dirty="0">
                <a:solidFill>
                  <a:schemeClr val="accent4"/>
                </a:solidFill>
              </a:rPr>
              <a:t>(Foucault, 1994; </a:t>
            </a:r>
            <a:r>
              <a:rPr lang="en-GB" sz="1600" noProof="0" dirty="0" err="1">
                <a:solidFill>
                  <a:schemeClr val="accent4"/>
                </a:solidFill>
              </a:rPr>
              <a:t>Niedergang</a:t>
            </a:r>
            <a:r>
              <a:rPr lang="en-GB" sz="1600" noProof="0" dirty="0">
                <a:solidFill>
                  <a:schemeClr val="accent4"/>
                </a:solidFill>
              </a:rPr>
              <a:t>, 2023)</a:t>
            </a:r>
          </a:p>
        </p:txBody>
      </p:sp>
    </p:spTree>
    <p:extLst>
      <p:ext uri="{BB962C8B-B14F-4D97-AF65-F5344CB8AC3E}">
        <p14:creationId xmlns:p14="http://schemas.microsoft.com/office/powerpoint/2010/main" val="356873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6" grpId="0"/>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EA812-7645-FB30-1603-773A8131DD1C}"/>
              </a:ext>
            </a:extLst>
          </p:cNvPr>
          <p:cNvSpPr>
            <a:spLocks noGrp="1"/>
          </p:cNvSpPr>
          <p:nvPr>
            <p:ph type="title"/>
          </p:nvPr>
        </p:nvSpPr>
        <p:spPr/>
        <p:txBody>
          <a:bodyPr/>
          <a:lstStyle/>
          <a:p>
            <a:r>
              <a:rPr lang="en-GB" dirty="0"/>
              <a:t>Gender norms or aesthetic care ?</a:t>
            </a:r>
          </a:p>
        </p:txBody>
      </p:sp>
      <p:sp>
        <p:nvSpPr>
          <p:cNvPr id="4" name="Espace réservé de la date 3">
            <a:extLst>
              <a:ext uri="{FF2B5EF4-FFF2-40B4-BE49-F238E27FC236}">
                <a16:creationId xmlns:a16="http://schemas.microsoft.com/office/drawing/2014/main" id="{357F295C-1DA1-088D-2E9A-7358AC5DCC26}"/>
              </a:ext>
            </a:extLst>
          </p:cNvPr>
          <p:cNvSpPr>
            <a:spLocks noGrp="1"/>
          </p:cNvSpPr>
          <p:nvPr>
            <p:ph type="dt" sz="half" idx="10"/>
          </p:nvPr>
        </p:nvSpPr>
        <p:spPr/>
        <p:txBody>
          <a:bodyPr/>
          <a:lstStyle/>
          <a:p>
            <a:r>
              <a:rPr lang="fr-FR"/>
              <a:t>05/09/2025: EPATH conference</a:t>
            </a:r>
            <a:endParaRPr lang="en-GB"/>
          </a:p>
        </p:txBody>
      </p:sp>
      <p:sp>
        <p:nvSpPr>
          <p:cNvPr id="5" name="Espace réservé du numéro de diapositive 4">
            <a:extLst>
              <a:ext uri="{FF2B5EF4-FFF2-40B4-BE49-F238E27FC236}">
                <a16:creationId xmlns:a16="http://schemas.microsoft.com/office/drawing/2014/main" id="{9FBC3657-A55F-3072-5B01-D84E4C715614}"/>
              </a:ext>
            </a:extLst>
          </p:cNvPr>
          <p:cNvSpPr>
            <a:spLocks noGrp="1"/>
          </p:cNvSpPr>
          <p:nvPr>
            <p:ph type="sldNum" sz="quarter" idx="12"/>
          </p:nvPr>
        </p:nvSpPr>
        <p:spPr/>
        <p:txBody>
          <a:bodyPr/>
          <a:lstStyle/>
          <a:p>
            <a:fld id="{50EA1493-C732-432E-A201-6482AB958655}" type="slidenum">
              <a:rPr lang="en-GB" smtClean="0"/>
              <a:t>7</a:t>
            </a:fld>
            <a:endParaRPr lang="en-GB"/>
          </a:p>
        </p:txBody>
      </p:sp>
      <p:sp>
        <p:nvSpPr>
          <p:cNvPr id="6" name="ZoneTexte 5">
            <a:extLst>
              <a:ext uri="{FF2B5EF4-FFF2-40B4-BE49-F238E27FC236}">
                <a16:creationId xmlns:a16="http://schemas.microsoft.com/office/drawing/2014/main" id="{2C925C43-24C1-A24B-07C6-0F1D4B0B3A50}"/>
              </a:ext>
            </a:extLst>
          </p:cNvPr>
          <p:cNvSpPr txBox="1"/>
          <p:nvPr/>
        </p:nvSpPr>
        <p:spPr>
          <a:xfrm>
            <a:off x="3886602" y="1910478"/>
            <a:ext cx="441879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An affective and perceptive interaction with the world, pursued for its own sake, without instrumental goals or utilitarian intent.</a:t>
            </a:r>
            <a:br>
              <a:rPr lang="en-US" dirty="0"/>
            </a:br>
            <a:r>
              <a:rPr lang="en-US" sz="1600" dirty="0">
                <a:solidFill>
                  <a:schemeClr val="bg1">
                    <a:lumMod val="50000"/>
                  </a:schemeClr>
                </a:solidFill>
              </a:rPr>
              <a:t>(</a:t>
            </a:r>
            <a:r>
              <a:rPr lang="en-GB" sz="1600" dirty="0">
                <a:solidFill>
                  <a:schemeClr val="bg1">
                    <a:lumMod val="50000"/>
                  </a:schemeClr>
                </a:solidFill>
              </a:rPr>
              <a:t>Schaeffer, 2015)</a:t>
            </a:r>
            <a:endParaRPr lang="en-GB" dirty="0">
              <a:solidFill>
                <a:schemeClr val="bg1">
                  <a:lumMod val="50000"/>
                </a:schemeClr>
              </a:solidFill>
            </a:endParaRPr>
          </a:p>
        </p:txBody>
      </p:sp>
      <p:sp>
        <p:nvSpPr>
          <p:cNvPr id="8" name="ZoneTexte 7">
            <a:extLst>
              <a:ext uri="{FF2B5EF4-FFF2-40B4-BE49-F238E27FC236}">
                <a16:creationId xmlns:a16="http://schemas.microsoft.com/office/drawing/2014/main" id="{B921C487-6BD2-7D18-135B-6B4D7E9B50B9}"/>
              </a:ext>
            </a:extLst>
          </p:cNvPr>
          <p:cNvSpPr txBox="1"/>
          <p:nvPr/>
        </p:nvSpPr>
        <p:spPr>
          <a:xfrm>
            <a:off x="830022" y="2279809"/>
            <a:ext cx="3006785" cy="461665"/>
          </a:xfrm>
          <a:prstGeom prst="rect">
            <a:avLst/>
          </a:prstGeom>
          <a:noFill/>
        </p:spPr>
        <p:txBody>
          <a:bodyPr wrap="none" rtlCol="0">
            <a:spAutoFit/>
          </a:bodyPr>
          <a:lstStyle/>
          <a:p>
            <a:r>
              <a:rPr lang="en-GB" sz="2400" b="1" dirty="0"/>
              <a:t>Aesthetic experience :</a:t>
            </a:r>
          </a:p>
        </p:txBody>
      </p:sp>
      <p:sp>
        <p:nvSpPr>
          <p:cNvPr id="9" name="Flèche : bas 8">
            <a:extLst>
              <a:ext uri="{FF2B5EF4-FFF2-40B4-BE49-F238E27FC236}">
                <a16:creationId xmlns:a16="http://schemas.microsoft.com/office/drawing/2014/main" id="{637AD48E-3AEB-6BF5-B766-A7306C6E3600}"/>
              </a:ext>
            </a:extLst>
          </p:cNvPr>
          <p:cNvSpPr/>
          <p:nvPr/>
        </p:nvSpPr>
        <p:spPr>
          <a:xfrm>
            <a:off x="5240481" y="3205595"/>
            <a:ext cx="318655" cy="4468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ZoneTexte 9">
            <a:extLst>
              <a:ext uri="{FF2B5EF4-FFF2-40B4-BE49-F238E27FC236}">
                <a16:creationId xmlns:a16="http://schemas.microsoft.com/office/drawing/2014/main" id="{C9A73A68-C56D-99CF-7E00-C7812E0FBB82}"/>
              </a:ext>
            </a:extLst>
          </p:cNvPr>
          <p:cNvSpPr txBox="1"/>
          <p:nvPr/>
        </p:nvSpPr>
        <p:spPr>
          <a:xfrm>
            <a:off x="2110443" y="3747192"/>
            <a:ext cx="4901633"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dirty="0"/>
              <a:t>Do patient-reported outcomes reflect aesthetic or normative satisfaction ?</a:t>
            </a:r>
            <a:br>
              <a:rPr lang="en-GB" sz="2400" dirty="0"/>
            </a:br>
            <a:r>
              <a:rPr lang="en-GB" sz="1600" dirty="0">
                <a:solidFill>
                  <a:schemeClr val="bg1">
                    <a:lumMod val="50000"/>
                  </a:schemeClr>
                </a:solidFill>
              </a:rPr>
              <a:t>(Kaur et al., 2024)</a:t>
            </a:r>
            <a:endParaRPr lang="en-GB" sz="2400" dirty="0">
              <a:solidFill>
                <a:schemeClr val="bg1">
                  <a:lumMod val="50000"/>
                </a:schemeClr>
              </a:solidFill>
            </a:endParaRPr>
          </a:p>
        </p:txBody>
      </p:sp>
      <p:sp>
        <p:nvSpPr>
          <p:cNvPr id="11" name="ZoneTexte 10">
            <a:extLst>
              <a:ext uri="{FF2B5EF4-FFF2-40B4-BE49-F238E27FC236}">
                <a16:creationId xmlns:a16="http://schemas.microsoft.com/office/drawing/2014/main" id="{D07740DA-B96F-9DA6-F3FC-E5032A6326DF}"/>
              </a:ext>
            </a:extLst>
          </p:cNvPr>
          <p:cNvSpPr txBox="1"/>
          <p:nvPr/>
        </p:nvSpPr>
        <p:spPr>
          <a:xfrm>
            <a:off x="744549" y="5300246"/>
            <a:ext cx="1817805" cy="615553"/>
          </a:xfrm>
          <a:prstGeom prst="rect">
            <a:avLst/>
          </a:prstGeom>
          <a:noFill/>
          <a:ln w="28575">
            <a:solidFill>
              <a:schemeClr val="accent1">
                <a:lumMod val="75000"/>
              </a:schemeClr>
            </a:solidFill>
          </a:ln>
        </p:spPr>
        <p:txBody>
          <a:bodyPr wrap="none" rtlCol="0">
            <a:spAutoFit/>
          </a:bodyPr>
          <a:lstStyle/>
          <a:p>
            <a:pPr algn="ctr"/>
            <a:r>
              <a:rPr lang="en-GB" dirty="0" err="1"/>
              <a:t>Transnormativity</a:t>
            </a:r>
            <a:r>
              <a:rPr lang="en-GB" dirty="0"/>
              <a:t> </a:t>
            </a:r>
            <a:br>
              <a:rPr lang="en-GB" dirty="0"/>
            </a:br>
            <a:r>
              <a:rPr lang="en-GB" sz="1600" dirty="0">
                <a:solidFill>
                  <a:schemeClr val="bg1">
                    <a:lumMod val="50000"/>
                  </a:schemeClr>
                </a:solidFill>
              </a:rPr>
              <a:t>(Johnson, 2016)</a:t>
            </a:r>
            <a:endParaRPr lang="en-GB" dirty="0">
              <a:solidFill>
                <a:schemeClr val="bg1">
                  <a:lumMod val="50000"/>
                </a:schemeClr>
              </a:solidFill>
            </a:endParaRPr>
          </a:p>
        </p:txBody>
      </p:sp>
      <p:sp>
        <p:nvSpPr>
          <p:cNvPr id="12" name="ZoneTexte 11">
            <a:extLst>
              <a:ext uri="{FF2B5EF4-FFF2-40B4-BE49-F238E27FC236}">
                <a16:creationId xmlns:a16="http://schemas.microsoft.com/office/drawing/2014/main" id="{D0592901-E8C0-F5FE-BDA0-9B4111EFACDB}"/>
              </a:ext>
            </a:extLst>
          </p:cNvPr>
          <p:cNvSpPr txBox="1"/>
          <p:nvPr/>
        </p:nvSpPr>
        <p:spPr>
          <a:xfrm>
            <a:off x="3189986" y="5296729"/>
            <a:ext cx="2742546" cy="615553"/>
          </a:xfrm>
          <a:prstGeom prst="rect">
            <a:avLst/>
          </a:prstGeom>
          <a:noFill/>
          <a:ln w="28575">
            <a:solidFill>
              <a:schemeClr val="accent1">
                <a:lumMod val="75000"/>
              </a:schemeClr>
            </a:solidFill>
          </a:ln>
        </p:spPr>
        <p:txBody>
          <a:bodyPr wrap="none" rtlCol="0">
            <a:spAutoFit/>
          </a:bodyPr>
          <a:lstStyle/>
          <a:p>
            <a:pPr algn="ctr"/>
            <a:r>
              <a:rPr lang="en-GB" dirty="0"/>
              <a:t>Transition’s standardisation</a:t>
            </a:r>
            <a:br>
              <a:rPr lang="en-GB" dirty="0"/>
            </a:br>
            <a:r>
              <a:rPr lang="fr-BE" sz="1600" dirty="0">
                <a:solidFill>
                  <a:schemeClr val="bg1">
                    <a:lumMod val="50000"/>
                  </a:schemeClr>
                </a:solidFill>
              </a:rPr>
              <a:t>(Fournier, 2023; </a:t>
            </a:r>
            <a:r>
              <a:rPr lang="fr-BE" sz="1600" dirty="0" err="1">
                <a:solidFill>
                  <a:schemeClr val="bg1">
                    <a:lumMod val="50000"/>
                  </a:schemeClr>
                </a:solidFill>
              </a:rPr>
              <a:t>Shuster</a:t>
            </a:r>
            <a:r>
              <a:rPr lang="fr-BE" sz="1600" dirty="0">
                <a:solidFill>
                  <a:schemeClr val="bg1">
                    <a:lumMod val="50000"/>
                  </a:schemeClr>
                </a:solidFill>
              </a:rPr>
              <a:t>, 2021)</a:t>
            </a:r>
            <a:endParaRPr lang="fr-BE" dirty="0">
              <a:solidFill>
                <a:schemeClr val="bg1">
                  <a:lumMod val="50000"/>
                </a:schemeClr>
              </a:solidFill>
            </a:endParaRPr>
          </a:p>
        </p:txBody>
      </p:sp>
      <p:sp>
        <p:nvSpPr>
          <p:cNvPr id="13" name="ZoneTexte 12">
            <a:extLst>
              <a:ext uri="{FF2B5EF4-FFF2-40B4-BE49-F238E27FC236}">
                <a16:creationId xmlns:a16="http://schemas.microsoft.com/office/drawing/2014/main" id="{81DE0AEE-0D14-5638-CB9B-A14B0281AC56}"/>
              </a:ext>
            </a:extLst>
          </p:cNvPr>
          <p:cNvSpPr txBox="1"/>
          <p:nvPr/>
        </p:nvSpPr>
        <p:spPr>
          <a:xfrm>
            <a:off x="6560164" y="5296729"/>
            <a:ext cx="2200794" cy="892552"/>
          </a:xfrm>
          <a:prstGeom prst="rect">
            <a:avLst/>
          </a:prstGeom>
          <a:noFill/>
          <a:ln w="28575">
            <a:solidFill>
              <a:schemeClr val="accent1">
                <a:lumMod val="75000"/>
              </a:schemeClr>
            </a:solidFill>
          </a:ln>
        </p:spPr>
        <p:txBody>
          <a:bodyPr wrap="none" rtlCol="0">
            <a:spAutoFit/>
          </a:bodyPr>
          <a:lstStyle/>
          <a:p>
            <a:pPr algn="ctr"/>
            <a:r>
              <a:rPr lang="en-GB" dirty="0"/>
              <a:t>Assumption on vocal </a:t>
            </a:r>
            <a:br>
              <a:rPr lang="en-GB" dirty="0"/>
            </a:br>
            <a:r>
              <a:rPr lang="en-GB" dirty="0"/>
              <a:t>naturality and fluidity</a:t>
            </a:r>
            <a:br>
              <a:rPr lang="en-GB" dirty="0"/>
            </a:br>
            <a:r>
              <a:rPr lang="fr-BE" sz="1600" dirty="0">
                <a:solidFill>
                  <a:schemeClr val="bg1">
                    <a:lumMod val="50000"/>
                  </a:schemeClr>
                </a:solidFill>
              </a:rPr>
              <a:t>(Henrotin, 2025)</a:t>
            </a:r>
            <a:endParaRPr lang="fr-BE" dirty="0">
              <a:solidFill>
                <a:schemeClr val="bg1">
                  <a:lumMod val="50000"/>
                </a:schemeClr>
              </a:solidFill>
            </a:endParaRPr>
          </a:p>
        </p:txBody>
      </p:sp>
      <p:cxnSp>
        <p:nvCxnSpPr>
          <p:cNvPr id="22" name="Connecteur droit avec flèche 21">
            <a:extLst>
              <a:ext uri="{FF2B5EF4-FFF2-40B4-BE49-F238E27FC236}">
                <a16:creationId xmlns:a16="http://schemas.microsoft.com/office/drawing/2014/main" id="{33C30FDB-F09D-8E12-8AD2-F8A3FB85A4DC}"/>
              </a:ext>
            </a:extLst>
          </p:cNvPr>
          <p:cNvCxnSpPr>
            <a:cxnSpLocks/>
            <a:stCxn id="11" idx="0"/>
          </p:cNvCxnSpPr>
          <p:nvPr/>
        </p:nvCxnSpPr>
        <p:spPr>
          <a:xfrm flipV="1">
            <a:off x="1653452" y="4751306"/>
            <a:ext cx="436137" cy="5489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6F51DA6-4458-E8A6-3239-2A410F1E4BA7}"/>
              </a:ext>
            </a:extLst>
          </p:cNvPr>
          <p:cNvCxnSpPr>
            <a:stCxn id="12" idx="0"/>
            <a:endCxn id="10" idx="2"/>
          </p:cNvCxnSpPr>
          <p:nvPr/>
        </p:nvCxnSpPr>
        <p:spPr>
          <a:xfrm flipV="1">
            <a:off x="4561259" y="4824410"/>
            <a:ext cx="1" cy="4723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Flèche : droite 26">
            <a:extLst>
              <a:ext uri="{FF2B5EF4-FFF2-40B4-BE49-F238E27FC236}">
                <a16:creationId xmlns:a16="http://schemas.microsoft.com/office/drawing/2014/main" id="{A3BE9840-37DF-B416-C188-4C5CC250AA8F}"/>
              </a:ext>
            </a:extLst>
          </p:cNvPr>
          <p:cNvSpPr/>
          <p:nvPr/>
        </p:nvSpPr>
        <p:spPr>
          <a:xfrm>
            <a:off x="7291992" y="4001465"/>
            <a:ext cx="1369137" cy="5571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ZoneTexte 27">
            <a:extLst>
              <a:ext uri="{FF2B5EF4-FFF2-40B4-BE49-F238E27FC236}">
                <a16:creationId xmlns:a16="http://schemas.microsoft.com/office/drawing/2014/main" id="{1C467D49-6837-E717-6374-E26846533757}"/>
              </a:ext>
            </a:extLst>
          </p:cNvPr>
          <p:cNvSpPr txBox="1"/>
          <p:nvPr/>
        </p:nvSpPr>
        <p:spPr>
          <a:xfrm>
            <a:off x="9307364" y="3981611"/>
            <a:ext cx="199387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2400" b="1" u="sng" dirty="0">
                <a:solidFill>
                  <a:schemeClr val="accent1">
                    <a:lumMod val="75000"/>
                  </a:schemeClr>
                </a:solidFill>
              </a:rPr>
              <a:t>Probably both</a:t>
            </a:r>
          </a:p>
        </p:txBody>
      </p:sp>
      <p:cxnSp>
        <p:nvCxnSpPr>
          <p:cNvPr id="31" name="Connecteur droit avec flèche 30">
            <a:extLst>
              <a:ext uri="{FF2B5EF4-FFF2-40B4-BE49-F238E27FC236}">
                <a16:creationId xmlns:a16="http://schemas.microsoft.com/office/drawing/2014/main" id="{5E1C30A5-71B2-F660-D255-17ADCEAD45F0}"/>
              </a:ext>
            </a:extLst>
          </p:cNvPr>
          <p:cNvCxnSpPr>
            <a:cxnSpLocks/>
            <a:stCxn id="28" idx="0"/>
            <a:endCxn id="32" idx="2"/>
          </p:cNvCxnSpPr>
          <p:nvPr/>
        </p:nvCxnSpPr>
        <p:spPr>
          <a:xfrm flipH="1" flipV="1">
            <a:off x="10304303" y="3652404"/>
            <a:ext cx="1" cy="3292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25C555E6-6785-90F4-E2FE-8781FE700DBA}"/>
              </a:ext>
            </a:extLst>
          </p:cNvPr>
          <p:cNvSpPr txBox="1"/>
          <p:nvPr/>
        </p:nvSpPr>
        <p:spPr>
          <a:xfrm>
            <a:off x="8941045" y="3036851"/>
            <a:ext cx="2726516" cy="615553"/>
          </a:xfrm>
          <a:prstGeom prst="rect">
            <a:avLst/>
          </a:prstGeom>
          <a:noFill/>
          <a:ln>
            <a:solidFill>
              <a:schemeClr val="accent1">
                <a:lumMod val="75000"/>
              </a:schemeClr>
            </a:solidFill>
          </a:ln>
        </p:spPr>
        <p:txBody>
          <a:bodyPr wrap="none" rtlCol="0">
            <a:spAutoFit/>
          </a:bodyPr>
          <a:lstStyle/>
          <a:p>
            <a:pPr algn="ctr"/>
            <a:r>
              <a:rPr lang="en-GB" dirty="0">
                <a:solidFill>
                  <a:schemeClr val="accent1">
                    <a:lumMod val="75000"/>
                  </a:schemeClr>
                </a:solidFill>
              </a:rPr>
              <a:t>Trans materialism</a:t>
            </a:r>
          </a:p>
          <a:p>
            <a:pPr algn="ctr"/>
            <a:r>
              <a:rPr lang="en-GB" sz="1600" dirty="0">
                <a:solidFill>
                  <a:schemeClr val="bg1">
                    <a:lumMod val="50000"/>
                  </a:schemeClr>
                </a:solidFill>
              </a:rPr>
              <a:t>(</a:t>
            </a:r>
            <a:r>
              <a:rPr lang="fr-BE" sz="1600" dirty="0" err="1">
                <a:solidFill>
                  <a:schemeClr val="bg1">
                    <a:lumMod val="50000"/>
                  </a:schemeClr>
                </a:solidFill>
              </a:rPr>
              <a:t>Clochec</a:t>
            </a:r>
            <a:r>
              <a:rPr lang="fr-BE" sz="1600" dirty="0">
                <a:solidFill>
                  <a:schemeClr val="bg1">
                    <a:lumMod val="50000"/>
                  </a:schemeClr>
                </a:solidFill>
              </a:rPr>
              <a:t> &amp; Grunenwald, 2021)</a:t>
            </a:r>
            <a:endParaRPr lang="en-GB" sz="1600" dirty="0">
              <a:solidFill>
                <a:schemeClr val="bg1">
                  <a:lumMod val="50000"/>
                </a:schemeClr>
              </a:solidFill>
            </a:endParaRPr>
          </a:p>
        </p:txBody>
      </p:sp>
      <p:sp>
        <p:nvSpPr>
          <p:cNvPr id="33" name="ZoneTexte 32">
            <a:extLst>
              <a:ext uri="{FF2B5EF4-FFF2-40B4-BE49-F238E27FC236}">
                <a16:creationId xmlns:a16="http://schemas.microsoft.com/office/drawing/2014/main" id="{456F568A-2688-5006-9EC1-BC7528E72A65}"/>
              </a:ext>
            </a:extLst>
          </p:cNvPr>
          <p:cNvSpPr txBox="1"/>
          <p:nvPr/>
        </p:nvSpPr>
        <p:spPr>
          <a:xfrm>
            <a:off x="9124333" y="4794782"/>
            <a:ext cx="2359940" cy="615553"/>
          </a:xfrm>
          <a:prstGeom prst="rect">
            <a:avLst/>
          </a:prstGeom>
          <a:noFill/>
          <a:ln>
            <a:solidFill>
              <a:schemeClr val="accent1">
                <a:lumMod val="75000"/>
              </a:schemeClr>
            </a:solidFill>
          </a:ln>
        </p:spPr>
        <p:txBody>
          <a:bodyPr wrap="none" rtlCol="0">
            <a:spAutoFit/>
          </a:bodyPr>
          <a:lstStyle/>
          <a:p>
            <a:pPr algn="ctr"/>
            <a:r>
              <a:rPr lang="en-GB" dirty="0">
                <a:solidFill>
                  <a:schemeClr val="accent1">
                    <a:lumMod val="75000"/>
                  </a:schemeClr>
                </a:solidFill>
              </a:rPr>
              <a:t>Queer phenomenology</a:t>
            </a:r>
            <a:br>
              <a:rPr lang="en-GB" dirty="0">
                <a:solidFill>
                  <a:schemeClr val="accent1">
                    <a:lumMod val="75000"/>
                  </a:schemeClr>
                </a:solidFill>
              </a:rPr>
            </a:br>
            <a:r>
              <a:rPr lang="en-US" sz="1600" dirty="0">
                <a:solidFill>
                  <a:schemeClr val="bg1">
                    <a:lumMod val="50000"/>
                  </a:schemeClr>
                </a:solidFill>
              </a:rPr>
              <a:t>(Ahmed, 2006)</a:t>
            </a:r>
            <a:endParaRPr lang="fr-BE" dirty="0">
              <a:solidFill>
                <a:schemeClr val="bg1">
                  <a:lumMod val="50000"/>
                </a:schemeClr>
              </a:solidFill>
            </a:endParaRPr>
          </a:p>
        </p:txBody>
      </p:sp>
      <p:cxnSp>
        <p:nvCxnSpPr>
          <p:cNvPr id="36" name="Connecteur droit avec flèche 35">
            <a:extLst>
              <a:ext uri="{FF2B5EF4-FFF2-40B4-BE49-F238E27FC236}">
                <a16:creationId xmlns:a16="http://schemas.microsoft.com/office/drawing/2014/main" id="{7FD6731C-D100-746A-847F-24307AF176B9}"/>
              </a:ext>
            </a:extLst>
          </p:cNvPr>
          <p:cNvCxnSpPr>
            <a:stCxn id="28" idx="2"/>
            <a:endCxn id="33" idx="0"/>
          </p:cNvCxnSpPr>
          <p:nvPr/>
        </p:nvCxnSpPr>
        <p:spPr>
          <a:xfrm flipH="1">
            <a:off x="10304303" y="4443276"/>
            <a:ext cx="1" cy="3515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Rectangle : coins arrondis 41">
            <a:extLst>
              <a:ext uri="{FF2B5EF4-FFF2-40B4-BE49-F238E27FC236}">
                <a16:creationId xmlns:a16="http://schemas.microsoft.com/office/drawing/2014/main" id="{2FE2C6AC-4C2E-C40C-8D47-7EB56D0EAF91}"/>
              </a:ext>
            </a:extLst>
          </p:cNvPr>
          <p:cNvSpPr/>
          <p:nvPr/>
        </p:nvSpPr>
        <p:spPr>
          <a:xfrm>
            <a:off x="8941045" y="2597727"/>
            <a:ext cx="2726516" cy="3023755"/>
          </a:xfrm>
          <a:prstGeom prst="roundRect">
            <a:avLst/>
          </a:prstGeom>
          <a:noFill/>
          <a:ln>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ZoneTexte 45">
            <a:extLst>
              <a:ext uri="{FF2B5EF4-FFF2-40B4-BE49-F238E27FC236}">
                <a16:creationId xmlns:a16="http://schemas.microsoft.com/office/drawing/2014/main" id="{C9FEC551-4309-CC26-BAEB-4EB61CCA5373}"/>
              </a:ext>
            </a:extLst>
          </p:cNvPr>
          <p:cNvSpPr txBox="1"/>
          <p:nvPr/>
        </p:nvSpPr>
        <p:spPr>
          <a:xfrm>
            <a:off x="9791181" y="2279809"/>
            <a:ext cx="1026243" cy="369332"/>
          </a:xfrm>
          <a:prstGeom prst="rect">
            <a:avLst/>
          </a:prstGeom>
          <a:noFill/>
        </p:spPr>
        <p:txBody>
          <a:bodyPr wrap="none" rtlCol="0">
            <a:spAutoFit/>
          </a:bodyPr>
          <a:lstStyle/>
          <a:p>
            <a:r>
              <a:rPr lang="en-GB" b="1" dirty="0">
                <a:solidFill>
                  <a:schemeClr val="accent1">
                    <a:lumMod val="75000"/>
                  </a:schemeClr>
                </a:solidFill>
              </a:rPr>
              <a:t>Combine</a:t>
            </a:r>
          </a:p>
        </p:txBody>
      </p:sp>
      <p:cxnSp>
        <p:nvCxnSpPr>
          <p:cNvPr id="49" name="Connecteur droit avec flèche 48">
            <a:extLst>
              <a:ext uri="{FF2B5EF4-FFF2-40B4-BE49-F238E27FC236}">
                <a16:creationId xmlns:a16="http://schemas.microsoft.com/office/drawing/2014/main" id="{9A3ADAD4-BF80-1DED-9107-6B79DE5648C0}"/>
              </a:ext>
            </a:extLst>
          </p:cNvPr>
          <p:cNvCxnSpPr>
            <a:stCxn id="13" idx="0"/>
          </p:cNvCxnSpPr>
          <p:nvPr/>
        </p:nvCxnSpPr>
        <p:spPr>
          <a:xfrm flipH="1" flipV="1">
            <a:off x="7012076" y="4794782"/>
            <a:ext cx="648485" cy="5019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8AC6E7A9-B446-CDD3-64D3-D6D6C69F79C7}"/>
              </a:ext>
            </a:extLst>
          </p:cNvPr>
          <p:cNvSpPr txBox="1"/>
          <p:nvPr/>
        </p:nvSpPr>
        <p:spPr>
          <a:xfrm>
            <a:off x="4248512" y="286603"/>
            <a:ext cx="3368040" cy="338554"/>
          </a:xfrm>
          <a:prstGeom prst="rect">
            <a:avLst/>
          </a:prstGeom>
          <a:noFill/>
          <a:ln w="38100">
            <a:noFill/>
            <a:prstDash val="dashDot"/>
          </a:ln>
        </p:spPr>
        <p:txBody>
          <a:bodyPr wrap="square" rtlCol="0">
            <a:spAutoFit/>
          </a:bodyPr>
          <a:lstStyle/>
          <a:p>
            <a:pPr algn="ctr"/>
            <a:r>
              <a:rPr lang="en-GB" sz="1600" noProof="0" dirty="0">
                <a:solidFill>
                  <a:schemeClr val="accent4"/>
                </a:solidFill>
              </a:rPr>
              <a:t>(Azul et al., 2022)</a:t>
            </a:r>
          </a:p>
        </p:txBody>
      </p:sp>
    </p:spTree>
    <p:extLst>
      <p:ext uri="{BB962C8B-B14F-4D97-AF65-F5344CB8AC3E}">
        <p14:creationId xmlns:p14="http://schemas.microsoft.com/office/powerpoint/2010/main" val="230804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7" grpId="0" animBg="1"/>
      <p:bldP spid="28" grpId="0" animBg="1"/>
      <p:bldP spid="32" grpId="0" animBg="1"/>
      <p:bldP spid="33" grpId="0" animBg="1"/>
      <p:bldP spid="42"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B9EA9-585F-DE2F-EF09-6E1A7A47EAEB}"/>
              </a:ext>
            </a:extLst>
          </p:cNvPr>
          <p:cNvSpPr>
            <a:spLocks noGrp="1"/>
          </p:cNvSpPr>
          <p:nvPr>
            <p:ph type="title"/>
          </p:nvPr>
        </p:nvSpPr>
        <p:spPr/>
        <p:txBody>
          <a:bodyPr/>
          <a:lstStyle/>
          <a:p>
            <a:r>
              <a:rPr lang="en-GB" dirty="0"/>
              <a:t>Vocal agency, to normalize or to trivialize</a:t>
            </a:r>
            <a:endParaRPr lang="en-GB" baseline="-25000" dirty="0"/>
          </a:p>
        </p:txBody>
      </p:sp>
      <p:sp>
        <p:nvSpPr>
          <p:cNvPr id="4" name="Espace réservé de la date 3">
            <a:extLst>
              <a:ext uri="{FF2B5EF4-FFF2-40B4-BE49-F238E27FC236}">
                <a16:creationId xmlns:a16="http://schemas.microsoft.com/office/drawing/2014/main" id="{98AD36EB-849C-E267-AB67-FFADAC6DDD11}"/>
              </a:ext>
            </a:extLst>
          </p:cNvPr>
          <p:cNvSpPr>
            <a:spLocks noGrp="1"/>
          </p:cNvSpPr>
          <p:nvPr>
            <p:ph type="dt" sz="half" idx="10"/>
          </p:nvPr>
        </p:nvSpPr>
        <p:spPr/>
        <p:txBody>
          <a:bodyPr/>
          <a:lstStyle/>
          <a:p>
            <a:r>
              <a:rPr lang="fr-FR"/>
              <a:t>05/09/2025: EPATH conference</a:t>
            </a:r>
            <a:endParaRPr lang="en-GB"/>
          </a:p>
        </p:txBody>
      </p:sp>
      <p:sp>
        <p:nvSpPr>
          <p:cNvPr id="5" name="Espace réservé du numéro de diapositive 4">
            <a:extLst>
              <a:ext uri="{FF2B5EF4-FFF2-40B4-BE49-F238E27FC236}">
                <a16:creationId xmlns:a16="http://schemas.microsoft.com/office/drawing/2014/main" id="{2D4254BA-AF4D-1802-9A20-1FBD7501CB99}"/>
              </a:ext>
            </a:extLst>
          </p:cNvPr>
          <p:cNvSpPr>
            <a:spLocks noGrp="1"/>
          </p:cNvSpPr>
          <p:nvPr>
            <p:ph type="sldNum" sz="quarter" idx="12"/>
          </p:nvPr>
        </p:nvSpPr>
        <p:spPr/>
        <p:txBody>
          <a:bodyPr/>
          <a:lstStyle/>
          <a:p>
            <a:fld id="{50EA1493-C732-432E-A201-6482AB958655}" type="slidenum">
              <a:rPr lang="en-GB" smtClean="0"/>
              <a:t>8</a:t>
            </a:fld>
            <a:endParaRPr lang="en-GB"/>
          </a:p>
        </p:txBody>
      </p:sp>
      <p:sp>
        <p:nvSpPr>
          <p:cNvPr id="6" name="ZoneTexte 5">
            <a:extLst>
              <a:ext uri="{FF2B5EF4-FFF2-40B4-BE49-F238E27FC236}">
                <a16:creationId xmlns:a16="http://schemas.microsoft.com/office/drawing/2014/main" id="{87CA02B3-F076-F2F1-25C1-59F2C205E0AE}"/>
              </a:ext>
            </a:extLst>
          </p:cNvPr>
          <p:cNvSpPr txBox="1"/>
          <p:nvPr/>
        </p:nvSpPr>
        <p:spPr>
          <a:xfrm>
            <a:off x="3043831" y="292129"/>
            <a:ext cx="6707007" cy="338554"/>
          </a:xfrm>
          <a:prstGeom prst="rect">
            <a:avLst/>
          </a:prstGeom>
          <a:noFill/>
          <a:ln w="38100">
            <a:noFill/>
            <a:prstDash val="dashDot"/>
          </a:ln>
        </p:spPr>
        <p:txBody>
          <a:bodyPr wrap="square" rtlCol="0">
            <a:spAutoFit/>
          </a:bodyPr>
          <a:lstStyle/>
          <a:p>
            <a:pPr algn="ctr"/>
            <a:r>
              <a:rPr lang="da-DK" sz="1600" noProof="0" dirty="0">
                <a:solidFill>
                  <a:schemeClr val="accent4"/>
                </a:solidFill>
              </a:rPr>
              <a:t>(Arnold, 2021; Azul et al., 2021; Iwarsson, 2015; Kyratsou, 2025 Zimman, 2018)</a:t>
            </a:r>
            <a:endParaRPr lang="en-GB" sz="1600" noProof="0" dirty="0">
              <a:solidFill>
                <a:schemeClr val="accent4"/>
              </a:solidFill>
            </a:endParaRPr>
          </a:p>
        </p:txBody>
      </p:sp>
      <p:sp>
        <p:nvSpPr>
          <p:cNvPr id="7" name="ZoneTexte 6">
            <a:extLst>
              <a:ext uri="{FF2B5EF4-FFF2-40B4-BE49-F238E27FC236}">
                <a16:creationId xmlns:a16="http://schemas.microsoft.com/office/drawing/2014/main" id="{A3A82EA1-EB1D-1FCC-782E-F0CEEC9A7806}"/>
              </a:ext>
            </a:extLst>
          </p:cNvPr>
          <p:cNvSpPr txBox="1"/>
          <p:nvPr/>
        </p:nvSpPr>
        <p:spPr>
          <a:xfrm>
            <a:off x="2591726" y="1944303"/>
            <a:ext cx="700854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The lesson of agency: Speakers have the ability to consciously manipulate the gendered characteristics of their voices. </a:t>
            </a:r>
            <a:r>
              <a:rPr lang="en-US" sz="1600" dirty="0">
                <a:solidFill>
                  <a:schemeClr val="bg1">
                    <a:lumMod val="50000"/>
                  </a:schemeClr>
                </a:solidFill>
              </a:rPr>
              <a:t>(Zimman, 2018, p.5)</a:t>
            </a:r>
            <a:endParaRPr lang="en-GB" dirty="0">
              <a:solidFill>
                <a:schemeClr val="bg1">
                  <a:lumMod val="50000"/>
                </a:schemeClr>
              </a:solidFill>
            </a:endParaRPr>
          </a:p>
        </p:txBody>
      </p:sp>
      <p:sp>
        <p:nvSpPr>
          <p:cNvPr id="8" name="ZoneTexte 7">
            <a:extLst>
              <a:ext uri="{FF2B5EF4-FFF2-40B4-BE49-F238E27FC236}">
                <a16:creationId xmlns:a16="http://schemas.microsoft.com/office/drawing/2014/main" id="{1334F137-8E28-10F9-129B-40ED4B3E1F82}"/>
              </a:ext>
            </a:extLst>
          </p:cNvPr>
          <p:cNvSpPr txBox="1"/>
          <p:nvPr/>
        </p:nvSpPr>
        <p:spPr>
          <a:xfrm>
            <a:off x="2884592" y="2974147"/>
            <a:ext cx="1348895"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Socialization</a:t>
            </a:r>
          </a:p>
        </p:txBody>
      </p:sp>
      <p:sp>
        <p:nvSpPr>
          <p:cNvPr id="9" name="ZoneTexte 8">
            <a:extLst>
              <a:ext uri="{FF2B5EF4-FFF2-40B4-BE49-F238E27FC236}">
                <a16:creationId xmlns:a16="http://schemas.microsoft.com/office/drawing/2014/main" id="{5CCBA044-E4E0-E197-8F3A-DA0D85FA44C4}"/>
              </a:ext>
            </a:extLst>
          </p:cNvPr>
          <p:cNvSpPr txBox="1"/>
          <p:nvPr/>
        </p:nvSpPr>
        <p:spPr>
          <a:xfrm>
            <a:off x="904010" y="2950795"/>
            <a:ext cx="976549"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Emotion</a:t>
            </a:r>
          </a:p>
        </p:txBody>
      </p:sp>
      <p:sp>
        <p:nvSpPr>
          <p:cNvPr id="10" name="ZoneTexte 9">
            <a:extLst>
              <a:ext uri="{FF2B5EF4-FFF2-40B4-BE49-F238E27FC236}">
                <a16:creationId xmlns:a16="http://schemas.microsoft.com/office/drawing/2014/main" id="{4FEDCCF8-ADFD-00B8-045D-9C703F15D278}"/>
              </a:ext>
            </a:extLst>
          </p:cNvPr>
          <p:cNvSpPr txBox="1"/>
          <p:nvPr/>
        </p:nvSpPr>
        <p:spPr>
          <a:xfrm>
            <a:off x="9410964" y="2789133"/>
            <a:ext cx="1145506"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Linguistics</a:t>
            </a:r>
          </a:p>
        </p:txBody>
      </p:sp>
      <p:sp>
        <p:nvSpPr>
          <p:cNvPr id="11" name="ZoneTexte 10">
            <a:extLst>
              <a:ext uri="{FF2B5EF4-FFF2-40B4-BE49-F238E27FC236}">
                <a16:creationId xmlns:a16="http://schemas.microsoft.com/office/drawing/2014/main" id="{A4A17A74-CC1F-BB1C-1052-0C9B1EA7D27B}"/>
              </a:ext>
            </a:extLst>
          </p:cNvPr>
          <p:cNvSpPr txBox="1"/>
          <p:nvPr/>
        </p:nvSpPr>
        <p:spPr>
          <a:xfrm>
            <a:off x="5562599" y="2797577"/>
            <a:ext cx="874150"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Culture</a:t>
            </a:r>
          </a:p>
        </p:txBody>
      </p:sp>
      <p:sp>
        <p:nvSpPr>
          <p:cNvPr id="12" name="ZoneTexte 11">
            <a:extLst>
              <a:ext uri="{FF2B5EF4-FFF2-40B4-BE49-F238E27FC236}">
                <a16:creationId xmlns:a16="http://schemas.microsoft.com/office/drawing/2014/main" id="{1C83B4DB-5F38-5C49-E154-5A8F09C5A3E9}"/>
              </a:ext>
            </a:extLst>
          </p:cNvPr>
          <p:cNvSpPr txBox="1"/>
          <p:nvPr/>
        </p:nvSpPr>
        <p:spPr>
          <a:xfrm>
            <a:off x="5562599" y="4267829"/>
            <a:ext cx="2348528"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Communicative intents</a:t>
            </a:r>
          </a:p>
        </p:txBody>
      </p:sp>
      <p:sp>
        <p:nvSpPr>
          <p:cNvPr id="13" name="ZoneTexte 12">
            <a:extLst>
              <a:ext uri="{FF2B5EF4-FFF2-40B4-BE49-F238E27FC236}">
                <a16:creationId xmlns:a16="http://schemas.microsoft.com/office/drawing/2014/main" id="{77A52190-2928-F9B4-0404-991A1068C300}"/>
              </a:ext>
            </a:extLst>
          </p:cNvPr>
          <p:cNvSpPr txBox="1"/>
          <p:nvPr/>
        </p:nvSpPr>
        <p:spPr>
          <a:xfrm>
            <a:off x="6586416" y="3185245"/>
            <a:ext cx="2126480"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Interactional context</a:t>
            </a:r>
          </a:p>
        </p:txBody>
      </p:sp>
      <p:sp>
        <p:nvSpPr>
          <p:cNvPr id="14" name="ZoneTexte 13">
            <a:extLst>
              <a:ext uri="{FF2B5EF4-FFF2-40B4-BE49-F238E27FC236}">
                <a16:creationId xmlns:a16="http://schemas.microsoft.com/office/drawing/2014/main" id="{8CC71EA8-91F1-35D5-2CB8-63487DFB27D5}"/>
              </a:ext>
            </a:extLst>
          </p:cNvPr>
          <p:cNvSpPr txBox="1"/>
          <p:nvPr/>
        </p:nvSpPr>
        <p:spPr>
          <a:xfrm>
            <a:off x="3429001" y="3691092"/>
            <a:ext cx="2348528"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Communicative intents</a:t>
            </a:r>
          </a:p>
        </p:txBody>
      </p:sp>
      <p:sp>
        <p:nvSpPr>
          <p:cNvPr id="15" name="ZoneTexte 14">
            <a:extLst>
              <a:ext uri="{FF2B5EF4-FFF2-40B4-BE49-F238E27FC236}">
                <a16:creationId xmlns:a16="http://schemas.microsoft.com/office/drawing/2014/main" id="{9E70AF12-D1FE-B0D5-FE72-B8D8D2AFE11E}"/>
              </a:ext>
            </a:extLst>
          </p:cNvPr>
          <p:cNvSpPr txBox="1"/>
          <p:nvPr/>
        </p:nvSpPr>
        <p:spPr>
          <a:xfrm>
            <a:off x="8254077" y="3840906"/>
            <a:ext cx="3459280"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Vocal training, expertise &amp; mastery</a:t>
            </a:r>
          </a:p>
        </p:txBody>
      </p:sp>
      <p:sp>
        <p:nvSpPr>
          <p:cNvPr id="16" name="ZoneTexte 15">
            <a:extLst>
              <a:ext uri="{FF2B5EF4-FFF2-40B4-BE49-F238E27FC236}">
                <a16:creationId xmlns:a16="http://schemas.microsoft.com/office/drawing/2014/main" id="{E85A08EB-7179-B807-1D59-1B9683A8E254}"/>
              </a:ext>
            </a:extLst>
          </p:cNvPr>
          <p:cNvSpPr txBox="1"/>
          <p:nvPr/>
        </p:nvSpPr>
        <p:spPr>
          <a:xfrm>
            <a:off x="582533" y="3989273"/>
            <a:ext cx="2432845"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GB" dirty="0"/>
              <a:t>Communication partner</a:t>
            </a:r>
          </a:p>
        </p:txBody>
      </p:sp>
      <p:sp>
        <p:nvSpPr>
          <p:cNvPr id="17" name="Rectangle : coins arrondis 16">
            <a:extLst>
              <a:ext uri="{FF2B5EF4-FFF2-40B4-BE49-F238E27FC236}">
                <a16:creationId xmlns:a16="http://schemas.microsoft.com/office/drawing/2014/main" id="{D125FE40-A32D-9CB6-7B77-3A4AE9A89AAD}"/>
              </a:ext>
            </a:extLst>
          </p:cNvPr>
          <p:cNvSpPr/>
          <p:nvPr/>
        </p:nvSpPr>
        <p:spPr>
          <a:xfrm>
            <a:off x="353291" y="2659346"/>
            <a:ext cx="11533909" cy="2032468"/>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èche : bas 17">
            <a:extLst>
              <a:ext uri="{FF2B5EF4-FFF2-40B4-BE49-F238E27FC236}">
                <a16:creationId xmlns:a16="http://schemas.microsoft.com/office/drawing/2014/main" id="{3145E7CC-195B-60D9-4D59-91A226ABDF15}"/>
              </a:ext>
            </a:extLst>
          </p:cNvPr>
          <p:cNvSpPr/>
          <p:nvPr/>
        </p:nvSpPr>
        <p:spPr>
          <a:xfrm>
            <a:off x="5794662" y="4797902"/>
            <a:ext cx="602673" cy="6754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ZoneTexte 18">
            <a:extLst>
              <a:ext uri="{FF2B5EF4-FFF2-40B4-BE49-F238E27FC236}">
                <a16:creationId xmlns:a16="http://schemas.microsoft.com/office/drawing/2014/main" id="{95E07C71-112F-58F4-349B-E9CAC3856B8A}"/>
              </a:ext>
            </a:extLst>
          </p:cNvPr>
          <p:cNvSpPr txBox="1"/>
          <p:nvPr/>
        </p:nvSpPr>
        <p:spPr>
          <a:xfrm>
            <a:off x="4104876" y="5473311"/>
            <a:ext cx="3982244" cy="461665"/>
          </a:xfrm>
          <a:prstGeom prst="rect">
            <a:avLst/>
          </a:prstGeom>
          <a:noFill/>
        </p:spPr>
        <p:txBody>
          <a:bodyPr wrap="none" rtlCol="0">
            <a:spAutoFit/>
          </a:bodyPr>
          <a:lstStyle/>
          <a:p>
            <a:pPr algn="ctr"/>
            <a:r>
              <a:rPr lang="en-GB" sz="2400" b="1" dirty="0">
                <a:solidFill>
                  <a:schemeClr val="accent1">
                    <a:lumMod val="75000"/>
                  </a:schemeClr>
                </a:solidFill>
              </a:rPr>
              <a:t>How is that specific to GAVC ?</a:t>
            </a:r>
          </a:p>
        </p:txBody>
      </p:sp>
      <p:sp>
        <p:nvSpPr>
          <p:cNvPr id="20" name="ZoneTexte 19">
            <a:extLst>
              <a:ext uri="{FF2B5EF4-FFF2-40B4-BE49-F238E27FC236}">
                <a16:creationId xmlns:a16="http://schemas.microsoft.com/office/drawing/2014/main" id="{2E77FF60-742A-E16C-1832-E3D26ADDBF5B}"/>
              </a:ext>
            </a:extLst>
          </p:cNvPr>
          <p:cNvSpPr txBox="1"/>
          <p:nvPr/>
        </p:nvSpPr>
        <p:spPr>
          <a:xfrm>
            <a:off x="3396093" y="5519431"/>
            <a:ext cx="5399809" cy="707886"/>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a:t>It’s not ! </a:t>
            </a:r>
          </a:p>
          <a:p>
            <a:pPr algn="ctr"/>
            <a:r>
              <a:rPr lang="en-GB" sz="2000" dirty="0"/>
              <a:t>Dealing with </a:t>
            </a:r>
            <a:r>
              <a:rPr lang="en-GB" sz="2000" b="1" dirty="0"/>
              <a:t>uncertainty </a:t>
            </a:r>
            <a:r>
              <a:rPr lang="en-GB" sz="2000" dirty="0"/>
              <a:t>as a voice professional</a:t>
            </a:r>
            <a:endParaRPr lang="en-GB" sz="2000" b="1" dirty="0"/>
          </a:p>
        </p:txBody>
      </p:sp>
    </p:spTree>
    <p:extLst>
      <p:ext uri="{BB962C8B-B14F-4D97-AF65-F5344CB8AC3E}">
        <p14:creationId xmlns:p14="http://schemas.microsoft.com/office/powerpoint/2010/main" val="160862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995BA-CEAC-DA28-4475-200A103C87AF}"/>
              </a:ext>
            </a:extLst>
          </p:cNvPr>
          <p:cNvSpPr>
            <a:spLocks noGrp="1"/>
          </p:cNvSpPr>
          <p:nvPr>
            <p:ph type="title"/>
          </p:nvPr>
        </p:nvSpPr>
        <p:spPr/>
        <p:txBody>
          <a:bodyPr/>
          <a:lstStyle/>
          <a:p>
            <a:r>
              <a:rPr lang="en-GB" dirty="0"/>
              <a:t>Community-based participatory research and (vocal) agency</a:t>
            </a:r>
          </a:p>
        </p:txBody>
      </p:sp>
      <p:sp>
        <p:nvSpPr>
          <p:cNvPr id="4" name="Espace réservé de la date 3">
            <a:extLst>
              <a:ext uri="{FF2B5EF4-FFF2-40B4-BE49-F238E27FC236}">
                <a16:creationId xmlns:a16="http://schemas.microsoft.com/office/drawing/2014/main" id="{36A93BC5-9702-BF13-A376-8FBD47530309}"/>
              </a:ext>
            </a:extLst>
          </p:cNvPr>
          <p:cNvSpPr>
            <a:spLocks noGrp="1"/>
          </p:cNvSpPr>
          <p:nvPr>
            <p:ph type="dt" sz="half" idx="10"/>
          </p:nvPr>
        </p:nvSpPr>
        <p:spPr/>
        <p:txBody>
          <a:bodyPr/>
          <a:lstStyle/>
          <a:p>
            <a:r>
              <a:rPr lang="fr-FR"/>
              <a:t>05/09/2025: EPATH conference</a:t>
            </a:r>
            <a:endParaRPr lang="en-GB"/>
          </a:p>
        </p:txBody>
      </p:sp>
      <p:sp>
        <p:nvSpPr>
          <p:cNvPr id="5" name="Espace réservé du numéro de diapositive 4">
            <a:extLst>
              <a:ext uri="{FF2B5EF4-FFF2-40B4-BE49-F238E27FC236}">
                <a16:creationId xmlns:a16="http://schemas.microsoft.com/office/drawing/2014/main" id="{C0018392-5E39-7398-1A21-C6CF1D2AE69A}"/>
              </a:ext>
            </a:extLst>
          </p:cNvPr>
          <p:cNvSpPr>
            <a:spLocks noGrp="1"/>
          </p:cNvSpPr>
          <p:nvPr>
            <p:ph type="sldNum" sz="quarter" idx="12"/>
          </p:nvPr>
        </p:nvSpPr>
        <p:spPr/>
        <p:txBody>
          <a:bodyPr/>
          <a:lstStyle/>
          <a:p>
            <a:fld id="{50EA1493-C732-432E-A201-6482AB958655}" type="slidenum">
              <a:rPr lang="en-GB" smtClean="0"/>
              <a:t>9</a:t>
            </a:fld>
            <a:endParaRPr lang="en-GB" dirty="0"/>
          </a:p>
        </p:txBody>
      </p:sp>
      <p:sp>
        <p:nvSpPr>
          <p:cNvPr id="6" name="ZoneTexte 5">
            <a:extLst>
              <a:ext uri="{FF2B5EF4-FFF2-40B4-BE49-F238E27FC236}">
                <a16:creationId xmlns:a16="http://schemas.microsoft.com/office/drawing/2014/main" id="{62C33B4B-265C-AD70-3D1D-5A6AC09E924E}"/>
              </a:ext>
            </a:extLst>
          </p:cNvPr>
          <p:cNvSpPr txBox="1"/>
          <p:nvPr/>
        </p:nvSpPr>
        <p:spPr>
          <a:xfrm>
            <a:off x="3955641" y="3642842"/>
            <a:ext cx="4784740" cy="646331"/>
          </a:xfrm>
          <a:prstGeom prst="rect">
            <a:avLst/>
          </a:prstGeom>
          <a:ln w="3810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a:t>Doing research </a:t>
            </a:r>
            <a:r>
              <a:rPr lang="en-US" sz="2000" i="1" dirty="0"/>
              <a:t>with</a:t>
            </a:r>
            <a:r>
              <a:rPr lang="en-US" sz="2000" dirty="0"/>
              <a:t>, instead of </a:t>
            </a:r>
            <a:r>
              <a:rPr lang="en-US" sz="2000" i="1" dirty="0"/>
              <a:t>on</a:t>
            </a:r>
          </a:p>
          <a:p>
            <a:pPr algn="ctr"/>
            <a:r>
              <a:rPr lang="en-US" sz="1600" dirty="0">
                <a:solidFill>
                  <a:schemeClr val="bg1">
                    <a:lumMod val="50000"/>
                  </a:schemeClr>
                </a:solidFill>
              </a:rPr>
              <a:t>(Cunningham‐Erves et al., 2024; Demange et al., 2012)</a:t>
            </a:r>
            <a:endParaRPr lang="fr-BE" sz="1600" dirty="0">
              <a:solidFill>
                <a:schemeClr val="bg1">
                  <a:lumMod val="50000"/>
                </a:schemeClr>
              </a:solidFill>
            </a:endParaRPr>
          </a:p>
        </p:txBody>
      </p:sp>
      <p:sp>
        <p:nvSpPr>
          <p:cNvPr id="7" name="ZoneTexte 6">
            <a:extLst>
              <a:ext uri="{FF2B5EF4-FFF2-40B4-BE49-F238E27FC236}">
                <a16:creationId xmlns:a16="http://schemas.microsoft.com/office/drawing/2014/main" id="{6E449433-AD53-8DEA-F8DE-644A34236145}"/>
              </a:ext>
            </a:extLst>
          </p:cNvPr>
          <p:cNvSpPr txBox="1"/>
          <p:nvPr/>
        </p:nvSpPr>
        <p:spPr>
          <a:xfrm>
            <a:off x="1766081" y="4645503"/>
            <a:ext cx="1134670"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dirty="0"/>
              <a:t>Relevance</a:t>
            </a:r>
          </a:p>
        </p:txBody>
      </p:sp>
      <p:sp>
        <p:nvSpPr>
          <p:cNvPr id="8" name="ZoneTexte 7">
            <a:extLst>
              <a:ext uri="{FF2B5EF4-FFF2-40B4-BE49-F238E27FC236}">
                <a16:creationId xmlns:a16="http://schemas.microsoft.com/office/drawing/2014/main" id="{5B812F89-E48E-3E34-D669-51890319F0AE}"/>
              </a:ext>
            </a:extLst>
          </p:cNvPr>
          <p:cNvSpPr txBox="1"/>
          <p:nvPr/>
        </p:nvSpPr>
        <p:spPr>
          <a:xfrm>
            <a:off x="5277526" y="4645503"/>
            <a:ext cx="2140971"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dirty="0"/>
              <a:t>Equity in partnership</a:t>
            </a:r>
          </a:p>
        </p:txBody>
      </p:sp>
      <p:sp>
        <p:nvSpPr>
          <p:cNvPr id="9" name="ZoneTexte 8">
            <a:extLst>
              <a:ext uri="{FF2B5EF4-FFF2-40B4-BE49-F238E27FC236}">
                <a16:creationId xmlns:a16="http://schemas.microsoft.com/office/drawing/2014/main" id="{BBB64322-2048-8998-A7AE-6496996B148F}"/>
              </a:ext>
            </a:extLst>
          </p:cNvPr>
          <p:cNvSpPr txBox="1"/>
          <p:nvPr/>
        </p:nvSpPr>
        <p:spPr>
          <a:xfrm>
            <a:off x="9795272" y="4651153"/>
            <a:ext cx="1201804"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dirty="0"/>
              <a:t>Ownership</a:t>
            </a:r>
          </a:p>
        </p:txBody>
      </p:sp>
      <p:sp>
        <p:nvSpPr>
          <p:cNvPr id="10" name="ZoneTexte 9">
            <a:extLst>
              <a:ext uri="{FF2B5EF4-FFF2-40B4-BE49-F238E27FC236}">
                <a16:creationId xmlns:a16="http://schemas.microsoft.com/office/drawing/2014/main" id="{0D1BE6A6-7EAE-D626-DE3E-CDBDF1796CF3}"/>
              </a:ext>
            </a:extLst>
          </p:cNvPr>
          <p:cNvSpPr txBox="1"/>
          <p:nvPr/>
        </p:nvSpPr>
        <p:spPr>
          <a:xfrm>
            <a:off x="385481" y="2590652"/>
            <a:ext cx="2623154" cy="61555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dirty="0"/>
              <a:t>Gender &amp; feminist studies</a:t>
            </a:r>
          </a:p>
          <a:p>
            <a:pPr algn="ctr"/>
            <a:r>
              <a:rPr lang="en-GB" sz="1600" dirty="0">
                <a:solidFill>
                  <a:schemeClr val="bg1">
                    <a:lumMod val="50000"/>
                  </a:schemeClr>
                </a:solidFill>
              </a:rPr>
              <a:t>(Clair, 2016)</a:t>
            </a:r>
          </a:p>
        </p:txBody>
      </p:sp>
      <p:sp>
        <p:nvSpPr>
          <p:cNvPr id="11" name="ZoneTexte 10">
            <a:extLst>
              <a:ext uri="{FF2B5EF4-FFF2-40B4-BE49-F238E27FC236}">
                <a16:creationId xmlns:a16="http://schemas.microsoft.com/office/drawing/2014/main" id="{6FB2C35A-26A8-602E-68D4-EFCD22747652}"/>
              </a:ext>
            </a:extLst>
          </p:cNvPr>
          <p:cNvSpPr txBox="1"/>
          <p:nvPr/>
        </p:nvSpPr>
        <p:spPr>
          <a:xfrm>
            <a:off x="4435020" y="2590652"/>
            <a:ext cx="3825983" cy="61555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dirty="0"/>
              <a:t>Trans studies</a:t>
            </a:r>
          </a:p>
          <a:p>
            <a:pPr algn="ctr"/>
            <a:r>
              <a:rPr lang="pt-BR" sz="1600" dirty="0">
                <a:solidFill>
                  <a:schemeClr val="bg1">
                    <a:lumMod val="50000"/>
                  </a:schemeClr>
                </a:solidFill>
              </a:rPr>
              <a:t>(Espineira &amp; Thomas, 2019; Namaste, 2009)</a:t>
            </a:r>
            <a:endParaRPr lang="en-GB" sz="1600" dirty="0"/>
          </a:p>
        </p:txBody>
      </p:sp>
      <p:sp>
        <p:nvSpPr>
          <p:cNvPr id="12" name="ZoneTexte 11">
            <a:extLst>
              <a:ext uri="{FF2B5EF4-FFF2-40B4-BE49-F238E27FC236}">
                <a16:creationId xmlns:a16="http://schemas.microsoft.com/office/drawing/2014/main" id="{BC522F7B-A966-DCCA-31C5-0BBB70FF089A}"/>
              </a:ext>
            </a:extLst>
          </p:cNvPr>
          <p:cNvSpPr txBox="1"/>
          <p:nvPr/>
        </p:nvSpPr>
        <p:spPr>
          <a:xfrm>
            <a:off x="7946769" y="1848755"/>
            <a:ext cx="1945084" cy="61555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dirty="0"/>
              <a:t>Decolonial studies </a:t>
            </a:r>
          </a:p>
          <a:p>
            <a:pPr algn="ctr"/>
            <a:r>
              <a:rPr lang="en-GB" sz="1600" dirty="0">
                <a:solidFill>
                  <a:schemeClr val="bg1">
                    <a:lumMod val="50000"/>
                  </a:schemeClr>
                </a:solidFill>
              </a:rPr>
              <a:t>(</a:t>
            </a:r>
            <a:r>
              <a:rPr lang="en-GB" sz="1600" dirty="0" err="1">
                <a:solidFill>
                  <a:schemeClr val="bg1">
                    <a:lumMod val="50000"/>
                  </a:schemeClr>
                </a:solidFill>
              </a:rPr>
              <a:t>Segato</a:t>
            </a:r>
            <a:r>
              <a:rPr lang="en-GB" sz="1600" dirty="0">
                <a:solidFill>
                  <a:schemeClr val="bg1">
                    <a:lumMod val="50000"/>
                  </a:schemeClr>
                </a:solidFill>
              </a:rPr>
              <a:t>, 2015)</a:t>
            </a:r>
            <a:endParaRPr lang="en-GB" dirty="0">
              <a:solidFill>
                <a:schemeClr val="bg1">
                  <a:lumMod val="50000"/>
                </a:schemeClr>
              </a:solidFill>
            </a:endParaRPr>
          </a:p>
        </p:txBody>
      </p:sp>
      <p:sp>
        <p:nvSpPr>
          <p:cNvPr id="13" name="ZoneTexte 12">
            <a:extLst>
              <a:ext uri="{FF2B5EF4-FFF2-40B4-BE49-F238E27FC236}">
                <a16:creationId xmlns:a16="http://schemas.microsoft.com/office/drawing/2014/main" id="{B40D9875-43DF-E12F-E1A0-A8BD121935DE}"/>
              </a:ext>
            </a:extLst>
          </p:cNvPr>
          <p:cNvSpPr txBox="1"/>
          <p:nvPr/>
        </p:nvSpPr>
        <p:spPr>
          <a:xfrm>
            <a:off x="9687388" y="2590651"/>
            <a:ext cx="1770228" cy="615553"/>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dirty="0"/>
              <a:t>SLT </a:t>
            </a:r>
          </a:p>
          <a:p>
            <a:pPr algn="ctr"/>
            <a:r>
              <a:rPr lang="en-GB" sz="1600" dirty="0">
                <a:solidFill>
                  <a:schemeClr val="bg1">
                    <a:lumMod val="50000"/>
                  </a:schemeClr>
                </a:solidFill>
              </a:rPr>
              <a:t>(Hersh et al., 2022)</a:t>
            </a:r>
            <a:endParaRPr lang="en-GB" dirty="0">
              <a:solidFill>
                <a:schemeClr val="bg1">
                  <a:lumMod val="50000"/>
                </a:schemeClr>
              </a:solidFill>
            </a:endParaRPr>
          </a:p>
        </p:txBody>
      </p:sp>
      <p:sp>
        <p:nvSpPr>
          <p:cNvPr id="15" name="ZoneTexte 14">
            <a:extLst>
              <a:ext uri="{FF2B5EF4-FFF2-40B4-BE49-F238E27FC236}">
                <a16:creationId xmlns:a16="http://schemas.microsoft.com/office/drawing/2014/main" id="{DDCEF486-40C0-CC00-2781-64A041836D27}"/>
              </a:ext>
            </a:extLst>
          </p:cNvPr>
          <p:cNvSpPr txBox="1"/>
          <p:nvPr/>
        </p:nvSpPr>
        <p:spPr>
          <a:xfrm>
            <a:off x="2300147" y="1853119"/>
            <a:ext cx="2623154" cy="6155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dirty="0"/>
              <a:t>Care </a:t>
            </a:r>
          </a:p>
          <a:p>
            <a:pPr algn="ctr"/>
            <a:r>
              <a:rPr lang="en-GB" sz="1600" dirty="0">
                <a:solidFill>
                  <a:schemeClr val="bg1">
                    <a:lumMod val="50000"/>
                  </a:schemeClr>
                </a:solidFill>
              </a:rPr>
              <a:t>(Salamanca González, 2023)</a:t>
            </a:r>
            <a:endParaRPr lang="en-GB" dirty="0">
              <a:solidFill>
                <a:schemeClr val="bg1">
                  <a:lumMod val="50000"/>
                </a:schemeClr>
              </a:solidFill>
            </a:endParaRPr>
          </a:p>
        </p:txBody>
      </p:sp>
      <p:cxnSp>
        <p:nvCxnSpPr>
          <p:cNvPr id="17" name="Connecteur droit avec flèche 16">
            <a:extLst>
              <a:ext uri="{FF2B5EF4-FFF2-40B4-BE49-F238E27FC236}">
                <a16:creationId xmlns:a16="http://schemas.microsoft.com/office/drawing/2014/main" id="{A17E4FA3-D812-1EB2-7B85-2BEC1EFD087E}"/>
              </a:ext>
            </a:extLst>
          </p:cNvPr>
          <p:cNvCxnSpPr>
            <a:cxnSpLocks/>
            <a:stCxn id="10" idx="2"/>
            <a:endCxn id="6" idx="1"/>
          </p:cNvCxnSpPr>
          <p:nvPr/>
        </p:nvCxnSpPr>
        <p:spPr>
          <a:xfrm>
            <a:off x="1697058" y="3206205"/>
            <a:ext cx="2258583" cy="7598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D8F31B67-DF13-ED28-7B64-4C1A016B0D5A}"/>
              </a:ext>
            </a:extLst>
          </p:cNvPr>
          <p:cNvCxnSpPr>
            <a:cxnSpLocks/>
            <a:stCxn id="15" idx="2"/>
          </p:cNvCxnSpPr>
          <p:nvPr/>
        </p:nvCxnSpPr>
        <p:spPr>
          <a:xfrm>
            <a:off x="3611724" y="2468672"/>
            <a:ext cx="848329" cy="11685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EE4F167-252A-A125-F823-3E538A2DF1A6}"/>
              </a:ext>
            </a:extLst>
          </p:cNvPr>
          <p:cNvCxnSpPr>
            <a:cxnSpLocks/>
            <a:stCxn id="11" idx="2"/>
            <a:endCxn id="6" idx="0"/>
          </p:cNvCxnSpPr>
          <p:nvPr/>
        </p:nvCxnSpPr>
        <p:spPr>
          <a:xfrm flipH="1">
            <a:off x="6348011" y="3206205"/>
            <a:ext cx="1" cy="4366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C5C4502-53E8-A853-3CDA-BE96D64FED22}"/>
              </a:ext>
            </a:extLst>
          </p:cNvPr>
          <p:cNvCxnSpPr>
            <a:cxnSpLocks/>
            <a:stCxn id="12" idx="2"/>
          </p:cNvCxnSpPr>
          <p:nvPr/>
        </p:nvCxnSpPr>
        <p:spPr>
          <a:xfrm flipH="1">
            <a:off x="8261003" y="2464308"/>
            <a:ext cx="658308" cy="11741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AA045D8-C4B5-B54F-E774-923CE0C0AB06}"/>
              </a:ext>
            </a:extLst>
          </p:cNvPr>
          <p:cNvCxnSpPr>
            <a:cxnSpLocks/>
            <a:stCxn id="13" idx="2"/>
            <a:endCxn id="6" idx="3"/>
          </p:cNvCxnSpPr>
          <p:nvPr/>
        </p:nvCxnSpPr>
        <p:spPr>
          <a:xfrm flipH="1">
            <a:off x="8740381" y="3206204"/>
            <a:ext cx="1832121" cy="7598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A0986E2-BA87-E811-992C-47E180A655EB}"/>
              </a:ext>
            </a:extLst>
          </p:cNvPr>
          <p:cNvCxnSpPr>
            <a:cxnSpLocks/>
            <a:stCxn id="6" idx="2"/>
            <a:endCxn id="8" idx="0"/>
          </p:cNvCxnSpPr>
          <p:nvPr/>
        </p:nvCxnSpPr>
        <p:spPr>
          <a:xfrm>
            <a:off x="6348011" y="4289173"/>
            <a:ext cx="1" cy="356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E1ED7A46-5401-EBE9-1A4D-38FEAAECACED}"/>
              </a:ext>
            </a:extLst>
          </p:cNvPr>
          <p:cNvCxnSpPr>
            <a:cxnSpLocks/>
            <a:stCxn id="6" idx="2"/>
            <a:endCxn id="7" idx="0"/>
          </p:cNvCxnSpPr>
          <p:nvPr/>
        </p:nvCxnSpPr>
        <p:spPr>
          <a:xfrm flipH="1">
            <a:off x="2333416" y="4289173"/>
            <a:ext cx="4014595" cy="356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7DD3DC5F-9133-FB30-5371-5D62E346C79D}"/>
              </a:ext>
            </a:extLst>
          </p:cNvPr>
          <p:cNvCxnSpPr>
            <a:cxnSpLocks/>
            <a:stCxn id="6" idx="2"/>
            <a:endCxn id="9" idx="0"/>
          </p:cNvCxnSpPr>
          <p:nvPr/>
        </p:nvCxnSpPr>
        <p:spPr>
          <a:xfrm>
            <a:off x="6348011" y="4289173"/>
            <a:ext cx="4048163" cy="361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Accolade fermante 38">
            <a:extLst>
              <a:ext uri="{FF2B5EF4-FFF2-40B4-BE49-F238E27FC236}">
                <a16:creationId xmlns:a16="http://schemas.microsoft.com/office/drawing/2014/main" id="{6C8FA5E6-43B0-418A-F40F-FDDE43A7D5B0}"/>
              </a:ext>
            </a:extLst>
          </p:cNvPr>
          <p:cNvSpPr/>
          <p:nvPr/>
        </p:nvSpPr>
        <p:spPr>
          <a:xfrm rot="5400000">
            <a:off x="6196912" y="589654"/>
            <a:ext cx="369332" cy="923099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ZoneTexte 61">
            <a:extLst>
              <a:ext uri="{FF2B5EF4-FFF2-40B4-BE49-F238E27FC236}">
                <a16:creationId xmlns:a16="http://schemas.microsoft.com/office/drawing/2014/main" id="{33E378CB-534E-A0E9-87E0-9279F819D706}"/>
              </a:ext>
            </a:extLst>
          </p:cNvPr>
          <p:cNvSpPr txBox="1"/>
          <p:nvPr/>
        </p:nvSpPr>
        <p:spPr>
          <a:xfrm>
            <a:off x="4564350" y="5395468"/>
            <a:ext cx="3634456" cy="707886"/>
          </a:xfrm>
          <a:prstGeom prst="rect">
            <a:avLst/>
          </a:prstGeom>
          <a:noFill/>
        </p:spPr>
        <p:txBody>
          <a:bodyPr wrap="none" rtlCol="0">
            <a:spAutoFit/>
          </a:bodyPr>
          <a:lstStyle/>
          <a:p>
            <a:r>
              <a:rPr lang="en-GB" sz="2000" b="1" dirty="0">
                <a:solidFill>
                  <a:schemeClr val="accent1">
                    <a:lumMod val="75000"/>
                  </a:schemeClr>
                </a:solidFill>
              </a:rPr>
              <a:t>Trans* research has to empower</a:t>
            </a:r>
          </a:p>
          <a:p>
            <a:pPr algn="ctr"/>
            <a:r>
              <a:rPr lang="en-GB" sz="2000" b="1" dirty="0">
                <a:solidFill>
                  <a:schemeClr val="accent1">
                    <a:lumMod val="75000"/>
                  </a:schemeClr>
                </a:solidFill>
              </a:rPr>
              <a:t>Reclaim (vocal) agency</a:t>
            </a:r>
          </a:p>
        </p:txBody>
      </p:sp>
    </p:spTree>
    <p:extLst>
      <p:ext uri="{BB962C8B-B14F-4D97-AF65-F5344CB8AC3E}">
        <p14:creationId xmlns:p14="http://schemas.microsoft.com/office/powerpoint/2010/main" val="45770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9" grpId="0" animBg="1"/>
      <p:bldP spid="62" grpId="0"/>
    </p:bld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24678</TotalTime>
  <Words>4039</Words>
  <Application>Microsoft Office PowerPoint</Application>
  <PresentationFormat>Grand écran</PresentationFormat>
  <Paragraphs>213</Paragraphs>
  <Slides>14</Slides>
  <Notes>8</Notes>
  <HiddenSlides>3</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Rétrospective</vt:lpstr>
      <vt:lpstr>Logopécare : Philosophical-ethical contribution to gender-affirming vocal care.</vt:lpstr>
      <vt:lpstr>Outline</vt:lpstr>
      <vt:lpstr>Context and situation</vt:lpstr>
      <vt:lpstr>Transphobic moral panic and EBP</vt:lpstr>
      <vt:lpstr>Queer identity and convergence</vt:lpstr>
      <vt:lpstr>Normativity : norm or (ab)normality</vt:lpstr>
      <vt:lpstr>Gender norms or aesthetic care ?</vt:lpstr>
      <vt:lpstr>Vocal agency, to normalize or to trivialize</vt:lpstr>
      <vt:lpstr>Community-based participatory research and (vocal) agency</vt:lpstr>
      <vt:lpstr>Thank you</vt:lpstr>
      <vt:lpstr>Bibliographie (1)</vt:lpstr>
      <vt:lpstr>Bibliographie (2)</vt:lpstr>
      <vt:lpstr>Bibliographie (3)</vt:lpstr>
      <vt:lpstr>Bibliographie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Pathologies ou préférences vocales chez les personnes trans*</dc:title>
  <dc:creator>Compte Microsoft</dc:creator>
  <cp:lastModifiedBy>Antoine Henrotin</cp:lastModifiedBy>
  <cp:revision>285</cp:revision>
  <dcterms:created xsi:type="dcterms:W3CDTF">2023-05-03T07:41:11Z</dcterms:created>
  <dcterms:modified xsi:type="dcterms:W3CDTF">2025-09-08T12:35:45Z</dcterms:modified>
</cp:coreProperties>
</file>