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61" r:id="rId3"/>
    <p:sldId id="332" r:id="rId4"/>
    <p:sldId id="355" r:id="rId5"/>
    <p:sldId id="331" r:id="rId6"/>
    <p:sldId id="339" r:id="rId7"/>
    <p:sldId id="340" r:id="rId8"/>
    <p:sldId id="363" r:id="rId9"/>
    <p:sldId id="341" r:id="rId10"/>
    <p:sldId id="354" r:id="rId11"/>
    <p:sldId id="368" r:id="rId12"/>
    <p:sldId id="369" r:id="rId13"/>
    <p:sldId id="356" r:id="rId14"/>
    <p:sldId id="373" r:id="rId15"/>
    <p:sldId id="352" r:id="rId16"/>
    <p:sldId id="342" r:id="rId17"/>
    <p:sldId id="323" r:id="rId18"/>
    <p:sldId id="372" r:id="rId19"/>
    <p:sldId id="353" r:id="rId20"/>
    <p:sldId id="370" r:id="rId21"/>
    <p:sldId id="364" r:id="rId22"/>
    <p:sldId id="365" r:id="rId23"/>
    <p:sldId id="366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7DEC508-5043-4134-97DB-E8EA7422991E}">
          <p14:sldIdLst>
            <p14:sldId id="257"/>
            <p14:sldId id="361"/>
            <p14:sldId id="332"/>
            <p14:sldId id="355"/>
            <p14:sldId id="331"/>
            <p14:sldId id="339"/>
            <p14:sldId id="340"/>
            <p14:sldId id="363"/>
            <p14:sldId id="341"/>
            <p14:sldId id="354"/>
            <p14:sldId id="368"/>
            <p14:sldId id="369"/>
            <p14:sldId id="356"/>
            <p14:sldId id="373"/>
            <p14:sldId id="352"/>
            <p14:sldId id="342"/>
            <p14:sldId id="323"/>
          </p14:sldIdLst>
        </p14:section>
        <p14:section name="Backup" id="{019E2B77-3607-4FE1-A396-F62D029319DB}">
          <p14:sldIdLst>
            <p14:sldId id="372"/>
            <p14:sldId id="353"/>
            <p14:sldId id="370"/>
            <p14:sldId id="364"/>
            <p14:sldId id="365"/>
            <p14:sldId id="3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9AECB-7EFC-4E71-BA1D-1F5EEDA276A0}" type="datetimeFigureOut">
              <a:rPr lang="fr-BE" smtClean="0"/>
              <a:t>03/07/2022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D160B-F781-469E-B89F-F71B6C6286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552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5651-740B-4C4C-8ED9-34704DE353A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9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5651-740B-4C4C-8ED9-34704DE353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7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51130-561C-4492-874D-95E1A427F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92C10E-26DD-4153-A4C9-4F118A0E5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961AE2-53D7-4E08-9478-47F13250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9E30-FCFA-4809-8E98-1249E80E4F99}" type="datetimeFigureOut">
              <a:rPr lang="fr-BE" smtClean="0"/>
              <a:t>03/07/2022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988FE7-E583-4A5C-8F7C-F5B1C73D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3A78A7-1209-481C-9284-A517FF65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866C-E1B3-4B0C-BA6E-DF89E2DB6A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822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F80D1-0E6B-461C-A89A-981A5341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48365F-858A-42DB-A232-7A605155A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76B637-F1F6-4966-BB97-0828347E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9E30-FCFA-4809-8E98-1249E80E4F99}" type="datetimeFigureOut">
              <a:rPr lang="fr-BE" smtClean="0"/>
              <a:t>03/07/2022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15EEEA-EC74-4880-9E12-775D8A31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46F56A-8954-4DB4-89D2-64644F5E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866C-E1B3-4B0C-BA6E-DF89E2DB6A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135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A07533F-9303-4503-80B4-088174832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8AA7DC-1397-423B-B111-F629A5C3F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4807B4-5651-4515-AA55-72CFD566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9E30-FCFA-4809-8E98-1249E80E4F99}" type="datetimeFigureOut">
              <a:rPr lang="fr-BE" smtClean="0"/>
              <a:t>03/07/2022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7D03BE-2A7E-439B-B40F-FCFD448A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58A106-4F37-4697-A6CF-7D32E417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866C-E1B3-4B0C-BA6E-DF89E2DB6A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844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EBF83-FDA6-4D1A-9E61-1E3352A37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92269D-52DB-4F2E-8711-36BF07D58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346E39-9C17-40EF-996C-ADD7E4CB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9E30-FCFA-4809-8E98-1249E80E4F99}" type="datetimeFigureOut">
              <a:rPr lang="fr-BE" smtClean="0"/>
              <a:t>03/07/2022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E7727A-19A7-4F8D-A387-752C430B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7C0C5A-870D-422E-849F-86A2F024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866C-E1B3-4B0C-BA6E-DF89E2DB6A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635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E3C06E-222B-464D-A991-C9104429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B700DF-3EB4-4662-A136-CABD16DDF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CB4808-5566-48F0-A61E-AA21FA501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9E30-FCFA-4809-8E98-1249E80E4F99}" type="datetimeFigureOut">
              <a:rPr lang="fr-BE" smtClean="0"/>
              <a:t>03/07/2022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119ABE-08AD-4FC3-ACB8-B11E1805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AB559A-2646-4678-B934-33775E77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866C-E1B3-4B0C-BA6E-DF89E2DB6A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161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43C55-7509-4101-9009-A1C10327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AA6B41-A700-4DB1-A0B3-CF82F2F29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04986F-AEE6-4785-A6E9-8B9101600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891B61-0A92-42E5-BFA3-2476F010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9E30-FCFA-4809-8E98-1249E80E4F99}" type="datetimeFigureOut">
              <a:rPr lang="fr-BE" smtClean="0"/>
              <a:t>03/07/2022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7FA130-20D9-46C0-90FE-83938B519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1BFB3C-F592-4D20-A875-4C356456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866C-E1B3-4B0C-BA6E-DF89E2DB6A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263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9C066E-B258-4147-96E8-CAA99D23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37B4BC-A7C3-4711-8CC1-BBDF7C6E9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EEFFC8-626B-4A20-9F94-44314D775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AE3B17-B832-439E-8698-82D54AF65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434F264-BA7C-4E2E-BC8E-A8D8233AD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DB5D99B-53F9-4E66-9702-02C647CC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9E30-FCFA-4809-8E98-1249E80E4F99}" type="datetimeFigureOut">
              <a:rPr lang="fr-BE" smtClean="0"/>
              <a:t>03/07/2022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5E28C6A-856A-4B33-841F-F133F593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4D9FF34-648E-436F-BAB3-60511918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866C-E1B3-4B0C-BA6E-DF89E2DB6A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856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82058-CA66-4F73-888B-BBF1C10C7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FBD74B-3701-40CC-AD3F-5CFD7126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9E30-FCFA-4809-8E98-1249E80E4F99}" type="datetimeFigureOut">
              <a:rPr lang="fr-BE" smtClean="0"/>
              <a:t>03/07/2022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B54AEA-A858-489E-9077-195020B0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03AAE2-DF40-4066-8B05-CD5302653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866C-E1B3-4B0C-BA6E-DF89E2DB6A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554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BEB7424-9285-404F-8008-C3DA5754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9E30-FCFA-4809-8E98-1249E80E4F99}" type="datetimeFigureOut">
              <a:rPr lang="fr-BE" smtClean="0"/>
              <a:t>03/07/2022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01B236-2DED-43D3-BCF4-B030A4718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9D4243-E4CC-4B9D-B38E-11F96CD9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866C-E1B3-4B0C-BA6E-DF89E2DB6A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922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60D4E-7B32-4EC9-9540-F0F019B2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CF72EB-A06E-4CA8-92E4-9819B6F68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1A0CE1-512F-4A0D-9607-481634897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28742B-98DD-4FA1-803B-39BD589A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9E30-FCFA-4809-8E98-1249E80E4F99}" type="datetimeFigureOut">
              <a:rPr lang="fr-BE" smtClean="0"/>
              <a:t>03/07/2022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DAC144-A537-4295-8F7C-889B73FB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3C4803-5D9F-48A9-9C03-122190FD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866C-E1B3-4B0C-BA6E-DF89E2DB6A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99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1C3B54-CE41-4E47-BA40-6B7DC424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891B4CA-E423-4651-9EE0-5D6EE905D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6CBCA9-0E41-4333-B817-BAA90686E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7E98AD-BF97-4DD9-B9BA-464557AAD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9E30-FCFA-4809-8E98-1249E80E4F99}" type="datetimeFigureOut">
              <a:rPr lang="fr-BE" smtClean="0"/>
              <a:t>03/07/2022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F8C856-8201-4C1D-9F77-6C6290400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F51017-B3CB-4DDF-A8EF-4DEAA830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866C-E1B3-4B0C-BA6E-DF89E2DB6A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470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E5A2798-62B0-482A-A3FD-72866943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2BB2ED-03D1-49FD-81F1-57D432374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465911-275F-43A8-BBA2-9816FCBE3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19E30-FCFA-4809-8E98-1249E80E4F99}" type="datetimeFigureOut">
              <a:rPr lang="fr-BE" smtClean="0"/>
              <a:t>03/07/2022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E2E179-4548-462F-8754-3AC1AAE6B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2C6D91-9BF4-4EA6-8BD3-542C41625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F866C-E1B3-4B0C-BA6E-DF89E2DB6A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975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3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21.png"/><Relationship Id="rId5" Type="http://schemas.openxmlformats.org/officeDocument/2006/relationships/tags" Target="../tags/tag8.xml"/><Relationship Id="rId10" Type="http://schemas.openxmlformats.org/officeDocument/2006/relationships/image" Target="../media/image20.png"/><Relationship Id="rId4" Type="http://schemas.openxmlformats.org/officeDocument/2006/relationships/tags" Target="../tags/tag7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2.xml"/><Relationship Id="rId7" Type="http://schemas.openxmlformats.org/officeDocument/2006/relationships/image" Target="../media/image2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gif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7D8F7D-FD51-4193-96F5-DD258ABF4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8497"/>
            <a:ext cx="9144000" cy="10586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Cable-actuated soft finger modeling using an ALE approach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5272CA-DD0D-43E7-B00C-20A639164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4910" y="3429000"/>
            <a:ext cx="9822180" cy="2804766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11</a:t>
            </a:r>
            <a:r>
              <a:rPr lang="en-US" i="1" baseline="30000" dirty="0"/>
              <a:t>th</a:t>
            </a:r>
            <a:r>
              <a:rPr lang="en-US" i="1" dirty="0"/>
              <a:t> European Solid Mechanics Conference</a:t>
            </a:r>
          </a:p>
          <a:p>
            <a:endParaRPr lang="en-US" sz="1700" i="1" dirty="0"/>
          </a:p>
          <a:p>
            <a:r>
              <a:rPr lang="en-US" i="1" dirty="0"/>
              <a:t>4 - 8 July 2022, Galway, Ireland</a:t>
            </a:r>
          </a:p>
          <a:p>
            <a:endParaRPr lang="en-US" sz="1700" dirty="0"/>
          </a:p>
          <a:p>
            <a:r>
              <a:rPr lang="en-US" b="1" u="sng" dirty="0"/>
              <a:t>Olivier Devigne</a:t>
            </a:r>
            <a:r>
              <a:rPr lang="en-US" b="1" dirty="0"/>
              <a:t>, Alejandro Cosimo, Olivier Brüls</a:t>
            </a:r>
          </a:p>
          <a:p>
            <a:r>
              <a:rPr lang="en-US" dirty="0"/>
              <a:t>Department of Aerospace and Mechanical Engineering</a:t>
            </a:r>
          </a:p>
          <a:p>
            <a:r>
              <a:rPr lang="en-US" dirty="0"/>
              <a:t>University of Liège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735AC3-2834-4B33-89AF-65E139E3A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720" y="129335"/>
            <a:ext cx="2646560" cy="12651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21BAD35-1C1C-4F6C-BF0F-676318DDE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0" y="204851"/>
            <a:ext cx="2378695" cy="12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4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50649-DB97-4EDB-B7E7-842A8085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Equations of motion: variation of the energy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9C61D8-D664-40D1-9ABB-83E0603D7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Variation of the total potential energy </a:t>
            </a:r>
          </a:p>
          <a:p>
            <a:r>
              <a:rPr lang="en-US" dirty="0"/>
              <a:t>Two unknown maps =&gt; </a:t>
            </a:r>
            <a:r>
              <a:rPr lang="en-US" b="1" dirty="0"/>
              <a:t>two</a:t>
            </a:r>
            <a:r>
              <a:rPr lang="en-US" dirty="0"/>
              <a:t> contributions (Kuhl </a:t>
            </a:r>
            <a:r>
              <a:rPr lang="en-US" i="1" dirty="0"/>
              <a:t>et al.</a:t>
            </a:r>
            <a:r>
              <a:rPr lang="en-US" dirty="0"/>
              <a:t>, 2004)</a:t>
            </a:r>
          </a:p>
          <a:p>
            <a:endParaRPr lang="en-US" dirty="0"/>
          </a:p>
          <a:p>
            <a:r>
              <a:rPr lang="en-US" dirty="0"/>
              <a:t>First term: variation keeping     </a:t>
            </a:r>
            <a:r>
              <a:rPr lang="en-US" b="1" dirty="0"/>
              <a:t>fixed</a:t>
            </a:r>
          </a:p>
          <a:p>
            <a:r>
              <a:rPr lang="en-US" dirty="0"/>
              <a:t>Second term: variation keeping     </a:t>
            </a:r>
            <a:r>
              <a:rPr lang="en-US" b="1" dirty="0"/>
              <a:t>fixed</a:t>
            </a:r>
          </a:p>
          <a:p>
            <a:endParaRPr lang="en-US" dirty="0"/>
          </a:p>
          <a:p>
            <a:r>
              <a:rPr lang="en-US" dirty="0"/>
              <a:t>Equations of motion for an </a:t>
            </a:r>
            <a:r>
              <a:rPr lang="en-US" b="1" dirty="0"/>
              <a:t>ALE cable element </a:t>
            </a:r>
            <a:r>
              <a:rPr lang="en-US" dirty="0"/>
              <a:t>(valid in quasi-static)</a:t>
            </a:r>
          </a:p>
        </p:txBody>
      </p:sp>
      <p:pic>
        <p:nvPicPr>
          <p:cNvPr id="12" name="Image 11" descr="\documentclass{article}&#10;\usepackage{amsmath}&#10;\pagestyle{empty}&#10;\begin{document}&#10;\begin{equation*}&#10;\delta(\mathcal{W}) = \delta_\mathbf{x}(\mathcal{W}) + \delta_s(\mathcal{W})&#10;\end{equation*}&#10;\end{document}" title="IguanaTex Bitmap Display">
            <a:extLst>
              <a:ext uri="{FF2B5EF4-FFF2-40B4-BE49-F238E27FC236}">
                <a16:creationId xmlns:a16="http://schemas.microsoft.com/office/drawing/2014/main" id="{3C0FF92C-E698-F2DD-A22D-35A1226678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96" y="2911891"/>
            <a:ext cx="3648207" cy="358946"/>
          </a:xfrm>
          <a:prstGeom prst="rect">
            <a:avLst/>
          </a:prstGeom>
        </p:spPr>
      </p:pic>
      <p:pic>
        <p:nvPicPr>
          <p:cNvPr id="29" name="Image 28" descr="\documentclass{article}&#10;\usepackage{amsmath}&#10;\usepackage{physics}&#10;\pagestyle{empty}&#10;\begin{document}&#10;\begin{align*}&#10;\delta_\mathbf{x} (\mathcal{W}) = \int_{\mathcal{L}} \delta_\mathbf{x}\left( \pdv{\mathbf{x}}{\xi}\right)^T \mathbf{P}\, dL&#10;\end{align*}&#10;&#10;\end{document}" title="IguanaTex Bitmap Display">
            <a:extLst>
              <a:ext uri="{FF2B5EF4-FFF2-40B4-BE49-F238E27FC236}">
                <a16:creationId xmlns:a16="http://schemas.microsoft.com/office/drawing/2014/main" id="{FEAC3A09-57FF-2996-51AD-35F8CE6D9BD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0" y="5534751"/>
            <a:ext cx="4422067" cy="96094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D2B777-21B5-42EB-9600-19CED938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8910-C6F3-49D5-9DA7-A5792A4D18DB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Image 9" descr="\documentclass{article}&#10;\usepackage{amsmath}&#10;\pagestyle{empty}&#10;\begin{document}&#10;&#10;\begin{align*}&#10;\delta \mathcal{W}&#10;\end{align*}&#10;&#10;\end{document}" title="IguanaTex Bitmap Display">
            <a:extLst>
              <a:ext uri="{FF2B5EF4-FFF2-40B4-BE49-F238E27FC236}">
                <a16:creationId xmlns:a16="http://schemas.microsoft.com/office/drawing/2014/main" id="{196B9173-0BD7-85F5-320E-BF11D73EE9B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02" y="1927374"/>
            <a:ext cx="524854" cy="269674"/>
          </a:xfrm>
          <a:prstGeom prst="rect">
            <a:avLst/>
          </a:prstGeom>
        </p:spPr>
      </p:pic>
      <p:pic>
        <p:nvPicPr>
          <p:cNvPr id="31" name="Image 30" descr="\documentclass{article}&#10;\usepackage{amsmath}&#10;\usepackage{physics}&#10;\pagestyle{empty}&#10;\begin{document}&#10;\begin{align*}&#10;\delta_s (\mathcal{W}) = \int_{\mathcal{L}} \delta_s\left( \pdv{s}{\xi}\right) \Pi\, dL&#10;\end{align*}&#10;&#10;\end{document}" title="IguanaTex Bitmap Display">
            <a:extLst>
              <a:ext uri="{FF2B5EF4-FFF2-40B4-BE49-F238E27FC236}">
                <a16:creationId xmlns:a16="http://schemas.microsoft.com/office/drawing/2014/main" id="{A0F3EF2C-3554-48A1-2577-51CD37B23A1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815" y="5607669"/>
            <a:ext cx="4069631" cy="885206"/>
          </a:xfrm>
          <a:prstGeom prst="rect">
            <a:avLst/>
          </a:prstGeom>
        </p:spPr>
      </p:pic>
      <p:pic>
        <p:nvPicPr>
          <p:cNvPr id="33" name="Image 32" descr="\documentclass{article}&#10;\usepackage{amsmath}&#10;\pagestyle{empty}&#10;\begin{document}&#10;&#10;$s$&#10;&#10;\end{document}" title="IguanaTex Bitmap Display">
            <a:extLst>
              <a:ext uri="{FF2B5EF4-FFF2-40B4-BE49-F238E27FC236}">
                <a16:creationId xmlns:a16="http://schemas.microsoft.com/office/drawing/2014/main" id="{2394B99F-252E-EAF3-6881-07741358CC7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0" y="3520534"/>
            <a:ext cx="143027" cy="173016"/>
          </a:xfrm>
          <a:prstGeom prst="rect">
            <a:avLst/>
          </a:prstGeom>
        </p:spPr>
      </p:pic>
      <p:pic>
        <p:nvPicPr>
          <p:cNvPr id="37" name="Image 36" descr="\documentclass{article}&#10;\usepackage{amsmath}&#10;\pagestyle{empty}&#10;\begin{document}&#10;&#10;$\mathbf{x}$&#10;&#10;\end{document}" title="IguanaTex Bitmap Display">
            <a:extLst>
              <a:ext uri="{FF2B5EF4-FFF2-40B4-BE49-F238E27FC236}">
                <a16:creationId xmlns:a16="http://schemas.microsoft.com/office/drawing/2014/main" id="{CDB30681-8372-ABBF-4727-1D3D06D778F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4043741"/>
            <a:ext cx="204065" cy="15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18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C4916-C7B7-071B-1846-DD7C667F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Equations of motion: meaning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65F63E-DB9C-5086-DE4B-BFFC98D2A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Virtual change of the </a:t>
            </a:r>
            <a:r>
              <a:rPr lang="en-US" b="1" dirty="0"/>
              <a:t>spatial</a:t>
            </a:r>
            <a:r>
              <a:rPr lang="en-US" dirty="0"/>
              <a:t> coordinate with respect to the </a:t>
            </a:r>
            <a:r>
              <a:rPr lang="en-US" b="1" dirty="0"/>
              <a:t>reference</a:t>
            </a:r>
            <a:r>
              <a:rPr lang="en-US" dirty="0"/>
              <a:t> =&gt; </a:t>
            </a:r>
            <a:r>
              <a:rPr lang="en-US" b="1" dirty="0"/>
              <a:t>spatial motion</a:t>
            </a:r>
          </a:p>
          <a:p>
            <a:r>
              <a:rPr lang="en-US" dirty="0"/>
              <a:t>    has the dimensions of a force</a:t>
            </a:r>
          </a:p>
          <a:p>
            <a:r>
              <a:rPr lang="en-US" dirty="0"/>
              <a:t>If       is the internal energy,      is the vector of </a:t>
            </a:r>
            <a:r>
              <a:rPr lang="en-US" b="1" dirty="0"/>
              <a:t>elastic forces</a:t>
            </a:r>
            <a:r>
              <a:rPr lang="en-US" dirty="0"/>
              <a:t> in the cable</a:t>
            </a:r>
          </a:p>
        </p:txBody>
      </p:sp>
      <p:pic>
        <p:nvPicPr>
          <p:cNvPr id="5" name="Image 4" descr="\documentclass{article}&#10;\usepackage{amsmath}&#10;\usepackage{physics}&#10;\pagestyle{empty}&#10;\begin{document}&#10;\begin{align*}&#10;\delta_\mathbf{x} (\mathcal{W}) = \int_{\mathcal{L}} \delta_\mathbf{x}\left( \pdv{\mathbf{x}}{\xi}\right)^T \mathbf{P}\, dL&#10;\end{align*}&#10;&#10;\end{document}" title="IguanaTex Bitmap Display">
            <a:extLst>
              <a:ext uri="{FF2B5EF4-FFF2-40B4-BE49-F238E27FC236}">
                <a16:creationId xmlns:a16="http://schemas.microsoft.com/office/drawing/2014/main" id="{F49C1CD5-9D4D-1B03-732C-0DEBB474D1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66" y="1690688"/>
            <a:ext cx="4422067" cy="960943"/>
          </a:xfrm>
          <a:prstGeom prst="rect">
            <a:avLst/>
          </a:prstGeom>
        </p:spPr>
      </p:pic>
      <p:pic>
        <p:nvPicPr>
          <p:cNvPr id="7" name="Image 6" descr="\documentclass{article}&#10;\usepackage{amsmath}&#10;\pagestyle{empty}&#10;\begin{document}&#10;&#10;$\mathcal{W}$&#10;&#10;\end{document}" title="IguanaTex Bitmap Display">
            <a:extLst>
              <a:ext uri="{FF2B5EF4-FFF2-40B4-BE49-F238E27FC236}">
                <a16:creationId xmlns:a16="http://schemas.microsoft.com/office/drawing/2014/main" id="{9E7106A2-8CF3-A6BC-32AE-C7742A927B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78" y="4363032"/>
            <a:ext cx="356267" cy="258133"/>
          </a:xfrm>
          <a:prstGeom prst="rect">
            <a:avLst/>
          </a:prstGeom>
        </p:spPr>
      </p:pic>
      <p:pic>
        <p:nvPicPr>
          <p:cNvPr id="9" name="Image 8" descr="\documentclass{article}&#10;\usepackage{amsmath}&#10;\pagestyle{empty}&#10;\begin{document}&#10;&#10;$\mathbf{P}$&#10;&#10;\end{document}" title="IguanaTex Bitmap Display">
            <a:extLst>
              <a:ext uri="{FF2B5EF4-FFF2-40B4-BE49-F238E27FC236}">
                <a16:creationId xmlns:a16="http://schemas.microsoft.com/office/drawing/2014/main" id="{57CFC2AD-E271-C57B-C179-220A0B6678B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47" y="4370498"/>
            <a:ext cx="243200" cy="243200"/>
          </a:xfrm>
          <a:prstGeom prst="rect">
            <a:avLst/>
          </a:prstGeom>
        </p:spPr>
      </p:pic>
      <p:pic>
        <p:nvPicPr>
          <p:cNvPr id="10" name="Image 9" descr="\documentclass{article}&#10;\usepackage{amsmath}&#10;\pagestyle{empty}&#10;\begin{document}&#10;&#10;$\mathbf{P}$&#10;&#10;\end{document}" title="IguanaTex Bitmap Display">
            <a:extLst>
              <a:ext uri="{FF2B5EF4-FFF2-40B4-BE49-F238E27FC236}">
                <a16:creationId xmlns:a16="http://schemas.microsoft.com/office/drawing/2014/main" id="{2E2118EE-1824-C78F-D832-1B726259C26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43" y="3835879"/>
            <a:ext cx="243200" cy="2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0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C4916-C7B7-071B-1846-DD7C667F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Equations of motion: meaning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65F63E-DB9C-5086-DE4B-BFFC98D2A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Virtual change of the </a:t>
            </a:r>
            <a:r>
              <a:rPr lang="en-US" b="1" dirty="0"/>
              <a:t>material</a:t>
            </a:r>
            <a:r>
              <a:rPr lang="en-US" dirty="0"/>
              <a:t> coordinate with respect to the </a:t>
            </a:r>
            <a:r>
              <a:rPr lang="en-US" b="1" dirty="0"/>
              <a:t>reference</a:t>
            </a:r>
            <a:r>
              <a:rPr lang="en-US" dirty="0"/>
              <a:t> =&gt; </a:t>
            </a:r>
            <a:r>
              <a:rPr lang="en-US" b="1" dirty="0"/>
              <a:t>flow of material</a:t>
            </a:r>
          </a:p>
          <a:p>
            <a:r>
              <a:rPr lang="en-US" dirty="0"/>
              <a:t>    has the dimensions of a force</a:t>
            </a:r>
          </a:p>
          <a:p>
            <a:r>
              <a:rPr lang="en-US" dirty="0"/>
              <a:t>It is known as a </a:t>
            </a:r>
            <a:r>
              <a:rPr lang="en-US" b="1" dirty="0"/>
              <a:t>configurational</a:t>
            </a:r>
            <a:r>
              <a:rPr lang="en-US" dirty="0"/>
              <a:t> or </a:t>
            </a:r>
            <a:r>
              <a:rPr lang="en-US" b="1" dirty="0" err="1"/>
              <a:t>Eshelby</a:t>
            </a:r>
            <a:r>
              <a:rPr lang="en-US" dirty="0"/>
              <a:t> force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Image 5" descr="\documentclass{article}&#10;\usepackage{amsmath}&#10;\pagestyle{empty}&#10;\begin{document}&#10;&#10;$\Pi$&#10;&#10;\end{document}" title="IguanaTex Bitmap Display">
            <a:extLst>
              <a:ext uri="{FF2B5EF4-FFF2-40B4-BE49-F238E27FC236}">
                <a16:creationId xmlns:a16="http://schemas.microsoft.com/office/drawing/2014/main" id="{31FDCE1B-A75B-A663-5DE2-1F38D7BA55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43" y="3835879"/>
            <a:ext cx="244600" cy="242454"/>
          </a:xfrm>
          <a:prstGeom prst="rect">
            <a:avLst/>
          </a:prstGeom>
        </p:spPr>
      </p:pic>
      <p:pic>
        <p:nvPicPr>
          <p:cNvPr id="8" name="Image 7" descr="\documentclass{article}&#10;\usepackage{amsmath}&#10;\usepackage{physics}&#10;\pagestyle{empty}&#10;\begin{document}&#10;\begin{align*}&#10;\delta_s (\mathcal{W}) = \int_{\mathcal{L}} \delta_s\left( \pdv{s}{\xi}\right) \Pi\, dL&#10;\end{align*}&#10;&#10;\end{document}" title="IguanaTex Bitmap Display">
            <a:extLst>
              <a:ext uri="{FF2B5EF4-FFF2-40B4-BE49-F238E27FC236}">
                <a16:creationId xmlns:a16="http://schemas.microsoft.com/office/drawing/2014/main" id="{4CCD1BBC-A5B5-51DD-4CAA-DB7E4484557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84" y="1770253"/>
            <a:ext cx="4069631" cy="88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59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67C9E-BE6F-4E6A-94C6-1715C5A1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>
                <a:solidFill>
                  <a:schemeClr val="accent2"/>
                </a:solidFill>
              </a:rPr>
              <a:t>Model: pulley simulation with ALE cable</a:t>
            </a:r>
            <a:endParaRPr lang="en-US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848FD6-F0DA-4323-ACE9-1748F45F2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noProof="0"/>
              <a:t>Imposed force at </a:t>
            </a:r>
            <a:r>
              <a:rPr lang="en-US" sz="2800" noProof="0" dirty="0"/>
              <a:t>the end node of the cable</a:t>
            </a:r>
          </a:p>
          <a:p>
            <a:r>
              <a:rPr lang="en-US" sz="2800" noProof="0" dirty="0"/>
              <a:t>Nodes on the pulley are </a:t>
            </a:r>
            <a:r>
              <a:rPr lang="en-US" sz="2800" b="1" noProof="0" dirty="0"/>
              <a:t>constrained</a:t>
            </a:r>
            <a:r>
              <a:rPr lang="en-US" sz="2800" noProof="0" dirty="0"/>
              <a:t> to stay on the pulley</a:t>
            </a:r>
          </a:p>
          <a:p>
            <a:r>
              <a:rPr lang="en-US" dirty="0"/>
              <a:t>There is </a:t>
            </a:r>
            <a:r>
              <a:rPr lang="en-US" b="1" dirty="0"/>
              <a:t>friction</a:t>
            </a:r>
            <a:r>
              <a:rPr lang="en-US" dirty="0"/>
              <a:t> between the cable and the pulley</a:t>
            </a:r>
            <a:endParaRPr lang="en-US" sz="2800" noProof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F2D97EF-5AA7-DF3E-5BEF-B90F21FB5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93" y="3429000"/>
            <a:ext cx="7394413" cy="2367098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6F85E86-7620-18F6-2F18-F0985F338CEA}"/>
              </a:ext>
            </a:extLst>
          </p:cNvPr>
          <p:cNvCxnSpPr>
            <a:cxnSpLocks/>
          </p:cNvCxnSpPr>
          <p:nvPr/>
        </p:nvCxnSpPr>
        <p:spPr>
          <a:xfrm flipH="1">
            <a:off x="1719460" y="5449311"/>
            <a:ext cx="9587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2984159D-9749-C07B-9A2C-13D28136D57A}"/>
              </a:ext>
            </a:extLst>
          </p:cNvPr>
          <p:cNvSpPr txBox="1"/>
          <p:nvPr/>
        </p:nvSpPr>
        <p:spPr>
          <a:xfrm>
            <a:off x="1268721" y="518770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>
                <a:solidFill>
                  <a:schemeClr val="accent2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352083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4F95AE-F17F-21EA-F727-78D1BAD5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>
                <a:solidFill>
                  <a:schemeClr val="accent2"/>
                </a:solidFill>
              </a:rPr>
              <a:t>Model: pulley simulation with ALE cable</a:t>
            </a:r>
            <a:endParaRPr lang="fr-B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802681A-C5F6-4C5B-D329-5A9C4B925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" r="6993"/>
          <a:stretch/>
        </p:blipFill>
        <p:spPr>
          <a:xfrm>
            <a:off x="6315140" y="2988225"/>
            <a:ext cx="5348126" cy="3784677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2B3C3B-5F95-061F-3EA8-6B90088C2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t="4443" r="6959"/>
          <a:stretch/>
        </p:blipFill>
        <p:spPr>
          <a:xfrm>
            <a:off x="289413" y="3120330"/>
            <a:ext cx="5752240" cy="356899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7584116-18D1-85F3-F7F6-5470C5C074F2}"/>
              </a:ext>
            </a:extLst>
          </p:cNvPr>
          <p:cNvSpPr txBox="1"/>
          <p:nvPr/>
        </p:nvSpPr>
        <p:spPr>
          <a:xfrm>
            <a:off x="783853" y="1572865"/>
            <a:ext cx="105155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800" dirty="0"/>
              <a:t>Friction (slip) </a:t>
            </a:r>
            <a:r>
              <a:rPr lang="fr-BE" sz="2800" dirty="0" err="1"/>
              <a:t>is</a:t>
            </a:r>
            <a:r>
              <a:rPr lang="fr-BE" sz="2800" dirty="0"/>
              <a:t> </a:t>
            </a:r>
            <a:r>
              <a:rPr lang="fr-BE" sz="2800" dirty="0" err="1"/>
              <a:t>applied</a:t>
            </a:r>
            <a:endParaRPr lang="fr-B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800" dirty="0" err="1"/>
              <a:t>Analytical</a:t>
            </a:r>
            <a:r>
              <a:rPr lang="fr-BE" sz="2800" dirty="0"/>
              <a:t> </a:t>
            </a:r>
            <a:r>
              <a:rPr lang="fr-BE" sz="2800" dirty="0" err="1"/>
              <a:t>result</a:t>
            </a:r>
            <a:r>
              <a:rPr lang="fr-BE" sz="2800" dirty="0"/>
              <a:t> for the tension ratio </a:t>
            </a:r>
            <a:r>
              <a:rPr lang="fr-BE" sz="2800" dirty="0" err="1"/>
              <a:t>is</a:t>
            </a:r>
            <a:r>
              <a:rPr lang="fr-BE" sz="2800" dirty="0"/>
              <a:t> </a:t>
            </a:r>
            <a:r>
              <a:rPr lang="fr-BE" sz="2800" dirty="0" err="1"/>
              <a:t>verified</a:t>
            </a:r>
            <a:r>
              <a:rPr lang="fr-BE" sz="2800" dirty="0"/>
              <a:t>:</a:t>
            </a:r>
          </a:p>
          <a:p>
            <a:endParaRPr lang="fr-BE" dirty="0"/>
          </a:p>
          <a:p>
            <a:endParaRPr lang="fr-BE" dirty="0"/>
          </a:p>
        </p:txBody>
      </p:sp>
      <p:pic>
        <p:nvPicPr>
          <p:cNvPr id="12" name="Image 11" descr="\documentclass{article}&#10;\usepackage{amsmath}&#10;\pagestyle{empty}&#10;\begin{document}&#10;&#10;$\dfrac{T}{t} = e^{\mu \pi}$&#10;&#10;\end{document}" title="IguanaTex Bitmap Display">
            <a:extLst>
              <a:ext uri="{FF2B5EF4-FFF2-40B4-BE49-F238E27FC236}">
                <a16:creationId xmlns:a16="http://schemas.microsoft.com/office/drawing/2014/main" id="{2A3D811B-6A2C-5BC6-38F8-92A60AB527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431" y="1858720"/>
            <a:ext cx="1377901" cy="7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67C9E-BE6F-4E6A-94C6-1715C5A1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>
                <a:solidFill>
                  <a:schemeClr val="accent2"/>
                </a:solidFill>
              </a:rPr>
              <a:t>Model: finger simulation with ALE cable</a:t>
            </a:r>
            <a:endParaRPr lang="en-US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848FD6-F0DA-4323-ACE9-1748F45F2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noProof="0" dirty="0"/>
              <a:t>Force pulling the end node of the cable</a:t>
            </a:r>
          </a:p>
          <a:p>
            <a:r>
              <a:rPr lang="en-US" sz="2800" noProof="0" dirty="0"/>
              <a:t>Some nodes are </a:t>
            </a:r>
            <a:r>
              <a:rPr lang="en-US" sz="2800" b="1" noProof="0" dirty="0"/>
              <a:t>constrained</a:t>
            </a:r>
            <a:r>
              <a:rPr lang="en-US" sz="2800" noProof="0" dirty="0"/>
              <a:t> to the finger</a:t>
            </a:r>
          </a:p>
          <a:p>
            <a:r>
              <a:rPr lang="en-US" noProof="0" dirty="0"/>
              <a:t>Phalanges are considered rigid bodies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09A004E3-97D8-4585-8385-B7CF239D0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26" y="4001294"/>
            <a:ext cx="8005947" cy="22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14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01CFE-80BB-4864-B90C-D7220857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>
                <a:solidFill>
                  <a:schemeClr val="accent2"/>
                </a:solidFill>
              </a:rPr>
              <a:t>Result: finger simulation with ALE cable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5D0412-6729-4189-B5E5-39376FCB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noProof="0" dirty="0"/>
              <a:t>Flow of material</a:t>
            </a:r>
            <a:r>
              <a:rPr lang="en-US" sz="2400" noProof="0" dirty="0"/>
              <a:t> at the nodes of interest</a:t>
            </a:r>
          </a:p>
          <a:p>
            <a:r>
              <a:rPr lang="en-US" sz="2400" noProof="0" dirty="0"/>
              <a:t>Un</a:t>
            </a:r>
            <a:r>
              <a:rPr lang="en-US" sz="2400" dirty="0"/>
              <a:t>constrained nodes follow the same material particle during the simulation</a:t>
            </a:r>
            <a:endParaRPr lang="en-US" sz="2400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0961C-1500-48F4-851B-5A57D089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F8CF-B4C8-4891-9CD3-ADC41BB1C143}" type="slidenum">
              <a:rPr lang="fr-BE" smtClean="0"/>
              <a:t>16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81163B-3372-73B9-9D2A-94F02747AC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3" b="21133"/>
          <a:stretch/>
        </p:blipFill>
        <p:spPr>
          <a:xfrm>
            <a:off x="1300208" y="3124938"/>
            <a:ext cx="9591583" cy="26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0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D705E0-059A-40EC-B006-DA3BB1D6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Conclusions and 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77A46B-035E-4A46-B3DD-C3EE53612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/>
              <a:t>Conclusions</a:t>
            </a:r>
          </a:p>
          <a:p>
            <a:r>
              <a:rPr lang="en-US" dirty="0"/>
              <a:t>3D ALE cable model applicable to multibody systems in general</a:t>
            </a:r>
            <a:endParaRPr lang="en-US" b="1" dirty="0"/>
          </a:p>
          <a:p>
            <a:r>
              <a:rPr lang="en-US" dirty="0"/>
              <a:t>Friction (slip) can be applied</a:t>
            </a:r>
          </a:p>
          <a:p>
            <a:pPr marL="0" indent="0">
              <a:buNone/>
            </a:pPr>
            <a:r>
              <a:rPr lang="en-US" i="1" u="sng" dirty="0"/>
              <a:t>Perspectives</a:t>
            </a:r>
          </a:p>
          <a:p>
            <a:r>
              <a:rPr lang="en-US" dirty="0"/>
              <a:t>Change </a:t>
            </a:r>
            <a:r>
              <a:rPr lang="en-US" b="1" dirty="0"/>
              <a:t>bar</a:t>
            </a:r>
            <a:r>
              <a:rPr lang="en-US" dirty="0"/>
              <a:t> element to </a:t>
            </a:r>
            <a:r>
              <a:rPr lang="en-US" b="1" dirty="0"/>
              <a:t>beam</a:t>
            </a:r>
            <a:r>
              <a:rPr lang="en-US" dirty="0"/>
              <a:t> element to model bending stiffness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6FEF40-40E2-429E-8442-21EAB679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8910-C6F3-49D5-9DA7-A5792A4D18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07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E3D250-7EA6-0ABB-1497-1C628E91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Distinctions with other formulations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0C5A8C-8EAD-9D1D-35FF-FE33EDA6D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multibody dynamics community, equations generally derived from an already </a:t>
            </a:r>
            <a:r>
              <a:rPr lang="en-US" b="1" dirty="0"/>
              <a:t>discretized</a:t>
            </a:r>
            <a:r>
              <a:rPr lang="en-US" dirty="0"/>
              <a:t> form (</a:t>
            </a:r>
            <a:r>
              <a:rPr lang="en-US" dirty="0" err="1"/>
              <a:t>Escalona</a:t>
            </a:r>
            <a:r>
              <a:rPr lang="en-US" dirty="0"/>
              <a:t>, 2017 ; Liu, 2018 ; Peng, 2017)</a:t>
            </a:r>
          </a:p>
          <a:p>
            <a:r>
              <a:rPr lang="en-US" dirty="0"/>
              <a:t>Kuhl, 2004, starts from a </a:t>
            </a:r>
            <a:r>
              <a:rPr lang="en-US" b="1" dirty="0"/>
              <a:t>continuous form</a:t>
            </a:r>
            <a:r>
              <a:rPr lang="en-US" dirty="0"/>
              <a:t> but was initially derived for </a:t>
            </a:r>
            <a:r>
              <a:rPr lang="en-US" b="1" dirty="0"/>
              <a:t>mesh optimization </a:t>
            </a:r>
            <a:r>
              <a:rPr lang="en-US" dirty="0"/>
              <a:t>or for </a:t>
            </a:r>
            <a:r>
              <a:rPr lang="en-US" b="1" dirty="0"/>
              <a:t>fracture mechanics</a:t>
            </a:r>
          </a:p>
          <a:p>
            <a:r>
              <a:rPr lang="en-US" dirty="0"/>
              <a:t>In the proposed formulation:</a:t>
            </a:r>
          </a:p>
          <a:p>
            <a:pPr lvl="1"/>
            <a:r>
              <a:rPr lang="en-US" b="1" dirty="0"/>
              <a:t>Addition of constraints</a:t>
            </a:r>
            <a:r>
              <a:rPr lang="en-US" dirty="0"/>
              <a:t> to work in a </a:t>
            </a:r>
            <a:r>
              <a:rPr lang="en-US" b="1" dirty="0"/>
              <a:t>multibody framework</a:t>
            </a:r>
          </a:p>
          <a:p>
            <a:pPr lvl="1"/>
            <a:r>
              <a:rPr lang="en-US" b="1" dirty="0"/>
              <a:t>Consistency </a:t>
            </a:r>
            <a:r>
              <a:rPr lang="en-US" dirty="0"/>
              <a:t>of the spatial and material </a:t>
            </a:r>
            <a:r>
              <a:rPr lang="en-US" b="1" dirty="0"/>
              <a:t>equilibria</a:t>
            </a:r>
          </a:p>
        </p:txBody>
      </p:sp>
    </p:spTree>
    <p:extLst>
      <p:ext uri="{BB962C8B-B14F-4D97-AF65-F5344CB8AC3E}">
        <p14:creationId xmlns:p14="http://schemas.microsoft.com/office/powerpoint/2010/main" val="1445237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01CFE-80BB-4864-B90C-D7220857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>
                <a:solidFill>
                  <a:schemeClr val="accent2"/>
                </a:solidFill>
              </a:rPr>
              <a:t>Result: pulley simulation with ALE cable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5D0412-6729-4189-B5E5-39376FCB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noProof="0" dirty="0"/>
              <a:t>Flow of material</a:t>
            </a:r>
            <a:r>
              <a:rPr lang="en-US" sz="2400" noProof="0" dirty="0"/>
              <a:t> for nodes which are constrained to the pulley</a:t>
            </a:r>
          </a:p>
          <a:p>
            <a:r>
              <a:rPr lang="en-US" sz="2400" noProof="0" dirty="0"/>
              <a:t>Other nodes always follow the same material particles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0961C-1500-48F4-851B-5A57D089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F8CF-B4C8-4891-9CD3-ADC41BB1C143}" type="slidenum">
              <a:rPr lang="fr-BE" smtClean="0"/>
              <a:t>19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651CA77-DD1A-C740-D1DB-A1B06F8A3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61" y="2539661"/>
            <a:ext cx="8636677" cy="431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2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C49AE-1D83-4EC4-BCE4-17379848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Context: soft robots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51B0B7-CC3C-4D29-AB3B-552C6C60C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506"/>
            <a:ext cx="10515600" cy="4351338"/>
          </a:xfrm>
        </p:spPr>
        <p:txBody>
          <a:bodyPr/>
          <a:lstStyle/>
          <a:p>
            <a:r>
              <a:rPr lang="en-US" sz="2400" dirty="0"/>
              <a:t>Soft robots exhibit several advantages: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 Possibility of grasping by adapting its shape and contact force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 Easily replaceable (often 3D printed)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 Low cost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 Safer for human-robot interaction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 …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Aim: develop a multibody-oriented simulator for a cable-actuated soft finger</a:t>
            </a:r>
          </a:p>
        </p:txBody>
      </p:sp>
      <p:pic>
        <p:nvPicPr>
          <p:cNvPr id="6" name="Image 5" descr="Une image contenant intérieur, mur&#10;&#10;Description générée automatiquement">
            <a:extLst>
              <a:ext uri="{FF2B5EF4-FFF2-40B4-BE49-F238E27FC236}">
                <a16:creationId xmlns:a16="http://schemas.microsoft.com/office/drawing/2014/main" id="{E19679A5-415A-4955-BF49-4646E148C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72" y="2123783"/>
            <a:ext cx="3555414" cy="20480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2D67C25-7249-4480-BFC2-E4DDF5D6FE2D}"/>
              </a:ext>
            </a:extLst>
          </p:cNvPr>
          <p:cNvSpPr txBox="1"/>
          <p:nvPr/>
        </p:nvSpPr>
        <p:spPr>
          <a:xfrm>
            <a:off x="5853275" y="4171833"/>
            <a:ext cx="37834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https://thumbs.gfycat.com/ElementaryShadowyBrant-small.gif</a:t>
            </a:r>
            <a:endParaRPr lang="fr-BE" sz="1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FFB9BAF-BE03-4142-84FB-3E751F06C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087" y="5185275"/>
            <a:ext cx="3713825" cy="16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37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01CFE-80BB-4864-B90C-D7220857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>
                <a:solidFill>
                  <a:schemeClr val="accent2"/>
                </a:solidFill>
              </a:rPr>
              <a:t>Remark: unicity of the solution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5D0412-6729-4189-B5E5-39376FCB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8"/>
            <a:ext cx="459066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For unconstrained nodes, the </a:t>
            </a:r>
            <a:r>
              <a:rPr lang="en-US" sz="2400" b="1" dirty="0"/>
              <a:t>optimal </a:t>
            </a:r>
            <a:r>
              <a:rPr lang="en-US" sz="2400" dirty="0"/>
              <a:t>(minimum-energy) solution should be given</a:t>
            </a:r>
          </a:p>
          <a:p>
            <a:r>
              <a:rPr lang="en-US" sz="2400" noProof="0" dirty="0"/>
              <a:t>The solution is </a:t>
            </a:r>
            <a:r>
              <a:rPr lang="en-US" sz="2400" b="1" noProof="0" dirty="0"/>
              <a:t>not always </a:t>
            </a:r>
            <a:r>
              <a:rPr lang="en-US" sz="2400" b="1" dirty="0"/>
              <a:t>unique </a:t>
            </a:r>
            <a:r>
              <a:rPr lang="en-US" sz="2400" dirty="0"/>
              <a:t>because the problem is </a:t>
            </a:r>
            <a:r>
              <a:rPr lang="en-US" sz="2400" b="1" dirty="0"/>
              <a:t>not always convex</a:t>
            </a:r>
          </a:p>
          <a:p>
            <a:pPr lvl="1"/>
            <a:r>
              <a:rPr lang="en-US" sz="2000" b="1" dirty="0"/>
              <a:t>Constant strain</a:t>
            </a:r>
            <a:r>
              <a:rPr lang="en-US" sz="2000" dirty="0"/>
              <a:t> in the elements</a:t>
            </a:r>
          </a:p>
          <a:p>
            <a:pPr lvl="1"/>
            <a:r>
              <a:rPr lang="en-US" sz="2000" b="1" dirty="0"/>
              <a:t>Redundant equations</a:t>
            </a:r>
            <a:r>
              <a:rPr lang="en-US" sz="2000" dirty="0"/>
              <a:t> because of unidimensional cable assumption</a:t>
            </a:r>
          </a:p>
          <a:p>
            <a:r>
              <a:rPr lang="en-US" sz="2400" noProof="0" dirty="0"/>
              <a:t>A </a:t>
            </a:r>
            <a:r>
              <a:rPr lang="en-US" sz="2400" b="1" noProof="0" dirty="0"/>
              <a:t>regularization</a:t>
            </a:r>
            <a:r>
              <a:rPr lang="en-US" sz="2400" noProof="0" dirty="0"/>
              <a:t> of the problem is then used</a:t>
            </a:r>
            <a:r>
              <a:rPr lang="en-US" sz="2400" dirty="0"/>
              <a:t> (</a:t>
            </a:r>
            <a:r>
              <a:rPr lang="en-US" sz="2400" dirty="0" err="1"/>
              <a:t>Mosler</a:t>
            </a:r>
            <a:r>
              <a:rPr lang="en-US" sz="2400" dirty="0"/>
              <a:t> and Ortiz, 2006)</a:t>
            </a:r>
            <a:endParaRPr lang="en-US" sz="2400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0961C-1500-48F4-851B-5A57D089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F8CF-B4C8-4891-9CD3-ADC41BB1C143}" type="slidenum">
              <a:rPr lang="fr-BE" smtClean="0"/>
              <a:t>20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9F7C8D-CC8A-CD0B-EAB1-03DE77ACDE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4827" r="6885" b="1761"/>
          <a:stretch/>
        </p:blipFill>
        <p:spPr>
          <a:xfrm>
            <a:off x="5347956" y="1244455"/>
            <a:ext cx="6696309" cy="52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21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A4B21-8231-9192-096F-137BD6903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What about friction?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B353C5-FFAC-CD25-90AB-CD22B5941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of the </a:t>
            </a:r>
            <a:r>
              <a:rPr lang="en-US" b="1" dirty="0"/>
              <a:t>contact</a:t>
            </a:r>
            <a:r>
              <a:rPr lang="en-US" dirty="0"/>
              <a:t> between the cable and the finger, there is an inherent </a:t>
            </a:r>
            <a:r>
              <a:rPr lang="en-US" b="1" dirty="0"/>
              <a:t>friction force</a:t>
            </a:r>
          </a:p>
          <a:p>
            <a:r>
              <a:rPr lang="en-US" dirty="0"/>
              <a:t>This force is </a:t>
            </a:r>
            <a:r>
              <a:rPr lang="en-US" b="1" dirty="0"/>
              <a:t>proportional to the normal component</a:t>
            </a:r>
            <a:r>
              <a:rPr lang="en-US" dirty="0"/>
              <a:t> of the contact force</a:t>
            </a:r>
          </a:p>
          <a:p>
            <a:r>
              <a:rPr lang="en-US" dirty="0"/>
              <a:t>This component is given by the </a:t>
            </a:r>
            <a:r>
              <a:rPr lang="en-US" b="1" dirty="0"/>
              <a:t>bilateral constraints</a:t>
            </a:r>
            <a:r>
              <a:rPr lang="en-US" dirty="0"/>
              <a:t>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0F2433B-21A4-06C5-5B75-914063618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7" t="26702" r="7859" b="22244"/>
          <a:stretch/>
        </p:blipFill>
        <p:spPr>
          <a:xfrm>
            <a:off x="1870229" y="4154749"/>
            <a:ext cx="8451542" cy="2592280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367CAD8-BE4D-7D8C-5295-545C21CC5FA2}"/>
              </a:ext>
            </a:extLst>
          </p:cNvPr>
          <p:cNvCxnSpPr>
            <a:cxnSpLocks/>
          </p:cNvCxnSpPr>
          <p:nvPr/>
        </p:nvCxnSpPr>
        <p:spPr>
          <a:xfrm flipV="1">
            <a:off x="4589755" y="4900474"/>
            <a:ext cx="390618" cy="5504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37B5EED-0CE2-5910-4009-5BA78DF2E903}"/>
              </a:ext>
            </a:extLst>
          </p:cNvPr>
          <p:cNvCxnSpPr>
            <a:cxnSpLocks/>
          </p:cNvCxnSpPr>
          <p:nvPr/>
        </p:nvCxnSpPr>
        <p:spPr>
          <a:xfrm flipV="1">
            <a:off x="5095783" y="5033639"/>
            <a:ext cx="168675" cy="6569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F195734-C317-BE4F-BD80-AEA4B4F63EF8}"/>
              </a:ext>
            </a:extLst>
          </p:cNvPr>
          <p:cNvCxnSpPr>
            <a:cxnSpLocks/>
          </p:cNvCxnSpPr>
          <p:nvPr/>
        </p:nvCxnSpPr>
        <p:spPr>
          <a:xfrm>
            <a:off x="9258300" y="5690586"/>
            <a:ext cx="7162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2314F756-7F1E-9B06-E5B0-55481CBCA5EB}"/>
              </a:ext>
            </a:extLst>
          </p:cNvPr>
          <p:cNvSpPr txBox="1"/>
          <p:nvPr/>
        </p:nvSpPr>
        <p:spPr>
          <a:xfrm>
            <a:off x="9654540" y="5516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7D09943-036C-F976-E912-131F6F3F4C66}"/>
              </a:ext>
            </a:extLst>
          </p:cNvPr>
          <p:cNvSpPr txBox="1"/>
          <p:nvPr/>
        </p:nvSpPr>
        <p:spPr>
          <a:xfrm>
            <a:off x="5264458" y="4991015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accent2"/>
                </a:solidFill>
              </a:rPr>
              <a:t>N</a:t>
            </a:r>
            <a:r>
              <a:rPr lang="fr-BE" baseline="-250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9145D52-3BEF-7480-39B0-0D597CD756AE}"/>
              </a:ext>
            </a:extLst>
          </p:cNvPr>
          <p:cNvSpPr txBox="1"/>
          <p:nvPr/>
        </p:nvSpPr>
        <p:spPr>
          <a:xfrm>
            <a:off x="4476119" y="464834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accent2"/>
                </a:solidFill>
              </a:rPr>
              <a:t>N</a:t>
            </a:r>
            <a:r>
              <a:rPr lang="fr-BE" baseline="-25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424293C-A903-DD42-19F4-C672F13E9926}"/>
              </a:ext>
            </a:extLst>
          </p:cNvPr>
          <p:cNvSpPr txBox="1"/>
          <p:nvPr/>
        </p:nvSpPr>
        <p:spPr>
          <a:xfrm>
            <a:off x="9491176" y="532125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accent6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274513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A4B21-8231-9192-096F-137BD6903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What about friction?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B353C5-FFAC-CD25-90AB-CD22B5941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</a:t>
            </a:r>
            <a:r>
              <a:rPr lang="en-US" b="1" dirty="0"/>
              <a:t>slip-only</a:t>
            </a:r>
            <a:r>
              <a:rPr lang="en-US" dirty="0"/>
              <a:t> friction (should be valid in practice because the applied force F is much greater than the normal contact force N)</a:t>
            </a:r>
          </a:p>
          <a:p>
            <a:r>
              <a:rPr lang="en-US" dirty="0"/>
              <a:t>Amplitude of the friction force:</a:t>
            </a:r>
          </a:p>
          <a:p>
            <a:pPr marL="0" indent="0">
              <a:buNone/>
            </a:pPr>
            <a:r>
              <a:rPr lang="en-US" dirty="0"/>
              <a:t>							 </a:t>
            </a:r>
            <a:r>
              <a:rPr lang="en-US" sz="4400" baseline="-14000" dirty="0"/>
              <a:t>with</a:t>
            </a:r>
            <a:endParaRPr lang="en-US" baseline="-14000" dirty="0"/>
          </a:p>
          <a:p>
            <a:r>
              <a:rPr lang="en-US" dirty="0"/>
              <a:t>Friction is taken into account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0F2433B-21A4-06C5-5B75-914063618D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7" t="26702" r="7859" b="22244"/>
          <a:stretch/>
        </p:blipFill>
        <p:spPr>
          <a:xfrm>
            <a:off x="1870229" y="4154749"/>
            <a:ext cx="8451542" cy="2592280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367CAD8-BE4D-7D8C-5295-545C21CC5FA2}"/>
              </a:ext>
            </a:extLst>
          </p:cNvPr>
          <p:cNvCxnSpPr>
            <a:cxnSpLocks/>
          </p:cNvCxnSpPr>
          <p:nvPr/>
        </p:nvCxnSpPr>
        <p:spPr>
          <a:xfrm flipV="1">
            <a:off x="4562475" y="4900474"/>
            <a:ext cx="417898" cy="5668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37B5EED-0CE2-5910-4009-5BA78DF2E903}"/>
              </a:ext>
            </a:extLst>
          </p:cNvPr>
          <p:cNvCxnSpPr>
            <a:cxnSpLocks/>
          </p:cNvCxnSpPr>
          <p:nvPr/>
        </p:nvCxnSpPr>
        <p:spPr>
          <a:xfrm flipV="1">
            <a:off x="5095783" y="5033639"/>
            <a:ext cx="168675" cy="6569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Image 7" descr="\documentclass{article}&#10;\usepackage{amsmath}&#10;\usepackage{physics}&#10;\pagestyle{empty}&#10;\begin{document}&#10;&#10;\begin{align*}&#10;\norm{\mathbf{T}} = \mu \norm{\mathbf{N}}&#10;\end{align*}&#10;&#10;\end{document}" title="IguanaTex Bitmap Display">
            <a:extLst>
              <a:ext uri="{FF2B5EF4-FFF2-40B4-BE49-F238E27FC236}">
                <a16:creationId xmlns:a16="http://schemas.microsoft.com/office/drawing/2014/main" id="{60598B58-4C70-2F84-399B-680530B9E1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85" y="3346231"/>
            <a:ext cx="1904829" cy="356935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9EBE6AD-F802-E322-B65A-BB2E744EF78B}"/>
              </a:ext>
            </a:extLst>
          </p:cNvPr>
          <p:cNvCxnSpPr>
            <a:cxnSpLocks/>
          </p:cNvCxnSpPr>
          <p:nvPr/>
        </p:nvCxnSpPr>
        <p:spPr>
          <a:xfrm flipH="1" flipV="1">
            <a:off x="4139184" y="5145024"/>
            <a:ext cx="423291" cy="3058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8063E38-7C33-7FDA-3745-D5C42A259C19}"/>
              </a:ext>
            </a:extLst>
          </p:cNvPr>
          <p:cNvCxnSpPr>
            <a:cxnSpLocks/>
          </p:cNvCxnSpPr>
          <p:nvPr/>
        </p:nvCxnSpPr>
        <p:spPr>
          <a:xfrm flipH="1" flipV="1">
            <a:off x="4627880" y="5579870"/>
            <a:ext cx="467903" cy="1107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05A04A8A-FFFB-27B3-1345-38CD6CEF26DF}"/>
              </a:ext>
            </a:extLst>
          </p:cNvPr>
          <p:cNvCxnSpPr>
            <a:cxnSpLocks/>
          </p:cNvCxnSpPr>
          <p:nvPr/>
        </p:nvCxnSpPr>
        <p:spPr>
          <a:xfrm>
            <a:off x="9258300" y="5690586"/>
            <a:ext cx="7162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4C030039-44B2-2FF1-86E7-CCBB099BA63E}"/>
              </a:ext>
            </a:extLst>
          </p:cNvPr>
          <p:cNvSpPr txBox="1"/>
          <p:nvPr/>
        </p:nvSpPr>
        <p:spPr>
          <a:xfrm>
            <a:off x="5264458" y="4991015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accent2"/>
                </a:solidFill>
              </a:rPr>
              <a:t>N</a:t>
            </a:r>
            <a:r>
              <a:rPr lang="fr-BE" baseline="-250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B04C746-40BF-2CDB-BA36-11DEF8ABF305}"/>
              </a:ext>
            </a:extLst>
          </p:cNvPr>
          <p:cNvSpPr txBox="1"/>
          <p:nvPr/>
        </p:nvSpPr>
        <p:spPr>
          <a:xfrm>
            <a:off x="4476119" y="464834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accent2"/>
                </a:solidFill>
              </a:rPr>
              <a:t>N</a:t>
            </a:r>
            <a:r>
              <a:rPr lang="fr-BE" baseline="-25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AE02884-267A-9119-99CB-A5D38D39A11C}"/>
              </a:ext>
            </a:extLst>
          </p:cNvPr>
          <p:cNvSpPr txBox="1"/>
          <p:nvPr/>
        </p:nvSpPr>
        <p:spPr>
          <a:xfrm>
            <a:off x="9491176" y="532125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67D4F3E-255B-659A-4A85-A93619DC408E}"/>
              </a:ext>
            </a:extLst>
          </p:cNvPr>
          <p:cNvSpPr txBox="1"/>
          <p:nvPr/>
        </p:nvSpPr>
        <p:spPr>
          <a:xfrm>
            <a:off x="4090678" y="5209903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accent1"/>
                </a:solidFill>
              </a:rPr>
              <a:t>T</a:t>
            </a:r>
            <a:r>
              <a:rPr lang="fr-BE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C0125C4-1C6F-F136-0E59-33338F9C547A}"/>
              </a:ext>
            </a:extLst>
          </p:cNvPr>
          <p:cNvSpPr txBox="1"/>
          <p:nvPr/>
        </p:nvSpPr>
        <p:spPr>
          <a:xfrm>
            <a:off x="4583712" y="5598756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accent1"/>
                </a:solidFill>
              </a:rPr>
              <a:t>T</a:t>
            </a:r>
            <a:r>
              <a:rPr lang="fr-BE" baseline="-25000" dirty="0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12" name="Image 11" descr="\documentclass{article}&#10;\usepackage{amsmath}&#10;\pagestyle{empty}&#10;\begin{document}&#10;&#10;$\mu \geq 0$&#10;&#10;\end{document}" title="IguanaTex Bitmap Display">
            <a:extLst>
              <a:ext uri="{FF2B5EF4-FFF2-40B4-BE49-F238E27FC236}">
                <a16:creationId xmlns:a16="http://schemas.microsoft.com/office/drawing/2014/main" id="{86A44A07-9972-1C65-FB8C-A8CA3469B93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148" y="3359030"/>
            <a:ext cx="925028" cy="34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6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A4B21-8231-9192-096F-137BD6903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What about friction?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B353C5-FFAC-CD25-90AB-CD22B5941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873"/>
            <a:ext cx="10515600" cy="46000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observable effects of friction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Resistance to elongation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Shortest range of motion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No friction (           )		            With friction (              )	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7FD53C-7038-D130-108B-C5BD9B641B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23709" r="6678" b="20832"/>
          <a:stretch/>
        </p:blipFill>
        <p:spPr>
          <a:xfrm>
            <a:off x="327499" y="3876917"/>
            <a:ext cx="5742785" cy="1876167"/>
          </a:xfrm>
          <a:prstGeom prst="rect">
            <a:avLst/>
          </a:prstGeom>
        </p:spPr>
      </p:pic>
      <p:pic>
        <p:nvPicPr>
          <p:cNvPr id="12" name="Image 11" descr="\documentclass{article}&#10;\usepackage{amsmath}&#10;\pagestyle{empty}&#10;\begin{document}&#10;&#10;$\mu = 0$&#10;&#10;\end{document}" title="IguanaTex Bitmap Display">
            <a:extLst>
              <a:ext uri="{FF2B5EF4-FFF2-40B4-BE49-F238E27FC236}">
                <a16:creationId xmlns:a16="http://schemas.microsoft.com/office/drawing/2014/main" id="{A5D2AE0F-1B87-9FE1-E0BC-B7A0A78FC35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23" y="3471374"/>
            <a:ext cx="842667" cy="311467"/>
          </a:xfrm>
          <a:prstGeom prst="rect">
            <a:avLst/>
          </a:prstGeom>
        </p:spPr>
      </p:pic>
      <p:pic>
        <p:nvPicPr>
          <p:cNvPr id="15" name="Image 14" descr="\documentclass{article}&#10;\usepackage{amsmath}&#10;\pagestyle{empty}&#10;\begin{document}&#10;&#10;$\mu = 0.4$&#10;&#10;\end{document}" title="IguanaTex Bitmap Display">
            <a:extLst>
              <a:ext uri="{FF2B5EF4-FFF2-40B4-BE49-F238E27FC236}">
                <a16:creationId xmlns:a16="http://schemas.microsoft.com/office/drawing/2014/main" id="{080DC895-A0AA-D814-70BA-AB89BB64047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269" y="3471375"/>
            <a:ext cx="1106966" cy="31146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B3819C4-46A5-3DD4-80FC-711025764A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26237" r="8266" b="22077"/>
          <a:stretch/>
        </p:blipFill>
        <p:spPr>
          <a:xfrm>
            <a:off x="6121716" y="3965649"/>
            <a:ext cx="5742785" cy="17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4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755DE-8BE5-4CE4-BA51-088D9F8A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Arbitrary Lagrangian-Eulerian concept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C333DF-2B85-450E-BFC4-927033185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818"/>
            <a:ext cx="10515600" cy="46991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1B918D-6DF3-418D-9F0C-7C068CBC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8910-C6F3-49D5-9DA7-A5792A4D18DB}" type="slidenum">
              <a:rPr lang="en-US" smtClean="0"/>
              <a:t>3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6CE8204-E296-4705-9361-2254F9060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75" y="1414702"/>
            <a:ext cx="6564050" cy="1388679"/>
          </a:xfrm>
          <a:prstGeom prst="rect">
            <a:avLst/>
          </a:prstGeom>
        </p:spPr>
      </p:pic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1552440D-A569-FC3C-386A-89B034A6C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388113"/>
              </p:ext>
            </p:extLst>
          </p:nvPr>
        </p:nvGraphicFramePr>
        <p:xfrm>
          <a:off x="443882" y="2988542"/>
          <a:ext cx="11327908" cy="34300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63954">
                  <a:extLst>
                    <a:ext uri="{9D8B030D-6E8A-4147-A177-3AD203B41FA5}">
                      <a16:colId xmlns:a16="http://schemas.microsoft.com/office/drawing/2014/main" val="3765700287"/>
                    </a:ext>
                  </a:extLst>
                </a:gridCol>
                <a:gridCol w="5663954">
                  <a:extLst>
                    <a:ext uri="{9D8B030D-6E8A-4147-A177-3AD203B41FA5}">
                      <a16:colId xmlns:a16="http://schemas.microsoft.com/office/drawing/2014/main" val="1740056759"/>
                    </a:ext>
                  </a:extLst>
                </a:gridCol>
              </a:tblGrid>
              <a:tr h="4713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Lagrangian approach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err="1"/>
                        <a:t>Eulerian</a:t>
                      </a:r>
                      <a:r>
                        <a:rPr lang="fr-BE" sz="2400" dirty="0"/>
                        <a:t> </a:t>
                      </a:r>
                      <a:r>
                        <a:rPr lang="fr-BE" sz="2400" dirty="0" err="1"/>
                        <a:t>approach</a:t>
                      </a:r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058154"/>
                  </a:ext>
                </a:extLst>
              </a:tr>
              <a:tr h="295867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400" b="1" dirty="0"/>
                        <a:t>Track the motion</a:t>
                      </a:r>
                      <a:r>
                        <a:rPr lang="en-US" sz="2400" dirty="0"/>
                        <a:t> of a material particle in space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000" dirty="0"/>
                        <a:t>=&gt; Solve for a map going from the material to the spatial domain</a:t>
                      </a:r>
                    </a:p>
                    <a:p>
                      <a:pPr algn="l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400" b="1" dirty="0"/>
                        <a:t>Observe the flow </a:t>
                      </a:r>
                      <a:r>
                        <a:rPr lang="en-US" sz="2400" dirty="0"/>
                        <a:t>of material at fixed spatial locations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000" dirty="0"/>
                        <a:t>=&gt; The inverse map is involved (popular in fluid dynamics)</a:t>
                      </a:r>
                    </a:p>
                    <a:p>
                      <a:pPr algn="l"/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087987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3D4B7E68-2909-371C-EE66-43FEA36DA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36700" r="7080" b="31480"/>
          <a:stretch/>
        </p:blipFill>
        <p:spPr>
          <a:xfrm>
            <a:off x="525999" y="5011760"/>
            <a:ext cx="5486400" cy="134459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4AC2FAC-DEFF-B270-64BE-9EC7308C5E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36764" r="7253" b="31480"/>
          <a:stretch/>
        </p:blipFill>
        <p:spPr>
          <a:xfrm>
            <a:off x="6212889" y="5011760"/>
            <a:ext cx="5486401" cy="134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755DE-8BE5-4CE4-BA51-088D9F8A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Arbitrary Lagrangian-Eulerian concept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C333DF-2B85-450E-BFC4-927033185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702"/>
            <a:ext cx="10515600" cy="46991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1B918D-6DF3-418D-9F0C-7C068CBC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8910-C6F3-49D5-9DA7-A5792A4D18DB}" type="slidenum">
              <a:rPr lang="en-US" smtClean="0"/>
              <a:t>4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6CE8204-E296-4705-9361-2254F9060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75" y="1414702"/>
            <a:ext cx="6564050" cy="1388679"/>
          </a:xfrm>
          <a:prstGeom prst="rect">
            <a:avLst/>
          </a:prstGeom>
        </p:spPr>
      </p:pic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1552440D-A569-FC3C-386A-89B034A6C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55829"/>
              </p:ext>
            </p:extLst>
          </p:nvPr>
        </p:nvGraphicFramePr>
        <p:xfrm>
          <a:off x="443882" y="3107184"/>
          <a:ext cx="11327908" cy="32491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27908">
                  <a:extLst>
                    <a:ext uri="{9D8B030D-6E8A-4147-A177-3AD203B41FA5}">
                      <a16:colId xmlns:a16="http://schemas.microsoft.com/office/drawing/2014/main" val="3765700287"/>
                    </a:ext>
                  </a:extLst>
                </a:gridCol>
              </a:tblGrid>
              <a:tr h="5379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ALE 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058154"/>
                  </a:ext>
                </a:extLst>
              </a:tr>
              <a:tr h="271123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400" b="1" dirty="0"/>
                        <a:t>Hybrid formulation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000" b="0" dirty="0"/>
                        <a:t>=&gt; Both maps must be solved for </a:t>
                      </a:r>
                      <a:r>
                        <a:rPr lang="en-US" sz="2000" b="1" dirty="0"/>
                        <a:t>simultaneously</a:t>
                      </a:r>
                      <a:endParaRPr lang="en-US" sz="1800" dirty="0"/>
                    </a:p>
                    <a:p>
                      <a:pPr algn="l"/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9318"/>
                  </a:ext>
                </a:extLst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844AD70D-40A4-EAC5-9085-297CFE3D77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t="36764" r="7339" b="32815"/>
          <a:stretch/>
        </p:blipFill>
        <p:spPr>
          <a:xfrm>
            <a:off x="2858609" y="4727269"/>
            <a:ext cx="6498453" cy="152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7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384DC9-9BAA-46FF-80EA-5EA51D49B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Cable model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622585-3C06-4D68-9389-DCD336549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818"/>
            <a:ext cx="10515600" cy="4742007"/>
          </a:xfrm>
        </p:spPr>
        <p:txBody>
          <a:bodyPr>
            <a:normAutofit/>
          </a:bodyPr>
          <a:lstStyle/>
          <a:p>
            <a:r>
              <a:rPr lang="en-US" sz="2400" dirty="0"/>
              <a:t>Pulling on the cable creates </a:t>
            </a:r>
            <a:r>
              <a:rPr lang="en-US" sz="2400" b="1" dirty="0"/>
              <a:t>contact</a:t>
            </a:r>
            <a:r>
              <a:rPr lang="en-US" sz="2400" dirty="0"/>
              <a:t> and </a:t>
            </a:r>
            <a:r>
              <a:rPr lang="en-US" sz="2400" b="1" dirty="0"/>
              <a:t>friction</a:t>
            </a:r>
            <a:r>
              <a:rPr lang="en-US" sz="2400" dirty="0"/>
              <a:t> between the cable and the inside of the finger</a:t>
            </a:r>
          </a:p>
          <a:p>
            <a:r>
              <a:rPr lang="en-US" sz="2400" dirty="0"/>
              <a:t>These contact locations are </a:t>
            </a:r>
            <a:r>
              <a:rPr lang="en-US" sz="2400" b="1" dirty="0"/>
              <a:t>known</a:t>
            </a:r>
            <a:r>
              <a:rPr lang="en-US" sz="2400" dirty="0"/>
              <a:t> </a:t>
            </a:r>
            <a:r>
              <a:rPr lang="en-US" sz="2400" i="1" dirty="0"/>
              <a:t>a priori</a:t>
            </a:r>
            <a:endParaRPr lang="en-US" sz="2400" dirty="0"/>
          </a:p>
          <a:p>
            <a:r>
              <a:rPr lang="en-US" sz="2400" dirty="0"/>
              <a:t>In order to </a:t>
            </a:r>
            <a:r>
              <a:rPr lang="en-US" sz="2400" b="1" dirty="0"/>
              <a:t>avoid a fine discretization</a:t>
            </a:r>
            <a:r>
              <a:rPr lang="en-US" sz="2400" dirty="0"/>
              <a:t> of the cable, the position of </a:t>
            </a:r>
            <a:r>
              <a:rPr lang="en-US" sz="2400" b="1" dirty="0"/>
              <a:t>some nodes</a:t>
            </a:r>
            <a:r>
              <a:rPr lang="en-US" sz="2400" dirty="0"/>
              <a:t> of the mesh should remain </a:t>
            </a:r>
            <a:r>
              <a:rPr lang="en-US" sz="2400" b="1" dirty="0"/>
              <a:t>fixed</a:t>
            </a:r>
            <a:r>
              <a:rPr lang="en-US" sz="2400" dirty="0"/>
              <a:t> </a:t>
            </a:r>
            <a:r>
              <a:rPr lang="en-US" sz="2400" dirty="0" err="1"/>
              <a:t>w.r.t.</a:t>
            </a:r>
            <a:r>
              <a:rPr lang="en-US" sz="2400" dirty="0"/>
              <a:t> to the finger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b="1" dirty="0"/>
          </a:p>
          <a:p>
            <a:pPr>
              <a:buFont typeface="Symbol" panose="05050102010706020507" pitchFamily="18" charset="2"/>
              <a:buChar char="Þ"/>
            </a:pPr>
            <a:r>
              <a:rPr lang="en-US" sz="2600" b="1" dirty="0"/>
              <a:t> Arbitrary Lagrangian-Eulerian (ALE) representation of the cable</a:t>
            </a:r>
            <a:endParaRPr lang="en-US" sz="26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007BA3-140A-465D-8EE5-ED0A147E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8910-C6F3-49D5-9DA7-A5792A4D18DB}" type="slidenum">
              <a:rPr lang="en-US" smtClean="0"/>
              <a:t>5</a:t>
            </a:fld>
            <a:endParaRPr lang="en-US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191517C-FA57-4223-9824-D5E2CB4EF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93" y="3701030"/>
            <a:ext cx="3944645" cy="165047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492FC24-CE18-4450-BB4A-AF8CBFD2B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61" y="3814972"/>
            <a:ext cx="3944645" cy="1350395"/>
          </a:xfrm>
          <a:prstGeom prst="rect">
            <a:avLst/>
          </a:prstGeom>
        </p:spPr>
      </p:pic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6666BF05-A4A3-4FFF-8B34-EFFCA0A90A61}"/>
              </a:ext>
            </a:extLst>
          </p:cNvPr>
          <p:cNvSpPr/>
          <p:nvPr/>
        </p:nvSpPr>
        <p:spPr>
          <a:xfrm>
            <a:off x="5617619" y="4333622"/>
            <a:ext cx="956761" cy="38529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1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755DE-8BE5-4CE4-BA51-088D9F8A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Arbitrary Lagrangian-Eulerian cable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C333DF-2B85-450E-BFC4-927033185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818"/>
            <a:ext cx="10515600" cy="4699145"/>
          </a:xfrm>
        </p:spPr>
        <p:txBody>
          <a:bodyPr>
            <a:normAutofit/>
          </a:bodyPr>
          <a:lstStyle/>
          <a:p>
            <a:r>
              <a:rPr lang="en-US" sz="2400" dirty="0"/>
              <a:t>   represents the </a:t>
            </a:r>
            <a:r>
              <a:rPr lang="en-US" sz="2400" b="1" dirty="0"/>
              <a:t>material</a:t>
            </a:r>
          </a:p>
          <a:p>
            <a:pPr marL="0" indent="0">
              <a:buNone/>
            </a:pPr>
            <a:r>
              <a:rPr lang="en-US" sz="2400" dirty="0"/>
              <a:t>coordinate on the centerline</a:t>
            </a:r>
          </a:p>
          <a:p>
            <a:r>
              <a:rPr lang="en-US" sz="2400" dirty="0"/>
              <a:t>   is the vector of </a:t>
            </a:r>
            <a:r>
              <a:rPr lang="en-US" sz="2400" b="1" dirty="0"/>
              <a:t>spatial</a:t>
            </a:r>
          </a:p>
          <a:p>
            <a:pPr marL="0" indent="0">
              <a:buNone/>
            </a:pPr>
            <a:r>
              <a:rPr lang="en-US" sz="2400" dirty="0"/>
              <a:t>coordinates</a:t>
            </a:r>
          </a:p>
          <a:p>
            <a:r>
              <a:rPr lang="en-US" sz="2400" dirty="0"/>
              <a:t>Use of a third “</a:t>
            </a:r>
            <a:r>
              <a:rPr lang="en-US" sz="2400" b="1" dirty="0"/>
              <a:t>referential</a:t>
            </a:r>
          </a:p>
          <a:p>
            <a:pPr marL="0" indent="0">
              <a:buNone/>
            </a:pPr>
            <a:r>
              <a:rPr lang="en-US" sz="2400" b="1" dirty="0"/>
              <a:t>domain</a:t>
            </a:r>
            <a:r>
              <a:rPr lang="en-US" sz="2400" dirty="0"/>
              <a:t>”</a:t>
            </a:r>
          </a:p>
          <a:p>
            <a:r>
              <a:rPr lang="en-US" sz="2400" dirty="0"/>
              <a:t>   represents the </a:t>
            </a:r>
            <a:r>
              <a:rPr lang="en-US" sz="2400" b="1" dirty="0"/>
              <a:t>points of</a:t>
            </a:r>
          </a:p>
          <a:p>
            <a:pPr marL="0" indent="0">
              <a:buNone/>
            </a:pPr>
            <a:r>
              <a:rPr lang="en-US" sz="2400" b="1" dirty="0"/>
              <a:t>interest</a:t>
            </a:r>
            <a:r>
              <a:rPr lang="en-US" sz="2400" dirty="0"/>
              <a:t> (</a:t>
            </a:r>
            <a:r>
              <a:rPr lang="en-US" sz="2400" i="1" dirty="0"/>
              <a:t>e.g.,</a:t>
            </a:r>
            <a:r>
              <a:rPr lang="en-US" sz="2400" dirty="0"/>
              <a:t> grid points, mesh,…)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1B918D-6DF3-418D-9F0C-7C068CBC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8910-C6F3-49D5-9DA7-A5792A4D18DB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9DD5F08-0158-CEFD-F411-9D92FFB31F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79" y="2208009"/>
            <a:ext cx="7097521" cy="3788984"/>
          </a:xfrm>
          <a:prstGeom prst="rect">
            <a:avLst/>
          </a:prstGeom>
        </p:spPr>
      </p:pic>
      <p:pic>
        <p:nvPicPr>
          <p:cNvPr id="7" name="Image 6" descr="\documentclass{article}&#10;\usepackage{amsmath}&#10;\pagestyle{empty}&#10;\begin{document}&#10;&#10;$s$&#10;&#10;\end{document}" title="IguanaTex Bitmap Display">
            <a:extLst>
              <a:ext uri="{FF2B5EF4-FFF2-40B4-BE49-F238E27FC236}">
                <a16:creationId xmlns:a16="http://schemas.microsoft.com/office/drawing/2014/main" id="{A056E2BA-695C-2ED5-B4B9-169B6C19051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40" y="1643238"/>
            <a:ext cx="113371" cy="137143"/>
          </a:xfrm>
          <a:prstGeom prst="rect">
            <a:avLst/>
          </a:prstGeom>
        </p:spPr>
      </p:pic>
      <p:pic>
        <p:nvPicPr>
          <p:cNvPr id="9" name="Image 8" descr="\documentclass{article}&#10;\usepackage{amsmath}&#10;\pagestyle{empty}&#10;\begin{document}&#10;&#10;$\mathbf{x}$&#10;&#10;\end{document}" title="IguanaTex Bitmap Display">
            <a:extLst>
              <a:ext uri="{FF2B5EF4-FFF2-40B4-BE49-F238E27FC236}">
                <a16:creationId xmlns:a16="http://schemas.microsoft.com/office/drawing/2014/main" id="{1F2B4E94-B04B-BAF0-3B06-89FE1EA013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97" y="2540000"/>
            <a:ext cx="173714" cy="135314"/>
          </a:xfrm>
          <a:prstGeom prst="rect">
            <a:avLst/>
          </a:prstGeom>
        </p:spPr>
      </p:pic>
      <p:pic>
        <p:nvPicPr>
          <p:cNvPr id="11" name="Image 10" descr="\documentclass{article}&#10;\usepackage{amsmath}&#10;\pagestyle{empty}&#10;\begin{document}&#10;&#10;$\xi$&#10;&#10;\end{document}" title="IguanaTex Bitmap Display">
            <a:extLst>
              <a:ext uri="{FF2B5EF4-FFF2-40B4-BE49-F238E27FC236}">
                <a16:creationId xmlns:a16="http://schemas.microsoft.com/office/drawing/2014/main" id="{1FD42CFB-5311-9538-C784-6BFD5198922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40" y="4288995"/>
            <a:ext cx="129828" cy="27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3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755DE-8BE5-4CE4-BA51-088D9F8A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Arbitrary Lagrangian-Eulerian cable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C333DF-2B85-450E-BFC4-927033185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818"/>
            <a:ext cx="10515600" cy="4699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1B918D-6DF3-418D-9F0C-7C068CBC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8910-C6F3-49D5-9DA7-A5792A4D18DB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42E4B2D-3D6D-1140-B165-0FBDFA20B94E}"/>
              </a:ext>
            </a:extLst>
          </p:cNvPr>
          <p:cNvSpPr txBox="1"/>
          <p:nvPr/>
        </p:nvSpPr>
        <p:spPr>
          <a:xfrm>
            <a:off x="838201" y="1690688"/>
            <a:ext cx="38881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 contribution to the motion is the </a:t>
            </a:r>
            <a:r>
              <a:rPr lang="en-US" sz="2400" b="1" dirty="0"/>
              <a:t>Eulerian contribution</a:t>
            </a:r>
            <a:r>
              <a:rPr lang="en-US" sz="2400" dirty="0"/>
              <a:t>, called material 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a discretized setting, it represents the </a:t>
            </a:r>
            <a:r>
              <a:rPr lang="en-US" sz="2400" b="1" dirty="0"/>
              <a:t>flow of material through the mesh</a:t>
            </a:r>
          </a:p>
          <a:p>
            <a:endParaRPr lang="fr-BE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AB51D74-1528-8635-E47B-7D352DD9D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62" y="2214478"/>
            <a:ext cx="7078838" cy="377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23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755DE-8BE5-4CE4-BA51-088D9F8A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Arbitrary Lagrangian-Eulerian cable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C333DF-2B85-450E-BFC4-927033185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818"/>
            <a:ext cx="10515600" cy="4699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1B918D-6DF3-418D-9F0C-7C068CBC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8910-C6F3-49D5-9DA7-A5792A4D18DB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42E4B2D-3D6D-1140-B165-0FBDFA20B94E}"/>
              </a:ext>
            </a:extLst>
          </p:cNvPr>
          <p:cNvSpPr txBox="1"/>
          <p:nvPr/>
        </p:nvSpPr>
        <p:spPr>
          <a:xfrm>
            <a:off x="838201" y="1690688"/>
            <a:ext cx="38881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Another contribution to the motion is the </a:t>
            </a:r>
            <a:r>
              <a:rPr lang="en-US" sz="2400" b="1" dirty="0"/>
              <a:t>Lagrangian contribution</a:t>
            </a:r>
            <a:r>
              <a:rPr lang="en-US" sz="2400" dirty="0"/>
              <a:t>, called spatial 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a discretized setting, it represents the </a:t>
            </a:r>
            <a:r>
              <a:rPr lang="en-US" sz="2400" b="1" dirty="0"/>
              <a:t>motion of the mesh</a:t>
            </a:r>
          </a:p>
          <a:p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85D6E1E-0E71-BF72-6B1F-C41169486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25" y="2198942"/>
            <a:ext cx="7083875" cy="377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4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755DE-8BE5-4CE4-BA51-088D9F8A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Arbitrary Lagrangian-Eulerian cable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C333DF-2B85-450E-BFC4-927033185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818"/>
            <a:ext cx="10515600" cy="4699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1B918D-6DF3-418D-9F0C-7C068CBC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8910-C6F3-49D5-9DA7-A5792A4D18DB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CB88304-8F55-8B6E-40D2-2DE2CDC31D17}"/>
              </a:ext>
            </a:extLst>
          </p:cNvPr>
          <p:cNvSpPr txBox="1"/>
          <p:nvPr/>
        </p:nvSpPr>
        <p:spPr>
          <a:xfrm>
            <a:off x="838200" y="1690688"/>
            <a:ext cx="38881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total motion is the </a:t>
            </a:r>
            <a:r>
              <a:rPr lang="en-US" sz="2400" b="1" dirty="0"/>
              <a:t>composition of the two contributions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sz="2400" dirty="0"/>
              <a:t> </a:t>
            </a:r>
            <a:r>
              <a:rPr lang="en-US" sz="2400" b="1" dirty="0"/>
              <a:t>No direct information</a:t>
            </a:r>
            <a:r>
              <a:rPr lang="en-US" sz="2400" dirty="0"/>
              <a:t> on</a:t>
            </a:r>
          </a:p>
          <a:p>
            <a:pPr marL="0" indent="0">
              <a:buNone/>
            </a:pPr>
            <a:r>
              <a:rPr lang="en-US" sz="2400" dirty="0"/>
              <a:t>the map from the material to</a:t>
            </a:r>
          </a:p>
          <a:p>
            <a:pPr marL="0" indent="0">
              <a:buNone/>
            </a:pPr>
            <a:r>
              <a:rPr lang="en-US" sz="2400" dirty="0"/>
              <a:t>the spatial domain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unknowns are the maps going </a:t>
            </a:r>
            <a:r>
              <a:rPr lang="en-US" sz="2400" b="1" dirty="0"/>
              <a:t>from the referential domain</a:t>
            </a:r>
          </a:p>
          <a:p>
            <a:endParaRPr lang="fr-B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7AFEDA2-DEDC-9DF3-C655-41EBAC3A6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05" y="1473993"/>
            <a:ext cx="7106195" cy="451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274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46,49417"/>
  <p:tag name="LATEXADDIN" val="\documentclass{article}&#10;\usepackage{amsmath}&#10;\pagestyle{empty}&#10;\begin{document}&#10;&#10;$s$&#10;&#10;\end{document}"/>
  <p:tag name="IGUANATEXSIZE" val="24"/>
  <p:tag name="IGUANATEXCURSOR" val="84"/>
  <p:tag name="TRANSPARENCY" val="Vrai"/>
  <p:tag name="LATEXENGINEID" val="0"/>
  <p:tag name="TEMPFOLDER" val="C:\Users\Olivier Devigne\Documents\IguanaTex\"/>
  <p:tag name="LATEXFORMHEIGHT" val="312"/>
  <p:tag name="LATEXFORMWIDTH" val="384"/>
  <p:tag name="LATEXFORMWRAP" val="Vrai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6,9591"/>
  <p:tag name="ORIGINALWIDTH" val="1544,057"/>
  <p:tag name="LATEXADDIN" val="\documentclass{article}&#10;\usepackage{amsmath}&#10;\usepackage{physics}&#10;\pagestyle{empty}&#10;\begin{document}&#10;\begin{align*}&#10;\delta_\mathbf{x} (\mathcal{W}) = \int_{\mathcal{L}} \delta_\mathbf{x}\left( \pdv{\mathbf{x}}{\xi}\right)^T \mathbf{P}\, dL&#10;\end{align*}&#10;&#10;\end{document}"/>
  <p:tag name="IGUANATEXSIZE" val="28"/>
  <p:tag name="IGUANATEXCURSOR" val="223"/>
  <p:tag name="TRANSPARENCY" val="Vrai"/>
  <p:tag name="LATEXENGINEID" val="0"/>
  <p:tag name="TEMPFOLDER" val="C:\Users\Olivier Devigne\Documents\IguanaTex\"/>
  <p:tag name="LATEXFORMHEIGHT" val="312"/>
  <p:tag name="LATEXFORMWIDTH" val="384"/>
  <p:tag name="LATEXFORMWRAP" val="Vrai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125,2343"/>
  <p:tag name="LATEXADDIN" val="\documentclass{article}&#10;\usepackage{amsmath}&#10;\pagestyle{empty}&#10;\begin{document}&#10;&#10;$\mathcal{W}$&#10;&#10;\end{document}"/>
  <p:tag name="IGUANATEXSIZE" val="28"/>
  <p:tag name="IGUANATEXCURSOR" val="94"/>
  <p:tag name="TRANSPARENCY" val="Vrai"/>
  <p:tag name="LATEXENGINEID" val="0"/>
  <p:tag name="TEMPFOLDER" val="C:\Users\Olivier Devigne\Documents\IguanaTex\"/>
  <p:tag name="LATEXFORMHEIGHT" val="312"/>
  <p:tag name="LATEXFORMWIDTH" val="384"/>
  <p:tag name="LATEXFORMWRAP" val="Vrai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85,48929"/>
  <p:tag name="LATEXADDIN" val="\documentclass{article}&#10;\usepackage{amsmath}&#10;\pagestyle{empty}&#10;\begin{document}&#10;&#10;$\mathbf{P}$&#10;&#10;\end{document}"/>
  <p:tag name="IGUANATEXSIZE" val="28"/>
  <p:tag name="IGUANATEXCURSOR" val="93"/>
  <p:tag name="TRANSPARENCY" val="Vrai"/>
  <p:tag name="LATEXENGINEID" val="0"/>
  <p:tag name="TEMPFOLDER" val="C:\Users\Olivier Devigne\Documents\IguanaTex\"/>
  <p:tag name="LATEXFORMHEIGHT" val="312"/>
  <p:tag name="LATEXFORMWIDTH" val="384"/>
  <p:tag name="LATEXFORMWRAP" val="Vrai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85,48929"/>
  <p:tag name="LATEXADDIN" val="\documentclass{article}&#10;\usepackage{amsmath}&#10;\pagestyle{empty}&#10;\begin{document}&#10;&#10;$\mathbf{P}$&#10;&#10;\end{document}"/>
  <p:tag name="IGUANATEXSIZE" val="28"/>
  <p:tag name="IGUANATEXCURSOR" val="93"/>
  <p:tag name="TRANSPARENCY" val="Vrai"/>
  <p:tag name="LATEXENGINEID" val="0"/>
  <p:tag name="TEMPFOLDER" val="C:\Users\Olivier Devigne\Documents\IguanaTex\"/>
  <p:tag name="LATEXFORMHEIGHT" val="312"/>
  <p:tag name="LATEXFORMWIDTH" val="384"/>
  <p:tag name="LATEXFORMWRAP" val="Vrai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85,48929"/>
  <p:tag name="LATEXADDIN" val="\documentclass{article}&#10;\usepackage{amsmath}&#10;\pagestyle{empty}&#10;\begin{document}&#10;&#10;$\Pi$&#10;&#10;\end{document}"/>
  <p:tag name="IGUANATEXSIZE" val="28"/>
  <p:tag name="IGUANATEXCURSOR" val="85"/>
  <p:tag name="TRANSPARENCY" val="Vrai"/>
  <p:tag name="LATEXENGINEID" val="0"/>
  <p:tag name="TEMPFOLDER" val="C:\Users\Olivier Devigne\Documents\IguanaTex\"/>
  <p:tag name="LATEXFORMHEIGHT" val="312"/>
  <p:tag name="LATEXFORMWIDTH" val="384"/>
  <p:tag name="LATEXFORMWRAP" val="Vrai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1420,323"/>
  <p:tag name="LATEXADDIN" val="\documentclass{article}&#10;\usepackage{amsmath}&#10;\usepackage{physics}&#10;\pagestyle{empty}&#10;\begin{document}&#10;\begin{align*}&#10;\delta_s (\mathcal{W}) = \int_{\mathcal{L}} \delta_s\left( \pdv{s}{\xi}\right) \Pi\, dL&#10;\end{align*}&#10;&#10;\end{document}"/>
  <p:tag name="IGUANATEXSIZE" val="28"/>
  <p:tag name="IGUANATEXCURSOR" val="194"/>
  <p:tag name="TRANSPARENCY" val="Vrai"/>
  <p:tag name="LATEXENGINEID" val="0"/>
  <p:tag name="TEMPFOLDER" val="C:\Users\Olivier Devigne\Documents\IguanaTex\"/>
  <p:tag name="LATEXFORMHEIGHT" val="312"/>
  <p:tag name="LATEXFORMWIDTH" val="384"/>
  <p:tag name="LATEXFORMWRAP" val="Vrai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9681"/>
  <p:tag name="ORIGINALWIDTH" val="445,4443"/>
  <p:tag name="LATEXADDIN" val="\documentclass{article}&#10;\usepackage{amsmath}&#10;\pagestyle{empty}&#10;\begin{document}&#10;&#10;$\dfrac{T}{t} = e^{\mu \pi}$&#10;&#10;\end{document}"/>
  <p:tag name="IGUANATEXSIZE" val="18"/>
  <p:tag name="IGUANATEXCURSOR" val="97"/>
  <p:tag name="TRANSPARENCY" val="Vrai"/>
  <p:tag name="LATEXENGINEID" val="0"/>
  <p:tag name="TEMPFOLDER" val="C:\Users\Olivier Devigne\Documents\IguanaTex\"/>
  <p:tag name="LATEXFORMHEIGHT" val="312"/>
  <p:tag name="LATEXFORMWIDTH" val="384"/>
  <p:tag name="LATEXFORMWRAP" val="Vrai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668,9164"/>
  <p:tag name="LATEXADDIN" val="\documentclass{article}&#10;\usepackage{amsmath}&#10;\usepackage{physics}&#10;\pagestyle{empty}&#10;\begin{document}&#10;&#10;\begin{align*}&#10;\norm{\mathbf{T}} = \mu \norm{\mathbf{N}}&#10;\end{align*}&#10;&#10;\end{document}"/>
  <p:tag name="IGUANATEXSIZE" val="28"/>
  <p:tag name="IGUANATEXCURSOR" val="156"/>
  <p:tag name="TRANSPARENCY" val="Vrai"/>
  <p:tag name="LATEXENGINEID" val="0"/>
  <p:tag name="TEMPFOLDER" val="C:\Users\Olivier Devigne\Documents\IguanaTex\"/>
  <p:tag name="LATEXFORMHEIGHT" val="312"/>
  <p:tag name="LATEXFORMWIDTH" val="384"/>
  <p:tag name="LATEXFORMWRAP" val="Vrai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,4863"/>
  <p:tag name="ORIGINALWIDTH" val="296,213"/>
  <p:tag name="LATEXADDIN" val="\documentclass{article}&#10;\usepackage{amsmath}&#10;\pagestyle{empty}&#10;\begin{document}&#10;&#10;$\mu \geq 0$&#10;&#10;\end{document}"/>
  <p:tag name="IGUANATEXSIZE" val="20"/>
  <p:tag name="IGUANATEXCURSOR" val="92"/>
  <p:tag name="TRANSPARENCY" val="Vrai"/>
  <p:tag name="LATEXENGINEID" val="0"/>
  <p:tag name="TEMPFOLDER" val="C:\Users\Olivier Devigne\Documents\IguanaTex\"/>
  <p:tag name="LATEXFORMHEIGHT" val="312"/>
  <p:tag name="LATEXFORMWIDTH" val="384"/>
  <p:tag name="LATEXFORMWRAP" val="Vrai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,4863"/>
  <p:tag name="ORIGINALWIDTH" val="296,213"/>
  <p:tag name="LATEXADDIN" val="\documentclass{article}&#10;\usepackage{amsmath}&#10;\pagestyle{empty}&#10;\begin{document}&#10;&#10;$\mu = 0$&#10;&#10;\end{document}"/>
  <p:tag name="IGUANATEXSIZE" val="28"/>
  <p:tag name="IGUANATEXCURSOR" val="90"/>
  <p:tag name="TRANSPARENCY" val="Vrai"/>
  <p:tag name="LATEXENGINEID" val="0"/>
  <p:tag name="TEMPFOLDER" val="C:\Users\Olivier Devigne\Documents\IguanaTex\"/>
  <p:tag name="LATEXFORMHEIGHT" val="312"/>
  <p:tag name="LATEXFORMWIDTH" val="384"/>
  <p:tag name="LATEXFORMWRAP" val="Vrai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,49307"/>
  <p:tag name="ORIGINALWIDTH" val="71,2411"/>
  <p:tag name="LATEXADDIN" val="\documentclass{article}&#10;\usepackage{amsmath}&#10;\pagestyle{empty}&#10;\begin{document}&#10;&#10;$\mathbf{x}$&#10;&#10;\end{document}"/>
  <p:tag name="IGUANATEXSIZE" val="24"/>
  <p:tag name="IGUANATEXCURSOR" val="93"/>
  <p:tag name="TRANSPARENCY" val="Vrai"/>
  <p:tag name="LATEXENGINEID" val="0"/>
  <p:tag name="TEMPFOLDER" val="C:\Users\Olivier Devigne\Documents\IguanaTex\"/>
  <p:tag name="LATEXFORMHEIGHT" val="312"/>
  <p:tag name="LATEXFORMWIDTH" val="384"/>
  <p:tag name="LATEXFORMWRAP" val="Vrai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394,4507"/>
  <p:tag name="LATEXADDIN" val="\documentclass{article}&#10;\usepackage{amsmath}&#10;\pagestyle{empty}&#10;\begin{document}&#10;&#10;$\mu = 0.4$&#10;&#10;\end{document}"/>
  <p:tag name="IGUANATEXSIZE" val="20"/>
  <p:tag name="IGUANATEXCURSOR" val="92"/>
  <p:tag name="TRANSPARENCY" val="Vrai"/>
  <p:tag name="LATEXENGINEID" val="0"/>
  <p:tag name="TEMPFOLDER" val="C:\Users\Olivier Devigne\Documents\IguanaTex\"/>
  <p:tag name="LATEXFORMHEIGHT" val="312"/>
  <p:tag name="LATEXFORMWIDTH" val="384"/>
  <p:tag name="LATEXFORMWRAP" val="Vrai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53,24331"/>
  <p:tag name="LATEXADDIN" val="\documentclass{article}&#10;\usepackage{amsmath}&#10;\pagestyle{empty}&#10;\begin{document}&#10;&#10;$\xi$&#10;&#10;\end{document}"/>
  <p:tag name="IGUANATEXSIZE" val="24"/>
  <p:tag name="IGUANATEXCURSOR" val="86"/>
  <p:tag name="TRANSPARENCY" val="Vrai"/>
  <p:tag name="LATEXENGINEID" val="0"/>
  <p:tag name="TEMPFOLDER" val="C:\Users\Olivier Devigne\Documents\IguanaTex\"/>
  <p:tag name="LATEXFORMHEIGHT" val="312"/>
  <p:tag name="LATEXFORMWIDTH" val="384"/>
  <p:tag name="LATEXFORMWRAP" val="Vrai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80,84"/>
  <p:tag name="LATEXADDIN" val="\documentclass{article}&#10;\usepackage{amsmath}&#10;\pagestyle{empty}&#10;\begin{document}&#10;\begin{equation*}&#10;\delta(\mathcal{W}) = \delta_\mathbf{x}(\mathcal{W}) + \delta_s(\mathcal{W})&#10;\end{equation*}&#10;\end{document}"/>
  <p:tag name="IGUANATEXSIZE" val="28"/>
  <p:tag name="IGUANATEXCURSOR" val="172"/>
  <p:tag name="TRANSPARENCY" val="Vrai"/>
  <p:tag name="LATEXENGINEID" val="0"/>
  <p:tag name="TEMPFOLDER" val="C:\Users\Olivier Devigne\Documents\IguanaTex\"/>
  <p:tag name="LATEXFORMHEIGHT" val="312"/>
  <p:tag name="LATEXFORMWIDTH" val="384"/>
  <p:tag name="LATEXFORMWRAP" val="Vrai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6,9591"/>
  <p:tag name="ORIGINALWIDTH" val="1544,057"/>
  <p:tag name="LATEXADDIN" val="\documentclass{article}&#10;\usepackage{amsmath}&#10;\usepackage{physics}&#10;\pagestyle{empty}&#10;\begin{document}&#10;\begin{align*}&#10;\delta_\mathbf{x} (\mathcal{W}) = \int_{\mathcal{L}} \delta_\mathbf{x}\left( \pdv{\mathbf{x}}{\xi}\right)^T \mathbf{P}\, dL&#10;\end{align*}&#10;&#10;\end{document}"/>
  <p:tag name="IGUANATEXSIZE" val="28"/>
  <p:tag name="IGUANATEXCURSOR" val="223"/>
  <p:tag name="TRANSPARENCY" val="Vrai"/>
  <p:tag name="LATEXENGINEID" val="0"/>
  <p:tag name="TEMPFOLDER" val="C:\Users\Olivier Devigne\Documents\IguanaTex\"/>
  <p:tag name="LATEXFORMHEIGHT" val="312"/>
  <p:tag name="LATEXFORMWIDTH" val="384"/>
  <p:tag name="LATEXFORMWRAP" val="Vrai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,48819"/>
  <p:tag name="ORIGINALWIDTH" val="184,4769"/>
  <p:tag name="LATEXADDIN" val="\documentclass{article}&#10;\usepackage{amsmath}&#10;\pagestyle{empty}&#10;\begin{document}&#10;&#10;\begin{align*}&#10;\delta \mathcal{W}&#10;\end{align*}&#10;&#10;\end{document}"/>
  <p:tag name="IGUANATEXSIZE" val="28"/>
  <p:tag name="IGUANATEXCURSOR" val="114"/>
  <p:tag name="TRANSPARENCY" val="Vrai"/>
  <p:tag name="LATEXENGINEID" val="0"/>
  <p:tag name="TEMPFOLDER" val="C:\Users\Olivier Devigne\Documents\IguanaTex\"/>
  <p:tag name="LATEXFORMHEIGHT" val="312"/>
  <p:tag name="LATEXFORMWIDTH" val="384"/>
  <p:tag name="LATEXFORMWRAP" val="Vrai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1420,323"/>
  <p:tag name="LATEXADDIN" val="\documentclass{article}&#10;\usepackage{amsmath}&#10;\usepackage{physics}&#10;\pagestyle{empty}&#10;\begin{document}&#10;\begin{align*}&#10;\delta_s (\mathcal{W}) = \int_{\mathcal{L}} \delta_s\left( \pdv{s}{\xi}\right) \Pi\, dL&#10;\end{align*}&#10;&#10;\end{document}"/>
  <p:tag name="IGUANATEXSIZE" val="28"/>
  <p:tag name="IGUANATEXCURSOR" val="194"/>
  <p:tag name="TRANSPARENCY" val="Vrai"/>
  <p:tag name="LATEXENGINEID" val="0"/>
  <p:tag name="TEMPFOLDER" val="C:\Users\Olivier Devigne\Documents\IguanaTex\"/>
  <p:tag name="LATEXFORMHEIGHT" val="312"/>
  <p:tag name="LATEXFORMWIDTH" val="384"/>
  <p:tag name="LATEXFORMWRAP" val="Vrai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46,49417"/>
  <p:tag name="LATEXADDIN" val="\documentclass{article}&#10;\usepackage{amsmath}&#10;\pagestyle{empty}&#10;\begin{document}&#10;&#10;$s$&#10;&#10;\end{document}"/>
  <p:tag name="IGUANATEXSIZE" val="28"/>
  <p:tag name="IGUANATEXCURSOR" val="84"/>
  <p:tag name="TRANSPARENCY" val="Vrai"/>
  <p:tag name="LATEXENGINEID" val="0"/>
  <p:tag name="TEMPFOLDER" val="C:\Users\Olivier Devigne\Documents\IguanaTex\"/>
  <p:tag name="LATEXFORMHEIGHT" val="312"/>
  <p:tag name="LATEXFORMWIDTH" val="384"/>
  <p:tag name="LATEXFORMWRAP" val="Vrai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,49307"/>
  <p:tag name="ORIGINALWIDTH" val="71,2411"/>
  <p:tag name="LATEXADDIN" val="\documentclass{article}&#10;\usepackage{amsmath}&#10;\pagestyle{empty}&#10;\begin{document}&#10;&#10;$\mathbf{x}$&#10;&#10;\end{document}"/>
  <p:tag name="IGUANATEXSIZE" val="20"/>
  <p:tag name="IGUANATEXCURSOR" val="93"/>
  <p:tag name="TRANSPARENCY" val="Vrai"/>
  <p:tag name="LATEXENGINEID" val="0"/>
  <p:tag name="TEMPFOLDER" val="C:\Users\Olivier Devigne\Documents\IguanaTex\"/>
  <p:tag name="LATEXFORMHEIGHT" val="312"/>
  <p:tag name="LATEXFORMWIDTH" val="384"/>
  <p:tag name="LATEXFORMWRAP" val="Vrai"/>
  <p:tag name="BITMAPVECTOR" val="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945</Words>
  <Application>Microsoft Office PowerPoint</Application>
  <PresentationFormat>Grand écran</PresentationFormat>
  <Paragraphs>165</Paragraphs>
  <Slides>23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Wingdings</vt:lpstr>
      <vt:lpstr>Thème Office</vt:lpstr>
      <vt:lpstr>Cable-actuated soft finger modeling using an ALE approach</vt:lpstr>
      <vt:lpstr>Context: soft robots</vt:lpstr>
      <vt:lpstr>Arbitrary Lagrangian-Eulerian concept</vt:lpstr>
      <vt:lpstr>Arbitrary Lagrangian-Eulerian concept</vt:lpstr>
      <vt:lpstr>Cable model</vt:lpstr>
      <vt:lpstr>Arbitrary Lagrangian-Eulerian cable</vt:lpstr>
      <vt:lpstr>Arbitrary Lagrangian-Eulerian cable</vt:lpstr>
      <vt:lpstr>Arbitrary Lagrangian-Eulerian cable</vt:lpstr>
      <vt:lpstr>Arbitrary Lagrangian-Eulerian cable</vt:lpstr>
      <vt:lpstr>Equations of motion: variation of the energy</vt:lpstr>
      <vt:lpstr>Equations of motion: meaning</vt:lpstr>
      <vt:lpstr>Equations of motion: meaning</vt:lpstr>
      <vt:lpstr>Model: pulley simulation with ALE cable</vt:lpstr>
      <vt:lpstr>Model: pulley simulation with ALE cable</vt:lpstr>
      <vt:lpstr>Model: finger simulation with ALE cable</vt:lpstr>
      <vt:lpstr>Result: finger simulation with ALE cable</vt:lpstr>
      <vt:lpstr>Conclusions and perspectives</vt:lpstr>
      <vt:lpstr>Distinctions with other formulations</vt:lpstr>
      <vt:lpstr>Result: pulley simulation with ALE cable</vt:lpstr>
      <vt:lpstr>Remark: unicity of the solution</vt:lpstr>
      <vt:lpstr>What about friction?</vt:lpstr>
      <vt:lpstr>What about friction?</vt:lpstr>
      <vt:lpstr>What about friction?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finger modeling</dc:title>
  <dc:creator>Olivier Devigne</dc:creator>
  <cp:lastModifiedBy>Olivier Devigne</cp:lastModifiedBy>
  <cp:revision>94</cp:revision>
  <dcterms:created xsi:type="dcterms:W3CDTF">2022-04-28T09:35:23Z</dcterms:created>
  <dcterms:modified xsi:type="dcterms:W3CDTF">2022-07-03T19:52:41Z</dcterms:modified>
</cp:coreProperties>
</file>