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801" r:id="rId2"/>
    <p:sldId id="2800" r:id="rId3"/>
    <p:sldId id="2813" r:id="rId4"/>
    <p:sldId id="2802" r:id="rId5"/>
    <p:sldId id="2809" r:id="rId6"/>
    <p:sldId id="2810" r:id="rId7"/>
    <p:sldId id="2811" r:id="rId8"/>
    <p:sldId id="2808" r:id="rId9"/>
    <p:sldId id="2814" r:id="rId10"/>
    <p:sldId id="2805" r:id="rId11"/>
    <p:sldId id="2816" r:id="rId12"/>
    <p:sldId id="2817" r:id="rId13"/>
    <p:sldId id="2818" r:id="rId14"/>
    <p:sldId id="2815" r:id="rId15"/>
    <p:sldId id="2819" r:id="rId16"/>
    <p:sldId id="2820" r:id="rId17"/>
    <p:sldId id="2804" r:id="rId18"/>
    <p:sldId id="2832" r:id="rId19"/>
    <p:sldId id="2821" r:id="rId20"/>
    <p:sldId id="2822" r:id="rId21"/>
    <p:sldId id="2791" r:id="rId22"/>
    <p:sldId id="2779" r:id="rId23"/>
    <p:sldId id="2795" r:id="rId24"/>
    <p:sldId id="2789" r:id="rId25"/>
    <p:sldId id="2796" r:id="rId26"/>
    <p:sldId id="2797" r:id="rId27"/>
    <p:sldId id="2798" r:id="rId28"/>
    <p:sldId id="2799" r:id="rId29"/>
    <p:sldId id="2823" r:id="rId30"/>
    <p:sldId id="2825" r:id="rId31"/>
    <p:sldId id="2826" r:id="rId32"/>
    <p:sldId id="2831" r:id="rId33"/>
    <p:sldId id="2824" r:id="rId34"/>
    <p:sldId id="2807" r:id="rId35"/>
    <p:sldId id="2827" r:id="rId36"/>
    <p:sldId id="2829" r:id="rId37"/>
    <p:sldId id="2830" r:id="rId38"/>
    <p:sldId id="2774" r:id="rId39"/>
    <p:sldId id="2792" r:id="rId40"/>
    <p:sldId id="2793" r:id="rId41"/>
    <p:sldId id="2794" r:id="rId42"/>
    <p:sldId id="2790" r:id="rId43"/>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M"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eu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F45"/>
    <a:srgbClr val="B9B9B9"/>
    <a:srgbClr val="406861"/>
    <a:srgbClr val="73A9A0"/>
    <a:srgbClr val="DB7C27"/>
    <a:srgbClr val="A50021"/>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7B5A4-2B09-407D-9BDB-4EF8B1FCAFF5}" v="5" dt="2025-04-08T19:52:03.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69" autoAdjust="0"/>
  </p:normalViewPr>
  <p:slideViewPr>
    <p:cSldViewPr snapToGrid="0">
      <p:cViewPr varScale="1">
        <p:scale>
          <a:sx n="67" d="100"/>
          <a:sy n="67" d="100"/>
        </p:scale>
        <p:origin x="126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deninden Frieda" userId="3aef6d2b-cf8a-4a88-a71d-0e21d4cef50d" providerId="ADAL" clId="{81BD7245-9621-4113-9327-D192B899A148}"/>
    <pc:docChg chg="mod">
      <pc:chgData name="Vandeninden Frieda" userId="3aef6d2b-cf8a-4a88-a71d-0e21d4cef50d" providerId="ADAL" clId="{81BD7245-9621-4113-9327-D192B899A148}" dt="2025-08-31T19:02:16.574" v="0"/>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9FA35-0FF7-439C-9EDC-D81138A9971A}"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fr-BE"/>
        </a:p>
      </dgm:t>
    </dgm:pt>
    <dgm:pt modelId="{573A4F35-27AB-4BD9-9573-89F8924F641D}">
      <dgm:prSet phldrT="[Texte]" custT="1"/>
      <dgm:spPr/>
      <dgm:t>
        <a:bodyPr/>
        <a:lstStyle/>
        <a:p>
          <a:r>
            <a:rPr lang="fr-BE" sz="2000" dirty="0"/>
            <a:t>Ciblage géographique</a:t>
          </a:r>
        </a:p>
      </dgm:t>
    </dgm:pt>
    <dgm:pt modelId="{7223B21B-C408-4CC7-96CE-8D9A407AB214}" type="parTrans" cxnId="{E92DB0A6-B456-4493-9712-C6A4C2F72EA8}">
      <dgm:prSet/>
      <dgm:spPr/>
      <dgm:t>
        <a:bodyPr/>
        <a:lstStyle/>
        <a:p>
          <a:endParaRPr lang="fr-BE"/>
        </a:p>
      </dgm:t>
    </dgm:pt>
    <dgm:pt modelId="{175EBC92-67A0-435B-A7E4-6B3BED63246B}" type="sibTrans" cxnId="{E92DB0A6-B456-4493-9712-C6A4C2F72EA8}">
      <dgm:prSet/>
      <dgm:spPr/>
      <dgm:t>
        <a:bodyPr/>
        <a:lstStyle/>
        <a:p>
          <a:endParaRPr lang="fr-BE"/>
        </a:p>
      </dgm:t>
    </dgm:pt>
    <dgm:pt modelId="{D692A30E-624B-4091-91ED-F5F85311A557}">
      <dgm:prSet phldrT="[Texte]" custT="1"/>
      <dgm:spPr/>
      <dgm:t>
        <a:bodyPr/>
        <a:lstStyle/>
        <a:p>
          <a:r>
            <a:rPr lang="fr-BE" sz="2000" dirty="0"/>
            <a:t>Communautaire</a:t>
          </a:r>
          <a:endParaRPr lang="fr-BE" sz="1500" dirty="0"/>
        </a:p>
      </dgm:t>
    </dgm:pt>
    <dgm:pt modelId="{1C830089-0514-48D6-8C4E-63984E8B5578}" type="parTrans" cxnId="{E8783025-34B1-4AD6-AE92-2F7DD46D0F9E}">
      <dgm:prSet/>
      <dgm:spPr/>
      <dgm:t>
        <a:bodyPr/>
        <a:lstStyle/>
        <a:p>
          <a:endParaRPr lang="fr-BE"/>
        </a:p>
      </dgm:t>
    </dgm:pt>
    <dgm:pt modelId="{806D13F7-7EBE-4829-BA05-D4513C68D663}" type="sibTrans" cxnId="{E8783025-34B1-4AD6-AE92-2F7DD46D0F9E}">
      <dgm:prSet/>
      <dgm:spPr/>
      <dgm:t>
        <a:bodyPr/>
        <a:lstStyle/>
        <a:p>
          <a:endParaRPr lang="fr-BE"/>
        </a:p>
      </dgm:t>
    </dgm:pt>
    <dgm:pt modelId="{7653394F-4254-4D6D-B147-0213950679BA}">
      <dgm:prSet phldrT="[Texte]"/>
      <dgm:spPr/>
      <dgm:t>
        <a:bodyPr/>
        <a:lstStyle/>
        <a:p>
          <a:r>
            <a:rPr lang="fr-BE" dirty="0"/>
            <a:t>Score PMT</a:t>
          </a:r>
        </a:p>
      </dgm:t>
    </dgm:pt>
    <dgm:pt modelId="{C2AC0EC2-08C1-4B6A-929B-1054B858824C}" type="parTrans" cxnId="{1A096619-E554-401C-9C92-B9808570A9E9}">
      <dgm:prSet/>
      <dgm:spPr/>
      <dgm:t>
        <a:bodyPr/>
        <a:lstStyle/>
        <a:p>
          <a:endParaRPr lang="fr-BE"/>
        </a:p>
      </dgm:t>
    </dgm:pt>
    <dgm:pt modelId="{9820DD36-B452-4804-8456-81A87027CB6A}" type="sibTrans" cxnId="{1A096619-E554-401C-9C92-B9808570A9E9}">
      <dgm:prSet/>
      <dgm:spPr/>
      <dgm:t>
        <a:bodyPr/>
        <a:lstStyle/>
        <a:p>
          <a:endParaRPr lang="fr-BE"/>
        </a:p>
      </dgm:t>
    </dgm:pt>
    <dgm:pt modelId="{B6BF9F22-AA39-45A9-8C60-A6FBC721797D}" type="pres">
      <dgm:prSet presAssocID="{E6F9FA35-0FF7-439C-9EDC-D81138A9971A}" presName="Name0" presStyleCnt="0">
        <dgm:presLayoutVars>
          <dgm:chMax val="7"/>
          <dgm:chPref val="7"/>
          <dgm:dir/>
          <dgm:animLvl val="lvl"/>
        </dgm:presLayoutVars>
      </dgm:prSet>
      <dgm:spPr/>
    </dgm:pt>
    <dgm:pt modelId="{19B82776-64EC-4468-A178-8A36B00F3E37}" type="pres">
      <dgm:prSet presAssocID="{573A4F35-27AB-4BD9-9573-89F8924F641D}" presName="Accent1" presStyleCnt="0"/>
      <dgm:spPr/>
    </dgm:pt>
    <dgm:pt modelId="{533B9E46-6D6C-4F25-B948-D62E432ED987}" type="pres">
      <dgm:prSet presAssocID="{573A4F35-27AB-4BD9-9573-89F8924F641D}" presName="Accent" presStyleLbl="node1" presStyleIdx="0" presStyleCnt="3"/>
      <dgm:spPr/>
    </dgm:pt>
    <dgm:pt modelId="{79386313-6AB7-406A-A49A-3093633A5313}" type="pres">
      <dgm:prSet presAssocID="{573A4F35-27AB-4BD9-9573-89F8924F641D}" presName="Parent1" presStyleLbl="revTx" presStyleIdx="0" presStyleCnt="3" custScaleX="135998" custScaleY="121329">
        <dgm:presLayoutVars>
          <dgm:chMax val="1"/>
          <dgm:chPref val="1"/>
          <dgm:bulletEnabled val="1"/>
        </dgm:presLayoutVars>
      </dgm:prSet>
      <dgm:spPr/>
    </dgm:pt>
    <dgm:pt modelId="{6D4E82AF-F4ED-43A7-B9F9-C17E0C553E71}" type="pres">
      <dgm:prSet presAssocID="{D692A30E-624B-4091-91ED-F5F85311A557}" presName="Accent2" presStyleCnt="0"/>
      <dgm:spPr/>
    </dgm:pt>
    <dgm:pt modelId="{27121D8E-836A-4EEE-BED0-EB5F67A4E51A}" type="pres">
      <dgm:prSet presAssocID="{D692A30E-624B-4091-91ED-F5F85311A557}" presName="Accent" presStyleLbl="node1" presStyleIdx="1" presStyleCnt="3"/>
      <dgm:spPr/>
    </dgm:pt>
    <dgm:pt modelId="{E88A942A-7904-4E26-B08E-571777CCD7BA}" type="pres">
      <dgm:prSet presAssocID="{D692A30E-624B-4091-91ED-F5F85311A557}" presName="Parent2" presStyleLbl="revTx" presStyleIdx="1" presStyleCnt="3" custScaleX="172950" custScaleY="97634">
        <dgm:presLayoutVars>
          <dgm:chMax val="1"/>
          <dgm:chPref val="1"/>
          <dgm:bulletEnabled val="1"/>
        </dgm:presLayoutVars>
      </dgm:prSet>
      <dgm:spPr/>
    </dgm:pt>
    <dgm:pt modelId="{9AEBB74E-F339-4B7E-BDCA-696C8A7A8D82}" type="pres">
      <dgm:prSet presAssocID="{7653394F-4254-4D6D-B147-0213950679BA}" presName="Accent3" presStyleCnt="0"/>
      <dgm:spPr/>
    </dgm:pt>
    <dgm:pt modelId="{61F7636D-18E3-4638-8079-A4E62F932344}" type="pres">
      <dgm:prSet presAssocID="{7653394F-4254-4D6D-B147-0213950679BA}" presName="Accent" presStyleLbl="node1" presStyleIdx="2" presStyleCnt="3"/>
      <dgm:spPr/>
    </dgm:pt>
    <dgm:pt modelId="{A0B8381F-CCD3-46F3-A834-5685DC669642}" type="pres">
      <dgm:prSet presAssocID="{7653394F-4254-4D6D-B147-0213950679BA}" presName="Parent3" presStyleLbl="revTx" presStyleIdx="2" presStyleCnt="3">
        <dgm:presLayoutVars>
          <dgm:chMax val="1"/>
          <dgm:chPref val="1"/>
          <dgm:bulletEnabled val="1"/>
        </dgm:presLayoutVars>
      </dgm:prSet>
      <dgm:spPr/>
    </dgm:pt>
  </dgm:ptLst>
  <dgm:cxnLst>
    <dgm:cxn modelId="{1A096619-E554-401C-9C92-B9808570A9E9}" srcId="{E6F9FA35-0FF7-439C-9EDC-D81138A9971A}" destId="{7653394F-4254-4D6D-B147-0213950679BA}" srcOrd="2" destOrd="0" parTransId="{C2AC0EC2-08C1-4B6A-929B-1054B858824C}" sibTransId="{9820DD36-B452-4804-8456-81A87027CB6A}"/>
    <dgm:cxn modelId="{03E04C22-7EE2-411A-A7E6-FED2B6F4E31E}" type="presOf" srcId="{573A4F35-27AB-4BD9-9573-89F8924F641D}" destId="{79386313-6AB7-406A-A49A-3093633A5313}" srcOrd="0" destOrd="0" presId="urn:microsoft.com/office/officeart/2009/layout/CircleArrowProcess"/>
    <dgm:cxn modelId="{E8783025-34B1-4AD6-AE92-2F7DD46D0F9E}" srcId="{E6F9FA35-0FF7-439C-9EDC-D81138A9971A}" destId="{D692A30E-624B-4091-91ED-F5F85311A557}" srcOrd="1" destOrd="0" parTransId="{1C830089-0514-48D6-8C4E-63984E8B5578}" sibTransId="{806D13F7-7EBE-4829-BA05-D4513C68D663}"/>
    <dgm:cxn modelId="{4F9CCA29-E68E-4E28-B62B-FBDDA8056978}" type="presOf" srcId="{7653394F-4254-4D6D-B147-0213950679BA}" destId="{A0B8381F-CCD3-46F3-A834-5685DC669642}" srcOrd="0" destOrd="0" presId="urn:microsoft.com/office/officeart/2009/layout/CircleArrowProcess"/>
    <dgm:cxn modelId="{E2CBDF29-F27B-4ACA-9352-39732EB1ED82}" type="presOf" srcId="{E6F9FA35-0FF7-439C-9EDC-D81138A9971A}" destId="{B6BF9F22-AA39-45A9-8C60-A6FBC721797D}" srcOrd="0" destOrd="0" presId="urn:microsoft.com/office/officeart/2009/layout/CircleArrowProcess"/>
    <dgm:cxn modelId="{E92DB0A6-B456-4493-9712-C6A4C2F72EA8}" srcId="{E6F9FA35-0FF7-439C-9EDC-D81138A9971A}" destId="{573A4F35-27AB-4BD9-9573-89F8924F641D}" srcOrd="0" destOrd="0" parTransId="{7223B21B-C408-4CC7-96CE-8D9A407AB214}" sibTransId="{175EBC92-67A0-435B-A7E4-6B3BED63246B}"/>
    <dgm:cxn modelId="{80BC45BB-BCA8-4DC1-90EB-EE12F346573E}" type="presOf" srcId="{D692A30E-624B-4091-91ED-F5F85311A557}" destId="{E88A942A-7904-4E26-B08E-571777CCD7BA}" srcOrd="0" destOrd="0" presId="urn:microsoft.com/office/officeart/2009/layout/CircleArrowProcess"/>
    <dgm:cxn modelId="{54719943-ADF3-478C-9F34-DF805FAFBA67}" type="presParOf" srcId="{B6BF9F22-AA39-45A9-8C60-A6FBC721797D}" destId="{19B82776-64EC-4468-A178-8A36B00F3E37}" srcOrd="0" destOrd="0" presId="urn:microsoft.com/office/officeart/2009/layout/CircleArrowProcess"/>
    <dgm:cxn modelId="{BE0EFFE8-4105-4920-BCA0-06CC61F5C4A8}" type="presParOf" srcId="{19B82776-64EC-4468-A178-8A36B00F3E37}" destId="{533B9E46-6D6C-4F25-B948-D62E432ED987}" srcOrd="0" destOrd="0" presId="urn:microsoft.com/office/officeart/2009/layout/CircleArrowProcess"/>
    <dgm:cxn modelId="{FF69CE35-99F1-4660-9CCA-375F5A41145E}" type="presParOf" srcId="{B6BF9F22-AA39-45A9-8C60-A6FBC721797D}" destId="{79386313-6AB7-406A-A49A-3093633A5313}" srcOrd="1" destOrd="0" presId="urn:microsoft.com/office/officeart/2009/layout/CircleArrowProcess"/>
    <dgm:cxn modelId="{8C028446-2E12-45C6-924C-891B83A105F0}" type="presParOf" srcId="{B6BF9F22-AA39-45A9-8C60-A6FBC721797D}" destId="{6D4E82AF-F4ED-43A7-B9F9-C17E0C553E71}" srcOrd="2" destOrd="0" presId="urn:microsoft.com/office/officeart/2009/layout/CircleArrowProcess"/>
    <dgm:cxn modelId="{40885C6E-325C-4BDA-B294-64E17F019BE9}" type="presParOf" srcId="{6D4E82AF-F4ED-43A7-B9F9-C17E0C553E71}" destId="{27121D8E-836A-4EEE-BED0-EB5F67A4E51A}" srcOrd="0" destOrd="0" presId="urn:microsoft.com/office/officeart/2009/layout/CircleArrowProcess"/>
    <dgm:cxn modelId="{535B3A19-75E9-4B20-B5FE-FDF098535CD1}" type="presParOf" srcId="{B6BF9F22-AA39-45A9-8C60-A6FBC721797D}" destId="{E88A942A-7904-4E26-B08E-571777CCD7BA}" srcOrd="3" destOrd="0" presId="urn:microsoft.com/office/officeart/2009/layout/CircleArrowProcess"/>
    <dgm:cxn modelId="{7A239E25-D531-4ECE-9F2E-C24F6226558A}" type="presParOf" srcId="{B6BF9F22-AA39-45A9-8C60-A6FBC721797D}" destId="{9AEBB74E-F339-4B7E-BDCA-696C8A7A8D82}" srcOrd="4" destOrd="0" presId="urn:microsoft.com/office/officeart/2009/layout/CircleArrowProcess"/>
    <dgm:cxn modelId="{A271F60E-9432-4023-9460-2B9E452B4A16}" type="presParOf" srcId="{9AEBB74E-F339-4B7E-BDCA-696C8A7A8D82}" destId="{61F7636D-18E3-4638-8079-A4E62F932344}" srcOrd="0" destOrd="0" presId="urn:microsoft.com/office/officeart/2009/layout/CircleArrowProcess"/>
    <dgm:cxn modelId="{2514959C-FE71-4780-AFFE-D59C5BB78A8E}" type="presParOf" srcId="{B6BF9F22-AA39-45A9-8C60-A6FBC721797D}" destId="{A0B8381F-CCD3-46F3-A834-5685DC66964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E742A7-8691-48F1-BF4D-2D0FB2438FB5}"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fr-BE"/>
        </a:p>
      </dgm:t>
    </dgm:pt>
    <dgm:pt modelId="{EE87931C-B674-4AAB-AC17-9674DDCB293C}">
      <dgm:prSet phldrT="[Texte]"/>
      <dgm:spPr/>
      <dgm:t>
        <a:bodyPr/>
        <a:lstStyle/>
        <a:p>
          <a:r>
            <a:rPr lang="fr-BE" dirty="0"/>
            <a:t>Un système de politiques sociales</a:t>
          </a:r>
        </a:p>
      </dgm:t>
    </dgm:pt>
    <dgm:pt modelId="{74E78D55-5F78-45C9-8363-0D2775AE5546}" type="parTrans" cxnId="{225239EB-B356-42DF-A7BE-6E50F2984B88}">
      <dgm:prSet/>
      <dgm:spPr/>
      <dgm:t>
        <a:bodyPr/>
        <a:lstStyle/>
        <a:p>
          <a:endParaRPr lang="fr-BE"/>
        </a:p>
      </dgm:t>
    </dgm:pt>
    <dgm:pt modelId="{EE02691F-91A1-4719-A401-A5560BC41B12}" type="sibTrans" cxnId="{225239EB-B356-42DF-A7BE-6E50F2984B88}">
      <dgm:prSet/>
      <dgm:spPr/>
      <dgm:t>
        <a:bodyPr/>
        <a:lstStyle/>
        <a:p>
          <a:endParaRPr lang="fr-BE"/>
        </a:p>
      </dgm:t>
    </dgm:pt>
    <dgm:pt modelId="{18FE809E-AF6D-4625-A8A2-F06BE032C1AB}">
      <dgm:prSet phldrT="[Texte]"/>
      <dgm:spPr/>
      <dgm:t>
        <a:bodyPr/>
        <a:lstStyle/>
        <a:p>
          <a:r>
            <a:rPr lang="fr-BE" dirty="0"/>
            <a:t>Mise en place d’une nouvelle politique ou réforme</a:t>
          </a:r>
        </a:p>
      </dgm:t>
    </dgm:pt>
    <dgm:pt modelId="{70F1D590-4382-4E10-A6F2-B8A50BAA6F2B}" type="parTrans" cxnId="{281C64EE-CEB6-4323-87D0-62C0345AB85E}">
      <dgm:prSet/>
      <dgm:spPr/>
      <dgm:t>
        <a:bodyPr/>
        <a:lstStyle/>
        <a:p>
          <a:endParaRPr lang="fr-BE"/>
        </a:p>
      </dgm:t>
    </dgm:pt>
    <dgm:pt modelId="{CCAE1E38-0F60-4638-AD9B-11013EE9DF6C}" type="sibTrans" cxnId="{281C64EE-CEB6-4323-87D0-62C0345AB85E}">
      <dgm:prSet/>
      <dgm:spPr/>
      <dgm:t>
        <a:bodyPr/>
        <a:lstStyle/>
        <a:p>
          <a:endParaRPr lang="fr-BE"/>
        </a:p>
      </dgm:t>
    </dgm:pt>
    <dgm:pt modelId="{9C5F85C0-110B-468C-AA72-06A5411FD0AD}">
      <dgm:prSet phldrT="[Texte]"/>
      <dgm:spPr/>
      <dgm:t>
        <a:bodyPr/>
        <a:lstStyle/>
        <a:p>
          <a:r>
            <a:rPr lang="fr-BE" dirty="0"/>
            <a:t>Evaluation quantitative</a:t>
          </a:r>
        </a:p>
      </dgm:t>
    </dgm:pt>
    <dgm:pt modelId="{1A668CF7-ECE4-4A24-B931-93F631A7291B}" type="parTrans" cxnId="{DF17FA20-4206-4286-BDC3-26A3B1FCE24D}">
      <dgm:prSet/>
      <dgm:spPr/>
      <dgm:t>
        <a:bodyPr/>
        <a:lstStyle/>
        <a:p>
          <a:endParaRPr lang="fr-BE"/>
        </a:p>
      </dgm:t>
    </dgm:pt>
    <dgm:pt modelId="{5FD9032B-A803-481C-A938-C8A21E1C5BCD}" type="sibTrans" cxnId="{DF17FA20-4206-4286-BDC3-26A3B1FCE24D}">
      <dgm:prSet/>
      <dgm:spPr/>
      <dgm:t>
        <a:bodyPr/>
        <a:lstStyle/>
        <a:p>
          <a:endParaRPr lang="fr-BE"/>
        </a:p>
      </dgm:t>
    </dgm:pt>
    <dgm:pt modelId="{1EF9C342-F897-495B-BEA5-1EBF2B01A497}">
      <dgm:prSet phldrT="[Texte]"/>
      <dgm:spPr/>
      <dgm:t>
        <a:bodyPr/>
        <a:lstStyle/>
        <a:p>
          <a:r>
            <a:rPr lang="fr-BE" dirty="0"/>
            <a:t>Evaluation qualitative</a:t>
          </a:r>
        </a:p>
      </dgm:t>
    </dgm:pt>
    <dgm:pt modelId="{B2B76A62-943A-4138-8665-8F8DD0DE46F4}" type="parTrans" cxnId="{3420E4E8-1251-4C5D-A040-B8D12771A4ED}">
      <dgm:prSet/>
      <dgm:spPr/>
      <dgm:t>
        <a:bodyPr/>
        <a:lstStyle/>
        <a:p>
          <a:endParaRPr lang="fr-BE"/>
        </a:p>
      </dgm:t>
    </dgm:pt>
    <dgm:pt modelId="{099F4D09-0083-4DE9-A435-304336EE5119}" type="sibTrans" cxnId="{3420E4E8-1251-4C5D-A040-B8D12771A4ED}">
      <dgm:prSet/>
      <dgm:spPr/>
      <dgm:t>
        <a:bodyPr/>
        <a:lstStyle/>
        <a:p>
          <a:endParaRPr lang="fr-BE"/>
        </a:p>
      </dgm:t>
    </dgm:pt>
    <dgm:pt modelId="{54911C13-FFD5-49E1-B923-186221E57C8D}">
      <dgm:prSet/>
      <dgm:spPr/>
      <dgm:t>
        <a:bodyPr/>
        <a:lstStyle/>
        <a:p>
          <a:r>
            <a:rPr lang="fr-BE" dirty="0"/>
            <a:t>Informe le design des politiques sociales</a:t>
          </a:r>
        </a:p>
      </dgm:t>
    </dgm:pt>
    <dgm:pt modelId="{E0864943-6CC2-4CB8-BD4F-2AF914BDF1E2}" type="parTrans" cxnId="{8DF0AF79-E48D-46E7-BB75-EA7F104E5FD7}">
      <dgm:prSet/>
      <dgm:spPr/>
      <dgm:t>
        <a:bodyPr/>
        <a:lstStyle/>
        <a:p>
          <a:endParaRPr lang="fr-BE"/>
        </a:p>
      </dgm:t>
    </dgm:pt>
    <dgm:pt modelId="{65D79120-2982-4955-A94E-58639DF413EE}" type="sibTrans" cxnId="{8DF0AF79-E48D-46E7-BB75-EA7F104E5FD7}">
      <dgm:prSet/>
      <dgm:spPr/>
      <dgm:t>
        <a:bodyPr/>
        <a:lstStyle/>
        <a:p>
          <a:endParaRPr lang="fr-BE"/>
        </a:p>
      </dgm:t>
    </dgm:pt>
    <dgm:pt modelId="{32FC6ACF-AAA7-49CF-A366-E8706B3D540D}" type="pres">
      <dgm:prSet presAssocID="{26E742A7-8691-48F1-BF4D-2D0FB2438FB5}" presName="Name0" presStyleCnt="0">
        <dgm:presLayoutVars>
          <dgm:dir/>
          <dgm:resizeHandles val="exact"/>
        </dgm:presLayoutVars>
      </dgm:prSet>
      <dgm:spPr/>
    </dgm:pt>
    <dgm:pt modelId="{7D52E242-30DD-4BBA-9373-AE39202C3CD0}" type="pres">
      <dgm:prSet presAssocID="{26E742A7-8691-48F1-BF4D-2D0FB2438FB5}" presName="cycle" presStyleCnt="0"/>
      <dgm:spPr/>
    </dgm:pt>
    <dgm:pt modelId="{33D32000-EA7C-45D1-94FA-A450959F965E}" type="pres">
      <dgm:prSet presAssocID="{EE87931C-B674-4AAB-AC17-9674DDCB293C}" presName="nodeFirstNode" presStyleLbl="node1" presStyleIdx="0" presStyleCnt="5">
        <dgm:presLayoutVars>
          <dgm:bulletEnabled val="1"/>
        </dgm:presLayoutVars>
      </dgm:prSet>
      <dgm:spPr/>
    </dgm:pt>
    <dgm:pt modelId="{173374FE-5320-4D9A-A34A-2D36C7B59716}" type="pres">
      <dgm:prSet presAssocID="{EE02691F-91A1-4719-A401-A5560BC41B12}" presName="sibTransFirstNode" presStyleLbl="bgShp" presStyleIdx="0" presStyleCnt="1"/>
      <dgm:spPr/>
    </dgm:pt>
    <dgm:pt modelId="{D48A67DB-EA5B-4234-B51B-A942D2BDE47C}" type="pres">
      <dgm:prSet presAssocID="{18FE809E-AF6D-4625-A8A2-F06BE032C1AB}" presName="nodeFollowingNodes" presStyleLbl="node1" presStyleIdx="1" presStyleCnt="5">
        <dgm:presLayoutVars>
          <dgm:bulletEnabled val="1"/>
        </dgm:presLayoutVars>
      </dgm:prSet>
      <dgm:spPr/>
    </dgm:pt>
    <dgm:pt modelId="{274F0802-4A5F-4A8C-A4E4-019C15A80584}" type="pres">
      <dgm:prSet presAssocID="{9C5F85C0-110B-468C-AA72-06A5411FD0AD}" presName="nodeFollowingNodes" presStyleLbl="node1" presStyleIdx="2" presStyleCnt="5">
        <dgm:presLayoutVars>
          <dgm:bulletEnabled val="1"/>
        </dgm:presLayoutVars>
      </dgm:prSet>
      <dgm:spPr/>
    </dgm:pt>
    <dgm:pt modelId="{318F7ED0-AA62-4691-BD99-E2A21914164D}" type="pres">
      <dgm:prSet presAssocID="{1EF9C342-F897-495B-BEA5-1EBF2B01A497}" presName="nodeFollowingNodes" presStyleLbl="node1" presStyleIdx="3" presStyleCnt="5">
        <dgm:presLayoutVars>
          <dgm:bulletEnabled val="1"/>
        </dgm:presLayoutVars>
      </dgm:prSet>
      <dgm:spPr/>
    </dgm:pt>
    <dgm:pt modelId="{FAC96D1A-75E3-4DB9-95C3-EF0F1F9A86F2}" type="pres">
      <dgm:prSet presAssocID="{54911C13-FFD5-49E1-B923-186221E57C8D}" presName="nodeFollowingNodes" presStyleLbl="node1" presStyleIdx="4" presStyleCnt="5">
        <dgm:presLayoutVars>
          <dgm:bulletEnabled val="1"/>
        </dgm:presLayoutVars>
      </dgm:prSet>
      <dgm:spPr/>
    </dgm:pt>
  </dgm:ptLst>
  <dgm:cxnLst>
    <dgm:cxn modelId="{93DEC011-87DE-4CAA-B4F7-723FB6410453}" type="presOf" srcId="{54911C13-FFD5-49E1-B923-186221E57C8D}" destId="{FAC96D1A-75E3-4DB9-95C3-EF0F1F9A86F2}" srcOrd="0" destOrd="0" presId="urn:microsoft.com/office/officeart/2005/8/layout/cycle3"/>
    <dgm:cxn modelId="{DF17FA20-4206-4286-BDC3-26A3B1FCE24D}" srcId="{26E742A7-8691-48F1-BF4D-2D0FB2438FB5}" destId="{9C5F85C0-110B-468C-AA72-06A5411FD0AD}" srcOrd="2" destOrd="0" parTransId="{1A668CF7-ECE4-4A24-B931-93F631A7291B}" sibTransId="{5FD9032B-A803-481C-A938-C8A21E1C5BCD}"/>
    <dgm:cxn modelId="{2EB77739-DCA8-4442-9EFC-4CE6D4E228E8}" type="presOf" srcId="{9C5F85C0-110B-468C-AA72-06A5411FD0AD}" destId="{274F0802-4A5F-4A8C-A4E4-019C15A80584}" srcOrd="0" destOrd="0" presId="urn:microsoft.com/office/officeart/2005/8/layout/cycle3"/>
    <dgm:cxn modelId="{D6FBB06D-7713-4A5C-9E0C-67D8EEF46A72}" type="presOf" srcId="{26E742A7-8691-48F1-BF4D-2D0FB2438FB5}" destId="{32FC6ACF-AAA7-49CF-A366-E8706B3D540D}" srcOrd="0" destOrd="0" presId="urn:microsoft.com/office/officeart/2005/8/layout/cycle3"/>
    <dgm:cxn modelId="{8DF0AF79-E48D-46E7-BB75-EA7F104E5FD7}" srcId="{26E742A7-8691-48F1-BF4D-2D0FB2438FB5}" destId="{54911C13-FFD5-49E1-B923-186221E57C8D}" srcOrd="4" destOrd="0" parTransId="{E0864943-6CC2-4CB8-BD4F-2AF914BDF1E2}" sibTransId="{65D79120-2982-4955-A94E-58639DF413EE}"/>
    <dgm:cxn modelId="{4449F579-2F44-469F-943F-7F5792358F31}" type="presOf" srcId="{18FE809E-AF6D-4625-A8A2-F06BE032C1AB}" destId="{D48A67DB-EA5B-4234-B51B-A942D2BDE47C}" srcOrd="0" destOrd="0" presId="urn:microsoft.com/office/officeart/2005/8/layout/cycle3"/>
    <dgm:cxn modelId="{7E585981-1A54-4938-83C1-467AD7B3EBF9}" type="presOf" srcId="{EE87931C-B674-4AAB-AC17-9674DDCB293C}" destId="{33D32000-EA7C-45D1-94FA-A450959F965E}" srcOrd="0" destOrd="0" presId="urn:microsoft.com/office/officeart/2005/8/layout/cycle3"/>
    <dgm:cxn modelId="{BDECEC94-CB76-48E7-80C3-EBFC398F8654}" type="presOf" srcId="{EE02691F-91A1-4719-A401-A5560BC41B12}" destId="{173374FE-5320-4D9A-A34A-2D36C7B59716}" srcOrd="0" destOrd="0" presId="urn:microsoft.com/office/officeart/2005/8/layout/cycle3"/>
    <dgm:cxn modelId="{CA1045AE-433E-4E28-9298-5715DBA6DCD9}" type="presOf" srcId="{1EF9C342-F897-495B-BEA5-1EBF2B01A497}" destId="{318F7ED0-AA62-4691-BD99-E2A21914164D}" srcOrd="0" destOrd="0" presId="urn:microsoft.com/office/officeart/2005/8/layout/cycle3"/>
    <dgm:cxn modelId="{3420E4E8-1251-4C5D-A040-B8D12771A4ED}" srcId="{26E742A7-8691-48F1-BF4D-2D0FB2438FB5}" destId="{1EF9C342-F897-495B-BEA5-1EBF2B01A497}" srcOrd="3" destOrd="0" parTransId="{B2B76A62-943A-4138-8665-8F8DD0DE46F4}" sibTransId="{099F4D09-0083-4DE9-A435-304336EE5119}"/>
    <dgm:cxn modelId="{225239EB-B356-42DF-A7BE-6E50F2984B88}" srcId="{26E742A7-8691-48F1-BF4D-2D0FB2438FB5}" destId="{EE87931C-B674-4AAB-AC17-9674DDCB293C}" srcOrd="0" destOrd="0" parTransId="{74E78D55-5F78-45C9-8363-0D2775AE5546}" sibTransId="{EE02691F-91A1-4719-A401-A5560BC41B12}"/>
    <dgm:cxn modelId="{281C64EE-CEB6-4323-87D0-62C0345AB85E}" srcId="{26E742A7-8691-48F1-BF4D-2D0FB2438FB5}" destId="{18FE809E-AF6D-4625-A8A2-F06BE032C1AB}" srcOrd="1" destOrd="0" parTransId="{70F1D590-4382-4E10-A6F2-B8A50BAA6F2B}" sibTransId="{CCAE1E38-0F60-4638-AD9B-11013EE9DF6C}"/>
    <dgm:cxn modelId="{7D400F56-740C-41C3-BFFB-0A3D020ED72C}" type="presParOf" srcId="{32FC6ACF-AAA7-49CF-A366-E8706B3D540D}" destId="{7D52E242-30DD-4BBA-9373-AE39202C3CD0}" srcOrd="0" destOrd="0" presId="urn:microsoft.com/office/officeart/2005/8/layout/cycle3"/>
    <dgm:cxn modelId="{B6FA4DCA-67FB-46A9-8CB0-EA8EBC00F672}" type="presParOf" srcId="{7D52E242-30DD-4BBA-9373-AE39202C3CD0}" destId="{33D32000-EA7C-45D1-94FA-A450959F965E}" srcOrd="0" destOrd="0" presId="urn:microsoft.com/office/officeart/2005/8/layout/cycle3"/>
    <dgm:cxn modelId="{2B35D44B-9C33-46C2-9C79-7A01AA3D2304}" type="presParOf" srcId="{7D52E242-30DD-4BBA-9373-AE39202C3CD0}" destId="{173374FE-5320-4D9A-A34A-2D36C7B59716}" srcOrd="1" destOrd="0" presId="urn:microsoft.com/office/officeart/2005/8/layout/cycle3"/>
    <dgm:cxn modelId="{59CC5D9E-089C-4CA5-93EB-BAC306D1A55F}" type="presParOf" srcId="{7D52E242-30DD-4BBA-9373-AE39202C3CD0}" destId="{D48A67DB-EA5B-4234-B51B-A942D2BDE47C}" srcOrd="2" destOrd="0" presId="urn:microsoft.com/office/officeart/2005/8/layout/cycle3"/>
    <dgm:cxn modelId="{D5F05EB0-B8A6-4D11-9A0F-E6BED0F62A5A}" type="presParOf" srcId="{7D52E242-30DD-4BBA-9373-AE39202C3CD0}" destId="{274F0802-4A5F-4A8C-A4E4-019C15A80584}" srcOrd="3" destOrd="0" presId="urn:microsoft.com/office/officeart/2005/8/layout/cycle3"/>
    <dgm:cxn modelId="{94DCF11D-9542-4060-AF7F-47B3E3A0CDA4}" type="presParOf" srcId="{7D52E242-30DD-4BBA-9373-AE39202C3CD0}" destId="{318F7ED0-AA62-4691-BD99-E2A21914164D}" srcOrd="4" destOrd="0" presId="urn:microsoft.com/office/officeart/2005/8/layout/cycle3"/>
    <dgm:cxn modelId="{B37DC01F-3BA3-4835-9273-0FE2E8CCD84D}" type="presParOf" srcId="{7D52E242-30DD-4BBA-9373-AE39202C3CD0}" destId="{FAC96D1A-75E3-4DB9-95C3-EF0F1F9A86F2}"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2871ED-B520-4A14-8DD5-A63FB8898CDD}" type="doc">
      <dgm:prSet loTypeId="urn:microsoft.com/office/officeart/2005/8/layout/pyramid3" loCatId="pyramid" qsTypeId="urn:microsoft.com/office/officeart/2005/8/quickstyle/simple1" qsCatId="simple" csTypeId="urn:microsoft.com/office/officeart/2005/8/colors/accent2_4" csCatId="accent2" phldr="1"/>
      <dgm:spPr/>
      <dgm:t>
        <a:bodyPr/>
        <a:lstStyle/>
        <a:p>
          <a:endParaRPr lang="fr-BE"/>
        </a:p>
      </dgm:t>
    </dgm:pt>
    <dgm:pt modelId="{A838F48C-4584-4DBD-946E-B3691C1CDA04}">
      <dgm:prSet phldrT="[Texte]"/>
      <dgm:spPr/>
      <dgm:t>
        <a:bodyPr/>
        <a:lstStyle/>
        <a:p>
          <a:r>
            <a:rPr lang="fr-BE" dirty="0"/>
            <a:t>Achat de nourriture</a:t>
          </a:r>
        </a:p>
      </dgm:t>
    </dgm:pt>
    <dgm:pt modelId="{B3D31BFB-21FE-4DAD-A6DA-C92A1199A683}" type="parTrans" cxnId="{BD9C9F0A-08F4-482C-A6B9-29B02ED27712}">
      <dgm:prSet/>
      <dgm:spPr/>
      <dgm:t>
        <a:bodyPr/>
        <a:lstStyle/>
        <a:p>
          <a:endParaRPr lang="fr-BE"/>
        </a:p>
      </dgm:t>
    </dgm:pt>
    <dgm:pt modelId="{2587767B-9302-4F22-8130-3A195A1F715F}" type="sibTrans" cxnId="{BD9C9F0A-08F4-482C-A6B9-29B02ED27712}">
      <dgm:prSet/>
      <dgm:spPr/>
      <dgm:t>
        <a:bodyPr/>
        <a:lstStyle/>
        <a:p>
          <a:endParaRPr lang="fr-BE"/>
        </a:p>
      </dgm:t>
    </dgm:pt>
    <dgm:pt modelId="{F64073A1-4793-49A1-9856-940F75C0D74F}">
      <dgm:prSet phldrT="[Texte]"/>
      <dgm:spPr/>
      <dgm:t>
        <a:bodyPr/>
        <a:lstStyle/>
        <a:p>
          <a:r>
            <a:rPr lang="fr-BE" dirty="0"/>
            <a:t>Education des enfants</a:t>
          </a:r>
        </a:p>
      </dgm:t>
    </dgm:pt>
    <dgm:pt modelId="{48495D7F-BB33-4121-B5DB-8FFDA8DDFBEE}" type="parTrans" cxnId="{89ACC28F-EBC1-4322-812C-89130CD7B267}">
      <dgm:prSet/>
      <dgm:spPr/>
      <dgm:t>
        <a:bodyPr/>
        <a:lstStyle/>
        <a:p>
          <a:endParaRPr lang="fr-BE"/>
        </a:p>
      </dgm:t>
    </dgm:pt>
    <dgm:pt modelId="{F6CA7BE8-30AE-41F1-B845-CCA3367FBFAA}" type="sibTrans" cxnId="{89ACC28F-EBC1-4322-812C-89130CD7B267}">
      <dgm:prSet/>
      <dgm:spPr/>
      <dgm:t>
        <a:bodyPr/>
        <a:lstStyle/>
        <a:p>
          <a:endParaRPr lang="fr-BE"/>
        </a:p>
      </dgm:t>
    </dgm:pt>
    <dgm:pt modelId="{8B526EEE-8CB3-44D4-8AAE-8CA2A57304DC}">
      <dgm:prSet phldrT="[Texte]"/>
      <dgm:spPr/>
      <dgm:t>
        <a:bodyPr/>
        <a:lstStyle/>
        <a:p>
          <a:r>
            <a:rPr lang="fr-BE" dirty="0"/>
            <a:t>santé</a:t>
          </a:r>
        </a:p>
      </dgm:t>
    </dgm:pt>
    <dgm:pt modelId="{BE9049C5-4115-44D6-9754-3C7FB56AAF6B}" type="parTrans" cxnId="{8CA6019A-3F72-449F-85B1-2D0C6849F4E5}">
      <dgm:prSet/>
      <dgm:spPr/>
      <dgm:t>
        <a:bodyPr/>
        <a:lstStyle/>
        <a:p>
          <a:endParaRPr lang="fr-BE"/>
        </a:p>
      </dgm:t>
    </dgm:pt>
    <dgm:pt modelId="{AB6026C7-24D1-48D2-BB63-77F4E1C95F65}" type="sibTrans" cxnId="{8CA6019A-3F72-449F-85B1-2D0C6849F4E5}">
      <dgm:prSet/>
      <dgm:spPr/>
      <dgm:t>
        <a:bodyPr/>
        <a:lstStyle/>
        <a:p>
          <a:endParaRPr lang="fr-BE"/>
        </a:p>
      </dgm:t>
    </dgm:pt>
    <dgm:pt modelId="{28870632-BB35-4742-AAF0-0DC82EE952B4}">
      <dgm:prSet/>
      <dgm:spPr/>
      <dgm:t>
        <a:bodyPr/>
        <a:lstStyle/>
        <a:p>
          <a:r>
            <a:rPr lang="fr-BE" dirty="0"/>
            <a:t>AGR</a:t>
          </a:r>
        </a:p>
      </dgm:t>
    </dgm:pt>
    <dgm:pt modelId="{B315A01C-B858-42CD-8578-A4F904C92759}" type="parTrans" cxnId="{508C510D-F046-4C29-A252-4AC3231C5E71}">
      <dgm:prSet/>
      <dgm:spPr/>
      <dgm:t>
        <a:bodyPr/>
        <a:lstStyle/>
        <a:p>
          <a:endParaRPr lang="fr-BE"/>
        </a:p>
      </dgm:t>
    </dgm:pt>
    <dgm:pt modelId="{B9B24EA1-452D-42B9-B132-3FD354F4DFD7}" type="sibTrans" cxnId="{508C510D-F046-4C29-A252-4AC3231C5E71}">
      <dgm:prSet/>
      <dgm:spPr/>
      <dgm:t>
        <a:bodyPr/>
        <a:lstStyle/>
        <a:p>
          <a:endParaRPr lang="fr-BE"/>
        </a:p>
      </dgm:t>
    </dgm:pt>
    <dgm:pt modelId="{271263ED-8B5C-4011-A913-938742918B2C}" type="pres">
      <dgm:prSet presAssocID="{892871ED-B520-4A14-8DD5-A63FB8898CDD}" presName="Name0" presStyleCnt="0">
        <dgm:presLayoutVars>
          <dgm:dir/>
          <dgm:animLvl val="lvl"/>
          <dgm:resizeHandles val="exact"/>
        </dgm:presLayoutVars>
      </dgm:prSet>
      <dgm:spPr/>
    </dgm:pt>
    <dgm:pt modelId="{E848D143-ED71-42EB-BC41-D1B7DB946E00}" type="pres">
      <dgm:prSet presAssocID="{A838F48C-4584-4DBD-946E-B3691C1CDA04}" presName="Name8" presStyleCnt="0"/>
      <dgm:spPr/>
    </dgm:pt>
    <dgm:pt modelId="{A829A3BF-6892-49FF-927D-163FEC773DDC}" type="pres">
      <dgm:prSet presAssocID="{A838F48C-4584-4DBD-946E-B3691C1CDA04}" presName="level" presStyleLbl="node1" presStyleIdx="0" presStyleCnt="4">
        <dgm:presLayoutVars>
          <dgm:chMax val="1"/>
          <dgm:bulletEnabled val="1"/>
        </dgm:presLayoutVars>
      </dgm:prSet>
      <dgm:spPr/>
    </dgm:pt>
    <dgm:pt modelId="{2DA21A56-2166-412C-892D-39FA23D3E00A}" type="pres">
      <dgm:prSet presAssocID="{A838F48C-4584-4DBD-946E-B3691C1CDA04}" presName="levelTx" presStyleLbl="revTx" presStyleIdx="0" presStyleCnt="0">
        <dgm:presLayoutVars>
          <dgm:chMax val="1"/>
          <dgm:bulletEnabled val="1"/>
        </dgm:presLayoutVars>
      </dgm:prSet>
      <dgm:spPr/>
    </dgm:pt>
    <dgm:pt modelId="{FA694BED-95AB-4FD3-A0BA-1C4F8F8531BB}" type="pres">
      <dgm:prSet presAssocID="{F64073A1-4793-49A1-9856-940F75C0D74F}" presName="Name8" presStyleCnt="0"/>
      <dgm:spPr/>
    </dgm:pt>
    <dgm:pt modelId="{79A92412-8CC1-4DF9-85A0-9EEE6B019CA3}" type="pres">
      <dgm:prSet presAssocID="{F64073A1-4793-49A1-9856-940F75C0D74F}" presName="level" presStyleLbl="node1" presStyleIdx="1" presStyleCnt="4">
        <dgm:presLayoutVars>
          <dgm:chMax val="1"/>
          <dgm:bulletEnabled val="1"/>
        </dgm:presLayoutVars>
      </dgm:prSet>
      <dgm:spPr/>
    </dgm:pt>
    <dgm:pt modelId="{66FDA2DE-BF47-43D6-BFF9-47502564A8C5}" type="pres">
      <dgm:prSet presAssocID="{F64073A1-4793-49A1-9856-940F75C0D74F}" presName="levelTx" presStyleLbl="revTx" presStyleIdx="0" presStyleCnt="0">
        <dgm:presLayoutVars>
          <dgm:chMax val="1"/>
          <dgm:bulletEnabled val="1"/>
        </dgm:presLayoutVars>
      </dgm:prSet>
      <dgm:spPr/>
    </dgm:pt>
    <dgm:pt modelId="{E83D1C0D-3EE9-44CC-BB86-8D65C72154AE}" type="pres">
      <dgm:prSet presAssocID="{8B526EEE-8CB3-44D4-8AAE-8CA2A57304DC}" presName="Name8" presStyleCnt="0"/>
      <dgm:spPr/>
    </dgm:pt>
    <dgm:pt modelId="{0AC82E72-82F4-4037-9A07-18B376DDFB23}" type="pres">
      <dgm:prSet presAssocID="{8B526EEE-8CB3-44D4-8AAE-8CA2A57304DC}" presName="level" presStyleLbl="node1" presStyleIdx="2" presStyleCnt="4">
        <dgm:presLayoutVars>
          <dgm:chMax val="1"/>
          <dgm:bulletEnabled val="1"/>
        </dgm:presLayoutVars>
      </dgm:prSet>
      <dgm:spPr/>
    </dgm:pt>
    <dgm:pt modelId="{6F73EEF3-2296-4554-9B9C-6125C4456E01}" type="pres">
      <dgm:prSet presAssocID="{8B526EEE-8CB3-44D4-8AAE-8CA2A57304DC}" presName="levelTx" presStyleLbl="revTx" presStyleIdx="0" presStyleCnt="0">
        <dgm:presLayoutVars>
          <dgm:chMax val="1"/>
          <dgm:bulletEnabled val="1"/>
        </dgm:presLayoutVars>
      </dgm:prSet>
      <dgm:spPr/>
    </dgm:pt>
    <dgm:pt modelId="{44F80FDB-970B-472A-9969-77463588B58A}" type="pres">
      <dgm:prSet presAssocID="{28870632-BB35-4742-AAF0-0DC82EE952B4}" presName="Name8" presStyleCnt="0"/>
      <dgm:spPr/>
    </dgm:pt>
    <dgm:pt modelId="{84F023EA-95A5-4D6C-97F5-73FE1E35ED0B}" type="pres">
      <dgm:prSet presAssocID="{28870632-BB35-4742-AAF0-0DC82EE952B4}" presName="level" presStyleLbl="node1" presStyleIdx="3" presStyleCnt="4">
        <dgm:presLayoutVars>
          <dgm:chMax val="1"/>
          <dgm:bulletEnabled val="1"/>
        </dgm:presLayoutVars>
      </dgm:prSet>
      <dgm:spPr/>
    </dgm:pt>
    <dgm:pt modelId="{4873CAAE-D170-4E94-99EE-6E1939590480}" type="pres">
      <dgm:prSet presAssocID="{28870632-BB35-4742-AAF0-0DC82EE952B4}" presName="levelTx" presStyleLbl="revTx" presStyleIdx="0" presStyleCnt="0">
        <dgm:presLayoutVars>
          <dgm:chMax val="1"/>
          <dgm:bulletEnabled val="1"/>
        </dgm:presLayoutVars>
      </dgm:prSet>
      <dgm:spPr/>
    </dgm:pt>
  </dgm:ptLst>
  <dgm:cxnLst>
    <dgm:cxn modelId="{BD9C9F0A-08F4-482C-A6B9-29B02ED27712}" srcId="{892871ED-B520-4A14-8DD5-A63FB8898CDD}" destId="{A838F48C-4584-4DBD-946E-B3691C1CDA04}" srcOrd="0" destOrd="0" parTransId="{B3D31BFB-21FE-4DAD-A6DA-C92A1199A683}" sibTransId="{2587767B-9302-4F22-8130-3A195A1F715F}"/>
    <dgm:cxn modelId="{508C510D-F046-4C29-A252-4AC3231C5E71}" srcId="{892871ED-B520-4A14-8DD5-A63FB8898CDD}" destId="{28870632-BB35-4742-AAF0-0DC82EE952B4}" srcOrd="3" destOrd="0" parTransId="{B315A01C-B858-42CD-8578-A4F904C92759}" sibTransId="{B9B24EA1-452D-42B9-B132-3FD354F4DFD7}"/>
    <dgm:cxn modelId="{F65FF72F-D331-42AB-9791-4967F22433E0}" type="presOf" srcId="{28870632-BB35-4742-AAF0-0DC82EE952B4}" destId="{4873CAAE-D170-4E94-99EE-6E1939590480}" srcOrd="1" destOrd="0" presId="urn:microsoft.com/office/officeart/2005/8/layout/pyramid3"/>
    <dgm:cxn modelId="{C196463E-CF11-42E1-B941-C54BB41456B4}" type="presOf" srcId="{8B526EEE-8CB3-44D4-8AAE-8CA2A57304DC}" destId="{0AC82E72-82F4-4037-9A07-18B376DDFB23}" srcOrd="0" destOrd="0" presId="urn:microsoft.com/office/officeart/2005/8/layout/pyramid3"/>
    <dgm:cxn modelId="{BBA70F5E-052F-4891-9056-3ED25672589C}" type="presOf" srcId="{28870632-BB35-4742-AAF0-0DC82EE952B4}" destId="{84F023EA-95A5-4D6C-97F5-73FE1E35ED0B}" srcOrd="0" destOrd="0" presId="urn:microsoft.com/office/officeart/2005/8/layout/pyramid3"/>
    <dgm:cxn modelId="{1D415150-56C3-4755-8513-48229320B99B}" type="presOf" srcId="{F64073A1-4793-49A1-9856-940F75C0D74F}" destId="{66FDA2DE-BF47-43D6-BFF9-47502564A8C5}" srcOrd="1" destOrd="0" presId="urn:microsoft.com/office/officeart/2005/8/layout/pyramid3"/>
    <dgm:cxn modelId="{51E0CF71-3169-4BC4-AF07-7AA77021D243}" type="presOf" srcId="{F64073A1-4793-49A1-9856-940F75C0D74F}" destId="{79A92412-8CC1-4DF9-85A0-9EEE6B019CA3}" srcOrd="0" destOrd="0" presId="urn:microsoft.com/office/officeart/2005/8/layout/pyramid3"/>
    <dgm:cxn modelId="{89ACC28F-EBC1-4322-812C-89130CD7B267}" srcId="{892871ED-B520-4A14-8DD5-A63FB8898CDD}" destId="{F64073A1-4793-49A1-9856-940F75C0D74F}" srcOrd="1" destOrd="0" parTransId="{48495D7F-BB33-4121-B5DB-8FFDA8DDFBEE}" sibTransId="{F6CA7BE8-30AE-41F1-B845-CCA3367FBFAA}"/>
    <dgm:cxn modelId="{8CA6019A-3F72-449F-85B1-2D0C6849F4E5}" srcId="{892871ED-B520-4A14-8DD5-A63FB8898CDD}" destId="{8B526EEE-8CB3-44D4-8AAE-8CA2A57304DC}" srcOrd="2" destOrd="0" parTransId="{BE9049C5-4115-44D6-9754-3C7FB56AAF6B}" sibTransId="{AB6026C7-24D1-48D2-BB63-77F4E1C95F65}"/>
    <dgm:cxn modelId="{DDDBAE9D-9FBD-42D9-9A19-F91D66288B2D}" type="presOf" srcId="{892871ED-B520-4A14-8DD5-A63FB8898CDD}" destId="{271263ED-8B5C-4011-A913-938742918B2C}" srcOrd="0" destOrd="0" presId="urn:microsoft.com/office/officeart/2005/8/layout/pyramid3"/>
    <dgm:cxn modelId="{E0A4D09D-BBB7-4E83-B617-E2169972677D}" type="presOf" srcId="{A838F48C-4584-4DBD-946E-B3691C1CDA04}" destId="{2DA21A56-2166-412C-892D-39FA23D3E00A}" srcOrd="1" destOrd="0" presId="urn:microsoft.com/office/officeart/2005/8/layout/pyramid3"/>
    <dgm:cxn modelId="{E28047A3-336D-4833-B939-01ABDA3A9E9C}" type="presOf" srcId="{8B526EEE-8CB3-44D4-8AAE-8CA2A57304DC}" destId="{6F73EEF3-2296-4554-9B9C-6125C4456E01}" srcOrd="1" destOrd="0" presId="urn:microsoft.com/office/officeart/2005/8/layout/pyramid3"/>
    <dgm:cxn modelId="{EF315DC6-5544-4183-80B4-92512ABE4B40}" type="presOf" srcId="{A838F48C-4584-4DBD-946E-B3691C1CDA04}" destId="{A829A3BF-6892-49FF-927D-163FEC773DDC}" srcOrd="0" destOrd="0" presId="urn:microsoft.com/office/officeart/2005/8/layout/pyramid3"/>
    <dgm:cxn modelId="{E4F8C107-3D40-4C50-A8FE-A0338CB20C71}" type="presParOf" srcId="{271263ED-8B5C-4011-A913-938742918B2C}" destId="{E848D143-ED71-42EB-BC41-D1B7DB946E00}" srcOrd="0" destOrd="0" presId="urn:microsoft.com/office/officeart/2005/8/layout/pyramid3"/>
    <dgm:cxn modelId="{7E0374F8-9843-45ED-AA6E-6E1381B5B401}" type="presParOf" srcId="{E848D143-ED71-42EB-BC41-D1B7DB946E00}" destId="{A829A3BF-6892-49FF-927D-163FEC773DDC}" srcOrd="0" destOrd="0" presId="urn:microsoft.com/office/officeart/2005/8/layout/pyramid3"/>
    <dgm:cxn modelId="{59C762B8-856F-499D-AE66-8E9D8DDDC9E1}" type="presParOf" srcId="{E848D143-ED71-42EB-BC41-D1B7DB946E00}" destId="{2DA21A56-2166-412C-892D-39FA23D3E00A}" srcOrd="1" destOrd="0" presId="urn:microsoft.com/office/officeart/2005/8/layout/pyramid3"/>
    <dgm:cxn modelId="{465B01B4-7C43-4240-A3F9-2F3FF510F24F}" type="presParOf" srcId="{271263ED-8B5C-4011-A913-938742918B2C}" destId="{FA694BED-95AB-4FD3-A0BA-1C4F8F8531BB}" srcOrd="1" destOrd="0" presId="urn:microsoft.com/office/officeart/2005/8/layout/pyramid3"/>
    <dgm:cxn modelId="{5323185D-2057-41DE-B722-8BB07F976BE9}" type="presParOf" srcId="{FA694BED-95AB-4FD3-A0BA-1C4F8F8531BB}" destId="{79A92412-8CC1-4DF9-85A0-9EEE6B019CA3}" srcOrd="0" destOrd="0" presId="urn:microsoft.com/office/officeart/2005/8/layout/pyramid3"/>
    <dgm:cxn modelId="{1EB53A2A-8CC1-45FA-BBD6-6869E8E1E997}" type="presParOf" srcId="{FA694BED-95AB-4FD3-A0BA-1C4F8F8531BB}" destId="{66FDA2DE-BF47-43D6-BFF9-47502564A8C5}" srcOrd="1" destOrd="0" presId="urn:microsoft.com/office/officeart/2005/8/layout/pyramid3"/>
    <dgm:cxn modelId="{435CEB05-4827-418C-8B6C-D2AF105508D5}" type="presParOf" srcId="{271263ED-8B5C-4011-A913-938742918B2C}" destId="{E83D1C0D-3EE9-44CC-BB86-8D65C72154AE}" srcOrd="2" destOrd="0" presId="urn:microsoft.com/office/officeart/2005/8/layout/pyramid3"/>
    <dgm:cxn modelId="{1CB4A30F-7F43-46EB-B380-5E5E7CEF8528}" type="presParOf" srcId="{E83D1C0D-3EE9-44CC-BB86-8D65C72154AE}" destId="{0AC82E72-82F4-4037-9A07-18B376DDFB23}" srcOrd="0" destOrd="0" presId="urn:microsoft.com/office/officeart/2005/8/layout/pyramid3"/>
    <dgm:cxn modelId="{278148C1-95AD-4A5F-9F09-1E9D341E40C0}" type="presParOf" srcId="{E83D1C0D-3EE9-44CC-BB86-8D65C72154AE}" destId="{6F73EEF3-2296-4554-9B9C-6125C4456E01}" srcOrd="1" destOrd="0" presId="urn:microsoft.com/office/officeart/2005/8/layout/pyramid3"/>
    <dgm:cxn modelId="{A06FF5C4-25BB-4BE9-8813-1FC013D75A3D}" type="presParOf" srcId="{271263ED-8B5C-4011-A913-938742918B2C}" destId="{44F80FDB-970B-472A-9969-77463588B58A}" srcOrd="3" destOrd="0" presId="urn:microsoft.com/office/officeart/2005/8/layout/pyramid3"/>
    <dgm:cxn modelId="{571145FE-4CDF-4BDE-A6DB-FBF9F2B3A31F}" type="presParOf" srcId="{44F80FDB-970B-472A-9969-77463588B58A}" destId="{84F023EA-95A5-4D6C-97F5-73FE1E35ED0B}" srcOrd="0" destOrd="0" presId="urn:microsoft.com/office/officeart/2005/8/layout/pyramid3"/>
    <dgm:cxn modelId="{240E9571-ABFD-40DA-BF6C-FCC4BC7D8A7C}" type="presParOf" srcId="{44F80FDB-970B-472A-9969-77463588B58A}" destId="{4873CAAE-D170-4E94-99EE-6E193959048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2871ED-B520-4A14-8DD5-A63FB8898CDD}" type="doc">
      <dgm:prSet loTypeId="urn:microsoft.com/office/officeart/2005/8/layout/pyramid3" loCatId="pyramid" qsTypeId="urn:microsoft.com/office/officeart/2005/8/quickstyle/simple1" qsCatId="simple" csTypeId="urn:microsoft.com/office/officeart/2005/8/colors/accent2_4" csCatId="accent2" phldr="1"/>
      <dgm:spPr/>
      <dgm:t>
        <a:bodyPr/>
        <a:lstStyle/>
        <a:p>
          <a:endParaRPr lang="fr-BE"/>
        </a:p>
      </dgm:t>
    </dgm:pt>
    <dgm:pt modelId="{A838F48C-4584-4DBD-946E-B3691C1CDA04}">
      <dgm:prSet phldrT="[Texte]"/>
      <dgm:spPr/>
      <dgm:t>
        <a:bodyPr/>
        <a:lstStyle/>
        <a:p>
          <a:r>
            <a:rPr lang="fr-BE" dirty="0"/>
            <a:t>Achat de nourriture</a:t>
          </a:r>
        </a:p>
      </dgm:t>
    </dgm:pt>
    <dgm:pt modelId="{B3D31BFB-21FE-4DAD-A6DA-C92A1199A683}" type="parTrans" cxnId="{BD9C9F0A-08F4-482C-A6B9-29B02ED27712}">
      <dgm:prSet/>
      <dgm:spPr/>
      <dgm:t>
        <a:bodyPr/>
        <a:lstStyle/>
        <a:p>
          <a:endParaRPr lang="fr-BE"/>
        </a:p>
      </dgm:t>
    </dgm:pt>
    <dgm:pt modelId="{2587767B-9302-4F22-8130-3A195A1F715F}" type="sibTrans" cxnId="{BD9C9F0A-08F4-482C-A6B9-29B02ED27712}">
      <dgm:prSet/>
      <dgm:spPr/>
      <dgm:t>
        <a:bodyPr/>
        <a:lstStyle/>
        <a:p>
          <a:endParaRPr lang="fr-BE"/>
        </a:p>
      </dgm:t>
    </dgm:pt>
    <dgm:pt modelId="{F64073A1-4793-49A1-9856-940F75C0D74F}">
      <dgm:prSet phldrT="[Texte]"/>
      <dgm:spPr/>
      <dgm:t>
        <a:bodyPr/>
        <a:lstStyle/>
        <a:p>
          <a:r>
            <a:rPr lang="fr-BE" dirty="0"/>
            <a:t>Education des enfants</a:t>
          </a:r>
        </a:p>
      </dgm:t>
    </dgm:pt>
    <dgm:pt modelId="{48495D7F-BB33-4121-B5DB-8FFDA8DDFBEE}" type="parTrans" cxnId="{89ACC28F-EBC1-4322-812C-89130CD7B267}">
      <dgm:prSet/>
      <dgm:spPr/>
      <dgm:t>
        <a:bodyPr/>
        <a:lstStyle/>
        <a:p>
          <a:endParaRPr lang="fr-BE"/>
        </a:p>
      </dgm:t>
    </dgm:pt>
    <dgm:pt modelId="{F6CA7BE8-30AE-41F1-B845-CCA3367FBFAA}" type="sibTrans" cxnId="{89ACC28F-EBC1-4322-812C-89130CD7B267}">
      <dgm:prSet/>
      <dgm:spPr/>
      <dgm:t>
        <a:bodyPr/>
        <a:lstStyle/>
        <a:p>
          <a:endParaRPr lang="fr-BE"/>
        </a:p>
      </dgm:t>
    </dgm:pt>
    <dgm:pt modelId="{8B526EEE-8CB3-44D4-8AAE-8CA2A57304DC}">
      <dgm:prSet phldrT="[Texte]"/>
      <dgm:spPr/>
      <dgm:t>
        <a:bodyPr/>
        <a:lstStyle/>
        <a:p>
          <a:r>
            <a:rPr lang="fr-BE" dirty="0"/>
            <a:t>Santé</a:t>
          </a:r>
        </a:p>
      </dgm:t>
    </dgm:pt>
    <dgm:pt modelId="{BE9049C5-4115-44D6-9754-3C7FB56AAF6B}" type="parTrans" cxnId="{8CA6019A-3F72-449F-85B1-2D0C6849F4E5}">
      <dgm:prSet/>
      <dgm:spPr/>
      <dgm:t>
        <a:bodyPr/>
        <a:lstStyle/>
        <a:p>
          <a:endParaRPr lang="fr-BE"/>
        </a:p>
      </dgm:t>
    </dgm:pt>
    <dgm:pt modelId="{AB6026C7-24D1-48D2-BB63-77F4E1C95F65}" type="sibTrans" cxnId="{8CA6019A-3F72-449F-85B1-2D0C6849F4E5}">
      <dgm:prSet/>
      <dgm:spPr/>
      <dgm:t>
        <a:bodyPr/>
        <a:lstStyle/>
        <a:p>
          <a:endParaRPr lang="fr-BE"/>
        </a:p>
      </dgm:t>
    </dgm:pt>
    <dgm:pt modelId="{28870632-BB35-4742-AAF0-0DC82EE952B4}">
      <dgm:prSet/>
      <dgm:spPr/>
      <dgm:t>
        <a:bodyPr/>
        <a:lstStyle/>
        <a:p>
          <a:r>
            <a:rPr lang="fr-BE" dirty="0"/>
            <a:t>AGR</a:t>
          </a:r>
        </a:p>
      </dgm:t>
    </dgm:pt>
    <dgm:pt modelId="{B315A01C-B858-42CD-8578-A4F904C92759}" type="parTrans" cxnId="{508C510D-F046-4C29-A252-4AC3231C5E71}">
      <dgm:prSet/>
      <dgm:spPr/>
      <dgm:t>
        <a:bodyPr/>
        <a:lstStyle/>
        <a:p>
          <a:endParaRPr lang="fr-BE"/>
        </a:p>
      </dgm:t>
    </dgm:pt>
    <dgm:pt modelId="{B9B24EA1-452D-42B9-B132-3FD354F4DFD7}" type="sibTrans" cxnId="{508C510D-F046-4C29-A252-4AC3231C5E71}">
      <dgm:prSet/>
      <dgm:spPr/>
      <dgm:t>
        <a:bodyPr/>
        <a:lstStyle/>
        <a:p>
          <a:endParaRPr lang="fr-BE"/>
        </a:p>
      </dgm:t>
    </dgm:pt>
    <dgm:pt modelId="{271263ED-8B5C-4011-A913-938742918B2C}" type="pres">
      <dgm:prSet presAssocID="{892871ED-B520-4A14-8DD5-A63FB8898CDD}" presName="Name0" presStyleCnt="0">
        <dgm:presLayoutVars>
          <dgm:dir/>
          <dgm:animLvl val="lvl"/>
          <dgm:resizeHandles val="exact"/>
        </dgm:presLayoutVars>
      </dgm:prSet>
      <dgm:spPr/>
    </dgm:pt>
    <dgm:pt modelId="{E848D143-ED71-42EB-BC41-D1B7DB946E00}" type="pres">
      <dgm:prSet presAssocID="{A838F48C-4584-4DBD-946E-B3691C1CDA04}" presName="Name8" presStyleCnt="0"/>
      <dgm:spPr/>
    </dgm:pt>
    <dgm:pt modelId="{A829A3BF-6892-49FF-927D-163FEC773DDC}" type="pres">
      <dgm:prSet presAssocID="{A838F48C-4584-4DBD-946E-B3691C1CDA04}" presName="level" presStyleLbl="node1" presStyleIdx="0" presStyleCnt="4">
        <dgm:presLayoutVars>
          <dgm:chMax val="1"/>
          <dgm:bulletEnabled val="1"/>
        </dgm:presLayoutVars>
      </dgm:prSet>
      <dgm:spPr/>
    </dgm:pt>
    <dgm:pt modelId="{2DA21A56-2166-412C-892D-39FA23D3E00A}" type="pres">
      <dgm:prSet presAssocID="{A838F48C-4584-4DBD-946E-B3691C1CDA04}" presName="levelTx" presStyleLbl="revTx" presStyleIdx="0" presStyleCnt="0">
        <dgm:presLayoutVars>
          <dgm:chMax val="1"/>
          <dgm:bulletEnabled val="1"/>
        </dgm:presLayoutVars>
      </dgm:prSet>
      <dgm:spPr/>
    </dgm:pt>
    <dgm:pt modelId="{FA694BED-95AB-4FD3-A0BA-1C4F8F8531BB}" type="pres">
      <dgm:prSet presAssocID="{F64073A1-4793-49A1-9856-940F75C0D74F}" presName="Name8" presStyleCnt="0"/>
      <dgm:spPr/>
    </dgm:pt>
    <dgm:pt modelId="{79A92412-8CC1-4DF9-85A0-9EEE6B019CA3}" type="pres">
      <dgm:prSet presAssocID="{F64073A1-4793-49A1-9856-940F75C0D74F}" presName="level" presStyleLbl="node1" presStyleIdx="1" presStyleCnt="4">
        <dgm:presLayoutVars>
          <dgm:chMax val="1"/>
          <dgm:bulletEnabled val="1"/>
        </dgm:presLayoutVars>
      </dgm:prSet>
      <dgm:spPr/>
    </dgm:pt>
    <dgm:pt modelId="{66FDA2DE-BF47-43D6-BFF9-47502564A8C5}" type="pres">
      <dgm:prSet presAssocID="{F64073A1-4793-49A1-9856-940F75C0D74F}" presName="levelTx" presStyleLbl="revTx" presStyleIdx="0" presStyleCnt="0">
        <dgm:presLayoutVars>
          <dgm:chMax val="1"/>
          <dgm:bulletEnabled val="1"/>
        </dgm:presLayoutVars>
      </dgm:prSet>
      <dgm:spPr/>
    </dgm:pt>
    <dgm:pt modelId="{E83D1C0D-3EE9-44CC-BB86-8D65C72154AE}" type="pres">
      <dgm:prSet presAssocID="{8B526EEE-8CB3-44D4-8AAE-8CA2A57304DC}" presName="Name8" presStyleCnt="0"/>
      <dgm:spPr/>
    </dgm:pt>
    <dgm:pt modelId="{0AC82E72-82F4-4037-9A07-18B376DDFB23}" type="pres">
      <dgm:prSet presAssocID="{8B526EEE-8CB3-44D4-8AAE-8CA2A57304DC}" presName="level" presStyleLbl="node1" presStyleIdx="2" presStyleCnt="4">
        <dgm:presLayoutVars>
          <dgm:chMax val="1"/>
          <dgm:bulletEnabled val="1"/>
        </dgm:presLayoutVars>
      </dgm:prSet>
      <dgm:spPr/>
    </dgm:pt>
    <dgm:pt modelId="{6F73EEF3-2296-4554-9B9C-6125C4456E01}" type="pres">
      <dgm:prSet presAssocID="{8B526EEE-8CB3-44D4-8AAE-8CA2A57304DC}" presName="levelTx" presStyleLbl="revTx" presStyleIdx="0" presStyleCnt="0">
        <dgm:presLayoutVars>
          <dgm:chMax val="1"/>
          <dgm:bulletEnabled val="1"/>
        </dgm:presLayoutVars>
      </dgm:prSet>
      <dgm:spPr/>
    </dgm:pt>
    <dgm:pt modelId="{44F80FDB-970B-472A-9969-77463588B58A}" type="pres">
      <dgm:prSet presAssocID="{28870632-BB35-4742-AAF0-0DC82EE952B4}" presName="Name8" presStyleCnt="0"/>
      <dgm:spPr/>
    </dgm:pt>
    <dgm:pt modelId="{84F023EA-95A5-4D6C-97F5-73FE1E35ED0B}" type="pres">
      <dgm:prSet presAssocID="{28870632-BB35-4742-AAF0-0DC82EE952B4}" presName="level" presStyleLbl="node1" presStyleIdx="3" presStyleCnt="4">
        <dgm:presLayoutVars>
          <dgm:chMax val="1"/>
          <dgm:bulletEnabled val="1"/>
        </dgm:presLayoutVars>
      </dgm:prSet>
      <dgm:spPr/>
    </dgm:pt>
    <dgm:pt modelId="{4873CAAE-D170-4E94-99EE-6E1939590480}" type="pres">
      <dgm:prSet presAssocID="{28870632-BB35-4742-AAF0-0DC82EE952B4}" presName="levelTx" presStyleLbl="revTx" presStyleIdx="0" presStyleCnt="0">
        <dgm:presLayoutVars>
          <dgm:chMax val="1"/>
          <dgm:bulletEnabled val="1"/>
        </dgm:presLayoutVars>
      </dgm:prSet>
      <dgm:spPr/>
    </dgm:pt>
  </dgm:ptLst>
  <dgm:cxnLst>
    <dgm:cxn modelId="{BD9C9F0A-08F4-482C-A6B9-29B02ED27712}" srcId="{892871ED-B520-4A14-8DD5-A63FB8898CDD}" destId="{A838F48C-4584-4DBD-946E-B3691C1CDA04}" srcOrd="0" destOrd="0" parTransId="{B3D31BFB-21FE-4DAD-A6DA-C92A1199A683}" sibTransId="{2587767B-9302-4F22-8130-3A195A1F715F}"/>
    <dgm:cxn modelId="{508C510D-F046-4C29-A252-4AC3231C5E71}" srcId="{892871ED-B520-4A14-8DD5-A63FB8898CDD}" destId="{28870632-BB35-4742-AAF0-0DC82EE952B4}" srcOrd="3" destOrd="0" parTransId="{B315A01C-B858-42CD-8578-A4F904C92759}" sibTransId="{B9B24EA1-452D-42B9-B132-3FD354F4DFD7}"/>
    <dgm:cxn modelId="{F65FF72F-D331-42AB-9791-4967F22433E0}" type="presOf" srcId="{28870632-BB35-4742-AAF0-0DC82EE952B4}" destId="{4873CAAE-D170-4E94-99EE-6E1939590480}" srcOrd="1" destOrd="0" presId="urn:microsoft.com/office/officeart/2005/8/layout/pyramid3"/>
    <dgm:cxn modelId="{C196463E-CF11-42E1-B941-C54BB41456B4}" type="presOf" srcId="{8B526EEE-8CB3-44D4-8AAE-8CA2A57304DC}" destId="{0AC82E72-82F4-4037-9A07-18B376DDFB23}" srcOrd="0" destOrd="0" presId="urn:microsoft.com/office/officeart/2005/8/layout/pyramid3"/>
    <dgm:cxn modelId="{BBA70F5E-052F-4891-9056-3ED25672589C}" type="presOf" srcId="{28870632-BB35-4742-AAF0-0DC82EE952B4}" destId="{84F023EA-95A5-4D6C-97F5-73FE1E35ED0B}" srcOrd="0" destOrd="0" presId="urn:microsoft.com/office/officeart/2005/8/layout/pyramid3"/>
    <dgm:cxn modelId="{1D415150-56C3-4755-8513-48229320B99B}" type="presOf" srcId="{F64073A1-4793-49A1-9856-940F75C0D74F}" destId="{66FDA2DE-BF47-43D6-BFF9-47502564A8C5}" srcOrd="1" destOrd="0" presId="urn:microsoft.com/office/officeart/2005/8/layout/pyramid3"/>
    <dgm:cxn modelId="{51E0CF71-3169-4BC4-AF07-7AA77021D243}" type="presOf" srcId="{F64073A1-4793-49A1-9856-940F75C0D74F}" destId="{79A92412-8CC1-4DF9-85A0-9EEE6B019CA3}" srcOrd="0" destOrd="0" presId="urn:microsoft.com/office/officeart/2005/8/layout/pyramid3"/>
    <dgm:cxn modelId="{89ACC28F-EBC1-4322-812C-89130CD7B267}" srcId="{892871ED-B520-4A14-8DD5-A63FB8898CDD}" destId="{F64073A1-4793-49A1-9856-940F75C0D74F}" srcOrd="1" destOrd="0" parTransId="{48495D7F-BB33-4121-B5DB-8FFDA8DDFBEE}" sibTransId="{F6CA7BE8-30AE-41F1-B845-CCA3367FBFAA}"/>
    <dgm:cxn modelId="{8CA6019A-3F72-449F-85B1-2D0C6849F4E5}" srcId="{892871ED-B520-4A14-8DD5-A63FB8898CDD}" destId="{8B526EEE-8CB3-44D4-8AAE-8CA2A57304DC}" srcOrd="2" destOrd="0" parTransId="{BE9049C5-4115-44D6-9754-3C7FB56AAF6B}" sibTransId="{AB6026C7-24D1-48D2-BB63-77F4E1C95F65}"/>
    <dgm:cxn modelId="{DDDBAE9D-9FBD-42D9-9A19-F91D66288B2D}" type="presOf" srcId="{892871ED-B520-4A14-8DD5-A63FB8898CDD}" destId="{271263ED-8B5C-4011-A913-938742918B2C}" srcOrd="0" destOrd="0" presId="urn:microsoft.com/office/officeart/2005/8/layout/pyramid3"/>
    <dgm:cxn modelId="{E0A4D09D-BBB7-4E83-B617-E2169972677D}" type="presOf" srcId="{A838F48C-4584-4DBD-946E-B3691C1CDA04}" destId="{2DA21A56-2166-412C-892D-39FA23D3E00A}" srcOrd="1" destOrd="0" presId="urn:microsoft.com/office/officeart/2005/8/layout/pyramid3"/>
    <dgm:cxn modelId="{E28047A3-336D-4833-B939-01ABDA3A9E9C}" type="presOf" srcId="{8B526EEE-8CB3-44D4-8AAE-8CA2A57304DC}" destId="{6F73EEF3-2296-4554-9B9C-6125C4456E01}" srcOrd="1" destOrd="0" presId="urn:microsoft.com/office/officeart/2005/8/layout/pyramid3"/>
    <dgm:cxn modelId="{EF315DC6-5544-4183-80B4-92512ABE4B40}" type="presOf" srcId="{A838F48C-4584-4DBD-946E-B3691C1CDA04}" destId="{A829A3BF-6892-49FF-927D-163FEC773DDC}" srcOrd="0" destOrd="0" presId="urn:microsoft.com/office/officeart/2005/8/layout/pyramid3"/>
    <dgm:cxn modelId="{E4F8C107-3D40-4C50-A8FE-A0338CB20C71}" type="presParOf" srcId="{271263ED-8B5C-4011-A913-938742918B2C}" destId="{E848D143-ED71-42EB-BC41-D1B7DB946E00}" srcOrd="0" destOrd="0" presId="urn:microsoft.com/office/officeart/2005/8/layout/pyramid3"/>
    <dgm:cxn modelId="{7E0374F8-9843-45ED-AA6E-6E1381B5B401}" type="presParOf" srcId="{E848D143-ED71-42EB-BC41-D1B7DB946E00}" destId="{A829A3BF-6892-49FF-927D-163FEC773DDC}" srcOrd="0" destOrd="0" presId="urn:microsoft.com/office/officeart/2005/8/layout/pyramid3"/>
    <dgm:cxn modelId="{59C762B8-856F-499D-AE66-8E9D8DDDC9E1}" type="presParOf" srcId="{E848D143-ED71-42EB-BC41-D1B7DB946E00}" destId="{2DA21A56-2166-412C-892D-39FA23D3E00A}" srcOrd="1" destOrd="0" presId="urn:microsoft.com/office/officeart/2005/8/layout/pyramid3"/>
    <dgm:cxn modelId="{465B01B4-7C43-4240-A3F9-2F3FF510F24F}" type="presParOf" srcId="{271263ED-8B5C-4011-A913-938742918B2C}" destId="{FA694BED-95AB-4FD3-A0BA-1C4F8F8531BB}" srcOrd="1" destOrd="0" presId="urn:microsoft.com/office/officeart/2005/8/layout/pyramid3"/>
    <dgm:cxn modelId="{5323185D-2057-41DE-B722-8BB07F976BE9}" type="presParOf" srcId="{FA694BED-95AB-4FD3-A0BA-1C4F8F8531BB}" destId="{79A92412-8CC1-4DF9-85A0-9EEE6B019CA3}" srcOrd="0" destOrd="0" presId="urn:microsoft.com/office/officeart/2005/8/layout/pyramid3"/>
    <dgm:cxn modelId="{1EB53A2A-8CC1-45FA-BBD6-6869E8E1E997}" type="presParOf" srcId="{FA694BED-95AB-4FD3-A0BA-1C4F8F8531BB}" destId="{66FDA2DE-BF47-43D6-BFF9-47502564A8C5}" srcOrd="1" destOrd="0" presId="urn:microsoft.com/office/officeart/2005/8/layout/pyramid3"/>
    <dgm:cxn modelId="{435CEB05-4827-418C-8B6C-D2AF105508D5}" type="presParOf" srcId="{271263ED-8B5C-4011-A913-938742918B2C}" destId="{E83D1C0D-3EE9-44CC-BB86-8D65C72154AE}" srcOrd="2" destOrd="0" presId="urn:microsoft.com/office/officeart/2005/8/layout/pyramid3"/>
    <dgm:cxn modelId="{1CB4A30F-7F43-46EB-B380-5E5E7CEF8528}" type="presParOf" srcId="{E83D1C0D-3EE9-44CC-BB86-8D65C72154AE}" destId="{0AC82E72-82F4-4037-9A07-18B376DDFB23}" srcOrd="0" destOrd="0" presId="urn:microsoft.com/office/officeart/2005/8/layout/pyramid3"/>
    <dgm:cxn modelId="{278148C1-95AD-4A5F-9F09-1E9D341E40C0}" type="presParOf" srcId="{E83D1C0D-3EE9-44CC-BB86-8D65C72154AE}" destId="{6F73EEF3-2296-4554-9B9C-6125C4456E01}" srcOrd="1" destOrd="0" presId="urn:microsoft.com/office/officeart/2005/8/layout/pyramid3"/>
    <dgm:cxn modelId="{A06FF5C4-25BB-4BE9-8813-1FC013D75A3D}" type="presParOf" srcId="{271263ED-8B5C-4011-A913-938742918B2C}" destId="{44F80FDB-970B-472A-9969-77463588B58A}" srcOrd="3" destOrd="0" presId="urn:microsoft.com/office/officeart/2005/8/layout/pyramid3"/>
    <dgm:cxn modelId="{571145FE-4CDF-4BDE-A6DB-FBF9F2B3A31F}" type="presParOf" srcId="{44F80FDB-970B-472A-9969-77463588B58A}" destId="{84F023EA-95A5-4D6C-97F5-73FE1E35ED0B}" srcOrd="0" destOrd="0" presId="urn:microsoft.com/office/officeart/2005/8/layout/pyramid3"/>
    <dgm:cxn modelId="{240E9571-ABFD-40DA-BF6C-FCC4BC7D8A7C}" type="presParOf" srcId="{44F80FDB-970B-472A-9969-77463588B58A}" destId="{4873CAAE-D170-4E94-99EE-6E193959048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2871ED-B520-4A14-8DD5-A63FB8898CDD}" type="doc">
      <dgm:prSet loTypeId="urn:microsoft.com/office/officeart/2005/8/layout/pyramid3" loCatId="pyramid" qsTypeId="urn:microsoft.com/office/officeart/2005/8/quickstyle/simple1" qsCatId="simple" csTypeId="urn:microsoft.com/office/officeart/2005/8/colors/accent2_4" csCatId="accent2" phldr="1"/>
      <dgm:spPr/>
      <dgm:t>
        <a:bodyPr/>
        <a:lstStyle/>
        <a:p>
          <a:endParaRPr lang="fr-BE"/>
        </a:p>
      </dgm:t>
    </dgm:pt>
    <dgm:pt modelId="{A838F48C-4584-4DBD-946E-B3691C1CDA04}">
      <dgm:prSet phldrT="[Texte]"/>
      <dgm:spPr/>
      <dgm:t>
        <a:bodyPr/>
        <a:lstStyle/>
        <a:p>
          <a:r>
            <a:rPr lang="fr-BE" dirty="0"/>
            <a:t>Achat de nourriture</a:t>
          </a:r>
        </a:p>
      </dgm:t>
    </dgm:pt>
    <dgm:pt modelId="{B3D31BFB-21FE-4DAD-A6DA-C92A1199A683}" type="parTrans" cxnId="{BD9C9F0A-08F4-482C-A6B9-29B02ED27712}">
      <dgm:prSet/>
      <dgm:spPr/>
      <dgm:t>
        <a:bodyPr/>
        <a:lstStyle/>
        <a:p>
          <a:endParaRPr lang="fr-BE"/>
        </a:p>
      </dgm:t>
    </dgm:pt>
    <dgm:pt modelId="{2587767B-9302-4F22-8130-3A195A1F715F}" type="sibTrans" cxnId="{BD9C9F0A-08F4-482C-A6B9-29B02ED27712}">
      <dgm:prSet/>
      <dgm:spPr/>
      <dgm:t>
        <a:bodyPr/>
        <a:lstStyle/>
        <a:p>
          <a:endParaRPr lang="fr-BE"/>
        </a:p>
      </dgm:t>
    </dgm:pt>
    <dgm:pt modelId="{F64073A1-4793-49A1-9856-940F75C0D74F}">
      <dgm:prSet phldrT="[Texte]"/>
      <dgm:spPr/>
      <dgm:t>
        <a:bodyPr/>
        <a:lstStyle/>
        <a:p>
          <a:r>
            <a:rPr lang="fr-BE" dirty="0"/>
            <a:t>Education des enfants</a:t>
          </a:r>
        </a:p>
      </dgm:t>
    </dgm:pt>
    <dgm:pt modelId="{48495D7F-BB33-4121-B5DB-8FFDA8DDFBEE}" type="parTrans" cxnId="{89ACC28F-EBC1-4322-812C-89130CD7B267}">
      <dgm:prSet/>
      <dgm:spPr/>
      <dgm:t>
        <a:bodyPr/>
        <a:lstStyle/>
        <a:p>
          <a:endParaRPr lang="fr-BE"/>
        </a:p>
      </dgm:t>
    </dgm:pt>
    <dgm:pt modelId="{F6CA7BE8-30AE-41F1-B845-CCA3367FBFAA}" type="sibTrans" cxnId="{89ACC28F-EBC1-4322-812C-89130CD7B267}">
      <dgm:prSet/>
      <dgm:spPr/>
      <dgm:t>
        <a:bodyPr/>
        <a:lstStyle/>
        <a:p>
          <a:endParaRPr lang="fr-BE"/>
        </a:p>
      </dgm:t>
    </dgm:pt>
    <dgm:pt modelId="{8B526EEE-8CB3-44D4-8AAE-8CA2A57304DC}">
      <dgm:prSet phldrT="[Texte]"/>
      <dgm:spPr/>
      <dgm:t>
        <a:bodyPr/>
        <a:lstStyle/>
        <a:p>
          <a:r>
            <a:rPr lang="fr-BE" dirty="0"/>
            <a:t>Santé</a:t>
          </a:r>
        </a:p>
      </dgm:t>
    </dgm:pt>
    <dgm:pt modelId="{BE9049C5-4115-44D6-9754-3C7FB56AAF6B}" type="parTrans" cxnId="{8CA6019A-3F72-449F-85B1-2D0C6849F4E5}">
      <dgm:prSet/>
      <dgm:spPr/>
      <dgm:t>
        <a:bodyPr/>
        <a:lstStyle/>
        <a:p>
          <a:endParaRPr lang="fr-BE"/>
        </a:p>
      </dgm:t>
    </dgm:pt>
    <dgm:pt modelId="{AB6026C7-24D1-48D2-BB63-77F4E1C95F65}" type="sibTrans" cxnId="{8CA6019A-3F72-449F-85B1-2D0C6849F4E5}">
      <dgm:prSet/>
      <dgm:spPr/>
      <dgm:t>
        <a:bodyPr/>
        <a:lstStyle/>
        <a:p>
          <a:endParaRPr lang="fr-BE"/>
        </a:p>
      </dgm:t>
    </dgm:pt>
    <dgm:pt modelId="{28870632-BB35-4742-AAF0-0DC82EE952B4}">
      <dgm:prSet/>
      <dgm:spPr/>
      <dgm:t>
        <a:bodyPr/>
        <a:lstStyle/>
        <a:p>
          <a:r>
            <a:rPr lang="fr-BE" dirty="0"/>
            <a:t>AGR</a:t>
          </a:r>
        </a:p>
      </dgm:t>
    </dgm:pt>
    <dgm:pt modelId="{B315A01C-B858-42CD-8578-A4F904C92759}" type="parTrans" cxnId="{508C510D-F046-4C29-A252-4AC3231C5E71}">
      <dgm:prSet/>
      <dgm:spPr/>
      <dgm:t>
        <a:bodyPr/>
        <a:lstStyle/>
        <a:p>
          <a:endParaRPr lang="fr-BE"/>
        </a:p>
      </dgm:t>
    </dgm:pt>
    <dgm:pt modelId="{B9B24EA1-452D-42B9-B132-3FD354F4DFD7}" type="sibTrans" cxnId="{508C510D-F046-4C29-A252-4AC3231C5E71}">
      <dgm:prSet/>
      <dgm:spPr/>
      <dgm:t>
        <a:bodyPr/>
        <a:lstStyle/>
        <a:p>
          <a:endParaRPr lang="fr-BE"/>
        </a:p>
      </dgm:t>
    </dgm:pt>
    <dgm:pt modelId="{271263ED-8B5C-4011-A913-938742918B2C}" type="pres">
      <dgm:prSet presAssocID="{892871ED-B520-4A14-8DD5-A63FB8898CDD}" presName="Name0" presStyleCnt="0">
        <dgm:presLayoutVars>
          <dgm:dir/>
          <dgm:animLvl val="lvl"/>
          <dgm:resizeHandles val="exact"/>
        </dgm:presLayoutVars>
      </dgm:prSet>
      <dgm:spPr/>
    </dgm:pt>
    <dgm:pt modelId="{E848D143-ED71-42EB-BC41-D1B7DB946E00}" type="pres">
      <dgm:prSet presAssocID="{A838F48C-4584-4DBD-946E-B3691C1CDA04}" presName="Name8" presStyleCnt="0"/>
      <dgm:spPr/>
    </dgm:pt>
    <dgm:pt modelId="{A829A3BF-6892-49FF-927D-163FEC773DDC}" type="pres">
      <dgm:prSet presAssocID="{A838F48C-4584-4DBD-946E-B3691C1CDA04}" presName="level" presStyleLbl="node1" presStyleIdx="0" presStyleCnt="4">
        <dgm:presLayoutVars>
          <dgm:chMax val="1"/>
          <dgm:bulletEnabled val="1"/>
        </dgm:presLayoutVars>
      </dgm:prSet>
      <dgm:spPr/>
    </dgm:pt>
    <dgm:pt modelId="{2DA21A56-2166-412C-892D-39FA23D3E00A}" type="pres">
      <dgm:prSet presAssocID="{A838F48C-4584-4DBD-946E-B3691C1CDA04}" presName="levelTx" presStyleLbl="revTx" presStyleIdx="0" presStyleCnt="0">
        <dgm:presLayoutVars>
          <dgm:chMax val="1"/>
          <dgm:bulletEnabled val="1"/>
        </dgm:presLayoutVars>
      </dgm:prSet>
      <dgm:spPr/>
    </dgm:pt>
    <dgm:pt modelId="{FA694BED-95AB-4FD3-A0BA-1C4F8F8531BB}" type="pres">
      <dgm:prSet presAssocID="{F64073A1-4793-49A1-9856-940F75C0D74F}" presName="Name8" presStyleCnt="0"/>
      <dgm:spPr/>
    </dgm:pt>
    <dgm:pt modelId="{79A92412-8CC1-4DF9-85A0-9EEE6B019CA3}" type="pres">
      <dgm:prSet presAssocID="{F64073A1-4793-49A1-9856-940F75C0D74F}" presName="level" presStyleLbl="node1" presStyleIdx="1" presStyleCnt="4">
        <dgm:presLayoutVars>
          <dgm:chMax val="1"/>
          <dgm:bulletEnabled val="1"/>
        </dgm:presLayoutVars>
      </dgm:prSet>
      <dgm:spPr/>
    </dgm:pt>
    <dgm:pt modelId="{66FDA2DE-BF47-43D6-BFF9-47502564A8C5}" type="pres">
      <dgm:prSet presAssocID="{F64073A1-4793-49A1-9856-940F75C0D74F}" presName="levelTx" presStyleLbl="revTx" presStyleIdx="0" presStyleCnt="0">
        <dgm:presLayoutVars>
          <dgm:chMax val="1"/>
          <dgm:bulletEnabled val="1"/>
        </dgm:presLayoutVars>
      </dgm:prSet>
      <dgm:spPr/>
    </dgm:pt>
    <dgm:pt modelId="{E83D1C0D-3EE9-44CC-BB86-8D65C72154AE}" type="pres">
      <dgm:prSet presAssocID="{8B526EEE-8CB3-44D4-8AAE-8CA2A57304DC}" presName="Name8" presStyleCnt="0"/>
      <dgm:spPr/>
    </dgm:pt>
    <dgm:pt modelId="{0AC82E72-82F4-4037-9A07-18B376DDFB23}" type="pres">
      <dgm:prSet presAssocID="{8B526EEE-8CB3-44D4-8AAE-8CA2A57304DC}" presName="level" presStyleLbl="node1" presStyleIdx="2" presStyleCnt="4">
        <dgm:presLayoutVars>
          <dgm:chMax val="1"/>
          <dgm:bulletEnabled val="1"/>
        </dgm:presLayoutVars>
      </dgm:prSet>
      <dgm:spPr/>
    </dgm:pt>
    <dgm:pt modelId="{6F73EEF3-2296-4554-9B9C-6125C4456E01}" type="pres">
      <dgm:prSet presAssocID="{8B526EEE-8CB3-44D4-8AAE-8CA2A57304DC}" presName="levelTx" presStyleLbl="revTx" presStyleIdx="0" presStyleCnt="0">
        <dgm:presLayoutVars>
          <dgm:chMax val="1"/>
          <dgm:bulletEnabled val="1"/>
        </dgm:presLayoutVars>
      </dgm:prSet>
      <dgm:spPr/>
    </dgm:pt>
    <dgm:pt modelId="{44F80FDB-970B-472A-9969-77463588B58A}" type="pres">
      <dgm:prSet presAssocID="{28870632-BB35-4742-AAF0-0DC82EE952B4}" presName="Name8" presStyleCnt="0"/>
      <dgm:spPr/>
    </dgm:pt>
    <dgm:pt modelId="{84F023EA-95A5-4D6C-97F5-73FE1E35ED0B}" type="pres">
      <dgm:prSet presAssocID="{28870632-BB35-4742-AAF0-0DC82EE952B4}" presName="level" presStyleLbl="node1" presStyleIdx="3" presStyleCnt="4">
        <dgm:presLayoutVars>
          <dgm:chMax val="1"/>
          <dgm:bulletEnabled val="1"/>
        </dgm:presLayoutVars>
      </dgm:prSet>
      <dgm:spPr/>
    </dgm:pt>
    <dgm:pt modelId="{4873CAAE-D170-4E94-99EE-6E1939590480}" type="pres">
      <dgm:prSet presAssocID="{28870632-BB35-4742-AAF0-0DC82EE952B4}" presName="levelTx" presStyleLbl="revTx" presStyleIdx="0" presStyleCnt="0">
        <dgm:presLayoutVars>
          <dgm:chMax val="1"/>
          <dgm:bulletEnabled val="1"/>
        </dgm:presLayoutVars>
      </dgm:prSet>
      <dgm:spPr/>
    </dgm:pt>
  </dgm:ptLst>
  <dgm:cxnLst>
    <dgm:cxn modelId="{BD9C9F0A-08F4-482C-A6B9-29B02ED27712}" srcId="{892871ED-B520-4A14-8DD5-A63FB8898CDD}" destId="{A838F48C-4584-4DBD-946E-B3691C1CDA04}" srcOrd="0" destOrd="0" parTransId="{B3D31BFB-21FE-4DAD-A6DA-C92A1199A683}" sibTransId="{2587767B-9302-4F22-8130-3A195A1F715F}"/>
    <dgm:cxn modelId="{508C510D-F046-4C29-A252-4AC3231C5E71}" srcId="{892871ED-B520-4A14-8DD5-A63FB8898CDD}" destId="{28870632-BB35-4742-AAF0-0DC82EE952B4}" srcOrd="3" destOrd="0" parTransId="{B315A01C-B858-42CD-8578-A4F904C92759}" sibTransId="{B9B24EA1-452D-42B9-B132-3FD354F4DFD7}"/>
    <dgm:cxn modelId="{F65FF72F-D331-42AB-9791-4967F22433E0}" type="presOf" srcId="{28870632-BB35-4742-AAF0-0DC82EE952B4}" destId="{4873CAAE-D170-4E94-99EE-6E1939590480}" srcOrd="1" destOrd="0" presId="urn:microsoft.com/office/officeart/2005/8/layout/pyramid3"/>
    <dgm:cxn modelId="{C196463E-CF11-42E1-B941-C54BB41456B4}" type="presOf" srcId="{8B526EEE-8CB3-44D4-8AAE-8CA2A57304DC}" destId="{0AC82E72-82F4-4037-9A07-18B376DDFB23}" srcOrd="0" destOrd="0" presId="urn:microsoft.com/office/officeart/2005/8/layout/pyramid3"/>
    <dgm:cxn modelId="{BBA70F5E-052F-4891-9056-3ED25672589C}" type="presOf" srcId="{28870632-BB35-4742-AAF0-0DC82EE952B4}" destId="{84F023EA-95A5-4D6C-97F5-73FE1E35ED0B}" srcOrd="0" destOrd="0" presId="urn:microsoft.com/office/officeart/2005/8/layout/pyramid3"/>
    <dgm:cxn modelId="{1D415150-56C3-4755-8513-48229320B99B}" type="presOf" srcId="{F64073A1-4793-49A1-9856-940F75C0D74F}" destId="{66FDA2DE-BF47-43D6-BFF9-47502564A8C5}" srcOrd="1" destOrd="0" presId="urn:microsoft.com/office/officeart/2005/8/layout/pyramid3"/>
    <dgm:cxn modelId="{51E0CF71-3169-4BC4-AF07-7AA77021D243}" type="presOf" srcId="{F64073A1-4793-49A1-9856-940F75C0D74F}" destId="{79A92412-8CC1-4DF9-85A0-9EEE6B019CA3}" srcOrd="0" destOrd="0" presId="urn:microsoft.com/office/officeart/2005/8/layout/pyramid3"/>
    <dgm:cxn modelId="{89ACC28F-EBC1-4322-812C-89130CD7B267}" srcId="{892871ED-B520-4A14-8DD5-A63FB8898CDD}" destId="{F64073A1-4793-49A1-9856-940F75C0D74F}" srcOrd="1" destOrd="0" parTransId="{48495D7F-BB33-4121-B5DB-8FFDA8DDFBEE}" sibTransId="{F6CA7BE8-30AE-41F1-B845-CCA3367FBFAA}"/>
    <dgm:cxn modelId="{8CA6019A-3F72-449F-85B1-2D0C6849F4E5}" srcId="{892871ED-B520-4A14-8DD5-A63FB8898CDD}" destId="{8B526EEE-8CB3-44D4-8AAE-8CA2A57304DC}" srcOrd="2" destOrd="0" parTransId="{BE9049C5-4115-44D6-9754-3C7FB56AAF6B}" sibTransId="{AB6026C7-24D1-48D2-BB63-77F4E1C95F65}"/>
    <dgm:cxn modelId="{DDDBAE9D-9FBD-42D9-9A19-F91D66288B2D}" type="presOf" srcId="{892871ED-B520-4A14-8DD5-A63FB8898CDD}" destId="{271263ED-8B5C-4011-A913-938742918B2C}" srcOrd="0" destOrd="0" presId="urn:microsoft.com/office/officeart/2005/8/layout/pyramid3"/>
    <dgm:cxn modelId="{E0A4D09D-BBB7-4E83-B617-E2169972677D}" type="presOf" srcId="{A838F48C-4584-4DBD-946E-B3691C1CDA04}" destId="{2DA21A56-2166-412C-892D-39FA23D3E00A}" srcOrd="1" destOrd="0" presId="urn:microsoft.com/office/officeart/2005/8/layout/pyramid3"/>
    <dgm:cxn modelId="{E28047A3-336D-4833-B939-01ABDA3A9E9C}" type="presOf" srcId="{8B526EEE-8CB3-44D4-8AAE-8CA2A57304DC}" destId="{6F73EEF3-2296-4554-9B9C-6125C4456E01}" srcOrd="1" destOrd="0" presId="urn:microsoft.com/office/officeart/2005/8/layout/pyramid3"/>
    <dgm:cxn modelId="{EF315DC6-5544-4183-80B4-92512ABE4B40}" type="presOf" srcId="{A838F48C-4584-4DBD-946E-B3691C1CDA04}" destId="{A829A3BF-6892-49FF-927D-163FEC773DDC}" srcOrd="0" destOrd="0" presId="urn:microsoft.com/office/officeart/2005/8/layout/pyramid3"/>
    <dgm:cxn modelId="{E4F8C107-3D40-4C50-A8FE-A0338CB20C71}" type="presParOf" srcId="{271263ED-8B5C-4011-A913-938742918B2C}" destId="{E848D143-ED71-42EB-BC41-D1B7DB946E00}" srcOrd="0" destOrd="0" presId="urn:microsoft.com/office/officeart/2005/8/layout/pyramid3"/>
    <dgm:cxn modelId="{7E0374F8-9843-45ED-AA6E-6E1381B5B401}" type="presParOf" srcId="{E848D143-ED71-42EB-BC41-D1B7DB946E00}" destId="{A829A3BF-6892-49FF-927D-163FEC773DDC}" srcOrd="0" destOrd="0" presId="urn:microsoft.com/office/officeart/2005/8/layout/pyramid3"/>
    <dgm:cxn modelId="{59C762B8-856F-499D-AE66-8E9D8DDDC9E1}" type="presParOf" srcId="{E848D143-ED71-42EB-BC41-D1B7DB946E00}" destId="{2DA21A56-2166-412C-892D-39FA23D3E00A}" srcOrd="1" destOrd="0" presId="urn:microsoft.com/office/officeart/2005/8/layout/pyramid3"/>
    <dgm:cxn modelId="{465B01B4-7C43-4240-A3F9-2F3FF510F24F}" type="presParOf" srcId="{271263ED-8B5C-4011-A913-938742918B2C}" destId="{FA694BED-95AB-4FD3-A0BA-1C4F8F8531BB}" srcOrd="1" destOrd="0" presId="urn:microsoft.com/office/officeart/2005/8/layout/pyramid3"/>
    <dgm:cxn modelId="{5323185D-2057-41DE-B722-8BB07F976BE9}" type="presParOf" srcId="{FA694BED-95AB-4FD3-A0BA-1C4F8F8531BB}" destId="{79A92412-8CC1-4DF9-85A0-9EEE6B019CA3}" srcOrd="0" destOrd="0" presId="urn:microsoft.com/office/officeart/2005/8/layout/pyramid3"/>
    <dgm:cxn modelId="{1EB53A2A-8CC1-45FA-BBD6-6869E8E1E997}" type="presParOf" srcId="{FA694BED-95AB-4FD3-A0BA-1C4F8F8531BB}" destId="{66FDA2DE-BF47-43D6-BFF9-47502564A8C5}" srcOrd="1" destOrd="0" presId="urn:microsoft.com/office/officeart/2005/8/layout/pyramid3"/>
    <dgm:cxn modelId="{435CEB05-4827-418C-8B6C-D2AF105508D5}" type="presParOf" srcId="{271263ED-8B5C-4011-A913-938742918B2C}" destId="{E83D1C0D-3EE9-44CC-BB86-8D65C72154AE}" srcOrd="2" destOrd="0" presId="urn:microsoft.com/office/officeart/2005/8/layout/pyramid3"/>
    <dgm:cxn modelId="{1CB4A30F-7F43-46EB-B380-5E5E7CEF8528}" type="presParOf" srcId="{E83D1C0D-3EE9-44CC-BB86-8D65C72154AE}" destId="{0AC82E72-82F4-4037-9A07-18B376DDFB23}" srcOrd="0" destOrd="0" presId="urn:microsoft.com/office/officeart/2005/8/layout/pyramid3"/>
    <dgm:cxn modelId="{278148C1-95AD-4A5F-9F09-1E9D341E40C0}" type="presParOf" srcId="{E83D1C0D-3EE9-44CC-BB86-8D65C72154AE}" destId="{6F73EEF3-2296-4554-9B9C-6125C4456E01}" srcOrd="1" destOrd="0" presId="urn:microsoft.com/office/officeart/2005/8/layout/pyramid3"/>
    <dgm:cxn modelId="{A06FF5C4-25BB-4BE9-8813-1FC013D75A3D}" type="presParOf" srcId="{271263ED-8B5C-4011-A913-938742918B2C}" destId="{44F80FDB-970B-472A-9969-77463588B58A}" srcOrd="3" destOrd="0" presId="urn:microsoft.com/office/officeart/2005/8/layout/pyramid3"/>
    <dgm:cxn modelId="{571145FE-4CDF-4BDE-A6DB-FBF9F2B3A31F}" type="presParOf" srcId="{44F80FDB-970B-472A-9969-77463588B58A}" destId="{84F023EA-95A5-4D6C-97F5-73FE1E35ED0B}" srcOrd="0" destOrd="0" presId="urn:microsoft.com/office/officeart/2005/8/layout/pyramid3"/>
    <dgm:cxn modelId="{240E9571-ABFD-40DA-BF6C-FCC4BC7D8A7C}" type="presParOf" srcId="{44F80FDB-970B-472A-9969-77463588B58A}" destId="{4873CAAE-D170-4E94-99EE-6E193959048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B9E46-6D6C-4F25-B948-D62E432ED987}">
      <dsp:nvSpPr>
        <dsp:cNvPr id="0" name=""/>
        <dsp:cNvSpPr/>
      </dsp:nvSpPr>
      <dsp:spPr>
        <a:xfrm>
          <a:off x="1444319" y="123858"/>
          <a:ext cx="2499512" cy="249989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86313-6AB7-406A-A49A-3093633A5313}">
      <dsp:nvSpPr>
        <dsp:cNvPr id="0" name=""/>
        <dsp:cNvSpPr/>
      </dsp:nvSpPr>
      <dsp:spPr>
        <a:xfrm>
          <a:off x="1746799" y="952351"/>
          <a:ext cx="1888918" cy="842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BE" sz="2000" kern="1200" dirty="0"/>
            <a:t>Ciblage géographique</a:t>
          </a:r>
        </a:p>
      </dsp:txBody>
      <dsp:txXfrm>
        <a:off x="1746799" y="952351"/>
        <a:ext cx="1888918" cy="842386"/>
      </dsp:txXfrm>
    </dsp:sp>
    <dsp:sp modelId="{27121D8E-836A-4EEE-BED0-EB5F67A4E51A}">
      <dsp:nvSpPr>
        <dsp:cNvPr id="0" name=""/>
        <dsp:cNvSpPr/>
      </dsp:nvSpPr>
      <dsp:spPr>
        <a:xfrm>
          <a:off x="750088" y="1560231"/>
          <a:ext cx="2499512" cy="2499892"/>
        </a:xfrm>
        <a:prstGeom prst="leftCircularArrow">
          <a:avLst>
            <a:gd name="adj1" fmla="val 10980"/>
            <a:gd name="adj2" fmla="val 1142322"/>
            <a:gd name="adj3" fmla="val 6300000"/>
            <a:gd name="adj4" fmla="val 18900000"/>
            <a:gd name="adj5" fmla="val 125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A942A-7904-4E26-B08E-571777CCD7BA}">
      <dsp:nvSpPr>
        <dsp:cNvPr id="0" name=""/>
        <dsp:cNvSpPr/>
      </dsp:nvSpPr>
      <dsp:spPr>
        <a:xfrm>
          <a:off x="798766" y="2479291"/>
          <a:ext cx="2402156" cy="67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BE" sz="2000" kern="1200" dirty="0"/>
            <a:t>Communautaire</a:t>
          </a:r>
          <a:endParaRPr lang="fr-BE" sz="1500" kern="1200" dirty="0"/>
        </a:p>
      </dsp:txBody>
      <dsp:txXfrm>
        <a:off x="798766" y="2479291"/>
        <a:ext cx="2402156" cy="677872"/>
      </dsp:txXfrm>
    </dsp:sp>
    <dsp:sp modelId="{61F7636D-18E3-4638-8079-A4E62F932344}">
      <dsp:nvSpPr>
        <dsp:cNvPr id="0" name=""/>
        <dsp:cNvSpPr/>
      </dsp:nvSpPr>
      <dsp:spPr>
        <a:xfrm>
          <a:off x="1622218" y="3168492"/>
          <a:ext cx="2147468" cy="2148329"/>
        </a:xfrm>
        <a:prstGeom prst="blockArc">
          <a:avLst>
            <a:gd name="adj1" fmla="val 13500000"/>
            <a:gd name="adj2" fmla="val 10800000"/>
            <a:gd name="adj3" fmla="val 1274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8381F-CCD3-46F3-A834-5685DC669642}">
      <dsp:nvSpPr>
        <dsp:cNvPr id="0" name=""/>
        <dsp:cNvSpPr/>
      </dsp:nvSpPr>
      <dsp:spPr>
        <a:xfrm>
          <a:off x="2000079" y="3917837"/>
          <a:ext cx="1388930" cy="69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dirty="0"/>
            <a:t>Score PMT</a:t>
          </a:r>
        </a:p>
      </dsp:txBody>
      <dsp:txXfrm>
        <a:off x="2000079" y="3917837"/>
        <a:ext cx="1388930" cy="694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374FE-5320-4D9A-A34A-2D36C7B59716}">
      <dsp:nvSpPr>
        <dsp:cNvPr id="0" name=""/>
        <dsp:cNvSpPr/>
      </dsp:nvSpPr>
      <dsp:spPr>
        <a:xfrm>
          <a:off x="1023856" y="-29063"/>
          <a:ext cx="4927719" cy="4927719"/>
        </a:xfrm>
        <a:prstGeom prst="circularArrow">
          <a:avLst>
            <a:gd name="adj1" fmla="val 5544"/>
            <a:gd name="adj2" fmla="val 330680"/>
            <a:gd name="adj3" fmla="val 13794643"/>
            <a:gd name="adj4" fmla="val 17374583"/>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32000-EA7C-45D1-94FA-A450959F965E}">
      <dsp:nvSpPr>
        <dsp:cNvPr id="0" name=""/>
        <dsp:cNvSpPr/>
      </dsp:nvSpPr>
      <dsp:spPr>
        <a:xfrm>
          <a:off x="2343309" y="757"/>
          <a:ext cx="2288813" cy="1144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Un système de politiques sociales</a:t>
          </a:r>
        </a:p>
      </dsp:txBody>
      <dsp:txXfrm>
        <a:off x="2399174" y="56622"/>
        <a:ext cx="2177083" cy="1032676"/>
      </dsp:txXfrm>
    </dsp:sp>
    <dsp:sp modelId="{D48A67DB-EA5B-4234-B51B-A942D2BDE47C}">
      <dsp:nvSpPr>
        <dsp:cNvPr id="0" name=""/>
        <dsp:cNvSpPr/>
      </dsp:nvSpPr>
      <dsp:spPr>
        <a:xfrm>
          <a:off x="4341833" y="1452770"/>
          <a:ext cx="2288813" cy="1144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Mise en place d’une nouvelle politique ou réforme</a:t>
          </a:r>
        </a:p>
      </dsp:txBody>
      <dsp:txXfrm>
        <a:off x="4397698" y="1508635"/>
        <a:ext cx="2177083" cy="1032676"/>
      </dsp:txXfrm>
    </dsp:sp>
    <dsp:sp modelId="{274F0802-4A5F-4A8C-A4E4-019C15A80584}">
      <dsp:nvSpPr>
        <dsp:cNvPr id="0" name=""/>
        <dsp:cNvSpPr/>
      </dsp:nvSpPr>
      <dsp:spPr>
        <a:xfrm>
          <a:off x="3578465" y="3802177"/>
          <a:ext cx="2288813" cy="1144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Evaluation quantitative</a:t>
          </a:r>
        </a:p>
      </dsp:txBody>
      <dsp:txXfrm>
        <a:off x="3634330" y="3858042"/>
        <a:ext cx="2177083" cy="1032676"/>
      </dsp:txXfrm>
    </dsp:sp>
    <dsp:sp modelId="{318F7ED0-AA62-4691-BD99-E2A21914164D}">
      <dsp:nvSpPr>
        <dsp:cNvPr id="0" name=""/>
        <dsp:cNvSpPr/>
      </dsp:nvSpPr>
      <dsp:spPr>
        <a:xfrm>
          <a:off x="1108153" y="3802177"/>
          <a:ext cx="2288813" cy="1144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Evaluation qualitative</a:t>
          </a:r>
        </a:p>
      </dsp:txBody>
      <dsp:txXfrm>
        <a:off x="1164018" y="3858042"/>
        <a:ext cx="2177083" cy="1032676"/>
      </dsp:txXfrm>
    </dsp:sp>
    <dsp:sp modelId="{FAC96D1A-75E3-4DB9-95C3-EF0F1F9A86F2}">
      <dsp:nvSpPr>
        <dsp:cNvPr id="0" name=""/>
        <dsp:cNvSpPr/>
      </dsp:nvSpPr>
      <dsp:spPr>
        <a:xfrm>
          <a:off x="344784" y="1452770"/>
          <a:ext cx="2288813" cy="1144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Informe le design des politiques sociales</a:t>
          </a:r>
        </a:p>
      </dsp:txBody>
      <dsp:txXfrm>
        <a:off x="400649" y="1508635"/>
        <a:ext cx="2177083" cy="10326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9A3BF-6892-49FF-927D-163FEC773DDC}">
      <dsp:nvSpPr>
        <dsp:cNvPr id="0" name=""/>
        <dsp:cNvSpPr/>
      </dsp:nvSpPr>
      <dsp:spPr>
        <a:xfrm rot="10800000">
          <a:off x="0" y="0"/>
          <a:ext cx="4280535" cy="957429"/>
        </a:xfrm>
        <a:prstGeom prst="trapezoid">
          <a:avLst>
            <a:gd name="adj" fmla="val 55886"/>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Achat de nourriture</a:t>
          </a:r>
        </a:p>
      </dsp:txBody>
      <dsp:txXfrm rot="-10800000">
        <a:off x="749093" y="0"/>
        <a:ext cx="2782347" cy="957429"/>
      </dsp:txXfrm>
    </dsp:sp>
    <dsp:sp modelId="{79A92412-8CC1-4DF9-85A0-9EEE6B019CA3}">
      <dsp:nvSpPr>
        <dsp:cNvPr id="0" name=""/>
        <dsp:cNvSpPr/>
      </dsp:nvSpPr>
      <dsp:spPr>
        <a:xfrm rot="10800000">
          <a:off x="535066" y="957429"/>
          <a:ext cx="3210401"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Education des enfants</a:t>
          </a:r>
        </a:p>
      </dsp:txBody>
      <dsp:txXfrm rot="-10800000">
        <a:off x="1096887" y="957429"/>
        <a:ext cx="2086760" cy="957429"/>
      </dsp:txXfrm>
    </dsp:sp>
    <dsp:sp modelId="{0AC82E72-82F4-4037-9A07-18B376DDFB23}">
      <dsp:nvSpPr>
        <dsp:cNvPr id="0" name=""/>
        <dsp:cNvSpPr/>
      </dsp:nvSpPr>
      <dsp:spPr>
        <a:xfrm rot="10800000">
          <a:off x="1070133" y="1914859"/>
          <a:ext cx="2140267" cy="957429"/>
        </a:xfrm>
        <a:prstGeom prst="trapezoid">
          <a:avLst>
            <a:gd name="adj" fmla="val 55886"/>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santé</a:t>
          </a:r>
        </a:p>
      </dsp:txBody>
      <dsp:txXfrm rot="-10800000">
        <a:off x="1444680" y="1914859"/>
        <a:ext cx="1391173" cy="957429"/>
      </dsp:txXfrm>
    </dsp:sp>
    <dsp:sp modelId="{84F023EA-95A5-4D6C-97F5-73FE1E35ED0B}">
      <dsp:nvSpPr>
        <dsp:cNvPr id="0" name=""/>
        <dsp:cNvSpPr/>
      </dsp:nvSpPr>
      <dsp:spPr>
        <a:xfrm rot="10800000">
          <a:off x="1605200" y="2872288"/>
          <a:ext cx="1070133"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AGR</a:t>
          </a:r>
        </a:p>
      </dsp:txBody>
      <dsp:txXfrm rot="-10800000">
        <a:off x="1605200" y="2872288"/>
        <a:ext cx="1070133" cy="957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9A3BF-6892-49FF-927D-163FEC773DDC}">
      <dsp:nvSpPr>
        <dsp:cNvPr id="0" name=""/>
        <dsp:cNvSpPr/>
      </dsp:nvSpPr>
      <dsp:spPr>
        <a:xfrm rot="10800000">
          <a:off x="0" y="0"/>
          <a:ext cx="4280535" cy="957429"/>
        </a:xfrm>
        <a:prstGeom prst="trapezoid">
          <a:avLst>
            <a:gd name="adj" fmla="val 55886"/>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Achat de nourriture</a:t>
          </a:r>
        </a:p>
      </dsp:txBody>
      <dsp:txXfrm rot="-10800000">
        <a:off x="749093" y="0"/>
        <a:ext cx="2782347" cy="957429"/>
      </dsp:txXfrm>
    </dsp:sp>
    <dsp:sp modelId="{79A92412-8CC1-4DF9-85A0-9EEE6B019CA3}">
      <dsp:nvSpPr>
        <dsp:cNvPr id="0" name=""/>
        <dsp:cNvSpPr/>
      </dsp:nvSpPr>
      <dsp:spPr>
        <a:xfrm rot="10800000">
          <a:off x="535066" y="957429"/>
          <a:ext cx="3210401"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Education des enfants</a:t>
          </a:r>
        </a:p>
      </dsp:txBody>
      <dsp:txXfrm rot="-10800000">
        <a:off x="1096887" y="957429"/>
        <a:ext cx="2086760" cy="957429"/>
      </dsp:txXfrm>
    </dsp:sp>
    <dsp:sp modelId="{0AC82E72-82F4-4037-9A07-18B376DDFB23}">
      <dsp:nvSpPr>
        <dsp:cNvPr id="0" name=""/>
        <dsp:cNvSpPr/>
      </dsp:nvSpPr>
      <dsp:spPr>
        <a:xfrm rot="10800000">
          <a:off x="1070133" y="1914859"/>
          <a:ext cx="2140267" cy="957429"/>
        </a:xfrm>
        <a:prstGeom prst="trapezoid">
          <a:avLst>
            <a:gd name="adj" fmla="val 55886"/>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Santé</a:t>
          </a:r>
        </a:p>
      </dsp:txBody>
      <dsp:txXfrm rot="-10800000">
        <a:off x="1444680" y="1914859"/>
        <a:ext cx="1391173" cy="957429"/>
      </dsp:txXfrm>
    </dsp:sp>
    <dsp:sp modelId="{84F023EA-95A5-4D6C-97F5-73FE1E35ED0B}">
      <dsp:nvSpPr>
        <dsp:cNvPr id="0" name=""/>
        <dsp:cNvSpPr/>
      </dsp:nvSpPr>
      <dsp:spPr>
        <a:xfrm rot="10800000">
          <a:off x="1605200" y="2872288"/>
          <a:ext cx="1070133"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AGR</a:t>
          </a:r>
        </a:p>
      </dsp:txBody>
      <dsp:txXfrm rot="-10800000">
        <a:off x="1605200" y="2872288"/>
        <a:ext cx="1070133" cy="9574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9A3BF-6892-49FF-927D-163FEC773DDC}">
      <dsp:nvSpPr>
        <dsp:cNvPr id="0" name=""/>
        <dsp:cNvSpPr/>
      </dsp:nvSpPr>
      <dsp:spPr>
        <a:xfrm rot="10800000">
          <a:off x="0" y="0"/>
          <a:ext cx="4280535" cy="957429"/>
        </a:xfrm>
        <a:prstGeom prst="trapezoid">
          <a:avLst>
            <a:gd name="adj" fmla="val 55886"/>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Achat de nourriture</a:t>
          </a:r>
        </a:p>
      </dsp:txBody>
      <dsp:txXfrm rot="-10800000">
        <a:off x="749093" y="0"/>
        <a:ext cx="2782347" cy="957429"/>
      </dsp:txXfrm>
    </dsp:sp>
    <dsp:sp modelId="{79A92412-8CC1-4DF9-85A0-9EEE6B019CA3}">
      <dsp:nvSpPr>
        <dsp:cNvPr id="0" name=""/>
        <dsp:cNvSpPr/>
      </dsp:nvSpPr>
      <dsp:spPr>
        <a:xfrm rot="10800000">
          <a:off x="535066" y="957429"/>
          <a:ext cx="3210401"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Education des enfants</a:t>
          </a:r>
        </a:p>
      </dsp:txBody>
      <dsp:txXfrm rot="-10800000">
        <a:off x="1096887" y="957429"/>
        <a:ext cx="2086760" cy="957429"/>
      </dsp:txXfrm>
    </dsp:sp>
    <dsp:sp modelId="{0AC82E72-82F4-4037-9A07-18B376DDFB23}">
      <dsp:nvSpPr>
        <dsp:cNvPr id="0" name=""/>
        <dsp:cNvSpPr/>
      </dsp:nvSpPr>
      <dsp:spPr>
        <a:xfrm rot="10800000">
          <a:off x="1070133" y="1914859"/>
          <a:ext cx="2140267" cy="957429"/>
        </a:xfrm>
        <a:prstGeom prst="trapezoid">
          <a:avLst>
            <a:gd name="adj" fmla="val 55886"/>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Santé</a:t>
          </a:r>
        </a:p>
      </dsp:txBody>
      <dsp:txXfrm rot="-10800000">
        <a:off x="1444680" y="1914859"/>
        <a:ext cx="1391173" cy="957429"/>
      </dsp:txXfrm>
    </dsp:sp>
    <dsp:sp modelId="{84F023EA-95A5-4D6C-97F5-73FE1E35ED0B}">
      <dsp:nvSpPr>
        <dsp:cNvPr id="0" name=""/>
        <dsp:cNvSpPr/>
      </dsp:nvSpPr>
      <dsp:spPr>
        <a:xfrm rot="10800000">
          <a:off x="1605200" y="2872288"/>
          <a:ext cx="1070133" cy="957429"/>
        </a:xfrm>
        <a:prstGeom prst="trapezoid">
          <a:avLst>
            <a:gd name="adj" fmla="val 55886"/>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fr-BE" sz="3100" kern="1200" dirty="0"/>
            <a:t>AGR</a:t>
          </a:r>
        </a:p>
      </dsp:txBody>
      <dsp:txXfrm rot="-10800000">
        <a:off x="1605200" y="2872288"/>
        <a:ext cx="1070133" cy="95742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4"/>
          </a:xfrm>
          <a:prstGeom prst="rect">
            <a:avLst/>
          </a:prstGeom>
        </p:spPr>
        <p:txBody>
          <a:bodyPr vert="horz" lIns="112334" tIns="56167" rIns="112334" bIns="56167" rtlCol="0"/>
          <a:lstStyle>
            <a:lvl1pPr algn="l">
              <a:defRPr sz="1500"/>
            </a:lvl1pPr>
          </a:lstStyle>
          <a:p>
            <a:endParaRPr lang="en-US"/>
          </a:p>
        </p:txBody>
      </p:sp>
      <p:sp>
        <p:nvSpPr>
          <p:cNvPr id="3" name="Date Placeholder 2"/>
          <p:cNvSpPr>
            <a:spLocks noGrp="1"/>
          </p:cNvSpPr>
          <p:nvPr>
            <p:ph type="dt" idx="1"/>
          </p:nvPr>
        </p:nvSpPr>
        <p:spPr>
          <a:xfrm>
            <a:off x="4143587" y="0"/>
            <a:ext cx="3169920" cy="619364"/>
          </a:xfrm>
          <a:prstGeom prst="rect">
            <a:avLst/>
          </a:prstGeom>
        </p:spPr>
        <p:txBody>
          <a:bodyPr vert="horz" lIns="112334" tIns="56167" rIns="112334" bIns="56167" rtlCol="0"/>
          <a:lstStyle>
            <a:lvl1pPr algn="r">
              <a:defRPr sz="1500"/>
            </a:lvl1pPr>
          </a:lstStyle>
          <a:p>
            <a:fld id="{9BA1FB2A-50E2-4C3E-A5E4-319405BE2F16}" type="datetimeFigureOut">
              <a:rPr lang="en-US" smtClean="0"/>
              <a:t>8/31/2025</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334" tIns="56167" rIns="112334" bIns="56167"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334" tIns="56167" rIns="112334" bIns="561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112334" tIns="56167" rIns="112334" bIns="56167" rtlCol="0" anchor="b"/>
          <a:lstStyle>
            <a:lvl1pPr algn="l">
              <a:defRPr sz="15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112334" tIns="56167" rIns="112334" bIns="56167" rtlCol="0" anchor="b"/>
          <a:lstStyle>
            <a:lvl1pPr algn="r">
              <a:defRPr sz="1500"/>
            </a:lvl1pPr>
          </a:lstStyle>
          <a:p>
            <a:fld id="{46C8DDCE-812B-4CB8-B6AF-C2FA778B7474}" type="slidenum">
              <a:rPr lang="en-US" smtClean="0"/>
              <a:t>‹N°›</a:t>
            </a:fld>
            <a:endParaRPr lang="en-US"/>
          </a:p>
        </p:txBody>
      </p:sp>
    </p:spTree>
    <p:extLst>
      <p:ext uri="{BB962C8B-B14F-4D97-AF65-F5344CB8AC3E}">
        <p14:creationId xmlns:p14="http://schemas.microsoft.com/office/powerpoint/2010/main" val="307079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05FF-B523-0D8A-8441-EE75893290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C6050-5DDD-6692-65FB-18AD20E6FC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83438D-70DC-4046-633E-44F32FDC72C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66031F47-E554-F238-CB5A-BB557261B452}"/>
              </a:ext>
            </a:extLst>
          </p:cNvPr>
          <p:cNvSpPr>
            <a:spLocks noGrp="1"/>
          </p:cNvSpPr>
          <p:nvPr>
            <p:ph type="sldNum" sz="quarter" idx="5"/>
          </p:nvPr>
        </p:nvSpPr>
        <p:spPr/>
        <p:txBody>
          <a:bodyPr/>
          <a:lstStyle/>
          <a:p>
            <a:fld id="{46C8DDCE-812B-4CB8-B6AF-C2FA778B7474}" type="slidenum">
              <a:rPr lang="en-US" smtClean="0"/>
              <a:t>2</a:t>
            </a:fld>
            <a:endParaRPr lang="en-US"/>
          </a:p>
        </p:txBody>
      </p:sp>
    </p:spTree>
    <p:extLst>
      <p:ext uri="{BB962C8B-B14F-4D97-AF65-F5344CB8AC3E}">
        <p14:creationId xmlns:p14="http://schemas.microsoft.com/office/powerpoint/2010/main" val="197325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2976-D7F2-A082-BD82-BF45824EE7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8A7A0-668D-EF91-5F3B-09E0D14FA7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25CE7B-84B3-4BE8-1E5E-2B8BB6D318F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01FF663-1F22-47B9-CC91-E1F36AA0A223}"/>
              </a:ext>
            </a:extLst>
          </p:cNvPr>
          <p:cNvSpPr>
            <a:spLocks noGrp="1"/>
          </p:cNvSpPr>
          <p:nvPr>
            <p:ph type="sldNum" sz="quarter" idx="5"/>
          </p:nvPr>
        </p:nvSpPr>
        <p:spPr/>
        <p:txBody>
          <a:bodyPr/>
          <a:lstStyle/>
          <a:p>
            <a:fld id="{46C8DDCE-812B-4CB8-B6AF-C2FA778B7474}" type="slidenum">
              <a:rPr lang="en-US" smtClean="0"/>
              <a:t>12</a:t>
            </a:fld>
            <a:endParaRPr lang="en-US"/>
          </a:p>
        </p:txBody>
      </p:sp>
    </p:spTree>
    <p:extLst>
      <p:ext uri="{BB962C8B-B14F-4D97-AF65-F5344CB8AC3E}">
        <p14:creationId xmlns:p14="http://schemas.microsoft.com/office/powerpoint/2010/main" val="41318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13</a:t>
            </a:fld>
            <a:endParaRPr lang="en-US"/>
          </a:p>
        </p:txBody>
      </p:sp>
    </p:spTree>
    <p:extLst>
      <p:ext uri="{BB962C8B-B14F-4D97-AF65-F5344CB8AC3E}">
        <p14:creationId xmlns:p14="http://schemas.microsoft.com/office/powerpoint/2010/main" val="426374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14</a:t>
            </a:fld>
            <a:endParaRPr lang="en-US"/>
          </a:p>
        </p:txBody>
      </p:sp>
    </p:spTree>
    <p:extLst>
      <p:ext uri="{BB962C8B-B14F-4D97-AF65-F5344CB8AC3E}">
        <p14:creationId xmlns:p14="http://schemas.microsoft.com/office/powerpoint/2010/main" val="11500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C7557-2043-962A-AE4D-6A4B81C62C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E4BA1F-1B6C-CA30-FB52-B86A0C8395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C6476B-A7FF-C7F1-61E7-0F913632959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FDC046D-479C-0E9A-C7F2-373C2B869A3F}"/>
              </a:ext>
            </a:extLst>
          </p:cNvPr>
          <p:cNvSpPr>
            <a:spLocks noGrp="1"/>
          </p:cNvSpPr>
          <p:nvPr>
            <p:ph type="sldNum" sz="quarter" idx="5"/>
          </p:nvPr>
        </p:nvSpPr>
        <p:spPr/>
        <p:txBody>
          <a:bodyPr/>
          <a:lstStyle/>
          <a:p>
            <a:fld id="{46C8DDCE-812B-4CB8-B6AF-C2FA778B7474}" type="slidenum">
              <a:rPr lang="en-US" smtClean="0"/>
              <a:t>15</a:t>
            </a:fld>
            <a:endParaRPr lang="en-US"/>
          </a:p>
        </p:txBody>
      </p:sp>
    </p:spTree>
    <p:extLst>
      <p:ext uri="{BB962C8B-B14F-4D97-AF65-F5344CB8AC3E}">
        <p14:creationId xmlns:p14="http://schemas.microsoft.com/office/powerpoint/2010/main" val="1620615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17</a:t>
            </a:fld>
            <a:endParaRPr lang="en-US"/>
          </a:p>
        </p:txBody>
      </p:sp>
    </p:spTree>
    <p:extLst>
      <p:ext uri="{BB962C8B-B14F-4D97-AF65-F5344CB8AC3E}">
        <p14:creationId xmlns:p14="http://schemas.microsoft.com/office/powerpoint/2010/main" val="218102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27F6E-FC48-80B9-CC20-6C95900C8F9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10DB24-FEED-10A4-4392-F554173D08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608725-9E29-54AE-AA15-6A68C5C8542B}"/>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E4430323-BD35-AF4E-5CF6-E6644F5AA4D4}"/>
              </a:ext>
            </a:extLst>
          </p:cNvPr>
          <p:cNvSpPr>
            <a:spLocks noGrp="1"/>
          </p:cNvSpPr>
          <p:nvPr>
            <p:ph type="sldNum" sz="quarter" idx="5"/>
          </p:nvPr>
        </p:nvSpPr>
        <p:spPr/>
        <p:txBody>
          <a:bodyPr/>
          <a:lstStyle/>
          <a:p>
            <a:fld id="{46C8DDCE-812B-4CB8-B6AF-C2FA778B7474}" type="slidenum">
              <a:rPr lang="en-US" smtClean="0"/>
              <a:t>18</a:t>
            </a:fld>
            <a:endParaRPr lang="en-US"/>
          </a:p>
        </p:txBody>
      </p:sp>
    </p:spTree>
    <p:extLst>
      <p:ext uri="{BB962C8B-B14F-4D97-AF65-F5344CB8AC3E}">
        <p14:creationId xmlns:p14="http://schemas.microsoft.com/office/powerpoint/2010/main" val="1677794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20</a:t>
            </a:fld>
            <a:endParaRPr lang="en-US"/>
          </a:p>
        </p:txBody>
      </p:sp>
    </p:spTree>
    <p:extLst>
      <p:ext uri="{BB962C8B-B14F-4D97-AF65-F5344CB8AC3E}">
        <p14:creationId xmlns:p14="http://schemas.microsoft.com/office/powerpoint/2010/main" val="38773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21</a:t>
            </a:fld>
            <a:endParaRPr lang="en-US"/>
          </a:p>
        </p:txBody>
      </p:sp>
    </p:spTree>
    <p:extLst>
      <p:ext uri="{BB962C8B-B14F-4D97-AF65-F5344CB8AC3E}">
        <p14:creationId xmlns:p14="http://schemas.microsoft.com/office/powerpoint/2010/main" val="3961234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22</a:t>
            </a:fld>
            <a:endParaRPr lang="en-US"/>
          </a:p>
        </p:txBody>
      </p:sp>
    </p:spTree>
    <p:extLst>
      <p:ext uri="{BB962C8B-B14F-4D97-AF65-F5344CB8AC3E}">
        <p14:creationId xmlns:p14="http://schemas.microsoft.com/office/powerpoint/2010/main" val="3458976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23</a:t>
            </a:fld>
            <a:endParaRPr lang="en-US"/>
          </a:p>
        </p:txBody>
      </p:sp>
    </p:spTree>
    <p:extLst>
      <p:ext uri="{BB962C8B-B14F-4D97-AF65-F5344CB8AC3E}">
        <p14:creationId xmlns:p14="http://schemas.microsoft.com/office/powerpoint/2010/main" val="111487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3</a:t>
            </a:fld>
            <a:endParaRPr lang="en-US"/>
          </a:p>
        </p:txBody>
      </p:sp>
    </p:spTree>
    <p:extLst>
      <p:ext uri="{BB962C8B-B14F-4D97-AF65-F5344CB8AC3E}">
        <p14:creationId xmlns:p14="http://schemas.microsoft.com/office/powerpoint/2010/main" val="3288006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24</a:t>
            </a:fld>
            <a:endParaRPr lang="en-US"/>
          </a:p>
        </p:txBody>
      </p:sp>
    </p:spTree>
    <p:extLst>
      <p:ext uri="{BB962C8B-B14F-4D97-AF65-F5344CB8AC3E}">
        <p14:creationId xmlns:p14="http://schemas.microsoft.com/office/powerpoint/2010/main" val="3027285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25</a:t>
            </a:fld>
            <a:endParaRPr lang="en-US"/>
          </a:p>
        </p:txBody>
      </p:sp>
    </p:spTree>
    <p:extLst>
      <p:ext uri="{BB962C8B-B14F-4D97-AF65-F5344CB8AC3E}">
        <p14:creationId xmlns:p14="http://schemas.microsoft.com/office/powerpoint/2010/main" val="729105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Aft>
                <a:spcPts val="1000"/>
              </a:spcAft>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26</a:t>
            </a:fld>
            <a:endParaRPr lang="en-US"/>
          </a:p>
        </p:txBody>
      </p:sp>
    </p:spTree>
    <p:extLst>
      <p:ext uri="{BB962C8B-B14F-4D97-AF65-F5344CB8AC3E}">
        <p14:creationId xmlns:p14="http://schemas.microsoft.com/office/powerpoint/2010/main" val="3528322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Aft>
                <a:spcPts val="800"/>
              </a:spcAft>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27</a:t>
            </a:fld>
            <a:endParaRPr lang="en-US"/>
          </a:p>
        </p:txBody>
      </p:sp>
    </p:spTree>
    <p:extLst>
      <p:ext uri="{BB962C8B-B14F-4D97-AF65-F5344CB8AC3E}">
        <p14:creationId xmlns:p14="http://schemas.microsoft.com/office/powerpoint/2010/main" val="2839931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Aft>
                <a:spcPts val="800"/>
              </a:spcAft>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28</a:t>
            </a:fld>
            <a:endParaRPr lang="en-US"/>
          </a:p>
        </p:txBody>
      </p:sp>
    </p:spTree>
    <p:extLst>
      <p:ext uri="{BB962C8B-B14F-4D97-AF65-F5344CB8AC3E}">
        <p14:creationId xmlns:p14="http://schemas.microsoft.com/office/powerpoint/2010/main" val="1507005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23EA-5AB6-C16F-BE93-CA26FFF907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848090-46DD-DC99-6758-4205FF63F9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99B588E-CB5C-AA8A-3D65-7397EF03F7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AC4CEF01-924E-AB2D-098B-C526D0A774B0}"/>
              </a:ext>
            </a:extLst>
          </p:cNvPr>
          <p:cNvSpPr>
            <a:spLocks noGrp="1"/>
          </p:cNvSpPr>
          <p:nvPr>
            <p:ph type="sldNum" sz="quarter" idx="5"/>
          </p:nvPr>
        </p:nvSpPr>
        <p:spPr/>
        <p:txBody>
          <a:bodyPr/>
          <a:lstStyle/>
          <a:p>
            <a:fld id="{46C8DDCE-812B-4CB8-B6AF-C2FA778B7474}" type="slidenum">
              <a:rPr lang="en-US" smtClean="0"/>
              <a:t>29</a:t>
            </a:fld>
            <a:endParaRPr lang="en-US"/>
          </a:p>
        </p:txBody>
      </p:sp>
    </p:spTree>
    <p:extLst>
      <p:ext uri="{BB962C8B-B14F-4D97-AF65-F5344CB8AC3E}">
        <p14:creationId xmlns:p14="http://schemas.microsoft.com/office/powerpoint/2010/main" val="24049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94A8-9573-8454-BAA7-43266CB4D3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5508D9-1CFC-C713-AD5D-F9B818B6BD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A81665-BDEC-264D-86A7-589EA1349F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6A1B8E88-A1AD-9704-D70B-278F25848082}"/>
              </a:ext>
            </a:extLst>
          </p:cNvPr>
          <p:cNvSpPr>
            <a:spLocks noGrp="1"/>
          </p:cNvSpPr>
          <p:nvPr>
            <p:ph type="sldNum" sz="quarter" idx="5"/>
          </p:nvPr>
        </p:nvSpPr>
        <p:spPr/>
        <p:txBody>
          <a:bodyPr/>
          <a:lstStyle/>
          <a:p>
            <a:fld id="{46C8DDCE-812B-4CB8-B6AF-C2FA778B7474}" type="slidenum">
              <a:rPr lang="en-US" smtClean="0"/>
              <a:t>30</a:t>
            </a:fld>
            <a:endParaRPr lang="en-US"/>
          </a:p>
        </p:txBody>
      </p:sp>
    </p:spTree>
    <p:extLst>
      <p:ext uri="{BB962C8B-B14F-4D97-AF65-F5344CB8AC3E}">
        <p14:creationId xmlns:p14="http://schemas.microsoft.com/office/powerpoint/2010/main" val="3171633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9C63-D4C6-55A1-F122-B00B447F38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B6D874-DD0D-413F-0C6B-0D50F1022B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0DDAF9-FBEB-9D4B-D8DB-77152428CE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B5E7F573-9C22-1140-0D4E-87E1BAB5BF2E}"/>
              </a:ext>
            </a:extLst>
          </p:cNvPr>
          <p:cNvSpPr>
            <a:spLocks noGrp="1"/>
          </p:cNvSpPr>
          <p:nvPr>
            <p:ph type="sldNum" sz="quarter" idx="5"/>
          </p:nvPr>
        </p:nvSpPr>
        <p:spPr/>
        <p:txBody>
          <a:bodyPr/>
          <a:lstStyle/>
          <a:p>
            <a:fld id="{46C8DDCE-812B-4CB8-B6AF-C2FA778B7474}" type="slidenum">
              <a:rPr lang="en-US" smtClean="0"/>
              <a:t>31</a:t>
            </a:fld>
            <a:endParaRPr lang="en-US"/>
          </a:p>
        </p:txBody>
      </p:sp>
    </p:spTree>
    <p:extLst>
      <p:ext uri="{BB962C8B-B14F-4D97-AF65-F5344CB8AC3E}">
        <p14:creationId xmlns:p14="http://schemas.microsoft.com/office/powerpoint/2010/main" val="1089182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91F0-6FDB-4989-F472-4657F27685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7CE75F-7530-F1F2-898C-970CF778AA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9FDB08-3D07-EDCB-E500-CE2928159C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6822CCAC-AAF3-C59F-844A-7B686992F8ED}"/>
              </a:ext>
            </a:extLst>
          </p:cNvPr>
          <p:cNvSpPr>
            <a:spLocks noGrp="1"/>
          </p:cNvSpPr>
          <p:nvPr>
            <p:ph type="sldNum" sz="quarter" idx="5"/>
          </p:nvPr>
        </p:nvSpPr>
        <p:spPr/>
        <p:txBody>
          <a:bodyPr/>
          <a:lstStyle/>
          <a:p>
            <a:fld id="{46C8DDCE-812B-4CB8-B6AF-C2FA778B7474}" type="slidenum">
              <a:rPr lang="en-US" smtClean="0"/>
              <a:t>32</a:t>
            </a:fld>
            <a:endParaRPr lang="en-US"/>
          </a:p>
        </p:txBody>
      </p:sp>
    </p:spTree>
    <p:extLst>
      <p:ext uri="{BB962C8B-B14F-4D97-AF65-F5344CB8AC3E}">
        <p14:creationId xmlns:p14="http://schemas.microsoft.com/office/powerpoint/2010/main" val="113091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D907-B873-DDCE-6C70-2750F4DBB2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9175B5-6D49-789C-2E75-2D83C9A6C0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E6F684-1C6B-1726-FB87-BC491DCB565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5A96DF4-A6D8-C1B5-6ED0-DE7F2764881C}"/>
              </a:ext>
            </a:extLst>
          </p:cNvPr>
          <p:cNvSpPr>
            <a:spLocks noGrp="1"/>
          </p:cNvSpPr>
          <p:nvPr>
            <p:ph type="sldNum" sz="quarter" idx="5"/>
          </p:nvPr>
        </p:nvSpPr>
        <p:spPr/>
        <p:txBody>
          <a:bodyPr/>
          <a:lstStyle/>
          <a:p>
            <a:fld id="{46C8DDCE-812B-4CB8-B6AF-C2FA778B7474}" type="slidenum">
              <a:rPr lang="en-US" smtClean="0"/>
              <a:t>33</a:t>
            </a:fld>
            <a:endParaRPr lang="en-US"/>
          </a:p>
        </p:txBody>
      </p:sp>
    </p:spTree>
    <p:extLst>
      <p:ext uri="{BB962C8B-B14F-4D97-AF65-F5344CB8AC3E}">
        <p14:creationId xmlns:p14="http://schemas.microsoft.com/office/powerpoint/2010/main" val="269990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5</a:t>
            </a:fld>
            <a:endParaRPr lang="en-US"/>
          </a:p>
        </p:txBody>
      </p:sp>
    </p:spTree>
    <p:extLst>
      <p:ext uri="{BB962C8B-B14F-4D97-AF65-F5344CB8AC3E}">
        <p14:creationId xmlns:p14="http://schemas.microsoft.com/office/powerpoint/2010/main" val="591077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39</a:t>
            </a:fld>
            <a:endParaRPr lang="en-US"/>
          </a:p>
        </p:txBody>
      </p:sp>
    </p:spTree>
    <p:extLst>
      <p:ext uri="{BB962C8B-B14F-4D97-AF65-F5344CB8AC3E}">
        <p14:creationId xmlns:p14="http://schemas.microsoft.com/office/powerpoint/2010/main" val="3905872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40</a:t>
            </a:fld>
            <a:endParaRPr lang="en-US"/>
          </a:p>
        </p:txBody>
      </p:sp>
    </p:spTree>
    <p:extLst>
      <p:ext uri="{BB962C8B-B14F-4D97-AF65-F5344CB8AC3E}">
        <p14:creationId xmlns:p14="http://schemas.microsoft.com/office/powerpoint/2010/main" val="3026662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41</a:t>
            </a:fld>
            <a:endParaRPr lang="en-US"/>
          </a:p>
        </p:txBody>
      </p:sp>
    </p:spTree>
    <p:extLst>
      <p:ext uri="{BB962C8B-B14F-4D97-AF65-F5344CB8AC3E}">
        <p14:creationId xmlns:p14="http://schemas.microsoft.com/office/powerpoint/2010/main" val="3016792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42</a:t>
            </a:fld>
            <a:endParaRPr lang="en-US"/>
          </a:p>
        </p:txBody>
      </p:sp>
    </p:spTree>
    <p:extLst>
      <p:ext uri="{BB962C8B-B14F-4D97-AF65-F5344CB8AC3E}">
        <p14:creationId xmlns:p14="http://schemas.microsoft.com/office/powerpoint/2010/main" val="360199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3919-4287-6BB8-9F03-E258C1E777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0570EE-B080-2497-05F7-A883B24F18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1C2BD6-005F-8F10-51DC-EDC51DBA303A}"/>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97D80F49-18E4-A1FB-2728-F6656836F368}"/>
              </a:ext>
            </a:extLst>
          </p:cNvPr>
          <p:cNvSpPr>
            <a:spLocks noGrp="1"/>
          </p:cNvSpPr>
          <p:nvPr>
            <p:ph type="sldNum" sz="quarter" idx="5"/>
          </p:nvPr>
        </p:nvSpPr>
        <p:spPr/>
        <p:txBody>
          <a:bodyPr/>
          <a:lstStyle/>
          <a:p>
            <a:fld id="{46C8DDCE-812B-4CB8-B6AF-C2FA778B7474}" type="slidenum">
              <a:rPr lang="en-US" smtClean="0"/>
              <a:t>6</a:t>
            </a:fld>
            <a:endParaRPr lang="en-US"/>
          </a:p>
        </p:txBody>
      </p:sp>
    </p:spTree>
    <p:extLst>
      <p:ext uri="{BB962C8B-B14F-4D97-AF65-F5344CB8AC3E}">
        <p14:creationId xmlns:p14="http://schemas.microsoft.com/office/powerpoint/2010/main" val="350398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40355-5A0F-5E06-4986-2CE588D34B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66CCE6-2AC0-67FB-A8B7-37CC417CB9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ED7F71-1176-A346-01B5-1AB6D085838D}"/>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B3F65E5-6583-74D4-A7AB-F74A68AB121A}"/>
              </a:ext>
            </a:extLst>
          </p:cNvPr>
          <p:cNvSpPr>
            <a:spLocks noGrp="1"/>
          </p:cNvSpPr>
          <p:nvPr>
            <p:ph type="sldNum" sz="quarter" idx="5"/>
          </p:nvPr>
        </p:nvSpPr>
        <p:spPr/>
        <p:txBody>
          <a:bodyPr/>
          <a:lstStyle/>
          <a:p>
            <a:fld id="{46C8DDCE-812B-4CB8-B6AF-C2FA778B7474}" type="slidenum">
              <a:rPr lang="en-US" smtClean="0"/>
              <a:t>7</a:t>
            </a:fld>
            <a:endParaRPr lang="en-US"/>
          </a:p>
        </p:txBody>
      </p:sp>
    </p:spTree>
    <p:extLst>
      <p:ext uri="{BB962C8B-B14F-4D97-AF65-F5344CB8AC3E}">
        <p14:creationId xmlns:p14="http://schemas.microsoft.com/office/powerpoint/2010/main" val="296341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8</a:t>
            </a:fld>
            <a:endParaRPr lang="en-US"/>
          </a:p>
        </p:txBody>
      </p:sp>
    </p:spTree>
    <p:extLst>
      <p:ext uri="{BB962C8B-B14F-4D97-AF65-F5344CB8AC3E}">
        <p14:creationId xmlns:p14="http://schemas.microsoft.com/office/powerpoint/2010/main" val="314810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9</a:t>
            </a:fld>
            <a:endParaRPr lang="en-US"/>
          </a:p>
        </p:txBody>
      </p:sp>
    </p:spTree>
    <p:extLst>
      <p:ext uri="{BB962C8B-B14F-4D97-AF65-F5344CB8AC3E}">
        <p14:creationId xmlns:p14="http://schemas.microsoft.com/office/powerpoint/2010/main" val="365866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8DDCE-812B-4CB8-B6AF-C2FA778B7474}" type="slidenum">
              <a:rPr lang="en-US" smtClean="0"/>
              <a:t>10</a:t>
            </a:fld>
            <a:endParaRPr lang="en-US"/>
          </a:p>
        </p:txBody>
      </p:sp>
    </p:spTree>
    <p:extLst>
      <p:ext uri="{BB962C8B-B14F-4D97-AF65-F5344CB8AC3E}">
        <p14:creationId xmlns:p14="http://schemas.microsoft.com/office/powerpoint/2010/main" val="111308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6900C-6763-183A-4DB2-26F07148B9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CB2A39-B2F9-26B6-1B99-ECF6D9458E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4B4C96F-68E9-B3A8-63CC-47E45004B14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4619DCEC-FACF-2A76-2592-47E17518B343}"/>
              </a:ext>
            </a:extLst>
          </p:cNvPr>
          <p:cNvSpPr>
            <a:spLocks noGrp="1"/>
          </p:cNvSpPr>
          <p:nvPr>
            <p:ph type="sldNum" sz="quarter" idx="5"/>
          </p:nvPr>
        </p:nvSpPr>
        <p:spPr/>
        <p:txBody>
          <a:bodyPr/>
          <a:lstStyle/>
          <a:p>
            <a:fld id="{46C8DDCE-812B-4CB8-B6AF-C2FA778B7474}" type="slidenum">
              <a:rPr lang="en-US" smtClean="0"/>
              <a:t>11</a:t>
            </a:fld>
            <a:endParaRPr lang="en-US"/>
          </a:p>
        </p:txBody>
      </p:sp>
    </p:spTree>
    <p:extLst>
      <p:ext uri="{BB962C8B-B14F-4D97-AF65-F5344CB8AC3E}">
        <p14:creationId xmlns:p14="http://schemas.microsoft.com/office/powerpoint/2010/main" val="512417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25481C-36D0-654C-A26E-A0430E431754}"/>
              </a:ext>
            </a:extLst>
          </p:cNvPr>
          <p:cNvPicPr>
            <a:picLocks noChangeAspect="1"/>
          </p:cNvPicPr>
          <p:nvPr userDrawn="1"/>
        </p:nvPicPr>
        <p:blipFill>
          <a:blip r:embed="rId2"/>
          <a:srcRect/>
          <a:stretch/>
        </p:blipFill>
        <p:spPr>
          <a:xfrm>
            <a:off x="0" y="0"/>
            <a:ext cx="12192000" cy="6858000"/>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13A5ACA1-D9F6-AE40-81D2-233AF5E82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7994" y="805542"/>
            <a:ext cx="3774360" cy="1209261"/>
          </a:xfrm>
          <a:prstGeom prst="rect">
            <a:avLst/>
          </a:prstGeom>
        </p:spPr>
      </p:pic>
      <p:sp>
        <p:nvSpPr>
          <p:cNvPr id="14" name="Title Placeholder 1">
            <a:extLst>
              <a:ext uri="{FF2B5EF4-FFF2-40B4-BE49-F238E27FC236}">
                <a16:creationId xmlns:a16="http://schemas.microsoft.com/office/drawing/2014/main" id="{2F46CD35-7420-2F4D-8C12-8D1127516A1F}"/>
              </a:ext>
            </a:extLst>
          </p:cNvPr>
          <p:cNvSpPr>
            <a:spLocks noGrp="1"/>
          </p:cNvSpPr>
          <p:nvPr>
            <p:ph type="title"/>
          </p:nvPr>
        </p:nvSpPr>
        <p:spPr>
          <a:xfrm>
            <a:off x="6453809" y="3645038"/>
            <a:ext cx="4141304"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3562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4AFFA2-7D58-3B44-BCB4-27CE41272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4" name="Slide Number Placeholder 5">
            <a:extLst>
              <a:ext uri="{FF2B5EF4-FFF2-40B4-BE49-F238E27FC236}">
                <a16:creationId xmlns:a16="http://schemas.microsoft.com/office/drawing/2014/main" id="{305CD0CD-CF1B-2A48-85A0-8CEA808A7569}"/>
              </a:ext>
            </a:extLst>
          </p:cNvPr>
          <p:cNvSpPr txBox="1">
            <a:spLocks/>
          </p:cNvSpPr>
          <p:nvPr userDrawn="1"/>
        </p:nvSpPr>
        <p:spPr>
          <a:xfrm>
            <a:off x="11714017" y="6435863"/>
            <a:ext cx="4779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10" name="Title 1">
            <a:extLst>
              <a:ext uri="{FF2B5EF4-FFF2-40B4-BE49-F238E27FC236}">
                <a16:creationId xmlns:a16="http://schemas.microsoft.com/office/drawing/2014/main" id="{AB3597E1-B1D8-0C45-AF96-DFF576444A26}"/>
              </a:ext>
            </a:extLst>
          </p:cNvPr>
          <p:cNvSpPr>
            <a:spLocks noGrp="1"/>
          </p:cNvSpPr>
          <p:nvPr>
            <p:ph type="title" hasCustomPrompt="1"/>
          </p:nvPr>
        </p:nvSpPr>
        <p:spPr>
          <a:xfrm>
            <a:off x="561324" y="664779"/>
            <a:ext cx="2749550" cy="1232245"/>
          </a:xfrm>
        </p:spPr>
        <p:txBody>
          <a:bodyPr anchor="b"/>
          <a:lstStyle>
            <a:lvl1pPr>
              <a:defRPr sz="3600"/>
            </a:lvl1pPr>
          </a:lstStyle>
          <a:p>
            <a:r>
              <a:rPr lang="en-US"/>
              <a:t>CLICK TO EDIT MASTER TITLE STYLE</a:t>
            </a:r>
          </a:p>
        </p:txBody>
      </p:sp>
      <p:sp>
        <p:nvSpPr>
          <p:cNvPr id="11" name="Text Placeholder 2">
            <a:extLst>
              <a:ext uri="{FF2B5EF4-FFF2-40B4-BE49-F238E27FC236}">
                <a16:creationId xmlns:a16="http://schemas.microsoft.com/office/drawing/2014/main" id="{67886B89-A2F9-3542-97A2-4B33DB304786}"/>
              </a:ext>
            </a:extLst>
          </p:cNvPr>
          <p:cNvSpPr>
            <a:spLocks noGrp="1"/>
          </p:cNvSpPr>
          <p:nvPr>
            <p:ph type="body" idx="1"/>
          </p:nvPr>
        </p:nvSpPr>
        <p:spPr>
          <a:xfrm>
            <a:off x="3550359" y="664778"/>
            <a:ext cx="2743200" cy="1232246"/>
          </a:xfrm>
          <a:prstGeom prst="rect">
            <a:avLst/>
          </a:prstGeom>
        </p:spPr>
        <p:txBody>
          <a:bodyPr/>
          <a:lstStyle>
            <a:lvl1pPr marL="0" indent="0" algn="l">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7154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1-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D1E843-19E0-9141-83F2-A4255CB44A06}"/>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BC23489C-01CA-904D-AA76-2349B4EA0BB0}"/>
              </a:ext>
            </a:extLst>
          </p:cNvPr>
          <p:cNvSpPr>
            <a:spLocks noGrp="1"/>
          </p:cNvSpPr>
          <p:nvPr>
            <p:ph type="title" hasCustomPrompt="1"/>
          </p:nvPr>
        </p:nvSpPr>
        <p:spPr>
          <a:xfrm>
            <a:off x="7402758" y="3429000"/>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2" name="Text Placeholder 2">
            <a:extLst>
              <a:ext uri="{FF2B5EF4-FFF2-40B4-BE49-F238E27FC236}">
                <a16:creationId xmlns:a16="http://schemas.microsoft.com/office/drawing/2014/main" id="{D19B91AC-9B1F-CA4D-99D4-4794A6B432FD}"/>
              </a:ext>
            </a:extLst>
          </p:cNvPr>
          <p:cNvSpPr>
            <a:spLocks noGrp="1"/>
          </p:cNvSpPr>
          <p:nvPr>
            <p:ph type="body" idx="1"/>
          </p:nvPr>
        </p:nvSpPr>
        <p:spPr>
          <a:xfrm>
            <a:off x="7979228" y="3896139"/>
            <a:ext cx="2743200" cy="1232246"/>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435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1-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BA96B3-DFD7-1740-8837-F529472E4D01}"/>
              </a:ext>
            </a:extLst>
          </p:cNvPr>
          <p:cNvSpPr/>
          <p:nvPr userDrawn="1"/>
        </p:nvSpPr>
        <p:spPr>
          <a:xfrm>
            <a:off x="-1" y="0"/>
            <a:ext cx="12192001"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192205-9CF5-FF49-AA05-BB125B1A5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1250"/>
          <a:stretch/>
        </p:blipFill>
        <p:spPr>
          <a:xfrm>
            <a:off x="228600" y="0"/>
            <a:ext cx="8382000" cy="6858000"/>
          </a:xfrm>
          <a:prstGeom prst="rect">
            <a:avLst/>
          </a:prstGeom>
        </p:spPr>
      </p:pic>
      <p:sp>
        <p:nvSpPr>
          <p:cNvPr id="6" name="Title Placeholder 1">
            <a:extLst>
              <a:ext uri="{FF2B5EF4-FFF2-40B4-BE49-F238E27FC236}">
                <a16:creationId xmlns:a16="http://schemas.microsoft.com/office/drawing/2014/main" id="{BC23489C-01CA-904D-AA76-2349B4EA0BB0}"/>
              </a:ext>
            </a:extLst>
          </p:cNvPr>
          <p:cNvSpPr>
            <a:spLocks noGrp="1"/>
          </p:cNvSpPr>
          <p:nvPr>
            <p:ph type="title" hasCustomPrompt="1"/>
          </p:nvPr>
        </p:nvSpPr>
        <p:spPr>
          <a:xfrm>
            <a:off x="8262730" y="3575895"/>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2" name="Text Placeholder 2">
            <a:extLst>
              <a:ext uri="{FF2B5EF4-FFF2-40B4-BE49-F238E27FC236}">
                <a16:creationId xmlns:a16="http://schemas.microsoft.com/office/drawing/2014/main" id="{D19B91AC-9B1F-CA4D-99D4-4794A6B432FD}"/>
              </a:ext>
            </a:extLst>
          </p:cNvPr>
          <p:cNvSpPr>
            <a:spLocks noGrp="1"/>
          </p:cNvSpPr>
          <p:nvPr>
            <p:ph type="body" idx="1"/>
          </p:nvPr>
        </p:nvSpPr>
        <p:spPr>
          <a:xfrm>
            <a:off x="8839200" y="4043034"/>
            <a:ext cx="2743200" cy="1232246"/>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7157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2-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D1E843-19E0-9141-83F2-A4255CB44A06}"/>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BC23489C-01CA-904D-AA76-2349B4EA0BB0}"/>
              </a:ext>
            </a:extLst>
          </p:cNvPr>
          <p:cNvSpPr>
            <a:spLocks noGrp="1"/>
          </p:cNvSpPr>
          <p:nvPr>
            <p:ph type="title" hasCustomPrompt="1"/>
          </p:nvPr>
        </p:nvSpPr>
        <p:spPr>
          <a:xfrm>
            <a:off x="7402758" y="3429000"/>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2" name="Text Placeholder 2">
            <a:extLst>
              <a:ext uri="{FF2B5EF4-FFF2-40B4-BE49-F238E27FC236}">
                <a16:creationId xmlns:a16="http://schemas.microsoft.com/office/drawing/2014/main" id="{D19B91AC-9B1F-CA4D-99D4-4794A6B432FD}"/>
              </a:ext>
            </a:extLst>
          </p:cNvPr>
          <p:cNvSpPr>
            <a:spLocks noGrp="1"/>
          </p:cNvSpPr>
          <p:nvPr>
            <p:ph type="body" idx="1"/>
          </p:nvPr>
        </p:nvSpPr>
        <p:spPr>
          <a:xfrm>
            <a:off x="7979228" y="3896139"/>
            <a:ext cx="2743200" cy="1232246"/>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344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2-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743029-57AD-CA4E-B6FF-90CFC8F6D815}"/>
              </a:ext>
            </a:extLst>
          </p:cNvPr>
          <p:cNvSpPr/>
          <p:nvPr userDrawn="1"/>
        </p:nvSpPr>
        <p:spPr>
          <a:xfrm>
            <a:off x="-1" y="0"/>
            <a:ext cx="12192001"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5A5C63-EE2B-2D43-A156-9130F7BBFB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083"/>
          <a:stretch/>
        </p:blipFill>
        <p:spPr>
          <a:xfrm>
            <a:off x="0" y="0"/>
            <a:ext cx="8524240" cy="6858000"/>
          </a:xfrm>
          <a:prstGeom prst="rect">
            <a:avLst/>
          </a:prstGeom>
        </p:spPr>
      </p:pic>
      <p:sp>
        <p:nvSpPr>
          <p:cNvPr id="13" name="Title Placeholder 1">
            <a:extLst>
              <a:ext uri="{FF2B5EF4-FFF2-40B4-BE49-F238E27FC236}">
                <a16:creationId xmlns:a16="http://schemas.microsoft.com/office/drawing/2014/main" id="{656E9509-9F07-C147-8177-C2D157C616D1}"/>
              </a:ext>
            </a:extLst>
          </p:cNvPr>
          <p:cNvSpPr>
            <a:spLocks noGrp="1"/>
          </p:cNvSpPr>
          <p:nvPr>
            <p:ph type="title" hasCustomPrompt="1"/>
          </p:nvPr>
        </p:nvSpPr>
        <p:spPr>
          <a:xfrm>
            <a:off x="8262730" y="3575895"/>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4" name="Text Placeholder 2">
            <a:extLst>
              <a:ext uri="{FF2B5EF4-FFF2-40B4-BE49-F238E27FC236}">
                <a16:creationId xmlns:a16="http://schemas.microsoft.com/office/drawing/2014/main" id="{E64CF622-A72B-D941-8C89-D76903D3605A}"/>
              </a:ext>
            </a:extLst>
          </p:cNvPr>
          <p:cNvSpPr>
            <a:spLocks noGrp="1"/>
          </p:cNvSpPr>
          <p:nvPr>
            <p:ph type="body" idx="1"/>
          </p:nvPr>
        </p:nvSpPr>
        <p:spPr>
          <a:xfrm>
            <a:off x="8839200" y="4043034"/>
            <a:ext cx="2743200" cy="1232246"/>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97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3-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825F81-0F3B-0845-BFA2-D8976B8255A3}"/>
              </a:ext>
            </a:extLst>
          </p:cNvPr>
          <p:cNvPicPr>
            <a:picLocks noChangeAspect="1"/>
          </p:cNvPicPr>
          <p:nvPr userDrawn="1"/>
        </p:nvPicPr>
        <p:blipFill>
          <a:blip r:embed="rId2"/>
          <a:srcRect/>
          <a:stretch/>
        </p:blipFill>
        <p:spPr>
          <a:xfrm>
            <a:off x="0" y="0"/>
            <a:ext cx="12192000" cy="6858000"/>
          </a:xfrm>
          <a:prstGeom prst="rect">
            <a:avLst/>
          </a:prstGeom>
        </p:spPr>
      </p:pic>
      <p:sp>
        <p:nvSpPr>
          <p:cNvPr id="13" name="Title Placeholder 1">
            <a:extLst>
              <a:ext uri="{FF2B5EF4-FFF2-40B4-BE49-F238E27FC236}">
                <a16:creationId xmlns:a16="http://schemas.microsoft.com/office/drawing/2014/main" id="{F6B0365E-4C79-2B45-9350-2214F4020267}"/>
              </a:ext>
            </a:extLst>
          </p:cNvPr>
          <p:cNvSpPr>
            <a:spLocks noGrp="1"/>
          </p:cNvSpPr>
          <p:nvPr>
            <p:ph type="title" hasCustomPrompt="1"/>
          </p:nvPr>
        </p:nvSpPr>
        <p:spPr>
          <a:xfrm>
            <a:off x="811537" y="3268878"/>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4" name="Text Placeholder 2">
            <a:extLst>
              <a:ext uri="{FF2B5EF4-FFF2-40B4-BE49-F238E27FC236}">
                <a16:creationId xmlns:a16="http://schemas.microsoft.com/office/drawing/2014/main" id="{B78A5F21-FFCF-4148-BBC5-9362426089CE}"/>
              </a:ext>
            </a:extLst>
          </p:cNvPr>
          <p:cNvSpPr>
            <a:spLocks noGrp="1"/>
          </p:cNvSpPr>
          <p:nvPr>
            <p:ph type="body" idx="1"/>
          </p:nvPr>
        </p:nvSpPr>
        <p:spPr>
          <a:xfrm>
            <a:off x="1404572" y="3786030"/>
            <a:ext cx="2743200" cy="1232246"/>
          </a:xfrm>
          <a:prstGeom prst="rect">
            <a:avLst/>
          </a:prstGeom>
        </p:spPr>
        <p:txBody>
          <a:bodyPr/>
          <a:lstStyle>
            <a:lvl1pPr marL="0" indent="0" algn="ctr">
              <a:buNone/>
              <a:defRPr sz="16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4362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3-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2AF3DC-FBA8-934D-A9C3-FC7EA86E40FB}"/>
              </a:ext>
            </a:extLst>
          </p:cNvPr>
          <p:cNvSpPr/>
          <p:nvPr userDrawn="1"/>
        </p:nvSpPr>
        <p:spPr>
          <a:xfrm>
            <a:off x="-1" y="0"/>
            <a:ext cx="12192001"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441047-33BF-D749-B4B8-FC29821342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708"/>
          <a:stretch/>
        </p:blipFill>
        <p:spPr>
          <a:xfrm>
            <a:off x="3987800" y="0"/>
            <a:ext cx="8204199" cy="6858000"/>
          </a:xfrm>
          <a:prstGeom prst="rect">
            <a:avLst/>
          </a:prstGeom>
        </p:spPr>
      </p:pic>
      <p:sp>
        <p:nvSpPr>
          <p:cNvPr id="13" name="Title Placeholder 1">
            <a:extLst>
              <a:ext uri="{FF2B5EF4-FFF2-40B4-BE49-F238E27FC236}">
                <a16:creationId xmlns:a16="http://schemas.microsoft.com/office/drawing/2014/main" id="{F6B0365E-4C79-2B45-9350-2214F4020267}"/>
              </a:ext>
            </a:extLst>
          </p:cNvPr>
          <p:cNvSpPr>
            <a:spLocks noGrp="1"/>
          </p:cNvSpPr>
          <p:nvPr>
            <p:ph type="title" hasCustomPrompt="1"/>
          </p:nvPr>
        </p:nvSpPr>
        <p:spPr>
          <a:xfrm>
            <a:off x="267251" y="3535821"/>
            <a:ext cx="3929270" cy="320244"/>
          </a:xfrm>
          <a:prstGeom prst="rect">
            <a:avLst/>
          </a:prstGeom>
        </p:spPr>
        <p:txBody>
          <a:bodyPr vert="horz" lIns="91440" tIns="45720" rIns="91440" bIns="45720" rtlCol="0" anchor="ctr">
            <a:normAutofit/>
          </a:bodyPr>
          <a:lstStyle>
            <a:lvl1pPr algn="ctr">
              <a:defRPr>
                <a:solidFill>
                  <a:srgbClr val="124F45"/>
                </a:solidFill>
              </a:defRPr>
            </a:lvl1pPr>
          </a:lstStyle>
          <a:p>
            <a:r>
              <a:rPr lang="en-US"/>
              <a:t>TITLE</a:t>
            </a:r>
          </a:p>
        </p:txBody>
      </p:sp>
      <p:sp>
        <p:nvSpPr>
          <p:cNvPr id="14" name="Text Placeholder 2">
            <a:extLst>
              <a:ext uri="{FF2B5EF4-FFF2-40B4-BE49-F238E27FC236}">
                <a16:creationId xmlns:a16="http://schemas.microsoft.com/office/drawing/2014/main" id="{B78A5F21-FFCF-4148-BBC5-9362426089CE}"/>
              </a:ext>
            </a:extLst>
          </p:cNvPr>
          <p:cNvSpPr>
            <a:spLocks noGrp="1"/>
          </p:cNvSpPr>
          <p:nvPr>
            <p:ph type="body" idx="1"/>
          </p:nvPr>
        </p:nvSpPr>
        <p:spPr>
          <a:xfrm>
            <a:off x="860286" y="4052973"/>
            <a:ext cx="2743200" cy="1232246"/>
          </a:xfrm>
          <a:prstGeom prst="rect">
            <a:avLst/>
          </a:prstGeom>
        </p:spPr>
        <p:txBody>
          <a:bodyPr/>
          <a:lstStyle>
            <a:lvl1pPr marL="0" indent="0" algn="ctr">
              <a:buNone/>
              <a:defRPr sz="16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7738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99BF05-DBDF-B440-91F2-951E52E014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400800"/>
          </a:xfrm>
          <a:prstGeom prst="rect">
            <a:avLst/>
          </a:prstGeom>
        </p:spPr>
      </p:pic>
      <p:sp>
        <p:nvSpPr>
          <p:cNvPr id="6" name="Title 1">
            <a:extLst>
              <a:ext uri="{FF2B5EF4-FFF2-40B4-BE49-F238E27FC236}">
                <a16:creationId xmlns:a16="http://schemas.microsoft.com/office/drawing/2014/main" id="{F78C5E3F-E2D6-E54C-9128-94F48268F736}"/>
              </a:ext>
            </a:extLst>
          </p:cNvPr>
          <p:cNvSpPr>
            <a:spLocks noGrp="1"/>
          </p:cNvSpPr>
          <p:nvPr>
            <p:ph type="title" hasCustomPrompt="1"/>
          </p:nvPr>
        </p:nvSpPr>
        <p:spPr>
          <a:xfrm>
            <a:off x="4721225" y="4960976"/>
            <a:ext cx="2749550" cy="1232245"/>
          </a:xfrm>
        </p:spPr>
        <p:txBody>
          <a:bodyPr anchor="b"/>
          <a:lstStyle>
            <a:lvl1pPr algn="ctr">
              <a:defRPr sz="3600"/>
            </a:lvl1pPr>
          </a:lstStyle>
          <a:p>
            <a:r>
              <a:rPr lang="en-US"/>
              <a:t>CLICK TO EDIT MASTER TITLE STYLE</a:t>
            </a:r>
          </a:p>
        </p:txBody>
      </p:sp>
    </p:spTree>
    <p:extLst>
      <p:ext uri="{BB962C8B-B14F-4D97-AF65-F5344CB8AC3E}">
        <p14:creationId xmlns:p14="http://schemas.microsoft.com/office/powerpoint/2010/main" val="214949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25481C-36D0-654C-A26E-A0430E431754}"/>
              </a:ext>
            </a:extLst>
          </p:cNvPr>
          <p:cNvPicPr>
            <a:picLocks noChangeAspect="1"/>
          </p:cNvPicPr>
          <p:nvPr userDrawn="1"/>
        </p:nvPicPr>
        <p:blipFill>
          <a:blip r:embed="rId2"/>
          <a:srcRect/>
          <a:stretch/>
        </p:blipFill>
        <p:spPr>
          <a:xfrm>
            <a:off x="-1371600" y="0"/>
            <a:ext cx="12192000" cy="6858000"/>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13A5ACA1-D9F6-AE40-81D2-233AF5E82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5981" y="936170"/>
            <a:ext cx="3774360" cy="1209261"/>
          </a:xfrm>
          <a:prstGeom prst="rect">
            <a:avLst/>
          </a:prstGeom>
        </p:spPr>
      </p:pic>
      <p:sp>
        <p:nvSpPr>
          <p:cNvPr id="14" name="Title Placeholder 1">
            <a:extLst>
              <a:ext uri="{FF2B5EF4-FFF2-40B4-BE49-F238E27FC236}">
                <a16:creationId xmlns:a16="http://schemas.microsoft.com/office/drawing/2014/main" id="{2F46CD35-7420-2F4D-8C12-8D1127516A1F}"/>
              </a:ext>
            </a:extLst>
          </p:cNvPr>
          <p:cNvSpPr>
            <a:spLocks noGrp="1"/>
          </p:cNvSpPr>
          <p:nvPr>
            <p:ph type="title"/>
          </p:nvPr>
        </p:nvSpPr>
        <p:spPr>
          <a:xfrm>
            <a:off x="5655981" y="3623266"/>
            <a:ext cx="4141304"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7485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F813-5413-5941-9E1A-B9D61C4CE35C}"/>
              </a:ext>
            </a:extLst>
          </p:cNvPr>
          <p:cNvSpPr>
            <a:spLocks noGrp="1"/>
          </p:cNvSpPr>
          <p:nvPr>
            <p:ph type="title" hasCustomPrompt="1"/>
          </p:nvPr>
        </p:nvSpPr>
        <p:spPr>
          <a:xfrm>
            <a:off x="1857988" y="1576414"/>
            <a:ext cx="2899069" cy="2556773"/>
          </a:xfrm>
        </p:spPr>
        <p:txBody>
          <a:bodyPr anchor="b"/>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58A1E204-E833-F94D-B63C-8EA56B219AF8}"/>
              </a:ext>
            </a:extLst>
          </p:cNvPr>
          <p:cNvSpPr>
            <a:spLocks noGrp="1"/>
          </p:cNvSpPr>
          <p:nvPr>
            <p:ph type="body" idx="1"/>
          </p:nvPr>
        </p:nvSpPr>
        <p:spPr>
          <a:xfrm>
            <a:off x="1857988" y="4459527"/>
            <a:ext cx="2743200" cy="1232246"/>
          </a:xfrm>
          <a:prstGeom prst="rect">
            <a:avLst/>
          </a:prstGeom>
        </p:spPr>
        <p:txBody>
          <a:bodyPr/>
          <a:lstStyle>
            <a:lvl1pPr marL="0" indent="0">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7C187C-0F0C-CA4A-B94D-C0AF2F72A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4" name="Slide Number Placeholder 5">
            <a:extLst>
              <a:ext uri="{FF2B5EF4-FFF2-40B4-BE49-F238E27FC236}">
                <a16:creationId xmlns:a16="http://schemas.microsoft.com/office/drawing/2014/main" id="{305CD0CD-CF1B-2A48-85A0-8CEA808A7569}"/>
              </a:ext>
            </a:extLst>
          </p:cNvPr>
          <p:cNvSpPr txBox="1">
            <a:spLocks/>
          </p:cNvSpPr>
          <p:nvPr userDrawn="1"/>
        </p:nvSpPr>
        <p:spPr>
          <a:xfrm>
            <a:off x="11714017" y="6435863"/>
            <a:ext cx="4779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15" name="Text Placeholder 2">
            <a:extLst>
              <a:ext uri="{FF2B5EF4-FFF2-40B4-BE49-F238E27FC236}">
                <a16:creationId xmlns:a16="http://schemas.microsoft.com/office/drawing/2014/main" id="{5B2B2DFD-5981-9741-ABC8-EB84E4F98481}"/>
              </a:ext>
            </a:extLst>
          </p:cNvPr>
          <p:cNvSpPr>
            <a:spLocks noGrp="1"/>
          </p:cNvSpPr>
          <p:nvPr>
            <p:ph type="body" idx="16" hasCustomPrompt="1"/>
          </p:nvPr>
        </p:nvSpPr>
        <p:spPr>
          <a:xfrm>
            <a:off x="5582369" y="1576414"/>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16" name="Content Placeholder 3">
            <a:extLst>
              <a:ext uri="{FF2B5EF4-FFF2-40B4-BE49-F238E27FC236}">
                <a16:creationId xmlns:a16="http://schemas.microsoft.com/office/drawing/2014/main" id="{6BB840BF-F8B6-2544-87CC-E453F16C4E3A}"/>
              </a:ext>
            </a:extLst>
          </p:cNvPr>
          <p:cNvSpPr>
            <a:spLocks noGrp="1"/>
          </p:cNvSpPr>
          <p:nvPr>
            <p:ph sz="half" idx="2" hasCustomPrompt="1"/>
          </p:nvPr>
        </p:nvSpPr>
        <p:spPr>
          <a:xfrm>
            <a:off x="5582370" y="2420151"/>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7" name="Content Placeholder 3">
            <a:extLst>
              <a:ext uri="{FF2B5EF4-FFF2-40B4-BE49-F238E27FC236}">
                <a16:creationId xmlns:a16="http://schemas.microsoft.com/office/drawing/2014/main" id="{467D5A48-0140-4947-AAE1-0AD6F0063ED6}"/>
              </a:ext>
            </a:extLst>
          </p:cNvPr>
          <p:cNvSpPr>
            <a:spLocks noGrp="1"/>
          </p:cNvSpPr>
          <p:nvPr>
            <p:ph sz="half" idx="17" hasCustomPrompt="1"/>
          </p:nvPr>
        </p:nvSpPr>
        <p:spPr>
          <a:xfrm>
            <a:off x="5560599" y="3095065"/>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8" name="Content Placeholder 3">
            <a:extLst>
              <a:ext uri="{FF2B5EF4-FFF2-40B4-BE49-F238E27FC236}">
                <a16:creationId xmlns:a16="http://schemas.microsoft.com/office/drawing/2014/main" id="{AA849A90-868D-114F-B6D4-9F32D6CF0E90}"/>
              </a:ext>
            </a:extLst>
          </p:cNvPr>
          <p:cNvSpPr>
            <a:spLocks noGrp="1"/>
          </p:cNvSpPr>
          <p:nvPr>
            <p:ph sz="half" idx="18" hasCustomPrompt="1"/>
          </p:nvPr>
        </p:nvSpPr>
        <p:spPr>
          <a:xfrm>
            <a:off x="5549713" y="3759093"/>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317564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8230-FF25-5E4A-8C28-2EFA829D1701}"/>
              </a:ext>
            </a:extLst>
          </p:cNvPr>
          <p:cNvSpPr>
            <a:spLocks noGrp="1"/>
          </p:cNvSpPr>
          <p:nvPr>
            <p:ph type="title"/>
          </p:nvPr>
        </p:nvSpPr>
        <p:spPr>
          <a:xfrm>
            <a:off x="839788" y="365125"/>
            <a:ext cx="10515600" cy="1325563"/>
          </a:xfrm>
        </p:spPr>
        <p:txBody>
          <a:bodyPr/>
          <a:lstStyle/>
          <a:p>
            <a:r>
              <a:rPr lang="en-US"/>
              <a:t>Click to edit Master title style</a:t>
            </a:r>
          </a:p>
        </p:txBody>
      </p:sp>
      <p:pic>
        <p:nvPicPr>
          <p:cNvPr id="13" name="Picture 12">
            <a:extLst>
              <a:ext uri="{FF2B5EF4-FFF2-40B4-BE49-F238E27FC236}">
                <a16:creationId xmlns:a16="http://schemas.microsoft.com/office/drawing/2014/main" id="{B8DB2667-C7F0-7D44-97FC-ABA1379055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5" name="Slide Number Placeholder 5">
            <a:extLst>
              <a:ext uri="{FF2B5EF4-FFF2-40B4-BE49-F238E27FC236}">
                <a16:creationId xmlns:a16="http://schemas.microsoft.com/office/drawing/2014/main" id="{3B59ED99-382F-BD44-9054-42A55F0B7552}"/>
              </a:ext>
            </a:extLst>
          </p:cNvPr>
          <p:cNvSpPr txBox="1">
            <a:spLocks/>
          </p:cNvSpPr>
          <p:nvPr userDrawn="1"/>
        </p:nvSpPr>
        <p:spPr>
          <a:xfrm>
            <a:off x="11714018" y="6435863"/>
            <a:ext cx="4779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9" name="Text Placeholder 2">
            <a:extLst>
              <a:ext uri="{FF2B5EF4-FFF2-40B4-BE49-F238E27FC236}">
                <a16:creationId xmlns:a16="http://schemas.microsoft.com/office/drawing/2014/main" id="{8952F441-86A1-EE41-813A-65A6EBFED0F3}"/>
              </a:ext>
            </a:extLst>
          </p:cNvPr>
          <p:cNvSpPr>
            <a:spLocks noGrp="1"/>
          </p:cNvSpPr>
          <p:nvPr>
            <p:ph type="body" idx="16" hasCustomPrompt="1"/>
          </p:nvPr>
        </p:nvSpPr>
        <p:spPr>
          <a:xfrm>
            <a:off x="872444" y="2251329"/>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11" name="Content Placeholder 3">
            <a:extLst>
              <a:ext uri="{FF2B5EF4-FFF2-40B4-BE49-F238E27FC236}">
                <a16:creationId xmlns:a16="http://schemas.microsoft.com/office/drawing/2014/main" id="{100A2583-E6C8-194B-B6D7-10E6F61CD120}"/>
              </a:ext>
            </a:extLst>
          </p:cNvPr>
          <p:cNvSpPr>
            <a:spLocks noGrp="1"/>
          </p:cNvSpPr>
          <p:nvPr>
            <p:ph sz="half" idx="2" hasCustomPrompt="1"/>
          </p:nvPr>
        </p:nvSpPr>
        <p:spPr>
          <a:xfrm>
            <a:off x="872445" y="3095066"/>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4" name="Content Placeholder 3">
            <a:extLst>
              <a:ext uri="{FF2B5EF4-FFF2-40B4-BE49-F238E27FC236}">
                <a16:creationId xmlns:a16="http://schemas.microsoft.com/office/drawing/2014/main" id="{AC2539C6-454E-EC41-9473-0DC0D31D7FA3}"/>
              </a:ext>
            </a:extLst>
          </p:cNvPr>
          <p:cNvSpPr>
            <a:spLocks noGrp="1"/>
          </p:cNvSpPr>
          <p:nvPr>
            <p:ph sz="half" idx="17" hasCustomPrompt="1"/>
          </p:nvPr>
        </p:nvSpPr>
        <p:spPr>
          <a:xfrm>
            <a:off x="850674" y="3769980"/>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6" name="Content Placeholder 3">
            <a:extLst>
              <a:ext uri="{FF2B5EF4-FFF2-40B4-BE49-F238E27FC236}">
                <a16:creationId xmlns:a16="http://schemas.microsoft.com/office/drawing/2014/main" id="{DB0FEDC3-EEF9-4247-82E3-A948890144B2}"/>
              </a:ext>
            </a:extLst>
          </p:cNvPr>
          <p:cNvSpPr>
            <a:spLocks noGrp="1"/>
          </p:cNvSpPr>
          <p:nvPr>
            <p:ph sz="half" idx="18" hasCustomPrompt="1"/>
          </p:nvPr>
        </p:nvSpPr>
        <p:spPr>
          <a:xfrm>
            <a:off x="839788" y="4434008"/>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329806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2C1FE3-DDAC-194A-A6DE-757FA23A5A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1" y="0"/>
            <a:ext cx="477982" cy="6858000"/>
          </a:xfrm>
          <a:prstGeom prst="rect">
            <a:avLst/>
          </a:prstGeom>
        </p:spPr>
      </p:pic>
      <p:sp>
        <p:nvSpPr>
          <p:cNvPr id="14" name="Title 1">
            <a:extLst>
              <a:ext uri="{FF2B5EF4-FFF2-40B4-BE49-F238E27FC236}">
                <a16:creationId xmlns:a16="http://schemas.microsoft.com/office/drawing/2014/main" id="{68E2FE69-1465-B446-A032-803E6627EE76}"/>
              </a:ext>
            </a:extLst>
          </p:cNvPr>
          <p:cNvSpPr>
            <a:spLocks noGrp="1"/>
          </p:cNvSpPr>
          <p:nvPr>
            <p:ph type="title" hasCustomPrompt="1"/>
          </p:nvPr>
        </p:nvSpPr>
        <p:spPr>
          <a:xfrm>
            <a:off x="1232852" y="902359"/>
            <a:ext cx="2749550" cy="1232245"/>
          </a:xfrm>
        </p:spPr>
        <p:txBody>
          <a:bodyPr anchor="b"/>
          <a:lstStyle>
            <a:lvl1pPr>
              <a:defRPr sz="3600"/>
            </a:lvl1pPr>
          </a:lstStyle>
          <a:p>
            <a:r>
              <a:rPr lang="en-US"/>
              <a:t>CLICK TO EDIT MASTER TITLE STYLE</a:t>
            </a:r>
          </a:p>
        </p:txBody>
      </p:sp>
      <p:sp>
        <p:nvSpPr>
          <p:cNvPr id="29" name="Text Placeholder 2">
            <a:extLst>
              <a:ext uri="{FF2B5EF4-FFF2-40B4-BE49-F238E27FC236}">
                <a16:creationId xmlns:a16="http://schemas.microsoft.com/office/drawing/2014/main" id="{FA9DFE49-CFB1-4540-8E58-09932AC41F7E}"/>
              </a:ext>
            </a:extLst>
          </p:cNvPr>
          <p:cNvSpPr>
            <a:spLocks noGrp="1"/>
          </p:cNvSpPr>
          <p:nvPr>
            <p:ph type="body" idx="16" hasCustomPrompt="1"/>
          </p:nvPr>
        </p:nvSpPr>
        <p:spPr>
          <a:xfrm>
            <a:off x="6841173" y="1290867"/>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30" name="Content Placeholder 3">
            <a:extLst>
              <a:ext uri="{FF2B5EF4-FFF2-40B4-BE49-F238E27FC236}">
                <a16:creationId xmlns:a16="http://schemas.microsoft.com/office/drawing/2014/main" id="{80DD747A-64A5-7D48-9EBA-481558616051}"/>
              </a:ext>
            </a:extLst>
          </p:cNvPr>
          <p:cNvSpPr>
            <a:spLocks noGrp="1"/>
          </p:cNvSpPr>
          <p:nvPr>
            <p:ph sz="half" idx="2" hasCustomPrompt="1"/>
          </p:nvPr>
        </p:nvSpPr>
        <p:spPr>
          <a:xfrm>
            <a:off x="6841174" y="2134604"/>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9" name="Slide Number Placeholder 5">
            <a:extLst>
              <a:ext uri="{FF2B5EF4-FFF2-40B4-BE49-F238E27FC236}">
                <a16:creationId xmlns:a16="http://schemas.microsoft.com/office/drawing/2014/main" id="{16BF60D2-CD9B-7048-9A13-4A374F9AE85C}"/>
              </a:ext>
            </a:extLst>
          </p:cNvPr>
          <p:cNvSpPr txBox="1">
            <a:spLocks/>
          </p:cNvSpPr>
          <p:nvPr userDrawn="1"/>
        </p:nvSpPr>
        <p:spPr>
          <a:xfrm>
            <a:off x="0" y="6443663"/>
            <a:ext cx="46229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20" name="Content Placeholder 3">
            <a:extLst>
              <a:ext uri="{FF2B5EF4-FFF2-40B4-BE49-F238E27FC236}">
                <a16:creationId xmlns:a16="http://schemas.microsoft.com/office/drawing/2014/main" id="{8D9709E8-3EBE-6A40-865B-7F8BA46C8EBE}"/>
              </a:ext>
            </a:extLst>
          </p:cNvPr>
          <p:cNvSpPr>
            <a:spLocks noGrp="1"/>
          </p:cNvSpPr>
          <p:nvPr>
            <p:ph sz="half" idx="17" hasCustomPrompt="1"/>
          </p:nvPr>
        </p:nvSpPr>
        <p:spPr>
          <a:xfrm>
            <a:off x="6819403" y="2809518"/>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21" name="Content Placeholder 3">
            <a:extLst>
              <a:ext uri="{FF2B5EF4-FFF2-40B4-BE49-F238E27FC236}">
                <a16:creationId xmlns:a16="http://schemas.microsoft.com/office/drawing/2014/main" id="{575D4AF7-7098-F846-BDE2-3CBB1BFCE94A}"/>
              </a:ext>
            </a:extLst>
          </p:cNvPr>
          <p:cNvSpPr>
            <a:spLocks noGrp="1"/>
          </p:cNvSpPr>
          <p:nvPr>
            <p:ph sz="half" idx="18" hasCustomPrompt="1"/>
          </p:nvPr>
        </p:nvSpPr>
        <p:spPr>
          <a:xfrm>
            <a:off x="6808517" y="3473546"/>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254134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CF113FA-1157-1D43-8CB7-5A497C78F430}"/>
              </a:ext>
            </a:extLst>
          </p:cNvPr>
          <p:cNvSpPr/>
          <p:nvPr userDrawn="1"/>
        </p:nvSpPr>
        <p:spPr>
          <a:xfrm>
            <a:off x="-1" y="0"/>
            <a:ext cx="5350827"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42C1FE3-DDAC-194A-A6DE-757FA23A5A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1" y="0"/>
            <a:ext cx="477982" cy="6858000"/>
          </a:xfrm>
          <a:prstGeom prst="rect">
            <a:avLst/>
          </a:prstGeom>
        </p:spPr>
      </p:pic>
      <p:sp>
        <p:nvSpPr>
          <p:cNvPr id="14" name="Title 1">
            <a:extLst>
              <a:ext uri="{FF2B5EF4-FFF2-40B4-BE49-F238E27FC236}">
                <a16:creationId xmlns:a16="http://schemas.microsoft.com/office/drawing/2014/main" id="{68E2FE69-1465-B446-A032-803E6627EE76}"/>
              </a:ext>
            </a:extLst>
          </p:cNvPr>
          <p:cNvSpPr>
            <a:spLocks noGrp="1"/>
          </p:cNvSpPr>
          <p:nvPr>
            <p:ph type="title" hasCustomPrompt="1"/>
          </p:nvPr>
        </p:nvSpPr>
        <p:spPr>
          <a:xfrm>
            <a:off x="1232852" y="902359"/>
            <a:ext cx="2749550" cy="1232245"/>
          </a:xfrm>
        </p:spPr>
        <p:txBody>
          <a:bodyPr anchor="b"/>
          <a:lstStyle>
            <a:lvl1pPr>
              <a:defRPr sz="3600"/>
            </a:lvl1pPr>
          </a:lstStyle>
          <a:p>
            <a:r>
              <a:rPr lang="en-US"/>
              <a:t>CLICK TO EDIT MASTER TITLE STYLE</a:t>
            </a:r>
          </a:p>
        </p:txBody>
      </p:sp>
      <p:sp>
        <p:nvSpPr>
          <p:cNvPr id="29" name="Text Placeholder 2">
            <a:extLst>
              <a:ext uri="{FF2B5EF4-FFF2-40B4-BE49-F238E27FC236}">
                <a16:creationId xmlns:a16="http://schemas.microsoft.com/office/drawing/2014/main" id="{FA9DFE49-CFB1-4540-8E58-09932AC41F7E}"/>
              </a:ext>
            </a:extLst>
          </p:cNvPr>
          <p:cNvSpPr>
            <a:spLocks noGrp="1"/>
          </p:cNvSpPr>
          <p:nvPr>
            <p:ph type="body" idx="16" hasCustomPrompt="1"/>
          </p:nvPr>
        </p:nvSpPr>
        <p:spPr>
          <a:xfrm>
            <a:off x="6841173" y="1290867"/>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30" name="Content Placeholder 3">
            <a:extLst>
              <a:ext uri="{FF2B5EF4-FFF2-40B4-BE49-F238E27FC236}">
                <a16:creationId xmlns:a16="http://schemas.microsoft.com/office/drawing/2014/main" id="{80DD747A-64A5-7D48-9EBA-481558616051}"/>
              </a:ext>
            </a:extLst>
          </p:cNvPr>
          <p:cNvSpPr>
            <a:spLocks noGrp="1"/>
          </p:cNvSpPr>
          <p:nvPr>
            <p:ph sz="half" idx="2" hasCustomPrompt="1"/>
          </p:nvPr>
        </p:nvSpPr>
        <p:spPr>
          <a:xfrm>
            <a:off x="6841174" y="2134604"/>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9" name="Slide Number Placeholder 5">
            <a:extLst>
              <a:ext uri="{FF2B5EF4-FFF2-40B4-BE49-F238E27FC236}">
                <a16:creationId xmlns:a16="http://schemas.microsoft.com/office/drawing/2014/main" id="{16BF60D2-CD9B-7048-9A13-4A374F9AE85C}"/>
              </a:ext>
            </a:extLst>
          </p:cNvPr>
          <p:cNvSpPr txBox="1">
            <a:spLocks/>
          </p:cNvSpPr>
          <p:nvPr userDrawn="1"/>
        </p:nvSpPr>
        <p:spPr>
          <a:xfrm>
            <a:off x="0" y="6443663"/>
            <a:ext cx="46229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20" name="Content Placeholder 3">
            <a:extLst>
              <a:ext uri="{FF2B5EF4-FFF2-40B4-BE49-F238E27FC236}">
                <a16:creationId xmlns:a16="http://schemas.microsoft.com/office/drawing/2014/main" id="{8D9709E8-3EBE-6A40-865B-7F8BA46C8EBE}"/>
              </a:ext>
            </a:extLst>
          </p:cNvPr>
          <p:cNvSpPr>
            <a:spLocks noGrp="1"/>
          </p:cNvSpPr>
          <p:nvPr>
            <p:ph sz="half" idx="17" hasCustomPrompt="1"/>
          </p:nvPr>
        </p:nvSpPr>
        <p:spPr>
          <a:xfrm>
            <a:off x="6819403" y="2809518"/>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21" name="Content Placeholder 3">
            <a:extLst>
              <a:ext uri="{FF2B5EF4-FFF2-40B4-BE49-F238E27FC236}">
                <a16:creationId xmlns:a16="http://schemas.microsoft.com/office/drawing/2014/main" id="{575D4AF7-7098-F846-BDE2-3CBB1BFCE94A}"/>
              </a:ext>
            </a:extLst>
          </p:cNvPr>
          <p:cNvSpPr>
            <a:spLocks noGrp="1"/>
          </p:cNvSpPr>
          <p:nvPr>
            <p:ph sz="half" idx="18" hasCustomPrompt="1"/>
          </p:nvPr>
        </p:nvSpPr>
        <p:spPr>
          <a:xfrm>
            <a:off x="6808517" y="3473546"/>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30969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7C187C-0F0C-CA4A-B94D-C0AF2F72A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4" name="Slide Number Placeholder 5">
            <a:extLst>
              <a:ext uri="{FF2B5EF4-FFF2-40B4-BE49-F238E27FC236}">
                <a16:creationId xmlns:a16="http://schemas.microsoft.com/office/drawing/2014/main" id="{305CD0CD-CF1B-2A48-85A0-8CEA808A7569}"/>
              </a:ext>
            </a:extLst>
          </p:cNvPr>
          <p:cNvSpPr txBox="1">
            <a:spLocks/>
          </p:cNvSpPr>
          <p:nvPr userDrawn="1"/>
        </p:nvSpPr>
        <p:spPr>
          <a:xfrm>
            <a:off x="11714017" y="6435863"/>
            <a:ext cx="4779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15" name="Text Placeholder 2">
            <a:extLst>
              <a:ext uri="{FF2B5EF4-FFF2-40B4-BE49-F238E27FC236}">
                <a16:creationId xmlns:a16="http://schemas.microsoft.com/office/drawing/2014/main" id="{63E01FA6-2087-344E-8417-0E05B8A07982}"/>
              </a:ext>
            </a:extLst>
          </p:cNvPr>
          <p:cNvSpPr>
            <a:spLocks noGrp="1"/>
          </p:cNvSpPr>
          <p:nvPr>
            <p:ph type="body" idx="1"/>
          </p:nvPr>
        </p:nvSpPr>
        <p:spPr>
          <a:xfrm>
            <a:off x="664028" y="2367859"/>
            <a:ext cx="2743200" cy="1232246"/>
          </a:xfrm>
          <a:prstGeom prst="rect">
            <a:avLst/>
          </a:prstGeom>
        </p:spPr>
        <p:txBody>
          <a:bodyPr/>
          <a:lstStyle>
            <a:lvl1pPr marL="0" indent="0" algn="l">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itle 1">
            <a:extLst>
              <a:ext uri="{FF2B5EF4-FFF2-40B4-BE49-F238E27FC236}">
                <a16:creationId xmlns:a16="http://schemas.microsoft.com/office/drawing/2014/main" id="{BC4DE0F1-6F22-7046-8B3F-3728990B0A2F}"/>
              </a:ext>
            </a:extLst>
          </p:cNvPr>
          <p:cNvSpPr>
            <a:spLocks noGrp="1"/>
          </p:cNvSpPr>
          <p:nvPr>
            <p:ph type="title" hasCustomPrompt="1"/>
          </p:nvPr>
        </p:nvSpPr>
        <p:spPr>
          <a:xfrm>
            <a:off x="664028" y="792499"/>
            <a:ext cx="7437980" cy="568216"/>
          </a:xfrm>
        </p:spPr>
        <p:txBody>
          <a:bodyPr anchor="b"/>
          <a:lstStyle>
            <a:lvl1pPr algn="ctr">
              <a:defRPr sz="3600"/>
            </a:lvl1pPr>
          </a:lstStyle>
          <a:p>
            <a:r>
              <a:rPr lang="en-US"/>
              <a:t>CLICK TO EDIT MASTER TITLE STYLE</a:t>
            </a:r>
          </a:p>
        </p:txBody>
      </p:sp>
      <p:sp>
        <p:nvSpPr>
          <p:cNvPr id="11" name="Text Placeholder 2">
            <a:extLst>
              <a:ext uri="{FF2B5EF4-FFF2-40B4-BE49-F238E27FC236}">
                <a16:creationId xmlns:a16="http://schemas.microsoft.com/office/drawing/2014/main" id="{22E7F4A2-092B-8148-985B-382E509E9480}"/>
              </a:ext>
            </a:extLst>
          </p:cNvPr>
          <p:cNvSpPr>
            <a:spLocks noGrp="1"/>
          </p:cNvSpPr>
          <p:nvPr>
            <p:ph type="body" idx="16" hasCustomPrompt="1"/>
          </p:nvPr>
        </p:nvSpPr>
        <p:spPr>
          <a:xfrm>
            <a:off x="4576944" y="2367859"/>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13" name="Content Placeholder 3">
            <a:extLst>
              <a:ext uri="{FF2B5EF4-FFF2-40B4-BE49-F238E27FC236}">
                <a16:creationId xmlns:a16="http://schemas.microsoft.com/office/drawing/2014/main" id="{EDDD5496-A3D7-F741-9E96-ADA6810898D1}"/>
              </a:ext>
            </a:extLst>
          </p:cNvPr>
          <p:cNvSpPr>
            <a:spLocks noGrp="1"/>
          </p:cNvSpPr>
          <p:nvPr>
            <p:ph sz="half" idx="2" hasCustomPrompt="1"/>
          </p:nvPr>
        </p:nvSpPr>
        <p:spPr>
          <a:xfrm>
            <a:off x="4576945" y="3211596"/>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6" name="Content Placeholder 3">
            <a:extLst>
              <a:ext uri="{FF2B5EF4-FFF2-40B4-BE49-F238E27FC236}">
                <a16:creationId xmlns:a16="http://schemas.microsoft.com/office/drawing/2014/main" id="{56FC530F-F65B-9E4F-8116-7ADD87FBD876}"/>
              </a:ext>
            </a:extLst>
          </p:cNvPr>
          <p:cNvSpPr>
            <a:spLocks noGrp="1"/>
          </p:cNvSpPr>
          <p:nvPr>
            <p:ph sz="half" idx="17" hasCustomPrompt="1"/>
          </p:nvPr>
        </p:nvSpPr>
        <p:spPr>
          <a:xfrm>
            <a:off x="4555174" y="3886510"/>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8" name="Content Placeholder 3">
            <a:extLst>
              <a:ext uri="{FF2B5EF4-FFF2-40B4-BE49-F238E27FC236}">
                <a16:creationId xmlns:a16="http://schemas.microsoft.com/office/drawing/2014/main" id="{7BAED54E-01DB-7640-838E-AD33939782A7}"/>
              </a:ext>
            </a:extLst>
          </p:cNvPr>
          <p:cNvSpPr>
            <a:spLocks noGrp="1"/>
          </p:cNvSpPr>
          <p:nvPr>
            <p:ph sz="half" idx="18" hasCustomPrompt="1"/>
          </p:nvPr>
        </p:nvSpPr>
        <p:spPr>
          <a:xfrm>
            <a:off x="4544288" y="4550538"/>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187556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9AEA4F-A2DF-CF4B-8D57-4A8D958672FE}"/>
              </a:ext>
            </a:extLst>
          </p:cNvPr>
          <p:cNvSpPr/>
          <p:nvPr userDrawn="1"/>
        </p:nvSpPr>
        <p:spPr>
          <a:xfrm>
            <a:off x="-1" y="1741714"/>
            <a:ext cx="11714017" cy="511628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7C187C-0F0C-CA4A-B94D-C0AF2F72A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4" name="Slide Number Placeholder 5">
            <a:extLst>
              <a:ext uri="{FF2B5EF4-FFF2-40B4-BE49-F238E27FC236}">
                <a16:creationId xmlns:a16="http://schemas.microsoft.com/office/drawing/2014/main" id="{305CD0CD-CF1B-2A48-85A0-8CEA808A7569}"/>
              </a:ext>
            </a:extLst>
          </p:cNvPr>
          <p:cNvSpPr txBox="1">
            <a:spLocks/>
          </p:cNvSpPr>
          <p:nvPr userDrawn="1"/>
        </p:nvSpPr>
        <p:spPr>
          <a:xfrm>
            <a:off x="11714017" y="6435863"/>
            <a:ext cx="4779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15" name="Text Placeholder 2">
            <a:extLst>
              <a:ext uri="{FF2B5EF4-FFF2-40B4-BE49-F238E27FC236}">
                <a16:creationId xmlns:a16="http://schemas.microsoft.com/office/drawing/2014/main" id="{63E01FA6-2087-344E-8417-0E05B8A07982}"/>
              </a:ext>
            </a:extLst>
          </p:cNvPr>
          <p:cNvSpPr>
            <a:spLocks noGrp="1"/>
          </p:cNvSpPr>
          <p:nvPr>
            <p:ph type="body" idx="1"/>
          </p:nvPr>
        </p:nvSpPr>
        <p:spPr>
          <a:xfrm>
            <a:off x="664028" y="2367859"/>
            <a:ext cx="2743200" cy="1232246"/>
          </a:xfrm>
          <a:prstGeom prst="rect">
            <a:avLst/>
          </a:prstGeom>
        </p:spPr>
        <p:txBody>
          <a:bodyPr/>
          <a:lstStyle>
            <a:lvl1pPr marL="0" indent="0" algn="l">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itle 1">
            <a:extLst>
              <a:ext uri="{FF2B5EF4-FFF2-40B4-BE49-F238E27FC236}">
                <a16:creationId xmlns:a16="http://schemas.microsoft.com/office/drawing/2014/main" id="{BC4DE0F1-6F22-7046-8B3F-3728990B0A2F}"/>
              </a:ext>
            </a:extLst>
          </p:cNvPr>
          <p:cNvSpPr>
            <a:spLocks noGrp="1"/>
          </p:cNvSpPr>
          <p:nvPr>
            <p:ph type="title" hasCustomPrompt="1"/>
          </p:nvPr>
        </p:nvSpPr>
        <p:spPr>
          <a:xfrm>
            <a:off x="664028" y="792499"/>
            <a:ext cx="7437980" cy="568216"/>
          </a:xfrm>
        </p:spPr>
        <p:txBody>
          <a:bodyPr anchor="b"/>
          <a:lstStyle>
            <a:lvl1pPr algn="ctr">
              <a:defRPr sz="3600"/>
            </a:lvl1pPr>
          </a:lstStyle>
          <a:p>
            <a:r>
              <a:rPr lang="en-US"/>
              <a:t>CLICK TO EDIT MASTER TITLE STYLE</a:t>
            </a:r>
          </a:p>
        </p:txBody>
      </p:sp>
      <p:sp>
        <p:nvSpPr>
          <p:cNvPr id="7" name="Text Placeholder 2">
            <a:extLst>
              <a:ext uri="{FF2B5EF4-FFF2-40B4-BE49-F238E27FC236}">
                <a16:creationId xmlns:a16="http://schemas.microsoft.com/office/drawing/2014/main" id="{D6388604-C77F-E842-A7A6-40710FEC21DC}"/>
              </a:ext>
            </a:extLst>
          </p:cNvPr>
          <p:cNvSpPr>
            <a:spLocks noGrp="1"/>
          </p:cNvSpPr>
          <p:nvPr>
            <p:ph type="body" idx="16" hasCustomPrompt="1"/>
          </p:nvPr>
        </p:nvSpPr>
        <p:spPr>
          <a:xfrm>
            <a:off x="4446316" y="2367859"/>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8" name="Content Placeholder 3">
            <a:extLst>
              <a:ext uri="{FF2B5EF4-FFF2-40B4-BE49-F238E27FC236}">
                <a16:creationId xmlns:a16="http://schemas.microsoft.com/office/drawing/2014/main" id="{965E0140-D60A-DC47-91C5-D320BB12190B}"/>
              </a:ext>
            </a:extLst>
          </p:cNvPr>
          <p:cNvSpPr>
            <a:spLocks noGrp="1"/>
          </p:cNvSpPr>
          <p:nvPr>
            <p:ph sz="half" idx="2" hasCustomPrompt="1"/>
          </p:nvPr>
        </p:nvSpPr>
        <p:spPr>
          <a:xfrm>
            <a:off x="4446317" y="3211596"/>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9" name="Content Placeholder 3">
            <a:extLst>
              <a:ext uri="{FF2B5EF4-FFF2-40B4-BE49-F238E27FC236}">
                <a16:creationId xmlns:a16="http://schemas.microsoft.com/office/drawing/2014/main" id="{FC1F1945-D232-C34D-8E03-D4EF80D13C5F}"/>
              </a:ext>
            </a:extLst>
          </p:cNvPr>
          <p:cNvSpPr>
            <a:spLocks noGrp="1"/>
          </p:cNvSpPr>
          <p:nvPr>
            <p:ph sz="half" idx="17" hasCustomPrompt="1"/>
          </p:nvPr>
        </p:nvSpPr>
        <p:spPr>
          <a:xfrm>
            <a:off x="4424546" y="3886510"/>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1" name="Content Placeholder 3">
            <a:extLst>
              <a:ext uri="{FF2B5EF4-FFF2-40B4-BE49-F238E27FC236}">
                <a16:creationId xmlns:a16="http://schemas.microsoft.com/office/drawing/2014/main" id="{F8DE972B-59D9-7C49-8E96-2B53339DAFD1}"/>
              </a:ext>
            </a:extLst>
          </p:cNvPr>
          <p:cNvSpPr>
            <a:spLocks noGrp="1"/>
          </p:cNvSpPr>
          <p:nvPr>
            <p:ph sz="half" idx="18" hasCustomPrompt="1"/>
          </p:nvPr>
        </p:nvSpPr>
        <p:spPr>
          <a:xfrm>
            <a:off x="4413660" y="4550538"/>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236852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2AC84C-1D14-2349-8838-ABD1BEC9F353}"/>
              </a:ext>
            </a:extLst>
          </p:cNvPr>
          <p:cNvSpPr/>
          <p:nvPr/>
        </p:nvSpPr>
        <p:spPr>
          <a:xfrm>
            <a:off x="1380" y="0"/>
            <a:ext cx="40807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7C187C-0F0C-CA4A-B94D-C0AF2F72A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4018" y="0"/>
            <a:ext cx="477982" cy="6858000"/>
          </a:xfrm>
          <a:prstGeom prst="rect">
            <a:avLst/>
          </a:prstGeom>
        </p:spPr>
      </p:pic>
      <p:sp>
        <p:nvSpPr>
          <p:cNvPr id="14" name="Slide Number Placeholder 5">
            <a:extLst>
              <a:ext uri="{FF2B5EF4-FFF2-40B4-BE49-F238E27FC236}">
                <a16:creationId xmlns:a16="http://schemas.microsoft.com/office/drawing/2014/main" id="{305CD0CD-CF1B-2A48-85A0-8CEA808A7569}"/>
              </a:ext>
            </a:extLst>
          </p:cNvPr>
          <p:cNvSpPr txBox="1">
            <a:spLocks/>
          </p:cNvSpPr>
          <p:nvPr userDrawn="1"/>
        </p:nvSpPr>
        <p:spPr>
          <a:xfrm>
            <a:off x="11714017" y="6435863"/>
            <a:ext cx="47798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C7E5D99-73C5-D249-9C73-295C50DDA3AD}" type="slidenum">
              <a:rPr lang="en-US" sz="900" smtClean="0"/>
              <a:pPr algn="ctr"/>
              <a:t>‹N°›</a:t>
            </a:fld>
            <a:endParaRPr lang="en-US" sz="900"/>
          </a:p>
        </p:txBody>
      </p:sp>
      <p:sp>
        <p:nvSpPr>
          <p:cNvPr id="10" name="Title 1">
            <a:extLst>
              <a:ext uri="{FF2B5EF4-FFF2-40B4-BE49-F238E27FC236}">
                <a16:creationId xmlns:a16="http://schemas.microsoft.com/office/drawing/2014/main" id="{AB3597E1-B1D8-0C45-AF96-DFF576444A26}"/>
              </a:ext>
            </a:extLst>
          </p:cNvPr>
          <p:cNvSpPr>
            <a:spLocks noGrp="1"/>
          </p:cNvSpPr>
          <p:nvPr>
            <p:ph type="title" hasCustomPrompt="1"/>
          </p:nvPr>
        </p:nvSpPr>
        <p:spPr>
          <a:xfrm>
            <a:off x="561324" y="664779"/>
            <a:ext cx="2749550" cy="1232245"/>
          </a:xfrm>
        </p:spPr>
        <p:txBody>
          <a:bodyPr anchor="b"/>
          <a:lstStyle>
            <a:lvl1pPr>
              <a:defRPr sz="3600"/>
            </a:lvl1pPr>
          </a:lstStyle>
          <a:p>
            <a:r>
              <a:rPr lang="en-US"/>
              <a:t>CLICK TO EDIT MASTER TITLE STYLE</a:t>
            </a:r>
          </a:p>
        </p:txBody>
      </p:sp>
      <p:sp>
        <p:nvSpPr>
          <p:cNvPr id="11" name="Text Placeholder 2">
            <a:extLst>
              <a:ext uri="{FF2B5EF4-FFF2-40B4-BE49-F238E27FC236}">
                <a16:creationId xmlns:a16="http://schemas.microsoft.com/office/drawing/2014/main" id="{67886B89-A2F9-3542-97A2-4B33DB304786}"/>
              </a:ext>
            </a:extLst>
          </p:cNvPr>
          <p:cNvSpPr>
            <a:spLocks noGrp="1"/>
          </p:cNvSpPr>
          <p:nvPr>
            <p:ph type="body" idx="1"/>
          </p:nvPr>
        </p:nvSpPr>
        <p:spPr>
          <a:xfrm>
            <a:off x="567674" y="2196754"/>
            <a:ext cx="2743200" cy="1232246"/>
          </a:xfrm>
          <a:prstGeom prst="rect">
            <a:avLst/>
          </a:prstGeom>
        </p:spPr>
        <p:txBody>
          <a:bodyPr/>
          <a:lstStyle>
            <a:lvl1pPr marL="0" indent="0" algn="l">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8B166009-C90C-5545-87B0-3CF571055915}"/>
              </a:ext>
            </a:extLst>
          </p:cNvPr>
          <p:cNvSpPr>
            <a:spLocks noGrp="1"/>
          </p:cNvSpPr>
          <p:nvPr>
            <p:ph type="body" idx="16" hasCustomPrompt="1"/>
          </p:nvPr>
        </p:nvSpPr>
        <p:spPr>
          <a:xfrm>
            <a:off x="3877168" y="2196754"/>
            <a:ext cx="2743200" cy="408528"/>
          </a:xfrm>
          <a:prstGeom prst="rect">
            <a:avLst/>
          </a:prstGeom>
        </p:spPr>
        <p:txBody>
          <a:bodyPr/>
          <a:lstStyle>
            <a:lvl1pPr marL="0" indent="0">
              <a:buNone/>
              <a:defRPr sz="2400" b="1" i="0">
                <a:solidFill>
                  <a:srgbClr val="124F45"/>
                </a:solidFill>
                <a:latin typeface="Proxima Nova Cond Extrabold" panose="0200050603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 2</a:t>
            </a:r>
          </a:p>
        </p:txBody>
      </p:sp>
      <p:sp>
        <p:nvSpPr>
          <p:cNvPr id="8" name="Content Placeholder 3">
            <a:extLst>
              <a:ext uri="{FF2B5EF4-FFF2-40B4-BE49-F238E27FC236}">
                <a16:creationId xmlns:a16="http://schemas.microsoft.com/office/drawing/2014/main" id="{704E6479-1640-0B4B-BA55-92E4F8F5C4FD}"/>
              </a:ext>
            </a:extLst>
          </p:cNvPr>
          <p:cNvSpPr>
            <a:spLocks noGrp="1"/>
          </p:cNvSpPr>
          <p:nvPr>
            <p:ph sz="half" idx="2" hasCustomPrompt="1"/>
          </p:nvPr>
        </p:nvSpPr>
        <p:spPr>
          <a:xfrm>
            <a:off x="3877169" y="3040491"/>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3" name="Content Placeholder 3">
            <a:extLst>
              <a:ext uri="{FF2B5EF4-FFF2-40B4-BE49-F238E27FC236}">
                <a16:creationId xmlns:a16="http://schemas.microsoft.com/office/drawing/2014/main" id="{1158EFE8-174B-7F44-AE7F-A7081C710BCE}"/>
              </a:ext>
            </a:extLst>
          </p:cNvPr>
          <p:cNvSpPr>
            <a:spLocks noGrp="1"/>
          </p:cNvSpPr>
          <p:nvPr>
            <p:ph sz="half" idx="17" hasCustomPrompt="1"/>
          </p:nvPr>
        </p:nvSpPr>
        <p:spPr>
          <a:xfrm>
            <a:off x="3855398" y="3715405"/>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
        <p:nvSpPr>
          <p:cNvPr id="15" name="Content Placeholder 3">
            <a:extLst>
              <a:ext uri="{FF2B5EF4-FFF2-40B4-BE49-F238E27FC236}">
                <a16:creationId xmlns:a16="http://schemas.microsoft.com/office/drawing/2014/main" id="{856E36F6-8088-8947-9DF4-48D375F9C9F6}"/>
              </a:ext>
            </a:extLst>
          </p:cNvPr>
          <p:cNvSpPr>
            <a:spLocks noGrp="1"/>
          </p:cNvSpPr>
          <p:nvPr>
            <p:ph sz="half" idx="18" hasCustomPrompt="1"/>
          </p:nvPr>
        </p:nvSpPr>
        <p:spPr>
          <a:xfrm>
            <a:off x="3844512" y="4379433"/>
            <a:ext cx="3912966" cy="365125"/>
          </a:xfrm>
          <a:prstGeom prst="rect">
            <a:avLst/>
          </a:prstGeom>
        </p:spPr>
        <p:txBody>
          <a:bodyPr/>
          <a:lstStyle>
            <a:lvl1pPr>
              <a:buFont typeface="Arial" panose="020B0604020202020204" pitchFamily="34" charset="0"/>
              <a:buChar char="•"/>
              <a:defRPr/>
            </a:lvl1pPr>
          </a:lstStyle>
          <a:p>
            <a:pPr lvl="0"/>
            <a:r>
              <a:rPr lang="en-US"/>
              <a:t>Click to edit bullet text and style</a:t>
            </a:r>
          </a:p>
        </p:txBody>
      </p:sp>
    </p:spTree>
    <p:extLst>
      <p:ext uri="{BB962C8B-B14F-4D97-AF65-F5344CB8AC3E}">
        <p14:creationId xmlns:p14="http://schemas.microsoft.com/office/powerpoint/2010/main" val="213520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588E5-8B59-7741-ADC0-4CA730B8A5D6}"/>
              </a:ext>
            </a:extLst>
          </p:cNvPr>
          <p:cNvSpPr>
            <a:spLocks noGrp="1"/>
          </p:cNvSpPr>
          <p:nvPr>
            <p:ph type="title"/>
          </p:nvPr>
        </p:nvSpPr>
        <p:spPr>
          <a:xfrm>
            <a:off x="838200" y="365125"/>
            <a:ext cx="4141304" cy="1325563"/>
          </a:xfrm>
          <a:prstGeom prst="rect">
            <a:avLst/>
          </a:prstGeom>
        </p:spPr>
        <p:txBody>
          <a:bodyPr vert="horz" lIns="91440" tIns="45720" rIns="91440" bIns="45720" rtlCol="0" anchor="ctr">
            <a:normAutofit/>
          </a:bodyPr>
          <a:lstStyle/>
          <a:p>
            <a:r>
              <a:rPr lang="en-US"/>
              <a:t>A GROWING RISK OF CLIMATE SHOCKS </a:t>
            </a:r>
            <a:br>
              <a:rPr lang="en-US"/>
            </a:br>
            <a:r>
              <a:rPr lang="en-US"/>
              <a:t>IN THE SAHEL</a:t>
            </a:r>
          </a:p>
        </p:txBody>
      </p:sp>
      <p:sp>
        <p:nvSpPr>
          <p:cNvPr id="4" name="Date Placeholder 3">
            <a:extLst>
              <a:ext uri="{FF2B5EF4-FFF2-40B4-BE49-F238E27FC236}">
                <a16:creationId xmlns:a16="http://schemas.microsoft.com/office/drawing/2014/main" id="{3471A9C4-13A5-734C-ABD1-C95104AA0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9DA3E-AAC7-914B-BCCB-7E3AC8CB7E03}" type="datetimeFigureOut">
              <a:rPr lang="en-US" smtClean="0"/>
              <a:t>8/31/2025</a:t>
            </a:fld>
            <a:endParaRPr lang="en-US"/>
          </a:p>
        </p:txBody>
      </p:sp>
      <p:sp>
        <p:nvSpPr>
          <p:cNvPr id="5" name="Footer Placeholder 4">
            <a:extLst>
              <a:ext uri="{FF2B5EF4-FFF2-40B4-BE49-F238E27FC236}">
                <a16:creationId xmlns:a16="http://schemas.microsoft.com/office/drawing/2014/main" id="{575BB495-6E99-5045-A642-8569D71B8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101D13-678F-E04C-9798-5990A59EB4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E5D99-73C5-D249-9C73-295C50DDA3AD}" type="slidenum">
              <a:rPr lang="en-US" smtClean="0"/>
              <a:t>‹N°›</a:t>
            </a:fld>
            <a:endParaRPr lang="en-US"/>
          </a:p>
        </p:txBody>
      </p:sp>
    </p:spTree>
    <p:extLst>
      <p:ext uri="{BB962C8B-B14F-4D97-AF65-F5344CB8AC3E}">
        <p14:creationId xmlns:p14="http://schemas.microsoft.com/office/powerpoint/2010/main" val="1243100237"/>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1" r:id="rId3"/>
    <p:sldLayoutId id="2147483653" r:id="rId4"/>
    <p:sldLayoutId id="2147483665" r:id="rId5"/>
    <p:sldLayoutId id="2147483667" r:id="rId6"/>
    <p:sldLayoutId id="2147483662" r:id="rId7"/>
    <p:sldLayoutId id="2147483668" r:id="rId8"/>
    <p:sldLayoutId id="2147483663" r:id="rId9"/>
    <p:sldLayoutId id="2147483666" r:id="rId10"/>
    <p:sldLayoutId id="2147483661" r:id="rId11"/>
    <p:sldLayoutId id="2147483670" r:id="rId12"/>
    <p:sldLayoutId id="2147483671" r:id="rId13"/>
    <p:sldLayoutId id="2147483650" r:id="rId14"/>
    <p:sldLayoutId id="2147483672" r:id="rId15"/>
    <p:sldLayoutId id="2147483660" r:id="rId16"/>
    <p:sldLayoutId id="2147483655" r:id="rId17"/>
  </p:sldLayoutIdLst>
  <p:txStyles>
    <p:titleStyle>
      <a:lvl1pPr algn="l" defTabSz="914400" rtl="0" eaLnBrk="1" latinLnBrk="0" hangingPunct="1">
        <a:lnSpc>
          <a:spcPts val="2820"/>
        </a:lnSpc>
        <a:spcBef>
          <a:spcPct val="0"/>
        </a:spcBef>
        <a:buNone/>
        <a:defRPr sz="3600" b="1" i="0" kern="1200">
          <a:solidFill>
            <a:srgbClr val="DB7C27"/>
          </a:solidFill>
          <a:latin typeface="Proxima Nova Cond Extrabold"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SzPct val="120000"/>
        <a:buFontTx/>
        <a:buBlip>
          <a:blip r:embed="rId19"/>
        </a:buBlip>
        <a:defRPr sz="1800" b="0" i="0" kern="1200">
          <a:solidFill>
            <a:schemeClr val="tx1">
              <a:lumMod val="50000"/>
              <a:lumOff val="50000"/>
            </a:schemeClr>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tandfonline.com/doi/pdf/10.1080/19439342.2022.2047764?needAccess=tru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fr/vectors/ampoule-lumineux-jaune-lumi%C3%A8re-248608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80BB3-6354-EC86-D1DA-4C7E781D6CCA}"/>
              </a:ext>
            </a:extLst>
          </p:cNvPr>
          <p:cNvSpPr>
            <a:spLocks noGrp="1"/>
          </p:cNvSpPr>
          <p:nvPr>
            <p:ph type="title"/>
          </p:nvPr>
        </p:nvSpPr>
        <p:spPr>
          <a:xfrm>
            <a:off x="5225495" y="345831"/>
            <a:ext cx="6966505" cy="2112173"/>
          </a:xfrm>
        </p:spPr>
        <p:txBody>
          <a:bodyPr>
            <a:normAutofit fontScale="90000"/>
          </a:bodyPr>
          <a:lstStyle/>
          <a:p>
            <a:pPr>
              <a:lnSpc>
                <a:spcPct val="100000"/>
              </a:lnSpc>
            </a:pPr>
            <a:r>
              <a:rPr lang="fr-BE" dirty="0"/>
              <a:t>Evaluation des politiques sociales : Complémentarité des approches méthodologiques</a:t>
            </a:r>
          </a:p>
        </p:txBody>
      </p:sp>
      <p:sp>
        <p:nvSpPr>
          <p:cNvPr id="3" name="Espace réservé du texte 2">
            <a:extLst>
              <a:ext uri="{FF2B5EF4-FFF2-40B4-BE49-F238E27FC236}">
                <a16:creationId xmlns:a16="http://schemas.microsoft.com/office/drawing/2014/main" id="{EC238EA4-734F-66AA-8F4D-059CB963AA46}"/>
              </a:ext>
            </a:extLst>
          </p:cNvPr>
          <p:cNvSpPr>
            <a:spLocks noGrp="1"/>
          </p:cNvSpPr>
          <p:nvPr>
            <p:ph type="body" idx="1"/>
          </p:nvPr>
        </p:nvSpPr>
        <p:spPr>
          <a:xfrm>
            <a:off x="7315200" y="4262284"/>
            <a:ext cx="3215499" cy="1824746"/>
          </a:xfrm>
        </p:spPr>
        <p:txBody>
          <a:bodyPr/>
          <a:lstStyle/>
          <a:p>
            <a:r>
              <a:rPr lang="fr-BE" sz="1800" dirty="0"/>
              <a:t>Frieda Vandeninden</a:t>
            </a:r>
          </a:p>
          <a:p>
            <a:r>
              <a:rPr lang="fr-BE" sz="1800" dirty="0"/>
              <a:t>Séminaire CRIS</a:t>
            </a:r>
          </a:p>
          <a:p>
            <a:r>
              <a:rPr lang="fr-BE" sz="1800" dirty="0"/>
              <a:t>26 novembre 2024</a:t>
            </a:r>
          </a:p>
        </p:txBody>
      </p:sp>
    </p:spTree>
    <p:extLst>
      <p:ext uri="{BB962C8B-B14F-4D97-AF65-F5344CB8AC3E}">
        <p14:creationId xmlns:p14="http://schemas.microsoft.com/office/powerpoint/2010/main" val="3322431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C5DC0-484C-DED5-5A7B-124933E53B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1F8348-2246-BC9B-88B6-58F14ABA2ABA}"/>
              </a:ext>
            </a:extLst>
          </p:cNvPr>
          <p:cNvSpPr>
            <a:spLocks noGrp="1"/>
          </p:cNvSpPr>
          <p:nvPr>
            <p:ph type="title"/>
          </p:nvPr>
        </p:nvSpPr>
        <p:spPr>
          <a:xfrm>
            <a:off x="419894" y="345026"/>
            <a:ext cx="11352212" cy="1325563"/>
          </a:xfrm>
        </p:spPr>
        <p:txBody>
          <a:bodyPr>
            <a:normAutofit fontScale="90000"/>
          </a:bodyPr>
          <a:lstStyle/>
          <a:p>
            <a:pPr>
              <a:lnSpc>
                <a:spcPct val="100000"/>
              </a:lnSpc>
            </a:pPr>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45C4074E-2E5E-AB22-8933-B7ADB7D5240C}"/>
              </a:ext>
            </a:extLst>
          </p:cNvPr>
          <p:cNvSpPr>
            <a:spLocks noGrp="1"/>
          </p:cNvSpPr>
          <p:nvPr>
            <p:ph sz="half" idx="17"/>
          </p:nvPr>
        </p:nvSpPr>
        <p:spPr>
          <a:xfrm>
            <a:off x="419893" y="1670589"/>
            <a:ext cx="10757301" cy="1835314"/>
          </a:xfrm>
        </p:spPr>
        <p:txBody>
          <a:bodyPr/>
          <a:lstStyle/>
          <a:p>
            <a:r>
              <a:rPr lang="fr-FR" dirty="0"/>
              <a:t>Abhijit Banerjee et Esther Duflo ont cofondé le </a:t>
            </a:r>
            <a:r>
              <a:rPr lang="fr-FR" b="1" dirty="0"/>
              <a:t>J-PAL</a:t>
            </a:r>
            <a:r>
              <a:rPr lang="fr-FR" dirty="0"/>
              <a:t> en 2003, un laboratoire de recherche qui promeut l'utilisation des RCT pour évaluer les politiques publiques.</a:t>
            </a:r>
          </a:p>
          <a:p>
            <a:r>
              <a:rPr lang="fr-FR" dirty="0"/>
              <a:t>Prix Nobel d’économie en 2019 (avec Michael Kremer) pour leur application des </a:t>
            </a:r>
            <a:r>
              <a:rPr lang="fr-FR" b="1" dirty="0"/>
              <a:t>RCT </a:t>
            </a:r>
            <a:r>
              <a:rPr lang="fr-FR" dirty="0"/>
              <a:t>dans le domaine des politiques sociales</a:t>
            </a:r>
            <a:endParaRPr lang="fr-BE" dirty="0"/>
          </a:p>
        </p:txBody>
      </p:sp>
      <p:sp>
        <p:nvSpPr>
          <p:cNvPr id="6" name="Espace réservé du contenu 5">
            <a:extLst>
              <a:ext uri="{FF2B5EF4-FFF2-40B4-BE49-F238E27FC236}">
                <a16:creationId xmlns:a16="http://schemas.microsoft.com/office/drawing/2014/main" id="{D5B1F25F-436F-34E0-AFDA-EE305996EF72}"/>
              </a:ext>
            </a:extLst>
          </p:cNvPr>
          <p:cNvSpPr>
            <a:spLocks noGrp="1"/>
          </p:cNvSpPr>
          <p:nvPr>
            <p:ph sz="half" idx="18"/>
          </p:nvPr>
        </p:nvSpPr>
        <p:spPr/>
        <p:txBody>
          <a:bodyPr/>
          <a:lstStyle/>
          <a:p>
            <a:pPr marL="0" indent="0">
              <a:buNone/>
            </a:pPr>
            <a:r>
              <a:rPr lang="en-US" dirty="0"/>
              <a:t>. </a:t>
            </a:r>
            <a:endParaRPr lang="fr-BE" dirty="0"/>
          </a:p>
        </p:txBody>
      </p:sp>
      <p:pic>
        <p:nvPicPr>
          <p:cNvPr id="3" name="Picture 2" descr="Randomized Control Trial (RCT) - Simply Psychology">
            <a:extLst>
              <a:ext uri="{FF2B5EF4-FFF2-40B4-BE49-F238E27FC236}">
                <a16:creationId xmlns:a16="http://schemas.microsoft.com/office/drawing/2014/main" id="{C6086EA5-5317-D6A0-EF8C-4CD24F287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54" y="2906675"/>
            <a:ext cx="6500068" cy="378491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599A933-0859-5802-D762-6AEB368FDAA0}"/>
              </a:ext>
            </a:extLst>
          </p:cNvPr>
          <p:cNvSpPr txBox="1"/>
          <p:nvPr/>
        </p:nvSpPr>
        <p:spPr>
          <a:xfrm>
            <a:off x="597718" y="3166324"/>
            <a:ext cx="2913578" cy="3693319"/>
          </a:xfrm>
          <a:prstGeom prst="rect">
            <a:avLst/>
          </a:prstGeom>
          <a:noFill/>
        </p:spPr>
        <p:txBody>
          <a:bodyPr wrap="square">
            <a:spAutoFit/>
          </a:bodyPr>
          <a:lstStyle/>
          <a:p>
            <a:r>
              <a:rPr lang="fr-FR" dirty="0">
                <a:solidFill>
                  <a:schemeClr val="tx1">
                    <a:lumMod val="65000"/>
                    <a:lumOff val="35000"/>
                  </a:schemeClr>
                </a:solidFill>
              </a:rPr>
              <a:t>Cette méthode, largement utilisée en médecine, permet de tester l'efficacité de politiques ou d'interventions spécifiques dans des contextes réels, en évaluant l'efficacité des politiques sociales et des programmes de développement, tels que ceux liés à l'éducation, la santé et la réduction de la pauvreté.</a:t>
            </a:r>
          </a:p>
          <a:p>
            <a:endParaRPr lang="fr-BE" dirty="0"/>
          </a:p>
        </p:txBody>
      </p:sp>
    </p:spTree>
    <p:extLst>
      <p:ext uri="{BB962C8B-B14F-4D97-AF65-F5344CB8AC3E}">
        <p14:creationId xmlns:p14="http://schemas.microsoft.com/office/powerpoint/2010/main" val="346322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2D52-DA73-4BA4-37C1-F09D40C15E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2B1D01-9A29-E853-1424-A5935C8F42E2}"/>
              </a:ext>
            </a:extLst>
          </p:cNvPr>
          <p:cNvSpPr>
            <a:spLocks noGrp="1"/>
          </p:cNvSpPr>
          <p:nvPr>
            <p:ph type="title"/>
          </p:nvPr>
        </p:nvSpPr>
        <p:spPr>
          <a:xfrm>
            <a:off x="419894" y="345026"/>
            <a:ext cx="11352212" cy="1325563"/>
          </a:xfrm>
        </p:spPr>
        <p:txBody>
          <a:bodyPr>
            <a:normAutofit fontScale="90000"/>
          </a:bodyPr>
          <a:lstStyle/>
          <a:p>
            <a:pPr>
              <a:lnSpc>
                <a:spcPct val="100000"/>
              </a:lnSpc>
            </a:pPr>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6CD2D7AD-0363-6749-C9C2-BE509AB1A94A}"/>
              </a:ext>
            </a:extLst>
          </p:cNvPr>
          <p:cNvSpPr>
            <a:spLocks noGrp="1"/>
          </p:cNvSpPr>
          <p:nvPr>
            <p:ph sz="half" idx="17"/>
          </p:nvPr>
        </p:nvSpPr>
        <p:spPr>
          <a:xfrm>
            <a:off x="419894" y="1670589"/>
            <a:ext cx="10021514" cy="1835314"/>
          </a:xfrm>
        </p:spPr>
        <p:txBody>
          <a:bodyPr/>
          <a:lstStyle/>
          <a:p>
            <a:r>
              <a:rPr lang="fr-FR" b="1" dirty="0">
                <a:solidFill>
                  <a:srgbClr val="124F45"/>
                </a:solidFill>
              </a:rPr>
              <a:t>Exemple 1: RCT sur un transfert monétaire au Sénégal </a:t>
            </a:r>
          </a:p>
          <a:p>
            <a:pPr marL="0" indent="0">
              <a:buNone/>
            </a:pPr>
            <a:r>
              <a:rPr lang="fr-FR" sz="1600" dirty="0"/>
              <a:t>L’objectif de l’évaluation d’impact est de comparer les ménages bénéficiaires du PNBSF (groupe traité) à des ménages non-bénéficiaires mais très comparables aux ménages bénéficiaires (groupe contrôle).</a:t>
            </a:r>
          </a:p>
          <a:p>
            <a:pPr marL="0" indent="0">
              <a:buNone/>
            </a:pPr>
            <a:r>
              <a:rPr lang="fr-FR" sz="1600" dirty="0"/>
              <a:t>Comment?</a:t>
            </a:r>
          </a:p>
          <a:p>
            <a:pPr>
              <a:buFont typeface="Wingdings" panose="05000000000000000000" pitchFamily="2" charset="2"/>
              <a:buChar char="à"/>
            </a:pPr>
            <a:r>
              <a:rPr lang="fr-FR" sz="1600" dirty="0">
                <a:sym typeface="Wingdings" panose="05000000000000000000" pitchFamily="2" charset="2"/>
              </a:rPr>
              <a:t>Enquête de base en 2016 (avant le versement du premier paiement)</a:t>
            </a:r>
          </a:p>
          <a:p>
            <a:pPr>
              <a:buFont typeface="Wingdings" panose="05000000000000000000" pitchFamily="2" charset="2"/>
              <a:buChar char="à"/>
            </a:pPr>
            <a:r>
              <a:rPr lang="fr-FR" sz="1600" dirty="0">
                <a:sym typeface="Wingdings" panose="05000000000000000000" pitchFamily="2" charset="2"/>
              </a:rPr>
              <a:t>Enquête finale en 2018</a:t>
            </a:r>
          </a:p>
          <a:p>
            <a:pPr>
              <a:buFont typeface="Wingdings" panose="05000000000000000000" pitchFamily="2" charset="2"/>
              <a:buChar char="à"/>
            </a:pPr>
            <a:r>
              <a:rPr lang="fr-FR" sz="1600" dirty="0">
                <a:sym typeface="Wingdings" panose="05000000000000000000" pitchFamily="2" charset="2"/>
              </a:rPr>
              <a:t>N=3,810 dans 88 communes</a:t>
            </a:r>
          </a:p>
          <a:p>
            <a:pPr>
              <a:buFont typeface="Wingdings" panose="05000000000000000000" pitchFamily="2" charset="2"/>
              <a:buChar char="à"/>
            </a:pPr>
            <a:r>
              <a:rPr lang="fr-FR" sz="1600" dirty="0"/>
              <a:t>Caractéristiques socio-éco dans les deux groupes </a:t>
            </a:r>
          </a:p>
          <a:p>
            <a:pPr marL="0" indent="0">
              <a:buNone/>
            </a:pPr>
            <a:r>
              <a:rPr lang="fr-FR" sz="1600" dirty="0"/>
              <a:t>doivent être en moyenne similaires</a:t>
            </a:r>
          </a:p>
          <a:p>
            <a:pPr>
              <a:buFont typeface="Wingdings" panose="05000000000000000000" pitchFamily="2" charset="2"/>
              <a:buChar char="à"/>
            </a:pPr>
            <a:r>
              <a:rPr lang="fr-FR" sz="1600" dirty="0">
                <a:sym typeface="Wingdings" panose="05000000000000000000" pitchFamily="2" charset="2"/>
              </a:rPr>
              <a:t>3 ans plus tard, on compare les caractéristiques </a:t>
            </a:r>
          </a:p>
          <a:p>
            <a:pPr marL="0" indent="0">
              <a:buNone/>
            </a:pPr>
            <a:r>
              <a:rPr lang="fr-FR" sz="1600" dirty="0">
                <a:sym typeface="Wingdings" panose="05000000000000000000" pitchFamily="2" charset="2"/>
              </a:rPr>
              <a:t>des deux groupes</a:t>
            </a:r>
            <a:endParaRPr lang="fr-BE" sz="1600" dirty="0"/>
          </a:p>
        </p:txBody>
      </p:sp>
      <p:pic>
        <p:nvPicPr>
          <p:cNvPr id="8" name="Image 7">
            <a:extLst>
              <a:ext uri="{FF2B5EF4-FFF2-40B4-BE49-F238E27FC236}">
                <a16:creationId xmlns:a16="http://schemas.microsoft.com/office/drawing/2014/main" id="{34D657D5-3DC1-D45B-E2D8-4EDDC997F9E4}"/>
              </a:ext>
            </a:extLst>
          </p:cNvPr>
          <p:cNvPicPr>
            <a:picLocks noChangeAspect="1"/>
          </p:cNvPicPr>
          <p:nvPr/>
        </p:nvPicPr>
        <p:blipFill>
          <a:blip r:embed="rId3"/>
          <a:stretch>
            <a:fillRect/>
          </a:stretch>
        </p:blipFill>
        <p:spPr>
          <a:xfrm>
            <a:off x="5364479" y="3554817"/>
            <a:ext cx="5847647" cy="3268322"/>
          </a:xfrm>
          <a:prstGeom prst="rect">
            <a:avLst/>
          </a:prstGeom>
        </p:spPr>
      </p:pic>
    </p:spTree>
    <p:extLst>
      <p:ext uri="{BB962C8B-B14F-4D97-AF65-F5344CB8AC3E}">
        <p14:creationId xmlns:p14="http://schemas.microsoft.com/office/powerpoint/2010/main" val="366413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AAC9E-0FC8-80E2-218A-ADAB34424F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5AFECB-24D7-A58C-1134-16A5097506D5}"/>
              </a:ext>
            </a:extLst>
          </p:cNvPr>
          <p:cNvSpPr>
            <a:spLocks noGrp="1"/>
          </p:cNvSpPr>
          <p:nvPr>
            <p:ph type="title"/>
          </p:nvPr>
        </p:nvSpPr>
        <p:spPr>
          <a:xfrm>
            <a:off x="419894" y="345026"/>
            <a:ext cx="11352212" cy="1325563"/>
          </a:xfrm>
        </p:spPr>
        <p:txBody>
          <a:bodyPr>
            <a:normAutofit fontScale="90000"/>
          </a:bodyPr>
          <a:lstStyle/>
          <a:p>
            <a:pPr>
              <a:lnSpc>
                <a:spcPct val="100000"/>
              </a:lnSpc>
            </a:pPr>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C5841219-7FE8-3388-B40A-B6A2CBDECF2F}"/>
              </a:ext>
            </a:extLst>
          </p:cNvPr>
          <p:cNvSpPr>
            <a:spLocks noGrp="1"/>
          </p:cNvSpPr>
          <p:nvPr>
            <p:ph sz="half" idx="17"/>
          </p:nvPr>
        </p:nvSpPr>
        <p:spPr>
          <a:xfrm>
            <a:off x="419894" y="1670589"/>
            <a:ext cx="10021514" cy="1835314"/>
          </a:xfrm>
        </p:spPr>
        <p:txBody>
          <a:bodyPr/>
          <a:lstStyle/>
          <a:p>
            <a:r>
              <a:rPr lang="fr-FR" b="1" dirty="0">
                <a:solidFill>
                  <a:srgbClr val="124F45"/>
                </a:solidFill>
              </a:rPr>
              <a:t>Exemple 1: RCT sur un transfert monétaire au Sénégal </a:t>
            </a:r>
          </a:p>
        </p:txBody>
      </p:sp>
      <p:sp>
        <p:nvSpPr>
          <p:cNvPr id="6" name="Espace réservé du contenu 5">
            <a:extLst>
              <a:ext uri="{FF2B5EF4-FFF2-40B4-BE49-F238E27FC236}">
                <a16:creationId xmlns:a16="http://schemas.microsoft.com/office/drawing/2014/main" id="{D1EF28A8-85A4-DA42-8267-E07EF3C41671}"/>
              </a:ext>
            </a:extLst>
          </p:cNvPr>
          <p:cNvSpPr>
            <a:spLocks noGrp="1"/>
          </p:cNvSpPr>
          <p:nvPr>
            <p:ph sz="half" idx="18"/>
          </p:nvPr>
        </p:nvSpPr>
        <p:spPr>
          <a:xfrm>
            <a:off x="303339" y="2223121"/>
            <a:ext cx="4537601" cy="365125"/>
          </a:xfrm>
        </p:spPr>
        <p:txBody>
          <a:bodyPr/>
          <a:lstStyle/>
          <a:p>
            <a:pPr marL="0" indent="0">
              <a:buNone/>
            </a:pPr>
            <a:r>
              <a:rPr lang="en-US" dirty="0" err="1"/>
              <a:t>Résultats</a:t>
            </a:r>
            <a:r>
              <a:rPr lang="en-US" dirty="0"/>
              <a:t>: </a:t>
            </a:r>
            <a:r>
              <a:rPr lang="fr-FR" sz="1600" dirty="0"/>
              <a:t>Les résultats indiquent que le PNBSF </a:t>
            </a:r>
            <a:r>
              <a:rPr lang="fr-FR" sz="1600" b="1" dirty="0"/>
              <a:t>augmente le niveau de consommation </a:t>
            </a:r>
            <a:r>
              <a:rPr lang="fr-FR" sz="1600" dirty="0"/>
              <a:t>(8% par personne) en regard des ménages non bénéficiaires. La hausse la plus marquée concerne les dépenses alimentaires, associées à une amélioration de la qualité nutritionnelle se caractérisant notamment par une </a:t>
            </a:r>
            <a:r>
              <a:rPr lang="fr-FR" sz="1600" b="1" dirty="0"/>
              <a:t>consommation plus riche en protéines</a:t>
            </a:r>
            <a:r>
              <a:rPr lang="fr-FR" sz="1600" dirty="0"/>
              <a:t>.</a:t>
            </a:r>
          </a:p>
          <a:p>
            <a:pPr marL="0" indent="0">
              <a:buNone/>
            </a:pPr>
            <a:r>
              <a:rPr lang="fr-FR" sz="1600" dirty="0"/>
              <a:t> Dans une moindre mesure, les achats de produits d’entretien et d’hygiène corporelle ainsi que de « biens durables » (tels que charrette, téléphone, réfrigérateur etc.) sont en hausse. En ce qui concerne les dépenses liées à la santé ou l’éducation, aucun changement n’a été constaté.</a:t>
            </a:r>
          </a:p>
          <a:p>
            <a:pPr marL="0" indent="0">
              <a:buNone/>
            </a:pPr>
            <a:r>
              <a:rPr lang="fr-FR" sz="1600" dirty="0"/>
              <a:t> En revanche, la mise en place du programme </a:t>
            </a:r>
            <a:r>
              <a:rPr lang="fr-FR" sz="1600" b="1" dirty="0"/>
              <a:t>a permis de favoriser la scolarisation </a:t>
            </a:r>
            <a:r>
              <a:rPr lang="fr-FR" sz="1600" dirty="0"/>
              <a:t>des enfants âgés de 6 à 12 ans</a:t>
            </a:r>
            <a:endParaRPr lang="fr-BE" dirty="0"/>
          </a:p>
        </p:txBody>
      </p:sp>
      <p:pic>
        <p:nvPicPr>
          <p:cNvPr id="4" name="Image 3">
            <a:extLst>
              <a:ext uri="{FF2B5EF4-FFF2-40B4-BE49-F238E27FC236}">
                <a16:creationId xmlns:a16="http://schemas.microsoft.com/office/drawing/2014/main" id="{038CF413-13E0-E9B5-6306-76F611F2AFB6}"/>
              </a:ext>
            </a:extLst>
          </p:cNvPr>
          <p:cNvPicPr>
            <a:picLocks noChangeAspect="1"/>
          </p:cNvPicPr>
          <p:nvPr/>
        </p:nvPicPr>
        <p:blipFill>
          <a:blip r:embed="rId3"/>
          <a:stretch>
            <a:fillRect/>
          </a:stretch>
        </p:blipFill>
        <p:spPr>
          <a:xfrm>
            <a:off x="5340073" y="2015143"/>
            <a:ext cx="2829320" cy="3172268"/>
          </a:xfrm>
          <a:prstGeom prst="rect">
            <a:avLst/>
          </a:prstGeom>
        </p:spPr>
      </p:pic>
      <p:pic>
        <p:nvPicPr>
          <p:cNvPr id="9" name="Image 8">
            <a:extLst>
              <a:ext uri="{FF2B5EF4-FFF2-40B4-BE49-F238E27FC236}">
                <a16:creationId xmlns:a16="http://schemas.microsoft.com/office/drawing/2014/main" id="{79C91758-16F5-ECCF-F907-87F6118351AE}"/>
              </a:ext>
            </a:extLst>
          </p:cNvPr>
          <p:cNvPicPr>
            <a:picLocks noChangeAspect="1"/>
          </p:cNvPicPr>
          <p:nvPr/>
        </p:nvPicPr>
        <p:blipFill>
          <a:blip r:embed="rId4"/>
          <a:stretch>
            <a:fillRect/>
          </a:stretch>
        </p:blipFill>
        <p:spPr>
          <a:xfrm>
            <a:off x="8369451" y="3392586"/>
            <a:ext cx="3296828" cy="3264611"/>
          </a:xfrm>
          <a:prstGeom prst="rect">
            <a:avLst/>
          </a:prstGeom>
        </p:spPr>
      </p:pic>
    </p:spTree>
    <p:extLst>
      <p:ext uri="{BB962C8B-B14F-4D97-AF65-F5344CB8AC3E}">
        <p14:creationId xmlns:p14="http://schemas.microsoft.com/office/powerpoint/2010/main" val="367833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FCDD3-6C95-9D92-680D-62D173EEEB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455E79-D6AA-E169-3019-FB14BC7169BC}"/>
              </a:ext>
            </a:extLst>
          </p:cNvPr>
          <p:cNvSpPr>
            <a:spLocks noGrp="1"/>
          </p:cNvSpPr>
          <p:nvPr>
            <p:ph type="title"/>
          </p:nvPr>
        </p:nvSpPr>
        <p:spPr>
          <a:xfrm>
            <a:off x="419894" y="345026"/>
            <a:ext cx="11352212" cy="1325563"/>
          </a:xfrm>
        </p:spPr>
        <p:txBody>
          <a:bodyPr>
            <a:normAutofit/>
          </a:bodyPr>
          <a:lstStyle/>
          <a:p>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833F5515-44E7-23A3-16C7-752574A83834}"/>
              </a:ext>
            </a:extLst>
          </p:cNvPr>
          <p:cNvSpPr>
            <a:spLocks noGrp="1"/>
          </p:cNvSpPr>
          <p:nvPr>
            <p:ph sz="half" idx="17"/>
          </p:nvPr>
        </p:nvSpPr>
        <p:spPr>
          <a:xfrm>
            <a:off x="756214" y="1670589"/>
            <a:ext cx="10343252" cy="1889475"/>
          </a:xfrm>
        </p:spPr>
        <p:txBody>
          <a:bodyPr/>
          <a:lstStyle/>
          <a:p>
            <a:r>
              <a:rPr lang="fr-BE" b="1" dirty="0">
                <a:solidFill>
                  <a:srgbClr val="124F45"/>
                </a:solidFill>
              </a:rPr>
              <a:t>Exemple 2: Le ciblage des politiques sociales en Mauritanie</a:t>
            </a:r>
          </a:p>
          <a:p>
            <a:pPr marL="0" indent="0">
              <a:buNone/>
            </a:pPr>
            <a:r>
              <a:rPr lang="fr-BE" dirty="0"/>
              <a:t>Objectif: analyser la plus-value d’une nouvelle méthode (2 innovations) par rapport aux méthodes dans le </a:t>
            </a:r>
            <a:r>
              <a:rPr lang="fr-BE" dirty="0" err="1"/>
              <a:t>RdM</a:t>
            </a:r>
            <a:r>
              <a:rPr lang="fr-BE" dirty="0"/>
              <a:t>  </a:t>
            </a:r>
          </a:p>
        </p:txBody>
      </p:sp>
      <p:sp>
        <p:nvSpPr>
          <p:cNvPr id="6" name="Espace réservé du contenu 5">
            <a:extLst>
              <a:ext uri="{FF2B5EF4-FFF2-40B4-BE49-F238E27FC236}">
                <a16:creationId xmlns:a16="http://schemas.microsoft.com/office/drawing/2014/main" id="{D4CEB5A2-A400-FC97-F99D-3951DCA77807}"/>
              </a:ext>
            </a:extLst>
          </p:cNvPr>
          <p:cNvSpPr>
            <a:spLocks noGrp="1"/>
          </p:cNvSpPr>
          <p:nvPr>
            <p:ph sz="half" idx="18"/>
          </p:nvPr>
        </p:nvSpPr>
        <p:spPr/>
        <p:txBody>
          <a:bodyPr/>
          <a:lstStyle/>
          <a:p>
            <a:pPr marL="0" indent="0">
              <a:buNone/>
            </a:pPr>
            <a:r>
              <a:rPr lang="en-US" dirty="0"/>
              <a:t>. </a:t>
            </a:r>
            <a:endParaRPr lang="fr-BE" dirty="0"/>
          </a:p>
        </p:txBody>
      </p:sp>
      <p:pic>
        <p:nvPicPr>
          <p:cNvPr id="13" name="Image 12">
            <a:extLst>
              <a:ext uri="{FF2B5EF4-FFF2-40B4-BE49-F238E27FC236}">
                <a16:creationId xmlns:a16="http://schemas.microsoft.com/office/drawing/2014/main" id="{5974C8C5-9382-944E-2DA7-C927E9EA7DE5}"/>
              </a:ext>
            </a:extLst>
          </p:cNvPr>
          <p:cNvPicPr>
            <a:picLocks noChangeAspect="1"/>
          </p:cNvPicPr>
          <p:nvPr/>
        </p:nvPicPr>
        <p:blipFill>
          <a:blip r:embed="rId3"/>
          <a:stretch>
            <a:fillRect/>
          </a:stretch>
        </p:blipFill>
        <p:spPr>
          <a:xfrm>
            <a:off x="1092534" y="3034976"/>
            <a:ext cx="9428445" cy="2659305"/>
          </a:xfrm>
          <a:prstGeom prst="rect">
            <a:avLst/>
          </a:prstGeom>
        </p:spPr>
      </p:pic>
    </p:spTree>
    <p:extLst>
      <p:ext uri="{BB962C8B-B14F-4D97-AF65-F5344CB8AC3E}">
        <p14:creationId xmlns:p14="http://schemas.microsoft.com/office/powerpoint/2010/main" val="127308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7F518-602A-1683-604E-DF418F10573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F6BA8A-3145-2A40-B072-B0642E9D0215}"/>
              </a:ext>
            </a:extLst>
          </p:cNvPr>
          <p:cNvSpPr>
            <a:spLocks noGrp="1"/>
          </p:cNvSpPr>
          <p:nvPr>
            <p:ph type="title"/>
          </p:nvPr>
        </p:nvSpPr>
        <p:spPr>
          <a:xfrm>
            <a:off x="419894" y="345026"/>
            <a:ext cx="11352212" cy="1325563"/>
          </a:xfrm>
        </p:spPr>
        <p:txBody>
          <a:bodyPr>
            <a:normAutofit/>
          </a:bodyPr>
          <a:lstStyle/>
          <a:p>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44396FCF-BB86-4AF4-8DA0-BACF45593D5F}"/>
              </a:ext>
            </a:extLst>
          </p:cNvPr>
          <p:cNvSpPr>
            <a:spLocks noGrp="1"/>
          </p:cNvSpPr>
          <p:nvPr>
            <p:ph sz="half" idx="17"/>
          </p:nvPr>
        </p:nvSpPr>
        <p:spPr>
          <a:xfrm>
            <a:off x="276834" y="1585245"/>
            <a:ext cx="7631357" cy="1362459"/>
          </a:xfrm>
        </p:spPr>
        <p:txBody>
          <a:bodyPr/>
          <a:lstStyle/>
          <a:p>
            <a:pPr marL="0" indent="0">
              <a:buNone/>
            </a:pPr>
            <a:r>
              <a:rPr lang="fr-BE" sz="1800" dirty="0">
                <a:sym typeface="Wingdings" panose="05000000000000000000" pitchFamily="2" charset="2"/>
              </a:rPr>
              <a:t> Enquête </a:t>
            </a:r>
            <a:r>
              <a:rPr lang="fr-BE" sz="1800" i="1" dirty="0" err="1">
                <a:sym typeface="Wingdings" panose="05000000000000000000" pitchFamily="2" charset="2"/>
              </a:rPr>
              <a:t>baseline</a:t>
            </a:r>
            <a:r>
              <a:rPr lang="fr-BE" sz="1800" dirty="0">
                <a:sym typeface="Wingdings" panose="05000000000000000000" pitchFamily="2" charset="2"/>
              </a:rPr>
              <a:t> (avant mise à jour RS) </a:t>
            </a:r>
          </a:p>
          <a:p>
            <a:pPr marL="285750" indent="-285750">
              <a:buFont typeface="Arial" panose="020B0604020202020204" pitchFamily="34" charset="0"/>
              <a:buChar char="•"/>
            </a:pPr>
            <a:r>
              <a:rPr lang="fr-BE" sz="1800" dirty="0"/>
              <a:t>D’où viennent les améliorations ? Grâce à quelle innovation?</a:t>
            </a:r>
          </a:p>
          <a:p>
            <a:pPr marL="285750" indent="-285750">
              <a:buFont typeface="Arial" panose="020B0604020202020204" pitchFamily="34" charset="0"/>
              <a:buChar char="•"/>
            </a:pPr>
            <a:r>
              <a:rPr lang="fr-BE" dirty="0"/>
              <a:t>Enquête permet de collecter la consommation par tête et des données socio-éco sur les ménages.</a:t>
            </a:r>
          </a:p>
          <a:p>
            <a:pPr marL="285750" indent="-285750">
              <a:buFont typeface="Arial" panose="020B0604020202020204" pitchFamily="34" charset="0"/>
              <a:buChar char="•"/>
            </a:pPr>
            <a:r>
              <a:rPr lang="fr-BE" dirty="0"/>
              <a:t>Calcul des erreurs d’inclusion et d’exclusion par rapport à plusieurs dimensions pertinentes</a:t>
            </a:r>
          </a:p>
          <a:p>
            <a:endParaRPr lang="fr-BE" sz="1800" dirty="0"/>
          </a:p>
          <a:p>
            <a:pPr marL="0" indent="0">
              <a:buNone/>
            </a:pPr>
            <a:r>
              <a:rPr lang="fr-BE" dirty="0">
                <a:sym typeface="Wingdings" panose="05000000000000000000" pitchFamily="2" charset="2"/>
              </a:rPr>
              <a:t> </a:t>
            </a:r>
            <a:r>
              <a:rPr lang="fr-BE" dirty="0"/>
              <a:t>Enquête de </a:t>
            </a:r>
            <a:r>
              <a:rPr lang="fr-BE" i="1" dirty="0"/>
              <a:t>suivi de court terme </a:t>
            </a:r>
            <a:r>
              <a:rPr lang="fr-BE" dirty="0"/>
              <a:t>(quelques mois plus tard, après la mise à jour du RS)</a:t>
            </a:r>
          </a:p>
          <a:p>
            <a:pPr marL="285750" indent="-285750">
              <a:buFont typeface="Arial" panose="020B0604020202020204" pitchFamily="34" charset="0"/>
              <a:buChar char="•"/>
            </a:pPr>
            <a:r>
              <a:rPr lang="fr-BE" dirty="0"/>
              <a:t>E</a:t>
            </a:r>
            <a:r>
              <a:rPr lang="fr-BE" dirty="0">
                <a:sym typeface="Wingdings" panose="05000000000000000000" pitchFamily="2" charset="2"/>
              </a:rPr>
              <a:t>st-ce que la nouvelle </a:t>
            </a:r>
            <a:r>
              <a:rPr lang="fr-BE" sz="1800" dirty="0">
                <a:sym typeface="Wingdings" panose="05000000000000000000" pitchFamily="2" charset="2"/>
              </a:rPr>
              <a:t>méthode renforce la </a:t>
            </a:r>
            <a:r>
              <a:rPr lang="fr-BE" sz="1800" b="1" dirty="0">
                <a:sym typeface="Wingdings" panose="05000000000000000000" pitchFamily="2" charset="2"/>
              </a:rPr>
              <a:t>légitimité</a:t>
            </a:r>
            <a:r>
              <a:rPr lang="fr-BE" sz="1800" dirty="0">
                <a:sym typeface="Wingdings" panose="05000000000000000000" pitchFamily="2" charset="2"/>
              </a:rPr>
              <a:t> du ciblage ?</a:t>
            </a:r>
          </a:p>
          <a:p>
            <a:pPr marL="285750" indent="-285750">
              <a:buFont typeface="Arial" panose="020B0604020202020204" pitchFamily="34" charset="0"/>
              <a:buChar char="•"/>
            </a:pPr>
            <a:r>
              <a:rPr lang="fr-BE" dirty="0">
                <a:sym typeface="Wingdings" panose="05000000000000000000" pitchFamily="2" charset="2"/>
              </a:rPr>
              <a:t>Collecte d’information sur la satisfaction, la perception et l’acceptabilité du processus de ciblage par les ménages  via entretiens S-D</a:t>
            </a:r>
          </a:p>
          <a:p>
            <a:pPr marL="0" indent="0">
              <a:buNone/>
            </a:pPr>
            <a:r>
              <a:rPr lang="fr-BE" sz="1800" dirty="0">
                <a:sym typeface="Wingdings" panose="05000000000000000000" pitchFamily="2" charset="2"/>
              </a:rPr>
              <a:t> </a:t>
            </a:r>
            <a:r>
              <a:rPr lang="fr-BE" sz="1800" b="1" dirty="0">
                <a:sym typeface="Wingdings" panose="05000000000000000000" pitchFamily="2" charset="2"/>
              </a:rPr>
              <a:t>approche mixte </a:t>
            </a:r>
          </a:p>
        </p:txBody>
      </p:sp>
      <p:sp>
        <p:nvSpPr>
          <p:cNvPr id="6" name="Espace réservé du contenu 5">
            <a:extLst>
              <a:ext uri="{FF2B5EF4-FFF2-40B4-BE49-F238E27FC236}">
                <a16:creationId xmlns:a16="http://schemas.microsoft.com/office/drawing/2014/main" id="{E064D0C7-412E-563B-919E-7371ADAD27A4}"/>
              </a:ext>
            </a:extLst>
          </p:cNvPr>
          <p:cNvSpPr>
            <a:spLocks noGrp="1"/>
          </p:cNvSpPr>
          <p:nvPr>
            <p:ph sz="half" idx="18"/>
          </p:nvPr>
        </p:nvSpPr>
        <p:spPr/>
        <p:txBody>
          <a:bodyPr/>
          <a:lstStyle/>
          <a:p>
            <a:pPr marL="0" indent="0">
              <a:buNone/>
            </a:pPr>
            <a:r>
              <a:rPr lang="en-US" dirty="0"/>
              <a:t>. </a:t>
            </a:r>
            <a:endParaRPr lang="fr-BE" dirty="0"/>
          </a:p>
        </p:txBody>
      </p:sp>
      <p:pic>
        <p:nvPicPr>
          <p:cNvPr id="10" name="Image 9">
            <a:extLst>
              <a:ext uri="{FF2B5EF4-FFF2-40B4-BE49-F238E27FC236}">
                <a16:creationId xmlns:a16="http://schemas.microsoft.com/office/drawing/2014/main" id="{1C50BDEA-8771-EDA4-35B3-5CA8C4B1025A}"/>
              </a:ext>
            </a:extLst>
          </p:cNvPr>
          <p:cNvPicPr>
            <a:picLocks noChangeAspect="1"/>
          </p:cNvPicPr>
          <p:nvPr/>
        </p:nvPicPr>
        <p:blipFill>
          <a:blip r:embed="rId3"/>
          <a:stretch>
            <a:fillRect/>
          </a:stretch>
        </p:blipFill>
        <p:spPr>
          <a:xfrm>
            <a:off x="8099488" y="2353056"/>
            <a:ext cx="3013697" cy="4195793"/>
          </a:xfrm>
          <a:prstGeom prst="rect">
            <a:avLst/>
          </a:prstGeom>
        </p:spPr>
      </p:pic>
    </p:spTree>
    <p:extLst>
      <p:ext uri="{BB962C8B-B14F-4D97-AF65-F5344CB8AC3E}">
        <p14:creationId xmlns:p14="http://schemas.microsoft.com/office/powerpoint/2010/main" val="288223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4DA34-8A59-36FC-2AD0-19DD2F9778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97F742-51FF-90CD-C0E2-5AF6706DB443}"/>
              </a:ext>
            </a:extLst>
          </p:cNvPr>
          <p:cNvSpPr>
            <a:spLocks noGrp="1"/>
          </p:cNvSpPr>
          <p:nvPr>
            <p:ph type="title"/>
          </p:nvPr>
        </p:nvSpPr>
        <p:spPr>
          <a:xfrm>
            <a:off x="419894" y="345026"/>
            <a:ext cx="11352212" cy="1325563"/>
          </a:xfrm>
        </p:spPr>
        <p:txBody>
          <a:bodyPr>
            <a:normAutofit/>
          </a:bodyPr>
          <a:lstStyle/>
          <a:p>
            <a:r>
              <a:rPr lang="fr-BE" dirty="0"/>
              <a:t>2. </a:t>
            </a:r>
            <a:r>
              <a:rPr lang="fr-BE" sz="3600" dirty="0"/>
              <a:t>Analyses d’impact quantitatives: </a:t>
            </a:r>
            <a:r>
              <a:rPr lang="fr-BE" sz="3600" dirty="0" err="1"/>
              <a:t>Randomized</a:t>
            </a:r>
            <a:r>
              <a:rPr lang="fr-BE" sz="3600" dirty="0"/>
              <a:t> Control Trial</a:t>
            </a:r>
            <a:br>
              <a:rPr lang="fr-BE" sz="3600" dirty="0"/>
            </a:br>
            <a:endParaRPr lang="fr-BE" dirty="0"/>
          </a:p>
        </p:txBody>
      </p:sp>
      <p:sp>
        <p:nvSpPr>
          <p:cNvPr id="5" name="Espace réservé du contenu 4">
            <a:extLst>
              <a:ext uri="{FF2B5EF4-FFF2-40B4-BE49-F238E27FC236}">
                <a16:creationId xmlns:a16="http://schemas.microsoft.com/office/drawing/2014/main" id="{F512DD97-F4CA-913D-D726-A20D70F5B8EE}"/>
              </a:ext>
            </a:extLst>
          </p:cNvPr>
          <p:cNvSpPr>
            <a:spLocks noGrp="1"/>
          </p:cNvSpPr>
          <p:nvPr>
            <p:ph sz="half" idx="17"/>
          </p:nvPr>
        </p:nvSpPr>
        <p:spPr>
          <a:xfrm>
            <a:off x="646486" y="1670589"/>
            <a:ext cx="10021514" cy="1487139"/>
          </a:xfrm>
        </p:spPr>
        <p:txBody>
          <a:bodyPr/>
          <a:lstStyle/>
          <a:p>
            <a:pPr marL="0" indent="0">
              <a:buNone/>
            </a:pPr>
            <a:r>
              <a:rPr lang="fr-FR" b="1" dirty="0"/>
              <a:t>Récap</a:t>
            </a:r>
            <a:r>
              <a:rPr lang="fr-FR" dirty="0"/>
              <a:t>: l'évaluation d'impact nécessite de comparer les résultats entre les participants (groupe de traitement) et un groupe qui partage des caractéristiques identiques mais ne bénéficie pas du programme (groupe de contrôle)</a:t>
            </a:r>
          </a:p>
          <a:p>
            <a:pPr marL="0" indent="0">
              <a:buNone/>
            </a:pPr>
            <a:endParaRPr lang="fr-FR" dirty="0"/>
          </a:p>
          <a:p>
            <a:pPr marL="0" indent="0">
              <a:buNone/>
            </a:pPr>
            <a:r>
              <a:rPr lang="fr-BE" b="1" dirty="0">
                <a:sym typeface="Wingdings" panose="05000000000000000000" pitchFamily="2" charset="2"/>
              </a:rPr>
              <a:t>Différences en ces deux RCT</a:t>
            </a:r>
            <a:r>
              <a:rPr lang="fr-BE" dirty="0">
                <a:sym typeface="Wingdings" panose="05000000000000000000" pitchFamily="2" charset="2"/>
              </a:rPr>
              <a:t>?</a:t>
            </a:r>
          </a:p>
          <a:p>
            <a:pPr marL="0" indent="0">
              <a:buNone/>
            </a:pPr>
            <a:r>
              <a:rPr lang="fr-BE" sz="1800" dirty="0">
                <a:sym typeface="Wingdings" panose="05000000000000000000" pitchFamily="2" charset="2"/>
              </a:rPr>
              <a:t>	</a:t>
            </a:r>
            <a:r>
              <a:rPr lang="fr-BE" dirty="0">
                <a:sym typeface="Wingdings" panose="05000000000000000000" pitchFamily="2" charset="2"/>
              </a:rPr>
              <a:t>- programme vs design </a:t>
            </a:r>
            <a:endParaRPr lang="fr-FR" dirty="0"/>
          </a:p>
          <a:p>
            <a:pPr marL="0" indent="0">
              <a:buNone/>
            </a:pPr>
            <a:endParaRPr lang="fr-FR" sz="1800" dirty="0">
              <a:sym typeface="Wingdings" panose="05000000000000000000" pitchFamily="2" charset="2"/>
            </a:endParaRPr>
          </a:p>
          <a:p>
            <a:pPr marL="0" indent="0">
              <a:buNone/>
            </a:pPr>
            <a:r>
              <a:rPr lang="fr-FR" b="1" dirty="0">
                <a:sym typeface="Wingdings" panose="05000000000000000000" pitchFamily="2" charset="2"/>
              </a:rPr>
              <a:t>Limitations</a:t>
            </a:r>
            <a:r>
              <a:rPr lang="fr-FR" dirty="0">
                <a:sym typeface="Wingdings" panose="05000000000000000000" pitchFamily="2" charset="2"/>
              </a:rPr>
              <a:t>: </a:t>
            </a:r>
          </a:p>
          <a:p>
            <a:pPr marL="342900" indent="-342900">
              <a:buAutoNum type="arabicPeriod"/>
            </a:pPr>
            <a:r>
              <a:rPr lang="fr-FR" sz="1800" dirty="0">
                <a:sym typeface="Wingdings" panose="05000000000000000000" pitchFamily="2" charset="2"/>
              </a:rPr>
              <a:t>Préoccupation éthique: un groupe est privé « d’aide » alors qu’ils en ont autant besoin que l’autre groupe</a:t>
            </a:r>
          </a:p>
          <a:p>
            <a:pPr marL="342900" indent="-342900">
              <a:buFont typeface="Arial" panose="020B0604020202020204" pitchFamily="34" charset="0"/>
              <a:buAutoNum type="arabicPeriod"/>
            </a:pPr>
            <a:r>
              <a:rPr lang="fr-FR" dirty="0"/>
              <a:t>Coûts: La mise en œuvre des évaluations d'impact nécessite la collecte de données d'enquête originales</a:t>
            </a:r>
            <a:endParaRPr lang="fr-FR" sz="1800" dirty="0">
              <a:sym typeface="Wingdings" panose="05000000000000000000" pitchFamily="2" charset="2"/>
            </a:endParaRPr>
          </a:p>
          <a:p>
            <a:pPr marL="342900" indent="-342900">
              <a:buAutoNum type="arabicPeriod"/>
            </a:pPr>
            <a:r>
              <a:rPr lang="fr-BE" dirty="0">
                <a:sym typeface="Wingdings" panose="05000000000000000000" pitchFamily="2" charset="2"/>
              </a:rPr>
              <a:t> beaucoup de programmes ne sont pas évalués en réalité </a:t>
            </a:r>
          </a:p>
          <a:p>
            <a:pPr marL="0" indent="0">
              <a:buNone/>
            </a:pPr>
            <a:endParaRPr lang="fr-FR" dirty="0">
              <a:sym typeface="Wingdings" panose="05000000000000000000" pitchFamily="2" charset="2"/>
            </a:endParaRPr>
          </a:p>
          <a:p>
            <a:pPr marL="0" indent="0">
              <a:buNone/>
            </a:pPr>
            <a:r>
              <a:rPr lang="fr-FR" b="1" dirty="0">
                <a:sym typeface="Wingdings" panose="05000000000000000000" pitchFamily="2" charset="2"/>
              </a:rPr>
              <a:t>Autre solution</a:t>
            </a:r>
            <a:r>
              <a:rPr lang="fr-FR" dirty="0">
                <a:sym typeface="Wingdings" panose="05000000000000000000" pitchFamily="2" charset="2"/>
              </a:rPr>
              <a:t>? </a:t>
            </a:r>
            <a:endParaRPr lang="fr-BE" dirty="0">
              <a:sym typeface="Wingdings" panose="05000000000000000000" pitchFamily="2" charset="2"/>
            </a:endParaRPr>
          </a:p>
        </p:txBody>
      </p:sp>
    </p:spTree>
    <p:extLst>
      <p:ext uri="{BB962C8B-B14F-4D97-AF65-F5344CB8AC3E}">
        <p14:creationId xmlns:p14="http://schemas.microsoft.com/office/powerpoint/2010/main" val="164306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6181-4286-5205-CD89-1FEBFCE5FE42}"/>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0FB4978-0EC7-A845-80CF-7D9E7687D265}"/>
              </a:ext>
            </a:extLst>
          </p:cNvPr>
          <p:cNvSpPr>
            <a:spLocks noGrp="1"/>
          </p:cNvSpPr>
          <p:nvPr>
            <p:ph type="body" idx="16"/>
          </p:nvPr>
        </p:nvSpPr>
        <p:spPr>
          <a:xfrm>
            <a:off x="938784" y="2218252"/>
            <a:ext cx="9997440" cy="4085011"/>
          </a:xfrm>
        </p:spPr>
        <p:txBody>
          <a:bodyPr/>
          <a:lstStyle/>
          <a:p>
            <a:pPr marL="457200" indent="-457200">
              <a:buAutoNum type="arabicPeriod"/>
            </a:pPr>
            <a:r>
              <a:rPr lang="fr-BE" sz="2400" dirty="0">
                <a:solidFill>
                  <a:srgbClr val="B9B9B9"/>
                </a:solidFill>
              </a:rPr>
              <a:t>Analyse systémique</a:t>
            </a:r>
          </a:p>
          <a:p>
            <a:pPr marL="457200" indent="-457200">
              <a:buAutoNum type="arabicPeriod"/>
            </a:pPr>
            <a:endParaRPr lang="fr-BE" sz="2400" dirty="0">
              <a:solidFill>
                <a:srgbClr val="B9B9B9"/>
              </a:solidFill>
            </a:endParaRPr>
          </a:p>
          <a:p>
            <a:pPr marL="342900" indent="-342900">
              <a:buAutoNum type="arabicPeriod"/>
            </a:pPr>
            <a:r>
              <a:rPr lang="fr-BE" sz="2400" dirty="0"/>
              <a:t>Analyses d’impact quantitatives: </a:t>
            </a:r>
          </a:p>
          <a:p>
            <a:pPr marL="800100" lvl="1" indent="-342900">
              <a:buAutoNum type="arabicPeriod"/>
            </a:pPr>
            <a:r>
              <a:rPr lang="fr-BE" sz="2800" dirty="0">
                <a:solidFill>
                  <a:schemeClr val="bg2">
                    <a:lumMod val="75000"/>
                  </a:schemeClr>
                </a:solidFill>
              </a:rPr>
              <a:t>Essai Contrôlé Randomisé</a:t>
            </a:r>
          </a:p>
          <a:p>
            <a:pPr marL="800100" lvl="1" indent="-342900">
              <a:buAutoNum type="arabicPeriod"/>
            </a:pPr>
            <a:r>
              <a:rPr lang="fr-BE" sz="2800" dirty="0">
                <a:solidFill>
                  <a:srgbClr val="124F45"/>
                </a:solidFill>
              </a:rPr>
              <a:t>Analyse d’impact quasi-expérimentale</a:t>
            </a:r>
          </a:p>
          <a:p>
            <a:pPr marL="342900" indent="-342900">
              <a:buAutoNum type="arabicPeriod"/>
            </a:pPr>
            <a:endParaRPr lang="fr-BE" sz="2400" dirty="0">
              <a:solidFill>
                <a:schemeClr val="bg2">
                  <a:lumMod val="75000"/>
                </a:schemeClr>
              </a:solidFill>
            </a:endParaRPr>
          </a:p>
          <a:p>
            <a:pPr marL="342900" indent="-342900">
              <a:buAutoNum type="arabicPeriod"/>
            </a:pPr>
            <a:r>
              <a:rPr lang="fr-BE" sz="2400" dirty="0">
                <a:solidFill>
                  <a:schemeClr val="bg2">
                    <a:lumMod val="75000"/>
                  </a:schemeClr>
                </a:solidFill>
              </a:rPr>
              <a:t>Analyses qualitatives</a:t>
            </a:r>
            <a:endParaRPr lang="fr-BE" sz="2400" dirty="0">
              <a:solidFill>
                <a:schemeClr val="bg2">
                  <a:lumMod val="75000"/>
                </a:schemeClr>
              </a:solidFill>
              <a:sym typeface="Wingdings" panose="05000000000000000000" pitchFamily="2" charset="2"/>
            </a:endParaRPr>
          </a:p>
          <a:p>
            <a:pPr marL="342900" indent="-342900">
              <a:buAutoNum type="arabicPeriod"/>
            </a:pPr>
            <a:endParaRPr lang="fr-BE" sz="2400" dirty="0">
              <a:solidFill>
                <a:schemeClr val="bg2">
                  <a:lumMod val="75000"/>
                </a:schemeClr>
              </a:solidFill>
              <a:sym typeface="Wingdings" panose="05000000000000000000" pitchFamily="2" charset="2"/>
            </a:endParaRPr>
          </a:p>
          <a:p>
            <a:pPr marL="342900" indent="-342900">
              <a:buAutoNum type="arabicPeriod"/>
            </a:pPr>
            <a:r>
              <a:rPr lang="fr-BE" sz="2400" dirty="0">
                <a:solidFill>
                  <a:schemeClr val="bg2">
                    <a:lumMod val="75000"/>
                  </a:schemeClr>
                </a:solidFill>
                <a:sym typeface="Wingdings" panose="05000000000000000000" pitchFamily="2" charset="2"/>
              </a:rPr>
              <a:t> </a:t>
            </a:r>
            <a:r>
              <a:rPr lang="fr-BE" sz="2400" dirty="0">
                <a:solidFill>
                  <a:schemeClr val="bg2">
                    <a:lumMod val="75000"/>
                  </a:schemeClr>
                </a:solidFill>
              </a:rPr>
              <a:t>Economie expérimentale </a:t>
            </a:r>
          </a:p>
          <a:p>
            <a:pPr marL="457200" indent="-457200">
              <a:buAutoNum type="arabicPeriod"/>
            </a:pPr>
            <a:endParaRPr lang="fr-BE" sz="2400" dirty="0"/>
          </a:p>
          <a:p>
            <a:endParaRPr lang="fr-BE" dirty="0"/>
          </a:p>
        </p:txBody>
      </p:sp>
    </p:spTree>
    <p:extLst>
      <p:ext uri="{BB962C8B-B14F-4D97-AF65-F5344CB8AC3E}">
        <p14:creationId xmlns:p14="http://schemas.microsoft.com/office/powerpoint/2010/main" val="407466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D449-AFED-6962-E82B-FD031A0E3A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EC338D-869E-7D20-B926-293CD5D2D28A}"/>
              </a:ext>
            </a:extLst>
          </p:cNvPr>
          <p:cNvSpPr>
            <a:spLocks noGrp="1"/>
          </p:cNvSpPr>
          <p:nvPr>
            <p:ph type="title"/>
          </p:nvPr>
        </p:nvSpPr>
        <p:spPr>
          <a:xfrm>
            <a:off x="419894" y="345026"/>
            <a:ext cx="11352212" cy="1325563"/>
          </a:xfrm>
        </p:spPr>
        <p:txBody>
          <a:bodyPr>
            <a:normAutofit/>
          </a:bodyPr>
          <a:lstStyle/>
          <a:p>
            <a:r>
              <a:rPr lang="fr-BE" sz="3600" dirty="0"/>
              <a:t>3. Analyse d’impact quasi-expérimentale</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2D8450AA-16D2-A8BE-72CB-8C5EF41B9032}"/>
              </a:ext>
            </a:extLst>
          </p:cNvPr>
          <p:cNvSpPr>
            <a:spLocks noGrp="1"/>
          </p:cNvSpPr>
          <p:nvPr>
            <p:ph sz="half" idx="2"/>
          </p:nvPr>
        </p:nvSpPr>
        <p:spPr>
          <a:xfrm>
            <a:off x="327724" y="1190615"/>
            <a:ext cx="10059860" cy="959947"/>
          </a:xfrm>
        </p:spPr>
        <p:txBody>
          <a:bodyPr/>
          <a:lstStyle/>
          <a:p>
            <a:pPr>
              <a:buFont typeface="Wingdings" panose="05000000000000000000" pitchFamily="2" charset="2"/>
              <a:buChar char="à"/>
            </a:pPr>
            <a:r>
              <a:rPr lang="fr-BE" b="1" dirty="0"/>
              <a:t>Est-ce possible de faire une évaluation d’impact avec des données déjà collectées? </a:t>
            </a:r>
          </a:p>
          <a:p>
            <a:pPr marL="0" indent="0">
              <a:buNone/>
            </a:pPr>
            <a:r>
              <a:rPr lang="fr-BE" b="1" dirty="0"/>
              <a:t>Exemple</a:t>
            </a:r>
            <a:r>
              <a:rPr lang="fr-BE" dirty="0"/>
              <a:t>: Programme d’incitation financière aux consultations prénatales pour les femmes enceintes vulnérable </a:t>
            </a:r>
          </a:p>
          <a:p>
            <a:pPr marL="0" indent="0">
              <a:buNone/>
            </a:pPr>
            <a:r>
              <a:rPr lang="fr-BE" b="1" dirty="0"/>
              <a:t>Comment: </a:t>
            </a:r>
            <a:r>
              <a:rPr lang="fr-BE" dirty="0"/>
              <a:t>on va créer un groupe de contrôle avant intervention et comparer l’</a:t>
            </a:r>
            <a:r>
              <a:rPr lang="fr-BE" dirty="0" err="1"/>
              <a:t>outcome</a:t>
            </a:r>
            <a:r>
              <a:rPr lang="fr-BE" dirty="0"/>
              <a:t> (ici le nombres de consultations prénatales) après le CCT entre les deux groupes</a:t>
            </a:r>
          </a:p>
          <a:p>
            <a:pPr marL="0" indent="0">
              <a:buNone/>
            </a:pPr>
            <a:r>
              <a:rPr lang="fr-FR" dirty="0"/>
              <a:t>Nous avons utilisé la méthode d’</a:t>
            </a:r>
            <a:r>
              <a:rPr lang="fr-FR" b="1" dirty="0"/>
              <a:t>appariement par score de propension</a:t>
            </a:r>
            <a:r>
              <a:rPr lang="fr-FR" dirty="0"/>
              <a:t> pour concevoir un groupe de contrôle (basé sur les données de l’EDS 2014) présentant des caractéristiques similaires à celles des bénéficiaires des TMC, c’est-à-dire le groupe de traitement (basé sur les données de l’EDS 2017, en utilisant les critères d’éligibilité des TMC).</a:t>
            </a:r>
          </a:p>
          <a:p>
            <a:pPr marL="0" indent="0">
              <a:buNone/>
            </a:pPr>
            <a:endParaRPr lang="fr-FR" dirty="0"/>
          </a:p>
          <a:p>
            <a:pPr marL="0" indent="0">
              <a:buNone/>
            </a:pPr>
            <a:r>
              <a:rPr lang="fr-FR" b="1" dirty="0"/>
              <a:t>Résultats</a:t>
            </a:r>
            <a:r>
              <a:rPr lang="fr-FR" dirty="0"/>
              <a:t>: Les résultats de l'approche quasi-expérimentale </a:t>
            </a:r>
          </a:p>
          <a:p>
            <a:pPr marL="0" indent="0">
              <a:buNone/>
            </a:pPr>
            <a:r>
              <a:rPr lang="fr-FR" dirty="0"/>
              <a:t>montrent que le CCT a augmenté le nombre moyen de</a:t>
            </a:r>
          </a:p>
          <a:p>
            <a:pPr marL="0" indent="0">
              <a:buNone/>
            </a:pPr>
            <a:r>
              <a:rPr lang="fr-FR" dirty="0"/>
              <a:t>consultations prénatales passant de 2,29 à</a:t>
            </a:r>
          </a:p>
          <a:p>
            <a:pPr marL="0" indent="0">
              <a:buNone/>
            </a:pPr>
            <a:r>
              <a:rPr lang="fr-FR" dirty="0"/>
              <a:t>2,91 consultations en moyenne entre le groupe de contrôle </a:t>
            </a:r>
          </a:p>
          <a:p>
            <a:pPr marL="0" indent="0">
              <a:buNone/>
            </a:pPr>
            <a:r>
              <a:rPr lang="fr-FR" dirty="0"/>
              <a:t>et le groupe de traitement apparié</a:t>
            </a:r>
            <a:endParaRPr lang="fr-BE" dirty="0"/>
          </a:p>
          <a:p>
            <a:pPr marL="0" indent="0">
              <a:buNone/>
            </a:pPr>
            <a:endParaRPr lang="fr-BE" b="1" dirty="0"/>
          </a:p>
          <a:p>
            <a:pPr marL="0" indent="0">
              <a:buNone/>
            </a:pPr>
            <a:endParaRPr lang="fr-BE" b="1" dirty="0"/>
          </a:p>
        </p:txBody>
      </p:sp>
      <p:pic>
        <p:nvPicPr>
          <p:cNvPr id="7" name="Image 6">
            <a:extLst>
              <a:ext uri="{FF2B5EF4-FFF2-40B4-BE49-F238E27FC236}">
                <a16:creationId xmlns:a16="http://schemas.microsoft.com/office/drawing/2014/main" id="{35D19AED-7DFA-6968-FAE7-0CEB4FE7AABB}"/>
              </a:ext>
            </a:extLst>
          </p:cNvPr>
          <p:cNvPicPr>
            <a:picLocks noChangeAspect="1"/>
          </p:cNvPicPr>
          <p:nvPr/>
        </p:nvPicPr>
        <p:blipFill>
          <a:blip r:embed="rId3"/>
          <a:stretch>
            <a:fillRect/>
          </a:stretch>
        </p:blipFill>
        <p:spPr>
          <a:xfrm>
            <a:off x="6588971" y="5111501"/>
            <a:ext cx="5603029" cy="1589042"/>
          </a:xfrm>
          <a:prstGeom prst="rect">
            <a:avLst/>
          </a:prstGeom>
        </p:spPr>
      </p:pic>
    </p:spTree>
    <p:extLst>
      <p:ext uri="{BB962C8B-B14F-4D97-AF65-F5344CB8AC3E}">
        <p14:creationId xmlns:p14="http://schemas.microsoft.com/office/powerpoint/2010/main" val="2423656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3C8A-EA06-BFBE-CAE4-EBF0C3BFFB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71E5CB-3A1F-5E8E-CD22-BE3753B85E51}"/>
              </a:ext>
            </a:extLst>
          </p:cNvPr>
          <p:cNvSpPr>
            <a:spLocks noGrp="1"/>
          </p:cNvSpPr>
          <p:nvPr>
            <p:ph type="title"/>
          </p:nvPr>
        </p:nvSpPr>
        <p:spPr>
          <a:xfrm>
            <a:off x="419894" y="345026"/>
            <a:ext cx="11352212" cy="1325563"/>
          </a:xfrm>
        </p:spPr>
        <p:txBody>
          <a:bodyPr>
            <a:normAutofit/>
          </a:bodyPr>
          <a:lstStyle/>
          <a:p>
            <a:r>
              <a:rPr lang="fr-BE" sz="3600" dirty="0"/>
              <a:t>3. Analyse d’impact quasi-expérimentale</a:t>
            </a:r>
            <a:br>
              <a:rPr lang="fr-BE" sz="3600" dirty="0"/>
            </a:br>
            <a:endParaRPr lang="fr-BE" dirty="0"/>
          </a:p>
        </p:txBody>
      </p:sp>
      <p:sp>
        <p:nvSpPr>
          <p:cNvPr id="5" name="Espace réservé du contenu 4">
            <a:extLst>
              <a:ext uri="{FF2B5EF4-FFF2-40B4-BE49-F238E27FC236}">
                <a16:creationId xmlns:a16="http://schemas.microsoft.com/office/drawing/2014/main" id="{DFAEDC9A-1D9A-D0EB-7D46-03CECBFACFDA}"/>
              </a:ext>
            </a:extLst>
          </p:cNvPr>
          <p:cNvSpPr>
            <a:spLocks noGrp="1"/>
          </p:cNvSpPr>
          <p:nvPr>
            <p:ph sz="half" idx="17"/>
          </p:nvPr>
        </p:nvSpPr>
        <p:spPr>
          <a:xfrm>
            <a:off x="646486" y="1670589"/>
            <a:ext cx="10021514" cy="1487139"/>
          </a:xfrm>
        </p:spPr>
        <p:txBody>
          <a:bodyPr/>
          <a:lstStyle/>
          <a:p>
            <a:pPr marL="0" indent="0">
              <a:buNone/>
            </a:pPr>
            <a:r>
              <a:rPr lang="fr-FR" b="1" dirty="0"/>
              <a:t>Récap</a:t>
            </a:r>
            <a:r>
              <a:rPr lang="fr-FR" dirty="0"/>
              <a:t>: l'évaluation d'impact </a:t>
            </a:r>
            <a:r>
              <a:rPr lang="fr-BE" sz="1800" dirty="0"/>
              <a:t>quasi-expérimentale</a:t>
            </a:r>
            <a:r>
              <a:rPr lang="fr-FR" dirty="0"/>
              <a:t> nécessite de comparer les résultats entre les participants (groupe de traitement) et un groupe qui partage des caractéristiques identiques mais ne bénéficie pas du programme (groupe de contrôle) – ce dernier étant créé fictivement et ex-post via des méthodes économétriques</a:t>
            </a:r>
          </a:p>
          <a:p>
            <a:pPr marL="0" indent="0">
              <a:buNone/>
            </a:pPr>
            <a:endParaRPr lang="fr-FR" dirty="0"/>
          </a:p>
          <a:p>
            <a:pPr marL="0" indent="0">
              <a:buNone/>
            </a:pPr>
            <a:endParaRPr lang="fr-FR" sz="1800" dirty="0">
              <a:sym typeface="Wingdings" panose="05000000000000000000" pitchFamily="2" charset="2"/>
            </a:endParaRPr>
          </a:p>
          <a:p>
            <a:pPr marL="0" indent="0">
              <a:buNone/>
            </a:pPr>
            <a:r>
              <a:rPr lang="fr-FR" b="1" dirty="0">
                <a:sym typeface="Wingdings" panose="05000000000000000000" pitchFamily="2" charset="2"/>
              </a:rPr>
              <a:t>Limitations</a:t>
            </a:r>
            <a:r>
              <a:rPr lang="fr-FR" dirty="0">
                <a:sym typeface="Wingdings" panose="05000000000000000000" pitchFamily="2" charset="2"/>
              </a:rPr>
              <a:t>: </a:t>
            </a:r>
          </a:p>
          <a:p>
            <a:pPr marL="342900" indent="-342900">
              <a:buAutoNum type="arabicPeriod"/>
            </a:pPr>
            <a:r>
              <a:rPr lang="fr-FR" sz="1800" dirty="0">
                <a:sym typeface="Wingdings" panose="05000000000000000000" pitchFamily="2" charset="2"/>
              </a:rPr>
              <a:t>Disponibilité des données</a:t>
            </a:r>
          </a:p>
          <a:p>
            <a:pPr marL="342900" indent="-342900">
              <a:buFont typeface="Arial" panose="020B0604020202020204" pitchFamily="34" charset="0"/>
              <a:buAutoNum type="arabicPeriod"/>
            </a:pPr>
            <a:r>
              <a:rPr lang="fr-FR" dirty="0"/>
              <a:t>Focus sur un nombre limité d’</a:t>
            </a:r>
            <a:r>
              <a:rPr lang="fr-FR" dirty="0" err="1"/>
              <a:t>outcome</a:t>
            </a:r>
            <a:r>
              <a:rPr lang="fr-FR" dirty="0"/>
              <a:t> (ici un indicateur)</a:t>
            </a:r>
            <a:endParaRPr lang="fr-BE" dirty="0">
              <a:sym typeface="Wingdings" panose="05000000000000000000" pitchFamily="2" charset="2"/>
            </a:endParaRPr>
          </a:p>
          <a:p>
            <a:pPr marL="0" indent="0">
              <a:buNone/>
            </a:pPr>
            <a:endParaRPr lang="fr-FR" dirty="0">
              <a:sym typeface="Wingdings" panose="05000000000000000000" pitchFamily="2" charset="2"/>
            </a:endParaRPr>
          </a:p>
          <a:p>
            <a:pPr marL="0" indent="0">
              <a:buNone/>
            </a:pPr>
            <a:r>
              <a:rPr lang="fr-FR" dirty="0">
                <a:sym typeface="Wingdings" panose="05000000000000000000" pitchFamily="2" charset="2"/>
              </a:rPr>
              <a:t> </a:t>
            </a:r>
            <a:r>
              <a:rPr lang="fr-FR" b="1" dirty="0">
                <a:sym typeface="Wingdings" panose="05000000000000000000" pitchFamily="2" charset="2"/>
              </a:rPr>
              <a:t>Limitations des évaluations quantitatives </a:t>
            </a:r>
            <a:r>
              <a:rPr lang="fr-FR" dirty="0">
                <a:sym typeface="Wingdings" panose="05000000000000000000" pitchFamily="2" charset="2"/>
              </a:rPr>
              <a:t>: quid de ce qui n’avait pas été prévu de mesurer? </a:t>
            </a:r>
          </a:p>
        </p:txBody>
      </p:sp>
    </p:spTree>
    <p:extLst>
      <p:ext uri="{BB962C8B-B14F-4D97-AF65-F5344CB8AC3E}">
        <p14:creationId xmlns:p14="http://schemas.microsoft.com/office/powerpoint/2010/main" val="284399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F457B-3F8D-5644-241C-A858011EDC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DA713E-7556-5044-5DCA-E439773F0C0B}"/>
              </a:ext>
            </a:extLst>
          </p:cNvPr>
          <p:cNvSpPr>
            <a:spLocks noGrp="1"/>
          </p:cNvSpPr>
          <p:nvPr>
            <p:ph type="title"/>
          </p:nvPr>
        </p:nvSpPr>
        <p:spPr>
          <a:xfrm>
            <a:off x="419894" y="345026"/>
            <a:ext cx="11352212" cy="1325563"/>
          </a:xfrm>
        </p:spPr>
        <p:txBody>
          <a:bodyPr>
            <a:normAutofit/>
          </a:bodyPr>
          <a:lstStyle/>
          <a:p>
            <a:r>
              <a:rPr lang="fr-BE" sz="3600" dirty="0"/>
              <a:t>Références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FB401AD0-EFA9-5570-7990-B8689DBB208A}"/>
              </a:ext>
            </a:extLst>
          </p:cNvPr>
          <p:cNvSpPr>
            <a:spLocks noGrp="1"/>
          </p:cNvSpPr>
          <p:nvPr>
            <p:ph sz="half" idx="2"/>
          </p:nvPr>
        </p:nvSpPr>
        <p:spPr>
          <a:xfrm>
            <a:off x="506301" y="1130557"/>
            <a:ext cx="10474388" cy="1325563"/>
          </a:xfrm>
        </p:spPr>
        <p:txBody>
          <a:bodyPr/>
          <a:lstStyle/>
          <a:p>
            <a:endParaRPr lang="fr-BE" b="1" dirty="0"/>
          </a:p>
          <a:p>
            <a:endParaRPr lang="fr-BE" dirty="0"/>
          </a:p>
          <a:p>
            <a:r>
              <a:rPr lang="fr-BE" dirty="0"/>
              <a:t>Frieda Vandeninden &amp; Fabienne </a:t>
            </a:r>
            <a:r>
              <a:rPr lang="fr-BE" dirty="0" err="1"/>
              <a:t>Fecher</a:t>
            </a:r>
            <a:r>
              <a:rPr lang="fr-BE" dirty="0"/>
              <a:t> (2022). Do </a:t>
            </a:r>
            <a:r>
              <a:rPr lang="fr-BE" dirty="0" err="1"/>
              <a:t>conditional</a:t>
            </a:r>
            <a:r>
              <a:rPr lang="fr-BE" dirty="0"/>
              <a:t> cash </a:t>
            </a:r>
            <a:r>
              <a:rPr lang="fr-BE" dirty="0" err="1"/>
              <a:t>transfers</a:t>
            </a:r>
            <a:r>
              <a:rPr lang="fr-BE" dirty="0"/>
              <a:t> </a:t>
            </a:r>
            <a:r>
              <a:rPr lang="fr-BE" dirty="0" err="1"/>
              <a:t>improve</a:t>
            </a:r>
            <a:r>
              <a:rPr lang="fr-BE" dirty="0"/>
              <a:t> </a:t>
            </a:r>
            <a:r>
              <a:rPr lang="fr-BE" dirty="0" err="1"/>
              <a:t>antenatal</a:t>
            </a:r>
            <a:r>
              <a:rPr lang="fr-BE" dirty="0"/>
              <a:t> care </a:t>
            </a:r>
            <a:r>
              <a:rPr lang="fr-BE" dirty="0" err="1"/>
              <a:t>outcomes</a:t>
            </a:r>
            <a:r>
              <a:rPr lang="fr-BE" dirty="0"/>
              <a:t> in </a:t>
            </a:r>
            <a:r>
              <a:rPr lang="fr-BE" dirty="0" err="1"/>
              <a:t>Senegal</a:t>
            </a:r>
            <a:r>
              <a:rPr lang="fr-BE" dirty="0"/>
              <a:t>? </a:t>
            </a:r>
            <a:r>
              <a:rPr lang="fr-BE" dirty="0" err="1"/>
              <a:t>Combining</a:t>
            </a:r>
            <a:r>
              <a:rPr lang="fr-BE" dirty="0"/>
              <a:t> non-</a:t>
            </a:r>
            <a:r>
              <a:rPr lang="fr-BE" dirty="0" err="1"/>
              <a:t>experimental</a:t>
            </a:r>
            <a:r>
              <a:rPr lang="fr-BE" dirty="0"/>
              <a:t> and quasi-</a:t>
            </a:r>
            <a:r>
              <a:rPr lang="fr-BE" dirty="0" err="1"/>
              <a:t>experimental</a:t>
            </a:r>
            <a:r>
              <a:rPr lang="fr-BE" dirty="0"/>
              <a:t> </a:t>
            </a:r>
            <a:r>
              <a:rPr lang="fr-BE" dirty="0" err="1"/>
              <a:t>evaluations</a:t>
            </a:r>
            <a:r>
              <a:rPr lang="fr-BE" dirty="0"/>
              <a:t>, Journal of </a:t>
            </a:r>
            <a:r>
              <a:rPr lang="fr-BE" dirty="0" err="1"/>
              <a:t>Development</a:t>
            </a:r>
            <a:r>
              <a:rPr lang="fr-BE" dirty="0"/>
              <a:t> </a:t>
            </a:r>
            <a:r>
              <a:rPr lang="fr-BE" dirty="0" err="1"/>
              <a:t>Effectiveness</a:t>
            </a:r>
            <a:endParaRPr lang="fr-BE" dirty="0"/>
          </a:p>
          <a:p>
            <a:pPr marL="0" indent="0">
              <a:buNone/>
            </a:pPr>
            <a:r>
              <a:rPr lang="fr-BE" dirty="0">
                <a:hlinkClick r:id="rId2"/>
              </a:rPr>
              <a:t>Quasi-expérimentation Sénégal</a:t>
            </a:r>
            <a:endParaRPr lang="fr-BE" dirty="0"/>
          </a:p>
          <a:p>
            <a:pPr marL="0" indent="0">
              <a:buNone/>
            </a:pPr>
            <a:endParaRPr lang="fr-BE" dirty="0"/>
          </a:p>
          <a:p>
            <a:r>
              <a:rPr lang="fr-BE" dirty="0"/>
              <a:t>Banque Mondiale (2023). </a:t>
            </a:r>
            <a:r>
              <a:rPr lang="fr-FR" dirty="0"/>
              <a:t>RAPPORT D’EVALUATION D’IMPACT DU PROGRAMME NATIONAL DE BOURSES DE SÉCURITÉ FAMILIALE. </a:t>
            </a:r>
            <a:r>
              <a:rPr lang="fr-FR" dirty="0" err="1"/>
              <a:t>Whasington</a:t>
            </a:r>
            <a:r>
              <a:rPr lang="fr-FR" dirty="0"/>
              <a:t> DC: The World Bank Group</a:t>
            </a:r>
          </a:p>
          <a:p>
            <a:r>
              <a:rPr lang="fr-FR" dirty="0"/>
              <a:t>Frieda Vandeninden (29 Septembre 2024). L’évaluation de la méthodologie de ciblage du Registre Social. Présentation à Nouakchott, Ministère des affaires sociales.</a:t>
            </a:r>
          </a:p>
          <a:p>
            <a:r>
              <a:rPr lang="en-US" dirty="0"/>
              <a:t>Vandeninden, F. (13 June 2024). </a:t>
            </a:r>
            <a:r>
              <a:rPr lang="en-US" i="1" dirty="0"/>
              <a:t>Mauritania’s Social Registry: Innovations &amp; Lessons Learned​</a:t>
            </a:r>
            <a:r>
              <a:rPr lang="en-US" dirty="0"/>
              <a:t> [Paper presentation]. World Bank Social Protection </a:t>
            </a:r>
            <a:r>
              <a:rPr lang="en-US" dirty="0" err="1"/>
              <a:t>Thinkspace</a:t>
            </a:r>
            <a:r>
              <a:rPr lang="en-US" dirty="0"/>
              <a:t>, Washington, United States.</a:t>
            </a:r>
            <a:endParaRPr lang="fr-FR" dirty="0"/>
          </a:p>
          <a:p>
            <a:endParaRPr lang="fr-BE" dirty="0"/>
          </a:p>
        </p:txBody>
      </p:sp>
    </p:spTree>
    <p:extLst>
      <p:ext uri="{BB962C8B-B14F-4D97-AF65-F5344CB8AC3E}">
        <p14:creationId xmlns:p14="http://schemas.microsoft.com/office/powerpoint/2010/main" val="141596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3A180-72E2-BDFF-1B7C-37D49A1FC5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CEB2A5-8DC8-C9B6-0DCE-FF7B1049B8D0}"/>
              </a:ext>
            </a:extLst>
          </p:cNvPr>
          <p:cNvSpPr>
            <a:spLocks noGrp="1"/>
          </p:cNvSpPr>
          <p:nvPr>
            <p:ph type="title"/>
          </p:nvPr>
        </p:nvSpPr>
        <p:spPr>
          <a:xfrm>
            <a:off x="474012" y="-13001"/>
            <a:ext cx="9967845" cy="1255461"/>
          </a:xfrm>
        </p:spPr>
        <p:txBody>
          <a:bodyPr/>
          <a:lstStyle/>
          <a:p>
            <a:r>
              <a:rPr lang="fr-BE" dirty="0"/>
              <a:t>Evaluation des politiques sociales </a:t>
            </a:r>
          </a:p>
        </p:txBody>
      </p:sp>
      <p:sp>
        <p:nvSpPr>
          <p:cNvPr id="3" name="Espace réservé du texte 2">
            <a:extLst>
              <a:ext uri="{FF2B5EF4-FFF2-40B4-BE49-F238E27FC236}">
                <a16:creationId xmlns:a16="http://schemas.microsoft.com/office/drawing/2014/main" id="{68901E83-B59B-92E4-DE17-C73A8BB8D7F8}"/>
              </a:ext>
            </a:extLst>
          </p:cNvPr>
          <p:cNvSpPr>
            <a:spLocks noGrp="1"/>
          </p:cNvSpPr>
          <p:nvPr>
            <p:ph type="body" idx="1"/>
          </p:nvPr>
        </p:nvSpPr>
        <p:spPr>
          <a:xfrm>
            <a:off x="292166" y="1985639"/>
            <a:ext cx="6610080" cy="3867894"/>
          </a:xfrm>
        </p:spPr>
        <p:txBody>
          <a:bodyPr/>
          <a:lstStyle/>
          <a:p>
            <a:pPr marL="342900" indent="-342900">
              <a:buAutoNum type="arabicPeriod"/>
            </a:pPr>
            <a:r>
              <a:rPr lang="fr-BE" sz="2400" dirty="0"/>
              <a:t>Analyses systémiques</a:t>
            </a:r>
          </a:p>
          <a:p>
            <a:pPr marL="342900" indent="-342900">
              <a:buAutoNum type="arabicPeriod"/>
            </a:pPr>
            <a:endParaRPr lang="fr-BE" sz="2400" dirty="0"/>
          </a:p>
          <a:p>
            <a:pPr marL="342900" indent="-342900">
              <a:buAutoNum type="arabicPeriod"/>
            </a:pPr>
            <a:r>
              <a:rPr lang="fr-BE" sz="2400" dirty="0"/>
              <a:t>Analyses d’impact quantitatives: </a:t>
            </a:r>
          </a:p>
          <a:p>
            <a:pPr marL="800100" lvl="1" indent="-342900">
              <a:buAutoNum type="arabicPeriod"/>
            </a:pPr>
            <a:r>
              <a:rPr lang="fr-BE" sz="2800" dirty="0"/>
              <a:t>Essai Contrôlé Randomisé</a:t>
            </a:r>
          </a:p>
          <a:p>
            <a:pPr marL="800100" lvl="1" indent="-342900">
              <a:buAutoNum type="arabicPeriod"/>
            </a:pPr>
            <a:r>
              <a:rPr lang="fr-BE" sz="2800" dirty="0"/>
              <a:t>Analyse d’impact quasi-expérimentale</a:t>
            </a:r>
          </a:p>
          <a:p>
            <a:pPr marL="342900" indent="-342900">
              <a:buAutoNum type="arabicPeriod"/>
            </a:pPr>
            <a:endParaRPr lang="fr-BE" sz="2400" dirty="0"/>
          </a:p>
          <a:p>
            <a:pPr marL="342900" indent="-342900">
              <a:buAutoNum type="arabicPeriod"/>
            </a:pPr>
            <a:r>
              <a:rPr lang="fr-BE" sz="2400" dirty="0"/>
              <a:t>Analyses qualitatives</a:t>
            </a:r>
            <a:endParaRPr lang="fr-BE" sz="2400" dirty="0">
              <a:sym typeface="Wingdings" panose="05000000000000000000" pitchFamily="2" charset="2"/>
            </a:endParaRPr>
          </a:p>
          <a:p>
            <a:pPr marL="342900" indent="-342900">
              <a:buAutoNum type="arabicPeriod"/>
            </a:pPr>
            <a:endParaRPr lang="fr-BE" sz="2400" dirty="0">
              <a:sym typeface="Wingdings" panose="05000000000000000000" pitchFamily="2" charset="2"/>
            </a:endParaRPr>
          </a:p>
          <a:p>
            <a:pPr marL="342900" indent="-342900">
              <a:buAutoNum type="arabicPeriod"/>
            </a:pPr>
            <a:r>
              <a:rPr lang="fr-BE" sz="2400" dirty="0">
                <a:sym typeface="Wingdings" panose="05000000000000000000" pitchFamily="2" charset="2"/>
              </a:rPr>
              <a:t> </a:t>
            </a:r>
            <a:r>
              <a:rPr lang="fr-BE" sz="2400" dirty="0"/>
              <a:t>Economie expérimentale </a:t>
            </a:r>
          </a:p>
          <a:p>
            <a:endParaRPr lang="fr-BE" dirty="0"/>
          </a:p>
          <a:p>
            <a:endParaRPr lang="fr-BE" dirty="0"/>
          </a:p>
        </p:txBody>
      </p:sp>
      <p:sp>
        <p:nvSpPr>
          <p:cNvPr id="4" name="Espace réservé du texte 2">
            <a:extLst>
              <a:ext uri="{FF2B5EF4-FFF2-40B4-BE49-F238E27FC236}">
                <a16:creationId xmlns:a16="http://schemas.microsoft.com/office/drawing/2014/main" id="{96720ADB-D080-FB7E-C6E7-DC9F122178D3}"/>
              </a:ext>
            </a:extLst>
          </p:cNvPr>
          <p:cNvSpPr txBox="1">
            <a:spLocks/>
          </p:cNvSpPr>
          <p:nvPr/>
        </p:nvSpPr>
        <p:spPr>
          <a:xfrm>
            <a:off x="7275871" y="1966213"/>
            <a:ext cx="4006645" cy="3867894"/>
          </a:xfrm>
          <a:prstGeom prst="rect">
            <a:avLst/>
          </a:prstGeom>
          <a:solidFill>
            <a:schemeClr val="bg1"/>
          </a:solidFill>
        </p:spPr>
        <p:txBody>
          <a:bodyPr/>
          <a:lstStyle>
            <a:lvl1pPr marL="0" indent="0" algn="l" defTabSz="914400" rtl="0" eaLnBrk="1" latinLnBrk="0" hangingPunct="1">
              <a:lnSpc>
                <a:spcPct val="90000"/>
              </a:lnSpc>
              <a:spcBef>
                <a:spcPts val="1000"/>
              </a:spcBef>
              <a:buSzPct val="120000"/>
              <a:buFontTx/>
              <a:buNone/>
              <a:defRPr sz="1600" b="0" i="0" kern="1200">
                <a:solidFill>
                  <a:schemeClr val="tx1">
                    <a:tint val="75000"/>
                  </a:schemeClr>
                </a:solidFill>
                <a:latin typeface="Proxima Nova Medium"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à"/>
            </a:pPr>
            <a:r>
              <a:rPr lang="fr-BE" sz="2400" dirty="0">
                <a:solidFill>
                  <a:schemeClr val="accent2"/>
                </a:solidFill>
                <a:sym typeface="Wingdings" panose="05000000000000000000" pitchFamily="2" charset="2"/>
              </a:rPr>
              <a:t>Diagnostic du système</a:t>
            </a:r>
            <a:endParaRPr lang="fr-BE" sz="2400" dirty="0">
              <a:solidFill>
                <a:schemeClr val="accent2"/>
              </a:solidFill>
            </a:endParaRPr>
          </a:p>
          <a:p>
            <a:endParaRPr lang="fr-BE" sz="2400" dirty="0">
              <a:solidFill>
                <a:schemeClr val="accent2"/>
              </a:solidFill>
              <a:sym typeface="Wingdings" panose="05000000000000000000" pitchFamily="2" charset="2"/>
            </a:endParaRPr>
          </a:p>
          <a:p>
            <a:endParaRPr lang="fr-BE" sz="2400" dirty="0">
              <a:solidFill>
                <a:schemeClr val="accent2"/>
              </a:solidFill>
              <a:sym typeface="Wingdings" panose="05000000000000000000" pitchFamily="2" charset="2"/>
            </a:endParaRPr>
          </a:p>
          <a:p>
            <a:endParaRPr lang="fr-BE" sz="2400" dirty="0">
              <a:solidFill>
                <a:schemeClr val="accent2"/>
              </a:solidFill>
              <a:sym typeface="Wingdings" panose="05000000000000000000" pitchFamily="2" charset="2"/>
            </a:endParaRPr>
          </a:p>
          <a:p>
            <a:r>
              <a:rPr lang="fr-BE" sz="2400" dirty="0">
                <a:solidFill>
                  <a:schemeClr val="accent2"/>
                </a:solidFill>
                <a:sym typeface="Wingdings" panose="05000000000000000000" pitchFamily="2" charset="2"/>
              </a:rPr>
              <a:t> Evaluation d’une politique sociale donnée</a:t>
            </a:r>
            <a:endParaRPr lang="fr-BE" sz="2400" dirty="0">
              <a:solidFill>
                <a:schemeClr val="accent2"/>
              </a:solidFill>
            </a:endParaRPr>
          </a:p>
          <a:p>
            <a:endParaRPr lang="fr-BE" sz="2400" dirty="0">
              <a:solidFill>
                <a:schemeClr val="accent2"/>
              </a:solidFill>
              <a:sym typeface="Wingdings" panose="05000000000000000000" pitchFamily="2" charset="2"/>
            </a:endParaRPr>
          </a:p>
          <a:p>
            <a:endParaRPr lang="fr-BE" sz="2400" dirty="0">
              <a:solidFill>
                <a:schemeClr val="accent2"/>
              </a:solidFill>
              <a:sym typeface="Wingdings" panose="05000000000000000000" pitchFamily="2" charset="2"/>
            </a:endParaRPr>
          </a:p>
          <a:p>
            <a:r>
              <a:rPr lang="fr-BE" sz="2400" dirty="0">
                <a:solidFill>
                  <a:schemeClr val="accent2"/>
                </a:solidFill>
                <a:sym typeface="Wingdings" panose="05000000000000000000" pitchFamily="2" charset="2"/>
              </a:rPr>
              <a:t> Aide à la formulation des politiques sociales</a:t>
            </a:r>
            <a:endParaRPr lang="fr-BE" sz="2400" dirty="0">
              <a:solidFill>
                <a:schemeClr val="accent2"/>
              </a:solidFill>
            </a:endParaRPr>
          </a:p>
          <a:p>
            <a:endParaRPr lang="fr-BE" dirty="0"/>
          </a:p>
        </p:txBody>
      </p:sp>
      <p:sp>
        <p:nvSpPr>
          <p:cNvPr id="5" name="Accolade fermante 4">
            <a:extLst>
              <a:ext uri="{FF2B5EF4-FFF2-40B4-BE49-F238E27FC236}">
                <a16:creationId xmlns:a16="http://schemas.microsoft.com/office/drawing/2014/main" id="{E42ADFCA-B711-CD34-0CAD-F93BA20B19C3}"/>
              </a:ext>
            </a:extLst>
          </p:cNvPr>
          <p:cNvSpPr/>
          <p:nvPr/>
        </p:nvSpPr>
        <p:spPr>
          <a:xfrm>
            <a:off x="6882579" y="2939845"/>
            <a:ext cx="255639" cy="2321844"/>
          </a:xfrm>
          <a:prstGeom prst="righ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BE"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430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AC12-4FEC-84F6-1A0B-03F126C4C84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32C5E1A-6FC2-26B5-67CF-0C474409F333}"/>
              </a:ext>
            </a:extLst>
          </p:cNvPr>
          <p:cNvSpPr>
            <a:spLocks noGrp="1"/>
          </p:cNvSpPr>
          <p:nvPr>
            <p:ph type="body" idx="16"/>
          </p:nvPr>
        </p:nvSpPr>
        <p:spPr>
          <a:xfrm>
            <a:off x="938784" y="2218252"/>
            <a:ext cx="9997440" cy="4085011"/>
          </a:xfrm>
        </p:spPr>
        <p:txBody>
          <a:bodyPr/>
          <a:lstStyle/>
          <a:p>
            <a:pPr marL="457200" indent="-457200">
              <a:buAutoNum type="arabicPeriod"/>
            </a:pPr>
            <a:r>
              <a:rPr lang="fr-BE" sz="2400" dirty="0">
                <a:solidFill>
                  <a:srgbClr val="B9B9B9"/>
                </a:solidFill>
              </a:rPr>
              <a:t>Analyse systémique</a:t>
            </a:r>
          </a:p>
          <a:p>
            <a:pPr marL="457200" indent="-457200">
              <a:buAutoNum type="arabicPeriod"/>
            </a:pPr>
            <a:endParaRPr lang="fr-BE" sz="2400" dirty="0">
              <a:solidFill>
                <a:srgbClr val="B9B9B9"/>
              </a:solidFill>
            </a:endParaRPr>
          </a:p>
          <a:p>
            <a:pPr marL="342900" indent="-342900">
              <a:buAutoNum type="arabicPeriod"/>
            </a:pPr>
            <a:r>
              <a:rPr lang="fr-BE" sz="2400" dirty="0">
                <a:solidFill>
                  <a:schemeClr val="bg2">
                    <a:lumMod val="75000"/>
                  </a:schemeClr>
                </a:solidFill>
              </a:rPr>
              <a:t>Analyses d’impact quantitatives: </a:t>
            </a:r>
          </a:p>
          <a:p>
            <a:pPr marL="800100" lvl="1" indent="-342900">
              <a:buAutoNum type="arabicPeriod"/>
            </a:pPr>
            <a:r>
              <a:rPr lang="fr-BE" sz="2800" dirty="0">
                <a:solidFill>
                  <a:schemeClr val="bg2">
                    <a:lumMod val="75000"/>
                  </a:schemeClr>
                </a:solidFill>
              </a:rPr>
              <a:t>Essai Contrôlé Randomisé</a:t>
            </a:r>
          </a:p>
          <a:p>
            <a:pPr marL="800100" lvl="1" indent="-342900">
              <a:buAutoNum type="arabicPeriod"/>
            </a:pPr>
            <a:r>
              <a:rPr lang="fr-BE" sz="2800" dirty="0">
                <a:solidFill>
                  <a:schemeClr val="bg2">
                    <a:lumMod val="75000"/>
                  </a:schemeClr>
                </a:solidFill>
              </a:rPr>
              <a:t>Analyse d’impact quasi-expérimentale</a:t>
            </a:r>
          </a:p>
          <a:p>
            <a:pPr marL="342900" indent="-342900">
              <a:buAutoNum type="arabicPeriod"/>
            </a:pPr>
            <a:endParaRPr lang="fr-BE" sz="2400" dirty="0">
              <a:solidFill>
                <a:schemeClr val="bg2">
                  <a:lumMod val="75000"/>
                </a:schemeClr>
              </a:solidFill>
            </a:endParaRPr>
          </a:p>
          <a:p>
            <a:pPr marL="342900" indent="-342900">
              <a:buAutoNum type="arabicPeriod"/>
            </a:pPr>
            <a:r>
              <a:rPr lang="fr-BE" sz="2400" dirty="0"/>
              <a:t>Analyses qualitatives</a:t>
            </a:r>
            <a:endParaRPr lang="fr-BE" sz="2400" dirty="0">
              <a:sym typeface="Wingdings" panose="05000000000000000000" pitchFamily="2" charset="2"/>
            </a:endParaRPr>
          </a:p>
          <a:p>
            <a:pPr marL="342900" indent="-342900">
              <a:buAutoNum type="arabicPeriod"/>
            </a:pPr>
            <a:endParaRPr lang="fr-BE" sz="2400" dirty="0">
              <a:solidFill>
                <a:schemeClr val="bg2">
                  <a:lumMod val="75000"/>
                </a:schemeClr>
              </a:solidFill>
              <a:sym typeface="Wingdings" panose="05000000000000000000" pitchFamily="2" charset="2"/>
            </a:endParaRPr>
          </a:p>
          <a:p>
            <a:pPr marL="342900" indent="-342900">
              <a:buAutoNum type="arabicPeriod"/>
            </a:pPr>
            <a:r>
              <a:rPr lang="fr-BE" sz="2400" dirty="0">
                <a:solidFill>
                  <a:schemeClr val="bg2">
                    <a:lumMod val="75000"/>
                  </a:schemeClr>
                </a:solidFill>
                <a:sym typeface="Wingdings" panose="05000000000000000000" pitchFamily="2" charset="2"/>
              </a:rPr>
              <a:t> </a:t>
            </a:r>
            <a:r>
              <a:rPr lang="fr-BE" sz="2400" dirty="0">
                <a:solidFill>
                  <a:schemeClr val="bg2">
                    <a:lumMod val="75000"/>
                  </a:schemeClr>
                </a:solidFill>
              </a:rPr>
              <a:t>Economie expérimentale </a:t>
            </a:r>
          </a:p>
          <a:p>
            <a:pPr marL="457200" indent="-457200">
              <a:buAutoNum type="arabicPeriod"/>
            </a:pPr>
            <a:endParaRPr lang="fr-BE" sz="2400" dirty="0"/>
          </a:p>
          <a:p>
            <a:endParaRPr lang="fr-BE" dirty="0"/>
          </a:p>
        </p:txBody>
      </p:sp>
    </p:spTree>
    <p:extLst>
      <p:ext uri="{BB962C8B-B14F-4D97-AF65-F5344CB8AC3E}">
        <p14:creationId xmlns:p14="http://schemas.microsoft.com/office/powerpoint/2010/main" val="424488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Exemple 1: les transferts monétaires au Sénégal</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371565" y="2055420"/>
            <a:ext cx="9563326" cy="3839936"/>
          </a:xfrm>
        </p:spPr>
        <p:txBody>
          <a:bodyPr/>
          <a:lstStyle/>
          <a:p>
            <a:r>
              <a:rPr lang="fr-BE" dirty="0"/>
              <a:t>Peu d’étude sur le PNBSF</a:t>
            </a:r>
          </a:p>
          <a:p>
            <a:pPr lvl="1"/>
            <a:r>
              <a:rPr lang="fr-BE" sz="1800" dirty="0">
                <a:solidFill>
                  <a:schemeClr val="tx1">
                    <a:lumMod val="50000"/>
                    <a:lumOff val="50000"/>
                  </a:schemeClr>
                </a:solidFill>
                <a:latin typeface="Proxima Nova Medium" panose="02000506030000020004" pitchFamily="2" charset="0"/>
              </a:rPr>
              <a:t>Évaluation d’impact, Banque Mondiale 2017 (pilot) et 2023</a:t>
            </a:r>
          </a:p>
          <a:p>
            <a:pPr lvl="1"/>
            <a:r>
              <a:rPr lang="fr-BE" sz="1800" dirty="0">
                <a:solidFill>
                  <a:schemeClr val="tx1">
                    <a:lumMod val="50000"/>
                    <a:lumOff val="50000"/>
                  </a:schemeClr>
                </a:solidFill>
                <a:latin typeface="Proxima Nova Medium" panose="02000506030000020004" pitchFamily="2" charset="0"/>
              </a:rPr>
              <a:t>Evaluation qualitative du pilot (FAO 2017)</a:t>
            </a:r>
          </a:p>
          <a:p>
            <a:pPr marL="457200" lvl="1" indent="0">
              <a:buNone/>
            </a:pPr>
            <a:endParaRPr lang="fr-BE" sz="1800" dirty="0">
              <a:solidFill>
                <a:schemeClr val="tx1">
                  <a:lumMod val="50000"/>
                  <a:lumOff val="50000"/>
                </a:schemeClr>
              </a:solidFill>
              <a:latin typeface="Proxima Nova Medium" panose="02000506030000020004" pitchFamily="2" charset="0"/>
            </a:endParaRPr>
          </a:p>
          <a:p>
            <a:r>
              <a:rPr lang="fr-BE" dirty="0"/>
              <a:t>Notre </a:t>
            </a:r>
            <a:r>
              <a:rPr lang="fr-BE" b="1" dirty="0">
                <a:solidFill>
                  <a:srgbClr val="406861"/>
                </a:solidFill>
              </a:rPr>
              <a:t>objectif</a:t>
            </a:r>
            <a:r>
              <a:rPr lang="fr-BE" dirty="0"/>
              <a:t>: </a:t>
            </a:r>
            <a:r>
              <a:rPr lang="fr-FR" dirty="0"/>
              <a:t>développer une étude qualitative des effets et de la légitimité des transferts monétaires au Sénégal en nous centrant sur la perception et le vécu de ses bénéficiaires.</a:t>
            </a:r>
          </a:p>
          <a:p>
            <a:endParaRPr lang="fr-FR" dirty="0"/>
          </a:p>
          <a:p>
            <a:r>
              <a:rPr lang="fr-FR" dirty="0">
                <a:solidFill>
                  <a:schemeClr val="tx1">
                    <a:lumMod val="50000"/>
                    <a:lumOff val="50000"/>
                  </a:schemeClr>
                </a:solidFill>
                <a:latin typeface="Proxima Nova Medium" panose="02000506030000020004" pitchFamily="2" charset="0"/>
              </a:rPr>
              <a:t>Deux </a:t>
            </a:r>
            <a:r>
              <a:rPr lang="fr-FR" b="1" dirty="0">
                <a:solidFill>
                  <a:srgbClr val="406861"/>
                </a:solidFill>
                <a:latin typeface="Proxima Nova Medium" panose="02000506030000020004" pitchFamily="2" charset="0"/>
              </a:rPr>
              <a:t>thématiques</a:t>
            </a:r>
            <a:r>
              <a:rPr lang="fr-FR" dirty="0">
                <a:solidFill>
                  <a:schemeClr val="tx1">
                    <a:lumMod val="50000"/>
                    <a:lumOff val="50000"/>
                  </a:schemeClr>
                </a:solidFill>
                <a:latin typeface="Proxima Nova Medium" panose="02000506030000020004" pitchFamily="2" charset="0"/>
              </a:rPr>
              <a:t> : </a:t>
            </a:r>
          </a:p>
          <a:p>
            <a:pPr lvl="1"/>
            <a:r>
              <a:rPr lang="fr-FR" sz="1800" b="1" dirty="0">
                <a:solidFill>
                  <a:schemeClr val="tx1">
                    <a:lumMod val="50000"/>
                    <a:lumOff val="50000"/>
                  </a:schemeClr>
                </a:solidFill>
                <a:latin typeface="Proxima Nova Medium" panose="02000506030000020004" pitchFamily="2" charset="0"/>
              </a:rPr>
              <a:t>l’utilisation faite des transferts </a:t>
            </a:r>
            <a:r>
              <a:rPr lang="fr-FR" sz="1800" dirty="0">
                <a:solidFill>
                  <a:schemeClr val="tx1">
                    <a:lumMod val="50000"/>
                    <a:lumOff val="50000"/>
                  </a:schemeClr>
                </a:solidFill>
                <a:latin typeface="Proxima Nova Medium" panose="02000506030000020004" pitchFamily="2" charset="0"/>
              </a:rPr>
              <a:t>par les bénéficiaires et la perception du processus de ciblage </a:t>
            </a:r>
            <a:r>
              <a:rPr lang="fr-FR" sz="1800" i="1" dirty="0">
                <a:solidFill>
                  <a:schemeClr val="tx1">
                    <a:lumMod val="50000"/>
                    <a:lumOff val="50000"/>
                  </a:schemeClr>
                </a:solidFill>
                <a:latin typeface="Proxima Nova Medium" panose="02000506030000020004" pitchFamily="2" charset="0"/>
                <a:sym typeface="Wingdings" panose="05000000000000000000" pitchFamily="2" charset="2"/>
              </a:rPr>
              <a:t> croisement avec résultats évaluations d’impact </a:t>
            </a:r>
            <a:endParaRPr lang="fr-FR" sz="1800" i="1" dirty="0">
              <a:solidFill>
                <a:schemeClr val="tx1">
                  <a:lumMod val="50000"/>
                  <a:lumOff val="50000"/>
                </a:schemeClr>
              </a:solidFill>
              <a:latin typeface="Proxima Nova Medium" panose="02000506030000020004" pitchFamily="2" charset="0"/>
            </a:endParaRPr>
          </a:p>
          <a:p>
            <a:pPr lvl="1"/>
            <a:r>
              <a:rPr lang="fr-FR" sz="1800" dirty="0">
                <a:solidFill>
                  <a:schemeClr val="tx1">
                    <a:lumMod val="50000"/>
                    <a:lumOff val="50000"/>
                  </a:schemeClr>
                </a:solidFill>
                <a:latin typeface="Proxima Nova Medium" panose="02000506030000020004" pitchFamily="2" charset="0"/>
              </a:rPr>
              <a:t>Le </a:t>
            </a:r>
            <a:r>
              <a:rPr lang="fr-FR" sz="1800" b="1" dirty="0">
                <a:solidFill>
                  <a:schemeClr val="tx1">
                    <a:lumMod val="50000"/>
                    <a:lumOff val="50000"/>
                  </a:schemeClr>
                </a:solidFill>
                <a:latin typeface="Proxima Nova Medium" panose="02000506030000020004" pitchFamily="2" charset="0"/>
              </a:rPr>
              <a:t>ciblage et sa capacité à atteindre les ménages pauvres </a:t>
            </a:r>
            <a:r>
              <a:rPr lang="fr-FR" sz="1800" i="1" dirty="0">
                <a:solidFill>
                  <a:schemeClr val="tx1">
                    <a:lumMod val="50000"/>
                    <a:lumOff val="50000"/>
                  </a:schemeClr>
                </a:solidFill>
                <a:latin typeface="Proxima Nova Medium" panose="02000506030000020004" pitchFamily="2" charset="0"/>
                <a:sym typeface="Wingdings" panose="05000000000000000000" pitchFamily="2" charset="2"/>
              </a:rPr>
              <a:t> Dans le contexte du PNBSF, il n’existe à notre connaissance aucune évaluation quantitative ni qualitative, de processus de ciblage</a:t>
            </a:r>
            <a:endParaRPr lang="fr-BE" sz="1800" i="1" dirty="0">
              <a:solidFill>
                <a:schemeClr val="tx1">
                  <a:lumMod val="50000"/>
                  <a:lumOff val="50000"/>
                </a:schemeClr>
              </a:solidFill>
              <a:latin typeface="Proxima Nova Medium" panose="02000506030000020004" pitchFamily="2" charset="0"/>
            </a:endParaRPr>
          </a:p>
        </p:txBody>
      </p:sp>
      <p:sp>
        <p:nvSpPr>
          <p:cNvPr id="8" name="ZoneTexte 7">
            <a:extLst>
              <a:ext uri="{FF2B5EF4-FFF2-40B4-BE49-F238E27FC236}">
                <a16:creationId xmlns:a16="http://schemas.microsoft.com/office/drawing/2014/main" id="{81A02507-7805-E407-7E9E-787783ABDADB}"/>
              </a:ext>
            </a:extLst>
          </p:cNvPr>
          <p:cNvSpPr txBox="1"/>
          <p:nvPr/>
        </p:nvSpPr>
        <p:spPr>
          <a:xfrm>
            <a:off x="7810500" y="373756"/>
            <a:ext cx="3643312" cy="2633863"/>
          </a:xfrm>
          <a:prstGeom prst="rect">
            <a:avLst/>
          </a:prstGeom>
          <a:noFill/>
          <a:ln>
            <a:noFill/>
          </a:ln>
          <a:effectLst>
            <a:glow rad="101600">
              <a:schemeClr val="accent2">
                <a:satMod val="175000"/>
                <a:alpha val="40000"/>
              </a:schemeClr>
            </a:glow>
            <a:softEdge rad="127000"/>
          </a:effectLst>
          <a:scene3d>
            <a:camera prst="orthographicFront"/>
            <a:lightRig rig="threePt" dir="t"/>
          </a:scene3d>
          <a:sp3d>
            <a:bevelT prst="angle"/>
          </a:sp3d>
        </p:spPr>
        <p:txBody>
          <a:bodyPr wrap="square">
            <a:spAutoFit/>
          </a:bodyPr>
          <a:lstStyle/>
          <a:p>
            <a:pPr marL="449580" algn="ctr">
              <a:lnSpc>
                <a:spcPct val="150000"/>
              </a:lnSpc>
              <a:spcAft>
                <a:spcPts val="1000"/>
              </a:spcAft>
            </a:pPr>
            <a:r>
              <a:rPr lang="fr-BE" sz="1400" i="1" dirty="0">
                <a:effectLst/>
                <a:latin typeface="Bahnschrift Light Condensed" panose="020B0502040204020203" pitchFamily="34" charset="0"/>
                <a:ea typeface="Aptos" panose="020B0004020202020204" pitchFamily="34" charset="0"/>
                <a:cs typeface="Aharoni" panose="020F0502020204030204" pitchFamily="2" charset="-79"/>
              </a:rPr>
              <a:t>« Si les indicateurs quantitatifs permettent d’appréhender en quoi les objectifs prévus sont ou non atteints, ils ignorent les nombreux effets inattendus (et parfois pervers), propres à l’épreuve des contextes, que le chercheur qualitatif, inséré au centre des contextes réels et interagissant avec les acteurs concernés, peut par contre appréhender. » (Olivier de Sardan 2018, p.32).</a:t>
            </a:r>
            <a:endParaRPr lang="fr-BE" sz="1200" i="1" dirty="0">
              <a:effectLst/>
              <a:latin typeface="Bahnschrift Light Condensed" panose="020B0502040204020203" pitchFamily="34" charset="0"/>
              <a:ea typeface="Aptos" panose="020B0004020202020204" pitchFamily="34" charset="0"/>
              <a:cs typeface="Aharoni" panose="020F0502020204030204" pitchFamily="2" charset="-79"/>
            </a:endParaRPr>
          </a:p>
        </p:txBody>
      </p:sp>
    </p:spTree>
    <p:extLst>
      <p:ext uri="{BB962C8B-B14F-4D97-AF65-F5344CB8AC3E}">
        <p14:creationId xmlns:p14="http://schemas.microsoft.com/office/powerpoint/2010/main" val="37288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Connecteur page suivante 7">
            <a:extLst>
              <a:ext uri="{FF2B5EF4-FFF2-40B4-BE49-F238E27FC236}">
                <a16:creationId xmlns:a16="http://schemas.microsoft.com/office/drawing/2014/main" id="{7F4441E7-E8EB-EC4F-40D0-BC5490F22AFB}"/>
              </a:ext>
            </a:extLst>
          </p:cNvPr>
          <p:cNvSpPr/>
          <p:nvPr/>
        </p:nvSpPr>
        <p:spPr>
          <a:xfrm rot="5400000">
            <a:off x="5486400" y="487681"/>
            <a:ext cx="6858001" cy="5882642"/>
          </a:xfrm>
          <a:prstGeom prst="flowChartOffpageConnector">
            <a:avLst/>
          </a:prstGeom>
          <a:blipFill dpi="0" rotWithShape="0">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2EC7A4B8-1673-7A93-7EE4-B8F4B0BB3D9A}"/>
              </a:ext>
            </a:extLst>
          </p:cNvPr>
          <p:cNvSpPr>
            <a:spLocks noGrp="1"/>
          </p:cNvSpPr>
          <p:nvPr>
            <p:ph type="title"/>
          </p:nvPr>
        </p:nvSpPr>
        <p:spPr>
          <a:xfrm>
            <a:off x="561324" y="664779"/>
            <a:ext cx="5181108" cy="1232246"/>
          </a:xfrm>
        </p:spPr>
        <p:txBody>
          <a:bodyPr>
            <a:normAutofit fontScale="90000"/>
          </a:bodyPr>
          <a:lstStyle/>
          <a:p>
            <a:br>
              <a:rPr lang="fr-BE" dirty="0"/>
            </a:br>
            <a:r>
              <a:rPr lang="fr-BE" dirty="0"/>
              <a:t>3. Analyses qualitatives</a:t>
            </a:r>
            <a:br>
              <a:rPr lang="fr-BE" dirty="0"/>
            </a:br>
            <a:br>
              <a:rPr lang="fr-BE" dirty="0"/>
            </a:br>
            <a:r>
              <a:rPr lang="fr-BE" dirty="0"/>
              <a:t>Méthodologie</a:t>
            </a:r>
            <a:br>
              <a:rPr lang="fr-BE" dirty="0"/>
            </a:br>
            <a:endParaRPr lang="fr-BE" dirty="0"/>
          </a:p>
        </p:txBody>
      </p:sp>
      <p:sp>
        <p:nvSpPr>
          <p:cNvPr id="3" name="Espace réservé du texte 2">
            <a:extLst>
              <a:ext uri="{FF2B5EF4-FFF2-40B4-BE49-F238E27FC236}">
                <a16:creationId xmlns:a16="http://schemas.microsoft.com/office/drawing/2014/main" id="{0EEBB7DF-9426-B733-D835-03CCDBCE3E9B}"/>
              </a:ext>
            </a:extLst>
          </p:cNvPr>
          <p:cNvSpPr>
            <a:spLocks noGrp="1"/>
          </p:cNvSpPr>
          <p:nvPr>
            <p:ph type="body" idx="1"/>
          </p:nvPr>
        </p:nvSpPr>
        <p:spPr>
          <a:xfrm>
            <a:off x="561324" y="1800344"/>
            <a:ext cx="4759976" cy="2185272"/>
          </a:xfrm>
        </p:spPr>
        <p:txBody>
          <a:bodyPr/>
          <a:lstStyle/>
          <a:p>
            <a:r>
              <a:rPr lang="fr-BE" b="1" dirty="0"/>
              <a:t>Microprojet 2023-24</a:t>
            </a:r>
          </a:p>
          <a:p>
            <a:pPr marL="285750" indent="-285750">
              <a:buFont typeface="Arial" panose="020B0604020202020204" pitchFamily="34" charset="0"/>
              <a:buChar char="•"/>
            </a:pPr>
            <a:r>
              <a:rPr lang="fr-BE" dirty="0"/>
              <a:t>45 entretiens semi-directifs avec des bénéficiaires du PNBSF</a:t>
            </a:r>
          </a:p>
          <a:p>
            <a:pPr marL="285750" indent="-285750">
              <a:buFont typeface="Arial" panose="020B0604020202020204" pitchFamily="34" charset="0"/>
              <a:buChar char="•"/>
            </a:pPr>
            <a:r>
              <a:rPr lang="fr-BE" dirty="0"/>
              <a:t>4 villages ruraux dans la région de Thiès</a:t>
            </a:r>
          </a:p>
          <a:p>
            <a:pPr marL="285750" indent="-285750">
              <a:buFont typeface="Arial" panose="020B0604020202020204" pitchFamily="34" charset="0"/>
              <a:buChar char="•"/>
            </a:pPr>
            <a:r>
              <a:rPr lang="fr-BE" dirty="0"/>
              <a:t>Enquêtes en 5 binômes (1 chercheur de l’Université de Thiès+1 de l’Université de Liège)</a:t>
            </a:r>
          </a:p>
          <a:p>
            <a:pPr marL="285750" indent="-285750">
              <a:buFont typeface="Arial" panose="020B0604020202020204" pitchFamily="34" charset="0"/>
              <a:buChar char="•"/>
            </a:pPr>
            <a:r>
              <a:rPr lang="fr-BE" dirty="0"/>
              <a:t>41 femmes et 4 hommes</a:t>
            </a:r>
          </a:p>
          <a:p>
            <a:pPr marL="285750" indent="-285750">
              <a:buFont typeface="Arial" panose="020B0604020202020204" pitchFamily="34" charset="0"/>
              <a:buChar char="•"/>
            </a:pPr>
            <a:r>
              <a:rPr lang="fr-BE" dirty="0"/>
              <a:t>18 sont porteurs d’handicap ou souffrent de maladie chronique </a:t>
            </a:r>
          </a:p>
          <a:p>
            <a:pPr marL="285750" indent="-285750">
              <a:buFont typeface="Arial" panose="020B0604020202020204" pitchFamily="34" charset="0"/>
              <a:buChar char="•"/>
            </a:pPr>
            <a:endParaRPr lang="fr-BE" dirty="0"/>
          </a:p>
          <a:p>
            <a:endParaRPr lang="fr-BE" dirty="0"/>
          </a:p>
        </p:txBody>
      </p:sp>
      <p:graphicFrame>
        <p:nvGraphicFramePr>
          <p:cNvPr id="4" name="Tableau 3">
            <a:extLst>
              <a:ext uri="{FF2B5EF4-FFF2-40B4-BE49-F238E27FC236}">
                <a16:creationId xmlns:a16="http://schemas.microsoft.com/office/drawing/2014/main" id="{F734E580-0550-4D38-DAF9-FA0CF9DE0338}"/>
              </a:ext>
            </a:extLst>
          </p:cNvPr>
          <p:cNvGraphicFramePr>
            <a:graphicFrameLocks noGrp="1"/>
          </p:cNvGraphicFramePr>
          <p:nvPr>
            <p:extLst>
              <p:ext uri="{D42A27DB-BD31-4B8C-83A1-F6EECF244321}">
                <p14:modId xmlns:p14="http://schemas.microsoft.com/office/powerpoint/2010/main" val="2422336184"/>
              </p:ext>
            </p:extLst>
          </p:nvPr>
        </p:nvGraphicFramePr>
        <p:xfrm>
          <a:off x="1569085" y="5057656"/>
          <a:ext cx="4526915" cy="1645920"/>
        </p:xfrm>
        <a:graphic>
          <a:graphicData uri="http://schemas.openxmlformats.org/drawingml/2006/table">
            <a:tbl>
              <a:tblPr firstRow="1" firstCol="1" bandRow="1">
                <a:tableStyleId>{85BE263C-DBD7-4A20-BB59-AAB30ACAA65A}</a:tableStyleId>
              </a:tblPr>
              <a:tblGrid>
                <a:gridCol w="3077210">
                  <a:extLst>
                    <a:ext uri="{9D8B030D-6E8A-4147-A177-3AD203B41FA5}">
                      <a16:colId xmlns:a16="http://schemas.microsoft.com/office/drawing/2014/main" val="2872055979"/>
                    </a:ext>
                  </a:extLst>
                </a:gridCol>
                <a:gridCol w="1449705">
                  <a:extLst>
                    <a:ext uri="{9D8B030D-6E8A-4147-A177-3AD203B41FA5}">
                      <a16:colId xmlns:a16="http://schemas.microsoft.com/office/drawing/2014/main" val="4276736126"/>
                    </a:ext>
                  </a:extLst>
                </a:gridCol>
              </a:tblGrid>
              <a:tr h="162560">
                <a:tc>
                  <a:txBody>
                    <a:bodyPr/>
                    <a:lstStyle/>
                    <a:p>
                      <a:pPr>
                        <a:lnSpc>
                          <a:spcPct val="115000"/>
                        </a:lnSpc>
                        <a:spcAft>
                          <a:spcPts val="1000"/>
                        </a:spcAft>
                      </a:pPr>
                      <a:r>
                        <a:rPr lang="fr-BE" sz="1100" kern="100" dirty="0">
                          <a:effectLst/>
                        </a:rPr>
                        <a:t>Source de revenu principale</a:t>
                      </a:r>
                      <a:endParaRPr lang="fr-B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nSpc>
                          <a:spcPct val="115000"/>
                        </a:lnSpc>
                        <a:spcAft>
                          <a:spcPts val="1000"/>
                        </a:spcAft>
                      </a:pPr>
                      <a:r>
                        <a:rPr lang="fr-BE" sz="1100" kern="100" dirty="0">
                          <a:effectLst/>
                        </a:rPr>
                        <a:t>Nombre de répondants</a:t>
                      </a:r>
                      <a:endParaRPr lang="fr-B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73758343"/>
                  </a:ext>
                </a:extLst>
              </a:tr>
              <a:tr h="162560">
                <a:tc>
                  <a:txBody>
                    <a:bodyPr/>
                    <a:lstStyle/>
                    <a:p>
                      <a:pPr>
                        <a:lnSpc>
                          <a:spcPct val="115000"/>
                        </a:lnSpc>
                        <a:spcAft>
                          <a:spcPts val="1000"/>
                        </a:spcAft>
                      </a:pPr>
                      <a:r>
                        <a:rPr lang="fr-BE" sz="1100" kern="100">
                          <a:effectLst/>
                        </a:rPr>
                        <a:t>Petit commerce</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12</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31475379"/>
                  </a:ext>
                </a:extLst>
              </a:tr>
              <a:tr h="162560">
                <a:tc>
                  <a:txBody>
                    <a:bodyPr/>
                    <a:lstStyle/>
                    <a:p>
                      <a:pPr>
                        <a:lnSpc>
                          <a:spcPct val="115000"/>
                        </a:lnSpc>
                        <a:spcAft>
                          <a:spcPts val="1000"/>
                        </a:spcAft>
                      </a:pPr>
                      <a:r>
                        <a:rPr lang="fr-BE" sz="1100" kern="100">
                          <a:effectLst/>
                        </a:rPr>
                        <a:t>Agriculteur/cultivateur</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11</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67516621"/>
                  </a:ext>
                </a:extLst>
              </a:tr>
              <a:tr h="162560">
                <a:tc>
                  <a:txBody>
                    <a:bodyPr/>
                    <a:lstStyle/>
                    <a:p>
                      <a:pPr>
                        <a:lnSpc>
                          <a:spcPct val="115000"/>
                        </a:lnSpc>
                        <a:spcAft>
                          <a:spcPts val="1000"/>
                        </a:spcAft>
                      </a:pPr>
                      <a:r>
                        <a:rPr lang="fr-BE" sz="1100" kern="100">
                          <a:effectLst/>
                        </a:rPr>
                        <a:t>Autre travail</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8</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47706084"/>
                  </a:ext>
                </a:extLst>
              </a:tr>
              <a:tr h="162560">
                <a:tc>
                  <a:txBody>
                    <a:bodyPr/>
                    <a:lstStyle/>
                    <a:p>
                      <a:pPr>
                        <a:lnSpc>
                          <a:spcPct val="115000"/>
                        </a:lnSpc>
                        <a:spcAft>
                          <a:spcPts val="1000"/>
                        </a:spcAft>
                      </a:pPr>
                      <a:r>
                        <a:rPr lang="fr-BE" sz="1100" kern="100">
                          <a:effectLst/>
                        </a:rPr>
                        <a:t>Aide famille et/ou voisin</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8</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65701909"/>
                  </a:ext>
                </a:extLst>
              </a:tr>
              <a:tr h="162560">
                <a:tc>
                  <a:txBody>
                    <a:bodyPr/>
                    <a:lstStyle/>
                    <a:p>
                      <a:pPr>
                        <a:lnSpc>
                          <a:spcPct val="115000"/>
                        </a:lnSpc>
                        <a:spcAft>
                          <a:spcPts val="1000"/>
                        </a:spcAft>
                      </a:pPr>
                      <a:r>
                        <a:rPr lang="fr-BE" sz="1100" kern="100">
                          <a:effectLst/>
                        </a:rPr>
                        <a:t>Agriculteur et petit commerce</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2</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1552337"/>
                  </a:ext>
                </a:extLst>
              </a:tr>
              <a:tr h="162560">
                <a:tc>
                  <a:txBody>
                    <a:bodyPr/>
                    <a:lstStyle/>
                    <a:p>
                      <a:pPr>
                        <a:lnSpc>
                          <a:spcPct val="115000"/>
                        </a:lnSpc>
                        <a:spcAft>
                          <a:spcPts val="1000"/>
                        </a:spcAft>
                      </a:pPr>
                      <a:r>
                        <a:rPr lang="fr-BE" sz="1100" kern="100" dirty="0">
                          <a:effectLst/>
                        </a:rPr>
                        <a:t>Petit commerce et aide</a:t>
                      </a:r>
                      <a:endParaRPr lang="fr-B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2</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030207"/>
                  </a:ext>
                </a:extLst>
              </a:tr>
              <a:tr h="162560">
                <a:tc>
                  <a:txBody>
                    <a:bodyPr/>
                    <a:lstStyle/>
                    <a:p>
                      <a:pPr>
                        <a:lnSpc>
                          <a:spcPct val="115000"/>
                        </a:lnSpc>
                        <a:spcAft>
                          <a:spcPts val="1000"/>
                        </a:spcAft>
                      </a:pPr>
                      <a:r>
                        <a:rPr lang="fr-BE" sz="1100" kern="100">
                          <a:effectLst/>
                        </a:rPr>
                        <a:t>Non connu </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a:effectLst/>
                        </a:rPr>
                        <a:t>1</a:t>
                      </a:r>
                      <a:endParaRPr lang="fr-BE"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91526622"/>
                  </a:ext>
                </a:extLst>
              </a:tr>
              <a:tr h="162560">
                <a:tc>
                  <a:txBody>
                    <a:bodyPr/>
                    <a:lstStyle/>
                    <a:p>
                      <a:pPr>
                        <a:lnSpc>
                          <a:spcPct val="115000"/>
                        </a:lnSpc>
                        <a:spcAft>
                          <a:spcPts val="1000"/>
                        </a:spcAft>
                      </a:pPr>
                      <a:r>
                        <a:rPr lang="fr-BE" sz="1100" kern="100" dirty="0">
                          <a:effectLst/>
                        </a:rPr>
                        <a:t>Emploi salarié</a:t>
                      </a:r>
                      <a:endParaRPr lang="fr-B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fr-BE" sz="1100" kern="100" dirty="0">
                          <a:effectLst/>
                        </a:rPr>
                        <a:t>1</a:t>
                      </a:r>
                      <a:endParaRPr lang="fr-B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87666074"/>
                  </a:ext>
                </a:extLst>
              </a:tr>
            </a:tbl>
          </a:graphicData>
        </a:graphic>
      </p:graphicFrame>
    </p:spTree>
    <p:extLst>
      <p:ext uri="{BB962C8B-B14F-4D97-AF65-F5344CB8AC3E}">
        <p14:creationId xmlns:p14="http://schemas.microsoft.com/office/powerpoint/2010/main" val="3179107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690688"/>
            <a:ext cx="11056620" cy="902520"/>
          </a:xfrm>
        </p:spPr>
        <p:txBody>
          <a:bodyPr/>
          <a:lstStyle/>
          <a:p>
            <a:r>
              <a:rPr lang="fr-BE" dirty="0"/>
              <a:t>L’utilisation du PNBSF</a:t>
            </a:r>
          </a:p>
          <a:p>
            <a:r>
              <a:rPr lang="fr-BE" sz="2000" b="0" dirty="0"/>
              <a:t>De l’approche quantitative à l’approche qualitative :  une concordance sur les résultats</a:t>
            </a:r>
          </a:p>
          <a:p>
            <a:endParaRPr lang="fr-BE" dirty="0"/>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847034"/>
            <a:ext cx="9519920" cy="2969565"/>
          </a:xfrm>
        </p:spPr>
        <p:txBody>
          <a:bodyPr/>
          <a:lstStyle/>
          <a:p>
            <a:r>
              <a:rPr lang="fr-BE" dirty="0"/>
              <a:t>Mise en perspective avec l’évaluation d’impact (Banque Mondiale 2023) : résultats similaires en termes d’utilisation</a:t>
            </a:r>
          </a:p>
          <a:p>
            <a:r>
              <a:rPr lang="fr-FR" dirty="0"/>
              <a:t>Notre approche qualitative rend compte de la vision des bénéficiaires, ancrée dans la réalité du village</a:t>
            </a:r>
          </a:p>
          <a:p>
            <a:r>
              <a:rPr lang="fr-FR" dirty="0"/>
              <a:t>Elle permet de dégager différentes strates parmi les logiques d’utilisation qui pourraient faire l’objet de mesures plus spécifiques parmi les bénéficiaires (nous pensons par exemple aux ménages comportant une personne malade et/ou handicapée qui ont des frais supplémentaires en termes de soin mais aussi un frein à l’emploi). </a:t>
            </a:r>
          </a:p>
        </p:txBody>
      </p:sp>
    </p:spTree>
    <p:extLst>
      <p:ext uri="{BB962C8B-B14F-4D97-AF65-F5344CB8AC3E}">
        <p14:creationId xmlns:p14="http://schemas.microsoft.com/office/powerpoint/2010/main" val="194825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623489"/>
            <a:ext cx="10515600" cy="533948"/>
          </a:xfrm>
        </p:spPr>
        <p:txBody>
          <a:bodyPr/>
          <a:lstStyle/>
          <a:p>
            <a:r>
              <a:rPr lang="fr-BE" dirty="0"/>
              <a:t>Le ciblage du PNBSF</a:t>
            </a:r>
          </a:p>
        </p:txBody>
      </p:sp>
      <p:graphicFrame>
        <p:nvGraphicFramePr>
          <p:cNvPr id="7" name="Espace réservé du contenu 6">
            <a:extLst>
              <a:ext uri="{FF2B5EF4-FFF2-40B4-BE49-F238E27FC236}">
                <a16:creationId xmlns:a16="http://schemas.microsoft.com/office/drawing/2014/main" id="{EF0529AE-3157-3185-8E3A-93EAD0E13A3D}"/>
              </a:ext>
            </a:extLst>
          </p:cNvPr>
          <p:cNvGraphicFramePr>
            <a:graphicFrameLocks noGrp="1"/>
          </p:cNvGraphicFramePr>
          <p:nvPr>
            <p:ph sz="half" idx="2"/>
            <p:extLst>
              <p:ext uri="{D42A27DB-BD31-4B8C-83A1-F6EECF244321}">
                <p14:modId xmlns:p14="http://schemas.microsoft.com/office/powerpoint/2010/main" val="1705018796"/>
              </p:ext>
            </p:extLst>
          </p:nvPr>
        </p:nvGraphicFramePr>
        <p:xfrm>
          <a:off x="7010400" y="883920"/>
          <a:ext cx="4693920"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328240"/>
            <a:ext cx="6807426" cy="664028"/>
          </a:xfrm>
        </p:spPr>
        <p:txBody>
          <a:bodyPr/>
          <a:lstStyle/>
          <a:p>
            <a:r>
              <a:rPr lang="fr-FR" dirty="0"/>
              <a:t>Le processus de ciblage du PNBSF repose sur une combinaison de différentes méthodes de ciblage, réparties en plusieurs étapes</a:t>
            </a:r>
          </a:p>
          <a:p>
            <a:r>
              <a:rPr lang="fr-FR" dirty="0"/>
              <a:t>Ce ciblage mixte permet donc de croiser la connaissance locale de la répartition de la pauvreté au sein des différents villages (RNU) avec le score PMT, jusqu’à atteindre les quotas de l’étape deux</a:t>
            </a:r>
          </a:p>
          <a:p>
            <a:r>
              <a:rPr lang="fr-FR" dirty="0"/>
              <a:t>Les personnes handicapées sont aussi éligibles à la bourse</a:t>
            </a:r>
            <a:endParaRPr lang="fr-BE" dirty="0"/>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585788" y="5125511"/>
            <a:ext cx="7046912" cy="1369892"/>
          </a:xfrm>
        </p:spPr>
        <p:txBody>
          <a:bodyPr/>
          <a:lstStyle/>
          <a:p>
            <a:pPr marL="0" indent="0">
              <a:buNone/>
            </a:pPr>
            <a:r>
              <a:rPr lang="fr-BE" dirty="0">
                <a:sym typeface="Wingdings" panose="05000000000000000000" pitchFamily="2" charset="2"/>
              </a:rPr>
              <a:t> </a:t>
            </a:r>
            <a:r>
              <a:rPr lang="fr-BE" dirty="0"/>
              <a:t>Quelle est </a:t>
            </a:r>
            <a:r>
              <a:rPr lang="fr-FR" dirty="0"/>
              <a:t>la compréhension et la légitimité du ciblage du point de vue des bénéficiaires? </a:t>
            </a:r>
            <a:endParaRPr lang="fr-BE" dirty="0"/>
          </a:p>
        </p:txBody>
      </p:sp>
    </p:spTree>
    <p:extLst>
      <p:ext uri="{BB962C8B-B14F-4D97-AF65-F5344CB8AC3E}">
        <p14:creationId xmlns:p14="http://schemas.microsoft.com/office/powerpoint/2010/main" val="3885266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normAutofit/>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Le ciblage selon les bénéficiaires</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328240"/>
            <a:ext cx="9926320" cy="664028"/>
          </a:xfrm>
        </p:spPr>
        <p:txBody>
          <a:bodyPr/>
          <a:lstStyle/>
          <a:p>
            <a:r>
              <a:rPr lang="fr-FR" dirty="0"/>
              <a:t>Compréhension des critères de sélection: la pauvreté mais aussi le handicap </a:t>
            </a:r>
          </a:p>
          <a:p>
            <a:endParaRPr lang="fr-FR" dirty="0"/>
          </a:p>
          <a:p>
            <a:pPr marL="0" indent="0">
              <a:buNone/>
            </a:pPr>
            <a:r>
              <a:rPr lang="fr-FR" sz="1600" i="1" dirty="0"/>
              <a:t>« Ils ont choisi les personnes les plus démunies, qui n’avaient pas de revenu mensuel. Ceux qui avaient un salaire n’ont pas été choisis, c’est juste pour aider les personnes pauvres »</a:t>
            </a:r>
          </a:p>
          <a:p>
            <a:pPr marL="0" indent="0">
              <a:buNone/>
            </a:pPr>
            <a:r>
              <a:rPr lang="fr-FR" sz="1600" i="1" dirty="0"/>
              <a:t>« Quand je suis partie faire ma nouvelle carte d’identité, j’ai trouvé une caissière qui m’a dit que comme je suis handicapée, je devrais recevoir une bourse. Elle m’a dit d’aller voir le chef du village et qu’il allait me faire une carte pour recevoir la bourse » </a:t>
            </a:r>
            <a:endParaRPr lang="fr-BE" sz="1600" i="1" dirty="0"/>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382588" y="4651582"/>
            <a:ext cx="9536112" cy="1369892"/>
          </a:xfrm>
        </p:spPr>
        <p:txBody>
          <a:bodyPr/>
          <a:lstStyle/>
          <a:p>
            <a:r>
              <a:rPr lang="fr-BE" dirty="0">
                <a:sym typeface="Wingdings" panose="05000000000000000000" pitchFamily="2" charset="2"/>
              </a:rPr>
              <a:t>Comment se déroule le processus de sélection: flou pour les bénéficiaires </a:t>
            </a:r>
          </a:p>
          <a:p>
            <a:pPr marL="0" indent="0">
              <a:buNone/>
            </a:pPr>
            <a:r>
              <a:rPr lang="fr-FR" sz="1600" i="1" dirty="0"/>
              <a:t>« Tout ce que je sais c’est que je fais partie des premières personnes sélectionnées. C’est juste par chance, dieu a réservé à chacun ce qu’il devait avoir. Si Dieu ne t’a pas choisi parmi ceux qui doivent avoir la bourse alors tu ne la recevras pas»</a:t>
            </a:r>
          </a:p>
          <a:p>
            <a:pPr marL="0" indent="0">
              <a:buNone/>
            </a:pPr>
            <a:r>
              <a:rPr lang="fr-FR" sz="1600" i="1" dirty="0"/>
              <a:t>« Au début, j’ai été enquêtée. On a enquêté les enfants de mon mari et les enfants de ma co-épouse et mes enfants »</a:t>
            </a:r>
            <a:endParaRPr lang="fr-BE" sz="1600" i="1" dirty="0"/>
          </a:p>
        </p:txBody>
      </p:sp>
    </p:spTree>
    <p:extLst>
      <p:ext uri="{BB962C8B-B14F-4D97-AF65-F5344CB8AC3E}">
        <p14:creationId xmlns:p14="http://schemas.microsoft.com/office/powerpoint/2010/main" val="16124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Le ciblage selon les bénéficiaires</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328240"/>
            <a:ext cx="9926320" cy="664028"/>
          </a:xfrm>
        </p:spPr>
        <p:txBody>
          <a:bodyPr/>
          <a:lstStyle/>
          <a:p>
            <a:r>
              <a:rPr lang="fr-FR" dirty="0"/>
              <a:t>Ciblage communautaire: le chef du village? </a:t>
            </a:r>
          </a:p>
          <a:p>
            <a:pPr marL="0" indent="0">
              <a:buNone/>
            </a:pPr>
            <a:r>
              <a:rPr lang="fr-FR" sz="1600" i="1" dirty="0"/>
              <a:t>«C’est par le chef de village que j’ai obtenu la bourse. Il a été le premier à être informé. Vu que mon mari est mort, il a noté que ma situation était difficile surtout que j’ai beaucoup d’enfants à prendre en charge »</a:t>
            </a:r>
          </a:p>
          <a:p>
            <a:pPr marL="0" indent="0">
              <a:buNone/>
            </a:pPr>
            <a:r>
              <a:rPr lang="fr-FR" sz="1600" i="1" dirty="0"/>
              <a:t>« C’est le chef du village qui a réuni tout le monde et qui nous a dit que l’état allait donner des bourses pour nous aider »</a:t>
            </a:r>
            <a:endParaRPr lang="fr-BE" sz="1600" i="1" dirty="0"/>
          </a:p>
          <a:p>
            <a:pPr marL="0" indent="0">
              <a:buNone/>
            </a:pPr>
            <a:r>
              <a:rPr lang="fr-FR" sz="1600" i="1" dirty="0"/>
              <a:t>« Dans certains villages, les responsables font ce qu’ils veulent ; ils donnent à qui ils veulent»</a:t>
            </a:r>
          </a:p>
          <a:p>
            <a:pPr marL="0" indent="0">
              <a:buNone/>
            </a:pPr>
            <a:r>
              <a:rPr lang="fr-FR" sz="1600" i="1" dirty="0"/>
              <a:t>« Tu sais, au Sénégal, on sait tout ce qui se passe, alors tu vois, on donne la bourse à des gens qui ne devraient pas la recevoir, en laissant d’autres qui en ont plus besoin »</a:t>
            </a:r>
            <a:endParaRPr lang="fr-BE" sz="1600" i="1" dirty="0"/>
          </a:p>
          <a:p>
            <a:pPr marL="0" indent="0">
              <a:buNone/>
            </a:pPr>
            <a:endParaRPr lang="fr-BE" sz="1600" i="1" dirty="0"/>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373679" y="5122983"/>
            <a:ext cx="9536112" cy="1369892"/>
          </a:xfrm>
        </p:spPr>
        <p:txBody>
          <a:bodyPr/>
          <a:lstStyle/>
          <a:p>
            <a:r>
              <a:rPr lang="fr-BE" dirty="0">
                <a:sym typeface="Wingdings" panose="05000000000000000000" pitchFamily="2" charset="2"/>
              </a:rPr>
              <a:t>Ciblage juste? De manière générale oui, mais...</a:t>
            </a:r>
          </a:p>
          <a:p>
            <a:pPr marL="0" indent="0">
              <a:buNone/>
            </a:pPr>
            <a:r>
              <a:rPr lang="fr-FR" sz="1600" i="1" dirty="0">
                <a:sym typeface="Wingdings" panose="05000000000000000000" pitchFamily="2" charset="2"/>
              </a:rPr>
              <a:t>« Non </a:t>
            </a:r>
            <a:r>
              <a:rPr lang="fr-FR" sz="1600" i="1" dirty="0" err="1">
                <a:sym typeface="Wingdings" panose="05000000000000000000" pitchFamily="2" charset="2"/>
              </a:rPr>
              <a:t>non</a:t>
            </a:r>
            <a:r>
              <a:rPr lang="fr-FR" sz="1600" i="1" dirty="0">
                <a:sym typeface="Wingdings" panose="05000000000000000000" pitchFamily="2" charset="2"/>
              </a:rPr>
              <a:t>, il n’y en a pas, toutes les familles qui reçoivent la bourse en ont besoin »</a:t>
            </a:r>
          </a:p>
          <a:p>
            <a:pPr marL="0" indent="0">
              <a:buNone/>
            </a:pPr>
            <a:r>
              <a:rPr lang="fr-FR" sz="1600" i="1" dirty="0">
                <a:sym typeface="Wingdings" panose="05000000000000000000" pitchFamily="2" charset="2"/>
              </a:rPr>
              <a:t>« Oui je trouve ça juste parce que tous ceux qui en bénéficient ici sont des nécessiteux »</a:t>
            </a:r>
          </a:p>
          <a:p>
            <a:pPr marL="0" indent="0">
              <a:buNone/>
            </a:pPr>
            <a:endParaRPr lang="fr-BE" dirty="0">
              <a:sym typeface="Wingdings" panose="05000000000000000000" pitchFamily="2" charset="2"/>
            </a:endParaRPr>
          </a:p>
        </p:txBody>
      </p:sp>
    </p:spTree>
    <p:extLst>
      <p:ext uri="{BB962C8B-B14F-4D97-AF65-F5344CB8AC3E}">
        <p14:creationId xmlns:p14="http://schemas.microsoft.com/office/powerpoint/2010/main" val="405527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389357" y="1690688"/>
            <a:ext cx="10515600" cy="533948"/>
          </a:xfrm>
        </p:spPr>
        <p:txBody>
          <a:bodyPr/>
          <a:lstStyle/>
          <a:p>
            <a:r>
              <a:rPr lang="fr-BE" dirty="0"/>
              <a:t>Le ciblage selon les bénéficiaires</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328240"/>
            <a:ext cx="9926320" cy="664028"/>
          </a:xfrm>
        </p:spPr>
        <p:txBody>
          <a:bodyPr/>
          <a:lstStyle/>
          <a:p>
            <a:r>
              <a:rPr lang="fr-FR" dirty="0"/>
              <a:t>Elargir le ciblage : pas assez de pauvres couverts</a:t>
            </a:r>
          </a:p>
          <a:p>
            <a:endParaRPr lang="fr-FR" dirty="0"/>
          </a:p>
          <a:p>
            <a:pPr marL="0" indent="0">
              <a:buNone/>
            </a:pPr>
            <a:r>
              <a:rPr lang="fr-FR" sz="1600" i="1" dirty="0"/>
              <a:t>« Dans ce village, on aurait dû donner à tout le monde »</a:t>
            </a:r>
          </a:p>
          <a:p>
            <a:pPr marL="0" indent="0">
              <a:buNone/>
            </a:pPr>
            <a:r>
              <a:rPr lang="fr-FR" sz="1600" i="1" dirty="0"/>
              <a:t>« il y en a qui devraient percevoir la bourse mais qui ne la perçoivent pas. Quand tu entres dans un village, tu verras qu’il y en a un paquet qui en a besoin » </a:t>
            </a:r>
          </a:p>
          <a:p>
            <a:pPr marL="0" indent="0">
              <a:buNone/>
            </a:pPr>
            <a:r>
              <a:rPr lang="fr-FR" sz="1600" i="1" dirty="0"/>
              <a:t>« Tout le monde ne peut pas l’avoir mais peut-être que si on augmente le nombre de bénéficiaires, peut-être que tout le monde pourrait. »</a:t>
            </a:r>
          </a:p>
          <a:p>
            <a:pPr marL="0" indent="0">
              <a:buNone/>
            </a:pPr>
            <a:r>
              <a:rPr lang="fr-FR" sz="1600" i="1" dirty="0"/>
              <a:t>« on devrait rajouter sur la liste plusieurs personnes parce que tout le monde sont des familles démunies ici, on n’a pas les moyens »</a:t>
            </a:r>
          </a:p>
          <a:p>
            <a:pPr marL="0" indent="0">
              <a:buNone/>
            </a:pPr>
            <a:r>
              <a:rPr lang="fr-FR" sz="1600" i="1" dirty="0"/>
              <a:t>«Oui, il y en a qui en ont besoin mais ils n’ont pas de carte d’identité donc c’est pour ça qu’ils ne reçoivent pas la bourse. Ils ne peuvent pas s’inscrire pour recevoir la bourse sans carte d’identité »</a:t>
            </a:r>
          </a:p>
          <a:p>
            <a:pPr marL="0" indent="0">
              <a:buNone/>
            </a:pPr>
            <a:endParaRPr lang="fr-BE" sz="1600" i="1" dirty="0"/>
          </a:p>
        </p:txBody>
      </p:sp>
    </p:spTree>
    <p:extLst>
      <p:ext uri="{BB962C8B-B14F-4D97-AF65-F5344CB8AC3E}">
        <p14:creationId xmlns:p14="http://schemas.microsoft.com/office/powerpoint/2010/main" val="323780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690688"/>
            <a:ext cx="10515600" cy="533948"/>
          </a:xfrm>
        </p:spPr>
        <p:txBody>
          <a:bodyPr/>
          <a:lstStyle/>
          <a:p>
            <a:r>
              <a:rPr lang="fr-BE" dirty="0"/>
              <a:t>Le ciblage selon les bénéficiaires</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80" y="2328240"/>
            <a:ext cx="9926320" cy="664028"/>
          </a:xfrm>
        </p:spPr>
        <p:txBody>
          <a:bodyPr/>
          <a:lstStyle/>
          <a:p>
            <a:r>
              <a:rPr lang="fr-FR" dirty="0"/>
              <a:t>Perception des inégalités « partagées » : peu de remise en cause du processus</a:t>
            </a:r>
            <a:endParaRPr lang="fr-BE" sz="1600" i="1" dirty="0"/>
          </a:p>
          <a:p>
            <a:r>
              <a:rPr lang="fr-BE" sz="1600" dirty="0"/>
              <a:t>Légitimité du programme et de son ciblage </a:t>
            </a:r>
            <a:r>
              <a:rPr lang="fr-FR" sz="1600" dirty="0"/>
              <a:t>– bien que faible compréhension du processus en lui-même </a:t>
            </a:r>
            <a:endParaRPr lang="fr-BE" sz="1600" dirty="0"/>
          </a:p>
        </p:txBody>
      </p:sp>
      <p:sp>
        <p:nvSpPr>
          <p:cNvPr id="6" name="ZoneTexte 5">
            <a:extLst>
              <a:ext uri="{FF2B5EF4-FFF2-40B4-BE49-F238E27FC236}">
                <a16:creationId xmlns:a16="http://schemas.microsoft.com/office/drawing/2014/main" id="{672E9906-2089-9E65-5934-0000E9D8A313}"/>
              </a:ext>
            </a:extLst>
          </p:cNvPr>
          <p:cNvSpPr txBox="1"/>
          <p:nvPr/>
        </p:nvSpPr>
        <p:spPr>
          <a:xfrm>
            <a:off x="487680" y="3265088"/>
            <a:ext cx="9100820" cy="757130"/>
          </a:xfrm>
          <a:prstGeom prst="rect">
            <a:avLst/>
          </a:prstGeom>
          <a:noFill/>
        </p:spPr>
        <p:txBody>
          <a:bodyPr wrap="square">
            <a:spAutoFit/>
          </a:bodyPr>
          <a:lstStyle/>
          <a:p>
            <a:pPr lvl="0">
              <a:lnSpc>
                <a:spcPct val="90000"/>
              </a:lnSpc>
              <a:spcBef>
                <a:spcPts val="1000"/>
              </a:spcBef>
              <a:spcAft>
                <a:spcPts val="1000"/>
              </a:spcAft>
              <a:buClr>
                <a:srgbClr val="000000"/>
              </a:buClr>
              <a:buSzPct val="120000"/>
            </a:pPr>
            <a:r>
              <a:rPr lang="fr-BE" sz="2400" b="1" dirty="0">
                <a:solidFill>
                  <a:srgbClr val="124F45"/>
                </a:solidFill>
                <a:latin typeface="Proxima Nova Cond Extrabold" panose="02000506030000020004" pitchFamily="2" charset="0"/>
              </a:rPr>
              <a:t>Discussion - Du quantitatif au qualitatif : des dysfonctionnements « imprévus ».</a:t>
            </a:r>
          </a:p>
        </p:txBody>
      </p:sp>
      <p:sp>
        <p:nvSpPr>
          <p:cNvPr id="8" name="ZoneTexte 7">
            <a:extLst>
              <a:ext uri="{FF2B5EF4-FFF2-40B4-BE49-F238E27FC236}">
                <a16:creationId xmlns:a16="http://schemas.microsoft.com/office/drawing/2014/main" id="{E8AF7DD2-5E73-FB51-46AB-072132EA2E5B}"/>
              </a:ext>
            </a:extLst>
          </p:cNvPr>
          <p:cNvSpPr txBox="1"/>
          <p:nvPr/>
        </p:nvSpPr>
        <p:spPr>
          <a:xfrm>
            <a:off x="487679" y="4118759"/>
            <a:ext cx="11045559" cy="2866426"/>
          </a:xfrm>
          <a:prstGeom prst="rect">
            <a:avLst/>
          </a:prstGeom>
          <a:noFill/>
        </p:spPr>
        <p:txBody>
          <a:bodyPr wrap="square">
            <a:spAutoFit/>
          </a:bodyPr>
          <a:lstStyle/>
          <a:p>
            <a:pPr marL="228600" indent="-228600">
              <a:lnSpc>
                <a:spcPct val="90000"/>
              </a:lnSpc>
              <a:spcBef>
                <a:spcPts val="1000"/>
              </a:spcBef>
              <a:buSzPct val="120000"/>
              <a:buFont typeface="Arial" panose="020B0604020202020204" pitchFamily="34" charset="0"/>
              <a:buChar char="•"/>
            </a:pPr>
            <a:r>
              <a:rPr lang="fr-BE" dirty="0">
                <a:solidFill>
                  <a:schemeClr val="tx1">
                    <a:lumMod val="50000"/>
                    <a:lumOff val="50000"/>
                  </a:schemeClr>
                </a:solidFill>
                <a:latin typeface="Proxima Nova Medium" panose="02000506030000020004" pitchFamily="2" charset="0"/>
              </a:rPr>
              <a:t>Un des avantages de l’enquête qualitative est qu’elle permet de débusquer des problématiques inattendues c’est-à-dire non anticipées par les chercheurs (Olivier de Sardan (2008)</a:t>
            </a:r>
          </a:p>
          <a:p>
            <a:pPr marL="228600" indent="-228600">
              <a:lnSpc>
                <a:spcPct val="90000"/>
              </a:lnSpc>
              <a:spcBef>
                <a:spcPts val="1000"/>
              </a:spcBef>
              <a:buSzPct val="120000"/>
              <a:buFont typeface="Arial" panose="020B0604020202020204" pitchFamily="34" charset="0"/>
              <a:buChar char="•"/>
            </a:pPr>
            <a:r>
              <a:rPr lang="fr-BE" dirty="0">
                <a:solidFill>
                  <a:schemeClr val="tx1">
                    <a:lumMod val="50000"/>
                    <a:lumOff val="50000"/>
                  </a:schemeClr>
                </a:solidFill>
                <a:latin typeface="Proxima Nova Medium" panose="02000506030000020004" pitchFamily="2" charset="0"/>
              </a:rPr>
              <a:t>Ciblage dans des zones très pauvres justifié?  </a:t>
            </a:r>
          </a:p>
          <a:p>
            <a:pPr marL="228600" indent="-228600">
              <a:lnSpc>
                <a:spcPct val="90000"/>
              </a:lnSpc>
              <a:spcBef>
                <a:spcPts val="1000"/>
              </a:spcBef>
              <a:buSzPct val="120000"/>
              <a:buFont typeface="Arial" panose="020B0604020202020204" pitchFamily="34" charset="0"/>
              <a:buChar char="•"/>
            </a:pPr>
            <a:r>
              <a:rPr lang="fr-FR" dirty="0">
                <a:solidFill>
                  <a:schemeClr val="tx1">
                    <a:lumMod val="50000"/>
                    <a:lumOff val="50000"/>
                  </a:schemeClr>
                </a:solidFill>
                <a:latin typeface="Proxima Nova Medium" panose="02000506030000020004" pitchFamily="2" charset="0"/>
              </a:rPr>
              <a:t>Difficultés liées à leurs déplacements pour recevoir la bourse et retard de paiement</a:t>
            </a:r>
          </a:p>
          <a:p>
            <a:pPr>
              <a:lnSpc>
                <a:spcPct val="90000"/>
              </a:lnSpc>
              <a:spcBef>
                <a:spcPts val="1000"/>
              </a:spcBef>
              <a:buSzPct val="120000"/>
            </a:pPr>
            <a:r>
              <a:rPr lang="fr-FR" sz="1600" i="1" dirty="0">
                <a:solidFill>
                  <a:schemeClr val="tx1">
                    <a:lumMod val="50000"/>
                    <a:lumOff val="50000"/>
                  </a:schemeClr>
                </a:solidFill>
                <a:latin typeface="Proxima Nova Medium" panose="02000506030000020004" pitchFamily="2" charset="0"/>
              </a:rPr>
              <a:t>« C’est trop difficile de récupérer la bourse, tu peux faire des allers-retours jusqu’à 5 fois sans recevoir la bourse (…). » </a:t>
            </a:r>
          </a:p>
          <a:p>
            <a:pPr>
              <a:lnSpc>
                <a:spcPct val="90000"/>
              </a:lnSpc>
              <a:spcBef>
                <a:spcPts val="1000"/>
              </a:spcBef>
              <a:buSzPct val="120000"/>
            </a:pPr>
            <a:r>
              <a:rPr lang="fr-FR" sz="1600" i="1" dirty="0">
                <a:solidFill>
                  <a:schemeClr val="tx1">
                    <a:lumMod val="50000"/>
                    <a:lumOff val="50000"/>
                  </a:schemeClr>
                </a:solidFill>
                <a:latin typeface="Proxima Nova Medium" panose="02000506030000020004" pitchFamily="2" charset="0"/>
              </a:rPr>
              <a:t>« C’est difficile, c’est vraiment difficile. Mais pas seulement pour moi, c’est pour tout le monde. Prendre un Clando pour aller jusque là-bas et ne pas recevoir l’argent, c’est difficile. En plus quand tu n’as pas d’argent, les enfants partent à l’école sans manger. »</a:t>
            </a:r>
          </a:p>
          <a:p>
            <a:pPr>
              <a:lnSpc>
                <a:spcPct val="90000"/>
              </a:lnSpc>
              <a:spcBef>
                <a:spcPts val="1000"/>
              </a:spcBef>
              <a:buSzPct val="120000"/>
            </a:pPr>
            <a:endParaRPr lang="fr-BE" dirty="0">
              <a:solidFill>
                <a:schemeClr val="tx1">
                  <a:lumMod val="50000"/>
                  <a:lumOff val="50000"/>
                </a:schemeClr>
              </a:solidFill>
              <a:latin typeface="Proxima Nova Medium" panose="02000506030000020004" pitchFamily="2" charset="0"/>
            </a:endParaRPr>
          </a:p>
        </p:txBody>
      </p:sp>
    </p:spTree>
    <p:extLst>
      <p:ext uri="{BB962C8B-B14F-4D97-AF65-F5344CB8AC3E}">
        <p14:creationId xmlns:p14="http://schemas.microsoft.com/office/powerpoint/2010/main" val="2914956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717F2-2BF6-598B-9FBB-A057D50F4A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89A63E-595A-301F-357A-CD2AB7E1B50E}"/>
              </a:ext>
            </a:extLst>
          </p:cNvPr>
          <p:cNvSpPr>
            <a:spLocks noGrp="1"/>
          </p:cNvSpPr>
          <p:nvPr>
            <p:ph type="title"/>
          </p:nvPr>
        </p:nvSpPr>
        <p:spPr/>
        <p:txBody>
          <a:bodyPr/>
          <a:lstStyle/>
          <a:p>
            <a:r>
              <a:rPr lang="fr-BE" dirty="0"/>
              <a:t>3. Analyses qualitatives</a:t>
            </a:r>
          </a:p>
        </p:txBody>
      </p:sp>
      <p:sp>
        <p:nvSpPr>
          <p:cNvPr id="3" name="Espace réservé du texte 2">
            <a:extLst>
              <a:ext uri="{FF2B5EF4-FFF2-40B4-BE49-F238E27FC236}">
                <a16:creationId xmlns:a16="http://schemas.microsoft.com/office/drawing/2014/main" id="{6EB021ED-8F44-464E-49EF-B7EEF0439DD1}"/>
              </a:ext>
            </a:extLst>
          </p:cNvPr>
          <p:cNvSpPr>
            <a:spLocks noGrp="1"/>
          </p:cNvSpPr>
          <p:nvPr>
            <p:ph type="body" idx="16"/>
          </p:nvPr>
        </p:nvSpPr>
        <p:spPr>
          <a:xfrm>
            <a:off x="487680" y="1521472"/>
            <a:ext cx="10515600" cy="533948"/>
          </a:xfrm>
        </p:spPr>
        <p:txBody>
          <a:bodyPr/>
          <a:lstStyle/>
          <a:p>
            <a:r>
              <a:rPr lang="fr-BE" dirty="0"/>
              <a:t>Exemple 2: les aspirations des jeunes au Sénégal </a:t>
            </a:r>
          </a:p>
        </p:txBody>
      </p:sp>
      <p:sp>
        <p:nvSpPr>
          <p:cNvPr id="4" name="Espace réservé du contenu 3">
            <a:extLst>
              <a:ext uri="{FF2B5EF4-FFF2-40B4-BE49-F238E27FC236}">
                <a16:creationId xmlns:a16="http://schemas.microsoft.com/office/drawing/2014/main" id="{A28F1483-BA8C-C00C-DF44-41CA7A292FE6}"/>
              </a:ext>
            </a:extLst>
          </p:cNvPr>
          <p:cNvSpPr>
            <a:spLocks noGrp="1"/>
          </p:cNvSpPr>
          <p:nvPr>
            <p:ph sz="half" idx="2"/>
          </p:nvPr>
        </p:nvSpPr>
        <p:spPr>
          <a:xfrm>
            <a:off x="254572" y="2012903"/>
            <a:ext cx="11010836" cy="782841"/>
          </a:xfrm>
        </p:spPr>
        <p:txBody>
          <a:bodyPr/>
          <a:lstStyle/>
          <a:p>
            <a:r>
              <a:rPr lang="fr-BE" dirty="0"/>
              <a:t>Suite des observations sur le terrain lors du 1</a:t>
            </a:r>
            <a:r>
              <a:rPr lang="fr-BE" baseline="30000" dirty="0"/>
              <a:t>er</a:t>
            </a:r>
            <a:r>
              <a:rPr lang="fr-BE" dirty="0"/>
              <a:t> microprojet : Etude sur les aspirations des jeunes au Sénégal (BM)</a:t>
            </a:r>
          </a:p>
          <a:p>
            <a:pPr marL="0" indent="0">
              <a:buNone/>
            </a:pPr>
            <a:endParaRPr lang="fr-BE" dirty="0"/>
          </a:p>
          <a:p>
            <a:pPr marL="285750" marR="0" lvl="0" indent="-285750" algn="just" rtl="0">
              <a:lnSpc>
                <a:spcPct val="150000"/>
              </a:lnSpc>
              <a:spcBef>
                <a:spcPts val="0"/>
              </a:spcBef>
              <a:spcAft>
                <a:spcPts val="0"/>
              </a:spcAft>
              <a:buClr>
                <a:srgbClr val="000000"/>
              </a:buClr>
              <a:buSzPts val="1400"/>
              <a:buFont typeface="Noto Sans Symbols"/>
              <a:buChar char="❖"/>
            </a:pPr>
            <a:r>
              <a:rPr lang="fr-FR" sz="1400" b="1" i="0" u="none" strike="noStrike" cap="none" dirty="0">
                <a:solidFill>
                  <a:srgbClr val="000000"/>
                </a:solidFill>
                <a:latin typeface="Arial" panose="020B0604020202020204" pitchFamily="34" charset="0"/>
                <a:ea typeface="Calibri"/>
                <a:cs typeface="Arial" panose="020B0604020202020204" pitchFamily="34" charset="0"/>
                <a:sym typeface="Calibri"/>
              </a:rPr>
              <a:t>Identification des groupes de discussion </a:t>
            </a:r>
            <a:endParaRPr lang="fr-FR" sz="1400" dirty="0">
              <a:latin typeface="Arial" panose="020B0604020202020204" pitchFamily="34" charset="0"/>
              <a:cs typeface="Arial" panose="020B0604020202020204" pitchFamily="34" charset="0"/>
            </a:endParaRPr>
          </a:p>
          <a:p>
            <a:pPr marL="442913" marR="0" lvl="2" indent="-285750" algn="just" rtl="0">
              <a:lnSpc>
                <a:spcPct val="150000"/>
              </a:lnSpc>
              <a:spcBef>
                <a:spcPts val="800"/>
              </a:spcBef>
              <a:spcAft>
                <a:spcPts val="0"/>
              </a:spcAft>
              <a:buClr>
                <a:srgbClr val="000000"/>
              </a:buClr>
              <a:buSzPts val="1400"/>
              <a:buFont typeface="Noto Sans Symbols"/>
              <a:buChar char="✔"/>
            </a:pPr>
            <a:r>
              <a:rPr lang="fr-FR" sz="1600" b="1" i="0" u="none" strike="noStrike" cap="none" dirty="0">
                <a:solidFill>
                  <a:srgbClr val="000000"/>
                </a:solidFill>
                <a:latin typeface="Arial" panose="020B0604020202020204" pitchFamily="34" charset="0"/>
                <a:ea typeface="Calibri"/>
                <a:cs typeface="Arial" panose="020B0604020202020204" pitchFamily="34" charset="0"/>
                <a:sym typeface="Calibri"/>
              </a:rPr>
              <a:t>Nombre de focus grou</a:t>
            </a:r>
            <a:r>
              <a:rPr lang="fr-FR" sz="1600" b="1" i="0" u="none" strike="noStrike" cap="none" dirty="0">
                <a:latin typeface="Arial" panose="020B0604020202020204" pitchFamily="34" charset="0"/>
                <a:ea typeface="Calibri"/>
                <a:cs typeface="Arial" panose="020B0604020202020204" pitchFamily="34" charset="0"/>
                <a:sym typeface="Calibri"/>
              </a:rPr>
              <a:t>ps </a:t>
            </a: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 20 groupes de 8 jeunes âgés de 15 à 29 ans, 4 régions du Sénégal</a:t>
            </a:r>
            <a:endParaRPr lang="fr-FR" sz="1600" dirty="0">
              <a:latin typeface="Arial" panose="020B0604020202020204" pitchFamily="34" charset="0"/>
              <a:cs typeface="Arial" panose="020B0604020202020204" pitchFamily="34" charset="0"/>
            </a:endParaRPr>
          </a:p>
          <a:p>
            <a:pPr marL="442913" marR="0" lvl="2" indent="-285750" algn="just" rtl="0">
              <a:lnSpc>
                <a:spcPct val="150000"/>
              </a:lnSpc>
              <a:spcBef>
                <a:spcPts val="800"/>
              </a:spcBef>
              <a:spcAft>
                <a:spcPts val="0"/>
              </a:spcAft>
              <a:buClr>
                <a:srgbClr val="000000"/>
              </a:buClr>
              <a:buSzPts val="1400"/>
              <a:buFont typeface="Noto Sans Symbols"/>
              <a:buChar char="✔"/>
            </a:pPr>
            <a:r>
              <a:rPr lang="fr-FR" sz="1600" b="1" i="0" u="none" strike="noStrike" cap="none" dirty="0">
                <a:solidFill>
                  <a:srgbClr val="000000"/>
                </a:solidFill>
                <a:latin typeface="Arial" panose="020B0604020202020204" pitchFamily="34" charset="0"/>
                <a:ea typeface="Calibri"/>
                <a:cs typeface="Arial" panose="020B0604020202020204" pitchFamily="34" charset="0"/>
                <a:sym typeface="Calibri"/>
              </a:rPr>
              <a:t>Nombre d’entretiens individuels </a:t>
            </a: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 20 jeunes âgés de 15 à 29 ans</a:t>
            </a:r>
            <a:endParaRPr lang="fr-FR" sz="1600" dirty="0">
              <a:latin typeface="Arial" panose="020B0604020202020204" pitchFamily="34" charset="0"/>
              <a:cs typeface="Arial" panose="020B0604020202020204" pitchFamily="34" charset="0"/>
            </a:endParaRPr>
          </a:p>
          <a:p>
            <a:pPr marL="442913" marR="0" lvl="2" indent="-285750" algn="just" rtl="0">
              <a:lnSpc>
                <a:spcPct val="150000"/>
              </a:lnSpc>
              <a:spcBef>
                <a:spcPts val="800"/>
              </a:spcBef>
              <a:spcAft>
                <a:spcPts val="0"/>
              </a:spcAft>
              <a:buClr>
                <a:srgbClr val="000000"/>
              </a:buClr>
              <a:buSzPts val="1400"/>
              <a:buFont typeface="Noto Sans Symbols"/>
              <a:buChar char="✔"/>
            </a:pPr>
            <a:r>
              <a:rPr lang="fr-FR" sz="1600" b="1" i="0" u="none" strike="noStrike" cap="none" dirty="0">
                <a:solidFill>
                  <a:srgbClr val="000000"/>
                </a:solidFill>
                <a:latin typeface="Arial" panose="020B0604020202020204" pitchFamily="34" charset="0"/>
                <a:ea typeface="Calibri"/>
                <a:cs typeface="Arial" panose="020B0604020202020204" pitchFamily="34" charset="0"/>
                <a:sym typeface="Calibri"/>
              </a:rPr>
              <a:t>Composition des groupes de jeunes</a:t>
            </a:r>
            <a:endParaRPr lang="fr-FR" sz="1600" dirty="0">
              <a:latin typeface="Arial" panose="020B0604020202020204" pitchFamily="34" charset="0"/>
              <a:cs typeface="Arial" panose="020B0604020202020204" pitchFamily="34" charset="0"/>
            </a:endParaRPr>
          </a:p>
          <a:p>
            <a:pPr marL="536575" marR="0" lvl="2" indent="-177800" algn="just" rtl="0">
              <a:lnSpc>
                <a:spcPct val="100000"/>
              </a:lnSpc>
              <a:spcBef>
                <a:spcPts val="800"/>
              </a:spcBef>
              <a:spcAft>
                <a:spcPts val="0"/>
              </a:spcAft>
              <a:buClr>
                <a:srgbClr val="000000"/>
              </a:buClr>
              <a:buSzPts val="1400"/>
              <a:buFont typeface="Courier New"/>
              <a:buChar char="o"/>
            </a:pP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Employés et travailleurs pour compte propre </a:t>
            </a:r>
            <a:endParaRPr lang="fr-FR" sz="1600" dirty="0">
              <a:latin typeface="Arial" panose="020B0604020202020204" pitchFamily="34" charset="0"/>
              <a:cs typeface="Arial" panose="020B0604020202020204" pitchFamily="34" charset="0"/>
            </a:endParaRPr>
          </a:p>
          <a:p>
            <a:pPr marL="536575" marR="0" lvl="2" indent="-177800" algn="just" rtl="0">
              <a:lnSpc>
                <a:spcPct val="100000"/>
              </a:lnSpc>
              <a:spcBef>
                <a:spcPts val="800"/>
              </a:spcBef>
              <a:spcAft>
                <a:spcPts val="0"/>
              </a:spcAft>
              <a:buClr>
                <a:srgbClr val="000000"/>
              </a:buClr>
              <a:buSzPts val="1400"/>
              <a:buFont typeface="Courier New"/>
              <a:buChar char="o"/>
            </a:pP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Sans emploi </a:t>
            </a:r>
            <a:endParaRPr lang="fr-FR" sz="1600" dirty="0">
              <a:latin typeface="Arial" panose="020B0604020202020204" pitchFamily="34" charset="0"/>
              <a:cs typeface="Arial" panose="020B0604020202020204" pitchFamily="34" charset="0"/>
            </a:endParaRPr>
          </a:p>
          <a:p>
            <a:pPr marL="536575" marR="0" lvl="2" indent="-177800" algn="just" rtl="0">
              <a:lnSpc>
                <a:spcPct val="100000"/>
              </a:lnSpc>
              <a:spcBef>
                <a:spcPts val="800"/>
              </a:spcBef>
              <a:spcAft>
                <a:spcPts val="0"/>
              </a:spcAft>
              <a:buClr>
                <a:srgbClr val="000000"/>
              </a:buClr>
              <a:buSzPts val="1400"/>
              <a:buFont typeface="Courier New"/>
              <a:buChar char="o"/>
            </a:pP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NEET</a:t>
            </a:r>
            <a:endParaRPr lang="fr-FR" sz="1600" dirty="0">
              <a:latin typeface="Arial" panose="020B0604020202020204" pitchFamily="34" charset="0"/>
              <a:cs typeface="Arial" panose="020B0604020202020204" pitchFamily="34" charset="0"/>
            </a:endParaRPr>
          </a:p>
          <a:p>
            <a:pPr marL="536575" marR="0" lvl="2" indent="-177800" algn="just" rtl="0">
              <a:lnSpc>
                <a:spcPct val="100000"/>
              </a:lnSpc>
              <a:spcBef>
                <a:spcPts val="800"/>
              </a:spcBef>
              <a:spcAft>
                <a:spcPts val="0"/>
              </a:spcAft>
              <a:buClr>
                <a:srgbClr val="000000"/>
              </a:buClr>
              <a:buSzPts val="1400"/>
              <a:buFont typeface="Courier New"/>
              <a:buChar char="o"/>
            </a:pPr>
            <a:r>
              <a:rPr lang="fr-FR" sz="1600" b="0" i="0" u="none" strike="noStrike" cap="none" dirty="0">
                <a:solidFill>
                  <a:srgbClr val="000000"/>
                </a:solidFill>
                <a:latin typeface="Arial" panose="020B0604020202020204" pitchFamily="34" charset="0"/>
                <a:ea typeface="Calibri"/>
                <a:cs typeface="Arial" panose="020B0604020202020204" pitchFamily="34" charset="0"/>
                <a:sym typeface="Calibri"/>
              </a:rPr>
              <a:t>Très jeunes  </a:t>
            </a:r>
            <a:endParaRPr lang="fr-FR" sz="1600" dirty="0">
              <a:latin typeface="Arial" panose="020B0604020202020204" pitchFamily="34" charset="0"/>
              <a:cs typeface="Arial" panose="020B0604020202020204" pitchFamily="34" charset="0"/>
            </a:endParaRPr>
          </a:p>
          <a:p>
            <a:pPr marL="0" indent="0">
              <a:buNone/>
            </a:pPr>
            <a:endParaRPr lang="fr-BE" sz="1600" dirty="0"/>
          </a:p>
        </p:txBody>
      </p:sp>
    </p:spTree>
    <p:extLst>
      <p:ext uri="{BB962C8B-B14F-4D97-AF65-F5344CB8AC3E}">
        <p14:creationId xmlns:p14="http://schemas.microsoft.com/office/powerpoint/2010/main" val="92193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A816236-9EBF-3F42-BE8E-78FAF68821D6}"/>
              </a:ext>
            </a:extLst>
          </p:cNvPr>
          <p:cNvSpPr>
            <a:spLocks noGrp="1"/>
          </p:cNvSpPr>
          <p:nvPr>
            <p:ph type="body" idx="16"/>
          </p:nvPr>
        </p:nvSpPr>
        <p:spPr>
          <a:xfrm>
            <a:off x="938784" y="2218252"/>
            <a:ext cx="9997440" cy="4085011"/>
          </a:xfrm>
        </p:spPr>
        <p:txBody>
          <a:bodyPr/>
          <a:lstStyle/>
          <a:p>
            <a:pPr marL="457200" indent="-457200">
              <a:buAutoNum type="arabicPeriod"/>
            </a:pPr>
            <a:r>
              <a:rPr lang="fr-BE" sz="2400" dirty="0"/>
              <a:t>Analyses systémiques</a:t>
            </a:r>
          </a:p>
          <a:p>
            <a:pPr marL="457200" indent="-457200">
              <a:buAutoNum type="arabicPeriod"/>
            </a:pPr>
            <a:endParaRPr lang="fr-BE" sz="2400" dirty="0"/>
          </a:p>
          <a:p>
            <a:pPr marL="342900" indent="-342900">
              <a:buAutoNum type="arabicPeriod"/>
            </a:pPr>
            <a:r>
              <a:rPr lang="fr-BE" sz="2400" dirty="0">
                <a:solidFill>
                  <a:schemeClr val="bg2">
                    <a:lumMod val="75000"/>
                  </a:schemeClr>
                </a:solidFill>
              </a:rPr>
              <a:t> Analyses d’impact quantitatives: </a:t>
            </a:r>
          </a:p>
          <a:p>
            <a:pPr marL="800100" lvl="1" indent="-342900">
              <a:buAutoNum type="arabicPeriod"/>
            </a:pPr>
            <a:r>
              <a:rPr lang="fr-BE" sz="2800" dirty="0">
                <a:solidFill>
                  <a:schemeClr val="bg2">
                    <a:lumMod val="75000"/>
                  </a:schemeClr>
                </a:solidFill>
              </a:rPr>
              <a:t>Essai Contrôlé Randomisé</a:t>
            </a:r>
          </a:p>
          <a:p>
            <a:pPr marL="800100" lvl="1" indent="-342900">
              <a:buAutoNum type="arabicPeriod"/>
            </a:pPr>
            <a:r>
              <a:rPr lang="fr-BE" sz="2800" dirty="0">
                <a:solidFill>
                  <a:schemeClr val="bg2">
                    <a:lumMod val="75000"/>
                  </a:schemeClr>
                </a:solidFill>
              </a:rPr>
              <a:t>Analyse d’impact quasi-expérimentale</a:t>
            </a:r>
          </a:p>
          <a:p>
            <a:pPr marL="342900" indent="-342900">
              <a:buAutoNum type="arabicPeriod"/>
            </a:pPr>
            <a:endParaRPr lang="fr-BE" sz="2400" dirty="0">
              <a:solidFill>
                <a:schemeClr val="bg2">
                  <a:lumMod val="75000"/>
                </a:schemeClr>
              </a:solidFill>
            </a:endParaRPr>
          </a:p>
          <a:p>
            <a:pPr marL="342900" indent="-342900">
              <a:buAutoNum type="arabicPeriod"/>
            </a:pPr>
            <a:r>
              <a:rPr lang="fr-BE" sz="2400" dirty="0">
                <a:solidFill>
                  <a:schemeClr val="bg2">
                    <a:lumMod val="75000"/>
                  </a:schemeClr>
                </a:solidFill>
              </a:rPr>
              <a:t> Analyses qualitatives</a:t>
            </a:r>
            <a:endParaRPr lang="fr-BE" sz="2400" dirty="0">
              <a:solidFill>
                <a:schemeClr val="bg2">
                  <a:lumMod val="75000"/>
                </a:schemeClr>
              </a:solidFill>
              <a:sym typeface="Wingdings" panose="05000000000000000000" pitchFamily="2" charset="2"/>
            </a:endParaRPr>
          </a:p>
          <a:p>
            <a:pPr marL="342900" indent="-342900">
              <a:buAutoNum type="arabicPeriod"/>
            </a:pPr>
            <a:endParaRPr lang="fr-BE" sz="2400" dirty="0">
              <a:solidFill>
                <a:schemeClr val="bg2">
                  <a:lumMod val="75000"/>
                </a:schemeClr>
              </a:solidFill>
              <a:sym typeface="Wingdings" panose="05000000000000000000" pitchFamily="2" charset="2"/>
            </a:endParaRPr>
          </a:p>
          <a:p>
            <a:pPr marL="342900" indent="-342900">
              <a:buAutoNum type="arabicPeriod"/>
            </a:pPr>
            <a:r>
              <a:rPr lang="fr-BE" sz="2400" dirty="0">
                <a:solidFill>
                  <a:schemeClr val="bg2">
                    <a:lumMod val="75000"/>
                  </a:schemeClr>
                </a:solidFill>
                <a:sym typeface="Wingdings" panose="05000000000000000000" pitchFamily="2" charset="2"/>
              </a:rPr>
              <a:t> </a:t>
            </a:r>
            <a:r>
              <a:rPr lang="fr-BE" sz="2400" dirty="0">
                <a:solidFill>
                  <a:schemeClr val="bg2">
                    <a:lumMod val="75000"/>
                  </a:schemeClr>
                </a:solidFill>
              </a:rPr>
              <a:t>Economie expérimentale </a:t>
            </a:r>
          </a:p>
          <a:p>
            <a:pPr marL="457200" indent="-457200">
              <a:buAutoNum type="arabicPeriod"/>
            </a:pPr>
            <a:endParaRPr lang="fr-BE" sz="2400" dirty="0"/>
          </a:p>
          <a:p>
            <a:endParaRPr lang="fr-BE" dirty="0"/>
          </a:p>
        </p:txBody>
      </p:sp>
    </p:spTree>
    <p:extLst>
      <p:ext uri="{BB962C8B-B14F-4D97-AF65-F5344CB8AC3E}">
        <p14:creationId xmlns:p14="http://schemas.microsoft.com/office/powerpoint/2010/main" val="318531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7345D-C6BE-EF0A-08E4-B8573A55C5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D67D71-1030-1615-03AD-6E07073272AB}"/>
              </a:ext>
            </a:extLst>
          </p:cNvPr>
          <p:cNvSpPr>
            <a:spLocks noGrp="1"/>
          </p:cNvSpPr>
          <p:nvPr>
            <p:ph type="title"/>
          </p:nvPr>
        </p:nvSpPr>
        <p:spPr>
          <a:xfrm>
            <a:off x="838200" y="365125"/>
            <a:ext cx="10515600" cy="1325563"/>
          </a:xfrm>
        </p:spPr>
        <p:txBody>
          <a:bodyPr/>
          <a:lstStyle/>
          <a:p>
            <a:r>
              <a:rPr lang="fr-BE" dirty="0"/>
              <a:t>3. Analyses qualitatives</a:t>
            </a:r>
            <a:br>
              <a:rPr lang="fr-BE" dirty="0"/>
            </a:br>
            <a:br>
              <a:rPr lang="fr-BE" dirty="0"/>
            </a:br>
            <a:r>
              <a:rPr lang="fr-BE" dirty="0"/>
              <a:t>Résultats</a:t>
            </a:r>
          </a:p>
        </p:txBody>
      </p:sp>
      <p:sp>
        <p:nvSpPr>
          <p:cNvPr id="4" name="Espace réservé du contenu 3">
            <a:extLst>
              <a:ext uri="{FF2B5EF4-FFF2-40B4-BE49-F238E27FC236}">
                <a16:creationId xmlns:a16="http://schemas.microsoft.com/office/drawing/2014/main" id="{024F63DA-BAAC-9943-FA5B-D2E51FAFDAD9}"/>
              </a:ext>
            </a:extLst>
          </p:cNvPr>
          <p:cNvSpPr>
            <a:spLocks noGrp="1"/>
          </p:cNvSpPr>
          <p:nvPr>
            <p:ph sz="half" idx="2"/>
          </p:nvPr>
        </p:nvSpPr>
        <p:spPr>
          <a:xfrm>
            <a:off x="169228" y="1690688"/>
            <a:ext cx="11010836" cy="782841"/>
          </a:xfrm>
        </p:spPr>
        <p:txBody>
          <a:bodyPr/>
          <a:lstStyle/>
          <a:p>
            <a:pPr marL="0" indent="0">
              <a:buNone/>
            </a:pPr>
            <a:endParaRPr lang="fr-BE" dirty="0"/>
          </a:p>
          <a:p>
            <a:pPr marL="0" indent="0">
              <a:buNone/>
            </a:pPr>
            <a:r>
              <a:rPr lang="fr-FR" b="1" dirty="0"/>
              <a:t>Emploi et aspirations des jeunes : un paradoxe</a:t>
            </a:r>
            <a:endParaRPr lang="fr-FR" dirty="0"/>
          </a:p>
          <a:p>
            <a:pPr>
              <a:buFont typeface="Arial" panose="020B0604020202020204" pitchFamily="34" charset="0"/>
              <a:buChar char="•"/>
            </a:pPr>
            <a:r>
              <a:rPr lang="fr-FR" b="1" dirty="0"/>
              <a:t>Aspirations élevées</a:t>
            </a:r>
            <a:r>
              <a:rPr lang="fr-FR" dirty="0"/>
              <a:t> :</a:t>
            </a:r>
          </a:p>
          <a:p>
            <a:pPr lvl="1"/>
            <a:r>
              <a:rPr lang="fr-FR" sz="2000" dirty="0">
                <a:solidFill>
                  <a:schemeClr val="bg2">
                    <a:lumMod val="50000"/>
                  </a:schemeClr>
                </a:solidFill>
              </a:rPr>
              <a:t>La majorité des jeunes souhaitent travailler et atteindre l’indépendance financière</a:t>
            </a:r>
          </a:p>
          <a:p>
            <a:pPr lvl="1"/>
            <a:r>
              <a:rPr lang="fr-FR" sz="2000" dirty="0">
                <a:solidFill>
                  <a:schemeClr val="bg2">
                    <a:lumMod val="50000"/>
                  </a:schemeClr>
                </a:solidFill>
              </a:rPr>
              <a:t>Les études et la formation</a:t>
            </a:r>
            <a:r>
              <a:rPr lang="fr-FR" sz="2000" dirty="0">
                <a:solidFill>
                  <a:schemeClr val="tx1">
                    <a:lumMod val="50000"/>
                    <a:lumOff val="50000"/>
                  </a:schemeClr>
                </a:solidFill>
              </a:rPr>
              <a:t> passent </a:t>
            </a:r>
            <a:r>
              <a:rPr lang="fr-FR" sz="2000" dirty="0">
                <a:solidFill>
                  <a:schemeClr val="bg2">
                    <a:lumMod val="50000"/>
                  </a:schemeClr>
                </a:solidFill>
              </a:rPr>
              <a:t>avant le mariage</a:t>
            </a:r>
          </a:p>
          <a:p>
            <a:pPr lvl="1"/>
            <a:r>
              <a:rPr lang="fr-FR" sz="2000" dirty="0">
                <a:solidFill>
                  <a:schemeClr val="bg2">
                    <a:lumMod val="50000"/>
                  </a:schemeClr>
                </a:solidFill>
              </a:rPr>
              <a:t>Un mariage tardif et monogame est généralement souhaité</a:t>
            </a:r>
          </a:p>
          <a:p>
            <a:pPr marL="457200" lvl="1" indent="0">
              <a:buNone/>
            </a:pPr>
            <a:r>
              <a:rPr lang="fr-FR" sz="2000" b="1" dirty="0">
                <a:solidFill>
                  <a:schemeClr val="accent2"/>
                </a:solidFill>
              </a:rPr>
              <a:t>VS</a:t>
            </a:r>
          </a:p>
          <a:p>
            <a:pPr>
              <a:buFont typeface="Arial" panose="020B0604020202020204" pitchFamily="34" charset="0"/>
              <a:buChar char="•"/>
            </a:pPr>
            <a:r>
              <a:rPr lang="fr-FR" b="1" dirty="0"/>
              <a:t>Participation faible</a:t>
            </a:r>
            <a:r>
              <a:rPr lang="fr-FR" dirty="0"/>
              <a:t> : Taux d'emploi des jeunes (15-30 ans) : 31,4 %, avec une disparité de genre notable (43,7 % hommes vs 21,6 % femmes).</a:t>
            </a:r>
          </a:p>
          <a:p>
            <a:pPr>
              <a:buFont typeface="Arial" panose="020B0604020202020204" pitchFamily="34" charset="0"/>
              <a:buChar char="•"/>
            </a:pPr>
            <a:r>
              <a:rPr lang="fr-FR" b="1" dirty="0"/>
              <a:t>Taux NEET élevés</a:t>
            </a:r>
            <a:r>
              <a:rPr lang="fr-FR" dirty="0"/>
              <a:t> : 52,3 % des jeunes femmes vs 28,2 % des jeunes hommes sans emploi, éducation ou formation</a:t>
            </a:r>
          </a:p>
          <a:p>
            <a:pPr>
              <a:buFont typeface="Arial" panose="020B0604020202020204" pitchFamily="34" charset="0"/>
              <a:buChar char="•"/>
            </a:pPr>
            <a:r>
              <a:rPr lang="fr-FR" b="1" dirty="0"/>
              <a:t>Mariage précoce </a:t>
            </a:r>
            <a:r>
              <a:rPr lang="fr-FR" dirty="0"/>
              <a:t>important et recrudescence de la </a:t>
            </a:r>
            <a:r>
              <a:rPr lang="fr-FR" b="1" dirty="0"/>
              <a:t>polygamie</a:t>
            </a:r>
            <a:r>
              <a:rPr lang="fr-FR" dirty="0"/>
              <a:t> </a:t>
            </a:r>
          </a:p>
          <a:p>
            <a:pPr>
              <a:buFont typeface="Arial" panose="020B0604020202020204" pitchFamily="34" charset="0"/>
              <a:buChar char="•"/>
            </a:pPr>
            <a:r>
              <a:rPr lang="fr-FR" b="1" dirty="0"/>
              <a:t>Conclusion</a:t>
            </a:r>
            <a:r>
              <a:rPr lang="fr-FR" dirty="0"/>
              <a:t> : l'étude a identifié une série de contraintes très diverses par nature. Nombre de ces contraintes, notamment celles liées aux normes sociales, peuvent être difficiles à identifier clairement et à surmonter</a:t>
            </a:r>
            <a:endParaRPr lang="fr-BE" sz="1600" dirty="0"/>
          </a:p>
        </p:txBody>
      </p:sp>
    </p:spTree>
    <p:extLst>
      <p:ext uri="{BB962C8B-B14F-4D97-AF65-F5344CB8AC3E}">
        <p14:creationId xmlns:p14="http://schemas.microsoft.com/office/powerpoint/2010/main" val="485020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460A-1386-D66B-4794-CBF0D0C166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202578-0103-C652-BF3F-078D0DA7FB83}"/>
              </a:ext>
            </a:extLst>
          </p:cNvPr>
          <p:cNvSpPr>
            <a:spLocks noGrp="1"/>
          </p:cNvSpPr>
          <p:nvPr>
            <p:ph type="title"/>
          </p:nvPr>
        </p:nvSpPr>
        <p:spPr/>
        <p:txBody>
          <a:bodyPr/>
          <a:lstStyle/>
          <a:p>
            <a:r>
              <a:rPr lang="fr-BE" dirty="0"/>
              <a:t>3. Analyses qualitatives</a:t>
            </a:r>
            <a:br>
              <a:rPr lang="fr-BE" dirty="0"/>
            </a:br>
            <a:br>
              <a:rPr lang="fr-BE" dirty="0"/>
            </a:br>
            <a:r>
              <a:rPr lang="fr-BE" dirty="0"/>
              <a:t>Résultats</a:t>
            </a:r>
          </a:p>
        </p:txBody>
      </p:sp>
      <p:sp>
        <p:nvSpPr>
          <p:cNvPr id="4" name="Espace réservé du contenu 3">
            <a:extLst>
              <a:ext uri="{FF2B5EF4-FFF2-40B4-BE49-F238E27FC236}">
                <a16:creationId xmlns:a16="http://schemas.microsoft.com/office/drawing/2014/main" id="{06750DF3-3DDE-94BF-1A1B-A8818F8E830E}"/>
              </a:ext>
            </a:extLst>
          </p:cNvPr>
          <p:cNvSpPr>
            <a:spLocks noGrp="1"/>
          </p:cNvSpPr>
          <p:nvPr>
            <p:ph sz="half" idx="2"/>
          </p:nvPr>
        </p:nvSpPr>
        <p:spPr>
          <a:xfrm>
            <a:off x="169228" y="1690688"/>
            <a:ext cx="11010836" cy="782841"/>
          </a:xfrm>
        </p:spPr>
        <p:txBody>
          <a:bodyPr/>
          <a:lstStyle/>
          <a:p>
            <a:pPr marL="0" indent="0">
              <a:buNone/>
            </a:pPr>
            <a:endParaRPr lang="fr-BE" dirty="0"/>
          </a:p>
          <a:p>
            <a:pPr marL="0" indent="0">
              <a:buNone/>
            </a:pPr>
            <a:r>
              <a:rPr lang="fr-FR" b="1" dirty="0"/>
              <a:t>Emploi et aspirations des jeunes : un paradoxe</a:t>
            </a:r>
            <a:endParaRPr lang="fr-FR" dirty="0"/>
          </a:p>
          <a:p>
            <a:pPr>
              <a:buFont typeface="Arial" panose="020B0604020202020204" pitchFamily="34" charset="0"/>
              <a:buChar char="•"/>
            </a:pPr>
            <a:r>
              <a:rPr lang="fr-FR" b="1" dirty="0"/>
              <a:t>Méthode DCE (</a:t>
            </a:r>
            <a:r>
              <a:rPr lang="fr-FR" b="1" dirty="0" err="1"/>
              <a:t>Discrete</a:t>
            </a:r>
            <a:r>
              <a:rPr lang="fr-FR" b="1" dirty="0"/>
              <a:t> </a:t>
            </a:r>
            <a:r>
              <a:rPr lang="fr-FR" b="1" dirty="0" err="1"/>
              <a:t>Choice</a:t>
            </a:r>
            <a:r>
              <a:rPr lang="fr-FR" b="1" dirty="0"/>
              <a:t> </a:t>
            </a:r>
            <a:r>
              <a:rPr lang="fr-FR" b="1" dirty="0" err="1"/>
              <a:t>Experiment</a:t>
            </a:r>
            <a:r>
              <a:rPr lang="fr-FR" b="1" dirty="0"/>
              <a:t>)</a:t>
            </a:r>
            <a:r>
              <a:rPr lang="fr-FR" dirty="0"/>
              <a:t> :</a:t>
            </a:r>
          </a:p>
          <a:p>
            <a:pPr marL="742950" lvl="1" indent="-285750">
              <a:buFont typeface="Arial" panose="020B0604020202020204" pitchFamily="34" charset="0"/>
              <a:buChar char="•"/>
            </a:pPr>
            <a:r>
              <a:rPr lang="fr-FR" sz="2000" dirty="0">
                <a:solidFill>
                  <a:schemeClr val="bg2">
                    <a:lumMod val="50000"/>
                  </a:schemeClr>
                </a:solidFill>
              </a:rPr>
              <a:t>Permet d’explorer les facteurs subconscients et sensibles influençant les décisions autour du travail, du mariage et de l’éducation.</a:t>
            </a:r>
          </a:p>
          <a:p>
            <a:pPr marL="742950" lvl="1" indent="-285750">
              <a:buFont typeface="Arial" panose="020B0604020202020204" pitchFamily="34" charset="0"/>
              <a:buChar char="•"/>
            </a:pPr>
            <a:r>
              <a:rPr lang="fr-FR" sz="2000" dirty="0">
                <a:solidFill>
                  <a:schemeClr val="bg2">
                    <a:lumMod val="50000"/>
                  </a:schemeClr>
                </a:solidFill>
              </a:rPr>
              <a:t>Propose des scénarios hypothétiques pour mesurer les compromis que les jeunes sont prêts à faire.</a:t>
            </a:r>
          </a:p>
          <a:p>
            <a:r>
              <a:rPr lang="fr-FR" b="1" dirty="0"/>
              <a:t>Objectifs et résultats</a:t>
            </a:r>
            <a:r>
              <a:rPr lang="fr-FR" dirty="0"/>
              <a:t> :</a:t>
            </a:r>
          </a:p>
          <a:p>
            <a:pPr>
              <a:buFont typeface="Arial" panose="020B0604020202020204" pitchFamily="34" charset="0"/>
              <a:buChar char="•"/>
            </a:pPr>
            <a:r>
              <a:rPr lang="fr-FR" dirty="0"/>
              <a:t>Comprendre comment les jeunes valorisent différents choix de vie.</a:t>
            </a:r>
          </a:p>
          <a:p>
            <a:pPr>
              <a:buFont typeface="Arial" panose="020B0604020202020204" pitchFamily="34" charset="0"/>
              <a:buChar char="•"/>
            </a:pPr>
            <a:r>
              <a:rPr lang="fr-FR" dirty="0"/>
              <a:t>Identifier l'influence des normes sociales, des pressions familiales et des contraintes financières sur leurs décisions.</a:t>
            </a:r>
          </a:p>
          <a:p>
            <a:pPr>
              <a:buFont typeface="Arial" panose="020B0604020202020204" pitchFamily="34" charset="0"/>
              <a:buChar char="•"/>
            </a:pPr>
            <a:r>
              <a:rPr lang="fr-FR" dirty="0"/>
              <a:t>Mettre en lumière des barrières invisibles souvent ignorées par les enquêtes traditionnelles, particulièrement pour les jeunes femmes.</a:t>
            </a:r>
          </a:p>
        </p:txBody>
      </p:sp>
    </p:spTree>
    <p:extLst>
      <p:ext uri="{BB962C8B-B14F-4D97-AF65-F5344CB8AC3E}">
        <p14:creationId xmlns:p14="http://schemas.microsoft.com/office/powerpoint/2010/main" val="298822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E0B0-8200-1E62-BBBB-049929B1F4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968670-4704-0BE4-B93A-E0EBF0229614}"/>
              </a:ext>
            </a:extLst>
          </p:cNvPr>
          <p:cNvSpPr>
            <a:spLocks noGrp="1"/>
          </p:cNvSpPr>
          <p:nvPr>
            <p:ph type="title"/>
          </p:nvPr>
        </p:nvSpPr>
        <p:spPr/>
        <p:txBody>
          <a:bodyPr/>
          <a:lstStyle/>
          <a:p>
            <a:r>
              <a:rPr lang="fr-BE" dirty="0"/>
              <a:t>Références</a:t>
            </a:r>
          </a:p>
        </p:txBody>
      </p:sp>
      <p:sp>
        <p:nvSpPr>
          <p:cNvPr id="4" name="Espace réservé du contenu 3">
            <a:extLst>
              <a:ext uri="{FF2B5EF4-FFF2-40B4-BE49-F238E27FC236}">
                <a16:creationId xmlns:a16="http://schemas.microsoft.com/office/drawing/2014/main" id="{9BAF7A95-D642-6D1F-9713-71E7688AE1BC}"/>
              </a:ext>
            </a:extLst>
          </p:cNvPr>
          <p:cNvSpPr>
            <a:spLocks noGrp="1"/>
          </p:cNvSpPr>
          <p:nvPr>
            <p:ph sz="half" idx="2"/>
          </p:nvPr>
        </p:nvSpPr>
        <p:spPr>
          <a:xfrm>
            <a:off x="169228" y="1690688"/>
            <a:ext cx="11010836" cy="782841"/>
          </a:xfrm>
        </p:spPr>
        <p:txBody>
          <a:bodyPr/>
          <a:lstStyle/>
          <a:p>
            <a:pPr marL="0" indent="0">
              <a:buNone/>
            </a:pPr>
            <a:r>
              <a:rPr lang="fr-FR" dirty="0">
                <a:solidFill>
                  <a:schemeClr val="tx1">
                    <a:lumMod val="65000"/>
                    <a:lumOff val="35000"/>
                  </a:schemeClr>
                </a:solidFill>
              </a:rPr>
              <a:t>Vandeninden, F., &amp; Vandeninden, E. (June 2024). </a:t>
            </a:r>
            <a:r>
              <a:rPr lang="fr-FR" i="1" dirty="0">
                <a:solidFill>
                  <a:schemeClr val="tx1">
                    <a:lumMod val="65000"/>
                    <a:lumOff val="35000"/>
                  </a:schemeClr>
                </a:solidFill>
              </a:rPr>
              <a:t>Les filets sociaux au Sénégal : Enquête qualitative auprès des bénéficiaires du programme national de bourse de sécurité familiale</a:t>
            </a:r>
            <a:r>
              <a:rPr lang="fr-FR" dirty="0">
                <a:solidFill>
                  <a:schemeClr val="tx1">
                    <a:lumMod val="65000"/>
                    <a:lumOff val="35000"/>
                  </a:schemeClr>
                </a:solidFill>
              </a:rPr>
              <a:t> [Paper </a:t>
            </a:r>
            <a:r>
              <a:rPr lang="fr-FR" dirty="0" err="1">
                <a:solidFill>
                  <a:schemeClr val="tx1">
                    <a:lumMod val="65000"/>
                    <a:lumOff val="35000"/>
                  </a:schemeClr>
                </a:solidFill>
              </a:rPr>
              <a:t>presentation</a:t>
            </a:r>
            <a:r>
              <a:rPr lang="fr-FR" dirty="0">
                <a:solidFill>
                  <a:schemeClr val="tx1">
                    <a:lumMod val="65000"/>
                    <a:lumOff val="35000"/>
                  </a:schemeClr>
                </a:solidFill>
              </a:rPr>
              <a:t>]. Démocratie et développement : l’appui des secteurs sociaux, Rabat, Morocco. </a:t>
            </a:r>
          </a:p>
          <a:p>
            <a:pPr marL="0" indent="0">
              <a:buNone/>
            </a:pPr>
            <a:endParaRPr lang="fr-FR" dirty="0">
              <a:solidFill>
                <a:schemeClr val="tx1">
                  <a:lumMod val="65000"/>
                  <a:lumOff val="35000"/>
                </a:schemeClr>
              </a:solidFill>
            </a:endParaRPr>
          </a:p>
          <a:p>
            <a:pPr marL="0" indent="0">
              <a:buNone/>
            </a:pPr>
            <a:r>
              <a:rPr lang="fr-FR" dirty="0">
                <a:solidFill>
                  <a:schemeClr val="tx1">
                    <a:lumMod val="65000"/>
                    <a:lumOff val="35000"/>
                  </a:schemeClr>
                </a:solidFill>
              </a:rPr>
              <a:t>Vandeninden, F. (2024). </a:t>
            </a:r>
            <a:r>
              <a:rPr lang="en-US" dirty="0">
                <a:solidFill>
                  <a:schemeClr val="tx1">
                    <a:lumMod val="65000"/>
                    <a:lumOff val="35000"/>
                  </a:schemeClr>
                </a:solidFill>
              </a:rPr>
              <a:t>Youth Survey: Aspirations in Careers, Education, and Family: summary of a qualitative survey. Washington D.C.: World Bank Group</a:t>
            </a:r>
            <a:endParaRPr lang="fr-FR" dirty="0">
              <a:solidFill>
                <a:schemeClr val="tx1">
                  <a:lumMod val="65000"/>
                  <a:lumOff val="35000"/>
                </a:schemeClr>
              </a:solidFill>
            </a:endParaRPr>
          </a:p>
          <a:p>
            <a:pPr marL="0" indent="0">
              <a:buNone/>
            </a:pPr>
            <a:r>
              <a:rPr lang="fr-FR" dirty="0">
                <a:solidFill>
                  <a:schemeClr val="tx1">
                    <a:lumMod val="65000"/>
                    <a:lumOff val="35000"/>
                  </a:schemeClr>
                </a:solidFill>
              </a:rPr>
              <a:t>Vandeninden, F. (2024). Aspirations des jeunes au Sénégal:  Formation enquêteurs FGD [</a:t>
            </a:r>
            <a:r>
              <a:rPr lang="fr-FR" dirty="0" err="1">
                <a:solidFill>
                  <a:schemeClr val="tx1">
                    <a:lumMod val="65000"/>
                    <a:lumOff val="35000"/>
                  </a:schemeClr>
                </a:solidFill>
              </a:rPr>
              <a:t>Presentation</a:t>
            </a:r>
            <a:r>
              <a:rPr lang="fr-FR" dirty="0">
                <a:solidFill>
                  <a:schemeClr val="tx1">
                    <a:lumMod val="65000"/>
                    <a:lumOff val="35000"/>
                  </a:schemeClr>
                </a:solidFill>
              </a:rPr>
              <a:t> Bureau BM]. Dakar, Sénégal. </a:t>
            </a:r>
          </a:p>
          <a:p>
            <a:pPr marL="0" indent="0">
              <a:buNone/>
            </a:pPr>
            <a:endParaRPr lang="fr-FR" dirty="0">
              <a:solidFill>
                <a:schemeClr val="tx1">
                  <a:lumMod val="65000"/>
                  <a:lumOff val="35000"/>
                </a:schemeClr>
              </a:solidFill>
            </a:endParaRPr>
          </a:p>
          <a:p>
            <a:pPr marL="0" indent="0">
              <a:buNone/>
            </a:pPr>
            <a:r>
              <a:rPr lang="fr-FR" dirty="0">
                <a:solidFill>
                  <a:schemeClr val="tx1">
                    <a:lumMod val="65000"/>
                    <a:lumOff val="35000"/>
                  </a:schemeClr>
                </a:solidFill>
              </a:rPr>
              <a:t>+</a:t>
            </a:r>
          </a:p>
          <a:p>
            <a:pPr marL="0" indent="0">
              <a:buNone/>
            </a:pPr>
            <a:r>
              <a:rPr lang="fr-BE"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Olivier de Sardan J.-P. (2008) </a:t>
            </a:r>
            <a:r>
              <a:rPr lang="fr-BE" sz="1800" i="1"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La rigueur du qualitatif : les contraintes empiriques de l'interprétation socio-anthropologique</a:t>
            </a:r>
            <a:r>
              <a:rPr lang="fr-BE"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  Louvain-La-Neuve, Academia-Bruylant.</a:t>
            </a:r>
          </a:p>
          <a:p>
            <a:pPr marL="0" indent="0">
              <a:buNone/>
            </a:pPr>
            <a:r>
              <a:rPr lang="en-US"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Olivier de </a:t>
            </a:r>
            <a:r>
              <a:rPr lang="en-US" sz="1800" dirty="0" err="1">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Sardan</a:t>
            </a:r>
            <a:r>
              <a:rPr lang="en-US"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 J-P, Piccoli E. (2018) Cash transfers and the revenge of contexts: An Introduction in Olivier de </a:t>
            </a:r>
            <a:r>
              <a:rPr lang="en-US" sz="1800" dirty="0" err="1">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Sardan</a:t>
            </a:r>
            <a:r>
              <a:rPr lang="en-US"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 J-P, Piccoli E. (eds), </a:t>
            </a:r>
            <a:r>
              <a:rPr lang="en-US" sz="1800" i="1"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Cash transfers in context: an anthropological perspective</a:t>
            </a:r>
            <a:r>
              <a:rPr lang="en-US"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 </a:t>
            </a:r>
            <a:r>
              <a:rPr lang="en-US" sz="1800" dirty="0" err="1">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Berghan</a:t>
            </a:r>
            <a:r>
              <a:rPr lang="en-US"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rPr>
              <a:t>, 1-28.</a:t>
            </a:r>
            <a:endParaRPr lang="fr-BE" sz="1800" dirty="0">
              <a:solidFill>
                <a:schemeClr val="tx1">
                  <a:lumMod val="65000"/>
                  <a:lumOff val="35000"/>
                </a:schemeClr>
              </a:solidFill>
              <a:effectLst/>
              <a:latin typeface="Proxima Nova Cond Extrabold" panose="02000506030000020004"/>
              <a:ea typeface="Aptos" panose="020B000402020202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4209912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5D1FF-46BE-407E-FEFC-BA42BEF0CDBB}"/>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F3EE760-91EA-A746-761A-66668FCB12E7}"/>
              </a:ext>
            </a:extLst>
          </p:cNvPr>
          <p:cNvSpPr>
            <a:spLocks noGrp="1"/>
          </p:cNvSpPr>
          <p:nvPr>
            <p:ph type="body" idx="16"/>
          </p:nvPr>
        </p:nvSpPr>
        <p:spPr>
          <a:xfrm>
            <a:off x="938784" y="2218252"/>
            <a:ext cx="9997440" cy="4085011"/>
          </a:xfrm>
        </p:spPr>
        <p:txBody>
          <a:bodyPr/>
          <a:lstStyle/>
          <a:p>
            <a:pPr marL="457200" indent="-457200">
              <a:buAutoNum type="arabicPeriod"/>
            </a:pPr>
            <a:r>
              <a:rPr lang="fr-BE" sz="2400" dirty="0">
                <a:solidFill>
                  <a:srgbClr val="B9B9B9"/>
                </a:solidFill>
              </a:rPr>
              <a:t>Analyse systémique</a:t>
            </a:r>
          </a:p>
          <a:p>
            <a:pPr marL="457200" indent="-457200">
              <a:buAutoNum type="arabicPeriod"/>
            </a:pPr>
            <a:endParaRPr lang="fr-BE" sz="2400" dirty="0">
              <a:solidFill>
                <a:srgbClr val="B9B9B9"/>
              </a:solidFill>
            </a:endParaRPr>
          </a:p>
          <a:p>
            <a:pPr marL="342900" indent="-342900">
              <a:buAutoNum type="arabicPeriod"/>
            </a:pPr>
            <a:r>
              <a:rPr lang="fr-BE" sz="2400" dirty="0">
                <a:solidFill>
                  <a:schemeClr val="bg2">
                    <a:lumMod val="75000"/>
                  </a:schemeClr>
                </a:solidFill>
              </a:rPr>
              <a:t>Analyses d’impact quantitatives: </a:t>
            </a:r>
          </a:p>
          <a:p>
            <a:pPr marL="800100" lvl="1" indent="-342900">
              <a:buAutoNum type="arabicPeriod"/>
            </a:pPr>
            <a:r>
              <a:rPr lang="fr-BE" sz="2800" dirty="0">
                <a:solidFill>
                  <a:schemeClr val="bg2">
                    <a:lumMod val="75000"/>
                  </a:schemeClr>
                </a:solidFill>
              </a:rPr>
              <a:t>Essai Contrôlé Randomisé</a:t>
            </a:r>
          </a:p>
          <a:p>
            <a:pPr marL="800100" lvl="1" indent="-342900">
              <a:buAutoNum type="arabicPeriod"/>
            </a:pPr>
            <a:r>
              <a:rPr lang="fr-BE" sz="2800" dirty="0">
                <a:solidFill>
                  <a:schemeClr val="bg2">
                    <a:lumMod val="75000"/>
                  </a:schemeClr>
                </a:solidFill>
              </a:rPr>
              <a:t>Analyse d’impact quasi-expérimentale</a:t>
            </a:r>
          </a:p>
          <a:p>
            <a:pPr marL="342900" indent="-342900">
              <a:buAutoNum type="arabicPeriod"/>
            </a:pPr>
            <a:endParaRPr lang="fr-BE" sz="2400" dirty="0">
              <a:solidFill>
                <a:schemeClr val="bg2">
                  <a:lumMod val="75000"/>
                </a:schemeClr>
              </a:solidFill>
            </a:endParaRPr>
          </a:p>
          <a:p>
            <a:pPr marL="342900" indent="-342900">
              <a:buAutoNum type="arabicPeriod"/>
            </a:pPr>
            <a:r>
              <a:rPr lang="fr-BE" sz="2400" dirty="0">
                <a:solidFill>
                  <a:schemeClr val="bg2">
                    <a:lumMod val="75000"/>
                  </a:schemeClr>
                </a:solidFill>
              </a:rPr>
              <a:t>Analyses qualitatives</a:t>
            </a:r>
            <a:endParaRPr lang="fr-BE" sz="2400" dirty="0">
              <a:solidFill>
                <a:schemeClr val="bg2">
                  <a:lumMod val="75000"/>
                </a:schemeClr>
              </a:solidFill>
              <a:sym typeface="Wingdings" panose="05000000000000000000" pitchFamily="2" charset="2"/>
            </a:endParaRPr>
          </a:p>
          <a:p>
            <a:pPr marL="342900" indent="-342900">
              <a:buAutoNum type="arabicPeriod"/>
            </a:pPr>
            <a:endParaRPr lang="fr-BE" sz="2400" dirty="0">
              <a:solidFill>
                <a:schemeClr val="bg2">
                  <a:lumMod val="75000"/>
                </a:schemeClr>
              </a:solidFill>
              <a:sym typeface="Wingdings" panose="05000000000000000000" pitchFamily="2" charset="2"/>
            </a:endParaRPr>
          </a:p>
          <a:p>
            <a:pPr marL="342900" indent="-342900">
              <a:buAutoNum type="arabicPeriod"/>
            </a:pPr>
            <a:r>
              <a:rPr lang="fr-BE" sz="2400" dirty="0">
                <a:sym typeface="Wingdings" panose="05000000000000000000" pitchFamily="2" charset="2"/>
              </a:rPr>
              <a:t> </a:t>
            </a:r>
            <a:r>
              <a:rPr lang="fr-BE" sz="2400" dirty="0"/>
              <a:t>Economie expérimentale </a:t>
            </a:r>
          </a:p>
          <a:p>
            <a:pPr marL="457200" indent="-457200">
              <a:buAutoNum type="arabicPeriod"/>
            </a:pPr>
            <a:endParaRPr lang="fr-BE" sz="2400" dirty="0"/>
          </a:p>
          <a:p>
            <a:endParaRPr lang="fr-BE" dirty="0"/>
          </a:p>
        </p:txBody>
      </p:sp>
    </p:spTree>
    <p:extLst>
      <p:ext uri="{BB962C8B-B14F-4D97-AF65-F5344CB8AC3E}">
        <p14:creationId xmlns:p14="http://schemas.microsoft.com/office/powerpoint/2010/main" val="1615880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9FF7526-6F52-8C68-D123-789BA3D757C7}"/>
              </a:ext>
            </a:extLst>
          </p:cNvPr>
          <p:cNvSpPr>
            <a:spLocks noGrp="1"/>
          </p:cNvSpPr>
          <p:nvPr>
            <p:ph type="body" idx="1"/>
          </p:nvPr>
        </p:nvSpPr>
        <p:spPr>
          <a:xfrm>
            <a:off x="578684" y="1599762"/>
            <a:ext cx="10625764" cy="4252397"/>
          </a:xfrm>
        </p:spPr>
        <p:txBody>
          <a:bodyPr/>
          <a:lstStyle/>
          <a:p>
            <a:r>
              <a:rPr lang="fr-BE" sz="1800" b="1" dirty="0"/>
              <a:t>Design d’une DCE</a:t>
            </a:r>
          </a:p>
          <a:p>
            <a:pPr marL="285750" indent="-285750">
              <a:buFont typeface="Arial" panose="020B0604020202020204" pitchFamily="34" charset="0"/>
              <a:buChar char="•"/>
            </a:pPr>
            <a:r>
              <a:rPr lang="fr-BE" sz="1800" dirty="0"/>
              <a:t>Les FG et entretiens ont permis d’identifier les déterminants potentiels des choix de jeunes</a:t>
            </a:r>
          </a:p>
          <a:p>
            <a:endParaRPr lang="fr-FR" sz="1800" b="1" dirty="0"/>
          </a:p>
          <a:p>
            <a:r>
              <a:rPr lang="fr-FR" sz="1800" b="1" dirty="0"/>
              <a:t>Objectif</a:t>
            </a:r>
            <a:r>
              <a:rPr lang="fr-FR" sz="1800" dirty="0"/>
              <a:t> : Comprendre les préférences des jeunes en matière d'éducation, de mariage et d'emploi pour une jeune femme fictive</a:t>
            </a:r>
          </a:p>
          <a:p>
            <a:endParaRPr lang="fr-FR" sz="1800" b="1" dirty="0"/>
          </a:p>
          <a:p>
            <a:r>
              <a:rPr lang="fr-FR" sz="1800" b="1" dirty="0"/>
              <a:t>Scénarios hypothétiques</a:t>
            </a:r>
            <a:r>
              <a:rPr lang="fr-FR" sz="1800" dirty="0"/>
              <a:t> : Choix entre deux alternatives pour une jeune femme fictive (nommée Fatou)</a:t>
            </a:r>
          </a:p>
          <a:p>
            <a:pPr>
              <a:buFont typeface="Arial" panose="020B0604020202020204" pitchFamily="34" charset="0"/>
              <a:buChar char="•"/>
            </a:pPr>
            <a:r>
              <a:rPr lang="fr-FR" sz="1800" dirty="0"/>
              <a:t>Attributs variables :</a:t>
            </a:r>
          </a:p>
          <a:p>
            <a:pPr marL="742950" lvl="1" indent="-285750">
              <a:buFont typeface="Arial" panose="020B0604020202020204" pitchFamily="34" charset="0"/>
              <a:buChar char="•"/>
            </a:pPr>
            <a:r>
              <a:rPr lang="fr-FR" sz="1800" dirty="0"/>
              <a:t>Type de mariage (arrangé/non-arrangé, monogame/polygame).</a:t>
            </a:r>
          </a:p>
          <a:p>
            <a:pPr marL="742950" lvl="1" indent="-285750">
              <a:buFont typeface="Arial" panose="020B0604020202020204" pitchFamily="34" charset="0"/>
              <a:buChar char="•"/>
            </a:pPr>
            <a:r>
              <a:rPr lang="fr-FR" sz="1800" dirty="0"/>
              <a:t>Niveau d’éducation atteint (secondaire ou supérieur).</a:t>
            </a:r>
          </a:p>
          <a:p>
            <a:pPr marL="742950" lvl="1" indent="-285750">
              <a:buFont typeface="Arial" panose="020B0604020202020204" pitchFamily="34" charset="0"/>
              <a:buChar char="•"/>
            </a:pPr>
            <a:r>
              <a:rPr lang="fr-FR" sz="1800" dirty="0"/>
              <a:t>Perspectives d’emploi pour Fatou et son futur époux.</a:t>
            </a:r>
          </a:p>
          <a:p>
            <a:pPr marL="285750" indent="-285750">
              <a:buFont typeface="Arial" panose="020B0604020202020204" pitchFamily="34" charset="0"/>
              <a:buChar char="•"/>
            </a:pPr>
            <a:endParaRPr lang="fr-BE" sz="2000" dirty="0"/>
          </a:p>
          <a:p>
            <a:endParaRPr lang="fr-BE" sz="1800" dirty="0"/>
          </a:p>
        </p:txBody>
      </p:sp>
      <p:sp>
        <p:nvSpPr>
          <p:cNvPr id="3" name="Titre 2">
            <a:extLst>
              <a:ext uri="{FF2B5EF4-FFF2-40B4-BE49-F238E27FC236}">
                <a16:creationId xmlns:a16="http://schemas.microsoft.com/office/drawing/2014/main" id="{DD33AAF6-AE23-D14D-4012-F3EEF0EDA12C}"/>
              </a:ext>
            </a:extLst>
          </p:cNvPr>
          <p:cNvSpPr>
            <a:spLocks noGrp="1"/>
          </p:cNvSpPr>
          <p:nvPr>
            <p:ph type="title"/>
          </p:nvPr>
        </p:nvSpPr>
        <p:spPr/>
        <p:txBody>
          <a:bodyPr/>
          <a:lstStyle/>
          <a:p>
            <a:r>
              <a:rPr lang="fr-BE" dirty="0"/>
              <a:t>4. Approche expérimentale </a:t>
            </a:r>
          </a:p>
        </p:txBody>
      </p:sp>
    </p:spTree>
    <p:extLst>
      <p:ext uri="{BB962C8B-B14F-4D97-AF65-F5344CB8AC3E}">
        <p14:creationId xmlns:p14="http://schemas.microsoft.com/office/powerpoint/2010/main" val="41785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8678-47A1-E009-DA7E-6DA661F1FEBC}"/>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89E433-3F8A-3AD1-6B33-704B59F0DB0E}"/>
              </a:ext>
            </a:extLst>
          </p:cNvPr>
          <p:cNvSpPr>
            <a:spLocks noGrp="1"/>
          </p:cNvSpPr>
          <p:nvPr>
            <p:ph type="body" idx="1"/>
          </p:nvPr>
        </p:nvSpPr>
        <p:spPr>
          <a:xfrm>
            <a:off x="280416" y="1599762"/>
            <a:ext cx="3401568" cy="4947342"/>
          </a:xfrm>
        </p:spPr>
        <p:txBody>
          <a:bodyPr/>
          <a:lstStyle/>
          <a:p>
            <a:r>
              <a:rPr lang="fr-FR" sz="2000" b="1" dirty="0"/>
              <a:t>Accessibilité</a:t>
            </a:r>
            <a:r>
              <a:rPr lang="fr-FR" sz="2000" dirty="0"/>
              <a:t> </a:t>
            </a:r>
            <a:r>
              <a:rPr lang="fr-FR" sz="2000" b="1" dirty="0"/>
              <a:t>visuelle</a:t>
            </a:r>
            <a:r>
              <a:rPr lang="fr-FR" sz="2000" dirty="0"/>
              <a:t> :</a:t>
            </a:r>
          </a:p>
          <a:p>
            <a:pPr marL="285750" indent="-285750">
              <a:buFont typeface="Arial" panose="020B0604020202020204" pitchFamily="34" charset="0"/>
              <a:buChar char="•"/>
            </a:pPr>
            <a:r>
              <a:rPr lang="fr-FR" sz="2000" dirty="0"/>
              <a:t>Utilisation d’aides visuelles pour inclure des participants ayant différents niveaux d’éducation et d’alphabétisation</a:t>
            </a:r>
            <a:endParaRPr lang="fr-BE" sz="2000" dirty="0"/>
          </a:p>
          <a:p>
            <a:r>
              <a:rPr lang="fr-FR" sz="2000" b="1" dirty="0"/>
              <a:t>Administration</a:t>
            </a:r>
            <a:r>
              <a:rPr lang="fr-FR" sz="2000" dirty="0"/>
              <a:t> :</a:t>
            </a:r>
          </a:p>
          <a:p>
            <a:pPr marL="342900" indent="-342900">
              <a:buFont typeface="Arial" panose="020B0604020202020204" pitchFamily="34" charset="0"/>
              <a:buChar char="•"/>
            </a:pPr>
            <a:r>
              <a:rPr lang="fr-FR" sz="2000" dirty="0"/>
              <a:t>Scénarios présentés en face-à-face par des facilitateurs formés</a:t>
            </a:r>
          </a:p>
          <a:p>
            <a:pPr marL="342900" indent="-342900">
              <a:buFont typeface="Arial" panose="020B0604020202020204" pitchFamily="34" charset="0"/>
              <a:buChar char="•"/>
            </a:pPr>
            <a:r>
              <a:rPr lang="fr-FR" sz="2000" dirty="0"/>
              <a:t>Chaque participant a répondu à 12 scénarios et pouvait s’abstenir si aucune option n’était acceptable</a:t>
            </a:r>
          </a:p>
          <a:p>
            <a:endParaRPr lang="fr-BE" sz="1800" dirty="0"/>
          </a:p>
        </p:txBody>
      </p:sp>
      <p:sp>
        <p:nvSpPr>
          <p:cNvPr id="3" name="Titre 2">
            <a:extLst>
              <a:ext uri="{FF2B5EF4-FFF2-40B4-BE49-F238E27FC236}">
                <a16:creationId xmlns:a16="http://schemas.microsoft.com/office/drawing/2014/main" id="{358FD351-6498-6EF3-8881-6D8A23738A99}"/>
              </a:ext>
            </a:extLst>
          </p:cNvPr>
          <p:cNvSpPr>
            <a:spLocks noGrp="1"/>
          </p:cNvSpPr>
          <p:nvPr>
            <p:ph type="title"/>
          </p:nvPr>
        </p:nvSpPr>
        <p:spPr/>
        <p:txBody>
          <a:bodyPr/>
          <a:lstStyle/>
          <a:p>
            <a:r>
              <a:rPr lang="fr-BE" dirty="0"/>
              <a:t>4. Approche expérimentale </a:t>
            </a:r>
          </a:p>
        </p:txBody>
      </p:sp>
      <p:pic>
        <p:nvPicPr>
          <p:cNvPr id="5" name="Image 4" descr="Une image contenant texte, Police, capture d’écran, diagramme&#10;&#10;Description générée automatiquement">
            <a:extLst>
              <a:ext uri="{FF2B5EF4-FFF2-40B4-BE49-F238E27FC236}">
                <a16:creationId xmlns:a16="http://schemas.microsoft.com/office/drawing/2014/main" id="{D00CC899-1AA3-64D4-5DC1-6D6F701EF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423" y="1463040"/>
            <a:ext cx="8103658" cy="4754880"/>
          </a:xfrm>
          <a:prstGeom prst="rect">
            <a:avLst/>
          </a:prstGeom>
        </p:spPr>
      </p:pic>
    </p:spTree>
    <p:extLst>
      <p:ext uri="{BB962C8B-B14F-4D97-AF65-F5344CB8AC3E}">
        <p14:creationId xmlns:p14="http://schemas.microsoft.com/office/powerpoint/2010/main" val="1789019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0056-4AF2-1034-C42C-5F3F037E631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6DD1FB-92D3-0EA2-1FEA-343D0664B66E}"/>
              </a:ext>
            </a:extLst>
          </p:cNvPr>
          <p:cNvSpPr>
            <a:spLocks noGrp="1"/>
          </p:cNvSpPr>
          <p:nvPr>
            <p:ph type="body" idx="1"/>
          </p:nvPr>
        </p:nvSpPr>
        <p:spPr>
          <a:xfrm>
            <a:off x="280416" y="1599762"/>
            <a:ext cx="9936480" cy="4947342"/>
          </a:xfrm>
        </p:spPr>
        <p:txBody>
          <a:bodyPr/>
          <a:lstStyle/>
          <a:p>
            <a:r>
              <a:rPr lang="fr-BE" sz="2000" b="1" dirty="0"/>
              <a:t>Pilot de la DCE: </a:t>
            </a:r>
          </a:p>
          <a:p>
            <a:r>
              <a:rPr lang="fr-BE" sz="2000" dirty="0"/>
              <a:t>Microprojet 2024-25: 7 binômes, 80 répondants + entretiens qualitatifs</a:t>
            </a:r>
            <a:endParaRPr lang="fr-FR" sz="2000" dirty="0"/>
          </a:p>
          <a:p>
            <a:endParaRPr lang="fr-BE" sz="2000" dirty="0"/>
          </a:p>
          <a:p>
            <a:r>
              <a:rPr lang="fr-BE" sz="2000" b="1" dirty="0"/>
              <a:t>Financement pour mise à l’échelle</a:t>
            </a:r>
            <a:r>
              <a:rPr lang="fr-BE" sz="2000" dirty="0"/>
              <a:t>: </a:t>
            </a:r>
          </a:p>
          <a:p>
            <a:r>
              <a:rPr lang="fr-BE" sz="2000" dirty="0"/>
              <a:t>Mise à l’échelle sur 2000 répondants dans 4 régions du Sénégal fin janvier 2025</a:t>
            </a:r>
          </a:p>
          <a:p>
            <a:endParaRPr lang="fr-BE" sz="2000" dirty="0"/>
          </a:p>
          <a:p>
            <a:r>
              <a:rPr lang="fr-BE" sz="2000" b="1" dirty="0"/>
              <a:t>Finalité</a:t>
            </a:r>
            <a:r>
              <a:rPr lang="fr-BE" sz="2000" dirty="0"/>
              <a:t> </a:t>
            </a:r>
          </a:p>
          <a:p>
            <a:r>
              <a:rPr lang="fr-BE" sz="2000" dirty="0"/>
              <a:t>Informer le gouvernement et partenaires des contraintes qui empêchent les jeunes à accéder à un emploi et à investir dans leur éducation</a:t>
            </a:r>
          </a:p>
        </p:txBody>
      </p:sp>
      <p:sp>
        <p:nvSpPr>
          <p:cNvPr id="3" name="Titre 2">
            <a:extLst>
              <a:ext uri="{FF2B5EF4-FFF2-40B4-BE49-F238E27FC236}">
                <a16:creationId xmlns:a16="http://schemas.microsoft.com/office/drawing/2014/main" id="{063F1535-9D8C-AEDD-4365-E2C36ED250C2}"/>
              </a:ext>
            </a:extLst>
          </p:cNvPr>
          <p:cNvSpPr>
            <a:spLocks noGrp="1"/>
          </p:cNvSpPr>
          <p:nvPr>
            <p:ph type="title"/>
          </p:nvPr>
        </p:nvSpPr>
        <p:spPr/>
        <p:txBody>
          <a:bodyPr/>
          <a:lstStyle/>
          <a:p>
            <a:r>
              <a:rPr lang="fr-BE" dirty="0"/>
              <a:t>4. Approche expérimentale </a:t>
            </a:r>
          </a:p>
        </p:txBody>
      </p:sp>
    </p:spTree>
    <p:extLst>
      <p:ext uri="{BB962C8B-B14F-4D97-AF65-F5344CB8AC3E}">
        <p14:creationId xmlns:p14="http://schemas.microsoft.com/office/powerpoint/2010/main" val="4041534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3BFE-D9CC-0C30-4CF4-56CA8A28E9DB}"/>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40700B9-8E87-DFAB-6CDE-CA121679701E}"/>
              </a:ext>
            </a:extLst>
          </p:cNvPr>
          <p:cNvSpPr>
            <a:spLocks noGrp="1"/>
          </p:cNvSpPr>
          <p:nvPr>
            <p:ph type="body" idx="1"/>
          </p:nvPr>
        </p:nvSpPr>
        <p:spPr>
          <a:xfrm>
            <a:off x="58928" y="1360715"/>
            <a:ext cx="4458632" cy="4947342"/>
          </a:xfrm>
        </p:spPr>
        <p:txBody>
          <a:bodyPr/>
          <a:lstStyle/>
          <a:p>
            <a:r>
              <a:rPr lang="fr-BE" sz="2000" b="1" dirty="0"/>
              <a:t>L’évaluation des politiques sociales aux travers de différentes méthodologies complémentaires </a:t>
            </a:r>
          </a:p>
          <a:p>
            <a:endParaRPr lang="fr-BE" sz="2000" b="1" dirty="0"/>
          </a:p>
          <a:p>
            <a:r>
              <a:rPr lang="fr-BE" sz="2000" dirty="0"/>
              <a:t>Les évaluations quanti et </a:t>
            </a:r>
            <a:r>
              <a:rPr lang="fr-BE" sz="2000" dirty="0" err="1"/>
              <a:t>quali</a:t>
            </a:r>
            <a:r>
              <a:rPr lang="fr-BE" sz="2000" dirty="0"/>
              <a:t>, et encore plus les approches mixtes,</a:t>
            </a:r>
          </a:p>
          <a:p>
            <a:r>
              <a:rPr lang="fr-BE" sz="2000" dirty="0"/>
              <a:t>servent à :</a:t>
            </a:r>
          </a:p>
          <a:p>
            <a:pPr marL="342900" indent="-342900">
              <a:buFontTx/>
              <a:buChar char="-"/>
            </a:pPr>
            <a:r>
              <a:rPr lang="fr-BE" sz="2000" dirty="0"/>
              <a:t>Informer le design de nouvelles politiques</a:t>
            </a:r>
          </a:p>
          <a:p>
            <a:pPr marL="342900" indent="-342900">
              <a:buFontTx/>
              <a:buChar char="-"/>
            </a:pPr>
            <a:r>
              <a:rPr lang="fr-BE" sz="2000" dirty="0"/>
              <a:t>Informer de la nécessit</a:t>
            </a:r>
            <a:r>
              <a:rPr lang="fr-BE" sz="2000" dirty="0">
                <a:solidFill>
                  <a:schemeClr val="tx1">
                    <a:lumMod val="50000"/>
                    <a:lumOff val="50000"/>
                  </a:schemeClr>
                </a:solidFill>
              </a:rPr>
              <a:t>é </a:t>
            </a:r>
            <a:r>
              <a:rPr lang="fr-BE" sz="2000" dirty="0"/>
              <a:t>de réformer certains paramètres du programme</a:t>
            </a:r>
          </a:p>
        </p:txBody>
      </p:sp>
      <p:sp>
        <p:nvSpPr>
          <p:cNvPr id="3" name="Titre 2">
            <a:extLst>
              <a:ext uri="{FF2B5EF4-FFF2-40B4-BE49-F238E27FC236}">
                <a16:creationId xmlns:a16="http://schemas.microsoft.com/office/drawing/2014/main" id="{F29AF3F8-AEAC-1E56-D5BB-7E3C3C20CBA1}"/>
              </a:ext>
            </a:extLst>
          </p:cNvPr>
          <p:cNvSpPr>
            <a:spLocks noGrp="1"/>
          </p:cNvSpPr>
          <p:nvPr>
            <p:ph type="title"/>
          </p:nvPr>
        </p:nvSpPr>
        <p:spPr/>
        <p:txBody>
          <a:bodyPr/>
          <a:lstStyle/>
          <a:p>
            <a:r>
              <a:rPr lang="fr-BE" dirty="0"/>
              <a:t>Conclusions</a:t>
            </a:r>
          </a:p>
        </p:txBody>
      </p:sp>
      <p:graphicFrame>
        <p:nvGraphicFramePr>
          <p:cNvPr id="4" name="Diagramme 3">
            <a:extLst>
              <a:ext uri="{FF2B5EF4-FFF2-40B4-BE49-F238E27FC236}">
                <a16:creationId xmlns:a16="http://schemas.microsoft.com/office/drawing/2014/main" id="{9512D9F0-7411-F068-8E14-F92D09616AFC}"/>
              </a:ext>
            </a:extLst>
          </p:cNvPr>
          <p:cNvGraphicFramePr/>
          <p:nvPr>
            <p:extLst>
              <p:ext uri="{D42A27DB-BD31-4B8C-83A1-F6EECF244321}">
                <p14:modId xmlns:p14="http://schemas.microsoft.com/office/powerpoint/2010/main" val="127188278"/>
              </p:ext>
            </p:extLst>
          </p:nvPr>
        </p:nvGraphicFramePr>
        <p:xfrm>
          <a:off x="4680120" y="1700523"/>
          <a:ext cx="6975432" cy="494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igne Plus 4">
            <a:extLst>
              <a:ext uri="{FF2B5EF4-FFF2-40B4-BE49-F238E27FC236}">
                <a16:creationId xmlns:a16="http://schemas.microsoft.com/office/drawing/2014/main" id="{AD997D3B-17E2-6272-CAC9-3089E7A29D8E}"/>
              </a:ext>
            </a:extLst>
          </p:cNvPr>
          <p:cNvSpPr/>
          <p:nvPr/>
        </p:nvSpPr>
        <p:spPr>
          <a:xfrm>
            <a:off x="7818756" y="5781393"/>
            <a:ext cx="566504" cy="568216"/>
          </a:xfrm>
          <a:prstGeom prst="mathPlu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46942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0E4C-B91B-4D30-9DC1-4C1891CA9E47}"/>
              </a:ext>
            </a:extLst>
          </p:cNvPr>
          <p:cNvSpPr>
            <a:spLocks noGrp="1"/>
          </p:cNvSpPr>
          <p:nvPr>
            <p:ph type="title"/>
          </p:nvPr>
        </p:nvSpPr>
        <p:spPr/>
        <p:txBody>
          <a:bodyPr/>
          <a:lstStyle/>
          <a:p>
            <a:r>
              <a:rPr lang="en-US"/>
              <a:t>Merci</a:t>
            </a:r>
          </a:p>
        </p:txBody>
      </p:sp>
    </p:spTree>
    <p:extLst>
      <p:ext uri="{BB962C8B-B14F-4D97-AF65-F5344CB8AC3E}">
        <p14:creationId xmlns:p14="http://schemas.microsoft.com/office/powerpoint/2010/main" val="2577538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L’utilisation du PNBSF</a:t>
            </a:r>
          </a:p>
        </p:txBody>
      </p:sp>
      <p:graphicFrame>
        <p:nvGraphicFramePr>
          <p:cNvPr id="7" name="Espace réservé du contenu 6">
            <a:extLst>
              <a:ext uri="{FF2B5EF4-FFF2-40B4-BE49-F238E27FC236}">
                <a16:creationId xmlns:a16="http://schemas.microsoft.com/office/drawing/2014/main" id="{8FA896B9-A336-B2E3-B204-2274A7C56E7F}"/>
              </a:ext>
            </a:extLst>
          </p:cNvPr>
          <p:cNvGraphicFramePr>
            <a:graphicFrameLocks noGrp="1"/>
          </p:cNvGraphicFramePr>
          <p:nvPr>
            <p:ph sz="half" idx="2"/>
          </p:nvPr>
        </p:nvGraphicFramePr>
        <p:xfrm>
          <a:off x="6898799" y="1521472"/>
          <a:ext cx="4280535" cy="3829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79" y="2332294"/>
            <a:ext cx="6235065" cy="1236406"/>
          </a:xfrm>
        </p:spPr>
        <p:txBody>
          <a:bodyPr/>
          <a:lstStyle/>
          <a:p>
            <a:r>
              <a:rPr lang="fr-BE" dirty="0"/>
              <a:t>les dépenses effectuées en plus de la nourriture, sont consacrées aux enfants et ce, conformément aux recommandations issues des campagnes de sensibilisation liées au PNBSF</a:t>
            </a:r>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839788" y="4434008"/>
            <a:ext cx="6716712" cy="1903292"/>
          </a:xfrm>
        </p:spPr>
        <p:txBody>
          <a:bodyPr/>
          <a:lstStyle/>
          <a:p>
            <a:pPr marL="0" indent="0">
              <a:buNone/>
            </a:pPr>
            <a:r>
              <a:rPr lang="fr-BE" i="1" dirty="0"/>
              <a:t>« Il y a eu des grands changements dans mes conditions de vie, je peux acheter beaucoup de choses pour nourrir tout le monde. Les enfants ne manquent plus de fournitures scolaires et je ne suis plus obligée de manquer un repas pour cela. »</a:t>
            </a:r>
          </a:p>
          <a:p>
            <a:pPr marL="0" indent="0">
              <a:buNone/>
            </a:pPr>
            <a:r>
              <a:rPr lang="fr-BE" i="1" dirty="0"/>
              <a:t>« Comme je te l’ai dit, dès que je reçois l'argent - 25000 c’est pas beaucoup -, s’il manque du riz, j’achète du riz ; si il manque de l'huile, j’achète de l’huile. Si on a besoin de savon ou d’affaires pour les enfants, pour leur scolarité, j'achète après… »</a:t>
            </a:r>
          </a:p>
          <a:p>
            <a:pPr marL="0" indent="0">
              <a:buNone/>
            </a:pPr>
            <a:endParaRPr lang="fr-BE" dirty="0"/>
          </a:p>
        </p:txBody>
      </p:sp>
      <p:sp>
        <p:nvSpPr>
          <p:cNvPr id="10" name="Flèche : droite 9">
            <a:extLst>
              <a:ext uri="{FF2B5EF4-FFF2-40B4-BE49-F238E27FC236}">
                <a16:creationId xmlns:a16="http://schemas.microsoft.com/office/drawing/2014/main" id="{087F3DA1-C92E-6888-0DA6-84D8E2E3FE66}"/>
              </a:ext>
            </a:extLst>
          </p:cNvPr>
          <p:cNvSpPr/>
          <p:nvPr/>
        </p:nvSpPr>
        <p:spPr>
          <a:xfrm rot="7021703">
            <a:off x="6359191" y="3057057"/>
            <a:ext cx="1913775" cy="1070828"/>
          </a:xfrm>
          <a:prstGeom prst="rightArrow">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pic>
        <p:nvPicPr>
          <p:cNvPr id="8" name="Image 7" descr="Une image contenant clipart, jaune, dessin humoristique, conception&#10;&#10;Description générée automatiquement">
            <a:extLst>
              <a:ext uri="{FF2B5EF4-FFF2-40B4-BE49-F238E27FC236}">
                <a16:creationId xmlns:a16="http://schemas.microsoft.com/office/drawing/2014/main" id="{9EBDCC37-87D6-787F-2176-8E105833A14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832645" y="5367770"/>
            <a:ext cx="1095455" cy="1223545"/>
          </a:xfrm>
          <a:prstGeom prst="rect">
            <a:avLst/>
          </a:prstGeom>
        </p:spPr>
      </p:pic>
      <p:sp>
        <p:nvSpPr>
          <p:cNvPr id="9" name="ZoneTexte 8">
            <a:extLst>
              <a:ext uri="{FF2B5EF4-FFF2-40B4-BE49-F238E27FC236}">
                <a16:creationId xmlns:a16="http://schemas.microsoft.com/office/drawing/2014/main" id="{F030231C-23AB-8E5B-BAE3-A8EA5CF3460A}"/>
              </a:ext>
            </a:extLst>
          </p:cNvPr>
          <p:cNvSpPr txBox="1"/>
          <p:nvPr/>
        </p:nvSpPr>
        <p:spPr>
          <a:xfrm>
            <a:off x="8866188" y="5521079"/>
            <a:ext cx="2313146" cy="646331"/>
          </a:xfrm>
          <a:prstGeom prst="rect">
            <a:avLst/>
          </a:prstGeom>
          <a:noFill/>
        </p:spPr>
        <p:txBody>
          <a:bodyPr wrap="square" rtlCol="0">
            <a:spAutoFit/>
          </a:bodyPr>
          <a:lstStyle/>
          <a:p>
            <a:r>
              <a:rPr lang="fr-BE" dirty="0"/>
              <a:t>Biais de complaisance? </a:t>
            </a:r>
          </a:p>
        </p:txBody>
      </p:sp>
    </p:spTree>
    <p:extLst>
      <p:ext uri="{BB962C8B-B14F-4D97-AF65-F5344CB8AC3E}">
        <p14:creationId xmlns:p14="http://schemas.microsoft.com/office/powerpoint/2010/main" val="233570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B4E68-1704-9DE2-E594-6CB0524E6CFD}"/>
              </a:ext>
            </a:extLst>
          </p:cNvPr>
          <p:cNvSpPr>
            <a:spLocks noGrp="1"/>
          </p:cNvSpPr>
          <p:nvPr>
            <p:ph type="title"/>
          </p:nvPr>
        </p:nvSpPr>
        <p:spPr>
          <a:xfrm>
            <a:off x="839788" y="365125"/>
            <a:ext cx="11352212" cy="1610731"/>
          </a:xfrm>
        </p:spPr>
        <p:txBody>
          <a:bodyPr>
            <a:normAutofit/>
          </a:bodyPr>
          <a:lstStyle/>
          <a:p>
            <a:r>
              <a:rPr lang="fr-BE" sz="3600" dirty="0"/>
              <a:t>1. Analyses systémiques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73A9CD3C-9C89-041D-0D5F-E9548C2F8FEA}"/>
              </a:ext>
            </a:extLst>
          </p:cNvPr>
          <p:cNvSpPr>
            <a:spLocks noGrp="1"/>
          </p:cNvSpPr>
          <p:nvPr>
            <p:ph sz="half" idx="2"/>
          </p:nvPr>
        </p:nvSpPr>
        <p:spPr>
          <a:xfrm>
            <a:off x="-147483" y="1987555"/>
            <a:ext cx="5463992" cy="4689986"/>
          </a:xfrm>
        </p:spPr>
        <p:txBody>
          <a:bodyPr/>
          <a:lstStyle/>
          <a:p>
            <a:pPr marL="914400" lvl="1" indent="-457200">
              <a:buFont typeface="+mj-lt"/>
              <a:buAutoNum type="alphaLcParenR"/>
            </a:pPr>
            <a:r>
              <a:rPr lang="fr-BE" sz="2800" dirty="0">
                <a:solidFill>
                  <a:schemeClr val="tx1">
                    <a:lumMod val="50000"/>
                    <a:lumOff val="50000"/>
                  </a:schemeClr>
                </a:solidFill>
                <a:latin typeface="Proxima Nova Medium" panose="02000506030000020004" pitchFamily="2" charset="0"/>
              </a:rPr>
              <a:t>Quels sont les </a:t>
            </a:r>
            <a:r>
              <a:rPr lang="fr-BE" sz="2800" b="1" dirty="0">
                <a:solidFill>
                  <a:schemeClr val="tx1">
                    <a:lumMod val="50000"/>
                    <a:lumOff val="50000"/>
                  </a:schemeClr>
                </a:solidFill>
                <a:latin typeface="Proxima Nova Medium" panose="02000506030000020004" pitchFamily="2" charset="0"/>
              </a:rPr>
              <a:t>besoins de la population</a:t>
            </a:r>
            <a:r>
              <a:rPr lang="fr-BE" sz="2800" dirty="0">
                <a:solidFill>
                  <a:schemeClr val="tx1">
                    <a:lumMod val="50000"/>
                    <a:lumOff val="50000"/>
                  </a:schemeClr>
                </a:solidFill>
                <a:latin typeface="Proxima Nova Medium" panose="02000506030000020004" pitchFamily="2" charset="0"/>
              </a:rPr>
              <a:t> ?</a:t>
            </a:r>
          </a:p>
          <a:p>
            <a:pPr marL="914400" lvl="2" indent="0">
              <a:buNone/>
            </a:pPr>
            <a:r>
              <a:rPr lang="fr-BE" dirty="0">
                <a:solidFill>
                  <a:schemeClr val="tx1">
                    <a:lumMod val="50000"/>
                    <a:lumOff val="50000"/>
                  </a:schemeClr>
                </a:solidFill>
                <a:latin typeface="Proxima Nova Medium" panose="02000506030000020004" pitchFamily="2" charset="0"/>
                <a:sym typeface="Wingdings" panose="05000000000000000000" pitchFamily="2" charset="2"/>
              </a:rPr>
              <a:t> </a:t>
            </a:r>
            <a:r>
              <a:rPr lang="fr-BE" dirty="0">
                <a:solidFill>
                  <a:schemeClr val="tx1">
                    <a:lumMod val="50000"/>
                    <a:lumOff val="50000"/>
                  </a:schemeClr>
                </a:solidFill>
                <a:latin typeface="Proxima Nova Medium" panose="02000506030000020004" pitchFamily="2" charset="0"/>
              </a:rPr>
              <a:t>Analyse des données d’enquête nationale sur la pauvreté, la vulnérabilité, les chocs + indicateurs spécifiques en fonction du cycle de vie</a:t>
            </a:r>
          </a:p>
          <a:p>
            <a:pPr marL="0" indent="0">
              <a:buNone/>
            </a:pPr>
            <a:endParaRPr lang="fr-BE" dirty="0"/>
          </a:p>
        </p:txBody>
      </p:sp>
      <p:pic>
        <p:nvPicPr>
          <p:cNvPr id="8" name="Image 7">
            <a:extLst>
              <a:ext uri="{FF2B5EF4-FFF2-40B4-BE49-F238E27FC236}">
                <a16:creationId xmlns:a16="http://schemas.microsoft.com/office/drawing/2014/main" id="{DF75AF8D-0AF1-0EC7-0972-8487331E1545}"/>
              </a:ext>
            </a:extLst>
          </p:cNvPr>
          <p:cNvPicPr>
            <a:picLocks noChangeAspect="1"/>
          </p:cNvPicPr>
          <p:nvPr/>
        </p:nvPicPr>
        <p:blipFill>
          <a:blip r:embed="rId2"/>
          <a:stretch>
            <a:fillRect/>
          </a:stretch>
        </p:blipFill>
        <p:spPr>
          <a:xfrm>
            <a:off x="5652682" y="1590006"/>
            <a:ext cx="5463992" cy="5226808"/>
          </a:xfrm>
          <a:prstGeom prst="rect">
            <a:avLst/>
          </a:prstGeom>
        </p:spPr>
      </p:pic>
      <p:sp>
        <p:nvSpPr>
          <p:cNvPr id="10" name="ZoneTexte 9">
            <a:extLst>
              <a:ext uri="{FF2B5EF4-FFF2-40B4-BE49-F238E27FC236}">
                <a16:creationId xmlns:a16="http://schemas.microsoft.com/office/drawing/2014/main" id="{09B940FA-BC04-F564-6BF1-01A425C1EB1B}"/>
              </a:ext>
            </a:extLst>
          </p:cNvPr>
          <p:cNvSpPr txBox="1"/>
          <p:nvPr/>
        </p:nvSpPr>
        <p:spPr>
          <a:xfrm>
            <a:off x="503615" y="1149935"/>
            <a:ext cx="10221204" cy="461665"/>
          </a:xfrm>
          <a:prstGeom prst="rect">
            <a:avLst/>
          </a:prstGeom>
          <a:noFill/>
        </p:spPr>
        <p:txBody>
          <a:bodyPr wrap="square">
            <a:spAutoFit/>
          </a:bodyPr>
          <a:lstStyle/>
          <a:p>
            <a:pPr marL="0" indent="0">
              <a:buNone/>
            </a:pPr>
            <a:r>
              <a:rPr lang="fr-BE" sz="2400" b="1" dirty="0">
                <a:solidFill>
                  <a:schemeClr val="tx1">
                    <a:lumMod val="65000"/>
                    <a:lumOff val="35000"/>
                  </a:schemeClr>
                </a:solidFill>
              </a:rPr>
              <a:t>Objectifs</a:t>
            </a:r>
            <a:r>
              <a:rPr lang="fr-BE" sz="2400" dirty="0">
                <a:solidFill>
                  <a:schemeClr val="tx1">
                    <a:lumMod val="65000"/>
                    <a:lumOff val="35000"/>
                  </a:schemeClr>
                </a:solidFill>
              </a:rPr>
              <a:t> : Etablir un </a:t>
            </a:r>
            <a:r>
              <a:rPr lang="fr-BE" sz="2400" b="1" dirty="0">
                <a:solidFill>
                  <a:schemeClr val="tx1">
                    <a:lumMod val="65000"/>
                    <a:lumOff val="35000"/>
                  </a:schemeClr>
                </a:solidFill>
              </a:rPr>
              <a:t>diagnostic du système de protection sociale </a:t>
            </a:r>
            <a:r>
              <a:rPr lang="fr-BE" sz="2400" dirty="0">
                <a:solidFill>
                  <a:schemeClr val="tx1">
                    <a:lumMod val="65000"/>
                    <a:lumOff val="35000"/>
                  </a:schemeClr>
                </a:solidFill>
              </a:rPr>
              <a:t>d’un pays</a:t>
            </a:r>
          </a:p>
        </p:txBody>
      </p:sp>
      <p:pic>
        <p:nvPicPr>
          <p:cNvPr id="5" name="Image 4">
            <a:extLst>
              <a:ext uri="{FF2B5EF4-FFF2-40B4-BE49-F238E27FC236}">
                <a16:creationId xmlns:a16="http://schemas.microsoft.com/office/drawing/2014/main" id="{4E8E647D-A7C1-9631-93E9-A20187213F2C}"/>
              </a:ext>
            </a:extLst>
          </p:cNvPr>
          <p:cNvPicPr>
            <a:picLocks noChangeAspect="1"/>
          </p:cNvPicPr>
          <p:nvPr/>
        </p:nvPicPr>
        <p:blipFill>
          <a:blip r:embed="rId3"/>
          <a:stretch>
            <a:fillRect/>
          </a:stretch>
        </p:blipFill>
        <p:spPr>
          <a:xfrm>
            <a:off x="613323" y="4498132"/>
            <a:ext cx="3622345" cy="2175616"/>
          </a:xfrm>
          <a:prstGeom prst="rect">
            <a:avLst/>
          </a:prstGeom>
        </p:spPr>
      </p:pic>
    </p:spTree>
    <p:extLst>
      <p:ext uri="{BB962C8B-B14F-4D97-AF65-F5344CB8AC3E}">
        <p14:creationId xmlns:p14="http://schemas.microsoft.com/office/powerpoint/2010/main" val="114824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L’utilisation du PNBSF</a:t>
            </a:r>
          </a:p>
        </p:txBody>
      </p:sp>
      <p:graphicFrame>
        <p:nvGraphicFramePr>
          <p:cNvPr id="7" name="Espace réservé du contenu 6">
            <a:extLst>
              <a:ext uri="{FF2B5EF4-FFF2-40B4-BE49-F238E27FC236}">
                <a16:creationId xmlns:a16="http://schemas.microsoft.com/office/drawing/2014/main" id="{8FA896B9-A336-B2E3-B204-2274A7C56E7F}"/>
              </a:ext>
            </a:extLst>
          </p:cNvPr>
          <p:cNvGraphicFramePr>
            <a:graphicFrameLocks noGrp="1"/>
          </p:cNvGraphicFramePr>
          <p:nvPr>
            <p:ph sz="half" idx="2"/>
          </p:nvPr>
        </p:nvGraphicFramePr>
        <p:xfrm>
          <a:off x="6898799" y="1521472"/>
          <a:ext cx="4280535" cy="3829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487679" y="2332294"/>
            <a:ext cx="6235065" cy="1236406"/>
          </a:xfrm>
        </p:spPr>
        <p:txBody>
          <a:bodyPr/>
          <a:lstStyle/>
          <a:p>
            <a:r>
              <a:rPr lang="fr-BE" dirty="0"/>
              <a:t>Dans l’échantillon, 18 ménages comptent au moins une personne souffrant de problème de santé. La bourse est pour eux principalement utilisée pour le soin, bien que jugé souvent insuffisante </a:t>
            </a:r>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839788" y="4434008"/>
            <a:ext cx="6716712" cy="1903292"/>
          </a:xfrm>
        </p:spPr>
        <p:txBody>
          <a:bodyPr/>
          <a:lstStyle/>
          <a:p>
            <a:pPr marL="0" indent="0">
              <a:buNone/>
            </a:pPr>
            <a:r>
              <a:rPr lang="fr-BE" i="1" dirty="0"/>
              <a:t>« La bourse m’a enlevé la charge pour ses médicaments mais pas pour le reste (…) et quand je dois amener mon fils chez le marabout, (…) parfois, le marabout coûte plus cher que toute la bourse »</a:t>
            </a:r>
          </a:p>
          <a:p>
            <a:pPr marL="0" indent="0">
              <a:buNone/>
            </a:pPr>
            <a:r>
              <a:rPr lang="fr-BE" i="1" dirty="0"/>
              <a:t>« Mes médicaments sont chers et avec la bourse, je ne peux pas me permettre de payer les dépenses de la maison. En plus, comme je suis diabétique, je ne peux pas manger de tout… Je dois aussi m’acheter à manger avec la bourse »</a:t>
            </a:r>
          </a:p>
          <a:p>
            <a:pPr marL="0" indent="0">
              <a:buNone/>
            </a:pPr>
            <a:endParaRPr lang="fr-BE" dirty="0"/>
          </a:p>
        </p:txBody>
      </p:sp>
      <p:sp>
        <p:nvSpPr>
          <p:cNvPr id="10" name="Flèche : droite 9">
            <a:extLst>
              <a:ext uri="{FF2B5EF4-FFF2-40B4-BE49-F238E27FC236}">
                <a16:creationId xmlns:a16="http://schemas.microsoft.com/office/drawing/2014/main" id="{087F3DA1-C92E-6888-0DA6-84D8E2E3FE66}"/>
              </a:ext>
            </a:extLst>
          </p:cNvPr>
          <p:cNvSpPr/>
          <p:nvPr/>
        </p:nvSpPr>
        <p:spPr>
          <a:xfrm rot="7021703">
            <a:off x="7519378" y="3839524"/>
            <a:ext cx="985523" cy="762893"/>
          </a:xfrm>
          <a:prstGeom prst="rightArrow">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625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Résultats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L’utilisation du PNBSF</a:t>
            </a:r>
          </a:p>
        </p:txBody>
      </p:sp>
      <p:graphicFrame>
        <p:nvGraphicFramePr>
          <p:cNvPr id="7" name="Espace réservé du contenu 6">
            <a:extLst>
              <a:ext uri="{FF2B5EF4-FFF2-40B4-BE49-F238E27FC236}">
                <a16:creationId xmlns:a16="http://schemas.microsoft.com/office/drawing/2014/main" id="{8FA896B9-A336-B2E3-B204-2274A7C56E7F}"/>
              </a:ext>
            </a:extLst>
          </p:cNvPr>
          <p:cNvGraphicFramePr>
            <a:graphicFrameLocks noGrp="1"/>
          </p:cNvGraphicFramePr>
          <p:nvPr>
            <p:ph sz="half" idx="2"/>
          </p:nvPr>
        </p:nvGraphicFramePr>
        <p:xfrm>
          <a:off x="6901692" y="1245798"/>
          <a:ext cx="4280535" cy="3829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328171" y="2055420"/>
            <a:ext cx="6573521" cy="2789672"/>
          </a:xfrm>
        </p:spPr>
        <p:txBody>
          <a:bodyPr/>
          <a:lstStyle/>
          <a:p>
            <a:r>
              <a:rPr lang="fr-BE" dirty="0"/>
              <a:t>Épargne, investissement? Sujet sensible... </a:t>
            </a:r>
          </a:p>
          <a:p>
            <a:pPr marL="457200" lvl="1" indent="0">
              <a:buNone/>
            </a:pPr>
            <a:r>
              <a:rPr lang="fr-FR" sz="1800" i="1" dirty="0">
                <a:solidFill>
                  <a:schemeClr val="tx1">
                    <a:lumMod val="50000"/>
                    <a:lumOff val="50000"/>
                  </a:schemeClr>
                </a:solidFill>
                <a:latin typeface="Proxima Nova Medium" panose="02000506030000020004" pitchFamily="2" charset="0"/>
              </a:rPr>
              <a:t>« Quoi ? Garder ? Il ne reste rien »</a:t>
            </a:r>
          </a:p>
          <a:p>
            <a:pPr marL="457200" lvl="1" indent="0">
              <a:buNone/>
            </a:pPr>
            <a:r>
              <a:rPr lang="fr-FR" sz="1800" i="1" dirty="0">
                <a:solidFill>
                  <a:schemeClr val="tx1">
                    <a:lumMod val="50000"/>
                    <a:lumOff val="50000"/>
                  </a:schemeClr>
                </a:solidFill>
                <a:latin typeface="Proxima Nova Medium" panose="02000506030000020004" pitchFamily="2" charset="0"/>
              </a:rPr>
              <a:t>« Je n’ai jamais pu acheter des matériaux ou du bétail avec la bourse. Peu importe le montant, j’achète de la nourriture et on la mange. Avant que tu n’investisses, tu manges d’abord, n’est-ce pas ? »</a:t>
            </a:r>
            <a:endParaRPr lang="fr-FR" sz="1800" dirty="0">
              <a:solidFill>
                <a:schemeClr val="tx1">
                  <a:lumMod val="50000"/>
                  <a:lumOff val="50000"/>
                </a:schemeClr>
              </a:solidFill>
              <a:latin typeface="Proxima Nova Medium" panose="02000506030000020004" pitchFamily="2" charset="0"/>
            </a:endParaRPr>
          </a:p>
          <a:p>
            <a:r>
              <a:rPr lang="fr-FR" dirty="0"/>
              <a:t>Quinze enquêtées sur 50 ont tout de même déclaré pouvoir « investir » dans le but, principalement, de réaliser un petit commerce </a:t>
            </a:r>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328171" y="4845092"/>
            <a:ext cx="8088312" cy="1903292"/>
          </a:xfrm>
        </p:spPr>
        <p:txBody>
          <a:bodyPr/>
          <a:lstStyle/>
          <a:p>
            <a:pPr marL="0" indent="0">
              <a:buNone/>
            </a:pPr>
            <a:r>
              <a:rPr lang="fr-BE" i="1" dirty="0"/>
              <a:t>« Si la bourse arrive à un moment où il me reste un peu de revenus et que je suis en bonne santé et que je travaille, je vais l’utiliser pour acheter des matériaux que je pourrais revendre ou investir dans les poulaillers. »</a:t>
            </a:r>
          </a:p>
          <a:p>
            <a:pPr marL="0" indent="0">
              <a:buNone/>
            </a:pPr>
            <a:r>
              <a:rPr lang="fr-BE" i="1" dirty="0"/>
              <a:t>« […] Si actuellement on a le courage de cultiver comme ça, c’est grâce à l’argent de la bourse. La première fois que j’ai reçu mon argent, après avoir acheté du riz et de l’huile, je l’ai donné à mon mari pour qu’il achète des graines. »</a:t>
            </a:r>
          </a:p>
        </p:txBody>
      </p:sp>
      <p:sp>
        <p:nvSpPr>
          <p:cNvPr id="10" name="Flèche : droite 9">
            <a:extLst>
              <a:ext uri="{FF2B5EF4-FFF2-40B4-BE49-F238E27FC236}">
                <a16:creationId xmlns:a16="http://schemas.microsoft.com/office/drawing/2014/main" id="{087F3DA1-C92E-6888-0DA6-84D8E2E3FE66}"/>
              </a:ext>
            </a:extLst>
          </p:cNvPr>
          <p:cNvSpPr/>
          <p:nvPr/>
        </p:nvSpPr>
        <p:spPr>
          <a:xfrm rot="7021703">
            <a:off x="8151496" y="4344983"/>
            <a:ext cx="622744" cy="726857"/>
          </a:xfrm>
          <a:prstGeom prst="rightArrow">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32872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B256-1F9B-150C-23CB-4693B9C5042B}"/>
              </a:ext>
            </a:extLst>
          </p:cNvPr>
          <p:cNvSpPr>
            <a:spLocks noGrp="1"/>
          </p:cNvSpPr>
          <p:nvPr>
            <p:ph type="title"/>
          </p:nvPr>
        </p:nvSpPr>
        <p:spPr/>
        <p:txBody>
          <a:bodyPr/>
          <a:lstStyle/>
          <a:p>
            <a:r>
              <a:rPr lang="fr-BE" dirty="0"/>
              <a:t>3. Analyses qualitatives</a:t>
            </a:r>
          </a:p>
        </p:txBody>
      </p:sp>
      <p:sp>
        <p:nvSpPr>
          <p:cNvPr id="3" name="Espace réservé du texte 2">
            <a:extLst>
              <a:ext uri="{FF2B5EF4-FFF2-40B4-BE49-F238E27FC236}">
                <a16:creationId xmlns:a16="http://schemas.microsoft.com/office/drawing/2014/main" id="{B7770F2A-0ED9-E834-9316-824F8E488198}"/>
              </a:ext>
            </a:extLst>
          </p:cNvPr>
          <p:cNvSpPr>
            <a:spLocks noGrp="1"/>
          </p:cNvSpPr>
          <p:nvPr>
            <p:ph type="body" idx="16"/>
          </p:nvPr>
        </p:nvSpPr>
        <p:spPr>
          <a:xfrm>
            <a:off x="487680" y="1521472"/>
            <a:ext cx="10515600" cy="533948"/>
          </a:xfrm>
        </p:spPr>
        <p:txBody>
          <a:bodyPr/>
          <a:lstStyle/>
          <a:p>
            <a:r>
              <a:rPr lang="fr-BE" dirty="0"/>
              <a:t>Exemple 1: les transferts monétaires au Sénégal</a:t>
            </a:r>
          </a:p>
        </p:txBody>
      </p:sp>
      <p:sp>
        <p:nvSpPr>
          <p:cNvPr id="4" name="Espace réservé du contenu 3">
            <a:extLst>
              <a:ext uri="{FF2B5EF4-FFF2-40B4-BE49-F238E27FC236}">
                <a16:creationId xmlns:a16="http://schemas.microsoft.com/office/drawing/2014/main" id="{E2D801C7-B2D9-1B42-F070-985785DFAB93}"/>
              </a:ext>
            </a:extLst>
          </p:cNvPr>
          <p:cNvSpPr>
            <a:spLocks noGrp="1"/>
          </p:cNvSpPr>
          <p:nvPr>
            <p:ph sz="half" idx="2"/>
          </p:nvPr>
        </p:nvSpPr>
        <p:spPr>
          <a:xfrm>
            <a:off x="728209" y="2155431"/>
            <a:ext cx="8931955" cy="376011"/>
          </a:xfrm>
        </p:spPr>
        <p:txBody>
          <a:bodyPr/>
          <a:lstStyle/>
          <a:p>
            <a:r>
              <a:rPr lang="fr-BE" dirty="0"/>
              <a:t>Importance des programmes de transferts monétaires comme outil de lutte contre la pauvreté  </a:t>
            </a:r>
          </a:p>
        </p:txBody>
      </p:sp>
      <p:sp>
        <p:nvSpPr>
          <p:cNvPr id="5" name="Espace réservé du contenu 4">
            <a:extLst>
              <a:ext uri="{FF2B5EF4-FFF2-40B4-BE49-F238E27FC236}">
                <a16:creationId xmlns:a16="http://schemas.microsoft.com/office/drawing/2014/main" id="{D2383B97-E13F-455B-0782-E51498D6C9CA}"/>
              </a:ext>
            </a:extLst>
          </p:cNvPr>
          <p:cNvSpPr>
            <a:spLocks noGrp="1"/>
          </p:cNvSpPr>
          <p:nvPr>
            <p:ph sz="half" idx="17"/>
          </p:nvPr>
        </p:nvSpPr>
        <p:spPr>
          <a:xfrm>
            <a:off x="728209" y="2918708"/>
            <a:ext cx="9563326" cy="376011"/>
          </a:xfrm>
        </p:spPr>
        <p:txBody>
          <a:bodyPr/>
          <a:lstStyle/>
          <a:p>
            <a:r>
              <a:rPr lang="fr-BE" dirty="0"/>
              <a:t>Vaste littérature proposant des évaluations des transferts monétaires : principalement évaluation d’impact quantitative </a:t>
            </a:r>
          </a:p>
          <a:p>
            <a:pPr lvl="1"/>
            <a:r>
              <a:rPr lang="fr-BE" sz="1800" dirty="0">
                <a:solidFill>
                  <a:schemeClr val="tx1">
                    <a:lumMod val="50000"/>
                    <a:lumOff val="50000"/>
                  </a:schemeClr>
                </a:solidFill>
                <a:latin typeface="Proxima Nova Medium" panose="02000506030000020004" pitchFamily="2" charset="0"/>
              </a:rPr>
              <a:t>Impact positif sur le niveau de consommation au Lesotho, Niger, Malawi, Ouganda et Zambie </a:t>
            </a:r>
            <a:r>
              <a:rPr lang="fr-BE" sz="1800" i="1" dirty="0">
                <a:solidFill>
                  <a:schemeClr val="tx1">
                    <a:lumMod val="50000"/>
                    <a:lumOff val="50000"/>
                  </a:schemeClr>
                </a:solidFill>
                <a:latin typeface="Proxima Nova Medium" panose="02000506030000020004" pitchFamily="2" charset="0"/>
              </a:rPr>
              <a:t>(AIR 2014, </a:t>
            </a:r>
            <a:r>
              <a:rPr lang="fr-BE" sz="1800" i="1" dirty="0" err="1">
                <a:solidFill>
                  <a:schemeClr val="tx1">
                    <a:lumMod val="50000"/>
                    <a:lumOff val="50000"/>
                  </a:schemeClr>
                </a:solidFill>
                <a:latin typeface="Proxima Nova Medium" panose="02000506030000020004" pitchFamily="2" charset="0"/>
              </a:rPr>
              <a:t>Blattman</a:t>
            </a:r>
            <a:r>
              <a:rPr lang="fr-BE" sz="1800" i="1" dirty="0">
                <a:solidFill>
                  <a:schemeClr val="tx1">
                    <a:lumMod val="50000"/>
                    <a:lumOff val="50000"/>
                  </a:schemeClr>
                </a:solidFill>
                <a:latin typeface="Proxima Nova Medium" panose="02000506030000020004" pitchFamily="2" charset="0"/>
              </a:rPr>
              <a:t> et al. 2015, </a:t>
            </a:r>
            <a:r>
              <a:rPr lang="fr-BE" sz="1800" i="1" dirty="0" err="1">
                <a:solidFill>
                  <a:schemeClr val="tx1">
                    <a:lumMod val="50000"/>
                    <a:lumOff val="50000"/>
                  </a:schemeClr>
                </a:solidFill>
                <a:latin typeface="Proxima Nova Medium" panose="02000506030000020004" pitchFamily="2" charset="0"/>
              </a:rPr>
              <a:t>Merttens</a:t>
            </a:r>
            <a:r>
              <a:rPr lang="fr-BE" sz="1800" i="1" dirty="0">
                <a:solidFill>
                  <a:schemeClr val="tx1">
                    <a:lumMod val="50000"/>
                    <a:lumOff val="50000"/>
                  </a:schemeClr>
                </a:solidFill>
                <a:latin typeface="Proxima Nova Medium" panose="02000506030000020004" pitchFamily="2" charset="0"/>
              </a:rPr>
              <a:t> et al. 2013, </a:t>
            </a:r>
            <a:r>
              <a:rPr lang="fr-BE" sz="1800" i="1" dirty="0" err="1">
                <a:solidFill>
                  <a:schemeClr val="tx1">
                    <a:lumMod val="50000"/>
                    <a:lumOff val="50000"/>
                  </a:schemeClr>
                </a:solidFill>
                <a:latin typeface="Proxima Nova Medium" panose="02000506030000020004" pitchFamily="2" charset="0"/>
              </a:rPr>
              <a:t>Merttens</a:t>
            </a:r>
            <a:r>
              <a:rPr lang="fr-BE" sz="1800" i="1" dirty="0">
                <a:solidFill>
                  <a:schemeClr val="tx1">
                    <a:lumMod val="50000"/>
                    <a:lumOff val="50000"/>
                  </a:schemeClr>
                </a:solidFill>
                <a:latin typeface="Proxima Nova Medium" panose="02000506030000020004" pitchFamily="2" charset="0"/>
              </a:rPr>
              <a:t> et al. 2015, Miller et al. 2011, </a:t>
            </a:r>
            <a:r>
              <a:rPr lang="fr-BE" sz="1800" i="1" dirty="0" err="1">
                <a:solidFill>
                  <a:schemeClr val="tx1">
                    <a:lumMod val="50000"/>
                    <a:lumOff val="50000"/>
                  </a:schemeClr>
                </a:solidFill>
                <a:latin typeface="Proxima Nova Medium" panose="02000506030000020004" pitchFamily="2" charset="0"/>
              </a:rPr>
              <a:t>Premand</a:t>
            </a:r>
            <a:r>
              <a:rPr lang="fr-BE" sz="1800" i="1" dirty="0">
                <a:solidFill>
                  <a:schemeClr val="tx1">
                    <a:lumMod val="50000"/>
                    <a:lumOff val="50000"/>
                  </a:schemeClr>
                </a:solidFill>
                <a:latin typeface="Proxima Nova Medium" panose="02000506030000020004" pitchFamily="2" charset="0"/>
              </a:rPr>
              <a:t> and </a:t>
            </a:r>
            <a:r>
              <a:rPr lang="fr-BE" sz="1800" i="1" dirty="0" err="1">
                <a:solidFill>
                  <a:schemeClr val="tx1">
                    <a:lumMod val="50000"/>
                    <a:lumOff val="50000"/>
                  </a:schemeClr>
                </a:solidFill>
                <a:latin typeface="Proxima Nova Medium" panose="02000506030000020004" pitchFamily="2" charset="0"/>
              </a:rPr>
              <a:t>Stoeffler</a:t>
            </a:r>
            <a:r>
              <a:rPr lang="fr-BE" sz="1800" i="1" dirty="0">
                <a:solidFill>
                  <a:schemeClr val="tx1">
                    <a:lumMod val="50000"/>
                    <a:lumOff val="50000"/>
                  </a:schemeClr>
                </a:solidFill>
                <a:latin typeface="Proxima Nova Medium" panose="02000506030000020004" pitchFamily="2" charset="0"/>
              </a:rPr>
              <a:t> 2020 et 2022, </a:t>
            </a:r>
            <a:r>
              <a:rPr lang="fr-BE" sz="1800" i="1" dirty="0" err="1">
                <a:solidFill>
                  <a:schemeClr val="tx1">
                    <a:lumMod val="50000"/>
                    <a:lumOff val="50000"/>
                  </a:schemeClr>
                </a:solidFill>
                <a:latin typeface="Proxima Nova Medium" panose="02000506030000020004" pitchFamily="2" charset="0"/>
              </a:rPr>
              <a:t>Loeser</a:t>
            </a:r>
            <a:r>
              <a:rPr lang="fr-BE" sz="1800" i="1" dirty="0">
                <a:solidFill>
                  <a:schemeClr val="tx1">
                    <a:lumMod val="50000"/>
                    <a:lumOff val="50000"/>
                  </a:schemeClr>
                </a:solidFill>
                <a:latin typeface="Proxima Nova Medium" panose="02000506030000020004" pitchFamily="2" charset="0"/>
              </a:rPr>
              <a:t> et al., 2021)</a:t>
            </a:r>
          </a:p>
        </p:txBody>
      </p:sp>
      <p:sp>
        <p:nvSpPr>
          <p:cNvPr id="6" name="Espace réservé du contenu 5">
            <a:extLst>
              <a:ext uri="{FF2B5EF4-FFF2-40B4-BE49-F238E27FC236}">
                <a16:creationId xmlns:a16="http://schemas.microsoft.com/office/drawing/2014/main" id="{F9DBDE6F-EE5D-50DD-04CA-DE78DC1FE669}"/>
              </a:ext>
            </a:extLst>
          </p:cNvPr>
          <p:cNvSpPr>
            <a:spLocks noGrp="1"/>
          </p:cNvSpPr>
          <p:nvPr>
            <p:ph sz="half" idx="18"/>
          </p:nvPr>
        </p:nvSpPr>
        <p:spPr>
          <a:xfrm>
            <a:off x="728209" y="4535607"/>
            <a:ext cx="9155112" cy="533948"/>
          </a:xfrm>
        </p:spPr>
        <p:txBody>
          <a:bodyPr/>
          <a:lstStyle/>
          <a:p>
            <a:r>
              <a:rPr lang="fr-BE" dirty="0"/>
              <a:t>Peu d’évaluations qualitatives (</a:t>
            </a:r>
            <a:r>
              <a:rPr lang="da-DK" dirty="0"/>
              <a:t>Merttens et al. 2015, Cheema et al. 2014)</a:t>
            </a:r>
          </a:p>
        </p:txBody>
      </p:sp>
      <p:sp>
        <p:nvSpPr>
          <p:cNvPr id="7" name="Espace réservé du contenu 5">
            <a:extLst>
              <a:ext uri="{FF2B5EF4-FFF2-40B4-BE49-F238E27FC236}">
                <a16:creationId xmlns:a16="http://schemas.microsoft.com/office/drawing/2014/main" id="{7221E3A1-6AD6-DFB9-7D18-23940DDA5EE4}"/>
              </a:ext>
            </a:extLst>
          </p:cNvPr>
          <p:cNvSpPr txBox="1">
            <a:spLocks/>
          </p:cNvSpPr>
          <p:nvPr/>
        </p:nvSpPr>
        <p:spPr>
          <a:xfrm>
            <a:off x="728209" y="4215933"/>
            <a:ext cx="9155112" cy="533948"/>
          </a:xfrm>
          <a:prstGeom prst="rect">
            <a:avLst/>
          </a:prstGeom>
        </p:spPr>
        <p:txBody>
          <a:bodyPr/>
          <a:lstStyle>
            <a:lvl1pPr marL="228600" indent="-228600" algn="l" defTabSz="914400" rtl="0" eaLnBrk="1" latinLnBrk="0" hangingPunct="1">
              <a:lnSpc>
                <a:spcPct val="90000"/>
              </a:lnSpc>
              <a:spcBef>
                <a:spcPts val="1000"/>
              </a:spcBef>
              <a:buSzPct val="120000"/>
              <a:buFont typeface="Arial" panose="020B0604020202020204" pitchFamily="34" charset="0"/>
              <a:buChar char="•"/>
              <a:defRPr sz="1800" b="0" i="0" kern="1200">
                <a:solidFill>
                  <a:schemeClr val="tx1">
                    <a:lumMod val="50000"/>
                    <a:lumOff val="50000"/>
                  </a:schemeClr>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r-BE" dirty="0"/>
          </a:p>
        </p:txBody>
      </p:sp>
      <p:sp>
        <p:nvSpPr>
          <p:cNvPr id="11" name="ZoneTexte 10">
            <a:extLst>
              <a:ext uri="{FF2B5EF4-FFF2-40B4-BE49-F238E27FC236}">
                <a16:creationId xmlns:a16="http://schemas.microsoft.com/office/drawing/2014/main" id="{BD719029-D700-9FF8-0237-391A106F8AA1}"/>
              </a:ext>
            </a:extLst>
          </p:cNvPr>
          <p:cNvSpPr txBox="1"/>
          <p:nvPr/>
        </p:nvSpPr>
        <p:spPr>
          <a:xfrm>
            <a:off x="728209" y="5036780"/>
            <a:ext cx="9043533" cy="646331"/>
          </a:xfrm>
          <a:prstGeom prst="rect">
            <a:avLst/>
          </a:prstGeom>
          <a:noFill/>
        </p:spPr>
        <p:txBody>
          <a:bodyPr wrap="square">
            <a:spAutoFit/>
          </a:bodyPr>
          <a:lstStyle/>
          <a:p>
            <a:pPr marL="285750" indent="-285750">
              <a:buFont typeface="Arial" panose="020B0604020202020204" pitchFamily="34" charset="0"/>
              <a:buChar char="•"/>
            </a:pPr>
            <a:r>
              <a:rPr lang="fr-BE" dirty="0">
                <a:solidFill>
                  <a:schemeClr val="tx1">
                    <a:lumMod val="50000"/>
                    <a:lumOff val="50000"/>
                  </a:schemeClr>
                </a:solidFill>
                <a:latin typeface="Proxima Nova Medium" panose="02000506030000020004"/>
              </a:rPr>
              <a:t>Perspective des bénéficiaires peu prise en compte (exception:  Mauritanie avec enquête de suivi qualitative sur la satisfaction)</a:t>
            </a:r>
          </a:p>
        </p:txBody>
      </p:sp>
    </p:spTree>
    <p:extLst>
      <p:ext uri="{BB962C8B-B14F-4D97-AF65-F5344CB8AC3E}">
        <p14:creationId xmlns:p14="http://schemas.microsoft.com/office/powerpoint/2010/main" val="183444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3F593-4D66-D317-DA93-39FA87D230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AEFD74-61C0-38FF-348B-550B090A86AD}"/>
              </a:ext>
            </a:extLst>
          </p:cNvPr>
          <p:cNvSpPr>
            <a:spLocks noGrp="1"/>
          </p:cNvSpPr>
          <p:nvPr>
            <p:ph type="title"/>
          </p:nvPr>
        </p:nvSpPr>
        <p:spPr>
          <a:xfrm>
            <a:off x="446500" y="149358"/>
            <a:ext cx="11352212" cy="1610731"/>
          </a:xfrm>
        </p:spPr>
        <p:txBody>
          <a:bodyPr>
            <a:normAutofit/>
          </a:bodyPr>
          <a:lstStyle/>
          <a:p>
            <a:r>
              <a:rPr lang="fr-BE" sz="3600" dirty="0"/>
              <a:t>1. Analyses systémiques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DFB2B4BB-1D42-BF8C-296F-E202B3DBAB04}"/>
              </a:ext>
            </a:extLst>
          </p:cNvPr>
          <p:cNvSpPr>
            <a:spLocks noGrp="1"/>
          </p:cNvSpPr>
          <p:nvPr>
            <p:ph sz="half" idx="2"/>
          </p:nvPr>
        </p:nvSpPr>
        <p:spPr>
          <a:xfrm>
            <a:off x="393288" y="1283110"/>
            <a:ext cx="4812893" cy="4689986"/>
          </a:xfrm>
        </p:spPr>
        <p:txBody>
          <a:bodyPr/>
          <a:lstStyle/>
          <a:p>
            <a:pPr marL="457200" lvl="1" indent="0">
              <a:buNone/>
            </a:pPr>
            <a:r>
              <a:rPr lang="fr-BE" sz="3200" dirty="0">
                <a:solidFill>
                  <a:schemeClr val="tx1">
                    <a:lumMod val="50000"/>
                    <a:lumOff val="50000"/>
                  </a:schemeClr>
                </a:solidFill>
                <a:latin typeface="Proxima Nova Medium" panose="02000506030000020004" pitchFamily="2" charset="0"/>
              </a:rPr>
              <a:t>b) </a:t>
            </a:r>
            <a:r>
              <a:rPr lang="fr-BE" sz="3200" b="1" dirty="0">
                <a:solidFill>
                  <a:schemeClr val="tx1">
                    <a:lumMod val="50000"/>
                    <a:lumOff val="50000"/>
                  </a:schemeClr>
                </a:solidFill>
                <a:latin typeface="Proxima Nova Medium" panose="02000506030000020004" pitchFamily="2" charset="0"/>
              </a:rPr>
              <a:t>Qui fait quoi</a:t>
            </a:r>
            <a:r>
              <a:rPr lang="fr-BE" sz="3200" dirty="0">
                <a:solidFill>
                  <a:schemeClr val="tx1">
                    <a:lumMod val="50000"/>
                    <a:lumOff val="50000"/>
                  </a:schemeClr>
                </a:solidFill>
                <a:latin typeface="Proxima Nova Medium" panose="02000506030000020004" pitchFamily="2" charset="0"/>
              </a:rPr>
              <a:t>?</a:t>
            </a:r>
          </a:p>
          <a:p>
            <a:pPr lvl="1"/>
            <a:r>
              <a:rPr lang="fr-BE" sz="2000" dirty="0">
                <a:solidFill>
                  <a:schemeClr val="tx1">
                    <a:lumMod val="50000"/>
                    <a:lumOff val="50000"/>
                  </a:schemeClr>
                </a:solidFill>
                <a:latin typeface="Proxima Nova Medium" panose="02000506030000020004" pitchFamily="2" charset="0"/>
              </a:rPr>
              <a:t>Quelles institutions (nationales + internationales) sont impliquées dans les politiques sociales ?</a:t>
            </a:r>
          </a:p>
          <a:p>
            <a:pPr lvl="1"/>
            <a:r>
              <a:rPr lang="fr-BE" sz="2000" dirty="0">
                <a:solidFill>
                  <a:schemeClr val="tx1">
                    <a:lumMod val="50000"/>
                    <a:lumOff val="50000"/>
                  </a:schemeClr>
                </a:solidFill>
                <a:latin typeface="Proxima Nova Medium" panose="02000506030000020004" pitchFamily="2" charset="0"/>
              </a:rPr>
              <a:t>Quelles formes prennent les différentes politiques ?</a:t>
            </a:r>
          </a:p>
          <a:p>
            <a:pPr marL="457200" lvl="1" indent="0">
              <a:buNone/>
            </a:pPr>
            <a:r>
              <a:rPr lang="fr-BE" sz="2000" dirty="0">
                <a:solidFill>
                  <a:schemeClr val="tx1">
                    <a:lumMod val="50000"/>
                    <a:lumOff val="50000"/>
                  </a:schemeClr>
                </a:solidFill>
                <a:latin typeface="Proxima Nova Medium" panose="02000506030000020004" pitchFamily="2" charset="0"/>
                <a:sym typeface="Wingdings" panose="05000000000000000000" pitchFamily="2" charset="2"/>
              </a:rPr>
              <a:t> Collecte de données administratives auprès des institutions : descriptions des activités (design du programme), des dépenses et du nombre de bénéficiaires</a:t>
            </a:r>
            <a:endParaRPr lang="fr-BE" sz="2000" dirty="0">
              <a:solidFill>
                <a:schemeClr val="tx1">
                  <a:lumMod val="50000"/>
                  <a:lumOff val="50000"/>
                </a:schemeClr>
              </a:solidFill>
              <a:latin typeface="Proxima Nova Medium" panose="02000506030000020004" pitchFamily="2" charset="0"/>
            </a:endParaRPr>
          </a:p>
          <a:p>
            <a:pPr marL="0" indent="0">
              <a:buNone/>
            </a:pPr>
            <a:endParaRPr lang="fr-BE" dirty="0"/>
          </a:p>
        </p:txBody>
      </p:sp>
      <p:pic>
        <p:nvPicPr>
          <p:cNvPr id="5" name="Image 4">
            <a:extLst>
              <a:ext uri="{FF2B5EF4-FFF2-40B4-BE49-F238E27FC236}">
                <a16:creationId xmlns:a16="http://schemas.microsoft.com/office/drawing/2014/main" id="{EA1B3D48-9039-2163-4F76-AC5200235CA4}"/>
              </a:ext>
            </a:extLst>
          </p:cNvPr>
          <p:cNvPicPr>
            <a:picLocks noChangeAspect="1"/>
          </p:cNvPicPr>
          <p:nvPr/>
        </p:nvPicPr>
        <p:blipFill>
          <a:blip r:embed="rId3"/>
          <a:stretch>
            <a:fillRect/>
          </a:stretch>
        </p:blipFill>
        <p:spPr>
          <a:xfrm>
            <a:off x="5369569" y="810671"/>
            <a:ext cx="6089928" cy="3711672"/>
          </a:xfrm>
          <a:prstGeom prst="rect">
            <a:avLst/>
          </a:prstGeom>
        </p:spPr>
      </p:pic>
      <p:pic>
        <p:nvPicPr>
          <p:cNvPr id="7" name="Image 6">
            <a:extLst>
              <a:ext uri="{FF2B5EF4-FFF2-40B4-BE49-F238E27FC236}">
                <a16:creationId xmlns:a16="http://schemas.microsoft.com/office/drawing/2014/main" id="{58EEDEF7-D778-1E78-C6DE-C496A35C2958}"/>
              </a:ext>
            </a:extLst>
          </p:cNvPr>
          <p:cNvPicPr>
            <a:picLocks noChangeAspect="1"/>
          </p:cNvPicPr>
          <p:nvPr/>
        </p:nvPicPr>
        <p:blipFill>
          <a:blip r:embed="rId4"/>
          <a:stretch>
            <a:fillRect/>
          </a:stretch>
        </p:blipFill>
        <p:spPr>
          <a:xfrm>
            <a:off x="5369569" y="4166323"/>
            <a:ext cx="6223819" cy="2542319"/>
          </a:xfrm>
          <a:prstGeom prst="rect">
            <a:avLst/>
          </a:prstGeom>
        </p:spPr>
      </p:pic>
    </p:spTree>
    <p:extLst>
      <p:ext uri="{BB962C8B-B14F-4D97-AF65-F5344CB8AC3E}">
        <p14:creationId xmlns:p14="http://schemas.microsoft.com/office/powerpoint/2010/main" val="297938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1028-BB9B-96AC-F592-E8478732C6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8699EB-BBCC-43F4-38F9-8DB500F32E94}"/>
              </a:ext>
            </a:extLst>
          </p:cNvPr>
          <p:cNvSpPr>
            <a:spLocks noGrp="1"/>
          </p:cNvSpPr>
          <p:nvPr>
            <p:ph type="title"/>
          </p:nvPr>
        </p:nvSpPr>
        <p:spPr>
          <a:xfrm>
            <a:off x="446500" y="149358"/>
            <a:ext cx="11352212" cy="1610731"/>
          </a:xfrm>
        </p:spPr>
        <p:txBody>
          <a:bodyPr>
            <a:normAutofit/>
          </a:bodyPr>
          <a:lstStyle/>
          <a:p>
            <a:r>
              <a:rPr lang="fr-BE" sz="3600" dirty="0"/>
              <a:t>1. Analyses systémiques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8B88C67C-E013-1633-33D3-F96BDD689CD5}"/>
              </a:ext>
            </a:extLst>
          </p:cNvPr>
          <p:cNvSpPr>
            <a:spLocks noGrp="1"/>
          </p:cNvSpPr>
          <p:nvPr>
            <p:ph sz="half" idx="2"/>
          </p:nvPr>
        </p:nvSpPr>
        <p:spPr>
          <a:xfrm>
            <a:off x="125254" y="1529154"/>
            <a:ext cx="4812893" cy="4689986"/>
          </a:xfrm>
        </p:spPr>
        <p:txBody>
          <a:bodyPr/>
          <a:lstStyle/>
          <a:p>
            <a:pPr marL="457200" lvl="1" indent="0">
              <a:buNone/>
            </a:pPr>
            <a:r>
              <a:rPr lang="fr-BE" sz="2800" dirty="0">
                <a:solidFill>
                  <a:schemeClr val="tx1">
                    <a:lumMod val="50000"/>
                    <a:lumOff val="50000"/>
                  </a:schemeClr>
                </a:solidFill>
                <a:latin typeface="Proxima Nova Medium" panose="02000506030000020004" pitchFamily="2" charset="0"/>
              </a:rPr>
              <a:t>c) Est-ce que le système de politiques sociales </a:t>
            </a:r>
            <a:r>
              <a:rPr lang="fr-BE" sz="2800" b="1" dirty="0">
                <a:solidFill>
                  <a:schemeClr val="tx1">
                    <a:lumMod val="50000"/>
                    <a:lumOff val="50000"/>
                  </a:schemeClr>
                </a:solidFill>
                <a:latin typeface="Proxima Nova Medium" panose="02000506030000020004" pitchFamily="2" charset="0"/>
              </a:rPr>
              <a:t>répond aux besoins</a:t>
            </a:r>
            <a:r>
              <a:rPr lang="fr-BE" sz="2800" dirty="0">
                <a:solidFill>
                  <a:schemeClr val="tx1">
                    <a:lumMod val="50000"/>
                    <a:lumOff val="50000"/>
                  </a:schemeClr>
                </a:solidFill>
                <a:latin typeface="Proxima Nova Medium" panose="02000506030000020004" pitchFamily="2" charset="0"/>
              </a:rPr>
              <a:t>? </a:t>
            </a:r>
          </a:p>
          <a:p>
            <a:pPr lvl="1"/>
            <a:r>
              <a:rPr lang="fr-BE" sz="2800" dirty="0">
                <a:solidFill>
                  <a:schemeClr val="tx1">
                    <a:lumMod val="50000"/>
                    <a:lumOff val="50000"/>
                  </a:schemeClr>
                </a:solidFill>
                <a:latin typeface="Proxima Nova Medium" panose="02000506030000020004" pitchFamily="2" charset="0"/>
              </a:rPr>
              <a:t>Qui est couvert et quels sont les gaps?</a:t>
            </a:r>
          </a:p>
          <a:p>
            <a:pPr marL="457200" lvl="1" indent="0">
              <a:buNone/>
            </a:pPr>
            <a:r>
              <a:rPr lang="fr-BE" dirty="0">
                <a:solidFill>
                  <a:schemeClr val="tx1">
                    <a:lumMod val="50000"/>
                    <a:lumOff val="50000"/>
                  </a:schemeClr>
                </a:solidFill>
                <a:latin typeface="Proxima Nova Medium" panose="02000506030000020004" pitchFamily="2" charset="0"/>
                <a:sym typeface="Wingdings" panose="05000000000000000000" pitchFamily="2" charset="2"/>
              </a:rPr>
              <a:t> Données enquêtes nationales et admin</a:t>
            </a:r>
            <a:endParaRPr lang="fr-BE" dirty="0">
              <a:solidFill>
                <a:schemeClr val="tx1">
                  <a:lumMod val="50000"/>
                  <a:lumOff val="50000"/>
                </a:schemeClr>
              </a:solidFill>
              <a:latin typeface="Proxima Nova Medium" panose="02000506030000020004" pitchFamily="2" charset="0"/>
            </a:endParaRPr>
          </a:p>
          <a:p>
            <a:pPr lvl="1"/>
            <a:endParaRPr lang="fr-BE" dirty="0">
              <a:solidFill>
                <a:schemeClr val="tx1">
                  <a:lumMod val="50000"/>
                  <a:lumOff val="50000"/>
                </a:schemeClr>
              </a:solidFill>
              <a:latin typeface="Proxima Nova Medium" panose="02000506030000020004" pitchFamily="2" charset="0"/>
            </a:endParaRPr>
          </a:p>
          <a:p>
            <a:pPr marL="0" indent="0">
              <a:buNone/>
            </a:pPr>
            <a:endParaRPr lang="fr-BE" dirty="0"/>
          </a:p>
        </p:txBody>
      </p:sp>
      <p:pic>
        <p:nvPicPr>
          <p:cNvPr id="6" name="Image 5">
            <a:extLst>
              <a:ext uri="{FF2B5EF4-FFF2-40B4-BE49-F238E27FC236}">
                <a16:creationId xmlns:a16="http://schemas.microsoft.com/office/drawing/2014/main" id="{2B84DA70-3A0E-50F1-B87B-7BC17AEA12DE}"/>
              </a:ext>
            </a:extLst>
          </p:cNvPr>
          <p:cNvPicPr>
            <a:picLocks noChangeAspect="1"/>
          </p:cNvPicPr>
          <p:nvPr/>
        </p:nvPicPr>
        <p:blipFill>
          <a:blip r:embed="rId3"/>
          <a:stretch>
            <a:fillRect/>
          </a:stretch>
        </p:blipFill>
        <p:spPr>
          <a:xfrm>
            <a:off x="5486727" y="3784059"/>
            <a:ext cx="5782482" cy="2924583"/>
          </a:xfrm>
          <a:prstGeom prst="rect">
            <a:avLst/>
          </a:prstGeom>
        </p:spPr>
      </p:pic>
      <p:pic>
        <p:nvPicPr>
          <p:cNvPr id="9" name="Image 8">
            <a:extLst>
              <a:ext uri="{FF2B5EF4-FFF2-40B4-BE49-F238E27FC236}">
                <a16:creationId xmlns:a16="http://schemas.microsoft.com/office/drawing/2014/main" id="{81FA4D99-907A-320E-31A7-9C8C1FF2D67C}"/>
              </a:ext>
            </a:extLst>
          </p:cNvPr>
          <p:cNvPicPr>
            <a:picLocks noChangeAspect="1"/>
          </p:cNvPicPr>
          <p:nvPr/>
        </p:nvPicPr>
        <p:blipFill>
          <a:blip r:embed="rId4"/>
          <a:stretch>
            <a:fillRect/>
          </a:stretch>
        </p:blipFill>
        <p:spPr>
          <a:xfrm>
            <a:off x="6356553" y="414196"/>
            <a:ext cx="4812893" cy="3213907"/>
          </a:xfrm>
          <a:prstGeom prst="rect">
            <a:avLst/>
          </a:prstGeom>
        </p:spPr>
      </p:pic>
    </p:spTree>
    <p:extLst>
      <p:ext uri="{BB962C8B-B14F-4D97-AF65-F5344CB8AC3E}">
        <p14:creationId xmlns:p14="http://schemas.microsoft.com/office/powerpoint/2010/main" val="172611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A789-DAE0-F295-B7A5-207DAFF807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0CC8E2-41AC-4C17-42A6-674EF2CD870C}"/>
              </a:ext>
            </a:extLst>
          </p:cNvPr>
          <p:cNvSpPr>
            <a:spLocks noGrp="1"/>
          </p:cNvSpPr>
          <p:nvPr>
            <p:ph type="title"/>
          </p:nvPr>
        </p:nvSpPr>
        <p:spPr>
          <a:xfrm>
            <a:off x="-38870" y="149357"/>
            <a:ext cx="11352212" cy="1610731"/>
          </a:xfrm>
        </p:spPr>
        <p:txBody>
          <a:bodyPr>
            <a:normAutofit/>
          </a:bodyPr>
          <a:lstStyle/>
          <a:p>
            <a:r>
              <a:rPr lang="fr-BE" sz="3600" dirty="0"/>
              <a:t>1. Analyses systémiques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6E382A63-BE39-9E96-9E6C-16EF86C08000}"/>
              </a:ext>
            </a:extLst>
          </p:cNvPr>
          <p:cNvSpPr>
            <a:spLocks noGrp="1"/>
          </p:cNvSpPr>
          <p:nvPr>
            <p:ph sz="half" idx="2"/>
          </p:nvPr>
        </p:nvSpPr>
        <p:spPr>
          <a:xfrm>
            <a:off x="198216" y="954723"/>
            <a:ext cx="4812893" cy="4689986"/>
          </a:xfrm>
        </p:spPr>
        <p:txBody>
          <a:bodyPr/>
          <a:lstStyle/>
          <a:p>
            <a:pPr marL="457200" lvl="1" indent="0">
              <a:buNone/>
            </a:pPr>
            <a:r>
              <a:rPr lang="fr-BE" sz="2800" dirty="0">
                <a:solidFill>
                  <a:schemeClr val="tx1">
                    <a:lumMod val="50000"/>
                    <a:lumOff val="50000"/>
                  </a:schemeClr>
                </a:solidFill>
                <a:latin typeface="Proxima Nova Medium" panose="02000506030000020004" pitchFamily="2" charset="0"/>
              </a:rPr>
              <a:t>c) Est-ce que le système de politiques sociales </a:t>
            </a:r>
            <a:r>
              <a:rPr lang="fr-BE" sz="2800" b="1" dirty="0">
                <a:solidFill>
                  <a:schemeClr val="tx1">
                    <a:lumMod val="50000"/>
                    <a:lumOff val="50000"/>
                  </a:schemeClr>
                </a:solidFill>
                <a:latin typeface="Proxima Nova Medium" panose="02000506030000020004" pitchFamily="2" charset="0"/>
              </a:rPr>
              <a:t>répond aux besoins</a:t>
            </a:r>
            <a:r>
              <a:rPr lang="fr-BE" sz="2800" dirty="0">
                <a:solidFill>
                  <a:schemeClr val="tx1">
                    <a:lumMod val="50000"/>
                    <a:lumOff val="50000"/>
                  </a:schemeClr>
                </a:solidFill>
                <a:latin typeface="Proxima Nova Medium" panose="02000506030000020004" pitchFamily="2" charset="0"/>
              </a:rPr>
              <a:t>? </a:t>
            </a:r>
          </a:p>
          <a:p>
            <a:pPr lvl="1"/>
            <a:r>
              <a:rPr lang="fr-BE" sz="2800" dirty="0">
                <a:solidFill>
                  <a:schemeClr val="tx1">
                    <a:lumMod val="50000"/>
                    <a:lumOff val="50000"/>
                  </a:schemeClr>
                </a:solidFill>
                <a:latin typeface="Proxima Nova Medium" panose="02000506030000020004" pitchFamily="2" charset="0"/>
              </a:rPr>
              <a:t>Est-ce que ceux qui sont couverts sont la bonne cible?</a:t>
            </a:r>
          </a:p>
          <a:p>
            <a:pPr lvl="1"/>
            <a:endParaRPr lang="fr-BE" dirty="0">
              <a:solidFill>
                <a:schemeClr val="tx1">
                  <a:lumMod val="50000"/>
                  <a:lumOff val="50000"/>
                </a:schemeClr>
              </a:solidFill>
              <a:latin typeface="Proxima Nova Medium" panose="02000506030000020004" pitchFamily="2" charset="0"/>
            </a:endParaRPr>
          </a:p>
          <a:p>
            <a:pPr marL="0" indent="0">
              <a:buNone/>
            </a:pPr>
            <a:endParaRPr lang="fr-BE" dirty="0"/>
          </a:p>
        </p:txBody>
      </p:sp>
      <p:pic>
        <p:nvPicPr>
          <p:cNvPr id="5" name="Image 4">
            <a:extLst>
              <a:ext uri="{FF2B5EF4-FFF2-40B4-BE49-F238E27FC236}">
                <a16:creationId xmlns:a16="http://schemas.microsoft.com/office/drawing/2014/main" id="{3DB40676-F60F-225E-B52B-87AC72BF1F77}"/>
              </a:ext>
            </a:extLst>
          </p:cNvPr>
          <p:cNvPicPr>
            <a:picLocks noChangeAspect="1"/>
          </p:cNvPicPr>
          <p:nvPr/>
        </p:nvPicPr>
        <p:blipFill>
          <a:blip r:embed="rId3"/>
          <a:stretch>
            <a:fillRect/>
          </a:stretch>
        </p:blipFill>
        <p:spPr>
          <a:xfrm>
            <a:off x="5753683" y="194357"/>
            <a:ext cx="5796745" cy="3508041"/>
          </a:xfrm>
          <a:prstGeom prst="rect">
            <a:avLst/>
          </a:prstGeom>
        </p:spPr>
      </p:pic>
      <p:pic>
        <p:nvPicPr>
          <p:cNvPr id="8" name="Image 7">
            <a:extLst>
              <a:ext uri="{FF2B5EF4-FFF2-40B4-BE49-F238E27FC236}">
                <a16:creationId xmlns:a16="http://schemas.microsoft.com/office/drawing/2014/main" id="{A48C4B3A-E21A-2F39-A4F0-ADAB8BC7AB30}"/>
              </a:ext>
            </a:extLst>
          </p:cNvPr>
          <p:cNvPicPr>
            <a:picLocks noChangeAspect="1"/>
          </p:cNvPicPr>
          <p:nvPr/>
        </p:nvPicPr>
        <p:blipFill>
          <a:blip r:embed="rId4"/>
          <a:stretch>
            <a:fillRect/>
          </a:stretch>
        </p:blipFill>
        <p:spPr>
          <a:xfrm>
            <a:off x="3652407" y="3842465"/>
            <a:ext cx="7161897" cy="3015536"/>
          </a:xfrm>
          <a:prstGeom prst="rect">
            <a:avLst/>
          </a:prstGeom>
        </p:spPr>
      </p:pic>
    </p:spTree>
    <p:extLst>
      <p:ext uri="{BB962C8B-B14F-4D97-AF65-F5344CB8AC3E}">
        <p14:creationId xmlns:p14="http://schemas.microsoft.com/office/powerpoint/2010/main" val="390637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9889E-17AB-5C3B-5E27-98F4FDCB2D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BE8DB5-2374-4626-AC6D-66E27B9D351B}"/>
              </a:ext>
            </a:extLst>
          </p:cNvPr>
          <p:cNvSpPr>
            <a:spLocks noGrp="1"/>
          </p:cNvSpPr>
          <p:nvPr>
            <p:ph type="title"/>
          </p:nvPr>
        </p:nvSpPr>
        <p:spPr>
          <a:xfrm>
            <a:off x="839788" y="365125"/>
            <a:ext cx="11352212" cy="1610731"/>
          </a:xfrm>
        </p:spPr>
        <p:txBody>
          <a:bodyPr>
            <a:normAutofit/>
          </a:bodyPr>
          <a:lstStyle/>
          <a:p>
            <a:r>
              <a:rPr lang="fr-BE" sz="3600" dirty="0"/>
              <a:t>Références</a:t>
            </a:r>
            <a:br>
              <a:rPr lang="fr-BE" sz="3600" dirty="0"/>
            </a:br>
            <a:br>
              <a:rPr lang="fr-BE" sz="3600" dirty="0"/>
            </a:br>
            <a:endParaRPr lang="fr-BE" dirty="0"/>
          </a:p>
        </p:txBody>
      </p:sp>
      <p:sp>
        <p:nvSpPr>
          <p:cNvPr id="4" name="Espace réservé du contenu 3">
            <a:extLst>
              <a:ext uri="{FF2B5EF4-FFF2-40B4-BE49-F238E27FC236}">
                <a16:creationId xmlns:a16="http://schemas.microsoft.com/office/drawing/2014/main" id="{1C4821D1-D8BA-107F-26F0-3D4EC6579EAB}"/>
              </a:ext>
            </a:extLst>
          </p:cNvPr>
          <p:cNvSpPr>
            <a:spLocks noGrp="1"/>
          </p:cNvSpPr>
          <p:nvPr>
            <p:ph sz="half" idx="2"/>
          </p:nvPr>
        </p:nvSpPr>
        <p:spPr>
          <a:xfrm>
            <a:off x="429866" y="3893279"/>
            <a:ext cx="7153838" cy="959947"/>
          </a:xfrm>
        </p:spPr>
        <p:txBody>
          <a:bodyPr/>
          <a:lstStyle/>
          <a:p>
            <a:pPr marL="0" indent="0">
              <a:buNone/>
            </a:pPr>
            <a:r>
              <a:rPr lang="en-US" dirty="0"/>
              <a:t>Vandeninden, F., Rodriguez Alas, C., &amp; Zafar, U. (2022). The role of the secondary income distribution (Chapter 4.2). In, </a:t>
            </a:r>
            <a:r>
              <a:rPr lang="en-US" i="1" dirty="0" err="1"/>
              <a:t>Inquequality</a:t>
            </a:r>
            <a:r>
              <a:rPr lang="en-US" i="1" dirty="0"/>
              <a:t> in Southern Africa.</a:t>
            </a:r>
            <a:r>
              <a:rPr lang="en-US" dirty="0"/>
              <a:t> Washington, D.C., United States: World Bank Group</a:t>
            </a:r>
          </a:p>
          <a:p>
            <a:pPr marL="0" indent="0">
              <a:buNone/>
            </a:pPr>
            <a:r>
              <a:rPr lang="en-US" dirty="0"/>
              <a:t>Vandeninden, Frieda; </a:t>
            </a:r>
            <a:r>
              <a:rPr lang="en-US" dirty="0" err="1"/>
              <a:t>Grun</a:t>
            </a:r>
            <a:r>
              <a:rPr lang="en-US" dirty="0"/>
              <a:t>, Rebekka; </a:t>
            </a:r>
            <a:r>
              <a:rPr lang="en-US" dirty="0" err="1"/>
              <a:t>Semlali</a:t>
            </a:r>
            <a:r>
              <a:rPr lang="en-US" dirty="0"/>
              <a:t>, Amina (2019). The Way Forward for Social Safety Nets in Burkina Faso. Washington, D.C., United States: World Bank Group. </a:t>
            </a:r>
          </a:p>
          <a:p>
            <a:pPr marL="0" indent="0">
              <a:buNone/>
            </a:pPr>
            <a:endParaRPr lang="en-US" dirty="0"/>
          </a:p>
          <a:p>
            <a:pPr marL="0" indent="0">
              <a:buNone/>
            </a:pPr>
            <a:endParaRPr lang="fr-BE" dirty="0"/>
          </a:p>
        </p:txBody>
      </p:sp>
      <p:sp>
        <p:nvSpPr>
          <p:cNvPr id="6" name="Espace réservé du contenu 5">
            <a:extLst>
              <a:ext uri="{FF2B5EF4-FFF2-40B4-BE49-F238E27FC236}">
                <a16:creationId xmlns:a16="http://schemas.microsoft.com/office/drawing/2014/main" id="{BDAED7F2-45B9-3829-09DC-1A84673EC81F}"/>
              </a:ext>
            </a:extLst>
          </p:cNvPr>
          <p:cNvSpPr>
            <a:spLocks noGrp="1"/>
          </p:cNvSpPr>
          <p:nvPr>
            <p:ph sz="half" idx="18"/>
          </p:nvPr>
        </p:nvSpPr>
        <p:spPr>
          <a:xfrm>
            <a:off x="393290" y="1592195"/>
            <a:ext cx="8156728" cy="196986"/>
          </a:xfrm>
        </p:spPr>
        <p:txBody>
          <a:bodyPr/>
          <a:lstStyle/>
          <a:p>
            <a:pPr marL="0" indent="0">
              <a:buNone/>
            </a:pPr>
            <a:r>
              <a:rPr lang="en-US" dirty="0"/>
              <a:t>Vandeninden, F. (2024). Public Expenditure Review in Social protection (Chapter 6). In </a:t>
            </a:r>
            <a:r>
              <a:rPr lang="en-US" i="1" dirty="0"/>
              <a:t>Public Expenditure Review in Key Human Development Sectors – Central African Republic</a:t>
            </a:r>
            <a:r>
              <a:rPr lang="en-US" dirty="0"/>
              <a:t>. Washington, D.C., United States: World Bank Group. </a:t>
            </a:r>
          </a:p>
          <a:p>
            <a:pPr marL="0" indent="0">
              <a:buNone/>
            </a:pPr>
            <a:r>
              <a:rPr lang="en-US" dirty="0"/>
              <a:t>Vandeninden, F., </a:t>
            </a:r>
            <a:r>
              <a:rPr lang="en-US" dirty="0" err="1"/>
              <a:t>Koschorke</a:t>
            </a:r>
            <a:r>
              <a:rPr lang="en-US" dirty="0"/>
              <a:t>, J., &amp; </a:t>
            </a:r>
            <a:r>
              <a:rPr lang="en-US" dirty="0" err="1"/>
              <a:t>Baeumlin</a:t>
            </a:r>
            <a:r>
              <a:rPr lang="en-US" dirty="0"/>
              <a:t>, G. (2024). Maintaining reform momentum on social assistance. In </a:t>
            </a:r>
            <a:r>
              <a:rPr lang="en-US" i="1" dirty="0"/>
              <a:t>Burkina Faso Economic Update 2024</a:t>
            </a:r>
            <a:r>
              <a:rPr lang="en-US" dirty="0"/>
              <a:t>. Washington, D.C., United States: World Bank Group. </a:t>
            </a:r>
          </a:p>
          <a:p>
            <a:pPr marL="0" indent="0">
              <a:buNone/>
            </a:pPr>
            <a:endParaRPr lang="en-US" dirty="0"/>
          </a:p>
        </p:txBody>
      </p:sp>
      <p:pic>
        <p:nvPicPr>
          <p:cNvPr id="12" name="Image 11">
            <a:extLst>
              <a:ext uri="{FF2B5EF4-FFF2-40B4-BE49-F238E27FC236}">
                <a16:creationId xmlns:a16="http://schemas.microsoft.com/office/drawing/2014/main" id="{CFAA4F09-D0D4-E276-952A-6B71685ED08D}"/>
              </a:ext>
            </a:extLst>
          </p:cNvPr>
          <p:cNvPicPr>
            <a:picLocks noChangeAspect="1"/>
          </p:cNvPicPr>
          <p:nvPr/>
        </p:nvPicPr>
        <p:blipFill>
          <a:blip r:embed="rId3"/>
          <a:stretch>
            <a:fillRect/>
          </a:stretch>
        </p:blipFill>
        <p:spPr>
          <a:xfrm>
            <a:off x="9278218" y="365126"/>
            <a:ext cx="1926230" cy="2722076"/>
          </a:xfrm>
          <a:prstGeom prst="rect">
            <a:avLst/>
          </a:prstGeom>
        </p:spPr>
      </p:pic>
      <p:pic>
        <p:nvPicPr>
          <p:cNvPr id="14" name="Image 13">
            <a:extLst>
              <a:ext uri="{FF2B5EF4-FFF2-40B4-BE49-F238E27FC236}">
                <a16:creationId xmlns:a16="http://schemas.microsoft.com/office/drawing/2014/main" id="{058E3558-BADC-7E39-ED6E-0A876E1E6D9D}"/>
              </a:ext>
            </a:extLst>
          </p:cNvPr>
          <p:cNvPicPr>
            <a:picLocks noChangeAspect="1"/>
          </p:cNvPicPr>
          <p:nvPr/>
        </p:nvPicPr>
        <p:blipFill>
          <a:blip r:embed="rId4"/>
          <a:stretch>
            <a:fillRect/>
          </a:stretch>
        </p:blipFill>
        <p:spPr>
          <a:xfrm>
            <a:off x="8602253" y="2723278"/>
            <a:ext cx="2063981" cy="2636913"/>
          </a:xfrm>
          <a:prstGeom prst="rect">
            <a:avLst/>
          </a:prstGeom>
        </p:spPr>
      </p:pic>
      <p:pic>
        <p:nvPicPr>
          <p:cNvPr id="5" name="Image 4">
            <a:extLst>
              <a:ext uri="{FF2B5EF4-FFF2-40B4-BE49-F238E27FC236}">
                <a16:creationId xmlns:a16="http://schemas.microsoft.com/office/drawing/2014/main" id="{6149A27A-8D8E-FAEB-ED26-796E3BF0F5CB}"/>
              </a:ext>
            </a:extLst>
          </p:cNvPr>
          <p:cNvPicPr>
            <a:picLocks noChangeAspect="1"/>
          </p:cNvPicPr>
          <p:nvPr/>
        </p:nvPicPr>
        <p:blipFill>
          <a:blip r:embed="rId5"/>
          <a:stretch>
            <a:fillRect/>
          </a:stretch>
        </p:blipFill>
        <p:spPr>
          <a:xfrm>
            <a:off x="10067629" y="4152522"/>
            <a:ext cx="2124371" cy="2705478"/>
          </a:xfrm>
          <a:prstGeom prst="rect">
            <a:avLst/>
          </a:prstGeom>
        </p:spPr>
      </p:pic>
      <p:pic>
        <p:nvPicPr>
          <p:cNvPr id="10" name="Image 9">
            <a:extLst>
              <a:ext uri="{FF2B5EF4-FFF2-40B4-BE49-F238E27FC236}">
                <a16:creationId xmlns:a16="http://schemas.microsoft.com/office/drawing/2014/main" id="{EF1367BC-2F52-E6F9-6A7D-75023C3083AF}"/>
              </a:ext>
            </a:extLst>
          </p:cNvPr>
          <p:cNvPicPr>
            <a:picLocks noChangeAspect="1"/>
          </p:cNvPicPr>
          <p:nvPr/>
        </p:nvPicPr>
        <p:blipFill>
          <a:blip r:embed="rId6"/>
          <a:stretch>
            <a:fillRect/>
          </a:stretch>
        </p:blipFill>
        <p:spPr>
          <a:xfrm>
            <a:off x="10330293" y="1477474"/>
            <a:ext cx="1749727" cy="2456007"/>
          </a:xfrm>
          <a:prstGeom prst="rect">
            <a:avLst/>
          </a:prstGeom>
        </p:spPr>
      </p:pic>
    </p:spTree>
    <p:extLst>
      <p:ext uri="{BB962C8B-B14F-4D97-AF65-F5344CB8AC3E}">
        <p14:creationId xmlns:p14="http://schemas.microsoft.com/office/powerpoint/2010/main" val="254738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32E06-23A9-7E12-949F-02B30B22BD5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8E8B2E0-C313-8301-315F-17F58CBE629E}"/>
              </a:ext>
            </a:extLst>
          </p:cNvPr>
          <p:cNvSpPr>
            <a:spLocks noGrp="1"/>
          </p:cNvSpPr>
          <p:nvPr>
            <p:ph type="body" idx="16"/>
          </p:nvPr>
        </p:nvSpPr>
        <p:spPr>
          <a:xfrm>
            <a:off x="938784" y="2218252"/>
            <a:ext cx="9997440" cy="4085011"/>
          </a:xfrm>
        </p:spPr>
        <p:txBody>
          <a:bodyPr/>
          <a:lstStyle/>
          <a:p>
            <a:pPr marL="457200" indent="-457200">
              <a:buAutoNum type="arabicPeriod"/>
            </a:pPr>
            <a:r>
              <a:rPr lang="fr-BE" sz="2400" dirty="0">
                <a:solidFill>
                  <a:srgbClr val="B9B9B9"/>
                </a:solidFill>
              </a:rPr>
              <a:t>Analyses systémiques</a:t>
            </a:r>
          </a:p>
          <a:p>
            <a:pPr marL="457200" indent="-457200">
              <a:buAutoNum type="arabicPeriod"/>
            </a:pPr>
            <a:endParaRPr lang="fr-BE" sz="2400" dirty="0">
              <a:solidFill>
                <a:srgbClr val="B9B9B9"/>
              </a:solidFill>
            </a:endParaRPr>
          </a:p>
          <a:p>
            <a:pPr marL="342900" indent="-342900">
              <a:buAutoNum type="arabicPeriod"/>
            </a:pPr>
            <a:r>
              <a:rPr lang="fr-BE" sz="2400" dirty="0"/>
              <a:t>Analyses d’impact quantitatives: </a:t>
            </a:r>
          </a:p>
          <a:p>
            <a:pPr marL="800100" lvl="1" indent="-342900">
              <a:buAutoNum type="arabicPeriod"/>
            </a:pPr>
            <a:r>
              <a:rPr lang="fr-BE" sz="2800" dirty="0">
                <a:solidFill>
                  <a:srgbClr val="124F45"/>
                </a:solidFill>
              </a:rPr>
              <a:t>Essai Contrôlé Randomisé</a:t>
            </a:r>
          </a:p>
          <a:p>
            <a:pPr marL="800100" lvl="1" indent="-342900">
              <a:buAutoNum type="arabicPeriod"/>
            </a:pPr>
            <a:r>
              <a:rPr lang="fr-BE" sz="2800" dirty="0">
                <a:solidFill>
                  <a:schemeClr val="bg2">
                    <a:lumMod val="75000"/>
                  </a:schemeClr>
                </a:solidFill>
              </a:rPr>
              <a:t>Analyse d’impact quasi-expérimentale</a:t>
            </a:r>
          </a:p>
          <a:p>
            <a:pPr marL="342900" indent="-342900">
              <a:buAutoNum type="arabicPeriod"/>
            </a:pPr>
            <a:endParaRPr lang="fr-BE" sz="2400" dirty="0">
              <a:solidFill>
                <a:schemeClr val="bg2">
                  <a:lumMod val="75000"/>
                </a:schemeClr>
              </a:solidFill>
            </a:endParaRPr>
          </a:p>
          <a:p>
            <a:pPr marL="342900" indent="-342900">
              <a:buAutoNum type="arabicPeriod"/>
            </a:pPr>
            <a:r>
              <a:rPr lang="fr-BE" sz="2400" dirty="0">
                <a:solidFill>
                  <a:schemeClr val="bg2">
                    <a:lumMod val="75000"/>
                  </a:schemeClr>
                </a:solidFill>
              </a:rPr>
              <a:t>Analyses qualitatives</a:t>
            </a:r>
            <a:endParaRPr lang="fr-BE" sz="2400" dirty="0">
              <a:solidFill>
                <a:schemeClr val="bg2">
                  <a:lumMod val="75000"/>
                </a:schemeClr>
              </a:solidFill>
              <a:sym typeface="Wingdings" panose="05000000000000000000" pitchFamily="2" charset="2"/>
            </a:endParaRPr>
          </a:p>
          <a:p>
            <a:pPr marL="342900" indent="-342900">
              <a:buAutoNum type="arabicPeriod"/>
            </a:pPr>
            <a:endParaRPr lang="fr-BE" sz="2400" dirty="0">
              <a:solidFill>
                <a:schemeClr val="bg2">
                  <a:lumMod val="75000"/>
                </a:schemeClr>
              </a:solidFill>
              <a:sym typeface="Wingdings" panose="05000000000000000000" pitchFamily="2" charset="2"/>
            </a:endParaRPr>
          </a:p>
          <a:p>
            <a:pPr marL="342900" indent="-342900">
              <a:buAutoNum type="arabicPeriod"/>
            </a:pPr>
            <a:r>
              <a:rPr lang="fr-BE" sz="2400" dirty="0">
                <a:solidFill>
                  <a:schemeClr val="bg2">
                    <a:lumMod val="75000"/>
                  </a:schemeClr>
                </a:solidFill>
                <a:sym typeface="Wingdings" panose="05000000000000000000" pitchFamily="2" charset="2"/>
              </a:rPr>
              <a:t> </a:t>
            </a:r>
            <a:r>
              <a:rPr lang="fr-BE" sz="2400" dirty="0">
                <a:solidFill>
                  <a:schemeClr val="bg2">
                    <a:lumMod val="75000"/>
                  </a:schemeClr>
                </a:solidFill>
              </a:rPr>
              <a:t>Economie expérimentale </a:t>
            </a:r>
          </a:p>
          <a:p>
            <a:pPr marL="457200" indent="-457200">
              <a:buAutoNum type="arabicPeriod"/>
            </a:pPr>
            <a:endParaRPr lang="fr-BE" sz="2400" dirty="0"/>
          </a:p>
          <a:p>
            <a:endParaRPr lang="fr-BE" dirty="0"/>
          </a:p>
        </p:txBody>
      </p:sp>
    </p:spTree>
    <p:extLst>
      <p:ext uri="{BB962C8B-B14F-4D97-AF65-F5344CB8AC3E}">
        <p14:creationId xmlns:p14="http://schemas.microsoft.com/office/powerpoint/2010/main" val="1822524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HEL TEMPLATE-B" id="{3DF3B03C-0DF2-7445-84CD-CA7B7C9432E9}" vid="{08A518E0-0733-9641-8FA0-9F0C5D2FC1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4143</Words>
  <Application>Microsoft Office PowerPoint</Application>
  <PresentationFormat>Grand écran</PresentationFormat>
  <Paragraphs>408</Paragraphs>
  <Slides>42</Slides>
  <Notes>33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42</vt:i4>
      </vt:variant>
    </vt:vector>
  </HeadingPairs>
  <TitlesOfParts>
    <vt:vector size="53" baseType="lpstr">
      <vt:lpstr>Aptos</vt:lpstr>
      <vt:lpstr>Arial</vt:lpstr>
      <vt:lpstr>Bahnschrift Light Condensed</vt:lpstr>
      <vt:lpstr>Calibri</vt:lpstr>
      <vt:lpstr>Courier New</vt:lpstr>
      <vt:lpstr>Noto Sans Symbols</vt:lpstr>
      <vt:lpstr>Proxima Nova Cond Extrabold</vt:lpstr>
      <vt:lpstr>Proxima Nova Medium</vt:lpstr>
      <vt:lpstr>Times New Roman</vt:lpstr>
      <vt:lpstr>Wingdings</vt:lpstr>
      <vt:lpstr>Office Theme</vt:lpstr>
      <vt:lpstr>Evaluation des politiques sociales : Complémentarité des approches méthodologiques</vt:lpstr>
      <vt:lpstr>Evaluation des politiques sociales </vt:lpstr>
      <vt:lpstr>Présentation PowerPoint</vt:lpstr>
      <vt:lpstr>1. Analyses systémiques  </vt:lpstr>
      <vt:lpstr>1. Analyses systémiques  </vt:lpstr>
      <vt:lpstr>1. Analyses systémiques  </vt:lpstr>
      <vt:lpstr>1. Analyses systémiques  </vt:lpstr>
      <vt:lpstr>Références  </vt:lpstr>
      <vt:lpstr>Présentation PowerPoint</vt:lpstr>
      <vt:lpstr>2. Analyses d’impact quantitatives: Randomized Control Trial </vt:lpstr>
      <vt:lpstr>2. Analyses d’impact quantitatives: Randomized Control Trial </vt:lpstr>
      <vt:lpstr>2. Analyses d’impact quantitatives: Randomized Control Trial </vt:lpstr>
      <vt:lpstr>2. Analyses d’impact quantitatives: Randomized Control Trial </vt:lpstr>
      <vt:lpstr>2. Analyses d’impact quantitatives: Randomized Control Trial </vt:lpstr>
      <vt:lpstr>2. Analyses d’impact quantitatives: Randomized Control Trial </vt:lpstr>
      <vt:lpstr>Présentation PowerPoint</vt:lpstr>
      <vt:lpstr>3. Analyse d’impact quasi-expérimentale  </vt:lpstr>
      <vt:lpstr>3. Analyse d’impact quasi-expérimentale </vt:lpstr>
      <vt:lpstr>Références  </vt:lpstr>
      <vt:lpstr>Présentation PowerPoint</vt:lpstr>
      <vt:lpstr>3. Analyses qualitatives</vt:lpstr>
      <vt:lpstr> 3. Analyses qualitatives  Méthodologie </vt:lpstr>
      <vt:lpstr>3. Analyses qualitatives  Résultats</vt:lpstr>
      <vt:lpstr>3. Analyses qualitatives  Résultats</vt:lpstr>
      <vt:lpstr>3. Analyses qualitatives  Résultats</vt:lpstr>
      <vt:lpstr>3. Analyses qualitatives  Résultats</vt:lpstr>
      <vt:lpstr>3. Analyses qualitatives  Résultats</vt:lpstr>
      <vt:lpstr>3. Analyses qualitatives  Résultats</vt:lpstr>
      <vt:lpstr>3. Analyses qualitatives</vt:lpstr>
      <vt:lpstr>3. Analyses qualitatives  Résultats</vt:lpstr>
      <vt:lpstr>3. Analyses qualitatives  Résultats</vt:lpstr>
      <vt:lpstr>Références</vt:lpstr>
      <vt:lpstr>Présentation PowerPoint</vt:lpstr>
      <vt:lpstr>4. Approche expérimentale </vt:lpstr>
      <vt:lpstr>4. Approche expérimentale </vt:lpstr>
      <vt:lpstr>4. Approche expérimentale </vt:lpstr>
      <vt:lpstr>Conclusions</vt:lpstr>
      <vt:lpstr>Merci</vt:lpstr>
      <vt:lpstr>3. Résultats</vt:lpstr>
      <vt:lpstr>3. Résultats</vt:lpstr>
      <vt:lpstr>3. Résultats</vt:lpstr>
      <vt:lpstr>3. Analyses qualitatives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Vandeninden Frieda</cp:lastModifiedBy>
  <cp:revision>1</cp:revision>
  <dcterms:created xsi:type="dcterms:W3CDTF">2025-04-08T19:52:03Z</dcterms:created>
  <dcterms:modified xsi:type="dcterms:W3CDTF">2025-08-31T19:02:25Z</dcterms:modified>
</cp:coreProperties>
</file>