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</p:sldMasterIdLst>
  <p:notesMasterIdLst>
    <p:notesMasterId r:id="rId19"/>
  </p:notesMasterIdLst>
  <p:handoutMasterIdLst>
    <p:handoutMasterId r:id="rId20"/>
  </p:handoutMasterIdLst>
  <p:sldIdLst>
    <p:sldId id="906" r:id="rId5"/>
    <p:sldId id="904" r:id="rId6"/>
    <p:sldId id="918" r:id="rId7"/>
    <p:sldId id="916" r:id="rId8"/>
    <p:sldId id="914" r:id="rId9"/>
    <p:sldId id="912" r:id="rId10"/>
    <p:sldId id="908" r:id="rId11"/>
    <p:sldId id="917" r:id="rId12"/>
    <p:sldId id="910" r:id="rId13"/>
    <p:sldId id="915" r:id="rId14"/>
    <p:sldId id="911" r:id="rId15"/>
    <p:sldId id="913" r:id="rId16"/>
    <p:sldId id="881" r:id="rId17"/>
    <p:sldId id="898" r:id="rId1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F93900-9700-4B61-BBC8-79CC56B01F2C}" name="Romane Zufic" initials="RZ" userId="S::rzufic@mercator-ocean.fr::58d466e2-38dc-455e-83a2-a9d15b87fc77" providerId="AD"/>
  <p188:author id="{3C02D103-D328-676D-5030-E3D93DAE4714}" name="Marina Tonani" initials="MT" userId="S::mtonani@mercator-ocean.fr::dcaf5cbb-1093-4603-a24d-640281a3a6bd" providerId="AD"/>
  <p188:author id="{7610BF33-29F8-46BA-C6E7-B565B6E477A3}" name="Quentin Gaudel" initials="QG" userId="S::qgaudel@mercator-ocean.fr::58c92d40-e35b-4fb6-b262-5e82194418d3" providerId="AD"/>
  <p188:author id="{F70E494B-12FB-1EAC-DCDB-6C47393CF73D}" name="Laurence Crosnier" initials="LC" userId="S::lcrosnier@mercator-ocean.fr::de16195c-27e5-434f-98d5-39b49c77b013" providerId="AD"/>
  <p188:author id="{D8539454-6B59-5B98-9930-F7A095AA7B3D}" name="Mary Malicet" initials="MM" userId="S::mmalicet@mercator-ocean.fr::77c2a92d-c8f3-4f3e-8b63-281303a13d58" providerId="AD"/>
  <p188:author id="{C3E9D498-6AE6-3458-A2DD-6E2FFC0FC0F2}" name="Yann Drillet" initials="YD" userId="S::YDrillet@mercator-ocean.fr::9565da1c-48f8-4f18-b8df-6229e7398ddf" providerId="AD"/>
  <p188:author id="{1A26B5C7-9171-A91B-70E8-D0B544533D4B}" name="Guest User" initials="GU" userId="S::urn:spo:anon#2d0d6d61d7e3462d6852468e231a48a589b046105e56931b08c8e7b74ac1a71e::" providerId="AD"/>
  <p188:author id="{DAB7CCE3-B91A-9637-1B18-47F9B44E24AC}" name="Chloe Delpont-Ramat" initials="CD" userId="S::cdelpontramat@mercator-ocean.fr::1d4d7161-5d1f-4ddb-9f98-de0150f9254d" providerId="AD"/>
  <p188:author id="{1F411AF8-0F1C-1E4A-7363-706931E26B2D}" name="Fabrice Messal" initials="FM" userId="S::fmessal@mercator-ocean.fr::06c210d0-16eb-4842-8562-43ae309879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154C73"/>
    <a:srgbClr val="F16621"/>
    <a:srgbClr val="153F7E"/>
    <a:srgbClr val="FF9933"/>
    <a:srgbClr val="FCE6D9"/>
    <a:srgbClr val="C4E6C5"/>
    <a:srgbClr val="D7F0FA"/>
    <a:srgbClr val="1C3F7E"/>
    <a:srgbClr val="FFC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8C2CDE-0AE3-37B7-E964-1812812DB7FB}" v="192" dt="2024-11-17T17:11:06.688"/>
    <p1510:client id="{F3B72A29-BC27-0556-33C7-70FD058348F5}" v="231" dt="2024-11-19T10:21:26.626"/>
  </p1510:revLst>
</p1510:revInfo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B99489A-5932-1C4C-C411-AE0B5ECA71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D034DCC-9FE8-3E5E-64EE-A8E03F69EA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060B9-B2E1-435C-BAB3-736FD678D4BB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FE20D0-834B-A79A-7288-9350218BFF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421F593-963C-6761-92B3-7066E48BB3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8B868-E58F-4D15-A360-9F3F9AF55B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648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CD152-A305-4682-8413-2F5A199609AD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58E8D-A836-4874-ACBD-CFF4BFF342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68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tit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Monde, planète, Terre, espace&#10;&#10;Description générée automatiquement">
            <a:extLst>
              <a:ext uri="{FF2B5EF4-FFF2-40B4-BE49-F238E27FC236}">
                <a16:creationId xmlns:a16="http://schemas.microsoft.com/office/drawing/2014/main" id="{EB60B1E7-059E-D705-CB79-E3C9D686B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0"/>
            <a:ext cx="12190890" cy="6858000"/>
          </a:xfrm>
          <a:prstGeom prst="rect">
            <a:avLst/>
          </a:prstGeom>
        </p:spPr>
      </p:pic>
      <p:pic>
        <p:nvPicPr>
          <p:cNvPr id="6" name="Image 5" descr="Une image contenant Police, symbole, logo, Graphique&#10;&#10;Description générée automatiquement">
            <a:extLst>
              <a:ext uri="{FF2B5EF4-FFF2-40B4-BE49-F238E27FC236}">
                <a16:creationId xmlns:a16="http://schemas.microsoft.com/office/drawing/2014/main" id="{AA137CA7-DD15-B169-E6E0-ABB71DDCC4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5" y="341584"/>
            <a:ext cx="2006600" cy="80639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9340A0B-E99B-9444-C2B3-07C9588A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791112"/>
            <a:ext cx="5842000" cy="163788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F04E02B9-FBBC-CB8D-1959-4DA120FD695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66700" y="3565525"/>
            <a:ext cx="3835400" cy="400660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pic>
        <p:nvPicPr>
          <p:cNvPr id="12" name="Image 11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76E9DE54-DF11-681A-D750-9DA852B567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151" y="317303"/>
            <a:ext cx="1397000" cy="712814"/>
          </a:xfrm>
          <a:prstGeom prst="rect">
            <a:avLst/>
          </a:prstGeom>
        </p:spPr>
      </p:pic>
      <p:pic>
        <p:nvPicPr>
          <p:cNvPr id="13" name="Image 12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DF72EBF1-6B03-6277-32FD-9BA739AEDC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964" y="287794"/>
            <a:ext cx="1988948" cy="74141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FCA3F89-9C10-5764-95C4-CAB99C193140}"/>
              </a:ext>
            </a:extLst>
          </p:cNvPr>
          <p:cNvSpPr txBox="1"/>
          <p:nvPr userDrawn="1"/>
        </p:nvSpPr>
        <p:spPr>
          <a:xfrm rot="16200000">
            <a:off x="9414179" y="519892"/>
            <a:ext cx="9819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>
                <a:solidFill>
                  <a:schemeClr val="bg1"/>
                </a:solidFill>
              </a:rPr>
              <a:t>In partnership </a:t>
            </a:r>
            <a:r>
              <a:rPr lang="fr-FR" sz="700" err="1">
                <a:solidFill>
                  <a:schemeClr val="bg1"/>
                </a:solidFill>
              </a:rPr>
              <a:t>with</a:t>
            </a:r>
            <a:endParaRPr lang="fr-FR" sz="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43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arte, Monde, planète, Terre&#10;&#10;Description générée automatiquement">
            <a:extLst>
              <a:ext uri="{FF2B5EF4-FFF2-40B4-BE49-F238E27FC236}">
                <a16:creationId xmlns:a16="http://schemas.microsoft.com/office/drawing/2014/main" id="{443C1237-F918-A45C-1BF0-BC29BC0C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50"/>
          <a:stretch/>
        </p:blipFill>
        <p:spPr>
          <a:xfrm>
            <a:off x="0" y="0"/>
            <a:ext cx="8382000" cy="6858000"/>
          </a:xfrm>
          <a:prstGeom prst="rect">
            <a:avLst/>
          </a:prstGeom>
        </p:spPr>
      </p:pic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3B4FFF3D-383F-4D79-CA88-3FDFBABA0E20}"/>
              </a:ext>
            </a:extLst>
          </p:cNvPr>
          <p:cNvSpPr/>
          <p:nvPr userDrawn="1"/>
        </p:nvSpPr>
        <p:spPr>
          <a:xfrm>
            <a:off x="855075" y="-6935"/>
            <a:ext cx="8232677" cy="6864935"/>
          </a:xfrm>
          <a:custGeom>
            <a:avLst/>
            <a:gdLst>
              <a:gd name="connsiteX0" fmla="*/ 0 w 8307421"/>
              <a:gd name="connsiteY0" fmla="*/ 0 h 6887183"/>
              <a:gd name="connsiteX1" fmla="*/ 0 w 8307421"/>
              <a:gd name="connsiteY1" fmla="*/ 175098 h 6887183"/>
              <a:gd name="connsiteX2" fmla="*/ 8307421 w 8307421"/>
              <a:gd name="connsiteY2" fmla="*/ 77821 h 6887183"/>
              <a:gd name="connsiteX3" fmla="*/ 8287966 w 8307421"/>
              <a:gd name="connsiteY3" fmla="*/ 6887183 h 6887183"/>
              <a:gd name="connsiteX4" fmla="*/ 3443591 w 8307421"/>
              <a:gd name="connsiteY4" fmla="*/ 6887183 h 6887183"/>
              <a:gd name="connsiteX5" fmla="*/ 19455 w 8307421"/>
              <a:gd name="connsiteY5" fmla="*/ 77821 h 6887183"/>
              <a:gd name="connsiteX6" fmla="*/ 19455 w 8307421"/>
              <a:gd name="connsiteY6" fmla="*/ 136187 h 6887183"/>
              <a:gd name="connsiteX7" fmla="*/ 19455 w 8307421"/>
              <a:gd name="connsiteY7" fmla="*/ 136187 h 6887183"/>
              <a:gd name="connsiteX0" fmla="*/ 0 w 8309538"/>
              <a:gd name="connsiteY0" fmla="*/ 0 h 6887183"/>
              <a:gd name="connsiteX1" fmla="*/ 0 w 8309538"/>
              <a:gd name="connsiteY1" fmla="*/ 175098 h 6887183"/>
              <a:gd name="connsiteX2" fmla="*/ 8309538 w 8309538"/>
              <a:gd name="connsiteY2" fmla="*/ 205625 h 6887183"/>
              <a:gd name="connsiteX3" fmla="*/ 8287966 w 8309538"/>
              <a:gd name="connsiteY3" fmla="*/ 6887183 h 6887183"/>
              <a:gd name="connsiteX4" fmla="*/ 3443591 w 8309538"/>
              <a:gd name="connsiteY4" fmla="*/ 6887183 h 6887183"/>
              <a:gd name="connsiteX5" fmla="*/ 19455 w 8309538"/>
              <a:gd name="connsiteY5" fmla="*/ 77821 h 6887183"/>
              <a:gd name="connsiteX6" fmla="*/ 19455 w 8309538"/>
              <a:gd name="connsiteY6" fmla="*/ 136187 h 6887183"/>
              <a:gd name="connsiteX7" fmla="*/ 19455 w 8309538"/>
              <a:gd name="connsiteY7" fmla="*/ 136187 h 6887183"/>
              <a:gd name="connsiteX0" fmla="*/ 0 w 8309538"/>
              <a:gd name="connsiteY0" fmla="*/ 0 h 6887183"/>
              <a:gd name="connsiteX1" fmla="*/ 0 w 8309538"/>
              <a:gd name="connsiteY1" fmla="*/ 175098 h 6887183"/>
              <a:gd name="connsiteX2" fmla="*/ 8309538 w 8309538"/>
              <a:gd name="connsiteY2" fmla="*/ 209618 h 6887183"/>
              <a:gd name="connsiteX3" fmla="*/ 8287966 w 8309538"/>
              <a:gd name="connsiteY3" fmla="*/ 6887183 h 6887183"/>
              <a:gd name="connsiteX4" fmla="*/ 3443591 w 8309538"/>
              <a:gd name="connsiteY4" fmla="*/ 6887183 h 6887183"/>
              <a:gd name="connsiteX5" fmla="*/ 19455 w 8309538"/>
              <a:gd name="connsiteY5" fmla="*/ 77821 h 6887183"/>
              <a:gd name="connsiteX6" fmla="*/ 19455 w 8309538"/>
              <a:gd name="connsiteY6" fmla="*/ 136187 h 6887183"/>
              <a:gd name="connsiteX7" fmla="*/ 19455 w 8309538"/>
              <a:gd name="connsiteY7" fmla="*/ 136187 h 6887183"/>
              <a:gd name="connsiteX0" fmla="*/ 0 w 8309538"/>
              <a:gd name="connsiteY0" fmla="*/ 0 h 6887183"/>
              <a:gd name="connsiteX1" fmla="*/ 6151 w 8309538"/>
              <a:gd name="connsiteY1" fmla="*/ 209041 h 6887183"/>
              <a:gd name="connsiteX2" fmla="*/ 8309538 w 8309538"/>
              <a:gd name="connsiteY2" fmla="*/ 209618 h 6887183"/>
              <a:gd name="connsiteX3" fmla="*/ 8287966 w 8309538"/>
              <a:gd name="connsiteY3" fmla="*/ 6887183 h 6887183"/>
              <a:gd name="connsiteX4" fmla="*/ 3443591 w 8309538"/>
              <a:gd name="connsiteY4" fmla="*/ 6887183 h 6887183"/>
              <a:gd name="connsiteX5" fmla="*/ 19455 w 8309538"/>
              <a:gd name="connsiteY5" fmla="*/ 77821 h 6887183"/>
              <a:gd name="connsiteX6" fmla="*/ 19455 w 8309538"/>
              <a:gd name="connsiteY6" fmla="*/ 136187 h 6887183"/>
              <a:gd name="connsiteX7" fmla="*/ 19455 w 8309538"/>
              <a:gd name="connsiteY7" fmla="*/ 136187 h 6887183"/>
              <a:gd name="connsiteX0" fmla="*/ 0 w 8309538"/>
              <a:gd name="connsiteY0" fmla="*/ 0 h 6887183"/>
              <a:gd name="connsiteX1" fmla="*/ 6151 w 8309538"/>
              <a:gd name="connsiteY1" fmla="*/ 209041 h 6887183"/>
              <a:gd name="connsiteX2" fmla="*/ 8309538 w 8309538"/>
              <a:gd name="connsiteY2" fmla="*/ 209618 h 6887183"/>
              <a:gd name="connsiteX3" fmla="*/ 8287966 w 8309538"/>
              <a:gd name="connsiteY3" fmla="*/ 6887183 h 6887183"/>
              <a:gd name="connsiteX4" fmla="*/ 3443591 w 8309538"/>
              <a:gd name="connsiteY4" fmla="*/ 6887183 h 6887183"/>
              <a:gd name="connsiteX5" fmla="*/ 19455 w 8309538"/>
              <a:gd name="connsiteY5" fmla="*/ 77821 h 6887183"/>
              <a:gd name="connsiteX6" fmla="*/ 19455 w 8309538"/>
              <a:gd name="connsiteY6" fmla="*/ 136187 h 6887183"/>
              <a:gd name="connsiteX7" fmla="*/ 3053 w 8309538"/>
              <a:gd name="connsiteY7" fmla="*/ 206070 h 6887183"/>
              <a:gd name="connsiteX0" fmla="*/ 0 w 8309538"/>
              <a:gd name="connsiteY0" fmla="*/ 0 h 6887183"/>
              <a:gd name="connsiteX1" fmla="*/ 6151 w 8309538"/>
              <a:gd name="connsiteY1" fmla="*/ 209041 h 6887183"/>
              <a:gd name="connsiteX2" fmla="*/ 8309538 w 8309538"/>
              <a:gd name="connsiteY2" fmla="*/ 209618 h 6887183"/>
              <a:gd name="connsiteX3" fmla="*/ 8287966 w 8309538"/>
              <a:gd name="connsiteY3" fmla="*/ 6887183 h 6887183"/>
              <a:gd name="connsiteX4" fmla="*/ 3443591 w 8309538"/>
              <a:gd name="connsiteY4" fmla="*/ 6887183 h 6887183"/>
              <a:gd name="connsiteX5" fmla="*/ 78912 w 8309538"/>
              <a:gd name="connsiteY5" fmla="*/ 203609 h 6887183"/>
              <a:gd name="connsiteX6" fmla="*/ 19455 w 8309538"/>
              <a:gd name="connsiteY6" fmla="*/ 136187 h 6887183"/>
              <a:gd name="connsiteX7" fmla="*/ 3053 w 8309538"/>
              <a:gd name="connsiteY7" fmla="*/ 206070 h 6887183"/>
              <a:gd name="connsiteX0" fmla="*/ 0 w 8309538"/>
              <a:gd name="connsiteY0" fmla="*/ 0 h 6887183"/>
              <a:gd name="connsiteX1" fmla="*/ 6151 w 8309538"/>
              <a:gd name="connsiteY1" fmla="*/ 209041 h 6887183"/>
              <a:gd name="connsiteX2" fmla="*/ 8309538 w 8309538"/>
              <a:gd name="connsiteY2" fmla="*/ 209618 h 6887183"/>
              <a:gd name="connsiteX3" fmla="*/ 8287966 w 8309538"/>
              <a:gd name="connsiteY3" fmla="*/ 6887183 h 6887183"/>
              <a:gd name="connsiteX4" fmla="*/ 3443591 w 8309538"/>
              <a:gd name="connsiteY4" fmla="*/ 6887183 h 6887183"/>
              <a:gd name="connsiteX5" fmla="*/ 78912 w 8309538"/>
              <a:gd name="connsiteY5" fmla="*/ 203609 h 6887183"/>
              <a:gd name="connsiteX6" fmla="*/ 19455 w 8309538"/>
              <a:gd name="connsiteY6" fmla="*/ 136187 h 6887183"/>
              <a:gd name="connsiteX7" fmla="*/ 78911 w 8309538"/>
              <a:gd name="connsiteY7" fmla="*/ 204073 h 6887183"/>
              <a:gd name="connsiteX0" fmla="*/ 0 w 8309538"/>
              <a:gd name="connsiteY0" fmla="*/ 0 h 6887183"/>
              <a:gd name="connsiteX1" fmla="*/ 6151 w 8309538"/>
              <a:gd name="connsiteY1" fmla="*/ 209041 h 6887183"/>
              <a:gd name="connsiteX2" fmla="*/ 8309538 w 8309538"/>
              <a:gd name="connsiteY2" fmla="*/ 209618 h 6887183"/>
              <a:gd name="connsiteX3" fmla="*/ 8287966 w 8309538"/>
              <a:gd name="connsiteY3" fmla="*/ 6887183 h 6887183"/>
              <a:gd name="connsiteX4" fmla="*/ 3443591 w 8309538"/>
              <a:gd name="connsiteY4" fmla="*/ 6887183 h 6887183"/>
              <a:gd name="connsiteX5" fmla="*/ 78912 w 8309538"/>
              <a:gd name="connsiteY5" fmla="*/ 203609 h 6887183"/>
              <a:gd name="connsiteX6" fmla="*/ 76861 w 8309538"/>
              <a:gd name="connsiteY6" fmla="*/ 202077 h 6887183"/>
              <a:gd name="connsiteX7" fmla="*/ 78911 w 8309538"/>
              <a:gd name="connsiteY7" fmla="*/ 204073 h 6887183"/>
              <a:gd name="connsiteX0" fmla="*/ 73808 w 8303387"/>
              <a:gd name="connsiteY0" fmla="*/ 0 h 6685522"/>
              <a:gd name="connsiteX1" fmla="*/ 0 w 8303387"/>
              <a:gd name="connsiteY1" fmla="*/ 7380 h 6685522"/>
              <a:gd name="connsiteX2" fmla="*/ 8303387 w 8303387"/>
              <a:gd name="connsiteY2" fmla="*/ 7957 h 6685522"/>
              <a:gd name="connsiteX3" fmla="*/ 8281815 w 8303387"/>
              <a:gd name="connsiteY3" fmla="*/ 6685522 h 6685522"/>
              <a:gd name="connsiteX4" fmla="*/ 3437440 w 8303387"/>
              <a:gd name="connsiteY4" fmla="*/ 6685522 h 6685522"/>
              <a:gd name="connsiteX5" fmla="*/ 72761 w 8303387"/>
              <a:gd name="connsiteY5" fmla="*/ 1948 h 6685522"/>
              <a:gd name="connsiteX6" fmla="*/ 70710 w 8303387"/>
              <a:gd name="connsiteY6" fmla="*/ 416 h 6685522"/>
              <a:gd name="connsiteX7" fmla="*/ 72760 w 8303387"/>
              <a:gd name="connsiteY7" fmla="*/ 2412 h 6685522"/>
              <a:gd name="connsiteX0" fmla="*/ 3098 w 8232677"/>
              <a:gd name="connsiteY0" fmla="*/ 0 h 6685522"/>
              <a:gd name="connsiteX1" fmla="*/ 5148 w 8232677"/>
              <a:gd name="connsiteY1" fmla="*/ 5384 h 6685522"/>
              <a:gd name="connsiteX2" fmla="*/ 8232677 w 8232677"/>
              <a:gd name="connsiteY2" fmla="*/ 7957 h 6685522"/>
              <a:gd name="connsiteX3" fmla="*/ 8211105 w 8232677"/>
              <a:gd name="connsiteY3" fmla="*/ 6685522 h 6685522"/>
              <a:gd name="connsiteX4" fmla="*/ 3366730 w 8232677"/>
              <a:gd name="connsiteY4" fmla="*/ 6685522 h 6685522"/>
              <a:gd name="connsiteX5" fmla="*/ 2051 w 8232677"/>
              <a:gd name="connsiteY5" fmla="*/ 1948 h 6685522"/>
              <a:gd name="connsiteX6" fmla="*/ 0 w 8232677"/>
              <a:gd name="connsiteY6" fmla="*/ 416 h 6685522"/>
              <a:gd name="connsiteX7" fmla="*/ 2050 w 8232677"/>
              <a:gd name="connsiteY7" fmla="*/ 2412 h 668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32677" h="6685522">
                <a:moveTo>
                  <a:pt x="3098" y="0"/>
                </a:moveTo>
                <a:lnTo>
                  <a:pt x="5148" y="5384"/>
                </a:lnTo>
                <a:lnTo>
                  <a:pt x="8232677" y="7957"/>
                </a:lnTo>
                <a:cubicBezTo>
                  <a:pt x="8225486" y="2235143"/>
                  <a:pt x="8218296" y="4458336"/>
                  <a:pt x="8211105" y="6685522"/>
                </a:cubicBezTo>
                <a:lnTo>
                  <a:pt x="3366730" y="6685522"/>
                </a:lnTo>
                <a:lnTo>
                  <a:pt x="2051" y="1948"/>
                </a:lnTo>
                <a:lnTo>
                  <a:pt x="0" y="416"/>
                </a:lnTo>
                <a:lnTo>
                  <a:pt x="2050" y="2412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46730D-7DEE-4563-A474-23B54BA0F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555" y="514542"/>
            <a:ext cx="7734890" cy="1041400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154C73"/>
                </a:solidFill>
                <a:latin typeface="Myriad Pro" panose="020B0703030403020204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CCF8B5-9937-4401-B042-BB0B6EF1A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42" y="2070484"/>
            <a:ext cx="7734889" cy="3949699"/>
          </a:xfrm>
        </p:spPr>
        <p:txBody>
          <a:bodyPr>
            <a:noAutofit/>
          </a:bodyPr>
          <a:lstStyle>
            <a:lvl1pPr>
              <a:defRPr sz="1800"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1C3F7E"/>
                </a:solidFill>
                <a:latin typeface="Myriad Pro" panose="020B0703030403020204"/>
                <a:cs typeface="Arial" panose="020B0604020202020204" pitchFamily="34" charset="0"/>
              </a:defRPr>
            </a:lvl2pPr>
            <a:lvl3pPr>
              <a:defRPr sz="1800">
                <a:solidFill>
                  <a:srgbClr val="1C3F7E"/>
                </a:solidFill>
                <a:latin typeface="Myriad Pro" panose="020B0703030403020204"/>
                <a:cs typeface="Arial" panose="020B0604020202020204" pitchFamily="34" charset="0"/>
              </a:defRPr>
            </a:lvl3pPr>
            <a:lvl4pPr>
              <a:defRPr sz="1800">
                <a:solidFill>
                  <a:srgbClr val="1C3F7E"/>
                </a:solidFill>
                <a:latin typeface="Myriad Pro" panose="020B0703030403020204"/>
                <a:cs typeface="Arial" panose="020B0604020202020204" pitchFamily="34" charset="0"/>
              </a:defRPr>
            </a:lvl4pPr>
            <a:lvl5pPr>
              <a:defRPr sz="1800">
                <a:solidFill>
                  <a:srgbClr val="1C3F7E"/>
                </a:solidFill>
                <a:latin typeface="Myriad Pro" panose="020B0703030403020204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855972-AF66-4A40-96F9-D731440DB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" name="Image 15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295CA4E7-7234-359A-05FF-B1BEBE3D61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7" y="6084881"/>
            <a:ext cx="1087267" cy="554774"/>
          </a:xfrm>
          <a:prstGeom prst="rect">
            <a:avLst/>
          </a:prstGeom>
        </p:spPr>
      </p:pic>
      <p:pic>
        <p:nvPicPr>
          <p:cNvPr id="20" name="Image 19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0E0B6220-557D-57A5-1C72-437BA7327D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013" y="6066192"/>
            <a:ext cx="1556777" cy="58031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FD4018B-C110-1146-55C0-CF921B7F5486}"/>
              </a:ext>
            </a:extLst>
          </p:cNvPr>
          <p:cNvSpPr txBox="1"/>
          <p:nvPr userDrawn="1"/>
        </p:nvSpPr>
        <p:spPr>
          <a:xfrm rot="16200000">
            <a:off x="1162129" y="6153353"/>
            <a:ext cx="9819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>
                <a:solidFill>
                  <a:schemeClr val="bg1"/>
                </a:solidFill>
              </a:rPr>
              <a:t>In </a:t>
            </a:r>
            <a:r>
              <a:rPr lang="fr-FR" sz="500">
                <a:solidFill>
                  <a:schemeClr val="bg1"/>
                </a:solidFill>
              </a:rPr>
              <a:t>partnership</a:t>
            </a:r>
            <a:r>
              <a:rPr lang="fr-FR" sz="700">
                <a:solidFill>
                  <a:schemeClr val="bg1"/>
                </a:solidFill>
              </a:rPr>
              <a:t> </a:t>
            </a:r>
            <a:r>
              <a:rPr lang="fr-FR" sz="700" err="1">
                <a:solidFill>
                  <a:schemeClr val="bg1"/>
                </a:solidFill>
              </a:rPr>
              <a:t>with</a:t>
            </a:r>
            <a:endParaRPr lang="fr-FR" sz="700">
              <a:solidFill>
                <a:schemeClr val="bg1"/>
              </a:solidFill>
            </a:endParaRPr>
          </a:p>
        </p:txBody>
      </p:sp>
      <p:pic>
        <p:nvPicPr>
          <p:cNvPr id="23" name="Image 22" descr="Une image contenant Police, symbole, logo, Graphique&#10;&#10;Description générée automatiquement">
            <a:extLst>
              <a:ext uri="{FF2B5EF4-FFF2-40B4-BE49-F238E27FC236}">
                <a16:creationId xmlns:a16="http://schemas.microsoft.com/office/drawing/2014/main" id="{6198AFC3-EE18-3815-F6E1-B82853AD4A5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232" y="247239"/>
            <a:ext cx="1462864" cy="53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0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B0F563BD-7246-0D19-1766-A8D8E690F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14" y="1791971"/>
            <a:ext cx="10515600" cy="717972"/>
          </a:xfrm>
        </p:spPr>
        <p:txBody>
          <a:bodyPr/>
          <a:lstStyle>
            <a:lvl1pPr>
              <a:defRPr b="1">
                <a:solidFill>
                  <a:srgbClr val="1C3F7E"/>
                </a:solidFill>
                <a:latin typeface="Myriad Pro" panose="020B0703030403020204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E75E340-806F-3481-5782-DBB365F01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114" y="2827512"/>
            <a:ext cx="10515600" cy="2809875"/>
          </a:xfrm>
        </p:spPr>
        <p:txBody>
          <a:bodyPr/>
          <a:lstStyle>
            <a:lvl1pPr>
              <a:defRPr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2" name="Image 1" descr="Une image contenant capture d’écran, espace, Monde, étoile&#10;&#10;Description générée automatiquement">
            <a:extLst>
              <a:ext uri="{FF2B5EF4-FFF2-40B4-BE49-F238E27FC236}">
                <a16:creationId xmlns:a16="http://schemas.microsoft.com/office/drawing/2014/main" id="{7BB002CC-BDBF-60E6-EE19-887D6955F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6" b="45751"/>
          <a:stretch/>
        </p:blipFill>
        <p:spPr>
          <a:xfrm>
            <a:off x="0" y="1204"/>
            <a:ext cx="12192000" cy="832155"/>
          </a:xfrm>
          <a:prstGeom prst="rect">
            <a:avLst/>
          </a:prstGeom>
        </p:spPr>
      </p:pic>
      <p:pic>
        <p:nvPicPr>
          <p:cNvPr id="4" name="Image 3" descr="Une image contenant Police, symbole, logo, Graphique&#10;&#10;Description générée automatiquement">
            <a:extLst>
              <a:ext uri="{FF2B5EF4-FFF2-40B4-BE49-F238E27FC236}">
                <a16:creationId xmlns:a16="http://schemas.microsoft.com/office/drawing/2014/main" id="{7DE7F99D-3866-2CC8-B7F4-DCD3EF548E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4" y="146991"/>
            <a:ext cx="1328826" cy="534015"/>
          </a:xfrm>
          <a:prstGeom prst="rect">
            <a:avLst/>
          </a:prstGeom>
        </p:spPr>
      </p:pic>
      <p:pic>
        <p:nvPicPr>
          <p:cNvPr id="5" name="Image 4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E3C60C1B-E3DE-8661-16CF-5E42C7B3F1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46992"/>
            <a:ext cx="1087267" cy="554774"/>
          </a:xfrm>
          <a:prstGeom prst="rect">
            <a:avLst/>
          </a:prstGeom>
        </p:spPr>
      </p:pic>
      <p:pic>
        <p:nvPicPr>
          <p:cNvPr id="6" name="Image 5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DA570F72-5BF3-5DFF-2A33-C7E7626F3C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16" y="128303"/>
            <a:ext cx="1556777" cy="58031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5717A4-AF48-5A1E-23ED-E6CFF848842D}"/>
              </a:ext>
            </a:extLst>
          </p:cNvPr>
          <p:cNvSpPr txBox="1"/>
          <p:nvPr userDrawn="1"/>
        </p:nvSpPr>
        <p:spPr>
          <a:xfrm rot="16200000">
            <a:off x="7898832" y="215464"/>
            <a:ext cx="9819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>
                <a:solidFill>
                  <a:schemeClr val="bg1"/>
                </a:solidFill>
              </a:rPr>
              <a:t>In </a:t>
            </a:r>
            <a:r>
              <a:rPr lang="fr-FR" sz="500">
                <a:solidFill>
                  <a:schemeClr val="bg1"/>
                </a:solidFill>
              </a:rPr>
              <a:t>partnership</a:t>
            </a:r>
            <a:r>
              <a:rPr lang="fr-FR" sz="700">
                <a:solidFill>
                  <a:schemeClr val="bg1"/>
                </a:solidFill>
              </a:rPr>
              <a:t> </a:t>
            </a:r>
            <a:r>
              <a:rPr lang="fr-FR" sz="700" err="1">
                <a:solidFill>
                  <a:schemeClr val="bg1"/>
                </a:solidFill>
              </a:rPr>
              <a:t>with</a:t>
            </a:r>
            <a:endParaRPr lang="fr-FR" sz="70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planète, Terre, Monde, carte&#10;&#10;Description générée automatiquement">
            <a:extLst>
              <a:ext uri="{FF2B5EF4-FFF2-40B4-BE49-F238E27FC236}">
                <a16:creationId xmlns:a16="http://schemas.microsoft.com/office/drawing/2014/main" id="{60FAEDC2-3243-6DBB-7254-37B93D804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1" b="38402"/>
          <a:stretch/>
        </p:blipFill>
        <p:spPr>
          <a:xfrm rot="10800000">
            <a:off x="9888583" y="1204"/>
            <a:ext cx="2303416" cy="227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49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EEDB239-927C-4E66-F92B-1DAE6425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16" y="664954"/>
            <a:ext cx="10515600" cy="717972"/>
          </a:xfrm>
        </p:spPr>
        <p:txBody>
          <a:bodyPr/>
          <a:lstStyle>
            <a:lvl1pPr>
              <a:defRPr b="1">
                <a:solidFill>
                  <a:srgbClr val="1C3F7E"/>
                </a:solidFill>
                <a:latin typeface="Myriad Pro" panose="020B0703030403020204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177813C-C5B8-9799-DAB6-5225E709A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16" y="1862232"/>
            <a:ext cx="10515600" cy="2809875"/>
          </a:xfrm>
        </p:spPr>
        <p:txBody>
          <a:bodyPr/>
          <a:lstStyle>
            <a:lvl1pPr>
              <a:defRPr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2" name="Image 1" descr="Une image contenant capture d’écran, espace, Monde, étoile&#10;&#10;Description générée automatiquement">
            <a:extLst>
              <a:ext uri="{FF2B5EF4-FFF2-40B4-BE49-F238E27FC236}">
                <a16:creationId xmlns:a16="http://schemas.microsoft.com/office/drawing/2014/main" id="{BF26F951-B116-AED8-749B-508E16D33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6" b="45751"/>
          <a:stretch/>
        </p:blipFill>
        <p:spPr>
          <a:xfrm>
            <a:off x="-1" y="6016880"/>
            <a:ext cx="12192000" cy="832155"/>
          </a:xfrm>
          <a:prstGeom prst="rect">
            <a:avLst/>
          </a:prstGeom>
        </p:spPr>
      </p:pic>
      <p:pic>
        <p:nvPicPr>
          <p:cNvPr id="4" name="Image 3" descr="Une image contenant Police, symbole, logo, Graphique&#10;&#10;Description générée automatiquement">
            <a:extLst>
              <a:ext uri="{FF2B5EF4-FFF2-40B4-BE49-F238E27FC236}">
                <a16:creationId xmlns:a16="http://schemas.microsoft.com/office/drawing/2014/main" id="{B9965993-98E3-5D8F-871D-DE206CC664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3" y="6171632"/>
            <a:ext cx="1328826" cy="534015"/>
          </a:xfrm>
          <a:prstGeom prst="rect">
            <a:avLst/>
          </a:prstGeom>
        </p:spPr>
      </p:pic>
      <p:pic>
        <p:nvPicPr>
          <p:cNvPr id="5" name="Image 4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BC35B1E4-DDC9-DBDB-D83B-A661189924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792" y="6171633"/>
            <a:ext cx="1087267" cy="554774"/>
          </a:xfrm>
          <a:prstGeom prst="rect">
            <a:avLst/>
          </a:prstGeom>
        </p:spPr>
      </p:pic>
      <p:pic>
        <p:nvPicPr>
          <p:cNvPr id="6" name="Image 5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2E40A63E-BC39-C8C1-FDE8-58082CC9B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108" y="6152944"/>
            <a:ext cx="1556777" cy="58031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C150C46-40CE-04CD-C07D-15F95ECB8207}"/>
              </a:ext>
            </a:extLst>
          </p:cNvPr>
          <p:cNvSpPr txBox="1"/>
          <p:nvPr userDrawn="1"/>
        </p:nvSpPr>
        <p:spPr>
          <a:xfrm rot="16200000">
            <a:off x="9793224" y="6240105"/>
            <a:ext cx="9819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>
                <a:solidFill>
                  <a:schemeClr val="bg1"/>
                </a:solidFill>
              </a:rPr>
              <a:t>In </a:t>
            </a:r>
            <a:r>
              <a:rPr lang="fr-FR" sz="500">
                <a:solidFill>
                  <a:schemeClr val="bg1"/>
                </a:solidFill>
              </a:rPr>
              <a:t>partnership</a:t>
            </a:r>
            <a:r>
              <a:rPr lang="fr-FR" sz="700">
                <a:solidFill>
                  <a:schemeClr val="bg1"/>
                </a:solidFill>
              </a:rPr>
              <a:t> </a:t>
            </a:r>
            <a:r>
              <a:rPr lang="fr-FR" sz="700" err="1">
                <a:solidFill>
                  <a:schemeClr val="bg1"/>
                </a:solidFill>
              </a:rPr>
              <a:t>with</a:t>
            </a:r>
            <a:endParaRPr lang="fr-FR" sz="70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planète, Terre, Monde, carte&#10;&#10;Description générée automatiquement">
            <a:extLst>
              <a:ext uri="{FF2B5EF4-FFF2-40B4-BE49-F238E27FC236}">
                <a16:creationId xmlns:a16="http://schemas.microsoft.com/office/drawing/2014/main" id="{57BC3487-4196-51CE-6336-2D2B489AC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1" b="38402"/>
          <a:stretch/>
        </p:blipFill>
        <p:spPr>
          <a:xfrm rot="10800000">
            <a:off x="9888583" y="1204"/>
            <a:ext cx="2303416" cy="227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9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46730D-7DEE-4563-A474-23B54BA0F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325"/>
            <a:ext cx="10515600" cy="717972"/>
          </a:xfrm>
        </p:spPr>
        <p:txBody>
          <a:bodyPr/>
          <a:lstStyle>
            <a:lvl1pPr>
              <a:defRPr b="1">
                <a:solidFill>
                  <a:srgbClr val="1C3F7E"/>
                </a:solidFill>
                <a:latin typeface="Myriad Pro" panose="020B0703030403020204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CCF8B5-9937-4401-B042-BB0B6EF1A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0234"/>
            <a:ext cx="10515600" cy="2809875"/>
          </a:xfrm>
        </p:spPr>
        <p:txBody>
          <a:bodyPr/>
          <a:lstStyle>
            <a:lvl1pPr>
              <a:defRPr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54C73"/>
                </a:solidFill>
                <a:latin typeface="Lato" panose="020F0502020204030203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25" name="Image 24" descr="Une image contenant capture d’écran, espace, Monde, étoile&#10;&#10;Description générée automatiquement">
            <a:extLst>
              <a:ext uri="{FF2B5EF4-FFF2-40B4-BE49-F238E27FC236}">
                <a16:creationId xmlns:a16="http://schemas.microsoft.com/office/drawing/2014/main" id="{565A3232-49EB-4DF2-50A6-369F2E362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6" b="45751"/>
          <a:stretch/>
        </p:blipFill>
        <p:spPr>
          <a:xfrm>
            <a:off x="0" y="6025845"/>
            <a:ext cx="12192000" cy="832155"/>
          </a:xfrm>
          <a:prstGeom prst="rect">
            <a:avLst/>
          </a:prstGeom>
        </p:spPr>
      </p:pic>
      <p:pic>
        <p:nvPicPr>
          <p:cNvPr id="26" name="Image 25" descr="Une image contenant Police, symbole, logo, Graphique&#10;&#10;Description générée automatiquement">
            <a:extLst>
              <a:ext uri="{FF2B5EF4-FFF2-40B4-BE49-F238E27FC236}">
                <a16:creationId xmlns:a16="http://schemas.microsoft.com/office/drawing/2014/main" id="{5C72F20A-8F78-C7DF-7011-CBD5EA8591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20" y="6171632"/>
            <a:ext cx="1328826" cy="534015"/>
          </a:xfrm>
          <a:prstGeom prst="rect">
            <a:avLst/>
          </a:prstGeom>
        </p:spPr>
      </p:pic>
      <p:pic>
        <p:nvPicPr>
          <p:cNvPr id="27" name="Image 26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759F882F-6163-BD4E-96A1-0BA5BD2C5E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793" y="6171633"/>
            <a:ext cx="1087267" cy="554774"/>
          </a:xfrm>
          <a:prstGeom prst="rect">
            <a:avLst/>
          </a:prstGeom>
        </p:spPr>
      </p:pic>
      <p:pic>
        <p:nvPicPr>
          <p:cNvPr id="28" name="Image 27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D3F3C573-9DB8-502A-F961-C3164C076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109" y="6152944"/>
            <a:ext cx="1556777" cy="58031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A31AC183-291A-6754-2C3B-12E01C4AEB14}"/>
              </a:ext>
            </a:extLst>
          </p:cNvPr>
          <p:cNvSpPr txBox="1"/>
          <p:nvPr userDrawn="1"/>
        </p:nvSpPr>
        <p:spPr>
          <a:xfrm rot="16200000">
            <a:off x="9793225" y="6240105"/>
            <a:ext cx="9819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>
                <a:solidFill>
                  <a:schemeClr val="bg1"/>
                </a:solidFill>
              </a:rPr>
              <a:t>In </a:t>
            </a:r>
            <a:r>
              <a:rPr lang="fr-FR" sz="500">
                <a:solidFill>
                  <a:schemeClr val="bg1"/>
                </a:solidFill>
              </a:rPr>
              <a:t>partnership</a:t>
            </a:r>
            <a:r>
              <a:rPr lang="fr-FR" sz="700">
                <a:solidFill>
                  <a:schemeClr val="bg1"/>
                </a:solidFill>
              </a:rPr>
              <a:t> </a:t>
            </a:r>
            <a:r>
              <a:rPr lang="fr-FR" sz="700" err="1">
                <a:solidFill>
                  <a:schemeClr val="bg1"/>
                </a:solidFill>
              </a:rPr>
              <a:t>with</a:t>
            </a:r>
            <a:endParaRPr lang="fr-FR" sz="700">
              <a:solidFill>
                <a:schemeClr val="bg1"/>
              </a:solidFill>
            </a:endParaRPr>
          </a:p>
        </p:txBody>
      </p:sp>
      <p:pic>
        <p:nvPicPr>
          <p:cNvPr id="15" name="Image 14" descr="Une image contenant planète, Terre, Monde, carte&#10;&#10;Description générée automatiquement">
            <a:extLst>
              <a:ext uri="{FF2B5EF4-FFF2-40B4-BE49-F238E27FC236}">
                <a16:creationId xmlns:a16="http://schemas.microsoft.com/office/drawing/2014/main" id="{98B6C727-BAAC-96C6-1F09-B058BA5C1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1" b="38402"/>
          <a:stretch/>
        </p:blipFill>
        <p:spPr>
          <a:xfrm>
            <a:off x="0" y="4313072"/>
            <a:ext cx="2572871" cy="254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22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Monde, planète, Terre&#10;&#10;Description générée automatiquement">
            <a:extLst>
              <a:ext uri="{FF2B5EF4-FFF2-40B4-BE49-F238E27FC236}">
                <a16:creationId xmlns:a16="http://schemas.microsoft.com/office/drawing/2014/main" id="{3B28AFAA-3CD7-9673-083E-22E0DFB89D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8"/>
          <a:stretch/>
        </p:blipFill>
        <p:spPr>
          <a:xfrm>
            <a:off x="-2" y="-36844"/>
            <a:ext cx="12192000" cy="6102414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AF4C38D-3FE4-4F3A-B988-F62D29002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C60E7C5B-F37D-EA1D-60AD-502D0F29A5EF}"/>
              </a:ext>
            </a:extLst>
          </p:cNvPr>
          <p:cNvSpPr txBox="1">
            <a:spLocks/>
          </p:cNvSpPr>
          <p:nvPr userDrawn="1"/>
        </p:nvSpPr>
        <p:spPr>
          <a:xfrm>
            <a:off x="3117594" y="3659048"/>
            <a:ext cx="5956808" cy="502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Myriad Pro" panose="020B0703030403020204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4800" err="1">
                <a:solidFill>
                  <a:schemeClr val="bg1"/>
                </a:solidFill>
                <a:latin typeface="Arial" panose="020B0604020202020204" pitchFamily="34" charset="0"/>
              </a:rPr>
              <a:t>Thank</a:t>
            </a:r>
            <a:r>
              <a:rPr lang="fr-FR" sz="48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fr-FR" sz="4800" err="1">
                <a:solidFill>
                  <a:schemeClr val="bg1"/>
                </a:solidFill>
                <a:latin typeface="Arial" panose="020B0604020202020204" pitchFamily="34" charset="0"/>
              </a:rPr>
              <a:t>you</a:t>
            </a:r>
            <a:r>
              <a:rPr lang="fr-FR" sz="480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fr-FR" sz="48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Image 10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E47E279D-A064-5C08-7027-6EA1B5AD7F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886" y="207413"/>
            <a:ext cx="1803629" cy="672334"/>
          </a:xfrm>
          <a:prstGeom prst="rect">
            <a:avLst/>
          </a:prstGeom>
        </p:spPr>
      </p:pic>
      <p:pic>
        <p:nvPicPr>
          <p:cNvPr id="7" name="Image 6" descr="Une image contenant Police, symbole, logo, Graphique&#10;&#10;Description générée automatiquement">
            <a:extLst>
              <a:ext uri="{FF2B5EF4-FFF2-40B4-BE49-F238E27FC236}">
                <a16:creationId xmlns:a16="http://schemas.microsoft.com/office/drawing/2014/main" id="{8ABDB5B4-A03D-0EF1-5DFD-DD13BC9DC4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7" y="171224"/>
            <a:ext cx="1545791" cy="6212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173762-2CC0-8069-9482-1736AF0B8E97}"/>
              </a:ext>
            </a:extLst>
          </p:cNvPr>
          <p:cNvSpPr/>
          <p:nvPr userDrawn="1"/>
        </p:nvSpPr>
        <p:spPr>
          <a:xfrm>
            <a:off x="-5" y="4867139"/>
            <a:ext cx="12192001" cy="1958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texte, ours, mammifère&#10;&#10;Description générée automatiquement">
            <a:extLst>
              <a:ext uri="{FF2B5EF4-FFF2-40B4-BE49-F238E27FC236}">
                <a16:creationId xmlns:a16="http://schemas.microsoft.com/office/drawing/2014/main" id="{9D31B95F-3402-408F-97FD-6637595AAD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112" y="4987077"/>
            <a:ext cx="801065" cy="931029"/>
          </a:xfrm>
          <a:prstGeom prst="rect">
            <a:avLst/>
          </a:prstGeom>
        </p:spPr>
      </p:pic>
      <p:pic>
        <p:nvPicPr>
          <p:cNvPr id="15" name="Image 14" descr="Une image contenant texte, logo, Police, Graphique&#10;&#10;Description générée automatiquement">
            <a:extLst>
              <a:ext uri="{FF2B5EF4-FFF2-40B4-BE49-F238E27FC236}">
                <a16:creationId xmlns:a16="http://schemas.microsoft.com/office/drawing/2014/main" id="{EB836A9B-0519-6864-35C2-528E04686D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510" y="5058766"/>
            <a:ext cx="801065" cy="801065"/>
          </a:xfrm>
          <a:prstGeom prst="rect">
            <a:avLst/>
          </a:prstGeom>
        </p:spPr>
      </p:pic>
      <p:pic>
        <p:nvPicPr>
          <p:cNvPr id="17" name="Image 16" descr="Une image contenant capture d’écran, Graphique, obscurité, graphisme&#10;&#10;Description générée automatiquement">
            <a:extLst>
              <a:ext uri="{FF2B5EF4-FFF2-40B4-BE49-F238E27FC236}">
                <a16:creationId xmlns:a16="http://schemas.microsoft.com/office/drawing/2014/main" id="{19661E51-F876-3056-AF21-4271A904ED4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277" y="6156035"/>
            <a:ext cx="1545791" cy="365313"/>
          </a:xfrm>
          <a:prstGeom prst="rect">
            <a:avLst/>
          </a:prstGeom>
        </p:spPr>
      </p:pic>
      <p:pic>
        <p:nvPicPr>
          <p:cNvPr id="20" name="Image 19" descr="Une image contenant texte, logo, symbole, Police&#10;&#10;Description générée automatiquement">
            <a:extLst>
              <a:ext uri="{FF2B5EF4-FFF2-40B4-BE49-F238E27FC236}">
                <a16:creationId xmlns:a16="http://schemas.microsoft.com/office/drawing/2014/main" id="{C3BE45B2-CD71-CE7C-3303-778D37BA2DD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4" y="5135828"/>
            <a:ext cx="1200886" cy="901358"/>
          </a:xfrm>
          <a:prstGeom prst="rect">
            <a:avLst/>
          </a:prstGeom>
        </p:spPr>
      </p:pic>
      <p:pic>
        <p:nvPicPr>
          <p:cNvPr id="22" name="Image 21" descr="Une image contenant Graphique, Police, graphisme, clipart&#10;&#10;Description générée automatiquement">
            <a:extLst>
              <a:ext uri="{FF2B5EF4-FFF2-40B4-BE49-F238E27FC236}">
                <a16:creationId xmlns:a16="http://schemas.microsoft.com/office/drawing/2014/main" id="{53794A4B-EF0A-A192-A246-BF09ADE94B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22" y="5266382"/>
            <a:ext cx="1559663" cy="562947"/>
          </a:xfrm>
          <a:prstGeom prst="rect">
            <a:avLst/>
          </a:prstGeom>
        </p:spPr>
      </p:pic>
      <p:pic>
        <p:nvPicPr>
          <p:cNvPr id="24" name="Image 23" descr="Une image contenant Police, texte, Graphique, graphisme&#10;&#10;Description générée automatiquement">
            <a:extLst>
              <a:ext uri="{FF2B5EF4-FFF2-40B4-BE49-F238E27FC236}">
                <a16:creationId xmlns:a16="http://schemas.microsoft.com/office/drawing/2014/main" id="{06335462-218B-F708-1823-5B34987A963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99" y="5984792"/>
            <a:ext cx="1845510" cy="533614"/>
          </a:xfrm>
          <a:prstGeom prst="rect">
            <a:avLst/>
          </a:prstGeom>
        </p:spPr>
      </p:pic>
      <p:pic>
        <p:nvPicPr>
          <p:cNvPr id="28" name="Image 27" descr="Une image contenant texte, noir, Police, blanc&#10;&#10;Description générée automatiquement">
            <a:extLst>
              <a:ext uri="{FF2B5EF4-FFF2-40B4-BE49-F238E27FC236}">
                <a16:creationId xmlns:a16="http://schemas.microsoft.com/office/drawing/2014/main" id="{B2D0D8DA-648D-C33B-826D-2F1F1EAEB4A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45" y="5833923"/>
            <a:ext cx="1845510" cy="92606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9453CB7-B3FE-629C-D19C-479686A3234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39606" y="5160532"/>
            <a:ext cx="1493838" cy="59753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B971D29-57F5-E12B-1E2A-93BE394A5A03}"/>
              </a:ext>
            </a:extLst>
          </p:cNvPr>
          <p:cNvSpPr txBox="1"/>
          <p:nvPr userDrawn="1"/>
        </p:nvSpPr>
        <p:spPr>
          <a:xfrm rot="16200000">
            <a:off x="9501928" y="372031"/>
            <a:ext cx="9819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>
                <a:solidFill>
                  <a:schemeClr val="bg1"/>
                </a:solidFill>
              </a:rPr>
              <a:t>In </a:t>
            </a:r>
            <a:r>
              <a:rPr lang="fr-FR" sz="600">
                <a:solidFill>
                  <a:schemeClr val="bg1"/>
                </a:solidFill>
              </a:rPr>
              <a:t>partnership</a:t>
            </a:r>
            <a:r>
              <a:rPr lang="fr-FR" sz="700">
                <a:solidFill>
                  <a:schemeClr val="bg1"/>
                </a:solidFill>
              </a:rPr>
              <a:t> </a:t>
            </a:r>
            <a:r>
              <a:rPr lang="fr-FR" sz="700" err="1">
                <a:solidFill>
                  <a:schemeClr val="bg1"/>
                </a:solidFill>
              </a:rPr>
              <a:t>with</a:t>
            </a:r>
            <a:endParaRPr lang="fr-FR" sz="70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5630944-429C-04A6-33F3-CCAC0BEE48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421758" y="5213224"/>
            <a:ext cx="1559663" cy="73109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D28020E-8B9C-BA37-EEEA-00E088AC0E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791629" y="5159287"/>
            <a:ext cx="988033" cy="1046922"/>
          </a:xfrm>
          <a:prstGeom prst="rect">
            <a:avLst/>
          </a:prstGeom>
        </p:spPr>
      </p:pic>
      <p:pic>
        <p:nvPicPr>
          <p:cNvPr id="12" name="Image 1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A8BA4A3-A366-BD9A-76AA-EB3C33F9A60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86" y="1883469"/>
            <a:ext cx="3982217" cy="16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3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FD77E02-C86D-4228-A33D-140E4C79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2BB855-9CED-4776-9BEF-0C33A9B9E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D7F7A6-A4D4-40B0-AA9A-68EE27BF7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C95C-2B82-4E61-A821-6C4F97876345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B91224-F065-464A-8FD9-DFEB1A7D4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FF252-BBC2-4CB8-B634-260176CA5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38017-7698-4928-84A7-19D84B6B27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12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5" r:id="rId2"/>
    <p:sldLayoutId id="2147483732" r:id="rId3"/>
    <p:sldLayoutId id="2147483731" r:id="rId4"/>
    <p:sldLayoutId id="2147483730" r:id="rId5"/>
    <p:sldLayoutId id="214748373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C3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C3F7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C3F7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C3F7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3F7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3F7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CE00A1-53CD-8A1B-C195-C17B22A3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14" y="1148830"/>
            <a:ext cx="10515600" cy="2009138"/>
          </a:xfrm>
        </p:spPr>
        <p:txBody>
          <a:bodyPr>
            <a:normAutofit fontScale="90000"/>
          </a:bodyPr>
          <a:lstStyle/>
          <a:p>
            <a:r>
              <a:rPr lang="fr-FR">
                <a:solidFill>
                  <a:schemeClr val="tx1"/>
                </a:solidFill>
                <a:cs typeface="Arial"/>
              </a:rPr>
              <a:t>Contributions of radiative </a:t>
            </a:r>
            <a:r>
              <a:rPr lang="fr-FR" err="1">
                <a:solidFill>
                  <a:schemeClr val="tx1"/>
                </a:solidFill>
                <a:cs typeface="Arial"/>
              </a:rPr>
              <a:t>transfer</a:t>
            </a:r>
            <a:r>
              <a:rPr lang="fr-FR">
                <a:solidFill>
                  <a:schemeClr val="tx1"/>
                </a:solidFill>
                <a:cs typeface="Arial"/>
              </a:rPr>
              <a:t> </a:t>
            </a:r>
            <a:r>
              <a:rPr lang="fr-FR" err="1">
                <a:solidFill>
                  <a:schemeClr val="tx1"/>
                </a:solidFill>
                <a:cs typeface="Arial"/>
              </a:rPr>
              <a:t>modelling</a:t>
            </a:r>
            <a:r>
              <a:rPr lang="fr-FR">
                <a:solidFill>
                  <a:schemeClr val="tx1"/>
                </a:solidFill>
                <a:cs typeface="Arial"/>
              </a:rPr>
              <a:t> to a </a:t>
            </a:r>
            <a:r>
              <a:rPr lang="fr-FR" err="1">
                <a:solidFill>
                  <a:schemeClr val="tx1"/>
                </a:solidFill>
                <a:cs typeface="Arial"/>
              </a:rPr>
              <a:t>stochastic</a:t>
            </a:r>
            <a:r>
              <a:rPr lang="fr-FR">
                <a:solidFill>
                  <a:schemeClr val="tx1"/>
                </a:solidFill>
                <a:cs typeface="Arial"/>
              </a:rPr>
              <a:t> </a:t>
            </a:r>
            <a:r>
              <a:rPr lang="fr-FR" err="1">
                <a:solidFill>
                  <a:schemeClr val="tx1"/>
                </a:solidFill>
                <a:cs typeface="Arial"/>
              </a:rPr>
              <a:t>biogeochemical</a:t>
            </a:r>
            <a:r>
              <a:rPr lang="fr-FR">
                <a:solidFill>
                  <a:schemeClr val="tx1"/>
                </a:solidFill>
                <a:cs typeface="Arial"/>
              </a:rPr>
              <a:t> </a:t>
            </a:r>
            <a:r>
              <a:rPr lang="fr-FR" err="1">
                <a:solidFill>
                  <a:schemeClr val="tx1"/>
                </a:solidFill>
                <a:cs typeface="Arial"/>
              </a:rPr>
              <a:t>forecasting</a:t>
            </a:r>
            <a:r>
              <a:rPr lang="fr-FR">
                <a:solidFill>
                  <a:schemeClr val="tx1"/>
                </a:solidFill>
                <a:cs typeface="Arial"/>
              </a:rPr>
              <a:t> system in the Black </a:t>
            </a:r>
            <a:r>
              <a:rPr lang="fr-FR" err="1">
                <a:solidFill>
                  <a:schemeClr val="tx1"/>
                </a:solidFill>
                <a:cs typeface="Arial"/>
              </a:rPr>
              <a:t>Sea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89840F-E042-F013-A2F2-7EF4982EA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114" y="3477981"/>
            <a:ext cx="10943004" cy="17938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Loïc Macé</a:t>
            </a:r>
            <a:r>
              <a:rPr lang="fr-FR" sz="24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12</a:t>
            </a: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, Luc Vandenbulcke</a:t>
            </a:r>
            <a:r>
              <a:rPr lang="fr-FR" sz="24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1</a:t>
            </a: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, Jean-Michel Brankart</a:t>
            </a:r>
            <a:r>
              <a:rPr lang="fr-FR" sz="24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2</a:t>
            </a: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, Pierre Brasseur</a:t>
            </a:r>
            <a:r>
              <a:rPr lang="fr-FR" sz="24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2</a:t>
            </a: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, </a:t>
            </a:r>
            <a:r>
              <a:rPr lang="fr-FR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Marilaure</a:t>
            </a: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Grégoire</a:t>
            </a:r>
            <a:r>
              <a:rPr lang="fr-FR" sz="24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1</a:t>
            </a:r>
            <a:endParaRPr lang="fr-FR" sz="2400" baseline="30000">
              <a:solidFill>
                <a:schemeClr val="tx1">
                  <a:lumMod val="65000"/>
                  <a:lumOff val="35000"/>
                </a:schemeClr>
              </a:solidFill>
              <a:ea typeface="Lato"/>
            </a:endParaRPr>
          </a:p>
          <a:p>
            <a:pPr marL="0" indent="0">
              <a:spcBef>
                <a:spcPts val="200"/>
              </a:spcBef>
              <a:buNone/>
            </a:pPr>
            <a:endParaRPr lang="fr-FR" sz="2000">
              <a:solidFill>
                <a:srgbClr val="808080"/>
              </a:solidFill>
              <a:latin typeface="Lato"/>
              <a:ea typeface="Lato"/>
              <a:cs typeface="Arial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fr-FR" sz="2000">
                <a:solidFill>
                  <a:srgbClr val="808080"/>
                </a:solidFill>
                <a:latin typeface="Lato"/>
                <a:ea typeface="Lato"/>
                <a:cs typeface="Arial"/>
              </a:rPr>
              <a:t>1: FOCUS-MAST group, </a:t>
            </a:r>
            <a:r>
              <a:rPr lang="fr-FR" sz="2000" err="1">
                <a:solidFill>
                  <a:srgbClr val="808080"/>
                </a:solidFill>
                <a:latin typeface="Lato"/>
                <a:ea typeface="Lato"/>
                <a:cs typeface="Arial"/>
              </a:rPr>
              <a:t>University</a:t>
            </a:r>
            <a:r>
              <a:rPr lang="fr-FR" sz="2000">
                <a:solidFill>
                  <a:srgbClr val="808080"/>
                </a:solidFill>
                <a:latin typeface="Lato"/>
                <a:ea typeface="Lato"/>
                <a:cs typeface="Arial"/>
              </a:rPr>
              <a:t> of Liège, </a:t>
            </a:r>
            <a:r>
              <a:rPr lang="fr-FR" sz="2000" err="1">
                <a:solidFill>
                  <a:srgbClr val="808080"/>
                </a:solidFill>
                <a:latin typeface="Lato"/>
                <a:ea typeface="Lato"/>
                <a:cs typeface="Arial"/>
              </a:rPr>
              <a:t>Belgium</a:t>
            </a:r>
            <a:endParaRPr lang="fr-FR" sz="2000">
              <a:solidFill>
                <a:srgbClr val="808080"/>
              </a:solidFill>
              <a:latin typeface="Lato"/>
              <a:ea typeface="Lato"/>
              <a:cs typeface="Arial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fr-FR" sz="2000">
                <a:solidFill>
                  <a:srgbClr val="808080"/>
                </a:solidFill>
                <a:latin typeface="Lato"/>
                <a:ea typeface="Lato"/>
                <a:cs typeface="Arial"/>
              </a:rPr>
              <a:t>2: IGE, </a:t>
            </a:r>
            <a:r>
              <a:rPr lang="fr-FR" sz="2000">
                <a:solidFill>
                  <a:srgbClr val="808080"/>
                </a:solidFill>
                <a:latin typeface="Lato"/>
                <a:ea typeface="Lato"/>
                <a:cs typeface="Lato"/>
              </a:rPr>
              <a:t>Univ. Grenoble Alpes/CNRS/INRAE/IRD/Grenoble INP</a:t>
            </a:r>
            <a:r>
              <a:rPr lang="fr-FR" sz="2000">
                <a:solidFill>
                  <a:srgbClr val="808080"/>
                </a:solidFill>
                <a:latin typeface="Lato"/>
                <a:ea typeface="Lato"/>
                <a:cs typeface="Arial"/>
              </a:rPr>
              <a:t>, France</a:t>
            </a:r>
            <a:endParaRPr lang="fr-FR">
              <a:solidFill>
                <a:srgbClr val="808080"/>
              </a:solidFill>
              <a:ea typeface="Lato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4EE37F-0730-A109-C9EB-A558F3163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158" y="5508014"/>
            <a:ext cx="2013683" cy="9024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B03EA9-F5AC-644C-EB3E-CFDCC1273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008" y="5400798"/>
            <a:ext cx="1113449" cy="11070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FBC6E3-A3FF-91B5-B407-901CD64CC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461" y="5402384"/>
            <a:ext cx="2159002" cy="110392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6AE55E8-C537-2303-8899-804D9076695F}"/>
              </a:ext>
            </a:extLst>
          </p:cNvPr>
          <p:cNvSpPr txBox="1"/>
          <p:nvPr/>
        </p:nvSpPr>
        <p:spPr>
          <a:xfrm>
            <a:off x="255627" y="5875377"/>
            <a:ext cx="28167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>
                <a:latin typeface="Lato"/>
                <a:ea typeface="Lato"/>
                <a:cs typeface="Calibri"/>
              </a:rPr>
              <a:t>19th </a:t>
            </a:r>
            <a:r>
              <a:rPr lang="fr-FR" sz="2000" err="1">
                <a:latin typeface="Lato"/>
                <a:ea typeface="Lato"/>
                <a:cs typeface="Calibri"/>
              </a:rPr>
              <a:t>November</a:t>
            </a:r>
            <a:r>
              <a:rPr lang="fr-FR" sz="2000">
                <a:latin typeface="Lato"/>
                <a:ea typeface="Lato"/>
                <a:cs typeface="Calibri"/>
              </a:rPr>
              <a:t> 2024</a:t>
            </a:r>
            <a:endParaRPr lang="fr-FR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69315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dessin humoristique, diagramme, capture d’écran&#10;&#10;Description générée automatiquement">
            <a:extLst>
              <a:ext uri="{FF2B5EF4-FFF2-40B4-BE49-F238E27FC236}">
                <a16:creationId xmlns:a16="http://schemas.microsoft.com/office/drawing/2014/main" id="{5B0B1DF0-1060-9280-6A7A-F03F9EB0E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85" y="1442304"/>
            <a:ext cx="5397744" cy="296308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27334B40-56F0-89B4-D3B3-30D7A3599767}"/>
              </a:ext>
            </a:extLst>
          </p:cNvPr>
          <p:cNvSpPr txBox="1">
            <a:spLocks/>
          </p:cNvSpPr>
          <p:nvPr/>
        </p:nvSpPr>
        <p:spPr>
          <a:xfrm>
            <a:off x="838200" y="497492"/>
            <a:ext cx="10515600" cy="71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3F7E"/>
                </a:solidFill>
                <a:latin typeface="Myriad Pro" panose="020B0703030403020204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000" dirty="0" err="1">
                <a:cs typeface="Arial"/>
              </a:rPr>
              <a:t>rCHL</a:t>
            </a:r>
            <a:r>
              <a:rPr lang="fr-FR" sz="4000" dirty="0">
                <a:cs typeface="Arial"/>
              </a:rPr>
              <a:t> distributions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3539C-8906-34A9-8E13-28FC69A53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381" y="1637779"/>
            <a:ext cx="4959347" cy="25916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Initial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bias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in the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deterministic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solution of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rCHL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.</a:t>
            </a:r>
            <a:endParaRPr lang="fr-FR" sz="2000" dirty="0" err="1">
              <a:solidFill>
                <a:schemeClr val="tx1"/>
              </a:solidFill>
              <a:ea typeface="Lato" panose="020F0502020204030203" pitchFamily="34" charset="0"/>
            </a:endParaRPr>
          </a:p>
          <a:p>
            <a:pPr marL="342900" indent="-342900"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In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some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conditions, distributions of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rCHL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are consistent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with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observations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:</a:t>
            </a:r>
            <a:endParaRPr lang="fr-FR" sz="2000" dirty="0">
              <a:solidFill>
                <a:schemeClr val="tx1"/>
              </a:solidFill>
              <a:ea typeface="Lato" panose="020F0502020204030203" pitchFamily="34" charset="0"/>
            </a:endParaRPr>
          </a:p>
          <a:p>
            <a:pPr marL="800100" lvl="1" indent="-342900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In the </a:t>
            </a:r>
            <a:r>
              <a:rPr lang="fr-FR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deep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basin</a:t>
            </a:r>
          </a:p>
          <a:p>
            <a:pPr marL="800100" lvl="1" indent="-342900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In </a:t>
            </a:r>
            <a:r>
              <a:rPr lang="fr-FR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summer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/</a:t>
            </a:r>
            <a:r>
              <a:rPr lang="fr-FR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autumn</a:t>
            </a:r>
            <a:endParaRPr lang="fr-FR" sz="2000">
              <a:solidFill>
                <a:schemeClr val="tx1">
                  <a:lumMod val="65000"/>
                  <a:lumOff val="35000"/>
                </a:schemeClr>
              </a:solidFill>
              <a:latin typeface="Lato"/>
              <a:ea typeface="Lato"/>
              <a:cs typeface="Arial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334752C-2320-ACEF-8038-69D6CD302B78}"/>
              </a:ext>
            </a:extLst>
          </p:cNvPr>
          <p:cNvSpPr txBox="1">
            <a:spLocks/>
          </p:cNvSpPr>
          <p:nvPr/>
        </p:nvSpPr>
        <p:spPr>
          <a:xfrm>
            <a:off x="2381088" y="4535331"/>
            <a:ext cx="8974502" cy="14877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Observations are not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properly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captured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in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winter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/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spring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.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Reasons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can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be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:</a:t>
            </a:r>
            <a:endParaRPr lang="fr-FR" sz="2000" dirty="0">
              <a:solidFill>
                <a:schemeClr val="tx1"/>
              </a:solidFill>
              <a:ea typeface="Lato" panose="020F0502020204030203" pitchFamily="34" charset="0"/>
            </a:endParaRPr>
          </a:p>
          <a:p>
            <a:pPr marL="800100" lvl="1" indent="-342900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The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deterministic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solution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is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not good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enough</a:t>
            </a:r>
            <a:endParaRPr lang="fr-FR" sz="2000">
              <a:solidFill>
                <a:schemeClr val="tx1">
                  <a:lumMod val="65000"/>
                  <a:lumOff val="35000"/>
                </a:schemeClr>
              </a:solidFill>
              <a:latin typeface="Lato"/>
              <a:ea typeface="Lato"/>
              <a:cs typeface="Arial"/>
            </a:endParaRPr>
          </a:p>
          <a:p>
            <a:pPr marL="800100" lvl="1" indent="-342900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Other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sources of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uncertainty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should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be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considered</a:t>
            </a:r>
            <a:endParaRPr lang="fr-FR" sz="2000">
              <a:solidFill>
                <a:schemeClr val="tx1">
                  <a:lumMod val="65000"/>
                  <a:lumOff val="35000"/>
                </a:schemeClr>
              </a:solidFill>
              <a:latin typeface="Lato"/>
              <a:ea typeface="Lato"/>
              <a:cs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FE80D7-E1BC-60D8-A18D-6E123394F0E2}"/>
              </a:ext>
            </a:extLst>
          </p:cNvPr>
          <p:cNvSpPr txBox="1"/>
          <p:nvPr/>
        </p:nvSpPr>
        <p:spPr>
          <a:xfrm>
            <a:off x="1051485" y="1232025"/>
            <a:ext cx="1447426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Calibri"/>
                <a:cs typeface="Calibri"/>
              </a:rPr>
              <a:t>05-03-17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AF0A621-3DC6-8BE7-B372-1156AF5E4DD6}"/>
              </a:ext>
            </a:extLst>
          </p:cNvPr>
          <p:cNvSpPr txBox="1"/>
          <p:nvPr/>
        </p:nvSpPr>
        <p:spPr>
          <a:xfrm>
            <a:off x="2822014" y="1220819"/>
            <a:ext cx="1447426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Calibri"/>
                <a:cs typeface="Calibri"/>
              </a:rPr>
              <a:t>08-06-17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2AE5E2-D8F6-DBA4-C3BD-FCA51949C62B}"/>
              </a:ext>
            </a:extLst>
          </p:cNvPr>
          <p:cNvSpPr txBox="1"/>
          <p:nvPr/>
        </p:nvSpPr>
        <p:spPr>
          <a:xfrm>
            <a:off x="4603749" y="1220818"/>
            <a:ext cx="1447426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Calibri"/>
                <a:cs typeface="Calibri"/>
              </a:rPr>
              <a:t>13-09-17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00EC30C-01D4-771E-CB2C-92DFA1816330}"/>
              </a:ext>
            </a:extLst>
          </p:cNvPr>
          <p:cNvSpPr txBox="1"/>
          <p:nvPr/>
        </p:nvSpPr>
        <p:spPr>
          <a:xfrm>
            <a:off x="11239498" y="5378823"/>
            <a:ext cx="8045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 dirty="0">
                <a:latin typeface="Calibri"/>
                <a:ea typeface="Calibri"/>
                <a:cs typeface="Calibri"/>
              </a:rPr>
              <a:t>10/13</a:t>
            </a:r>
          </a:p>
        </p:txBody>
      </p:sp>
    </p:spTree>
    <p:extLst>
      <p:ext uri="{BB962C8B-B14F-4D97-AF65-F5344CB8AC3E}">
        <p14:creationId xmlns:p14="http://schemas.microsoft.com/office/powerpoint/2010/main" val="1537620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Une image contenant texte, diagramme, Tracé, capture d’écran&#10;&#10;Description générée automatiquement">
            <a:extLst>
              <a:ext uri="{FF2B5EF4-FFF2-40B4-BE49-F238E27FC236}">
                <a16:creationId xmlns:a16="http://schemas.microsoft.com/office/drawing/2014/main" id="{A6895ECE-3A7B-06C5-2AE9-143B1114B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155" y="1329235"/>
            <a:ext cx="5013817" cy="3259259"/>
          </a:xfrm>
        </p:spPr>
      </p:pic>
      <p:pic>
        <p:nvPicPr>
          <p:cNvPr id="3" name="Image 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D0625F61-BBDD-7C80-108D-A7488BC79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5" y="1538043"/>
            <a:ext cx="4675554" cy="2804991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D5F51E7-EAC8-BDCE-BF51-ACE4165AC75C}"/>
              </a:ext>
            </a:extLst>
          </p:cNvPr>
          <p:cNvSpPr txBox="1">
            <a:spLocks/>
          </p:cNvSpPr>
          <p:nvPr/>
        </p:nvSpPr>
        <p:spPr>
          <a:xfrm>
            <a:off x="2161117" y="4811964"/>
            <a:ext cx="9541118" cy="11808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RT feedback to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physics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and BGC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may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improve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the computation of R</a:t>
            </a:r>
            <a:r>
              <a:rPr lang="fr-FR" sz="2000" baseline="-25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RS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and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rCHL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.</a:t>
            </a:r>
            <a:endParaRPr lang="fr-FR" sz="2000" dirty="0" err="1">
              <a:solidFill>
                <a:schemeClr val="tx1"/>
              </a:solidFill>
              <a:ea typeface="Lato" panose="020F0502020204030203" pitchFamily="34" charset="0"/>
            </a:endParaRPr>
          </a:p>
          <a:p>
            <a:pPr marL="342900" indent="-342900"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The influence on the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physics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and BGC has to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be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further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assessed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too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.</a:t>
            </a:r>
          </a:p>
          <a:p>
            <a:pPr marL="342900" indent="-342900">
              <a:lnSpc>
                <a:spcPct val="100000"/>
              </a:lnSpc>
            </a:pPr>
            <a:endParaRPr lang="fr-FR" sz="2000" dirty="0">
              <a:solidFill>
                <a:srgbClr val="000000"/>
              </a:solidFill>
              <a:latin typeface="Lato"/>
              <a:ea typeface="Lato"/>
              <a:cs typeface="Arial"/>
            </a:endParaRPr>
          </a:p>
          <a:p>
            <a:pPr marL="342900" indent="-342900">
              <a:lnSpc>
                <a:spcPct val="100000"/>
              </a:lnSpc>
            </a:pPr>
            <a:endParaRPr lang="fr-FR" sz="2400">
              <a:solidFill>
                <a:srgbClr val="000000"/>
              </a:solidFill>
              <a:latin typeface="Lato"/>
              <a:ea typeface="Lato"/>
              <a:cs typeface="Arial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5B2E4C7E-1158-D28C-12B7-434455EE469F}"/>
              </a:ext>
            </a:extLst>
          </p:cNvPr>
          <p:cNvSpPr txBox="1">
            <a:spLocks/>
          </p:cNvSpPr>
          <p:nvPr/>
        </p:nvSpPr>
        <p:spPr>
          <a:xfrm>
            <a:off x="838200" y="497492"/>
            <a:ext cx="10515600" cy="71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3F7E"/>
                </a:solidFill>
                <a:latin typeface="Myriad Pro" panose="020B0703030403020204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000" dirty="0">
                <a:cs typeface="Arial"/>
              </a:rPr>
              <a:t>2-way </a:t>
            </a:r>
            <a:r>
              <a:rPr lang="fr-FR" sz="4000" dirty="0" err="1">
                <a:cs typeface="Arial"/>
              </a:rPr>
              <a:t>coupling</a:t>
            </a:r>
            <a:r>
              <a:rPr lang="fr-FR" sz="4000" dirty="0">
                <a:cs typeface="Arial"/>
              </a:rPr>
              <a:t> ?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8FDBEF-21E6-86F4-D06F-11C5E754D742}"/>
              </a:ext>
            </a:extLst>
          </p:cNvPr>
          <p:cNvSpPr txBox="1"/>
          <p:nvPr/>
        </p:nvSpPr>
        <p:spPr>
          <a:xfrm>
            <a:off x="11239498" y="5378823"/>
            <a:ext cx="8045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 dirty="0">
                <a:latin typeface="Calibri"/>
                <a:ea typeface="Calibri"/>
                <a:cs typeface="Calibri"/>
              </a:rPr>
              <a:t>11/13</a:t>
            </a:r>
          </a:p>
        </p:txBody>
      </p:sp>
    </p:spTree>
    <p:extLst>
      <p:ext uri="{BB962C8B-B14F-4D97-AF65-F5344CB8AC3E}">
        <p14:creationId xmlns:p14="http://schemas.microsoft.com/office/powerpoint/2010/main" val="849032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5F75C9B3-C71B-CA70-916F-2D7BD0B189E7}"/>
              </a:ext>
            </a:extLst>
          </p:cNvPr>
          <p:cNvSpPr txBox="1">
            <a:spLocks/>
          </p:cNvSpPr>
          <p:nvPr/>
        </p:nvSpPr>
        <p:spPr>
          <a:xfrm>
            <a:off x="838200" y="497492"/>
            <a:ext cx="10515600" cy="71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3F7E"/>
                </a:solidFill>
                <a:latin typeface="Myriad Pro" panose="020B0703030403020204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000" dirty="0" err="1">
                <a:cs typeface="Arial"/>
              </a:rPr>
              <a:t>Consequences</a:t>
            </a:r>
            <a:r>
              <a:rPr lang="fr-FR" sz="4000" dirty="0">
                <a:cs typeface="Arial"/>
              </a:rPr>
              <a:t> of light perturbation</a:t>
            </a:r>
            <a:endParaRPr lang="fr-FR" dirty="0"/>
          </a:p>
        </p:txBody>
      </p:sp>
      <p:pic>
        <p:nvPicPr>
          <p:cNvPr id="12" name="Image 11" descr="Une image contenant texte, logo, Police, cercle&#10;&#10;Description générée automatiquement">
            <a:extLst>
              <a:ext uri="{FF2B5EF4-FFF2-40B4-BE49-F238E27FC236}">
                <a16:creationId xmlns:a16="http://schemas.microsoft.com/office/drawing/2014/main" id="{45E5B5FD-1EDD-38E6-1D7F-18599D8AB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082" y="118534"/>
            <a:ext cx="1788584" cy="18161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A108268-1BC8-F698-B06A-02FA69BDD82C}"/>
              </a:ext>
            </a:extLst>
          </p:cNvPr>
          <p:cNvSpPr txBox="1"/>
          <p:nvPr/>
        </p:nvSpPr>
        <p:spPr>
          <a:xfrm>
            <a:off x="9916583" y="1841500"/>
            <a:ext cx="218228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>
                <a:latin typeface="Lato"/>
                <a:ea typeface="Lato"/>
                <a:cs typeface="Calibri"/>
              </a:rPr>
              <a:t>ODESSA</a:t>
            </a:r>
          </a:p>
          <a:p>
            <a:pPr algn="ctr"/>
            <a:r>
              <a:rPr lang="fr-FR" sz="2000" b="1" dirty="0">
                <a:latin typeface="Lato"/>
                <a:ea typeface="Lato"/>
                <a:cs typeface="Calibri"/>
              </a:rPr>
              <a:t>L. </a:t>
            </a:r>
            <a:r>
              <a:rPr lang="fr-FR" sz="2000" b="1" dirty="0" err="1">
                <a:latin typeface="Lato"/>
                <a:ea typeface="Lato"/>
                <a:cs typeface="Calibri"/>
              </a:rPr>
              <a:t>Vandenbulcke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1798F23-8497-734D-852E-B5866C57F010}"/>
              </a:ext>
            </a:extLst>
          </p:cNvPr>
          <p:cNvSpPr txBox="1"/>
          <p:nvPr/>
        </p:nvSpPr>
        <p:spPr>
          <a:xfrm>
            <a:off x="1672166" y="4275667"/>
            <a:ext cx="7217832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cs typeface="Calibri"/>
              </a:rPr>
              <a:t>Perturbation of surface irradiance - </a:t>
            </a:r>
            <a:r>
              <a:rPr lang="fr-FR" sz="1600" i="1" dirty="0">
                <a:solidFill>
                  <a:srgbClr val="0070C0"/>
                </a:solidFill>
                <a:latin typeface="Lato"/>
                <a:cs typeface="Calibri"/>
              </a:rPr>
              <a:t>BGC-ARGO profile</a:t>
            </a:r>
            <a:r>
              <a:rPr lang="fr-F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cs typeface="Calibri"/>
              </a:rPr>
              <a:t> / </a:t>
            </a:r>
            <a:r>
              <a:rPr lang="fr-FR" sz="1600" i="1" dirty="0">
                <a:solidFill>
                  <a:srgbClr val="FF0000"/>
                </a:solidFill>
                <a:latin typeface="Lato"/>
                <a:ea typeface="Lato"/>
                <a:cs typeface="Calibri"/>
              </a:rPr>
              <a:t>Ensemble </a:t>
            </a:r>
            <a:r>
              <a:rPr lang="fr-FR" sz="1600" i="1" dirty="0" err="1">
                <a:solidFill>
                  <a:srgbClr val="FF0000"/>
                </a:solidFill>
                <a:latin typeface="Lato"/>
                <a:ea typeface="Lato"/>
                <a:cs typeface="Calibri"/>
              </a:rPr>
              <a:t>members</a:t>
            </a:r>
            <a:endParaRPr lang="fr-FR" sz="1600" i="1" dirty="0">
              <a:solidFill>
                <a:srgbClr val="FF0000"/>
              </a:solidFill>
              <a:latin typeface="Lato"/>
              <a:ea typeface="Lato"/>
              <a:cs typeface="Calibri"/>
            </a:endParaRPr>
          </a:p>
        </p:txBody>
      </p:sp>
      <p:pic>
        <p:nvPicPr>
          <p:cNvPr id="17" name="Image 16" descr="Une image contenant texte, diagramme, Tracé, ligne&#10;&#10;Description générée automatiquement">
            <a:extLst>
              <a:ext uri="{FF2B5EF4-FFF2-40B4-BE49-F238E27FC236}">
                <a16:creationId xmlns:a16="http://schemas.microsoft.com/office/drawing/2014/main" id="{5EEAB422-AEB5-95BE-64DE-9C95EFDB0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33" y="1388004"/>
            <a:ext cx="8420100" cy="279082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83082C6-A01E-BFCF-C3D5-86B4D26874B8}"/>
              </a:ext>
            </a:extLst>
          </p:cNvPr>
          <p:cNvSpPr txBox="1"/>
          <p:nvPr/>
        </p:nvSpPr>
        <p:spPr>
          <a:xfrm>
            <a:off x="2302282" y="4962767"/>
            <a:ext cx="894210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latin typeface="Lato"/>
                <a:ea typeface="+mn-lt"/>
                <a:cs typeface="+mn-lt"/>
              </a:rPr>
              <a:t>Perturbation of light (</a:t>
            </a:r>
            <a:r>
              <a:rPr lang="fr-FR" sz="2000" dirty="0" err="1">
                <a:latin typeface="Lato"/>
                <a:ea typeface="+mn-lt"/>
                <a:cs typeface="+mn-lt"/>
              </a:rPr>
              <a:t>both</a:t>
            </a:r>
            <a:r>
              <a:rPr lang="fr-FR" sz="2000" dirty="0">
                <a:latin typeface="Lato"/>
                <a:ea typeface="+mn-lt"/>
                <a:cs typeface="+mn-lt"/>
              </a:rPr>
              <a:t> </a:t>
            </a:r>
            <a:r>
              <a:rPr lang="fr-FR" sz="2000" dirty="0" err="1">
                <a:latin typeface="Lato"/>
                <a:ea typeface="+mn-lt"/>
                <a:cs typeface="+mn-lt"/>
              </a:rPr>
              <a:t>directly</a:t>
            </a:r>
            <a:r>
              <a:rPr lang="fr-FR" sz="2000" dirty="0">
                <a:latin typeface="Lato"/>
                <a:ea typeface="+mn-lt"/>
                <a:cs typeface="+mn-lt"/>
              </a:rPr>
              <a:t> and </a:t>
            </a:r>
            <a:r>
              <a:rPr lang="fr-FR" sz="2000" dirty="0" err="1">
                <a:latin typeface="Lato"/>
                <a:ea typeface="+mn-lt"/>
                <a:cs typeface="+mn-lt"/>
              </a:rPr>
              <a:t>indirectly</a:t>
            </a:r>
            <a:r>
              <a:rPr lang="fr-FR" sz="2000" dirty="0">
                <a:latin typeface="Lato"/>
                <a:ea typeface="+mn-lt"/>
                <a:cs typeface="+mn-lt"/>
              </a:rPr>
              <a:t>) can have major </a:t>
            </a:r>
            <a:r>
              <a:rPr lang="fr-FR" sz="2000" dirty="0" err="1">
                <a:latin typeface="Lato"/>
                <a:ea typeface="+mn-lt"/>
                <a:cs typeface="+mn-lt"/>
              </a:rPr>
              <a:t>consequences</a:t>
            </a:r>
            <a:r>
              <a:rPr lang="fr-FR" sz="2000" dirty="0">
                <a:latin typeface="Lato"/>
                <a:ea typeface="+mn-lt"/>
                <a:cs typeface="+mn-lt"/>
              </a:rPr>
              <a:t> on </a:t>
            </a:r>
            <a:r>
              <a:rPr lang="fr-FR" sz="2000" dirty="0" err="1">
                <a:latin typeface="Lato"/>
                <a:ea typeface="+mn-lt"/>
                <a:cs typeface="+mn-lt"/>
              </a:rPr>
              <a:t>ocean</a:t>
            </a:r>
            <a:r>
              <a:rPr lang="fr-FR" sz="2000" dirty="0">
                <a:latin typeface="Lato"/>
                <a:ea typeface="+mn-lt"/>
                <a:cs typeface="+mn-lt"/>
              </a:rPr>
              <a:t> </a:t>
            </a:r>
            <a:r>
              <a:rPr lang="fr-FR" sz="2000" dirty="0" err="1">
                <a:latin typeface="Lato"/>
                <a:ea typeface="+mn-lt"/>
                <a:cs typeface="+mn-lt"/>
              </a:rPr>
              <a:t>biogeochemistry</a:t>
            </a:r>
            <a:r>
              <a:rPr lang="fr-FR" sz="2000" dirty="0">
                <a:latin typeface="Lato"/>
                <a:ea typeface="+mn-lt"/>
                <a:cs typeface="+mn-lt"/>
              </a:rPr>
              <a:t>.</a:t>
            </a:r>
            <a:endParaRPr lang="fr-FR" sz="2000" dirty="0">
              <a:latin typeface="Lato"/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27AD61-A0E9-10EB-EC08-EBF00D2629FF}"/>
              </a:ext>
            </a:extLst>
          </p:cNvPr>
          <p:cNvSpPr txBox="1"/>
          <p:nvPr/>
        </p:nvSpPr>
        <p:spPr>
          <a:xfrm>
            <a:off x="11239498" y="5378823"/>
            <a:ext cx="8045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 dirty="0">
                <a:latin typeface="Calibri"/>
                <a:ea typeface="Calibri"/>
                <a:cs typeface="Calibri"/>
              </a:rPr>
              <a:t>12/13</a:t>
            </a:r>
          </a:p>
        </p:txBody>
      </p:sp>
    </p:spTree>
    <p:extLst>
      <p:ext uri="{BB962C8B-B14F-4D97-AF65-F5344CB8AC3E}">
        <p14:creationId xmlns:p14="http://schemas.microsoft.com/office/powerpoint/2010/main" val="1266336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835E9448-29D0-65C4-8652-45BC629786EE}"/>
              </a:ext>
            </a:extLst>
          </p:cNvPr>
          <p:cNvSpPr txBox="1">
            <a:spLocks/>
          </p:cNvSpPr>
          <p:nvPr/>
        </p:nvSpPr>
        <p:spPr>
          <a:xfrm>
            <a:off x="4182533" y="497492"/>
            <a:ext cx="6102350" cy="71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3F7E"/>
                </a:solidFill>
                <a:latin typeface="Myriad Pro" panose="020B0703030403020204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000" dirty="0">
                <a:cs typeface="Arial"/>
              </a:rPr>
              <a:t>Conclusions</a:t>
            </a:r>
            <a:endParaRPr lang="fr-FR" dirty="0"/>
          </a:p>
        </p:txBody>
      </p:sp>
      <p:pic>
        <p:nvPicPr>
          <p:cNvPr id="9" name="Image 8" descr="Une image contenant Graphique, Caractère coloré, graphisme, capture d’écran&#10;&#10;Description générée automatiquement">
            <a:extLst>
              <a:ext uri="{FF2B5EF4-FFF2-40B4-BE49-F238E27FC236}">
                <a16:creationId xmlns:a16="http://schemas.microsoft.com/office/drawing/2014/main" id="{51D27C0C-6B28-9BC4-F5EB-AE5D84877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992" y="237513"/>
            <a:ext cx="1463351" cy="669600"/>
          </a:xfrm>
          <a:prstGeom prst="rect">
            <a:avLst/>
          </a:prstGeom>
        </p:spPr>
      </p:pic>
      <p:pic>
        <p:nvPicPr>
          <p:cNvPr id="11" name="Image 10" descr="Une image contenant Police, Graphique, texte, cercle&#10;&#10;Description générée automatiquement">
            <a:extLst>
              <a:ext uri="{FF2B5EF4-FFF2-40B4-BE49-F238E27FC236}">
                <a16:creationId xmlns:a16="http://schemas.microsoft.com/office/drawing/2014/main" id="{F9905DE4-DC8F-EEAF-E9B3-AD4C8C7DB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174" y="130298"/>
            <a:ext cx="922949" cy="884849"/>
          </a:xfrm>
          <a:prstGeom prst="rect">
            <a:avLst/>
          </a:prstGeom>
        </p:spPr>
      </p:pic>
      <p:pic>
        <p:nvPicPr>
          <p:cNvPr id="13" name="Image 1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F003FE1-59A0-A25A-6726-17B3E005C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294" y="1158467"/>
            <a:ext cx="1661586" cy="74409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83D85314-7BF5-D2BD-E79A-089C1395A431}"/>
              </a:ext>
            </a:extLst>
          </p:cNvPr>
          <p:cNvGrpSpPr/>
          <p:nvPr/>
        </p:nvGrpSpPr>
        <p:grpSpPr>
          <a:xfrm>
            <a:off x="2201333" y="1970616"/>
            <a:ext cx="1039283" cy="877161"/>
            <a:chOff x="2285999" y="1960033"/>
            <a:chExt cx="1039283" cy="877161"/>
          </a:xfrm>
        </p:grpSpPr>
        <p:pic>
          <p:nvPicPr>
            <p:cNvPr id="15" name="Image 14" descr="Une image contenant texte, logo, Police, cercle&#10;&#10;Description générée automatiquement">
              <a:extLst>
                <a:ext uri="{FF2B5EF4-FFF2-40B4-BE49-F238E27FC236}">
                  <a16:creationId xmlns:a16="http://schemas.microsoft.com/office/drawing/2014/main" id="{0B43A030-FBAF-3F83-72A3-DBCF21600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65915" y="1960033"/>
              <a:ext cx="709084" cy="715433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F420D02-4B9C-FF76-8BA6-0F36374F4D30}"/>
                </a:ext>
              </a:extLst>
            </p:cNvPr>
            <p:cNvSpPr txBox="1"/>
            <p:nvPr/>
          </p:nvSpPr>
          <p:spPr>
            <a:xfrm>
              <a:off x="2285999" y="2529417"/>
              <a:ext cx="103928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400" b="1" dirty="0">
                  <a:latin typeface="Lato"/>
                  <a:ea typeface="Lato"/>
                  <a:cs typeface="Calibri"/>
                </a:rPr>
                <a:t>ODESSA</a:t>
              </a:r>
            </a:p>
          </p:txBody>
        </p:sp>
      </p:grp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07760637-0CD4-BDEF-7DA0-9285A14D6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3116" y="1466003"/>
            <a:ext cx="7520516" cy="49582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The use of RT model shows the importance of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modelling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irradiance and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IOPs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(esp. CDOM)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correctly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.</a:t>
            </a:r>
            <a:endParaRPr lang="fr-FR" sz="2000" dirty="0">
              <a:solidFill>
                <a:schemeClr val="tx1"/>
              </a:solidFill>
              <a:ea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000" dirty="0">
              <a:solidFill>
                <a:schemeClr val="tx1"/>
              </a:solidFill>
              <a:latin typeface="Lato"/>
              <a:ea typeface="Lato"/>
              <a:cs typeface="Arial"/>
            </a:endParaRPr>
          </a:p>
          <a:p>
            <a:pPr marL="342900" indent="-342900">
              <a:lnSpc>
                <a:spcPct val="100000"/>
              </a:lnSpc>
            </a:pP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With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rCHL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we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obtain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estimates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of surface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chlorophyll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that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are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closer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to observations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that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BAMHBI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chlorophyll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.</a:t>
            </a:r>
            <a:endParaRPr lang="fr-FR" sz="2000" dirty="0">
              <a:solidFill>
                <a:schemeClr val="tx1"/>
              </a:solidFill>
              <a:ea typeface="Lato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000" dirty="0">
              <a:solidFill>
                <a:schemeClr val="tx1"/>
              </a:solidFill>
              <a:latin typeface="Lato"/>
              <a:ea typeface="Lato"/>
              <a:cs typeface="Arial"/>
            </a:endParaRPr>
          </a:p>
          <a:p>
            <a:pPr marL="342900" indent="-342900"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Distributions of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rCHL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do not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always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capture observations,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further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calibration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will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be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required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for bloom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periods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 dirty="0">
              <a:solidFill>
                <a:schemeClr val="tx1"/>
              </a:solidFill>
              <a:latin typeface="Lato"/>
              <a:ea typeface="Lato"/>
              <a:cs typeface="Arial"/>
            </a:endParaRPr>
          </a:p>
          <a:p>
            <a:pPr marL="342900" indent="-342900"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RT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models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allow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to 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make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a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better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use of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reflectance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products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.</a:t>
            </a:r>
          </a:p>
          <a:p>
            <a:pPr marL="800100"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fr-FR" dirty="0">
                <a:solidFill>
                  <a:schemeClr val="tx1">
                    <a:lumMod val="76000"/>
                    <a:lumOff val="24000"/>
                  </a:schemeClr>
                </a:solidFill>
                <a:latin typeface="Lato"/>
                <a:ea typeface="Lato"/>
                <a:cs typeface="Arial"/>
              </a:rPr>
              <a:t>Model calibration and validation</a:t>
            </a:r>
          </a:p>
          <a:p>
            <a:pPr marL="800100"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fr-FR" dirty="0">
                <a:solidFill>
                  <a:schemeClr val="tx1">
                    <a:lumMod val="76000"/>
                    <a:lumOff val="24000"/>
                  </a:schemeClr>
                </a:solidFill>
                <a:latin typeface="Lato"/>
                <a:ea typeface="Lato"/>
                <a:cs typeface="Arial"/>
              </a:rPr>
              <a:t>Data assimilation (poster by P. </a:t>
            </a:r>
            <a:r>
              <a:rPr lang="fr-FR" dirty="0" err="1">
                <a:solidFill>
                  <a:schemeClr val="tx1">
                    <a:lumMod val="76000"/>
                    <a:lumOff val="24000"/>
                  </a:schemeClr>
                </a:solidFill>
                <a:latin typeface="Lato"/>
                <a:ea typeface="Lato"/>
                <a:cs typeface="Arial"/>
              </a:rPr>
              <a:t>Verezemskaya</a:t>
            </a:r>
            <a:r>
              <a:rPr lang="fr-FR" dirty="0">
                <a:solidFill>
                  <a:schemeClr val="tx1">
                    <a:lumMod val="76000"/>
                    <a:lumOff val="24000"/>
                  </a:schemeClr>
                </a:solidFill>
                <a:latin typeface="Lato"/>
                <a:ea typeface="Lato"/>
                <a:cs typeface="Arial"/>
              </a:rPr>
              <a:t>, </a:t>
            </a:r>
            <a:r>
              <a:rPr lang="fr-FR" dirty="0" err="1">
                <a:solidFill>
                  <a:schemeClr val="tx1">
                    <a:lumMod val="76000"/>
                    <a:lumOff val="24000"/>
                  </a:schemeClr>
                </a:solidFill>
                <a:latin typeface="Lato"/>
                <a:ea typeface="Lato"/>
                <a:cs typeface="Arial"/>
              </a:rPr>
              <a:t>Monday</a:t>
            </a:r>
            <a:r>
              <a:rPr lang="fr-FR" dirty="0">
                <a:solidFill>
                  <a:schemeClr val="tx1">
                    <a:lumMod val="76000"/>
                    <a:lumOff val="24000"/>
                  </a:schemeClr>
                </a:solidFill>
                <a:latin typeface="Lato"/>
                <a:ea typeface="Lato"/>
                <a:cs typeface="Arial"/>
              </a:rPr>
              <a:t>)</a:t>
            </a:r>
          </a:p>
          <a:p>
            <a:pPr marL="800100" lvl="1">
              <a:lnSpc>
                <a:spcPct val="150000"/>
              </a:lnSpc>
              <a:buFont typeface="Courier New" panose="020B0604020202020204" pitchFamily="34" charset="0"/>
              <a:buChar char="o"/>
            </a:pPr>
            <a:endParaRPr lang="fr-FR" sz="2000" dirty="0">
              <a:solidFill>
                <a:schemeClr val="tx1"/>
              </a:solidFill>
              <a:latin typeface="Lato"/>
              <a:ea typeface="Lato"/>
              <a:cs typeface="Arial"/>
            </a:endParaRPr>
          </a:p>
          <a:p>
            <a:pPr marL="800100" lvl="1">
              <a:lnSpc>
                <a:spcPct val="150000"/>
              </a:lnSpc>
              <a:buFont typeface="Courier New" panose="020B0604020202020204" pitchFamily="34" charset="0"/>
              <a:buChar char="o"/>
            </a:pPr>
            <a:endParaRPr lang="fr-FR" sz="2000" dirty="0">
              <a:solidFill>
                <a:schemeClr val="tx1"/>
              </a:solidFill>
              <a:latin typeface="Lato"/>
              <a:ea typeface="Lato"/>
              <a:cs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5FACD8A-0950-BFAB-873F-FC646FC44E44}"/>
              </a:ext>
            </a:extLst>
          </p:cNvPr>
          <p:cNvSpPr txBox="1"/>
          <p:nvPr/>
        </p:nvSpPr>
        <p:spPr>
          <a:xfrm>
            <a:off x="11239498" y="6230470"/>
            <a:ext cx="8045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 dirty="0">
                <a:latin typeface="Calibri"/>
                <a:ea typeface="Calibri"/>
                <a:cs typeface="Calibri"/>
              </a:rPr>
              <a:t>13/13</a:t>
            </a:r>
          </a:p>
        </p:txBody>
      </p:sp>
    </p:spTree>
    <p:extLst>
      <p:ext uri="{BB962C8B-B14F-4D97-AF65-F5344CB8AC3E}">
        <p14:creationId xmlns:p14="http://schemas.microsoft.com/office/powerpoint/2010/main" val="288517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70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0FD3B1-DBCF-B62D-2376-5AA42133B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492"/>
            <a:ext cx="10515600" cy="717972"/>
          </a:xfrm>
        </p:spPr>
        <p:txBody>
          <a:bodyPr/>
          <a:lstStyle/>
          <a:p>
            <a:r>
              <a:rPr lang="fr-FR" sz="4000" err="1">
                <a:cs typeface="Arial"/>
              </a:rPr>
              <a:t>Ocean</a:t>
            </a:r>
            <a:r>
              <a:rPr lang="fr-FR" sz="4000">
                <a:cs typeface="Arial"/>
              </a:rPr>
              <a:t> radiative </a:t>
            </a:r>
            <a:r>
              <a:rPr lang="fr-FR" sz="4000" err="1">
                <a:cs typeface="Arial"/>
              </a:rPr>
              <a:t>transfer</a:t>
            </a:r>
            <a:endParaRPr lang="fr-FR" sz="400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D8848D3-A35B-D22A-0450-316946EC5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6003"/>
            <a:ext cx="10515599" cy="40798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Physical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framework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of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ocean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colour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remote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sensing</a:t>
            </a:r>
            <a:endParaRPr lang="fr-FR" sz="2000">
              <a:solidFill>
                <a:schemeClr val="tx1"/>
              </a:solidFill>
              <a:latin typeface="Lato"/>
              <a:ea typeface="Lato"/>
              <a:cs typeface="Arial"/>
            </a:endParaRPr>
          </a:p>
          <a:p>
            <a:pPr marL="342900" indent="-342900"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Description of the radiance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field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in the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ocean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based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on the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Inherent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Optical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Properties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(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IOPs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) of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Lato"/>
              </a:rPr>
              <a:t>sea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water</a:t>
            </a:r>
            <a:endParaRPr lang="fr-FR" sz="2000" dirty="0">
              <a:solidFill>
                <a:schemeClr val="tx1"/>
              </a:solidFill>
              <a:latin typeface="Lato"/>
              <a:ea typeface="Lato"/>
              <a:cs typeface="Arial"/>
            </a:endParaRPr>
          </a:p>
          <a:p>
            <a:pPr marL="342900" indent="-342900">
              <a:lnSpc>
                <a:spcPct val="100000"/>
              </a:lnSpc>
            </a:pP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We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use a 1D 3-stream model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coupled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to a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physical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-BGC model to solve water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columns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individually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. The </a:t>
            </a:r>
            <a:r>
              <a:rPr lang="fr-FR" sz="200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aims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are:</a:t>
            </a:r>
          </a:p>
          <a:p>
            <a:pPr marL="800100"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To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simulate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radiometric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variables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that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are comparable to observations</a:t>
            </a:r>
          </a:p>
          <a:p>
            <a:pPr marL="800100"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To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assess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the influence of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uncertainties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in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their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simulation </a:t>
            </a:r>
          </a:p>
          <a:p>
            <a:pPr marL="342900" indent="-342900"/>
            <a:endParaRPr lang="fr-FR" sz="2400">
              <a:latin typeface="Lato"/>
              <a:ea typeface="Lato"/>
              <a:cs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541F3AB-185E-190D-81BE-EAB4F73E0AD4}"/>
              </a:ext>
            </a:extLst>
          </p:cNvPr>
          <p:cNvSpPr txBox="1"/>
          <p:nvPr/>
        </p:nvSpPr>
        <p:spPr>
          <a:xfrm>
            <a:off x="11239498" y="5378823"/>
            <a:ext cx="636495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 dirty="0">
                <a:latin typeface="Calibri"/>
                <a:ea typeface="Calibri"/>
                <a:cs typeface="Calibri"/>
              </a:rPr>
              <a:t>2/13</a:t>
            </a:r>
          </a:p>
        </p:txBody>
      </p:sp>
    </p:spTree>
    <p:extLst>
      <p:ext uri="{BB962C8B-B14F-4D97-AF65-F5344CB8AC3E}">
        <p14:creationId xmlns:p14="http://schemas.microsoft.com/office/powerpoint/2010/main" val="3549914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Une image contenant texte, diagramme, Tracé, ligne&#10;&#10;Description générée automatiquement">
            <a:extLst>
              <a:ext uri="{FF2B5EF4-FFF2-40B4-BE49-F238E27FC236}">
                <a16:creationId xmlns:a16="http://schemas.microsoft.com/office/drawing/2014/main" id="{88118D60-3247-6817-0FD6-DA6FD6952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375" y="2346049"/>
            <a:ext cx="3490177" cy="2279895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7453D4-8D3A-7BE8-808A-025B49B38ECF}"/>
              </a:ext>
            </a:extLst>
          </p:cNvPr>
          <p:cNvSpPr/>
          <p:nvPr/>
        </p:nvSpPr>
        <p:spPr>
          <a:xfrm>
            <a:off x="8292943" y="2304445"/>
            <a:ext cx="3254387" cy="33366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8FA5E7-4FB7-CADC-DE40-08D7796658AF}"/>
              </a:ext>
            </a:extLst>
          </p:cNvPr>
          <p:cNvSpPr/>
          <p:nvPr/>
        </p:nvSpPr>
        <p:spPr>
          <a:xfrm flipV="1">
            <a:off x="8286906" y="2237190"/>
            <a:ext cx="3257431" cy="68385"/>
          </a:xfrm>
          <a:prstGeom prst="rect">
            <a:avLst/>
          </a:prstGeom>
          <a:solidFill>
            <a:schemeClr val="accent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6A2F2CC-C2B4-BE79-12DE-EA2AFA0E2AE8}"/>
              </a:ext>
            </a:extLst>
          </p:cNvPr>
          <p:cNvSpPr/>
          <p:nvPr/>
        </p:nvSpPr>
        <p:spPr>
          <a:xfrm>
            <a:off x="9507564" y="3697443"/>
            <a:ext cx="664281" cy="63721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4434E72C-5CD3-38EF-309C-6CFB022A7395}"/>
              </a:ext>
            </a:extLst>
          </p:cNvPr>
          <p:cNvSpPr/>
          <p:nvPr/>
        </p:nvSpPr>
        <p:spPr>
          <a:xfrm>
            <a:off x="9598692" y="2352971"/>
            <a:ext cx="245495" cy="1300222"/>
          </a:xfrm>
          <a:prstGeom prst="down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3" name="ZoneTexte 4">
            <a:extLst>
              <a:ext uri="{FF2B5EF4-FFF2-40B4-BE49-F238E27FC236}">
                <a16:creationId xmlns:a16="http://schemas.microsoft.com/office/drawing/2014/main" id="{BD72F294-C8BA-1725-184E-B29A9FBB3935}"/>
              </a:ext>
            </a:extLst>
          </p:cNvPr>
          <p:cNvSpPr txBox="1"/>
          <p:nvPr/>
        </p:nvSpPr>
        <p:spPr>
          <a:xfrm>
            <a:off x="8422192" y="3650187"/>
            <a:ext cx="1182846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err="1">
                <a:solidFill>
                  <a:srgbClr val="0070C0"/>
                </a:solidFill>
                <a:cs typeface="Calibri"/>
              </a:rPr>
              <a:t>Optically</a:t>
            </a:r>
            <a:r>
              <a:rPr lang="fr-FR" sz="1600">
                <a:solidFill>
                  <a:srgbClr val="0070C0"/>
                </a:solidFill>
                <a:cs typeface="Calibri"/>
              </a:rPr>
              <a:t> active component</a:t>
            </a:r>
            <a:endParaRPr lang="fr-FR"/>
          </a:p>
        </p:txBody>
      </p:sp>
      <p:sp>
        <p:nvSpPr>
          <p:cNvPr id="16" name="ZoneTexte 7">
            <a:extLst>
              <a:ext uri="{FF2B5EF4-FFF2-40B4-BE49-F238E27FC236}">
                <a16:creationId xmlns:a16="http://schemas.microsoft.com/office/drawing/2014/main" id="{093989BF-0815-C891-1A88-E6CE52657670}"/>
              </a:ext>
            </a:extLst>
          </p:cNvPr>
          <p:cNvSpPr txBox="1"/>
          <p:nvPr/>
        </p:nvSpPr>
        <p:spPr>
          <a:xfrm>
            <a:off x="8264201" y="2738839"/>
            <a:ext cx="1227477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600" b="1">
                <a:cs typeface="Calibri"/>
              </a:rPr>
              <a:t>Direct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335E57C-78AD-F286-0B61-040A5D75B984}"/>
              </a:ext>
            </a:extLst>
          </p:cNvPr>
          <p:cNvSpPr txBox="1"/>
          <p:nvPr/>
        </p:nvSpPr>
        <p:spPr>
          <a:xfrm>
            <a:off x="4192628" y="2563609"/>
            <a:ext cx="3901179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err="1">
                <a:latin typeface="Lato"/>
                <a:ea typeface="Lato"/>
                <a:cs typeface="Calibri"/>
              </a:rPr>
              <a:t>IOPs</a:t>
            </a:r>
            <a:r>
              <a:rPr lang="fr-FR" dirty="0">
                <a:latin typeface="Lato"/>
                <a:ea typeface="Lato"/>
                <a:cs typeface="Calibri"/>
              </a:rPr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(absorption and </a:t>
            </a:r>
            <a:r>
              <a:rPr lang="fr-FR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scattering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)</a:t>
            </a:r>
          </a:p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We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solve 4 major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constituents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:</a:t>
            </a:r>
          </a:p>
          <a:p>
            <a:pPr marL="285750" indent="-285750">
              <a:buFont typeface="Courier New"/>
              <a:buChar char="o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Pure water</a:t>
            </a:r>
          </a:p>
          <a:p>
            <a:pPr marL="285750" indent="-285750">
              <a:buFont typeface="Courier New"/>
              <a:buChar char="o"/>
            </a:pPr>
            <a:r>
              <a:rPr lang="fr-FR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Phytoplankton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Lato"/>
              <a:ea typeface="Lato"/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Non-algal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particles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Lato"/>
              <a:ea typeface="Lato"/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CDOM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1EDE961-99F2-D387-8DE7-B6FDAFC21B10}"/>
              </a:ext>
            </a:extLst>
          </p:cNvPr>
          <p:cNvSpPr txBox="1"/>
          <p:nvPr/>
        </p:nvSpPr>
        <p:spPr>
          <a:xfrm>
            <a:off x="841782" y="1586684"/>
            <a:ext cx="703710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latin typeface="Lato"/>
                <a:ea typeface="+mn-lt"/>
                <a:cs typeface="+mn-lt"/>
              </a:rPr>
              <a:t>Direct and </a:t>
            </a:r>
            <a:r>
              <a:rPr lang="fr-FR" sz="2000" err="1">
                <a:latin typeface="Lato"/>
                <a:ea typeface="+mn-lt"/>
                <a:cs typeface="+mn-lt"/>
              </a:rPr>
              <a:t>scattered</a:t>
            </a:r>
            <a:r>
              <a:rPr lang="fr-FR" sz="2000" dirty="0">
                <a:latin typeface="Lato"/>
                <a:ea typeface="+mn-lt"/>
                <a:cs typeface="+mn-lt"/>
              </a:rPr>
              <a:t> (</a:t>
            </a:r>
            <a:r>
              <a:rPr lang="fr-FR" sz="2000" err="1">
                <a:latin typeface="Lato"/>
                <a:ea typeface="+mn-lt"/>
                <a:cs typeface="+mn-lt"/>
              </a:rPr>
              <a:t>downward</a:t>
            </a:r>
            <a:r>
              <a:rPr lang="fr-FR" sz="2000" dirty="0">
                <a:latin typeface="Lato"/>
                <a:ea typeface="+mn-lt"/>
                <a:cs typeface="+mn-lt"/>
              </a:rPr>
              <a:t>) </a:t>
            </a:r>
            <a:r>
              <a:rPr lang="fr-FR" sz="2000" dirty="0">
                <a:latin typeface="Lato"/>
                <a:ea typeface="Lato"/>
                <a:cs typeface="Calibri"/>
              </a:rPr>
              <a:t>surface irradiance</a:t>
            </a:r>
            <a:endParaRPr lang="fr-FR" sz="2000" dirty="0">
              <a:latin typeface="Lato"/>
              <a:ea typeface="Lato"/>
              <a:cs typeface="Lato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A6BB53AD-7C6A-A2E4-187C-CDB256B3E7A0}"/>
              </a:ext>
            </a:extLst>
          </p:cNvPr>
          <p:cNvSpPr txBox="1">
            <a:spLocks/>
          </p:cNvSpPr>
          <p:nvPr/>
        </p:nvSpPr>
        <p:spPr>
          <a:xfrm>
            <a:off x="838200" y="497492"/>
            <a:ext cx="10515600" cy="71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3F7E"/>
                </a:solidFill>
                <a:latin typeface="Myriad Pro" panose="020B0703030403020204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000">
                <a:cs typeface="Arial"/>
              </a:rPr>
              <a:t>Inputs</a:t>
            </a:r>
            <a:endParaRPr lang="fr-FR"/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FBBA781C-5C23-DAB4-CCF6-0C4003236181}"/>
              </a:ext>
            </a:extLst>
          </p:cNvPr>
          <p:cNvSpPr/>
          <p:nvPr/>
        </p:nvSpPr>
        <p:spPr>
          <a:xfrm>
            <a:off x="9621116" y="1153838"/>
            <a:ext cx="210899" cy="1090706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3A10FD-E803-AFD5-8443-082A844B16E7}"/>
              </a:ext>
            </a:extLst>
          </p:cNvPr>
          <p:cNvSpPr txBox="1"/>
          <p:nvPr/>
        </p:nvSpPr>
        <p:spPr>
          <a:xfrm>
            <a:off x="11239498" y="5378823"/>
            <a:ext cx="636495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 dirty="0">
                <a:latin typeface="Calibri"/>
                <a:ea typeface="Calibri"/>
                <a:cs typeface="Calibri"/>
              </a:rPr>
              <a:t>3/13</a:t>
            </a:r>
          </a:p>
        </p:txBody>
      </p:sp>
    </p:spTree>
    <p:extLst>
      <p:ext uri="{BB962C8B-B14F-4D97-AF65-F5344CB8AC3E}">
        <p14:creationId xmlns:p14="http://schemas.microsoft.com/office/powerpoint/2010/main" val="354291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3FF6AB3E-FFD6-FCED-ABA6-B73836D0DCB7}"/>
              </a:ext>
            </a:extLst>
          </p:cNvPr>
          <p:cNvGrpSpPr/>
          <p:nvPr/>
        </p:nvGrpSpPr>
        <p:grpSpPr>
          <a:xfrm>
            <a:off x="8011487" y="2237190"/>
            <a:ext cx="3559685" cy="3403932"/>
            <a:chOff x="7657351" y="2451299"/>
            <a:chExt cx="3559685" cy="340393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CF98F44-B041-05D2-EA6A-009A280570B8}"/>
                </a:ext>
              </a:extLst>
            </p:cNvPr>
            <p:cNvSpPr/>
            <p:nvPr/>
          </p:nvSpPr>
          <p:spPr>
            <a:xfrm>
              <a:off x="7938807" y="2518554"/>
              <a:ext cx="3254387" cy="33366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536B78C-0F40-8E04-1F23-26FB7C4523D1}"/>
                </a:ext>
              </a:extLst>
            </p:cNvPr>
            <p:cNvSpPr/>
            <p:nvPr/>
          </p:nvSpPr>
          <p:spPr>
            <a:xfrm flipV="1">
              <a:off x="7932770" y="2451299"/>
              <a:ext cx="3257431" cy="68385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1F6447EE-833B-DAE9-D982-7A66E1D13E01}"/>
                </a:ext>
              </a:extLst>
            </p:cNvPr>
            <p:cNvGrpSpPr/>
            <p:nvPr/>
          </p:nvGrpSpPr>
          <p:grpSpPr>
            <a:xfrm>
              <a:off x="7657351" y="2567080"/>
              <a:ext cx="3559685" cy="3136324"/>
              <a:chOff x="7657349" y="2567080"/>
              <a:chExt cx="4816230" cy="4006014"/>
            </a:xfrm>
          </p:grpSpPr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ED65CE55-9184-142F-2CFF-1BB160002F45}"/>
                  </a:ext>
                </a:extLst>
              </p:cNvPr>
              <p:cNvSpPr/>
              <p:nvPr/>
            </p:nvSpPr>
            <p:spPr>
              <a:xfrm>
                <a:off x="9681534" y="4284369"/>
                <a:ext cx="898768" cy="813911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45" name="Flèche : bas 44">
                <a:extLst>
                  <a:ext uri="{FF2B5EF4-FFF2-40B4-BE49-F238E27FC236}">
                    <a16:creationId xmlns:a16="http://schemas.microsoft.com/office/drawing/2014/main" id="{90C0572B-7703-4BB4-1AE7-4240E83BAB1F}"/>
                  </a:ext>
                </a:extLst>
              </p:cNvPr>
              <p:cNvSpPr/>
              <p:nvPr/>
            </p:nvSpPr>
            <p:spPr>
              <a:xfrm>
                <a:off x="9804830" y="2567080"/>
                <a:ext cx="332153" cy="1660769"/>
              </a:xfrm>
              <a:prstGeom prst="downArrow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46" name="ZoneTexte 4">
                <a:extLst>
                  <a:ext uri="{FF2B5EF4-FFF2-40B4-BE49-F238E27FC236}">
                    <a16:creationId xmlns:a16="http://schemas.microsoft.com/office/drawing/2014/main" id="{8F26FE13-5DEB-4393-AB5F-C89616E180B8}"/>
                  </a:ext>
                </a:extLst>
              </p:cNvPr>
              <p:cNvSpPr txBox="1"/>
              <p:nvPr/>
            </p:nvSpPr>
            <p:spPr>
              <a:xfrm>
                <a:off x="8213033" y="4224009"/>
                <a:ext cx="1600383" cy="1061429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600" dirty="0" err="1">
                    <a:solidFill>
                      <a:srgbClr val="0070C0"/>
                    </a:solidFill>
                    <a:cs typeface="Calibri"/>
                  </a:rPr>
                  <a:t>Optically</a:t>
                </a:r>
                <a:r>
                  <a:rPr lang="fr-FR" sz="1600" dirty="0">
                    <a:solidFill>
                      <a:srgbClr val="0070C0"/>
                    </a:solidFill>
                    <a:cs typeface="Calibri"/>
                  </a:rPr>
                  <a:t> active component</a:t>
                </a:r>
                <a:endParaRPr lang="fr-FR" dirty="0"/>
              </a:p>
            </p:txBody>
          </p: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6A62A02C-A938-A7FB-5DED-A71C0F4E5E1E}"/>
                  </a:ext>
                </a:extLst>
              </p:cNvPr>
              <p:cNvGrpSpPr/>
              <p:nvPr/>
            </p:nvGrpSpPr>
            <p:grpSpPr>
              <a:xfrm>
                <a:off x="10146753" y="3157641"/>
                <a:ext cx="2326826" cy="2966068"/>
                <a:chOff x="10146753" y="3157641"/>
                <a:chExt cx="2326826" cy="2966068"/>
              </a:xfrm>
            </p:grpSpPr>
            <p:grpSp>
              <p:nvGrpSpPr>
                <p:cNvPr id="52" name="Groupe 51">
                  <a:extLst>
                    <a:ext uri="{FF2B5EF4-FFF2-40B4-BE49-F238E27FC236}">
                      <a16:creationId xmlns:a16="http://schemas.microsoft.com/office/drawing/2014/main" id="{1EA7BCA4-4E7E-8F5F-93B2-06BE232A8065}"/>
                    </a:ext>
                  </a:extLst>
                </p:cNvPr>
                <p:cNvGrpSpPr/>
                <p:nvPr/>
              </p:nvGrpSpPr>
              <p:grpSpPr>
                <a:xfrm>
                  <a:off x="10146753" y="3157641"/>
                  <a:ext cx="2326826" cy="992054"/>
                  <a:chOff x="10146753" y="3157641"/>
                  <a:chExt cx="2326826" cy="992054"/>
                </a:xfrm>
              </p:grpSpPr>
              <p:sp>
                <p:nvSpPr>
                  <p:cNvPr id="56" name="Flèche : bas 55">
                    <a:extLst>
                      <a:ext uri="{FF2B5EF4-FFF2-40B4-BE49-F238E27FC236}">
                        <a16:creationId xmlns:a16="http://schemas.microsoft.com/office/drawing/2014/main" id="{35263C89-0FFB-575E-3B58-EF64326C6E3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0146753" y="3241157"/>
                    <a:ext cx="234462" cy="908538"/>
                  </a:xfrm>
                  <a:prstGeom prst="downArrow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sp>
                <p:nvSpPr>
                  <p:cNvPr id="57" name="ZoneTexte 15">
                    <a:extLst>
                      <a:ext uri="{FF2B5EF4-FFF2-40B4-BE49-F238E27FC236}">
                        <a16:creationId xmlns:a16="http://schemas.microsoft.com/office/drawing/2014/main" id="{90A1F31B-87FF-51D5-E9D7-2B5FD5F7FA2F}"/>
                      </a:ext>
                    </a:extLst>
                  </p:cNvPr>
                  <p:cNvSpPr txBox="1"/>
                  <p:nvPr/>
                </p:nvSpPr>
                <p:spPr>
                  <a:xfrm>
                    <a:off x="10490427" y="3157641"/>
                    <a:ext cx="1983152" cy="432434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fr-FR" sz="1600" b="1" err="1">
                        <a:cs typeface="Calibri"/>
                      </a:rPr>
                      <a:t>Backscattered</a:t>
                    </a:r>
                    <a:endParaRPr lang="fr-FR" sz="1600" b="1">
                      <a:cs typeface="Calibri"/>
                    </a:endParaRPr>
                  </a:p>
                </p:txBody>
              </p:sp>
            </p:grpSp>
            <p:grpSp>
              <p:nvGrpSpPr>
                <p:cNvPr id="53" name="Groupe 52">
                  <a:extLst>
                    <a:ext uri="{FF2B5EF4-FFF2-40B4-BE49-F238E27FC236}">
                      <a16:creationId xmlns:a16="http://schemas.microsoft.com/office/drawing/2014/main" id="{FE67E73B-0F2D-C934-010E-8F435C24755B}"/>
                    </a:ext>
                  </a:extLst>
                </p:cNvPr>
                <p:cNvGrpSpPr/>
                <p:nvPr/>
              </p:nvGrpSpPr>
              <p:grpSpPr>
                <a:xfrm>
                  <a:off x="10166291" y="5215171"/>
                  <a:ext cx="2186483" cy="908538"/>
                  <a:chOff x="10166291" y="5215171"/>
                  <a:chExt cx="2186483" cy="908538"/>
                </a:xfrm>
              </p:grpSpPr>
              <p:sp>
                <p:nvSpPr>
                  <p:cNvPr id="54" name="Flèche : bas 53">
                    <a:extLst>
                      <a:ext uri="{FF2B5EF4-FFF2-40B4-BE49-F238E27FC236}">
                        <a16:creationId xmlns:a16="http://schemas.microsoft.com/office/drawing/2014/main" id="{84B2F9AC-6F9C-5145-D0C9-20C18E233200}"/>
                      </a:ext>
                    </a:extLst>
                  </p:cNvPr>
                  <p:cNvSpPr/>
                  <p:nvPr/>
                </p:nvSpPr>
                <p:spPr>
                  <a:xfrm>
                    <a:off x="10166291" y="5215171"/>
                    <a:ext cx="234462" cy="908538"/>
                  </a:xfrm>
                  <a:prstGeom prst="downArrow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sp>
                <p:nvSpPr>
                  <p:cNvPr id="55" name="ZoneTexte 13">
                    <a:extLst>
                      <a:ext uri="{FF2B5EF4-FFF2-40B4-BE49-F238E27FC236}">
                        <a16:creationId xmlns:a16="http://schemas.microsoft.com/office/drawing/2014/main" id="{B0CBB3D3-8BD0-D0D4-EFDC-FD9101F60DC8}"/>
                      </a:ext>
                    </a:extLst>
                  </p:cNvPr>
                  <p:cNvSpPr txBox="1"/>
                  <p:nvPr/>
                </p:nvSpPr>
                <p:spPr>
                  <a:xfrm>
                    <a:off x="10490426" y="5405878"/>
                    <a:ext cx="1862348" cy="432434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fr-FR" sz="1600" b="1" err="1">
                        <a:cs typeface="Calibri"/>
                      </a:rPr>
                      <a:t>Scattered</a:t>
                    </a:r>
                    <a:endParaRPr lang="fr-FR" sz="1600" b="1">
                      <a:cs typeface="Calibri"/>
                    </a:endParaRPr>
                  </a:p>
                </p:txBody>
              </p:sp>
            </p:grpSp>
          </p:grpSp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6B717BBC-701B-3051-0DEC-8F3CE7C9D22C}"/>
                  </a:ext>
                </a:extLst>
              </p:cNvPr>
              <p:cNvGrpSpPr/>
              <p:nvPr/>
            </p:nvGrpSpPr>
            <p:grpSpPr>
              <a:xfrm>
                <a:off x="7657349" y="5215171"/>
                <a:ext cx="2479634" cy="1357923"/>
                <a:chOff x="7657349" y="5215171"/>
                <a:chExt cx="2479634" cy="1357923"/>
              </a:xfrm>
            </p:grpSpPr>
            <p:sp>
              <p:nvSpPr>
                <p:cNvPr id="50" name="Flèche : bas 49">
                  <a:extLst>
                    <a:ext uri="{FF2B5EF4-FFF2-40B4-BE49-F238E27FC236}">
                      <a16:creationId xmlns:a16="http://schemas.microsoft.com/office/drawing/2014/main" id="{1D9BA78A-D816-316E-A8C0-87F871635729}"/>
                    </a:ext>
                  </a:extLst>
                </p:cNvPr>
                <p:cNvSpPr/>
                <p:nvPr/>
              </p:nvSpPr>
              <p:spPr>
                <a:xfrm>
                  <a:off x="9804830" y="5215171"/>
                  <a:ext cx="332153" cy="1357923"/>
                </a:xfrm>
                <a:prstGeom prst="downArrow">
                  <a:avLst/>
                </a:prstGeom>
                <a:solidFill>
                  <a:srgbClr val="ED7D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51" name="ZoneTexte 9">
                  <a:extLst>
                    <a:ext uri="{FF2B5EF4-FFF2-40B4-BE49-F238E27FC236}">
                      <a16:creationId xmlns:a16="http://schemas.microsoft.com/office/drawing/2014/main" id="{1233C36D-61AC-C907-DB51-270E0E710EF1}"/>
                    </a:ext>
                  </a:extLst>
                </p:cNvPr>
                <p:cNvSpPr txBox="1"/>
                <p:nvPr/>
              </p:nvSpPr>
              <p:spPr>
                <a:xfrm>
                  <a:off x="7657349" y="5431493"/>
                  <a:ext cx="2002692" cy="432434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fr-FR" sz="1600" b="1" dirty="0">
                      <a:cs typeface="Calibri"/>
                    </a:rPr>
                    <a:t>Direct</a:t>
                  </a:r>
                </a:p>
              </p:txBody>
            </p:sp>
          </p:grpSp>
          <p:sp>
            <p:nvSpPr>
              <p:cNvPr id="49" name="ZoneTexte 7">
                <a:extLst>
                  <a:ext uri="{FF2B5EF4-FFF2-40B4-BE49-F238E27FC236}">
                    <a16:creationId xmlns:a16="http://schemas.microsoft.com/office/drawing/2014/main" id="{04A8C043-AAAE-BF34-6063-86949A841B45}"/>
                  </a:ext>
                </a:extLst>
              </p:cNvPr>
              <p:cNvSpPr txBox="1"/>
              <p:nvPr/>
            </p:nvSpPr>
            <p:spPr>
              <a:xfrm>
                <a:off x="7999272" y="3059948"/>
                <a:ext cx="1660769" cy="43243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fr-FR" sz="1600" b="1" dirty="0">
                    <a:cs typeface="Calibri"/>
                  </a:rPr>
                  <a:t>Direct</a:t>
                </a:r>
              </a:p>
            </p:txBody>
          </p:sp>
        </p:grpSp>
      </p:grpSp>
      <p:sp>
        <p:nvSpPr>
          <p:cNvPr id="63" name="Titre 1">
            <a:extLst>
              <a:ext uri="{FF2B5EF4-FFF2-40B4-BE49-F238E27FC236}">
                <a16:creationId xmlns:a16="http://schemas.microsoft.com/office/drawing/2014/main" id="{966272CF-F5F8-5403-4A21-1DEC07587B6A}"/>
              </a:ext>
            </a:extLst>
          </p:cNvPr>
          <p:cNvSpPr txBox="1">
            <a:spLocks/>
          </p:cNvSpPr>
          <p:nvPr/>
        </p:nvSpPr>
        <p:spPr>
          <a:xfrm>
            <a:off x="838200" y="497492"/>
            <a:ext cx="10515600" cy="71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3F7E"/>
                </a:solidFill>
                <a:latin typeface="Myriad Pro" panose="020B0703030403020204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000">
                <a:cs typeface="Arial"/>
              </a:rPr>
              <a:t>Outputs</a:t>
            </a:r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1A0B5D59-547B-7FDB-6935-F0CCEB44A385}"/>
              </a:ext>
            </a:extLst>
          </p:cNvPr>
          <p:cNvSpPr txBox="1"/>
          <p:nvPr/>
        </p:nvSpPr>
        <p:spPr>
          <a:xfrm>
            <a:off x="841782" y="1586684"/>
            <a:ext cx="7037101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latin typeface="Lato"/>
                <a:ea typeface="+mn-lt"/>
                <a:cs typeface="+mn-lt"/>
              </a:rPr>
              <a:t>In-water irradiance </a:t>
            </a:r>
            <a:r>
              <a:rPr lang="fr-FR" sz="2000" err="1">
                <a:latin typeface="Lato"/>
                <a:ea typeface="+mn-lt"/>
                <a:cs typeface="+mn-lt"/>
              </a:rPr>
              <a:t>streams</a:t>
            </a:r>
            <a:r>
              <a:rPr lang="fr-FR" sz="2000" dirty="0">
                <a:latin typeface="Lato"/>
                <a:ea typeface="+mn-lt"/>
                <a:cs typeface="+mn-lt"/>
              </a:rPr>
              <a:t>:</a:t>
            </a:r>
          </a:p>
          <a:p>
            <a:pPr marL="285750" indent="-285750">
              <a:buFont typeface="Courier New"/>
              <a:buChar char="o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Direct (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downward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)</a:t>
            </a:r>
          </a:p>
          <a:p>
            <a:pPr marL="285750" indent="-285750">
              <a:buFont typeface="Courier New"/>
              <a:buChar char="o"/>
            </a:pP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Scattered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(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downward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Backscattered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(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upward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) -&gt;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Leaving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-water irradiance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A0344C90-81E2-B2AE-3AEB-2066B9D648B3}"/>
              </a:ext>
            </a:extLst>
          </p:cNvPr>
          <p:cNvSpPr/>
          <p:nvPr/>
        </p:nvSpPr>
        <p:spPr>
          <a:xfrm>
            <a:off x="9621116" y="1153838"/>
            <a:ext cx="210899" cy="1090706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pic>
        <p:nvPicPr>
          <p:cNvPr id="4" name="Image 3" descr="Une image contenant texte, conception&#10;&#10;Description générée automatiquement">
            <a:extLst>
              <a:ext uri="{FF2B5EF4-FFF2-40B4-BE49-F238E27FC236}">
                <a16:creationId xmlns:a16="http://schemas.microsoft.com/office/drawing/2014/main" id="{9BB5F890-797D-F87B-59A2-5C20740A8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0000">
            <a:off x="9757408" y="416930"/>
            <a:ext cx="914400" cy="895350"/>
          </a:xfrm>
          <a:prstGeom prst="rect">
            <a:avLst/>
          </a:prstGeom>
        </p:spPr>
      </p:pic>
      <p:sp>
        <p:nvSpPr>
          <p:cNvPr id="10" name="ZoneTexte 4">
            <a:extLst>
              <a:ext uri="{FF2B5EF4-FFF2-40B4-BE49-F238E27FC236}">
                <a16:creationId xmlns:a16="http://schemas.microsoft.com/office/drawing/2014/main" id="{73B120DE-1E3B-4AB0-991E-962B526A6C91}"/>
              </a:ext>
            </a:extLst>
          </p:cNvPr>
          <p:cNvSpPr txBox="1"/>
          <p:nvPr/>
        </p:nvSpPr>
        <p:spPr>
          <a:xfrm>
            <a:off x="10027691" y="1975154"/>
            <a:ext cx="1233509" cy="59598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err="1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Sea</a:t>
            </a: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 surface </a:t>
            </a:r>
            <a:endParaRPr lang="fr-FR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algn="ctr"/>
            <a:r>
              <a:rPr lang="fr-FR" sz="1600" b="1" err="1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reflectance</a:t>
            </a:r>
            <a:endParaRPr lang="fr-FR" sz="1600" b="1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DDBD6F13-26FB-C192-7EF0-BF82586CF3F4}"/>
              </a:ext>
            </a:extLst>
          </p:cNvPr>
          <p:cNvSpPr/>
          <p:nvPr/>
        </p:nvSpPr>
        <p:spPr>
          <a:xfrm rot="11400000">
            <a:off x="9896523" y="1455908"/>
            <a:ext cx="188488" cy="732118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E0805A4-CAA6-0368-E344-2942CB65D8BC}"/>
              </a:ext>
            </a:extLst>
          </p:cNvPr>
          <p:cNvSpPr txBox="1"/>
          <p:nvPr/>
        </p:nvSpPr>
        <p:spPr>
          <a:xfrm>
            <a:off x="841781" y="3198603"/>
            <a:ext cx="7037101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dirty="0" err="1">
                <a:latin typeface="Lato"/>
                <a:ea typeface="Lato"/>
                <a:cs typeface="Calibri"/>
              </a:rPr>
              <a:t>Sea</a:t>
            </a:r>
            <a:r>
              <a:rPr lang="fr-FR" sz="2000" dirty="0">
                <a:latin typeface="Lato"/>
                <a:ea typeface="Lato"/>
                <a:cs typeface="Calibri"/>
              </a:rPr>
              <a:t> surface </a:t>
            </a:r>
            <a:r>
              <a:rPr lang="fr-FR" sz="2000" dirty="0" err="1">
                <a:latin typeface="Lato"/>
                <a:ea typeface="Lato"/>
                <a:cs typeface="Calibri"/>
              </a:rPr>
              <a:t>reflectance</a:t>
            </a:r>
            <a:r>
              <a:rPr lang="fr-FR" sz="2000" dirty="0">
                <a:latin typeface="Lato"/>
                <a:ea typeface="Lato"/>
                <a:cs typeface="Calibri"/>
              </a:rPr>
              <a:t> (R</a:t>
            </a:r>
            <a:r>
              <a:rPr lang="fr-FR" sz="2000" baseline="-25000" dirty="0">
                <a:latin typeface="Lato"/>
                <a:ea typeface="Lato"/>
                <a:cs typeface="Calibri"/>
              </a:rPr>
              <a:t>RS</a:t>
            </a:r>
            <a:r>
              <a:rPr lang="fr-FR" sz="2000" dirty="0">
                <a:latin typeface="Lato"/>
                <a:ea typeface="Lato"/>
                <a:cs typeface="Calibri"/>
              </a:rPr>
              <a:t>)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Lato"/>
              <a:ea typeface="Lato"/>
              <a:cs typeface="Calibri"/>
            </a:endParaRPr>
          </a:p>
          <a:p>
            <a:pPr marL="342900" indent="-342900">
              <a:buFont typeface="Courier New"/>
              <a:buChar char="o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Ratio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between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upward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and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downward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surface irradiance</a:t>
            </a:r>
          </a:p>
          <a:p>
            <a:pPr marL="342900" indent="-342900">
              <a:buFont typeface="Courier New"/>
              <a:buChar char="o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Model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reflectance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is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transformed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to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remote-sensed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reflectance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by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accounting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for BRDF and the air-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sea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interface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E918628-B26A-803B-FB6E-787456A23B04}"/>
              </a:ext>
            </a:extLst>
          </p:cNvPr>
          <p:cNvSpPr txBox="1"/>
          <p:nvPr/>
        </p:nvSpPr>
        <p:spPr>
          <a:xfrm>
            <a:off x="11239498" y="5378823"/>
            <a:ext cx="636495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 dirty="0">
                <a:latin typeface="Calibri"/>
                <a:ea typeface="Calibri"/>
                <a:cs typeface="Calibri"/>
              </a:rPr>
              <a:t>4/13</a:t>
            </a:r>
          </a:p>
        </p:txBody>
      </p:sp>
    </p:spTree>
    <p:extLst>
      <p:ext uri="{BB962C8B-B14F-4D97-AF65-F5344CB8AC3E}">
        <p14:creationId xmlns:p14="http://schemas.microsoft.com/office/powerpoint/2010/main" val="283301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B71BF04-965B-CD81-8294-427CFA490555}"/>
              </a:ext>
            </a:extLst>
          </p:cNvPr>
          <p:cNvSpPr txBox="1">
            <a:spLocks/>
          </p:cNvSpPr>
          <p:nvPr/>
        </p:nvSpPr>
        <p:spPr>
          <a:xfrm>
            <a:off x="838200" y="1466003"/>
            <a:ext cx="10515599" cy="10001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We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use a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blue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/green band ratio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algorithm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to 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derive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reflectance-derived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chlorophyll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(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rCHL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), a proxy for surface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chlorophyll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20FD3B1-DBCF-B62D-2376-5AA42133B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492"/>
            <a:ext cx="10515600" cy="717972"/>
          </a:xfrm>
        </p:spPr>
        <p:txBody>
          <a:bodyPr/>
          <a:lstStyle/>
          <a:p>
            <a:r>
              <a:rPr lang="fr-FR" sz="4000" err="1">
                <a:cs typeface="Arial"/>
              </a:rPr>
              <a:t>Reflectance-derived</a:t>
            </a:r>
            <a:r>
              <a:rPr lang="fr-FR" sz="4000">
                <a:cs typeface="Arial"/>
              </a:rPr>
              <a:t> </a:t>
            </a:r>
            <a:r>
              <a:rPr lang="fr-FR" sz="4000" err="1">
                <a:cs typeface="Arial"/>
              </a:rPr>
              <a:t>chlorophyll</a:t>
            </a:r>
            <a:endParaRPr lang="fr-FR" err="1"/>
          </a:p>
        </p:txBody>
      </p:sp>
      <p:pic>
        <p:nvPicPr>
          <p:cNvPr id="5" name="Image 4" descr="Une image contenant texte, Police, blanc, ligne&#10;&#10;Description générée automatiquement">
            <a:extLst>
              <a:ext uri="{FF2B5EF4-FFF2-40B4-BE49-F238E27FC236}">
                <a16:creationId xmlns:a16="http://schemas.microsoft.com/office/drawing/2014/main" id="{2B0B57FD-952E-6123-B7CF-BA88995B4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17" y="2670175"/>
            <a:ext cx="4106334" cy="713317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975C28A-D9EA-2017-2107-7A565E802B06}"/>
              </a:ext>
            </a:extLst>
          </p:cNvPr>
          <p:cNvSpPr txBox="1">
            <a:spLocks/>
          </p:cNvSpPr>
          <p:nvPr/>
        </p:nvSpPr>
        <p:spPr>
          <a:xfrm>
            <a:off x="838199" y="3646169"/>
            <a:ext cx="4472516" cy="10001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4C73"/>
                </a:solidFill>
                <a:latin typeface="Lato" panose="020F0502020204030203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with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c</a:t>
            </a:r>
            <a:r>
              <a:rPr lang="fr-FR" sz="1800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k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coefficients as </a:t>
            </a:r>
            <a:r>
              <a:rPr lang="fr-FR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used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in the CMEMS </a:t>
            </a:r>
            <a:r>
              <a:rPr lang="fr-FR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product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for the Western Black </a:t>
            </a:r>
            <a:r>
              <a:rPr lang="fr-FR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Sea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664C7CE-DBAC-E358-5558-1B228DCA5B4D}"/>
              </a:ext>
            </a:extLst>
          </p:cNvPr>
          <p:cNvSpPr txBox="1"/>
          <p:nvPr/>
        </p:nvSpPr>
        <p:spPr>
          <a:xfrm>
            <a:off x="11239498" y="5378823"/>
            <a:ext cx="636495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 dirty="0">
                <a:latin typeface="Calibri"/>
                <a:ea typeface="Calibri"/>
                <a:cs typeface="Calibri"/>
              </a:rPr>
              <a:t>5/13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161DE9-7F06-D87B-E548-89B85D70A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0" y="2154238"/>
            <a:ext cx="6558280" cy="24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46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4AAD006-FCB9-0814-370A-CAF5A0034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849"/>
            <a:ext cx="10219266" cy="40798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Here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we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consider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uncertainties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in the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IOPs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only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arising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from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:</a:t>
            </a:r>
            <a:endParaRPr lang="fr-FR" sz="2000" dirty="0">
              <a:solidFill>
                <a:schemeClr val="tx1"/>
              </a:solidFill>
              <a:ea typeface="Lato" panose="020F0502020204030203" pitchFamily="34" charset="0"/>
            </a:endParaRPr>
          </a:p>
          <a:p>
            <a:pPr marL="800100" lvl="1" indent="-342900">
              <a:lnSpc>
                <a:spcPct val="100000"/>
              </a:lnSpc>
              <a:buFont typeface="Courier New,monospace" panose="020B0604020202020204" pitchFamily="34" charset="0"/>
              <a:buChar char="o"/>
            </a:pP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Uncertainty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 on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phytoplankton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, non-algal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particles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 and CDOM concentrations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Lato"/>
              <a:ea typeface="Lato"/>
              <a:cs typeface="Lato"/>
            </a:endParaRPr>
          </a:p>
          <a:p>
            <a:pPr marL="800100" lvl="1" indent="-342900">
              <a:lnSpc>
                <a:spcPct val="100000"/>
              </a:lnSpc>
              <a:buFont typeface="Courier New,monospace" panose="020B0604020202020204" pitchFamily="34" charset="0"/>
              <a:buChar char="o"/>
            </a:pP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Uncertainty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 on the absorption and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scattering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spectra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Lato"/>
              <a:ea typeface="Lato"/>
              <a:cs typeface="Lato"/>
            </a:endParaRPr>
          </a:p>
          <a:p>
            <a:pPr marL="342900" indent="-342900">
              <a:lnSpc>
                <a:spcPct val="100000"/>
              </a:lnSpc>
            </a:pP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We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use 1st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order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autoregressive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processes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following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a log-normal distribution to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perturb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IOPs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.</a:t>
            </a:r>
          </a:p>
          <a:p>
            <a:pPr marL="800100" lvl="1" indent="-342900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Time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correlation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: 30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days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Lato"/>
              <a:ea typeface="Lato"/>
              <a:cs typeface="Arial"/>
            </a:endParaRPr>
          </a:p>
          <a:p>
            <a:pPr marL="800100" lvl="1" indent="-342900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Space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correlation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: 75 km</a:t>
            </a:r>
          </a:p>
          <a:p>
            <a:pPr marL="800100" lvl="1" indent="-342900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Standard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deviation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: 50%</a:t>
            </a:r>
          </a:p>
          <a:p>
            <a:pPr marL="800100" lvl="1" indent="-342900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20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Arial"/>
              </a:rPr>
              <a:t>members</a:t>
            </a:r>
            <a:endParaRPr lang="fr-FR" sz="2000">
              <a:solidFill>
                <a:schemeClr val="tx1">
                  <a:lumMod val="65000"/>
                  <a:lumOff val="35000"/>
                </a:schemeClr>
              </a:solidFill>
              <a:latin typeface="Lato"/>
              <a:ea typeface="Lato"/>
              <a:cs typeface="Arial"/>
            </a:endParaRPr>
          </a:p>
          <a:p>
            <a:pPr marL="342900" indent="-342900">
              <a:lnSpc>
                <a:spcPct val="100000"/>
              </a:lnSpc>
            </a:pPr>
            <a:endParaRPr lang="fr-FR" sz="2400">
              <a:solidFill>
                <a:schemeClr val="tx1"/>
              </a:solidFill>
              <a:latin typeface="Lato"/>
              <a:ea typeface="Lato"/>
              <a:cs typeface="Arial"/>
            </a:endParaRPr>
          </a:p>
        </p:txBody>
      </p:sp>
      <p:pic>
        <p:nvPicPr>
          <p:cNvPr id="3" name="Image 2" descr="Une image contenant carte, capture d’écran, texte&#10;&#10;Description générée automatiquement">
            <a:extLst>
              <a:ext uri="{FF2B5EF4-FFF2-40B4-BE49-F238E27FC236}">
                <a16:creationId xmlns:a16="http://schemas.microsoft.com/office/drawing/2014/main" id="{186CE543-57E6-0892-23B4-8C212D6A8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830" y="3509596"/>
            <a:ext cx="4657725" cy="17145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3746E65-A34A-BFC1-F01F-82E42A436864}"/>
              </a:ext>
            </a:extLst>
          </p:cNvPr>
          <p:cNvSpPr txBox="1">
            <a:spLocks/>
          </p:cNvSpPr>
          <p:nvPr/>
        </p:nvSpPr>
        <p:spPr>
          <a:xfrm>
            <a:off x="838200" y="497492"/>
            <a:ext cx="10515600" cy="71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3F7E"/>
                </a:solidFill>
                <a:latin typeface="Myriad Pro" panose="020B0703030403020204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000" err="1">
                <a:cs typeface="Arial"/>
              </a:rPr>
              <a:t>Uncertainties</a:t>
            </a:r>
            <a:endParaRPr lang="fr-FR" err="1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D6DEDC-5D79-57FD-418D-13CC9F8C5737}"/>
              </a:ext>
            </a:extLst>
          </p:cNvPr>
          <p:cNvSpPr txBox="1"/>
          <p:nvPr/>
        </p:nvSpPr>
        <p:spPr>
          <a:xfrm>
            <a:off x="7413265" y="5220745"/>
            <a:ext cx="2635249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Calibri"/>
                <a:cs typeface="Calibri"/>
              </a:rPr>
              <a:t>Example of perturbation </a:t>
            </a:r>
            <a:r>
              <a:rPr lang="fr-FR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Calibri"/>
                <a:cs typeface="Calibri"/>
              </a:rPr>
              <a:t>field</a:t>
            </a:r>
            <a:endParaRPr lang="fr-FR" dirty="0" err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C4BF3E6-B0F8-EA66-D1CA-48377F92F733}"/>
              </a:ext>
            </a:extLst>
          </p:cNvPr>
          <p:cNvSpPr txBox="1"/>
          <p:nvPr/>
        </p:nvSpPr>
        <p:spPr>
          <a:xfrm>
            <a:off x="11239498" y="5378823"/>
            <a:ext cx="636495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 dirty="0">
                <a:latin typeface="Calibri"/>
                <a:ea typeface="Calibri"/>
                <a:cs typeface="Calibri"/>
              </a:rPr>
              <a:t>6/13</a:t>
            </a:r>
          </a:p>
        </p:txBody>
      </p:sp>
    </p:spTree>
    <p:extLst>
      <p:ext uri="{BB962C8B-B14F-4D97-AF65-F5344CB8AC3E}">
        <p14:creationId xmlns:p14="http://schemas.microsoft.com/office/powerpoint/2010/main" val="1494780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635126E-5114-4D48-CE3C-DE3820840B85}"/>
              </a:ext>
            </a:extLst>
          </p:cNvPr>
          <p:cNvSpPr txBox="1"/>
          <p:nvPr/>
        </p:nvSpPr>
        <p:spPr>
          <a:xfrm>
            <a:off x="2429282" y="4497101"/>
            <a:ext cx="8148351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latin typeface="Lato"/>
                <a:ea typeface="+mn-lt"/>
                <a:cs typeface="+mn-lt"/>
              </a:rPr>
              <a:t>1-way </a:t>
            </a:r>
            <a:r>
              <a:rPr lang="fr-FR" sz="2000" err="1">
                <a:latin typeface="Lato"/>
                <a:ea typeface="+mn-lt"/>
                <a:cs typeface="+mn-lt"/>
              </a:rPr>
              <a:t>coupling</a:t>
            </a:r>
            <a:r>
              <a:rPr lang="fr-FR" sz="2000" dirty="0">
                <a:latin typeface="Lato"/>
                <a:ea typeface="+mn-lt"/>
                <a:cs typeface="+mn-lt"/>
              </a:rPr>
              <a:t>:</a:t>
            </a:r>
          </a:p>
          <a:p>
            <a:pPr marL="285750" indent="-285750">
              <a:buFont typeface="Courier New"/>
              <a:buChar char="o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No feedback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from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the 3-stream RT model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towards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NEMO and the BGC</a:t>
            </a:r>
          </a:p>
          <a:p>
            <a:pPr marL="285750" indent="-285750">
              <a:buFont typeface="Courier New"/>
              <a:buChar char="o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RT model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is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used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as an observation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operator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projecting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model variables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into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the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space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 of observations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Espace réservé du contenu 5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6DED6982-43F7-AA70-7584-E4215C75E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516" y="1424484"/>
            <a:ext cx="9346967" cy="2809875"/>
          </a:xfr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5446BEB-AA0E-73C1-42BB-9EE2F6700835}"/>
              </a:ext>
            </a:extLst>
          </p:cNvPr>
          <p:cNvSpPr txBox="1">
            <a:spLocks/>
          </p:cNvSpPr>
          <p:nvPr/>
        </p:nvSpPr>
        <p:spPr>
          <a:xfrm>
            <a:off x="838200" y="497492"/>
            <a:ext cx="10515600" cy="71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3F7E"/>
                </a:solidFill>
                <a:latin typeface="Myriad Pro" panose="020B0703030403020204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000" err="1">
                <a:cs typeface="Arial"/>
              </a:rPr>
              <a:t>Coupled</a:t>
            </a:r>
            <a:r>
              <a:rPr lang="fr-FR" sz="4000">
                <a:cs typeface="Arial"/>
              </a:rPr>
              <a:t> </a:t>
            </a:r>
            <a:r>
              <a:rPr lang="fr-FR" sz="4000" err="1">
                <a:cs typeface="Arial"/>
              </a:rPr>
              <a:t>modelling</a:t>
            </a:r>
            <a:r>
              <a:rPr lang="fr-FR" sz="4000">
                <a:cs typeface="Arial"/>
              </a:rPr>
              <a:t> </a:t>
            </a:r>
            <a:r>
              <a:rPr lang="fr-FR" sz="4000" err="1">
                <a:cs typeface="Arial"/>
              </a:rPr>
              <a:t>framework</a:t>
            </a:r>
            <a:endParaRPr lang="fr-FR" err="1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73FCC46-958E-BB57-F610-61ACE0339713}"/>
              </a:ext>
            </a:extLst>
          </p:cNvPr>
          <p:cNvSpPr txBox="1"/>
          <p:nvPr/>
        </p:nvSpPr>
        <p:spPr>
          <a:xfrm>
            <a:off x="11239498" y="5378823"/>
            <a:ext cx="636495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 dirty="0">
                <a:latin typeface="Calibri"/>
                <a:ea typeface="Calibri"/>
                <a:cs typeface="Calibri"/>
              </a:rPr>
              <a:t>7/13</a:t>
            </a:r>
          </a:p>
        </p:txBody>
      </p:sp>
    </p:spTree>
    <p:extLst>
      <p:ext uri="{BB962C8B-B14F-4D97-AF65-F5344CB8AC3E}">
        <p14:creationId xmlns:p14="http://schemas.microsoft.com/office/powerpoint/2010/main" val="3366638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C97CF499-57DB-3372-D790-1C7891A7A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58" y="1502833"/>
            <a:ext cx="5004289" cy="2667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DB5A12E-9737-C80E-1036-71FEF2D2F0A8}"/>
              </a:ext>
            </a:extLst>
          </p:cNvPr>
          <p:cNvSpPr txBox="1"/>
          <p:nvPr/>
        </p:nvSpPr>
        <p:spPr>
          <a:xfrm>
            <a:off x="5937250" y="1295238"/>
            <a:ext cx="5624633" cy="5847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Absorption domination in 4 </a:t>
            </a:r>
            <a:r>
              <a:rPr lang="fr-FR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members</a:t>
            </a:r>
            <a:r>
              <a:rPr lang="fr-F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: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fr-FR" sz="1600" i="1" dirty="0">
                <a:solidFill>
                  <a:srgbClr val="0070C0"/>
                </a:solidFill>
                <a:latin typeface="Lato"/>
                <a:ea typeface="Lato"/>
                <a:cs typeface="Calibri"/>
              </a:rPr>
              <a:t>water</a:t>
            </a:r>
            <a:r>
              <a:rPr lang="fr-F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, </a:t>
            </a:r>
            <a:r>
              <a:rPr lang="fr-FR" sz="1600" i="1" dirty="0" err="1">
                <a:solidFill>
                  <a:srgbClr val="FFC000"/>
                </a:solidFill>
                <a:latin typeface="Lato"/>
                <a:ea typeface="Lato"/>
                <a:cs typeface="Calibri"/>
              </a:rPr>
              <a:t>phytoplankton</a:t>
            </a:r>
            <a:r>
              <a:rPr lang="fr-F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, </a:t>
            </a:r>
            <a:r>
              <a:rPr lang="fr-FR" sz="1600" i="1" dirty="0">
                <a:solidFill>
                  <a:srgbClr val="00B050"/>
                </a:solidFill>
                <a:latin typeface="Lato"/>
                <a:ea typeface="Lato"/>
                <a:cs typeface="Calibri"/>
              </a:rPr>
              <a:t>non-algal </a:t>
            </a:r>
            <a:r>
              <a:rPr lang="fr-FR" sz="1600" i="1" dirty="0" err="1">
                <a:solidFill>
                  <a:srgbClr val="00B050"/>
                </a:solidFill>
                <a:latin typeface="Lato"/>
                <a:ea typeface="Lato"/>
                <a:cs typeface="Calibri"/>
              </a:rPr>
              <a:t>particles</a:t>
            </a:r>
            <a:r>
              <a:rPr lang="fr-F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Calibri"/>
              </a:rPr>
              <a:t>, </a:t>
            </a:r>
            <a:r>
              <a:rPr lang="fr-FR" sz="1600" i="1" dirty="0">
                <a:solidFill>
                  <a:srgbClr val="FF0000"/>
                </a:solidFill>
                <a:latin typeface="Lato"/>
                <a:ea typeface="Lato"/>
                <a:cs typeface="Calibri"/>
              </a:rPr>
              <a:t>CDOM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04267D4-C683-EDBD-2616-64D13C36515E}"/>
              </a:ext>
            </a:extLst>
          </p:cNvPr>
          <p:cNvSpPr txBox="1"/>
          <p:nvPr/>
        </p:nvSpPr>
        <p:spPr>
          <a:xfrm>
            <a:off x="1462942" y="4167392"/>
            <a:ext cx="2635249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i="1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Calibri"/>
                <a:cs typeface="Calibri"/>
              </a:rPr>
              <a:t>IOPs</a:t>
            </a:r>
            <a:r>
              <a:rPr lang="fr-FR" sz="1600" i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Calibri"/>
                <a:cs typeface="Calibri"/>
              </a:rPr>
              <a:t>. 2017, </a:t>
            </a:r>
            <a:r>
              <a:rPr lang="fr-FR" sz="1600" i="1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Calibri"/>
                <a:cs typeface="Calibri"/>
              </a:rPr>
              <a:t>eastern</a:t>
            </a:r>
            <a:r>
              <a:rPr lang="fr-FR" sz="1600" i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Calibri"/>
                <a:cs typeface="Calibri"/>
              </a:rPr>
              <a:t> gyre</a:t>
            </a:r>
            <a:endParaRPr lang="fr-FR" sz="1600" i="1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Lato"/>
              <a:cs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47C96B6-0786-1A81-B87C-727677112FF1}"/>
              </a:ext>
            </a:extLst>
          </p:cNvPr>
          <p:cNvSpPr txBox="1"/>
          <p:nvPr/>
        </p:nvSpPr>
        <p:spPr>
          <a:xfrm>
            <a:off x="2429282" y="4920434"/>
            <a:ext cx="894210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latin typeface="Lato"/>
                <a:ea typeface="+mn-lt"/>
                <a:cs typeface="+mn-lt"/>
              </a:rPr>
              <a:t>CDOM tends to </a:t>
            </a:r>
            <a:r>
              <a:rPr lang="fr-FR" sz="2000" dirty="0" err="1">
                <a:latin typeface="Lato"/>
                <a:ea typeface="+mn-lt"/>
                <a:cs typeface="+mn-lt"/>
              </a:rPr>
              <a:t>dominate</a:t>
            </a:r>
            <a:r>
              <a:rPr lang="fr-FR" sz="2000" dirty="0">
                <a:latin typeface="Lato"/>
                <a:ea typeface="+mn-lt"/>
                <a:cs typeface="+mn-lt"/>
              </a:rPr>
              <a:t> absorption </a:t>
            </a:r>
            <a:r>
              <a:rPr lang="fr-FR" sz="2000" dirty="0" err="1">
                <a:latin typeface="Lato"/>
                <a:ea typeface="+mn-lt"/>
                <a:cs typeface="+mn-lt"/>
              </a:rPr>
              <a:t>outside</a:t>
            </a:r>
            <a:r>
              <a:rPr lang="fr-FR" sz="2000" dirty="0">
                <a:latin typeface="Lato"/>
                <a:ea typeface="+mn-lt"/>
                <a:cs typeface="+mn-lt"/>
              </a:rPr>
              <a:t> of blooms,</a:t>
            </a:r>
            <a:endParaRPr lang="fr-FR" sz="2000" dirty="0">
              <a:latin typeface="Lato"/>
              <a:ea typeface="Lato"/>
              <a:cs typeface="+mn-lt"/>
            </a:endParaRPr>
          </a:p>
          <a:p>
            <a:r>
              <a:rPr lang="fr-FR" sz="2000" dirty="0" err="1">
                <a:latin typeface="Lato"/>
                <a:ea typeface="+mn-lt"/>
                <a:cs typeface="+mn-lt"/>
              </a:rPr>
              <a:t>Phytoplankton</a:t>
            </a:r>
            <a:r>
              <a:rPr lang="fr-FR" sz="2000" dirty="0">
                <a:latin typeface="Lato"/>
                <a:ea typeface="+mn-lt"/>
                <a:cs typeface="+mn-lt"/>
              </a:rPr>
              <a:t> and non-algal </a:t>
            </a:r>
            <a:r>
              <a:rPr lang="fr-FR" sz="2000" dirty="0" err="1">
                <a:latin typeface="Lato"/>
                <a:ea typeface="+mn-lt"/>
                <a:cs typeface="+mn-lt"/>
              </a:rPr>
              <a:t>particles</a:t>
            </a:r>
            <a:r>
              <a:rPr lang="fr-FR" sz="2000" dirty="0">
                <a:latin typeface="Lato"/>
                <a:ea typeface="+mn-lt"/>
                <a:cs typeface="+mn-lt"/>
              </a:rPr>
              <a:t> have </a:t>
            </a:r>
            <a:r>
              <a:rPr lang="fr-FR" sz="2000" dirty="0" err="1">
                <a:latin typeface="Lato"/>
                <a:ea typeface="+mn-lt"/>
                <a:cs typeface="+mn-lt"/>
              </a:rPr>
              <a:t>IOPs</a:t>
            </a:r>
            <a:r>
              <a:rPr lang="fr-FR" sz="2000" dirty="0">
                <a:latin typeface="Lato"/>
                <a:ea typeface="+mn-lt"/>
                <a:cs typeface="+mn-lt"/>
              </a:rPr>
              <a:t> of </a:t>
            </a:r>
            <a:r>
              <a:rPr lang="fr-FR" sz="2000" dirty="0" err="1">
                <a:latin typeface="Lato"/>
                <a:ea typeface="+mn-lt"/>
                <a:cs typeface="+mn-lt"/>
              </a:rPr>
              <a:t>similar</a:t>
            </a:r>
            <a:r>
              <a:rPr lang="fr-FR" sz="2000" dirty="0">
                <a:latin typeface="Lato"/>
                <a:ea typeface="+mn-lt"/>
                <a:cs typeface="+mn-lt"/>
              </a:rPr>
              <a:t> magnitude.</a:t>
            </a:r>
            <a:endParaRPr lang="fr-FR" sz="2000" dirty="0">
              <a:latin typeface="Lato"/>
              <a:ea typeface="Lato"/>
              <a:cs typeface="Calibri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2F7860FE-6C12-9B8A-8532-4EB300C63CE1}"/>
              </a:ext>
            </a:extLst>
          </p:cNvPr>
          <p:cNvSpPr txBox="1">
            <a:spLocks/>
          </p:cNvSpPr>
          <p:nvPr/>
        </p:nvSpPr>
        <p:spPr>
          <a:xfrm>
            <a:off x="838200" y="497492"/>
            <a:ext cx="10515600" cy="71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3F7E"/>
                </a:solidFill>
                <a:latin typeface="Myriad Pro" panose="020B0703030403020204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000" dirty="0">
                <a:cs typeface="Arial"/>
              </a:rPr>
              <a:t>Optical contributions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6EC31D-CACF-66C1-A7BF-BC04F453E4B2}"/>
              </a:ext>
            </a:extLst>
          </p:cNvPr>
          <p:cNvSpPr txBox="1"/>
          <p:nvPr/>
        </p:nvSpPr>
        <p:spPr>
          <a:xfrm>
            <a:off x="11239498" y="5378823"/>
            <a:ext cx="636495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 dirty="0">
                <a:latin typeface="Calibri"/>
                <a:ea typeface="Calibri"/>
                <a:cs typeface="Calibri"/>
              </a:rPr>
              <a:t>8/13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8EE473-47E1-4B4D-98CB-A26325031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460" y="1807210"/>
            <a:ext cx="5298440" cy="266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56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ligne, Tracé, diagramme, capture d’écran&#10;&#10;Description générée automatiquement">
            <a:extLst>
              <a:ext uri="{FF2B5EF4-FFF2-40B4-BE49-F238E27FC236}">
                <a16:creationId xmlns:a16="http://schemas.microsoft.com/office/drawing/2014/main" id="{ECCACBF5-2DAD-5F63-4FDE-040E50294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85" y="1353446"/>
            <a:ext cx="3905250" cy="257175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B22A1AB-F007-BF04-3C1F-5AB6CCEE266A}"/>
              </a:ext>
            </a:extLst>
          </p:cNvPr>
          <p:cNvSpPr txBox="1">
            <a:spLocks/>
          </p:cNvSpPr>
          <p:nvPr/>
        </p:nvSpPr>
        <p:spPr>
          <a:xfrm>
            <a:off x="838200" y="497492"/>
            <a:ext cx="10515600" cy="71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3F7E"/>
                </a:solidFill>
                <a:latin typeface="Myriad Pro" panose="020B0703030403020204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000" dirty="0" err="1">
                <a:cs typeface="Arial"/>
              </a:rPr>
              <a:t>Sea</a:t>
            </a:r>
            <a:r>
              <a:rPr lang="fr-FR" sz="4000" dirty="0">
                <a:cs typeface="Arial"/>
              </a:rPr>
              <a:t> surface </a:t>
            </a:r>
            <a:r>
              <a:rPr lang="fr-FR" sz="4000" dirty="0" err="1">
                <a:cs typeface="Arial"/>
              </a:rPr>
              <a:t>reflectance</a:t>
            </a:r>
            <a:r>
              <a:rPr lang="fr-FR" sz="4000" dirty="0">
                <a:cs typeface="Arial"/>
              </a:rPr>
              <a:t> </a:t>
            </a:r>
            <a:r>
              <a:rPr lang="fr-FR" sz="4000" dirty="0" err="1">
                <a:cs typeface="Arial"/>
              </a:rPr>
              <a:t>fields</a:t>
            </a:r>
            <a:endParaRPr lang="fr-FR" dirty="0" err="1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577B67-92FF-D6AB-FA92-8369F8622617}"/>
              </a:ext>
            </a:extLst>
          </p:cNvPr>
          <p:cNvSpPr txBox="1"/>
          <p:nvPr/>
        </p:nvSpPr>
        <p:spPr>
          <a:xfrm>
            <a:off x="1365250" y="4011084"/>
            <a:ext cx="2635249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i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Calibri"/>
                <a:cs typeface="Calibri"/>
              </a:rPr>
              <a:t>2017 basin-</a:t>
            </a:r>
            <a:r>
              <a:rPr lang="fr-FR" sz="1600" i="1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Calibri"/>
                <a:cs typeface="Calibri"/>
              </a:rPr>
              <a:t>wide</a:t>
            </a:r>
            <a:r>
              <a:rPr lang="fr-FR" sz="1600" i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Calibri"/>
                <a:cs typeface="Calibri"/>
              </a:rPr>
              <a:t> </a:t>
            </a:r>
            <a:r>
              <a:rPr lang="fr-FR" sz="1600" i="1" err="1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Calibri"/>
                <a:cs typeface="Calibri"/>
              </a:rPr>
              <a:t>average</a:t>
            </a:r>
            <a:endParaRPr lang="fr-FR" sz="1600" i="1">
              <a:solidFill>
                <a:schemeClr val="tx1">
                  <a:lumMod val="65000"/>
                  <a:lumOff val="35000"/>
                </a:schemeClr>
              </a:solidFill>
              <a:latin typeface="Lato"/>
              <a:ea typeface="Lato"/>
              <a:cs typeface="Lato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F7EE377-9C03-CFBE-62D5-CCBF47DC654B}"/>
              </a:ext>
            </a:extLst>
          </p:cNvPr>
          <p:cNvGrpSpPr/>
          <p:nvPr/>
        </p:nvGrpSpPr>
        <p:grpSpPr>
          <a:xfrm>
            <a:off x="5456238" y="1352550"/>
            <a:ext cx="5915025" cy="2997088"/>
            <a:chOff x="5456238" y="1352550"/>
            <a:chExt cx="5915025" cy="2997088"/>
          </a:xfrm>
        </p:grpSpPr>
        <p:pic>
          <p:nvPicPr>
            <p:cNvPr id="6" name="Image 5" descr="Une image contenant texte, capture d’écran, Tracé, diagramme&#10;&#10;Description générée automatiquement">
              <a:extLst>
                <a:ext uri="{FF2B5EF4-FFF2-40B4-BE49-F238E27FC236}">
                  <a16:creationId xmlns:a16="http://schemas.microsoft.com/office/drawing/2014/main" id="{8A3F1589-355A-774D-B18F-C84AED505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6238" y="1352550"/>
              <a:ext cx="5915025" cy="2438400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0C74872-513D-3C1D-8E68-D44BE588E651}"/>
                </a:ext>
              </a:extLst>
            </p:cNvPr>
            <p:cNvSpPr txBox="1"/>
            <p:nvPr/>
          </p:nvSpPr>
          <p:spPr>
            <a:xfrm>
              <a:off x="6826249" y="4011084"/>
              <a:ext cx="3767665" cy="338554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/>
                  <a:ea typeface="Calibri"/>
                  <a:cs typeface="Calibri"/>
                </a:rPr>
                <a:t>Along BGC-</a:t>
              </a:r>
              <a:r>
                <a:rPr lang="fr-FR" sz="1600" i="1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/>
                  <a:ea typeface="Calibri"/>
                  <a:cs typeface="Calibri"/>
                </a:rPr>
                <a:t>Argo</a:t>
              </a:r>
              <a:r>
                <a:rPr lang="fr-FR" sz="1600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/>
                  <a:ea typeface="Calibri"/>
                  <a:cs typeface="Calibri"/>
                </a:rPr>
                <a:t> 6901866 track, 2017</a:t>
              </a:r>
              <a:endParaRPr lang="fr-FR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46FF4182-A332-19FC-4E84-351EF2256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117" y="4626348"/>
            <a:ext cx="9277349" cy="1444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Overestimation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of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reflectance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in longer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wavelengths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.</a:t>
            </a:r>
            <a:endParaRPr lang="fr-FR" sz="2000" dirty="0">
              <a:solidFill>
                <a:schemeClr val="tx1"/>
              </a:solidFill>
              <a:ea typeface="Lato" panose="020F0502020204030203" pitchFamily="34" charset="0"/>
            </a:endParaRPr>
          </a:p>
          <a:p>
            <a:pPr marL="342900" indent="-342900">
              <a:lnSpc>
                <a:spcPct val="100000"/>
              </a:lnSpc>
            </a:pP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rCHL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is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closer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to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measured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chlorophyll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during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winter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/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spring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blooms, but </a:t>
            </a:r>
            <a:r>
              <a:rPr lang="fr-FR" sz="2000" dirty="0" err="1">
                <a:solidFill>
                  <a:schemeClr val="tx1"/>
                </a:solidFill>
                <a:latin typeface="Lato"/>
                <a:ea typeface="Lato"/>
                <a:cs typeface="Arial"/>
              </a:rPr>
              <a:t>does</a:t>
            </a:r>
            <a:r>
              <a:rPr lang="fr-FR" sz="2000" dirty="0">
                <a:solidFill>
                  <a:schemeClr val="tx1"/>
                </a:solidFill>
                <a:latin typeface="Lato"/>
                <a:ea typeface="Lato"/>
                <a:cs typeface="Arial"/>
              </a:rPr>
              <a:t> not capture all observations.</a:t>
            </a:r>
            <a:endParaRPr lang="fr-FR" sz="2000" dirty="0">
              <a:solidFill>
                <a:schemeClr val="tx1"/>
              </a:solidFill>
              <a:ea typeface="Lato" panose="020F0502020204030203" pitchFamily="34" charset="0"/>
            </a:endParaRPr>
          </a:p>
          <a:p>
            <a:pPr marL="342900" indent="-342900">
              <a:lnSpc>
                <a:spcPct val="100000"/>
              </a:lnSpc>
            </a:pPr>
            <a:endParaRPr lang="fr-FR" sz="2400">
              <a:solidFill>
                <a:srgbClr val="000000"/>
              </a:solidFill>
              <a:latin typeface="Lato"/>
              <a:ea typeface="Lato"/>
              <a:cs typeface="Arial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871CE0-27AF-C12E-C7CD-5399B286228B}"/>
              </a:ext>
            </a:extLst>
          </p:cNvPr>
          <p:cNvSpPr txBox="1"/>
          <p:nvPr/>
        </p:nvSpPr>
        <p:spPr>
          <a:xfrm>
            <a:off x="11239498" y="5378823"/>
            <a:ext cx="636495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b="1" dirty="0">
                <a:latin typeface="Calibri"/>
                <a:ea typeface="Calibri"/>
                <a:cs typeface="Calibri"/>
              </a:rPr>
              <a:t>9/13</a:t>
            </a:r>
          </a:p>
        </p:txBody>
      </p:sp>
    </p:spTree>
    <p:extLst>
      <p:ext uri="{BB962C8B-B14F-4D97-AF65-F5344CB8AC3E}">
        <p14:creationId xmlns:p14="http://schemas.microsoft.com/office/powerpoint/2010/main" val="39196837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2D1B0F123E8048B50F391C041AD4D4" ma:contentTypeVersion="11" ma:contentTypeDescription="Crée un document." ma:contentTypeScope="" ma:versionID="af276577c3f9b6fd53692257646aae18">
  <xsd:schema xmlns:xsd="http://www.w3.org/2001/XMLSchema" xmlns:xs="http://www.w3.org/2001/XMLSchema" xmlns:p="http://schemas.microsoft.com/office/2006/metadata/properties" xmlns:ns2="91cd8ac4-af18-42b4-b85f-4cba82c23871" xmlns:ns3="0c8fc621-b742-4914-97d6-6edd37a304d9" targetNamespace="http://schemas.microsoft.com/office/2006/metadata/properties" ma:root="true" ma:fieldsID="8e48ccefc9d362f5e3ec0917ff58a9a4" ns2:_="" ns3:_="">
    <xsd:import namespace="91cd8ac4-af18-42b4-b85f-4cba82c23871"/>
    <xsd:import namespace="0c8fc621-b742-4914-97d6-6edd37a304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d8ac4-af18-42b4-b85f-4cba82c238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alises d’images" ma:readOnly="false" ma:fieldId="{5cf76f15-5ced-4ddc-b409-7134ff3c332f}" ma:taxonomyMulti="true" ma:sspId="35abe13b-ee83-4531-9f0f-0b3f7b5b73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8fc621-b742-4914-97d6-6edd37a304d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1b53f98-218e-492e-b617-545917e95e71}" ma:internalName="TaxCatchAll" ma:showField="CatchAllData" ma:web="0c8fc621-b742-4914-97d6-6edd37a304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cd8ac4-af18-42b4-b85f-4cba82c23871">
      <Terms xmlns="http://schemas.microsoft.com/office/infopath/2007/PartnerControls"/>
    </lcf76f155ced4ddcb4097134ff3c332f>
    <TaxCatchAll xmlns="0c8fc621-b742-4914-97d6-6edd37a304d9" xsi:nil="true"/>
  </documentManagement>
</p:properties>
</file>

<file path=customXml/itemProps1.xml><?xml version="1.0" encoding="utf-8"?>
<ds:datastoreItem xmlns:ds="http://schemas.openxmlformats.org/officeDocument/2006/customXml" ds:itemID="{C9BA6A7B-FFC8-4FA0-A8F0-8D464FA2FC7B}">
  <ds:schemaRefs>
    <ds:schemaRef ds:uri="0c8fc621-b742-4914-97d6-6edd37a304d9"/>
    <ds:schemaRef ds:uri="91cd8ac4-af18-42b4-b85f-4cba82c238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846C9F2-983E-4403-AB41-D36242637E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DF801E-FE1B-4ABB-A2E7-62C52367F09C}">
  <ds:schemaRefs>
    <ds:schemaRef ds:uri="0c8fc621-b742-4914-97d6-6edd37a304d9"/>
    <ds:schemaRef ds:uri="91cd8ac4-af18-42b4-b85f-4cba82c2387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Grand écran</PresentationFormat>
  <Slides>14</Slides>
  <Notes>0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Contributions of radiative transfer modelling to a stochastic biogeochemical forecasting system in the Black Sea</vt:lpstr>
      <vt:lpstr>Ocean radiative transfer</vt:lpstr>
      <vt:lpstr>Présentation PowerPoint</vt:lpstr>
      <vt:lpstr>Présentation PowerPoint</vt:lpstr>
      <vt:lpstr>Reflectance-derived chlorophyll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Yann Drillet</dc:creator>
  <cp:revision>455</cp:revision>
  <cp:lastPrinted>2023-06-12T08:34:51Z</cp:lastPrinted>
  <dcterms:created xsi:type="dcterms:W3CDTF">2023-06-06T11:58:58Z</dcterms:created>
  <dcterms:modified xsi:type="dcterms:W3CDTF">2024-11-19T10:22:28Z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0x010100EE2D1B0F123E8048B50F391C041AD4D4</vt:lpwstr>
  </property>
  <property fmtid="{D5CDD505-2E9C-101B-9397-08002B2CF9AE}" pid="3" name="MediaServiceImageTags">
    <vt:lpwstr/>
  </property>
</Properties>
</file>