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6" r:id="rId9"/>
    <p:sldId id="267" r:id="rId10"/>
    <p:sldId id="263" r:id="rId11"/>
    <p:sldId id="264" r:id="rId12"/>
    <p:sldId id="265" r:id="rId13"/>
  </p:sldIdLst>
  <p:sldSz cx="14630400" cy="8229600"/>
  <p:notesSz cx="8229600" cy="14630400"/>
  <p:embeddedFontLst>
    <p:embeddedFont>
      <p:font typeface="Anton" pitchFamily="2" charset="0"/>
      <p:regular r:id="rId15"/>
    </p:embeddedFont>
    <p:embeddedFont>
      <p:font typeface="Fira Sans" panose="020B0503050000020004" pitchFamily="34" charset="0"/>
      <p:regular r:id="rId16"/>
      <p:italic r:id="rId17"/>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3" d="100"/>
          <a:sy n="63" d="100"/>
        </p:scale>
        <p:origin x="31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4938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21212"/>
          </a:solidFill>
          <a:ln/>
        </p:spPr>
      </p:sp>
      <p:sp>
        <p:nvSpPr>
          <p:cNvPr id="3" name="Shape 1"/>
          <p:cNvSpPr/>
          <p:nvPr/>
        </p:nvSpPr>
        <p:spPr>
          <a:xfrm>
            <a:off x="0" y="0"/>
            <a:ext cx="14630400" cy="8229600"/>
          </a:xfrm>
          <a:prstGeom prst="rect">
            <a:avLst/>
          </a:prstGeom>
          <a:solidFill>
            <a:srgbClr val="1F1F1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21212"/>
          </a:solidFill>
          <a:ln/>
        </p:spPr>
      </p:sp>
      <p:sp>
        <p:nvSpPr>
          <p:cNvPr id="3" name="Shape 1"/>
          <p:cNvSpPr/>
          <p:nvPr/>
        </p:nvSpPr>
        <p:spPr>
          <a:xfrm>
            <a:off x="0" y="0"/>
            <a:ext cx="14630400" cy="8229600"/>
          </a:xfrm>
          <a:prstGeom prst="rect">
            <a:avLst/>
          </a:prstGeom>
          <a:solidFill>
            <a:srgbClr val="1F1F1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21212"/>
          </a:solidFill>
          <a:ln/>
        </p:spPr>
      </p:sp>
      <p:sp>
        <p:nvSpPr>
          <p:cNvPr id="3" name="Shape 1"/>
          <p:cNvSpPr/>
          <p:nvPr/>
        </p:nvSpPr>
        <p:spPr>
          <a:xfrm>
            <a:off x="0" y="0"/>
            <a:ext cx="14630400" cy="8229600"/>
          </a:xfrm>
          <a:prstGeom prst="rect">
            <a:avLst/>
          </a:prstGeom>
          <a:solidFill>
            <a:srgbClr val="1F1F1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21212"/>
          </a:solidFill>
          <a:ln/>
        </p:spPr>
      </p:sp>
      <p:sp>
        <p:nvSpPr>
          <p:cNvPr id="3" name="Shape 1"/>
          <p:cNvSpPr/>
          <p:nvPr/>
        </p:nvSpPr>
        <p:spPr>
          <a:xfrm>
            <a:off x="0" y="0"/>
            <a:ext cx="14630400" cy="8229600"/>
          </a:xfrm>
          <a:prstGeom prst="rect">
            <a:avLst/>
          </a:prstGeom>
          <a:solidFill>
            <a:srgbClr val="1F1F1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21212"/>
          </a:solidFill>
          <a:ln/>
        </p:spPr>
      </p:sp>
      <p:sp>
        <p:nvSpPr>
          <p:cNvPr id="3" name="Shape 1"/>
          <p:cNvSpPr/>
          <p:nvPr/>
        </p:nvSpPr>
        <p:spPr>
          <a:xfrm>
            <a:off x="0" y="0"/>
            <a:ext cx="14630400" cy="8229600"/>
          </a:xfrm>
          <a:prstGeom prst="rect">
            <a:avLst/>
          </a:prstGeom>
          <a:solidFill>
            <a:srgbClr val="1F1F1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21212"/>
          </a:solidFill>
          <a:ln/>
        </p:spPr>
      </p:sp>
      <p:sp>
        <p:nvSpPr>
          <p:cNvPr id="3" name="Shape 1"/>
          <p:cNvSpPr/>
          <p:nvPr/>
        </p:nvSpPr>
        <p:spPr>
          <a:xfrm>
            <a:off x="0" y="0"/>
            <a:ext cx="14630400" cy="8229600"/>
          </a:xfrm>
          <a:prstGeom prst="rect">
            <a:avLst/>
          </a:prstGeom>
          <a:solidFill>
            <a:srgbClr val="1F1F1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21212"/>
          </a:solidFill>
          <a:ln/>
        </p:spPr>
      </p:sp>
      <p:sp>
        <p:nvSpPr>
          <p:cNvPr id="3" name="Shape 1"/>
          <p:cNvSpPr/>
          <p:nvPr/>
        </p:nvSpPr>
        <p:spPr>
          <a:xfrm>
            <a:off x="0" y="0"/>
            <a:ext cx="14630400" cy="8229600"/>
          </a:xfrm>
          <a:prstGeom prst="rect">
            <a:avLst/>
          </a:prstGeom>
          <a:solidFill>
            <a:srgbClr val="1F1F1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21212"/>
          </a:solidFill>
          <a:ln/>
        </p:spPr>
      </p:sp>
      <p:sp>
        <p:nvSpPr>
          <p:cNvPr id="3" name="Shape 1"/>
          <p:cNvSpPr/>
          <p:nvPr/>
        </p:nvSpPr>
        <p:spPr>
          <a:xfrm>
            <a:off x="0" y="0"/>
            <a:ext cx="14630400" cy="8229600"/>
          </a:xfrm>
          <a:prstGeom prst="rect">
            <a:avLst/>
          </a:prstGeom>
          <a:solidFill>
            <a:srgbClr val="1F1F1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21212"/>
          </a:solidFill>
          <a:ln/>
        </p:spPr>
      </p:sp>
      <p:sp>
        <p:nvSpPr>
          <p:cNvPr id="3" name="Shape 1"/>
          <p:cNvSpPr/>
          <p:nvPr/>
        </p:nvSpPr>
        <p:spPr>
          <a:xfrm>
            <a:off x="0" y="0"/>
            <a:ext cx="14630400" cy="8229600"/>
          </a:xfrm>
          <a:prstGeom prst="rect">
            <a:avLst/>
          </a:prstGeom>
          <a:solidFill>
            <a:srgbClr val="1F1F1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21212"/>
          </a:solidFill>
          <a:ln/>
        </p:spPr>
      </p:sp>
      <p:sp>
        <p:nvSpPr>
          <p:cNvPr id="3" name="Shape 1"/>
          <p:cNvSpPr/>
          <p:nvPr/>
        </p:nvSpPr>
        <p:spPr>
          <a:xfrm>
            <a:off x="0" y="0"/>
            <a:ext cx="14630400" cy="8229600"/>
          </a:xfrm>
          <a:prstGeom prst="rect">
            <a:avLst/>
          </a:prstGeom>
          <a:solidFill>
            <a:srgbClr val="1F1F1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3099792"/>
            <a:ext cx="6870740" cy="708779"/>
          </a:xfrm>
          <a:prstGeom prst="rect">
            <a:avLst/>
          </a:prstGeom>
          <a:noFill/>
          <a:ln/>
        </p:spPr>
        <p:txBody>
          <a:bodyPr wrap="none" lIns="0" tIns="0" rIns="0" bIns="0" rtlCol="0" anchor="t"/>
          <a:lstStyle/>
          <a:p>
            <a:pPr marL="0" indent="0" algn="l">
              <a:lnSpc>
                <a:spcPts val="5550"/>
              </a:lnSpc>
              <a:buNone/>
            </a:pPr>
            <a:r>
              <a:rPr lang="en-US" sz="4450" kern="0" spc="-45" dirty="0">
                <a:solidFill>
                  <a:srgbClr val="FA95AF"/>
                </a:solidFill>
                <a:latin typeface="Anton" pitchFamily="34" charset="0"/>
                <a:ea typeface="Anton" pitchFamily="34" charset="-122"/>
                <a:cs typeface="Anton" pitchFamily="34" charset="-120"/>
              </a:rPr>
              <a:t>Détournements situationnistes</a:t>
            </a:r>
            <a:endParaRPr lang="en-US" sz="4450" dirty="0"/>
          </a:p>
        </p:txBody>
      </p:sp>
      <p:sp>
        <p:nvSpPr>
          <p:cNvPr id="4" name="Text 1"/>
          <p:cNvSpPr/>
          <p:nvPr/>
        </p:nvSpPr>
        <p:spPr>
          <a:xfrm>
            <a:off x="6280190" y="4148733"/>
            <a:ext cx="7556421" cy="362903"/>
          </a:xfrm>
          <a:prstGeom prst="rect">
            <a:avLst/>
          </a:prstGeom>
          <a:noFill/>
          <a:ln/>
        </p:spPr>
        <p:txBody>
          <a:bodyPr wrap="none" lIns="0" tIns="0" rIns="0" bIns="0" rtlCol="0" anchor="t"/>
          <a:lstStyle/>
          <a:p>
            <a:pPr marL="0" indent="0" algn="l">
              <a:lnSpc>
                <a:spcPts val="2850"/>
              </a:lnSpc>
              <a:buNone/>
            </a:pPr>
            <a:r>
              <a:rPr lang="en-US" sz="1750" kern="0" spc="-36" dirty="0">
                <a:solidFill>
                  <a:srgbClr val="E0D6DE"/>
                </a:solidFill>
                <a:latin typeface="Fira Sans" pitchFamily="34" charset="0"/>
                <a:ea typeface="Fira Sans" pitchFamily="34" charset="-122"/>
                <a:cs typeface="Fira Sans" pitchFamily="34" charset="-120"/>
              </a:rPr>
              <a:t>Cours de Questions de rhétorique et de sémiologie (28 mars 2025).</a:t>
            </a:r>
            <a:endParaRPr lang="en-US" sz="1750" dirty="0"/>
          </a:p>
        </p:txBody>
      </p:sp>
      <p:sp>
        <p:nvSpPr>
          <p:cNvPr id="5" name="Text 2"/>
          <p:cNvSpPr/>
          <p:nvPr/>
        </p:nvSpPr>
        <p:spPr>
          <a:xfrm>
            <a:off x="6280190" y="4766786"/>
            <a:ext cx="7556421" cy="362903"/>
          </a:xfrm>
          <a:prstGeom prst="rect">
            <a:avLst/>
          </a:prstGeom>
          <a:noFill/>
          <a:ln/>
        </p:spPr>
        <p:txBody>
          <a:bodyPr wrap="none" lIns="0" tIns="0" rIns="0" bIns="0" rtlCol="0" anchor="t"/>
          <a:lstStyle/>
          <a:p>
            <a:pPr marL="0" indent="0" algn="l">
              <a:lnSpc>
                <a:spcPts val="2850"/>
              </a:lnSpc>
              <a:buNone/>
            </a:pPr>
            <a:r>
              <a:rPr lang="en-US" sz="1750" kern="0" spc="-36" dirty="0">
                <a:solidFill>
                  <a:srgbClr val="E0D6DE"/>
                </a:solidFill>
                <a:latin typeface="Fira Sans" pitchFamily="34" charset="0"/>
                <a:ea typeface="Fira Sans" pitchFamily="34" charset="-122"/>
                <a:cs typeface="Fira Sans" pitchFamily="34" charset="-120"/>
              </a:rPr>
              <a:t>Arnaud Massin</a:t>
            </a:r>
            <a:endParaRPr lang="en-US" sz="1750" dirty="0"/>
          </a:p>
        </p:txBody>
      </p:sp>
      <p:sp>
        <p:nvSpPr>
          <p:cNvPr id="6" name="ZoneTexte 5">
            <a:extLst>
              <a:ext uri="{FF2B5EF4-FFF2-40B4-BE49-F238E27FC236}">
                <a16:creationId xmlns:a16="http://schemas.microsoft.com/office/drawing/2014/main" id="{723DDB56-428A-0D94-46E3-3814B50D37B6}"/>
              </a:ext>
            </a:extLst>
          </p:cNvPr>
          <p:cNvSpPr txBox="1"/>
          <p:nvPr/>
        </p:nvSpPr>
        <p:spPr>
          <a:xfrm>
            <a:off x="6280190" y="7056120"/>
            <a:ext cx="2605713" cy="369332"/>
          </a:xfrm>
          <a:prstGeom prst="rect">
            <a:avLst/>
          </a:prstGeom>
          <a:noFill/>
        </p:spPr>
        <p:txBody>
          <a:bodyPr wrap="none" rtlCol="0">
            <a:spAutoFit/>
          </a:bodyPr>
          <a:lstStyle/>
          <a:p>
            <a:r>
              <a:rPr lang="fr-BE" b="1" dirty="0">
                <a:solidFill>
                  <a:srgbClr val="C00000"/>
                </a:solidFill>
              </a:rPr>
              <a:t>Andreas Gursky – </a:t>
            </a:r>
            <a:r>
              <a:rPr lang="fr-BE" b="1" i="1" dirty="0">
                <a:solidFill>
                  <a:srgbClr val="C00000"/>
                </a:solidFill>
              </a:rPr>
              <a:t>99 cent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396835" y="311825"/>
            <a:ext cx="3850838" cy="354330"/>
          </a:xfrm>
          <a:prstGeom prst="rect">
            <a:avLst/>
          </a:prstGeom>
          <a:noFill/>
          <a:ln/>
        </p:spPr>
        <p:txBody>
          <a:bodyPr wrap="none" lIns="0" tIns="0" rIns="0" bIns="0" rtlCol="0" anchor="t"/>
          <a:lstStyle/>
          <a:p>
            <a:pPr marL="0" indent="0" algn="l">
              <a:lnSpc>
                <a:spcPts val="2750"/>
              </a:lnSpc>
              <a:buNone/>
            </a:pPr>
            <a:r>
              <a:rPr lang="en-US" sz="2200" kern="0" spc="-22" dirty="0">
                <a:solidFill>
                  <a:srgbClr val="FA95AF"/>
                </a:solidFill>
                <a:latin typeface="Anton" pitchFamily="34" charset="0"/>
                <a:ea typeface="Anton" pitchFamily="34" charset="-122"/>
                <a:cs typeface="Anton" pitchFamily="34" charset="-120"/>
              </a:rPr>
              <a:t>Mise en pratique du détournement</a:t>
            </a:r>
            <a:endParaRPr lang="en-US" sz="2200" dirty="0"/>
          </a:p>
        </p:txBody>
      </p:sp>
      <p:sp>
        <p:nvSpPr>
          <p:cNvPr id="3" name="Shape 1"/>
          <p:cNvSpPr/>
          <p:nvPr/>
        </p:nvSpPr>
        <p:spPr>
          <a:xfrm>
            <a:off x="396835" y="892969"/>
            <a:ext cx="4536638" cy="653296"/>
          </a:xfrm>
          <a:prstGeom prst="roundRect">
            <a:avLst>
              <a:gd name="adj" fmla="val 2604"/>
            </a:avLst>
          </a:prstGeom>
          <a:solidFill>
            <a:srgbClr val="3E3E3E"/>
          </a:solidFill>
          <a:ln/>
        </p:spPr>
        <p:txBody>
          <a:bodyPr/>
          <a:lstStyle/>
          <a:p>
            <a:endParaRPr lang="fr-BE"/>
          </a:p>
        </p:txBody>
      </p:sp>
      <p:sp>
        <p:nvSpPr>
          <p:cNvPr id="4" name="Text 2"/>
          <p:cNvSpPr/>
          <p:nvPr/>
        </p:nvSpPr>
        <p:spPr>
          <a:xfrm>
            <a:off x="510183" y="1006316"/>
            <a:ext cx="1417558" cy="177165"/>
          </a:xfrm>
          <a:prstGeom prst="rect">
            <a:avLst/>
          </a:prstGeom>
          <a:noFill/>
          <a:ln/>
        </p:spPr>
        <p:txBody>
          <a:bodyPr wrap="none" lIns="0" tIns="0" rIns="0" bIns="0" rtlCol="0" anchor="t"/>
          <a:lstStyle/>
          <a:p>
            <a:pPr marL="0" indent="0" algn="l">
              <a:lnSpc>
                <a:spcPts val="1350"/>
              </a:lnSpc>
              <a:buNone/>
            </a:pPr>
            <a:r>
              <a:rPr lang="en-US" sz="1100" kern="0" spc="-11" dirty="0">
                <a:solidFill>
                  <a:srgbClr val="E0D6DE"/>
                </a:solidFill>
                <a:latin typeface="Anton" pitchFamily="34" charset="0"/>
                <a:ea typeface="Anton" pitchFamily="34" charset="-122"/>
                <a:cs typeface="Anton" pitchFamily="34" charset="-120"/>
              </a:rPr>
              <a:t>Sélection - Découpage</a:t>
            </a:r>
            <a:endParaRPr lang="en-US" sz="1100" dirty="0"/>
          </a:p>
        </p:txBody>
      </p:sp>
      <p:sp>
        <p:nvSpPr>
          <p:cNvPr id="5" name="Text 3"/>
          <p:cNvSpPr/>
          <p:nvPr/>
        </p:nvSpPr>
        <p:spPr>
          <a:xfrm>
            <a:off x="510183" y="1251466"/>
            <a:ext cx="4309943" cy="181451"/>
          </a:xfrm>
          <a:prstGeom prst="rect">
            <a:avLst/>
          </a:prstGeom>
          <a:noFill/>
          <a:ln/>
        </p:spPr>
        <p:txBody>
          <a:bodyPr wrap="none" lIns="0" tIns="0" rIns="0" bIns="0" rtlCol="0" anchor="t"/>
          <a:lstStyle/>
          <a:p>
            <a:pPr marL="0" indent="0" algn="l">
              <a:lnSpc>
                <a:spcPts val="1400"/>
              </a:lnSpc>
              <a:buNone/>
            </a:pPr>
            <a:r>
              <a:rPr lang="en-US" sz="850" kern="0" spc="-18" dirty="0">
                <a:solidFill>
                  <a:srgbClr val="E0D6DE"/>
                </a:solidFill>
                <a:latin typeface="Fira Sans" pitchFamily="34" charset="0"/>
                <a:ea typeface="Fira Sans" pitchFamily="34" charset="-122"/>
                <a:cs typeface="Fira Sans" pitchFamily="34" charset="-120"/>
              </a:rPr>
              <a:t>Identification d'œuvres et d'éléments culturels significatifs.</a:t>
            </a:r>
            <a:endParaRPr lang="en-US" sz="850" dirty="0"/>
          </a:p>
        </p:txBody>
      </p:sp>
      <p:sp>
        <p:nvSpPr>
          <p:cNvPr id="6" name="Shape 4"/>
          <p:cNvSpPr/>
          <p:nvPr/>
        </p:nvSpPr>
        <p:spPr>
          <a:xfrm>
            <a:off x="5046821" y="892969"/>
            <a:ext cx="4536638" cy="653296"/>
          </a:xfrm>
          <a:prstGeom prst="roundRect">
            <a:avLst>
              <a:gd name="adj" fmla="val 2604"/>
            </a:avLst>
          </a:prstGeom>
          <a:solidFill>
            <a:srgbClr val="3E3E3E"/>
          </a:solidFill>
          <a:ln/>
        </p:spPr>
        <p:txBody>
          <a:bodyPr/>
          <a:lstStyle/>
          <a:p>
            <a:endParaRPr lang="fr-BE"/>
          </a:p>
        </p:txBody>
      </p:sp>
      <p:sp>
        <p:nvSpPr>
          <p:cNvPr id="7" name="Text 5"/>
          <p:cNvSpPr/>
          <p:nvPr/>
        </p:nvSpPr>
        <p:spPr>
          <a:xfrm>
            <a:off x="5160169" y="1006316"/>
            <a:ext cx="2228017" cy="177165"/>
          </a:xfrm>
          <a:prstGeom prst="rect">
            <a:avLst/>
          </a:prstGeom>
          <a:noFill/>
          <a:ln/>
        </p:spPr>
        <p:txBody>
          <a:bodyPr wrap="none" lIns="0" tIns="0" rIns="0" bIns="0" rtlCol="0" anchor="t"/>
          <a:lstStyle/>
          <a:p>
            <a:pPr marL="0" indent="0" algn="l">
              <a:lnSpc>
                <a:spcPts val="1350"/>
              </a:lnSpc>
              <a:buNone/>
            </a:pPr>
            <a:r>
              <a:rPr lang="en-US" sz="1100" kern="0" spc="-11" dirty="0">
                <a:solidFill>
                  <a:srgbClr val="E0D6DE"/>
                </a:solidFill>
                <a:latin typeface="Anton" pitchFamily="34" charset="0"/>
                <a:ea typeface="Anton" pitchFamily="34" charset="-122"/>
                <a:cs typeface="Anton" pitchFamily="34" charset="-120"/>
              </a:rPr>
              <a:t>Transformation - Assemblage - Montage</a:t>
            </a:r>
            <a:endParaRPr lang="en-US" sz="1100" dirty="0"/>
          </a:p>
        </p:txBody>
      </p:sp>
      <p:sp>
        <p:nvSpPr>
          <p:cNvPr id="8" name="Text 6"/>
          <p:cNvSpPr/>
          <p:nvPr/>
        </p:nvSpPr>
        <p:spPr>
          <a:xfrm>
            <a:off x="5160169" y="1251466"/>
            <a:ext cx="4309943" cy="181451"/>
          </a:xfrm>
          <a:prstGeom prst="rect">
            <a:avLst/>
          </a:prstGeom>
          <a:noFill/>
          <a:ln/>
        </p:spPr>
        <p:txBody>
          <a:bodyPr wrap="none" lIns="0" tIns="0" rIns="0" bIns="0" rtlCol="0" anchor="t"/>
          <a:lstStyle/>
          <a:p>
            <a:pPr marL="0" indent="0" algn="l">
              <a:lnSpc>
                <a:spcPts val="1400"/>
              </a:lnSpc>
              <a:buNone/>
            </a:pPr>
            <a:r>
              <a:rPr lang="en-US" sz="850" kern="0" spc="-18" dirty="0">
                <a:solidFill>
                  <a:srgbClr val="E0D6DE"/>
                </a:solidFill>
                <a:latin typeface="Fira Sans" pitchFamily="34" charset="0"/>
                <a:ea typeface="Fira Sans" pitchFamily="34" charset="-122"/>
                <a:cs typeface="Fira Sans" pitchFamily="34" charset="-120"/>
              </a:rPr>
              <a:t>Changement de sens par un nouveau contexte.</a:t>
            </a:r>
            <a:endParaRPr lang="en-US" sz="850" dirty="0"/>
          </a:p>
        </p:txBody>
      </p:sp>
      <p:sp>
        <p:nvSpPr>
          <p:cNvPr id="9" name="Shape 7"/>
          <p:cNvSpPr/>
          <p:nvPr/>
        </p:nvSpPr>
        <p:spPr>
          <a:xfrm>
            <a:off x="9696807" y="892969"/>
            <a:ext cx="4536638" cy="653296"/>
          </a:xfrm>
          <a:prstGeom prst="roundRect">
            <a:avLst>
              <a:gd name="adj" fmla="val 2604"/>
            </a:avLst>
          </a:prstGeom>
          <a:solidFill>
            <a:srgbClr val="3E3E3E"/>
          </a:solidFill>
          <a:ln/>
        </p:spPr>
        <p:txBody>
          <a:bodyPr/>
          <a:lstStyle/>
          <a:p>
            <a:endParaRPr lang="fr-BE"/>
          </a:p>
        </p:txBody>
      </p:sp>
      <p:sp>
        <p:nvSpPr>
          <p:cNvPr id="10" name="Text 8"/>
          <p:cNvSpPr/>
          <p:nvPr/>
        </p:nvSpPr>
        <p:spPr>
          <a:xfrm>
            <a:off x="9810155" y="1006316"/>
            <a:ext cx="1417558" cy="177165"/>
          </a:xfrm>
          <a:prstGeom prst="rect">
            <a:avLst/>
          </a:prstGeom>
          <a:noFill/>
          <a:ln/>
        </p:spPr>
        <p:txBody>
          <a:bodyPr wrap="none" lIns="0" tIns="0" rIns="0" bIns="0" rtlCol="0" anchor="t"/>
          <a:lstStyle/>
          <a:p>
            <a:pPr marL="0" indent="0" algn="l">
              <a:lnSpc>
                <a:spcPts val="1350"/>
              </a:lnSpc>
              <a:buNone/>
            </a:pPr>
            <a:r>
              <a:rPr lang="en-US" sz="1100" kern="0" spc="-11" dirty="0">
                <a:solidFill>
                  <a:srgbClr val="E0D6DE"/>
                </a:solidFill>
                <a:latin typeface="Anton" pitchFamily="34" charset="0"/>
                <a:ea typeface="Anton" pitchFamily="34" charset="-122"/>
                <a:cs typeface="Anton" pitchFamily="34" charset="-120"/>
              </a:rPr>
              <a:t>Réinterprétation</a:t>
            </a:r>
            <a:endParaRPr lang="en-US" sz="1100" dirty="0"/>
          </a:p>
        </p:txBody>
      </p:sp>
      <p:sp>
        <p:nvSpPr>
          <p:cNvPr id="11" name="Text 9"/>
          <p:cNvSpPr/>
          <p:nvPr/>
        </p:nvSpPr>
        <p:spPr>
          <a:xfrm>
            <a:off x="9810155" y="1251466"/>
            <a:ext cx="4309943" cy="181451"/>
          </a:xfrm>
          <a:prstGeom prst="rect">
            <a:avLst/>
          </a:prstGeom>
          <a:noFill/>
          <a:ln/>
        </p:spPr>
        <p:txBody>
          <a:bodyPr wrap="none" lIns="0" tIns="0" rIns="0" bIns="0" rtlCol="0" anchor="t"/>
          <a:lstStyle/>
          <a:p>
            <a:pPr marL="0" indent="0" algn="l">
              <a:lnSpc>
                <a:spcPts val="1400"/>
              </a:lnSpc>
              <a:buNone/>
            </a:pPr>
            <a:r>
              <a:rPr lang="en-US" sz="850" kern="0" spc="-18" dirty="0">
                <a:solidFill>
                  <a:srgbClr val="E0D6DE"/>
                </a:solidFill>
                <a:latin typeface="Fira Sans" pitchFamily="34" charset="0"/>
                <a:ea typeface="Fira Sans" pitchFamily="34" charset="-122"/>
                <a:cs typeface="Fira Sans" pitchFamily="34" charset="-120"/>
              </a:rPr>
              <a:t>Attribution d'une nouvelle signification, souvent subversive.</a:t>
            </a:r>
            <a:endParaRPr lang="en-US" sz="850" dirty="0"/>
          </a:p>
        </p:txBody>
      </p:sp>
      <p:sp>
        <p:nvSpPr>
          <p:cNvPr id="12" name="Shape 10"/>
          <p:cNvSpPr/>
          <p:nvPr/>
        </p:nvSpPr>
        <p:spPr>
          <a:xfrm>
            <a:off x="396835" y="1659612"/>
            <a:ext cx="13836729" cy="653296"/>
          </a:xfrm>
          <a:prstGeom prst="roundRect">
            <a:avLst>
              <a:gd name="adj" fmla="val 2604"/>
            </a:avLst>
          </a:prstGeom>
          <a:solidFill>
            <a:srgbClr val="3E3E3E"/>
          </a:solidFill>
          <a:ln/>
        </p:spPr>
        <p:txBody>
          <a:bodyPr/>
          <a:lstStyle/>
          <a:p>
            <a:endParaRPr lang="fr-BE"/>
          </a:p>
        </p:txBody>
      </p:sp>
      <p:sp>
        <p:nvSpPr>
          <p:cNvPr id="13" name="Text 11"/>
          <p:cNvSpPr/>
          <p:nvPr/>
        </p:nvSpPr>
        <p:spPr>
          <a:xfrm>
            <a:off x="510183" y="1772960"/>
            <a:ext cx="1417558" cy="177165"/>
          </a:xfrm>
          <a:prstGeom prst="rect">
            <a:avLst/>
          </a:prstGeom>
          <a:noFill/>
          <a:ln/>
        </p:spPr>
        <p:txBody>
          <a:bodyPr wrap="none" lIns="0" tIns="0" rIns="0" bIns="0" rtlCol="0" anchor="t"/>
          <a:lstStyle/>
          <a:p>
            <a:pPr marL="0" indent="0" algn="l">
              <a:lnSpc>
                <a:spcPts val="1350"/>
              </a:lnSpc>
              <a:buNone/>
            </a:pPr>
            <a:r>
              <a:rPr lang="en-US" sz="1100" kern="0" spc="-11" dirty="0">
                <a:solidFill>
                  <a:srgbClr val="E0D6DE"/>
                </a:solidFill>
                <a:latin typeface="Anton" pitchFamily="34" charset="0"/>
                <a:ea typeface="Anton" pitchFamily="34" charset="-122"/>
                <a:cs typeface="Anton" pitchFamily="34" charset="-120"/>
              </a:rPr>
              <a:t>Diffusion libre</a:t>
            </a:r>
            <a:endParaRPr lang="en-US" sz="1100" dirty="0"/>
          </a:p>
        </p:txBody>
      </p:sp>
      <p:sp>
        <p:nvSpPr>
          <p:cNvPr id="14" name="Text 12"/>
          <p:cNvSpPr/>
          <p:nvPr/>
        </p:nvSpPr>
        <p:spPr>
          <a:xfrm>
            <a:off x="510183" y="2018109"/>
            <a:ext cx="13610034" cy="181451"/>
          </a:xfrm>
          <a:prstGeom prst="rect">
            <a:avLst/>
          </a:prstGeom>
          <a:noFill/>
          <a:ln/>
        </p:spPr>
        <p:txBody>
          <a:bodyPr wrap="none" lIns="0" tIns="0" rIns="0" bIns="0" rtlCol="0" anchor="t"/>
          <a:lstStyle/>
          <a:p>
            <a:pPr marL="0" indent="0" algn="l">
              <a:lnSpc>
                <a:spcPts val="1400"/>
              </a:lnSpc>
              <a:buNone/>
            </a:pPr>
            <a:r>
              <a:rPr lang="en-US" sz="850" kern="0" spc="-18" dirty="0">
                <a:solidFill>
                  <a:srgbClr val="E0D6DE"/>
                </a:solidFill>
                <a:latin typeface="Fira Sans" pitchFamily="34" charset="0"/>
                <a:ea typeface="Fira Sans" pitchFamily="34" charset="-122"/>
                <a:cs typeface="Fira Sans" pitchFamily="34" charset="-120"/>
              </a:rPr>
              <a:t>Partage de l'œuvre détournée pour un impact maximal.</a:t>
            </a:r>
            <a:endParaRPr lang="en-US" sz="850" dirty="0"/>
          </a:p>
        </p:txBody>
      </p:sp>
      <p:sp>
        <p:nvSpPr>
          <p:cNvPr id="15" name="Text 13"/>
          <p:cNvSpPr/>
          <p:nvPr/>
        </p:nvSpPr>
        <p:spPr>
          <a:xfrm>
            <a:off x="396835" y="5673923"/>
            <a:ext cx="1840230" cy="181451"/>
          </a:xfrm>
          <a:prstGeom prst="rect">
            <a:avLst/>
          </a:prstGeom>
          <a:noFill/>
          <a:ln/>
        </p:spPr>
        <p:txBody>
          <a:bodyPr wrap="none" lIns="0" tIns="0" rIns="0" bIns="0" rtlCol="0" anchor="t"/>
          <a:lstStyle/>
          <a:p>
            <a:pPr marL="0" indent="0" algn="l">
              <a:lnSpc>
                <a:spcPts val="1400"/>
              </a:lnSpc>
              <a:buNone/>
            </a:pPr>
            <a:endParaRPr lang="en-US" sz="850" dirty="0"/>
          </a:p>
        </p:txBody>
      </p:sp>
      <p:pic>
        <p:nvPicPr>
          <p:cNvPr id="16" name="Image 0" descr="preencoded.png"/>
          <p:cNvPicPr>
            <a:picLocks noChangeAspect="1"/>
          </p:cNvPicPr>
          <p:nvPr/>
        </p:nvPicPr>
        <p:blipFill>
          <a:blip r:embed="rId3"/>
          <a:stretch>
            <a:fillRect/>
          </a:stretch>
        </p:blipFill>
        <p:spPr>
          <a:xfrm>
            <a:off x="4697729" y="1659612"/>
            <a:ext cx="4309111" cy="639341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576501" y="452914"/>
            <a:ext cx="4595455" cy="514707"/>
          </a:xfrm>
          <a:prstGeom prst="rect">
            <a:avLst/>
          </a:prstGeom>
          <a:noFill/>
          <a:ln/>
        </p:spPr>
        <p:txBody>
          <a:bodyPr wrap="none" lIns="0" tIns="0" rIns="0" bIns="0" rtlCol="0" anchor="t"/>
          <a:lstStyle/>
          <a:p>
            <a:pPr marL="0" indent="0" algn="l">
              <a:lnSpc>
                <a:spcPts val="4050"/>
              </a:lnSpc>
              <a:buNone/>
            </a:pPr>
            <a:r>
              <a:rPr lang="en-US" sz="3200" kern="0" spc="-32" dirty="0">
                <a:solidFill>
                  <a:srgbClr val="FA95AF"/>
                </a:solidFill>
                <a:latin typeface="Anton" pitchFamily="34" charset="0"/>
                <a:ea typeface="Anton" pitchFamily="34" charset="-122"/>
                <a:cs typeface="Anton" pitchFamily="34" charset="-120"/>
              </a:rPr>
              <a:t>Exemples de détournements</a:t>
            </a:r>
            <a:endParaRPr lang="en-US" sz="3200" dirty="0"/>
          </a:p>
        </p:txBody>
      </p:sp>
      <p:pic>
        <p:nvPicPr>
          <p:cNvPr id="3" name="Image 0" descr="preencoded.png"/>
          <p:cNvPicPr>
            <a:picLocks noChangeAspect="1"/>
          </p:cNvPicPr>
          <p:nvPr/>
        </p:nvPicPr>
        <p:blipFill>
          <a:blip r:embed="rId3"/>
          <a:stretch>
            <a:fillRect/>
          </a:stretch>
        </p:blipFill>
        <p:spPr>
          <a:xfrm>
            <a:off x="576501" y="1297067"/>
            <a:ext cx="4327684" cy="5409724"/>
          </a:xfrm>
          <a:prstGeom prst="rect">
            <a:avLst/>
          </a:prstGeom>
        </p:spPr>
      </p:pic>
      <p:sp>
        <p:nvSpPr>
          <p:cNvPr id="4" name="Text 1"/>
          <p:cNvSpPr/>
          <p:nvPr/>
        </p:nvSpPr>
        <p:spPr>
          <a:xfrm>
            <a:off x="576501" y="6912531"/>
            <a:ext cx="2059186" cy="257413"/>
          </a:xfrm>
          <a:prstGeom prst="rect">
            <a:avLst/>
          </a:prstGeom>
          <a:noFill/>
          <a:ln/>
        </p:spPr>
        <p:txBody>
          <a:bodyPr wrap="none" lIns="0" tIns="0" rIns="0" bIns="0" rtlCol="0" anchor="t"/>
          <a:lstStyle/>
          <a:p>
            <a:pPr marL="0" indent="0" algn="l">
              <a:lnSpc>
                <a:spcPts val="2000"/>
              </a:lnSpc>
              <a:buNone/>
            </a:pPr>
            <a:r>
              <a:rPr lang="en-US" sz="1600" kern="0" spc="-16" dirty="0">
                <a:solidFill>
                  <a:srgbClr val="E0D6DE"/>
                </a:solidFill>
                <a:latin typeface="Anton" pitchFamily="34" charset="0"/>
                <a:ea typeface="Anton" pitchFamily="34" charset="-122"/>
                <a:cs typeface="Anton" pitchFamily="34" charset="-120"/>
              </a:rPr>
              <a:t>Les Lèvres Nues</a:t>
            </a:r>
            <a:endParaRPr lang="en-US" sz="1600" dirty="0"/>
          </a:p>
        </p:txBody>
      </p:sp>
      <p:sp>
        <p:nvSpPr>
          <p:cNvPr id="5" name="Text 2"/>
          <p:cNvSpPr/>
          <p:nvPr/>
        </p:nvSpPr>
        <p:spPr>
          <a:xfrm>
            <a:off x="576501" y="7268766"/>
            <a:ext cx="4327684" cy="1318022"/>
          </a:xfrm>
          <a:prstGeom prst="rect">
            <a:avLst/>
          </a:prstGeom>
          <a:noFill/>
          <a:ln/>
        </p:spPr>
        <p:txBody>
          <a:bodyPr wrap="square" lIns="0" tIns="0" rIns="0" bIns="0" rtlCol="0" anchor="t"/>
          <a:lstStyle/>
          <a:p>
            <a:pPr marL="0" indent="0" algn="l">
              <a:lnSpc>
                <a:spcPts val="2050"/>
              </a:lnSpc>
              <a:buNone/>
            </a:pPr>
            <a:r>
              <a:rPr lang="en-US" sz="1250" kern="0" spc="-26" dirty="0">
                <a:solidFill>
                  <a:srgbClr val="E0D6DE"/>
                </a:solidFill>
                <a:latin typeface="Fira Sans" pitchFamily="34" charset="0"/>
                <a:ea typeface="Fira Sans" pitchFamily="34" charset="-122"/>
                <a:cs typeface="Fira Sans" pitchFamily="34" charset="-120"/>
              </a:rPr>
              <a:t>Revue surréaliste belge, comptant 12 numéros et ayant paru de 1954 à 1958. « Cette revue, fondée par Marcel Mariën, se caractérisa autant par son exigence poétique que sa virulence politique (on lui doit l'invention des publicités détournées). »</a:t>
            </a:r>
            <a:endParaRPr lang="en-US" sz="1250" dirty="0"/>
          </a:p>
        </p:txBody>
      </p:sp>
      <p:pic>
        <p:nvPicPr>
          <p:cNvPr id="6" name="Image 1" descr="preencoded.png"/>
          <p:cNvPicPr>
            <a:picLocks noChangeAspect="1"/>
          </p:cNvPicPr>
          <p:nvPr/>
        </p:nvPicPr>
        <p:blipFill>
          <a:blip r:embed="rId4"/>
          <a:stretch>
            <a:fillRect/>
          </a:stretch>
        </p:blipFill>
        <p:spPr>
          <a:xfrm>
            <a:off x="5151239" y="1297067"/>
            <a:ext cx="4327803" cy="5409724"/>
          </a:xfrm>
          <a:prstGeom prst="rect">
            <a:avLst/>
          </a:prstGeom>
        </p:spPr>
      </p:pic>
      <p:sp>
        <p:nvSpPr>
          <p:cNvPr id="7" name="Text 3"/>
          <p:cNvSpPr/>
          <p:nvPr/>
        </p:nvSpPr>
        <p:spPr>
          <a:xfrm>
            <a:off x="5151239" y="6912650"/>
            <a:ext cx="2059186" cy="257413"/>
          </a:xfrm>
          <a:prstGeom prst="rect">
            <a:avLst/>
          </a:prstGeom>
          <a:noFill/>
          <a:ln/>
        </p:spPr>
        <p:txBody>
          <a:bodyPr wrap="none" lIns="0" tIns="0" rIns="0" bIns="0" rtlCol="0" anchor="t"/>
          <a:lstStyle/>
          <a:p>
            <a:pPr marL="0" indent="0" algn="l">
              <a:lnSpc>
                <a:spcPts val="2000"/>
              </a:lnSpc>
              <a:buNone/>
            </a:pPr>
            <a:r>
              <a:rPr lang="en-US" sz="1600" kern="0" spc="-16" dirty="0">
                <a:solidFill>
                  <a:srgbClr val="E0D6DE"/>
                </a:solidFill>
                <a:latin typeface="Anton" pitchFamily="34" charset="0"/>
                <a:ea typeface="Anton" pitchFamily="34" charset="-122"/>
                <a:cs typeface="Anton" pitchFamily="34" charset="-120"/>
              </a:rPr>
              <a:t>Publicités détournées</a:t>
            </a:r>
            <a:endParaRPr lang="en-US" sz="1600" dirty="0"/>
          </a:p>
        </p:txBody>
      </p:sp>
      <p:sp>
        <p:nvSpPr>
          <p:cNvPr id="8" name="Text 4"/>
          <p:cNvSpPr/>
          <p:nvPr/>
        </p:nvSpPr>
        <p:spPr>
          <a:xfrm>
            <a:off x="5151239" y="7268885"/>
            <a:ext cx="4327803" cy="790813"/>
          </a:xfrm>
          <a:prstGeom prst="rect">
            <a:avLst/>
          </a:prstGeom>
          <a:noFill/>
          <a:ln/>
        </p:spPr>
        <p:txBody>
          <a:bodyPr wrap="square" lIns="0" tIns="0" rIns="0" bIns="0" rtlCol="0" anchor="t"/>
          <a:lstStyle/>
          <a:p>
            <a:pPr marL="0" indent="0" algn="l">
              <a:lnSpc>
                <a:spcPts val="2050"/>
              </a:lnSpc>
              <a:buNone/>
            </a:pPr>
            <a:r>
              <a:rPr lang="en-US" sz="1250" kern="0" spc="-26" dirty="0">
                <a:solidFill>
                  <a:srgbClr val="E0D6DE"/>
                </a:solidFill>
                <a:latin typeface="Fira Sans" pitchFamily="34" charset="0"/>
                <a:ea typeface="Fira Sans" pitchFamily="34" charset="-122"/>
                <a:cs typeface="Fira Sans" pitchFamily="34" charset="-120"/>
              </a:rPr>
              <a:t>« Un beau mensonge vaut mieux qu'un long discours / Garde ta muse dans ta musette / Pour un nouveau bourrage de crânes / Poète prends tes ciseaux »</a:t>
            </a:r>
            <a:endParaRPr lang="en-US" sz="1250" dirty="0"/>
          </a:p>
        </p:txBody>
      </p:sp>
      <p:pic>
        <p:nvPicPr>
          <p:cNvPr id="9" name="Image 2" descr="preencoded.png"/>
          <p:cNvPicPr>
            <a:picLocks noChangeAspect="1"/>
          </p:cNvPicPr>
          <p:nvPr/>
        </p:nvPicPr>
        <p:blipFill>
          <a:blip r:embed="rId5"/>
          <a:stretch>
            <a:fillRect/>
          </a:stretch>
        </p:blipFill>
        <p:spPr>
          <a:xfrm>
            <a:off x="9726097" y="1297067"/>
            <a:ext cx="4327684" cy="5409605"/>
          </a:xfrm>
          <a:prstGeom prst="rect">
            <a:avLst/>
          </a:prstGeom>
        </p:spPr>
      </p:pic>
      <p:sp>
        <p:nvSpPr>
          <p:cNvPr id="10" name="Text 5"/>
          <p:cNvSpPr/>
          <p:nvPr/>
        </p:nvSpPr>
        <p:spPr>
          <a:xfrm>
            <a:off x="9726097" y="6912531"/>
            <a:ext cx="2059186" cy="257413"/>
          </a:xfrm>
          <a:prstGeom prst="rect">
            <a:avLst/>
          </a:prstGeom>
          <a:noFill/>
          <a:ln/>
        </p:spPr>
        <p:txBody>
          <a:bodyPr wrap="none" lIns="0" tIns="0" rIns="0" bIns="0" rtlCol="0" anchor="t"/>
          <a:lstStyle/>
          <a:p>
            <a:pPr marL="0" indent="0" algn="l">
              <a:lnSpc>
                <a:spcPts val="2000"/>
              </a:lnSpc>
              <a:buNone/>
            </a:pPr>
            <a:r>
              <a:rPr lang="en-US" sz="1600" kern="0" spc="-16" dirty="0">
                <a:solidFill>
                  <a:srgbClr val="E0D6DE"/>
                </a:solidFill>
                <a:latin typeface="Anton" pitchFamily="34" charset="0"/>
                <a:ea typeface="Anton" pitchFamily="34" charset="-122"/>
                <a:cs typeface="Anton" pitchFamily="34" charset="-120"/>
              </a:rPr>
              <a:t>Détournement de Marx</a:t>
            </a:r>
            <a:endParaRPr lang="en-US" sz="1600" dirty="0"/>
          </a:p>
        </p:txBody>
      </p:sp>
      <p:sp>
        <p:nvSpPr>
          <p:cNvPr id="11" name="Text 6"/>
          <p:cNvSpPr/>
          <p:nvPr/>
        </p:nvSpPr>
        <p:spPr>
          <a:xfrm>
            <a:off x="9726097" y="7268766"/>
            <a:ext cx="4327684" cy="1054418"/>
          </a:xfrm>
          <a:prstGeom prst="rect">
            <a:avLst/>
          </a:prstGeom>
          <a:noFill/>
          <a:ln/>
        </p:spPr>
        <p:txBody>
          <a:bodyPr wrap="square" lIns="0" tIns="0" rIns="0" bIns="0" rtlCol="0" anchor="t"/>
          <a:lstStyle/>
          <a:p>
            <a:pPr marL="0" indent="0" algn="l">
              <a:lnSpc>
                <a:spcPts val="2050"/>
              </a:lnSpc>
              <a:buNone/>
            </a:pPr>
            <a:r>
              <a:rPr lang="en-US" sz="1250" kern="0" spc="-26" dirty="0">
                <a:solidFill>
                  <a:srgbClr val="E0D6DE"/>
                </a:solidFill>
                <a:latin typeface="Fira Sans" pitchFamily="34" charset="0"/>
                <a:ea typeface="Fira Sans" pitchFamily="34" charset="-122"/>
                <a:cs typeface="Fira Sans" pitchFamily="34" charset="-120"/>
              </a:rPr>
              <a:t>Le nom même de l'organisation est une transformation-hommage-inscription dans la continuité des différentes « internationales communistes » depuis l'Association Internationale des Travailleurs.</a:t>
            </a:r>
            <a:endParaRPr lang="en-US" sz="12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648176" y="657344"/>
            <a:ext cx="7707392" cy="578763"/>
          </a:xfrm>
          <a:prstGeom prst="rect">
            <a:avLst/>
          </a:prstGeom>
          <a:noFill/>
          <a:ln/>
        </p:spPr>
        <p:txBody>
          <a:bodyPr wrap="none" lIns="0" tIns="0" rIns="0" bIns="0" rtlCol="0" anchor="t"/>
          <a:lstStyle/>
          <a:p>
            <a:pPr marL="0" indent="0" algn="l">
              <a:lnSpc>
                <a:spcPts val="4550"/>
              </a:lnSpc>
              <a:buNone/>
            </a:pPr>
            <a:r>
              <a:rPr lang="en-US" sz="3600" kern="0" spc="-36" dirty="0">
                <a:solidFill>
                  <a:srgbClr val="FA95AF"/>
                </a:solidFill>
                <a:latin typeface="Anton" pitchFamily="34" charset="0"/>
                <a:ea typeface="Anton" pitchFamily="34" charset="-122"/>
                <a:cs typeface="Anton" pitchFamily="34" charset="-120"/>
              </a:rPr>
              <a:t>Potentiel révolutionnaire du détournement</a:t>
            </a:r>
            <a:endParaRPr lang="en-US" sz="3600" dirty="0"/>
          </a:p>
        </p:txBody>
      </p:sp>
      <p:sp>
        <p:nvSpPr>
          <p:cNvPr id="3" name="Shape 1"/>
          <p:cNvSpPr/>
          <p:nvPr/>
        </p:nvSpPr>
        <p:spPr>
          <a:xfrm>
            <a:off x="648176" y="1606510"/>
            <a:ext cx="2222302" cy="1363504"/>
          </a:xfrm>
          <a:prstGeom prst="roundRect">
            <a:avLst>
              <a:gd name="adj" fmla="val 2038"/>
            </a:avLst>
          </a:prstGeom>
          <a:solidFill>
            <a:srgbClr val="3E3E3E"/>
          </a:solidFill>
          <a:ln/>
        </p:spPr>
        <p:txBody>
          <a:bodyPr/>
          <a:lstStyle/>
          <a:p>
            <a:endParaRPr lang="fr-BE"/>
          </a:p>
        </p:txBody>
      </p:sp>
      <p:pic>
        <p:nvPicPr>
          <p:cNvPr id="4" name="Image 0" descr="preencoded.png"/>
          <p:cNvPicPr>
            <a:picLocks noChangeAspect="1"/>
          </p:cNvPicPr>
          <p:nvPr/>
        </p:nvPicPr>
        <p:blipFill>
          <a:blip r:embed="rId3"/>
          <a:stretch>
            <a:fillRect/>
          </a:stretch>
        </p:blipFill>
        <p:spPr>
          <a:xfrm>
            <a:off x="1629132" y="2125504"/>
            <a:ext cx="260390" cy="325517"/>
          </a:xfrm>
          <a:prstGeom prst="rect">
            <a:avLst/>
          </a:prstGeom>
        </p:spPr>
      </p:pic>
      <p:sp>
        <p:nvSpPr>
          <p:cNvPr id="5" name="Text 2"/>
          <p:cNvSpPr/>
          <p:nvPr/>
        </p:nvSpPr>
        <p:spPr>
          <a:xfrm>
            <a:off x="3055620" y="1791652"/>
            <a:ext cx="2663190" cy="289441"/>
          </a:xfrm>
          <a:prstGeom prst="rect">
            <a:avLst/>
          </a:prstGeom>
          <a:noFill/>
          <a:ln/>
        </p:spPr>
        <p:txBody>
          <a:bodyPr wrap="none" lIns="0" tIns="0" rIns="0" bIns="0" rtlCol="0" anchor="t"/>
          <a:lstStyle/>
          <a:p>
            <a:pPr marL="0" indent="0" algn="l">
              <a:lnSpc>
                <a:spcPts val="2250"/>
              </a:lnSpc>
              <a:buNone/>
            </a:pPr>
            <a:r>
              <a:rPr lang="en-US" sz="1800" kern="0" spc="-18" dirty="0">
                <a:solidFill>
                  <a:srgbClr val="E0D6DE"/>
                </a:solidFill>
                <a:latin typeface="Anton" pitchFamily="34" charset="0"/>
                <a:ea typeface="Anton" pitchFamily="34" charset="-122"/>
                <a:cs typeface="Anton" pitchFamily="34" charset="-120"/>
              </a:rPr>
              <a:t>Efficacité cinématographique</a:t>
            </a:r>
            <a:endParaRPr lang="en-US" sz="1800" dirty="0"/>
          </a:p>
        </p:txBody>
      </p:sp>
      <p:sp>
        <p:nvSpPr>
          <p:cNvPr id="6" name="Text 3"/>
          <p:cNvSpPr/>
          <p:nvPr/>
        </p:nvSpPr>
        <p:spPr>
          <a:xfrm>
            <a:off x="3055620" y="2192179"/>
            <a:ext cx="10741462" cy="592693"/>
          </a:xfrm>
          <a:prstGeom prst="rect">
            <a:avLst/>
          </a:prstGeom>
          <a:noFill/>
          <a:ln/>
        </p:spPr>
        <p:txBody>
          <a:bodyPr wrap="square" lIns="0" tIns="0" rIns="0" bIns="0" rtlCol="0" anchor="t"/>
          <a:lstStyle/>
          <a:p>
            <a:pPr marL="0" indent="0" algn="l">
              <a:lnSpc>
                <a:spcPts val="2300"/>
              </a:lnSpc>
              <a:buNone/>
            </a:pPr>
            <a:r>
              <a:rPr lang="en-US" sz="1450" kern="0" spc="-29" dirty="0">
                <a:solidFill>
                  <a:srgbClr val="E0D6DE"/>
                </a:solidFill>
                <a:latin typeface="Fira Sans" pitchFamily="34" charset="0"/>
                <a:ea typeface="Fira Sans" pitchFamily="34" charset="-122"/>
                <a:cs typeface="Fira Sans" pitchFamily="34" charset="-120"/>
              </a:rPr>
              <a:t>« C'est évidemment dans le cadre cinématographique que le détournement peut atteindre à sa plus grande efficacité, et sans doute, pour ceux que la chose préoccupe, à sa plus grande beauté. »</a:t>
            </a:r>
            <a:endParaRPr lang="en-US" sz="1450" dirty="0"/>
          </a:p>
        </p:txBody>
      </p:sp>
      <p:sp>
        <p:nvSpPr>
          <p:cNvPr id="7" name="Shape 4"/>
          <p:cNvSpPr/>
          <p:nvPr/>
        </p:nvSpPr>
        <p:spPr>
          <a:xfrm>
            <a:off x="2962989" y="2960489"/>
            <a:ext cx="10926723" cy="11430"/>
          </a:xfrm>
          <a:prstGeom prst="roundRect">
            <a:avLst>
              <a:gd name="adj" fmla="val 243063"/>
            </a:avLst>
          </a:prstGeom>
          <a:solidFill>
            <a:srgbClr val="575757"/>
          </a:solidFill>
          <a:ln/>
        </p:spPr>
        <p:txBody>
          <a:bodyPr/>
          <a:lstStyle/>
          <a:p>
            <a:endParaRPr lang="fr-BE"/>
          </a:p>
        </p:txBody>
      </p:sp>
      <p:sp>
        <p:nvSpPr>
          <p:cNvPr id="8" name="Shape 5"/>
          <p:cNvSpPr/>
          <p:nvPr/>
        </p:nvSpPr>
        <p:spPr>
          <a:xfrm>
            <a:off x="648176" y="3062526"/>
            <a:ext cx="4444603" cy="1659850"/>
          </a:xfrm>
          <a:prstGeom prst="roundRect">
            <a:avLst>
              <a:gd name="adj" fmla="val 1674"/>
            </a:avLst>
          </a:prstGeom>
          <a:solidFill>
            <a:srgbClr val="3E3E3E"/>
          </a:solidFill>
          <a:ln/>
        </p:spPr>
        <p:txBody>
          <a:bodyPr/>
          <a:lstStyle/>
          <a:p>
            <a:endParaRPr lang="fr-BE"/>
          </a:p>
        </p:txBody>
      </p:sp>
      <p:pic>
        <p:nvPicPr>
          <p:cNvPr id="9" name="Image 1" descr="preencoded.png"/>
          <p:cNvPicPr>
            <a:picLocks noChangeAspect="1"/>
          </p:cNvPicPr>
          <p:nvPr/>
        </p:nvPicPr>
        <p:blipFill>
          <a:blip r:embed="rId4"/>
          <a:stretch>
            <a:fillRect/>
          </a:stretch>
        </p:blipFill>
        <p:spPr>
          <a:xfrm>
            <a:off x="2740223" y="3729633"/>
            <a:ext cx="260390" cy="325517"/>
          </a:xfrm>
          <a:prstGeom prst="rect">
            <a:avLst/>
          </a:prstGeom>
        </p:spPr>
      </p:pic>
      <p:sp>
        <p:nvSpPr>
          <p:cNvPr id="10" name="Text 6"/>
          <p:cNvSpPr/>
          <p:nvPr/>
        </p:nvSpPr>
        <p:spPr>
          <a:xfrm>
            <a:off x="5277922" y="3247668"/>
            <a:ext cx="2315170" cy="289441"/>
          </a:xfrm>
          <a:prstGeom prst="rect">
            <a:avLst/>
          </a:prstGeom>
          <a:noFill/>
          <a:ln/>
        </p:spPr>
        <p:txBody>
          <a:bodyPr wrap="none" lIns="0" tIns="0" rIns="0" bIns="0" rtlCol="0" anchor="t"/>
          <a:lstStyle/>
          <a:p>
            <a:pPr marL="0" indent="0" algn="l">
              <a:lnSpc>
                <a:spcPts val="2250"/>
              </a:lnSpc>
              <a:buNone/>
            </a:pPr>
            <a:r>
              <a:rPr lang="en-US" sz="1800" kern="0" spc="-18" dirty="0">
                <a:solidFill>
                  <a:srgbClr val="E0D6DE"/>
                </a:solidFill>
                <a:latin typeface="Anton" pitchFamily="34" charset="0"/>
                <a:ea typeface="Anton" pitchFamily="34" charset="-122"/>
                <a:cs typeface="Anton" pitchFamily="34" charset="-120"/>
              </a:rPr>
              <a:t>Communisme littéraire</a:t>
            </a:r>
            <a:endParaRPr lang="en-US" sz="1800" dirty="0"/>
          </a:p>
        </p:txBody>
      </p:sp>
      <p:sp>
        <p:nvSpPr>
          <p:cNvPr id="11" name="Text 7"/>
          <p:cNvSpPr/>
          <p:nvPr/>
        </p:nvSpPr>
        <p:spPr>
          <a:xfrm>
            <a:off x="5277922" y="3648194"/>
            <a:ext cx="8519160" cy="889040"/>
          </a:xfrm>
          <a:prstGeom prst="rect">
            <a:avLst/>
          </a:prstGeom>
          <a:noFill/>
          <a:ln/>
        </p:spPr>
        <p:txBody>
          <a:bodyPr wrap="square" lIns="0" tIns="0" rIns="0" bIns="0" rtlCol="0" anchor="t"/>
          <a:lstStyle/>
          <a:p>
            <a:pPr marL="0" indent="0" algn="l">
              <a:lnSpc>
                <a:spcPts val="2300"/>
              </a:lnSpc>
              <a:buNone/>
            </a:pPr>
            <a:r>
              <a:rPr lang="en-US" sz="1450" kern="0" spc="-29" dirty="0">
                <a:solidFill>
                  <a:srgbClr val="E0D6DE"/>
                </a:solidFill>
                <a:latin typeface="Fira Sans" pitchFamily="34" charset="0"/>
                <a:ea typeface="Fira Sans" pitchFamily="34" charset="-122"/>
                <a:cs typeface="Fira Sans" pitchFamily="34" charset="-120"/>
              </a:rPr>
              <a:t>« Les premières conséquences apparentes d'une génération du détournement, outre les pouvoirs intrinsèques de propagande qu'il détient, seront la réappropriation d'une foule de mauvais livres; la participation massive d'écrivains ignorés. »</a:t>
            </a:r>
            <a:endParaRPr lang="en-US" sz="1450" dirty="0"/>
          </a:p>
        </p:txBody>
      </p:sp>
      <p:sp>
        <p:nvSpPr>
          <p:cNvPr id="12" name="Shape 8"/>
          <p:cNvSpPr/>
          <p:nvPr/>
        </p:nvSpPr>
        <p:spPr>
          <a:xfrm>
            <a:off x="5185291" y="4712851"/>
            <a:ext cx="8704421" cy="11430"/>
          </a:xfrm>
          <a:prstGeom prst="roundRect">
            <a:avLst>
              <a:gd name="adj" fmla="val 243063"/>
            </a:avLst>
          </a:prstGeom>
          <a:solidFill>
            <a:srgbClr val="575757"/>
          </a:solidFill>
          <a:ln/>
        </p:spPr>
        <p:txBody>
          <a:bodyPr/>
          <a:lstStyle/>
          <a:p>
            <a:endParaRPr lang="fr-BE"/>
          </a:p>
        </p:txBody>
      </p:sp>
      <p:sp>
        <p:nvSpPr>
          <p:cNvPr id="13" name="Shape 9"/>
          <p:cNvSpPr/>
          <p:nvPr/>
        </p:nvSpPr>
        <p:spPr>
          <a:xfrm>
            <a:off x="648176" y="4814888"/>
            <a:ext cx="6667024" cy="1956197"/>
          </a:xfrm>
          <a:prstGeom prst="roundRect">
            <a:avLst>
              <a:gd name="adj" fmla="val 1420"/>
            </a:avLst>
          </a:prstGeom>
          <a:solidFill>
            <a:srgbClr val="3E3E3E"/>
          </a:solidFill>
          <a:ln/>
        </p:spPr>
        <p:txBody>
          <a:bodyPr/>
          <a:lstStyle/>
          <a:p>
            <a:endParaRPr lang="fr-BE"/>
          </a:p>
        </p:txBody>
      </p:sp>
      <p:pic>
        <p:nvPicPr>
          <p:cNvPr id="14" name="Image 2" descr="preencoded.png"/>
          <p:cNvPicPr>
            <a:picLocks noChangeAspect="1"/>
          </p:cNvPicPr>
          <p:nvPr/>
        </p:nvPicPr>
        <p:blipFill>
          <a:blip r:embed="rId5"/>
          <a:stretch>
            <a:fillRect/>
          </a:stretch>
        </p:blipFill>
        <p:spPr>
          <a:xfrm>
            <a:off x="3851434" y="5630228"/>
            <a:ext cx="260390" cy="325517"/>
          </a:xfrm>
          <a:prstGeom prst="rect">
            <a:avLst/>
          </a:prstGeom>
        </p:spPr>
      </p:pic>
      <p:sp>
        <p:nvSpPr>
          <p:cNvPr id="15" name="Text 10"/>
          <p:cNvSpPr/>
          <p:nvPr/>
        </p:nvSpPr>
        <p:spPr>
          <a:xfrm>
            <a:off x="7500342" y="5000030"/>
            <a:ext cx="2883098" cy="289441"/>
          </a:xfrm>
          <a:prstGeom prst="rect">
            <a:avLst/>
          </a:prstGeom>
          <a:noFill/>
          <a:ln/>
        </p:spPr>
        <p:txBody>
          <a:bodyPr wrap="none" lIns="0" tIns="0" rIns="0" bIns="0" rtlCol="0" anchor="t"/>
          <a:lstStyle/>
          <a:p>
            <a:pPr marL="0" indent="0" algn="l">
              <a:lnSpc>
                <a:spcPts val="2250"/>
              </a:lnSpc>
              <a:buNone/>
            </a:pPr>
            <a:r>
              <a:rPr lang="en-US" sz="1800" kern="0" spc="-18" dirty="0">
                <a:solidFill>
                  <a:srgbClr val="E0D6DE"/>
                </a:solidFill>
                <a:latin typeface="Anton" pitchFamily="34" charset="0"/>
                <a:ea typeface="Anton" pitchFamily="34" charset="-122"/>
                <a:cs typeface="Anton" pitchFamily="34" charset="-120"/>
              </a:rPr>
              <a:t>Instrument de lutte des classes</a:t>
            </a:r>
            <a:endParaRPr lang="en-US" sz="1800" dirty="0"/>
          </a:p>
        </p:txBody>
      </p:sp>
      <p:sp>
        <p:nvSpPr>
          <p:cNvPr id="16" name="Text 11"/>
          <p:cNvSpPr/>
          <p:nvPr/>
        </p:nvSpPr>
        <p:spPr>
          <a:xfrm>
            <a:off x="7500342" y="5400556"/>
            <a:ext cx="6296739" cy="1185386"/>
          </a:xfrm>
          <a:prstGeom prst="rect">
            <a:avLst/>
          </a:prstGeom>
          <a:noFill/>
          <a:ln/>
        </p:spPr>
        <p:txBody>
          <a:bodyPr wrap="square" lIns="0" tIns="0" rIns="0" bIns="0" rtlCol="0" anchor="t"/>
          <a:lstStyle/>
          <a:p>
            <a:pPr marL="0" indent="0" algn="l">
              <a:lnSpc>
                <a:spcPts val="2300"/>
              </a:lnSpc>
              <a:buNone/>
            </a:pPr>
            <a:r>
              <a:rPr lang="en-US" sz="1450" kern="0" spc="-29" dirty="0">
                <a:solidFill>
                  <a:srgbClr val="E0D6DE"/>
                </a:solidFill>
                <a:latin typeface="Fira Sans" pitchFamily="34" charset="0"/>
                <a:ea typeface="Fira Sans" pitchFamily="34" charset="-122"/>
                <a:cs typeface="Fira Sans" pitchFamily="34" charset="-120"/>
              </a:rPr>
              <a:t>« Non seulement le détournement conduit à la découverte de nouveaux aspects du talent, mais encore, se heurtant de front à toutes les conventions mondaines et juridiques, il ne peut manquer d'apparaître un puissant instrument culturel au service d'une lutte de classes bien comprise. »</a:t>
            </a:r>
            <a:endParaRPr lang="en-US" sz="1450" dirty="0"/>
          </a:p>
        </p:txBody>
      </p:sp>
      <p:sp>
        <p:nvSpPr>
          <p:cNvPr id="17" name="Text 12"/>
          <p:cNvSpPr/>
          <p:nvPr/>
        </p:nvSpPr>
        <p:spPr>
          <a:xfrm>
            <a:off x="648176" y="6979444"/>
            <a:ext cx="13334048" cy="592693"/>
          </a:xfrm>
          <a:prstGeom prst="rect">
            <a:avLst/>
          </a:prstGeom>
          <a:noFill/>
          <a:ln/>
        </p:spPr>
        <p:txBody>
          <a:bodyPr wrap="square" lIns="0" tIns="0" rIns="0" bIns="0" rtlCol="0" anchor="t"/>
          <a:lstStyle/>
          <a:p>
            <a:pPr marL="0" indent="0" algn="l">
              <a:lnSpc>
                <a:spcPts val="2300"/>
              </a:lnSpc>
              <a:buNone/>
            </a:pPr>
            <a:r>
              <a:rPr lang="en-US" sz="1450" kern="0" spc="-29" dirty="0">
                <a:solidFill>
                  <a:srgbClr val="E0D6DE"/>
                </a:solidFill>
                <a:latin typeface="Fira Sans" pitchFamily="34" charset="0"/>
                <a:ea typeface="Fira Sans" pitchFamily="34" charset="-122"/>
                <a:cs typeface="Fira Sans" pitchFamily="34" charset="-120"/>
              </a:rPr>
              <a:t>« Le bon marché de ses produits est la grosse artillerie avec laquelle on bat en brèche toutes les murailles de Chine de l'intelligence. Voici un réel moyen d'enseignement artistique prolétarien, la première ébauche d'un communisme littéraire. »</a:t>
            </a:r>
            <a:endParaRPr lang="en-US" sz="14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19852" y="893445"/>
            <a:ext cx="5142190" cy="642699"/>
          </a:xfrm>
          <a:prstGeom prst="rect">
            <a:avLst/>
          </a:prstGeom>
          <a:noFill/>
          <a:ln/>
        </p:spPr>
        <p:txBody>
          <a:bodyPr wrap="none" lIns="0" tIns="0" rIns="0" bIns="0" rtlCol="0" anchor="t"/>
          <a:lstStyle/>
          <a:p>
            <a:pPr marL="0" indent="0" algn="l">
              <a:lnSpc>
                <a:spcPts val="5050"/>
              </a:lnSpc>
              <a:buNone/>
            </a:pPr>
            <a:r>
              <a:rPr lang="en-US" sz="4000" kern="0" spc="-40" dirty="0">
                <a:solidFill>
                  <a:srgbClr val="FA95AF"/>
                </a:solidFill>
                <a:latin typeface="Anton" pitchFamily="34" charset="0"/>
                <a:ea typeface="Anton" pitchFamily="34" charset="-122"/>
                <a:cs typeface="Anton" pitchFamily="34" charset="-120"/>
              </a:rPr>
              <a:t>Ma recherche</a:t>
            </a:r>
            <a:endParaRPr lang="en-US" sz="4000" dirty="0"/>
          </a:p>
        </p:txBody>
      </p:sp>
      <p:sp>
        <p:nvSpPr>
          <p:cNvPr id="3" name="Text 1"/>
          <p:cNvSpPr/>
          <p:nvPr/>
        </p:nvSpPr>
        <p:spPr>
          <a:xfrm>
            <a:off x="719852" y="2029658"/>
            <a:ext cx="6344483" cy="1974533"/>
          </a:xfrm>
          <a:prstGeom prst="rect">
            <a:avLst/>
          </a:prstGeom>
          <a:noFill/>
          <a:ln/>
        </p:spPr>
        <p:txBody>
          <a:bodyPr wrap="square" lIns="0" tIns="0" rIns="0" bIns="0" rtlCol="0" anchor="t"/>
          <a:lstStyle/>
          <a:p>
            <a:pPr marL="0" indent="0" algn="l">
              <a:lnSpc>
                <a:spcPts val="2550"/>
              </a:lnSpc>
              <a:buNone/>
            </a:pPr>
            <a:r>
              <a:rPr lang="en-US" sz="1600" kern="0" spc="-32" dirty="0">
                <a:solidFill>
                  <a:srgbClr val="E0D6DE"/>
                </a:solidFill>
                <a:latin typeface="Fira Sans" pitchFamily="34" charset="0"/>
                <a:ea typeface="Fira Sans" pitchFamily="34" charset="-122"/>
                <a:cs typeface="Fira Sans" pitchFamily="34" charset="-120"/>
              </a:rPr>
              <a:t>Je voudrais d'abord vous parler rapidement de ma recherche, puisqu'elle se trouve avoir des liens avec ce qui se trouve abordé durant ce cours. Je m'occupe précisément de « rhétorique affective » dans les textes d'idées polémiques, c'est-à-dire, selon mes définitions, des manières qu'a ce type de texte particulier d'affecter (sa « puissance objective d'affecter », si l'on veut).</a:t>
            </a:r>
            <a:endParaRPr lang="en-US" sz="1600" dirty="0"/>
          </a:p>
        </p:txBody>
      </p:sp>
      <p:sp>
        <p:nvSpPr>
          <p:cNvPr id="4" name="Text 2"/>
          <p:cNvSpPr/>
          <p:nvPr/>
        </p:nvSpPr>
        <p:spPr>
          <a:xfrm>
            <a:off x="719852" y="4189214"/>
            <a:ext cx="6344483" cy="2961799"/>
          </a:xfrm>
          <a:prstGeom prst="rect">
            <a:avLst/>
          </a:prstGeom>
          <a:noFill/>
          <a:ln/>
        </p:spPr>
        <p:txBody>
          <a:bodyPr wrap="square" lIns="0" tIns="0" rIns="0" bIns="0" rtlCol="0" anchor="t"/>
          <a:lstStyle/>
          <a:p>
            <a:pPr marL="0" indent="0" algn="l">
              <a:lnSpc>
                <a:spcPts val="2550"/>
              </a:lnSpc>
              <a:buNone/>
            </a:pPr>
            <a:r>
              <a:rPr lang="en-US" sz="1600" kern="0" spc="-32" dirty="0">
                <a:solidFill>
                  <a:srgbClr val="E0D6DE"/>
                </a:solidFill>
                <a:latin typeface="Fira Sans" pitchFamily="34" charset="0"/>
                <a:ea typeface="Fira Sans" pitchFamily="34" charset="-122"/>
                <a:cs typeface="Fira Sans" pitchFamily="34" charset="-120"/>
              </a:rPr>
              <a:t>Premièrement, je dois dire que je me base sur l'onto-anthropologie spinozisto-lordonienne pour soutenir mes menées : ce qui détermine les actions des hommes, ce ne sont pas les calculs rationnels, la volonté souveraine ou le libre-arbitre, qui ne sont que des illusions, mais bien plutôt les affects produits par leurs corps (et les idées de ces affects), à savoir, génériquement, la production d'affects joyeux ou tristes en fonction de toutes les rencontres (on rencontre sans arrêt des tas des choses : autres humains, autres non-humains, institutions, livres, paysages, etc. etc.).</a:t>
            </a:r>
            <a:endParaRPr lang="en-US" sz="1600" dirty="0"/>
          </a:p>
        </p:txBody>
      </p:sp>
      <p:sp>
        <p:nvSpPr>
          <p:cNvPr id="5" name="Text 3"/>
          <p:cNvSpPr/>
          <p:nvPr/>
        </p:nvSpPr>
        <p:spPr>
          <a:xfrm>
            <a:off x="7573685" y="2029658"/>
            <a:ext cx="6344483" cy="1974533"/>
          </a:xfrm>
          <a:prstGeom prst="rect">
            <a:avLst/>
          </a:prstGeom>
          <a:noFill/>
          <a:ln/>
        </p:spPr>
        <p:txBody>
          <a:bodyPr wrap="square" lIns="0" tIns="0" rIns="0" bIns="0" rtlCol="0" anchor="t"/>
          <a:lstStyle/>
          <a:p>
            <a:pPr marL="0" indent="0" algn="l">
              <a:lnSpc>
                <a:spcPts val="2550"/>
              </a:lnSpc>
              <a:buNone/>
            </a:pPr>
            <a:r>
              <a:rPr lang="en-US" sz="1600" kern="0" spc="-32" dirty="0">
                <a:solidFill>
                  <a:srgbClr val="E0D6DE"/>
                </a:solidFill>
                <a:latin typeface="Fira Sans" pitchFamily="34" charset="0"/>
                <a:ea typeface="Fira Sans" pitchFamily="34" charset="-122"/>
                <a:cs typeface="Fira Sans" pitchFamily="34" charset="-120"/>
              </a:rPr>
              <a:t>Selon le type d'affects produits lors de ces rencontres, les hommes seront conduits à vouloir les répéter ou les éviter, jusqu'à former des liaisons, c'est-à-dire un répertoire de réponse automatique du corps. Dans ce cadre, je conçois la littérature comme une de ces « rencontres » humaines possibles, et donc toujours comme une potentielle affection. En fait, elle est toujours une affection.</a:t>
            </a:r>
            <a:endParaRPr lang="en-US" sz="1600" dirty="0"/>
          </a:p>
        </p:txBody>
      </p:sp>
      <p:sp>
        <p:nvSpPr>
          <p:cNvPr id="6" name="Text 4"/>
          <p:cNvSpPr/>
          <p:nvPr/>
        </p:nvSpPr>
        <p:spPr>
          <a:xfrm>
            <a:off x="7573685" y="4189214"/>
            <a:ext cx="6344483" cy="2632710"/>
          </a:xfrm>
          <a:prstGeom prst="rect">
            <a:avLst/>
          </a:prstGeom>
          <a:noFill/>
          <a:ln/>
        </p:spPr>
        <p:txBody>
          <a:bodyPr wrap="square" lIns="0" tIns="0" rIns="0" bIns="0" rtlCol="0" anchor="t"/>
          <a:lstStyle/>
          <a:p>
            <a:pPr marL="0" indent="0" algn="l">
              <a:lnSpc>
                <a:spcPts val="2550"/>
              </a:lnSpc>
              <a:buNone/>
            </a:pPr>
            <a:r>
              <a:rPr lang="en-US" sz="1600" kern="0" spc="-32" dirty="0">
                <a:solidFill>
                  <a:srgbClr val="E0D6DE"/>
                </a:solidFill>
                <a:latin typeface="Fira Sans" pitchFamily="34" charset="0"/>
                <a:ea typeface="Fira Sans" pitchFamily="34" charset="-122"/>
                <a:cs typeface="Fira Sans" pitchFamily="34" charset="-120"/>
              </a:rPr>
              <a:t>Deuxièmement, je me désolidarise relativement des notions de pathos et d'émotion : je ne considère pas que l'effet d'un texte ou d'un discours soit prévisible, ni que des recettes puissent exister en ce domaine de production des effets (même si un certain répertoire médiatique de crainte ou de peur soit à la fois banal et toujours efficace) ; et de toute manière je ne m'occupe pas des discours au sens un peu étroitement « rhétorique » du terme justement (l'orateur qui déclame en public).</a:t>
            </a:r>
            <a:endParaRPr 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698302" y="725805"/>
            <a:ext cx="4988004" cy="623411"/>
          </a:xfrm>
          <a:prstGeom prst="rect">
            <a:avLst/>
          </a:prstGeom>
          <a:noFill/>
          <a:ln/>
        </p:spPr>
        <p:txBody>
          <a:bodyPr wrap="none" lIns="0" tIns="0" rIns="0" bIns="0" rtlCol="0" anchor="t"/>
          <a:lstStyle/>
          <a:p>
            <a:pPr marL="0" indent="0" algn="l">
              <a:lnSpc>
                <a:spcPts val="4900"/>
              </a:lnSpc>
              <a:buNone/>
            </a:pPr>
            <a:r>
              <a:rPr lang="en-US" sz="3900" kern="0" spc="-39" dirty="0">
                <a:solidFill>
                  <a:srgbClr val="FA95AF"/>
                </a:solidFill>
                <a:latin typeface="Anton" pitchFamily="34" charset="0"/>
                <a:ea typeface="Anton" pitchFamily="34" charset="-122"/>
                <a:cs typeface="Anton" pitchFamily="34" charset="-120"/>
              </a:rPr>
              <a:t>Approche des affects</a:t>
            </a:r>
            <a:endParaRPr lang="en-US" sz="3900" dirty="0"/>
          </a:p>
        </p:txBody>
      </p:sp>
      <p:sp>
        <p:nvSpPr>
          <p:cNvPr id="3" name="Shape 1"/>
          <p:cNvSpPr/>
          <p:nvPr/>
        </p:nvSpPr>
        <p:spPr>
          <a:xfrm>
            <a:off x="698302" y="1972628"/>
            <a:ext cx="448866" cy="448866"/>
          </a:xfrm>
          <a:prstGeom prst="roundRect">
            <a:avLst>
              <a:gd name="adj" fmla="val 6668"/>
            </a:avLst>
          </a:prstGeom>
          <a:solidFill>
            <a:srgbClr val="3E3E3E"/>
          </a:solidFill>
          <a:ln/>
        </p:spPr>
        <p:txBody>
          <a:bodyPr/>
          <a:lstStyle/>
          <a:p>
            <a:endParaRPr lang="fr-BE"/>
          </a:p>
        </p:txBody>
      </p:sp>
      <p:pic>
        <p:nvPicPr>
          <p:cNvPr id="4" name="Image 0" descr="preencoded.png"/>
          <p:cNvPicPr>
            <a:picLocks noChangeAspect="1"/>
          </p:cNvPicPr>
          <p:nvPr/>
        </p:nvPicPr>
        <p:blipFill>
          <a:blip r:embed="rId3"/>
          <a:stretch>
            <a:fillRect/>
          </a:stretch>
        </p:blipFill>
        <p:spPr>
          <a:xfrm>
            <a:off x="773132" y="2010013"/>
            <a:ext cx="299204" cy="374094"/>
          </a:xfrm>
          <a:prstGeom prst="rect">
            <a:avLst/>
          </a:prstGeom>
        </p:spPr>
      </p:pic>
      <p:sp>
        <p:nvSpPr>
          <p:cNvPr id="5" name="Text 2"/>
          <p:cNvSpPr/>
          <p:nvPr/>
        </p:nvSpPr>
        <p:spPr>
          <a:xfrm>
            <a:off x="1346597" y="1972628"/>
            <a:ext cx="2683669" cy="311706"/>
          </a:xfrm>
          <a:prstGeom prst="rect">
            <a:avLst/>
          </a:prstGeom>
          <a:noFill/>
          <a:ln/>
        </p:spPr>
        <p:txBody>
          <a:bodyPr wrap="none" lIns="0" tIns="0" rIns="0" bIns="0" rtlCol="0" anchor="t"/>
          <a:lstStyle/>
          <a:p>
            <a:pPr marL="0" indent="0" algn="l">
              <a:lnSpc>
                <a:spcPts val="2450"/>
              </a:lnSpc>
              <a:buNone/>
            </a:pPr>
            <a:r>
              <a:rPr lang="en-US" sz="1950" kern="0" spc="-20" dirty="0">
                <a:solidFill>
                  <a:srgbClr val="E0D6DE"/>
                </a:solidFill>
                <a:latin typeface="Anton" pitchFamily="34" charset="0"/>
                <a:ea typeface="Anton" pitchFamily="34" charset="-122"/>
                <a:cs typeface="Anton" pitchFamily="34" charset="-120"/>
              </a:rPr>
              <a:t>Conception large de l'affect</a:t>
            </a:r>
            <a:endParaRPr lang="en-US" sz="1950" dirty="0"/>
          </a:p>
        </p:txBody>
      </p:sp>
      <p:sp>
        <p:nvSpPr>
          <p:cNvPr id="6" name="Text 3"/>
          <p:cNvSpPr/>
          <p:nvPr/>
        </p:nvSpPr>
        <p:spPr>
          <a:xfrm>
            <a:off x="1346597" y="2403991"/>
            <a:ext cx="3629978" cy="4468892"/>
          </a:xfrm>
          <a:prstGeom prst="rect">
            <a:avLst/>
          </a:prstGeom>
          <a:noFill/>
          <a:ln/>
        </p:spPr>
        <p:txBody>
          <a:bodyPr wrap="square" lIns="0" tIns="0" rIns="0" bIns="0" rtlCol="0" anchor="t"/>
          <a:lstStyle/>
          <a:p>
            <a:pPr marL="0" indent="0" algn="l">
              <a:lnSpc>
                <a:spcPts val="2500"/>
              </a:lnSpc>
              <a:buNone/>
            </a:pPr>
            <a:r>
              <a:rPr lang="en-US" sz="1550" kern="0" spc="-31" dirty="0">
                <a:solidFill>
                  <a:srgbClr val="E0D6DE"/>
                </a:solidFill>
                <a:latin typeface="Fira Sans" pitchFamily="34" charset="0"/>
                <a:ea typeface="Fira Sans" pitchFamily="34" charset="-122"/>
                <a:cs typeface="Fira Sans" pitchFamily="34" charset="-120"/>
              </a:rPr>
              <a:t>Je conçois l'affect au sens le plus large possible : il n'est pas seulement une émotion ou une passion isolée, ressentis par un individu isolé, il fait partie d'un ensemble plus général, socialement et historiquement situé, (une </a:t>
            </a:r>
            <a:r>
              <a:rPr lang="en-US" sz="1550" i="1" kern="0" spc="-31" dirty="0">
                <a:solidFill>
                  <a:srgbClr val="E0D6DE"/>
                </a:solidFill>
                <a:latin typeface="Fira Sans" pitchFamily="34" charset="0"/>
                <a:ea typeface="Fira Sans" pitchFamily="34" charset="-122"/>
                <a:cs typeface="Fira Sans" pitchFamily="34" charset="-120"/>
              </a:rPr>
              <a:t>structure</a:t>
            </a:r>
            <a:r>
              <a:rPr lang="en-US" sz="1550" kern="0" spc="-31" dirty="0">
                <a:solidFill>
                  <a:srgbClr val="E0D6DE"/>
                </a:solidFill>
                <a:latin typeface="Fira Sans" pitchFamily="34" charset="0"/>
                <a:ea typeface="Fira Sans" pitchFamily="34" charset="-122"/>
                <a:cs typeface="Fira Sans" pitchFamily="34" charset="-120"/>
              </a:rPr>
              <a:t>, ou bien un </a:t>
            </a:r>
            <a:r>
              <a:rPr lang="en-US" sz="1550" i="1" kern="0" spc="-31" dirty="0">
                <a:solidFill>
                  <a:srgbClr val="E0D6DE"/>
                </a:solidFill>
                <a:latin typeface="Fira Sans" pitchFamily="34" charset="0"/>
                <a:ea typeface="Fira Sans" pitchFamily="34" charset="-122"/>
                <a:cs typeface="Fira Sans" pitchFamily="34" charset="-120"/>
              </a:rPr>
              <a:t>régime</a:t>
            </a:r>
            <a:r>
              <a:rPr lang="en-US" sz="1550" kern="0" spc="-31" dirty="0">
                <a:solidFill>
                  <a:srgbClr val="E0D6DE"/>
                </a:solidFill>
                <a:latin typeface="Fira Sans" pitchFamily="34" charset="0"/>
                <a:ea typeface="Fira Sans" pitchFamily="34" charset="-122"/>
                <a:cs typeface="Fira Sans" pitchFamily="34" charset="-120"/>
              </a:rPr>
              <a:t>) et peut tout aussi bien consister en l'expression d'un sentiment particulier qu'en l'évocation d'un souvenir ou la visibilisation de telle ou telle entité. Je dis aussi que la liste des affects est finie (plus ou moins courte), tandis que la liste des affections est infinie.</a:t>
            </a:r>
            <a:endParaRPr lang="en-US" sz="1550" dirty="0"/>
          </a:p>
        </p:txBody>
      </p:sp>
      <p:sp>
        <p:nvSpPr>
          <p:cNvPr id="7" name="Shape 4"/>
          <p:cNvSpPr/>
          <p:nvPr/>
        </p:nvSpPr>
        <p:spPr>
          <a:xfrm>
            <a:off x="5176004" y="1972628"/>
            <a:ext cx="448866" cy="448866"/>
          </a:xfrm>
          <a:prstGeom prst="roundRect">
            <a:avLst>
              <a:gd name="adj" fmla="val 6668"/>
            </a:avLst>
          </a:prstGeom>
          <a:solidFill>
            <a:srgbClr val="3E3E3E"/>
          </a:solidFill>
          <a:ln/>
        </p:spPr>
        <p:txBody>
          <a:bodyPr/>
          <a:lstStyle/>
          <a:p>
            <a:endParaRPr lang="fr-BE"/>
          </a:p>
        </p:txBody>
      </p:sp>
      <p:pic>
        <p:nvPicPr>
          <p:cNvPr id="8" name="Image 1" descr="preencoded.png"/>
          <p:cNvPicPr>
            <a:picLocks noChangeAspect="1"/>
          </p:cNvPicPr>
          <p:nvPr/>
        </p:nvPicPr>
        <p:blipFill>
          <a:blip r:embed="rId3"/>
          <a:stretch>
            <a:fillRect/>
          </a:stretch>
        </p:blipFill>
        <p:spPr>
          <a:xfrm>
            <a:off x="5250835" y="2010013"/>
            <a:ext cx="299204" cy="374094"/>
          </a:xfrm>
          <a:prstGeom prst="rect">
            <a:avLst/>
          </a:prstGeom>
        </p:spPr>
      </p:pic>
      <p:sp>
        <p:nvSpPr>
          <p:cNvPr id="9" name="Text 5"/>
          <p:cNvSpPr/>
          <p:nvPr/>
        </p:nvSpPr>
        <p:spPr>
          <a:xfrm>
            <a:off x="5824299" y="1972628"/>
            <a:ext cx="3629978" cy="623411"/>
          </a:xfrm>
          <a:prstGeom prst="rect">
            <a:avLst/>
          </a:prstGeom>
          <a:noFill/>
          <a:ln/>
        </p:spPr>
        <p:txBody>
          <a:bodyPr wrap="square" lIns="0" tIns="0" rIns="0" bIns="0" rtlCol="0" anchor="t"/>
          <a:lstStyle/>
          <a:p>
            <a:pPr marL="0" indent="0" algn="l">
              <a:lnSpc>
                <a:spcPts val="2450"/>
              </a:lnSpc>
              <a:buNone/>
            </a:pPr>
            <a:r>
              <a:rPr lang="en-US" sz="1950" kern="0" spc="-20" dirty="0">
                <a:solidFill>
                  <a:srgbClr val="E0D6DE"/>
                </a:solidFill>
                <a:latin typeface="Anton" pitchFamily="34" charset="0"/>
                <a:ea typeface="Anton" pitchFamily="34" charset="-122"/>
                <a:cs typeface="Anton" pitchFamily="34" charset="-120"/>
              </a:rPr>
              <a:t>Le vrai n'a pas de pouvoir de conversion</a:t>
            </a:r>
            <a:endParaRPr lang="en-US" sz="1950" dirty="0"/>
          </a:p>
        </p:txBody>
      </p:sp>
      <p:sp>
        <p:nvSpPr>
          <p:cNvPr id="10" name="Text 6"/>
          <p:cNvSpPr/>
          <p:nvPr/>
        </p:nvSpPr>
        <p:spPr>
          <a:xfrm>
            <a:off x="5824299" y="2715697"/>
            <a:ext cx="3629978" cy="4788098"/>
          </a:xfrm>
          <a:prstGeom prst="rect">
            <a:avLst/>
          </a:prstGeom>
          <a:noFill/>
          <a:ln/>
        </p:spPr>
        <p:txBody>
          <a:bodyPr wrap="square" lIns="0" tIns="0" rIns="0" bIns="0" rtlCol="0" anchor="t"/>
          <a:lstStyle/>
          <a:p>
            <a:pPr marL="0" indent="0" algn="l">
              <a:lnSpc>
                <a:spcPts val="2500"/>
              </a:lnSpc>
              <a:buNone/>
            </a:pPr>
            <a:r>
              <a:rPr lang="en-US" sz="1550" kern="0" spc="-31" dirty="0">
                <a:solidFill>
                  <a:srgbClr val="E0D6DE"/>
                </a:solidFill>
                <a:latin typeface="Fira Sans" pitchFamily="34" charset="0"/>
                <a:ea typeface="Fira Sans" pitchFamily="34" charset="-122"/>
                <a:cs typeface="Fira Sans" pitchFamily="34" charset="-120"/>
              </a:rPr>
              <a:t>Troisièmement, et c'est le plus important ici, je tiens (avec Spinoza et Frédéric Lordon, mais aussi Pierre Bourdieu) que le vrai, en tant que vrai, n'a aucun pouvoir ni aucune force de conversion (par ailleurs, le « vrai » ou le « bien » ne sont à mon avis généralement que passions déguisées et éternisées en vertus). C'est-à-dire que contre des affects, on ne joue que d'autres affects, pour espérer qu'ils l'emportent et refassent une autre liaison (on peut aussi espérer qu'ils renforcent éternellement la liaison première, si elle correspond à un affect commun dominant).</a:t>
            </a:r>
            <a:endParaRPr lang="en-US" sz="1550" dirty="0"/>
          </a:p>
        </p:txBody>
      </p:sp>
      <p:sp>
        <p:nvSpPr>
          <p:cNvPr id="11" name="Shape 7"/>
          <p:cNvSpPr/>
          <p:nvPr/>
        </p:nvSpPr>
        <p:spPr>
          <a:xfrm>
            <a:off x="9653707" y="1972628"/>
            <a:ext cx="448866" cy="448866"/>
          </a:xfrm>
          <a:prstGeom prst="roundRect">
            <a:avLst>
              <a:gd name="adj" fmla="val 6668"/>
            </a:avLst>
          </a:prstGeom>
          <a:solidFill>
            <a:srgbClr val="3E3E3E"/>
          </a:solidFill>
          <a:ln/>
        </p:spPr>
        <p:txBody>
          <a:bodyPr/>
          <a:lstStyle/>
          <a:p>
            <a:endParaRPr lang="fr-BE"/>
          </a:p>
        </p:txBody>
      </p:sp>
      <p:pic>
        <p:nvPicPr>
          <p:cNvPr id="12" name="Image 2" descr="preencoded.png"/>
          <p:cNvPicPr>
            <a:picLocks noChangeAspect="1"/>
          </p:cNvPicPr>
          <p:nvPr/>
        </p:nvPicPr>
        <p:blipFill>
          <a:blip r:embed="rId3"/>
          <a:stretch>
            <a:fillRect/>
          </a:stretch>
        </p:blipFill>
        <p:spPr>
          <a:xfrm>
            <a:off x="9728537" y="2010013"/>
            <a:ext cx="299204" cy="374094"/>
          </a:xfrm>
          <a:prstGeom prst="rect">
            <a:avLst/>
          </a:prstGeom>
        </p:spPr>
      </p:pic>
      <p:sp>
        <p:nvSpPr>
          <p:cNvPr id="13" name="Text 8"/>
          <p:cNvSpPr/>
          <p:nvPr/>
        </p:nvSpPr>
        <p:spPr>
          <a:xfrm>
            <a:off x="10302002" y="1972628"/>
            <a:ext cx="2494002" cy="311706"/>
          </a:xfrm>
          <a:prstGeom prst="rect">
            <a:avLst/>
          </a:prstGeom>
          <a:noFill/>
          <a:ln/>
        </p:spPr>
        <p:txBody>
          <a:bodyPr wrap="none" lIns="0" tIns="0" rIns="0" bIns="0" rtlCol="0" anchor="t"/>
          <a:lstStyle/>
          <a:p>
            <a:pPr marL="0" indent="0" algn="l">
              <a:lnSpc>
                <a:spcPts val="2450"/>
              </a:lnSpc>
              <a:buNone/>
            </a:pPr>
            <a:r>
              <a:rPr lang="en-US" sz="1950" kern="0" spc="-20" dirty="0">
                <a:solidFill>
                  <a:srgbClr val="E0D6DE"/>
                </a:solidFill>
                <a:latin typeface="Anton" pitchFamily="34" charset="0"/>
                <a:ea typeface="Anton" pitchFamily="34" charset="-122"/>
                <a:cs typeface="Anton" pitchFamily="34" charset="-120"/>
              </a:rPr>
              <a:t>Au-delà des fallacies</a:t>
            </a:r>
            <a:endParaRPr lang="en-US" sz="1950" dirty="0"/>
          </a:p>
        </p:txBody>
      </p:sp>
      <p:sp>
        <p:nvSpPr>
          <p:cNvPr id="14" name="Text 9"/>
          <p:cNvSpPr/>
          <p:nvPr/>
        </p:nvSpPr>
        <p:spPr>
          <a:xfrm>
            <a:off x="10302002" y="2403991"/>
            <a:ext cx="3629978" cy="2553652"/>
          </a:xfrm>
          <a:prstGeom prst="rect">
            <a:avLst/>
          </a:prstGeom>
          <a:noFill/>
          <a:ln/>
        </p:spPr>
        <p:txBody>
          <a:bodyPr wrap="square" lIns="0" tIns="0" rIns="0" bIns="0" rtlCol="0" anchor="t"/>
          <a:lstStyle/>
          <a:p>
            <a:pPr marL="0" indent="0" algn="l">
              <a:lnSpc>
                <a:spcPts val="2500"/>
              </a:lnSpc>
              <a:buNone/>
            </a:pPr>
            <a:r>
              <a:rPr lang="en-US" sz="1550" kern="0" spc="-31" dirty="0">
                <a:solidFill>
                  <a:srgbClr val="E0D6DE"/>
                </a:solidFill>
                <a:latin typeface="Fira Sans" pitchFamily="34" charset="0"/>
                <a:ea typeface="Fira Sans" pitchFamily="34" charset="-122"/>
                <a:cs typeface="Fira Sans" pitchFamily="34" charset="-120"/>
              </a:rPr>
              <a:t>Ce qui m'éloigne aussi, vous le comprenez bien, de la mise en évidence des </a:t>
            </a:r>
            <a:r>
              <a:rPr lang="en-US" sz="1550" i="1" kern="0" spc="-31" dirty="0">
                <a:solidFill>
                  <a:srgbClr val="E0D6DE"/>
                </a:solidFill>
                <a:latin typeface="Fira Sans" pitchFamily="34" charset="0"/>
                <a:ea typeface="Fira Sans" pitchFamily="34" charset="-122"/>
                <a:cs typeface="Fira Sans" pitchFamily="34" charset="-120"/>
              </a:rPr>
              <a:t>fallacies</a:t>
            </a:r>
            <a:r>
              <a:rPr lang="en-US" sz="1550" kern="0" spc="-31" dirty="0">
                <a:solidFill>
                  <a:srgbClr val="E0D6DE"/>
                </a:solidFill>
                <a:latin typeface="Fira Sans" pitchFamily="34" charset="0"/>
                <a:ea typeface="Fira Sans" pitchFamily="34" charset="-122"/>
                <a:cs typeface="Fira Sans" pitchFamily="34" charset="-120"/>
              </a:rPr>
              <a:t>                             (les « raisonnements incorrects qui ont pourtant une apparence de validité logique »), en tant qu'à mon sens ils sont bien évidemment incapables de remanier quoi que ce soit chez personne.</a:t>
            </a:r>
            <a:endParaRPr lang="en-US" sz="15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33529"/>
          </a:xfrm>
          <a:prstGeom prst="rect">
            <a:avLst/>
          </a:prstGeom>
        </p:spPr>
      </p:pic>
      <p:sp>
        <p:nvSpPr>
          <p:cNvPr id="3" name="Shape 0"/>
          <p:cNvSpPr/>
          <p:nvPr/>
        </p:nvSpPr>
        <p:spPr>
          <a:xfrm>
            <a:off x="0" y="0"/>
            <a:ext cx="14630400" cy="8233529"/>
          </a:xfrm>
          <a:prstGeom prst="rect">
            <a:avLst/>
          </a:prstGeom>
          <a:solidFill>
            <a:srgbClr val="1F1F1F">
              <a:alpha val="80000"/>
            </a:srgbClr>
          </a:solidFill>
          <a:ln/>
        </p:spPr>
        <p:txBody>
          <a:bodyPr/>
          <a:lstStyle/>
          <a:p>
            <a:endParaRPr lang="fr-BE"/>
          </a:p>
        </p:txBody>
      </p:sp>
      <p:sp>
        <p:nvSpPr>
          <p:cNvPr id="4" name="Text 1"/>
          <p:cNvSpPr/>
          <p:nvPr/>
        </p:nvSpPr>
        <p:spPr>
          <a:xfrm>
            <a:off x="652463" y="512683"/>
            <a:ext cx="5448419" cy="582573"/>
          </a:xfrm>
          <a:prstGeom prst="rect">
            <a:avLst/>
          </a:prstGeom>
          <a:noFill/>
          <a:ln/>
        </p:spPr>
        <p:txBody>
          <a:bodyPr wrap="none" lIns="0" tIns="0" rIns="0" bIns="0" rtlCol="0" anchor="t"/>
          <a:lstStyle/>
          <a:p>
            <a:pPr marL="0" indent="0" algn="l">
              <a:lnSpc>
                <a:spcPts val="4550"/>
              </a:lnSpc>
              <a:buNone/>
            </a:pPr>
            <a:r>
              <a:rPr lang="en-US" sz="3650" kern="0" spc="-37" dirty="0">
                <a:solidFill>
                  <a:srgbClr val="FA95AF"/>
                </a:solidFill>
                <a:latin typeface="Anton" pitchFamily="34" charset="0"/>
                <a:ea typeface="Anton" pitchFamily="34" charset="-122"/>
                <a:cs typeface="Anton" pitchFamily="34" charset="-120"/>
              </a:rPr>
              <a:t>L'Internationale Situationniste</a:t>
            </a:r>
            <a:endParaRPr lang="en-US" sz="3650" dirty="0"/>
          </a:p>
        </p:txBody>
      </p:sp>
      <p:sp>
        <p:nvSpPr>
          <p:cNvPr id="5" name="Shape 2"/>
          <p:cNvSpPr/>
          <p:nvPr/>
        </p:nvSpPr>
        <p:spPr>
          <a:xfrm>
            <a:off x="862132" y="1374815"/>
            <a:ext cx="22860" cy="6346031"/>
          </a:xfrm>
          <a:prstGeom prst="roundRect">
            <a:avLst>
              <a:gd name="adj" fmla="val 122330"/>
            </a:avLst>
          </a:prstGeom>
          <a:solidFill>
            <a:srgbClr val="575757"/>
          </a:solidFill>
          <a:ln/>
        </p:spPr>
        <p:txBody>
          <a:bodyPr/>
          <a:lstStyle/>
          <a:p>
            <a:endParaRPr lang="fr-BE"/>
          </a:p>
        </p:txBody>
      </p:sp>
      <p:sp>
        <p:nvSpPr>
          <p:cNvPr id="6" name="Shape 3"/>
          <p:cNvSpPr/>
          <p:nvPr/>
        </p:nvSpPr>
        <p:spPr>
          <a:xfrm>
            <a:off x="1049000" y="1782723"/>
            <a:ext cx="559237" cy="22860"/>
          </a:xfrm>
          <a:prstGeom prst="roundRect">
            <a:avLst>
              <a:gd name="adj" fmla="val 122330"/>
            </a:avLst>
          </a:prstGeom>
          <a:solidFill>
            <a:srgbClr val="575757"/>
          </a:solidFill>
          <a:ln/>
        </p:spPr>
        <p:txBody>
          <a:bodyPr/>
          <a:lstStyle/>
          <a:p>
            <a:endParaRPr lang="fr-BE"/>
          </a:p>
        </p:txBody>
      </p:sp>
      <p:sp>
        <p:nvSpPr>
          <p:cNvPr id="7" name="Shape 4"/>
          <p:cNvSpPr/>
          <p:nvPr/>
        </p:nvSpPr>
        <p:spPr>
          <a:xfrm>
            <a:off x="652403" y="1584484"/>
            <a:ext cx="419457" cy="419457"/>
          </a:xfrm>
          <a:prstGeom prst="roundRect">
            <a:avLst>
              <a:gd name="adj" fmla="val 6667"/>
            </a:avLst>
          </a:prstGeom>
          <a:solidFill>
            <a:srgbClr val="3E3E3E"/>
          </a:solidFill>
          <a:ln/>
        </p:spPr>
        <p:txBody>
          <a:bodyPr/>
          <a:lstStyle/>
          <a:p>
            <a:endParaRPr lang="fr-BE"/>
          </a:p>
        </p:txBody>
      </p:sp>
      <p:pic>
        <p:nvPicPr>
          <p:cNvPr id="8" name="Image 1" descr="preencoded.png"/>
          <p:cNvPicPr>
            <a:picLocks noChangeAspect="1"/>
          </p:cNvPicPr>
          <p:nvPr/>
        </p:nvPicPr>
        <p:blipFill>
          <a:blip r:embed="rId4"/>
          <a:stretch>
            <a:fillRect/>
          </a:stretch>
        </p:blipFill>
        <p:spPr>
          <a:xfrm>
            <a:off x="722293" y="1619429"/>
            <a:ext cx="279559" cy="349448"/>
          </a:xfrm>
          <a:prstGeom prst="rect">
            <a:avLst/>
          </a:prstGeom>
        </p:spPr>
      </p:pic>
      <p:sp>
        <p:nvSpPr>
          <p:cNvPr id="9" name="Text 5"/>
          <p:cNvSpPr/>
          <p:nvPr/>
        </p:nvSpPr>
        <p:spPr>
          <a:xfrm>
            <a:off x="1794272" y="1561148"/>
            <a:ext cx="2330291" cy="291227"/>
          </a:xfrm>
          <a:prstGeom prst="rect">
            <a:avLst/>
          </a:prstGeom>
          <a:noFill/>
          <a:ln/>
        </p:spPr>
        <p:txBody>
          <a:bodyPr wrap="none" lIns="0" tIns="0" rIns="0" bIns="0" rtlCol="0" anchor="t"/>
          <a:lstStyle/>
          <a:p>
            <a:pPr marL="0" indent="0" algn="l">
              <a:lnSpc>
                <a:spcPts val="2250"/>
              </a:lnSpc>
              <a:buNone/>
            </a:pPr>
            <a:r>
              <a:rPr lang="en-US" sz="1800" kern="0" spc="-18" dirty="0">
                <a:solidFill>
                  <a:srgbClr val="E0D6DE"/>
                </a:solidFill>
                <a:latin typeface="Anton" pitchFamily="34" charset="0"/>
                <a:ea typeface="Anton" pitchFamily="34" charset="-122"/>
                <a:cs typeface="Anton" pitchFamily="34" charset="-120"/>
              </a:rPr>
              <a:t>Contexte d'émergence</a:t>
            </a:r>
            <a:endParaRPr lang="en-US" sz="1800" dirty="0"/>
          </a:p>
        </p:txBody>
      </p:sp>
      <p:sp>
        <p:nvSpPr>
          <p:cNvPr id="10" name="Text 6"/>
          <p:cNvSpPr/>
          <p:nvPr/>
        </p:nvSpPr>
        <p:spPr>
          <a:xfrm>
            <a:off x="1794272" y="1964174"/>
            <a:ext cx="12183666" cy="596503"/>
          </a:xfrm>
          <a:prstGeom prst="rect">
            <a:avLst/>
          </a:prstGeom>
          <a:noFill/>
          <a:ln/>
        </p:spPr>
        <p:txBody>
          <a:bodyPr wrap="square" lIns="0" tIns="0" rIns="0" bIns="0" rtlCol="0" anchor="t"/>
          <a:lstStyle/>
          <a:p>
            <a:pPr marL="0" indent="0" algn="l">
              <a:lnSpc>
                <a:spcPts val="2300"/>
              </a:lnSpc>
              <a:buNone/>
            </a:pPr>
            <a:r>
              <a:rPr lang="en-US" sz="1450" kern="0" spc="-29" dirty="0">
                <a:solidFill>
                  <a:srgbClr val="E0D6DE"/>
                </a:solidFill>
                <a:latin typeface="Fira Sans" pitchFamily="34" charset="0"/>
                <a:ea typeface="Fira Sans" pitchFamily="34" charset="-122"/>
                <a:cs typeface="Fira Sans" pitchFamily="34" charset="-120"/>
              </a:rPr>
              <a:t>L'IS, donc, à la fois une organisation et une revue apparait dès le début des années cinquante (dans l'immédiat après-guerre, soulignons-le), à partir de son noyau français et en essaimant dans d'autres pays européens (sections italienne, hollandaise, danoise, etc.).</a:t>
            </a:r>
            <a:endParaRPr lang="en-US" sz="1450" dirty="0"/>
          </a:p>
        </p:txBody>
      </p:sp>
      <p:sp>
        <p:nvSpPr>
          <p:cNvPr id="11" name="Shape 7"/>
          <p:cNvSpPr/>
          <p:nvPr/>
        </p:nvSpPr>
        <p:spPr>
          <a:xfrm>
            <a:off x="1049000" y="3341251"/>
            <a:ext cx="559237" cy="22860"/>
          </a:xfrm>
          <a:prstGeom prst="roundRect">
            <a:avLst>
              <a:gd name="adj" fmla="val 122330"/>
            </a:avLst>
          </a:prstGeom>
          <a:solidFill>
            <a:srgbClr val="575757"/>
          </a:solidFill>
          <a:ln/>
        </p:spPr>
        <p:txBody>
          <a:bodyPr/>
          <a:lstStyle/>
          <a:p>
            <a:endParaRPr lang="fr-BE"/>
          </a:p>
        </p:txBody>
      </p:sp>
      <p:sp>
        <p:nvSpPr>
          <p:cNvPr id="12" name="Shape 8"/>
          <p:cNvSpPr/>
          <p:nvPr/>
        </p:nvSpPr>
        <p:spPr>
          <a:xfrm>
            <a:off x="652403" y="3143012"/>
            <a:ext cx="419457" cy="419457"/>
          </a:xfrm>
          <a:prstGeom prst="roundRect">
            <a:avLst>
              <a:gd name="adj" fmla="val 6667"/>
            </a:avLst>
          </a:prstGeom>
          <a:solidFill>
            <a:srgbClr val="3E3E3E"/>
          </a:solidFill>
          <a:ln/>
        </p:spPr>
        <p:txBody>
          <a:bodyPr/>
          <a:lstStyle/>
          <a:p>
            <a:endParaRPr lang="fr-BE"/>
          </a:p>
        </p:txBody>
      </p:sp>
      <p:pic>
        <p:nvPicPr>
          <p:cNvPr id="13" name="Image 2" descr="preencoded.png"/>
          <p:cNvPicPr>
            <a:picLocks noChangeAspect="1"/>
          </p:cNvPicPr>
          <p:nvPr/>
        </p:nvPicPr>
        <p:blipFill>
          <a:blip r:embed="rId5"/>
          <a:stretch>
            <a:fillRect/>
          </a:stretch>
        </p:blipFill>
        <p:spPr>
          <a:xfrm>
            <a:off x="722293" y="3177957"/>
            <a:ext cx="279559" cy="349448"/>
          </a:xfrm>
          <a:prstGeom prst="rect">
            <a:avLst/>
          </a:prstGeom>
        </p:spPr>
      </p:pic>
      <p:sp>
        <p:nvSpPr>
          <p:cNvPr id="14" name="Text 9"/>
          <p:cNvSpPr/>
          <p:nvPr/>
        </p:nvSpPr>
        <p:spPr>
          <a:xfrm>
            <a:off x="1794272" y="3119676"/>
            <a:ext cx="2330291" cy="291227"/>
          </a:xfrm>
          <a:prstGeom prst="rect">
            <a:avLst/>
          </a:prstGeom>
          <a:noFill/>
          <a:ln/>
        </p:spPr>
        <p:txBody>
          <a:bodyPr wrap="none" lIns="0" tIns="0" rIns="0" bIns="0" rtlCol="0" anchor="t"/>
          <a:lstStyle/>
          <a:p>
            <a:pPr marL="0" indent="0" algn="l">
              <a:lnSpc>
                <a:spcPts val="2250"/>
              </a:lnSpc>
              <a:buNone/>
            </a:pPr>
            <a:r>
              <a:rPr lang="en-US" sz="1800" kern="0" spc="-18" dirty="0">
                <a:solidFill>
                  <a:srgbClr val="E0D6DE"/>
                </a:solidFill>
                <a:latin typeface="Anton" pitchFamily="34" charset="0"/>
                <a:ea typeface="Anton" pitchFamily="34" charset="-122"/>
                <a:cs typeface="Anton" pitchFamily="34" charset="-120"/>
              </a:rPr>
              <a:t>Période culturelle</a:t>
            </a:r>
            <a:endParaRPr lang="en-US" sz="1800" dirty="0"/>
          </a:p>
        </p:txBody>
      </p:sp>
      <p:sp>
        <p:nvSpPr>
          <p:cNvPr id="15" name="Text 10"/>
          <p:cNvSpPr/>
          <p:nvPr/>
        </p:nvSpPr>
        <p:spPr>
          <a:xfrm>
            <a:off x="1794272" y="3522702"/>
            <a:ext cx="12183666" cy="596503"/>
          </a:xfrm>
          <a:prstGeom prst="rect">
            <a:avLst/>
          </a:prstGeom>
          <a:noFill/>
          <a:ln/>
        </p:spPr>
        <p:txBody>
          <a:bodyPr wrap="square" lIns="0" tIns="0" rIns="0" bIns="0" rtlCol="0" anchor="t"/>
          <a:lstStyle/>
          <a:p>
            <a:pPr marL="0" indent="0" algn="l">
              <a:lnSpc>
                <a:spcPts val="2300"/>
              </a:lnSpc>
              <a:buNone/>
            </a:pPr>
            <a:r>
              <a:rPr lang="en-US" sz="1450" kern="0" spc="-29" dirty="0">
                <a:solidFill>
                  <a:srgbClr val="E0D6DE"/>
                </a:solidFill>
                <a:latin typeface="Fira Sans" pitchFamily="34" charset="0"/>
                <a:ea typeface="Fira Sans" pitchFamily="34" charset="-122"/>
                <a:cs typeface="Fira Sans" pitchFamily="34" charset="-120"/>
              </a:rPr>
              <a:t>La période est marquée, culturellement, par la fin (relative) de la succession des courants d'avant-garde, le retour du classicisme en poésie, l'amorce du déclin de l'existentialisme, la médiocrité des réalismes socialistes mais aussi l'impérialisme culturel américain.</a:t>
            </a:r>
            <a:endParaRPr lang="en-US" sz="1450" dirty="0"/>
          </a:p>
        </p:txBody>
      </p:sp>
      <p:sp>
        <p:nvSpPr>
          <p:cNvPr id="16" name="Shape 11"/>
          <p:cNvSpPr/>
          <p:nvPr/>
        </p:nvSpPr>
        <p:spPr>
          <a:xfrm>
            <a:off x="1049000" y="4899779"/>
            <a:ext cx="559237" cy="22860"/>
          </a:xfrm>
          <a:prstGeom prst="roundRect">
            <a:avLst>
              <a:gd name="adj" fmla="val 122330"/>
            </a:avLst>
          </a:prstGeom>
          <a:solidFill>
            <a:srgbClr val="575757"/>
          </a:solidFill>
          <a:ln/>
        </p:spPr>
        <p:txBody>
          <a:bodyPr/>
          <a:lstStyle/>
          <a:p>
            <a:endParaRPr lang="fr-BE"/>
          </a:p>
        </p:txBody>
      </p:sp>
      <p:sp>
        <p:nvSpPr>
          <p:cNvPr id="17" name="Shape 12"/>
          <p:cNvSpPr/>
          <p:nvPr/>
        </p:nvSpPr>
        <p:spPr>
          <a:xfrm>
            <a:off x="652403" y="4701540"/>
            <a:ext cx="419457" cy="419457"/>
          </a:xfrm>
          <a:prstGeom prst="roundRect">
            <a:avLst>
              <a:gd name="adj" fmla="val 6667"/>
            </a:avLst>
          </a:prstGeom>
          <a:solidFill>
            <a:srgbClr val="3E3E3E"/>
          </a:solidFill>
          <a:ln/>
        </p:spPr>
        <p:txBody>
          <a:bodyPr/>
          <a:lstStyle/>
          <a:p>
            <a:endParaRPr lang="fr-BE"/>
          </a:p>
        </p:txBody>
      </p:sp>
      <p:pic>
        <p:nvPicPr>
          <p:cNvPr id="18" name="Image 3" descr="preencoded.png"/>
          <p:cNvPicPr>
            <a:picLocks noChangeAspect="1"/>
          </p:cNvPicPr>
          <p:nvPr/>
        </p:nvPicPr>
        <p:blipFill>
          <a:blip r:embed="rId6"/>
          <a:stretch>
            <a:fillRect/>
          </a:stretch>
        </p:blipFill>
        <p:spPr>
          <a:xfrm>
            <a:off x="722293" y="4736485"/>
            <a:ext cx="279559" cy="349448"/>
          </a:xfrm>
          <a:prstGeom prst="rect">
            <a:avLst/>
          </a:prstGeom>
        </p:spPr>
      </p:pic>
      <p:sp>
        <p:nvSpPr>
          <p:cNvPr id="19" name="Text 13"/>
          <p:cNvSpPr/>
          <p:nvPr/>
        </p:nvSpPr>
        <p:spPr>
          <a:xfrm>
            <a:off x="1794272" y="4678204"/>
            <a:ext cx="2373630" cy="291227"/>
          </a:xfrm>
          <a:prstGeom prst="rect">
            <a:avLst/>
          </a:prstGeom>
          <a:noFill/>
          <a:ln/>
        </p:spPr>
        <p:txBody>
          <a:bodyPr wrap="none" lIns="0" tIns="0" rIns="0" bIns="0" rtlCol="0" anchor="t"/>
          <a:lstStyle/>
          <a:p>
            <a:pPr marL="0" indent="0" algn="l">
              <a:lnSpc>
                <a:spcPts val="2250"/>
              </a:lnSpc>
              <a:buNone/>
            </a:pPr>
            <a:r>
              <a:rPr lang="en-US" sz="1800" kern="0" spc="-18" dirty="0">
                <a:solidFill>
                  <a:srgbClr val="E0D6DE"/>
                </a:solidFill>
                <a:latin typeface="Anton" pitchFamily="34" charset="0"/>
                <a:ea typeface="Anton" pitchFamily="34" charset="-122"/>
                <a:cs typeface="Anton" pitchFamily="34" charset="-120"/>
              </a:rPr>
              <a:t>Mouvements précurseurs</a:t>
            </a:r>
            <a:endParaRPr lang="en-US" sz="1800" dirty="0"/>
          </a:p>
        </p:txBody>
      </p:sp>
      <p:sp>
        <p:nvSpPr>
          <p:cNvPr id="20" name="Text 14"/>
          <p:cNvSpPr/>
          <p:nvPr/>
        </p:nvSpPr>
        <p:spPr>
          <a:xfrm>
            <a:off x="1794272" y="5081230"/>
            <a:ext cx="12183666" cy="894755"/>
          </a:xfrm>
          <a:prstGeom prst="rect">
            <a:avLst/>
          </a:prstGeom>
          <a:noFill/>
          <a:ln/>
        </p:spPr>
        <p:txBody>
          <a:bodyPr wrap="square" lIns="0" tIns="0" rIns="0" bIns="0" rtlCol="0" anchor="t"/>
          <a:lstStyle/>
          <a:p>
            <a:pPr marL="0" indent="0" algn="l">
              <a:lnSpc>
                <a:spcPts val="2300"/>
              </a:lnSpc>
              <a:buNone/>
            </a:pPr>
            <a:r>
              <a:rPr lang="en-US" sz="1450" kern="0" spc="-29" dirty="0">
                <a:solidFill>
                  <a:srgbClr val="E0D6DE"/>
                </a:solidFill>
                <a:latin typeface="Fira Sans" pitchFamily="34" charset="0"/>
                <a:ea typeface="Fira Sans" pitchFamily="34" charset="-122"/>
                <a:cs typeface="Fira Sans" pitchFamily="34" charset="-120"/>
              </a:rPr>
              <a:t>Apparaissent alors une multitude de petits courants artistiques marginaux comme le Mouvement International pour un Bauhaus Imaginiste ou l'Internationale Lettriste (1952–1957), dont les membres (et notamment Guy Debord) pratiquent une poésie « bruitiste » ou « phonétique » et prônent la négativité dadaïste envers le cinéma.</a:t>
            </a:r>
            <a:endParaRPr lang="en-US" sz="1450" dirty="0"/>
          </a:p>
        </p:txBody>
      </p:sp>
      <p:sp>
        <p:nvSpPr>
          <p:cNvPr id="21" name="Shape 15"/>
          <p:cNvSpPr/>
          <p:nvPr/>
        </p:nvSpPr>
        <p:spPr>
          <a:xfrm>
            <a:off x="1049000" y="6756559"/>
            <a:ext cx="559237" cy="22860"/>
          </a:xfrm>
          <a:prstGeom prst="roundRect">
            <a:avLst>
              <a:gd name="adj" fmla="val 122330"/>
            </a:avLst>
          </a:prstGeom>
          <a:solidFill>
            <a:srgbClr val="575757"/>
          </a:solidFill>
          <a:ln/>
        </p:spPr>
        <p:txBody>
          <a:bodyPr/>
          <a:lstStyle/>
          <a:p>
            <a:endParaRPr lang="fr-BE"/>
          </a:p>
        </p:txBody>
      </p:sp>
      <p:sp>
        <p:nvSpPr>
          <p:cNvPr id="22" name="Shape 16"/>
          <p:cNvSpPr/>
          <p:nvPr/>
        </p:nvSpPr>
        <p:spPr>
          <a:xfrm>
            <a:off x="652403" y="6558320"/>
            <a:ext cx="419457" cy="419457"/>
          </a:xfrm>
          <a:prstGeom prst="roundRect">
            <a:avLst>
              <a:gd name="adj" fmla="val 6667"/>
            </a:avLst>
          </a:prstGeom>
          <a:solidFill>
            <a:srgbClr val="3E3E3E"/>
          </a:solidFill>
          <a:ln/>
        </p:spPr>
        <p:txBody>
          <a:bodyPr/>
          <a:lstStyle/>
          <a:p>
            <a:endParaRPr lang="fr-BE"/>
          </a:p>
        </p:txBody>
      </p:sp>
      <p:pic>
        <p:nvPicPr>
          <p:cNvPr id="23" name="Image 4" descr="preencoded.png"/>
          <p:cNvPicPr>
            <a:picLocks noChangeAspect="1"/>
          </p:cNvPicPr>
          <p:nvPr/>
        </p:nvPicPr>
        <p:blipFill>
          <a:blip r:embed="rId7"/>
          <a:stretch>
            <a:fillRect/>
          </a:stretch>
        </p:blipFill>
        <p:spPr>
          <a:xfrm>
            <a:off x="722293" y="6593265"/>
            <a:ext cx="279559" cy="349448"/>
          </a:xfrm>
          <a:prstGeom prst="rect">
            <a:avLst/>
          </a:prstGeom>
        </p:spPr>
      </p:pic>
      <p:sp>
        <p:nvSpPr>
          <p:cNvPr id="24" name="Text 17"/>
          <p:cNvSpPr/>
          <p:nvPr/>
        </p:nvSpPr>
        <p:spPr>
          <a:xfrm>
            <a:off x="1794272" y="6534983"/>
            <a:ext cx="2330291" cy="291227"/>
          </a:xfrm>
          <a:prstGeom prst="rect">
            <a:avLst/>
          </a:prstGeom>
          <a:noFill/>
          <a:ln/>
        </p:spPr>
        <p:txBody>
          <a:bodyPr wrap="none" lIns="0" tIns="0" rIns="0" bIns="0" rtlCol="0" anchor="t"/>
          <a:lstStyle/>
          <a:p>
            <a:pPr marL="0" indent="0" algn="l">
              <a:lnSpc>
                <a:spcPts val="2250"/>
              </a:lnSpc>
              <a:buNone/>
            </a:pPr>
            <a:r>
              <a:rPr lang="en-US" sz="1800" kern="0" spc="-18" dirty="0">
                <a:solidFill>
                  <a:srgbClr val="E0D6DE"/>
                </a:solidFill>
                <a:latin typeface="Anton" pitchFamily="34" charset="0"/>
                <a:ea typeface="Anton" pitchFamily="34" charset="-122"/>
                <a:cs typeface="Anton" pitchFamily="34" charset="-120"/>
              </a:rPr>
              <a:t>Fondation officielle</a:t>
            </a:r>
            <a:endParaRPr lang="en-US" sz="1800" dirty="0"/>
          </a:p>
        </p:txBody>
      </p:sp>
      <p:sp>
        <p:nvSpPr>
          <p:cNvPr id="25" name="Text 18"/>
          <p:cNvSpPr/>
          <p:nvPr/>
        </p:nvSpPr>
        <p:spPr>
          <a:xfrm>
            <a:off x="1794272" y="6938010"/>
            <a:ext cx="12183666" cy="596503"/>
          </a:xfrm>
          <a:prstGeom prst="rect">
            <a:avLst/>
          </a:prstGeom>
          <a:noFill/>
          <a:ln/>
        </p:spPr>
        <p:txBody>
          <a:bodyPr wrap="square" lIns="0" tIns="0" rIns="0" bIns="0" rtlCol="0" anchor="t"/>
          <a:lstStyle/>
          <a:p>
            <a:pPr marL="0" indent="0" algn="l">
              <a:lnSpc>
                <a:spcPts val="2300"/>
              </a:lnSpc>
              <a:buNone/>
            </a:pPr>
            <a:r>
              <a:rPr lang="en-US" sz="1450" kern="0" spc="-29" dirty="0">
                <a:solidFill>
                  <a:srgbClr val="E0D6DE"/>
                </a:solidFill>
                <a:latin typeface="Fira Sans" pitchFamily="34" charset="0"/>
                <a:ea typeface="Fira Sans" pitchFamily="34" charset="-122"/>
                <a:cs typeface="Fira Sans" pitchFamily="34" charset="-120"/>
              </a:rPr>
              <a:t>L'Internationale Situationniste voit le jour officiellement en 1957 et verra la parution, dès 1958, de douze numéros de sa revue (assez confidentielle au demeurant), jusqu'en 1969.</a:t>
            </a:r>
            <a:endParaRPr lang="en-US" sz="14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585073" y="459700"/>
            <a:ext cx="4231719" cy="522327"/>
          </a:xfrm>
          <a:prstGeom prst="rect">
            <a:avLst/>
          </a:prstGeom>
          <a:noFill/>
          <a:ln/>
        </p:spPr>
        <p:txBody>
          <a:bodyPr wrap="none" lIns="0" tIns="0" rIns="0" bIns="0" rtlCol="0" anchor="t"/>
          <a:lstStyle/>
          <a:p>
            <a:pPr marL="0" indent="0" algn="l">
              <a:lnSpc>
                <a:spcPts val="4100"/>
              </a:lnSpc>
              <a:buNone/>
            </a:pPr>
            <a:r>
              <a:rPr lang="en-US" sz="3250" kern="0" spc="-33" dirty="0">
                <a:solidFill>
                  <a:srgbClr val="FA95AF"/>
                </a:solidFill>
                <a:latin typeface="Anton" pitchFamily="34" charset="0"/>
                <a:ea typeface="Anton" pitchFamily="34" charset="-122"/>
                <a:cs typeface="Anton" pitchFamily="34" charset="-120"/>
              </a:rPr>
              <a:t>Le but des situationnistes</a:t>
            </a:r>
            <a:endParaRPr lang="en-US" sz="3250" dirty="0"/>
          </a:p>
        </p:txBody>
      </p:sp>
      <p:sp>
        <p:nvSpPr>
          <p:cNvPr id="3" name="Shape 1"/>
          <p:cNvSpPr/>
          <p:nvPr/>
        </p:nvSpPr>
        <p:spPr>
          <a:xfrm>
            <a:off x="585073" y="1316355"/>
            <a:ext cx="4375309" cy="6594158"/>
          </a:xfrm>
          <a:prstGeom prst="roundRect">
            <a:avLst>
              <a:gd name="adj" fmla="val 573"/>
            </a:avLst>
          </a:prstGeom>
          <a:solidFill>
            <a:srgbClr val="3E3E3E"/>
          </a:solidFill>
          <a:ln/>
        </p:spPr>
        <p:txBody>
          <a:bodyPr/>
          <a:lstStyle/>
          <a:p>
            <a:endParaRPr lang="fr-BE"/>
          </a:p>
        </p:txBody>
      </p:sp>
      <p:sp>
        <p:nvSpPr>
          <p:cNvPr id="4" name="Text 2"/>
          <p:cNvSpPr/>
          <p:nvPr/>
        </p:nvSpPr>
        <p:spPr>
          <a:xfrm>
            <a:off x="752237" y="1483519"/>
            <a:ext cx="2160984" cy="261104"/>
          </a:xfrm>
          <a:prstGeom prst="rect">
            <a:avLst/>
          </a:prstGeom>
          <a:noFill/>
          <a:ln/>
        </p:spPr>
        <p:txBody>
          <a:bodyPr wrap="none" lIns="0" tIns="0" rIns="0" bIns="0" rtlCol="0" anchor="t"/>
          <a:lstStyle/>
          <a:p>
            <a:pPr marL="0" indent="0" algn="l">
              <a:lnSpc>
                <a:spcPts val="2050"/>
              </a:lnSpc>
              <a:buNone/>
            </a:pPr>
            <a:r>
              <a:rPr lang="en-US" sz="1600" kern="0" spc="-16" dirty="0">
                <a:solidFill>
                  <a:srgbClr val="E0D6DE"/>
                </a:solidFill>
                <a:latin typeface="Anton" pitchFamily="34" charset="0"/>
                <a:ea typeface="Anton" pitchFamily="34" charset="-122"/>
                <a:cs typeface="Anton" pitchFamily="34" charset="-120"/>
              </a:rPr>
              <a:t>Construction de situations</a:t>
            </a:r>
            <a:endParaRPr lang="en-US" sz="1600" dirty="0"/>
          </a:p>
        </p:txBody>
      </p:sp>
      <p:sp>
        <p:nvSpPr>
          <p:cNvPr id="5" name="Text 3"/>
          <p:cNvSpPr/>
          <p:nvPr/>
        </p:nvSpPr>
        <p:spPr>
          <a:xfrm>
            <a:off x="752237" y="1844873"/>
            <a:ext cx="4040981" cy="1604486"/>
          </a:xfrm>
          <a:prstGeom prst="rect">
            <a:avLst/>
          </a:prstGeom>
          <a:noFill/>
          <a:ln/>
        </p:spPr>
        <p:txBody>
          <a:bodyPr wrap="square" lIns="0" tIns="0" rIns="0" bIns="0" rtlCol="0" anchor="t"/>
          <a:lstStyle/>
          <a:p>
            <a:pPr marL="0" indent="0" algn="l">
              <a:lnSpc>
                <a:spcPts val="2100"/>
              </a:lnSpc>
              <a:buNone/>
            </a:pPr>
            <a:r>
              <a:rPr lang="en-US" sz="1300" kern="0" spc="-26" dirty="0">
                <a:solidFill>
                  <a:srgbClr val="E0D6DE"/>
                </a:solidFill>
                <a:latin typeface="Fira Sans" pitchFamily="34" charset="0"/>
                <a:ea typeface="Fira Sans" pitchFamily="34" charset="-122"/>
                <a:cs typeface="Fira Sans" pitchFamily="34" charset="-120"/>
              </a:rPr>
              <a:t>« Le but des situationnistes est la participation immédiate à une abondance passionnelle de la vie, à travers le changement de moments périssables délibérément aménagés. La réussite de ces moments ne peut être que leur effet passager » (Internationale Situationniste no1)</a:t>
            </a:r>
            <a:endParaRPr lang="en-US" sz="1300" dirty="0"/>
          </a:p>
        </p:txBody>
      </p:sp>
      <p:sp>
        <p:nvSpPr>
          <p:cNvPr id="6" name="Shape 4"/>
          <p:cNvSpPr/>
          <p:nvPr/>
        </p:nvSpPr>
        <p:spPr>
          <a:xfrm>
            <a:off x="5127546" y="1316355"/>
            <a:ext cx="4375309" cy="6594158"/>
          </a:xfrm>
          <a:prstGeom prst="roundRect">
            <a:avLst>
              <a:gd name="adj" fmla="val 573"/>
            </a:avLst>
          </a:prstGeom>
          <a:solidFill>
            <a:srgbClr val="3E3E3E"/>
          </a:solidFill>
          <a:ln/>
        </p:spPr>
        <p:txBody>
          <a:bodyPr/>
          <a:lstStyle/>
          <a:p>
            <a:endParaRPr lang="fr-BE"/>
          </a:p>
        </p:txBody>
      </p:sp>
      <p:sp>
        <p:nvSpPr>
          <p:cNvPr id="7" name="Text 5"/>
          <p:cNvSpPr/>
          <p:nvPr/>
        </p:nvSpPr>
        <p:spPr>
          <a:xfrm>
            <a:off x="5294709" y="1483519"/>
            <a:ext cx="2089547" cy="261104"/>
          </a:xfrm>
          <a:prstGeom prst="rect">
            <a:avLst/>
          </a:prstGeom>
          <a:noFill/>
          <a:ln/>
        </p:spPr>
        <p:txBody>
          <a:bodyPr wrap="none" lIns="0" tIns="0" rIns="0" bIns="0" rtlCol="0" anchor="t"/>
          <a:lstStyle/>
          <a:p>
            <a:pPr marL="0" indent="0" algn="l">
              <a:lnSpc>
                <a:spcPts val="2050"/>
              </a:lnSpc>
              <a:buNone/>
            </a:pPr>
            <a:r>
              <a:rPr lang="en-US" sz="1600" kern="0" spc="-16" dirty="0">
                <a:solidFill>
                  <a:srgbClr val="E0D6DE"/>
                </a:solidFill>
                <a:latin typeface="Anton" pitchFamily="34" charset="0"/>
                <a:ea typeface="Anton" pitchFamily="34" charset="-122"/>
                <a:cs typeface="Anton" pitchFamily="34" charset="-120"/>
              </a:rPr>
              <a:t>Dépassement de l'art</a:t>
            </a:r>
            <a:endParaRPr lang="en-US" sz="1600" dirty="0"/>
          </a:p>
        </p:txBody>
      </p:sp>
      <p:sp>
        <p:nvSpPr>
          <p:cNvPr id="8" name="Text 6"/>
          <p:cNvSpPr/>
          <p:nvPr/>
        </p:nvSpPr>
        <p:spPr>
          <a:xfrm>
            <a:off x="5294709" y="1844873"/>
            <a:ext cx="4040981" cy="1871901"/>
          </a:xfrm>
          <a:prstGeom prst="rect">
            <a:avLst/>
          </a:prstGeom>
          <a:noFill/>
          <a:ln/>
        </p:spPr>
        <p:txBody>
          <a:bodyPr wrap="square" lIns="0" tIns="0" rIns="0" bIns="0" rtlCol="0" anchor="t"/>
          <a:lstStyle/>
          <a:p>
            <a:pPr marL="0" indent="0" algn="l">
              <a:lnSpc>
                <a:spcPts val="2100"/>
              </a:lnSpc>
              <a:buNone/>
            </a:pPr>
            <a:r>
              <a:rPr lang="en-US" sz="1300" kern="0" spc="-26" dirty="0">
                <a:solidFill>
                  <a:srgbClr val="E0D6DE"/>
                </a:solidFill>
                <a:latin typeface="Fira Sans" pitchFamily="34" charset="0"/>
                <a:ea typeface="Fira Sans" pitchFamily="34" charset="-122"/>
                <a:cs typeface="Fira Sans" pitchFamily="34" charset="-120"/>
              </a:rPr>
              <a:t>Opposition nette à l'esthétisme, vu comme la soumission à une idéologie de type religieux, et volonté clairement affichée de dépassement de l'art : le constat est celui de la fin effective de l'Art, en tant qu'il doit désormais, après avoir subi les derniers outrages (dadaïstes notamment), devenir situation consciemment construite et vécue.</a:t>
            </a:r>
            <a:endParaRPr lang="en-US" sz="1300" dirty="0"/>
          </a:p>
        </p:txBody>
      </p:sp>
      <p:sp>
        <p:nvSpPr>
          <p:cNvPr id="9" name="Shape 7"/>
          <p:cNvSpPr/>
          <p:nvPr/>
        </p:nvSpPr>
        <p:spPr>
          <a:xfrm>
            <a:off x="9670018" y="1316355"/>
            <a:ext cx="4375309" cy="6594158"/>
          </a:xfrm>
          <a:prstGeom prst="roundRect">
            <a:avLst>
              <a:gd name="adj" fmla="val 573"/>
            </a:avLst>
          </a:prstGeom>
          <a:solidFill>
            <a:srgbClr val="3E3E3E"/>
          </a:solidFill>
          <a:ln/>
        </p:spPr>
        <p:txBody>
          <a:bodyPr/>
          <a:lstStyle/>
          <a:p>
            <a:endParaRPr lang="fr-BE"/>
          </a:p>
        </p:txBody>
      </p:sp>
      <p:sp>
        <p:nvSpPr>
          <p:cNvPr id="10" name="Text 8"/>
          <p:cNvSpPr/>
          <p:nvPr/>
        </p:nvSpPr>
        <p:spPr>
          <a:xfrm>
            <a:off x="9837182" y="1483519"/>
            <a:ext cx="2089547" cy="261104"/>
          </a:xfrm>
          <a:prstGeom prst="rect">
            <a:avLst/>
          </a:prstGeom>
          <a:noFill/>
          <a:ln/>
        </p:spPr>
        <p:txBody>
          <a:bodyPr wrap="none" lIns="0" tIns="0" rIns="0" bIns="0" rtlCol="0" anchor="t"/>
          <a:lstStyle/>
          <a:p>
            <a:pPr marL="0" indent="0" algn="l">
              <a:lnSpc>
                <a:spcPts val="2050"/>
              </a:lnSpc>
              <a:buNone/>
            </a:pPr>
            <a:r>
              <a:rPr lang="en-US" sz="1600" kern="0" spc="-16" dirty="0">
                <a:solidFill>
                  <a:srgbClr val="E0D6DE"/>
                </a:solidFill>
                <a:latin typeface="Anton" pitchFamily="34" charset="0"/>
                <a:ea typeface="Anton" pitchFamily="34" charset="-122"/>
                <a:cs typeface="Anton" pitchFamily="34" charset="-120"/>
              </a:rPr>
              <a:t>Révolution du quotidien</a:t>
            </a:r>
            <a:endParaRPr lang="en-US" sz="1600" dirty="0"/>
          </a:p>
        </p:txBody>
      </p:sp>
      <p:sp>
        <p:nvSpPr>
          <p:cNvPr id="11" name="Text 9"/>
          <p:cNvSpPr/>
          <p:nvPr/>
        </p:nvSpPr>
        <p:spPr>
          <a:xfrm>
            <a:off x="9837182" y="1844873"/>
            <a:ext cx="4040981" cy="1604486"/>
          </a:xfrm>
          <a:prstGeom prst="rect">
            <a:avLst/>
          </a:prstGeom>
          <a:noFill/>
          <a:ln/>
        </p:spPr>
        <p:txBody>
          <a:bodyPr wrap="square" lIns="0" tIns="0" rIns="0" bIns="0" rtlCol="0" anchor="t"/>
          <a:lstStyle/>
          <a:p>
            <a:pPr marL="0" indent="0" algn="l">
              <a:lnSpc>
                <a:spcPts val="2100"/>
              </a:lnSpc>
              <a:buNone/>
            </a:pPr>
            <a:r>
              <a:rPr lang="en-US" sz="1300" kern="0" spc="-26" dirty="0">
                <a:solidFill>
                  <a:srgbClr val="E0D6DE"/>
                </a:solidFill>
                <a:latin typeface="Fira Sans" pitchFamily="34" charset="0"/>
                <a:ea typeface="Fira Sans" pitchFamily="34" charset="-122"/>
                <a:cs typeface="Fira Sans" pitchFamily="34" charset="-120"/>
              </a:rPr>
              <a:t>Orientation de la « révolution prolétarienne » vers une autre voie que celles généralement promues par les différentes bureaucraties syndicales ou staliniennes, à savoir celle de l'autogestion généralisée (par des conseils nommément « ouvriers ») de la vie quotidienne.</a:t>
            </a:r>
            <a:endParaRPr lang="en-US" sz="1300" dirty="0"/>
          </a:p>
        </p:txBody>
      </p:sp>
      <p:pic>
        <p:nvPicPr>
          <p:cNvPr id="12" name="Image 0" descr="preencoded.png"/>
          <p:cNvPicPr>
            <a:picLocks noChangeAspect="1"/>
          </p:cNvPicPr>
          <p:nvPr/>
        </p:nvPicPr>
        <p:blipFill>
          <a:blip r:embed="rId3"/>
          <a:stretch>
            <a:fillRect/>
          </a:stretch>
        </p:blipFill>
        <p:spPr>
          <a:xfrm>
            <a:off x="5434130" y="3760649"/>
            <a:ext cx="3762137" cy="410598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536972" y="421838"/>
            <a:ext cx="4512707" cy="479465"/>
          </a:xfrm>
          <a:prstGeom prst="rect">
            <a:avLst/>
          </a:prstGeom>
          <a:noFill/>
          <a:ln/>
        </p:spPr>
        <p:txBody>
          <a:bodyPr wrap="none" lIns="0" tIns="0" rIns="0" bIns="0" rtlCol="0" anchor="t"/>
          <a:lstStyle/>
          <a:p>
            <a:pPr marL="0" indent="0" algn="l">
              <a:lnSpc>
                <a:spcPts val="3750"/>
              </a:lnSpc>
              <a:buNone/>
            </a:pPr>
            <a:r>
              <a:rPr lang="en-US" sz="3000" kern="0" spc="-30" dirty="0">
                <a:solidFill>
                  <a:srgbClr val="FA95AF"/>
                </a:solidFill>
                <a:latin typeface="Anton" pitchFamily="34" charset="0"/>
                <a:ea typeface="Anton" pitchFamily="34" charset="-122"/>
                <a:cs typeface="Anton" pitchFamily="34" charset="-120"/>
              </a:rPr>
              <a:t>Caractéristiques idéologiques</a:t>
            </a:r>
            <a:endParaRPr lang="en-US" sz="3000" dirty="0"/>
          </a:p>
        </p:txBody>
      </p:sp>
      <p:sp>
        <p:nvSpPr>
          <p:cNvPr id="3" name="Shape 1"/>
          <p:cNvSpPr/>
          <p:nvPr/>
        </p:nvSpPr>
        <p:spPr>
          <a:xfrm>
            <a:off x="536972" y="1380649"/>
            <a:ext cx="345162" cy="345162"/>
          </a:xfrm>
          <a:prstGeom prst="roundRect">
            <a:avLst>
              <a:gd name="adj" fmla="val 6668"/>
            </a:avLst>
          </a:prstGeom>
          <a:solidFill>
            <a:srgbClr val="3E3E3E"/>
          </a:solidFill>
          <a:ln/>
        </p:spPr>
        <p:txBody>
          <a:bodyPr/>
          <a:lstStyle/>
          <a:p>
            <a:endParaRPr lang="fr-BE"/>
          </a:p>
        </p:txBody>
      </p:sp>
      <p:pic>
        <p:nvPicPr>
          <p:cNvPr id="4" name="Image 0" descr="preencoded.png"/>
          <p:cNvPicPr>
            <a:picLocks noChangeAspect="1"/>
          </p:cNvPicPr>
          <p:nvPr/>
        </p:nvPicPr>
        <p:blipFill>
          <a:blip r:embed="rId3"/>
          <a:stretch>
            <a:fillRect/>
          </a:stretch>
        </p:blipFill>
        <p:spPr>
          <a:xfrm>
            <a:off x="594420" y="1409343"/>
            <a:ext cx="230148" cy="287655"/>
          </a:xfrm>
          <a:prstGeom prst="rect">
            <a:avLst/>
          </a:prstGeom>
        </p:spPr>
      </p:pic>
      <p:sp>
        <p:nvSpPr>
          <p:cNvPr id="5" name="Text 2"/>
          <p:cNvSpPr/>
          <p:nvPr/>
        </p:nvSpPr>
        <p:spPr>
          <a:xfrm>
            <a:off x="1035487" y="1380649"/>
            <a:ext cx="1917859" cy="239673"/>
          </a:xfrm>
          <a:prstGeom prst="rect">
            <a:avLst/>
          </a:prstGeom>
          <a:noFill/>
          <a:ln/>
        </p:spPr>
        <p:txBody>
          <a:bodyPr wrap="none" lIns="0" tIns="0" rIns="0" bIns="0" rtlCol="0" anchor="t"/>
          <a:lstStyle/>
          <a:p>
            <a:pPr marL="0" indent="0" algn="l">
              <a:lnSpc>
                <a:spcPts val="1850"/>
              </a:lnSpc>
              <a:buNone/>
            </a:pPr>
            <a:r>
              <a:rPr lang="en-US" sz="1500" kern="0" spc="-15" dirty="0">
                <a:solidFill>
                  <a:srgbClr val="E0D6DE"/>
                </a:solidFill>
                <a:latin typeface="Anton" pitchFamily="34" charset="0"/>
                <a:ea typeface="Anton" pitchFamily="34" charset="-122"/>
                <a:cs typeface="Anton" pitchFamily="34" charset="-120"/>
              </a:rPr>
              <a:t>Fin du spectacle</a:t>
            </a:r>
            <a:endParaRPr lang="en-US" sz="1500" dirty="0"/>
          </a:p>
        </p:txBody>
      </p:sp>
      <p:sp>
        <p:nvSpPr>
          <p:cNvPr id="6" name="Text 3"/>
          <p:cNvSpPr/>
          <p:nvPr/>
        </p:nvSpPr>
        <p:spPr>
          <a:xfrm>
            <a:off x="1035487" y="1712357"/>
            <a:ext cx="3918109" cy="736521"/>
          </a:xfrm>
          <a:prstGeom prst="rect">
            <a:avLst/>
          </a:prstGeom>
          <a:noFill/>
          <a:ln/>
        </p:spPr>
        <p:txBody>
          <a:bodyPr wrap="square" lIns="0" tIns="0" rIns="0" bIns="0" rtlCol="0" anchor="t"/>
          <a:lstStyle/>
          <a:p>
            <a:pPr marL="0" indent="0" algn="l">
              <a:lnSpc>
                <a:spcPts val="1900"/>
              </a:lnSpc>
              <a:buNone/>
            </a:pPr>
            <a:r>
              <a:rPr lang="en-US" sz="1200" kern="0" spc="-24" dirty="0">
                <a:solidFill>
                  <a:srgbClr val="E0D6DE"/>
                </a:solidFill>
                <a:latin typeface="Fira Sans" pitchFamily="34" charset="0"/>
                <a:ea typeface="Fira Sans" pitchFamily="34" charset="-122"/>
                <a:cs typeface="Fira Sans" pitchFamily="34" charset="-120"/>
              </a:rPr>
              <a:t>Volonté de mettre fin au spectacle (défaillance de la faculté de rencontre, privation de la communication affective, absence du pouvoir réel de contrôle)</a:t>
            </a:r>
            <a:endParaRPr lang="en-US" sz="1200" dirty="0"/>
          </a:p>
        </p:txBody>
      </p:sp>
      <p:sp>
        <p:nvSpPr>
          <p:cNvPr id="7" name="Shape 4"/>
          <p:cNvSpPr/>
          <p:nvPr/>
        </p:nvSpPr>
        <p:spPr>
          <a:xfrm>
            <a:off x="5106948" y="1380649"/>
            <a:ext cx="345162" cy="345162"/>
          </a:xfrm>
          <a:prstGeom prst="roundRect">
            <a:avLst>
              <a:gd name="adj" fmla="val 6668"/>
            </a:avLst>
          </a:prstGeom>
          <a:solidFill>
            <a:srgbClr val="3E3E3E"/>
          </a:solidFill>
          <a:ln/>
        </p:spPr>
        <p:txBody>
          <a:bodyPr/>
          <a:lstStyle/>
          <a:p>
            <a:endParaRPr lang="fr-BE"/>
          </a:p>
        </p:txBody>
      </p:sp>
      <p:pic>
        <p:nvPicPr>
          <p:cNvPr id="8" name="Image 1" descr="preencoded.png"/>
          <p:cNvPicPr>
            <a:picLocks noChangeAspect="1"/>
          </p:cNvPicPr>
          <p:nvPr/>
        </p:nvPicPr>
        <p:blipFill>
          <a:blip r:embed="rId4"/>
          <a:stretch>
            <a:fillRect/>
          </a:stretch>
        </p:blipFill>
        <p:spPr>
          <a:xfrm>
            <a:off x="5164395" y="1409343"/>
            <a:ext cx="230148" cy="287655"/>
          </a:xfrm>
          <a:prstGeom prst="rect">
            <a:avLst/>
          </a:prstGeom>
        </p:spPr>
      </p:pic>
      <p:sp>
        <p:nvSpPr>
          <p:cNvPr id="9" name="Text 5"/>
          <p:cNvSpPr/>
          <p:nvPr/>
        </p:nvSpPr>
        <p:spPr>
          <a:xfrm>
            <a:off x="5605463" y="1380649"/>
            <a:ext cx="2174319" cy="239673"/>
          </a:xfrm>
          <a:prstGeom prst="rect">
            <a:avLst/>
          </a:prstGeom>
          <a:noFill/>
          <a:ln/>
        </p:spPr>
        <p:txBody>
          <a:bodyPr wrap="none" lIns="0" tIns="0" rIns="0" bIns="0" rtlCol="0" anchor="t"/>
          <a:lstStyle/>
          <a:p>
            <a:pPr marL="0" indent="0" algn="l">
              <a:lnSpc>
                <a:spcPts val="1850"/>
              </a:lnSpc>
              <a:buNone/>
            </a:pPr>
            <a:r>
              <a:rPr lang="en-US" sz="1500" kern="0" spc="-15" dirty="0">
                <a:solidFill>
                  <a:srgbClr val="E0D6DE"/>
                </a:solidFill>
                <a:latin typeface="Anton" pitchFamily="34" charset="0"/>
                <a:ea typeface="Anton" pitchFamily="34" charset="-122"/>
                <a:cs typeface="Anton" pitchFamily="34" charset="-120"/>
              </a:rPr>
              <a:t>Critique du monde marchand</a:t>
            </a:r>
            <a:endParaRPr lang="en-US" sz="1500" dirty="0"/>
          </a:p>
        </p:txBody>
      </p:sp>
      <p:sp>
        <p:nvSpPr>
          <p:cNvPr id="10" name="Text 6"/>
          <p:cNvSpPr/>
          <p:nvPr/>
        </p:nvSpPr>
        <p:spPr>
          <a:xfrm>
            <a:off x="5605463" y="1712357"/>
            <a:ext cx="3918109" cy="736521"/>
          </a:xfrm>
          <a:prstGeom prst="rect">
            <a:avLst/>
          </a:prstGeom>
          <a:noFill/>
          <a:ln/>
        </p:spPr>
        <p:txBody>
          <a:bodyPr wrap="square" lIns="0" tIns="0" rIns="0" bIns="0" rtlCol="0" anchor="t"/>
          <a:lstStyle/>
          <a:p>
            <a:pPr marL="0" indent="0" algn="l">
              <a:lnSpc>
                <a:spcPts val="1900"/>
              </a:lnSpc>
              <a:buNone/>
            </a:pPr>
            <a:r>
              <a:rPr lang="en-US" sz="1200" kern="0" spc="-24" dirty="0">
                <a:solidFill>
                  <a:srgbClr val="E0D6DE"/>
                </a:solidFill>
                <a:latin typeface="Fira Sans" pitchFamily="34" charset="0"/>
                <a:ea typeface="Fira Sans" pitchFamily="34" charset="-122"/>
                <a:cs typeface="Fira Sans" pitchFamily="34" charset="-120"/>
              </a:rPr>
              <a:t>Caractérisation du monde de l'époque comme « spectaculaire-marchand », redoublement-approfondissement de la réification</a:t>
            </a:r>
            <a:endParaRPr lang="en-US" sz="1200" dirty="0"/>
          </a:p>
        </p:txBody>
      </p:sp>
      <p:sp>
        <p:nvSpPr>
          <p:cNvPr id="11" name="Shape 7"/>
          <p:cNvSpPr/>
          <p:nvPr/>
        </p:nvSpPr>
        <p:spPr>
          <a:xfrm>
            <a:off x="9676924" y="1380649"/>
            <a:ext cx="345162" cy="345162"/>
          </a:xfrm>
          <a:prstGeom prst="roundRect">
            <a:avLst>
              <a:gd name="adj" fmla="val 6668"/>
            </a:avLst>
          </a:prstGeom>
          <a:solidFill>
            <a:srgbClr val="3E3E3E"/>
          </a:solidFill>
          <a:ln/>
        </p:spPr>
        <p:txBody>
          <a:bodyPr/>
          <a:lstStyle/>
          <a:p>
            <a:endParaRPr lang="fr-BE"/>
          </a:p>
        </p:txBody>
      </p:sp>
      <p:pic>
        <p:nvPicPr>
          <p:cNvPr id="12" name="Image 2" descr="preencoded.png"/>
          <p:cNvPicPr>
            <a:picLocks noChangeAspect="1"/>
          </p:cNvPicPr>
          <p:nvPr/>
        </p:nvPicPr>
        <p:blipFill>
          <a:blip r:embed="rId5"/>
          <a:stretch>
            <a:fillRect/>
          </a:stretch>
        </p:blipFill>
        <p:spPr>
          <a:xfrm>
            <a:off x="9734371" y="1409343"/>
            <a:ext cx="230148" cy="287655"/>
          </a:xfrm>
          <a:prstGeom prst="rect">
            <a:avLst/>
          </a:prstGeom>
        </p:spPr>
      </p:pic>
      <p:sp>
        <p:nvSpPr>
          <p:cNvPr id="13" name="Text 8"/>
          <p:cNvSpPr/>
          <p:nvPr/>
        </p:nvSpPr>
        <p:spPr>
          <a:xfrm>
            <a:off x="10175438" y="1380649"/>
            <a:ext cx="1917859" cy="239673"/>
          </a:xfrm>
          <a:prstGeom prst="rect">
            <a:avLst/>
          </a:prstGeom>
          <a:noFill/>
          <a:ln/>
        </p:spPr>
        <p:txBody>
          <a:bodyPr wrap="none" lIns="0" tIns="0" rIns="0" bIns="0" rtlCol="0" anchor="t"/>
          <a:lstStyle/>
          <a:p>
            <a:pPr marL="0" indent="0" algn="l">
              <a:lnSpc>
                <a:spcPts val="1850"/>
              </a:lnSpc>
              <a:buNone/>
            </a:pPr>
            <a:r>
              <a:rPr lang="en-US" sz="1500" kern="0" spc="-15" dirty="0">
                <a:solidFill>
                  <a:srgbClr val="E0D6DE"/>
                </a:solidFill>
                <a:latin typeface="Anton" pitchFamily="34" charset="0"/>
                <a:ea typeface="Anton" pitchFamily="34" charset="-122"/>
                <a:cs typeface="Anton" pitchFamily="34" charset="-120"/>
              </a:rPr>
              <a:t>Refus du travail</a:t>
            </a:r>
            <a:endParaRPr lang="en-US" sz="1500" dirty="0"/>
          </a:p>
        </p:txBody>
      </p:sp>
      <p:sp>
        <p:nvSpPr>
          <p:cNvPr id="14" name="Text 9"/>
          <p:cNvSpPr/>
          <p:nvPr/>
        </p:nvSpPr>
        <p:spPr>
          <a:xfrm>
            <a:off x="10175438" y="1712357"/>
            <a:ext cx="3918109" cy="736521"/>
          </a:xfrm>
          <a:prstGeom prst="rect">
            <a:avLst/>
          </a:prstGeom>
          <a:noFill/>
          <a:ln/>
        </p:spPr>
        <p:txBody>
          <a:bodyPr wrap="square" lIns="0" tIns="0" rIns="0" bIns="0" rtlCol="0" anchor="t"/>
          <a:lstStyle/>
          <a:p>
            <a:pPr marL="0" indent="0" algn="l">
              <a:lnSpc>
                <a:spcPts val="1900"/>
              </a:lnSpc>
              <a:buNone/>
            </a:pPr>
            <a:r>
              <a:rPr lang="en-US" sz="1200" kern="0" spc="-24" dirty="0">
                <a:solidFill>
                  <a:srgbClr val="E0D6DE"/>
                </a:solidFill>
                <a:latin typeface="Fira Sans" pitchFamily="34" charset="0"/>
                <a:ea typeface="Fira Sans" pitchFamily="34" charset="-122"/>
                <a:cs typeface="Fira Sans" pitchFamily="34" charset="-120"/>
              </a:rPr>
              <a:t>Opposition nette au travail, en ce que les moyens de production permettent, par l'automation, de supprimer cette « malédiction »</a:t>
            </a:r>
            <a:endParaRPr lang="en-US" sz="1200" dirty="0"/>
          </a:p>
        </p:txBody>
      </p:sp>
      <p:pic>
        <p:nvPicPr>
          <p:cNvPr id="15" name="Image 3" descr="preencoded.png"/>
          <p:cNvPicPr>
            <a:picLocks noChangeAspect="1"/>
          </p:cNvPicPr>
          <p:nvPr/>
        </p:nvPicPr>
        <p:blipFill>
          <a:blip r:embed="rId6"/>
          <a:stretch>
            <a:fillRect/>
          </a:stretch>
        </p:blipFill>
        <p:spPr>
          <a:xfrm>
            <a:off x="1223513" y="2562947"/>
            <a:ext cx="11166607" cy="5058417"/>
          </a:xfrm>
          <a:prstGeom prst="rect">
            <a:avLst/>
          </a:prstGeom>
        </p:spPr>
      </p:pic>
      <p:sp>
        <p:nvSpPr>
          <p:cNvPr id="17" name="ZoneTexte 16">
            <a:extLst>
              <a:ext uri="{FF2B5EF4-FFF2-40B4-BE49-F238E27FC236}">
                <a16:creationId xmlns:a16="http://schemas.microsoft.com/office/drawing/2014/main" id="{43304920-5D3D-BDBD-5180-AEDDF8C74B1E}"/>
              </a:ext>
            </a:extLst>
          </p:cNvPr>
          <p:cNvSpPr txBox="1"/>
          <p:nvPr/>
        </p:nvSpPr>
        <p:spPr>
          <a:xfrm>
            <a:off x="536972" y="7924800"/>
            <a:ext cx="5756576" cy="369332"/>
          </a:xfrm>
          <a:prstGeom prst="rect">
            <a:avLst/>
          </a:prstGeom>
          <a:noFill/>
        </p:spPr>
        <p:txBody>
          <a:bodyPr wrap="none" rtlCol="0">
            <a:spAutoFit/>
          </a:bodyPr>
          <a:lstStyle/>
          <a:p>
            <a:r>
              <a:rPr lang="fr-BE" dirty="0">
                <a:solidFill>
                  <a:srgbClr val="C00000"/>
                </a:solidFill>
              </a:rPr>
              <a:t>Michel Bounan, </a:t>
            </a:r>
            <a:r>
              <a:rPr lang="fr-BE" i="1" dirty="0">
                <a:solidFill>
                  <a:srgbClr val="C00000"/>
                </a:solidFill>
              </a:rPr>
              <a:t>La vie innommable</a:t>
            </a:r>
            <a:r>
              <a:rPr lang="fr-BE" dirty="0">
                <a:solidFill>
                  <a:srgbClr val="C00000"/>
                </a:solidFill>
              </a:rPr>
              <a:t>, Paris, Allia, 1993, p. 74.</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49379" y="925354"/>
            <a:ext cx="5419963" cy="669131"/>
          </a:xfrm>
          <a:prstGeom prst="rect">
            <a:avLst/>
          </a:prstGeom>
          <a:noFill/>
          <a:ln/>
        </p:spPr>
        <p:txBody>
          <a:bodyPr wrap="none" lIns="0" tIns="0" rIns="0" bIns="0" rtlCol="0" anchor="t"/>
          <a:lstStyle/>
          <a:p>
            <a:pPr marL="0" indent="0" algn="l">
              <a:lnSpc>
                <a:spcPts val="5250"/>
              </a:lnSpc>
              <a:buNone/>
            </a:pPr>
            <a:r>
              <a:rPr lang="en-US" sz="4200" kern="0" spc="-42" dirty="0">
                <a:solidFill>
                  <a:srgbClr val="FA95AF"/>
                </a:solidFill>
                <a:latin typeface="Anton" pitchFamily="34" charset="0"/>
                <a:ea typeface="Anton" pitchFamily="34" charset="-122"/>
                <a:cs typeface="Anton" pitchFamily="34" charset="-120"/>
              </a:rPr>
              <a:t>Le détournement : théorie</a:t>
            </a:r>
            <a:endParaRPr lang="en-US" sz="4200" dirty="0"/>
          </a:p>
        </p:txBody>
      </p:sp>
      <p:pic>
        <p:nvPicPr>
          <p:cNvPr id="3" name="Image 0" descr="preencoded.png"/>
          <p:cNvPicPr>
            <a:picLocks noChangeAspect="1"/>
          </p:cNvPicPr>
          <p:nvPr/>
        </p:nvPicPr>
        <p:blipFill>
          <a:blip r:embed="rId3"/>
          <a:stretch>
            <a:fillRect/>
          </a:stretch>
        </p:blipFill>
        <p:spPr>
          <a:xfrm>
            <a:off x="749379" y="2022753"/>
            <a:ext cx="3282910" cy="856536"/>
          </a:xfrm>
          <a:prstGeom prst="rect">
            <a:avLst/>
          </a:prstGeom>
        </p:spPr>
      </p:pic>
      <p:sp>
        <p:nvSpPr>
          <p:cNvPr id="4" name="Text 1"/>
          <p:cNvSpPr/>
          <p:nvPr/>
        </p:nvSpPr>
        <p:spPr>
          <a:xfrm>
            <a:off x="963454" y="3200400"/>
            <a:ext cx="2676644" cy="334566"/>
          </a:xfrm>
          <a:prstGeom prst="rect">
            <a:avLst/>
          </a:prstGeom>
          <a:noFill/>
          <a:ln/>
        </p:spPr>
        <p:txBody>
          <a:bodyPr wrap="none" lIns="0" tIns="0" rIns="0" bIns="0" rtlCol="0" anchor="t"/>
          <a:lstStyle/>
          <a:p>
            <a:pPr marL="0" indent="0" algn="l">
              <a:lnSpc>
                <a:spcPts val="2600"/>
              </a:lnSpc>
              <a:buNone/>
            </a:pPr>
            <a:r>
              <a:rPr lang="en-US" sz="2100" kern="0" spc="-21" dirty="0">
                <a:solidFill>
                  <a:srgbClr val="E0D6DE"/>
                </a:solidFill>
                <a:latin typeface="Anton" pitchFamily="34" charset="0"/>
                <a:ea typeface="Anton" pitchFamily="34" charset="-122"/>
                <a:cs typeface="Anton" pitchFamily="34" charset="-120"/>
              </a:rPr>
              <a:t>Dépassement de l'art</a:t>
            </a:r>
            <a:endParaRPr lang="en-US" sz="2100" dirty="0"/>
          </a:p>
        </p:txBody>
      </p:sp>
      <p:sp>
        <p:nvSpPr>
          <p:cNvPr id="5" name="Text 2"/>
          <p:cNvSpPr/>
          <p:nvPr/>
        </p:nvSpPr>
        <p:spPr>
          <a:xfrm>
            <a:off x="963454" y="3663434"/>
            <a:ext cx="2854762" cy="3426619"/>
          </a:xfrm>
          <a:prstGeom prst="rect">
            <a:avLst/>
          </a:prstGeom>
          <a:noFill/>
          <a:ln/>
        </p:spPr>
        <p:txBody>
          <a:bodyPr wrap="square" lIns="0" tIns="0" rIns="0" bIns="0" rtlCol="0" anchor="t"/>
          <a:lstStyle/>
          <a:p>
            <a:pPr marL="0" indent="0" algn="l">
              <a:lnSpc>
                <a:spcPts val="2650"/>
              </a:lnSpc>
              <a:buNone/>
            </a:pPr>
            <a:r>
              <a:rPr lang="en-US" sz="1650" kern="0" spc="-34" dirty="0">
                <a:solidFill>
                  <a:srgbClr val="E0D6DE"/>
                </a:solidFill>
                <a:latin typeface="Fira Sans" pitchFamily="34" charset="0"/>
                <a:ea typeface="Fira Sans" pitchFamily="34" charset="-122"/>
                <a:cs typeface="Fira Sans" pitchFamily="34" charset="-120"/>
              </a:rPr>
              <a:t>« Tous les esprits un peu avertis de notre temps s'accordent sur cette évidence qu'il est devenu impossible à l'art de se soutenir comme activité supérieure, ou même comme activité de compensation à laquelle on puisse honorablement s'adonner. »</a:t>
            </a:r>
            <a:endParaRPr lang="en-US" sz="1650" dirty="0"/>
          </a:p>
        </p:txBody>
      </p:sp>
      <p:pic>
        <p:nvPicPr>
          <p:cNvPr id="6" name="Image 1" descr="preencoded.png"/>
          <p:cNvPicPr>
            <a:picLocks noChangeAspect="1"/>
          </p:cNvPicPr>
          <p:nvPr/>
        </p:nvPicPr>
        <p:blipFill>
          <a:blip r:embed="rId4"/>
          <a:stretch>
            <a:fillRect/>
          </a:stretch>
        </p:blipFill>
        <p:spPr>
          <a:xfrm>
            <a:off x="4032290" y="2022753"/>
            <a:ext cx="3282910" cy="856536"/>
          </a:xfrm>
          <a:prstGeom prst="rect">
            <a:avLst/>
          </a:prstGeom>
        </p:spPr>
      </p:pic>
      <p:sp>
        <p:nvSpPr>
          <p:cNvPr id="7" name="Text 3"/>
          <p:cNvSpPr/>
          <p:nvPr/>
        </p:nvSpPr>
        <p:spPr>
          <a:xfrm>
            <a:off x="4246364" y="3200400"/>
            <a:ext cx="2676644" cy="334566"/>
          </a:xfrm>
          <a:prstGeom prst="rect">
            <a:avLst/>
          </a:prstGeom>
          <a:noFill/>
          <a:ln/>
        </p:spPr>
        <p:txBody>
          <a:bodyPr wrap="none" lIns="0" tIns="0" rIns="0" bIns="0" rtlCol="0" anchor="t"/>
          <a:lstStyle/>
          <a:p>
            <a:pPr marL="0" indent="0" algn="l">
              <a:lnSpc>
                <a:spcPts val="2600"/>
              </a:lnSpc>
              <a:buNone/>
            </a:pPr>
            <a:r>
              <a:rPr lang="en-US" sz="2100" kern="0" spc="-21" dirty="0">
                <a:solidFill>
                  <a:srgbClr val="E0D6DE"/>
                </a:solidFill>
                <a:latin typeface="Anton" pitchFamily="34" charset="0"/>
                <a:ea typeface="Anton" pitchFamily="34" charset="-122"/>
                <a:cs typeface="Anton" pitchFamily="34" charset="-120"/>
              </a:rPr>
              <a:t>Propagande partisane</a:t>
            </a:r>
            <a:endParaRPr lang="en-US" sz="2100" dirty="0"/>
          </a:p>
        </p:txBody>
      </p:sp>
      <p:sp>
        <p:nvSpPr>
          <p:cNvPr id="8" name="Text 4"/>
          <p:cNvSpPr/>
          <p:nvPr/>
        </p:nvSpPr>
        <p:spPr>
          <a:xfrm>
            <a:off x="4246364" y="3663434"/>
            <a:ext cx="2854762" cy="1713309"/>
          </a:xfrm>
          <a:prstGeom prst="rect">
            <a:avLst/>
          </a:prstGeom>
          <a:noFill/>
          <a:ln/>
        </p:spPr>
        <p:txBody>
          <a:bodyPr wrap="square" lIns="0" tIns="0" rIns="0" bIns="0" rtlCol="0" anchor="t"/>
          <a:lstStyle/>
          <a:p>
            <a:pPr marL="0" indent="0" algn="l">
              <a:lnSpc>
                <a:spcPts val="2650"/>
              </a:lnSpc>
              <a:buNone/>
            </a:pPr>
            <a:r>
              <a:rPr lang="en-US" sz="1650" kern="0" spc="-34" dirty="0">
                <a:solidFill>
                  <a:srgbClr val="E0D6DE"/>
                </a:solidFill>
                <a:latin typeface="Fira Sans" pitchFamily="34" charset="0"/>
                <a:ea typeface="Fira Sans" pitchFamily="34" charset="-122"/>
                <a:cs typeface="Fira Sans" pitchFamily="34" charset="-120"/>
              </a:rPr>
              <a:t>« Dans son ensemble, l'héritage littéraire et artistique de l'humanité doit être utilisé à des fins de propagande partisane »</a:t>
            </a:r>
            <a:endParaRPr lang="en-US" sz="1650" dirty="0"/>
          </a:p>
        </p:txBody>
      </p:sp>
      <p:pic>
        <p:nvPicPr>
          <p:cNvPr id="9" name="Image 2" descr="preencoded.png"/>
          <p:cNvPicPr>
            <a:picLocks noChangeAspect="1"/>
          </p:cNvPicPr>
          <p:nvPr/>
        </p:nvPicPr>
        <p:blipFill>
          <a:blip r:embed="rId5"/>
          <a:stretch>
            <a:fillRect/>
          </a:stretch>
        </p:blipFill>
        <p:spPr>
          <a:xfrm>
            <a:off x="7315200" y="2022753"/>
            <a:ext cx="3282910" cy="856536"/>
          </a:xfrm>
          <a:prstGeom prst="rect">
            <a:avLst/>
          </a:prstGeom>
        </p:spPr>
      </p:pic>
      <p:sp>
        <p:nvSpPr>
          <p:cNvPr id="10" name="Text 5"/>
          <p:cNvSpPr/>
          <p:nvPr/>
        </p:nvSpPr>
        <p:spPr>
          <a:xfrm>
            <a:off x="7529274" y="3200400"/>
            <a:ext cx="2854762" cy="669131"/>
          </a:xfrm>
          <a:prstGeom prst="rect">
            <a:avLst/>
          </a:prstGeom>
          <a:noFill/>
          <a:ln/>
        </p:spPr>
        <p:txBody>
          <a:bodyPr wrap="square" lIns="0" tIns="0" rIns="0" bIns="0" rtlCol="0" anchor="t"/>
          <a:lstStyle/>
          <a:p>
            <a:pPr marL="0" indent="0" algn="l">
              <a:lnSpc>
                <a:spcPts val="2600"/>
              </a:lnSpc>
              <a:buNone/>
            </a:pPr>
            <a:r>
              <a:rPr lang="en-US" sz="2100" kern="0" spc="-21" dirty="0">
                <a:solidFill>
                  <a:srgbClr val="E0D6DE"/>
                </a:solidFill>
                <a:latin typeface="Anton" pitchFamily="34" charset="0"/>
                <a:ea typeface="Anton" pitchFamily="34" charset="-122"/>
                <a:cs typeface="Anton" pitchFamily="34" charset="-120"/>
              </a:rPr>
              <a:t>Fin de la propriété intellectuelle</a:t>
            </a:r>
            <a:endParaRPr lang="en-US" sz="2100" dirty="0"/>
          </a:p>
        </p:txBody>
      </p:sp>
      <p:sp>
        <p:nvSpPr>
          <p:cNvPr id="11" name="Text 6"/>
          <p:cNvSpPr/>
          <p:nvPr/>
        </p:nvSpPr>
        <p:spPr>
          <a:xfrm>
            <a:off x="7529274" y="3998000"/>
            <a:ext cx="2854762" cy="2398633"/>
          </a:xfrm>
          <a:prstGeom prst="rect">
            <a:avLst/>
          </a:prstGeom>
          <a:noFill/>
          <a:ln/>
        </p:spPr>
        <p:txBody>
          <a:bodyPr wrap="square" lIns="0" tIns="0" rIns="0" bIns="0" rtlCol="0" anchor="t"/>
          <a:lstStyle/>
          <a:p>
            <a:pPr marL="0" indent="0" algn="l">
              <a:lnSpc>
                <a:spcPts val="2650"/>
              </a:lnSpc>
              <a:buNone/>
            </a:pPr>
            <a:r>
              <a:rPr lang="en-US" sz="1650" kern="0" spc="-34" dirty="0">
                <a:solidFill>
                  <a:srgbClr val="E0D6DE"/>
                </a:solidFill>
                <a:latin typeface="Fira Sans" pitchFamily="34" charset="0"/>
                <a:ea typeface="Fira Sans" pitchFamily="34" charset="-122"/>
                <a:cs typeface="Fira Sans" pitchFamily="34" charset="-120"/>
              </a:rPr>
              <a:t>« A vrai dire, il faut en finir avec toute notion de propriété personnelle en cette matière [culturelle]. Le surgissement d'autres nécessités rend caduques les réalisations "géniales" précédentes. »</a:t>
            </a:r>
            <a:endParaRPr lang="en-US" sz="1650" dirty="0"/>
          </a:p>
        </p:txBody>
      </p:sp>
      <p:pic>
        <p:nvPicPr>
          <p:cNvPr id="12" name="Image 3" descr="preencoded.png"/>
          <p:cNvPicPr>
            <a:picLocks noChangeAspect="1"/>
          </p:cNvPicPr>
          <p:nvPr/>
        </p:nvPicPr>
        <p:blipFill>
          <a:blip r:embed="rId6"/>
          <a:stretch>
            <a:fillRect/>
          </a:stretch>
        </p:blipFill>
        <p:spPr>
          <a:xfrm>
            <a:off x="10598110" y="2022753"/>
            <a:ext cx="3282910" cy="856536"/>
          </a:xfrm>
          <a:prstGeom prst="rect">
            <a:avLst/>
          </a:prstGeom>
        </p:spPr>
      </p:pic>
      <p:sp>
        <p:nvSpPr>
          <p:cNvPr id="13" name="Text 7"/>
          <p:cNvSpPr/>
          <p:nvPr/>
        </p:nvSpPr>
        <p:spPr>
          <a:xfrm>
            <a:off x="10812185" y="3200400"/>
            <a:ext cx="2676644" cy="334566"/>
          </a:xfrm>
          <a:prstGeom prst="rect">
            <a:avLst/>
          </a:prstGeom>
          <a:noFill/>
          <a:ln/>
        </p:spPr>
        <p:txBody>
          <a:bodyPr wrap="none" lIns="0" tIns="0" rIns="0" bIns="0" rtlCol="0" anchor="t"/>
          <a:lstStyle/>
          <a:p>
            <a:pPr marL="0" indent="0" algn="l">
              <a:lnSpc>
                <a:spcPts val="2600"/>
              </a:lnSpc>
              <a:buNone/>
            </a:pPr>
            <a:r>
              <a:rPr lang="en-US" sz="2100" kern="0" spc="-21" dirty="0">
                <a:solidFill>
                  <a:srgbClr val="E0D6DE"/>
                </a:solidFill>
                <a:latin typeface="Anton" pitchFamily="34" charset="0"/>
                <a:ea typeface="Anton" pitchFamily="34" charset="-122"/>
                <a:cs typeface="Anton" pitchFamily="34" charset="-120"/>
              </a:rPr>
              <a:t>Liberté de transformation</a:t>
            </a:r>
            <a:endParaRPr lang="en-US" sz="2100" dirty="0"/>
          </a:p>
        </p:txBody>
      </p:sp>
      <p:sp>
        <p:nvSpPr>
          <p:cNvPr id="14" name="Text 8"/>
          <p:cNvSpPr/>
          <p:nvPr/>
        </p:nvSpPr>
        <p:spPr>
          <a:xfrm>
            <a:off x="10812185" y="3663434"/>
            <a:ext cx="2854762" cy="3426619"/>
          </a:xfrm>
          <a:prstGeom prst="rect">
            <a:avLst/>
          </a:prstGeom>
          <a:noFill/>
          <a:ln/>
        </p:spPr>
        <p:txBody>
          <a:bodyPr wrap="square" lIns="0" tIns="0" rIns="0" bIns="0" rtlCol="0" anchor="t"/>
          <a:lstStyle/>
          <a:p>
            <a:pPr marL="0" indent="0" algn="l">
              <a:lnSpc>
                <a:spcPts val="2650"/>
              </a:lnSpc>
              <a:buNone/>
            </a:pPr>
            <a:r>
              <a:rPr lang="en-US" sz="1650" kern="0" spc="-34" dirty="0">
                <a:solidFill>
                  <a:srgbClr val="E0D6DE"/>
                </a:solidFill>
                <a:latin typeface="Fira Sans" pitchFamily="34" charset="0"/>
                <a:ea typeface="Fira Sans" pitchFamily="34" charset="-122"/>
                <a:cs typeface="Fira Sans" pitchFamily="34" charset="-120"/>
              </a:rPr>
              <a:t>« On peut non seulement corriger une œuvre ou intégrer divers fragments d'œuvres périmées dans une nouvelle, mais encore changer le sens de ces fragments et truquer de toutes les manières que l'on jugera bonnes ce que les imbéciles s'obstinent à nommer des citations. »</a:t>
            </a:r>
            <a:endParaRPr lang="en-US" sz="16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50D4F92-1C38-AD2E-AF58-B4BDCAD7D33C}"/>
              </a:ext>
            </a:extLst>
          </p:cNvPr>
          <p:cNvSpPr txBox="1"/>
          <p:nvPr/>
        </p:nvSpPr>
        <p:spPr>
          <a:xfrm>
            <a:off x="137160" y="152400"/>
            <a:ext cx="14386560" cy="7899598"/>
          </a:xfrm>
          <a:prstGeom prst="rect">
            <a:avLst/>
          </a:prstGeom>
          <a:noFill/>
        </p:spPr>
        <p:txBody>
          <a:bodyPr wrap="square" rtlCol="0">
            <a:spAutoFit/>
          </a:bodyPr>
          <a:lstStyle/>
          <a:p>
            <a:pPr marL="180340" indent="-180340" algn="just">
              <a:spcAft>
                <a:spcPts val="200"/>
              </a:spcAft>
            </a:pPr>
            <a:r>
              <a:rPr lang="fr-BE" sz="2400" dirty="0">
                <a:solidFill>
                  <a:srgbClr val="92D050"/>
                </a:solidFill>
                <a:effectLst/>
                <a:latin typeface="Times New Roman" panose="02020603050405020304" pitchFamily="18" charset="0"/>
                <a:ea typeface="Calibri" panose="020F0502020204030204" pitchFamily="34" charset="0"/>
              </a:rPr>
              <a:t>« Tous les esprits un peu avertis de notre temps s'accordent sur cette évidence qu'il est devenu impossible à l'art de se soutenir comme </a:t>
            </a:r>
            <a:r>
              <a:rPr lang="fr-BE" sz="2400" b="1" dirty="0">
                <a:solidFill>
                  <a:srgbClr val="00B050"/>
                </a:solidFill>
                <a:effectLst/>
                <a:latin typeface="Times New Roman" panose="02020603050405020304" pitchFamily="18" charset="0"/>
                <a:ea typeface="Calibri" panose="020F0502020204030204" pitchFamily="34" charset="0"/>
              </a:rPr>
              <a:t>activité supérieure</a:t>
            </a:r>
            <a:r>
              <a:rPr lang="fr-BE" sz="2400" dirty="0">
                <a:solidFill>
                  <a:srgbClr val="92D050"/>
                </a:solidFill>
                <a:effectLst/>
                <a:latin typeface="Times New Roman" panose="02020603050405020304" pitchFamily="18" charset="0"/>
                <a:ea typeface="Calibri" panose="020F0502020204030204" pitchFamily="34" charset="0"/>
              </a:rPr>
              <a:t>, ou même comme activité de </a:t>
            </a:r>
            <a:r>
              <a:rPr lang="fr-BE" sz="2400" b="1" dirty="0">
                <a:solidFill>
                  <a:srgbClr val="00B050"/>
                </a:solidFill>
                <a:effectLst/>
                <a:latin typeface="Times New Roman" panose="02020603050405020304" pitchFamily="18" charset="0"/>
                <a:ea typeface="Calibri" panose="020F0502020204030204" pitchFamily="34" charset="0"/>
              </a:rPr>
              <a:t>compensation</a:t>
            </a:r>
            <a:r>
              <a:rPr lang="fr-BE" sz="2400" dirty="0">
                <a:solidFill>
                  <a:srgbClr val="92D050"/>
                </a:solidFill>
                <a:effectLst/>
                <a:latin typeface="Times New Roman" panose="02020603050405020304" pitchFamily="18" charset="0"/>
                <a:ea typeface="Calibri" panose="020F0502020204030204" pitchFamily="34" charset="0"/>
              </a:rPr>
              <a:t> à laquelle on puisse honorablement s'adonner. La cause de ce dépérissement est visiblement l'apparition de </a:t>
            </a:r>
            <a:r>
              <a:rPr lang="fr-BE" sz="2400" b="1" dirty="0">
                <a:solidFill>
                  <a:srgbClr val="00B050"/>
                </a:solidFill>
                <a:effectLst/>
                <a:latin typeface="Times New Roman" panose="02020603050405020304" pitchFamily="18" charset="0"/>
                <a:ea typeface="Calibri" panose="020F0502020204030204" pitchFamily="34" charset="0"/>
              </a:rPr>
              <a:t>forces productives</a:t>
            </a:r>
            <a:r>
              <a:rPr lang="fr-BE" sz="2400" dirty="0">
                <a:solidFill>
                  <a:srgbClr val="92D050"/>
                </a:solidFill>
                <a:effectLst/>
                <a:latin typeface="Times New Roman" panose="02020603050405020304" pitchFamily="18" charset="0"/>
                <a:ea typeface="Calibri" panose="020F0502020204030204" pitchFamily="34" charset="0"/>
              </a:rPr>
              <a:t> qui nécessitent </a:t>
            </a:r>
            <a:r>
              <a:rPr lang="fr-BE" sz="2400" b="1" dirty="0">
                <a:solidFill>
                  <a:srgbClr val="00B050"/>
                </a:solidFill>
                <a:effectLst/>
                <a:latin typeface="Times New Roman" panose="02020603050405020304" pitchFamily="18" charset="0"/>
                <a:ea typeface="Calibri" panose="020F0502020204030204" pitchFamily="34" charset="0"/>
              </a:rPr>
              <a:t>d'autres rapports de production</a:t>
            </a:r>
            <a:r>
              <a:rPr lang="fr-BE" sz="2400" b="1" dirty="0">
                <a:solidFill>
                  <a:srgbClr val="92D050"/>
                </a:solidFill>
                <a:effectLst/>
                <a:latin typeface="Times New Roman" panose="02020603050405020304" pitchFamily="18" charset="0"/>
                <a:ea typeface="Calibri" panose="020F0502020204030204" pitchFamily="34" charset="0"/>
              </a:rPr>
              <a:t> </a:t>
            </a:r>
            <a:r>
              <a:rPr lang="fr-BE" sz="2400" b="1" dirty="0">
                <a:solidFill>
                  <a:srgbClr val="00B050"/>
                </a:solidFill>
                <a:effectLst/>
                <a:latin typeface="Times New Roman" panose="02020603050405020304" pitchFamily="18" charset="0"/>
                <a:ea typeface="Calibri" panose="020F0502020204030204" pitchFamily="34" charset="0"/>
              </a:rPr>
              <a:t>et une nouvelle pratique de la vie</a:t>
            </a:r>
            <a:r>
              <a:rPr lang="fr-BE" sz="2400" dirty="0">
                <a:solidFill>
                  <a:srgbClr val="92D050"/>
                </a:solidFill>
                <a:effectLst/>
                <a:latin typeface="Times New Roman" panose="02020603050405020304" pitchFamily="18" charset="0"/>
                <a:ea typeface="Calibri" panose="020F0502020204030204" pitchFamily="34" charset="0"/>
              </a:rPr>
              <a:t> » ; « tous les moyens d'expression connus vont confluer dans un mouvement général de </a:t>
            </a:r>
            <a:r>
              <a:rPr lang="fr-BE" sz="2400" b="1" dirty="0">
                <a:solidFill>
                  <a:srgbClr val="00B050"/>
                </a:solidFill>
                <a:effectLst/>
                <a:latin typeface="Times New Roman" panose="02020603050405020304" pitchFamily="18" charset="0"/>
                <a:ea typeface="Calibri" panose="020F0502020204030204" pitchFamily="34" charset="0"/>
              </a:rPr>
              <a:t>propagande</a:t>
            </a:r>
            <a:r>
              <a:rPr lang="fr-BE" sz="2400" dirty="0">
                <a:solidFill>
                  <a:srgbClr val="92D050"/>
                </a:solidFill>
                <a:effectLst/>
                <a:latin typeface="Times New Roman" panose="02020603050405020304" pitchFamily="18" charset="0"/>
                <a:ea typeface="Calibri" panose="020F0502020204030204" pitchFamily="34" charset="0"/>
              </a:rPr>
              <a:t> » ; « Dans son ensemble, l'héritage littéraire et artistique de l'humanité doit être utilisé à des fins de </a:t>
            </a:r>
            <a:r>
              <a:rPr lang="fr-BE" sz="2400" b="1" dirty="0">
                <a:solidFill>
                  <a:srgbClr val="00B050"/>
                </a:solidFill>
                <a:effectLst/>
                <a:latin typeface="Times New Roman" panose="02020603050405020304" pitchFamily="18" charset="0"/>
                <a:ea typeface="Calibri" panose="020F0502020204030204" pitchFamily="34" charset="0"/>
              </a:rPr>
              <a:t>propagande partisane</a:t>
            </a:r>
            <a:r>
              <a:rPr lang="fr-BE" sz="2400" dirty="0">
                <a:solidFill>
                  <a:srgbClr val="00B050"/>
                </a:solidFill>
                <a:effectLst/>
                <a:latin typeface="Times New Roman" panose="02020603050405020304" pitchFamily="18" charset="0"/>
                <a:ea typeface="Calibri" panose="020F0502020204030204" pitchFamily="34" charset="0"/>
              </a:rPr>
              <a:t> </a:t>
            </a:r>
            <a:r>
              <a:rPr lang="fr-BE" sz="2400" dirty="0">
                <a:solidFill>
                  <a:srgbClr val="92D050"/>
                </a:solidFill>
                <a:effectLst/>
                <a:latin typeface="Times New Roman" panose="02020603050405020304" pitchFamily="18" charset="0"/>
                <a:ea typeface="Calibri" panose="020F0502020204030204" pitchFamily="34" charset="0"/>
              </a:rPr>
              <a:t>» ; « A vrai dire, il faut en finir avec toute notion de </a:t>
            </a:r>
            <a:r>
              <a:rPr lang="fr-BE" sz="2400" b="1" dirty="0">
                <a:solidFill>
                  <a:srgbClr val="00B050"/>
                </a:solidFill>
                <a:effectLst/>
                <a:latin typeface="Times New Roman" panose="02020603050405020304" pitchFamily="18" charset="0"/>
                <a:ea typeface="Calibri" panose="020F0502020204030204" pitchFamily="34" charset="0"/>
              </a:rPr>
              <a:t>propriété personnelle</a:t>
            </a:r>
            <a:r>
              <a:rPr lang="fr-BE" sz="2400" dirty="0">
                <a:solidFill>
                  <a:srgbClr val="00B050"/>
                </a:solidFill>
                <a:effectLst/>
                <a:latin typeface="Times New Roman" panose="02020603050405020304" pitchFamily="18" charset="0"/>
                <a:ea typeface="Calibri" panose="020F0502020204030204" pitchFamily="34" charset="0"/>
              </a:rPr>
              <a:t> </a:t>
            </a:r>
            <a:r>
              <a:rPr lang="fr-BE" sz="2400" dirty="0">
                <a:solidFill>
                  <a:srgbClr val="92D050"/>
                </a:solidFill>
                <a:effectLst/>
                <a:latin typeface="Times New Roman" panose="02020603050405020304" pitchFamily="18" charset="0"/>
                <a:ea typeface="Calibri" panose="020F0502020204030204" pitchFamily="34" charset="0"/>
              </a:rPr>
              <a:t>en cette matière [culturelle] . Le surgissement d'autres nécessités rend caduques les réalisations “géniales” précédentes. Elles deviennent des obstacles, de redoutables habitudes. La question n'est pas de savoir si nous sommes ou non portés à les aimer. Nous devons passer outre. » ; « Tous les éléments, pris n'importe où, peuvent faire l'objet de </a:t>
            </a:r>
            <a:r>
              <a:rPr lang="fr-BE" sz="2400" b="1" dirty="0">
                <a:solidFill>
                  <a:srgbClr val="00B050"/>
                </a:solidFill>
                <a:effectLst/>
                <a:latin typeface="Times New Roman" panose="02020603050405020304" pitchFamily="18" charset="0"/>
                <a:ea typeface="Calibri" panose="020F0502020204030204" pitchFamily="34" charset="0"/>
              </a:rPr>
              <a:t>rapprochements nouveaux</a:t>
            </a:r>
            <a:r>
              <a:rPr lang="fr-BE" sz="2400" dirty="0">
                <a:solidFill>
                  <a:srgbClr val="92D050"/>
                </a:solidFill>
                <a:effectLst/>
                <a:latin typeface="Times New Roman" panose="02020603050405020304" pitchFamily="18" charset="0"/>
                <a:ea typeface="Calibri" panose="020F0502020204030204" pitchFamily="34" charset="0"/>
              </a:rPr>
              <a:t>. » ; « Tout peut servir » ; « Il va de soi que l'on peut non seulement corriger une œuvre ou intégrer divers fragments d'œuvres périmées dans une nouvelle, mais encore </a:t>
            </a:r>
            <a:r>
              <a:rPr lang="fr-BE" sz="2400" b="1" dirty="0">
                <a:solidFill>
                  <a:srgbClr val="00B050"/>
                </a:solidFill>
                <a:effectLst/>
                <a:latin typeface="Times New Roman" panose="02020603050405020304" pitchFamily="18" charset="0"/>
                <a:ea typeface="Calibri" panose="020F0502020204030204" pitchFamily="34" charset="0"/>
              </a:rPr>
              <a:t>changer le sens</a:t>
            </a:r>
            <a:r>
              <a:rPr lang="fr-BE" sz="2400" dirty="0">
                <a:solidFill>
                  <a:srgbClr val="92D050"/>
                </a:solidFill>
                <a:effectLst/>
                <a:latin typeface="Times New Roman" panose="02020603050405020304" pitchFamily="18" charset="0"/>
                <a:ea typeface="Calibri" panose="020F0502020204030204" pitchFamily="34" charset="0"/>
              </a:rPr>
              <a:t> de ces fragments et </a:t>
            </a:r>
            <a:r>
              <a:rPr lang="fr-BE" sz="2400" b="1" dirty="0">
                <a:solidFill>
                  <a:srgbClr val="00B050"/>
                </a:solidFill>
                <a:effectLst/>
                <a:latin typeface="Times New Roman" panose="02020603050405020304" pitchFamily="18" charset="0"/>
                <a:ea typeface="Calibri" panose="020F0502020204030204" pitchFamily="34" charset="0"/>
              </a:rPr>
              <a:t>truquer de toutes les manières que l'on jugera bonnes</a:t>
            </a:r>
            <a:r>
              <a:rPr lang="fr-BE" sz="2400" dirty="0">
                <a:solidFill>
                  <a:srgbClr val="92D050"/>
                </a:solidFill>
                <a:effectLst/>
                <a:latin typeface="Times New Roman" panose="02020603050405020304" pitchFamily="18" charset="0"/>
                <a:ea typeface="Calibri" panose="020F0502020204030204" pitchFamily="34" charset="0"/>
              </a:rPr>
              <a:t> ce que les imbéciles s'obstinent à nommer des citations. » ; « Il faut donc concevoir un stade </a:t>
            </a:r>
            <a:r>
              <a:rPr lang="fr-BE" sz="2400" b="1" dirty="0">
                <a:solidFill>
                  <a:srgbClr val="00B050"/>
                </a:solidFill>
                <a:effectLst/>
                <a:latin typeface="Times New Roman" panose="02020603050405020304" pitchFamily="18" charset="0"/>
                <a:ea typeface="Calibri" panose="020F0502020204030204" pitchFamily="34" charset="0"/>
              </a:rPr>
              <a:t>parodique-sérieux</a:t>
            </a:r>
            <a:r>
              <a:rPr lang="fr-BE" sz="2400" dirty="0">
                <a:solidFill>
                  <a:srgbClr val="92D050"/>
                </a:solidFill>
                <a:effectLst/>
                <a:latin typeface="Times New Roman" panose="02020603050405020304" pitchFamily="18" charset="0"/>
                <a:ea typeface="Calibri" panose="020F0502020204030204" pitchFamily="34" charset="0"/>
              </a:rPr>
              <a:t> où l'accumulation d'éléments détournés, loin de vouloir susciter l'indignation ou le rire en se référant à la notion d'une œuvre originale, mais marquant au contraire notre </a:t>
            </a:r>
            <a:r>
              <a:rPr lang="fr-BE" sz="2400" b="1" dirty="0">
                <a:solidFill>
                  <a:srgbClr val="00B050"/>
                </a:solidFill>
                <a:effectLst/>
                <a:latin typeface="Times New Roman" panose="02020603050405020304" pitchFamily="18" charset="0"/>
                <a:ea typeface="Calibri" panose="020F0502020204030204" pitchFamily="34" charset="0"/>
              </a:rPr>
              <a:t>indifférence pour un original</a:t>
            </a:r>
            <a:r>
              <a:rPr lang="fr-BE" sz="2400" dirty="0">
                <a:solidFill>
                  <a:srgbClr val="92D050"/>
                </a:solidFill>
                <a:effectLst/>
                <a:latin typeface="Times New Roman" panose="02020603050405020304" pitchFamily="18" charset="0"/>
                <a:ea typeface="Calibri" panose="020F0502020204030204" pitchFamily="34" charset="0"/>
              </a:rPr>
              <a:t> vidé de sens et oublié, s'emploierait à rendre </a:t>
            </a:r>
            <a:r>
              <a:rPr lang="fr-BE" sz="2400" b="1" dirty="0">
                <a:solidFill>
                  <a:srgbClr val="00B050"/>
                </a:solidFill>
                <a:effectLst/>
                <a:latin typeface="Times New Roman" panose="02020603050405020304" pitchFamily="18" charset="0"/>
                <a:ea typeface="Calibri" panose="020F0502020204030204" pitchFamily="34" charset="0"/>
              </a:rPr>
              <a:t>un certain sublime</a:t>
            </a:r>
            <a:r>
              <a:rPr lang="fr-BE" sz="2400" dirty="0">
                <a:solidFill>
                  <a:srgbClr val="92D050"/>
                </a:solidFill>
                <a:effectLst/>
                <a:latin typeface="Times New Roman" panose="02020603050405020304" pitchFamily="18" charset="0"/>
                <a:ea typeface="Calibri" panose="020F0502020204030204" pitchFamily="34" charset="0"/>
              </a:rPr>
              <a:t>. » ; </a:t>
            </a:r>
            <a:r>
              <a:rPr lang="fr-BE" sz="2400" b="1" dirty="0">
                <a:solidFill>
                  <a:srgbClr val="00B050"/>
                </a:solidFill>
                <a:effectLst/>
                <a:latin typeface="Times New Roman" panose="02020603050405020304" pitchFamily="18" charset="0"/>
                <a:ea typeface="Calibri" panose="020F0502020204030204" pitchFamily="34" charset="0"/>
              </a:rPr>
              <a:t>Lautréamont</a:t>
            </a:r>
            <a:r>
              <a:rPr lang="fr-BE" sz="2400" dirty="0">
                <a:solidFill>
                  <a:srgbClr val="92D050"/>
                </a:solidFill>
                <a:effectLst/>
                <a:latin typeface="Times New Roman" panose="02020603050405020304" pitchFamily="18" charset="0"/>
                <a:ea typeface="Calibri" panose="020F0502020204030204" pitchFamily="34" charset="0"/>
              </a:rPr>
              <a:t> et « le Plagiat est nécessaire, le progrès l'implique » et la poésie « qui doit être faite par tous »</a:t>
            </a:r>
          </a:p>
          <a:p>
            <a:pPr marL="180340" indent="-180340" algn="just">
              <a:spcAft>
                <a:spcPts val="200"/>
              </a:spcAft>
            </a:pPr>
            <a:endParaRPr lang="fr-BE" sz="2400" dirty="0">
              <a:solidFill>
                <a:srgbClr val="92D050"/>
              </a:solidFill>
              <a:latin typeface="Times New Roman" panose="02020603050405020304" pitchFamily="18" charset="0"/>
            </a:endParaRPr>
          </a:p>
          <a:p>
            <a:pPr marL="180340" indent="-180340" algn="just">
              <a:spcAft>
                <a:spcPts val="200"/>
              </a:spcAft>
            </a:pPr>
            <a:r>
              <a:rPr lang="fr-BE" sz="2400" dirty="0">
                <a:solidFill>
                  <a:srgbClr val="92D050"/>
                </a:solidFill>
                <a:effectLst/>
              </a:rPr>
              <a:t> </a:t>
            </a:r>
            <a:r>
              <a:rPr lang="fr-BE" sz="2400" dirty="0">
                <a:solidFill>
                  <a:srgbClr val="92D050"/>
                </a:solidFill>
                <a:latin typeface="Times New Roman" panose="02020603050405020304" pitchFamily="18" charset="0"/>
                <a:cs typeface="Times New Roman" panose="02020603050405020304" pitchFamily="18" charset="0"/>
              </a:rPr>
              <a:t>Note : </a:t>
            </a:r>
            <a:r>
              <a:rPr lang="fr-BE" sz="2400" dirty="0">
                <a:solidFill>
                  <a:srgbClr val="92D050"/>
                </a:solidFill>
                <a:effectLst/>
                <a:latin typeface="Times New Roman" panose="02020603050405020304" pitchFamily="18" charset="0"/>
                <a:ea typeface="Times New Roman" panose="02020603050405020304" pitchFamily="18" charset="0"/>
                <a:cs typeface="Times New Roman" panose="02020603050405020304" pitchFamily="18" charset="0"/>
              </a:rPr>
              <a:t>On lit dans l’ </a:t>
            </a:r>
            <a:r>
              <a:rPr lang="fr-BE" sz="2400" i="1" dirty="0">
                <a:solidFill>
                  <a:srgbClr val="92D050"/>
                </a:solidFill>
                <a:effectLst/>
                <a:latin typeface="Times New Roman" panose="02020603050405020304" pitchFamily="18" charset="0"/>
                <a:ea typeface="Times New Roman" panose="02020603050405020304" pitchFamily="18" charset="0"/>
                <a:cs typeface="Times New Roman" panose="02020603050405020304" pitchFamily="18" charset="0"/>
              </a:rPr>
              <a:t>Internationale Situationniste</a:t>
            </a:r>
            <a:r>
              <a:rPr lang="fr-BE" sz="2400" dirty="0">
                <a:solidFill>
                  <a:srgbClr val="92D050"/>
                </a:solidFill>
                <a:effectLst/>
                <a:latin typeface="Times New Roman" panose="02020603050405020304" pitchFamily="18" charset="0"/>
                <a:ea typeface="Times New Roman" panose="02020603050405020304" pitchFamily="18" charset="0"/>
                <a:cs typeface="Times New Roman" panose="02020603050405020304" pitchFamily="18" charset="0"/>
              </a:rPr>
              <a:t> n</a:t>
            </a:r>
            <a:r>
              <a:rPr lang="fr-BE" sz="2400" baseline="30000" dirty="0">
                <a:solidFill>
                  <a:srgbClr val="92D050"/>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lang="fr-BE" sz="2400" dirty="0">
                <a:solidFill>
                  <a:srgbClr val="92D050"/>
                </a:solidFill>
                <a:effectLst/>
                <a:latin typeface="Times New Roman" panose="02020603050405020304" pitchFamily="18" charset="0"/>
                <a:ea typeface="Times New Roman" panose="02020603050405020304" pitchFamily="18" charset="0"/>
                <a:cs typeface="Times New Roman" panose="02020603050405020304" pitchFamily="18" charset="0"/>
              </a:rPr>
              <a:t> 2 (décembre 1958) : « La règle dans ce bulletin est la rédaction collective. […] Tous les textes publiés dans “Internationale Situationniste” peuvent être librement reproduits, traduits ou adaptés, même sans indication d’origine. »</a:t>
            </a:r>
          </a:p>
        </p:txBody>
      </p:sp>
    </p:spTree>
    <p:extLst>
      <p:ext uri="{BB962C8B-B14F-4D97-AF65-F5344CB8AC3E}">
        <p14:creationId xmlns:p14="http://schemas.microsoft.com/office/powerpoint/2010/main" val="901530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8365E9A-79C2-38E5-3096-CA0400246B2B}"/>
              </a:ext>
            </a:extLst>
          </p:cNvPr>
          <p:cNvSpPr txBox="1"/>
          <p:nvPr/>
        </p:nvSpPr>
        <p:spPr>
          <a:xfrm>
            <a:off x="0" y="274320"/>
            <a:ext cx="14478000" cy="6370975"/>
          </a:xfrm>
          <a:prstGeom prst="rect">
            <a:avLst/>
          </a:prstGeom>
          <a:noFill/>
        </p:spPr>
        <p:txBody>
          <a:bodyPr wrap="square" rtlCol="0">
            <a:spAutoFit/>
          </a:bodyPr>
          <a:lstStyle/>
          <a:p>
            <a:pPr marL="180340" indent="-180340" algn="just">
              <a:spcAft>
                <a:spcPts val="200"/>
              </a:spcAft>
            </a:pPr>
            <a:r>
              <a:rPr lang="fr-BE" sz="2400" dirty="0">
                <a:solidFill>
                  <a:srgbClr val="92D050"/>
                </a:solidFill>
                <a:effectLst/>
                <a:latin typeface="Times New Roman" panose="02020603050405020304" pitchFamily="18" charset="0"/>
                <a:ea typeface="Calibri" panose="020F0502020204030204" pitchFamily="34" charset="0"/>
              </a:rPr>
              <a:t>« Le détournement est d'autant moins opérant qu'il s'approche d'une </a:t>
            </a:r>
            <a:r>
              <a:rPr lang="fr-BE" sz="2400" b="1" dirty="0">
                <a:solidFill>
                  <a:srgbClr val="00B050"/>
                </a:solidFill>
                <a:effectLst/>
                <a:latin typeface="Times New Roman" panose="02020603050405020304" pitchFamily="18" charset="0"/>
                <a:ea typeface="Calibri" panose="020F0502020204030204" pitchFamily="34" charset="0"/>
              </a:rPr>
              <a:t>réplique rationnelle</a:t>
            </a:r>
            <a:r>
              <a:rPr lang="fr-BE" sz="2400" dirty="0">
                <a:solidFill>
                  <a:srgbClr val="92D050"/>
                </a:solidFill>
                <a:effectLst/>
                <a:latin typeface="Times New Roman" panose="02020603050405020304" pitchFamily="18" charset="0"/>
                <a:ea typeface="Calibri" panose="020F0502020204030204" pitchFamily="34" charset="0"/>
              </a:rPr>
              <a:t>. » ; « Les premières conséquences apparentes d'une génération du détournement, outre les pouvoirs intrinsèques de propagande qu'il détient, seront la réappropriation d'une foule de mauvais livres; la participation massive d'écrivains ignorés; la différenciation toujours plus poussée des phrases ou des œuvres plastiques qui se trouveront être à la mode; et surtout une facilité de la production dépassant de très loin, par la quantité, la variété et la qualité, l'écriture automatique d'ennuyeuse mémoire. » ; « Non seulement le détournement conduit à la découverte de nouveaux aspects du talent, mais encore, se heurtant de front à toutes les </a:t>
            </a:r>
            <a:r>
              <a:rPr lang="fr-BE" sz="2400" b="1" dirty="0">
                <a:solidFill>
                  <a:srgbClr val="00B050"/>
                </a:solidFill>
                <a:effectLst/>
                <a:latin typeface="Times New Roman" panose="02020603050405020304" pitchFamily="18" charset="0"/>
                <a:ea typeface="Calibri" panose="020F0502020204030204" pitchFamily="34" charset="0"/>
              </a:rPr>
              <a:t>conventions mondaines et juridiques</a:t>
            </a:r>
            <a:r>
              <a:rPr lang="fr-BE" sz="2400" dirty="0">
                <a:solidFill>
                  <a:srgbClr val="92D050"/>
                </a:solidFill>
                <a:effectLst/>
                <a:latin typeface="Times New Roman" panose="02020603050405020304" pitchFamily="18" charset="0"/>
                <a:ea typeface="Calibri" panose="020F0502020204030204" pitchFamily="34" charset="0"/>
              </a:rPr>
              <a:t>, il ne peut manquer d'</a:t>
            </a:r>
            <a:r>
              <a:rPr lang="fr-BE" sz="2400" dirty="0" err="1">
                <a:solidFill>
                  <a:srgbClr val="92D050"/>
                </a:solidFill>
                <a:effectLst/>
                <a:latin typeface="Times New Roman" panose="02020603050405020304" pitchFamily="18" charset="0"/>
                <a:ea typeface="Calibri" panose="020F0502020204030204" pitchFamily="34" charset="0"/>
              </a:rPr>
              <a:t>apparaître</a:t>
            </a:r>
            <a:r>
              <a:rPr lang="fr-BE" sz="2400" dirty="0">
                <a:solidFill>
                  <a:srgbClr val="92D050"/>
                </a:solidFill>
                <a:effectLst/>
                <a:latin typeface="Times New Roman" panose="02020603050405020304" pitchFamily="18" charset="0"/>
                <a:ea typeface="Calibri" panose="020F0502020204030204" pitchFamily="34" charset="0"/>
              </a:rPr>
              <a:t> un puissant instrument culturel au service d'une </a:t>
            </a:r>
            <a:r>
              <a:rPr lang="fr-BE" sz="2400" b="1" dirty="0">
                <a:solidFill>
                  <a:srgbClr val="00B050"/>
                </a:solidFill>
                <a:effectLst/>
                <a:latin typeface="Times New Roman" panose="02020603050405020304" pitchFamily="18" charset="0"/>
                <a:ea typeface="Calibri" panose="020F0502020204030204" pitchFamily="34" charset="0"/>
              </a:rPr>
              <a:t>lutte de classes bien comprise</a:t>
            </a:r>
            <a:r>
              <a:rPr lang="fr-BE" sz="2400" dirty="0">
                <a:solidFill>
                  <a:srgbClr val="92D050"/>
                </a:solidFill>
                <a:effectLst/>
                <a:latin typeface="Times New Roman" panose="02020603050405020304" pitchFamily="18" charset="0"/>
                <a:ea typeface="Calibri" panose="020F0502020204030204" pitchFamily="34" charset="0"/>
              </a:rPr>
              <a:t>. Le bon marché de ses produits est la grosse artillerie avec laquelle on bat en brèche toutes les murailles de Chine de l'intelligence</a:t>
            </a:r>
            <a:r>
              <a:rPr lang="fr-BE" sz="2400" baseline="30000" dirty="0">
                <a:solidFill>
                  <a:srgbClr val="92D050"/>
                </a:solidFill>
                <a:effectLst/>
                <a:latin typeface="Times New Roman" panose="02020603050405020304" pitchFamily="18" charset="0"/>
                <a:ea typeface="Calibri" panose="020F0502020204030204" pitchFamily="34" charset="0"/>
              </a:rPr>
              <a:t> </a:t>
            </a:r>
            <a:r>
              <a:rPr lang="fr-BE" sz="2400" dirty="0">
                <a:solidFill>
                  <a:srgbClr val="92D050"/>
                </a:solidFill>
                <a:effectLst/>
                <a:latin typeface="Times New Roman" panose="02020603050405020304" pitchFamily="18" charset="0"/>
                <a:ea typeface="Calibri" panose="020F0502020204030204" pitchFamily="34" charset="0"/>
              </a:rPr>
              <a:t>. Voici un réel moyen d'enseignement artistique </a:t>
            </a:r>
            <a:r>
              <a:rPr lang="fr-BE" sz="2400" b="1" dirty="0">
                <a:solidFill>
                  <a:srgbClr val="00B050"/>
                </a:solidFill>
                <a:effectLst/>
                <a:latin typeface="Times New Roman" panose="02020603050405020304" pitchFamily="18" charset="0"/>
                <a:ea typeface="Calibri" panose="020F0502020204030204" pitchFamily="34" charset="0"/>
              </a:rPr>
              <a:t>prolétarien</a:t>
            </a:r>
            <a:r>
              <a:rPr lang="fr-BE" sz="2400" dirty="0">
                <a:solidFill>
                  <a:srgbClr val="92D050"/>
                </a:solidFill>
                <a:effectLst/>
                <a:latin typeface="Times New Roman" panose="02020603050405020304" pitchFamily="18" charset="0"/>
                <a:ea typeface="Calibri" panose="020F0502020204030204" pitchFamily="34" charset="0"/>
              </a:rPr>
              <a:t>, la première ébauche d'un </a:t>
            </a:r>
            <a:r>
              <a:rPr lang="fr-BE" sz="2400" b="1" dirty="0">
                <a:solidFill>
                  <a:srgbClr val="00B050"/>
                </a:solidFill>
                <a:effectLst/>
                <a:latin typeface="Times New Roman" panose="02020603050405020304" pitchFamily="18" charset="0"/>
                <a:ea typeface="Calibri" panose="020F0502020204030204" pitchFamily="34" charset="0"/>
              </a:rPr>
              <a:t>communisme littéraire</a:t>
            </a:r>
            <a:r>
              <a:rPr lang="fr-BE" sz="2400" dirty="0">
                <a:solidFill>
                  <a:srgbClr val="92D050"/>
                </a:solidFill>
                <a:effectLst/>
                <a:latin typeface="Times New Roman" panose="02020603050405020304" pitchFamily="18" charset="0"/>
                <a:ea typeface="Calibri" panose="020F0502020204030204" pitchFamily="34" charset="0"/>
              </a:rPr>
              <a:t>. » ; « C'est évidemment dans le cadre cinématographique que le détournement peut atteindre à sa plus grande efficacité, et sans doute, pour ceux que la chose préoccupe, à sa plus grande beauté. » ; « la plupart des films ne méritent que d'être démembrés pour composer d'autres œuvres ».</a:t>
            </a:r>
            <a:r>
              <a:rPr lang="fr-BE" sz="2400" dirty="0">
                <a:solidFill>
                  <a:srgbClr val="92D050"/>
                </a:solidFill>
                <a:effectLst/>
              </a:rPr>
              <a:t> </a:t>
            </a:r>
            <a:r>
              <a:rPr lang="fr-BE" sz="2400" dirty="0">
                <a:solidFill>
                  <a:srgbClr val="92D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BE" sz="2400" i="1" dirty="0">
                <a:solidFill>
                  <a:srgbClr val="92D050"/>
                </a:solidFill>
                <a:effectLst/>
                <a:latin typeface="Times New Roman" panose="02020603050405020304" pitchFamily="18" charset="0"/>
                <a:ea typeface="Times New Roman" panose="02020603050405020304" pitchFamily="18" charset="0"/>
                <a:cs typeface="Times New Roman" panose="02020603050405020304" pitchFamily="18" charset="0"/>
              </a:rPr>
              <a:t>Manifeste du Parti Communiste</a:t>
            </a:r>
            <a:r>
              <a:rPr lang="fr-BE" sz="2400" dirty="0">
                <a:solidFill>
                  <a:srgbClr val="92D050"/>
                </a:solidFill>
                <a:effectLst/>
                <a:latin typeface="Times New Roman" panose="02020603050405020304" pitchFamily="18" charset="0"/>
                <a:ea typeface="Times New Roman" panose="02020603050405020304" pitchFamily="18" charset="0"/>
                <a:cs typeface="Times New Roman" panose="02020603050405020304" pitchFamily="18" charset="0"/>
              </a:rPr>
              <a:t> de Marx et Engels : « Par le rapide perfectionnement des instruments de production et l'amélioration infinie des moyens de communication, la bourgeoisie </a:t>
            </a:r>
            <a:r>
              <a:rPr lang="fr-BE" sz="2400" dirty="0" err="1">
                <a:solidFill>
                  <a:srgbClr val="92D050"/>
                </a:solidFill>
                <a:effectLst/>
                <a:latin typeface="Times New Roman" panose="02020603050405020304" pitchFamily="18" charset="0"/>
                <a:ea typeface="Times New Roman" panose="02020603050405020304" pitchFamily="18" charset="0"/>
                <a:cs typeface="Times New Roman" panose="02020603050405020304" pitchFamily="18" charset="0"/>
              </a:rPr>
              <a:t>entraîne</a:t>
            </a:r>
            <a:r>
              <a:rPr lang="fr-BE" sz="2400" dirty="0">
                <a:solidFill>
                  <a:srgbClr val="92D050"/>
                </a:solidFill>
                <a:effectLst/>
                <a:latin typeface="Times New Roman" panose="02020603050405020304" pitchFamily="18" charset="0"/>
                <a:ea typeface="Times New Roman" panose="02020603050405020304" pitchFamily="18" charset="0"/>
                <a:cs typeface="Times New Roman" panose="02020603050405020304" pitchFamily="18" charset="0"/>
              </a:rPr>
              <a:t> dans le courant de la civilisation jusqu'aux nations les plus barbares. </a:t>
            </a:r>
            <a:r>
              <a:rPr lang="fr-BE" sz="24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Le bon marché de ses produits est la grosse artillerie qui bat en brèche toutes les murailles de Chine</a:t>
            </a:r>
            <a:r>
              <a:rPr lang="fr-BE" sz="2400" dirty="0">
                <a:solidFill>
                  <a:srgbClr val="92D050"/>
                </a:solidFill>
                <a:effectLst/>
                <a:latin typeface="Times New Roman" panose="02020603050405020304" pitchFamily="18" charset="0"/>
                <a:ea typeface="Times New Roman" panose="02020603050405020304" pitchFamily="18" charset="0"/>
                <a:cs typeface="Times New Roman" panose="02020603050405020304" pitchFamily="18" charset="0"/>
              </a:rPr>
              <a:t> et contraint à la capitulation les barbares les plus opiniâtrement hostiles aux étrangers. »</a:t>
            </a:r>
          </a:p>
        </p:txBody>
      </p:sp>
    </p:spTree>
    <p:extLst>
      <p:ext uri="{BB962C8B-B14F-4D97-AF65-F5344CB8AC3E}">
        <p14:creationId xmlns:p14="http://schemas.microsoft.com/office/powerpoint/2010/main" val="40419254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TotalTime>
  <Words>2264</Words>
  <Application>Microsoft Office PowerPoint</Application>
  <PresentationFormat>Personnalisé</PresentationFormat>
  <Paragraphs>87</Paragraphs>
  <Slides>12</Slides>
  <Notes>10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12</vt:i4>
      </vt:variant>
    </vt:vector>
  </HeadingPairs>
  <TitlesOfParts>
    <vt:vector size="17" baseType="lpstr">
      <vt:lpstr>Anton</vt:lpstr>
      <vt:lpstr>Fira Sans</vt:lpstr>
      <vt:lpstr>Arial</vt:lpstr>
      <vt:lpstr>Times New Roman</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Massin Arnaud</cp:lastModifiedBy>
  <cp:revision>4</cp:revision>
  <dcterms:created xsi:type="dcterms:W3CDTF">2025-03-24T10:08:15Z</dcterms:created>
  <dcterms:modified xsi:type="dcterms:W3CDTF">2025-03-24T12:55:04Z</dcterms:modified>
</cp:coreProperties>
</file>