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7" r:id="rId3"/>
    <p:sldId id="259" r:id="rId4"/>
    <p:sldId id="280" r:id="rId5"/>
    <p:sldId id="260" r:id="rId6"/>
    <p:sldId id="261" r:id="rId7"/>
    <p:sldId id="262" r:id="rId8"/>
    <p:sldId id="263" r:id="rId9"/>
    <p:sldId id="264" r:id="rId10"/>
    <p:sldId id="265" r:id="rId11"/>
    <p:sldId id="278" r:id="rId12"/>
    <p:sldId id="269" r:id="rId13"/>
    <p:sldId id="268" r:id="rId14"/>
    <p:sldId id="270" r:id="rId15"/>
    <p:sldId id="271" r:id="rId16"/>
    <p:sldId id="272" r:id="rId17"/>
    <p:sldId id="279" r:id="rId18"/>
    <p:sldId id="273" r:id="rId19"/>
    <p:sldId id="275"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122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467F3D-F2CA-E900-E3C0-CAA461D5743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it-IT"/>
          </a:p>
        </p:txBody>
      </p:sp>
      <p:sp>
        <p:nvSpPr>
          <p:cNvPr id="3" name="Sous-titre 2">
            <a:extLst>
              <a:ext uri="{FF2B5EF4-FFF2-40B4-BE49-F238E27FC236}">
                <a16:creationId xmlns:a16="http://schemas.microsoft.com/office/drawing/2014/main" id="{47084FBF-801C-978F-5F85-F23FB4831A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it-IT"/>
          </a:p>
        </p:txBody>
      </p:sp>
      <p:sp>
        <p:nvSpPr>
          <p:cNvPr id="4" name="Espace réservé de la date 3">
            <a:extLst>
              <a:ext uri="{FF2B5EF4-FFF2-40B4-BE49-F238E27FC236}">
                <a16:creationId xmlns:a16="http://schemas.microsoft.com/office/drawing/2014/main" id="{068CE70C-D0B7-6D84-8AE6-3B1DBC935528}"/>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D451412C-BCF3-2E9D-39FE-A9B65D3B4E86}"/>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1E9A9A77-1C72-014D-9058-945D6892E6A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341779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AD3A8D-DBF1-36E0-37DE-A88391A4087B}"/>
              </a:ext>
            </a:extLst>
          </p:cNvPr>
          <p:cNvSpPr>
            <a:spLocks noGrp="1"/>
          </p:cNvSpPr>
          <p:nvPr>
            <p:ph type="title"/>
          </p:nvPr>
        </p:nvSpPr>
        <p:spPr/>
        <p:txBody>
          <a:bodyPr/>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0E871448-2707-5E3C-1DF7-C1EAF7AC5B8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61104A0C-4DDF-E534-D438-00B3160F0649}"/>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A4B575C6-0789-B4C5-31FD-11C9D8CEB098}"/>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F09E7DBD-45D4-D909-2D50-EF31BAF6C0DA}"/>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48933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36FCE56-6214-FD60-AB2A-C3A34A2A4E9A}"/>
              </a:ext>
            </a:extLst>
          </p:cNvPr>
          <p:cNvSpPr>
            <a:spLocks noGrp="1"/>
          </p:cNvSpPr>
          <p:nvPr>
            <p:ph type="title" orient="vert"/>
          </p:nvPr>
        </p:nvSpPr>
        <p:spPr>
          <a:xfrm>
            <a:off x="8724900" y="365125"/>
            <a:ext cx="2628900" cy="5811838"/>
          </a:xfrm>
        </p:spPr>
        <p:txBody>
          <a:bodyPr vert="eaVert"/>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EED53172-EC2E-A48C-3A71-9B11D9BC6D6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BA7B8FFD-6DED-F8FB-C10B-592BC946753A}"/>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A619287E-F0D2-4BF5-5D10-ACC9BA34A016}"/>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AAD4F2AC-9A16-1B10-D0BF-DE9226C60322}"/>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72975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ECA8C3-2B74-4BBD-BC4D-2571074FE3B2}"/>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5FE1BA37-F7FD-DBEA-5A4B-0DB92B48794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421AF58F-78BF-23C9-904B-8725EB007D5A}"/>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7AAE42D8-BAB9-B80C-24AA-63510A813F09}"/>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BC340CF4-8709-A4DA-9231-490B596F9118}"/>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811564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FD35E5-D36A-2848-E5CC-5BC023A9B07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it-IT"/>
          </a:p>
        </p:txBody>
      </p:sp>
      <p:sp>
        <p:nvSpPr>
          <p:cNvPr id="3" name="Espace réservé du texte 2">
            <a:extLst>
              <a:ext uri="{FF2B5EF4-FFF2-40B4-BE49-F238E27FC236}">
                <a16:creationId xmlns:a16="http://schemas.microsoft.com/office/drawing/2014/main" id="{3E897517-71E1-2F96-A457-FCE467D391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611D270-78E7-55CF-875C-0CF89EBA853F}"/>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2FA67BA5-8DCE-8996-6702-694D760C113E}"/>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467ED628-B540-49F8-E5AB-0CF157AB5401}"/>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618980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785E7E-CF3D-5BAD-66DB-21482061AFCD}"/>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89AD4787-ADDB-66F8-9C79-A6482E1A492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contenu 3">
            <a:extLst>
              <a:ext uri="{FF2B5EF4-FFF2-40B4-BE49-F238E27FC236}">
                <a16:creationId xmlns:a16="http://schemas.microsoft.com/office/drawing/2014/main" id="{533038DE-EFC1-C4B8-E6F9-64DDAD96EF1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e la date 4">
            <a:extLst>
              <a:ext uri="{FF2B5EF4-FFF2-40B4-BE49-F238E27FC236}">
                <a16:creationId xmlns:a16="http://schemas.microsoft.com/office/drawing/2014/main" id="{8FF55BCF-14F1-72F3-4484-29B09D853823}"/>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BBAD60D3-ADD4-09B2-220C-5B03C0B5F3F9}"/>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A28D1ABB-99C8-39B6-E9B0-49A639ECC204}"/>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3353020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ADBF58-CBA0-9CF7-F793-34908628EC89}"/>
              </a:ext>
            </a:extLst>
          </p:cNvPr>
          <p:cNvSpPr>
            <a:spLocks noGrp="1"/>
          </p:cNvSpPr>
          <p:nvPr>
            <p:ph type="title"/>
          </p:nvPr>
        </p:nvSpPr>
        <p:spPr>
          <a:xfrm>
            <a:off x="839788" y="365125"/>
            <a:ext cx="10515600" cy="1325563"/>
          </a:xfrm>
        </p:spPr>
        <p:txBody>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6EA95473-D353-9CB8-2550-12CED589A1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710131-B35F-313D-B1F1-832BB7A456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u texte 4">
            <a:extLst>
              <a:ext uri="{FF2B5EF4-FFF2-40B4-BE49-F238E27FC236}">
                <a16:creationId xmlns:a16="http://schemas.microsoft.com/office/drawing/2014/main" id="{777E8A86-D867-412B-90EF-92F2BC935E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4BA8F3C-6A10-1C6F-7FFA-EF889CFA013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7" name="Espace réservé de la date 6">
            <a:extLst>
              <a:ext uri="{FF2B5EF4-FFF2-40B4-BE49-F238E27FC236}">
                <a16:creationId xmlns:a16="http://schemas.microsoft.com/office/drawing/2014/main" id="{B8C1F59D-4ECF-FDB1-7DEE-927FB661D1FB}"/>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8" name="Espace réservé du pied de page 7">
            <a:extLst>
              <a:ext uri="{FF2B5EF4-FFF2-40B4-BE49-F238E27FC236}">
                <a16:creationId xmlns:a16="http://schemas.microsoft.com/office/drawing/2014/main" id="{55D78184-1C94-FDC7-247A-81A7121A3949}"/>
              </a:ext>
            </a:extLst>
          </p:cNvPr>
          <p:cNvSpPr>
            <a:spLocks noGrp="1"/>
          </p:cNvSpPr>
          <p:nvPr>
            <p:ph type="ftr" sz="quarter" idx="11"/>
          </p:nvPr>
        </p:nvSpPr>
        <p:spPr/>
        <p:txBody>
          <a:bodyPr/>
          <a:lstStyle/>
          <a:p>
            <a:endParaRPr lang="it-IT"/>
          </a:p>
        </p:txBody>
      </p:sp>
      <p:sp>
        <p:nvSpPr>
          <p:cNvPr id="9" name="Espace réservé du numéro de diapositive 8">
            <a:extLst>
              <a:ext uri="{FF2B5EF4-FFF2-40B4-BE49-F238E27FC236}">
                <a16:creationId xmlns:a16="http://schemas.microsoft.com/office/drawing/2014/main" id="{5EB5EAC7-A0AC-5490-1471-559E5C5EF7F2}"/>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65562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7970BB-7055-2F73-B35C-085B0C8A1744}"/>
              </a:ext>
            </a:extLst>
          </p:cNvPr>
          <p:cNvSpPr>
            <a:spLocks noGrp="1"/>
          </p:cNvSpPr>
          <p:nvPr>
            <p:ph type="title"/>
          </p:nvPr>
        </p:nvSpPr>
        <p:spPr/>
        <p:txBody>
          <a:bodyPr/>
          <a:lstStyle/>
          <a:p>
            <a:r>
              <a:rPr lang="fr-FR"/>
              <a:t>Modifiez le style du titre</a:t>
            </a:r>
            <a:endParaRPr lang="it-IT"/>
          </a:p>
        </p:txBody>
      </p:sp>
      <p:sp>
        <p:nvSpPr>
          <p:cNvPr id="3" name="Espace réservé de la date 2">
            <a:extLst>
              <a:ext uri="{FF2B5EF4-FFF2-40B4-BE49-F238E27FC236}">
                <a16:creationId xmlns:a16="http://schemas.microsoft.com/office/drawing/2014/main" id="{05889F91-1CBA-8818-4231-DDCDE0846477}"/>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4" name="Espace réservé du pied de page 3">
            <a:extLst>
              <a:ext uri="{FF2B5EF4-FFF2-40B4-BE49-F238E27FC236}">
                <a16:creationId xmlns:a16="http://schemas.microsoft.com/office/drawing/2014/main" id="{51316E40-495C-581A-5429-923C60EE90B7}"/>
              </a:ext>
            </a:extLst>
          </p:cNvPr>
          <p:cNvSpPr>
            <a:spLocks noGrp="1"/>
          </p:cNvSpPr>
          <p:nvPr>
            <p:ph type="ftr" sz="quarter" idx="11"/>
          </p:nvPr>
        </p:nvSpPr>
        <p:spPr/>
        <p:txBody>
          <a:bodyPr/>
          <a:lstStyle/>
          <a:p>
            <a:endParaRPr lang="it-IT"/>
          </a:p>
        </p:txBody>
      </p:sp>
      <p:sp>
        <p:nvSpPr>
          <p:cNvPr id="5" name="Espace réservé du numéro de diapositive 4">
            <a:extLst>
              <a:ext uri="{FF2B5EF4-FFF2-40B4-BE49-F238E27FC236}">
                <a16:creationId xmlns:a16="http://schemas.microsoft.com/office/drawing/2014/main" id="{ED415F36-8DB6-CDFF-B645-ED3302DAB3C7}"/>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678616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C7D38C-63BD-4549-C0FF-47094DA5EFA3}"/>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3" name="Espace réservé du pied de page 2">
            <a:extLst>
              <a:ext uri="{FF2B5EF4-FFF2-40B4-BE49-F238E27FC236}">
                <a16:creationId xmlns:a16="http://schemas.microsoft.com/office/drawing/2014/main" id="{562C8A40-62CA-8C46-4CBF-ECC367C45D07}"/>
              </a:ext>
            </a:extLst>
          </p:cNvPr>
          <p:cNvSpPr>
            <a:spLocks noGrp="1"/>
          </p:cNvSpPr>
          <p:nvPr>
            <p:ph type="ftr" sz="quarter" idx="11"/>
          </p:nvPr>
        </p:nvSpPr>
        <p:spPr/>
        <p:txBody>
          <a:bodyPr/>
          <a:lstStyle/>
          <a:p>
            <a:endParaRPr lang="it-IT"/>
          </a:p>
        </p:txBody>
      </p:sp>
      <p:sp>
        <p:nvSpPr>
          <p:cNvPr id="4" name="Espace réservé du numéro de diapositive 3">
            <a:extLst>
              <a:ext uri="{FF2B5EF4-FFF2-40B4-BE49-F238E27FC236}">
                <a16:creationId xmlns:a16="http://schemas.microsoft.com/office/drawing/2014/main" id="{E8A7537D-7C54-A780-4D04-CDBD98C44D71}"/>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4477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54186D-E1CA-DF3B-58FD-0C7D40BD5A0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du contenu 2">
            <a:extLst>
              <a:ext uri="{FF2B5EF4-FFF2-40B4-BE49-F238E27FC236}">
                <a16:creationId xmlns:a16="http://schemas.microsoft.com/office/drawing/2014/main" id="{B6AC4C17-C3AC-10F6-1821-93D1138C2D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texte 3">
            <a:extLst>
              <a:ext uri="{FF2B5EF4-FFF2-40B4-BE49-F238E27FC236}">
                <a16:creationId xmlns:a16="http://schemas.microsoft.com/office/drawing/2014/main" id="{35DAACF5-1BB6-AEE2-B5EA-67ADA596E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4A9DAA0-B7D7-B7A6-FF6E-198DC27723DE}"/>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85632D6D-14CB-F686-E1D9-0B499E024032}"/>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112A57CA-A3CB-8A4E-5066-80A1CACE77C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539463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51D7D4-F76D-D91D-12DF-5216DD4A5A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pour une image  2">
            <a:extLst>
              <a:ext uri="{FF2B5EF4-FFF2-40B4-BE49-F238E27FC236}">
                <a16:creationId xmlns:a16="http://schemas.microsoft.com/office/drawing/2014/main" id="{EC932C05-0FC1-75D1-230B-591DE38563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Espace réservé du texte 3">
            <a:extLst>
              <a:ext uri="{FF2B5EF4-FFF2-40B4-BE49-F238E27FC236}">
                <a16:creationId xmlns:a16="http://schemas.microsoft.com/office/drawing/2014/main" id="{8059F8AC-64FD-F491-DB61-AEF0CEE1C1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77883D8-2E31-6D9A-2002-4C0B37288A65}"/>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4D784E58-0983-981C-464E-24240868C95A}"/>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59F13247-E09D-E00C-F895-55C184DFE6C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807689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B6B3C70-F36A-7608-3323-27F6150066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6C326549-F887-59BA-41EF-424139CB83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3978219D-9608-C312-19BD-6DC382D62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86C81830-A13F-72E3-3E90-BB52F1BADF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Espace réservé du numéro de diapositive 5">
            <a:extLst>
              <a:ext uri="{FF2B5EF4-FFF2-40B4-BE49-F238E27FC236}">
                <a16:creationId xmlns:a16="http://schemas.microsoft.com/office/drawing/2014/main" id="{AF2EB3B1-D6F3-FCB7-0D5D-B7449A431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45B38-D9B8-4D0B-9A06-C4888FA65EE9}" type="slidenum">
              <a:rPr lang="it-IT" smtClean="0"/>
              <a:t>‹N°›</a:t>
            </a:fld>
            <a:endParaRPr lang="it-IT"/>
          </a:p>
        </p:txBody>
      </p:sp>
    </p:spTree>
    <p:extLst>
      <p:ext uri="{BB962C8B-B14F-4D97-AF65-F5344CB8AC3E}">
        <p14:creationId xmlns:p14="http://schemas.microsoft.com/office/powerpoint/2010/main" val="3980539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049198-6AFE-27D3-1F37-521472DFA39C}"/>
              </a:ext>
            </a:extLst>
          </p:cNvPr>
          <p:cNvSpPr>
            <a:spLocks noGrp="1"/>
          </p:cNvSpPr>
          <p:nvPr>
            <p:ph type="title"/>
          </p:nvPr>
        </p:nvSpPr>
        <p:spPr/>
        <p:txBody>
          <a:bodyPr/>
          <a:lstStyle/>
          <a:p>
            <a:pPr algn="ctr"/>
            <a: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STAFF SEMINAR II</a:t>
            </a:r>
            <a:br>
              <a:rPr kumimoji="0" lang="it-IT" sz="4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endParaRPr lang="it-IT" sz="4000" dirty="0"/>
          </a:p>
        </p:txBody>
      </p:sp>
      <p:sp>
        <p:nvSpPr>
          <p:cNvPr id="3" name="Espace réservé du contenu 2">
            <a:extLst>
              <a:ext uri="{FF2B5EF4-FFF2-40B4-BE49-F238E27FC236}">
                <a16:creationId xmlns:a16="http://schemas.microsoft.com/office/drawing/2014/main" id="{2D98780E-4A2C-3BC8-3103-A19D46BAFCBF}"/>
              </a:ext>
            </a:extLst>
          </p:cNvPr>
          <p:cNvSpPr>
            <a:spLocks noGrp="1"/>
          </p:cNvSpPr>
          <p:nvPr>
            <p:ph idx="1"/>
          </p:nvPr>
        </p:nvSpPr>
        <p:spPr/>
        <p:txBody>
          <a:bodyPr/>
          <a:lstStyle/>
          <a:p>
            <a:pPr marL="0" indent="0" algn="ctr">
              <a:buNone/>
            </a:pPr>
            <a:endPar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fr-FR"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BIEN-ETRE ET REUSSITE DES APPRENTISSAGES DANS LES ECOLES PRIMAIRES DE LA VILLE DE LUBUMBASHI</a:t>
            </a:r>
            <a:b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b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br>
              <a:rPr kumimoji="0" lang="it-IT"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endParaRPr lang="it-IT" dirty="0"/>
          </a:p>
        </p:txBody>
      </p:sp>
    </p:spTree>
    <p:extLst>
      <p:ext uri="{BB962C8B-B14F-4D97-AF65-F5344CB8AC3E}">
        <p14:creationId xmlns:p14="http://schemas.microsoft.com/office/powerpoint/2010/main" val="33430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5A2C0F-DDCE-54D1-17C7-03B3CDF01E79}"/>
              </a:ext>
            </a:extLst>
          </p:cNvPr>
          <p:cNvSpPr>
            <a:spLocks noGrp="1"/>
          </p:cNvSpPr>
          <p:nvPr>
            <p:ph type="title"/>
          </p:nvPr>
        </p:nvSpPr>
        <p:spPr>
          <a:xfrm>
            <a:off x="838200" y="365125"/>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Échantillonnage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F18A749-9651-DBF5-30A8-9503E91C038F}"/>
              </a:ext>
            </a:extLst>
          </p:cNvPr>
          <p:cNvSpPr>
            <a:spLocks noGrp="1"/>
          </p:cNvSpPr>
          <p:nvPr>
            <p:ph idx="1"/>
          </p:nvPr>
        </p:nvSpPr>
        <p:spPr/>
        <p:txBody>
          <a:bodyPr>
            <a:normAutofit fontScale="92500" lnSpcReduction="20000"/>
          </a:bodyPr>
          <a:lstStyle/>
          <a:p>
            <a:pPr marL="0" indent="0" algn="just">
              <a:lnSpc>
                <a:spcPct val="150000"/>
              </a:lnSpc>
              <a:spcAft>
                <a:spcPts val="800"/>
              </a:spcAft>
              <a:buNone/>
            </a:pPr>
            <a:r>
              <a:rPr lang="fr-FR"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Pour une vision plus large et plus représentative (pas seulement statistiquement) qui tienne compte de la diversité des réseaux du système éducatif </a:t>
            </a:r>
            <a:r>
              <a:rPr lang="fr-FR" sz="36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lushois</a:t>
            </a:r>
            <a:r>
              <a:rPr lang="fr-FR"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Lubumbashi) et des milieux socio-culturels où sont implantés les écoles, nous avons retenu </a:t>
            </a:r>
            <a:r>
              <a:rPr lang="fr-FR"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 échantillonnage par choix raisonné (</a:t>
            </a:r>
            <a:r>
              <a:rPr lang="fr-FR" sz="36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puposive</a:t>
            </a:r>
            <a:r>
              <a:rPr lang="fr-FR" sz="36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Sampling</a:t>
            </a:r>
            <a:r>
              <a:rPr lang="fr-FR"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it-IT" sz="3600" b="1" dirty="0">
              <a:latin typeface="Times New Roman" panose="02020603050405020304" pitchFamily="18" charset="0"/>
              <a:cs typeface="Times New Roman" panose="02020603050405020304" pitchFamily="18" charset="0"/>
            </a:endParaRPr>
          </a:p>
          <a:p>
            <a:pPr marL="0" indent="0" algn="just">
              <a:lnSpc>
                <a:spcPct val="150000"/>
              </a:lnSpc>
              <a:spcAft>
                <a:spcPts val="800"/>
              </a:spcAft>
              <a:buNone/>
            </a:pPr>
            <a:endPar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335749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04DB32-1883-63B9-D00E-89A7DF54FB4F}"/>
              </a:ext>
            </a:extLst>
          </p:cNvPr>
          <p:cNvSpPr>
            <a:spLocks noGrp="1"/>
          </p:cNvSpPr>
          <p:nvPr>
            <p:ph type="title"/>
          </p:nvPr>
        </p:nvSpPr>
        <p:spPr/>
        <p:txBody>
          <a:bodyPr/>
          <a:lstStyle/>
          <a:p>
            <a:pPr algn="ctr"/>
            <a:r>
              <a:rPr lang="fr-FR" dirty="0"/>
              <a:t>        </a:t>
            </a:r>
            <a:r>
              <a:rPr lang="fr-FR" b="1" dirty="0" err="1"/>
              <a:t>Echantillonnage</a:t>
            </a:r>
            <a:endParaRPr lang="it-IT" b="1" dirty="0"/>
          </a:p>
        </p:txBody>
      </p:sp>
      <p:sp>
        <p:nvSpPr>
          <p:cNvPr id="3" name="Espace réservé du contenu 2">
            <a:extLst>
              <a:ext uri="{FF2B5EF4-FFF2-40B4-BE49-F238E27FC236}">
                <a16:creationId xmlns:a16="http://schemas.microsoft.com/office/drawing/2014/main" id="{9E51D283-6F88-9F65-48E4-CAA413A63597}"/>
              </a:ext>
            </a:extLst>
          </p:cNvPr>
          <p:cNvSpPr>
            <a:spLocks noGrp="1"/>
          </p:cNvSpPr>
          <p:nvPr>
            <p:ph idx="1"/>
          </p:nvPr>
        </p:nvSpPr>
        <p:spPr/>
        <p:txBody>
          <a:bodyPr/>
          <a:lstStyle/>
          <a:p>
            <a:pPr marL="0" indent="0">
              <a:buNone/>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erritoire de cherche en sous-ensembles relativement homogènes représentants les </a:t>
            </a:r>
            <a:r>
              <a:rPr lang="fr-FR" dirty="0">
                <a:latin typeface="Times New Roman" panose="02020603050405020304" pitchFamily="18" charset="0"/>
                <a:ea typeface="Calibri" panose="020F0502020204030204" pitchFamily="34" charset="0"/>
                <a:cs typeface="Times New Roman" panose="02020603050405020304" pitchFamily="18" charset="0"/>
              </a:rPr>
              <a:t>trois</a:t>
            </a: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 réseaux de l’enseignement et  trois réalités socio-démographiques:</a:t>
            </a:r>
          </a:p>
          <a:p>
            <a:pPr>
              <a:buFont typeface="Wingdings" panose="05000000000000000000" pitchFamily="2" charset="2"/>
              <a:buChar char="v"/>
            </a:pP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Dans le centre-ville de Lubumbashi où il y a un plus grand nombre d’écoles avec le taux de scolarisation le plus élevé et où la parité de genre est plus remarquable, nous retiendrons 7 écoles; </a:t>
            </a:r>
          </a:p>
          <a:p>
            <a:pPr>
              <a:buFont typeface="Wingdings" panose="05000000000000000000" pitchFamily="2" charset="2"/>
              <a:buChar char="v"/>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 la commune de Kampemba qui est périurbaine comptera 5 écoles dans l’échantillon ; </a:t>
            </a:r>
          </a:p>
          <a:p>
            <a:pPr>
              <a:buFont typeface="Wingdings" panose="05000000000000000000" pitchFamily="2" charset="2"/>
              <a:buChar char="v"/>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Dans l</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commune Annexe marquée par une réalité plus rurale, nous considérerons 3 établissements.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843447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736B75-7ED7-BFBF-350F-DC979C8E8B86}"/>
              </a:ext>
            </a:extLst>
          </p:cNvPr>
          <p:cNvSpPr>
            <a:spLocks noGrp="1"/>
          </p:cNvSpPr>
          <p:nvPr>
            <p:ph type="title"/>
          </p:nvPr>
        </p:nvSpPr>
        <p:spPr>
          <a:xfrm>
            <a:off x="838200" y="336990"/>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Participants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20C21972-6150-D7BB-CBFA-31D0A8070D0D}"/>
              </a:ext>
            </a:extLst>
          </p:cNvPr>
          <p:cNvSpPr>
            <a:spLocks noGrp="1"/>
          </p:cNvSpPr>
          <p:nvPr>
            <p:ph idx="1"/>
          </p:nvPr>
        </p:nvSpPr>
        <p:spPr/>
        <p:txBody>
          <a:bodyPr/>
          <a:lstStyle/>
          <a:p>
            <a:pPr marL="0" indent="0" algn="just">
              <a:lnSpc>
                <a:spcPct val="115000"/>
              </a:lnSpc>
              <a:spcAft>
                <a:spcPts val="800"/>
              </a:spcAft>
              <a:buNone/>
            </a:pP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principale population ciblée pour notre recherche est constituée des élèves de 3</a:t>
            </a:r>
            <a:r>
              <a:rPr lang="fr-FR"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et 4</a:t>
            </a:r>
            <a:r>
              <a:rPr lang="fr-FR"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primaires. Les chefs d’établissements, les conseillers psychopédagogiques et les enseignants sont des « personnes-ressources » qui nous faciliteront le travail en vue d’une recherche plus fouillée et plus complète.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87279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77FB4E-BBC8-CC8C-F83F-09AC61885ED5}"/>
              </a:ext>
            </a:extLst>
          </p:cNvPr>
          <p:cNvSpPr>
            <a:spLocks noGrp="1"/>
          </p:cNvSpPr>
          <p:nvPr>
            <p:ph type="title"/>
          </p:nvPr>
        </p:nvSpPr>
        <p:spPr>
          <a:xfrm>
            <a:off x="900332" y="365125"/>
            <a:ext cx="10453468"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64F9C9E1-A15C-ABC0-327E-6001AE5D874B}"/>
              </a:ext>
            </a:extLst>
          </p:cNvPr>
          <p:cNvSpPr>
            <a:spLocks noGrp="1"/>
          </p:cNvSpPr>
          <p:nvPr>
            <p:ph idx="1"/>
          </p:nvPr>
        </p:nvSpPr>
        <p:spPr/>
        <p:txBody>
          <a:bodyPr/>
          <a:lstStyle/>
          <a:p>
            <a:pPr marL="0" indent="0" algn="just">
              <a:lnSpc>
                <a:spcPct val="150000"/>
              </a:lnSpc>
              <a:spcAft>
                <a:spcPts val="800"/>
              </a:spcAft>
              <a:buNone/>
            </a:pP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recherche est principalement conduite par nous-même, Théodore Mulenga </a:t>
            </a:r>
            <a:r>
              <a:rPr lang="fr-FR"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Mulenga</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dans le cadre notre thèses à l’Université de liège en cotutelle avec celle de Lubumbashi.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755060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E40D4-B4D9-C24D-C65B-9425CF0916CF}"/>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82B63946-16A7-1C2B-0FC4-2ABCAB955A4C}"/>
              </a:ext>
            </a:extLst>
          </p:cNvPr>
          <p:cNvSpPr>
            <a:spLocks noGrp="1"/>
          </p:cNvSpPr>
          <p:nvPr>
            <p:ph idx="1"/>
          </p:nvPr>
        </p:nvSpPr>
        <p:spPr>
          <a:xfrm>
            <a:off x="697523" y="1839692"/>
            <a:ext cx="10515600" cy="4351338"/>
          </a:xfrm>
        </p:spPr>
        <p:txBody>
          <a:bodyPr/>
          <a:lstStyle/>
          <a:p>
            <a:pPr marL="0" indent="0">
              <a:buNone/>
            </a:pP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Nous mènerons cette recherche sous la supervision de :</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ETIENNE Anne-Marie, Promotrice, Psychologue clinicienne (Université de Liège).</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KASONGO MALOBA Philippe, Co-Promoteur, Psychologue clinicien (Université de Lubumbashi),</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SABUL KAPEND Albert, Encadreur, Psychopédagogue (Université de Lubumbashi).</a:t>
            </a:r>
          </a:p>
          <a:p>
            <a:pPr marL="0" indent="0">
              <a:buNone/>
            </a:pPr>
            <a:endParaRPr lang="it-IT" dirty="0"/>
          </a:p>
        </p:txBody>
      </p:sp>
    </p:spTree>
    <p:extLst>
      <p:ext uri="{BB962C8B-B14F-4D97-AF65-F5344CB8AC3E}">
        <p14:creationId xmlns:p14="http://schemas.microsoft.com/office/powerpoint/2010/main" val="2561203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F62808-0F12-4C7C-9717-9684AD80FFC5}"/>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E94A515-DE0A-F155-D3FB-8CAB1D86B3E8}"/>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fr-BE"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4. Pr. LUBOYA NUMBI Oscar, Encadreur, Médecin pédiatre (Université de    Lubumbashi).</a:t>
            </a:r>
          </a:p>
          <a:p>
            <a:pPr marL="0" indent="0">
              <a:buNone/>
            </a:pPr>
            <a:endParaRPr lang="fr-FR" sz="2800" dirty="0">
              <a:effectLst/>
              <a:latin typeface="Times New Roman" panose="02020603050405020304" pitchFamily="18" charset="0"/>
              <a:ea typeface="Calibri" panose="020F0502020204030204" pitchFamily="34" charset="0"/>
            </a:endParaRPr>
          </a:p>
          <a:p>
            <a:pPr marL="0" indent="0">
              <a:buNone/>
            </a:pPr>
            <a:r>
              <a:rPr lang="fr-FR" sz="2800" dirty="0">
                <a:effectLst/>
                <a:latin typeface="Times New Roman" panose="02020603050405020304" pitchFamily="18" charset="0"/>
                <a:ea typeface="Calibri" panose="020F0502020204030204" pitchFamily="34" charset="0"/>
              </a:rPr>
              <a:t>5. Mr. </a:t>
            </a:r>
            <a:r>
              <a:rPr lang="fr-BE" sz="2800" dirty="0">
                <a:effectLst/>
                <a:latin typeface="Times New Roman" panose="02020603050405020304" pitchFamily="18" charset="0"/>
                <a:ea typeface="Calibri" panose="020F0502020204030204" pitchFamily="34" charset="0"/>
              </a:rPr>
              <a:t>BANZA KIKOMBA James, Assistant à Faculté de Psychologie et de Sciences de l’Éducation (Université de Lubumbashi)</a:t>
            </a:r>
            <a:endParaRPr lang="it-IT" dirty="0"/>
          </a:p>
        </p:txBody>
      </p:sp>
    </p:spTree>
    <p:extLst>
      <p:ext uri="{BB962C8B-B14F-4D97-AF65-F5344CB8AC3E}">
        <p14:creationId xmlns:p14="http://schemas.microsoft.com/office/powerpoint/2010/main" val="992200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9034EF-9726-65AF-AEBF-4F46CD84CC5D}"/>
              </a:ext>
            </a:extLst>
          </p:cNvPr>
          <p:cNvSpPr>
            <a:spLocks noGrp="1"/>
          </p:cNvSpPr>
          <p:nvPr>
            <p:ph type="title"/>
          </p:nvPr>
        </p:nvSpPr>
        <p:spPr>
          <a:xfrm>
            <a:off x="838200" y="365126"/>
            <a:ext cx="10515600" cy="943170"/>
          </a:xfrm>
        </p:spPr>
        <p:txBody>
          <a:bodyPr>
            <a:normAutofit fontScale="90000"/>
          </a:bodyPr>
          <a:lstStyle/>
          <a:p>
            <a:pPr marL="342900" lvl="0" indent="-342900" algn="ctr">
              <a:lnSpc>
                <a:spcPct val="150000"/>
              </a:lnSpc>
              <a:spcAft>
                <a:spcPts val="800"/>
              </a:spcAft>
            </a:pPr>
            <a:b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t>Recueil des données</a:t>
            </a:r>
            <a:br>
              <a:rPr lang="it-IT" sz="4000" dirty="0">
                <a:effectLst/>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F358CCB8-B0E9-D58A-BCE4-379F93ADD2F7}"/>
              </a:ext>
            </a:extLst>
          </p:cNvPr>
          <p:cNvSpPr>
            <a:spLocks noGrp="1"/>
          </p:cNvSpPr>
          <p:nvPr>
            <p:ph idx="1"/>
          </p:nvPr>
        </p:nvSpPr>
        <p:spPr>
          <a:xfrm>
            <a:off x="323557" y="1111348"/>
            <a:ext cx="11591778" cy="5584874"/>
          </a:xfrm>
        </p:spPr>
        <p:txBody>
          <a:bodyPr>
            <a:normAutofit/>
          </a:bodyPr>
          <a:lstStyle/>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cs typeface="Times New Roman" panose="02020603050405020304" pitchFamily="18" charset="0"/>
              </a:rPr>
              <a:t>Au niveau de chaque établissement scolaire, le questionnaire sera commenté et distribué aux participants. </a:t>
            </a:r>
          </a:p>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rPr>
              <a:t>Les données personnelles des participants ne seront pas divulguées, partagées avec des tiers ou publiées sur internet. Pour protéger les données, toutes les fiches d’enquête seront dépouillées et encodées sur un fichier Excel. Les fiches seront conservées dans une armoire à clé dans le bureau de notre promotrice à l’Université de Liège.</a:t>
            </a:r>
            <a:endParaRPr lang="it-IT" dirty="0"/>
          </a:p>
        </p:txBody>
      </p:sp>
    </p:spTree>
    <p:extLst>
      <p:ext uri="{BB962C8B-B14F-4D97-AF65-F5344CB8AC3E}">
        <p14:creationId xmlns:p14="http://schemas.microsoft.com/office/powerpoint/2010/main" val="2354363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927A59-4D9A-2B49-1F08-0A6F76769765}"/>
              </a:ext>
            </a:extLst>
          </p:cNvPr>
          <p:cNvSpPr>
            <a:spLocks noGrp="1"/>
          </p:cNvSpPr>
          <p:nvPr>
            <p:ph type="title"/>
          </p:nvPr>
        </p:nvSpPr>
        <p:spPr/>
        <p:txBody>
          <a:bodyPr/>
          <a:lstStyle/>
          <a:p>
            <a:pPr algn="ctr"/>
            <a: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t>Recueil des données</a:t>
            </a:r>
            <a:endParaRPr lang="it-IT" dirty="0"/>
          </a:p>
        </p:txBody>
      </p:sp>
      <p:sp>
        <p:nvSpPr>
          <p:cNvPr id="3" name="Espace réservé du contenu 2">
            <a:extLst>
              <a:ext uri="{FF2B5EF4-FFF2-40B4-BE49-F238E27FC236}">
                <a16:creationId xmlns:a16="http://schemas.microsoft.com/office/drawing/2014/main" id="{25415E71-67FD-DC4C-ADFB-CD1A997A3D71}"/>
              </a:ext>
            </a:extLst>
          </p:cNvPr>
          <p:cNvSpPr>
            <a:spLocks noGrp="1"/>
          </p:cNvSpPr>
          <p:nvPr>
            <p:ph idx="1"/>
          </p:nvPr>
        </p:nvSpPr>
        <p:spPr/>
        <p:txBody>
          <a:bodyPr>
            <a:normAutofit/>
          </a:bodyPr>
          <a:lstStyle/>
          <a:p>
            <a:pPr marL="0" indent="0">
              <a:buNone/>
            </a:pPr>
            <a:endParaRPr lang="fr-FR" sz="3200" dirty="0"/>
          </a:p>
          <a:p>
            <a:pPr marL="0" indent="0">
              <a:buNone/>
            </a:pPr>
            <a:r>
              <a:rPr lang="fr-FR" sz="3200" dirty="0"/>
              <a:t>Comité d’éthique de Liège: Consentement éclairé à faire signe aux parents des enfants participants à la recherche.</a:t>
            </a:r>
            <a:endParaRPr lang="it-IT" sz="3200" dirty="0"/>
          </a:p>
        </p:txBody>
      </p:sp>
    </p:spTree>
    <p:extLst>
      <p:ext uri="{BB962C8B-B14F-4D97-AF65-F5344CB8AC3E}">
        <p14:creationId xmlns:p14="http://schemas.microsoft.com/office/powerpoint/2010/main" val="310455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C6265C-17F4-3B09-6EA5-2571642D342B}"/>
              </a:ext>
            </a:extLst>
          </p:cNvPr>
          <p:cNvSpPr>
            <a:spLocks noGrp="1"/>
          </p:cNvSpPr>
          <p:nvPr>
            <p:ph type="title"/>
          </p:nvPr>
        </p:nvSpPr>
        <p:spPr>
          <a:xfrm>
            <a:off x="1049216" y="280719"/>
            <a:ext cx="10515600" cy="1325563"/>
          </a:xfrm>
        </p:spPr>
        <p:txBody>
          <a:bodyPr/>
          <a:lstStyle/>
          <a:p>
            <a:pPr algn="ctr"/>
            <a:r>
              <a:rPr lang="fr-FR" b="1" dirty="0">
                <a:latin typeface="Times New Roman" panose="02020603050405020304" pitchFamily="18" charset="0"/>
                <a:cs typeface="Times New Roman" panose="02020603050405020304" pitchFamily="18" charset="0"/>
              </a:rPr>
              <a:t>Conservation des donnes</a:t>
            </a:r>
            <a:endParaRPr lang="it-IT"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A8BFD545-4C42-2A7E-57A2-7386AA330345}"/>
              </a:ext>
            </a:extLst>
          </p:cNvPr>
          <p:cNvSpPr>
            <a:spLocks noGrp="1"/>
          </p:cNvSpPr>
          <p:nvPr>
            <p:ph idx="1"/>
          </p:nvPr>
        </p:nvSpPr>
        <p:spPr/>
        <p:txBody>
          <a:bodyPr/>
          <a:lstStyle/>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cs typeface="Times New Roman" panose="02020603050405020304" pitchFamily="18" charset="0"/>
              </a:rPr>
              <a:t>La version électronique des données sera conservée sur notre ordinateur personnel et de bureau et sur les plateformes personnelles sécurisées telles que Dropbox, iCloud ou Google drive.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fr-FR" sz="2800" dirty="0">
                <a:effectLst/>
                <a:latin typeface="Times New Roman" panose="02020603050405020304" pitchFamily="18" charset="0"/>
                <a:ea typeface="Times New Roman" panose="02020603050405020304" pitchFamily="18" charset="0"/>
                <a:cs typeface="Times New Roman" panose="02020603050405020304" pitchFamily="18" charset="0"/>
              </a:rPr>
              <a:t>Toutes les données à caractère personnel seront conservées pendant 4 ans, temps utile à la réalisation de notre étude.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03255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E34A12-22B3-F4E7-7C91-E8CF62627FF0}"/>
              </a:ext>
            </a:extLst>
          </p:cNvPr>
          <p:cNvSpPr>
            <a:spLocks noGrp="1"/>
          </p:cNvSpPr>
          <p:nvPr>
            <p:ph type="title"/>
          </p:nvPr>
        </p:nvSpPr>
        <p:spPr>
          <a:xfrm>
            <a:off x="838200" y="0"/>
            <a:ext cx="10515600" cy="681037"/>
          </a:xfrm>
        </p:spPr>
        <p:txBody>
          <a:bodyPr>
            <a:normAutofit fontScale="90000"/>
          </a:bodyPr>
          <a:lstStyle/>
          <a:p>
            <a:pPr marL="342900" lvl="0" indent="-342900" algn="ctr">
              <a:lnSpc>
                <a:spcPct val="115000"/>
              </a:lnSpc>
              <a:spcAft>
                <a:spcPts val="800"/>
              </a:spcAft>
            </a:pPr>
            <a:br>
              <a:rPr lang="fr-FR" sz="4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fr-FR" sz="4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Plan des activités </a:t>
            </a:r>
            <a:br>
              <a:rPr lang="it-IT" sz="4000" dirty="0">
                <a:effectLst/>
                <a:latin typeface="Calibri" panose="020F0502020204030204" pitchFamily="34" charset="0"/>
                <a:ea typeface="Calibri" panose="020F0502020204030204" pitchFamily="34" charset="0"/>
                <a:cs typeface="Times New Roman" panose="02020603050405020304" pitchFamily="18" charset="0"/>
              </a:rPr>
            </a:br>
            <a:endParaRPr lang="it-IT" dirty="0"/>
          </a:p>
        </p:txBody>
      </p:sp>
      <p:pic>
        <p:nvPicPr>
          <p:cNvPr id="4" name="Espace réservé du contenu 3">
            <a:extLst>
              <a:ext uri="{FF2B5EF4-FFF2-40B4-BE49-F238E27FC236}">
                <a16:creationId xmlns:a16="http://schemas.microsoft.com/office/drawing/2014/main" id="{41E89F18-B2BF-2E51-3375-9B4412216C89}"/>
              </a:ext>
            </a:extLst>
          </p:cNvPr>
          <p:cNvPicPr>
            <a:picLocks noGrp="1" noChangeAspect="1"/>
          </p:cNvPicPr>
          <p:nvPr>
            <p:ph idx="1"/>
          </p:nvPr>
        </p:nvPicPr>
        <p:blipFill>
          <a:blip r:embed="rId2"/>
          <a:stretch>
            <a:fillRect/>
          </a:stretch>
        </p:blipFill>
        <p:spPr>
          <a:xfrm>
            <a:off x="239151" y="590842"/>
            <a:ext cx="11729436" cy="6063175"/>
          </a:xfrm>
          <a:prstGeom prst="rect">
            <a:avLst/>
          </a:prstGeom>
        </p:spPr>
      </p:pic>
    </p:spTree>
    <p:extLst>
      <p:ext uri="{BB962C8B-B14F-4D97-AF65-F5344CB8AC3E}">
        <p14:creationId xmlns:p14="http://schemas.microsoft.com/office/powerpoint/2010/main" val="111157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741D8D-1E23-9793-18FB-F926240B694A}"/>
              </a:ext>
            </a:extLst>
          </p:cNvPr>
          <p:cNvSpPr>
            <a:spLocks noGrp="1"/>
          </p:cNvSpPr>
          <p:nvPr>
            <p:ph type="title"/>
          </p:nvPr>
        </p:nvSpPr>
        <p:spPr/>
        <p:txBody>
          <a:bodyPr>
            <a:normAutofit/>
          </a:bodyPr>
          <a:lstStyle/>
          <a:p>
            <a:pPr algn="ctr"/>
            <a:r>
              <a:rPr lang="fr-FR" sz="4000" b="1" dirty="0">
                <a:effectLst/>
                <a:latin typeface="Times New Roman" panose="02020603050405020304" pitchFamily="18" charset="0"/>
                <a:ea typeface="Yu Gothic Light" panose="020B0300000000000000" pitchFamily="34" charset="-128"/>
                <a:cs typeface="Times New Roman" panose="02020603050405020304" pitchFamily="18" charset="0"/>
              </a:rPr>
              <a:t> Méthodologie </a:t>
            </a:r>
            <a:endParaRPr lang="it-IT" sz="4000"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17B1974-B408-65C7-E568-54432A91A5F0}"/>
              </a:ext>
            </a:extLst>
          </p:cNvPr>
          <p:cNvSpPr>
            <a:spLocks noGrp="1"/>
          </p:cNvSpPr>
          <p:nvPr>
            <p:ph idx="1"/>
          </p:nvPr>
        </p:nvSpPr>
        <p:spPr/>
        <p:txBody>
          <a:bodyPr/>
          <a:lstStyle/>
          <a:p>
            <a:pPr marL="0" indent="0">
              <a:buNone/>
            </a:pPr>
            <a:endParaRPr lang="fr-FR" sz="2800" dirty="0">
              <a:effectLst/>
              <a:latin typeface="Times New Roman" panose="02020603050405020304" pitchFamily="18" charset="0"/>
              <a:ea typeface="Calibri" panose="020F0502020204030204" pitchFamily="34" charset="0"/>
            </a:endParaRPr>
          </a:p>
          <a:p>
            <a:pPr marL="0" indent="0">
              <a:buNone/>
            </a:pPr>
            <a:r>
              <a:rPr lang="fr-FR" sz="2800" dirty="0">
                <a:effectLst/>
                <a:latin typeface="Times New Roman" panose="02020603050405020304" pitchFamily="18" charset="0"/>
                <a:ea typeface="Calibri" panose="020F0502020204030204" pitchFamily="34" charset="0"/>
              </a:rPr>
              <a:t>Une approche de type corrélationnel </a:t>
            </a:r>
            <a:r>
              <a:rPr lang="fr-BE" sz="2800" dirty="0">
                <a:solidFill>
                  <a:srgbClr val="000000"/>
                </a:solidFill>
                <a:effectLst/>
                <a:latin typeface="Times New Roman" panose="02020603050405020304" pitchFamily="18" charset="0"/>
                <a:ea typeface="Calibri" panose="020F0502020204030204" pitchFamily="34" charset="0"/>
              </a:rPr>
              <a:t>sur des modèles linéaires.</a:t>
            </a:r>
          </a:p>
          <a:p>
            <a:pPr marL="0" indent="0">
              <a:buNone/>
            </a:pPr>
            <a:r>
              <a:rPr lang="fr-BE" dirty="0">
                <a:solidFill>
                  <a:srgbClr val="000000"/>
                </a:solidFill>
                <a:latin typeface="Times New Roman" panose="02020603050405020304" pitchFamily="18" charset="0"/>
                <a:ea typeface="Calibri" panose="020F0502020204030204" pitchFamily="34" charset="0"/>
              </a:rPr>
              <a:t>L</a:t>
            </a:r>
            <a:r>
              <a:rPr lang="fr-BE" sz="2800" dirty="0">
                <a:solidFill>
                  <a:srgbClr val="000000"/>
                </a:solidFill>
                <a:effectLst/>
                <a:latin typeface="Times New Roman" panose="02020603050405020304" pitchFamily="18" charset="0"/>
                <a:ea typeface="Calibri" panose="020F0502020204030204" pitchFamily="34" charset="0"/>
              </a:rPr>
              <a:t>e but sera de mesurer l’impact du coefficient du bien-être et celui de la réussite des apprentissages, ainsi que l’impact de leur inter-coefficient</a:t>
            </a:r>
            <a:endParaRPr lang="it-IT" dirty="0"/>
          </a:p>
        </p:txBody>
      </p:sp>
    </p:spTree>
    <p:extLst>
      <p:ext uri="{BB962C8B-B14F-4D97-AF65-F5344CB8AC3E}">
        <p14:creationId xmlns:p14="http://schemas.microsoft.com/office/powerpoint/2010/main" val="1176045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C60087-51B4-0346-92AD-2AACF7924EBB}"/>
              </a:ext>
            </a:extLst>
          </p:cNvPr>
          <p:cNvSpPr>
            <a:spLocks noGrp="1"/>
          </p:cNvSpPr>
          <p:nvPr>
            <p:ph type="title"/>
          </p:nvPr>
        </p:nvSpPr>
        <p:spPr/>
        <p:txBody>
          <a:bodyPr/>
          <a:lstStyle/>
          <a:p>
            <a:pPr algn="ctr"/>
            <a:r>
              <a:rPr lang="fr-FR" sz="4400" b="1" dirty="0">
                <a:effectLst/>
                <a:latin typeface="Times New Roman" panose="02020603050405020304" pitchFamily="18" charset="0"/>
                <a:ea typeface="Yu Gothic Light" panose="020B0300000000000000" pitchFamily="34" charset="-128"/>
                <a:cs typeface="Times New Roman" panose="02020603050405020304" pitchFamily="18" charset="0"/>
              </a:rPr>
              <a:t> </a:t>
            </a:r>
            <a:r>
              <a:rPr lang="fr-FR" sz="4000" b="1" dirty="0">
                <a:effectLst/>
                <a:latin typeface="Times New Roman" panose="02020603050405020304" pitchFamily="18" charset="0"/>
                <a:ea typeface="Yu Gothic Light" panose="020B0300000000000000" pitchFamily="34" charset="-128"/>
                <a:cs typeface="Times New Roman" panose="02020603050405020304" pitchFamily="18" charset="0"/>
              </a:rPr>
              <a:t>Techniques </a:t>
            </a:r>
            <a:endParaRPr lang="it-IT" sz="4000" dirty="0"/>
          </a:p>
        </p:txBody>
      </p:sp>
      <p:sp>
        <p:nvSpPr>
          <p:cNvPr id="3" name="Espace réservé du contenu 2">
            <a:extLst>
              <a:ext uri="{FF2B5EF4-FFF2-40B4-BE49-F238E27FC236}">
                <a16:creationId xmlns:a16="http://schemas.microsoft.com/office/drawing/2014/main" id="{AF2D4CF4-56B5-D83D-30FC-E6167F1D7153}"/>
              </a:ext>
            </a:extLst>
          </p:cNvPr>
          <p:cNvSpPr>
            <a:spLocks noGrp="1"/>
          </p:cNvSpPr>
          <p:nvPr>
            <p:ph idx="1"/>
          </p:nvPr>
        </p:nvSpPr>
        <p:spPr>
          <a:xfrm>
            <a:off x="838200" y="1690689"/>
            <a:ext cx="10515600" cy="4316216"/>
          </a:xfrm>
        </p:spPr>
        <p:txBody>
          <a:bodyPr>
            <a:normAutofit fontScale="5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Test de niveau:</a:t>
            </a:r>
            <a:r>
              <a:rPr lang="fr-BE" sz="6700" dirty="0">
                <a:effectLst/>
                <a:latin typeface="Times New Roman" panose="02020603050405020304" pitchFamily="18" charset="0"/>
                <a:ea typeface="Times New Roman" panose="02020603050405020304" pitchFamily="18" charset="0"/>
                <a:cs typeface="Times New Roman" panose="02020603050405020304" pitchFamily="18" charset="0"/>
              </a:rPr>
              <a:t> trois fois au cours l’année scolaire 2022-2023:  évaluation du niveau d’apprentissages, surtout dans les compétences liées au niveau d’études, notamment </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l’écriture, la lecture te le calcul auprès de 2233 élèves de 3</a:t>
            </a:r>
            <a:r>
              <a:rPr lang="fr-BE" sz="67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 et 4</a:t>
            </a:r>
            <a:r>
              <a:rPr lang="fr-BE" sz="67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 </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années</a:t>
            </a:r>
            <a:r>
              <a:rPr lang="fr-BE" sz="67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50000"/>
              </a:lnSpc>
              <a:spcAft>
                <a:spcPts val="800"/>
              </a:spcAft>
              <a:buNone/>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fr-F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98202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31003A-DA15-5776-682F-EB8875088F03}"/>
              </a:ext>
            </a:extLst>
          </p:cNvPr>
          <p:cNvSpPr>
            <a:spLocks noGrp="1"/>
          </p:cNvSpPr>
          <p:nvPr>
            <p:ph type="title"/>
          </p:nvPr>
        </p:nvSpPr>
        <p:spPr/>
        <p:txBody>
          <a:bodyPr/>
          <a:lstStyle/>
          <a:p>
            <a:pPr algn="ctr"/>
            <a:r>
              <a:rPr kumimoji="0" lang="fr-FR" sz="44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dirty="0"/>
          </a:p>
        </p:txBody>
      </p:sp>
      <p:sp>
        <p:nvSpPr>
          <p:cNvPr id="3" name="Espace réservé du contenu 2">
            <a:extLst>
              <a:ext uri="{FF2B5EF4-FFF2-40B4-BE49-F238E27FC236}">
                <a16:creationId xmlns:a16="http://schemas.microsoft.com/office/drawing/2014/main" id="{EAB50DB2-A4B4-EEA4-D988-41800DD4EA8A}"/>
              </a:ext>
            </a:extLst>
          </p:cNvPr>
          <p:cNvSpPr>
            <a:spLocks noGrp="1"/>
          </p:cNvSpPr>
          <p:nvPr>
            <p:ph idx="1"/>
          </p:nvPr>
        </p:nvSpPr>
        <p:spPr/>
        <p:txBody>
          <a:bodyPr>
            <a:normAutofit/>
          </a:bodyPr>
          <a:lstStyle/>
          <a:p>
            <a:pPr marL="0" indent="0">
              <a:lnSpc>
                <a:spcPct val="150000"/>
              </a:lnSpc>
              <a:buNone/>
            </a:pPr>
            <a:r>
              <a:rPr lang="fr-BE" sz="3200" b="1" dirty="0">
                <a:effectLst/>
                <a:latin typeface="Times New Roman" panose="02020603050405020304" pitchFamily="18" charset="0"/>
                <a:ea typeface="Times New Roman" panose="02020603050405020304" pitchFamily="18" charset="0"/>
                <a:cs typeface="Times New Roman" panose="02020603050405020304" pitchFamily="18" charset="0"/>
              </a:rPr>
              <a:t>Fiche d’observation de l’école et de la classe </a:t>
            </a:r>
            <a:r>
              <a:rPr lang="fr-BE" sz="3200" dirty="0">
                <a:effectLst/>
                <a:latin typeface="Times New Roman" panose="02020603050405020304" pitchFamily="18" charset="0"/>
                <a:ea typeface="Times New Roman" panose="02020603050405020304" pitchFamily="18" charset="0"/>
                <a:cs typeface="Times New Roman" panose="02020603050405020304" pitchFamily="18" charset="0"/>
              </a:rPr>
              <a:t>prélever les indicateurs du bien-être, notamment l’hygièn</a:t>
            </a:r>
            <a:r>
              <a:rPr lang="fr-BE" sz="3200" dirty="0">
                <a:latin typeface="Times New Roman" panose="02020603050405020304" pitchFamily="18" charset="0"/>
                <a:ea typeface="Times New Roman" panose="02020603050405020304" pitchFamily="18" charset="0"/>
                <a:cs typeface="Times New Roman" panose="02020603050405020304" pitchFamily="18" charset="0"/>
              </a:rPr>
              <a:t>e et les dispositifs de sécurité</a:t>
            </a:r>
            <a:r>
              <a:rPr lang="fr-BE" sz="3200" dirty="0">
                <a:effectLst/>
                <a:latin typeface="Times New Roman" panose="02020603050405020304" pitchFamily="18" charset="0"/>
                <a:ea typeface="Times New Roman" panose="02020603050405020304" pitchFamily="18" charset="0"/>
                <a:cs typeface="Times New Roman" panose="02020603050405020304" pitchFamily="18" charset="0"/>
              </a:rPr>
              <a:t> . </a:t>
            </a:r>
            <a:endParaRPr lang="it-IT"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433806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589924-DFE6-7A0D-AF03-4078C4C470D5}"/>
              </a:ext>
            </a:extLst>
          </p:cNvPr>
          <p:cNvSpPr>
            <a:spLocks noGrp="1"/>
          </p:cNvSpPr>
          <p:nvPr>
            <p:ph type="title"/>
          </p:nvPr>
        </p:nvSpPr>
        <p:spPr/>
        <p:txBody>
          <a:bodyPr>
            <a:normAutofit/>
          </a:bodyPr>
          <a:lstStyle/>
          <a:p>
            <a:pPr algn="ct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sz="4000" dirty="0"/>
          </a:p>
        </p:txBody>
      </p:sp>
      <p:sp>
        <p:nvSpPr>
          <p:cNvPr id="3" name="Espace réservé du contenu 2">
            <a:extLst>
              <a:ext uri="{FF2B5EF4-FFF2-40B4-BE49-F238E27FC236}">
                <a16:creationId xmlns:a16="http://schemas.microsoft.com/office/drawing/2014/main" id="{6CBEAB70-FD89-51A8-872B-B685AD0876D4}"/>
              </a:ext>
            </a:extLst>
          </p:cNvPr>
          <p:cNvSpPr>
            <a:spLocks noGrp="1"/>
          </p:cNvSpPr>
          <p:nvPr>
            <p:ph idx="1"/>
          </p:nvPr>
        </p:nvSpPr>
        <p:spPr/>
        <p:txBody>
          <a:bodyPr>
            <a:normAutofit fontScale="92500"/>
          </a:bodyPr>
          <a:lstStyle/>
          <a:p>
            <a:pPr marL="0" indent="0" algn="just">
              <a:lnSpc>
                <a:spcPct val="150000"/>
              </a:lnSpc>
              <a:spcAft>
                <a:spcPts val="800"/>
              </a:spcAft>
              <a:buNone/>
            </a:pPr>
            <a:r>
              <a:rPr lang="fr-BE" b="1" dirty="0">
                <a:latin typeface="Times New Roman" panose="02020603050405020304" pitchFamily="18" charset="0"/>
                <a:ea typeface="Times New Roman" panose="02020603050405020304" pitchFamily="18" charset="0"/>
                <a:cs typeface="Times New Roman" panose="02020603050405020304" pitchFamily="18" charset="0"/>
              </a:rPr>
              <a:t>Questionnaires</a:t>
            </a:r>
            <a:r>
              <a:rPr lang="fr-BE" dirty="0">
                <a:latin typeface="Times New Roman" panose="02020603050405020304" pitchFamily="18" charset="0"/>
                <a:ea typeface="Times New Roman" panose="02020603050405020304" pitchFamily="18" charset="0"/>
                <a:cs typeface="Times New Roman" panose="02020603050405020304" pitchFamily="18" charset="0"/>
              </a:rPr>
              <a:t>:</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A 30 enseignants de 3</a:t>
            </a:r>
            <a:r>
              <a:rPr lang="fr-BE" sz="2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et 4</a:t>
            </a:r>
            <a:r>
              <a:rPr lang="fr-BE" sz="2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il sera demandé des sur: </a:t>
            </a:r>
          </a:p>
          <a:p>
            <a:pPr marL="0" indent="0" algn="just">
              <a:lnSpc>
                <a:spcPct val="150000"/>
              </a:lnSpc>
              <a:spcAft>
                <a:spcPts val="800"/>
              </a:spcAft>
              <a:buNone/>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BE" dirty="0">
                <a:latin typeface="Times New Roman" panose="02020603050405020304" pitchFamily="18" charset="0"/>
                <a:ea typeface="Times New Roman" panose="02020603050405020304" pitchFamily="18" charset="0"/>
                <a:cs typeface="Times New Roman" panose="02020603050405020304" pitchFamily="18" charset="0"/>
              </a:rPr>
              <a:t>- </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leurs activités pédagogiques et didactiques, ainsi que sur leur gestion de la classe; </a:t>
            </a:r>
          </a:p>
          <a:p>
            <a:pPr algn="just">
              <a:lnSpc>
                <a:spcPct val="150000"/>
              </a:lnSpc>
              <a:spcAft>
                <a:spcPts val="800"/>
              </a:spcAft>
              <a:buFontTx/>
              <a:buChar char="-"/>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la dynamique motivationnelle des élèves dans leurs classes respectives</a:t>
            </a:r>
            <a:r>
              <a:rPr lang="fr-BE" dirty="0">
                <a:latin typeface="Times New Roman" panose="02020603050405020304" pitchFamily="18" charset="0"/>
                <a:ea typeface="Times New Roman" panose="02020603050405020304" pitchFamily="18" charset="0"/>
                <a:cs typeface="Times New Roman" panose="02020603050405020304" pitchFamily="18" charset="0"/>
              </a:rPr>
              <a:t>;</a:t>
            </a:r>
            <a:endParaRPr lang="fr-BE"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800"/>
              </a:spcAft>
              <a:buFontTx/>
              <a:buChar char="-"/>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Le climat relationnel entre eux et avec leur hiérarchie </a:t>
            </a:r>
          </a:p>
          <a:p>
            <a:pPr algn="just">
              <a:lnSpc>
                <a:spcPct val="150000"/>
              </a:lnSpc>
              <a:spcAft>
                <a:spcPts val="800"/>
              </a:spcAft>
              <a:buFont typeface="Wingdings" panose="05000000000000000000" pitchFamily="2" charset="2"/>
              <a:buChar char="v"/>
            </a:pPr>
            <a:endParaRPr lang="it-IT" dirty="0"/>
          </a:p>
        </p:txBody>
      </p:sp>
    </p:spTree>
    <p:extLst>
      <p:ext uri="{BB962C8B-B14F-4D97-AF65-F5344CB8AC3E}">
        <p14:creationId xmlns:p14="http://schemas.microsoft.com/office/powerpoint/2010/main" val="298306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176CA9-A849-152A-DBA3-6783A224BFAE}"/>
              </a:ext>
            </a:extLst>
          </p:cNvPr>
          <p:cNvSpPr>
            <a:spLocks noGrp="1"/>
          </p:cNvSpPr>
          <p:nvPr>
            <p:ph type="title"/>
          </p:nvPr>
        </p:nvSpPr>
        <p:spPr/>
        <p:txBody>
          <a:bodyPr>
            <a:normAutofit/>
          </a:bodyPr>
          <a:lstStyle/>
          <a:p>
            <a:pPr algn="ct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sz="4000" dirty="0"/>
          </a:p>
        </p:txBody>
      </p:sp>
      <p:sp>
        <p:nvSpPr>
          <p:cNvPr id="3" name="Espace réservé du contenu 2">
            <a:extLst>
              <a:ext uri="{FF2B5EF4-FFF2-40B4-BE49-F238E27FC236}">
                <a16:creationId xmlns:a16="http://schemas.microsoft.com/office/drawing/2014/main" id="{6C84FC73-3708-0FE8-1CCF-DF626E42B1E7}"/>
              </a:ext>
            </a:extLst>
          </p:cNvPr>
          <p:cNvSpPr>
            <a:spLocks noGrp="1"/>
          </p:cNvSpPr>
          <p:nvPr>
            <p:ph idx="1"/>
          </p:nvPr>
        </p:nvSpPr>
        <p:spPr/>
        <p:txBody>
          <a:bodyPr>
            <a:normAutofit/>
          </a:bodyPr>
          <a:lstStyle/>
          <a:p>
            <a:pPr marL="0" indent="0" algn="just">
              <a:lnSpc>
                <a:spcPct val="150000"/>
              </a:lnSpc>
              <a:spcAft>
                <a:spcPts val="800"/>
              </a:spcAft>
              <a:buNone/>
            </a:pPr>
            <a:r>
              <a:rPr lang="fr-BE" dirty="0">
                <a:latin typeface="Times New Roman" panose="02020603050405020304" pitchFamily="18" charset="0"/>
                <a:ea typeface="Times New Roman" panose="02020603050405020304" pitchFamily="18" charset="0"/>
                <a:cs typeface="Times New Roman" panose="02020603050405020304" pitchFamily="18" charset="0"/>
              </a:rPr>
              <a:t> </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Aux 15 chefs d’établissements et aux 15 conseillers psychopédagogiques, à travers le questionnaire la gestion de l’école, le respect du programme et du calendrier scolaire, la formation continue des enseignants, les conditions de bie</a:t>
            </a:r>
            <a:r>
              <a:rPr lang="fr-BE" dirty="0">
                <a:latin typeface="Times New Roman" panose="02020603050405020304" pitchFamily="18" charset="0"/>
                <a:ea typeface="Times New Roman" panose="02020603050405020304" pitchFamily="18" charset="0"/>
                <a:cs typeface="Times New Roman" panose="02020603050405020304" pitchFamily="18" charset="0"/>
              </a:rPr>
              <a:t>n-être à l’école</a:t>
            </a:r>
            <a:endParaRPr lang="fr-BE"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71920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104BF3-4C74-CB48-816E-A4DA85B39A10}"/>
              </a:ext>
            </a:extLst>
          </p:cNvPr>
          <p:cNvSpPr>
            <a:spLocks noGrp="1"/>
          </p:cNvSpPr>
          <p:nvPr>
            <p:ph type="title"/>
          </p:nvPr>
        </p:nvSpPr>
        <p:spPr>
          <a:xfrm>
            <a:off x="838200" y="336989"/>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Modalités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A1EDD49-7925-109D-AE71-237AE9315CB6}"/>
              </a:ext>
            </a:extLst>
          </p:cNvPr>
          <p:cNvSpPr>
            <a:spLocks noGrp="1"/>
          </p:cNvSpPr>
          <p:nvPr>
            <p:ph idx="1"/>
          </p:nvPr>
        </p:nvSpPr>
        <p:spPr/>
        <p:txBody>
          <a:bodyPr>
            <a:normAutofit fontScale="92500" lnSpcReduction="10000"/>
          </a:bodyPr>
          <a:lstStyle/>
          <a:p>
            <a:pPr marL="0" indent="0" algn="just">
              <a:lnSpc>
                <a:spcPct val="150000"/>
              </a:lnSpc>
              <a:spcAft>
                <a:spcPts val="800"/>
              </a:spcAft>
              <a:buNone/>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La passation de l’enquête se fera de manière individuelle. Pour les élèves, la passation se fera dans leurs auditoires respectifs et dans l’horaire actif du fonctionnement de l’école. Pour les directeurs, les conseillers et les enseignants, le retrait et la remise des questionnaires auront lieu à l’école ; la passation, elle aussi, sera également individuelle et pourrait se faire même à domicile</a:t>
            </a:r>
            <a:r>
              <a:rPr lang="fr-BE" dirty="0">
                <a:latin typeface="Times New Roman" panose="02020603050405020304" pitchFamily="18" charset="0"/>
                <a:ea typeface="Times New Roman" panose="02020603050405020304" pitchFamily="18" charset="0"/>
                <a:cs typeface="Times New Roman" panose="02020603050405020304" pitchFamily="18" charset="0"/>
              </a:rPr>
              <a:t> (Dans ce cas, l</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a durée de la passation et la remise des fiches sera donc flexible : entre 24 et 48 heures).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032102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EEAFC2-8B8C-F93A-707D-7DA071C289E2}"/>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Population de recherche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FE8084E-3A8F-A88D-9839-3294D7547A0D}"/>
              </a:ext>
            </a:extLst>
          </p:cNvPr>
          <p:cNvSpPr>
            <a:spLocks noGrp="1"/>
          </p:cNvSpPr>
          <p:nvPr>
            <p:ph idx="1"/>
          </p:nvPr>
        </p:nvSpPr>
        <p:spPr>
          <a:xfrm>
            <a:off x="838200" y="1825625"/>
            <a:ext cx="10515600" cy="2380615"/>
          </a:xfrm>
        </p:spPr>
        <p:txBody>
          <a:bodyPr>
            <a:normAutofit fontScale="85000" lnSpcReduction="20000"/>
          </a:bodyPr>
          <a:lstStyle/>
          <a:p>
            <a:pPr marL="0" indent="0" algn="just">
              <a:lnSpc>
                <a:spcPct val="150000"/>
              </a:lnSpc>
              <a:spcAft>
                <a:spcPts val="800"/>
              </a:spcAft>
              <a:buNone/>
            </a:pPr>
            <a:endPar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800"/>
              </a:spcAft>
              <a:buNone/>
            </a:pP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Les élèves et les enseignants de 3</a:t>
            </a:r>
            <a:r>
              <a:rPr lang="fr-FR" sz="280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et 4</a:t>
            </a:r>
            <a:r>
              <a:rPr lang="fr-FR"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ème</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années, les directeurs et les conseillers psychopédagogiques de 15 écoles primaires dans la commune de Lubumbashi, Kampemba et Annexe.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141866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8C194E-6D1F-8658-D3FD-B5D52B1C7402}"/>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Échantillonnage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F112833-2CA0-445A-A679-93F889CB6E9F}"/>
              </a:ext>
            </a:extLst>
          </p:cNvPr>
          <p:cNvSpPr>
            <a:spLocks noGrp="1"/>
          </p:cNvSpPr>
          <p:nvPr>
            <p:ph idx="1"/>
          </p:nvPr>
        </p:nvSpPr>
        <p:spPr>
          <a:xfrm>
            <a:off x="838200" y="1825624"/>
            <a:ext cx="10515600" cy="4772123"/>
          </a:xfrm>
        </p:spPr>
        <p:txBody>
          <a:bodyPr>
            <a:normAutofit fontScale="85000" lnSpcReduction="10000"/>
          </a:bodyPr>
          <a:lstStyle/>
          <a:p>
            <a:pPr marL="0" indent="0" algn="just">
              <a:lnSpc>
                <a:spcPct val="150000"/>
              </a:lnSpc>
              <a:spcAft>
                <a:spcPts val="800"/>
              </a:spcAft>
              <a:buNone/>
            </a:pP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Échantillonnage</a:t>
            </a:r>
            <a:r>
              <a:rPr lang="fr-FR"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par choix raisonné : </a:t>
            </a:r>
            <a:r>
              <a:rPr kumimoji="0" lang="fr-FR" sz="29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Exigence de répondre, d’une part, à la complexité du système scolaire ; et d’autre part, à la réalité socio-démographique de notre aire de recherche. Le paysage scolaire de la ville de Lubumbashi est composé des écoles officielles, conventionnées/confessionnelles et privées, qui divergent fort bien dans leur organisation, leur fonctionnement, voire dans la qualité de leurs offres formatives. Certaines écoles, surtout dans les réseaux conventionnés/confessionnelles, sont volontairement réservées aux garçons, d’autres aux filles et beaucoup d’autres sont mixtes</a:t>
            </a:r>
            <a:r>
              <a:rPr kumimoji="0" lang="fr-FR" sz="29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95646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919</Words>
  <Application>Microsoft Office PowerPoint</Application>
  <PresentationFormat>Grand écran</PresentationFormat>
  <Paragraphs>60</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Calibri Light</vt:lpstr>
      <vt:lpstr>Times New Roman</vt:lpstr>
      <vt:lpstr>Wingdings</vt:lpstr>
      <vt:lpstr>Thème Office</vt:lpstr>
      <vt:lpstr> STAFF SEMINAR II </vt:lpstr>
      <vt:lpstr> Méthodologie </vt:lpstr>
      <vt:lpstr> Techniques </vt:lpstr>
      <vt:lpstr>Techniques</vt:lpstr>
      <vt:lpstr>Techniques</vt:lpstr>
      <vt:lpstr>Techniques</vt:lpstr>
      <vt:lpstr>Modalités</vt:lpstr>
      <vt:lpstr>Population de recherche</vt:lpstr>
      <vt:lpstr>Échantillonnage</vt:lpstr>
      <vt:lpstr>Échantillonnage</vt:lpstr>
      <vt:lpstr>        Echantillonnage</vt:lpstr>
      <vt:lpstr>Participants</vt:lpstr>
      <vt:lpstr>Intervenants</vt:lpstr>
      <vt:lpstr>Intervenants</vt:lpstr>
      <vt:lpstr>Intervenants</vt:lpstr>
      <vt:lpstr> Recueil des données </vt:lpstr>
      <vt:lpstr>Recueil des données</vt:lpstr>
      <vt:lpstr>Conservation des donnes</vt:lpstr>
      <vt:lpstr> Plan des activités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STAFF SEMINAR II </dc:title>
  <dc:creator>Théodore Mulenga Mulenga</dc:creator>
  <cp:lastModifiedBy>Théodore Mulenga Mulenga</cp:lastModifiedBy>
  <cp:revision>5</cp:revision>
  <dcterms:created xsi:type="dcterms:W3CDTF">2022-08-04T13:31:54Z</dcterms:created>
  <dcterms:modified xsi:type="dcterms:W3CDTF">2025-04-11T08:09:00Z</dcterms:modified>
</cp:coreProperties>
</file>