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79" r:id="rId4"/>
    <p:sldId id="280" r:id="rId5"/>
    <p:sldId id="281" r:id="rId6"/>
    <p:sldId id="282" r:id="rId7"/>
    <p:sldId id="283" r:id="rId8"/>
    <p:sldId id="284" r:id="rId9"/>
    <p:sldId id="287" r:id="rId10"/>
    <p:sldId id="286" r:id="rId11"/>
    <p:sldId id="28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311" r:id="rId20"/>
    <p:sldId id="310" r:id="rId21"/>
    <p:sldId id="294" r:id="rId22"/>
    <p:sldId id="291" r:id="rId23"/>
    <p:sldId id="293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304" r:id="rId34"/>
    <p:sldId id="305" r:id="rId35"/>
    <p:sldId id="306" r:id="rId36"/>
    <p:sldId id="307" r:id="rId37"/>
    <p:sldId id="308" r:id="rId38"/>
    <p:sldId id="309" r:id="rId3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4" autoAdjust="0"/>
    <p:restoredTop sz="89030" autoAdjust="0"/>
  </p:normalViewPr>
  <p:slideViewPr>
    <p:cSldViewPr snapToGrid="0">
      <p:cViewPr varScale="1">
        <p:scale>
          <a:sx n="53" d="100"/>
          <a:sy n="53" d="100"/>
        </p:scale>
        <p:origin x="141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81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0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5370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06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77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4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14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32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18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48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07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E7A95-C204-4571-B95D-9E4786B197B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C9AAD-0A8F-4365-BDA7-92915983FBC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ZoneTexte 8"/>
          <p:cNvSpPr txBox="1"/>
          <p:nvPr userDrawn="1"/>
        </p:nvSpPr>
        <p:spPr>
          <a:xfrm>
            <a:off x="11234738" y="0"/>
            <a:ext cx="979487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800">
                <a:solidFill>
                  <a:srgbClr val="808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&amp; PARTNERS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12099925" y="6827520"/>
            <a:ext cx="98425" cy="304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20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5acXjzUk</a:t>
            </a:r>
          </a:p>
        </p:txBody>
      </p:sp>
    </p:spTree>
    <p:extLst>
      <p:ext uri="{BB962C8B-B14F-4D97-AF65-F5344CB8AC3E}">
        <p14:creationId xmlns:p14="http://schemas.microsoft.com/office/powerpoint/2010/main" val="301655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ectangle 2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477980" y="625684"/>
            <a:ext cx="8861229" cy="2859558"/>
          </a:xfrm>
        </p:spPr>
        <p:txBody>
          <a:bodyPr anchor="b">
            <a:noAutofit/>
          </a:bodyPr>
          <a:lstStyle/>
          <a:p>
            <a:r>
              <a:rPr lang="fr-FR" sz="3200" dirty="0"/>
              <a:t>BIEN-ETRE ET REUSSITE DES</a:t>
            </a:r>
            <a:br>
              <a:rPr lang="fr-FR" sz="3200" dirty="0"/>
            </a:br>
            <a:r>
              <a:rPr lang="fr-FR" sz="3200" dirty="0"/>
              <a:t>APPRENTISSAGES DANS LES ECOLES PRIMAIRES DE</a:t>
            </a:r>
            <a:br>
              <a:rPr lang="fr-FR" sz="3200" dirty="0"/>
            </a:br>
            <a:r>
              <a:rPr lang="fr-FR" sz="3200" dirty="0"/>
              <a:t>LA VILLE DE LUBUMBASHI EN R.D.C</a:t>
            </a:r>
            <a:br>
              <a:rPr lang="fr-FR" sz="3200" dirty="0"/>
            </a:br>
            <a:br>
              <a:rPr lang="fr-FR" sz="3200" dirty="0"/>
            </a:br>
            <a:r>
              <a:rPr lang="fr-FR" sz="3200" dirty="0"/>
              <a:t>Doctorant : MULENGA </a:t>
            </a:r>
            <a:r>
              <a:rPr lang="fr-FR" sz="3200" dirty="0" err="1"/>
              <a:t>MULENGA</a:t>
            </a:r>
            <a:r>
              <a:rPr lang="fr-FR" sz="3200" dirty="0"/>
              <a:t> Théodore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1" name="Rectangle 3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58922" y="4785632"/>
            <a:ext cx="848391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Comi</a:t>
            </a:r>
            <a:r>
              <a:rPr lang="fr-FR" sz="2400" b="1" dirty="0">
                <a:solidFill>
                  <a:prstClr val="white"/>
                </a:solidFill>
                <a:latin typeface="Calibri"/>
              </a:rPr>
              <a:t>té d’accompagnement </a:t>
            </a:r>
            <a:r>
              <a:rPr lang="fr-FR" sz="2400" dirty="0">
                <a:solidFill>
                  <a:prstClr val="white"/>
                </a:solidFill>
                <a:latin typeface="Calibri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dirty="0">
                <a:solidFill>
                  <a:prstClr val="white"/>
                </a:solidFill>
                <a:latin typeface="Calibri"/>
              </a:rPr>
              <a:t>ETIENNE Anne-Marie (ULiège), Promotrice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dirty="0">
                <a:solidFill>
                  <a:prstClr val="white"/>
                </a:solidFill>
                <a:latin typeface="Calibri"/>
              </a:rPr>
              <a:t>KASONGO MALOBA Philippe (UNILU), Co-promoteur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dirty="0">
                <a:solidFill>
                  <a:prstClr val="white"/>
                </a:solidFill>
                <a:latin typeface="Calibri"/>
              </a:rPr>
              <a:t>KAPEND SABUL Albert (UNILU), Membre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dirty="0">
                <a:solidFill>
                  <a:prstClr val="white"/>
                </a:solidFill>
                <a:latin typeface="Calibri"/>
              </a:rPr>
              <a:t>LUBOYA NUMBI Oscar (UNILU), Membre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632AEA-F215-ABFC-DFBD-81D369F2E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fr-BE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Méthodes et techniques</a:t>
            </a:r>
            <a:endParaRPr lang="fr-BE" dirty="0"/>
          </a:p>
        </p:txBody>
      </p:sp>
      <p:pic>
        <p:nvPicPr>
          <p:cNvPr id="4" name="Graphique 1">
            <a:extLst>
              <a:ext uri="{FF2B5EF4-FFF2-40B4-BE49-F238E27FC236}">
                <a16:creationId xmlns:a16="http://schemas.microsoft.com/office/drawing/2014/main" id="{412F72D0-BF6A-DCA8-BB2A-DDFE15144A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895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191F0D-6EC8-1690-F6EF-D01CC6751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D" dirty="0"/>
              <a:t>Outils et techniques d’analyse des données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297D4A-4587-7EB0-3B0A-60391BB77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r-FR" sz="3200" b="1" dirty="0"/>
              <a:t>Test d’alpha de Cronbach: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sz="3200" dirty="0"/>
              <a:t>Recalculé sur la version filtrée et standardisée de l’échelle, le questionnaire atteint un niveau satisfaisant </a:t>
            </a:r>
            <a:r>
              <a:rPr lang="fr-BE" sz="3200" dirty="0">
                <a:highlight>
                  <a:srgbClr val="00FFFF"/>
                </a:highlight>
              </a:rPr>
              <a:t>(α = 0.71</a:t>
            </a:r>
            <a:r>
              <a:rPr lang="fr-BE" sz="3200" dirty="0"/>
              <a:t>), indiquant une cohérence interne acceptable pour l’analyse statistique</a:t>
            </a:r>
            <a:r>
              <a:rPr lang="fr-BE" dirty="0"/>
              <a:t>.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50485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0D66A8-C280-74E0-617C-C200CFC04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AEC668-03E6-B1BC-39C1-62C8A7C272D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4AB9291-D04F-8B35-2B69-2CC9D00DC3C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CD3F8D85-277B-4D13-9CBF-D8C153C8508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EB1B57-6CC5-97E0-A891-72EC313EBCC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8337B11-9501-1F83-347C-AE6E5F935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325661" cy="4480726"/>
          </a:xfrm>
        </p:spPr>
        <p:txBody>
          <a:bodyPr>
            <a:normAutofit/>
          </a:bodyPr>
          <a:lstStyle/>
          <a:p>
            <a:pPr algn="ctr"/>
            <a:r>
              <a:rPr kumimoji="0" lang="fr-FR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Analyse et interprétation des données</a:t>
            </a:r>
            <a:endParaRPr lang="fr-FR" sz="32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A4C79AB-AC4D-532C-5469-6E4FF50F6EC1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0FEAA2-417C-F585-FC05-661BFEC2F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491" y="795890"/>
            <a:ext cx="6387336" cy="1056973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r-FR" sz="3600" dirty="0"/>
              <a:t>Techniques d’analyse quantitative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D8BC81A-90EA-179C-71DA-E1C19A712D1F}"/>
              </a:ext>
            </a:extLst>
          </p:cNvPr>
          <p:cNvSpPr txBox="1"/>
          <p:nvPr/>
        </p:nvSpPr>
        <p:spPr>
          <a:xfrm>
            <a:off x="4982546" y="2220686"/>
            <a:ext cx="720945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Tx/>
              <a:buChar char="-"/>
              <a:defRPr/>
            </a:pPr>
            <a:r>
              <a:rPr lang="fr-FR" sz="3200" dirty="0"/>
              <a:t>Les </a:t>
            </a:r>
            <a:r>
              <a:rPr lang="fr-CD" sz="3200" dirty="0"/>
              <a:t>statistiques descriptives : pourcentages, moyennes, écart-types, minimum – maximum, médiane;</a:t>
            </a:r>
          </a:p>
          <a:p>
            <a:pPr marL="285750" lvl="0" indent="-285750">
              <a:buFontTx/>
              <a:buChar char="-"/>
              <a:defRPr/>
            </a:pPr>
            <a:r>
              <a:rPr lang="fr-CD" sz="3200" dirty="0"/>
              <a:t>Les statistiques inférentielles: ANOVA, </a:t>
            </a:r>
            <a:r>
              <a:rPr lang="fr-FR" sz="3200" dirty="0"/>
              <a:t>corrélations, régressions linéaires;</a:t>
            </a:r>
          </a:p>
          <a:p>
            <a:pPr marL="285750" lvl="0" indent="-285750">
              <a:buFontTx/>
              <a:buChar char="-"/>
              <a:defRPr/>
            </a:pPr>
            <a:r>
              <a:rPr lang="fr-CD" sz="3200" dirty="0"/>
              <a:t>Les statistiques multivariées, notamment la modélisation d’équations structurelles </a:t>
            </a:r>
            <a:r>
              <a:rPr lang="fr-CD" sz="3200" b="1" dirty="0"/>
              <a:t>(</a:t>
            </a:r>
            <a:r>
              <a:rPr lang="fr-CD" sz="3200" dirty="0"/>
              <a:t>SEM)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84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2960F4-B89B-F180-DCA8-F0703AC13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F9BF95-A73D-CB53-89D8-6CB144ED9ED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9CAF581-1621-9E9F-A760-D9D687D8992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F5E210BB-582F-EE5D-C11F-BF0672B338D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CCBB22-E1D3-7DF4-3D39-7B30FD87C0F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775C10-E150-CCBF-09D2-0E910ADB1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203149" cy="4480726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Analyse et interprétation des données</a:t>
            </a:r>
            <a:endParaRPr lang="fr-FR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B93C845-4B24-B10D-BF91-A463DCF3E769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439E19-C33F-A48D-F409-B7B527C5B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490" y="795890"/>
            <a:ext cx="7029107" cy="105697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FR" sz="3600" dirty="0"/>
              <a:t>Les logiciels d’analyse quantitative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E352D45-F748-9136-720C-FF0623AD55A1}"/>
              </a:ext>
            </a:extLst>
          </p:cNvPr>
          <p:cNvSpPr txBox="1"/>
          <p:nvPr/>
        </p:nvSpPr>
        <p:spPr>
          <a:xfrm>
            <a:off x="4982546" y="2220686"/>
            <a:ext cx="720945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Tx/>
              <a:buChar char="-"/>
              <a:defRPr/>
            </a:pPr>
            <a:r>
              <a:rPr lang="fr-FR" sz="3200" dirty="0"/>
              <a:t>R (</a:t>
            </a:r>
            <a:r>
              <a:rPr lang="fr-FR" sz="3200" i="1" dirty="0"/>
              <a:t>ggplot2, </a:t>
            </a:r>
            <a:r>
              <a:rPr lang="fr-FR" sz="3200" i="1" dirty="0" err="1"/>
              <a:t>psych</a:t>
            </a:r>
            <a:r>
              <a:rPr lang="fr-FR" sz="3200" i="1" dirty="0"/>
              <a:t>);</a:t>
            </a:r>
            <a:endParaRPr lang="fr-FR" sz="3200" dirty="0"/>
          </a:p>
          <a:p>
            <a:pPr marL="285750" lvl="0" indent="-285750">
              <a:lnSpc>
                <a:spcPct val="150000"/>
              </a:lnSpc>
              <a:buFontTx/>
              <a:buChar char="-"/>
              <a:defRPr/>
            </a:pPr>
            <a:r>
              <a:rPr lang="fr-FR" sz="3200" dirty="0"/>
              <a:t>SPSS;</a:t>
            </a:r>
          </a:p>
          <a:p>
            <a:pPr marL="285750" lvl="0" indent="-285750">
              <a:lnSpc>
                <a:spcPct val="150000"/>
              </a:lnSpc>
              <a:buFontTx/>
              <a:buChar char="-"/>
              <a:defRPr/>
            </a:pPr>
            <a:r>
              <a:rPr lang="fr-FR" sz="3200" dirty="0"/>
              <a:t>WHO </a:t>
            </a:r>
            <a:r>
              <a:rPr lang="fr-FR" sz="3200" dirty="0" err="1"/>
              <a:t>AnthroPlus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796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27C153-D8B2-FC62-7A77-36A53304E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622E93A-DAAB-A7C2-3758-EFF63F56596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A7BCE36-D172-0EDC-C9AF-9CF6B7CE1B8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C81C82B9-BE9D-5942-3509-A6E57EE683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4BC28F-034D-B62C-2F8E-AE58E65050D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5040EFE-5E48-5D72-111C-6E2FBB8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203149" cy="4480726"/>
          </a:xfrm>
        </p:spPr>
        <p:txBody>
          <a:bodyPr>
            <a:normAutofit/>
          </a:bodyPr>
          <a:lstStyle/>
          <a:p>
            <a:pPr algn="ctr"/>
            <a:r>
              <a:rPr lang="fr-FR" sz="4800" dirty="0">
                <a:solidFill>
                  <a:prstClr val="black"/>
                </a:solidFill>
              </a:rPr>
              <a:t>Analyse et interprétation des données</a:t>
            </a:r>
            <a:endParaRPr lang="fr-FR" sz="46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FB0440-B0BA-2F8D-9D53-DD3ADD50F333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14D616-EE33-EBA8-3670-1D8CAC186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491" y="795890"/>
            <a:ext cx="6387336" cy="1056973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r-FR" sz="3600" dirty="0"/>
              <a:t>Techniques d’analyse quantitative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FC0974B-0F3B-DD5D-F10D-7490837A556F}"/>
              </a:ext>
            </a:extLst>
          </p:cNvPr>
          <p:cNvSpPr txBox="1"/>
          <p:nvPr/>
        </p:nvSpPr>
        <p:spPr>
          <a:xfrm>
            <a:off x="4982546" y="2220686"/>
            <a:ext cx="720945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Tx/>
              <a:buChar char="-"/>
              <a:defRPr/>
            </a:pPr>
            <a:r>
              <a:rPr lang="fr-CD" sz="3200" dirty="0"/>
              <a:t>Analyse thématique;</a:t>
            </a:r>
          </a:p>
          <a:p>
            <a:pPr marL="457200" indent="-457200">
              <a:lnSpc>
                <a:spcPct val="200000"/>
              </a:lnSpc>
              <a:buFontTx/>
              <a:buChar char="-"/>
              <a:defRPr/>
            </a:pPr>
            <a:r>
              <a:rPr lang="fr-CD" sz="3200" dirty="0"/>
              <a:t>Phénoménologie herméneutique</a:t>
            </a:r>
            <a:endParaRPr lang="fr-BE" sz="3200" dirty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707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042888-7604-5403-3D70-B7DD76B1C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3109C6F-6438-D177-0726-D605A8A56F9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40AEBA3-C3A3-74A5-4354-ED49009B621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C7193A9B-C58C-CDD0-1371-F88624077EA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3FDE86-2D5F-6D26-DC2F-1CD586A3830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969F6FC-EA28-9B3D-7208-C78823C1E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203149" cy="4480726"/>
          </a:xfrm>
        </p:spPr>
        <p:txBody>
          <a:bodyPr>
            <a:normAutofit/>
          </a:bodyPr>
          <a:lstStyle/>
          <a:p>
            <a:pPr algn="ctr"/>
            <a:r>
              <a:rPr lang="fr-FR" sz="4600" dirty="0"/>
              <a:t>Thèse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26784C5-44E6-055D-67A9-60C07A099B68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5078B2-BA22-F99D-FA3A-050245FFA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491" y="795890"/>
            <a:ext cx="6387336" cy="1056973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r-BE" sz="3600" dirty="0"/>
              <a:t>Structure de la thèse</a:t>
            </a: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76AE8A6-53CB-F18E-B825-B50A572F093E}"/>
              </a:ext>
            </a:extLst>
          </p:cNvPr>
          <p:cNvSpPr txBox="1"/>
          <p:nvPr/>
        </p:nvSpPr>
        <p:spPr>
          <a:xfrm>
            <a:off x="4971993" y="2258649"/>
            <a:ext cx="7209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P</a:t>
            </a:r>
            <a:r>
              <a:rPr kumimoji="0" lang="fr-B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artie</a:t>
            </a:r>
            <a:r>
              <a:rPr kumimoji="0" lang="fr-B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théorique;</a:t>
            </a:r>
          </a:p>
          <a:p>
            <a:pPr lvl="0">
              <a:defRPr/>
            </a:pPr>
            <a:endParaRPr kumimoji="0" lang="fr-B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0">
              <a:defRPr/>
            </a:pPr>
            <a:r>
              <a:rPr lang="fr-BE" sz="3200" dirty="0">
                <a:solidFill>
                  <a:prstClr val="black"/>
                </a:solidFill>
                <a:latin typeface="Calibri"/>
              </a:rPr>
              <a:t>- Partie empirique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502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AD2705-63C3-F9C6-C818-2B0639A54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6C34B9A-C580-6F5A-5EFA-FB3B136DC99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ABE6E07-7005-7545-04F5-85D3024BF2F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1918BCF-26F7-4647-785F-4818167FDD1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B04004-7FB7-76C0-307C-FC9811453E5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B5AF916-EE7E-DC34-587A-4049E2DA2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203149" cy="4480726"/>
          </a:xfrm>
        </p:spPr>
        <p:txBody>
          <a:bodyPr>
            <a:normAutofit/>
          </a:bodyPr>
          <a:lstStyle/>
          <a:p>
            <a:pPr algn="ctr"/>
            <a:r>
              <a:rPr lang="fr-FR" sz="4600" dirty="0"/>
              <a:t>Thèse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25EB45C-2559-517A-45B4-CF462E6787F8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412ED3-8498-FDA4-70A2-43CEC2EC2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491" y="795890"/>
            <a:ext cx="6387336" cy="83331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3600" dirty="0"/>
              <a:t>Concepts et théories de référence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88500BD-A1AB-6077-A8B1-0458395E5EA1}"/>
              </a:ext>
            </a:extLst>
          </p:cNvPr>
          <p:cNvSpPr txBox="1"/>
          <p:nvPr/>
        </p:nvSpPr>
        <p:spPr>
          <a:xfrm>
            <a:off x="4982546" y="2220686"/>
            <a:ext cx="72094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ct val="150000"/>
              </a:lnSpc>
              <a:buFontTx/>
              <a:buChar char="-"/>
              <a:defRPr/>
            </a:pPr>
            <a:r>
              <a:rPr lang="fr-FR" sz="3200" dirty="0">
                <a:solidFill>
                  <a:prstClr val="black"/>
                </a:solidFill>
                <a:latin typeface="Calibri"/>
              </a:rPr>
              <a:t>Bien-être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3200" dirty="0">
                <a:solidFill>
                  <a:prstClr val="black"/>
                </a:solidFill>
                <a:latin typeface="Calibri"/>
              </a:rPr>
              <a:t>Réussite des apprentissages scolaires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8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1207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EDC53-F904-B9B3-B310-596EE2A7B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EEDCAA-819E-618D-D330-AC69B26F620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A46773F-52A0-5E88-966A-0EDE11DAB3A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ECAA246F-9812-808B-8766-4F635C80358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DF135D-24BE-86EC-D62E-7C13876DC89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699B86-C9BC-335A-560F-72FACE8CC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203149" cy="4480726"/>
          </a:xfrm>
        </p:spPr>
        <p:txBody>
          <a:bodyPr>
            <a:normAutofit/>
          </a:bodyPr>
          <a:lstStyle/>
          <a:p>
            <a:pPr algn="ctr"/>
            <a:r>
              <a:rPr lang="fr-FR" sz="4600" dirty="0"/>
              <a:t>Bien-être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F633AE-79B2-BD47-0F5D-D2F3A3082A1A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103690-238C-0257-6A6D-35C6D1201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491" y="795890"/>
            <a:ext cx="6387336" cy="105697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FR" dirty="0"/>
              <a:t> Théories de référence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1AA6AC-335F-AD04-A413-BD697C9FDA3B}"/>
              </a:ext>
            </a:extLst>
          </p:cNvPr>
          <p:cNvSpPr txBox="1"/>
          <p:nvPr/>
        </p:nvSpPr>
        <p:spPr>
          <a:xfrm>
            <a:off x="4982546" y="2220686"/>
            <a:ext cx="720945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Tx/>
              <a:buChar char="-"/>
              <a:defRPr/>
            </a:pPr>
            <a:r>
              <a:rPr lang="fr-FR" sz="2800" dirty="0"/>
              <a:t>Les travaux d’Aristote à Seligman(psychologie positive) ;</a:t>
            </a:r>
          </a:p>
          <a:p>
            <a:pPr marL="457200" indent="-457200">
              <a:lnSpc>
                <a:spcPct val="150000"/>
              </a:lnSpc>
              <a:buFontTx/>
              <a:buChar char="-"/>
              <a:defRPr/>
            </a:pPr>
            <a:r>
              <a:rPr lang="fr-FR" sz="2800" dirty="0">
                <a:solidFill>
                  <a:prstClr val="black"/>
                </a:solidFill>
              </a:rPr>
              <a:t>Théories sur le bien-être subjectif (</a:t>
            </a:r>
            <a:r>
              <a:rPr lang="fr-FR" sz="2800" dirty="0"/>
              <a:t>Diener, 1984),</a:t>
            </a:r>
            <a:r>
              <a:rPr lang="fr-FR" sz="2800" dirty="0">
                <a:solidFill>
                  <a:prstClr val="black"/>
                </a:solidFill>
              </a:rPr>
              <a:t> psychologique(</a:t>
            </a:r>
            <a:r>
              <a:rPr lang="fr-FR" sz="2800" dirty="0"/>
              <a:t>Maslow, 1943;</a:t>
            </a:r>
            <a:r>
              <a:rPr lang="fr-FR" sz="2800" dirty="0">
                <a:solidFill>
                  <a:prstClr val="black"/>
                </a:solidFill>
              </a:rPr>
              <a:t> </a:t>
            </a:r>
            <a:r>
              <a:rPr lang="fr-FR" sz="2800" dirty="0"/>
              <a:t>Raff &amp; Singer, 2008) </a:t>
            </a:r>
            <a:r>
              <a:rPr lang="fr-FR" sz="2800" dirty="0">
                <a:solidFill>
                  <a:prstClr val="black"/>
                </a:solidFill>
              </a:rPr>
              <a:t> et social </a:t>
            </a:r>
            <a:r>
              <a:rPr lang="fr-FR" sz="2800" dirty="0"/>
              <a:t>(Durkheim, 1897; Cohen et al., 2015).</a:t>
            </a:r>
            <a:endParaRPr lang="fr-BE" sz="2800" dirty="0"/>
          </a:p>
          <a:p>
            <a:pPr marL="457200" lvl="0" indent="-457200">
              <a:buFontTx/>
              <a:buChar char="-"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9020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9A6FD4-6100-92F1-A48C-B2E38ECF0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3E0577-F3F8-14BA-BEDF-F16C784F857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29A3A64-9CDD-26DD-4632-6AD284A4136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DD1C697E-C6BC-BB60-C0AE-7BDEFCADE36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B4373C-CB88-2883-D941-812C771C213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EB71395-3105-3C42-D939-633A10D9C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203149" cy="4480726"/>
          </a:xfrm>
        </p:spPr>
        <p:txBody>
          <a:bodyPr>
            <a:normAutofit/>
          </a:bodyPr>
          <a:lstStyle/>
          <a:p>
            <a:pPr algn="ctr"/>
            <a:r>
              <a:rPr lang="fr-FR" sz="4600" dirty="0"/>
              <a:t>Réussite des apprentissages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90DACE4-FD85-E8DE-80BA-90568036EF56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EEC60B-1DDC-9970-EF41-714063291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491" y="795890"/>
            <a:ext cx="6387336" cy="105697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FR" sz="4000" dirty="0"/>
              <a:t>Théories de référence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3F7D4DA-CA0B-FCDC-A34F-4306C20976A3}"/>
              </a:ext>
            </a:extLst>
          </p:cNvPr>
          <p:cNvSpPr txBox="1"/>
          <p:nvPr/>
        </p:nvSpPr>
        <p:spPr>
          <a:xfrm>
            <a:off x="4982546" y="2220686"/>
            <a:ext cx="7209454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200" dirty="0"/>
              <a:t>Les pédagogies de l’apprentissage : le béhaviorisme, le constructivisme et le socio-constructivisme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3969109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8C0DF8-23EA-B681-D3EE-8CDFB9C7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des résultats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57177E-752A-917C-BD37-F95F23B94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/>
              <a:t>Les deux variables avec leurs indicateurs : </a:t>
            </a:r>
          </a:p>
          <a:p>
            <a:pPr marL="0" indent="0">
              <a:buNone/>
            </a:pPr>
            <a:endParaRPr lang="fr-FR" sz="3200" dirty="0"/>
          </a:p>
          <a:p>
            <a:pPr marL="0" indent="0">
              <a:buNone/>
            </a:pPr>
            <a:r>
              <a:rPr lang="fr-FR" sz="3200" dirty="0"/>
              <a:t>1) </a:t>
            </a:r>
            <a:r>
              <a:rPr lang="fr-FR" sz="3200" b="1" dirty="0"/>
              <a:t>Bien-être</a:t>
            </a:r>
            <a:r>
              <a:rPr lang="fr-FR" sz="3200" dirty="0"/>
              <a:t>: Santé, Alimentation, Hygiène et Sécurité</a:t>
            </a:r>
          </a:p>
          <a:p>
            <a:pPr marL="0" indent="0">
              <a:buNone/>
            </a:pPr>
            <a:endParaRPr lang="fr-FR" sz="3200" dirty="0"/>
          </a:p>
          <a:p>
            <a:pPr marL="0" indent="0">
              <a:buNone/>
            </a:pPr>
            <a:r>
              <a:rPr lang="fr-FR" sz="3200" dirty="0"/>
              <a:t>2) </a:t>
            </a:r>
            <a:r>
              <a:rPr lang="fr-FR" sz="3200" b="1" dirty="0"/>
              <a:t>Réussite scolaire</a:t>
            </a:r>
            <a:r>
              <a:rPr lang="fr-FR" sz="3200" dirty="0"/>
              <a:t>: Lecture, Ecriture et Mathématique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217707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: Shap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ight Tri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6899" y="1188637"/>
            <a:ext cx="3203149" cy="4480726"/>
          </a:xfrm>
        </p:spPr>
        <p:txBody>
          <a:bodyPr>
            <a:normAutofit/>
          </a:bodyPr>
          <a:lstStyle/>
          <a:p>
            <a:pPr algn="r"/>
            <a:r>
              <a:rPr lang="fr-FR" sz="4600" dirty="0"/>
              <a:t>Présentation et Analyse des résultats</a:t>
            </a:r>
          </a:p>
        </p:txBody>
      </p:sp>
      <p:cxnSp>
        <p:nvCxnSpPr>
          <p:cNvPr id="16" name="Straight Connector 15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59491" y="795890"/>
            <a:ext cx="6252220" cy="1056973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r-FR" sz="3600" b="1" dirty="0"/>
              <a:t>Quatrième </a:t>
            </a:r>
            <a:r>
              <a:rPr lang="fr-FR" sz="3600" b="1" i="1" dirty="0"/>
              <a:t>staff </a:t>
            </a:r>
            <a:r>
              <a:rPr lang="fr-FR" sz="3600" b="1" i="1" dirty="0" err="1"/>
              <a:t>seminar</a:t>
            </a:r>
            <a:r>
              <a:rPr lang="fr-FR" sz="3600" b="1" i="1" dirty="0"/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325129" y="2886335"/>
            <a:ext cx="65642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3200" dirty="0">
                <a:solidFill>
                  <a:prstClr val="black"/>
                </a:solidFill>
                <a:latin typeface="Calibri"/>
              </a:rPr>
              <a:t>Le 22 juillet 2025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11C715-BFB4-787A-4BF5-BDF84FFA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Analyse des résultats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F38964-B5F9-DEEA-747D-3B103FA2F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3200" dirty="0"/>
              <a:t>Par:</a:t>
            </a:r>
          </a:p>
          <a:p>
            <a:pPr algn="just">
              <a:buFontTx/>
              <a:buChar char="-"/>
            </a:pPr>
            <a:r>
              <a:rPr lang="fr-FR" sz="3200" dirty="0"/>
              <a:t>Réseau de l’enseignement;</a:t>
            </a:r>
          </a:p>
          <a:p>
            <a:pPr algn="just">
              <a:buFontTx/>
              <a:buChar char="-"/>
            </a:pPr>
            <a:r>
              <a:rPr lang="fr-FR" sz="3200" dirty="0"/>
              <a:t>Niveau de l’enseignement;</a:t>
            </a:r>
          </a:p>
          <a:p>
            <a:pPr algn="just">
              <a:buFontTx/>
              <a:buChar char="-"/>
            </a:pPr>
            <a:r>
              <a:rPr lang="fr-FR" sz="3200" dirty="0"/>
              <a:t>Sexe des élèves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4194172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1314B0-A7BA-C580-FA2E-FD1569EE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Tableau 1: Effectifs d’élèves par réseau, commune, classe et sexe</a:t>
            </a:r>
            <a:endParaRPr lang="fr-BE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70488758-10FE-9396-0296-562936EBFB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764162"/>
              </p:ext>
            </p:extLst>
          </p:nvPr>
        </p:nvGraphicFramePr>
        <p:xfrm>
          <a:off x="1212875" y="1825625"/>
          <a:ext cx="9766251" cy="4351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5784">
                  <a:extLst>
                    <a:ext uri="{9D8B030D-6E8A-4147-A177-3AD203B41FA5}">
                      <a16:colId xmlns:a16="http://schemas.microsoft.com/office/drawing/2014/main" val="3613192635"/>
                    </a:ext>
                  </a:extLst>
                </a:gridCol>
                <a:gridCol w="1160560">
                  <a:extLst>
                    <a:ext uri="{9D8B030D-6E8A-4147-A177-3AD203B41FA5}">
                      <a16:colId xmlns:a16="http://schemas.microsoft.com/office/drawing/2014/main" val="1140728080"/>
                    </a:ext>
                  </a:extLst>
                </a:gridCol>
                <a:gridCol w="1160560">
                  <a:extLst>
                    <a:ext uri="{9D8B030D-6E8A-4147-A177-3AD203B41FA5}">
                      <a16:colId xmlns:a16="http://schemas.microsoft.com/office/drawing/2014/main" val="4255534375"/>
                    </a:ext>
                  </a:extLst>
                </a:gridCol>
                <a:gridCol w="1160560">
                  <a:extLst>
                    <a:ext uri="{9D8B030D-6E8A-4147-A177-3AD203B41FA5}">
                      <a16:colId xmlns:a16="http://schemas.microsoft.com/office/drawing/2014/main" val="1148636124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99478087"/>
                    </a:ext>
                  </a:extLst>
                </a:gridCol>
                <a:gridCol w="1160560">
                  <a:extLst>
                    <a:ext uri="{9D8B030D-6E8A-4147-A177-3AD203B41FA5}">
                      <a16:colId xmlns:a16="http://schemas.microsoft.com/office/drawing/2014/main" val="4262159516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449022216"/>
                    </a:ext>
                  </a:extLst>
                </a:gridCol>
                <a:gridCol w="1160560">
                  <a:extLst>
                    <a:ext uri="{9D8B030D-6E8A-4147-A177-3AD203B41FA5}">
                      <a16:colId xmlns:a16="http://schemas.microsoft.com/office/drawing/2014/main" val="3729163673"/>
                    </a:ext>
                  </a:extLst>
                </a:gridCol>
                <a:gridCol w="933159">
                  <a:extLst>
                    <a:ext uri="{9D8B030D-6E8A-4147-A177-3AD203B41FA5}">
                      <a16:colId xmlns:a16="http://schemas.microsoft.com/office/drawing/2014/main" val="608110906"/>
                    </a:ext>
                  </a:extLst>
                </a:gridCol>
              </a:tblGrid>
              <a:tr h="241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École (n = 15)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Réseau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Type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Commune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3ème année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4ème année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Total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extLst>
                  <a:ext uri="{0D108BD9-81ED-4DB2-BD59-A6C34878D82A}">
                    <a16:rowId xmlns:a16="http://schemas.microsoft.com/office/drawing/2014/main" val="106364854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 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 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 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 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Filles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Garçons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Filles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Garçons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 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/>
                </a:tc>
                <a:extLst>
                  <a:ext uri="{0D108BD9-81ED-4DB2-BD59-A6C34878D82A}">
                    <a16:rowId xmlns:a16="http://schemas.microsoft.com/office/drawing/2014/main" val="79771379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Imara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Conventionné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Garçons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Lubumbashi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71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64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135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178022799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Karavia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Conventionné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Annexe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63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61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232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964279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Heri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Conventionné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Kampemba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31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43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142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30516360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Tangu hapo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Conventionné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Kampemba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26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100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2593519070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Bustani ya Elimu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Conventionné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Kampemba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68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54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227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835271009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Misingi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Conventionné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Lubumbashi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72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210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202932645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Tuendeleye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Conventionné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Filles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Lubumbashi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77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96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173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284213802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Bakandja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Conventionné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Kampemba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29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33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141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337965499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Kiwele II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Publique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Lubumbashi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164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93894849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Kashamata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Publique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Annexe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31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128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86150087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Sabwe 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Publique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Kampemba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21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39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130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1073297880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Galaxie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Privé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Annexe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34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141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290954366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Bel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Privé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Kampemba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59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45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34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168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3717160788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Age d’Or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Privé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Lubumbashi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16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16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72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1073405938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Les charitables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Privé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Mixte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Kampemba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6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37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22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70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166766568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N total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 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 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 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597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528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582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>
                          <a:effectLst/>
                        </a:rPr>
                        <a:t>526</a:t>
                      </a:r>
                      <a:endParaRPr lang="fr-BE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300" kern="0" dirty="0">
                          <a:effectLst/>
                        </a:rPr>
                        <a:t>2.233</a:t>
                      </a:r>
                      <a:endParaRPr lang="fr-B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49" marR="46149" marT="0" marB="0" anchor="b"/>
                </a:tc>
                <a:extLst>
                  <a:ext uri="{0D108BD9-81ED-4DB2-BD59-A6C34878D82A}">
                    <a16:rowId xmlns:a16="http://schemas.microsoft.com/office/drawing/2014/main" val="2180451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2594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F0DCC097-1DB8-4B6D-85D0-6FBA0E1C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0B58608-23C8-4441-994D-C6823EEE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78CCDA5-ADF4-3438-C0EF-8CC3FA934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94414"/>
            <a:ext cx="10534650" cy="81740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Indicateurs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du </a:t>
            </a:r>
            <a:r>
              <a:rPr lang="fr-FR" sz="3600" dirty="0"/>
              <a:t>bien-être: Entretien et toilettes écoles 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FF7C4A8-087E-6896-4A61-6A479DC18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999" y="2416506"/>
            <a:ext cx="118329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1160D86A-533B-EE8D-9358-5F33C3A23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02528"/>
              </p:ext>
            </p:extLst>
          </p:nvPr>
        </p:nvGraphicFramePr>
        <p:xfrm>
          <a:off x="799694" y="2354239"/>
          <a:ext cx="10592614" cy="39480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0316">
                  <a:extLst>
                    <a:ext uri="{9D8B030D-6E8A-4147-A177-3AD203B41FA5}">
                      <a16:colId xmlns:a16="http://schemas.microsoft.com/office/drawing/2014/main" val="2827382623"/>
                    </a:ext>
                  </a:extLst>
                </a:gridCol>
                <a:gridCol w="1150086">
                  <a:extLst>
                    <a:ext uri="{9D8B030D-6E8A-4147-A177-3AD203B41FA5}">
                      <a16:colId xmlns:a16="http://schemas.microsoft.com/office/drawing/2014/main" val="1894065862"/>
                    </a:ext>
                  </a:extLst>
                </a:gridCol>
                <a:gridCol w="1180316">
                  <a:extLst>
                    <a:ext uri="{9D8B030D-6E8A-4147-A177-3AD203B41FA5}">
                      <a16:colId xmlns:a16="http://schemas.microsoft.com/office/drawing/2014/main" val="1338263966"/>
                    </a:ext>
                  </a:extLst>
                </a:gridCol>
                <a:gridCol w="1180316">
                  <a:extLst>
                    <a:ext uri="{9D8B030D-6E8A-4147-A177-3AD203B41FA5}">
                      <a16:colId xmlns:a16="http://schemas.microsoft.com/office/drawing/2014/main" val="3367650286"/>
                    </a:ext>
                  </a:extLst>
                </a:gridCol>
                <a:gridCol w="1180316">
                  <a:extLst>
                    <a:ext uri="{9D8B030D-6E8A-4147-A177-3AD203B41FA5}">
                      <a16:colId xmlns:a16="http://schemas.microsoft.com/office/drawing/2014/main" val="4176202018"/>
                    </a:ext>
                  </a:extLst>
                </a:gridCol>
                <a:gridCol w="1180316">
                  <a:extLst>
                    <a:ext uri="{9D8B030D-6E8A-4147-A177-3AD203B41FA5}">
                      <a16:colId xmlns:a16="http://schemas.microsoft.com/office/drawing/2014/main" val="3728650858"/>
                    </a:ext>
                  </a:extLst>
                </a:gridCol>
                <a:gridCol w="1180316">
                  <a:extLst>
                    <a:ext uri="{9D8B030D-6E8A-4147-A177-3AD203B41FA5}">
                      <a16:colId xmlns:a16="http://schemas.microsoft.com/office/drawing/2014/main" val="920170443"/>
                    </a:ext>
                  </a:extLst>
                </a:gridCol>
                <a:gridCol w="1180316">
                  <a:extLst>
                    <a:ext uri="{9D8B030D-6E8A-4147-A177-3AD203B41FA5}">
                      <a16:colId xmlns:a16="http://schemas.microsoft.com/office/drawing/2014/main" val="2998322247"/>
                    </a:ext>
                  </a:extLst>
                </a:gridCol>
                <a:gridCol w="1180316">
                  <a:extLst>
                    <a:ext uri="{9D8B030D-6E8A-4147-A177-3AD203B41FA5}">
                      <a16:colId xmlns:a16="http://schemas.microsoft.com/office/drawing/2014/main" val="2309840588"/>
                    </a:ext>
                  </a:extLst>
                </a:gridCol>
              </a:tblGrid>
              <a:tr h="282007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Réseau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Type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Commune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Dispositif de sécurité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Entretien de l'école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Toilette à l'école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531248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Non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Oui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Non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Oui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Non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Oui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636113371"/>
                  </a:ext>
                </a:extLst>
              </a:tr>
              <a:tr h="282007">
                <a:tc rowSpan="5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Conventionné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Filles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Lubumbashi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(173)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(173)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(173)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2401889248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Garçons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Lubumbashi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(135)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(135)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(135)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3297788622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 dirty="0">
                          <a:effectLst/>
                        </a:rPr>
                        <a:t>Annexe</a:t>
                      </a:r>
                      <a:endParaRPr lang="fr-BE" sz="13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(232)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(232)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(232)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1621577666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Kampemba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17.8 % (141)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82.2 % (649)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18 % (142)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82 % (648)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30.6 % (242)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69.4 % (548)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1609614507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Lubumbashi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(4)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(4)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(4)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2564806432"/>
                  </a:ext>
                </a:extLst>
              </a:tr>
              <a:tr h="282007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Privé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Annexe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(141)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(141)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(141)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555283590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Kampemba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28.5 % (67)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71.5 % (168)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28.5 % (67)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71.5 % (168)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28.5 % (67)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71.5 % (168)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2467024262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Lubumbashi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(72)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(72)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(72)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2068696574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Kampemba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(3)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(3)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(3)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2537958415"/>
                  </a:ext>
                </a:extLst>
              </a:tr>
              <a:tr h="282007">
                <a:tc row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Publique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Annexe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99.2 % (127)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0.8 % (1)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(128)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(128)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2985666066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Kampemba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(130)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(130)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(130)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370054330"/>
                  </a:ext>
                </a:extLst>
              </a:tr>
              <a:tr h="28200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Mixte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Lubumbashi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(190)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100 % (190)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0 % (0)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13.7 % (26)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 dirty="0">
                          <a:effectLst/>
                        </a:rPr>
                        <a:t>86.3 % (164)</a:t>
                      </a:r>
                      <a:endParaRPr lang="fr-BE" sz="13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36" marR="53936" marT="0" marB="0" anchor="ctr"/>
                </a:tc>
                <a:extLst>
                  <a:ext uri="{0D108BD9-81ED-4DB2-BD59-A6C34878D82A}">
                    <a16:rowId xmlns:a16="http://schemas.microsoft.com/office/drawing/2014/main" val="48731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962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CA9D61-7084-A787-532A-6622A961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Indicateurs du bien-être: IMC</a:t>
            </a:r>
            <a:endParaRPr lang="fr-BE" dirty="0"/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9120471D-B760-0DCA-5705-5FED413BEA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631030"/>
              </p:ext>
            </p:extLst>
          </p:nvPr>
        </p:nvGraphicFramePr>
        <p:xfrm>
          <a:off x="838200" y="2449033"/>
          <a:ext cx="11237680" cy="4043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84">
                  <a:extLst>
                    <a:ext uri="{9D8B030D-6E8A-4147-A177-3AD203B41FA5}">
                      <a16:colId xmlns:a16="http://schemas.microsoft.com/office/drawing/2014/main" val="2511200743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34692836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2593804934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1778524812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977057348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2763635700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3505989159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22242276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862240282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1500425864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989022158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1427719126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77167227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4251691719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2947921695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4047251477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3578711799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856394315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3002381410"/>
                    </a:ext>
                  </a:extLst>
                </a:gridCol>
                <a:gridCol w="561884">
                  <a:extLst>
                    <a:ext uri="{9D8B030D-6E8A-4147-A177-3AD203B41FA5}">
                      <a16:colId xmlns:a16="http://schemas.microsoft.com/office/drawing/2014/main" val="2788874685"/>
                    </a:ext>
                  </a:extLst>
                </a:gridCol>
              </a:tblGrid>
              <a:tr h="2676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11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11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11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11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ctr"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Age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Poids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Taille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IMC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897748"/>
                  </a:ext>
                </a:extLst>
              </a:tr>
              <a:tr h="5643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Réseau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Classe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Sexe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n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Moyenne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Ecart_type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Min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Max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Moyenne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Ecart_type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Min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Max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Moyenne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Ecart_type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Min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Max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Moyenne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Ecart_type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Min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Max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8567799"/>
                  </a:ext>
                </a:extLst>
              </a:tr>
              <a:tr h="267656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Conventionné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3ème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348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25,9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4,8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45,9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128,1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106,7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157,8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87108687"/>
                  </a:ext>
                </a:extLst>
              </a:tr>
              <a:tr h="267656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292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52,7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127,9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107,2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159,9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28,5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64496522"/>
                  </a:ext>
                </a:extLst>
              </a:tr>
              <a:tr h="267656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4ème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358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9,2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29,2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52,1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135,1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156,9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9,5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22,5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78227833"/>
                  </a:ext>
                </a:extLst>
              </a:tr>
              <a:tr h="267656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322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9,6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29,1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17,4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135,2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158,7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26,4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5757395"/>
                  </a:ext>
                </a:extLst>
              </a:tr>
              <a:tr h="267656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Privé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3ème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0,8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26,2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17,9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125,6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110,5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16,5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3,3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29,3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45023195"/>
                  </a:ext>
                </a:extLst>
              </a:tr>
              <a:tr h="267656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0,7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28,2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44,7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114,4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147,9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16,9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28,9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54781607"/>
                  </a:ext>
                </a:extLst>
              </a:tr>
              <a:tr h="267656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4ème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29,9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19,7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55,2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133,8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151,1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16,7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28,3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90740640"/>
                  </a:ext>
                </a:extLst>
              </a:tr>
              <a:tr h="267656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0,7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29,6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14,4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47,8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134,1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156,2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16,4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25,3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34431876"/>
                  </a:ext>
                </a:extLst>
              </a:tr>
              <a:tr h="267656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Publique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3ème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25,4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14,1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47,2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128,6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104,9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157,3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21,7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97112317"/>
                  </a:ext>
                </a:extLst>
              </a:tr>
              <a:tr h="267656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26,1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16,9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37,4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9,7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21,2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26930960"/>
                  </a:ext>
                </a:extLst>
              </a:tr>
              <a:tr h="267656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4ème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9,6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29,4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6,2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17,1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55,3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134,9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109,1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161,9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23,2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08474190"/>
                  </a:ext>
                </a:extLst>
              </a:tr>
              <a:tr h="267656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102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9,9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29,6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20,1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55,2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135,5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8,6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116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158,7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15,9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>
                          <a:effectLst/>
                        </a:rPr>
                        <a:t>13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0" dirty="0">
                          <a:effectLst/>
                        </a:rPr>
                        <a:t>20,1</a:t>
                      </a:r>
                      <a:endParaRPr lang="fr-BE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96606264"/>
                  </a:ext>
                </a:extLst>
              </a:tr>
            </a:tbl>
          </a:graphicData>
        </a:graphic>
      </p:graphicFrame>
      <p:sp>
        <p:nvSpPr>
          <p:cNvPr id="10" name="Rectangle 3">
            <a:extLst>
              <a:ext uri="{FF2B5EF4-FFF2-40B4-BE49-F238E27FC236}">
                <a16:creationId xmlns:a16="http://schemas.microsoft.com/office/drawing/2014/main" id="{893C4A51-BCCD-D89A-FFC2-BD1EC7AC4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899461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94180-5D3F-518E-CAD3-066084D9C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Indicateurs du bien-être IMC</a:t>
            </a:r>
            <a:endParaRPr lang="fr-BE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D450A11-7F51-015F-C980-A789847EDD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424205"/>
              </p:ext>
            </p:extLst>
          </p:nvPr>
        </p:nvGraphicFramePr>
        <p:xfrm>
          <a:off x="0" y="1791967"/>
          <a:ext cx="12191998" cy="4404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846">
                  <a:extLst>
                    <a:ext uri="{9D8B030D-6E8A-4147-A177-3AD203B41FA5}">
                      <a16:colId xmlns:a16="http://schemas.microsoft.com/office/drawing/2014/main" val="2712475254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779244603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3934895430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283361134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3763988110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3936041293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1720614034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934520093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4082474794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3175679104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3057497744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2245841282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1865619564"/>
                    </a:ext>
                  </a:extLst>
                </a:gridCol>
              </a:tblGrid>
              <a:tr h="184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 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IMC_Age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Carie dentaire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Teigne tondante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Absence maladie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366391"/>
                  </a:ext>
                </a:extLst>
              </a:tr>
              <a:tr h="184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 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Maigreur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Normal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Obésité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Surpoids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 dirty="0">
                          <a:effectLst/>
                        </a:rPr>
                        <a:t>Non</a:t>
                      </a:r>
                      <a:endParaRPr lang="fr-BE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Oui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Non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Oui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Non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Oui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2831781274"/>
                  </a:ext>
                </a:extLst>
              </a:tr>
              <a:tr h="1840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Réseau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Classe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Sexe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BE" sz="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938932448"/>
                  </a:ext>
                </a:extLst>
              </a:tr>
              <a:tr h="388097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Conventionné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3ème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F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2.5% (9)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88.7% (313)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1.7% (6)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7.1% (25)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85.6% (302)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14.4% (51)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87.0% (307)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13.0% (46)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47.9% (169)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52.1% (184)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4243559159"/>
                  </a:ext>
                </a:extLst>
              </a:tr>
              <a:tr h="38809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M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5.0% (15)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87.4% (263)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3.0% (9)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4.7% (14)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84.4% (254)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15.6% (47)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73.1% (220)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26.9% (81)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48.2% (145)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51.8% (156)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2928779323"/>
                  </a:ext>
                </a:extLst>
              </a:tr>
              <a:tr h="38809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4ème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F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9.2% (33)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84.1% (301)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0.3% (1)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6.4% (23)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10.3% (37)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89.7% (321)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9.5% (34)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90.5% (324)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45.8% (164)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54.2% (194)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1510933385"/>
                  </a:ext>
                </a:extLst>
              </a:tr>
              <a:tr h="38809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M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5.0% (16)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90.4% (291)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1.2% (4)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3.4% (11)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11.5% (37)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88.5% (285)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22.7% (73)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77.3% (249)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45.0% (145)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55.0% (177)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552576188"/>
                  </a:ext>
                </a:extLst>
              </a:tr>
              <a:tr h="388097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Privé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3ème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F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2.5% (3)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80.2% (97)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9.9% (12)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7.4% (9)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75.2% (91)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24.8% (30)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86.8% (105)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13.2% (16)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40.5% (49)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59.5% (72)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1273717190"/>
                  </a:ext>
                </a:extLst>
              </a:tr>
              <a:tr h="18406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M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3.9% (4)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70.6% (72)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14.7% (15)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10.8% (11)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67.6% (69)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32.4% (33)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76.5% (78)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23.5% (24)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28.4% (29)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71.6% (73)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1345961807"/>
                  </a:ext>
                </a:extLst>
              </a:tr>
              <a:tr h="38809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4ème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F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2.5% (3)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81.1% (99)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6.6% (8)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9.8% (12)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18.9% (23)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81.1% (99)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9.8% (12)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90.2% (110)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45.1% (55)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54.9% (67)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4226571989"/>
                  </a:ext>
                </a:extLst>
              </a:tr>
              <a:tr h="18406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M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1.9% (2)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81.1% (86)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8.5% (9)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8.5% (9)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14.2% (15)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85.8% (91)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17.9% (19)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82.1% (87)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47.2% (50)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52.8% (56)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721354936"/>
                  </a:ext>
                </a:extLst>
              </a:tr>
              <a:tr h="388097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Publique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3ème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F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7.6% (9)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87.3% (103)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0.8% (1)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4.2% (5)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97.5% (115)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2.5% (3)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87.3% (103)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12.7% (15)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60.2% (71)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39.8% (47)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871864561"/>
                  </a:ext>
                </a:extLst>
              </a:tr>
              <a:tr h="38809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M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10.7% (13)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85.1% (103)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0.8% (1)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3.3% (4)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94.2% (114)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5.8% (7)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69.4% (84)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30.6% (37)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51.2% (62)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48.8% (59)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3330731236"/>
                  </a:ext>
                </a:extLst>
              </a:tr>
              <a:tr h="18406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4ème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F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3.7% (4)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91.6% (98)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0.0% (0)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4.7% (5)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10.3% (11)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89.7% (96)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10.3% (11)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89.7% (96)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43.9% (47)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56.1% (60)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3466677559"/>
                  </a:ext>
                </a:extLst>
              </a:tr>
              <a:tr h="18406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M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3.9% (4)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92.2% (94)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0.0% (0)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3.9% (4)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9.8% (10)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90.2% (92)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23.5% (24)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76.5% (78)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>
                          <a:effectLst/>
                        </a:rPr>
                        <a:t>31.4% (32)</a:t>
                      </a:r>
                      <a:endParaRPr lang="fr-BE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900" kern="0" dirty="0">
                          <a:effectLst/>
                        </a:rPr>
                        <a:t>68.6% (70)</a:t>
                      </a:r>
                      <a:endParaRPr lang="fr-BE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31" marR="32831" marT="0" marB="0" anchor="ctr"/>
                </a:tc>
                <a:extLst>
                  <a:ext uri="{0D108BD9-81ED-4DB2-BD59-A6C34878D82A}">
                    <a16:rowId xmlns:a16="http://schemas.microsoft.com/office/drawing/2014/main" val="33415602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D162351-1AA0-1D86-6E88-4A4BB6860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BE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702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A11BCA-C2D7-1F4A-1137-21D26D461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fr-FR" sz="3700"/>
              <a:t>Indicateurs de la réussite scolaire: Lecture analytique</a:t>
            </a:r>
            <a:endParaRPr lang="fr-BE" sz="37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8CD00145-3456-3504-0C51-323A62EBB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504065"/>
              </p:ext>
            </p:extLst>
          </p:nvPr>
        </p:nvGraphicFramePr>
        <p:xfrm>
          <a:off x="973217" y="1926266"/>
          <a:ext cx="10245567" cy="4357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1434">
                  <a:extLst>
                    <a:ext uri="{9D8B030D-6E8A-4147-A177-3AD203B41FA5}">
                      <a16:colId xmlns:a16="http://schemas.microsoft.com/office/drawing/2014/main" val="400367909"/>
                    </a:ext>
                  </a:extLst>
                </a:gridCol>
                <a:gridCol w="1124844">
                  <a:extLst>
                    <a:ext uri="{9D8B030D-6E8A-4147-A177-3AD203B41FA5}">
                      <a16:colId xmlns:a16="http://schemas.microsoft.com/office/drawing/2014/main" val="329745202"/>
                    </a:ext>
                  </a:extLst>
                </a:gridCol>
                <a:gridCol w="1124844">
                  <a:extLst>
                    <a:ext uri="{9D8B030D-6E8A-4147-A177-3AD203B41FA5}">
                      <a16:colId xmlns:a16="http://schemas.microsoft.com/office/drawing/2014/main" val="2259515820"/>
                    </a:ext>
                  </a:extLst>
                </a:gridCol>
                <a:gridCol w="1124844">
                  <a:extLst>
                    <a:ext uri="{9D8B030D-6E8A-4147-A177-3AD203B41FA5}">
                      <a16:colId xmlns:a16="http://schemas.microsoft.com/office/drawing/2014/main" val="1930883161"/>
                    </a:ext>
                  </a:extLst>
                </a:gridCol>
                <a:gridCol w="1352606">
                  <a:extLst>
                    <a:ext uri="{9D8B030D-6E8A-4147-A177-3AD203B41FA5}">
                      <a16:colId xmlns:a16="http://schemas.microsoft.com/office/drawing/2014/main" val="68649910"/>
                    </a:ext>
                  </a:extLst>
                </a:gridCol>
                <a:gridCol w="1467307">
                  <a:extLst>
                    <a:ext uri="{9D8B030D-6E8A-4147-A177-3AD203B41FA5}">
                      <a16:colId xmlns:a16="http://schemas.microsoft.com/office/drawing/2014/main" val="212858001"/>
                    </a:ext>
                  </a:extLst>
                </a:gridCol>
                <a:gridCol w="1124844">
                  <a:extLst>
                    <a:ext uri="{9D8B030D-6E8A-4147-A177-3AD203B41FA5}">
                      <a16:colId xmlns:a16="http://schemas.microsoft.com/office/drawing/2014/main" val="2600901925"/>
                    </a:ext>
                  </a:extLst>
                </a:gridCol>
                <a:gridCol w="1124844">
                  <a:extLst>
                    <a:ext uri="{9D8B030D-6E8A-4147-A177-3AD203B41FA5}">
                      <a16:colId xmlns:a16="http://schemas.microsoft.com/office/drawing/2014/main" val="3800404532"/>
                    </a:ext>
                  </a:extLst>
                </a:gridCol>
              </a:tblGrid>
              <a:tr h="3351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Réseau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Classe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Sexe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n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Moyenne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Ecart_type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Min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Max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927205430"/>
                  </a:ext>
                </a:extLst>
              </a:tr>
              <a:tr h="335195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Conventionné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353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871387107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301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356235855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358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714783345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322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1005422906"/>
                  </a:ext>
                </a:extLst>
              </a:tr>
              <a:tr h="335195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Privé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121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2,8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845268158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2,8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3633800767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122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3,9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10785893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3,8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2,1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110585462"/>
                  </a:ext>
                </a:extLst>
              </a:tr>
              <a:tr h="335195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Publique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118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615015649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121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3343196303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2,1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740050656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1,9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 dirty="0">
                          <a:effectLst/>
                        </a:rPr>
                        <a:t>7</a:t>
                      </a:r>
                      <a:endParaRPr lang="fr-BE" sz="13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194734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9063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3FB50E-7C6B-4325-0F70-6CA298210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Indicateurs de la réussite scolaire: Vocabulaire et lecture</a:t>
            </a:r>
            <a:endParaRPr lang="fr-BE" dirty="0"/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A0E93F1C-2EB2-A24D-A78A-779E35F80D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11088"/>
              </p:ext>
            </p:extLst>
          </p:nvPr>
        </p:nvGraphicFramePr>
        <p:xfrm>
          <a:off x="3" y="1872340"/>
          <a:ext cx="10218056" cy="4426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7237">
                  <a:extLst>
                    <a:ext uri="{9D8B030D-6E8A-4147-A177-3AD203B41FA5}">
                      <a16:colId xmlns:a16="http://schemas.microsoft.com/office/drawing/2014/main" val="4243303913"/>
                    </a:ext>
                  </a:extLst>
                </a:gridCol>
                <a:gridCol w="1191513">
                  <a:extLst>
                    <a:ext uri="{9D8B030D-6E8A-4147-A177-3AD203B41FA5}">
                      <a16:colId xmlns:a16="http://schemas.microsoft.com/office/drawing/2014/main" val="4215831125"/>
                    </a:ext>
                  </a:extLst>
                </a:gridCol>
                <a:gridCol w="1191513">
                  <a:extLst>
                    <a:ext uri="{9D8B030D-6E8A-4147-A177-3AD203B41FA5}">
                      <a16:colId xmlns:a16="http://schemas.microsoft.com/office/drawing/2014/main" val="2601561767"/>
                    </a:ext>
                  </a:extLst>
                </a:gridCol>
                <a:gridCol w="1191513">
                  <a:extLst>
                    <a:ext uri="{9D8B030D-6E8A-4147-A177-3AD203B41FA5}">
                      <a16:colId xmlns:a16="http://schemas.microsoft.com/office/drawing/2014/main" val="2589546445"/>
                    </a:ext>
                  </a:extLst>
                </a:gridCol>
                <a:gridCol w="1346627">
                  <a:extLst>
                    <a:ext uri="{9D8B030D-6E8A-4147-A177-3AD203B41FA5}">
                      <a16:colId xmlns:a16="http://schemas.microsoft.com/office/drawing/2014/main" val="4196091030"/>
                    </a:ext>
                  </a:extLst>
                </a:gridCol>
                <a:gridCol w="1346627">
                  <a:extLst>
                    <a:ext uri="{9D8B030D-6E8A-4147-A177-3AD203B41FA5}">
                      <a16:colId xmlns:a16="http://schemas.microsoft.com/office/drawing/2014/main" val="2132100657"/>
                    </a:ext>
                  </a:extLst>
                </a:gridCol>
                <a:gridCol w="1191513">
                  <a:extLst>
                    <a:ext uri="{9D8B030D-6E8A-4147-A177-3AD203B41FA5}">
                      <a16:colId xmlns:a16="http://schemas.microsoft.com/office/drawing/2014/main" val="2637453613"/>
                    </a:ext>
                  </a:extLst>
                </a:gridCol>
                <a:gridCol w="1191513">
                  <a:extLst>
                    <a:ext uri="{9D8B030D-6E8A-4147-A177-3AD203B41FA5}">
                      <a16:colId xmlns:a16="http://schemas.microsoft.com/office/drawing/2014/main" val="3558577119"/>
                    </a:ext>
                  </a:extLst>
                </a:gridCol>
              </a:tblGrid>
              <a:tr h="3405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Réseau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Classe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Sexe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n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Moyenne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Ecart_type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Min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Max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857850005"/>
                  </a:ext>
                </a:extLst>
              </a:tr>
              <a:tr h="340528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Conventionné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353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79283386"/>
                  </a:ext>
                </a:extLst>
              </a:tr>
              <a:tr h="34052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301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41444386"/>
                  </a:ext>
                </a:extLst>
              </a:tr>
              <a:tr h="34052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4ème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358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8,7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3879050"/>
                  </a:ext>
                </a:extLst>
              </a:tr>
              <a:tr h="34052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322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8,9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25162363"/>
                  </a:ext>
                </a:extLst>
              </a:tr>
              <a:tr h="340528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Privé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121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11,7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2,7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84668048"/>
                  </a:ext>
                </a:extLst>
              </a:tr>
              <a:tr h="34052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55121270"/>
                  </a:ext>
                </a:extLst>
              </a:tr>
              <a:tr h="34052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4ème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122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11,3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2,8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48227756"/>
                  </a:ext>
                </a:extLst>
              </a:tr>
              <a:tr h="34052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106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11,4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45531917"/>
                  </a:ext>
                </a:extLst>
              </a:tr>
              <a:tr h="340528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Publique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118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02096388"/>
                  </a:ext>
                </a:extLst>
              </a:tr>
              <a:tr h="34052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121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10,5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05684942"/>
                  </a:ext>
                </a:extLst>
              </a:tr>
              <a:tr h="34052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4ème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F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107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8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2,1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3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86287770"/>
                  </a:ext>
                </a:extLst>
              </a:tr>
              <a:tr h="34052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M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102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8,2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2,4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>
                          <a:effectLst/>
                        </a:rPr>
                        <a:t>0</a:t>
                      </a:r>
                      <a:endParaRPr lang="fr-B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kern="0" dirty="0">
                          <a:effectLst/>
                        </a:rPr>
                        <a:t>14</a:t>
                      </a:r>
                      <a:endParaRPr lang="fr-BE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64765951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AFD3CABF-458C-48A7-B745-8D6786A4A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268145" y="0"/>
            <a:ext cx="2240085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241993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6D271C-5AE3-D183-48A0-7E1D8015C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fr-FR" sz="4100"/>
              <a:t>Indicateurs de la réussite scolaire: Numération</a:t>
            </a:r>
            <a:endParaRPr lang="fr-BE" sz="41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5B5591A-B81F-C914-47C4-291BC73F02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730414"/>
              </p:ext>
            </p:extLst>
          </p:nvPr>
        </p:nvGraphicFramePr>
        <p:xfrm>
          <a:off x="1061303" y="1926266"/>
          <a:ext cx="10069399" cy="4357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3176">
                  <a:extLst>
                    <a:ext uri="{9D8B030D-6E8A-4147-A177-3AD203B41FA5}">
                      <a16:colId xmlns:a16="http://schemas.microsoft.com/office/drawing/2014/main" val="4171952747"/>
                    </a:ext>
                  </a:extLst>
                </a:gridCol>
                <a:gridCol w="1063793">
                  <a:extLst>
                    <a:ext uri="{9D8B030D-6E8A-4147-A177-3AD203B41FA5}">
                      <a16:colId xmlns:a16="http://schemas.microsoft.com/office/drawing/2014/main" val="3053690931"/>
                    </a:ext>
                  </a:extLst>
                </a:gridCol>
                <a:gridCol w="1063793">
                  <a:extLst>
                    <a:ext uri="{9D8B030D-6E8A-4147-A177-3AD203B41FA5}">
                      <a16:colId xmlns:a16="http://schemas.microsoft.com/office/drawing/2014/main" val="1118555501"/>
                    </a:ext>
                  </a:extLst>
                </a:gridCol>
                <a:gridCol w="1112308">
                  <a:extLst>
                    <a:ext uri="{9D8B030D-6E8A-4147-A177-3AD203B41FA5}">
                      <a16:colId xmlns:a16="http://schemas.microsoft.com/office/drawing/2014/main" val="2735338257"/>
                    </a:ext>
                  </a:extLst>
                </a:gridCol>
                <a:gridCol w="1375948">
                  <a:extLst>
                    <a:ext uri="{9D8B030D-6E8A-4147-A177-3AD203B41FA5}">
                      <a16:colId xmlns:a16="http://schemas.microsoft.com/office/drawing/2014/main" val="417743827"/>
                    </a:ext>
                  </a:extLst>
                </a:gridCol>
                <a:gridCol w="1492795">
                  <a:extLst>
                    <a:ext uri="{9D8B030D-6E8A-4147-A177-3AD203B41FA5}">
                      <a16:colId xmlns:a16="http://schemas.microsoft.com/office/drawing/2014/main" val="1473690684"/>
                    </a:ext>
                  </a:extLst>
                </a:gridCol>
                <a:gridCol w="1063793">
                  <a:extLst>
                    <a:ext uri="{9D8B030D-6E8A-4147-A177-3AD203B41FA5}">
                      <a16:colId xmlns:a16="http://schemas.microsoft.com/office/drawing/2014/main" val="1634580955"/>
                    </a:ext>
                  </a:extLst>
                </a:gridCol>
                <a:gridCol w="1063793">
                  <a:extLst>
                    <a:ext uri="{9D8B030D-6E8A-4147-A177-3AD203B41FA5}">
                      <a16:colId xmlns:a16="http://schemas.microsoft.com/office/drawing/2014/main" val="4259663511"/>
                    </a:ext>
                  </a:extLst>
                </a:gridCol>
              </a:tblGrid>
              <a:tr h="3351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Réseau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Classe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Sexe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n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Moyenne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Ecart_type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Min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Max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450119452"/>
                  </a:ext>
                </a:extLst>
              </a:tr>
              <a:tr h="335195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Conventionné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353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551500858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301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663755241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358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69784035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322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1939788331"/>
                  </a:ext>
                </a:extLst>
              </a:tr>
              <a:tr h="335195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Privé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121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0,9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371781120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164421662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122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3259914172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4084274286"/>
                  </a:ext>
                </a:extLst>
              </a:tr>
              <a:tr h="335195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Publique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118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1014155439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121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120541293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1025697859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 dirty="0">
                          <a:effectLst/>
                        </a:rPr>
                        <a:t>1</a:t>
                      </a:r>
                      <a:endParaRPr lang="fr-BE" sz="13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3592862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762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E74E79B-4569-A5E0-1DB6-197811C4C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fr-FR" dirty="0"/>
              <a:t>Indicateurs de la réussite scolaire: Géométrie</a:t>
            </a:r>
            <a:endParaRPr lang="fr-BE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7D4A706-996F-5A4B-3246-CCA7C2B8B8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63492"/>
              </p:ext>
            </p:extLst>
          </p:nvPr>
        </p:nvGraphicFramePr>
        <p:xfrm>
          <a:off x="1061303" y="1926266"/>
          <a:ext cx="10069399" cy="4357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3176">
                  <a:extLst>
                    <a:ext uri="{9D8B030D-6E8A-4147-A177-3AD203B41FA5}">
                      <a16:colId xmlns:a16="http://schemas.microsoft.com/office/drawing/2014/main" val="1262832887"/>
                    </a:ext>
                  </a:extLst>
                </a:gridCol>
                <a:gridCol w="1063793">
                  <a:extLst>
                    <a:ext uri="{9D8B030D-6E8A-4147-A177-3AD203B41FA5}">
                      <a16:colId xmlns:a16="http://schemas.microsoft.com/office/drawing/2014/main" val="3275209503"/>
                    </a:ext>
                  </a:extLst>
                </a:gridCol>
                <a:gridCol w="1063793">
                  <a:extLst>
                    <a:ext uri="{9D8B030D-6E8A-4147-A177-3AD203B41FA5}">
                      <a16:colId xmlns:a16="http://schemas.microsoft.com/office/drawing/2014/main" val="3007215872"/>
                    </a:ext>
                  </a:extLst>
                </a:gridCol>
                <a:gridCol w="1112308">
                  <a:extLst>
                    <a:ext uri="{9D8B030D-6E8A-4147-A177-3AD203B41FA5}">
                      <a16:colId xmlns:a16="http://schemas.microsoft.com/office/drawing/2014/main" val="2755359677"/>
                    </a:ext>
                  </a:extLst>
                </a:gridCol>
                <a:gridCol w="1375948">
                  <a:extLst>
                    <a:ext uri="{9D8B030D-6E8A-4147-A177-3AD203B41FA5}">
                      <a16:colId xmlns:a16="http://schemas.microsoft.com/office/drawing/2014/main" val="2506312530"/>
                    </a:ext>
                  </a:extLst>
                </a:gridCol>
                <a:gridCol w="1492795">
                  <a:extLst>
                    <a:ext uri="{9D8B030D-6E8A-4147-A177-3AD203B41FA5}">
                      <a16:colId xmlns:a16="http://schemas.microsoft.com/office/drawing/2014/main" val="281257534"/>
                    </a:ext>
                  </a:extLst>
                </a:gridCol>
                <a:gridCol w="1063793">
                  <a:extLst>
                    <a:ext uri="{9D8B030D-6E8A-4147-A177-3AD203B41FA5}">
                      <a16:colId xmlns:a16="http://schemas.microsoft.com/office/drawing/2014/main" val="3048569396"/>
                    </a:ext>
                  </a:extLst>
                </a:gridCol>
                <a:gridCol w="1063793">
                  <a:extLst>
                    <a:ext uri="{9D8B030D-6E8A-4147-A177-3AD203B41FA5}">
                      <a16:colId xmlns:a16="http://schemas.microsoft.com/office/drawing/2014/main" val="1951238734"/>
                    </a:ext>
                  </a:extLst>
                </a:gridCol>
              </a:tblGrid>
              <a:tr h="3351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Réseau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Classe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Sexe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n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Moyenne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Ecart_type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Min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Max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515368862"/>
                  </a:ext>
                </a:extLst>
              </a:tr>
              <a:tr h="335195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Conventionné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353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750591128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301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354820069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358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405720075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322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103022604"/>
                  </a:ext>
                </a:extLst>
              </a:tr>
              <a:tr h="335195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Privé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121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0,9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1561263560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1712662413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122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3794378483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106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753652308"/>
                  </a:ext>
                </a:extLst>
              </a:tr>
              <a:tr h="335195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Publique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3ème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118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0,3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0,5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1527104243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121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7008975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4ème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F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107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2607504522"/>
                  </a:ext>
                </a:extLst>
              </a:tr>
              <a:tr h="33519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M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102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0,2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0,4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>
                          <a:effectLst/>
                        </a:rPr>
                        <a:t>0</a:t>
                      </a:r>
                      <a:endParaRPr lang="fr-BE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0" dirty="0">
                          <a:effectLst/>
                        </a:rPr>
                        <a:t>1</a:t>
                      </a:r>
                      <a:endParaRPr lang="fr-BE" sz="13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80" marR="52680" marT="0" marB="0" anchor="b"/>
                </a:tc>
                <a:extLst>
                  <a:ext uri="{0D108BD9-81ED-4DB2-BD59-A6C34878D82A}">
                    <a16:rowId xmlns:a16="http://schemas.microsoft.com/office/drawing/2014/main" val="3239533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111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C32C8D5-7124-D69E-A1E8-54D29E417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Corrélation entre variables en 3ème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Espace réservé du contenu 5" descr="Une image contenant texte, capture d’écran, nombre, Police&#10;&#10;Le contenu généré par l’IA peut être incorrect.">
            <a:extLst>
              <a:ext uri="{FF2B5EF4-FFF2-40B4-BE49-F238E27FC236}">
                <a16:creationId xmlns:a16="http://schemas.microsoft.com/office/drawing/2014/main" id="{7054CE8F-E98A-73DC-2CAB-A72A6A3269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740"/>
          <a:stretch/>
        </p:blipFill>
        <p:spPr bwMode="auto">
          <a:xfrm>
            <a:off x="5723623" y="625684"/>
            <a:ext cx="5790301" cy="5455380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30057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5C4587-3172-2571-D7C2-EA56D6754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4400" b="0" i="1" dirty="0">
                <a:solidFill>
                  <a:srgbClr val="0F4761"/>
                </a:solidFill>
                <a:effectLst/>
                <a:latin typeface="Aptos Display" panose="020B0004020202020204" pitchFamily="34" charset="0"/>
              </a:rPr>
              <a:t>STAFF SEMINARS </a:t>
            </a:r>
            <a:r>
              <a:rPr lang="fr-BE" sz="4400" b="0" i="0" dirty="0">
                <a:solidFill>
                  <a:srgbClr val="0F4761"/>
                </a:solidFill>
                <a:effectLst/>
                <a:latin typeface="Aptos Display" panose="020B0004020202020204" pitchFamily="34" charset="0"/>
              </a:rPr>
              <a:t>PECENDENT</a:t>
            </a:r>
            <a:r>
              <a:rPr lang="fr-BE" dirty="0"/>
              <a:t> </a:t>
            </a:r>
            <a:br>
              <a:rPr lang="fr-BE" dirty="0"/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72DD26-1067-7A04-EE2F-DC4258EA8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BE" sz="2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fr-BE" sz="3200" b="0" i="0" dirty="0">
                <a:solidFill>
                  <a:srgbClr val="000000"/>
                </a:solidFill>
                <a:effectLst/>
                <a:latin typeface="TimesNewRomanPSMT"/>
              </a:rPr>
              <a:t>Le troisième et précédent staff a porté sur la présentation des résultats partiels de l’étude, incluant ‘ensemble du protocole pour la collecte, le traitement et l’analyse préliminaire des données .</a:t>
            </a:r>
            <a:br>
              <a:rPr lang="fr-BE" sz="3200" dirty="0"/>
            </a:b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33974947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30E35EB-B006-727B-863B-85225B887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Corrélation entre variables en 4ème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Espace réservé du contenu 4" descr="Une image contenant texte, capture d’écran, nombre&#10;&#10;Le contenu généré par l’IA peut être incorrect.">
            <a:extLst>
              <a:ext uri="{FF2B5EF4-FFF2-40B4-BE49-F238E27FC236}">
                <a16:creationId xmlns:a16="http://schemas.microsoft.com/office/drawing/2014/main" id="{267B6ED4-7201-DE08-0678-C51E909DD3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24673" y="625684"/>
            <a:ext cx="5788202" cy="545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7122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143E98-34D9-A10A-AE49-A6794AC74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Modélisation par équations structurelles</a:t>
            </a:r>
          </a:p>
        </p:txBody>
      </p:sp>
      <p:pic>
        <p:nvPicPr>
          <p:cNvPr id="4" name="Espace réservé du contenu 3" descr="Une image contenant texte, capture d’écran, diagramme, Police&#10;&#10;Le contenu généré par l’IA peut être incorrect.">
            <a:extLst>
              <a:ext uri="{FF2B5EF4-FFF2-40B4-BE49-F238E27FC236}">
                <a16:creationId xmlns:a16="http://schemas.microsoft.com/office/drawing/2014/main" id="{65771F20-7912-DFED-7B11-ABBB7C0C55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7327" y="1675227"/>
            <a:ext cx="7777345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3726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067187-4102-B0B4-5C7F-A609D52F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Analyse qualitative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69B297-F533-C510-DE8A-A757EE582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3200" b="1" dirty="0"/>
              <a:t>Population: </a:t>
            </a:r>
            <a:r>
              <a:rPr lang="fr-FR" sz="3200" dirty="0"/>
              <a:t>44 acteurs éducatifs, comprenant 11 directeurs, 27 enseignants et 6 conseillers pédagogiques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35991722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FD0CFF-0350-BC34-E96F-556343BDB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Approche thématique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79E025-23C7-E215-CDEC-0FE402B8C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sz="3200" dirty="0"/>
              <a:t>Les principaux thèmes se structurent autour de trois axes majeurs : les conditions sanitaires, les conditions hygiéniques et alimentaires, ainsi que le soutien pédagogique et les modalités d’apprentissage.</a:t>
            </a:r>
            <a:endParaRPr lang="fr-BE" sz="3200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007558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133C70-E084-451A-92F5-FEE202CDA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Approche phénoménologique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75BB3C-416E-972A-702C-85A95918B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3200" dirty="0"/>
              <a:t>Trois niveaux d’analyse: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3200" dirty="0"/>
              <a:t>Trois indicateurs 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it-IT" sz="3200" dirty="0">
                <a:solidFill>
                  <a:srgbClr val="FF0000"/>
                </a:solidFill>
              </a:rPr>
              <a:t>Revenu</a:t>
            </a:r>
            <a:r>
              <a:rPr lang="it-IT" sz="3200" dirty="0"/>
              <a:t> familial de lélève;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it-IT" sz="3200" dirty="0"/>
              <a:t>Motivation des enseignants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it-IT" sz="3200" dirty="0"/>
              <a:t>Infrastructure scolaire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34146251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E9BEE9-885E-7A69-0707-D76F528D3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Discussions des résultats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EB45A3-5C42-3234-BD3D-FAA926893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66725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BE" sz="3200" dirty="0"/>
              <a:t>- L’inégalité ontologique (Bourdieu) issue de la fracture entre les réseaux de l’enseignement;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BE" sz="3200" dirty="0"/>
              <a:t>La précarité salariale et la surcharge des classes transforment l’enseignement en une "routine désenchantée" (Ricœur, 1986), sapant la relation pédagogique;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BE" sz="3200" dirty="0"/>
              <a:t>………….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1447090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586033-D0DC-D671-E201-8E955B2A9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Validation des hypothèses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0B7C7C-32B9-EE16-10DC-DC8106218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BE" dirty="0"/>
              <a:t> Le bien-être des élèves influence de manière significative leurs performances scolaires. Cette observation confirme la première hypothèse de l'étude, postulant que des conditions optimales de bien-être favorisent une meilleure réussite académique;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BE" dirty="0"/>
              <a:t>des indicateurs différentiels du bien-être comme prédicteurs significatifs de la performance scolaire,………</a:t>
            </a:r>
          </a:p>
        </p:txBody>
      </p:sp>
    </p:spTree>
    <p:extLst>
      <p:ext uri="{BB962C8B-B14F-4D97-AF65-F5344CB8AC3E}">
        <p14:creationId xmlns:p14="http://schemas.microsoft.com/office/powerpoint/2010/main" val="30108446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74C3D-6162-6593-9DCA-6664A52D7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Contribution scientifique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DCFD29-7E6F-6EF3-864A-B1A49298E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fr-FR" dirty="0"/>
              <a:t>Deux articles publiés</a:t>
            </a:r>
          </a:p>
          <a:p>
            <a:pPr lvl="0">
              <a:lnSpc>
                <a:spcPct val="150000"/>
              </a:lnSpc>
            </a:pPr>
            <a:r>
              <a:rPr lang="fr-FR" dirty="0"/>
              <a:t>« Les classes pléthoriques comme défi : tous azimuts dans l’enseignement primaire de Lubumbashi; </a:t>
            </a:r>
            <a:endParaRPr lang="fr-BE" dirty="0"/>
          </a:p>
          <a:p>
            <a:pPr lvl="0">
              <a:lnSpc>
                <a:spcPct val="150000"/>
              </a:lnSpc>
            </a:pPr>
            <a:r>
              <a:rPr lang="fr-BE" dirty="0"/>
              <a:t>« Pour une remédiation théorique à la "constante macabre" dans les pratiques évaluatives du système éducatif de Lubumbashi (RDC)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Un troisième article en voie de publication.</a:t>
            </a:r>
          </a:p>
        </p:txBody>
      </p:sp>
    </p:spTree>
    <p:extLst>
      <p:ext uri="{BB962C8B-B14F-4D97-AF65-F5344CB8AC3E}">
        <p14:creationId xmlns:p14="http://schemas.microsoft.com/office/powerpoint/2010/main" val="16554899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FB5A7A-AA65-6F95-15A3-BF921E194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Thèse soutenue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DEEF76-2F24-3320-F372-C7E908A7E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3200" dirty="0"/>
              <a:t>Il existe une corrélation positive et significative entre le bien-être et la réussite des apprentissages dans l’enseignement primaire à Lubumbashi. Cette corrélation est la fois directe et médiée par certains indicateurs.</a:t>
            </a:r>
            <a:endParaRPr lang="fr-BE" sz="3200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88598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9FE06D-A2D2-4CCE-2E44-D77FC365A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Observations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171198-1A6C-01C1-0FB3-A4685FCCE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95304" cy="466725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fr-FR" sz="2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L’environnement socio-culturel des milieux de vie des élèves;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classe moyenne de la population ;</a:t>
            </a:r>
            <a:endParaRPr lang="fr-BE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question d’équipement en  matériels pédagogiques;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d</a:t>
            </a: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istinction entre la maigreur et la malnutrition</a:t>
            </a:r>
            <a:r>
              <a:rPr lang="fr-F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précision sur le </a:t>
            </a:r>
            <a:r>
              <a:rPr lang="fr-FR" sz="2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Zscore</a:t>
            </a: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 la taille par rapport à l’âge et le poids;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distinction entre la malnutrition aiguë et malnutrition chronique;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sz="2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L’ajout des méthodes d’enquête et des test utilisés pour le questionnaire </a:t>
            </a:r>
            <a:endParaRPr lang="fr-FR" sz="2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endParaRPr lang="fr-B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endParaRPr lang="fr-B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75651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B49156-3BE0-3B7A-E6F7-670D19743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Quatrième </a:t>
            </a:r>
            <a:r>
              <a:rPr lang="fr-FR" i="1" dirty="0"/>
              <a:t>staff </a:t>
            </a:r>
            <a:r>
              <a:rPr lang="fr-FR" i="1" dirty="0" err="1"/>
              <a:t>seminar</a:t>
            </a:r>
            <a:endParaRPr lang="fr-BE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4BA507-6FEB-49B5-0EEF-5006A360A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Analyse de données, l’interprétation et la discussion des résultats de la recherche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215338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A48647-7D0D-3A0C-09EF-3F49D094A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Problématique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690CB7-CCC0-A091-EC5B-155A0DF54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BE" b="0" i="0" dirty="0">
                <a:solidFill>
                  <a:srgbClr val="404040"/>
                </a:solidFill>
                <a:effectLst/>
                <a:latin typeface="quote-cjk-patch"/>
              </a:rPr>
              <a:t>L’écart grandissant entre les attentes académiques et les performances réelles des apprenants interroge la finalité même de l’institution scolaire : doit-elle se limiter à la transmission des savoirs, ou assumer un rôle plus holistique dans la formation du citoyen ? Dès lors, dans quelle mesure le bien-être de l’élève constitue-t-il une condition sine </a:t>
            </a:r>
            <a:r>
              <a:rPr lang="fr-BE" b="0" i="1" dirty="0">
                <a:solidFill>
                  <a:srgbClr val="404040"/>
                </a:solidFill>
                <a:effectLst/>
                <a:latin typeface="quote-cjk-patch"/>
              </a:rPr>
              <a:t>qua non </a:t>
            </a:r>
            <a:r>
              <a:rPr lang="fr-BE" b="0" i="0" dirty="0">
                <a:solidFill>
                  <a:srgbClr val="404040"/>
                </a:solidFill>
                <a:effectLst/>
                <a:latin typeface="quote-cjk-patch"/>
              </a:rPr>
              <a:t>de la réussite de ses apprentissages, au point d’en être indissociable 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91731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3C87F8-7707-4D26-D06D-AB2CC497F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Hypothèses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3DA96B-231E-D6E7-05F2-6E25B1C94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1) Des écoles aux meilleures conditions de bien-être conduisent à des performances scolaires optimales.</a:t>
            </a:r>
            <a:endParaRPr lang="fr-B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2) Certains indicateurs du bien-être prédisent la réussite des apprentissages dans les écoles primaires de Lubumbashi.</a:t>
            </a:r>
            <a:endParaRPr lang="fr-B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76709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F6B6F9-D2E2-9920-9544-6B1CB51E9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Objectifs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4B486D-6326-89B4-528F-68E6DBDF1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Ressortir le lien fondamental entre le bien-être et réussite des apprentissages des élèves dans 15 écoles primaires de la ville de Lubumbashi ;</a:t>
            </a:r>
            <a:endParaRPr lang="fr-B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Définir le type de corrélation entre bien-être et réussite des apprentissages ;</a:t>
            </a:r>
            <a:endParaRPr lang="fr-B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fr-FR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Redéfinir la nature de l’école entant qu’institution sociale.</a:t>
            </a:r>
            <a:endParaRPr lang="fr-B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39568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EAE961-5041-0C0F-5221-EDF226CA0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Méthodes et techniques</a:t>
            </a:r>
            <a:endParaRPr lang="fr-BE" dirty="0"/>
          </a:p>
        </p:txBody>
      </p:sp>
      <p:pic>
        <p:nvPicPr>
          <p:cNvPr id="5" name="Espace réservé du contenu 4" descr="Une image contenant texte, capture d’écran, ligne, Police&#10;&#10;Description générée automatiquement">
            <a:extLst>
              <a:ext uri="{FF2B5EF4-FFF2-40B4-BE49-F238E27FC236}">
                <a16:creationId xmlns:a16="http://schemas.microsoft.com/office/drawing/2014/main" id="{332AB1FF-D819-08FD-1FA8-B19B5AFCE4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13465"/>
            <a:ext cx="10515600" cy="41756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038589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2791</Words>
  <Application>Microsoft Office PowerPoint</Application>
  <PresentationFormat>Grand écran</PresentationFormat>
  <Paragraphs>1152</Paragraphs>
  <Slides>38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48" baseType="lpstr">
      <vt:lpstr>Aptos</vt:lpstr>
      <vt:lpstr>Aptos Display</vt:lpstr>
      <vt:lpstr>Arial</vt:lpstr>
      <vt:lpstr>Calibri</vt:lpstr>
      <vt:lpstr>Calibri Light</vt:lpstr>
      <vt:lpstr>quote-cjk-patch</vt:lpstr>
      <vt:lpstr>Times New Roman</vt:lpstr>
      <vt:lpstr>TimesNewRomanPSMT</vt:lpstr>
      <vt:lpstr>Wingdings</vt:lpstr>
      <vt:lpstr>1_Thème Office</vt:lpstr>
      <vt:lpstr>BIEN-ETRE ET REUSSITE DES APPRENTISSAGES DANS LES ECOLES PRIMAIRES DE LA VILLE DE LUBUMBASHI EN R.D.C  Doctorant : MULENGA MULENGA Théodore </vt:lpstr>
      <vt:lpstr>Présentation et Analyse des résultats</vt:lpstr>
      <vt:lpstr>STAFF SEMINARS PECENDENT  </vt:lpstr>
      <vt:lpstr>Observations</vt:lpstr>
      <vt:lpstr>Quatrième staff seminar</vt:lpstr>
      <vt:lpstr>Problématique</vt:lpstr>
      <vt:lpstr>Hypothèses</vt:lpstr>
      <vt:lpstr>Objectifs</vt:lpstr>
      <vt:lpstr>Méthodes et techniques</vt:lpstr>
      <vt:lpstr>Méthodes et techniques</vt:lpstr>
      <vt:lpstr>Outils et techniques d’analyse des données</vt:lpstr>
      <vt:lpstr> Analyse et interprétation des données</vt:lpstr>
      <vt:lpstr>Analyse et interprétation des données</vt:lpstr>
      <vt:lpstr>Analyse et interprétation des données</vt:lpstr>
      <vt:lpstr>Thèse</vt:lpstr>
      <vt:lpstr>Thèse</vt:lpstr>
      <vt:lpstr>Bien-être</vt:lpstr>
      <vt:lpstr>Réussite des apprentissages</vt:lpstr>
      <vt:lpstr>Analyse des résultats</vt:lpstr>
      <vt:lpstr>Analyse des résultats</vt:lpstr>
      <vt:lpstr>Tableau 1: Effectifs d’élèves par réseau, commune, classe et sexe</vt:lpstr>
      <vt:lpstr>Indicateurs du bien-être: Entretien et toilettes écoles  </vt:lpstr>
      <vt:lpstr>Indicateurs du bien-être: IMC</vt:lpstr>
      <vt:lpstr>Indicateurs du bien-être IMC</vt:lpstr>
      <vt:lpstr>Indicateurs de la réussite scolaire: Lecture analytique</vt:lpstr>
      <vt:lpstr>Indicateurs de la réussite scolaire: Vocabulaire et lecture</vt:lpstr>
      <vt:lpstr>Indicateurs de la réussite scolaire: Numération</vt:lpstr>
      <vt:lpstr>Indicateurs de la réussite scolaire: Géométrie</vt:lpstr>
      <vt:lpstr>Corrélation entre variables en 3ème</vt:lpstr>
      <vt:lpstr>Corrélation entre variables en 4ème</vt:lpstr>
      <vt:lpstr>Modélisation par équations structurelles</vt:lpstr>
      <vt:lpstr>Analyse qualitative</vt:lpstr>
      <vt:lpstr>Approche thématique</vt:lpstr>
      <vt:lpstr>Approche phénoménologique</vt:lpstr>
      <vt:lpstr>Discussions des résultats</vt:lpstr>
      <vt:lpstr>Validation des hypothèses</vt:lpstr>
      <vt:lpstr>Contribution scientifique</vt:lpstr>
      <vt:lpstr>Thèse soutenue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Théodore Mulenga Mulenga</dc:creator>
  <cp:lastModifiedBy>Théodore Mulenga Mulenga</cp:lastModifiedBy>
  <cp:revision>19</cp:revision>
  <dcterms:created xsi:type="dcterms:W3CDTF">2025-05-26T18:15:15Z</dcterms:created>
  <dcterms:modified xsi:type="dcterms:W3CDTF">2025-07-22T08:49:10Z</dcterms:modified>
</cp:coreProperties>
</file>