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7" r:id="rId2"/>
    <p:sldId id="345" r:id="rId3"/>
    <p:sldId id="259" r:id="rId4"/>
    <p:sldId id="366" r:id="rId5"/>
    <p:sldId id="379" r:id="rId6"/>
    <p:sldId id="402" r:id="rId7"/>
    <p:sldId id="351" r:id="rId8"/>
    <p:sldId id="397" r:id="rId9"/>
    <p:sldId id="391" r:id="rId10"/>
    <p:sldId id="388" r:id="rId11"/>
    <p:sldId id="390" r:id="rId12"/>
    <p:sldId id="398" r:id="rId13"/>
    <p:sldId id="400" r:id="rId14"/>
    <p:sldId id="354" r:id="rId15"/>
    <p:sldId id="393" r:id="rId16"/>
    <p:sldId id="389" r:id="rId17"/>
    <p:sldId id="392" r:id="rId18"/>
    <p:sldId id="396" r:id="rId19"/>
    <p:sldId id="395" r:id="rId20"/>
    <p:sldId id="288" r:id="rId21"/>
    <p:sldId id="399" r:id="rId22"/>
    <p:sldId id="347" r:id="rId23"/>
    <p:sldId id="352" r:id="rId24"/>
    <p:sldId id="3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13A"/>
    <a:srgbClr val="1E90FF"/>
    <a:srgbClr val="666666"/>
    <a:srgbClr val="FFDBEA"/>
    <a:srgbClr val="C54312"/>
    <a:srgbClr val="FFFFFF"/>
    <a:srgbClr val="18C3F2"/>
    <a:srgbClr val="E0F7FA"/>
    <a:srgbClr val="008080"/>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0" autoAdjust="0"/>
    <p:restoredTop sz="93290" autoAdjust="0"/>
  </p:normalViewPr>
  <p:slideViewPr>
    <p:cSldViewPr snapToGrid="0">
      <p:cViewPr varScale="1">
        <p:scale>
          <a:sx n="92" d="100"/>
          <a:sy n="92" d="100"/>
        </p:scale>
        <p:origin x="88" y="300"/>
      </p:cViewPr>
      <p:guideLst/>
    </p:cSldViewPr>
  </p:slideViewPr>
  <p:notesTextViewPr>
    <p:cViewPr>
      <p:scale>
        <a:sx n="125" d="100"/>
        <a:sy n="125"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francoiswang\Documents\MEDECINE\V%20Seutin\Patients\REMY%20Ve&#769;roniqu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francoiswang\Documents\MEDECINE\V%20Seutin\Patients\REMY%20Ve&#769;roniqu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fr-FR" sz="1400" dirty="0"/>
              <a:t>Short </a:t>
            </a:r>
            <a:r>
              <a:rPr lang="fr-FR" sz="1400" dirty="0" err="1"/>
              <a:t>exercises</a:t>
            </a:r>
            <a:r>
              <a:rPr lang="fr-FR" sz="1400" dirty="0"/>
              <a:t> at ambiant </a:t>
            </a:r>
            <a:r>
              <a:rPr lang="fr-FR" sz="1400" dirty="0" err="1"/>
              <a:t>temperature</a:t>
            </a:r>
            <a:endParaRPr lang="fr-FR" sz="1400" dirty="0"/>
          </a:p>
        </c:rich>
      </c:tx>
      <c:layout>
        <c:manualLayout>
          <c:xMode val="edge"/>
          <c:yMode val="edge"/>
          <c:x val="0.13836260611172679"/>
          <c:y val="4.7406360070427818E-2"/>
        </c:manualLayout>
      </c:layout>
      <c:overlay val="0"/>
      <c:spPr>
        <a:noFill/>
        <a:ln w="25400">
          <a:noFill/>
        </a:ln>
      </c:spPr>
    </c:title>
    <c:autoTitleDeleted val="0"/>
    <c:plotArea>
      <c:layout>
        <c:manualLayout>
          <c:layoutTarget val="inner"/>
          <c:xMode val="edge"/>
          <c:yMode val="edge"/>
          <c:x val="0.13026064850467389"/>
          <c:y val="0.18412755495893773"/>
          <c:w val="0.81964008059094806"/>
          <c:h val="0.61587492520748144"/>
        </c:manualLayout>
      </c:layout>
      <c:scatterChart>
        <c:scatterStyle val="smooth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Feuil1!$A$2:$A$20</c:f>
              <c:numCache>
                <c:formatCode>General</c:formatCode>
                <c:ptCount val="1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xVal>
          <c:yVal>
            <c:numRef>
              <c:f>Feuil1!$C$2:$C$20</c:f>
              <c:numCache>
                <c:formatCode>General</c:formatCode>
                <c:ptCount val="19"/>
                <c:pt idx="0">
                  <c:v>100</c:v>
                </c:pt>
                <c:pt idx="2">
                  <c:v>106.80272108843538</c:v>
                </c:pt>
                <c:pt idx="3">
                  <c:v>103.40136054421768</c:v>
                </c:pt>
                <c:pt idx="4">
                  <c:v>100.68027210884355</c:v>
                </c:pt>
                <c:pt idx="5">
                  <c:v>100</c:v>
                </c:pt>
                <c:pt idx="6">
                  <c:v>99.319727891156461</c:v>
                </c:pt>
                <c:pt idx="8">
                  <c:v>108.84353741496599</c:v>
                </c:pt>
                <c:pt idx="9">
                  <c:v>105.4421768707483</c:v>
                </c:pt>
                <c:pt idx="10">
                  <c:v>104.08163265306123</c:v>
                </c:pt>
                <c:pt idx="11">
                  <c:v>102.72108843537416</c:v>
                </c:pt>
                <c:pt idx="12">
                  <c:v>102.72108843537416</c:v>
                </c:pt>
                <c:pt idx="14">
                  <c:v>106.12244897959184</c:v>
                </c:pt>
                <c:pt idx="15">
                  <c:v>102.04081632653062</c:v>
                </c:pt>
                <c:pt idx="16">
                  <c:v>100</c:v>
                </c:pt>
                <c:pt idx="17">
                  <c:v>99.319727891156461</c:v>
                </c:pt>
                <c:pt idx="18">
                  <c:v>98.639455782312936</c:v>
                </c:pt>
              </c:numCache>
            </c:numRef>
          </c:yVal>
          <c:smooth val="1"/>
          <c:extLst>
            <c:ext xmlns:c16="http://schemas.microsoft.com/office/drawing/2014/chart" uri="{C3380CC4-5D6E-409C-BE32-E72D297353CC}">
              <c16:uniqueId val="{00000000-03B4-4A37-9BE3-636BB9BD7466}"/>
            </c:ext>
          </c:extLst>
        </c:ser>
        <c:dLbls>
          <c:showLegendKey val="0"/>
          <c:showVal val="0"/>
          <c:showCatName val="0"/>
          <c:showSerName val="0"/>
          <c:showPercent val="0"/>
          <c:showBubbleSize val="0"/>
        </c:dLbls>
        <c:axId val="848558016"/>
        <c:axId val="1"/>
      </c:scatterChart>
      <c:valAx>
        <c:axId val="848558016"/>
        <c:scaling>
          <c:orientation val="minMax"/>
          <c:max val="180"/>
        </c:scaling>
        <c:delete val="0"/>
        <c:axPos val="b"/>
        <c:title>
          <c:tx>
            <c:rich>
              <a:bodyPr/>
              <a:lstStyle/>
              <a:p>
                <a:pPr>
                  <a:defRPr sz="1400" b="1" i="0" u="none" strike="noStrike" baseline="0">
                    <a:solidFill>
                      <a:srgbClr val="000000"/>
                    </a:solidFill>
                    <a:latin typeface="Arial"/>
                    <a:ea typeface="Arial"/>
                    <a:cs typeface="Arial"/>
                  </a:defRPr>
                </a:pPr>
                <a:r>
                  <a:rPr lang="fr-FR" sz="1400" dirty="0"/>
                  <a:t>Time (second)</a:t>
                </a:r>
              </a:p>
            </c:rich>
          </c:tx>
          <c:layout>
            <c:manualLayout>
              <c:xMode val="edge"/>
              <c:yMode val="edge"/>
              <c:x val="0.43216031185756953"/>
              <c:y val="0.8981651256248570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BE"/>
          </a:p>
        </c:txPr>
        <c:crossAx val="1"/>
        <c:crosses val="autoZero"/>
        <c:crossBetween val="midCat"/>
        <c:majorUnit val="30"/>
      </c:valAx>
      <c:valAx>
        <c:axId val="1"/>
        <c:scaling>
          <c:orientation val="minMax"/>
          <c:max val="160"/>
          <c:min val="4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fr-FR" sz="1400"/>
                  <a:t>%</a:t>
                </a:r>
              </a:p>
            </c:rich>
          </c:tx>
          <c:layout>
            <c:manualLayout>
              <c:xMode val="edge"/>
              <c:yMode val="edge"/>
              <c:x val="4.4450410182142339E-2"/>
              <c:y val="6.2374428593488102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BE"/>
          </a:p>
        </c:txPr>
        <c:crossAx val="848558016"/>
        <c:crosses val="autoZero"/>
        <c:crossBetween val="midCat"/>
        <c:majorUnit val="30"/>
      </c:valAx>
      <c:spPr>
        <a:solidFill>
          <a:srgbClr val="C0C0C0">
            <a:alpha val="51000"/>
          </a:srgbClr>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B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fr-FR" sz="1400" dirty="0"/>
              <a:t>Short </a:t>
            </a:r>
            <a:r>
              <a:rPr lang="fr-FR" sz="1400" dirty="0" err="1"/>
              <a:t>exercises</a:t>
            </a:r>
            <a:r>
              <a:rPr lang="fr-FR" sz="1400" dirty="0"/>
              <a:t> </a:t>
            </a:r>
            <a:r>
              <a:rPr lang="fr-FR" sz="1400" dirty="0" err="1"/>
              <a:t>after</a:t>
            </a:r>
            <a:r>
              <a:rPr lang="fr-FR" sz="1400" dirty="0"/>
              <a:t> </a:t>
            </a:r>
            <a:r>
              <a:rPr lang="fr-FR" sz="1400" dirty="0" err="1"/>
              <a:t>cooling</a:t>
            </a:r>
            <a:r>
              <a:rPr lang="fr-FR" sz="1400" dirty="0"/>
              <a:t> </a:t>
            </a:r>
            <a:br>
              <a:rPr lang="fr-FR" sz="1400" dirty="0"/>
            </a:br>
            <a:r>
              <a:rPr lang="fr-FR" sz="1400" dirty="0"/>
              <a:t>(</a:t>
            </a:r>
            <a:r>
              <a:rPr lang="fr-FR" sz="1400" dirty="0" err="1"/>
              <a:t>coldpack</a:t>
            </a:r>
            <a:r>
              <a:rPr lang="fr-FR" sz="1400" dirty="0"/>
              <a:t> </a:t>
            </a:r>
            <a:r>
              <a:rPr lang="fr-FR" sz="1400" dirty="0" err="1"/>
              <a:t>during</a:t>
            </a:r>
            <a:r>
              <a:rPr lang="fr-FR" sz="1400" dirty="0"/>
              <a:t> 7 minutes)
</a:t>
            </a:r>
          </a:p>
        </c:rich>
      </c:tx>
      <c:layout>
        <c:manualLayout>
          <c:xMode val="edge"/>
          <c:yMode val="edge"/>
          <c:x val="0.25234998642411083"/>
          <c:y val="3.1264493837004553E-2"/>
        </c:manualLayout>
      </c:layout>
      <c:overlay val="0"/>
      <c:spPr>
        <a:noFill/>
        <a:ln w="25400">
          <a:noFill/>
        </a:ln>
      </c:spPr>
    </c:title>
    <c:autoTitleDeleted val="0"/>
    <c:plotArea>
      <c:layout>
        <c:manualLayout>
          <c:layoutTarget val="inner"/>
          <c:xMode val="edge"/>
          <c:yMode val="edge"/>
          <c:x val="0.13052234430366838"/>
          <c:y val="0.23548424187916123"/>
          <c:w val="0.81927871501379546"/>
          <c:h val="0.5612912066708774"/>
        </c:manualLayout>
      </c:layout>
      <c:scatterChart>
        <c:scatterStyle val="smooth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Feuil1!$A$24:$A$36</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xVal>
          <c:yVal>
            <c:numRef>
              <c:f>Feuil1!$C$24:$C$36</c:f>
              <c:numCache>
                <c:formatCode>General</c:formatCode>
                <c:ptCount val="13"/>
                <c:pt idx="0">
                  <c:v>100</c:v>
                </c:pt>
                <c:pt idx="2">
                  <c:v>82.312925170068027</c:v>
                </c:pt>
                <c:pt idx="3">
                  <c:v>55.782312925170061</c:v>
                </c:pt>
                <c:pt idx="4">
                  <c:v>55.782312925170061</c:v>
                </c:pt>
                <c:pt idx="5">
                  <c:v>57.142857142857153</c:v>
                </c:pt>
                <c:pt idx="6">
                  <c:v>59.183673469387756</c:v>
                </c:pt>
                <c:pt idx="8">
                  <c:v>46.258503401360542</c:v>
                </c:pt>
                <c:pt idx="9">
                  <c:v>41.496598639455783</c:v>
                </c:pt>
                <c:pt idx="10">
                  <c:v>37.414965986394556</c:v>
                </c:pt>
                <c:pt idx="11">
                  <c:v>36.734693877551031</c:v>
                </c:pt>
                <c:pt idx="12">
                  <c:v>36.054421768707492</c:v>
                </c:pt>
              </c:numCache>
            </c:numRef>
          </c:yVal>
          <c:smooth val="1"/>
          <c:extLst>
            <c:ext xmlns:c16="http://schemas.microsoft.com/office/drawing/2014/chart" uri="{C3380CC4-5D6E-409C-BE32-E72D297353CC}">
              <c16:uniqueId val="{00000000-CAA4-4445-83CD-0093EA0007B7}"/>
            </c:ext>
          </c:extLst>
        </c:ser>
        <c:dLbls>
          <c:showLegendKey val="0"/>
          <c:showVal val="0"/>
          <c:showCatName val="0"/>
          <c:showSerName val="0"/>
          <c:showPercent val="0"/>
          <c:showBubbleSize val="0"/>
        </c:dLbls>
        <c:axId val="849114032"/>
        <c:axId val="1"/>
      </c:scatterChart>
      <c:valAx>
        <c:axId val="849114032"/>
        <c:scaling>
          <c:orientation val="minMax"/>
          <c:max val="180"/>
        </c:scaling>
        <c:delete val="0"/>
        <c:axPos val="b"/>
        <c:title>
          <c:tx>
            <c:rich>
              <a:bodyPr/>
              <a:lstStyle/>
              <a:p>
                <a:pPr>
                  <a:defRPr sz="1400" b="1" i="0" u="none" strike="noStrike" baseline="0">
                    <a:solidFill>
                      <a:srgbClr val="000000"/>
                    </a:solidFill>
                    <a:latin typeface="Arial"/>
                    <a:ea typeface="Arial"/>
                    <a:cs typeface="Arial"/>
                  </a:defRPr>
                </a:pPr>
                <a:r>
                  <a:rPr lang="fr-FR" sz="1400" dirty="0"/>
                  <a:t>Time (second)</a:t>
                </a:r>
              </a:p>
            </c:rich>
          </c:tx>
          <c:layout>
            <c:manualLayout>
              <c:xMode val="edge"/>
              <c:yMode val="edge"/>
              <c:x val="0.41341802102323416"/>
              <c:y val="0.90074985879929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BE"/>
          </a:p>
        </c:txPr>
        <c:crossAx val="1"/>
        <c:crosses val="autoZero"/>
        <c:crossBetween val="midCat"/>
        <c:majorUnit val="30"/>
      </c:valAx>
      <c:valAx>
        <c:axId val="1"/>
        <c:scaling>
          <c:orientation val="minMax"/>
          <c:max val="160"/>
          <c:min val="1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fr-FR" sz="1400"/>
                  <a:t>%</a:t>
                </a:r>
              </a:p>
            </c:rich>
          </c:tx>
          <c:layout>
            <c:manualLayout>
              <c:xMode val="edge"/>
              <c:yMode val="edge"/>
              <c:x val="2.821593860632313E-2"/>
              <c:y val="9.8667530480046173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BE"/>
          </a:p>
        </c:txPr>
        <c:crossAx val="849114032"/>
        <c:crosses val="autoZero"/>
        <c:crossBetween val="midCat"/>
        <c:majorUnit val="30"/>
      </c:valAx>
      <c:spPr>
        <a:solidFill>
          <a:srgbClr val="C0C0C0">
            <a:alpha val="49871"/>
          </a:srgbClr>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B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0.15259</cdr:x>
      <cdr:y>0.29305</cdr:y>
    </cdr:from>
    <cdr:to>
      <cdr:x>0.15357</cdr:x>
      <cdr:y>0.64356</cdr:y>
    </cdr:to>
    <cdr:sp macro="" textlink="">
      <cdr:nvSpPr>
        <cdr:cNvPr id="2049" name="Line 1"/>
        <cdr:cNvSpPr>
          <a:spLocks xmlns:a="http://schemas.openxmlformats.org/drawingml/2006/main" noChangeShapeType="1"/>
        </cdr:cNvSpPr>
      </cdr:nvSpPr>
      <cdr:spPr bwMode="auto">
        <a:xfrm xmlns:a="http://schemas.openxmlformats.org/drawingml/2006/main">
          <a:off x="805728" y="938311"/>
          <a:ext cx="3500" cy="1001182"/>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0.17488</cdr:x>
      <cdr:y>0.29305</cdr:y>
    </cdr:from>
    <cdr:to>
      <cdr:x>0.17538</cdr:x>
      <cdr:y>0.64283</cdr:y>
    </cdr:to>
    <cdr:sp macro="" textlink="">
      <cdr:nvSpPr>
        <cdr:cNvPr id="2050" name="Line 2"/>
        <cdr:cNvSpPr>
          <a:spLocks xmlns:a="http://schemas.openxmlformats.org/drawingml/2006/main" noChangeShapeType="1"/>
        </cdr:cNvSpPr>
      </cdr:nvSpPr>
      <cdr:spPr bwMode="auto">
        <a:xfrm xmlns:a="http://schemas.openxmlformats.org/drawingml/2006/main">
          <a:off x="907240" y="938311"/>
          <a:ext cx="3501" cy="99972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0.4292</cdr:x>
      <cdr:y>0.29305</cdr:y>
    </cdr:from>
    <cdr:to>
      <cdr:x>0.4292</cdr:x>
      <cdr:y>0.64283</cdr:y>
    </cdr:to>
    <cdr:sp macro="" textlink="">
      <cdr:nvSpPr>
        <cdr:cNvPr id="2051" name="Line 3"/>
        <cdr:cNvSpPr>
          <a:spLocks xmlns:a="http://schemas.openxmlformats.org/drawingml/2006/main" noChangeShapeType="1"/>
        </cdr:cNvSpPr>
      </cdr:nvSpPr>
      <cdr:spPr bwMode="auto">
        <a:xfrm xmlns:a="http://schemas.openxmlformats.org/drawingml/2006/main">
          <a:off x="2079887" y="938311"/>
          <a:ext cx="0" cy="99972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0.44928</cdr:x>
      <cdr:y>0.29305</cdr:y>
    </cdr:from>
    <cdr:to>
      <cdr:x>0.451</cdr:x>
      <cdr:y>0.64283</cdr:y>
    </cdr:to>
    <cdr:sp macro="" textlink="">
      <cdr:nvSpPr>
        <cdr:cNvPr id="2052" name="Line 4"/>
        <cdr:cNvSpPr>
          <a:spLocks xmlns:a="http://schemas.openxmlformats.org/drawingml/2006/main" noChangeShapeType="1"/>
        </cdr:cNvSpPr>
      </cdr:nvSpPr>
      <cdr:spPr bwMode="auto">
        <a:xfrm xmlns:a="http://schemas.openxmlformats.org/drawingml/2006/main">
          <a:off x="1811297" y="600815"/>
          <a:ext cx="6934" cy="71712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0.71389</cdr:x>
      <cdr:y>0.1205</cdr:y>
    </cdr:from>
    <cdr:to>
      <cdr:x>0.71389</cdr:x>
      <cdr:y>0.47028</cdr:y>
    </cdr:to>
    <cdr:sp macro="" textlink="">
      <cdr:nvSpPr>
        <cdr:cNvPr id="2053" name="Line 5"/>
        <cdr:cNvSpPr>
          <a:spLocks xmlns:a="http://schemas.openxmlformats.org/drawingml/2006/main" noChangeShapeType="1"/>
        </cdr:cNvSpPr>
      </cdr:nvSpPr>
      <cdr:spPr bwMode="auto">
        <a:xfrm xmlns:a="http://schemas.openxmlformats.org/drawingml/2006/main">
          <a:off x="3052787" y="279358"/>
          <a:ext cx="0" cy="81093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0.73569</cdr:x>
      <cdr:y>0.29305</cdr:y>
    </cdr:from>
    <cdr:to>
      <cdr:x>0.73569</cdr:x>
      <cdr:y>0.64283</cdr:y>
    </cdr:to>
    <cdr:sp macro="" textlink="">
      <cdr:nvSpPr>
        <cdr:cNvPr id="2054" name="Line 6"/>
        <cdr:cNvSpPr>
          <a:spLocks xmlns:a="http://schemas.openxmlformats.org/drawingml/2006/main" noChangeShapeType="1"/>
        </cdr:cNvSpPr>
      </cdr:nvSpPr>
      <cdr:spPr bwMode="auto">
        <a:xfrm xmlns:a="http://schemas.openxmlformats.org/drawingml/2006/main">
          <a:off x="3497564" y="938311"/>
          <a:ext cx="0" cy="99972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0.15577</cdr:x>
      <cdr:y>0.31965</cdr:y>
    </cdr:from>
    <cdr:to>
      <cdr:x>0.15675</cdr:x>
      <cdr:y>0.64577</cdr:y>
    </cdr:to>
    <cdr:sp macro="" textlink="">
      <cdr:nvSpPr>
        <cdr:cNvPr id="3073" name="Line 1"/>
        <cdr:cNvSpPr>
          <a:spLocks xmlns:a="http://schemas.openxmlformats.org/drawingml/2006/main" noChangeShapeType="1"/>
        </cdr:cNvSpPr>
      </cdr:nvSpPr>
      <cdr:spPr bwMode="auto">
        <a:xfrm xmlns:a="http://schemas.openxmlformats.org/drawingml/2006/main">
          <a:off x="803163" y="962116"/>
          <a:ext cx="5053" cy="981589"/>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0.17465</cdr:x>
      <cdr:y>0.32535</cdr:y>
    </cdr:from>
    <cdr:to>
      <cdr:x>0.17538</cdr:x>
      <cdr:y>0.65074</cdr:y>
    </cdr:to>
    <cdr:sp macro="" textlink="">
      <cdr:nvSpPr>
        <cdr:cNvPr id="3074" name="Line 2"/>
        <cdr:cNvSpPr>
          <a:spLocks xmlns:a="http://schemas.openxmlformats.org/drawingml/2006/main" noChangeShapeType="1"/>
        </cdr:cNvSpPr>
      </cdr:nvSpPr>
      <cdr:spPr bwMode="auto">
        <a:xfrm xmlns:a="http://schemas.openxmlformats.org/drawingml/2006/main">
          <a:off x="906657" y="1042074"/>
          <a:ext cx="3493" cy="89594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0.42822</cdr:x>
      <cdr:y>0.32535</cdr:y>
    </cdr:from>
    <cdr:to>
      <cdr:x>0.42822</cdr:x>
      <cdr:y>0.65074</cdr:y>
    </cdr:to>
    <cdr:sp macro="" textlink="">
      <cdr:nvSpPr>
        <cdr:cNvPr id="3075" name="Line 3"/>
        <cdr:cNvSpPr>
          <a:spLocks xmlns:a="http://schemas.openxmlformats.org/drawingml/2006/main" noChangeShapeType="1"/>
        </cdr:cNvSpPr>
      </cdr:nvSpPr>
      <cdr:spPr bwMode="auto">
        <a:xfrm xmlns:a="http://schemas.openxmlformats.org/drawingml/2006/main">
          <a:off x="2075746" y="1042074"/>
          <a:ext cx="0" cy="89594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0.44928</cdr:x>
      <cdr:y>0.32535</cdr:y>
    </cdr:from>
    <cdr:to>
      <cdr:x>0.45026</cdr:x>
      <cdr:y>0.65074</cdr:y>
    </cdr:to>
    <cdr:sp macro="" textlink="">
      <cdr:nvSpPr>
        <cdr:cNvPr id="3076" name="Line 4"/>
        <cdr:cNvSpPr>
          <a:spLocks xmlns:a="http://schemas.openxmlformats.org/drawingml/2006/main" noChangeShapeType="1"/>
        </cdr:cNvSpPr>
      </cdr:nvSpPr>
      <cdr:spPr bwMode="auto">
        <a:xfrm xmlns:a="http://schemas.openxmlformats.org/drawingml/2006/main">
          <a:off x="2172394" y="1042074"/>
          <a:ext cx="4657" cy="89594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0.71042</cdr:x>
      <cdr:y>0.31741</cdr:y>
    </cdr:from>
    <cdr:to>
      <cdr:x>0.71042</cdr:x>
      <cdr:y>0.6428</cdr:y>
    </cdr:to>
    <cdr:sp macro="" textlink="">
      <cdr:nvSpPr>
        <cdr:cNvPr id="2" name="Line 3">
          <a:extLst xmlns:a="http://schemas.openxmlformats.org/drawingml/2006/main">
            <a:ext uri="{FF2B5EF4-FFF2-40B4-BE49-F238E27FC236}">
              <a16:creationId xmlns:a16="http://schemas.microsoft.com/office/drawing/2014/main" id="{5CA17153-5669-75DE-C79C-ACCB36904971}"/>
            </a:ext>
          </a:extLst>
        </cdr:cNvPr>
        <cdr:cNvSpPr>
          <a:spLocks xmlns:a="http://schemas.openxmlformats.org/drawingml/2006/main" noChangeShapeType="1"/>
        </cdr:cNvSpPr>
      </cdr:nvSpPr>
      <cdr:spPr bwMode="auto">
        <a:xfrm xmlns:a="http://schemas.openxmlformats.org/drawingml/2006/main">
          <a:off x="3663046" y="955384"/>
          <a:ext cx="0" cy="97939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0.73148</cdr:x>
      <cdr:y>0.31741</cdr:y>
    </cdr:from>
    <cdr:to>
      <cdr:x>0.73246</cdr:x>
      <cdr:y>0.6428</cdr:y>
    </cdr:to>
    <cdr:sp macro="" textlink="">
      <cdr:nvSpPr>
        <cdr:cNvPr id="3" name="Line 4">
          <a:extLst xmlns:a="http://schemas.openxmlformats.org/drawingml/2006/main">
            <a:ext uri="{FF2B5EF4-FFF2-40B4-BE49-F238E27FC236}">
              <a16:creationId xmlns:a16="http://schemas.microsoft.com/office/drawing/2014/main" id="{58BD9D65-8442-315F-C9D7-E87AA613E477}"/>
            </a:ext>
          </a:extLst>
        </cdr:cNvPr>
        <cdr:cNvSpPr>
          <a:spLocks xmlns:a="http://schemas.openxmlformats.org/drawingml/2006/main" noChangeShapeType="1"/>
        </cdr:cNvSpPr>
      </cdr:nvSpPr>
      <cdr:spPr bwMode="auto">
        <a:xfrm xmlns:a="http://schemas.openxmlformats.org/drawingml/2006/main">
          <a:off x="3771636" y="955384"/>
          <a:ext cx="5053" cy="97939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CC92E-8276-4D6D-A0E0-E7BB66616FF6}" type="datetimeFigureOut">
              <a:rPr lang="en-BE" smtClean="0"/>
              <a:t>28/04/2025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0ED21-8581-4F7E-B4B2-7999918BC44A}" type="slidenum">
              <a:rPr lang="en-BE" smtClean="0"/>
              <a:t>‹#›</a:t>
            </a:fld>
            <a:endParaRPr lang="en-BE"/>
          </a:p>
        </p:txBody>
      </p:sp>
    </p:spTree>
    <p:extLst>
      <p:ext uri="{BB962C8B-B14F-4D97-AF65-F5344CB8AC3E}">
        <p14:creationId xmlns:p14="http://schemas.microsoft.com/office/powerpoint/2010/main" val="408308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urses.lumenlearning.com/suny-ap1/chapter/muscle-fiber-contraction-and-relax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uropepmc.org/article/PMC/34105"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dpi.com/2227-9059/11/10/26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ci.org/articles/view/25525/figure/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a:t>Hello, </a:t>
            </a:r>
            <a:r>
              <a:rPr lang="fr-FR" b="0" dirty="0" err="1"/>
              <a:t>my</a:t>
            </a:r>
            <a:r>
              <a:rPr lang="fr-FR" b="0" dirty="0"/>
              <a:t> </a:t>
            </a:r>
            <a:r>
              <a:rPr lang="fr-FR" b="0" dirty="0" err="1"/>
              <a:t>name</a:t>
            </a:r>
            <a:r>
              <a:rPr lang="fr-FR" b="0" dirty="0"/>
              <a:t> </a:t>
            </a:r>
            <a:r>
              <a:rPr lang="fr-FR" b="0" dirty="0" err="1"/>
              <a:t>is</a:t>
            </a:r>
            <a:r>
              <a:rPr lang="fr-FR" b="0" dirty="0"/>
              <a:t> Nurcan. </a:t>
            </a:r>
            <a:r>
              <a:rPr lang="en-GB" dirty="0"/>
              <a:t> I will present my project which is offering precision therapies </a:t>
            </a:r>
            <a:r>
              <a:rPr lang="fr-FR" b="0" dirty="0"/>
              <a:t>for muscle </a:t>
            </a:r>
            <a:r>
              <a:rPr lang="fr-FR" b="0" dirty="0" err="1"/>
              <a:t>channelopathies</a:t>
            </a:r>
            <a:r>
              <a:rPr lang="fr-FR" b="0" dirty="0"/>
              <a:t> </a:t>
            </a:r>
            <a:r>
              <a:rPr lang="en-GB" dirty="0"/>
              <a:t>, focusing on two key ion channels—Nav1.4 and ClC-1</a:t>
            </a:r>
            <a:endParaRPr lang="fr-FR" b="0" dirty="0"/>
          </a:p>
        </p:txBody>
      </p:sp>
      <p:sp>
        <p:nvSpPr>
          <p:cNvPr id="4" name="Espace réservé du numéro de diapositive 3"/>
          <p:cNvSpPr>
            <a:spLocks noGrp="1"/>
          </p:cNvSpPr>
          <p:nvPr>
            <p:ph type="sldNum" sz="quarter" idx="10"/>
          </p:nvPr>
        </p:nvSpPr>
        <p:spPr/>
        <p:txBody>
          <a:bodyPr/>
          <a:lstStyle/>
          <a:p>
            <a:pPr marL="0" marR="0" lvl="0" indent="0" algn="r" defTabSz="914239" rtl="0" eaLnBrk="1" fontAlgn="auto" latinLnBrk="0" hangingPunct="1">
              <a:lnSpc>
                <a:spcPct val="100000"/>
              </a:lnSpc>
              <a:spcBef>
                <a:spcPts val="0"/>
              </a:spcBef>
              <a:spcAft>
                <a:spcPts val="0"/>
              </a:spcAft>
              <a:buClrTx/>
              <a:buSzTx/>
              <a:buFontTx/>
              <a:buNone/>
              <a:tabLst/>
              <a:defRPr/>
            </a:pPr>
            <a:fld id="{83519583-553A-724E-8FFC-72352F93844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39"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43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A1EF5-944E-24E0-E1B7-ACA3D56D29F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3D67AB3-A6E2-A509-E56A-D9F68AAFFD5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90C4A47-F646-E803-0C3F-51F0B354D5A9}"/>
              </a:ext>
            </a:extLst>
          </p:cNvPr>
          <p:cNvSpPr>
            <a:spLocks noGrp="1"/>
          </p:cNvSpPr>
          <p:nvPr>
            <p:ph type="body" idx="1"/>
          </p:nvPr>
        </p:nvSpPr>
        <p:spPr/>
        <p:txBody>
          <a:bodyPr/>
          <a:lstStyle/>
          <a:p>
            <a:r>
              <a:rPr lang="en-GB" b="1" dirty="0"/>
              <a:t>With this understanding, we can now explore how mutations in these channels contribute to specific muscle disorders, such as </a:t>
            </a:r>
            <a:r>
              <a:rPr lang="en-GB" b="1" dirty="0" err="1"/>
              <a:t>paramyotonia</a:t>
            </a:r>
            <a:r>
              <a:rPr lang="en-GB" b="1" dirty="0"/>
              <a:t> congenita and myotonia congenita.”</a:t>
            </a:r>
            <a:endParaRPr lang="en-GB" dirty="0"/>
          </a:p>
          <a:p>
            <a:pPr algn="l" fontAlgn="base"/>
            <a:endParaRPr lang="en-GB" b="0" i="0" dirty="0">
              <a:solidFill>
                <a:srgbClr val="444444"/>
              </a:solidFill>
              <a:effectLst/>
              <a:latin typeface="Lucida Grande"/>
            </a:endParaRPr>
          </a:p>
          <a:p>
            <a:endParaRPr lang="en-GB" dirty="0"/>
          </a:p>
          <a:p>
            <a:r>
              <a:rPr lang="en-GB" dirty="0"/>
              <a:t>With this understanding of Nav1.4 and ClC-1, we can now look at how mutations in these channels lead to the specific conditions we are focusing on: </a:t>
            </a:r>
            <a:r>
              <a:rPr lang="en-GB" dirty="0" err="1"/>
              <a:t>paramyotonia</a:t>
            </a:r>
            <a:r>
              <a:rPr lang="en-GB" dirty="0"/>
              <a:t> congenita and myotonia congenita.</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Mostly loss of function for Clc1 			Mostly Gain of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Why nav blocker for CLC1?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Inhibition of sodium channels reduces the abnormal firing of action potentials responsible for </a:t>
            </a:r>
            <a:r>
              <a:rPr lang="en-GB" dirty="0" err="1"/>
              <a:t>sarcolemmaover</a:t>
            </a:r>
            <a:r>
              <a:rPr lang="en-GB" dirty="0"/>
              <a:t>-excitability </a:t>
            </a:r>
            <a:r>
              <a:rPr lang="en-GB" dirty="0" err="1"/>
              <a:t>andmusclestiffness</a:t>
            </a:r>
            <a:endParaRPr lang="en-GB" sz="1200" dirty="0">
              <a:solidFill>
                <a:srgbClr val="002060"/>
              </a:solidFill>
              <a:latin typeface="Gadugi" panose="020B0502040204020203" pitchFamily="34" charset="0"/>
              <a:ea typeface="Gadugi" panose="020B0502040204020203" pitchFamily="34" charset="0"/>
            </a:endParaRPr>
          </a:p>
        </p:txBody>
      </p:sp>
      <p:sp>
        <p:nvSpPr>
          <p:cNvPr id="4" name="Slayt Numarası Yer Tutucusu 3">
            <a:extLst>
              <a:ext uri="{FF2B5EF4-FFF2-40B4-BE49-F238E27FC236}">
                <a16:creationId xmlns:a16="http://schemas.microsoft.com/office/drawing/2014/main" id="{FE5CB1AD-DCB6-5D6C-6C4F-14450226AF3F}"/>
              </a:ext>
            </a:extLst>
          </p:cNvPr>
          <p:cNvSpPr>
            <a:spLocks noGrp="1"/>
          </p:cNvSpPr>
          <p:nvPr>
            <p:ph type="sldNum" sz="quarter" idx="5"/>
          </p:nvPr>
        </p:nvSpPr>
        <p:spPr/>
        <p:txBody>
          <a:bodyPr/>
          <a:lstStyle/>
          <a:p>
            <a:fld id="{27765162-3030-4627-98D4-DA526F261A26}" type="slidenum">
              <a:rPr lang="tr-TR" smtClean="0"/>
              <a:t>12</a:t>
            </a:fld>
            <a:endParaRPr lang="tr-TR"/>
          </a:p>
        </p:txBody>
      </p:sp>
    </p:spTree>
    <p:extLst>
      <p:ext uri="{BB962C8B-B14F-4D97-AF65-F5344CB8AC3E}">
        <p14:creationId xmlns:p14="http://schemas.microsoft.com/office/powerpoint/2010/main" val="295079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F35F2-BE1F-BC4A-0322-FC56BA8D3B1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4B4A345-533D-51CF-8B6A-92619CADC84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A9D639A-4E88-9049-558A-51C52340C9FD}"/>
              </a:ext>
            </a:extLst>
          </p:cNvPr>
          <p:cNvSpPr>
            <a:spLocks noGrp="1"/>
          </p:cNvSpPr>
          <p:nvPr>
            <p:ph type="body" idx="1"/>
          </p:nvPr>
        </p:nvSpPr>
        <p:spPr/>
        <p:txBody>
          <a:bodyPr/>
          <a:lstStyle/>
          <a:p>
            <a:r>
              <a:rPr lang="en-GB" b="1" dirty="0"/>
              <a:t>With this understanding, we can now explore how mutations in these channels contribute to specific muscle disorders, such as </a:t>
            </a:r>
            <a:r>
              <a:rPr lang="en-GB" b="1" dirty="0" err="1"/>
              <a:t>paramyotonia</a:t>
            </a:r>
            <a:r>
              <a:rPr lang="en-GB" b="1" dirty="0"/>
              <a:t> congenita and myotonia congenita.”</a:t>
            </a:r>
            <a:endParaRPr lang="en-GB" dirty="0"/>
          </a:p>
          <a:p>
            <a:pPr algn="l" fontAlgn="base"/>
            <a:endParaRPr lang="en-GB" b="0" i="0" dirty="0">
              <a:solidFill>
                <a:srgbClr val="444444"/>
              </a:solidFill>
              <a:effectLst/>
              <a:latin typeface="Lucida Grande"/>
            </a:endParaRPr>
          </a:p>
          <a:p>
            <a:endParaRPr lang="en-GB" dirty="0"/>
          </a:p>
          <a:p>
            <a:r>
              <a:rPr lang="en-GB" dirty="0"/>
              <a:t>With this understanding of Nav1.4 and ClC-1, we can now look at how mutations in these channels lead to the specific conditions we are focusing on: </a:t>
            </a:r>
            <a:r>
              <a:rPr lang="en-GB" dirty="0" err="1"/>
              <a:t>paramyotonia</a:t>
            </a:r>
            <a:r>
              <a:rPr lang="en-GB" dirty="0"/>
              <a:t> congenita and myotonia congenita.</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Mostly loss of function for Clc1 			Mostly Gain of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Why nav blocker for CLC1?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Inhibition of sodium channels reduces the abnormal firing of action potentials responsible for </a:t>
            </a:r>
            <a:r>
              <a:rPr lang="en-GB" dirty="0" err="1"/>
              <a:t>sarcolemmaover</a:t>
            </a:r>
            <a:r>
              <a:rPr lang="en-GB" dirty="0"/>
              <a:t>-excitability </a:t>
            </a:r>
            <a:r>
              <a:rPr lang="en-GB" dirty="0" err="1"/>
              <a:t>andmusclestiffness</a:t>
            </a:r>
            <a:endParaRPr lang="en-GB" sz="1200" dirty="0">
              <a:solidFill>
                <a:srgbClr val="002060"/>
              </a:solidFill>
              <a:latin typeface="Gadugi" panose="020B0502040204020203" pitchFamily="34" charset="0"/>
              <a:ea typeface="Gadugi" panose="020B0502040204020203" pitchFamily="34" charset="0"/>
            </a:endParaRPr>
          </a:p>
        </p:txBody>
      </p:sp>
      <p:sp>
        <p:nvSpPr>
          <p:cNvPr id="4" name="Slayt Numarası Yer Tutucusu 3">
            <a:extLst>
              <a:ext uri="{FF2B5EF4-FFF2-40B4-BE49-F238E27FC236}">
                <a16:creationId xmlns:a16="http://schemas.microsoft.com/office/drawing/2014/main" id="{7E74AD54-115B-A7CF-AAAE-F0B48A4A23FE}"/>
              </a:ext>
            </a:extLst>
          </p:cNvPr>
          <p:cNvSpPr>
            <a:spLocks noGrp="1"/>
          </p:cNvSpPr>
          <p:nvPr>
            <p:ph type="sldNum" sz="quarter" idx="5"/>
          </p:nvPr>
        </p:nvSpPr>
        <p:spPr/>
        <p:txBody>
          <a:bodyPr/>
          <a:lstStyle/>
          <a:p>
            <a:fld id="{27765162-3030-4627-98D4-DA526F261A26}" type="slidenum">
              <a:rPr lang="tr-TR" smtClean="0"/>
              <a:t>13</a:t>
            </a:fld>
            <a:endParaRPr lang="tr-TR"/>
          </a:p>
        </p:txBody>
      </p:sp>
    </p:spTree>
    <p:extLst>
      <p:ext uri="{BB962C8B-B14F-4D97-AF65-F5344CB8AC3E}">
        <p14:creationId xmlns:p14="http://schemas.microsoft.com/office/powerpoint/2010/main" val="348942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https://ascpt.onlinelibrary.wiley.com/doi/full/10.1111/cts.13311</a:t>
            </a:r>
            <a:r>
              <a:rPr lang="en-GB" dirty="0"/>
              <a:t> https://www.sciencedirect.com/science/article/pii/S1347861319302725</a:t>
            </a:r>
            <a:endParaRPr lang="tr-TR" dirty="0"/>
          </a:p>
        </p:txBody>
      </p:sp>
      <p:sp>
        <p:nvSpPr>
          <p:cNvPr id="4" name="Slayt Numarası Yer Tutucusu 3"/>
          <p:cNvSpPr>
            <a:spLocks noGrp="1"/>
          </p:cNvSpPr>
          <p:nvPr>
            <p:ph type="sldNum" sz="quarter" idx="5"/>
          </p:nvPr>
        </p:nvSpPr>
        <p:spPr/>
        <p:txBody>
          <a:bodyPr/>
          <a:lstStyle/>
          <a:p>
            <a:fld id="{27765162-3030-4627-98D4-DA526F261A26}" type="slidenum">
              <a:rPr lang="tr-TR" smtClean="0"/>
              <a:t>14</a:t>
            </a:fld>
            <a:endParaRPr lang="tr-TR"/>
          </a:p>
        </p:txBody>
      </p:sp>
    </p:spTree>
    <p:extLst>
      <p:ext uri="{BB962C8B-B14F-4D97-AF65-F5344CB8AC3E}">
        <p14:creationId xmlns:p14="http://schemas.microsoft.com/office/powerpoint/2010/main" val="140660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7CF1C-3461-904C-0A5F-BAD14BE8362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48A6A9C-9925-7510-81E1-FB053661A17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8EC7A71-6AD6-446B-8B49-90B13C53ED1A}"/>
              </a:ext>
            </a:extLst>
          </p:cNvPr>
          <p:cNvSpPr>
            <a:spLocks noGrp="1"/>
          </p:cNvSpPr>
          <p:nvPr>
            <p:ph type="body" idx="1"/>
          </p:nvPr>
        </p:nvSpPr>
        <p:spPr/>
        <p:txBody>
          <a:bodyPr/>
          <a:lstStyle/>
          <a:p>
            <a:r>
              <a:rPr lang="tr-TR" dirty="0"/>
              <a:t>https://www.ncbi.nlm.nih.gov/pmc/articles/PMC2683958/   --- cold we dont know why </a:t>
            </a:r>
            <a:endParaRPr lang="en-GB"/>
          </a:p>
          <a:p>
            <a:endParaRPr lang="tr-TR" dirty="0"/>
          </a:p>
        </p:txBody>
      </p:sp>
      <p:sp>
        <p:nvSpPr>
          <p:cNvPr id="4" name="Slayt Numarası Yer Tutucusu 3">
            <a:extLst>
              <a:ext uri="{FF2B5EF4-FFF2-40B4-BE49-F238E27FC236}">
                <a16:creationId xmlns:a16="http://schemas.microsoft.com/office/drawing/2014/main" id="{97B45CD5-7575-8C1C-2575-5A6C38D195B5}"/>
              </a:ext>
            </a:extLst>
          </p:cNvPr>
          <p:cNvSpPr>
            <a:spLocks noGrp="1"/>
          </p:cNvSpPr>
          <p:nvPr>
            <p:ph type="sldNum" sz="quarter" idx="5"/>
          </p:nvPr>
        </p:nvSpPr>
        <p:spPr/>
        <p:txBody>
          <a:bodyPr/>
          <a:lstStyle/>
          <a:p>
            <a:fld id="{27765162-3030-4627-98D4-DA526F261A26}" type="slidenum">
              <a:rPr lang="tr-TR" smtClean="0"/>
              <a:t>16</a:t>
            </a:fld>
            <a:endParaRPr lang="tr-TR"/>
          </a:p>
        </p:txBody>
      </p:sp>
    </p:spTree>
    <p:extLst>
      <p:ext uri="{BB962C8B-B14F-4D97-AF65-F5344CB8AC3E}">
        <p14:creationId xmlns:p14="http://schemas.microsoft.com/office/powerpoint/2010/main" val="199040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D9AE9-6A4E-980D-E78E-8A2DEFC232F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F387078-52F2-F743-FF23-7BF8F97BFFE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6097644-1257-F707-E9D7-682C1C2FC408}"/>
              </a:ext>
            </a:extLst>
          </p:cNvPr>
          <p:cNvSpPr>
            <a:spLocks noGrp="1"/>
          </p:cNvSpPr>
          <p:nvPr>
            <p:ph type="body" idx="1"/>
          </p:nvPr>
        </p:nvSpPr>
        <p:spPr/>
        <p:txBody>
          <a:bodyPr/>
          <a:lstStyle/>
          <a:p>
            <a:r>
              <a:rPr lang="tr-TR" dirty="0"/>
              <a:t>https://www.ncbi.nlm.nih.gov/pmc/articles/PMC2683958/   --- cold we dont know why </a:t>
            </a:r>
            <a:endParaRPr lang="en-GB"/>
          </a:p>
          <a:p>
            <a:endParaRPr lang="tr-TR" dirty="0"/>
          </a:p>
        </p:txBody>
      </p:sp>
      <p:sp>
        <p:nvSpPr>
          <p:cNvPr id="4" name="Slayt Numarası Yer Tutucusu 3">
            <a:extLst>
              <a:ext uri="{FF2B5EF4-FFF2-40B4-BE49-F238E27FC236}">
                <a16:creationId xmlns:a16="http://schemas.microsoft.com/office/drawing/2014/main" id="{FBEF3F7E-B98F-866A-7071-3C62533A6099}"/>
              </a:ext>
            </a:extLst>
          </p:cNvPr>
          <p:cNvSpPr>
            <a:spLocks noGrp="1"/>
          </p:cNvSpPr>
          <p:nvPr>
            <p:ph type="sldNum" sz="quarter" idx="5"/>
          </p:nvPr>
        </p:nvSpPr>
        <p:spPr/>
        <p:txBody>
          <a:bodyPr/>
          <a:lstStyle/>
          <a:p>
            <a:fld id="{27765162-3030-4627-98D4-DA526F261A26}" type="slidenum">
              <a:rPr lang="tr-TR" smtClean="0"/>
              <a:t>17</a:t>
            </a:fld>
            <a:endParaRPr lang="tr-TR"/>
          </a:p>
        </p:txBody>
      </p:sp>
    </p:spTree>
    <p:extLst>
      <p:ext uri="{BB962C8B-B14F-4D97-AF65-F5344CB8AC3E}">
        <p14:creationId xmlns:p14="http://schemas.microsoft.com/office/powerpoint/2010/main" val="207341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91760-38AF-C7CF-14BF-AD44B2945AB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EF5C200-C168-4B33-B57E-64A0DAA0BB1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FB1CDC3-07A5-E12A-6709-6E46E6F9BE42}"/>
              </a:ext>
            </a:extLst>
          </p:cNvPr>
          <p:cNvSpPr>
            <a:spLocks noGrp="1"/>
          </p:cNvSpPr>
          <p:nvPr>
            <p:ph type="body" idx="1"/>
          </p:nvPr>
        </p:nvSpPr>
        <p:spPr/>
        <p:txBody>
          <a:bodyPr/>
          <a:lstStyle/>
          <a:p>
            <a:r>
              <a:rPr lang="tr-TR" dirty="0"/>
              <a:t>https://www.ncbi.nlm.nih.gov/pmc/articles/PMC2683958/   --- cold we dont know why </a:t>
            </a:r>
            <a:endParaRPr lang="en-GB"/>
          </a:p>
          <a:p>
            <a:endParaRPr lang="tr-TR" dirty="0"/>
          </a:p>
        </p:txBody>
      </p:sp>
      <p:sp>
        <p:nvSpPr>
          <p:cNvPr id="4" name="Slayt Numarası Yer Tutucusu 3">
            <a:extLst>
              <a:ext uri="{FF2B5EF4-FFF2-40B4-BE49-F238E27FC236}">
                <a16:creationId xmlns:a16="http://schemas.microsoft.com/office/drawing/2014/main" id="{4C94A33E-2C0C-A54F-B50D-096009299799}"/>
              </a:ext>
            </a:extLst>
          </p:cNvPr>
          <p:cNvSpPr>
            <a:spLocks noGrp="1"/>
          </p:cNvSpPr>
          <p:nvPr>
            <p:ph type="sldNum" sz="quarter" idx="5"/>
          </p:nvPr>
        </p:nvSpPr>
        <p:spPr/>
        <p:txBody>
          <a:bodyPr/>
          <a:lstStyle/>
          <a:p>
            <a:fld id="{27765162-3030-4627-98D4-DA526F261A26}" type="slidenum">
              <a:rPr lang="tr-TR" smtClean="0"/>
              <a:t>19</a:t>
            </a:fld>
            <a:endParaRPr lang="tr-TR"/>
          </a:p>
        </p:txBody>
      </p:sp>
    </p:spTree>
    <p:extLst>
      <p:ext uri="{BB962C8B-B14F-4D97-AF65-F5344CB8AC3E}">
        <p14:creationId xmlns:p14="http://schemas.microsoft.com/office/powerpoint/2010/main" val="491930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Thank</a:t>
            </a:r>
            <a:r>
              <a:rPr lang="tr-TR" dirty="0"/>
              <a:t> </a:t>
            </a:r>
            <a:r>
              <a:rPr lang="tr-TR" dirty="0" err="1"/>
              <a:t>you</a:t>
            </a:r>
            <a:r>
              <a:rPr lang="tr-TR" dirty="0"/>
              <a:t> </a:t>
            </a:r>
            <a:r>
              <a:rPr lang="tr-TR" dirty="0" err="1"/>
              <a:t>for</a:t>
            </a:r>
            <a:r>
              <a:rPr lang="tr-TR" dirty="0"/>
              <a:t> </a:t>
            </a:r>
            <a:r>
              <a:rPr lang="tr-TR" dirty="0" err="1"/>
              <a:t>listening</a:t>
            </a:r>
            <a:r>
              <a:rPr lang="tr-TR" dirty="0"/>
              <a:t> me </a:t>
            </a:r>
            <a:r>
              <a:rPr lang="tr-TR" dirty="0" err="1"/>
              <a:t>and</a:t>
            </a:r>
            <a:r>
              <a:rPr lang="tr-TR" dirty="0"/>
              <a:t>  I can </a:t>
            </a:r>
            <a:r>
              <a:rPr lang="tr-TR" dirty="0" err="1"/>
              <a:t>take</a:t>
            </a:r>
            <a:r>
              <a:rPr lang="tr-TR" dirty="0"/>
              <a:t> </a:t>
            </a:r>
            <a:r>
              <a:rPr lang="tr-TR" dirty="0" err="1"/>
              <a:t>questions</a:t>
            </a:r>
            <a:r>
              <a:rPr lang="tr-TR" dirty="0"/>
              <a:t> . </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For</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the</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PC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causing</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R1448H mutant, a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positively</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charged</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arginine</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in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the</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S4 segment of domain IV of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the</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skeletal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muscle</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sodium</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channel</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α-</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subunit</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is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substituted</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by</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 histidine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which</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is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predominantly</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r>
              <a:rPr lang="tr-TR" sz="1800" kern="100" dirty="0" err="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neutral</a:t>
            </a:r>
            <a:r>
              <a:rPr lang="tr-TR" sz="1800" kern="1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pH 7.4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dirty="0"/>
              <a:t> </a:t>
            </a:r>
          </a:p>
        </p:txBody>
      </p:sp>
      <p:sp>
        <p:nvSpPr>
          <p:cNvPr id="4" name="Slayt Numarası Yer Tutucusu 3"/>
          <p:cNvSpPr>
            <a:spLocks noGrp="1"/>
          </p:cNvSpPr>
          <p:nvPr>
            <p:ph type="sldNum" sz="quarter" idx="5"/>
          </p:nvPr>
        </p:nvSpPr>
        <p:spPr/>
        <p:txBody>
          <a:bodyPr/>
          <a:lstStyle/>
          <a:p>
            <a:fld id="{27765162-3030-4627-98D4-DA526F261A26}" type="slidenum">
              <a:rPr lang="tr-TR" smtClean="0"/>
              <a:t>20</a:t>
            </a:fld>
            <a:endParaRPr lang="tr-TR"/>
          </a:p>
        </p:txBody>
      </p:sp>
    </p:spTree>
    <p:extLst>
      <p:ext uri="{BB962C8B-B14F-4D97-AF65-F5344CB8AC3E}">
        <p14:creationId xmlns:p14="http://schemas.microsoft.com/office/powerpoint/2010/main" val="133493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C0C28-4847-025A-0389-FA2C03C6C60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D46AECF-B71C-2847-BADF-1EC3A6C35E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7821889-F8BA-364F-89E3-A8FD5F6B0699}"/>
              </a:ext>
            </a:extLst>
          </p:cNvPr>
          <p:cNvSpPr>
            <a:spLocks noGrp="1"/>
          </p:cNvSpPr>
          <p:nvPr>
            <p:ph type="body" idx="1"/>
          </p:nvPr>
        </p:nvSpPr>
        <p:spPr/>
        <p:txBody>
          <a:bodyPr/>
          <a:lstStyle/>
          <a:p>
            <a:r>
              <a:rPr lang="en-GB" b="1" dirty="0"/>
              <a:t>With this understanding, we can now explore how mutations in these channels contribute to specific muscle disorders, such as </a:t>
            </a:r>
            <a:r>
              <a:rPr lang="en-GB" b="1" dirty="0" err="1"/>
              <a:t>paramyotonia</a:t>
            </a:r>
            <a:r>
              <a:rPr lang="en-GB" b="1" dirty="0"/>
              <a:t> congenita and myotonia congenita.”</a:t>
            </a:r>
            <a:endParaRPr lang="en-GB" dirty="0"/>
          </a:p>
          <a:p>
            <a:pPr algn="l" fontAlgn="base"/>
            <a:endParaRPr lang="en-GB" b="0" i="0" dirty="0">
              <a:solidFill>
                <a:srgbClr val="444444"/>
              </a:solidFill>
              <a:effectLst/>
              <a:latin typeface="Lucida Grande"/>
            </a:endParaRPr>
          </a:p>
          <a:p>
            <a:endParaRPr lang="en-GB" dirty="0"/>
          </a:p>
          <a:p>
            <a:r>
              <a:rPr lang="en-GB" dirty="0"/>
              <a:t>With this understanding of Nav1.4 and ClC-1, we can now look at how mutations in these channels lead to the specific conditions we are focusing on: </a:t>
            </a:r>
            <a:r>
              <a:rPr lang="en-GB" dirty="0" err="1"/>
              <a:t>paramyotonia</a:t>
            </a:r>
            <a:r>
              <a:rPr lang="en-GB" dirty="0"/>
              <a:t> congenita and myotonia congenita.</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Mostly loss of function for Clc1 			Mostly Gain of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Why nav blocker for CLC1?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Inhibition of sodium channels reduces the abnormal firing of action potentials responsible for </a:t>
            </a:r>
            <a:r>
              <a:rPr lang="en-GB" dirty="0" err="1"/>
              <a:t>sarcolemmaover</a:t>
            </a:r>
            <a:r>
              <a:rPr lang="en-GB" dirty="0"/>
              <a:t>-excitability </a:t>
            </a:r>
            <a:r>
              <a:rPr lang="en-GB" dirty="0" err="1"/>
              <a:t>andmusclestiffness</a:t>
            </a:r>
            <a:endParaRPr lang="en-GB" sz="1200" dirty="0">
              <a:solidFill>
                <a:srgbClr val="002060"/>
              </a:solidFill>
              <a:latin typeface="Gadugi" panose="020B0502040204020203" pitchFamily="34" charset="0"/>
              <a:ea typeface="Gadugi" panose="020B0502040204020203" pitchFamily="34" charset="0"/>
            </a:endParaRPr>
          </a:p>
        </p:txBody>
      </p:sp>
      <p:sp>
        <p:nvSpPr>
          <p:cNvPr id="4" name="Slayt Numarası Yer Tutucusu 3">
            <a:extLst>
              <a:ext uri="{FF2B5EF4-FFF2-40B4-BE49-F238E27FC236}">
                <a16:creationId xmlns:a16="http://schemas.microsoft.com/office/drawing/2014/main" id="{72555241-74A7-1647-CDF8-C73D87EA6F6E}"/>
              </a:ext>
            </a:extLst>
          </p:cNvPr>
          <p:cNvSpPr>
            <a:spLocks noGrp="1"/>
          </p:cNvSpPr>
          <p:nvPr>
            <p:ph type="sldNum" sz="quarter" idx="5"/>
          </p:nvPr>
        </p:nvSpPr>
        <p:spPr/>
        <p:txBody>
          <a:bodyPr/>
          <a:lstStyle/>
          <a:p>
            <a:fld id="{27765162-3030-4627-98D4-DA526F261A26}" type="slidenum">
              <a:rPr lang="tr-TR" smtClean="0"/>
              <a:t>21</a:t>
            </a:fld>
            <a:endParaRPr lang="tr-TR"/>
          </a:p>
        </p:txBody>
      </p:sp>
    </p:spTree>
    <p:extLst>
      <p:ext uri="{BB962C8B-B14F-4D97-AF65-F5344CB8AC3E}">
        <p14:creationId xmlns:p14="http://schemas.microsoft.com/office/powerpoint/2010/main" val="125768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dirty="0"/>
              <a:t>it’s crucial to understand the underlying mechanisms driving these diseases, which are largely due to dysfunctional ion channels during muscle contraction.</a:t>
            </a:r>
          </a:p>
          <a:p>
            <a:r>
              <a:rPr lang="en-GB" b="0" i="0" dirty="0">
                <a:solidFill>
                  <a:srgbClr val="202124"/>
                </a:solidFill>
                <a:effectLst/>
                <a:latin typeface="Google Sans"/>
              </a:rPr>
              <a:t>When we look in detail to the neuromuscular junction; for a muscle to contract, it needs an action potential from motor neurons. The arrival of the AP leads to the release of </a:t>
            </a:r>
            <a:r>
              <a:rPr lang="en-GB" b="0" i="0" dirty="0" err="1">
                <a:solidFill>
                  <a:srgbClr val="202124"/>
                </a:solidFill>
                <a:effectLst/>
                <a:latin typeface="Google Sans"/>
              </a:rPr>
              <a:t>acetylcholines</a:t>
            </a:r>
            <a:r>
              <a:rPr lang="en-GB" b="0" i="0" dirty="0">
                <a:solidFill>
                  <a:srgbClr val="202124"/>
                </a:solidFill>
                <a:effectLst/>
                <a:latin typeface="Google Sans"/>
              </a:rPr>
              <a:t>. They bind to their receptors and this initiates membrane depolarization. Voltage gated ion channels are now activated. The AP moves along the t tubules to </a:t>
            </a:r>
            <a:r>
              <a:rPr lang="en-GB" b="0" i="0" dirty="0" err="1">
                <a:solidFill>
                  <a:srgbClr val="202124"/>
                </a:solidFill>
                <a:effectLst/>
                <a:latin typeface="Google Sans"/>
              </a:rPr>
              <a:t>initate</a:t>
            </a:r>
            <a:r>
              <a:rPr lang="en-GB" b="0" i="0" dirty="0">
                <a:solidFill>
                  <a:srgbClr val="202124"/>
                </a:solidFill>
                <a:effectLst/>
                <a:latin typeface="Google Sans"/>
              </a:rPr>
              <a:t> the contraction. You can see that our  channel of interests are involved in this part </a:t>
            </a:r>
          </a:p>
          <a:p>
            <a:endParaRPr lang="en-GB" b="0" i="0" dirty="0">
              <a:solidFill>
                <a:srgbClr val="202124"/>
              </a:solidFill>
              <a:effectLst/>
              <a:latin typeface="Google Sans"/>
            </a:endParaRPr>
          </a:p>
          <a:p>
            <a:r>
              <a:rPr lang="en-GB" b="0" i="0" dirty="0">
                <a:solidFill>
                  <a:srgbClr val="202124"/>
                </a:solidFill>
                <a:effectLst/>
                <a:latin typeface="Google Sans"/>
              </a:rPr>
              <a:t>K and Na flow through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Muscle Fiber Contraction and Relaxation | Anatomy and Physiology I (lumenlearning.com)</a:t>
            </a:r>
            <a:r>
              <a:rPr lang="en-GB" b="0" i="0" dirty="0">
                <a:solidFill>
                  <a:srgbClr val="202124"/>
                </a:solidFill>
                <a:effectLst/>
                <a:latin typeface="Google Sans"/>
              </a:rPr>
              <a:t> </a:t>
            </a:r>
            <a:r>
              <a:rPr lang="en-GB" dirty="0"/>
              <a:t>https://link.springer.com/article/10.1007/s00424-020-02376-3</a:t>
            </a:r>
            <a:endParaRPr lang="en-BE" dirty="0"/>
          </a:p>
          <a:p>
            <a:r>
              <a:rPr lang="en-GB" b="0" i="0" dirty="0">
                <a:solidFill>
                  <a:srgbClr val="202124"/>
                </a:solidFill>
                <a:effectLst/>
                <a:latin typeface="Google Sa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Ion channel genes and human neurological disease: recent progress, prospects, and challenges. - Abstract - Europe PMC</a:t>
            </a:r>
            <a:endParaRPr lang="en-BE" dirty="0"/>
          </a:p>
          <a:p>
            <a:endParaRPr lang="tr-TR" dirty="0"/>
          </a:p>
        </p:txBody>
      </p:sp>
      <p:sp>
        <p:nvSpPr>
          <p:cNvPr id="4" name="Slayt Numarası Yer Tutucusu 3"/>
          <p:cNvSpPr>
            <a:spLocks noGrp="1"/>
          </p:cNvSpPr>
          <p:nvPr>
            <p:ph type="sldNum" sz="quarter" idx="5"/>
          </p:nvPr>
        </p:nvSpPr>
        <p:spPr/>
        <p:txBody>
          <a:bodyPr/>
          <a:lstStyle/>
          <a:p>
            <a:fld id="{27765162-3030-4627-98D4-DA526F261A26}" type="slidenum">
              <a:rPr lang="tr-TR" smtClean="0"/>
              <a:t>22</a:t>
            </a:fld>
            <a:endParaRPr lang="tr-TR"/>
          </a:p>
        </p:txBody>
      </p:sp>
    </p:spTree>
    <p:extLst>
      <p:ext uri="{BB962C8B-B14F-4D97-AF65-F5344CB8AC3E}">
        <p14:creationId xmlns:p14="http://schemas.microsoft.com/office/powerpoint/2010/main" val="253186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https://www.ncbi.nlm.nih.gov/pmc/articles/PMC2683958/   --- </a:t>
            </a:r>
            <a:r>
              <a:rPr lang="tr-TR" dirty="0" err="1"/>
              <a:t>cold</a:t>
            </a:r>
            <a:r>
              <a:rPr lang="tr-TR" dirty="0"/>
              <a:t> </a:t>
            </a:r>
            <a:r>
              <a:rPr lang="tr-TR" dirty="0" err="1"/>
              <a:t>we</a:t>
            </a:r>
            <a:r>
              <a:rPr lang="tr-TR" dirty="0"/>
              <a:t> </a:t>
            </a:r>
            <a:r>
              <a:rPr lang="tr-TR" dirty="0" err="1"/>
              <a:t>dont</a:t>
            </a:r>
            <a:r>
              <a:rPr lang="tr-TR" dirty="0"/>
              <a:t> </a:t>
            </a:r>
            <a:r>
              <a:rPr lang="tr-TR" dirty="0" err="1"/>
              <a:t>know</a:t>
            </a:r>
            <a:r>
              <a:rPr lang="tr-TR" dirty="0"/>
              <a:t> </a:t>
            </a:r>
            <a:r>
              <a:rPr lang="tr-TR" dirty="0" err="1"/>
              <a:t>why</a:t>
            </a:r>
            <a:r>
              <a:rPr lang="tr-TR" dirty="0"/>
              <a:t> </a:t>
            </a:r>
          </a:p>
        </p:txBody>
      </p:sp>
      <p:sp>
        <p:nvSpPr>
          <p:cNvPr id="4" name="Slayt Numarası Yer Tutucusu 3"/>
          <p:cNvSpPr>
            <a:spLocks noGrp="1"/>
          </p:cNvSpPr>
          <p:nvPr>
            <p:ph type="sldNum" sz="quarter" idx="5"/>
          </p:nvPr>
        </p:nvSpPr>
        <p:spPr/>
        <p:txBody>
          <a:bodyPr/>
          <a:lstStyle/>
          <a:p>
            <a:fld id="{27765162-3030-4627-98D4-DA526F261A26}" type="slidenum">
              <a:rPr lang="tr-TR" smtClean="0"/>
              <a:t>23</a:t>
            </a:fld>
            <a:endParaRPr lang="tr-TR"/>
          </a:p>
        </p:txBody>
      </p:sp>
    </p:spTree>
    <p:extLst>
      <p:ext uri="{BB962C8B-B14F-4D97-AF65-F5344CB8AC3E}">
        <p14:creationId xmlns:p14="http://schemas.microsoft.com/office/powerpoint/2010/main" val="272251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dirty="0"/>
              <a:t>Now, let’s begin by understanding what muscle channelopathies are. </a:t>
            </a:r>
          </a:p>
          <a:p>
            <a:r>
              <a:rPr lang="en-GB" b="0" i="0" dirty="0">
                <a:solidFill>
                  <a:srgbClr val="1F1F1F"/>
                </a:solidFill>
                <a:effectLst/>
                <a:latin typeface="Google Sa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F1F1F"/>
                </a:solidFill>
                <a:effectLst/>
                <a:latin typeface="Google Sans"/>
              </a:rPr>
              <a:t>These patients can feel difficulty in relaxing muscles  which might results in falling and injuries. Sometimes even handshaking is hard for these patients due to delayed relaxation. For example their hands tends to stay like this.  In fact, these patients can classified as disabled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F1F1F"/>
                </a:solidFill>
                <a:effectLst/>
                <a:latin typeface="Google Sans"/>
              </a:rPr>
              <a:t>Here is a picture of a patient to show the symptom for you. When we apply a pressure to the muscle. As you can see the muscle stays contracted almost15 sec. and for this reason even climbing the stairs is hard for these patients </a:t>
            </a:r>
            <a:endParaRPr lang="en-GB" dirty="0"/>
          </a:p>
          <a:p>
            <a:r>
              <a:rPr lang="en-GB" b="0" i="0" dirty="0">
                <a:solidFill>
                  <a:srgbClr val="1F1F1F"/>
                </a:solidFill>
                <a:effectLst/>
                <a:latin typeface="Google Sans"/>
              </a:rPr>
              <a:t>“</a:t>
            </a:r>
          </a:p>
          <a:p>
            <a:r>
              <a:rPr lang="en-GB" b="0" i="0" dirty="0">
                <a:solidFill>
                  <a:srgbClr val="1F1F1F"/>
                </a:solidFill>
                <a:effectLst/>
                <a:latin typeface="Google Sans"/>
              </a:rPr>
              <a:t>Unfortunately, the current treatment options are unsatisfactory for these patients. </a:t>
            </a:r>
          </a:p>
        </p:txBody>
      </p:sp>
      <p:sp>
        <p:nvSpPr>
          <p:cNvPr id="4" name="Slayt Numarası Yer Tutucusu 3"/>
          <p:cNvSpPr>
            <a:spLocks noGrp="1"/>
          </p:cNvSpPr>
          <p:nvPr>
            <p:ph type="sldNum" sz="quarter" idx="5"/>
          </p:nvPr>
        </p:nvSpPr>
        <p:spPr/>
        <p:txBody>
          <a:bodyPr/>
          <a:lstStyle/>
          <a:p>
            <a:fld id="{27765162-3030-4627-98D4-DA526F261A26}" type="slidenum">
              <a:rPr lang="tr-TR" smtClean="0"/>
              <a:t>2</a:t>
            </a:fld>
            <a:endParaRPr lang="tr-TR"/>
          </a:p>
        </p:txBody>
      </p:sp>
    </p:spTree>
    <p:extLst>
      <p:ext uri="{BB962C8B-B14F-4D97-AF65-F5344CB8AC3E}">
        <p14:creationId xmlns:p14="http://schemas.microsoft.com/office/powerpoint/2010/main" val="94620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happens because </a:t>
            </a:r>
            <a:r>
              <a:rPr lang="en-GB" b="1" dirty="0" err="1"/>
              <a:t>paramyotonia</a:t>
            </a:r>
            <a:r>
              <a:rPr lang="en-GB" dirty="0"/>
              <a:t> causes the muscles to get easily </a:t>
            </a:r>
            <a:r>
              <a:rPr lang="en-GB" b="1" dirty="0"/>
              <a:t>tired and stiff</a:t>
            </a:r>
            <a:r>
              <a:rPr lang="en-GB" dirty="0"/>
              <a:t>. Sodium channels in the muscle don’t close properly, making it harder for the muscle to generate new signals.</a:t>
            </a:r>
          </a:p>
          <a:p>
            <a:endParaRPr lang="en-GB" dirty="0"/>
          </a:p>
          <a:p>
            <a:r>
              <a:rPr lang="en-GB" dirty="0"/>
              <a:t>A </a:t>
            </a:r>
            <a:r>
              <a:rPr lang="en-GB" b="1" dirty="0"/>
              <a:t>CMAP (Compound Muscle Action Potential)</a:t>
            </a:r>
            <a:r>
              <a:rPr lang="en-GB" dirty="0"/>
              <a:t> figure from a patient with </a:t>
            </a:r>
            <a:r>
              <a:rPr lang="en-GB" b="1" dirty="0" err="1"/>
              <a:t>paramyotonia</a:t>
            </a:r>
            <a:r>
              <a:rPr lang="en-GB" b="1" dirty="0"/>
              <a:t> congenita</a:t>
            </a:r>
          </a:p>
          <a:p>
            <a:endParaRPr lang="en-GB" b="1" dirty="0"/>
          </a:p>
          <a:p>
            <a:r>
              <a:rPr lang="en-GB" dirty="0"/>
              <a:t>If the CMAP drops to, say, </a:t>
            </a:r>
            <a:r>
              <a:rPr lang="en-GB" b="1" dirty="0"/>
              <a:t>60-70%</a:t>
            </a:r>
            <a:r>
              <a:rPr lang="en-GB" dirty="0"/>
              <a:t> of the original value, it means the </a:t>
            </a:r>
            <a:r>
              <a:rPr lang="en-GB" b="1" dirty="0"/>
              <a:t>muscle’s ability to respond has decreased</a:t>
            </a:r>
            <a:r>
              <a:rPr lang="en-GB" dirty="0"/>
              <a:t> after </a:t>
            </a:r>
            <a:r>
              <a:rPr lang="en-GB" dirty="0" err="1"/>
              <a:t>exercise.This</a:t>
            </a:r>
            <a:r>
              <a:rPr lang="en-GB" dirty="0"/>
              <a:t> reflects a reduction in </a:t>
            </a:r>
            <a:r>
              <a:rPr lang="en-GB" b="1" dirty="0"/>
              <a:t>sodium channel availability</a:t>
            </a:r>
            <a:r>
              <a:rPr lang="en-GB" dirty="0"/>
              <a:t> or the onset of </a:t>
            </a:r>
            <a:r>
              <a:rPr lang="en-GB" b="1" dirty="0"/>
              <a:t>depolarization block</a:t>
            </a:r>
            <a:r>
              <a:rPr lang="en-GB" dirty="0"/>
              <a:t>.</a:t>
            </a:r>
            <a:endParaRPr lang="en-BE" dirty="0"/>
          </a:p>
        </p:txBody>
      </p:sp>
      <p:sp>
        <p:nvSpPr>
          <p:cNvPr id="4" name="Slide Number Placeholder 3"/>
          <p:cNvSpPr>
            <a:spLocks noGrp="1"/>
          </p:cNvSpPr>
          <p:nvPr>
            <p:ph type="sldNum" sz="quarter" idx="5"/>
          </p:nvPr>
        </p:nvSpPr>
        <p:spPr/>
        <p:txBody>
          <a:bodyPr/>
          <a:lstStyle/>
          <a:p>
            <a:fld id="{3200ED21-8581-4F7E-B4B2-7999918BC44A}" type="slidenum">
              <a:rPr lang="en-BE" smtClean="0"/>
              <a:t>24</a:t>
            </a:fld>
            <a:endParaRPr lang="en-BE"/>
          </a:p>
        </p:txBody>
      </p:sp>
    </p:spTree>
    <p:extLst>
      <p:ext uri="{BB962C8B-B14F-4D97-AF65-F5344CB8AC3E}">
        <p14:creationId xmlns:p14="http://schemas.microsoft.com/office/powerpoint/2010/main" val="40914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b="1" dirty="0"/>
              <a:t>As we discuss muscle channelopathies, it’s essential to understand how two key ion channels—Nav1.4 and ClC-1—work together to regulate muscle function. Nav1.4 initiates muscle contractions by allowing sodium ions to enter muscle cells, generating action potentials. This channel exists in three states:</a:t>
            </a:r>
            <a:endParaRPr lang="en-GB" dirty="0"/>
          </a:p>
          <a:p>
            <a:pPr>
              <a:buFont typeface="+mj-lt"/>
              <a:buAutoNum type="arabicPeriod"/>
            </a:pPr>
            <a:r>
              <a:rPr lang="en-GB" b="1" dirty="0"/>
              <a:t>Resting State</a:t>
            </a:r>
            <a:r>
              <a:rPr lang="en-GB" dirty="0"/>
              <a:t>: The channel is closed, preventing sodium entry.**</a:t>
            </a:r>
          </a:p>
          <a:p>
            <a:pPr>
              <a:buFont typeface="+mj-lt"/>
              <a:buAutoNum type="arabicPeriod"/>
            </a:pPr>
            <a:r>
              <a:rPr lang="en-GB" b="1" dirty="0"/>
              <a:t>Open State</a:t>
            </a:r>
            <a:r>
              <a:rPr lang="en-GB" dirty="0"/>
              <a:t>: Upon stimulation, the channel opens, allowing sodium ions to rush in and trigger contraction.**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Inactivated State</a:t>
            </a:r>
            <a:r>
              <a:rPr lang="en-GB" dirty="0"/>
              <a:t>: After opening, the channel quickly closes again, stopping sodium flow until the cell resets.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GB" u="sng" dirty="0">
                <a:solidFill>
                  <a:srgbClr val="FF0000"/>
                </a:solidFill>
              </a:rPr>
              <a:t>Understanding these states is crucial because many treatments for muscle disorders target Nav1.4, particularly its inactivated state. If a mutation keeps the channel open, medications may not work effectively.**</a:t>
            </a:r>
          </a:p>
          <a:p>
            <a:pPr>
              <a:buFont typeface="+mj-lt"/>
              <a:buAutoNum type="arabicPeriod"/>
            </a:pPr>
            <a:r>
              <a:rPr lang="en-GB" dirty="0"/>
              <a:t>. </a:t>
            </a:r>
            <a:r>
              <a:rPr lang="en-GB" b="1" dirty="0"/>
              <a:t>Together, Nav1.4 and ClC-1 ensure that muscles contract and relax properly. Any dysfunction in these channels can lead to significant muscle problems. </a:t>
            </a:r>
            <a:endParaRPr lang="en-GB" b="0" i="0" dirty="0">
              <a:solidFill>
                <a:srgbClr val="444444"/>
              </a:solidFill>
              <a:effectLst/>
              <a:latin typeface="Lucida Grande"/>
            </a:endParaRPr>
          </a:p>
          <a:p>
            <a:pPr algn="l" fontAlgn="base"/>
            <a:endParaRPr lang="en-GB" b="0" i="0" dirty="0">
              <a:solidFill>
                <a:srgbClr val="444444"/>
              </a:solidFill>
              <a:effectLst/>
              <a:latin typeface="Lucida Grande"/>
            </a:endParaRPr>
          </a:p>
          <a:p>
            <a:pPr algn="l" fontAlgn="base"/>
            <a:endParaRPr lang="en-GB" b="0" i="0" dirty="0">
              <a:solidFill>
                <a:srgbClr val="444444"/>
              </a:solidFill>
              <a:effectLst/>
              <a:latin typeface="Lucida Grande"/>
            </a:endParaRPr>
          </a:p>
          <a:p>
            <a:pPr algn="l" fontAlgn="base"/>
            <a:r>
              <a:rPr lang="en-GB" b="0" i="0" dirty="0">
                <a:solidFill>
                  <a:srgbClr val="444444"/>
                </a:solidFill>
                <a:effectLst/>
                <a:latin typeface="Lucida Grande"/>
              </a:rPr>
              <a:t>Extra info: </a:t>
            </a:r>
          </a:p>
          <a:p>
            <a:pPr algn="l" fontAlgn="base"/>
            <a:endParaRPr lang="en-GB" b="0" i="0" dirty="0">
              <a:solidFill>
                <a:srgbClr val="444444"/>
              </a:solidFill>
              <a:effectLst/>
              <a:latin typeface="Lucida Grande"/>
            </a:endParaRPr>
          </a:p>
          <a:p>
            <a:pPr algn="l" fontAlgn="base"/>
            <a:r>
              <a:rPr lang="en-GB" b="0" i="0" dirty="0">
                <a:solidFill>
                  <a:srgbClr val="444444"/>
                </a:solidFill>
                <a:effectLst/>
                <a:latin typeface="Lucida Grande"/>
              </a:rPr>
              <a:t>The </a:t>
            </a:r>
            <a:r>
              <a:rPr lang="en-GB" b="0" i="1" dirty="0">
                <a:solidFill>
                  <a:srgbClr val="444444"/>
                </a:solidFill>
                <a:effectLst/>
                <a:latin typeface="inherit"/>
              </a:rPr>
              <a:t>CLCN1</a:t>
            </a:r>
            <a:r>
              <a:rPr lang="en-GB" b="0" i="0" dirty="0">
                <a:solidFill>
                  <a:srgbClr val="444444"/>
                </a:solidFill>
                <a:effectLst/>
                <a:latin typeface="Lucida Grande"/>
              </a:rPr>
              <a:t> gene provides instructions for making a chloride channel called ClC-1. These channels are found only in muscles used for movement (skeletal muscles). For the body to move normally, skeletal muscles must tense (contract) and relax in a coordinated way. Muscle contraction and relaxation are controlled by the flow of certain ions into and out of muscle cells. ClC-1 channels, which span the cell membrane, control the flow of chloride ions into these cells. This influx stabilizes the cells' electrical charge, which prevents muscles from contracting abnormally.</a:t>
            </a:r>
          </a:p>
          <a:p>
            <a:pPr algn="l" fontAlgn="base"/>
            <a:r>
              <a:rPr lang="en-GB" b="0" i="0" dirty="0">
                <a:solidFill>
                  <a:srgbClr val="444444"/>
                </a:solidFill>
                <a:effectLst/>
                <a:latin typeface="Lucida Grande"/>
              </a:rPr>
              <a:t>ClC-1 channels are made of two identical protein subunits, each produced from the </a:t>
            </a:r>
            <a:r>
              <a:rPr lang="en-GB" b="0" i="1" dirty="0">
                <a:solidFill>
                  <a:srgbClr val="444444"/>
                </a:solidFill>
                <a:effectLst/>
                <a:latin typeface="inherit"/>
              </a:rPr>
              <a:t>CLCN1</a:t>
            </a:r>
            <a:r>
              <a:rPr lang="en-GB" b="0" i="0" dirty="0">
                <a:solidFill>
                  <a:srgbClr val="444444"/>
                </a:solidFill>
                <a:effectLst/>
                <a:latin typeface="Lucida Grande"/>
              </a:rPr>
              <a:t> gene. Although each subunit forms a separate opening (pore) that allows chloride ions to pass through, the two proteins work together to regulate the flow of chloride ions into skeletal muscle cells.</a:t>
            </a:r>
          </a:p>
          <a:p>
            <a:pPr marL="0" indent="0">
              <a:buNone/>
            </a:pPr>
            <a:endParaRPr lang="en-GB" sz="1200" dirty="0"/>
          </a:p>
          <a:p>
            <a:pPr marL="0" indent="0">
              <a:buNone/>
            </a:pPr>
            <a:r>
              <a:rPr lang="en-GB" dirty="0">
                <a:hlinkClick r:id="rId3"/>
              </a:rPr>
              <a:t>www.mdpi.com/2227-9059/11/10/2622s (mdpi.com)</a:t>
            </a:r>
            <a:endParaRPr lang="tr-TR" sz="1200" dirty="0"/>
          </a:p>
          <a:p>
            <a:pPr marL="0" indent="0">
              <a:buNone/>
            </a:pPr>
            <a:endParaRPr lang="tr-TR" sz="1200" dirty="0"/>
          </a:p>
          <a:p>
            <a:endParaRPr lang="tr-TR" dirty="0"/>
          </a:p>
        </p:txBody>
      </p:sp>
      <p:sp>
        <p:nvSpPr>
          <p:cNvPr id="4" name="Slayt Numarası Yer Tutucusu 3"/>
          <p:cNvSpPr>
            <a:spLocks noGrp="1"/>
          </p:cNvSpPr>
          <p:nvPr>
            <p:ph type="sldNum" sz="quarter" idx="5"/>
          </p:nvPr>
        </p:nvSpPr>
        <p:spPr/>
        <p:txBody>
          <a:bodyPr/>
          <a:lstStyle/>
          <a:p>
            <a:fld id="{27765162-3030-4627-98D4-DA526F261A26}" type="slidenum">
              <a:rPr lang="tr-TR" smtClean="0"/>
              <a:t>3</a:t>
            </a:fld>
            <a:endParaRPr lang="tr-TR"/>
          </a:p>
        </p:txBody>
      </p:sp>
    </p:spTree>
    <p:extLst>
      <p:ext uri="{BB962C8B-B14F-4D97-AF65-F5344CB8AC3E}">
        <p14:creationId xmlns:p14="http://schemas.microsoft.com/office/powerpoint/2010/main" val="389567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Highlight the mutations that we are interested in </a:t>
            </a:r>
            <a:endParaRPr lang="en-GB" dirty="0"/>
          </a:p>
          <a:p>
            <a:endParaRPr lang="en-GB" dirty="0"/>
          </a:p>
          <a:p>
            <a:r>
              <a:rPr lang="en-GB" dirty="0"/>
              <a:t>Mutations clinically found </a:t>
            </a:r>
          </a:p>
          <a:p>
            <a:r>
              <a:rPr lang="en-GB" dirty="0">
                <a:hlinkClick r:id="rId3"/>
              </a:rPr>
              <a:t>JCI - Muscle channelopathies and critical points in functional and genetic studies</a:t>
            </a:r>
            <a:endParaRPr lang="en-GB" dirty="0"/>
          </a:p>
          <a:p>
            <a:r>
              <a:rPr lang="en-GB" dirty="0"/>
              <a:t>D136N </a:t>
            </a:r>
          </a:p>
          <a:p>
            <a:r>
              <a:rPr lang="en-GB" dirty="0"/>
              <a:t>F337c</a:t>
            </a:r>
          </a:p>
          <a:p>
            <a:r>
              <a:rPr lang="en-GB" dirty="0"/>
              <a:t>R105c</a:t>
            </a:r>
          </a:p>
          <a:p>
            <a:r>
              <a:rPr lang="en-GB" dirty="0"/>
              <a:t>F167L</a:t>
            </a:r>
            <a:endParaRPr lang="en-BE" dirty="0"/>
          </a:p>
          <a:p>
            <a:endParaRPr lang="tr-TR" dirty="0"/>
          </a:p>
        </p:txBody>
      </p:sp>
      <p:sp>
        <p:nvSpPr>
          <p:cNvPr id="4" name="Slayt Numarası Yer Tutucusu 3"/>
          <p:cNvSpPr>
            <a:spLocks noGrp="1"/>
          </p:cNvSpPr>
          <p:nvPr>
            <p:ph type="sldNum" sz="quarter" idx="5"/>
          </p:nvPr>
        </p:nvSpPr>
        <p:spPr/>
        <p:txBody>
          <a:bodyPr/>
          <a:lstStyle/>
          <a:p>
            <a:fld id="{27765162-3030-4627-98D4-DA526F261A26}" type="slidenum">
              <a:rPr lang="tr-TR" smtClean="0"/>
              <a:t>4</a:t>
            </a:fld>
            <a:endParaRPr lang="tr-TR"/>
          </a:p>
        </p:txBody>
      </p:sp>
    </p:spTree>
    <p:extLst>
      <p:ext uri="{BB962C8B-B14F-4D97-AF65-F5344CB8AC3E}">
        <p14:creationId xmlns:p14="http://schemas.microsoft.com/office/powerpoint/2010/main" val="416167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dirty="0"/>
              <a:t>Panel A you see the current resulting from -10 mV act</a:t>
            </a:r>
          </a:p>
          <a:p>
            <a:r>
              <a:rPr lang="en-GB" dirty="0"/>
              <a:t>The area of the curves </a:t>
            </a:r>
          </a:p>
          <a:p>
            <a:r>
              <a:rPr lang="en-GB" b="0" i="0" dirty="0">
                <a:solidFill>
                  <a:srgbClr val="212121"/>
                </a:solidFill>
                <a:effectLst/>
                <a:latin typeface="Cambria" panose="02040503050406030204" pitchFamily="18" charset="0"/>
              </a:rPr>
              <a:t>The decreased rate of inactivation and an increased rate of recovery from inactivation would increase excitability during and following action potentials.</a:t>
            </a:r>
          </a:p>
          <a:p>
            <a:endParaRPr lang="en-GB" b="0" i="0" dirty="0">
              <a:solidFill>
                <a:srgbClr val="212121"/>
              </a:solidFill>
              <a:effectLst/>
              <a:latin typeface="Cambria" panose="02040503050406030204" pitchFamily="18" charset="0"/>
            </a:endParaRPr>
          </a:p>
          <a:p>
            <a:endParaRPr lang="en-GB" dirty="0"/>
          </a:p>
        </p:txBody>
      </p:sp>
      <p:sp>
        <p:nvSpPr>
          <p:cNvPr id="4" name="Slayt Numarası Yer Tutucusu 3"/>
          <p:cNvSpPr>
            <a:spLocks noGrp="1"/>
          </p:cNvSpPr>
          <p:nvPr>
            <p:ph type="sldNum" sz="quarter" idx="5"/>
          </p:nvPr>
        </p:nvSpPr>
        <p:spPr/>
        <p:txBody>
          <a:bodyPr/>
          <a:lstStyle/>
          <a:p>
            <a:fld id="{27765162-3030-4627-98D4-DA526F261A26}" type="slidenum">
              <a:rPr lang="tr-TR" smtClean="0"/>
              <a:t>7</a:t>
            </a:fld>
            <a:endParaRPr lang="tr-TR"/>
          </a:p>
        </p:txBody>
      </p:sp>
    </p:spTree>
    <p:extLst>
      <p:ext uri="{BB962C8B-B14F-4D97-AF65-F5344CB8AC3E}">
        <p14:creationId xmlns:p14="http://schemas.microsoft.com/office/powerpoint/2010/main" val="338794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16C46-A5BE-1576-6FEE-090A25EAD20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B9E15E9-E3B8-9C18-C3FB-2DA61CAA848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A587BA2-8062-D9B6-7B91-BCA147201A0E}"/>
              </a:ext>
            </a:extLst>
          </p:cNvPr>
          <p:cNvSpPr>
            <a:spLocks noGrp="1"/>
          </p:cNvSpPr>
          <p:nvPr>
            <p:ph type="body" idx="1"/>
          </p:nvPr>
        </p:nvSpPr>
        <p:spPr/>
        <p:txBody>
          <a:bodyPr/>
          <a:lstStyle/>
          <a:p>
            <a:r>
              <a:rPr lang="en-GB" dirty="0"/>
              <a:t>Panel A you see the current resulting from -10 mV act</a:t>
            </a:r>
          </a:p>
          <a:p>
            <a:r>
              <a:rPr lang="en-GB" dirty="0"/>
              <a:t>The area of the curves </a:t>
            </a:r>
          </a:p>
          <a:p>
            <a:r>
              <a:rPr lang="en-GB" b="0" i="0" dirty="0">
                <a:solidFill>
                  <a:srgbClr val="212121"/>
                </a:solidFill>
                <a:effectLst/>
                <a:latin typeface="Cambria" panose="02040503050406030204" pitchFamily="18" charset="0"/>
              </a:rPr>
              <a:t>The decreased rate of inactivation and an increased rate of recovery from inactivation would increase excitability during and following action potentials.</a:t>
            </a:r>
          </a:p>
          <a:p>
            <a:endParaRPr lang="en-GB" b="0" i="0" dirty="0">
              <a:solidFill>
                <a:srgbClr val="212121"/>
              </a:solidFill>
              <a:effectLst/>
              <a:latin typeface="Cambria" panose="02040503050406030204" pitchFamily="18" charset="0"/>
            </a:endParaRPr>
          </a:p>
          <a:p>
            <a:endParaRPr lang="en-GB" dirty="0"/>
          </a:p>
        </p:txBody>
      </p:sp>
      <p:sp>
        <p:nvSpPr>
          <p:cNvPr id="4" name="Slayt Numarası Yer Tutucusu 3">
            <a:extLst>
              <a:ext uri="{FF2B5EF4-FFF2-40B4-BE49-F238E27FC236}">
                <a16:creationId xmlns:a16="http://schemas.microsoft.com/office/drawing/2014/main" id="{30DA125A-B441-F5E9-6F46-EC870BED2196}"/>
              </a:ext>
            </a:extLst>
          </p:cNvPr>
          <p:cNvSpPr>
            <a:spLocks noGrp="1"/>
          </p:cNvSpPr>
          <p:nvPr>
            <p:ph type="sldNum" sz="quarter" idx="5"/>
          </p:nvPr>
        </p:nvSpPr>
        <p:spPr/>
        <p:txBody>
          <a:bodyPr/>
          <a:lstStyle/>
          <a:p>
            <a:fld id="{27765162-3030-4627-98D4-DA526F261A26}" type="slidenum">
              <a:rPr lang="tr-TR" smtClean="0"/>
              <a:t>8</a:t>
            </a:fld>
            <a:endParaRPr lang="tr-TR"/>
          </a:p>
        </p:txBody>
      </p:sp>
    </p:spTree>
    <p:extLst>
      <p:ext uri="{BB962C8B-B14F-4D97-AF65-F5344CB8AC3E}">
        <p14:creationId xmlns:p14="http://schemas.microsoft.com/office/powerpoint/2010/main" val="404357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DFCA-F79D-7DE6-CD74-6D67B1488B9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E102EBB-5BF0-7FDA-7A6B-40A09EB6C35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43FAC48-703B-E6B3-527D-687972B9CFC9}"/>
              </a:ext>
            </a:extLst>
          </p:cNvPr>
          <p:cNvSpPr>
            <a:spLocks noGrp="1"/>
          </p:cNvSpPr>
          <p:nvPr>
            <p:ph type="body" idx="1"/>
          </p:nvPr>
        </p:nvSpPr>
        <p:spPr/>
        <p:txBody>
          <a:bodyPr/>
          <a:lstStyle/>
          <a:p>
            <a:r>
              <a:rPr lang="en-GB" dirty="0"/>
              <a:t>Panel A you see the current resulting from -10 mV act</a:t>
            </a:r>
          </a:p>
          <a:p>
            <a:r>
              <a:rPr lang="en-GB" dirty="0"/>
              <a:t>The area of the curves </a:t>
            </a:r>
          </a:p>
          <a:p>
            <a:r>
              <a:rPr lang="en-GB" b="0" i="0" dirty="0">
                <a:solidFill>
                  <a:srgbClr val="212121"/>
                </a:solidFill>
                <a:effectLst/>
                <a:latin typeface="Cambria" panose="02040503050406030204" pitchFamily="18" charset="0"/>
              </a:rPr>
              <a:t>The decreased rate of inactivation and an increased rate of recovery from inactivation would increase excitability during and following action potentials.</a:t>
            </a:r>
          </a:p>
          <a:p>
            <a:endParaRPr lang="en-GB" b="0" i="0" dirty="0">
              <a:solidFill>
                <a:srgbClr val="212121"/>
              </a:solidFill>
              <a:effectLst/>
              <a:latin typeface="Cambria" panose="02040503050406030204" pitchFamily="18" charset="0"/>
            </a:endParaRPr>
          </a:p>
          <a:p>
            <a:endParaRPr lang="en-GB" dirty="0"/>
          </a:p>
        </p:txBody>
      </p:sp>
      <p:sp>
        <p:nvSpPr>
          <p:cNvPr id="4" name="Slayt Numarası Yer Tutucusu 3">
            <a:extLst>
              <a:ext uri="{FF2B5EF4-FFF2-40B4-BE49-F238E27FC236}">
                <a16:creationId xmlns:a16="http://schemas.microsoft.com/office/drawing/2014/main" id="{B09BDC38-62CA-A874-9394-EEE8F3E6A752}"/>
              </a:ext>
            </a:extLst>
          </p:cNvPr>
          <p:cNvSpPr>
            <a:spLocks noGrp="1"/>
          </p:cNvSpPr>
          <p:nvPr>
            <p:ph type="sldNum" sz="quarter" idx="5"/>
          </p:nvPr>
        </p:nvSpPr>
        <p:spPr/>
        <p:txBody>
          <a:bodyPr/>
          <a:lstStyle/>
          <a:p>
            <a:fld id="{27765162-3030-4627-98D4-DA526F261A26}" type="slidenum">
              <a:rPr lang="tr-TR" smtClean="0"/>
              <a:t>9</a:t>
            </a:fld>
            <a:endParaRPr lang="tr-TR"/>
          </a:p>
        </p:txBody>
      </p:sp>
    </p:spTree>
    <p:extLst>
      <p:ext uri="{BB962C8B-B14F-4D97-AF65-F5344CB8AC3E}">
        <p14:creationId xmlns:p14="http://schemas.microsoft.com/office/powerpoint/2010/main" val="117364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5D510-10EA-1C88-5B8F-95782E1D709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63C5349-3ABA-49E9-C5ED-E1E8CD83CD0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9D52C99-9916-8E01-E400-D261A38CF7D9}"/>
              </a:ext>
            </a:extLst>
          </p:cNvPr>
          <p:cNvSpPr>
            <a:spLocks noGrp="1"/>
          </p:cNvSpPr>
          <p:nvPr>
            <p:ph type="body" idx="1"/>
          </p:nvPr>
        </p:nvSpPr>
        <p:spPr/>
        <p:txBody>
          <a:bodyPr/>
          <a:lstStyle/>
          <a:p>
            <a:r>
              <a:rPr lang="en-GB" dirty="0"/>
              <a:t>,</a:t>
            </a:r>
            <a:r>
              <a:rPr lang="en-GB" b="0" i="0" dirty="0">
                <a:solidFill>
                  <a:srgbClr val="1F1F1F"/>
                </a:solidFill>
                <a:effectLst/>
                <a:latin typeface="Google Sans"/>
              </a:rPr>
              <a:t> Compound muscle action potential (CMAP) amplitudes </a:t>
            </a:r>
            <a:r>
              <a:rPr lang="en-GB" b="0" i="0" dirty="0">
                <a:solidFill>
                  <a:srgbClr val="040C28"/>
                </a:solidFill>
                <a:effectLst/>
                <a:latin typeface="Google Sans"/>
              </a:rPr>
              <a:t>reflect the actual number of motor </a:t>
            </a:r>
            <a:r>
              <a:rPr lang="en-GB" b="0" i="0" dirty="0" err="1">
                <a:solidFill>
                  <a:srgbClr val="040C28"/>
                </a:solidFill>
                <a:effectLst/>
                <a:latin typeface="Google Sans"/>
              </a:rPr>
              <a:t>fibers</a:t>
            </a:r>
            <a:r>
              <a:rPr lang="en-GB" b="0" i="0" dirty="0">
                <a:solidFill>
                  <a:srgbClr val="040C28"/>
                </a:solidFill>
                <a:effectLst/>
                <a:latin typeface="Google Sans"/>
              </a:rPr>
              <a:t> activated upon stimulation</a:t>
            </a:r>
            <a:r>
              <a:rPr lang="en-GB" b="0" i="0" dirty="0">
                <a:solidFill>
                  <a:srgbClr val="1F1F1F"/>
                </a:solidFill>
                <a:effectLst/>
                <a:latin typeface="Google Sans"/>
              </a:rPr>
              <a:t>.</a:t>
            </a:r>
            <a:endParaRPr lang="tr-TR" dirty="0"/>
          </a:p>
          <a:p>
            <a:pPr algn="l" fontAlgn="base"/>
            <a:endParaRPr lang="en-GB" b="0" i="0" dirty="0">
              <a:solidFill>
                <a:srgbClr val="444444"/>
              </a:solidFill>
              <a:effectLst/>
              <a:latin typeface="Lucida Grande"/>
            </a:endParaRPr>
          </a:p>
          <a:p>
            <a:endParaRPr lang="en-GB" dirty="0"/>
          </a:p>
          <a:p>
            <a:r>
              <a:rPr lang="en-GB" dirty="0"/>
              <a:t>With this understanding of Nav1.4 and ClC-1, we can now look at how mutations in these channels lead to the specific conditions we are focusing on: </a:t>
            </a:r>
            <a:r>
              <a:rPr lang="en-GB" dirty="0" err="1"/>
              <a:t>paramyotonia</a:t>
            </a:r>
            <a:r>
              <a:rPr lang="en-GB" dirty="0"/>
              <a:t> congenita and myotonia congenita.</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Mostly loss of function for Clc1 			Mostly Gain of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Why nav blocker for CLC1?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Inhibition of sodium channels reduces the abnormal firing of action potentials responsible for </a:t>
            </a:r>
            <a:r>
              <a:rPr lang="en-GB" dirty="0" err="1"/>
              <a:t>sarcolemmaover</a:t>
            </a:r>
            <a:r>
              <a:rPr lang="en-GB" dirty="0"/>
              <a:t>-excitability </a:t>
            </a:r>
            <a:r>
              <a:rPr lang="en-GB" dirty="0" err="1"/>
              <a:t>andmusclestiffness</a:t>
            </a:r>
            <a:endParaRPr lang="en-GB" sz="1200" dirty="0">
              <a:solidFill>
                <a:srgbClr val="002060"/>
              </a:solidFill>
              <a:latin typeface="Gadugi" panose="020B0502040204020203" pitchFamily="34" charset="0"/>
              <a:ea typeface="Gadugi" panose="020B0502040204020203" pitchFamily="34" charset="0"/>
            </a:endParaRPr>
          </a:p>
        </p:txBody>
      </p:sp>
      <p:sp>
        <p:nvSpPr>
          <p:cNvPr id="4" name="Slayt Numarası Yer Tutucusu 3">
            <a:extLst>
              <a:ext uri="{FF2B5EF4-FFF2-40B4-BE49-F238E27FC236}">
                <a16:creationId xmlns:a16="http://schemas.microsoft.com/office/drawing/2014/main" id="{5319132D-C9B6-FCF8-D360-07A7D463FF0A}"/>
              </a:ext>
            </a:extLst>
          </p:cNvPr>
          <p:cNvSpPr>
            <a:spLocks noGrp="1"/>
          </p:cNvSpPr>
          <p:nvPr>
            <p:ph type="sldNum" sz="quarter" idx="5"/>
          </p:nvPr>
        </p:nvSpPr>
        <p:spPr/>
        <p:txBody>
          <a:bodyPr/>
          <a:lstStyle/>
          <a:p>
            <a:fld id="{27765162-3030-4627-98D4-DA526F261A26}" type="slidenum">
              <a:rPr lang="tr-TR" smtClean="0"/>
              <a:t>10</a:t>
            </a:fld>
            <a:endParaRPr lang="tr-TR"/>
          </a:p>
        </p:txBody>
      </p:sp>
    </p:spTree>
    <p:extLst>
      <p:ext uri="{BB962C8B-B14F-4D97-AF65-F5344CB8AC3E}">
        <p14:creationId xmlns:p14="http://schemas.microsoft.com/office/powerpoint/2010/main" val="138303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D47F-B53C-D7A4-2405-E15D7240AC2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9F9DDC7-A65F-B811-32ED-40891539B1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E9639C8-2251-E644-C476-F01CFEDF8F8B}"/>
              </a:ext>
            </a:extLst>
          </p:cNvPr>
          <p:cNvSpPr>
            <a:spLocks noGrp="1"/>
          </p:cNvSpPr>
          <p:nvPr>
            <p:ph type="body" idx="1"/>
          </p:nvPr>
        </p:nvSpPr>
        <p:spPr/>
        <p:txBody>
          <a:bodyPr/>
          <a:lstStyle/>
          <a:p>
            <a:r>
              <a:rPr lang="en-GB" b="1" dirty="0"/>
              <a:t>With this understanding, we can now explore how mutations in these channels contribute to specific muscle disorders, such as </a:t>
            </a:r>
            <a:r>
              <a:rPr lang="en-GB" b="1" dirty="0" err="1"/>
              <a:t>paramyotonia</a:t>
            </a:r>
            <a:r>
              <a:rPr lang="en-GB" b="1" dirty="0"/>
              <a:t> congenita and myotonia congenita.”</a:t>
            </a:r>
            <a:endParaRPr lang="en-GB" dirty="0"/>
          </a:p>
          <a:p>
            <a:pPr algn="l" fontAlgn="base"/>
            <a:endParaRPr lang="en-GB" b="0" i="0" dirty="0">
              <a:solidFill>
                <a:srgbClr val="444444"/>
              </a:solidFill>
              <a:effectLst/>
              <a:latin typeface="Lucida Grande"/>
            </a:endParaRPr>
          </a:p>
          <a:p>
            <a:endParaRPr lang="en-GB" dirty="0"/>
          </a:p>
          <a:p>
            <a:r>
              <a:rPr lang="en-GB" dirty="0"/>
              <a:t>With this understanding of Nav1.4 and ClC-1, we can now look at how mutations in these channels lead to the specific conditions we are focusing on: </a:t>
            </a:r>
            <a:r>
              <a:rPr lang="en-GB" dirty="0" err="1"/>
              <a:t>paramyotonia</a:t>
            </a:r>
            <a:r>
              <a:rPr lang="en-GB" dirty="0"/>
              <a:t> congenita and myotonia congenita.</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Mostly loss of function for Clc1 			Mostly Gain of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Gadugi" panose="020B0502040204020203" pitchFamily="34" charset="0"/>
                <a:ea typeface="Gadugi" panose="020B0502040204020203" pitchFamily="34" charset="0"/>
              </a:rPr>
              <a:t>Why nav blocker for CLC1?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Gadugi" panose="020B0502040204020203" pitchFamily="34" charset="0"/>
              <a:ea typeface="Gadug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Inhibition of sodium channels reduces the abnormal firing of action potentials responsible for </a:t>
            </a:r>
            <a:r>
              <a:rPr lang="en-GB" dirty="0" err="1"/>
              <a:t>sarcolemmaover</a:t>
            </a:r>
            <a:r>
              <a:rPr lang="en-GB" dirty="0"/>
              <a:t>-excitability </a:t>
            </a:r>
            <a:r>
              <a:rPr lang="en-GB" dirty="0" err="1"/>
              <a:t>andmusclestiffness</a:t>
            </a:r>
            <a:endParaRPr lang="en-GB" sz="1200" dirty="0">
              <a:solidFill>
                <a:srgbClr val="002060"/>
              </a:solidFill>
              <a:latin typeface="Gadugi" panose="020B0502040204020203" pitchFamily="34" charset="0"/>
              <a:ea typeface="Gadugi" panose="020B0502040204020203" pitchFamily="34" charset="0"/>
            </a:endParaRPr>
          </a:p>
        </p:txBody>
      </p:sp>
      <p:sp>
        <p:nvSpPr>
          <p:cNvPr id="4" name="Slayt Numarası Yer Tutucusu 3">
            <a:extLst>
              <a:ext uri="{FF2B5EF4-FFF2-40B4-BE49-F238E27FC236}">
                <a16:creationId xmlns:a16="http://schemas.microsoft.com/office/drawing/2014/main" id="{CED6BE58-9D6C-979F-6FDB-FCD3B99BC3B4}"/>
              </a:ext>
            </a:extLst>
          </p:cNvPr>
          <p:cNvSpPr>
            <a:spLocks noGrp="1"/>
          </p:cNvSpPr>
          <p:nvPr>
            <p:ph type="sldNum" sz="quarter" idx="5"/>
          </p:nvPr>
        </p:nvSpPr>
        <p:spPr/>
        <p:txBody>
          <a:bodyPr/>
          <a:lstStyle/>
          <a:p>
            <a:fld id="{27765162-3030-4627-98D4-DA526F261A26}" type="slidenum">
              <a:rPr lang="tr-TR" smtClean="0"/>
              <a:t>11</a:t>
            </a:fld>
            <a:endParaRPr lang="tr-TR"/>
          </a:p>
        </p:txBody>
      </p:sp>
    </p:spTree>
    <p:extLst>
      <p:ext uri="{BB962C8B-B14F-4D97-AF65-F5344CB8AC3E}">
        <p14:creationId xmlns:p14="http://schemas.microsoft.com/office/powerpoint/2010/main" val="274163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1F010-6D30-45A3-8B9B-9C709807147C}" type="datetimeFigureOut">
              <a:rPr lang="en-BE" smtClean="0"/>
              <a:t>28/04/2025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126472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F010-6D30-45A3-8B9B-9C709807147C}" type="datetimeFigureOut">
              <a:rPr lang="en-BE" smtClean="0"/>
              <a:t>28/04/2025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110782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F010-6D30-45A3-8B9B-9C709807147C}" type="datetimeFigureOut">
              <a:rPr lang="en-BE" smtClean="0"/>
              <a:t>28/04/2025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245360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F010-6D30-45A3-8B9B-9C709807147C}" type="datetimeFigureOut">
              <a:rPr lang="en-BE" smtClean="0"/>
              <a:t>28/04/2025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379059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1F010-6D30-45A3-8B9B-9C709807147C}" type="datetimeFigureOut">
              <a:rPr lang="en-BE" smtClean="0"/>
              <a:t>28/04/2025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27223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1F010-6D30-45A3-8B9B-9C709807147C}" type="datetimeFigureOut">
              <a:rPr lang="en-BE" smtClean="0"/>
              <a:t>28/04/2025</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267549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1F010-6D30-45A3-8B9B-9C709807147C}" type="datetimeFigureOut">
              <a:rPr lang="en-BE" smtClean="0"/>
              <a:t>28/04/2025</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160921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1F010-6D30-45A3-8B9B-9C709807147C}" type="datetimeFigureOut">
              <a:rPr lang="en-BE" smtClean="0"/>
              <a:t>28/04/2025</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243385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F010-6D30-45A3-8B9B-9C709807147C}" type="datetimeFigureOut">
              <a:rPr lang="en-BE" smtClean="0"/>
              <a:t>28/04/2025</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387191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F010-6D30-45A3-8B9B-9C709807147C}" type="datetimeFigureOut">
              <a:rPr lang="en-BE" smtClean="0"/>
              <a:t>28/04/2025</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242970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F010-6D30-45A3-8B9B-9C709807147C}" type="datetimeFigureOut">
              <a:rPr lang="en-BE" smtClean="0"/>
              <a:t>28/04/2025</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4B17DFAF-B4D9-4D9B-BF89-5911EAE914A0}" type="slidenum">
              <a:rPr lang="en-BE" smtClean="0"/>
              <a:t>‹#›</a:t>
            </a:fld>
            <a:endParaRPr lang="en-BE"/>
          </a:p>
        </p:txBody>
      </p:sp>
    </p:spTree>
    <p:extLst>
      <p:ext uri="{BB962C8B-B14F-4D97-AF65-F5344CB8AC3E}">
        <p14:creationId xmlns:p14="http://schemas.microsoft.com/office/powerpoint/2010/main" val="166096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F010-6D30-45A3-8B9B-9C709807147C}" type="datetimeFigureOut">
              <a:rPr lang="en-BE" smtClean="0"/>
              <a:t>28/04/2025</a:t>
            </a:fld>
            <a:endParaRPr lang="en-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7DFAF-B4D9-4D9B-BF89-5911EAE914A0}" type="slidenum">
              <a:rPr lang="en-BE" smtClean="0"/>
              <a:t>‹#›</a:t>
            </a:fld>
            <a:endParaRPr lang="en-BE"/>
          </a:p>
        </p:txBody>
      </p:sp>
    </p:spTree>
    <p:extLst>
      <p:ext uri="{BB962C8B-B14F-4D97-AF65-F5344CB8AC3E}">
        <p14:creationId xmlns:p14="http://schemas.microsoft.com/office/powerpoint/2010/main" val="9920202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0.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9.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oleObject" Target="../embeddings/oleObject6.bin"/><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6.jpe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ursekey.com/maintaining-body-temperature/#bb027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994DF-57F5-909D-D2BD-44855AC5F630}"/>
              </a:ext>
            </a:extLst>
          </p:cNvPr>
          <p:cNvSpPr/>
          <p:nvPr/>
        </p:nvSpPr>
        <p:spPr>
          <a:xfrm>
            <a:off x="8770" y="1630458"/>
            <a:ext cx="12231847" cy="200082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6" name="Titre 5"/>
          <p:cNvSpPr>
            <a:spLocks noGrp="1"/>
          </p:cNvSpPr>
          <p:nvPr>
            <p:ph type="ctrTitle"/>
          </p:nvPr>
        </p:nvSpPr>
        <p:spPr>
          <a:xfrm>
            <a:off x="22624" y="1630458"/>
            <a:ext cx="12169376" cy="2000827"/>
          </a:xfrm>
        </p:spPr>
        <p:txBody>
          <a:bodyPr anchor="ctr">
            <a:noAutofit/>
          </a:bodyPr>
          <a:lstStyle/>
          <a:p>
            <a:pPr>
              <a:lnSpc>
                <a:spcPct val="110000"/>
              </a:lnSpc>
            </a:pPr>
            <a:r>
              <a:rPr lang="en-GB" sz="3200" b="1" dirty="0">
                <a:solidFill>
                  <a:srgbClr val="003366"/>
                </a:solidFill>
                <a:latin typeface="Abadi" panose="020B0604020104020204" pitchFamily="34" charset="0"/>
                <a:ea typeface="Gadugi" panose="020B0502040204020203" pitchFamily="34" charset="0"/>
              </a:rPr>
              <a:t>Assessing Temperature Sensitivity and Blocker Efficacy</a:t>
            </a:r>
            <a:br>
              <a:rPr lang="en-GB" sz="3200" b="1" dirty="0">
                <a:solidFill>
                  <a:srgbClr val="003366"/>
                </a:solidFill>
                <a:latin typeface="Abadi" panose="020B0604020104020204" pitchFamily="34" charset="0"/>
                <a:ea typeface="Gadugi" panose="020B0502040204020203" pitchFamily="34" charset="0"/>
              </a:rPr>
            </a:br>
            <a:r>
              <a:rPr lang="en-GB" sz="3200" b="1" dirty="0">
                <a:solidFill>
                  <a:srgbClr val="003366"/>
                </a:solidFill>
                <a:latin typeface="Abadi" panose="020B0604020104020204" pitchFamily="34" charset="0"/>
                <a:ea typeface="Gadugi" panose="020B0502040204020203" pitchFamily="34" charset="0"/>
              </a:rPr>
              <a:t>in </a:t>
            </a:r>
            <a:r>
              <a:rPr lang="en-GB" sz="2800" b="1" dirty="0">
                <a:solidFill>
                  <a:srgbClr val="003366"/>
                </a:solidFill>
                <a:latin typeface="Abadi" panose="020B0604020104020204" pitchFamily="34" charset="0"/>
                <a:ea typeface="Gadugi" panose="020B0502040204020203" pitchFamily="34" charset="0"/>
              </a:rPr>
              <a:t>h</a:t>
            </a:r>
            <a:r>
              <a:rPr lang="en-GB" sz="3200" b="1" dirty="0">
                <a:solidFill>
                  <a:srgbClr val="003366"/>
                </a:solidFill>
                <a:latin typeface="Abadi" panose="020B0604020104020204" pitchFamily="34" charset="0"/>
                <a:ea typeface="Gadugi" panose="020B0502040204020203" pitchFamily="34" charset="0"/>
              </a:rPr>
              <a:t>Na</a:t>
            </a:r>
            <a:r>
              <a:rPr lang="en-GB" sz="2800" b="1" baseline="-25000" dirty="0">
                <a:solidFill>
                  <a:srgbClr val="003366"/>
                </a:solidFill>
                <a:latin typeface="Abadi" panose="020B0604020104020204" pitchFamily="34" charset="0"/>
                <a:ea typeface="Gadugi" panose="020B0502040204020203" pitchFamily="34" charset="0"/>
              </a:rPr>
              <a:t>v</a:t>
            </a:r>
            <a:r>
              <a:rPr lang="en-GB" sz="3200" b="1" dirty="0">
                <a:solidFill>
                  <a:srgbClr val="003366"/>
                </a:solidFill>
                <a:latin typeface="Abadi" panose="020B0604020104020204" pitchFamily="34" charset="0"/>
                <a:ea typeface="Gadugi" panose="020B0502040204020203" pitchFamily="34" charset="0"/>
              </a:rPr>
              <a:t>1.4 Mutations</a:t>
            </a:r>
            <a:endParaRPr lang="fr-BE" sz="3200" i="1" dirty="0">
              <a:solidFill>
                <a:srgbClr val="003366"/>
              </a:solidFill>
              <a:latin typeface="Abadi" panose="020B0604020104020204" pitchFamily="34" charset="0"/>
              <a:ea typeface="Gadugi" panose="020B0502040204020203" pitchFamily="34" charset="0"/>
            </a:endParaRPr>
          </a:p>
        </p:txBody>
      </p:sp>
      <p:sp>
        <p:nvSpPr>
          <p:cNvPr id="3" name="Sous-titre 2"/>
          <p:cNvSpPr>
            <a:spLocks noGrp="1"/>
          </p:cNvSpPr>
          <p:nvPr>
            <p:ph type="subTitle" idx="1"/>
          </p:nvPr>
        </p:nvSpPr>
        <p:spPr>
          <a:xfrm>
            <a:off x="682418" y="4159322"/>
            <a:ext cx="10827164" cy="2574163"/>
          </a:xfrm>
        </p:spPr>
        <p:txBody>
          <a:bodyPr>
            <a:normAutofit/>
          </a:bodyPr>
          <a:lstStyle/>
          <a:p>
            <a:pPr>
              <a:lnSpc>
                <a:spcPct val="100000"/>
              </a:lnSpc>
              <a:spcBef>
                <a:spcPts val="600"/>
              </a:spcBef>
            </a:pPr>
            <a:endParaRPr lang="en-GB" sz="3200" dirty="0">
              <a:solidFill>
                <a:schemeClr val="tx2"/>
              </a:solidFill>
            </a:endParaRPr>
          </a:p>
          <a:p>
            <a:pPr>
              <a:lnSpc>
                <a:spcPct val="100000"/>
              </a:lnSpc>
              <a:spcBef>
                <a:spcPts val="600"/>
              </a:spcBef>
            </a:pPr>
            <a:r>
              <a:rPr lang="tr-TR" dirty="0">
                <a:solidFill>
                  <a:schemeClr val="tx2"/>
                </a:solidFill>
              </a:rPr>
              <a:t>Nurcan Inci Kavum</a:t>
            </a:r>
            <a:r>
              <a:rPr lang="en-GB" dirty="0">
                <a:solidFill>
                  <a:schemeClr val="tx2"/>
                </a:solidFill>
              </a:rPr>
              <a:t> </a:t>
            </a:r>
          </a:p>
          <a:p>
            <a:pPr>
              <a:lnSpc>
                <a:spcPct val="100000"/>
              </a:lnSpc>
              <a:spcBef>
                <a:spcPts val="600"/>
              </a:spcBef>
            </a:pPr>
            <a:endParaRPr lang="en-GB" dirty="0">
              <a:solidFill>
                <a:schemeClr val="tx2"/>
              </a:solidFill>
            </a:endParaRPr>
          </a:p>
          <a:p>
            <a:pPr>
              <a:lnSpc>
                <a:spcPct val="100000"/>
              </a:lnSpc>
              <a:spcBef>
                <a:spcPts val="600"/>
              </a:spcBef>
            </a:pPr>
            <a:r>
              <a:rPr lang="tr-TR" sz="1800" dirty="0">
                <a:solidFill>
                  <a:schemeClr val="tx2"/>
                </a:solidFill>
              </a:rPr>
              <a:t>Supervisor: Prof. Vincent Seutin</a:t>
            </a:r>
            <a:endParaRPr lang="tr-TR" sz="1800" baseline="30000" dirty="0">
              <a:solidFill>
                <a:schemeClr val="tx2"/>
              </a:solidFill>
            </a:endParaRPr>
          </a:p>
          <a:p>
            <a:pPr>
              <a:lnSpc>
                <a:spcPct val="100000"/>
              </a:lnSpc>
              <a:spcBef>
                <a:spcPts val="600"/>
              </a:spcBef>
            </a:pPr>
            <a:r>
              <a:rPr lang="fr-FR" sz="1800" dirty="0" err="1">
                <a:solidFill>
                  <a:schemeClr val="tx2"/>
                </a:solidFill>
              </a:rPr>
              <a:t>Laboratory</a:t>
            </a:r>
            <a:r>
              <a:rPr lang="fr-FR" sz="1800" dirty="0">
                <a:solidFill>
                  <a:schemeClr val="tx2"/>
                </a:solidFill>
              </a:rPr>
              <a:t> of </a:t>
            </a:r>
            <a:r>
              <a:rPr lang="fr-FR" sz="1800" dirty="0" err="1">
                <a:solidFill>
                  <a:schemeClr val="tx2"/>
                </a:solidFill>
              </a:rPr>
              <a:t>Neurophysiology</a:t>
            </a:r>
            <a:r>
              <a:rPr lang="fr-FR" sz="1800" dirty="0">
                <a:solidFill>
                  <a:schemeClr val="tx2"/>
                </a:solidFill>
              </a:rPr>
              <a:t>, GIGA Neurosciences, University of Liège, </a:t>
            </a:r>
            <a:r>
              <a:rPr lang="fr-FR" sz="1800" dirty="0" err="1">
                <a:solidFill>
                  <a:schemeClr val="tx2"/>
                </a:solidFill>
              </a:rPr>
              <a:t>Belgium</a:t>
            </a:r>
            <a:endParaRPr lang="tr-TR" sz="1800" dirty="0">
              <a:solidFill>
                <a:schemeClr val="tx2"/>
              </a:solidFill>
            </a:endParaRPr>
          </a:p>
          <a:p>
            <a:pPr>
              <a:lnSpc>
                <a:spcPct val="100000"/>
              </a:lnSpc>
              <a:spcBef>
                <a:spcPts val="600"/>
              </a:spcBef>
            </a:pPr>
            <a:endParaRPr lang="fr-FR" sz="1800" dirty="0">
              <a:solidFill>
                <a:schemeClr val="tx2"/>
              </a:solidFill>
            </a:endParaRPr>
          </a:p>
        </p:txBody>
      </p:sp>
      <p:pic>
        <p:nvPicPr>
          <p:cNvPr id="9" name="Image 8"/>
          <p:cNvPicPr/>
          <p:nvPr/>
        </p:nvPicPr>
        <p:blipFill>
          <a:blip r:embed="rId3">
            <a:extLst>
              <a:ext uri="{28A0092B-C50C-407E-A947-70E740481C1C}">
                <a14:useLocalDpi xmlns:a14="http://schemas.microsoft.com/office/drawing/2010/main" val="0"/>
              </a:ext>
            </a:extLst>
          </a:blip>
          <a:stretch>
            <a:fillRect/>
          </a:stretch>
        </p:blipFill>
        <p:spPr>
          <a:xfrm>
            <a:off x="1220" y="1893"/>
            <a:ext cx="2829066" cy="1389657"/>
          </a:xfrm>
          <a:prstGeom prst="rect">
            <a:avLst/>
          </a:prstGeom>
        </p:spPr>
      </p:pic>
      <p:pic>
        <p:nvPicPr>
          <p:cNvPr id="1026" name="Picture 2" descr="Logos">
            <a:extLst>
              <a:ext uri="{FF2B5EF4-FFF2-40B4-BE49-F238E27FC236}">
                <a16:creationId xmlns:a16="http://schemas.microsoft.com/office/drawing/2014/main" id="{0D882768-53A1-6E7B-4331-5ECE9AEA4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3271" y="124515"/>
            <a:ext cx="1790700" cy="113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527247"/>
      </p:ext>
    </p:extLst>
  </p:cSld>
  <p:clrMapOvr>
    <a:masterClrMapping/>
  </p:clrMapOvr>
  <mc:AlternateContent xmlns:mc="http://schemas.openxmlformats.org/markup-compatibility/2006" xmlns:p14="http://schemas.microsoft.com/office/powerpoint/2010/main">
    <mc:Choice Requires="p14">
      <p:transition spd="slow" p14:dur="2000" advTm="29021"/>
    </mc:Choice>
    <mc:Fallback xmlns="">
      <p:transition spd="slow" advTm="290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0988-4A74-A4B5-3B68-E3912644DD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10644AF-AAFF-F2BE-E43D-AD78B315C2C4}"/>
              </a:ext>
            </a:extLst>
          </p:cNvPr>
          <p:cNvSpPr/>
          <p:nvPr/>
        </p:nvSpPr>
        <p:spPr>
          <a:xfrm>
            <a:off x="-90850" y="0"/>
            <a:ext cx="12282850"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Başlık 1">
            <a:extLst>
              <a:ext uri="{FF2B5EF4-FFF2-40B4-BE49-F238E27FC236}">
                <a16:creationId xmlns:a16="http://schemas.microsoft.com/office/drawing/2014/main" id="{E4F5608D-9852-B51B-6627-94FEEFDE7E4B}"/>
              </a:ext>
            </a:extLst>
          </p:cNvPr>
          <p:cNvSpPr txBox="1">
            <a:spLocks/>
          </p:cNvSpPr>
          <p:nvPr/>
        </p:nvSpPr>
        <p:spPr>
          <a:xfrm>
            <a:off x="797082" y="8669"/>
            <a:ext cx="10597837"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Avenir Next LT Pro" panose="020B0504020202020204" pitchFamily="34" charset="0"/>
                <a:ea typeface="Gadugi" panose="020B0502040204020203" pitchFamily="34" charset="0"/>
              </a:rPr>
              <a:t>Effect of the Cold on the Mutations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2" name="İçerik Yer Tutucusu 2">
            <a:extLst>
              <a:ext uri="{FF2B5EF4-FFF2-40B4-BE49-F238E27FC236}">
                <a16:creationId xmlns:a16="http://schemas.microsoft.com/office/drawing/2014/main" id="{CE865768-26F5-A0E1-3D16-3361143DAA6A}"/>
              </a:ext>
            </a:extLst>
          </p:cNvPr>
          <p:cNvSpPr txBox="1">
            <a:spLocks/>
          </p:cNvSpPr>
          <p:nvPr/>
        </p:nvSpPr>
        <p:spPr>
          <a:xfrm>
            <a:off x="1194736" y="5655433"/>
            <a:ext cx="11523152" cy="877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002060"/>
              </a:solidFill>
              <a:latin typeface="Gadugi" panose="020B0502040204020203" pitchFamily="34" charset="0"/>
              <a:ea typeface="Gadugi" panose="020B0502040204020203" pitchFamily="34" charset="0"/>
            </a:endParaRPr>
          </a:p>
        </p:txBody>
      </p:sp>
      <p:sp>
        <p:nvSpPr>
          <p:cNvPr id="16" name="İçerik Yer Tutucusu 2">
            <a:extLst>
              <a:ext uri="{FF2B5EF4-FFF2-40B4-BE49-F238E27FC236}">
                <a16:creationId xmlns:a16="http://schemas.microsoft.com/office/drawing/2014/main" id="{97A213DF-0C18-3CEC-6DA9-DAD9AC9B324C}"/>
              </a:ext>
            </a:extLst>
          </p:cNvPr>
          <p:cNvSpPr txBox="1">
            <a:spLocks/>
          </p:cNvSpPr>
          <p:nvPr/>
        </p:nvSpPr>
        <p:spPr>
          <a:xfrm>
            <a:off x="543029" y="5020736"/>
            <a:ext cx="11523152" cy="1766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endParaRPr lang="en-US" sz="2000" dirty="0">
              <a:solidFill>
                <a:srgbClr val="002060"/>
              </a:solidFill>
              <a:latin typeface="Gadugi" panose="020B0502040204020203" pitchFamily="34" charset="0"/>
              <a:ea typeface="Gadugi" panose="020B0502040204020203" pitchFamily="34" charset="0"/>
            </a:endParaRPr>
          </a:p>
        </p:txBody>
      </p:sp>
      <p:sp>
        <p:nvSpPr>
          <p:cNvPr id="9" name="Metin kutusu 93">
            <a:extLst>
              <a:ext uri="{FF2B5EF4-FFF2-40B4-BE49-F238E27FC236}">
                <a16:creationId xmlns:a16="http://schemas.microsoft.com/office/drawing/2014/main" id="{DF047244-4EA5-0756-D34E-9D435B9CF913}"/>
              </a:ext>
            </a:extLst>
          </p:cNvPr>
          <p:cNvSpPr txBox="1"/>
          <p:nvPr/>
        </p:nvSpPr>
        <p:spPr>
          <a:xfrm>
            <a:off x="943090" y="5921482"/>
            <a:ext cx="10054174" cy="369332"/>
          </a:xfrm>
          <a:prstGeom prst="rect">
            <a:avLst/>
          </a:prstGeom>
          <a:noFill/>
        </p:spPr>
        <p:txBody>
          <a:bodyPr wrap="square">
            <a:spAutoFit/>
          </a:bodyPr>
          <a:lstStyle/>
          <a:p>
            <a:pPr algn="just">
              <a:defRPr/>
            </a:pPr>
            <a:r>
              <a:rPr lang="en-US" altLang="tr-TR" b="1" dirty="0">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Figure :</a:t>
            </a:r>
            <a:r>
              <a:rPr lang="en-US" altLang="tr-TR" dirty="0">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 Clinical CMAP figure of a patient with L1436P mutation (Wang et al., unpublished).</a:t>
            </a:r>
          </a:p>
        </p:txBody>
      </p:sp>
      <p:pic>
        <p:nvPicPr>
          <p:cNvPr id="19" name="Picture 18">
            <a:extLst>
              <a:ext uri="{FF2B5EF4-FFF2-40B4-BE49-F238E27FC236}">
                <a16:creationId xmlns:a16="http://schemas.microsoft.com/office/drawing/2014/main" id="{39AB3369-225D-1817-1C2E-EB8CF6E31BFD}"/>
              </a:ext>
            </a:extLst>
          </p:cNvPr>
          <p:cNvPicPr>
            <a:picLocks noChangeAspect="1"/>
          </p:cNvPicPr>
          <p:nvPr/>
        </p:nvPicPr>
        <p:blipFill>
          <a:blip r:embed="rId4"/>
          <a:stretch>
            <a:fillRect/>
          </a:stretch>
        </p:blipFill>
        <p:spPr>
          <a:xfrm>
            <a:off x="119726" y="613352"/>
            <a:ext cx="1646729" cy="2344238"/>
          </a:xfrm>
          <a:prstGeom prst="rect">
            <a:avLst/>
          </a:prstGeom>
        </p:spPr>
      </p:pic>
      <p:graphicFrame>
        <p:nvGraphicFramePr>
          <p:cNvPr id="20" name="Chart 1">
            <a:extLst>
              <a:ext uri="{FF2B5EF4-FFF2-40B4-BE49-F238E27FC236}">
                <a16:creationId xmlns:a16="http://schemas.microsoft.com/office/drawing/2014/main" id="{E0DB38C8-B49F-509B-B39D-BF9C90217DA2}"/>
              </a:ext>
            </a:extLst>
          </p:cNvPr>
          <p:cNvGraphicFramePr>
            <a:graphicFrameLocks/>
          </p:cNvGraphicFramePr>
          <p:nvPr>
            <p:extLst>
              <p:ext uri="{D42A27DB-BD31-4B8C-83A1-F6EECF244321}">
                <p14:modId xmlns:p14="http://schemas.microsoft.com/office/powerpoint/2010/main" val="3410657688"/>
              </p:ext>
            </p:extLst>
          </p:nvPr>
        </p:nvGraphicFramePr>
        <p:xfrm>
          <a:off x="1194736" y="3083249"/>
          <a:ext cx="4276271" cy="2318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6">
            <a:extLst>
              <a:ext uri="{FF2B5EF4-FFF2-40B4-BE49-F238E27FC236}">
                <a16:creationId xmlns:a16="http://schemas.microsoft.com/office/drawing/2014/main" id="{EACFB3FD-3D95-0CC9-6AFB-F2E78674D03C}"/>
              </a:ext>
            </a:extLst>
          </p:cNvPr>
          <p:cNvGraphicFramePr>
            <a:graphicFrameLocks/>
          </p:cNvGraphicFramePr>
          <p:nvPr>
            <p:extLst>
              <p:ext uri="{D42A27DB-BD31-4B8C-83A1-F6EECF244321}">
                <p14:modId xmlns:p14="http://schemas.microsoft.com/office/powerpoint/2010/main" val="1047302275"/>
              </p:ext>
            </p:extLst>
          </p:nvPr>
        </p:nvGraphicFramePr>
        <p:xfrm>
          <a:off x="6122714" y="3083249"/>
          <a:ext cx="4276271" cy="231840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784206912"/>
      </p:ext>
    </p:extLst>
  </p:cSld>
  <p:clrMapOvr>
    <a:masterClrMapping/>
  </p:clrMapOvr>
  <mc:AlternateContent xmlns:mc="http://schemas.openxmlformats.org/markup-compatibility/2006" xmlns:p14="http://schemas.microsoft.com/office/powerpoint/2010/main">
    <mc:Choice Requires="p14">
      <p:transition spd="slow" p14:dur="86399000" advTm="2089"/>
    </mc:Choice>
    <mc:Fallback xmlns="">
      <p:transition spd="slow" advTm="20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22E05-3C3B-EA41-3A6A-8C314404D80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BDC523C-78E4-F3D5-0FF7-D48D30359602}"/>
              </a:ext>
            </a:extLst>
          </p:cNvPr>
          <p:cNvSpPr/>
          <p:nvPr/>
        </p:nvSpPr>
        <p:spPr>
          <a:xfrm>
            <a:off x="-90850" y="0"/>
            <a:ext cx="12282850"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Başlık 1">
            <a:extLst>
              <a:ext uri="{FF2B5EF4-FFF2-40B4-BE49-F238E27FC236}">
                <a16:creationId xmlns:a16="http://schemas.microsoft.com/office/drawing/2014/main" id="{4DC33D60-6EF4-6DB7-E88A-9198B1A4628A}"/>
              </a:ext>
            </a:extLst>
          </p:cNvPr>
          <p:cNvSpPr txBox="1">
            <a:spLocks/>
          </p:cNvSpPr>
          <p:nvPr/>
        </p:nvSpPr>
        <p:spPr>
          <a:xfrm>
            <a:off x="797082" y="8669"/>
            <a:ext cx="10597837"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Avenir Next LT Pro" panose="020B0504020202020204" pitchFamily="34" charset="0"/>
                <a:ea typeface="Gadugi" panose="020B0502040204020203" pitchFamily="34" charset="0"/>
              </a:rPr>
              <a:t>Effect of the Cold on the Mutations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2" name="İçerik Yer Tutucusu 2">
            <a:extLst>
              <a:ext uri="{FF2B5EF4-FFF2-40B4-BE49-F238E27FC236}">
                <a16:creationId xmlns:a16="http://schemas.microsoft.com/office/drawing/2014/main" id="{C42692EE-8264-4091-F376-96328E92E29B}"/>
              </a:ext>
            </a:extLst>
          </p:cNvPr>
          <p:cNvSpPr txBox="1">
            <a:spLocks/>
          </p:cNvSpPr>
          <p:nvPr/>
        </p:nvSpPr>
        <p:spPr>
          <a:xfrm>
            <a:off x="1194736" y="5655433"/>
            <a:ext cx="11523152" cy="877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002060"/>
              </a:solidFill>
              <a:latin typeface="Gadugi" panose="020B0502040204020203" pitchFamily="34" charset="0"/>
              <a:ea typeface="Gadugi" panose="020B0502040204020203" pitchFamily="34" charset="0"/>
            </a:endParaRPr>
          </a:p>
        </p:txBody>
      </p:sp>
      <p:sp>
        <p:nvSpPr>
          <p:cNvPr id="16" name="İçerik Yer Tutucusu 2">
            <a:extLst>
              <a:ext uri="{FF2B5EF4-FFF2-40B4-BE49-F238E27FC236}">
                <a16:creationId xmlns:a16="http://schemas.microsoft.com/office/drawing/2014/main" id="{9F1CBB00-AEEC-0566-DCEA-CA557537EBA7}"/>
              </a:ext>
            </a:extLst>
          </p:cNvPr>
          <p:cNvSpPr txBox="1">
            <a:spLocks/>
          </p:cNvSpPr>
          <p:nvPr/>
        </p:nvSpPr>
        <p:spPr>
          <a:xfrm>
            <a:off x="543029" y="5020736"/>
            <a:ext cx="11523152" cy="1766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endParaRPr lang="en-US" sz="2000" dirty="0">
              <a:solidFill>
                <a:srgbClr val="002060"/>
              </a:solidFill>
              <a:latin typeface="Gadugi" panose="020B0502040204020203" pitchFamily="34" charset="0"/>
              <a:ea typeface="Gadugi" panose="020B0502040204020203" pitchFamily="34" charset="0"/>
            </a:endParaRPr>
          </a:p>
        </p:txBody>
      </p:sp>
      <p:grpSp>
        <p:nvGrpSpPr>
          <p:cNvPr id="3" name="Group 2">
            <a:extLst>
              <a:ext uri="{FF2B5EF4-FFF2-40B4-BE49-F238E27FC236}">
                <a16:creationId xmlns:a16="http://schemas.microsoft.com/office/drawing/2014/main" id="{CE558B91-623A-7921-1991-72A07766F591}"/>
              </a:ext>
            </a:extLst>
          </p:cNvPr>
          <p:cNvGrpSpPr/>
          <p:nvPr/>
        </p:nvGrpSpPr>
        <p:grpSpPr>
          <a:xfrm>
            <a:off x="2614145" y="2266787"/>
            <a:ext cx="7097891" cy="3071298"/>
            <a:chOff x="254719" y="687053"/>
            <a:chExt cx="5655959" cy="1771781"/>
          </a:xfrm>
        </p:grpSpPr>
        <p:pic>
          <p:nvPicPr>
            <p:cNvPr id="4" name="Picture 3" descr="A graph of a temperature&#10;&#10;AI-generated content may be incorrect.">
              <a:extLst>
                <a:ext uri="{FF2B5EF4-FFF2-40B4-BE49-F238E27FC236}">
                  <a16:creationId xmlns:a16="http://schemas.microsoft.com/office/drawing/2014/main" id="{172FF3A6-8518-7827-DED7-D96FD6CA547F}"/>
                </a:ext>
              </a:extLst>
            </p:cNvPr>
            <p:cNvPicPr>
              <a:picLocks noChangeAspect="1"/>
            </p:cNvPicPr>
            <p:nvPr/>
          </p:nvPicPr>
          <p:blipFill>
            <a:blip r:embed="rId4"/>
            <a:stretch>
              <a:fillRect/>
            </a:stretch>
          </p:blipFill>
          <p:spPr>
            <a:xfrm>
              <a:off x="254719" y="706503"/>
              <a:ext cx="5655959" cy="1752331"/>
            </a:xfrm>
            <a:prstGeom prst="rect">
              <a:avLst/>
            </a:prstGeom>
          </p:spPr>
        </p:pic>
        <p:sp>
          <p:nvSpPr>
            <p:cNvPr id="6" name="TextBox 5">
              <a:extLst>
                <a:ext uri="{FF2B5EF4-FFF2-40B4-BE49-F238E27FC236}">
                  <a16:creationId xmlns:a16="http://schemas.microsoft.com/office/drawing/2014/main" id="{79343E3D-DD78-7C74-2E33-337D7D46F1E1}"/>
                </a:ext>
              </a:extLst>
            </p:cNvPr>
            <p:cNvSpPr txBox="1"/>
            <p:nvPr/>
          </p:nvSpPr>
          <p:spPr>
            <a:xfrm>
              <a:off x="542413" y="687053"/>
              <a:ext cx="1196777" cy="338554"/>
            </a:xfrm>
            <a:prstGeom prst="rect">
              <a:avLst/>
            </a:prstGeom>
            <a:solidFill>
              <a:schemeClr val="bg1"/>
            </a:solidFill>
          </p:spPr>
          <p:txBody>
            <a:bodyPr wrap="square" rtlCol="0">
              <a:spAutoFit/>
            </a:bodyPr>
            <a:lstStyle/>
            <a:p>
              <a:r>
                <a:rPr lang="en-GB" sz="1600" i="0" u="none" strike="noStrike" baseline="0" dirty="0">
                  <a:latin typeface="Arial" panose="020B0604020202020204" pitchFamily="34" charset="0"/>
                  <a:cs typeface="Arial" panose="020B0604020202020204" pitchFamily="34" charset="0"/>
                </a:rPr>
                <a:t>Wild Type</a:t>
              </a:r>
              <a:endParaRPr lang="en-BE"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130529D-C5A4-6921-282A-90CD5AECB892}"/>
                </a:ext>
              </a:extLst>
            </p:cNvPr>
            <p:cNvSpPr txBox="1"/>
            <p:nvPr/>
          </p:nvSpPr>
          <p:spPr>
            <a:xfrm>
              <a:off x="2558233" y="687053"/>
              <a:ext cx="978020" cy="272992"/>
            </a:xfrm>
            <a:prstGeom prst="rect">
              <a:avLst/>
            </a:prstGeom>
            <a:solidFill>
              <a:schemeClr val="bg1"/>
            </a:solidFill>
          </p:spPr>
          <p:txBody>
            <a:bodyPr wrap="square" rtlCol="0">
              <a:spAutoFit/>
            </a:bodyPr>
            <a:lstStyle/>
            <a:p>
              <a:r>
                <a:rPr lang="en-GB" sz="1600" i="0" u="none" strike="noStrike" baseline="0" dirty="0">
                  <a:latin typeface="Arial" panose="020B0604020202020204" pitchFamily="34" charset="0"/>
                  <a:cs typeface="Arial" panose="020B0604020202020204" pitchFamily="34" charset="0"/>
                </a:rPr>
                <a:t>L1436P</a:t>
              </a:r>
              <a:endParaRPr lang="en-BE"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AEA53C2-45FA-0732-00FB-2B44513A1296}"/>
                </a:ext>
              </a:extLst>
            </p:cNvPr>
            <p:cNvSpPr txBox="1"/>
            <p:nvPr/>
          </p:nvSpPr>
          <p:spPr>
            <a:xfrm>
              <a:off x="4792360" y="687053"/>
              <a:ext cx="978020" cy="338554"/>
            </a:xfrm>
            <a:prstGeom prst="rect">
              <a:avLst/>
            </a:prstGeom>
            <a:solidFill>
              <a:schemeClr val="bg1"/>
            </a:solidFill>
          </p:spPr>
          <p:txBody>
            <a:bodyPr wrap="square" rtlCol="0">
              <a:spAutoFit/>
            </a:bodyPr>
            <a:lstStyle/>
            <a:p>
              <a:r>
                <a:rPr lang="en-GB" sz="1600" dirty="0">
                  <a:latin typeface="Arial" panose="020B0604020202020204" pitchFamily="34" charset="0"/>
                  <a:cs typeface="Arial" panose="020B0604020202020204" pitchFamily="34" charset="0"/>
                </a:rPr>
                <a:t>R1448H</a:t>
              </a:r>
              <a:endParaRPr lang="en-BE"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1D140DC-7619-915D-1460-8CB1F5CF259F}"/>
                </a:ext>
              </a:extLst>
            </p:cNvPr>
            <p:cNvSpPr txBox="1"/>
            <p:nvPr/>
          </p:nvSpPr>
          <p:spPr>
            <a:xfrm>
              <a:off x="3341796" y="1531310"/>
              <a:ext cx="580387" cy="210948"/>
            </a:xfrm>
            <a:prstGeom prst="rect">
              <a:avLst/>
            </a:prstGeom>
            <a:solidFill>
              <a:schemeClr val="bg1"/>
            </a:solidFill>
          </p:spPr>
          <p:txBody>
            <a:bodyPr wrap="square" rtlCol="0">
              <a:spAutoFit/>
            </a:bodyPr>
            <a:lstStyle/>
            <a:p>
              <a:r>
                <a:rPr lang="en-GB" sz="1100" dirty="0">
                  <a:latin typeface="Arial" panose="020B0604020202020204" pitchFamily="34" charset="0"/>
                  <a:cs typeface="Arial" panose="020B0604020202020204" pitchFamily="34" charset="0"/>
                </a:rPr>
                <a:t>15</a:t>
              </a:r>
              <a:r>
                <a:rPr lang="en-GB" sz="1100" i="0" u="none" strike="noStrike" baseline="0" dirty="0">
                  <a:latin typeface="Arial" panose="020B0604020202020204" pitchFamily="34" charset="0"/>
                  <a:cs typeface="Arial" panose="020B0604020202020204" pitchFamily="34" charset="0"/>
                </a:rPr>
                <a:t> °C</a:t>
              </a:r>
              <a:endParaRPr lang="en-BE"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1C4248B-09F2-5556-C47F-F58D7847D188}"/>
                </a:ext>
              </a:extLst>
            </p:cNvPr>
            <p:cNvSpPr txBox="1"/>
            <p:nvPr/>
          </p:nvSpPr>
          <p:spPr>
            <a:xfrm>
              <a:off x="3358730" y="1722922"/>
              <a:ext cx="563454" cy="210948"/>
            </a:xfrm>
            <a:prstGeom prst="rect">
              <a:avLst/>
            </a:prstGeom>
            <a:solidFill>
              <a:schemeClr val="bg1"/>
            </a:solidFill>
          </p:spPr>
          <p:txBody>
            <a:bodyPr wrap="square" rtlCol="0">
              <a:spAutoFit/>
            </a:bodyPr>
            <a:lstStyle/>
            <a:p>
              <a:r>
                <a:rPr lang="en-GB" sz="1100" i="0" u="none" strike="noStrike" baseline="0" dirty="0">
                  <a:solidFill>
                    <a:srgbClr val="00A651"/>
                  </a:solidFill>
                  <a:latin typeface="Arial" panose="020B0604020202020204" pitchFamily="34" charset="0"/>
                  <a:cs typeface="Arial" panose="020B0604020202020204" pitchFamily="34" charset="0"/>
                </a:rPr>
                <a:t>22 °C</a:t>
              </a:r>
              <a:endParaRPr lang="en-BE" sz="1100" dirty="0">
                <a:solidFill>
                  <a:srgbClr val="00A65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356EBC6-80FF-75C1-C6AE-9CDC32C39D85}"/>
                </a:ext>
              </a:extLst>
            </p:cNvPr>
            <p:cNvSpPr txBox="1"/>
            <p:nvPr/>
          </p:nvSpPr>
          <p:spPr>
            <a:xfrm>
              <a:off x="3341796" y="1924462"/>
              <a:ext cx="563454" cy="210948"/>
            </a:xfrm>
            <a:prstGeom prst="rect">
              <a:avLst/>
            </a:prstGeom>
            <a:solidFill>
              <a:schemeClr val="bg1"/>
            </a:solidFill>
          </p:spPr>
          <p:txBody>
            <a:bodyPr wrap="square" rtlCol="0">
              <a:spAutoFit/>
            </a:bodyPr>
            <a:lstStyle/>
            <a:p>
              <a:r>
                <a:rPr lang="en-GB" sz="1100" dirty="0">
                  <a:solidFill>
                    <a:srgbClr val="FE1E27"/>
                  </a:solidFill>
                  <a:latin typeface="Arial" panose="020B0604020202020204" pitchFamily="34" charset="0"/>
                  <a:cs typeface="Arial" panose="020B0604020202020204" pitchFamily="34" charset="0"/>
                </a:rPr>
                <a:t>3</a:t>
              </a:r>
              <a:r>
                <a:rPr lang="en-GB" sz="1100" i="0" u="none" strike="noStrike" baseline="0" dirty="0">
                  <a:solidFill>
                    <a:srgbClr val="FE1E27"/>
                  </a:solidFill>
                  <a:latin typeface="Arial" panose="020B0604020202020204" pitchFamily="34" charset="0"/>
                  <a:cs typeface="Arial" panose="020B0604020202020204" pitchFamily="34" charset="0"/>
                </a:rPr>
                <a:t>2 °C</a:t>
              </a:r>
              <a:endParaRPr lang="en-BE" sz="1100" dirty="0">
                <a:solidFill>
                  <a:srgbClr val="FE1E27"/>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952244062"/>
      </p:ext>
    </p:extLst>
  </p:cSld>
  <p:clrMapOvr>
    <a:masterClrMapping/>
  </p:clrMapOvr>
  <mc:AlternateContent xmlns:mc="http://schemas.openxmlformats.org/markup-compatibility/2006" xmlns:p14="http://schemas.microsoft.com/office/powerpoint/2010/main">
    <mc:Choice Requires="p14">
      <p:transition spd="slow" p14:dur="86399000" advTm="2089"/>
    </mc:Choice>
    <mc:Fallback xmlns="">
      <p:transition spd="slow" advTm="208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79C53-7209-DA7E-E6E0-4947B942DF6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3218BB0-7484-D637-862B-21DAECCDA922}"/>
              </a:ext>
            </a:extLst>
          </p:cNvPr>
          <p:cNvSpPr/>
          <p:nvPr/>
        </p:nvSpPr>
        <p:spPr>
          <a:xfrm>
            <a:off x="-90850" y="0"/>
            <a:ext cx="12282850"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Başlık 1">
            <a:extLst>
              <a:ext uri="{FF2B5EF4-FFF2-40B4-BE49-F238E27FC236}">
                <a16:creationId xmlns:a16="http://schemas.microsoft.com/office/drawing/2014/main" id="{DDF9D833-6694-CA11-EE5B-B4E5A4ED3BAA}"/>
              </a:ext>
            </a:extLst>
          </p:cNvPr>
          <p:cNvSpPr txBox="1">
            <a:spLocks/>
          </p:cNvSpPr>
          <p:nvPr/>
        </p:nvSpPr>
        <p:spPr>
          <a:xfrm>
            <a:off x="797082" y="8669"/>
            <a:ext cx="10597837"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Avenir Next LT Pro" panose="020B0504020202020204" pitchFamily="34" charset="0"/>
                <a:ea typeface="Gadugi" panose="020B0502040204020203" pitchFamily="34" charset="0"/>
              </a:rPr>
              <a:t>Effect of the Cold on the Mutations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2" name="İçerik Yer Tutucusu 2">
            <a:extLst>
              <a:ext uri="{FF2B5EF4-FFF2-40B4-BE49-F238E27FC236}">
                <a16:creationId xmlns:a16="http://schemas.microsoft.com/office/drawing/2014/main" id="{6E5FE379-3D75-5A63-581C-B9E96F6ED7F8}"/>
              </a:ext>
            </a:extLst>
          </p:cNvPr>
          <p:cNvSpPr txBox="1">
            <a:spLocks/>
          </p:cNvSpPr>
          <p:nvPr/>
        </p:nvSpPr>
        <p:spPr>
          <a:xfrm>
            <a:off x="1194736" y="5655433"/>
            <a:ext cx="11523152" cy="877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002060"/>
              </a:solidFill>
              <a:latin typeface="Gadugi" panose="020B0502040204020203" pitchFamily="34" charset="0"/>
              <a:ea typeface="Gadugi" panose="020B0502040204020203" pitchFamily="34" charset="0"/>
            </a:endParaRPr>
          </a:p>
        </p:txBody>
      </p:sp>
      <p:sp>
        <p:nvSpPr>
          <p:cNvPr id="16" name="İçerik Yer Tutucusu 2">
            <a:extLst>
              <a:ext uri="{FF2B5EF4-FFF2-40B4-BE49-F238E27FC236}">
                <a16:creationId xmlns:a16="http://schemas.microsoft.com/office/drawing/2014/main" id="{DDF13186-DB65-A512-1A36-3DFA18B6606A}"/>
              </a:ext>
            </a:extLst>
          </p:cNvPr>
          <p:cNvSpPr txBox="1">
            <a:spLocks/>
          </p:cNvSpPr>
          <p:nvPr/>
        </p:nvSpPr>
        <p:spPr>
          <a:xfrm>
            <a:off x="543029" y="5020736"/>
            <a:ext cx="11523152" cy="1766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endParaRPr lang="en-US" sz="2000" dirty="0">
              <a:solidFill>
                <a:srgbClr val="002060"/>
              </a:solidFill>
              <a:latin typeface="Gadugi" panose="020B0502040204020203" pitchFamily="34" charset="0"/>
              <a:ea typeface="Gadugi" panose="020B0502040204020203" pitchFamily="34" charset="0"/>
            </a:endParaRPr>
          </a:p>
        </p:txBody>
      </p:sp>
      <p:grpSp>
        <p:nvGrpSpPr>
          <p:cNvPr id="3" name="Group 2">
            <a:extLst>
              <a:ext uri="{FF2B5EF4-FFF2-40B4-BE49-F238E27FC236}">
                <a16:creationId xmlns:a16="http://schemas.microsoft.com/office/drawing/2014/main" id="{40ED82BB-12AE-196B-60D9-EB3F785D5F9F}"/>
              </a:ext>
            </a:extLst>
          </p:cNvPr>
          <p:cNvGrpSpPr/>
          <p:nvPr/>
        </p:nvGrpSpPr>
        <p:grpSpPr>
          <a:xfrm>
            <a:off x="323794" y="764864"/>
            <a:ext cx="4323916" cy="1724623"/>
            <a:chOff x="254719" y="687053"/>
            <a:chExt cx="5655959" cy="1771781"/>
          </a:xfrm>
        </p:grpSpPr>
        <p:pic>
          <p:nvPicPr>
            <p:cNvPr id="4" name="Picture 3" descr="A graph of a temperature&#10;&#10;AI-generated content may be incorrect.">
              <a:extLst>
                <a:ext uri="{FF2B5EF4-FFF2-40B4-BE49-F238E27FC236}">
                  <a16:creationId xmlns:a16="http://schemas.microsoft.com/office/drawing/2014/main" id="{76376BF4-4548-369C-BBA6-5595DA49D5D8}"/>
                </a:ext>
              </a:extLst>
            </p:cNvPr>
            <p:cNvPicPr>
              <a:picLocks noChangeAspect="1"/>
            </p:cNvPicPr>
            <p:nvPr/>
          </p:nvPicPr>
          <p:blipFill>
            <a:blip r:embed="rId4"/>
            <a:stretch>
              <a:fillRect/>
            </a:stretch>
          </p:blipFill>
          <p:spPr>
            <a:xfrm>
              <a:off x="254719" y="706503"/>
              <a:ext cx="5655959" cy="1752331"/>
            </a:xfrm>
            <a:prstGeom prst="rect">
              <a:avLst/>
            </a:prstGeom>
          </p:spPr>
        </p:pic>
        <p:sp>
          <p:nvSpPr>
            <p:cNvPr id="6" name="TextBox 5">
              <a:extLst>
                <a:ext uri="{FF2B5EF4-FFF2-40B4-BE49-F238E27FC236}">
                  <a16:creationId xmlns:a16="http://schemas.microsoft.com/office/drawing/2014/main" id="{E414589D-CADF-28E5-5B65-915927D6B751}"/>
                </a:ext>
              </a:extLst>
            </p:cNvPr>
            <p:cNvSpPr txBox="1"/>
            <p:nvPr/>
          </p:nvSpPr>
          <p:spPr>
            <a:xfrm>
              <a:off x="542413" y="687053"/>
              <a:ext cx="1196777" cy="284573"/>
            </a:xfrm>
            <a:prstGeom prst="rect">
              <a:avLst/>
            </a:prstGeom>
            <a:solidFill>
              <a:schemeClr val="bg1"/>
            </a:solidFill>
          </p:spPr>
          <p:txBody>
            <a:bodyPr wrap="square" rtlCol="0">
              <a:spAutoFit/>
            </a:bodyPr>
            <a:lstStyle/>
            <a:p>
              <a:r>
                <a:rPr lang="en-GB" sz="1200" b="1" i="0" u="none" strike="noStrike" baseline="0" dirty="0">
                  <a:latin typeface="Arial" panose="020B0604020202020204" pitchFamily="34" charset="0"/>
                  <a:cs typeface="Arial" panose="020B0604020202020204" pitchFamily="34" charset="0"/>
                </a:rPr>
                <a:t>Wild Type</a:t>
              </a:r>
              <a:endParaRPr lang="en-BE" sz="1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580B6CB-68B7-6695-4199-8B64BBBB9975}"/>
                </a:ext>
              </a:extLst>
            </p:cNvPr>
            <p:cNvSpPr txBox="1"/>
            <p:nvPr/>
          </p:nvSpPr>
          <p:spPr>
            <a:xfrm>
              <a:off x="2558233" y="687053"/>
              <a:ext cx="978020" cy="284573"/>
            </a:xfrm>
            <a:prstGeom prst="rect">
              <a:avLst/>
            </a:prstGeom>
            <a:solidFill>
              <a:schemeClr val="bg1"/>
            </a:solidFill>
          </p:spPr>
          <p:txBody>
            <a:bodyPr wrap="square" rtlCol="0">
              <a:spAutoFit/>
            </a:bodyPr>
            <a:lstStyle/>
            <a:p>
              <a:r>
                <a:rPr lang="en-GB" sz="1200" b="1" i="0" u="none" strike="noStrike" baseline="0" dirty="0">
                  <a:latin typeface="Arial" panose="020B0604020202020204" pitchFamily="34" charset="0"/>
                  <a:cs typeface="Arial" panose="020B0604020202020204" pitchFamily="34" charset="0"/>
                </a:rPr>
                <a:t>L1436P</a:t>
              </a:r>
              <a:endParaRPr lang="en-BE" sz="1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0C977C-A9F9-5444-664A-BD7D873FDA30}"/>
                </a:ext>
              </a:extLst>
            </p:cNvPr>
            <p:cNvSpPr txBox="1"/>
            <p:nvPr/>
          </p:nvSpPr>
          <p:spPr>
            <a:xfrm>
              <a:off x="4792360" y="687053"/>
              <a:ext cx="978020" cy="284573"/>
            </a:xfrm>
            <a:prstGeom prst="rect">
              <a:avLst/>
            </a:prstGeom>
            <a:solidFill>
              <a:schemeClr val="bg1"/>
            </a:solidFill>
          </p:spPr>
          <p:txBody>
            <a:bodyPr wrap="square" rtlCol="0">
              <a:spAutoFit/>
            </a:bodyPr>
            <a:lstStyle/>
            <a:p>
              <a:r>
                <a:rPr lang="en-GB" sz="1200" b="1" dirty="0">
                  <a:latin typeface="Arial" panose="020B0604020202020204" pitchFamily="34" charset="0"/>
                  <a:cs typeface="Arial" panose="020B0604020202020204" pitchFamily="34" charset="0"/>
                </a:rPr>
                <a:t>R1448H</a:t>
              </a:r>
              <a:endParaRPr lang="en-BE" sz="1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2F07353-0D70-343A-AB62-79CE9DFAF7AB}"/>
                </a:ext>
              </a:extLst>
            </p:cNvPr>
            <p:cNvSpPr txBox="1"/>
            <p:nvPr/>
          </p:nvSpPr>
          <p:spPr>
            <a:xfrm>
              <a:off x="3341796" y="1531310"/>
              <a:ext cx="580387" cy="210948"/>
            </a:xfrm>
            <a:prstGeom prst="rect">
              <a:avLst/>
            </a:prstGeom>
            <a:solidFill>
              <a:schemeClr val="bg1"/>
            </a:solidFill>
          </p:spPr>
          <p:txBody>
            <a:bodyPr wrap="square" rtlCol="0">
              <a:spAutoFit/>
            </a:bodyPr>
            <a:lstStyle/>
            <a:p>
              <a:r>
                <a:rPr lang="en-GB" sz="1100" dirty="0">
                  <a:latin typeface="Arial" panose="020B0604020202020204" pitchFamily="34" charset="0"/>
                  <a:cs typeface="Arial" panose="020B0604020202020204" pitchFamily="34" charset="0"/>
                </a:rPr>
                <a:t>15</a:t>
              </a:r>
              <a:r>
                <a:rPr lang="en-GB" sz="1100" i="0" u="none" strike="noStrike" baseline="0" dirty="0">
                  <a:latin typeface="Arial" panose="020B0604020202020204" pitchFamily="34" charset="0"/>
                  <a:cs typeface="Arial" panose="020B0604020202020204" pitchFamily="34" charset="0"/>
                </a:rPr>
                <a:t> °C</a:t>
              </a:r>
              <a:endParaRPr lang="en-BE"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B0A473-BC67-E3A7-C185-9FEC31A931F0}"/>
                </a:ext>
              </a:extLst>
            </p:cNvPr>
            <p:cNvSpPr txBox="1"/>
            <p:nvPr/>
          </p:nvSpPr>
          <p:spPr>
            <a:xfrm>
              <a:off x="3358730" y="1722922"/>
              <a:ext cx="563454" cy="210948"/>
            </a:xfrm>
            <a:prstGeom prst="rect">
              <a:avLst/>
            </a:prstGeom>
            <a:solidFill>
              <a:schemeClr val="bg1"/>
            </a:solidFill>
          </p:spPr>
          <p:txBody>
            <a:bodyPr wrap="square" rtlCol="0">
              <a:spAutoFit/>
            </a:bodyPr>
            <a:lstStyle/>
            <a:p>
              <a:r>
                <a:rPr lang="en-GB" sz="1100" i="0" u="none" strike="noStrike" baseline="0" dirty="0">
                  <a:solidFill>
                    <a:srgbClr val="00A651"/>
                  </a:solidFill>
                  <a:latin typeface="Arial" panose="020B0604020202020204" pitchFamily="34" charset="0"/>
                  <a:cs typeface="Arial" panose="020B0604020202020204" pitchFamily="34" charset="0"/>
                </a:rPr>
                <a:t>22 °C</a:t>
              </a:r>
              <a:endParaRPr lang="en-BE" sz="1100" dirty="0">
                <a:solidFill>
                  <a:srgbClr val="00A65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B23260F-9F15-61AC-BF0D-7E6534BA1D1F}"/>
                </a:ext>
              </a:extLst>
            </p:cNvPr>
            <p:cNvSpPr txBox="1"/>
            <p:nvPr/>
          </p:nvSpPr>
          <p:spPr>
            <a:xfrm>
              <a:off x="3341796" y="1924462"/>
              <a:ext cx="563454" cy="210948"/>
            </a:xfrm>
            <a:prstGeom prst="rect">
              <a:avLst/>
            </a:prstGeom>
            <a:solidFill>
              <a:schemeClr val="bg1"/>
            </a:solidFill>
          </p:spPr>
          <p:txBody>
            <a:bodyPr wrap="square" rtlCol="0">
              <a:spAutoFit/>
            </a:bodyPr>
            <a:lstStyle/>
            <a:p>
              <a:r>
                <a:rPr lang="en-GB" sz="1100" dirty="0">
                  <a:solidFill>
                    <a:srgbClr val="FE1E27"/>
                  </a:solidFill>
                  <a:latin typeface="Arial" panose="020B0604020202020204" pitchFamily="34" charset="0"/>
                  <a:cs typeface="Arial" panose="020B0604020202020204" pitchFamily="34" charset="0"/>
                </a:rPr>
                <a:t>3</a:t>
              </a:r>
              <a:r>
                <a:rPr lang="en-GB" sz="1100" i="0" u="none" strike="noStrike" baseline="0" dirty="0">
                  <a:solidFill>
                    <a:srgbClr val="FE1E27"/>
                  </a:solidFill>
                  <a:latin typeface="Arial" panose="020B0604020202020204" pitchFamily="34" charset="0"/>
                  <a:cs typeface="Arial" panose="020B0604020202020204" pitchFamily="34" charset="0"/>
                </a:rPr>
                <a:t>2 °C</a:t>
              </a:r>
              <a:endParaRPr lang="en-BE" sz="1100" dirty="0">
                <a:solidFill>
                  <a:srgbClr val="FE1E27"/>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6E4082B-9509-9617-4620-932844244D67}"/>
              </a:ext>
            </a:extLst>
          </p:cNvPr>
          <p:cNvGrpSpPr/>
          <p:nvPr/>
        </p:nvGrpSpPr>
        <p:grpSpPr>
          <a:xfrm>
            <a:off x="1918928" y="2699661"/>
            <a:ext cx="8869114" cy="483140"/>
            <a:chOff x="92523" y="3024684"/>
            <a:chExt cx="6588728" cy="358917"/>
          </a:xfrm>
          <a:solidFill>
            <a:schemeClr val="bg1"/>
          </a:solidFill>
        </p:grpSpPr>
        <p:sp>
          <p:nvSpPr>
            <p:cNvPr id="15" name="TextBox 14">
              <a:extLst>
                <a:ext uri="{FF2B5EF4-FFF2-40B4-BE49-F238E27FC236}">
                  <a16:creationId xmlns:a16="http://schemas.microsoft.com/office/drawing/2014/main" id="{DF09B3FB-2D5D-FF36-0E80-96DF665D45EB}"/>
                </a:ext>
              </a:extLst>
            </p:cNvPr>
            <p:cNvSpPr txBox="1"/>
            <p:nvPr/>
          </p:nvSpPr>
          <p:spPr>
            <a:xfrm>
              <a:off x="5851073" y="3109230"/>
              <a:ext cx="830178" cy="274371"/>
            </a:xfrm>
            <a:prstGeom prst="rect">
              <a:avLst/>
            </a:prstGeom>
            <a:grpFill/>
          </p:spPr>
          <p:txBody>
            <a:bodyPr wrap="square" rtlCol="0">
              <a:spAutoFit/>
            </a:bodyPr>
            <a:lstStyle/>
            <a:p>
              <a:r>
                <a:rPr lang="en-GB" b="1" dirty="0">
                  <a:latin typeface="Arial" panose="020B0604020202020204" pitchFamily="34" charset="0"/>
                  <a:cs typeface="Arial" panose="020B0604020202020204" pitchFamily="34" charset="0"/>
                </a:rPr>
                <a:t>3</a:t>
              </a:r>
              <a:r>
                <a:rPr lang="en-GB" b="1" i="0" u="none" strike="noStrike" baseline="0" dirty="0">
                  <a:latin typeface="Arial" panose="020B0604020202020204" pitchFamily="34" charset="0"/>
                  <a:cs typeface="Arial" panose="020B0604020202020204" pitchFamily="34" charset="0"/>
                </a:rPr>
                <a:t>2 °C</a:t>
              </a:r>
              <a:endParaRPr lang="en-BE"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D92EF4A-23DC-9A69-957F-1D684EAC3C67}"/>
                </a:ext>
              </a:extLst>
            </p:cNvPr>
            <p:cNvSpPr txBox="1"/>
            <p:nvPr/>
          </p:nvSpPr>
          <p:spPr>
            <a:xfrm>
              <a:off x="2856962" y="3058913"/>
              <a:ext cx="1196777" cy="274371"/>
            </a:xfrm>
            <a:prstGeom prst="rect">
              <a:avLst/>
            </a:prstGeom>
            <a:grpFill/>
          </p:spPr>
          <p:txBody>
            <a:bodyPr wrap="square" rtlCol="0">
              <a:spAutoFit/>
            </a:bodyPr>
            <a:lstStyle/>
            <a:p>
              <a:r>
                <a:rPr lang="en-GB" b="1" i="0" u="none" strike="noStrike" baseline="0" dirty="0">
                  <a:latin typeface="Arial" panose="020B0604020202020204" pitchFamily="34" charset="0"/>
                  <a:cs typeface="Arial" panose="020B0604020202020204" pitchFamily="34" charset="0"/>
                </a:rPr>
                <a:t>22 °C</a:t>
              </a:r>
              <a:endParaRPr lang="en-BE"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9B6245D-D9A1-9BDC-1524-26083631237C}"/>
                </a:ext>
              </a:extLst>
            </p:cNvPr>
            <p:cNvSpPr txBox="1"/>
            <p:nvPr/>
          </p:nvSpPr>
          <p:spPr>
            <a:xfrm>
              <a:off x="92523" y="3024684"/>
              <a:ext cx="1196777" cy="274371"/>
            </a:xfrm>
            <a:prstGeom prst="rect">
              <a:avLst/>
            </a:prstGeom>
            <a:grpFill/>
          </p:spPr>
          <p:txBody>
            <a:bodyPr wrap="square" rtlCol="0">
              <a:spAutoFit/>
            </a:bodyPr>
            <a:lstStyle/>
            <a:p>
              <a:r>
                <a:rPr lang="en-GB" b="1" dirty="0">
                  <a:latin typeface="Arial" panose="020B0604020202020204" pitchFamily="34" charset="0"/>
                  <a:cs typeface="Arial" panose="020B0604020202020204" pitchFamily="34" charset="0"/>
                </a:rPr>
                <a:t>15</a:t>
              </a:r>
              <a:r>
                <a:rPr lang="en-GB" b="1" i="0" u="none" strike="noStrike" baseline="0" dirty="0">
                  <a:latin typeface="Arial" panose="020B0604020202020204" pitchFamily="34" charset="0"/>
                  <a:cs typeface="Arial" panose="020B0604020202020204" pitchFamily="34" charset="0"/>
                </a:rPr>
                <a:t> °C</a:t>
              </a:r>
              <a:endParaRPr lang="en-BE" b="1" dirty="0">
                <a:latin typeface="Arial" panose="020B0604020202020204" pitchFamily="34" charset="0"/>
                <a:cs typeface="Arial" panose="020B0604020202020204" pitchFamily="34" charset="0"/>
              </a:endParaRPr>
            </a:p>
          </p:txBody>
        </p:sp>
      </p:grpSp>
      <p:pic>
        <p:nvPicPr>
          <p:cNvPr id="22" name="Picture 21" descr="A graph of different colored circles and numbers&#10;&#10;AI-generated content may be incorrect.">
            <a:extLst>
              <a:ext uri="{FF2B5EF4-FFF2-40B4-BE49-F238E27FC236}">
                <a16:creationId xmlns:a16="http://schemas.microsoft.com/office/drawing/2014/main" id="{4C013B88-0E6B-D744-C08A-E66D8F01ECE6}"/>
              </a:ext>
            </a:extLst>
          </p:cNvPr>
          <p:cNvPicPr>
            <a:picLocks noChangeAspect="1"/>
          </p:cNvPicPr>
          <p:nvPr/>
        </p:nvPicPr>
        <p:blipFill>
          <a:blip r:embed="rId5">
            <a:extLst>
              <a:ext uri="{28A0092B-C50C-407E-A947-70E740481C1C}">
                <a14:useLocalDpi xmlns:a14="http://schemas.microsoft.com/office/drawing/2010/main" val="0"/>
              </a:ext>
            </a:extLst>
          </a:blip>
          <a:srcRect t="7457"/>
          <a:stretch/>
        </p:blipFill>
        <p:spPr>
          <a:xfrm>
            <a:off x="313001" y="3204431"/>
            <a:ext cx="3659326" cy="3538628"/>
          </a:xfrm>
          <a:prstGeom prst="rect">
            <a:avLst/>
          </a:prstGeom>
        </p:spPr>
      </p:pic>
      <p:pic>
        <p:nvPicPr>
          <p:cNvPr id="23" name="Picture 22" descr="A graph of different colored circles and numbers&#10;&#10;AI-generated content may be incorrect.">
            <a:extLst>
              <a:ext uri="{FF2B5EF4-FFF2-40B4-BE49-F238E27FC236}">
                <a16:creationId xmlns:a16="http://schemas.microsoft.com/office/drawing/2014/main" id="{467E1BFF-4971-34DF-CF8F-D0AF7BEF9D37}"/>
              </a:ext>
            </a:extLst>
          </p:cNvPr>
          <p:cNvPicPr>
            <a:picLocks noChangeAspect="1"/>
          </p:cNvPicPr>
          <p:nvPr/>
        </p:nvPicPr>
        <p:blipFill>
          <a:blip r:embed="rId6">
            <a:extLst>
              <a:ext uri="{28A0092B-C50C-407E-A947-70E740481C1C}">
                <a14:useLocalDpi xmlns:a14="http://schemas.microsoft.com/office/drawing/2010/main" val="0"/>
              </a:ext>
            </a:extLst>
          </a:blip>
          <a:srcRect t="9152"/>
          <a:stretch/>
        </p:blipFill>
        <p:spPr>
          <a:xfrm>
            <a:off x="4133938" y="3324313"/>
            <a:ext cx="3659326" cy="3473824"/>
          </a:xfrm>
          <a:prstGeom prst="rect">
            <a:avLst/>
          </a:prstGeom>
        </p:spPr>
      </p:pic>
      <p:pic>
        <p:nvPicPr>
          <p:cNvPr id="24" name="Picture 23" descr="A graph of a number of different colored circles and numbers&#10;&#10;AI-generated content may be incorrect.">
            <a:extLst>
              <a:ext uri="{FF2B5EF4-FFF2-40B4-BE49-F238E27FC236}">
                <a16:creationId xmlns:a16="http://schemas.microsoft.com/office/drawing/2014/main" id="{6DB271E7-533D-D9E8-3CEC-E560A28F253F}"/>
              </a:ext>
            </a:extLst>
          </p:cNvPr>
          <p:cNvPicPr>
            <a:picLocks noChangeAspect="1"/>
          </p:cNvPicPr>
          <p:nvPr/>
        </p:nvPicPr>
        <p:blipFill>
          <a:blip r:embed="rId7">
            <a:extLst>
              <a:ext uri="{28A0092B-C50C-407E-A947-70E740481C1C}">
                <a14:useLocalDpi xmlns:a14="http://schemas.microsoft.com/office/drawing/2010/main" val="0"/>
              </a:ext>
            </a:extLst>
          </a:blip>
          <a:srcRect t="9152"/>
          <a:stretch/>
        </p:blipFill>
        <p:spPr>
          <a:xfrm>
            <a:off x="7932590" y="3313051"/>
            <a:ext cx="3659326" cy="3473824"/>
          </a:xfrm>
          <a:prstGeom prst="rect">
            <a:avLst/>
          </a:prstGeom>
        </p:spPr>
      </p:pic>
    </p:spTree>
    <p:custDataLst>
      <p:tags r:id="rId1"/>
    </p:custDataLst>
    <p:extLst>
      <p:ext uri="{BB962C8B-B14F-4D97-AF65-F5344CB8AC3E}">
        <p14:creationId xmlns:p14="http://schemas.microsoft.com/office/powerpoint/2010/main" val="384608132"/>
      </p:ext>
    </p:extLst>
  </p:cSld>
  <p:clrMapOvr>
    <a:masterClrMapping/>
  </p:clrMapOvr>
  <mc:AlternateContent xmlns:mc="http://schemas.openxmlformats.org/markup-compatibility/2006" xmlns:p14="http://schemas.microsoft.com/office/powerpoint/2010/main">
    <mc:Choice Requires="p14">
      <p:transition spd="slow" p14:dur="86399000" advTm="2089"/>
    </mc:Choice>
    <mc:Fallback xmlns="">
      <p:transition spd="slow" advTm="20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61DF-93D8-541A-E171-AF4DC31161D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B9F2B8F-54E2-1DE1-F5A7-8673AAE8CEF4}"/>
              </a:ext>
            </a:extLst>
          </p:cNvPr>
          <p:cNvSpPr/>
          <p:nvPr/>
        </p:nvSpPr>
        <p:spPr>
          <a:xfrm>
            <a:off x="-27391" y="-6585"/>
            <a:ext cx="12219391"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Başlık 1">
            <a:extLst>
              <a:ext uri="{FF2B5EF4-FFF2-40B4-BE49-F238E27FC236}">
                <a16:creationId xmlns:a16="http://schemas.microsoft.com/office/drawing/2014/main" id="{82DAD291-1AC0-A279-3498-19C1674F97FF}"/>
              </a:ext>
            </a:extLst>
          </p:cNvPr>
          <p:cNvSpPr txBox="1">
            <a:spLocks/>
          </p:cNvSpPr>
          <p:nvPr/>
        </p:nvSpPr>
        <p:spPr>
          <a:xfrm>
            <a:off x="797082" y="8669"/>
            <a:ext cx="10597837"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Avenir Next LT Pro" panose="020B0504020202020204" pitchFamily="34" charset="0"/>
                <a:ea typeface="Gadugi" panose="020B0502040204020203" pitchFamily="34" charset="0"/>
              </a:rPr>
              <a:t>Different Na</a:t>
            </a:r>
            <a:r>
              <a:rPr lang="en-GB" sz="2600" b="1" baseline="-25000" dirty="0">
                <a:solidFill>
                  <a:srgbClr val="003366"/>
                </a:solidFill>
                <a:latin typeface="Avenir Next LT Pro" panose="020B0504020202020204" pitchFamily="34" charset="0"/>
                <a:ea typeface="Gadugi" panose="020B0502040204020203" pitchFamily="34" charset="0"/>
              </a:rPr>
              <a:t>v</a:t>
            </a:r>
            <a:r>
              <a:rPr lang="en-GB" sz="2600" b="1" dirty="0">
                <a:solidFill>
                  <a:srgbClr val="003366"/>
                </a:solidFill>
                <a:latin typeface="Avenir Next LT Pro" panose="020B0504020202020204" pitchFamily="34" charset="0"/>
                <a:ea typeface="Gadugi" panose="020B0502040204020203" pitchFamily="34" charset="0"/>
              </a:rPr>
              <a:t> blockers have different binding mechanisms.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2" name="İçerik Yer Tutucusu 2">
            <a:extLst>
              <a:ext uri="{FF2B5EF4-FFF2-40B4-BE49-F238E27FC236}">
                <a16:creationId xmlns:a16="http://schemas.microsoft.com/office/drawing/2014/main" id="{05ADFC2A-B73D-6A84-1C8C-2511A8E6E9AD}"/>
              </a:ext>
            </a:extLst>
          </p:cNvPr>
          <p:cNvSpPr txBox="1">
            <a:spLocks/>
          </p:cNvSpPr>
          <p:nvPr/>
        </p:nvSpPr>
        <p:spPr>
          <a:xfrm>
            <a:off x="1194736" y="5655433"/>
            <a:ext cx="11523152" cy="877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002060"/>
              </a:solidFill>
              <a:latin typeface="Gadugi" panose="020B0502040204020203" pitchFamily="34" charset="0"/>
              <a:ea typeface="Gadugi" panose="020B0502040204020203" pitchFamily="34" charset="0"/>
            </a:endParaRPr>
          </a:p>
        </p:txBody>
      </p:sp>
      <p:sp>
        <p:nvSpPr>
          <p:cNvPr id="16" name="İçerik Yer Tutucusu 2">
            <a:extLst>
              <a:ext uri="{FF2B5EF4-FFF2-40B4-BE49-F238E27FC236}">
                <a16:creationId xmlns:a16="http://schemas.microsoft.com/office/drawing/2014/main" id="{51A3D12A-9A6F-27D1-E39F-990EA10A276F}"/>
              </a:ext>
            </a:extLst>
          </p:cNvPr>
          <p:cNvSpPr txBox="1">
            <a:spLocks/>
          </p:cNvSpPr>
          <p:nvPr/>
        </p:nvSpPr>
        <p:spPr>
          <a:xfrm>
            <a:off x="543029" y="5020736"/>
            <a:ext cx="11523152" cy="1766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endParaRPr lang="en-US" sz="2000" dirty="0">
              <a:solidFill>
                <a:srgbClr val="002060"/>
              </a:solidFill>
              <a:latin typeface="Gadugi" panose="020B0502040204020203" pitchFamily="34" charset="0"/>
              <a:ea typeface="Gadugi" panose="020B0502040204020203" pitchFamily="34" charset="0"/>
            </a:endParaRPr>
          </a:p>
        </p:txBody>
      </p:sp>
      <p:graphicFrame>
        <p:nvGraphicFramePr>
          <p:cNvPr id="9" name="Table 8">
            <a:extLst>
              <a:ext uri="{FF2B5EF4-FFF2-40B4-BE49-F238E27FC236}">
                <a16:creationId xmlns:a16="http://schemas.microsoft.com/office/drawing/2014/main" id="{7857B917-2AC1-2DF0-9A3D-B4F5543A841B}"/>
              </a:ext>
            </a:extLst>
          </p:cNvPr>
          <p:cNvGraphicFramePr>
            <a:graphicFrameLocks noGrp="1"/>
          </p:cNvGraphicFramePr>
          <p:nvPr/>
        </p:nvGraphicFramePr>
        <p:xfrm>
          <a:off x="1769533" y="1425442"/>
          <a:ext cx="8398934" cy="4178212"/>
        </p:xfrm>
        <a:graphic>
          <a:graphicData uri="http://schemas.openxmlformats.org/drawingml/2006/table">
            <a:tbl>
              <a:tblPr firstRow="1" bandRow="1">
                <a:tableStyleId>{5C22544A-7EE6-4342-B048-85BDC9FD1C3A}</a:tableStyleId>
              </a:tblPr>
              <a:tblGrid>
                <a:gridCol w="2737720">
                  <a:extLst>
                    <a:ext uri="{9D8B030D-6E8A-4147-A177-3AD203B41FA5}">
                      <a16:colId xmlns:a16="http://schemas.microsoft.com/office/drawing/2014/main" val="1686530439"/>
                    </a:ext>
                  </a:extLst>
                </a:gridCol>
                <a:gridCol w="2830607">
                  <a:extLst>
                    <a:ext uri="{9D8B030D-6E8A-4147-A177-3AD203B41FA5}">
                      <a16:colId xmlns:a16="http://schemas.microsoft.com/office/drawing/2014/main" val="540914981"/>
                    </a:ext>
                  </a:extLst>
                </a:gridCol>
                <a:gridCol w="2830607">
                  <a:extLst>
                    <a:ext uri="{9D8B030D-6E8A-4147-A177-3AD203B41FA5}">
                      <a16:colId xmlns:a16="http://schemas.microsoft.com/office/drawing/2014/main" val="2780666416"/>
                    </a:ext>
                  </a:extLst>
                </a:gridCol>
              </a:tblGrid>
              <a:tr h="488906">
                <a:tc>
                  <a:txBody>
                    <a:bodyPr/>
                    <a:lstStyle/>
                    <a:p>
                      <a:pPr algn="ctr"/>
                      <a:r>
                        <a:rPr lang="en-GB" dirty="0"/>
                        <a:t>Feature</a:t>
                      </a:r>
                    </a:p>
                  </a:txBody>
                  <a:tcPr anchor="ctr"/>
                </a:tc>
                <a:tc>
                  <a:txBody>
                    <a:bodyPr/>
                    <a:lstStyle/>
                    <a:p>
                      <a:pPr algn="ctr"/>
                      <a:r>
                        <a:rPr lang="en-GB" dirty="0"/>
                        <a:t>Lidocaine</a:t>
                      </a:r>
                    </a:p>
                  </a:txBody>
                  <a:tcPr anchor="ctr"/>
                </a:tc>
                <a:tc>
                  <a:txBody>
                    <a:bodyPr/>
                    <a:lstStyle/>
                    <a:p>
                      <a:pPr algn="ctr"/>
                      <a:r>
                        <a:rPr lang="en-GB" dirty="0"/>
                        <a:t>Lamotrigine</a:t>
                      </a:r>
                    </a:p>
                  </a:txBody>
                  <a:tcPr anchor="ctr"/>
                </a:tc>
                <a:extLst>
                  <a:ext uri="{0D108BD9-81ED-4DB2-BD59-A6C34878D82A}">
                    <a16:rowId xmlns:a16="http://schemas.microsoft.com/office/drawing/2014/main" val="2706160191"/>
                  </a:ext>
                </a:extLst>
              </a:tr>
              <a:tr h="488906">
                <a:tc>
                  <a:txBody>
                    <a:bodyPr/>
                    <a:lstStyle/>
                    <a:p>
                      <a:pPr algn="l"/>
                      <a:r>
                        <a:rPr lang="en-GB" b="1" dirty="0"/>
                        <a:t>Primary Clinical Use</a:t>
                      </a:r>
                      <a:endParaRPr lang="en-GB" dirty="0"/>
                    </a:p>
                  </a:txBody>
                  <a:tcPr anchor="ctr"/>
                </a:tc>
                <a:tc>
                  <a:txBody>
                    <a:bodyPr/>
                    <a:lstStyle/>
                    <a:p>
                      <a:pPr algn="l"/>
                      <a:r>
                        <a:rPr lang="en-GB" dirty="0"/>
                        <a:t>Antiarrhythmic and </a:t>
                      </a:r>
                    </a:p>
                    <a:p>
                      <a:pPr algn="l"/>
                      <a:r>
                        <a:rPr lang="en-GB" dirty="0"/>
                        <a:t>Local </a:t>
                      </a:r>
                      <a:r>
                        <a:rPr lang="en-GB" dirty="0" err="1"/>
                        <a:t>Anasthetic</a:t>
                      </a:r>
                      <a:endParaRPr lang="en-GB" dirty="0"/>
                    </a:p>
                  </a:txBody>
                  <a:tcPr anchor="ctr"/>
                </a:tc>
                <a:tc>
                  <a:txBody>
                    <a:bodyPr/>
                    <a:lstStyle/>
                    <a:p>
                      <a:pPr algn="l"/>
                      <a:r>
                        <a:rPr lang="en-GB"/>
                        <a:t>Anticonvulsant</a:t>
                      </a:r>
                    </a:p>
                  </a:txBody>
                  <a:tcPr anchor="ctr"/>
                </a:tc>
                <a:extLst>
                  <a:ext uri="{0D108BD9-81ED-4DB2-BD59-A6C34878D82A}">
                    <a16:rowId xmlns:a16="http://schemas.microsoft.com/office/drawing/2014/main" val="2177627415"/>
                  </a:ext>
                </a:extLst>
              </a:tr>
              <a:tr h="488906">
                <a:tc>
                  <a:txBody>
                    <a:bodyPr/>
                    <a:lstStyle/>
                    <a:p>
                      <a:pPr algn="l"/>
                      <a:r>
                        <a:rPr lang="en-GB" b="1" dirty="0"/>
                        <a:t>Use-Dependency</a:t>
                      </a:r>
                      <a:endParaRPr lang="en-GB" dirty="0"/>
                    </a:p>
                  </a:txBody>
                  <a:tcPr anchor="ctr"/>
                </a:tc>
                <a:tc>
                  <a:txBody>
                    <a:bodyPr/>
                    <a:lstStyle/>
                    <a:p>
                      <a:pPr algn="l"/>
                      <a:r>
                        <a:rPr lang="en-GB"/>
                        <a:t>Strong Use-Dependent Block</a:t>
                      </a:r>
                    </a:p>
                  </a:txBody>
                  <a:tcPr anchor="ctr"/>
                </a:tc>
                <a:tc>
                  <a:txBody>
                    <a:bodyPr/>
                    <a:lstStyle/>
                    <a:p>
                      <a:pPr algn="l"/>
                      <a:r>
                        <a:rPr lang="en-GB"/>
                        <a:t>Little/No Significant Use-Dependent Block</a:t>
                      </a:r>
                    </a:p>
                  </a:txBody>
                  <a:tcPr anchor="ctr"/>
                </a:tc>
                <a:extLst>
                  <a:ext uri="{0D108BD9-81ED-4DB2-BD59-A6C34878D82A}">
                    <a16:rowId xmlns:a16="http://schemas.microsoft.com/office/drawing/2014/main" val="2756985625"/>
                  </a:ext>
                </a:extLst>
              </a:tr>
              <a:tr h="488906">
                <a:tc>
                  <a:txBody>
                    <a:bodyPr/>
                    <a:lstStyle/>
                    <a:p>
                      <a:pPr algn="l"/>
                      <a:r>
                        <a:rPr lang="en-GB" b="1" dirty="0"/>
                        <a:t>Inactivated State Affinity</a:t>
                      </a:r>
                      <a:endParaRPr lang="en-GB" dirty="0"/>
                    </a:p>
                  </a:txBody>
                  <a:tcPr anchor="ctr"/>
                </a:tc>
                <a:tc>
                  <a:txBody>
                    <a:bodyPr/>
                    <a:lstStyle/>
                    <a:p>
                      <a:pPr algn="l"/>
                      <a:r>
                        <a:rPr lang="en-GB"/>
                        <a:t>High affinity</a:t>
                      </a:r>
                    </a:p>
                  </a:txBody>
                  <a:tcPr anchor="ctr"/>
                </a:tc>
                <a:tc>
                  <a:txBody>
                    <a:bodyPr/>
                    <a:lstStyle/>
                    <a:p>
                      <a:pPr algn="l"/>
                      <a:r>
                        <a:rPr lang="en-GB" dirty="0"/>
                        <a:t>High affinity</a:t>
                      </a:r>
                    </a:p>
                  </a:txBody>
                  <a:tcPr anchor="ctr"/>
                </a:tc>
                <a:extLst>
                  <a:ext uri="{0D108BD9-81ED-4DB2-BD59-A6C34878D82A}">
                    <a16:rowId xmlns:a16="http://schemas.microsoft.com/office/drawing/2014/main" val="2367823941"/>
                  </a:ext>
                </a:extLst>
              </a:tr>
              <a:tr h="488906">
                <a:tc>
                  <a:txBody>
                    <a:bodyPr/>
                    <a:lstStyle/>
                    <a:p>
                      <a:pPr algn="l"/>
                      <a:r>
                        <a:rPr lang="en-GB" b="1" dirty="0"/>
                        <a:t>Resting State Affinity</a:t>
                      </a:r>
                      <a:endParaRPr lang="en-GB" dirty="0"/>
                    </a:p>
                  </a:txBody>
                  <a:tcPr anchor="ctr"/>
                </a:tc>
                <a:tc>
                  <a:txBody>
                    <a:bodyPr/>
                    <a:lstStyle/>
                    <a:p>
                      <a:pPr algn="l"/>
                      <a:r>
                        <a:rPr lang="en-GB" dirty="0"/>
                        <a:t>Appreciable affinity (lower than inactivated)</a:t>
                      </a:r>
                    </a:p>
                  </a:txBody>
                  <a:tcPr anchor="ctr"/>
                </a:tc>
                <a:tc>
                  <a:txBody>
                    <a:bodyPr/>
                    <a:lstStyle/>
                    <a:p>
                      <a:pPr algn="l"/>
                      <a:r>
                        <a:rPr lang="en-GB"/>
                        <a:t>Lower affinity / Primarily state-dependent</a:t>
                      </a:r>
                    </a:p>
                  </a:txBody>
                  <a:tcPr anchor="ctr"/>
                </a:tc>
                <a:extLst>
                  <a:ext uri="{0D108BD9-81ED-4DB2-BD59-A6C34878D82A}">
                    <a16:rowId xmlns:a16="http://schemas.microsoft.com/office/drawing/2014/main" val="816243485"/>
                  </a:ext>
                </a:extLst>
              </a:tr>
              <a:tr h="488906">
                <a:tc>
                  <a:txBody>
                    <a:bodyPr/>
                    <a:lstStyle/>
                    <a:p>
                      <a:pPr algn="l"/>
                      <a:r>
                        <a:rPr lang="en-GB" b="1" dirty="0"/>
                        <a:t>Access Pathway</a:t>
                      </a:r>
                      <a:endParaRPr lang="en-GB" dirty="0"/>
                    </a:p>
                  </a:txBody>
                  <a:tcPr anchor="ctr"/>
                </a:tc>
                <a:tc>
                  <a:txBody>
                    <a:bodyPr/>
                    <a:lstStyle/>
                    <a:p>
                      <a:pPr algn="l"/>
                      <a:r>
                        <a:rPr lang="en-GB" dirty="0"/>
                        <a:t>Cytoplasmic (Hydrophilic)</a:t>
                      </a:r>
                    </a:p>
                  </a:txBody>
                  <a:tcPr anchor="ctr"/>
                </a:tc>
                <a:tc>
                  <a:txBody>
                    <a:bodyPr/>
                    <a:lstStyle/>
                    <a:p>
                      <a:pPr algn="l"/>
                      <a:r>
                        <a:rPr lang="en-GB" dirty="0"/>
                        <a:t>Lipid Membrane (Hydrophobic) / Probably</a:t>
                      </a:r>
                    </a:p>
                  </a:txBody>
                  <a:tcPr anchor="ctr"/>
                </a:tc>
                <a:extLst>
                  <a:ext uri="{0D108BD9-81ED-4DB2-BD59-A6C34878D82A}">
                    <a16:rowId xmlns:a16="http://schemas.microsoft.com/office/drawing/2014/main" val="444066413"/>
                  </a:ext>
                </a:extLst>
              </a:tr>
              <a:tr h="488906">
                <a:tc>
                  <a:txBody>
                    <a:bodyPr/>
                    <a:lstStyle/>
                    <a:p>
                      <a:pPr algn="l"/>
                      <a:r>
                        <a:rPr lang="en-GB" b="1" dirty="0"/>
                        <a:t>Ionization</a:t>
                      </a:r>
                      <a:endParaRPr lang="en-GB" dirty="0"/>
                    </a:p>
                  </a:txBody>
                  <a:tcPr anchor="ctr"/>
                </a:tc>
                <a:tc>
                  <a:txBody>
                    <a:bodyPr/>
                    <a:lstStyle/>
                    <a:p>
                      <a:pPr algn="l"/>
                      <a:r>
                        <a:rPr lang="en-GB" dirty="0"/>
                        <a:t>More ionized at physiological pH</a:t>
                      </a:r>
                    </a:p>
                  </a:txBody>
                  <a:tcPr anchor="ctr"/>
                </a:tc>
                <a:tc>
                  <a:txBody>
                    <a:bodyPr/>
                    <a:lstStyle/>
                    <a:p>
                      <a:pPr algn="l"/>
                      <a:r>
                        <a:rPr lang="en-GB" dirty="0"/>
                        <a:t>Less ionized at physiological pH</a:t>
                      </a:r>
                    </a:p>
                  </a:txBody>
                  <a:tcPr anchor="ctr"/>
                </a:tc>
                <a:extLst>
                  <a:ext uri="{0D108BD9-81ED-4DB2-BD59-A6C34878D82A}">
                    <a16:rowId xmlns:a16="http://schemas.microsoft.com/office/drawing/2014/main" val="1264523778"/>
                  </a:ext>
                </a:extLst>
              </a:tr>
            </a:tbl>
          </a:graphicData>
        </a:graphic>
      </p:graphicFrame>
    </p:spTree>
    <p:extLst>
      <p:ext uri="{BB962C8B-B14F-4D97-AF65-F5344CB8AC3E}">
        <p14:creationId xmlns:p14="http://schemas.microsoft.com/office/powerpoint/2010/main" val="3425823625"/>
      </p:ext>
    </p:extLst>
  </p:cSld>
  <p:clrMapOvr>
    <a:masterClrMapping/>
  </p:clrMapOvr>
  <mc:AlternateContent xmlns:mc="http://schemas.openxmlformats.org/markup-compatibility/2006" xmlns:p14="http://schemas.microsoft.com/office/powerpoint/2010/main">
    <mc:Choice Requires="p14">
      <p:transition spd="slow" p14:dur="86399000" advTm="461"/>
    </mc:Choice>
    <mc:Fallback xmlns="">
      <p:transition spd="slow" advTm="4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715A67-30BF-D420-D7FC-1458D5A53EAA}"/>
              </a:ext>
            </a:extLst>
          </p:cNvPr>
          <p:cNvSpPr/>
          <p:nvPr/>
        </p:nvSpPr>
        <p:spPr>
          <a:xfrm>
            <a:off x="1" y="-5771"/>
            <a:ext cx="12327456"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Başlık 1">
            <a:extLst>
              <a:ext uri="{FF2B5EF4-FFF2-40B4-BE49-F238E27FC236}">
                <a16:creationId xmlns:a16="http://schemas.microsoft.com/office/drawing/2014/main" id="{7DE885B7-218C-B69E-7080-1B69B538A989}"/>
              </a:ext>
            </a:extLst>
          </p:cNvPr>
          <p:cNvSpPr txBox="1">
            <a:spLocks/>
          </p:cNvSpPr>
          <p:nvPr/>
        </p:nvSpPr>
        <p:spPr>
          <a:xfrm>
            <a:off x="352744" y="-24964"/>
            <a:ext cx="11839255"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Gadugi" panose="020B0502040204020203" pitchFamily="34" charset="0"/>
                <a:ea typeface="Gadugi" panose="020B0502040204020203" pitchFamily="34" charset="0"/>
              </a:rPr>
              <a:t>Different drugs have different effects on the mutation.</a:t>
            </a:r>
          </a:p>
        </p:txBody>
      </p:sp>
      <p:pic>
        <p:nvPicPr>
          <p:cNvPr id="6" name="Picture 5" descr="A person with long hair wearing glasses&#10;&#10;AI-generated content may be incorrect.">
            <a:extLst>
              <a:ext uri="{FF2B5EF4-FFF2-40B4-BE49-F238E27FC236}">
                <a16:creationId xmlns:a16="http://schemas.microsoft.com/office/drawing/2014/main" id="{BDE626E3-6800-D60E-C188-B8A9A4B6E5A1}"/>
              </a:ext>
            </a:extLst>
          </p:cNvPr>
          <p:cNvPicPr>
            <a:picLocks noChangeAspect="1"/>
          </p:cNvPicPr>
          <p:nvPr/>
        </p:nvPicPr>
        <p:blipFill>
          <a:blip r:embed="rId3"/>
          <a:stretch>
            <a:fillRect/>
          </a:stretch>
        </p:blipFill>
        <p:spPr>
          <a:xfrm>
            <a:off x="11360727" y="0"/>
            <a:ext cx="788091" cy="1230784"/>
          </a:xfrm>
          <a:prstGeom prst="rect">
            <a:avLst/>
          </a:prstGeom>
        </p:spPr>
      </p:pic>
      <p:grpSp>
        <p:nvGrpSpPr>
          <p:cNvPr id="8" name="Group 7">
            <a:extLst>
              <a:ext uri="{FF2B5EF4-FFF2-40B4-BE49-F238E27FC236}">
                <a16:creationId xmlns:a16="http://schemas.microsoft.com/office/drawing/2014/main" id="{BA436BE9-B6BE-5E1B-6C06-1455082CC2DC}"/>
              </a:ext>
            </a:extLst>
          </p:cNvPr>
          <p:cNvGrpSpPr/>
          <p:nvPr/>
        </p:nvGrpSpPr>
        <p:grpSpPr>
          <a:xfrm>
            <a:off x="3189951" y="5020733"/>
            <a:ext cx="2956562" cy="1449669"/>
            <a:chOff x="129489" y="1105807"/>
            <a:chExt cx="2367649" cy="888092"/>
          </a:xfrm>
        </p:grpSpPr>
        <p:cxnSp>
          <p:nvCxnSpPr>
            <p:cNvPr id="16" name="Straight Connector 15">
              <a:extLst>
                <a:ext uri="{FF2B5EF4-FFF2-40B4-BE49-F238E27FC236}">
                  <a16:creationId xmlns:a16="http://schemas.microsoft.com/office/drawing/2014/main" id="{1FD715EF-B3F1-4C66-9DB0-58F9026475EE}"/>
                </a:ext>
              </a:extLst>
            </p:cNvPr>
            <p:cNvCxnSpPr>
              <a:cxnSpLocks/>
            </p:cNvCxnSpPr>
            <p:nvPr/>
          </p:nvCxnSpPr>
          <p:spPr>
            <a:xfrm flipV="1">
              <a:off x="1866900" y="1977853"/>
              <a:ext cx="630238" cy="5293"/>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60FCCC4-3041-7B7D-98FB-B24318AB4D15}"/>
                </a:ext>
              </a:extLst>
            </p:cNvPr>
            <p:cNvCxnSpPr>
              <a:cxnSpLocks/>
            </p:cNvCxnSpPr>
            <p:nvPr/>
          </p:nvCxnSpPr>
          <p:spPr>
            <a:xfrm>
              <a:off x="1493329" y="1340651"/>
              <a:ext cx="400268"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B8246C4-3510-624E-66E7-7E6EF9CEB733}"/>
                </a:ext>
              </a:extLst>
            </p:cNvPr>
            <p:cNvCxnSpPr>
              <a:cxnSpLocks/>
            </p:cNvCxnSpPr>
            <p:nvPr/>
          </p:nvCxnSpPr>
          <p:spPr>
            <a:xfrm>
              <a:off x="1877911" y="1337732"/>
              <a:ext cx="0" cy="656167"/>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00C8C6-3DC4-6197-F129-1AE77EFB2013}"/>
                </a:ext>
              </a:extLst>
            </p:cNvPr>
            <p:cNvCxnSpPr>
              <a:cxnSpLocks/>
            </p:cNvCxnSpPr>
            <p:nvPr/>
          </p:nvCxnSpPr>
          <p:spPr>
            <a:xfrm>
              <a:off x="1510462" y="1330182"/>
              <a:ext cx="0" cy="335633"/>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6D1E502-B30B-1436-2D00-414D34E52C38}"/>
                </a:ext>
              </a:extLst>
            </p:cNvPr>
            <p:cNvCxnSpPr>
              <a:cxnSpLocks/>
            </p:cNvCxnSpPr>
            <p:nvPr/>
          </p:nvCxnSpPr>
          <p:spPr>
            <a:xfrm>
              <a:off x="800476" y="1669521"/>
              <a:ext cx="702356" cy="0"/>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572258D2-919D-8A59-6273-7A7581CBA63D}"/>
                </a:ext>
              </a:extLst>
            </p:cNvPr>
            <p:cNvSpPr txBox="1"/>
            <p:nvPr/>
          </p:nvSpPr>
          <p:spPr>
            <a:xfrm>
              <a:off x="129489" y="1566310"/>
              <a:ext cx="746088" cy="245114"/>
            </a:xfrm>
            <a:prstGeom prst="rect">
              <a:avLst/>
            </a:prstGeom>
            <a:noFill/>
          </p:spPr>
          <p:txBody>
            <a:bodyPr wrap="none" rtlCol="0">
              <a:spAutoFit/>
            </a:bodyPr>
            <a:lstStyle/>
            <a:p>
              <a:r>
                <a:rPr lang="tr-TR" sz="2000" dirty="0"/>
                <a:t>-60 mV</a:t>
              </a:r>
              <a:endParaRPr lang="en-BE" sz="2000" dirty="0"/>
            </a:p>
          </p:txBody>
        </p:sp>
        <p:sp>
          <p:nvSpPr>
            <p:cNvPr id="32" name="TextBox 31">
              <a:extLst>
                <a:ext uri="{FF2B5EF4-FFF2-40B4-BE49-F238E27FC236}">
                  <a16:creationId xmlns:a16="http://schemas.microsoft.com/office/drawing/2014/main" id="{117416EA-7CA7-7584-8F88-5AABCC7F3455}"/>
                </a:ext>
              </a:extLst>
            </p:cNvPr>
            <p:cNvSpPr txBox="1"/>
            <p:nvPr/>
          </p:nvSpPr>
          <p:spPr>
            <a:xfrm>
              <a:off x="1403859" y="1105807"/>
              <a:ext cx="579207" cy="245114"/>
            </a:xfrm>
            <a:prstGeom prst="rect">
              <a:avLst/>
            </a:prstGeom>
            <a:noFill/>
          </p:spPr>
          <p:txBody>
            <a:bodyPr wrap="none" rtlCol="0">
              <a:spAutoFit/>
            </a:bodyPr>
            <a:lstStyle/>
            <a:p>
              <a:r>
                <a:rPr lang="tr-TR" sz="2000" dirty="0"/>
                <a:t>0 mV</a:t>
              </a:r>
              <a:endParaRPr lang="en-BE" sz="2000" dirty="0"/>
            </a:p>
          </p:txBody>
        </p:sp>
      </p:grpSp>
      <p:graphicFrame>
        <p:nvGraphicFramePr>
          <p:cNvPr id="33" name="Object 32">
            <a:extLst>
              <a:ext uri="{FF2B5EF4-FFF2-40B4-BE49-F238E27FC236}">
                <a16:creationId xmlns:a16="http://schemas.microsoft.com/office/drawing/2014/main" id="{68EA5DE9-3586-D55A-6DA8-BC935EB4CA6B}"/>
              </a:ext>
            </a:extLst>
          </p:cNvPr>
          <p:cNvGraphicFramePr>
            <a:graphicFrameLocks noChangeAspect="1"/>
          </p:cNvGraphicFramePr>
          <p:nvPr>
            <p:extLst>
              <p:ext uri="{D42A27DB-BD31-4B8C-83A1-F6EECF244321}">
                <p14:modId xmlns:p14="http://schemas.microsoft.com/office/powerpoint/2010/main" val="256290770"/>
              </p:ext>
            </p:extLst>
          </p:nvPr>
        </p:nvGraphicFramePr>
        <p:xfrm>
          <a:off x="6146513" y="1009452"/>
          <a:ext cx="4595200" cy="3932951"/>
        </p:xfrm>
        <a:graphic>
          <a:graphicData uri="http://schemas.openxmlformats.org/presentationml/2006/ole">
            <mc:AlternateContent xmlns:mc="http://schemas.openxmlformats.org/markup-compatibility/2006">
              <mc:Choice xmlns:v="urn:schemas-microsoft-com:vml" Requires="v">
                <p:oleObj name="Prism 8" r:id="rId4" imgW="6560232" imgH="5616735" progId="Prism8.Document">
                  <p:embed/>
                </p:oleObj>
              </mc:Choice>
              <mc:Fallback>
                <p:oleObj name="Prism 8" r:id="rId4" imgW="6560232" imgH="5616735" progId="Prism8.Document">
                  <p:embed/>
                  <p:pic>
                    <p:nvPicPr>
                      <p:cNvPr id="2" name="Object 1">
                        <a:extLst>
                          <a:ext uri="{FF2B5EF4-FFF2-40B4-BE49-F238E27FC236}">
                            <a16:creationId xmlns:a16="http://schemas.microsoft.com/office/drawing/2014/main" id="{191505CC-61D8-927E-E233-97586505E8C1}"/>
                          </a:ext>
                        </a:extLst>
                      </p:cNvPr>
                      <p:cNvPicPr/>
                      <p:nvPr/>
                    </p:nvPicPr>
                    <p:blipFill>
                      <a:blip r:embed="rId5"/>
                      <a:stretch>
                        <a:fillRect/>
                      </a:stretch>
                    </p:blipFill>
                    <p:spPr>
                      <a:xfrm>
                        <a:off x="6146513" y="1009452"/>
                        <a:ext cx="4595200" cy="3932951"/>
                      </a:xfrm>
                      <a:prstGeom prst="rect">
                        <a:avLst/>
                      </a:prstGeom>
                    </p:spPr>
                  </p:pic>
                </p:oleObj>
              </mc:Fallback>
            </mc:AlternateContent>
          </a:graphicData>
        </a:graphic>
      </p:graphicFrame>
      <p:grpSp>
        <p:nvGrpSpPr>
          <p:cNvPr id="1013" name="Group 1012">
            <a:extLst>
              <a:ext uri="{FF2B5EF4-FFF2-40B4-BE49-F238E27FC236}">
                <a16:creationId xmlns:a16="http://schemas.microsoft.com/office/drawing/2014/main" id="{75B31C42-4502-DADC-4329-F5F737098240}"/>
              </a:ext>
            </a:extLst>
          </p:cNvPr>
          <p:cNvGrpSpPr/>
          <p:nvPr/>
        </p:nvGrpSpPr>
        <p:grpSpPr>
          <a:xfrm>
            <a:off x="175088" y="1855476"/>
            <a:ext cx="2414859" cy="2896298"/>
            <a:chOff x="-112139" y="907855"/>
            <a:chExt cx="5389079" cy="2896298"/>
          </a:xfrm>
        </p:grpSpPr>
        <p:grpSp>
          <p:nvGrpSpPr>
            <p:cNvPr id="1002" name="Group 1001">
              <a:extLst>
                <a:ext uri="{FF2B5EF4-FFF2-40B4-BE49-F238E27FC236}">
                  <a16:creationId xmlns:a16="http://schemas.microsoft.com/office/drawing/2014/main" id="{D2D32F08-5F6A-1352-84C0-41AA44BDF936}"/>
                </a:ext>
              </a:extLst>
            </p:cNvPr>
            <p:cNvGrpSpPr/>
            <p:nvPr/>
          </p:nvGrpSpPr>
          <p:grpSpPr>
            <a:xfrm>
              <a:off x="352744" y="907855"/>
              <a:ext cx="4924196" cy="2566932"/>
              <a:chOff x="583306" y="415253"/>
              <a:chExt cx="4924196" cy="2566932"/>
            </a:xfrm>
          </p:grpSpPr>
          <p:cxnSp>
            <p:nvCxnSpPr>
              <p:cNvPr id="251" name="Straight Connector 250">
                <a:extLst>
                  <a:ext uri="{FF2B5EF4-FFF2-40B4-BE49-F238E27FC236}">
                    <a16:creationId xmlns:a16="http://schemas.microsoft.com/office/drawing/2014/main" id="{EE4B6C28-7ABE-CC11-4D13-076AD45E9AD0}"/>
                  </a:ext>
                </a:extLst>
              </p:cNvPr>
              <p:cNvCxnSpPr>
                <a:cxnSpLocks/>
              </p:cNvCxnSpPr>
              <p:nvPr/>
            </p:nvCxnSpPr>
            <p:spPr>
              <a:xfrm>
                <a:off x="1884834" y="2715785"/>
                <a:ext cx="0" cy="26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B00863D-731F-A498-0DCD-8312ABAE31C9}"/>
                  </a:ext>
                </a:extLst>
              </p:cNvPr>
              <p:cNvCxnSpPr>
                <a:cxnSpLocks/>
              </p:cNvCxnSpPr>
              <p:nvPr/>
            </p:nvCxnSpPr>
            <p:spPr>
              <a:xfrm flipH="1">
                <a:off x="1902143" y="2973717"/>
                <a:ext cx="7823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0" name="Freeform 685">
                <a:extLst>
                  <a:ext uri="{FF2B5EF4-FFF2-40B4-BE49-F238E27FC236}">
                    <a16:creationId xmlns:a16="http://schemas.microsoft.com/office/drawing/2014/main" id="{700B6BEE-DCA2-7BCF-90FE-696B95A69C4A}"/>
                  </a:ext>
                </a:extLst>
              </p:cNvPr>
              <p:cNvSpPr>
                <a:spLocks/>
              </p:cNvSpPr>
              <p:nvPr/>
            </p:nvSpPr>
            <p:spPr bwMode="auto">
              <a:xfrm>
                <a:off x="583306" y="415253"/>
                <a:ext cx="4794252" cy="361950"/>
              </a:xfrm>
              <a:custGeom>
                <a:avLst/>
                <a:gdLst>
                  <a:gd name="T0" fmla="*/ 35 w 3020"/>
                  <a:gd name="T1" fmla="*/ 23 h 228"/>
                  <a:gd name="T2" fmla="*/ 85 w 3020"/>
                  <a:gd name="T3" fmla="*/ 15 h 228"/>
                  <a:gd name="T4" fmla="*/ 135 w 3020"/>
                  <a:gd name="T5" fmla="*/ 19 h 228"/>
                  <a:gd name="T6" fmla="*/ 185 w 3020"/>
                  <a:gd name="T7" fmla="*/ 19 h 228"/>
                  <a:gd name="T8" fmla="*/ 234 w 3020"/>
                  <a:gd name="T9" fmla="*/ 17 h 228"/>
                  <a:gd name="T10" fmla="*/ 284 w 3020"/>
                  <a:gd name="T11" fmla="*/ 21 h 228"/>
                  <a:gd name="T12" fmla="*/ 333 w 3020"/>
                  <a:gd name="T13" fmla="*/ 13 h 228"/>
                  <a:gd name="T14" fmla="*/ 383 w 3020"/>
                  <a:gd name="T15" fmla="*/ 15 h 228"/>
                  <a:gd name="T16" fmla="*/ 432 w 3020"/>
                  <a:gd name="T17" fmla="*/ 12 h 228"/>
                  <a:gd name="T18" fmla="*/ 482 w 3020"/>
                  <a:gd name="T19" fmla="*/ 16 h 228"/>
                  <a:gd name="T20" fmla="*/ 532 w 3020"/>
                  <a:gd name="T21" fmla="*/ 13 h 228"/>
                  <a:gd name="T22" fmla="*/ 581 w 3020"/>
                  <a:gd name="T23" fmla="*/ 9 h 228"/>
                  <a:gd name="T24" fmla="*/ 630 w 3020"/>
                  <a:gd name="T25" fmla="*/ 10 h 228"/>
                  <a:gd name="T26" fmla="*/ 680 w 3020"/>
                  <a:gd name="T27" fmla="*/ 15 h 228"/>
                  <a:gd name="T28" fmla="*/ 730 w 3020"/>
                  <a:gd name="T29" fmla="*/ 10 h 228"/>
                  <a:gd name="T30" fmla="*/ 780 w 3020"/>
                  <a:gd name="T31" fmla="*/ 10 h 228"/>
                  <a:gd name="T32" fmla="*/ 830 w 3020"/>
                  <a:gd name="T33" fmla="*/ 26 h 228"/>
                  <a:gd name="T34" fmla="*/ 878 w 3020"/>
                  <a:gd name="T35" fmla="*/ 15 h 228"/>
                  <a:gd name="T36" fmla="*/ 928 w 3020"/>
                  <a:gd name="T37" fmla="*/ 61 h 228"/>
                  <a:gd name="T38" fmla="*/ 978 w 3020"/>
                  <a:gd name="T39" fmla="*/ 162 h 228"/>
                  <a:gd name="T40" fmla="*/ 1028 w 3020"/>
                  <a:gd name="T41" fmla="*/ 210 h 228"/>
                  <a:gd name="T42" fmla="*/ 1077 w 3020"/>
                  <a:gd name="T43" fmla="*/ 224 h 228"/>
                  <a:gd name="T44" fmla="*/ 1126 w 3020"/>
                  <a:gd name="T45" fmla="*/ 210 h 228"/>
                  <a:gd name="T46" fmla="*/ 1176 w 3020"/>
                  <a:gd name="T47" fmla="*/ 201 h 228"/>
                  <a:gd name="T48" fmla="*/ 1226 w 3020"/>
                  <a:gd name="T49" fmla="*/ 188 h 228"/>
                  <a:gd name="T50" fmla="*/ 1275 w 3020"/>
                  <a:gd name="T51" fmla="*/ 164 h 228"/>
                  <a:gd name="T52" fmla="*/ 1325 w 3020"/>
                  <a:gd name="T53" fmla="*/ 149 h 228"/>
                  <a:gd name="T54" fmla="*/ 1375 w 3020"/>
                  <a:gd name="T55" fmla="*/ 146 h 228"/>
                  <a:gd name="T56" fmla="*/ 1424 w 3020"/>
                  <a:gd name="T57" fmla="*/ 123 h 228"/>
                  <a:gd name="T58" fmla="*/ 1473 w 3020"/>
                  <a:gd name="T59" fmla="*/ 112 h 228"/>
                  <a:gd name="T60" fmla="*/ 1523 w 3020"/>
                  <a:gd name="T61" fmla="*/ 98 h 228"/>
                  <a:gd name="T62" fmla="*/ 1573 w 3020"/>
                  <a:gd name="T63" fmla="*/ 96 h 228"/>
                  <a:gd name="T64" fmla="*/ 1623 w 3020"/>
                  <a:gd name="T65" fmla="*/ 88 h 228"/>
                  <a:gd name="T66" fmla="*/ 1671 w 3020"/>
                  <a:gd name="T67" fmla="*/ 89 h 228"/>
                  <a:gd name="T68" fmla="*/ 1721 w 3020"/>
                  <a:gd name="T69" fmla="*/ 88 h 228"/>
                  <a:gd name="T70" fmla="*/ 1771 w 3020"/>
                  <a:gd name="T71" fmla="*/ 86 h 228"/>
                  <a:gd name="T72" fmla="*/ 1821 w 3020"/>
                  <a:gd name="T73" fmla="*/ 89 h 228"/>
                  <a:gd name="T74" fmla="*/ 1871 w 3020"/>
                  <a:gd name="T75" fmla="*/ 78 h 228"/>
                  <a:gd name="T76" fmla="*/ 1919 w 3020"/>
                  <a:gd name="T77" fmla="*/ 77 h 228"/>
                  <a:gd name="T78" fmla="*/ 1969 w 3020"/>
                  <a:gd name="T79" fmla="*/ 75 h 228"/>
                  <a:gd name="T80" fmla="*/ 2019 w 3020"/>
                  <a:gd name="T81" fmla="*/ 72 h 228"/>
                  <a:gd name="T82" fmla="*/ 2069 w 3020"/>
                  <a:gd name="T83" fmla="*/ 69 h 228"/>
                  <a:gd name="T84" fmla="*/ 2118 w 3020"/>
                  <a:gd name="T85" fmla="*/ 69 h 228"/>
                  <a:gd name="T86" fmla="*/ 2168 w 3020"/>
                  <a:gd name="T87" fmla="*/ 67 h 228"/>
                  <a:gd name="T88" fmla="*/ 2217 w 3020"/>
                  <a:gd name="T89" fmla="*/ 69 h 228"/>
                  <a:gd name="T90" fmla="*/ 2267 w 3020"/>
                  <a:gd name="T91" fmla="*/ 64 h 228"/>
                  <a:gd name="T92" fmla="*/ 2316 w 3020"/>
                  <a:gd name="T93" fmla="*/ 58 h 228"/>
                  <a:gd name="T94" fmla="*/ 2366 w 3020"/>
                  <a:gd name="T95" fmla="*/ 63 h 228"/>
                  <a:gd name="T96" fmla="*/ 2416 w 3020"/>
                  <a:gd name="T97" fmla="*/ 58 h 228"/>
                  <a:gd name="T98" fmla="*/ 2465 w 3020"/>
                  <a:gd name="T99" fmla="*/ 53 h 228"/>
                  <a:gd name="T100" fmla="*/ 2514 w 3020"/>
                  <a:gd name="T101" fmla="*/ 62 h 228"/>
                  <a:gd name="T102" fmla="*/ 2564 w 3020"/>
                  <a:gd name="T103" fmla="*/ 45 h 228"/>
                  <a:gd name="T104" fmla="*/ 2614 w 3020"/>
                  <a:gd name="T105" fmla="*/ 63 h 228"/>
                  <a:gd name="T106" fmla="*/ 2664 w 3020"/>
                  <a:gd name="T107" fmla="*/ 51 h 228"/>
                  <a:gd name="T108" fmla="*/ 2714 w 3020"/>
                  <a:gd name="T109" fmla="*/ 61 h 228"/>
                  <a:gd name="T110" fmla="*/ 2762 w 3020"/>
                  <a:gd name="T111" fmla="*/ 52 h 228"/>
                  <a:gd name="T112" fmla="*/ 2812 w 3020"/>
                  <a:gd name="T113" fmla="*/ 58 h 228"/>
                  <a:gd name="T114" fmla="*/ 2862 w 3020"/>
                  <a:gd name="T115" fmla="*/ 51 h 228"/>
                  <a:gd name="T116" fmla="*/ 2912 w 3020"/>
                  <a:gd name="T117" fmla="*/ 53 h 228"/>
                  <a:gd name="T118" fmla="*/ 2961 w 3020"/>
                  <a:gd name="T119" fmla="*/ 47 h 228"/>
                  <a:gd name="T120" fmla="*/ 3010 w 3020"/>
                  <a:gd name="T121" fmla="*/ 5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0" h="228">
                    <a:moveTo>
                      <a:pt x="0" y="9"/>
                    </a:moveTo>
                    <a:lnTo>
                      <a:pt x="6" y="17"/>
                    </a:lnTo>
                    <a:lnTo>
                      <a:pt x="16" y="17"/>
                    </a:lnTo>
                    <a:lnTo>
                      <a:pt x="26" y="23"/>
                    </a:lnTo>
                    <a:lnTo>
                      <a:pt x="35" y="23"/>
                    </a:lnTo>
                    <a:lnTo>
                      <a:pt x="46" y="9"/>
                    </a:lnTo>
                    <a:lnTo>
                      <a:pt x="56" y="9"/>
                    </a:lnTo>
                    <a:lnTo>
                      <a:pt x="66" y="17"/>
                    </a:lnTo>
                    <a:lnTo>
                      <a:pt x="75" y="12"/>
                    </a:lnTo>
                    <a:lnTo>
                      <a:pt x="85" y="15"/>
                    </a:lnTo>
                    <a:lnTo>
                      <a:pt x="95" y="17"/>
                    </a:lnTo>
                    <a:lnTo>
                      <a:pt x="106" y="12"/>
                    </a:lnTo>
                    <a:lnTo>
                      <a:pt x="115" y="12"/>
                    </a:lnTo>
                    <a:lnTo>
                      <a:pt x="125" y="17"/>
                    </a:lnTo>
                    <a:lnTo>
                      <a:pt x="135" y="19"/>
                    </a:lnTo>
                    <a:lnTo>
                      <a:pt x="145" y="24"/>
                    </a:lnTo>
                    <a:lnTo>
                      <a:pt x="154" y="29"/>
                    </a:lnTo>
                    <a:lnTo>
                      <a:pt x="165" y="22"/>
                    </a:lnTo>
                    <a:lnTo>
                      <a:pt x="175" y="18"/>
                    </a:lnTo>
                    <a:lnTo>
                      <a:pt x="185" y="19"/>
                    </a:lnTo>
                    <a:lnTo>
                      <a:pt x="194" y="18"/>
                    </a:lnTo>
                    <a:lnTo>
                      <a:pt x="204" y="17"/>
                    </a:lnTo>
                    <a:lnTo>
                      <a:pt x="214" y="22"/>
                    </a:lnTo>
                    <a:lnTo>
                      <a:pt x="225" y="22"/>
                    </a:lnTo>
                    <a:lnTo>
                      <a:pt x="234" y="17"/>
                    </a:lnTo>
                    <a:lnTo>
                      <a:pt x="244" y="13"/>
                    </a:lnTo>
                    <a:lnTo>
                      <a:pt x="254" y="10"/>
                    </a:lnTo>
                    <a:lnTo>
                      <a:pt x="264" y="9"/>
                    </a:lnTo>
                    <a:lnTo>
                      <a:pt x="273" y="12"/>
                    </a:lnTo>
                    <a:lnTo>
                      <a:pt x="284" y="21"/>
                    </a:lnTo>
                    <a:lnTo>
                      <a:pt x="294" y="17"/>
                    </a:lnTo>
                    <a:lnTo>
                      <a:pt x="304" y="12"/>
                    </a:lnTo>
                    <a:lnTo>
                      <a:pt x="313" y="12"/>
                    </a:lnTo>
                    <a:lnTo>
                      <a:pt x="323" y="15"/>
                    </a:lnTo>
                    <a:lnTo>
                      <a:pt x="333" y="13"/>
                    </a:lnTo>
                    <a:lnTo>
                      <a:pt x="344" y="9"/>
                    </a:lnTo>
                    <a:lnTo>
                      <a:pt x="354" y="17"/>
                    </a:lnTo>
                    <a:lnTo>
                      <a:pt x="363" y="19"/>
                    </a:lnTo>
                    <a:lnTo>
                      <a:pt x="373" y="9"/>
                    </a:lnTo>
                    <a:lnTo>
                      <a:pt x="383" y="15"/>
                    </a:lnTo>
                    <a:lnTo>
                      <a:pt x="392" y="19"/>
                    </a:lnTo>
                    <a:lnTo>
                      <a:pt x="402" y="13"/>
                    </a:lnTo>
                    <a:lnTo>
                      <a:pt x="413" y="15"/>
                    </a:lnTo>
                    <a:lnTo>
                      <a:pt x="423" y="9"/>
                    </a:lnTo>
                    <a:lnTo>
                      <a:pt x="432" y="12"/>
                    </a:lnTo>
                    <a:lnTo>
                      <a:pt x="442" y="17"/>
                    </a:lnTo>
                    <a:lnTo>
                      <a:pt x="452" y="12"/>
                    </a:lnTo>
                    <a:lnTo>
                      <a:pt x="462" y="11"/>
                    </a:lnTo>
                    <a:lnTo>
                      <a:pt x="473" y="12"/>
                    </a:lnTo>
                    <a:lnTo>
                      <a:pt x="482" y="16"/>
                    </a:lnTo>
                    <a:lnTo>
                      <a:pt x="492" y="13"/>
                    </a:lnTo>
                    <a:lnTo>
                      <a:pt x="502" y="7"/>
                    </a:lnTo>
                    <a:lnTo>
                      <a:pt x="511" y="9"/>
                    </a:lnTo>
                    <a:lnTo>
                      <a:pt x="521" y="16"/>
                    </a:lnTo>
                    <a:lnTo>
                      <a:pt x="532" y="13"/>
                    </a:lnTo>
                    <a:lnTo>
                      <a:pt x="542" y="9"/>
                    </a:lnTo>
                    <a:lnTo>
                      <a:pt x="552" y="12"/>
                    </a:lnTo>
                    <a:lnTo>
                      <a:pt x="561" y="12"/>
                    </a:lnTo>
                    <a:lnTo>
                      <a:pt x="571" y="7"/>
                    </a:lnTo>
                    <a:lnTo>
                      <a:pt x="581" y="9"/>
                    </a:lnTo>
                    <a:lnTo>
                      <a:pt x="592" y="18"/>
                    </a:lnTo>
                    <a:lnTo>
                      <a:pt x="601" y="10"/>
                    </a:lnTo>
                    <a:lnTo>
                      <a:pt x="611" y="15"/>
                    </a:lnTo>
                    <a:lnTo>
                      <a:pt x="621" y="15"/>
                    </a:lnTo>
                    <a:lnTo>
                      <a:pt x="630" y="10"/>
                    </a:lnTo>
                    <a:lnTo>
                      <a:pt x="640" y="7"/>
                    </a:lnTo>
                    <a:lnTo>
                      <a:pt x="651" y="15"/>
                    </a:lnTo>
                    <a:lnTo>
                      <a:pt x="661" y="13"/>
                    </a:lnTo>
                    <a:lnTo>
                      <a:pt x="671" y="12"/>
                    </a:lnTo>
                    <a:lnTo>
                      <a:pt x="680" y="15"/>
                    </a:lnTo>
                    <a:lnTo>
                      <a:pt x="690" y="19"/>
                    </a:lnTo>
                    <a:lnTo>
                      <a:pt x="700" y="10"/>
                    </a:lnTo>
                    <a:lnTo>
                      <a:pt x="711" y="16"/>
                    </a:lnTo>
                    <a:lnTo>
                      <a:pt x="720" y="18"/>
                    </a:lnTo>
                    <a:lnTo>
                      <a:pt x="730" y="10"/>
                    </a:lnTo>
                    <a:lnTo>
                      <a:pt x="740" y="10"/>
                    </a:lnTo>
                    <a:lnTo>
                      <a:pt x="750" y="18"/>
                    </a:lnTo>
                    <a:lnTo>
                      <a:pt x="759" y="13"/>
                    </a:lnTo>
                    <a:lnTo>
                      <a:pt x="770" y="11"/>
                    </a:lnTo>
                    <a:lnTo>
                      <a:pt x="780" y="10"/>
                    </a:lnTo>
                    <a:lnTo>
                      <a:pt x="790" y="16"/>
                    </a:lnTo>
                    <a:lnTo>
                      <a:pt x="799" y="16"/>
                    </a:lnTo>
                    <a:lnTo>
                      <a:pt x="809" y="12"/>
                    </a:lnTo>
                    <a:lnTo>
                      <a:pt x="819" y="15"/>
                    </a:lnTo>
                    <a:lnTo>
                      <a:pt x="830" y="26"/>
                    </a:lnTo>
                    <a:lnTo>
                      <a:pt x="839" y="66"/>
                    </a:lnTo>
                    <a:lnTo>
                      <a:pt x="849" y="36"/>
                    </a:lnTo>
                    <a:lnTo>
                      <a:pt x="859" y="2"/>
                    </a:lnTo>
                    <a:lnTo>
                      <a:pt x="869" y="0"/>
                    </a:lnTo>
                    <a:lnTo>
                      <a:pt x="878" y="15"/>
                    </a:lnTo>
                    <a:lnTo>
                      <a:pt x="888" y="22"/>
                    </a:lnTo>
                    <a:lnTo>
                      <a:pt x="899" y="17"/>
                    </a:lnTo>
                    <a:lnTo>
                      <a:pt x="909" y="24"/>
                    </a:lnTo>
                    <a:lnTo>
                      <a:pt x="918" y="43"/>
                    </a:lnTo>
                    <a:lnTo>
                      <a:pt x="928" y="61"/>
                    </a:lnTo>
                    <a:lnTo>
                      <a:pt x="938" y="80"/>
                    </a:lnTo>
                    <a:lnTo>
                      <a:pt x="948" y="100"/>
                    </a:lnTo>
                    <a:lnTo>
                      <a:pt x="958" y="122"/>
                    </a:lnTo>
                    <a:lnTo>
                      <a:pt x="968" y="141"/>
                    </a:lnTo>
                    <a:lnTo>
                      <a:pt x="978" y="162"/>
                    </a:lnTo>
                    <a:lnTo>
                      <a:pt x="988" y="176"/>
                    </a:lnTo>
                    <a:lnTo>
                      <a:pt x="997" y="186"/>
                    </a:lnTo>
                    <a:lnTo>
                      <a:pt x="1007" y="192"/>
                    </a:lnTo>
                    <a:lnTo>
                      <a:pt x="1018" y="210"/>
                    </a:lnTo>
                    <a:lnTo>
                      <a:pt x="1028" y="210"/>
                    </a:lnTo>
                    <a:lnTo>
                      <a:pt x="1037" y="211"/>
                    </a:lnTo>
                    <a:lnTo>
                      <a:pt x="1047" y="224"/>
                    </a:lnTo>
                    <a:lnTo>
                      <a:pt x="1057" y="224"/>
                    </a:lnTo>
                    <a:lnTo>
                      <a:pt x="1067" y="220"/>
                    </a:lnTo>
                    <a:lnTo>
                      <a:pt x="1077" y="224"/>
                    </a:lnTo>
                    <a:lnTo>
                      <a:pt x="1087" y="228"/>
                    </a:lnTo>
                    <a:lnTo>
                      <a:pt x="1097" y="222"/>
                    </a:lnTo>
                    <a:lnTo>
                      <a:pt x="1107" y="224"/>
                    </a:lnTo>
                    <a:lnTo>
                      <a:pt x="1116" y="222"/>
                    </a:lnTo>
                    <a:lnTo>
                      <a:pt x="1126" y="210"/>
                    </a:lnTo>
                    <a:lnTo>
                      <a:pt x="1137" y="203"/>
                    </a:lnTo>
                    <a:lnTo>
                      <a:pt x="1147" y="203"/>
                    </a:lnTo>
                    <a:lnTo>
                      <a:pt x="1156" y="204"/>
                    </a:lnTo>
                    <a:lnTo>
                      <a:pt x="1166" y="204"/>
                    </a:lnTo>
                    <a:lnTo>
                      <a:pt x="1176" y="201"/>
                    </a:lnTo>
                    <a:lnTo>
                      <a:pt x="1186" y="196"/>
                    </a:lnTo>
                    <a:lnTo>
                      <a:pt x="1197" y="187"/>
                    </a:lnTo>
                    <a:lnTo>
                      <a:pt x="1206" y="184"/>
                    </a:lnTo>
                    <a:lnTo>
                      <a:pt x="1216" y="187"/>
                    </a:lnTo>
                    <a:lnTo>
                      <a:pt x="1226" y="188"/>
                    </a:lnTo>
                    <a:lnTo>
                      <a:pt x="1235" y="177"/>
                    </a:lnTo>
                    <a:lnTo>
                      <a:pt x="1245" y="168"/>
                    </a:lnTo>
                    <a:lnTo>
                      <a:pt x="1256" y="163"/>
                    </a:lnTo>
                    <a:lnTo>
                      <a:pt x="1266" y="162"/>
                    </a:lnTo>
                    <a:lnTo>
                      <a:pt x="1275" y="164"/>
                    </a:lnTo>
                    <a:lnTo>
                      <a:pt x="1285" y="168"/>
                    </a:lnTo>
                    <a:lnTo>
                      <a:pt x="1295" y="163"/>
                    </a:lnTo>
                    <a:lnTo>
                      <a:pt x="1305" y="160"/>
                    </a:lnTo>
                    <a:lnTo>
                      <a:pt x="1316" y="153"/>
                    </a:lnTo>
                    <a:lnTo>
                      <a:pt x="1325" y="149"/>
                    </a:lnTo>
                    <a:lnTo>
                      <a:pt x="1335" y="149"/>
                    </a:lnTo>
                    <a:lnTo>
                      <a:pt x="1345" y="148"/>
                    </a:lnTo>
                    <a:lnTo>
                      <a:pt x="1354" y="142"/>
                    </a:lnTo>
                    <a:lnTo>
                      <a:pt x="1364" y="137"/>
                    </a:lnTo>
                    <a:lnTo>
                      <a:pt x="1375" y="146"/>
                    </a:lnTo>
                    <a:lnTo>
                      <a:pt x="1385" y="139"/>
                    </a:lnTo>
                    <a:lnTo>
                      <a:pt x="1395" y="126"/>
                    </a:lnTo>
                    <a:lnTo>
                      <a:pt x="1404" y="126"/>
                    </a:lnTo>
                    <a:lnTo>
                      <a:pt x="1414" y="128"/>
                    </a:lnTo>
                    <a:lnTo>
                      <a:pt x="1424" y="123"/>
                    </a:lnTo>
                    <a:lnTo>
                      <a:pt x="1433" y="115"/>
                    </a:lnTo>
                    <a:lnTo>
                      <a:pt x="1444" y="114"/>
                    </a:lnTo>
                    <a:lnTo>
                      <a:pt x="1454" y="119"/>
                    </a:lnTo>
                    <a:lnTo>
                      <a:pt x="1464" y="119"/>
                    </a:lnTo>
                    <a:lnTo>
                      <a:pt x="1473" y="112"/>
                    </a:lnTo>
                    <a:lnTo>
                      <a:pt x="1483" y="112"/>
                    </a:lnTo>
                    <a:lnTo>
                      <a:pt x="1493" y="119"/>
                    </a:lnTo>
                    <a:lnTo>
                      <a:pt x="1504" y="103"/>
                    </a:lnTo>
                    <a:lnTo>
                      <a:pt x="1514" y="100"/>
                    </a:lnTo>
                    <a:lnTo>
                      <a:pt x="1523" y="98"/>
                    </a:lnTo>
                    <a:lnTo>
                      <a:pt x="1533" y="105"/>
                    </a:lnTo>
                    <a:lnTo>
                      <a:pt x="1543" y="109"/>
                    </a:lnTo>
                    <a:lnTo>
                      <a:pt x="1552" y="107"/>
                    </a:lnTo>
                    <a:lnTo>
                      <a:pt x="1563" y="102"/>
                    </a:lnTo>
                    <a:lnTo>
                      <a:pt x="1573" y="96"/>
                    </a:lnTo>
                    <a:lnTo>
                      <a:pt x="1583" y="90"/>
                    </a:lnTo>
                    <a:lnTo>
                      <a:pt x="1593" y="92"/>
                    </a:lnTo>
                    <a:lnTo>
                      <a:pt x="1602" y="88"/>
                    </a:lnTo>
                    <a:lnTo>
                      <a:pt x="1612" y="86"/>
                    </a:lnTo>
                    <a:lnTo>
                      <a:pt x="1623" y="88"/>
                    </a:lnTo>
                    <a:lnTo>
                      <a:pt x="1633" y="89"/>
                    </a:lnTo>
                    <a:lnTo>
                      <a:pt x="1642" y="94"/>
                    </a:lnTo>
                    <a:lnTo>
                      <a:pt x="1652" y="91"/>
                    </a:lnTo>
                    <a:lnTo>
                      <a:pt x="1662" y="84"/>
                    </a:lnTo>
                    <a:lnTo>
                      <a:pt x="1671" y="89"/>
                    </a:lnTo>
                    <a:lnTo>
                      <a:pt x="1682" y="86"/>
                    </a:lnTo>
                    <a:lnTo>
                      <a:pt x="1692" y="78"/>
                    </a:lnTo>
                    <a:lnTo>
                      <a:pt x="1702" y="79"/>
                    </a:lnTo>
                    <a:lnTo>
                      <a:pt x="1712" y="81"/>
                    </a:lnTo>
                    <a:lnTo>
                      <a:pt x="1721" y="88"/>
                    </a:lnTo>
                    <a:lnTo>
                      <a:pt x="1731" y="89"/>
                    </a:lnTo>
                    <a:lnTo>
                      <a:pt x="1742" y="85"/>
                    </a:lnTo>
                    <a:lnTo>
                      <a:pt x="1752" y="88"/>
                    </a:lnTo>
                    <a:lnTo>
                      <a:pt x="1761" y="90"/>
                    </a:lnTo>
                    <a:lnTo>
                      <a:pt x="1771" y="86"/>
                    </a:lnTo>
                    <a:lnTo>
                      <a:pt x="1781" y="74"/>
                    </a:lnTo>
                    <a:lnTo>
                      <a:pt x="1791" y="78"/>
                    </a:lnTo>
                    <a:lnTo>
                      <a:pt x="1801" y="84"/>
                    </a:lnTo>
                    <a:lnTo>
                      <a:pt x="1811" y="81"/>
                    </a:lnTo>
                    <a:lnTo>
                      <a:pt x="1821" y="89"/>
                    </a:lnTo>
                    <a:lnTo>
                      <a:pt x="1831" y="84"/>
                    </a:lnTo>
                    <a:lnTo>
                      <a:pt x="1840" y="78"/>
                    </a:lnTo>
                    <a:lnTo>
                      <a:pt x="1850" y="77"/>
                    </a:lnTo>
                    <a:lnTo>
                      <a:pt x="1861" y="72"/>
                    </a:lnTo>
                    <a:lnTo>
                      <a:pt x="1871" y="78"/>
                    </a:lnTo>
                    <a:lnTo>
                      <a:pt x="1880" y="81"/>
                    </a:lnTo>
                    <a:lnTo>
                      <a:pt x="1890" y="84"/>
                    </a:lnTo>
                    <a:lnTo>
                      <a:pt x="1900" y="80"/>
                    </a:lnTo>
                    <a:lnTo>
                      <a:pt x="1910" y="74"/>
                    </a:lnTo>
                    <a:lnTo>
                      <a:pt x="1919" y="77"/>
                    </a:lnTo>
                    <a:lnTo>
                      <a:pt x="1930" y="79"/>
                    </a:lnTo>
                    <a:lnTo>
                      <a:pt x="1940" y="78"/>
                    </a:lnTo>
                    <a:lnTo>
                      <a:pt x="1950" y="77"/>
                    </a:lnTo>
                    <a:lnTo>
                      <a:pt x="1959" y="68"/>
                    </a:lnTo>
                    <a:lnTo>
                      <a:pt x="1969" y="75"/>
                    </a:lnTo>
                    <a:lnTo>
                      <a:pt x="1979" y="85"/>
                    </a:lnTo>
                    <a:lnTo>
                      <a:pt x="1990" y="72"/>
                    </a:lnTo>
                    <a:lnTo>
                      <a:pt x="1999" y="64"/>
                    </a:lnTo>
                    <a:lnTo>
                      <a:pt x="2009" y="68"/>
                    </a:lnTo>
                    <a:lnTo>
                      <a:pt x="2019" y="72"/>
                    </a:lnTo>
                    <a:lnTo>
                      <a:pt x="2029" y="73"/>
                    </a:lnTo>
                    <a:lnTo>
                      <a:pt x="2038" y="69"/>
                    </a:lnTo>
                    <a:lnTo>
                      <a:pt x="2049" y="64"/>
                    </a:lnTo>
                    <a:lnTo>
                      <a:pt x="2059" y="73"/>
                    </a:lnTo>
                    <a:lnTo>
                      <a:pt x="2069" y="69"/>
                    </a:lnTo>
                    <a:lnTo>
                      <a:pt x="2078" y="67"/>
                    </a:lnTo>
                    <a:lnTo>
                      <a:pt x="2088" y="72"/>
                    </a:lnTo>
                    <a:lnTo>
                      <a:pt x="2098" y="69"/>
                    </a:lnTo>
                    <a:lnTo>
                      <a:pt x="2109" y="72"/>
                    </a:lnTo>
                    <a:lnTo>
                      <a:pt x="2118" y="69"/>
                    </a:lnTo>
                    <a:lnTo>
                      <a:pt x="2128" y="66"/>
                    </a:lnTo>
                    <a:lnTo>
                      <a:pt x="2138" y="67"/>
                    </a:lnTo>
                    <a:lnTo>
                      <a:pt x="2148" y="70"/>
                    </a:lnTo>
                    <a:lnTo>
                      <a:pt x="2157" y="68"/>
                    </a:lnTo>
                    <a:lnTo>
                      <a:pt x="2168" y="67"/>
                    </a:lnTo>
                    <a:lnTo>
                      <a:pt x="2178" y="64"/>
                    </a:lnTo>
                    <a:lnTo>
                      <a:pt x="2188" y="63"/>
                    </a:lnTo>
                    <a:lnTo>
                      <a:pt x="2197" y="57"/>
                    </a:lnTo>
                    <a:lnTo>
                      <a:pt x="2207" y="57"/>
                    </a:lnTo>
                    <a:lnTo>
                      <a:pt x="2217" y="69"/>
                    </a:lnTo>
                    <a:lnTo>
                      <a:pt x="2228" y="69"/>
                    </a:lnTo>
                    <a:lnTo>
                      <a:pt x="2238" y="63"/>
                    </a:lnTo>
                    <a:lnTo>
                      <a:pt x="2247" y="60"/>
                    </a:lnTo>
                    <a:lnTo>
                      <a:pt x="2257" y="57"/>
                    </a:lnTo>
                    <a:lnTo>
                      <a:pt x="2267" y="64"/>
                    </a:lnTo>
                    <a:lnTo>
                      <a:pt x="2276" y="67"/>
                    </a:lnTo>
                    <a:lnTo>
                      <a:pt x="2287" y="68"/>
                    </a:lnTo>
                    <a:lnTo>
                      <a:pt x="2297" y="73"/>
                    </a:lnTo>
                    <a:lnTo>
                      <a:pt x="2307" y="69"/>
                    </a:lnTo>
                    <a:lnTo>
                      <a:pt x="2316" y="58"/>
                    </a:lnTo>
                    <a:lnTo>
                      <a:pt x="2326" y="56"/>
                    </a:lnTo>
                    <a:lnTo>
                      <a:pt x="2336" y="63"/>
                    </a:lnTo>
                    <a:lnTo>
                      <a:pt x="2347" y="63"/>
                    </a:lnTo>
                    <a:lnTo>
                      <a:pt x="2357" y="66"/>
                    </a:lnTo>
                    <a:lnTo>
                      <a:pt x="2366" y="63"/>
                    </a:lnTo>
                    <a:lnTo>
                      <a:pt x="2376" y="63"/>
                    </a:lnTo>
                    <a:lnTo>
                      <a:pt x="2386" y="63"/>
                    </a:lnTo>
                    <a:lnTo>
                      <a:pt x="2395" y="68"/>
                    </a:lnTo>
                    <a:lnTo>
                      <a:pt x="2405" y="66"/>
                    </a:lnTo>
                    <a:lnTo>
                      <a:pt x="2416" y="58"/>
                    </a:lnTo>
                    <a:lnTo>
                      <a:pt x="2426" y="56"/>
                    </a:lnTo>
                    <a:lnTo>
                      <a:pt x="2436" y="52"/>
                    </a:lnTo>
                    <a:lnTo>
                      <a:pt x="2445" y="57"/>
                    </a:lnTo>
                    <a:lnTo>
                      <a:pt x="2455" y="61"/>
                    </a:lnTo>
                    <a:lnTo>
                      <a:pt x="2465" y="53"/>
                    </a:lnTo>
                    <a:lnTo>
                      <a:pt x="2476" y="46"/>
                    </a:lnTo>
                    <a:lnTo>
                      <a:pt x="2485" y="58"/>
                    </a:lnTo>
                    <a:lnTo>
                      <a:pt x="2495" y="57"/>
                    </a:lnTo>
                    <a:lnTo>
                      <a:pt x="2505" y="47"/>
                    </a:lnTo>
                    <a:lnTo>
                      <a:pt x="2514" y="62"/>
                    </a:lnTo>
                    <a:lnTo>
                      <a:pt x="2524" y="63"/>
                    </a:lnTo>
                    <a:lnTo>
                      <a:pt x="2535" y="57"/>
                    </a:lnTo>
                    <a:lnTo>
                      <a:pt x="2545" y="52"/>
                    </a:lnTo>
                    <a:lnTo>
                      <a:pt x="2555" y="45"/>
                    </a:lnTo>
                    <a:lnTo>
                      <a:pt x="2564" y="45"/>
                    </a:lnTo>
                    <a:lnTo>
                      <a:pt x="2574" y="53"/>
                    </a:lnTo>
                    <a:lnTo>
                      <a:pt x="2584" y="52"/>
                    </a:lnTo>
                    <a:lnTo>
                      <a:pt x="2595" y="49"/>
                    </a:lnTo>
                    <a:lnTo>
                      <a:pt x="2604" y="56"/>
                    </a:lnTo>
                    <a:lnTo>
                      <a:pt x="2614" y="63"/>
                    </a:lnTo>
                    <a:lnTo>
                      <a:pt x="2624" y="64"/>
                    </a:lnTo>
                    <a:lnTo>
                      <a:pt x="2634" y="52"/>
                    </a:lnTo>
                    <a:lnTo>
                      <a:pt x="2643" y="47"/>
                    </a:lnTo>
                    <a:lnTo>
                      <a:pt x="2654" y="49"/>
                    </a:lnTo>
                    <a:lnTo>
                      <a:pt x="2664" y="51"/>
                    </a:lnTo>
                    <a:lnTo>
                      <a:pt x="2674" y="50"/>
                    </a:lnTo>
                    <a:lnTo>
                      <a:pt x="2683" y="44"/>
                    </a:lnTo>
                    <a:lnTo>
                      <a:pt x="2693" y="51"/>
                    </a:lnTo>
                    <a:lnTo>
                      <a:pt x="2703" y="57"/>
                    </a:lnTo>
                    <a:lnTo>
                      <a:pt x="2714" y="61"/>
                    </a:lnTo>
                    <a:lnTo>
                      <a:pt x="2723" y="57"/>
                    </a:lnTo>
                    <a:lnTo>
                      <a:pt x="2733" y="51"/>
                    </a:lnTo>
                    <a:lnTo>
                      <a:pt x="2743" y="55"/>
                    </a:lnTo>
                    <a:lnTo>
                      <a:pt x="2753" y="52"/>
                    </a:lnTo>
                    <a:lnTo>
                      <a:pt x="2762" y="52"/>
                    </a:lnTo>
                    <a:lnTo>
                      <a:pt x="2773" y="52"/>
                    </a:lnTo>
                    <a:lnTo>
                      <a:pt x="2783" y="57"/>
                    </a:lnTo>
                    <a:lnTo>
                      <a:pt x="2793" y="58"/>
                    </a:lnTo>
                    <a:lnTo>
                      <a:pt x="2802" y="55"/>
                    </a:lnTo>
                    <a:lnTo>
                      <a:pt x="2812" y="58"/>
                    </a:lnTo>
                    <a:lnTo>
                      <a:pt x="2822" y="52"/>
                    </a:lnTo>
                    <a:lnTo>
                      <a:pt x="2833" y="53"/>
                    </a:lnTo>
                    <a:lnTo>
                      <a:pt x="2842" y="49"/>
                    </a:lnTo>
                    <a:lnTo>
                      <a:pt x="2852" y="47"/>
                    </a:lnTo>
                    <a:lnTo>
                      <a:pt x="2862" y="51"/>
                    </a:lnTo>
                    <a:lnTo>
                      <a:pt x="2872" y="53"/>
                    </a:lnTo>
                    <a:lnTo>
                      <a:pt x="2881" y="53"/>
                    </a:lnTo>
                    <a:lnTo>
                      <a:pt x="2891" y="53"/>
                    </a:lnTo>
                    <a:lnTo>
                      <a:pt x="2902" y="49"/>
                    </a:lnTo>
                    <a:lnTo>
                      <a:pt x="2912" y="53"/>
                    </a:lnTo>
                    <a:lnTo>
                      <a:pt x="2921" y="50"/>
                    </a:lnTo>
                    <a:lnTo>
                      <a:pt x="2931" y="52"/>
                    </a:lnTo>
                    <a:lnTo>
                      <a:pt x="2941" y="57"/>
                    </a:lnTo>
                    <a:lnTo>
                      <a:pt x="2951" y="52"/>
                    </a:lnTo>
                    <a:lnTo>
                      <a:pt x="2961" y="47"/>
                    </a:lnTo>
                    <a:lnTo>
                      <a:pt x="2971" y="57"/>
                    </a:lnTo>
                    <a:lnTo>
                      <a:pt x="2981" y="56"/>
                    </a:lnTo>
                    <a:lnTo>
                      <a:pt x="2991" y="60"/>
                    </a:lnTo>
                    <a:lnTo>
                      <a:pt x="3000" y="61"/>
                    </a:lnTo>
                    <a:lnTo>
                      <a:pt x="3010" y="57"/>
                    </a:lnTo>
                    <a:lnTo>
                      <a:pt x="3020" y="64"/>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dirty="0"/>
              </a:p>
            </p:txBody>
          </p:sp>
          <p:sp>
            <p:nvSpPr>
              <p:cNvPr id="711" name="Freeform 686">
                <a:extLst>
                  <a:ext uri="{FF2B5EF4-FFF2-40B4-BE49-F238E27FC236}">
                    <a16:creationId xmlns:a16="http://schemas.microsoft.com/office/drawing/2014/main" id="{BFE74FCC-7EF0-BC6C-7453-2AC45F406C27}"/>
                  </a:ext>
                </a:extLst>
              </p:cNvPr>
              <p:cNvSpPr>
                <a:spLocks/>
              </p:cNvSpPr>
              <p:nvPr/>
            </p:nvSpPr>
            <p:spPr bwMode="auto">
              <a:xfrm>
                <a:off x="583306" y="432715"/>
                <a:ext cx="4794252" cy="898525"/>
              </a:xfrm>
              <a:custGeom>
                <a:avLst/>
                <a:gdLst>
                  <a:gd name="T0" fmla="*/ 35 w 3020"/>
                  <a:gd name="T1" fmla="*/ 13 h 566"/>
                  <a:gd name="T2" fmla="*/ 85 w 3020"/>
                  <a:gd name="T3" fmla="*/ 17 h 566"/>
                  <a:gd name="T4" fmla="*/ 135 w 3020"/>
                  <a:gd name="T5" fmla="*/ 15 h 566"/>
                  <a:gd name="T6" fmla="*/ 185 w 3020"/>
                  <a:gd name="T7" fmla="*/ 12 h 566"/>
                  <a:gd name="T8" fmla="*/ 234 w 3020"/>
                  <a:gd name="T9" fmla="*/ 12 h 566"/>
                  <a:gd name="T10" fmla="*/ 284 w 3020"/>
                  <a:gd name="T11" fmla="*/ 18 h 566"/>
                  <a:gd name="T12" fmla="*/ 333 w 3020"/>
                  <a:gd name="T13" fmla="*/ 22 h 566"/>
                  <a:gd name="T14" fmla="*/ 383 w 3020"/>
                  <a:gd name="T15" fmla="*/ 16 h 566"/>
                  <a:gd name="T16" fmla="*/ 432 w 3020"/>
                  <a:gd name="T17" fmla="*/ 17 h 566"/>
                  <a:gd name="T18" fmla="*/ 482 w 3020"/>
                  <a:gd name="T19" fmla="*/ 18 h 566"/>
                  <a:gd name="T20" fmla="*/ 532 w 3020"/>
                  <a:gd name="T21" fmla="*/ 15 h 566"/>
                  <a:gd name="T22" fmla="*/ 581 w 3020"/>
                  <a:gd name="T23" fmla="*/ 12 h 566"/>
                  <a:gd name="T24" fmla="*/ 630 w 3020"/>
                  <a:gd name="T25" fmla="*/ 10 h 566"/>
                  <a:gd name="T26" fmla="*/ 680 w 3020"/>
                  <a:gd name="T27" fmla="*/ 12 h 566"/>
                  <a:gd name="T28" fmla="*/ 730 w 3020"/>
                  <a:gd name="T29" fmla="*/ 18 h 566"/>
                  <a:gd name="T30" fmla="*/ 780 w 3020"/>
                  <a:gd name="T31" fmla="*/ 12 h 566"/>
                  <a:gd name="T32" fmla="*/ 830 w 3020"/>
                  <a:gd name="T33" fmla="*/ 30 h 566"/>
                  <a:gd name="T34" fmla="*/ 878 w 3020"/>
                  <a:gd name="T35" fmla="*/ 4 h 566"/>
                  <a:gd name="T36" fmla="*/ 928 w 3020"/>
                  <a:gd name="T37" fmla="*/ 52 h 566"/>
                  <a:gd name="T38" fmla="*/ 978 w 3020"/>
                  <a:gd name="T39" fmla="*/ 203 h 566"/>
                  <a:gd name="T40" fmla="*/ 1028 w 3020"/>
                  <a:gd name="T41" fmla="*/ 396 h 566"/>
                  <a:gd name="T42" fmla="*/ 1077 w 3020"/>
                  <a:gd name="T43" fmla="*/ 507 h 566"/>
                  <a:gd name="T44" fmla="*/ 1126 w 3020"/>
                  <a:gd name="T45" fmla="*/ 563 h 566"/>
                  <a:gd name="T46" fmla="*/ 1176 w 3020"/>
                  <a:gd name="T47" fmla="*/ 538 h 566"/>
                  <a:gd name="T48" fmla="*/ 1226 w 3020"/>
                  <a:gd name="T49" fmla="*/ 479 h 566"/>
                  <a:gd name="T50" fmla="*/ 1275 w 3020"/>
                  <a:gd name="T51" fmla="*/ 406 h 566"/>
                  <a:gd name="T52" fmla="*/ 1325 w 3020"/>
                  <a:gd name="T53" fmla="*/ 345 h 566"/>
                  <a:gd name="T54" fmla="*/ 1375 w 3020"/>
                  <a:gd name="T55" fmla="*/ 284 h 566"/>
                  <a:gd name="T56" fmla="*/ 1424 w 3020"/>
                  <a:gd name="T57" fmla="*/ 243 h 566"/>
                  <a:gd name="T58" fmla="*/ 1473 w 3020"/>
                  <a:gd name="T59" fmla="*/ 207 h 566"/>
                  <a:gd name="T60" fmla="*/ 1523 w 3020"/>
                  <a:gd name="T61" fmla="*/ 191 h 566"/>
                  <a:gd name="T62" fmla="*/ 1573 w 3020"/>
                  <a:gd name="T63" fmla="*/ 164 h 566"/>
                  <a:gd name="T64" fmla="*/ 1623 w 3020"/>
                  <a:gd name="T65" fmla="*/ 153 h 566"/>
                  <a:gd name="T66" fmla="*/ 1671 w 3020"/>
                  <a:gd name="T67" fmla="*/ 134 h 566"/>
                  <a:gd name="T68" fmla="*/ 1721 w 3020"/>
                  <a:gd name="T69" fmla="*/ 113 h 566"/>
                  <a:gd name="T70" fmla="*/ 1771 w 3020"/>
                  <a:gd name="T71" fmla="*/ 108 h 566"/>
                  <a:gd name="T72" fmla="*/ 1821 w 3020"/>
                  <a:gd name="T73" fmla="*/ 87 h 566"/>
                  <a:gd name="T74" fmla="*/ 1871 w 3020"/>
                  <a:gd name="T75" fmla="*/ 84 h 566"/>
                  <a:gd name="T76" fmla="*/ 1919 w 3020"/>
                  <a:gd name="T77" fmla="*/ 75 h 566"/>
                  <a:gd name="T78" fmla="*/ 1969 w 3020"/>
                  <a:gd name="T79" fmla="*/ 70 h 566"/>
                  <a:gd name="T80" fmla="*/ 2019 w 3020"/>
                  <a:gd name="T81" fmla="*/ 62 h 566"/>
                  <a:gd name="T82" fmla="*/ 2069 w 3020"/>
                  <a:gd name="T83" fmla="*/ 49 h 566"/>
                  <a:gd name="T84" fmla="*/ 2118 w 3020"/>
                  <a:gd name="T85" fmla="*/ 45 h 566"/>
                  <a:gd name="T86" fmla="*/ 2168 w 3020"/>
                  <a:gd name="T87" fmla="*/ 52 h 566"/>
                  <a:gd name="T88" fmla="*/ 2217 w 3020"/>
                  <a:gd name="T89" fmla="*/ 34 h 566"/>
                  <a:gd name="T90" fmla="*/ 2267 w 3020"/>
                  <a:gd name="T91" fmla="*/ 42 h 566"/>
                  <a:gd name="T92" fmla="*/ 2316 w 3020"/>
                  <a:gd name="T93" fmla="*/ 45 h 566"/>
                  <a:gd name="T94" fmla="*/ 2366 w 3020"/>
                  <a:gd name="T95" fmla="*/ 34 h 566"/>
                  <a:gd name="T96" fmla="*/ 2416 w 3020"/>
                  <a:gd name="T97" fmla="*/ 36 h 566"/>
                  <a:gd name="T98" fmla="*/ 2465 w 3020"/>
                  <a:gd name="T99" fmla="*/ 32 h 566"/>
                  <a:gd name="T100" fmla="*/ 2514 w 3020"/>
                  <a:gd name="T101" fmla="*/ 27 h 566"/>
                  <a:gd name="T102" fmla="*/ 2564 w 3020"/>
                  <a:gd name="T103" fmla="*/ 36 h 566"/>
                  <a:gd name="T104" fmla="*/ 2614 w 3020"/>
                  <a:gd name="T105" fmla="*/ 29 h 566"/>
                  <a:gd name="T106" fmla="*/ 2664 w 3020"/>
                  <a:gd name="T107" fmla="*/ 27 h 566"/>
                  <a:gd name="T108" fmla="*/ 2714 w 3020"/>
                  <a:gd name="T109" fmla="*/ 32 h 566"/>
                  <a:gd name="T110" fmla="*/ 2762 w 3020"/>
                  <a:gd name="T111" fmla="*/ 32 h 566"/>
                  <a:gd name="T112" fmla="*/ 2812 w 3020"/>
                  <a:gd name="T113" fmla="*/ 22 h 566"/>
                  <a:gd name="T114" fmla="*/ 2862 w 3020"/>
                  <a:gd name="T115" fmla="*/ 19 h 566"/>
                  <a:gd name="T116" fmla="*/ 2912 w 3020"/>
                  <a:gd name="T117" fmla="*/ 17 h 566"/>
                  <a:gd name="T118" fmla="*/ 2961 w 3020"/>
                  <a:gd name="T119" fmla="*/ 24 h 566"/>
                  <a:gd name="T120" fmla="*/ 3010 w 3020"/>
                  <a:gd name="T121" fmla="*/ 1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0" h="566">
                    <a:moveTo>
                      <a:pt x="0" y="16"/>
                    </a:moveTo>
                    <a:lnTo>
                      <a:pt x="6" y="12"/>
                    </a:lnTo>
                    <a:lnTo>
                      <a:pt x="16" y="12"/>
                    </a:lnTo>
                    <a:lnTo>
                      <a:pt x="26" y="10"/>
                    </a:lnTo>
                    <a:lnTo>
                      <a:pt x="35" y="13"/>
                    </a:lnTo>
                    <a:lnTo>
                      <a:pt x="46" y="23"/>
                    </a:lnTo>
                    <a:lnTo>
                      <a:pt x="56" y="15"/>
                    </a:lnTo>
                    <a:lnTo>
                      <a:pt x="66" y="13"/>
                    </a:lnTo>
                    <a:lnTo>
                      <a:pt x="75" y="18"/>
                    </a:lnTo>
                    <a:lnTo>
                      <a:pt x="85" y="17"/>
                    </a:lnTo>
                    <a:lnTo>
                      <a:pt x="95" y="17"/>
                    </a:lnTo>
                    <a:lnTo>
                      <a:pt x="106" y="17"/>
                    </a:lnTo>
                    <a:lnTo>
                      <a:pt x="115" y="17"/>
                    </a:lnTo>
                    <a:lnTo>
                      <a:pt x="125" y="11"/>
                    </a:lnTo>
                    <a:lnTo>
                      <a:pt x="135" y="15"/>
                    </a:lnTo>
                    <a:lnTo>
                      <a:pt x="145" y="7"/>
                    </a:lnTo>
                    <a:lnTo>
                      <a:pt x="154" y="11"/>
                    </a:lnTo>
                    <a:lnTo>
                      <a:pt x="165" y="15"/>
                    </a:lnTo>
                    <a:lnTo>
                      <a:pt x="175" y="12"/>
                    </a:lnTo>
                    <a:lnTo>
                      <a:pt x="185" y="12"/>
                    </a:lnTo>
                    <a:lnTo>
                      <a:pt x="194" y="12"/>
                    </a:lnTo>
                    <a:lnTo>
                      <a:pt x="204" y="21"/>
                    </a:lnTo>
                    <a:lnTo>
                      <a:pt x="214" y="21"/>
                    </a:lnTo>
                    <a:lnTo>
                      <a:pt x="225" y="12"/>
                    </a:lnTo>
                    <a:lnTo>
                      <a:pt x="234" y="12"/>
                    </a:lnTo>
                    <a:lnTo>
                      <a:pt x="244" y="16"/>
                    </a:lnTo>
                    <a:lnTo>
                      <a:pt x="254" y="16"/>
                    </a:lnTo>
                    <a:lnTo>
                      <a:pt x="264" y="10"/>
                    </a:lnTo>
                    <a:lnTo>
                      <a:pt x="273" y="17"/>
                    </a:lnTo>
                    <a:lnTo>
                      <a:pt x="284" y="18"/>
                    </a:lnTo>
                    <a:lnTo>
                      <a:pt x="294" y="27"/>
                    </a:lnTo>
                    <a:lnTo>
                      <a:pt x="304" y="21"/>
                    </a:lnTo>
                    <a:lnTo>
                      <a:pt x="313" y="13"/>
                    </a:lnTo>
                    <a:lnTo>
                      <a:pt x="323" y="19"/>
                    </a:lnTo>
                    <a:lnTo>
                      <a:pt x="333" y="22"/>
                    </a:lnTo>
                    <a:lnTo>
                      <a:pt x="344" y="25"/>
                    </a:lnTo>
                    <a:lnTo>
                      <a:pt x="354" y="23"/>
                    </a:lnTo>
                    <a:lnTo>
                      <a:pt x="363" y="23"/>
                    </a:lnTo>
                    <a:lnTo>
                      <a:pt x="373" y="23"/>
                    </a:lnTo>
                    <a:lnTo>
                      <a:pt x="383" y="16"/>
                    </a:lnTo>
                    <a:lnTo>
                      <a:pt x="392" y="21"/>
                    </a:lnTo>
                    <a:lnTo>
                      <a:pt x="402" y="22"/>
                    </a:lnTo>
                    <a:lnTo>
                      <a:pt x="413" y="17"/>
                    </a:lnTo>
                    <a:lnTo>
                      <a:pt x="423" y="16"/>
                    </a:lnTo>
                    <a:lnTo>
                      <a:pt x="432" y="17"/>
                    </a:lnTo>
                    <a:lnTo>
                      <a:pt x="442" y="13"/>
                    </a:lnTo>
                    <a:lnTo>
                      <a:pt x="452" y="12"/>
                    </a:lnTo>
                    <a:lnTo>
                      <a:pt x="462" y="23"/>
                    </a:lnTo>
                    <a:lnTo>
                      <a:pt x="473" y="13"/>
                    </a:lnTo>
                    <a:lnTo>
                      <a:pt x="482" y="18"/>
                    </a:lnTo>
                    <a:lnTo>
                      <a:pt x="492" y="17"/>
                    </a:lnTo>
                    <a:lnTo>
                      <a:pt x="502" y="21"/>
                    </a:lnTo>
                    <a:lnTo>
                      <a:pt x="511" y="17"/>
                    </a:lnTo>
                    <a:lnTo>
                      <a:pt x="521" y="15"/>
                    </a:lnTo>
                    <a:lnTo>
                      <a:pt x="532" y="15"/>
                    </a:lnTo>
                    <a:lnTo>
                      <a:pt x="542" y="17"/>
                    </a:lnTo>
                    <a:lnTo>
                      <a:pt x="552" y="13"/>
                    </a:lnTo>
                    <a:lnTo>
                      <a:pt x="561" y="15"/>
                    </a:lnTo>
                    <a:lnTo>
                      <a:pt x="571" y="8"/>
                    </a:lnTo>
                    <a:lnTo>
                      <a:pt x="581" y="12"/>
                    </a:lnTo>
                    <a:lnTo>
                      <a:pt x="592" y="13"/>
                    </a:lnTo>
                    <a:lnTo>
                      <a:pt x="601" y="18"/>
                    </a:lnTo>
                    <a:lnTo>
                      <a:pt x="611" y="2"/>
                    </a:lnTo>
                    <a:lnTo>
                      <a:pt x="621" y="6"/>
                    </a:lnTo>
                    <a:lnTo>
                      <a:pt x="630" y="10"/>
                    </a:lnTo>
                    <a:lnTo>
                      <a:pt x="640" y="6"/>
                    </a:lnTo>
                    <a:lnTo>
                      <a:pt x="651" y="15"/>
                    </a:lnTo>
                    <a:lnTo>
                      <a:pt x="661" y="11"/>
                    </a:lnTo>
                    <a:lnTo>
                      <a:pt x="671" y="16"/>
                    </a:lnTo>
                    <a:lnTo>
                      <a:pt x="680" y="12"/>
                    </a:lnTo>
                    <a:lnTo>
                      <a:pt x="690" y="16"/>
                    </a:lnTo>
                    <a:lnTo>
                      <a:pt x="700" y="17"/>
                    </a:lnTo>
                    <a:lnTo>
                      <a:pt x="711" y="12"/>
                    </a:lnTo>
                    <a:lnTo>
                      <a:pt x="720" y="17"/>
                    </a:lnTo>
                    <a:lnTo>
                      <a:pt x="730" y="18"/>
                    </a:lnTo>
                    <a:lnTo>
                      <a:pt x="740" y="16"/>
                    </a:lnTo>
                    <a:lnTo>
                      <a:pt x="750" y="16"/>
                    </a:lnTo>
                    <a:lnTo>
                      <a:pt x="759" y="17"/>
                    </a:lnTo>
                    <a:lnTo>
                      <a:pt x="770" y="18"/>
                    </a:lnTo>
                    <a:lnTo>
                      <a:pt x="780" y="12"/>
                    </a:lnTo>
                    <a:lnTo>
                      <a:pt x="790" y="23"/>
                    </a:lnTo>
                    <a:lnTo>
                      <a:pt x="799" y="16"/>
                    </a:lnTo>
                    <a:lnTo>
                      <a:pt x="809" y="10"/>
                    </a:lnTo>
                    <a:lnTo>
                      <a:pt x="819" y="8"/>
                    </a:lnTo>
                    <a:lnTo>
                      <a:pt x="830" y="30"/>
                    </a:lnTo>
                    <a:lnTo>
                      <a:pt x="839" y="70"/>
                    </a:lnTo>
                    <a:lnTo>
                      <a:pt x="849" y="34"/>
                    </a:lnTo>
                    <a:lnTo>
                      <a:pt x="859" y="1"/>
                    </a:lnTo>
                    <a:lnTo>
                      <a:pt x="869" y="0"/>
                    </a:lnTo>
                    <a:lnTo>
                      <a:pt x="878" y="4"/>
                    </a:lnTo>
                    <a:lnTo>
                      <a:pt x="888" y="5"/>
                    </a:lnTo>
                    <a:lnTo>
                      <a:pt x="899" y="10"/>
                    </a:lnTo>
                    <a:lnTo>
                      <a:pt x="909" y="13"/>
                    </a:lnTo>
                    <a:lnTo>
                      <a:pt x="918" y="28"/>
                    </a:lnTo>
                    <a:lnTo>
                      <a:pt x="928" y="52"/>
                    </a:lnTo>
                    <a:lnTo>
                      <a:pt x="938" y="53"/>
                    </a:lnTo>
                    <a:lnTo>
                      <a:pt x="948" y="91"/>
                    </a:lnTo>
                    <a:lnTo>
                      <a:pt x="958" y="129"/>
                    </a:lnTo>
                    <a:lnTo>
                      <a:pt x="968" y="156"/>
                    </a:lnTo>
                    <a:lnTo>
                      <a:pt x="978" y="203"/>
                    </a:lnTo>
                    <a:lnTo>
                      <a:pt x="988" y="238"/>
                    </a:lnTo>
                    <a:lnTo>
                      <a:pt x="997" y="276"/>
                    </a:lnTo>
                    <a:lnTo>
                      <a:pt x="1007" y="321"/>
                    </a:lnTo>
                    <a:lnTo>
                      <a:pt x="1018" y="357"/>
                    </a:lnTo>
                    <a:lnTo>
                      <a:pt x="1028" y="396"/>
                    </a:lnTo>
                    <a:lnTo>
                      <a:pt x="1037" y="427"/>
                    </a:lnTo>
                    <a:lnTo>
                      <a:pt x="1047" y="456"/>
                    </a:lnTo>
                    <a:lnTo>
                      <a:pt x="1057" y="488"/>
                    </a:lnTo>
                    <a:lnTo>
                      <a:pt x="1067" y="501"/>
                    </a:lnTo>
                    <a:lnTo>
                      <a:pt x="1077" y="507"/>
                    </a:lnTo>
                    <a:lnTo>
                      <a:pt x="1087" y="530"/>
                    </a:lnTo>
                    <a:lnTo>
                      <a:pt x="1097" y="543"/>
                    </a:lnTo>
                    <a:lnTo>
                      <a:pt x="1107" y="544"/>
                    </a:lnTo>
                    <a:lnTo>
                      <a:pt x="1116" y="566"/>
                    </a:lnTo>
                    <a:lnTo>
                      <a:pt x="1126" y="563"/>
                    </a:lnTo>
                    <a:lnTo>
                      <a:pt x="1137" y="558"/>
                    </a:lnTo>
                    <a:lnTo>
                      <a:pt x="1147" y="557"/>
                    </a:lnTo>
                    <a:lnTo>
                      <a:pt x="1156" y="555"/>
                    </a:lnTo>
                    <a:lnTo>
                      <a:pt x="1166" y="544"/>
                    </a:lnTo>
                    <a:lnTo>
                      <a:pt x="1176" y="538"/>
                    </a:lnTo>
                    <a:lnTo>
                      <a:pt x="1186" y="531"/>
                    </a:lnTo>
                    <a:lnTo>
                      <a:pt x="1197" y="516"/>
                    </a:lnTo>
                    <a:lnTo>
                      <a:pt x="1206" y="503"/>
                    </a:lnTo>
                    <a:lnTo>
                      <a:pt x="1216" y="488"/>
                    </a:lnTo>
                    <a:lnTo>
                      <a:pt x="1226" y="479"/>
                    </a:lnTo>
                    <a:lnTo>
                      <a:pt x="1235" y="469"/>
                    </a:lnTo>
                    <a:lnTo>
                      <a:pt x="1245" y="445"/>
                    </a:lnTo>
                    <a:lnTo>
                      <a:pt x="1256" y="441"/>
                    </a:lnTo>
                    <a:lnTo>
                      <a:pt x="1266" y="423"/>
                    </a:lnTo>
                    <a:lnTo>
                      <a:pt x="1275" y="406"/>
                    </a:lnTo>
                    <a:lnTo>
                      <a:pt x="1285" y="405"/>
                    </a:lnTo>
                    <a:lnTo>
                      <a:pt x="1295" y="379"/>
                    </a:lnTo>
                    <a:lnTo>
                      <a:pt x="1305" y="368"/>
                    </a:lnTo>
                    <a:lnTo>
                      <a:pt x="1316" y="361"/>
                    </a:lnTo>
                    <a:lnTo>
                      <a:pt x="1325" y="345"/>
                    </a:lnTo>
                    <a:lnTo>
                      <a:pt x="1335" y="333"/>
                    </a:lnTo>
                    <a:lnTo>
                      <a:pt x="1345" y="316"/>
                    </a:lnTo>
                    <a:lnTo>
                      <a:pt x="1354" y="312"/>
                    </a:lnTo>
                    <a:lnTo>
                      <a:pt x="1364" y="301"/>
                    </a:lnTo>
                    <a:lnTo>
                      <a:pt x="1375" y="284"/>
                    </a:lnTo>
                    <a:lnTo>
                      <a:pt x="1385" y="279"/>
                    </a:lnTo>
                    <a:lnTo>
                      <a:pt x="1395" y="271"/>
                    </a:lnTo>
                    <a:lnTo>
                      <a:pt x="1404" y="258"/>
                    </a:lnTo>
                    <a:lnTo>
                      <a:pt x="1414" y="248"/>
                    </a:lnTo>
                    <a:lnTo>
                      <a:pt x="1424" y="243"/>
                    </a:lnTo>
                    <a:lnTo>
                      <a:pt x="1433" y="232"/>
                    </a:lnTo>
                    <a:lnTo>
                      <a:pt x="1444" y="241"/>
                    </a:lnTo>
                    <a:lnTo>
                      <a:pt x="1454" y="230"/>
                    </a:lnTo>
                    <a:lnTo>
                      <a:pt x="1464" y="205"/>
                    </a:lnTo>
                    <a:lnTo>
                      <a:pt x="1473" y="207"/>
                    </a:lnTo>
                    <a:lnTo>
                      <a:pt x="1483" y="208"/>
                    </a:lnTo>
                    <a:lnTo>
                      <a:pt x="1493" y="207"/>
                    </a:lnTo>
                    <a:lnTo>
                      <a:pt x="1504" y="203"/>
                    </a:lnTo>
                    <a:lnTo>
                      <a:pt x="1514" y="194"/>
                    </a:lnTo>
                    <a:lnTo>
                      <a:pt x="1523" y="191"/>
                    </a:lnTo>
                    <a:lnTo>
                      <a:pt x="1533" y="190"/>
                    </a:lnTo>
                    <a:lnTo>
                      <a:pt x="1543" y="180"/>
                    </a:lnTo>
                    <a:lnTo>
                      <a:pt x="1552" y="174"/>
                    </a:lnTo>
                    <a:lnTo>
                      <a:pt x="1563" y="173"/>
                    </a:lnTo>
                    <a:lnTo>
                      <a:pt x="1573" y="164"/>
                    </a:lnTo>
                    <a:lnTo>
                      <a:pt x="1583" y="159"/>
                    </a:lnTo>
                    <a:lnTo>
                      <a:pt x="1593" y="158"/>
                    </a:lnTo>
                    <a:lnTo>
                      <a:pt x="1602" y="148"/>
                    </a:lnTo>
                    <a:lnTo>
                      <a:pt x="1612" y="152"/>
                    </a:lnTo>
                    <a:lnTo>
                      <a:pt x="1623" y="153"/>
                    </a:lnTo>
                    <a:lnTo>
                      <a:pt x="1633" y="146"/>
                    </a:lnTo>
                    <a:lnTo>
                      <a:pt x="1642" y="138"/>
                    </a:lnTo>
                    <a:lnTo>
                      <a:pt x="1652" y="136"/>
                    </a:lnTo>
                    <a:lnTo>
                      <a:pt x="1662" y="146"/>
                    </a:lnTo>
                    <a:lnTo>
                      <a:pt x="1671" y="134"/>
                    </a:lnTo>
                    <a:lnTo>
                      <a:pt x="1682" y="126"/>
                    </a:lnTo>
                    <a:lnTo>
                      <a:pt x="1692" y="131"/>
                    </a:lnTo>
                    <a:lnTo>
                      <a:pt x="1702" y="130"/>
                    </a:lnTo>
                    <a:lnTo>
                      <a:pt x="1712" y="120"/>
                    </a:lnTo>
                    <a:lnTo>
                      <a:pt x="1721" y="113"/>
                    </a:lnTo>
                    <a:lnTo>
                      <a:pt x="1731" y="107"/>
                    </a:lnTo>
                    <a:lnTo>
                      <a:pt x="1742" y="108"/>
                    </a:lnTo>
                    <a:lnTo>
                      <a:pt x="1752" y="112"/>
                    </a:lnTo>
                    <a:lnTo>
                      <a:pt x="1761" y="108"/>
                    </a:lnTo>
                    <a:lnTo>
                      <a:pt x="1771" y="108"/>
                    </a:lnTo>
                    <a:lnTo>
                      <a:pt x="1781" y="102"/>
                    </a:lnTo>
                    <a:lnTo>
                      <a:pt x="1791" y="100"/>
                    </a:lnTo>
                    <a:lnTo>
                      <a:pt x="1801" y="107"/>
                    </a:lnTo>
                    <a:lnTo>
                      <a:pt x="1811" y="98"/>
                    </a:lnTo>
                    <a:lnTo>
                      <a:pt x="1821" y="87"/>
                    </a:lnTo>
                    <a:lnTo>
                      <a:pt x="1831" y="89"/>
                    </a:lnTo>
                    <a:lnTo>
                      <a:pt x="1840" y="91"/>
                    </a:lnTo>
                    <a:lnTo>
                      <a:pt x="1850" y="89"/>
                    </a:lnTo>
                    <a:lnTo>
                      <a:pt x="1861" y="89"/>
                    </a:lnTo>
                    <a:lnTo>
                      <a:pt x="1871" y="84"/>
                    </a:lnTo>
                    <a:lnTo>
                      <a:pt x="1880" y="84"/>
                    </a:lnTo>
                    <a:lnTo>
                      <a:pt x="1890" y="78"/>
                    </a:lnTo>
                    <a:lnTo>
                      <a:pt x="1900" y="83"/>
                    </a:lnTo>
                    <a:lnTo>
                      <a:pt x="1910" y="92"/>
                    </a:lnTo>
                    <a:lnTo>
                      <a:pt x="1919" y="75"/>
                    </a:lnTo>
                    <a:lnTo>
                      <a:pt x="1930" y="64"/>
                    </a:lnTo>
                    <a:lnTo>
                      <a:pt x="1940" y="74"/>
                    </a:lnTo>
                    <a:lnTo>
                      <a:pt x="1950" y="63"/>
                    </a:lnTo>
                    <a:lnTo>
                      <a:pt x="1959" y="61"/>
                    </a:lnTo>
                    <a:lnTo>
                      <a:pt x="1969" y="70"/>
                    </a:lnTo>
                    <a:lnTo>
                      <a:pt x="1979" y="66"/>
                    </a:lnTo>
                    <a:lnTo>
                      <a:pt x="1990" y="67"/>
                    </a:lnTo>
                    <a:lnTo>
                      <a:pt x="1999" y="67"/>
                    </a:lnTo>
                    <a:lnTo>
                      <a:pt x="2009" y="64"/>
                    </a:lnTo>
                    <a:lnTo>
                      <a:pt x="2019" y="62"/>
                    </a:lnTo>
                    <a:lnTo>
                      <a:pt x="2029" y="62"/>
                    </a:lnTo>
                    <a:lnTo>
                      <a:pt x="2038" y="57"/>
                    </a:lnTo>
                    <a:lnTo>
                      <a:pt x="2049" y="61"/>
                    </a:lnTo>
                    <a:lnTo>
                      <a:pt x="2059" y="58"/>
                    </a:lnTo>
                    <a:lnTo>
                      <a:pt x="2069" y="49"/>
                    </a:lnTo>
                    <a:lnTo>
                      <a:pt x="2078" y="51"/>
                    </a:lnTo>
                    <a:lnTo>
                      <a:pt x="2088" y="50"/>
                    </a:lnTo>
                    <a:lnTo>
                      <a:pt x="2098" y="55"/>
                    </a:lnTo>
                    <a:lnTo>
                      <a:pt x="2109" y="52"/>
                    </a:lnTo>
                    <a:lnTo>
                      <a:pt x="2118" y="45"/>
                    </a:lnTo>
                    <a:lnTo>
                      <a:pt x="2128" y="53"/>
                    </a:lnTo>
                    <a:lnTo>
                      <a:pt x="2138" y="51"/>
                    </a:lnTo>
                    <a:lnTo>
                      <a:pt x="2148" y="47"/>
                    </a:lnTo>
                    <a:lnTo>
                      <a:pt x="2157" y="52"/>
                    </a:lnTo>
                    <a:lnTo>
                      <a:pt x="2168" y="52"/>
                    </a:lnTo>
                    <a:lnTo>
                      <a:pt x="2178" y="49"/>
                    </a:lnTo>
                    <a:lnTo>
                      <a:pt x="2188" y="44"/>
                    </a:lnTo>
                    <a:lnTo>
                      <a:pt x="2197" y="49"/>
                    </a:lnTo>
                    <a:lnTo>
                      <a:pt x="2207" y="46"/>
                    </a:lnTo>
                    <a:lnTo>
                      <a:pt x="2217" y="34"/>
                    </a:lnTo>
                    <a:lnTo>
                      <a:pt x="2228" y="45"/>
                    </a:lnTo>
                    <a:lnTo>
                      <a:pt x="2238" y="50"/>
                    </a:lnTo>
                    <a:lnTo>
                      <a:pt x="2247" y="52"/>
                    </a:lnTo>
                    <a:lnTo>
                      <a:pt x="2257" y="36"/>
                    </a:lnTo>
                    <a:lnTo>
                      <a:pt x="2267" y="42"/>
                    </a:lnTo>
                    <a:lnTo>
                      <a:pt x="2276" y="42"/>
                    </a:lnTo>
                    <a:lnTo>
                      <a:pt x="2287" y="34"/>
                    </a:lnTo>
                    <a:lnTo>
                      <a:pt x="2297" y="38"/>
                    </a:lnTo>
                    <a:lnTo>
                      <a:pt x="2307" y="45"/>
                    </a:lnTo>
                    <a:lnTo>
                      <a:pt x="2316" y="45"/>
                    </a:lnTo>
                    <a:lnTo>
                      <a:pt x="2326" y="39"/>
                    </a:lnTo>
                    <a:lnTo>
                      <a:pt x="2336" y="41"/>
                    </a:lnTo>
                    <a:lnTo>
                      <a:pt x="2347" y="40"/>
                    </a:lnTo>
                    <a:lnTo>
                      <a:pt x="2357" y="34"/>
                    </a:lnTo>
                    <a:lnTo>
                      <a:pt x="2366" y="34"/>
                    </a:lnTo>
                    <a:lnTo>
                      <a:pt x="2376" y="38"/>
                    </a:lnTo>
                    <a:lnTo>
                      <a:pt x="2386" y="33"/>
                    </a:lnTo>
                    <a:lnTo>
                      <a:pt x="2395" y="38"/>
                    </a:lnTo>
                    <a:lnTo>
                      <a:pt x="2405" y="36"/>
                    </a:lnTo>
                    <a:lnTo>
                      <a:pt x="2416" y="36"/>
                    </a:lnTo>
                    <a:lnTo>
                      <a:pt x="2426" y="36"/>
                    </a:lnTo>
                    <a:lnTo>
                      <a:pt x="2436" y="39"/>
                    </a:lnTo>
                    <a:lnTo>
                      <a:pt x="2445" y="33"/>
                    </a:lnTo>
                    <a:lnTo>
                      <a:pt x="2455" y="28"/>
                    </a:lnTo>
                    <a:lnTo>
                      <a:pt x="2465" y="32"/>
                    </a:lnTo>
                    <a:lnTo>
                      <a:pt x="2476" y="32"/>
                    </a:lnTo>
                    <a:lnTo>
                      <a:pt x="2485" y="35"/>
                    </a:lnTo>
                    <a:lnTo>
                      <a:pt x="2495" y="33"/>
                    </a:lnTo>
                    <a:lnTo>
                      <a:pt x="2505" y="32"/>
                    </a:lnTo>
                    <a:lnTo>
                      <a:pt x="2514" y="27"/>
                    </a:lnTo>
                    <a:lnTo>
                      <a:pt x="2524" y="27"/>
                    </a:lnTo>
                    <a:lnTo>
                      <a:pt x="2535" y="28"/>
                    </a:lnTo>
                    <a:lnTo>
                      <a:pt x="2545" y="32"/>
                    </a:lnTo>
                    <a:lnTo>
                      <a:pt x="2555" y="33"/>
                    </a:lnTo>
                    <a:lnTo>
                      <a:pt x="2564" y="36"/>
                    </a:lnTo>
                    <a:lnTo>
                      <a:pt x="2574" y="35"/>
                    </a:lnTo>
                    <a:lnTo>
                      <a:pt x="2584" y="32"/>
                    </a:lnTo>
                    <a:lnTo>
                      <a:pt x="2595" y="29"/>
                    </a:lnTo>
                    <a:lnTo>
                      <a:pt x="2604" y="29"/>
                    </a:lnTo>
                    <a:lnTo>
                      <a:pt x="2614" y="29"/>
                    </a:lnTo>
                    <a:lnTo>
                      <a:pt x="2624" y="30"/>
                    </a:lnTo>
                    <a:lnTo>
                      <a:pt x="2634" y="32"/>
                    </a:lnTo>
                    <a:lnTo>
                      <a:pt x="2643" y="29"/>
                    </a:lnTo>
                    <a:lnTo>
                      <a:pt x="2654" y="27"/>
                    </a:lnTo>
                    <a:lnTo>
                      <a:pt x="2664" y="27"/>
                    </a:lnTo>
                    <a:lnTo>
                      <a:pt x="2674" y="29"/>
                    </a:lnTo>
                    <a:lnTo>
                      <a:pt x="2683" y="28"/>
                    </a:lnTo>
                    <a:lnTo>
                      <a:pt x="2693" y="19"/>
                    </a:lnTo>
                    <a:lnTo>
                      <a:pt x="2703" y="29"/>
                    </a:lnTo>
                    <a:lnTo>
                      <a:pt x="2714" y="32"/>
                    </a:lnTo>
                    <a:lnTo>
                      <a:pt x="2723" y="25"/>
                    </a:lnTo>
                    <a:lnTo>
                      <a:pt x="2733" y="25"/>
                    </a:lnTo>
                    <a:lnTo>
                      <a:pt x="2743" y="28"/>
                    </a:lnTo>
                    <a:lnTo>
                      <a:pt x="2753" y="30"/>
                    </a:lnTo>
                    <a:lnTo>
                      <a:pt x="2762" y="32"/>
                    </a:lnTo>
                    <a:lnTo>
                      <a:pt x="2773" y="23"/>
                    </a:lnTo>
                    <a:lnTo>
                      <a:pt x="2783" y="21"/>
                    </a:lnTo>
                    <a:lnTo>
                      <a:pt x="2793" y="29"/>
                    </a:lnTo>
                    <a:lnTo>
                      <a:pt x="2802" y="32"/>
                    </a:lnTo>
                    <a:lnTo>
                      <a:pt x="2812" y="22"/>
                    </a:lnTo>
                    <a:lnTo>
                      <a:pt x="2822" y="24"/>
                    </a:lnTo>
                    <a:lnTo>
                      <a:pt x="2833" y="28"/>
                    </a:lnTo>
                    <a:lnTo>
                      <a:pt x="2842" y="30"/>
                    </a:lnTo>
                    <a:lnTo>
                      <a:pt x="2852" y="27"/>
                    </a:lnTo>
                    <a:lnTo>
                      <a:pt x="2862" y="19"/>
                    </a:lnTo>
                    <a:lnTo>
                      <a:pt x="2872" y="22"/>
                    </a:lnTo>
                    <a:lnTo>
                      <a:pt x="2881" y="21"/>
                    </a:lnTo>
                    <a:lnTo>
                      <a:pt x="2891" y="16"/>
                    </a:lnTo>
                    <a:lnTo>
                      <a:pt x="2902" y="22"/>
                    </a:lnTo>
                    <a:lnTo>
                      <a:pt x="2912" y="17"/>
                    </a:lnTo>
                    <a:lnTo>
                      <a:pt x="2921" y="21"/>
                    </a:lnTo>
                    <a:lnTo>
                      <a:pt x="2931" y="24"/>
                    </a:lnTo>
                    <a:lnTo>
                      <a:pt x="2941" y="21"/>
                    </a:lnTo>
                    <a:lnTo>
                      <a:pt x="2951" y="24"/>
                    </a:lnTo>
                    <a:lnTo>
                      <a:pt x="2961" y="24"/>
                    </a:lnTo>
                    <a:lnTo>
                      <a:pt x="2971" y="18"/>
                    </a:lnTo>
                    <a:lnTo>
                      <a:pt x="2981" y="25"/>
                    </a:lnTo>
                    <a:lnTo>
                      <a:pt x="2991" y="21"/>
                    </a:lnTo>
                    <a:lnTo>
                      <a:pt x="3000" y="15"/>
                    </a:lnTo>
                    <a:lnTo>
                      <a:pt x="3010" y="18"/>
                    </a:lnTo>
                    <a:lnTo>
                      <a:pt x="3020" y="21"/>
                    </a:lnTo>
                  </a:path>
                </a:pathLst>
              </a:custGeom>
              <a:noFill/>
              <a:ln w="28575">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800" name="Freeform 971">
                <a:extLst>
                  <a:ext uri="{FF2B5EF4-FFF2-40B4-BE49-F238E27FC236}">
                    <a16:creationId xmlns:a16="http://schemas.microsoft.com/office/drawing/2014/main" id="{D8143F89-AD4D-7542-F114-C709CB3A4BED}"/>
                  </a:ext>
                </a:extLst>
              </p:cNvPr>
              <p:cNvSpPr>
                <a:spLocks/>
              </p:cNvSpPr>
              <p:nvPr/>
            </p:nvSpPr>
            <p:spPr bwMode="auto">
              <a:xfrm>
                <a:off x="583306" y="1693287"/>
                <a:ext cx="4924196" cy="307152"/>
              </a:xfrm>
              <a:custGeom>
                <a:avLst/>
                <a:gdLst>
                  <a:gd name="T0" fmla="*/ 47 w 4040"/>
                  <a:gd name="T1" fmla="*/ 9 h 252"/>
                  <a:gd name="T2" fmla="*/ 112 w 4040"/>
                  <a:gd name="T3" fmla="*/ 19 h 252"/>
                  <a:gd name="T4" fmla="*/ 179 w 4040"/>
                  <a:gd name="T5" fmla="*/ 16 h 252"/>
                  <a:gd name="T6" fmla="*/ 245 w 4040"/>
                  <a:gd name="T7" fmla="*/ 11 h 252"/>
                  <a:gd name="T8" fmla="*/ 312 w 4040"/>
                  <a:gd name="T9" fmla="*/ 4 h 252"/>
                  <a:gd name="T10" fmla="*/ 379 w 4040"/>
                  <a:gd name="T11" fmla="*/ 19 h 252"/>
                  <a:gd name="T12" fmla="*/ 445 w 4040"/>
                  <a:gd name="T13" fmla="*/ 19 h 252"/>
                  <a:gd name="T14" fmla="*/ 512 w 4040"/>
                  <a:gd name="T15" fmla="*/ 24 h 252"/>
                  <a:gd name="T16" fmla="*/ 578 w 4040"/>
                  <a:gd name="T17" fmla="*/ 29 h 252"/>
                  <a:gd name="T18" fmla="*/ 645 w 4040"/>
                  <a:gd name="T19" fmla="*/ 17 h 252"/>
                  <a:gd name="T20" fmla="*/ 712 w 4040"/>
                  <a:gd name="T21" fmla="*/ 19 h 252"/>
                  <a:gd name="T22" fmla="*/ 778 w 4040"/>
                  <a:gd name="T23" fmla="*/ 11 h 252"/>
                  <a:gd name="T24" fmla="*/ 845 w 4040"/>
                  <a:gd name="T25" fmla="*/ 9 h 252"/>
                  <a:gd name="T26" fmla="*/ 912 w 4040"/>
                  <a:gd name="T27" fmla="*/ 11 h 252"/>
                  <a:gd name="T28" fmla="*/ 977 w 4040"/>
                  <a:gd name="T29" fmla="*/ 17 h 252"/>
                  <a:gd name="T30" fmla="*/ 1043 w 4040"/>
                  <a:gd name="T31" fmla="*/ 22 h 252"/>
                  <a:gd name="T32" fmla="*/ 1110 w 4040"/>
                  <a:gd name="T33" fmla="*/ 22 h 252"/>
                  <a:gd name="T34" fmla="*/ 1177 w 4040"/>
                  <a:gd name="T35" fmla="*/ 4 h 252"/>
                  <a:gd name="T36" fmla="*/ 1243 w 4040"/>
                  <a:gd name="T37" fmla="*/ 73 h 252"/>
                  <a:gd name="T38" fmla="*/ 1310 w 4040"/>
                  <a:gd name="T39" fmla="*/ 177 h 252"/>
                  <a:gd name="T40" fmla="*/ 1376 w 4040"/>
                  <a:gd name="T41" fmla="*/ 232 h 252"/>
                  <a:gd name="T42" fmla="*/ 1443 w 4040"/>
                  <a:gd name="T43" fmla="*/ 224 h 252"/>
                  <a:gd name="T44" fmla="*/ 1510 w 4040"/>
                  <a:gd name="T45" fmla="*/ 221 h 252"/>
                  <a:gd name="T46" fmla="*/ 1576 w 4040"/>
                  <a:gd name="T47" fmla="*/ 191 h 252"/>
                  <a:gd name="T48" fmla="*/ 1643 w 4040"/>
                  <a:gd name="T49" fmla="*/ 185 h 252"/>
                  <a:gd name="T50" fmla="*/ 1710 w 4040"/>
                  <a:gd name="T51" fmla="*/ 157 h 252"/>
                  <a:gd name="T52" fmla="*/ 1775 w 4040"/>
                  <a:gd name="T53" fmla="*/ 138 h 252"/>
                  <a:gd name="T54" fmla="*/ 1841 w 4040"/>
                  <a:gd name="T55" fmla="*/ 128 h 252"/>
                  <a:gd name="T56" fmla="*/ 1908 w 4040"/>
                  <a:gd name="T57" fmla="*/ 112 h 252"/>
                  <a:gd name="T58" fmla="*/ 1975 w 4040"/>
                  <a:gd name="T59" fmla="*/ 92 h 252"/>
                  <a:gd name="T60" fmla="*/ 2041 w 4040"/>
                  <a:gd name="T61" fmla="*/ 97 h 252"/>
                  <a:gd name="T62" fmla="*/ 2108 w 4040"/>
                  <a:gd name="T63" fmla="*/ 71 h 252"/>
                  <a:gd name="T64" fmla="*/ 2174 w 4040"/>
                  <a:gd name="T65" fmla="*/ 78 h 252"/>
                  <a:gd name="T66" fmla="*/ 2241 w 4040"/>
                  <a:gd name="T67" fmla="*/ 81 h 252"/>
                  <a:gd name="T68" fmla="*/ 2308 w 4040"/>
                  <a:gd name="T69" fmla="*/ 74 h 252"/>
                  <a:gd name="T70" fmla="*/ 2374 w 4040"/>
                  <a:gd name="T71" fmla="*/ 56 h 252"/>
                  <a:gd name="T72" fmla="*/ 2441 w 4040"/>
                  <a:gd name="T73" fmla="*/ 47 h 252"/>
                  <a:gd name="T74" fmla="*/ 2508 w 4040"/>
                  <a:gd name="T75" fmla="*/ 39 h 252"/>
                  <a:gd name="T76" fmla="*/ 2573 w 4040"/>
                  <a:gd name="T77" fmla="*/ 60 h 252"/>
                  <a:gd name="T78" fmla="*/ 2639 w 4040"/>
                  <a:gd name="T79" fmla="*/ 43 h 252"/>
                  <a:gd name="T80" fmla="*/ 2706 w 4040"/>
                  <a:gd name="T81" fmla="*/ 45 h 252"/>
                  <a:gd name="T82" fmla="*/ 2773 w 4040"/>
                  <a:gd name="T83" fmla="*/ 34 h 252"/>
                  <a:gd name="T84" fmla="*/ 2839 w 4040"/>
                  <a:gd name="T85" fmla="*/ 53 h 252"/>
                  <a:gd name="T86" fmla="*/ 2906 w 4040"/>
                  <a:gd name="T87" fmla="*/ 34 h 252"/>
                  <a:gd name="T88" fmla="*/ 2973 w 4040"/>
                  <a:gd name="T89" fmla="*/ 37 h 252"/>
                  <a:gd name="T90" fmla="*/ 3039 w 4040"/>
                  <a:gd name="T91" fmla="*/ 19 h 252"/>
                  <a:gd name="T92" fmla="*/ 3106 w 4040"/>
                  <a:gd name="T93" fmla="*/ 32 h 252"/>
                  <a:gd name="T94" fmla="*/ 3172 w 4040"/>
                  <a:gd name="T95" fmla="*/ 43 h 252"/>
                  <a:gd name="T96" fmla="*/ 3239 w 4040"/>
                  <a:gd name="T97" fmla="*/ 30 h 252"/>
                  <a:gd name="T98" fmla="*/ 3306 w 4040"/>
                  <a:gd name="T99" fmla="*/ 27 h 252"/>
                  <a:gd name="T100" fmla="*/ 3371 w 4040"/>
                  <a:gd name="T101" fmla="*/ 34 h 252"/>
                  <a:gd name="T102" fmla="*/ 3437 w 4040"/>
                  <a:gd name="T103" fmla="*/ 8 h 252"/>
                  <a:gd name="T104" fmla="*/ 3504 w 4040"/>
                  <a:gd name="T105" fmla="*/ 14 h 252"/>
                  <a:gd name="T106" fmla="*/ 3571 w 4040"/>
                  <a:gd name="T107" fmla="*/ 24 h 252"/>
                  <a:gd name="T108" fmla="*/ 3637 w 4040"/>
                  <a:gd name="T109" fmla="*/ 34 h 252"/>
                  <a:gd name="T110" fmla="*/ 3704 w 4040"/>
                  <a:gd name="T111" fmla="*/ 16 h 252"/>
                  <a:gd name="T112" fmla="*/ 3771 w 4040"/>
                  <a:gd name="T113" fmla="*/ 27 h 252"/>
                  <a:gd name="T114" fmla="*/ 3837 w 4040"/>
                  <a:gd name="T115" fmla="*/ 29 h 252"/>
                  <a:gd name="T116" fmla="*/ 3904 w 4040"/>
                  <a:gd name="T117" fmla="*/ 35 h 252"/>
                  <a:gd name="T118" fmla="*/ 3970 w 4040"/>
                  <a:gd name="T119" fmla="*/ 24 h 252"/>
                  <a:gd name="T120" fmla="*/ 4037 w 4040"/>
                  <a:gd name="T121" fmla="*/ 2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40" h="252">
                    <a:moveTo>
                      <a:pt x="0" y="9"/>
                    </a:moveTo>
                    <a:lnTo>
                      <a:pt x="6" y="16"/>
                    </a:lnTo>
                    <a:lnTo>
                      <a:pt x="19" y="29"/>
                    </a:lnTo>
                    <a:lnTo>
                      <a:pt x="32" y="19"/>
                    </a:lnTo>
                    <a:lnTo>
                      <a:pt x="47" y="9"/>
                    </a:lnTo>
                    <a:lnTo>
                      <a:pt x="60" y="6"/>
                    </a:lnTo>
                    <a:lnTo>
                      <a:pt x="73" y="22"/>
                    </a:lnTo>
                    <a:lnTo>
                      <a:pt x="86" y="24"/>
                    </a:lnTo>
                    <a:lnTo>
                      <a:pt x="99" y="34"/>
                    </a:lnTo>
                    <a:lnTo>
                      <a:pt x="112" y="19"/>
                    </a:lnTo>
                    <a:lnTo>
                      <a:pt x="127" y="11"/>
                    </a:lnTo>
                    <a:lnTo>
                      <a:pt x="140" y="19"/>
                    </a:lnTo>
                    <a:lnTo>
                      <a:pt x="153" y="9"/>
                    </a:lnTo>
                    <a:lnTo>
                      <a:pt x="166" y="13"/>
                    </a:lnTo>
                    <a:lnTo>
                      <a:pt x="179" y="16"/>
                    </a:lnTo>
                    <a:lnTo>
                      <a:pt x="193" y="13"/>
                    </a:lnTo>
                    <a:lnTo>
                      <a:pt x="206" y="19"/>
                    </a:lnTo>
                    <a:lnTo>
                      <a:pt x="219" y="14"/>
                    </a:lnTo>
                    <a:lnTo>
                      <a:pt x="232" y="16"/>
                    </a:lnTo>
                    <a:lnTo>
                      <a:pt x="245" y="11"/>
                    </a:lnTo>
                    <a:lnTo>
                      <a:pt x="260" y="3"/>
                    </a:lnTo>
                    <a:lnTo>
                      <a:pt x="273" y="4"/>
                    </a:lnTo>
                    <a:lnTo>
                      <a:pt x="286" y="11"/>
                    </a:lnTo>
                    <a:lnTo>
                      <a:pt x="299" y="13"/>
                    </a:lnTo>
                    <a:lnTo>
                      <a:pt x="312" y="4"/>
                    </a:lnTo>
                    <a:lnTo>
                      <a:pt x="325" y="29"/>
                    </a:lnTo>
                    <a:lnTo>
                      <a:pt x="339" y="16"/>
                    </a:lnTo>
                    <a:lnTo>
                      <a:pt x="352" y="22"/>
                    </a:lnTo>
                    <a:lnTo>
                      <a:pt x="366" y="27"/>
                    </a:lnTo>
                    <a:lnTo>
                      <a:pt x="379" y="19"/>
                    </a:lnTo>
                    <a:lnTo>
                      <a:pt x="392" y="17"/>
                    </a:lnTo>
                    <a:lnTo>
                      <a:pt x="406" y="24"/>
                    </a:lnTo>
                    <a:lnTo>
                      <a:pt x="419" y="17"/>
                    </a:lnTo>
                    <a:lnTo>
                      <a:pt x="432" y="4"/>
                    </a:lnTo>
                    <a:lnTo>
                      <a:pt x="445" y="19"/>
                    </a:lnTo>
                    <a:lnTo>
                      <a:pt x="458" y="24"/>
                    </a:lnTo>
                    <a:lnTo>
                      <a:pt x="471" y="17"/>
                    </a:lnTo>
                    <a:lnTo>
                      <a:pt x="486" y="11"/>
                    </a:lnTo>
                    <a:lnTo>
                      <a:pt x="499" y="17"/>
                    </a:lnTo>
                    <a:lnTo>
                      <a:pt x="512" y="24"/>
                    </a:lnTo>
                    <a:lnTo>
                      <a:pt x="525" y="29"/>
                    </a:lnTo>
                    <a:lnTo>
                      <a:pt x="538" y="30"/>
                    </a:lnTo>
                    <a:lnTo>
                      <a:pt x="552" y="17"/>
                    </a:lnTo>
                    <a:lnTo>
                      <a:pt x="565" y="9"/>
                    </a:lnTo>
                    <a:lnTo>
                      <a:pt x="578" y="29"/>
                    </a:lnTo>
                    <a:lnTo>
                      <a:pt x="591" y="29"/>
                    </a:lnTo>
                    <a:lnTo>
                      <a:pt x="604" y="16"/>
                    </a:lnTo>
                    <a:lnTo>
                      <a:pt x="617" y="17"/>
                    </a:lnTo>
                    <a:lnTo>
                      <a:pt x="632" y="22"/>
                    </a:lnTo>
                    <a:lnTo>
                      <a:pt x="645" y="17"/>
                    </a:lnTo>
                    <a:lnTo>
                      <a:pt x="658" y="14"/>
                    </a:lnTo>
                    <a:lnTo>
                      <a:pt x="671" y="13"/>
                    </a:lnTo>
                    <a:lnTo>
                      <a:pt x="684" y="19"/>
                    </a:lnTo>
                    <a:lnTo>
                      <a:pt x="699" y="16"/>
                    </a:lnTo>
                    <a:lnTo>
                      <a:pt x="712" y="19"/>
                    </a:lnTo>
                    <a:lnTo>
                      <a:pt x="725" y="24"/>
                    </a:lnTo>
                    <a:lnTo>
                      <a:pt x="738" y="1"/>
                    </a:lnTo>
                    <a:lnTo>
                      <a:pt x="751" y="3"/>
                    </a:lnTo>
                    <a:lnTo>
                      <a:pt x="764" y="27"/>
                    </a:lnTo>
                    <a:lnTo>
                      <a:pt x="778" y="11"/>
                    </a:lnTo>
                    <a:lnTo>
                      <a:pt x="791" y="6"/>
                    </a:lnTo>
                    <a:lnTo>
                      <a:pt x="804" y="17"/>
                    </a:lnTo>
                    <a:lnTo>
                      <a:pt x="817" y="13"/>
                    </a:lnTo>
                    <a:lnTo>
                      <a:pt x="830" y="17"/>
                    </a:lnTo>
                    <a:lnTo>
                      <a:pt x="845" y="9"/>
                    </a:lnTo>
                    <a:lnTo>
                      <a:pt x="858" y="16"/>
                    </a:lnTo>
                    <a:lnTo>
                      <a:pt x="871" y="16"/>
                    </a:lnTo>
                    <a:lnTo>
                      <a:pt x="884" y="21"/>
                    </a:lnTo>
                    <a:lnTo>
                      <a:pt x="897" y="11"/>
                    </a:lnTo>
                    <a:lnTo>
                      <a:pt x="912" y="11"/>
                    </a:lnTo>
                    <a:lnTo>
                      <a:pt x="925" y="16"/>
                    </a:lnTo>
                    <a:lnTo>
                      <a:pt x="938" y="26"/>
                    </a:lnTo>
                    <a:lnTo>
                      <a:pt x="951" y="24"/>
                    </a:lnTo>
                    <a:lnTo>
                      <a:pt x="964" y="17"/>
                    </a:lnTo>
                    <a:lnTo>
                      <a:pt x="977" y="17"/>
                    </a:lnTo>
                    <a:lnTo>
                      <a:pt x="991" y="26"/>
                    </a:lnTo>
                    <a:lnTo>
                      <a:pt x="1004" y="4"/>
                    </a:lnTo>
                    <a:lnTo>
                      <a:pt x="1017" y="16"/>
                    </a:lnTo>
                    <a:lnTo>
                      <a:pt x="1030" y="11"/>
                    </a:lnTo>
                    <a:lnTo>
                      <a:pt x="1043" y="22"/>
                    </a:lnTo>
                    <a:lnTo>
                      <a:pt x="1058" y="22"/>
                    </a:lnTo>
                    <a:lnTo>
                      <a:pt x="1071" y="21"/>
                    </a:lnTo>
                    <a:lnTo>
                      <a:pt x="1084" y="26"/>
                    </a:lnTo>
                    <a:lnTo>
                      <a:pt x="1097" y="17"/>
                    </a:lnTo>
                    <a:lnTo>
                      <a:pt x="1110" y="22"/>
                    </a:lnTo>
                    <a:lnTo>
                      <a:pt x="1123" y="35"/>
                    </a:lnTo>
                    <a:lnTo>
                      <a:pt x="1138" y="61"/>
                    </a:lnTo>
                    <a:lnTo>
                      <a:pt x="1151" y="32"/>
                    </a:lnTo>
                    <a:lnTo>
                      <a:pt x="1164" y="9"/>
                    </a:lnTo>
                    <a:lnTo>
                      <a:pt x="1177" y="4"/>
                    </a:lnTo>
                    <a:lnTo>
                      <a:pt x="1190" y="0"/>
                    </a:lnTo>
                    <a:lnTo>
                      <a:pt x="1204" y="24"/>
                    </a:lnTo>
                    <a:lnTo>
                      <a:pt x="1217" y="24"/>
                    </a:lnTo>
                    <a:lnTo>
                      <a:pt x="1230" y="24"/>
                    </a:lnTo>
                    <a:lnTo>
                      <a:pt x="1243" y="73"/>
                    </a:lnTo>
                    <a:lnTo>
                      <a:pt x="1256" y="104"/>
                    </a:lnTo>
                    <a:lnTo>
                      <a:pt x="1269" y="112"/>
                    </a:lnTo>
                    <a:lnTo>
                      <a:pt x="1284" y="149"/>
                    </a:lnTo>
                    <a:lnTo>
                      <a:pt x="1297" y="169"/>
                    </a:lnTo>
                    <a:lnTo>
                      <a:pt x="1310" y="177"/>
                    </a:lnTo>
                    <a:lnTo>
                      <a:pt x="1323" y="193"/>
                    </a:lnTo>
                    <a:lnTo>
                      <a:pt x="1336" y="211"/>
                    </a:lnTo>
                    <a:lnTo>
                      <a:pt x="1350" y="221"/>
                    </a:lnTo>
                    <a:lnTo>
                      <a:pt x="1363" y="224"/>
                    </a:lnTo>
                    <a:lnTo>
                      <a:pt x="1376" y="232"/>
                    </a:lnTo>
                    <a:lnTo>
                      <a:pt x="1389" y="232"/>
                    </a:lnTo>
                    <a:lnTo>
                      <a:pt x="1402" y="234"/>
                    </a:lnTo>
                    <a:lnTo>
                      <a:pt x="1415" y="252"/>
                    </a:lnTo>
                    <a:lnTo>
                      <a:pt x="1430" y="245"/>
                    </a:lnTo>
                    <a:lnTo>
                      <a:pt x="1443" y="224"/>
                    </a:lnTo>
                    <a:lnTo>
                      <a:pt x="1456" y="221"/>
                    </a:lnTo>
                    <a:lnTo>
                      <a:pt x="1469" y="234"/>
                    </a:lnTo>
                    <a:lnTo>
                      <a:pt x="1482" y="234"/>
                    </a:lnTo>
                    <a:lnTo>
                      <a:pt x="1497" y="230"/>
                    </a:lnTo>
                    <a:lnTo>
                      <a:pt x="1510" y="221"/>
                    </a:lnTo>
                    <a:lnTo>
                      <a:pt x="1523" y="211"/>
                    </a:lnTo>
                    <a:lnTo>
                      <a:pt x="1536" y="200"/>
                    </a:lnTo>
                    <a:lnTo>
                      <a:pt x="1549" y="206"/>
                    </a:lnTo>
                    <a:lnTo>
                      <a:pt x="1562" y="201"/>
                    </a:lnTo>
                    <a:lnTo>
                      <a:pt x="1576" y="191"/>
                    </a:lnTo>
                    <a:lnTo>
                      <a:pt x="1589" y="193"/>
                    </a:lnTo>
                    <a:lnTo>
                      <a:pt x="1602" y="183"/>
                    </a:lnTo>
                    <a:lnTo>
                      <a:pt x="1615" y="178"/>
                    </a:lnTo>
                    <a:lnTo>
                      <a:pt x="1628" y="167"/>
                    </a:lnTo>
                    <a:lnTo>
                      <a:pt x="1643" y="185"/>
                    </a:lnTo>
                    <a:lnTo>
                      <a:pt x="1656" y="174"/>
                    </a:lnTo>
                    <a:lnTo>
                      <a:pt x="1669" y="147"/>
                    </a:lnTo>
                    <a:lnTo>
                      <a:pt x="1682" y="152"/>
                    </a:lnTo>
                    <a:lnTo>
                      <a:pt x="1695" y="165"/>
                    </a:lnTo>
                    <a:lnTo>
                      <a:pt x="1710" y="157"/>
                    </a:lnTo>
                    <a:lnTo>
                      <a:pt x="1723" y="162"/>
                    </a:lnTo>
                    <a:lnTo>
                      <a:pt x="1736" y="146"/>
                    </a:lnTo>
                    <a:lnTo>
                      <a:pt x="1749" y="147"/>
                    </a:lnTo>
                    <a:lnTo>
                      <a:pt x="1762" y="151"/>
                    </a:lnTo>
                    <a:lnTo>
                      <a:pt x="1775" y="138"/>
                    </a:lnTo>
                    <a:lnTo>
                      <a:pt x="1789" y="123"/>
                    </a:lnTo>
                    <a:lnTo>
                      <a:pt x="1802" y="121"/>
                    </a:lnTo>
                    <a:lnTo>
                      <a:pt x="1815" y="128"/>
                    </a:lnTo>
                    <a:lnTo>
                      <a:pt x="1828" y="133"/>
                    </a:lnTo>
                    <a:lnTo>
                      <a:pt x="1841" y="128"/>
                    </a:lnTo>
                    <a:lnTo>
                      <a:pt x="1856" y="120"/>
                    </a:lnTo>
                    <a:lnTo>
                      <a:pt x="1869" y="123"/>
                    </a:lnTo>
                    <a:lnTo>
                      <a:pt x="1882" y="108"/>
                    </a:lnTo>
                    <a:lnTo>
                      <a:pt x="1895" y="94"/>
                    </a:lnTo>
                    <a:lnTo>
                      <a:pt x="1908" y="112"/>
                    </a:lnTo>
                    <a:lnTo>
                      <a:pt x="1921" y="120"/>
                    </a:lnTo>
                    <a:lnTo>
                      <a:pt x="1936" y="107"/>
                    </a:lnTo>
                    <a:lnTo>
                      <a:pt x="1949" y="112"/>
                    </a:lnTo>
                    <a:lnTo>
                      <a:pt x="1962" y="112"/>
                    </a:lnTo>
                    <a:lnTo>
                      <a:pt x="1975" y="92"/>
                    </a:lnTo>
                    <a:lnTo>
                      <a:pt x="1988" y="97"/>
                    </a:lnTo>
                    <a:lnTo>
                      <a:pt x="2002" y="102"/>
                    </a:lnTo>
                    <a:lnTo>
                      <a:pt x="2015" y="94"/>
                    </a:lnTo>
                    <a:lnTo>
                      <a:pt x="2028" y="89"/>
                    </a:lnTo>
                    <a:lnTo>
                      <a:pt x="2041" y="97"/>
                    </a:lnTo>
                    <a:lnTo>
                      <a:pt x="2054" y="95"/>
                    </a:lnTo>
                    <a:lnTo>
                      <a:pt x="2067" y="84"/>
                    </a:lnTo>
                    <a:lnTo>
                      <a:pt x="2082" y="91"/>
                    </a:lnTo>
                    <a:lnTo>
                      <a:pt x="2095" y="100"/>
                    </a:lnTo>
                    <a:lnTo>
                      <a:pt x="2108" y="71"/>
                    </a:lnTo>
                    <a:lnTo>
                      <a:pt x="2121" y="71"/>
                    </a:lnTo>
                    <a:lnTo>
                      <a:pt x="2134" y="100"/>
                    </a:lnTo>
                    <a:lnTo>
                      <a:pt x="2148" y="82"/>
                    </a:lnTo>
                    <a:lnTo>
                      <a:pt x="2161" y="79"/>
                    </a:lnTo>
                    <a:lnTo>
                      <a:pt x="2174" y="78"/>
                    </a:lnTo>
                    <a:lnTo>
                      <a:pt x="2187" y="69"/>
                    </a:lnTo>
                    <a:lnTo>
                      <a:pt x="2200" y="76"/>
                    </a:lnTo>
                    <a:lnTo>
                      <a:pt x="2213" y="74"/>
                    </a:lnTo>
                    <a:lnTo>
                      <a:pt x="2228" y="79"/>
                    </a:lnTo>
                    <a:lnTo>
                      <a:pt x="2241" y="81"/>
                    </a:lnTo>
                    <a:lnTo>
                      <a:pt x="2254" y="66"/>
                    </a:lnTo>
                    <a:lnTo>
                      <a:pt x="2267" y="68"/>
                    </a:lnTo>
                    <a:lnTo>
                      <a:pt x="2280" y="58"/>
                    </a:lnTo>
                    <a:lnTo>
                      <a:pt x="2295" y="65"/>
                    </a:lnTo>
                    <a:lnTo>
                      <a:pt x="2308" y="74"/>
                    </a:lnTo>
                    <a:lnTo>
                      <a:pt x="2321" y="52"/>
                    </a:lnTo>
                    <a:lnTo>
                      <a:pt x="2334" y="50"/>
                    </a:lnTo>
                    <a:lnTo>
                      <a:pt x="2347" y="65"/>
                    </a:lnTo>
                    <a:lnTo>
                      <a:pt x="2360" y="71"/>
                    </a:lnTo>
                    <a:lnTo>
                      <a:pt x="2374" y="56"/>
                    </a:lnTo>
                    <a:lnTo>
                      <a:pt x="2387" y="60"/>
                    </a:lnTo>
                    <a:lnTo>
                      <a:pt x="2400" y="61"/>
                    </a:lnTo>
                    <a:lnTo>
                      <a:pt x="2413" y="56"/>
                    </a:lnTo>
                    <a:lnTo>
                      <a:pt x="2426" y="55"/>
                    </a:lnTo>
                    <a:lnTo>
                      <a:pt x="2441" y="47"/>
                    </a:lnTo>
                    <a:lnTo>
                      <a:pt x="2454" y="48"/>
                    </a:lnTo>
                    <a:lnTo>
                      <a:pt x="2467" y="48"/>
                    </a:lnTo>
                    <a:lnTo>
                      <a:pt x="2480" y="52"/>
                    </a:lnTo>
                    <a:lnTo>
                      <a:pt x="2493" y="53"/>
                    </a:lnTo>
                    <a:lnTo>
                      <a:pt x="2508" y="39"/>
                    </a:lnTo>
                    <a:lnTo>
                      <a:pt x="2521" y="40"/>
                    </a:lnTo>
                    <a:lnTo>
                      <a:pt x="2534" y="73"/>
                    </a:lnTo>
                    <a:lnTo>
                      <a:pt x="2547" y="43"/>
                    </a:lnTo>
                    <a:lnTo>
                      <a:pt x="2560" y="32"/>
                    </a:lnTo>
                    <a:lnTo>
                      <a:pt x="2573" y="60"/>
                    </a:lnTo>
                    <a:lnTo>
                      <a:pt x="2587" y="40"/>
                    </a:lnTo>
                    <a:lnTo>
                      <a:pt x="2600" y="35"/>
                    </a:lnTo>
                    <a:lnTo>
                      <a:pt x="2613" y="43"/>
                    </a:lnTo>
                    <a:lnTo>
                      <a:pt x="2626" y="48"/>
                    </a:lnTo>
                    <a:lnTo>
                      <a:pt x="2639" y="43"/>
                    </a:lnTo>
                    <a:lnTo>
                      <a:pt x="2654" y="45"/>
                    </a:lnTo>
                    <a:lnTo>
                      <a:pt x="2667" y="52"/>
                    </a:lnTo>
                    <a:lnTo>
                      <a:pt x="2680" y="56"/>
                    </a:lnTo>
                    <a:lnTo>
                      <a:pt x="2693" y="50"/>
                    </a:lnTo>
                    <a:lnTo>
                      <a:pt x="2706" y="45"/>
                    </a:lnTo>
                    <a:lnTo>
                      <a:pt x="2719" y="47"/>
                    </a:lnTo>
                    <a:lnTo>
                      <a:pt x="2734" y="55"/>
                    </a:lnTo>
                    <a:lnTo>
                      <a:pt x="2747" y="52"/>
                    </a:lnTo>
                    <a:lnTo>
                      <a:pt x="2760" y="65"/>
                    </a:lnTo>
                    <a:lnTo>
                      <a:pt x="2773" y="34"/>
                    </a:lnTo>
                    <a:lnTo>
                      <a:pt x="2786" y="26"/>
                    </a:lnTo>
                    <a:lnTo>
                      <a:pt x="2800" y="55"/>
                    </a:lnTo>
                    <a:lnTo>
                      <a:pt x="2813" y="43"/>
                    </a:lnTo>
                    <a:lnTo>
                      <a:pt x="2826" y="40"/>
                    </a:lnTo>
                    <a:lnTo>
                      <a:pt x="2839" y="53"/>
                    </a:lnTo>
                    <a:lnTo>
                      <a:pt x="2852" y="39"/>
                    </a:lnTo>
                    <a:lnTo>
                      <a:pt x="2865" y="34"/>
                    </a:lnTo>
                    <a:lnTo>
                      <a:pt x="2880" y="35"/>
                    </a:lnTo>
                    <a:lnTo>
                      <a:pt x="2893" y="39"/>
                    </a:lnTo>
                    <a:lnTo>
                      <a:pt x="2906" y="34"/>
                    </a:lnTo>
                    <a:lnTo>
                      <a:pt x="2919" y="34"/>
                    </a:lnTo>
                    <a:lnTo>
                      <a:pt x="2932" y="37"/>
                    </a:lnTo>
                    <a:lnTo>
                      <a:pt x="2947" y="30"/>
                    </a:lnTo>
                    <a:lnTo>
                      <a:pt x="2960" y="24"/>
                    </a:lnTo>
                    <a:lnTo>
                      <a:pt x="2973" y="37"/>
                    </a:lnTo>
                    <a:lnTo>
                      <a:pt x="2986" y="16"/>
                    </a:lnTo>
                    <a:lnTo>
                      <a:pt x="2999" y="0"/>
                    </a:lnTo>
                    <a:lnTo>
                      <a:pt x="3012" y="32"/>
                    </a:lnTo>
                    <a:lnTo>
                      <a:pt x="3026" y="35"/>
                    </a:lnTo>
                    <a:lnTo>
                      <a:pt x="3039" y="19"/>
                    </a:lnTo>
                    <a:lnTo>
                      <a:pt x="3052" y="32"/>
                    </a:lnTo>
                    <a:lnTo>
                      <a:pt x="3065" y="30"/>
                    </a:lnTo>
                    <a:lnTo>
                      <a:pt x="3078" y="35"/>
                    </a:lnTo>
                    <a:lnTo>
                      <a:pt x="3093" y="30"/>
                    </a:lnTo>
                    <a:lnTo>
                      <a:pt x="3106" y="32"/>
                    </a:lnTo>
                    <a:lnTo>
                      <a:pt x="3119" y="30"/>
                    </a:lnTo>
                    <a:lnTo>
                      <a:pt x="3132" y="22"/>
                    </a:lnTo>
                    <a:lnTo>
                      <a:pt x="3145" y="29"/>
                    </a:lnTo>
                    <a:lnTo>
                      <a:pt x="3158" y="39"/>
                    </a:lnTo>
                    <a:lnTo>
                      <a:pt x="3172" y="43"/>
                    </a:lnTo>
                    <a:lnTo>
                      <a:pt x="3185" y="27"/>
                    </a:lnTo>
                    <a:lnTo>
                      <a:pt x="3198" y="47"/>
                    </a:lnTo>
                    <a:lnTo>
                      <a:pt x="3211" y="40"/>
                    </a:lnTo>
                    <a:lnTo>
                      <a:pt x="3224" y="9"/>
                    </a:lnTo>
                    <a:lnTo>
                      <a:pt x="3239" y="30"/>
                    </a:lnTo>
                    <a:lnTo>
                      <a:pt x="3252" y="42"/>
                    </a:lnTo>
                    <a:lnTo>
                      <a:pt x="3265" y="30"/>
                    </a:lnTo>
                    <a:lnTo>
                      <a:pt x="3278" y="35"/>
                    </a:lnTo>
                    <a:lnTo>
                      <a:pt x="3291" y="32"/>
                    </a:lnTo>
                    <a:lnTo>
                      <a:pt x="3306" y="27"/>
                    </a:lnTo>
                    <a:lnTo>
                      <a:pt x="3319" y="34"/>
                    </a:lnTo>
                    <a:lnTo>
                      <a:pt x="3332" y="29"/>
                    </a:lnTo>
                    <a:lnTo>
                      <a:pt x="3345" y="30"/>
                    </a:lnTo>
                    <a:lnTo>
                      <a:pt x="3358" y="32"/>
                    </a:lnTo>
                    <a:lnTo>
                      <a:pt x="3371" y="34"/>
                    </a:lnTo>
                    <a:lnTo>
                      <a:pt x="3385" y="30"/>
                    </a:lnTo>
                    <a:lnTo>
                      <a:pt x="3398" y="19"/>
                    </a:lnTo>
                    <a:lnTo>
                      <a:pt x="3411" y="21"/>
                    </a:lnTo>
                    <a:lnTo>
                      <a:pt x="3424" y="40"/>
                    </a:lnTo>
                    <a:lnTo>
                      <a:pt x="3437" y="8"/>
                    </a:lnTo>
                    <a:lnTo>
                      <a:pt x="3452" y="21"/>
                    </a:lnTo>
                    <a:lnTo>
                      <a:pt x="3465" y="32"/>
                    </a:lnTo>
                    <a:lnTo>
                      <a:pt x="3478" y="19"/>
                    </a:lnTo>
                    <a:lnTo>
                      <a:pt x="3491" y="19"/>
                    </a:lnTo>
                    <a:lnTo>
                      <a:pt x="3504" y="14"/>
                    </a:lnTo>
                    <a:lnTo>
                      <a:pt x="3517" y="17"/>
                    </a:lnTo>
                    <a:lnTo>
                      <a:pt x="3532" y="14"/>
                    </a:lnTo>
                    <a:lnTo>
                      <a:pt x="3545" y="17"/>
                    </a:lnTo>
                    <a:lnTo>
                      <a:pt x="3558" y="22"/>
                    </a:lnTo>
                    <a:lnTo>
                      <a:pt x="3571" y="24"/>
                    </a:lnTo>
                    <a:lnTo>
                      <a:pt x="3584" y="34"/>
                    </a:lnTo>
                    <a:lnTo>
                      <a:pt x="3598" y="24"/>
                    </a:lnTo>
                    <a:lnTo>
                      <a:pt x="3611" y="19"/>
                    </a:lnTo>
                    <a:lnTo>
                      <a:pt x="3624" y="39"/>
                    </a:lnTo>
                    <a:lnTo>
                      <a:pt x="3637" y="34"/>
                    </a:lnTo>
                    <a:lnTo>
                      <a:pt x="3650" y="43"/>
                    </a:lnTo>
                    <a:lnTo>
                      <a:pt x="3663" y="21"/>
                    </a:lnTo>
                    <a:lnTo>
                      <a:pt x="3678" y="29"/>
                    </a:lnTo>
                    <a:lnTo>
                      <a:pt x="3691" y="32"/>
                    </a:lnTo>
                    <a:lnTo>
                      <a:pt x="3704" y="16"/>
                    </a:lnTo>
                    <a:lnTo>
                      <a:pt x="3717" y="26"/>
                    </a:lnTo>
                    <a:lnTo>
                      <a:pt x="3730" y="22"/>
                    </a:lnTo>
                    <a:lnTo>
                      <a:pt x="3745" y="22"/>
                    </a:lnTo>
                    <a:lnTo>
                      <a:pt x="3758" y="35"/>
                    </a:lnTo>
                    <a:lnTo>
                      <a:pt x="3771" y="27"/>
                    </a:lnTo>
                    <a:lnTo>
                      <a:pt x="3784" y="19"/>
                    </a:lnTo>
                    <a:lnTo>
                      <a:pt x="3797" y="24"/>
                    </a:lnTo>
                    <a:lnTo>
                      <a:pt x="3810" y="26"/>
                    </a:lnTo>
                    <a:lnTo>
                      <a:pt x="3824" y="26"/>
                    </a:lnTo>
                    <a:lnTo>
                      <a:pt x="3837" y="29"/>
                    </a:lnTo>
                    <a:lnTo>
                      <a:pt x="3850" y="37"/>
                    </a:lnTo>
                    <a:lnTo>
                      <a:pt x="3863" y="43"/>
                    </a:lnTo>
                    <a:lnTo>
                      <a:pt x="3876" y="13"/>
                    </a:lnTo>
                    <a:lnTo>
                      <a:pt x="3891" y="9"/>
                    </a:lnTo>
                    <a:lnTo>
                      <a:pt x="3904" y="35"/>
                    </a:lnTo>
                    <a:lnTo>
                      <a:pt x="3917" y="29"/>
                    </a:lnTo>
                    <a:lnTo>
                      <a:pt x="3930" y="27"/>
                    </a:lnTo>
                    <a:lnTo>
                      <a:pt x="3943" y="16"/>
                    </a:lnTo>
                    <a:lnTo>
                      <a:pt x="3956" y="19"/>
                    </a:lnTo>
                    <a:lnTo>
                      <a:pt x="3970" y="24"/>
                    </a:lnTo>
                    <a:lnTo>
                      <a:pt x="3983" y="19"/>
                    </a:lnTo>
                    <a:lnTo>
                      <a:pt x="3996" y="22"/>
                    </a:lnTo>
                    <a:lnTo>
                      <a:pt x="4009" y="24"/>
                    </a:lnTo>
                    <a:lnTo>
                      <a:pt x="4022" y="21"/>
                    </a:lnTo>
                    <a:lnTo>
                      <a:pt x="4037" y="21"/>
                    </a:lnTo>
                    <a:lnTo>
                      <a:pt x="4040" y="19"/>
                    </a:lnTo>
                  </a:path>
                </a:pathLst>
              </a:custGeom>
              <a:noFill/>
              <a:ln w="28575">
                <a:solidFill>
                  <a:srgbClr val="BAC13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801" name="Freeform 972">
                <a:extLst>
                  <a:ext uri="{FF2B5EF4-FFF2-40B4-BE49-F238E27FC236}">
                    <a16:creationId xmlns:a16="http://schemas.microsoft.com/office/drawing/2014/main" id="{0F8DD5FA-82FE-609D-524E-6F41AECCD00E}"/>
                  </a:ext>
                </a:extLst>
              </p:cNvPr>
              <p:cNvSpPr>
                <a:spLocks/>
              </p:cNvSpPr>
              <p:nvPr/>
            </p:nvSpPr>
            <p:spPr bwMode="auto">
              <a:xfrm>
                <a:off x="583306" y="1707574"/>
                <a:ext cx="4924196" cy="661841"/>
              </a:xfrm>
              <a:custGeom>
                <a:avLst/>
                <a:gdLst>
                  <a:gd name="T0" fmla="*/ 47 w 4040"/>
                  <a:gd name="T1" fmla="*/ 21 h 543"/>
                  <a:gd name="T2" fmla="*/ 112 w 4040"/>
                  <a:gd name="T3" fmla="*/ 25 h 543"/>
                  <a:gd name="T4" fmla="*/ 179 w 4040"/>
                  <a:gd name="T5" fmla="*/ 34 h 543"/>
                  <a:gd name="T6" fmla="*/ 245 w 4040"/>
                  <a:gd name="T7" fmla="*/ 21 h 543"/>
                  <a:gd name="T8" fmla="*/ 312 w 4040"/>
                  <a:gd name="T9" fmla="*/ 17 h 543"/>
                  <a:gd name="T10" fmla="*/ 379 w 4040"/>
                  <a:gd name="T11" fmla="*/ 18 h 543"/>
                  <a:gd name="T12" fmla="*/ 445 w 4040"/>
                  <a:gd name="T13" fmla="*/ 26 h 543"/>
                  <a:gd name="T14" fmla="*/ 512 w 4040"/>
                  <a:gd name="T15" fmla="*/ 18 h 543"/>
                  <a:gd name="T16" fmla="*/ 578 w 4040"/>
                  <a:gd name="T17" fmla="*/ 28 h 543"/>
                  <a:gd name="T18" fmla="*/ 645 w 4040"/>
                  <a:gd name="T19" fmla="*/ 28 h 543"/>
                  <a:gd name="T20" fmla="*/ 712 w 4040"/>
                  <a:gd name="T21" fmla="*/ 28 h 543"/>
                  <a:gd name="T22" fmla="*/ 778 w 4040"/>
                  <a:gd name="T23" fmla="*/ 25 h 543"/>
                  <a:gd name="T24" fmla="*/ 845 w 4040"/>
                  <a:gd name="T25" fmla="*/ 20 h 543"/>
                  <a:gd name="T26" fmla="*/ 912 w 4040"/>
                  <a:gd name="T27" fmla="*/ 7 h 543"/>
                  <a:gd name="T28" fmla="*/ 977 w 4040"/>
                  <a:gd name="T29" fmla="*/ 8 h 543"/>
                  <a:gd name="T30" fmla="*/ 1043 w 4040"/>
                  <a:gd name="T31" fmla="*/ 21 h 543"/>
                  <a:gd name="T32" fmla="*/ 1110 w 4040"/>
                  <a:gd name="T33" fmla="*/ 23 h 543"/>
                  <a:gd name="T34" fmla="*/ 1177 w 4040"/>
                  <a:gd name="T35" fmla="*/ 7 h 543"/>
                  <a:gd name="T36" fmla="*/ 1243 w 4040"/>
                  <a:gd name="T37" fmla="*/ 72 h 543"/>
                  <a:gd name="T38" fmla="*/ 1310 w 4040"/>
                  <a:gd name="T39" fmla="*/ 273 h 543"/>
                  <a:gd name="T40" fmla="*/ 1376 w 4040"/>
                  <a:gd name="T41" fmla="*/ 452 h 543"/>
                  <a:gd name="T42" fmla="*/ 1443 w 4040"/>
                  <a:gd name="T43" fmla="*/ 532 h 543"/>
                  <a:gd name="T44" fmla="*/ 1510 w 4040"/>
                  <a:gd name="T45" fmla="*/ 538 h 543"/>
                  <a:gd name="T46" fmla="*/ 1576 w 4040"/>
                  <a:gd name="T47" fmla="*/ 473 h 543"/>
                  <a:gd name="T48" fmla="*/ 1643 w 4040"/>
                  <a:gd name="T49" fmla="*/ 402 h 543"/>
                  <a:gd name="T50" fmla="*/ 1710 w 4040"/>
                  <a:gd name="T51" fmla="*/ 360 h 543"/>
                  <a:gd name="T52" fmla="*/ 1775 w 4040"/>
                  <a:gd name="T53" fmla="*/ 306 h 543"/>
                  <a:gd name="T54" fmla="*/ 1841 w 4040"/>
                  <a:gd name="T55" fmla="*/ 254 h 543"/>
                  <a:gd name="T56" fmla="*/ 1908 w 4040"/>
                  <a:gd name="T57" fmla="*/ 213 h 543"/>
                  <a:gd name="T58" fmla="*/ 1975 w 4040"/>
                  <a:gd name="T59" fmla="*/ 181 h 543"/>
                  <a:gd name="T60" fmla="*/ 2041 w 4040"/>
                  <a:gd name="T61" fmla="*/ 161 h 543"/>
                  <a:gd name="T62" fmla="*/ 2108 w 4040"/>
                  <a:gd name="T63" fmla="*/ 140 h 543"/>
                  <a:gd name="T64" fmla="*/ 2174 w 4040"/>
                  <a:gd name="T65" fmla="*/ 125 h 543"/>
                  <a:gd name="T66" fmla="*/ 2241 w 4040"/>
                  <a:gd name="T67" fmla="*/ 127 h 543"/>
                  <a:gd name="T68" fmla="*/ 2308 w 4040"/>
                  <a:gd name="T69" fmla="*/ 103 h 543"/>
                  <a:gd name="T70" fmla="*/ 2374 w 4040"/>
                  <a:gd name="T71" fmla="*/ 98 h 543"/>
                  <a:gd name="T72" fmla="*/ 2441 w 4040"/>
                  <a:gd name="T73" fmla="*/ 99 h 543"/>
                  <a:gd name="T74" fmla="*/ 2508 w 4040"/>
                  <a:gd name="T75" fmla="*/ 75 h 543"/>
                  <a:gd name="T76" fmla="*/ 2573 w 4040"/>
                  <a:gd name="T77" fmla="*/ 67 h 543"/>
                  <a:gd name="T78" fmla="*/ 2639 w 4040"/>
                  <a:gd name="T79" fmla="*/ 64 h 543"/>
                  <a:gd name="T80" fmla="*/ 2706 w 4040"/>
                  <a:gd name="T81" fmla="*/ 85 h 543"/>
                  <a:gd name="T82" fmla="*/ 2773 w 4040"/>
                  <a:gd name="T83" fmla="*/ 59 h 543"/>
                  <a:gd name="T84" fmla="*/ 2839 w 4040"/>
                  <a:gd name="T85" fmla="*/ 51 h 543"/>
                  <a:gd name="T86" fmla="*/ 2906 w 4040"/>
                  <a:gd name="T87" fmla="*/ 56 h 543"/>
                  <a:gd name="T88" fmla="*/ 2973 w 4040"/>
                  <a:gd name="T89" fmla="*/ 46 h 543"/>
                  <a:gd name="T90" fmla="*/ 3039 w 4040"/>
                  <a:gd name="T91" fmla="*/ 59 h 543"/>
                  <a:gd name="T92" fmla="*/ 3106 w 4040"/>
                  <a:gd name="T93" fmla="*/ 44 h 543"/>
                  <a:gd name="T94" fmla="*/ 3172 w 4040"/>
                  <a:gd name="T95" fmla="*/ 49 h 543"/>
                  <a:gd name="T96" fmla="*/ 3239 w 4040"/>
                  <a:gd name="T97" fmla="*/ 36 h 543"/>
                  <a:gd name="T98" fmla="*/ 3306 w 4040"/>
                  <a:gd name="T99" fmla="*/ 38 h 543"/>
                  <a:gd name="T100" fmla="*/ 3371 w 4040"/>
                  <a:gd name="T101" fmla="*/ 30 h 543"/>
                  <a:gd name="T102" fmla="*/ 3437 w 4040"/>
                  <a:gd name="T103" fmla="*/ 33 h 543"/>
                  <a:gd name="T104" fmla="*/ 3504 w 4040"/>
                  <a:gd name="T105" fmla="*/ 36 h 543"/>
                  <a:gd name="T106" fmla="*/ 3571 w 4040"/>
                  <a:gd name="T107" fmla="*/ 34 h 543"/>
                  <a:gd name="T108" fmla="*/ 3637 w 4040"/>
                  <a:gd name="T109" fmla="*/ 33 h 543"/>
                  <a:gd name="T110" fmla="*/ 3704 w 4040"/>
                  <a:gd name="T111" fmla="*/ 23 h 543"/>
                  <a:gd name="T112" fmla="*/ 3771 w 4040"/>
                  <a:gd name="T113" fmla="*/ 31 h 543"/>
                  <a:gd name="T114" fmla="*/ 3837 w 4040"/>
                  <a:gd name="T115" fmla="*/ 51 h 543"/>
                  <a:gd name="T116" fmla="*/ 3904 w 4040"/>
                  <a:gd name="T117" fmla="*/ 34 h 543"/>
                  <a:gd name="T118" fmla="*/ 3970 w 4040"/>
                  <a:gd name="T119" fmla="*/ 31 h 543"/>
                  <a:gd name="T120" fmla="*/ 4037 w 4040"/>
                  <a:gd name="T121" fmla="*/ 2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40" h="543">
                    <a:moveTo>
                      <a:pt x="0" y="31"/>
                    </a:moveTo>
                    <a:lnTo>
                      <a:pt x="6" y="13"/>
                    </a:lnTo>
                    <a:lnTo>
                      <a:pt x="19" y="21"/>
                    </a:lnTo>
                    <a:lnTo>
                      <a:pt x="32" y="26"/>
                    </a:lnTo>
                    <a:lnTo>
                      <a:pt x="47" y="21"/>
                    </a:lnTo>
                    <a:lnTo>
                      <a:pt x="60" y="30"/>
                    </a:lnTo>
                    <a:lnTo>
                      <a:pt x="73" y="26"/>
                    </a:lnTo>
                    <a:lnTo>
                      <a:pt x="86" y="21"/>
                    </a:lnTo>
                    <a:lnTo>
                      <a:pt x="99" y="28"/>
                    </a:lnTo>
                    <a:lnTo>
                      <a:pt x="112" y="25"/>
                    </a:lnTo>
                    <a:lnTo>
                      <a:pt x="127" y="20"/>
                    </a:lnTo>
                    <a:lnTo>
                      <a:pt x="140" y="26"/>
                    </a:lnTo>
                    <a:lnTo>
                      <a:pt x="153" y="21"/>
                    </a:lnTo>
                    <a:lnTo>
                      <a:pt x="166" y="20"/>
                    </a:lnTo>
                    <a:lnTo>
                      <a:pt x="179" y="34"/>
                    </a:lnTo>
                    <a:lnTo>
                      <a:pt x="193" y="25"/>
                    </a:lnTo>
                    <a:lnTo>
                      <a:pt x="206" y="8"/>
                    </a:lnTo>
                    <a:lnTo>
                      <a:pt x="219" y="15"/>
                    </a:lnTo>
                    <a:lnTo>
                      <a:pt x="232" y="18"/>
                    </a:lnTo>
                    <a:lnTo>
                      <a:pt x="245" y="21"/>
                    </a:lnTo>
                    <a:lnTo>
                      <a:pt x="260" y="20"/>
                    </a:lnTo>
                    <a:lnTo>
                      <a:pt x="273" y="17"/>
                    </a:lnTo>
                    <a:lnTo>
                      <a:pt x="286" y="23"/>
                    </a:lnTo>
                    <a:lnTo>
                      <a:pt x="299" y="21"/>
                    </a:lnTo>
                    <a:lnTo>
                      <a:pt x="312" y="17"/>
                    </a:lnTo>
                    <a:lnTo>
                      <a:pt x="325" y="20"/>
                    </a:lnTo>
                    <a:lnTo>
                      <a:pt x="339" y="17"/>
                    </a:lnTo>
                    <a:lnTo>
                      <a:pt x="352" y="5"/>
                    </a:lnTo>
                    <a:lnTo>
                      <a:pt x="366" y="0"/>
                    </a:lnTo>
                    <a:lnTo>
                      <a:pt x="379" y="18"/>
                    </a:lnTo>
                    <a:lnTo>
                      <a:pt x="392" y="20"/>
                    </a:lnTo>
                    <a:lnTo>
                      <a:pt x="406" y="21"/>
                    </a:lnTo>
                    <a:lnTo>
                      <a:pt x="419" y="18"/>
                    </a:lnTo>
                    <a:lnTo>
                      <a:pt x="432" y="20"/>
                    </a:lnTo>
                    <a:lnTo>
                      <a:pt x="445" y="26"/>
                    </a:lnTo>
                    <a:lnTo>
                      <a:pt x="458" y="18"/>
                    </a:lnTo>
                    <a:lnTo>
                      <a:pt x="471" y="23"/>
                    </a:lnTo>
                    <a:lnTo>
                      <a:pt x="486" y="20"/>
                    </a:lnTo>
                    <a:lnTo>
                      <a:pt x="499" y="13"/>
                    </a:lnTo>
                    <a:lnTo>
                      <a:pt x="512" y="18"/>
                    </a:lnTo>
                    <a:lnTo>
                      <a:pt x="525" y="20"/>
                    </a:lnTo>
                    <a:lnTo>
                      <a:pt x="538" y="20"/>
                    </a:lnTo>
                    <a:lnTo>
                      <a:pt x="552" y="13"/>
                    </a:lnTo>
                    <a:lnTo>
                      <a:pt x="565" y="23"/>
                    </a:lnTo>
                    <a:lnTo>
                      <a:pt x="578" y="28"/>
                    </a:lnTo>
                    <a:lnTo>
                      <a:pt x="591" y="18"/>
                    </a:lnTo>
                    <a:lnTo>
                      <a:pt x="604" y="43"/>
                    </a:lnTo>
                    <a:lnTo>
                      <a:pt x="617" y="18"/>
                    </a:lnTo>
                    <a:lnTo>
                      <a:pt x="632" y="12"/>
                    </a:lnTo>
                    <a:lnTo>
                      <a:pt x="645" y="28"/>
                    </a:lnTo>
                    <a:lnTo>
                      <a:pt x="658" y="23"/>
                    </a:lnTo>
                    <a:lnTo>
                      <a:pt x="671" y="23"/>
                    </a:lnTo>
                    <a:lnTo>
                      <a:pt x="684" y="26"/>
                    </a:lnTo>
                    <a:lnTo>
                      <a:pt x="699" y="26"/>
                    </a:lnTo>
                    <a:lnTo>
                      <a:pt x="712" y="28"/>
                    </a:lnTo>
                    <a:lnTo>
                      <a:pt x="725" y="31"/>
                    </a:lnTo>
                    <a:lnTo>
                      <a:pt x="738" y="20"/>
                    </a:lnTo>
                    <a:lnTo>
                      <a:pt x="751" y="13"/>
                    </a:lnTo>
                    <a:lnTo>
                      <a:pt x="764" y="18"/>
                    </a:lnTo>
                    <a:lnTo>
                      <a:pt x="778" y="25"/>
                    </a:lnTo>
                    <a:lnTo>
                      <a:pt x="791" y="21"/>
                    </a:lnTo>
                    <a:lnTo>
                      <a:pt x="804" y="23"/>
                    </a:lnTo>
                    <a:lnTo>
                      <a:pt x="817" y="15"/>
                    </a:lnTo>
                    <a:lnTo>
                      <a:pt x="830" y="25"/>
                    </a:lnTo>
                    <a:lnTo>
                      <a:pt x="845" y="20"/>
                    </a:lnTo>
                    <a:lnTo>
                      <a:pt x="858" y="28"/>
                    </a:lnTo>
                    <a:lnTo>
                      <a:pt x="871" y="28"/>
                    </a:lnTo>
                    <a:lnTo>
                      <a:pt x="884" y="30"/>
                    </a:lnTo>
                    <a:lnTo>
                      <a:pt x="897" y="20"/>
                    </a:lnTo>
                    <a:lnTo>
                      <a:pt x="912" y="7"/>
                    </a:lnTo>
                    <a:lnTo>
                      <a:pt x="925" y="15"/>
                    </a:lnTo>
                    <a:lnTo>
                      <a:pt x="938" y="20"/>
                    </a:lnTo>
                    <a:lnTo>
                      <a:pt x="951" y="13"/>
                    </a:lnTo>
                    <a:lnTo>
                      <a:pt x="964" y="12"/>
                    </a:lnTo>
                    <a:lnTo>
                      <a:pt x="977" y="8"/>
                    </a:lnTo>
                    <a:lnTo>
                      <a:pt x="991" y="13"/>
                    </a:lnTo>
                    <a:lnTo>
                      <a:pt x="1004" y="25"/>
                    </a:lnTo>
                    <a:lnTo>
                      <a:pt x="1017" y="18"/>
                    </a:lnTo>
                    <a:lnTo>
                      <a:pt x="1030" y="18"/>
                    </a:lnTo>
                    <a:lnTo>
                      <a:pt x="1043" y="21"/>
                    </a:lnTo>
                    <a:lnTo>
                      <a:pt x="1058" y="13"/>
                    </a:lnTo>
                    <a:lnTo>
                      <a:pt x="1071" y="20"/>
                    </a:lnTo>
                    <a:lnTo>
                      <a:pt x="1084" y="20"/>
                    </a:lnTo>
                    <a:lnTo>
                      <a:pt x="1097" y="28"/>
                    </a:lnTo>
                    <a:lnTo>
                      <a:pt x="1110" y="23"/>
                    </a:lnTo>
                    <a:lnTo>
                      <a:pt x="1123" y="28"/>
                    </a:lnTo>
                    <a:lnTo>
                      <a:pt x="1138" y="77"/>
                    </a:lnTo>
                    <a:lnTo>
                      <a:pt x="1151" y="43"/>
                    </a:lnTo>
                    <a:lnTo>
                      <a:pt x="1164" y="10"/>
                    </a:lnTo>
                    <a:lnTo>
                      <a:pt x="1177" y="7"/>
                    </a:lnTo>
                    <a:lnTo>
                      <a:pt x="1190" y="20"/>
                    </a:lnTo>
                    <a:lnTo>
                      <a:pt x="1204" y="23"/>
                    </a:lnTo>
                    <a:lnTo>
                      <a:pt x="1217" y="25"/>
                    </a:lnTo>
                    <a:lnTo>
                      <a:pt x="1230" y="52"/>
                    </a:lnTo>
                    <a:lnTo>
                      <a:pt x="1243" y="72"/>
                    </a:lnTo>
                    <a:lnTo>
                      <a:pt x="1256" y="96"/>
                    </a:lnTo>
                    <a:lnTo>
                      <a:pt x="1269" y="150"/>
                    </a:lnTo>
                    <a:lnTo>
                      <a:pt x="1284" y="186"/>
                    </a:lnTo>
                    <a:lnTo>
                      <a:pt x="1297" y="228"/>
                    </a:lnTo>
                    <a:lnTo>
                      <a:pt x="1310" y="273"/>
                    </a:lnTo>
                    <a:lnTo>
                      <a:pt x="1323" y="309"/>
                    </a:lnTo>
                    <a:lnTo>
                      <a:pt x="1336" y="360"/>
                    </a:lnTo>
                    <a:lnTo>
                      <a:pt x="1350" y="392"/>
                    </a:lnTo>
                    <a:lnTo>
                      <a:pt x="1363" y="426"/>
                    </a:lnTo>
                    <a:lnTo>
                      <a:pt x="1376" y="452"/>
                    </a:lnTo>
                    <a:lnTo>
                      <a:pt x="1389" y="472"/>
                    </a:lnTo>
                    <a:lnTo>
                      <a:pt x="1402" y="499"/>
                    </a:lnTo>
                    <a:lnTo>
                      <a:pt x="1415" y="508"/>
                    </a:lnTo>
                    <a:lnTo>
                      <a:pt x="1430" y="519"/>
                    </a:lnTo>
                    <a:lnTo>
                      <a:pt x="1443" y="532"/>
                    </a:lnTo>
                    <a:lnTo>
                      <a:pt x="1456" y="530"/>
                    </a:lnTo>
                    <a:lnTo>
                      <a:pt x="1469" y="543"/>
                    </a:lnTo>
                    <a:lnTo>
                      <a:pt x="1482" y="530"/>
                    </a:lnTo>
                    <a:lnTo>
                      <a:pt x="1497" y="519"/>
                    </a:lnTo>
                    <a:lnTo>
                      <a:pt x="1510" y="538"/>
                    </a:lnTo>
                    <a:lnTo>
                      <a:pt x="1523" y="504"/>
                    </a:lnTo>
                    <a:lnTo>
                      <a:pt x="1536" y="499"/>
                    </a:lnTo>
                    <a:lnTo>
                      <a:pt x="1549" y="493"/>
                    </a:lnTo>
                    <a:lnTo>
                      <a:pt x="1562" y="465"/>
                    </a:lnTo>
                    <a:lnTo>
                      <a:pt x="1576" y="473"/>
                    </a:lnTo>
                    <a:lnTo>
                      <a:pt x="1589" y="464"/>
                    </a:lnTo>
                    <a:lnTo>
                      <a:pt x="1602" y="447"/>
                    </a:lnTo>
                    <a:lnTo>
                      <a:pt x="1615" y="433"/>
                    </a:lnTo>
                    <a:lnTo>
                      <a:pt x="1628" y="421"/>
                    </a:lnTo>
                    <a:lnTo>
                      <a:pt x="1643" y="402"/>
                    </a:lnTo>
                    <a:lnTo>
                      <a:pt x="1656" y="389"/>
                    </a:lnTo>
                    <a:lnTo>
                      <a:pt x="1669" y="381"/>
                    </a:lnTo>
                    <a:lnTo>
                      <a:pt x="1682" y="376"/>
                    </a:lnTo>
                    <a:lnTo>
                      <a:pt x="1695" y="373"/>
                    </a:lnTo>
                    <a:lnTo>
                      <a:pt x="1710" y="360"/>
                    </a:lnTo>
                    <a:lnTo>
                      <a:pt x="1723" y="329"/>
                    </a:lnTo>
                    <a:lnTo>
                      <a:pt x="1736" y="330"/>
                    </a:lnTo>
                    <a:lnTo>
                      <a:pt x="1749" y="330"/>
                    </a:lnTo>
                    <a:lnTo>
                      <a:pt x="1762" y="311"/>
                    </a:lnTo>
                    <a:lnTo>
                      <a:pt x="1775" y="306"/>
                    </a:lnTo>
                    <a:lnTo>
                      <a:pt x="1789" y="309"/>
                    </a:lnTo>
                    <a:lnTo>
                      <a:pt x="1802" y="299"/>
                    </a:lnTo>
                    <a:lnTo>
                      <a:pt x="1815" y="270"/>
                    </a:lnTo>
                    <a:lnTo>
                      <a:pt x="1828" y="257"/>
                    </a:lnTo>
                    <a:lnTo>
                      <a:pt x="1841" y="254"/>
                    </a:lnTo>
                    <a:lnTo>
                      <a:pt x="1856" y="247"/>
                    </a:lnTo>
                    <a:lnTo>
                      <a:pt x="1869" y="234"/>
                    </a:lnTo>
                    <a:lnTo>
                      <a:pt x="1882" y="230"/>
                    </a:lnTo>
                    <a:lnTo>
                      <a:pt x="1895" y="221"/>
                    </a:lnTo>
                    <a:lnTo>
                      <a:pt x="1908" y="213"/>
                    </a:lnTo>
                    <a:lnTo>
                      <a:pt x="1921" y="218"/>
                    </a:lnTo>
                    <a:lnTo>
                      <a:pt x="1936" y="212"/>
                    </a:lnTo>
                    <a:lnTo>
                      <a:pt x="1949" y="195"/>
                    </a:lnTo>
                    <a:lnTo>
                      <a:pt x="1962" y="195"/>
                    </a:lnTo>
                    <a:lnTo>
                      <a:pt x="1975" y="181"/>
                    </a:lnTo>
                    <a:lnTo>
                      <a:pt x="1988" y="184"/>
                    </a:lnTo>
                    <a:lnTo>
                      <a:pt x="2002" y="182"/>
                    </a:lnTo>
                    <a:lnTo>
                      <a:pt x="2015" y="168"/>
                    </a:lnTo>
                    <a:lnTo>
                      <a:pt x="2028" y="158"/>
                    </a:lnTo>
                    <a:lnTo>
                      <a:pt x="2041" y="161"/>
                    </a:lnTo>
                    <a:lnTo>
                      <a:pt x="2054" y="155"/>
                    </a:lnTo>
                    <a:lnTo>
                      <a:pt x="2067" y="165"/>
                    </a:lnTo>
                    <a:lnTo>
                      <a:pt x="2082" y="155"/>
                    </a:lnTo>
                    <a:lnTo>
                      <a:pt x="2095" y="132"/>
                    </a:lnTo>
                    <a:lnTo>
                      <a:pt x="2108" y="140"/>
                    </a:lnTo>
                    <a:lnTo>
                      <a:pt x="2121" y="137"/>
                    </a:lnTo>
                    <a:lnTo>
                      <a:pt x="2134" y="130"/>
                    </a:lnTo>
                    <a:lnTo>
                      <a:pt x="2148" y="125"/>
                    </a:lnTo>
                    <a:lnTo>
                      <a:pt x="2161" y="121"/>
                    </a:lnTo>
                    <a:lnTo>
                      <a:pt x="2174" y="125"/>
                    </a:lnTo>
                    <a:lnTo>
                      <a:pt x="2187" y="130"/>
                    </a:lnTo>
                    <a:lnTo>
                      <a:pt x="2200" y="121"/>
                    </a:lnTo>
                    <a:lnTo>
                      <a:pt x="2213" y="119"/>
                    </a:lnTo>
                    <a:lnTo>
                      <a:pt x="2228" y="124"/>
                    </a:lnTo>
                    <a:lnTo>
                      <a:pt x="2241" y="127"/>
                    </a:lnTo>
                    <a:lnTo>
                      <a:pt x="2254" y="119"/>
                    </a:lnTo>
                    <a:lnTo>
                      <a:pt x="2267" y="109"/>
                    </a:lnTo>
                    <a:lnTo>
                      <a:pt x="2280" y="109"/>
                    </a:lnTo>
                    <a:lnTo>
                      <a:pt x="2295" y="106"/>
                    </a:lnTo>
                    <a:lnTo>
                      <a:pt x="2308" y="103"/>
                    </a:lnTo>
                    <a:lnTo>
                      <a:pt x="2321" y="108"/>
                    </a:lnTo>
                    <a:lnTo>
                      <a:pt x="2334" y="106"/>
                    </a:lnTo>
                    <a:lnTo>
                      <a:pt x="2347" y="96"/>
                    </a:lnTo>
                    <a:lnTo>
                      <a:pt x="2360" y="95"/>
                    </a:lnTo>
                    <a:lnTo>
                      <a:pt x="2374" y="98"/>
                    </a:lnTo>
                    <a:lnTo>
                      <a:pt x="2387" y="93"/>
                    </a:lnTo>
                    <a:lnTo>
                      <a:pt x="2400" y="83"/>
                    </a:lnTo>
                    <a:lnTo>
                      <a:pt x="2413" y="85"/>
                    </a:lnTo>
                    <a:lnTo>
                      <a:pt x="2426" y="96"/>
                    </a:lnTo>
                    <a:lnTo>
                      <a:pt x="2441" y="99"/>
                    </a:lnTo>
                    <a:lnTo>
                      <a:pt x="2454" y="77"/>
                    </a:lnTo>
                    <a:lnTo>
                      <a:pt x="2467" y="82"/>
                    </a:lnTo>
                    <a:lnTo>
                      <a:pt x="2480" y="98"/>
                    </a:lnTo>
                    <a:lnTo>
                      <a:pt x="2493" y="83"/>
                    </a:lnTo>
                    <a:lnTo>
                      <a:pt x="2508" y="75"/>
                    </a:lnTo>
                    <a:lnTo>
                      <a:pt x="2521" y="77"/>
                    </a:lnTo>
                    <a:lnTo>
                      <a:pt x="2534" y="72"/>
                    </a:lnTo>
                    <a:lnTo>
                      <a:pt x="2547" y="69"/>
                    </a:lnTo>
                    <a:lnTo>
                      <a:pt x="2560" y="69"/>
                    </a:lnTo>
                    <a:lnTo>
                      <a:pt x="2573" y="67"/>
                    </a:lnTo>
                    <a:lnTo>
                      <a:pt x="2587" y="69"/>
                    </a:lnTo>
                    <a:lnTo>
                      <a:pt x="2600" y="69"/>
                    </a:lnTo>
                    <a:lnTo>
                      <a:pt x="2613" y="69"/>
                    </a:lnTo>
                    <a:lnTo>
                      <a:pt x="2626" y="77"/>
                    </a:lnTo>
                    <a:lnTo>
                      <a:pt x="2639" y="64"/>
                    </a:lnTo>
                    <a:lnTo>
                      <a:pt x="2654" y="59"/>
                    </a:lnTo>
                    <a:lnTo>
                      <a:pt x="2667" y="65"/>
                    </a:lnTo>
                    <a:lnTo>
                      <a:pt x="2680" y="62"/>
                    </a:lnTo>
                    <a:lnTo>
                      <a:pt x="2693" y="65"/>
                    </a:lnTo>
                    <a:lnTo>
                      <a:pt x="2706" y="85"/>
                    </a:lnTo>
                    <a:lnTo>
                      <a:pt x="2719" y="72"/>
                    </a:lnTo>
                    <a:lnTo>
                      <a:pt x="2734" y="62"/>
                    </a:lnTo>
                    <a:lnTo>
                      <a:pt x="2747" y="73"/>
                    </a:lnTo>
                    <a:lnTo>
                      <a:pt x="2760" y="69"/>
                    </a:lnTo>
                    <a:lnTo>
                      <a:pt x="2773" y="59"/>
                    </a:lnTo>
                    <a:lnTo>
                      <a:pt x="2786" y="69"/>
                    </a:lnTo>
                    <a:lnTo>
                      <a:pt x="2800" y="59"/>
                    </a:lnTo>
                    <a:lnTo>
                      <a:pt x="2813" y="65"/>
                    </a:lnTo>
                    <a:lnTo>
                      <a:pt x="2826" y="62"/>
                    </a:lnTo>
                    <a:lnTo>
                      <a:pt x="2839" y="51"/>
                    </a:lnTo>
                    <a:lnTo>
                      <a:pt x="2852" y="52"/>
                    </a:lnTo>
                    <a:lnTo>
                      <a:pt x="2865" y="56"/>
                    </a:lnTo>
                    <a:lnTo>
                      <a:pt x="2880" y="62"/>
                    </a:lnTo>
                    <a:lnTo>
                      <a:pt x="2893" y="47"/>
                    </a:lnTo>
                    <a:lnTo>
                      <a:pt x="2906" y="56"/>
                    </a:lnTo>
                    <a:lnTo>
                      <a:pt x="2919" y="52"/>
                    </a:lnTo>
                    <a:lnTo>
                      <a:pt x="2932" y="46"/>
                    </a:lnTo>
                    <a:lnTo>
                      <a:pt x="2947" y="54"/>
                    </a:lnTo>
                    <a:lnTo>
                      <a:pt x="2960" y="59"/>
                    </a:lnTo>
                    <a:lnTo>
                      <a:pt x="2973" y="46"/>
                    </a:lnTo>
                    <a:lnTo>
                      <a:pt x="2986" y="38"/>
                    </a:lnTo>
                    <a:lnTo>
                      <a:pt x="2999" y="49"/>
                    </a:lnTo>
                    <a:lnTo>
                      <a:pt x="3012" y="43"/>
                    </a:lnTo>
                    <a:lnTo>
                      <a:pt x="3026" y="49"/>
                    </a:lnTo>
                    <a:lnTo>
                      <a:pt x="3039" y="59"/>
                    </a:lnTo>
                    <a:lnTo>
                      <a:pt x="3052" y="38"/>
                    </a:lnTo>
                    <a:lnTo>
                      <a:pt x="3065" y="23"/>
                    </a:lnTo>
                    <a:lnTo>
                      <a:pt x="3078" y="33"/>
                    </a:lnTo>
                    <a:lnTo>
                      <a:pt x="3093" y="41"/>
                    </a:lnTo>
                    <a:lnTo>
                      <a:pt x="3106" y="44"/>
                    </a:lnTo>
                    <a:lnTo>
                      <a:pt x="3119" y="41"/>
                    </a:lnTo>
                    <a:lnTo>
                      <a:pt x="3132" y="39"/>
                    </a:lnTo>
                    <a:lnTo>
                      <a:pt x="3145" y="33"/>
                    </a:lnTo>
                    <a:lnTo>
                      <a:pt x="3158" y="25"/>
                    </a:lnTo>
                    <a:lnTo>
                      <a:pt x="3172" y="49"/>
                    </a:lnTo>
                    <a:lnTo>
                      <a:pt x="3185" y="41"/>
                    </a:lnTo>
                    <a:lnTo>
                      <a:pt x="3198" y="38"/>
                    </a:lnTo>
                    <a:lnTo>
                      <a:pt x="3211" y="44"/>
                    </a:lnTo>
                    <a:lnTo>
                      <a:pt x="3224" y="38"/>
                    </a:lnTo>
                    <a:lnTo>
                      <a:pt x="3239" y="36"/>
                    </a:lnTo>
                    <a:lnTo>
                      <a:pt x="3252" y="38"/>
                    </a:lnTo>
                    <a:lnTo>
                      <a:pt x="3265" y="36"/>
                    </a:lnTo>
                    <a:lnTo>
                      <a:pt x="3278" y="30"/>
                    </a:lnTo>
                    <a:lnTo>
                      <a:pt x="3291" y="30"/>
                    </a:lnTo>
                    <a:lnTo>
                      <a:pt x="3306" y="38"/>
                    </a:lnTo>
                    <a:lnTo>
                      <a:pt x="3319" y="38"/>
                    </a:lnTo>
                    <a:lnTo>
                      <a:pt x="3332" y="33"/>
                    </a:lnTo>
                    <a:lnTo>
                      <a:pt x="3345" y="36"/>
                    </a:lnTo>
                    <a:lnTo>
                      <a:pt x="3358" y="41"/>
                    </a:lnTo>
                    <a:lnTo>
                      <a:pt x="3371" y="30"/>
                    </a:lnTo>
                    <a:lnTo>
                      <a:pt x="3385" y="31"/>
                    </a:lnTo>
                    <a:lnTo>
                      <a:pt x="3398" y="39"/>
                    </a:lnTo>
                    <a:lnTo>
                      <a:pt x="3411" y="26"/>
                    </a:lnTo>
                    <a:lnTo>
                      <a:pt x="3424" y="26"/>
                    </a:lnTo>
                    <a:lnTo>
                      <a:pt x="3437" y="33"/>
                    </a:lnTo>
                    <a:lnTo>
                      <a:pt x="3452" y="30"/>
                    </a:lnTo>
                    <a:lnTo>
                      <a:pt x="3465" y="25"/>
                    </a:lnTo>
                    <a:lnTo>
                      <a:pt x="3478" y="20"/>
                    </a:lnTo>
                    <a:lnTo>
                      <a:pt x="3491" y="23"/>
                    </a:lnTo>
                    <a:lnTo>
                      <a:pt x="3504" y="36"/>
                    </a:lnTo>
                    <a:lnTo>
                      <a:pt x="3517" y="31"/>
                    </a:lnTo>
                    <a:lnTo>
                      <a:pt x="3532" y="23"/>
                    </a:lnTo>
                    <a:lnTo>
                      <a:pt x="3545" y="26"/>
                    </a:lnTo>
                    <a:lnTo>
                      <a:pt x="3558" y="25"/>
                    </a:lnTo>
                    <a:lnTo>
                      <a:pt x="3571" y="34"/>
                    </a:lnTo>
                    <a:lnTo>
                      <a:pt x="3584" y="39"/>
                    </a:lnTo>
                    <a:lnTo>
                      <a:pt x="3598" y="33"/>
                    </a:lnTo>
                    <a:lnTo>
                      <a:pt x="3611" y="30"/>
                    </a:lnTo>
                    <a:lnTo>
                      <a:pt x="3624" y="28"/>
                    </a:lnTo>
                    <a:lnTo>
                      <a:pt x="3637" y="33"/>
                    </a:lnTo>
                    <a:lnTo>
                      <a:pt x="3650" y="23"/>
                    </a:lnTo>
                    <a:lnTo>
                      <a:pt x="3663" y="25"/>
                    </a:lnTo>
                    <a:lnTo>
                      <a:pt x="3678" y="33"/>
                    </a:lnTo>
                    <a:lnTo>
                      <a:pt x="3691" y="26"/>
                    </a:lnTo>
                    <a:lnTo>
                      <a:pt x="3704" y="23"/>
                    </a:lnTo>
                    <a:lnTo>
                      <a:pt x="3717" y="30"/>
                    </a:lnTo>
                    <a:lnTo>
                      <a:pt x="3730" y="34"/>
                    </a:lnTo>
                    <a:lnTo>
                      <a:pt x="3745" y="26"/>
                    </a:lnTo>
                    <a:lnTo>
                      <a:pt x="3758" y="43"/>
                    </a:lnTo>
                    <a:lnTo>
                      <a:pt x="3771" y="31"/>
                    </a:lnTo>
                    <a:lnTo>
                      <a:pt x="3784" y="28"/>
                    </a:lnTo>
                    <a:lnTo>
                      <a:pt x="3797" y="30"/>
                    </a:lnTo>
                    <a:lnTo>
                      <a:pt x="3810" y="33"/>
                    </a:lnTo>
                    <a:lnTo>
                      <a:pt x="3824" y="36"/>
                    </a:lnTo>
                    <a:lnTo>
                      <a:pt x="3837" y="51"/>
                    </a:lnTo>
                    <a:lnTo>
                      <a:pt x="3850" y="47"/>
                    </a:lnTo>
                    <a:lnTo>
                      <a:pt x="3863" y="33"/>
                    </a:lnTo>
                    <a:lnTo>
                      <a:pt x="3876" y="33"/>
                    </a:lnTo>
                    <a:lnTo>
                      <a:pt x="3891" y="31"/>
                    </a:lnTo>
                    <a:lnTo>
                      <a:pt x="3904" y="34"/>
                    </a:lnTo>
                    <a:lnTo>
                      <a:pt x="3917" y="39"/>
                    </a:lnTo>
                    <a:lnTo>
                      <a:pt x="3930" y="43"/>
                    </a:lnTo>
                    <a:lnTo>
                      <a:pt x="3943" y="28"/>
                    </a:lnTo>
                    <a:lnTo>
                      <a:pt x="3956" y="33"/>
                    </a:lnTo>
                    <a:lnTo>
                      <a:pt x="3970" y="31"/>
                    </a:lnTo>
                    <a:lnTo>
                      <a:pt x="3983" y="28"/>
                    </a:lnTo>
                    <a:lnTo>
                      <a:pt x="3996" y="25"/>
                    </a:lnTo>
                    <a:lnTo>
                      <a:pt x="4009" y="30"/>
                    </a:lnTo>
                    <a:lnTo>
                      <a:pt x="4022" y="25"/>
                    </a:lnTo>
                    <a:lnTo>
                      <a:pt x="4037" y="25"/>
                    </a:lnTo>
                    <a:lnTo>
                      <a:pt x="4040" y="28"/>
                    </a:lnTo>
                  </a:path>
                </a:pathLst>
              </a:custGeom>
              <a:noFill/>
              <a:ln w="1905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grpSp>
        <p:sp>
          <p:nvSpPr>
            <p:cNvPr id="1003" name="TextBox 1002">
              <a:extLst>
                <a:ext uri="{FF2B5EF4-FFF2-40B4-BE49-F238E27FC236}">
                  <a16:creationId xmlns:a16="http://schemas.microsoft.com/office/drawing/2014/main" id="{9B719638-9AF3-7809-EE8E-4CE4DEF03E3C}"/>
                </a:ext>
              </a:extLst>
            </p:cNvPr>
            <p:cNvSpPr txBox="1"/>
            <p:nvPr/>
          </p:nvSpPr>
          <p:spPr>
            <a:xfrm>
              <a:off x="1434041" y="3434821"/>
              <a:ext cx="628698" cy="369332"/>
            </a:xfrm>
            <a:prstGeom prst="rect">
              <a:avLst/>
            </a:prstGeom>
            <a:noFill/>
          </p:spPr>
          <p:txBody>
            <a:bodyPr wrap="none" rtlCol="0">
              <a:spAutoFit/>
            </a:bodyPr>
            <a:lstStyle/>
            <a:p>
              <a:r>
                <a:rPr lang="en-GB" b="1" dirty="0"/>
                <a:t>2 </a:t>
              </a:r>
              <a:r>
                <a:rPr lang="en-GB" b="1" dirty="0" err="1"/>
                <a:t>ms</a:t>
              </a:r>
              <a:endParaRPr lang="en-BE" b="1" dirty="0"/>
            </a:p>
          </p:txBody>
        </p:sp>
        <p:sp>
          <p:nvSpPr>
            <p:cNvPr id="1004" name="TextBox 1003">
              <a:extLst>
                <a:ext uri="{FF2B5EF4-FFF2-40B4-BE49-F238E27FC236}">
                  <a16:creationId xmlns:a16="http://schemas.microsoft.com/office/drawing/2014/main" id="{A6227DED-6B41-082B-EFF1-9251C8E37922}"/>
                </a:ext>
              </a:extLst>
            </p:cNvPr>
            <p:cNvSpPr txBox="1"/>
            <p:nvPr/>
          </p:nvSpPr>
          <p:spPr>
            <a:xfrm>
              <a:off x="-112139" y="3156921"/>
              <a:ext cx="1775065" cy="369332"/>
            </a:xfrm>
            <a:prstGeom prst="rect">
              <a:avLst/>
            </a:prstGeom>
            <a:noFill/>
          </p:spPr>
          <p:txBody>
            <a:bodyPr wrap="none" rtlCol="0">
              <a:spAutoFit/>
            </a:bodyPr>
            <a:lstStyle/>
            <a:p>
              <a:r>
                <a:rPr lang="en-GB" b="1" dirty="0"/>
                <a:t>0.5 </a:t>
              </a:r>
              <a:r>
                <a:rPr lang="en-GB" b="1" dirty="0" err="1"/>
                <a:t>nA</a:t>
              </a:r>
              <a:endParaRPr lang="en-BE" b="1" dirty="0"/>
            </a:p>
          </p:txBody>
        </p:sp>
      </p:grpSp>
      <p:sp>
        <p:nvSpPr>
          <p:cNvPr id="1014" name="TextBox 1013">
            <a:extLst>
              <a:ext uri="{FF2B5EF4-FFF2-40B4-BE49-F238E27FC236}">
                <a16:creationId xmlns:a16="http://schemas.microsoft.com/office/drawing/2014/main" id="{E4E12070-B156-2B54-D1F4-17E5B88644BA}"/>
              </a:ext>
            </a:extLst>
          </p:cNvPr>
          <p:cNvSpPr txBox="1"/>
          <p:nvPr/>
        </p:nvSpPr>
        <p:spPr>
          <a:xfrm>
            <a:off x="2127806" y="3441395"/>
            <a:ext cx="2111475" cy="369332"/>
          </a:xfrm>
          <a:prstGeom prst="rect">
            <a:avLst/>
          </a:prstGeom>
          <a:noFill/>
        </p:spPr>
        <p:txBody>
          <a:bodyPr wrap="none" rtlCol="0">
            <a:spAutoFit/>
          </a:bodyPr>
          <a:lstStyle/>
          <a:p>
            <a:r>
              <a:rPr lang="en-GB" b="1" dirty="0">
                <a:solidFill>
                  <a:schemeClr val="bg2">
                    <a:lumMod val="50000"/>
                  </a:schemeClr>
                </a:solidFill>
              </a:rPr>
              <a:t>Lamotrigine 100 </a:t>
            </a:r>
            <a:r>
              <a:rPr lang="en-GB" b="1" dirty="0" err="1">
                <a:solidFill>
                  <a:schemeClr val="bg2">
                    <a:lumMod val="50000"/>
                  </a:schemeClr>
                </a:solidFill>
              </a:rPr>
              <a:t>uM</a:t>
            </a:r>
            <a:endParaRPr lang="en-BE" b="1" dirty="0">
              <a:solidFill>
                <a:schemeClr val="bg2">
                  <a:lumMod val="50000"/>
                </a:schemeClr>
              </a:solidFill>
            </a:endParaRPr>
          </a:p>
        </p:txBody>
      </p:sp>
      <p:sp>
        <p:nvSpPr>
          <p:cNvPr id="1015" name="TextBox 1014">
            <a:extLst>
              <a:ext uri="{FF2B5EF4-FFF2-40B4-BE49-F238E27FC236}">
                <a16:creationId xmlns:a16="http://schemas.microsoft.com/office/drawing/2014/main" id="{85A3D86A-AB20-1430-4584-39C3F9082DBE}"/>
              </a:ext>
            </a:extLst>
          </p:cNvPr>
          <p:cNvSpPr txBox="1"/>
          <p:nvPr/>
        </p:nvSpPr>
        <p:spPr>
          <a:xfrm>
            <a:off x="2306699" y="2217715"/>
            <a:ext cx="1871282" cy="369332"/>
          </a:xfrm>
          <a:prstGeom prst="rect">
            <a:avLst/>
          </a:prstGeom>
          <a:noFill/>
        </p:spPr>
        <p:txBody>
          <a:bodyPr wrap="none" rtlCol="0">
            <a:spAutoFit/>
          </a:bodyPr>
          <a:lstStyle/>
          <a:p>
            <a:r>
              <a:rPr lang="en-GB" b="1" dirty="0">
                <a:solidFill>
                  <a:schemeClr val="accent1"/>
                </a:solidFill>
              </a:rPr>
              <a:t>Lidocaine 100 </a:t>
            </a:r>
            <a:r>
              <a:rPr lang="en-GB" b="1" dirty="0" err="1">
                <a:solidFill>
                  <a:schemeClr val="accent1"/>
                </a:solidFill>
              </a:rPr>
              <a:t>uM</a:t>
            </a:r>
            <a:endParaRPr lang="en-BE" b="1" dirty="0">
              <a:solidFill>
                <a:schemeClr val="accent1"/>
              </a:solidFill>
            </a:endParaRPr>
          </a:p>
        </p:txBody>
      </p:sp>
      <p:sp>
        <p:nvSpPr>
          <p:cNvPr id="1016" name="TextBox 1015">
            <a:extLst>
              <a:ext uri="{FF2B5EF4-FFF2-40B4-BE49-F238E27FC236}">
                <a16:creationId xmlns:a16="http://schemas.microsoft.com/office/drawing/2014/main" id="{119D8F03-0CF4-DF29-A139-0049B591E327}"/>
              </a:ext>
            </a:extLst>
          </p:cNvPr>
          <p:cNvSpPr txBox="1"/>
          <p:nvPr/>
        </p:nvSpPr>
        <p:spPr>
          <a:xfrm>
            <a:off x="577476" y="1343681"/>
            <a:ext cx="1632050" cy="369332"/>
          </a:xfrm>
          <a:prstGeom prst="rect">
            <a:avLst/>
          </a:prstGeom>
          <a:noFill/>
        </p:spPr>
        <p:txBody>
          <a:bodyPr wrap="none" rtlCol="0">
            <a:spAutoFit/>
          </a:bodyPr>
          <a:lstStyle/>
          <a:p>
            <a:r>
              <a:rPr lang="en-GB" b="1" dirty="0">
                <a:solidFill>
                  <a:srgbClr val="002060"/>
                </a:solidFill>
              </a:rPr>
              <a:t>L1436P Control</a:t>
            </a:r>
            <a:endParaRPr lang="en-BE" b="1" dirty="0">
              <a:solidFill>
                <a:srgbClr val="002060"/>
              </a:solidFill>
            </a:endParaRPr>
          </a:p>
        </p:txBody>
      </p:sp>
      <p:sp>
        <p:nvSpPr>
          <p:cNvPr id="2" name="TextBox 1">
            <a:extLst>
              <a:ext uri="{FF2B5EF4-FFF2-40B4-BE49-F238E27FC236}">
                <a16:creationId xmlns:a16="http://schemas.microsoft.com/office/drawing/2014/main" id="{90DF1D07-BEA3-0AD8-5E95-5F72840326F7}"/>
              </a:ext>
            </a:extLst>
          </p:cNvPr>
          <p:cNvSpPr txBox="1"/>
          <p:nvPr/>
        </p:nvSpPr>
        <p:spPr>
          <a:xfrm>
            <a:off x="6160263" y="6252794"/>
            <a:ext cx="1061509" cy="400110"/>
          </a:xfrm>
          <a:prstGeom prst="rect">
            <a:avLst/>
          </a:prstGeom>
          <a:noFill/>
        </p:spPr>
        <p:txBody>
          <a:bodyPr wrap="none" rtlCol="0">
            <a:spAutoFit/>
          </a:bodyPr>
          <a:lstStyle/>
          <a:p>
            <a:r>
              <a:rPr lang="tr-TR" sz="2000" dirty="0"/>
              <a:t>-</a:t>
            </a:r>
            <a:r>
              <a:rPr lang="en-GB" sz="2000" dirty="0"/>
              <a:t>12</a:t>
            </a:r>
            <a:r>
              <a:rPr lang="tr-TR" sz="2000" dirty="0"/>
              <a:t>0 mV</a:t>
            </a:r>
            <a:endParaRPr lang="en-BE" sz="2000" dirty="0"/>
          </a:p>
        </p:txBody>
      </p:sp>
      <p:sp>
        <p:nvSpPr>
          <p:cNvPr id="3" name="TextBox 2">
            <a:extLst>
              <a:ext uri="{FF2B5EF4-FFF2-40B4-BE49-F238E27FC236}">
                <a16:creationId xmlns:a16="http://schemas.microsoft.com/office/drawing/2014/main" id="{73D848CC-5C76-A014-A3A0-7E1A1346B113}"/>
              </a:ext>
            </a:extLst>
          </p:cNvPr>
          <p:cNvSpPr txBox="1"/>
          <p:nvPr/>
        </p:nvSpPr>
        <p:spPr>
          <a:xfrm>
            <a:off x="4085477" y="5934858"/>
            <a:ext cx="938077" cy="400110"/>
          </a:xfrm>
          <a:prstGeom prst="rect">
            <a:avLst/>
          </a:prstGeom>
          <a:noFill/>
        </p:spPr>
        <p:txBody>
          <a:bodyPr wrap="none" rtlCol="0">
            <a:spAutoFit/>
          </a:bodyPr>
          <a:lstStyle/>
          <a:p>
            <a:r>
              <a:rPr lang="en-GB" sz="2000" dirty="0"/>
              <a:t>10</a:t>
            </a:r>
            <a:r>
              <a:rPr lang="tr-TR" sz="2000" dirty="0"/>
              <a:t>0 m</a:t>
            </a:r>
            <a:r>
              <a:rPr lang="en-GB" sz="2000" dirty="0"/>
              <a:t>s</a:t>
            </a:r>
            <a:endParaRPr lang="en-BE" sz="2000" dirty="0"/>
          </a:p>
        </p:txBody>
      </p:sp>
    </p:spTree>
    <p:extLst>
      <p:ext uri="{BB962C8B-B14F-4D97-AF65-F5344CB8AC3E}">
        <p14:creationId xmlns:p14="http://schemas.microsoft.com/office/powerpoint/2010/main" val="1924417775"/>
      </p:ext>
    </p:extLst>
  </p:cSld>
  <p:clrMapOvr>
    <a:masterClrMapping/>
  </p:clrMapOvr>
  <mc:AlternateContent xmlns:mc="http://schemas.openxmlformats.org/markup-compatibility/2006" xmlns:p14="http://schemas.microsoft.com/office/powerpoint/2010/main">
    <mc:Choice Requires="p14">
      <p:transition spd="slow" p14:dur="86399000" advTm="570"/>
    </mc:Choice>
    <mc:Fallback xmlns="">
      <p:transition spd="slow" advTm="57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217D181-1799-D142-2C16-9341E05AB8F8}"/>
              </a:ext>
            </a:extLst>
          </p:cNvPr>
          <p:cNvGraphicFramePr>
            <a:graphicFrameLocks noChangeAspect="1"/>
          </p:cNvGraphicFramePr>
          <p:nvPr>
            <p:extLst>
              <p:ext uri="{D42A27DB-BD31-4B8C-83A1-F6EECF244321}">
                <p14:modId xmlns:p14="http://schemas.microsoft.com/office/powerpoint/2010/main" val="2116813642"/>
              </p:ext>
            </p:extLst>
          </p:nvPr>
        </p:nvGraphicFramePr>
        <p:xfrm>
          <a:off x="851959" y="3429000"/>
          <a:ext cx="5489575" cy="3294062"/>
        </p:xfrm>
        <a:graphic>
          <a:graphicData uri="http://schemas.openxmlformats.org/presentationml/2006/ole">
            <mc:AlternateContent xmlns:mc="http://schemas.openxmlformats.org/markup-compatibility/2006">
              <mc:Choice xmlns:v="urn:schemas-microsoft-com:vml" Requires="v">
                <p:oleObj name="Prism 8" r:id="rId2" imgW="6513054" imgH="3907952" progId="Prism8.Document">
                  <p:embed/>
                </p:oleObj>
              </mc:Choice>
              <mc:Fallback>
                <p:oleObj name="Prism 8" r:id="rId2" imgW="6513054" imgH="3907952" progId="Prism8.Document">
                  <p:embed/>
                  <p:pic>
                    <p:nvPicPr>
                      <p:cNvPr id="0" name=""/>
                      <p:cNvPicPr/>
                      <p:nvPr/>
                    </p:nvPicPr>
                    <p:blipFill>
                      <a:blip r:embed="rId3"/>
                      <a:stretch>
                        <a:fillRect/>
                      </a:stretch>
                    </p:blipFill>
                    <p:spPr>
                      <a:xfrm>
                        <a:off x="851959" y="3429000"/>
                        <a:ext cx="5489575" cy="32940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A50BAEC-8EF4-E18E-D801-CBED327B25CC}"/>
              </a:ext>
            </a:extLst>
          </p:cNvPr>
          <p:cNvGraphicFramePr>
            <a:graphicFrameLocks noChangeAspect="1"/>
          </p:cNvGraphicFramePr>
          <p:nvPr>
            <p:extLst>
              <p:ext uri="{D42A27DB-BD31-4B8C-83A1-F6EECF244321}">
                <p14:modId xmlns:p14="http://schemas.microsoft.com/office/powerpoint/2010/main" val="4176856674"/>
              </p:ext>
            </p:extLst>
          </p:nvPr>
        </p:nvGraphicFramePr>
        <p:xfrm>
          <a:off x="6900333" y="3266598"/>
          <a:ext cx="4563211" cy="3591402"/>
        </p:xfrm>
        <a:graphic>
          <a:graphicData uri="http://schemas.openxmlformats.org/presentationml/2006/ole">
            <mc:AlternateContent xmlns:mc="http://schemas.openxmlformats.org/markup-compatibility/2006">
              <mc:Choice xmlns:v="urn:schemas-microsoft-com:vml" Requires="v">
                <p:oleObj name="Prism 8" r:id="rId4" imgW="5207923" imgH="3703805" progId="Prism8.Document">
                  <p:embed/>
                </p:oleObj>
              </mc:Choice>
              <mc:Fallback>
                <p:oleObj name="Prism 8" r:id="rId4" imgW="5207923" imgH="3703805" progId="Prism8.Document">
                  <p:embed/>
                  <p:pic>
                    <p:nvPicPr>
                      <p:cNvPr id="0" name=""/>
                      <p:cNvPicPr/>
                      <p:nvPr/>
                    </p:nvPicPr>
                    <p:blipFill>
                      <a:blip r:embed="rId5"/>
                      <a:stretch>
                        <a:fillRect/>
                      </a:stretch>
                    </p:blipFill>
                    <p:spPr>
                      <a:xfrm>
                        <a:off x="6900333" y="3266598"/>
                        <a:ext cx="4563211" cy="359140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4250CFA-2535-761D-C9E0-F3BE254B5FB0}"/>
              </a:ext>
            </a:extLst>
          </p:cNvPr>
          <p:cNvSpPr/>
          <p:nvPr/>
        </p:nvSpPr>
        <p:spPr>
          <a:xfrm>
            <a:off x="36478" y="-24964"/>
            <a:ext cx="12327456"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7" name="Başlık 1">
            <a:extLst>
              <a:ext uri="{FF2B5EF4-FFF2-40B4-BE49-F238E27FC236}">
                <a16:creationId xmlns:a16="http://schemas.microsoft.com/office/drawing/2014/main" id="{B69AD7FD-8237-EA22-A8F7-57D0185B907C}"/>
              </a:ext>
            </a:extLst>
          </p:cNvPr>
          <p:cNvSpPr txBox="1">
            <a:spLocks/>
          </p:cNvSpPr>
          <p:nvPr/>
        </p:nvSpPr>
        <p:spPr>
          <a:xfrm>
            <a:off x="352744" y="-24964"/>
            <a:ext cx="11839255"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Gadugi" panose="020B0502040204020203" pitchFamily="34" charset="0"/>
                <a:ea typeface="Gadugi" panose="020B0502040204020203" pitchFamily="34" charset="0"/>
              </a:rPr>
              <a:t>Different drugs have different effects on the mutation.</a:t>
            </a:r>
          </a:p>
        </p:txBody>
      </p:sp>
      <p:pic>
        <p:nvPicPr>
          <p:cNvPr id="8" name="Picture 7" descr="A graph of a graph of a number of objects&#10;&#10;AI-generated content may be incorrect.">
            <a:extLst>
              <a:ext uri="{FF2B5EF4-FFF2-40B4-BE49-F238E27FC236}">
                <a16:creationId xmlns:a16="http://schemas.microsoft.com/office/drawing/2014/main" id="{2278C271-F846-B9E5-9852-817DE3039514}"/>
              </a:ext>
            </a:extLst>
          </p:cNvPr>
          <p:cNvPicPr>
            <a:picLocks noChangeAspect="1"/>
          </p:cNvPicPr>
          <p:nvPr/>
        </p:nvPicPr>
        <p:blipFill>
          <a:blip r:embed="rId6">
            <a:extLst>
              <a:ext uri="{28A0092B-C50C-407E-A947-70E740481C1C}">
                <a14:useLocalDpi xmlns:a14="http://schemas.microsoft.com/office/drawing/2010/main" val="0"/>
              </a:ext>
            </a:extLst>
          </a:blip>
          <a:srcRect t="8883"/>
          <a:stretch/>
        </p:blipFill>
        <p:spPr>
          <a:xfrm>
            <a:off x="36478" y="987768"/>
            <a:ext cx="2371442" cy="1905776"/>
          </a:xfrm>
          <a:prstGeom prst="rect">
            <a:avLst/>
          </a:prstGeom>
        </p:spPr>
      </p:pic>
      <p:sp>
        <p:nvSpPr>
          <p:cNvPr id="9" name="İçerik Yer Tutucusu 2">
            <a:extLst>
              <a:ext uri="{FF2B5EF4-FFF2-40B4-BE49-F238E27FC236}">
                <a16:creationId xmlns:a16="http://schemas.microsoft.com/office/drawing/2014/main" id="{97E1F519-F9CE-1A0C-D8F1-E3CA72924E9D}"/>
              </a:ext>
            </a:extLst>
          </p:cNvPr>
          <p:cNvSpPr txBox="1">
            <a:spLocks/>
          </p:cNvSpPr>
          <p:nvPr/>
        </p:nvSpPr>
        <p:spPr>
          <a:xfrm>
            <a:off x="3393694" y="1703710"/>
            <a:ext cx="8263447" cy="134004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4000"/>
              </a:lnSpc>
              <a:buFont typeface="Wingdings" panose="05000000000000000000" pitchFamily="2" charset="2"/>
              <a:buChar char="Ø"/>
            </a:pPr>
            <a:r>
              <a:rPr lang="en-GB" sz="2400" dirty="0">
                <a:solidFill>
                  <a:schemeClr val="accent4">
                    <a:lumMod val="50000"/>
                  </a:schemeClr>
                </a:solidFill>
                <a:latin typeface="Avenir Next LT Pro" panose="020B0504020202020204" pitchFamily="34" charset="0"/>
                <a:ea typeface="Gadugi" panose="020B0502040204020203" pitchFamily="34" charset="0"/>
              </a:rPr>
              <a:t>Lamotrigine and Lidocaine enhance steady-state inactivation, </a:t>
            </a:r>
          </a:p>
          <a:p>
            <a:pPr marL="0" indent="0">
              <a:lnSpc>
                <a:spcPct val="124000"/>
              </a:lnSpc>
              <a:buNone/>
            </a:pPr>
            <a:r>
              <a:rPr lang="en-GB" sz="2400" dirty="0">
                <a:solidFill>
                  <a:schemeClr val="accent4">
                    <a:lumMod val="50000"/>
                  </a:schemeClr>
                </a:solidFill>
                <a:latin typeface="Avenir Next LT Pro" panose="020B0504020202020204" pitchFamily="34" charset="0"/>
                <a:ea typeface="Gadugi" panose="020B0502040204020203" pitchFamily="34" charset="0"/>
              </a:rPr>
              <a:t>shifting the voltage dependence to more negative potentials.</a:t>
            </a:r>
          </a:p>
        </p:txBody>
      </p:sp>
      <p:sp>
        <p:nvSpPr>
          <p:cNvPr id="10" name="Oval 9">
            <a:extLst>
              <a:ext uri="{FF2B5EF4-FFF2-40B4-BE49-F238E27FC236}">
                <a16:creationId xmlns:a16="http://schemas.microsoft.com/office/drawing/2014/main" id="{650DE6B4-1F8D-20E0-2C78-F49C70B74939}"/>
              </a:ext>
            </a:extLst>
          </p:cNvPr>
          <p:cNvSpPr/>
          <p:nvPr/>
        </p:nvSpPr>
        <p:spPr>
          <a:xfrm>
            <a:off x="649085" y="1462421"/>
            <a:ext cx="1605165" cy="1431123"/>
          </a:xfrm>
          <a:prstGeom prst="ellipse">
            <a:avLst/>
          </a:prstGeom>
          <a:blipFill>
            <a:blip r:embed="rId7"/>
            <a:stretch>
              <a:fillRect/>
            </a:stretch>
          </a:blipFill>
          <a:ln w="28575">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Tree>
    <p:extLst>
      <p:ext uri="{BB962C8B-B14F-4D97-AF65-F5344CB8AC3E}">
        <p14:creationId xmlns:p14="http://schemas.microsoft.com/office/powerpoint/2010/main" val="204557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C0CDBD-4EC8-E3C5-E800-C59EF02A21C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3B82B40-7A69-0B09-786D-3DFBEBF29E63}"/>
              </a:ext>
            </a:extLst>
          </p:cNvPr>
          <p:cNvSpPr/>
          <p:nvPr/>
        </p:nvSpPr>
        <p:spPr>
          <a:xfrm>
            <a:off x="523423" y="1102832"/>
            <a:ext cx="11497895" cy="4299268"/>
          </a:xfrm>
          <a:prstGeom prst="roundRect">
            <a:avLst>
              <a:gd name="adj" fmla="val 8834"/>
            </a:avLst>
          </a:prstGeom>
          <a:solidFill>
            <a:srgbClr val="FFDBEA">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7" name="Başlık 1">
            <a:extLst>
              <a:ext uri="{FF2B5EF4-FFF2-40B4-BE49-F238E27FC236}">
                <a16:creationId xmlns:a16="http://schemas.microsoft.com/office/drawing/2014/main" id="{23BCB306-E0E1-E9BA-CC32-555F48023DD1}"/>
              </a:ext>
            </a:extLst>
          </p:cNvPr>
          <p:cNvSpPr txBox="1">
            <a:spLocks/>
          </p:cNvSpPr>
          <p:nvPr/>
        </p:nvSpPr>
        <p:spPr>
          <a:xfrm>
            <a:off x="1" y="-36109"/>
            <a:ext cx="12302836" cy="933884"/>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u="sng" dirty="0">
                <a:solidFill>
                  <a:srgbClr val="003366"/>
                </a:solidFill>
                <a:latin typeface="Gadugi" panose="020B0502040204020203" pitchFamily="34" charset="0"/>
                <a:ea typeface="Gadugi" panose="020B0502040204020203" pitchFamily="34" charset="0"/>
              </a:rPr>
              <a:t>Recovery from inactivation</a:t>
            </a:r>
            <a:endParaRPr lang="en-GB" sz="2600" b="1" dirty="0">
              <a:solidFill>
                <a:srgbClr val="003366"/>
              </a:solidFill>
              <a:latin typeface="Gadugi" panose="020B0502040204020203" pitchFamily="34" charset="0"/>
              <a:ea typeface="Gadugi" panose="020B0502040204020203" pitchFamily="34" charset="0"/>
            </a:endParaRPr>
          </a:p>
        </p:txBody>
      </p:sp>
      <p:graphicFrame>
        <p:nvGraphicFramePr>
          <p:cNvPr id="9" name="Object 8">
            <a:extLst>
              <a:ext uri="{FF2B5EF4-FFF2-40B4-BE49-F238E27FC236}">
                <a16:creationId xmlns:a16="http://schemas.microsoft.com/office/drawing/2014/main" id="{684CBCB9-0ECF-B56F-24F1-6BB8B3287A4B}"/>
              </a:ext>
            </a:extLst>
          </p:cNvPr>
          <p:cNvGraphicFramePr>
            <a:graphicFrameLocks noChangeAspect="1"/>
          </p:cNvGraphicFramePr>
          <p:nvPr>
            <p:extLst>
              <p:ext uri="{D42A27DB-BD31-4B8C-83A1-F6EECF244321}">
                <p14:modId xmlns:p14="http://schemas.microsoft.com/office/powerpoint/2010/main" val="556920822"/>
              </p:ext>
            </p:extLst>
          </p:nvPr>
        </p:nvGraphicFramePr>
        <p:xfrm>
          <a:off x="6458914" y="897775"/>
          <a:ext cx="5141860" cy="4801524"/>
        </p:xfrm>
        <a:graphic>
          <a:graphicData uri="http://schemas.openxmlformats.org/presentationml/2006/ole">
            <mc:AlternateContent xmlns:mc="http://schemas.openxmlformats.org/markup-compatibility/2006">
              <mc:Choice xmlns:v="urn:schemas-microsoft-com:vml" Requires="v">
                <p:oleObj name="Prism 8" r:id="rId3" imgW="7315077" imgH="6831534" progId="Prism8.Document">
                  <p:embed/>
                </p:oleObj>
              </mc:Choice>
              <mc:Fallback>
                <p:oleObj name="Prism 8" r:id="rId3" imgW="7315077" imgH="6831534" progId="Prism8.Document">
                  <p:embed/>
                  <p:pic>
                    <p:nvPicPr>
                      <p:cNvPr id="0" name=""/>
                      <p:cNvPicPr/>
                      <p:nvPr/>
                    </p:nvPicPr>
                    <p:blipFill>
                      <a:blip r:embed="rId4"/>
                      <a:stretch>
                        <a:fillRect/>
                      </a:stretch>
                    </p:blipFill>
                    <p:spPr>
                      <a:xfrm>
                        <a:off x="6458914" y="897775"/>
                        <a:ext cx="5141860" cy="480152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B3CB038-D2B1-490C-9F7A-DFDAFFB21170}"/>
              </a:ext>
            </a:extLst>
          </p:cNvPr>
          <p:cNvGraphicFramePr>
            <a:graphicFrameLocks noChangeAspect="1"/>
          </p:cNvGraphicFramePr>
          <p:nvPr>
            <p:extLst>
              <p:ext uri="{D42A27DB-BD31-4B8C-83A1-F6EECF244321}">
                <p14:modId xmlns:p14="http://schemas.microsoft.com/office/powerpoint/2010/main" val="4040445716"/>
              </p:ext>
            </p:extLst>
          </p:nvPr>
        </p:nvGraphicFramePr>
        <p:xfrm>
          <a:off x="666750" y="1279525"/>
          <a:ext cx="4605338" cy="4114800"/>
        </p:xfrm>
        <a:graphic>
          <a:graphicData uri="http://schemas.openxmlformats.org/presentationml/2006/ole">
            <mc:AlternateContent xmlns:mc="http://schemas.openxmlformats.org/markup-compatibility/2006">
              <mc:Choice xmlns:v="urn:schemas-microsoft-com:vml" Requires="v">
                <p:oleObj name="Prism 8" r:id="rId5" imgW="7315077" imgH="6538816" progId="Prism8.Document">
                  <p:embed/>
                </p:oleObj>
              </mc:Choice>
              <mc:Fallback>
                <p:oleObj name="Prism 8" r:id="rId5" imgW="7315077" imgH="6538816" progId="Prism8.Document">
                  <p:embed/>
                  <p:pic>
                    <p:nvPicPr>
                      <p:cNvPr id="0" name=""/>
                      <p:cNvPicPr/>
                      <p:nvPr/>
                    </p:nvPicPr>
                    <p:blipFill>
                      <a:blip r:embed="rId6"/>
                      <a:stretch>
                        <a:fillRect/>
                      </a:stretch>
                    </p:blipFill>
                    <p:spPr>
                      <a:xfrm>
                        <a:off x="666750" y="1279525"/>
                        <a:ext cx="4605338" cy="4114800"/>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3B921617-DD55-3E6B-792A-B6D1BD0D9DBD}"/>
              </a:ext>
            </a:extLst>
          </p:cNvPr>
          <p:cNvGrpSpPr/>
          <p:nvPr/>
        </p:nvGrpSpPr>
        <p:grpSpPr>
          <a:xfrm>
            <a:off x="4412590" y="5357571"/>
            <a:ext cx="2854559" cy="1496768"/>
            <a:chOff x="7065007" y="706952"/>
            <a:chExt cx="4176785" cy="2182963"/>
          </a:xfrm>
        </p:grpSpPr>
        <p:grpSp>
          <p:nvGrpSpPr>
            <p:cNvPr id="12" name="Group 11">
              <a:extLst>
                <a:ext uri="{FF2B5EF4-FFF2-40B4-BE49-F238E27FC236}">
                  <a16:creationId xmlns:a16="http://schemas.microsoft.com/office/drawing/2014/main" id="{245E4287-DCCE-7734-6F84-22EBEE80C5D5}"/>
                </a:ext>
              </a:extLst>
            </p:cNvPr>
            <p:cNvGrpSpPr/>
            <p:nvPr/>
          </p:nvGrpSpPr>
          <p:grpSpPr>
            <a:xfrm>
              <a:off x="7065007" y="706952"/>
              <a:ext cx="3156855" cy="2182963"/>
              <a:chOff x="7065007" y="706952"/>
              <a:chExt cx="3156855" cy="2182963"/>
            </a:xfrm>
          </p:grpSpPr>
          <p:sp>
            <p:nvSpPr>
              <p:cNvPr id="15" name="TextBox 14">
                <a:extLst>
                  <a:ext uri="{FF2B5EF4-FFF2-40B4-BE49-F238E27FC236}">
                    <a16:creationId xmlns:a16="http://schemas.microsoft.com/office/drawing/2014/main" id="{49C6455E-3FC0-FA34-0354-3B0F0A89F81F}"/>
                  </a:ext>
                </a:extLst>
              </p:cNvPr>
              <p:cNvSpPr txBox="1"/>
              <p:nvPr/>
            </p:nvSpPr>
            <p:spPr>
              <a:xfrm>
                <a:off x="8057173" y="706952"/>
                <a:ext cx="1569616" cy="583541"/>
              </a:xfrm>
              <a:prstGeom prst="rect">
                <a:avLst/>
              </a:prstGeom>
              <a:noFill/>
            </p:spPr>
            <p:txBody>
              <a:bodyPr wrap="none" rtlCol="0">
                <a:spAutoFit/>
              </a:bodyPr>
              <a:lstStyle/>
              <a:p>
                <a:r>
                  <a:rPr lang="en-GB" sz="2000" b="1" dirty="0">
                    <a:solidFill>
                      <a:schemeClr val="accent4">
                        <a:lumMod val="75000"/>
                      </a:schemeClr>
                    </a:solidFill>
                  </a:rPr>
                  <a:t>1000 </a:t>
                </a:r>
                <a:r>
                  <a:rPr lang="en-GB" sz="2000" b="1" dirty="0" err="1">
                    <a:solidFill>
                      <a:schemeClr val="accent4">
                        <a:lumMod val="75000"/>
                      </a:schemeClr>
                    </a:solidFill>
                  </a:rPr>
                  <a:t>ms</a:t>
                </a:r>
                <a:endParaRPr lang="en-BE" sz="2000" b="1" dirty="0">
                  <a:solidFill>
                    <a:schemeClr val="accent4">
                      <a:lumMod val="75000"/>
                    </a:schemeClr>
                  </a:solidFill>
                </a:endParaRPr>
              </a:p>
            </p:txBody>
          </p:sp>
          <p:sp>
            <p:nvSpPr>
              <p:cNvPr id="16" name="TextBox 15">
                <a:extLst>
                  <a:ext uri="{FF2B5EF4-FFF2-40B4-BE49-F238E27FC236}">
                    <a16:creationId xmlns:a16="http://schemas.microsoft.com/office/drawing/2014/main" id="{13852EEB-1058-0DBA-537C-CF4963F2F806}"/>
                  </a:ext>
                </a:extLst>
              </p:cNvPr>
              <p:cNvSpPr txBox="1"/>
              <p:nvPr/>
            </p:nvSpPr>
            <p:spPr>
              <a:xfrm>
                <a:off x="7065007" y="935557"/>
                <a:ext cx="1058295" cy="583541"/>
              </a:xfrm>
              <a:prstGeom prst="rect">
                <a:avLst/>
              </a:prstGeom>
              <a:noFill/>
            </p:spPr>
            <p:txBody>
              <a:bodyPr wrap="none" rtlCol="0">
                <a:spAutoFit/>
              </a:bodyPr>
              <a:lstStyle/>
              <a:p>
                <a:r>
                  <a:rPr lang="en-GB" sz="2000" dirty="0"/>
                  <a:t>0 mV</a:t>
                </a:r>
                <a:endParaRPr lang="en-BE" sz="2000" dirty="0"/>
              </a:p>
            </p:txBody>
          </p:sp>
          <p:sp>
            <p:nvSpPr>
              <p:cNvPr id="18" name="TextBox 17">
                <a:extLst>
                  <a:ext uri="{FF2B5EF4-FFF2-40B4-BE49-F238E27FC236}">
                    <a16:creationId xmlns:a16="http://schemas.microsoft.com/office/drawing/2014/main" id="{1A6C2A97-0E95-EAB8-E02D-85213A8B597B}"/>
                  </a:ext>
                </a:extLst>
              </p:cNvPr>
              <p:cNvSpPr txBox="1"/>
              <p:nvPr/>
            </p:nvSpPr>
            <p:spPr>
              <a:xfrm>
                <a:off x="9508357" y="2288735"/>
                <a:ext cx="713505" cy="583541"/>
              </a:xfrm>
              <a:prstGeom prst="rect">
                <a:avLst/>
              </a:prstGeom>
              <a:noFill/>
            </p:spPr>
            <p:txBody>
              <a:bodyPr wrap="none" rtlCol="0">
                <a:spAutoFit/>
              </a:bodyPr>
              <a:lstStyle/>
              <a:p>
                <a:r>
                  <a:rPr lang="en-GB" sz="2000" b="1" dirty="0">
                    <a:solidFill>
                      <a:schemeClr val="accent4">
                        <a:lumMod val="75000"/>
                      </a:schemeClr>
                    </a:solidFill>
                    <a:latin typeface="Symbol" panose="05050102010706020507" pitchFamily="18" charset="2"/>
                  </a:rPr>
                  <a:t>D</a:t>
                </a:r>
                <a:r>
                  <a:rPr lang="en-GB" sz="2000" b="1" dirty="0">
                    <a:solidFill>
                      <a:schemeClr val="accent4">
                        <a:lumMod val="75000"/>
                      </a:schemeClr>
                    </a:solidFill>
                  </a:rPr>
                  <a:t> t</a:t>
                </a:r>
                <a:endParaRPr lang="en-BE" sz="2000" b="1" dirty="0">
                  <a:solidFill>
                    <a:schemeClr val="accent4">
                      <a:lumMod val="75000"/>
                    </a:schemeClr>
                  </a:solidFill>
                </a:endParaRPr>
              </a:p>
            </p:txBody>
          </p:sp>
          <p:sp>
            <p:nvSpPr>
              <p:cNvPr id="24" name="TextBox 23">
                <a:extLst>
                  <a:ext uri="{FF2B5EF4-FFF2-40B4-BE49-F238E27FC236}">
                    <a16:creationId xmlns:a16="http://schemas.microsoft.com/office/drawing/2014/main" id="{885B59B2-96AE-6497-9B15-438B1ACC6334}"/>
                  </a:ext>
                </a:extLst>
              </p:cNvPr>
              <p:cNvSpPr txBox="1"/>
              <p:nvPr/>
            </p:nvSpPr>
            <p:spPr>
              <a:xfrm>
                <a:off x="7276371" y="2306374"/>
                <a:ext cx="1372592" cy="583541"/>
              </a:xfrm>
              <a:prstGeom prst="rect">
                <a:avLst/>
              </a:prstGeom>
              <a:noFill/>
            </p:spPr>
            <p:txBody>
              <a:bodyPr wrap="none" rtlCol="0">
                <a:spAutoFit/>
              </a:bodyPr>
              <a:lstStyle/>
              <a:p>
                <a:r>
                  <a:rPr lang="en-GB" sz="2000" dirty="0"/>
                  <a:t>100 </a:t>
                </a:r>
                <a:r>
                  <a:rPr lang="en-GB" sz="2000" dirty="0" err="1"/>
                  <a:t>ms</a:t>
                </a:r>
                <a:endParaRPr lang="en-BE" sz="2000" dirty="0"/>
              </a:p>
            </p:txBody>
          </p:sp>
        </p:grpSp>
        <p:sp>
          <p:nvSpPr>
            <p:cNvPr id="13" name="TextBox 12">
              <a:extLst>
                <a:ext uri="{FF2B5EF4-FFF2-40B4-BE49-F238E27FC236}">
                  <a16:creationId xmlns:a16="http://schemas.microsoft.com/office/drawing/2014/main" id="{74F37E09-0F38-F34E-5CFC-59FD42008254}"/>
                </a:ext>
              </a:extLst>
            </p:cNvPr>
            <p:cNvSpPr txBox="1"/>
            <p:nvPr/>
          </p:nvSpPr>
          <p:spPr>
            <a:xfrm>
              <a:off x="10059184" y="788680"/>
              <a:ext cx="1182608" cy="583541"/>
            </a:xfrm>
            <a:prstGeom prst="rect">
              <a:avLst/>
            </a:prstGeom>
            <a:noFill/>
          </p:spPr>
          <p:txBody>
            <a:bodyPr wrap="none" rtlCol="0">
              <a:spAutoFit/>
            </a:bodyPr>
            <a:lstStyle/>
            <a:p>
              <a:r>
                <a:rPr lang="en-GB" sz="2000" dirty="0"/>
                <a:t>50 </a:t>
              </a:r>
              <a:r>
                <a:rPr lang="en-GB" sz="2000" dirty="0" err="1"/>
                <a:t>ms</a:t>
              </a:r>
              <a:endParaRPr lang="en-BE" sz="2000" dirty="0"/>
            </a:p>
          </p:txBody>
        </p:sp>
      </p:grpSp>
      <p:cxnSp>
        <p:nvCxnSpPr>
          <p:cNvPr id="34" name="Straight Connector 33">
            <a:extLst>
              <a:ext uri="{FF2B5EF4-FFF2-40B4-BE49-F238E27FC236}">
                <a16:creationId xmlns:a16="http://schemas.microsoft.com/office/drawing/2014/main" id="{DFA56210-52F7-9877-F61C-78865CF3F290}"/>
              </a:ext>
            </a:extLst>
          </p:cNvPr>
          <p:cNvCxnSpPr/>
          <p:nvPr/>
        </p:nvCxnSpPr>
        <p:spPr>
          <a:xfrm>
            <a:off x="4647368" y="6525627"/>
            <a:ext cx="4835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63AE4D-3A03-7A48-C0FD-16B0D503F902}"/>
              </a:ext>
            </a:extLst>
          </p:cNvPr>
          <p:cNvCxnSpPr>
            <a:cxnSpLocks/>
          </p:cNvCxnSpPr>
          <p:nvPr/>
        </p:nvCxnSpPr>
        <p:spPr>
          <a:xfrm>
            <a:off x="5092700" y="5725130"/>
            <a:ext cx="9694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A86153-1CF6-1BA3-B654-908390C6429E}"/>
              </a:ext>
            </a:extLst>
          </p:cNvPr>
          <p:cNvCxnSpPr>
            <a:cxnSpLocks/>
          </p:cNvCxnSpPr>
          <p:nvPr/>
        </p:nvCxnSpPr>
        <p:spPr>
          <a:xfrm>
            <a:off x="6508903" y="5763592"/>
            <a:ext cx="3838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5AF719D-5778-896C-CC86-F9426D80D748}"/>
              </a:ext>
            </a:extLst>
          </p:cNvPr>
          <p:cNvCxnSpPr>
            <a:cxnSpLocks/>
          </p:cNvCxnSpPr>
          <p:nvPr/>
        </p:nvCxnSpPr>
        <p:spPr>
          <a:xfrm>
            <a:off x="5096937" y="5706515"/>
            <a:ext cx="10965" cy="8355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C3BCE0-5EDD-3633-6326-FE43D4E3B4A4}"/>
              </a:ext>
            </a:extLst>
          </p:cNvPr>
          <p:cNvCxnSpPr>
            <a:cxnSpLocks/>
          </p:cNvCxnSpPr>
          <p:nvPr/>
        </p:nvCxnSpPr>
        <p:spPr>
          <a:xfrm>
            <a:off x="6055763" y="5706079"/>
            <a:ext cx="0" cy="799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423E31-A225-ED8F-C945-1882ECBA1CAA}"/>
              </a:ext>
            </a:extLst>
          </p:cNvPr>
          <p:cNvCxnSpPr>
            <a:cxnSpLocks/>
          </p:cNvCxnSpPr>
          <p:nvPr/>
        </p:nvCxnSpPr>
        <p:spPr>
          <a:xfrm>
            <a:off x="6508903" y="5750912"/>
            <a:ext cx="0" cy="7549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2927D2-77F1-96C5-8576-220C7A7B8A34}"/>
              </a:ext>
            </a:extLst>
          </p:cNvPr>
          <p:cNvCxnSpPr>
            <a:cxnSpLocks/>
          </p:cNvCxnSpPr>
          <p:nvPr/>
        </p:nvCxnSpPr>
        <p:spPr>
          <a:xfrm>
            <a:off x="6892741" y="5750912"/>
            <a:ext cx="0" cy="3774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A641A7-F22B-D524-51A6-4CA0E612D8FA}"/>
              </a:ext>
            </a:extLst>
          </p:cNvPr>
          <p:cNvCxnSpPr>
            <a:cxnSpLocks/>
          </p:cNvCxnSpPr>
          <p:nvPr/>
        </p:nvCxnSpPr>
        <p:spPr>
          <a:xfrm>
            <a:off x="6043116" y="6505831"/>
            <a:ext cx="4585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AF4012F-800E-06F5-1D95-17B483A0F8C0}"/>
              </a:ext>
            </a:extLst>
          </p:cNvPr>
          <p:cNvCxnSpPr>
            <a:cxnSpLocks/>
          </p:cNvCxnSpPr>
          <p:nvPr/>
        </p:nvCxnSpPr>
        <p:spPr>
          <a:xfrm>
            <a:off x="6860097" y="6136035"/>
            <a:ext cx="4585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CCBA959-C773-23EB-B2C9-6319554FB39C}"/>
              </a:ext>
            </a:extLst>
          </p:cNvPr>
          <p:cNvSpPr txBox="1"/>
          <p:nvPr/>
        </p:nvSpPr>
        <p:spPr>
          <a:xfrm>
            <a:off x="3550092" y="6269565"/>
            <a:ext cx="1061509" cy="400110"/>
          </a:xfrm>
          <a:prstGeom prst="rect">
            <a:avLst/>
          </a:prstGeom>
          <a:noFill/>
        </p:spPr>
        <p:txBody>
          <a:bodyPr wrap="none" rtlCol="0">
            <a:spAutoFit/>
          </a:bodyPr>
          <a:lstStyle/>
          <a:p>
            <a:r>
              <a:rPr lang="en-GB" sz="2000" dirty="0"/>
              <a:t>-120 mV</a:t>
            </a:r>
            <a:endParaRPr lang="en-BE" sz="2000" dirty="0"/>
          </a:p>
        </p:txBody>
      </p:sp>
      <p:sp>
        <p:nvSpPr>
          <p:cNvPr id="51" name="TextBox 50">
            <a:extLst>
              <a:ext uri="{FF2B5EF4-FFF2-40B4-BE49-F238E27FC236}">
                <a16:creationId xmlns:a16="http://schemas.microsoft.com/office/drawing/2014/main" id="{DD721D32-818E-669A-4A32-267B40EE06AB}"/>
              </a:ext>
            </a:extLst>
          </p:cNvPr>
          <p:cNvSpPr txBox="1"/>
          <p:nvPr/>
        </p:nvSpPr>
        <p:spPr>
          <a:xfrm>
            <a:off x="7304155" y="5939641"/>
            <a:ext cx="931665" cy="400110"/>
          </a:xfrm>
          <a:prstGeom prst="rect">
            <a:avLst/>
          </a:prstGeom>
          <a:noFill/>
        </p:spPr>
        <p:txBody>
          <a:bodyPr wrap="none" rtlCol="0">
            <a:spAutoFit/>
          </a:bodyPr>
          <a:lstStyle/>
          <a:p>
            <a:r>
              <a:rPr lang="en-GB" sz="2000" dirty="0"/>
              <a:t>-60 mV</a:t>
            </a:r>
            <a:endParaRPr lang="en-BE" sz="2000" dirty="0"/>
          </a:p>
        </p:txBody>
      </p:sp>
    </p:spTree>
    <p:extLst>
      <p:ext uri="{BB962C8B-B14F-4D97-AF65-F5344CB8AC3E}">
        <p14:creationId xmlns:p14="http://schemas.microsoft.com/office/powerpoint/2010/main" val="4178520061"/>
      </p:ext>
    </p:extLst>
  </p:cSld>
  <p:clrMapOvr>
    <a:masterClrMapping/>
  </p:clrMapOvr>
  <mc:AlternateContent xmlns:mc="http://schemas.openxmlformats.org/markup-compatibility/2006" xmlns:p14="http://schemas.microsoft.com/office/powerpoint/2010/main">
    <mc:Choice Requires="p14">
      <p:transition spd="slow" p14:dur="86399000" advTm="570"/>
    </mc:Choice>
    <mc:Fallback xmlns="">
      <p:transition spd="slow" advTm="5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D9FB7E-6E11-2426-210D-ECF3D2FB6F37}"/>
            </a:ext>
          </a:extLst>
        </p:cNvPr>
        <p:cNvGrpSpPr/>
        <p:nvPr/>
      </p:nvGrpSpPr>
      <p:grpSpPr>
        <a:xfrm>
          <a:off x="0" y="0"/>
          <a:ext cx="0" cy="0"/>
          <a:chOff x="0" y="0"/>
          <a:chExt cx="0" cy="0"/>
        </a:xfrm>
      </p:grpSpPr>
      <p:sp>
        <p:nvSpPr>
          <p:cNvPr id="17" name="Başlık 1">
            <a:extLst>
              <a:ext uri="{FF2B5EF4-FFF2-40B4-BE49-F238E27FC236}">
                <a16:creationId xmlns:a16="http://schemas.microsoft.com/office/drawing/2014/main" id="{9016F1F1-2180-C4E6-5084-22D4D11FD0FE}"/>
              </a:ext>
            </a:extLst>
          </p:cNvPr>
          <p:cNvSpPr txBox="1">
            <a:spLocks/>
          </p:cNvSpPr>
          <p:nvPr/>
        </p:nvSpPr>
        <p:spPr>
          <a:xfrm>
            <a:off x="0" y="0"/>
            <a:ext cx="12302836" cy="933884"/>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u="sng" dirty="0">
                <a:solidFill>
                  <a:srgbClr val="003366"/>
                </a:solidFill>
                <a:latin typeface="Gadugi" panose="020B0502040204020203" pitchFamily="34" charset="0"/>
                <a:ea typeface="Gadugi" panose="020B0502040204020203" pitchFamily="34" charset="0"/>
              </a:rPr>
              <a:t>Fast recovery from fast inactivation</a:t>
            </a:r>
            <a:endParaRPr lang="en-GB" sz="2600" b="1" dirty="0">
              <a:solidFill>
                <a:srgbClr val="003366"/>
              </a:solidFill>
              <a:latin typeface="Gadugi" panose="020B0502040204020203" pitchFamily="34" charset="0"/>
              <a:ea typeface="Gadugi" panose="020B0502040204020203" pitchFamily="34" charset="0"/>
            </a:endParaRPr>
          </a:p>
        </p:txBody>
      </p:sp>
      <p:graphicFrame>
        <p:nvGraphicFramePr>
          <p:cNvPr id="4" name="Object 3">
            <a:extLst>
              <a:ext uri="{FF2B5EF4-FFF2-40B4-BE49-F238E27FC236}">
                <a16:creationId xmlns:a16="http://schemas.microsoft.com/office/drawing/2014/main" id="{928DB3B6-DEC7-67D0-E7A5-BE6CFDCF52D6}"/>
              </a:ext>
            </a:extLst>
          </p:cNvPr>
          <p:cNvGraphicFramePr>
            <a:graphicFrameLocks noChangeAspect="1"/>
          </p:cNvGraphicFramePr>
          <p:nvPr>
            <p:extLst>
              <p:ext uri="{D42A27DB-BD31-4B8C-83A1-F6EECF244321}">
                <p14:modId xmlns:p14="http://schemas.microsoft.com/office/powerpoint/2010/main" val="4196467556"/>
              </p:ext>
            </p:extLst>
          </p:nvPr>
        </p:nvGraphicFramePr>
        <p:xfrm>
          <a:off x="6155151" y="1420696"/>
          <a:ext cx="4807997" cy="4995339"/>
        </p:xfrm>
        <a:graphic>
          <a:graphicData uri="http://schemas.openxmlformats.org/presentationml/2006/ole">
            <mc:AlternateContent xmlns:mc="http://schemas.openxmlformats.org/markup-compatibility/2006">
              <mc:Choice xmlns:v="urn:schemas-microsoft-com:vml" Requires="v">
                <p:oleObj name="Prism 8" r:id="rId3" imgW="7525396" imgH="7819144" progId="Prism8.Document">
                  <p:embed/>
                </p:oleObj>
              </mc:Choice>
              <mc:Fallback>
                <p:oleObj name="Prism 8" r:id="rId3" imgW="7525396" imgH="7819144" progId="Prism8.Document">
                  <p:embed/>
                  <p:pic>
                    <p:nvPicPr>
                      <p:cNvPr id="4" name="Object 3">
                        <a:extLst>
                          <a:ext uri="{FF2B5EF4-FFF2-40B4-BE49-F238E27FC236}">
                            <a16:creationId xmlns:a16="http://schemas.microsoft.com/office/drawing/2014/main" id="{13881696-0C35-BE19-E0BE-08B5C607D034}"/>
                          </a:ext>
                        </a:extLst>
                      </p:cNvPr>
                      <p:cNvPicPr/>
                      <p:nvPr/>
                    </p:nvPicPr>
                    <p:blipFill>
                      <a:blip r:embed="rId4"/>
                      <a:stretch>
                        <a:fillRect/>
                      </a:stretch>
                    </p:blipFill>
                    <p:spPr>
                      <a:xfrm>
                        <a:off x="6155151" y="1420696"/>
                        <a:ext cx="4807997" cy="4995339"/>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8C65CB11-318E-7E86-4768-79741D6E0E65}"/>
              </a:ext>
            </a:extLst>
          </p:cNvPr>
          <p:cNvGrpSpPr/>
          <p:nvPr/>
        </p:nvGrpSpPr>
        <p:grpSpPr>
          <a:xfrm>
            <a:off x="904656" y="2919500"/>
            <a:ext cx="4524248" cy="2178050"/>
            <a:chOff x="8506075" y="1679986"/>
            <a:chExt cx="2059709" cy="919961"/>
          </a:xfrm>
        </p:grpSpPr>
        <p:pic>
          <p:nvPicPr>
            <p:cNvPr id="5" name="Picture 4">
              <a:extLst>
                <a:ext uri="{FF2B5EF4-FFF2-40B4-BE49-F238E27FC236}">
                  <a16:creationId xmlns:a16="http://schemas.microsoft.com/office/drawing/2014/main" id="{49AD90C7-BC03-38E3-5573-C7315EB2A898}"/>
                </a:ext>
              </a:extLst>
            </p:cNvPr>
            <p:cNvPicPr>
              <a:picLocks noChangeAspect="1"/>
            </p:cNvPicPr>
            <p:nvPr/>
          </p:nvPicPr>
          <p:blipFill>
            <a:blip r:embed="rId5"/>
            <a:srcRect l="59301" r="-6445"/>
            <a:stretch/>
          </p:blipFill>
          <p:spPr>
            <a:xfrm>
              <a:off x="8506075" y="1679986"/>
              <a:ext cx="2059709" cy="919961"/>
            </a:xfrm>
            <a:prstGeom prst="rect">
              <a:avLst/>
            </a:prstGeom>
          </p:spPr>
        </p:pic>
        <p:sp>
          <p:nvSpPr>
            <p:cNvPr id="6" name="TextBox 5">
              <a:extLst>
                <a:ext uri="{FF2B5EF4-FFF2-40B4-BE49-F238E27FC236}">
                  <a16:creationId xmlns:a16="http://schemas.microsoft.com/office/drawing/2014/main" id="{5FB34B69-5147-0F86-CDE4-66E45B79A7D5}"/>
                </a:ext>
              </a:extLst>
            </p:cNvPr>
            <p:cNvSpPr txBox="1"/>
            <p:nvPr/>
          </p:nvSpPr>
          <p:spPr>
            <a:xfrm>
              <a:off x="8506075" y="2147899"/>
              <a:ext cx="351378" cy="184666"/>
            </a:xfrm>
            <a:prstGeom prst="rect">
              <a:avLst/>
            </a:prstGeom>
            <a:solidFill>
              <a:schemeClr val="bg1"/>
            </a:solidFill>
          </p:spPr>
          <p:txBody>
            <a:bodyPr wrap="none" rtlCol="0">
              <a:spAutoFit/>
            </a:bodyPr>
            <a:lstStyle/>
            <a:p>
              <a:r>
                <a:rPr lang="tr-TR" sz="600" dirty="0"/>
                <a:t>        </a:t>
              </a:r>
              <a:endParaRPr lang="en-BE" sz="600" dirty="0"/>
            </a:p>
          </p:txBody>
        </p:sp>
      </p:grpSp>
    </p:spTree>
    <p:extLst>
      <p:ext uri="{BB962C8B-B14F-4D97-AF65-F5344CB8AC3E}">
        <p14:creationId xmlns:p14="http://schemas.microsoft.com/office/powerpoint/2010/main" val="2330703050"/>
      </p:ext>
    </p:extLst>
  </p:cSld>
  <p:clrMapOvr>
    <a:masterClrMapping/>
  </p:clrMapOvr>
  <mc:AlternateContent xmlns:mc="http://schemas.openxmlformats.org/markup-compatibility/2006" xmlns:p14="http://schemas.microsoft.com/office/powerpoint/2010/main">
    <mc:Choice Requires="p14">
      <p:transition spd="slow" p14:dur="86399000" advTm="570"/>
    </mc:Choice>
    <mc:Fallback xmlns="">
      <p:transition spd="slow" advTm="5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7EC96B-DBF8-4642-43AF-95A8C94DEE91}"/>
              </a:ext>
            </a:extLst>
          </p:cNvPr>
          <p:cNvSpPr>
            <a:spLocks noGrp="1"/>
          </p:cNvSpPr>
          <p:nvPr>
            <p:ph idx="1"/>
          </p:nvPr>
        </p:nvSpPr>
        <p:spPr>
          <a:xfrm>
            <a:off x="389465" y="1478491"/>
            <a:ext cx="11243735" cy="4913841"/>
          </a:xfrm>
        </p:spPr>
        <p:txBody>
          <a:bodyPr>
            <a:normAutofit lnSpcReduction="10000"/>
          </a:bodyPr>
          <a:lstStyle/>
          <a:p>
            <a:r>
              <a:rPr lang="en-GB" b="1" dirty="0"/>
              <a:t>Mutant Phenotype:</a:t>
            </a:r>
            <a:r>
              <a:rPr lang="en-GB" dirty="0"/>
              <a:t> L1436P exhibits biophysical changes consistent with a PMC phenotype.</a:t>
            </a:r>
          </a:p>
          <a:p>
            <a:endParaRPr lang="en-GB" b="1" dirty="0"/>
          </a:p>
          <a:p>
            <a:r>
              <a:rPr lang="en-GB" b="1" dirty="0"/>
              <a:t>Biophysical effects: </a:t>
            </a:r>
            <a:r>
              <a:rPr lang="en-GB" dirty="0"/>
              <a:t>L1436P mutation is less severe than R1448H both in RT and cold temperatures.</a:t>
            </a:r>
          </a:p>
          <a:p>
            <a:endParaRPr lang="en-GB" dirty="0"/>
          </a:p>
          <a:p>
            <a:r>
              <a:rPr lang="en-GB" b="1" dirty="0"/>
              <a:t>Blocker Efficacy: </a:t>
            </a:r>
            <a:r>
              <a:rPr lang="en-GB" dirty="0"/>
              <a:t>Both Lamotrigine and Lidocaine are effective in blocking both Wild Type (WT) and the L1436P mutant channels.</a:t>
            </a:r>
          </a:p>
          <a:p>
            <a:endParaRPr lang="en-GB" dirty="0"/>
          </a:p>
          <a:p>
            <a:pPr>
              <a:buFont typeface="Arial" panose="020B0604020202020204" pitchFamily="34" charset="0"/>
              <a:buChar char="•"/>
            </a:pPr>
            <a:r>
              <a:rPr lang="en-GB" b="1" dirty="0"/>
              <a:t>Future Directions:</a:t>
            </a:r>
            <a:r>
              <a:rPr lang="en-GB" dirty="0"/>
              <a:t> Work is ongoing to screen additional Na</a:t>
            </a:r>
            <a:r>
              <a:rPr lang="en-GB" baseline="-25000" dirty="0"/>
              <a:t>v</a:t>
            </a:r>
            <a:r>
              <a:rPr lang="en-GB" dirty="0"/>
              <a:t> channel blockers to identify mutant-specific interactions.</a:t>
            </a:r>
          </a:p>
          <a:p>
            <a:endParaRPr lang="en-BE" dirty="0"/>
          </a:p>
        </p:txBody>
      </p:sp>
      <p:sp>
        <p:nvSpPr>
          <p:cNvPr id="4" name="Başlık 1">
            <a:extLst>
              <a:ext uri="{FF2B5EF4-FFF2-40B4-BE49-F238E27FC236}">
                <a16:creationId xmlns:a16="http://schemas.microsoft.com/office/drawing/2014/main" id="{AAAA3910-613C-ED41-0E27-89B7899B334E}"/>
              </a:ext>
            </a:extLst>
          </p:cNvPr>
          <p:cNvSpPr txBox="1">
            <a:spLocks/>
          </p:cNvSpPr>
          <p:nvPr/>
        </p:nvSpPr>
        <p:spPr>
          <a:xfrm>
            <a:off x="0" y="0"/>
            <a:ext cx="12302836" cy="933884"/>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u="sng" dirty="0">
                <a:solidFill>
                  <a:srgbClr val="003366"/>
                </a:solidFill>
                <a:latin typeface="Gadugi" panose="020B0502040204020203" pitchFamily="34" charset="0"/>
                <a:ea typeface="Gadugi" panose="020B0502040204020203" pitchFamily="34" charset="0"/>
              </a:rPr>
              <a:t>Conclusion</a:t>
            </a:r>
            <a:endParaRPr lang="en-GB" sz="2600" b="1" dirty="0">
              <a:solidFill>
                <a:srgbClr val="003366"/>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58606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8256-1214-83AC-B56F-A725B52D52CE}"/>
            </a:ext>
          </a:extLst>
        </p:cNvPr>
        <p:cNvGrpSpPr/>
        <p:nvPr/>
      </p:nvGrpSpPr>
      <p:grpSpPr>
        <a:xfrm>
          <a:off x="0" y="0"/>
          <a:ext cx="0" cy="0"/>
          <a:chOff x="0" y="0"/>
          <a:chExt cx="0" cy="0"/>
        </a:xfrm>
      </p:grpSpPr>
      <p:sp>
        <p:nvSpPr>
          <p:cNvPr id="17" name="Başlık 1">
            <a:extLst>
              <a:ext uri="{FF2B5EF4-FFF2-40B4-BE49-F238E27FC236}">
                <a16:creationId xmlns:a16="http://schemas.microsoft.com/office/drawing/2014/main" id="{426E248B-CE92-20F5-33FA-B0CDB39B6F82}"/>
              </a:ext>
            </a:extLst>
          </p:cNvPr>
          <p:cNvSpPr txBox="1">
            <a:spLocks/>
          </p:cNvSpPr>
          <p:nvPr/>
        </p:nvSpPr>
        <p:spPr>
          <a:xfrm>
            <a:off x="-55418" y="8882"/>
            <a:ext cx="12302836" cy="933884"/>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u="sng" dirty="0">
                <a:solidFill>
                  <a:srgbClr val="003366"/>
                </a:solidFill>
                <a:latin typeface="Gadugi" panose="020B0502040204020203" pitchFamily="34" charset="0"/>
                <a:ea typeface="Gadugi" panose="020B0502040204020203" pitchFamily="34" charset="0"/>
              </a:rPr>
              <a:t>Acknowledgements</a:t>
            </a:r>
            <a:endParaRPr lang="en-GB" sz="2600" b="1" dirty="0">
              <a:solidFill>
                <a:srgbClr val="003366"/>
              </a:solidFill>
              <a:latin typeface="Gadugi" panose="020B0502040204020203" pitchFamily="34" charset="0"/>
              <a:ea typeface="Gadugi" panose="020B0502040204020203" pitchFamily="34" charset="0"/>
            </a:endParaRPr>
          </a:p>
        </p:txBody>
      </p:sp>
      <p:pic>
        <p:nvPicPr>
          <p:cNvPr id="3" name="Content Placeholder 2" descr="u-card-img-1">
            <a:extLst>
              <a:ext uri="{FF2B5EF4-FFF2-40B4-BE49-F238E27FC236}">
                <a16:creationId xmlns:a16="http://schemas.microsoft.com/office/drawing/2014/main" id="{B42B3D30-AD55-10D6-BAFA-073194E27C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9739" y="953359"/>
            <a:ext cx="8352159" cy="4951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ith long hair wearing glasses&#10;&#10;AI-generated content may be incorrect.">
            <a:extLst>
              <a:ext uri="{FF2B5EF4-FFF2-40B4-BE49-F238E27FC236}">
                <a16:creationId xmlns:a16="http://schemas.microsoft.com/office/drawing/2014/main" id="{EDA61C71-4138-CCC4-947F-CFD806E6FC6E}"/>
              </a:ext>
            </a:extLst>
          </p:cNvPr>
          <p:cNvPicPr>
            <a:picLocks noChangeAspect="1"/>
          </p:cNvPicPr>
          <p:nvPr/>
        </p:nvPicPr>
        <p:blipFill>
          <a:blip r:embed="rId4"/>
          <a:stretch>
            <a:fillRect/>
          </a:stretch>
        </p:blipFill>
        <p:spPr>
          <a:xfrm>
            <a:off x="2098243" y="1557196"/>
            <a:ext cx="977437" cy="1526491"/>
          </a:xfrm>
          <a:prstGeom prst="rect">
            <a:avLst/>
          </a:prstGeom>
        </p:spPr>
      </p:pic>
      <p:pic>
        <p:nvPicPr>
          <p:cNvPr id="1026" name="Picture 2" descr="Centre Hospitalier Universitaire de Liège - Endo-ERN">
            <a:extLst>
              <a:ext uri="{FF2B5EF4-FFF2-40B4-BE49-F238E27FC236}">
                <a16:creationId xmlns:a16="http://schemas.microsoft.com/office/drawing/2014/main" id="{24F3EF35-09D4-6882-55D6-B91BE66EB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706" y="6034104"/>
            <a:ext cx="1423846" cy="6858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8">
            <a:extLst>
              <a:ext uri="{FF2B5EF4-FFF2-40B4-BE49-F238E27FC236}">
                <a16:creationId xmlns:a16="http://schemas.microsoft.com/office/drawing/2014/main" id="{C1DF2CFD-071B-BA01-A510-3C042375B7D0}"/>
              </a:ext>
            </a:extLst>
          </p:cNvPr>
          <p:cNvPicPr/>
          <p:nvPr/>
        </p:nvPicPr>
        <p:blipFill>
          <a:blip r:embed="rId6">
            <a:extLst>
              <a:ext uri="{28A0092B-C50C-407E-A947-70E740481C1C}">
                <a14:useLocalDpi xmlns:a14="http://schemas.microsoft.com/office/drawing/2010/main" val="0"/>
              </a:ext>
            </a:extLst>
          </a:blip>
          <a:stretch>
            <a:fillRect/>
          </a:stretch>
        </p:blipFill>
        <p:spPr>
          <a:xfrm>
            <a:off x="2224790" y="6034104"/>
            <a:ext cx="1641244" cy="823896"/>
          </a:xfrm>
          <a:prstGeom prst="rect">
            <a:avLst/>
          </a:prstGeom>
        </p:spPr>
      </p:pic>
      <p:pic>
        <p:nvPicPr>
          <p:cNvPr id="8" name="Picture 2" descr="Logos">
            <a:extLst>
              <a:ext uri="{FF2B5EF4-FFF2-40B4-BE49-F238E27FC236}">
                <a16:creationId xmlns:a16="http://schemas.microsoft.com/office/drawing/2014/main" id="{6AE213DA-C186-C872-2E6A-F7A166099E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1700" y="5994465"/>
            <a:ext cx="1286933" cy="81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62803"/>
      </p:ext>
    </p:extLst>
  </p:cSld>
  <p:clrMapOvr>
    <a:masterClrMapping/>
  </p:clrMapOvr>
  <mc:AlternateContent xmlns:mc="http://schemas.openxmlformats.org/markup-compatibility/2006" xmlns:p14="http://schemas.microsoft.com/office/powerpoint/2010/main">
    <mc:Choice Requires="p14">
      <p:transition spd="slow" p14:dur="86399000" advTm="570"/>
    </mc:Choice>
    <mc:Fallback xmlns="">
      <p:transition spd="slow" advTm="5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79D98F5-1A8B-94AC-0AA4-329CCEB392C4}"/>
              </a:ext>
            </a:extLst>
          </p:cNvPr>
          <p:cNvSpPr/>
          <p:nvPr/>
        </p:nvSpPr>
        <p:spPr>
          <a:xfrm>
            <a:off x="-58973" y="-25387"/>
            <a:ext cx="12157031" cy="714643"/>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İçerik Yer Tutucusu 2">
            <a:extLst>
              <a:ext uri="{FF2B5EF4-FFF2-40B4-BE49-F238E27FC236}">
                <a16:creationId xmlns:a16="http://schemas.microsoft.com/office/drawing/2014/main" id="{6A3334F0-97E6-CD86-5113-0163CE1FCD70}"/>
              </a:ext>
            </a:extLst>
          </p:cNvPr>
          <p:cNvSpPr>
            <a:spLocks noGrp="1"/>
          </p:cNvSpPr>
          <p:nvPr>
            <p:ph idx="1"/>
          </p:nvPr>
        </p:nvSpPr>
        <p:spPr>
          <a:xfrm>
            <a:off x="297526" y="1207832"/>
            <a:ext cx="5798474" cy="5282156"/>
          </a:xfrm>
        </p:spPr>
        <p:txBody>
          <a:bodyPr>
            <a:normAutofit/>
          </a:bodyPr>
          <a:lstStyle/>
          <a:p>
            <a:pPr>
              <a:lnSpc>
                <a:spcPct val="124000"/>
              </a:lnSpc>
              <a:buFont typeface="Wingdings" panose="05000000000000000000" pitchFamily="2" charset="2"/>
              <a:buChar char="§"/>
            </a:pPr>
            <a:r>
              <a:rPr lang="tr-TR" sz="2000" dirty="0">
                <a:solidFill>
                  <a:schemeClr val="tx2">
                    <a:lumMod val="50000"/>
                  </a:schemeClr>
                </a:solidFill>
                <a:latin typeface="Avenir Next LT Pro" panose="020B0504020202020204" pitchFamily="34" charset="0"/>
                <a:ea typeface="Gadugi" panose="020B0502040204020203" pitchFamily="34" charset="0"/>
              </a:rPr>
              <a:t>Skeletal muscle channelopathies are rare neuromuscular diseases</a:t>
            </a:r>
            <a:r>
              <a:rPr lang="en-GB" sz="2000" dirty="0">
                <a:solidFill>
                  <a:schemeClr val="tx2">
                    <a:lumMod val="50000"/>
                  </a:schemeClr>
                </a:solidFill>
                <a:latin typeface="Avenir Next LT Pro" panose="020B0504020202020204" pitchFamily="34" charset="0"/>
                <a:ea typeface="Gadugi" panose="020B0502040204020203" pitchFamily="34" charset="0"/>
              </a:rPr>
              <a:t> (1:100000).</a:t>
            </a:r>
          </a:p>
          <a:p>
            <a:pPr>
              <a:lnSpc>
                <a:spcPct val="124000"/>
              </a:lnSpc>
              <a:buFont typeface="Wingdings" panose="05000000000000000000" pitchFamily="2" charset="2"/>
              <a:buChar char="§"/>
            </a:pPr>
            <a:r>
              <a:rPr lang="en-US" sz="2000" dirty="0">
                <a:solidFill>
                  <a:schemeClr val="tx2">
                    <a:lumMod val="50000"/>
                  </a:schemeClr>
                </a:solidFill>
                <a:latin typeface="Avenir Next LT Pro" panose="020B0504020202020204" pitchFamily="34" charset="0"/>
                <a:ea typeface="Gadugi" panose="020B0502040204020203" pitchFamily="34" charset="0"/>
              </a:rPr>
              <a:t>Muscle channelopathies cause disrupted ion flow which leads to muscle dysfunction.</a:t>
            </a:r>
          </a:p>
          <a:p>
            <a:pPr>
              <a:lnSpc>
                <a:spcPct val="124000"/>
              </a:lnSpc>
              <a:buFont typeface="Wingdings" panose="05000000000000000000" pitchFamily="2" charset="2"/>
              <a:buChar char="§"/>
            </a:pPr>
            <a:r>
              <a:rPr lang="en-GB" sz="2000" dirty="0">
                <a:solidFill>
                  <a:schemeClr val="tx2">
                    <a:lumMod val="50000"/>
                  </a:schemeClr>
                </a:solidFill>
                <a:latin typeface="Avenir Next LT Pro" panose="020B0504020202020204" pitchFamily="34" charset="0"/>
                <a:ea typeface="Gadugi" panose="020B0502040204020203" pitchFamily="34" charset="0"/>
              </a:rPr>
              <a:t>PMC (</a:t>
            </a:r>
            <a:r>
              <a:rPr lang="en-GB" sz="2000" dirty="0" err="1">
                <a:solidFill>
                  <a:schemeClr val="tx2">
                    <a:lumMod val="50000"/>
                  </a:schemeClr>
                </a:solidFill>
                <a:latin typeface="Avenir Next LT Pro" panose="020B0504020202020204" pitchFamily="34" charset="0"/>
                <a:ea typeface="Gadugi" panose="020B0502040204020203" pitchFamily="34" charset="0"/>
              </a:rPr>
              <a:t>Paramyotonia</a:t>
            </a:r>
            <a:r>
              <a:rPr lang="en-GB" sz="2000" dirty="0">
                <a:solidFill>
                  <a:schemeClr val="tx2">
                    <a:lumMod val="50000"/>
                  </a:schemeClr>
                </a:solidFill>
                <a:latin typeface="Avenir Next LT Pro" panose="020B0504020202020204" pitchFamily="34" charset="0"/>
                <a:ea typeface="Gadugi" panose="020B0502040204020203" pitchFamily="34" charset="0"/>
              </a:rPr>
              <a:t> Congenita) is the result of mutations affecting the Na</a:t>
            </a:r>
            <a:r>
              <a:rPr lang="en-GB" sz="2000" baseline="-25000" dirty="0">
                <a:solidFill>
                  <a:schemeClr val="tx2">
                    <a:lumMod val="50000"/>
                  </a:schemeClr>
                </a:solidFill>
                <a:latin typeface="Avenir Next LT Pro" panose="020B0504020202020204" pitchFamily="34" charset="0"/>
                <a:ea typeface="Gadugi" panose="020B0502040204020203" pitchFamily="34" charset="0"/>
              </a:rPr>
              <a:t>v</a:t>
            </a:r>
            <a:r>
              <a:rPr lang="en-GB" sz="2000" dirty="0">
                <a:solidFill>
                  <a:schemeClr val="tx2">
                    <a:lumMod val="50000"/>
                  </a:schemeClr>
                </a:solidFill>
                <a:latin typeface="Avenir Next LT Pro" panose="020B0504020202020204" pitchFamily="34" charset="0"/>
                <a:ea typeface="Gadugi" panose="020B0502040204020203" pitchFamily="34" charset="0"/>
              </a:rPr>
              <a:t>1.4 sodium channel.</a:t>
            </a:r>
          </a:p>
          <a:p>
            <a:pPr>
              <a:lnSpc>
                <a:spcPct val="124000"/>
              </a:lnSpc>
              <a:buFont typeface="Wingdings" panose="05000000000000000000" pitchFamily="2" charset="2"/>
              <a:buChar char="§"/>
            </a:pPr>
            <a:r>
              <a:rPr lang="en-GB" sz="2000" dirty="0">
                <a:solidFill>
                  <a:schemeClr val="tx2">
                    <a:lumMod val="50000"/>
                  </a:schemeClr>
                </a:solidFill>
                <a:latin typeface="Avenir Next LT Pro" panose="020B0504020202020204" pitchFamily="34" charset="0"/>
                <a:ea typeface="Gadugi" panose="020B0502040204020203" pitchFamily="34" charset="0"/>
              </a:rPr>
              <a:t>It disrupts muscle relaxation after contraction, causing stiffness (myotonia) that is notably exacerbated by cold temperatures.</a:t>
            </a:r>
          </a:p>
          <a:p>
            <a:pPr>
              <a:lnSpc>
                <a:spcPct val="124000"/>
              </a:lnSpc>
              <a:buFont typeface="Wingdings" panose="05000000000000000000" pitchFamily="2" charset="2"/>
              <a:buChar char="§"/>
            </a:pPr>
            <a:r>
              <a:rPr lang="en-US" sz="2000" b="1" dirty="0">
                <a:solidFill>
                  <a:srgbClr val="008080"/>
                </a:solidFill>
                <a:latin typeface="Avenir Next LT Pro" panose="020B0504020202020204" pitchFamily="34" charset="0"/>
                <a:ea typeface="Gadugi" panose="020B0502040204020203" pitchFamily="34" charset="0"/>
              </a:rPr>
              <a:t>Current treatment is unsatisfactory for the patients.</a:t>
            </a:r>
            <a:endParaRPr lang="en-US" sz="2000" dirty="0">
              <a:solidFill>
                <a:srgbClr val="008080"/>
              </a:solidFill>
              <a:latin typeface="Avenir Next LT Pro" panose="020B0504020202020204" pitchFamily="34" charset="0"/>
              <a:ea typeface="Gadugi" panose="020B0502040204020203" pitchFamily="34" charset="0"/>
            </a:endParaRPr>
          </a:p>
          <a:p>
            <a:pPr>
              <a:lnSpc>
                <a:spcPct val="124000"/>
              </a:lnSpc>
              <a:buFont typeface="Wingdings" panose="05000000000000000000" pitchFamily="2" charset="2"/>
              <a:buChar char="§"/>
            </a:pPr>
            <a:endParaRPr lang="en-US" sz="2000" dirty="0">
              <a:solidFill>
                <a:srgbClr val="008080"/>
              </a:solidFill>
              <a:latin typeface="Avenir Next LT Pro" panose="020B0504020202020204" pitchFamily="34" charset="0"/>
              <a:ea typeface="Gadugi" panose="020B0502040204020203" pitchFamily="34" charset="0"/>
            </a:endParaRPr>
          </a:p>
        </p:txBody>
      </p:sp>
      <p:sp>
        <p:nvSpPr>
          <p:cNvPr id="21" name="Başlık 1">
            <a:extLst>
              <a:ext uri="{FF2B5EF4-FFF2-40B4-BE49-F238E27FC236}">
                <a16:creationId xmlns:a16="http://schemas.microsoft.com/office/drawing/2014/main" id="{8F5222DE-902C-2308-055B-E0376CF57F7C}"/>
              </a:ext>
            </a:extLst>
          </p:cNvPr>
          <p:cNvSpPr txBox="1">
            <a:spLocks/>
          </p:cNvSpPr>
          <p:nvPr/>
        </p:nvSpPr>
        <p:spPr>
          <a:xfrm>
            <a:off x="1046191" y="38202"/>
            <a:ext cx="10099619"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Avenir Next LT Pro" panose="020B0504020202020204" pitchFamily="34" charset="0"/>
                <a:ea typeface="Gadugi" panose="020B0502040204020203" pitchFamily="34" charset="0"/>
              </a:rPr>
              <a:t>Muscle Channelopathies</a:t>
            </a:r>
            <a:endParaRPr lang="tr-TR" sz="2600" b="1" dirty="0">
              <a:solidFill>
                <a:srgbClr val="003366"/>
              </a:solidFill>
              <a:latin typeface="Avenir Next LT Pro" panose="020B0504020202020204" pitchFamily="34" charset="0"/>
              <a:ea typeface="Gadugi" panose="020B0502040204020203" pitchFamily="34" charset="0"/>
            </a:endParaRPr>
          </a:p>
        </p:txBody>
      </p:sp>
      <p:grpSp>
        <p:nvGrpSpPr>
          <p:cNvPr id="13" name="Group 12">
            <a:extLst>
              <a:ext uri="{FF2B5EF4-FFF2-40B4-BE49-F238E27FC236}">
                <a16:creationId xmlns:a16="http://schemas.microsoft.com/office/drawing/2014/main" id="{4F72DBA5-9E7F-3878-D0F5-B88062ACE533}"/>
              </a:ext>
            </a:extLst>
          </p:cNvPr>
          <p:cNvGrpSpPr/>
          <p:nvPr/>
        </p:nvGrpSpPr>
        <p:grpSpPr>
          <a:xfrm>
            <a:off x="6378356" y="916750"/>
            <a:ext cx="6509817" cy="6030940"/>
            <a:chOff x="5213629" y="2761666"/>
            <a:chExt cx="4732433" cy="4477294"/>
          </a:xfrm>
        </p:grpSpPr>
        <p:pic>
          <p:nvPicPr>
            <p:cNvPr id="3" name="Picture 2">
              <a:extLst>
                <a:ext uri="{FF2B5EF4-FFF2-40B4-BE49-F238E27FC236}">
                  <a16:creationId xmlns:a16="http://schemas.microsoft.com/office/drawing/2014/main" id="{A267DCCD-8BC5-8662-97BC-13C32554B941}"/>
                </a:ext>
              </a:extLst>
            </p:cNvPr>
            <p:cNvPicPr>
              <a:picLocks noChangeAspect="1"/>
            </p:cNvPicPr>
            <p:nvPr/>
          </p:nvPicPr>
          <p:blipFill>
            <a:blip r:embed="rId4"/>
            <a:stretch>
              <a:fillRect/>
            </a:stretch>
          </p:blipFill>
          <p:spPr>
            <a:xfrm>
              <a:off x="5213629" y="2761666"/>
              <a:ext cx="4158044" cy="4201446"/>
            </a:xfrm>
            <a:prstGeom prst="rect">
              <a:avLst/>
            </a:prstGeom>
          </p:spPr>
        </p:pic>
        <p:sp>
          <p:nvSpPr>
            <p:cNvPr id="2" name="TextShape 1">
              <a:extLst>
                <a:ext uri="{FF2B5EF4-FFF2-40B4-BE49-F238E27FC236}">
                  <a16:creationId xmlns:a16="http://schemas.microsoft.com/office/drawing/2014/main" id="{FCADEA72-BFA1-7D15-FD32-B6A6B189656B}"/>
                </a:ext>
              </a:extLst>
            </p:cNvPr>
            <p:cNvSpPr txBox="1"/>
            <p:nvPr/>
          </p:nvSpPr>
          <p:spPr>
            <a:xfrm>
              <a:off x="8067247" y="6988333"/>
              <a:ext cx="1878815" cy="250627"/>
            </a:xfrm>
            <a:prstGeom prst="rect">
              <a:avLst/>
            </a:prstGeom>
            <a:noFill/>
            <a:ln>
              <a:noFill/>
            </a:ln>
          </p:spPr>
          <p:txBody>
            <a:bodyPr lIns="90000" tIns="46800" rIns="90000" bIns="46800"/>
            <a:lstStyle/>
            <a:p>
              <a:r>
                <a:rPr lang="en-US" sz="1100" b="0" strike="noStrike" spc="-1" dirty="0">
                  <a:solidFill>
                    <a:srgbClr val="000000"/>
                  </a:solidFill>
                  <a:latin typeface="Arial"/>
                </a:rPr>
                <a:t>(</a:t>
              </a:r>
              <a:r>
                <a:rPr lang="en-US" sz="1100" b="0" strike="noStrike" spc="-1" dirty="0" err="1">
                  <a:solidFill>
                    <a:srgbClr val="000000"/>
                  </a:solidFill>
                  <a:latin typeface="Arial"/>
                </a:rPr>
                <a:t>Lossing</a:t>
              </a:r>
              <a:r>
                <a:rPr lang="en-US" sz="1100" b="0" strike="noStrike" spc="-1" dirty="0">
                  <a:solidFill>
                    <a:srgbClr val="000000"/>
                  </a:solidFill>
                  <a:latin typeface="Arial"/>
                </a:rPr>
                <a:t> and George 2008)</a:t>
              </a:r>
            </a:p>
          </p:txBody>
        </p:sp>
        <p:cxnSp>
          <p:nvCxnSpPr>
            <p:cNvPr id="5" name="Straight Arrow Connector 4">
              <a:extLst>
                <a:ext uri="{FF2B5EF4-FFF2-40B4-BE49-F238E27FC236}">
                  <a16:creationId xmlns:a16="http://schemas.microsoft.com/office/drawing/2014/main" id="{D3E2CC3A-6436-0D8E-8284-B689FDD92C7D}"/>
                </a:ext>
              </a:extLst>
            </p:cNvPr>
            <p:cNvCxnSpPr>
              <a:cxnSpLocks/>
            </p:cNvCxnSpPr>
            <p:nvPr/>
          </p:nvCxnSpPr>
          <p:spPr>
            <a:xfrm>
              <a:off x="7168354" y="3419292"/>
              <a:ext cx="346463" cy="0"/>
            </a:xfrm>
            <a:prstGeom prst="straightConnector1">
              <a:avLst/>
            </a:prstGeom>
            <a:ln w="57150">
              <a:solidFill>
                <a:schemeClr val="accent1">
                  <a:lumMod val="40000"/>
                  <a:lumOff val="6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4" name="Straight Arrow Connector 3">
              <a:extLst>
                <a:ext uri="{FF2B5EF4-FFF2-40B4-BE49-F238E27FC236}">
                  <a16:creationId xmlns:a16="http://schemas.microsoft.com/office/drawing/2014/main" id="{EAF9C392-D947-F001-3431-05E2610815AB}"/>
                </a:ext>
              </a:extLst>
            </p:cNvPr>
            <p:cNvCxnSpPr>
              <a:cxnSpLocks/>
            </p:cNvCxnSpPr>
            <p:nvPr/>
          </p:nvCxnSpPr>
          <p:spPr>
            <a:xfrm flipH="1">
              <a:off x="7201188" y="3973700"/>
              <a:ext cx="287643" cy="293489"/>
            </a:xfrm>
            <a:prstGeom prst="straightConnector1">
              <a:avLst/>
            </a:prstGeom>
            <a:ln w="57150">
              <a:solidFill>
                <a:schemeClr val="accent1">
                  <a:lumMod val="40000"/>
                  <a:lumOff val="6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4680BC58-D8FF-941E-099B-3E7F05DCB76A}"/>
                </a:ext>
              </a:extLst>
            </p:cNvPr>
            <p:cNvCxnSpPr>
              <a:cxnSpLocks/>
            </p:cNvCxnSpPr>
            <p:nvPr/>
          </p:nvCxnSpPr>
          <p:spPr>
            <a:xfrm flipH="1">
              <a:off x="7211855" y="5461640"/>
              <a:ext cx="258510" cy="277630"/>
            </a:xfrm>
            <a:prstGeom prst="straightConnector1">
              <a:avLst/>
            </a:prstGeom>
            <a:ln w="57150">
              <a:solidFill>
                <a:schemeClr val="accent1">
                  <a:lumMod val="40000"/>
                  <a:lumOff val="6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152E86D8-A07A-9F22-A903-3FF391BDCA17}"/>
                </a:ext>
              </a:extLst>
            </p:cNvPr>
            <p:cNvCxnSpPr>
              <a:cxnSpLocks/>
            </p:cNvCxnSpPr>
            <p:nvPr/>
          </p:nvCxnSpPr>
          <p:spPr>
            <a:xfrm>
              <a:off x="7168354" y="4850905"/>
              <a:ext cx="346463" cy="0"/>
            </a:xfrm>
            <a:prstGeom prst="straightConnector1">
              <a:avLst/>
            </a:prstGeom>
            <a:ln w="57150">
              <a:solidFill>
                <a:schemeClr val="accent1">
                  <a:lumMod val="40000"/>
                  <a:lumOff val="6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253709C0-EC24-A4B8-FCAE-13EF48321A70}"/>
                </a:ext>
              </a:extLst>
            </p:cNvPr>
            <p:cNvCxnSpPr>
              <a:cxnSpLocks/>
            </p:cNvCxnSpPr>
            <p:nvPr/>
          </p:nvCxnSpPr>
          <p:spPr>
            <a:xfrm>
              <a:off x="7168354" y="6287777"/>
              <a:ext cx="346463" cy="0"/>
            </a:xfrm>
            <a:prstGeom prst="straightConnector1">
              <a:avLst/>
            </a:prstGeom>
            <a:ln w="57150">
              <a:solidFill>
                <a:schemeClr val="accent1">
                  <a:lumMod val="40000"/>
                  <a:lumOff val="60000"/>
                </a:schemeClr>
              </a:solidFill>
              <a:tailEnd type="triangle"/>
            </a:ln>
          </p:spPr>
          <p:style>
            <a:lnRef idx="3">
              <a:schemeClr val="accent2"/>
            </a:lnRef>
            <a:fillRef idx="0">
              <a:schemeClr val="accent2"/>
            </a:fillRef>
            <a:effectRef idx="2">
              <a:schemeClr val="accent2"/>
            </a:effectRef>
            <a:fontRef idx="minor">
              <a:schemeClr val="tx1"/>
            </a:fontRef>
          </p:style>
        </p:cxnSp>
      </p:grpSp>
    </p:spTree>
    <p:custDataLst>
      <p:tags r:id="rId1"/>
    </p:custDataLst>
    <p:extLst>
      <p:ext uri="{BB962C8B-B14F-4D97-AF65-F5344CB8AC3E}">
        <p14:creationId xmlns:p14="http://schemas.microsoft.com/office/powerpoint/2010/main" val="3300541687"/>
      </p:ext>
    </p:extLst>
  </p:cSld>
  <p:clrMapOvr>
    <a:masterClrMapping/>
  </p:clrMapOvr>
  <mc:AlternateContent xmlns:mc="http://schemas.openxmlformats.org/markup-compatibility/2006" xmlns:p14="http://schemas.microsoft.com/office/powerpoint/2010/main">
    <mc:Choice Requires="p14">
      <p:transition spd="slow" p14:dur="86399000" advTm="2637"/>
    </mc:Choice>
    <mc:Fallback xmlns="">
      <p:transition spd="slow" advTm="26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20C6C"/>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060D63-FE17-E0E7-FBE1-3553BCDE3D0F}"/>
              </a:ext>
            </a:extLst>
          </p:cNvPr>
          <p:cNvSpPr>
            <a:spLocks noGrp="1"/>
          </p:cNvSpPr>
          <p:nvPr>
            <p:ph type="title"/>
          </p:nvPr>
        </p:nvSpPr>
        <p:spPr>
          <a:xfrm>
            <a:off x="2828471" y="4875854"/>
            <a:ext cx="6535058" cy="1567850"/>
          </a:xfrm>
        </p:spPr>
        <p:txBody>
          <a:bodyPr>
            <a:normAutofit fontScale="90000"/>
          </a:bodyPr>
          <a:lstStyle/>
          <a:p>
            <a:pPr algn="ctr"/>
            <a:r>
              <a:rPr lang="tr-TR" sz="6000" dirty="0">
                <a:solidFill>
                  <a:schemeClr val="bg1"/>
                </a:solidFill>
              </a:rPr>
              <a:t>THANK YOU</a:t>
            </a:r>
            <a:r>
              <a:rPr lang="en-GB" sz="6000" dirty="0">
                <a:solidFill>
                  <a:schemeClr val="bg1"/>
                </a:solidFill>
              </a:rPr>
              <a:t> FOR YOUR ATTENTION</a:t>
            </a:r>
            <a:r>
              <a:rPr lang="tr-TR" sz="6000" dirty="0">
                <a:solidFill>
                  <a:schemeClr val="bg1"/>
                </a:solidFill>
              </a:rPr>
              <a:t>!</a:t>
            </a:r>
          </a:p>
        </p:txBody>
      </p:sp>
      <p:pic>
        <p:nvPicPr>
          <p:cNvPr id="1026" name="Picture 2" descr="NCATS Rare Diseases Are Not Rare! 2018 Challenge Winners and Honorable  Mentions | National Center for Advancing Translational Sciences">
            <a:extLst>
              <a:ext uri="{FF2B5EF4-FFF2-40B4-BE49-F238E27FC236}">
                <a16:creationId xmlns:a16="http://schemas.microsoft.com/office/drawing/2014/main" id="{6A548130-C3E3-F8D1-9447-829C5EF603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330" r="28998" b="49555"/>
          <a:stretch/>
        </p:blipFill>
        <p:spPr bwMode="auto">
          <a:xfrm>
            <a:off x="3528124" y="191944"/>
            <a:ext cx="4880492" cy="4437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5753588"/>
      </p:ext>
    </p:extLst>
  </p:cSld>
  <p:clrMapOvr>
    <a:masterClrMapping/>
  </p:clrMapOvr>
  <mc:AlternateContent xmlns:mc="http://schemas.openxmlformats.org/markup-compatibility/2006" xmlns:p14="http://schemas.microsoft.com/office/powerpoint/2010/main">
    <mc:Choice Requires="p14">
      <p:transition spd="slow" p14:dur="86399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8D2A-9FB1-A0D7-DFD3-C10B30A3496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136124-24BD-4820-BC1E-4D180C45A987}"/>
              </a:ext>
            </a:extLst>
          </p:cNvPr>
          <p:cNvSpPr/>
          <p:nvPr/>
        </p:nvSpPr>
        <p:spPr>
          <a:xfrm>
            <a:off x="-27391" y="-6585"/>
            <a:ext cx="12219391"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Başlık 1">
            <a:extLst>
              <a:ext uri="{FF2B5EF4-FFF2-40B4-BE49-F238E27FC236}">
                <a16:creationId xmlns:a16="http://schemas.microsoft.com/office/drawing/2014/main" id="{B2984340-26A5-E34E-8938-97F488FE5E5C}"/>
              </a:ext>
            </a:extLst>
          </p:cNvPr>
          <p:cNvSpPr txBox="1">
            <a:spLocks/>
          </p:cNvSpPr>
          <p:nvPr/>
        </p:nvSpPr>
        <p:spPr>
          <a:xfrm>
            <a:off x="797082" y="8669"/>
            <a:ext cx="10597837"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Avenir Next LT Pro" panose="020B0504020202020204" pitchFamily="34" charset="0"/>
                <a:ea typeface="Gadugi" panose="020B0502040204020203" pitchFamily="34" charset="0"/>
              </a:rPr>
              <a:t>Different Na</a:t>
            </a:r>
            <a:r>
              <a:rPr lang="en-GB" sz="2600" b="1" baseline="-25000" dirty="0">
                <a:solidFill>
                  <a:srgbClr val="003366"/>
                </a:solidFill>
                <a:latin typeface="Avenir Next LT Pro" panose="020B0504020202020204" pitchFamily="34" charset="0"/>
                <a:ea typeface="Gadugi" panose="020B0502040204020203" pitchFamily="34" charset="0"/>
              </a:rPr>
              <a:t>v</a:t>
            </a:r>
            <a:r>
              <a:rPr lang="en-GB" sz="2600" b="1" dirty="0">
                <a:solidFill>
                  <a:srgbClr val="003366"/>
                </a:solidFill>
                <a:latin typeface="Avenir Next LT Pro" panose="020B0504020202020204" pitchFamily="34" charset="0"/>
                <a:ea typeface="Gadugi" panose="020B0502040204020203" pitchFamily="34" charset="0"/>
              </a:rPr>
              <a:t> blockers have different binding mechanisms.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2" name="İçerik Yer Tutucusu 2">
            <a:extLst>
              <a:ext uri="{FF2B5EF4-FFF2-40B4-BE49-F238E27FC236}">
                <a16:creationId xmlns:a16="http://schemas.microsoft.com/office/drawing/2014/main" id="{E442D340-5EC4-2A5B-998D-A80EA1A740D6}"/>
              </a:ext>
            </a:extLst>
          </p:cNvPr>
          <p:cNvSpPr txBox="1">
            <a:spLocks/>
          </p:cNvSpPr>
          <p:nvPr/>
        </p:nvSpPr>
        <p:spPr>
          <a:xfrm>
            <a:off x="1194736" y="5655433"/>
            <a:ext cx="11523152" cy="877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002060"/>
              </a:solidFill>
              <a:latin typeface="Gadugi" panose="020B0502040204020203" pitchFamily="34" charset="0"/>
              <a:ea typeface="Gadugi" panose="020B0502040204020203" pitchFamily="34" charset="0"/>
            </a:endParaRPr>
          </a:p>
        </p:txBody>
      </p:sp>
      <p:sp>
        <p:nvSpPr>
          <p:cNvPr id="16" name="İçerik Yer Tutucusu 2">
            <a:extLst>
              <a:ext uri="{FF2B5EF4-FFF2-40B4-BE49-F238E27FC236}">
                <a16:creationId xmlns:a16="http://schemas.microsoft.com/office/drawing/2014/main" id="{2F78623E-B06E-11C8-D9B3-EFEA78343507}"/>
              </a:ext>
            </a:extLst>
          </p:cNvPr>
          <p:cNvSpPr txBox="1">
            <a:spLocks/>
          </p:cNvSpPr>
          <p:nvPr/>
        </p:nvSpPr>
        <p:spPr>
          <a:xfrm>
            <a:off x="543029" y="5020736"/>
            <a:ext cx="11523152" cy="1766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endParaRPr lang="en-US" sz="2000" dirty="0">
              <a:solidFill>
                <a:srgbClr val="002060"/>
              </a:solidFill>
              <a:latin typeface="Gadugi" panose="020B0502040204020203" pitchFamily="34" charset="0"/>
              <a:ea typeface="Gadugi" panose="020B0502040204020203" pitchFamily="34" charset="0"/>
            </a:endParaRPr>
          </a:p>
        </p:txBody>
      </p:sp>
      <p:pic>
        <p:nvPicPr>
          <p:cNvPr id="4" name="Picture 3">
            <a:extLst>
              <a:ext uri="{FF2B5EF4-FFF2-40B4-BE49-F238E27FC236}">
                <a16:creationId xmlns:a16="http://schemas.microsoft.com/office/drawing/2014/main" id="{D9F0A7F4-E1A6-3127-8FE3-FD9324C10997}"/>
              </a:ext>
            </a:extLst>
          </p:cNvPr>
          <p:cNvPicPr>
            <a:picLocks noChangeAspect="1"/>
          </p:cNvPicPr>
          <p:nvPr/>
        </p:nvPicPr>
        <p:blipFill>
          <a:blip r:embed="rId3"/>
          <a:srcRect t="2259" r="2760"/>
          <a:stretch/>
        </p:blipFill>
        <p:spPr>
          <a:xfrm>
            <a:off x="3380587" y="1557866"/>
            <a:ext cx="5128413" cy="4216318"/>
          </a:xfrm>
          <a:prstGeom prst="rect">
            <a:avLst/>
          </a:prstGeom>
        </p:spPr>
      </p:pic>
    </p:spTree>
    <p:extLst>
      <p:ext uri="{BB962C8B-B14F-4D97-AF65-F5344CB8AC3E}">
        <p14:creationId xmlns:p14="http://schemas.microsoft.com/office/powerpoint/2010/main" val="2066285796"/>
      </p:ext>
    </p:extLst>
  </p:cSld>
  <p:clrMapOvr>
    <a:masterClrMapping/>
  </p:clrMapOvr>
  <mc:AlternateContent xmlns:mc="http://schemas.openxmlformats.org/markup-compatibility/2006" xmlns:p14="http://schemas.microsoft.com/office/powerpoint/2010/main">
    <mc:Choice Requires="p14">
      <p:transition spd="slow" p14:dur="86399000" advTm="461"/>
    </mc:Choice>
    <mc:Fallback xmlns="">
      <p:transition spd="slow" advTm="4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human body&#10;&#10;Description automatically generated">
            <a:extLst>
              <a:ext uri="{FF2B5EF4-FFF2-40B4-BE49-F238E27FC236}">
                <a16:creationId xmlns:a16="http://schemas.microsoft.com/office/drawing/2014/main" id="{86CA69C1-64C1-F609-36ED-9DC2BEC47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47" y="136632"/>
            <a:ext cx="10273751" cy="7542168"/>
          </a:xfrm>
          <a:prstGeom prst="rect">
            <a:avLst/>
          </a:prstGeom>
        </p:spPr>
      </p:pic>
      <p:sp>
        <p:nvSpPr>
          <p:cNvPr id="11" name="TextBox 10">
            <a:extLst>
              <a:ext uri="{FF2B5EF4-FFF2-40B4-BE49-F238E27FC236}">
                <a16:creationId xmlns:a16="http://schemas.microsoft.com/office/drawing/2014/main" id="{E1229B50-25C2-19E3-770F-864FF4D96296}"/>
              </a:ext>
            </a:extLst>
          </p:cNvPr>
          <p:cNvSpPr txBox="1"/>
          <p:nvPr/>
        </p:nvSpPr>
        <p:spPr>
          <a:xfrm>
            <a:off x="6747933" y="136632"/>
            <a:ext cx="6129866" cy="369332"/>
          </a:xfrm>
          <a:prstGeom prst="rect">
            <a:avLst/>
          </a:prstGeom>
          <a:noFill/>
        </p:spPr>
        <p:txBody>
          <a:bodyPr wrap="square">
            <a:spAutoFit/>
          </a:bodyPr>
          <a:lstStyle/>
          <a:p>
            <a:endParaRPr lang="en-BE" dirty="0"/>
          </a:p>
        </p:txBody>
      </p:sp>
      <p:sp>
        <p:nvSpPr>
          <p:cNvPr id="26" name="Başlık 1">
            <a:extLst>
              <a:ext uri="{FF2B5EF4-FFF2-40B4-BE49-F238E27FC236}">
                <a16:creationId xmlns:a16="http://schemas.microsoft.com/office/drawing/2014/main" id="{4239C2C7-B256-1258-74D6-44B22E893A33}"/>
              </a:ext>
            </a:extLst>
          </p:cNvPr>
          <p:cNvSpPr txBox="1">
            <a:spLocks/>
          </p:cNvSpPr>
          <p:nvPr/>
        </p:nvSpPr>
        <p:spPr>
          <a:xfrm>
            <a:off x="1046191" y="-5100"/>
            <a:ext cx="10099619"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accent4">
                    <a:lumMod val="50000"/>
                  </a:schemeClr>
                </a:solidFill>
                <a:latin typeface="Gadugi" panose="020B0502040204020203" pitchFamily="34" charset="0"/>
                <a:ea typeface="Gadugi" panose="020B0502040204020203" pitchFamily="34" charset="0"/>
              </a:rPr>
              <a:t>Muscle Contraction Through Channels</a:t>
            </a:r>
            <a:endParaRPr lang="tr-TR" sz="2800" b="1" dirty="0">
              <a:solidFill>
                <a:schemeClr val="accent4">
                  <a:lumMod val="50000"/>
                </a:schemeClr>
              </a:solidFill>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753438985"/>
      </p:ext>
    </p:extLst>
  </p:cSld>
  <p:clrMapOvr>
    <a:masterClrMapping/>
  </p:clrMapOvr>
  <mc:AlternateContent xmlns:mc="http://schemas.openxmlformats.org/markup-compatibility/2006" xmlns:p14="http://schemas.microsoft.com/office/powerpoint/2010/main">
    <mc:Choice Requires="p14">
      <p:transition spd="slow" p14:dur="86399000" advTm="57736"/>
    </mc:Choice>
    <mc:Fallback xmlns="">
      <p:transition spd="slow" advTm="5773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545C203-E6D1-70C2-205E-D8D95DDBBE74}"/>
              </a:ext>
            </a:extLst>
          </p:cNvPr>
          <p:cNvGrpSpPr/>
          <p:nvPr/>
        </p:nvGrpSpPr>
        <p:grpSpPr>
          <a:xfrm>
            <a:off x="1381145" y="908341"/>
            <a:ext cx="8948187" cy="3850030"/>
            <a:chOff x="2057399" y="358627"/>
            <a:chExt cx="8948187" cy="3850030"/>
          </a:xfrm>
        </p:grpSpPr>
        <p:sp>
          <p:nvSpPr>
            <p:cNvPr id="82946" name="Text Box 2"/>
            <p:cNvSpPr txBox="1">
              <a:spLocks noChangeArrowheads="1"/>
            </p:cNvSpPr>
            <p:nvPr/>
          </p:nvSpPr>
          <p:spPr bwMode="auto">
            <a:xfrm>
              <a:off x="7270459" y="358627"/>
              <a:ext cx="3505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FR" altLang="fr-FR" sz="1600" dirty="0"/>
                <a:t>Na</a:t>
              </a:r>
              <a:r>
                <a:rPr lang="fr-FR" altLang="fr-FR" sz="1600" baseline="30000" dirty="0"/>
                <a:t>+</a:t>
              </a:r>
              <a:r>
                <a:rPr lang="fr-FR" altLang="fr-FR" sz="1600" dirty="0"/>
                <a:t> CHANNEL BLOCK</a:t>
              </a:r>
            </a:p>
          </p:txBody>
        </p:sp>
        <p:sp>
          <p:nvSpPr>
            <p:cNvPr id="82947" name="Line 3"/>
            <p:cNvSpPr>
              <a:spLocks noChangeShapeType="1"/>
            </p:cNvSpPr>
            <p:nvPr/>
          </p:nvSpPr>
          <p:spPr bwMode="auto">
            <a:xfrm>
              <a:off x="7086600" y="6858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82948" name="Text Box 4"/>
            <p:cNvSpPr txBox="1">
              <a:spLocks noChangeArrowheads="1"/>
            </p:cNvSpPr>
            <p:nvPr/>
          </p:nvSpPr>
          <p:spPr bwMode="auto">
            <a:xfrm>
              <a:off x="2057399" y="838200"/>
              <a:ext cx="8948187"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50000"/>
                </a:spcBef>
                <a:buFontTx/>
                <a:buNone/>
              </a:pPr>
              <a:r>
                <a:rPr lang="fr-FR" altLang="fr-FR" sz="1600" dirty="0"/>
                <a:t>DRUG			</a:t>
              </a:r>
              <a:r>
                <a:rPr lang="fr-FR" altLang="fr-FR" sz="1600" dirty="0">
                  <a:sym typeface="Symbol" panose="05050102010706020507" pitchFamily="18" charset="2"/>
                </a:rPr>
                <a:t> </a:t>
              </a:r>
              <a:r>
                <a:rPr lang="fr-FR" altLang="fr-FR" sz="1600" i="1" dirty="0">
                  <a:sym typeface="Symbol" panose="05050102010706020507" pitchFamily="18" charset="2"/>
                </a:rPr>
                <a:t>recovery</a:t>
              </a:r>
              <a:r>
                <a:rPr lang="fr-FR" altLang="fr-FR" sz="1600" i="1" baseline="30000" dirty="0">
                  <a:sym typeface="Symbol" panose="05050102010706020507" pitchFamily="18" charset="2"/>
                </a:rPr>
                <a:t>1</a:t>
              </a:r>
              <a:r>
                <a:rPr lang="fr-FR" altLang="fr-FR" sz="1600" i="1" dirty="0">
                  <a:sym typeface="Symbol" panose="05050102010706020507" pitchFamily="18" charset="2"/>
                </a:rPr>
                <a:t>, seconds		State- </a:t>
              </a:r>
              <a:r>
                <a:rPr lang="fr-FR" altLang="fr-FR" sz="1600" i="1" dirty="0" err="1">
                  <a:sym typeface="Symbol" panose="05050102010706020507" pitchFamily="18" charset="2"/>
                </a:rPr>
                <a:t>dependence</a:t>
              </a:r>
              <a:r>
                <a:rPr lang="fr-FR" altLang="fr-FR" sz="1600" i="1" dirty="0">
                  <a:sym typeface="Symbol" panose="05050102010706020507" pitchFamily="18" charset="2"/>
                </a:rPr>
                <a:t> 		</a:t>
              </a:r>
              <a:r>
                <a:rPr lang="fr-FR" altLang="fr-FR" sz="1600" i="1" dirty="0" err="1">
                  <a:sym typeface="Symbol" panose="05050102010706020507" pitchFamily="18" charset="2"/>
                </a:rPr>
                <a:t>Purpose</a:t>
              </a:r>
              <a:r>
                <a:rPr lang="fr-FR" altLang="fr-FR" sz="1600" i="1" dirty="0">
                  <a:sym typeface="Symbol" panose="05050102010706020507" pitchFamily="18" charset="2"/>
                </a:rPr>
                <a:t> of the </a:t>
              </a:r>
              <a:r>
                <a:rPr lang="fr-FR" altLang="fr-FR" sz="1600" i="1" dirty="0" err="1">
                  <a:sym typeface="Symbol" panose="05050102010706020507" pitchFamily="18" charset="2"/>
                </a:rPr>
                <a:t>drug</a:t>
              </a:r>
              <a:r>
                <a:rPr lang="fr-FR" altLang="fr-FR" sz="1600" i="1" dirty="0">
                  <a:sym typeface="Symbol" panose="05050102010706020507" pitchFamily="18" charset="2"/>
                </a:rPr>
                <a:t>								</a:t>
              </a:r>
              <a:endParaRPr lang="fr-FR" altLang="fr-FR" sz="1600" dirty="0"/>
            </a:p>
          </p:txBody>
        </p:sp>
        <p:sp>
          <p:nvSpPr>
            <p:cNvPr id="82950" name="Text Box 6"/>
            <p:cNvSpPr txBox="1">
              <a:spLocks noChangeArrowheads="1"/>
            </p:cNvSpPr>
            <p:nvPr/>
          </p:nvSpPr>
          <p:spPr bwMode="auto">
            <a:xfrm>
              <a:off x="2057399" y="1752600"/>
              <a:ext cx="8718259"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30000"/>
                </a:spcBef>
                <a:buFontTx/>
                <a:buNone/>
              </a:pPr>
              <a:r>
                <a:rPr lang="fr-FR" altLang="fr-FR" sz="1600" dirty="0" err="1"/>
                <a:t>Lidocaine</a:t>
              </a:r>
              <a:r>
                <a:rPr lang="fr-FR" altLang="fr-FR" sz="1600" dirty="0"/>
                <a:t>			   0.1						  I &gt; O 				Local </a:t>
              </a:r>
              <a:r>
                <a:rPr lang="fr-FR" altLang="fr-FR" sz="1600" dirty="0" err="1"/>
                <a:t>anasthesy</a:t>
              </a:r>
              <a:endParaRPr lang="fr-FR" altLang="fr-FR" sz="1600" dirty="0"/>
            </a:p>
            <a:p>
              <a:pPr>
                <a:lnSpc>
                  <a:spcPct val="80000"/>
                </a:lnSpc>
                <a:spcBef>
                  <a:spcPct val="30000"/>
                </a:spcBef>
                <a:buFontTx/>
                <a:buNone/>
              </a:pPr>
              <a:r>
                <a:rPr lang="fr-FR" altLang="fr-FR" sz="1600" dirty="0" err="1"/>
                <a:t>Mexiletine</a:t>
              </a:r>
              <a:r>
                <a:rPr lang="fr-FR" altLang="fr-FR" sz="1600" dirty="0"/>
                <a:t> 		   0.3 										Anti-</a:t>
              </a:r>
              <a:r>
                <a:rPr lang="fr-FR" altLang="fr-FR" sz="1600" dirty="0" err="1"/>
                <a:t>arrythmic</a:t>
              </a:r>
              <a:endParaRPr lang="fr-FR" altLang="fr-FR" sz="1600" dirty="0">
                <a:sym typeface="Symbol" panose="05050102010706020507" pitchFamily="18" charset="2"/>
              </a:endParaRPr>
            </a:p>
            <a:p>
              <a:pPr>
                <a:lnSpc>
                  <a:spcPct val="80000"/>
                </a:lnSpc>
                <a:spcBef>
                  <a:spcPct val="30000"/>
                </a:spcBef>
                <a:buFontTx/>
                <a:buNone/>
              </a:pPr>
              <a:r>
                <a:rPr lang="fr-FR" altLang="fr-FR" sz="1600" dirty="0" err="1">
                  <a:sym typeface="Symbol" panose="05050102010706020507" pitchFamily="18" charset="2"/>
                </a:rPr>
                <a:t>Flecaïnide</a:t>
              </a:r>
              <a:r>
                <a:rPr lang="fr-FR" altLang="fr-FR" sz="1600" dirty="0">
                  <a:sym typeface="Symbol" panose="05050102010706020507" pitchFamily="18" charset="2"/>
                </a:rPr>
                <a:t>*		  11						  O					</a:t>
              </a:r>
              <a:r>
                <a:rPr lang="fr-FR" altLang="fr-FR" sz="1600" dirty="0" err="1">
                  <a:sym typeface="Symbol" panose="05050102010706020507" pitchFamily="18" charset="2"/>
                </a:rPr>
                <a:t>arrhythmias</a:t>
              </a:r>
              <a:endParaRPr lang="fr-FR" altLang="fr-FR" sz="1600" dirty="0">
                <a:sym typeface="Symbol" panose="05050102010706020507" pitchFamily="18" charset="2"/>
              </a:endParaRPr>
            </a:p>
            <a:p>
              <a:pPr>
                <a:lnSpc>
                  <a:spcPct val="80000"/>
                </a:lnSpc>
                <a:spcBef>
                  <a:spcPct val="30000"/>
                </a:spcBef>
                <a:buFontTx/>
                <a:buNone/>
              </a:pPr>
              <a:r>
                <a:rPr lang="fr-FR" altLang="fr-FR" sz="1600" dirty="0" err="1">
                  <a:sym typeface="Symbol" panose="05050102010706020507" pitchFamily="18" charset="2"/>
                </a:rPr>
                <a:t>Riluzole</a:t>
              </a:r>
              <a:r>
                <a:rPr lang="fr-FR" altLang="fr-FR" sz="1600" dirty="0">
                  <a:sym typeface="Symbol" panose="05050102010706020507" pitchFamily="18" charset="2"/>
                </a:rPr>
                <a:t>									I					ALS</a:t>
              </a:r>
            </a:p>
            <a:p>
              <a:pPr>
                <a:lnSpc>
                  <a:spcPct val="80000"/>
                </a:lnSpc>
                <a:spcBef>
                  <a:spcPct val="30000"/>
                </a:spcBef>
                <a:buFontTx/>
                <a:buNone/>
              </a:pPr>
              <a:r>
                <a:rPr lang="fr-FR" altLang="fr-FR" sz="1600" dirty="0" err="1">
                  <a:sym typeface="Symbol" panose="05050102010706020507" pitchFamily="18" charset="2"/>
                </a:rPr>
                <a:t>Ranolazine</a:t>
              </a:r>
              <a:r>
                <a:rPr lang="fr-FR" altLang="fr-FR" sz="1600" dirty="0">
                  <a:sym typeface="Symbol" panose="05050102010706020507" pitchFamily="18" charset="2"/>
                </a:rPr>
                <a:t>								I					</a:t>
              </a:r>
              <a:r>
                <a:rPr lang="fr-FR" altLang="fr-FR" sz="1600" dirty="0" err="1">
                  <a:sym typeface="Symbol" panose="05050102010706020507" pitchFamily="18" charset="2"/>
                </a:rPr>
                <a:t>Epilepsy</a:t>
              </a:r>
              <a:r>
                <a:rPr lang="fr-FR" altLang="fr-FR" sz="1600" dirty="0">
                  <a:sym typeface="Symbol" panose="05050102010706020507" pitchFamily="18" charset="2"/>
                </a:rPr>
                <a:t> </a:t>
              </a:r>
            </a:p>
            <a:p>
              <a:pPr>
                <a:lnSpc>
                  <a:spcPct val="80000"/>
                </a:lnSpc>
                <a:spcBef>
                  <a:spcPct val="30000"/>
                </a:spcBef>
                <a:buFontTx/>
                <a:buNone/>
              </a:pPr>
              <a:r>
                <a:rPr lang="fr-FR" altLang="fr-FR" sz="1600" dirty="0" err="1">
                  <a:sym typeface="Symbol" panose="05050102010706020507" pitchFamily="18" charset="2"/>
                </a:rPr>
                <a:t>Cabamazepine</a:t>
              </a:r>
              <a:r>
                <a:rPr lang="fr-FR" altLang="fr-FR" sz="1600" dirty="0">
                  <a:sym typeface="Symbol" panose="05050102010706020507" pitchFamily="18" charset="2"/>
                </a:rPr>
                <a:t>								I					</a:t>
              </a:r>
              <a:r>
                <a:rPr lang="fr-FR" altLang="fr-FR" sz="1600" dirty="0" err="1">
                  <a:sym typeface="Symbol" panose="05050102010706020507" pitchFamily="18" charset="2"/>
                </a:rPr>
                <a:t>Epilepsy</a:t>
              </a:r>
              <a:endParaRPr lang="fr-FR" altLang="fr-FR" sz="1600" dirty="0">
                <a:sym typeface="Symbol" panose="05050102010706020507" pitchFamily="18" charset="2"/>
              </a:endParaRPr>
            </a:p>
            <a:p>
              <a:pPr>
                <a:lnSpc>
                  <a:spcPct val="80000"/>
                </a:lnSpc>
                <a:spcBef>
                  <a:spcPct val="30000"/>
                </a:spcBef>
                <a:buFontTx/>
                <a:buNone/>
              </a:pPr>
              <a:r>
                <a:rPr lang="fr-FR" altLang="fr-FR" sz="1600" dirty="0" err="1">
                  <a:sym typeface="Symbol" panose="05050102010706020507" pitchFamily="18" charset="2"/>
                </a:rPr>
                <a:t>Lamotrigine</a:t>
              </a:r>
              <a:r>
                <a:rPr lang="fr-FR" altLang="fr-FR" sz="1600" dirty="0">
                  <a:sym typeface="Symbol" panose="05050102010706020507" pitchFamily="18" charset="2"/>
                </a:rPr>
                <a:t>								 O/I					</a:t>
              </a:r>
              <a:r>
                <a:rPr lang="fr-FR" altLang="fr-FR" sz="1600" dirty="0" err="1">
                  <a:sym typeface="Symbol" panose="05050102010706020507" pitchFamily="18" charset="2"/>
                </a:rPr>
                <a:t>Epilepsy</a:t>
              </a:r>
              <a:endParaRPr lang="fr-FR" altLang="fr-FR" sz="1600" dirty="0">
                <a:sym typeface="Symbol" panose="05050102010706020507" pitchFamily="18" charset="2"/>
              </a:endParaRPr>
            </a:p>
            <a:p>
              <a:pPr>
                <a:lnSpc>
                  <a:spcPct val="80000"/>
                </a:lnSpc>
                <a:spcBef>
                  <a:spcPct val="30000"/>
                </a:spcBef>
                <a:buFontTx/>
                <a:buNone/>
              </a:pPr>
              <a:r>
                <a:rPr lang="fr-FR" altLang="fr-FR" sz="1600" dirty="0">
                  <a:sym typeface="Symbol" panose="05050102010706020507" pitchFamily="18" charset="2"/>
                </a:rPr>
                <a:t>GS967</a:t>
              </a:r>
            </a:p>
            <a:p>
              <a:pPr>
                <a:lnSpc>
                  <a:spcPct val="80000"/>
                </a:lnSpc>
                <a:spcBef>
                  <a:spcPct val="30000"/>
                </a:spcBef>
                <a:buFontTx/>
                <a:buNone/>
              </a:pPr>
              <a:endParaRPr lang="fr-FR" altLang="fr-FR" sz="1600" dirty="0">
                <a:sym typeface="Symbol" panose="05050102010706020507" pitchFamily="18" charset="2"/>
              </a:endParaRPr>
            </a:p>
          </p:txBody>
        </p:sp>
      </p:grpSp>
      <p:sp>
        <p:nvSpPr>
          <p:cNvPr id="82949" name="Line 5"/>
          <p:cNvSpPr>
            <a:spLocks noChangeShapeType="1"/>
          </p:cNvSpPr>
          <p:nvPr/>
        </p:nvSpPr>
        <p:spPr bwMode="auto">
          <a:xfrm>
            <a:off x="1308682" y="2155887"/>
            <a:ext cx="788774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55834436"/>
      </p:ext>
    </p:extLst>
  </p:cSld>
  <p:clrMapOvr>
    <a:masterClrMapping/>
  </p:clrMapOvr>
  <mc:AlternateContent xmlns:mc="http://schemas.openxmlformats.org/markup-compatibility/2006" xmlns:p14="http://schemas.microsoft.com/office/powerpoint/2010/main">
    <mc:Choice Requires="p14">
      <p:transition spd="slow" p14:dur="86399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F9F5-BC26-8539-5101-FDA0DDFF7C0E}"/>
              </a:ext>
            </a:extLst>
          </p:cNvPr>
          <p:cNvSpPr>
            <a:spLocks noGrp="1"/>
          </p:cNvSpPr>
          <p:nvPr>
            <p:ph type="title"/>
          </p:nvPr>
        </p:nvSpPr>
        <p:spPr>
          <a:xfrm>
            <a:off x="6657506" y="5970932"/>
            <a:ext cx="5427133" cy="983609"/>
          </a:xfrm>
        </p:spPr>
        <p:txBody>
          <a:bodyPr>
            <a:normAutofit/>
          </a:bodyPr>
          <a:lstStyle/>
          <a:p>
            <a:r>
              <a:rPr lang="en-GB" sz="1100" b="0" i="1" u="none" strike="noStrike" dirty="0">
                <a:solidFill>
                  <a:schemeClr val="tx2">
                    <a:lumMod val="90000"/>
                    <a:lumOff val="10000"/>
                  </a:schemeClr>
                </a:solidFill>
                <a:effectLst/>
                <a:latin typeface="Arial" panose="020B0604020202020204" pitchFamily="34" charset="0"/>
              </a:rPr>
              <a:t>Based on an original figure by </a:t>
            </a:r>
            <a:r>
              <a:rPr lang="en-GB" sz="1100" b="0" i="1" u="none" strike="noStrike" dirty="0" err="1">
                <a:solidFill>
                  <a:schemeClr val="tx2">
                    <a:lumMod val="90000"/>
                    <a:lumOff val="10000"/>
                  </a:schemeClr>
                </a:solidFill>
                <a:effectLst/>
                <a:latin typeface="Arial" panose="020B0604020202020204" pitchFamily="34" charset="0"/>
              </a:rPr>
              <a:t>Aschoff</a:t>
            </a:r>
            <a:r>
              <a:rPr lang="en-GB" sz="1100" b="0" i="1" u="none" strike="noStrike" dirty="0">
                <a:solidFill>
                  <a:schemeClr val="tx2">
                    <a:lumMod val="90000"/>
                    <a:lumOff val="10000"/>
                  </a:schemeClr>
                </a:solidFill>
                <a:effectLst/>
                <a:latin typeface="Arial" panose="020B0604020202020204" pitchFamily="34" charset="0"/>
              </a:rPr>
              <a:t> &amp; </a:t>
            </a:r>
            <a:r>
              <a:rPr lang="en-GB" sz="1100" b="0" i="1" u="none" strike="noStrike" dirty="0" err="1">
                <a:solidFill>
                  <a:schemeClr val="tx2">
                    <a:lumMod val="90000"/>
                    <a:lumOff val="10000"/>
                  </a:schemeClr>
                </a:solidFill>
                <a:effectLst/>
                <a:latin typeface="Arial" panose="020B0604020202020204" pitchFamily="34" charset="0"/>
              </a:rPr>
              <a:t>Wever</a:t>
            </a:r>
            <a:r>
              <a:rPr lang="en-GB" sz="1100" b="0" i="1" u="none" strike="noStrike" dirty="0">
                <a:solidFill>
                  <a:schemeClr val="tx2">
                    <a:lumMod val="90000"/>
                    <a:lumOff val="10000"/>
                  </a:schemeClr>
                </a:solidFill>
                <a:effectLst/>
                <a:latin typeface="Arial" panose="020B0604020202020204" pitchFamily="34" charset="0"/>
              </a:rPr>
              <a:t>, cited in </a:t>
            </a:r>
            <a:r>
              <a:rPr lang="en-GB" sz="1100" b="0" i="1" u="none" strike="noStrike" dirty="0">
                <a:solidFill>
                  <a:schemeClr val="tx2">
                    <a:lumMod val="90000"/>
                    <a:lumOff val="10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rPr>
              <a:t>Stainer et al 1984</a:t>
            </a:r>
            <a:r>
              <a:rPr lang="en-GB" sz="1100" b="0" i="1" dirty="0">
                <a:solidFill>
                  <a:schemeClr val="tx2">
                    <a:lumMod val="90000"/>
                    <a:lumOff val="10000"/>
                  </a:schemeClr>
                </a:solidFill>
                <a:effectLst/>
                <a:latin typeface="Arial" panose="020B0604020202020204" pitchFamily="34" charset="0"/>
              </a:rPr>
              <a:t>, with additional data from Childs C.</a:t>
            </a:r>
            <a:endParaRPr lang="en-BE" sz="2800" dirty="0">
              <a:solidFill>
                <a:schemeClr val="tx2">
                  <a:lumMod val="90000"/>
                  <a:lumOff val="10000"/>
                </a:schemeClr>
              </a:solidFill>
            </a:endParaRPr>
          </a:p>
        </p:txBody>
      </p:sp>
      <p:pic>
        <p:nvPicPr>
          <p:cNvPr id="1026" name="Picture 2" descr="image">
            <a:extLst>
              <a:ext uri="{FF2B5EF4-FFF2-40B4-BE49-F238E27FC236}">
                <a16:creationId xmlns:a16="http://schemas.microsoft.com/office/drawing/2014/main" id="{BF011F4A-5EC8-49DC-106E-31052BF56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917" y="671642"/>
            <a:ext cx="4261196" cy="542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9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F9BEF0-6AAC-F57A-D27C-A0AD925FD127}"/>
              </a:ext>
            </a:extLst>
          </p:cNvPr>
          <p:cNvSpPr/>
          <p:nvPr/>
        </p:nvSpPr>
        <p:spPr>
          <a:xfrm>
            <a:off x="0" y="18854"/>
            <a:ext cx="12157031"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3" name="TextBox 32">
            <a:extLst>
              <a:ext uri="{FF2B5EF4-FFF2-40B4-BE49-F238E27FC236}">
                <a16:creationId xmlns:a16="http://schemas.microsoft.com/office/drawing/2014/main" id="{CC48EB95-4BBD-99BF-301C-CAE157E7CD9C}"/>
              </a:ext>
            </a:extLst>
          </p:cNvPr>
          <p:cNvSpPr txBox="1"/>
          <p:nvPr/>
        </p:nvSpPr>
        <p:spPr>
          <a:xfrm>
            <a:off x="10128450" y="6442281"/>
            <a:ext cx="2039358" cy="338554"/>
          </a:xfrm>
          <a:prstGeom prst="rect">
            <a:avLst/>
          </a:prstGeom>
          <a:noFill/>
        </p:spPr>
        <p:txBody>
          <a:bodyPr wrap="square">
            <a:spAutoFit/>
          </a:bodyPr>
          <a:lstStyle/>
          <a:p>
            <a:r>
              <a:rPr lang="en-GB" sz="1600" b="0" i="0" dirty="0">
                <a:solidFill>
                  <a:srgbClr val="222222"/>
                </a:solidFill>
                <a:effectLst/>
                <a:latin typeface="-apple-system"/>
              </a:rPr>
              <a:t>(Morales et al., 2023)</a:t>
            </a:r>
            <a:endParaRPr lang="en-BE" sz="1600" dirty="0"/>
          </a:p>
        </p:txBody>
      </p:sp>
      <p:sp>
        <p:nvSpPr>
          <p:cNvPr id="41" name="Başlık 1">
            <a:extLst>
              <a:ext uri="{FF2B5EF4-FFF2-40B4-BE49-F238E27FC236}">
                <a16:creationId xmlns:a16="http://schemas.microsoft.com/office/drawing/2014/main" id="{B3056380-8B1E-7598-9B1F-9EAAA983EA3C}"/>
              </a:ext>
            </a:extLst>
          </p:cNvPr>
          <p:cNvSpPr txBox="1">
            <a:spLocks/>
          </p:cNvSpPr>
          <p:nvPr/>
        </p:nvSpPr>
        <p:spPr>
          <a:xfrm>
            <a:off x="1046191" y="-5100"/>
            <a:ext cx="10099619"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mn-lt"/>
                <a:ea typeface="Gadugi" panose="020B0502040204020203" pitchFamily="34" charset="0"/>
              </a:rPr>
              <a:t>States of The Nav1.4 During Action Potential</a:t>
            </a:r>
            <a:endParaRPr lang="tr-TR" sz="2600" b="1" dirty="0">
              <a:solidFill>
                <a:srgbClr val="003366"/>
              </a:solidFill>
              <a:latin typeface="+mn-lt"/>
              <a:ea typeface="Gadugi" panose="020B0502040204020203" pitchFamily="34" charset="0"/>
            </a:endParaRPr>
          </a:p>
        </p:txBody>
      </p:sp>
      <p:grpSp>
        <p:nvGrpSpPr>
          <p:cNvPr id="8" name="Group 7">
            <a:extLst>
              <a:ext uri="{FF2B5EF4-FFF2-40B4-BE49-F238E27FC236}">
                <a16:creationId xmlns:a16="http://schemas.microsoft.com/office/drawing/2014/main" id="{318EDC21-D25D-9544-7BEB-F4530A894D87}"/>
              </a:ext>
            </a:extLst>
          </p:cNvPr>
          <p:cNvGrpSpPr/>
          <p:nvPr/>
        </p:nvGrpSpPr>
        <p:grpSpPr>
          <a:xfrm>
            <a:off x="2120698" y="1211346"/>
            <a:ext cx="7367783" cy="4978630"/>
            <a:chOff x="217581" y="1727403"/>
            <a:chExt cx="6748865" cy="4581696"/>
          </a:xfrm>
        </p:grpSpPr>
        <p:grpSp>
          <p:nvGrpSpPr>
            <p:cNvPr id="19" name="Group 18">
              <a:extLst>
                <a:ext uri="{FF2B5EF4-FFF2-40B4-BE49-F238E27FC236}">
                  <a16:creationId xmlns:a16="http://schemas.microsoft.com/office/drawing/2014/main" id="{E1F30751-9B70-5C07-0E73-AB271141823B}"/>
                </a:ext>
              </a:extLst>
            </p:cNvPr>
            <p:cNvGrpSpPr/>
            <p:nvPr/>
          </p:nvGrpSpPr>
          <p:grpSpPr>
            <a:xfrm>
              <a:off x="217581" y="2295903"/>
              <a:ext cx="6748865" cy="4013196"/>
              <a:chOff x="6044764" y="964601"/>
              <a:chExt cx="4877847" cy="3122971"/>
            </a:xfrm>
          </p:grpSpPr>
          <p:pic>
            <p:nvPicPr>
              <p:cNvPr id="13" name="Resim 13" descr="metin, diyagram, çizgi, öykü gelişim çizgisi; kumpas; grafiğini çıkarma içeren bir resim&#10;&#10;Açıklama otomatik olarak oluşturuldu">
                <a:extLst>
                  <a:ext uri="{FF2B5EF4-FFF2-40B4-BE49-F238E27FC236}">
                    <a16:creationId xmlns:a16="http://schemas.microsoft.com/office/drawing/2014/main" id="{FE16F8D7-71FB-77E3-4315-94B5B1417A2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8538"/>
              <a:stretch/>
            </p:blipFill>
            <p:spPr>
              <a:xfrm>
                <a:off x="6044764" y="964601"/>
                <a:ext cx="4877847" cy="3122971"/>
              </a:xfrm>
              <a:prstGeom prst="rect">
                <a:avLst/>
              </a:prstGeom>
            </p:spPr>
          </p:pic>
          <p:pic>
            <p:nvPicPr>
              <p:cNvPr id="14" name="Resim 6" descr="çizim, kırpıntı çizim, çizgi film, tasarım içeren bir resim&#10;&#10;Açıklama otomatik olarak oluşturuldu">
                <a:extLst>
                  <a:ext uri="{FF2B5EF4-FFF2-40B4-BE49-F238E27FC236}">
                    <a16:creationId xmlns:a16="http://schemas.microsoft.com/office/drawing/2014/main" id="{0D31AD61-272D-C12F-5269-12F1046631D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8691" t="8674" r="35456" b="8187"/>
              <a:stretch/>
            </p:blipFill>
            <p:spPr>
              <a:xfrm>
                <a:off x="10106580" y="2829987"/>
                <a:ext cx="321364" cy="521645"/>
              </a:xfrm>
              <a:prstGeom prst="rect">
                <a:avLst/>
              </a:prstGeom>
            </p:spPr>
          </p:pic>
          <p:pic>
            <p:nvPicPr>
              <p:cNvPr id="15" name="Resim 12" descr="çizim, kırpıntı çizim, çizgi film, tasarım içeren bir resim&#10;&#10;Açıklama otomatik olarak oluşturuldu">
                <a:extLst>
                  <a:ext uri="{FF2B5EF4-FFF2-40B4-BE49-F238E27FC236}">
                    <a16:creationId xmlns:a16="http://schemas.microsoft.com/office/drawing/2014/main" id="{2A89EDF3-B834-F26C-B6F0-1576B0A0E4A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8691" t="8674" r="35456" b="8187"/>
              <a:stretch/>
            </p:blipFill>
            <p:spPr>
              <a:xfrm>
                <a:off x="7194912" y="3070265"/>
                <a:ext cx="298149" cy="483964"/>
              </a:xfrm>
              <a:prstGeom prst="rect">
                <a:avLst/>
              </a:prstGeom>
            </p:spPr>
          </p:pic>
          <p:pic>
            <p:nvPicPr>
              <p:cNvPr id="16" name="Resim 15" descr="çizim, kırpıntı çizim, çizgi film, tasarım içeren bir resim&#10;&#10;Açıklama otomatik olarak oluşturuldu">
                <a:extLst>
                  <a:ext uri="{FF2B5EF4-FFF2-40B4-BE49-F238E27FC236}">
                    <a16:creationId xmlns:a16="http://schemas.microsoft.com/office/drawing/2014/main" id="{6CCE1D79-622E-C8B6-4B54-371BDA35A18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31369" t="5157" r="28512" b="5157"/>
              <a:stretch/>
            </p:blipFill>
            <p:spPr>
              <a:xfrm>
                <a:off x="7649175" y="1573666"/>
                <a:ext cx="360418" cy="564003"/>
              </a:xfrm>
              <a:prstGeom prst="rect">
                <a:avLst/>
              </a:prstGeom>
            </p:spPr>
          </p:pic>
          <p:pic>
            <p:nvPicPr>
              <p:cNvPr id="18" name="Resim 17" descr="çizim, kırpıntı çizim, grafik, tasarım içeren bir resim&#10;&#10;Açıklama otomatik olarak oluşturuldu">
                <a:extLst>
                  <a:ext uri="{FF2B5EF4-FFF2-40B4-BE49-F238E27FC236}">
                    <a16:creationId xmlns:a16="http://schemas.microsoft.com/office/drawing/2014/main" id="{6F8A2B65-CE6A-D4EA-17A6-A4991C36A2D5}"/>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9781" r="31131"/>
              <a:stretch/>
            </p:blipFill>
            <p:spPr>
              <a:xfrm>
                <a:off x="9013115" y="1531988"/>
                <a:ext cx="310566" cy="556177"/>
              </a:xfrm>
              <a:prstGeom prst="rect">
                <a:avLst/>
              </a:prstGeom>
            </p:spPr>
          </p:pic>
        </p:grpSp>
        <p:sp>
          <p:nvSpPr>
            <p:cNvPr id="23" name="TextBox 22">
              <a:extLst>
                <a:ext uri="{FF2B5EF4-FFF2-40B4-BE49-F238E27FC236}">
                  <a16:creationId xmlns:a16="http://schemas.microsoft.com/office/drawing/2014/main" id="{804B6305-0F0E-21F5-7D32-7D414A1C25AF}"/>
                </a:ext>
              </a:extLst>
            </p:cNvPr>
            <p:cNvSpPr txBox="1"/>
            <p:nvPr/>
          </p:nvSpPr>
          <p:spPr>
            <a:xfrm>
              <a:off x="1891080" y="1727403"/>
              <a:ext cx="4064412" cy="430887"/>
            </a:xfrm>
            <a:prstGeom prst="rect">
              <a:avLst/>
            </a:prstGeom>
            <a:solidFill>
              <a:schemeClr val="bg1"/>
            </a:solidFill>
            <a:ln>
              <a:solidFill>
                <a:schemeClr val="bg1"/>
              </a:solidFill>
            </a:ln>
          </p:spPr>
          <p:txBody>
            <a:bodyPr wrap="square" rtlCol="0">
              <a:spAutoFit/>
            </a:bodyPr>
            <a:lstStyle/>
            <a:p>
              <a:pPr algn="ctr"/>
              <a:r>
                <a:rPr lang="en-GB" sz="2200" b="1" u="sng" dirty="0">
                  <a:solidFill>
                    <a:srgbClr val="008080"/>
                  </a:solidFill>
                </a:rPr>
                <a:t>3 States of Nav1.4 Channels</a:t>
              </a:r>
              <a:endParaRPr lang="en-GB" sz="2200" u="sng" dirty="0">
                <a:solidFill>
                  <a:srgbClr val="008080"/>
                </a:solidFill>
              </a:endParaRPr>
            </a:p>
          </p:txBody>
        </p:sp>
        <p:cxnSp>
          <p:nvCxnSpPr>
            <p:cNvPr id="3" name="Connecteur droit avec flèche 2"/>
            <p:cNvCxnSpPr/>
            <p:nvPr/>
          </p:nvCxnSpPr>
          <p:spPr>
            <a:xfrm>
              <a:off x="2672233" y="2718396"/>
              <a:ext cx="0" cy="1043895"/>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
          <p:nvSpPr>
            <p:cNvPr id="2" name="Oval 1">
              <a:extLst>
                <a:ext uri="{FF2B5EF4-FFF2-40B4-BE49-F238E27FC236}">
                  <a16:creationId xmlns:a16="http://schemas.microsoft.com/office/drawing/2014/main" id="{D56527C2-55D1-35D4-5DD8-0BB06B6C48CB}"/>
                </a:ext>
              </a:extLst>
            </p:cNvPr>
            <p:cNvSpPr/>
            <p:nvPr/>
          </p:nvSpPr>
          <p:spPr>
            <a:xfrm>
              <a:off x="2475560" y="3667352"/>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Oval 4">
              <a:extLst>
                <a:ext uri="{FF2B5EF4-FFF2-40B4-BE49-F238E27FC236}">
                  <a16:creationId xmlns:a16="http://schemas.microsoft.com/office/drawing/2014/main" id="{92B53CD6-CCC3-7F48-B4A5-75CBB90E3E6F}"/>
                </a:ext>
              </a:extLst>
            </p:cNvPr>
            <p:cNvSpPr/>
            <p:nvPr/>
          </p:nvSpPr>
          <p:spPr>
            <a:xfrm>
              <a:off x="4499198" y="3381538"/>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Oval 5">
              <a:extLst>
                <a:ext uri="{FF2B5EF4-FFF2-40B4-BE49-F238E27FC236}">
                  <a16:creationId xmlns:a16="http://schemas.microsoft.com/office/drawing/2014/main" id="{2A9BC965-1B5D-5111-8262-D878BA206549}"/>
                </a:ext>
              </a:extLst>
            </p:cNvPr>
            <p:cNvSpPr/>
            <p:nvPr/>
          </p:nvSpPr>
          <p:spPr>
            <a:xfrm>
              <a:off x="1842986" y="5528799"/>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Oval 6">
              <a:extLst>
                <a:ext uri="{FF2B5EF4-FFF2-40B4-BE49-F238E27FC236}">
                  <a16:creationId xmlns:a16="http://schemas.microsoft.com/office/drawing/2014/main" id="{91FD81A7-07FE-69C1-1CEB-DB9D869EE590}"/>
                </a:ext>
              </a:extLst>
            </p:cNvPr>
            <p:cNvSpPr/>
            <p:nvPr/>
          </p:nvSpPr>
          <p:spPr>
            <a:xfrm>
              <a:off x="5890466" y="5245751"/>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custDataLst>
      <p:tags r:id="rId1"/>
    </p:custDataLst>
    <p:extLst>
      <p:ext uri="{BB962C8B-B14F-4D97-AF65-F5344CB8AC3E}">
        <p14:creationId xmlns:p14="http://schemas.microsoft.com/office/powerpoint/2010/main" val="239354608"/>
      </p:ext>
    </p:extLst>
  </p:cSld>
  <p:clrMapOvr>
    <a:masterClrMapping/>
  </p:clrMapOvr>
  <mc:AlternateContent xmlns:mc="http://schemas.openxmlformats.org/markup-compatibility/2006" xmlns:p14="http://schemas.microsoft.com/office/powerpoint/2010/main">
    <mc:Choice Requires="p14">
      <p:transition spd="slow" p14:dur="86399000" advTm="89583"/>
    </mc:Choice>
    <mc:Fallback xmlns="">
      <p:transition spd="slow" advTm="895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FD480E-ED7F-C34F-21B9-FA10BCD046EF}"/>
              </a:ext>
            </a:extLst>
          </p:cNvPr>
          <p:cNvSpPr/>
          <p:nvPr/>
        </p:nvSpPr>
        <p:spPr>
          <a:xfrm>
            <a:off x="34969" y="22862"/>
            <a:ext cx="12157031"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2" name="Başlık 1">
            <a:extLst>
              <a:ext uri="{FF2B5EF4-FFF2-40B4-BE49-F238E27FC236}">
                <a16:creationId xmlns:a16="http://schemas.microsoft.com/office/drawing/2014/main" id="{22FE463C-82AB-DE03-111E-207EF68E0B31}"/>
              </a:ext>
            </a:extLst>
          </p:cNvPr>
          <p:cNvSpPr txBox="1">
            <a:spLocks/>
          </p:cNvSpPr>
          <p:nvPr/>
        </p:nvSpPr>
        <p:spPr>
          <a:xfrm>
            <a:off x="-963426" y="917816"/>
            <a:ext cx="5317123" cy="764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rgbClr val="002060"/>
                </a:solidFill>
              </a:rPr>
              <a:t>hNa</a:t>
            </a:r>
            <a:r>
              <a:rPr lang="en-GB" sz="2000" dirty="0">
                <a:solidFill>
                  <a:srgbClr val="002060"/>
                </a:solidFill>
              </a:rPr>
              <a:t>v</a:t>
            </a:r>
            <a:r>
              <a:rPr lang="en-GB" sz="3200" dirty="0">
                <a:solidFill>
                  <a:srgbClr val="002060"/>
                </a:solidFill>
              </a:rPr>
              <a:t>1.4</a:t>
            </a:r>
            <a:endParaRPr lang="en-US" sz="3200" dirty="0">
              <a:solidFill>
                <a:srgbClr val="002060"/>
              </a:solidFill>
            </a:endParaRPr>
          </a:p>
        </p:txBody>
      </p:sp>
      <p:grpSp>
        <p:nvGrpSpPr>
          <p:cNvPr id="47" name="Group 46">
            <a:extLst>
              <a:ext uri="{FF2B5EF4-FFF2-40B4-BE49-F238E27FC236}">
                <a16:creationId xmlns:a16="http://schemas.microsoft.com/office/drawing/2014/main" id="{456F0AFC-C5CB-CDBB-4437-010975908C37}"/>
              </a:ext>
            </a:extLst>
          </p:cNvPr>
          <p:cNvGrpSpPr/>
          <p:nvPr/>
        </p:nvGrpSpPr>
        <p:grpSpPr>
          <a:xfrm>
            <a:off x="856436" y="1633762"/>
            <a:ext cx="10476870" cy="4633082"/>
            <a:chOff x="-1295295" y="1637943"/>
            <a:chExt cx="9832788" cy="4329790"/>
          </a:xfrm>
        </p:grpSpPr>
        <p:grpSp>
          <p:nvGrpSpPr>
            <p:cNvPr id="2" name="Group 1">
              <a:extLst>
                <a:ext uri="{FF2B5EF4-FFF2-40B4-BE49-F238E27FC236}">
                  <a16:creationId xmlns:a16="http://schemas.microsoft.com/office/drawing/2014/main" id="{6E9BD620-B1B4-012D-93AD-7DA077845C62}"/>
                </a:ext>
              </a:extLst>
            </p:cNvPr>
            <p:cNvGrpSpPr/>
            <p:nvPr/>
          </p:nvGrpSpPr>
          <p:grpSpPr>
            <a:xfrm>
              <a:off x="-1295295" y="1656304"/>
              <a:ext cx="9717139" cy="4311429"/>
              <a:chOff x="445794" y="1181229"/>
              <a:chExt cx="5698306" cy="2598739"/>
            </a:xfrm>
          </p:grpSpPr>
          <p:grpSp>
            <p:nvGrpSpPr>
              <p:cNvPr id="4" name="Group 3">
                <a:extLst>
                  <a:ext uri="{FF2B5EF4-FFF2-40B4-BE49-F238E27FC236}">
                    <a16:creationId xmlns:a16="http://schemas.microsoft.com/office/drawing/2014/main" id="{A4632EEF-67D4-A658-65E2-DC5D8D3D9D7A}"/>
                  </a:ext>
                </a:extLst>
              </p:cNvPr>
              <p:cNvGrpSpPr/>
              <p:nvPr/>
            </p:nvGrpSpPr>
            <p:grpSpPr>
              <a:xfrm>
                <a:off x="445794" y="1181229"/>
                <a:ext cx="5698306" cy="2598739"/>
                <a:chOff x="445794" y="1181229"/>
                <a:chExt cx="5698306" cy="2598739"/>
              </a:xfrm>
            </p:grpSpPr>
            <p:pic>
              <p:nvPicPr>
                <p:cNvPr id="8" name="Picture 2" descr="voltage gated sodium channel alpha subunit">
                  <a:extLst>
                    <a:ext uri="{FF2B5EF4-FFF2-40B4-BE49-F238E27FC236}">
                      <a16:creationId xmlns:a16="http://schemas.microsoft.com/office/drawing/2014/main" id="{5B9F2D67-7C06-79A4-71CB-29487B0E9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94" y="1181229"/>
                  <a:ext cx="5698306" cy="259873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AA1FC68F-6A78-4C1A-9176-E30434DA7473}"/>
                    </a:ext>
                  </a:extLst>
                </p:cNvPr>
                <p:cNvGrpSpPr/>
                <p:nvPr/>
              </p:nvGrpSpPr>
              <p:grpSpPr>
                <a:xfrm>
                  <a:off x="4193977" y="2216763"/>
                  <a:ext cx="1260633" cy="906891"/>
                  <a:chOff x="4193977" y="2216763"/>
                  <a:chExt cx="1260633" cy="906891"/>
                </a:xfrm>
              </p:grpSpPr>
              <p:sp>
                <p:nvSpPr>
                  <p:cNvPr id="22" name="Oval 21">
                    <a:extLst>
                      <a:ext uri="{FF2B5EF4-FFF2-40B4-BE49-F238E27FC236}">
                        <a16:creationId xmlns:a16="http://schemas.microsoft.com/office/drawing/2014/main" id="{EFCCCB42-E119-F297-0D3B-278606F2CFCF}"/>
                      </a:ext>
                    </a:extLst>
                  </p:cNvPr>
                  <p:cNvSpPr/>
                  <p:nvPr/>
                </p:nvSpPr>
                <p:spPr>
                  <a:xfrm>
                    <a:off x="4784299" y="2327503"/>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a:extLst>
                      <a:ext uri="{FF2B5EF4-FFF2-40B4-BE49-F238E27FC236}">
                        <a16:creationId xmlns:a16="http://schemas.microsoft.com/office/drawing/2014/main" id="{512F8251-FA43-9807-DAE4-6A7455E4A84E}"/>
                      </a:ext>
                    </a:extLst>
                  </p:cNvPr>
                  <p:cNvSpPr/>
                  <p:nvPr/>
                </p:nvSpPr>
                <p:spPr>
                  <a:xfrm>
                    <a:off x="4784299" y="2216763"/>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a:extLst>
                      <a:ext uri="{FF2B5EF4-FFF2-40B4-BE49-F238E27FC236}">
                        <a16:creationId xmlns:a16="http://schemas.microsoft.com/office/drawing/2014/main" id="{04D091C6-C6A4-A086-0AEA-FFF1941D42F4}"/>
                      </a:ext>
                    </a:extLst>
                  </p:cNvPr>
                  <p:cNvSpPr/>
                  <p:nvPr/>
                </p:nvSpPr>
                <p:spPr>
                  <a:xfrm>
                    <a:off x="4784299" y="2448576"/>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a:extLst>
                      <a:ext uri="{FF2B5EF4-FFF2-40B4-BE49-F238E27FC236}">
                        <a16:creationId xmlns:a16="http://schemas.microsoft.com/office/drawing/2014/main" id="{BCBC1400-1CB5-8300-7FD0-63AC60E352FD}"/>
                      </a:ext>
                    </a:extLst>
                  </p:cNvPr>
                  <p:cNvSpPr/>
                  <p:nvPr/>
                </p:nvSpPr>
                <p:spPr>
                  <a:xfrm>
                    <a:off x="4676583" y="2218692"/>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a:extLst>
                      <a:ext uri="{FF2B5EF4-FFF2-40B4-BE49-F238E27FC236}">
                        <a16:creationId xmlns:a16="http://schemas.microsoft.com/office/drawing/2014/main" id="{D5765645-B42E-F403-8023-CD3480C318A1}"/>
                      </a:ext>
                    </a:extLst>
                  </p:cNvPr>
                  <p:cNvSpPr/>
                  <p:nvPr/>
                </p:nvSpPr>
                <p:spPr>
                  <a:xfrm>
                    <a:off x="4867694" y="2644272"/>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a:extLst>
                      <a:ext uri="{FF2B5EF4-FFF2-40B4-BE49-F238E27FC236}">
                        <a16:creationId xmlns:a16="http://schemas.microsoft.com/office/drawing/2014/main" id="{B48120A6-9032-71A9-5108-EE6B4E263EA8}"/>
                      </a:ext>
                    </a:extLst>
                  </p:cNvPr>
                  <p:cNvSpPr/>
                  <p:nvPr/>
                </p:nvSpPr>
                <p:spPr>
                  <a:xfrm>
                    <a:off x="4582821" y="2284562"/>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a:extLst>
                      <a:ext uri="{FF2B5EF4-FFF2-40B4-BE49-F238E27FC236}">
                        <a16:creationId xmlns:a16="http://schemas.microsoft.com/office/drawing/2014/main" id="{15178AA8-0976-8BAF-5040-9BE71B1B9C78}"/>
                      </a:ext>
                    </a:extLst>
                  </p:cNvPr>
                  <p:cNvSpPr/>
                  <p:nvPr/>
                </p:nvSpPr>
                <p:spPr>
                  <a:xfrm>
                    <a:off x="5360301" y="3032122"/>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Oval 41">
                    <a:extLst>
                      <a:ext uri="{FF2B5EF4-FFF2-40B4-BE49-F238E27FC236}">
                        <a16:creationId xmlns:a16="http://schemas.microsoft.com/office/drawing/2014/main" id="{FAC4EB6B-D2BE-2FE0-245E-CAFEFDAFBC7A}"/>
                      </a:ext>
                    </a:extLst>
                  </p:cNvPr>
                  <p:cNvSpPr/>
                  <p:nvPr/>
                </p:nvSpPr>
                <p:spPr>
                  <a:xfrm>
                    <a:off x="4475653" y="2238796"/>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Oval 42">
                    <a:extLst>
                      <a:ext uri="{FF2B5EF4-FFF2-40B4-BE49-F238E27FC236}">
                        <a16:creationId xmlns:a16="http://schemas.microsoft.com/office/drawing/2014/main" id="{10B7422C-7C26-E21C-4B21-B608F860CEA4}"/>
                      </a:ext>
                    </a:extLst>
                  </p:cNvPr>
                  <p:cNvSpPr/>
                  <p:nvPr/>
                </p:nvSpPr>
                <p:spPr>
                  <a:xfrm>
                    <a:off x="4242396" y="2986356"/>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Oval 43">
                    <a:extLst>
                      <a:ext uri="{FF2B5EF4-FFF2-40B4-BE49-F238E27FC236}">
                        <a16:creationId xmlns:a16="http://schemas.microsoft.com/office/drawing/2014/main" id="{8019EA91-E39E-F594-3C27-AD0467DF83B6}"/>
                      </a:ext>
                    </a:extLst>
                  </p:cNvPr>
                  <p:cNvSpPr/>
                  <p:nvPr/>
                </p:nvSpPr>
                <p:spPr>
                  <a:xfrm>
                    <a:off x="4193977" y="2816259"/>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a:extLst>
                      <a:ext uri="{FF2B5EF4-FFF2-40B4-BE49-F238E27FC236}">
                        <a16:creationId xmlns:a16="http://schemas.microsoft.com/office/drawing/2014/main" id="{FDF8D598-8DDE-0E0A-DE57-BA54618AB217}"/>
                      </a:ext>
                    </a:extLst>
                  </p:cNvPr>
                  <p:cNvSpPr/>
                  <p:nvPr/>
                </p:nvSpPr>
                <p:spPr>
                  <a:xfrm>
                    <a:off x="4222261" y="2649513"/>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7" name="Oval 6">
                <a:extLst>
                  <a:ext uri="{FF2B5EF4-FFF2-40B4-BE49-F238E27FC236}">
                    <a16:creationId xmlns:a16="http://schemas.microsoft.com/office/drawing/2014/main" id="{983F76C1-403B-88F2-62C5-DB9861A4BD65}"/>
                  </a:ext>
                </a:extLst>
              </p:cNvPr>
              <p:cNvSpPr/>
              <p:nvPr/>
            </p:nvSpPr>
            <p:spPr>
              <a:xfrm>
                <a:off x="2352643" y="2204767"/>
                <a:ext cx="94309" cy="91532"/>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1" name="Grup 32">
              <a:extLst>
                <a:ext uri="{FF2B5EF4-FFF2-40B4-BE49-F238E27FC236}">
                  <a16:creationId xmlns:a16="http://schemas.microsoft.com/office/drawing/2014/main" id="{32F6A8F5-D982-BEA6-7110-920A33E8C4B8}"/>
                </a:ext>
              </a:extLst>
            </p:cNvPr>
            <p:cNvGrpSpPr/>
            <p:nvPr/>
          </p:nvGrpSpPr>
          <p:grpSpPr>
            <a:xfrm>
              <a:off x="4969980" y="1637943"/>
              <a:ext cx="3567513" cy="1743743"/>
              <a:chOff x="2789531" y="497789"/>
              <a:chExt cx="2542107" cy="1469983"/>
            </a:xfrm>
          </p:grpSpPr>
          <p:sp>
            <p:nvSpPr>
              <p:cNvPr id="14" name="Metin kutusu 34">
                <a:extLst>
                  <a:ext uri="{FF2B5EF4-FFF2-40B4-BE49-F238E27FC236}">
                    <a16:creationId xmlns:a16="http://schemas.microsoft.com/office/drawing/2014/main" id="{8E2642C3-7630-C91B-FA9E-64B10EE97103}"/>
                  </a:ext>
                </a:extLst>
              </p:cNvPr>
              <p:cNvSpPr txBox="1"/>
              <p:nvPr/>
            </p:nvSpPr>
            <p:spPr>
              <a:xfrm>
                <a:off x="4039310" y="497789"/>
                <a:ext cx="1292328" cy="498875"/>
              </a:xfrm>
              <a:prstGeom prst="rect">
                <a:avLst/>
              </a:prstGeom>
              <a:noFill/>
            </p:spPr>
            <p:txBody>
              <a:bodyPr wrap="none" rtlCol="0">
                <a:spAutoFit/>
              </a:bodyPr>
              <a:lstStyle/>
              <a:p>
                <a:r>
                  <a:rPr lang="tr-TR" dirty="0">
                    <a:solidFill>
                      <a:srgbClr val="00B050"/>
                    </a:solidFill>
                  </a:rPr>
                  <a:t>R1448H</a:t>
                </a:r>
              </a:p>
            </p:txBody>
          </p:sp>
          <p:cxnSp>
            <p:nvCxnSpPr>
              <p:cNvPr id="16" name="Düz Ok Bağlayıcısı 36">
                <a:extLst>
                  <a:ext uri="{FF2B5EF4-FFF2-40B4-BE49-F238E27FC236}">
                    <a16:creationId xmlns:a16="http://schemas.microsoft.com/office/drawing/2014/main" id="{C043A70F-8905-CA40-2F26-48DA99A69C7D}"/>
                  </a:ext>
                </a:extLst>
              </p:cNvPr>
              <p:cNvCxnSpPr>
                <a:cxnSpLocks/>
              </p:cNvCxnSpPr>
              <p:nvPr/>
            </p:nvCxnSpPr>
            <p:spPr>
              <a:xfrm>
                <a:off x="3109133" y="905016"/>
                <a:ext cx="381889" cy="1025729"/>
              </a:xfrm>
              <a:prstGeom prst="straightConnector1">
                <a:avLst/>
              </a:prstGeom>
              <a:ln>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9" name="Metin kutusu 38">
                <a:extLst>
                  <a:ext uri="{FF2B5EF4-FFF2-40B4-BE49-F238E27FC236}">
                    <a16:creationId xmlns:a16="http://schemas.microsoft.com/office/drawing/2014/main" id="{FC6D1E5C-4FBC-D9C2-147D-06401E7D9EDF}"/>
                  </a:ext>
                </a:extLst>
              </p:cNvPr>
              <p:cNvSpPr txBox="1"/>
              <p:nvPr/>
            </p:nvSpPr>
            <p:spPr>
              <a:xfrm>
                <a:off x="2789531" y="593162"/>
                <a:ext cx="619849" cy="290967"/>
              </a:xfrm>
              <a:prstGeom prst="rect">
                <a:avLst/>
              </a:prstGeom>
              <a:solidFill>
                <a:schemeClr val="accent1">
                  <a:lumMod val="20000"/>
                  <a:lumOff val="80000"/>
                </a:schemeClr>
              </a:solidFill>
            </p:spPr>
            <p:txBody>
              <a:bodyPr wrap="none" rtlCol="0">
                <a:spAutoFit/>
              </a:bodyPr>
              <a:lstStyle/>
              <a:p>
                <a:pPr algn="ctr"/>
                <a:r>
                  <a:rPr lang="tr-TR" b="1" dirty="0">
                    <a:solidFill>
                      <a:srgbClr val="00B050"/>
                    </a:solidFill>
                  </a:rPr>
                  <a:t>L1436P</a:t>
                </a:r>
                <a:r>
                  <a:rPr lang="tr-TR" dirty="0">
                    <a:solidFill>
                      <a:srgbClr val="00B050"/>
                    </a:solidFill>
                    <a:highlight>
                      <a:srgbClr val="FFFF00"/>
                    </a:highlight>
                  </a:rPr>
                  <a:t> </a:t>
                </a:r>
              </a:p>
            </p:txBody>
          </p:sp>
          <p:cxnSp>
            <p:nvCxnSpPr>
              <p:cNvPr id="12" name="Düz Ok Bağlayıcısı 33">
                <a:extLst>
                  <a:ext uri="{FF2B5EF4-FFF2-40B4-BE49-F238E27FC236}">
                    <a16:creationId xmlns:a16="http://schemas.microsoft.com/office/drawing/2014/main" id="{85C425D4-044A-422E-5992-098B4D90EC83}"/>
                  </a:ext>
                </a:extLst>
              </p:cNvPr>
              <p:cNvCxnSpPr>
                <a:cxnSpLocks/>
              </p:cNvCxnSpPr>
              <p:nvPr/>
            </p:nvCxnSpPr>
            <p:spPr>
              <a:xfrm flipH="1">
                <a:off x="3637793" y="725181"/>
                <a:ext cx="644176" cy="1242591"/>
              </a:xfrm>
              <a:prstGeom prst="straightConnector1">
                <a:avLst/>
              </a:prstGeom>
              <a:ln>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grpSp>
      </p:grpSp>
      <p:sp>
        <p:nvSpPr>
          <p:cNvPr id="13" name="Başlık 1">
            <a:extLst>
              <a:ext uri="{FF2B5EF4-FFF2-40B4-BE49-F238E27FC236}">
                <a16:creationId xmlns:a16="http://schemas.microsoft.com/office/drawing/2014/main" id="{8F266B1A-8166-A0D7-19B8-CF14D5A496E7}"/>
              </a:ext>
            </a:extLst>
          </p:cNvPr>
          <p:cNvSpPr txBox="1">
            <a:spLocks/>
          </p:cNvSpPr>
          <p:nvPr/>
        </p:nvSpPr>
        <p:spPr>
          <a:xfrm>
            <a:off x="193370" y="39421"/>
            <a:ext cx="11803003" cy="714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3366"/>
                </a:solidFill>
                <a:latin typeface="Avenir Next LT Pro" panose="020B0504020202020204" pitchFamily="34" charset="0"/>
                <a:ea typeface="Gadugi" panose="020B0502040204020203" pitchFamily="34" charset="0"/>
              </a:rPr>
              <a:t>Nav1.4 Channel Structure and Mutations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6" name="Oval 5">
            <a:extLst>
              <a:ext uri="{FF2B5EF4-FFF2-40B4-BE49-F238E27FC236}">
                <a16:creationId xmlns:a16="http://schemas.microsoft.com/office/drawing/2014/main" id="{C9C3A15C-5737-606D-FE92-5F6E2A73513A}"/>
              </a:ext>
            </a:extLst>
          </p:cNvPr>
          <p:cNvSpPr/>
          <p:nvPr/>
        </p:nvSpPr>
        <p:spPr>
          <a:xfrm>
            <a:off x="9476964" y="6421974"/>
            <a:ext cx="171357" cy="162493"/>
          </a:xfrm>
          <a:prstGeom prst="ellipse">
            <a:avLst/>
          </a:prstGeom>
          <a:solidFill>
            <a:srgbClr val="FFFF00"/>
          </a:solidFill>
          <a:ln w="952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35">
            <a:extLst>
              <a:ext uri="{FF2B5EF4-FFF2-40B4-BE49-F238E27FC236}">
                <a16:creationId xmlns:a16="http://schemas.microsoft.com/office/drawing/2014/main" id="{020D92CE-84A5-D97B-C46F-3177DBA0C381}"/>
              </a:ext>
            </a:extLst>
          </p:cNvPr>
          <p:cNvSpPr txBox="1"/>
          <p:nvPr/>
        </p:nvSpPr>
        <p:spPr>
          <a:xfrm>
            <a:off x="9654457" y="6318554"/>
            <a:ext cx="2417552" cy="369332"/>
          </a:xfrm>
          <a:prstGeom prst="rect">
            <a:avLst/>
          </a:prstGeom>
          <a:noFill/>
        </p:spPr>
        <p:txBody>
          <a:bodyPr wrap="square" rtlCol="0">
            <a:spAutoFit/>
          </a:bodyPr>
          <a:lstStyle/>
          <a:p>
            <a:r>
              <a:rPr lang="en-GB" dirty="0">
                <a:solidFill>
                  <a:schemeClr val="tx2">
                    <a:lumMod val="90000"/>
                    <a:lumOff val="10000"/>
                  </a:schemeClr>
                </a:solidFill>
              </a:rPr>
              <a:t>PMC Mutations</a:t>
            </a:r>
            <a:endParaRPr lang="tr-TR" dirty="0">
              <a:solidFill>
                <a:schemeClr val="tx2">
                  <a:lumMod val="90000"/>
                  <a:lumOff val="10000"/>
                </a:schemeClr>
              </a:solidFill>
            </a:endParaRPr>
          </a:p>
        </p:txBody>
      </p:sp>
    </p:spTree>
    <p:extLst>
      <p:ext uri="{BB962C8B-B14F-4D97-AF65-F5344CB8AC3E}">
        <p14:creationId xmlns:p14="http://schemas.microsoft.com/office/powerpoint/2010/main" val="3913241083"/>
      </p:ext>
    </p:extLst>
  </p:cSld>
  <p:clrMapOvr>
    <a:masterClrMapping/>
  </p:clrMapOvr>
  <mc:AlternateContent xmlns:mc="http://schemas.openxmlformats.org/markup-compatibility/2006" xmlns:p14="http://schemas.microsoft.com/office/powerpoint/2010/main">
    <mc:Choice Requires="p14">
      <p:transition spd="slow" p14:dur="86399000" advTm="76108"/>
    </mc:Choice>
    <mc:Fallback xmlns="">
      <p:transition spd="slow" advTm="761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B382763D-6CC8-1B43-2807-9AC6C98487B8}"/>
              </a:ext>
            </a:extLst>
          </p:cNvPr>
          <p:cNvSpPr/>
          <p:nvPr/>
        </p:nvSpPr>
        <p:spPr>
          <a:xfrm>
            <a:off x="2133597" y="1039110"/>
            <a:ext cx="6982695" cy="1224122"/>
          </a:xfrm>
          <a:prstGeom prst="roundRect">
            <a:avLst/>
          </a:prstGeom>
          <a:solidFill>
            <a:schemeClr val="accent6">
              <a:lumMod val="20000"/>
              <a:lumOff val="80000"/>
            </a:schemeClr>
          </a:solidFill>
          <a:ln>
            <a:solidFill>
              <a:schemeClr val="accent6">
                <a:lumMod val="75000"/>
              </a:schemeClr>
            </a:solidFill>
          </a:ln>
          <a:effectLst>
            <a:glow rad="635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accent1">
                    <a:lumMod val="75000"/>
                  </a:schemeClr>
                </a:solidFill>
                <a:latin typeface="Gadugi" panose="020B0502040204020203" pitchFamily="34" charset="0"/>
                <a:ea typeface="Gadugi" panose="020B0502040204020203" pitchFamily="34" charset="0"/>
              </a:rPr>
              <a:t>Would any classical any Nav blockers be more effective on mutant channels than on the wild-type channels?</a:t>
            </a:r>
            <a:endParaRPr lang="en-BE" sz="2000" dirty="0">
              <a:solidFill>
                <a:schemeClr val="accent1">
                  <a:lumMod val="75000"/>
                </a:schemeClr>
              </a:solidFill>
              <a:latin typeface="Gadugi" panose="020B0502040204020203" pitchFamily="34" charset="0"/>
              <a:ea typeface="Gadugi" panose="020B0502040204020203" pitchFamily="34" charset="0"/>
            </a:endParaRPr>
          </a:p>
        </p:txBody>
      </p:sp>
      <p:sp>
        <p:nvSpPr>
          <p:cNvPr id="35" name="Başlık 1">
            <a:extLst>
              <a:ext uri="{FF2B5EF4-FFF2-40B4-BE49-F238E27FC236}">
                <a16:creationId xmlns:a16="http://schemas.microsoft.com/office/drawing/2014/main" id="{E6A087C8-D143-7B67-1734-53570542B9FE}"/>
              </a:ext>
            </a:extLst>
          </p:cNvPr>
          <p:cNvSpPr txBox="1">
            <a:spLocks/>
          </p:cNvSpPr>
          <p:nvPr/>
        </p:nvSpPr>
        <p:spPr>
          <a:xfrm>
            <a:off x="3223934" y="223850"/>
            <a:ext cx="4802022"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3366"/>
                </a:solidFill>
                <a:latin typeface="Gadugi" panose="020B0502040204020203" pitchFamily="34" charset="0"/>
                <a:ea typeface="Gadugi" panose="020B0502040204020203" pitchFamily="34" charset="0"/>
              </a:rPr>
              <a:t>Research Question</a:t>
            </a:r>
          </a:p>
        </p:txBody>
      </p:sp>
      <p:pic>
        <p:nvPicPr>
          <p:cNvPr id="6" name="Picture 5">
            <a:extLst>
              <a:ext uri="{FF2B5EF4-FFF2-40B4-BE49-F238E27FC236}">
                <a16:creationId xmlns:a16="http://schemas.microsoft.com/office/drawing/2014/main" id="{50C77D0E-812D-50E3-046A-5DEA9E78016A}"/>
              </a:ext>
            </a:extLst>
          </p:cNvPr>
          <p:cNvPicPr>
            <a:picLocks noChangeAspect="1"/>
          </p:cNvPicPr>
          <p:nvPr/>
        </p:nvPicPr>
        <p:blipFill>
          <a:blip r:embed="rId3"/>
          <a:stretch>
            <a:fillRect/>
          </a:stretch>
        </p:blipFill>
        <p:spPr>
          <a:xfrm>
            <a:off x="1293285" y="3055255"/>
            <a:ext cx="4165407" cy="2518265"/>
          </a:xfrm>
          <a:prstGeom prst="rect">
            <a:avLst/>
          </a:prstGeom>
        </p:spPr>
      </p:pic>
      <p:pic>
        <p:nvPicPr>
          <p:cNvPr id="7" name="Picture 6">
            <a:extLst>
              <a:ext uri="{FF2B5EF4-FFF2-40B4-BE49-F238E27FC236}">
                <a16:creationId xmlns:a16="http://schemas.microsoft.com/office/drawing/2014/main" id="{87C975C4-8394-F2BE-9B26-25D5E5633378}"/>
              </a:ext>
            </a:extLst>
          </p:cNvPr>
          <p:cNvPicPr>
            <a:picLocks noChangeAspect="1"/>
          </p:cNvPicPr>
          <p:nvPr/>
        </p:nvPicPr>
        <p:blipFill>
          <a:blip r:embed="rId4"/>
          <a:stretch>
            <a:fillRect/>
          </a:stretch>
        </p:blipFill>
        <p:spPr>
          <a:xfrm>
            <a:off x="5657471" y="3055255"/>
            <a:ext cx="5138101" cy="2518265"/>
          </a:xfrm>
          <a:prstGeom prst="rect">
            <a:avLst/>
          </a:prstGeom>
        </p:spPr>
      </p:pic>
    </p:spTree>
    <p:custDataLst>
      <p:tags r:id="rId1"/>
    </p:custDataLst>
    <p:extLst>
      <p:ext uri="{BB962C8B-B14F-4D97-AF65-F5344CB8AC3E}">
        <p14:creationId xmlns:p14="http://schemas.microsoft.com/office/powerpoint/2010/main" val="2169953956"/>
      </p:ext>
    </p:extLst>
  </p:cSld>
  <p:clrMapOvr>
    <a:masterClrMapping/>
  </p:clrMapOvr>
  <mc:AlternateContent xmlns:mc="http://schemas.openxmlformats.org/markup-compatibility/2006" xmlns:p14="http://schemas.microsoft.com/office/powerpoint/2010/main">
    <mc:Choice Requires="p14">
      <p:transition spd="slow" p14:dur="2000" advTm="1086"/>
    </mc:Choice>
    <mc:Fallback xmlns="">
      <p:transition spd="slow" advTm="10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05FD-7B8F-3254-318D-35A6126A7473}"/>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50D5ACA4-7A10-751F-FA4D-3AE3AC19C026}"/>
              </a:ext>
            </a:extLst>
          </p:cNvPr>
          <p:cNvSpPr/>
          <p:nvPr/>
        </p:nvSpPr>
        <p:spPr>
          <a:xfrm>
            <a:off x="2133597" y="1039110"/>
            <a:ext cx="6982695" cy="1224122"/>
          </a:xfrm>
          <a:prstGeom prst="roundRect">
            <a:avLst/>
          </a:prstGeom>
          <a:solidFill>
            <a:schemeClr val="accent6">
              <a:lumMod val="20000"/>
              <a:lumOff val="80000"/>
            </a:schemeClr>
          </a:solidFill>
          <a:ln>
            <a:solidFill>
              <a:schemeClr val="accent6">
                <a:lumMod val="75000"/>
              </a:schemeClr>
            </a:solidFill>
          </a:ln>
          <a:effectLst>
            <a:glow rad="635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accent1">
                    <a:lumMod val="75000"/>
                  </a:schemeClr>
                </a:solidFill>
                <a:latin typeface="Gadugi" panose="020B0502040204020203" pitchFamily="34" charset="0"/>
                <a:ea typeface="Gadugi" panose="020B0502040204020203" pitchFamily="34" charset="0"/>
              </a:rPr>
              <a:t>Would any classical any Nav blockers be more effective on mutant channels than on the wild-type channels?</a:t>
            </a:r>
            <a:endParaRPr lang="en-BE" sz="2000" dirty="0">
              <a:solidFill>
                <a:schemeClr val="accent1">
                  <a:lumMod val="75000"/>
                </a:schemeClr>
              </a:solidFill>
              <a:latin typeface="Gadugi" panose="020B0502040204020203" pitchFamily="34" charset="0"/>
              <a:ea typeface="Gadugi" panose="020B0502040204020203" pitchFamily="34" charset="0"/>
            </a:endParaRPr>
          </a:p>
        </p:txBody>
      </p:sp>
      <p:sp>
        <p:nvSpPr>
          <p:cNvPr id="35" name="Başlık 1">
            <a:extLst>
              <a:ext uri="{FF2B5EF4-FFF2-40B4-BE49-F238E27FC236}">
                <a16:creationId xmlns:a16="http://schemas.microsoft.com/office/drawing/2014/main" id="{62027966-21C9-EA01-D0F1-816268326C31}"/>
              </a:ext>
            </a:extLst>
          </p:cNvPr>
          <p:cNvSpPr txBox="1">
            <a:spLocks/>
          </p:cNvSpPr>
          <p:nvPr/>
        </p:nvSpPr>
        <p:spPr>
          <a:xfrm>
            <a:off x="3223934" y="223850"/>
            <a:ext cx="4802022" cy="714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3366"/>
                </a:solidFill>
                <a:latin typeface="Gadugi" panose="020B0502040204020203" pitchFamily="34" charset="0"/>
                <a:ea typeface="Gadugi" panose="020B0502040204020203" pitchFamily="34" charset="0"/>
              </a:rPr>
              <a:t>Research Question</a:t>
            </a:r>
          </a:p>
        </p:txBody>
      </p:sp>
      <p:pic>
        <p:nvPicPr>
          <p:cNvPr id="6" name="Picture 5">
            <a:extLst>
              <a:ext uri="{FF2B5EF4-FFF2-40B4-BE49-F238E27FC236}">
                <a16:creationId xmlns:a16="http://schemas.microsoft.com/office/drawing/2014/main" id="{B3E9E699-1DDD-3D45-DF17-14DF85716A49}"/>
              </a:ext>
            </a:extLst>
          </p:cNvPr>
          <p:cNvPicPr>
            <a:picLocks noChangeAspect="1"/>
          </p:cNvPicPr>
          <p:nvPr/>
        </p:nvPicPr>
        <p:blipFill>
          <a:blip r:embed="rId3"/>
          <a:stretch>
            <a:fillRect/>
          </a:stretch>
        </p:blipFill>
        <p:spPr>
          <a:xfrm>
            <a:off x="1293285" y="3055255"/>
            <a:ext cx="4165407" cy="2518265"/>
          </a:xfrm>
          <a:prstGeom prst="rect">
            <a:avLst/>
          </a:prstGeom>
        </p:spPr>
      </p:pic>
      <p:pic>
        <p:nvPicPr>
          <p:cNvPr id="7" name="Picture 6">
            <a:extLst>
              <a:ext uri="{FF2B5EF4-FFF2-40B4-BE49-F238E27FC236}">
                <a16:creationId xmlns:a16="http://schemas.microsoft.com/office/drawing/2014/main" id="{B17F909F-F855-1CC4-58BB-93B0B8CE0C3B}"/>
              </a:ext>
            </a:extLst>
          </p:cNvPr>
          <p:cNvPicPr>
            <a:picLocks noChangeAspect="1"/>
          </p:cNvPicPr>
          <p:nvPr/>
        </p:nvPicPr>
        <p:blipFill>
          <a:blip r:embed="rId4"/>
          <a:stretch>
            <a:fillRect/>
          </a:stretch>
        </p:blipFill>
        <p:spPr>
          <a:xfrm>
            <a:off x="5657471" y="3055255"/>
            <a:ext cx="5138101" cy="2518265"/>
          </a:xfrm>
          <a:prstGeom prst="rect">
            <a:avLst/>
          </a:prstGeom>
        </p:spPr>
      </p:pic>
      <p:sp>
        <p:nvSpPr>
          <p:cNvPr id="3" name="Rectangle 2">
            <a:extLst>
              <a:ext uri="{FF2B5EF4-FFF2-40B4-BE49-F238E27FC236}">
                <a16:creationId xmlns:a16="http://schemas.microsoft.com/office/drawing/2014/main" id="{40E4F033-A551-BA6A-87D1-F6DC565614BF}"/>
              </a:ext>
            </a:extLst>
          </p:cNvPr>
          <p:cNvSpPr>
            <a:spLocks noGrp="1" noRot="1" noMove="1" noResize="1" noEditPoints="1" noAdjustHandles="1" noChangeArrowheads="1" noChangeShapeType="1"/>
          </p:cNvSpPr>
          <p:nvPr/>
        </p:nvSpPr>
        <p:spPr>
          <a:xfrm>
            <a:off x="822960" y="773084"/>
            <a:ext cx="10939549" cy="5419898"/>
          </a:xfrm>
          <a:prstGeom prst="rect">
            <a:avLst/>
          </a:prstGeom>
          <a:solidFill>
            <a:schemeClr val="bg1">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 name="Rectangle: Rounded Corners 1">
            <a:extLst>
              <a:ext uri="{FF2B5EF4-FFF2-40B4-BE49-F238E27FC236}">
                <a16:creationId xmlns:a16="http://schemas.microsoft.com/office/drawing/2014/main" id="{9ED784E3-ADA0-41AA-DF41-3A90942A1BCA}"/>
              </a:ext>
            </a:extLst>
          </p:cNvPr>
          <p:cNvSpPr/>
          <p:nvPr/>
        </p:nvSpPr>
        <p:spPr>
          <a:xfrm>
            <a:off x="1992942" y="3003985"/>
            <a:ext cx="7329057" cy="1541418"/>
          </a:xfrm>
          <a:prstGeom prst="roundRect">
            <a:avLst/>
          </a:prstGeom>
          <a:solidFill>
            <a:schemeClr val="accent6">
              <a:lumMod val="20000"/>
              <a:lumOff val="80000"/>
            </a:schemeClr>
          </a:solidFill>
          <a:ln>
            <a:solidFill>
              <a:schemeClr val="accent6">
                <a:lumMod val="75000"/>
              </a:schemeClr>
            </a:solidFill>
          </a:ln>
          <a:effectLst>
            <a:glow rad="635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accent1">
                    <a:lumMod val="75000"/>
                  </a:schemeClr>
                </a:solidFill>
                <a:latin typeface="Gadugi" panose="020B0502040204020203" pitchFamily="34" charset="0"/>
                <a:ea typeface="Gadugi" panose="020B0502040204020203" pitchFamily="34" charset="0"/>
              </a:rPr>
              <a:t>Personalized mutation-specific treatment is needed for myotonic patients through drug repurposing studies.</a:t>
            </a:r>
            <a:endParaRPr lang="en-BE" sz="2000" dirty="0">
              <a:solidFill>
                <a:schemeClr val="accent1">
                  <a:lumMod val="75000"/>
                </a:schemeClr>
              </a:solidFill>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3509563903"/>
      </p:ext>
    </p:extLst>
  </p:cSld>
  <p:clrMapOvr>
    <a:masterClrMapping/>
  </p:clrMapOvr>
  <mc:AlternateContent xmlns:mc="http://schemas.openxmlformats.org/markup-compatibility/2006" xmlns:p14="http://schemas.microsoft.com/office/powerpoint/2010/main">
    <mc:Choice Requires="p14">
      <p:transition spd="slow" p14:dur="2000" advTm="1086"/>
    </mc:Choice>
    <mc:Fallback xmlns="">
      <p:transition spd="slow" advTm="10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800A1-E004-2BF1-F34D-7805CE8D7593}"/>
              </a:ext>
            </a:extLst>
          </p:cNvPr>
          <p:cNvSpPr/>
          <p:nvPr/>
        </p:nvSpPr>
        <p:spPr>
          <a:xfrm>
            <a:off x="1" y="-5771"/>
            <a:ext cx="12327456"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Rectangle 18">
            <a:extLst>
              <a:ext uri="{FF2B5EF4-FFF2-40B4-BE49-F238E27FC236}">
                <a16:creationId xmlns:a16="http://schemas.microsoft.com/office/drawing/2014/main" id="{7D306F97-9807-26E5-049E-D7EB4697FF66}"/>
              </a:ext>
            </a:extLst>
          </p:cNvPr>
          <p:cNvSpPr/>
          <p:nvPr/>
        </p:nvSpPr>
        <p:spPr>
          <a:xfrm>
            <a:off x="8082463" y="2466666"/>
            <a:ext cx="314751" cy="166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76FF1179-DF90-C208-7A0B-13FB2F9DE384}"/>
              </a:ext>
            </a:extLst>
          </p:cNvPr>
          <p:cNvSpPr/>
          <p:nvPr/>
        </p:nvSpPr>
        <p:spPr>
          <a:xfrm>
            <a:off x="11207666" y="2385652"/>
            <a:ext cx="314751" cy="166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Başlık 1">
            <a:extLst>
              <a:ext uri="{FF2B5EF4-FFF2-40B4-BE49-F238E27FC236}">
                <a16:creationId xmlns:a16="http://schemas.microsoft.com/office/drawing/2014/main" id="{DD2679DC-0A66-B689-9202-152032BAD5DA}"/>
              </a:ext>
            </a:extLst>
          </p:cNvPr>
          <p:cNvSpPr>
            <a:spLocks noGrp="1"/>
          </p:cNvSpPr>
          <p:nvPr>
            <p:ph type="title"/>
          </p:nvPr>
        </p:nvSpPr>
        <p:spPr>
          <a:xfrm>
            <a:off x="797081" y="17227"/>
            <a:ext cx="10597837" cy="714643"/>
          </a:xfrm>
        </p:spPr>
        <p:txBody>
          <a:bodyPr>
            <a:noAutofit/>
          </a:bodyPr>
          <a:lstStyle/>
          <a:p>
            <a:pPr algn="ctr"/>
            <a:r>
              <a:rPr lang="en-GB" sz="2600" b="1" dirty="0">
                <a:solidFill>
                  <a:srgbClr val="003366"/>
                </a:solidFill>
                <a:latin typeface="Avenir Next LT Pro" panose="020B0504020202020204" pitchFamily="34" charset="0"/>
                <a:ea typeface="Gadugi" panose="020B0502040204020203" pitchFamily="34" charset="0"/>
              </a:rPr>
              <a:t>Different mutations have different effects on the channels.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17" name="TextBox 16">
            <a:extLst>
              <a:ext uri="{FF2B5EF4-FFF2-40B4-BE49-F238E27FC236}">
                <a16:creationId xmlns:a16="http://schemas.microsoft.com/office/drawing/2014/main" id="{43B21677-AEF5-C16F-EC13-E568272D98CC}"/>
              </a:ext>
            </a:extLst>
          </p:cNvPr>
          <p:cNvSpPr txBox="1"/>
          <p:nvPr/>
        </p:nvSpPr>
        <p:spPr>
          <a:xfrm>
            <a:off x="450130" y="875242"/>
            <a:ext cx="171207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a:latin typeface="+mj-lt"/>
                <a:ea typeface="Verdana" panose="020B0604030504040204" pitchFamily="34" charset="0"/>
              </a:rPr>
              <a:t>Fast Inactivation</a:t>
            </a:r>
            <a:endParaRPr lang="en-BE" b="1" dirty="0">
              <a:latin typeface="+mj-lt"/>
              <a:ea typeface="Verdana" panose="020B0604030504040204" pitchFamily="34" charset="0"/>
            </a:endParaRPr>
          </a:p>
        </p:txBody>
      </p:sp>
      <p:grpSp>
        <p:nvGrpSpPr>
          <p:cNvPr id="30" name="Group 29">
            <a:extLst>
              <a:ext uri="{FF2B5EF4-FFF2-40B4-BE49-F238E27FC236}">
                <a16:creationId xmlns:a16="http://schemas.microsoft.com/office/drawing/2014/main" id="{D6B2A55B-C1AF-211E-0E45-56CAED6D188A}"/>
              </a:ext>
            </a:extLst>
          </p:cNvPr>
          <p:cNvGrpSpPr/>
          <p:nvPr/>
        </p:nvGrpSpPr>
        <p:grpSpPr>
          <a:xfrm>
            <a:off x="3143454" y="1212748"/>
            <a:ext cx="2249527" cy="1044439"/>
            <a:chOff x="643426" y="3064090"/>
            <a:chExt cx="3537262" cy="1642325"/>
          </a:xfrm>
        </p:grpSpPr>
        <p:pic>
          <p:nvPicPr>
            <p:cNvPr id="37" name="Resim 1" descr="çizim, kırpıntı çizim, çizgi film, tasarım içeren bir resim&#10;&#10;Açıklama otomatik olarak oluşturuldu">
              <a:extLst>
                <a:ext uri="{FF2B5EF4-FFF2-40B4-BE49-F238E27FC236}">
                  <a16:creationId xmlns:a16="http://schemas.microsoft.com/office/drawing/2014/main" id="{27D7E42C-9692-3B7B-7B1E-9551DEA4310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691" t="8674" r="35456" b="8187"/>
            <a:stretch/>
          </p:blipFill>
          <p:spPr>
            <a:xfrm>
              <a:off x="643426" y="3064090"/>
              <a:ext cx="307309" cy="498831"/>
            </a:xfrm>
            <a:prstGeom prst="rect">
              <a:avLst/>
            </a:prstGeom>
          </p:spPr>
        </p:pic>
        <p:grpSp>
          <p:nvGrpSpPr>
            <p:cNvPr id="23" name="Group 22">
              <a:extLst>
                <a:ext uri="{FF2B5EF4-FFF2-40B4-BE49-F238E27FC236}">
                  <a16:creationId xmlns:a16="http://schemas.microsoft.com/office/drawing/2014/main" id="{F65065D4-3BEB-475C-2491-B854B98D21BC}"/>
                </a:ext>
              </a:extLst>
            </p:cNvPr>
            <p:cNvGrpSpPr/>
            <p:nvPr/>
          </p:nvGrpSpPr>
          <p:grpSpPr>
            <a:xfrm>
              <a:off x="674765" y="3367364"/>
              <a:ext cx="3505923" cy="1339051"/>
              <a:chOff x="674765" y="3367364"/>
              <a:chExt cx="3505923" cy="1339051"/>
            </a:xfrm>
          </p:grpSpPr>
          <p:pic>
            <p:nvPicPr>
              <p:cNvPr id="33" name="Resim 1" descr="çizim, kırpıntı çizim, çizgi film, tasarım içeren bir resim&#10;&#10;Açıklama otomatik olarak oluşturuldu">
                <a:extLst>
                  <a:ext uri="{FF2B5EF4-FFF2-40B4-BE49-F238E27FC236}">
                    <a16:creationId xmlns:a16="http://schemas.microsoft.com/office/drawing/2014/main" id="{6E416237-0173-0951-D99E-FA8D37F332B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691" t="8674" r="35456" b="8187"/>
              <a:stretch/>
            </p:blipFill>
            <p:spPr>
              <a:xfrm>
                <a:off x="3873379" y="3367364"/>
                <a:ext cx="307309" cy="498831"/>
              </a:xfrm>
              <a:prstGeom prst="rect">
                <a:avLst/>
              </a:prstGeom>
            </p:spPr>
          </p:pic>
          <p:pic>
            <p:nvPicPr>
              <p:cNvPr id="35" name="Resim 6" descr="çizim, kırpıntı çizim, çizgi film, tasarım içeren bir resim&#10;&#10;Açıklama otomatik olarak oluşturuldu">
                <a:extLst>
                  <a:ext uri="{FF2B5EF4-FFF2-40B4-BE49-F238E27FC236}">
                    <a16:creationId xmlns:a16="http://schemas.microsoft.com/office/drawing/2014/main" id="{95164E05-2B66-9906-AF99-8F5A755D363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1369" t="5157" r="28512" b="5157"/>
              <a:stretch/>
            </p:blipFill>
            <p:spPr>
              <a:xfrm>
                <a:off x="874979" y="4082251"/>
                <a:ext cx="322884" cy="505267"/>
              </a:xfrm>
              <a:prstGeom prst="rect">
                <a:avLst/>
              </a:prstGeom>
            </p:spPr>
          </p:pic>
          <p:pic>
            <p:nvPicPr>
              <p:cNvPr id="36" name="Resim 7" descr="çizim, kırpıntı çizim, grafik, tasarım içeren bir resim&#10;&#10;Açıklama otomatik olarak oluşturuldu">
                <a:extLst>
                  <a:ext uri="{FF2B5EF4-FFF2-40B4-BE49-F238E27FC236}">
                    <a16:creationId xmlns:a16="http://schemas.microsoft.com/office/drawing/2014/main" id="{1B5D994C-7378-D195-01EE-29B4BAE3302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9781" r="31131"/>
              <a:stretch/>
            </p:blipFill>
            <p:spPr>
              <a:xfrm>
                <a:off x="1903265" y="4128179"/>
                <a:ext cx="322884" cy="578236"/>
              </a:xfrm>
              <a:prstGeom prst="rect">
                <a:avLst/>
              </a:prstGeom>
            </p:spPr>
          </p:pic>
          <p:sp>
            <p:nvSpPr>
              <p:cNvPr id="9" name="Oval 8">
                <a:extLst>
                  <a:ext uri="{FF2B5EF4-FFF2-40B4-BE49-F238E27FC236}">
                    <a16:creationId xmlns:a16="http://schemas.microsoft.com/office/drawing/2014/main" id="{89BC449A-32B0-9E2C-89BD-5334A259E349}"/>
                  </a:ext>
                </a:extLst>
              </p:cNvPr>
              <p:cNvSpPr/>
              <p:nvPr/>
            </p:nvSpPr>
            <p:spPr>
              <a:xfrm>
                <a:off x="876868" y="4475561"/>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C7AA44F5-A8B0-DB14-1703-D573DCDB0EC7}"/>
                  </a:ext>
                </a:extLst>
              </p:cNvPr>
              <p:cNvSpPr/>
              <p:nvPr/>
            </p:nvSpPr>
            <p:spPr>
              <a:xfrm>
                <a:off x="2018536" y="4417297"/>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F3616FE9-DF58-1329-8503-C525E8D6A1DC}"/>
                  </a:ext>
                </a:extLst>
              </p:cNvPr>
              <p:cNvSpPr/>
              <p:nvPr/>
            </p:nvSpPr>
            <p:spPr>
              <a:xfrm>
                <a:off x="674765" y="3480698"/>
                <a:ext cx="70301" cy="66835"/>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Oval 13">
                <a:extLst>
                  <a:ext uri="{FF2B5EF4-FFF2-40B4-BE49-F238E27FC236}">
                    <a16:creationId xmlns:a16="http://schemas.microsoft.com/office/drawing/2014/main" id="{2B6DEE15-BA31-D5F4-DB53-04250207A752}"/>
                  </a:ext>
                </a:extLst>
              </p:cNvPr>
              <p:cNvSpPr/>
              <p:nvPr/>
            </p:nvSpPr>
            <p:spPr>
              <a:xfrm>
                <a:off x="3912022" y="3783481"/>
                <a:ext cx="70301" cy="66835"/>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pic>
        <p:nvPicPr>
          <p:cNvPr id="20" name="Picture 19" descr="A screenshot of a computer screen&#10;&#10;AI-generated content may be incorrect.">
            <a:extLst>
              <a:ext uri="{FF2B5EF4-FFF2-40B4-BE49-F238E27FC236}">
                <a16:creationId xmlns:a16="http://schemas.microsoft.com/office/drawing/2014/main" id="{5A309B19-18AC-5A2F-83FF-CA6A95C8073B}"/>
              </a:ext>
            </a:extLst>
          </p:cNvPr>
          <p:cNvPicPr>
            <a:picLocks noChangeAspect="1"/>
          </p:cNvPicPr>
          <p:nvPr/>
        </p:nvPicPr>
        <p:blipFill>
          <a:blip r:embed="rId7"/>
          <a:srcRect l="4414" r="21381"/>
          <a:stretch/>
        </p:blipFill>
        <p:spPr>
          <a:xfrm>
            <a:off x="3353082" y="882149"/>
            <a:ext cx="7578057" cy="2400311"/>
          </a:xfrm>
          <a:prstGeom prst="rect">
            <a:avLst/>
          </a:prstGeom>
        </p:spPr>
      </p:pic>
      <p:pic>
        <p:nvPicPr>
          <p:cNvPr id="49" name="Picture 48" descr="A graph of a graph&#10;&#10;AI-generated content may be incorrect.">
            <a:extLst>
              <a:ext uri="{FF2B5EF4-FFF2-40B4-BE49-F238E27FC236}">
                <a16:creationId xmlns:a16="http://schemas.microsoft.com/office/drawing/2014/main" id="{3F801472-BBB5-78C6-8565-08D60FAAD704}"/>
              </a:ext>
            </a:extLst>
          </p:cNvPr>
          <p:cNvPicPr>
            <a:picLocks noChangeAspect="1"/>
          </p:cNvPicPr>
          <p:nvPr/>
        </p:nvPicPr>
        <p:blipFill>
          <a:blip r:embed="rId8"/>
          <a:srcRect l="1025" t="7543" r="-1025" b="-7543"/>
          <a:stretch/>
        </p:blipFill>
        <p:spPr>
          <a:xfrm>
            <a:off x="3715438" y="3295102"/>
            <a:ext cx="4043108" cy="3562898"/>
          </a:xfrm>
          <a:prstGeom prst="rect">
            <a:avLst/>
          </a:prstGeom>
        </p:spPr>
      </p:pic>
      <p:sp>
        <p:nvSpPr>
          <p:cNvPr id="52" name="TextBox 51">
            <a:extLst>
              <a:ext uri="{FF2B5EF4-FFF2-40B4-BE49-F238E27FC236}">
                <a16:creationId xmlns:a16="http://schemas.microsoft.com/office/drawing/2014/main" id="{34852685-A63B-FE91-154D-2009AA0F4F83}"/>
              </a:ext>
            </a:extLst>
          </p:cNvPr>
          <p:cNvSpPr txBox="1"/>
          <p:nvPr/>
        </p:nvSpPr>
        <p:spPr>
          <a:xfrm>
            <a:off x="4528823" y="6419395"/>
            <a:ext cx="2266831" cy="369332"/>
          </a:xfrm>
          <a:prstGeom prst="rect">
            <a:avLst/>
          </a:prstGeom>
          <a:noFill/>
        </p:spPr>
        <p:txBody>
          <a:bodyPr wrap="square">
            <a:spAutoFit/>
          </a:bodyPr>
          <a:lstStyle/>
          <a:p>
            <a:r>
              <a:rPr lang="pt-BR" b="0" i="1" dirty="0">
                <a:solidFill>
                  <a:srgbClr val="1B1B1B"/>
                </a:solidFill>
                <a:effectLst/>
                <a:latin typeface="Cambria" panose="02040503050406030204" pitchFamily="18" charset="0"/>
              </a:rPr>
              <a:t>G</a:t>
            </a:r>
            <a:r>
              <a:rPr lang="pt-BR" b="0" i="0" dirty="0">
                <a:solidFill>
                  <a:srgbClr val="1B1B1B"/>
                </a:solidFill>
                <a:effectLst/>
                <a:latin typeface="Cambria" panose="02040503050406030204" pitchFamily="18" charset="0"/>
              </a:rPr>
              <a:t> </a:t>
            </a:r>
            <a:r>
              <a:rPr lang="pt-BR" b="0" i="0" baseline="-25000" dirty="0">
                <a:solidFill>
                  <a:srgbClr val="1B1B1B"/>
                </a:solidFill>
                <a:effectLst/>
                <a:latin typeface="Cambria" panose="02040503050406030204" pitchFamily="18" charset="0"/>
              </a:rPr>
              <a:t>Na</a:t>
            </a:r>
            <a:r>
              <a:rPr lang="pt-BR" b="0" i="0" dirty="0">
                <a:solidFill>
                  <a:srgbClr val="1B1B1B"/>
                </a:solidFill>
                <a:effectLst/>
                <a:latin typeface="Cambria" panose="02040503050406030204" pitchFamily="18" charset="0"/>
              </a:rPr>
              <a:t> = </a:t>
            </a:r>
            <a:r>
              <a:rPr lang="pt-BR" b="0" i="1" dirty="0">
                <a:solidFill>
                  <a:srgbClr val="1B1B1B"/>
                </a:solidFill>
                <a:effectLst/>
                <a:latin typeface="Cambria" panose="02040503050406030204" pitchFamily="18" charset="0"/>
              </a:rPr>
              <a:t>I</a:t>
            </a:r>
            <a:r>
              <a:rPr lang="pt-BR" b="0" i="0" dirty="0">
                <a:solidFill>
                  <a:srgbClr val="1B1B1B"/>
                </a:solidFill>
                <a:effectLst/>
                <a:latin typeface="Cambria" panose="02040503050406030204" pitchFamily="18" charset="0"/>
              </a:rPr>
              <a:t> </a:t>
            </a:r>
            <a:r>
              <a:rPr lang="pt-BR" b="0" i="0" baseline="-25000" dirty="0">
                <a:solidFill>
                  <a:srgbClr val="1B1B1B"/>
                </a:solidFill>
                <a:effectLst/>
                <a:latin typeface="Cambria" panose="02040503050406030204" pitchFamily="18" charset="0"/>
              </a:rPr>
              <a:t>Na</a:t>
            </a:r>
            <a:r>
              <a:rPr lang="pt-BR" b="0" i="0" dirty="0">
                <a:solidFill>
                  <a:srgbClr val="1B1B1B"/>
                </a:solidFill>
                <a:effectLst/>
                <a:latin typeface="Cambria" panose="02040503050406030204" pitchFamily="18" charset="0"/>
              </a:rPr>
              <a:t> /(</a:t>
            </a:r>
            <a:r>
              <a:rPr lang="pt-BR" b="0" i="1" dirty="0">
                <a:solidFill>
                  <a:srgbClr val="1B1B1B"/>
                </a:solidFill>
                <a:effectLst/>
                <a:latin typeface="Cambria" panose="02040503050406030204" pitchFamily="18" charset="0"/>
              </a:rPr>
              <a:t>V</a:t>
            </a:r>
            <a:r>
              <a:rPr lang="pt-BR" b="0" i="0" dirty="0">
                <a:solidFill>
                  <a:srgbClr val="1B1B1B"/>
                </a:solidFill>
                <a:effectLst/>
                <a:latin typeface="Cambria" panose="02040503050406030204" pitchFamily="18" charset="0"/>
              </a:rPr>
              <a:t> − </a:t>
            </a:r>
            <a:r>
              <a:rPr lang="pt-BR" b="0" i="1" dirty="0">
                <a:solidFill>
                  <a:srgbClr val="1B1B1B"/>
                </a:solidFill>
                <a:effectLst/>
                <a:latin typeface="Cambria" panose="02040503050406030204" pitchFamily="18" charset="0"/>
              </a:rPr>
              <a:t>E</a:t>
            </a:r>
            <a:r>
              <a:rPr lang="pt-BR" b="0" i="0" dirty="0">
                <a:solidFill>
                  <a:srgbClr val="1B1B1B"/>
                </a:solidFill>
                <a:effectLst/>
                <a:latin typeface="Cambria" panose="02040503050406030204" pitchFamily="18" charset="0"/>
              </a:rPr>
              <a:t> </a:t>
            </a:r>
            <a:r>
              <a:rPr lang="pt-BR" b="0" i="0" baseline="-25000" dirty="0">
                <a:solidFill>
                  <a:srgbClr val="1B1B1B"/>
                </a:solidFill>
                <a:effectLst/>
                <a:latin typeface="Cambria" panose="02040503050406030204" pitchFamily="18" charset="0"/>
              </a:rPr>
              <a:t>rev</a:t>
            </a:r>
            <a:r>
              <a:rPr lang="pt-BR" b="0" i="0" dirty="0">
                <a:solidFill>
                  <a:srgbClr val="1B1B1B"/>
                </a:solidFill>
                <a:effectLst/>
                <a:latin typeface="Cambria" panose="02040503050406030204" pitchFamily="18" charset="0"/>
              </a:rPr>
              <a:t>)</a:t>
            </a:r>
            <a:endParaRPr lang="en-BE" dirty="0"/>
          </a:p>
        </p:txBody>
      </p:sp>
      <p:grpSp>
        <p:nvGrpSpPr>
          <p:cNvPr id="62" name="Group 61">
            <a:extLst>
              <a:ext uri="{FF2B5EF4-FFF2-40B4-BE49-F238E27FC236}">
                <a16:creationId xmlns:a16="http://schemas.microsoft.com/office/drawing/2014/main" id="{AA2D8A9E-2B0D-40D0-C7DC-F22895511955}"/>
              </a:ext>
            </a:extLst>
          </p:cNvPr>
          <p:cNvGrpSpPr/>
          <p:nvPr/>
        </p:nvGrpSpPr>
        <p:grpSpPr>
          <a:xfrm>
            <a:off x="-72357" y="1379166"/>
            <a:ext cx="3062295" cy="2435939"/>
            <a:chOff x="-176868" y="3086084"/>
            <a:chExt cx="3662818" cy="3115465"/>
          </a:xfrm>
        </p:grpSpPr>
        <p:pic>
          <p:nvPicPr>
            <p:cNvPr id="63" name="Resim 4">
              <a:extLst>
                <a:ext uri="{FF2B5EF4-FFF2-40B4-BE49-F238E27FC236}">
                  <a16:creationId xmlns:a16="http://schemas.microsoft.com/office/drawing/2014/main" id="{B5A2D1EA-9763-6176-8C11-BE917BDFBE2B}"/>
                </a:ext>
              </a:extLst>
            </p:cNvPr>
            <p:cNvPicPr>
              <a:picLocks noChangeAspect="1"/>
            </p:cNvPicPr>
            <p:nvPr/>
          </p:nvPicPr>
          <p:blipFill>
            <a:blip r:embed="rId9"/>
            <a:srcRect l="13131"/>
            <a:stretch/>
          </p:blipFill>
          <p:spPr>
            <a:xfrm>
              <a:off x="686708" y="3239275"/>
              <a:ext cx="2072373" cy="2962274"/>
            </a:xfrm>
            <a:prstGeom prst="rect">
              <a:avLst/>
            </a:prstGeom>
          </p:spPr>
        </p:pic>
        <p:grpSp>
          <p:nvGrpSpPr>
            <p:cNvPr id="66" name="Group 65">
              <a:extLst>
                <a:ext uri="{FF2B5EF4-FFF2-40B4-BE49-F238E27FC236}">
                  <a16:creationId xmlns:a16="http://schemas.microsoft.com/office/drawing/2014/main" id="{9D2BE4DC-5EA9-990E-101F-617CB3DE0055}"/>
                </a:ext>
              </a:extLst>
            </p:cNvPr>
            <p:cNvGrpSpPr/>
            <p:nvPr/>
          </p:nvGrpSpPr>
          <p:grpSpPr>
            <a:xfrm>
              <a:off x="-176868" y="3086084"/>
              <a:ext cx="3662818" cy="2353181"/>
              <a:chOff x="-176868" y="3086084"/>
              <a:chExt cx="3662818" cy="2353181"/>
            </a:xfrm>
          </p:grpSpPr>
          <p:sp>
            <p:nvSpPr>
              <p:cNvPr id="67" name="Metin kutusu 5">
                <a:extLst>
                  <a:ext uri="{FF2B5EF4-FFF2-40B4-BE49-F238E27FC236}">
                    <a16:creationId xmlns:a16="http://schemas.microsoft.com/office/drawing/2014/main" id="{CFA9814E-B588-493C-3663-E08CC7AECECC}"/>
                  </a:ext>
                </a:extLst>
              </p:cNvPr>
              <p:cNvSpPr txBox="1"/>
              <p:nvPr/>
            </p:nvSpPr>
            <p:spPr>
              <a:xfrm>
                <a:off x="797889" y="5045631"/>
                <a:ext cx="803756" cy="393634"/>
              </a:xfrm>
              <a:prstGeom prst="rect">
                <a:avLst/>
              </a:prstGeom>
              <a:noFill/>
            </p:spPr>
            <p:txBody>
              <a:bodyPr wrap="none" rtlCol="0">
                <a:spAutoFit/>
              </a:bodyPr>
              <a:lstStyle/>
              <a:p>
                <a:r>
                  <a:rPr lang="tr-TR" sz="1400" dirty="0"/>
                  <a:t>100ms</a:t>
                </a:r>
              </a:p>
            </p:txBody>
          </p:sp>
          <p:sp>
            <p:nvSpPr>
              <p:cNvPr id="68" name="Metin kutusu 6">
                <a:extLst>
                  <a:ext uri="{FF2B5EF4-FFF2-40B4-BE49-F238E27FC236}">
                    <a16:creationId xmlns:a16="http://schemas.microsoft.com/office/drawing/2014/main" id="{80E78F07-A266-7FCD-77C4-35678D506BDE}"/>
                  </a:ext>
                </a:extLst>
              </p:cNvPr>
              <p:cNvSpPr txBox="1"/>
              <p:nvPr/>
            </p:nvSpPr>
            <p:spPr>
              <a:xfrm>
                <a:off x="1591891" y="3529160"/>
                <a:ext cx="694467" cy="393634"/>
              </a:xfrm>
              <a:prstGeom prst="rect">
                <a:avLst/>
              </a:prstGeom>
              <a:noFill/>
            </p:spPr>
            <p:txBody>
              <a:bodyPr wrap="none" rtlCol="0">
                <a:spAutoFit/>
              </a:bodyPr>
              <a:lstStyle/>
              <a:p>
                <a:r>
                  <a:rPr lang="en-GB" sz="1400" dirty="0"/>
                  <a:t>30</a:t>
                </a:r>
                <a:r>
                  <a:rPr lang="tr-TR" sz="1400" dirty="0"/>
                  <a:t>ms</a:t>
                </a:r>
              </a:p>
            </p:txBody>
          </p:sp>
          <p:sp>
            <p:nvSpPr>
              <p:cNvPr id="69" name="Metin kutusu 8">
                <a:extLst>
                  <a:ext uri="{FF2B5EF4-FFF2-40B4-BE49-F238E27FC236}">
                    <a16:creationId xmlns:a16="http://schemas.microsoft.com/office/drawing/2014/main" id="{8D1C99C6-19D1-01C4-72B8-2FE111C95780}"/>
                  </a:ext>
                </a:extLst>
              </p:cNvPr>
              <p:cNvSpPr txBox="1"/>
              <p:nvPr/>
            </p:nvSpPr>
            <p:spPr>
              <a:xfrm>
                <a:off x="2640013" y="4574308"/>
                <a:ext cx="845937" cy="393634"/>
              </a:xfrm>
              <a:prstGeom prst="rect">
                <a:avLst/>
              </a:prstGeom>
              <a:noFill/>
            </p:spPr>
            <p:txBody>
              <a:bodyPr wrap="none" rtlCol="0">
                <a:spAutoFit/>
              </a:bodyPr>
              <a:lstStyle/>
              <a:p>
                <a:r>
                  <a:rPr lang="tr-TR" sz="1400" dirty="0"/>
                  <a:t>-60 mV</a:t>
                </a:r>
              </a:p>
            </p:txBody>
          </p:sp>
          <p:sp>
            <p:nvSpPr>
              <p:cNvPr id="70" name="Metin kutusu 9">
                <a:extLst>
                  <a:ext uri="{FF2B5EF4-FFF2-40B4-BE49-F238E27FC236}">
                    <a16:creationId xmlns:a16="http://schemas.microsoft.com/office/drawing/2014/main" id="{8206A5D7-9063-FEF9-8071-099D93C3023E}"/>
                  </a:ext>
                </a:extLst>
              </p:cNvPr>
              <p:cNvSpPr txBox="1"/>
              <p:nvPr/>
            </p:nvSpPr>
            <p:spPr>
              <a:xfrm>
                <a:off x="-176868" y="4868323"/>
                <a:ext cx="955228" cy="393634"/>
              </a:xfrm>
              <a:prstGeom prst="rect">
                <a:avLst/>
              </a:prstGeom>
              <a:noFill/>
            </p:spPr>
            <p:txBody>
              <a:bodyPr wrap="none" rtlCol="0">
                <a:spAutoFit/>
              </a:bodyPr>
              <a:lstStyle/>
              <a:p>
                <a:r>
                  <a:rPr lang="tr-TR" sz="1400" dirty="0"/>
                  <a:t>-120 mV</a:t>
                </a:r>
              </a:p>
            </p:txBody>
          </p:sp>
          <p:cxnSp>
            <p:nvCxnSpPr>
              <p:cNvPr id="71" name="Straight Arrow Connector 70">
                <a:extLst>
                  <a:ext uri="{FF2B5EF4-FFF2-40B4-BE49-F238E27FC236}">
                    <a16:creationId xmlns:a16="http://schemas.microsoft.com/office/drawing/2014/main" id="{43255365-5215-13CF-AB06-DBF3E694442B}"/>
                  </a:ext>
                </a:extLst>
              </p:cNvPr>
              <p:cNvCxnSpPr>
                <a:cxnSpLocks/>
              </p:cNvCxnSpPr>
              <p:nvPr/>
            </p:nvCxnSpPr>
            <p:spPr>
              <a:xfrm flipH="1">
                <a:off x="1472962" y="3086084"/>
                <a:ext cx="437600" cy="7115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spTree>
    <p:custDataLst>
      <p:tags r:id="rId1"/>
    </p:custDataLst>
    <p:extLst>
      <p:ext uri="{BB962C8B-B14F-4D97-AF65-F5344CB8AC3E}">
        <p14:creationId xmlns:p14="http://schemas.microsoft.com/office/powerpoint/2010/main" val="4197642812"/>
      </p:ext>
    </p:extLst>
  </p:cSld>
  <p:clrMapOvr>
    <a:masterClrMapping/>
  </p:clrMapOvr>
  <mc:AlternateContent xmlns:mc="http://schemas.openxmlformats.org/markup-compatibility/2006" xmlns:p14="http://schemas.microsoft.com/office/powerpoint/2010/main">
    <mc:Choice Requires="p14">
      <p:transition spd="slow" p14:dur="86399000" advTm="364"/>
    </mc:Choice>
    <mc:Fallback xmlns="">
      <p:transition spd="slow" advTm="3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696D0-B0E7-8842-639A-7DB47F8527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3A0B82-802F-FA72-15C8-90192D295920}"/>
              </a:ext>
            </a:extLst>
          </p:cNvPr>
          <p:cNvSpPr/>
          <p:nvPr/>
        </p:nvSpPr>
        <p:spPr>
          <a:xfrm>
            <a:off x="1" y="-5771"/>
            <a:ext cx="12327456"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Rectangle 18">
            <a:extLst>
              <a:ext uri="{FF2B5EF4-FFF2-40B4-BE49-F238E27FC236}">
                <a16:creationId xmlns:a16="http://schemas.microsoft.com/office/drawing/2014/main" id="{E4478EC6-B31E-8B44-73D5-BB4734D7FA1E}"/>
              </a:ext>
            </a:extLst>
          </p:cNvPr>
          <p:cNvSpPr/>
          <p:nvPr/>
        </p:nvSpPr>
        <p:spPr>
          <a:xfrm>
            <a:off x="8082463" y="2466666"/>
            <a:ext cx="314751" cy="166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EBB76802-505D-7B09-5C07-E012C8D019CB}"/>
              </a:ext>
            </a:extLst>
          </p:cNvPr>
          <p:cNvSpPr/>
          <p:nvPr/>
        </p:nvSpPr>
        <p:spPr>
          <a:xfrm>
            <a:off x="11207666" y="2385652"/>
            <a:ext cx="314751" cy="166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Başlık 1">
            <a:extLst>
              <a:ext uri="{FF2B5EF4-FFF2-40B4-BE49-F238E27FC236}">
                <a16:creationId xmlns:a16="http://schemas.microsoft.com/office/drawing/2014/main" id="{0AD0D707-3F94-2E5F-0BF6-E4862FB179ED}"/>
              </a:ext>
            </a:extLst>
          </p:cNvPr>
          <p:cNvSpPr>
            <a:spLocks noGrp="1"/>
          </p:cNvSpPr>
          <p:nvPr>
            <p:ph type="title"/>
          </p:nvPr>
        </p:nvSpPr>
        <p:spPr>
          <a:xfrm>
            <a:off x="797081" y="17227"/>
            <a:ext cx="10597837" cy="714643"/>
          </a:xfrm>
        </p:spPr>
        <p:txBody>
          <a:bodyPr>
            <a:noAutofit/>
          </a:bodyPr>
          <a:lstStyle/>
          <a:p>
            <a:pPr algn="ctr"/>
            <a:r>
              <a:rPr lang="en-GB" sz="2600" b="1" dirty="0">
                <a:solidFill>
                  <a:srgbClr val="003366"/>
                </a:solidFill>
                <a:latin typeface="Avenir Next LT Pro" panose="020B0504020202020204" pitchFamily="34" charset="0"/>
                <a:ea typeface="Gadugi" panose="020B0502040204020203" pitchFamily="34" charset="0"/>
              </a:rPr>
              <a:t>Different mutations have different effects on the channels.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17" name="TextBox 16">
            <a:extLst>
              <a:ext uri="{FF2B5EF4-FFF2-40B4-BE49-F238E27FC236}">
                <a16:creationId xmlns:a16="http://schemas.microsoft.com/office/drawing/2014/main" id="{3E7FE910-EA8A-B4CE-43F8-39E54DE21F82}"/>
              </a:ext>
            </a:extLst>
          </p:cNvPr>
          <p:cNvSpPr txBox="1"/>
          <p:nvPr/>
        </p:nvSpPr>
        <p:spPr>
          <a:xfrm>
            <a:off x="450130" y="875242"/>
            <a:ext cx="171207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a:latin typeface="+mj-lt"/>
                <a:ea typeface="Verdana" panose="020B0604030504040204" pitchFamily="34" charset="0"/>
              </a:rPr>
              <a:t>Fast Inactivation</a:t>
            </a:r>
            <a:endParaRPr lang="en-BE" b="1" dirty="0">
              <a:latin typeface="+mj-lt"/>
              <a:ea typeface="Verdana" panose="020B0604030504040204" pitchFamily="34" charset="0"/>
            </a:endParaRPr>
          </a:p>
        </p:txBody>
      </p:sp>
      <p:grpSp>
        <p:nvGrpSpPr>
          <p:cNvPr id="30" name="Group 29">
            <a:extLst>
              <a:ext uri="{FF2B5EF4-FFF2-40B4-BE49-F238E27FC236}">
                <a16:creationId xmlns:a16="http://schemas.microsoft.com/office/drawing/2014/main" id="{0DE3F353-4441-CE9C-5FB9-EB1D400A9B2D}"/>
              </a:ext>
            </a:extLst>
          </p:cNvPr>
          <p:cNvGrpSpPr/>
          <p:nvPr/>
        </p:nvGrpSpPr>
        <p:grpSpPr>
          <a:xfrm>
            <a:off x="3143454" y="1212748"/>
            <a:ext cx="2249527" cy="1044439"/>
            <a:chOff x="643426" y="3064090"/>
            <a:chExt cx="3537262" cy="1642325"/>
          </a:xfrm>
        </p:grpSpPr>
        <p:pic>
          <p:nvPicPr>
            <p:cNvPr id="37" name="Resim 1" descr="çizim, kırpıntı çizim, çizgi film, tasarım içeren bir resim&#10;&#10;Açıklama otomatik olarak oluşturuldu">
              <a:extLst>
                <a:ext uri="{FF2B5EF4-FFF2-40B4-BE49-F238E27FC236}">
                  <a16:creationId xmlns:a16="http://schemas.microsoft.com/office/drawing/2014/main" id="{87AC3311-873E-7735-AC70-E7BD58CB06A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691" t="8674" r="35456" b="8187"/>
            <a:stretch/>
          </p:blipFill>
          <p:spPr>
            <a:xfrm>
              <a:off x="643426" y="3064090"/>
              <a:ext cx="307309" cy="498831"/>
            </a:xfrm>
            <a:prstGeom prst="rect">
              <a:avLst/>
            </a:prstGeom>
          </p:spPr>
        </p:pic>
        <p:grpSp>
          <p:nvGrpSpPr>
            <p:cNvPr id="23" name="Group 22">
              <a:extLst>
                <a:ext uri="{FF2B5EF4-FFF2-40B4-BE49-F238E27FC236}">
                  <a16:creationId xmlns:a16="http://schemas.microsoft.com/office/drawing/2014/main" id="{3FF83712-AA25-3A1C-E6E7-6BDC773A2657}"/>
                </a:ext>
              </a:extLst>
            </p:cNvPr>
            <p:cNvGrpSpPr/>
            <p:nvPr/>
          </p:nvGrpSpPr>
          <p:grpSpPr>
            <a:xfrm>
              <a:off x="674765" y="3367364"/>
              <a:ext cx="3505923" cy="1339051"/>
              <a:chOff x="674765" y="3367364"/>
              <a:chExt cx="3505923" cy="1339051"/>
            </a:xfrm>
          </p:grpSpPr>
          <p:pic>
            <p:nvPicPr>
              <p:cNvPr id="33" name="Resim 1" descr="çizim, kırpıntı çizim, çizgi film, tasarım içeren bir resim&#10;&#10;Açıklama otomatik olarak oluşturuldu">
                <a:extLst>
                  <a:ext uri="{FF2B5EF4-FFF2-40B4-BE49-F238E27FC236}">
                    <a16:creationId xmlns:a16="http://schemas.microsoft.com/office/drawing/2014/main" id="{9048F3C8-4E8B-5F2C-2F99-9C2D18D57D3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691" t="8674" r="35456" b="8187"/>
              <a:stretch/>
            </p:blipFill>
            <p:spPr>
              <a:xfrm>
                <a:off x="3873379" y="3367364"/>
                <a:ext cx="307309" cy="498831"/>
              </a:xfrm>
              <a:prstGeom prst="rect">
                <a:avLst/>
              </a:prstGeom>
            </p:spPr>
          </p:pic>
          <p:pic>
            <p:nvPicPr>
              <p:cNvPr id="35" name="Resim 6" descr="çizim, kırpıntı çizim, çizgi film, tasarım içeren bir resim&#10;&#10;Açıklama otomatik olarak oluşturuldu">
                <a:extLst>
                  <a:ext uri="{FF2B5EF4-FFF2-40B4-BE49-F238E27FC236}">
                    <a16:creationId xmlns:a16="http://schemas.microsoft.com/office/drawing/2014/main" id="{67FA803B-5338-61DB-1BE9-E8D6758A616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1369" t="5157" r="28512" b="5157"/>
              <a:stretch/>
            </p:blipFill>
            <p:spPr>
              <a:xfrm>
                <a:off x="874979" y="4082251"/>
                <a:ext cx="322884" cy="505267"/>
              </a:xfrm>
              <a:prstGeom prst="rect">
                <a:avLst/>
              </a:prstGeom>
            </p:spPr>
          </p:pic>
          <p:pic>
            <p:nvPicPr>
              <p:cNvPr id="36" name="Resim 7" descr="çizim, kırpıntı çizim, grafik, tasarım içeren bir resim&#10;&#10;Açıklama otomatik olarak oluşturuldu">
                <a:extLst>
                  <a:ext uri="{FF2B5EF4-FFF2-40B4-BE49-F238E27FC236}">
                    <a16:creationId xmlns:a16="http://schemas.microsoft.com/office/drawing/2014/main" id="{49FCE451-5200-D7F9-94FD-00A804F40E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9781" r="31131"/>
              <a:stretch/>
            </p:blipFill>
            <p:spPr>
              <a:xfrm>
                <a:off x="1903265" y="4128179"/>
                <a:ext cx="322884" cy="578236"/>
              </a:xfrm>
              <a:prstGeom prst="rect">
                <a:avLst/>
              </a:prstGeom>
            </p:spPr>
          </p:pic>
          <p:sp>
            <p:nvSpPr>
              <p:cNvPr id="9" name="Oval 8">
                <a:extLst>
                  <a:ext uri="{FF2B5EF4-FFF2-40B4-BE49-F238E27FC236}">
                    <a16:creationId xmlns:a16="http://schemas.microsoft.com/office/drawing/2014/main" id="{6B282ED6-78D7-D287-1A7D-215FE6F259F1}"/>
                  </a:ext>
                </a:extLst>
              </p:cNvPr>
              <p:cNvSpPr/>
              <p:nvPr/>
            </p:nvSpPr>
            <p:spPr>
              <a:xfrm>
                <a:off x="876868" y="4475561"/>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4F46E0C9-EF95-87DC-081C-E58BEFDEF3A8}"/>
                  </a:ext>
                </a:extLst>
              </p:cNvPr>
              <p:cNvSpPr/>
              <p:nvPr/>
            </p:nvSpPr>
            <p:spPr>
              <a:xfrm>
                <a:off x="2018536" y="4417297"/>
                <a:ext cx="96187" cy="94923"/>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BA33FBA0-562E-C46B-C607-AEA33606E05F}"/>
                  </a:ext>
                </a:extLst>
              </p:cNvPr>
              <p:cNvSpPr/>
              <p:nvPr/>
            </p:nvSpPr>
            <p:spPr>
              <a:xfrm>
                <a:off x="674765" y="3480698"/>
                <a:ext cx="70301" cy="66835"/>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Oval 13">
                <a:extLst>
                  <a:ext uri="{FF2B5EF4-FFF2-40B4-BE49-F238E27FC236}">
                    <a16:creationId xmlns:a16="http://schemas.microsoft.com/office/drawing/2014/main" id="{21C4D0BF-8EB1-A1E2-D40E-87CF18EC58D2}"/>
                  </a:ext>
                </a:extLst>
              </p:cNvPr>
              <p:cNvSpPr/>
              <p:nvPr/>
            </p:nvSpPr>
            <p:spPr>
              <a:xfrm>
                <a:off x="3912022" y="3783481"/>
                <a:ext cx="70301" cy="66835"/>
              </a:xfrm>
              <a:prstGeom prst="ellipse">
                <a:avLst/>
              </a:prstGeom>
              <a:solidFill>
                <a:srgbClr val="FFFF00"/>
              </a:solidFill>
              <a:ln w="952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pic>
        <p:nvPicPr>
          <p:cNvPr id="20" name="Picture 19" descr="A screenshot of a computer screen&#10;&#10;AI-generated content may be incorrect.">
            <a:extLst>
              <a:ext uri="{FF2B5EF4-FFF2-40B4-BE49-F238E27FC236}">
                <a16:creationId xmlns:a16="http://schemas.microsoft.com/office/drawing/2014/main" id="{5942E1AF-E86B-F736-2CF4-A161EBC46361}"/>
              </a:ext>
            </a:extLst>
          </p:cNvPr>
          <p:cNvPicPr>
            <a:picLocks noChangeAspect="1"/>
          </p:cNvPicPr>
          <p:nvPr/>
        </p:nvPicPr>
        <p:blipFill>
          <a:blip r:embed="rId7"/>
          <a:srcRect l="4414" r="21381"/>
          <a:stretch/>
        </p:blipFill>
        <p:spPr>
          <a:xfrm>
            <a:off x="3353082" y="882149"/>
            <a:ext cx="7578057" cy="2400311"/>
          </a:xfrm>
          <a:prstGeom prst="rect">
            <a:avLst/>
          </a:prstGeom>
        </p:spPr>
      </p:pic>
      <p:pic>
        <p:nvPicPr>
          <p:cNvPr id="49" name="Picture 48" descr="A graph of a graph&#10;&#10;AI-generated content may be incorrect.">
            <a:extLst>
              <a:ext uri="{FF2B5EF4-FFF2-40B4-BE49-F238E27FC236}">
                <a16:creationId xmlns:a16="http://schemas.microsoft.com/office/drawing/2014/main" id="{029F11D2-031E-CBEF-5CF5-8C7E21D724A6}"/>
              </a:ext>
            </a:extLst>
          </p:cNvPr>
          <p:cNvPicPr>
            <a:picLocks noChangeAspect="1"/>
          </p:cNvPicPr>
          <p:nvPr/>
        </p:nvPicPr>
        <p:blipFill>
          <a:blip r:embed="rId8"/>
          <a:srcRect l="1025" t="7543" r="-1025" b="-7543"/>
          <a:stretch/>
        </p:blipFill>
        <p:spPr>
          <a:xfrm>
            <a:off x="1320276" y="3722638"/>
            <a:ext cx="3433600" cy="3025783"/>
          </a:xfrm>
          <a:prstGeom prst="rect">
            <a:avLst/>
          </a:prstGeom>
        </p:spPr>
      </p:pic>
      <p:sp>
        <p:nvSpPr>
          <p:cNvPr id="52" name="TextBox 51">
            <a:extLst>
              <a:ext uri="{FF2B5EF4-FFF2-40B4-BE49-F238E27FC236}">
                <a16:creationId xmlns:a16="http://schemas.microsoft.com/office/drawing/2014/main" id="{574D2CC4-E996-0637-B0B6-0DBF9CFE07F7}"/>
              </a:ext>
            </a:extLst>
          </p:cNvPr>
          <p:cNvSpPr txBox="1"/>
          <p:nvPr/>
        </p:nvSpPr>
        <p:spPr>
          <a:xfrm>
            <a:off x="1821187" y="6488668"/>
            <a:ext cx="6165272" cy="369332"/>
          </a:xfrm>
          <a:prstGeom prst="rect">
            <a:avLst/>
          </a:prstGeom>
          <a:noFill/>
        </p:spPr>
        <p:txBody>
          <a:bodyPr wrap="square">
            <a:spAutoFit/>
          </a:bodyPr>
          <a:lstStyle/>
          <a:p>
            <a:r>
              <a:rPr lang="pt-BR" b="0" i="1" dirty="0">
                <a:solidFill>
                  <a:srgbClr val="1B1B1B"/>
                </a:solidFill>
                <a:effectLst/>
                <a:latin typeface="Cambria" panose="02040503050406030204" pitchFamily="18" charset="0"/>
              </a:rPr>
              <a:t>G</a:t>
            </a:r>
            <a:r>
              <a:rPr lang="pt-BR" b="0" i="0" dirty="0">
                <a:solidFill>
                  <a:srgbClr val="1B1B1B"/>
                </a:solidFill>
                <a:effectLst/>
                <a:latin typeface="Cambria" panose="02040503050406030204" pitchFamily="18" charset="0"/>
              </a:rPr>
              <a:t> </a:t>
            </a:r>
            <a:r>
              <a:rPr lang="pt-BR" b="0" i="0" baseline="-25000" dirty="0">
                <a:solidFill>
                  <a:srgbClr val="1B1B1B"/>
                </a:solidFill>
                <a:effectLst/>
                <a:latin typeface="Cambria" panose="02040503050406030204" pitchFamily="18" charset="0"/>
              </a:rPr>
              <a:t>Na</a:t>
            </a:r>
            <a:r>
              <a:rPr lang="pt-BR" b="0" i="0" dirty="0">
                <a:solidFill>
                  <a:srgbClr val="1B1B1B"/>
                </a:solidFill>
                <a:effectLst/>
                <a:latin typeface="Cambria" panose="02040503050406030204" pitchFamily="18" charset="0"/>
              </a:rPr>
              <a:t> = </a:t>
            </a:r>
            <a:r>
              <a:rPr lang="pt-BR" b="0" i="1" dirty="0">
                <a:solidFill>
                  <a:srgbClr val="1B1B1B"/>
                </a:solidFill>
                <a:effectLst/>
                <a:latin typeface="Cambria" panose="02040503050406030204" pitchFamily="18" charset="0"/>
              </a:rPr>
              <a:t>I</a:t>
            </a:r>
            <a:r>
              <a:rPr lang="pt-BR" b="0" i="0" dirty="0">
                <a:solidFill>
                  <a:srgbClr val="1B1B1B"/>
                </a:solidFill>
                <a:effectLst/>
                <a:latin typeface="Cambria" panose="02040503050406030204" pitchFamily="18" charset="0"/>
              </a:rPr>
              <a:t> </a:t>
            </a:r>
            <a:r>
              <a:rPr lang="pt-BR" b="0" i="0" baseline="-25000" dirty="0">
                <a:solidFill>
                  <a:srgbClr val="1B1B1B"/>
                </a:solidFill>
                <a:effectLst/>
                <a:latin typeface="Cambria" panose="02040503050406030204" pitchFamily="18" charset="0"/>
              </a:rPr>
              <a:t>Na</a:t>
            </a:r>
            <a:r>
              <a:rPr lang="pt-BR" b="0" i="0" dirty="0">
                <a:solidFill>
                  <a:srgbClr val="1B1B1B"/>
                </a:solidFill>
                <a:effectLst/>
                <a:latin typeface="Cambria" panose="02040503050406030204" pitchFamily="18" charset="0"/>
              </a:rPr>
              <a:t> /(</a:t>
            </a:r>
            <a:r>
              <a:rPr lang="pt-BR" b="0" i="1" dirty="0">
                <a:solidFill>
                  <a:srgbClr val="1B1B1B"/>
                </a:solidFill>
                <a:effectLst/>
                <a:latin typeface="Cambria" panose="02040503050406030204" pitchFamily="18" charset="0"/>
              </a:rPr>
              <a:t>V</a:t>
            </a:r>
            <a:r>
              <a:rPr lang="pt-BR" b="0" i="0" dirty="0">
                <a:solidFill>
                  <a:srgbClr val="1B1B1B"/>
                </a:solidFill>
                <a:effectLst/>
                <a:latin typeface="Cambria" panose="02040503050406030204" pitchFamily="18" charset="0"/>
              </a:rPr>
              <a:t> − </a:t>
            </a:r>
            <a:r>
              <a:rPr lang="pt-BR" b="0" i="1" dirty="0">
                <a:solidFill>
                  <a:srgbClr val="1B1B1B"/>
                </a:solidFill>
                <a:effectLst/>
                <a:latin typeface="Cambria" panose="02040503050406030204" pitchFamily="18" charset="0"/>
              </a:rPr>
              <a:t>E</a:t>
            </a:r>
            <a:r>
              <a:rPr lang="pt-BR" b="0" i="0" dirty="0">
                <a:solidFill>
                  <a:srgbClr val="1B1B1B"/>
                </a:solidFill>
                <a:effectLst/>
                <a:latin typeface="Cambria" panose="02040503050406030204" pitchFamily="18" charset="0"/>
              </a:rPr>
              <a:t> </a:t>
            </a:r>
            <a:r>
              <a:rPr lang="pt-BR" b="0" i="0" baseline="-25000" dirty="0">
                <a:solidFill>
                  <a:srgbClr val="1B1B1B"/>
                </a:solidFill>
                <a:effectLst/>
                <a:latin typeface="Cambria" panose="02040503050406030204" pitchFamily="18" charset="0"/>
              </a:rPr>
              <a:t>rev</a:t>
            </a:r>
            <a:r>
              <a:rPr lang="pt-BR" b="0" i="0" dirty="0">
                <a:solidFill>
                  <a:srgbClr val="1B1B1B"/>
                </a:solidFill>
                <a:effectLst/>
                <a:latin typeface="Cambria" panose="02040503050406030204" pitchFamily="18" charset="0"/>
              </a:rPr>
              <a:t>)</a:t>
            </a:r>
            <a:endParaRPr lang="en-BE" dirty="0"/>
          </a:p>
        </p:txBody>
      </p:sp>
      <p:grpSp>
        <p:nvGrpSpPr>
          <p:cNvPr id="62" name="Group 61">
            <a:extLst>
              <a:ext uri="{FF2B5EF4-FFF2-40B4-BE49-F238E27FC236}">
                <a16:creationId xmlns:a16="http://schemas.microsoft.com/office/drawing/2014/main" id="{49074DC6-B6CA-C459-C052-6B0981DFA909}"/>
              </a:ext>
            </a:extLst>
          </p:cNvPr>
          <p:cNvGrpSpPr/>
          <p:nvPr/>
        </p:nvGrpSpPr>
        <p:grpSpPr>
          <a:xfrm>
            <a:off x="-72357" y="1379166"/>
            <a:ext cx="3062295" cy="2435939"/>
            <a:chOff x="-176868" y="3086084"/>
            <a:chExt cx="3662818" cy="3115465"/>
          </a:xfrm>
        </p:grpSpPr>
        <p:pic>
          <p:nvPicPr>
            <p:cNvPr id="63" name="Resim 4">
              <a:extLst>
                <a:ext uri="{FF2B5EF4-FFF2-40B4-BE49-F238E27FC236}">
                  <a16:creationId xmlns:a16="http://schemas.microsoft.com/office/drawing/2014/main" id="{414CF38B-6007-4A3E-4B38-9AEEE6338A0F}"/>
                </a:ext>
              </a:extLst>
            </p:cNvPr>
            <p:cNvPicPr>
              <a:picLocks noChangeAspect="1"/>
            </p:cNvPicPr>
            <p:nvPr/>
          </p:nvPicPr>
          <p:blipFill>
            <a:blip r:embed="rId9"/>
            <a:srcRect l="13131"/>
            <a:stretch/>
          </p:blipFill>
          <p:spPr>
            <a:xfrm>
              <a:off x="686708" y="3239275"/>
              <a:ext cx="2072373" cy="2962274"/>
            </a:xfrm>
            <a:prstGeom prst="rect">
              <a:avLst/>
            </a:prstGeom>
          </p:spPr>
        </p:pic>
        <p:grpSp>
          <p:nvGrpSpPr>
            <p:cNvPr id="66" name="Group 65">
              <a:extLst>
                <a:ext uri="{FF2B5EF4-FFF2-40B4-BE49-F238E27FC236}">
                  <a16:creationId xmlns:a16="http://schemas.microsoft.com/office/drawing/2014/main" id="{A299336C-9E40-B6F1-9678-2C94C0060078}"/>
                </a:ext>
              </a:extLst>
            </p:cNvPr>
            <p:cNvGrpSpPr/>
            <p:nvPr/>
          </p:nvGrpSpPr>
          <p:grpSpPr>
            <a:xfrm>
              <a:off x="-176868" y="3086084"/>
              <a:ext cx="3662818" cy="2353181"/>
              <a:chOff x="-176868" y="3086084"/>
              <a:chExt cx="3662818" cy="2353181"/>
            </a:xfrm>
          </p:grpSpPr>
          <p:sp>
            <p:nvSpPr>
              <p:cNvPr id="67" name="Metin kutusu 5">
                <a:extLst>
                  <a:ext uri="{FF2B5EF4-FFF2-40B4-BE49-F238E27FC236}">
                    <a16:creationId xmlns:a16="http://schemas.microsoft.com/office/drawing/2014/main" id="{6F6C11CC-862D-C642-2BB4-AFBD79409379}"/>
                  </a:ext>
                </a:extLst>
              </p:cNvPr>
              <p:cNvSpPr txBox="1"/>
              <p:nvPr/>
            </p:nvSpPr>
            <p:spPr>
              <a:xfrm>
                <a:off x="797889" y="5045631"/>
                <a:ext cx="803756" cy="393634"/>
              </a:xfrm>
              <a:prstGeom prst="rect">
                <a:avLst/>
              </a:prstGeom>
              <a:noFill/>
            </p:spPr>
            <p:txBody>
              <a:bodyPr wrap="none" rtlCol="0">
                <a:spAutoFit/>
              </a:bodyPr>
              <a:lstStyle/>
              <a:p>
                <a:r>
                  <a:rPr lang="tr-TR" sz="1400" dirty="0"/>
                  <a:t>100ms</a:t>
                </a:r>
              </a:p>
            </p:txBody>
          </p:sp>
          <p:sp>
            <p:nvSpPr>
              <p:cNvPr id="68" name="Metin kutusu 6">
                <a:extLst>
                  <a:ext uri="{FF2B5EF4-FFF2-40B4-BE49-F238E27FC236}">
                    <a16:creationId xmlns:a16="http://schemas.microsoft.com/office/drawing/2014/main" id="{D3FF3D76-4AA1-537E-3D41-6873E01DCBF5}"/>
                  </a:ext>
                </a:extLst>
              </p:cNvPr>
              <p:cNvSpPr txBox="1"/>
              <p:nvPr/>
            </p:nvSpPr>
            <p:spPr>
              <a:xfrm>
                <a:off x="1591891" y="3529160"/>
                <a:ext cx="694467" cy="393634"/>
              </a:xfrm>
              <a:prstGeom prst="rect">
                <a:avLst/>
              </a:prstGeom>
              <a:noFill/>
            </p:spPr>
            <p:txBody>
              <a:bodyPr wrap="none" rtlCol="0">
                <a:spAutoFit/>
              </a:bodyPr>
              <a:lstStyle/>
              <a:p>
                <a:r>
                  <a:rPr lang="en-GB" sz="1400" dirty="0"/>
                  <a:t>30</a:t>
                </a:r>
                <a:r>
                  <a:rPr lang="tr-TR" sz="1400" dirty="0"/>
                  <a:t>ms</a:t>
                </a:r>
              </a:p>
            </p:txBody>
          </p:sp>
          <p:sp>
            <p:nvSpPr>
              <p:cNvPr id="69" name="Metin kutusu 8">
                <a:extLst>
                  <a:ext uri="{FF2B5EF4-FFF2-40B4-BE49-F238E27FC236}">
                    <a16:creationId xmlns:a16="http://schemas.microsoft.com/office/drawing/2014/main" id="{AF98AB78-FD36-21F8-8D8F-B1D6E762C9DE}"/>
                  </a:ext>
                </a:extLst>
              </p:cNvPr>
              <p:cNvSpPr txBox="1"/>
              <p:nvPr/>
            </p:nvSpPr>
            <p:spPr>
              <a:xfrm>
                <a:off x="2640013" y="4574308"/>
                <a:ext cx="845937" cy="393634"/>
              </a:xfrm>
              <a:prstGeom prst="rect">
                <a:avLst/>
              </a:prstGeom>
              <a:noFill/>
            </p:spPr>
            <p:txBody>
              <a:bodyPr wrap="none" rtlCol="0">
                <a:spAutoFit/>
              </a:bodyPr>
              <a:lstStyle/>
              <a:p>
                <a:r>
                  <a:rPr lang="tr-TR" sz="1400" dirty="0"/>
                  <a:t>-60 mV</a:t>
                </a:r>
              </a:p>
            </p:txBody>
          </p:sp>
          <p:sp>
            <p:nvSpPr>
              <p:cNvPr id="70" name="Metin kutusu 9">
                <a:extLst>
                  <a:ext uri="{FF2B5EF4-FFF2-40B4-BE49-F238E27FC236}">
                    <a16:creationId xmlns:a16="http://schemas.microsoft.com/office/drawing/2014/main" id="{3C259D34-A694-CFF1-AA17-AF23AD847526}"/>
                  </a:ext>
                </a:extLst>
              </p:cNvPr>
              <p:cNvSpPr txBox="1"/>
              <p:nvPr/>
            </p:nvSpPr>
            <p:spPr>
              <a:xfrm>
                <a:off x="-176868" y="4868323"/>
                <a:ext cx="955228" cy="393634"/>
              </a:xfrm>
              <a:prstGeom prst="rect">
                <a:avLst/>
              </a:prstGeom>
              <a:noFill/>
            </p:spPr>
            <p:txBody>
              <a:bodyPr wrap="none" rtlCol="0">
                <a:spAutoFit/>
              </a:bodyPr>
              <a:lstStyle/>
              <a:p>
                <a:r>
                  <a:rPr lang="tr-TR" sz="1400" dirty="0"/>
                  <a:t>-120 mV</a:t>
                </a:r>
              </a:p>
            </p:txBody>
          </p:sp>
          <p:cxnSp>
            <p:nvCxnSpPr>
              <p:cNvPr id="71" name="Straight Arrow Connector 70">
                <a:extLst>
                  <a:ext uri="{FF2B5EF4-FFF2-40B4-BE49-F238E27FC236}">
                    <a16:creationId xmlns:a16="http://schemas.microsoft.com/office/drawing/2014/main" id="{877FEE90-ED1F-B265-3116-30B8871DA5CD}"/>
                  </a:ext>
                </a:extLst>
              </p:cNvPr>
              <p:cNvCxnSpPr>
                <a:cxnSpLocks/>
              </p:cNvCxnSpPr>
              <p:nvPr/>
            </p:nvCxnSpPr>
            <p:spPr>
              <a:xfrm flipH="1">
                <a:off x="1472962" y="3086084"/>
                <a:ext cx="437600" cy="7115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sp>
        <p:nvSpPr>
          <p:cNvPr id="2" name="Rectangle 1">
            <a:extLst>
              <a:ext uri="{FF2B5EF4-FFF2-40B4-BE49-F238E27FC236}">
                <a16:creationId xmlns:a16="http://schemas.microsoft.com/office/drawing/2014/main" id="{08C3F6E5-AF81-9C55-9D57-1E26282BF0C1}"/>
              </a:ext>
            </a:extLst>
          </p:cNvPr>
          <p:cNvSpPr/>
          <p:nvPr/>
        </p:nvSpPr>
        <p:spPr>
          <a:xfrm>
            <a:off x="-490451" y="731870"/>
            <a:ext cx="12552218" cy="2990768"/>
          </a:xfrm>
          <a:prstGeom prst="rect">
            <a:avLst/>
          </a:prstGeom>
          <a:solidFill>
            <a:schemeClr val="bg1">
              <a:alpha val="89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74" name="Picture 73">
            <a:extLst>
              <a:ext uri="{FF2B5EF4-FFF2-40B4-BE49-F238E27FC236}">
                <a16:creationId xmlns:a16="http://schemas.microsoft.com/office/drawing/2014/main" id="{EC36F303-8A87-831C-EE1F-B51B3E914F5E}"/>
              </a:ext>
            </a:extLst>
          </p:cNvPr>
          <p:cNvPicPr>
            <a:picLocks noChangeAspect="1"/>
          </p:cNvPicPr>
          <p:nvPr/>
        </p:nvPicPr>
        <p:blipFill>
          <a:blip r:embed="rId10"/>
          <a:stretch>
            <a:fillRect/>
          </a:stretch>
        </p:blipFill>
        <p:spPr>
          <a:xfrm>
            <a:off x="5340514" y="933583"/>
            <a:ext cx="6108036" cy="2423894"/>
          </a:xfrm>
          <a:prstGeom prst="rect">
            <a:avLst/>
          </a:prstGeom>
        </p:spPr>
      </p:pic>
      <p:pic>
        <p:nvPicPr>
          <p:cNvPr id="50" name="Picture 49" descr="A graph of different colored circles and numbers&#10;&#10;AI-generated content may be incorrect.">
            <a:extLst>
              <a:ext uri="{FF2B5EF4-FFF2-40B4-BE49-F238E27FC236}">
                <a16:creationId xmlns:a16="http://schemas.microsoft.com/office/drawing/2014/main" id="{28168E68-13F8-F004-6F50-E5024CC21A98}"/>
              </a:ext>
            </a:extLst>
          </p:cNvPr>
          <p:cNvPicPr>
            <a:picLocks noChangeAspect="1"/>
          </p:cNvPicPr>
          <p:nvPr/>
        </p:nvPicPr>
        <p:blipFill>
          <a:blip r:embed="rId11">
            <a:extLst>
              <a:ext uri="{28A0092B-C50C-407E-A947-70E740481C1C}">
                <a14:useLocalDpi xmlns:a14="http://schemas.microsoft.com/office/drawing/2010/main" val="0"/>
              </a:ext>
            </a:extLst>
          </a:blip>
          <a:srcRect t="9152"/>
          <a:stretch/>
        </p:blipFill>
        <p:spPr>
          <a:xfrm>
            <a:off x="6814518" y="3850872"/>
            <a:ext cx="3066540" cy="2911091"/>
          </a:xfrm>
          <a:prstGeom prst="rect">
            <a:avLst/>
          </a:prstGeom>
        </p:spPr>
      </p:pic>
      <p:cxnSp>
        <p:nvCxnSpPr>
          <p:cNvPr id="5" name="Straight Arrow Connector 4">
            <a:extLst>
              <a:ext uri="{FF2B5EF4-FFF2-40B4-BE49-F238E27FC236}">
                <a16:creationId xmlns:a16="http://schemas.microsoft.com/office/drawing/2014/main" id="{5AE3C897-03F2-8DBB-8556-AB4630BC6F75}"/>
              </a:ext>
            </a:extLst>
          </p:cNvPr>
          <p:cNvCxnSpPr>
            <a:cxnSpLocks/>
          </p:cNvCxnSpPr>
          <p:nvPr/>
        </p:nvCxnSpPr>
        <p:spPr>
          <a:xfrm>
            <a:off x="6445250" y="1935519"/>
            <a:ext cx="927100" cy="16400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76191422"/>
      </p:ext>
    </p:extLst>
  </p:cSld>
  <p:clrMapOvr>
    <a:masterClrMapping/>
  </p:clrMapOvr>
  <mc:AlternateContent xmlns:mc="http://schemas.openxmlformats.org/markup-compatibility/2006" xmlns:p14="http://schemas.microsoft.com/office/powerpoint/2010/main">
    <mc:Choice Requires="p14">
      <p:transition spd="slow" p14:dur="86399000" advTm="364"/>
    </mc:Choice>
    <mc:Fallback xmlns="">
      <p:transition spd="slow" advTm="3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896F-4F67-AFAA-66F4-E9C27C769F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D509CAF-7BA3-79E3-EAEC-A202E2030459}"/>
              </a:ext>
            </a:extLst>
          </p:cNvPr>
          <p:cNvSpPr/>
          <p:nvPr/>
        </p:nvSpPr>
        <p:spPr>
          <a:xfrm>
            <a:off x="1" y="-5771"/>
            <a:ext cx="12327456" cy="745150"/>
          </a:xfrm>
          <a:prstGeom prst="rect">
            <a:avLst/>
          </a:prstGeom>
          <a:solidFill>
            <a:schemeClr val="accent2">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Rectangle 18">
            <a:extLst>
              <a:ext uri="{FF2B5EF4-FFF2-40B4-BE49-F238E27FC236}">
                <a16:creationId xmlns:a16="http://schemas.microsoft.com/office/drawing/2014/main" id="{AD82B545-DB5A-2BF1-957A-8A9FAF04F1EC}"/>
              </a:ext>
            </a:extLst>
          </p:cNvPr>
          <p:cNvSpPr/>
          <p:nvPr/>
        </p:nvSpPr>
        <p:spPr>
          <a:xfrm>
            <a:off x="8082463" y="2466666"/>
            <a:ext cx="314751" cy="166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73A38FCE-CE03-B687-4333-05697C0B67EF}"/>
              </a:ext>
            </a:extLst>
          </p:cNvPr>
          <p:cNvSpPr/>
          <p:nvPr/>
        </p:nvSpPr>
        <p:spPr>
          <a:xfrm>
            <a:off x="11207666" y="2385652"/>
            <a:ext cx="314751" cy="166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Başlık 1">
            <a:extLst>
              <a:ext uri="{FF2B5EF4-FFF2-40B4-BE49-F238E27FC236}">
                <a16:creationId xmlns:a16="http://schemas.microsoft.com/office/drawing/2014/main" id="{15BC05F6-961E-C7C7-2B4B-40EEF6A41856}"/>
              </a:ext>
            </a:extLst>
          </p:cNvPr>
          <p:cNvSpPr>
            <a:spLocks noGrp="1"/>
          </p:cNvSpPr>
          <p:nvPr>
            <p:ph type="title"/>
          </p:nvPr>
        </p:nvSpPr>
        <p:spPr>
          <a:xfrm>
            <a:off x="797081" y="17227"/>
            <a:ext cx="10597837" cy="714643"/>
          </a:xfrm>
        </p:spPr>
        <p:txBody>
          <a:bodyPr>
            <a:noAutofit/>
          </a:bodyPr>
          <a:lstStyle/>
          <a:p>
            <a:pPr algn="ctr"/>
            <a:r>
              <a:rPr lang="en-GB" sz="2600" b="1" dirty="0">
                <a:solidFill>
                  <a:srgbClr val="003366"/>
                </a:solidFill>
                <a:latin typeface="Avenir Next LT Pro" panose="020B0504020202020204" pitchFamily="34" charset="0"/>
                <a:ea typeface="Gadugi" panose="020B0502040204020203" pitchFamily="34" charset="0"/>
              </a:rPr>
              <a:t>Different mutations have different effects on </a:t>
            </a:r>
            <a:r>
              <a:rPr lang="en-GB" sz="2600" b="1">
                <a:solidFill>
                  <a:srgbClr val="003366"/>
                </a:solidFill>
                <a:latin typeface="Avenir Next LT Pro" panose="020B0504020202020204" pitchFamily="34" charset="0"/>
                <a:ea typeface="Gadugi" panose="020B0502040204020203" pitchFamily="34" charset="0"/>
              </a:rPr>
              <a:t>the channels.</a:t>
            </a:r>
            <a:endParaRPr lang="tr-TR" sz="2600" b="1" dirty="0">
              <a:solidFill>
                <a:srgbClr val="003366"/>
              </a:solidFill>
              <a:latin typeface="Avenir Next LT Pro" panose="020B0504020202020204" pitchFamily="34" charset="0"/>
              <a:ea typeface="Gadugi" panose="020B0502040204020203" pitchFamily="34" charset="0"/>
            </a:endParaRPr>
          </a:p>
        </p:txBody>
      </p:sp>
      <p:sp>
        <p:nvSpPr>
          <p:cNvPr id="17" name="TextBox 16">
            <a:extLst>
              <a:ext uri="{FF2B5EF4-FFF2-40B4-BE49-F238E27FC236}">
                <a16:creationId xmlns:a16="http://schemas.microsoft.com/office/drawing/2014/main" id="{D8B41253-382F-E1DE-A80E-C11D60A2647F}"/>
              </a:ext>
            </a:extLst>
          </p:cNvPr>
          <p:cNvSpPr txBox="1"/>
          <p:nvPr/>
        </p:nvSpPr>
        <p:spPr>
          <a:xfrm>
            <a:off x="35263" y="889099"/>
            <a:ext cx="241950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a:latin typeface="+mj-lt"/>
                <a:ea typeface="Verdana" panose="020B0604030504040204" pitchFamily="34" charset="0"/>
              </a:rPr>
              <a:t>Steady State Inactivation</a:t>
            </a:r>
            <a:endParaRPr lang="en-BE" b="1" dirty="0">
              <a:latin typeface="+mj-lt"/>
              <a:ea typeface="Verdana" panose="020B0604030504040204" pitchFamily="34" charset="0"/>
            </a:endParaRPr>
          </a:p>
        </p:txBody>
      </p:sp>
      <p:pic>
        <p:nvPicPr>
          <p:cNvPr id="2" name="Picture 1" descr="A graph of a graph of a number of objects&#10;&#10;AI-generated content may be incorrect.">
            <a:extLst>
              <a:ext uri="{FF2B5EF4-FFF2-40B4-BE49-F238E27FC236}">
                <a16:creationId xmlns:a16="http://schemas.microsoft.com/office/drawing/2014/main" id="{1EB6B1AE-6468-65A6-7927-48ADE6B4ABAA}"/>
              </a:ext>
            </a:extLst>
          </p:cNvPr>
          <p:cNvPicPr>
            <a:picLocks noChangeAspect="1"/>
          </p:cNvPicPr>
          <p:nvPr/>
        </p:nvPicPr>
        <p:blipFill>
          <a:blip r:embed="rId4">
            <a:extLst>
              <a:ext uri="{28A0092B-C50C-407E-A947-70E740481C1C}">
                <a14:useLocalDpi xmlns:a14="http://schemas.microsoft.com/office/drawing/2010/main" val="0"/>
              </a:ext>
            </a:extLst>
          </a:blip>
          <a:srcRect t="8883"/>
          <a:stretch/>
        </p:blipFill>
        <p:spPr>
          <a:xfrm>
            <a:off x="2290671" y="3081524"/>
            <a:ext cx="4677801" cy="3759249"/>
          </a:xfrm>
          <a:prstGeom prst="rect">
            <a:avLst/>
          </a:prstGeom>
        </p:spPr>
      </p:pic>
      <p:graphicFrame>
        <p:nvGraphicFramePr>
          <p:cNvPr id="5" name="Object 4">
            <a:extLst>
              <a:ext uri="{FF2B5EF4-FFF2-40B4-BE49-F238E27FC236}">
                <a16:creationId xmlns:a16="http://schemas.microsoft.com/office/drawing/2014/main" id="{693CCFEB-07E8-7BAF-5BF9-EABBFFDCED67}"/>
              </a:ext>
            </a:extLst>
          </p:cNvPr>
          <p:cNvGraphicFramePr>
            <a:graphicFrameLocks noChangeAspect="1"/>
          </p:cNvGraphicFramePr>
          <p:nvPr>
            <p:extLst>
              <p:ext uri="{D42A27DB-BD31-4B8C-83A1-F6EECF244321}">
                <p14:modId xmlns:p14="http://schemas.microsoft.com/office/powerpoint/2010/main" val="3918563498"/>
              </p:ext>
            </p:extLst>
          </p:nvPr>
        </p:nvGraphicFramePr>
        <p:xfrm>
          <a:off x="7712075" y="2967038"/>
          <a:ext cx="4086225" cy="3673475"/>
        </p:xfrm>
        <a:graphic>
          <a:graphicData uri="http://schemas.openxmlformats.org/presentationml/2006/ole">
            <mc:AlternateContent xmlns:mc="http://schemas.openxmlformats.org/markup-compatibility/2006">
              <mc:Choice xmlns:v="urn:schemas-microsoft-com:vml" Requires="v">
                <p:oleObj name="Prism 8" r:id="rId5" imgW="5140937" imgH="4619765" progId="Prism8.Document">
                  <p:embed/>
                </p:oleObj>
              </mc:Choice>
              <mc:Fallback>
                <p:oleObj name="Prism 8" r:id="rId5" imgW="5140937" imgH="4619765" progId="Prism8.Document">
                  <p:embed/>
                  <p:pic>
                    <p:nvPicPr>
                      <p:cNvPr id="0" name=""/>
                      <p:cNvPicPr/>
                      <p:nvPr/>
                    </p:nvPicPr>
                    <p:blipFill>
                      <a:blip r:embed="rId6"/>
                      <a:stretch>
                        <a:fillRect/>
                      </a:stretch>
                    </p:blipFill>
                    <p:spPr>
                      <a:xfrm>
                        <a:off x="7712075" y="2967038"/>
                        <a:ext cx="4086225" cy="3673475"/>
                      </a:xfrm>
                      <a:prstGeom prst="rect">
                        <a:avLst/>
                      </a:prstGeom>
                    </p:spPr>
                  </p:pic>
                </p:oleObj>
              </mc:Fallback>
            </mc:AlternateContent>
          </a:graphicData>
        </a:graphic>
      </p:graphicFrame>
      <p:pic>
        <p:nvPicPr>
          <p:cNvPr id="8" name="Picture 7" descr="A graph of a graph of a number of objects&#10;&#10;AI-generated content may be incorrect.">
            <a:extLst>
              <a:ext uri="{FF2B5EF4-FFF2-40B4-BE49-F238E27FC236}">
                <a16:creationId xmlns:a16="http://schemas.microsoft.com/office/drawing/2014/main" id="{66053F0F-A15D-4E8D-D715-0A6E8D7069A4}"/>
              </a:ext>
            </a:extLst>
          </p:cNvPr>
          <p:cNvPicPr>
            <a:picLocks noChangeAspect="1"/>
          </p:cNvPicPr>
          <p:nvPr/>
        </p:nvPicPr>
        <p:blipFill>
          <a:blip r:embed="rId4">
            <a:extLst>
              <a:ext uri="{28A0092B-C50C-407E-A947-70E740481C1C}">
                <a14:useLocalDpi xmlns:a14="http://schemas.microsoft.com/office/drawing/2010/main" val="0"/>
              </a:ext>
            </a:extLst>
          </a:blip>
          <a:srcRect t="8883"/>
          <a:stretch/>
        </p:blipFill>
        <p:spPr>
          <a:xfrm>
            <a:off x="2087471" y="3068463"/>
            <a:ext cx="4677801" cy="3759249"/>
          </a:xfrm>
          <a:prstGeom prst="rect">
            <a:avLst/>
          </a:prstGeom>
        </p:spPr>
      </p:pic>
      <p:grpSp>
        <p:nvGrpSpPr>
          <p:cNvPr id="15" name="Group 14">
            <a:extLst>
              <a:ext uri="{FF2B5EF4-FFF2-40B4-BE49-F238E27FC236}">
                <a16:creationId xmlns:a16="http://schemas.microsoft.com/office/drawing/2014/main" id="{B7AC50FD-8643-1BC6-58FA-486EFB6AE6AC}"/>
              </a:ext>
            </a:extLst>
          </p:cNvPr>
          <p:cNvGrpSpPr/>
          <p:nvPr/>
        </p:nvGrpSpPr>
        <p:grpSpPr>
          <a:xfrm>
            <a:off x="0" y="1339460"/>
            <a:ext cx="3046372" cy="1655140"/>
            <a:chOff x="3719470" y="3055663"/>
            <a:chExt cx="4127118" cy="2640332"/>
          </a:xfrm>
        </p:grpSpPr>
        <p:pic>
          <p:nvPicPr>
            <p:cNvPr id="16" name="Resim 11">
              <a:extLst>
                <a:ext uri="{FF2B5EF4-FFF2-40B4-BE49-F238E27FC236}">
                  <a16:creationId xmlns:a16="http://schemas.microsoft.com/office/drawing/2014/main" id="{3EC5E90F-4F50-C795-F6C1-2ED2053C9B90}"/>
                </a:ext>
              </a:extLst>
            </p:cNvPr>
            <p:cNvPicPr>
              <a:picLocks noChangeAspect="1"/>
            </p:cNvPicPr>
            <p:nvPr/>
          </p:nvPicPr>
          <p:blipFill>
            <a:blip r:embed="rId7"/>
            <a:srcRect l="28222"/>
            <a:stretch/>
          </p:blipFill>
          <p:spPr>
            <a:xfrm>
              <a:off x="4736939" y="3055663"/>
              <a:ext cx="2199870" cy="2628900"/>
            </a:xfrm>
            <a:prstGeom prst="rect">
              <a:avLst/>
            </a:prstGeom>
          </p:spPr>
        </p:pic>
        <p:sp>
          <p:nvSpPr>
            <p:cNvPr id="21" name="Metin kutusu 13">
              <a:extLst>
                <a:ext uri="{FF2B5EF4-FFF2-40B4-BE49-F238E27FC236}">
                  <a16:creationId xmlns:a16="http://schemas.microsoft.com/office/drawing/2014/main" id="{B68FF6AF-AFC9-822B-CF59-4F3FE9A29DBA}"/>
                </a:ext>
              </a:extLst>
            </p:cNvPr>
            <p:cNvSpPr txBox="1"/>
            <p:nvPr/>
          </p:nvSpPr>
          <p:spPr>
            <a:xfrm>
              <a:off x="6888437" y="4337534"/>
              <a:ext cx="958151" cy="490976"/>
            </a:xfrm>
            <a:prstGeom prst="rect">
              <a:avLst/>
            </a:prstGeom>
            <a:noFill/>
          </p:spPr>
          <p:txBody>
            <a:bodyPr wrap="none" rtlCol="0">
              <a:spAutoFit/>
            </a:bodyPr>
            <a:lstStyle/>
            <a:p>
              <a:r>
                <a:rPr lang="tr-TR" sz="1400" dirty="0"/>
                <a:t>-60 mV</a:t>
              </a:r>
            </a:p>
          </p:txBody>
        </p:sp>
        <p:sp>
          <p:nvSpPr>
            <p:cNvPr id="22" name="Metin kutusu 14">
              <a:extLst>
                <a:ext uri="{FF2B5EF4-FFF2-40B4-BE49-F238E27FC236}">
                  <a16:creationId xmlns:a16="http://schemas.microsoft.com/office/drawing/2014/main" id="{43D1D549-A5DD-DF9C-DD13-2CCA0137F900}"/>
                </a:ext>
              </a:extLst>
            </p:cNvPr>
            <p:cNvSpPr txBox="1"/>
            <p:nvPr/>
          </p:nvSpPr>
          <p:spPr>
            <a:xfrm>
              <a:off x="6486217" y="3687236"/>
              <a:ext cx="760527" cy="490976"/>
            </a:xfrm>
            <a:prstGeom prst="rect">
              <a:avLst/>
            </a:prstGeom>
            <a:noFill/>
          </p:spPr>
          <p:txBody>
            <a:bodyPr wrap="none" rtlCol="0">
              <a:spAutoFit/>
            </a:bodyPr>
            <a:lstStyle/>
            <a:p>
              <a:r>
                <a:rPr lang="tr-TR" sz="1400" dirty="0"/>
                <a:t>0 mV</a:t>
              </a:r>
            </a:p>
          </p:txBody>
        </p:sp>
        <p:sp>
          <p:nvSpPr>
            <p:cNvPr id="24" name="Metin kutusu 15">
              <a:extLst>
                <a:ext uri="{FF2B5EF4-FFF2-40B4-BE49-F238E27FC236}">
                  <a16:creationId xmlns:a16="http://schemas.microsoft.com/office/drawing/2014/main" id="{90CC7321-9696-756E-4C0A-208B8558C07F}"/>
                </a:ext>
              </a:extLst>
            </p:cNvPr>
            <p:cNvSpPr txBox="1"/>
            <p:nvPr/>
          </p:nvSpPr>
          <p:spPr>
            <a:xfrm>
              <a:off x="4673795" y="5205019"/>
              <a:ext cx="910374" cy="490976"/>
            </a:xfrm>
            <a:prstGeom prst="rect">
              <a:avLst/>
            </a:prstGeom>
            <a:noFill/>
          </p:spPr>
          <p:txBody>
            <a:bodyPr wrap="none" rtlCol="0">
              <a:spAutoFit/>
            </a:bodyPr>
            <a:lstStyle/>
            <a:p>
              <a:r>
                <a:rPr lang="tr-TR" sz="1400" dirty="0"/>
                <a:t>100ms</a:t>
              </a:r>
            </a:p>
          </p:txBody>
        </p:sp>
        <p:sp>
          <p:nvSpPr>
            <p:cNvPr id="25" name="Metin kutusu 16">
              <a:extLst>
                <a:ext uri="{FF2B5EF4-FFF2-40B4-BE49-F238E27FC236}">
                  <a16:creationId xmlns:a16="http://schemas.microsoft.com/office/drawing/2014/main" id="{2F53467A-3902-AEBD-A782-0504FE55AF68}"/>
                </a:ext>
              </a:extLst>
            </p:cNvPr>
            <p:cNvSpPr txBox="1"/>
            <p:nvPr/>
          </p:nvSpPr>
          <p:spPr>
            <a:xfrm>
              <a:off x="5359429" y="3581550"/>
              <a:ext cx="964666" cy="490976"/>
            </a:xfrm>
            <a:prstGeom prst="rect">
              <a:avLst/>
            </a:prstGeom>
            <a:noFill/>
          </p:spPr>
          <p:txBody>
            <a:bodyPr wrap="none" rtlCol="0">
              <a:spAutoFit/>
            </a:bodyPr>
            <a:lstStyle/>
            <a:p>
              <a:r>
                <a:rPr lang="en-GB" sz="1400" dirty="0"/>
                <a:t>10</a:t>
              </a:r>
              <a:r>
                <a:rPr lang="tr-TR" sz="1400" dirty="0"/>
                <a:t>0 ms</a:t>
              </a:r>
            </a:p>
          </p:txBody>
        </p:sp>
        <p:sp>
          <p:nvSpPr>
            <p:cNvPr id="26" name="Metin kutusu 21">
              <a:extLst>
                <a:ext uri="{FF2B5EF4-FFF2-40B4-BE49-F238E27FC236}">
                  <a16:creationId xmlns:a16="http://schemas.microsoft.com/office/drawing/2014/main" id="{5444BE82-C8D3-CDC5-3DB6-E83BDCD02D17}"/>
                </a:ext>
              </a:extLst>
            </p:cNvPr>
            <p:cNvSpPr txBox="1"/>
            <p:nvPr/>
          </p:nvSpPr>
          <p:spPr>
            <a:xfrm>
              <a:off x="3719470" y="4948099"/>
              <a:ext cx="1081938" cy="490976"/>
            </a:xfrm>
            <a:prstGeom prst="rect">
              <a:avLst/>
            </a:prstGeom>
            <a:noFill/>
          </p:spPr>
          <p:txBody>
            <a:bodyPr wrap="none" rtlCol="0">
              <a:spAutoFit/>
            </a:bodyPr>
            <a:lstStyle/>
            <a:p>
              <a:r>
                <a:rPr lang="tr-TR" sz="1400" dirty="0"/>
                <a:t>-120 mV</a:t>
              </a:r>
            </a:p>
          </p:txBody>
        </p:sp>
        <p:cxnSp>
          <p:nvCxnSpPr>
            <p:cNvPr id="27" name="Straight Arrow Connector 26">
              <a:extLst>
                <a:ext uri="{FF2B5EF4-FFF2-40B4-BE49-F238E27FC236}">
                  <a16:creationId xmlns:a16="http://schemas.microsoft.com/office/drawing/2014/main" id="{2B26AFBF-1938-FEBD-BE1B-E00600DC3976}"/>
                </a:ext>
              </a:extLst>
            </p:cNvPr>
            <p:cNvCxnSpPr>
              <a:cxnSpLocks/>
            </p:cNvCxnSpPr>
            <p:nvPr/>
          </p:nvCxnSpPr>
          <p:spPr>
            <a:xfrm flipH="1">
              <a:off x="6201309" y="3297757"/>
              <a:ext cx="437600" cy="605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40" name="Straight Arrow Connector 39">
            <a:extLst>
              <a:ext uri="{FF2B5EF4-FFF2-40B4-BE49-F238E27FC236}">
                <a16:creationId xmlns:a16="http://schemas.microsoft.com/office/drawing/2014/main" id="{65F47FFD-28B5-F77D-30DE-51BDE27CF4C6}"/>
              </a:ext>
            </a:extLst>
          </p:cNvPr>
          <p:cNvCxnSpPr/>
          <p:nvPr/>
        </p:nvCxnSpPr>
        <p:spPr>
          <a:xfrm>
            <a:off x="6534150" y="4730750"/>
            <a:ext cx="11684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0ED74E-9798-8F6F-4505-FC81AC0E2438}"/>
              </a:ext>
            </a:extLst>
          </p:cNvPr>
          <p:cNvCxnSpPr>
            <a:cxnSpLocks/>
          </p:cNvCxnSpPr>
          <p:nvPr/>
        </p:nvCxnSpPr>
        <p:spPr>
          <a:xfrm>
            <a:off x="2857500" y="4730750"/>
            <a:ext cx="2038350" cy="0"/>
          </a:xfrm>
          <a:prstGeom prst="line">
            <a:avLst/>
          </a:prstGeom>
          <a:ln w="28575">
            <a:solidFill>
              <a:srgbClr val="18C3F2"/>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9A6D114-741C-4ED5-C30A-64E4D3C08A31}"/>
              </a:ext>
            </a:extLst>
          </p:cNvPr>
          <p:cNvCxnSpPr>
            <a:cxnSpLocks/>
          </p:cNvCxnSpPr>
          <p:nvPr/>
        </p:nvCxnSpPr>
        <p:spPr>
          <a:xfrm>
            <a:off x="4703233" y="4735638"/>
            <a:ext cx="50800" cy="140185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B4588C-CD2C-0ED6-99B6-FD1D450ABC9F}"/>
              </a:ext>
            </a:extLst>
          </p:cNvPr>
          <p:cNvCxnSpPr>
            <a:cxnSpLocks/>
          </p:cNvCxnSpPr>
          <p:nvPr/>
        </p:nvCxnSpPr>
        <p:spPr>
          <a:xfrm>
            <a:off x="4870450" y="4744527"/>
            <a:ext cx="50800" cy="1401851"/>
          </a:xfrm>
          <a:prstGeom prst="line">
            <a:avLst/>
          </a:prstGeom>
          <a:ln w="28575">
            <a:solidFill>
              <a:srgbClr val="C54312"/>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5652042"/>
      </p:ext>
    </p:extLst>
  </p:cSld>
  <p:clrMapOvr>
    <a:masterClrMapping/>
  </p:clrMapOvr>
  <mc:AlternateContent xmlns:mc="http://schemas.openxmlformats.org/markup-compatibility/2006" xmlns:p14="http://schemas.microsoft.com/office/powerpoint/2010/main">
    <mc:Choice Requires="p14">
      <p:transition spd="slow" p14:dur="86399000" advTm="364"/>
    </mc:Choice>
    <mc:Fallback xmlns="">
      <p:transition spd="slow" advTm="3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
  <p:tag name="TIMING" val="|1.4|0.5"/>
</p:tagLst>
</file>

<file path=ppt/tags/tag10.xml><?xml version="1.0" encoding="utf-8"?>
<p:tagLst xmlns:a="http://schemas.openxmlformats.org/drawingml/2006/main" xmlns:r="http://schemas.openxmlformats.org/officeDocument/2006/relationships" xmlns:p="http://schemas.openxmlformats.org/presentationml/2006/main">
  <p:tag name="TIMING" val="|0.3"/>
</p:tagLst>
</file>

<file path=ppt/tags/tag11.xml><?xml version="1.0" encoding="utf-8"?>
<p:tagLst xmlns:a="http://schemas.openxmlformats.org/drawingml/2006/main" xmlns:r="http://schemas.openxmlformats.org/officeDocument/2006/relationships" xmlns:p="http://schemas.openxmlformats.org/presentationml/2006/main">
  <p:tag name="TİMİNG" val="|1.4"/>
</p:tagLst>
</file>

<file path=ppt/tags/tag12.xml><?xml version="1.0" encoding="utf-8"?>
<p:tagLst xmlns:a="http://schemas.openxmlformats.org/drawingml/2006/main" xmlns:r="http://schemas.openxmlformats.org/officeDocument/2006/relationships" xmlns:p="http://schemas.openxmlformats.org/presentationml/2006/main">
  <p:tag name="TİMİNG" val="|18.3"/>
  <p:tag name="TIMING" val="|1.4|6.3"/>
</p:tagLst>
</file>

<file path=ppt/tags/tag2.xml><?xml version="1.0" encoding="utf-8"?>
<p:tagLst xmlns:a="http://schemas.openxmlformats.org/drawingml/2006/main" xmlns:r="http://schemas.openxmlformats.org/officeDocument/2006/relationships" xmlns:p="http://schemas.openxmlformats.org/presentationml/2006/main">
  <p:tag name="TIMING" val="|24.2|4"/>
</p:tagLst>
</file>

<file path=ppt/tags/tag3.xml><?xml version="1.0" encoding="utf-8"?>
<p:tagLst xmlns:a="http://schemas.openxmlformats.org/drawingml/2006/main" xmlns:r="http://schemas.openxmlformats.org/officeDocument/2006/relationships" xmlns:p="http://schemas.openxmlformats.org/presentationml/2006/main">
  <p:tag name="TIMING" val="|0.2|0.2|0.2"/>
</p:tagLst>
</file>

<file path=ppt/tags/tag4.xml><?xml version="1.0" encoding="utf-8"?>
<p:tagLst xmlns:a="http://schemas.openxmlformats.org/drawingml/2006/main" xmlns:r="http://schemas.openxmlformats.org/officeDocument/2006/relationships" xmlns:p="http://schemas.openxmlformats.org/presentationml/2006/main">
  <p:tag name="TIMING" val="|0.2|0.2|0.2"/>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2013 - 2022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8983</TotalTime>
  <Words>2349</Words>
  <Application>Microsoft Office PowerPoint</Application>
  <PresentationFormat>Widescreen</PresentationFormat>
  <Paragraphs>281</Paragraphs>
  <Slides>24</Slides>
  <Notes>20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41" baseType="lpstr">
      <vt:lpstr>Abadi</vt:lpstr>
      <vt:lpstr>-apple-system</vt:lpstr>
      <vt:lpstr>Aptos</vt:lpstr>
      <vt:lpstr>Arial</vt:lpstr>
      <vt:lpstr>Avenir Next LT Pro</vt:lpstr>
      <vt:lpstr>Calibri</vt:lpstr>
      <vt:lpstr>Calibri Light</vt:lpstr>
      <vt:lpstr>Cambria</vt:lpstr>
      <vt:lpstr>Gadugi</vt:lpstr>
      <vt:lpstr>Georgia</vt:lpstr>
      <vt:lpstr>Google Sans</vt:lpstr>
      <vt:lpstr>inherit</vt:lpstr>
      <vt:lpstr>Lucida Grande</vt:lpstr>
      <vt:lpstr>Symbol</vt:lpstr>
      <vt:lpstr>Wingdings</vt:lpstr>
      <vt:lpstr>Office 2013 - 2022 Theme</vt:lpstr>
      <vt:lpstr>Prism 8</vt:lpstr>
      <vt:lpstr>Assessing Temperature Sensitivity and Blocker Efficacy in hNav1.4 Mutations</vt:lpstr>
      <vt:lpstr>PowerPoint Presentation</vt:lpstr>
      <vt:lpstr>PowerPoint Presentation</vt:lpstr>
      <vt:lpstr>PowerPoint Presentation</vt:lpstr>
      <vt:lpstr>PowerPoint Presentation</vt:lpstr>
      <vt:lpstr>PowerPoint Presentation</vt:lpstr>
      <vt:lpstr>Different mutations have different effects on the channels.</vt:lpstr>
      <vt:lpstr>Different mutations have different effects on the channels.</vt:lpstr>
      <vt:lpstr>Different mutations have different effects on the channels.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lpstr>PowerPoint Presentation</vt:lpstr>
      <vt:lpstr>Based on an original figure by Aschoff &amp; Wever, cited in Stainer et al 1984, with additional data from Childs 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Therapy in ClC-1 and Nav1.4 Muscle Channelopathies  Characterization of Mutations &amp; Evaluation of Drug Efficiency</dc:title>
  <dc:creator>nurcan nn</dc:creator>
  <cp:lastModifiedBy>Inci Kavum Nurcan</cp:lastModifiedBy>
  <cp:revision>171</cp:revision>
  <dcterms:created xsi:type="dcterms:W3CDTF">2024-09-15T13:04:12Z</dcterms:created>
  <dcterms:modified xsi:type="dcterms:W3CDTF">2025-04-28T10:07:06Z</dcterms:modified>
</cp:coreProperties>
</file>