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803763"/>
  <p:notesSz cx="6797675" cy="9928225"/>
  <p:defaultTextStyle>
    <a:defPPr>
      <a:defRPr lang="fr-FR"/>
    </a:defPPr>
    <a:lvl1pPr marL="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0F5"/>
    <a:srgbClr val="77933C"/>
    <a:srgbClr val="6E97C9"/>
    <a:srgbClr val="FFFFFF"/>
    <a:srgbClr val="BBD2F2"/>
    <a:srgbClr val="FFBEAF"/>
    <a:srgbClr val="4BACC6"/>
    <a:srgbClr val="00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10" autoAdjust="0"/>
  </p:normalViewPr>
  <p:slideViewPr>
    <p:cSldViewPr>
      <p:cViewPr>
        <p:scale>
          <a:sx n="20" d="100"/>
          <a:sy n="20" d="100"/>
        </p:scale>
        <p:origin x="1843" y="10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sire Françoise" userId="aaa31b35-f00b-4ace-93e1-8a90b41a776a" providerId="ADAL" clId="{6A612B9B-BCA4-482A-9700-45FD51F4546F}"/>
    <pc:docChg chg="custSel modSld">
      <pc:chgData name="Lessire Françoise" userId="aaa31b35-f00b-4ace-93e1-8a90b41a776a" providerId="ADAL" clId="{6A612B9B-BCA4-482A-9700-45FD51F4546F}" dt="2024-04-01T16:19:24.748" v="10" actId="478"/>
      <pc:docMkLst>
        <pc:docMk/>
      </pc:docMkLst>
      <pc:sldChg chg="addSp delSp modSp mod">
        <pc:chgData name="Lessire Françoise" userId="aaa31b35-f00b-4ace-93e1-8a90b41a776a" providerId="ADAL" clId="{6A612B9B-BCA4-482A-9700-45FD51F4546F}" dt="2024-04-01T16:19:24.748" v="10" actId="478"/>
        <pc:sldMkLst>
          <pc:docMk/>
          <pc:sldMk cId="777124645" sldId="256"/>
        </pc:sldMkLst>
      </pc:sldChg>
    </pc:docChg>
  </pc:docChgLst>
  <pc:docChgLst>
    <pc:chgData name="Lessire Françoise" userId="aaa31b35-f00b-4ace-93e1-8a90b41a776a" providerId="ADAL" clId="{3E6A45A1-6E38-43D0-82D0-1A4BD0174C4A}"/>
    <pc:docChg chg="modSld">
      <pc:chgData name="Lessire Françoise" userId="aaa31b35-f00b-4ace-93e1-8a90b41a776a" providerId="ADAL" clId="{3E6A45A1-6E38-43D0-82D0-1A4BD0174C4A}" dt="2023-08-22T08:47:20.110" v="45" actId="1076"/>
      <pc:docMkLst>
        <pc:docMk/>
      </pc:docMkLst>
      <pc:sldChg chg="modSp mod">
        <pc:chgData name="Lessire Françoise" userId="aaa31b35-f00b-4ace-93e1-8a90b41a776a" providerId="ADAL" clId="{3E6A45A1-6E38-43D0-82D0-1A4BD0174C4A}" dt="2023-08-22T08:47:20.110" v="45" actId="1076"/>
        <pc:sldMkLst>
          <pc:docMk/>
          <pc:sldMk cId="777124645" sldId="256"/>
        </pc:sldMkLst>
      </pc:sldChg>
    </pc:docChg>
  </pc:docChgLst>
  <pc:docChgLst>
    <pc:chgData name="Lessire Françoise" userId="aaa31b35-f00b-4ace-93e1-8a90b41a776a" providerId="ADAL" clId="{3B4F7716-E836-43C8-B9A3-FFD57B77A0BC}"/>
    <pc:docChg chg="custSel modSld">
      <pc:chgData name="Lessire Françoise" userId="aaa31b35-f00b-4ace-93e1-8a90b41a776a" providerId="ADAL" clId="{3B4F7716-E836-43C8-B9A3-FFD57B77A0BC}" dt="2025-05-06T13:09:48.891" v="1" actId="1076"/>
      <pc:docMkLst>
        <pc:docMk/>
      </pc:docMkLst>
      <pc:sldChg chg="delSp modSp mod">
        <pc:chgData name="Lessire Françoise" userId="aaa31b35-f00b-4ace-93e1-8a90b41a776a" providerId="ADAL" clId="{3B4F7716-E836-43C8-B9A3-FFD57B77A0BC}" dt="2025-05-06T13:09:48.891" v="1" actId="1076"/>
        <pc:sldMkLst>
          <pc:docMk/>
          <pc:sldMk cId="777124645" sldId="256"/>
        </pc:sldMkLst>
        <pc:picChg chg="del">
          <ac:chgData name="Lessire Françoise" userId="aaa31b35-f00b-4ace-93e1-8a90b41a776a" providerId="ADAL" clId="{3B4F7716-E836-43C8-B9A3-FFD57B77A0BC}" dt="2025-05-06T13:09:04.311" v="0" actId="478"/>
          <ac:picMkLst>
            <pc:docMk/>
            <pc:sldMk cId="777124645" sldId="256"/>
            <ac:picMk id="16" creationId="{1311F66C-1714-2D09-CC63-FDF0A4FC87C7}"/>
          </ac:picMkLst>
        </pc:picChg>
        <pc:picChg chg="mod">
          <ac:chgData name="Lessire Françoise" userId="aaa31b35-f00b-4ace-93e1-8a90b41a776a" providerId="ADAL" clId="{3B4F7716-E836-43C8-B9A3-FFD57B77A0BC}" dt="2025-05-06T13:09:48.891" v="1" actId="1076"/>
          <ac:picMkLst>
            <pc:docMk/>
            <pc:sldMk cId="777124645" sldId="256"/>
            <ac:picMk id="60" creationId="{A4485040-8591-6B0C-8EA6-A33F01F8DB6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641" y="13296918"/>
            <a:ext cx="25733931" cy="9175064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282" y="24255466"/>
            <a:ext cx="21192649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8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6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4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3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91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7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6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28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04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462146" y="2288818"/>
            <a:ext cx="5108945" cy="4868928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35324" y="2288818"/>
            <a:ext cx="14822241" cy="4868928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72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34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533" y="27505383"/>
            <a:ext cx="25733931" cy="8501302"/>
          </a:xfrm>
        </p:spPr>
        <p:txBody>
          <a:bodyPr anchor="t"/>
          <a:lstStyle>
            <a:lvl1pPr algn="l">
              <a:defRPr sz="17833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533" y="18142067"/>
            <a:ext cx="25733931" cy="9363318"/>
          </a:xfrm>
        </p:spPr>
        <p:txBody>
          <a:bodyPr anchor="b"/>
          <a:lstStyle>
            <a:lvl1pPr marL="0" indent="0">
              <a:buNone/>
              <a:defRPr sz="8916">
                <a:solidFill>
                  <a:schemeClr val="tx1">
                    <a:tint val="75000"/>
                  </a:schemeClr>
                </a:solidFill>
              </a:defRPr>
            </a:lvl1pPr>
            <a:lvl2pPr marL="2038266" indent="0">
              <a:buNone/>
              <a:defRPr sz="8124">
                <a:solidFill>
                  <a:schemeClr val="tx1">
                    <a:tint val="75000"/>
                  </a:schemeClr>
                </a:solidFill>
              </a:defRPr>
            </a:lvl2pPr>
            <a:lvl3pPr marL="4076532" indent="0">
              <a:buNone/>
              <a:defRPr sz="7133">
                <a:solidFill>
                  <a:schemeClr val="tx1">
                    <a:tint val="75000"/>
                  </a:schemeClr>
                </a:solidFill>
              </a:defRPr>
            </a:lvl3pPr>
            <a:lvl4pPr marL="6114799" indent="0">
              <a:buNone/>
              <a:defRPr sz="6340">
                <a:solidFill>
                  <a:schemeClr val="tx1">
                    <a:tint val="75000"/>
                  </a:schemeClr>
                </a:solidFill>
              </a:defRPr>
            </a:lvl4pPr>
            <a:lvl5pPr marL="8153065" indent="0">
              <a:buNone/>
              <a:defRPr sz="6340">
                <a:solidFill>
                  <a:schemeClr val="tx1">
                    <a:tint val="75000"/>
                  </a:schemeClr>
                </a:solidFill>
              </a:defRPr>
            </a:lvl5pPr>
            <a:lvl6pPr marL="10191331" indent="0">
              <a:buNone/>
              <a:defRPr sz="6340">
                <a:solidFill>
                  <a:schemeClr val="tx1">
                    <a:tint val="75000"/>
                  </a:schemeClr>
                </a:solidFill>
              </a:defRPr>
            </a:lvl6pPr>
            <a:lvl7pPr marL="12229597" indent="0">
              <a:buNone/>
              <a:defRPr sz="6340">
                <a:solidFill>
                  <a:schemeClr val="tx1">
                    <a:tint val="75000"/>
                  </a:schemeClr>
                </a:solidFill>
              </a:defRPr>
            </a:lvl7pPr>
            <a:lvl8pPr marL="14267863" indent="0">
              <a:buNone/>
              <a:defRPr sz="6340">
                <a:solidFill>
                  <a:schemeClr val="tx1">
                    <a:tint val="75000"/>
                  </a:schemeClr>
                </a:solidFill>
              </a:defRPr>
            </a:lvl8pPr>
            <a:lvl9pPr marL="16306129" indent="0">
              <a:buNone/>
              <a:defRPr sz="63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15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35323" y="13316728"/>
            <a:ext cx="9965592" cy="37661371"/>
          </a:xfrm>
        </p:spPr>
        <p:txBody>
          <a:bodyPr/>
          <a:lstStyle>
            <a:lvl1pPr>
              <a:defRPr sz="12483"/>
            </a:lvl1pPr>
            <a:lvl2pPr>
              <a:defRPr sz="10700"/>
            </a:lvl2pPr>
            <a:lvl3pPr>
              <a:defRPr sz="8916"/>
            </a:lvl3pPr>
            <a:lvl4pPr>
              <a:defRPr sz="8124"/>
            </a:lvl4pPr>
            <a:lvl5pPr>
              <a:defRPr sz="8124"/>
            </a:lvl5pPr>
            <a:lvl6pPr>
              <a:defRPr sz="8124"/>
            </a:lvl6pPr>
            <a:lvl7pPr>
              <a:defRPr sz="8124"/>
            </a:lvl7pPr>
            <a:lvl8pPr>
              <a:defRPr sz="8124"/>
            </a:lvl8pPr>
            <a:lvl9pPr>
              <a:defRPr sz="8124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605501" y="13316728"/>
            <a:ext cx="9965592" cy="37661371"/>
          </a:xfrm>
        </p:spPr>
        <p:txBody>
          <a:bodyPr/>
          <a:lstStyle>
            <a:lvl1pPr>
              <a:defRPr sz="12483"/>
            </a:lvl1pPr>
            <a:lvl2pPr>
              <a:defRPr sz="10700"/>
            </a:lvl2pPr>
            <a:lvl3pPr>
              <a:defRPr sz="8916"/>
            </a:lvl3pPr>
            <a:lvl4pPr>
              <a:defRPr sz="8124"/>
            </a:lvl4pPr>
            <a:lvl5pPr>
              <a:defRPr sz="8124"/>
            </a:lvl5pPr>
            <a:lvl6pPr>
              <a:defRPr sz="8124"/>
            </a:lvl6pPr>
            <a:lvl7pPr>
              <a:defRPr sz="8124"/>
            </a:lvl7pPr>
            <a:lvl8pPr>
              <a:defRPr sz="8124"/>
            </a:lvl8pPr>
            <a:lvl9pPr>
              <a:defRPr sz="8124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761" y="1714136"/>
            <a:ext cx="27247692" cy="7133961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763" y="9581306"/>
            <a:ext cx="13376810" cy="3993033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8266" indent="0">
              <a:buNone/>
              <a:defRPr sz="8916" b="1"/>
            </a:lvl2pPr>
            <a:lvl3pPr marL="4076532" indent="0">
              <a:buNone/>
              <a:defRPr sz="8124" b="1"/>
            </a:lvl3pPr>
            <a:lvl4pPr marL="6114799" indent="0">
              <a:buNone/>
              <a:defRPr sz="7133" b="1"/>
            </a:lvl4pPr>
            <a:lvl5pPr marL="8153065" indent="0">
              <a:buNone/>
              <a:defRPr sz="7133" b="1"/>
            </a:lvl5pPr>
            <a:lvl6pPr marL="10191331" indent="0">
              <a:buNone/>
              <a:defRPr sz="7133" b="1"/>
            </a:lvl6pPr>
            <a:lvl7pPr marL="12229597" indent="0">
              <a:buNone/>
              <a:defRPr sz="7133" b="1"/>
            </a:lvl7pPr>
            <a:lvl8pPr marL="14267863" indent="0">
              <a:buNone/>
              <a:defRPr sz="7133" b="1"/>
            </a:lvl8pPr>
            <a:lvl9pPr marL="16306129" indent="0">
              <a:buNone/>
              <a:defRPr sz="713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763" y="13574342"/>
            <a:ext cx="13376810" cy="24661708"/>
          </a:xfrm>
        </p:spPr>
        <p:txBody>
          <a:bodyPr/>
          <a:lstStyle>
            <a:lvl1pPr>
              <a:defRPr sz="10700"/>
            </a:lvl1pPr>
            <a:lvl2pPr>
              <a:defRPr sz="8916"/>
            </a:lvl2pPr>
            <a:lvl3pPr>
              <a:defRPr sz="8124"/>
            </a:lvl3pPr>
            <a:lvl4pPr>
              <a:defRPr sz="7133"/>
            </a:lvl4pPr>
            <a:lvl5pPr>
              <a:defRPr sz="7133"/>
            </a:lvl5pPr>
            <a:lvl6pPr>
              <a:defRPr sz="7133"/>
            </a:lvl6pPr>
            <a:lvl7pPr>
              <a:defRPr sz="7133"/>
            </a:lvl7pPr>
            <a:lvl8pPr>
              <a:defRPr sz="7133"/>
            </a:lvl8pPr>
            <a:lvl9pPr>
              <a:defRPr sz="7133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79392" y="9581306"/>
            <a:ext cx="13382063" cy="3993033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8266" indent="0">
              <a:buNone/>
              <a:defRPr sz="8916" b="1"/>
            </a:lvl2pPr>
            <a:lvl3pPr marL="4076532" indent="0">
              <a:buNone/>
              <a:defRPr sz="8124" b="1"/>
            </a:lvl3pPr>
            <a:lvl4pPr marL="6114799" indent="0">
              <a:buNone/>
              <a:defRPr sz="7133" b="1"/>
            </a:lvl4pPr>
            <a:lvl5pPr marL="8153065" indent="0">
              <a:buNone/>
              <a:defRPr sz="7133" b="1"/>
            </a:lvl5pPr>
            <a:lvl6pPr marL="10191331" indent="0">
              <a:buNone/>
              <a:defRPr sz="7133" b="1"/>
            </a:lvl6pPr>
            <a:lvl7pPr marL="12229597" indent="0">
              <a:buNone/>
              <a:defRPr sz="7133" b="1"/>
            </a:lvl7pPr>
            <a:lvl8pPr marL="14267863" indent="0">
              <a:buNone/>
              <a:defRPr sz="7133" b="1"/>
            </a:lvl8pPr>
            <a:lvl9pPr marL="16306129" indent="0">
              <a:buNone/>
              <a:defRPr sz="713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79392" y="13574342"/>
            <a:ext cx="13382063" cy="24661708"/>
          </a:xfrm>
        </p:spPr>
        <p:txBody>
          <a:bodyPr/>
          <a:lstStyle>
            <a:lvl1pPr>
              <a:defRPr sz="10700"/>
            </a:lvl1pPr>
            <a:lvl2pPr>
              <a:defRPr sz="8916"/>
            </a:lvl2pPr>
            <a:lvl3pPr>
              <a:defRPr sz="8124"/>
            </a:lvl3pPr>
            <a:lvl4pPr>
              <a:defRPr sz="7133"/>
            </a:lvl4pPr>
            <a:lvl5pPr>
              <a:defRPr sz="7133"/>
            </a:lvl5pPr>
            <a:lvl6pPr>
              <a:defRPr sz="7133"/>
            </a:lvl6pPr>
            <a:lvl7pPr>
              <a:defRPr sz="7133"/>
            </a:lvl7pPr>
            <a:lvl8pPr>
              <a:defRPr sz="7133"/>
            </a:lvl8pPr>
            <a:lvl9pPr>
              <a:defRPr sz="7133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27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12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22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763" y="1704225"/>
            <a:ext cx="9960339" cy="7252861"/>
          </a:xfrm>
        </p:spPr>
        <p:txBody>
          <a:bodyPr anchor="b"/>
          <a:lstStyle>
            <a:lvl1pPr algn="l">
              <a:defRPr sz="8916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6769" y="1704228"/>
            <a:ext cx="16924687" cy="36531828"/>
          </a:xfrm>
        </p:spPr>
        <p:txBody>
          <a:bodyPr/>
          <a:lstStyle>
            <a:lvl1pPr>
              <a:defRPr sz="14266"/>
            </a:lvl1pPr>
            <a:lvl2pPr>
              <a:defRPr sz="12483"/>
            </a:lvl2pPr>
            <a:lvl3pPr>
              <a:defRPr sz="10700"/>
            </a:lvl3pPr>
            <a:lvl4pPr>
              <a:defRPr sz="8916"/>
            </a:lvl4pPr>
            <a:lvl5pPr>
              <a:defRPr sz="8916"/>
            </a:lvl5pPr>
            <a:lvl6pPr>
              <a:defRPr sz="8916"/>
            </a:lvl6pPr>
            <a:lvl7pPr>
              <a:defRPr sz="8916"/>
            </a:lvl7pPr>
            <a:lvl8pPr>
              <a:defRPr sz="8916"/>
            </a:lvl8pPr>
            <a:lvl9pPr>
              <a:defRPr sz="8916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3763" y="8957089"/>
            <a:ext cx="9960339" cy="29278967"/>
          </a:xfrm>
        </p:spPr>
        <p:txBody>
          <a:bodyPr/>
          <a:lstStyle>
            <a:lvl1pPr marL="0" indent="0">
              <a:buNone/>
              <a:defRPr sz="6340"/>
            </a:lvl1pPr>
            <a:lvl2pPr marL="2038266" indent="0">
              <a:buNone/>
              <a:defRPr sz="5350"/>
            </a:lvl2pPr>
            <a:lvl3pPr marL="4076532" indent="0">
              <a:buNone/>
              <a:defRPr sz="4557"/>
            </a:lvl3pPr>
            <a:lvl4pPr marL="6114799" indent="0">
              <a:buNone/>
              <a:defRPr sz="3963"/>
            </a:lvl4pPr>
            <a:lvl5pPr marL="8153065" indent="0">
              <a:buNone/>
              <a:defRPr sz="3963"/>
            </a:lvl5pPr>
            <a:lvl6pPr marL="10191331" indent="0">
              <a:buNone/>
              <a:defRPr sz="3963"/>
            </a:lvl6pPr>
            <a:lvl7pPr marL="12229597" indent="0">
              <a:buNone/>
              <a:defRPr sz="3963"/>
            </a:lvl7pPr>
            <a:lvl8pPr marL="14267863" indent="0">
              <a:buNone/>
              <a:defRPr sz="3963"/>
            </a:lvl8pPr>
            <a:lvl9pPr marL="16306129" indent="0">
              <a:buNone/>
              <a:defRPr sz="39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25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4154" y="29962637"/>
            <a:ext cx="18165128" cy="3537259"/>
          </a:xfrm>
        </p:spPr>
        <p:txBody>
          <a:bodyPr anchor="b"/>
          <a:lstStyle>
            <a:lvl1pPr algn="l">
              <a:defRPr sz="8916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4154" y="3824593"/>
            <a:ext cx="18165128" cy="25682258"/>
          </a:xfrm>
        </p:spPr>
        <p:txBody>
          <a:bodyPr/>
          <a:lstStyle>
            <a:lvl1pPr marL="0" indent="0">
              <a:buNone/>
              <a:defRPr sz="14266"/>
            </a:lvl1pPr>
            <a:lvl2pPr marL="2038266" indent="0">
              <a:buNone/>
              <a:defRPr sz="12483"/>
            </a:lvl2pPr>
            <a:lvl3pPr marL="4076532" indent="0">
              <a:buNone/>
              <a:defRPr sz="10700"/>
            </a:lvl3pPr>
            <a:lvl4pPr marL="6114799" indent="0">
              <a:buNone/>
              <a:defRPr sz="8916"/>
            </a:lvl4pPr>
            <a:lvl5pPr marL="8153065" indent="0">
              <a:buNone/>
              <a:defRPr sz="8916"/>
            </a:lvl5pPr>
            <a:lvl6pPr marL="10191331" indent="0">
              <a:buNone/>
              <a:defRPr sz="8916"/>
            </a:lvl6pPr>
            <a:lvl7pPr marL="12229597" indent="0">
              <a:buNone/>
              <a:defRPr sz="8916"/>
            </a:lvl7pPr>
            <a:lvl8pPr marL="14267863" indent="0">
              <a:buNone/>
              <a:defRPr sz="8916"/>
            </a:lvl8pPr>
            <a:lvl9pPr marL="16306129" indent="0">
              <a:buNone/>
              <a:defRPr sz="8916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4154" y="33499896"/>
            <a:ext cx="18165128" cy="5023493"/>
          </a:xfrm>
        </p:spPr>
        <p:txBody>
          <a:bodyPr/>
          <a:lstStyle>
            <a:lvl1pPr marL="0" indent="0">
              <a:buNone/>
              <a:defRPr sz="6340"/>
            </a:lvl1pPr>
            <a:lvl2pPr marL="2038266" indent="0">
              <a:buNone/>
              <a:defRPr sz="5350"/>
            </a:lvl2pPr>
            <a:lvl3pPr marL="4076532" indent="0">
              <a:buNone/>
              <a:defRPr sz="4557"/>
            </a:lvl3pPr>
            <a:lvl4pPr marL="6114799" indent="0">
              <a:buNone/>
              <a:defRPr sz="3963"/>
            </a:lvl4pPr>
            <a:lvl5pPr marL="8153065" indent="0">
              <a:buNone/>
              <a:defRPr sz="3963"/>
            </a:lvl5pPr>
            <a:lvl6pPr marL="10191331" indent="0">
              <a:buNone/>
              <a:defRPr sz="3963"/>
            </a:lvl6pPr>
            <a:lvl7pPr marL="12229597" indent="0">
              <a:buNone/>
              <a:defRPr sz="3963"/>
            </a:lvl7pPr>
            <a:lvl8pPr marL="14267863" indent="0">
              <a:buNone/>
              <a:defRPr sz="3963"/>
            </a:lvl8pPr>
            <a:lvl9pPr marL="16306129" indent="0">
              <a:buNone/>
              <a:defRPr sz="39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56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761" y="1714136"/>
            <a:ext cx="27247692" cy="7133961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761" y="9987552"/>
            <a:ext cx="27247692" cy="28248504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761" y="39672753"/>
            <a:ext cx="7064216" cy="227890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95C0-46AB-4066-8250-100DDC622B22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4031" y="39672753"/>
            <a:ext cx="9587151" cy="227890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697236" y="39672753"/>
            <a:ext cx="7064216" cy="227890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8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6532" rtl="0" eaLnBrk="1" latinLnBrk="0" hangingPunct="1">
        <a:spcBef>
          <a:spcPct val="0"/>
        </a:spcBef>
        <a:buNone/>
        <a:defRPr sz="196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8700" indent="-1528700" algn="l" defTabSz="407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66" kern="1200">
          <a:solidFill>
            <a:schemeClr val="tx1"/>
          </a:solidFill>
          <a:latin typeface="+mn-lt"/>
          <a:ea typeface="+mn-ea"/>
          <a:cs typeface="+mn-cs"/>
        </a:defRPr>
      </a:lvl1pPr>
      <a:lvl2pPr marL="3312184" indent="-1273917" algn="l" defTabSz="4076532" rtl="0" eaLnBrk="1" latinLnBrk="0" hangingPunct="1">
        <a:spcBef>
          <a:spcPct val="20000"/>
        </a:spcBef>
        <a:buFont typeface="Arial" panose="020B0604020202020204" pitchFamily="34" charset="0"/>
        <a:buChar char="–"/>
        <a:defRPr sz="12483" kern="1200">
          <a:solidFill>
            <a:schemeClr val="tx1"/>
          </a:solidFill>
          <a:latin typeface="+mn-lt"/>
          <a:ea typeface="+mn-ea"/>
          <a:cs typeface="+mn-cs"/>
        </a:defRPr>
      </a:lvl2pPr>
      <a:lvl3pPr marL="5095665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3pPr>
      <a:lvl4pPr marL="7133932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–"/>
        <a:defRPr sz="8916" kern="1200">
          <a:solidFill>
            <a:schemeClr val="tx1"/>
          </a:solidFill>
          <a:latin typeface="+mn-lt"/>
          <a:ea typeface="+mn-ea"/>
          <a:cs typeface="+mn-cs"/>
        </a:defRPr>
      </a:lvl4pPr>
      <a:lvl5pPr marL="9172198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»"/>
        <a:defRPr sz="8916" kern="1200">
          <a:solidFill>
            <a:schemeClr val="tx1"/>
          </a:solidFill>
          <a:latin typeface="+mn-lt"/>
          <a:ea typeface="+mn-ea"/>
          <a:cs typeface="+mn-cs"/>
        </a:defRPr>
      </a:lvl5pPr>
      <a:lvl6pPr marL="11210464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16" kern="1200">
          <a:solidFill>
            <a:schemeClr val="tx1"/>
          </a:solidFill>
          <a:latin typeface="+mn-lt"/>
          <a:ea typeface="+mn-ea"/>
          <a:cs typeface="+mn-cs"/>
        </a:defRPr>
      </a:lvl6pPr>
      <a:lvl7pPr marL="13248730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16" kern="1200">
          <a:solidFill>
            <a:schemeClr val="tx1"/>
          </a:solidFill>
          <a:latin typeface="+mn-lt"/>
          <a:ea typeface="+mn-ea"/>
          <a:cs typeface="+mn-cs"/>
        </a:defRPr>
      </a:lvl7pPr>
      <a:lvl8pPr marL="15286996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16" kern="1200">
          <a:solidFill>
            <a:schemeClr val="tx1"/>
          </a:solidFill>
          <a:latin typeface="+mn-lt"/>
          <a:ea typeface="+mn-ea"/>
          <a:cs typeface="+mn-cs"/>
        </a:defRPr>
      </a:lvl8pPr>
      <a:lvl9pPr marL="17325263" indent="-1019133" algn="l" defTabSz="4076532" rtl="0" eaLnBrk="1" latinLnBrk="0" hangingPunct="1">
        <a:spcBef>
          <a:spcPct val="20000"/>
        </a:spcBef>
        <a:buFont typeface="Arial" panose="020B0604020202020204" pitchFamily="34" charset="0"/>
        <a:buChar char="•"/>
        <a:defRPr sz="89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1pPr>
      <a:lvl2pPr marL="2038266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2pPr>
      <a:lvl3pPr marL="4076532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3pPr>
      <a:lvl4pPr marL="6114799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4pPr>
      <a:lvl5pPr marL="8153065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5pPr>
      <a:lvl6pPr marL="10191331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6pPr>
      <a:lvl7pPr marL="12229597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7pPr>
      <a:lvl8pPr marL="14267863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8pPr>
      <a:lvl9pPr marL="16306129" algn="l" defTabSz="4076532" rtl="0" eaLnBrk="1" latinLnBrk="0" hangingPunct="1">
        <a:defRPr sz="81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496349" y="807593"/>
            <a:ext cx="25778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Climate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Farm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Demo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project</a:t>
            </a:r>
            <a:endParaRPr lang="fr-BE" sz="4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Living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labs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aim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to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develop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mitigation and adaptation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Climate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Smart Solutions for a </a:t>
            </a:r>
            <a:r>
              <a:rPr lang="fr-BE" sz="40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carbon</a:t>
            </a:r>
            <a:r>
              <a:rPr lang="fr-BE" sz="40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neutral Europe</a:t>
            </a:r>
            <a:endParaRPr lang="fr-BE" sz="4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A0B1739-8ABF-7964-D76C-D26B9213CA33}"/>
              </a:ext>
            </a:extLst>
          </p:cNvPr>
          <p:cNvSpPr txBox="1"/>
          <p:nvPr/>
        </p:nvSpPr>
        <p:spPr>
          <a:xfrm>
            <a:off x="4480422" y="2103737"/>
            <a:ext cx="13705046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dirty="0"/>
              <a:t>Lessire</a:t>
            </a:r>
            <a:r>
              <a:rPr lang="fr-BE" sz="5350" dirty="0"/>
              <a:t> F., Dufrasne I.</a:t>
            </a:r>
          </a:p>
          <a:p>
            <a:r>
              <a:rPr lang="en-US" sz="2400" dirty="0"/>
              <a:t>Faculty of Veterinary Medicine, FARAH, Avenue de </a:t>
            </a:r>
            <a:r>
              <a:rPr lang="en-US" sz="2400" dirty="0" err="1"/>
              <a:t>Cureghem</a:t>
            </a:r>
            <a:r>
              <a:rPr lang="en-US" sz="2400" dirty="0"/>
              <a:t>, 6 B43, 4000 Liège, Belgium; flessire@uliege.be</a:t>
            </a:r>
            <a:endParaRPr lang="fr-BE" sz="24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8EDCA6E-90A1-06A1-188C-37FF1E5A0AD7}"/>
              </a:ext>
            </a:extLst>
          </p:cNvPr>
          <p:cNvSpPr txBox="1"/>
          <p:nvPr/>
        </p:nvSpPr>
        <p:spPr>
          <a:xfrm>
            <a:off x="2248174" y="3399881"/>
            <a:ext cx="255628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000" b="1" dirty="0">
                <a:solidFill>
                  <a:schemeClr val="tx2"/>
                </a:solidFill>
              </a:rPr>
              <a:t>Introduction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Grazing practice is decreasing in Wallonia (Southern Belgium).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 invoked reasons: difficult management &amp; lack of confidence in available grass stocks. 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Desirable grass stocks are calculated on basis of herb mass (HM-kg DM/ha) measured by rising plate maters (RPM). 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equation converting sward height (H-cm) into HM is thus necessary.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endParaRPr lang="en-US" sz="3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B4859BC-6B78-E11D-F06D-1B86A07DEBC6}"/>
              </a:ext>
            </a:extLst>
          </p:cNvPr>
          <p:cNvSpPr txBox="1"/>
          <p:nvPr/>
        </p:nvSpPr>
        <p:spPr>
          <a:xfrm>
            <a:off x="2176166" y="8440441"/>
            <a:ext cx="20666296" cy="10877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BE" sz="4000" b="1" dirty="0" err="1">
                <a:solidFill>
                  <a:schemeClr val="tx2"/>
                </a:solidFill>
              </a:rPr>
              <a:t>Material</a:t>
            </a:r>
            <a:r>
              <a:rPr lang="fr-BE" sz="4000" b="1" dirty="0">
                <a:solidFill>
                  <a:schemeClr val="tx2"/>
                </a:solidFill>
              </a:rPr>
              <a:t> and </a:t>
            </a:r>
            <a:r>
              <a:rPr lang="fr-BE" sz="4000" b="1" dirty="0" err="1">
                <a:solidFill>
                  <a:schemeClr val="tx2"/>
                </a:solidFill>
              </a:rPr>
              <a:t>methods</a:t>
            </a:r>
            <a:endParaRPr lang="fr-BE" sz="4000" b="1" dirty="0">
              <a:solidFill>
                <a:schemeClr val="tx2"/>
              </a:solidFill>
            </a:endParaRP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3600" dirty="0"/>
              <a:t>299 data </a:t>
            </a:r>
            <a:r>
              <a:rPr lang="fr-BE" sz="3600" dirty="0" err="1"/>
              <a:t>collected</a:t>
            </a:r>
            <a:r>
              <a:rPr lang="fr-BE" sz="3600" dirty="0"/>
              <a:t> </a:t>
            </a:r>
            <a:r>
              <a:rPr lang="fr-BE" sz="3600" dirty="0" err="1"/>
              <a:t>from</a:t>
            </a:r>
            <a:r>
              <a:rPr lang="fr-BE" sz="3600" dirty="0"/>
              <a:t> 2013-2015 – 6 </a:t>
            </a:r>
            <a:r>
              <a:rPr lang="fr-BE" sz="3600" dirty="0" err="1"/>
              <a:t>Walloon</a:t>
            </a:r>
            <a:r>
              <a:rPr lang="fr-BE" sz="3600" dirty="0"/>
              <a:t> </a:t>
            </a:r>
            <a:r>
              <a:rPr lang="fr-BE" sz="3600" dirty="0" err="1"/>
              <a:t>farms</a:t>
            </a:r>
            <a:r>
              <a:rPr lang="fr-BE" sz="3600" dirty="0"/>
              <a:t>.</a:t>
            </a:r>
          </a:p>
          <a:p>
            <a:pPr>
              <a:lnSpc>
                <a:spcPct val="150000"/>
              </a:lnSpc>
            </a:pPr>
            <a:r>
              <a:rPr lang="fr-BE" sz="3600" b="1" i="1" dirty="0" err="1">
                <a:solidFill>
                  <a:srgbClr val="002060"/>
                </a:solidFill>
              </a:rPr>
              <a:t>Determination</a:t>
            </a:r>
            <a:r>
              <a:rPr lang="fr-BE" sz="3600" b="1" i="1" dirty="0">
                <a:solidFill>
                  <a:srgbClr val="002060"/>
                </a:solidFill>
              </a:rPr>
              <a:t> of HM (kg DM/ha)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Quadrats were mowed on a 5 to 10 meter length over 38 cm width on the pre-and post grazed paddocks. The mower was calibrated to leave a residual H of 4 cm. However, the H after mowing was verified. </a:t>
            </a:r>
            <a:endParaRPr lang="fr-B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pre-cut grass H was determined by performing 10 measurements on the grass strip using a RPM (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Jenquip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®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Feilding, New Zealand). Attention was paid to select a representative sample of the pasture. </a:t>
            </a:r>
            <a:endParaRPr lang="fr-B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Collected grass cut was weighted. </a:t>
            </a:r>
            <a:endParaRPr lang="fr-B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DM content (g/kg wet weight) was determined by taking a sample from the total homogenised harvest. It was thus weighted before and after oven drying (65°C – 72h) to determine the dry matter content (DM). </a:t>
            </a:r>
            <a:endParaRPr lang="fr-B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Herbage mass in the quadrat (kg DM/ha) per cm of grass height was calculated by dividing the weight of the cut grass (kg DM) by the mowed area (ha) and by sample height (cm). </a:t>
            </a:r>
            <a:endParaRPr lang="fr-B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HM (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kgDM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/ha) was calculated by multiplying this value by the average height measured on the paddock.</a:t>
            </a:r>
            <a:endParaRPr lang="fr-BE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BE" sz="3600" b="1" i="1" dirty="0" err="1">
                <a:solidFill>
                  <a:srgbClr val="002060"/>
                </a:solidFill>
              </a:rPr>
              <a:t>Challenged</a:t>
            </a:r>
            <a:r>
              <a:rPr lang="fr-BE" sz="3600" b="1" i="1" dirty="0">
                <a:solidFill>
                  <a:srgbClr val="002060"/>
                </a:solidFill>
              </a:rPr>
              <a:t> </a:t>
            </a:r>
            <a:r>
              <a:rPr lang="fr-BE" sz="3600" b="1" i="1" dirty="0" err="1">
                <a:solidFill>
                  <a:srgbClr val="002060"/>
                </a:solidFill>
              </a:rPr>
              <a:t>equations</a:t>
            </a:r>
            <a:endParaRPr lang="fr-BE" sz="3600" b="1" i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fr-BE" sz="3600" dirty="0"/>
              <a:t>The </a:t>
            </a:r>
            <a:r>
              <a:rPr lang="fr-BE" sz="3600" dirty="0" err="1"/>
              <a:t>challenged</a:t>
            </a:r>
            <a:r>
              <a:rPr lang="fr-BE" sz="3600" dirty="0"/>
              <a:t> </a:t>
            </a:r>
            <a:r>
              <a:rPr lang="fr-BE" sz="3600" dirty="0" err="1"/>
              <a:t>equations</a:t>
            </a:r>
            <a:r>
              <a:rPr lang="fr-BE" sz="3600" dirty="0"/>
              <a:t> are </a:t>
            </a:r>
            <a:r>
              <a:rPr lang="fr-BE" sz="3600" dirty="0" err="1"/>
              <a:t>presented</a:t>
            </a:r>
            <a:r>
              <a:rPr lang="fr-BE" sz="3600" dirty="0"/>
              <a:t> on Table 1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264042B-BB73-65B5-DFF6-473574189FB7}"/>
              </a:ext>
            </a:extLst>
          </p:cNvPr>
          <p:cNvSpPr txBox="1"/>
          <p:nvPr/>
        </p:nvSpPr>
        <p:spPr>
          <a:xfrm>
            <a:off x="2176166" y="26082401"/>
            <a:ext cx="4936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000" b="1" dirty="0" err="1">
                <a:solidFill>
                  <a:schemeClr val="tx2"/>
                </a:solidFill>
              </a:rPr>
              <a:t>Results</a:t>
            </a:r>
            <a:r>
              <a:rPr lang="fr-BE" sz="4000" b="1" dirty="0">
                <a:solidFill>
                  <a:schemeClr val="tx2"/>
                </a:solidFill>
              </a:rPr>
              <a:t> and discussion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537C2FB-1152-EBCE-4644-C7720AB5CA2F}"/>
              </a:ext>
            </a:extLst>
          </p:cNvPr>
          <p:cNvSpPr txBox="1"/>
          <p:nvPr/>
        </p:nvSpPr>
        <p:spPr>
          <a:xfrm>
            <a:off x="23498044" y="16721361"/>
            <a:ext cx="135543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/>
              <a:t>Figure 1 RPM </a:t>
            </a:r>
            <a:r>
              <a:rPr lang="fr-BE" sz="2800" dirty="0" err="1"/>
              <a:t>used</a:t>
            </a:r>
            <a:r>
              <a:rPr lang="fr-BE" sz="2800" dirty="0"/>
              <a:t> to </a:t>
            </a:r>
            <a:r>
              <a:rPr lang="fr-BE" sz="2800" dirty="0" err="1"/>
              <a:t>measure</a:t>
            </a:r>
            <a:r>
              <a:rPr lang="fr-BE" sz="2800" dirty="0"/>
              <a:t> CSH. </a:t>
            </a:r>
          </a:p>
          <a:p>
            <a:r>
              <a:rPr lang="fr-BE" sz="2800" dirty="0" err="1"/>
              <a:t>Abbreviations</a:t>
            </a:r>
            <a:r>
              <a:rPr lang="fr-BE" sz="2800" dirty="0"/>
              <a:t> RPM: </a:t>
            </a:r>
            <a:r>
              <a:rPr lang="fr-BE" sz="2800" dirty="0" err="1"/>
              <a:t>rising</a:t>
            </a:r>
            <a:r>
              <a:rPr lang="fr-BE" sz="2800" dirty="0"/>
              <a:t> plate </a:t>
            </a:r>
            <a:r>
              <a:rPr lang="fr-BE" sz="2800" dirty="0" err="1"/>
              <a:t>meter</a:t>
            </a:r>
            <a:r>
              <a:rPr lang="fr-BE" sz="2800" dirty="0"/>
              <a:t>. </a:t>
            </a:r>
          </a:p>
          <a:p>
            <a:r>
              <a:rPr lang="fr-BE" sz="2800" dirty="0"/>
              <a:t>CSH (cm): </a:t>
            </a:r>
            <a:r>
              <a:rPr lang="fr-BE" sz="2800" dirty="0" err="1"/>
              <a:t>compressed</a:t>
            </a:r>
            <a:r>
              <a:rPr lang="fr-BE" sz="2800" dirty="0"/>
              <a:t> </a:t>
            </a:r>
            <a:r>
              <a:rPr lang="fr-BE" sz="2800" dirty="0" err="1"/>
              <a:t>sward</a:t>
            </a:r>
            <a:r>
              <a:rPr lang="fr-BE" sz="2800" dirty="0"/>
              <a:t> </a:t>
            </a:r>
            <a:r>
              <a:rPr lang="fr-BE" sz="2800" dirty="0" err="1"/>
              <a:t>height</a:t>
            </a:r>
            <a:endParaRPr lang="fr-BE" sz="2800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A0A1BEB-B343-66A4-9DBF-C204C326CCE7}"/>
              </a:ext>
            </a:extLst>
          </p:cNvPr>
          <p:cNvSpPr txBox="1"/>
          <p:nvPr/>
        </p:nvSpPr>
        <p:spPr>
          <a:xfrm>
            <a:off x="2104158" y="6208193"/>
            <a:ext cx="23690632" cy="2376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Aim of the study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Times New Roman" panose="02020603050405020304" pitchFamily="18" charset="0"/>
              </a:rPr>
              <a:t>Different equations developed by RPM </a:t>
            </a:r>
            <a:r>
              <a:rPr lang="en-US" sz="3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manufacters</a:t>
            </a:r>
            <a:r>
              <a:rPr lang="en-US" sz="3600" dirty="0">
                <a:latin typeface="Calibri" panose="020F0502020204030204" pitchFamily="34" charset="0"/>
                <a:cs typeface="Times New Roman" panose="02020603050405020304" pitchFamily="18" charset="0"/>
              </a:rPr>
              <a:t> are available. </a:t>
            </a:r>
          </a:p>
          <a:p>
            <a:pPr marL="566185" indent="-566185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Times New Roman" panose="02020603050405020304" pitchFamily="18" charset="0"/>
              </a:rPr>
              <a:t>The aim of this study was to compare the  HM values obtained using 3 different equations (NZ; F and </a:t>
            </a:r>
            <a:r>
              <a:rPr lang="en-US" sz="36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Irl</a:t>
            </a:r>
            <a:r>
              <a:rPr lang="en-US" sz="3600" dirty="0">
                <a:latin typeface="Calibri" panose="020F0502020204030204" pitchFamily="34" charset="0"/>
                <a:cs typeface="Times New Roman" panose="02020603050405020304" pitchFamily="18" charset="0"/>
              </a:rPr>
              <a:t>) with field values from mowing of quadrats used as gold values of HM.</a:t>
            </a:r>
            <a:endParaRPr lang="fr-BE" sz="3600" dirty="0"/>
          </a:p>
        </p:txBody>
      </p:sp>
      <p:graphicFrame>
        <p:nvGraphicFramePr>
          <p:cNvPr id="26" name="Tableau 25">
            <a:extLst>
              <a:ext uri="{FF2B5EF4-FFF2-40B4-BE49-F238E27FC236}">
                <a16:creationId xmlns:a16="http://schemas.microsoft.com/office/drawing/2014/main" id="{A098ABF4-1B6E-539F-B4F7-22F5D486B8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625248"/>
              </p:ext>
            </p:extLst>
          </p:nvPr>
        </p:nvGraphicFramePr>
        <p:xfrm>
          <a:off x="2392190" y="20465777"/>
          <a:ext cx="22441552" cy="2904158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660000">
                  <a:extLst>
                    <a:ext uri="{9D8B030D-6E8A-4147-A177-3AD203B41FA5}">
                      <a16:colId xmlns:a16="http://schemas.microsoft.com/office/drawing/2014/main" val="478656789"/>
                    </a:ext>
                  </a:extLst>
                </a:gridCol>
                <a:gridCol w="2885932">
                  <a:extLst>
                    <a:ext uri="{9D8B030D-6E8A-4147-A177-3AD203B41FA5}">
                      <a16:colId xmlns:a16="http://schemas.microsoft.com/office/drawing/2014/main" val="36074923"/>
                    </a:ext>
                  </a:extLst>
                </a:gridCol>
                <a:gridCol w="3312000">
                  <a:extLst>
                    <a:ext uri="{9D8B030D-6E8A-4147-A177-3AD203B41FA5}">
                      <a16:colId xmlns:a16="http://schemas.microsoft.com/office/drawing/2014/main" val="3960873252"/>
                    </a:ext>
                  </a:extLst>
                </a:gridCol>
                <a:gridCol w="4791810">
                  <a:extLst>
                    <a:ext uri="{9D8B030D-6E8A-4147-A177-3AD203B41FA5}">
                      <a16:colId xmlns:a16="http://schemas.microsoft.com/office/drawing/2014/main" val="2078785828"/>
                    </a:ext>
                  </a:extLst>
                </a:gridCol>
                <a:gridCol w="4791810">
                  <a:extLst>
                    <a:ext uri="{9D8B030D-6E8A-4147-A177-3AD203B41FA5}">
                      <a16:colId xmlns:a16="http://schemas.microsoft.com/office/drawing/2014/main" val="1714123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Origin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Used Device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Study/reference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3004946"/>
                  </a:ext>
                </a:extLst>
              </a:tr>
              <a:tr h="735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3200" dirty="0">
                          <a:solidFill>
                            <a:schemeClr val="tx1"/>
                          </a:solidFill>
                          <a:effectLst/>
                        </a:rPr>
                        <a:t>HM = (CSH*140) +500</a:t>
                      </a:r>
                      <a:endParaRPr lang="fr-BE" sz="3200" dirty="0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(equ-1)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New Zealand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 err="1">
                          <a:effectLst/>
                        </a:rPr>
                        <a:t>Jenquip</a:t>
                      </a:r>
                      <a:r>
                        <a:rPr lang="en-GB" sz="3200" dirty="0">
                          <a:effectLst/>
                        </a:rPr>
                        <a:t> EC20®: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 err="1">
                          <a:effectLst/>
                        </a:rPr>
                        <a:t>Earle</a:t>
                      </a:r>
                      <a:r>
                        <a:rPr lang="fr-BE" sz="3200" dirty="0">
                          <a:effectLst/>
                        </a:rPr>
                        <a:t> et al., 1997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668999"/>
                  </a:ext>
                </a:extLst>
              </a:tr>
              <a:tr h="9997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HM = -227.6+233*CSH +(-5.35*CSH²)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(equ-2)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Ireland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 err="1">
                          <a:effectLst/>
                        </a:rPr>
                        <a:t>GrassHopper</a:t>
                      </a:r>
                      <a:r>
                        <a:rPr lang="en-GB" sz="3200" dirty="0">
                          <a:effectLst/>
                        </a:rPr>
                        <a:t>®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McSweeney et al., 2022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0140542"/>
                  </a:ext>
                </a:extLst>
              </a:tr>
              <a:tr h="6627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HM = 238 *CSH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(equ-3)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</a:rPr>
                        <a:t>France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>
                          <a:effectLst/>
                        </a:rPr>
                        <a:t> </a:t>
                      </a:r>
                      <a:endParaRPr lang="fr-BE" sz="32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 err="1">
                          <a:effectLst/>
                        </a:rPr>
                        <a:t>Defrance</a:t>
                      </a:r>
                      <a:r>
                        <a:rPr lang="en-GB" sz="3200" dirty="0">
                          <a:effectLst/>
                        </a:rPr>
                        <a:t> et al., 2004</a:t>
                      </a:r>
                      <a:endParaRPr lang="fr-BE" sz="32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2539951"/>
                  </a:ext>
                </a:extLst>
              </a:tr>
            </a:tbl>
          </a:graphicData>
        </a:graphic>
      </p:graphicFrame>
      <p:sp>
        <p:nvSpPr>
          <p:cNvPr id="27" name="ZoneTexte 26">
            <a:extLst>
              <a:ext uri="{FF2B5EF4-FFF2-40B4-BE49-F238E27FC236}">
                <a16:creationId xmlns:a16="http://schemas.microsoft.com/office/drawing/2014/main" id="{522F4450-0D40-83AE-01C3-84CE8741401C}"/>
              </a:ext>
            </a:extLst>
          </p:cNvPr>
          <p:cNvSpPr txBox="1"/>
          <p:nvPr/>
        </p:nvSpPr>
        <p:spPr>
          <a:xfrm>
            <a:off x="2248174" y="23130073"/>
            <a:ext cx="14257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BE" sz="4000" b="1" i="1" dirty="0" err="1">
                <a:solidFill>
                  <a:srgbClr val="002060"/>
                </a:solidFill>
                <a:latin typeface="+mj-lt"/>
              </a:rPr>
              <a:t>Statistics</a:t>
            </a:r>
            <a:endParaRPr lang="fr-BE" sz="4000" b="1" i="1" dirty="0">
              <a:solidFill>
                <a:srgbClr val="00206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Determination coefficients (R²)</a:t>
            </a:r>
          </a:p>
          <a:p>
            <a:r>
              <a:rPr lang="en-US" sz="3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Mean square error (MSE) &amp; relative prediction error (RPE -%). </a:t>
            </a:r>
            <a:endParaRPr lang="fr-BE" sz="3600" b="1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9" name="Accolade fermante 28">
            <a:extLst>
              <a:ext uri="{FF2B5EF4-FFF2-40B4-BE49-F238E27FC236}">
                <a16:creationId xmlns:a16="http://schemas.microsoft.com/office/drawing/2014/main" id="{A38E3CCB-B9EC-A6C8-EC50-95B2142F2A65}"/>
              </a:ext>
            </a:extLst>
          </p:cNvPr>
          <p:cNvSpPr/>
          <p:nvPr/>
        </p:nvSpPr>
        <p:spPr>
          <a:xfrm>
            <a:off x="13769454" y="23922161"/>
            <a:ext cx="432048" cy="18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57B5369-E508-9727-867D-6E07452EDC22}"/>
              </a:ext>
            </a:extLst>
          </p:cNvPr>
          <p:cNvSpPr txBox="1"/>
          <p:nvPr/>
        </p:nvSpPr>
        <p:spPr>
          <a:xfrm>
            <a:off x="14345518" y="24066177"/>
            <a:ext cx="4464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 dirty="0">
                <a:solidFill>
                  <a:srgbClr val="77933C"/>
                </a:solidFill>
              </a:rPr>
              <a:t>Calculatio</a:t>
            </a:r>
            <a:r>
              <a:rPr lang="fr-BE" sz="3600" dirty="0">
                <a:solidFill>
                  <a:srgbClr val="77933C"/>
                </a:solidFill>
              </a:rPr>
              <a:t>n HM  by </a:t>
            </a:r>
            <a:r>
              <a:rPr lang="fr-BE" sz="3600" dirty="0" err="1">
                <a:solidFill>
                  <a:srgbClr val="77933C"/>
                </a:solidFill>
              </a:rPr>
              <a:t>using</a:t>
            </a:r>
            <a:r>
              <a:rPr lang="fr-BE" sz="3600" dirty="0">
                <a:solidFill>
                  <a:srgbClr val="77933C"/>
                </a:solidFill>
              </a:rPr>
              <a:t> </a:t>
            </a:r>
            <a:r>
              <a:rPr lang="fr-BE" sz="3600" dirty="0" err="1">
                <a:solidFill>
                  <a:srgbClr val="77933C"/>
                </a:solidFill>
              </a:rPr>
              <a:t>field</a:t>
            </a:r>
            <a:r>
              <a:rPr lang="fr-BE" sz="3600" dirty="0">
                <a:solidFill>
                  <a:srgbClr val="77933C"/>
                </a:solidFill>
              </a:rPr>
              <a:t> CSH values (cm)</a:t>
            </a:r>
          </a:p>
        </p:txBody>
      </p:sp>
      <p:sp>
        <p:nvSpPr>
          <p:cNvPr id="36" name="Flèche : droite 35">
            <a:extLst>
              <a:ext uri="{FF2B5EF4-FFF2-40B4-BE49-F238E27FC236}">
                <a16:creationId xmlns:a16="http://schemas.microsoft.com/office/drawing/2014/main" id="{77F382F6-65D2-067D-5FEB-4BD3902DE8E6}"/>
              </a:ext>
            </a:extLst>
          </p:cNvPr>
          <p:cNvSpPr/>
          <p:nvPr/>
        </p:nvSpPr>
        <p:spPr>
          <a:xfrm>
            <a:off x="18738006" y="24282201"/>
            <a:ext cx="978408" cy="7726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B2D2523-0865-CD31-8336-39AD6B94B5BE}"/>
              </a:ext>
            </a:extLst>
          </p:cNvPr>
          <p:cNvSpPr txBox="1"/>
          <p:nvPr/>
        </p:nvSpPr>
        <p:spPr>
          <a:xfrm>
            <a:off x="19962142" y="23994169"/>
            <a:ext cx="83229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Over- and </a:t>
            </a:r>
            <a:r>
              <a:rPr lang="fr-BE" sz="3600" dirty="0" err="1"/>
              <a:t>under-evaluated</a:t>
            </a:r>
            <a:r>
              <a:rPr lang="fr-BE" sz="3600" dirty="0"/>
              <a:t> values</a:t>
            </a:r>
          </a:p>
          <a:p>
            <a:r>
              <a:rPr lang="fr-BE" sz="3600" dirty="0" err="1"/>
              <a:t>With</a:t>
            </a:r>
            <a:r>
              <a:rPr lang="fr-BE" sz="3600" dirty="0"/>
              <a:t> regards to HM </a:t>
            </a:r>
            <a:r>
              <a:rPr lang="fr-BE" sz="3600" dirty="0" err="1"/>
              <a:t>field</a:t>
            </a:r>
            <a:r>
              <a:rPr lang="fr-BE" sz="3600" dirty="0"/>
              <a:t> values (kg DM/ha)</a:t>
            </a:r>
          </a:p>
        </p:txBody>
      </p:sp>
      <p:pic>
        <p:nvPicPr>
          <p:cNvPr id="53" name="Image 52" descr="Une image contenant texte, diagramme, ligne, Tracé&#10;&#10;Description générée automatiquement">
            <a:extLst>
              <a:ext uri="{FF2B5EF4-FFF2-40B4-BE49-F238E27FC236}">
                <a16:creationId xmlns:a16="http://schemas.microsoft.com/office/drawing/2014/main" id="{D569C647-6484-F5D7-E877-F680E8479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5838" y="26010393"/>
            <a:ext cx="5554599" cy="5543896"/>
          </a:xfrm>
          <a:prstGeom prst="rect">
            <a:avLst/>
          </a:prstGeom>
        </p:spPr>
      </p:pic>
      <p:pic>
        <p:nvPicPr>
          <p:cNvPr id="60" name="Image 59" descr="Une image contenant texte, diagramme, ligne, Tracé&#10;&#10;Description générée automatiquement">
            <a:extLst>
              <a:ext uri="{FF2B5EF4-FFF2-40B4-BE49-F238E27FC236}">
                <a16:creationId xmlns:a16="http://schemas.microsoft.com/office/drawing/2014/main" id="{A4485040-8591-6B0C-8EA6-A33F01F8DB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182" y="11824817"/>
            <a:ext cx="5444097" cy="5436000"/>
          </a:xfrm>
          <a:prstGeom prst="rect">
            <a:avLst/>
          </a:prstGeom>
        </p:spPr>
      </p:pic>
      <p:pic>
        <p:nvPicPr>
          <p:cNvPr id="62" name="Image 61" descr="Une image contenant texte, diagramme, ligne, Tracé&#10;&#10;Description générée automatiquement">
            <a:extLst>
              <a:ext uri="{FF2B5EF4-FFF2-40B4-BE49-F238E27FC236}">
                <a16:creationId xmlns:a16="http://schemas.microsoft.com/office/drawing/2014/main" id="{5EC4DFED-6323-5E79-A0B3-83F78AC67C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7846" y="31338985"/>
            <a:ext cx="5410425" cy="5400000"/>
          </a:xfrm>
          <a:prstGeom prst="rect">
            <a:avLst/>
          </a:prstGeom>
        </p:spPr>
      </p:pic>
      <p:graphicFrame>
        <p:nvGraphicFramePr>
          <p:cNvPr id="63" name="Tableau 62">
            <a:extLst>
              <a:ext uri="{FF2B5EF4-FFF2-40B4-BE49-F238E27FC236}">
                <a16:creationId xmlns:a16="http://schemas.microsoft.com/office/drawing/2014/main" id="{C6DA1572-316E-B1F0-0B7E-09188D41D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431043"/>
              </p:ext>
            </p:extLst>
          </p:nvPr>
        </p:nvGraphicFramePr>
        <p:xfrm>
          <a:off x="2320182" y="29034729"/>
          <a:ext cx="14383082" cy="346802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873663">
                  <a:extLst>
                    <a:ext uri="{9D8B030D-6E8A-4147-A177-3AD203B41FA5}">
                      <a16:colId xmlns:a16="http://schemas.microsoft.com/office/drawing/2014/main" val="4235081099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val="4046892610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1667585038"/>
                    </a:ext>
                  </a:extLst>
                </a:gridCol>
                <a:gridCol w="2069419">
                  <a:extLst>
                    <a:ext uri="{9D8B030D-6E8A-4147-A177-3AD203B41FA5}">
                      <a16:colId xmlns:a16="http://schemas.microsoft.com/office/drawing/2014/main" val="2977325682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045975363"/>
                    </a:ext>
                  </a:extLst>
                </a:gridCol>
                <a:gridCol w="1836000">
                  <a:extLst>
                    <a:ext uri="{9D8B030D-6E8A-4147-A177-3AD203B41FA5}">
                      <a16:colId xmlns:a16="http://schemas.microsoft.com/office/drawing/2014/main" val="24681284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CSH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HM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R²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RMSE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RPE (%)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0037071"/>
                  </a:ext>
                </a:extLst>
              </a:tr>
              <a:tr h="735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Field data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9.73 ± 2.86 cm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1599 ± 674 kg DM/ha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2049095"/>
                  </a:ext>
                </a:extLst>
              </a:tr>
              <a:tr h="735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32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equ-1</a:t>
                      </a:r>
                      <a:endParaRPr lang="fr-BE" sz="3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07653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9.73 ± 2.86 cm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1862 ± 400 kg DM/ha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576.9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2522563"/>
                  </a:ext>
                </a:extLst>
              </a:tr>
              <a:tr h="9997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equ-2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407653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9.73 ± 2.86 cm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1489 ± 339 kg DM/ha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537.5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4534408"/>
                  </a:ext>
                </a:extLst>
              </a:tr>
              <a:tr h="371628">
                <a:tc>
                  <a:txBody>
                    <a:bodyPr/>
                    <a:lstStyle/>
                    <a:p>
                      <a:pPr marL="0" marR="0" lvl="0" indent="0" algn="l" defTabSz="407653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equ-3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4076532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9.73 ± 2.86 cm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2315 ± 680 kg DM/ha 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+mj-lt"/>
                        </a:rPr>
                        <a:t> 0.42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913.2</a:t>
                      </a:r>
                      <a:endParaRPr lang="fr-BE" sz="3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270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3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8079401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95F63277-68EC-F502-9486-5337286AAF99}"/>
              </a:ext>
            </a:extLst>
          </p:cNvPr>
          <p:cNvSpPr txBox="1"/>
          <p:nvPr/>
        </p:nvSpPr>
        <p:spPr>
          <a:xfrm>
            <a:off x="2176166" y="32491113"/>
            <a:ext cx="137535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equ.1 and 3 led to a recurrent over-evaluation of grass stocks (74% and 90% in Equ1 and 3 respectively). This over-estimation reached 503 kg DM/ha. </a:t>
            </a:r>
          </a:p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Conversely, the RPE of </a:t>
            </a:r>
            <a:r>
              <a:rPr lang="en-US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2 was the lowest (33.6%) and the errors were more equally balanced (55% under vs 45% over-estimation). </a:t>
            </a:r>
            <a:endParaRPr lang="fr-BE" sz="36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353D4E2-5C63-5007-A176-6F260B091DCB}"/>
              </a:ext>
            </a:extLst>
          </p:cNvPr>
          <p:cNvSpPr txBox="1"/>
          <p:nvPr/>
        </p:nvSpPr>
        <p:spPr>
          <a:xfrm>
            <a:off x="2176166" y="27018506"/>
            <a:ext cx="14185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/>
              <a:t>Table 2 HM </a:t>
            </a:r>
            <a:r>
              <a:rPr lang="fr-BE" sz="3600" dirty="0" err="1"/>
              <a:t>calculated</a:t>
            </a:r>
            <a:r>
              <a:rPr lang="fr-BE" sz="3600" dirty="0"/>
              <a:t> </a:t>
            </a:r>
            <a:r>
              <a:rPr lang="fr-BE" sz="3600" dirty="0" err="1"/>
              <a:t>using</a:t>
            </a:r>
            <a:r>
              <a:rPr lang="fr-BE" sz="3600" dirty="0"/>
              <a:t> the </a:t>
            </a:r>
            <a:r>
              <a:rPr lang="fr-BE" sz="3600" dirty="0" err="1"/>
              <a:t>different</a:t>
            </a:r>
            <a:r>
              <a:rPr lang="fr-BE" sz="3600" dirty="0"/>
              <a:t> </a:t>
            </a:r>
            <a:r>
              <a:rPr lang="fr-BE" sz="3600" dirty="0" err="1"/>
              <a:t>equations</a:t>
            </a:r>
            <a:r>
              <a:rPr lang="fr-BE" sz="3600" dirty="0"/>
              <a:t> and </a:t>
            </a:r>
            <a:r>
              <a:rPr lang="en-GB" sz="3600" dirty="0"/>
              <a:t>statistic</a:t>
            </a:r>
            <a:r>
              <a:rPr lang="fr-BE" sz="3600" dirty="0"/>
              <a:t> </a:t>
            </a:r>
            <a:r>
              <a:rPr lang="fr-BE" sz="3600" dirty="0" err="1"/>
              <a:t>analysis</a:t>
            </a:r>
            <a:r>
              <a:rPr lang="fr-BE" sz="3600" dirty="0"/>
              <a:t>. </a:t>
            </a:r>
            <a:r>
              <a:rPr lang="fr-BE" sz="3600" dirty="0" err="1"/>
              <a:t>Abbreviations</a:t>
            </a:r>
            <a:r>
              <a:rPr lang="fr-BE" sz="3600" dirty="0"/>
              <a:t>: HM: </a:t>
            </a:r>
            <a:r>
              <a:rPr lang="fr-BE" sz="3600" dirty="0" err="1"/>
              <a:t>Herb</a:t>
            </a:r>
            <a:r>
              <a:rPr lang="fr-BE" sz="3600" dirty="0"/>
              <a:t> mass (kg DM/ha)</a:t>
            </a:r>
          </a:p>
          <a:p>
            <a:r>
              <a:rPr lang="fr-BE" sz="3600" dirty="0"/>
              <a:t>CSH: </a:t>
            </a:r>
            <a:r>
              <a:rPr lang="fr-BE" sz="3600" dirty="0" err="1"/>
              <a:t>compressed</a:t>
            </a:r>
            <a:r>
              <a:rPr lang="fr-BE" sz="3600" dirty="0"/>
              <a:t> </a:t>
            </a:r>
            <a:r>
              <a:rPr lang="fr-BE" sz="3600" dirty="0" err="1"/>
              <a:t>sward</a:t>
            </a:r>
            <a:r>
              <a:rPr lang="fr-BE" sz="3600" dirty="0"/>
              <a:t> </a:t>
            </a:r>
            <a:r>
              <a:rPr lang="fr-BE" sz="3600" dirty="0" err="1"/>
              <a:t>height</a:t>
            </a:r>
            <a:r>
              <a:rPr lang="fr-BE" sz="3600" dirty="0"/>
              <a:t> (cm)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8C7FFA7-2B56-432D-248B-54F04A813213}"/>
              </a:ext>
            </a:extLst>
          </p:cNvPr>
          <p:cNvSpPr txBox="1"/>
          <p:nvPr/>
        </p:nvSpPr>
        <p:spPr>
          <a:xfrm>
            <a:off x="23202502" y="32635129"/>
            <a:ext cx="5400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200" dirty="0"/>
              <a:t>Figure 2 Relationship </a:t>
            </a:r>
            <a:r>
              <a:rPr lang="fr-BE" sz="3200" dirty="0" err="1"/>
              <a:t>between</a:t>
            </a:r>
            <a:r>
              <a:rPr lang="fr-BE" sz="3200" dirty="0"/>
              <a:t> HM </a:t>
            </a:r>
            <a:r>
              <a:rPr lang="fr-BE" sz="3200" dirty="0" err="1"/>
              <a:t>calculated</a:t>
            </a:r>
            <a:r>
              <a:rPr lang="fr-BE" sz="3200" dirty="0"/>
              <a:t> </a:t>
            </a:r>
            <a:r>
              <a:rPr lang="fr-BE" sz="3200" dirty="0" err="1"/>
              <a:t>using</a:t>
            </a:r>
            <a:r>
              <a:rPr lang="fr-BE" sz="3200" dirty="0"/>
              <a:t> of the </a:t>
            </a:r>
            <a:r>
              <a:rPr lang="fr-BE" sz="3200" dirty="0" err="1"/>
              <a:t>challenged</a:t>
            </a:r>
            <a:r>
              <a:rPr lang="fr-BE" sz="3200" dirty="0"/>
              <a:t> </a:t>
            </a:r>
            <a:r>
              <a:rPr lang="fr-BE" sz="3200" dirty="0" err="1"/>
              <a:t>equations</a:t>
            </a:r>
            <a:r>
              <a:rPr lang="fr-BE" sz="3200" dirty="0"/>
              <a:t> and the HM </a:t>
            </a:r>
            <a:r>
              <a:rPr lang="fr-BE" sz="3200" dirty="0" err="1"/>
              <a:t>field</a:t>
            </a:r>
            <a:r>
              <a:rPr lang="fr-BE" sz="3200" dirty="0"/>
              <a:t> values . </a:t>
            </a:r>
          </a:p>
          <a:p>
            <a:r>
              <a:rPr lang="fr-BE" sz="3200" dirty="0" err="1"/>
              <a:t>Abbreviations</a:t>
            </a:r>
            <a:r>
              <a:rPr lang="fr-BE" sz="3200" dirty="0"/>
              <a:t>:  HM: </a:t>
            </a:r>
            <a:r>
              <a:rPr lang="fr-BE" sz="3200" dirty="0" err="1"/>
              <a:t>Herb</a:t>
            </a:r>
            <a:r>
              <a:rPr lang="fr-BE" sz="3200" dirty="0"/>
              <a:t> mass (kg DM/ha)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2587D91-3428-82F3-345A-CE4B323A58B8}"/>
              </a:ext>
            </a:extLst>
          </p:cNvPr>
          <p:cNvSpPr txBox="1"/>
          <p:nvPr/>
        </p:nvSpPr>
        <p:spPr>
          <a:xfrm>
            <a:off x="2176166" y="35371433"/>
            <a:ext cx="13681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 dirty="0">
                <a:solidFill>
                  <a:schemeClr val="tx2"/>
                </a:solidFill>
              </a:rPr>
              <a:t>Conclusions </a:t>
            </a:r>
          </a:p>
          <a:p>
            <a:r>
              <a:rPr lang="fr-BE" sz="3600" dirty="0" err="1"/>
              <a:t>Despite</a:t>
            </a:r>
            <a:r>
              <a:rPr lang="fr-BE" sz="3600" dirty="0"/>
              <a:t> the </a:t>
            </a:r>
            <a:r>
              <a:rPr lang="fr-BE" sz="3600" dirty="0" err="1"/>
              <a:t>fact</a:t>
            </a:r>
            <a:r>
              <a:rPr lang="fr-BE" sz="3600" dirty="0"/>
              <a:t> </a:t>
            </a:r>
            <a:r>
              <a:rPr lang="fr-BE" sz="3600" dirty="0" err="1"/>
              <a:t>that</a:t>
            </a:r>
            <a:r>
              <a:rPr lang="fr-BE" sz="3600" dirty="0"/>
              <a:t> all the </a:t>
            </a:r>
            <a:r>
              <a:rPr lang="fr-BE" sz="3600" dirty="0" err="1"/>
              <a:t>challenged</a:t>
            </a:r>
            <a:r>
              <a:rPr lang="fr-BE" sz="3600" dirty="0"/>
              <a:t> </a:t>
            </a:r>
            <a:r>
              <a:rPr lang="fr-BE" sz="3600" dirty="0" err="1"/>
              <a:t>equations</a:t>
            </a:r>
            <a:r>
              <a:rPr lang="fr-BE" sz="3600" dirty="0"/>
              <a:t> </a:t>
            </a:r>
            <a:r>
              <a:rPr lang="fr-BE" sz="3600" dirty="0" err="1"/>
              <a:t>demonstrated</a:t>
            </a:r>
            <a:r>
              <a:rPr lang="fr-BE" sz="3600" dirty="0"/>
              <a:t> </a:t>
            </a:r>
            <a:r>
              <a:rPr lang="fr-BE" sz="3600" dirty="0" err="1"/>
              <a:t>evaluation</a:t>
            </a:r>
            <a:r>
              <a:rPr lang="fr-BE" sz="3600" dirty="0"/>
              <a:t> </a:t>
            </a:r>
            <a:r>
              <a:rPr lang="fr-BE" sz="3600" dirty="0" err="1"/>
              <a:t>errors</a:t>
            </a:r>
            <a:r>
              <a:rPr lang="fr-BE" sz="3600" dirty="0"/>
              <a:t>, the Irish one </a:t>
            </a:r>
            <a:r>
              <a:rPr lang="fr-BE" sz="3600" dirty="0" err="1"/>
              <a:t>seems</a:t>
            </a:r>
            <a:r>
              <a:rPr lang="fr-BE" sz="3600" dirty="0"/>
              <a:t> the </a:t>
            </a:r>
            <a:r>
              <a:rPr lang="fr-BE" sz="3600" dirty="0" err="1"/>
              <a:t>most</a:t>
            </a:r>
            <a:r>
              <a:rPr lang="fr-BE" sz="3600" dirty="0"/>
              <a:t> </a:t>
            </a:r>
            <a:r>
              <a:rPr lang="fr-BE" sz="3600" dirty="0" err="1"/>
              <a:t>accurate</a:t>
            </a:r>
            <a:r>
              <a:rPr lang="fr-BE" sz="3600" dirty="0"/>
              <a:t> as </a:t>
            </a:r>
            <a:r>
              <a:rPr lang="fr-BE" sz="3600" dirty="0" err="1"/>
              <a:t>under</a:t>
            </a:r>
            <a:r>
              <a:rPr lang="fr-BE" sz="3600" dirty="0"/>
              <a:t>-estimation of </a:t>
            </a:r>
            <a:r>
              <a:rPr lang="fr-BE" sz="3600" dirty="0" err="1"/>
              <a:t>grass</a:t>
            </a:r>
            <a:r>
              <a:rPr lang="fr-BE" sz="3600" dirty="0"/>
              <a:t> stocks </a:t>
            </a:r>
            <a:r>
              <a:rPr lang="fr-BE" sz="3600" dirty="0" err="1"/>
              <a:t>could</a:t>
            </a:r>
            <a:r>
              <a:rPr lang="fr-BE" sz="3600" dirty="0"/>
              <a:t> help the </a:t>
            </a:r>
            <a:r>
              <a:rPr lang="fr-BE" sz="3600" dirty="0" err="1"/>
              <a:t>farmers</a:t>
            </a:r>
            <a:r>
              <a:rPr lang="fr-BE" sz="3600" dirty="0"/>
              <a:t> to </a:t>
            </a:r>
            <a:r>
              <a:rPr lang="fr-BE" sz="3600" dirty="0" err="1"/>
              <a:t>adjust</a:t>
            </a:r>
            <a:r>
              <a:rPr lang="fr-BE" sz="3600" dirty="0"/>
              <a:t> </a:t>
            </a:r>
            <a:r>
              <a:rPr lang="fr-BE" sz="3600" dirty="0" err="1"/>
              <a:t>grazing</a:t>
            </a:r>
            <a:r>
              <a:rPr lang="fr-BE" sz="3600" dirty="0"/>
              <a:t> management, </a:t>
            </a:r>
            <a:r>
              <a:rPr lang="fr-BE" sz="3600" dirty="0" err="1"/>
              <a:t>so</a:t>
            </a:r>
            <a:r>
              <a:rPr lang="fr-BE" sz="3600" dirty="0"/>
              <a:t> </a:t>
            </a:r>
            <a:r>
              <a:rPr lang="fr-BE" sz="3600" dirty="0" err="1"/>
              <a:t>that</a:t>
            </a:r>
            <a:r>
              <a:rPr lang="fr-BE" sz="3600" dirty="0"/>
              <a:t> </a:t>
            </a:r>
            <a:r>
              <a:rPr lang="fr-BE" sz="3600" dirty="0" err="1"/>
              <a:t>milk</a:t>
            </a:r>
            <a:r>
              <a:rPr lang="fr-BE" sz="3600" dirty="0"/>
              <a:t> </a:t>
            </a:r>
            <a:r>
              <a:rPr lang="fr-BE" sz="3600" dirty="0" err="1"/>
              <a:t>yield</a:t>
            </a:r>
            <a:r>
              <a:rPr lang="fr-BE" sz="3600" dirty="0"/>
              <a:t> </a:t>
            </a:r>
            <a:r>
              <a:rPr lang="fr-BE" sz="3600" dirty="0" err="1"/>
              <a:t>could</a:t>
            </a:r>
            <a:r>
              <a:rPr lang="fr-BE" sz="3600" dirty="0"/>
              <a:t> </a:t>
            </a:r>
            <a:r>
              <a:rPr lang="fr-BE" sz="3600" dirty="0" err="1"/>
              <a:t>be</a:t>
            </a:r>
            <a:r>
              <a:rPr lang="fr-BE" sz="3600" dirty="0"/>
              <a:t> </a:t>
            </a:r>
            <a:r>
              <a:rPr lang="fr-BE" sz="3600" dirty="0" err="1"/>
              <a:t>preserved</a:t>
            </a:r>
            <a:r>
              <a:rPr lang="fr-BE" sz="3600" dirty="0"/>
              <a:t>. </a:t>
            </a:r>
            <a:r>
              <a:rPr lang="fr-BE" sz="3600" dirty="0" err="1"/>
              <a:t>Better</a:t>
            </a:r>
            <a:r>
              <a:rPr lang="fr-BE" sz="3600" dirty="0"/>
              <a:t> estimation of </a:t>
            </a:r>
            <a:r>
              <a:rPr lang="fr-BE" sz="3600" dirty="0" err="1"/>
              <a:t>grass</a:t>
            </a:r>
            <a:r>
              <a:rPr lang="fr-BE" sz="3600" dirty="0"/>
              <a:t> stocks </a:t>
            </a:r>
            <a:r>
              <a:rPr lang="fr-BE" sz="3600" dirty="0" err="1"/>
              <a:t>could</a:t>
            </a:r>
            <a:r>
              <a:rPr lang="fr-BE" sz="3600" dirty="0"/>
              <a:t> </a:t>
            </a:r>
            <a:r>
              <a:rPr lang="fr-BE" sz="3600" dirty="0" err="1"/>
              <a:t>be</a:t>
            </a:r>
            <a:r>
              <a:rPr lang="fr-BE" sz="3600" dirty="0"/>
              <a:t> </a:t>
            </a:r>
            <a:r>
              <a:rPr lang="fr-BE" sz="3600" dirty="0" err="1"/>
              <a:t>obtained</a:t>
            </a:r>
            <a:r>
              <a:rPr lang="fr-BE" sz="3600" dirty="0"/>
              <a:t> by </a:t>
            </a:r>
            <a:r>
              <a:rPr lang="fr-BE" sz="3600" dirty="0" err="1"/>
              <a:t>using</a:t>
            </a:r>
            <a:r>
              <a:rPr lang="fr-BE" sz="3600" dirty="0"/>
              <a:t> an </a:t>
            </a:r>
            <a:r>
              <a:rPr lang="fr-BE" sz="3600" dirty="0" err="1"/>
              <a:t>equation</a:t>
            </a:r>
            <a:r>
              <a:rPr lang="fr-BE" sz="3600" dirty="0"/>
              <a:t> </a:t>
            </a:r>
            <a:r>
              <a:rPr lang="fr-BE" sz="3600" dirty="0" err="1"/>
              <a:t>developed</a:t>
            </a:r>
            <a:r>
              <a:rPr lang="fr-BE" sz="3600" dirty="0"/>
              <a:t> </a:t>
            </a:r>
            <a:r>
              <a:rPr lang="fr-BE" sz="3600" dirty="0" err="1"/>
              <a:t>specially</a:t>
            </a:r>
            <a:r>
              <a:rPr lang="fr-BE" sz="3600" dirty="0"/>
              <a:t> for </a:t>
            </a:r>
            <a:r>
              <a:rPr lang="fr-BE" sz="3600" dirty="0" err="1"/>
              <a:t>Walloon</a:t>
            </a:r>
            <a:r>
              <a:rPr lang="fr-BE" sz="3600" dirty="0"/>
              <a:t> conditions, in </a:t>
            </a:r>
            <a:r>
              <a:rPr lang="fr-BE" sz="3600" dirty="0" err="1"/>
              <a:t>terms</a:t>
            </a:r>
            <a:r>
              <a:rPr lang="fr-BE" sz="3600" dirty="0"/>
              <a:t> of </a:t>
            </a:r>
            <a:r>
              <a:rPr lang="fr-BE" sz="3600" dirty="0" err="1"/>
              <a:t>grass</a:t>
            </a:r>
            <a:r>
              <a:rPr lang="fr-BE" sz="3600" dirty="0"/>
              <a:t> </a:t>
            </a:r>
            <a:r>
              <a:rPr lang="fr-BE" sz="3600" dirty="0" err="1"/>
              <a:t>species</a:t>
            </a:r>
            <a:r>
              <a:rPr lang="fr-BE" sz="3600" dirty="0"/>
              <a:t> and </a:t>
            </a:r>
            <a:r>
              <a:rPr lang="fr-BE" sz="3600" dirty="0" err="1"/>
              <a:t>weather</a:t>
            </a:r>
            <a:r>
              <a:rPr lang="fr-BE" sz="3600" dirty="0"/>
              <a:t> conditions.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3EE0493-80CB-8C5C-D2AD-EC30A344EEB2}"/>
              </a:ext>
            </a:extLst>
          </p:cNvPr>
          <p:cNvSpPr txBox="1"/>
          <p:nvPr/>
        </p:nvSpPr>
        <p:spPr>
          <a:xfrm>
            <a:off x="2176166" y="39979945"/>
            <a:ext cx="254908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b="1" dirty="0" err="1">
                <a:solidFill>
                  <a:schemeClr val="tx2"/>
                </a:solidFill>
              </a:rPr>
              <a:t>References</a:t>
            </a:r>
            <a:endParaRPr lang="fr-BE" sz="3600" b="1" dirty="0">
              <a:solidFill>
                <a:schemeClr val="tx2"/>
              </a:solidFill>
            </a:endParaRPr>
          </a:p>
          <a:p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Earle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D..;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MCGowan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A.. Evaluation and Calibration of an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Automated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Rising Plate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Meter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Estimating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Dry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Matter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Yield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Pasture. </a:t>
            </a:r>
            <a:r>
              <a:rPr lang="fr-BE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Aust</a:t>
            </a:r>
            <a:r>
              <a:rPr lang="fr-B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J. </a:t>
            </a:r>
            <a:r>
              <a:rPr lang="fr-BE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</a:t>
            </a:r>
            <a:r>
              <a:rPr lang="fr-B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BE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Agric</a:t>
            </a:r>
            <a:r>
              <a:rPr lang="fr-B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Anim. </a:t>
            </a:r>
            <a:r>
              <a:rPr lang="fr-BE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Husb</a:t>
            </a:r>
            <a:r>
              <a:rPr lang="fr-B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1979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337–343.</a:t>
            </a:r>
            <a:endParaRPr lang="fr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McSweeney, D.;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Delaby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L.; O’Brien, B.;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Ferard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A.; Byrne, N.; McDonagh, J.; Ivanov, S.; Coughlan, N.E. Dynamic Algorithmic Conversion of Compressed Sward Height to Dry Matter Yield by a Rising Plate Meter.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Comput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Electron. Agric.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2022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196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106919, doi:10.1016/j.compag.2022.106919</a:t>
            </a:r>
          </a:p>
          <a:p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Defrance, P.;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Delaby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L.;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Seuret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J.M. Mieux Connaître La Densité de l ’ Herbe Pour Calculer La Croissance , La Biomasse d ’ Une Parcelle et Le Stock d ’ Herbe Disponible d ’ Une Exploitation Contribution to a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Better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Knowledge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Sward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Density , a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Parameter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Useful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to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Calculate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Grass </a:t>
            </a:r>
            <a:r>
              <a:rPr lang="fr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Growth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, P. </a:t>
            </a:r>
            <a:r>
              <a:rPr lang="fr-B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2004</a:t>
            </a:r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291–294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fr-BE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8A85BA8-1181-73DF-F3E8-5C10A5C3B5A8}"/>
              </a:ext>
            </a:extLst>
          </p:cNvPr>
          <p:cNvSpPr txBox="1"/>
          <p:nvPr/>
        </p:nvSpPr>
        <p:spPr>
          <a:xfrm>
            <a:off x="2248174" y="19673689"/>
            <a:ext cx="20018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/>
              <a:t>Table 1 </a:t>
            </a:r>
            <a:r>
              <a:rPr lang="fr-BE" sz="3600" dirty="0" err="1"/>
              <a:t>Studied</a:t>
            </a:r>
            <a:r>
              <a:rPr lang="fr-BE" sz="3600" dirty="0"/>
              <a:t> </a:t>
            </a:r>
            <a:r>
              <a:rPr lang="fr-BE" sz="3600" dirty="0" err="1"/>
              <a:t>equations</a:t>
            </a:r>
            <a:r>
              <a:rPr lang="fr-BE" sz="3600" dirty="0"/>
              <a:t>. </a:t>
            </a:r>
            <a:r>
              <a:rPr lang="fr-BE" sz="3600" dirty="0" err="1"/>
              <a:t>Abbreviations</a:t>
            </a:r>
            <a:r>
              <a:rPr lang="fr-BE" sz="3600" dirty="0"/>
              <a:t>: CSH: </a:t>
            </a:r>
            <a:r>
              <a:rPr lang="fr-BE" sz="3600" dirty="0" err="1"/>
              <a:t>compressed</a:t>
            </a:r>
            <a:r>
              <a:rPr lang="fr-BE" sz="3600" dirty="0"/>
              <a:t> </a:t>
            </a:r>
            <a:r>
              <a:rPr lang="fr-BE" sz="3600" dirty="0" err="1"/>
              <a:t>sward</a:t>
            </a:r>
            <a:r>
              <a:rPr lang="fr-BE" sz="3600" dirty="0"/>
              <a:t> </a:t>
            </a:r>
            <a:r>
              <a:rPr lang="fr-BE" sz="3600" dirty="0" err="1"/>
              <a:t>height</a:t>
            </a:r>
            <a:r>
              <a:rPr lang="fr-BE" sz="3600" dirty="0"/>
              <a:t> (cm). HM: </a:t>
            </a:r>
            <a:r>
              <a:rPr lang="fr-BE" sz="3600" dirty="0" err="1"/>
              <a:t>herb</a:t>
            </a:r>
            <a:r>
              <a:rPr lang="fr-BE" sz="3600" dirty="0"/>
              <a:t> mass: kg DM/ha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5962817-D075-EE09-51A6-EBAEC5E6E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0062" y="375545"/>
            <a:ext cx="2448272" cy="118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246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1001</Words>
  <Application>Microsoft Office PowerPoint</Application>
  <PresentationFormat>Personnalisé</PresentationFormat>
  <Paragraphs>90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Sylfaen</vt:lpstr>
      <vt:lpstr>Thème Office</vt:lpstr>
      <vt:lpstr>Présentation PowerPoint</vt:lpstr>
    </vt:vector>
  </TitlesOfParts>
  <Company>ici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Fourrages</dc:creator>
  <cp:lastModifiedBy>u015543</cp:lastModifiedBy>
  <cp:revision>25</cp:revision>
  <cp:lastPrinted>2023-08-22T08:21:21Z</cp:lastPrinted>
  <dcterms:created xsi:type="dcterms:W3CDTF">2022-04-29T13:58:35Z</dcterms:created>
  <dcterms:modified xsi:type="dcterms:W3CDTF">2025-05-06T13:09:53Z</dcterms:modified>
</cp:coreProperties>
</file>