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Lst>
  <p:sldSz cx="50292000" cy="2514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0" userDrawn="1">
          <p15:clr>
            <a:srgbClr val="A4A3A4"/>
          </p15:clr>
        </p15:guide>
        <p15:guide id="2" pos="15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62535A-B28D-4D96-A693-219F1CDCA588}" v="585" dt="2021-04-26T13:39:35.998"/>
    <p1510:client id="{C08F681E-FE31-402B-B18C-526D36BECB38}" v="171" dt="2021-04-26T07:30:24.222"/>
    <p1510:client id="{D0B1BA5F-24C1-420C-9074-F16A544BF27C}" v="6" dt="2021-04-21T13:58:10.8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63"/>
    <p:restoredTop sz="94694"/>
  </p:normalViewPr>
  <p:slideViewPr>
    <p:cSldViewPr snapToGrid="0" snapToObjects="1">
      <p:cViewPr>
        <p:scale>
          <a:sx n="49" d="100"/>
          <a:sy n="49" d="100"/>
        </p:scale>
        <p:origin x="144" y="-2280"/>
      </p:cViewPr>
      <p:guideLst>
        <p:guide orient="horz" pos="7920"/>
        <p:guide pos="15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286500" y="4115331"/>
            <a:ext cx="37719000" cy="8754533"/>
          </a:xfrm>
        </p:spPr>
        <p:txBody>
          <a:bodyPr anchor="b"/>
          <a:lstStyle>
            <a:lvl1pPr algn="ctr">
              <a:defRPr sz="12000"/>
            </a:lvl1pPr>
          </a:lstStyle>
          <a:p>
            <a:r>
              <a:rPr lang="en-US" dirty="0"/>
              <a:t>Click to edit Master title style</a:t>
            </a:r>
          </a:p>
        </p:txBody>
      </p:sp>
      <p:sp>
        <p:nvSpPr>
          <p:cNvPr id="3" name="Subtitle 2"/>
          <p:cNvSpPr>
            <a:spLocks noGrp="1"/>
          </p:cNvSpPr>
          <p:nvPr>
            <p:ph type="subTitle" idx="1"/>
          </p:nvPr>
        </p:nvSpPr>
        <p:spPr>
          <a:xfrm>
            <a:off x="6286500" y="13207473"/>
            <a:ext cx="37719000" cy="6071127"/>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14368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651042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5990212" y="1338792"/>
            <a:ext cx="10844213" cy="21310073"/>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457575" y="1338792"/>
            <a:ext cx="31903988" cy="2131007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40652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671722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31381" y="6269041"/>
            <a:ext cx="43376850" cy="10460036"/>
          </a:xfrm>
        </p:spPr>
        <p:txBody>
          <a:bodyPr anchor="b"/>
          <a:lstStyle>
            <a:lvl1pPr>
              <a:defRPr sz="12000"/>
            </a:lvl1pPr>
          </a:lstStyle>
          <a:p>
            <a:r>
              <a:rPr lang="en-US" dirty="0"/>
              <a:t>Click to edit Master title style</a:t>
            </a:r>
          </a:p>
        </p:txBody>
      </p:sp>
      <p:sp>
        <p:nvSpPr>
          <p:cNvPr id="3" name="Text Placeholder 2"/>
          <p:cNvSpPr>
            <a:spLocks noGrp="1"/>
          </p:cNvSpPr>
          <p:nvPr>
            <p:ph type="body" idx="1"/>
          </p:nvPr>
        </p:nvSpPr>
        <p:spPr>
          <a:xfrm>
            <a:off x="3431381" y="16828033"/>
            <a:ext cx="43376850" cy="5500686"/>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4900161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3457575" y="6693958"/>
            <a:ext cx="21374100" cy="159549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5460325" y="6693958"/>
            <a:ext cx="21374100" cy="1595490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838464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64126" y="1338793"/>
            <a:ext cx="43376850" cy="4860398"/>
          </a:xfrm>
        </p:spPr>
        <p:txBody>
          <a:bodyPr/>
          <a:lstStyle/>
          <a:p>
            <a:r>
              <a:rPr lang="en-US" dirty="0"/>
              <a:t>Click to edit Master title style</a:t>
            </a:r>
          </a:p>
        </p:txBody>
      </p:sp>
      <p:sp>
        <p:nvSpPr>
          <p:cNvPr id="3" name="Text Placeholder 2"/>
          <p:cNvSpPr>
            <a:spLocks noGrp="1"/>
          </p:cNvSpPr>
          <p:nvPr>
            <p:ph type="body" idx="1"/>
          </p:nvPr>
        </p:nvSpPr>
        <p:spPr>
          <a:xfrm>
            <a:off x="3464128" y="6164264"/>
            <a:ext cx="21275871" cy="3021011"/>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dirty="0"/>
              <a:t>Click to edit Master text styles</a:t>
            </a:r>
          </a:p>
        </p:txBody>
      </p:sp>
      <p:sp>
        <p:nvSpPr>
          <p:cNvPr id="4" name="Content Placeholder 3"/>
          <p:cNvSpPr>
            <a:spLocks noGrp="1"/>
          </p:cNvSpPr>
          <p:nvPr>
            <p:ph sz="half" idx="2"/>
          </p:nvPr>
        </p:nvSpPr>
        <p:spPr>
          <a:xfrm>
            <a:off x="3464128" y="9185275"/>
            <a:ext cx="21275871" cy="135101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25460325" y="6164264"/>
            <a:ext cx="21380651" cy="3021011"/>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en-US" dirty="0"/>
              <a:t>Click to edit Master text styles</a:t>
            </a:r>
          </a:p>
        </p:txBody>
      </p:sp>
      <p:sp>
        <p:nvSpPr>
          <p:cNvPr id="6" name="Content Placeholder 5"/>
          <p:cNvSpPr>
            <a:spLocks noGrp="1"/>
          </p:cNvSpPr>
          <p:nvPr>
            <p:ph sz="quarter" idx="4"/>
          </p:nvPr>
        </p:nvSpPr>
        <p:spPr>
          <a:xfrm>
            <a:off x="25460325" y="9185275"/>
            <a:ext cx="21380651" cy="1351015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882285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4/28/21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956213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4/28/21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1800377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4127" y="1676400"/>
            <a:ext cx="16220478" cy="5867400"/>
          </a:xfrm>
        </p:spPr>
        <p:txBody>
          <a:bodyPr anchor="b"/>
          <a:lstStyle>
            <a:lvl1pPr>
              <a:defRPr sz="6400"/>
            </a:lvl1pPr>
          </a:lstStyle>
          <a:p>
            <a:r>
              <a:rPr lang="en-US" dirty="0"/>
              <a:t>Click to edit Master title style</a:t>
            </a:r>
          </a:p>
        </p:txBody>
      </p:sp>
      <p:sp>
        <p:nvSpPr>
          <p:cNvPr id="3" name="Content Placeholder 2"/>
          <p:cNvSpPr>
            <a:spLocks noGrp="1"/>
          </p:cNvSpPr>
          <p:nvPr>
            <p:ph idx="1"/>
          </p:nvPr>
        </p:nvSpPr>
        <p:spPr>
          <a:xfrm>
            <a:off x="21380651" y="3620560"/>
            <a:ext cx="25460325" cy="17869958"/>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3464127" y="7543800"/>
            <a:ext cx="16220478" cy="13975823"/>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26003611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64127" y="1676400"/>
            <a:ext cx="16220478" cy="5867400"/>
          </a:xfrm>
        </p:spPr>
        <p:txBody>
          <a:bodyPr anchor="b"/>
          <a:lstStyle>
            <a:lvl1pPr>
              <a:defRPr sz="6400"/>
            </a:lvl1pPr>
          </a:lstStyle>
          <a:p>
            <a:r>
              <a:rPr lang="en-US" dirty="0"/>
              <a:t>Click to edit Master title style</a:t>
            </a:r>
          </a:p>
        </p:txBody>
      </p:sp>
      <p:sp>
        <p:nvSpPr>
          <p:cNvPr id="3" name="Picture Placeholder 2"/>
          <p:cNvSpPr>
            <a:spLocks noGrp="1" noChangeAspect="1"/>
          </p:cNvSpPr>
          <p:nvPr>
            <p:ph type="pic" idx="1"/>
          </p:nvPr>
        </p:nvSpPr>
        <p:spPr>
          <a:xfrm>
            <a:off x="21380651" y="3620560"/>
            <a:ext cx="25460325" cy="17869958"/>
          </a:xfrm>
        </p:spPr>
        <p:txBody>
          <a:bodyPr anchor="t"/>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endParaRPr lang="en-US" dirty="0"/>
          </a:p>
        </p:txBody>
      </p:sp>
      <p:sp>
        <p:nvSpPr>
          <p:cNvPr id="4" name="Text Placeholder 3"/>
          <p:cNvSpPr>
            <a:spLocks noGrp="1"/>
          </p:cNvSpPr>
          <p:nvPr>
            <p:ph type="body" sz="half" idx="2"/>
          </p:nvPr>
        </p:nvSpPr>
        <p:spPr>
          <a:xfrm>
            <a:off x="3464127" y="7543800"/>
            <a:ext cx="16220478" cy="13975823"/>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a:t>
            </a:fld>
            <a:endParaRPr lang="en-US" dirty="0"/>
          </a:p>
        </p:txBody>
      </p:sp>
    </p:spTree>
    <p:extLst>
      <p:ext uri="{BB962C8B-B14F-4D97-AF65-F5344CB8AC3E}">
        <p14:creationId xmlns:p14="http://schemas.microsoft.com/office/powerpoint/2010/main" val="3399497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57575" y="1338793"/>
            <a:ext cx="43376850" cy="48603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457575" y="6693958"/>
            <a:ext cx="43376850" cy="1595490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457575" y="23306618"/>
            <a:ext cx="11315700" cy="1338792"/>
          </a:xfrm>
          <a:prstGeom prst="rect">
            <a:avLst/>
          </a:prstGeom>
        </p:spPr>
        <p:txBody>
          <a:bodyPr vert="horz" lIns="91440" tIns="45720" rIns="91440" bIns="45720" rtlCol="0" anchor="ctr"/>
          <a:lstStyle>
            <a:lvl1pPr algn="l">
              <a:defRPr sz="2400">
                <a:solidFill>
                  <a:schemeClr val="tx1">
                    <a:tint val="75000"/>
                  </a:schemeClr>
                </a:solidFill>
              </a:defRPr>
            </a:lvl1pPr>
          </a:lstStyle>
          <a:p>
            <a:fld id="{C764DE79-268F-4C1A-8933-263129D2AF90}" type="datetimeFigureOut">
              <a:rPr lang="en-US" dirty="0"/>
              <a:t>4/28/21</a:t>
            </a:fld>
            <a:endParaRPr lang="en-US" dirty="0"/>
          </a:p>
        </p:txBody>
      </p:sp>
      <p:sp>
        <p:nvSpPr>
          <p:cNvPr id="5" name="Footer Placeholder 4"/>
          <p:cNvSpPr>
            <a:spLocks noGrp="1"/>
          </p:cNvSpPr>
          <p:nvPr>
            <p:ph type="ftr" sz="quarter" idx="3"/>
          </p:nvPr>
        </p:nvSpPr>
        <p:spPr>
          <a:xfrm>
            <a:off x="16659225" y="23306618"/>
            <a:ext cx="16973550" cy="1338792"/>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35518725" y="23306618"/>
            <a:ext cx="11315700" cy="1338792"/>
          </a:xfrm>
          <a:prstGeom prst="rect">
            <a:avLst/>
          </a:prstGeom>
        </p:spPr>
        <p:txBody>
          <a:bodyPr vert="horz" lIns="91440" tIns="45720" rIns="91440" bIns="45720" rtlCol="0" anchor="ctr"/>
          <a:lstStyle>
            <a:lvl1pPr algn="r">
              <a:defRPr sz="2400">
                <a:solidFill>
                  <a:schemeClr val="tx1">
                    <a:tint val="75000"/>
                  </a:schemeClr>
                </a:solidFill>
              </a:defRPr>
            </a:lvl1pPr>
          </a:lstStyle>
          <a:p>
            <a:fld id="{48F63A3B-78C7-47BE-AE5E-E10140E04643}" type="slidenum">
              <a:rPr lang="en-US" dirty="0"/>
              <a:t>‹N°›</a:t>
            </a:fld>
            <a:endParaRPr lang="en-US" dirty="0"/>
          </a:p>
        </p:txBody>
      </p:sp>
    </p:spTree>
    <p:extLst>
      <p:ext uri="{BB962C8B-B14F-4D97-AF65-F5344CB8AC3E}">
        <p14:creationId xmlns:p14="http://schemas.microsoft.com/office/powerpoint/2010/main" val="20640436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avillier.Benjamin@Hotmail.com"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E354CD4-713E-1849-A1E0-EB1037F67B4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794000" y="0"/>
            <a:ext cx="44704000" cy="4423833"/>
          </a:xfrm>
          <a:prstGeom prst="rect">
            <a:avLst/>
          </a:prstGeom>
        </p:spPr>
      </p:pic>
      <p:sp>
        <p:nvSpPr>
          <p:cNvPr id="2" name="ZoneTexte 1">
            <a:extLst>
              <a:ext uri="{FF2B5EF4-FFF2-40B4-BE49-F238E27FC236}">
                <a16:creationId xmlns:a16="http://schemas.microsoft.com/office/drawing/2014/main" id="{F16056A6-1CC3-4829-A904-A07E7D840170}"/>
              </a:ext>
            </a:extLst>
          </p:cNvPr>
          <p:cNvSpPr txBox="1"/>
          <p:nvPr/>
        </p:nvSpPr>
        <p:spPr>
          <a:xfrm>
            <a:off x="3162301" y="4407070"/>
            <a:ext cx="44335700" cy="5862946"/>
          </a:xfrm>
          <a:prstGeom prst="rect">
            <a:avLst/>
          </a:prstGeom>
          <a:noFill/>
        </p:spPr>
        <p:txBody>
          <a:bodyPr rot="0" spcFirstLastPara="0" vertOverflow="overflow" horzOverflow="overflow" vert="horz" wrap="square" lIns="91244" tIns="45622" rIns="91244" bIns="45622" numCol="1" spcCol="0" rtlCol="0" fromWordArt="0" anchor="t" anchorCtr="0" forceAA="0" compatLnSpc="1">
            <a:prstTxWarp prst="textNoShape">
              <a:avLst/>
            </a:prstTxWarp>
            <a:spAutoFit/>
          </a:bodyPr>
          <a:lstStyle>
            <a:defPPr>
              <a:defRPr lang="en-US"/>
            </a:defPPr>
            <a:lvl1pPr marL="0" algn="l" defTabSz="456194" rtl="0" eaLnBrk="1" latinLnBrk="0" hangingPunct="1">
              <a:defRPr sz="1796" kern="1200">
                <a:solidFill>
                  <a:schemeClr val="tx1"/>
                </a:solidFill>
                <a:latin typeface="+mn-lt"/>
                <a:ea typeface="+mn-ea"/>
                <a:cs typeface="+mn-cs"/>
              </a:defRPr>
            </a:lvl1pPr>
            <a:lvl2pPr marL="456194" algn="l" defTabSz="456194" rtl="0" eaLnBrk="1" latinLnBrk="0" hangingPunct="1">
              <a:defRPr sz="1796" kern="1200">
                <a:solidFill>
                  <a:schemeClr val="tx1"/>
                </a:solidFill>
                <a:latin typeface="+mn-lt"/>
                <a:ea typeface="+mn-ea"/>
                <a:cs typeface="+mn-cs"/>
              </a:defRPr>
            </a:lvl2pPr>
            <a:lvl3pPr marL="912388" algn="l" defTabSz="456194" rtl="0" eaLnBrk="1" latinLnBrk="0" hangingPunct="1">
              <a:defRPr sz="1796" kern="1200">
                <a:solidFill>
                  <a:schemeClr val="tx1"/>
                </a:solidFill>
                <a:latin typeface="+mn-lt"/>
                <a:ea typeface="+mn-ea"/>
                <a:cs typeface="+mn-cs"/>
              </a:defRPr>
            </a:lvl3pPr>
            <a:lvl4pPr marL="1368582" algn="l" defTabSz="456194" rtl="0" eaLnBrk="1" latinLnBrk="0" hangingPunct="1">
              <a:defRPr sz="1796" kern="1200">
                <a:solidFill>
                  <a:schemeClr val="tx1"/>
                </a:solidFill>
                <a:latin typeface="+mn-lt"/>
                <a:ea typeface="+mn-ea"/>
                <a:cs typeface="+mn-cs"/>
              </a:defRPr>
            </a:lvl4pPr>
            <a:lvl5pPr marL="1824777" algn="l" defTabSz="456194" rtl="0" eaLnBrk="1" latinLnBrk="0" hangingPunct="1">
              <a:defRPr sz="1796" kern="1200">
                <a:solidFill>
                  <a:schemeClr val="tx1"/>
                </a:solidFill>
                <a:latin typeface="+mn-lt"/>
                <a:ea typeface="+mn-ea"/>
                <a:cs typeface="+mn-cs"/>
              </a:defRPr>
            </a:lvl5pPr>
            <a:lvl6pPr marL="2280971" algn="l" defTabSz="456194" rtl="0" eaLnBrk="1" latinLnBrk="0" hangingPunct="1">
              <a:defRPr sz="1796" kern="1200">
                <a:solidFill>
                  <a:schemeClr val="tx1"/>
                </a:solidFill>
                <a:latin typeface="+mn-lt"/>
                <a:ea typeface="+mn-ea"/>
                <a:cs typeface="+mn-cs"/>
              </a:defRPr>
            </a:lvl6pPr>
            <a:lvl7pPr marL="2737165" algn="l" defTabSz="456194" rtl="0" eaLnBrk="1" latinLnBrk="0" hangingPunct="1">
              <a:defRPr sz="1796" kern="1200">
                <a:solidFill>
                  <a:schemeClr val="tx1"/>
                </a:solidFill>
                <a:latin typeface="+mn-lt"/>
                <a:ea typeface="+mn-ea"/>
                <a:cs typeface="+mn-cs"/>
              </a:defRPr>
            </a:lvl7pPr>
            <a:lvl8pPr marL="3193359" algn="l" defTabSz="456194" rtl="0" eaLnBrk="1" latinLnBrk="0" hangingPunct="1">
              <a:defRPr sz="1796" kern="1200">
                <a:solidFill>
                  <a:schemeClr val="tx1"/>
                </a:solidFill>
                <a:latin typeface="+mn-lt"/>
                <a:ea typeface="+mn-ea"/>
                <a:cs typeface="+mn-cs"/>
              </a:defRPr>
            </a:lvl8pPr>
            <a:lvl9pPr marL="3649553" algn="l" defTabSz="456194" rtl="0" eaLnBrk="1" latinLnBrk="0" hangingPunct="1">
              <a:defRPr sz="1796" kern="1200">
                <a:solidFill>
                  <a:schemeClr val="tx1"/>
                </a:solidFill>
                <a:latin typeface="+mn-lt"/>
                <a:ea typeface="+mn-ea"/>
                <a:cs typeface="+mn-cs"/>
              </a:defRPr>
            </a:lvl9pPr>
          </a:lstStyle>
          <a:p>
            <a:pPr algn="ctr"/>
            <a:r>
              <a:rPr lang="en-US" sz="8500" b="1" dirty="0">
                <a:latin typeface="Calibri"/>
                <a:ea typeface="Segoe UI"/>
                <a:cs typeface="Segoe UI"/>
              </a:rPr>
              <a:t>EFFECT OF CRICOID PRESSURE AND LEFT PARATRACHEAL COMPRESSION        </a:t>
            </a:r>
            <a:endParaRPr lang="fr-FR" sz="8500" dirty="0">
              <a:cs typeface="Calibri"/>
            </a:endParaRPr>
          </a:p>
          <a:p>
            <a:pPr algn="ctr"/>
            <a:r>
              <a:rPr lang="en-US" sz="8500" b="1" dirty="0">
                <a:latin typeface="Calibri"/>
                <a:ea typeface="Segoe UI"/>
                <a:cs typeface="Segoe UI"/>
              </a:rPr>
              <a:t>on obese patients:</a:t>
            </a:r>
            <a:r>
              <a:rPr lang="en-US" sz="8500" dirty="0">
                <a:latin typeface="Calibri"/>
                <a:ea typeface="Calibri"/>
                <a:cs typeface="Calibri"/>
              </a:rPr>
              <a:t> </a:t>
            </a:r>
            <a:endParaRPr lang="en-US" sz="8500" dirty="0">
              <a:cs typeface="Calibri"/>
            </a:endParaRPr>
          </a:p>
          <a:p>
            <a:pPr algn="ctr" rtl="0"/>
            <a:r>
              <a:rPr lang="en-US" sz="8500" b="1" dirty="0">
                <a:latin typeface="Calibri"/>
                <a:ea typeface="Segoe UI"/>
                <a:cs typeface="Segoe UI"/>
              </a:rPr>
              <a:t>A study on the visualization quality of the larynx using </a:t>
            </a:r>
            <a:r>
              <a:rPr lang="en-US" sz="8500" b="1" dirty="0" err="1">
                <a:latin typeface="Calibri"/>
                <a:ea typeface="Segoe UI"/>
                <a:cs typeface="Segoe UI"/>
              </a:rPr>
              <a:t>videolaryngoscopy</a:t>
            </a:r>
            <a:r>
              <a:rPr lang="en-US" sz="8500" b="1" dirty="0">
                <a:latin typeface="Calibri"/>
                <a:ea typeface="Segoe UI"/>
                <a:cs typeface="Segoe UI"/>
              </a:rPr>
              <a:t>.</a:t>
            </a:r>
            <a:r>
              <a:rPr lang="en-US" sz="8500" dirty="0">
                <a:latin typeface="Calibri"/>
                <a:ea typeface="Calibri"/>
                <a:cs typeface="Calibri"/>
              </a:rPr>
              <a:t> </a:t>
            </a:r>
          </a:p>
          <a:p>
            <a:pPr algn="ctr"/>
            <a:r>
              <a:rPr lang="en-US" sz="4000" dirty="0">
                <a:ea typeface="+mn-lt"/>
                <a:cs typeface="+mn-lt"/>
              </a:rPr>
              <a:t>Emmanuel NICOL1 MD   -   Nicolas THIRY</a:t>
            </a:r>
            <a:r>
              <a:rPr lang="en-US" sz="4000" baseline="30000" dirty="0">
                <a:ea typeface="+mn-lt"/>
                <a:cs typeface="+mn-lt"/>
              </a:rPr>
              <a:t>1</a:t>
            </a:r>
            <a:r>
              <a:rPr lang="en-US" sz="4000" dirty="0">
                <a:ea typeface="+mn-lt"/>
                <a:cs typeface="+mn-lt"/>
              </a:rPr>
              <a:t>  MD   -   Cyril FABBRO</a:t>
            </a:r>
            <a:r>
              <a:rPr lang="en-US" sz="4000" baseline="30000" dirty="0">
                <a:ea typeface="+mn-lt"/>
                <a:cs typeface="+mn-lt"/>
              </a:rPr>
              <a:t>1</a:t>
            </a:r>
            <a:r>
              <a:rPr lang="en-US" sz="4000" dirty="0">
                <a:ea typeface="+mn-lt"/>
                <a:cs typeface="+mn-lt"/>
              </a:rPr>
              <a:t> MD  -   Eric DEFLANDRE</a:t>
            </a:r>
            <a:r>
              <a:rPr lang="en-US" sz="4000" baseline="30000" dirty="0">
                <a:ea typeface="+mn-lt"/>
                <a:cs typeface="+mn-lt"/>
              </a:rPr>
              <a:t>1,2,3</a:t>
            </a:r>
            <a:r>
              <a:rPr lang="en-US" sz="4000" dirty="0">
                <a:ea typeface="+mn-lt"/>
                <a:cs typeface="+mn-lt"/>
              </a:rPr>
              <a:t> MD, PhD, FCCP, FAHA   -   Benjamin JAVILLIER</a:t>
            </a:r>
            <a:r>
              <a:rPr lang="en-US" sz="4000" baseline="30000" dirty="0">
                <a:ea typeface="+mn-lt"/>
                <a:cs typeface="+mn-lt"/>
              </a:rPr>
              <a:t>1,3</a:t>
            </a:r>
            <a:r>
              <a:rPr lang="en-US" sz="4000" dirty="0">
                <a:ea typeface="+mn-lt"/>
                <a:cs typeface="+mn-lt"/>
              </a:rPr>
              <a:t> MD</a:t>
            </a:r>
          </a:p>
          <a:p>
            <a:pPr algn="ctr"/>
            <a:r>
              <a:rPr lang="en-US" sz="4000" dirty="0">
                <a:ea typeface="+mn-lt"/>
                <a:cs typeface="+mn-lt"/>
              </a:rPr>
              <a:t>1) University of Liege, Liege (Belgium)  -  2) Cabinet Medical ASTES, Jambes (Belgium)  -  3)Clinique Saint-Luc of </a:t>
            </a:r>
            <a:r>
              <a:rPr lang="en-US" sz="4000" dirty="0" err="1">
                <a:ea typeface="+mn-lt"/>
                <a:cs typeface="+mn-lt"/>
              </a:rPr>
              <a:t>Bouge</a:t>
            </a:r>
            <a:r>
              <a:rPr lang="en-US" sz="4000" dirty="0">
                <a:ea typeface="+mn-lt"/>
                <a:cs typeface="+mn-lt"/>
              </a:rPr>
              <a:t>, Namur (Belgium)</a:t>
            </a:r>
          </a:p>
          <a:p>
            <a:pPr algn="ctr"/>
            <a:r>
              <a:rPr lang="en-US" sz="4000" dirty="0">
                <a:ea typeface="+mn-lt"/>
                <a:cs typeface="+mn-lt"/>
                <a:hlinkClick r:id="rId3"/>
              </a:rPr>
              <a:t>Javillier.Benjamin@Hotmail.com</a:t>
            </a:r>
            <a:endParaRPr lang="fr-FR" dirty="0"/>
          </a:p>
        </p:txBody>
      </p:sp>
      <p:sp>
        <p:nvSpPr>
          <p:cNvPr id="4" name="ZoneTexte 3">
            <a:extLst>
              <a:ext uri="{FF2B5EF4-FFF2-40B4-BE49-F238E27FC236}">
                <a16:creationId xmlns:a16="http://schemas.microsoft.com/office/drawing/2014/main" id="{431FB056-9ED5-4FA1-8E4A-7518087B48AF}"/>
              </a:ext>
            </a:extLst>
          </p:cNvPr>
          <p:cNvSpPr txBox="1"/>
          <p:nvPr/>
        </p:nvSpPr>
        <p:spPr>
          <a:xfrm>
            <a:off x="361994" y="10270016"/>
            <a:ext cx="31146706" cy="3785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000" b="1" dirty="0">
                <a:solidFill>
                  <a:schemeClr val="bg1"/>
                </a:solidFill>
                <a:highlight>
                  <a:srgbClr val="000080"/>
                </a:highlight>
                <a:latin typeface="Arial"/>
              </a:rPr>
              <a:t>BACKGROUND</a:t>
            </a:r>
            <a:endParaRPr lang="fr-FR" dirty="0">
              <a:solidFill>
                <a:schemeClr val="bg1"/>
              </a:solidFill>
              <a:latin typeface="Calibri" panose="020F0502020204030204"/>
              <a:cs typeface="Calibri" panose="020F0502020204030204"/>
            </a:endParaRPr>
          </a:p>
          <a:p>
            <a:r>
              <a:rPr lang="en-US" sz="3000" dirty="0">
                <a:solidFill>
                  <a:srgbClr val="000000"/>
                </a:solidFill>
                <a:latin typeface="Arial"/>
                <a:cs typeface="Calibri"/>
              </a:rPr>
              <a:t>The</a:t>
            </a:r>
            <a:r>
              <a:rPr lang="en-US" sz="3000" dirty="0">
                <a:latin typeface="Arial"/>
                <a:ea typeface="+mn-lt"/>
                <a:cs typeface="+mn-lt"/>
              </a:rPr>
              <a:t> interest of using cricoid pressure (CP) during rapid sequence inductions has always been disputed, and still is nowadays.</a:t>
            </a:r>
            <a:br>
              <a:rPr lang="en-US" sz="3000" dirty="0">
                <a:latin typeface="Arial"/>
                <a:ea typeface="+mn-lt"/>
                <a:cs typeface="+mn-lt"/>
              </a:rPr>
            </a:br>
            <a:r>
              <a:rPr lang="en-US" sz="3000" dirty="0">
                <a:latin typeface="Arial"/>
                <a:ea typeface="+mn-lt"/>
                <a:cs typeface="+mn-lt"/>
              </a:rPr>
              <a:t>The pressure applied on the cricoid cartilage produces a shift of the glottic axis and a modification of the surface which could worsen the intubation conditions.</a:t>
            </a:r>
            <a:br>
              <a:rPr lang="en-US" sz="3000" dirty="0">
                <a:latin typeface="Arial"/>
                <a:ea typeface="+mn-lt"/>
                <a:cs typeface="+mn-lt"/>
              </a:rPr>
            </a:br>
            <a:r>
              <a:rPr lang="en-US" sz="3000" dirty="0">
                <a:latin typeface="Arial"/>
                <a:ea typeface="+mn-lt"/>
                <a:cs typeface="+mn-lt"/>
              </a:rPr>
              <a:t>Authors such as </a:t>
            </a:r>
            <a:r>
              <a:rPr lang="en-US" sz="3000" i="1" dirty="0">
                <a:latin typeface="Arial"/>
                <a:ea typeface="+mn-lt"/>
                <a:cs typeface="+mn-lt"/>
              </a:rPr>
              <a:t>Gautier and al.</a:t>
            </a:r>
            <a:r>
              <a:rPr lang="en-US" sz="3000" dirty="0">
                <a:latin typeface="Arial"/>
                <a:ea typeface="+mn-lt"/>
                <a:cs typeface="+mn-lt"/>
              </a:rPr>
              <a:t> focused on a different approach and suggested the left paratracheal esophagus compression (LPEC).</a:t>
            </a:r>
            <a:br>
              <a:rPr lang="en-US" sz="3000" dirty="0">
                <a:latin typeface="Arial"/>
                <a:ea typeface="+mn-lt"/>
                <a:cs typeface="+mn-lt"/>
              </a:rPr>
            </a:br>
            <a:r>
              <a:rPr lang="en-US" sz="3000" dirty="0">
                <a:latin typeface="Arial"/>
                <a:ea typeface="+mn-lt"/>
                <a:cs typeface="+mn-lt"/>
              </a:rPr>
              <a:t>This study aims to compare, within obese patients, the differences between the shifts and surface of the glottic axis when CP and LPEC are applied.</a:t>
            </a:r>
          </a:p>
          <a:p>
            <a:endParaRPr lang="en-US" sz="3000" dirty="0">
              <a:solidFill>
                <a:srgbClr val="000000"/>
              </a:solidFill>
              <a:latin typeface="Arial"/>
              <a:ea typeface="+mn-lt"/>
              <a:cs typeface="+mn-lt"/>
            </a:endParaRPr>
          </a:p>
          <a:p>
            <a:endParaRPr lang="en-US" sz="3000" dirty="0">
              <a:solidFill>
                <a:srgbClr val="000000"/>
              </a:solidFill>
              <a:latin typeface="Arial"/>
              <a:ea typeface="+mn-lt"/>
              <a:cs typeface="+mn-lt"/>
            </a:endParaRPr>
          </a:p>
          <a:p>
            <a:endParaRPr lang="en-US" sz="3000" dirty="0">
              <a:solidFill>
                <a:srgbClr val="000000"/>
              </a:solidFill>
              <a:latin typeface="Arial"/>
              <a:ea typeface="+mn-lt"/>
              <a:cs typeface="+mn-lt"/>
            </a:endParaRPr>
          </a:p>
        </p:txBody>
      </p:sp>
      <p:sp>
        <p:nvSpPr>
          <p:cNvPr id="5" name="ZoneTexte 4">
            <a:extLst>
              <a:ext uri="{FF2B5EF4-FFF2-40B4-BE49-F238E27FC236}">
                <a16:creationId xmlns:a16="http://schemas.microsoft.com/office/drawing/2014/main" id="{2CE81A33-356C-4A42-98F8-DC98EE13123B}"/>
              </a:ext>
            </a:extLst>
          </p:cNvPr>
          <p:cNvSpPr txBox="1"/>
          <p:nvPr/>
        </p:nvSpPr>
        <p:spPr>
          <a:xfrm>
            <a:off x="361994" y="12657030"/>
            <a:ext cx="31461008" cy="119109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endParaRPr lang="en-US" sz="3000" b="1" dirty="0">
              <a:solidFill>
                <a:schemeClr val="bg1"/>
              </a:solidFill>
              <a:highlight>
                <a:srgbClr val="000080"/>
              </a:highlight>
              <a:latin typeface="Arial"/>
              <a:cs typeface="Arial"/>
            </a:endParaRPr>
          </a:p>
          <a:p>
            <a:pPr algn="just"/>
            <a:r>
              <a:rPr lang="en-US" sz="3000" b="1" dirty="0">
                <a:solidFill>
                  <a:schemeClr val="bg1"/>
                </a:solidFill>
                <a:highlight>
                  <a:srgbClr val="000080"/>
                </a:highlight>
                <a:latin typeface="Arial"/>
                <a:cs typeface="Arial"/>
              </a:rPr>
              <a:t>MATERIALS AND METHODS</a:t>
            </a:r>
            <a:endParaRPr lang="fr-FR" dirty="0">
              <a:solidFill>
                <a:schemeClr val="bg1"/>
              </a:solidFill>
              <a:highlight>
                <a:srgbClr val="000080"/>
              </a:highlight>
              <a:cs typeface="Arial"/>
            </a:endParaRPr>
          </a:p>
          <a:p>
            <a:r>
              <a:rPr lang="en-US" sz="3000" dirty="0">
                <a:latin typeface="Arial"/>
                <a:ea typeface="+mn-lt"/>
                <a:cs typeface="+mn-lt"/>
              </a:rPr>
              <a:t>With the local CPP agreement and the patients written consent, we prospectively included 100 adult patients with a body mass index 35 kg.m² or higher, admitted for an elective surgery. They were </a:t>
            </a:r>
            <a:r>
              <a:rPr lang="en-US" sz="3000" dirty="0" err="1">
                <a:latin typeface="Arial"/>
                <a:ea typeface="+mn-lt"/>
                <a:cs typeface="+mn-lt"/>
              </a:rPr>
              <a:t>randomised</a:t>
            </a:r>
            <a:r>
              <a:rPr lang="en-US" sz="3000" dirty="0">
                <a:latin typeface="Arial"/>
                <a:ea typeface="+mn-lt"/>
                <a:cs typeface="+mn-lt"/>
              </a:rPr>
              <a:t> into two groups depending on their position on the operating table. The first one involved 50 patients installed in supine </a:t>
            </a:r>
            <a:r>
              <a:rPr lang="en-US" sz="3000" dirty="0" err="1">
                <a:latin typeface="Arial"/>
                <a:ea typeface="+mn-lt"/>
                <a:cs typeface="+mn-lt"/>
              </a:rPr>
              <a:t>postion</a:t>
            </a:r>
            <a:r>
              <a:rPr lang="en-US" sz="3000" dirty="0">
                <a:latin typeface="Arial"/>
                <a:ea typeface="+mn-lt"/>
                <a:cs typeface="+mn-lt"/>
              </a:rPr>
              <a:t> and the second, in « Rapid Airway Management Positioner » (RAMP). 3 pictures were taken while using </a:t>
            </a:r>
            <a:r>
              <a:rPr lang="en-US" sz="3000" dirty="0" err="1">
                <a:latin typeface="Arial"/>
                <a:ea typeface="+mn-lt"/>
                <a:cs typeface="+mn-lt"/>
              </a:rPr>
              <a:t>videolaryngoscopy</a:t>
            </a:r>
            <a:r>
              <a:rPr lang="en-US" sz="3000" dirty="0">
                <a:latin typeface="Arial"/>
                <a:ea typeface="+mn-lt"/>
                <a:cs typeface="+mn-lt"/>
              </a:rPr>
              <a:t>, one without any maneuvers (REF group), another while applying cricoid pressure (CP group) and last, with left paratracheal esophagus compression (LPEC group). After defining the height  and width’s center of the glottic axis, we measured using pixels the vertical and horizontal shifts according to the different esophagus compression techniques used . </a:t>
            </a:r>
            <a:endParaRPr lang="en-US" sz="3000" dirty="0">
              <a:latin typeface="Calibri" panose="020F0502020204030204"/>
              <a:cs typeface="Calibri" panose="020F0502020204030204"/>
            </a:endParaRPr>
          </a:p>
          <a:p>
            <a:pPr marL="711200" lvl="1" algn="just">
              <a:spcBef>
                <a:spcPct val="0"/>
              </a:spcBef>
              <a:spcAft>
                <a:spcPct val="0"/>
              </a:spcAft>
            </a:pPr>
            <a:endParaRPr lang="en-US" sz="3000" dirty="0">
              <a:solidFill>
                <a:srgbClr val="000000"/>
              </a:solidFill>
              <a:latin typeface="Calibri" panose="020F0502020204030204"/>
              <a:cs typeface="Calibri" panose="020F0502020204030204"/>
            </a:endParaRPr>
          </a:p>
          <a:p>
            <a:pPr algn="just">
              <a:spcBef>
                <a:spcPct val="0"/>
              </a:spcBef>
              <a:spcAft>
                <a:spcPct val="0"/>
              </a:spcAft>
            </a:pPr>
            <a:r>
              <a:rPr lang="en-US" sz="3000" b="1" dirty="0">
                <a:solidFill>
                  <a:schemeClr val="bg1"/>
                </a:solidFill>
                <a:highlight>
                  <a:srgbClr val="000080"/>
                </a:highlight>
                <a:latin typeface="Arial"/>
                <a:cs typeface="Arial"/>
              </a:rPr>
              <a:t>RESULTS AND DISCUSSION</a:t>
            </a:r>
            <a:endParaRPr lang="en-US" dirty="0">
              <a:solidFill>
                <a:schemeClr val="bg1"/>
              </a:solidFill>
              <a:highlight>
                <a:srgbClr val="000080"/>
              </a:highlight>
              <a:cs typeface="Arial"/>
            </a:endParaRPr>
          </a:p>
          <a:p>
            <a:r>
              <a:rPr lang="en-US" sz="3000" dirty="0">
                <a:latin typeface="Arial"/>
                <a:ea typeface="+mn-lt"/>
                <a:cs typeface="+mn-lt"/>
              </a:rPr>
              <a:t>The demographic data were similar between the different groups. 56 women and 44 men were included. Mean age was (SD) 53,10 (15,91) and mean (SD) body mass index (BMI) was 39,17 (3,90) Kg.m</a:t>
            </a:r>
            <a:r>
              <a:rPr lang="en-US" sz="3000" baseline="30000" dirty="0">
                <a:latin typeface="Arial"/>
                <a:ea typeface="+mn-lt"/>
                <a:cs typeface="+mn-lt"/>
              </a:rPr>
              <a:t>-2</a:t>
            </a:r>
            <a:r>
              <a:rPr lang="en-US" sz="3000" dirty="0">
                <a:latin typeface="Arial"/>
                <a:ea typeface="+mn-lt"/>
                <a:cs typeface="+mn-lt"/>
              </a:rPr>
              <a:t>.</a:t>
            </a:r>
            <a:endParaRPr lang="fr-BE" sz="3000" dirty="0">
              <a:latin typeface="Arial"/>
              <a:ea typeface="+mn-lt"/>
              <a:cs typeface="+mn-lt"/>
            </a:endParaRPr>
          </a:p>
          <a:p>
            <a:r>
              <a:rPr lang="en-US" sz="3000" dirty="0">
                <a:latin typeface="Arial"/>
                <a:ea typeface="+mn-lt"/>
                <a:cs typeface="+mn-lt"/>
              </a:rPr>
              <a:t>The percentage of glottic surface variation, compared with the reference group (SD) was higher in the CP group 34,8 (46,6) % than in the LPEC group 19.8 (41.3) %, (P = 0.018).</a:t>
            </a:r>
            <a:endParaRPr lang="fr-BE" sz="3000" dirty="0">
              <a:latin typeface="Arial"/>
              <a:ea typeface="+mn-lt"/>
              <a:cs typeface="+mn-lt"/>
            </a:endParaRPr>
          </a:p>
          <a:p>
            <a:r>
              <a:rPr lang="en-US" sz="3000" dirty="0">
                <a:latin typeface="Arial"/>
                <a:ea typeface="+mn-lt"/>
                <a:cs typeface="+mn-lt"/>
              </a:rPr>
              <a:t>The glottic horizontal displacement distance (SD), relative to its neutral position, was identical in RAMP position 46,47 (27,05) pixels or in supine position 48,90 (31,42) pixels, regardless which compression technique was used.</a:t>
            </a:r>
            <a:endParaRPr lang="fr-BE" sz="3000" dirty="0">
              <a:latin typeface="Arial"/>
              <a:ea typeface="+mn-lt"/>
              <a:cs typeface="+mn-lt"/>
            </a:endParaRPr>
          </a:p>
          <a:p>
            <a:r>
              <a:rPr lang="en-US" sz="3000" dirty="0">
                <a:latin typeface="Arial"/>
                <a:ea typeface="+mn-lt"/>
                <a:cs typeface="+mn-lt"/>
              </a:rPr>
              <a:t>The glottic vertical displacement distance was identical in RAMP position 60,04 (37,20) pixels or in supine position 69,58 (43,38) pixels regardless which compression technique was used.</a:t>
            </a:r>
            <a:endParaRPr lang="fr-BE" sz="3000" dirty="0">
              <a:latin typeface="Arial"/>
              <a:cs typeface="Segoe UI"/>
            </a:endParaRPr>
          </a:p>
          <a:p>
            <a:pPr algn="just"/>
            <a:r>
              <a:rPr lang="en-US" sz="3000" dirty="0">
                <a:latin typeface="Arial"/>
                <a:cs typeface="Segoe UI"/>
              </a:rPr>
              <a:t>​</a:t>
            </a:r>
          </a:p>
          <a:p>
            <a:pPr algn="just"/>
            <a:r>
              <a:rPr lang="en-US" sz="3000" b="1" dirty="0">
                <a:solidFill>
                  <a:schemeClr val="bg1"/>
                </a:solidFill>
                <a:highlight>
                  <a:srgbClr val="000080"/>
                </a:highlight>
                <a:latin typeface="Arial"/>
                <a:cs typeface="Arial"/>
              </a:rPr>
              <a:t>CONCLUSION</a:t>
            </a:r>
            <a:endParaRPr lang="en-US" dirty="0">
              <a:solidFill>
                <a:schemeClr val="bg1"/>
              </a:solidFill>
              <a:highlight>
                <a:srgbClr val="000080"/>
              </a:highlight>
              <a:cs typeface="Arial"/>
            </a:endParaRPr>
          </a:p>
          <a:p>
            <a:r>
              <a:rPr lang="en-US" sz="3000" dirty="0">
                <a:latin typeface="Arial"/>
                <a:ea typeface="+mn-lt"/>
                <a:cs typeface="+mn-lt"/>
              </a:rPr>
              <a:t>The intubation of a patient with a BMI &gt; 35 is considered potentially difficult. To facilitate the process, installing the patient in RAMP position is a possibility. </a:t>
            </a:r>
            <a:endParaRPr lang="fr-BE" sz="3000" dirty="0">
              <a:latin typeface="Arial"/>
              <a:ea typeface="+mn-lt"/>
              <a:cs typeface="+mn-lt"/>
            </a:endParaRPr>
          </a:p>
          <a:p>
            <a:r>
              <a:rPr lang="en-US" sz="3000" dirty="0">
                <a:latin typeface="Arial"/>
                <a:ea typeface="+mn-lt"/>
                <a:cs typeface="+mn-lt"/>
              </a:rPr>
              <a:t>Cricoid pressure alters the intubation maneuver by shifting and reducing the surface of the glottic axis. </a:t>
            </a:r>
            <a:endParaRPr lang="fr-BE" sz="3000" dirty="0">
              <a:latin typeface="Arial"/>
              <a:ea typeface="+mn-lt"/>
              <a:cs typeface="+mn-lt"/>
            </a:endParaRPr>
          </a:p>
          <a:p>
            <a:r>
              <a:rPr lang="en-US" sz="3000" dirty="0">
                <a:latin typeface="Arial"/>
                <a:ea typeface="+mn-lt"/>
                <a:cs typeface="+mn-lt"/>
              </a:rPr>
              <a:t>No matter the patient’s installation, the </a:t>
            </a:r>
            <a:r>
              <a:rPr lang="en-US" sz="3000" dirty="0" err="1">
                <a:latin typeface="Arial"/>
                <a:ea typeface="+mn-lt"/>
                <a:cs typeface="+mn-lt"/>
              </a:rPr>
              <a:t>glottic’s</a:t>
            </a:r>
            <a:r>
              <a:rPr lang="en-US" sz="3000" dirty="0">
                <a:latin typeface="Arial"/>
                <a:ea typeface="+mn-lt"/>
                <a:cs typeface="+mn-lt"/>
              </a:rPr>
              <a:t> surface of obese subjects observed  with </a:t>
            </a:r>
            <a:r>
              <a:rPr lang="en-US" sz="3000" dirty="0" err="1">
                <a:latin typeface="Arial"/>
                <a:ea typeface="+mn-lt"/>
                <a:cs typeface="+mn-lt"/>
              </a:rPr>
              <a:t>videolaryngoscopy</a:t>
            </a:r>
            <a:r>
              <a:rPr lang="en-US" sz="3000" dirty="0">
                <a:latin typeface="Arial"/>
                <a:ea typeface="+mn-lt"/>
                <a:cs typeface="+mn-lt"/>
              </a:rPr>
              <a:t> was greater using LPEC than CP. </a:t>
            </a:r>
            <a:endParaRPr lang="fr-BE" sz="3000" dirty="0">
              <a:latin typeface="Arial"/>
              <a:ea typeface="+mn-lt"/>
              <a:cs typeface="+mn-lt"/>
            </a:endParaRPr>
          </a:p>
          <a:p>
            <a:r>
              <a:rPr lang="en-US" sz="3000" dirty="0">
                <a:latin typeface="Arial"/>
                <a:ea typeface="+mn-lt"/>
                <a:cs typeface="+mn-lt"/>
              </a:rPr>
              <a:t>In addition, this setup does not bring about any change in the surface and shifts whether applying an external pressure or not while using </a:t>
            </a:r>
            <a:r>
              <a:rPr lang="en-US" sz="3000" dirty="0" err="1">
                <a:latin typeface="Arial"/>
                <a:ea typeface="+mn-lt"/>
                <a:cs typeface="+mn-lt"/>
              </a:rPr>
              <a:t>videolaryngoscopy</a:t>
            </a:r>
            <a:r>
              <a:rPr lang="en-US" sz="3000" dirty="0">
                <a:latin typeface="Arial"/>
                <a:ea typeface="+mn-lt"/>
                <a:cs typeface="+mn-lt"/>
              </a:rPr>
              <a:t>.</a:t>
            </a:r>
            <a:endParaRPr lang="fr-BE" sz="3000" dirty="0">
              <a:latin typeface="Arial"/>
              <a:ea typeface="+mn-lt"/>
              <a:cs typeface="+mn-lt"/>
            </a:endParaRPr>
          </a:p>
          <a:p>
            <a:r>
              <a:rPr lang="en-US" sz="3000" dirty="0">
                <a:latin typeface="Arial"/>
                <a:ea typeface="+mn-lt"/>
                <a:cs typeface="+mn-lt"/>
              </a:rPr>
              <a:t>Intubation could be less influenced by LPEC than CP. </a:t>
            </a:r>
            <a:br>
              <a:rPr lang="en-US" sz="3000" dirty="0">
                <a:latin typeface="Arial"/>
                <a:ea typeface="+mn-lt"/>
                <a:cs typeface="+mn-lt"/>
              </a:rPr>
            </a:br>
            <a:r>
              <a:rPr lang="en-US" sz="3000" dirty="0">
                <a:latin typeface="Arial"/>
                <a:ea typeface="+mn-lt"/>
                <a:cs typeface="+mn-lt"/>
              </a:rPr>
              <a:t>Finally, the patient’s position may not have an impact on the larynx’s mobility during these external esophagus compression techniques</a:t>
            </a:r>
            <a:endParaRPr lang="fr-BE" sz="3000" dirty="0">
              <a:latin typeface="Arial"/>
              <a:cs typeface="Arial"/>
            </a:endParaRPr>
          </a:p>
          <a:p>
            <a:endParaRPr lang="fr-BE" sz="3000" dirty="0">
              <a:latin typeface="Arial"/>
              <a:cs typeface="Segoe UI"/>
            </a:endParaRPr>
          </a:p>
          <a:p>
            <a:pPr algn="just"/>
            <a:r>
              <a:rPr lang="en-US" dirty="0">
                <a:latin typeface="Arial"/>
                <a:cs typeface="Segoe UI"/>
              </a:rPr>
              <a:t>​</a:t>
            </a:r>
          </a:p>
        </p:txBody>
      </p:sp>
      <p:sp>
        <p:nvSpPr>
          <p:cNvPr id="8" name="ZoneTexte 7">
            <a:extLst>
              <a:ext uri="{FF2B5EF4-FFF2-40B4-BE49-F238E27FC236}">
                <a16:creationId xmlns:a16="http://schemas.microsoft.com/office/drawing/2014/main" id="{3121F9AE-7E5E-443E-B907-F09AFDA609A5}"/>
              </a:ext>
            </a:extLst>
          </p:cNvPr>
          <p:cNvSpPr txBox="1"/>
          <p:nvPr/>
        </p:nvSpPr>
        <p:spPr>
          <a:xfrm>
            <a:off x="361994" y="24024074"/>
            <a:ext cx="6939458"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000" b="1" dirty="0">
                <a:solidFill>
                  <a:schemeClr val="bg1"/>
                </a:solidFill>
                <a:highlight>
                  <a:srgbClr val="000080"/>
                </a:highlight>
                <a:latin typeface="Arial"/>
                <a:cs typeface="Arial"/>
              </a:rPr>
              <a:t>FUNDING &amp; COI</a:t>
            </a:r>
            <a:r>
              <a:rPr lang="en-US" sz="3000" dirty="0">
                <a:latin typeface="Arial"/>
                <a:cs typeface="Arial"/>
              </a:rPr>
              <a:t> None</a:t>
            </a:r>
            <a:endParaRPr lang="fr-FR" sz="3000" dirty="0">
              <a:cs typeface="Calibri"/>
            </a:endParaRPr>
          </a:p>
        </p:txBody>
      </p:sp>
      <p:pic>
        <p:nvPicPr>
          <p:cNvPr id="9" name="Image 8">
            <a:extLst>
              <a:ext uri="{FF2B5EF4-FFF2-40B4-BE49-F238E27FC236}">
                <a16:creationId xmlns:a16="http://schemas.microsoft.com/office/drawing/2014/main" id="{6EC10BB3-0C9C-0A4A-9AE5-0A66EC68A63D}"/>
              </a:ext>
            </a:extLst>
          </p:cNvPr>
          <p:cNvPicPr>
            <a:picLocks noChangeAspect="1"/>
          </p:cNvPicPr>
          <p:nvPr/>
        </p:nvPicPr>
        <p:blipFill>
          <a:blip r:embed="rId4"/>
          <a:stretch>
            <a:fillRect/>
          </a:stretch>
        </p:blipFill>
        <p:spPr>
          <a:xfrm>
            <a:off x="32862079" y="10734752"/>
            <a:ext cx="16515521" cy="13566321"/>
          </a:xfrm>
          <a:prstGeom prst="rect">
            <a:avLst/>
          </a:prstGeom>
        </p:spPr>
      </p:pic>
    </p:spTree>
    <p:extLst>
      <p:ext uri="{BB962C8B-B14F-4D97-AF65-F5344CB8AC3E}">
        <p14:creationId xmlns:p14="http://schemas.microsoft.com/office/powerpoint/2010/main" val="37906627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TotalTime>
  <Words>635</Words>
  <Application>Microsoft Macintosh PowerPoint</Application>
  <PresentationFormat>Personnalisé</PresentationFormat>
  <Paragraphs>28</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Office Theme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Gillian Kirkpatrick</dc:creator>
  <cp:lastModifiedBy>Benjamin Javillier</cp:lastModifiedBy>
  <cp:revision>183</cp:revision>
  <dcterms:created xsi:type="dcterms:W3CDTF">2020-10-01T16:48:46Z</dcterms:created>
  <dcterms:modified xsi:type="dcterms:W3CDTF">2021-04-28T08:49:16Z</dcterms:modified>
</cp:coreProperties>
</file>