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50292000" cy="2514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0" userDrawn="1">
          <p15:clr>
            <a:srgbClr val="A4A3A4"/>
          </p15:clr>
        </p15:guide>
        <p15:guide id="2" pos="15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62535A-B28D-4D96-A693-219F1CDCA588}" v="585" dt="2021-04-26T13:39:35.998"/>
    <p1510:client id="{C08F681E-FE31-402B-B18C-526D36BECB38}" v="171" dt="2021-04-26T07:30:24.222"/>
    <p1510:client id="{D0B1BA5F-24C1-420C-9074-F16A544BF27C}" v="6" dt="2021-04-21T13:58:10.8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96"/>
    <p:restoredTop sz="94699"/>
  </p:normalViewPr>
  <p:slideViewPr>
    <p:cSldViewPr snapToGrid="0" snapToObjects="1">
      <p:cViewPr>
        <p:scale>
          <a:sx n="30" d="100"/>
          <a:sy n="30" d="100"/>
        </p:scale>
        <p:origin x="2776" y="1400"/>
      </p:cViewPr>
      <p:guideLst>
        <p:guide orient="horz" pos="7920"/>
        <p:guide pos="15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286500" y="4115331"/>
            <a:ext cx="37719000" cy="8754533"/>
          </a:xfrm>
        </p:spPr>
        <p:txBody>
          <a:bodyPr anchor="b"/>
          <a:lstStyle>
            <a:lvl1pPr algn="ctr">
              <a:defRPr sz="12000"/>
            </a:lvl1pPr>
          </a:lstStyle>
          <a:p>
            <a:r>
              <a:rPr lang="en-US" dirty="0"/>
              <a:t>Click to edit Master title style</a:t>
            </a:r>
          </a:p>
        </p:txBody>
      </p:sp>
      <p:sp>
        <p:nvSpPr>
          <p:cNvPr id="3" name="Subtitle 2"/>
          <p:cNvSpPr>
            <a:spLocks noGrp="1"/>
          </p:cNvSpPr>
          <p:nvPr>
            <p:ph type="subTitle" idx="1"/>
          </p:nvPr>
        </p:nvSpPr>
        <p:spPr>
          <a:xfrm>
            <a:off x="6286500" y="13207473"/>
            <a:ext cx="37719000" cy="6071127"/>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5/2/21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914368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651042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90212" y="1338792"/>
            <a:ext cx="10844213" cy="21310073"/>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3457575" y="1338792"/>
            <a:ext cx="31903988" cy="2131007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940652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671722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31381" y="6269041"/>
            <a:ext cx="43376850" cy="10460036"/>
          </a:xfrm>
        </p:spPr>
        <p:txBody>
          <a:bodyPr anchor="b"/>
          <a:lstStyle>
            <a:lvl1pPr>
              <a:defRPr sz="12000"/>
            </a:lvl1pPr>
          </a:lstStyle>
          <a:p>
            <a:r>
              <a:rPr lang="en-US" dirty="0"/>
              <a:t>Click to edit Master title style</a:t>
            </a:r>
          </a:p>
        </p:txBody>
      </p:sp>
      <p:sp>
        <p:nvSpPr>
          <p:cNvPr id="3" name="Text Placeholder 2"/>
          <p:cNvSpPr>
            <a:spLocks noGrp="1"/>
          </p:cNvSpPr>
          <p:nvPr>
            <p:ph type="body" idx="1"/>
          </p:nvPr>
        </p:nvSpPr>
        <p:spPr>
          <a:xfrm>
            <a:off x="3431381" y="16828033"/>
            <a:ext cx="43376850" cy="5500686"/>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490016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457575" y="6693958"/>
            <a:ext cx="21374100" cy="1595490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5460325" y="6693958"/>
            <a:ext cx="21374100" cy="1595490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5/2/21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838464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64126" y="1338793"/>
            <a:ext cx="43376850" cy="4860398"/>
          </a:xfrm>
        </p:spPr>
        <p:txBody>
          <a:bodyPr/>
          <a:lstStyle/>
          <a:p>
            <a:r>
              <a:rPr lang="en-US" dirty="0"/>
              <a:t>Click to edit Master title style</a:t>
            </a:r>
          </a:p>
        </p:txBody>
      </p:sp>
      <p:sp>
        <p:nvSpPr>
          <p:cNvPr id="3" name="Text Placeholder 2"/>
          <p:cNvSpPr>
            <a:spLocks noGrp="1"/>
          </p:cNvSpPr>
          <p:nvPr>
            <p:ph type="body" idx="1"/>
          </p:nvPr>
        </p:nvSpPr>
        <p:spPr>
          <a:xfrm>
            <a:off x="3464128" y="6164264"/>
            <a:ext cx="21275871" cy="3021011"/>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dirty="0"/>
              <a:t>Click to edit Master text styles</a:t>
            </a:r>
          </a:p>
        </p:txBody>
      </p:sp>
      <p:sp>
        <p:nvSpPr>
          <p:cNvPr id="4" name="Content Placeholder 3"/>
          <p:cNvSpPr>
            <a:spLocks noGrp="1"/>
          </p:cNvSpPr>
          <p:nvPr>
            <p:ph sz="half" idx="2"/>
          </p:nvPr>
        </p:nvSpPr>
        <p:spPr>
          <a:xfrm>
            <a:off x="3464128" y="9185275"/>
            <a:ext cx="21275871" cy="1351015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5460325" y="6164264"/>
            <a:ext cx="21380651" cy="3021011"/>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dirty="0"/>
              <a:t>Click to edit Master text styles</a:t>
            </a:r>
          </a:p>
        </p:txBody>
      </p:sp>
      <p:sp>
        <p:nvSpPr>
          <p:cNvPr id="6" name="Content Placeholder 5"/>
          <p:cNvSpPr>
            <a:spLocks noGrp="1"/>
          </p:cNvSpPr>
          <p:nvPr>
            <p:ph sz="quarter" idx="4"/>
          </p:nvPr>
        </p:nvSpPr>
        <p:spPr>
          <a:xfrm>
            <a:off x="25460325" y="9185275"/>
            <a:ext cx="21380651" cy="1351015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5/2/21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2882285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5/2/21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956213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5/2/21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800377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4127" y="1676400"/>
            <a:ext cx="16220478" cy="5867400"/>
          </a:xfrm>
        </p:spPr>
        <p:txBody>
          <a:bodyPr anchor="b"/>
          <a:lstStyle>
            <a:lvl1pPr>
              <a:defRPr sz="6400"/>
            </a:lvl1pPr>
          </a:lstStyle>
          <a:p>
            <a:r>
              <a:rPr lang="en-US" dirty="0"/>
              <a:t>Click to edit Master title style</a:t>
            </a:r>
          </a:p>
        </p:txBody>
      </p:sp>
      <p:sp>
        <p:nvSpPr>
          <p:cNvPr id="3" name="Content Placeholder 2"/>
          <p:cNvSpPr>
            <a:spLocks noGrp="1"/>
          </p:cNvSpPr>
          <p:nvPr>
            <p:ph idx="1"/>
          </p:nvPr>
        </p:nvSpPr>
        <p:spPr>
          <a:xfrm>
            <a:off x="21380651" y="3620560"/>
            <a:ext cx="25460325" cy="17869958"/>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464127" y="7543800"/>
            <a:ext cx="16220478" cy="13975823"/>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2600361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4127" y="1676400"/>
            <a:ext cx="16220478" cy="5867400"/>
          </a:xfrm>
        </p:spPr>
        <p:txBody>
          <a:bodyPr anchor="b"/>
          <a:lstStyle>
            <a:lvl1pPr>
              <a:defRPr sz="6400"/>
            </a:lvl1pPr>
          </a:lstStyle>
          <a:p>
            <a:r>
              <a:rPr lang="en-US" dirty="0"/>
              <a:t>Click to edit Master title style</a:t>
            </a:r>
          </a:p>
        </p:txBody>
      </p:sp>
      <p:sp>
        <p:nvSpPr>
          <p:cNvPr id="3" name="Picture Placeholder 2"/>
          <p:cNvSpPr>
            <a:spLocks noGrp="1" noChangeAspect="1"/>
          </p:cNvSpPr>
          <p:nvPr>
            <p:ph type="pic" idx="1"/>
          </p:nvPr>
        </p:nvSpPr>
        <p:spPr>
          <a:xfrm>
            <a:off x="21380651" y="3620560"/>
            <a:ext cx="25460325" cy="17869958"/>
          </a:xfrm>
        </p:spPr>
        <p:txBody>
          <a:bodyPr anchor="t"/>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dirty="0"/>
          </a:p>
        </p:txBody>
      </p:sp>
      <p:sp>
        <p:nvSpPr>
          <p:cNvPr id="4" name="Text Placeholder 3"/>
          <p:cNvSpPr>
            <a:spLocks noGrp="1"/>
          </p:cNvSpPr>
          <p:nvPr>
            <p:ph type="body" sz="half" idx="2"/>
          </p:nvPr>
        </p:nvSpPr>
        <p:spPr>
          <a:xfrm>
            <a:off x="3464127" y="7543800"/>
            <a:ext cx="16220478" cy="13975823"/>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399497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57575" y="1338793"/>
            <a:ext cx="43376850" cy="48603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457575" y="6693958"/>
            <a:ext cx="43376850" cy="159549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457575" y="23306618"/>
            <a:ext cx="11315700" cy="1338792"/>
          </a:xfrm>
          <a:prstGeom prst="rect">
            <a:avLst/>
          </a:prstGeom>
        </p:spPr>
        <p:txBody>
          <a:bodyPr vert="horz" lIns="91440" tIns="45720" rIns="91440" bIns="45720" rtlCol="0" anchor="ctr"/>
          <a:lstStyle>
            <a:lvl1pPr algn="l">
              <a:defRPr sz="2400">
                <a:solidFill>
                  <a:schemeClr val="tx1">
                    <a:tint val="75000"/>
                  </a:schemeClr>
                </a:solidFill>
              </a:defRPr>
            </a:lvl1pPr>
          </a:lstStyle>
          <a:p>
            <a:fld id="{C764DE79-268F-4C1A-8933-263129D2AF90}" type="datetimeFigureOut">
              <a:rPr lang="en-US" dirty="0"/>
              <a:t>5/2/21</a:t>
            </a:fld>
            <a:endParaRPr lang="en-US" dirty="0"/>
          </a:p>
        </p:txBody>
      </p:sp>
      <p:sp>
        <p:nvSpPr>
          <p:cNvPr id="5" name="Footer Placeholder 4"/>
          <p:cNvSpPr>
            <a:spLocks noGrp="1"/>
          </p:cNvSpPr>
          <p:nvPr>
            <p:ph type="ftr" sz="quarter" idx="3"/>
          </p:nvPr>
        </p:nvSpPr>
        <p:spPr>
          <a:xfrm>
            <a:off x="16659225" y="23306618"/>
            <a:ext cx="16973550" cy="1338792"/>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5518725" y="23306618"/>
            <a:ext cx="11315700" cy="1338792"/>
          </a:xfrm>
          <a:prstGeom prst="rect">
            <a:avLst/>
          </a:prstGeom>
        </p:spPr>
        <p:txBody>
          <a:bodyPr vert="horz" lIns="91440" tIns="45720" rIns="91440" bIns="45720" rtlCol="0" anchor="ctr"/>
          <a:lstStyle>
            <a:lvl1pPr algn="r">
              <a:defRPr sz="2400">
                <a:solidFill>
                  <a:schemeClr val="tx1">
                    <a:tint val="75000"/>
                  </a:schemeClr>
                </a:solidFill>
              </a:defRPr>
            </a:lvl1pPr>
          </a:lstStyle>
          <a:p>
            <a:fld id="{48F63A3B-78C7-47BE-AE5E-E10140E04643}" type="slidenum">
              <a:rPr lang="en-US" dirty="0"/>
              <a:t>‹N°›</a:t>
            </a:fld>
            <a:endParaRPr lang="en-US" dirty="0"/>
          </a:p>
        </p:txBody>
      </p:sp>
    </p:spTree>
    <p:extLst>
      <p:ext uri="{BB962C8B-B14F-4D97-AF65-F5344CB8AC3E}">
        <p14:creationId xmlns:p14="http://schemas.microsoft.com/office/powerpoint/2010/main" val="20640436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avillier.Benjamin@Hotmail.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E354CD4-713E-1849-A1E0-EB1037F67B4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794000" y="0"/>
            <a:ext cx="44704000" cy="4423833"/>
          </a:xfrm>
          <a:prstGeom prst="rect">
            <a:avLst/>
          </a:prstGeom>
        </p:spPr>
      </p:pic>
      <p:sp>
        <p:nvSpPr>
          <p:cNvPr id="2" name="ZoneTexte 1">
            <a:extLst>
              <a:ext uri="{FF2B5EF4-FFF2-40B4-BE49-F238E27FC236}">
                <a16:creationId xmlns:a16="http://schemas.microsoft.com/office/drawing/2014/main" id="{F16056A6-1CC3-4829-A904-A07E7D840170}"/>
              </a:ext>
            </a:extLst>
          </p:cNvPr>
          <p:cNvSpPr txBox="1"/>
          <p:nvPr/>
        </p:nvSpPr>
        <p:spPr>
          <a:xfrm>
            <a:off x="3162301" y="4407070"/>
            <a:ext cx="44335700" cy="5862946"/>
          </a:xfrm>
          <a:prstGeom prst="rect">
            <a:avLst/>
          </a:prstGeom>
          <a:noFill/>
        </p:spPr>
        <p:txBody>
          <a:bodyPr rot="0" spcFirstLastPara="0" vertOverflow="overflow" horzOverflow="overflow" vert="horz" wrap="square" lIns="91244" tIns="45622" rIns="91244" bIns="45622" numCol="1" spcCol="0" rtlCol="0" fromWordArt="0" anchor="t" anchorCtr="0" forceAA="0" compatLnSpc="1">
            <a:prstTxWarp prst="textNoShape">
              <a:avLst/>
            </a:prstTxWarp>
            <a:spAutoFit/>
          </a:bodyPr>
          <a:lstStyle>
            <a:defPPr>
              <a:defRPr lang="en-US"/>
            </a:defPPr>
            <a:lvl1pPr marL="0" algn="l" defTabSz="456194" rtl="0" eaLnBrk="1" latinLnBrk="0" hangingPunct="1">
              <a:defRPr sz="1796" kern="1200">
                <a:solidFill>
                  <a:schemeClr val="tx1"/>
                </a:solidFill>
                <a:latin typeface="+mn-lt"/>
                <a:ea typeface="+mn-ea"/>
                <a:cs typeface="+mn-cs"/>
              </a:defRPr>
            </a:lvl1pPr>
            <a:lvl2pPr marL="456194" algn="l" defTabSz="456194" rtl="0" eaLnBrk="1" latinLnBrk="0" hangingPunct="1">
              <a:defRPr sz="1796" kern="1200">
                <a:solidFill>
                  <a:schemeClr val="tx1"/>
                </a:solidFill>
                <a:latin typeface="+mn-lt"/>
                <a:ea typeface="+mn-ea"/>
                <a:cs typeface="+mn-cs"/>
              </a:defRPr>
            </a:lvl2pPr>
            <a:lvl3pPr marL="912388" algn="l" defTabSz="456194" rtl="0" eaLnBrk="1" latinLnBrk="0" hangingPunct="1">
              <a:defRPr sz="1796" kern="1200">
                <a:solidFill>
                  <a:schemeClr val="tx1"/>
                </a:solidFill>
                <a:latin typeface="+mn-lt"/>
                <a:ea typeface="+mn-ea"/>
                <a:cs typeface="+mn-cs"/>
              </a:defRPr>
            </a:lvl3pPr>
            <a:lvl4pPr marL="1368582" algn="l" defTabSz="456194" rtl="0" eaLnBrk="1" latinLnBrk="0" hangingPunct="1">
              <a:defRPr sz="1796" kern="1200">
                <a:solidFill>
                  <a:schemeClr val="tx1"/>
                </a:solidFill>
                <a:latin typeface="+mn-lt"/>
                <a:ea typeface="+mn-ea"/>
                <a:cs typeface="+mn-cs"/>
              </a:defRPr>
            </a:lvl4pPr>
            <a:lvl5pPr marL="1824777" algn="l" defTabSz="456194" rtl="0" eaLnBrk="1" latinLnBrk="0" hangingPunct="1">
              <a:defRPr sz="1796" kern="1200">
                <a:solidFill>
                  <a:schemeClr val="tx1"/>
                </a:solidFill>
                <a:latin typeface="+mn-lt"/>
                <a:ea typeface="+mn-ea"/>
                <a:cs typeface="+mn-cs"/>
              </a:defRPr>
            </a:lvl5pPr>
            <a:lvl6pPr marL="2280971" algn="l" defTabSz="456194" rtl="0" eaLnBrk="1" latinLnBrk="0" hangingPunct="1">
              <a:defRPr sz="1796" kern="1200">
                <a:solidFill>
                  <a:schemeClr val="tx1"/>
                </a:solidFill>
                <a:latin typeface="+mn-lt"/>
                <a:ea typeface="+mn-ea"/>
                <a:cs typeface="+mn-cs"/>
              </a:defRPr>
            </a:lvl6pPr>
            <a:lvl7pPr marL="2737165" algn="l" defTabSz="456194" rtl="0" eaLnBrk="1" latinLnBrk="0" hangingPunct="1">
              <a:defRPr sz="1796" kern="1200">
                <a:solidFill>
                  <a:schemeClr val="tx1"/>
                </a:solidFill>
                <a:latin typeface="+mn-lt"/>
                <a:ea typeface="+mn-ea"/>
                <a:cs typeface="+mn-cs"/>
              </a:defRPr>
            </a:lvl7pPr>
            <a:lvl8pPr marL="3193359" algn="l" defTabSz="456194" rtl="0" eaLnBrk="1" latinLnBrk="0" hangingPunct="1">
              <a:defRPr sz="1796" kern="1200">
                <a:solidFill>
                  <a:schemeClr val="tx1"/>
                </a:solidFill>
                <a:latin typeface="+mn-lt"/>
                <a:ea typeface="+mn-ea"/>
                <a:cs typeface="+mn-cs"/>
              </a:defRPr>
            </a:lvl8pPr>
            <a:lvl9pPr marL="3649553" algn="l" defTabSz="456194" rtl="0" eaLnBrk="1" latinLnBrk="0" hangingPunct="1">
              <a:defRPr sz="1796" kern="1200">
                <a:solidFill>
                  <a:schemeClr val="tx1"/>
                </a:solidFill>
                <a:latin typeface="+mn-lt"/>
                <a:ea typeface="+mn-ea"/>
                <a:cs typeface="+mn-cs"/>
              </a:defRPr>
            </a:lvl9pPr>
          </a:lstStyle>
          <a:p>
            <a:pPr algn="ctr"/>
            <a:r>
              <a:rPr lang="en-US" sz="8500" b="1" dirty="0">
                <a:latin typeface="Calibri"/>
                <a:ea typeface="Segoe UI"/>
                <a:cs typeface="Segoe UI"/>
              </a:rPr>
              <a:t>EFFECT OF CRICOID PRESSURE AND LEFT PARATRACHEAL COMPRESSION        </a:t>
            </a:r>
            <a:endParaRPr lang="fr-FR" sz="8500" dirty="0">
              <a:cs typeface="Calibri"/>
            </a:endParaRPr>
          </a:p>
          <a:p>
            <a:pPr algn="ctr"/>
            <a:r>
              <a:rPr lang="en-US" sz="8500" b="1" dirty="0">
                <a:latin typeface="Calibri"/>
                <a:ea typeface="Segoe UI"/>
                <a:cs typeface="Segoe UI"/>
              </a:rPr>
              <a:t>on obese patients:</a:t>
            </a:r>
            <a:r>
              <a:rPr lang="en-US" sz="8500" dirty="0">
                <a:latin typeface="Calibri"/>
                <a:ea typeface="Calibri"/>
                <a:cs typeface="Calibri"/>
              </a:rPr>
              <a:t> </a:t>
            </a:r>
            <a:endParaRPr lang="en-US" sz="8500" dirty="0">
              <a:cs typeface="Calibri"/>
            </a:endParaRPr>
          </a:p>
          <a:p>
            <a:pPr algn="ctr" rtl="0"/>
            <a:r>
              <a:rPr lang="en-US" sz="8500" b="1" dirty="0">
                <a:latin typeface="Calibri"/>
                <a:ea typeface="Segoe UI"/>
                <a:cs typeface="Segoe UI"/>
              </a:rPr>
              <a:t>An international survey on the quality of laryngeal visualization in </a:t>
            </a:r>
            <a:r>
              <a:rPr lang="en-US" sz="8500" b="1" dirty="0" err="1">
                <a:latin typeface="Calibri"/>
                <a:ea typeface="Segoe UI"/>
                <a:cs typeface="Segoe UI"/>
              </a:rPr>
              <a:t>videolaryngoscopy</a:t>
            </a:r>
            <a:r>
              <a:rPr lang="en-US" sz="8500" b="1" dirty="0">
                <a:latin typeface="Calibri"/>
                <a:ea typeface="Segoe UI"/>
                <a:cs typeface="Segoe UI"/>
              </a:rPr>
              <a:t>.</a:t>
            </a:r>
            <a:r>
              <a:rPr lang="en-US" sz="8500" dirty="0">
                <a:latin typeface="Calibri"/>
                <a:ea typeface="Calibri"/>
                <a:cs typeface="Calibri"/>
              </a:rPr>
              <a:t> </a:t>
            </a:r>
          </a:p>
          <a:p>
            <a:pPr algn="ctr"/>
            <a:r>
              <a:rPr lang="en-US" sz="4000" dirty="0" err="1">
                <a:ea typeface="+mn-lt"/>
                <a:cs typeface="+mn-lt"/>
              </a:rPr>
              <a:t>Lydie</a:t>
            </a:r>
            <a:r>
              <a:rPr lang="en-US" sz="4000" dirty="0">
                <a:ea typeface="+mn-lt"/>
                <a:cs typeface="+mn-lt"/>
              </a:rPr>
              <a:t> Gody</a:t>
            </a:r>
            <a:r>
              <a:rPr lang="en-US" sz="4000" baseline="30000" dirty="0">
                <a:ea typeface="+mn-lt"/>
                <a:cs typeface="+mn-lt"/>
              </a:rPr>
              <a:t>1</a:t>
            </a:r>
            <a:r>
              <a:rPr lang="en-US" sz="4000" dirty="0">
                <a:ea typeface="+mn-lt"/>
                <a:cs typeface="+mn-lt"/>
              </a:rPr>
              <a:t> MD   -   Nicolas THIRY</a:t>
            </a:r>
            <a:r>
              <a:rPr lang="en-US" sz="4000" baseline="30000" dirty="0">
                <a:ea typeface="+mn-lt"/>
                <a:cs typeface="+mn-lt"/>
              </a:rPr>
              <a:t>1</a:t>
            </a:r>
            <a:r>
              <a:rPr lang="en-US" sz="4000" dirty="0">
                <a:ea typeface="+mn-lt"/>
                <a:cs typeface="+mn-lt"/>
              </a:rPr>
              <a:t>  MD   -   Cyril FABBRO</a:t>
            </a:r>
            <a:r>
              <a:rPr lang="en-US" sz="4000" baseline="30000" dirty="0">
                <a:ea typeface="+mn-lt"/>
                <a:cs typeface="+mn-lt"/>
              </a:rPr>
              <a:t>1</a:t>
            </a:r>
            <a:r>
              <a:rPr lang="en-US" sz="4000" dirty="0">
                <a:ea typeface="+mn-lt"/>
                <a:cs typeface="+mn-lt"/>
              </a:rPr>
              <a:t> MD  -   Jean-François BRICHANT</a:t>
            </a:r>
            <a:r>
              <a:rPr lang="en-US" sz="4000" baseline="30000" dirty="0">
                <a:ea typeface="+mn-lt"/>
                <a:cs typeface="+mn-lt"/>
              </a:rPr>
              <a:t>1</a:t>
            </a:r>
            <a:r>
              <a:rPr lang="en-US" sz="4000" dirty="0">
                <a:ea typeface="+mn-lt"/>
                <a:cs typeface="+mn-lt"/>
              </a:rPr>
              <a:t> MD, PhD   -   Eric DEFLANDRE</a:t>
            </a:r>
            <a:r>
              <a:rPr lang="en-US" sz="4000" baseline="30000" dirty="0">
                <a:ea typeface="+mn-lt"/>
                <a:cs typeface="+mn-lt"/>
              </a:rPr>
              <a:t>1,2,3</a:t>
            </a:r>
            <a:r>
              <a:rPr lang="en-US" sz="4000" dirty="0">
                <a:ea typeface="+mn-lt"/>
                <a:cs typeface="+mn-lt"/>
              </a:rPr>
              <a:t> MD, PhD, FCCP, FAHA   -   Benjamin JAVILLIER</a:t>
            </a:r>
            <a:r>
              <a:rPr lang="en-US" sz="4000" baseline="30000" dirty="0">
                <a:ea typeface="+mn-lt"/>
                <a:cs typeface="+mn-lt"/>
              </a:rPr>
              <a:t>1,3</a:t>
            </a:r>
            <a:r>
              <a:rPr lang="en-US" sz="4000" dirty="0">
                <a:ea typeface="+mn-lt"/>
                <a:cs typeface="+mn-lt"/>
              </a:rPr>
              <a:t> MD</a:t>
            </a:r>
          </a:p>
          <a:p>
            <a:pPr algn="ctr"/>
            <a:r>
              <a:rPr lang="en-US" sz="4000" dirty="0">
                <a:ea typeface="+mn-lt"/>
                <a:cs typeface="+mn-lt"/>
              </a:rPr>
              <a:t>1) University of Liege, Liege (Belgium)  -  2) Cabinet Medical ASTES, Jambes (Belgium)  -  3) Clinique Saint-Luc of </a:t>
            </a:r>
            <a:r>
              <a:rPr lang="en-US" sz="4000" dirty="0" err="1">
                <a:ea typeface="+mn-lt"/>
                <a:cs typeface="+mn-lt"/>
              </a:rPr>
              <a:t>Bouge</a:t>
            </a:r>
            <a:r>
              <a:rPr lang="en-US" sz="4000" dirty="0">
                <a:ea typeface="+mn-lt"/>
                <a:cs typeface="+mn-lt"/>
              </a:rPr>
              <a:t>, Namur (Belgium)</a:t>
            </a:r>
          </a:p>
          <a:p>
            <a:pPr algn="ctr"/>
            <a:r>
              <a:rPr lang="en-US" sz="4000" dirty="0">
                <a:ea typeface="+mn-lt"/>
                <a:cs typeface="+mn-lt"/>
                <a:hlinkClick r:id="rId3"/>
              </a:rPr>
              <a:t>Javillier.Benjamin@Hotmail.com</a:t>
            </a:r>
            <a:endParaRPr lang="fr-FR" dirty="0"/>
          </a:p>
        </p:txBody>
      </p:sp>
      <p:sp>
        <p:nvSpPr>
          <p:cNvPr id="4" name="ZoneTexte 3">
            <a:extLst>
              <a:ext uri="{FF2B5EF4-FFF2-40B4-BE49-F238E27FC236}">
                <a16:creationId xmlns:a16="http://schemas.microsoft.com/office/drawing/2014/main" id="{431FB056-9ED5-4FA1-8E4A-7518087B48AF}"/>
              </a:ext>
            </a:extLst>
          </p:cNvPr>
          <p:cNvSpPr txBox="1"/>
          <p:nvPr/>
        </p:nvSpPr>
        <p:spPr>
          <a:xfrm>
            <a:off x="893184" y="10270016"/>
            <a:ext cx="46073623" cy="29854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bg1"/>
                </a:solidFill>
                <a:highlight>
                  <a:srgbClr val="000080"/>
                </a:highlight>
                <a:latin typeface="Arial" panose="020B0604020202020204" pitchFamily="34" charset="0"/>
                <a:cs typeface="Arial" panose="020B0604020202020204" pitchFamily="34" charset="0"/>
              </a:rPr>
              <a:t>BACKGROUND</a:t>
            </a:r>
            <a:endParaRPr lang="fr-FR" sz="3200" dirty="0">
              <a:solidFill>
                <a:schemeClr val="bg1"/>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Obese patients exhibit a higher risk during rapid sequence intubation than non-obese patients. Cricoid pressure (CP), recommended to decrease the risk of inhalation of gastric contents, may disrupt the intubation process by altering anatomical landmarks. Gautier et al recently demonstrated that a compression of the esophagus into the left low paratracheal cavity (LPEC) could be an interesting alternative to CP (1). The purpose of this study is to compare the influence of CP and LPEC on glottic surface visualization.</a:t>
            </a:r>
            <a:endParaRPr lang="fr-BE" sz="3200" dirty="0">
              <a:latin typeface="Arial" panose="020B0604020202020204" pitchFamily="34" charset="0"/>
              <a:cs typeface="Arial" panose="020B0604020202020204" pitchFamily="34" charset="0"/>
            </a:endParaRPr>
          </a:p>
          <a:p>
            <a:endParaRPr lang="en-US" sz="3000" dirty="0">
              <a:solidFill>
                <a:srgbClr val="000000"/>
              </a:solidFill>
              <a:latin typeface="Arial" panose="020B0604020202020204" pitchFamily="34" charset="0"/>
              <a:ea typeface="+mn-lt"/>
              <a:cs typeface="Arial" panose="020B0604020202020204" pitchFamily="34" charset="0"/>
            </a:endParaRPr>
          </a:p>
          <a:p>
            <a:endParaRPr lang="en-US" sz="3000" dirty="0">
              <a:solidFill>
                <a:srgbClr val="000000"/>
              </a:solidFill>
              <a:latin typeface="Arial" panose="020B0604020202020204" pitchFamily="34" charset="0"/>
              <a:ea typeface="+mn-lt"/>
              <a:cs typeface="Arial" panose="020B0604020202020204" pitchFamily="34" charset="0"/>
            </a:endParaRPr>
          </a:p>
        </p:txBody>
      </p:sp>
      <p:sp>
        <p:nvSpPr>
          <p:cNvPr id="5" name="ZoneTexte 4">
            <a:extLst>
              <a:ext uri="{FF2B5EF4-FFF2-40B4-BE49-F238E27FC236}">
                <a16:creationId xmlns:a16="http://schemas.microsoft.com/office/drawing/2014/main" id="{2CE81A33-356C-4A42-98F8-DC98EE13123B}"/>
              </a:ext>
            </a:extLst>
          </p:cNvPr>
          <p:cNvSpPr txBox="1"/>
          <p:nvPr/>
        </p:nvSpPr>
        <p:spPr>
          <a:xfrm>
            <a:off x="893185" y="12084326"/>
            <a:ext cx="46073622" cy="140346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en-US" sz="3000" b="1" dirty="0">
              <a:solidFill>
                <a:schemeClr val="bg1"/>
              </a:solidFill>
              <a:highlight>
                <a:srgbClr val="000080"/>
              </a:highlight>
              <a:latin typeface="Arial" panose="020B0604020202020204" pitchFamily="34" charset="0"/>
              <a:cs typeface="Arial" panose="020B0604020202020204" pitchFamily="34" charset="0"/>
            </a:endParaRPr>
          </a:p>
          <a:p>
            <a:pPr algn="just"/>
            <a:r>
              <a:rPr lang="en-US" sz="3200" b="1" dirty="0">
                <a:solidFill>
                  <a:schemeClr val="bg1"/>
                </a:solidFill>
                <a:highlight>
                  <a:srgbClr val="000080"/>
                </a:highlight>
                <a:latin typeface="Arial" panose="020B0604020202020204" pitchFamily="34" charset="0"/>
                <a:cs typeface="Arial" panose="020B0604020202020204" pitchFamily="34" charset="0"/>
              </a:rPr>
              <a:t>MATERIALS AND METHODS</a:t>
            </a:r>
            <a:endParaRPr lang="fr-FR" sz="3200" dirty="0">
              <a:solidFill>
                <a:schemeClr val="bg1"/>
              </a:solidFill>
              <a:highlight>
                <a:srgbClr val="000080"/>
              </a:highligh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In another study comparing displacement and surface modification of the glottic surface under CP and LPEC, we prospectively included (after IRB agreement and written patient consent) 91 adult patients with a body mass index (BMI) greater than or equal to 35 kg m</a:t>
            </a:r>
            <a:r>
              <a:rPr lang="en-US" sz="3200" baseline="30000" dirty="0">
                <a:latin typeface="Arial" panose="020B0604020202020204" pitchFamily="34" charset="0"/>
                <a:cs typeface="Arial" panose="020B0604020202020204" pitchFamily="34" charset="0"/>
              </a:rPr>
              <a:t>-2</a:t>
            </a:r>
            <a:r>
              <a:rPr lang="en-US" sz="3200" dirty="0">
                <a:latin typeface="Arial" panose="020B0604020202020204" pitchFamily="34" charset="0"/>
                <a:cs typeface="Arial" panose="020B0604020202020204" pitchFamily="34" charset="0"/>
              </a:rPr>
              <a:t> admitted for elective surgery. We randomized the patients into two groups according to their position on the operating table. Forty-seven patients were placed in the supine position (DD) and 44 patients were placed in the Rapid Airway Management Positioner (RAMP). Of the 91 patients, we took 3 images during video laryngoscopy, one without compression (Neutral Position, NP), one with a CP, and one with an LPEC. In total, 273 (3 * 91) images were recorded for the original study (results are presented separately). In the present study, with the help of the French Society of Anesthesia and Intensive Care (SFAR), we handed out these 273 images to anesthesiologists, in a randomized order to be classified on a scale ranging from 1 (glottic visualization indicating easy intubation) to 3 (glottic visualization indicating difficult intubation).</a:t>
            </a:r>
            <a:endParaRPr lang="fr-BE" sz="3200" dirty="0">
              <a:latin typeface="Arial" panose="020B0604020202020204" pitchFamily="34" charset="0"/>
              <a:cs typeface="Arial" panose="020B0604020202020204" pitchFamily="34" charset="0"/>
            </a:endParaRPr>
          </a:p>
          <a:p>
            <a:pPr marL="711200" lvl="1" algn="just">
              <a:spcBef>
                <a:spcPct val="0"/>
              </a:spcBef>
              <a:spcAft>
                <a:spcPct val="0"/>
              </a:spcAft>
            </a:pPr>
            <a:endParaRPr lang="en-US" sz="3000" dirty="0">
              <a:solidFill>
                <a:srgbClr val="000000"/>
              </a:solidFill>
              <a:latin typeface="Arial" panose="020B0604020202020204" pitchFamily="34" charset="0"/>
              <a:cs typeface="Arial" panose="020B0604020202020204" pitchFamily="34" charset="0"/>
            </a:endParaRPr>
          </a:p>
          <a:p>
            <a:pPr algn="just">
              <a:spcBef>
                <a:spcPct val="0"/>
              </a:spcBef>
              <a:spcAft>
                <a:spcPct val="0"/>
              </a:spcAft>
            </a:pPr>
            <a:r>
              <a:rPr lang="en-US" sz="3200" b="1" dirty="0">
                <a:solidFill>
                  <a:schemeClr val="bg1"/>
                </a:solidFill>
                <a:highlight>
                  <a:srgbClr val="000080"/>
                </a:highlight>
                <a:latin typeface="Arial" panose="020B0604020202020204" pitchFamily="34" charset="0"/>
                <a:cs typeface="Arial" panose="020B0604020202020204" pitchFamily="34" charset="0"/>
              </a:rPr>
              <a:t>RESULTS AND DISCUSSION</a:t>
            </a:r>
            <a:endParaRPr lang="en-US" sz="3200" dirty="0">
              <a:solidFill>
                <a:schemeClr val="bg1"/>
              </a:solidFill>
              <a:highlight>
                <a:srgbClr val="000080"/>
              </a:highligh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The survey conducted by the SFAR gathered the opinions of 340 anesthesiologists and resuscitators. There was no difference between the groups in terms of demographics.</a:t>
            </a:r>
            <a:endParaRPr lang="fr-BE" sz="3200" dirty="0">
              <a:latin typeface="Arial" panose="020B0604020202020204" pitchFamily="34" charset="0"/>
              <a:cs typeface="Arial" panose="020B0604020202020204" pitchFamily="34" charset="0"/>
            </a:endParaRPr>
          </a:p>
          <a:p>
            <a:r>
              <a:rPr lang="en-US" sz="3200" u="sng" dirty="0">
                <a:latin typeface="Arial" panose="020B0604020202020204" pitchFamily="34" charset="0"/>
                <a:cs typeface="Arial" panose="020B0604020202020204" pitchFamily="34" charset="0"/>
              </a:rPr>
              <a:t>In the dorsal decubitus group (n=47): </a:t>
            </a:r>
            <a:endParaRPr lang="fr-BE"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glottic visualization is considered to be easy in 57.84% in NP, in 38.98% (P &lt; 0.001 relative to PN) with CP and in 46.23% with LPEC (P &lt; 0.001 relative to PN).</a:t>
            </a:r>
            <a:endParaRPr lang="fr-BE"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intubation is considered difficult in 11.17% of cases in NP, 31.22% (P &lt; 0.001 relative to NP) with CP and 18.27% with LPEC (P &lt; 0.001 relative to NP).</a:t>
            </a:r>
            <a:endParaRPr lang="fr-BE" sz="3200" dirty="0">
              <a:latin typeface="Arial" panose="020B0604020202020204" pitchFamily="34" charset="0"/>
              <a:cs typeface="Arial" panose="020B0604020202020204" pitchFamily="34" charset="0"/>
            </a:endParaRPr>
          </a:p>
          <a:p>
            <a:r>
              <a:rPr lang="en-US" sz="3200" u="sng" dirty="0">
                <a:latin typeface="Arial" panose="020B0604020202020204" pitchFamily="34" charset="0"/>
                <a:cs typeface="Arial" panose="020B0604020202020204" pitchFamily="34" charset="0"/>
              </a:rPr>
              <a:t>In the "RAMP" group (n=44):</a:t>
            </a:r>
            <a:endParaRPr lang="fr-BE"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intubation is rated as easy in 53.42% with NP, in 45.90% with CP (P &lt; 0.001 relative to NP) and in 44.02% with LPEC (P &lt; 0.001 relative to NP).</a:t>
            </a:r>
            <a:endParaRPr lang="fr-BE"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intubation is labeled difficult in 17.04% of cases in NP, 24.93% in CP (P &lt; 0.001 relative to NP) and 22.44% in LPEC (P &lt; 0.001 relative to NP).</a:t>
            </a:r>
            <a:endParaRPr lang="fr-BE" sz="3200" dirty="0">
              <a:latin typeface="Arial" panose="020B0604020202020204" pitchFamily="34" charset="0"/>
              <a:cs typeface="Arial" panose="020B0604020202020204" pitchFamily="34" charset="0"/>
            </a:endParaRPr>
          </a:p>
          <a:p>
            <a:pPr algn="just"/>
            <a:r>
              <a:rPr lang="en-US" sz="3000" dirty="0">
                <a:latin typeface="Arial" panose="020B0604020202020204" pitchFamily="34" charset="0"/>
                <a:cs typeface="Arial" panose="020B0604020202020204" pitchFamily="34" charset="0"/>
              </a:rPr>
              <a:t>​</a:t>
            </a:r>
          </a:p>
          <a:p>
            <a:pPr algn="just"/>
            <a:r>
              <a:rPr lang="en-US" sz="3200" b="1" dirty="0">
                <a:solidFill>
                  <a:schemeClr val="bg1"/>
                </a:solidFill>
                <a:highlight>
                  <a:srgbClr val="000080"/>
                </a:highlight>
                <a:latin typeface="Arial" panose="020B0604020202020204" pitchFamily="34" charset="0"/>
                <a:cs typeface="Arial" panose="020B0604020202020204" pitchFamily="34" charset="0"/>
              </a:rPr>
              <a:t>CONCLUSION</a:t>
            </a:r>
            <a:endParaRPr lang="en-US" sz="3200" dirty="0">
              <a:solidFill>
                <a:schemeClr val="bg1"/>
              </a:solidFill>
              <a:highlight>
                <a:srgbClr val="000080"/>
              </a:highligh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Visualization of an obese patient’s glottic surface in </a:t>
            </a:r>
            <a:r>
              <a:rPr lang="en-US" sz="3200" dirty="0" err="1">
                <a:latin typeface="Arial" panose="020B0604020202020204" pitchFamily="34" charset="0"/>
                <a:cs typeface="Arial" panose="020B0604020202020204" pitchFamily="34" charset="0"/>
              </a:rPr>
              <a:t>videolaryngoscopy</a:t>
            </a:r>
            <a:r>
              <a:rPr lang="en-US" sz="3200" dirty="0">
                <a:latin typeface="Arial" panose="020B0604020202020204" pitchFamily="34" charset="0"/>
                <a:cs typeface="Arial" panose="020B0604020202020204" pitchFamily="34" charset="0"/>
              </a:rPr>
              <a:t> is considered easier in the supine position, than the RAMP position if an LPEC or no esophageal compression is applied. </a:t>
            </a:r>
            <a:endParaRPr lang="fr-BE"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In patients of a similar category, intubation in </a:t>
            </a:r>
            <a:r>
              <a:rPr lang="en-US" sz="3200" dirty="0" err="1">
                <a:latin typeface="Arial" panose="020B0604020202020204" pitchFamily="34" charset="0"/>
                <a:cs typeface="Arial" panose="020B0604020202020204" pitchFamily="34" charset="0"/>
              </a:rPr>
              <a:t>videolaryngoscopy</a:t>
            </a:r>
            <a:r>
              <a:rPr lang="en-US" sz="3200" dirty="0">
                <a:latin typeface="Arial" panose="020B0604020202020204" pitchFamily="34" charset="0"/>
                <a:cs typeface="Arial" panose="020B0604020202020204" pitchFamily="34" charset="0"/>
              </a:rPr>
              <a:t> is considered easier in the RAMP position, than the supine position if cricoid pressure is applied.</a:t>
            </a:r>
            <a:endParaRPr lang="fr-BE"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​To the best of our knowledge, this is the first study in which these different intubation conditions have been evaluated concomitantly. A future validation of our results under real intubation conditions is mandatory before considering a possible modification of the rapid sequence induction guidelines.</a:t>
            </a: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solidFill>
                <a:schemeClr val="bg1"/>
              </a:solidFill>
              <a:highlight>
                <a:srgbClr val="000080"/>
              </a:highlight>
              <a:latin typeface="Arial" panose="020B0604020202020204" pitchFamily="34" charset="0"/>
              <a:cs typeface="Arial" panose="020B0604020202020204" pitchFamily="34" charset="0"/>
            </a:endParaRPr>
          </a:p>
          <a:p>
            <a:endParaRPr lang="fr-BE" sz="3200" dirty="0">
              <a:latin typeface="Arial" panose="020B0604020202020204" pitchFamily="34" charset="0"/>
              <a:cs typeface="Arial" panose="020B0604020202020204" pitchFamily="34" charset="0"/>
            </a:endParaRPr>
          </a:p>
          <a:p>
            <a:endParaRPr lang="fr-BE" sz="3000"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a:t>
            </a:r>
          </a:p>
        </p:txBody>
      </p:sp>
      <p:sp>
        <p:nvSpPr>
          <p:cNvPr id="10" name="ZoneTexte 9">
            <a:extLst>
              <a:ext uri="{FF2B5EF4-FFF2-40B4-BE49-F238E27FC236}">
                <a16:creationId xmlns:a16="http://schemas.microsoft.com/office/drawing/2014/main" id="{796A5BFE-2D05-1D47-839F-143409C69144}"/>
              </a:ext>
            </a:extLst>
          </p:cNvPr>
          <p:cNvSpPr txBox="1"/>
          <p:nvPr/>
        </p:nvSpPr>
        <p:spPr>
          <a:xfrm>
            <a:off x="893184" y="23090955"/>
            <a:ext cx="47136008"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bg1"/>
                </a:solidFill>
                <a:highlight>
                  <a:srgbClr val="000080"/>
                </a:highlight>
                <a:latin typeface="Arial"/>
                <a:cs typeface="Arial"/>
              </a:rPr>
              <a:t>Acknowledgements</a:t>
            </a:r>
            <a:r>
              <a:rPr lang="en-US" sz="3200" dirty="0">
                <a:latin typeface="Arial"/>
                <a:cs typeface="Arial"/>
              </a:rPr>
              <a:t> Survey </a:t>
            </a:r>
            <a:r>
              <a:rPr lang="en-US" sz="3200" dirty="0">
                <a:latin typeface="Arial" panose="020B0604020202020204" pitchFamily="34" charset="0"/>
                <a:cs typeface="Arial" panose="020B0604020202020204" pitchFamily="34" charset="0"/>
              </a:rPr>
              <a:t>conducted with the assistance of the French Society of Anesthesia-Resuscitation</a:t>
            </a:r>
            <a:endParaRPr lang="fr-F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06627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TotalTime>
  <Words>728</Words>
  <Application>Microsoft Macintosh PowerPoint</Application>
  <PresentationFormat>Personnalisé</PresentationFormat>
  <Paragraphs>33</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Office Theme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Kirkpatrick</dc:creator>
  <cp:lastModifiedBy>Benjamin Javillier</cp:lastModifiedBy>
  <cp:revision>184</cp:revision>
  <dcterms:created xsi:type="dcterms:W3CDTF">2020-10-01T16:48:46Z</dcterms:created>
  <dcterms:modified xsi:type="dcterms:W3CDTF">2021-05-02T08:52:28Z</dcterms:modified>
</cp:coreProperties>
</file>