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94" r:id="rId2"/>
    <p:sldId id="405" r:id="rId3"/>
    <p:sldId id="426" r:id="rId4"/>
    <p:sldId id="418" r:id="rId5"/>
    <p:sldId id="427" r:id="rId6"/>
    <p:sldId id="422" r:id="rId7"/>
    <p:sldId id="411" r:id="rId8"/>
    <p:sldId id="429" r:id="rId9"/>
    <p:sldId id="43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08" userDrawn="1">
          <p15:clr>
            <a:srgbClr val="A4A3A4"/>
          </p15:clr>
        </p15:guide>
        <p15:guide id="2" pos="3840" userDrawn="1">
          <p15:clr>
            <a:srgbClr val="A4A3A4"/>
          </p15:clr>
        </p15:guide>
        <p15:guide id="3" orient="horz" pos="576" userDrawn="1">
          <p15:clr>
            <a:srgbClr val="A4A3A4"/>
          </p15:clr>
        </p15:guide>
        <p15:guide id="4" orient="horz" pos="223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9D849B-7C30-192F-83DD-E80447569ED5}" name="Michel Anne" initials="AM" userId="S::Anne.Michel@uliege.be::7587b207-3982-4e27-aa95-0add5d3f637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GJ" initials="G" lastIdx="3" clrIdx="0">
    <p:extLst>
      <p:ext uri="{19B8F6BF-5375-455C-9EA6-DF929625EA0E}">
        <p15:presenceInfo xmlns:p15="http://schemas.microsoft.com/office/powerpoint/2012/main" userId="GJ"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FCF"/>
    <a:srgbClr val="FB8989"/>
    <a:srgbClr val="E48E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Style moyen 4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03447BB-5D67-496B-8E87-E561075AD55C}" styleName="Style foncé 1 - Accentuation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Style léger 2 - Accentuation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8034E78-7F5D-4C2E-B375-FC64B27BC917}" styleName="Style foncé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12" autoAdjust="0"/>
    <p:restoredTop sz="94702"/>
  </p:normalViewPr>
  <p:slideViewPr>
    <p:cSldViewPr snapToGrid="0" showGuides="1">
      <p:cViewPr varScale="1">
        <p:scale>
          <a:sx n="113" d="100"/>
          <a:sy n="113" d="100"/>
        </p:scale>
        <p:origin x="672" y="176"/>
      </p:cViewPr>
      <p:guideLst>
        <p:guide orient="horz" pos="4008"/>
        <p:guide pos="3840"/>
        <p:guide orient="horz" pos="576"/>
        <p:guide orient="horz" pos="22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AF6C0F-6C1A-4846-A78B-2019EC7A5A0A}" type="datetimeFigureOut">
              <a:rPr lang="en-US" smtClean="0"/>
              <a:t>7/9/25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A0A86D-5024-4350-A9C6-9389693B08CB}" type="slidenum">
              <a:rPr lang="en-US" smtClean="0"/>
              <a:t>‹N°›</a:t>
            </a:fld>
            <a:endParaRPr lang="en-US"/>
          </a:p>
        </p:txBody>
      </p:sp>
    </p:spTree>
    <p:extLst>
      <p:ext uri="{BB962C8B-B14F-4D97-AF65-F5344CB8AC3E}">
        <p14:creationId xmlns:p14="http://schemas.microsoft.com/office/powerpoint/2010/main" val="890456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CDA0A86D-5024-4350-A9C6-9389693B08CB}" type="slidenum">
              <a:rPr lang="en-US" smtClean="0"/>
              <a:t>1</a:t>
            </a:fld>
            <a:endParaRPr lang="en-US"/>
          </a:p>
        </p:txBody>
      </p:sp>
    </p:spTree>
    <p:extLst>
      <p:ext uri="{BB962C8B-B14F-4D97-AF65-F5344CB8AC3E}">
        <p14:creationId xmlns:p14="http://schemas.microsoft.com/office/powerpoint/2010/main" val="508099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CDA0A86D-5024-4350-A9C6-9389693B08CB}" type="slidenum">
              <a:rPr lang="en-US" smtClean="0"/>
              <a:t>2</a:t>
            </a:fld>
            <a:endParaRPr lang="en-US"/>
          </a:p>
        </p:txBody>
      </p:sp>
    </p:spTree>
    <p:extLst>
      <p:ext uri="{BB962C8B-B14F-4D97-AF65-F5344CB8AC3E}">
        <p14:creationId xmlns:p14="http://schemas.microsoft.com/office/powerpoint/2010/main" val="1560831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CDA0A86D-5024-4350-A9C6-9389693B08CB}" type="slidenum">
              <a:rPr lang="en-US" smtClean="0"/>
              <a:t>3</a:t>
            </a:fld>
            <a:endParaRPr lang="en-US"/>
          </a:p>
        </p:txBody>
      </p:sp>
    </p:spTree>
    <p:extLst>
      <p:ext uri="{BB962C8B-B14F-4D97-AF65-F5344CB8AC3E}">
        <p14:creationId xmlns:p14="http://schemas.microsoft.com/office/powerpoint/2010/main" val="14173376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CDA0A86D-5024-4350-A9C6-9389693B08CB}" type="slidenum">
              <a:rPr lang="en-US" smtClean="0"/>
              <a:t>4</a:t>
            </a:fld>
            <a:endParaRPr lang="en-US"/>
          </a:p>
        </p:txBody>
      </p:sp>
    </p:spTree>
    <p:extLst>
      <p:ext uri="{BB962C8B-B14F-4D97-AF65-F5344CB8AC3E}">
        <p14:creationId xmlns:p14="http://schemas.microsoft.com/office/powerpoint/2010/main" val="4115195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CDA0A86D-5024-4350-A9C6-9389693B08CB}" type="slidenum">
              <a:rPr lang="en-US" smtClean="0"/>
              <a:t>5</a:t>
            </a:fld>
            <a:endParaRPr lang="en-US"/>
          </a:p>
        </p:txBody>
      </p:sp>
    </p:spTree>
    <p:extLst>
      <p:ext uri="{BB962C8B-B14F-4D97-AF65-F5344CB8AC3E}">
        <p14:creationId xmlns:p14="http://schemas.microsoft.com/office/powerpoint/2010/main" val="5918530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51458-4E5E-565F-1271-FA623864A16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C6597C3-172A-D526-84E9-D1A4F839F5B4}"/>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1F84545-5370-C5B5-9E33-2E340EB18D5C}"/>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2765ADA6-AC25-134F-53A6-CD4CEC34816A}"/>
              </a:ext>
            </a:extLst>
          </p:cNvPr>
          <p:cNvSpPr>
            <a:spLocks noGrp="1"/>
          </p:cNvSpPr>
          <p:nvPr>
            <p:ph type="sldNum" sz="quarter" idx="5"/>
          </p:nvPr>
        </p:nvSpPr>
        <p:spPr/>
        <p:txBody>
          <a:bodyPr/>
          <a:lstStyle/>
          <a:p>
            <a:fld id="{CDA0A86D-5024-4350-A9C6-9389693B08CB}" type="slidenum">
              <a:rPr lang="en-US" smtClean="0"/>
              <a:t>6</a:t>
            </a:fld>
            <a:endParaRPr lang="en-US"/>
          </a:p>
        </p:txBody>
      </p:sp>
    </p:spTree>
    <p:extLst>
      <p:ext uri="{BB962C8B-B14F-4D97-AF65-F5344CB8AC3E}">
        <p14:creationId xmlns:p14="http://schemas.microsoft.com/office/powerpoint/2010/main" val="5241125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CDA0A86D-5024-4350-A9C6-9389693B08CB}" type="slidenum">
              <a:rPr lang="en-US" smtClean="0"/>
              <a:t>7</a:t>
            </a:fld>
            <a:endParaRPr lang="en-US"/>
          </a:p>
        </p:txBody>
      </p:sp>
    </p:spTree>
    <p:extLst>
      <p:ext uri="{BB962C8B-B14F-4D97-AF65-F5344CB8AC3E}">
        <p14:creationId xmlns:p14="http://schemas.microsoft.com/office/powerpoint/2010/main" val="39399606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CDA0A86D-5024-4350-A9C6-9389693B08CB}" type="slidenum">
              <a:rPr lang="en-US" smtClean="0"/>
              <a:t>8</a:t>
            </a:fld>
            <a:endParaRPr lang="en-US"/>
          </a:p>
        </p:txBody>
      </p:sp>
    </p:spTree>
    <p:extLst>
      <p:ext uri="{BB962C8B-B14F-4D97-AF65-F5344CB8AC3E}">
        <p14:creationId xmlns:p14="http://schemas.microsoft.com/office/powerpoint/2010/main" val="30679062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CDA0A86D-5024-4350-A9C6-9389693B08CB}" type="slidenum">
              <a:rPr lang="en-US" smtClean="0"/>
              <a:t>9</a:t>
            </a:fld>
            <a:endParaRPr lang="en-US"/>
          </a:p>
        </p:txBody>
      </p:sp>
    </p:spTree>
    <p:extLst>
      <p:ext uri="{BB962C8B-B14F-4D97-AF65-F5344CB8AC3E}">
        <p14:creationId xmlns:p14="http://schemas.microsoft.com/office/powerpoint/2010/main" val="3195623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3224B-FA27-4BCB-A26A-ADE45C59C0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7DBA7C3-DC9D-406C-B076-C0EF547FDA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FF5F6D-871C-4205-8D1F-4A75D2E3C6A1}"/>
              </a:ext>
            </a:extLst>
          </p:cNvPr>
          <p:cNvSpPr>
            <a:spLocks noGrp="1"/>
          </p:cNvSpPr>
          <p:nvPr>
            <p:ph type="dt" sz="half" idx="10"/>
          </p:nvPr>
        </p:nvSpPr>
        <p:spPr/>
        <p:txBody>
          <a:bodyPr/>
          <a:lstStyle/>
          <a:p>
            <a:fld id="{6FC24056-FCF2-42B5-B363-49EAD26F8DCA}" type="datetimeFigureOut">
              <a:rPr lang="en-US" smtClean="0"/>
              <a:t>7/9/25</a:t>
            </a:fld>
            <a:endParaRPr lang="en-US"/>
          </a:p>
        </p:txBody>
      </p:sp>
      <p:sp>
        <p:nvSpPr>
          <p:cNvPr id="5" name="Footer Placeholder 4">
            <a:extLst>
              <a:ext uri="{FF2B5EF4-FFF2-40B4-BE49-F238E27FC236}">
                <a16:creationId xmlns:a16="http://schemas.microsoft.com/office/drawing/2014/main" id="{7C2F35F7-EF06-45F2-B57F-6F048A3C79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CB1CA4-B90D-4E32-901D-48FA8E2D7730}"/>
              </a:ext>
            </a:extLst>
          </p:cNvPr>
          <p:cNvSpPr>
            <a:spLocks noGrp="1"/>
          </p:cNvSpPr>
          <p:nvPr>
            <p:ph type="sldNum" sz="quarter" idx="12"/>
          </p:nvPr>
        </p:nvSpPr>
        <p:spPr/>
        <p:txBody>
          <a:bodyPr/>
          <a:lstStyle/>
          <a:p>
            <a:fld id="{8104C915-17D6-486A-86EC-048CBE10C825}" type="slidenum">
              <a:rPr lang="en-US" smtClean="0"/>
              <a:t>‹N°›</a:t>
            </a:fld>
            <a:endParaRPr lang="en-US"/>
          </a:p>
        </p:txBody>
      </p:sp>
    </p:spTree>
    <p:extLst>
      <p:ext uri="{BB962C8B-B14F-4D97-AF65-F5344CB8AC3E}">
        <p14:creationId xmlns:p14="http://schemas.microsoft.com/office/powerpoint/2010/main" val="3569612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AE9B3-7C95-489C-8A32-221322090B9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B18C582-CFBA-44E8-9DEF-3BDBC6D3008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FB17DE-6261-4E66-A4A9-D0E7D9D9378E}"/>
              </a:ext>
            </a:extLst>
          </p:cNvPr>
          <p:cNvSpPr>
            <a:spLocks noGrp="1"/>
          </p:cNvSpPr>
          <p:nvPr>
            <p:ph type="dt" sz="half" idx="10"/>
          </p:nvPr>
        </p:nvSpPr>
        <p:spPr/>
        <p:txBody>
          <a:bodyPr/>
          <a:lstStyle/>
          <a:p>
            <a:fld id="{6FC24056-FCF2-42B5-B363-49EAD26F8DCA}" type="datetimeFigureOut">
              <a:rPr lang="en-US" smtClean="0"/>
              <a:t>7/9/25</a:t>
            </a:fld>
            <a:endParaRPr lang="en-US"/>
          </a:p>
        </p:txBody>
      </p:sp>
      <p:sp>
        <p:nvSpPr>
          <p:cNvPr id="5" name="Footer Placeholder 4">
            <a:extLst>
              <a:ext uri="{FF2B5EF4-FFF2-40B4-BE49-F238E27FC236}">
                <a16:creationId xmlns:a16="http://schemas.microsoft.com/office/drawing/2014/main" id="{F7EC2ACC-BCE2-4B89-8021-528A0E04B6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60424C-3425-45D1-A35B-4196E56F1758}"/>
              </a:ext>
            </a:extLst>
          </p:cNvPr>
          <p:cNvSpPr>
            <a:spLocks noGrp="1"/>
          </p:cNvSpPr>
          <p:nvPr>
            <p:ph type="sldNum" sz="quarter" idx="12"/>
          </p:nvPr>
        </p:nvSpPr>
        <p:spPr/>
        <p:txBody>
          <a:bodyPr/>
          <a:lstStyle/>
          <a:p>
            <a:fld id="{8104C915-17D6-486A-86EC-048CBE10C825}" type="slidenum">
              <a:rPr lang="en-US" smtClean="0"/>
              <a:t>‹N°›</a:t>
            </a:fld>
            <a:endParaRPr lang="en-US"/>
          </a:p>
        </p:txBody>
      </p:sp>
    </p:spTree>
    <p:extLst>
      <p:ext uri="{BB962C8B-B14F-4D97-AF65-F5344CB8AC3E}">
        <p14:creationId xmlns:p14="http://schemas.microsoft.com/office/powerpoint/2010/main" val="1403896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D84659-4BF3-4C22-A102-68D558736B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5D7050F-96F2-4453-A76B-BDA3FE83001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BE29D8-7726-4466-ABEB-1288F7FE44F4}"/>
              </a:ext>
            </a:extLst>
          </p:cNvPr>
          <p:cNvSpPr>
            <a:spLocks noGrp="1"/>
          </p:cNvSpPr>
          <p:nvPr>
            <p:ph type="dt" sz="half" idx="10"/>
          </p:nvPr>
        </p:nvSpPr>
        <p:spPr/>
        <p:txBody>
          <a:bodyPr/>
          <a:lstStyle/>
          <a:p>
            <a:fld id="{6FC24056-FCF2-42B5-B363-49EAD26F8DCA}" type="datetimeFigureOut">
              <a:rPr lang="en-US" smtClean="0"/>
              <a:t>7/9/25</a:t>
            </a:fld>
            <a:endParaRPr lang="en-US"/>
          </a:p>
        </p:txBody>
      </p:sp>
      <p:sp>
        <p:nvSpPr>
          <p:cNvPr id="5" name="Footer Placeholder 4">
            <a:extLst>
              <a:ext uri="{FF2B5EF4-FFF2-40B4-BE49-F238E27FC236}">
                <a16:creationId xmlns:a16="http://schemas.microsoft.com/office/drawing/2014/main" id="{DD361D5F-5CAC-4BC5-B5B2-E67EE06CA2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C49DB4-AB6D-490B-97D2-DCC788148D54}"/>
              </a:ext>
            </a:extLst>
          </p:cNvPr>
          <p:cNvSpPr>
            <a:spLocks noGrp="1"/>
          </p:cNvSpPr>
          <p:nvPr>
            <p:ph type="sldNum" sz="quarter" idx="12"/>
          </p:nvPr>
        </p:nvSpPr>
        <p:spPr/>
        <p:txBody>
          <a:bodyPr/>
          <a:lstStyle/>
          <a:p>
            <a:fld id="{8104C915-17D6-486A-86EC-048CBE10C825}" type="slidenum">
              <a:rPr lang="en-US" smtClean="0"/>
              <a:t>‹N°›</a:t>
            </a:fld>
            <a:endParaRPr lang="en-US"/>
          </a:p>
        </p:txBody>
      </p:sp>
    </p:spTree>
    <p:extLst>
      <p:ext uri="{BB962C8B-B14F-4D97-AF65-F5344CB8AC3E}">
        <p14:creationId xmlns:p14="http://schemas.microsoft.com/office/powerpoint/2010/main" val="1027422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41EE9-276F-4ECC-914F-3840024B4C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E04F50-AF49-4C03-830B-419E956A621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DB5F91-1B6D-440D-B9E1-29FB3BD1D267}"/>
              </a:ext>
            </a:extLst>
          </p:cNvPr>
          <p:cNvSpPr>
            <a:spLocks noGrp="1"/>
          </p:cNvSpPr>
          <p:nvPr>
            <p:ph type="dt" sz="half" idx="10"/>
          </p:nvPr>
        </p:nvSpPr>
        <p:spPr/>
        <p:txBody>
          <a:bodyPr/>
          <a:lstStyle/>
          <a:p>
            <a:fld id="{6FC24056-FCF2-42B5-B363-49EAD26F8DCA}" type="datetimeFigureOut">
              <a:rPr lang="en-US" smtClean="0"/>
              <a:t>7/9/25</a:t>
            </a:fld>
            <a:endParaRPr lang="en-US"/>
          </a:p>
        </p:txBody>
      </p:sp>
      <p:sp>
        <p:nvSpPr>
          <p:cNvPr id="5" name="Footer Placeholder 4">
            <a:extLst>
              <a:ext uri="{FF2B5EF4-FFF2-40B4-BE49-F238E27FC236}">
                <a16:creationId xmlns:a16="http://schemas.microsoft.com/office/drawing/2014/main" id="{6FC2A01E-DFDC-45CD-8C59-1ACC09CF8D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3775F8-5AC9-4483-BDAA-960FCE9DDBA4}"/>
              </a:ext>
            </a:extLst>
          </p:cNvPr>
          <p:cNvSpPr>
            <a:spLocks noGrp="1"/>
          </p:cNvSpPr>
          <p:nvPr>
            <p:ph type="sldNum" sz="quarter" idx="12"/>
          </p:nvPr>
        </p:nvSpPr>
        <p:spPr/>
        <p:txBody>
          <a:bodyPr/>
          <a:lstStyle/>
          <a:p>
            <a:fld id="{8104C915-17D6-486A-86EC-048CBE10C825}" type="slidenum">
              <a:rPr lang="en-US" smtClean="0"/>
              <a:t>‹N°›</a:t>
            </a:fld>
            <a:endParaRPr lang="en-US"/>
          </a:p>
        </p:txBody>
      </p:sp>
    </p:spTree>
    <p:extLst>
      <p:ext uri="{BB962C8B-B14F-4D97-AF65-F5344CB8AC3E}">
        <p14:creationId xmlns:p14="http://schemas.microsoft.com/office/powerpoint/2010/main" val="1480840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A3CE1-F66E-4EFB-A061-3D89731B79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A9AA2FD-0BB0-48E3-961D-415CA7A194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6B03049-6C69-4CEC-82C8-8B99C16659B8}"/>
              </a:ext>
            </a:extLst>
          </p:cNvPr>
          <p:cNvSpPr>
            <a:spLocks noGrp="1"/>
          </p:cNvSpPr>
          <p:nvPr>
            <p:ph type="dt" sz="half" idx="10"/>
          </p:nvPr>
        </p:nvSpPr>
        <p:spPr/>
        <p:txBody>
          <a:bodyPr/>
          <a:lstStyle/>
          <a:p>
            <a:fld id="{6FC24056-FCF2-42B5-B363-49EAD26F8DCA}" type="datetimeFigureOut">
              <a:rPr lang="en-US" smtClean="0"/>
              <a:t>7/9/25</a:t>
            </a:fld>
            <a:endParaRPr lang="en-US"/>
          </a:p>
        </p:txBody>
      </p:sp>
      <p:sp>
        <p:nvSpPr>
          <p:cNvPr id="5" name="Footer Placeholder 4">
            <a:extLst>
              <a:ext uri="{FF2B5EF4-FFF2-40B4-BE49-F238E27FC236}">
                <a16:creationId xmlns:a16="http://schemas.microsoft.com/office/drawing/2014/main" id="{CC80A7B9-7A8C-4781-8527-07CB306F61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27E066-AC32-4EBF-8C62-9F9C88D14B99}"/>
              </a:ext>
            </a:extLst>
          </p:cNvPr>
          <p:cNvSpPr>
            <a:spLocks noGrp="1"/>
          </p:cNvSpPr>
          <p:nvPr>
            <p:ph type="sldNum" sz="quarter" idx="12"/>
          </p:nvPr>
        </p:nvSpPr>
        <p:spPr/>
        <p:txBody>
          <a:bodyPr/>
          <a:lstStyle/>
          <a:p>
            <a:fld id="{8104C915-17D6-486A-86EC-048CBE10C825}" type="slidenum">
              <a:rPr lang="en-US" smtClean="0"/>
              <a:t>‹N°›</a:t>
            </a:fld>
            <a:endParaRPr lang="en-US"/>
          </a:p>
        </p:txBody>
      </p:sp>
    </p:spTree>
    <p:extLst>
      <p:ext uri="{BB962C8B-B14F-4D97-AF65-F5344CB8AC3E}">
        <p14:creationId xmlns:p14="http://schemas.microsoft.com/office/powerpoint/2010/main" val="163852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E6EC4-6F49-4C22-9574-222E2B6DC9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63788F-73D7-4BA8-A517-673D68DE4C4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3F83F72-07E8-4522-BCD6-190E86E83B1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B6B5A81-3252-41EF-8E89-7F2F734C12DA}"/>
              </a:ext>
            </a:extLst>
          </p:cNvPr>
          <p:cNvSpPr>
            <a:spLocks noGrp="1"/>
          </p:cNvSpPr>
          <p:nvPr>
            <p:ph type="dt" sz="half" idx="10"/>
          </p:nvPr>
        </p:nvSpPr>
        <p:spPr/>
        <p:txBody>
          <a:bodyPr/>
          <a:lstStyle/>
          <a:p>
            <a:fld id="{6FC24056-FCF2-42B5-B363-49EAD26F8DCA}" type="datetimeFigureOut">
              <a:rPr lang="en-US" smtClean="0"/>
              <a:t>7/9/25</a:t>
            </a:fld>
            <a:endParaRPr lang="en-US"/>
          </a:p>
        </p:txBody>
      </p:sp>
      <p:sp>
        <p:nvSpPr>
          <p:cNvPr id="6" name="Footer Placeholder 5">
            <a:extLst>
              <a:ext uri="{FF2B5EF4-FFF2-40B4-BE49-F238E27FC236}">
                <a16:creationId xmlns:a16="http://schemas.microsoft.com/office/drawing/2014/main" id="{0004087F-4B5D-4BCC-A8B7-6AD823B20E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E8DD92-971F-4EBE-82A7-ABE3B785D3C7}"/>
              </a:ext>
            </a:extLst>
          </p:cNvPr>
          <p:cNvSpPr>
            <a:spLocks noGrp="1"/>
          </p:cNvSpPr>
          <p:nvPr>
            <p:ph type="sldNum" sz="quarter" idx="12"/>
          </p:nvPr>
        </p:nvSpPr>
        <p:spPr/>
        <p:txBody>
          <a:bodyPr/>
          <a:lstStyle/>
          <a:p>
            <a:fld id="{8104C915-17D6-486A-86EC-048CBE10C825}" type="slidenum">
              <a:rPr lang="en-US" smtClean="0"/>
              <a:t>‹N°›</a:t>
            </a:fld>
            <a:endParaRPr lang="en-US"/>
          </a:p>
        </p:txBody>
      </p:sp>
    </p:spTree>
    <p:extLst>
      <p:ext uri="{BB962C8B-B14F-4D97-AF65-F5344CB8AC3E}">
        <p14:creationId xmlns:p14="http://schemas.microsoft.com/office/powerpoint/2010/main" val="3105884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4EDE5-DAA6-4AB4-ADAE-D4B0864AB48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3DDC08B-144E-41B1-B2E2-DD0D97F627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A881F46-A6AB-4DE4-830D-D42782E07CF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F572667-A2FE-4E9B-B0C0-1AB4FD8C0C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70A267E-14B3-415C-9BD0-93A24008655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E7AB91A-F6A2-4D2C-803D-2B96DE11F80D}"/>
              </a:ext>
            </a:extLst>
          </p:cNvPr>
          <p:cNvSpPr>
            <a:spLocks noGrp="1"/>
          </p:cNvSpPr>
          <p:nvPr>
            <p:ph type="dt" sz="half" idx="10"/>
          </p:nvPr>
        </p:nvSpPr>
        <p:spPr/>
        <p:txBody>
          <a:bodyPr/>
          <a:lstStyle/>
          <a:p>
            <a:fld id="{6FC24056-FCF2-42B5-B363-49EAD26F8DCA}" type="datetimeFigureOut">
              <a:rPr lang="en-US" smtClean="0"/>
              <a:t>7/9/25</a:t>
            </a:fld>
            <a:endParaRPr lang="en-US"/>
          </a:p>
        </p:txBody>
      </p:sp>
      <p:sp>
        <p:nvSpPr>
          <p:cNvPr id="8" name="Footer Placeholder 7">
            <a:extLst>
              <a:ext uri="{FF2B5EF4-FFF2-40B4-BE49-F238E27FC236}">
                <a16:creationId xmlns:a16="http://schemas.microsoft.com/office/drawing/2014/main" id="{34F20F70-97D6-4A4B-83E9-F2DE6EA48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23A4884-361A-4BDD-A109-580661DCFF1E}"/>
              </a:ext>
            </a:extLst>
          </p:cNvPr>
          <p:cNvSpPr>
            <a:spLocks noGrp="1"/>
          </p:cNvSpPr>
          <p:nvPr>
            <p:ph type="sldNum" sz="quarter" idx="12"/>
          </p:nvPr>
        </p:nvSpPr>
        <p:spPr/>
        <p:txBody>
          <a:bodyPr/>
          <a:lstStyle/>
          <a:p>
            <a:fld id="{8104C915-17D6-486A-86EC-048CBE10C825}" type="slidenum">
              <a:rPr lang="en-US" smtClean="0"/>
              <a:t>‹N°›</a:t>
            </a:fld>
            <a:endParaRPr lang="en-US"/>
          </a:p>
        </p:txBody>
      </p:sp>
    </p:spTree>
    <p:extLst>
      <p:ext uri="{BB962C8B-B14F-4D97-AF65-F5344CB8AC3E}">
        <p14:creationId xmlns:p14="http://schemas.microsoft.com/office/powerpoint/2010/main" val="3673452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1796A-C94D-40D6-A532-B5030D21505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619960D-4FE0-44C2-8E79-EA02757B0EA4}"/>
              </a:ext>
            </a:extLst>
          </p:cNvPr>
          <p:cNvSpPr>
            <a:spLocks noGrp="1"/>
          </p:cNvSpPr>
          <p:nvPr>
            <p:ph type="dt" sz="half" idx="10"/>
          </p:nvPr>
        </p:nvSpPr>
        <p:spPr/>
        <p:txBody>
          <a:bodyPr/>
          <a:lstStyle/>
          <a:p>
            <a:fld id="{6FC24056-FCF2-42B5-B363-49EAD26F8DCA}" type="datetimeFigureOut">
              <a:rPr lang="en-US" smtClean="0"/>
              <a:t>7/9/25</a:t>
            </a:fld>
            <a:endParaRPr lang="en-US"/>
          </a:p>
        </p:txBody>
      </p:sp>
      <p:sp>
        <p:nvSpPr>
          <p:cNvPr id="4" name="Footer Placeholder 3">
            <a:extLst>
              <a:ext uri="{FF2B5EF4-FFF2-40B4-BE49-F238E27FC236}">
                <a16:creationId xmlns:a16="http://schemas.microsoft.com/office/drawing/2014/main" id="{0BBC9FF4-BA2A-4F83-91EC-84FCCC9BB6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F2A5C75-66DE-4C60-955C-C799276F26EF}"/>
              </a:ext>
            </a:extLst>
          </p:cNvPr>
          <p:cNvSpPr>
            <a:spLocks noGrp="1"/>
          </p:cNvSpPr>
          <p:nvPr>
            <p:ph type="sldNum" sz="quarter" idx="12"/>
          </p:nvPr>
        </p:nvSpPr>
        <p:spPr/>
        <p:txBody>
          <a:bodyPr/>
          <a:lstStyle/>
          <a:p>
            <a:fld id="{8104C915-17D6-486A-86EC-048CBE10C825}" type="slidenum">
              <a:rPr lang="en-US" smtClean="0"/>
              <a:t>‹N°›</a:t>
            </a:fld>
            <a:endParaRPr lang="en-US"/>
          </a:p>
        </p:txBody>
      </p:sp>
    </p:spTree>
    <p:extLst>
      <p:ext uri="{BB962C8B-B14F-4D97-AF65-F5344CB8AC3E}">
        <p14:creationId xmlns:p14="http://schemas.microsoft.com/office/powerpoint/2010/main" val="1256267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F05E97-12E7-4C3D-9AA5-EBFC65702759}"/>
              </a:ext>
            </a:extLst>
          </p:cNvPr>
          <p:cNvSpPr>
            <a:spLocks noGrp="1"/>
          </p:cNvSpPr>
          <p:nvPr>
            <p:ph type="dt" sz="half" idx="10"/>
          </p:nvPr>
        </p:nvSpPr>
        <p:spPr/>
        <p:txBody>
          <a:bodyPr/>
          <a:lstStyle/>
          <a:p>
            <a:fld id="{6FC24056-FCF2-42B5-B363-49EAD26F8DCA}" type="datetimeFigureOut">
              <a:rPr lang="en-US" smtClean="0"/>
              <a:t>7/9/25</a:t>
            </a:fld>
            <a:endParaRPr lang="en-US"/>
          </a:p>
        </p:txBody>
      </p:sp>
      <p:sp>
        <p:nvSpPr>
          <p:cNvPr id="3" name="Footer Placeholder 2">
            <a:extLst>
              <a:ext uri="{FF2B5EF4-FFF2-40B4-BE49-F238E27FC236}">
                <a16:creationId xmlns:a16="http://schemas.microsoft.com/office/drawing/2014/main" id="{9525EBE5-1AF8-4A20-85BC-AF6314939B6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EC7D4C-E75D-4022-B23A-8EED484F99ED}"/>
              </a:ext>
            </a:extLst>
          </p:cNvPr>
          <p:cNvSpPr>
            <a:spLocks noGrp="1"/>
          </p:cNvSpPr>
          <p:nvPr>
            <p:ph type="sldNum" sz="quarter" idx="12"/>
          </p:nvPr>
        </p:nvSpPr>
        <p:spPr/>
        <p:txBody>
          <a:bodyPr/>
          <a:lstStyle/>
          <a:p>
            <a:fld id="{8104C915-17D6-486A-86EC-048CBE10C825}" type="slidenum">
              <a:rPr lang="en-US" smtClean="0"/>
              <a:t>‹N°›</a:t>
            </a:fld>
            <a:endParaRPr lang="en-US"/>
          </a:p>
        </p:txBody>
      </p:sp>
    </p:spTree>
    <p:extLst>
      <p:ext uri="{BB962C8B-B14F-4D97-AF65-F5344CB8AC3E}">
        <p14:creationId xmlns:p14="http://schemas.microsoft.com/office/powerpoint/2010/main" val="1877178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053C1-7859-4B7B-83ED-CBE5333920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F25BBE-A5F4-4139-A1E2-128DFC9C34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A9AD82-97A1-4C12-A331-06D9FEEB18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DF93360-E200-4472-A28E-20B749438AF8}"/>
              </a:ext>
            </a:extLst>
          </p:cNvPr>
          <p:cNvSpPr>
            <a:spLocks noGrp="1"/>
          </p:cNvSpPr>
          <p:nvPr>
            <p:ph type="dt" sz="half" idx="10"/>
          </p:nvPr>
        </p:nvSpPr>
        <p:spPr/>
        <p:txBody>
          <a:bodyPr/>
          <a:lstStyle/>
          <a:p>
            <a:fld id="{6FC24056-FCF2-42B5-B363-49EAD26F8DCA}" type="datetimeFigureOut">
              <a:rPr lang="en-US" smtClean="0"/>
              <a:t>7/9/25</a:t>
            </a:fld>
            <a:endParaRPr lang="en-US"/>
          </a:p>
        </p:txBody>
      </p:sp>
      <p:sp>
        <p:nvSpPr>
          <p:cNvPr id="6" name="Footer Placeholder 5">
            <a:extLst>
              <a:ext uri="{FF2B5EF4-FFF2-40B4-BE49-F238E27FC236}">
                <a16:creationId xmlns:a16="http://schemas.microsoft.com/office/drawing/2014/main" id="{E34B9387-B863-4CDD-922B-D6EC8215C9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31533D-ACE7-4A22-9109-6B53A4D1C03C}"/>
              </a:ext>
            </a:extLst>
          </p:cNvPr>
          <p:cNvSpPr>
            <a:spLocks noGrp="1"/>
          </p:cNvSpPr>
          <p:nvPr>
            <p:ph type="sldNum" sz="quarter" idx="12"/>
          </p:nvPr>
        </p:nvSpPr>
        <p:spPr/>
        <p:txBody>
          <a:bodyPr/>
          <a:lstStyle/>
          <a:p>
            <a:fld id="{8104C915-17D6-486A-86EC-048CBE10C825}" type="slidenum">
              <a:rPr lang="en-US" smtClean="0"/>
              <a:t>‹N°›</a:t>
            </a:fld>
            <a:endParaRPr lang="en-US"/>
          </a:p>
        </p:txBody>
      </p:sp>
    </p:spTree>
    <p:extLst>
      <p:ext uri="{BB962C8B-B14F-4D97-AF65-F5344CB8AC3E}">
        <p14:creationId xmlns:p14="http://schemas.microsoft.com/office/powerpoint/2010/main" val="3516370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90AC-FB79-4573-A675-21B5F35C8C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33B17C0-8AEC-4F51-9EB0-3F1F9FA2C2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F8F1576-9819-4AE5-8F60-6A3A3901E4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BBA9B03-8235-4947-B1E9-22457F9BCA39}"/>
              </a:ext>
            </a:extLst>
          </p:cNvPr>
          <p:cNvSpPr>
            <a:spLocks noGrp="1"/>
          </p:cNvSpPr>
          <p:nvPr>
            <p:ph type="dt" sz="half" idx="10"/>
          </p:nvPr>
        </p:nvSpPr>
        <p:spPr/>
        <p:txBody>
          <a:bodyPr/>
          <a:lstStyle/>
          <a:p>
            <a:fld id="{6FC24056-FCF2-42B5-B363-49EAD26F8DCA}" type="datetimeFigureOut">
              <a:rPr lang="en-US" smtClean="0"/>
              <a:t>7/9/25</a:t>
            </a:fld>
            <a:endParaRPr lang="en-US"/>
          </a:p>
        </p:txBody>
      </p:sp>
      <p:sp>
        <p:nvSpPr>
          <p:cNvPr id="6" name="Footer Placeholder 5">
            <a:extLst>
              <a:ext uri="{FF2B5EF4-FFF2-40B4-BE49-F238E27FC236}">
                <a16:creationId xmlns:a16="http://schemas.microsoft.com/office/drawing/2014/main" id="{CE303FB9-4F6E-42F4-9E0B-6A259DC6A9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5571CE-F3BA-4B47-8232-C128D36D75B3}"/>
              </a:ext>
            </a:extLst>
          </p:cNvPr>
          <p:cNvSpPr>
            <a:spLocks noGrp="1"/>
          </p:cNvSpPr>
          <p:nvPr>
            <p:ph type="sldNum" sz="quarter" idx="12"/>
          </p:nvPr>
        </p:nvSpPr>
        <p:spPr/>
        <p:txBody>
          <a:bodyPr/>
          <a:lstStyle/>
          <a:p>
            <a:fld id="{8104C915-17D6-486A-86EC-048CBE10C825}" type="slidenum">
              <a:rPr lang="en-US" smtClean="0"/>
              <a:t>‹N°›</a:t>
            </a:fld>
            <a:endParaRPr lang="en-US"/>
          </a:p>
        </p:txBody>
      </p:sp>
    </p:spTree>
    <p:extLst>
      <p:ext uri="{BB962C8B-B14F-4D97-AF65-F5344CB8AC3E}">
        <p14:creationId xmlns:p14="http://schemas.microsoft.com/office/powerpoint/2010/main" val="2944323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673116-EE46-49BA-AF9B-CA43FFA142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8DCCFC0-B77B-44C8-A097-50FD5B1E6D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C6219E-49F0-4E39-A5A1-E39D165F64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C24056-FCF2-42B5-B363-49EAD26F8DCA}" type="datetimeFigureOut">
              <a:rPr lang="en-US" smtClean="0"/>
              <a:t>7/9/25</a:t>
            </a:fld>
            <a:endParaRPr lang="en-US"/>
          </a:p>
        </p:txBody>
      </p:sp>
      <p:sp>
        <p:nvSpPr>
          <p:cNvPr id="5" name="Footer Placeholder 4">
            <a:extLst>
              <a:ext uri="{FF2B5EF4-FFF2-40B4-BE49-F238E27FC236}">
                <a16:creationId xmlns:a16="http://schemas.microsoft.com/office/drawing/2014/main" id="{3E64ACBE-0631-4B94-AC44-AFCA522D69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23D36C1-B418-4475-AD06-D82B869871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04C915-17D6-486A-86EC-048CBE10C825}" type="slidenum">
              <a:rPr lang="en-US" smtClean="0"/>
              <a:t>‹N°›</a:t>
            </a:fld>
            <a:endParaRPr lang="en-US"/>
          </a:p>
        </p:txBody>
      </p:sp>
    </p:spTree>
    <p:extLst>
      <p:ext uri="{BB962C8B-B14F-4D97-AF65-F5344CB8AC3E}">
        <p14:creationId xmlns:p14="http://schemas.microsoft.com/office/powerpoint/2010/main" val="1856025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ight Triangle 5">
            <a:extLst>
              <a:ext uri="{FF2B5EF4-FFF2-40B4-BE49-F238E27FC236}">
                <a16:creationId xmlns:a16="http://schemas.microsoft.com/office/drawing/2014/main" id="{4FAA3927-C37E-494D-8BDF-527955E5174E}"/>
              </a:ext>
            </a:extLst>
          </p:cNvPr>
          <p:cNvSpPr/>
          <p:nvPr/>
        </p:nvSpPr>
        <p:spPr>
          <a:xfrm rot="5400000" flipH="1">
            <a:off x="0" y="5372100"/>
            <a:ext cx="1485900" cy="1485900"/>
          </a:xfrm>
          <a:prstGeom prst="rtTriangl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6427B093-83F8-274F-96A4-730598FDB925}"/>
              </a:ext>
            </a:extLst>
          </p:cNvPr>
          <p:cNvSpPr/>
          <p:nvPr/>
        </p:nvSpPr>
        <p:spPr>
          <a:xfrm>
            <a:off x="400050" y="429250"/>
            <a:ext cx="8206740" cy="1938992"/>
          </a:xfrm>
          <a:prstGeom prst="rect">
            <a:avLst/>
          </a:prstGeom>
        </p:spPr>
        <p:txBody>
          <a:bodyPr wrap="square">
            <a:spAutoFit/>
          </a:bodyPr>
          <a:lstStyle/>
          <a:p>
            <a:endParaRPr lang="fr-FR" sz="2400" dirty="0"/>
          </a:p>
          <a:p>
            <a:pPr marL="457200" indent="-457200">
              <a:buAutoNum type="arabicPeriod"/>
            </a:pPr>
            <a:endParaRPr lang="fr-FR" sz="2400" dirty="0"/>
          </a:p>
          <a:p>
            <a:pPr marL="457200" indent="-457200">
              <a:buAutoNum type="arabicPeriod"/>
            </a:pPr>
            <a:endParaRPr lang="fr-FR" sz="2400" dirty="0"/>
          </a:p>
          <a:p>
            <a:pPr marL="457200" indent="-457200">
              <a:buAutoNum type="arabicPeriod"/>
            </a:pPr>
            <a:endParaRPr lang="fr-FR" sz="2400" dirty="0"/>
          </a:p>
          <a:p>
            <a:pPr marL="457200" indent="-457200">
              <a:buAutoNum type="arabicPeriod"/>
            </a:pPr>
            <a:endParaRPr lang="fr-FR" sz="2400" dirty="0"/>
          </a:p>
        </p:txBody>
      </p:sp>
      <p:sp>
        <p:nvSpPr>
          <p:cNvPr id="5" name="ZoneTexte 4">
            <a:extLst>
              <a:ext uri="{FF2B5EF4-FFF2-40B4-BE49-F238E27FC236}">
                <a16:creationId xmlns:a16="http://schemas.microsoft.com/office/drawing/2014/main" id="{E40EECCD-CA60-3D97-0AA2-644801D82007}"/>
              </a:ext>
            </a:extLst>
          </p:cNvPr>
          <p:cNvSpPr txBox="1"/>
          <p:nvPr/>
        </p:nvSpPr>
        <p:spPr>
          <a:xfrm>
            <a:off x="589142" y="1288051"/>
            <a:ext cx="10643431" cy="1938992"/>
          </a:xfrm>
          <a:prstGeom prst="rect">
            <a:avLst/>
          </a:prstGeom>
          <a:noFill/>
        </p:spPr>
        <p:txBody>
          <a:bodyPr wrap="square" rtlCol="0">
            <a:spAutoFit/>
          </a:bodyPr>
          <a:lstStyle/>
          <a:p>
            <a:pPr algn="ctr">
              <a:spcAft>
                <a:spcPts val="2000"/>
              </a:spcAft>
            </a:pPr>
            <a:r>
              <a:rPr lang="fr-BE" sz="4000" b="1" dirty="0">
                <a:effectLst/>
                <a:latin typeface="Calibri" panose="020F0502020204030204" pitchFamily="34" charset="0"/>
                <a:ea typeface="Times New Roman" panose="02020603050405020304" pitchFamily="18" charset="0"/>
                <a:cs typeface="Calibri" panose="020F0502020204030204" pitchFamily="34" charset="0"/>
              </a:rPr>
              <a:t>Le greffier judiciaire en Belgique : une analyse des pratiques et des dynamiques organisationnelles</a:t>
            </a:r>
            <a:endParaRPr lang="fr-BE" sz="40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8" name="ZoneTexte 7">
            <a:extLst>
              <a:ext uri="{FF2B5EF4-FFF2-40B4-BE49-F238E27FC236}">
                <a16:creationId xmlns:a16="http://schemas.microsoft.com/office/drawing/2014/main" id="{71EC07D2-BA14-9B72-5DAF-08AF67F83219}"/>
              </a:ext>
            </a:extLst>
          </p:cNvPr>
          <p:cNvSpPr txBox="1"/>
          <p:nvPr/>
        </p:nvSpPr>
        <p:spPr>
          <a:xfrm>
            <a:off x="5575575" y="4873961"/>
            <a:ext cx="6062429" cy="400110"/>
          </a:xfrm>
          <a:prstGeom prst="rect">
            <a:avLst/>
          </a:prstGeom>
          <a:noFill/>
        </p:spPr>
        <p:txBody>
          <a:bodyPr wrap="none" rtlCol="0">
            <a:spAutoFit/>
          </a:bodyPr>
          <a:lstStyle/>
          <a:p>
            <a:pPr marL="0" indent="0" algn="r">
              <a:spcBef>
                <a:spcPts val="0"/>
              </a:spcBef>
              <a:spcAft>
                <a:spcPts val="400"/>
              </a:spcAft>
              <a:buNone/>
            </a:pPr>
            <a:r>
              <a:rPr lang="fr-BE" sz="2000" dirty="0">
                <a:latin typeface="Calibri" panose="020F0502020204030204" pitchFamily="34" charset="0"/>
                <a:cs typeface="Calibri" panose="020F0502020204030204" pitchFamily="34" charset="0"/>
              </a:rPr>
              <a:t>Benjamin Delgoffe (FaSS, CRIS/</a:t>
            </a:r>
            <a:r>
              <a:rPr lang="fr-BE" sz="2000" dirty="0" err="1">
                <a:latin typeface="Calibri" panose="020F0502020204030204" pitchFamily="34" charset="0"/>
                <a:cs typeface="Calibri" panose="020F0502020204030204" pitchFamily="34" charset="0"/>
              </a:rPr>
              <a:t>ULiège</a:t>
            </a:r>
            <a:r>
              <a:rPr lang="fr-BE" sz="2000" dirty="0">
                <a:latin typeface="Calibri" panose="020F0502020204030204" pitchFamily="34" charset="0"/>
                <a:cs typeface="Calibri" panose="020F0502020204030204" pitchFamily="34" charset="0"/>
              </a:rPr>
              <a:t>) - Congrès de l’AFS </a:t>
            </a:r>
          </a:p>
        </p:txBody>
      </p:sp>
      <p:sp>
        <p:nvSpPr>
          <p:cNvPr id="2" name="ZoneTexte 1">
            <a:extLst>
              <a:ext uri="{FF2B5EF4-FFF2-40B4-BE49-F238E27FC236}">
                <a16:creationId xmlns:a16="http://schemas.microsoft.com/office/drawing/2014/main" id="{480C83A7-A308-FDFA-BD07-52707D9946A0}"/>
              </a:ext>
            </a:extLst>
          </p:cNvPr>
          <p:cNvSpPr txBox="1"/>
          <p:nvPr/>
        </p:nvSpPr>
        <p:spPr>
          <a:xfrm>
            <a:off x="5575575" y="5489566"/>
            <a:ext cx="1401730" cy="369332"/>
          </a:xfrm>
          <a:prstGeom prst="rect">
            <a:avLst/>
          </a:prstGeom>
          <a:noFill/>
        </p:spPr>
        <p:txBody>
          <a:bodyPr wrap="square" rtlCol="0">
            <a:spAutoFit/>
          </a:bodyPr>
          <a:lstStyle/>
          <a:p>
            <a:r>
              <a:rPr lang="fr-FR" dirty="0">
                <a:latin typeface="Calibri" panose="020F0502020204030204" pitchFamily="34" charset="0"/>
                <a:cs typeface="Calibri" panose="020F0502020204030204" pitchFamily="34" charset="0"/>
              </a:rPr>
              <a:t>8 juillet 2025</a:t>
            </a:r>
          </a:p>
        </p:txBody>
      </p:sp>
      <p:pic>
        <p:nvPicPr>
          <p:cNvPr id="15" name="Picture 4">
            <a:extLst>
              <a:ext uri="{FF2B5EF4-FFF2-40B4-BE49-F238E27FC236}">
                <a16:creationId xmlns:a16="http://schemas.microsoft.com/office/drawing/2014/main" id="{8086A4BA-E2D0-60B5-BB8F-94FF3658BA84}"/>
              </a:ext>
            </a:extLst>
          </p:cNvPr>
          <p:cNvPicPr>
            <a:picLocks noChangeAspect="1"/>
          </p:cNvPicPr>
          <p:nvPr/>
        </p:nvPicPr>
        <p:blipFill>
          <a:blip r:embed="rId3"/>
          <a:stretch>
            <a:fillRect/>
          </a:stretch>
        </p:blipFill>
        <p:spPr>
          <a:xfrm>
            <a:off x="127571" y="5674232"/>
            <a:ext cx="2615629" cy="1046251"/>
          </a:xfrm>
          <a:prstGeom prst="rect">
            <a:avLst/>
          </a:prstGeom>
        </p:spPr>
      </p:pic>
    </p:spTree>
    <p:extLst>
      <p:ext uri="{BB962C8B-B14F-4D97-AF65-F5344CB8AC3E}">
        <p14:creationId xmlns:p14="http://schemas.microsoft.com/office/powerpoint/2010/main" val="2850567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Triangle 3">
            <a:extLst>
              <a:ext uri="{FF2B5EF4-FFF2-40B4-BE49-F238E27FC236}">
                <a16:creationId xmlns:a16="http://schemas.microsoft.com/office/drawing/2014/main" id="{7141D334-8434-4AF3-8014-473FA6D366EC}"/>
              </a:ext>
            </a:extLst>
          </p:cNvPr>
          <p:cNvSpPr/>
          <p:nvPr/>
        </p:nvSpPr>
        <p:spPr>
          <a:xfrm rot="16200000" flipH="1">
            <a:off x="5338916" y="-1"/>
            <a:ext cx="6853083" cy="6853083"/>
          </a:xfrm>
          <a:prstGeom prst="r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ight Triangle 5">
            <a:extLst>
              <a:ext uri="{FF2B5EF4-FFF2-40B4-BE49-F238E27FC236}">
                <a16:creationId xmlns:a16="http://schemas.microsoft.com/office/drawing/2014/main" id="{4FAA3927-C37E-494D-8BDF-527955E5174E}"/>
              </a:ext>
            </a:extLst>
          </p:cNvPr>
          <p:cNvSpPr/>
          <p:nvPr/>
        </p:nvSpPr>
        <p:spPr>
          <a:xfrm rot="5400000" flipH="1">
            <a:off x="0" y="5372100"/>
            <a:ext cx="1485900" cy="1485900"/>
          </a:xfrm>
          <a:prstGeom prst="rtTriangl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6427B093-83F8-274F-96A4-730598FDB925}"/>
              </a:ext>
            </a:extLst>
          </p:cNvPr>
          <p:cNvSpPr/>
          <p:nvPr/>
        </p:nvSpPr>
        <p:spPr>
          <a:xfrm>
            <a:off x="400050" y="429250"/>
            <a:ext cx="8206740" cy="584775"/>
          </a:xfrm>
          <a:prstGeom prst="rect">
            <a:avLst/>
          </a:prstGeom>
        </p:spPr>
        <p:txBody>
          <a:bodyPr wrap="square">
            <a:spAutoFit/>
          </a:bodyPr>
          <a:lstStyle/>
          <a:p>
            <a:r>
              <a:rPr lang="fr-FR" sz="3200" b="1" dirty="0">
                <a:latin typeface="Calibri" panose="020F0502020204030204" pitchFamily="34" charset="0"/>
                <a:cs typeface="Calibri" panose="020F0502020204030204" pitchFamily="34" charset="0"/>
              </a:rPr>
              <a:t>Introduction </a:t>
            </a:r>
            <a:endParaRPr lang="fr-FR" sz="2400" dirty="0">
              <a:latin typeface="Calibri" panose="020F0502020204030204" pitchFamily="34" charset="0"/>
              <a:cs typeface="Calibri" panose="020F0502020204030204" pitchFamily="34" charset="0"/>
            </a:endParaRPr>
          </a:p>
        </p:txBody>
      </p:sp>
      <p:sp>
        <p:nvSpPr>
          <p:cNvPr id="5" name="ZoneTexte 4">
            <a:extLst>
              <a:ext uri="{FF2B5EF4-FFF2-40B4-BE49-F238E27FC236}">
                <a16:creationId xmlns:a16="http://schemas.microsoft.com/office/drawing/2014/main" id="{AF3B6F29-60ED-2E85-2606-41D3039A478E}"/>
              </a:ext>
            </a:extLst>
          </p:cNvPr>
          <p:cNvSpPr txBox="1"/>
          <p:nvPr/>
        </p:nvSpPr>
        <p:spPr>
          <a:xfrm>
            <a:off x="365147" y="1071231"/>
            <a:ext cx="6592243" cy="4062651"/>
          </a:xfrm>
          <a:prstGeom prst="rect">
            <a:avLst/>
          </a:prstGeom>
          <a:noFill/>
        </p:spPr>
        <p:txBody>
          <a:bodyPr wrap="square">
            <a:spAutoFit/>
          </a:bodyPr>
          <a:lstStyle/>
          <a:p>
            <a:endParaRPr lang="fr-FR" sz="18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fr-FR" sz="2000" dirty="0">
                <a:latin typeface="Calibri" panose="020F0502020204030204" pitchFamily="34" charset="0"/>
                <a:cs typeface="Calibri" panose="020F0502020204030204" pitchFamily="34" charset="0"/>
              </a:rPr>
              <a:t>Un acteur central mais invisibilisé </a:t>
            </a:r>
          </a:p>
          <a:p>
            <a:endParaRPr lang="fr-FR" sz="20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fr-FR" sz="2000" dirty="0">
                <a:latin typeface="Calibri" panose="020F0502020204030204" pitchFamily="34" charset="0"/>
                <a:cs typeface="Calibri" panose="020F0502020204030204" pitchFamily="34" charset="0"/>
              </a:rPr>
              <a:t>Le greffier : un « simple rouage administratif ? »</a:t>
            </a:r>
          </a:p>
          <a:p>
            <a:endParaRPr lang="fr-FR" sz="20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fr-FR" sz="2000" dirty="0">
                <a:latin typeface="Calibri" panose="020F0502020204030204" pitchFamily="34" charset="0"/>
                <a:cs typeface="Calibri" panose="020F0502020204030204" pitchFamily="34" charset="0"/>
              </a:rPr>
              <a:t> Trois questions centrales : </a:t>
            </a:r>
          </a:p>
          <a:p>
            <a:endParaRPr lang="fr-FR" sz="2000" dirty="0">
              <a:latin typeface="Calibri" panose="020F0502020204030204" pitchFamily="34" charset="0"/>
              <a:cs typeface="Calibri" panose="020F0502020204030204" pitchFamily="34" charset="0"/>
            </a:endParaRPr>
          </a:p>
          <a:p>
            <a:pPr marL="2171700" lvl="4" indent="-342900">
              <a:buFontTx/>
              <a:buChar char="-"/>
            </a:pPr>
            <a:r>
              <a:rPr lang="fr-FR" sz="2000" dirty="0">
                <a:latin typeface="Calibri" panose="020F0502020204030204" pitchFamily="34" charset="0"/>
                <a:cs typeface="Calibri" panose="020F0502020204030204" pitchFamily="34" charset="0"/>
              </a:rPr>
              <a:t>Qui ? </a:t>
            </a:r>
          </a:p>
          <a:p>
            <a:pPr marL="2171700" lvl="4" indent="-342900">
              <a:buFontTx/>
              <a:buChar char="-"/>
            </a:pPr>
            <a:r>
              <a:rPr lang="fr-FR" sz="2000" dirty="0">
                <a:latin typeface="Calibri" panose="020F0502020204030204" pitchFamily="34" charset="0"/>
                <a:cs typeface="Calibri" panose="020F0502020204030204" pitchFamily="34" charset="0"/>
              </a:rPr>
              <a:t>Quoi ? </a:t>
            </a:r>
          </a:p>
          <a:p>
            <a:pPr marL="2171700" lvl="4" indent="-342900">
              <a:buFontTx/>
              <a:buChar char="-"/>
            </a:pPr>
            <a:r>
              <a:rPr lang="fr-FR" sz="2000" dirty="0">
                <a:latin typeface="Calibri" panose="020F0502020204030204" pitchFamily="34" charset="0"/>
                <a:cs typeface="Calibri" panose="020F0502020204030204" pitchFamily="34" charset="0"/>
              </a:rPr>
              <a:t>Comment ? </a:t>
            </a:r>
          </a:p>
          <a:p>
            <a:pPr lvl="4"/>
            <a:endParaRPr lang="fr-FR" sz="20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fr-FR" sz="2000" dirty="0">
                <a:latin typeface="Calibri" panose="020F0502020204030204" pitchFamily="34" charset="0"/>
                <a:cs typeface="Calibri" panose="020F0502020204030204" pitchFamily="34" charset="0"/>
              </a:rPr>
              <a:t>Tensions liées </a:t>
            </a:r>
            <a:r>
              <a:rPr lang="fr-FR" sz="2000">
                <a:latin typeface="Calibri" panose="020F0502020204030204" pitchFamily="34" charset="0"/>
                <a:cs typeface="Calibri" panose="020F0502020204030204" pitchFamily="34" charset="0"/>
              </a:rPr>
              <a:t>à certaines </a:t>
            </a:r>
            <a:r>
              <a:rPr lang="fr-FR" sz="2000" dirty="0">
                <a:latin typeface="Calibri" panose="020F0502020204030204" pitchFamily="34" charset="0"/>
                <a:cs typeface="Calibri" panose="020F0502020204030204" pitchFamily="34" charset="0"/>
              </a:rPr>
              <a:t>transformations du métier </a:t>
            </a:r>
          </a:p>
          <a:p>
            <a:pPr marL="342900" indent="-342900">
              <a:buFont typeface="Arial" panose="020B0604020202020204" pitchFamily="34" charset="0"/>
              <a:buChar char="•"/>
            </a:pPr>
            <a:endParaRPr lang="fr-FR" sz="2000" dirty="0">
              <a:latin typeface="Calibri" panose="020F0502020204030204" pitchFamily="34" charset="0"/>
              <a:cs typeface="Calibri" panose="020F0502020204030204" pitchFamily="34" charset="0"/>
            </a:endParaRPr>
          </a:p>
        </p:txBody>
      </p:sp>
      <p:pic>
        <p:nvPicPr>
          <p:cNvPr id="7" name="Picture 4">
            <a:extLst>
              <a:ext uri="{FF2B5EF4-FFF2-40B4-BE49-F238E27FC236}">
                <a16:creationId xmlns:a16="http://schemas.microsoft.com/office/drawing/2014/main" id="{03600B5B-C1E5-D43D-3A9C-79C4E79D6BFD}"/>
              </a:ext>
            </a:extLst>
          </p:cNvPr>
          <p:cNvPicPr>
            <a:picLocks noChangeAspect="1"/>
          </p:cNvPicPr>
          <p:nvPr/>
        </p:nvPicPr>
        <p:blipFill>
          <a:blip r:embed="rId3"/>
          <a:stretch>
            <a:fillRect/>
          </a:stretch>
        </p:blipFill>
        <p:spPr>
          <a:xfrm>
            <a:off x="10386875" y="243526"/>
            <a:ext cx="1556257" cy="622502"/>
          </a:xfrm>
          <a:prstGeom prst="rect">
            <a:avLst/>
          </a:prstGeom>
        </p:spPr>
      </p:pic>
      <p:sp>
        <p:nvSpPr>
          <p:cNvPr id="10" name="ZoneTexte 9">
            <a:extLst>
              <a:ext uri="{FF2B5EF4-FFF2-40B4-BE49-F238E27FC236}">
                <a16:creationId xmlns:a16="http://schemas.microsoft.com/office/drawing/2014/main" id="{778D0F05-AC8C-E1F1-97D4-F21B30FC6763}"/>
              </a:ext>
            </a:extLst>
          </p:cNvPr>
          <p:cNvSpPr txBox="1"/>
          <p:nvPr/>
        </p:nvSpPr>
        <p:spPr>
          <a:xfrm>
            <a:off x="3319670" y="3381814"/>
            <a:ext cx="3804247" cy="369332"/>
          </a:xfrm>
          <a:prstGeom prst="rect">
            <a:avLst/>
          </a:prstGeom>
          <a:noFill/>
        </p:spPr>
        <p:txBody>
          <a:bodyPr wrap="square" rtlCol="0">
            <a:spAutoFit/>
          </a:bodyPr>
          <a:lstStyle/>
          <a:p>
            <a:r>
              <a:rPr lang="fr-FR" dirty="0">
                <a:sym typeface="Wingdings" pitchFamily="2" charset="2"/>
              </a:rPr>
              <a:t> </a:t>
            </a:r>
            <a:r>
              <a:rPr lang="fr-BE" b="1" kern="0" dirty="0">
                <a:latin typeface="Times New Roman" panose="02020603050405020304" pitchFamily="18" charset="0"/>
                <a:sym typeface="Wingdings" pitchFamily="2" charset="2"/>
              </a:rPr>
              <a:t>S</a:t>
            </a:r>
            <a:r>
              <a:rPr lang="fr-BE" sz="1800" b="1" kern="0" dirty="0">
                <a:effectLst/>
                <a:latin typeface="Times New Roman" panose="02020603050405020304" pitchFamily="18" charset="0"/>
                <a:ea typeface="Times New Roman" panose="02020603050405020304" pitchFamily="18" charset="0"/>
              </a:rPr>
              <a:t>ociologie du travail des greffiers </a:t>
            </a:r>
            <a:endParaRPr lang="fr-FR" dirty="0"/>
          </a:p>
        </p:txBody>
      </p:sp>
      <p:sp>
        <p:nvSpPr>
          <p:cNvPr id="11" name="ZoneTexte 10">
            <a:extLst>
              <a:ext uri="{FF2B5EF4-FFF2-40B4-BE49-F238E27FC236}">
                <a16:creationId xmlns:a16="http://schemas.microsoft.com/office/drawing/2014/main" id="{9F29A786-4F48-9971-E676-73737F78163B}"/>
              </a:ext>
            </a:extLst>
          </p:cNvPr>
          <p:cNvSpPr txBox="1"/>
          <p:nvPr/>
        </p:nvSpPr>
        <p:spPr>
          <a:xfrm>
            <a:off x="3876261" y="3808352"/>
            <a:ext cx="5527475" cy="369332"/>
          </a:xfrm>
          <a:prstGeom prst="rect">
            <a:avLst/>
          </a:prstGeom>
          <a:noFill/>
        </p:spPr>
        <p:txBody>
          <a:bodyPr wrap="none" rtlCol="0">
            <a:spAutoFit/>
          </a:bodyPr>
          <a:lstStyle/>
          <a:p>
            <a:r>
              <a:rPr lang="fr-FR" b="1" dirty="0">
                <a:sym typeface="Wingdings" pitchFamily="2" charset="2"/>
              </a:rPr>
              <a:t> </a:t>
            </a:r>
            <a:r>
              <a:rPr lang="fr-BE" sz="1800" b="1" kern="0" dirty="0">
                <a:solidFill>
                  <a:srgbClr val="000000"/>
                </a:solidFill>
                <a:effectLst/>
                <a:highlight>
                  <a:srgbClr val="FFFFFF"/>
                </a:highlight>
                <a:latin typeface="Times New Roman" panose="02020603050405020304" pitchFamily="18" charset="0"/>
                <a:ea typeface="Times New Roman" panose="02020603050405020304" pitchFamily="18" charset="0"/>
              </a:rPr>
              <a:t>Sociologie de l’organisation du travail des greffiers </a:t>
            </a:r>
            <a:endParaRPr lang="fr-FR" b="1" dirty="0"/>
          </a:p>
        </p:txBody>
      </p:sp>
      <p:sp>
        <p:nvSpPr>
          <p:cNvPr id="12" name="ZoneTexte 11">
            <a:extLst>
              <a:ext uri="{FF2B5EF4-FFF2-40B4-BE49-F238E27FC236}">
                <a16:creationId xmlns:a16="http://schemas.microsoft.com/office/drawing/2014/main" id="{C4683309-75EB-C210-6594-1718227F2FC7}"/>
              </a:ext>
            </a:extLst>
          </p:cNvPr>
          <p:cNvSpPr txBox="1"/>
          <p:nvPr/>
        </p:nvSpPr>
        <p:spPr>
          <a:xfrm>
            <a:off x="3448878" y="5754757"/>
            <a:ext cx="184731" cy="369332"/>
          </a:xfrm>
          <a:prstGeom prst="rect">
            <a:avLst/>
          </a:prstGeom>
          <a:noFill/>
        </p:spPr>
        <p:txBody>
          <a:bodyPr wrap="none" rtlCol="0">
            <a:spAutoFit/>
          </a:bodyPr>
          <a:lstStyle/>
          <a:p>
            <a:endParaRPr lang="fr-FR" dirty="0"/>
          </a:p>
        </p:txBody>
      </p:sp>
    </p:spTree>
    <p:extLst>
      <p:ext uri="{BB962C8B-B14F-4D97-AF65-F5344CB8AC3E}">
        <p14:creationId xmlns:p14="http://schemas.microsoft.com/office/powerpoint/2010/main" val="3893446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Triangle 3">
            <a:extLst>
              <a:ext uri="{FF2B5EF4-FFF2-40B4-BE49-F238E27FC236}">
                <a16:creationId xmlns:a16="http://schemas.microsoft.com/office/drawing/2014/main" id="{7141D334-8434-4AF3-8014-473FA6D366EC}"/>
              </a:ext>
            </a:extLst>
          </p:cNvPr>
          <p:cNvSpPr/>
          <p:nvPr/>
        </p:nvSpPr>
        <p:spPr>
          <a:xfrm rot="16200000" flipH="1">
            <a:off x="5338916" y="-1"/>
            <a:ext cx="6853083" cy="6853083"/>
          </a:xfrm>
          <a:prstGeom prst="r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ight Triangle 5">
            <a:extLst>
              <a:ext uri="{FF2B5EF4-FFF2-40B4-BE49-F238E27FC236}">
                <a16:creationId xmlns:a16="http://schemas.microsoft.com/office/drawing/2014/main" id="{4FAA3927-C37E-494D-8BDF-527955E5174E}"/>
              </a:ext>
            </a:extLst>
          </p:cNvPr>
          <p:cNvSpPr/>
          <p:nvPr/>
        </p:nvSpPr>
        <p:spPr>
          <a:xfrm rot="5400000" flipH="1">
            <a:off x="0" y="5372100"/>
            <a:ext cx="1485900" cy="1485900"/>
          </a:xfrm>
          <a:prstGeom prst="rtTriangl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6427B093-83F8-274F-96A4-730598FDB925}"/>
              </a:ext>
            </a:extLst>
          </p:cNvPr>
          <p:cNvSpPr/>
          <p:nvPr/>
        </p:nvSpPr>
        <p:spPr>
          <a:xfrm>
            <a:off x="400050" y="429250"/>
            <a:ext cx="8206740" cy="584775"/>
          </a:xfrm>
          <a:prstGeom prst="rect">
            <a:avLst/>
          </a:prstGeom>
        </p:spPr>
        <p:txBody>
          <a:bodyPr wrap="square">
            <a:spAutoFit/>
          </a:bodyPr>
          <a:lstStyle/>
          <a:p>
            <a:r>
              <a:rPr lang="fr-FR" sz="3200" b="1" dirty="0">
                <a:latin typeface="Calibri" panose="020F0502020204030204" pitchFamily="34" charset="0"/>
                <a:cs typeface="Calibri" panose="020F0502020204030204" pitchFamily="34" charset="0"/>
              </a:rPr>
              <a:t>Méthodologie  </a:t>
            </a:r>
            <a:endParaRPr lang="fr-FR" sz="2400" dirty="0">
              <a:latin typeface="Calibri" panose="020F0502020204030204" pitchFamily="34" charset="0"/>
              <a:cs typeface="Calibri" panose="020F0502020204030204" pitchFamily="34" charset="0"/>
            </a:endParaRPr>
          </a:p>
        </p:txBody>
      </p:sp>
      <p:sp>
        <p:nvSpPr>
          <p:cNvPr id="5" name="ZoneTexte 4">
            <a:extLst>
              <a:ext uri="{FF2B5EF4-FFF2-40B4-BE49-F238E27FC236}">
                <a16:creationId xmlns:a16="http://schemas.microsoft.com/office/drawing/2014/main" id="{AF3B6F29-60ED-2E85-2606-41D3039A478E}"/>
              </a:ext>
            </a:extLst>
          </p:cNvPr>
          <p:cNvSpPr txBox="1"/>
          <p:nvPr/>
        </p:nvSpPr>
        <p:spPr>
          <a:xfrm>
            <a:off x="325391" y="1014025"/>
            <a:ext cx="6592243" cy="4062651"/>
          </a:xfrm>
          <a:prstGeom prst="rect">
            <a:avLst/>
          </a:prstGeom>
          <a:noFill/>
        </p:spPr>
        <p:txBody>
          <a:bodyPr wrap="square">
            <a:spAutoFit/>
          </a:bodyPr>
          <a:lstStyle/>
          <a:p>
            <a:endParaRPr lang="fr-FR" sz="1800" dirty="0">
              <a:latin typeface="Calibri" panose="020F0502020204030204" pitchFamily="34" charset="0"/>
              <a:cs typeface="Calibri" panose="020F0502020204030204" pitchFamily="34" charset="0"/>
            </a:endParaRPr>
          </a:p>
          <a:p>
            <a:pPr marL="342900" indent="-342900" algn="just">
              <a:buFont typeface="Arial" panose="020B0604020202020204" pitchFamily="34" charset="0"/>
              <a:buChar char="•"/>
            </a:pPr>
            <a:r>
              <a:rPr lang="fr-FR" sz="2000" dirty="0">
                <a:latin typeface="Calibri" panose="020F0502020204030204" pitchFamily="34" charset="0"/>
                <a:cs typeface="Calibri" panose="020F0502020204030204" pitchFamily="34" charset="0"/>
              </a:rPr>
              <a:t>Etudes de cas dans deux juridictions du travail belges contrastées </a:t>
            </a:r>
          </a:p>
          <a:p>
            <a:pPr algn="just"/>
            <a:endParaRPr lang="fr-FR" sz="2000" dirty="0">
              <a:latin typeface="Calibri" panose="020F0502020204030204" pitchFamily="34" charset="0"/>
              <a:cs typeface="Calibri" panose="020F0502020204030204" pitchFamily="34" charset="0"/>
            </a:endParaRPr>
          </a:p>
          <a:p>
            <a:pPr marL="342900" indent="-342900" algn="just">
              <a:buFont typeface="Arial" panose="020B0604020202020204" pitchFamily="34" charset="0"/>
              <a:buChar char="•"/>
            </a:pPr>
            <a:r>
              <a:rPr lang="fr-FR" sz="2000" dirty="0">
                <a:latin typeface="Calibri" panose="020F0502020204030204" pitchFamily="34" charset="0"/>
                <a:cs typeface="Calibri" panose="020F0502020204030204" pitchFamily="34" charset="0"/>
              </a:rPr>
              <a:t>Une vingtaine d’entretiens exploratoires et semi-directifs avec des membres du greffe, des magistrats et des membres du ministère public</a:t>
            </a:r>
          </a:p>
          <a:p>
            <a:pPr algn="just"/>
            <a:endParaRPr lang="fr-FR" sz="2000" dirty="0">
              <a:latin typeface="Calibri" panose="020F0502020204030204" pitchFamily="34" charset="0"/>
              <a:cs typeface="Calibri" panose="020F0502020204030204" pitchFamily="34" charset="0"/>
            </a:endParaRPr>
          </a:p>
          <a:p>
            <a:pPr marL="342900" indent="-342900" algn="just">
              <a:buFont typeface="Arial" panose="020B0604020202020204" pitchFamily="34" charset="0"/>
              <a:buChar char="•"/>
            </a:pPr>
            <a:r>
              <a:rPr lang="fr-FR" sz="2000" dirty="0">
                <a:latin typeface="Calibri" panose="020F0502020204030204" pitchFamily="34" charset="0"/>
                <a:cs typeface="Calibri" panose="020F0502020204030204" pitchFamily="34" charset="0"/>
              </a:rPr>
              <a:t>Observations </a:t>
            </a:r>
          </a:p>
          <a:p>
            <a:pPr algn="just"/>
            <a:endParaRPr lang="fr-FR" sz="2000" dirty="0">
              <a:latin typeface="Calibri" panose="020F0502020204030204" pitchFamily="34" charset="0"/>
              <a:cs typeface="Calibri" panose="020F0502020204030204" pitchFamily="34" charset="0"/>
            </a:endParaRPr>
          </a:p>
          <a:p>
            <a:pPr marL="342900" indent="-342900" algn="just">
              <a:buFont typeface="Arial" panose="020B0604020202020204" pitchFamily="34" charset="0"/>
              <a:buChar char="•"/>
            </a:pPr>
            <a:r>
              <a:rPr lang="fr-FR" sz="2000" dirty="0">
                <a:latin typeface="Calibri" panose="020F0502020204030204" pitchFamily="34" charset="0"/>
                <a:cs typeface="Calibri" panose="020F0502020204030204" pitchFamily="34" charset="0"/>
              </a:rPr>
              <a:t>Une analyse documentaire : documents parlementaires, sites internet des juridictions, lois et dispositions légales </a:t>
            </a:r>
          </a:p>
          <a:p>
            <a:endParaRPr lang="fr-FR" sz="2000" dirty="0">
              <a:latin typeface="Calibri" panose="020F0502020204030204" pitchFamily="34" charset="0"/>
              <a:cs typeface="Calibri" panose="020F0502020204030204" pitchFamily="34" charset="0"/>
            </a:endParaRPr>
          </a:p>
        </p:txBody>
      </p:sp>
      <p:pic>
        <p:nvPicPr>
          <p:cNvPr id="7" name="Picture 4">
            <a:extLst>
              <a:ext uri="{FF2B5EF4-FFF2-40B4-BE49-F238E27FC236}">
                <a16:creationId xmlns:a16="http://schemas.microsoft.com/office/drawing/2014/main" id="{03600B5B-C1E5-D43D-3A9C-79C4E79D6BFD}"/>
              </a:ext>
            </a:extLst>
          </p:cNvPr>
          <p:cNvPicPr>
            <a:picLocks noChangeAspect="1"/>
          </p:cNvPicPr>
          <p:nvPr/>
        </p:nvPicPr>
        <p:blipFill>
          <a:blip r:embed="rId3"/>
          <a:stretch>
            <a:fillRect/>
          </a:stretch>
        </p:blipFill>
        <p:spPr>
          <a:xfrm>
            <a:off x="10386875" y="243526"/>
            <a:ext cx="1556257" cy="622502"/>
          </a:xfrm>
          <a:prstGeom prst="rect">
            <a:avLst/>
          </a:prstGeom>
        </p:spPr>
      </p:pic>
    </p:spTree>
    <p:extLst>
      <p:ext uri="{BB962C8B-B14F-4D97-AF65-F5344CB8AC3E}">
        <p14:creationId xmlns:p14="http://schemas.microsoft.com/office/powerpoint/2010/main" val="3746015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Triangle 3">
            <a:extLst>
              <a:ext uri="{FF2B5EF4-FFF2-40B4-BE49-F238E27FC236}">
                <a16:creationId xmlns:a16="http://schemas.microsoft.com/office/drawing/2014/main" id="{7141D334-8434-4AF3-8014-473FA6D366EC}"/>
              </a:ext>
            </a:extLst>
          </p:cNvPr>
          <p:cNvSpPr/>
          <p:nvPr/>
        </p:nvSpPr>
        <p:spPr>
          <a:xfrm rot="16200000" flipH="1">
            <a:off x="5338916" y="-1"/>
            <a:ext cx="6853083" cy="6853083"/>
          </a:xfrm>
          <a:prstGeom prst="r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ight Triangle 5">
            <a:extLst>
              <a:ext uri="{FF2B5EF4-FFF2-40B4-BE49-F238E27FC236}">
                <a16:creationId xmlns:a16="http://schemas.microsoft.com/office/drawing/2014/main" id="{4FAA3927-C37E-494D-8BDF-527955E5174E}"/>
              </a:ext>
            </a:extLst>
          </p:cNvPr>
          <p:cNvSpPr/>
          <p:nvPr/>
        </p:nvSpPr>
        <p:spPr>
          <a:xfrm rot="5400000" flipH="1">
            <a:off x="0" y="5372100"/>
            <a:ext cx="1485900" cy="1485900"/>
          </a:xfrm>
          <a:prstGeom prst="rtTriangl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6427B093-83F8-274F-96A4-730598FDB925}"/>
              </a:ext>
            </a:extLst>
          </p:cNvPr>
          <p:cNvSpPr/>
          <p:nvPr/>
        </p:nvSpPr>
        <p:spPr>
          <a:xfrm>
            <a:off x="330777" y="450741"/>
            <a:ext cx="6933051" cy="584775"/>
          </a:xfrm>
          <a:prstGeom prst="rect">
            <a:avLst/>
          </a:prstGeom>
        </p:spPr>
        <p:txBody>
          <a:bodyPr wrap="square">
            <a:spAutoFit/>
          </a:bodyPr>
          <a:lstStyle/>
          <a:p>
            <a:r>
              <a:rPr lang="fr-FR" sz="3200" b="1" dirty="0">
                <a:latin typeface="Calibri" panose="020F0502020204030204" pitchFamily="34" charset="0"/>
                <a:cs typeface="Calibri" panose="020F0502020204030204" pitchFamily="34" charset="0"/>
              </a:rPr>
              <a:t>1. Une sociologie du travail des greffiers</a:t>
            </a:r>
          </a:p>
        </p:txBody>
      </p:sp>
      <p:sp>
        <p:nvSpPr>
          <p:cNvPr id="5" name="ZoneTexte 4">
            <a:extLst>
              <a:ext uri="{FF2B5EF4-FFF2-40B4-BE49-F238E27FC236}">
                <a16:creationId xmlns:a16="http://schemas.microsoft.com/office/drawing/2014/main" id="{326332FE-04D0-BA37-AD60-BC50A0D0C9FF}"/>
              </a:ext>
            </a:extLst>
          </p:cNvPr>
          <p:cNvSpPr txBox="1"/>
          <p:nvPr/>
        </p:nvSpPr>
        <p:spPr>
          <a:xfrm>
            <a:off x="742950" y="1332012"/>
            <a:ext cx="8910500" cy="954107"/>
          </a:xfrm>
          <a:prstGeom prst="rect">
            <a:avLst/>
          </a:prstGeom>
          <a:noFill/>
        </p:spPr>
        <p:txBody>
          <a:bodyPr wrap="square" rtlCol="0">
            <a:spAutoFit/>
          </a:bodyPr>
          <a:lstStyle/>
          <a:p>
            <a:pPr>
              <a:tabLst>
                <a:tab pos="177800" algn="l"/>
              </a:tabLst>
            </a:pPr>
            <a:r>
              <a:rPr lang="fr-BE" sz="2000" b="1" u="sng" dirty="0">
                <a:effectLst/>
                <a:latin typeface="Calibri" panose="020F0502020204030204" pitchFamily="34" charset="0"/>
                <a:ea typeface="Times New Roman" panose="02020603050405020304" pitchFamily="18" charset="0"/>
                <a:cs typeface="Calibri" panose="020F0502020204030204" pitchFamily="34" charset="0"/>
              </a:rPr>
              <a:t>a) Qui sont-ils ? </a:t>
            </a:r>
            <a:endParaRPr lang="fr-BE" sz="2000" b="1" dirty="0">
              <a:effectLst/>
              <a:latin typeface="Calibri" panose="020F0502020204030204" pitchFamily="34" charset="0"/>
              <a:ea typeface="Times New Roman" panose="02020603050405020304" pitchFamily="18" charset="0"/>
              <a:cs typeface="Calibri" panose="020F0502020204030204" pitchFamily="34" charset="0"/>
            </a:endParaRPr>
          </a:p>
          <a:p>
            <a:endParaRPr lang="fr-FR" dirty="0">
              <a:latin typeface="Calibri" panose="020F0502020204030204" pitchFamily="34" charset="0"/>
              <a:cs typeface="Calibri" panose="020F0502020204030204" pitchFamily="34" charset="0"/>
            </a:endParaRPr>
          </a:p>
          <a:p>
            <a:endParaRPr lang="fr-FR" dirty="0">
              <a:latin typeface="Calibri" panose="020F0502020204030204" pitchFamily="34" charset="0"/>
              <a:cs typeface="Calibri" panose="020F0502020204030204" pitchFamily="34" charset="0"/>
            </a:endParaRPr>
          </a:p>
        </p:txBody>
      </p:sp>
      <p:sp>
        <p:nvSpPr>
          <p:cNvPr id="2" name="ZoneTexte 1">
            <a:extLst>
              <a:ext uri="{FF2B5EF4-FFF2-40B4-BE49-F238E27FC236}">
                <a16:creationId xmlns:a16="http://schemas.microsoft.com/office/drawing/2014/main" id="{DA018014-E456-466E-1CD7-C94528CFF6E1}"/>
              </a:ext>
            </a:extLst>
          </p:cNvPr>
          <p:cNvSpPr txBox="1"/>
          <p:nvPr/>
        </p:nvSpPr>
        <p:spPr>
          <a:xfrm>
            <a:off x="1887166" y="5418306"/>
            <a:ext cx="184731" cy="369332"/>
          </a:xfrm>
          <a:prstGeom prst="rect">
            <a:avLst/>
          </a:prstGeom>
          <a:noFill/>
        </p:spPr>
        <p:txBody>
          <a:bodyPr wrap="none" rtlCol="0">
            <a:spAutoFit/>
          </a:bodyPr>
          <a:lstStyle/>
          <a:p>
            <a:endParaRPr lang="fr-FR" dirty="0"/>
          </a:p>
        </p:txBody>
      </p:sp>
      <p:sp>
        <p:nvSpPr>
          <p:cNvPr id="7" name="ZoneTexte 6">
            <a:extLst>
              <a:ext uri="{FF2B5EF4-FFF2-40B4-BE49-F238E27FC236}">
                <a16:creationId xmlns:a16="http://schemas.microsoft.com/office/drawing/2014/main" id="{C2D2669A-947C-14FB-87B9-BA984FCF7CC1}"/>
              </a:ext>
            </a:extLst>
          </p:cNvPr>
          <p:cNvSpPr txBox="1"/>
          <p:nvPr/>
        </p:nvSpPr>
        <p:spPr>
          <a:xfrm>
            <a:off x="1108953" y="3394953"/>
            <a:ext cx="184731" cy="369332"/>
          </a:xfrm>
          <a:prstGeom prst="rect">
            <a:avLst/>
          </a:prstGeom>
          <a:noFill/>
        </p:spPr>
        <p:txBody>
          <a:bodyPr wrap="none" rtlCol="0">
            <a:spAutoFit/>
          </a:bodyPr>
          <a:lstStyle/>
          <a:p>
            <a:endParaRPr lang="fr-FR" dirty="0"/>
          </a:p>
        </p:txBody>
      </p:sp>
      <p:pic>
        <p:nvPicPr>
          <p:cNvPr id="9" name="Picture 4">
            <a:extLst>
              <a:ext uri="{FF2B5EF4-FFF2-40B4-BE49-F238E27FC236}">
                <a16:creationId xmlns:a16="http://schemas.microsoft.com/office/drawing/2014/main" id="{0025580C-66C7-D13B-2271-D7685FCA7B18}"/>
              </a:ext>
            </a:extLst>
          </p:cNvPr>
          <p:cNvPicPr>
            <a:picLocks noChangeAspect="1"/>
          </p:cNvPicPr>
          <p:nvPr/>
        </p:nvPicPr>
        <p:blipFill>
          <a:blip r:embed="rId3"/>
          <a:stretch>
            <a:fillRect/>
          </a:stretch>
        </p:blipFill>
        <p:spPr>
          <a:xfrm>
            <a:off x="10386875" y="243526"/>
            <a:ext cx="1556257" cy="622502"/>
          </a:xfrm>
          <a:prstGeom prst="rect">
            <a:avLst/>
          </a:prstGeom>
        </p:spPr>
      </p:pic>
      <p:sp>
        <p:nvSpPr>
          <p:cNvPr id="11" name="ZoneTexte 10">
            <a:extLst>
              <a:ext uri="{FF2B5EF4-FFF2-40B4-BE49-F238E27FC236}">
                <a16:creationId xmlns:a16="http://schemas.microsoft.com/office/drawing/2014/main" id="{5663D768-ADCB-E491-6065-BC1F84EF50A3}"/>
              </a:ext>
            </a:extLst>
          </p:cNvPr>
          <p:cNvSpPr txBox="1"/>
          <p:nvPr/>
        </p:nvSpPr>
        <p:spPr>
          <a:xfrm>
            <a:off x="742950" y="2040316"/>
            <a:ext cx="6582308" cy="3354765"/>
          </a:xfrm>
          <a:prstGeom prst="rect">
            <a:avLst/>
          </a:prstGeom>
          <a:noFill/>
        </p:spPr>
        <p:txBody>
          <a:bodyPr wrap="square">
            <a:spAutoFit/>
          </a:bodyPr>
          <a:lstStyle/>
          <a:p>
            <a:pPr marL="285750" indent="-285750" algn="just">
              <a:spcBef>
                <a:spcPts val="600"/>
              </a:spcBef>
              <a:spcAft>
                <a:spcPts val="600"/>
              </a:spcAft>
              <a:buFont typeface="Arial" panose="020B0604020202020204" pitchFamily="34" charset="0"/>
              <a:buChar char="•"/>
            </a:pPr>
            <a:r>
              <a:rPr lang="fr-FR" dirty="0">
                <a:latin typeface="Calibri" panose="020F0502020204030204" pitchFamily="34" charset="0"/>
                <a:cs typeface="Calibri" panose="020F0502020204030204" pitchFamily="34" charset="0"/>
              </a:rPr>
              <a:t>Répartition en </a:t>
            </a:r>
            <a:r>
              <a:rPr lang="fr-FR" dirty="0">
                <a:solidFill>
                  <a:schemeClr val="accent1"/>
                </a:solidFill>
                <a:latin typeface="Calibri" panose="020F0502020204030204" pitchFamily="34" charset="0"/>
                <a:cs typeface="Calibri" panose="020F0502020204030204" pitchFamily="34" charset="0"/>
              </a:rPr>
              <a:t>niveaux</a:t>
            </a:r>
            <a:r>
              <a:rPr lang="fr-FR" dirty="0">
                <a:latin typeface="Calibri" panose="020F0502020204030204" pitchFamily="34" charset="0"/>
                <a:cs typeface="Calibri" panose="020F0502020204030204" pitchFamily="34" charset="0"/>
              </a:rPr>
              <a:t> selon la nature de la fonction, les compétences requises, ainsi que le degré de responsabilité que cela implique : </a:t>
            </a:r>
          </a:p>
          <a:p>
            <a:pPr marL="1200150" lvl="2" indent="-285750" algn="just">
              <a:spcBef>
                <a:spcPts val="600"/>
              </a:spcBef>
              <a:spcAft>
                <a:spcPts val="600"/>
              </a:spcAft>
              <a:buFontTx/>
              <a:buChar char="-"/>
            </a:pPr>
            <a:r>
              <a:rPr lang="fr-FR" dirty="0">
                <a:latin typeface="Calibri" panose="020F0502020204030204" pitchFamily="34" charset="0"/>
                <a:cs typeface="Calibri" panose="020F0502020204030204" pitchFamily="34" charset="0"/>
              </a:rPr>
              <a:t>Niveau A = emplois de niveau universitaire </a:t>
            </a:r>
          </a:p>
          <a:p>
            <a:pPr marL="1200150" lvl="2" indent="-285750" algn="just">
              <a:spcBef>
                <a:spcPts val="600"/>
              </a:spcBef>
              <a:spcAft>
                <a:spcPts val="600"/>
              </a:spcAft>
              <a:buFontTx/>
              <a:buChar char="-"/>
            </a:pPr>
            <a:r>
              <a:rPr lang="fr-FR" u="sng" dirty="0">
                <a:latin typeface="Calibri" panose="020F0502020204030204" pitchFamily="34" charset="0"/>
                <a:cs typeface="Calibri" panose="020F0502020204030204" pitchFamily="34" charset="0"/>
              </a:rPr>
              <a:t>Niveau B </a:t>
            </a:r>
            <a:r>
              <a:rPr lang="fr-FR" dirty="0">
                <a:latin typeface="Calibri" panose="020F0502020204030204" pitchFamily="34" charset="0"/>
                <a:cs typeface="Calibri" panose="020F0502020204030204" pitchFamily="34" charset="0"/>
              </a:rPr>
              <a:t>= emplois de niveau bachelier (// bac +3) </a:t>
            </a:r>
          </a:p>
          <a:p>
            <a:pPr marL="1200150" lvl="2" indent="-285750" algn="just">
              <a:spcBef>
                <a:spcPts val="600"/>
              </a:spcBef>
              <a:spcAft>
                <a:spcPts val="600"/>
              </a:spcAft>
              <a:buFontTx/>
              <a:buChar char="-"/>
            </a:pPr>
            <a:r>
              <a:rPr lang="fr-FR" dirty="0">
                <a:latin typeface="Calibri" panose="020F0502020204030204" pitchFamily="34" charset="0"/>
                <a:cs typeface="Calibri" panose="020F0502020204030204" pitchFamily="34" charset="0"/>
              </a:rPr>
              <a:t>Niveau C = emplois de niveau secondaire supérieur  (//baccalauréat)</a:t>
            </a:r>
          </a:p>
          <a:p>
            <a:pPr marL="1200150" lvl="2" indent="-285750" algn="just">
              <a:spcBef>
                <a:spcPts val="600"/>
              </a:spcBef>
              <a:spcAft>
                <a:spcPts val="600"/>
              </a:spcAft>
              <a:buFontTx/>
              <a:buChar char="-"/>
            </a:pPr>
            <a:r>
              <a:rPr lang="fr-FR" dirty="0">
                <a:latin typeface="Calibri" panose="020F0502020204030204" pitchFamily="34" charset="0"/>
                <a:cs typeface="Calibri" panose="020F0502020204030204" pitchFamily="34" charset="0"/>
              </a:rPr>
              <a:t>Niveau D = emplois ne nécessitant pas de diplôme </a:t>
            </a:r>
          </a:p>
          <a:p>
            <a:pPr algn="just">
              <a:spcBef>
                <a:spcPts val="600"/>
              </a:spcBef>
              <a:spcAft>
                <a:spcPts val="600"/>
              </a:spcAft>
            </a:pPr>
            <a:endParaRPr lang="fr-F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73372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Triangle 3">
            <a:extLst>
              <a:ext uri="{FF2B5EF4-FFF2-40B4-BE49-F238E27FC236}">
                <a16:creationId xmlns:a16="http://schemas.microsoft.com/office/drawing/2014/main" id="{7141D334-8434-4AF3-8014-473FA6D366EC}"/>
              </a:ext>
            </a:extLst>
          </p:cNvPr>
          <p:cNvSpPr/>
          <p:nvPr/>
        </p:nvSpPr>
        <p:spPr>
          <a:xfrm rot="16200000" flipH="1">
            <a:off x="5338916" y="-1"/>
            <a:ext cx="6853083" cy="6853083"/>
          </a:xfrm>
          <a:prstGeom prst="r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ight Triangle 5">
            <a:extLst>
              <a:ext uri="{FF2B5EF4-FFF2-40B4-BE49-F238E27FC236}">
                <a16:creationId xmlns:a16="http://schemas.microsoft.com/office/drawing/2014/main" id="{4FAA3927-C37E-494D-8BDF-527955E5174E}"/>
              </a:ext>
            </a:extLst>
          </p:cNvPr>
          <p:cNvSpPr/>
          <p:nvPr/>
        </p:nvSpPr>
        <p:spPr>
          <a:xfrm rot="5400000" flipH="1">
            <a:off x="0" y="5372100"/>
            <a:ext cx="1485900" cy="1485900"/>
          </a:xfrm>
          <a:prstGeom prst="rtTriangl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6427B093-83F8-274F-96A4-730598FDB925}"/>
              </a:ext>
            </a:extLst>
          </p:cNvPr>
          <p:cNvSpPr/>
          <p:nvPr/>
        </p:nvSpPr>
        <p:spPr>
          <a:xfrm>
            <a:off x="330777" y="450741"/>
            <a:ext cx="6933051" cy="584775"/>
          </a:xfrm>
          <a:prstGeom prst="rect">
            <a:avLst/>
          </a:prstGeom>
        </p:spPr>
        <p:txBody>
          <a:bodyPr wrap="square">
            <a:spAutoFit/>
          </a:bodyPr>
          <a:lstStyle/>
          <a:p>
            <a:r>
              <a:rPr lang="fr-FR" sz="3200" b="1" dirty="0">
                <a:latin typeface="Calibri" panose="020F0502020204030204" pitchFamily="34" charset="0"/>
                <a:cs typeface="Calibri" panose="020F0502020204030204" pitchFamily="34" charset="0"/>
              </a:rPr>
              <a:t>1. Une sociologie du travail des greffiers</a:t>
            </a:r>
          </a:p>
        </p:txBody>
      </p:sp>
      <p:sp>
        <p:nvSpPr>
          <p:cNvPr id="5" name="ZoneTexte 4">
            <a:extLst>
              <a:ext uri="{FF2B5EF4-FFF2-40B4-BE49-F238E27FC236}">
                <a16:creationId xmlns:a16="http://schemas.microsoft.com/office/drawing/2014/main" id="{326332FE-04D0-BA37-AD60-BC50A0D0C9FF}"/>
              </a:ext>
            </a:extLst>
          </p:cNvPr>
          <p:cNvSpPr txBox="1"/>
          <p:nvPr/>
        </p:nvSpPr>
        <p:spPr>
          <a:xfrm>
            <a:off x="742950" y="1332012"/>
            <a:ext cx="8910500" cy="954107"/>
          </a:xfrm>
          <a:prstGeom prst="rect">
            <a:avLst/>
          </a:prstGeom>
          <a:noFill/>
        </p:spPr>
        <p:txBody>
          <a:bodyPr wrap="square" rtlCol="0">
            <a:spAutoFit/>
          </a:bodyPr>
          <a:lstStyle/>
          <a:p>
            <a:pPr>
              <a:tabLst>
                <a:tab pos="177800" algn="l"/>
              </a:tabLst>
            </a:pPr>
            <a:r>
              <a:rPr lang="fr-BE" sz="2000" b="1" u="sng" dirty="0">
                <a:effectLst/>
                <a:latin typeface="Calibri" panose="020F0502020204030204" pitchFamily="34" charset="0"/>
                <a:ea typeface="Times New Roman" panose="02020603050405020304" pitchFamily="18" charset="0"/>
                <a:cs typeface="Calibri" panose="020F0502020204030204" pitchFamily="34" charset="0"/>
              </a:rPr>
              <a:t>a) Qui sont-ils ? </a:t>
            </a:r>
            <a:endParaRPr lang="fr-BE" sz="2000" b="1" dirty="0">
              <a:effectLst/>
              <a:latin typeface="Calibri" panose="020F0502020204030204" pitchFamily="34" charset="0"/>
              <a:ea typeface="Times New Roman" panose="02020603050405020304" pitchFamily="18" charset="0"/>
              <a:cs typeface="Calibri" panose="020F0502020204030204" pitchFamily="34" charset="0"/>
            </a:endParaRPr>
          </a:p>
          <a:p>
            <a:endParaRPr lang="fr-FR" dirty="0">
              <a:latin typeface="Calibri" panose="020F0502020204030204" pitchFamily="34" charset="0"/>
              <a:cs typeface="Calibri" panose="020F0502020204030204" pitchFamily="34" charset="0"/>
            </a:endParaRPr>
          </a:p>
          <a:p>
            <a:endParaRPr lang="fr-FR" dirty="0">
              <a:latin typeface="Calibri" panose="020F0502020204030204" pitchFamily="34" charset="0"/>
              <a:cs typeface="Calibri" panose="020F0502020204030204" pitchFamily="34" charset="0"/>
            </a:endParaRPr>
          </a:p>
        </p:txBody>
      </p:sp>
      <p:sp>
        <p:nvSpPr>
          <p:cNvPr id="2" name="ZoneTexte 1">
            <a:extLst>
              <a:ext uri="{FF2B5EF4-FFF2-40B4-BE49-F238E27FC236}">
                <a16:creationId xmlns:a16="http://schemas.microsoft.com/office/drawing/2014/main" id="{DA018014-E456-466E-1CD7-C94528CFF6E1}"/>
              </a:ext>
            </a:extLst>
          </p:cNvPr>
          <p:cNvSpPr txBox="1"/>
          <p:nvPr/>
        </p:nvSpPr>
        <p:spPr>
          <a:xfrm>
            <a:off x="1887166" y="5418306"/>
            <a:ext cx="184731" cy="369332"/>
          </a:xfrm>
          <a:prstGeom prst="rect">
            <a:avLst/>
          </a:prstGeom>
          <a:noFill/>
        </p:spPr>
        <p:txBody>
          <a:bodyPr wrap="none" rtlCol="0">
            <a:spAutoFit/>
          </a:bodyPr>
          <a:lstStyle/>
          <a:p>
            <a:endParaRPr lang="fr-FR" dirty="0"/>
          </a:p>
        </p:txBody>
      </p:sp>
      <p:sp>
        <p:nvSpPr>
          <p:cNvPr id="7" name="ZoneTexte 6">
            <a:extLst>
              <a:ext uri="{FF2B5EF4-FFF2-40B4-BE49-F238E27FC236}">
                <a16:creationId xmlns:a16="http://schemas.microsoft.com/office/drawing/2014/main" id="{C2D2669A-947C-14FB-87B9-BA984FCF7CC1}"/>
              </a:ext>
            </a:extLst>
          </p:cNvPr>
          <p:cNvSpPr txBox="1"/>
          <p:nvPr/>
        </p:nvSpPr>
        <p:spPr>
          <a:xfrm>
            <a:off x="1108953" y="3394953"/>
            <a:ext cx="184731" cy="369332"/>
          </a:xfrm>
          <a:prstGeom prst="rect">
            <a:avLst/>
          </a:prstGeom>
          <a:noFill/>
        </p:spPr>
        <p:txBody>
          <a:bodyPr wrap="none" rtlCol="0">
            <a:spAutoFit/>
          </a:bodyPr>
          <a:lstStyle/>
          <a:p>
            <a:endParaRPr lang="fr-FR" dirty="0"/>
          </a:p>
        </p:txBody>
      </p:sp>
      <p:pic>
        <p:nvPicPr>
          <p:cNvPr id="9" name="Picture 4">
            <a:extLst>
              <a:ext uri="{FF2B5EF4-FFF2-40B4-BE49-F238E27FC236}">
                <a16:creationId xmlns:a16="http://schemas.microsoft.com/office/drawing/2014/main" id="{0025580C-66C7-D13B-2271-D7685FCA7B18}"/>
              </a:ext>
            </a:extLst>
          </p:cNvPr>
          <p:cNvPicPr>
            <a:picLocks noChangeAspect="1"/>
          </p:cNvPicPr>
          <p:nvPr/>
        </p:nvPicPr>
        <p:blipFill>
          <a:blip r:embed="rId3"/>
          <a:stretch>
            <a:fillRect/>
          </a:stretch>
        </p:blipFill>
        <p:spPr>
          <a:xfrm>
            <a:off x="10386875" y="243526"/>
            <a:ext cx="1556257" cy="622502"/>
          </a:xfrm>
          <a:prstGeom prst="rect">
            <a:avLst/>
          </a:prstGeom>
        </p:spPr>
      </p:pic>
      <p:sp>
        <p:nvSpPr>
          <p:cNvPr id="11" name="ZoneTexte 10">
            <a:extLst>
              <a:ext uri="{FF2B5EF4-FFF2-40B4-BE49-F238E27FC236}">
                <a16:creationId xmlns:a16="http://schemas.microsoft.com/office/drawing/2014/main" id="{5663D768-ADCB-E491-6065-BC1F84EF50A3}"/>
              </a:ext>
            </a:extLst>
          </p:cNvPr>
          <p:cNvSpPr txBox="1"/>
          <p:nvPr/>
        </p:nvSpPr>
        <p:spPr>
          <a:xfrm>
            <a:off x="742950" y="2040316"/>
            <a:ext cx="6582308" cy="1508105"/>
          </a:xfrm>
          <a:prstGeom prst="rect">
            <a:avLst/>
          </a:prstGeom>
          <a:noFill/>
        </p:spPr>
        <p:txBody>
          <a:bodyPr wrap="square">
            <a:spAutoFit/>
          </a:bodyPr>
          <a:lstStyle/>
          <a:p>
            <a:pPr marL="285750" indent="-285750" algn="just">
              <a:spcBef>
                <a:spcPts val="600"/>
              </a:spcBef>
              <a:spcAft>
                <a:spcPts val="600"/>
              </a:spcAft>
              <a:buFont typeface="Arial" panose="020B0604020202020204" pitchFamily="34" charset="0"/>
              <a:buChar char="•"/>
            </a:pPr>
            <a:r>
              <a:rPr lang="fr-FR" dirty="0">
                <a:latin typeface="Calibri" panose="020F0502020204030204" pitchFamily="34" charset="0"/>
                <a:cs typeface="Calibri" panose="020F0502020204030204" pitchFamily="34" charset="0"/>
              </a:rPr>
              <a:t>Depuis 2007, un nouveau système de formation et de recrutement (réforme Thémis) : </a:t>
            </a:r>
          </a:p>
          <a:p>
            <a:pPr marL="285750" indent="-285750" algn="just">
              <a:spcBef>
                <a:spcPts val="600"/>
              </a:spcBef>
              <a:spcAft>
                <a:spcPts val="600"/>
              </a:spcAft>
              <a:buFont typeface="Arial" panose="020B0604020202020204" pitchFamily="34" charset="0"/>
              <a:buChar char="•"/>
            </a:pPr>
            <a:endParaRPr lang="fr-FR" dirty="0">
              <a:latin typeface="Calibri" panose="020F0502020204030204" pitchFamily="34" charset="0"/>
              <a:cs typeface="Calibri" panose="020F0502020204030204" pitchFamily="34" charset="0"/>
            </a:endParaRPr>
          </a:p>
          <a:p>
            <a:pPr algn="just">
              <a:spcBef>
                <a:spcPts val="600"/>
              </a:spcBef>
              <a:spcAft>
                <a:spcPts val="600"/>
              </a:spcAft>
            </a:pPr>
            <a:endParaRPr lang="fr-FR" dirty="0">
              <a:latin typeface="Calibri" panose="020F0502020204030204" pitchFamily="34" charset="0"/>
              <a:cs typeface="Calibri" panose="020F0502020204030204" pitchFamily="34" charset="0"/>
            </a:endParaRPr>
          </a:p>
        </p:txBody>
      </p:sp>
      <p:graphicFrame>
        <p:nvGraphicFramePr>
          <p:cNvPr id="8" name="Tableau 7">
            <a:extLst>
              <a:ext uri="{FF2B5EF4-FFF2-40B4-BE49-F238E27FC236}">
                <a16:creationId xmlns:a16="http://schemas.microsoft.com/office/drawing/2014/main" id="{CFA7882F-F35B-AFBB-DE9D-792CFF869B6F}"/>
              </a:ext>
            </a:extLst>
          </p:cNvPr>
          <p:cNvGraphicFramePr>
            <a:graphicFrameLocks noGrp="1"/>
          </p:cNvGraphicFramePr>
          <p:nvPr>
            <p:extLst>
              <p:ext uri="{D42A27DB-BD31-4B8C-83A1-F6EECF244321}">
                <p14:modId xmlns:p14="http://schemas.microsoft.com/office/powerpoint/2010/main" val="2916611701"/>
              </p:ext>
            </p:extLst>
          </p:nvPr>
        </p:nvGraphicFramePr>
        <p:xfrm>
          <a:off x="613742" y="2859195"/>
          <a:ext cx="7576102" cy="1898923"/>
        </p:xfrm>
        <a:graphic>
          <a:graphicData uri="http://schemas.openxmlformats.org/drawingml/2006/table">
            <a:tbl>
              <a:tblPr firstRow="1" bandRow="1">
                <a:tableStyleId>{F2DE63D5-997A-4646-A377-4702673A728D}</a:tableStyleId>
              </a:tblPr>
              <a:tblGrid>
                <a:gridCol w="3788051">
                  <a:extLst>
                    <a:ext uri="{9D8B030D-6E8A-4147-A177-3AD203B41FA5}">
                      <a16:colId xmlns:a16="http://schemas.microsoft.com/office/drawing/2014/main" val="3461366983"/>
                    </a:ext>
                  </a:extLst>
                </a:gridCol>
                <a:gridCol w="3788051">
                  <a:extLst>
                    <a:ext uri="{9D8B030D-6E8A-4147-A177-3AD203B41FA5}">
                      <a16:colId xmlns:a16="http://schemas.microsoft.com/office/drawing/2014/main" val="2745971926"/>
                    </a:ext>
                  </a:extLst>
                </a:gridCol>
              </a:tblGrid>
              <a:tr h="284257">
                <a:tc>
                  <a:txBody>
                    <a:bodyPr/>
                    <a:lstStyle/>
                    <a:p>
                      <a:r>
                        <a:rPr lang="fr-FR" dirty="0"/>
                        <a:t>Ancien système </a:t>
                      </a:r>
                    </a:p>
                  </a:txBody>
                  <a:tcPr/>
                </a:tc>
                <a:tc>
                  <a:txBody>
                    <a:bodyPr/>
                    <a:lstStyle/>
                    <a:p>
                      <a:r>
                        <a:rPr lang="fr-FR" dirty="0"/>
                        <a:t>Nouveau système </a:t>
                      </a:r>
                    </a:p>
                  </a:txBody>
                  <a:tcPr/>
                </a:tc>
                <a:extLst>
                  <a:ext uri="{0D108BD9-81ED-4DB2-BD59-A6C34878D82A}">
                    <a16:rowId xmlns:a16="http://schemas.microsoft.com/office/drawing/2014/main" val="2304355623"/>
                  </a:ext>
                </a:extLst>
              </a:tr>
              <a:tr h="1533163">
                <a:tc>
                  <a:txBody>
                    <a:bodyPr/>
                    <a:lstStyle/>
                    <a:p>
                      <a:pPr marL="285750" indent="-285750">
                        <a:buFont typeface="Arial" panose="020B0604020202020204" pitchFamily="34" charset="0"/>
                        <a:buChar char="•"/>
                      </a:pPr>
                      <a:r>
                        <a:rPr lang="fr-FR" dirty="0"/>
                        <a:t>Niveau A </a:t>
                      </a:r>
                    </a:p>
                    <a:p>
                      <a:pPr marL="285750" indent="-285750">
                        <a:buFont typeface="Arial" panose="020B0604020202020204" pitchFamily="34" charset="0"/>
                        <a:buChar char="•"/>
                      </a:pPr>
                      <a:r>
                        <a:rPr lang="fr-FR" dirty="0"/>
                        <a:t>Master ou certificat d’apprentissage </a:t>
                      </a:r>
                    </a:p>
                    <a:p>
                      <a:pPr marL="285750" indent="-285750">
                        <a:buFont typeface="Arial" panose="020B0604020202020204" pitchFamily="34" charset="0"/>
                        <a:buChar char="•"/>
                      </a:pPr>
                      <a:r>
                        <a:rPr lang="fr-FR" dirty="0"/>
                        <a:t>Formation juridique théorique et pratique </a:t>
                      </a:r>
                    </a:p>
                    <a:p>
                      <a:pPr marL="285750" indent="-285750">
                        <a:buFont typeface="Arial" panose="020B0604020202020204" pitchFamily="34" charset="0"/>
                        <a:buChar char="•"/>
                      </a:pPr>
                      <a:r>
                        <a:rPr lang="fr-FR" dirty="0"/>
                        <a:t>Transmission par les pairs (écolage)</a:t>
                      </a:r>
                    </a:p>
                  </a:txBody>
                  <a:tcPr/>
                </a:tc>
                <a:tc>
                  <a:txBody>
                    <a:bodyPr/>
                    <a:lstStyle/>
                    <a:p>
                      <a:pPr marL="285750" indent="-285750">
                        <a:buFont typeface="Arial" panose="020B0604020202020204" pitchFamily="34" charset="0"/>
                        <a:buChar char="•"/>
                      </a:pPr>
                      <a:r>
                        <a:rPr lang="fr-FR" dirty="0"/>
                        <a:t>Niveau B </a:t>
                      </a:r>
                    </a:p>
                    <a:p>
                      <a:pPr marL="285750" indent="-285750">
                        <a:buFont typeface="Arial" panose="020B0604020202020204" pitchFamily="34" charset="0"/>
                        <a:buChar char="•"/>
                      </a:pPr>
                      <a:r>
                        <a:rPr lang="fr-FR" dirty="0"/>
                        <a:t>Bachelier (bac +3) peu importe la discipline </a:t>
                      </a:r>
                    </a:p>
                    <a:p>
                      <a:pPr marL="285750" indent="-285750">
                        <a:buFont typeface="Arial" panose="020B0604020202020204" pitchFamily="34" charset="0"/>
                        <a:buChar char="•"/>
                      </a:pPr>
                      <a:r>
                        <a:rPr lang="fr-FR" dirty="0"/>
                        <a:t>Test général de l'administration fédérale </a:t>
                      </a:r>
                    </a:p>
                  </a:txBody>
                  <a:tcPr/>
                </a:tc>
                <a:extLst>
                  <a:ext uri="{0D108BD9-81ED-4DB2-BD59-A6C34878D82A}">
                    <a16:rowId xmlns:a16="http://schemas.microsoft.com/office/drawing/2014/main" val="1238402586"/>
                  </a:ext>
                </a:extLst>
              </a:tr>
            </a:tbl>
          </a:graphicData>
        </a:graphic>
      </p:graphicFrame>
      <p:sp>
        <p:nvSpPr>
          <p:cNvPr id="12" name="ZoneTexte 11">
            <a:extLst>
              <a:ext uri="{FF2B5EF4-FFF2-40B4-BE49-F238E27FC236}">
                <a16:creationId xmlns:a16="http://schemas.microsoft.com/office/drawing/2014/main" id="{6A0CF2DC-AE20-8EE3-BFC9-10D70E213DC1}"/>
              </a:ext>
            </a:extLst>
          </p:cNvPr>
          <p:cNvSpPr txBox="1"/>
          <p:nvPr/>
        </p:nvSpPr>
        <p:spPr>
          <a:xfrm>
            <a:off x="1979531" y="5141307"/>
            <a:ext cx="7600627" cy="646331"/>
          </a:xfrm>
          <a:prstGeom prst="rect">
            <a:avLst/>
          </a:prstGeom>
          <a:noFill/>
          <a:ln w="31750">
            <a:solidFill>
              <a:srgbClr val="FF0000"/>
            </a:solidFill>
          </a:ln>
        </p:spPr>
        <p:txBody>
          <a:bodyPr wrap="square" rtlCol="0">
            <a:spAutoFit/>
          </a:bodyPr>
          <a:lstStyle/>
          <a:p>
            <a:pPr marL="285750" indent="-285750" algn="ctr">
              <a:buFont typeface="Wingdings" pitchFamily="2" charset="2"/>
              <a:buChar char="è"/>
            </a:pPr>
            <a:r>
              <a:rPr lang="fr-FR" b="1" dirty="0">
                <a:solidFill>
                  <a:srgbClr val="FF0000"/>
                </a:solidFill>
                <a:highlight>
                  <a:srgbClr val="FBFFCF"/>
                </a:highlight>
                <a:sym typeface="Wingdings" pitchFamily="2" charset="2"/>
              </a:rPr>
              <a:t>Profondes conséquences sur le métier, notamment en termes de légitimé et d’identité </a:t>
            </a:r>
            <a:endParaRPr lang="fr-FR" b="1" dirty="0">
              <a:solidFill>
                <a:srgbClr val="FF0000"/>
              </a:solidFill>
              <a:highlight>
                <a:srgbClr val="FBFFCF"/>
              </a:highlight>
            </a:endParaRPr>
          </a:p>
        </p:txBody>
      </p:sp>
    </p:spTree>
    <p:extLst>
      <p:ext uri="{BB962C8B-B14F-4D97-AF65-F5344CB8AC3E}">
        <p14:creationId xmlns:p14="http://schemas.microsoft.com/office/powerpoint/2010/main" val="2826229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10338-FB82-8C66-27F4-CD91622E2A22}"/>
            </a:ext>
          </a:extLst>
        </p:cNvPr>
        <p:cNvGrpSpPr/>
        <p:nvPr/>
      </p:nvGrpSpPr>
      <p:grpSpPr>
        <a:xfrm>
          <a:off x="0" y="0"/>
          <a:ext cx="0" cy="0"/>
          <a:chOff x="0" y="0"/>
          <a:chExt cx="0" cy="0"/>
        </a:xfrm>
      </p:grpSpPr>
      <p:sp>
        <p:nvSpPr>
          <p:cNvPr id="4" name="Right Triangle 3">
            <a:extLst>
              <a:ext uri="{FF2B5EF4-FFF2-40B4-BE49-F238E27FC236}">
                <a16:creationId xmlns:a16="http://schemas.microsoft.com/office/drawing/2014/main" id="{F61851A4-BC60-34E2-C101-817466918741}"/>
              </a:ext>
            </a:extLst>
          </p:cNvPr>
          <p:cNvSpPr/>
          <p:nvPr/>
        </p:nvSpPr>
        <p:spPr>
          <a:xfrm rot="16200000" flipH="1">
            <a:off x="5338916" y="-1"/>
            <a:ext cx="6853083" cy="6853083"/>
          </a:xfrm>
          <a:prstGeom prst="r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ight Triangle 5">
            <a:extLst>
              <a:ext uri="{FF2B5EF4-FFF2-40B4-BE49-F238E27FC236}">
                <a16:creationId xmlns:a16="http://schemas.microsoft.com/office/drawing/2014/main" id="{61BC3C72-68D7-FED8-09F0-24EC757B4DC9}"/>
              </a:ext>
            </a:extLst>
          </p:cNvPr>
          <p:cNvSpPr/>
          <p:nvPr/>
        </p:nvSpPr>
        <p:spPr>
          <a:xfrm rot="5400000" flipH="1">
            <a:off x="0" y="5372100"/>
            <a:ext cx="1485900" cy="1485900"/>
          </a:xfrm>
          <a:prstGeom prst="rtTriangl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0F901377-253B-2E24-C568-344F24FF41BC}"/>
              </a:ext>
            </a:extLst>
          </p:cNvPr>
          <p:cNvSpPr/>
          <p:nvPr/>
        </p:nvSpPr>
        <p:spPr>
          <a:xfrm>
            <a:off x="330777" y="450741"/>
            <a:ext cx="6933051" cy="584775"/>
          </a:xfrm>
          <a:prstGeom prst="rect">
            <a:avLst/>
          </a:prstGeom>
        </p:spPr>
        <p:txBody>
          <a:bodyPr wrap="square">
            <a:spAutoFit/>
          </a:bodyPr>
          <a:lstStyle/>
          <a:p>
            <a:r>
              <a:rPr lang="fr-FR" sz="3200" b="1" dirty="0">
                <a:latin typeface="Calibri" panose="020F0502020204030204" pitchFamily="34" charset="0"/>
                <a:cs typeface="Calibri" panose="020F0502020204030204" pitchFamily="34" charset="0"/>
              </a:rPr>
              <a:t>1. Une sociologie du travail des greffiers</a:t>
            </a:r>
          </a:p>
        </p:txBody>
      </p:sp>
      <p:sp>
        <p:nvSpPr>
          <p:cNvPr id="5" name="ZoneTexte 4">
            <a:extLst>
              <a:ext uri="{FF2B5EF4-FFF2-40B4-BE49-F238E27FC236}">
                <a16:creationId xmlns:a16="http://schemas.microsoft.com/office/drawing/2014/main" id="{FBE20A3A-E4E7-0414-A9C1-E4316054554C}"/>
              </a:ext>
            </a:extLst>
          </p:cNvPr>
          <p:cNvSpPr txBox="1"/>
          <p:nvPr/>
        </p:nvSpPr>
        <p:spPr>
          <a:xfrm>
            <a:off x="742950" y="1340890"/>
            <a:ext cx="8910500" cy="400110"/>
          </a:xfrm>
          <a:prstGeom prst="rect">
            <a:avLst/>
          </a:prstGeom>
          <a:noFill/>
        </p:spPr>
        <p:txBody>
          <a:bodyPr wrap="square" rtlCol="0">
            <a:spAutoFit/>
          </a:bodyPr>
          <a:lstStyle/>
          <a:p>
            <a:pPr>
              <a:tabLst>
                <a:tab pos="266700" algn="l"/>
              </a:tabLst>
            </a:pPr>
            <a:r>
              <a:rPr lang="fr-BE" sz="2000" b="1" u="sng" dirty="0">
                <a:latin typeface="Calibri" panose="020F0502020204030204" pitchFamily="34" charset="0"/>
                <a:ea typeface="Times New Roman" panose="02020603050405020304" pitchFamily="18" charset="0"/>
                <a:cs typeface="Calibri" panose="020F0502020204030204" pitchFamily="34" charset="0"/>
              </a:rPr>
              <a:t>b) Que font-ils ? </a:t>
            </a:r>
            <a:endParaRPr lang="fr-FR" b="1" dirty="0">
              <a:latin typeface="Calibri" panose="020F0502020204030204" pitchFamily="34" charset="0"/>
              <a:cs typeface="Calibri" panose="020F0502020204030204" pitchFamily="34" charset="0"/>
            </a:endParaRPr>
          </a:p>
        </p:txBody>
      </p:sp>
      <p:sp>
        <p:nvSpPr>
          <p:cNvPr id="2" name="ZoneTexte 1">
            <a:extLst>
              <a:ext uri="{FF2B5EF4-FFF2-40B4-BE49-F238E27FC236}">
                <a16:creationId xmlns:a16="http://schemas.microsoft.com/office/drawing/2014/main" id="{683FC615-E6D6-2D6F-9592-3454FD733C82}"/>
              </a:ext>
            </a:extLst>
          </p:cNvPr>
          <p:cNvSpPr txBox="1"/>
          <p:nvPr/>
        </p:nvSpPr>
        <p:spPr>
          <a:xfrm>
            <a:off x="1887166" y="5418306"/>
            <a:ext cx="184731" cy="369332"/>
          </a:xfrm>
          <a:prstGeom prst="rect">
            <a:avLst/>
          </a:prstGeom>
          <a:noFill/>
        </p:spPr>
        <p:txBody>
          <a:bodyPr wrap="none" rtlCol="0">
            <a:spAutoFit/>
          </a:bodyPr>
          <a:lstStyle/>
          <a:p>
            <a:endParaRPr lang="fr-FR" dirty="0"/>
          </a:p>
        </p:txBody>
      </p:sp>
      <p:sp>
        <p:nvSpPr>
          <p:cNvPr id="7" name="ZoneTexte 6">
            <a:extLst>
              <a:ext uri="{FF2B5EF4-FFF2-40B4-BE49-F238E27FC236}">
                <a16:creationId xmlns:a16="http://schemas.microsoft.com/office/drawing/2014/main" id="{ECA5970E-B804-829A-AEC0-4C51BE1368FA}"/>
              </a:ext>
            </a:extLst>
          </p:cNvPr>
          <p:cNvSpPr txBox="1"/>
          <p:nvPr/>
        </p:nvSpPr>
        <p:spPr>
          <a:xfrm>
            <a:off x="1108953" y="3394953"/>
            <a:ext cx="184731" cy="369332"/>
          </a:xfrm>
          <a:prstGeom prst="rect">
            <a:avLst/>
          </a:prstGeom>
          <a:noFill/>
        </p:spPr>
        <p:txBody>
          <a:bodyPr wrap="none" rtlCol="0">
            <a:spAutoFit/>
          </a:bodyPr>
          <a:lstStyle/>
          <a:p>
            <a:endParaRPr lang="fr-FR" dirty="0"/>
          </a:p>
        </p:txBody>
      </p:sp>
      <p:pic>
        <p:nvPicPr>
          <p:cNvPr id="9" name="Picture 4">
            <a:extLst>
              <a:ext uri="{FF2B5EF4-FFF2-40B4-BE49-F238E27FC236}">
                <a16:creationId xmlns:a16="http://schemas.microsoft.com/office/drawing/2014/main" id="{100C3FDE-7050-AEBC-994A-4DE80659ADA5}"/>
              </a:ext>
            </a:extLst>
          </p:cNvPr>
          <p:cNvPicPr>
            <a:picLocks noChangeAspect="1"/>
          </p:cNvPicPr>
          <p:nvPr/>
        </p:nvPicPr>
        <p:blipFill>
          <a:blip r:embed="rId3"/>
          <a:stretch>
            <a:fillRect/>
          </a:stretch>
        </p:blipFill>
        <p:spPr>
          <a:xfrm>
            <a:off x="10386875" y="243526"/>
            <a:ext cx="1556257" cy="622502"/>
          </a:xfrm>
          <a:prstGeom prst="rect">
            <a:avLst/>
          </a:prstGeom>
        </p:spPr>
      </p:pic>
      <p:sp>
        <p:nvSpPr>
          <p:cNvPr id="11" name="ZoneTexte 10">
            <a:extLst>
              <a:ext uri="{FF2B5EF4-FFF2-40B4-BE49-F238E27FC236}">
                <a16:creationId xmlns:a16="http://schemas.microsoft.com/office/drawing/2014/main" id="{94D98421-B6D8-ED4A-F648-68880E3A4ED0}"/>
              </a:ext>
            </a:extLst>
          </p:cNvPr>
          <p:cNvSpPr txBox="1"/>
          <p:nvPr/>
        </p:nvSpPr>
        <p:spPr>
          <a:xfrm>
            <a:off x="986389" y="2061070"/>
            <a:ext cx="7641563" cy="3139321"/>
          </a:xfrm>
          <a:prstGeom prst="rect">
            <a:avLst/>
          </a:prstGeom>
          <a:noFill/>
        </p:spPr>
        <p:txBody>
          <a:bodyPr wrap="square">
            <a:spAutoFit/>
          </a:bodyPr>
          <a:lstStyle/>
          <a:p>
            <a:pPr marL="285750" indent="-285750">
              <a:buFont typeface="Arial" panose="020B0604020202020204" pitchFamily="34" charset="0"/>
              <a:buChar char="•"/>
            </a:pPr>
            <a:r>
              <a:rPr lang="fr-FR" dirty="0">
                <a:latin typeface="Calibri" panose="020F0502020204030204" pitchFamily="34" charset="0"/>
                <a:cs typeface="Calibri" panose="020F0502020204030204" pitchFamily="34" charset="0"/>
              </a:rPr>
              <a:t>Les tâches </a:t>
            </a:r>
            <a:r>
              <a:rPr lang="fr-FR" dirty="0">
                <a:solidFill>
                  <a:schemeClr val="accent1"/>
                </a:solidFill>
                <a:latin typeface="Calibri" panose="020F0502020204030204" pitchFamily="34" charset="0"/>
                <a:cs typeface="Calibri" panose="020F0502020204030204" pitchFamily="34" charset="0"/>
              </a:rPr>
              <a:t>administratives</a:t>
            </a:r>
            <a:r>
              <a:rPr lang="fr-FR" dirty="0">
                <a:latin typeface="Calibri" panose="020F0502020204030204" pitchFamily="34" charset="0"/>
                <a:cs typeface="Calibri" panose="020F0502020204030204" pitchFamily="34" charset="0"/>
              </a:rPr>
              <a:t> (niveaux C et D)  </a:t>
            </a:r>
          </a:p>
          <a:p>
            <a:pPr marL="285750" indent="-285750">
              <a:buFont typeface="Arial" panose="020B0604020202020204" pitchFamily="34" charset="0"/>
              <a:buChar char="•"/>
            </a:pPr>
            <a:endParaRPr lang="fr-FR"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fr-FR" dirty="0">
                <a:latin typeface="Calibri" panose="020F0502020204030204" pitchFamily="34" charset="0"/>
                <a:cs typeface="Calibri" panose="020F0502020204030204" pitchFamily="34" charset="0"/>
              </a:rPr>
              <a:t>Les tâches </a:t>
            </a:r>
            <a:r>
              <a:rPr lang="fr-FR" dirty="0">
                <a:solidFill>
                  <a:schemeClr val="accent1"/>
                </a:solidFill>
                <a:latin typeface="Calibri" panose="020F0502020204030204" pitchFamily="34" charset="0"/>
                <a:cs typeface="Calibri" panose="020F0502020204030204" pitchFamily="34" charset="0"/>
              </a:rPr>
              <a:t>juridiques</a:t>
            </a:r>
            <a:r>
              <a:rPr lang="fr-FR" dirty="0">
                <a:latin typeface="Calibri" panose="020F0502020204030204" pitchFamily="34" charset="0"/>
                <a:cs typeface="Calibri" panose="020F0502020204030204" pitchFamily="34" charset="0"/>
              </a:rPr>
              <a:t> (niveaux B)</a:t>
            </a:r>
          </a:p>
          <a:p>
            <a:endParaRPr lang="fr-FR"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fr-FR" dirty="0">
                <a:latin typeface="Calibri" panose="020F0502020204030204" pitchFamily="34" charset="0"/>
                <a:cs typeface="Calibri" panose="020F0502020204030204" pitchFamily="34" charset="0"/>
              </a:rPr>
              <a:t>Les tâches </a:t>
            </a:r>
            <a:r>
              <a:rPr lang="fr-FR" dirty="0">
                <a:solidFill>
                  <a:schemeClr val="accent1"/>
                </a:solidFill>
                <a:latin typeface="Calibri" panose="020F0502020204030204" pitchFamily="34" charset="0"/>
                <a:cs typeface="Calibri" panose="020F0502020204030204" pitchFamily="34" charset="0"/>
              </a:rPr>
              <a:t>managériales</a:t>
            </a:r>
            <a:r>
              <a:rPr lang="fr-FR" dirty="0">
                <a:latin typeface="Calibri" panose="020F0502020204030204" pitchFamily="34" charset="0"/>
                <a:cs typeface="Calibri" panose="020F0502020204030204" pitchFamily="34" charset="0"/>
              </a:rPr>
              <a:t> (Niveaux A) </a:t>
            </a:r>
          </a:p>
          <a:p>
            <a:endParaRPr lang="fr-FR" dirty="0">
              <a:latin typeface="Calibri" panose="020F0502020204030204" pitchFamily="34" charset="0"/>
              <a:cs typeface="Calibri" panose="020F0502020204030204" pitchFamily="34" charset="0"/>
            </a:endParaRPr>
          </a:p>
          <a:p>
            <a:pPr marL="285750" indent="-285750">
              <a:buFont typeface="Symbol" pitchFamily="2" charset="2"/>
              <a:buChar char="Þ"/>
            </a:pPr>
            <a:r>
              <a:rPr lang="fr-FR" dirty="0">
                <a:latin typeface="Calibri" panose="020F0502020204030204" pitchFamily="34" charset="0"/>
                <a:cs typeface="Calibri" panose="020F0502020204030204" pitchFamily="34" charset="0"/>
              </a:rPr>
              <a:t>Un large éventail de tâches </a:t>
            </a:r>
          </a:p>
          <a:p>
            <a:endParaRPr lang="fr-FR" dirty="0">
              <a:latin typeface="Calibri" panose="020F0502020204030204" pitchFamily="34" charset="0"/>
              <a:cs typeface="Calibri" panose="020F0502020204030204" pitchFamily="34" charset="0"/>
            </a:endParaRPr>
          </a:p>
          <a:p>
            <a:pPr marL="285750" indent="-285750" algn="just">
              <a:buFont typeface="Symbol" pitchFamily="2" charset="2"/>
              <a:buChar char="Þ"/>
            </a:pPr>
            <a:r>
              <a:rPr lang="fr-FR" dirty="0">
                <a:latin typeface="Calibri" panose="020F0502020204030204" pitchFamily="34" charset="0"/>
                <a:cs typeface="Calibri" panose="020F0502020204030204" pitchFamily="34" charset="0"/>
              </a:rPr>
              <a:t>Le greffier joue un </a:t>
            </a:r>
            <a:r>
              <a:rPr lang="fr-FR" b="1" dirty="0">
                <a:solidFill>
                  <a:srgbClr val="FF0000"/>
                </a:solidFill>
                <a:latin typeface="Calibri" panose="020F0502020204030204" pitchFamily="34" charset="0"/>
                <a:cs typeface="Calibri" panose="020F0502020204030204" pitchFamily="34" charset="0"/>
              </a:rPr>
              <a:t>rôle d’interface </a:t>
            </a:r>
            <a:r>
              <a:rPr lang="fr-FR" dirty="0">
                <a:latin typeface="Calibri" panose="020F0502020204030204" pitchFamily="34" charset="0"/>
                <a:cs typeface="Calibri" panose="020F0502020204030204" pitchFamily="34" charset="0"/>
              </a:rPr>
              <a:t>entre les différents services composant les juridictions d’une part, avec leur environnement extérieur d’autre part </a:t>
            </a:r>
          </a:p>
          <a:p>
            <a:pPr marL="285750" indent="-285750">
              <a:buFont typeface="Arial" panose="020B0604020202020204" pitchFamily="34" charset="0"/>
              <a:buChar char="•"/>
            </a:pPr>
            <a:endParaRPr lang="fr-F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17913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ight Triangle 5">
            <a:extLst>
              <a:ext uri="{FF2B5EF4-FFF2-40B4-BE49-F238E27FC236}">
                <a16:creationId xmlns:a16="http://schemas.microsoft.com/office/drawing/2014/main" id="{4FAA3927-C37E-494D-8BDF-527955E5174E}"/>
              </a:ext>
            </a:extLst>
          </p:cNvPr>
          <p:cNvSpPr/>
          <p:nvPr/>
        </p:nvSpPr>
        <p:spPr>
          <a:xfrm rot="5400000" flipH="1">
            <a:off x="0" y="5372100"/>
            <a:ext cx="1485900" cy="1485900"/>
          </a:xfrm>
          <a:prstGeom prst="rtTriangl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6427B093-83F8-274F-96A4-730598FDB925}"/>
              </a:ext>
            </a:extLst>
          </p:cNvPr>
          <p:cNvSpPr/>
          <p:nvPr/>
        </p:nvSpPr>
        <p:spPr>
          <a:xfrm>
            <a:off x="330777" y="450741"/>
            <a:ext cx="9807231" cy="584775"/>
          </a:xfrm>
          <a:prstGeom prst="rect">
            <a:avLst/>
          </a:prstGeom>
        </p:spPr>
        <p:txBody>
          <a:bodyPr wrap="square">
            <a:spAutoFit/>
          </a:bodyPr>
          <a:lstStyle/>
          <a:p>
            <a:r>
              <a:rPr lang="fr-FR" sz="3200" b="1" dirty="0">
                <a:latin typeface="Calibri" panose="020F0502020204030204" pitchFamily="34" charset="0"/>
                <a:cs typeface="Calibri" panose="020F0502020204030204" pitchFamily="34" charset="0"/>
              </a:rPr>
              <a:t>2. Une sociologie de l’organisation du travail des greffiers </a:t>
            </a:r>
          </a:p>
        </p:txBody>
      </p:sp>
      <p:pic>
        <p:nvPicPr>
          <p:cNvPr id="7" name="Picture 4">
            <a:extLst>
              <a:ext uri="{FF2B5EF4-FFF2-40B4-BE49-F238E27FC236}">
                <a16:creationId xmlns:a16="http://schemas.microsoft.com/office/drawing/2014/main" id="{62364D12-FD49-0868-2E26-77C66615926D}"/>
              </a:ext>
            </a:extLst>
          </p:cNvPr>
          <p:cNvPicPr>
            <a:picLocks noChangeAspect="1"/>
          </p:cNvPicPr>
          <p:nvPr/>
        </p:nvPicPr>
        <p:blipFill>
          <a:blip r:embed="rId3"/>
          <a:stretch>
            <a:fillRect/>
          </a:stretch>
        </p:blipFill>
        <p:spPr>
          <a:xfrm>
            <a:off x="10386875" y="243526"/>
            <a:ext cx="1556257" cy="622502"/>
          </a:xfrm>
          <a:prstGeom prst="rect">
            <a:avLst/>
          </a:prstGeom>
        </p:spPr>
      </p:pic>
      <p:sp>
        <p:nvSpPr>
          <p:cNvPr id="12" name="ZoneTexte 11">
            <a:extLst>
              <a:ext uri="{FF2B5EF4-FFF2-40B4-BE49-F238E27FC236}">
                <a16:creationId xmlns:a16="http://schemas.microsoft.com/office/drawing/2014/main" id="{9AE06F44-99D3-CECC-E330-0936E8886B28}"/>
              </a:ext>
            </a:extLst>
          </p:cNvPr>
          <p:cNvSpPr txBox="1"/>
          <p:nvPr/>
        </p:nvSpPr>
        <p:spPr>
          <a:xfrm>
            <a:off x="742950" y="1159259"/>
            <a:ext cx="6094520" cy="400110"/>
          </a:xfrm>
          <a:prstGeom prst="rect">
            <a:avLst/>
          </a:prstGeom>
          <a:noFill/>
        </p:spPr>
        <p:txBody>
          <a:bodyPr wrap="square">
            <a:spAutoFit/>
          </a:bodyPr>
          <a:lstStyle/>
          <a:p>
            <a:r>
              <a:rPr lang="fr-FR" sz="2000" b="1" u="sng" dirty="0">
                <a:latin typeface="Calibri" panose="020F0502020204030204" pitchFamily="34" charset="0"/>
                <a:cs typeface="Calibri" panose="020F0502020204030204" pitchFamily="34" charset="0"/>
                <a:sym typeface="Wingdings" pitchFamily="2" charset="2"/>
              </a:rPr>
              <a:t>c) Comment le font-ils ? </a:t>
            </a:r>
          </a:p>
        </p:txBody>
      </p:sp>
      <p:sp>
        <p:nvSpPr>
          <p:cNvPr id="9" name="ZoneTexte 8">
            <a:extLst>
              <a:ext uri="{FF2B5EF4-FFF2-40B4-BE49-F238E27FC236}">
                <a16:creationId xmlns:a16="http://schemas.microsoft.com/office/drawing/2014/main" id="{F934A1E3-7E12-BBAF-86ED-7FB38A2844DF}"/>
              </a:ext>
            </a:extLst>
          </p:cNvPr>
          <p:cNvSpPr txBox="1"/>
          <p:nvPr/>
        </p:nvSpPr>
        <p:spPr>
          <a:xfrm>
            <a:off x="742950" y="1715471"/>
            <a:ext cx="4975016" cy="369332"/>
          </a:xfrm>
          <a:prstGeom prst="rect">
            <a:avLst/>
          </a:prstGeom>
          <a:noFill/>
        </p:spPr>
        <p:txBody>
          <a:bodyPr wrap="none" rtlCol="0">
            <a:spAutoFit/>
          </a:bodyPr>
          <a:lstStyle/>
          <a:p>
            <a:r>
              <a:rPr lang="fr-FR" i="1" dirty="0">
                <a:solidFill>
                  <a:schemeClr val="accent1"/>
                </a:solidFill>
                <a:latin typeface="Calibri" panose="020F0502020204030204" pitchFamily="34" charset="0"/>
                <a:cs typeface="Calibri" panose="020F0502020204030204" pitchFamily="34" charset="0"/>
              </a:rPr>
              <a:t>Exemple 1. Grande juridiction – modèle segmenté  </a:t>
            </a:r>
          </a:p>
        </p:txBody>
      </p:sp>
      <p:sp>
        <p:nvSpPr>
          <p:cNvPr id="16" name="ZoneTexte 15">
            <a:extLst>
              <a:ext uri="{FF2B5EF4-FFF2-40B4-BE49-F238E27FC236}">
                <a16:creationId xmlns:a16="http://schemas.microsoft.com/office/drawing/2014/main" id="{2AD5F21A-2FE5-5DD6-BF5A-F9BB058939BD}"/>
              </a:ext>
            </a:extLst>
          </p:cNvPr>
          <p:cNvSpPr txBox="1"/>
          <p:nvPr/>
        </p:nvSpPr>
        <p:spPr>
          <a:xfrm>
            <a:off x="742950" y="2297377"/>
            <a:ext cx="7106689" cy="923330"/>
          </a:xfrm>
          <a:prstGeom prst="rect">
            <a:avLst/>
          </a:prstGeom>
          <a:noFill/>
        </p:spPr>
        <p:txBody>
          <a:bodyPr wrap="none" rtlCol="0">
            <a:spAutoFit/>
          </a:bodyPr>
          <a:lstStyle/>
          <a:p>
            <a:pPr marL="285750" indent="-285750">
              <a:buFont typeface="Arial" panose="020B0604020202020204" pitchFamily="34" charset="0"/>
              <a:buChar char="•"/>
            </a:pPr>
            <a:r>
              <a:rPr lang="fr-FR" dirty="0">
                <a:latin typeface="Calibri" panose="020F0502020204030204" pitchFamily="34" charset="0"/>
                <a:cs typeface="Calibri" panose="020F0502020204030204" pitchFamily="34" charset="0"/>
              </a:rPr>
              <a:t>Des moyens humains et financiers importants </a:t>
            </a:r>
          </a:p>
          <a:p>
            <a:pPr marL="285750" indent="-285750">
              <a:buFont typeface="Arial" panose="020B0604020202020204" pitchFamily="34" charset="0"/>
              <a:buChar char="•"/>
            </a:pPr>
            <a:r>
              <a:rPr lang="fr-FR" dirty="0">
                <a:latin typeface="Calibri" panose="020F0502020204030204" pitchFamily="34" charset="0"/>
                <a:cs typeface="Calibri" panose="020F0502020204030204" pitchFamily="34" charset="0"/>
              </a:rPr>
              <a:t>Un contentieux important et toujours croissant (&gt; 10 000 dossiers /an) </a:t>
            </a:r>
          </a:p>
          <a:p>
            <a:pPr marL="285750" indent="-285750">
              <a:buFont typeface="Arial" panose="020B0604020202020204" pitchFamily="34" charset="0"/>
              <a:buChar char="•"/>
            </a:pPr>
            <a:endParaRPr lang="fr-FR" dirty="0">
              <a:latin typeface="Calibri" panose="020F0502020204030204" pitchFamily="34" charset="0"/>
              <a:cs typeface="Calibri" panose="020F0502020204030204" pitchFamily="34" charset="0"/>
            </a:endParaRPr>
          </a:p>
        </p:txBody>
      </p:sp>
      <p:sp>
        <p:nvSpPr>
          <p:cNvPr id="18" name="Flèche vers le bas 17">
            <a:extLst>
              <a:ext uri="{FF2B5EF4-FFF2-40B4-BE49-F238E27FC236}">
                <a16:creationId xmlns:a16="http://schemas.microsoft.com/office/drawing/2014/main" id="{F6A0FEE3-5002-2362-F2D5-B27B1B0C4955}"/>
              </a:ext>
            </a:extLst>
          </p:cNvPr>
          <p:cNvSpPr/>
          <p:nvPr/>
        </p:nvSpPr>
        <p:spPr>
          <a:xfrm>
            <a:off x="2828772" y="2967756"/>
            <a:ext cx="484632" cy="54599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ZoneTexte 18">
            <a:extLst>
              <a:ext uri="{FF2B5EF4-FFF2-40B4-BE49-F238E27FC236}">
                <a16:creationId xmlns:a16="http://schemas.microsoft.com/office/drawing/2014/main" id="{92C2572C-BA82-F74F-4F3C-C15CBFB2389A}"/>
              </a:ext>
            </a:extLst>
          </p:cNvPr>
          <p:cNvSpPr txBox="1"/>
          <p:nvPr/>
        </p:nvSpPr>
        <p:spPr>
          <a:xfrm>
            <a:off x="753340" y="3626478"/>
            <a:ext cx="4228530" cy="646331"/>
          </a:xfrm>
          <a:prstGeom prst="rect">
            <a:avLst/>
          </a:prstGeom>
          <a:noFill/>
        </p:spPr>
        <p:txBody>
          <a:bodyPr wrap="none" rtlCol="0">
            <a:spAutoFit/>
          </a:bodyPr>
          <a:lstStyle/>
          <a:p>
            <a:pPr marL="285750" indent="-285750">
              <a:buFont typeface="Arial" panose="020B0604020202020204" pitchFamily="34" charset="0"/>
              <a:buChar char="•"/>
            </a:pPr>
            <a:r>
              <a:rPr lang="fr-FR" dirty="0">
                <a:latin typeface="Calibri" panose="020F0502020204030204" pitchFamily="34" charset="0"/>
                <a:cs typeface="Calibri" panose="020F0502020204030204" pitchFamily="34" charset="0"/>
              </a:rPr>
              <a:t>Une hyperspécialisation des agents </a:t>
            </a:r>
          </a:p>
          <a:p>
            <a:pPr marL="285750" indent="-285750">
              <a:buFont typeface="Arial" panose="020B0604020202020204" pitchFamily="34" charset="0"/>
              <a:buChar char="•"/>
            </a:pPr>
            <a:r>
              <a:rPr lang="fr-FR" dirty="0">
                <a:latin typeface="Calibri" panose="020F0502020204030204" pitchFamily="34" charset="0"/>
                <a:cs typeface="Calibri" panose="020F0502020204030204" pitchFamily="34" charset="0"/>
              </a:rPr>
              <a:t>Une division horizontale du travail forte </a:t>
            </a:r>
          </a:p>
        </p:txBody>
      </p:sp>
      <p:sp>
        <p:nvSpPr>
          <p:cNvPr id="21" name="Flèche vers le bas 20">
            <a:extLst>
              <a:ext uri="{FF2B5EF4-FFF2-40B4-BE49-F238E27FC236}">
                <a16:creationId xmlns:a16="http://schemas.microsoft.com/office/drawing/2014/main" id="{F0C578D7-6096-FF80-DAEA-4BC08A04061E}"/>
              </a:ext>
            </a:extLst>
          </p:cNvPr>
          <p:cNvSpPr/>
          <p:nvPr/>
        </p:nvSpPr>
        <p:spPr>
          <a:xfrm>
            <a:off x="2867605" y="4371182"/>
            <a:ext cx="484632" cy="54177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ZoneTexte 21">
            <a:extLst>
              <a:ext uri="{FF2B5EF4-FFF2-40B4-BE49-F238E27FC236}">
                <a16:creationId xmlns:a16="http://schemas.microsoft.com/office/drawing/2014/main" id="{3769E8D9-BE7C-7506-4AB5-597CB0BE39DA}"/>
              </a:ext>
            </a:extLst>
          </p:cNvPr>
          <p:cNvSpPr txBox="1"/>
          <p:nvPr/>
        </p:nvSpPr>
        <p:spPr>
          <a:xfrm>
            <a:off x="753340" y="5077238"/>
            <a:ext cx="8566128" cy="923330"/>
          </a:xfrm>
          <a:prstGeom prst="rect">
            <a:avLst/>
          </a:prstGeom>
          <a:noFill/>
        </p:spPr>
        <p:txBody>
          <a:bodyPr wrap="none" rtlCol="0">
            <a:spAutoFit/>
          </a:bodyPr>
          <a:lstStyle/>
          <a:p>
            <a:pPr marL="285750" indent="-285750">
              <a:buFont typeface="Arial" panose="020B0604020202020204" pitchFamily="34" charset="0"/>
              <a:buChar char="•"/>
            </a:pPr>
            <a:r>
              <a:rPr lang="fr-FR" dirty="0">
                <a:latin typeface="Calibri" panose="020F0502020204030204" pitchFamily="34" charset="0"/>
                <a:cs typeface="Calibri" panose="020F0502020204030204" pitchFamily="34" charset="0"/>
              </a:rPr>
              <a:t>Gestion du flux important de dossiers… </a:t>
            </a:r>
          </a:p>
          <a:p>
            <a:pPr marL="285750" indent="-285750">
              <a:buFont typeface="Arial" panose="020B0604020202020204" pitchFamily="34" charset="0"/>
              <a:buChar char="•"/>
            </a:pPr>
            <a:r>
              <a:rPr lang="fr-FR" dirty="0">
                <a:latin typeface="Calibri" panose="020F0502020204030204" pitchFamily="34" charset="0"/>
                <a:cs typeface="Calibri" panose="020F0502020204030204" pitchFamily="34" charset="0"/>
              </a:rPr>
              <a:t>... Mais fonctionnement automatisé et perte de compréhension de l’impact du travail  </a:t>
            </a:r>
          </a:p>
          <a:p>
            <a:pPr marL="285750" indent="-285750">
              <a:buFont typeface="Arial" panose="020B0604020202020204" pitchFamily="34" charset="0"/>
              <a:buChar char="•"/>
            </a:pPr>
            <a:endParaRPr lang="fr-FR" dirty="0"/>
          </a:p>
        </p:txBody>
      </p:sp>
      <p:sp>
        <p:nvSpPr>
          <p:cNvPr id="23" name="ZoneTexte 22">
            <a:extLst>
              <a:ext uri="{FF2B5EF4-FFF2-40B4-BE49-F238E27FC236}">
                <a16:creationId xmlns:a16="http://schemas.microsoft.com/office/drawing/2014/main" id="{D11CA663-011E-EA57-F331-21C900E55F35}"/>
              </a:ext>
            </a:extLst>
          </p:cNvPr>
          <p:cNvSpPr txBox="1"/>
          <p:nvPr/>
        </p:nvSpPr>
        <p:spPr>
          <a:xfrm>
            <a:off x="8936182" y="3740727"/>
            <a:ext cx="184731" cy="369332"/>
          </a:xfrm>
          <a:prstGeom prst="rect">
            <a:avLst/>
          </a:prstGeom>
          <a:noFill/>
        </p:spPr>
        <p:txBody>
          <a:bodyPr wrap="none" rtlCol="0">
            <a:spAutoFit/>
          </a:bodyPr>
          <a:lstStyle/>
          <a:p>
            <a:endParaRPr lang="fr-FR" dirty="0"/>
          </a:p>
        </p:txBody>
      </p:sp>
      <p:sp>
        <p:nvSpPr>
          <p:cNvPr id="26" name="Rectangle 25">
            <a:extLst>
              <a:ext uri="{FF2B5EF4-FFF2-40B4-BE49-F238E27FC236}">
                <a16:creationId xmlns:a16="http://schemas.microsoft.com/office/drawing/2014/main" id="{6BF12268-4604-88F0-2F38-E86A2B778343}"/>
              </a:ext>
            </a:extLst>
          </p:cNvPr>
          <p:cNvSpPr/>
          <p:nvPr/>
        </p:nvSpPr>
        <p:spPr>
          <a:xfrm>
            <a:off x="9120913" y="1628471"/>
            <a:ext cx="2725271" cy="3172129"/>
          </a:xfrm>
          <a:prstGeom prst="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fr-FR" sz="14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Nous on n’a pas la vue d’ensemble. Moi je suis greffier audiencier, je ne suis qu’un des maillons de la chaine en fait, je n’interviens pas tout au long de la procédure, c’est très saucissonné. </a:t>
            </a:r>
            <a:r>
              <a:rPr lang="fr-FR" sz="1400" kern="0" dirty="0">
                <a:solidFill>
                  <a:srgbClr val="000000"/>
                </a:solidFill>
                <a:latin typeface="Calibri" panose="020F0502020204030204" pitchFamily="34" charset="0"/>
                <a:ea typeface="Aptos" panose="020B0004020202020204" pitchFamily="34" charset="0"/>
                <a:cs typeface="Calibri" panose="020F0502020204030204" pitchFamily="34" charset="0"/>
              </a:rPr>
              <a:t>C</a:t>
            </a:r>
            <a:r>
              <a:rPr lang="fr-FR" sz="14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a nous empêche des fois de savoir ce qui se passe plus loin […] Probablement que pour le fonctionnement de la juridiction c’est bien, mais donc pour moi la division du travail comme ça, ce n’est pas toujours facile quoi. Je ne sais pas toujours à quoi je sers.</a:t>
            </a:r>
            <a:r>
              <a:rPr lang="fr-BE" sz="1400" kern="0" dirty="0">
                <a:solidFill>
                  <a:srgbClr val="000000"/>
                </a:solidFill>
                <a:latin typeface="Calibri" panose="020F0502020204030204" pitchFamily="34" charset="0"/>
                <a:ea typeface="Aptos" panose="020B0004020202020204" pitchFamily="34" charset="0"/>
                <a:cs typeface="Calibri" panose="020F0502020204030204" pitchFamily="34" charset="0"/>
              </a:rPr>
              <a:t> » </a:t>
            </a:r>
          </a:p>
          <a:p>
            <a:pPr algn="just"/>
            <a:r>
              <a:rPr lang="fr-BE" sz="1400" kern="0" dirty="0">
                <a:solidFill>
                  <a:srgbClr val="000000"/>
                </a:solidFill>
                <a:latin typeface="Calibri" panose="020F0502020204030204" pitchFamily="34" charset="0"/>
                <a:cs typeface="Calibri" panose="020F0502020204030204" pitchFamily="34" charset="0"/>
              </a:rPr>
              <a:t>(Greffier audiencier, 26/06/2024)</a:t>
            </a:r>
            <a:endParaRPr lang="fr-FR"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0706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ight Triangle 5">
            <a:extLst>
              <a:ext uri="{FF2B5EF4-FFF2-40B4-BE49-F238E27FC236}">
                <a16:creationId xmlns:a16="http://schemas.microsoft.com/office/drawing/2014/main" id="{4FAA3927-C37E-494D-8BDF-527955E5174E}"/>
              </a:ext>
            </a:extLst>
          </p:cNvPr>
          <p:cNvSpPr/>
          <p:nvPr/>
        </p:nvSpPr>
        <p:spPr>
          <a:xfrm rot="5400000" flipH="1">
            <a:off x="0" y="5372100"/>
            <a:ext cx="1485900" cy="1485900"/>
          </a:xfrm>
          <a:prstGeom prst="rtTriangl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6427B093-83F8-274F-96A4-730598FDB925}"/>
              </a:ext>
            </a:extLst>
          </p:cNvPr>
          <p:cNvSpPr/>
          <p:nvPr/>
        </p:nvSpPr>
        <p:spPr>
          <a:xfrm>
            <a:off x="330777" y="450741"/>
            <a:ext cx="9807231" cy="584775"/>
          </a:xfrm>
          <a:prstGeom prst="rect">
            <a:avLst/>
          </a:prstGeom>
        </p:spPr>
        <p:txBody>
          <a:bodyPr wrap="square">
            <a:spAutoFit/>
          </a:bodyPr>
          <a:lstStyle/>
          <a:p>
            <a:r>
              <a:rPr lang="fr-FR" sz="3200" b="1" dirty="0">
                <a:latin typeface="Calibri" panose="020F0502020204030204" pitchFamily="34" charset="0"/>
                <a:cs typeface="Calibri" panose="020F0502020204030204" pitchFamily="34" charset="0"/>
              </a:rPr>
              <a:t>2. Une sociologie de l’organisation du travail des greffiers </a:t>
            </a:r>
          </a:p>
        </p:txBody>
      </p:sp>
      <p:pic>
        <p:nvPicPr>
          <p:cNvPr id="7" name="Picture 4">
            <a:extLst>
              <a:ext uri="{FF2B5EF4-FFF2-40B4-BE49-F238E27FC236}">
                <a16:creationId xmlns:a16="http://schemas.microsoft.com/office/drawing/2014/main" id="{62364D12-FD49-0868-2E26-77C66615926D}"/>
              </a:ext>
            </a:extLst>
          </p:cNvPr>
          <p:cNvPicPr>
            <a:picLocks noChangeAspect="1"/>
          </p:cNvPicPr>
          <p:nvPr/>
        </p:nvPicPr>
        <p:blipFill>
          <a:blip r:embed="rId3"/>
          <a:stretch>
            <a:fillRect/>
          </a:stretch>
        </p:blipFill>
        <p:spPr>
          <a:xfrm>
            <a:off x="10386875" y="243526"/>
            <a:ext cx="1556257" cy="622502"/>
          </a:xfrm>
          <a:prstGeom prst="rect">
            <a:avLst/>
          </a:prstGeom>
        </p:spPr>
      </p:pic>
      <p:sp>
        <p:nvSpPr>
          <p:cNvPr id="12" name="ZoneTexte 11">
            <a:extLst>
              <a:ext uri="{FF2B5EF4-FFF2-40B4-BE49-F238E27FC236}">
                <a16:creationId xmlns:a16="http://schemas.microsoft.com/office/drawing/2014/main" id="{9AE06F44-99D3-CECC-E330-0936E8886B28}"/>
              </a:ext>
            </a:extLst>
          </p:cNvPr>
          <p:cNvSpPr txBox="1"/>
          <p:nvPr/>
        </p:nvSpPr>
        <p:spPr>
          <a:xfrm>
            <a:off x="742950" y="1159259"/>
            <a:ext cx="6094520" cy="400110"/>
          </a:xfrm>
          <a:prstGeom prst="rect">
            <a:avLst/>
          </a:prstGeom>
          <a:noFill/>
        </p:spPr>
        <p:txBody>
          <a:bodyPr wrap="square">
            <a:spAutoFit/>
          </a:bodyPr>
          <a:lstStyle/>
          <a:p>
            <a:r>
              <a:rPr lang="fr-FR" sz="2000" b="1" u="sng" dirty="0">
                <a:latin typeface="Calibri" panose="020F0502020204030204" pitchFamily="34" charset="0"/>
                <a:cs typeface="Calibri" panose="020F0502020204030204" pitchFamily="34" charset="0"/>
                <a:sym typeface="Wingdings" pitchFamily="2" charset="2"/>
              </a:rPr>
              <a:t>Comment le font-ils ? </a:t>
            </a:r>
          </a:p>
        </p:txBody>
      </p:sp>
      <p:sp>
        <p:nvSpPr>
          <p:cNvPr id="9" name="ZoneTexte 8">
            <a:extLst>
              <a:ext uri="{FF2B5EF4-FFF2-40B4-BE49-F238E27FC236}">
                <a16:creationId xmlns:a16="http://schemas.microsoft.com/office/drawing/2014/main" id="{F934A1E3-7E12-BBAF-86ED-7FB38A2844DF}"/>
              </a:ext>
            </a:extLst>
          </p:cNvPr>
          <p:cNvSpPr txBox="1"/>
          <p:nvPr/>
        </p:nvSpPr>
        <p:spPr>
          <a:xfrm>
            <a:off x="742950" y="1715471"/>
            <a:ext cx="4514184" cy="369332"/>
          </a:xfrm>
          <a:prstGeom prst="rect">
            <a:avLst/>
          </a:prstGeom>
          <a:noFill/>
        </p:spPr>
        <p:txBody>
          <a:bodyPr wrap="none" rtlCol="0">
            <a:spAutoFit/>
          </a:bodyPr>
          <a:lstStyle/>
          <a:p>
            <a:r>
              <a:rPr lang="fr-FR" i="1" dirty="0">
                <a:solidFill>
                  <a:schemeClr val="accent1"/>
                </a:solidFill>
                <a:latin typeface="Calibri" panose="020F0502020204030204" pitchFamily="34" charset="0"/>
                <a:cs typeface="Calibri" panose="020F0502020204030204" pitchFamily="34" charset="0"/>
              </a:rPr>
              <a:t>Exemple 2. Petite juridiction – modèle intégré  </a:t>
            </a:r>
          </a:p>
        </p:txBody>
      </p:sp>
      <p:sp>
        <p:nvSpPr>
          <p:cNvPr id="16" name="ZoneTexte 15">
            <a:extLst>
              <a:ext uri="{FF2B5EF4-FFF2-40B4-BE49-F238E27FC236}">
                <a16:creationId xmlns:a16="http://schemas.microsoft.com/office/drawing/2014/main" id="{2AD5F21A-2FE5-5DD6-BF5A-F9BB058939BD}"/>
              </a:ext>
            </a:extLst>
          </p:cNvPr>
          <p:cNvSpPr txBox="1"/>
          <p:nvPr/>
        </p:nvSpPr>
        <p:spPr>
          <a:xfrm>
            <a:off x="742950" y="2297377"/>
            <a:ext cx="4438138" cy="923330"/>
          </a:xfrm>
          <a:prstGeom prst="rect">
            <a:avLst/>
          </a:prstGeom>
          <a:noFill/>
        </p:spPr>
        <p:txBody>
          <a:bodyPr wrap="none" rtlCol="0">
            <a:spAutoFit/>
          </a:bodyPr>
          <a:lstStyle/>
          <a:p>
            <a:pPr marL="285750" indent="-285750">
              <a:buFont typeface="Arial" panose="020B0604020202020204" pitchFamily="34" charset="0"/>
              <a:buChar char="•"/>
            </a:pPr>
            <a:r>
              <a:rPr lang="fr-FR" dirty="0">
                <a:latin typeface="Calibri" panose="020F0502020204030204" pitchFamily="34" charset="0"/>
                <a:cs typeface="Calibri" panose="020F0502020204030204" pitchFamily="34" charset="0"/>
              </a:rPr>
              <a:t>Des moyens humains et financiers faibles  </a:t>
            </a:r>
          </a:p>
          <a:p>
            <a:pPr marL="285750" indent="-285750">
              <a:buFont typeface="Arial" panose="020B0604020202020204" pitchFamily="34" charset="0"/>
              <a:buChar char="•"/>
            </a:pPr>
            <a:r>
              <a:rPr lang="fr-FR" dirty="0">
                <a:latin typeface="Calibri" panose="020F0502020204030204" pitchFamily="34" charset="0"/>
                <a:cs typeface="Calibri" panose="020F0502020204030204" pitchFamily="34" charset="0"/>
              </a:rPr>
              <a:t>Un contentieux dix fois moindre  </a:t>
            </a:r>
          </a:p>
          <a:p>
            <a:pPr marL="285750" indent="-285750">
              <a:buFont typeface="Arial" panose="020B0604020202020204" pitchFamily="34" charset="0"/>
              <a:buChar char="•"/>
            </a:pPr>
            <a:endParaRPr lang="fr-FR" dirty="0">
              <a:latin typeface="Calibri" panose="020F0502020204030204" pitchFamily="34" charset="0"/>
              <a:cs typeface="Calibri" panose="020F0502020204030204" pitchFamily="34" charset="0"/>
            </a:endParaRPr>
          </a:p>
        </p:txBody>
      </p:sp>
      <p:sp>
        <p:nvSpPr>
          <p:cNvPr id="18" name="Flèche vers le bas 17">
            <a:extLst>
              <a:ext uri="{FF2B5EF4-FFF2-40B4-BE49-F238E27FC236}">
                <a16:creationId xmlns:a16="http://schemas.microsoft.com/office/drawing/2014/main" id="{F6A0FEE3-5002-2362-F2D5-B27B1B0C4955}"/>
              </a:ext>
            </a:extLst>
          </p:cNvPr>
          <p:cNvSpPr/>
          <p:nvPr/>
        </p:nvSpPr>
        <p:spPr>
          <a:xfrm>
            <a:off x="2828772" y="2966822"/>
            <a:ext cx="484632" cy="54599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ZoneTexte 18">
            <a:extLst>
              <a:ext uri="{FF2B5EF4-FFF2-40B4-BE49-F238E27FC236}">
                <a16:creationId xmlns:a16="http://schemas.microsoft.com/office/drawing/2014/main" id="{92C2572C-BA82-F74F-4F3C-C15CBFB2389A}"/>
              </a:ext>
            </a:extLst>
          </p:cNvPr>
          <p:cNvSpPr txBox="1"/>
          <p:nvPr/>
        </p:nvSpPr>
        <p:spPr>
          <a:xfrm>
            <a:off x="753340" y="3626478"/>
            <a:ext cx="4343625" cy="646331"/>
          </a:xfrm>
          <a:prstGeom prst="rect">
            <a:avLst/>
          </a:prstGeom>
          <a:noFill/>
        </p:spPr>
        <p:txBody>
          <a:bodyPr wrap="none" rtlCol="0">
            <a:spAutoFit/>
          </a:bodyPr>
          <a:lstStyle/>
          <a:p>
            <a:pPr marL="285750" indent="-285750">
              <a:buFont typeface="Arial" panose="020B0604020202020204" pitchFamily="34" charset="0"/>
              <a:buChar char="•"/>
            </a:pPr>
            <a:r>
              <a:rPr lang="fr-FR" dirty="0">
                <a:latin typeface="Calibri" panose="020F0502020204030204" pitchFamily="34" charset="0"/>
                <a:cs typeface="Calibri" panose="020F0502020204030204" pitchFamily="34" charset="0"/>
              </a:rPr>
              <a:t>Des agents hyper polyvalents </a:t>
            </a:r>
          </a:p>
          <a:p>
            <a:pPr marL="285750" indent="-285750">
              <a:buFont typeface="Arial" panose="020B0604020202020204" pitchFamily="34" charset="0"/>
              <a:buChar char="•"/>
            </a:pPr>
            <a:r>
              <a:rPr lang="fr-FR" dirty="0">
                <a:latin typeface="Calibri" panose="020F0502020204030204" pitchFamily="34" charset="0"/>
                <a:cs typeface="Calibri" panose="020F0502020204030204" pitchFamily="34" charset="0"/>
              </a:rPr>
              <a:t>Une division horizontale du travail faible  </a:t>
            </a:r>
          </a:p>
        </p:txBody>
      </p:sp>
      <p:sp>
        <p:nvSpPr>
          <p:cNvPr id="23" name="ZoneTexte 22">
            <a:extLst>
              <a:ext uri="{FF2B5EF4-FFF2-40B4-BE49-F238E27FC236}">
                <a16:creationId xmlns:a16="http://schemas.microsoft.com/office/drawing/2014/main" id="{D11CA663-011E-EA57-F331-21C900E55F35}"/>
              </a:ext>
            </a:extLst>
          </p:cNvPr>
          <p:cNvSpPr txBox="1"/>
          <p:nvPr/>
        </p:nvSpPr>
        <p:spPr>
          <a:xfrm>
            <a:off x="8936182" y="3740727"/>
            <a:ext cx="184731" cy="369332"/>
          </a:xfrm>
          <a:prstGeom prst="rect">
            <a:avLst/>
          </a:prstGeom>
          <a:noFill/>
        </p:spPr>
        <p:txBody>
          <a:bodyPr wrap="none" rtlCol="0">
            <a:spAutoFit/>
          </a:bodyPr>
          <a:lstStyle/>
          <a:p>
            <a:endParaRPr lang="fr-FR" dirty="0"/>
          </a:p>
        </p:txBody>
      </p:sp>
      <p:sp>
        <p:nvSpPr>
          <p:cNvPr id="26" name="Rectangle 25">
            <a:extLst>
              <a:ext uri="{FF2B5EF4-FFF2-40B4-BE49-F238E27FC236}">
                <a16:creationId xmlns:a16="http://schemas.microsoft.com/office/drawing/2014/main" id="{6BF12268-4604-88F0-2F38-E86A2B778343}"/>
              </a:ext>
            </a:extLst>
          </p:cNvPr>
          <p:cNvSpPr/>
          <p:nvPr/>
        </p:nvSpPr>
        <p:spPr>
          <a:xfrm>
            <a:off x="9127785" y="1622007"/>
            <a:ext cx="2725271" cy="3147420"/>
          </a:xfrm>
          <a:prstGeom prst="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fr-FR" sz="14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 On est une petite équipe. Donc chez nous, c’est la règle de la polyvalence absolue qui prime. Chaque greffier doit pouvoir faire de tout parce que si on a un absent, il faut reprendre ses dossiers. </a:t>
            </a:r>
            <a:r>
              <a:rPr lang="fr-FR" sz="1400" kern="0" dirty="0">
                <a:solidFill>
                  <a:srgbClr val="000000"/>
                </a:solidFill>
                <a:latin typeface="Calibri" panose="020F0502020204030204" pitchFamily="34" charset="0"/>
                <a:ea typeface="Aptos" panose="020B0004020202020204" pitchFamily="34" charset="0"/>
                <a:cs typeface="Calibri" panose="020F0502020204030204" pitchFamily="34" charset="0"/>
              </a:rPr>
              <a:t>C</a:t>
            </a:r>
            <a:r>
              <a:rPr lang="fr-FR" sz="14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rPr>
              <a:t>a implique de connaitre la procédure de A à Z.  Je pense que c’est plus agréable pour nos greffiers parce qu’ils ont une vision d’ensemble du travail, mais ça apporte aussi un peu de pression, il faut bien le dire.</a:t>
            </a:r>
            <a:r>
              <a:rPr lang="nl-BE" sz="1400" kern="0" dirty="0">
                <a:solidFill>
                  <a:srgbClr val="000000"/>
                </a:solidFill>
                <a:latin typeface="Calibri" panose="020F0502020204030204" pitchFamily="34" charset="0"/>
                <a:ea typeface="Aptos" panose="020B0004020202020204" pitchFamily="34" charset="0"/>
                <a:cs typeface="Calibri" panose="020F0502020204030204" pitchFamily="34" charset="0"/>
              </a:rPr>
              <a:t> </a:t>
            </a:r>
            <a:r>
              <a:rPr lang="fr-BE" sz="1400" kern="0" dirty="0">
                <a:solidFill>
                  <a:srgbClr val="000000"/>
                </a:solidFill>
                <a:latin typeface="Calibri" panose="020F0502020204030204" pitchFamily="34" charset="0"/>
                <a:ea typeface="Aptos" panose="020B0004020202020204" pitchFamily="34" charset="0"/>
                <a:cs typeface="Calibri" panose="020F0502020204030204" pitchFamily="34" charset="0"/>
              </a:rPr>
              <a:t>» </a:t>
            </a:r>
          </a:p>
          <a:p>
            <a:pPr algn="just"/>
            <a:r>
              <a:rPr lang="fr-BE" sz="1400" kern="0" dirty="0">
                <a:solidFill>
                  <a:srgbClr val="000000"/>
                </a:solidFill>
                <a:latin typeface="Calibri" panose="020F0502020204030204" pitchFamily="34" charset="0"/>
                <a:cs typeface="Calibri" panose="020F0502020204030204" pitchFamily="34" charset="0"/>
              </a:rPr>
              <a:t>(Président de juridiction, 08/05/2025)</a:t>
            </a:r>
            <a:endParaRPr lang="fr-FR" sz="1400" dirty="0">
              <a:latin typeface="Calibri" panose="020F0502020204030204" pitchFamily="34" charset="0"/>
              <a:cs typeface="Calibri" panose="020F0502020204030204" pitchFamily="34" charset="0"/>
            </a:endParaRPr>
          </a:p>
        </p:txBody>
      </p:sp>
      <p:sp>
        <p:nvSpPr>
          <p:cNvPr id="2" name="ZoneTexte 1">
            <a:extLst>
              <a:ext uri="{FF2B5EF4-FFF2-40B4-BE49-F238E27FC236}">
                <a16:creationId xmlns:a16="http://schemas.microsoft.com/office/drawing/2014/main" id="{9F665CB7-D4CE-FCEE-4BD7-C13BFA39E5C1}"/>
              </a:ext>
            </a:extLst>
          </p:cNvPr>
          <p:cNvSpPr txBox="1"/>
          <p:nvPr/>
        </p:nvSpPr>
        <p:spPr>
          <a:xfrm>
            <a:off x="2295686" y="5698741"/>
            <a:ext cx="7600627" cy="646331"/>
          </a:xfrm>
          <a:prstGeom prst="rect">
            <a:avLst/>
          </a:prstGeom>
          <a:noFill/>
          <a:ln w="31750">
            <a:solidFill>
              <a:srgbClr val="FF0000"/>
            </a:solidFill>
          </a:ln>
        </p:spPr>
        <p:txBody>
          <a:bodyPr wrap="square" rtlCol="0">
            <a:spAutoFit/>
          </a:bodyPr>
          <a:lstStyle/>
          <a:p>
            <a:pPr marL="285750" indent="-285750" algn="ctr">
              <a:buFont typeface="Wingdings" pitchFamily="2" charset="2"/>
              <a:buChar char="è"/>
            </a:pPr>
            <a:r>
              <a:rPr lang="fr-FR" b="1" dirty="0">
                <a:solidFill>
                  <a:srgbClr val="FF0000"/>
                </a:solidFill>
                <a:highlight>
                  <a:srgbClr val="FBFFCF"/>
                </a:highlight>
                <a:sym typeface="Wingdings" pitchFamily="2" charset="2"/>
              </a:rPr>
              <a:t>Hétérogénéité des configurations organisationnelles </a:t>
            </a:r>
          </a:p>
          <a:p>
            <a:pPr marL="285750" indent="-285750" algn="ctr">
              <a:buFont typeface="Wingdings" pitchFamily="2" charset="2"/>
              <a:buChar char="è"/>
            </a:pPr>
            <a:r>
              <a:rPr lang="fr-FR" b="1" dirty="0">
                <a:solidFill>
                  <a:srgbClr val="FF0000"/>
                </a:solidFill>
                <a:highlight>
                  <a:srgbClr val="FBFFCF"/>
                </a:highlight>
                <a:sym typeface="Wingdings" pitchFamily="2" charset="2"/>
              </a:rPr>
              <a:t>Conséquences sur la façon dont est rendue la justice  </a:t>
            </a:r>
            <a:endParaRPr lang="fr-FR" b="1" dirty="0">
              <a:solidFill>
                <a:srgbClr val="FF0000"/>
              </a:solidFill>
              <a:highlight>
                <a:srgbClr val="FBFFCF"/>
              </a:highlight>
            </a:endParaRPr>
          </a:p>
        </p:txBody>
      </p:sp>
      <p:sp>
        <p:nvSpPr>
          <p:cNvPr id="5" name="Flèche vers le bas 4">
            <a:extLst>
              <a:ext uri="{FF2B5EF4-FFF2-40B4-BE49-F238E27FC236}">
                <a16:creationId xmlns:a16="http://schemas.microsoft.com/office/drawing/2014/main" id="{3AB19A1D-15B3-0229-A072-FF617BEF9DD5}"/>
              </a:ext>
            </a:extLst>
          </p:cNvPr>
          <p:cNvSpPr/>
          <p:nvPr/>
        </p:nvSpPr>
        <p:spPr>
          <a:xfrm>
            <a:off x="2828772" y="4320176"/>
            <a:ext cx="484632" cy="54599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ZoneTexte 7">
            <a:extLst>
              <a:ext uri="{FF2B5EF4-FFF2-40B4-BE49-F238E27FC236}">
                <a16:creationId xmlns:a16="http://schemas.microsoft.com/office/drawing/2014/main" id="{ECAF013F-FFEC-7445-C570-38228D1A64B1}"/>
              </a:ext>
            </a:extLst>
          </p:cNvPr>
          <p:cNvSpPr txBox="1"/>
          <p:nvPr/>
        </p:nvSpPr>
        <p:spPr>
          <a:xfrm>
            <a:off x="753340" y="4973350"/>
            <a:ext cx="3723583" cy="369332"/>
          </a:xfrm>
          <a:prstGeom prst="rect">
            <a:avLst/>
          </a:prstGeom>
          <a:noFill/>
        </p:spPr>
        <p:txBody>
          <a:bodyPr wrap="none" rtlCol="0">
            <a:spAutoFit/>
          </a:bodyPr>
          <a:lstStyle/>
          <a:p>
            <a:pPr marL="285750" indent="-285750">
              <a:buFont typeface="Arial" panose="020B0604020202020204" pitchFamily="34" charset="0"/>
              <a:buChar char="•"/>
            </a:pPr>
            <a:r>
              <a:rPr lang="fr-FR" dirty="0">
                <a:latin typeface="Calibri" panose="020F0502020204030204" pitchFamily="34" charset="0"/>
                <a:cs typeface="Calibri" panose="020F0502020204030204" pitchFamily="34" charset="0"/>
              </a:rPr>
              <a:t>Polyvalence et autonomie accrues </a:t>
            </a:r>
          </a:p>
        </p:txBody>
      </p:sp>
    </p:spTree>
    <p:extLst>
      <p:ext uri="{BB962C8B-B14F-4D97-AF65-F5344CB8AC3E}">
        <p14:creationId xmlns:p14="http://schemas.microsoft.com/office/powerpoint/2010/main" val="3384324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ight Triangle 5">
            <a:extLst>
              <a:ext uri="{FF2B5EF4-FFF2-40B4-BE49-F238E27FC236}">
                <a16:creationId xmlns:a16="http://schemas.microsoft.com/office/drawing/2014/main" id="{4FAA3927-C37E-494D-8BDF-527955E5174E}"/>
              </a:ext>
            </a:extLst>
          </p:cNvPr>
          <p:cNvSpPr/>
          <p:nvPr/>
        </p:nvSpPr>
        <p:spPr>
          <a:xfrm rot="5400000" flipH="1">
            <a:off x="0" y="5372100"/>
            <a:ext cx="1485900" cy="1485900"/>
          </a:xfrm>
          <a:prstGeom prst="rtTriangl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6427B093-83F8-274F-96A4-730598FDB925}"/>
              </a:ext>
            </a:extLst>
          </p:cNvPr>
          <p:cNvSpPr/>
          <p:nvPr/>
        </p:nvSpPr>
        <p:spPr>
          <a:xfrm>
            <a:off x="330777" y="450741"/>
            <a:ext cx="9807231" cy="2062103"/>
          </a:xfrm>
          <a:prstGeom prst="rect">
            <a:avLst/>
          </a:prstGeom>
        </p:spPr>
        <p:txBody>
          <a:bodyPr wrap="square">
            <a:spAutoFit/>
          </a:bodyPr>
          <a:lstStyle/>
          <a:p>
            <a:r>
              <a:rPr lang="fr-FR" sz="3200" b="1" dirty="0">
                <a:latin typeface="Calibri" panose="020F0502020204030204" pitchFamily="34" charset="0"/>
                <a:cs typeface="Calibri" panose="020F0502020204030204" pitchFamily="34" charset="0"/>
              </a:rPr>
              <a:t>3. </a:t>
            </a:r>
            <a:r>
              <a:rPr lang="fr-FR" sz="3200" b="1" kern="100" dirty="0">
                <a:effectLst/>
                <a:latin typeface="Calibri" panose="020F0502020204030204" pitchFamily="34" charset="0"/>
                <a:ea typeface="Aptos" panose="020B0004020202020204" pitchFamily="34" charset="0"/>
                <a:cs typeface="Calibri" panose="020F0502020204030204" pitchFamily="34" charset="0"/>
              </a:rPr>
              <a:t>La « fonctionnarisation » du métier : un double processus d’indifférenciation des métiers et de subordination aux magistrats </a:t>
            </a:r>
            <a:endParaRPr lang="fr-BE" sz="3200" kern="100" dirty="0">
              <a:effectLst/>
              <a:latin typeface="Calibri" panose="020F0502020204030204" pitchFamily="34" charset="0"/>
              <a:ea typeface="Aptos" panose="020B0004020202020204" pitchFamily="34" charset="0"/>
              <a:cs typeface="Calibri" panose="020F0502020204030204" pitchFamily="34" charset="0"/>
            </a:endParaRPr>
          </a:p>
          <a:p>
            <a:endParaRPr lang="fr-FR" sz="3200" b="1" dirty="0">
              <a:latin typeface="Calibri" panose="020F0502020204030204" pitchFamily="34" charset="0"/>
              <a:cs typeface="Calibri" panose="020F0502020204030204" pitchFamily="34" charset="0"/>
            </a:endParaRPr>
          </a:p>
        </p:txBody>
      </p:sp>
      <p:pic>
        <p:nvPicPr>
          <p:cNvPr id="7" name="Picture 4">
            <a:extLst>
              <a:ext uri="{FF2B5EF4-FFF2-40B4-BE49-F238E27FC236}">
                <a16:creationId xmlns:a16="http://schemas.microsoft.com/office/drawing/2014/main" id="{62364D12-FD49-0868-2E26-77C66615926D}"/>
              </a:ext>
            </a:extLst>
          </p:cNvPr>
          <p:cNvPicPr>
            <a:picLocks noChangeAspect="1"/>
          </p:cNvPicPr>
          <p:nvPr/>
        </p:nvPicPr>
        <p:blipFill>
          <a:blip r:embed="rId3"/>
          <a:stretch>
            <a:fillRect/>
          </a:stretch>
        </p:blipFill>
        <p:spPr>
          <a:xfrm>
            <a:off x="10386875" y="243526"/>
            <a:ext cx="1556257" cy="622502"/>
          </a:xfrm>
          <a:prstGeom prst="rect">
            <a:avLst/>
          </a:prstGeom>
        </p:spPr>
      </p:pic>
      <p:sp>
        <p:nvSpPr>
          <p:cNvPr id="23" name="ZoneTexte 22">
            <a:extLst>
              <a:ext uri="{FF2B5EF4-FFF2-40B4-BE49-F238E27FC236}">
                <a16:creationId xmlns:a16="http://schemas.microsoft.com/office/drawing/2014/main" id="{D11CA663-011E-EA57-F331-21C900E55F35}"/>
              </a:ext>
            </a:extLst>
          </p:cNvPr>
          <p:cNvSpPr txBox="1"/>
          <p:nvPr/>
        </p:nvSpPr>
        <p:spPr>
          <a:xfrm>
            <a:off x="8936182" y="3740727"/>
            <a:ext cx="184731" cy="369332"/>
          </a:xfrm>
          <a:prstGeom prst="rect">
            <a:avLst/>
          </a:prstGeom>
          <a:noFill/>
        </p:spPr>
        <p:txBody>
          <a:bodyPr wrap="none" rtlCol="0">
            <a:spAutoFit/>
          </a:bodyPr>
          <a:lstStyle/>
          <a:p>
            <a:endParaRPr lang="fr-FR" dirty="0"/>
          </a:p>
        </p:txBody>
      </p:sp>
      <p:sp>
        <p:nvSpPr>
          <p:cNvPr id="10" name="ZoneTexte 9">
            <a:extLst>
              <a:ext uri="{FF2B5EF4-FFF2-40B4-BE49-F238E27FC236}">
                <a16:creationId xmlns:a16="http://schemas.microsoft.com/office/drawing/2014/main" id="{EBA5F629-BA22-B4B8-17E5-CA09DEF0B60C}"/>
              </a:ext>
            </a:extLst>
          </p:cNvPr>
          <p:cNvSpPr txBox="1"/>
          <p:nvPr/>
        </p:nvSpPr>
        <p:spPr>
          <a:xfrm>
            <a:off x="330777" y="2280321"/>
            <a:ext cx="8384283" cy="1938992"/>
          </a:xfrm>
          <a:prstGeom prst="rect">
            <a:avLst/>
          </a:prstGeom>
          <a:noFill/>
        </p:spPr>
        <p:txBody>
          <a:bodyPr wrap="none" rtlCol="0">
            <a:spAutoFit/>
          </a:bodyPr>
          <a:lstStyle/>
          <a:p>
            <a:pPr marL="342900" indent="-342900">
              <a:buFont typeface="Arial" panose="020B0604020202020204" pitchFamily="34" charset="0"/>
              <a:buChar char="•"/>
            </a:pPr>
            <a:r>
              <a:rPr lang="fr-FR" sz="2000" dirty="0">
                <a:latin typeface="Calibri" panose="020F0502020204030204" pitchFamily="34" charset="0"/>
                <a:cs typeface="Calibri" panose="020F0502020204030204" pitchFamily="34" charset="0"/>
              </a:rPr>
              <a:t>Un simple ajustement administratif ?</a:t>
            </a:r>
          </a:p>
          <a:p>
            <a:endParaRPr lang="fr-FR" sz="20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fr-FR" sz="2000" dirty="0">
                <a:latin typeface="Calibri" panose="020F0502020204030204" pitchFamily="34" charset="0"/>
                <a:cs typeface="Calibri" panose="020F0502020204030204" pitchFamily="34" charset="0"/>
              </a:rPr>
              <a:t>Un double processus à l’œuvre : </a:t>
            </a:r>
          </a:p>
          <a:p>
            <a:endParaRPr lang="fr-FR" sz="2000" dirty="0">
              <a:latin typeface="Calibri" panose="020F0502020204030204" pitchFamily="34" charset="0"/>
              <a:cs typeface="Calibri" panose="020F0502020204030204" pitchFamily="34" charset="0"/>
            </a:endParaRPr>
          </a:p>
          <a:p>
            <a:pPr marL="1714500" lvl="3" indent="-342900">
              <a:buFontTx/>
              <a:buChar char="-"/>
            </a:pPr>
            <a:r>
              <a:rPr lang="fr-FR" sz="2000" dirty="0">
                <a:latin typeface="Calibri" panose="020F0502020204030204" pitchFamily="34" charset="0"/>
                <a:cs typeface="Calibri" panose="020F0502020204030204" pitchFamily="34" charset="0"/>
              </a:rPr>
              <a:t>Une indifférenciation horizontale croissante des métiers </a:t>
            </a:r>
          </a:p>
          <a:p>
            <a:pPr marL="1714500" lvl="3" indent="-342900">
              <a:buFontTx/>
              <a:buChar char="-"/>
            </a:pPr>
            <a:r>
              <a:rPr lang="fr-FR" sz="2000" dirty="0">
                <a:latin typeface="Calibri" panose="020F0502020204030204" pitchFamily="34" charset="0"/>
                <a:cs typeface="Calibri" panose="020F0502020204030204" pitchFamily="34" charset="0"/>
              </a:rPr>
              <a:t>Une subordination verticale des greffiers envers les magistrats</a:t>
            </a:r>
          </a:p>
        </p:txBody>
      </p:sp>
      <p:sp>
        <p:nvSpPr>
          <p:cNvPr id="11" name="ZoneTexte 10">
            <a:extLst>
              <a:ext uri="{FF2B5EF4-FFF2-40B4-BE49-F238E27FC236}">
                <a16:creationId xmlns:a16="http://schemas.microsoft.com/office/drawing/2014/main" id="{994C802E-2FDA-3B50-4B86-6A35FD4A4BAF}"/>
              </a:ext>
            </a:extLst>
          </p:cNvPr>
          <p:cNvSpPr txBox="1"/>
          <p:nvPr/>
        </p:nvSpPr>
        <p:spPr>
          <a:xfrm>
            <a:off x="2234045" y="4395355"/>
            <a:ext cx="184731" cy="369332"/>
          </a:xfrm>
          <a:prstGeom prst="rect">
            <a:avLst/>
          </a:prstGeom>
          <a:noFill/>
        </p:spPr>
        <p:txBody>
          <a:bodyPr wrap="none" rtlCol="0">
            <a:spAutoFit/>
          </a:bodyPr>
          <a:lstStyle/>
          <a:p>
            <a:endParaRPr lang="fr-FR" dirty="0"/>
          </a:p>
        </p:txBody>
      </p:sp>
      <p:sp>
        <p:nvSpPr>
          <p:cNvPr id="13" name="ZoneTexte 12">
            <a:extLst>
              <a:ext uri="{FF2B5EF4-FFF2-40B4-BE49-F238E27FC236}">
                <a16:creationId xmlns:a16="http://schemas.microsoft.com/office/drawing/2014/main" id="{FB7A5926-32C2-039A-A304-1F366680C1BE}"/>
              </a:ext>
            </a:extLst>
          </p:cNvPr>
          <p:cNvSpPr txBox="1"/>
          <p:nvPr/>
        </p:nvSpPr>
        <p:spPr>
          <a:xfrm>
            <a:off x="2462645" y="5496791"/>
            <a:ext cx="184731" cy="369332"/>
          </a:xfrm>
          <a:prstGeom prst="rect">
            <a:avLst/>
          </a:prstGeom>
          <a:noFill/>
        </p:spPr>
        <p:txBody>
          <a:bodyPr wrap="none" rtlCol="0">
            <a:spAutoFit/>
          </a:bodyPr>
          <a:lstStyle/>
          <a:p>
            <a:endParaRPr lang="fr-FR" dirty="0"/>
          </a:p>
        </p:txBody>
      </p:sp>
      <p:sp>
        <p:nvSpPr>
          <p:cNvPr id="14" name="ZoneTexte 13">
            <a:extLst>
              <a:ext uri="{FF2B5EF4-FFF2-40B4-BE49-F238E27FC236}">
                <a16:creationId xmlns:a16="http://schemas.microsoft.com/office/drawing/2014/main" id="{8D7E9EBA-B8E5-18EF-4F8E-6CD4C9BE1ADA}"/>
              </a:ext>
            </a:extLst>
          </p:cNvPr>
          <p:cNvSpPr txBox="1"/>
          <p:nvPr/>
        </p:nvSpPr>
        <p:spPr>
          <a:xfrm>
            <a:off x="1620277" y="4764687"/>
            <a:ext cx="7600627" cy="923330"/>
          </a:xfrm>
          <a:prstGeom prst="rect">
            <a:avLst/>
          </a:prstGeom>
          <a:noFill/>
          <a:ln w="31750">
            <a:solidFill>
              <a:srgbClr val="FF0000"/>
            </a:solidFill>
          </a:ln>
        </p:spPr>
        <p:txBody>
          <a:bodyPr wrap="square" rtlCol="0">
            <a:spAutoFit/>
          </a:bodyPr>
          <a:lstStyle/>
          <a:p>
            <a:pPr marL="285750" indent="-285750" algn="ctr">
              <a:buFont typeface="Wingdings" pitchFamily="2" charset="2"/>
              <a:buChar char="è"/>
            </a:pPr>
            <a:r>
              <a:rPr lang="fr-FR" b="1" dirty="0">
                <a:solidFill>
                  <a:srgbClr val="FF0000"/>
                </a:solidFill>
                <a:highlight>
                  <a:srgbClr val="FBFFCF"/>
                </a:highlight>
                <a:sym typeface="Wingdings" pitchFamily="2" charset="2"/>
              </a:rPr>
              <a:t>Conséquences en termes de reconnaissance professionnelle, de légitimité, d’autonomie et d’identité collective </a:t>
            </a:r>
          </a:p>
          <a:p>
            <a:pPr marL="285750" indent="-285750" algn="ctr">
              <a:buFont typeface="Wingdings" pitchFamily="2" charset="2"/>
              <a:buChar char="è"/>
            </a:pPr>
            <a:r>
              <a:rPr lang="fr-FR" b="1" dirty="0">
                <a:solidFill>
                  <a:srgbClr val="FF0000"/>
                </a:solidFill>
                <a:highlight>
                  <a:srgbClr val="FBFFCF"/>
                </a:highlight>
                <a:sym typeface="Wingdings" pitchFamily="2" charset="2"/>
              </a:rPr>
              <a:t>Déprofessionnalisation silencieuse </a:t>
            </a:r>
            <a:endParaRPr lang="fr-FR" b="1" dirty="0">
              <a:solidFill>
                <a:srgbClr val="FF0000"/>
              </a:solidFill>
              <a:highlight>
                <a:srgbClr val="FBFFCF"/>
              </a:highlight>
            </a:endParaRPr>
          </a:p>
        </p:txBody>
      </p:sp>
      <p:sp>
        <p:nvSpPr>
          <p:cNvPr id="15" name="ZoneTexte 14">
            <a:extLst>
              <a:ext uri="{FF2B5EF4-FFF2-40B4-BE49-F238E27FC236}">
                <a16:creationId xmlns:a16="http://schemas.microsoft.com/office/drawing/2014/main" id="{75565DDC-BF91-2B74-5418-526FAB3C3E97}"/>
              </a:ext>
            </a:extLst>
          </p:cNvPr>
          <p:cNvSpPr txBox="1"/>
          <p:nvPr/>
        </p:nvSpPr>
        <p:spPr>
          <a:xfrm>
            <a:off x="9120913" y="6157979"/>
            <a:ext cx="2916119" cy="369332"/>
          </a:xfrm>
          <a:prstGeom prst="rect">
            <a:avLst/>
          </a:prstGeom>
          <a:noFill/>
        </p:spPr>
        <p:txBody>
          <a:bodyPr wrap="none" rtlCol="0">
            <a:spAutoFit/>
          </a:bodyPr>
          <a:lstStyle/>
          <a:p>
            <a:r>
              <a:rPr lang="fr-FR" b="1" dirty="0">
                <a:latin typeface="Calibri" panose="020F0502020204030204" pitchFamily="34" charset="0"/>
                <a:cs typeface="Calibri" panose="020F0502020204030204" pitchFamily="34" charset="0"/>
              </a:rPr>
              <a:t>Merci pour votre attention ! </a:t>
            </a:r>
          </a:p>
        </p:txBody>
      </p:sp>
    </p:spTree>
    <p:extLst>
      <p:ext uri="{BB962C8B-B14F-4D97-AF65-F5344CB8AC3E}">
        <p14:creationId xmlns:p14="http://schemas.microsoft.com/office/powerpoint/2010/main" val="30406234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dern 03">
      <a:majorFont>
        <a:latin typeface="Segoe UI"/>
        <a:ea typeface=""/>
        <a:cs typeface=""/>
      </a:majorFont>
      <a:minorFont>
        <a:latin typeface="Calibr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25223</TotalTime>
  <Words>748</Words>
  <Application>Microsoft Macintosh PowerPoint</Application>
  <PresentationFormat>Grand écran</PresentationFormat>
  <Paragraphs>103</Paragraphs>
  <Slides>9</Slides>
  <Notes>9</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9</vt:i4>
      </vt:variant>
    </vt:vector>
  </HeadingPairs>
  <TitlesOfParts>
    <vt:vector size="17" baseType="lpstr">
      <vt:lpstr>Arial</vt:lpstr>
      <vt:lpstr>Calibri</vt:lpstr>
      <vt:lpstr>Calibri Light</vt:lpstr>
      <vt:lpstr>Segoe UI</vt:lpstr>
      <vt:lpstr>Symbol</vt:lpstr>
      <vt:lpstr>Times New Roman</vt:lpstr>
      <vt:lpstr>Wingdings</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Greg</dc:creator>
  <cp:keywords/>
  <dc:description/>
  <cp:lastModifiedBy>Delgoffe Benjamin</cp:lastModifiedBy>
  <cp:revision>522</cp:revision>
  <dcterms:created xsi:type="dcterms:W3CDTF">2018-05-07T03:42:01Z</dcterms:created>
  <dcterms:modified xsi:type="dcterms:W3CDTF">2025-07-09T13:38:26Z</dcterms:modified>
  <cp:category/>
</cp:coreProperties>
</file>