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8B3B3-3482-8C45-A7B8-67CD476CC55E}" v="33" dt="2025-07-08T08:19:43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9"/>
    <p:restoredTop sz="59731"/>
  </p:normalViewPr>
  <p:slideViewPr>
    <p:cSldViewPr snapToGrid="0">
      <p:cViewPr varScale="1">
        <p:scale>
          <a:sx n="62" d="100"/>
          <a:sy n="62" d="100"/>
        </p:scale>
        <p:origin x="2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0C44C-32F5-1843-897B-9C97A053D471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EDEE2-3354-9648-861C-8F24CEABF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061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EDEE2-3354-9648-861C-8F24CEABFE7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916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EDEE2-3354-9648-861C-8F24CEABFE7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624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EDEE2-3354-9648-861C-8F24CEABFE7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042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EDEE2-3354-9648-861C-8F24CEABFE7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90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EDEE2-3354-9648-861C-8F24CEABFE7D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065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7/3/25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405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7/3/25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2510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7/3/25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3062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7/3/25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3446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7/3/25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7734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7/3/25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7261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7/3/25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4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7/3/25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197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7/3/25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1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7/3/25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631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7/3/25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524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7/3/25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6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7B0EFA-BB2D-955B-D632-BA811A7A3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9262141" cy="1978346"/>
          </a:xfrm>
        </p:spPr>
        <p:txBody>
          <a:bodyPr>
            <a:normAutofit/>
          </a:bodyPr>
          <a:lstStyle/>
          <a:p>
            <a:r>
              <a:rPr lang="fr-FR"/>
              <a:t>La déjudiciarisation du traitement du surendettement en France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1C258E-AD23-2A78-76B5-79C35A127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9262141" cy="1747837"/>
          </a:xfrm>
        </p:spPr>
        <p:txBody>
          <a:bodyPr>
            <a:normAutofit/>
          </a:bodyPr>
          <a:lstStyle/>
          <a:p>
            <a:r>
              <a:rPr lang="fr-FR" dirty="0"/>
              <a:t>Congrès de l’AFS 2025 – RT 6</a:t>
            </a:r>
          </a:p>
          <a:p>
            <a:endParaRPr lang="fr-FR" dirty="0"/>
          </a:p>
          <a:p>
            <a:r>
              <a:rPr lang="fr-FR" dirty="0"/>
              <a:t>Marie Gerrienne, doctorante (FNRS, Université de Liège, Belgique)</a:t>
            </a: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A88EE6DC-B9C9-4217-8261-26F7DF29F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0327160" y="-1"/>
            <a:ext cx="1864840" cy="6858001"/>
          </a:xfrm>
          <a:custGeom>
            <a:avLst/>
            <a:gdLst>
              <a:gd name="connsiteX0" fmla="*/ 0 w 888736"/>
              <a:gd name="connsiteY0" fmla="*/ 0 h 2458832"/>
              <a:gd name="connsiteX1" fmla="*/ 177394 w 888736"/>
              <a:gd name="connsiteY1" fmla="*/ 125361 h 2458832"/>
              <a:gd name="connsiteX2" fmla="*/ 881856 w 888736"/>
              <a:gd name="connsiteY2" fmla="*/ 1189003 h 2458832"/>
              <a:gd name="connsiteX3" fmla="*/ 691256 w 888736"/>
              <a:gd name="connsiteY3" fmla="*/ 1628147 h 2458832"/>
              <a:gd name="connsiteX4" fmla="*/ 118397 w 888736"/>
              <a:gd name="connsiteY4" fmla="*/ 2331723 h 2458832"/>
              <a:gd name="connsiteX5" fmla="*/ 0 w 888736"/>
              <a:gd name="connsiteY5" fmla="*/ 2458832 h 245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8736" h="2458832">
                <a:moveTo>
                  <a:pt x="0" y="0"/>
                </a:moveTo>
                <a:lnTo>
                  <a:pt x="177394" y="125361"/>
                </a:lnTo>
                <a:cubicBezTo>
                  <a:pt x="548898" y="378359"/>
                  <a:pt x="946091" y="744358"/>
                  <a:pt x="881856" y="1189003"/>
                </a:cubicBezTo>
                <a:cubicBezTo>
                  <a:pt x="858787" y="1347884"/>
                  <a:pt x="777253" y="1491554"/>
                  <a:pt x="691256" y="1628147"/>
                </a:cubicBezTo>
                <a:cubicBezTo>
                  <a:pt x="609261" y="1758448"/>
                  <a:pt x="399047" y="2022344"/>
                  <a:pt x="118397" y="2331723"/>
                </a:cubicBezTo>
                <a:lnTo>
                  <a:pt x="0" y="2458832"/>
                </a:lnTo>
                <a:close/>
              </a:path>
            </a:pathLst>
          </a:custGeom>
          <a:solidFill>
            <a:schemeClr val="accent6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F3CC54C-8A5F-42B2-80EF-40005E1BB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3846134" flipH="1">
            <a:off x="10213795" y="2188642"/>
            <a:ext cx="886141" cy="802496"/>
            <a:chOff x="10948005" y="3272152"/>
            <a:chExt cx="868640" cy="78664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E38F654D-6D96-448F-AE05-4E663E789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3EA0687-82A9-47B3-B116-5C1B18D7D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ED5F2F7D-9DEC-4069-8E1A-4E3957BE57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85" name="Graphic 12">
              <a:extLst>
                <a:ext uri="{FF2B5EF4-FFF2-40B4-BE49-F238E27FC236}">
                  <a16:creationId xmlns:a16="http://schemas.microsoft.com/office/drawing/2014/main" id="{6E6DDDD8-737D-4E46-B445-AA04E56BD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Graphic 15">
              <a:extLst>
                <a:ext uri="{FF2B5EF4-FFF2-40B4-BE49-F238E27FC236}">
                  <a16:creationId xmlns:a16="http://schemas.microsoft.com/office/drawing/2014/main" id="{C9F66857-2EF8-4463-BE6B-0E88356273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Graphic 15">
              <a:extLst>
                <a:ext uri="{FF2B5EF4-FFF2-40B4-BE49-F238E27FC236}">
                  <a16:creationId xmlns:a16="http://schemas.microsoft.com/office/drawing/2014/main" id="{11DA632B-97A1-4486-8F6A-1334D68142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C8F9C102-1BB5-442E-8596-CD0923CF7D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0" name="Graphic 78">
            <a:extLst>
              <a:ext uri="{FF2B5EF4-FFF2-40B4-BE49-F238E27FC236}">
                <a16:creationId xmlns:a16="http://schemas.microsoft.com/office/drawing/2014/main" id="{06B4C967-D337-479B-87CA-7587B7FCF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352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1" name="Graphic 78">
              <a:extLst>
                <a:ext uri="{FF2B5EF4-FFF2-40B4-BE49-F238E27FC236}">
                  <a16:creationId xmlns:a16="http://schemas.microsoft.com/office/drawing/2014/main" id="{6EF1A9DB-7052-4254-8534-9AAED6F6B6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" name="Graphic 78">
              <a:extLst>
                <a:ext uri="{FF2B5EF4-FFF2-40B4-BE49-F238E27FC236}">
                  <a16:creationId xmlns:a16="http://schemas.microsoft.com/office/drawing/2014/main" id="{55D44775-F9E3-4142-8CDB-277AEF2F3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3" name="Graphic 78">
                <a:extLst>
                  <a:ext uri="{FF2B5EF4-FFF2-40B4-BE49-F238E27FC236}">
                    <a16:creationId xmlns:a16="http://schemas.microsoft.com/office/drawing/2014/main" id="{93BB9C83-6DC3-450C-BFAD-0CB5EAD294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Graphic 78">
                <a:extLst>
                  <a:ext uri="{FF2B5EF4-FFF2-40B4-BE49-F238E27FC236}">
                    <a16:creationId xmlns:a16="http://schemas.microsoft.com/office/drawing/2014/main" id="{4E01AF91-A65B-4AE1-96C9-4168BD8F90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Graphic 78">
                <a:extLst>
                  <a:ext uri="{FF2B5EF4-FFF2-40B4-BE49-F238E27FC236}">
                    <a16:creationId xmlns:a16="http://schemas.microsoft.com/office/drawing/2014/main" id="{0AD45C08-DFB9-441F-A901-BCB9B03058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Graphic 78">
                <a:extLst>
                  <a:ext uri="{FF2B5EF4-FFF2-40B4-BE49-F238E27FC236}">
                    <a16:creationId xmlns:a16="http://schemas.microsoft.com/office/drawing/2014/main" id="{E05BEC0E-4EE4-42C4-BF0B-15F9AC5181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026" name="Picture 2" descr="Logos">
            <a:extLst>
              <a:ext uri="{FF2B5EF4-FFF2-40B4-BE49-F238E27FC236}">
                <a16:creationId xmlns:a16="http://schemas.microsoft.com/office/drawing/2014/main" id="{7DAB0740-B77A-16FE-E0AF-6C9A921B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 Uliege — Liège">
            <a:extLst>
              <a:ext uri="{FF2B5EF4-FFF2-40B4-BE49-F238E27FC236}">
                <a16:creationId xmlns:a16="http://schemas.microsoft.com/office/drawing/2014/main" id="{D98B3B1D-C65F-3BB2-16A5-1FFA0A666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09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FF7427-900F-6074-0A7A-E9A374FE1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 et méthode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FA45B-358B-5C2D-4828-EF18FAC4D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fr-FR" sz="2400" dirty="0"/>
              <a:t>France : loi Neiertz en 1989 ; émergence du surendettement comme problème public</a:t>
            </a:r>
          </a:p>
          <a:p>
            <a:pPr marL="342900" indent="-342900">
              <a:buFontTx/>
              <a:buChar char="-"/>
            </a:pPr>
            <a:r>
              <a:rPr lang="fr-FR" sz="2400" dirty="0"/>
              <a:t>Évolution vers une déjudiciarisation : quelles raisons et quels effets sur le traitement des dossiers ?</a:t>
            </a:r>
          </a:p>
          <a:p>
            <a:pPr marL="342900" indent="-342900">
              <a:buFontTx/>
              <a:buChar char="-"/>
            </a:pPr>
            <a:r>
              <a:rPr lang="fr-FR" sz="2400" dirty="0"/>
              <a:t>Méthode : entretiens, observations, documents</a:t>
            </a:r>
          </a:p>
          <a:p>
            <a:endParaRPr lang="fr-FR" sz="2400" dirty="0"/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BA49B4C9-625F-CA0E-E84C-49CAE6688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E9538297-7E10-8554-1EB1-583071178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22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52B15-4595-18D1-0E4E-DFEB7CFC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la déjudiciarisation s’est-elle imposée comme une nécessité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981D4B-1629-491E-57F3-22646FAEC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fr-FR" sz="2800" dirty="0"/>
              <a:t>Dimension temporelle : éloigner le juge pour mieux accélérer la procédure</a:t>
            </a:r>
          </a:p>
          <a:p>
            <a:pPr marL="800100" lvl="2" indent="-342900">
              <a:buFontTx/>
              <a:buChar char="-"/>
            </a:pPr>
            <a:r>
              <a:rPr lang="fr-FR" sz="2000" dirty="0"/>
              <a:t>Une justice lente opposée à une administration rationalisée et efficace</a:t>
            </a:r>
          </a:p>
          <a:p>
            <a:pPr marL="342900" indent="-342900">
              <a:buFontTx/>
              <a:buChar char="-"/>
            </a:pPr>
            <a:r>
              <a:rPr lang="fr-FR" sz="2800" dirty="0"/>
              <a:t>Dimension spatiale : « recentrer les juridictions sur leurs missions essentielles »</a:t>
            </a:r>
          </a:p>
          <a:p>
            <a:pPr marL="800100" lvl="2" indent="-342900">
              <a:buFontTx/>
              <a:buChar char="-"/>
            </a:pPr>
            <a:r>
              <a:rPr lang="fr-FR" sz="2000" dirty="0"/>
              <a:t>Les réticences des juges (</a:t>
            </a:r>
            <a:r>
              <a:rPr lang="fr-FR" sz="2000" dirty="0" err="1"/>
              <a:t>Sadaune</a:t>
            </a:r>
            <a:r>
              <a:rPr lang="fr-FR" sz="2000" dirty="0"/>
              <a:t> de Oliveira, 1999)</a:t>
            </a:r>
          </a:p>
          <a:p>
            <a:pPr marL="342900" indent="-342900">
              <a:buFontTx/>
              <a:buChar char="-"/>
            </a:pPr>
            <a:endParaRPr lang="fr-FR" dirty="0"/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3967646D-A9B9-0151-DE14-37C9D0C91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E66AD657-7B18-A22E-A20B-9FF994D6E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780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4D86DA-C761-5E05-5106-D4452FDB4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dit la littérature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067891-8904-EE12-D8A2-98D13B28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10467865" cy="4219637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fr-FR" sz="2800" dirty="0"/>
              <a:t>La littérature sur le traitement du surendettement en France : émergence d’une critique (Plot, 2013 ; Perrin-Heredia, 2016)</a:t>
            </a:r>
          </a:p>
          <a:p>
            <a:pPr marL="800100" lvl="2" indent="-342900">
              <a:buFontTx/>
              <a:buChar char="-"/>
            </a:pPr>
            <a:r>
              <a:rPr lang="fr-FR" sz="2000" dirty="0"/>
              <a:t>Les normes et les valeurs derrière les procédures de surendettement et les dispositifs d’accompagnement budgétaire</a:t>
            </a:r>
          </a:p>
          <a:p>
            <a:pPr marL="342900" indent="-342900">
              <a:buFontTx/>
              <a:buChar char="-"/>
            </a:pPr>
            <a:r>
              <a:rPr lang="fr-FR" sz="2800" dirty="0"/>
              <a:t>La littérature sur la déjudiciarisation : </a:t>
            </a:r>
          </a:p>
          <a:p>
            <a:pPr marL="800100" lvl="2" indent="-342900">
              <a:buFontTx/>
              <a:buChar char="-"/>
            </a:pPr>
            <a:r>
              <a:rPr lang="fr-FR" sz="2000" dirty="0"/>
              <a:t>Craintes et risques (Gaillard, 2014 ; </a:t>
            </a:r>
            <a:r>
              <a:rPr lang="fr-FR" sz="2000" dirty="0" err="1"/>
              <a:t>Kaigl</a:t>
            </a:r>
            <a:r>
              <a:rPr lang="fr-FR" sz="2000" dirty="0"/>
              <a:t>, 2022)</a:t>
            </a:r>
          </a:p>
          <a:p>
            <a:pPr marL="800100" lvl="2" indent="-342900">
              <a:buFontTx/>
              <a:buChar char="-"/>
            </a:pPr>
            <a:r>
              <a:rPr lang="fr-FR" sz="2000" dirty="0"/>
              <a:t>La présence du juge comme garantie du respect des droits</a:t>
            </a:r>
            <a:endParaRPr lang="fr-FR" sz="2800" dirty="0"/>
          </a:p>
          <a:p>
            <a:pPr marL="342900" indent="-342900">
              <a:buFontTx/>
              <a:buChar char="-"/>
            </a:pPr>
            <a:r>
              <a:rPr lang="fr-FR" sz="2800" dirty="0"/>
              <a:t>Une posture pragmatique</a:t>
            </a:r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8C3A8240-49BE-0176-2640-99901D044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06DF4333-B1D1-F092-D50C-B2BE4EF08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640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BFDCD7-B893-09CB-C1BE-F4F6C218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Entre individualisation, pragmatisme et standardisation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DDAEF0-05CF-4F0E-297E-1370A6CE5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10077557" cy="3965412"/>
          </a:xfrm>
        </p:spPr>
        <p:txBody>
          <a:bodyPr>
            <a:normAutofit/>
          </a:bodyPr>
          <a:lstStyle/>
          <a:p>
            <a:r>
              <a:rPr lang="fr-FR" b="1" dirty="0"/>
              <a:t>Du côté des gestionnaires de la Banque de France : </a:t>
            </a:r>
          </a:p>
          <a:p>
            <a:pPr marL="342900" indent="-342900">
              <a:buFontTx/>
              <a:buChar char="-"/>
            </a:pPr>
            <a:r>
              <a:rPr lang="fr-FR" dirty="0"/>
              <a:t>Le logiciel SUREN II et les forfaits comme outils d’objectivation</a:t>
            </a:r>
          </a:p>
          <a:p>
            <a:pPr marL="342900" indent="-342900">
              <a:buFontTx/>
              <a:buChar char="-"/>
            </a:pPr>
            <a:r>
              <a:rPr lang="fr-FR" dirty="0"/>
              <a:t>=&gt; Standardisation (harmoniser) /individualisation (éviter les </a:t>
            </a:r>
            <a:r>
              <a:rPr lang="fr-FR" dirty="0" err="1"/>
              <a:t>redépôts</a:t>
            </a:r>
            <a:r>
              <a:rPr lang="fr-FR" dirty="0"/>
              <a:t>)</a:t>
            </a:r>
          </a:p>
          <a:p>
            <a:r>
              <a:rPr lang="fr-FR" b="1" dirty="0"/>
              <a:t>Du côté des commissions : </a:t>
            </a:r>
          </a:p>
          <a:p>
            <a:pPr marL="342900" indent="-342900">
              <a:buFontTx/>
              <a:buChar char="-"/>
            </a:pPr>
            <a:r>
              <a:rPr lang="fr-FR" dirty="0"/>
              <a:t>Plus de pouvoirs, moins de marge de manœuvre</a:t>
            </a:r>
          </a:p>
          <a:p>
            <a:pPr marL="342900" indent="-342900">
              <a:buFontTx/>
              <a:buChar char="-"/>
            </a:pPr>
            <a:r>
              <a:rPr lang="fr-FR" dirty="0"/>
              <a:t>Le ROAS</a:t>
            </a:r>
          </a:p>
          <a:p>
            <a:pPr marL="342900" indent="-342900">
              <a:buFontTx/>
              <a:buChar char="-"/>
            </a:pPr>
            <a:r>
              <a:rPr lang="fr-FR" dirty="0"/>
              <a:t>La présentation des dossiers en commission et la délimitation des débats</a:t>
            </a:r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05077046-00A5-E17B-CE67-AFF9CB7BE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FEE5F42A-CF2A-33D1-FF3A-BB37066B4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8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C6C23-0EEB-B361-AA4A-47C6EB3F6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Extrait d’entretien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120330-43B4-7FA7-89AD-116D40A1B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sz="2800" i="1" dirty="0"/>
              <a:t>« Des fois, il y a trois possibilités, ou même quatre. Le max, c'était quatre. Il y a quatre possibilités. Mais des fois, trop de possibilités, ça tue les débats. Parce que, donc, on éparpille des commissaires sur des trucs. Des fois, il y en a qui ne sont pas trop solution pérenne. Et donc, en amont, je vais présenter en disant, voilà... Qu'est-ce que tu en penses ? [à ses collègues] Est-ce qu'il vaut mieux présenter ça ou ça ou que ça ? » </a:t>
            </a:r>
            <a:endParaRPr lang="fr-FR" sz="2800" i="1" dirty="0"/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E1ACF810-2112-C87F-0770-F1C1E00E7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29E27FF5-D68B-0EBE-CF58-FD9138A99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31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C9C63-549A-6150-ED40-5FB70D674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Extrait d’entretien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66A66B-472B-1A2F-0FBD-DC228749D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sz="3200" i="1" dirty="0"/>
              <a:t>« Avant de dire, moi, je suis pour ça, elles leur laissent un temps de parole, parce que sinon, en fait, tout ça, ça ne servira à rien. Sinon, ça s'arrêterait, tout s'arrêterait à moi. Je décide. Je suis le début et la fin de tout ça. Mais on veut vraiment avoir... Enfin, sinon, à quoi ça sert qu'on se réunisse ? À quoi ça sert les débats ? » </a:t>
            </a:r>
            <a:endParaRPr lang="fr-FR" sz="3200" i="1" dirty="0"/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74ED2FD1-81CA-61F3-E110-F4BBEEB1A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3EAA540D-A323-9753-4C4B-AA471CBB0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560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1BC828-3910-563C-4355-EA518C17D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D573E-7EA3-5BDB-A3E3-590639688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fr-BE" dirty="0"/>
              <a:t>La déjudiciarisation du traitement du surendettement en France s’est inscrite dans une démarche de </a:t>
            </a:r>
            <a:r>
              <a:rPr lang="fr-BE" b="1" dirty="0"/>
              <a:t>rationalisation</a:t>
            </a:r>
            <a:r>
              <a:rPr lang="fr-BE" dirty="0"/>
              <a:t> opposant une administration plus rapide et plus efficace à une justice lente et surchargée. Elle a également été le résultat de la volonté du législateur de « recentrer la justice sur ses missions essentielles », ainsi que d’un rejet par les juges du traitement de la matière. </a:t>
            </a:r>
          </a:p>
          <a:p>
            <a:pPr marL="342900" indent="-342900">
              <a:buFontTx/>
              <a:buChar char="-"/>
            </a:pPr>
            <a:r>
              <a:rPr lang="fr-BE" dirty="0"/>
              <a:t>D’un point de vue empirique, les agents tentent de concilier </a:t>
            </a:r>
            <a:r>
              <a:rPr lang="fr-BE" b="1" dirty="0"/>
              <a:t>individualisation</a:t>
            </a:r>
            <a:r>
              <a:rPr lang="fr-BE" dirty="0"/>
              <a:t> et </a:t>
            </a:r>
            <a:r>
              <a:rPr lang="fr-BE" b="1" dirty="0"/>
              <a:t>standardisation</a:t>
            </a:r>
            <a:r>
              <a:rPr lang="fr-BE" dirty="0"/>
              <a:t>, selon les informations dont ils disposent. Les commissions, elles, apparaissent comme des organes de </a:t>
            </a:r>
            <a:r>
              <a:rPr lang="fr-BE" b="1" dirty="0"/>
              <a:t>légitimation</a:t>
            </a:r>
            <a:r>
              <a:rPr lang="fr-BE" dirty="0"/>
              <a:t> du traitement par la Banque de France plutôt que de réelles instances décisionnelles.</a:t>
            </a:r>
            <a:endParaRPr lang="fr-FR" dirty="0"/>
          </a:p>
        </p:txBody>
      </p:sp>
      <p:pic>
        <p:nvPicPr>
          <p:cNvPr id="4" name="Picture 2" descr="Logos">
            <a:extLst>
              <a:ext uri="{FF2B5EF4-FFF2-40B4-BE49-F238E27FC236}">
                <a16:creationId xmlns:a16="http://schemas.microsoft.com/office/drawing/2014/main" id="{846670AA-6283-87E1-6227-1A4A5F26C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0" y="116478"/>
            <a:ext cx="1246187" cy="7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 Uliege — Liège">
            <a:extLst>
              <a:ext uri="{FF2B5EF4-FFF2-40B4-BE49-F238E27FC236}">
                <a16:creationId xmlns:a16="http://schemas.microsoft.com/office/drawing/2014/main" id="{CBAE0A08-E3D0-D9DD-846D-8650B809B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184" y="111486"/>
            <a:ext cx="1767083" cy="79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35699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8799</TotalTime>
  <Words>568</Words>
  <Application>Microsoft Macintosh PowerPoint</Application>
  <PresentationFormat>Grand écran</PresentationFormat>
  <Paragraphs>40</Paragraphs>
  <Slides>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Arial</vt:lpstr>
      <vt:lpstr>Avenir Next LT Pro</vt:lpstr>
      <vt:lpstr>Avenir Next LT Pro Light</vt:lpstr>
      <vt:lpstr>Georgia Pro Semibold</vt:lpstr>
      <vt:lpstr>RocaVTI</vt:lpstr>
      <vt:lpstr>La déjudiciarisation du traitement du surendettement en France</vt:lpstr>
      <vt:lpstr>Introduction et méthode</vt:lpstr>
      <vt:lpstr>Comment la déjudiciarisation s’est-elle imposée comme une nécessité ?</vt:lpstr>
      <vt:lpstr>Que dit la littérature ?</vt:lpstr>
      <vt:lpstr>Entre individualisation, pragmatisme et standardisation</vt:lpstr>
      <vt:lpstr>Extrait d’entretien</vt:lpstr>
      <vt:lpstr>Extrait d’entretien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Gerrienne Marie</dc:creator>
  <cp:lastModifiedBy>Gerrienne Marie</cp:lastModifiedBy>
  <cp:revision>1</cp:revision>
  <dcterms:created xsi:type="dcterms:W3CDTF">2025-07-03T05:49:25Z</dcterms:created>
  <dcterms:modified xsi:type="dcterms:W3CDTF">2025-07-09T08:28:32Z</dcterms:modified>
</cp:coreProperties>
</file>