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4" r:id="rId2"/>
    <p:sldId id="257" r:id="rId3"/>
    <p:sldId id="258" r:id="rId4"/>
    <p:sldId id="259" r:id="rId5"/>
    <p:sldId id="260" r:id="rId6"/>
    <p:sldId id="261" r:id="rId7"/>
    <p:sldId id="264" r:id="rId8"/>
    <p:sldId id="265" r:id="rId9"/>
    <p:sldId id="266" r:id="rId10"/>
    <p:sldId id="267" r:id="rId11"/>
    <p:sldId id="262" r:id="rId12"/>
    <p:sldId id="273" r:id="rId13"/>
    <p:sldId id="263" r:id="rId14"/>
    <p:sldId id="268" r:id="rId15"/>
    <p:sldId id="269"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8"/>
    <p:restoredTop sz="76288"/>
  </p:normalViewPr>
  <p:slideViewPr>
    <p:cSldViewPr snapToGrid="0">
      <p:cViewPr varScale="1">
        <p:scale>
          <a:sx n="85" d="100"/>
          <a:sy n="85"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F390C-4E48-A745-B3D6-FF57869F286C}" type="datetimeFigureOut">
              <a:rPr lang="fr-FR" smtClean="0"/>
              <a:t>01/07/2025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F49BE-7A68-BB46-8552-C94D40002D4B}" type="slidenum">
              <a:rPr lang="fr-FR" smtClean="0"/>
              <a:t>‹N°›</a:t>
            </a:fld>
            <a:endParaRPr lang="fr-FR"/>
          </a:p>
        </p:txBody>
      </p:sp>
    </p:spTree>
    <p:extLst>
      <p:ext uri="{BB962C8B-B14F-4D97-AF65-F5344CB8AC3E}">
        <p14:creationId xmlns:p14="http://schemas.microsoft.com/office/powerpoint/2010/main" val="46904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1</a:t>
            </a:fld>
            <a:endParaRPr lang="fr-FR"/>
          </a:p>
        </p:txBody>
      </p:sp>
    </p:spTree>
    <p:extLst>
      <p:ext uri="{BB962C8B-B14F-4D97-AF65-F5344CB8AC3E}">
        <p14:creationId xmlns:p14="http://schemas.microsoft.com/office/powerpoint/2010/main" val="207717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The </a:t>
            </a:r>
            <a:r>
              <a:rPr lang="fr-BE" sz="1200" kern="1200" dirty="0" err="1">
                <a:solidFill>
                  <a:schemeClr val="tx1"/>
                </a:solidFill>
                <a:effectLst/>
                <a:latin typeface="+mn-lt"/>
                <a:ea typeface="+mn-ea"/>
                <a:cs typeface="+mn-cs"/>
              </a:rPr>
              <a:t>fourth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strategy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concerns</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level</a:t>
            </a:r>
            <a:r>
              <a:rPr lang="fr-BE" sz="1200" kern="1200" dirty="0">
                <a:solidFill>
                  <a:schemeClr val="tx1"/>
                </a:solidFill>
                <a:effectLst/>
                <a:latin typeface="+mn-lt"/>
                <a:ea typeface="+mn-ea"/>
                <a:cs typeface="+mn-cs"/>
              </a:rPr>
              <a:t> of vigilance”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has an impact on the </a:t>
            </a:r>
            <a:r>
              <a:rPr lang="fr-BE" sz="1200" kern="1200" dirty="0" err="1">
                <a:solidFill>
                  <a:schemeClr val="tx1"/>
                </a:solidFill>
                <a:effectLst/>
                <a:latin typeface="+mn-lt"/>
                <a:ea typeface="+mn-ea"/>
                <a:cs typeface="+mn-cs"/>
              </a:rPr>
              <a:t>other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three</a:t>
            </a:r>
            <a:r>
              <a:rPr lang="fr-BE" sz="1200" kern="1200" dirty="0">
                <a:solidFill>
                  <a:schemeClr val="tx1"/>
                </a:solidFill>
                <a:effectLst/>
                <a:latin typeface="+mn-lt"/>
                <a:ea typeface="+mn-ea"/>
                <a:cs typeface="+mn-cs"/>
              </a:rPr>
              <a:t> effort management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LOV can </a:t>
            </a:r>
            <a:r>
              <a:rPr lang="fr-BE" sz="1200" kern="1200" dirty="0" err="1">
                <a:solidFill>
                  <a:schemeClr val="tx1"/>
                </a:solidFill>
                <a:effectLst/>
                <a:latin typeface="+mn-lt"/>
                <a:ea typeface="+mn-ea"/>
                <a:cs typeface="+mn-cs"/>
              </a:rPr>
              <a:t>vary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according</a:t>
            </a:r>
            <a:r>
              <a:rPr lang="fr-BE" sz="1200" kern="1200" dirty="0">
                <a:solidFill>
                  <a:schemeClr val="tx1"/>
                </a:solidFill>
                <a:effectLst/>
                <a:latin typeface="+mn-lt"/>
                <a:ea typeface="+mn-ea"/>
                <a:cs typeface="+mn-cs"/>
              </a:rPr>
              <a:t> to the moment of the race,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moments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attention and vigilance are high (</a:t>
            </a:r>
            <a:r>
              <a:rPr lang="fr-BE" sz="1200" kern="1200" dirty="0" err="1">
                <a:solidFill>
                  <a:schemeClr val="tx1"/>
                </a:solidFill>
                <a:effectLst/>
                <a:latin typeface="+mn-lt"/>
                <a:ea typeface="+mn-ea"/>
                <a:cs typeface="+mn-cs"/>
              </a:rPr>
              <a:t>focused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especially</a:t>
            </a:r>
            <a:r>
              <a:rPr lang="fr-BE" sz="1200" kern="1200" dirty="0">
                <a:solidFill>
                  <a:schemeClr val="tx1"/>
                </a:solidFill>
                <a:effectLst/>
                <a:latin typeface="+mn-lt"/>
                <a:ea typeface="+mn-ea"/>
                <a:cs typeface="+mn-cs"/>
              </a:rPr>
              <a:t> in </a:t>
            </a:r>
            <a:r>
              <a:rPr lang="fr-BE" sz="1200" kern="1200" dirty="0" err="1">
                <a:solidFill>
                  <a:schemeClr val="tx1"/>
                </a:solidFill>
                <a:effectLst/>
                <a:latin typeface="+mn-lt"/>
                <a:ea typeface="+mn-ea"/>
                <a:cs typeface="+mn-cs"/>
              </a:rPr>
              <a:t>very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technical</a:t>
            </a:r>
            <a:r>
              <a:rPr lang="fr-BE" sz="1200" kern="1200" dirty="0">
                <a:solidFill>
                  <a:schemeClr val="tx1"/>
                </a:solidFill>
                <a:effectLst/>
                <a:latin typeface="+mn-lt"/>
                <a:ea typeface="+mn-ea"/>
                <a:cs typeface="+mn-cs"/>
              </a:rPr>
              <a:t> segments (P1), and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other</a:t>
            </a:r>
            <a:r>
              <a:rPr lang="fr-BE" sz="1200" kern="1200" dirty="0">
                <a:solidFill>
                  <a:schemeClr val="tx1"/>
                </a:solidFill>
                <a:effectLst/>
                <a:latin typeface="+mn-lt"/>
                <a:ea typeface="+mn-ea"/>
                <a:cs typeface="+mn-cs"/>
              </a:rPr>
              <a:t> moments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seem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detached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floating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thoughts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are not </a:t>
            </a:r>
            <a:r>
              <a:rPr lang="fr-BE" sz="1200" kern="1200" dirty="0" err="1">
                <a:solidFill>
                  <a:schemeClr val="tx1"/>
                </a:solidFill>
                <a:effectLst/>
                <a:latin typeface="+mn-lt"/>
                <a:ea typeface="+mn-ea"/>
                <a:cs typeface="+mn-cs"/>
              </a:rPr>
              <a:t>necessarily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linked</a:t>
            </a:r>
            <a:r>
              <a:rPr lang="fr-BE" sz="1200" kern="1200" dirty="0">
                <a:solidFill>
                  <a:schemeClr val="tx1"/>
                </a:solidFill>
                <a:effectLst/>
                <a:latin typeface="+mn-lt"/>
                <a:ea typeface="+mn-ea"/>
                <a:cs typeface="+mn-cs"/>
              </a:rPr>
              <a:t> to the objectives of the race (</a:t>
            </a:r>
            <a:r>
              <a:rPr lang="fr-BE" sz="1200" kern="1200" dirty="0" err="1">
                <a:solidFill>
                  <a:schemeClr val="tx1"/>
                </a:solidFill>
                <a:effectLst/>
                <a:latin typeface="+mn-lt"/>
                <a:ea typeface="+mn-ea"/>
                <a:cs typeface="+mn-cs"/>
              </a:rPr>
              <a:t>unfocused</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example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may</a:t>
            </a:r>
            <a:r>
              <a:rPr lang="fr-BE" sz="1200" kern="1200" dirty="0">
                <a:solidFill>
                  <a:schemeClr val="tx1"/>
                </a:solidFill>
                <a:effectLst/>
                <a:latin typeface="+mn-lt"/>
                <a:ea typeface="+mn-ea"/>
                <a:cs typeface="+mn-cs"/>
              </a:rPr>
              <a:t> express moments of “</a:t>
            </a:r>
            <a:r>
              <a:rPr lang="fr-BE" sz="1200" kern="1200" dirty="0" err="1">
                <a:solidFill>
                  <a:schemeClr val="tx1"/>
                </a:solidFill>
                <a:effectLst/>
                <a:latin typeface="+mn-lt"/>
                <a:ea typeface="+mn-ea"/>
                <a:cs typeface="+mn-cs"/>
              </a:rPr>
              <a:t>disconnection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 “non-</a:t>
            </a:r>
            <a:r>
              <a:rPr lang="fr-BE" sz="1200" kern="1200" dirty="0" err="1">
                <a:solidFill>
                  <a:schemeClr val="tx1"/>
                </a:solidFill>
                <a:effectLst/>
                <a:latin typeface="+mn-lt"/>
                <a:ea typeface="+mn-ea"/>
                <a:cs typeface="+mn-cs"/>
              </a:rPr>
              <a:t>decision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making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forget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daily</a:t>
            </a:r>
            <a:r>
              <a:rPr lang="fr-BE" sz="1200" kern="1200" dirty="0">
                <a:solidFill>
                  <a:schemeClr val="tx1"/>
                </a:solidFill>
                <a:effectLst/>
                <a:latin typeface="+mn-lt"/>
                <a:ea typeface="+mn-ea"/>
                <a:cs typeface="+mn-cs"/>
              </a:rPr>
              <a:t> stress and </a:t>
            </a:r>
            <a:r>
              <a:rPr lang="fr-BE" sz="1200" kern="1200" dirty="0" err="1">
                <a:solidFill>
                  <a:schemeClr val="tx1"/>
                </a:solidFill>
                <a:effectLst/>
                <a:latin typeface="+mn-lt"/>
                <a:ea typeface="+mn-ea"/>
                <a:cs typeface="+mn-cs"/>
              </a:rPr>
              <a:t>clear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minds</a:t>
            </a:r>
            <a:r>
              <a:rPr lang="fr-BE" sz="1200" kern="1200" dirty="0">
                <a:solidFill>
                  <a:schemeClr val="tx1"/>
                </a:solidFill>
                <a:effectLst/>
                <a:latin typeface="+mn-lt"/>
                <a:ea typeface="+mn-ea"/>
                <a:cs typeface="+mn-cs"/>
              </a:rPr>
              <a:t> (P4):</a:t>
            </a:r>
          </a:p>
          <a:p>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I'm</a:t>
            </a:r>
            <a:r>
              <a:rPr lang="fr-BE" sz="1200" kern="1200" dirty="0">
                <a:solidFill>
                  <a:schemeClr val="tx1"/>
                </a:solidFill>
                <a:effectLst/>
                <a:latin typeface="+mn-lt"/>
                <a:ea typeface="+mn-ea"/>
                <a:cs typeface="+mn-cs"/>
              </a:rPr>
              <a:t> more </a:t>
            </a:r>
            <a:r>
              <a:rPr lang="fr-BE" sz="1200" kern="1200" dirty="0" err="1">
                <a:solidFill>
                  <a:schemeClr val="tx1"/>
                </a:solidFill>
                <a:effectLst/>
                <a:latin typeface="+mn-lt"/>
                <a:ea typeface="+mn-ea"/>
                <a:cs typeface="+mn-cs"/>
              </a:rPr>
              <a:t>careful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now</a:t>
            </a:r>
            <a:r>
              <a:rPr lang="fr-BE" sz="1200" kern="1200" dirty="0">
                <a:solidFill>
                  <a:schemeClr val="tx1"/>
                </a:solidFill>
                <a:effectLst/>
                <a:latin typeface="+mn-lt"/>
                <a:ea typeface="+mn-ea"/>
                <a:cs typeface="+mn-cs"/>
              </a:rPr>
              <a:t>. I slow down and </a:t>
            </a:r>
            <a:r>
              <a:rPr lang="fr-BE" sz="1200" kern="1200" dirty="0" err="1">
                <a:solidFill>
                  <a:schemeClr val="tx1"/>
                </a:solidFill>
                <a:effectLst/>
                <a:latin typeface="+mn-lt"/>
                <a:ea typeface="+mn-ea"/>
                <a:cs typeface="+mn-cs"/>
              </a:rPr>
              <a:t>really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watch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going</a:t>
            </a:r>
            <a:r>
              <a:rPr lang="fr-BE" sz="1200" kern="1200" dirty="0">
                <a:solidFill>
                  <a:schemeClr val="tx1"/>
                </a:solidFill>
                <a:effectLst/>
                <a:latin typeface="+mn-lt"/>
                <a:ea typeface="+mn-ea"/>
                <a:cs typeface="+mn-cs"/>
              </a:rPr>
              <a:t>” (P1).</a:t>
            </a:r>
          </a:p>
          <a:p>
            <a:r>
              <a:rPr lang="nl-BE" sz="1200" kern="1200" dirty="0">
                <a:solidFill>
                  <a:schemeClr val="tx1"/>
                </a:solidFill>
                <a:effectLst/>
                <a:latin typeface="+mn-lt"/>
                <a:ea typeface="+mn-ea"/>
                <a:cs typeface="+mn-cs"/>
              </a:rPr>
              <a:t>-	“We think about lots of other things. These moments allow us to clear our minds and take stock of our lives at the same time” (P4).</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10</a:t>
            </a:fld>
            <a:endParaRPr lang="fr-FR"/>
          </a:p>
        </p:txBody>
      </p:sp>
    </p:spTree>
    <p:extLst>
      <p:ext uri="{BB962C8B-B14F-4D97-AF65-F5344CB8AC3E}">
        <p14:creationId xmlns:p14="http://schemas.microsoft.com/office/powerpoint/2010/main" val="20763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err="1">
                <a:solidFill>
                  <a:schemeClr val="tx1"/>
                </a:solidFill>
                <a:effectLst/>
                <a:latin typeface="+mn-lt"/>
                <a:ea typeface="+mn-ea"/>
                <a:cs typeface="+mn-cs"/>
              </a:rPr>
              <a:t>we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also</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identified</a:t>
            </a:r>
            <a:r>
              <a:rPr lang="fr-BE" sz="1200" kern="1200" dirty="0">
                <a:solidFill>
                  <a:schemeClr val="tx1"/>
                </a:solidFill>
                <a:effectLst/>
                <a:latin typeface="+mn-lt"/>
                <a:ea typeface="+mn-ea"/>
                <a:cs typeface="+mn-cs"/>
              </a:rPr>
              <a:t> 10 </a:t>
            </a:r>
            <a:r>
              <a:rPr lang="fr-BE" sz="1200" kern="1200" dirty="0" err="1">
                <a:solidFill>
                  <a:schemeClr val="tx1"/>
                </a:solidFill>
                <a:effectLst/>
                <a:latin typeface="+mn-lt"/>
                <a:ea typeface="+mn-ea"/>
                <a:cs typeface="+mn-cs"/>
              </a:rPr>
              <a:t>critical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elements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directly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concerned</a:t>
            </a:r>
            <a:r>
              <a:rPr lang="fr-BE" sz="1200" kern="1200" dirty="0">
                <a:solidFill>
                  <a:schemeClr val="tx1"/>
                </a:solidFill>
                <a:effectLst/>
                <a:latin typeface="+mn-lt"/>
                <a:ea typeface="+mn-ea"/>
                <a:cs typeface="+mn-cs"/>
              </a:rPr>
              <a:t> by the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 running pace, (b) running pattern, (c) </a:t>
            </a:r>
            <a:r>
              <a:rPr lang="fr-BE" sz="1200" kern="1200" dirty="0" err="1">
                <a:solidFill>
                  <a:schemeClr val="tx1"/>
                </a:solidFill>
                <a:effectLst/>
                <a:latin typeface="+mn-lt"/>
                <a:ea typeface="+mn-ea"/>
                <a:cs typeface="+mn-cs"/>
              </a:rPr>
              <a:t>choice</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trajectory</a:t>
            </a:r>
            <a:r>
              <a:rPr lang="fr-BE" sz="1200" kern="1200" dirty="0">
                <a:solidFill>
                  <a:schemeClr val="tx1"/>
                </a:solidFill>
                <a:effectLst/>
                <a:latin typeface="+mn-lt"/>
                <a:ea typeface="+mn-ea"/>
                <a:cs typeface="+mn-cs"/>
              </a:rPr>
              <a:t> and course, (d) </a:t>
            </a:r>
            <a:r>
              <a:rPr lang="fr-BE" sz="1200" kern="1200" dirty="0" err="1">
                <a:solidFill>
                  <a:schemeClr val="tx1"/>
                </a:solidFill>
                <a:effectLst/>
                <a:latin typeface="+mn-lt"/>
                <a:ea typeface="+mn-ea"/>
                <a:cs typeface="+mn-cs"/>
              </a:rPr>
              <a:t>positioning</a:t>
            </a:r>
            <a:r>
              <a:rPr lang="fr-BE" sz="1200" kern="1200" dirty="0">
                <a:solidFill>
                  <a:schemeClr val="tx1"/>
                </a:solidFill>
                <a:effectLst/>
                <a:latin typeface="+mn-lt"/>
                <a:ea typeface="+mn-ea"/>
                <a:cs typeface="+mn-cs"/>
              </a:rPr>
              <a:t> in relation to </a:t>
            </a:r>
            <a:r>
              <a:rPr lang="fr-BE" sz="1200" kern="1200" dirty="0" err="1">
                <a:solidFill>
                  <a:schemeClr val="tx1"/>
                </a:solidFill>
                <a:effectLst/>
                <a:latin typeface="+mn-lt"/>
                <a:ea typeface="+mn-ea"/>
                <a:cs typeface="+mn-cs"/>
              </a:rPr>
              <a:t>others</a:t>
            </a:r>
            <a:r>
              <a:rPr lang="fr-BE" sz="1200" kern="1200" dirty="0">
                <a:solidFill>
                  <a:schemeClr val="tx1"/>
                </a:solidFill>
                <a:effectLst/>
                <a:latin typeface="+mn-lt"/>
                <a:ea typeface="+mn-ea"/>
                <a:cs typeface="+mn-cs"/>
              </a:rPr>
              <a:t>, (e) </a:t>
            </a:r>
            <a:r>
              <a:rPr lang="fr-BE" sz="1200" kern="1200" dirty="0" err="1">
                <a:solidFill>
                  <a:schemeClr val="tx1"/>
                </a:solidFill>
                <a:effectLst/>
                <a:latin typeface="+mn-lt"/>
                <a:ea typeface="+mn-ea"/>
                <a:cs typeface="+mn-cs"/>
              </a:rPr>
              <a:t>equipment</a:t>
            </a:r>
            <a:r>
              <a:rPr lang="fr-BE" sz="1200" kern="1200" dirty="0">
                <a:solidFill>
                  <a:schemeClr val="tx1"/>
                </a:solidFill>
                <a:effectLst/>
                <a:latin typeface="+mn-lt"/>
                <a:ea typeface="+mn-ea"/>
                <a:cs typeface="+mn-cs"/>
              </a:rPr>
              <a:t>, (f) nutrition and </a:t>
            </a:r>
            <a:r>
              <a:rPr lang="fr-BE" sz="1200" kern="1200" dirty="0" err="1">
                <a:solidFill>
                  <a:schemeClr val="tx1"/>
                </a:solidFill>
                <a:effectLst/>
                <a:latin typeface="+mn-lt"/>
                <a:ea typeface="+mn-ea"/>
                <a:cs typeface="+mn-cs"/>
              </a:rPr>
              <a:t>hydration</a:t>
            </a:r>
            <a:r>
              <a:rPr lang="fr-BE" sz="1200" kern="1200" dirty="0">
                <a:solidFill>
                  <a:schemeClr val="tx1"/>
                </a:solidFill>
                <a:effectLst/>
                <a:latin typeface="+mn-lt"/>
                <a:ea typeface="+mn-ea"/>
                <a:cs typeface="+mn-cs"/>
              </a:rPr>
              <a:t>, (g) </a:t>
            </a:r>
            <a:r>
              <a:rPr lang="fr-BE" sz="1200" kern="1200" dirty="0" err="1">
                <a:solidFill>
                  <a:schemeClr val="tx1"/>
                </a:solidFill>
                <a:effectLst/>
                <a:latin typeface="+mn-lt"/>
                <a:ea typeface="+mn-ea"/>
                <a:cs typeface="+mn-cs"/>
              </a:rPr>
              <a:t>external</a:t>
            </a:r>
            <a:r>
              <a:rPr lang="fr-BE" sz="1200" kern="1200" dirty="0">
                <a:solidFill>
                  <a:schemeClr val="tx1"/>
                </a:solidFill>
                <a:effectLst/>
                <a:latin typeface="+mn-lt"/>
                <a:ea typeface="+mn-ea"/>
                <a:cs typeface="+mn-cs"/>
              </a:rPr>
              <a:t> interactions, (h) </a:t>
            </a:r>
            <a:r>
              <a:rPr lang="fr-BE" sz="1200" kern="1200" dirty="0" err="1">
                <a:solidFill>
                  <a:schemeClr val="tx1"/>
                </a:solidFill>
                <a:effectLst/>
                <a:latin typeface="+mn-lt"/>
                <a:ea typeface="+mn-ea"/>
                <a:cs typeface="+mn-cs"/>
              </a:rPr>
              <a:t>well-being</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comfort</a:t>
            </a:r>
            <a:r>
              <a:rPr lang="fr-BE" sz="1200" kern="1200" dirty="0">
                <a:solidFill>
                  <a:schemeClr val="tx1"/>
                </a:solidFill>
                <a:effectLst/>
                <a:latin typeface="+mn-lt"/>
                <a:ea typeface="+mn-ea"/>
                <a:cs typeface="+mn-cs"/>
              </a:rPr>
              <a:t>, (i) </a:t>
            </a:r>
            <a:r>
              <a:rPr lang="fr-BE" sz="1200" kern="1200" dirty="0" err="1">
                <a:solidFill>
                  <a:schemeClr val="tx1"/>
                </a:solidFill>
                <a:effectLst/>
                <a:latin typeface="+mn-lt"/>
                <a:ea typeface="+mn-ea"/>
                <a:cs typeface="+mn-cs"/>
              </a:rPr>
              <a:t>preparation</a:t>
            </a:r>
            <a:r>
              <a:rPr lang="fr-BE" sz="1200" kern="1200" dirty="0">
                <a:solidFill>
                  <a:schemeClr val="tx1"/>
                </a:solidFill>
                <a:effectLst/>
                <a:latin typeface="+mn-lt"/>
                <a:ea typeface="+mn-ea"/>
                <a:cs typeface="+mn-cs"/>
              </a:rPr>
              <a:t> and training, and (j) goal and performance. All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various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critical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elements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affected</a:t>
            </a:r>
            <a:r>
              <a:rPr lang="fr-BE" sz="1200" kern="1200" dirty="0">
                <a:solidFill>
                  <a:schemeClr val="tx1"/>
                </a:solidFill>
                <a:effectLst/>
                <a:latin typeface="+mn-lt"/>
                <a:ea typeface="+mn-ea"/>
                <a:cs typeface="+mn-cs"/>
              </a:rPr>
              <a:t> by one or more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at the </a:t>
            </a:r>
            <a:r>
              <a:rPr lang="fr-BE" sz="1200" kern="1200" dirty="0" err="1">
                <a:solidFill>
                  <a:schemeClr val="tx1"/>
                </a:solidFill>
                <a:effectLst/>
                <a:latin typeface="+mn-lt"/>
                <a:ea typeface="+mn-ea"/>
                <a:cs typeface="+mn-cs"/>
              </a:rPr>
              <a:t>same</a:t>
            </a:r>
            <a:r>
              <a:rPr lang="fr-BE" sz="1200" kern="1200" dirty="0">
                <a:solidFill>
                  <a:schemeClr val="tx1"/>
                </a:solidFill>
                <a:effectLst/>
                <a:latin typeface="+mn-lt"/>
                <a:ea typeface="+mn-ea"/>
                <a:cs typeface="+mn-cs"/>
              </a:rPr>
              <a:t> time.</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11</a:t>
            </a:fld>
            <a:endParaRPr lang="fr-FR"/>
          </a:p>
        </p:txBody>
      </p:sp>
    </p:spTree>
    <p:extLst>
      <p:ext uri="{BB962C8B-B14F-4D97-AF65-F5344CB8AC3E}">
        <p14:creationId xmlns:p14="http://schemas.microsoft.com/office/powerpoint/2010/main" val="84282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The results of this study reveal complex interactions between the four main effort management strategies identified. It seems that there is a hierarchy, and that above it, we find automated behaviors and habits that can affect the ability to anticipate and the relevance of adaptations. </a:t>
            </a:r>
            <a:r>
              <a:rPr lang="fr-BE" sz="1200" kern="1200" dirty="0">
                <a:solidFill>
                  <a:schemeClr val="tx1"/>
                </a:solidFill>
                <a:effectLst/>
                <a:latin typeface="+mn-lt"/>
                <a:ea typeface="+mn-ea"/>
                <a:cs typeface="+mn-cs"/>
              </a:rPr>
              <a:t>The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training, </a:t>
            </a:r>
            <a:r>
              <a:rPr lang="fr-BE" sz="1200" kern="1200" dirty="0" err="1">
                <a:solidFill>
                  <a:schemeClr val="tx1"/>
                </a:solidFill>
                <a:effectLst/>
                <a:latin typeface="+mn-lt"/>
                <a:ea typeface="+mn-ea"/>
                <a:cs typeface="+mn-cs"/>
              </a:rPr>
              <a:t>accumulated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experience</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possibly</a:t>
            </a:r>
            <a:r>
              <a:rPr lang="fr-BE" sz="1200" kern="1200" dirty="0">
                <a:solidFill>
                  <a:schemeClr val="tx1"/>
                </a:solidFill>
                <a:effectLst/>
                <a:latin typeface="+mn-lt"/>
                <a:ea typeface="+mn-ea"/>
                <a:cs typeface="+mn-cs"/>
              </a:rPr>
              <a:t> good dispositions </a:t>
            </a:r>
            <a:r>
              <a:rPr lang="fr-BE" sz="1200" kern="1200" dirty="0" err="1">
                <a:solidFill>
                  <a:schemeClr val="tx1"/>
                </a:solidFill>
                <a:effectLst/>
                <a:latin typeface="+mn-lt"/>
                <a:ea typeface="+mn-ea"/>
                <a:cs typeface="+mn-cs"/>
              </a:rPr>
              <a:t>from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birth</a:t>
            </a:r>
            <a:r>
              <a:rPr lang="fr-BE" sz="1200" kern="1200" dirty="0">
                <a:solidFill>
                  <a:schemeClr val="tx1"/>
                </a:solidFill>
                <a:effectLst/>
                <a:latin typeface="+mn-lt"/>
                <a:ea typeface="+mn-ea"/>
                <a:cs typeface="+mn-cs"/>
              </a:rPr>
              <a:t> enable the </a:t>
            </a:r>
            <a:r>
              <a:rPr lang="fr-BE" sz="1200" kern="1200" dirty="0" err="1">
                <a:solidFill>
                  <a:schemeClr val="tx1"/>
                </a:solidFill>
                <a:effectLst/>
                <a:latin typeface="+mn-lt"/>
                <a:ea typeface="+mn-ea"/>
                <a:cs typeface="+mn-cs"/>
              </a:rPr>
              <a:t>emergence</a:t>
            </a:r>
            <a:r>
              <a:rPr lang="fr-BE" sz="1200" kern="1200" dirty="0">
                <a:solidFill>
                  <a:schemeClr val="tx1"/>
                </a:solidFill>
                <a:effectLst/>
                <a:latin typeface="+mn-lt"/>
                <a:ea typeface="+mn-ea"/>
                <a:cs typeface="+mn-cs"/>
              </a:rPr>
              <a:t> of good habits and relevant, </a:t>
            </a:r>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adaptive </a:t>
            </a:r>
            <a:r>
              <a:rPr lang="fr-BE" sz="1200" kern="1200" dirty="0" err="1">
                <a:solidFill>
                  <a:schemeClr val="tx1"/>
                </a:solidFill>
                <a:effectLst/>
                <a:latin typeface="+mn-lt"/>
                <a:ea typeface="+mn-ea"/>
                <a:cs typeface="+mn-cs"/>
              </a:rPr>
              <a:t>behaviors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are </a:t>
            </a:r>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enable cognitive </a:t>
            </a:r>
            <a:r>
              <a:rPr lang="fr-BE" sz="1200" kern="1200" dirty="0" err="1">
                <a:solidFill>
                  <a:schemeClr val="tx1"/>
                </a:solidFill>
                <a:effectLst/>
                <a:latin typeface="+mn-lt"/>
                <a:ea typeface="+mn-ea"/>
                <a:cs typeface="+mn-cs"/>
              </a:rPr>
              <a:t>discharge</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reduce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need</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hazardous</a:t>
            </a:r>
            <a:r>
              <a:rPr lang="fr-BE" sz="1200" kern="1200" dirty="0">
                <a:solidFill>
                  <a:schemeClr val="tx1"/>
                </a:solidFill>
                <a:effectLst/>
                <a:latin typeface="+mn-lt"/>
                <a:ea typeface="+mn-ea"/>
                <a:cs typeface="+mn-cs"/>
              </a:rPr>
              <a:t> adaptations. </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14</a:t>
            </a:fld>
            <a:endParaRPr lang="fr-FR"/>
          </a:p>
        </p:txBody>
      </p:sp>
    </p:spTree>
    <p:extLst>
      <p:ext uri="{BB962C8B-B14F-4D97-AF65-F5344CB8AC3E}">
        <p14:creationId xmlns:p14="http://schemas.microsoft.com/office/powerpoint/2010/main" val="275875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To </a:t>
            </a:r>
            <a:r>
              <a:rPr lang="fr-BE" sz="1200" kern="1200" dirty="0" err="1">
                <a:solidFill>
                  <a:schemeClr val="tx1"/>
                </a:solidFill>
                <a:effectLst/>
                <a:latin typeface="+mn-lt"/>
                <a:ea typeface="+mn-ea"/>
                <a:cs typeface="+mn-cs"/>
              </a:rPr>
              <a:t>our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knowledge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this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the first qualitative </a:t>
            </a:r>
            <a:r>
              <a:rPr lang="fr-BE" sz="1200" kern="1200" dirty="0" err="1">
                <a:solidFill>
                  <a:schemeClr val="tx1"/>
                </a:solidFill>
                <a:effectLst/>
                <a:latin typeface="+mn-lt"/>
                <a:ea typeface="+mn-ea"/>
                <a:cs typeface="+mn-cs"/>
              </a:rPr>
              <a:t>study</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investigate</a:t>
            </a:r>
            <a:r>
              <a:rPr lang="fr-BE" sz="1200" kern="1200" dirty="0">
                <a:solidFill>
                  <a:schemeClr val="tx1"/>
                </a:solidFill>
                <a:effectLst/>
                <a:latin typeface="+mn-lt"/>
                <a:ea typeface="+mn-ea"/>
                <a:cs typeface="+mn-cs"/>
              </a:rPr>
              <a:t> effort management in short-distance trails.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This </a:t>
            </a:r>
            <a:r>
              <a:rPr lang="fr-BE" sz="1200" kern="1200" dirty="0" err="1">
                <a:solidFill>
                  <a:schemeClr val="tx1"/>
                </a:solidFill>
                <a:effectLst/>
                <a:latin typeface="+mn-lt"/>
                <a:ea typeface="+mn-ea"/>
                <a:cs typeface="+mn-cs"/>
              </a:rPr>
              <a:t>study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provides</a:t>
            </a:r>
            <a:r>
              <a:rPr lang="fr-BE" sz="1200" kern="1200" dirty="0">
                <a:solidFill>
                  <a:schemeClr val="tx1"/>
                </a:solidFill>
                <a:effectLst/>
                <a:latin typeface="+mn-lt"/>
                <a:ea typeface="+mn-ea"/>
                <a:cs typeface="+mn-cs"/>
              </a:rPr>
              <a:t> insights </a:t>
            </a:r>
            <a:r>
              <a:rPr lang="fr-BE" sz="1200" kern="1200" dirty="0" err="1">
                <a:solidFill>
                  <a:schemeClr val="tx1"/>
                </a:solidFill>
                <a:effectLst/>
                <a:latin typeface="+mn-lt"/>
                <a:ea typeface="+mn-ea"/>
                <a:cs typeface="+mn-cs"/>
              </a:rPr>
              <a:t>into</a:t>
            </a:r>
            <a:r>
              <a:rPr lang="fr-BE" sz="1200" kern="1200" dirty="0">
                <a:solidFill>
                  <a:schemeClr val="tx1"/>
                </a:solidFill>
                <a:effectLst/>
                <a:latin typeface="+mn-lt"/>
                <a:ea typeface="+mn-ea"/>
                <a:cs typeface="+mn-cs"/>
              </a:rPr>
              <a:t> how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manage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effort </a:t>
            </a:r>
            <a:r>
              <a:rPr lang="fr-BE" sz="1200" kern="1200" dirty="0" err="1">
                <a:solidFill>
                  <a:schemeClr val="tx1"/>
                </a:solidFill>
                <a:effectLst/>
                <a:latin typeface="+mn-lt"/>
                <a:ea typeface="+mn-ea"/>
                <a:cs typeface="+mn-cs"/>
              </a:rPr>
              <a:t>during</a:t>
            </a:r>
            <a:r>
              <a:rPr lang="fr-BE" sz="1200" kern="1200" dirty="0">
                <a:solidFill>
                  <a:schemeClr val="tx1"/>
                </a:solidFill>
                <a:effectLst/>
                <a:latin typeface="+mn-lt"/>
                <a:ea typeface="+mn-ea"/>
                <a:cs typeface="+mn-cs"/>
              </a:rPr>
              <a:t> races. </a:t>
            </a:r>
            <a:r>
              <a:rPr lang="fr-BE" sz="1200" kern="1200" dirty="0" err="1">
                <a:solidFill>
                  <a:schemeClr val="tx1"/>
                </a:solidFill>
                <a:effectLst/>
                <a:latin typeface="+mn-lt"/>
                <a:ea typeface="+mn-ea"/>
                <a:cs typeface="+mn-cs"/>
              </a:rPr>
              <a:t>Decision-making</a:t>
            </a:r>
            <a:r>
              <a:rPr lang="fr-BE" sz="1200" kern="1200" dirty="0">
                <a:solidFill>
                  <a:schemeClr val="tx1"/>
                </a:solidFill>
                <a:effectLst/>
                <a:latin typeface="+mn-lt"/>
                <a:ea typeface="+mn-ea"/>
                <a:cs typeface="+mn-cs"/>
              </a:rPr>
              <a:t> changes </a:t>
            </a:r>
            <a:r>
              <a:rPr lang="fr-BE" sz="1200" kern="1200" dirty="0" err="1">
                <a:solidFill>
                  <a:schemeClr val="tx1"/>
                </a:solidFill>
                <a:effectLst/>
                <a:latin typeface="+mn-lt"/>
                <a:ea typeface="+mn-ea"/>
                <a:cs typeface="+mn-cs"/>
              </a:rPr>
              <a:t>throughout</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event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based</a:t>
            </a:r>
            <a:r>
              <a:rPr lang="fr-BE" sz="1200" kern="1200" dirty="0">
                <a:solidFill>
                  <a:schemeClr val="tx1"/>
                </a:solidFill>
                <a:effectLst/>
                <a:latin typeface="+mn-lt"/>
                <a:ea typeface="+mn-ea"/>
                <a:cs typeface="+mn-cs"/>
              </a:rPr>
              <a:t> on </a:t>
            </a:r>
            <a:r>
              <a:rPr lang="fr-BE" sz="1200" kern="1200" dirty="0" err="1">
                <a:solidFill>
                  <a:schemeClr val="tx1"/>
                </a:solidFill>
                <a:effectLst/>
                <a:latin typeface="+mn-lt"/>
                <a:ea typeface="+mn-ea"/>
                <a:cs typeface="+mn-cs"/>
              </a:rPr>
              <a:t>encountered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constraints</a:t>
            </a:r>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Our </a:t>
            </a:r>
            <a:r>
              <a:rPr lang="fr-BE" sz="1200" kern="1200" dirty="0" err="1">
                <a:solidFill>
                  <a:schemeClr val="tx1"/>
                </a:solidFill>
                <a:effectLst/>
                <a:latin typeface="+mn-lt"/>
                <a:ea typeface="+mn-ea"/>
                <a:cs typeface="+mn-cs"/>
              </a:rPr>
              <a:t>results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suggest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developing</a:t>
            </a:r>
            <a:r>
              <a:rPr lang="fr-BE" sz="1200" kern="1200" dirty="0">
                <a:solidFill>
                  <a:schemeClr val="tx1"/>
                </a:solidFill>
                <a:effectLst/>
                <a:latin typeface="+mn-lt"/>
                <a:ea typeface="+mn-ea"/>
                <a:cs typeface="+mn-cs"/>
              </a:rPr>
              <a:t> good habits and relevant anticipation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by </a:t>
            </a:r>
            <a:r>
              <a:rPr lang="fr-BE" sz="1200" kern="1200" dirty="0" err="1">
                <a:solidFill>
                  <a:schemeClr val="tx1"/>
                </a:solidFill>
                <a:effectLst/>
                <a:latin typeface="+mn-lt"/>
                <a:ea typeface="+mn-ea"/>
                <a:cs typeface="+mn-cs"/>
              </a:rPr>
              <a:t>education</a:t>
            </a:r>
            <a:r>
              <a:rPr lang="fr-BE" sz="1200" kern="1200" dirty="0">
                <a:solidFill>
                  <a:schemeClr val="tx1"/>
                </a:solidFill>
                <a:effectLst/>
                <a:latin typeface="+mn-lt"/>
                <a:ea typeface="+mn-ea"/>
                <a:cs typeface="+mn-cs"/>
              </a:rPr>
              <a:t> and training can </a:t>
            </a:r>
            <a:r>
              <a:rPr lang="fr-BE" sz="1200" kern="1200" dirty="0" err="1">
                <a:solidFill>
                  <a:schemeClr val="tx1"/>
                </a:solidFill>
                <a:effectLst/>
                <a:latin typeface="+mn-lt"/>
                <a:ea typeface="+mn-ea"/>
                <a:cs typeface="+mn-cs"/>
              </a:rPr>
              <a:t>reduce</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need</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frequent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adjustments</a:t>
            </a:r>
            <a:r>
              <a:rPr lang="fr-BE" sz="1200" kern="1200" dirty="0">
                <a:solidFill>
                  <a:schemeClr val="tx1"/>
                </a:solidFill>
                <a:effectLst/>
                <a:latin typeface="+mn-lt"/>
                <a:ea typeface="+mn-ea"/>
                <a:cs typeface="+mn-cs"/>
              </a:rPr>
              <a:t>, manage </a:t>
            </a:r>
            <a:r>
              <a:rPr lang="fr-BE" sz="1200" kern="1200" dirty="0" err="1">
                <a:solidFill>
                  <a:schemeClr val="tx1"/>
                </a:solidFill>
                <a:effectLst/>
                <a:latin typeface="+mn-lt"/>
                <a:ea typeface="+mn-ea"/>
                <a:cs typeface="+mn-cs"/>
              </a:rPr>
              <a:t>energy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consumption</a:t>
            </a:r>
            <a:r>
              <a:rPr lang="fr-BE" sz="1200" kern="1200" dirty="0">
                <a:solidFill>
                  <a:schemeClr val="tx1"/>
                </a:solidFill>
                <a:effectLst/>
                <a:latin typeface="+mn-lt"/>
                <a:ea typeface="+mn-ea"/>
                <a:cs typeface="+mn-cs"/>
              </a:rPr>
              <a:t>, and to </a:t>
            </a:r>
            <a:r>
              <a:rPr lang="fr-BE" sz="1200" kern="1200" dirty="0" err="1">
                <a:solidFill>
                  <a:schemeClr val="tx1"/>
                </a:solidFill>
                <a:effectLst/>
                <a:latin typeface="+mn-lt"/>
                <a:ea typeface="+mn-ea"/>
                <a:cs typeface="+mn-cs"/>
              </a:rPr>
              <a:t>avoid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premature</a:t>
            </a:r>
            <a:r>
              <a:rPr lang="fr-BE" sz="1200" kern="1200" dirty="0">
                <a:solidFill>
                  <a:schemeClr val="tx1"/>
                </a:solidFill>
                <a:effectLst/>
                <a:latin typeface="+mn-lt"/>
                <a:ea typeface="+mn-ea"/>
                <a:cs typeface="+mn-cs"/>
              </a:rPr>
              <a:t> exhaustion or </a:t>
            </a:r>
            <a:r>
              <a:rPr lang="fr-BE" sz="1200" kern="1200" dirty="0" err="1">
                <a:solidFill>
                  <a:schemeClr val="tx1"/>
                </a:solidFill>
                <a:effectLst/>
                <a:latin typeface="+mn-lt"/>
                <a:ea typeface="+mn-ea"/>
                <a:cs typeface="+mn-cs"/>
              </a:rPr>
              <a:t>injury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enabling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athletes</a:t>
            </a:r>
            <a:r>
              <a:rPr lang="fr-BE" sz="1200" kern="1200" dirty="0">
                <a:solidFill>
                  <a:schemeClr val="tx1"/>
                </a:solidFill>
                <a:effectLst/>
                <a:latin typeface="+mn-lt"/>
                <a:ea typeface="+mn-ea"/>
                <a:cs typeface="+mn-cs"/>
              </a:rPr>
              <a:t> to focus on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strategy</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maximize</a:t>
            </a:r>
            <a:r>
              <a:rPr lang="fr-BE" sz="1200" kern="1200" dirty="0">
                <a:solidFill>
                  <a:schemeClr val="tx1"/>
                </a:solidFill>
                <a:effectLst/>
                <a:latin typeface="+mn-lt"/>
                <a:ea typeface="+mn-ea"/>
                <a:cs typeface="+mn-cs"/>
              </a:rPr>
              <a:t> performance. </a:t>
            </a:r>
            <a:r>
              <a:rPr lang="fr-BE" sz="1200" kern="1200" dirty="0" err="1">
                <a:solidFill>
                  <a:schemeClr val="tx1"/>
                </a:solidFill>
                <a:effectLst/>
                <a:latin typeface="+mn-lt"/>
                <a:ea typeface="+mn-ea"/>
                <a:cs typeface="+mn-cs"/>
              </a:rPr>
              <a:t>Better</a:t>
            </a:r>
            <a:r>
              <a:rPr lang="fr-BE" sz="1200" kern="1200" dirty="0">
                <a:solidFill>
                  <a:schemeClr val="tx1"/>
                </a:solidFill>
                <a:effectLst/>
                <a:latin typeface="+mn-lt"/>
                <a:ea typeface="+mn-ea"/>
                <a:cs typeface="+mn-cs"/>
              </a:rPr>
              <a:t> anticipation enables </a:t>
            </a:r>
            <a:r>
              <a:rPr lang="fr-BE" sz="1200" kern="1200" dirty="0" err="1">
                <a:solidFill>
                  <a:schemeClr val="tx1"/>
                </a:solidFill>
                <a:effectLst/>
                <a:latin typeface="+mn-lt"/>
                <a:ea typeface="+mn-ea"/>
                <a:cs typeface="+mn-cs"/>
              </a:rPr>
              <a:t>better</a:t>
            </a:r>
            <a:r>
              <a:rPr lang="fr-BE" sz="1200" kern="1200" dirty="0">
                <a:solidFill>
                  <a:schemeClr val="tx1"/>
                </a:solidFill>
                <a:effectLst/>
                <a:latin typeface="+mn-lt"/>
                <a:ea typeface="+mn-ea"/>
                <a:cs typeface="+mn-cs"/>
              </a:rPr>
              <a:t> adaptation by </a:t>
            </a:r>
            <a:r>
              <a:rPr lang="fr-BE" sz="1200" kern="1200" dirty="0" err="1">
                <a:solidFill>
                  <a:schemeClr val="tx1"/>
                </a:solidFill>
                <a:effectLst/>
                <a:latin typeface="+mn-lt"/>
                <a:ea typeface="+mn-ea"/>
                <a:cs typeface="+mn-cs"/>
              </a:rPr>
              <a:t>minimizing</a:t>
            </a:r>
            <a:r>
              <a:rPr lang="fr-BE" sz="1200" kern="1200" dirty="0">
                <a:solidFill>
                  <a:schemeClr val="tx1"/>
                </a:solidFill>
                <a:effectLst/>
                <a:latin typeface="+mn-lt"/>
                <a:ea typeface="+mn-ea"/>
                <a:cs typeface="+mn-cs"/>
              </a:rPr>
              <a:t> surprises and </a:t>
            </a:r>
            <a:r>
              <a:rPr lang="fr-BE" sz="1200" kern="1200" dirty="0" err="1">
                <a:solidFill>
                  <a:schemeClr val="tx1"/>
                </a:solidFill>
                <a:effectLst/>
                <a:latin typeface="+mn-lt"/>
                <a:ea typeface="+mn-ea"/>
                <a:cs typeface="+mn-cs"/>
              </a:rPr>
              <a:t>increasing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appropriate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responses</a:t>
            </a:r>
            <a:r>
              <a:rPr lang="fr-BE" sz="1200" kern="1200" dirty="0">
                <a:solidFill>
                  <a:schemeClr val="tx1"/>
                </a:solidFill>
                <a:effectLst/>
                <a:latin typeface="+mn-lt"/>
                <a:ea typeface="+mn-ea"/>
                <a:cs typeface="+mn-cs"/>
              </a:rPr>
              <a:t>. The data can help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coaches, and </a:t>
            </a:r>
            <a:r>
              <a:rPr lang="fr-BE" sz="1200" kern="1200" dirty="0" err="1">
                <a:solidFill>
                  <a:schemeClr val="tx1"/>
                </a:solidFill>
                <a:effectLst/>
                <a:latin typeface="+mn-lt"/>
                <a:ea typeface="+mn-ea"/>
                <a:cs typeface="+mn-cs"/>
              </a:rPr>
              <a:t>psychologists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better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understand</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prepare</a:t>
            </a:r>
            <a:r>
              <a:rPr lang="fr-BE" sz="1200" kern="1200" dirty="0">
                <a:solidFill>
                  <a:schemeClr val="tx1"/>
                </a:solidFill>
                <a:effectLst/>
                <a:latin typeface="+mn-lt"/>
                <a:ea typeface="+mn-ea"/>
                <a:cs typeface="+mn-cs"/>
              </a:rPr>
              <a:t> for short-distance trail running.</a:t>
            </a:r>
          </a:p>
          <a:p>
            <a:r>
              <a:rPr lang="fr-BE"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15</a:t>
            </a:fld>
            <a:endParaRPr lang="fr-FR"/>
          </a:p>
        </p:txBody>
      </p:sp>
    </p:spTree>
    <p:extLst>
      <p:ext uri="{BB962C8B-B14F-4D97-AF65-F5344CB8AC3E}">
        <p14:creationId xmlns:p14="http://schemas.microsoft.com/office/powerpoint/2010/main" val="209020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The </a:t>
            </a:r>
            <a:r>
              <a:rPr lang="fr-BE" sz="1200" kern="1200" dirty="0" err="1">
                <a:solidFill>
                  <a:schemeClr val="tx1"/>
                </a:solidFill>
                <a:effectLst/>
                <a:latin typeface="+mn-lt"/>
                <a:ea typeface="+mn-ea"/>
                <a:cs typeface="+mn-cs"/>
              </a:rPr>
              <a:t>popularity</a:t>
            </a:r>
            <a:r>
              <a:rPr lang="fr-BE" sz="1200" kern="1200" dirty="0">
                <a:solidFill>
                  <a:schemeClr val="tx1"/>
                </a:solidFill>
                <a:effectLst/>
                <a:latin typeface="+mn-lt"/>
                <a:ea typeface="+mn-ea"/>
                <a:cs typeface="+mn-cs"/>
              </a:rPr>
              <a:t> of endurance sports has </a:t>
            </a:r>
            <a:r>
              <a:rPr lang="fr-BE" sz="1200" kern="1200" dirty="0" err="1">
                <a:solidFill>
                  <a:schemeClr val="tx1"/>
                </a:solidFill>
                <a:effectLst/>
                <a:latin typeface="+mn-lt"/>
                <a:ea typeface="+mn-ea"/>
                <a:cs typeface="+mn-cs"/>
              </a:rPr>
              <a:t>grown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considerably</a:t>
            </a:r>
            <a:r>
              <a:rPr lang="fr-BE" sz="1200" kern="1200" dirty="0">
                <a:solidFill>
                  <a:schemeClr val="tx1"/>
                </a:solidFill>
                <a:effectLst/>
                <a:latin typeface="+mn-lt"/>
                <a:ea typeface="+mn-ea"/>
                <a:cs typeface="+mn-cs"/>
              </a:rPr>
              <a:t> over </a:t>
            </a:r>
            <a:r>
              <a:rPr lang="fr-BE" sz="1200" kern="1200" dirty="0" err="1">
                <a:solidFill>
                  <a:schemeClr val="tx1"/>
                </a:solidFill>
                <a:effectLst/>
                <a:latin typeface="+mn-lt"/>
                <a:ea typeface="+mn-ea"/>
                <a:cs typeface="+mn-cs"/>
              </a:rPr>
              <a:t>recent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years</a:t>
            </a:r>
            <a:r>
              <a:rPr lang="fr-BE" sz="1200" kern="1200" dirty="0">
                <a:solidFill>
                  <a:schemeClr val="tx1"/>
                </a:solidFill>
                <a:effectLst/>
                <a:latin typeface="+mn-lt"/>
                <a:ea typeface="+mn-ea"/>
                <a:cs typeface="+mn-cs"/>
              </a:rPr>
              <a:t> and trail running in </a:t>
            </a:r>
            <a:r>
              <a:rPr lang="fr-BE" sz="1200" kern="1200" dirty="0" err="1">
                <a:solidFill>
                  <a:schemeClr val="tx1"/>
                </a:solidFill>
                <a:effectLst/>
                <a:latin typeface="+mn-lt"/>
                <a:ea typeface="+mn-ea"/>
                <a:cs typeface="+mn-cs"/>
              </a:rPr>
              <a:t>particular</a:t>
            </a:r>
            <a:r>
              <a:rPr lang="fr-BE" sz="1200" kern="1200" dirty="0">
                <a:solidFill>
                  <a:schemeClr val="tx1"/>
                </a:solidFill>
                <a:effectLst/>
                <a:latin typeface="+mn-lt"/>
                <a:ea typeface="+mn-ea"/>
                <a:cs typeface="+mn-cs"/>
              </a:rPr>
              <a:t> has </a:t>
            </a:r>
            <a:r>
              <a:rPr lang="fr-BE" sz="1200" kern="1200" dirty="0" err="1">
                <a:solidFill>
                  <a:schemeClr val="tx1"/>
                </a:solidFill>
                <a:effectLst/>
                <a:latin typeface="+mn-lt"/>
                <a:ea typeface="+mn-ea"/>
                <a:cs typeface="+mn-cs"/>
              </a:rPr>
              <a:t>become</a:t>
            </a:r>
            <a:r>
              <a:rPr lang="fr-BE" sz="1200" kern="1200" dirty="0">
                <a:solidFill>
                  <a:schemeClr val="tx1"/>
                </a:solidFill>
                <a:effectLst/>
                <a:latin typeface="+mn-lt"/>
                <a:ea typeface="+mn-ea"/>
                <a:cs typeface="+mn-cs"/>
              </a:rPr>
              <a:t> one of the </a:t>
            </a:r>
            <a:r>
              <a:rPr lang="fr-BE" sz="1200" kern="1200" dirty="0" err="1">
                <a:solidFill>
                  <a:schemeClr val="tx1"/>
                </a:solidFill>
                <a:effectLst/>
                <a:latin typeface="+mn-lt"/>
                <a:ea typeface="+mn-ea"/>
                <a:cs typeface="+mn-cs"/>
              </a:rPr>
              <a:t>world's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fastest-growing</a:t>
            </a:r>
            <a:r>
              <a:rPr lang="fr-BE" sz="1200" kern="1200" dirty="0">
                <a:solidFill>
                  <a:schemeClr val="tx1"/>
                </a:solidFill>
                <a:effectLst/>
                <a:latin typeface="+mn-lt"/>
                <a:ea typeface="+mn-ea"/>
                <a:cs typeface="+mn-cs"/>
              </a:rPr>
              <a:t> sports.</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Trail running imposes unique </a:t>
            </a:r>
            <a:r>
              <a:rPr lang="fr-BE" sz="1200" kern="1200" dirty="0" err="1">
                <a:solidFill>
                  <a:schemeClr val="tx1"/>
                </a:solidFill>
                <a:effectLst/>
                <a:latin typeface="+mn-lt"/>
                <a:ea typeface="+mn-ea"/>
                <a:cs typeface="+mn-cs"/>
              </a:rPr>
              <a:t>constraints</a:t>
            </a:r>
            <a:r>
              <a:rPr lang="fr-BE" sz="1200" kern="1200" dirty="0">
                <a:solidFill>
                  <a:schemeClr val="tx1"/>
                </a:solidFill>
                <a:effectLst/>
                <a:latin typeface="+mn-lt"/>
                <a:ea typeface="+mn-ea"/>
                <a:cs typeface="+mn-cs"/>
              </a:rPr>
              <a:t> due to surface variations, </a:t>
            </a:r>
            <a:r>
              <a:rPr lang="fr-BE" sz="1200" kern="1200" dirty="0" err="1">
                <a:solidFill>
                  <a:schemeClr val="tx1"/>
                </a:solidFill>
                <a:effectLst/>
                <a:latin typeface="+mn-lt"/>
                <a:ea typeface="+mn-ea"/>
                <a:cs typeface="+mn-cs"/>
              </a:rPr>
              <a:t>changing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weather</a:t>
            </a:r>
            <a:r>
              <a:rPr lang="fr-BE" sz="1200" kern="1200" dirty="0">
                <a:solidFill>
                  <a:schemeClr val="tx1"/>
                </a:solidFill>
                <a:effectLst/>
                <a:latin typeface="+mn-lt"/>
                <a:ea typeface="+mn-ea"/>
                <a:cs typeface="+mn-cs"/>
              </a:rPr>
              <a:t> conditions and </a:t>
            </a:r>
            <a:r>
              <a:rPr lang="fr-BE" sz="1200" kern="1200" dirty="0" err="1">
                <a:solidFill>
                  <a:schemeClr val="tx1"/>
                </a:solidFill>
                <a:effectLst/>
                <a:latin typeface="+mn-lt"/>
                <a:ea typeface="+mn-ea"/>
                <a:cs typeface="+mn-cs"/>
              </a:rPr>
              <a:t>significant</a:t>
            </a:r>
            <a:r>
              <a:rPr lang="fr-BE" sz="1200" kern="1200" dirty="0">
                <a:solidFill>
                  <a:schemeClr val="tx1"/>
                </a:solidFill>
                <a:effectLst/>
                <a:latin typeface="+mn-lt"/>
                <a:ea typeface="+mn-ea"/>
                <a:cs typeface="+mn-cs"/>
              </a:rPr>
              <a:t> altitude </a:t>
            </a:r>
            <a:r>
              <a:rPr lang="fr-BE" sz="1200" kern="1200" dirty="0" err="1">
                <a:solidFill>
                  <a:schemeClr val="tx1"/>
                </a:solidFill>
                <a:effectLst/>
                <a:latin typeface="+mn-lt"/>
                <a:ea typeface="+mn-ea"/>
                <a:cs typeface="+mn-cs"/>
              </a:rPr>
              <a:t>differences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making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races more </a:t>
            </a:r>
            <a:r>
              <a:rPr lang="fr-BE" sz="1200" kern="1200" dirty="0" err="1">
                <a:solidFill>
                  <a:schemeClr val="tx1"/>
                </a:solidFill>
                <a:effectLst/>
                <a:latin typeface="+mn-lt"/>
                <a:ea typeface="+mn-ea"/>
                <a:cs typeface="+mn-cs"/>
              </a:rPr>
              <a:t>technical</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tactical</a:t>
            </a:r>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 </a:t>
            </a:r>
          </a:p>
          <a:p>
            <a:r>
              <a:rPr lang="fr-BE" sz="1200" kern="1200" dirty="0" err="1">
                <a:solidFill>
                  <a:schemeClr val="tx1"/>
                </a:solidFill>
                <a:effectLst/>
                <a:latin typeface="+mn-lt"/>
                <a:ea typeface="+mn-ea"/>
                <a:cs typeface="+mn-cs"/>
              </a:rPr>
              <a:t>Each</a:t>
            </a:r>
            <a:r>
              <a:rPr lang="fr-BE" sz="1200" kern="1200" dirty="0">
                <a:solidFill>
                  <a:schemeClr val="tx1"/>
                </a:solidFill>
                <a:effectLst/>
                <a:latin typeface="+mn-lt"/>
                <a:ea typeface="+mn-ea"/>
                <a:cs typeface="+mn-cs"/>
              </a:rPr>
              <a:t> trail </a:t>
            </a:r>
            <a:r>
              <a:rPr lang="fr-BE" sz="1200" kern="1200" dirty="0" err="1">
                <a:solidFill>
                  <a:schemeClr val="tx1"/>
                </a:solidFill>
                <a:effectLst/>
                <a:latin typeface="+mn-lt"/>
                <a:ea typeface="+mn-ea"/>
                <a:cs typeface="+mn-cs"/>
              </a:rPr>
              <a:t>event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totally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different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makes</a:t>
            </a:r>
            <a:r>
              <a:rPr lang="fr-BE" sz="1200" kern="1200" dirty="0">
                <a:solidFill>
                  <a:schemeClr val="tx1"/>
                </a:solidFill>
                <a:effectLst/>
                <a:latin typeface="+mn-lt"/>
                <a:ea typeface="+mn-ea"/>
                <a:cs typeface="+mn-cs"/>
              </a:rPr>
              <a:t> performance </a:t>
            </a:r>
            <a:r>
              <a:rPr lang="fr-BE" sz="1200" kern="1200" dirty="0" err="1">
                <a:solidFill>
                  <a:schemeClr val="tx1"/>
                </a:solidFill>
                <a:effectLst/>
                <a:latin typeface="+mn-lt"/>
                <a:ea typeface="+mn-ea"/>
                <a:cs typeface="+mn-cs"/>
              </a:rPr>
              <a:t>predictions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even</a:t>
            </a:r>
            <a:r>
              <a:rPr lang="fr-BE" sz="1200" kern="1200" dirty="0">
                <a:solidFill>
                  <a:schemeClr val="tx1"/>
                </a:solidFill>
                <a:effectLst/>
                <a:latin typeface="+mn-lt"/>
                <a:ea typeface="+mn-ea"/>
                <a:cs typeface="+mn-cs"/>
              </a:rPr>
              <a:t> more </a:t>
            </a:r>
            <a:r>
              <a:rPr lang="fr-BE" sz="1200" kern="1200" dirty="0" err="1">
                <a:solidFill>
                  <a:schemeClr val="tx1"/>
                </a:solidFill>
                <a:effectLst/>
                <a:latin typeface="+mn-lt"/>
                <a:ea typeface="+mn-ea"/>
                <a:cs typeface="+mn-cs"/>
              </a:rPr>
              <a:t>difficult</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achieve</a:t>
            </a:r>
            <a:r>
              <a:rPr lang="fr-BE" sz="1200" kern="1200" dirty="0">
                <a:solidFill>
                  <a:schemeClr val="tx1"/>
                </a:solidFill>
                <a:effectLst/>
                <a:latin typeface="+mn-lt"/>
                <a:ea typeface="+mn-ea"/>
                <a:cs typeface="+mn-cs"/>
              </a:rPr>
              <a:t>.</a:t>
            </a:r>
          </a:p>
          <a:p>
            <a:r>
              <a:rPr lang="fr-BE" sz="1200" kern="1200" dirty="0">
                <a:solidFill>
                  <a:schemeClr val="tx1"/>
                </a:solidFill>
                <a:effectLst/>
                <a:latin typeface="+mn-lt"/>
                <a:ea typeface="+mn-ea"/>
                <a:cs typeface="+mn-cs"/>
              </a:rPr>
              <a:t> </a:t>
            </a:r>
          </a:p>
          <a:p>
            <a:r>
              <a:rPr lang="fr-BE" sz="1200" kern="1200" dirty="0" err="1">
                <a:solidFill>
                  <a:schemeClr val="tx1"/>
                </a:solidFill>
                <a:effectLst/>
                <a:latin typeface="+mn-lt"/>
                <a:ea typeface="+mn-ea"/>
                <a:cs typeface="+mn-cs"/>
              </a:rPr>
              <a:t>During</a:t>
            </a:r>
            <a:r>
              <a:rPr lang="fr-BE" sz="1200" kern="1200" dirty="0">
                <a:solidFill>
                  <a:schemeClr val="tx1"/>
                </a:solidFill>
                <a:effectLst/>
                <a:latin typeface="+mn-lt"/>
                <a:ea typeface="+mn-ea"/>
                <a:cs typeface="+mn-cs"/>
              </a:rPr>
              <a:t> trail running, participants are </a:t>
            </a:r>
            <a:r>
              <a:rPr lang="fr-BE" sz="1200" kern="1200" dirty="0" err="1">
                <a:solidFill>
                  <a:schemeClr val="tx1"/>
                </a:solidFill>
                <a:effectLst/>
                <a:latin typeface="+mn-lt"/>
                <a:ea typeface="+mn-ea"/>
                <a:cs typeface="+mn-cs"/>
              </a:rPr>
              <a:t>often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confronted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variety</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decision-making</a:t>
            </a:r>
            <a:r>
              <a:rPr lang="fr-BE" sz="1200" kern="1200" dirty="0">
                <a:solidFill>
                  <a:schemeClr val="tx1"/>
                </a:solidFill>
                <a:effectLst/>
                <a:latin typeface="+mn-lt"/>
                <a:ea typeface="+mn-ea"/>
                <a:cs typeface="+mn-cs"/>
              </a:rPr>
              <a:t> challenges and self-</a:t>
            </a:r>
            <a:r>
              <a:rPr lang="fr-BE" sz="1200" kern="1200" dirty="0" err="1">
                <a:solidFill>
                  <a:schemeClr val="tx1"/>
                </a:solidFill>
                <a:effectLst/>
                <a:latin typeface="+mn-lt"/>
                <a:ea typeface="+mn-ea"/>
                <a:cs typeface="+mn-cs"/>
              </a:rPr>
              <a:t>organization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plays</a:t>
            </a:r>
            <a:r>
              <a:rPr lang="fr-BE" sz="1200" kern="1200" dirty="0">
                <a:solidFill>
                  <a:schemeClr val="tx1"/>
                </a:solidFill>
                <a:effectLst/>
                <a:latin typeface="+mn-lt"/>
                <a:ea typeface="+mn-ea"/>
                <a:cs typeface="+mn-cs"/>
              </a:rPr>
              <a:t> a key </a:t>
            </a:r>
            <a:r>
              <a:rPr lang="fr-BE" sz="1200" kern="1200" dirty="0" err="1">
                <a:solidFill>
                  <a:schemeClr val="tx1"/>
                </a:solidFill>
                <a:effectLst/>
                <a:latin typeface="+mn-lt"/>
                <a:ea typeface="+mn-ea"/>
                <a:cs typeface="+mn-cs"/>
              </a:rPr>
              <a:t>role</a:t>
            </a:r>
            <a:r>
              <a:rPr lang="fr-BE" sz="1200" kern="1200" dirty="0">
                <a:solidFill>
                  <a:schemeClr val="tx1"/>
                </a:solidFill>
                <a:effectLst/>
                <a:latin typeface="+mn-lt"/>
                <a:ea typeface="+mn-ea"/>
                <a:cs typeface="+mn-cs"/>
              </a:rPr>
              <a:t> in performance.</a:t>
            </a:r>
          </a:p>
          <a:p>
            <a:r>
              <a:rPr lang="fr-BE" sz="1200" kern="1200" dirty="0">
                <a:solidFill>
                  <a:schemeClr val="tx1"/>
                </a:solidFill>
                <a:effectLst/>
                <a:latin typeface="+mn-lt"/>
                <a:ea typeface="+mn-ea"/>
                <a:cs typeface="+mn-cs"/>
              </a:rPr>
              <a:t> </a:t>
            </a:r>
          </a:p>
          <a:p>
            <a:r>
              <a:rPr lang="fr-BE" sz="1200" kern="1200" dirty="0" err="1">
                <a:solidFill>
                  <a:schemeClr val="tx1"/>
                </a:solidFill>
                <a:effectLst/>
                <a:latin typeface="+mn-lt"/>
                <a:ea typeface="+mn-ea"/>
                <a:cs typeface="+mn-cs"/>
              </a:rPr>
              <a:t>Surprisingly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lack</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studies</a:t>
            </a:r>
            <a:r>
              <a:rPr lang="fr-BE" sz="1200" kern="1200" dirty="0">
                <a:solidFill>
                  <a:schemeClr val="tx1"/>
                </a:solidFill>
                <a:effectLst/>
                <a:latin typeface="+mn-lt"/>
                <a:ea typeface="+mn-ea"/>
                <a:cs typeface="+mn-cs"/>
              </a:rPr>
              <a:t> on </a:t>
            </a:r>
            <a:r>
              <a:rPr lang="fr-BE" sz="1200" kern="1200" dirty="0" err="1">
                <a:solidFill>
                  <a:schemeClr val="tx1"/>
                </a:solidFill>
                <a:effectLst/>
                <a:latin typeface="+mn-lt"/>
                <a:ea typeface="+mn-ea"/>
                <a:cs typeface="+mn-cs"/>
              </a:rPr>
              <a:t>decision-making</a:t>
            </a:r>
            <a:r>
              <a:rPr lang="fr-BE" sz="1200" kern="1200" dirty="0">
                <a:solidFill>
                  <a:schemeClr val="tx1"/>
                </a:solidFill>
                <a:effectLst/>
                <a:latin typeface="+mn-lt"/>
                <a:ea typeface="+mn-ea"/>
                <a:cs typeface="+mn-cs"/>
              </a:rPr>
              <a:t> and effort management and few qualitative trail </a:t>
            </a:r>
            <a:r>
              <a:rPr lang="fr-BE" sz="1200" kern="1200" dirty="0" err="1">
                <a:solidFill>
                  <a:schemeClr val="tx1"/>
                </a:solidFill>
                <a:effectLst/>
                <a:latin typeface="+mn-lt"/>
                <a:ea typeface="+mn-ea"/>
                <a:cs typeface="+mn-cs"/>
              </a:rPr>
              <a:t>studies</a:t>
            </a:r>
            <a:r>
              <a:rPr lang="fr-BE" sz="1200" kern="1200" dirty="0">
                <a:solidFill>
                  <a:schemeClr val="tx1"/>
                </a:solidFill>
                <a:effectLst/>
                <a:latin typeface="+mn-lt"/>
                <a:ea typeface="+mn-ea"/>
                <a:cs typeface="+mn-cs"/>
              </a:rPr>
              <a:t> in the </a:t>
            </a:r>
            <a:r>
              <a:rPr lang="fr-BE" sz="1200" kern="1200" dirty="0" err="1">
                <a:solidFill>
                  <a:schemeClr val="tx1"/>
                </a:solidFill>
                <a:effectLst/>
                <a:latin typeface="+mn-lt"/>
                <a:ea typeface="+mn-ea"/>
                <a:cs typeface="+mn-cs"/>
              </a:rPr>
              <a:t>literature</a:t>
            </a:r>
            <a:r>
              <a:rPr lang="fr-BE"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2</a:t>
            </a:fld>
            <a:endParaRPr lang="fr-FR"/>
          </a:p>
        </p:txBody>
      </p:sp>
    </p:spTree>
    <p:extLst>
      <p:ext uri="{BB962C8B-B14F-4D97-AF65-F5344CB8AC3E}">
        <p14:creationId xmlns:p14="http://schemas.microsoft.com/office/powerpoint/2010/main" val="326841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The objectives of </a:t>
            </a:r>
            <a:r>
              <a:rPr lang="fr-BE" sz="1200" kern="1200" dirty="0" err="1">
                <a:solidFill>
                  <a:schemeClr val="tx1"/>
                </a:solidFill>
                <a:effectLst/>
                <a:latin typeface="+mn-lt"/>
                <a:ea typeface="+mn-ea"/>
                <a:cs typeface="+mn-cs"/>
              </a:rPr>
              <a:t>this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study</a:t>
            </a:r>
            <a:r>
              <a:rPr lang="fr-BE" sz="1200" kern="1200" dirty="0">
                <a:solidFill>
                  <a:schemeClr val="tx1"/>
                </a:solidFill>
                <a:effectLst/>
                <a:latin typeface="+mn-lt"/>
                <a:ea typeface="+mn-ea"/>
                <a:cs typeface="+mn-cs"/>
              </a:rPr>
              <a:t> are to </a:t>
            </a:r>
            <a:r>
              <a:rPr lang="fr-BE" sz="1200" kern="1200" dirty="0" err="1">
                <a:solidFill>
                  <a:schemeClr val="tx1"/>
                </a:solidFill>
                <a:effectLst/>
                <a:latin typeface="+mn-lt"/>
                <a:ea typeface="+mn-ea"/>
                <a:cs typeface="+mn-cs"/>
              </a:rPr>
              <a:t>identify</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describe</a:t>
            </a:r>
            <a:r>
              <a:rPr lang="fr-BE" sz="1200" kern="1200" dirty="0">
                <a:solidFill>
                  <a:schemeClr val="tx1"/>
                </a:solidFill>
                <a:effectLst/>
                <a:latin typeface="+mn-lt"/>
                <a:ea typeface="+mn-ea"/>
                <a:cs typeface="+mn-cs"/>
              </a:rPr>
              <a:t> the main effort management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employed</a:t>
            </a:r>
            <a:r>
              <a:rPr lang="fr-BE" sz="1200" kern="1200" dirty="0">
                <a:solidFill>
                  <a:schemeClr val="tx1"/>
                </a:solidFill>
                <a:effectLst/>
                <a:latin typeface="+mn-lt"/>
                <a:ea typeface="+mn-ea"/>
                <a:cs typeface="+mn-cs"/>
              </a:rPr>
              <a:t> by trail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and, to </a:t>
            </a:r>
            <a:r>
              <a:rPr lang="fr-BE" sz="1200" kern="1200" dirty="0" err="1">
                <a:solidFill>
                  <a:schemeClr val="tx1"/>
                </a:solidFill>
                <a:effectLst/>
                <a:latin typeface="+mn-lt"/>
                <a:ea typeface="+mn-ea"/>
                <a:cs typeface="+mn-cs"/>
              </a:rPr>
              <a:t>understand</a:t>
            </a:r>
            <a:r>
              <a:rPr lang="fr-BE" sz="1200" kern="1200" dirty="0">
                <a:solidFill>
                  <a:schemeClr val="tx1"/>
                </a:solidFill>
                <a:effectLst/>
                <a:latin typeface="+mn-lt"/>
                <a:ea typeface="+mn-ea"/>
                <a:cs typeface="+mn-cs"/>
              </a:rPr>
              <a:t> how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are </a:t>
            </a:r>
            <a:r>
              <a:rPr lang="fr-BE" sz="1200" kern="1200" dirty="0" err="1">
                <a:solidFill>
                  <a:schemeClr val="tx1"/>
                </a:solidFill>
                <a:effectLst/>
                <a:latin typeface="+mn-lt"/>
                <a:ea typeface="+mn-ea"/>
                <a:cs typeface="+mn-cs"/>
              </a:rPr>
              <a:t>used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according</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constraints</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critical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events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encountered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during</a:t>
            </a:r>
            <a:r>
              <a:rPr lang="fr-BE" sz="1200" kern="1200" dirty="0">
                <a:solidFill>
                  <a:schemeClr val="tx1"/>
                </a:solidFill>
                <a:effectLst/>
                <a:latin typeface="+mn-lt"/>
                <a:ea typeface="+mn-ea"/>
                <a:cs typeface="+mn-cs"/>
              </a:rPr>
              <a:t> the race. </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3</a:t>
            </a:fld>
            <a:endParaRPr lang="fr-FR"/>
          </a:p>
        </p:txBody>
      </p:sp>
    </p:spTree>
    <p:extLst>
      <p:ext uri="{BB962C8B-B14F-4D97-AF65-F5344CB8AC3E}">
        <p14:creationId xmlns:p14="http://schemas.microsoft.com/office/powerpoint/2010/main" val="263644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kern="1200" dirty="0">
                <a:solidFill>
                  <a:schemeClr val="tx1"/>
                </a:solidFill>
                <a:effectLst/>
                <a:latin typeface="+mn-lt"/>
                <a:ea typeface="+mn-ea"/>
                <a:cs typeface="+mn-cs"/>
              </a:rPr>
              <a:t>Participants were recruited on a voluntary basis and were selected with the aim to have a variety of profiles in terms of gender, age, level and goals.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Seven runners (3 women and 4 men) aged between 25 and 45 with different levels ranging from beginner to advanced participated in this study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BE" sz="1200" kern="1200" dirty="0" err="1">
                <a:solidFill>
                  <a:schemeClr val="tx1"/>
                </a:solidFill>
                <a:effectLst/>
                <a:latin typeface="+mn-lt"/>
                <a:ea typeface="+mn-ea"/>
                <a:cs typeface="+mn-cs"/>
              </a:rPr>
              <a:t>participating</a:t>
            </a:r>
            <a:r>
              <a:rPr lang="fr-BE" sz="1200" kern="1200" dirty="0">
                <a:solidFill>
                  <a:schemeClr val="tx1"/>
                </a:solidFill>
                <a:effectLst/>
                <a:latin typeface="+mn-lt"/>
                <a:ea typeface="+mn-ea"/>
                <a:cs typeface="+mn-cs"/>
              </a:rPr>
              <a:t> in a short trail race (10 to 30km) </a:t>
            </a:r>
            <a:r>
              <a:rPr lang="fr-BE" sz="1200" kern="1200" dirty="0" err="1">
                <a:solidFill>
                  <a:schemeClr val="tx1"/>
                </a:solidFill>
                <a:effectLst/>
                <a:latin typeface="+mn-lt"/>
                <a:ea typeface="+mn-ea"/>
                <a:cs typeface="+mn-cs"/>
              </a:rPr>
              <a:t>were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equipped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 GoPro, a Garmin </a:t>
            </a:r>
            <a:r>
              <a:rPr lang="fr-BE" sz="1200" kern="1200" dirty="0" err="1">
                <a:solidFill>
                  <a:schemeClr val="tx1"/>
                </a:solidFill>
                <a:effectLst/>
                <a:latin typeface="+mn-lt"/>
                <a:ea typeface="+mn-ea"/>
                <a:cs typeface="+mn-cs"/>
              </a:rPr>
              <a:t>watch</a:t>
            </a:r>
            <a:r>
              <a:rPr lang="fr-BE" sz="1200" kern="1200" dirty="0">
                <a:solidFill>
                  <a:schemeClr val="tx1"/>
                </a:solidFill>
                <a:effectLst/>
                <a:latin typeface="+mn-lt"/>
                <a:ea typeface="+mn-ea"/>
                <a:cs typeface="+mn-cs"/>
              </a:rPr>
              <a:t> and a </a:t>
            </a:r>
            <a:r>
              <a:rPr lang="fr-BE" sz="1200" kern="1200" dirty="0" err="1">
                <a:solidFill>
                  <a:schemeClr val="tx1"/>
                </a:solidFill>
                <a:effectLst/>
                <a:latin typeface="+mn-lt"/>
                <a:ea typeface="+mn-ea"/>
                <a:cs typeface="+mn-cs"/>
              </a:rPr>
              <a:t>Stryd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accelerometer</a:t>
            </a:r>
            <a:r>
              <a:rPr lang="fr-BE" sz="1200" kern="1200" dirty="0">
                <a:solidFill>
                  <a:schemeClr val="tx1"/>
                </a:solidFill>
                <a:effectLst/>
                <a:latin typeface="+mn-lt"/>
                <a:ea typeface="+mn-ea"/>
                <a:cs typeface="+mn-cs"/>
              </a:rPr>
              <a:t> to record traces of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activity</a:t>
            </a:r>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 </a:t>
            </a:r>
          </a:p>
          <a:p>
            <a:r>
              <a:rPr lang="fr-BE" sz="1200" kern="1200" dirty="0" err="1">
                <a:solidFill>
                  <a:schemeClr val="tx1"/>
                </a:solidFill>
                <a:effectLst/>
                <a:latin typeface="+mn-lt"/>
                <a:ea typeface="+mn-ea"/>
                <a:cs typeface="+mn-cs"/>
              </a:rPr>
              <a:t>Within</a:t>
            </a:r>
            <a:r>
              <a:rPr lang="fr-BE" sz="1200" kern="1200" dirty="0">
                <a:solidFill>
                  <a:schemeClr val="tx1"/>
                </a:solidFill>
                <a:effectLst/>
                <a:latin typeface="+mn-lt"/>
                <a:ea typeface="+mn-ea"/>
                <a:cs typeface="+mn-cs"/>
              </a:rPr>
              <a:t> the 5 </a:t>
            </a:r>
            <a:r>
              <a:rPr lang="fr-BE" sz="1200" kern="1200" dirty="0" err="1">
                <a:solidFill>
                  <a:schemeClr val="tx1"/>
                </a:solidFill>
                <a:effectLst/>
                <a:latin typeface="+mn-lt"/>
                <a:ea typeface="+mn-ea"/>
                <a:cs typeface="+mn-cs"/>
              </a:rPr>
              <a:t>days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following</a:t>
            </a:r>
            <a:r>
              <a:rPr lang="fr-BE" sz="1200" kern="1200" dirty="0">
                <a:solidFill>
                  <a:schemeClr val="tx1"/>
                </a:solidFill>
                <a:effectLst/>
                <a:latin typeface="+mn-lt"/>
                <a:ea typeface="+mn-ea"/>
                <a:cs typeface="+mn-cs"/>
              </a:rPr>
              <a:t> the race, </a:t>
            </a:r>
            <a:r>
              <a:rPr lang="fr-BE" sz="1200" kern="1200" dirty="0" err="1">
                <a:solidFill>
                  <a:schemeClr val="tx1"/>
                </a:solidFill>
                <a:effectLst/>
                <a:latin typeface="+mn-lt"/>
                <a:ea typeface="+mn-ea"/>
                <a:cs typeface="+mn-cs"/>
              </a:rPr>
              <a:t>each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subject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participated</a:t>
            </a:r>
            <a:r>
              <a:rPr lang="fr-BE" sz="1200" kern="1200" dirty="0">
                <a:solidFill>
                  <a:schemeClr val="tx1"/>
                </a:solidFill>
                <a:effectLst/>
                <a:latin typeface="+mn-lt"/>
                <a:ea typeface="+mn-ea"/>
                <a:cs typeface="+mn-cs"/>
              </a:rPr>
              <a:t> in a self-confrontation interview. </a:t>
            </a:r>
          </a:p>
          <a:p>
            <a:r>
              <a:rPr lang="fr-BE" sz="1200" kern="1200" dirty="0">
                <a:solidFill>
                  <a:schemeClr val="tx1"/>
                </a:solidFill>
                <a:effectLst/>
                <a:latin typeface="+mn-lt"/>
                <a:ea typeface="+mn-ea"/>
                <a:cs typeface="+mn-cs"/>
              </a:rPr>
              <a:t>The </a:t>
            </a:r>
            <a:r>
              <a:rPr lang="fr-BE" sz="1200" kern="1200" dirty="0" err="1">
                <a:solidFill>
                  <a:schemeClr val="tx1"/>
                </a:solidFill>
                <a:effectLst/>
                <a:latin typeface="+mn-lt"/>
                <a:ea typeface="+mn-ea"/>
                <a:cs typeface="+mn-cs"/>
              </a:rPr>
              <a:t>past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activity</a:t>
            </a:r>
            <a:r>
              <a:rPr lang="fr-BE" sz="1200" kern="1200" dirty="0">
                <a:solidFill>
                  <a:schemeClr val="tx1"/>
                </a:solidFill>
                <a:effectLst/>
                <a:latin typeface="+mn-lt"/>
                <a:ea typeface="+mn-ea"/>
                <a:cs typeface="+mn-cs"/>
              </a:rPr>
              <a:t> traces </a:t>
            </a:r>
            <a:r>
              <a:rPr lang="fr-BE" sz="1200" kern="1200" dirty="0" err="1">
                <a:solidFill>
                  <a:schemeClr val="tx1"/>
                </a:solidFill>
                <a:effectLst/>
                <a:latin typeface="+mn-lt"/>
                <a:ea typeface="+mn-ea"/>
                <a:cs typeface="+mn-cs"/>
              </a:rPr>
              <a:t>were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shown</a:t>
            </a:r>
            <a:r>
              <a:rPr lang="fr-BE" sz="1200" kern="1200" dirty="0">
                <a:solidFill>
                  <a:schemeClr val="tx1"/>
                </a:solidFill>
                <a:effectLst/>
                <a:latin typeface="+mn-lt"/>
                <a:ea typeface="+mn-ea"/>
                <a:cs typeface="+mn-cs"/>
              </a:rPr>
              <a:t> to the </a:t>
            </a:r>
            <a:r>
              <a:rPr lang="fr-BE" sz="1200" kern="1200" dirty="0" err="1">
                <a:solidFill>
                  <a:schemeClr val="tx1"/>
                </a:solidFill>
                <a:effectLst/>
                <a:latin typeface="+mn-lt"/>
                <a:ea typeface="+mn-ea"/>
                <a:cs typeface="+mn-cs"/>
              </a:rPr>
              <a:t>runner</a:t>
            </a:r>
            <a:r>
              <a:rPr lang="fr-BE" sz="1200" kern="1200" dirty="0">
                <a:solidFill>
                  <a:schemeClr val="tx1"/>
                </a:solidFill>
                <a:effectLst/>
                <a:latin typeface="+mn-lt"/>
                <a:ea typeface="+mn-ea"/>
                <a:cs typeface="+mn-cs"/>
              </a:rPr>
              <a:t> to help to </a:t>
            </a:r>
            <a:r>
              <a:rPr lang="fr-BE" sz="1200" kern="1200" dirty="0" err="1">
                <a:solidFill>
                  <a:schemeClr val="tx1"/>
                </a:solidFill>
                <a:effectLst/>
                <a:latin typeface="+mn-lt"/>
                <a:ea typeface="+mn-ea"/>
                <a:cs typeface="+mn-cs"/>
              </a:rPr>
              <a:t>relive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their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meaningful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experiences</a:t>
            </a:r>
            <a:r>
              <a:rPr lang="fr-BE" sz="1200" kern="1200" dirty="0">
                <a:solidFill>
                  <a:schemeClr val="tx1"/>
                </a:solidFill>
                <a:effectLst/>
                <a:latin typeface="+mn-lt"/>
                <a:ea typeface="+mn-ea"/>
                <a:cs typeface="+mn-cs"/>
              </a:rPr>
              <a:t> in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various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facets</a:t>
            </a:r>
            <a:r>
              <a:rPr lang="fr-BE" sz="1200" kern="1200" dirty="0">
                <a:solidFill>
                  <a:schemeClr val="tx1"/>
                </a:solidFill>
                <a:effectLst/>
                <a:latin typeface="+mn-lt"/>
                <a:ea typeface="+mn-ea"/>
                <a:cs typeface="+mn-cs"/>
              </a:rPr>
              <a:t>. Participants </a:t>
            </a:r>
            <a:r>
              <a:rPr lang="fr-BE" sz="1200" kern="1200" dirty="0" err="1">
                <a:solidFill>
                  <a:schemeClr val="tx1"/>
                </a:solidFill>
                <a:effectLst/>
                <a:latin typeface="+mn-lt"/>
                <a:ea typeface="+mn-ea"/>
                <a:cs typeface="+mn-cs"/>
              </a:rPr>
              <a:t>were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asked</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describe</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each</a:t>
            </a:r>
            <a:r>
              <a:rPr lang="fr-BE" sz="1200" kern="1200" dirty="0">
                <a:solidFill>
                  <a:schemeClr val="tx1"/>
                </a:solidFill>
                <a:effectLst/>
                <a:latin typeface="+mn-lt"/>
                <a:ea typeface="+mn-ea"/>
                <a:cs typeface="+mn-cs"/>
              </a:rPr>
              <a:t> relevant </a:t>
            </a:r>
            <a:r>
              <a:rPr lang="fr-BE" sz="1200" kern="1200" dirty="0" err="1">
                <a:solidFill>
                  <a:schemeClr val="tx1"/>
                </a:solidFill>
                <a:effectLst/>
                <a:latin typeface="+mn-lt"/>
                <a:ea typeface="+mn-ea"/>
                <a:cs typeface="+mn-cs"/>
              </a:rPr>
              <a:t>event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what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feel</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think</a:t>
            </a:r>
            <a:r>
              <a:rPr lang="fr-BE" sz="1200" kern="1200" dirty="0">
                <a:solidFill>
                  <a:schemeClr val="tx1"/>
                </a:solidFill>
                <a:effectLst/>
                <a:latin typeface="+mn-lt"/>
                <a:ea typeface="+mn-ea"/>
                <a:cs typeface="+mn-cs"/>
              </a:rPr>
              <a:t> and the </a:t>
            </a:r>
            <a:r>
              <a:rPr lang="fr-BE" sz="1200" kern="1200" dirty="0" err="1">
                <a:solidFill>
                  <a:schemeClr val="tx1"/>
                </a:solidFill>
                <a:effectLst/>
                <a:latin typeface="+mn-lt"/>
                <a:ea typeface="+mn-ea"/>
                <a:cs typeface="+mn-cs"/>
              </a:rPr>
              <a:t>decisions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make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according</a:t>
            </a:r>
            <a:r>
              <a:rPr lang="fr-BE" sz="1200" kern="1200" dirty="0">
                <a:solidFill>
                  <a:schemeClr val="tx1"/>
                </a:solidFill>
                <a:effectLst/>
                <a:latin typeface="+mn-lt"/>
                <a:ea typeface="+mn-ea"/>
                <a:cs typeface="+mn-cs"/>
              </a:rPr>
              <a:t> to race </a:t>
            </a:r>
            <a:r>
              <a:rPr lang="fr-BE" sz="1200" kern="1200" dirty="0" err="1">
                <a:solidFill>
                  <a:schemeClr val="tx1"/>
                </a:solidFill>
                <a:effectLst/>
                <a:latin typeface="+mn-lt"/>
                <a:ea typeface="+mn-ea"/>
                <a:cs typeface="+mn-cs"/>
              </a:rPr>
              <a:t>chronology</a:t>
            </a:r>
            <a:r>
              <a:rPr lang="fr-BE"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4</a:t>
            </a:fld>
            <a:endParaRPr lang="fr-FR"/>
          </a:p>
        </p:txBody>
      </p:sp>
    </p:spTree>
    <p:extLst>
      <p:ext uri="{BB962C8B-B14F-4D97-AF65-F5344CB8AC3E}">
        <p14:creationId xmlns:p14="http://schemas.microsoft.com/office/powerpoint/2010/main" val="333636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kern="1200" dirty="0">
                <a:solidFill>
                  <a:schemeClr val="tx1"/>
                </a:solidFill>
                <a:effectLst/>
                <a:latin typeface="+mn-lt"/>
                <a:ea typeface="+mn-ea"/>
                <a:cs typeface="+mn-cs"/>
              </a:rPr>
              <a:t>The interviews were fully transcribed and coded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Triangulation procedure and thematic analysis were used to determine main effort management strategies during short trail race, using the Grand Unified Theory (GUT) as a theoretical framework (Glazier, 2017). This model proposes a holistic vision of sports performance.</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Indeed, the performance outcome emerge from the confluence of interacting organismic (e.g. body mass and composition, anthropometric characteristics, development of resilience, motivation), environmental (e.g. weather, societal expectations, peer support), and task (specific to the task being performed and are related to the goal of the task and the rules governing the task) constraints via the formation and self-organization of coordinative structures.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We agreed that any strategy is characterized by the implementation of an action plan to get over the various constraints encountered throughout the race to achieve the objectives.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are </a:t>
            </a:r>
            <a:r>
              <a:rPr lang="fr-BE" sz="1200" kern="1200" dirty="0" err="1">
                <a:solidFill>
                  <a:schemeClr val="tx1"/>
                </a:solidFill>
                <a:effectLst/>
                <a:latin typeface="+mn-lt"/>
                <a:ea typeface="+mn-ea"/>
                <a:cs typeface="+mn-cs"/>
              </a:rPr>
              <a:t>often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associated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with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decisions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leading</a:t>
            </a:r>
            <a:r>
              <a:rPr lang="fr-BE" sz="1200" kern="1200" dirty="0">
                <a:solidFill>
                  <a:schemeClr val="tx1"/>
                </a:solidFill>
                <a:effectLst/>
                <a:latin typeface="+mn-lt"/>
                <a:ea typeface="+mn-ea"/>
                <a:cs typeface="+mn-cs"/>
              </a:rPr>
              <a:t> to action or changes in </a:t>
            </a:r>
            <a:r>
              <a:rPr lang="fr-BE" sz="1200" kern="1200" dirty="0" err="1">
                <a:solidFill>
                  <a:schemeClr val="tx1"/>
                </a:solidFill>
                <a:effectLst/>
                <a:latin typeface="+mn-lt"/>
                <a:ea typeface="+mn-ea"/>
                <a:cs typeface="+mn-cs"/>
              </a:rPr>
              <a:t>behavior</a:t>
            </a:r>
            <a:r>
              <a:rPr lang="fr-BE" sz="1200" kern="1200" dirty="0">
                <a:solidFill>
                  <a:schemeClr val="tx1"/>
                </a:solidFill>
                <a:effectLst/>
                <a:latin typeface="+mn-lt"/>
                <a:ea typeface="+mn-ea"/>
                <a:cs typeface="+mn-cs"/>
              </a:rPr>
              <a:t>. Certain </a:t>
            </a:r>
            <a:r>
              <a:rPr lang="fr-BE" sz="1200" kern="1200" dirty="0" err="1">
                <a:solidFill>
                  <a:schemeClr val="tx1"/>
                </a:solidFill>
                <a:effectLst/>
                <a:latin typeface="+mn-lt"/>
                <a:ea typeface="+mn-ea"/>
                <a:cs typeface="+mn-cs"/>
              </a:rPr>
              <a:t>less</a:t>
            </a:r>
            <a:r>
              <a:rPr lang="fr-BE" sz="1200" kern="1200" dirty="0">
                <a:solidFill>
                  <a:schemeClr val="tx1"/>
                </a:solidFill>
                <a:effectLst/>
                <a:latin typeface="+mn-lt"/>
                <a:ea typeface="+mn-ea"/>
                <a:cs typeface="+mn-cs"/>
              </a:rPr>
              <a:t> visible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can </a:t>
            </a:r>
            <a:r>
              <a:rPr lang="fr-BE" sz="1200" kern="1200" dirty="0" err="1">
                <a:solidFill>
                  <a:schemeClr val="tx1"/>
                </a:solidFill>
                <a:effectLst/>
                <a:latin typeface="+mn-lt"/>
                <a:ea typeface="+mn-ea"/>
                <a:cs typeface="+mn-cs"/>
              </a:rPr>
              <a:t>also</a:t>
            </a:r>
            <a:r>
              <a:rPr lang="fr-BE" sz="1200" kern="1200" dirty="0">
                <a:solidFill>
                  <a:schemeClr val="tx1"/>
                </a:solidFill>
                <a:effectLst/>
                <a:latin typeface="+mn-lt"/>
                <a:ea typeface="+mn-ea"/>
                <a:cs typeface="+mn-cs"/>
              </a:rPr>
              <a:t> correspond to the maintenance of a </a:t>
            </a:r>
            <a:r>
              <a:rPr lang="fr-BE" sz="1200" kern="1200" dirty="0" err="1">
                <a:solidFill>
                  <a:schemeClr val="tx1"/>
                </a:solidFill>
                <a:effectLst/>
                <a:latin typeface="+mn-lt"/>
                <a:ea typeface="+mn-ea"/>
                <a:cs typeface="+mn-cs"/>
              </a:rPr>
              <a:t>behavior</a:t>
            </a:r>
            <a:r>
              <a:rPr lang="fr-BE"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5</a:t>
            </a:fld>
            <a:endParaRPr lang="fr-FR"/>
          </a:p>
        </p:txBody>
      </p:sp>
    </p:spTree>
    <p:extLst>
      <p:ext uri="{BB962C8B-B14F-4D97-AF65-F5344CB8AC3E}">
        <p14:creationId xmlns:p14="http://schemas.microsoft.com/office/powerpoint/2010/main" val="55559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Four major effort management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emerge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from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our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results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three</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relate </a:t>
            </a:r>
            <a:r>
              <a:rPr lang="fr-BE" sz="1200" kern="1200" dirty="0" err="1">
                <a:solidFill>
                  <a:schemeClr val="tx1"/>
                </a:solidFill>
                <a:effectLst/>
                <a:latin typeface="+mn-lt"/>
                <a:ea typeface="+mn-ea"/>
                <a:cs typeface="+mn-cs"/>
              </a:rPr>
              <a:t>directly</a:t>
            </a:r>
            <a:r>
              <a:rPr lang="fr-BE" sz="1200" kern="1200" dirty="0">
                <a:solidFill>
                  <a:schemeClr val="tx1"/>
                </a:solidFill>
                <a:effectLst/>
                <a:latin typeface="+mn-lt"/>
                <a:ea typeface="+mn-ea"/>
                <a:cs typeface="+mn-cs"/>
              </a:rPr>
              <a:t> to the </a:t>
            </a:r>
            <a:r>
              <a:rPr lang="fr-BE" sz="1200" kern="1200" dirty="0" err="1">
                <a:solidFill>
                  <a:schemeClr val="tx1"/>
                </a:solidFill>
                <a:effectLst/>
                <a:latin typeface="+mn-lt"/>
                <a:ea typeface="+mn-ea"/>
                <a:cs typeface="+mn-cs"/>
              </a:rPr>
              <a:t>choices</a:t>
            </a:r>
            <a:r>
              <a:rPr lang="fr-BE" sz="1200" kern="1200" dirty="0">
                <a:solidFill>
                  <a:schemeClr val="tx1"/>
                </a:solidFill>
                <a:effectLst/>
                <a:latin typeface="+mn-lt"/>
                <a:ea typeface="+mn-ea"/>
                <a:cs typeface="+mn-cs"/>
              </a:rPr>
              <a:t> made by the </a:t>
            </a:r>
            <a:r>
              <a:rPr lang="fr-BE" sz="1200" kern="1200" dirty="0" err="1">
                <a:solidFill>
                  <a:schemeClr val="tx1"/>
                </a:solidFill>
                <a:effectLst/>
                <a:latin typeface="+mn-lt"/>
                <a:ea typeface="+mn-ea"/>
                <a:cs typeface="+mn-cs"/>
              </a:rPr>
              <a:t>runner</a:t>
            </a:r>
            <a:r>
              <a:rPr lang="fr-BE" sz="1200" kern="1200" dirty="0">
                <a:solidFill>
                  <a:schemeClr val="tx1"/>
                </a:solidFill>
                <a:effectLst/>
                <a:latin typeface="+mn-lt"/>
                <a:ea typeface="+mn-ea"/>
                <a:cs typeface="+mn-cs"/>
              </a:rPr>
              <a:t> (adaptation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anticipation </a:t>
            </a:r>
            <a:r>
              <a:rPr lang="fr-BE" sz="1200" kern="1200" dirty="0" err="1">
                <a:solidFill>
                  <a:schemeClr val="tx1"/>
                </a:solidFill>
                <a:effectLst/>
                <a:latin typeface="+mn-lt"/>
                <a:ea typeface="+mn-ea"/>
                <a:cs typeface="+mn-cs"/>
              </a:rPr>
              <a:t>strategies</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behaviors</a:t>
            </a:r>
            <a:r>
              <a:rPr lang="fr-BE" sz="1200" kern="1200" dirty="0">
                <a:solidFill>
                  <a:schemeClr val="tx1"/>
                </a:solidFill>
                <a:effectLst/>
                <a:latin typeface="+mn-lt"/>
                <a:ea typeface="+mn-ea"/>
                <a:cs typeface="+mn-cs"/>
              </a:rPr>
              <a:t> or habits) and one of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concerns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his</a:t>
            </a:r>
            <a:r>
              <a:rPr lang="fr-BE" sz="1200" kern="1200" dirty="0">
                <a:solidFill>
                  <a:schemeClr val="tx1"/>
                </a:solidFill>
                <a:effectLst/>
                <a:latin typeface="+mn-lt"/>
                <a:ea typeface="+mn-ea"/>
                <a:cs typeface="+mn-cs"/>
              </a:rPr>
              <a:t>/</a:t>
            </a:r>
            <a:r>
              <a:rPr lang="fr-BE" sz="1200" kern="1200" dirty="0" err="1">
                <a:solidFill>
                  <a:schemeClr val="tx1"/>
                </a:solidFill>
                <a:effectLst/>
                <a:latin typeface="+mn-lt"/>
                <a:ea typeface="+mn-ea"/>
                <a:cs typeface="+mn-cs"/>
              </a:rPr>
              <a:t>her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level</a:t>
            </a:r>
            <a:r>
              <a:rPr lang="fr-BE" sz="1200" kern="1200" dirty="0">
                <a:solidFill>
                  <a:schemeClr val="tx1"/>
                </a:solidFill>
                <a:effectLst/>
                <a:latin typeface="+mn-lt"/>
                <a:ea typeface="+mn-ea"/>
                <a:cs typeface="+mn-cs"/>
              </a:rPr>
              <a:t> of vigilance (</a:t>
            </a:r>
            <a:r>
              <a:rPr lang="fr-BE" sz="1200" kern="1200" dirty="0" err="1">
                <a:solidFill>
                  <a:schemeClr val="tx1"/>
                </a:solidFill>
                <a:effectLst/>
                <a:latin typeface="+mn-lt"/>
                <a:ea typeface="+mn-ea"/>
                <a:cs typeface="+mn-cs"/>
              </a:rPr>
              <a:t>focused</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unfocused</a:t>
            </a:r>
            <a:r>
              <a:rPr lang="fr-BE"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6</a:t>
            </a:fld>
            <a:endParaRPr lang="fr-FR"/>
          </a:p>
        </p:txBody>
      </p:sp>
    </p:spTree>
    <p:extLst>
      <p:ext uri="{BB962C8B-B14F-4D97-AF65-F5344CB8AC3E}">
        <p14:creationId xmlns:p14="http://schemas.microsoft.com/office/powerpoint/2010/main" val="102987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Adaptation </a:t>
            </a:r>
            <a:r>
              <a:rPr lang="fr-BE" sz="1200" kern="1200" dirty="0" err="1">
                <a:solidFill>
                  <a:schemeClr val="tx1"/>
                </a:solidFill>
                <a:effectLst/>
                <a:latin typeface="+mn-lt"/>
                <a:ea typeface="+mn-ea"/>
                <a:cs typeface="+mn-cs"/>
              </a:rPr>
              <a:t>strategy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refers</a:t>
            </a:r>
            <a:r>
              <a:rPr lang="fr-BE" sz="1200" kern="1200" dirty="0">
                <a:solidFill>
                  <a:schemeClr val="tx1"/>
                </a:solidFill>
                <a:effectLst/>
                <a:latin typeface="+mn-lt"/>
                <a:ea typeface="+mn-ea"/>
                <a:cs typeface="+mn-cs"/>
              </a:rPr>
              <a:t> to a </a:t>
            </a:r>
            <a:r>
              <a:rPr lang="fr-BE" sz="1200" kern="1200" dirty="0" err="1">
                <a:solidFill>
                  <a:schemeClr val="tx1"/>
                </a:solidFill>
                <a:effectLst/>
                <a:latin typeface="+mn-lt"/>
                <a:ea typeface="+mn-ea"/>
                <a:cs typeface="+mn-cs"/>
              </a:rPr>
              <a:t>reactive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approach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adopted</a:t>
            </a:r>
            <a:r>
              <a:rPr lang="fr-BE" sz="1200" kern="1200" dirty="0">
                <a:solidFill>
                  <a:schemeClr val="tx1"/>
                </a:solidFill>
                <a:effectLst/>
                <a:latin typeface="+mn-lt"/>
                <a:ea typeface="+mn-ea"/>
                <a:cs typeface="+mn-cs"/>
              </a:rPr>
              <a:t> by an </a:t>
            </a:r>
            <a:r>
              <a:rPr lang="fr-BE" sz="1200" kern="1200" dirty="0" err="1">
                <a:solidFill>
                  <a:schemeClr val="tx1"/>
                </a:solidFill>
                <a:effectLst/>
                <a:latin typeface="+mn-lt"/>
                <a:ea typeface="+mn-ea"/>
                <a:cs typeface="+mn-cs"/>
              </a:rPr>
              <a:t>individual</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adjust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his</a:t>
            </a:r>
            <a:r>
              <a:rPr lang="fr-BE" sz="1200" kern="1200" dirty="0">
                <a:solidFill>
                  <a:schemeClr val="tx1"/>
                </a:solidFill>
                <a:effectLst/>
                <a:latin typeface="+mn-lt"/>
                <a:ea typeface="+mn-ea"/>
                <a:cs typeface="+mn-cs"/>
              </a:rPr>
              <a:t>/</a:t>
            </a:r>
            <a:r>
              <a:rPr lang="fr-BE" sz="1200" kern="1200" dirty="0" err="1">
                <a:solidFill>
                  <a:schemeClr val="tx1"/>
                </a:solidFill>
                <a:effectLst/>
                <a:latin typeface="+mn-lt"/>
                <a:ea typeface="+mn-ea"/>
                <a:cs typeface="+mn-cs"/>
              </a:rPr>
              <a:t>her</a:t>
            </a:r>
            <a:r>
              <a:rPr lang="fr-BE" sz="1200" kern="1200" dirty="0">
                <a:solidFill>
                  <a:schemeClr val="tx1"/>
                </a:solidFill>
                <a:effectLst/>
                <a:latin typeface="+mn-lt"/>
                <a:ea typeface="+mn-ea"/>
                <a:cs typeface="+mn-cs"/>
              </a:rPr>
              <a:t> actions and </a:t>
            </a:r>
            <a:r>
              <a:rPr lang="fr-BE" sz="1200" kern="1200" dirty="0" err="1">
                <a:solidFill>
                  <a:schemeClr val="tx1"/>
                </a:solidFill>
                <a:effectLst/>
                <a:latin typeface="+mn-lt"/>
                <a:ea typeface="+mn-ea"/>
                <a:cs typeface="+mn-cs"/>
              </a:rPr>
              <a:t>processes</a:t>
            </a:r>
            <a:r>
              <a:rPr lang="fr-BE" sz="1200" kern="1200" dirty="0">
                <a:solidFill>
                  <a:schemeClr val="tx1"/>
                </a:solidFill>
                <a:effectLst/>
                <a:latin typeface="+mn-lt"/>
                <a:ea typeface="+mn-ea"/>
                <a:cs typeface="+mn-cs"/>
              </a:rPr>
              <a:t> in </a:t>
            </a:r>
            <a:r>
              <a:rPr lang="fr-BE" sz="1200" kern="1200" dirty="0" err="1">
                <a:solidFill>
                  <a:schemeClr val="tx1"/>
                </a:solidFill>
                <a:effectLst/>
                <a:latin typeface="+mn-lt"/>
                <a:ea typeface="+mn-ea"/>
                <a:cs typeface="+mn-cs"/>
              </a:rPr>
              <a:t>response</a:t>
            </a:r>
            <a:r>
              <a:rPr lang="fr-BE" sz="1200" kern="1200" dirty="0">
                <a:solidFill>
                  <a:schemeClr val="tx1"/>
                </a:solidFill>
                <a:effectLst/>
                <a:latin typeface="+mn-lt"/>
                <a:ea typeface="+mn-ea"/>
                <a:cs typeface="+mn-cs"/>
              </a:rPr>
              <a:t> to changes and </a:t>
            </a:r>
            <a:r>
              <a:rPr lang="fr-BE" sz="1200" kern="1200" dirty="0" err="1">
                <a:solidFill>
                  <a:schemeClr val="tx1"/>
                </a:solidFill>
                <a:effectLst/>
                <a:latin typeface="+mn-lt"/>
                <a:ea typeface="+mn-ea"/>
                <a:cs typeface="+mn-cs"/>
              </a:rPr>
              <a:t>unforeseen</a:t>
            </a:r>
            <a:r>
              <a:rPr lang="fr-BE" sz="1200" kern="1200" dirty="0">
                <a:solidFill>
                  <a:schemeClr val="tx1"/>
                </a:solidFill>
                <a:effectLst/>
                <a:latin typeface="+mn-lt"/>
                <a:ea typeface="+mn-ea"/>
                <a:cs typeface="+mn-cs"/>
              </a:rPr>
              <a:t> or </a:t>
            </a:r>
            <a:r>
              <a:rPr lang="fr-BE" sz="1200" kern="1200" dirty="0" err="1">
                <a:solidFill>
                  <a:schemeClr val="tx1"/>
                </a:solidFill>
                <a:effectLst/>
                <a:latin typeface="+mn-lt"/>
                <a:ea typeface="+mn-ea"/>
                <a:cs typeface="+mn-cs"/>
              </a:rPr>
              <a:t>evolving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external</a:t>
            </a:r>
            <a:r>
              <a:rPr lang="fr-BE" sz="1200" kern="1200" dirty="0">
                <a:solidFill>
                  <a:schemeClr val="tx1"/>
                </a:solidFill>
                <a:effectLst/>
                <a:latin typeface="+mn-lt"/>
                <a:ea typeface="+mn-ea"/>
                <a:cs typeface="+mn-cs"/>
              </a:rPr>
              <a:t>/</a:t>
            </a:r>
            <a:r>
              <a:rPr lang="fr-BE" sz="1200" kern="1200" dirty="0" err="1">
                <a:solidFill>
                  <a:schemeClr val="tx1"/>
                </a:solidFill>
                <a:effectLst/>
                <a:latin typeface="+mn-lt"/>
                <a:ea typeface="+mn-ea"/>
                <a:cs typeface="+mn-cs"/>
              </a:rPr>
              <a:t>internal</a:t>
            </a:r>
            <a:r>
              <a:rPr lang="fr-BE" sz="1200" kern="1200" dirty="0">
                <a:solidFill>
                  <a:schemeClr val="tx1"/>
                </a:solidFill>
                <a:effectLst/>
                <a:latin typeface="+mn-lt"/>
                <a:ea typeface="+mn-ea"/>
                <a:cs typeface="+mn-cs"/>
              </a:rPr>
              <a:t> conditions.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ADS can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linked</a:t>
            </a:r>
            <a:r>
              <a:rPr lang="fr-BE" sz="1200" kern="1200" dirty="0">
                <a:solidFill>
                  <a:schemeClr val="tx1"/>
                </a:solidFill>
                <a:effectLst/>
                <a:latin typeface="+mn-lt"/>
                <a:ea typeface="+mn-ea"/>
                <a:cs typeface="+mn-cs"/>
              </a:rPr>
              <a:t> to the </a:t>
            </a:r>
            <a:r>
              <a:rPr lang="fr-BE" sz="1200" kern="1200" dirty="0" err="1">
                <a:solidFill>
                  <a:schemeClr val="tx1"/>
                </a:solidFill>
                <a:effectLst/>
                <a:latin typeface="+mn-lt"/>
                <a:ea typeface="+mn-ea"/>
                <a:cs typeface="+mn-cs"/>
              </a:rPr>
              <a:t>particularities</a:t>
            </a:r>
            <a:r>
              <a:rPr lang="fr-BE" sz="1200" kern="1200" dirty="0">
                <a:solidFill>
                  <a:schemeClr val="tx1"/>
                </a:solidFill>
                <a:effectLst/>
                <a:latin typeface="+mn-lt"/>
                <a:ea typeface="+mn-ea"/>
                <a:cs typeface="+mn-cs"/>
              </a:rPr>
              <a:t> of the trail (Participant 4 or P4), to an </a:t>
            </a:r>
            <a:r>
              <a:rPr lang="fr-BE" sz="1200" kern="1200" dirty="0" err="1">
                <a:solidFill>
                  <a:schemeClr val="tx1"/>
                </a:solidFill>
                <a:effectLst/>
                <a:latin typeface="+mn-lt"/>
                <a:ea typeface="+mn-ea"/>
                <a:cs typeface="+mn-cs"/>
              </a:rPr>
              <a:t>unexpected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event</a:t>
            </a:r>
            <a:r>
              <a:rPr lang="fr-BE" sz="1200" kern="1200" dirty="0">
                <a:solidFill>
                  <a:schemeClr val="tx1"/>
                </a:solidFill>
                <a:effectLst/>
                <a:latin typeface="+mn-lt"/>
                <a:ea typeface="+mn-ea"/>
                <a:cs typeface="+mn-cs"/>
              </a:rPr>
              <a:t> (P3), to </a:t>
            </a:r>
            <a:r>
              <a:rPr lang="fr-BE" sz="1200" kern="1200" dirty="0" err="1">
                <a:solidFill>
                  <a:schemeClr val="tx1"/>
                </a:solidFill>
                <a:effectLst/>
                <a:latin typeface="+mn-lt"/>
                <a:ea typeface="+mn-ea"/>
                <a:cs typeface="+mn-cs"/>
              </a:rPr>
              <a:t>opponents</a:t>
            </a:r>
            <a:r>
              <a:rPr lang="fr-BE" sz="1200" kern="1200" dirty="0">
                <a:solidFill>
                  <a:schemeClr val="tx1"/>
                </a:solidFill>
                <a:effectLst/>
                <a:latin typeface="+mn-lt"/>
                <a:ea typeface="+mn-ea"/>
                <a:cs typeface="+mn-cs"/>
              </a:rPr>
              <a:t> (P6), or </a:t>
            </a:r>
            <a:r>
              <a:rPr lang="fr-BE" sz="1200" kern="1200" dirty="0" err="1">
                <a:solidFill>
                  <a:schemeClr val="tx1"/>
                </a:solidFill>
                <a:effectLst/>
                <a:latin typeface="+mn-lt"/>
                <a:ea typeface="+mn-ea"/>
                <a:cs typeface="+mn-cs"/>
              </a:rPr>
              <a:t>even</a:t>
            </a:r>
            <a:r>
              <a:rPr lang="fr-BE" sz="1200" kern="1200" dirty="0">
                <a:solidFill>
                  <a:schemeClr val="tx1"/>
                </a:solidFill>
                <a:effectLst/>
                <a:latin typeface="+mn-lt"/>
                <a:ea typeface="+mn-ea"/>
                <a:cs typeface="+mn-cs"/>
              </a:rPr>
              <a:t> to how the </a:t>
            </a:r>
            <a:r>
              <a:rPr lang="fr-BE" sz="1200" kern="1200" dirty="0" err="1">
                <a:solidFill>
                  <a:schemeClr val="tx1"/>
                </a:solidFill>
                <a:effectLst/>
                <a:latin typeface="+mn-lt"/>
                <a:ea typeface="+mn-ea"/>
                <a:cs typeface="+mn-cs"/>
              </a:rPr>
              <a:t>runner</a:t>
            </a:r>
            <a:r>
              <a:rPr lang="fr-BE" sz="1200" kern="1200" dirty="0">
                <a:solidFill>
                  <a:schemeClr val="tx1"/>
                </a:solidFill>
                <a:effectLst/>
                <a:latin typeface="+mn-lt"/>
                <a:ea typeface="+mn-ea"/>
                <a:cs typeface="+mn-cs"/>
              </a:rPr>
              <a:t> sensations and feelings are at a </a:t>
            </a:r>
            <a:r>
              <a:rPr lang="fr-BE" sz="1200" kern="1200" dirty="0" err="1">
                <a:solidFill>
                  <a:schemeClr val="tx1"/>
                </a:solidFill>
                <a:effectLst/>
                <a:latin typeface="+mn-lt"/>
                <a:ea typeface="+mn-ea"/>
                <a:cs typeface="+mn-cs"/>
              </a:rPr>
              <a:t>particular</a:t>
            </a:r>
            <a:r>
              <a:rPr lang="fr-BE" sz="1200" kern="1200" dirty="0">
                <a:solidFill>
                  <a:schemeClr val="tx1"/>
                </a:solidFill>
                <a:effectLst/>
                <a:latin typeface="+mn-lt"/>
                <a:ea typeface="+mn-ea"/>
                <a:cs typeface="+mn-cs"/>
              </a:rPr>
              <a:t> moment </a:t>
            </a:r>
            <a:r>
              <a:rPr lang="fr-BE" sz="1200" kern="1200" dirty="0" err="1">
                <a:solidFill>
                  <a:schemeClr val="tx1"/>
                </a:solidFill>
                <a:effectLst/>
                <a:latin typeface="+mn-lt"/>
                <a:ea typeface="+mn-ea"/>
                <a:cs typeface="+mn-cs"/>
              </a:rPr>
              <a:t>during</a:t>
            </a:r>
            <a:r>
              <a:rPr lang="fr-BE" sz="1200" kern="1200" dirty="0">
                <a:solidFill>
                  <a:schemeClr val="tx1"/>
                </a:solidFill>
                <a:effectLst/>
                <a:latin typeface="+mn-lt"/>
                <a:ea typeface="+mn-ea"/>
                <a:cs typeface="+mn-cs"/>
              </a:rPr>
              <a:t> the race (P2):</a:t>
            </a:r>
          </a:p>
          <a:p>
            <a:r>
              <a:rPr lang="fr-BE" sz="1200" kern="1200" dirty="0">
                <a:solidFill>
                  <a:schemeClr val="tx1"/>
                </a:solidFill>
                <a:effectLst/>
                <a:latin typeface="+mn-lt"/>
                <a:ea typeface="+mn-ea"/>
                <a:cs typeface="+mn-cs"/>
              </a:rPr>
              <a:t>-	“I </a:t>
            </a:r>
            <a:r>
              <a:rPr lang="fr-BE" sz="1200" kern="1200" dirty="0" err="1">
                <a:solidFill>
                  <a:schemeClr val="tx1"/>
                </a:solidFill>
                <a:effectLst/>
                <a:latin typeface="+mn-lt"/>
                <a:ea typeface="+mn-ea"/>
                <a:cs typeface="+mn-cs"/>
              </a:rPr>
              <a:t>try</a:t>
            </a:r>
            <a:r>
              <a:rPr lang="fr-BE" sz="1200" kern="1200" dirty="0">
                <a:solidFill>
                  <a:schemeClr val="tx1"/>
                </a:solidFill>
                <a:effectLst/>
                <a:latin typeface="+mn-lt"/>
                <a:ea typeface="+mn-ea"/>
                <a:cs typeface="+mn-cs"/>
              </a:rPr>
              <a:t> to run in a zig-zag but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not </a:t>
            </a:r>
            <a:r>
              <a:rPr lang="fr-BE" sz="1200" kern="1200" dirty="0" err="1">
                <a:solidFill>
                  <a:schemeClr val="tx1"/>
                </a:solidFill>
                <a:effectLst/>
                <a:latin typeface="+mn-lt"/>
                <a:ea typeface="+mn-ea"/>
                <a:cs typeface="+mn-cs"/>
              </a:rPr>
              <a:t>very</a:t>
            </a:r>
            <a:r>
              <a:rPr lang="fr-BE" sz="1200" kern="1200" dirty="0">
                <a:solidFill>
                  <a:schemeClr val="tx1"/>
                </a:solidFill>
                <a:effectLst/>
                <a:latin typeface="+mn-lt"/>
                <a:ea typeface="+mn-ea"/>
                <a:cs typeface="+mn-cs"/>
              </a:rPr>
              <a:t> possible </a:t>
            </a:r>
            <a:r>
              <a:rPr lang="fr-BE" sz="1200" kern="1200" dirty="0" err="1">
                <a:solidFill>
                  <a:schemeClr val="tx1"/>
                </a:solidFill>
                <a:effectLst/>
                <a:latin typeface="+mn-lt"/>
                <a:ea typeface="+mn-ea"/>
                <a:cs typeface="+mn-cs"/>
              </a:rPr>
              <a:t>here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there's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really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only</a:t>
            </a:r>
            <a:r>
              <a:rPr lang="fr-BE" sz="1200" kern="1200" dirty="0">
                <a:solidFill>
                  <a:schemeClr val="tx1"/>
                </a:solidFill>
                <a:effectLst/>
                <a:latin typeface="+mn-lt"/>
                <a:ea typeface="+mn-ea"/>
                <a:cs typeface="+mn-cs"/>
              </a:rPr>
              <a:t> one corridor on the right </a:t>
            </a:r>
            <a:r>
              <a:rPr lang="fr-BE" sz="1200" kern="1200" dirty="0" err="1">
                <a:solidFill>
                  <a:schemeClr val="tx1"/>
                </a:solidFill>
                <a:effectLst/>
                <a:latin typeface="+mn-lt"/>
                <a:ea typeface="+mn-ea"/>
                <a:cs typeface="+mn-cs"/>
              </a:rPr>
              <a:t>that's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available</a:t>
            </a:r>
            <a:r>
              <a:rPr lang="fr-BE" sz="1200" kern="1200" dirty="0">
                <a:solidFill>
                  <a:schemeClr val="tx1"/>
                </a:solidFill>
                <a:effectLst/>
                <a:latin typeface="+mn-lt"/>
                <a:ea typeface="+mn-ea"/>
                <a:cs typeface="+mn-cs"/>
              </a:rPr>
              <a:t>” (P4).</a:t>
            </a:r>
          </a:p>
          <a:p>
            <a:r>
              <a:rPr lang="nl-BE" sz="1200" kern="1200" dirty="0">
                <a:solidFill>
                  <a:schemeClr val="tx1"/>
                </a:solidFill>
                <a:effectLst/>
                <a:latin typeface="+mn-lt"/>
                <a:ea typeface="+mn-ea"/>
                <a:cs typeface="+mn-cs"/>
              </a:rPr>
              <a:t>-	“I have to drink here too because I've run out of water” (P3).</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“It was here that I realized that there were two guys coming up from behind, so I started to pick up the pace a little” (P6).</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“That's when I started to feel pain in my lower back. I had a ‘Nurofen’ with me, so I said to myself: I'll take it!” </a:t>
            </a:r>
            <a:r>
              <a:rPr lang="fr-BE" sz="1200" kern="1200" dirty="0">
                <a:solidFill>
                  <a:schemeClr val="tx1"/>
                </a:solidFill>
                <a:effectLst/>
                <a:latin typeface="+mn-lt"/>
                <a:ea typeface="+mn-ea"/>
                <a:cs typeface="+mn-cs"/>
              </a:rPr>
              <a:t>(P2).</a:t>
            </a: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7</a:t>
            </a:fld>
            <a:endParaRPr lang="fr-FR"/>
          </a:p>
        </p:txBody>
      </p:sp>
    </p:spTree>
    <p:extLst>
      <p:ext uri="{BB962C8B-B14F-4D97-AF65-F5344CB8AC3E}">
        <p14:creationId xmlns:p14="http://schemas.microsoft.com/office/powerpoint/2010/main" val="99718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Anticipation </a:t>
            </a:r>
            <a:r>
              <a:rPr lang="fr-BE" sz="1200" kern="1200" dirty="0" err="1">
                <a:solidFill>
                  <a:schemeClr val="tx1"/>
                </a:solidFill>
                <a:effectLst/>
                <a:latin typeface="+mn-lt"/>
                <a:ea typeface="+mn-ea"/>
                <a:cs typeface="+mn-cs"/>
              </a:rPr>
              <a:t>strategy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refers</a:t>
            </a:r>
            <a:r>
              <a:rPr lang="fr-BE" sz="1200" kern="1200" dirty="0">
                <a:solidFill>
                  <a:schemeClr val="tx1"/>
                </a:solidFill>
                <a:effectLst/>
                <a:latin typeface="+mn-lt"/>
                <a:ea typeface="+mn-ea"/>
                <a:cs typeface="+mn-cs"/>
              </a:rPr>
              <a:t> to a proactive </a:t>
            </a:r>
            <a:r>
              <a:rPr lang="fr-BE" sz="1200" kern="1200" dirty="0" err="1">
                <a:solidFill>
                  <a:schemeClr val="tx1"/>
                </a:solidFill>
                <a:effectLst/>
                <a:latin typeface="+mn-lt"/>
                <a:ea typeface="+mn-ea"/>
                <a:cs typeface="+mn-cs"/>
              </a:rPr>
              <a:t>approach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adopted</a:t>
            </a:r>
            <a:r>
              <a:rPr lang="fr-BE" sz="1200" kern="1200" dirty="0">
                <a:solidFill>
                  <a:schemeClr val="tx1"/>
                </a:solidFill>
                <a:effectLst/>
                <a:latin typeface="+mn-lt"/>
                <a:ea typeface="+mn-ea"/>
                <a:cs typeface="+mn-cs"/>
              </a:rPr>
              <a:t> by an </a:t>
            </a:r>
            <a:r>
              <a:rPr lang="fr-BE" sz="1200" kern="1200" dirty="0" err="1">
                <a:solidFill>
                  <a:schemeClr val="tx1"/>
                </a:solidFill>
                <a:effectLst/>
                <a:latin typeface="+mn-lt"/>
                <a:ea typeface="+mn-ea"/>
                <a:cs typeface="+mn-cs"/>
              </a:rPr>
              <a:t>individual</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prepare</a:t>
            </a:r>
            <a:r>
              <a:rPr lang="fr-BE" sz="1200" kern="1200" dirty="0">
                <a:solidFill>
                  <a:schemeClr val="tx1"/>
                </a:solidFill>
                <a:effectLst/>
                <a:latin typeface="+mn-lt"/>
                <a:ea typeface="+mn-ea"/>
                <a:cs typeface="+mn-cs"/>
              </a:rPr>
              <a:t> the race and </a:t>
            </a:r>
            <a:r>
              <a:rPr lang="fr-BE" sz="1200" kern="1200" dirty="0" err="1">
                <a:solidFill>
                  <a:schemeClr val="tx1"/>
                </a:solidFill>
                <a:effectLst/>
                <a:latin typeface="+mn-lt"/>
                <a:ea typeface="+mn-ea"/>
                <a:cs typeface="+mn-cs"/>
              </a:rPr>
              <a:t>anticipate</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expected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events</a:t>
            </a:r>
            <a:r>
              <a:rPr lang="fr-BE" sz="1200" kern="1200" dirty="0">
                <a:solidFill>
                  <a:schemeClr val="tx1"/>
                </a:solidFill>
                <a:effectLst/>
                <a:latin typeface="+mn-lt"/>
                <a:ea typeface="+mn-ea"/>
                <a:cs typeface="+mn-cs"/>
              </a:rPr>
              <a:t>, trends, changes and </a:t>
            </a:r>
            <a:r>
              <a:rPr lang="fr-BE" sz="1200" kern="1200" dirty="0" err="1">
                <a:solidFill>
                  <a:schemeClr val="tx1"/>
                </a:solidFill>
                <a:effectLst/>
                <a:latin typeface="+mn-lt"/>
                <a:ea typeface="+mn-ea"/>
                <a:cs typeface="+mn-cs"/>
              </a:rPr>
              <a:t>usual</a:t>
            </a:r>
            <a:r>
              <a:rPr lang="fr-BE" sz="1200" kern="1200" dirty="0">
                <a:solidFill>
                  <a:schemeClr val="tx1"/>
                </a:solidFill>
                <a:effectLst/>
                <a:latin typeface="+mn-lt"/>
                <a:ea typeface="+mn-ea"/>
                <a:cs typeface="+mn-cs"/>
              </a:rPr>
              <a:t> challenges met </a:t>
            </a:r>
            <a:r>
              <a:rPr lang="fr-BE" sz="1200" kern="1200" dirty="0" err="1">
                <a:solidFill>
                  <a:schemeClr val="tx1"/>
                </a:solidFill>
                <a:effectLst/>
                <a:latin typeface="+mn-lt"/>
                <a:ea typeface="+mn-ea"/>
                <a:cs typeface="+mn-cs"/>
              </a:rPr>
              <a:t>during</a:t>
            </a:r>
            <a:r>
              <a:rPr lang="fr-BE" sz="1200" kern="1200" dirty="0">
                <a:solidFill>
                  <a:schemeClr val="tx1"/>
                </a:solidFill>
                <a:effectLst/>
                <a:latin typeface="+mn-lt"/>
                <a:ea typeface="+mn-ea"/>
                <a:cs typeface="+mn-cs"/>
              </a:rPr>
              <a:t> trail running (P2):</a:t>
            </a:r>
          </a:p>
          <a:p>
            <a:r>
              <a:rPr lang="fr-BE" sz="1200" kern="1200" dirty="0">
                <a:solidFill>
                  <a:schemeClr val="tx1"/>
                </a:solidFill>
                <a:effectLst/>
                <a:latin typeface="+mn-lt"/>
                <a:ea typeface="+mn-ea"/>
                <a:cs typeface="+mn-cs"/>
              </a:rPr>
              <a:t>-	“I </a:t>
            </a:r>
            <a:r>
              <a:rPr lang="fr-BE" sz="1200" kern="1200" dirty="0" err="1">
                <a:solidFill>
                  <a:schemeClr val="tx1"/>
                </a:solidFill>
                <a:effectLst/>
                <a:latin typeface="+mn-lt"/>
                <a:ea typeface="+mn-ea"/>
                <a:cs typeface="+mn-cs"/>
              </a:rPr>
              <a:t>try</a:t>
            </a:r>
            <a:r>
              <a:rPr lang="fr-BE" sz="1200" kern="1200" dirty="0">
                <a:solidFill>
                  <a:schemeClr val="tx1"/>
                </a:solidFill>
                <a:effectLst/>
                <a:latin typeface="+mn-lt"/>
                <a:ea typeface="+mn-ea"/>
                <a:cs typeface="+mn-cs"/>
              </a:rPr>
              <a:t> to arrive 45 minutes </a:t>
            </a:r>
            <a:r>
              <a:rPr lang="fr-BE" sz="1200" kern="1200" dirty="0" err="1">
                <a:solidFill>
                  <a:schemeClr val="tx1"/>
                </a:solidFill>
                <a:effectLst/>
                <a:latin typeface="+mn-lt"/>
                <a:ea typeface="+mn-ea"/>
                <a:cs typeface="+mn-cs"/>
              </a:rPr>
              <a:t>before</a:t>
            </a:r>
            <a:r>
              <a:rPr lang="fr-BE" sz="1200" kern="1200" dirty="0">
                <a:solidFill>
                  <a:schemeClr val="tx1"/>
                </a:solidFill>
                <a:effectLst/>
                <a:latin typeface="+mn-lt"/>
                <a:ea typeface="+mn-ea"/>
                <a:cs typeface="+mn-cs"/>
              </a:rPr>
              <a:t> the start. This </a:t>
            </a:r>
            <a:r>
              <a:rPr lang="fr-BE" sz="1200" kern="1200" dirty="0" err="1">
                <a:solidFill>
                  <a:schemeClr val="tx1"/>
                </a:solidFill>
                <a:effectLst/>
                <a:latin typeface="+mn-lt"/>
                <a:ea typeface="+mn-ea"/>
                <a:cs typeface="+mn-cs"/>
              </a:rPr>
              <a:t>gives</a:t>
            </a:r>
            <a:r>
              <a:rPr lang="fr-BE" sz="1200" kern="1200" dirty="0">
                <a:solidFill>
                  <a:schemeClr val="tx1"/>
                </a:solidFill>
                <a:effectLst/>
                <a:latin typeface="+mn-lt"/>
                <a:ea typeface="+mn-ea"/>
                <a:cs typeface="+mn-cs"/>
              </a:rPr>
              <a:t> me time to </a:t>
            </a:r>
            <a:r>
              <a:rPr lang="fr-BE" sz="1200" kern="1200" dirty="0" err="1">
                <a:solidFill>
                  <a:schemeClr val="tx1"/>
                </a:solidFill>
                <a:effectLst/>
                <a:latin typeface="+mn-lt"/>
                <a:ea typeface="+mn-ea"/>
                <a:cs typeface="+mn-cs"/>
              </a:rPr>
              <a:t>pick</a:t>
            </a:r>
            <a:r>
              <a:rPr lang="fr-BE" sz="1200" kern="1200" dirty="0">
                <a:solidFill>
                  <a:schemeClr val="tx1"/>
                </a:solidFill>
                <a:effectLst/>
                <a:latin typeface="+mn-lt"/>
                <a:ea typeface="+mn-ea"/>
                <a:cs typeface="+mn-cs"/>
              </a:rPr>
              <a:t> up </a:t>
            </a:r>
            <a:r>
              <a:rPr lang="fr-BE" sz="1200" kern="1200" dirty="0" err="1">
                <a:solidFill>
                  <a:schemeClr val="tx1"/>
                </a:solidFill>
                <a:effectLst/>
                <a:latin typeface="+mn-lt"/>
                <a:ea typeface="+mn-ea"/>
                <a:cs typeface="+mn-cs"/>
              </a:rPr>
              <a:t>my</a:t>
            </a:r>
            <a:r>
              <a:rPr lang="fr-BE" sz="1200" kern="1200" dirty="0">
                <a:solidFill>
                  <a:schemeClr val="tx1"/>
                </a:solidFill>
                <a:effectLst/>
                <a:latin typeface="+mn-lt"/>
                <a:ea typeface="+mn-ea"/>
                <a:cs typeface="+mn-cs"/>
              </a:rPr>
              <a:t> bib and </a:t>
            </a:r>
            <a:r>
              <a:rPr lang="fr-BE" sz="1200" kern="1200" dirty="0" err="1">
                <a:solidFill>
                  <a:schemeClr val="tx1"/>
                </a:solidFill>
                <a:effectLst/>
                <a:latin typeface="+mn-lt"/>
                <a:ea typeface="+mn-ea"/>
                <a:cs typeface="+mn-cs"/>
              </a:rPr>
              <a:t>get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dressed</a:t>
            </a:r>
            <a:r>
              <a:rPr lang="fr-BE" sz="1200" kern="1200" dirty="0">
                <a:solidFill>
                  <a:schemeClr val="tx1"/>
                </a:solidFill>
                <a:effectLst/>
                <a:latin typeface="+mn-lt"/>
                <a:ea typeface="+mn-ea"/>
                <a:cs typeface="+mn-cs"/>
              </a:rPr>
              <a:t>” (P2). </a:t>
            </a:r>
          </a:p>
          <a:p>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ATS are </a:t>
            </a:r>
            <a:r>
              <a:rPr lang="fr-BE" sz="1200" kern="1200" dirty="0" err="1">
                <a:solidFill>
                  <a:schemeClr val="tx1"/>
                </a:solidFill>
                <a:effectLst/>
                <a:latin typeface="+mn-lt"/>
                <a:ea typeface="+mn-ea"/>
                <a:cs typeface="+mn-cs"/>
              </a:rPr>
              <a:t>used</a:t>
            </a:r>
            <a:r>
              <a:rPr lang="fr-BE" sz="1200" kern="1200" dirty="0">
                <a:solidFill>
                  <a:schemeClr val="tx1"/>
                </a:solidFill>
                <a:effectLst/>
                <a:latin typeface="+mn-lt"/>
                <a:ea typeface="+mn-ea"/>
                <a:cs typeface="+mn-cs"/>
              </a:rPr>
              <a:t> by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adopt</a:t>
            </a:r>
            <a:r>
              <a:rPr lang="fr-BE" sz="1200" kern="1200" dirty="0">
                <a:solidFill>
                  <a:schemeClr val="tx1"/>
                </a:solidFill>
                <a:effectLst/>
                <a:latin typeface="+mn-lt"/>
                <a:ea typeface="+mn-ea"/>
                <a:cs typeface="+mn-cs"/>
              </a:rPr>
              <a:t> an </a:t>
            </a:r>
            <a:r>
              <a:rPr lang="fr-BE" sz="1200" kern="1200" dirty="0" err="1">
                <a:solidFill>
                  <a:schemeClr val="tx1"/>
                </a:solidFill>
                <a:effectLst/>
                <a:latin typeface="+mn-lt"/>
                <a:ea typeface="+mn-ea"/>
                <a:cs typeface="+mn-cs"/>
              </a:rPr>
              <a:t>appropriate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behavior</a:t>
            </a:r>
            <a:r>
              <a:rPr lang="fr-BE" sz="1200" kern="1200" dirty="0">
                <a:solidFill>
                  <a:schemeClr val="tx1"/>
                </a:solidFill>
                <a:effectLst/>
                <a:latin typeface="+mn-lt"/>
                <a:ea typeface="+mn-ea"/>
                <a:cs typeface="+mn-cs"/>
              </a:rPr>
              <a:t> to the </a:t>
            </a:r>
            <a:r>
              <a:rPr lang="fr-BE" sz="1200" kern="1200" dirty="0" err="1">
                <a:solidFill>
                  <a:schemeClr val="tx1"/>
                </a:solidFill>
                <a:effectLst/>
                <a:latin typeface="+mn-lt"/>
                <a:ea typeface="+mn-ea"/>
                <a:cs typeface="+mn-cs"/>
              </a:rPr>
              <a:t>characteristics</a:t>
            </a:r>
            <a:r>
              <a:rPr lang="fr-BE" sz="1200" kern="1200" dirty="0">
                <a:solidFill>
                  <a:schemeClr val="tx1"/>
                </a:solidFill>
                <a:effectLst/>
                <a:latin typeface="+mn-lt"/>
                <a:ea typeface="+mn-ea"/>
                <a:cs typeface="+mn-cs"/>
              </a:rPr>
              <a:t> of the race. </a:t>
            </a:r>
            <a:r>
              <a:rPr lang="fr-BE" sz="1200" kern="1200" dirty="0" err="1">
                <a:solidFill>
                  <a:schemeClr val="tx1"/>
                </a:solidFill>
                <a:effectLst/>
                <a:latin typeface="+mn-lt"/>
                <a:ea typeface="+mn-ea"/>
                <a:cs typeface="+mn-cs"/>
              </a:rPr>
              <a:t>They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concern</a:t>
            </a:r>
            <a:r>
              <a:rPr lang="fr-BE" sz="1200" kern="1200" dirty="0">
                <a:solidFill>
                  <a:schemeClr val="tx1"/>
                </a:solidFill>
                <a:effectLst/>
                <a:latin typeface="+mn-lt"/>
                <a:ea typeface="+mn-ea"/>
                <a:cs typeface="+mn-cs"/>
              </a:rPr>
              <a:t> key </a:t>
            </a:r>
            <a:r>
              <a:rPr lang="fr-BE" sz="1200" kern="1200" dirty="0" err="1">
                <a:solidFill>
                  <a:schemeClr val="tx1"/>
                </a:solidFill>
                <a:effectLst/>
                <a:latin typeface="+mn-lt"/>
                <a:ea typeface="+mn-ea"/>
                <a:cs typeface="+mn-cs"/>
              </a:rPr>
              <a:t>elements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such</a:t>
            </a:r>
            <a:r>
              <a:rPr lang="fr-BE" sz="1200" kern="1200" dirty="0">
                <a:solidFill>
                  <a:schemeClr val="tx1"/>
                </a:solidFill>
                <a:effectLst/>
                <a:latin typeface="+mn-lt"/>
                <a:ea typeface="+mn-ea"/>
                <a:cs typeface="+mn-cs"/>
              </a:rPr>
              <a:t> as the running pace (P1), or key moments </a:t>
            </a:r>
            <a:r>
              <a:rPr lang="fr-BE" sz="1200" kern="1200" dirty="0" err="1">
                <a:solidFill>
                  <a:schemeClr val="tx1"/>
                </a:solidFill>
                <a:effectLst/>
                <a:latin typeface="+mn-lt"/>
                <a:ea typeface="+mn-ea"/>
                <a:cs typeface="+mn-cs"/>
              </a:rPr>
              <a:t>such</a:t>
            </a:r>
            <a:r>
              <a:rPr lang="fr-BE" sz="1200" kern="1200" dirty="0">
                <a:solidFill>
                  <a:schemeClr val="tx1"/>
                </a:solidFill>
                <a:effectLst/>
                <a:latin typeface="+mn-lt"/>
                <a:ea typeface="+mn-ea"/>
                <a:cs typeface="+mn-cs"/>
              </a:rPr>
              <a:t> as the start of the race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has been </a:t>
            </a:r>
            <a:r>
              <a:rPr lang="fr-BE" sz="1200" kern="1200" dirty="0" err="1">
                <a:solidFill>
                  <a:schemeClr val="tx1"/>
                </a:solidFill>
                <a:effectLst/>
                <a:latin typeface="+mn-lt"/>
                <a:ea typeface="+mn-ea"/>
                <a:cs typeface="+mn-cs"/>
              </a:rPr>
              <a:t>previously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recognized</a:t>
            </a:r>
            <a:r>
              <a:rPr lang="fr-BE" sz="1200" kern="1200" dirty="0">
                <a:solidFill>
                  <a:schemeClr val="tx1"/>
                </a:solidFill>
                <a:effectLst/>
                <a:latin typeface="+mn-lt"/>
                <a:ea typeface="+mn-ea"/>
                <a:cs typeface="+mn-cs"/>
              </a:rPr>
              <a:t> (P6):</a:t>
            </a:r>
          </a:p>
          <a:p>
            <a:r>
              <a:rPr lang="nl-BE" sz="1200" kern="1200" dirty="0">
                <a:solidFill>
                  <a:schemeClr val="tx1"/>
                </a:solidFill>
                <a:effectLst/>
                <a:latin typeface="+mn-lt"/>
                <a:ea typeface="+mn-ea"/>
                <a:cs typeface="+mn-cs"/>
              </a:rPr>
              <a:t>-	“I'd rather manage my pace and finish my race than get burn out and have to stop after 10 km” (P1).</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Most ATS are </a:t>
            </a:r>
            <a:r>
              <a:rPr lang="fr-BE" sz="1200" kern="1200" dirty="0" err="1">
                <a:solidFill>
                  <a:schemeClr val="tx1"/>
                </a:solidFill>
                <a:effectLst/>
                <a:latin typeface="+mn-lt"/>
                <a:ea typeface="+mn-ea"/>
                <a:cs typeface="+mn-cs"/>
              </a:rPr>
              <a:t>generally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linked</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predicted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events</a:t>
            </a:r>
            <a:r>
              <a:rPr lang="fr-BE" sz="1200" kern="1200" dirty="0">
                <a:solidFill>
                  <a:schemeClr val="tx1"/>
                </a:solidFill>
                <a:effectLst/>
                <a:latin typeface="+mn-lt"/>
                <a:ea typeface="+mn-ea"/>
                <a:cs typeface="+mn-cs"/>
              </a:rPr>
              <a:t> and are </a:t>
            </a:r>
            <a:r>
              <a:rPr lang="fr-BE" sz="1200" kern="1200" dirty="0" err="1">
                <a:solidFill>
                  <a:schemeClr val="tx1"/>
                </a:solidFill>
                <a:effectLst/>
                <a:latin typeface="+mn-lt"/>
                <a:ea typeface="+mn-ea"/>
                <a:cs typeface="+mn-cs"/>
              </a:rPr>
              <a:t>based</a:t>
            </a:r>
            <a:r>
              <a:rPr lang="fr-BE" sz="1200" kern="1200" dirty="0">
                <a:solidFill>
                  <a:schemeClr val="tx1"/>
                </a:solidFill>
                <a:effectLst/>
                <a:latin typeface="+mn-lt"/>
                <a:ea typeface="+mn-ea"/>
                <a:cs typeface="+mn-cs"/>
              </a:rPr>
              <a:t> on </a:t>
            </a:r>
            <a:r>
              <a:rPr lang="fr-BE" sz="1200" kern="1200" dirty="0" err="1">
                <a:solidFill>
                  <a:schemeClr val="tx1"/>
                </a:solidFill>
                <a:effectLst/>
                <a:latin typeface="+mn-lt"/>
                <a:ea typeface="+mn-ea"/>
                <a:cs typeface="+mn-cs"/>
              </a:rPr>
              <a:t>prior</a:t>
            </a:r>
            <a:r>
              <a:rPr lang="fr-BE" sz="1200" kern="1200" dirty="0">
                <a:solidFill>
                  <a:schemeClr val="tx1"/>
                </a:solidFill>
                <a:effectLst/>
                <a:latin typeface="+mn-lt"/>
                <a:ea typeface="+mn-ea"/>
                <a:cs typeface="+mn-cs"/>
              </a:rPr>
              <a:t> reconnaissance of the route and/or the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accumulated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experience</a:t>
            </a:r>
            <a:r>
              <a:rPr lang="fr-BE" sz="1200" kern="1200" dirty="0">
                <a:solidFill>
                  <a:schemeClr val="tx1"/>
                </a:solidFill>
                <a:effectLst/>
                <a:latin typeface="+mn-lt"/>
                <a:ea typeface="+mn-ea"/>
                <a:cs typeface="+mn-cs"/>
              </a:rPr>
              <a:t> (P1), </a:t>
            </a:r>
          </a:p>
          <a:p>
            <a:r>
              <a:rPr lang="nl-BE" sz="1200" kern="1200" dirty="0">
                <a:solidFill>
                  <a:schemeClr val="tx1"/>
                </a:solidFill>
                <a:effectLst/>
                <a:latin typeface="+mn-lt"/>
                <a:ea typeface="+mn-ea"/>
                <a:cs typeface="+mn-cs"/>
              </a:rPr>
              <a:t>-	“I had looked before the difference in altitude (…) to see what looked like the race to have an idea of what awaited me” (P1).</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8</a:t>
            </a:fld>
            <a:endParaRPr lang="fr-FR"/>
          </a:p>
        </p:txBody>
      </p:sp>
    </p:spTree>
    <p:extLst>
      <p:ext uri="{BB962C8B-B14F-4D97-AF65-F5344CB8AC3E}">
        <p14:creationId xmlns:p14="http://schemas.microsoft.com/office/powerpoint/2010/main" val="268772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kern="1200" dirty="0">
                <a:solidFill>
                  <a:schemeClr val="tx1"/>
                </a:solidFill>
                <a:effectLst/>
                <a:latin typeface="+mn-lt"/>
                <a:ea typeface="+mn-ea"/>
                <a:cs typeface="+mn-cs"/>
              </a:rPr>
              <a:t>the automated behaviors or habits refer to the circumstances in which actions and behaviors are systematized or routinized, and can also be induced by familiar trail context.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behaviors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seem</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based</a:t>
            </a:r>
            <a:r>
              <a:rPr lang="fr-BE" sz="1200" kern="1200" dirty="0">
                <a:solidFill>
                  <a:schemeClr val="tx1"/>
                </a:solidFill>
                <a:effectLst/>
                <a:latin typeface="+mn-lt"/>
                <a:ea typeface="+mn-ea"/>
                <a:cs typeface="+mn-cs"/>
              </a:rPr>
              <a:t> on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preferences</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experiences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These</a:t>
            </a:r>
            <a:r>
              <a:rPr lang="fr-BE" sz="1200" kern="1200" dirty="0">
                <a:solidFill>
                  <a:schemeClr val="tx1"/>
                </a:solidFill>
                <a:effectLst/>
                <a:latin typeface="+mn-lt"/>
                <a:ea typeface="+mn-ea"/>
                <a:cs typeface="+mn-cs"/>
              </a:rPr>
              <a:t> habits are </a:t>
            </a:r>
            <a:r>
              <a:rPr lang="fr-BE" sz="1200" kern="1200" dirty="0" err="1">
                <a:solidFill>
                  <a:schemeClr val="tx1"/>
                </a:solidFill>
                <a:effectLst/>
                <a:latin typeface="+mn-lt"/>
                <a:ea typeface="+mn-ea"/>
                <a:cs typeface="+mn-cs"/>
              </a:rPr>
              <a:t>found</a:t>
            </a:r>
            <a:r>
              <a:rPr lang="fr-BE" sz="1200" kern="1200" dirty="0">
                <a:solidFill>
                  <a:schemeClr val="tx1"/>
                </a:solidFill>
                <a:effectLst/>
                <a:latin typeface="+mn-lt"/>
                <a:ea typeface="+mn-ea"/>
                <a:cs typeface="+mn-cs"/>
              </a:rPr>
              <a:t> in the </a:t>
            </a:r>
            <a:r>
              <a:rPr lang="fr-BE" sz="1200" kern="1200" dirty="0" err="1">
                <a:solidFill>
                  <a:schemeClr val="tx1"/>
                </a:solidFill>
                <a:effectLst/>
                <a:latin typeface="+mn-lt"/>
                <a:ea typeface="+mn-ea"/>
                <a:cs typeface="+mn-cs"/>
              </a:rPr>
              <a:t>pre</a:t>
            </a:r>
            <a:r>
              <a:rPr lang="fr-BE" sz="1200" kern="1200" dirty="0">
                <a:solidFill>
                  <a:schemeClr val="tx1"/>
                </a:solidFill>
                <a:effectLst/>
                <a:latin typeface="+mn-lt"/>
                <a:ea typeface="+mn-ea"/>
                <a:cs typeface="+mn-cs"/>
              </a:rPr>
              <a:t>-race </a:t>
            </a:r>
            <a:r>
              <a:rPr lang="fr-BE" sz="1200" kern="1200" dirty="0" err="1">
                <a:solidFill>
                  <a:schemeClr val="tx1"/>
                </a:solidFill>
                <a:effectLst/>
                <a:latin typeface="+mn-lt"/>
                <a:ea typeface="+mn-ea"/>
                <a:cs typeface="+mn-cs"/>
              </a:rPr>
              <a:t>preparation</a:t>
            </a:r>
            <a:r>
              <a:rPr lang="fr-BE" sz="1200" kern="1200" dirty="0">
                <a:solidFill>
                  <a:schemeClr val="tx1"/>
                </a:solidFill>
                <a:effectLst/>
                <a:latin typeface="+mn-lt"/>
                <a:ea typeface="+mn-ea"/>
                <a:cs typeface="+mn-cs"/>
              </a:rPr>
              <a:t> (P3), </a:t>
            </a:r>
          </a:p>
          <a:p>
            <a:r>
              <a:rPr lang="nl-BE" sz="1200" kern="1200" dirty="0">
                <a:solidFill>
                  <a:schemeClr val="tx1"/>
                </a:solidFill>
                <a:effectLst/>
                <a:latin typeface="+mn-lt"/>
                <a:ea typeface="+mn-ea"/>
                <a:cs typeface="+mn-cs"/>
              </a:rPr>
              <a:t>-	“My classic training is running 1 to 2 times a week of at least 10km and find a race with a bit of challenge at the weekend” (P3).</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Habits can </a:t>
            </a:r>
            <a:r>
              <a:rPr lang="fr-BE" sz="1200" kern="1200" dirty="0" err="1">
                <a:solidFill>
                  <a:schemeClr val="tx1"/>
                </a:solidFill>
                <a:effectLst/>
                <a:latin typeface="+mn-lt"/>
                <a:ea typeface="+mn-ea"/>
                <a:cs typeface="+mn-cs"/>
              </a:rPr>
              <a:t>also</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involve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ways</a:t>
            </a:r>
            <a:r>
              <a:rPr lang="fr-BE" sz="1200" kern="1200" dirty="0">
                <a:solidFill>
                  <a:schemeClr val="tx1"/>
                </a:solidFill>
                <a:effectLst/>
                <a:latin typeface="+mn-lt"/>
                <a:ea typeface="+mn-ea"/>
                <a:cs typeface="+mn-cs"/>
              </a:rPr>
              <a:t> of acting or </a:t>
            </a:r>
            <a:r>
              <a:rPr lang="fr-BE" sz="1200" kern="1200" dirty="0" err="1">
                <a:solidFill>
                  <a:schemeClr val="tx1"/>
                </a:solidFill>
                <a:effectLst/>
                <a:latin typeface="+mn-lt"/>
                <a:ea typeface="+mn-ea"/>
                <a:cs typeface="+mn-cs"/>
              </a:rPr>
              <a:t>adapting</a:t>
            </a:r>
            <a:r>
              <a:rPr lang="fr-BE" sz="1200" kern="1200" dirty="0">
                <a:solidFill>
                  <a:schemeClr val="tx1"/>
                </a:solidFill>
                <a:effectLst/>
                <a:latin typeface="+mn-lt"/>
                <a:ea typeface="+mn-ea"/>
                <a:cs typeface="+mn-cs"/>
              </a:rPr>
              <a:t> to trail conditions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runners</a:t>
            </a:r>
            <a:r>
              <a:rPr lang="fr-BE" sz="1200" kern="1200" dirty="0">
                <a:solidFill>
                  <a:schemeClr val="tx1"/>
                </a:solidFill>
                <a:effectLst/>
                <a:latin typeface="+mn-lt"/>
                <a:ea typeface="+mn-ea"/>
                <a:cs typeface="+mn-cs"/>
              </a:rPr>
              <a:t> are </a:t>
            </a:r>
            <a:r>
              <a:rPr lang="fr-BE" sz="1200" kern="1200" dirty="0" err="1">
                <a:solidFill>
                  <a:schemeClr val="tx1"/>
                </a:solidFill>
                <a:effectLst/>
                <a:latin typeface="+mn-lt"/>
                <a:ea typeface="+mn-ea"/>
                <a:cs typeface="+mn-cs"/>
              </a:rPr>
              <a:t>regularly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encounter</a:t>
            </a:r>
            <a:r>
              <a:rPr lang="fr-BE" sz="1200" kern="1200" dirty="0">
                <a:solidFill>
                  <a:schemeClr val="tx1"/>
                </a:solidFill>
                <a:effectLst/>
                <a:latin typeface="+mn-lt"/>
                <a:ea typeface="+mn-ea"/>
                <a:cs typeface="+mn-cs"/>
              </a:rPr>
              <a:t>. For </a:t>
            </a:r>
            <a:r>
              <a:rPr lang="fr-BE" sz="1200" kern="1200" dirty="0" err="1">
                <a:solidFill>
                  <a:schemeClr val="tx1"/>
                </a:solidFill>
                <a:effectLst/>
                <a:latin typeface="+mn-lt"/>
                <a:ea typeface="+mn-ea"/>
                <a:cs typeface="+mn-cs"/>
              </a:rPr>
              <a:t>example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adjusting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your</a:t>
            </a:r>
            <a:r>
              <a:rPr lang="fr-BE" sz="1200" kern="1200" dirty="0">
                <a:solidFill>
                  <a:schemeClr val="tx1"/>
                </a:solidFill>
                <a:effectLst/>
                <a:latin typeface="+mn-lt"/>
                <a:ea typeface="+mn-ea"/>
                <a:cs typeface="+mn-cs"/>
              </a:rPr>
              <a:t> stride to suit the gradient </a:t>
            </a:r>
            <a:r>
              <a:rPr lang="fr-BE" sz="1200" kern="1200" dirty="0" err="1">
                <a:solidFill>
                  <a:schemeClr val="tx1"/>
                </a:solidFill>
                <a:effectLst/>
                <a:latin typeface="+mn-lt"/>
                <a:ea typeface="+mn-ea"/>
                <a:cs typeface="+mn-cs"/>
              </a:rPr>
              <a:t>is</a:t>
            </a:r>
            <a:r>
              <a:rPr lang="fr-BE" sz="1200" kern="1200" dirty="0">
                <a:solidFill>
                  <a:schemeClr val="tx1"/>
                </a:solidFill>
                <a:effectLst/>
                <a:latin typeface="+mn-lt"/>
                <a:ea typeface="+mn-ea"/>
                <a:cs typeface="+mn-cs"/>
              </a:rPr>
              <a:t> an adaptation </a:t>
            </a:r>
            <a:r>
              <a:rPr lang="fr-BE" sz="1200" kern="1200" dirty="0" err="1">
                <a:solidFill>
                  <a:schemeClr val="tx1"/>
                </a:solidFill>
                <a:effectLst/>
                <a:latin typeface="+mn-lt"/>
                <a:ea typeface="+mn-ea"/>
                <a:cs typeface="+mn-cs"/>
              </a:rPr>
              <a:t>strategy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that</a:t>
            </a:r>
            <a:r>
              <a:rPr lang="fr-BE" sz="1200" kern="1200" dirty="0">
                <a:solidFill>
                  <a:schemeClr val="tx1"/>
                </a:solidFill>
                <a:effectLst/>
                <a:latin typeface="+mn-lt"/>
                <a:ea typeface="+mn-ea"/>
                <a:cs typeface="+mn-cs"/>
              </a:rPr>
              <a:t> can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automated</a:t>
            </a:r>
            <a:r>
              <a:rPr lang="fr-BE" sz="1200" kern="1200" dirty="0">
                <a:solidFill>
                  <a:schemeClr val="tx1"/>
                </a:solidFill>
                <a:effectLst/>
                <a:latin typeface="+mn-lt"/>
                <a:ea typeface="+mn-ea"/>
                <a:cs typeface="+mn-cs"/>
              </a:rPr>
              <a:t> (P6):</a:t>
            </a:r>
          </a:p>
          <a:p>
            <a:r>
              <a:rPr lang="fr-BE" sz="1200" kern="1200" dirty="0">
                <a:solidFill>
                  <a:schemeClr val="tx1"/>
                </a:solidFill>
                <a:effectLst/>
                <a:latin typeface="+mn-lt"/>
                <a:ea typeface="+mn-ea"/>
                <a:cs typeface="+mn-cs"/>
              </a:rPr>
              <a:t>-	“If </a:t>
            </a:r>
            <a:r>
              <a:rPr lang="fr-BE" sz="1200" kern="1200" dirty="0" err="1">
                <a:solidFill>
                  <a:schemeClr val="tx1"/>
                </a:solidFill>
                <a:effectLst/>
                <a:latin typeface="+mn-lt"/>
                <a:ea typeface="+mn-ea"/>
                <a:cs typeface="+mn-cs"/>
              </a:rPr>
              <a:t>it's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uphill</a:t>
            </a:r>
            <a:r>
              <a:rPr lang="fr-BE" sz="1200" kern="1200" dirty="0">
                <a:solidFill>
                  <a:schemeClr val="tx1"/>
                </a:solidFill>
                <a:effectLst/>
                <a:latin typeface="+mn-lt"/>
                <a:ea typeface="+mn-ea"/>
                <a:cs typeface="+mn-cs"/>
              </a:rPr>
              <a:t>, I tend to </a:t>
            </a:r>
            <a:r>
              <a:rPr lang="fr-BE" sz="1200" kern="1200" dirty="0" err="1">
                <a:solidFill>
                  <a:schemeClr val="tx1"/>
                </a:solidFill>
                <a:effectLst/>
                <a:latin typeface="+mn-lt"/>
                <a:ea typeface="+mn-ea"/>
                <a:cs typeface="+mn-cs"/>
              </a:rPr>
              <a:t>take</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smaller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steps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which</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helps</a:t>
            </a:r>
            <a:r>
              <a:rPr lang="fr-BE" sz="1200" kern="1200" dirty="0">
                <a:solidFill>
                  <a:schemeClr val="tx1"/>
                </a:solidFill>
                <a:effectLst/>
                <a:latin typeface="+mn-lt"/>
                <a:ea typeface="+mn-ea"/>
                <a:cs typeface="+mn-cs"/>
              </a:rPr>
              <a:t> me to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more </a:t>
            </a:r>
            <a:r>
              <a:rPr lang="fr-BE" sz="1200" kern="1200" dirty="0" err="1">
                <a:solidFill>
                  <a:schemeClr val="tx1"/>
                </a:solidFill>
                <a:effectLst/>
                <a:latin typeface="+mn-lt"/>
                <a:ea typeface="+mn-ea"/>
                <a:cs typeface="+mn-cs"/>
              </a:rPr>
              <a:t>economical</a:t>
            </a:r>
            <a:r>
              <a:rPr lang="fr-BE" sz="1200" kern="1200" dirty="0">
                <a:solidFill>
                  <a:schemeClr val="tx1"/>
                </a:solidFill>
                <a:effectLst/>
                <a:latin typeface="+mn-lt"/>
                <a:ea typeface="+mn-ea"/>
                <a:cs typeface="+mn-cs"/>
              </a:rPr>
              <a:t> (…) and </a:t>
            </a:r>
            <a:r>
              <a:rPr lang="fr-BE" sz="1200" kern="1200" dirty="0" err="1">
                <a:solidFill>
                  <a:schemeClr val="tx1"/>
                </a:solidFill>
                <a:effectLst/>
                <a:latin typeface="+mn-lt"/>
                <a:ea typeface="+mn-ea"/>
                <a:cs typeface="+mn-cs"/>
              </a:rPr>
              <a:t>when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I'm</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going</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downhill</a:t>
            </a:r>
            <a:r>
              <a:rPr lang="fr-BE" sz="1200" kern="1200" dirty="0">
                <a:solidFill>
                  <a:schemeClr val="tx1"/>
                </a:solidFill>
                <a:effectLst/>
                <a:latin typeface="+mn-lt"/>
                <a:ea typeface="+mn-ea"/>
                <a:cs typeface="+mn-cs"/>
              </a:rPr>
              <a:t>, I </a:t>
            </a:r>
            <a:r>
              <a:rPr lang="fr-BE" sz="1200" kern="1200" dirty="0" err="1">
                <a:solidFill>
                  <a:schemeClr val="tx1"/>
                </a:solidFill>
                <a:effectLst/>
                <a:latin typeface="+mn-lt"/>
                <a:ea typeface="+mn-ea"/>
                <a:cs typeface="+mn-cs"/>
              </a:rPr>
              <a:t>lengthen</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my</a:t>
            </a:r>
            <a:r>
              <a:rPr lang="fr-BE" sz="1200" kern="1200" dirty="0">
                <a:solidFill>
                  <a:schemeClr val="tx1"/>
                </a:solidFill>
                <a:effectLst/>
                <a:latin typeface="+mn-lt"/>
                <a:ea typeface="+mn-ea"/>
                <a:cs typeface="+mn-cs"/>
              </a:rPr>
              <a:t> stride as </a:t>
            </a:r>
            <a:r>
              <a:rPr lang="fr-BE" sz="1200" kern="1200" dirty="0" err="1">
                <a:solidFill>
                  <a:schemeClr val="tx1"/>
                </a:solidFill>
                <a:effectLst/>
                <a:latin typeface="+mn-lt"/>
                <a:ea typeface="+mn-ea"/>
                <a:cs typeface="+mn-cs"/>
              </a:rPr>
              <a:t>much</a:t>
            </a:r>
            <a:r>
              <a:rPr lang="fr-BE" sz="1200" kern="1200" dirty="0">
                <a:solidFill>
                  <a:schemeClr val="tx1"/>
                </a:solidFill>
                <a:effectLst/>
                <a:latin typeface="+mn-lt"/>
                <a:ea typeface="+mn-ea"/>
                <a:cs typeface="+mn-cs"/>
              </a:rPr>
              <a:t> as possible” (P6). </a:t>
            </a:r>
          </a:p>
          <a:p>
            <a:r>
              <a:rPr lang="fr-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These automated behaviors can concern both ADS and ATS during the race. We also observed that some habits were “relevant” and derived from the experience of good runners (P2), while other habits are not necessarily as relevant and were mainly found in beginners (P7):</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“On climbs, I try to stay on the forefoot and take shorter strides” (P2).</a:t>
            </a:r>
            <a:endParaRPr lang="fr-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“I still wear the same leggings and socks” (P7).</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5DF49BE-7A68-BB46-8552-C94D40002D4B}" type="slidenum">
              <a:rPr lang="fr-FR" smtClean="0"/>
              <a:t>9</a:t>
            </a:fld>
            <a:endParaRPr lang="fr-FR"/>
          </a:p>
        </p:txBody>
      </p:sp>
    </p:spTree>
    <p:extLst>
      <p:ext uri="{BB962C8B-B14F-4D97-AF65-F5344CB8AC3E}">
        <p14:creationId xmlns:p14="http://schemas.microsoft.com/office/powerpoint/2010/main" val="64899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C1852-D337-C98D-E87B-03E1274B298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7514B14-E4F7-8E21-BB7B-33D5A36CE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717AC7E-26AC-E9C4-60BE-2C7AD7587BBB}"/>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06E7DB4F-32A3-8ADB-4C13-19F812CD37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4E1C02-32D8-370B-4007-FA2CE53D2673}"/>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135921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EF905-0DD2-AAC2-F4D7-5F9F3DA7CCA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1AB55A-1569-95FB-FC0A-9AA60BAC67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AB73F6-51C7-3ED3-58ED-9ED1E973A5C1}"/>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1553FF1F-60A8-87F1-2098-5DD5C8F196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3EDB20-EA65-B33C-ECDE-CB8EB8AC03F9}"/>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340876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98799AB-8121-BA84-5C3E-91265F61CA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100D7D-5DD2-C8A0-4D0B-0F537E2B78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AB6B8E-D7B5-6EE8-701D-9C3B182CE8AA}"/>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8032130E-7E10-8085-DBE0-9A13B6B25E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F52BAF-56CB-09C3-E601-AACBFF23CC42}"/>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322705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D57D3-0F5F-9090-D6E1-5FE7F8DE44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4EFEAD-F002-2506-E1A3-87D42404295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473C09-EC59-57FC-D7B0-20AB892D040E}"/>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2C8CE1C4-1F04-763C-064F-62DE722CA9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1B77CA-41D4-B09F-22C2-3FD6E77A50F7}"/>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214572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BA789-F6A9-5C6E-C620-554EF4E0269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09F75E-77C7-0503-ED83-F7720EA172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BA3125-6224-DC6A-C1EB-04112A5C53B8}"/>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31003D2A-DD3F-5521-6129-1E23FAC1A4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594646-1534-F303-AEF2-47A32C9B6E35}"/>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81984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63E-5637-591D-44A5-EE35C93440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776363-BBE8-7EB3-E60E-045F217CA0C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A1AB681-B53D-8168-BB55-3EA4706A40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8E451BA-62E7-5738-67BF-A140DDE94900}"/>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6" name="Espace réservé du pied de page 5">
            <a:extLst>
              <a:ext uri="{FF2B5EF4-FFF2-40B4-BE49-F238E27FC236}">
                <a16:creationId xmlns:a16="http://schemas.microsoft.com/office/drawing/2014/main" id="{EF7E31CE-E0C6-8D6B-BA53-E474E69F6B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A23ABD-02FA-0987-8E34-D18F86E3A178}"/>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336356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E663D-28AF-1BF7-3BE6-35F7E1BCCE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CD407C-7890-9984-13D4-A9AF7F68C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FF94839-F936-4007-A056-293EEAE489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527745-0A40-3FDD-CE27-E0FC54184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63F4165-A625-CCFA-E0AE-E036AD6C2A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FF4057-A7F8-0872-7E1D-EB3CC7E18AF8}"/>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8" name="Espace réservé du pied de page 7">
            <a:extLst>
              <a:ext uri="{FF2B5EF4-FFF2-40B4-BE49-F238E27FC236}">
                <a16:creationId xmlns:a16="http://schemas.microsoft.com/office/drawing/2014/main" id="{C6B10941-6F2B-2DE5-AE14-7C0D739BA74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3F8959-3F9A-D4CA-FD19-D433212B2402}"/>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376596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4CCF2-2EA3-A9C4-4605-6A575F9A209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73C8D3-C6E4-D15A-7379-A977B2DFC2E2}"/>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4" name="Espace réservé du pied de page 3">
            <a:extLst>
              <a:ext uri="{FF2B5EF4-FFF2-40B4-BE49-F238E27FC236}">
                <a16:creationId xmlns:a16="http://schemas.microsoft.com/office/drawing/2014/main" id="{2844C18B-D876-E4A0-3CB0-5B7C41AD9B9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A02CB4-4D9A-8D6C-B8B2-FE982F686459}"/>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101971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EF62AD-47F8-3F3F-ACE5-E3E10C1E486C}"/>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3" name="Espace réservé du pied de page 2">
            <a:extLst>
              <a:ext uri="{FF2B5EF4-FFF2-40B4-BE49-F238E27FC236}">
                <a16:creationId xmlns:a16="http://schemas.microsoft.com/office/drawing/2014/main" id="{6360EA44-02A2-0AF0-C535-B3547133CA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ED89C16-836C-0F13-9FDE-2920F6A0CC94}"/>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84879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7ACB3-FAA4-CE62-D7A8-00F7D369B0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A18513C-9ED4-1C02-257D-BD2F7BBA3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903D0E0-D91F-8DFB-6DD5-676AD31A2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0864B5-628E-4F14-076B-8EDF654FDF29}"/>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6" name="Espace réservé du pied de page 5">
            <a:extLst>
              <a:ext uri="{FF2B5EF4-FFF2-40B4-BE49-F238E27FC236}">
                <a16:creationId xmlns:a16="http://schemas.microsoft.com/office/drawing/2014/main" id="{35993A90-A501-9891-480E-5DB9062174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BFA1EC-69C9-EAA6-074C-E3193BB28291}"/>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8456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D490A-95A2-324A-2A84-D48CC86980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0C0F5D-053C-B4D0-BAD1-C2175A331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4E5AA1-688D-092B-A995-BDA48C4F2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0DA8D5-EF2F-0EAF-9DA2-8CC545B9C19E}"/>
              </a:ext>
            </a:extLst>
          </p:cNvPr>
          <p:cNvSpPr>
            <a:spLocks noGrp="1"/>
          </p:cNvSpPr>
          <p:nvPr>
            <p:ph type="dt" sz="half" idx="10"/>
          </p:nvPr>
        </p:nvSpPr>
        <p:spPr/>
        <p:txBody>
          <a:bodyPr/>
          <a:lstStyle/>
          <a:p>
            <a:fld id="{8C7367DE-E56C-D44D-83E7-E15A1923F6F9}" type="datetimeFigureOut">
              <a:rPr lang="fr-FR" smtClean="0"/>
              <a:t>01/07/2025</a:t>
            </a:fld>
            <a:endParaRPr lang="fr-FR"/>
          </a:p>
        </p:txBody>
      </p:sp>
      <p:sp>
        <p:nvSpPr>
          <p:cNvPr id="6" name="Espace réservé du pied de page 5">
            <a:extLst>
              <a:ext uri="{FF2B5EF4-FFF2-40B4-BE49-F238E27FC236}">
                <a16:creationId xmlns:a16="http://schemas.microsoft.com/office/drawing/2014/main" id="{F8D85861-5C34-7E19-6E6F-68175A13C7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5285E7-EF93-772D-D6AC-49B96576EA44}"/>
              </a:ext>
            </a:extLst>
          </p:cNvPr>
          <p:cNvSpPr>
            <a:spLocks noGrp="1"/>
          </p:cNvSpPr>
          <p:nvPr>
            <p:ph type="sldNum" sz="quarter" idx="12"/>
          </p:nvPr>
        </p:nvSpPr>
        <p:spPr/>
        <p:txBody>
          <a:bodyPr/>
          <a:lstStyle/>
          <a:p>
            <a:fld id="{2EF49AF6-C3C5-4F42-A212-0A596E9D9B93}" type="slidenum">
              <a:rPr lang="fr-FR" smtClean="0"/>
              <a:t>‹N°›</a:t>
            </a:fld>
            <a:endParaRPr lang="fr-FR"/>
          </a:p>
        </p:txBody>
      </p:sp>
    </p:spTree>
    <p:extLst>
      <p:ext uri="{BB962C8B-B14F-4D97-AF65-F5344CB8AC3E}">
        <p14:creationId xmlns:p14="http://schemas.microsoft.com/office/powerpoint/2010/main" val="280092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E280448-42D5-6A71-6735-26963F3ED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A9A4BE9-C714-8BFC-0526-F6D0EC8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447594-C956-FE4A-4EB6-F41805713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7367DE-E56C-D44D-83E7-E15A1923F6F9}" type="datetimeFigureOut">
              <a:rPr lang="fr-FR" smtClean="0"/>
              <a:t>01/07/2025</a:t>
            </a:fld>
            <a:endParaRPr lang="fr-FR"/>
          </a:p>
        </p:txBody>
      </p:sp>
      <p:sp>
        <p:nvSpPr>
          <p:cNvPr id="5" name="Espace réservé du pied de page 4">
            <a:extLst>
              <a:ext uri="{FF2B5EF4-FFF2-40B4-BE49-F238E27FC236}">
                <a16:creationId xmlns:a16="http://schemas.microsoft.com/office/drawing/2014/main" id="{DCB5F676-2B7B-7897-ABCE-98B8976A4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474DD1-2D5C-515C-F352-5CBA18F09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F49AF6-C3C5-4F42-A212-0A596E9D9B93}" type="slidenum">
              <a:rPr lang="fr-FR" smtClean="0"/>
              <a:t>‹N°›</a:t>
            </a:fld>
            <a:endParaRPr lang="fr-FR"/>
          </a:p>
        </p:txBody>
      </p:sp>
    </p:spTree>
    <p:extLst>
      <p:ext uri="{BB962C8B-B14F-4D97-AF65-F5344CB8AC3E}">
        <p14:creationId xmlns:p14="http://schemas.microsoft.com/office/powerpoint/2010/main" val="310772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065CB6-6E80-AE66-11A5-ED9FD65E4501}"/>
              </a:ext>
            </a:extLst>
          </p:cNvPr>
          <p:cNvPicPr>
            <a:picLocks noChangeAspect="1"/>
          </p:cNvPicPr>
          <p:nvPr/>
        </p:nvPicPr>
        <p:blipFill>
          <a:blip r:embed="rId3"/>
          <a:stretch>
            <a:fillRect/>
          </a:stretch>
        </p:blipFill>
        <p:spPr>
          <a:xfrm>
            <a:off x="-119921" y="-119921"/>
            <a:ext cx="12334807" cy="6977921"/>
          </a:xfrm>
          <a:prstGeom prst="rect">
            <a:avLst/>
          </a:prstGeom>
        </p:spPr>
      </p:pic>
    </p:spTree>
    <p:extLst>
      <p:ext uri="{BB962C8B-B14F-4D97-AF65-F5344CB8AC3E}">
        <p14:creationId xmlns:p14="http://schemas.microsoft.com/office/powerpoint/2010/main" val="389132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7BEBEAA-6DA0-B474-11DC-35A74C9D51F4}"/>
              </a:ext>
            </a:extLst>
          </p:cNvPr>
          <p:cNvPicPr>
            <a:picLocks noChangeAspect="1"/>
          </p:cNvPicPr>
          <p:nvPr/>
        </p:nvPicPr>
        <p:blipFill>
          <a:blip r:embed="rId3"/>
          <a:stretch>
            <a:fillRect/>
          </a:stretch>
        </p:blipFill>
        <p:spPr>
          <a:xfrm>
            <a:off x="0" y="28138"/>
            <a:ext cx="12192000" cy="6829862"/>
          </a:xfrm>
          <a:prstGeom prst="rect">
            <a:avLst/>
          </a:prstGeom>
        </p:spPr>
      </p:pic>
    </p:spTree>
    <p:extLst>
      <p:ext uri="{BB962C8B-B14F-4D97-AF65-F5344CB8AC3E}">
        <p14:creationId xmlns:p14="http://schemas.microsoft.com/office/powerpoint/2010/main" val="130833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371D64-E88A-42A1-4F72-2F9E6C60D756}"/>
              </a:ext>
            </a:extLst>
          </p:cNvPr>
          <p:cNvPicPr>
            <a:picLocks noChangeAspect="1"/>
          </p:cNvPicPr>
          <p:nvPr/>
        </p:nvPicPr>
        <p:blipFill>
          <a:blip r:embed="rId3"/>
          <a:stretch>
            <a:fillRect/>
          </a:stretch>
        </p:blipFill>
        <p:spPr>
          <a:xfrm>
            <a:off x="0" y="-25604"/>
            <a:ext cx="12192000" cy="6883604"/>
          </a:xfrm>
          <a:prstGeom prst="rect">
            <a:avLst/>
          </a:prstGeom>
        </p:spPr>
      </p:pic>
    </p:spTree>
    <p:extLst>
      <p:ext uri="{BB962C8B-B14F-4D97-AF65-F5344CB8AC3E}">
        <p14:creationId xmlns:p14="http://schemas.microsoft.com/office/powerpoint/2010/main" val="45473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EB53FD-9BF9-1C99-7F8B-C393AFE86781}"/>
              </a:ext>
            </a:extLst>
          </p:cNvPr>
          <p:cNvPicPr>
            <a:picLocks noChangeAspect="1"/>
          </p:cNvPicPr>
          <p:nvPr/>
        </p:nvPicPr>
        <p:blipFill>
          <a:blip r:embed="rId2"/>
          <a:stretch>
            <a:fillRect/>
          </a:stretch>
        </p:blipFill>
        <p:spPr>
          <a:xfrm>
            <a:off x="0" y="-32304"/>
            <a:ext cx="12192000" cy="6922607"/>
          </a:xfrm>
          <a:prstGeom prst="rect">
            <a:avLst/>
          </a:prstGeom>
        </p:spPr>
      </p:pic>
    </p:spTree>
    <p:extLst>
      <p:ext uri="{BB962C8B-B14F-4D97-AF65-F5344CB8AC3E}">
        <p14:creationId xmlns:p14="http://schemas.microsoft.com/office/powerpoint/2010/main" val="139605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04CBFD4-1415-8CD4-CCB8-4685EB4984CE}"/>
              </a:ext>
            </a:extLst>
          </p:cNvPr>
          <p:cNvPicPr>
            <a:picLocks noChangeAspect="1"/>
          </p:cNvPicPr>
          <p:nvPr/>
        </p:nvPicPr>
        <p:blipFill>
          <a:blip r:embed="rId2"/>
          <a:stretch>
            <a:fillRect/>
          </a:stretch>
        </p:blipFill>
        <p:spPr>
          <a:xfrm>
            <a:off x="0" y="-24189"/>
            <a:ext cx="12192000" cy="6882190"/>
          </a:xfrm>
          <a:prstGeom prst="rect">
            <a:avLst/>
          </a:prstGeom>
        </p:spPr>
      </p:pic>
    </p:spTree>
    <p:extLst>
      <p:ext uri="{BB962C8B-B14F-4D97-AF65-F5344CB8AC3E}">
        <p14:creationId xmlns:p14="http://schemas.microsoft.com/office/powerpoint/2010/main" val="114397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706222-741D-75DF-EC7B-07D4178D95F3}"/>
              </a:ext>
            </a:extLst>
          </p:cNvPr>
          <p:cNvPicPr>
            <a:picLocks noChangeAspect="1"/>
          </p:cNvPicPr>
          <p:nvPr/>
        </p:nvPicPr>
        <p:blipFill>
          <a:blip r:embed="rId3"/>
          <a:stretch>
            <a:fillRect/>
          </a:stretch>
        </p:blipFill>
        <p:spPr>
          <a:xfrm>
            <a:off x="0" y="-149902"/>
            <a:ext cx="12192000" cy="7007902"/>
          </a:xfrm>
          <a:prstGeom prst="rect">
            <a:avLst/>
          </a:prstGeom>
        </p:spPr>
      </p:pic>
    </p:spTree>
    <p:extLst>
      <p:ext uri="{BB962C8B-B14F-4D97-AF65-F5344CB8AC3E}">
        <p14:creationId xmlns:p14="http://schemas.microsoft.com/office/powerpoint/2010/main" val="413072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3460B5-C92B-C3C1-A779-6886555279DE}"/>
              </a:ext>
            </a:extLst>
          </p:cNvPr>
          <p:cNvPicPr>
            <a:picLocks noChangeAspect="1"/>
          </p:cNvPicPr>
          <p:nvPr/>
        </p:nvPicPr>
        <p:blipFill>
          <a:blip r:embed="rId3"/>
          <a:stretch>
            <a:fillRect/>
          </a:stretch>
        </p:blipFill>
        <p:spPr>
          <a:xfrm>
            <a:off x="0" y="7963"/>
            <a:ext cx="12192000" cy="6842076"/>
          </a:xfrm>
          <a:prstGeom prst="rect">
            <a:avLst/>
          </a:prstGeom>
        </p:spPr>
      </p:pic>
    </p:spTree>
    <p:extLst>
      <p:ext uri="{BB962C8B-B14F-4D97-AF65-F5344CB8AC3E}">
        <p14:creationId xmlns:p14="http://schemas.microsoft.com/office/powerpoint/2010/main" val="196579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capture d’écran, lettre, Police&#10;&#10;Le contenu généré par l’IA peut être incorrect.">
            <a:extLst>
              <a:ext uri="{FF2B5EF4-FFF2-40B4-BE49-F238E27FC236}">
                <a16:creationId xmlns:a16="http://schemas.microsoft.com/office/drawing/2014/main" id="{D2D4FFCD-668F-6045-7E4C-DC43F77C9EE0}"/>
              </a:ext>
            </a:extLst>
          </p:cNvPr>
          <p:cNvPicPr>
            <a:picLocks noGrp="1" noChangeAspect="1"/>
          </p:cNvPicPr>
          <p:nvPr>
            <p:ph idx="1"/>
          </p:nvPr>
        </p:nvPicPr>
        <p:blipFill>
          <a:blip r:embed="rId2"/>
          <a:stretch>
            <a:fillRect/>
          </a:stretch>
        </p:blipFill>
        <p:spPr>
          <a:xfrm>
            <a:off x="0" y="6827"/>
            <a:ext cx="12192000" cy="6859516"/>
          </a:xfrm>
        </p:spPr>
      </p:pic>
    </p:spTree>
    <p:extLst>
      <p:ext uri="{BB962C8B-B14F-4D97-AF65-F5344CB8AC3E}">
        <p14:creationId xmlns:p14="http://schemas.microsoft.com/office/powerpoint/2010/main" val="108571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F070AB-B050-2251-B76A-13C99A0A41A1}"/>
              </a:ext>
            </a:extLst>
          </p:cNvPr>
          <p:cNvPicPr>
            <a:picLocks noChangeAspect="1"/>
          </p:cNvPicPr>
          <p:nvPr/>
        </p:nvPicPr>
        <p:blipFill>
          <a:blip r:embed="rId2"/>
          <a:stretch>
            <a:fillRect/>
          </a:stretch>
        </p:blipFill>
        <p:spPr>
          <a:xfrm>
            <a:off x="-134912" y="-467"/>
            <a:ext cx="12341902" cy="6970893"/>
          </a:xfrm>
          <a:prstGeom prst="rect">
            <a:avLst/>
          </a:prstGeom>
        </p:spPr>
      </p:pic>
    </p:spTree>
    <p:extLst>
      <p:ext uri="{BB962C8B-B14F-4D97-AF65-F5344CB8AC3E}">
        <p14:creationId xmlns:p14="http://schemas.microsoft.com/office/powerpoint/2010/main" val="189089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B5B444-F1D1-4DCA-D41F-113048715FC4}"/>
              </a:ext>
            </a:extLst>
          </p:cNvPr>
          <p:cNvPicPr>
            <a:picLocks noChangeAspect="1"/>
          </p:cNvPicPr>
          <p:nvPr/>
        </p:nvPicPr>
        <p:blipFill>
          <a:blip r:embed="rId3"/>
          <a:stretch>
            <a:fillRect/>
          </a:stretch>
        </p:blipFill>
        <p:spPr>
          <a:xfrm>
            <a:off x="0" y="-9459"/>
            <a:ext cx="12191999" cy="6876918"/>
          </a:xfrm>
          <a:prstGeom prst="rect">
            <a:avLst/>
          </a:prstGeom>
        </p:spPr>
      </p:pic>
    </p:spTree>
    <p:extLst>
      <p:ext uri="{BB962C8B-B14F-4D97-AF65-F5344CB8AC3E}">
        <p14:creationId xmlns:p14="http://schemas.microsoft.com/office/powerpoint/2010/main" val="321378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24B1706-F631-9D0E-B39C-756B07DAE4CD}"/>
              </a:ext>
            </a:extLst>
          </p:cNvPr>
          <p:cNvPicPr>
            <a:picLocks noChangeAspect="1"/>
          </p:cNvPicPr>
          <p:nvPr/>
        </p:nvPicPr>
        <p:blipFill>
          <a:blip r:embed="rId3"/>
          <a:stretch>
            <a:fillRect/>
          </a:stretch>
        </p:blipFill>
        <p:spPr>
          <a:xfrm>
            <a:off x="-4712" y="0"/>
            <a:ext cx="12196712" cy="6855351"/>
          </a:xfrm>
          <a:prstGeom prst="rect">
            <a:avLst/>
          </a:prstGeom>
        </p:spPr>
      </p:pic>
    </p:spTree>
    <p:extLst>
      <p:ext uri="{BB962C8B-B14F-4D97-AF65-F5344CB8AC3E}">
        <p14:creationId xmlns:p14="http://schemas.microsoft.com/office/powerpoint/2010/main" val="259151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BB1D3FF-E7FF-65D4-E746-753578343C36}"/>
              </a:ext>
            </a:extLst>
          </p:cNvPr>
          <p:cNvPicPr>
            <a:picLocks noChangeAspect="1"/>
          </p:cNvPicPr>
          <p:nvPr/>
        </p:nvPicPr>
        <p:blipFill>
          <a:blip r:embed="rId3"/>
          <a:stretch>
            <a:fillRect/>
          </a:stretch>
        </p:blipFill>
        <p:spPr>
          <a:xfrm>
            <a:off x="0" y="-26616"/>
            <a:ext cx="12191999" cy="6884616"/>
          </a:xfrm>
          <a:prstGeom prst="rect">
            <a:avLst/>
          </a:prstGeom>
        </p:spPr>
      </p:pic>
    </p:spTree>
    <p:extLst>
      <p:ext uri="{BB962C8B-B14F-4D97-AF65-F5344CB8AC3E}">
        <p14:creationId xmlns:p14="http://schemas.microsoft.com/office/powerpoint/2010/main" val="362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9CBE0B-9C71-762A-A70D-AFF8F62DF22D}"/>
              </a:ext>
            </a:extLst>
          </p:cNvPr>
          <p:cNvPicPr>
            <a:picLocks noChangeAspect="1"/>
          </p:cNvPicPr>
          <p:nvPr/>
        </p:nvPicPr>
        <p:blipFill>
          <a:blip r:embed="rId3"/>
          <a:stretch>
            <a:fillRect/>
          </a:stretch>
        </p:blipFill>
        <p:spPr>
          <a:xfrm>
            <a:off x="0" y="-13662"/>
            <a:ext cx="12192000" cy="6885323"/>
          </a:xfrm>
          <a:prstGeom prst="rect">
            <a:avLst/>
          </a:prstGeom>
        </p:spPr>
      </p:pic>
    </p:spTree>
    <p:extLst>
      <p:ext uri="{BB962C8B-B14F-4D97-AF65-F5344CB8AC3E}">
        <p14:creationId xmlns:p14="http://schemas.microsoft.com/office/powerpoint/2010/main" val="126296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7DFE6F-53D1-EF41-F1AB-1830ED692CD0}"/>
              </a:ext>
            </a:extLst>
          </p:cNvPr>
          <p:cNvPicPr>
            <a:picLocks noChangeAspect="1"/>
          </p:cNvPicPr>
          <p:nvPr/>
        </p:nvPicPr>
        <p:blipFill>
          <a:blip r:embed="rId3"/>
          <a:stretch>
            <a:fillRect/>
          </a:stretch>
        </p:blipFill>
        <p:spPr>
          <a:xfrm>
            <a:off x="0" y="-21336"/>
            <a:ext cx="12192000" cy="6879336"/>
          </a:xfrm>
          <a:prstGeom prst="rect">
            <a:avLst/>
          </a:prstGeom>
        </p:spPr>
      </p:pic>
    </p:spTree>
    <p:extLst>
      <p:ext uri="{BB962C8B-B14F-4D97-AF65-F5344CB8AC3E}">
        <p14:creationId xmlns:p14="http://schemas.microsoft.com/office/powerpoint/2010/main" val="270888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E1AD31-999A-1E60-22C4-5F5FD24167D1}"/>
              </a:ext>
            </a:extLst>
          </p:cNvPr>
          <p:cNvPicPr>
            <a:picLocks noChangeAspect="1"/>
          </p:cNvPicPr>
          <p:nvPr/>
        </p:nvPicPr>
        <p:blipFill>
          <a:blip r:embed="rId3"/>
          <a:stretch>
            <a:fillRect/>
          </a:stretch>
        </p:blipFill>
        <p:spPr>
          <a:xfrm>
            <a:off x="1" y="1"/>
            <a:ext cx="12177164" cy="6866364"/>
          </a:xfrm>
          <a:prstGeom prst="rect">
            <a:avLst/>
          </a:prstGeom>
        </p:spPr>
      </p:pic>
    </p:spTree>
    <p:extLst>
      <p:ext uri="{BB962C8B-B14F-4D97-AF65-F5344CB8AC3E}">
        <p14:creationId xmlns:p14="http://schemas.microsoft.com/office/powerpoint/2010/main" val="91940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418DAF1-280F-F89A-9728-57A6299B4C7B}"/>
              </a:ext>
            </a:extLst>
          </p:cNvPr>
          <p:cNvPicPr>
            <a:picLocks noChangeAspect="1"/>
          </p:cNvPicPr>
          <p:nvPr/>
        </p:nvPicPr>
        <p:blipFill>
          <a:blip r:embed="rId3"/>
          <a:stretch>
            <a:fillRect/>
          </a:stretch>
        </p:blipFill>
        <p:spPr>
          <a:xfrm>
            <a:off x="-1" y="1"/>
            <a:ext cx="12192001" cy="6881978"/>
          </a:xfrm>
          <a:prstGeom prst="rect">
            <a:avLst/>
          </a:prstGeom>
        </p:spPr>
      </p:pic>
    </p:spTree>
    <p:extLst>
      <p:ext uri="{BB962C8B-B14F-4D97-AF65-F5344CB8AC3E}">
        <p14:creationId xmlns:p14="http://schemas.microsoft.com/office/powerpoint/2010/main" val="356609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89868A7-58AA-86F5-D53D-65800B160048}"/>
              </a:ext>
            </a:extLst>
          </p:cNvPr>
          <p:cNvPicPr>
            <a:picLocks noChangeAspect="1"/>
          </p:cNvPicPr>
          <p:nvPr/>
        </p:nvPicPr>
        <p:blipFill>
          <a:blip r:embed="rId3"/>
          <a:stretch>
            <a:fillRect/>
          </a:stretch>
        </p:blipFill>
        <p:spPr>
          <a:xfrm>
            <a:off x="0" y="1140"/>
            <a:ext cx="12192000" cy="6855720"/>
          </a:xfrm>
          <a:prstGeom prst="rect">
            <a:avLst/>
          </a:prstGeom>
        </p:spPr>
      </p:pic>
    </p:spTree>
    <p:extLst>
      <p:ext uri="{BB962C8B-B14F-4D97-AF65-F5344CB8AC3E}">
        <p14:creationId xmlns:p14="http://schemas.microsoft.com/office/powerpoint/2010/main" val="1170505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1690</Words>
  <Application>Microsoft Macintosh PowerPoint</Application>
  <PresentationFormat>Grand écran</PresentationFormat>
  <Paragraphs>71</Paragraphs>
  <Slides>17</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 Cock Florence</dc:creator>
  <cp:lastModifiedBy>De Cock Florence</cp:lastModifiedBy>
  <cp:revision>8</cp:revision>
  <dcterms:created xsi:type="dcterms:W3CDTF">2025-07-01T09:47:04Z</dcterms:created>
  <dcterms:modified xsi:type="dcterms:W3CDTF">2025-07-01T20:28:45Z</dcterms:modified>
</cp:coreProperties>
</file>