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A3EA9-21D2-4946-B980-218B46A4E47E}" v="31" dt="2019-10-16T11:46:48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AB8E66E6-6C38-486D-95D5-3FBA6CF86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4C3223C7-7D36-4288-9753-A896F165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2051450"/>
            <a:ext cx="6849271" cy="222890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8" name="Sous-titre 2">
            <a:extLst>
              <a:ext uri="{FF2B5EF4-FFF2-40B4-BE49-F238E27FC236}">
                <a16:creationId xmlns:a16="http://schemas.microsoft.com/office/drawing/2014/main" id="{3A7F0557-8D19-4B43-A502-9357E2DDA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4413363"/>
            <a:ext cx="6849270" cy="120602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FEBE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87869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B53BF58-347A-435F-B3E3-64B564E31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2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612A94D1-7406-46E7-BD67-6B25953F8DE1}"/>
              </a:ext>
            </a:extLst>
          </p:cNvPr>
          <p:cNvSpPr>
            <a:spLocks noChangeAspect="1"/>
          </p:cNvSpPr>
          <p:nvPr/>
        </p:nvSpPr>
        <p:spPr>
          <a:xfrm>
            <a:off x="0" y="4870800"/>
            <a:ext cx="4009365" cy="19872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9344DD1D-FC9F-4914-B658-C979409B3D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8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ST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riangle rectangle 13">
            <a:extLst>
              <a:ext uri="{FF2B5EF4-FFF2-40B4-BE49-F238E27FC236}">
                <a16:creationId xmlns:a16="http://schemas.microsoft.com/office/drawing/2014/main" id="{DD0FD8BE-0CD3-4B35-AD30-6B1CABC75B9F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6" y="363093"/>
            <a:ext cx="10388041" cy="468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6" y="6356351"/>
            <a:ext cx="2882574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7DF08B9-4A30-4AFF-A505-94FE1ADE94E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71826" y="835255"/>
            <a:ext cx="10388041" cy="461665"/>
          </a:xfrm>
        </p:spPr>
        <p:txBody>
          <a:bodyPr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BAC57860-6EA5-481C-B1A4-8695F3F4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826" y="1610531"/>
            <a:ext cx="10388041" cy="45156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8841A8C5-A7DB-4D56-A0CC-B56E28E34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274638"/>
            <a:ext cx="103920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72400" y="1600201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72400" y="1600200"/>
            <a:ext cx="4992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2400" y="6356351"/>
            <a:ext cx="2844800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D453EDA5-A07A-40EC-97E6-F85199BA9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00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1535113"/>
            <a:ext cx="4992000" cy="64800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72400" y="2174875"/>
            <a:ext cx="499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970000" y="1535113"/>
            <a:ext cx="499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970000" y="2166637"/>
            <a:ext cx="499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C3F2609B-A12E-448C-BCFB-264C4D3D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2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937068AF-0755-41BB-B9AD-C5B1DE013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0D70B00-64C3-4CBA-B19B-5596D8C26EDD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FB3DB1BF-25BA-4C73-B078-94E2BFC848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65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13357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827" y="273050"/>
            <a:ext cx="3556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92711" y="273051"/>
            <a:ext cx="657482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71827" y="1435101"/>
            <a:ext cx="3556001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0BE51CA-071A-40A8-A5FB-AB76303D8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8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931" y="4800600"/>
            <a:ext cx="83961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97931" y="612775"/>
            <a:ext cx="83961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97931" y="5367338"/>
            <a:ext cx="8396139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3D0A32B-295A-4821-B49E-DF14B9771B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2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vec triangl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186B50D-7A9A-4C26-A361-193920B65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769"/>
          <a:stretch/>
        </p:blipFill>
        <p:spPr>
          <a:xfrm>
            <a:off x="0" y="1"/>
            <a:ext cx="11792857" cy="6858000"/>
          </a:xfrm>
          <a:prstGeom prst="rect">
            <a:avLst/>
          </a:prstGeom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93FFFD2A-7B82-4122-A9D3-1A0E246AF41A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003671" y="1229649"/>
            <a:ext cx="11188328" cy="5628351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BD3022D-2542-442B-808D-5202447836B9}"/>
              </a:ext>
            </a:extLst>
          </p:cNvPr>
          <p:cNvSpPr>
            <a:spLocks noChangeAspect="1"/>
          </p:cNvSpPr>
          <p:nvPr/>
        </p:nvSpPr>
        <p:spPr>
          <a:xfrm>
            <a:off x="0" y="3575544"/>
            <a:ext cx="6518368" cy="3282456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20E6C27-2AE9-4FB3-A4CA-9DEC3190D3C5}"/>
              </a:ext>
            </a:extLst>
          </p:cNvPr>
          <p:cNvSpPr>
            <a:spLocks noChangeAspect="1"/>
          </p:cNvSpPr>
          <p:nvPr/>
        </p:nvSpPr>
        <p:spPr>
          <a:xfrm rot="10800000">
            <a:off x="5125802" y="1"/>
            <a:ext cx="7066198" cy="35458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28E6A2BE-1A69-49F4-ABDB-084CBADE8416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21747" y="3975709"/>
            <a:ext cx="7564505" cy="1069122"/>
          </a:xfrm>
        </p:spPr>
        <p:txBody>
          <a:bodyPr tIns="36000" bIns="36000" anchor="b">
            <a:noAutofit/>
          </a:bodyPr>
          <a:lstStyle>
            <a:lvl1pPr algn="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09B18075-0FAD-4EBC-8A1C-C7DA9039DC69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521748" y="5074520"/>
            <a:ext cx="7564504" cy="824127"/>
          </a:xfrm>
        </p:spPr>
        <p:txBody>
          <a:bodyPr tIns="0" bIns="0">
            <a:no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FC5805C5-53B1-4332-819D-2A40AB531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50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165BC5AF-66B2-4FF5-8D66-541989CD55A5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931" y="4800600"/>
            <a:ext cx="839613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897931" y="612775"/>
            <a:ext cx="839613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97931" y="5367338"/>
            <a:ext cx="8396139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9BE2E7A4-B44B-49B9-8226-9D7FCD96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8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39B8AC76-F257-4FEE-A86E-B12A4DB9F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03344" y="5801056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238758" y="260649"/>
            <a:ext cx="2461141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8688" y="260649"/>
            <a:ext cx="7567712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A4B0F298-245B-405C-8754-511454A9C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11203344" y="5801056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94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et triangl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748EED0-0A57-4655-9879-BB4BBE38FC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6798" b="167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Triangle rectangle 6">
            <a:extLst>
              <a:ext uri="{FF2B5EF4-FFF2-40B4-BE49-F238E27FC236}">
                <a16:creationId xmlns:a16="http://schemas.microsoft.com/office/drawing/2014/main" id="{E466FE93-BCCA-4DEB-B128-EDA5937013B3}"/>
              </a:ext>
            </a:extLst>
          </p:cNvPr>
          <p:cNvSpPr/>
          <p:nvPr/>
        </p:nvSpPr>
        <p:spPr>
          <a:xfrm flipH="1">
            <a:off x="4200000" y="2858400"/>
            <a:ext cx="7992000" cy="3999600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ED83DE5-27A0-439B-8B1B-5E0DFE9DCC27}"/>
              </a:ext>
            </a:extLst>
          </p:cNvPr>
          <p:cNvSpPr/>
          <p:nvPr/>
        </p:nvSpPr>
        <p:spPr>
          <a:xfrm flipH="1" flipV="1">
            <a:off x="4200000" y="0"/>
            <a:ext cx="7992000" cy="399960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3CFC905C-D692-43EF-A413-5BD3FC5D5CE6}"/>
              </a:ext>
            </a:extLst>
          </p:cNvPr>
          <p:cNvSpPr>
            <a:spLocks noChangeAspect="1"/>
          </p:cNvSpPr>
          <p:nvPr/>
        </p:nvSpPr>
        <p:spPr>
          <a:xfrm>
            <a:off x="0" y="2106000"/>
            <a:ext cx="9500400" cy="4752000"/>
          </a:xfrm>
          <a:prstGeom prst="rtTriangle">
            <a:avLst/>
          </a:prstGeom>
          <a:solidFill>
            <a:schemeClr val="accent1">
              <a:alpha val="8470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AFEB569-9A6E-4E23-92B8-3DAE124B0C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72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avec Triangle et image varian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89B84DC-DA94-4A3B-BB2D-18F3335C1E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1" t="6798" b="1672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6F9CE725-9F0E-4867-847C-F2274CE57378}"/>
              </a:ext>
            </a:extLst>
          </p:cNvPr>
          <p:cNvSpPr>
            <a:spLocks noChangeAspect="1"/>
          </p:cNvSpPr>
          <p:nvPr/>
        </p:nvSpPr>
        <p:spPr>
          <a:xfrm rot="10800000" flipV="1">
            <a:off x="1003672" y="1229649"/>
            <a:ext cx="11188328" cy="5628351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BD3022D-2542-442B-808D-5202447836B9}"/>
              </a:ext>
            </a:extLst>
          </p:cNvPr>
          <p:cNvSpPr>
            <a:spLocks noChangeAspect="1"/>
          </p:cNvSpPr>
          <p:nvPr/>
        </p:nvSpPr>
        <p:spPr>
          <a:xfrm>
            <a:off x="0" y="3575544"/>
            <a:ext cx="6518368" cy="3282456"/>
          </a:xfrm>
          <a:prstGeom prst="rtTriangle">
            <a:avLst/>
          </a:prstGeom>
          <a:solidFill>
            <a:schemeClr val="accent1"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220E6C27-2AE9-4FB3-A4CA-9DEC3190D3C5}"/>
              </a:ext>
            </a:extLst>
          </p:cNvPr>
          <p:cNvSpPr>
            <a:spLocks noChangeAspect="1"/>
          </p:cNvSpPr>
          <p:nvPr/>
        </p:nvSpPr>
        <p:spPr>
          <a:xfrm rot="10800000">
            <a:off x="5125802" y="1"/>
            <a:ext cx="7066198" cy="3545854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0">
            <a:extLst>
              <a:ext uri="{FF2B5EF4-FFF2-40B4-BE49-F238E27FC236}">
                <a16:creationId xmlns:a16="http://schemas.microsoft.com/office/drawing/2014/main" id="{EEECA6DB-FE45-4F0C-9997-81E8823BE3BF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21747" y="3975709"/>
            <a:ext cx="7564505" cy="1069122"/>
          </a:xfrm>
        </p:spPr>
        <p:txBody>
          <a:bodyPr tIns="36000" bIns="36000" anchor="b">
            <a:noAutofit/>
          </a:bodyPr>
          <a:lstStyle>
            <a:lvl1pPr algn="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2ED0D76D-8361-4720-A879-E969FBCFB0E6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4521748" y="5074520"/>
            <a:ext cx="7564504" cy="824127"/>
          </a:xfrm>
        </p:spPr>
        <p:txBody>
          <a:bodyPr tIns="0" bIns="0">
            <a:noAutofit/>
          </a:bodyPr>
          <a:lstStyle>
            <a:lvl1pPr marL="0" indent="0" algn="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E02BF532-472D-453D-B62B-B15EEBE0E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311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F4BEE6B7-6726-40A8-B682-418CD450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3252"/>
          <a:stretch/>
        </p:blipFill>
        <p:spPr>
          <a:xfrm>
            <a:off x="0" y="0"/>
            <a:ext cx="7532914" cy="4886956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B69A3261-0B63-4F95-8DFF-EE72BDFD742A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81451F3F-6F39-4C4D-AC93-F3A07058C804}"/>
              </a:ext>
            </a:extLst>
          </p:cNvPr>
          <p:cNvSpPr/>
          <p:nvPr/>
        </p:nvSpPr>
        <p:spPr>
          <a:xfrm>
            <a:off x="1" y="3175200"/>
            <a:ext cx="7430400" cy="3682800"/>
          </a:xfrm>
          <a:prstGeom prst="rtTriangl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059627"/>
            <a:ext cx="2844800" cy="661850"/>
          </a:xfrm>
        </p:spPr>
        <p:txBody>
          <a:bodyPr anchor="t"/>
          <a:lstStyle>
            <a:lvl1pPr>
              <a:defRPr sz="1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2ADB040-BA9D-4C5A-A012-D7BA1741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495170"/>
            <a:ext cx="11010000" cy="108236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92110A2D-EE1B-45F5-96B6-541C66382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99" y="4581003"/>
            <a:ext cx="11009999" cy="9610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pic>
        <p:nvPicPr>
          <p:cNvPr id="17" name="Graphique 16">
            <a:extLst>
              <a:ext uri="{FF2B5EF4-FFF2-40B4-BE49-F238E27FC236}">
                <a16:creationId xmlns:a16="http://schemas.microsoft.com/office/drawing/2014/main" id="{8771C0A3-CB71-4D1D-897A-D76A595F93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45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90F4F805-C2F8-4520-BD8B-755F503B3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6" t="13252"/>
          <a:stretch/>
        </p:blipFill>
        <p:spPr>
          <a:xfrm>
            <a:off x="0" y="0"/>
            <a:ext cx="7532914" cy="4886956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32BA8963-0FF6-4A19-8B5B-0689D3AA063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53C0011F-D29D-48F0-AB5C-8C5CFEB68921}"/>
              </a:ext>
            </a:extLst>
          </p:cNvPr>
          <p:cNvSpPr>
            <a:spLocks noChangeAspect="1"/>
          </p:cNvSpPr>
          <p:nvPr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66D13421-62DF-44A8-A64A-F96CD33F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960000"/>
            <a:ext cx="11043598" cy="1080000"/>
          </a:xfrm>
        </p:spPr>
        <p:txBody>
          <a:bodyPr anchor="b">
            <a:normAutofit/>
          </a:bodyPr>
          <a:lstStyle>
            <a:lvl1pPr algn="r">
              <a:defRPr sz="3200" b="1" cap="none" baseline="0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BE65B4F-FABF-45EF-8BD3-F275E9683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400" y="5220000"/>
            <a:ext cx="11043598" cy="863559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1E0009B4-757C-499A-88A8-C25FED3A46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95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angle rectangle 2">
            <a:extLst>
              <a:ext uri="{FF2B5EF4-FFF2-40B4-BE49-F238E27FC236}">
                <a16:creationId xmlns:a16="http://schemas.microsoft.com/office/drawing/2014/main" id="{71E0A66B-DB9D-4AB9-ADF4-40E84E420424}"/>
              </a:ext>
            </a:extLst>
          </p:cNvPr>
          <p:cNvSpPr/>
          <p:nvPr/>
        </p:nvSpPr>
        <p:spPr>
          <a:xfrm flipV="1">
            <a:off x="0" y="0"/>
            <a:ext cx="7430400" cy="36828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Triangle rectangle 12">
            <a:extLst>
              <a:ext uri="{FF2B5EF4-FFF2-40B4-BE49-F238E27FC236}">
                <a16:creationId xmlns:a16="http://schemas.microsoft.com/office/drawing/2014/main" id="{81451F3F-6F39-4C4D-AC93-F3A07058C804}"/>
              </a:ext>
            </a:extLst>
          </p:cNvPr>
          <p:cNvSpPr/>
          <p:nvPr/>
        </p:nvSpPr>
        <p:spPr>
          <a:xfrm>
            <a:off x="0" y="3175200"/>
            <a:ext cx="7430400" cy="3682800"/>
          </a:xfrm>
          <a:prstGeom prst="rtTriangle">
            <a:avLst/>
          </a:prstGeom>
          <a:solidFill>
            <a:schemeClr val="tx2">
              <a:lumMod val="20000"/>
              <a:lumOff val="80000"/>
              <a:alpha val="7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600" y="6059627"/>
            <a:ext cx="2844800" cy="661850"/>
          </a:xfrm>
        </p:spPr>
        <p:txBody>
          <a:bodyPr anchor="t"/>
          <a:lstStyle>
            <a:lvl1pPr>
              <a:defRPr sz="160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A2ADB040-BA9D-4C5A-A012-D7BA1741D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3495170"/>
            <a:ext cx="11010000" cy="1082364"/>
          </a:xfrm>
        </p:spPr>
        <p:txBody>
          <a:bodyPr anchor="b">
            <a:noAutofit/>
          </a:bodyPr>
          <a:lstStyle>
            <a:lvl1pPr algn="l">
              <a:defRPr sz="3600" b="1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61BCD301-28D6-4DED-9149-0B0CF8272C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399" y="4581003"/>
            <a:ext cx="11009999" cy="96103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F39465F8-E9E2-47E7-BDC1-AF6F8B079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43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547525E4-AC16-4CAF-B3D3-BD2C7A73410B}"/>
              </a:ext>
            </a:extLst>
          </p:cNvPr>
          <p:cNvSpPr>
            <a:spLocks noChangeAspect="1"/>
          </p:cNvSpPr>
          <p:nvPr/>
        </p:nvSpPr>
        <p:spPr>
          <a:xfrm flipV="1">
            <a:off x="0" y="0"/>
            <a:ext cx="6647468" cy="3294748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2F56595C-9867-4C3E-9EEA-ED39D6506E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213" y="1732179"/>
            <a:ext cx="7341387" cy="226309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66A2B0E-41E7-4618-9AE9-1F01F0C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056" y="432000"/>
            <a:ext cx="6227543" cy="1143000"/>
          </a:xfrm>
        </p:spPr>
        <p:txBody>
          <a:bodyPr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239FEE7-05BB-4D8F-A370-4D608D68C4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400" y="4932378"/>
            <a:ext cx="11047199" cy="137498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DFF1A-32E6-4337-BAFD-2C4EEC438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400" y="4152453"/>
            <a:ext cx="11047199" cy="62482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E5478DF-DDE1-4B6E-81AF-0ADF38B5C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429" y="429238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063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emerciem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3339CA6A-741C-4A8E-AF1D-052FFF7D1761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6" name="Triangle rectangle 5">
            <a:extLst>
              <a:ext uri="{FF2B5EF4-FFF2-40B4-BE49-F238E27FC236}">
                <a16:creationId xmlns:a16="http://schemas.microsoft.com/office/drawing/2014/main" id="{547525E4-AC16-4CAF-B3D3-BD2C7A73410B}"/>
              </a:ext>
            </a:extLst>
          </p:cNvPr>
          <p:cNvSpPr>
            <a:spLocks noChangeAspect="1"/>
          </p:cNvSpPr>
          <p:nvPr/>
        </p:nvSpPr>
        <p:spPr>
          <a:xfrm flipV="1">
            <a:off x="0" y="0"/>
            <a:ext cx="6647468" cy="3294748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9" name="Espace réservé du contenu 10">
            <a:extLst>
              <a:ext uri="{FF2B5EF4-FFF2-40B4-BE49-F238E27FC236}">
                <a16:creationId xmlns:a16="http://schemas.microsoft.com/office/drawing/2014/main" id="{2F56595C-9867-4C3E-9EEA-ED39D6506E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8213" y="1732179"/>
            <a:ext cx="7341387" cy="2263095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66A2B0E-41E7-4618-9AE9-1F01F0C6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056" y="432000"/>
            <a:ext cx="6227543" cy="1143000"/>
          </a:xfrm>
        </p:spPr>
        <p:txBody>
          <a:bodyPr/>
          <a:lstStyle>
            <a:lvl1pPr algn="r">
              <a:defRPr sz="24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contenu 10">
            <a:extLst>
              <a:ext uri="{FF2B5EF4-FFF2-40B4-BE49-F238E27FC236}">
                <a16:creationId xmlns:a16="http://schemas.microsoft.com/office/drawing/2014/main" id="{F239FEE7-05BB-4D8F-A370-4D608D68C4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2400" y="4932378"/>
            <a:ext cx="11047199" cy="1374981"/>
          </a:xfrm>
        </p:spPr>
        <p:txBody>
          <a:bodyPr>
            <a:normAutofit/>
          </a:bodyPr>
          <a:lstStyle>
            <a:lvl1pPr algn="r">
              <a:defRPr sz="2000">
                <a:solidFill>
                  <a:schemeClr val="tx2">
                    <a:lumMod val="50000"/>
                  </a:schemeClr>
                </a:solidFill>
              </a:defRPr>
            </a:lvl1pPr>
            <a:lvl2pPr algn="r"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algn="r">
              <a:defRPr sz="2000">
                <a:solidFill>
                  <a:schemeClr val="tx2">
                    <a:lumMod val="50000"/>
                  </a:schemeClr>
                </a:solidFill>
              </a:defRPr>
            </a:lvl3pPr>
            <a:lvl4pPr algn="r">
              <a:defRPr sz="2000">
                <a:solidFill>
                  <a:schemeClr val="tx2">
                    <a:lumMod val="50000"/>
                  </a:schemeClr>
                </a:solidFill>
              </a:defRPr>
            </a:lvl4pPr>
            <a:lvl5pPr algn="r">
              <a:defRPr sz="20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 dirty="0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DFF1A-32E6-4337-BAFD-2C4EEC438B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2400" y="4152453"/>
            <a:ext cx="11047199" cy="624820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tx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5F58D217-F45A-46D5-BA46-1994B7A9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1629" y="431438"/>
            <a:ext cx="2026800" cy="64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6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BACF1279-0A96-46BC-BDEC-342B1904C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102" y="2462286"/>
            <a:ext cx="7493796" cy="567349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E94DBEBC-C3DD-417A-AE0B-7F2FFBE8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36181" y="3108237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ABD0B67-8261-4A54-B433-27B04D6C5FA5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4" name="Triangle rectangle 26">
              <a:extLst>
                <a:ext uri="{FF2B5EF4-FFF2-40B4-BE49-F238E27FC236}">
                  <a16:creationId xmlns:a16="http://schemas.microsoft.com/office/drawing/2014/main" id="{AED1471E-38A9-4C43-B330-15A5928385CA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5" name="Triangle rectangle 26">
              <a:extLst>
                <a:ext uri="{FF2B5EF4-FFF2-40B4-BE49-F238E27FC236}">
                  <a16:creationId xmlns:a16="http://schemas.microsoft.com/office/drawing/2014/main" id="{692F3268-955F-4A36-89E1-8B2CBE6FECE9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Triangle isocèle 2">
              <a:extLst>
                <a:ext uri="{FF2B5EF4-FFF2-40B4-BE49-F238E27FC236}">
                  <a16:creationId xmlns:a16="http://schemas.microsoft.com/office/drawing/2014/main" id="{C12C66E5-C642-4A82-B37D-6149495CC1CB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8B793308-2542-4FCA-98E9-63301B822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089600" y="435600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35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1E69DD1-20E2-4033-855D-1DB35DD81AA4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1" name="Triangle rectangle 26">
              <a:extLst>
                <a:ext uri="{FF2B5EF4-FFF2-40B4-BE49-F238E27FC236}">
                  <a16:creationId xmlns:a16="http://schemas.microsoft.com/office/drawing/2014/main" id="{CBAFF0A8-EF7F-4551-B92A-B2DEC1CDD375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rectangle 26">
              <a:extLst>
                <a:ext uri="{FF2B5EF4-FFF2-40B4-BE49-F238E27FC236}">
                  <a16:creationId xmlns:a16="http://schemas.microsoft.com/office/drawing/2014/main" id="{24323A89-83F5-4937-BF4A-0C432B1AE11D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isocèle 12">
              <a:extLst>
                <a:ext uri="{FF2B5EF4-FFF2-40B4-BE49-F238E27FC236}">
                  <a16:creationId xmlns:a16="http://schemas.microsoft.com/office/drawing/2014/main" id="{2D031C7C-554A-4831-B3BB-E45C7ED0A51A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7" name="Graphique 6">
            <a:extLst>
              <a:ext uri="{FF2B5EF4-FFF2-40B4-BE49-F238E27FC236}">
                <a16:creationId xmlns:a16="http://schemas.microsoft.com/office/drawing/2014/main" id="{96EB6485-24F0-47D4-BD2A-DB9829148C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960" y="2732400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4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116EE20-0978-42ED-B377-D7237342D524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2" name="Triangle rectangle 26">
              <a:extLst>
                <a:ext uri="{FF2B5EF4-FFF2-40B4-BE49-F238E27FC236}">
                  <a16:creationId xmlns:a16="http://schemas.microsoft.com/office/drawing/2014/main" id="{A0C8D663-01D0-4CF7-B6F2-3A75FE7900B1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Triangle rectangle 26">
              <a:extLst>
                <a:ext uri="{FF2B5EF4-FFF2-40B4-BE49-F238E27FC236}">
                  <a16:creationId xmlns:a16="http://schemas.microsoft.com/office/drawing/2014/main" id="{BA55A5D8-67BE-4C2A-AEBD-D9094E1A5DFB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Triangle isocèle 13">
              <a:extLst>
                <a:ext uri="{FF2B5EF4-FFF2-40B4-BE49-F238E27FC236}">
                  <a16:creationId xmlns:a16="http://schemas.microsoft.com/office/drawing/2014/main" id="{782EA74F-4041-4199-B217-7ABA249B5012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63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1C2DB881-046E-4775-82A8-3F24E5E17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960" y="2732400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03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t triang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D0CAB536-F998-4B20-8FA8-B7F96539D4A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607594" y="2792413"/>
            <a:ext cx="4976812" cy="13938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fr-FR" dirty="0"/>
              <a:t>Merci</a:t>
            </a:r>
            <a:endParaRPr lang="fr-BE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B6A43A5-AA3A-4BFC-B7DB-5DE5EB0B7779}"/>
              </a:ext>
            </a:extLst>
          </p:cNvPr>
          <p:cNvGrpSpPr/>
          <p:nvPr/>
        </p:nvGrpSpPr>
        <p:grpSpPr>
          <a:xfrm>
            <a:off x="0" y="3028981"/>
            <a:ext cx="12192000" cy="3829019"/>
            <a:chOff x="0" y="3028981"/>
            <a:chExt cx="12192000" cy="3829019"/>
          </a:xfrm>
        </p:grpSpPr>
        <p:sp>
          <p:nvSpPr>
            <p:cNvPr id="10" name="Triangle rectangle 26">
              <a:extLst>
                <a:ext uri="{FF2B5EF4-FFF2-40B4-BE49-F238E27FC236}">
                  <a16:creationId xmlns:a16="http://schemas.microsoft.com/office/drawing/2014/main" id="{54206899-FB18-4847-BC57-167CAF217DF1}"/>
                </a:ext>
              </a:extLst>
            </p:cNvPr>
            <p:cNvSpPr/>
            <p:nvPr/>
          </p:nvSpPr>
          <p:spPr>
            <a:xfrm>
              <a:off x="0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Triangle rectangle 26">
              <a:extLst>
                <a:ext uri="{FF2B5EF4-FFF2-40B4-BE49-F238E27FC236}">
                  <a16:creationId xmlns:a16="http://schemas.microsoft.com/office/drawing/2014/main" id="{F2C10157-9E7F-4D71-AB98-2BE7CC23FE66}"/>
                </a:ext>
              </a:extLst>
            </p:cNvPr>
            <p:cNvSpPr/>
            <p:nvPr/>
          </p:nvSpPr>
          <p:spPr>
            <a:xfrm flipH="1">
              <a:off x="4578261" y="3028981"/>
              <a:ext cx="7613739" cy="3829019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A8589E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Triangle isocèle 11">
              <a:extLst>
                <a:ext uri="{FF2B5EF4-FFF2-40B4-BE49-F238E27FC236}">
                  <a16:creationId xmlns:a16="http://schemas.microsoft.com/office/drawing/2014/main" id="{877BF605-1224-44AC-96C9-FFBFA7439C7D}"/>
                </a:ext>
              </a:extLst>
            </p:cNvPr>
            <p:cNvSpPr/>
            <p:nvPr/>
          </p:nvSpPr>
          <p:spPr>
            <a:xfrm>
              <a:off x="4578261" y="6094800"/>
              <a:ext cx="3035478" cy="763200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C4804201-82A3-4261-B48D-CED65630B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0439" y="500408"/>
            <a:ext cx="4582080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432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>
            <a:extLst>
              <a:ext uri="{FF2B5EF4-FFF2-40B4-BE49-F238E27FC236}">
                <a16:creationId xmlns:a16="http://schemas.microsoft.com/office/drawing/2014/main" id="{55AB448A-770F-427D-851F-70109ACC6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00" y="2169000"/>
            <a:ext cx="8288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9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r 1">
            <a:extLst>
              <a:ext uri="{FF2B5EF4-FFF2-40B4-BE49-F238E27FC236}">
                <a16:creationId xmlns:a16="http://schemas.microsoft.com/office/drawing/2014/main" id="{2241C72F-8B64-4833-B9EA-07DC2E34F566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12192000" cy="6863694"/>
            <a:chOff x="-5102" y="-5100"/>
            <a:chExt cx="9149101" cy="5150642"/>
          </a:xfrm>
        </p:grpSpPr>
        <p:sp>
          <p:nvSpPr>
            <p:cNvPr id="7" name="Triangle isocèle 17">
              <a:extLst>
                <a:ext uri="{FF2B5EF4-FFF2-40B4-BE49-F238E27FC236}">
                  <a16:creationId xmlns:a16="http://schemas.microsoft.com/office/drawing/2014/main" id="{254C6A41-E4CB-4892-81E8-7463EEA69623}"/>
                </a:ext>
              </a:extLst>
            </p:cNvPr>
            <p:cNvSpPr/>
            <p:nvPr/>
          </p:nvSpPr>
          <p:spPr>
            <a:xfrm rot="5400000">
              <a:off x="1200324" y="-1210526"/>
              <a:ext cx="5150642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0642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150642" y="6425259"/>
                  </a:lnTo>
                  <a:lnTo>
                    <a:pt x="5150642" y="7560475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A858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solidFill>
                  <a:srgbClr val="5B257D"/>
                </a:solidFill>
              </a:endParaRPr>
            </a:p>
          </p:txBody>
        </p:sp>
        <p:sp>
          <p:nvSpPr>
            <p:cNvPr id="8" name="Triangle isocèle 7">
              <a:extLst>
                <a:ext uri="{FF2B5EF4-FFF2-40B4-BE49-F238E27FC236}">
                  <a16:creationId xmlns:a16="http://schemas.microsoft.com/office/drawing/2014/main" id="{B629F952-43F5-4EB4-857F-4F3C5F5274C9}"/>
                </a:ext>
              </a:extLst>
            </p:cNvPr>
            <p:cNvSpPr/>
            <p:nvPr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664D58-8FC7-41BD-ACDB-D5E84E9B5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2023E7-7B76-4FA3-9608-8B33B4FB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15E3D61-0E00-4CEE-B060-9D83A856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83D0827-1551-4DEF-AEE5-8BD3BD503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1992" y="4791656"/>
            <a:ext cx="6356336" cy="567349"/>
          </a:xfrm>
        </p:spPr>
        <p:txBody>
          <a:bodyPr>
            <a:normAutofit/>
          </a:bodyPr>
          <a:lstStyle>
            <a:lvl1pPr algn="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1F87DFC7-3329-4F55-8747-8F14050EA2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61992" y="5437607"/>
            <a:ext cx="6356336" cy="486486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1E7861F7-6100-4819-8452-49DFE03893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592D962-125E-40AB-A930-7AA00616D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769"/>
          <a:stretch/>
        </p:blipFill>
        <p:spPr>
          <a:xfrm>
            <a:off x="0" y="-1"/>
            <a:ext cx="7546694" cy="4388693"/>
          </a:xfrm>
          <a:prstGeom prst="rect">
            <a:avLst/>
          </a:prstGeom>
        </p:spPr>
      </p:pic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864029D-2963-4A65-B032-A8175CB95F10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 w 12192000"/>
              <a:gd name="connsiteY1" fmla="*/ 0 h 6858000"/>
              <a:gd name="connsiteX2" fmla="*/ 1 w 12192000"/>
              <a:gd name="connsiteY2" fmla="*/ 3682800 h 6858000"/>
              <a:gd name="connsiteX3" fmla="*/ 7430401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" y="0"/>
                </a:lnTo>
                <a:lnTo>
                  <a:pt x="1" y="3682800"/>
                </a:lnTo>
                <a:lnTo>
                  <a:pt x="7430401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noFill/>
              </a:ln>
            </a:endParaRPr>
          </a:p>
        </p:txBody>
      </p:sp>
      <p:sp>
        <p:nvSpPr>
          <p:cNvPr id="10" name="Triangle rectangle 9">
            <a:extLst>
              <a:ext uri="{FF2B5EF4-FFF2-40B4-BE49-F238E27FC236}">
                <a16:creationId xmlns:a16="http://schemas.microsoft.com/office/drawing/2014/main" id="{D40B19F9-0171-42B6-84C3-DBE1B2949BC3}"/>
              </a:ext>
            </a:extLst>
          </p:cNvPr>
          <p:cNvSpPr>
            <a:spLocks noChangeAspect="1"/>
          </p:cNvSpPr>
          <p:nvPr/>
        </p:nvSpPr>
        <p:spPr>
          <a:xfrm flipH="1">
            <a:off x="9769284" y="5657206"/>
            <a:ext cx="2422716" cy="1200794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960000"/>
            <a:ext cx="11043598" cy="1080000"/>
          </a:xfrm>
        </p:spPr>
        <p:txBody>
          <a:bodyPr anchor="b">
            <a:normAutofit/>
          </a:bodyPr>
          <a:lstStyle>
            <a:lvl1pPr algn="r">
              <a:defRPr sz="3200" b="1" cap="none" baseline="0">
                <a:solidFill>
                  <a:schemeClr val="tx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5220000"/>
            <a:ext cx="11043598" cy="863559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4ABDAFE-1AC8-493A-8B5A-796E5B4C59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6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65B5860-269D-417B-A8E7-19FBD2A0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8A0599-C68A-4E69-AD24-F58B6AF46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A427AB3-0931-4524-9E39-39B01BFF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37BDB4-C7E2-464F-8E9B-068858F75CEB}"/>
              </a:ext>
            </a:extLst>
          </p:cNvPr>
          <p:cNvGrpSpPr/>
          <p:nvPr/>
        </p:nvGrpSpPr>
        <p:grpSpPr>
          <a:xfrm>
            <a:off x="0" y="0"/>
            <a:ext cx="9465276" cy="6858000"/>
            <a:chOff x="0" y="0"/>
            <a:chExt cx="9465276" cy="6858000"/>
          </a:xfrm>
        </p:grpSpPr>
        <p:sp>
          <p:nvSpPr>
            <p:cNvPr id="7" name="Triangle rectangle 6">
              <a:extLst>
                <a:ext uri="{FF2B5EF4-FFF2-40B4-BE49-F238E27FC236}">
                  <a16:creationId xmlns:a16="http://schemas.microsoft.com/office/drawing/2014/main" id="{5B097EBE-1403-4461-8BC8-95DB246D7EB6}"/>
                </a:ext>
              </a:extLst>
            </p:cNvPr>
            <p:cNvSpPr/>
            <p:nvPr/>
          </p:nvSpPr>
          <p:spPr>
            <a:xfrm flipV="1">
              <a:off x="0" y="0"/>
              <a:ext cx="6342868" cy="319407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1FBADB"/>
                </a:solidFill>
              </a:endParaRPr>
            </a:p>
          </p:txBody>
        </p:sp>
        <p:sp>
          <p:nvSpPr>
            <p:cNvPr id="8" name="Triangle rectangle 7">
              <a:extLst>
                <a:ext uri="{FF2B5EF4-FFF2-40B4-BE49-F238E27FC236}">
                  <a16:creationId xmlns:a16="http://schemas.microsoft.com/office/drawing/2014/main" id="{79502811-6ACB-420A-AD49-65F9DA2AF29B}"/>
                </a:ext>
              </a:extLst>
            </p:cNvPr>
            <p:cNvSpPr/>
            <p:nvPr/>
          </p:nvSpPr>
          <p:spPr>
            <a:xfrm>
              <a:off x="0" y="2091570"/>
              <a:ext cx="9465276" cy="4766430"/>
            </a:xfrm>
            <a:prstGeom prst="rtTriangle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Titre 1">
            <a:extLst>
              <a:ext uri="{FF2B5EF4-FFF2-40B4-BE49-F238E27FC236}">
                <a16:creationId xmlns:a16="http://schemas.microsoft.com/office/drawing/2014/main" id="{2F15EA7B-C4EB-49CC-BCC6-D8966413E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4717898"/>
            <a:ext cx="7454000" cy="567349"/>
          </a:xfrm>
        </p:spPr>
        <p:txBody>
          <a:bodyPr>
            <a:normAutofit/>
          </a:bodyPr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1FC12A7-3105-4716-8D56-C90E64A8DE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2400" y="5363849"/>
            <a:ext cx="7454000" cy="486486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/>
              <a:t>Cliquez et modifier le texte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9B4D04BD-770C-42E0-B674-F660FD4E5E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69671" y="436122"/>
            <a:ext cx="20128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AEDC8ECE-BC03-46C4-8549-294628CA9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03254CBB-1086-403B-B41D-67E9E1C3A603}"/>
              </a:ext>
            </a:extLst>
          </p:cNvPr>
          <p:cNvSpPr>
            <a:spLocks noChangeAspect="1"/>
          </p:cNvSpPr>
          <p:nvPr/>
        </p:nvSpPr>
        <p:spPr>
          <a:xfrm>
            <a:off x="0" y="4870800"/>
            <a:ext cx="4009365" cy="198720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5DDDDB33-DD70-4F0B-BEA6-3DE9948C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6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>
            <a:extLst>
              <a:ext uri="{FF2B5EF4-FFF2-40B4-BE49-F238E27FC236}">
                <a16:creationId xmlns:a16="http://schemas.microsoft.com/office/drawing/2014/main" id="{03254CBB-1086-403B-B41D-67E9E1C3A603}"/>
              </a:ext>
            </a:extLst>
          </p:cNvPr>
          <p:cNvSpPr>
            <a:spLocks noChangeAspect="1"/>
          </p:cNvSpPr>
          <p:nvPr/>
        </p:nvSpPr>
        <p:spPr>
          <a:xfrm flipH="1" flipV="1">
            <a:off x="10201274" y="-1"/>
            <a:ext cx="1990722" cy="1144906"/>
          </a:xfrm>
          <a:prstGeom prst="rtTriangle">
            <a:avLst/>
          </a:prstGeom>
          <a:solidFill>
            <a:srgbClr val="F2EE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2400" y="367255"/>
            <a:ext cx="10389600" cy="806400"/>
          </a:xfrm>
        </p:spPr>
        <p:txBody>
          <a:bodyPr anchor="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71828" y="6356351"/>
            <a:ext cx="2882572" cy="365125"/>
          </a:xfrm>
        </p:spPr>
        <p:txBody>
          <a:bodyPr/>
          <a:lstStyle/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7599" y="6356351"/>
            <a:ext cx="2882573" cy="365125"/>
          </a:xfrm>
        </p:spPr>
        <p:txBody>
          <a:bodyPr/>
          <a:lstStyle/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4B3CA443-DC0A-4DB5-BABF-C7D636956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00" y="1600201"/>
            <a:ext cx="10389600" cy="452596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6419EF0B-C3E2-49B0-84D9-20E19BE85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62738" y="435308"/>
            <a:ext cx="532205" cy="5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8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72400" y="274638"/>
            <a:ext cx="1038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BE" noProof="0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2400" y="1600201"/>
            <a:ext cx="1038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BE" noProof="0" dirty="0"/>
              <a:t>Cliquez pour modifier les styles du texte du masque</a:t>
            </a:r>
          </a:p>
          <a:p>
            <a:pPr lvl="1"/>
            <a:r>
              <a:rPr lang="fr-BE" noProof="0" dirty="0"/>
              <a:t>Deuxième niveau</a:t>
            </a:r>
          </a:p>
          <a:p>
            <a:pPr lvl="2"/>
            <a:r>
              <a:rPr lang="fr-BE" noProof="0" dirty="0"/>
              <a:t>Troisième niveau</a:t>
            </a:r>
          </a:p>
          <a:p>
            <a:pPr lvl="3"/>
            <a:r>
              <a:rPr lang="fr-BE" noProof="0" dirty="0"/>
              <a:t>Quatrième niveau</a:t>
            </a:r>
          </a:p>
          <a:p>
            <a:pPr lvl="4"/>
            <a:r>
              <a:rPr lang="fr-BE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72400" y="6356351"/>
            <a:ext cx="288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B87A-11AD-42B6-B851-8DD850EB46BC}" type="datetimeFigureOut">
              <a:rPr lang="fr-BE" smtClean="0"/>
              <a:t>03-07-25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8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8445F-33C3-4B77-A046-2DEA1EA998B5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744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3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8" r:id="rId29"/>
    <p:sldLayoutId id="2147483693" r:id="rId30"/>
    <p:sldLayoutId id="2147483694" r:id="rId31"/>
    <p:sldLayoutId id="2147483695" r:id="rId32"/>
    <p:sldLayoutId id="2147483697" r:id="rId33"/>
  </p:sldLayoutIdLst>
  <p:txStyles>
    <p:titleStyle>
      <a:lvl1pPr algn="just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Wingdings 3" panose="05040102010807070707" pitchFamily="18" charset="2"/>
        <a:buChar char="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Wingdings 3" panose="05040102010807070707" pitchFamily="18" charset="2"/>
        <a:buChar char="u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457200" rtl="0" eaLnBrk="1" latinLnBrk="0" hangingPunct="1">
        <a:lnSpc>
          <a:spcPct val="125000"/>
        </a:lnSpc>
        <a:spcBef>
          <a:spcPct val="20000"/>
        </a:spcBef>
        <a:buClr>
          <a:schemeClr val="accent1"/>
        </a:buClr>
        <a:buFont typeface="Calibri" panose="020F0502020204030204" pitchFamily="34" charset="0"/>
        <a:buChar char="›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ACA20-A6B0-4D28-AD3B-C4CA0BCEC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Matérialité et réseaux transeuropéens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1E682A-37A5-4C7A-98FF-F06966E6F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Le cas de la libéralisation des marchés ferroviaires et de l’électricité</a:t>
            </a:r>
          </a:p>
        </p:txBody>
      </p:sp>
    </p:spTree>
    <p:extLst>
      <p:ext uri="{BB962C8B-B14F-4D97-AF65-F5344CB8AC3E}">
        <p14:creationId xmlns:p14="http://schemas.microsoft.com/office/powerpoint/2010/main" val="59963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0306-4712-8291-DFB4-0C46E1F6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dirty="0"/>
              <a:t>Matérialité comme cause de (manque de) la libéralisation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D1FDD-11D5-14CD-E6C7-8966AD655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b="1" noProof="0" dirty="0"/>
              <a:t>Matérialité</a:t>
            </a:r>
            <a:r>
              <a:rPr lang="fr-BE" noProof="0" dirty="0"/>
              <a:t>: cause partielle du développement ou manque de développement de la libéralisation des économies de réseaux</a:t>
            </a:r>
          </a:p>
          <a:p>
            <a:r>
              <a:rPr lang="fr-BE" b="1" dirty="0"/>
              <a:t>Electricité</a:t>
            </a:r>
            <a:r>
              <a:rPr lang="fr-BE" dirty="0"/>
              <a:t>: libéralisation comme aboutissement du </a:t>
            </a:r>
            <a:r>
              <a:rPr lang="fr-BE" b="1" dirty="0"/>
              <a:t>réagencement matériel des sources de génération </a:t>
            </a:r>
            <a:r>
              <a:rPr lang="fr-BE" dirty="0"/>
              <a:t>(nouveaux entrants = nouvelles technologies), plus pressions fonctionnelles matérielles de transnationalisation du réseau</a:t>
            </a:r>
          </a:p>
          <a:p>
            <a:r>
              <a:rPr lang="fr-BE" b="1" noProof="0" dirty="0"/>
              <a:t>Rail</a:t>
            </a:r>
            <a:r>
              <a:rPr lang="fr-BE" noProof="0" dirty="0"/>
              <a:t>: aucun</a:t>
            </a:r>
            <a:r>
              <a:rPr lang="fr-BE" dirty="0"/>
              <a:t>e pression fonctionnelle, et </a:t>
            </a:r>
            <a:r>
              <a:rPr lang="fr-BE" b="1" dirty="0"/>
              <a:t>contraintes matérielles nationales </a:t>
            </a:r>
            <a:r>
              <a:rPr lang="fr-BE" dirty="0"/>
              <a:t>qui retardent la libéralisation et transnationalisation du secteur</a:t>
            </a:r>
            <a:endParaRPr lang="fr-BE" noProof="0" dirty="0"/>
          </a:p>
        </p:txBody>
      </p:sp>
    </p:spTree>
    <p:extLst>
      <p:ext uri="{BB962C8B-B14F-4D97-AF65-F5344CB8AC3E}">
        <p14:creationId xmlns:p14="http://schemas.microsoft.com/office/powerpoint/2010/main" val="3644410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1B3D-01F5-44FA-2C92-C930770F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dirty="0"/>
              <a:t>Matérialité révélatrice de dynamiques de pouvoir renouvelées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7FFC-B479-B5DB-0928-287D4FDC5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noProof="0" dirty="0"/>
              <a:t>“Sanction pragmatique des matériaux” (J. </a:t>
            </a:r>
            <a:r>
              <a:rPr lang="fr-BE" noProof="0" dirty="0" err="1"/>
              <a:t>Lezaun</a:t>
            </a:r>
            <a:r>
              <a:rPr lang="fr-BE" noProof="0" dirty="0"/>
              <a:t>): comment le droit de l’UE prend une existence concrète (= matérielle)</a:t>
            </a:r>
          </a:p>
          <a:p>
            <a:r>
              <a:rPr lang="fr-BE" noProof="0" dirty="0"/>
              <a:t>Triangle institutionnel laisse place à </a:t>
            </a:r>
            <a:r>
              <a:rPr lang="fr-BE" b="1" noProof="0" dirty="0"/>
              <a:t>d’autres sites de production normative</a:t>
            </a:r>
            <a:r>
              <a:rPr lang="fr-BE" noProof="0" dirty="0"/>
              <a:t>, où sont forgés les standards techniques, les seuils, les guidelines, etc.</a:t>
            </a:r>
          </a:p>
          <a:p>
            <a:r>
              <a:rPr lang="fr-BE" noProof="0" dirty="0"/>
              <a:t>Si certains sont déjà étudiés en sociologie politique de l’UE, d’autres restent inexplorés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9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ome - cefic">
            <a:extLst>
              <a:ext uri="{FF2B5EF4-FFF2-40B4-BE49-F238E27FC236}">
                <a16:creationId xmlns:a16="http://schemas.microsoft.com/office/drawing/2014/main" id="{DA6D22BA-E7FC-5786-B57F-3E216470D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2" y="461380"/>
            <a:ext cx="32099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lastics Europe • Enabling a sustainable future">
            <a:extLst>
              <a:ext uri="{FF2B5EF4-FFF2-40B4-BE49-F238E27FC236}">
                <a16:creationId xmlns:a16="http://schemas.microsoft.com/office/drawing/2014/main" id="{4501CB7A-E861-6BE5-245F-E2FA633D9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71" y="2075284"/>
            <a:ext cx="3209925" cy="128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gency for the Cooperation of Energy Regulators | European Union">
            <a:extLst>
              <a:ext uri="{FF2B5EF4-FFF2-40B4-BE49-F238E27FC236}">
                <a16:creationId xmlns:a16="http://schemas.microsoft.com/office/drawing/2014/main" id="{8E3B3D17-07C5-4682-49D8-8DAA6777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213" y="423279"/>
            <a:ext cx="30575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urelectric - Wikipedia">
            <a:extLst>
              <a:ext uri="{FF2B5EF4-FFF2-40B4-BE49-F238E27FC236}">
                <a16:creationId xmlns:a16="http://schemas.microsoft.com/office/drawing/2014/main" id="{8B664CE2-E9EE-6441-3BF1-D3FB9C11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6" y="3667737"/>
            <a:ext cx="3048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ALLRAIL (Alliance of Rail New Entrants) | Railway-News">
            <a:extLst>
              <a:ext uri="{FF2B5EF4-FFF2-40B4-BE49-F238E27FC236}">
                <a16:creationId xmlns:a16="http://schemas.microsoft.com/office/drawing/2014/main" id="{B8CB2D50-9831-7F60-B490-895C6C227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96" y="4810737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uropean Union Agency for Railways - Wikipedia">
            <a:extLst>
              <a:ext uri="{FF2B5EF4-FFF2-40B4-BE49-F238E27FC236}">
                <a16:creationId xmlns:a16="http://schemas.microsoft.com/office/drawing/2014/main" id="{6A4370A7-92DA-B151-DA04-5EB00ED49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14" y="2045377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About CEN - CEN-CENELEC">
            <a:extLst>
              <a:ext uri="{FF2B5EF4-FFF2-40B4-BE49-F238E27FC236}">
                <a16:creationId xmlns:a16="http://schemas.microsoft.com/office/drawing/2014/main" id="{3685AEB1-4260-C90A-B7BA-BBDD95C75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24" y="642160"/>
            <a:ext cx="23050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About CENELEC - CEN-CENELEC">
            <a:extLst>
              <a:ext uri="{FF2B5EF4-FFF2-40B4-BE49-F238E27FC236}">
                <a16:creationId xmlns:a16="http://schemas.microsoft.com/office/drawing/2014/main" id="{244B07AE-4E99-C164-E604-C4EA93988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086" y="2822997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European Telecommunications Standards Institute (ETSI) - GeSI">
            <a:extLst>
              <a:ext uri="{FF2B5EF4-FFF2-40B4-BE49-F238E27FC236}">
                <a16:creationId xmlns:a16="http://schemas.microsoft.com/office/drawing/2014/main" id="{6269DF2E-719A-DED1-8B49-7E6718591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57" y="4394622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ommission de Régulation de l'Energie (CRE) - tuco">
            <a:extLst>
              <a:ext uri="{FF2B5EF4-FFF2-40B4-BE49-F238E27FC236}">
                <a16:creationId xmlns:a16="http://schemas.microsoft.com/office/drawing/2014/main" id="{75851D53-5439-1D2E-3238-4C3C486F3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586" y="3838925"/>
            <a:ext cx="3619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Scénarios pour le réseau ferroviaire : audition de Thierry Guimbaud,  président de l'Autorité de régulation des transports - Commission du  développement durable et de l'aménagement du territoire - Assemblée  nationale">
            <a:extLst>
              <a:ext uri="{FF2B5EF4-FFF2-40B4-BE49-F238E27FC236}">
                <a16:creationId xmlns:a16="http://schemas.microsoft.com/office/drawing/2014/main" id="{BC570773-1386-DAFF-0FD3-7AEC7DC12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63" y="493456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653297"/>
      </p:ext>
    </p:extLst>
  </p:cSld>
  <p:clrMapOvr>
    <a:masterClrMapping/>
  </p:clrMapOvr>
</p:sld>
</file>

<file path=ppt/theme/theme1.xml><?xml version="1.0" encoding="utf-8"?>
<a:theme xmlns:a="http://schemas.openxmlformats.org/drawingml/2006/main" name="CITE">
  <a:themeElements>
    <a:clrScheme name="Droit_ULiège">
      <a:dk1>
        <a:sysClr val="windowText" lastClr="000000"/>
      </a:dk1>
      <a:lt1>
        <a:sysClr val="window" lastClr="FFFFFF"/>
      </a:lt1>
      <a:dk2>
        <a:srgbClr val="8C8B82"/>
      </a:dk2>
      <a:lt2>
        <a:srgbClr val="E8E2DE"/>
      </a:lt2>
      <a:accent1>
        <a:srgbClr val="5B257D"/>
      </a:accent1>
      <a:accent2>
        <a:srgbClr val="FFD000"/>
      </a:accent2>
      <a:accent3>
        <a:srgbClr val="00707F"/>
      </a:accent3>
      <a:accent4>
        <a:srgbClr val="5FA4B0"/>
      </a:accent4>
      <a:accent5>
        <a:srgbClr val="E62D31"/>
      </a:accent5>
      <a:accent6>
        <a:srgbClr val="005CA9"/>
      </a:accent6>
      <a:hlink>
        <a:srgbClr val="8DA6D6"/>
      </a:hlink>
      <a:folHlink>
        <a:srgbClr val="1FBAD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ides discret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TE" id="{D207611A-2C48-48B6-AA4D-7F75B4727C6B}" vid="{D18068EF-8DC9-46A9-90BB-4F655C068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CITE</Template>
  <TotalTime>0</TotalTime>
  <Words>157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3</vt:lpstr>
      <vt:lpstr>CITE</vt:lpstr>
      <vt:lpstr>Matérialité et réseaux transeuropéens</vt:lpstr>
      <vt:lpstr>Matérialité comme cause de (manque de) la libéralisation</vt:lpstr>
      <vt:lpstr>Matérialité révélatrice de dynamiques de pouvoir renouvelées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Cordier</dc:creator>
  <cp:lastModifiedBy>Bois Julien</cp:lastModifiedBy>
  <cp:revision>4</cp:revision>
  <dcterms:created xsi:type="dcterms:W3CDTF">2019-10-15T16:50:55Z</dcterms:created>
  <dcterms:modified xsi:type="dcterms:W3CDTF">2025-07-03T16:25:04Z</dcterms:modified>
</cp:coreProperties>
</file>