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1879263" cy="11879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944130"/>
            <a:ext cx="10097374" cy="4135743"/>
          </a:xfrm>
        </p:spPr>
        <p:txBody>
          <a:bodyPr anchor="b"/>
          <a:lstStyle>
            <a:lvl1pPr algn="ctr">
              <a:defRPr sz="779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6239364"/>
            <a:ext cx="8909447" cy="2868071"/>
          </a:xfrm>
        </p:spPr>
        <p:txBody>
          <a:bodyPr/>
          <a:lstStyle>
            <a:lvl1pPr marL="0" indent="0" algn="ctr">
              <a:buNone/>
              <a:defRPr sz="3118"/>
            </a:lvl1pPr>
            <a:lvl2pPr marL="593949" indent="0" algn="ctr">
              <a:buNone/>
              <a:defRPr sz="2598"/>
            </a:lvl2pPr>
            <a:lvl3pPr marL="1187897" indent="0" algn="ctr">
              <a:buNone/>
              <a:defRPr sz="2338"/>
            </a:lvl3pPr>
            <a:lvl4pPr marL="1781846" indent="0" algn="ctr">
              <a:buNone/>
              <a:defRPr sz="2079"/>
            </a:lvl4pPr>
            <a:lvl5pPr marL="2375794" indent="0" algn="ctr">
              <a:buNone/>
              <a:defRPr sz="2079"/>
            </a:lvl5pPr>
            <a:lvl6pPr marL="2969743" indent="0" algn="ctr">
              <a:buNone/>
              <a:defRPr sz="2079"/>
            </a:lvl6pPr>
            <a:lvl7pPr marL="3563691" indent="0" algn="ctr">
              <a:buNone/>
              <a:defRPr sz="2079"/>
            </a:lvl7pPr>
            <a:lvl8pPr marL="4157640" indent="0" algn="ctr">
              <a:buNone/>
              <a:defRPr sz="2079"/>
            </a:lvl8pPr>
            <a:lvl9pPr marL="4751588" indent="0" algn="ctr">
              <a:buNone/>
              <a:defRPr sz="2079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6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632461"/>
            <a:ext cx="2561466" cy="10067126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632461"/>
            <a:ext cx="7535907" cy="10067126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9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961570"/>
            <a:ext cx="10245864" cy="4941443"/>
          </a:xfrm>
        </p:spPr>
        <p:txBody>
          <a:bodyPr anchor="b"/>
          <a:lstStyle>
            <a:lvl1pPr>
              <a:defRPr sz="779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7949760"/>
            <a:ext cx="10245864" cy="2598588"/>
          </a:xfrm>
        </p:spPr>
        <p:txBody>
          <a:bodyPr/>
          <a:lstStyle>
            <a:lvl1pPr marL="0" indent="0">
              <a:buNone/>
              <a:defRPr sz="3118">
                <a:solidFill>
                  <a:schemeClr val="tx1"/>
                </a:solidFill>
              </a:defRPr>
            </a:lvl1pPr>
            <a:lvl2pPr marL="593949" indent="0">
              <a:buNone/>
              <a:defRPr sz="2598">
                <a:solidFill>
                  <a:schemeClr val="tx1">
                    <a:tint val="75000"/>
                  </a:schemeClr>
                </a:solidFill>
              </a:defRPr>
            </a:lvl2pPr>
            <a:lvl3pPr marL="1187897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3pPr>
            <a:lvl4pPr marL="1781846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4pPr>
            <a:lvl5pPr marL="237579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5pPr>
            <a:lvl6pPr marL="2969743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6pPr>
            <a:lvl7pPr marL="356369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7pPr>
            <a:lvl8pPr marL="4157640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8pPr>
            <a:lvl9pPr marL="4751588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3162304"/>
            <a:ext cx="5048687" cy="75372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3162304"/>
            <a:ext cx="5048687" cy="75372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632464"/>
            <a:ext cx="10245864" cy="229610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912070"/>
            <a:ext cx="5025484" cy="1427161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4339231"/>
            <a:ext cx="5025484" cy="638235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912070"/>
            <a:ext cx="5050234" cy="1427161"/>
          </a:xfrm>
        </p:spPr>
        <p:txBody>
          <a:bodyPr anchor="b"/>
          <a:lstStyle>
            <a:lvl1pPr marL="0" indent="0">
              <a:buNone/>
              <a:defRPr sz="3118" b="1"/>
            </a:lvl1pPr>
            <a:lvl2pPr marL="593949" indent="0">
              <a:buNone/>
              <a:defRPr sz="2598" b="1"/>
            </a:lvl2pPr>
            <a:lvl3pPr marL="1187897" indent="0">
              <a:buNone/>
              <a:defRPr sz="2338" b="1"/>
            </a:lvl3pPr>
            <a:lvl4pPr marL="1781846" indent="0">
              <a:buNone/>
              <a:defRPr sz="2079" b="1"/>
            </a:lvl4pPr>
            <a:lvl5pPr marL="2375794" indent="0">
              <a:buNone/>
              <a:defRPr sz="2079" b="1"/>
            </a:lvl5pPr>
            <a:lvl6pPr marL="2969743" indent="0">
              <a:buNone/>
              <a:defRPr sz="2079" b="1"/>
            </a:lvl6pPr>
            <a:lvl7pPr marL="3563691" indent="0">
              <a:buNone/>
              <a:defRPr sz="2079" b="1"/>
            </a:lvl7pPr>
            <a:lvl8pPr marL="4157640" indent="0">
              <a:buNone/>
              <a:defRPr sz="2079" b="1"/>
            </a:lvl8pPr>
            <a:lvl9pPr marL="4751588" indent="0">
              <a:buNone/>
              <a:defRPr sz="2079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4339231"/>
            <a:ext cx="5050234" cy="638235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0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91951"/>
            <a:ext cx="3831372" cy="2771828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710397"/>
            <a:ext cx="6013877" cy="8441976"/>
          </a:xfrm>
        </p:spPr>
        <p:txBody>
          <a:bodyPr/>
          <a:lstStyle>
            <a:lvl1pPr>
              <a:defRPr sz="4157"/>
            </a:lvl1pPr>
            <a:lvl2pPr>
              <a:defRPr sz="3637"/>
            </a:lvl2pPr>
            <a:lvl3pPr>
              <a:defRPr sz="3118"/>
            </a:lvl3pPr>
            <a:lvl4pPr>
              <a:defRPr sz="2598"/>
            </a:lvl4pPr>
            <a:lvl5pPr>
              <a:defRPr sz="2598"/>
            </a:lvl5pPr>
            <a:lvl6pPr>
              <a:defRPr sz="2598"/>
            </a:lvl6pPr>
            <a:lvl7pPr>
              <a:defRPr sz="2598"/>
            </a:lvl7pPr>
            <a:lvl8pPr>
              <a:defRPr sz="2598"/>
            </a:lvl8pPr>
            <a:lvl9pPr>
              <a:defRPr sz="2598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63779"/>
            <a:ext cx="3831372" cy="6602341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5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791951"/>
            <a:ext cx="3831372" cy="2771828"/>
          </a:xfrm>
        </p:spPr>
        <p:txBody>
          <a:bodyPr anchor="b"/>
          <a:lstStyle>
            <a:lvl1pPr>
              <a:defRPr sz="415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710397"/>
            <a:ext cx="6013877" cy="8441976"/>
          </a:xfrm>
        </p:spPr>
        <p:txBody>
          <a:bodyPr anchor="t"/>
          <a:lstStyle>
            <a:lvl1pPr marL="0" indent="0">
              <a:buNone/>
              <a:defRPr sz="4157"/>
            </a:lvl1pPr>
            <a:lvl2pPr marL="593949" indent="0">
              <a:buNone/>
              <a:defRPr sz="3637"/>
            </a:lvl2pPr>
            <a:lvl3pPr marL="1187897" indent="0">
              <a:buNone/>
              <a:defRPr sz="3118"/>
            </a:lvl3pPr>
            <a:lvl4pPr marL="1781846" indent="0">
              <a:buNone/>
              <a:defRPr sz="2598"/>
            </a:lvl4pPr>
            <a:lvl5pPr marL="2375794" indent="0">
              <a:buNone/>
              <a:defRPr sz="2598"/>
            </a:lvl5pPr>
            <a:lvl6pPr marL="2969743" indent="0">
              <a:buNone/>
              <a:defRPr sz="2598"/>
            </a:lvl6pPr>
            <a:lvl7pPr marL="3563691" indent="0">
              <a:buNone/>
              <a:defRPr sz="2598"/>
            </a:lvl7pPr>
            <a:lvl8pPr marL="4157640" indent="0">
              <a:buNone/>
              <a:defRPr sz="2598"/>
            </a:lvl8pPr>
            <a:lvl9pPr marL="4751588" indent="0">
              <a:buNone/>
              <a:defRPr sz="2598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3563779"/>
            <a:ext cx="3831372" cy="6602341"/>
          </a:xfrm>
        </p:spPr>
        <p:txBody>
          <a:bodyPr/>
          <a:lstStyle>
            <a:lvl1pPr marL="0" indent="0">
              <a:buNone/>
              <a:defRPr sz="2079"/>
            </a:lvl1pPr>
            <a:lvl2pPr marL="593949" indent="0">
              <a:buNone/>
              <a:defRPr sz="1819"/>
            </a:lvl2pPr>
            <a:lvl3pPr marL="1187897" indent="0">
              <a:buNone/>
              <a:defRPr sz="1559"/>
            </a:lvl3pPr>
            <a:lvl4pPr marL="1781846" indent="0">
              <a:buNone/>
              <a:defRPr sz="1299"/>
            </a:lvl4pPr>
            <a:lvl5pPr marL="2375794" indent="0">
              <a:buNone/>
              <a:defRPr sz="1299"/>
            </a:lvl5pPr>
            <a:lvl6pPr marL="2969743" indent="0">
              <a:buNone/>
              <a:defRPr sz="1299"/>
            </a:lvl6pPr>
            <a:lvl7pPr marL="3563691" indent="0">
              <a:buNone/>
              <a:defRPr sz="1299"/>
            </a:lvl7pPr>
            <a:lvl8pPr marL="4157640" indent="0">
              <a:buNone/>
              <a:defRPr sz="1299"/>
            </a:lvl8pPr>
            <a:lvl9pPr marL="4751588" indent="0">
              <a:buNone/>
              <a:defRPr sz="129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632464"/>
            <a:ext cx="10245864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3162304"/>
            <a:ext cx="10245864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11010319"/>
            <a:ext cx="267283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10073-C175-48AC-A63D-1BCBA3B7C34F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11010319"/>
            <a:ext cx="4009251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11010319"/>
            <a:ext cx="2672834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EA82-1D58-4483-B90E-A6FA6E235D0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87897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74" indent="-296974" algn="l" defTabSz="1187897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7" kern="1200">
          <a:solidFill>
            <a:schemeClr val="tx1"/>
          </a:solidFill>
          <a:latin typeface="+mn-lt"/>
          <a:ea typeface="+mn-ea"/>
          <a:cs typeface="+mn-cs"/>
        </a:defRPr>
      </a:lvl1pPr>
      <a:lvl2pPr marL="890923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871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820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768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717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665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614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562" indent="-296974" algn="l" defTabSz="1187897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49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897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846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794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691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640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588" algn="l" defTabSz="1187897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>
            <a:extLst>
              <a:ext uri="{FF2B5EF4-FFF2-40B4-BE49-F238E27FC236}">
                <a16:creationId xmlns:a16="http://schemas.microsoft.com/office/drawing/2014/main" id="{3B6901FE-C08B-4CE9-8181-D575BC05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72" y="7120269"/>
            <a:ext cx="2991600" cy="281046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81C9C9D-CF99-418E-B6C4-9F8E2761F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051" y="1372233"/>
            <a:ext cx="2992905" cy="283511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CAE405B-4C60-4019-A32A-6CD9B5FF0C34}"/>
              </a:ext>
            </a:extLst>
          </p:cNvPr>
          <p:cNvSpPr txBox="1"/>
          <p:nvPr/>
        </p:nvSpPr>
        <p:spPr>
          <a:xfrm>
            <a:off x="2662480" y="534343"/>
            <a:ext cx="715836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4-HC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+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BEZ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FB3BB57-8933-4EF0-A113-0B167CC696B9}"/>
              </a:ext>
            </a:extLst>
          </p:cNvPr>
          <p:cNvSpPr txBox="1"/>
          <p:nvPr/>
        </p:nvSpPr>
        <p:spPr>
          <a:xfrm>
            <a:off x="1192025" y="1029640"/>
            <a:ext cx="557520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CT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C0F469-5317-413C-A8C2-714F70B69029}"/>
              </a:ext>
            </a:extLst>
          </p:cNvPr>
          <p:cNvSpPr txBox="1"/>
          <p:nvPr/>
        </p:nvSpPr>
        <p:spPr>
          <a:xfrm>
            <a:off x="1545868" y="1029640"/>
            <a:ext cx="717634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4-HC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C1DFA1-7705-4D87-8674-C08785606C2A}"/>
              </a:ext>
            </a:extLst>
          </p:cNvPr>
          <p:cNvSpPr txBox="1"/>
          <p:nvPr/>
        </p:nvSpPr>
        <p:spPr>
          <a:xfrm>
            <a:off x="1801059" y="534343"/>
            <a:ext cx="747761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4-HC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+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RAPA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2AE93D-2DF0-427F-80AA-4FCDA923BA3F}"/>
              </a:ext>
            </a:extLst>
          </p:cNvPr>
          <p:cNvSpPr txBox="1"/>
          <p:nvPr/>
        </p:nvSpPr>
        <p:spPr>
          <a:xfrm>
            <a:off x="2272637" y="534343"/>
            <a:ext cx="715836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4-HC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+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LY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63F5704-8B66-42A3-B908-3A616E759CCB}"/>
              </a:ext>
            </a:extLst>
          </p:cNvPr>
          <p:cNvCxnSpPr>
            <a:cxnSpLocks/>
          </p:cNvCxnSpPr>
          <p:nvPr/>
        </p:nvCxnSpPr>
        <p:spPr>
          <a:xfrm flipV="1">
            <a:off x="1153698" y="1285438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70F7386-2E33-4476-BE4A-82A2395C675E}"/>
              </a:ext>
            </a:extLst>
          </p:cNvPr>
          <p:cNvCxnSpPr>
            <a:cxnSpLocks/>
          </p:cNvCxnSpPr>
          <p:nvPr/>
        </p:nvCxnSpPr>
        <p:spPr>
          <a:xfrm flipV="1">
            <a:off x="1597381" y="1285438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862FCF9-B9BA-4719-9EC0-7723D28EA5FD}"/>
              </a:ext>
            </a:extLst>
          </p:cNvPr>
          <p:cNvCxnSpPr>
            <a:cxnSpLocks/>
          </p:cNvCxnSpPr>
          <p:nvPr/>
        </p:nvCxnSpPr>
        <p:spPr>
          <a:xfrm flipV="1">
            <a:off x="2018421" y="1285438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777276C-7E1C-4693-9C48-74694BA30C66}"/>
              </a:ext>
            </a:extLst>
          </p:cNvPr>
          <p:cNvCxnSpPr>
            <a:cxnSpLocks/>
          </p:cNvCxnSpPr>
          <p:nvPr/>
        </p:nvCxnSpPr>
        <p:spPr>
          <a:xfrm flipV="1">
            <a:off x="2455172" y="1285438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EB8E545-8F9C-4C59-957F-CD7108BF795D}"/>
              </a:ext>
            </a:extLst>
          </p:cNvPr>
          <p:cNvCxnSpPr>
            <a:cxnSpLocks/>
          </p:cNvCxnSpPr>
          <p:nvPr/>
        </p:nvCxnSpPr>
        <p:spPr>
          <a:xfrm flipV="1">
            <a:off x="2859348" y="1285438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4E8C8D4-5FD7-4E5F-81A5-52958B4771A1}"/>
              </a:ext>
            </a:extLst>
          </p:cNvPr>
          <p:cNvSpPr txBox="1"/>
          <p:nvPr/>
        </p:nvSpPr>
        <p:spPr>
          <a:xfrm>
            <a:off x="4271886" y="1372233"/>
            <a:ext cx="2828860" cy="37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41" dirty="0"/>
              <a:t>Observed molecular weight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4ADED95-BB8C-4EC8-A939-C576875BBC36}"/>
              </a:ext>
            </a:extLst>
          </p:cNvPr>
          <p:cNvSpPr/>
          <p:nvPr/>
        </p:nvSpPr>
        <p:spPr>
          <a:xfrm>
            <a:off x="3952957" y="2361024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(60 kDa)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334B4E1-3D6A-446B-9ABF-C58615575573}"/>
              </a:ext>
            </a:extLst>
          </p:cNvPr>
          <p:cNvSpPr/>
          <p:nvPr/>
        </p:nvSpPr>
        <p:spPr>
          <a:xfrm>
            <a:off x="1168188" y="2435772"/>
            <a:ext cx="2041927" cy="228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EF95F53-86A7-41EB-89C7-ECE38D890D52}"/>
              </a:ext>
            </a:extLst>
          </p:cNvPr>
          <p:cNvSpPr/>
          <p:nvPr/>
        </p:nvSpPr>
        <p:spPr>
          <a:xfrm>
            <a:off x="286813" y="2361024"/>
            <a:ext cx="609975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pAkt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B17D6A2-242F-416E-A9C0-5389B083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51" y="4244727"/>
            <a:ext cx="2992905" cy="2821742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F02526C5-5B36-435E-8F89-F7F6BDCD56EF}"/>
              </a:ext>
            </a:extLst>
          </p:cNvPr>
          <p:cNvSpPr/>
          <p:nvPr/>
        </p:nvSpPr>
        <p:spPr>
          <a:xfrm>
            <a:off x="3908910" y="5200910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(60 kDa) 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8E8D695-DACC-401E-90F3-CFCD41A2ABE3}"/>
              </a:ext>
            </a:extLst>
          </p:cNvPr>
          <p:cNvSpPr/>
          <p:nvPr/>
        </p:nvSpPr>
        <p:spPr>
          <a:xfrm>
            <a:off x="1137762" y="5320384"/>
            <a:ext cx="2041927" cy="228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9B0A7DD-94D2-482C-80AE-C4EEE173FECB}"/>
              </a:ext>
            </a:extLst>
          </p:cNvPr>
          <p:cNvSpPr/>
          <p:nvPr/>
        </p:nvSpPr>
        <p:spPr>
          <a:xfrm>
            <a:off x="286812" y="5236355"/>
            <a:ext cx="491353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Akt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6D3DFB1-814D-4FF2-8DDE-0A039EEC55F9}"/>
              </a:ext>
            </a:extLst>
          </p:cNvPr>
          <p:cNvSpPr/>
          <p:nvPr/>
        </p:nvSpPr>
        <p:spPr>
          <a:xfrm>
            <a:off x="1137761" y="8467074"/>
            <a:ext cx="2041927" cy="228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AAECDA8-5313-4AA6-9705-8E638FD67B52}"/>
              </a:ext>
            </a:extLst>
          </p:cNvPr>
          <p:cNvSpPr/>
          <p:nvPr/>
        </p:nvSpPr>
        <p:spPr>
          <a:xfrm>
            <a:off x="3908909" y="8378085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(42 kDa) 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1691F03-6E86-4348-9E1C-2FE59BAA8EF4}"/>
              </a:ext>
            </a:extLst>
          </p:cNvPr>
          <p:cNvSpPr/>
          <p:nvPr/>
        </p:nvSpPr>
        <p:spPr>
          <a:xfrm>
            <a:off x="286812" y="8429593"/>
            <a:ext cx="650056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Actin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F652E8D-2F88-4E46-A487-73829420B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563" y="1373163"/>
            <a:ext cx="3357511" cy="2834186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548439C1-C5BB-45F8-A2FE-74DAADA722F9}"/>
              </a:ext>
            </a:extLst>
          </p:cNvPr>
          <p:cNvSpPr txBox="1"/>
          <p:nvPr/>
        </p:nvSpPr>
        <p:spPr>
          <a:xfrm>
            <a:off x="9251758" y="486729"/>
            <a:ext cx="715836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4-HC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+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BEZ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5C8B9B48-DBE5-4E4A-97A2-23DEE954AAE6}"/>
              </a:ext>
            </a:extLst>
          </p:cNvPr>
          <p:cNvSpPr txBox="1"/>
          <p:nvPr/>
        </p:nvSpPr>
        <p:spPr>
          <a:xfrm>
            <a:off x="7676124" y="982026"/>
            <a:ext cx="557520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CT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C5BEF07B-AFDF-422D-92FB-967B03DC259B}"/>
              </a:ext>
            </a:extLst>
          </p:cNvPr>
          <p:cNvSpPr txBox="1"/>
          <p:nvPr/>
        </p:nvSpPr>
        <p:spPr>
          <a:xfrm>
            <a:off x="8029967" y="982026"/>
            <a:ext cx="717634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4-HC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A88A0FE-C72F-4092-AFB2-F4873411D0B7}"/>
              </a:ext>
            </a:extLst>
          </p:cNvPr>
          <p:cNvSpPr txBox="1"/>
          <p:nvPr/>
        </p:nvSpPr>
        <p:spPr>
          <a:xfrm>
            <a:off x="8390337" y="486729"/>
            <a:ext cx="747761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4-HC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+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RAPA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C60C41D-2AB4-48CA-B993-2F8AB878D074}"/>
              </a:ext>
            </a:extLst>
          </p:cNvPr>
          <p:cNvSpPr txBox="1"/>
          <p:nvPr/>
        </p:nvSpPr>
        <p:spPr>
          <a:xfrm>
            <a:off x="8861915" y="486729"/>
            <a:ext cx="715836" cy="7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4-HC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+</a:t>
            </a:r>
          </a:p>
          <a:p>
            <a:pPr algn="ctr">
              <a:lnSpc>
                <a:spcPts val="1726"/>
              </a:lnSpc>
            </a:pPr>
            <a:r>
              <a:rPr lang="en-GB" sz="1023" dirty="0"/>
              <a:t>LY</a:t>
            </a: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9C345F77-1282-4F5C-A91E-22963DA2A1A8}"/>
              </a:ext>
            </a:extLst>
          </p:cNvPr>
          <p:cNvCxnSpPr>
            <a:cxnSpLocks/>
          </p:cNvCxnSpPr>
          <p:nvPr/>
        </p:nvCxnSpPr>
        <p:spPr>
          <a:xfrm flipV="1">
            <a:off x="7637795" y="1237222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D6F35E07-ACAC-46DE-9F52-799066164FF9}"/>
              </a:ext>
            </a:extLst>
          </p:cNvPr>
          <p:cNvCxnSpPr>
            <a:cxnSpLocks/>
          </p:cNvCxnSpPr>
          <p:nvPr/>
        </p:nvCxnSpPr>
        <p:spPr>
          <a:xfrm flipV="1">
            <a:off x="8081479" y="1237222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079E0A90-8C9B-4CB0-9514-54C538FC566C}"/>
              </a:ext>
            </a:extLst>
          </p:cNvPr>
          <p:cNvCxnSpPr>
            <a:cxnSpLocks/>
          </p:cNvCxnSpPr>
          <p:nvPr/>
        </p:nvCxnSpPr>
        <p:spPr>
          <a:xfrm flipV="1">
            <a:off x="8607699" y="1237222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7A5B0B79-8032-47A7-9685-AE0A8AA3330B}"/>
              </a:ext>
            </a:extLst>
          </p:cNvPr>
          <p:cNvCxnSpPr>
            <a:cxnSpLocks/>
          </p:cNvCxnSpPr>
          <p:nvPr/>
        </p:nvCxnSpPr>
        <p:spPr>
          <a:xfrm flipV="1">
            <a:off x="9044450" y="1237222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ECD55CD5-0C8D-4894-BF3A-39E875891BE1}"/>
              </a:ext>
            </a:extLst>
          </p:cNvPr>
          <p:cNvCxnSpPr>
            <a:cxnSpLocks/>
          </p:cNvCxnSpPr>
          <p:nvPr/>
        </p:nvCxnSpPr>
        <p:spPr>
          <a:xfrm flipV="1">
            <a:off x="9448627" y="1237222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hoek 44">
            <a:extLst>
              <a:ext uri="{FF2B5EF4-FFF2-40B4-BE49-F238E27FC236}">
                <a16:creationId xmlns:a16="http://schemas.microsoft.com/office/drawing/2014/main" id="{0B9F59E2-6668-4FEA-B1C6-F4C1DE4FEA19}"/>
              </a:ext>
            </a:extLst>
          </p:cNvPr>
          <p:cNvSpPr/>
          <p:nvPr/>
        </p:nvSpPr>
        <p:spPr>
          <a:xfrm>
            <a:off x="7637797" y="2938990"/>
            <a:ext cx="2295720" cy="369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47485785-257D-4D52-AA9B-2B219357FC2B}"/>
              </a:ext>
            </a:extLst>
          </p:cNvPr>
          <p:cNvSpPr/>
          <p:nvPr/>
        </p:nvSpPr>
        <p:spPr>
          <a:xfrm>
            <a:off x="6354026" y="2958609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(32 kDa) 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4A0AA821-1E6E-445C-88D5-C0B80F873619}"/>
              </a:ext>
            </a:extLst>
          </p:cNvPr>
          <p:cNvSpPr/>
          <p:nvPr/>
        </p:nvSpPr>
        <p:spPr>
          <a:xfrm>
            <a:off x="10692809" y="2938990"/>
            <a:ext cx="739521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pRps6</a:t>
            </a:r>
          </a:p>
        </p:txBody>
      </p:sp>
      <p:pic>
        <p:nvPicPr>
          <p:cNvPr id="49" name="Afbeelding 48">
            <a:extLst>
              <a:ext uri="{FF2B5EF4-FFF2-40B4-BE49-F238E27FC236}">
                <a16:creationId xmlns:a16="http://schemas.microsoft.com/office/drawing/2014/main" id="{9A8A6E66-5F8E-459A-A6B2-33294E4438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16" r="2568"/>
          <a:stretch/>
        </p:blipFill>
        <p:spPr>
          <a:xfrm>
            <a:off x="7352779" y="4246716"/>
            <a:ext cx="3359081" cy="2834186"/>
          </a:xfrm>
          <a:prstGeom prst="rect">
            <a:avLst/>
          </a:prstGeom>
        </p:spPr>
      </p:pic>
      <p:sp>
        <p:nvSpPr>
          <p:cNvPr id="50" name="Rechthoek 49">
            <a:extLst>
              <a:ext uri="{FF2B5EF4-FFF2-40B4-BE49-F238E27FC236}">
                <a16:creationId xmlns:a16="http://schemas.microsoft.com/office/drawing/2014/main" id="{089931F3-A2B7-4160-80BC-76765D220F63}"/>
              </a:ext>
            </a:extLst>
          </p:cNvPr>
          <p:cNvSpPr/>
          <p:nvPr/>
        </p:nvSpPr>
        <p:spPr>
          <a:xfrm>
            <a:off x="7616357" y="5767631"/>
            <a:ext cx="2295720" cy="46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3FF4C7EA-6EBB-4B68-A7EB-AD704F3A7B60}"/>
              </a:ext>
            </a:extLst>
          </p:cNvPr>
          <p:cNvSpPr/>
          <p:nvPr/>
        </p:nvSpPr>
        <p:spPr>
          <a:xfrm>
            <a:off x="10692809" y="5758324"/>
            <a:ext cx="620818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Rps6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653C084-D5D7-4CB6-B949-C0E1B2499CDF}"/>
              </a:ext>
            </a:extLst>
          </p:cNvPr>
          <p:cNvSpPr/>
          <p:nvPr/>
        </p:nvSpPr>
        <p:spPr>
          <a:xfrm>
            <a:off x="6318179" y="5767630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(32 kDa) </a:t>
            </a:r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D36CED4B-4FFD-4E57-8065-40D571C5B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2918" y="7120269"/>
            <a:ext cx="3358800" cy="2794606"/>
          </a:xfrm>
          <a:prstGeom prst="rect">
            <a:avLst/>
          </a:prstGeom>
        </p:spPr>
      </p:pic>
      <p:sp>
        <p:nvSpPr>
          <p:cNvPr id="54" name="Rechthoek 53">
            <a:extLst>
              <a:ext uri="{FF2B5EF4-FFF2-40B4-BE49-F238E27FC236}">
                <a16:creationId xmlns:a16="http://schemas.microsoft.com/office/drawing/2014/main" id="{52CA860B-09F0-4A7C-9BEB-0956DE9197F2}"/>
              </a:ext>
            </a:extLst>
          </p:cNvPr>
          <p:cNvSpPr/>
          <p:nvPr/>
        </p:nvSpPr>
        <p:spPr>
          <a:xfrm>
            <a:off x="7585950" y="8287150"/>
            <a:ext cx="2295720" cy="46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260B8A6B-8D5D-413E-B6E9-CA92FDE8F897}"/>
              </a:ext>
            </a:extLst>
          </p:cNvPr>
          <p:cNvSpPr/>
          <p:nvPr/>
        </p:nvSpPr>
        <p:spPr>
          <a:xfrm>
            <a:off x="10692809" y="8340987"/>
            <a:ext cx="650056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Actin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3A5F102F-5033-48C1-93B7-C4797CA77751}"/>
              </a:ext>
            </a:extLst>
          </p:cNvPr>
          <p:cNvSpPr/>
          <p:nvPr/>
        </p:nvSpPr>
        <p:spPr>
          <a:xfrm>
            <a:off x="6354026" y="8337642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(42 kDa) 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B9DF762F-CCA9-4408-93FA-90530694E561}"/>
              </a:ext>
            </a:extLst>
          </p:cNvPr>
          <p:cNvSpPr/>
          <p:nvPr/>
        </p:nvSpPr>
        <p:spPr>
          <a:xfrm>
            <a:off x="150578" y="80495"/>
            <a:ext cx="2839047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Figure 1 Full uncropped blots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9B7A9422-438F-4CFC-B7B8-D3DB6E355AFD}"/>
              </a:ext>
            </a:extLst>
          </p:cNvPr>
          <p:cNvSpPr/>
          <p:nvPr/>
        </p:nvSpPr>
        <p:spPr>
          <a:xfrm>
            <a:off x="591800" y="791062"/>
            <a:ext cx="320922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b="1" dirty="0"/>
              <a:t>A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66164C1C-F347-4EF1-B330-8B961A846C5F}"/>
              </a:ext>
            </a:extLst>
          </p:cNvPr>
          <p:cNvSpPr/>
          <p:nvPr/>
        </p:nvSpPr>
        <p:spPr>
          <a:xfrm>
            <a:off x="6851045" y="791062"/>
            <a:ext cx="320922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b="1" dirty="0"/>
              <a:t>B</a:t>
            </a:r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F79803AE-7214-4AD1-A425-8EDDE420A73D}"/>
              </a:ext>
            </a:extLst>
          </p:cNvPr>
          <p:cNvSpPr/>
          <p:nvPr/>
        </p:nvSpPr>
        <p:spPr>
          <a:xfrm>
            <a:off x="907579" y="5539814"/>
            <a:ext cx="296876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*</a:t>
            </a:r>
          </a:p>
        </p:txBody>
      </p:sp>
      <p:sp>
        <p:nvSpPr>
          <p:cNvPr id="63" name="Rechthoek 62">
            <a:extLst>
              <a:ext uri="{FF2B5EF4-FFF2-40B4-BE49-F238E27FC236}">
                <a16:creationId xmlns:a16="http://schemas.microsoft.com/office/drawing/2014/main" id="{83F4EE80-680F-40F4-8A19-32835452DCF9}"/>
              </a:ext>
            </a:extLst>
          </p:cNvPr>
          <p:cNvSpPr/>
          <p:nvPr/>
        </p:nvSpPr>
        <p:spPr>
          <a:xfrm>
            <a:off x="249590" y="10507030"/>
            <a:ext cx="5057667" cy="63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* Stripping was not performed after Actin revelation. </a:t>
            </a:r>
          </a:p>
          <a:p>
            <a:r>
              <a:rPr lang="en-GB" sz="1754" dirty="0"/>
              <a:t>Therefore, we observe Actin during Akt revelation.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4C1E35B8-0D4F-4F22-A42C-F642EB63F629}"/>
              </a:ext>
            </a:extLst>
          </p:cNvPr>
          <p:cNvSpPr/>
          <p:nvPr/>
        </p:nvSpPr>
        <p:spPr>
          <a:xfrm>
            <a:off x="1137762" y="5587084"/>
            <a:ext cx="2041927" cy="22892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30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Afbeelding 76">
            <a:extLst>
              <a:ext uri="{FF2B5EF4-FFF2-40B4-BE49-F238E27FC236}">
                <a16:creationId xmlns:a16="http://schemas.microsoft.com/office/drawing/2014/main" id="{4AF1632B-E5FD-4295-85F4-F6FB19163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9"/>
          <a:stretch/>
        </p:blipFill>
        <p:spPr>
          <a:xfrm>
            <a:off x="7331908" y="7349785"/>
            <a:ext cx="3481200" cy="2726002"/>
          </a:xfrm>
          <a:prstGeom prst="rect">
            <a:avLst/>
          </a:prstGeom>
        </p:spPr>
      </p:pic>
      <p:pic>
        <p:nvPicPr>
          <p:cNvPr id="76" name="Afbeelding 75">
            <a:extLst>
              <a:ext uri="{FF2B5EF4-FFF2-40B4-BE49-F238E27FC236}">
                <a16:creationId xmlns:a16="http://schemas.microsoft.com/office/drawing/2014/main" id="{50B075C6-2A1C-4C6E-8D3C-96D1629B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08" y="4355988"/>
            <a:ext cx="3481200" cy="2877792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9EEDD3AA-4912-470E-8FB7-AC89CFACA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9"/>
          <a:stretch/>
        </p:blipFill>
        <p:spPr>
          <a:xfrm>
            <a:off x="7314974" y="1539552"/>
            <a:ext cx="3482642" cy="2740672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68D374F8-1A80-4998-A118-81EDCD390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r="49924" b="1"/>
          <a:stretch/>
        </p:blipFill>
        <p:spPr>
          <a:xfrm>
            <a:off x="891823" y="7296149"/>
            <a:ext cx="3416044" cy="3056468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39962BEC-A4BF-4B02-9B63-BEA23D54BC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2" y="4381809"/>
            <a:ext cx="3420000" cy="2826150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6FE240B1-49F1-4452-A0C4-A5B24339B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8" y="1502066"/>
            <a:ext cx="3420000" cy="28001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CAE405B-4C60-4019-A32A-6CD9B5FF0C34}"/>
              </a:ext>
            </a:extLst>
          </p:cNvPr>
          <p:cNvSpPr txBox="1"/>
          <p:nvPr/>
        </p:nvSpPr>
        <p:spPr>
          <a:xfrm>
            <a:off x="2515544" y="1107052"/>
            <a:ext cx="71583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BEZ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FB3BB57-8933-4EF0-A113-0B167CC696B9}"/>
              </a:ext>
            </a:extLst>
          </p:cNvPr>
          <p:cNvSpPr txBox="1"/>
          <p:nvPr/>
        </p:nvSpPr>
        <p:spPr>
          <a:xfrm>
            <a:off x="1433780" y="1139426"/>
            <a:ext cx="557520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CT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DC0F469-5317-413C-A8C2-714F70B69029}"/>
              </a:ext>
            </a:extLst>
          </p:cNvPr>
          <p:cNvSpPr txBox="1"/>
          <p:nvPr/>
        </p:nvSpPr>
        <p:spPr>
          <a:xfrm>
            <a:off x="1858743" y="1139426"/>
            <a:ext cx="717634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LY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C1DFA1-7705-4D87-8674-C08785606C2A}"/>
              </a:ext>
            </a:extLst>
          </p:cNvPr>
          <p:cNvSpPr txBox="1"/>
          <p:nvPr/>
        </p:nvSpPr>
        <p:spPr>
          <a:xfrm>
            <a:off x="2077285" y="1098286"/>
            <a:ext cx="747761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RAPA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63F5704-8B66-42A3-B908-3A616E759CCB}"/>
              </a:ext>
            </a:extLst>
          </p:cNvPr>
          <p:cNvCxnSpPr>
            <a:cxnSpLocks/>
          </p:cNvCxnSpPr>
          <p:nvPr/>
        </p:nvCxnSpPr>
        <p:spPr>
          <a:xfrm flipV="1">
            <a:off x="1395453" y="1395224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70F7386-2E33-4476-BE4A-82A2395C675E}"/>
              </a:ext>
            </a:extLst>
          </p:cNvPr>
          <p:cNvCxnSpPr>
            <a:cxnSpLocks/>
          </p:cNvCxnSpPr>
          <p:nvPr/>
        </p:nvCxnSpPr>
        <p:spPr>
          <a:xfrm flipV="1">
            <a:off x="1839136" y="1395224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862FCF9-B9BA-4719-9EC0-7723D28EA5FD}"/>
              </a:ext>
            </a:extLst>
          </p:cNvPr>
          <p:cNvCxnSpPr>
            <a:cxnSpLocks/>
          </p:cNvCxnSpPr>
          <p:nvPr/>
        </p:nvCxnSpPr>
        <p:spPr>
          <a:xfrm flipV="1">
            <a:off x="2260176" y="1395224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777276C-7E1C-4693-9C48-74694BA30C66}"/>
              </a:ext>
            </a:extLst>
          </p:cNvPr>
          <p:cNvCxnSpPr>
            <a:cxnSpLocks/>
          </p:cNvCxnSpPr>
          <p:nvPr/>
        </p:nvCxnSpPr>
        <p:spPr>
          <a:xfrm flipV="1">
            <a:off x="2696927" y="1395224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4E8C8D4-5FD7-4E5F-81A5-52958B4771A1}"/>
              </a:ext>
            </a:extLst>
          </p:cNvPr>
          <p:cNvSpPr txBox="1"/>
          <p:nvPr/>
        </p:nvSpPr>
        <p:spPr>
          <a:xfrm>
            <a:off x="4409705" y="1388890"/>
            <a:ext cx="2828860" cy="37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41" dirty="0"/>
              <a:t>Observed molecular weight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4ADED95-BB8C-4EC8-A939-C576875BBC36}"/>
              </a:ext>
            </a:extLst>
          </p:cNvPr>
          <p:cNvSpPr/>
          <p:nvPr/>
        </p:nvSpPr>
        <p:spPr>
          <a:xfrm>
            <a:off x="4367825" y="2361024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(60 kDa)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334B4E1-3D6A-446B-9ABF-C58615575573}"/>
              </a:ext>
            </a:extLst>
          </p:cNvPr>
          <p:cNvSpPr/>
          <p:nvPr/>
        </p:nvSpPr>
        <p:spPr>
          <a:xfrm>
            <a:off x="1279417" y="2404250"/>
            <a:ext cx="1900272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EF95F53-86A7-41EB-89C7-ECE38D890D52}"/>
              </a:ext>
            </a:extLst>
          </p:cNvPr>
          <p:cNvSpPr/>
          <p:nvPr/>
        </p:nvSpPr>
        <p:spPr>
          <a:xfrm>
            <a:off x="286813" y="2361024"/>
            <a:ext cx="609975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pAkt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F02526C5-5B36-435E-8F89-F7F6BDCD56EF}"/>
              </a:ext>
            </a:extLst>
          </p:cNvPr>
          <p:cNvSpPr/>
          <p:nvPr/>
        </p:nvSpPr>
        <p:spPr>
          <a:xfrm>
            <a:off x="4312542" y="5256943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(60 kDa) 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9B0A7DD-94D2-482C-80AE-C4EEE173FECB}"/>
              </a:ext>
            </a:extLst>
          </p:cNvPr>
          <p:cNvSpPr/>
          <p:nvPr/>
        </p:nvSpPr>
        <p:spPr>
          <a:xfrm>
            <a:off x="286812" y="5295624"/>
            <a:ext cx="491353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Akt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A6D3DFB1-814D-4FF2-8DDE-0A039EEC55F9}"/>
              </a:ext>
            </a:extLst>
          </p:cNvPr>
          <p:cNvSpPr/>
          <p:nvPr/>
        </p:nvSpPr>
        <p:spPr>
          <a:xfrm>
            <a:off x="1216174" y="8574725"/>
            <a:ext cx="1831520" cy="22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AAECDA8-5313-4AA6-9705-8E638FD67B52}"/>
              </a:ext>
            </a:extLst>
          </p:cNvPr>
          <p:cNvSpPr/>
          <p:nvPr/>
        </p:nvSpPr>
        <p:spPr>
          <a:xfrm>
            <a:off x="4307867" y="8445104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(42 kDa) 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1691F03-6E86-4348-9E1C-2FE59BAA8EF4}"/>
              </a:ext>
            </a:extLst>
          </p:cNvPr>
          <p:cNvSpPr/>
          <p:nvPr/>
        </p:nvSpPr>
        <p:spPr>
          <a:xfrm>
            <a:off x="286812" y="8500266"/>
            <a:ext cx="650056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Actin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0B9F59E2-6668-4FEA-B1C6-F4C1DE4FEA19}"/>
              </a:ext>
            </a:extLst>
          </p:cNvPr>
          <p:cNvSpPr/>
          <p:nvPr/>
        </p:nvSpPr>
        <p:spPr>
          <a:xfrm>
            <a:off x="7637797" y="2811987"/>
            <a:ext cx="1982453" cy="369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47485785-257D-4D52-AA9B-2B219357FC2B}"/>
              </a:ext>
            </a:extLst>
          </p:cNvPr>
          <p:cNvSpPr/>
          <p:nvPr/>
        </p:nvSpPr>
        <p:spPr>
          <a:xfrm>
            <a:off x="6354026" y="2831606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(32 kDa) 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4A0AA821-1E6E-445C-88D5-C0B80F873619}"/>
              </a:ext>
            </a:extLst>
          </p:cNvPr>
          <p:cNvSpPr/>
          <p:nvPr/>
        </p:nvSpPr>
        <p:spPr>
          <a:xfrm>
            <a:off x="10769009" y="2811987"/>
            <a:ext cx="739521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pRps6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089931F3-A2B7-4160-80BC-76765D220F63}"/>
              </a:ext>
            </a:extLst>
          </p:cNvPr>
          <p:cNvSpPr/>
          <p:nvPr/>
        </p:nvSpPr>
        <p:spPr>
          <a:xfrm>
            <a:off x="7633291" y="5715138"/>
            <a:ext cx="2017209" cy="460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3FF4C7EA-6EBB-4B68-A7EB-AD704F3A7B60}"/>
              </a:ext>
            </a:extLst>
          </p:cNvPr>
          <p:cNvSpPr/>
          <p:nvPr/>
        </p:nvSpPr>
        <p:spPr>
          <a:xfrm>
            <a:off x="10785943" y="5771871"/>
            <a:ext cx="620818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Rps6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653C084-D5D7-4CB6-B949-C0E1B2499CDF}"/>
              </a:ext>
            </a:extLst>
          </p:cNvPr>
          <p:cNvSpPr/>
          <p:nvPr/>
        </p:nvSpPr>
        <p:spPr>
          <a:xfrm>
            <a:off x="6335113" y="5781177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(32 kDa) 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52CA860B-09F0-4A7C-9BEB-0956DE9197F2}"/>
              </a:ext>
            </a:extLst>
          </p:cNvPr>
          <p:cNvSpPr/>
          <p:nvPr/>
        </p:nvSpPr>
        <p:spPr>
          <a:xfrm>
            <a:off x="7585950" y="8287151"/>
            <a:ext cx="1880863" cy="305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260B8A6B-8D5D-413E-B6E9-CA92FDE8F897}"/>
              </a:ext>
            </a:extLst>
          </p:cNvPr>
          <p:cNvSpPr/>
          <p:nvPr/>
        </p:nvSpPr>
        <p:spPr>
          <a:xfrm>
            <a:off x="10769009" y="8262081"/>
            <a:ext cx="650056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Actin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3A5F102F-5033-48C1-93B7-C4797CA77751}"/>
              </a:ext>
            </a:extLst>
          </p:cNvPr>
          <p:cNvSpPr/>
          <p:nvPr/>
        </p:nvSpPr>
        <p:spPr>
          <a:xfrm>
            <a:off x="6354026" y="8262081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(42 kDa) 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B9DF762F-CCA9-4408-93FA-90530694E561}"/>
              </a:ext>
            </a:extLst>
          </p:cNvPr>
          <p:cNvSpPr/>
          <p:nvPr/>
        </p:nvSpPr>
        <p:spPr>
          <a:xfrm>
            <a:off x="150578" y="80495"/>
            <a:ext cx="2839047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Figure 2 Full uncropped blots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9B7A9422-438F-4CFC-B7B8-D3DB6E355AFD}"/>
              </a:ext>
            </a:extLst>
          </p:cNvPr>
          <p:cNvSpPr/>
          <p:nvPr/>
        </p:nvSpPr>
        <p:spPr>
          <a:xfrm>
            <a:off x="591800" y="791062"/>
            <a:ext cx="320922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b="1" dirty="0"/>
              <a:t>A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66164C1C-F347-4EF1-B330-8B961A846C5F}"/>
              </a:ext>
            </a:extLst>
          </p:cNvPr>
          <p:cNvSpPr/>
          <p:nvPr/>
        </p:nvSpPr>
        <p:spPr>
          <a:xfrm>
            <a:off x="6851045" y="791062"/>
            <a:ext cx="320922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b="1" dirty="0"/>
              <a:t>B</a:t>
            </a:r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17B3A20A-2F98-462A-910F-77E710513E22}"/>
              </a:ext>
            </a:extLst>
          </p:cNvPr>
          <p:cNvSpPr/>
          <p:nvPr/>
        </p:nvSpPr>
        <p:spPr>
          <a:xfrm>
            <a:off x="1211681" y="5361483"/>
            <a:ext cx="1900272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0F7A8AFD-3120-40DA-B928-176779C76BA4}"/>
              </a:ext>
            </a:extLst>
          </p:cNvPr>
          <p:cNvSpPr/>
          <p:nvPr/>
        </p:nvSpPr>
        <p:spPr>
          <a:xfrm>
            <a:off x="1211681" y="8295321"/>
            <a:ext cx="1831520" cy="2200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59F449CE-210A-49C8-A37B-9FC3C0E5B1DB}"/>
              </a:ext>
            </a:extLst>
          </p:cNvPr>
          <p:cNvSpPr/>
          <p:nvPr/>
        </p:nvSpPr>
        <p:spPr>
          <a:xfrm>
            <a:off x="945679" y="8263964"/>
            <a:ext cx="296876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*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057BA715-13DD-4579-BE1A-5F085E12C4C0}"/>
              </a:ext>
            </a:extLst>
          </p:cNvPr>
          <p:cNvSpPr/>
          <p:nvPr/>
        </p:nvSpPr>
        <p:spPr>
          <a:xfrm>
            <a:off x="249590" y="10507030"/>
            <a:ext cx="4894673" cy="63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* Stripping was not performed after Akt revelation. </a:t>
            </a:r>
          </a:p>
          <a:p>
            <a:r>
              <a:rPr lang="en-GB" sz="1754" dirty="0"/>
              <a:t>Therefore, we observe Akt during Actin revelation.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572D54AC-A8AA-4831-9F26-0E71E5D8594A}"/>
              </a:ext>
            </a:extLst>
          </p:cNvPr>
          <p:cNvSpPr txBox="1"/>
          <p:nvPr/>
        </p:nvSpPr>
        <p:spPr>
          <a:xfrm>
            <a:off x="8934664" y="1084599"/>
            <a:ext cx="71583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BEZ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E7F24AAE-F42F-47C7-9F6D-8C9FD454A894}"/>
              </a:ext>
            </a:extLst>
          </p:cNvPr>
          <p:cNvSpPr txBox="1"/>
          <p:nvPr/>
        </p:nvSpPr>
        <p:spPr>
          <a:xfrm>
            <a:off x="7781780" y="1116973"/>
            <a:ext cx="557520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CT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70B27955-051B-4BAD-8C8D-D8A521D2F121}"/>
              </a:ext>
            </a:extLst>
          </p:cNvPr>
          <p:cNvSpPr txBox="1"/>
          <p:nvPr/>
        </p:nvSpPr>
        <p:spPr>
          <a:xfrm>
            <a:off x="8206743" y="1116973"/>
            <a:ext cx="717634" cy="247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23" dirty="0"/>
              <a:t>LY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A2BCD776-B7B7-440E-9D87-B25A68635765}"/>
              </a:ext>
            </a:extLst>
          </p:cNvPr>
          <p:cNvSpPr txBox="1"/>
          <p:nvPr/>
        </p:nvSpPr>
        <p:spPr>
          <a:xfrm>
            <a:off x="8496405" y="1075833"/>
            <a:ext cx="747761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6"/>
              </a:lnSpc>
            </a:pPr>
            <a:r>
              <a:rPr lang="en-GB" sz="1023" dirty="0"/>
              <a:t>RAPA</a:t>
            </a:r>
          </a:p>
        </p:txBody>
      </p: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4CB65F99-F4D8-4AAF-9DB1-7510E3EE076C}"/>
              </a:ext>
            </a:extLst>
          </p:cNvPr>
          <p:cNvCxnSpPr>
            <a:cxnSpLocks/>
          </p:cNvCxnSpPr>
          <p:nvPr/>
        </p:nvCxnSpPr>
        <p:spPr>
          <a:xfrm flipV="1">
            <a:off x="7743453" y="1372771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E1F241E0-8FCB-4EE1-974B-7FF030B461F3}"/>
              </a:ext>
            </a:extLst>
          </p:cNvPr>
          <p:cNvCxnSpPr>
            <a:cxnSpLocks/>
          </p:cNvCxnSpPr>
          <p:nvPr/>
        </p:nvCxnSpPr>
        <p:spPr>
          <a:xfrm flipV="1">
            <a:off x="8187136" y="1372771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5BA41A6F-3216-483B-AF46-619FA253743D}"/>
              </a:ext>
            </a:extLst>
          </p:cNvPr>
          <p:cNvCxnSpPr>
            <a:cxnSpLocks/>
          </p:cNvCxnSpPr>
          <p:nvPr/>
        </p:nvCxnSpPr>
        <p:spPr>
          <a:xfrm flipV="1">
            <a:off x="8679296" y="1372771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93FCCD6D-DB57-4946-A963-4147FB348AED}"/>
              </a:ext>
            </a:extLst>
          </p:cNvPr>
          <p:cNvCxnSpPr>
            <a:cxnSpLocks/>
          </p:cNvCxnSpPr>
          <p:nvPr/>
        </p:nvCxnSpPr>
        <p:spPr>
          <a:xfrm flipV="1">
            <a:off x="9116047" y="1372771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hoek 77">
            <a:extLst>
              <a:ext uri="{FF2B5EF4-FFF2-40B4-BE49-F238E27FC236}">
                <a16:creationId xmlns:a16="http://schemas.microsoft.com/office/drawing/2014/main" id="{150D9E0D-4C8B-4E89-815A-E42BFCEAD8D3}"/>
              </a:ext>
            </a:extLst>
          </p:cNvPr>
          <p:cNvSpPr/>
          <p:nvPr/>
        </p:nvSpPr>
        <p:spPr>
          <a:xfrm>
            <a:off x="7580645" y="8691821"/>
            <a:ext cx="1880862" cy="30578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91B16B02-7CE6-4AA2-8066-B17C4A155990}"/>
              </a:ext>
            </a:extLst>
          </p:cNvPr>
          <p:cNvSpPr/>
          <p:nvPr/>
        </p:nvSpPr>
        <p:spPr>
          <a:xfrm>
            <a:off x="7213184" y="8711448"/>
            <a:ext cx="420107" cy="36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54" dirty="0"/>
              <a:t>**</a:t>
            </a: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B60410EF-0575-4269-829B-3322A0577EEE}"/>
              </a:ext>
            </a:extLst>
          </p:cNvPr>
          <p:cNvSpPr/>
          <p:nvPr/>
        </p:nvSpPr>
        <p:spPr>
          <a:xfrm>
            <a:off x="6407342" y="10501103"/>
            <a:ext cx="5141536" cy="63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** Stripping was not performed after Rps6 revelation. </a:t>
            </a:r>
          </a:p>
          <a:p>
            <a:r>
              <a:rPr lang="en-GB" sz="1754" dirty="0"/>
              <a:t>Therefore, we observe Rps6 during Actin revelation.</a:t>
            </a:r>
          </a:p>
        </p:txBody>
      </p:sp>
    </p:spTree>
    <p:extLst>
      <p:ext uri="{BB962C8B-B14F-4D97-AF65-F5344CB8AC3E}">
        <p14:creationId xmlns:p14="http://schemas.microsoft.com/office/powerpoint/2010/main" val="197341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76FF6D92-3488-4312-A422-206EB7F32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2" t="54" r="52497" b="49595"/>
          <a:stretch/>
        </p:blipFill>
        <p:spPr>
          <a:xfrm>
            <a:off x="7423237" y="7541012"/>
            <a:ext cx="3420000" cy="3028981"/>
          </a:xfrm>
          <a:prstGeom prst="rect">
            <a:avLst/>
          </a:prstGeom>
          <a:ln>
            <a:noFill/>
          </a:ln>
        </p:spPr>
      </p:pic>
      <p:pic>
        <p:nvPicPr>
          <p:cNvPr id="109" name="Afbeelding 108">
            <a:extLst>
              <a:ext uri="{FF2B5EF4-FFF2-40B4-BE49-F238E27FC236}">
                <a16:creationId xmlns:a16="http://schemas.microsoft.com/office/drawing/2014/main" id="{0BD9402F-BB92-4CE3-877E-1E13E1F8B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5" t="-1196" r="80" b="1156"/>
          <a:stretch/>
        </p:blipFill>
        <p:spPr>
          <a:xfrm>
            <a:off x="7423237" y="4618847"/>
            <a:ext cx="3420000" cy="2808677"/>
          </a:xfrm>
          <a:prstGeom prst="rect">
            <a:avLst/>
          </a:prstGeom>
          <a:ln>
            <a:noFill/>
          </a:ln>
        </p:spPr>
      </p:pic>
      <p:pic>
        <p:nvPicPr>
          <p:cNvPr id="95" name="Afbeelding 94">
            <a:extLst>
              <a:ext uri="{FF2B5EF4-FFF2-40B4-BE49-F238E27FC236}">
                <a16:creationId xmlns:a16="http://schemas.microsoft.com/office/drawing/2014/main" id="{43F832BE-28C2-4DA0-9193-A4DB943D8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41" t="-752" r="241" b="731"/>
          <a:stretch/>
        </p:blipFill>
        <p:spPr>
          <a:xfrm>
            <a:off x="7426977" y="1581226"/>
            <a:ext cx="3420000" cy="2972021"/>
          </a:xfrm>
          <a:prstGeom prst="rect">
            <a:avLst/>
          </a:prstGeom>
          <a:ln>
            <a:noFill/>
          </a:ln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E72A95F1-8EA8-45AA-8FB4-4C920356D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" t="1980" r="52305" b="47678"/>
          <a:stretch/>
        </p:blipFill>
        <p:spPr>
          <a:xfrm>
            <a:off x="912368" y="7440681"/>
            <a:ext cx="3420000" cy="3129312"/>
          </a:xfrm>
          <a:prstGeom prst="rect">
            <a:avLst/>
          </a:prstGeom>
          <a:ln>
            <a:noFill/>
          </a:ln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CFA0ED68-3BA0-4B81-A73D-81A8893C8E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20" t="-170" b="-136"/>
          <a:stretch/>
        </p:blipFill>
        <p:spPr>
          <a:xfrm>
            <a:off x="922134" y="4625428"/>
            <a:ext cx="3420000" cy="2638542"/>
          </a:xfrm>
          <a:prstGeom prst="rect">
            <a:avLst/>
          </a:prstGeom>
          <a:ln>
            <a:noFill/>
          </a:ln>
        </p:spPr>
      </p:pic>
      <p:pic>
        <p:nvPicPr>
          <p:cNvPr id="87" name="Afbeelding 86">
            <a:extLst>
              <a:ext uri="{FF2B5EF4-FFF2-40B4-BE49-F238E27FC236}">
                <a16:creationId xmlns:a16="http://schemas.microsoft.com/office/drawing/2014/main" id="{5BF2CC88-2255-4302-9CC7-7A911F3A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82000"/>
                    </a14:imgEffect>
                  </a14:imgLayer>
                </a14:imgProps>
              </a:ext>
            </a:extLst>
          </a:blip>
          <a:srcRect l="-159" t="420" r="451" b="511"/>
          <a:stretch/>
        </p:blipFill>
        <p:spPr>
          <a:xfrm>
            <a:off x="927944" y="1736487"/>
            <a:ext cx="3420000" cy="2664316"/>
          </a:xfrm>
          <a:prstGeom prst="rect">
            <a:avLst/>
          </a:prstGeom>
          <a:ln>
            <a:noFill/>
          </a:ln>
          <a:effectLst>
            <a:reflection stA="45000" endPos="1000" dist="50800" dir="5400000" sy="-100000" algn="bl" rotWithShape="0"/>
            <a:softEdge rad="0"/>
          </a:effectLst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63F5704-8B66-42A3-B908-3A616E759CCB}"/>
              </a:ext>
            </a:extLst>
          </p:cNvPr>
          <p:cNvCxnSpPr>
            <a:cxnSpLocks/>
          </p:cNvCxnSpPr>
          <p:nvPr/>
        </p:nvCxnSpPr>
        <p:spPr>
          <a:xfrm flipV="1">
            <a:off x="1427043" y="1623583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E70F7386-2E33-4476-BE4A-82A2395C675E}"/>
              </a:ext>
            </a:extLst>
          </p:cNvPr>
          <p:cNvCxnSpPr>
            <a:cxnSpLocks/>
          </p:cNvCxnSpPr>
          <p:nvPr/>
        </p:nvCxnSpPr>
        <p:spPr>
          <a:xfrm flipV="1">
            <a:off x="1870726" y="1623583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862FCF9-B9BA-4719-9EC0-7723D28EA5FD}"/>
              </a:ext>
            </a:extLst>
          </p:cNvPr>
          <p:cNvCxnSpPr>
            <a:cxnSpLocks/>
          </p:cNvCxnSpPr>
          <p:nvPr/>
        </p:nvCxnSpPr>
        <p:spPr>
          <a:xfrm flipV="1">
            <a:off x="2870886" y="1623583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777276C-7E1C-4693-9C48-74694BA30C66}"/>
              </a:ext>
            </a:extLst>
          </p:cNvPr>
          <p:cNvCxnSpPr>
            <a:cxnSpLocks/>
          </p:cNvCxnSpPr>
          <p:nvPr/>
        </p:nvCxnSpPr>
        <p:spPr>
          <a:xfrm flipV="1">
            <a:off x="3307637" y="1623583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F4E8C8D4-5FD7-4E5F-81A5-52958B4771A1}"/>
              </a:ext>
            </a:extLst>
          </p:cNvPr>
          <p:cNvSpPr txBox="1"/>
          <p:nvPr/>
        </p:nvSpPr>
        <p:spPr>
          <a:xfrm>
            <a:off x="4409705" y="1388890"/>
            <a:ext cx="2828860" cy="373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41" dirty="0"/>
              <a:t>Observed molecular weight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4ADED95-BB8C-4EC8-A939-C576875BBC36}"/>
              </a:ext>
            </a:extLst>
          </p:cNvPr>
          <p:cNvSpPr/>
          <p:nvPr/>
        </p:nvSpPr>
        <p:spPr>
          <a:xfrm>
            <a:off x="4367825" y="2325464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(60 kDa) 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EF95F53-86A7-41EB-89C7-ECE38D890D52}"/>
              </a:ext>
            </a:extLst>
          </p:cNvPr>
          <p:cNvSpPr/>
          <p:nvPr/>
        </p:nvSpPr>
        <p:spPr>
          <a:xfrm>
            <a:off x="286813" y="2325464"/>
            <a:ext cx="609975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pAkt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F02526C5-5B36-435E-8F89-F7F6BDCD56EF}"/>
              </a:ext>
            </a:extLst>
          </p:cNvPr>
          <p:cNvSpPr/>
          <p:nvPr/>
        </p:nvSpPr>
        <p:spPr>
          <a:xfrm>
            <a:off x="4312542" y="5297583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(60 kDa) 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9B0A7DD-94D2-482C-80AE-C4EEE173FECB}"/>
              </a:ext>
            </a:extLst>
          </p:cNvPr>
          <p:cNvSpPr/>
          <p:nvPr/>
        </p:nvSpPr>
        <p:spPr>
          <a:xfrm>
            <a:off x="286812" y="5336264"/>
            <a:ext cx="491353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Akt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AAECDA8-5313-4AA6-9705-8E638FD67B52}"/>
              </a:ext>
            </a:extLst>
          </p:cNvPr>
          <p:cNvSpPr/>
          <p:nvPr/>
        </p:nvSpPr>
        <p:spPr>
          <a:xfrm>
            <a:off x="4307867" y="8573629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(42 kDa) 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41691F03-6E86-4348-9E1C-2FE59BAA8EF4}"/>
              </a:ext>
            </a:extLst>
          </p:cNvPr>
          <p:cNvSpPr/>
          <p:nvPr/>
        </p:nvSpPr>
        <p:spPr>
          <a:xfrm>
            <a:off x="286812" y="8573629"/>
            <a:ext cx="650056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Actin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47485785-257D-4D52-AA9B-2B219357FC2B}"/>
              </a:ext>
            </a:extLst>
          </p:cNvPr>
          <p:cNvSpPr/>
          <p:nvPr/>
        </p:nvSpPr>
        <p:spPr>
          <a:xfrm>
            <a:off x="6354026" y="3121525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(32 kDa) 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4A0AA821-1E6E-445C-88D5-C0B80F873619}"/>
              </a:ext>
            </a:extLst>
          </p:cNvPr>
          <p:cNvSpPr/>
          <p:nvPr/>
        </p:nvSpPr>
        <p:spPr>
          <a:xfrm>
            <a:off x="10769009" y="3067236"/>
            <a:ext cx="739521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pRps6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3FF4C7EA-6EBB-4B68-A7EB-AD704F3A7B60}"/>
              </a:ext>
            </a:extLst>
          </p:cNvPr>
          <p:cNvSpPr/>
          <p:nvPr/>
        </p:nvSpPr>
        <p:spPr>
          <a:xfrm>
            <a:off x="10785943" y="6032221"/>
            <a:ext cx="620818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Rps6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0653C084-D5D7-4CB6-B949-C0E1B2499CDF}"/>
              </a:ext>
            </a:extLst>
          </p:cNvPr>
          <p:cNvSpPr/>
          <p:nvPr/>
        </p:nvSpPr>
        <p:spPr>
          <a:xfrm>
            <a:off x="6335113" y="6041527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(32 kDa) 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260B8A6B-8D5D-413E-B6E9-CA92FDE8F897}"/>
              </a:ext>
            </a:extLst>
          </p:cNvPr>
          <p:cNvSpPr/>
          <p:nvPr/>
        </p:nvSpPr>
        <p:spPr>
          <a:xfrm>
            <a:off x="10769009" y="8782199"/>
            <a:ext cx="650056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Actin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3A5F102F-5033-48C1-93B7-C4797CA77751}"/>
              </a:ext>
            </a:extLst>
          </p:cNvPr>
          <p:cNvSpPr/>
          <p:nvPr/>
        </p:nvSpPr>
        <p:spPr>
          <a:xfrm>
            <a:off x="6354026" y="8773810"/>
            <a:ext cx="996795" cy="359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(42 kDa) 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B9DF762F-CCA9-4408-93FA-90530694E561}"/>
              </a:ext>
            </a:extLst>
          </p:cNvPr>
          <p:cNvSpPr/>
          <p:nvPr/>
        </p:nvSpPr>
        <p:spPr>
          <a:xfrm>
            <a:off x="150578" y="80495"/>
            <a:ext cx="2839047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dirty="0"/>
              <a:t>Figure 3 Full uncropped blots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9B7A9422-438F-4CFC-B7B8-D3DB6E355AFD}"/>
              </a:ext>
            </a:extLst>
          </p:cNvPr>
          <p:cNvSpPr/>
          <p:nvPr/>
        </p:nvSpPr>
        <p:spPr>
          <a:xfrm>
            <a:off x="591800" y="791062"/>
            <a:ext cx="320922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b="1" dirty="0"/>
              <a:t>A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66164C1C-F347-4EF1-B330-8B961A846C5F}"/>
              </a:ext>
            </a:extLst>
          </p:cNvPr>
          <p:cNvSpPr/>
          <p:nvPr/>
        </p:nvSpPr>
        <p:spPr>
          <a:xfrm>
            <a:off x="6851045" y="791062"/>
            <a:ext cx="320922" cy="362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54" b="1" dirty="0"/>
              <a:t>B</a:t>
            </a:r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17B3A20A-2F98-462A-910F-77E710513E22}"/>
              </a:ext>
            </a:extLst>
          </p:cNvPr>
          <p:cNvSpPr/>
          <p:nvPr/>
        </p:nvSpPr>
        <p:spPr>
          <a:xfrm>
            <a:off x="1442595" y="5367121"/>
            <a:ext cx="924685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8B5388CA-1842-4847-9CB5-FD60E2754CA7}"/>
              </a:ext>
            </a:extLst>
          </p:cNvPr>
          <p:cNvSpPr txBox="1"/>
          <p:nvPr/>
        </p:nvSpPr>
        <p:spPr>
          <a:xfrm>
            <a:off x="860423" y="959738"/>
            <a:ext cx="88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4-HC</a:t>
            </a:r>
          </a:p>
          <a:p>
            <a:r>
              <a:rPr lang="en-GB" sz="1200" dirty="0"/>
              <a:t>AMH</a:t>
            </a:r>
            <a:endParaRPr lang="en-GB" sz="1400" dirty="0"/>
          </a:p>
          <a:p>
            <a:r>
              <a:rPr lang="en-GB" sz="1400" dirty="0"/>
              <a:t>BEZ</a:t>
            </a:r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4DCE2015-1A24-4AF5-9AE2-93B170BCB644}"/>
              </a:ext>
            </a:extLst>
          </p:cNvPr>
          <p:cNvSpPr txBox="1"/>
          <p:nvPr/>
        </p:nvSpPr>
        <p:spPr>
          <a:xfrm>
            <a:off x="1491605" y="959738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</a:t>
            </a:r>
          </a:p>
          <a:p>
            <a:r>
              <a:rPr lang="en-GB" sz="1200" dirty="0"/>
              <a:t>-</a:t>
            </a:r>
          </a:p>
          <a:p>
            <a:r>
              <a:rPr lang="en-GB" sz="1200" dirty="0"/>
              <a:t>-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:a16="http://schemas.microsoft.com/office/drawing/2014/main" id="{59131EC4-0F01-41A9-9766-182B223D99A8}"/>
              </a:ext>
            </a:extLst>
          </p:cNvPr>
          <p:cNvSpPr txBox="1"/>
          <p:nvPr/>
        </p:nvSpPr>
        <p:spPr>
          <a:xfrm>
            <a:off x="1922474" y="957247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-</a:t>
            </a:r>
          </a:p>
          <a:p>
            <a:r>
              <a:rPr lang="en-GB" sz="1200" dirty="0"/>
              <a:t>-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E559D359-BDA4-4F7C-B191-001EAE4CC4CC}"/>
              </a:ext>
            </a:extLst>
          </p:cNvPr>
          <p:cNvSpPr txBox="1"/>
          <p:nvPr/>
        </p:nvSpPr>
        <p:spPr>
          <a:xfrm>
            <a:off x="2928371" y="957247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+</a:t>
            </a:r>
          </a:p>
          <a:p>
            <a:r>
              <a:rPr lang="en-GB" sz="1200" dirty="0"/>
              <a:t>-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F0F8625C-BF84-4A40-ACBA-2211CD126635}"/>
              </a:ext>
            </a:extLst>
          </p:cNvPr>
          <p:cNvSpPr txBox="1"/>
          <p:nvPr/>
        </p:nvSpPr>
        <p:spPr>
          <a:xfrm>
            <a:off x="3348383" y="964553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-</a:t>
            </a:r>
          </a:p>
          <a:p>
            <a:r>
              <a:rPr lang="en-GB" sz="1200" dirty="0"/>
              <a:t>+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FD40E229-39A2-4D5B-A055-1308173360E9}"/>
              </a:ext>
            </a:extLst>
          </p:cNvPr>
          <p:cNvSpPr txBox="1"/>
          <p:nvPr/>
        </p:nvSpPr>
        <p:spPr>
          <a:xfrm>
            <a:off x="3845359" y="962181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+</a:t>
            </a:r>
          </a:p>
          <a:p>
            <a:r>
              <a:rPr lang="en-GB" sz="1200" dirty="0"/>
              <a:t>+</a:t>
            </a:r>
          </a:p>
        </p:txBody>
      </p: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35B738BA-89AE-41D5-8CD0-8BDC83D91DEA}"/>
              </a:ext>
            </a:extLst>
          </p:cNvPr>
          <p:cNvCxnSpPr>
            <a:cxnSpLocks/>
          </p:cNvCxnSpPr>
          <p:nvPr/>
        </p:nvCxnSpPr>
        <p:spPr>
          <a:xfrm flipV="1">
            <a:off x="3762673" y="1624205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hoek 88">
            <a:extLst>
              <a:ext uri="{FF2B5EF4-FFF2-40B4-BE49-F238E27FC236}">
                <a16:creationId xmlns:a16="http://schemas.microsoft.com/office/drawing/2014/main" id="{3CB33652-026A-4A51-8C95-C6F1E4AA919C}"/>
              </a:ext>
            </a:extLst>
          </p:cNvPr>
          <p:cNvSpPr/>
          <p:nvPr/>
        </p:nvSpPr>
        <p:spPr>
          <a:xfrm>
            <a:off x="2794000" y="5367121"/>
            <a:ext cx="1444427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3C01B746-A0C4-4A8F-9270-BFEDFD629498}"/>
              </a:ext>
            </a:extLst>
          </p:cNvPr>
          <p:cNvSpPr/>
          <p:nvPr/>
        </p:nvSpPr>
        <p:spPr>
          <a:xfrm>
            <a:off x="1372817" y="2412910"/>
            <a:ext cx="924685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2DC87762-9040-45DA-96DD-D64860510445}"/>
              </a:ext>
            </a:extLst>
          </p:cNvPr>
          <p:cNvSpPr/>
          <p:nvPr/>
        </p:nvSpPr>
        <p:spPr>
          <a:xfrm>
            <a:off x="2793999" y="2401383"/>
            <a:ext cx="1444427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C58FD9C4-EC3D-4913-88E5-D3761924D3B1}"/>
              </a:ext>
            </a:extLst>
          </p:cNvPr>
          <p:cNvSpPr/>
          <p:nvPr/>
        </p:nvSpPr>
        <p:spPr>
          <a:xfrm>
            <a:off x="1352497" y="8681630"/>
            <a:ext cx="924685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Rechthoek 93">
            <a:extLst>
              <a:ext uri="{FF2B5EF4-FFF2-40B4-BE49-F238E27FC236}">
                <a16:creationId xmlns:a16="http://schemas.microsoft.com/office/drawing/2014/main" id="{F25D705A-04A7-4BD0-B345-3BF6876885F5}"/>
              </a:ext>
            </a:extLst>
          </p:cNvPr>
          <p:cNvSpPr/>
          <p:nvPr/>
        </p:nvSpPr>
        <p:spPr>
          <a:xfrm>
            <a:off x="2717311" y="8570438"/>
            <a:ext cx="1444427" cy="274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04CF868A-3DCE-40ED-BE1B-5BB608642CE2}"/>
              </a:ext>
            </a:extLst>
          </p:cNvPr>
          <p:cNvSpPr/>
          <p:nvPr/>
        </p:nvSpPr>
        <p:spPr>
          <a:xfrm>
            <a:off x="7633291" y="3181304"/>
            <a:ext cx="1106002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E8A99451-3031-4A4A-8178-6E6B6B39C869}"/>
              </a:ext>
            </a:extLst>
          </p:cNvPr>
          <p:cNvSpPr/>
          <p:nvPr/>
        </p:nvSpPr>
        <p:spPr>
          <a:xfrm>
            <a:off x="9156666" y="3181304"/>
            <a:ext cx="1496094" cy="218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912AA8F6-5A7E-4A6B-89FC-BD8933864E53}"/>
              </a:ext>
            </a:extLst>
          </p:cNvPr>
          <p:cNvCxnSpPr>
            <a:cxnSpLocks/>
          </p:cNvCxnSpPr>
          <p:nvPr/>
        </p:nvCxnSpPr>
        <p:spPr>
          <a:xfrm flipV="1">
            <a:off x="7866946" y="1497407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2C39767C-31AE-4F39-9CDB-A848BE737048}"/>
              </a:ext>
            </a:extLst>
          </p:cNvPr>
          <p:cNvCxnSpPr>
            <a:cxnSpLocks/>
          </p:cNvCxnSpPr>
          <p:nvPr/>
        </p:nvCxnSpPr>
        <p:spPr>
          <a:xfrm flipV="1">
            <a:off x="8310629" y="1497407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93705D68-85C2-4CE3-8032-CF2E66A5F25A}"/>
              </a:ext>
            </a:extLst>
          </p:cNvPr>
          <p:cNvCxnSpPr>
            <a:cxnSpLocks/>
          </p:cNvCxnSpPr>
          <p:nvPr/>
        </p:nvCxnSpPr>
        <p:spPr>
          <a:xfrm flipV="1">
            <a:off x="9211982" y="1504478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086ED4D2-76C9-429B-93C6-28586B90CE9D}"/>
              </a:ext>
            </a:extLst>
          </p:cNvPr>
          <p:cNvCxnSpPr>
            <a:cxnSpLocks/>
          </p:cNvCxnSpPr>
          <p:nvPr/>
        </p:nvCxnSpPr>
        <p:spPr>
          <a:xfrm flipV="1">
            <a:off x="9648733" y="1504478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kstvak 101">
            <a:extLst>
              <a:ext uri="{FF2B5EF4-FFF2-40B4-BE49-F238E27FC236}">
                <a16:creationId xmlns:a16="http://schemas.microsoft.com/office/drawing/2014/main" id="{910131EA-58F8-4EB5-B952-41597B5F0BEC}"/>
              </a:ext>
            </a:extLst>
          </p:cNvPr>
          <p:cNvSpPr txBox="1"/>
          <p:nvPr/>
        </p:nvSpPr>
        <p:spPr>
          <a:xfrm>
            <a:off x="7300326" y="833562"/>
            <a:ext cx="88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4-HC</a:t>
            </a:r>
          </a:p>
          <a:p>
            <a:r>
              <a:rPr lang="en-GB" sz="1200" dirty="0"/>
              <a:t>AMH</a:t>
            </a:r>
            <a:endParaRPr lang="en-GB" sz="1400" dirty="0"/>
          </a:p>
          <a:p>
            <a:r>
              <a:rPr lang="en-GB" sz="1400" dirty="0"/>
              <a:t>BEZ</a:t>
            </a: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07A787BB-A06B-45DB-80F5-10D75843D5AB}"/>
              </a:ext>
            </a:extLst>
          </p:cNvPr>
          <p:cNvSpPr txBox="1"/>
          <p:nvPr/>
        </p:nvSpPr>
        <p:spPr>
          <a:xfrm>
            <a:off x="7931508" y="833562"/>
            <a:ext cx="23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-</a:t>
            </a:r>
          </a:p>
          <a:p>
            <a:r>
              <a:rPr lang="en-GB" sz="1200" dirty="0"/>
              <a:t>-</a:t>
            </a:r>
          </a:p>
          <a:p>
            <a:r>
              <a:rPr lang="en-GB" sz="1200" dirty="0"/>
              <a:t>-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BB3637FB-6B83-4A6B-8749-1A038320B7B4}"/>
              </a:ext>
            </a:extLst>
          </p:cNvPr>
          <p:cNvSpPr txBox="1"/>
          <p:nvPr/>
        </p:nvSpPr>
        <p:spPr>
          <a:xfrm>
            <a:off x="8362377" y="831071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-</a:t>
            </a:r>
          </a:p>
          <a:p>
            <a:r>
              <a:rPr lang="en-GB" sz="1200" dirty="0"/>
              <a:t>-</a:t>
            </a: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8339DA5C-644E-4A74-9263-9EB32DD0C1C9}"/>
              </a:ext>
            </a:extLst>
          </p:cNvPr>
          <p:cNvSpPr txBox="1"/>
          <p:nvPr/>
        </p:nvSpPr>
        <p:spPr>
          <a:xfrm>
            <a:off x="9269467" y="838142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+</a:t>
            </a:r>
          </a:p>
          <a:p>
            <a:r>
              <a:rPr lang="en-GB" sz="1200" dirty="0"/>
              <a:t>-</a:t>
            </a: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44DE0515-5232-4FAA-8255-F3ADAD49483D}"/>
              </a:ext>
            </a:extLst>
          </p:cNvPr>
          <p:cNvSpPr txBox="1"/>
          <p:nvPr/>
        </p:nvSpPr>
        <p:spPr>
          <a:xfrm>
            <a:off x="9689479" y="845448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-</a:t>
            </a:r>
          </a:p>
          <a:p>
            <a:r>
              <a:rPr lang="en-GB" sz="1200" dirty="0"/>
              <a:t>+</a:t>
            </a:r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2B4E34F4-405A-4079-A922-F5EF9E0DDF38}"/>
              </a:ext>
            </a:extLst>
          </p:cNvPr>
          <p:cNvSpPr txBox="1"/>
          <p:nvPr/>
        </p:nvSpPr>
        <p:spPr>
          <a:xfrm>
            <a:off x="10186455" y="843076"/>
            <a:ext cx="2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+</a:t>
            </a:r>
          </a:p>
          <a:p>
            <a:r>
              <a:rPr lang="en-GB" sz="1200" dirty="0"/>
              <a:t>+</a:t>
            </a:r>
          </a:p>
          <a:p>
            <a:r>
              <a:rPr lang="en-GB" sz="1200" dirty="0"/>
              <a:t>+</a:t>
            </a:r>
          </a:p>
        </p:txBody>
      </p:sp>
      <p:cxnSp>
        <p:nvCxnSpPr>
          <p:cNvPr id="108" name="Rechte verbindingslijn 107">
            <a:extLst>
              <a:ext uri="{FF2B5EF4-FFF2-40B4-BE49-F238E27FC236}">
                <a16:creationId xmlns:a16="http://schemas.microsoft.com/office/drawing/2014/main" id="{83684069-92C9-4A80-A9D3-F83579E1ECE7}"/>
              </a:ext>
            </a:extLst>
          </p:cNvPr>
          <p:cNvCxnSpPr>
            <a:cxnSpLocks/>
          </p:cNvCxnSpPr>
          <p:nvPr/>
        </p:nvCxnSpPr>
        <p:spPr>
          <a:xfrm flipV="1">
            <a:off x="10103769" y="1505100"/>
            <a:ext cx="350766" cy="1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hthoek 109">
            <a:extLst>
              <a:ext uri="{FF2B5EF4-FFF2-40B4-BE49-F238E27FC236}">
                <a16:creationId xmlns:a16="http://schemas.microsoft.com/office/drawing/2014/main" id="{7DA020B3-3123-46DA-8DDD-986B66FEDA02}"/>
              </a:ext>
            </a:extLst>
          </p:cNvPr>
          <p:cNvSpPr/>
          <p:nvPr/>
        </p:nvSpPr>
        <p:spPr>
          <a:xfrm>
            <a:off x="7628211" y="6121645"/>
            <a:ext cx="1106002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AB46DF17-8981-4FBC-B504-5C4FD5245BDD}"/>
              </a:ext>
            </a:extLst>
          </p:cNvPr>
          <p:cNvSpPr/>
          <p:nvPr/>
        </p:nvSpPr>
        <p:spPr>
          <a:xfrm>
            <a:off x="9171906" y="6121645"/>
            <a:ext cx="1496094" cy="218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090DAB66-AC75-4EAC-A69F-0C13682E4DD1}"/>
              </a:ext>
            </a:extLst>
          </p:cNvPr>
          <p:cNvSpPr/>
          <p:nvPr/>
        </p:nvSpPr>
        <p:spPr>
          <a:xfrm>
            <a:off x="7709716" y="8844884"/>
            <a:ext cx="939143" cy="2192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A21AFF9E-2D3C-4008-9C24-FD0C50CCB520}"/>
              </a:ext>
            </a:extLst>
          </p:cNvPr>
          <p:cNvSpPr/>
          <p:nvPr/>
        </p:nvSpPr>
        <p:spPr>
          <a:xfrm>
            <a:off x="9089728" y="8844884"/>
            <a:ext cx="1437038" cy="218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094" tIns="44547" rIns="89094" bIns="445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5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432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243</Words>
  <Application>Microsoft Macintosh PowerPoint</Application>
  <PresentationFormat>Personnalisé</PresentationFormat>
  <Paragraphs>123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jules bindels</dc:creator>
  <cp:lastModifiedBy>Carine Munaut</cp:lastModifiedBy>
  <cp:revision>11</cp:revision>
  <dcterms:created xsi:type="dcterms:W3CDTF">2025-03-28T08:20:41Z</dcterms:created>
  <dcterms:modified xsi:type="dcterms:W3CDTF">2025-03-28T10:04:45Z</dcterms:modified>
</cp:coreProperties>
</file>