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5" r:id="rId2"/>
  </p:sldMasterIdLst>
  <p:notesMasterIdLst>
    <p:notesMasterId r:id="rId29"/>
  </p:notesMasterIdLst>
  <p:handoutMasterIdLst>
    <p:handoutMasterId r:id="rId30"/>
  </p:handoutMasterIdLst>
  <p:sldIdLst>
    <p:sldId id="369" r:id="rId3"/>
    <p:sldId id="438" r:id="rId4"/>
    <p:sldId id="439" r:id="rId5"/>
    <p:sldId id="378" r:id="rId6"/>
    <p:sldId id="385" r:id="rId7"/>
    <p:sldId id="386" r:id="rId8"/>
    <p:sldId id="382" r:id="rId9"/>
    <p:sldId id="431" r:id="rId10"/>
    <p:sldId id="440" r:id="rId11"/>
    <p:sldId id="396" r:id="rId12"/>
    <p:sldId id="397" r:id="rId13"/>
    <p:sldId id="430" r:id="rId14"/>
    <p:sldId id="446" r:id="rId15"/>
    <p:sldId id="441" r:id="rId16"/>
    <p:sldId id="444" r:id="rId17"/>
    <p:sldId id="443" r:id="rId18"/>
    <p:sldId id="398" r:id="rId19"/>
    <p:sldId id="437" r:id="rId20"/>
    <p:sldId id="435" r:id="rId21"/>
    <p:sldId id="395" r:id="rId22"/>
    <p:sldId id="445" r:id="rId23"/>
    <p:sldId id="442" r:id="rId24"/>
    <p:sldId id="423" r:id="rId25"/>
    <p:sldId id="424" r:id="rId26"/>
    <p:sldId id="425" r:id="rId27"/>
    <p:sldId id="426" r:id="rId28"/>
  </p:sldIdLst>
  <p:sldSz cx="12192000" cy="6858000"/>
  <p:notesSz cx="6794500" cy="99314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9966"/>
    <a:srgbClr val="006600"/>
    <a:srgbClr val="CC00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85" autoAdjust="0"/>
  </p:normalViewPr>
  <p:slideViewPr>
    <p:cSldViewPr>
      <p:cViewPr varScale="1">
        <p:scale>
          <a:sx n="72" d="100"/>
          <a:sy n="72" d="100"/>
        </p:scale>
        <p:origin x="43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202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AE04D3-5153-49A0-B290-6FA42BF214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D9D6A-C64F-4505-94DF-9FA9C9C83F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8697E9C1-0EE7-4D9B-94CA-9376DA31F276}" type="datetimeFigureOut">
              <a:rPr lang="nl-BE"/>
              <a:pPr>
                <a:defRPr/>
              </a:pPr>
              <a:t>15/06/2025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585BE-5CD6-499B-BAC5-F39B1BD1B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7787B-514D-4FC3-9D01-8E400B635E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F0DE025-AFB3-4743-88C1-B9AC0F353900}" type="slidenum">
              <a:rPr lang="nl-BE" altLang="en-BE"/>
              <a:pPr>
                <a:defRPr/>
              </a:pPr>
              <a:t>‹#›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72B9DD-1E3F-4BE2-A51B-7832249D7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7D189-E159-42E9-9B61-A06A07AF61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8F91F5-E6F4-4A75-8BB9-6C29CF8EDFFF}" type="datetimeFigureOut">
              <a:rPr lang="nl-BE"/>
              <a:pPr>
                <a:defRPr/>
              </a:pPr>
              <a:t>15/06/2025</a:t>
            </a:fld>
            <a:endParaRPr lang="nl-B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ECF9145-14CD-40E1-8D37-83C4B5EF7C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9C0BE4-CF86-42CD-AE5F-5DEE6B152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B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E2726-2CD9-41A4-9D4A-3710628293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E41CC-56EF-4230-AF1D-3A36F4993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186D92-0E1D-4632-95E7-7059ACBACE2F}" type="slidenum">
              <a:rPr lang="nl-BE" altLang="en-BE"/>
              <a:pPr>
                <a:defRPr/>
              </a:pPr>
              <a:t>‹#›</a:t>
            </a:fld>
            <a:endParaRPr lang="nl-BE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499B658C-05BE-48BE-A524-AF10FF1254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7313" y="744538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12FA4E7C-CB32-479A-A534-906E5A5E94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F6FAA17-1663-4901-BA1E-16850A4D4C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123DEC-BD27-44A3-86B3-780539C6A14D}" type="slidenum">
              <a:rPr lang="fr-BE" altLang="en-BE"/>
              <a:pPr>
                <a:spcBef>
                  <a:spcPct val="0"/>
                </a:spcBef>
              </a:pPr>
              <a:t>1</a:t>
            </a:fld>
            <a:endParaRPr lang="fr-BE" altLang="en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E7FED-18E8-2547-39DB-FBDA36B07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25F16B-B4CB-5E20-165A-9C564A1AC5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616F2-2E72-017B-0B96-D1564224D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the correct figure! Update!!! 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2AB74-C802-1DB0-8E07-2F711F8BD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22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899466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of introduction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6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88141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00296-447D-82C1-C0C8-1F7D4D843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911F6-6E33-E8A5-15B4-EDECA812B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75970-2F21-CEC7-B5FF-7AC827970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AFFF3-8349-06D1-A0FE-7316D5AFB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8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681953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B17A-40B4-B346-2D32-953057228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4EBDBE-8BC7-C7AE-087F-8DCD6EFE6A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87EEFC-0CC5-D9BD-7FA1-8D59C0EE2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CF79-F80E-1A9C-F4E3-4CED6DF6A4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9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4226151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EC776-457F-ABB9-379A-C23CDCDD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6D5E4-2A57-3E97-0071-78E0782A2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04EC3A-D567-B840-119F-92517376B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the correct figure! Update!!! 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CAF6-9275-8E94-B4CE-00A5D30F83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13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381718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CF0FA-29ED-5FE1-B15E-A069EFC08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5520D0-E170-3C08-6921-3C946AD33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9B18E3-9404-A2E9-24B4-68224516C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A6238-ED71-E8F6-8920-1CD96CFE4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15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565543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8E762-4A67-0694-A33C-E428FFDAB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48D40D-7ABA-D8F2-6EA2-379913C77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84E972-1592-0787-F067-91A98FFFD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B9DB1-D254-C066-4824-E5A89D96C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16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299569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the correct figure! Update!!! 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20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272685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1B6F1-F423-52E4-B479-7F763713C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F3580-26C8-FC50-5E26-4BF3A09C20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C29509-1082-EDDA-C4B2-8AE35A763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the correct figure! Update!!! 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43A73-1587-A180-B5C7-7BE38B287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86D92-0E1D-4632-95E7-7059ACBACE2F}" type="slidenum">
              <a:rPr lang="nl-BE" altLang="en-BE" smtClean="0"/>
              <a:pPr>
                <a:defRPr/>
              </a:pPr>
              <a:t>21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772406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D43FF-0074-AC25-F9B6-3EE9D5899F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91D08-FF49-E1BE-3547-C50B93F5D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3682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AC490-2734-ECE7-04C1-6DBF85804D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56BD4-5AA4-B428-AE61-29DE0D999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2664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34B4B-3942-E28A-21AD-22190309E0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6A33E-F245-4C1E-6BB3-62EFD4A2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922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251FC56-75F0-4AF5-B02B-D422134B00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157788"/>
            <a:ext cx="29464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735584" y="6077712"/>
            <a:ext cx="85344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751584" y="6083808"/>
            <a:ext cx="85344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2767584" y="6080760"/>
            <a:ext cx="85344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7FD3A-8AA4-4B09-8B73-405FF74F8C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645156" y="4038600"/>
            <a:ext cx="6242049" cy="685800"/>
          </a:xfrm>
          <a:prstGeom prst="rect">
            <a:avLst/>
          </a:prstGeom>
        </p:spPr>
        <p:txBody>
          <a:bodyPr/>
          <a:lstStyle>
            <a:lvl1pPr algn="l" eaLnBrk="1" fontAlgn="base" hangingPunct="1">
              <a:spcBef>
                <a:spcPct val="0"/>
              </a:spcBef>
              <a:spcAft>
                <a:spcPct val="0"/>
              </a:spcAft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sz="1900"/>
              <a:t>SUBTITLE</a:t>
            </a:r>
          </a:p>
          <a:p>
            <a:pPr>
              <a:defRPr/>
            </a:pPr>
            <a:r>
              <a:rPr lang="nl-BE"/>
              <a:t>Authors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19A27-2C48-818A-1EB3-924B1C7ABA3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8359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ogobelspo">
            <a:extLst>
              <a:ext uri="{FF2B5EF4-FFF2-40B4-BE49-F238E27FC236}">
                <a16:creationId xmlns:a16="http://schemas.microsoft.com/office/drawing/2014/main" id="{CC318054-DC15-4837-ACEE-382CF6B0A1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96731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F95B1-9FED-412B-BAF6-B51826210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294C-5B0B-445A-9774-7544F1E3A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C87FA-C561-4279-BA00-E4689D221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endParaRPr lang="fr-FR" altLang="en-BE" dirty="0"/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1424129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ogobelspo">
            <a:extLst>
              <a:ext uri="{FF2B5EF4-FFF2-40B4-BE49-F238E27FC236}">
                <a16:creationId xmlns:a16="http://schemas.microsoft.com/office/drawing/2014/main" id="{F268497C-A253-4B92-A9B2-FC5C6CF3F0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96731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4A4A5-7BF6-42B2-A350-B8CEC07D20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93E00-303E-416D-B479-2E3BFBD26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D7D5-311C-41F2-9572-2A3C5E388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endParaRPr lang="fr-FR" altLang="en-BE" dirty="0"/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3522114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CAC5C-501D-4D7F-8B04-30530F67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6793D-2D86-4046-BD4D-E84A85D2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1EE4E-4E9F-41AE-AF89-8758660F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endParaRPr lang="fr-FR" altLang="en-BE" dirty="0"/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33470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E898B-BBD7-466E-8A53-CBE06009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1E961-B749-475C-8A6F-8A4CA2BA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C19E0-317C-4E92-8BD9-D7C370C3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endParaRPr lang="fr-FR" altLang="en-BE" dirty="0"/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2792180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844831"/>
            <a:ext cx="53848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844831"/>
            <a:ext cx="53848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1FD6C-98A6-46D1-8FF2-162D53BD8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08A7-E6A7-4D41-B626-F2B804B1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FCB63-7AD7-40C7-B3F4-AE8A60463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endParaRPr lang="fr-FR" altLang="en-BE" dirty="0"/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1031737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584" y="52292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1584" y="1124744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805264"/>
            <a:ext cx="7315200" cy="36693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3DEB8-C88D-4672-BAD9-3E8741CE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5AB09-19E0-4FF6-9187-7E289B7F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05ED4-BDE0-4028-B06B-F6ECBBBE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endParaRPr lang="fr-FR" altLang="en-BE" dirty="0"/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2766183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B28F2-4614-4DD5-8742-26AFA919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69632-0F85-478A-9EB0-34C810FE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C54B3-EFAA-489A-AA9A-C704484F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endParaRPr lang="fr-FR" altLang="en-BE" dirty="0"/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371345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1055019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0002B3-2D80-1679-316D-9D07528B36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7539E-3EDE-1CB3-FAA5-D66CB717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80549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4017" y="1557345"/>
            <a:ext cx="2743200" cy="456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4417" y="1557345"/>
            <a:ext cx="8026400" cy="456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2E00A-F0EF-4702-AB88-FC113A799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14BB1-C279-41D3-A95F-4E06A1EC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327F5-C093-4AFC-BA39-3DBF0C4D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endParaRPr lang="fr-FR" altLang="en-BE" dirty="0"/>
          </a:p>
          <a:p>
            <a:pPr>
              <a:defRPr/>
            </a:pPr>
            <a:endParaRPr lang="fr-FR" altLang="en-BE" dirty="0"/>
          </a:p>
        </p:txBody>
      </p:sp>
    </p:spTree>
    <p:extLst>
      <p:ext uri="{BB962C8B-B14F-4D97-AF65-F5344CB8AC3E}">
        <p14:creationId xmlns:p14="http://schemas.microsoft.com/office/powerpoint/2010/main" val="387330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CDFB6-7DC1-9D53-E00B-BD7240180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26E1A-C970-6899-B15C-FA9689A1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9682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66D46-108C-4242-8434-69509DE02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558CC-BF96-63BA-CF04-904D0BF0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1193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7ED15-A3B7-3C46-066D-0A8DBD1EE7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A5E839-D7C0-8F75-C76A-A13C643D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3158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DB6D6-ABDE-8713-2208-FEABA9CC4A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0603F-572D-1369-5334-246FF3E2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708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A5E94A-801B-D6D0-3D5C-3DC5E136C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77104-E440-766D-EBBE-E96951FD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051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8058F-4956-4863-8B0B-82EB5E10E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E1827-8DC1-D774-DE47-7EF9060DB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1914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E241F-F146-DF82-24F2-282769C64A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C19FE-E533-7F34-C3BB-1D8D0D61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6507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4.png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C011C-CE1C-4B97-B401-1863E026A9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5" y="274638"/>
            <a:ext cx="1105535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Click to edit Master title style</a:t>
            </a:r>
            <a:endParaRPr lang="nl-BE" altLang="nl-B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7C6AFED-E23F-4BCB-9CCC-C87DD3EF2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Edit Master text styles</a:t>
            </a:r>
          </a:p>
          <a:p>
            <a:pPr lvl="1"/>
            <a:r>
              <a:rPr lang="en-US" altLang="nl-BE"/>
              <a:t>Second level</a:t>
            </a:r>
          </a:p>
          <a:p>
            <a:pPr lvl="2"/>
            <a:r>
              <a:rPr lang="en-US" altLang="nl-BE"/>
              <a:t>Third level</a:t>
            </a:r>
          </a:p>
          <a:p>
            <a:pPr lvl="3"/>
            <a:r>
              <a:rPr lang="en-US" altLang="nl-BE"/>
              <a:t>Fourth level</a:t>
            </a:r>
          </a:p>
          <a:p>
            <a:pPr lvl="4"/>
            <a:r>
              <a:rPr lang="en-US" altLang="nl-BE"/>
              <a:t>Fifth level</a:t>
            </a:r>
            <a:endParaRPr lang="nl-BE" altLang="nl-B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6D20FB-2795-128D-BE05-EE68E2AB9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83756" y="6453336"/>
            <a:ext cx="1949896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AE501-4389-4B51-8C1E-C64EFBBEF06F}" type="slidenum">
              <a:rPr lang="en-BE" smtClean="0"/>
              <a:pPr/>
              <a:t>‹#›</a:t>
            </a:fld>
            <a:endParaRPr lang="en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BE4CE5-D705-DBCF-16AC-7C9907399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90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0206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C8186D1D-BA7F-4F22-BB71-B95058BF937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26988"/>
            <a:ext cx="12213167" cy="10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04BAFE4F-F662-4A07-8181-79227F98B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4417" y="1052520"/>
            <a:ext cx="109728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fr-FR" altLang="en-US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7B31E86C-507A-4A32-A34B-DE74729F8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844675"/>
            <a:ext cx="109728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fr-FR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DF8465-EA3D-4757-A787-97981D8107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41403" y="6381757"/>
            <a:ext cx="1943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11DB14-F0DF-4EB2-AF03-130932B95D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15222" y="6381757"/>
            <a:ext cx="5759449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89A96A-6774-4A1F-AC00-0DE65119BA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52517" y="6381757"/>
            <a:ext cx="202988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 smtClean="0"/>
              <a:pPr>
                <a:defRPr/>
              </a:pPr>
              <a:t>‹#›</a:t>
            </a:fld>
            <a:endParaRPr lang="fr-FR" altLang="en-BE" dirty="0"/>
          </a:p>
        </p:txBody>
      </p:sp>
      <p:pic>
        <p:nvPicPr>
          <p:cNvPr id="2056" name="Picture 18" descr="logobelspo">
            <a:extLst>
              <a:ext uri="{FF2B5EF4-FFF2-40B4-BE49-F238E27FC236}">
                <a16:creationId xmlns:a16="http://schemas.microsoft.com/office/drawing/2014/main" id="{C7A4CC48-A973-444A-B99B-9607B84E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96731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>
            <a:extLst>
              <a:ext uri="{FF2B5EF4-FFF2-40B4-BE49-F238E27FC236}">
                <a16:creationId xmlns:a16="http://schemas.microsoft.com/office/drawing/2014/main" id="{A1F89ED9-D9E5-4B2F-9094-8A035A88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703" y="6165850"/>
            <a:ext cx="622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SSvry2">
            <a:extLst>
              <a:ext uri="{FF2B5EF4-FFF2-40B4-BE49-F238E27FC236}">
                <a16:creationId xmlns:a16="http://schemas.microsoft.com/office/drawing/2014/main" id="{88FE0D8A-8D04-464D-B093-F7943BA5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41016">
            <a:off x="624417" y="131763"/>
            <a:ext cx="158326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0" descr="p8543_3aa8ed0ae6c0228f99c794a4a936bd57picard_200">
            <a:extLst>
              <a:ext uri="{FF2B5EF4-FFF2-40B4-BE49-F238E27FC236}">
                <a16:creationId xmlns:a16="http://schemas.microsoft.com/office/drawing/2014/main" id="{6081FBEE-D055-4E74-B751-63F519A8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40900">
            <a:off x="10223500" y="17463"/>
            <a:ext cx="96731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soleil_1">
            <a:extLst>
              <a:ext uri="{FF2B5EF4-FFF2-40B4-BE49-F238E27FC236}">
                <a16:creationId xmlns:a16="http://schemas.microsoft.com/office/drawing/2014/main" id="{50001D9A-822F-4AEC-8577-A9AF29CD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t="16920" r="21921" b="18459"/>
          <a:stretch>
            <a:fillRect/>
          </a:stretch>
        </p:blipFill>
        <p:spPr bwMode="auto">
          <a:xfrm>
            <a:off x="11379200" y="17470"/>
            <a:ext cx="812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BUSOC-invert">
            <a:extLst>
              <a:ext uri="{FF2B5EF4-FFF2-40B4-BE49-F238E27FC236}">
                <a16:creationId xmlns:a16="http://schemas.microsoft.com/office/drawing/2014/main" id="{775CCB87-BB9E-4520-BE5D-664E170B3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68" y="17463"/>
            <a:ext cx="124671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14">
            <a:extLst>
              <a:ext uri="{FF2B5EF4-FFF2-40B4-BE49-F238E27FC236}">
                <a16:creationId xmlns:a16="http://schemas.microsoft.com/office/drawing/2014/main" id="{91C5E802-936A-4238-BA6B-E5892470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20"/>
            <a:ext cx="12192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fr-BE" altLang="en-US" sz="1600" i="1">
              <a:solidFill>
                <a:srgbClr val="33CCFF"/>
              </a:solidFill>
              <a:latin typeface="Nasalization Rg"/>
            </a:endParaRPr>
          </a:p>
          <a:p>
            <a:pPr algn="ctr" eaLnBrk="1" hangingPunct="1">
              <a:defRPr/>
            </a:pPr>
            <a:r>
              <a:rPr lang="fr-BE" altLang="en-US" sz="1600" b="1">
                <a:solidFill>
                  <a:srgbClr val="FFFFFF"/>
                </a:solidFill>
                <a:latin typeface="Nasalization Rg"/>
              </a:rPr>
              <a:t> Belgian User Support &amp; Operations Centre</a:t>
            </a:r>
            <a:endParaRPr lang="fr-FR" altLang="en-US" sz="1600" b="1">
              <a:solidFill>
                <a:srgbClr val="FFFFFF"/>
              </a:solidFill>
              <a:latin typeface="Nasalization Rg"/>
            </a:endParaRPr>
          </a:p>
        </p:txBody>
      </p:sp>
      <p:pic>
        <p:nvPicPr>
          <p:cNvPr id="2063" name="Picture 22" descr="mars_hubble">
            <a:extLst>
              <a:ext uri="{FF2B5EF4-FFF2-40B4-BE49-F238E27FC236}">
                <a16:creationId xmlns:a16="http://schemas.microsoft.com/office/drawing/2014/main" id="{D2D13E81-C815-4203-83AA-636035833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67733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1" descr="logo-sa">
            <a:extLst>
              <a:ext uri="{FF2B5EF4-FFF2-40B4-BE49-F238E27FC236}">
                <a16:creationId xmlns:a16="http://schemas.microsoft.com/office/drawing/2014/main" id="{12C39EE9-DA70-479D-A3FE-A3676C34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084" y="4006850"/>
            <a:ext cx="853016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41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eepik.com/free-vector/hand-drawn-ocean-plastic-pollution-illustration_41775423.htm#fromView=keyword&amp;page=1&amp;position=25&amp;uuid=e60ed217-d06d-437c-9ea3-fd88704128a7&amp;query=Ocean+Plastic" TargetMode="External"/><Relationship Id="rId5" Type="http://schemas.openxmlformats.org/officeDocument/2006/relationships/hyperlink" Target="https://www.cairt.eu/technology" TargetMode="External"/><Relationship Id="rId10" Type="http://schemas.openxmlformats.org/officeDocument/2006/relationships/image" Target="../media/image45.svg"/><Relationship Id="rId4" Type="http://schemas.openxmlformats.org/officeDocument/2006/relationships/image" Target="../media/image18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>
            <a:extLst>
              <a:ext uri="{FF2B5EF4-FFF2-40B4-BE49-F238E27FC236}">
                <a16:creationId xmlns:a16="http://schemas.microsoft.com/office/drawing/2014/main" id="{8AF86D1E-DF2B-4842-81D9-EA6716B257A0}"/>
              </a:ext>
            </a:extLst>
          </p:cNvPr>
          <p:cNvGrpSpPr>
            <a:grpSpLocks/>
          </p:cNvGrpSpPr>
          <p:nvPr/>
        </p:nvGrpSpPr>
        <p:grpSpPr bwMode="auto">
          <a:xfrm>
            <a:off x="0" y="-458788"/>
            <a:ext cx="12192000" cy="5327948"/>
            <a:chOff x="92483" y="-122346"/>
            <a:chExt cx="8933633" cy="4170579"/>
          </a:xfrm>
        </p:grpSpPr>
        <p:pic>
          <p:nvPicPr>
            <p:cNvPr id="15369" name="Picture 6" descr="NASA2">
              <a:extLst>
                <a:ext uri="{FF2B5EF4-FFF2-40B4-BE49-F238E27FC236}">
                  <a16:creationId xmlns:a16="http://schemas.microsoft.com/office/drawing/2014/main" id="{7869A388-429A-4FEE-84AB-22DCAA611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t="31023" r="29178" b="37860"/>
            <a:stretch>
              <a:fillRect/>
            </a:stretch>
          </p:blipFill>
          <p:spPr bwMode="auto">
            <a:xfrm>
              <a:off x="92483" y="-122346"/>
              <a:ext cx="8933633" cy="417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5370" name="Picture 7" descr="ORB_bulle">
              <a:extLst>
                <a:ext uri="{FF2B5EF4-FFF2-40B4-BE49-F238E27FC236}">
                  <a16:creationId xmlns:a16="http://schemas.microsoft.com/office/drawing/2014/main" id="{E33326F1-EC8A-4ADE-B16E-9B704B4E1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863" y="128588"/>
              <a:ext cx="2882900" cy="286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5371" name="Picture 8" descr="IASB_Bulle">
              <a:extLst>
                <a:ext uri="{FF2B5EF4-FFF2-40B4-BE49-F238E27FC236}">
                  <a16:creationId xmlns:a16="http://schemas.microsoft.com/office/drawing/2014/main" id="{84B65759-9FEA-4729-BAD1-7C847933E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775" y="1786944"/>
              <a:ext cx="2162175" cy="215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5372" name="Picture 9" descr="IRM_Bulle">
              <a:extLst>
                <a:ext uri="{FF2B5EF4-FFF2-40B4-BE49-F238E27FC236}">
                  <a16:creationId xmlns:a16="http://schemas.microsoft.com/office/drawing/2014/main" id="{B60AF757-E053-4E71-A766-B61C11A94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7200">
              <a:off x="4262438" y="739775"/>
              <a:ext cx="2008187" cy="1990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</p:grpSp>
      <p:pic>
        <p:nvPicPr>
          <p:cNvPr id="15363" name="Picture 5">
            <a:extLst>
              <a:ext uri="{FF2B5EF4-FFF2-40B4-BE49-F238E27FC236}">
                <a16:creationId xmlns:a16="http://schemas.microsoft.com/office/drawing/2014/main" id="{24E385ED-69A0-4A0D-87F9-425564B3F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82" y="2996951"/>
            <a:ext cx="3049587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Placeholder 10">
            <a:extLst>
              <a:ext uri="{FF2B5EF4-FFF2-40B4-BE49-F238E27FC236}">
                <a16:creationId xmlns:a16="http://schemas.microsoft.com/office/drawing/2014/main" id="{269C196B-16F1-469A-98A9-06BD493D6903}"/>
              </a:ext>
            </a:extLst>
          </p:cNvPr>
          <p:cNvSpPr txBox="1">
            <a:spLocks/>
          </p:cNvSpPr>
          <p:nvPr/>
        </p:nvSpPr>
        <p:spPr bwMode="auto">
          <a:xfrm>
            <a:off x="2633852" y="3871664"/>
            <a:ext cx="220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FFFFFF"/>
                </a:solidFill>
                <a:ea typeface="Open Sans" panose="020B0606030504020204" pitchFamily="34" charset="0"/>
              </a:rPr>
              <a:t>PhD Day</a:t>
            </a:r>
          </a:p>
        </p:txBody>
      </p:sp>
      <p:pic>
        <p:nvPicPr>
          <p:cNvPr id="5" name="Picture Placeholder 4" descr="A colorful logo with triangles&#10;&#10;AI-generated content may be incorrect.">
            <a:extLst>
              <a:ext uri="{FF2B5EF4-FFF2-40B4-BE49-F238E27FC236}">
                <a16:creationId xmlns:a16="http://schemas.microsoft.com/office/drawing/2014/main" id="{E58E7875-6399-B680-9DB7-CA9F3ADCE42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124"/>
          <a:stretch>
            <a:fillRect/>
          </a:stretch>
        </p:blipFill>
        <p:spPr>
          <a:xfrm>
            <a:off x="263525" y="6076950"/>
            <a:ext cx="639763" cy="641350"/>
          </a:xfrm>
        </p:spPr>
      </p:pic>
      <p:sp>
        <p:nvSpPr>
          <p:cNvPr id="15367" name="Picture Placeholder 2">
            <a:extLst>
              <a:ext uri="{FF2B5EF4-FFF2-40B4-BE49-F238E27FC236}">
                <a16:creationId xmlns:a16="http://schemas.microsoft.com/office/drawing/2014/main" id="{24C9FEEA-74D9-44C7-8EB9-BCFDF46C9E3B}"/>
              </a:ext>
            </a:extLst>
          </p:cNvPr>
          <p:cNvSpPr>
            <a:spLocks noGrp="1" noTextEdit="1"/>
          </p:cNvSpPr>
          <p:nvPr>
            <p:ph type="pic" sz="quarter" idx="16"/>
          </p:nvPr>
        </p:nvSpPr>
        <p:spPr>
          <a:xfrm>
            <a:off x="1025352" y="6083305"/>
            <a:ext cx="639763" cy="641351"/>
          </a:xfrm>
        </p:spPr>
        <p:txBody>
          <a:bodyPr/>
          <a:lstStyle/>
          <a:p>
            <a:endParaRPr lang="en-BE"/>
          </a:p>
        </p:txBody>
      </p:sp>
      <p:sp>
        <p:nvSpPr>
          <p:cNvPr id="15368" name="Picture Placeholder 3">
            <a:extLst>
              <a:ext uri="{FF2B5EF4-FFF2-40B4-BE49-F238E27FC236}">
                <a16:creationId xmlns:a16="http://schemas.microsoft.com/office/drawing/2014/main" id="{DA4ED73A-6292-49B3-8342-53C804D09752}"/>
              </a:ext>
            </a:extLst>
          </p:cNvPr>
          <p:cNvSpPr>
            <a:spLocks noGrp="1" noTextEdit="1"/>
          </p:cNvSpPr>
          <p:nvPr>
            <p:ph type="pic" sz="quarter" idx="17"/>
          </p:nvPr>
        </p:nvSpPr>
        <p:spPr>
          <a:xfrm>
            <a:off x="1787352" y="6080130"/>
            <a:ext cx="639763" cy="641351"/>
          </a:xfrm>
        </p:spPr>
        <p:txBody>
          <a:bodyPr/>
          <a:lstStyle/>
          <a:p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B0FDFD-2CD2-779D-23B0-034DB694BA5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16.06.2025</a:t>
            </a:r>
            <a:endParaRPr lang="en-B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13F2CA-D904-D5CD-B74E-EE143E34B25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038527" y="5157192"/>
            <a:ext cx="6242049" cy="685800"/>
          </a:xfrm>
        </p:spPr>
        <p:txBody>
          <a:bodyPr/>
          <a:lstStyle/>
          <a:p>
            <a:r>
              <a:rPr lang="en-US" sz="2000" dirty="0"/>
              <a:t>Assessing changes in the middle atmosphere using stratospheric observations, chemical transport models and data assimilation</a:t>
            </a:r>
            <a:endParaRPr lang="en-BE" sz="3200" dirty="0"/>
          </a:p>
          <a:p>
            <a:pPr>
              <a:defRPr/>
            </a:pPr>
            <a:r>
              <a:rPr lang="nl-BE" dirty="0"/>
              <a:t>Sarah Vervalcke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EC046-1EE1-9302-EA1B-029BB664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71105BDD-3A2C-A658-5FEA-2B3A1719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7818040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Good agreement with MIPAS and ACE-FTS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0181D-7DD1-E0C4-760D-9112AC1E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A395943B-25C9-B6B0-F3D1-97473DE30E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61FAD-0C2D-008C-DC3C-2A17FFEC6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464" y="879183"/>
            <a:ext cx="9649072" cy="576405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667C11-95DE-B269-E4F2-C0E26BE86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10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46308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7BFDD-4CAC-1533-77D2-E90F8541B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417A3184-F0C2-86EF-4F6A-2373F6E4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10009112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Lifetime averages 2002-2012 agree well with the literature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D6315-31D5-2F8E-B962-105857619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32B66FBE-DAD3-E21F-6884-BB647209E8A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9AFADC-F455-7772-9095-021C8002C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1541" y="865958"/>
            <a:ext cx="7808917" cy="557779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0AFB6C-4776-9E05-2271-C4CB7044B6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11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1712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AC5A3-FE8D-84A9-84C5-D29732056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uter generated image of a section of earth&#10;&#10;AI-generated content may be incorrect.">
            <a:extLst>
              <a:ext uri="{FF2B5EF4-FFF2-40B4-BE49-F238E27FC236}">
                <a16:creationId xmlns:a16="http://schemas.microsoft.com/office/drawing/2014/main" id="{E1F427F5-3360-8D30-8D3B-A54514A67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8" b="14221"/>
          <a:stretch/>
        </p:blipFill>
        <p:spPr>
          <a:xfrm>
            <a:off x="-4670" y="0"/>
            <a:ext cx="12196670" cy="6858000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93C0006E-A4A0-1CE4-084F-C78D7A70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9505056" cy="696913"/>
          </a:xfrm>
        </p:spPr>
        <p:txBody>
          <a:bodyPr/>
          <a:lstStyle/>
          <a:p>
            <a:r>
              <a:rPr lang="en-US" altLang="en-B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Changing Atmosphere Infrared Tomography (CAIRT) Explorer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28073-4800-0DCE-0D7A-1B85113C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F0E0F986-A1F0-A303-587B-EADE137676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A8432C-CDB2-F8EC-5AC6-56A9397E2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12</a:t>
            </a:fld>
            <a:endParaRPr lang="en-B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894E04-4D8E-B8CE-4BAC-3117BF57F842}"/>
              </a:ext>
            </a:extLst>
          </p:cNvPr>
          <p:cNvSpPr txBox="1"/>
          <p:nvPr/>
        </p:nvSpPr>
        <p:spPr>
          <a:xfrm>
            <a:off x="8760296" y="332925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 km</a:t>
            </a:r>
            <a:endParaRPr lang="en-BE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71B1F4-7C6A-58ED-B032-A41DF7761991}"/>
              </a:ext>
            </a:extLst>
          </p:cNvPr>
          <p:cNvCxnSpPr>
            <a:cxnSpLocks/>
          </p:cNvCxnSpPr>
          <p:nvPr/>
        </p:nvCxnSpPr>
        <p:spPr>
          <a:xfrm>
            <a:off x="8544272" y="3513920"/>
            <a:ext cx="432048" cy="27512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51F67EB-3BFD-CA9D-5A91-4BEB38AA93CF}"/>
              </a:ext>
            </a:extLst>
          </p:cNvPr>
          <p:cNvCxnSpPr/>
          <p:nvPr/>
        </p:nvCxnSpPr>
        <p:spPr>
          <a:xfrm>
            <a:off x="8976320" y="4077072"/>
            <a:ext cx="36004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E295AA-A3B1-35A9-4EE0-4CAAB5CADBA4}"/>
              </a:ext>
            </a:extLst>
          </p:cNvPr>
          <p:cNvSpPr txBox="1"/>
          <p:nvPr/>
        </p:nvSpPr>
        <p:spPr>
          <a:xfrm>
            <a:off x="8799764" y="41355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 km</a:t>
            </a:r>
            <a:endParaRPr lang="en-BE" dirty="0">
              <a:solidFill>
                <a:schemeClr val="bg1"/>
              </a:solidFill>
            </a:endParaRPr>
          </a:p>
        </p:txBody>
      </p:sp>
      <p:pic>
        <p:nvPicPr>
          <p:cNvPr id="5" name="Picture 4" descr="A circle with flags around it&#10;&#10;AI-generated content may be incorrect.">
            <a:extLst>
              <a:ext uri="{FF2B5EF4-FFF2-40B4-BE49-F238E27FC236}">
                <a16:creationId xmlns:a16="http://schemas.microsoft.com/office/drawing/2014/main" id="{F0DA5C33-3A5F-B8F7-B6C6-E12940269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288164"/>
            <a:ext cx="1296144" cy="1296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5FFB6F-1EE3-DD83-BDE2-23B4A2EAF896}"/>
              </a:ext>
            </a:extLst>
          </p:cNvPr>
          <p:cNvSpPr txBox="1"/>
          <p:nvPr/>
        </p:nvSpPr>
        <p:spPr>
          <a:xfrm>
            <a:off x="9336360" y="184482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Limb instrument!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16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5901C-1C1F-8727-04F3-996A676D4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CCD91-039B-9070-986B-F0832E22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739FA318-4D3D-63F3-8127-B225D515EE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F3F93C-12E8-5BEB-8B07-4150719CE0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13</a:t>
            </a:fld>
            <a:endParaRPr lang="en-BE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523C8FE-77D2-DB72-4F15-07D3201D6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Age of air simulations for CAIRT</a:t>
            </a:r>
            <a:endParaRPr lang="en-BE" sz="2400" dirty="0"/>
          </a:p>
        </p:txBody>
      </p:sp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14CF87F-A391-4440-EC88-3D48EB78D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113" y="1165154"/>
            <a:ext cx="7769295" cy="517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66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71DD6-935E-E1F9-064E-328E70D99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D38313A4-5015-2295-13B1-4776F1896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44" y="2420888"/>
            <a:ext cx="10009112" cy="696913"/>
          </a:xfrm>
        </p:spPr>
        <p:txBody>
          <a:bodyPr/>
          <a:lstStyle/>
          <a:p>
            <a:r>
              <a:rPr lang="en-US" sz="2400" dirty="0"/>
              <a:t>Assessing changes in the middle atmosphere using stratospheric observations, chemical transport models and </a:t>
            </a:r>
            <a:r>
              <a:rPr lang="en-US" sz="2400" u="sng" dirty="0"/>
              <a:t>data assimilation</a:t>
            </a:r>
            <a:endParaRPr lang="en-BE" sz="3600" u="sng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344AB-7832-AD79-4708-948E3231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9F6BD0B7-10A8-199A-4353-10D50114B2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3F0175-CE93-E2FE-25C0-3D9CA3992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14</a:t>
            </a:fld>
            <a:endParaRPr lang="en-B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3DDEA1-FEA6-8244-B500-92C10E9D37EB}"/>
              </a:ext>
            </a:extLst>
          </p:cNvPr>
          <p:cNvSpPr txBox="1"/>
          <p:nvPr/>
        </p:nvSpPr>
        <p:spPr>
          <a:xfrm>
            <a:off x="8126164" y="314950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To be continued…</a:t>
            </a:r>
            <a:endParaRPr lang="en-B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53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5525A-1F53-D814-1CDE-F08B8489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plastic bags in water&#10;&#10;AI-generated content may be incorrect.">
            <a:extLst>
              <a:ext uri="{FF2B5EF4-FFF2-40B4-BE49-F238E27FC236}">
                <a16:creationId xmlns:a16="http://schemas.microsoft.com/office/drawing/2014/main" id="{D1163A73-2BE4-8AD0-86D8-0CD387A14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78" y="0"/>
            <a:ext cx="6858000" cy="6858000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7C283AA5-8984-0EC7-0DDF-0D42AF362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9348396" cy="773000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Image credits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41873-5B1B-581D-D6BB-79B75F60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CEE7C348-10CD-2F9F-E8A4-3FF811E7E0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2FA80C-6C24-44F6-5C02-B5172F11AF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83756" y="6483678"/>
            <a:ext cx="1949896" cy="268139"/>
          </a:xfrm>
        </p:spPr>
        <p:txBody>
          <a:bodyPr/>
          <a:lstStyle/>
          <a:p>
            <a:fld id="{1EAAE501-4389-4B51-8C1E-C64EFBBEF06F}" type="slidenum">
              <a:rPr lang="en-BE" smtClean="0"/>
              <a:pPr/>
              <a:t>15</a:t>
            </a:fld>
            <a:endParaRPr lang="en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8C820-418A-29D1-625D-1EB061D8F911}"/>
              </a:ext>
            </a:extLst>
          </p:cNvPr>
          <p:cNvSpPr txBox="1"/>
          <p:nvPr/>
        </p:nvSpPr>
        <p:spPr>
          <a:xfrm>
            <a:off x="551384" y="1268759"/>
            <a:ext cx="46805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CAIRT picture retrieved from </a:t>
            </a:r>
            <a:br>
              <a:rPr lang="en-US" dirty="0"/>
            </a:br>
            <a:r>
              <a:rPr lang="en-US" dirty="0">
                <a:hlinkClick r:id="rId5"/>
              </a:rPr>
              <a:t>https://www.cairt.eu/technology</a:t>
            </a:r>
            <a:endParaRPr lang="en-US" dirty="0"/>
          </a:p>
          <a:p>
            <a:r>
              <a:rPr lang="en-US" dirty="0"/>
              <a:t>on 19.05.2025</a:t>
            </a:r>
          </a:p>
          <a:p>
            <a:endParaRPr lang="en-US" dirty="0"/>
          </a:p>
          <a:p>
            <a:r>
              <a:rPr lang="en-US" dirty="0"/>
              <a:t>The images of the bottles on the ocean current and the globe were created by Chat GPT</a:t>
            </a:r>
          </a:p>
          <a:p>
            <a:endParaRPr lang="en-US" dirty="0"/>
          </a:p>
          <a:p>
            <a:r>
              <a:rPr lang="en-US" dirty="0"/>
              <a:t>This slide:</a:t>
            </a:r>
          </a:p>
          <a:p>
            <a:r>
              <a:rPr lang="en-US" dirty="0">
                <a:hlinkClick r:id="rId6"/>
              </a:rPr>
              <a:t>https://www.freepik.com/free-vector/hand-drawn-ocean-plastic-pollution-illustration_41775423.htm#fromView=keyword&amp;page=1&amp;position=25&amp;uuid=e60ed217-d06d-437c-9ea3-fd88704128a7&amp;query=Ocean+Plastic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sarah.vervalcke@aeronomie.be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2E225D-D93E-3B83-CAF6-1FC8279B115D}"/>
              </a:ext>
            </a:extLst>
          </p:cNvPr>
          <p:cNvSpPr txBox="1"/>
          <p:nvPr/>
        </p:nvSpPr>
        <p:spPr>
          <a:xfrm>
            <a:off x="6600056" y="879183"/>
            <a:ext cx="4646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Please don’t throw trash in the oceans</a:t>
            </a:r>
            <a:endParaRPr lang="en-BE" sz="4000" b="1" dirty="0">
              <a:solidFill>
                <a:schemeClr val="tx2"/>
              </a:solidFill>
            </a:endParaRPr>
          </a:p>
        </p:txBody>
      </p:sp>
      <p:pic>
        <p:nvPicPr>
          <p:cNvPr id="12" name="Graphic 11" descr="Camera with solid fill">
            <a:extLst>
              <a:ext uri="{FF2B5EF4-FFF2-40B4-BE49-F238E27FC236}">
                <a16:creationId xmlns:a16="http://schemas.microsoft.com/office/drawing/2014/main" id="{1559FCCC-4C33-B9DC-053F-F44AAC7D6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1320" y="290185"/>
            <a:ext cx="690543" cy="690543"/>
          </a:xfrm>
          <a:prstGeom prst="rect">
            <a:avLst/>
          </a:prstGeom>
        </p:spPr>
      </p:pic>
      <p:pic>
        <p:nvPicPr>
          <p:cNvPr id="14" name="Graphic 13" descr="Email with solid fill">
            <a:extLst>
              <a:ext uri="{FF2B5EF4-FFF2-40B4-BE49-F238E27FC236}">
                <a16:creationId xmlns:a16="http://schemas.microsoft.com/office/drawing/2014/main" id="{2F56561F-4402-12B1-CAC3-843CEB5F40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718" y="6021288"/>
            <a:ext cx="617714" cy="6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17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C8CAA-1EE5-3A66-2199-CA637F73B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ck of file folders">
            <a:extLst>
              <a:ext uri="{FF2B5EF4-FFF2-40B4-BE49-F238E27FC236}">
                <a16:creationId xmlns:a16="http://schemas.microsoft.com/office/drawing/2014/main" id="{DB3D26FE-F079-B001-2178-444A9EB60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30" y="136525"/>
            <a:ext cx="4572000" cy="6858000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4353D37F-2BE5-81A5-00B1-75404AD3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532" y="3294930"/>
            <a:ext cx="9348396" cy="773000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Back-up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CFC25-F37D-A7F8-3DFE-C36B203A1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0FD01F44-D52B-2ED7-CFF1-6F38634AE8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C88309-7C20-C3DC-E802-6E22F3F0B4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83756" y="6483678"/>
            <a:ext cx="1949896" cy="268139"/>
          </a:xfrm>
        </p:spPr>
        <p:txBody>
          <a:bodyPr/>
          <a:lstStyle/>
          <a:p>
            <a:fld id="{1EAAE501-4389-4B51-8C1E-C64EFBBEF06F}" type="slidenum">
              <a:rPr lang="en-BE" smtClean="0"/>
              <a:pPr/>
              <a:t>16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22193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6F45D-291B-4DE4-A78A-ED7FC2BF9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74473822-0DA8-DD43-A423-96A267E8E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8064896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Lifetime timeseries show a semi-annual oscillation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436974-EEAD-D17C-737C-9C596C10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3E7583A1-76B2-E2AF-FB07-C2D9164DCE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432941-DD40-A20C-2060-170E7B90A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1144" y="764704"/>
            <a:ext cx="8607304" cy="60251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DFF3F9-E53E-9942-21C0-92197E10AF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17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839756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221BEF-A361-84EA-49BD-AE9A6CE9C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157A15B6-FD45-0E99-B761-5C6C8A5F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6372708" cy="696913"/>
          </a:xfrm>
        </p:spPr>
        <p:txBody>
          <a:bodyPr/>
          <a:lstStyle/>
          <a:p>
            <a:r>
              <a:rPr lang="en-US" altLang="en-B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Age of air (</a:t>
            </a:r>
            <a:r>
              <a:rPr lang="en-US" altLang="en-BE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AoA</a:t>
            </a:r>
            <a:r>
              <a:rPr lang="en-US" altLang="en-BE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as a proxy for circulation speed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481792-9E08-711C-ED55-B0F9E612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2FDB4E5D-E19D-E156-2BF6-26F08E52FE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5B251B-5A26-D9FA-F153-210E2FEE8D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18</a:t>
            </a:fld>
            <a:endParaRPr lang="en-BE" dirty="0"/>
          </a:p>
        </p:txBody>
      </p:sp>
      <p:pic>
        <p:nvPicPr>
          <p:cNvPr id="16" name="AoA_ei00_16_v6">
            <a:hlinkClick r:id="" action="ppaction://media"/>
            <a:extLst>
              <a:ext uri="{FF2B5EF4-FFF2-40B4-BE49-F238E27FC236}">
                <a16:creationId xmlns:a16="http://schemas.microsoft.com/office/drawing/2014/main" id="{893461CD-6579-241D-0A9E-7EC68DCB5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7648" y="1124744"/>
            <a:ext cx="662473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D0DF1261-7293-46C5-8119-FEDC9CA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195012"/>
            <a:ext cx="11305256" cy="696913"/>
          </a:xfrm>
        </p:spPr>
        <p:txBody>
          <a:bodyPr/>
          <a:lstStyle/>
          <a:p>
            <a:r>
              <a:rPr lang="en-US" altLang="en-BE" sz="3200" dirty="0">
                <a:latin typeface="Verdana" panose="020B0604030504040204" pitchFamily="34" charset="0"/>
                <a:ea typeface="Verdana" panose="020B0604030504040204" pitchFamily="34" charset="0"/>
              </a:rPr>
              <a:t>Global atmospheric lifetime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E742F-FE3F-2FAA-47E1-E1296E1F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02E37F-7A56-9AE8-1EA6-65488AA20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3974" y="1365092"/>
                <a:ext cx="11024052" cy="46923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Global atmospheric lifetime is determined by chemical lifetime and  transport.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atmospheric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burden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atmospheric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loss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rate</m:t>
                        </m:r>
                      </m:den>
                    </m:f>
                  </m:oMath>
                </a14:m>
                <a:r>
                  <a:rPr lang="en-US" sz="2000" dirty="0"/>
                  <a:t>   </a:t>
                </a:r>
                <a:r>
                  <a:rPr lang="fr-BE" sz="2000" dirty="0">
                    <a:solidFill>
                      <a:schemeClr val="accent1"/>
                    </a:solidFill>
                  </a:rPr>
                  <a:t>(SPARC lifetime report 2013)</a:t>
                </a: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fr-BE" sz="20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Burden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= total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number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molecules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your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species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 the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atmosphere</a:t>
                </a:r>
                <a:endParaRPr lang="fr-BE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indent="0">
                  <a:buNone/>
                </a:pPr>
                <a:r>
                  <a:rPr lang="fr-BE" sz="20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Loss</a:t>
                </a:r>
                <a:r>
                  <a:rPr lang="fr-BE" sz="20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rate 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 NET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loss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rate of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your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species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 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molecules</a:t>
                </a:r>
                <a:r>
                  <a:rPr lang="fr-BE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/</a:t>
                </a:r>
                <a:r>
                  <a:rPr lang="fr-BE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yr</a:t>
                </a:r>
                <a:endParaRPr lang="fr-BE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02E37F-7A56-9AE8-1EA6-65488AA20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3974" y="1365092"/>
                <a:ext cx="11024052" cy="4692320"/>
              </a:xfrm>
              <a:blipFill>
                <a:blip r:embed="rId2"/>
                <a:stretch>
                  <a:fillRect l="-608" t="-779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A4A1BD-5ED8-D3A4-B0AE-F09972DE1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BE" dirty="0"/>
          </a:p>
        </p:txBody>
      </p:sp>
      <p:pic>
        <p:nvPicPr>
          <p:cNvPr id="3" name="Content Placeholder 1">
            <a:extLst>
              <a:ext uri="{FF2B5EF4-FFF2-40B4-BE49-F238E27FC236}">
                <a16:creationId xmlns:a16="http://schemas.microsoft.com/office/drawing/2014/main" id="{B44DC15F-DEDB-71B1-DBA5-50574068EF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129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FD484-E1E7-76BD-304A-16E28AA87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essage in a bottle">
            <a:extLst>
              <a:ext uri="{FF2B5EF4-FFF2-40B4-BE49-F238E27FC236}">
                <a16:creationId xmlns:a16="http://schemas.microsoft.com/office/drawing/2014/main" id="{E466388E-3862-D2EF-FE20-F88093603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2"/>
          <a:stretch/>
        </p:blipFill>
        <p:spPr>
          <a:xfrm>
            <a:off x="0" y="-3448"/>
            <a:ext cx="12192000" cy="6861448"/>
          </a:xfrm>
          <a:prstGeom prst="rect">
            <a:avLst/>
          </a:prstGeom>
        </p:spPr>
      </p:pic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C002D762-F455-201E-FBB6-AFA8441E1D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EB7EB1-9BF0-7166-4791-6B6BAC1887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08914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E9A30-840E-86FD-ADED-0C7C5C480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4606F-C426-A0E8-A3C5-A2FB8397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C9377ECA-907E-86BD-2594-B6DA890A06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D8E0D18-4079-1BD8-5664-F2918DA3E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20</a:t>
            </a:fld>
            <a:endParaRPr lang="en-BE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070851F-1347-61A6-7362-20954EA7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rates</a:t>
            </a:r>
            <a:endParaRPr lang="en-B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1DC8A-32B9-860B-855F-C95C69309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759" y="950349"/>
            <a:ext cx="5953125" cy="5800725"/>
          </a:xfrm>
          <a:prstGeom prst="rect">
            <a:avLst/>
          </a:prstGeom>
        </p:spPr>
      </p:pic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79D4121-5653-F058-9FDC-9A990FDFE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347887"/>
            <a:ext cx="4565428" cy="266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79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D8B53-0ED4-E2B6-FE07-8A51A550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9CFF7-F36F-B1D6-9DC3-628E51CB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17C3BA06-340A-8B65-40CE-CB41E1E949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890F10F-9C68-BBA8-74D2-37254BE2E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21</a:t>
            </a:fld>
            <a:endParaRPr lang="en-BE" dirty="0"/>
          </a:p>
        </p:txBody>
      </p:sp>
      <p:pic>
        <p:nvPicPr>
          <p:cNvPr id="5" name="Picture 4" descr="A graph of different types of lines&#10;&#10;AI-generated content may be incorrect.">
            <a:extLst>
              <a:ext uri="{FF2B5EF4-FFF2-40B4-BE49-F238E27FC236}">
                <a16:creationId xmlns:a16="http://schemas.microsoft.com/office/drawing/2014/main" id="{8D812598-16EC-F66D-D4F2-B50D63D20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423" y="620688"/>
            <a:ext cx="9265154" cy="553471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825BBC8-4609-AA10-7AF0-ED30BD3D8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07000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E34E1-E4E9-37B3-0B9A-30E1DE816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0DC0123A-B42A-9AB4-3518-8764A461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11017224" cy="696913"/>
          </a:xfrm>
        </p:spPr>
        <p:txBody>
          <a:bodyPr/>
          <a:lstStyle/>
          <a:p>
            <a:r>
              <a:rPr lang="en-US" altLang="en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Reanlysis</a:t>
            </a:r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 preprocessing: reducing vertical resolution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218D9-3ABB-F7B1-C7CD-15D18EED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9B2504AA-C0F3-8737-F05F-AF8E44A615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comparison of vertical and vertical resolution&#10;&#10;AI-generated content may be incorrect.">
            <a:extLst>
              <a:ext uri="{FF2B5EF4-FFF2-40B4-BE49-F238E27FC236}">
                <a16:creationId xmlns:a16="http://schemas.microsoft.com/office/drawing/2014/main" id="{74D6BF47-6C24-12E2-2D1B-077FEA956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183708"/>
            <a:ext cx="7200800" cy="54006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96B7614-E398-38D4-932E-60851ABDD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22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249215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8BEA-3508-F8B2-F0F6-EA3E74E41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0D6D63-03BB-4781-DCAB-D288D68EE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1700" y="1038986"/>
            <a:ext cx="9008598" cy="5630374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54632267-F6C2-B286-A46F-B13C02E5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8208912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Perpetual QBO runs: December-January-February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3D92B-149D-1061-75D2-42D1B2EF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hlinkClick r:id="rId3" action="ppaction://hlinksldjump"/>
            <a:extLst>
              <a:ext uri="{FF2B5EF4-FFF2-40B4-BE49-F238E27FC236}">
                <a16:creationId xmlns:a16="http://schemas.microsoft.com/office/drawing/2014/main" id="{FEF24D86-1714-468D-5475-616447D4C1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3498A94-7FC1-45BF-7DCD-6DCEF6EA4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23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41206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219BD-CBA7-E13C-9BF1-F65B2289A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40390E-C414-B61F-B9B7-B148A3821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1700" y="1038986"/>
            <a:ext cx="9008598" cy="5630373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C2ED9BE5-AC19-C6E6-68C5-2A0C67D0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8208912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Perpetual QBO runs: March-April-May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148EB-8973-67B1-DB38-B69E8A83F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hlinkClick r:id="rId3" action="ppaction://hlinksldjump"/>
            <a:extLst>
              <a:ext uri="{FF2B5EF4-FFF2-40B4-BE49-F238E27FC236}">
                <a16:creationId xmlns:a16="http://schemas.microsoft.com/office/drawing/2014/main" id="{2B38CC87-9E2D-273C-FC82-163F5ABD8F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531391-20A0-BF0B-5A6B-24464CB06F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24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88264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1E2EE-38F4-F00A-9769-722B31DCB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4395F5-26A7-BC96-26F9-F5DA1020B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1701" y="1038986"/>
            <a:ext cx="9008596" cy="5630373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CBC00336-8328-DCCB-A0B1-EA2B36AE2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8208912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Perpetual QBO runs: June-July-August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28235-2C56-0105-0785-CAE8C9F46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hlinkClick r:id="rId3" action="ppaction://hlinksldjump"/>
            <a:extLst>
              <a:ext uri="{FF2B5EF4-FFF2-40B4-BE49-F238E27FC236}">
                <a16:creationId xmlns:a16="http://schemas.microsoft.com/office/drawing/2014/main" id="{BC65FCC9-55CF-9487-06BF-AD64A62161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C21B186-90EC-17E8-F717-9D60F5A7C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25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53622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3F877-7252-4399-72DF-CC9132D75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A9DE9F-2D50-B551-9D3E-E3EC964BA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1701" y="1038986"/>
            <a:ext cx="9008596" cy="5630372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9A36618D-1D79-F25B-E5A5-8506BAD93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8208912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Perpetual QBO runs: September-October-November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D720F8-4945-D6B6-D444-487FB9BE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hlinkClick r:id="rId3" action="ppaction://hlinksldjump"/>
            <a:extLst>
              <a:ext uri="{FF2B5EF4-FFF2-40B4-BE49-F238E27FC236}">
                <a16:creationId xmlns:a16="http://schemas.microsoft.com/office/drawing/2014/main" id="{1EB4AA0A-D023-A415-4911-E9C739CDE6A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DFE6A84-13D1-D9D4-1B13-B337E9AEB1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26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039190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13C68-143B-363A-1930-7CBA1CBEB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bottle and a can in water&#10;&#10;AI-generated content may be incorrect.">
            <a:extLst>
              <a:ext uri="{FF2B5EF4-FFF2-40B4-BE49-F238E27FC236}">
                <a16:creationId xmlns:a16="http://schemas.microsoft.com/office/drawing/2014/main" id="{798FF482-8B02-AE01-FCA1-DC2398F48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364E8485-884E-D625-6E7B-32CE7765C9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BDCFE0-928D-DF90-8891-6386B692EC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3</a:t>
            </a:fld>
            <a:endParaRPr lang="en-BE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FCD648-483F-188F-480F-A86777E6111A}"/>
              </a:ext>
            </a:extLst>
          </p:cNvPr>
          <p:cNvGrpSpPr/>
          <p:nvPr/>
        </p:nvGrpSpPr>
        <p:grpSpPr>
          <a:xfrm>
            <a:off x="6672064" y="1102888"/>
            <a:ext cx="5290227" cy="5126743"/>
            <a:chOff x="3287688" y="899275"/>
            <a:chExt cx="5774604" cy="5589816"/>
          </a:xfrm>
        </p:grpSpPr>
        <p:pic>
          <p:nvPicPr>
            <p:cNvPr id="8" name="Picture 7" descr="Diagram of a weather diagram&#10;&#10;Description automatically generated">
              <a:extLst>
                <a:ext uri="{FF2B5EF4-FFF2-40B4-BE49-F238E27FC236}">
                  <a16:creationId xmlns:a16="http://schemas.microsoft.com/office/drawing/2014/main" id="{81709BA2-05DF-0BDE-46FC-6436DC33E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88" y="899275"/>
              <a:ext cx="5774604" cy="55898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1DDF1A-BB70-BF3F-7BD8-4AF9BFCFEE77}"/>
                </a:ext>
              </a:extLst>
            </p:cNvPr>
            <p:cNvSpPr txBox="1"/>
            <p:nvPr/>
          </p:nvSpPr>
          <p:spPr>
            <a:xfrm>
              <a:off x="4844225" y="2297312"/>
              <a:ext cx="125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deep</a:t>
              </a:r>
              <a:r>
                <a:rPr lang="en-US" b="1" dirty="0"/>
                <a:t> </a:t>
              </a:r>
              <a:r>
                <a:rPr lang="en-US" sz="1600" b="1" dirty="0"/>
                <a:t>branch</a:t>
              </a:r>
              <a:endParaRPr lang="en-BE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5D5C2B-DD5C-F2AF-FF81-E18B86DD3DFD}"/>
                </a:ext>
              </a:extLst>
            </p:cNvPr>
            <p:cNvSpPr txBox="1"/>
            <p:nvPr/>
          </p:nvSpPr>
          <p:spPr>
            <a:xfrm>
              <a:off x="7193328" y="2846153"/>
              <a:ext cx="125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deep</a:t>
              </a:r>
              <a:r>
                <a:rPr lang="en-US" b="1" dirty="0"/>
                <a:t> </a:t>
              </a:r>
              <a:r>
                <a:rPr lang="en-US" sz="1600" b="1" dirty="0"/>
                <a:t>branch</a:t>
              </a:r>
              <a:endParaRPr lang="en-BE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EA707D-84E3-AFEB-026B-3E7F755981F0}"/>
                </a:ext>
              </a:extLst>
            </p:cNvPr>
            <p:cNvSpPr txBox="1"/>
            <p:nvPr/>
          </p:nvSpPr>
          <p:spPr>
            <a:xfrm>
              <a:off x="5563458" y="4208535"/>
              <a:ext cx="1481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shallow</a:t>
              </a:r>
              <a:r>
                <a:rPr lang="en-US" b="1" dirty="0"/>
                <a:t> </a:t>
              </a:r>
              <a:r>
                <a:rPr lang="en-US" sz="1600" b="1" dirty="0"/>
                <a:t>branch</a:t>
              </a:r>
              <a:endParaRPr lang="en-BE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E383F1-C19E-3E27-9ABA-D7452BDBE7C3}"/>
                </a:ext>
              </a:extLst>
            </p:cNvPr>
            <p:cNvSpPr txBox="1"/>
            <p:nvPr/>
          </p:nvSpPr>
          <p:spPr>
            <a:xfrm>
              <a:off x="7169926" y="3711369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mixing</a:t>
              </a:r>
              <a:endParaRPr lang="en-BE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118914-81C8-329F-A45C-8277853700F9}"/>
                </a:ext>
              </a:extLst>
            </p:cNvPr>
            <p:cNvSpPr txBox="1"/>
            <p:nvPr/>
          </p:nvSpPr>
          <p:spPr>
            <a:xfrm>
              <a:off x="4571143" y="3990759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mixing</a:t>
              </a:r>
              <a:endParaRPr lang="en-BE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D82842-F1E3-EFD4-3193-CBA96C2DCDD1}"/>
                </a:ext>
              </a:extLst>
            </p:cNvPr>
            <p:cNvSpPr txBox="1"/>
            <p:nvPr/>
          </p:nvSpPr>
          <p:spPr>
            <a:xfrm>
              <a:off x="5231904" y="1237960"/>
              <a:ext cx="2320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mesospheric</a:t>
              </a:r>
              <a:r>
                <a:rPr lang="en-US" b="1" dirty="0"/>
                <a:t> </a:t>
              </a:r>
              <a:r>
                <a:rPr lang="en-US" sz="1600" b="1" dirty="0"/>
                <a:t>overturning</a:t>
              </a:r>
              <a:endParaRPr lang="en-BE" b="1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A85FA9-C355-5DDB-CB89-00313FB586D8}"/>
              </a:ext>
            </a:extLst>
          </p:cNvPr>
          <p:cNvSpPr txBox="1"/>
          <p:nvPr/>
        </p:nvSpPr>
        <p:spPr>
          <a:xfrm>
            <a:off x="7433586" y="6284059"/>
            <a:ext cx="3623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Bönisch</a:t>
            </a:r>
            <a:r>
              <a:rPr lang="en-US" sz="1600" dirty="0">
                <a:solidFill>
                  <a:schemeClr val="bg1"/>
                </a:solidFill>
              </a:rPr>
              <a:t> et al. (2011), Atmos. Chem. Phys.</a:t>
            </a:r>
            <a:endParaRPr lang="en-BE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D8C630-7887-EF2F-D8A3-0E3DFC2CB279}"/>
              </a:ext>
            </a:extLst>
          </p:cNvPr>
          <p:cNvSpPr txBox="1"/>
          <p:nvPr/>
        </p:nvSpPr>
        <p:spPr>
          <a:xfrm>
            <a:off x="6672064" y="404664"/>
            <a:ext cx="4247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Brewer-Dobson circulation (BDC)</a:t>
            </a:r>
            <a:endParaRPr lang="en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66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1D680-A2F3-8489-950E-4070089F5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F742409A-2845-4801-3E89-F267D7E6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6372708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Age of air (</a:t>
            </a:r>
            <a:r>
              <a:rPr lang="en-US" altLang="en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AoA</a:t>
            </a:r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) as a proxy for circulation speed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8FAF8-DFD8-1D2A-F50F-921D93FDE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EF9FB9-F86C-7BB9-EE38-32FE859993FA}"/>
              </a:ext>
            </a:extLst>
          </p:cNvPr>
          <p:cNvSpPr txBox="1"/>
          <p:nvPr/>
        </p:nvSpPr>
        <p:spPr>
          <a:xfrm>
            <a:off x="479376" y="1268760"/>
            <a:ext cx="971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u="sng" cap="small" dirty="0"/>
              <a:t>Definition</a:t>
            </a:r>
            <a:r>
              <a:rPr lang="en-US" sz="1800" dirty="0"/>
              <a:t>: A measure of the transport time of an air parcel travelling from the tropopause to a certain location in the stratosphere </a:t>
            </a:r>
            <a:r>
              <a:rPr lang="en-US" sz="1400" dirty="0"/>
              <a:t>(Stiller, 2008, ACP; Waugh &amp; Hall, 2002, Rev. Geo.)</a:t>
            </a:r>
          </a:p>
          <a:p>
            <a:endParaRPr lang="en-BE" dirty="0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6B906BC7-0D5D-C2EE-3637-58814B23AA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34D27F53-AFCA-7AF7-603B-5AD56DF44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58" y="1925711"/>
            <a:ext cx="5654718" cy="43939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8ABD1D-3394-D78C-CAF5-3D6526362451}"/>
              </a:ext>
            </a:extLst>
          </p:cNvPr>
          <p:cNvSpPr txBox="1"/>
          <p:nvPr/>
        </p:nvSpPr>
        <p:spPr>
          <a:xfrm>
            <a:off x="8261728" y="6369635"/>
            <a:ext cx="2985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Garny et al. (2024), Rev. </a:t>
            </a:r>
            <a:r>
              <a:rPr lang="en-US" sz="1600" dirty="0" err="1"/>
              <a:t>Geophys</a:t>
            </a:r>
            <a:r>
              <a:rPr lang="en-US" sz="1600" dirty="0"/>
              <a:t>.</a:t>
            </a:r>
            <a:endParaRPr lang="en-BE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D7B0C4-C407-4D01-8222-377324E0D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4</a:t>
            </a:fld>
            <a:endParaRPr lang="en-B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9FD7FF-72A8-6E40-3BC4-910459D309E1}"/>
              </a:ext>
            </a:extLst>
          </p:cNvPr>
          <p:cNvGrpSpPr/>
          <p:nvPr/>
        </p:nvGrpSpPr>
        <p:grpSpPr>
          <a:xfrm>
            <a:off x="876830" y="2077223"/>
            <a:ext cx="4355074" cy="4393994"/>
            <a:chOff x="3287688" y="899275"/>
            <a:chExt cx="5774604" cy="5589816"/>
          </a:xfrm>
        </p:grpSpPr>
        <p:pic>
          <p:nvPicPr>
            <p:cNvPr id="6" name="Picture 5" descr="Diagram of a weather diagram&#10;&#10;Description automatically generated">
              <a:extLst>
                <a:ext uri="{FF2B5EF4-FFF2-40B4-BE49-F238E27FC236}">
                  <a16:creationId xmlns:a16="http://schemas.microsoft.com/office/drawing/2014/main" id="{9D18502B-67DC-E284-272F-A9464D102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88" y="899275"/>
              <a:ext cx="5774604" cy="558981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5397E0-F372-2E57-02CD-2FA043E2DB2C}"/>
                </a:ext>
              </a:extLst>
            </p:cNvPr>
            <p:cNvSpPr txBox="1"/>
            <p:nvPr/>
          </p:nvSpPr>
          <p:spPr>
            <a:xfrm>
              <a:off x="4844225" y="2297312"/>
              <a:ext cx="125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deep</a:t>
              </a:r>
              <a:r>
                <a:rPr lang="en-US" b="1" dirty="0"/>
                <a:t> </a:t>
              </a:r>
              <a:r>
                <a:rPr lang="en-US" sz="1600" b="1" dirty="0"/>
                <a:t>branch</a:t>
              </a:r>
              <a:endParaRPr lang="en-BE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ACCD2B-161E-359F-58B1-09A8BD084E0A}"/>
                </a:ext>
              </a:extLst>
            </p:cNvPr>
            <p:cNvSpPr txBox="1"/>
            <p:nvPr/>
          </p:nvSpPr>
          <p:spPr>
            <a:xfrm>
              <a:off x="7193328" y="2846153"/>
              <a:ext cx="125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deep</a:t>
              </a:r>
              <a:r>
                <a:rPr lang="en-US" b="1" dirty="0"/>
                <a:t> </a:t>
              </a:r>
              <a:r>
                <a:rPr lang="en-US" sz="1600" b="1" dirty="0"/>
                <a:t>branch</a:t>
              </a:r>
              <a:endParaRPr lang="en-BE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181CE7-A81A-F36D-A1A2-ABE5CE65799D}"/>
                </a:ext>
              </a:extLst>
            </p:cNvPr>
            <p:cNvSpPr txBox="1"/>
            <p:nvPr/>
          </p:nvSpPr>
          <p:spPr>
            <a:xfrm>
              <a:off x="5563458" y="4208535"/>
              <a:ext cx="1481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shallow</a:t>
              </a:r>
              <a:r>
                <a:rPr lang="en-US" b="1" dirty="0"/>
                <a:t> </a:t>
              </a:r>
              <a:r>
                <a:rPr lang="en-US" sz="1600" b="1" dirty="0"/>
                <a:t>branch</a:t>
              </a:r>
              <a:endParaRPr lang="en-BE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359EBF-A93E-BF5F-15A5-B130B12CD1BB}"/>
                </a:ext>
              </a:extLst>
            </p:cNvPr>
            <p:cNvSpPr txBox="1"/>
            <p:nvPr/>
          </p:nvSpPr>
          <p:spPr>
            <a:xfrm>
              <a:off x="7169926" y="3711369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mixing</a:t>
              </a:r>
              <a:endParaRPr lang="en-BE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8E029A-372A-CCF1-05F5-010793CDC89A}"/>
                </a:ext>
              </a:extLst>
            </p:cNvPr>
            <p:cNvSpPr txBox="1"/>
            <p:nvPr/>
          </p:nvSpPr>
          <p:spPr>
            <a:xfrm>
              <a:off x="4571143" y="3990759"/>
              <a:ext cx="753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mixing</a:t>
              </a:r>
              <a:endParaRPr lang="en-BE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41391C-2A8B-7768-1D5C-7B66C5011E3D}"/>
                </a:ext>
              </a:extLst>
            </p:cNvPr>
            <p:cNvSpPr txBox="1"/>
            <p:nvPr/>
          </p:nvSpPr>
          <p:spPr>
            <a:xfrm>
              <a:off x="5231904" y="1237960"/>
              <a:ext cx="2320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mesospheric</a:t>
              </a:r>
              <a:r>
                <a:rPr lang="en-US" b="1" dirty="0"/>
                <a:t> </a:t>
              </a:r>
              <a:r>
                <a:rPr lang="en-US" sz="1600" b="1" dirty="0"/>
                <a:t>overturning</a:t>
              </a:r>
              <a:endParaRPr lang="en-B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20593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4013F-8348-29A7-7E7D-C805554AD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essage in a bottle floating in water">
            <a:extLst>
              <a:ext uri="{FF2B5EF4-FFF2-40B4-BE49-F238E27FC236}">
                <a16:creationId xmlns:a16="http://schemas.microsoft.com/office/drawing/2014/main" id="{988C91F9-9D88-9807-829A-20468ECC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3" r="14470"/>
          <a:stretch/>
        </p:blipFill>
        <p:spPr>
          <a:xfrm>
            <a:off x="5983686" y="0"/>
            <a:ext cx="6208314" cy="6858000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0A7C1752-3013-6231-244A-97BA27DC0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5569297" cy="1427116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A perfect tracer for stratospheric age of air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6EC9B-324B-24AB-B566-CA627F71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FCAA38F3-03AD-2C86-1260-AC4855CA75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17F48-3654-62C3-6256-5CC378515D97}"/>
              </a:ext>
            </a:extLst>
          </p:cNvPr>
          <p:cNvSpPr txBox="1"/>
          <p:nvPr/>
        </p:nvSpPr>
        <p:spPr>
          <a:xfrm>
            <a:off x="551385" y="1790814"/>
            <a:ext cx="5735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Trace gas</a:t>
            </a:r>
          </a:p>
          <a:p>
            <a:pPr marL="285750" indent="-285750">
              <a:buFontTx/>
              <a:buChar char="-"/>
            </a:pPr>
            <a:r>
              <a:rPr lang="en-US" dirty="0"/>
              <a:t>Tropospheric source</a:t>
            </a:r>
          </a:p>
          <a:p>
            <a:pPr marL="285750" indent="-285750">
              <a:buFontTx/>
              <a:buChar char="-"/>
            </a:pPr>
            <a:r>
              <a:rPr lang="en-US" dirty="0"/>
              <a:t>Linear increase in the troposphere</a:t>
            </a:r>
          </a:p>
          <a:p>
            <a:pPr marL="285750" indent="-285750">
              <a:buFontTx/>
              <a:buChar char="-"/>
            </a:pPr>
            <a:r>
              <a:rPr lang="en-US" dirty="0"/>
              <a:t>Chemically inert (long-lived)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Two options:</a:t>
            </a:r>
          </a:p>
          <a:p>
            <a:pPr marL="285750" indent="-285750">
              <a:buFontTx/>
              <a:buChar char="-"/>
            </a:pPr>
            <a:r>
              <a:rPr lang="en-US" dirty="0"/>
              <a:t>Idealized “clock” tracers in models: can’t compare to observations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Real tracers: never perfect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F639EC-DC79-C337-02CF-090EB5097F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5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6725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3C6DF-BC47-2CCA-A685-B10DD710A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C9F38F85-684C-5735-ACAA-B7BF08765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6372708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Sulfur hexafluoride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9F3551-DEDB-23C6-BB6B-CE2559C4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3232692C-4733-5A19-914E-C88B9243BA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247E44-FA44-8588-A281-25AB1BABA8B9}"/>
              </a:ext>
            </a:extLst>
          </p:cNvPr>
          <p:cNvGrpSpPr/>
          <p:nvPr/>
        </p:nvGrpSpPr>
        <p:grpSpPr>
          <a:xfrm>
            <a:off x="7824192" y="633348"/>
            <a:ext cx="3149811" cy="3241680"/>
            <a:chOff x="7508893" y="1332811"/>
            <a:chExt cx="3149811" cy="3241680"/>
          </a:xfrm>
        </p:grpSpPr>
        <p:pic>
          <p:nvPicPr>
            <p:cNvPr id="2" name="Picture 1" descr="A molecule model with blue and white balls&#10;&#10;AI-generated content may be incorrect.">
              <a:extLst>
                <a:ext uri="{FF2B5EF4-FFF2-40B4-BE49-F238E27FC236}">
                  <a16:creationId xmlns:a16="http://schemas.microsoft.com/office/drawing/2014/main" id="{1E90E323-8047-7D8D-2A4B-74D835059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893" y="1332811"/>
              <a:ext cx="3149811" cy="32416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B2FDFA-F324-5374-BFF6-B2E930EA7F00}"/>
                </a:ext>
              </a:extLst>
            </p:cNvPr>
            <p:cNvSpPr txBox="1"/>
            <p:nvPr/>
          </p:nvSpPr>
          <p:spPr>
            <a:xfrm>
              <a:off x="7533558" y="1484784"/>
              <a:ext cx="1303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2"/>
                  </a:solidFill>
                </a:rPr>
                <a:t>SF</a:t>
              </a:r>
              <a:r>
                <a:rPr lang="en-US" sz="3200" b="1" baseline="-25000" dirty="0">
                  <a:solidFill>
                    <a:schemeClr val="tx2"/>
                  </a:solidFill>
                </a:rPr>
                <a:t>6</a:t>
              </a:r>
              <a:endParaRPr lang="en-BE" sz="3200" b="1" baseline="-250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9" name="Picture 8" descr="A graph of a graph showing the growth of the number of companies&#10;&#10;AI-generated content may be incorrect.">
            <a:extLst>
              <a:ext uri="{FF2B5EF4-FFF2-40B4-BE49-F238E27FC236}">
                <a16:creationId xmlns:a16="http://schemas.microsoft.com/office/drawing/2014/main" id="{06162925-2FFF-B747-669C-EAEF73DDC9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34" y="4076081"/>
            <a:ext cx="4039512" cy="2444341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40E4A9A-57BD-9610-1DBB-4D2B05DBB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7" y="3657439"/>
            <a:ext cx="4565428" cy="26696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95FC49-F661-E639-C9A2-4845E785FE8E}"/>
              </a:ext>
            </a:extLst>
          </p:cNvPr>
          <p:cNvSpPr txBox="1"/>
          <p:nvPr/>
        </p:nvSpPr>
        <p:spPr>
          <a:xfrm>
            <a:off x="551384" y="1143268"/>
            <a:ext cx="97150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Produced by humans at the surface of the Earth.</a:t>
            </a:r>
            <a:b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Nearly linear increase in the troposphere.</a:t>
            </a:r>
            <a:b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Destroyed in the mesosphere.</a:t>
            </a:r>
          </a:p>
          <a:p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Strong greenhouse gas.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0CEAE5-73AE-3DF2-DBE0-5F8192849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6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019331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74A0F-2908-4E2D-CE15-DEF3245B4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4D110524-35F8-75D4-4512-EF7B212E1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6372708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Disagreement between </a:t>
            </a:r>
            <a:r>
              <a:rPr lang="en-US" altLang="en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AoA</a:t>
            </a:r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 trends from models, observations and </a:t>
            </a:r>
            <a:r>
              <a:rPr lang="en-US" altLang="en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reanalyses</a:t>
            </a:r>
            <a:endParaRPr lang="en-US" altLang="en-BE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695AC-D90C-372B-EF12-A6909828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B688379D-947B-4D85-3D35-299F0A7415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EA1C75-3E4A-8187-88EB-70F0809C1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7</a:t>
            </a:fld>
            <a:endParaRPr lang="en-BE" dirty="0"/>
          </a:p>
        </p:txBody>
      </p:sp>
      <p:pic>
        <p:nvPicPr>
          <p:cNvPr id="8" name="Picture 7" descr="A graph of different types of air lines&#10;&#10;AI-generated content may be incorrect.">
            <a:extLst>
              <a:ext uri="{FF2B5EF4-FFF2-40B4-BE49-F238E27FC236}">
                <a16:creationId xmlns:a16="http://schemas.microsoft.com/office/drawing/2014/main" id="{8752AD08-5D4E-7BBA-9186-8BBC1E9DB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9" t="46549"/>
          <a:stretch/>
        </p:blipFill>
        <p:spPr>
          <a:xfrm>
            <a:off x="4367808" y="1175364"/>
            <a:ext cx="5153744" cy="4895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CF3F2A-1898-A401-8DD5-E24E2D7F84FD}"/>
              </a:ext>
            </a:extLst>
          </p:cNvPr>
          <p:cNvSpPr txBox="1"/>
          <p:nvPr/>
        </p:nvSpPr>
        <p:spPr>
          <a:xfrm>
            <a:off x="335360" y="5414757"/>
            <a:ext cx="45365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Consolidated </a:t>
            </a:r>
            <a:r>
              <a:rPr lang="en-US" sz="1400" dirty="0" err="1"/>
              <a:t>obs</a:t>
            </a:r>
            <a:r>
              <a:rPr lang="en-US" sz="1400" dirty="0"/>
              <a:t> = </a:t>
            </a:r>
            <a:r>
              <a:rPr lang="en-US" sz="1400" dirty="0" err="1"/>
              <a:t>AoA</a:t>
            </a:r>
            <a:r>
              <a:rPr lang="en-US" sz="1400" dirty="0"/>
              <a:t> computed using non-linearity correction by Stiller et al., 2012, an inverse Gaussian shape for the age spectrum and a climatological mean for the ratio of the moments from </a:t>
            </a:r>
            <a:r>
              <a:rPr lang="en-US" sz="1400" dirty="0" err="1"/>
              <a:t>CLaMS</a:t>
            </a:r>
            <a:r>
              <a:rPr lang="en-US" sz="1400" dirty="0"/>
              <a:t> simulations driven by ERA-Interim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C4128-146E-4E37-929D-68E6E2FBFDDF}"/>
              </a:ext>
            </a:extLst>
          </p:cNvPr>
          <p:cNvSpPr txBox="1"/>
          <p:nvPr/>
        </p:nvSpPr>
        <p:spPr>
          <a:xfrm>
            <a:off x="8584423" y="5979182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Garny et al. (2024), Rev. </a:t>
            </a:r>
            <a:r>
              <a:rPr lang="en-US" sz="1800" dirty="0" err="1"/>
              <a:t>Geophys</a:t>
            </a:r>
            <a:r>
              <a:rPr lang="en-US" sz="1800" dirty="0"/>
              <a:t>.</a:t>
            </a:r>
            <a:endParaRPr lang="en-BE" sz="1800" dirty="0"/>
          </a:p>
        </p:txBody>
      </p:sp>
    </p:spTree>
    <p:extLst>
      <p:ext uri="{BB962C8B-B14F-4D97-AF65-F5344CB8AC3E}">
        <p14:creationId xmlns:p14="http://schemas.microsoft.com/office/powerpoint/2010/main" val="1884593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EEF29-43DC-4211-6641-BFE71FFCB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lobe with a grid&#10;&#10;AI-generated content may be incorrect.">
            <a:extLst>
              <a:ext uri="{FF2B5EF4-FFF2-40B4-BE49-F238E27FC236}">
                <a16:creationId xmlns:a16="http://schemas.microsoft.com/office/drawing/2014/main" id="{723451D4-8F23-B7FF-2ED1-B3D76CB9E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0140" y="2066554"/>
            <a:ext cx="4026366" cy="4026366"/>
          </a:xfrm>
          <a:prstGeom prst="rect">
            <a:avLst/>
          </a:prstGeom>
        </p:spPr>
      </p:pic>
      <p:sp>
        <p:nvSpPr>
          <p:cNvPr id="21507" name="Title 1">
            <a:extLst>
              <a:ext uri="{FF2B5EF4-FFF2-40B4-BE49-F238E27FC236}">
                <a16:creationId xmlns:a16="http://schemas.microsoft.com/office/drawing/2014/main" id="{6C0015D6-52B4-BF4E-F173-2B673FBA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8280920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The Belgian Assimilation System for Chemical </a:t>
            </a:r>
            <a:r>
              <a:rPr lang="en-US" altLang="en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ObsErvations</a:t>
            </a:r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 (BASCOE)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4F850-9ED9-D365-76D2-A31466A5B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A923FEDD-4EEB-F5A3-E355-D8F3B702FC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1EE0F9-3841-2301-A148-23A5B39774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8</a:t>
            </a:fld>
            <a:endParaRPr lang="en-B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1698E-B91B-8093-FD37-30B6B38C267E}"/>
              </a:ext>
            </a:extLst>
          </p:cNvPr>
          <p:cNvSpPr txBox="1"/>
          <p:nvPr/>
        </p:nvSpPr>
        <p:spPr>
          <a:xfrm>
            <a:off x="7104112" y="1287641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Winds and temperature (e.g. </a:t>
            </a:r>
            <a:r>
              <a:rPr lang="en-US" sz="2000" dirty="0" err="1">
                <a:ea typeface="Calibri" panose="020F0502020204030204" pitchFamily="34" charset="0"/>
                <a:cs typeface="Calibri" panose="020F0502020204030204" pitchFamily="34" charset="0"/>
              </a:rPr>
              <a:t>reanalyses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43C05E-057F-E395-5780-EA7BACBCA202}"/>
              </a:ext>
            </a:extLst>
          </p:cNvPr>
          <p:cNvSpPr txBox="1"/>
          <p:nvPr/>
        </p:nvSpPr>
        <p:spPr>
          <a:xfrm>
            <a:off x="1055439" y="551723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kinetic preprocessor (KPP)</a:t>
            </a:r>
            <a:endParaRPr lang="en-BE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059FE-1E09-3445-02AD-5C333E53E774}"/>
              </a:ext>
            </a:extLst>
          </p:cNvPr>
          <p:cNvSpPr txBox="1"/>
          <p:nvPr/>
        </p:nvSpPr>
        <p:spPr>
          <a:xfrm>
            <a:off x="7912243" y="2970789"/>
            <a:ext cx="3844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More than 200 chemical equations and around 60 species</a:t>
            </a:r>
            <a:endParaRPr lang="en-BE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5C78A-13A6-A8C6-A4CF-27EFF6CB657E}"/>
              </a:ext>
            </a:extLst>
          </p:cNvPr>
          <p:cNvSpPr txBox="1"/>
          <p:nvPr/>
        </p:nvSpPr>
        <p:spPr>
          <a:xfrm>
            <a:off x="452025" y="1673929"/>
            <a:ext cx="4375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Based on a chemistry transport model (Errera et al., 2019, Atmos. Chem. Phys.)</a:t>
            </a:r>
            <a:endParaRPr lang="en-BE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EC3A68-60E5-E071-0255-D7EBCD0E6D63}"/>
              </a:ext>
            </a:extLst>
          </p:cNvPr>
          <p:cNvSpPr txBox="1"/>
          <p:nvPr/>
        </p:nvSpPr>
        <p:spPr>
          <a:xfrm>
            <a:off x="1658852" y="3478620"/>
            <a:ext cx="2379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Initial conditions</a:t>
            </a:r>
            <a:endParaRPr lang="en-BE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1E770-70C4-D132-35A5-28726729F2E5}"/>
              </a:ext>
            </a:extLst>
          </p:cNvPr>
          <p:cNvSpPr txBox="1"/>
          <p:nvPr/>
        </p:nvSpPr>
        <p:spPr>
          <a:xfrm>
            <a:off x="8328248" y="494116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Boundary conditions</a:t>
            </a:r>
            <a:endParaRPr lang="en-BE" sz="2000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43A13EF-E7FD-AE57-B179-2E39F6398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88698">
            <a:off x="7436008" y="1703488"/>
            <a:ext cx="560322" cy="128407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A0B0930-200F-9DEC-6465-328ADF171D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 flipH="1">
            <a:off x="3699883" y="3321003"/>
            <a:ext cx="560322" cy="128407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7BF8038-B710-C859-1A43-68B483EC8B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4194" y="4941168"/>
            <a:ext cx="1123950" cy="381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7116EA-765A-33F6-9A66-B0B1E1A812DB}"/>
              </a:ext>
            </a:extLst>
          </p:cNvPr>
          <p:cNvCxnSpPr>
            <a:cxnSpLocks/>
          </p:cNvCxnSpPr>
          <p:nvPr/>
        </p:nvCxnSpPr>
        <p:spPr>
          <a:xfrm flipV="1">
            <a:off x="3980044" y="4842575"/>
            <a:ext cx="1484398" cy="70168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03748B-A876-0E13-804B-28C22D414FE7}"/>
              </a:ext>
            </a:extLst>
          </p:cNvPr>
          <p:cNvCxnSpPr>
            <a:cxnSpLocks/>
          </p:cNvCxnSpPr>
          <p:nvPr/>
        </p:nvCxnSpPr>
        <p:spPr>
          <a:xfrm>
            <a:off x="3715372" y="2526630"/>
            <a:ext cx="1813416" cy="101671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85E112-7C7B-09D3-7C72-E09C27566FC9}"/>
              </a:ext>
            </a:extLst>
          </p:cNvPr>
          <p:cNvCxnSpPr>
            <a:cxnSpLocks/>
          </p:cNvCxnSpPr>
          <p:nvPr/>
        </p:nvCxnSpPr>
        <p:spPr>
          <a:xfrm flipV="1">
            <a:off x="6963168" y="3382102"/>
            <a:ext cx="913305" cy="2169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208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9D143-279A-72CA-BF8F-44184EEA1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>
            <a:extLst>
              <a:ext uri="{FF2B5EF4-FFF2-40B4-BE49-F238E27FC236}">
                <a16:creationId xmlns:a16="http://schemas.microsoft.com/office/drawing/2014/main" id="{EDB81A25-C0BE-82B5-313D-37B4CC9C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3692"/>
            <a:ext cx="8280920" cy="696913"/>
          </a:xfrm>
        </p:spPr>
        <p:txBody>
          <a:bodyPr/>
          <a:lstStyle/>
          <a:p>
            <a:r>
              <a:rPr lang="en-US" altLang="en-BE" sz="2400" dirty="0">
                <a:latin typeface="Verdana" panose="020B0604030504040204" pitchFamily="34" charset="0"/>
                <a:ea typeface="Verdana" panose="020B0604030504040204" pitchFamily="34" charset="0"/>
              </a:rPr>
              <a:t>BASCOE simulations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77247-3D5A-7512-D8DF-A60DAE36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B043F52A-5E37-F585-BA14-A07610E20B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6841" y="106183"/>
            <a:ext cx="773622" cy="77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D3885F-34E6-84FE-FFDD-4A94A90332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AE501-4389-4B51-8C1E-C64EFBBEF06F}" type="slidenum">
              <a:rPr lang="en-BE" smtClean="0"/>
              <a:pPr/>
              <a:t>9</a:t>
            </a:fld>
            <a:endParaRPr lang="en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30EDA-D578-1703-121A-2A33E3A3EF73}"/>
              </a:ext>
            </a:extLst>
          </p:cNvPr>
          <p:cNvSpPr txBox="1"/>
          <p:nvPr/>
        </p:nvSpPr>
        <p:spPr>
          <a:xfrm>
            <a:off x="3590989" y="2937133"/>
            <a:ext cx="411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ERA5</a:t>
            </a:r>
            <a:r>
              <a:rPr lang="en-US" dirty="0"/>
              <a:t>, </a:t>
            </a:r>
            <a:r>
              <a:rPr lang="en-US" dirty="0" err="1"/>
              <a:t>Hersbach</a:t>
            </a:r>
            <a:r>
              <a:rPr lang="en-US" dirty="0"/>
              <a:t> et al. 2020, </a:t>
            </a:r>
            <a:r>
              <a:rPr lang="en-US" dirty="0" err="1"/>
              <a:t>Q.J.Roy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MERRA2</a:t>
            </a:r>
            <a:r>
              <a:rPr lang="en-US" dirty="0"/>
              <a:t>, </a:t>
            </a:r>
            <a:r>
              <a:rPr lang="en-US" dirty="0" err="1"/>
              <a:t>Gelaro</a:t>
            </a:r>
            <a:r>
              <a:rPr lang="en-US" dirty="0"/>
              <a:t> et al. 2017, </a:t>
            </a:r>
            <a:r>
              <a:rPr lang="en-US" dirty="0" err="1"/>
              <a:t>J.Clim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7030A0"/>
                </a:solidFill>
              </a:rPr>
              <a:t>JRA-3Q</a:t>
            </a:r>
            <a:r>
              <a:rPr lang="en-US" dirty="0"/>
              <a:t>, Kosaka et al. 2023, JMSJ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BE" dirty="0"/>
          </a:p>
        </p:txBody>
      </p:sp>
      <p:pic>
        <p:nvPicPr>
          <p:cNvPr id="5" name="Picture 4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BCCE4BB2-17F5-E903-4C17-570CEF8F3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20" y="2651403"/>
            <a:ext cx="1355645" cy="7531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EF81A3A-51AF-3C54-37DD-99E73F71693F}"/>
              </a:ext>
            </a:extLst>
          </p:cNvPr>
          <p:cNvGrpSpPr/>
          <p:nvPr/>
        </p:nvGrpSpPr>
        <p:grpSpPr>
          <a:xfrm>
            <a:off x="1725788" y="3549853"/>
            <a:ext cx="1402297" cy="755909"/>
            <a:chOff x="207988" y="3968235"/>
            <a:chExt cx="1402297" cy="755909"/>
          </a:xfrm>
        </p:grpSpPr>
        <p:pic>
          <p:nvPicPr>
            <p:cNvPr id="13" name="Picture 12" descr="A logo with a red and white circle&#10;&#10;AI-generated content may be incorrect.">
              <a:extLst>
                <a:ext uri="{FF2B5EF4-FFF2-40B4-BE49-F238E27FC236}">
                  <a16:creationId xmlns:a16="http://schemas.microsoft.com/office/drawing/2014/main" id="{772D6DE5-1006-6E6B-F326-A5DDC8106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8" y="3968235"/>
              <a:ext cx="725190" cy="580729"/>
            </a:xfrm>
            <a:prstGeom prst="rect">
              <a:avLst/>
            </a:prstGeom>
          </p:spPr>
        </p:pic>
        <p:pic>
          <p:nvPicPr>
            <p:cNvPr id="15" name="Picture 14" descr="A blue and black rectangle with text&#10;&#10;AI-generated content may be incorrect.">
              <a:extLst>
                <a:ext uri="{FF2B5EF4-FFF2-40B4-BE49-F238E27FC236}">
                  <a16:creationId xmlns:a16="http://schemas.microsoft.com/office/drawing/2014/main" id="{5A0C83B6-5F10-1AB5-CF84-BED5D06E9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48" y="3971007"/>
              <a:ext cx="753137" cy="753137"/>
            </a:xfrm>
            <a:prstGeom prst="rect">
              <a:avLst/>
            </a:prstGeom>
          </p:spPr>
        </p:pic>
      </p:grpSp>
      <p:pic>
        <p:nvPicPr>
          <p:cNvPr id="18" name="Picture 17" descr="A black and white symbol&#10;&#10;AI-generated content may be incorrect.">
            <a:extLst>
              <a:ext uri="{FF2B5EF4-FFF2-40B4-BE49-F238E27FC236}">
                <a16:creationId xmlns:a16="http://schemas.microsoft.com/office/drawing/2014/main" id="{D6A7703E-C077-A027-A450-1B1CC62A35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1" y="4451603"/>
            <a:ext cx="1586969" cy="626786"/>
          </a:xfrm>
          <a:prstGeom prst="rect">
            <a:avLst/>
          </a:prstGeom>
        </p:spPr>
      </p:pic>
      <p:sp>
        <p:nvSpPr>
          <p:cNvPr id="19" name="Right Brace 18">
            <a:extLst>
              <a:ext uri="{FF2B5EF4-FFF2-40B4-BE49-F238E27FC236}">
                <a16:creationId xmlns:a16="http://schemas.microsoft.com/office/drawing/2014/main" id="{D64F7BCF-0FE1-A105-6339-73FFC69F66D1}"/>
              </a:ext>
            </a:extLst>
          </p:cNvPr>
          <p:cNvSpPr/>
          <p:nvPr/>
        </p:nvSpPr>
        <p:spPr>
          <a:xfrm>
            <a:off x="7273741" y="2912465"/>
            <a:ext cx="432048" cy="2016224"/>
          </a:xfrm>
          <a:prstGeom prst="rightBrace">
            <a:avLst>
              <a:gd name="adj1" fmla="val 50768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45175B-8349-A41D-CB48-84D388F5A360}"/>
              </a:ext>
            </a:extLst>
          </p:cNvPr>
          <p:cNvSpPr txBox="1"/>
          <p:nvPr/>
        </p:nvSpPr>
        <p:spPr>
          <a:xfrm>
            <a:off x="7921813" y="3443491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Input for 3 different BASCOE simulations! </a:t>
            </a:r>
            <a:r>
              <a:rPr lang="en-US" b="1" i="1" dirty="0">
                <a:solidFill>
                  <a:schemeClr val="accent3"/>
                </a:solidFill>
              </a:rPr>
              <a:t>CTM-E5</a:t>
            </a:r>
            <a:r>
              <a:rPr lang="en-US" i="1" dirty="0"/>
              <a:t>, </a:t>
            </a:r>
            <a:r>
              <a:rPr lang="en-US" b="1" i="1" dirty="0">
                <a:solidFill>
                  <a:srgbClr val="C00000"/>
                </a:solidFill>
              </a:rPr>
              <a:t>CTM-M2</a:t>
            </a:r>
            <a:r>
              <a:rPr lang="en-US" i="1" dirty="0"/>
              <a:t> and </a:t>
            </a:r>
            <a:r>
              <a:rPr lang="en-US" b="1" i="1" dirty="0">
                <a:solidFill>
                  <a:srgbClr val="7030A0"/>
                </a:solidFill>
              </a:rPr>
              <a:t>CTM-J3Q</a:t>
            </a:r>
            <a:endParaRPr lang="en-BE" b="1" i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CA1951-0DAA-8E32-FF11-F4A123714F70}"/>
              </a:ext>
            </a:extLst>
          </p:cNvPr>
          <p:cNvSpPr txBox="1"/>
          <p:nvPr/>
        </p:nvSpPr>
        <p:spPr>
          <a:xfrm>
            <a:off x="1199456" y="1412776"/>
            <a:ext cx="9289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cap="small" dirty="0"/>
              <a:t>Definition</a:t>
            </a:r>
            <a:r>
              <a:rPr lang="en-US" sz="1800" dirty="0"/>
              <a:t>: A  reanalysis data set </a:t>
            </a:r>
            <a:r>
              <a:rPr lang="en-US" dirty="0"/>
              <a:t>is a model simulation combined with observations (via data assimilation) to provide a globally complete picture of the atmosphere that contains real world information.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7652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RA-IASB">
      <a:dk1>
        <a:srgbClr val="231F20"/>
      </a:dk1>
      <a:lt1>
        <a:sysClr val="window" lastClr="FFFFFF"/>
      </a:lt1>
      <a:dk2>
        <a:srgbClr val="1F497D"/>
      </a:dk2>
      <a:lt2>
        <a:srgbClr val="E6E7E8"/>
      </a:lt2>
      <a:accent1>
        <a:srgbClr val="DD7626"/>
      </a:accent1>
      <a:accent2>
        <a:srgbClr val="EBA370"/>
      </a:accent2>
      <a:accent3>
        <a:srgbClr val="254F77"/>
      </a:accent3>
      <a:accent4>
        <a:srgbClr val="688CB1"/>
      </a:accent4>
      <a:accent5>
        <a:srgbClr val="9BB3CA"/>
      </a:accent5>
      <a:accent6>
        <a:srgbClr val="E6E7E8"/>
      </a:accent6>
      <a:hlink>
        <a:srgbClr val="DD7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RA-IASB_Template2018_4-3.ppt  -  Compatibility Mode" id="{37EC530C-5523-45A4-81E5-1C211CD8EA90}" vid="{4772F63A-5D2C-479C-AFE0-0B6EC4EE0890}"/>
    </a:ext>
  </a:extLst>
</a:theme>
</file>

<file path=ppt/theme/theme2.xml><?xml version="1.0" encoding="utf-8"?>
<a:theme xmlns:a="http://schemas.openxmlformats.org/drawingml/2006/main" name="B.USOC_template_V1.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Nasalization Rg"/>
        <a:ea typeface=""/>
        <a:cs typeface="Arial"/>
      </a:majorFont>
      <a:minorFont>
        <a:latin typeface="Nasalization Rg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RA-IASB_Template2018_4-3.ppt  -  Compatibility Mode" id="{37EC530C-5523-45A4-81E5-1C211CD8EA90}" vid="{B485C4B8-2457-4CE6-9410-19A3D001A60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00000001002_BIRA-IASB_Template2018_4-3</Template>
  <TotalTime>9063</TotalTime>
  <Words>709</Words>
  <Application>Microsoft Office PowerPoint</Application>
  <PresentationFormat>Widescreen</PresentationFormat>
  <Paragraphs>145</Paragraphs>
  <Slides>26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 Math</vt:lpstr>
      <vt:lpstr>Gill Sans MT</vt:lpstr>
      <vt:lpstr>Nasalization Rg</vt:lpstr>
      <vt:lpstr>Open Sans</vt:lpstr>
      <vt:lpstr>Verdana</vt:lpstr>
      <vt:lpstr>Office Theme</vt:lpstr>
      <vt:lpstr>B.USOC_template_V1.0</vt:lpstr>
      <vt:lpstr>PowerPoint Presentation</vt:lpstr>
      <vt:lpstr>PowerPoint Presentation</vt:lpstr>
      <vt:lpstr>PowerPoint Presentation</vt:lpstr>
      <vt:lpstr>Age of air (AoA) as a proxy for circulation speed</vt:lpstr>
      <vt:lpstr>A perfect tracer for stratospheric age of air</vt:lpstr>
      <vt:lpstr>Sulfur hexafluoride</vt:lpstr>
      <vt:lpstr>Disagreement between AoA trends from models, observations and reanalyses</vt:lpstr>
      <vt:lpstr>The Belgian Assimilation System for Chemical ObsErvations (BASCOE)</vt:lpstr>
      <vt:lpstr>BASCOE simulations</vt:lpstr>
      <vt:lpstr>Good agreement with MIPAS and ACE-FTS</vt:lpstr>
      <vt:lpstr>Lifetime averages 2002-2012 agree well with the literature</vt:lpstr>
      <vt:lpstr>The Changing Atmosphere Infrared Tomography (CAIRT) Explorer</vt:lpstr>
      <vt:lpstr>Age of air simulations for CAIRT</vt:lpstr>
      <vt:lpstr>Assessing changes in the middle atmosphere using stratospheric observations, chemical transport models and data assimilation</vt:lpstr>
      <vt:lpstr>Image credits </vt:lpstr>
      <vt:lpstr>Back-up slides</vt:lpstr>
      <vt:lpstr>Lifetime timeseries show a semi-annual oscillation</vt:lpstr>
      <vt:lpstr>Age of air (AoA) as a proxy for circulation speed</vt:lpstr>
      <vt:lpstr>Global atmospheric lifetime</vt:lpstr>
      <vt:lpstr>Reaction rates</vt:lpstr>
      <vt:lpstr>PowerPoint Presentation</vt:lpstr>
      <vt:lpstr>Reanlysis preprocessing: reducing vertical resolution </vt:lpstr>
      <vt:lpstr>Perpetual QBO runs: December-January-February</vt:lpstr>
      <vt:lpstr>Perpetual QBO runs: March-April-May</vt:lpstr>
      <vt:lpstr>Perpetual QBO runs: June-July-August</vt:lpstr>
      <vt:lpstr>Perpetual QBO runs: September-October-November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Lucie Lamort</dc:creator>
  <cp:lastModifiedBy>Sarah Vervalcke</cp:lastModifiedBy>
  <cp:revision>184</cp:revision>
  <cp:lastPrinted>2018-02-05T11:38:42Z</cp:lastPrinted>
  <dcterms:created xsi:type="dcterms:W3CDTF">2019-10-07T07:49:04Z</dcterms:created>
  <dcterms:modified xsi:type="dcterms:W3CDTF">2025-06-15T14:14:53Z</dcterms:modified>
</cp:coreProperties>
</file>