
<file path=[Content_Types].xml><?xml version="1.0" encoding="utf-8"?>
<Types xmlns="http://schemas.openxmlformats.org/package/2006/content-types">
  <Default Extension="wmf" ContentType="image/x-wmf"/>
  <Default Extension="gif" ContentType="image/gi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7.xml" ContentType="application/vnd.openxmlformats-officedocument.presentationml.slideLayout+xml"/>
  <Override PartName="/ppt/notesSlides/notesSlide13.xml" ContentType="application/vnd.openxmlformats-officedocument.presentationml.notesSlide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s/slide22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  <p:sldMasterId id="2147483654" r:id="rId2"/>
    <p:sldMasterId id="2147483670" r:id="rId3"/>
    <p:sldMasterId id="2147483682" r:id="rId4"/>
  </p:sldMasterIdLst>
  <p:notesMasterIdLst>
    <p:notesMasterId r:id="rId32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</p:sldIdLst>
  <p:sldSz cx="12192000" cy="6858000"/>
  <p:notesSz cx="7104063" cy="10234613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120" d="100"/>
          <a:sy n="120" d="100"/>
        </p:scale>
        <p:origin x="108" y="168"/>
      </p:cViewPr>
      <p:guideLst>
        <p:guide pos="731" orient="horz"/>
        <p:guide pos="2184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6082879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7143756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>
              <a:defRPr/>
            </a:pPr>
            <a:fld id="{0E031FBC-426E-404B-8E75-70956C354C81}" type="datetimeFigureOut">
              <a:rPr lang="en-US"/>
              <a:t>3/2/2024</a:t>
            </a:fld>
            <a:endParaRPr lang="en-US"/>
          </a:p>
        </p:txBody>
      </p:sp>
      <p:sp>
        <p:nvSpPr>
          <p:cNvPr id="1425958939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82600" y="1279525"/>
            <a:ext cx="6140450" cy="345439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124100062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30431764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579756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>
              <a:defRPr/>
            </a:pPr>
            <a:fld id="{6749F652-82E7-4AC5-8560-2B34693A4FD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8221C6-6D5C-3E51-7B78-49DD0FF7EDD7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3B0DAF-032E-A29C-B938-2591A847FA1F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C43E3B-903C-AFFC-37C7-368F748A155F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EA82A5-EBF3-CDF7-B102-259CFAEF4541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1D6D1C-518D-9391-ED75-C9732F88DE92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AE2CCB-5E8C-D36F-C66C-AECAA6020D33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D13AA8-9C33-D3C0-F1ED-39AE1DDD292D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41955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14798329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36702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16</a:t>
            </a:fld>
            <a:endParaRPr lang="fr-FR"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3383944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980138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107924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17</a:t>
            </a:fld>
            <a:endParaRPr lang="fr-FR"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513724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14746862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898903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18</a:t>
            </a:fld>
            <a:endParaRPr lang="fr-FR"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61044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151116128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179269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19</a:t>
            </a:fld>
            <a:endParaRPr lang="fr-FR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16A0DD-8634-941D-D66E-809D85EF8DBA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12B52F-DE3F-7C7B-D82F-9292A8D3C83B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917B4EF-239E-8941-64B3-F70C1564CD5E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942111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14695008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27964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22</a:t>
            </a:fld>
            <a:endParaRPr lang="fr-FR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420F63-B7AD-3E56-77B9-B43A3AB8AA4E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181501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-184150" y="835025"/>
            <a:ext cx="7407275" cy="4167187"/>
          </a:xfrm>
        </p:spPr>
      </p:sp>
      <p:sp>
        <p:nvSpPr>
          <p:cNvPr id="3535742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14050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4</a:t>
            </a:fld>
            <a:endParaRPr lang="fr-FR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556D363-776E-27BA-80A3-540CCE1DE901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E4B5AA3-0417-A0B6-1AE8-D3C99A37C356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49317A-C77C-B206-B8E6-CE11E9D1ECCF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D22605-03A9-43FF-3E63-C61C1BB41F03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A03A00-F0CB-7A3B-48B6-C6C08376700C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Cover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6607628" name="Image 14" descr="logo_couv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95400" y="1990725"/>
            <a:ext cx="9601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781689" name="Image 14" descr="logo_couv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95400" y="1990725"/>
            <a:ext cx="9601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4678396" name="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155472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0337163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23253930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38932800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26799024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65543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793634297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4316235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9987184" name="Titre 1"/>
          <p:cNvSpPr>
            <a:spLocks noGrp="1"/>
          </p:cNvSpPr>
          <p:nvPr>
            <p:ph type="title"/>
          </p:nvPr>
        </p:nvSpPr>
        <p:spPr bwMode="auto"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3191039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766732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20587199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335958054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173043" name="Titre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294079287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fr-FR"/>
          </a:p>
        </p:txBody>
      </p:sp>
      <p:sp>
        <p:nvSpPr>
          <p:cNvPr id="46001424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3394252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02083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07055372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3772570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207408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9480551" y="53978"/>
            <a:ext cx="3048000" cy="5967413"/>
          </a:xfrm>
        </p:spPr>
        <p:txBody>
          <a:bodyPr vert="eaVert"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140548409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334435" y="53978"/>
            <a:ext cx="8942917" cy="5967413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58721531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AndTwoObj" userDrawn="1">
  <p:cSld name="Titre. Contenu et 2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3916479" name="Titre 1"/>
          <p:cNvSpPr>
            <a:spLocks noGrp="1"/>
          </p:cNvSpPr>
          <p:nvPr>
            <p:ph type="title"/>
          </p:nvPr>
        </p:nvSpPr>
        <p:spPr bwMode="auto">
          <a:xfrm>
            <a:off x="1005419" y="53974"/>
            <a:ext cx="11523133" cy="566738"/>
          </a:xfrm>
        </p:spPr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239666701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334435" y="1125538"/>
            <a:ext cx="5659967" cy="4895850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6300905" name="Espace réservé du contenu 3"/>
          <p:cNvSpPr>
            <a:spLocks noGrp="1"/>
          </p:cNvSpPr>
          <p:nvPr>
            <p:ph sz="quarter" idx="2"/>
          </p:nvPr>
        </p:nvSpPr>
        <p:spPr bwMode="auto">
          <a:xfrm>
            <a:off x="6197602" y="1125541"/>
            <a:ext cx="5659967" cy="2371725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85819686" name="Espace réservé du contenu 4"/>
          <p:cNvSpPr>
            <a:spLocks noGrp="1"/>
          </p:cNvSpPr>
          <p:nvPr>
            <p:ph sz="quarter" idx="3"/>
          </p:nvPr>
        </p:nvSpPr>
        <p:spPr bwMode="auto">
          <a:xfrm>
            <a:off x="6197602" y="3649666"/>
            <a:ext cx="5659967" cy="2371725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85741796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xAndTwoObj" userDrawn="1">
  <p:cSld name="Titre. Texte et 2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3310787" name="Titre 1"/>
          <p:cNvSpPr>
            <a:spLocks noGrp="1"/>
          </p:cNvSpPr>
          <p:nvPr>
            <p:ph type="title"/>
          </p:nvPr>
        </p:nvSpPr>
        <p:spPr bwMode="auto">
          <a:xfrm>
            <a:off x="1005419" y="53974"/>
            <a:ext cx="11523133" cy="566738"/>
          </a:xfrm>
        </p:spPr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7917852" name="Espace réservé du texte 2"/>
          <p:cNvSpPr>
            <a:spLocks noGrp="1"/>
          </p:cNvSpPr>
          <p:nvPr>
            <p:ph type="body" sz="half" idx="1"/>
          </p:nvPr>
        </p:nvSpPr>
        <p:spPr bwMode="auto">
          <a:xfrm>
            <a:off x="334435" y="1125538"/>
            <a:ext cx="5659967" cy="4895850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80271313" name="Espace réservé du contenu 3"/>
          <p:cNvSpPr>
            <a:spLocks noGrp="1"/>
          </p:cNvSpPr>
          <p:nvPr>
            <p:ph sz="quarter" idx="2"/>
          </p:nvPr>
        </p:nvSpPr>
        <p:spPr bwMode="auto">
          <a:xfrm>
            <a:off x="6197602" y="1125541"/>
            <a:ext cx="5659967" cy="2371725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36537272" name="Espace réservé du contenu 4"/>
          <p:cNvSpPr>
            <a:spLocks noGrp="1"/>
          </p:cNvSpPr>
          <p:nvPr>
            <p:ph sz="quarter" idx="3"/>
          </p:nvPr>
        </p:nvSpPr>
        <p:spPr bwMode="auto">
          <a:xfrm>
            <a:off x="6197602" y="3649666"/>
            <a:ext cx="5659967" cy="2371725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13299521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AndTx" userDrawn="1">
  <p:cSld name="Title, Content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7591290" name="Title 1"/>
          <p:cNvSpPr>
            <a:spLocks noGrp="1"/>
          </p:cNvSpPr>
          <p:nvPr>
            <p:ph type="title"/>
          </p:nvPr>
        </p:nvSpPr>
        <p:spPr bwMode="auto">
          <a:xfrm>
            <a:off x="1005419" y="53974"/>
            <a:ext cx="11523133" cy="566738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321811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34435" y="1125538"/>
            <a:ext cx="5659967" cy="48958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75775114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197602" y="1125538"/>
            <a:ext cx="5659967" cy="489585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00316814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0381521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lIns="108000" rIns="10800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52994069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prstGeom prst="rect">
            <a:avLst/>
          </a:prstGeo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334148633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69600" y="1098000"/>
            <a:ext cx="3432000" cy="3564000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105264057" name="Espace réservé du numéro de diapositive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E80E4F78-D6C2-483F-8DF7-1755DA646B92}" type="slidenum">
              <a:rPr lang="fr-FR"/>
              <a:t>‹#›</a:t>
            </a:fld>
            <a:endParaRPr lang="fr-FR"/>
          </a:p>
        </p:txBody>
      </p:sp>
      <p:sp>
        <p:nvSpPr>
          <p:cNvPr id="1035355094" name="Espace réservé du pied de page 18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objOnly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005746" name="Content Placeholder 1"/>
          <p:cNvSpPr>
            <a:spLocks noGrp="1"/>
          </p:cNvSpPr>
          <p:nvPr>
            <p:ph/>
          </p:nvPr>
        </p:nvSpPr>
        <p:spPr bwMode="auto">
          <a:xfrm>
            <a:off x="0" y="0"/>
            <a:ext cx="12192000" cy="64008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8472132" name="Rectangle 2"/>
          <p:cNvSpPr>
            <a:spLocks noChangeArrowheads="1" noGrp="1"/>
          </p:cNvSpPr>
          <p:nvPr>
            <p:ph type="ctrTitle"/>
          </p:nvPr>
        </p:nvSpPr>
        <p:spPr bwMode="auto">
          <a:xfrm>
            <a:off x="914400" y="2130428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27525432" name="Rectangle 3"/>
          <p:cNvSpPr>
            <a:spLocks noChangeArrowheads="1"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87967565" name="Rectangle 4"/>
          <p:cNvSpPr>
            <a:spLocks noChangeArrowheads="1" noGrp="1"/>
          </p:cNvSpPr>
          <p:nvPr>
            <p:ph type="dt" sz="half" idx="10"/>
          </p:nvPr>
        </p:nvSpPr>
        <p:spPr bwMode="auto">
          <a:xfrm>
            <a:off x="4279902" y="6624638"/>
            <a:ext cx="1267884" cy="215899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97848652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xfrm>
            <a:off x="5647269" y="6624638"/>
            <a:ext cx="5439832" cy="215899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16418753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xfrm>
            <a:off x="11161186" y="6624638"/>
            <a:ext cx="992716" cy="215899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806041F-10D1-49A2-A454-803EFDC2876A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181865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9170367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95751693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86908524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31429683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60E0FC4D-18A2-417B-B076-17AD72F39696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8935606" name="Title 1"/>
          <p:cNvSpPr>
            <a:spLocks noGrp="1"/>
          </p:cNvSpPr>
          <p:nvPr>
            <p:ph type="title"/>
          </p:nvPr>
        </p:nvSpPr>
        <p:spPr bwMode="auto"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126057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682632979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81682709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42441824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48E6A534-74FB-4F50-9E68-2CA1D5FED5F3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867481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7156270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1051219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67606819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31856553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9197289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F3255D31-4AA5-43A5-91D9-B7137B5AA89D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9274080" name="Titl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183956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1422326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32079342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02523101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26359704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23259979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37065964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4DE37416-9EC6-451C-887B-0C36FC9F0A09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98459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21435316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064485314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451793496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E20A9819-BAFF-4899-B4C9-57142667D70E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6665498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41611832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95676039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A9A8B3E3-2FC9-4BD0-B4B0-47124E9DE81F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0231890" name="Title 1"/>
          <p:cNvSpPr>
            <a:spLocks noGrp="1"/>
          </p:cNvSpPr>
          <p:nvPr>
            <p:ph type="title"/>
          </p:nvPr>
        </p:nvSpPr>
        <p:spPr bwMode="auto"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8918741" name="Content Placeholder 2"/>
          <p:cNvSpPr>
            <a:spLocks noGrp="1"/>
          </p:cNvSpPr>
          <p:nvPr>
            <p:ph idx="1"/>
          </p:nvPr>
        </p:nvSpPr>
        <p:spPr bwMode="auto">
          <a:xfrm>
            <a:off x="4766732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35885243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24891400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44919912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84225115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39B9D4A-EE12-4596-8943-472B96E556B3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6795817" name="Title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34249702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120595962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97904675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480292159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34120960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6C248D-3D51-48A3-AA22-E7025E89BF5B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7842624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20411062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FR"/>
          </a:p>
        </p:txBody>
      </p:sp>
      <p:sp>
        <p:nvSpPr>
          <p:cNvPr id="1391379291" name="Espace réservé du numéro de diapositive 7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0E86B164-92DB-4447-A601-A8FCBAED8EE5}" type="slidenum">
              <a:rPr lang="fr-FR"/>
              <a:t>‹#›</a:t>
            </a:fld>
            <a:endParaRPr lang="fr-FR"/>
          </a:p>
        </p:txBody>
      </p:sp>
      <p:sp>
        <p:nvSpPr>
          <p:cNvPr id="911921109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451496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44332571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14937092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53423699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15459485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C62EE8F1-29F9-4F9F-9B89-BC5948F332CA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634908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839200" y="665163"/>
            <a:ext cx="2743200" cy="5461000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900576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665163"/>
            <a:ext cx="8026400" cy="5461000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71848679" name="Rectangle 4"/>
          <p:cNvSpPr>
            <a:spLocks noChangeArrowheads="1" noGrp="1"/>
          </p:cNvSpPr>
          <p:nvPr>
            <p:ph type="dt" sz="half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39468105" name="Rectangle 5"/>
          <p:cNvSpPr>
            <a:spLocks noChangeArrowheads="1" noGrp="1"/>
          </p:cNvSpPr>
          <p:nvPr>
            <p:ph type="ftr" sz="quarter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45540314" name="Rectangle 6"/>
          <p:cNvSpPr>
            <a:spLocks noChangeArrowheads="1" noGrp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62E287A7-E19B-4411-9E37-10C62D4B5BAE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Cover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1430620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86" y="1"/>
            <a:ext cx="9986433" cy="549274"/>
          </a:xfrm>
          <a:prstGeom prst="rect">
            <a:avLst/>
          </a:prstGeom>
          <a:noFill/>
        </p:spPr>
        <p:txBody>
          <a:bodyPr anchor="b" anchorCtr="0"/>
          <a:lstStyle>
            <a:lvl1pPr>
              <a:defRPr sz="14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4709682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85" y="549273"/>
            <a:ext cx="9986433" cy="575470"/>
          </a:xfrm>
        </p:spPr>
        <p:txBody>
          <a:bodyPr/>
          <a:lstStyle>
            <a:lvl1pPr marL="0" indent="0" algn="l">
              <a:buNone/>
              <a:defRPr sz="145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886341659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26/07/2013</a:t>
            </a:r>
            <a:endParaRPr/>
          </a:p>
        </p:txBody>
      </p:sp>
      <p:sp>
        <p:nvSpPr>
          <p:cNvPr id="542425948" name="Espace réservé du numéro de diapositive 1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733122C9-A0B9-462F-8757-0847AD287B63}" type="slidenum">
              <a:rPr lang="en-US"/>
              <a:t>‹#›</a:t>
            </a:fld>
            <a:endParaRPr lang="en-US"/>
          </a:p>
        </p:txBody>
      </p:sp>
      <p:sp>
        <p:nvSpPr>
          <p:cNvPr id="1757881014" name="Espace réservé du pied de page 13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l 66TH MEETING OF THE ESRF l 30-31 May 2014 l Author</a:t>
            </a:r>
            <a:endParaRPr/>
          </a:p>
        </p:txBody>
      </p:sp>
      <p:pic>
        <p:nvPicPr>
          <p:cNvPr id="619612216" name="Image 8" descr="logo_couv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96000" y="1701000"/>
            <a:ext cx="9600000" cy="34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399755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25622189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prstGeom prst="rect">
            <a:avLst/>
          </a:prstGeo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60"/>
              </a:spcAft>
              <a:buFont typeface="Arial"/>
              <a:buNone/>
              <a:defRPr sz="3350">
                <a:solidFill>
                  <a:schemeClr val="bg1"/>
                </a:solidFill>
              </a:defRPr>
            </a:lvl1pPr>
            <a:lvl2pPr marL="0" indent="0">
              <a:spcBef>
                <a:spcPts val="480"/>
              </a:spcBef>
              <a:spcAft>
                <a:spcPts val="0"/>
              </a:spcAft>
              <a:buFont typeface="Arial"/>
              <a:buNone/>
              <a:defRPr sz="31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/>
              <a:buNone/>
              <a:defRPr sz="27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SzPct val="80000"/>
              <a:buNone/>
              <a:defRPr sz="21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16744184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12719267" name="Espace réservé de la date 16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26/07/2013</a:t>
            </a:r>
            <a:endParaRPr/>
          </a:p>
        </p:txBody>
      </p:sp>
      <p:sp>
        <p:nvSpPr>
          <p:cNvPr id="1003631546" name="Espace réservé du numéro de diapositive 17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Page </a:t>
            </a:r>
            <a:fld id="{733122C9-A0B9-462F-8757-0847AD287B63}" type="slidenum">
              <a:rPr lang="en-US"/>
              <a:t>‹#›</a:t>
            </a:fld>
            <a:endParaRPr lang="en-US"/>
          </a:p>
        </p:txBody>
      </p:sp>
      <p:sp>
        <p:nvSpPr>
          <p:cNvPr id="620781566" name="Espace réservé du pied de page 18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 66TH MEETING OF THE ESRF l 30-31 May 2014 l Author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1818804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506775382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61355197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26/07/2013</a:t>
            </a:r>
            <a:endParaRPr/>
          </a:p>
        </p:txBody>
      </p:sp>
      <p:sp>
        <p:nvSpPr>
          <p:cNvPr id="1834207895" name="Espace réservé du numéro de diapositive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Page </a:t>
            </a:r>
            <a:fld id="{733122C9-A0B9-462F-8757-0847AD287B63}" type="slidenum">
              <a:rPr lang="en-US"/>
              <a:t>‹#›</a:t>
            </a:fld>
            <a:endParaRPr lang="en-US"/>
          </a:p>
        </p:txBody>
      </p:sp>
      <p:sp>
        <p:nvSpPr>
          <p:cNvPr id="706690135" name="Espace réservé du pied de page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 66TH MEETING OF THE ESRF l 30-31 May 2014 l Author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9940666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43920302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26/07/2013</a:t>
            </a:r>
            <a:endParaRPr/>
          </a:p>
        </p:txBody>
      </p:sp>
      <p:sp>
        <p:nvSpPr>
          <p:cNvPr id="1944618397" name="Espace réservé du numéro de diapositive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Page </a:t>
            </a:r>
            <a:fld id="{733122C9-A0B9-462F-8757-0847AD287B63}" type="slidenum">
              <a:rPr lang="en-US"/>
              <a:t>‹#›</a:t>
            </a:fld>
            <a:endParaRPr lang="en-US"/>
          </a:p>
        </p:txBody>
      </p:sp>
      <p:sp>
        <p:nvSpPr>
          <p:cNvPr id="1739580584" name="Espace réservé du pied de page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 66TH MEETING OF THE ESRF l 30-31 May 2014 l Author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Use for importing slid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104411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50495201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  <p:sp>
        <p:nvSpPr>
          <p:cNvPr id="1955023233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951AA52-4B2B-40F1-96DD-BFA598F65C64}" type="slidenum">
              <a:rPr lang="fr-FR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lour pale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49418649" name="Group 11"/>
          <p:cNvGrpSpPr/>
          <p:nvPr userDrawn="1"/>
        </p:nvGrpSpPr>
        <p:grpSpPr bwMode="auto">
          <a:xfrm>
            <a:off x="2334685" y="1016000"/>
            <a:ext cx="8561916" cy="4781550"/>
            <a:chOff x="977503" y="761588"/>
            <a:chExt cx="6421177" cy="4780955"/>
          </a:xfrm>
        </p:grpSpPr>
        <p:sp>
          <p:nvSpPr>
            <p:cNvPr id="4" name="Oval 3"/>
            <p:cNvSpPr/>
            <p:nvPr/>
          </p:nvSpPr>
          <p:spPr bwMode="auto">
            <a:xfrm>
              <a:off x="2804641" y="1812382"/>
              <a:ext cx="2627207" cy="26285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4176185" y="1017144"/>
              <a:ext cx="576240" cy="576190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003240" y="1393334"/>
              <a:ext cx="576239" cy="576191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508045" y="1980635"/>
              <a:ext cx="576239" cy="576191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687424" y="2740955"/>
              <a:ext cx="577827" cy="576190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581067" y="3501272"/>
              <a:ext cx="576239" cy="576191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147696" y="4169527"/>
              <a:ext cx="576240" cy="576190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368096" y="1709208"/>
              <a:ext cx="576239" cy="576190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079183" y="2433018"/>
              <a:ext cx="576239" cy="576190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492001" y="4688574"/>
              <a:ext cx="576239" cy="576191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706220" y="4329844"/>
              <a:ext cx="576240" cy="576191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114107" y="3747304"/>
              <a:ext cx="576239" cy="576190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GB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3545974" y="3053653"/>
              <a:ext cx="1260424" cy="277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Arial"/>
                  <a:ea typeface="+mn-ea"/>
                  <a:cs typeface="Arial"/>
                </a:rPr>
                <a:t>R019G037B119</a:t>
              </a:r>
              <a:endParaRPr lang="en-GB" sz="1200" b="0" i="0" u="none" strike="noStrike" cap="none" spc="0">
                <a:ln>
                  <a:noFill/>
                </a:ln>
                <a:solidFill>
                  <a:prstClr val="white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339692" y="761588"/>
              <a:ext cx="1260424" cy="277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R237G119B003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5273104" y="1163176"/>
              <a:ext cx="1314397" cy="276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R244G163B000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5795370" y="1756827"/>
              <a:ext cx="1314397" cy="27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R255G221B000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084283" y="2571113"/>
              <a:ext cx="1314397" cy="276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R081G160B038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6084283" y="3409208"/>
              <a:ext cx="1314397" cy="277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R000G152B212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5677900" y="4160003"/>
              <a:ext cx="1314397" cy="276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R175G000B124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1312451" y="1496510"/>
              <a:ext cx="1314397" cy="27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ESRF </a:t>
              </a: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blue</a:t>
              </a: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 75%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977503" y="2279049"/>
              <a:ext cx="1314397" cy="277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ESRF </a:t>
              </a: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blue</a:t>
              </a: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 50%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2877663" y="5264766"/>
              <a:ext cx="1314397" cy="27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R183G185B186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1968063" y="4899686"/>
              <a:ext cx="1314397" cy="276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R209G210B212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237842" y="4312384"/>
              <a:ext cx="1314397" cy="2761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fr-FR" sz="12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Arial"/>
                  <a:ea typeface="+mn-ea"/>
                  <a:cs typeface="Arial"/>
                </a:rPr>
                <a:t>R244G244B244</a:t>
              </a:r>
              <a:endPara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6228969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5356609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  <p:sp>
        <p:nvSpPr>
          <p:cNvPr id="186194397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9F67D85D-F254-4F1C-90C1-2F523E88C054}" type="slidenum">
              <a:rPr lang="fr-FR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Diapositive de titre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7067499" name="Rectangle 4"/>
          <p:cNvSpPr>
            <a:spLocks noChangeArrowheads="1"/>
          </p:cNvSpPr>
          <p:nvPr/>
        </p:nvSpPr>
        <p:spPr bwMode="auto">
          <a:xfrm>
            <a:off x="11065933" y="6627813"/>
            <a:ext cx="2844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Verdana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Verdana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Verdana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Verdana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Verdana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Lucida Console"/>
                <a:ea typeface="+mn-ea"/>
                <a:cs typeface="+mn-cs"/>
              </a:rPr>
              <a:t>Slide: </a:t>
            </a:r>
            <a:fld id="{40B3C50E-B4A2-4F1F-A817-62726444DB28}" type="slidenum">
              <a:rPr lang="en-US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Lucida Console"/>
                <a:ea typeface="+mn-ea"/>
                <a:cs typeface="+mn-cs"/>
              </a:rPr>
              <a:t>‹#›</a:t>
            </a:fld>
            <a:endParaRPr lang="en-US" sz="800" b="0" i="0" u="none" strike="noStrike" cap="none" spc="0">
              <a:ln>
                <a:noFill/>
              </a:ln>
              <a:solidFill>
                <a:srgbClr val="FFFFFF"/>
              </a:solidFill>
              <a:latin typeface="Lucida Console"/>
              <a:ea typeface="+mn-ea"/>
              <a:cs typeface="+mn-cs"/>
            </a:endParaRPr>
          </a:p>
        </p:txBody>
      </p:sp>
      <p:sp>
        <p:nvSpPr>
          <p:cNvPr id="171554598" name="Rectangle 2"/>
          <p:cNvSpPr>
            <a:spLocks noChangeArrowheads="1" noGrp="1"/>
          </p:cNvSpPr>
          <p:nvPr>
            <p:ph type="ctrTitle"/>
          </p:nvPr>
        </p:nvSpPr>
        <p:spPr bwMode="auto">
          <a:xfrm>
            <a:off x="334435" y="4868866"/>
            <a:ext cx="11518900" cy="6492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17396625" name="Rectangle 3"/>
          <p:cNvSpPr>
            <a:spLocks noChangeArrowheads="1" noGrp="1"/>
          </p:cNvSpPr>
          <p:nvPr>
            <p:ph type="subTitle" idx="1"/>
          </p:nvPr>
        </p:nvSpPr>
        <p:spPr bwMode="auto">
          <a:xfrm>
            <a:off x="334435" y="5373691"/>
            <a:ext cx="11523133" cy="504825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002889368" name="Rectangle 5"/>
          <p:cNvSpPr>
            <a:spLocks noChangeArrowheads="1"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831626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335123587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90469264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0293876" name="Titre 1"/>
          <p:cNvSpPr>
            <a:spLocks noGrp="1"/>
          </p:cNvSpPr>
          <p:nvPr>
            <p:ph type="title"/>
          </p:nvPr>
        </p:nvSpPr>
        <p:spPr bwMode="auto"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66932587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130687798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559910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37956133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334435" y="1125538"/>
            <a:ext cx="565996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5145386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97602" y="1125538"/>
            <a:ext cx="565996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21937114" name="Rectangle 5"/>
          <p:cNvSpPr>
            <a:spLocks noChangeArrowheads="1" noGrp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7" Type="http://schemas.openxmlformats.org/officeDocument/2006/relationships/image" Target="../media/image2.jp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3.jp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theme" Target="../theme/theme4.xml"/><Relationship Id="rId6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5714463" name="Image 8" descr="logo_texte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552519" y="6210300"/>
            <a:ext cx="2633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197940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433" y="125416"/>
            <a:ext cx="10983384" cy="496887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defRPr/>
            </a:pPr>
            <a:r>
              <a:rPr lang="fr-FR"/>
              <a:t>CLICK TO MODIFY THE STYLE OF THE TITLE</a:t>
            </a:r>
            <a:endParaRPr/>
          </a:p>
        </p:txBody>
      </p:sp>
      <p:sp>
        <p:nvSpPr>
          <p:cNvPr id="2134714389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433" y="765175"/>
            <a:ext cx="10983384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fr-FR"/>
              <a:t>Click to modify attributes</a:t>
            </a:r>
            <a:endParaRPr/>
          </a:p>
          <a:p>
            <a:pPr lvl="1">
              <a:defRPr/>
            </a:pPr>
            <a:endParaRPr lang="fr-FR"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1181161602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8852" y="6483353"/>
            <a:ext cx="8159749" cy="212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800" b="1" cap="none">
                <a:solidFill>
                  <a:srgbClr val="132577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  <p:sp>
        <p:nvSpPr>
          <p:cNvPr id="1256443877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186" y="6483353"/>
            <a:ext cx="552449" cy="212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800" b="1">
                <a:solidFill>
                  <a:srgbClr val="132577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387D4B23-E00F-4F1F-BAD8-3279630660BC}" type="slidenum">
              <a:rPr lang="fr-FR"/>
              <a:t>‹#›</a:t>
            </a:fld>
            <a:endParaRPr lang="fr-FR"/>
          </a:p>
        </p:txBody>
      </p:sp>
      <p:sp>
        <p:nvSpPr>
          <p:cNvPr id="1342312988" name="Rectangle 7"/>
          <p:cNvSpPr/>
          <p:nvPr/>
        </p:nvSpPr>
        <p:spPr bwMode="auto">
          <a:xfrm>
            <a:off x="239186" y="125416"/>
            <a:ext cx="662516" cy="496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841405894" name="Image 8" descr="logo_texte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552519" y="6210300"/>
            <a:ext cx="263313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3376146" name="Rectangle 10"/>
          <p:cNvSpPr/>
          <p:nvPr/>
        </p:nvSpPr>
        <p:spPr bwMode="auto">
          <a:xfrm>
            <a:off x="239186" y="125416"/>
            <a:ext cx="662516" cy="496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1" hdr="0" sldNum="0"/>
  <p:txStyles>
    <p:titleStyle>
      <a:lvl1pPr algn="l">
        <a:spcBef>
          <a:spcPts val="0"/>
        </a:spcBef>
        <a:spcAft>
          <a:spcPts val="0"/>
        </a:spcAft>
        <a:defRPr sz="16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2pPr>
      <a:lvl3pPr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3pPr>
      <a:lvl4pPr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4pPr>
      <a:lvl5pPr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5pPr>
      <a:lvl6pPr marL="457200"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6pPr>
      <a:lvl7pPr marL="914400"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7pPr>
      <a:lvl8pPr marL="1371600"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8pPr>
      <a:lvl9pPr marL="1828800" algn="l">
        <a:spcBef>
          <a:spcPts val="0"/>
        </a:spcBef>
        <a:spcAft>
          <a:spcPts val="0"/>
        </a:spcAft>
        <a:defRPr sz="1600" b="1">
          <a:solidFill>
            <a:schemeClr val="bg1"/>
          </a:solidFill>
          <a:latin typeface="Arial"/>
        </a:defRPr>
      </a:lvl9pPr>
    </p:titleStyle>
    <p:bodyStyle>
      <a:lvl1pPr algn="l">
        <a:spcBef>
          <a:spcPts val="0"/>
        </a:spcBef>
        <a:spcAft>
          <a:spcPts val="1000"/>
        </a:spcAft>
        <a:buFont typeface="Arial"/>
        <a:defRPr b="1">
          <a:solidFill>
            <a:srgbClr val="0098D4"/>
          </a:solidFill>
          <a:latin typeface="+mn-lt"/>
          <a:ea typeface="+mn-ea"/>
          <a:cs typeface="+mn-cs"/>
        </a:defRPr>
      </a:lvl1pPr>
      <a:lvl2pPr algn="l">
        <a:spcBef>
          <a:spcPts val="0"/>
        </a:spcBef>
        <a:spcAft>
          <a:spcPts val="1500"/>
        </a:spcAft>
        <a:buFont typeface="Arial"/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algn="l">
        <a:lnSpc>
          <a:spcPct val="105000"/>
        </a:lnSpc>
        <a:spcBef>
          <a:spcPts val="0"/>
        </a:spcBef>
        <a:spcAft>
          <a:spcPts val="500"/>
        </a:spcAft>
        <a:buFont typeface="Arial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>
        <a:lnSpc>
          <a:spcPct val="110000"/>
        </a:lnSpc>
        <a:spcBef>
          <a:spcPts val="0"/>
        </a:spcBef>
        <a:spcAft>
          <a:spcPts val="400"/>
        </a:spcAft>
        <a:buClr>
          <a:srgbClr val="0098D4"/>
        </a:buClr>
        <a:buFont typeface="Wingdings"/>
        <a:buChar char="l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>
        <a:spcBef>
          <a:spcPts val="0"/>
        </a:spcBef>
        <a:spcAft>
          <a:spcPts val="600"/>
        </a:spcAft>
        <a:buClr>
          <a:srgbClr val="0098D4"/>
        </a:buClr>
        <a:buFont typeface="ITCOfficinaSans LT Book"/>
        <a:buChar char="&gt;"/>
        <a:defRPr sz="1200" 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blipFill>
          <a:blip r:embed="rId17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7777652" name="Rectangle 2"/>
          <p:cNvSpPr>
            <a:spLocks noChangeArrowheads="1" noGrp="1"/>
          </p:cNvSpPr>
          <p:nvPr>
            <p:ph type="title"/>
          </p:nvPr>
        </p:nvSpPr>
        <p:spPr bwMode="auto">
          <a:xfrm>
            <a:off x="1005419" y="53974"/>
            <a:ext cx="11523133" cy="566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62112167" name="Rectangle 3"/>
          <p:cNvSpPr>
            <a:spLocks noChangeArrowheads="1" noGrp="1"/>
          </p:cNvSpPr>
          <p:nvPr>
            <p:ph type="body" idx="1"/>
          </p:nvPr>
        </p:nvSpPr>
        <p:spPr bwMode="auto">
          <a:xfrm>
            <a:off x="334435" y="1125538"/>
            <a:ext cx="11523133" cy="4895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en-US"/>
              <a:t>Body Text</a:t>
            </a:r>
            <a:endParaRPr/>
          </a:p>
          <a:p>
            <a:pPr lvl="1">
              <a:defRPr/>
            </a:pPr>
            <a:r>
              <a:rPr lang="en-US"/>
              <a:t>Bullet Text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918987804" name="Rectangle 4"/>
          <p:cNvSpPr>
            <a:spLocks noChangeArrowheads="1"/>
          </p:cNvSpPr>
          <p:nvPr/>
        </p:nvSpPr>
        <p:spPr bwMode="auto">
          <a:xfrm rot="-21600000">
            <a:off x="11065933" y="6627813"/>
            <a:ext cx="2844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Verdana"/>
              </a:defRPr>
            </a:lvl1pPr>
            <a:lvl2pPr marL="742950" indent="-285750">
              <a:defRPr sz="1400">
                <a:solidFill>
                  <a:schemeClr val="bg1"/>
                </a:solidFill>
                <a:latin typeface="Verdana"/>
              </a:defRPr>
            </a:lvl2pPr>
            <a:lvl3pPr marL="1143000" indent="-228600">
              <a:defRPr sz="1400">
                <a:solidFill>
                  <a:schemeClr val="bg1"/>
                </a:solidFill>
                <a:latin typeface="Verdana"/>
              </a:defRPr>
            </a:lvl3pPr>
            <a:lvl4pPr marL="1600200" indent="-228600">
              <a:defRPr sz="1400">
                <a:solidFill>
                  <a:schemeClr val="bg1"/>
                </a:solidFill>
                <a:latin typeface="Verdana"/>
              </a:defRPr>
            </a:lvl4pPr>
            <a:lvl5pPr marL="2057400" indent="-228600">
              <a:defRPr sz="1400">
                <a:solidFill>
                  <a:schemeClr val="bg1"/>
                </a:solidFill>
                <a:latin typeface="Verdana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Verdana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Lucida Console"/>
                <a:ea typeface="+mn-ea"/>
                <a:cs typeface="+mn-cs"/>
              </a:rPr>
              <a:t>Slide: </a:t>
            </a:r>
            <a:fld id="{CAF2C0F6-9C6B-4C47-87A5-BDE485029ADD}" type="slidenum">
              <a:rPr lang="en-US" sz="8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Lucida Console"/>
                <a:ea typeface="+mn-ea"/>
                <a:cs typeface="+mn-cs"/>
              </a:rPr>
              <a:t>‹#›</a:t>
            </a:fld>
            <a:endParaRPr lang="en-US" sz="800" b="0" i="0" u="none" strike="noStrike" cap="none" spc="0">
              <a:ln>
                <a:noFill/>
              </a:ln>
              <a:solidFill>
                <a:srgbClr val="FFFFFF"/>
              </a:solidFill>
              <a:latin typeface="Lucida Console"/>
              <a:ea typeface="+mn-ea"/>
              <a:cs typeface="+mn-cs"/>
            </a:endParaRPr>
          </a:p>
        </p:txBody>
      </p:sp>
      <p:sp>
        <p:nvSpPr>
          <p:cNvPr id="1225891097" name="Rectangle 5"/>
          <p:cNvSpPr>
            <a:spLocks noChangeArrowheads="1" noGrp="1"/>
          </p:cNvSpPr>
          <p:nvPr>
            <p:ph type="ftr" sz="quarter" idx="3"/>
          </p:nvPr>
        </p:nvSpPr>
        <p:spPr bwMode="auto">
          <a:xfrm>
            <a:off x="3361269" y="6619878"/>
            <a:ext cx="7905750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800">
                <a:latin typeface="Lucida Console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</a:rPr>
              <a:t>Spectroscopy day - 17/11/2023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</p:sldLayoutIdLst>
  <p:hf dt="0" ftr="1" hdr="0" sldNum="0"/>
  <p:txStyles>
    <p:titleStyle>
      <a:lvl1pPr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2pPr>
      <a:lvl3pPr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3pPr>
      <a:lvl4pPr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4pPr>
      <a:lvl5pPr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5pPr>
      <a:lvl6pPr marL="457200"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6pPr>
      <a:lvl7pPr marL="914400"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7pPr>
      <a:lvl8pPr marL="1371600"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8pPr>
      <a:lvl9pPr marL="1828800" algn="l">
        <a:spcBef>
          <a:spcPts val="0"/>
        </a:spcBef>
        <a:spcAft>
          <a:spcPts val="0"/>
        </a:spcAft>
        <a:defRPr sz="2400" b="1">
          <a:solidFill>
            <a:schemeClr val="bg1"/>
          </a:solidFill>
          <a:latin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lr>
          <a:srgbClr val="7DA9DA"/>
        </a:buClr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179388" indent="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600">
          <a:solidFill>
            <a:schemeClr val="bg1"/>
          </a:solidFill>
          <a:latin typeface="+mn-lt"/>
        </a:defRPr>
      </a:lvl2pPr>
      <a:lvl3pPr marL="541338" indent="173038" algn="l">
        <a:spcBef>
          <a:spcPts val="0"/>
        </a:spcBef>
        <a:spcAft>
          <a:spcPts val="0"/>
        </a:spcAft>
        <a:buClr>
          <a:schemeClr val="bg1"/>
        </a:buClr>
        <a:buChar char="•"/>
        <a:defRPr sz="1400">
          <a:solidFill>
            <a:schemeClr val="bg1"/>
          </a:solidFill>
          <a:latin typeface="+mn-lt"/>
        </a:defRPr>
      </a:lvl3pPr>
      <a:lvl4pPr marL="893763" indent="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bg1"/>
          </a:solidFill>
          <a:latin typeface="+mn-lt"/>
        </a:defRPr>
      </a:lvl4pPr>
      <a:lvl5pPr marL="1255713" indent="182563" algn="l">
        <a:spcBef>
          <a:spcPts val="0"/>
        </a:spcBef>
        <a:spcAft>
          <a:spcPts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5pPr>
      <a:lvl6pPr marL="1712913" indent="182563" algn="l">
        <a:spcBef>
          <a:spcPts val="0"/>
        </a:spcBef>
        <a:spcAft>
          <a:spcPts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6pPr>
      <a:lvl7pPr marL="2170113" indent="182563" algn="l">
        <a:spcBef>
          <a:spcPts val="0"/>
        </a:spcBef>
        <a:spcAft>
          <a:spcPts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7pPr>
      <a:lvl8pPr marL="2627313" indent="182563" algn="l">
        <a:spcBef>
          <a:spcPts val="0"/>
        </a:spcBef>
        <a:spcAft>
          <a:spcPts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8pPr>
      <a:lvl9pPr marL="3084513" indent="182563" algn="l">
        <a:spcBef>
          <a:spcPts val="0"/>
        </a:spcBef>
        <a:spcAft>
          <a:spcPts val="0"/>
        </a:spcAft>
        <a:buClr>
          <a:schemeClr val="bg1"/>
        </a:buClr>
        <a:buChar char="•"/>
        <a:defRPr sz="12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blipFill>
          <a:blip r:embed="rId13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0833497" name="Rectangle 2"/>
          <p:cNvSpPr>
            <a:spLocks noChangeArrowheads="1" noGrp="1"/>
          </p:cNvSpPr>
          <p:nvPr>
            <p:ph type="title"/>
          </p:nvPr>
        </p:nvSpPr>
        <p:spPr bwMode="auto">
          <a:xfrm>
            <a:off x="609600" y="665165"/>
            <a:ext cx="10972800" cy="847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89523602" name="Rectangle 3"/>
          <p:cNvSpPr>
            <a:spLocks noChangeArrowheads="1"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0074982" name="Rectangle 4"/>
          <p:cNvSpPr>
            <a:spLocks noChangeArrowheads="1" noGrp="1"/>
          </p:cNvSpPr>
          <p:nvPr>
            <p:ph type="dt" sz="half" idx="2"/>
          </p:nvPr>
        </p:nvSpPr>
        <p:spPr bwMode="auto">
          <a:xfrm>
            <a:off x="4318002" y="6613528"/>
            <a:ext cx="118321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ctr">
              <a:defRPr sz="1000"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5732916" name="Rectangle 5"/>
          <p:cNvSpPr>
            <a:spLocks noChangeArrowheads="1" noGrp="1"/>
          </p:cNvSpPr>
          <p:nvPr>
            <p:ph type="ftr" sz="quarter" idx="3"/>
          </p:nvPr>
        </p:nvSpPr>
        <p:spPr bwMode="auto">
          <a:xfrm>
            <a:off x="5604935" y="6613528"/>
            <a:ext cx="555836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1000"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>
                <a:solidFill>
                  <a:srgbClr val="FFFFFF"/>
                </a:solidFill>
                <a:latin typeface="Verdana"/>
              </a:rPr>
              <a:t>Spectroscopy day - 17/11/2023</a:t>
            </a:r>
            <a:endParaRPr lang="en-GB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330265556" name="Rectangle 6"/>
          <p:cNvSpPr>
            <a:spLocks noChangeArrowheads="1" noGrp="1"/>
          </p:cNvSpPr>
          <p:nvPr>
            <p:ph type="sldNum" sz="quarter" idx="4"/>
          </p:nvPr>
        </p:nvSpPr>
        <p:spPr bwMode="auto">
          <a:xfrm>
            <a:off x="11245853" y="6613528"/>
            <a:ext cx="882649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1000"/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84425D10-5D7F-411D-BD9B-1A0C387CC9B8}" type="slidenum">
              <a:rPr lang="en-GB">
                <a:solidFill>
                  <a:srgbClr val="FFFFFF"/>
                </a:solidFill>
                <a:latin typeface="Verdana"/>
              </a:rPr>
              <a:t>‹#›</a:t>
            </a:fld>
            <a:endParaRPr lang="en-GB">
              <a:solidFill>
                <a:srgbClr val="FFFFFF"/>
              </a:solidFill>
              <a:latin typeface="Verdan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1" hdr="0" sldNum="0"/>
  <p:txStyles>
    <p:titleStyle>
      <a:lvl1pPr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2pPr>
      <a:lvl3pPr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3pPr>
      <a:lvl4pPr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4pPr>
      <a:lvl5pPr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5pPr>
      <a:lvl6pPr marL="457200"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6pPr>
      <a:lvl7pPr marL="914400"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7pPr>
      <a:lvl8pPr marL="1371600"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8pPr>
      <a:lvl9pPr marL="1828800" algn="ctr">
        <a:spcBef>
          <a:spcPts val="0"/>
        </a:spcBef>
        <a:spcAft>
          <a:spcPts val="0"/>
        </a:spcAft>
        <a:defRPr sz="2800" b="1">
          <a:solidFill>
            <a:schemeClr val="tx1"/>
          </a:solidFill>
          <a:latin typeface="Arial"/>
        </a:defRPr>
      </a:lvl9pPr>
    </p:titleStyle>
    <p:bodyStyle>
      <a:lvl1pPr marL="182563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9500" indent="-161925" algn="l">
        <a:spcBef>
          <a:spcPts val="0"/>
        </a:spcBef>
        <a:spcAft>
          <a:spcPts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7175" indent="-173038" algn="l">
        <a:spcBef>
          <a:spcPts val="0"/>
        </a:spcBef>
        <a:spcAft>
          <a:spcPts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4850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2050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89250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6450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3650" indent="-182563" algn="l">
        <a:spcBef>
          <a:spcPts val="0"/>
        </a:spcBef>
        <a:spcAft>
          <a:spcPts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9329314" name="Image 10" descr="logo_texte.jpg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01651456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17913317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55269799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815413" cy="15263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26/07/2013</a:t>
            </a:r>
            <a:endParaRPr/>
          </a:p>
        </p:txBody>
      </p:sp>
      <p:sp>
        <p:nvSpPr>
          <p:cNvPr id="157227840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 cap="none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l 66TH MEETING OF THE ESRF l 30-31 May 2014 l Author</a:t>
            </a:r>
            <a:endParaRPr lang="fr-FR"/>
          </a:p>
        </p:txBody>
      </p:sp>
      <p:sp>
        <p:nvSpPr>
          <p:cNvPr id="1453200522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fr-FR"/>
              <a:t>Page </a:t>
            </a:r>
            <a:fld id="{733122C9-A0B9-462F-8757-0847AD287B63}" type="slidenum">
              <a:rPr lang="fr-FR"/>
              <a:t>‹#›</a:t>
            </a:fld>
            <a:endParaRPr lang="fr-FR"/>
          </a:p>
        </p:txBody>
      </p:sp>
      <p:sp>
        <p:nvSpPr>
          <p:cNvPr id="1870295872" name="Rectangle 7"/>
          <p:cNvSpPr/>
          <p:nvPr userDrawn="1"/>
        </p:nvSpPr>
        <p:spPr bwMode="auto"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1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dt="1" ftr="1" hdr="0" sldNum="1"/>
  <p:txStyles>
    <p:titleStyle>
      <a:lvl1pPr algn="l" defTabSz="1097280">
        <a:spcBef>
          <a:spcPts val="0"/>
        </a:spcBef>
        <a:buNone/>
        <a:defRPr sz="1900" b="1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97280">
        <a:spcBef>
          <a:spcPts val="0"/>
        </a:spcBef>
        <a:spcAft>
          <a:spcPts val="1200"/>
        </a:spcAft>
        <a:buFont typeface="Arial"/>
        <a:buNone/>
        <a:defRPr sz="2150" b="1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1097280">
        <a:spcBef>
          <a:spcPts val="0"/>
        </a:spcBef>
        <a:spcAft>
          <a:spcPts val="1800"/>
        </a:spcAft>
        <a:buFont typeface="Arial"/>
        <a:buNone/>
        <a:defRPr sz="205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1097280">
        <a:lnSpc>
          <a:spcPct val="105000"/>
        </a:lnSpc>
        <a:spcBef>
          <a:spcPts val="0"/>
        </a:spcBef>
        <a:spcAft>
          <a:spcPts val="600"/>
        </a:spcAft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428626" indent="-209550" algn="l" defTabSz="1097280">
        <a:lnSpc>
          <a:spcPct val="110000"/>
        </a:lnSpc>
        <a:spcBef>
          <a:spcPts val="0"/>
        </a:spcBef>
        <a:spcAft>
          <a:spcPts val="360"/>
        </a:spcAft>
        <a:buClr>
          <a:schemeClr val="accent6"/>
        </a:buClr>
        <a:buSzPct val="80000"/>
        <a:buFont typeface="Wingdings"/>
        <a:buChar char="l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394460" indent="-209550" algn="l" defTabSz="1097280">
        <a:spcBef>
          <a:spcPts val="0"/>
        </a:spcBef>
        <a:spcAft>
          <a:spcPts val="720"/>
        </a:spcAft>
        <a:buClr>
          <a:schemeClr val="accent6"/>
        </a:buClr>
        <a:buFont typeface="ITCOfficinaSans LT Book"/>
        <a:buChar char="&gt;"/>
        <a:defRPr sz="1450" i="1">
          <a:solidFill>
            <a:schemeClr val="tx1"/>
          </a:solidFill>
          <a:latin typeface="+mn-lt"/>
          <a:ea typeface="+mn-ea"/>
          <a:cs typeface="+mn-cs"/>
        </a:defRPr>
      </a:lvl5pPr>
      <a:lvl6pPr marL="3017519" indent="-274320" algn="l" defTabSz="109728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>
        <a:defRPr sz="21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gif"/><Relationship Id="rId4" Type="http://schemas.openxmlformats.org/officeDocument/2006/relationships/image" Target="../media/image36.gif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gif"/><Relationship Id="rId4" Type="http://schemas.openxmlformats.org/officeDocument/2006/relationships/image" Target="../media/image45.gif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4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gif"/><Relationship Id="rId4" Type="http://schemas.openxmlformats.org/officeDocument/2006/relationships/image" Target="../media/image5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Relationship Id="rId4" Type="http://schemas.openxmlformats.org/officeDocument/2006/relationships/image" Target="../media/image71.gif"/><Relationship Id="rId5" Type="http://schemas.openxmlformats.org/officeDocument/2006/relationships/image" Target="../media/image72.gif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gif"/><Relationship Id="rId8" Type="http://schemas.openxmlformats.org/officeDocument/2006/relationships/image" Target="../media/image16.gif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gif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56824429" name="Group 4"/>
          <p:cNvGrpSpPr/>
          <p:nvPr/>
        </p:nvGrpSpPr>
        <p:grpSpPr bwMode="auto">
          <a:xfrm>
            <a:off x="1482090" y="1235070"/>
            <a:ext cx="9029194" cy="4993103"/>
            <a:chOff x="727075" y="1288869"/>
            <a:chExt cx="7524328" cy="41609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27075" y="1288869"/>
              <a:ext cx="7524328" cy="41609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1187624" y="1494739"/>
              <a:ext cx="1440160" cy="57606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>
                <a:defRPr/>
              </a:pPr>
              <a:r>
                <a:rPr lang="en-US" sz="1900">
                  <a:solidFill>
                    <a:srgbClr val="1673AC"/>
                  </a:solidFill>
                </a:rPr>
                <a:t>Open Loop</a:t>
              </a:r>
              <a:endParaRPr/>
            </a:p>
          </p:txBody>
        </p:sp>
      </p:grpSp>
      <p:sp>
        <p:nvSpPr>
          <p:cNvPr id="10719578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Fast Jack – Scanning Performances</a:t>
            </a:r>
            <a:endParaRPr lang="en-GB"/>
          </a:p>
        </p:txBody>
      </p:sp>
      <p:sp>
        <p:nvSpPr>
          <p:cNvPr id="2102494853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2217181" y="5023424"/>
            <a:ext cx="733872" cy="152635"/>
          </a:xfrm>
        </p:spPr>
        <p:txBody>
          <a:bodyPr/>
          <a:lstStyle/>
          <a:p>
            <a:pPr>
              <a:defRPr/>
            </a:pPr>
            <a:r>
              <a:rPr lang="fr-FR"/>
              <a:t>Spectroscopy day - 17/11/2023</a:t>
            </a:r>
            <a:endParaRPr lang="fr-FR"/>
          </a:p>
        </p:txBody>
      </p:sp>
      <p:grpSp>
        <p:nvGrpSpPr>
          <p:cNvPr id="668249308" name="Group 3"/>
          <p:cNvGrpSpPr/>
          <p:nvPr/>
        </p:nvGrpSpPr>
        <p:grpSpPr bwMode="auto">
          <a:xfrm>
            <a:off x="1482090" y="1235071"/>
            <a:ext cx="9029194" cy="4993103"/>
            <a:chOff x="727075" y="1288868"/>
            <a:chExt cx="7524328" cy="41609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27075" y="1288868"/>
              <a:ext cx="7524328" cy="416091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1187624" y="1488122"/>
              <a:ext cx="1440160" cy="57606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>
                <a:defRPr/>
              </a:pPr>
              <a:r>
                <a:rPr lang="en-US" sz="1900">
                  <a:solidFill>
                    <a:srgbClr val="1673AC"/>
                  </a:solidFill>
                </a:rPr>
                <a:t>Open Loop</a:t>
              </a:r>
              <a:endParaRPr/>
            </a:p>
            <a:p>
              <a:pPr>
                <a:defRPr/>
              </a:pPr>
              <a:r>
                <a:rPr lang="en-US" sz="1900">
                  <a:solidFill>
                    <a:srgbClr val="D65514"/>
                  </a:solidFill>
                </a:rPr>
                <a:t>Closed Loop</a:t>
              </a:r>
              <a:endParaRPr lang="en-GB" sz="1900">
                <a:solidFill>
                  <a:srgbClr val="D65514"/>
                </a:solidFill>
              </a:endParaRPr>
            </a:p>
          </p:txBody>
        </p:sp>
      </p:grpSp>
      <p:sp>
        <p:nvSpPr>
          <p:cNvPr id="1174055796" name="Rectangle 20"/>
          <p:cNvSpPr/>
          <p:nvPr/>
        </p:nvSpPr>
        <p:spPr bwMode="auto">
          <a:xfrm>
            <a:off x="5353795" y="1123540"/>
            <a:ext cx="1286083" cy="4406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00</m:t>
                      </m:r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𝜇</m:t>
                      </m:r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𝑚</m:t>
                      </m:r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/</m:t>
                      </m:r>
                      <m:r>
                        <m:rPr/>
                        <a:rPr lang="en-US" sz="1900" i="1">
                          <a:solidFill>
                            <a:schemeClr val="tx1"/>
                          </a:solidFill>
                          <a:latin typeface="Cambria Math"/>
                        </a:rPr>
                        <m:t>𝑠</m:t>
                      </m:r>
                    </m:oMath>
                  </m:oMathPara>
                </a14:m>
              </mc:Choice>
              <mc:Fallback/>
            </mc:AlternateContent>
            <a:endParaRPr lang="en-GB" sz="1900">
              <a:solidFill>
                <a:schemeClr val="tx1"/>
              </a:solidFill>
            </a:endParaRPr>
          </a:p>
        </p:txBody>
      </p:sp>
      <p:sp>
        <p:nvSpPr>
          <p:cNvPr id="653568461" name="TextBox 9"/>
          <p:cNvSpPr txBox="1"/>
          <p:nvPr/>
        </p:nvSpPr>
        <p:spPr bwMode="auto">
          <a:xfrm>
            <a:off x="2089746" y="4981678"/>
            <a:ext cx="874210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en-US" sz="1600"/>
              <a:t>Stepper </a:t>
            </a:r>
            <a:r>
              <a:rPr lang="en-US" sz="1600"/>
              <a:t>motors: Not suited for accurate and fast continuous scans</a:t>
            </a:r>
            <a:endParaRPr/>
          </a:p>
          <a:p>
            <a:pPr marL="342900" indent="-342900">
              <a:buAutoNum type="arabicPeriod"/>
              <a:defRPr/>
            </a:pPr>
            <a:r>
              <a:rPr lang="en-US" sz="1600"/>
              <a:t>Degraded performances when the velocity is increased</a:t>
            </a:r>
            <a:endParaRPr/>
          </a:p>
          <a:p>
            <a:pPr marL="342900" indent="-342900">
              <a:buAutoNum type="arabicPeriod"/>
              <a:defRPr/>
            </a:pPr>
            <a:r>
              <a:rPr lang="en-US" sz="1600"/>
              <a:t>Feedback (piezo) decreases the errors only below a certain frequency (i.e. the </a:t>
            </a:r>
            <a:r>
              <a:rPr lang="en-US" sz="1600" b="1"/>
              <a:t>bandwidth</a:t>
            </a:r>
            <a:r>
              <a:rPr lang="en-US" sz="1600"/>
              <a:t>)</a:t>
            </a:r>
            <a:endParaRPr lang="en-GB" sz="1600"/>
          </a:p>
        </p:txBody>
      </p:sp>
      <p:sp>
        <p:nvSpPr>
          <p:cNvPr id="161517512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64002" y="6483437"/>
            <a:ext cx="551412" cy="212400"/>
          </a:xfrm>
        </p:spPr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  <a:cs typeface="Arial"/>
              </a:rPr>
              <a:t>10</a:t>
            </a:fld>
            <a:endParaRPr lang="en-US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58380596" name="Footer Placeholder 4"/>
          <p:cNvSpPr>
            <a:spLocks noGrp="1"/>
          </p:cNvSpPr>
          <p:nvPr>
            <p:ph type="ftr" sz="quarter" idx="12"/>
          </p:nvPr>
        </p:nvSpPr>
        <p:spPr bwMode="auto">
          <a:xfrm>
            <a:off x="840001" y="6483349"/>
            <a:ext cx="8160000" cy="212489"/>
          </a:xfrm>
        </p:spPr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</a:rPr>
              <a:t>Optics </a:t>
            </a:r>
            <a:r>
              <a:rPr lang="en-US">
                <a:solidFill>
                  <a:srgbClr val="132577"/>
                </a:solidFill>
              </a:rPr>
              <a:t>Workshop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March 7, 2024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T.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Mathon</a:t>
            </a:r>
            <a:endParaRPr>
              <a:solidFill>
                <a:srgbClr val="132577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2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6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5684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2008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How to get an Accurate DCM? Calibration !</a:t>
            </a:r>
            <a:endParaRPr lang="en-GB"/>
          </a:p>
        </p:txBody>
      </p:sp>
      <p:pic>
        <p:nvPicPr>
          <p:cNvPr id="603040818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441" y="987429"/>
            <a:ext cx="11179584" cy="4982944"/>
          </a:xfrm>
          <a:prstGeom prst="rect">
            <a:avLst/>
          </a:prstGeom>
        </p:spPr>
      </p:pic>
      <p:pic>
        <p:nvPicPr>
          <p:cNvPr id="132629972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0441" y="987429"/>
            <a:ext cx="11179584" cy="4982944"/>
          </a:xfrm>
          <a:prstGeom prst="rect">
            <a:avLst/>
          </a:prstGeom>
        </p:spPr>
      </p:pic>
      <p:pic>
        <p:nvPicPr>
          <p:cNvPr id="1635831541" name="Pictur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0441" y="987429"/>
            <a:ext cx="11179584" cy="4982944"/>
          </a:xfrm>
          <a:prstGeom prst="rect">
            <a:avLst/>
          </a:prstGeom>
        </p:spPr>
      </p:pic>
      <p:pic>
        <p:nvPicPr>
          <p:cNvPr id="1314971691" name="Pictur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0441" y="987429"/>
            <a:ext cx="11179584" cy="4982944"/>
          </a:xfrm>
          <a:prstGeom prst="rect">
            <a:avLst/>
          </a:prstGeom>
        </p:spPr>
      </p:pic>
      <p:pic>
        <p:nvPicPr>
          <p:cNvPr id="359764721" name="Picture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0441" y="987429"/>
            <a:ext cx="11179584" cy="4982944"/>
          </a:xfrm>
          <a:prstGeom prst="rect">
            <a:avLst/>
          </a:prstGeom>
        </p:spPr>
      </p:pic>
      <p:grpSp>
        <p:nvGrpSpPr>
          <p:cNvPr id="1712858412" name="Group 15"/>
          <p:cNvGrpSpPr/>
          <p:nvPr/>
        </p:nvGrpSpPr>
        <p:grpSpPr bwMode="auto">
          <a:xfrm>
            <a:off x="873140" y="1248405"/>
            <a:ext cx="6838514" cy="4460991"/>
            <a:chOff x="873140" y="1248405"/>
            <a:chExt cx="6838514" cy="4460991"/>
          </a:xfrm>
        </p:grpSpPr>
        <p:grpSp>
          <p:nvGrpSpPr>
            <p:cNvPr id="11" name="Group 10"/>
            <p:cNvGrpSpPr/>
            <p:nvPr/>
          </p:nvGrpSpPr>
          <p:grpSpPr bwMode="auto">
            <a:xfrm>
              <a:off x="873140" y="1248405"/>
              <a:ext cx="2410787" cy="4460991"/>
              <a:chOff x="1054831" y="1133693"/>
              <a:chExt cx="2410787" cy="4460991"/>
            </a:xfrm>
          </p:grpSpPr>
          <p:pic>
            <p:nvPicPr>
              <p:cNvPr id="9" name="Picture 8"/>
              <p:cNvPicPr/>
              <p:nvPr/>
            </p:nvPicPr>
            <p:blipFill>
              <a:blip r:embed="rId8"/>
              <a:stretch/>
            </p:blipFill>
            <p:spPr bwMode="auto">
              <a:xfrm>
                <a:off x="1058779" y="1133693"/>
                <a:ext cx="2406839" cy="2264930"/>
              </a:xfrm>
              <a:prstGeom prst="rect">
                <a:avLst/>
              </a:prstGeom>
              <a:noFill/>
              <a:ln w="1270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dk1"/>
              </a:fontRef>
            </p:style>
          </p:pic>
          <p:pic>
            <p:nvPicPr>
              <p:cNvPr id="10" name="Picture 9"/>
              <p:cNvPicPr/>
              <p:nvPr/>
            </p:nvPicPr>
            <p:blipFill>
              <a:blip r:embed="rId9"/>
              <a:stretch/>
            </p:blipFill>
            <p:spPr bwMode="auto">
              <a:xfrm>
                <a:off x="1054831" y="3398622"/>
                <a:ext cx="2410787" cy="2196061"/>
              </a:xfrm>
              <a:prstGeom prst="rect">
                <a:avLst/>
              </a:prstGeom>
              <a:noFill/>
              <a:ln w="1270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dk1"/>
              </a:fontRef>
            </p:style>
          </p:pic>
        </p:grpSp>
        <p:sp>
          <p:nvSpPr>
            <p:cNvPr id="12" name="Oval 11"/>
            <p:cNvSpPr/>
            <p:nvPr/>
          </p:nvSpPr>
          <p:spPr bwMode="auto">
            <a:xfrm>
              <a:off x="4424930" y="2979793"/>
              <a:ext cx="3286724" cy="1457924"/>
            </a:xfrm>
            <a:prstGeom prst="ellipse">
              <a:avLst/>
            </a:prstGeom>
            <a:noFill/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4" name="Straight Arrow Connector 13"/>
            <p:cNvCxnSpPr>
              <a:endCxn id="10" idx="3"/>
            </p:cNvCxnSpPr>
            <p:nvPr/>
          </p:nvCxnSpPr>
          <p:spPr bwMode="auto">
            <a:xfrm flipH="1">
              <a:off x="3283927" y="4073236"/>
              <a:ext cx="1320044" cy="5381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72088005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11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899660859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2046619033" name="Rectangle 2"/>
          <p:cNvSpPr/>
          <p:nvPr/>
        </p:nvSpPr>
        <p:spPr bwMode="auto">
          <a:xfrm>
            <a:off x="414229" y="4071278"/>
            <a:ext cx="3711921" cy="19102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b="1"/>
              <a:t>Calibration Procedure</a:t>
            </a:r>
            <a:r>
              <a:rPr lang="en-US"/>
              <a:t>: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1/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calibration: rocking curves</a:t>
            </a:r>
            <a:endParaRPr/>
          </a:p>
          <a:p>
            <a:pPr>
              <a:defRPr/>
            </a:pPr>
            <a:r>
              <a:rPr lang="en-US"/>
              <a:t>2/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m:rPr/>
                        <a:rPr lang="en-US" b="0" i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calibration using BPM</a:t>
            </a:r>
            <a:endParaRPr/>
          </a:p>
          <a:p>
            <a:pPr>
              <a:defRPr/>
            </a:pPr>
            <a:r>
              <a:rPr lang="en-US"/>
              <a:t>3/ (optional):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GB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GB"/>
              <a:t> calibration using focusing optics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29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8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83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8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9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6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61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66190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7399156" name="Picture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2880" y="495924"/>
            <a:ext cx="8083384" cy="2195817"/>
          </a:xfrm>
          <a:prstGeom prst="rect">
            <a:avLst/>
          </a:prstGeom>
        </p:spPr>
      </p:pic>
      <p:sp>
        <p:nvSpPr>
          <p:cNvPr id="62224444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1 - Ry Calibration: Finding the top of the Rocking Curve…</a:t>
            </a:r>
            <a:endParaRPr lang="en-GB"/>
          </a:p>
        </p:txBody>
      </p:sp>
      <p:sp>
        <p:nvSpPr>
          <p:cNvPr id="654205767" name="Rectangle 28"/>
          <p:cNvSpPr/>
          <p:nvPr/>
        </p:nvSpPr>
        <p:spPr bwMode="auto">
          <a:xfrm>
            <a:off x="8188294" y="1074137"/>
            <a:ext cx="469133" cy="7647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44911914" name="TextBox 29"/>
          <p:cNvSpPr txBox="1"/>
          <p:nvPr/>
        </p:nvSpPr>
        <p:spPr bwMode="auto">
          <a:xfrm>
            <a:off x="8762337" y="1256306"/>
            <a:ext cx="187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Photodiode</a:t>
            </a:r>
            <a:endParaRPr lang="en-GB"/>
          </a:p>
        </p:txBody>
      </p:sp>
      <p:pic>
        <p:nvPicPr>
          <p:cNvPr id="1144804171" name="Picture 3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96785" y="2008270"/>
            <a:ext cx="7118420" cy="4475083"/>
          </a:xfrm>
          <a:prstGeom prst="rect">
            <a:avLst/>
          </a:prstGeom>
        </p:spPr>
      </p:pic>
      <p:grpSp>
        <p:nvGrpSpPr>
          <p:cNvPr id="9209468" name="Group 38"/>
          <p:cNvGrpSpPr/>
          <p:nvPr/>
        </p:nvGrpSpPr>
        <p:grpSpPr bwMode="auto">
          <a:xfrm>
            <a:off x="7911549" y="2130950"/>
            <a:ext cx="1828799" cy="3872285"/>
            <a:chOff x="7911549" y="2130950"/>
            <a:chExt cx="1828799" cy="3872285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7911549" y="2130950"/>
              <a:ext cx="0" cy="38722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 bwMode="auto">
            <a:xfrm>
              <a:off x="8006962" y="2218413"/>
              <a:ext cx="1733386" cy="47332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/>
                <a:t>Metrology Ry o</a:t>
              </a:r>
              <a:r>
                <a:rPr lang="en-US" sz="1400"/>
                <a:t>ffset</a:t>
              </a:r>
              <a:endParaRPr/>
            </a:p>
            <a:p>
              <a:pPr algn="ctr">
                <a:defRPr/>
              </a:pPr>
              <a:r>
                <a:rPr lang="en-US" sz="1400"/>
                <a:t>At this energy</a:t>
              </a:r>
              <a:endParaRPr lang="en-GB" sz="1400"/>
            </a:p>
          </p:txBody>
        </p:sp>
      </p:grpSp>
      <p:sp>
        <p:nvSpPr>
          <p:cNvPr id="1453504687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12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052071060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9618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1 - Ry Calibration: … At several energies</a:t>
            </a:r>
            <a:endParaRPr lang="en-GB"/>
          </a:p>
        </p:txBody>
      </p:sp>
      <p:pic>
        <p:nvPicPr>
          <p:cNvPr id="1025633683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2636" y="736737"/>
            <a:ext cx="6678701" cy="4130585"/>
          </a:xfrm>
          <a:prstGeom prst="rect">
            <a:avLst/>
          </a:prstGeom>
        </p:spPr>
      </p:pic>
      <p:pic>
        <p:nvPicPr>
          <p:cNvPr id="500088039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7559" y="2116214"/>
            <a:ext cx="6520214" cy="4130585"/>
          </a:xfrm>
          <a:prstGeom prst="rect">
            <a:avLst/>
          </a:prstGeom>
        </p:spPr>
      </p:pic>
      <p:pic>
        <p:nvPicPr>
          <p:cNvPr id="1967740822" name="Picture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54052" y="858857"/>
            <a:ext cx="8186295" cy="5196136"/>
          </a:xfrm>
          <a:prstGeom prst="rect">
            <a:avLst/>
          </a:prstGeom>
        </p:spPr>
      </p:pic>
      <p:sp>
        <p:nvSpPr>
          <p:cNvPr id="1884325031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13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959711687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74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3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08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3468785" name="Pictur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5399" y="437684"/>
            <a:ext cx="8474036" cy="2301936"/>
          </a:xfrm>
          <a:prstGeom prst="rect">
            <a:avLst/>
          </a:prstGeom>
        </p:spPr>
      </p:pic>
      <p:sp>
        <p:nvSpPr>
          <p:cNvPr id="1143314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/>
              <a:t>2 -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𝑫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Calibration: Unfocused Scan</a:t>
            </a:r>
            <a:endParaRPr lang="en-GB"/>
          </a:p>
        </p:txBody>
      </p:sp>
      <p:pic>
        <p:nvPicPr>
          <p:cNvPr id="173936419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08240" y="2489833"/>
            <a:ext cx="6645233" cy="4073562"/>
          </a:xfrm>
          <a:prstGeom prst="rect">
            <a:avLst/>
          </a:prstGeom>
        </p:spPr>
      </p:pic>
      <p:sp>
        <p:nvSpPr>
          <p:cNvPr id="50810019" name="Rectangle 10"/>
          <p:cNvSpPr/>
          <p:nvPr/>
        </p:nvSpPr>
        <p:spPr bwMode="auto">
          <a:xfrm>
            <a:off x="8206400" y="1128455"/>
            <a:ext cx="469133" cy="7647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0544385" name="TextBox 11"/>
          <p:cNvSpPr txBox="1"/>
          <p:nvPr/>
        </p:nvSpPr>
        <p:spPr bwMode="auto">
          <a:xfrm>
            <a:off x="8736594" y="1187663"/>
            <a:ext cx="239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Fluorescence screen</a:t>
            </a:r>
            <a:endParaRPr/>
          </a:p>
          <a:p>
            <a:pPr>
              <a:defRPr/>
            </a:pPr>
            <a:r>
              <a:rPr lang="en-US"/>
              <a:t>CCD camera</a:t>
            </a:r>
            <a:endParaRPr lang="en-GB"/>
          </a:p>
        </p:txBody>
      </p:sp>
      <p:pic>
        <p:nvPicPr>
          <p:cNvPr id="476135968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60170" y="2465530"/>
            <a:ext cx="4907705" cy="3548180"/>
          </a:xfrm>
          <a:prstGeom prst="rect">
            <a:avLst/>
          </a:prstGeom>
        </p:spPr>
      </p:pic>
      <p:grpSp>
        <p:nvGrpSpPr>
          <p:cNvPr id="1663991388" name="Group 42"/>
          <p:cNvGrpSpPr/>
          <p:nvPr/>
        </p:nvGrpSpPr>
        <p:grpSpPr bwMode="auto">
          <a:xfrm>
            <a:off x="144855" y="2465530"/>
            <a:ext cx="6846490" cy="4124063"/>
            <a:chOff x="144855" y="2465530"/>
            <a:chExt cx="6846490" cy="4124063"/>
          </a:xfrm>
        </p:grpSpPr>
        <p:sp>
          <p:nvSpPr>
            <p:cNvPr id="42" name="Rectangle 41"/>
            <p:cNvSpPr/>
            <p:nvPr/>
          </p:nvSpPr>
          <p:spPr bwMode="auto">
            <a:xfrm>
              <a:off x="144855" y="2465530"/>
              <a:ext cx="6846490" cy="41240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08240" y="2489833"/>
              <a:ext cx="6679563" cy="4073562"/>
            </a:xfrm>
            <a:prstGeom prst="rect">
              <a:avLst/>
            </a:prstGeom>
          </p:spPr>
        </p:pic>
      </p:grpSp>
      <p:grpSp>
        <p:nvGrpSpPr>
          <p:cNvPr id="1008944404" name="Group 33"/>
          <p:cNvGrpSpPr/>
          <p:nvPr/>
        </p:nvGrpSpPr>
        <p:grpSpPr bwMode="auto">
          <a:xfrm>
            <a:off x="4888876" y="3592597"/>
            <a:ext cx="3051018" cy="1296274"/>
            <a:chOff x="4888876" y="3592597"/>
            <a:chExt cx="3051018" cy="1296274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4888876" y="4239620"/>
              <a:ext cx="3051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 bwMode="auto">
            <a:xfrm>
              <a:off x="5025108" y="3592597"/>
              <a:ext cx="2766452" cy="1296274"/>
              <a:chOff x="5658842" y="3592597"/>
              <a:chExt cx="2766452" cy="1296274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5658842" y="3628542"/>
                <a:ext cx="2708149" cy="126032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5980638" y="3990674"/>
                <a:ext cx="2395849" cy="334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left"/>
                        </m:oMathParaPr>
                        <m:oMath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=  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2 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oMath>
                      </m:oMathPara>
                    </a14:m>
                  </mc:Choice>
                  <mc:Fallback/>
                </mc:AlternateContent>
                <a:endParaRPr lang="en-GB" sz="2000"/>
              </a:p>
            </p:txBody>
          </p:sp>
          <p:sp>
            <p:nvSpPr>
              <p:cNvPr id="24" name="TextBox 23"/>
              <p:cNvSpPr txBox="1"/>
              <p:nvPr/>
            </p:nvSpPr>
            <p:spPr bwMode="auto">
              <a:xfrm>
                <a:off x="5977252" y="4376230"/>
                <a:ext cx="2448042" cy="3357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left"/>
                        </m:oMathParaPr>
                        <m:oMath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=−2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𝐷</m:t>
                          </m:r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</m:t>
                          </m:r>
                          <m:func>
                            <m:func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oMath>
                      </m:oMathPara>
                    </a14:m>
                  </mc:Choice>
                  <mc:Fallback/>
                </mc:AlternateContent>
                <a:endParaRPr lang="en-GB" sz="2000"/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5877670" y="3999040"/>
                <a:ext cx="446844" cy="810708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237862" y="3967972"/>
                <a:ext cx="446844" cy="841776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5703626" y="3628542"/>
                <a:ext cx="786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>
                    <a:solidFill>
                      <a:schemeClr val="bg2"/>
                    </a:solidFill>
                  </a:rPr>
                  <a:t>Beam</a:t>
                </a:r>
                <a:endParaRPr lang="en-GB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 bwMode="auto">
              <a:xfrm>
                <a:off x="6919682" y="3592597"/>
                <a:ext cx="10832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>
                    <a:solidFill>
                      <a:schemeClr val="bg2"/>
                    </a:solidFill>
                  </a:rPr>
                  <a:t>Crystal</a:t>
                </a:r>
                <a:endParaRPr lang="en-GB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075493716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14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381345309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3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9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99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130214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/>
              <a:t>2 -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𝑫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Calibration: Verification Scan</a:t>
            </a:r>
            <a:endParaRPr lang="en-GB"/>
          </a:p>
        </p:txBody>
      </p:sp>
      <p:pic>
        <p:nvPicPr>
          <p:cNvPr id="1748579583" name="Pictur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66663" y="855081"/>
            <a:ext cx="8801699" cy="5395486"/>
          </a:xfrm>
          <a:prstGeom prst="rect">
            <a:avLst/>
          </a:prstGeom>
        </p:spPr>
      </p:pic>
      <p:sp>
        <p:nvSpPr>
          <p:cNvPr id="775957541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15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910036190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grpSp>
        <p:nvGrpSpPr>
          <p:cNvPr id="872757520" name="Group 15"/>
          <p:cNvGrpSpPr/>
          <p:nvPr/>
        </p:nvGrpSpPr>
        <p:grpSpPr bwMode="auto">
          <a:xfrm>
            <a:off x="1339913" y="787651"/>
            <a:ext cx="9089679" cy="5558828"/>
            <a:chOff x="1339913" y="787651"/>
            <a:chExt cx="9089679" cy="5558828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339913" y="787651"/>
              <a:ext cx="9089679" cy="55588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484768" y="882240"/>
              <a:ext cx="8801699" cy="53677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75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6259010" name="Rectangle 30"/>
          <p:cNvSpPr/>
          <p:nvPr/>
        </p:nvSpPr>
        <p:spPr bwMode="auto">
          <a:xfrm>
            <a:off x="9707880" y="6118860"/>
            <a:ext cx="2484120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990888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Calibration </a:t>
            </a:r>
            <a:r>
              <a:rPr lang="en-US"/>
              <a:t>- </a:t>
            </a:r>
            <a:r>
              <a:rPr lang="en-US"/>
              <a:t>diagnostic tool</a:t>
            </a:r>
            <a:endParaRPr lang="en-US"/>
          </a:p>
        </p:txBody>
      </p:sp>
      <p:pic>
        <p:nvPicPr>
          <p:cNvPr id="1549215341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-706048" y="1725690"/>
            <a:ext cx="5483075" cy="3654275"/>
          </a:xfrm>
          <a:prstGeom prst="rect">
            <a:avLst/>
          </a:prstGeom>
        </p:spPr>
      </p:pic>
      <p:sp>
        <p:nvSpPr>
          <p:cNvPr id="2075736886" name="TextBox 7"/>
          <p:cNvSpPr txBox="1"/>
          <p:nvPr/>
        </p:nvSpPr>
        <p:spPr bwMode="auto">
          <a:xfrm>
            <a:off x="8267812" y="5122153"/>
            <a:ext cx="288013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/>
              <a:t>The diagnostic tool remains a </a:t>
            </a:r>
            <a:r>
              <a:rPr lang="en-GB" b="1"/>
              <a:t>weak point</a:t>
            </a:r>
            <a:r>
              <a:rPr lang="en-GB"/>
              <a:t> of the calibration procedure</a:t>
            </a:r>
            <a:endParaRPr lang="en-GB"/>
          </a:p>
        </p:txBody>
      </p:sp>
      <p:grpSp>
        <p:nvGrpSpPr>
          <p:cNvPr id="29790010" name="Group 55"/>
          <p:cNvGrpSpPr/>
          <p:nvPr/>
        </p:nvGrpSpPr>
        <p:grpSpPr bwMode="auto">
          <a:xfrm>
            <a:off x="4082967" y="3134065"/>
            <a:ext cx="2810247" cy="1631448"/>
            <a:chOff x="4067939" y="4882495"/>
            <a:chExt cx="2810247" cy="16314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l="10981" t="6362" r="5125" b="10653"/>
            <a:stretch/>
          </p:blipFill>
          <p:spPr bwMode="auto">
            <a:xfrm>
              <a:off x="4067939" y="4882495"/>
              <a:ext cx="2716886" cy="1631448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>
              <a:endCxn id="27" idx="2"/>
            </p:cNvCxnSpPr>
            <p:nvPr/>
          </p:nvCxnSpPr>
          <p:spPr bwMode="auto">
            <a:xfrm flipV="1">
              <a:off x="5971261" y="5623569"/>
              <a:ext cx="86623" cy="14211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 bwMode="auto">
            <a:xfrm>
              <a:off x="5237581" y="4977238"/>
              <a:ext cx="1640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/>
                <a:t>Y</a:t>
              </a:r>
              <a:r>
                <a:rPr lang="en-GB" sz="1200"/>
                <a:t> K edge of the fluorescence screen</a:t>
              </a:r>
              <a:endParaRPr/>
            </a:p>
            <a:p>
              <a:pPr>
                <a:defRPr/>
              </a:pPr>
              <a:r>
                <a:rPr lang="en-GB" sz="1200"/>
                <a:t>(saturation)</a:t>
              </a:r>
              <a:endParaRPr lang="en-GB" sz="1200"/>
            </a:p>
          </p:txBody>
        </p:sp>
      </p:grpSp>
      <p:grpSp>
        <p:nvGrpSpPr>
          <p:cNvPr id="310865643" name="Group 56"/>
          <p:cNvGrpSpPr/>
          <p:nvPr/>
        </p:nvGrpSpPr>
        <p:grpSpPr bwMode="auto">
          <a:xfrm>
            <a:off x="4036665" y="4847470"/>
            <a:ext cx="3597941" cy="1837380"/>
            <a:chOff x="6961136" y="4848426"/>
            <a:chExt cx="3597941" cy="183738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rcRect l="8821" t="5432" r="8963" b="7364"/>
            <a:stretch/>
          </p:blipFill>
          <p:spPr bwMode="auto">
            <a:xfrm>
              <a:off x="6961136" y="4848426"/>
              <a:ext cx="2918092" cy="16840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 bwMode="auto">
            <a:xfrm>
              <a:off x="8280269" y="6224141"/>
              <a:ext cx="22788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/>
                <a:t>Y</a:t>
              </a:r>
              <a:r>
                <a:rPr lang="en-GB" sz="1200"/>
                <a:t> K edge: </a:t>
              </a:r>
              <a:r>
                <a:rPr lang="en-GB" sz="1200"/>
                <a:t>diagtool</a:t>
              </a:r>
              <a:endParaRPr lang="en-GB" sz="1200"/>
            </a:p>
            <a:p>
              <a:pPr>
                <a:defRPr/>
              </a:pPr>
              <a:r>
                <a:rPr lang="en-GB" sz="1200"/>
                <a:t>misalignment: </a:t>
              </a:r>
              <a:r>
                <a:rPr lang="en-GB" sz="1200"/>
                <a:t>R</a:t>
              </a:r>
              <a:r>
                <a:rPr lang="en-GB" sz="1200" baseline="-25000"/>
                <a:t>z</a:t>
              </a:r>
              <a:r>
                <a:rPr lang="en-GB" sz="1200"/>
                <a:t> 0.8 </a:t>
              </a:r>
              <a:r>
                <a:rPr lang="en-GB" sz="1200"/>
                <a:t>deg</a:t>
              </a:r>
              <a:r>
                <a:rPr lang="en-GB" sz="1200"/>
                <a:t> off</a:t>
              </a:r>
              <a:endParaRPr/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8903832" y="5855738"/>
              <a:ext cx="413185" cy="3656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383241" name="Group 63"/>
          <p:cNvGrpSpPr/>
          <p:nvPr/>
        </p:nvGrpSpPr>
        <p:grpSpPr bwMode="auto">
          <a:xfrm>
            <a:off x="7003165" y="827956"/>
            <a:ext cx="4949652" cy="3686689"/>
            <a:chOff x="7003165" y="827956"/>
            <a:chExt cx="4949652" cy="36866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7003165" y="827956"/>
              <a:ext cx="4949652" cy="3686689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 bwMode="auto">
            <a:xfrm>
              <a:off x="7284553" y="2558437"/>
              <a:ext cx="1814185" cy="1254642"/>
              <a:chOff x="4459833" y="2786205"/>
              <a:chExt cx="1814185" cy="1254642"/>
            </a:xfrm>
          </p:grpSpPr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5080166" y="2786205"/>
                <a:ext cx="1193852" cy="951744"/>
              </a:xfrm>
              <a:prstGeom prst="straightConnector1">
                <a:avLst/>
              </a:prstGeom>
              <a:ln w="19050">
                <a:solidFill>
                  <a:srgbClr val="33CC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4459833" y="3763848"/>
                <a:ext cx="1200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Crystal defects</a:t>
                </a:r>
                <a:endParaRPr lang="en-GB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 bwMode="auto">
            <a:xfrm>
              <a:off x="10200558" y="2901593"/>
              <a:ext cx="1624163" cy="1013639"/>
              <a:chOff x="7375838" y="3129361"/>
              <a:chExt cx="1624163" cy="1013639"/>
            </a:xfrm>
          </p:grpSpPr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7545961" y="3129361"/>
                <a:ext cx="570465" cy="641814"/>
              </a:xfrm>
              <a:prstGeom prst="straightConnector1">
                <a:avLst/>
              </a:prstGeom>
              <a:ln w="19050">
                <a:solidFill>
                  <a:srgbClr val="33CC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 bwMode="auto">
              <a:xfrm>
                <a:off x="7375838" y="3866000"/>
                <a:ext cx="16241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Beam </a:t>
                </a:r>
                <a:r>
                  <a:rPr lang="en-GB" sz="1200">
                    <a:solidFill>
                      <a:schemeClr val="bg1"/>
                    </a:solidFill>
                  </a:rPr>
                  <a:t>inhomogeneity</a:t>
                </a:r>
                <a:endParaRPr lang="en-GB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 bwMode="auto">
            <a:xfrm>
              <a:off x="10848084" y="999992"/>
              <a:ext cx="976637" cy="919625"/>
              <a:chOff x="8023364" y="1227760"/>
              <a:chExt cx="976637" cy="919625"/>
            </a:xfrm>
          </p:grpSpPr>
          <p:cxnSp>
            <p:nvCxnSpPr>
              <p:cNvPr id="17" name="Straight Arrow Connector 16"/>
              <p:cNvCxnSpPr>
                <a:endCxn id="19" idx="2"/>
              </p:cNvCxnSpPr>
              <p:nvPr/>
            </p:nvCxnSpPr>
            <p:spPr bwMode="auto">
              <a:xfrm flipV="1">
                <a:off x="8023364" y="1504759"/>
                <a:ext cx="534850" cy="6426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 bwMode="auto">
              <a:xfrm>
                <a:off x="8116426" y="1227760"/>
                <a:ext cx="8835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Saturation</a:t>
                </a:r>
                <a:endParaRPr lang="en-GB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 bwMode="auto">
            <a:xfrm>
              <a:off x="7085915" y="982460"/>
              <a:ext cx="2198600" cy="1405975"/>
              <a:chOff x="4261195" y="1210228"/>
              <a:chExt cx="2198600" cy="1405975"/>
            </a:xfrm>
          </p:grpSpPr>
          <p:cxnSp>
            <p:nvCxnSpPr>
              <p:cNvPr id="39" name="Straight Connector 38"/>
              <p:cNvCxnSpPr/>
              <p:nvPr/>
            </p:nvCxnSpPr>
            <p:spPr bwMode="auto">
              <a:xfrm flipH="1">
                <a:off x="5817774" y="1883681"/>
                <a:ext cx="642021" cy="732522"/>
              </a:xfrm>
              <a:prstGeom prst="line">
                <a:avLst/>
              </a:prstGeom>
              <a:ln w="57150">
                <a:solidFill>
                  <a:schemeClr val="tx1">
                    <a:alpha val="5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6227164" y="2187188"/>
                <a:ext cx="186911" cy="17191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 bwMode="auto">
              <a:xfrm flipH="1" flipV="1">
                <a:off x="5159969" y="1701111"/>
                <a:ext cx="898925" cy="572036"/>
              </a:xfrm>
              <a:prstGeom prst="straightConnector1">
                <a:avLst/>
              </a:prstGeom>
              <a:ln w="19050">
                <a:solidFill>
                  <a:srgbClr val="33CC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 bwMode="auto">
              <a:xfrm>
                <a:off x="4261195" y="1210228"/>
                <a:ext cx="18698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Multiple Bragg diffraction</a:t>
                </a:r>
                <a:endParaRPr/>
              </a:p>
              <a:p>
                <a:pPr algn="ctr">
                  <a:defRPr/>
                </a:pPr>
                <a:r>
                  <a:rPr lang="en-GB" sz="1200">
                    <a:solidFill>
                      <a:schemeClr val="bg1"/>
                    </a:solidFill>
                  </a:rPr>
                  <a:t>“glitch”</a:t>
                </a:r>
                <a:endParaRPr lang="en-GB" sz="1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8028095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16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943174313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486448165" name="Rectangle 2"/>
          <p:cNvSpPr/>
          <p:nvPr/>
        </p:nvSpPr>
        <p:spPr bwMode="auto">
          <a:xfrm>
            <a:off x="264002" y="857575"/>
            <a:ext cx="3536721" cy="5577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/>
              <a:t>Fluorescence screen at 45 </a:t>
            </a:r>
            <a:r>
              <a:rPr lang="en-GB" sz="1600"/>
              <a:t>deg</a:t>
            </a:r>
            <a:r>
              <a:rPr lang="en-GB" sz="1600"/>
              <a:t> + CCD </a:t>
            </a:r>
            <a:r>
              <a:rPr lang="en-GB" sz="1600"/>
              <a:t>camera</a:t>
            </a:r>
            <a:endParaRPr lang="en-GB" sz="1600"/>
          </a:p>
        </p:txBody>
      </p:sp>
      <p:sp>
        <p:nvSpPr>
          <p:cNvPr id="1191769788" name="Rectangle 44"/>
          <p:cNvSpPr/>
          <p:nvPr/>
        </p:nvSpPr>
        <p:spPr bwMode="auto">
          <a:xfrm>
            <a:off x="4030897" y="823804"/>
            <a:ext cx="2838616" cy="21579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/>
              <a:t>Measured position of the beam is sensitive </a:t>
            </a:r>
            <a:r>
              <a:rPr lang="en-GB" sz="1600"/>
              <a:t>to:</a:t>
            </a:r>
            <a:endParaRPr lang="en-GB" sz="1600"/>
          </a:p>
          <a:p>
            <a:pPr>
              <a:defRPr/>
            </a:pPr>
            <a:endParaRPr lang="en-GB" sz="1600"/>
          </a:p>
          <a:p>
            <a:pPr marL="285750" indent="-285750">
              <a:buFont typeface="Arial"/>
              <a:buChar char="•"/>
              <a:defRPr/>
            </a:pPr>
            <a:r>
              <a:rPr lang="en-GB" sz="1600"/>
              <a:t>Vibration </a:t>
            </a:r>
            <a:r>
              <a:rPr lang="en-GB" sz="1600"/>
              <a:t>and drift of the diagnostic tool </a:t>
            </a:r>
            <a:r>
              <a:rPr lang="en-GB" sz="1600"/>
              <a:t>itself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600"/>
              <a:t>Beam imperfections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600"/>
              <a:t>Cameras misalignment, screen absorption edges</a:t>
            </a:r>
            <a:endParaRPr lang="en-GB" sz="1600"/>
          </a:p>
        </p:txBody>
      </p:sp>
      <p:cxnSp>
        <p:nvCxnSpPr>
          <p:cNvPr id="1898781304" name="Straight Arrow Connector 58"/>
          <p:cNvCxnSpPr/>
          <p:nvPr/>
        </p:nvCxnSpPr>
        <p:spPr bwMode="auto">
          <a:xfrm>
            <a:off x="6329238" y="2282024"/>
            <a:ext cx="67392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8914640" name="Straight Connector 62"/>
          <p:cNvCxnSpPr>
            <a:stCxn id="1191769788" idx="2"/>
          </p:cNvCxnSpPr>
          <p:nvPr/>
        </p:nvCxnSpPr>
        <p:spPr bwMode="auto">
          <a:xfrm>
            <a:off x="5450205" y="2981739"/>
            <a:ext cx="4390" cy="24706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8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78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6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91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7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7368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65387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commissioning – </a:t>
            </a:r>
            <a:r>
              <a:rPr lang="en-US"/>
              <a:t>beam position stability</a:t>
            </a:r>
            <a:endParaRPr lang="en-US"/>
          </a:p>
        </p:txBody>
      </p:sp>
      <p:sp>
        <p:nvSpPr>
          <p:cNvPr id="376808984" name="TextBox 3"/>
          <p:cNvSpPr txBox="1"/>
          <p:nvPr/>
        </p:nvSpPr>
        <p:spPr bwMode="auto">
          <a:xfrm>
            <a:off x="576239" y="749759"/>
            <a:ext cx="422846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/>
              <a:t>Si(111</a:t>
            </a:r>
            <a:r>
              <a:rPr lang="en-GB"/>
              <a:t>) </a:t>
            </a:r>
            <a:r>
              <a:rPr lang="en-GB"/>
              <a:t>– </a:t>
            </a:r>
            <a:r>
              <a:rPr lang="en-GB"/>
              <a:t>10 to 12 </a:t>
            </a:r>
            <a:r>
              <a:rPr lang="en-GB"/>
              <a:t>keV</a:t>
            </a:r>
            <a:r>
              <a:rPr lang="en-GB"/>
              <a:t> </a:t>
            </a:r>
            <a:r>
              <a:rPr lang="en-GB"/>
              <a:t>– </a:t>
            </a:r>
            <a:r>
              <a:rPr lang="en-GB"/>
              <a:t>Focused beam</a:t>
            </a:r>
            <a:endParaRPr lang="en-GB"/>
          </a:p>
          <a:p>
            <a:pPr algn="ctr">
              <a:defRPr/>
            </a:pPr>
            <a:r>
              <a:rPr lang="en-GB" sz="1400"/>
              <a:t>2000 pts - 40 </a:t>
            </a:r>
            <a:r>
              <a:rPr lang="en-GB" sz="1400"/>
              <a:t>ms</a:t>
            </a:r>
            <a:r>
              <a:rPr lang="en-GB" sz="1400"/>
              <a:t>/</a:t>
            </a:r>
            <a:r>
              <a:rPr lang="en-GB" sz="1400"/>
              <a:t>pt</a:t>
            </a:r>
            <a:endParaRPr lang="en-GB" sz="1400"/>
          </a:p>
        </p:txBody>
      </p:sp>
      <p:sp>
        <p:nvSpPr>
          <p:cNvPr id="1651381168" name="Right Arrow 5"/>
          <p:cNvSpPr>
            <a:spLocks noChangeAspect="1"/>
          </p:cNvSpPr>
          <p:nvPr/>
        </p:nvSpPr>
        <p:spPr bwMode="auto">
          <a:xfrm>
            <a:off x="5240338" y="2520976"/>
            <a:ext cx="826934" cy="439392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751769410" name="Group 6"/>
          <p:cNvGrpSpPr/>
          <p:nvPr/>
        </p:nvGrpSpPr>
        <p:grpSpPr bwMode="auto">
          <a:xfrm>
            <a:off x="275885" y="1454888"/>
            <a:ext cx="4829175" cy="3583305"/>
            <a:chOff x="364043" y="2470172"/>
            <a:chExt cx="4829175" cy="35833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64043" y="2470172"/>
              <a:ext cx="4829175" cy="358330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flipV="1">
              <a:off x="1249649" y="3139440"/>
              <a:ext cx="739171" cy="43441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1402080" y="4497187"/>
              <a:ext cx="586740" cy="30341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 bwMode="auto">
            <a:xfrm>
              <a:off x="845821" y="3573857"/>
              <a:ext cx="4114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0070C0"/>
                  </a:solidFill>
                </a:rPr>
                <a:t>Multiple Bragg Diffraction on DCM deforms the focal spot - </a:t>
              </a:r>
              <a:r>
                <a:rPr lang="en-GB" b="1">
                  <a:solidFill>
                    <a:srgbClr val="0070C0"/>
                  </a:solidFill>
                </a:rPr>
                <a:t>not a real beam displacement</a:t>
              </a:r>
              <a:endParaRPr lang="en-GB" b="1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2355080" y="4649880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rgbClr val="FF0000"/>
                  </a:solidFill>
                </a:rPr>
                <a:t>Horizontal beam centroid</a:t>
              </a: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633676" y="3091696"/>
              <a:ext cx="2467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/>
                <a:t>Vertical beam centroid</a:t>
              </a:r>
              <a:endParaRPr lang="en-GB"/>
            </a:p>
          </p:txBody>
        </p:sp>
      </p:grpSp>
      <p:sp>
        <p:nvSpPr>
          <p:cNvPr id="1848927693" name="TextBox 13"/>
          <p:cNvSpPr txBox="1"/>
          <p:nvPr/>
        </p:nvSpPr>
        <p:spPr bwMode="auto">
          <a:xfrm>
            <a:off x="7201187" y="69173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Focal spot trajectory</a:t>
            </a:r>
            <a:endParaRPr lang="en-GB"/>
          </a:p>
        </p:txBody>
      </p:sp>
      <p:grpSp>
        <p:nvGrpSpPr>
          <p:cNvPr id="69752401" name="Group 14"/>
          <p:cNvGrpSpPr>
            <a:grpSpLocks noChangeAspect="1"/>
          </p:cNvGrpSpPr>
          <p:nvPr/>
        </p:nvGrpSpPr>
        <p:grpSpPr bwMode="auto">
          <a:xfrm>
            <a:off x="6302424" y="1055328"/>
            <a:ext cx="3817141" cy="2586773"/>
            <a:chOff x="7022854" y="1099082"/>
            <a:chExt cx="4846320" cy="32842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rcRect l="0" t="5464" r="0" b="790"/>
            <a:stretch/>
          </p:blipFill>
          <p:spPr bwMode="auto">
            <a:xfrm>
              <a:off x="7022854" y="1099082"/>
              <a:ext cx="4846320" cy="3284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 bwMode="auto">
            <a:xfrm>
              <a:off x="10680833" y="2569328"/>
              <a:ext cx="900000" cy="390759"/>
              <a:chOff x="10409299" y="2940906"/>
              <a:chExt cx="900000" cy="390759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10409299" y="3331476"/>
                <a:ext cx="90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 bwMode="auto">
              <a:xfrm>
                <a:off x="10486653" y="2940906"/>
                <a:ext cx="745293" cy="3907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>
                    <a:solidFill>
                      <a:srgbClr val="FF0000"/>
                    </a:solidFill>
                  </a:rPr>
                  <a:t>1 </a:t>
                </a:r>
                <a:r>
                  <a:rPr lang="en-GB" sz="1400">
                    <a:solidFill>
                      <a:srgbClr val="FF0000"/>
                    </a:solidFill>
                    <a:latin typeface="Symbol"/>
                  </a:rPr>
                  <a:t>m</a:t>
                </a:r>
                <a:r>
                  <a:rPr lang="en-GB" sz="1400">
                    <a:solidFill>
                      <a:srgbClr val="FF0000"/>
                    </a:solidFill>
                  </a:rPr>
                  <a:t>m</a:t>
                </a:r>
                <a:endParaRPr lang="en-GB" sz="1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8844034" y="2463062"/>
              <a:ext cx="716280" cy="7757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7600992" y="1202135"/>
              <a:ext cx="3238499" cy="390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0070C0"/>
                  </a:solidFill>
                </a:rPr>
                <a:t>Not a real beam displacement</a:t>
              </a:r>
              <a:endParaRPr lang="en-GB" sz="1400">
                <a:solidFill>
                  <a:srgbClr val="0070C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10758188" y="1280442"/>
              <a:ext cx="869932" cy="15211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2994748" name="Picture 22"/>
          <p:cNvPicPr>
            <a:picLocks noChangeAspect="1"/>
          </p:cNvPicPr>
          <p:nvPr/>
        </p:nvPicPr>
        <p:blipFill>
          <a:blip r:embed="rId5"/>
          <a:srcRect l="5439" t="9729" r="8450" b="0"/>
          <a:stretch/>
        </p:blipFill>
        <p:spPr bwMode="auto">
          <a:xfrm>
            <a:off x="5608983" y="3642101"/>
            <a:ext cx="3150544" cy="2527904"/>
          </a:xfrm>
          <a:prstGeom prst="rect">
            <a:avLst/>
          </a:prstGeom>
        </p:spPr>
      </p:pic>
      <p:pic>
        <p:nvPicPr>
          <p:cNvPr id="139638971" name="Picture 23"/>
          <p:cNvPicPr>
            <a:picLocks noChangeAspect="1"/>
          </p:cNvPicPr>
          <p:nvPr/>
        </p:nvPicPr>
        <p:blipFill>
          <a:blip r:embed="rId6"/>
          <a:srcRect l="6192" t="9131" r="8835" b="0"/>
          <a:stretch/>
        </p:blipFill>
        <p:spPr bwMode="auto">
          <a:xfrm>
            <a:off x="8843056" y="3624728"/>
            <a:ext cx="3108944" cy="2544650"/>
          </a:xfrm>
          <a:prstGeom prst="rect">
            <a:avLst/>
          </a:prstGeom>
        </p:spPr>
      </p:pic>
      <p:sp>
        <p:nvSpPr>
          <p:cNvPr id="60124271" name="TextBox 24"/>
          <p:cNvSpPr txBox="1"/>
          <p:nvPr/>
        </p:nvSpPr>
        <p:spPr bwMode="auto">
          <a:xfrm>
            <a:off x="480824" y="5356867"/>
            <a:ext cx="49808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Beam </a:t>
            </a:r>
            <a:r>
              <a:rPr lang="en-GB"/>
              <a:t>stability : </a:t>
            </a:r>
            <a:r>
              <a:rPr lang="en-GB"/>
              <a:t>500 nm </a:t>
            </a:r>
            <a:r>
              <a:rPr lang="en-GB"/>
              <a:t>FWHM</a:t>
            </a:r>
            <a:endParaRPr/>
          </a:p>
          <a:p>
            <a:pPr>
              <a:defRPr/>
            </a:pPr>
            <a:r>
              <a:rPr lang="en-GB">
                <a:cs typeface="Calibri"/>
              </a:rPr>
              <a:t>→ </a:t>
            </a:r>
            <a:r>
              <a:rPr lang="en-GB">
                <a:cs typeface="Calibri"/>
              </a:rPr>
              <a:t>DCM is not the main source of </a:t>
            </a:r>
            <a:r>
              <a:rPr lang="en-GB">
                <a:cs typeface="Calibri"/>
              </a:rPr>
              <a:t>beam motion</a:t>
            </a:r>
            <a:endParaRPr lang="en-GB" baseline="30000"/>
          </a:p>
        </p:txBody>
      </p:sp>
      <p:pic>
        <p:nvPicPr>
          <p:cNvPr id="1588667570" name="Picture 2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303948" y="1076379"/>
            <a:ext cx="1554615" cy="2548349"/>
          </a:xfrm>
          <a:prstGeom prst="rect">
            <a:avLst/>
          </a:prstGeom>
        </p:spPr>
      </p:pic>
      <p:sp>
        <p:nvSpPr>
          <p:cNvPr id="1623245053" name="TextBox 26"/>
          <p:cNvSpPr txBox="1"/>
          <p:nvPr/>
        </p:nvSpPr>
        <p:spPr bwMode="auto">
          <a:xfrm>
            <a:off x="10456725" y="71114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Focal spot</a:t>
            </a:r>
            <a:endParaRPr lang="en-GB"/>
          </a:p>
        </p:txBody>
      </p:sp>
      <p:cxnSp>
        <p:nvCxnSpPr>
          <p:cNvPr id="1518829102" name="Straight Arrow Connector 27"/>
          <p:cNvCxnSpPr/>
          <p:nvPr/>
        </p:nvCxnSpPr>
        <p:spPr bwMode="auto">
          <a:xfrm flipH="1">
            <a:off x="7315200" y="3227086"/>
            <a:ext cx="421653" cy="6729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3922180" name="Straight Arrow Connector 28"/>
          <p:cNvCxnSpPr/>
          <p:nvPr/>
        </p:nvCxnSpPr>
        <p:spPr bwMode="auto">
          <a:xfrm>
            <a:off x="9504215" y="3240939"/>
            <a:ext cx="421653" cy="6729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608526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17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723447189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242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55824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commissioning – angular </a:t>
            </a:r>
            <a:r>
              <a:rPr lang="en-US"/>
              <a:t>stability (indirect measurement using beam intensity)</a:t>
            </a:r>
            <a:endParaRPr lang="en-US"/>
          </a:p>
        </p:txBody>
      </p:sp>
      <p:pic>
        <p:nvPicPr>
          <p:cNvPr id="450385760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12358" y="903655"/>
            <a:ext cx="4552178" cy="3483492"/>
          </a:xfrm>
          <a:prstGeom prst="rect">
            <a:avLst/>
          </a:prstGeom>
        </p:spPr>
      </p:pic>
      <p:sp>
        <p:nvSpPr>
          <p:cNvPr id="197845749" name="TextBox 5"/>
          <p:cNvSpPr txBox="1"/>
          <p:nvPr/>
        </p:nvSpPr>
        <p:spPr bwMode="auto">
          <a:xfrm>
            <a:off x="539708" y="883702"/>
            <a:ext cx="660471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Beam intensity is recorded during </a:t>
            </a:r>
            <a:r>
              <a:rPr lang="en-US"/>
              <a:t>two (continuous) scans :</a:t>
            </a:r>
            <a:endParaRPr lang="en-GB"/>
          </a:p>
          <a:p>
            <a:pPr marL="342900" indent="-342900">
              <a:buFont typeface="+mj-lt"/>
              <a:buAutoNum type="arabicPeriod"/>
              <a:defRPr/>
            </a:pPr>
            <a:r>
              <a:rPr lang="en-GB"/>
              <a:t>Regulation around the top of the rocking curve (zero slope)</a:t>
            </a:r>
            <a:endParaRPr/>
          </a:p>
          <a:p>
            <a:pPr marL="342900" indent="-342900">
              <a:buFont typeface="+mj-lt"/>
              <a:buAutoNum type="arabicPeriod"/>
              <a:defRPr/>
            </a:pPr>
            <a:r>
              <a:rPr lang="en-US"/>
              <a:t>Regulation with a 1 </a:t>
            </a:r>
            <a:r>
              <a:rPr lang="en-GB">
                <a:latin typeface="Symbol"/>
              </a:rPr>
              <a:t>m</a:t>
            </a:r>
            <a:r>
              <a:rPr lang="en-GB"/>
              <a:t>rad</a:t>
            </a:r>
            <a:r>
              <a:rPr lang="en-GB"/>
              <a:t> offset (high slope)</a:t>
            </a:r>
            <a:endParaRPr/>
          </a:p>
          <a:p>
            <a:pPr marL="342900" indent="-342900">
              <a:buFont typeface="+mj-lt"/>
              <a:buAutoNum type="arabicPeriod"/>
              <a:defRPr/>
            </a:pPr>
            <a:endParaRPr lang="en-US"/>
          </a:p>
          <a:p>
            <a:pPr>
              <a:defRPr/>
            </a:pPr>
            <a:r>
              <a:rPr lang="en-GB"/>
              <a:t>The intensity difference between the two scans is interpreted as a pitch error between </a:t>
            </a:r>
            <a:r>
              <a:rPr lang="en-GB"/>
              <a:t>the </a:t>
            </a:r>
            <a:r>
              <a:rPr lang="en-GB"/>
              <a:t>crystals</a:t>
            </a:r>
            <a:r>
              <a:rPr lang="en-GB"/>
              <a:t>.</a:t>
            </a:r>
            <a:endParaRPr lang="en-GB"/>
          </a:p>
        </p:txBody>
      </p:sp>
      <p:sp>
        <p:nvSpPr>
          <p:cNvPr id="1936443608" name="TextBox 7"/>
          <p:cNvSpPr txBox="1"/>
          <p:nvPr/>
        </p:nvSpPr>
        <p:spPr bwMode="auto">
          <a:xfrm>
            <a:off x="6205966" y="4757195"/>
            <a:ext cx="4352474" cy="9487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/>
              <a:t>Result for e</a:t>
            </a:r>
            <a:r>
              <a:rPr lang="en-GB"/>
              <a:t>nergy </a:t>
            </a:r>
            <a:r>
              <a:rPr lang="en-GB"/>
              <a:t>range : 38.6 - 39.5 </a:t>
            </a:r>
            <a:r>
              <a:rPr lang="en-GB"/>
              <a:t>keV</a:t>
            </a:r>
            <a:endParaRPr lang="en-GB"/>
          </a:p>
          <a:p>
            <a:pPr algn="ctr">
              <a:defRPr/>
            </a:pPr>
            <a:endParaRPr lang="en-GB"/>
          </a:p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m:rPr/>
                        <a:rPr lang="en-US" b="0" i="1">
                          <a:solidFill>
                            <a:srgbClr val="FF0000"/>
                          </a:solidFill>
                          <a:latin typeface="Cambria Math"/>
                        </a:rPr>
                        <m:t>=10 </m:t>
                      </m:r>
                      <m:r>
                        <m:rPr/>
                        <a:rPr lang="en-US" b="0" i="1">
                          <a:solidFill>
                            <a:srgbClr val="FF0000"/>
                          </a:solidFill>
                          <a:latin typeface="Cambria Math"/>
                        </a:rPr>
                        <m:t>𝑛𝑟𝑎𝑑</m:t>
                      </m:r>
                      <m:r>
                        <m:rPr/>
                        <a:rPr lang="en-US" b="0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/>
                        <a:rPr lang="en-US" b="0" i="1">
                          <a:solidFill>
                            <a:srgbClr val="FF0000"/>
                          </a:solidFill>
                          <a:latin typeface="Cambria Math"/>
                        </a:rPr>
                        <m:t>𝑅𝑀𝑆</m:t>
                      </m:r>
                    </m:oMath>
                  </m:oMathPara>
                </a14:m>
              </mc:Choice>
              <mc:Fallback/>
            </mc:AlternateContent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/>
              <a:t>(50 </a:t>
            </a:r>
            <a:r>
              <a:rPr lang="en-GB"/>
              <a:t>nrad</a:t>
            </a:r>
            <a:r>
              <a:rPr lang="en-GB"/>
              <a:t> </a:t>
            </a:r>
            <a:r>
              <a:rPr lang="en-GB"/>
              <a:t>p-p)</a:t>
            </a:r>
            <a:endParaRPr lang="en-GB"/>
          </a:p>
        </p:txBody>
      </p:sp>
      <p:pic>
        <p:nvPicPr>
          <p:cNvPr id="98814056" name="Picture 8"/>
          <p:cNvPicPr>
            <a:picLocks noChangeAspect="1"/>
          </p:cNvPicPr>
          <p:nvPr/>
        </p:nvPicPr>
        <p:blipFill>
          <a:blip r:embed="rId4"/>
          <a:srcRect l="0" t="2867" r="2754" b="5049"/>
          <a:stretch/>
        </p:blipFill>
        <p:spPr bwMode="auto">
          <a:xfrm>
            <a:off x="1132574" y="2899427"/>
            <a:ext cx="4697127" cy="3403645"/>
          </a:xfrm>
          <a:prstGeom prst="rect">
            <a:avLst/>
          </a:prstGeom>
        </p:spPr>
      </p:pic>
      <p:sp>
        <p:nvSpPr>
          <p:cNvPr id="701958285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18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446526386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cxnSp>
        <p:nvCxnSpPr>
          <p:cNvPr id="1041376538" name="Straight Connector 18"/>
          <p:cNvCxnSpPr/>
          <p:nvPr/>
        </p:nvCxnSpPr>
        <p:spPr bwMode="auto">
          <a:xfrm>
            <a:off x="9604188" y="1482165"/>
            <a:ext cx="131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5646645" name="Straight Connector 19"/>
          <p:cNvCxnSpPr/>
          <p:nvPr/>
        </p:nvCxnSpPr>
        <p:spPr bwMode="auto">
          <a:xfrm>
            <a:off x="9801412" y="1888565"/>
            <a:ext cx="95623" cy="394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22256739" name="TextBox 22"/>
          <p:cNvSpPr txBox="1"/>
          <p:nvPr/>
        </p:nvSpPr>
        <p:spPr bwMode="auto">
          <a:xfrm>
            <a:off x="9334653" y="1297499"/>
            <a:ext cx="20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1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713204652" name="TextBox 23"/>
          <p:cNvSpPr txBox="1"/>
          <p:nvPr/>
        </p:nvSpPr>
        <p:spPr bwMode="auto">
          <a:xfrm>
            <a:off x="9582974" y="1901122"/>
            <a:ext cx="20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2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4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4436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61434567" name="Group 26"/>
          <p:cNvGrpSpPr/>
          <p:nvPr/>
        </p:nvGrpSpPr>
        <p:grpSpPr bwMode="auto">
          <a:xfrm>
            <a:off x="6521908" y="1081377"/>
            <a:ext cx="5430909" cy="3880672"/>
            <a:chOff x="6521908" y="1081377"/>
            <a:chExt cx="5430909" cy="38806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rcRect l="7818" t="10311" r="9180" b="4778"/>
            <a:stretch/>
          </p:blipFill>
          <p:spPr bwMode="auto">
            <a:xfrm>
              <a:off x="6521908" y="1081377"/>
              <a:ext cx="4956186" cy="388067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8339777" y="1084209"/>
              <a:ext cx="3300933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/>
                <a:t>Edge </a:t>
              </a:r>
              <a:r>
                <a:rPr lang="en-GB" sz="1400"/>
                <a:t>drift between consecutive spectra</a:t>
              </a:r>
              <a:endParaRPr lang="en-GB" sz="1400" b="1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545297" y="3590463"/>
              <a:ext cx="3407520" cy="5925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>
                  <a:solidFill>
                    <a:schemeClr val="tx1"/>
                  </a:solidFill>
                </a:rPr>
                <a:t>Average drift: </a:t>
              </a:r>
              <a:r>
                <a:rPr lang="en-GB" sz="1600">
                  <a:solidFill>
                    <a:srgbClr val="FF0000"/>
                  </a:solidFill>
                </a:rPr>
                <a:t>0.017 </a:t>
              </a:r>
              <a:r>
                <a:rPr lang="en-GB" sz="1600">
                  <a:solidFill>
                    <a:srgbClr val="FF0000"/>
                  </a:solidFill>
                </a:rPr>
                <a:t>meV</a:t>
              </a:r>
              <a:r>
                <a:rPr lang="en-GB" sz="1600">
                  <a:solidFill>
                    <a:srgbClr val="FF0000"/>
                  </a:solidFill>
                </a:rPr>
                <a:t>/spectrum</a:t>
              </a:r>
              <a:endParaRPr/>
            </a:p>
            <a:p>
              <a:pPr algn="ctr"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1"/>
                            </a:solidFill>
                            <a:latin typeface="Cambria Math"/>
                          </a:rPr>
                          <m:t>Δ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1.5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𝑚𝑒𝑉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𝑅𝑀𝑆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(~50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𝑟𝑎𝑑</m:t>
                        </m:r>
                        <m:r>
                          <m:rPr/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</mc:Choice>
                <mc:Fallback/>
              </mc:AlternateContent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76156038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commissioning – energy </a:t>
            </a:r>
            <a:r>
              <a:rPr lang="en-US"/>
              <a:t>stability</a:t>
            </a:r>
            <a:endParaRPr lang="en-US"/>
          </a:p>
        </p:txBody>
      </p:sp>
      <p:grpSp>
        <p:nvGrpSpPr>
          <p:cNvPr id="677078792" name="Group 2"/>
          <p:cNvGrpSpPr/>
          <p:nvPr/>
        </p:nvGrpSpPr>
        <p:grpSpPr bwMode="auto">
          <a:xfrm>
            <a:off x="405516" y="742205"/>
            <a:ext cx="5809019" cy="3542667"/>
            <a:chOff x="340381" y="2258170"/>
            <a:chExt cx="7547314" cy="4331423"/>
          </a:xfrm>
        </p:grpSpPr>
        <p:grpSp>
          <p:nvGrpSpPr>
            <p:cNvPr id="9" name="Group 8"/>
            <p:cNvGrpSpPr/>
            <p:nvPr/>
          </p:nvGrpSpPr>
          <p:grpSpPr bwMode="auto">
            <a:xfrm>
              <a:off x="340381" y="2258170"/>
              <a:ext cx="7547314" cy="4331423"/>
              <a:chOff x="1516379" y="1127759"/>
              <a:chExt cx="9159241" cy="498348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rcRect l="8642" t="9496" r="8778" b="7929"/>
              <a:stretch/>
            </p:blipFill>
            <p:spPr bwMode="auto">
              <a:xfrm>
                <a:off x="1516379" y="1127759"/>
                <a:ext cx="9159241" cy="498348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l="8505" t="9827" r="9397" b="8081"/>
              <a:stretch/>
            </p:blipFill>
            <p:spPr bwMode="auto">
              <a:xfrm>
                <a:off x="4884420" y="2971148"/>
                <a:ext cx="4547402" cy="2474115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 bwMode="auto">
              <a:xfrm rot="169402">
                <a:off x="3093720" y="1348739"/>
                <a:ext cx="678180" cy="42595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>
                <a:off x="3876396" y="3268980"/>
                <a:ext cx="2189124" cy="6781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 bwMode="auto">
            <a:xfrm>
              <a:off x="2379302" y="3127212"/>
              <a:ext cx="2847450" cy="639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400"/>
                <a:t>Raw data</a:t>
              </a:r>
              <a:endParaRPr/>
            </a:p>
            <a:p>
              <a:pPr>
                <a:defRPr/>
              </a:pPr>
              <a:r>
                <a:rPr lang="en-GB" sz="1400" b="1"/>
                <a:t>First scan</a:t>
              </a:r>
              <a:r>
                <a:rPr lang="en-GB" sz="1400"/>
                <a:t> and </a:t>
              </a:r>
              <a:r>
                <a:rPr lang="en-GB" sz="1400" b="1">
                  <a:solidFill>
                    <a:srgbClr val="FF0000"/>
                  </a:solidFill>
                </a:rPr>
                <a:t>last scan</a:t>
              </a:r>
              <a:endParaRPr lang="en-GB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604867584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19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546821127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</a:t>
            </a:r>
            <a:r>
              <a:rPr lang="en-US">
                <a:solidFill>
                  <a:srgbClr val="132577"/>
                </a:solidFill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cs typeface="Arial"/>
              </a:rPr>
              <a:t>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144044700" name="TextBox 9"/>
          <p:cNvSpPr txBox="1"/>
          <p:nvPr/>
        </p:nvSpPr>
        <p:spPr bwMode="auto">
          <a:xfrm>
            <a:off x="4491144" y="707185"/>
            <a:ext cx="3798988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/>
              <a:t>Cobalt </a:t>
            </a:r>
            <a:r>
              <a:rPr lang="en-GB"/>
              <a:t>K edge for </a:t>
            </a:r>
            <a:r>
              <a:rPr lang="en-GB"/>
              <a:t>48 hours</a:t>
            </a:r>
            <a:endParaRPr/>
          </a:p>
          <a:p>
            <a:pPr algn="ctr">
              <a:defRPr/>
            </a:pPr>
            <a:r>
              <a:rPr lang="en-GB"/>
              <a:t>One </a:t>
            </a:r>
            <a:r>
              <a:rPr lang="en-GB"/>
              <a:t>spectrum </a:t>
            </a:r>
            <a:r>
              <a:rPr lang="en-GB"/>
              <a:t>every </a:t>
            </a:r>
            <a:r>
              <a:rPr lang="en-GB"/>
              <a:t>5 </a:t>
            </a:r>
            <a:r>
              <a:rPr lang="en-GB"/>
              <a:t>minutes</a:t>
            </a:r>
            <a:endParaRPr/>
          </a:p>
          <a:p>
            <a:pPr algn="ctr">
              <a:defRPr/>
            </a:pPr>
            <a:r>
              <a:rPr lang="en-GB" sz="1400"/>
              <a:t>continuous </a:t>
            </a:r>
            <a:r>
              <a:rPr lang="en-GB" sz="1400"/>
              <a:t>scan, 800 eV, 1600 pts, 100 </a:t>
            </a:r>
            <a:r>
              <a:rPr lang="en-GB" sz="1400"/>
              <a:t>ms</a:t>
            </a:r>
            <a:r>
              <a:rPr lang="en-GB" sz="1400"/>
              <a:t>/</a:t>
            </a:r>
            <a:r>
              <a:rPr lang="en-GB" sz="1400"/>
              <a:t>pt</a:t>
            </a:r>
            <a:endParaRPr lang="en-GB" sz="1400"/>
          </a:p>
        </p:txBody>
      </p:sp>
      <p:grpSp>
        <p:nvGrpSpPr>
          <p:cNvPr id="1934197587" name="Group 27"/>
          <p:cNvGrpSpPr/>
          <p:nvPr/>
        </p:nvGrpSpPr>
        <p:grpSpPr bwMode="auto">
          <a:xfrm>
            <a:off x="476675" y="4469465"/>
            <a:ext cx="5737860" cy="2018239"/>
            <a:chOff x="476675" y="4469465"/>
            <a:chExt cx="5737860" cy="2018239"/>
          </a:xfrm>
        </p:grpSpPr>
        <p:grpSp>
          <p:nvGrpSpPr>
            <p:cNvPr id="22" name="Group 21"/>
            <p:cNvGrpSpPr/>
            <p:nvPr/>
          </p:nvGrpSpPr>
          <p:grpSpPr bwMode="auto">
            <a:xfrm>
              <a:off x="476675" y="4661545"/>
              <a:ext cx="5737860" cy="1826158"/>
              <a:chOff x="5613666" y="1437785"/>
              <a:chExt cx="5737860" cy="182615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rcRect l="7222" t="11445" r="9111" b="61927"/>
              <a:stretch/>
            </p:blipFill>
            <p:spPr bwMode="auto">
              <a:xfrm>
                <a:off x="5613666" y="1437785"/>
                <a:ext cx="5737860" cy="1826158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 bwMode="auto">
              <a:xfrm>
                <a:off x="8202640" y="2523874"/>
                <a:ext cx="312963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centerGroup"/>
                        </m:oMathParaPr>
                        <m:oMath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=20</m:t>
                          </m:r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𝑚𝑒𝑉</m:t>
                          </m:r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(~0.7</m:t>
                          </m:r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𝑟𝑎𝑑</m:t>
                          </m:r>
                          <m:r>
                            <m:rPr/>
                            <a:rPr lang="en-US" b="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oMath>
                      </m:oMathPara>
                    </a14:m>
                  </mc:Choice>
                  <mc:Fallback/>
                </mc:AlternateContent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V="1">
                <a:off x="8066607" y="1673976"/>
                <a:ext cx="0" cy="11449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 bwMode="auto">
            <a:xfrm>
              <a:off x="712051" y="4469465"/>
              <a:ext cx="4182773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/>
                <a:t>Edge shift position </a:t>
              </a:r>
              <a:r>
                <a:rPr lang="en-US" sz="1400" b="1"/>
                <a:t>referred to the first spectrum</a:t>
              </a:r>
              <a:endParaRPr lang="en-GB" sz="1400" b="1"/>
            </a:p>
          </p:txBody>
        </p:sp>
      </p:grpSp>
      <p:sp>
        <p:nvSpPr>
          <p:cNvPr id="52095215" name="TextBox 22"/>
          <p:cNvSpPr txBox="1"/>
          <p:nvPr/>
        </p:nvSpPr>
        <p:spPr bwMode="auto">
          <a:xfrm>
            <a:off x="6791134" y="5147469"/>
            <a:ext cx="491318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GB"/>
              <a:t>A drift is still present, but difficult to conclude where it comes </a:t>
            </a:r>
            <a:r>
              <a:rPr lang="en-GB"/>
              <a:t>from:</a:t>
            </a:r>
            <a:endParaRPr/>
          </a:p>
          <a:p>
            <a:pPr>
              <a:defRPr/>
            </a:pPr>
            <a:r>
              <a:rPr lang="en-GB"/>
              <a:t>DCM</a:t>
            </a:r>
            <a:r>
              <a:rPr lang="en-GB"/>
              <a:t>, X-ray beam, day/night, </a:t>
            </a:r>
            <a:r>
              <a:rPr lang="en-GB"/>
              <a:t>a</a:t>
            </a:r>
            <a:r>
              <a:rPr lang="en-GB"/>
              <a:t>ir conditioning?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19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43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9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952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496116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1097280">
              <a:defRPr/>
            </a:pPr>
            <a:r>
              <a:rPr lang="en-US">
                <a:solidFill>
                  <a:prstClr val="white"/>
                </a:solidFill>
                <a:latin typeface="Arial"/>
                <a:cs typeface="Arial"/>
              </a:rPr>
              <a:t>26/07/2013</a:t>
            </a:r>
            <a:endParaRPr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7576045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  <a:cs typeface="Arial"/>
              </a:rPr>
              <a:t>2</a:t>
            </a:fld>
            <a:endParaRPr lang="en-US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558899716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</a:rPr>
              <a:t>Optics </a:t>
            </a:r>
            <a:r>
              <a:rPr lang="en-US">
                <a:solidFill>
                  <a:srgbClr val="132577"/>
                </a:solidFill>
              </a:rPr>
              <a:t>Workshop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March 7, 2024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T.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Mathon</a:t>
            </a:r>
            <a:endParaRPr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192088422" name="Content Placeholder 2"/>
          <p:cNvSpPr txBox="1"/>
          <p:nvPr/>
        </p:nvSpPr>
        <p:spPr bwMode="auto">
          <a:xfrm>
            <a:off x="2920446" y="1160747"/>
            <a:ext cx="8760019" cy="3903706"/>
          </a:xfrm>
          <a:prstGeom prst="rect">
            <a:avLst/>
          </a:prstGeom>
        </p:spPr>
        <p:txBody>
          <a:bodyPr/>
          <a:lstStyle>
            <a:lvl1pPr marL="0" indent="0" algn="l" defTabSz="914400">
              <a:spcBef>
                <a:spcPts val="0"/>
              </a:spcBef>
              <a:spcAft>
                <a:spcPts val="1000"/>
              </a:spcAft>
              <a:buFont typeface="Arial"/>
              <a:buNone/>
              <a:defRPr sz="1800" b="1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>
              <a:spcBef>
                <a:spcPts val="0"/>
              </a:spcBef>
              <a:spcAft>
                <a:spcPts val="1500"/>
              </a:spcAft>
              <a:buFont typeface="Arial"/>
              <a:buNone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/>
              <a:buNone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accent6"/>
              </a:buClr>
              <a:buFont typeface="Wingdings"/>
              <a:buChar char="l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/>
              <a:buChar char="&gt;"/>
              <a:defRPr sz="12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7280">
              <a:spcAft>
                <a:spcPts val="1200"/>
              </a:spcAft>
              <a:defRPr/>
            </a:pPr>
            <a:endParaRPr lang="en-US" sz="1600">
              <a:solidFill>
                <a:srgbClr val="122574"/>
              </a:solidFill>
              <a:latin typeface="Arial"/>
              <a:cs typeface="Arial"/>
            </a:endParaRPr>
          </a:p>
          <a:p>
            <a:pPr algn="ctr" defTabSz="1097280">
              <a:spcAft>
                <a:spcPts val="1200"/>
              </a:spcAft>
              <a:defRPr/>
            </a:pPr>
            <a:r>
              <a:rPr lang="en-US" sz="3000">
                <a:solidFill>
                  <a:srgbClr val="132577"/>
                </a:solidFill>
              </a:rPr>
              <a:t>Fixed-Exit </a:t>
            </a:r>
            <a:r>
              <a:rPr lang="en-US" sz="3000">
                <a:solidFill>
                  <a:srgbClr val="132577"/>
                </a:solidFill>
              </a:rPr>
              <a:t>Double Crystal Monochromator</a:t>
            </a:r>
            <a:endParaRPr/>
          </a:p>
          <a:p>
            <a:pPr algn="ctr" defTabSz="1097280">
              <a:spcAft>
                <a:spcPts val="1200"/>
              </a:spcAft>
              <a:defRPr/>
            </a:pPr>
            <a:r>
              <a:rPr lang="en-US" sz="3000">
                <a:solidFill>
                  <a:srgbClr val="132577"/>
                </a:solidFill>
              </a:rPr>
              <a:t>developments at the ESRF</a:t>
            </a:r>
            <a:endParaRPr/>
          </a:p>
          <a:p>
            <a:pPr algn="ctr" defTabSz="1097280">
              <a:spcAft>
                <a:spcPts val="1200"/>
              </a:spcAft>
              <a:defRPr/>
            </a:pPr>
            <a:endParaRPr lang="en-US" sz="3000">
              <a:solidFill>
                <a:srgbClr val="132577"/>
              </a:solidFill>
            </a:endParaRPr>
          </a:p>
          <a:p>
            <a:pPr algn="ctr" defTabSz="1097280">
              <a:spcAft>
                <a:spcPts val="1200"/>
              </a:spcAft>
              <a:defRPr/>
            </a:pPr>
            <a:endParaRPr lang="en-US" sz="3000">
              <a:solidFill>
                <a:srgbClr val="132577"/>
              </a:solidFill>
              <a:latin typeface="Arial"/>
              <a:cs typeface="Arial"/>
            </a:endParaRPr>
          </a:p>
          <a:p>
            <a:pPr algn="ctr" defTabSz="1097280">
              <a:spcAft>
                <a:spcPts val="1200"/>
              </a:spcAft>
              <a:defRPr/>
            </a:pPr>
            <a:r>
              <a:rPr lang="en-US" sz="2150" b="0">
                <a:solidFill>
                  <a:srgbClr val="132577"/>
                </a:solidFill>
              </a:rPr>
              <a:t>3-Way Meeting – Optics Workshop</a:t>
            </a:r>
            <a:endParaRPr sz="2150">
              <a:solidFill>
                <a:srgbClr val="0098D4"/>
              </a:solidFill>
              <a:latin typeface="Arial"/>
              <a:cs typeface="Arial"/>
            </a:endParaRPr>
          </a:p>
          <a:p>
            <a:pPr algn="ctr" defTabSz="1097280">
              <a:spcAft>
                <a:spcPts val="1200"/>
              </a:spcAft>
              <a:defRPr/>
            </a:pPr>
            <a:endParaRPr lang="en-US" sz="3000" b="0">
              <a:solidFill>
                <a:srgbClr val="132577"/>
              </a:solidFill>
              <a:latin typeface="Arial"/>
              <a:cs typeface="Arial"/>
            </a:endParaRPr>
          </a:p>
          <a:p>
            <a:pPr algn="ctr" defTabSz="1097280">
              <a:spcAft>
                <a:spcPts val="1200"/>
              </a:spcAft>
              <a:defRPr/>
            </a:pPr>
            <a:r>
              <a:rPr lang="en-US" sz="1500" b="0">
                <a:solidFill>
                  <a:srgbClr val="132577"/>
                </a:solidFill>
                <a:latin typeface="Arial"/>
                <a:cs typeface="Arial"/>
              </a:rPr>
              <a:t>Thomas </a:t>
            </a:r>
            <a:r>
              <a:rPr lang="en-US" sz="1500" b="0">
                <a:solidFill>
                  <a:srgbClr val="132577"/>
                </a:solidFill>
                <a:latin typeface="Arial"/>
                <a:cs typeface="Arial"/>
              </a:rPr>
              <a:t>DEHAEZE and Olivier MATHON</a:t>
            </a:r>
            <a:endParaRPr sz="2150">
              <a:solidFill>
                <a:srgbClr val="0098D4"/>
              </a:solidFill>
              <a:latin typeface="Arial"/>
              <a:cs typeface="Arial"/>
            </a:endParaRPr>
          </a:p>
        </p:txBody>
      </p:sp>
      <p:pic>
        <p:nvPicPr>
          <p:cNvPr id="2042695017" name="Picture 2" descr="ESRF + ILL aerial view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47201" y="1160747"/>
            <a:ext cx="1601365" cy="490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439875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</a:t>
            </a:r>
            <a:r>
              <a:rPr lang="en-US"/>
              <a:t>DCM </a:t>
            </a:r>
            <a:r>
              <a:rPr lang="en-US"/>
              <a:t>Requirements – Conclusion and further work</a:t>
            </a:r>
            <a:endParaRPr lang="en-GB"/>
          </a:p>
        </p:txBody>
      </p:sp>
      <p:grpSp>
        <p:nvGrpSpPr>
          <p:cNvPr id="368770279" name="Group 15"/>
          <p:cNvGrpSpPr/>
          <p:nvPr/>
        </p:nvGrpSpPr>
        <p:grpSpPr bwMode="auto">
          <a:xfrm>
            <a:off x="377577" y="812193"/>
            <a:ext cx="3574166" cy="5444228"/>
            <a:chOff x="377577" y="812193"/>
            <a:chExt cx="3574166" cy="5444228"/>
          </a:xfrm>
        </p:grpSpPr>
        <p:sp>
          <p:nvSpPr>
            <p:cNvPr id="4" name="Rectangle 3"/>
            <p:cNvSpPr/>
            <p:nvPr/>
          </p:nvSpPr>
          <p:spPr bwMode="auto">
            <a:xfrm>
              <a:off x="377577" y="812193"/>
              <a:ext cx="3574166" cy="54442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 bwMode="auto">
            <a:xfrm>
              <a:off x="690059" y="920571"/>
              <a:ext cx="29492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/>
                <a:t>Energy Stability</a:t>
              </a:r>
              <a:endParaRPr/>
            </a:p>
            <a:p>
              <a:pPr algn="ctr">
                <a:defRPr/>
              </a:pPr>
              <a:r>
                <a:rPr lang="en-US" sz="2400"/>
                <a:t>(Over Time)</a:t>
              </a:r>
              <a:endParaRPr lang="en-GB" sz="2400"/>
            </a:p>
          </p:txBody>
        </p:sp>
      </p:grpSp>
      <p:grpSp>
        <p:nvGrpSpPr>
          <p:cNvPr id="1433783834" name="Group 16"/>
          <p:cNvGrpSpPr/>
          <p:nvPr/>
        </p:nvGrpSpPr>
        <p:grpSpPr bwMode="auto">
          <a:xfrm>
            <a:off x="4370079" y="812193"/>
            <a:ext cx="3574166" cy="5444228"/>
            <a:chOff x="4370079" y="812193"/>
            <a:chExt cx="3574166" cy="5444228"/>
          </a:xfrm>
        </p:grpSpPr>
        <p:sp>
          <p:nvSpPr>
            <p:cNvPr id="6" name="Rectangle 5"/>
            <p:cNvSpPr/>
            <p:nvPr/>
          </p:nvSpPr>
          <p:spPr bwMode="auto">
            <a:xfrm>
              <a:off x="4370079" y="812193"/>
              <a:ext cx="3574166" cy="54442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4682561" y="920571"/>
              <a:ext cx="29492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/>
                <a:t>Beam Stability</a:t>
              </a:r>
              <a:endParaRPr/>
            </a:p>
            <a:p>
              <a:pPr algn="ctr">
                <a:defRPr/>
              </a:pPr>
              <a:r>
                <a:rPr lang="en-US" sz="2400"/>
                <a:t>(During Scans)</a:t>
              </a:r>
              <a:endParaRPr lang="en-GB" sz="2400"/>
            </a:p>
          </p:txBody>
        </p:sp>
      </p:grpSp>
      <p:grpSp>
        <p:nvGrpSpPr>
          <p:cNvPr id="2037051756" name="Group 17"/>
          <p:cNvGrpSpPr/>
          <p:nvPr/>
        </p:nvGrpSpPr>
        <p:grpSpPr bwMode="auto">
          <a:xfrm>
            <a:off x="8362582" y="812194"/>
            <a:ext cx="3574166" cy="5444228"/>
            <a:chOff x="8362582" y="812194"/>
            <a:chExt cx="3574166" cy="5444228"/>
          </a:xfrm>
        </p:grpSpPr>
        <p:sp>
          <p:nvSpPr>
            <p:cNvPr id="8" name="Rectangle 7"/>
            <p:cNvSpPr/>
            <p:nvPr/>
          </p:nvSpPr>
          <p:spPr bwMode="auto">
            <a:xfrm>
              <a:off x="8362582" y="812194"/>
              <a:ext cx="3574166" cy="544422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8675064" y="920572"/>
              <a:ext cx="29492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/>
                <a:t>Fast Scanning</a:t>
              </a:r>
              <a:endParaRPr/>
            </a:p>
            <a:p>
              <a:pPr algn="ctr">
                <a:defRPr/>
              </a:pPr>
              <a:r>
                <a:rPr lang="en-US" sz="2400"/>
                <a:t>(e.g. 1x EXAFS/s)</a:t>
              </a:r>
              <a:endParaRPr lang="en-GB" sz="2400"/>
            </a:p>
          </p:txBody>
        </p:sp>
      </p:grpSp>
      <p:sp>
        <p:nvSpPr>
          <p:cNvPr id="140761747" name="TextBox 9"/>
          <p:cNvSpPr txBox="1"/>
          <p:nvPr/>
        </p:nvSpPr>
        <p:spPr bwMode="auto">
          <a:xfrm>
            <a:off x="505312" y="1941458"/>
            <a:ext cx="3318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Good Bragg Stability</a:t>
            </a:r>
            <a:endParaRPr/>
          </a:p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Stable mechanics thanks to thermal control</a:t>
            </a:r>
            <a:endParaRPr/>
          </a:p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C</a:t>
            </a:r>
            <a:r>
              <a:rPr lang="en-US">
                <a:solidFill>
                  <a:schemeClr val="bg2"/>
                </a:solidFill>
              </a:rPr>
              <a:t>ooling with Liquid Nitrogen on both crystals</a:t>
            </a:r>
            <a:endParaRPr lang="en-GB">
              <a:solidFill>
                <a:schemeClr val="bg2"/>
              </a:solidFill>
            </a:endParaRPr>
          </a:p>
        </p:txBody>
      </p:sp>
      <p:sp>
        <p:nvSpPr>
          <p:cNvPr id="1163959367" name="TextBox 10"/>
          <p:cNvSpPr txBox="1"/>
          <p:nvPr/>
        </p:nvSpPr>
        <p:spPr bwMode="auto">
          <a:xfrm>
            <a:off x="4497814" y="1941458"/>
            <a:ext cx="3318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Metrology has </a:t>
            </a:r>
            <a:r>
              <a:rPr lang="en-US" b="1">
                <a:solidFill>
                  <a:schemeClr val="bg2"/>
                </a:solidFill>
              </a:rPr>
              <a:t>repeatable</a:t>
            </a:r>
            <a:r>
              <a:rPr lang="en-US">
                <a:solidFill>
                  <a:schemeClr val="bg2"/>
                </a:solidFill>
              </a:rPr>
              <a:t> errors</a:t>
            </a:r>
            <a:endParaRPr/>
          </a:p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Allows </a:t>
            </a:r>
            <a:r>
              <a:rPr lang="en-US" b="1">
                <a:solidFill>
                  <a:schemeClr val="bg2"/>
                </a:solidFill>
              </a:rPr>
              <a:t>calibration</a:t>
            </a:r>
            <a:r>
              <a:rPr lang="en-US">
                <a:solidFill>
                  <a:schemeClr val="bg2"/>
                </a:solidFill>
              </a:rPr>
              <a:t> using </a:t>
            </a:r>
            <a:r>
              <a:rPr lang="en-US">
                <a:solidFill>
                  <a:schemeClr val="bg2"/>
                </a:solidFill>
              </a:rPr>
              <a:t>the </a:t>
            </a:r>
            <a:r>
              <a:rPr lang="en-US">
                <a:solidFill>
                  <a:schemeClr val="bg2"/>
                </a:solidFill>
              </a:rPr>
              <a:t>X-ray (RC + CCD camera)</a:t>
            </a:r>
            <a:endParaRPr lang="en-GB">
              <a:solidFill>
                <a:schemeClr val="bg2"/>
              </a:solidFill>
            </a:endParaRPr>
          </a:p>
        </p:txBody>
      </p:sp>
      <p:sp>
        <p:nvSpPr>
          <p:cNvPr id="267595164" name="TextBox 11"/>
          <p:cNvSpPr txBox="1"/>
          <p:nvPr/>
        </p:nvSpPr>
        <p:spPr bwMode="auto">
          <a:xfrm>
            <a:off x="8467937" y="1941458"/>
            <a:ext cx="3363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Complex Mechatronics Architecture</a:t>
            </a:r>
            <a:endParaRPr/>
          </a:p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en-US">
                <a:solidFill>
                  <a:schemeClr val="bg2"/>
                </a:solidFill>
              </a:rPr>
              <a:t>Real </a:t>
            </a:r>
            <a:r>
              <a:rPr lang="en-US">
                <a:solidFill>
                  <a:schemeClr val="bg2"/>
                </a:solidFill>
              </a:rPr>
              <a:t>time control with high bandwidth </a:t>
            </a:r>
            <a:r>
              <a:rPr lang="en-US">
                <a:solidFill>
                  <a:schemeClr val="bg2"/>
                </a:solidFill>
              </a:rPr>
              <a:t>metrology and </a:t>
            </a:r>
            <a:r>
              <a:rPr lang="en-US">
                <a:solidFill>
                  <a:schemeClr val="bg2"/>
                </a:solidFill>
              </a:rPr>
              <a:t>FastJack</a:t>
            </a:r>
            <a:endParaRPr lang="en-GB">
              <a:solidFill>
                <a:schemeClr val="bg2"/>
              </a:solidFill>
            </a:endParaRPr>
          </a:p>
        </p:txBody>
      </p:sp>
      <p:sp>
        <p:nvSpPr>
          <p:cNvPr id="35704226" name="TextBox 12"/>
          <p:cNvSpPr txBox="1"/>
          <p:nvPr/>
        </p:nvSpPr>
        <p:spPr bwMode="auto">
          <a:xfrm>
            <a:off x="505312" y="4086385"/>
            <a:ext cx="3318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/>
              <a:t>Estimated Energy Stability</a:t>
            </a:r>
            <a:endParaRPr/>
          </a:p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>
                          <m:sty m:val="p"/>
                        </m:rPr>
                        <a:rPr lang="en-US" b="0" i="0">
                          <a:latin typeface="Cambria Math"/>
                        </a:rPr>
                        <m:t>Δ</m:t>
                      </m:r>
                      <m:r>
                        <m:rPr/>
                        <a:rPr lang="en-US" b="0" i="1">
                          <a:latin typeface="Cambria Math"/>
                        </a:rPr>
                        <m:t>𝐸</m:t>
                      </m:r>
                      <m:r>
                        <m:rPr/>
                        <a:rPr lang="en-US" b="0" i="1">
                          <a:latin typeface="Cambria Math"/>
                        </a:rPr>
                        <m:t>≈1.5 </m:t>
                      </m:r>
                      <m:r>
                        <m:rPr/>
                        <a:rPr lang="en-US" b="0" i="1">
                          <a:latin typeface="Cambria Math"/>
                        </a:rPr>
                        <m:t>𝑚𝑒𝑉</m:t>
                      </m:r>
                      <m:r>
                        <m:rPr/>
                        <a:rPr lang="en-US" b="0" i="1">
                          <a:latin typeface="Cambria Math"/>
                        </a:rPr>
                        <m:t> </m:t>
                      </m:r>
                      <m:r>
                        <m:rPr/>
                        <a:rPr lang="en-US" b="0" i="1">
                          <a:latin typeface="Cambria Math"/>
                        </a:rPr>
                        <m:t>𝑅𝑀𝑆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  <a:p>
            <a:pPr algn="ctr">
              <a:defRPr/>
            </a:pPr>
            <a:endParaRPr lang="en-US"/>
          </a:p>
          <a:p>
            <a:pPr algn="ctr">
              <a:defRPr/>
            </a:pPr>
            <a:r>
              <a:rPr lang="en-US"/>
              <a:t>Better temperature control in the hutch?</a:t>
            </a:r>
            <a:endParaRPr/>
          </a:p>
          <a:p>
            <a:pPr algn="ctr">
              <a:defRPr/>
            </a:pPr>
            <a:endParaRPr lang="en-US"/>
          </a:p>
          <a:p>
            <a:pPr algn="ctr">
              <a:defRPr/>
            </a:pPr>
            <a:r>
              <a:rPr lang="en-US"/>
              <a:t>Drifts of the incoming beam?</a:t>
            </a:r>
            <a:endParaRPr lang="en-GB"/>
          </a:p>
        </p:txBody>
      </p:sp>
      <p:sp>
        <p:nvSpPr>
          <p:cNvPr id="392319243" name="TextBox 13"/>
          <p:cNvSpPr txBox="1"/>
          <p:nvPr/>
        </p:nvSpPr>
        <p:spPr bwMode="auto">
          <a:xfrm>
            <a:off x="4497813" y="4086385"/>
            <a:ext cx="331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/>
              <a:t>Improvements of the beam position measurement ?</a:t>
            </a:r>
            <a:endParaRPr/>
          </a:p>
          <a:p>
            <a:pPr algn="ctr">
              <a:defRPr/>
            </a:pPr>
            <a:r>
              <a:rPr lang="en-US"/>
              <a:t>P</a:t>
            </a:r>
            <a:r>
              <a:rPr lang="en-US"/>
              <a:t>attern recognition</a:t>
            </a:r>
            <a:r>
              <a:rPr lang="en-US"/>
              <a:t>?</a:t>
            </a:r>
            <a:endParaRPr/>
          </a:p>
        </p:txBody>
      </p:sp>
      <p:sp>
        <p:nvSpPr>
          <p:cNvPr id="1958677922" name="TextBox 14"/>
          <p:cNvSpPr txBox="1"/>
          <p:nvPr/>
        </p:nvSpPr>
        <p:spPr bwMode="auto">
          <a:xfrm>
            <a:off x="8362582" y="4086385"/>
            <a:ext cx="3574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/>
              <a:t>Improve </a:t>
            </a:r>
            <a:r>
              <a:rPr lang="en-US"/>
              <a:t>Crystal stability at </a:t>
            </a:r>
            <a:r>
              <a:rPr lang="en-US"/>
              <a:t>high </a:t>
            </a:r>
            <a:r>
              <a:rPr lang="en-US"/>
              <a:t>velocity</a:t>
            </a:r>
            <a:endParaRPr/>
          </a:p>
          <a:p>
            <a:pPr algn="ctr">
              <a:defRPr/>
            </a:pPr>
            <a:endParaRPr lang="en-US"/>
          </a:p>
          <a:p>
            <a:pPr algn="ctr">
              <a:defRPr/>
            </a:pPr>
            <a:r>
              <a:rPr lang="en-US"/>
              <a:t>Replacement of stepper motors</a:t>
            </a:r>
            <a:endParaRPr/>
          </a:p>
          <a:p>
            <a:pPr algn="ctr">
              <a:defRPr/>
            </a:pPr>
            <a:r>
              <a:rPr lang="en-US"/>
              <a:t>With 3-phase torque motors</a:t>
            </a:r>
            <a:endParaRPr lang="en-US"/>
          </a:p>
          <a:p>
            <a:pPr algn="ctr">
              <a:defRPr/>
            </a:pPr>
            <a:endParaRPr lang="en-GB"/>
          </a:p>
        </p:txBody>
      </p:sp>
      <p:sp>
        <p:nvSpPr>
          <p:cNvPr id="396762490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20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290529568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</a:t>
            </a:r>
            <a:r>
              <a:rPr lang="en-US">
                <a:solidFill>
                  <a:srgbClr val="132577"/>
                </a:solidFill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cs typeface="Arial"/>
              </a:rPr>
              <a:t>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6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95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31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9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67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761747" grpId="0"/>
      <p:bldP spid="1163959367" grpId="0"/>
      <p:bldP spid="267595164" grpId="0"/>
      <p:bldP spid="35704226" grpId="0"/>
      <p:bldP spid="392319243" grpId="0"/>
      <p:bldP spid="19586779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62935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FastJAck</a:t>
            </a:r>
            <a:r>
              <a:rPr lang="en-US"/>
              <a:t>: Test with </a:t>
            </a:r>
            <a:r>
              <a:rPr lang="en-US"/>
              <a:t>3-phase torque motors</a:t>
            </a:r>
            <a:endParaRPr lang="en-GB"/>
          </a:p>
        </p:txBody>
      </p:sp>
      <p:pic>
        <p:nvPicPr>
          <p:cNvPr id="1091162863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-960186" y="2915452"/>
            <a:ext cx="4915412" cy="1294652"/>
          </a:xfrm>
          <a:prstGeom prst="rect">
            <a:avLst/>
          </a:prstGeom>
        </p:spPr>
      </p:pic>
      <p:graphicFrame>
        <p:nvGraphicFramePr>
          <p:cNvPr id="921774740" name="Table 9"/>
          <p:cNvGraphicFramePr>
            <a:graphicFrameLocks xmlns:a="http://schemas.openxmlformats.org/drawingml/2006/main" noGrp="1"/>
          </p:cNvGraphicFramePr>
          <p:nvPr/>
        </p:nvGraphicFramePr>
        <p:xfrm>
          <a:off x="2466797" y="824032"/>
          <a:ext cx="5131245" cy="170688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381224"/>
                <a:gridCol w="1937084"/>
                <a:gridCol w="1812937"/>
              </a:tblGrid>
              <a:tr h="33832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Velocity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Stepper Motor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Torque Motor</a:t>
                      </a:r>
                      <a:endParaRPr lang="en-GB" sz="1700"/>
                    </a:p>
                  </a:txBody>
                  <a:tcPr marL="82296" marR="82296" marT="41148" marB="41148"/>
                </a:tc>
              </a:tr>
              <a:tr h="338328">
                <a:tc>
                  <a:txBody>
                    <a:bodyPr/>
                    <a:p>
                      <a:pPr algn="ctr"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Group"/>
                              </m:oMathParaPr>
                              <m:oMath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1 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𝜇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𝑠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3nm</a:t>
                      </a:r>
                      <a:r>
                        <a:rPr lang="en-US" sz="1700"/>
                        <a:t> RMS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3nm RMS</a:t>
                      </a:r>
                      <a:endParaRPr lang="en-GB" sz="1700"/>
                    </a:p>
                  </a:txBody>
                  <a:tcPr marL="82296" marR="82296" marT="41148" marB="41148"/>
                </a:tc>
              </a:tr>
              <a:tr h="338328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Group"/>
                              </m:oMathParaPr>
                              <m:oMath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10 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𝜇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𝑠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5nm RMS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4nm RMS</a:t>
                      </a:r>
                      <a:endParaRPr lang="en-GB" sz="1700"/>
                    </a:p>
                  </a:txBody>
                  <a:tcPr marL="82296" marR="82296" marT="41148" marB="41148"/>
                </a:tc>
              </a:tr>
              <a:tr h="338328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Group"/>
                              </m:oMathParaPr>
                              <m:oMath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100 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𝜇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𝑠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50nm RMS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6nm RMS</a:t>
                      </a:r>
                      <a:endParaRPr lang="en-GB" sz="1700"/>
                    </a:p>
                  </a:txBody>
                  <a:tcPr marL="82296" marR="82296" marT="41148" marB="41148"/>
                </a:tc>
              </a:tr>
              <a:tr h="338328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mc:AlternateContent xmlns:mc="http://schemas.openxmlformats.org/markup-compatibility/2006" xmlns:m="http://schemas.openxmlformats.org/officeDocument/2006/math">
                        <mc:Choice xmlns:a14="http://schemas.microsoft.com/office/drawing/2010/main" Requires="a14">
                          <a14:m>
                            <m:oMathPara>
                              <m:oMathParaPr>
                                <m:jc m:val="centerGroup"/>
                              </m:oMathParaPr>
                              <m:oMath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1000 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𝜇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𝑚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/>
                                  <a:rPr lang="en-US" sz="1700" b="0" i="1">
                                    <a:latin typeface="Cambria Math"/>
                                  </a:rPr>
                                  <m:t>𝑠</m:t>
                                </m:r>
                              </m:oMath>
                            </m:oMathPara>
                          </a14:m>
                        </mc:Choice>
                        <mc:Fallback/>
                      </mc:AlternateContent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670nm RMS</a:t>
                      </a:r>
                      <a:endParaRPr lang="en-GB" sz="1700"/>
                    </a:p>
                  </a:txBody>
                  <a:tcPr marL="82296" marR="82296" marT="41148" marB="41148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700"/>
                        <a:t>40nm RMS</a:t>
                      </a:r>
                      <a:endParaRPr lang="en-GB" sz="1700"/>
                    </a:p>
                  </a:txBody>
                  <a:tcPr marL="82296" marR="82296" marT="41148" marB="41148"/>
                </a:tc>
              </a:tr>
            </a:tbl>
          </a:graphicData>
        </a:graphic>
      </p:graphicFrame>
      <p:grpSp>
        <p:nvGrpSpPr>
          <p:cNvPr id="1863900936" name="Group 31"/>
          <p:cNvGrpSpPr/>
          <p:nvPr/>
        </p:nvGrpSpPr>
        <p:grpSpPr bwMode="auto">
          <a:xfrm>
            <a:off x="5485334" y="1828341"/>
            <a:ext cx="645695" cy="542438"/>
            <a:chOff x="7200101" y="5859457"/>
            <a:chExt cx="735356" cy="663608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>
              <a:off x="7200101" y="6495076"/>
              <a:ext cx="735356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7200101" y="6142318"/>
              <a:ext cx="735356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 bwMode="auto">
            <a:xfrm>
              <a:off x="7295268" y="5859457"/>
              <a:ext cx="558268" cy="304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GB" sz="16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÷</m:t>
                        </m:r>
                        <m:r>
                          <m:rPr/>
                          <a:rPr lang="en-US" sz="16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oMath>
                    </m:oMathPara>
                  </a14:m>
                </mc:Choice>
                <mc:Fallback/>
              </mc:AlternateContent>
              <a:endParaRPr lang="en-GB" sz="1600">
                <a:solidFill>
                  <a:schemeClr val="bg2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7276833" y="6218077"/>
              <a:ext cx="558268" cy="3049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GB" sz="16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÷</m:t>
                        </m:r>
                        <m:r>
                          <m:rPr/>
                          <a:rPr lang="en-US" sz="16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15</m:t>
                        </m:r>
                      </m:oMath>
                    </m:oMathPara>
                  </a14:m>
                </mc:Choice>
                <mc:Fallback/>
              </mc:AlternateContent>
              <a:endParaRPr lang="en-GB" sz="1600">
                <a:solidFill>
                  <a:schemeClr val="bg2"/>
                </a:solidFill>
              </a:endParaRPr>
            </a:p>
          </p:txBody>
        </p:sp>
      </p:grpSp>
      <p:grpSp>
        <p:nvGrpSpPr>
          <p:cNvPr id="1106956636" name="Group 15"/>
          <p:cNvGrpSpPr/>
          <p:nvPr/>
        </p:nvGrpSpPr>
        <p:grpSpPr bwMode="auto">
          <a:xfrm>
            <a:off x="2606922" y="2564904"/>
            <a:ext cx="7048210" cy="3897628"/>
            <a:chOff x="1664435" y="2137420"/>
            <a:chExt cx="5873508" cy="32480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664435" y="2137420"/>
              <a:ext cx="5873508" cy="324802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2123728" y="2331841"/>
              <a:ext cx="2009018" cy="74168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>
                <a:defRPr/>
              </a:pPr>
              <a:r>
                <a:rPr lang="en-US" sz="1700">
                  <a:solidFill>
                    <a:schemeClr val="tx1"/>
                  </a:solidFill>
                </a:rPr>
                <a:t>Open Loop (</a:t>
              </a: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100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/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</mc:Choice>
                <mc:Fallback/>
              </mc:AlternateContent>
              <a:r>
                <a:rPr lang="en-US" sz="1700">
                  <a:solidFill>
                    <a:schemeClr val="tx1"/>
                  </a:solidFill>
                </a:rPr>
                <a:t>)</a:t>
              </a:r>
              <a:endParaRPr/>
            </a:p>
            <a:p>
              <a:pPr>
                <a:defRPr/>
              </a:pPr>
              <a:r>
                <a:rPr lang="en-US" sz="1700">
                  <a:solidFill>
                    <a:srgbClr val="1673AC"/>
                  </a:solidFill>
                </a:rPr>
                <a:t>Stepper</a:t>
              </a:r>
              <a:endParaRPr/>
            </a:p>
            <a:p>
              <a:pPr>
                <a:defRPr/>
              </a:pPr>
              <a:r>
                <a:rPr lang="en-US" sz="1700">
                  <a:solidFill>
                    <a:srgbClr val="D65514"/>
                  </a:solidFill>
                </a:rPr>
                <a:t>3-Phase</a:t>
              </a:r>
              <a:endParaRPr lang="en-GB" sz="1700">
                <a:solidFill>
                  <a:srgbClr val="D65514"/>
                </a:solidFill>
              </a:endParaRPr>
            </a:p>
          </p:txBody>
        </p:sp>
      </p:grpSp>
      <p:grpSp>
        <p:nvGrpSpPr>
          <p:cNvPr id="1120285442" name="Group 20"/>
          <p:cNvGrpSpPr/>
          <p:nvPr/>
        </p:nvGrpSpPr>
        <p:grpSpPr bwMode="auto">
          <a:xfrm>
            <a:off x="2606922" y="2575312"/>
            <a:ext cx="7048210" cy="3897628"/>
            <a:chOff x="1664435" y="2146094"/>
            <a:chExt cx="5873508" cy="32480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664435" y="2146094"/>
              <a:ext cx="5873508" cy="3248023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 bwMode="auto">
            <a:xfrm>
              <a:off x="2123728" y="2337702"/>
              <a:ext cx="2088232" cy="74168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>
                <a:defRPr/>
              </a:pPr>
              <a:r>
                <a:rPr lang="en-US" sz="1700">
                  <a:solidFill>
                    <a:schemeClr val="tx1"/>
                  </a:solidFill>
                </a:rPr>
                <a:t>Closed Loop (</a:t>
              </a: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100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𝜇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/</m:t>
                        </m:r>
                        <m:r>
                          <m:rPr/>
                          <a:rPr lang="en-US" sz="17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</mc:Choice>
                <mc:Fallback/>
              </mc:AlternateContent>
              <a:r>
                <a:rPr lang="en-US" sz="1700">
                  <a:solidFill>
                    <a:schemeClr val="tx1"/>
                  </a:solidFill>
                </a:rPr>
                <a:t>)</a:t>
              </a:r>
              <a:endParaRPr/>
            </a:p>
            <a:p>
              <a:pPr>
                <a:defRPr/>
              </a:pPr>
              <a:r>
                <a:rPr lang="en-US" sz="1700">
                  <a:solidFill>
                    <a:srgbClr val="1673AC"/>
                  </a:solidFill>
                </a:rPr>
                <a:t>Stepper</a:t>
              </a:r>
              <a:endParaRPr/>
            </a:p>
            <a:p>
              <a:pPr>
                <a:defRPr/>
              </a:pPr>
              <a:r>
                <a:rPr lang="en-US" sz="1700">
                  <a:solidFill>
                    <a:srgbClr val="D65514"/>
                  </a:solidFill>
                </a:rPr>
                <a:t>3-Phase</a:t>
              </a:r>
              <a:endParaRPr lang="en-GB" sz="1700">
                <a:solidFill>
                  <a:srgbClr val="D65514"/>
                </a:solidFill>
              </a:endParaRPr>
            </a:p>
          </p:txBody>
        </p:sp>
      </p:grpSp>
      <p:sp>
        <p:nvSpPr>
          <p:cNvPr id="440991207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21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961349894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</a:t>
            </a:r>
            <a:r>
              <a:rPr lang="en-US">
                <a:solidFill>
                  <a:srgbClr val="132577"/>
                </a:solidFill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cs typeface="Arial"/>
              </a:rPr>
              <a:t>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8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0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3387947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22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635559852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</a:t>
            </a:r>
            <a:r>
              <a:rPr lang="en-US">
                <a:solidFill>
                  <a:srgbClr val="132577"/>
                </a:solidFill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cs typeface="Arial"/>
              </a:rPr>
              <a:t>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grpSp>
        <p:nvGrpSpPr>
          <p:cNvPr id="1750816546" name="Group 9"/>
          <p:cNvGrpSpPr/>
          <p:nvPr/>
        </p:nvGrpSpPr>
        <p:grpSpPr bwMode="auto">
          <a:xfrm>
            <a:off x="733814" y="1051566"/>
            <a:ext cx="3862578" cy="4963669"/>
            <a:chOff x="-3038475" y="685800"/>
            <a:chExt cx="3829050" cy="47815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l="19735" t="858" r="34513" b="-10"/>
            <a:stretch/>
          </p:blipFill>
          <p:spPr bwMode="auto">
            <a:xfrm>
              <a:off x="-3000697" y="704052"/>
              <a:ext cx="3791272" cy="47476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-3038475" y="685800"/>
              <a:ext cx="3829050" cy="4781550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2150"/>
            </a:p>
          </p:txBody>
        </p:sp>
      </p:grpSp>
      <p:sp>
        <p:nvSpPr>
          <p:cNvPr id="1942629435" name="Rectangle 13"/>
          <p:cNvSpPr/>
          <p:nvPr/>
        </p:nvSpPr>
        <p:spPr bwMode="auto">
          <a:xfrm>
            <a:off x="5171827" y="1254931"/>
            <a:ext cx="6044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7">
              <a:lnSpc>
                <a:spcPts val="1600"/>
              </a:lnSpc>
              <a:buClr>
                <a:srgbClr val="132577"/>
              </a:buClr>
              <a:defRPr/>
            </a:pPr>
            <a:r>
              <a:rPr lang="en-US" sz="1700" b="1">
                <a:solidFill>
                  <a:srgbClr val="132577"/>
                </a:solidFill>
                <a:latin typeface="Arial"/>
              </a:rPr>
              <a:t>Thanks </a:t>
            </a:r>
            <a:r>
              <a:rPr lang="en-US" sz="1700" b="1">
                <a:solidFill>
                  <a:srgbClr val="132577"/>
                </a:solidFill>
              </a:rPr>
              <a:t>to the DCM </a:t>
            </a:r>
            <a:r>
              <a:rPr lang="en-US" sz="1700" b="1">
                <a:solidFill>
                  <a:srgbClr val="132577"/>
                </a:solidFill>
              </a:rPr>
              <a:t>team and the ID21/ID24/BM23 beamline teams</a:t>
            </a:r>
            <a:r>
              <a:rPr lang="en-US" sz="1700" b="1">
                <a:solidFill>
                  <a:srgbClr val="132577"/>
                </a:solidFill>
                <a:latin typeface="Arial"/>
              </a:rPr>
              <a:t>, </a:t>
            </a:r>
            <a:r>
              <a:rPr lang="en-US" sz="1700" b="1">
                <a:solidFill>
                  <a:srgbClr val="132577"/>
                </a:solidFill>
                <a:latin typeface="Arial"/>
              </a:rPr>
              <a:t>especially :</a:t>
            </a:r>
            <a:endParaRPr/>
          </a:p>
          <a:p>
            <a:pPr defTabSz="914297">
              <a:lnSpc>
                <a:spcPts val="1600"/>
              </a:lnSpc>
              <a:buClr>
                <a:srgbClr val="132577"/>
              </a:buClr>
              <a:defRPr/>
            </a:pPr>
            <a:endParaRPr lang="en-US" sz="1700" b="1">
              <a:solidFill>
                <a:srgbClr val="132577"/>
              </a:solidFill>
              <a:latin typeface="Arial"/>
            </a:endParaRPr>
          </a:p>
          <a:p>
            <a:pPr defTabSz="914297">
              <a:lnSpc>
                <a:spcPts val="1600"/>
              </a:lnSpc>
              <a:buClr>
                <a:srgbClr val="132577"/>
              </a:buClr>
              <a:defRPr/>
            </a:pPr>
            <a:r>
              <a:rPr lang="en-US" sz="1700">
                <a:solidFill>
                  <a:srgbClr val="132577"/>
                </a:solidFill>
                <a:latin typeface="Arial"/>
              </a:rPr>
              <a:t>R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obert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BAKER, Ray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BARRETT,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Philipp BRUMUND, Gilles BERRUYER, Julien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BONNEFOY, Marine COTTE,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Ludovic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 DUCOTTE,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Hervé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GONZALEZ, </a:t>
            </a:r>
            <a:r>
              <a:rPr lang="en-US" sz="1700">
                <a:solidFill>
                  <a:srgbClr val="132577"/>
                </a:solidFill>
              </a:rPr>
              <a:t>Cyril </a:t>
            </a:r>
            <a:r>
              <a:rPr lang="en-US" sz="1700">
                <a:solidFill>
                  <a:srgbClr val="132577"/>
                </a:solidFill>
              </a:rPr>
              <a:t>GUILLOUD, Ricardo HINO, Marc </a:t>
            </a:r>
            <a:r>
              <a:rPr lang="en-US" sz="1700">
                <a:solidFill>
                  <a:srgbClr val="132577"/>
                </a:solidFill>
              </a:rPr>
              <a:t>LESOURD, Kirill LOMACHENKO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, Alban MOYNE,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Manuel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PEREZ, Thomas ROTH, </a:t>
            </a:r>
            <a:r>
              <a:rPr lang="en-US" sz="1700">
                <a:solidFill>
                  <a:srgbClr val="132577"/>
                </a:solidFill>
              </a:rPr>
              <a:t>Murielle </a:t>
            </a:r>
            <a:r>
              <a:rPr lang="en-US" sz="1700">
                <a:solidFill>
                  <a:srgbClr val="132577"/>
                </a:solidFill>
              </a:rPr>
              <a:t>SALOMÉ, </a:t>
            </a:r>
            <a:r>
              <a:rPr lang="en-US" sz="1700">
                <a:solidFill>
                  <a:srgbClr val="132577"/>
                </a:solidFill>
              </a:rPr>
              <a:t>Philippe </a:t>
            </a:r>
            <a:r>
              <a:rPr lang="en-US" sz="1700">
                <a:solidFill>
                  <a:srgbClr val="132577"/>
                </a:solidFill>
              </a:rPr>
              <a:t>TARDIEU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,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Hans-Peter VAN DER </a:t>
            </a:r>
            <a:r>
              <a:rPr lang="en-US" sz="1700">
                <a:solidFill>
                  <a:srgbClr val="132577"/>
                </a:solidFill>
                <a:latin typeface="Arial"/>
              </a:rPr>
              <a:t>KLEIJ,…</a:t>
            </a:r>
            <a:endParaRPr lang="en-US" sz="17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9530798" name="TextBox 3"/>
          <p:cNvSpPr txBox="1"/>
          <p:nvPr/>
        </p:nvSpPr>
        <p:spPr bwMode="auto">
          <a:xfrm>
            <a:off x="5923722" y="3975653"/>
            <a:ext cx="454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/>
              <a:t>Thank You</a:t>
            </a:r>
            <a:endParaRPr/>
          </a:p>
          <a:p>
            <a:pPr algn="ctr">
              <a:defRPr/>
            </a:pPr>
            <a:endParaRPr lang="en-US" sz="2400"/>
          </a:p>
          <a:p>
            <a:pPr algn="ctr">
              <a:defRPr/>
            </a:pPr>
            <a:r>
              <a:rPr lang="ja-JP" sz="2400"/>
              <a:t>ご清聴ありがとうございました</a:t>
            </a:r>
            <a:endParaRPr lang="en-GB" sz="2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87728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600"/>
              <a:t>Introduction – The ESRF Double Crystal Monochromator</a:t>
            </a:r>
            <a:endParaRPr lang="en-GB" sz="1600"/>
          </a:p>
        </p:txBody>
      </p:sp>
      <p:grpSp>
        <p:nvGrpSpPr>
          <p:cNvPr id="427556897" name="Group 49"/>
          <p:cNvGrpSpPr/>
          <p:nvPr/>
        </p:nvGrpSpPr>
        <p:grpSpPr bwMode="auto">
          <a:xfrm>
            <a:off x="161426" y="3113778"/>
            <a:ext cx="11864340" cy="1584960"/>
            <a:chOff x="152400" y="2927250"/>
            <a:chExt cx="11864340" cy="158496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52400" y="2927250"/>
              <a:ext cx="11864340" cy="1584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1" name="Group 40"/>
            <p:cNvGrpSpPr/>
            <p:nvPr/>
          </p:nvGrpSpPr>
          <p:grpSpPr bwMode="auto">
            <a:xfrm>
              <a:off x="533778" y="3336894"/>
              <a:ext cx="3115824" cy="1047750"/>
              <a:chOff x="487143" y="2979183"/>
              <a:chExt cx="3562350" cy="104775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87143" y="2979183"/>
                <a:ext cx="3562350" cy="104775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 bwMode="auto">
              <a:xfrm>
                <a:off x="582393" y="3087560"/>
                <a:ext cx="33718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b="1"/>
                  <a:t>Energy Stability</a:t>
                </a:r>
                <a:endParaRPr/>
              </a:p>
              <a:p>
                <a:pPr algn="ctr">
                  <a:defRPr/>
                </a:pPr>
                <a:r>
                  <a:rPr lang="en-US" sz="2400"/>
                  <a:t>(Over Time)</a:t>
                </a:r>
                <a:endParaRPr lang="en-GB" sz="2400"/>
              </a:p>
            </p:txBody>
          </p:sp>
        </p:grpSp>
        <p:grpSp>
          <p:nvGrpSpPr>
            <p:cNvPr id="42" name="Group 41"/>
            <p:cNvGrpSpPr/>
            <p:nvPr/>
          </p:nvGrpSpPr>
          <p:grpSpPr bwMode="auto">
            <a:xfrm>
              <a:off x="4526280" y="3336894"/>
              <a:ext cx="3115824" cy="1047750"/>
              <a:chOff x="4163793" y="2979183"/>
              <a:chExt cx="3562350" cy="104775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4163793" y="2979183"/>
                <a:ext cx="3562350" cy="104775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 bwMode="auto">
              <a:xfrm>
                <a:off x="4259043" y="3087560"/>
                <a:ext cx="33718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b="1"/>
                  <a:t>Beam Stability</a:t>
                </a:r>
                <a:endParaRPr/>
              </a:p>
              <a:p>
                <a:pPr algn="ctr">
                  <a:defRPr/>
                </a:pPr>
                <a:r>
                  <a:rPr lang="en-US" sz="2400"/>
                  <a:t>(During Scans)</a:t>
                </a:r>
                <a:endParaRPr lang="en-GB" sz="2400"/>
              </a:p>
            </p:txBody>
          </p:sp>
        </p:grpSp>
        <p:grpSp>
          <p:nvGrpSpPr>
            <p:cNvPr id="43" name="Group 42"/>
            <p:cNvGrpSpPr/>
            <p:nvPr/>
          </p:nvGrpSpPr>
          <p:grpSpPr bwMode="auto">
            <a:xfrm>
              <a:off x="8518783" y="3336895"/>
              <a:ext cx="3115824" cy="1047750"/>
              <a:chOff x="7907193" y="2979183"/>
              <a:chExt cx="3562350" cy="104775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907193" y="2979183"/>
                <a:ext cx="3562350" cy="104775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 bwMode="auto">
              <a:xfrm>
                <a:off x="8002443" y="3087560"/>
                <a:ext cx="33718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b="1"/>
                  <a:t>Fast Scanning</a:t>
                </a:r>
                <a:endParaRPr/>
              </a:p>
              <a:p>
                <a:pPr algn="ctr">
                  <a:defRPr/>
                </a:pPr>
                <a:r>
                  <a:rPr lang="en-US" sz="2400"/>
                  <a:t>(e.g. 1x EXAFS/s)</a:t>
                </a:r>
                <a:endParaRPr lang="en-GB" sz="2400"/>
              </a:p>
            </p:txBody>
          </p:sp>
        </p:grpSp>
        <p:sp>
          <p:nvSpPr>
            <p:cNvPr id="44" name="TextBox 43"/>
            <p:cNvSpPr txBox="1"/>
            <p:nvPr/>
          </p:nvSpPr>
          <p:spPr bwMode="auto">
            <a:xfrm>
              <a:off x="152400" y="2928130"/>
              <a:ext cx="5669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Main </a:t>
              </a:r>
              <a:r>
                <a:rPr lang="en-US"/>
                <a:t>Requirements:</a:t>
              </a:r>
              <a:endParaRPr lang="en-GB"/>
            </a:p>
          </p:txBody>
        </p:sp>
      </p:grpSp>
      <p:grpSp>
        <p:nvGrpSpPr>
          <p:cNvPr id="559303619" name="Group 67"/>
          <p:cNvGrpSpPr/>
          <p:nvPr/>
        </p:nvGrpSpPr>
        <p:grpSpPr bwMode="auto">
          <a:xfrm>
            <a:off x="152400" y="804591"/>
            <a:ext cx="11864340" cy="2200233"/>
            <a:chOff x="152400" y="804591"/>
            <a:chExt cx="11864340" cy="2200233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52400" y="810712"/>
              <a:ext cx="11864340" cy="2194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152400" y="804591"/>
              <a:ext cx="11864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What is a </a:t>
              </a:r>
              <a:r>
                <a:rPr lang="en-US" b="1"/>
                <a:t>Double Crystal Monochromator</a:t>
              </a:r>
              <a:r>
                <a:rPr lang="en-US"/>
                <a:t>?</a:t>
              </a:r>
              <a:endParaRPr lang="en-GB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210050" y="1173923"/>
              <a:ext cx="2946400" cy="170897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 rot="617878">
              <a:off x="4426006" y="1443956"/>
              <a:ext cx="2122446" cy="3416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b="1">
                  <a:solidFill>
                    <a:schemeClr val="tx1"/>
                  </a:solidFill>
                </a:rPr>
                <a:t>Crystal</a:t>
              </a:r>
              <a:endParaRPr lang="en-GB" b="1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 rot="617878">
              <a:off x="4871611" y="2253086"/>
              <a:ext cx="2122446" cy="3416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b="1">
                  <a:solidFill>
                    <a:schemeClr val="tx1"/>
                  </a:solidFill>
                </a:rPr>
                <a:t>Crystal</a:t>
              </a:r>
              <a:endParaRPr lang="en-GB" b="1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stCxn id="52" idx="2"/>
            </p:cNvCxnSpPr>
            <p:nvPr/>
          </p:nvCxnSpPr>
          <p:spPr bwMode="auto">
            <a:xfrm flipH="1">
              <a:off x="830580" y="1782876"/>
              <a:ext cx="4626109" cy="294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2" idx="2"/>
            </p:cNvCxnSpPr>
            <p:nvPr/>
          </p:nvCxnSpPr>
          <p:spPr bwMode="auto">
            <a:xfrm>
              <a:off x="5456689" y="1782876"/>
              <a:ext cx="1363211" cy="62544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>
              <a:off x="6819900" y="2408317"/>
              <a:ext cx="473139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 bwMode="auto">
            <a:xfrm>
              <a:off x="926783" y="1451594"/>
              <a:ext cx="2000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“White” beam</a:t>
              </a:r>
              <a:endParaRPr lang="en-GB"/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8764978" y="2066125"/>
              <a:ext cx="2623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/>
                <a:t>Monochromatic</a:t>
              </a:r>
              <a:r>
                <a:rPr lang="en-US"/>
                <a:t> beam</a:t>
              </a:r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 bwMode="auto">
            <a:xfrm>
              <a:off x="6435725" y="1163153"/>
              <a:ext cx="768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DCM</a:t>
              </a:r>
              <a:endParaRPr lang="en-GB"/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405765" y="1887463"/>
              <a:ext cx="1003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Source</a:t>
              </a:r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10967886" y="2395875"/>
              <a:ext cx="1003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/>
                <a:t>Sample</a:t>
              </a:r>
              <a:endParaRPr lang="en-GB"/>
            </a:p>
          </p:txBody>
        </p:sp>
      </p:grpSp>
      <p:sp>
        <p:nvSpPr>
          <p:cNvPr id="1701066043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3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708815419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  <p:grpSp>
        <p:nvGrpSpPr>
          <p:cNvPr id="370997827" name="Group 4"/>
          <p:cNvGrpSpPr/>
          <p:nvPr/>
        </p:nvGrpSpPr>
        <p:grpSpPr bwMode="auto">
          <a:xfrm>
            <a:off x="152399" y="4812030"/>
            <a:ext cx="11905144" cy="1493520"/>
            <a:chOff x="152399" y="4812030"/>
            <a:chExt cx="11905144" cy="1493520"/>
          </a:xfrm>
        </p:grpSpPr>
        <p:grpSp>
          <p:nvGrpSpPr>
            <p:cNvPr id="51" name="Group 50"/>
            <p:cNvGrpSpPr/>
            <p:nvPr/>
          </p:nvGrpSpPr>
          <p:grpSpPr bwMode="auto">
            <a:xfrm>
              <a:off x="152399" y="4812030"/>
              <a:ext cx="11905144" cy="1493520"/>
              <a:chOff x="152399" y="4678680"/>
              <a:chExt cx="11905144" cy="1493520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152400" y="4678680"/>
                <a:ext cx="11864340" cy="14935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 bwMode="auto">
              <a:xfrm>
                <a:off x="405765" y="5117205"/>
                <a:ext cx="11651778" cy="1000903"/>
                <a:chOff x="504825" y="5025765"/>
                <a:chExt cx="11651778" cy="1000903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 bwMode="auto">
                <a:xfrm>
                  <a:off x="504825" y="5600700"/>
                  <a:ext cx="1137566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 bwMode="auto">
                <a:xfrm>
                  <a:off x="2018822" y="5025765"/>
                  <a:ext cx="2894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400"/>
                    <a:t>ID21 (prototype)</a:t>
                  </a:r>
                  <a:endParaRPr lang="en-GB" sz="24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 bwMode="auto">
                <a:xfrm>
                  <a:off x="7615264" y="5032113"/>
                  <a:ext cx="90337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400"/>
                    <a:t>ID24</a:t>
                  </a:r>
                  <a:endParaRPr lang="en-GB" sz="240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 bwMode="auto">
                <a:xfrm>
                  <a:off x="9299532" y="5032113"/>
                  <a:ext cx="9853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400"/>
                    <a:t>BM23</a:t>
                  </a:r>
                  <a:endParaRPr lang="en-GB" sz="240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 bwMode="auto">
                <a:xfrm>
                  <a:off x="10331595" y="5037380"/>
                  <a:ext cx="182500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400"/>
                    <a:t>ID26,ID16b</a:t>
                  </a:r>
                  <a:endParaRPr lang="en-GB" sz="240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 bwMode="auto">
                <a:xfrm>
                  <a:off x="2077274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2019</a:t>
                  </a:r>
                  <a:endParaRPr lang="en-GB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 bwMode="auto">
                <a:xfrm>
                  <a:off x="3466295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2020</a:t>
                  </a:r>
                  <a:endParaRPr lang="en-GB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 bwMode="auto">
                <a:xfrm>
                  <a:off x="4855316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2021</a:t>
                  </a:r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 bwMode="auto">
                <a:xfrm>
                  <a:off x="6244337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2022</a:t>
                  </a:r>
                  <a:endParaRPr lang="en-GB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 bwMode="auto">
                <a:xfrm>
                  <a:off x="7633358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2023</a:t>
                  </a:r>
                  <a:endParaRPr lang="en-GB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 bwMode="auto">
                <a:xfrm>
                  <a:off x="9022379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2024</a:t>
                  </a:r>
                  <a:endParaRPr lang="en-GB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 bwMode="auto">
                <a:xfrm>
                  <a:off x="10408950" y="5657336"/>
                  <a:ext cx="14668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/>
                    <a:t>2025</a:t>
                  </a:r>
                  <a:endParaRPr lang="en-GB"/>
                </a:p>
              </p:txBody>
            </p:sp>
            <p:cxnSp>
              <p:nvCxnSpPr>
                <p:cNvPr id="29" name="Straight Connector 28"/>
                <p:cNvCxnSpPr>
                  <a:endCxn id="19" idx="0"/>
                </p:cNvCxnSpPr>
                <p:nvPr/>
              </p:nvCxnSpPr>
              <p:spPr bwMode="auto">
                <a:xfrm>
                  <a:off x="2810699" y="5544065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 bwMode="auto">
                <a:xfrm>
                  <a:off x="2808247" y="5544065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4197268" y="5544065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5586289" y="5544064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6975310" y="5547239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>
                  <a:off x="8364331" y="5550413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9760275" y="5547752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11142375" y="5544062"/>
                  <a:ext cx="0" cy="113271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 bwMode="auto">
              <a:xfrm>
                <a:off x="152399" y="4688612"/>
                <a:ext cx="7244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/>
                  <a:t>DCM Installations on </a:t>
                </a:r>
                <a:r>
                  <a:rPr lang="en-US"/>
                  <a:t>Beamlines:</a:t>
                </a:r>
                <a:endParaRPr lang="en-GB"/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>
                <a:off x="10104261" y="4806315"/>
                <a:ext cx="0" cy="9488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 bwMode="auto">
              <a:xfrm>
                <a:off x="10040595" y="4719390"/>
                <a:ext cx="8509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400"/>
                  <a:t>Today</a:t>
                </a:r>
                <a:endParaRPr lang="en-GB" sz="1400"/>
              </a:p>
            </p:txBody>
          </p:sp>
        </p:grpSp>
        <p:sp>
          <p:nvSpPr>
            <p:cNvPr id="71" name="TextBox 70"/>
            <p:cNvSpPr txBox="1"/>
            <p:nvPr/>
          </p:nvSpPr>
          <p:spPr bwMode="auto">
            <a:xfrm>
              <a:off x="188480" y="5890245"/>
              <a:ext cx="1136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2014</a:t>
              </a:r>
              <a:endParaRPr lang="en-GB"/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88480" y="5244242"/>
              <a:ext cx="1253868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/>
                <a:t>ESRF </a:t>
              </a:r>
              <a:r>
                <a:rPr lang="en-US" sz="1600"/>
                <a:t>DCM</a:t>
              </a:r>
              <a:endParaRPr/>
            </a:p>
            <a:p>
              <a:pPr algn="ctr">
                <a:defRPr/>
              </a:pPr>
              <a:r>
                <a:rPr lang="en-US" sz="1600"/>
                <a:t>Workshop</a:t>
              </a:r>
              <a:endParaRPr lang="en-GB" sz="160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771657" y="5768852"/>
              <a:ext cx="0" cy="11327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55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99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585920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 lang="en-US" sz="2400"/>
          </a:p>
        </p:txBody>
      </p:sp>
      <p:sp>
        <p:nvSpPr>
          <p:cNvPr id="1151741602" name="TextBox 15"/>
          <p:cNvSpPr txBox="1"/>
          <p:nvPr/>
        </p:nvSpPr>
        <p:spPr bwMode="auto">
          <a:xfrm>
            <a:off x="5198650" y="1064270"/>
            <a:ext cx="628670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/>
              <a:t>DCM overview</a:t>
            </a:r>
            <a:endParaRPr/>
          </a:p>
          <a:p>
            <a:pPr lvl="1">
              <a:defRPr/>
            </a:pPr>
            <a:r>
              <a:rPr lang="en-GB"/>
              <a:t>Working </a:t>
            </a:r>
            <a:r>
              <a:rPr lang="en-GB"/>
              <a:t>principle</a:t>
            </a:r>
            <a:endParaRPr/>
          </a:p>
          <a:p>
            <a:pPr lvl="1">
              <a:defRPr/>
            </a:pPr>
            <a:r>
              <a:rPr lang="en-GB"/>
              <a:t>Mechanical architecture</a:t>
            </a:r>
            <a:endParaRPr/>
          </a:p>
          <a:p>
            <a:pPr lvl="1">
              <a:defRPr/>
            </a:pPr>
            <a:r>
              <a:rPr lang="en-GB"/>
              <a:t>Real time c</a:t>
            </a:r>
            <a:r>
              <a:rPr lang="en-GB"/>
              <a:t>ontrol </a:t>
            </a:r>
            <a:r>
              <a:rPr lang="en-GB"/>
              <a:t>a</a:t>
            </a:r>
            <a:r>
              <a:rPr lang="en-GB"/>
              <a:t>rchitecture</a:t>
            </a:r>
            <a:endParaRPr lang="en-GB"/>
          </a:p>
          <a:p>
            <a:pPr lvl="1">
              <a:defRPr/>
            </a:pPr>
            <a:r>
              <a:rPr lang="en-GB"/>
              <a:t>Positioning performances</a:t>
            </a:r>
            <a:endParaRPr lang="en-GB"/>
          </a:p>
          <a:p>
            <a:pPr marL="342900" indent="-342900">
              <a:buFont typeface="+mj-lt"/>
              <a:buAutoNum type="arabicPeriod"/>
              <a:defRPr/>
            </a:pPr>
            <a:endParaRPr lang="en-GB" sz="2400"/>
          </a:p>
          <a:p>
            <a:pPr>
              <a:defRPr/>
            </a:pPr>
            <a:r>
              <a:rPr lang="en-GB" sz="2400"/>
              <a:t>Calibration Strategy</a:t>
            </a:r>
            <a:endParaRPr/>
          </a:p>
          <a:p>
            <a:pPr lvl="1">
              <a:defRPr/>
            </a:pPr>
            <a:r>
              <a:rPr lang="en-GB"/>
              <a:t>Tools and procedure</a:t>
            </a:r>
            <a:endParaRPr/>
          </a:p>
          <a:p>
            <a:pPr marL="342900" indent="-342900">
              <a:buFont typeface="+mj-lt"/>
              <a:buAutoNum type="arabicPeriod"/>
              <a:defRPr/>
            </a:pPr>
            <a:endParaRPr lang="en-GB" sz="2400"/>
          </a:p>
          <a:p>
            <a:pPr>
              <a:defRPr/>
            </a:pPr>
            <a:r>
              <a:rPr lang="en-GB" sz="2400"/>
              <a:t>Commissioning </a:t>
            </a:r>
            <a:r>
              <a:rPr lang="en-GB" sz="2400"/>
              <a:t>results (ID24 and BM23)</a:t>
            </a:r>
            <a:endParaRPr lang="en-GB" sz="2400"/>
          </a:p>
          <a:p>
            <a:pPr lvl="1">
              <a:defRPr/>
            </a:pPr>
            <a:r>
              <a:rPr lang="en-GB"/>
              <a:t>Energy Stability, Position </a:t>
            </a:r>
            <a:r>
              <a:rPr lang="en-GB"/>
              <a:t>and angular </a:t>
            </a:r>
            <a:r>
              <a:rPr lang="en-GB"/>
              <a:t>stability</a:t>
            </a:r>
            <a:endParaRPr lang="en-GB"/>
          </a:p>
          <a:p>
            <a:pPr>
              <a:defRPr/>
            </a:pPr>
            <a:endParaRPr lang="en-US" sz="2400"/>
          </a:p>
          <a:p>
            <a:pPr>
              <a:defRPr/>
            </a:pPr>
            <a:r>
              <a:rPr lang="en-US" sz="2400"/>
              <a:t>Conclusion and Further Work</a:t>
            </a:r>
            <a:endParaRPr lang="en-GB" sz="2400"/>
          </a:p>
        </p:txBody>
      </p:sp>
      <p:pic>
        <p:nvPicPr>
          <p:cNvPr id="915715193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0245" y="961040"/>
            <a:ext cx="4490954" cy="5183574"/>
          </a:xfrm>
          <a:prstGeom prst="rect">
            <a:avLst/>
          </a:prstGeom>
        </p:spPr>
      </p:pic>
      <p:sp>
        <p:nvSpPr>
          <p:cNvPr id="812745925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4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1971251997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732321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– Working Principle</a:t>
            </a:r>
            <a:endParaRPr lang="en-GB"/>
          </a:p>
        </p:txBody>
      </p:sp>
      <p:grpSp>
        <p:nvGrpSpPr>
          <p:cNvPr id="894592469" name="Group 22"/>
          <p:cNvGrpSpPr/>
          <p:nvPr/>
        </p:nvGrpSpPr>
        <p:grpSpPr bwMode="auto">
          <a:xfrm>
            <a:off x="254000" y="3824568"/>
            <a:ext cx="3213100" cy="2665132"/>
            <a:chOff x="254000" y="3824568"/>
            <a:chExt cx="3213100" cy="2665132"/>
          </a:xfrm>
        </p:grpSpPr>
        <p:sp>
          <p:nvSpPr>
            <p:cNvPr id="8" name="Rectangle 7"/>
            <p:cNvSpPr/>
            <p:nvPr/>
          </p:nvSpPr>
          <p:spPr bwMode="auto">
            <a:xfrm>
              <a:off x="254000" y="3824568"/>
              <a:ext cx="3213100" cy="266513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74650" y="3892550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Bragg Diffraction</a:t>
              </a:r>
              <a:endParaRPr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40643" y="4419599"/>
              <a:ext cx="3039814" cy="201380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1438977" y="4554949"/>
              <a:ext cx="1792349" cy="6674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E</m:t>
                        </m:r>
                        <m:r>
                          <m:rPr/>
                          <a:rPr lang="en-GB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r>
                              <m:rPr/>
                              <a:rPr lang="en-US" i="1">
                                <a:latin typeface="Cambria Math"/>
                              </a:rPr>
                              <m:t>h𝑐</m:t>
                            </m:r>
                          </m:num>
                          <m:den>
                            <m:r>
                              <m:rPr/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m:rPr/>
                              <a:rPr lang="en-US" i="1">
                                <a:latin typeface="Cambria Math"/>
                              </a:rPr>
                              <m:t>𝑑</m:t>
                            </m:r>
                            <m:r>
                              <m:rPr/>
                              <a:rPr lang="en-US" i="1">
                                <a:latin typeface="Cambria Math"/>
                              </a:rPr>
                              <m:t>(</m:t>
                            </m:r>
                            <m:r>
                              <m:rPr/>
                              <a:rPr lang="en-US" i="1">
                                <a:latin typeface="Cambria Math"/>
                              </a:rPr>
                              <m:t>𝑇</m:t>
                            </m:r>
                            <m:r>
                              <m:rPr/>
                              <a:rPr lang="en-US" i="1">
                                <a:latin typeface="Cambria Math"/>
                              </a:rPr>
                              <m:t>)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m:rPr/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</mc:Choice>
                <mc:Fallback/>
              </mc:AlternateContent>
              <a:endParaRPr lang="en-GB"/>
            </a:p>
          </p:txBody>
        </p:sp>
      </p:grpSp>
      <p:grpSp>
        <p:nvGrpSpPr>
          <p:cNvPr id="375642268" name="Group 23"/>
          <p:cNvGrpSpPr/>
          <p:nvPr/>
        </p:nvGrpSpPr>
        <p:grpSpPr bwMode="auto">
          <a:xfrm>
            <a:off x="4025902" y="3824568"/>
            <a:ext cx="3213100" cy="2665132"/>
            <a:chOff x="4025902" y="3824568"/>
            <a:chExt cx="3213100" cy="266513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25902" y="3824568"/>
              <a:ext cx="3213100" cy="266513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4171952" y="3892550"/>
              <a:ext cx="292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Fix Exit</a:t>
              </a: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112545" y="4419599"/>
              <a:ext cx="3039814" cy="201380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4516891" y="4542249"/>
              <a:ext cx="1552796" cy="61831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m:rPr/>
                              <a:rPr lang="en-US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r>
                          <m:rPr/>
                          <a:rPr lang="en-US" i="1"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/>
                                  <a:rPr lang="en-US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m:rPr/>
                                  <a:rPr lang="en-US" b="0" i="1">
                                    <a:latin typeface="Cambria Math"/>
                                  </a:rPr>
                                  <m:t>𝐹𝐸</m:t>
                                </m:r>
                              </m:sub>
                            </m:sSub>
                          </m:num>
                          <m:den>
                            <m:r>
                              <m:rPr/>
                              <a:rPr lang="en-US" i="1">
                                <a:latin typeface="Cambria Math"/>
                              </a:rPr>
                              <m:t>2 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/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oMath>
                    </m:oMathPara>
                  </a14:m>
                </mc:Choice>
                <mc:Fallback/>
              </mc:AlternateContent>
              <a:endParaRPr lang="en-GB"/>
            </a:p>
          </p:txBody>
        </p:sp>
      </p:grpSp>
      <p:pic>
        <p:nvPicPr>
          <p:cNvPr id="1984941696" name="Picture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7209" y="672248"/>
            <a:ext cx="11547330" cy="3034134"/>
          </a:xfrm>
          <a:prstGeom prst="rect">
            <a:avLst/>
          </a:prstGeom>
        </p:spPr>
      </p:pic>
      <p:pic>
        <p:nvPicPr>
          <p:cNvPr id="127873219" name="Picture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7209" y="672248"/>
            <a:ext cx="11547330" cy="3034134"/>
          </a:xfrm>
          <a:prstGeom prst="rect">
            <a:avLst/>
          </a:prstGeom>
        </p:spPr>
      </p:pic>
      <p:pic>
        <p:nvPicPr>
          <p:cNvPr id="635167066" name="Picture 2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7209" y="672248"/>
            <a:ext cx="11547330" cy="3034134"/>
          </a:xfrm>
          <a:prstGeom prst="rect">
            <a:avLst/>
          </a:prstGeom>
        </p:spPr>
      </p:pic>
      <p:pic>
        <p:nvPicPr>
          <p:cNvPr id="951045616" name="Picture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7209" y="672248"/>
            <a:ext cx="11547330" cy="3034134"/>
          </a:xfrm>
          <a:prstGeom prst="rect">
            <a:avLst/>
          </a:prstGeom>
        </p:spPr>
      </p:pic>
      <p:grpSp>
        <p:nvGrpSpPr>
          <p:cNvPr id="1340075282" name="Group 9"/>
          <p:cNvGrpSpPr/>
          <p:nvPr/>
        </p:nvGrpSpPr>
        <p:grpSpPr bwMode="auto">
          <a:xfrm>
            <a:off x="7956552" y="3824568"/>
            <a:ext cx="3213100" cy="2665132"/>
            <a:chOff x="7956552" y="3824568"/>
            <a:chExt cx="3213100" cy="2665132"/>
          </a:xfrm>
        </p:grpSpPr>
        <p:grpSp>
          <p:nvGrpSpPr>
            <p:cNvPr id="25" name="Group 24"/>
            <p:cNvGrpSpPr/>
            <p:nvPr/>
          </p:nvGrpSpPr>
          <p:grpSpPr bwMode="auto">
            <a:xfrm>
              <a:off x="7956552" y="3824568"/>
              <a:ext cx="3213100" cy="2665132"/>
              <a:chOff x="7956552" y="3824568"/>
              <a:chExt cx="3213100" cy="2665132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956552" y="3824568"/>
                <a:ext cx="3213100" cy="2665132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7956552" y="3892550"/>
                <a:ext cx="3213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/>
                  <a:t>Effect of Crystal Positioning Errors on the beam</a:t>
                </a:r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 bwMode="auto">
            <a:xfrm>
              <a:off x="8467585" y="4908585"/>
              <a:ext cx="2368501" cy="1289118"/>
              <a:chOff x="8505953" y="4780702"/>
              <a:chExt cx="2368501" cy="1289118"/>
            </a:xfrm>
          </p:grpSpPr>
          <p:sp>
            <p:nvSpPr>
              <p:cNvPr id="4" name="TextBox 3"/>
              <p:cNvSpPr txBox="1"/>
              <p:nvPr/>
            </p:nvSpPr>
            <p:spPr bwMode="auto">
              <a:xfrm>
                <a:off x="8590816" y="4780702"/>
                <a:ext cx="2283638" cy="334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centerGroup"/>
                        </m:oMathParaPr>
                        <m:oMath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=    2   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oMath>
                      </m:oMathPara>
                    </a14:m>
                  </mc:Choice>
                  <mc:Fallback/>
                </mc:AlternateContent>
                <a:endParaRPr lang="en-GB" sz="2000"/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8505953" y="5211523"/>
                <a:ext cx="2353528" cy="3357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centerGroup"/>
                        </m:oMathParaPr>
                        <m:oMath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=−2   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</m:t>
                          </m:r>
                          <m:func>
                            <m:func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oMath>
                      </m:oMathPara>
                    </a14:m>
                  </mc:Choice>
                  <mc:Fallback/>
                </mc:AlternateContent>
                <a:endParaRPr lang="en-GB" sz="2000"/>
              </a:p>
            </p:txBody>
          </p:sp>
          <p:sp>
            <p:nvSpPr>
              <p:cNvPr id="29" name="TextBox 28"/>
              <p:cNvSpPr txBox="1"/>
              <p:nvPr/>
            </p:nvSpPr>
            <p:spPr bwMode="auto">
              <a:xfrm>
                <a:off x="8505953" y="5703117"/>
                <a:ext cx="1707454" cy="3667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 xmlns:mc="http://schemas.openxmlformats.org/markup-compatibility/2006" xmlns:m="http://schemas.openxmlformats.org/officeDocument/2006/math">
                  <mc:Choice xmlns:a14="http://schemas.microsoft.com/office/drawing/2010/main" Requires="a14">
                    <a14:m>
                      <m:oMathPara>
                        <m:oMathParaPr>
                          <m:jc m:val="centerGroup"/>
                        </m:oMathParaPr>
                        <m:oMath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  <m:r>
                            <m:rPr/>
                            <a:rPr lang="en-US" sz="2000" b="0" i="1">
                              <a:latin typeface="Cambria Math"/>
                            </a:rPr>
                            <m:t>  =−2   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000" b="0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/>
                                    <a:rPr lang="en-US" sz="2000" b="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</mc:Choice>
                  <mc:Fallback/>
                </mc:AlternateContent>
                <a:endParaRPr lang="en-GB" sz="2000"/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8467586" y="4971269"/>
              <a:ext cx="446844" cy="1305706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9728194" y="4940201"/>
              <a:ext cx="446844" cy="1305706"/>
            </a:xfrm>
            <a:prstGeom prst="rect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293542" y="4600771"/>
              <a:ext cx="786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chemeClr val="accent2"/>
                  </a:solidFill>
                </a:rPr>
                <a:t>Beam</a:t>
              </a:r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9410015" y="4564826"/>
              <a:ext cx="1083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chemeClr val="accent6"/>
                  </a:solidFill>
                </a:rPr>
                <a:t>Crystal</a:t>
              </a:r>
              <a:endParaRPr lang="en-GB">
                <a:solidFill>
                  <a:schemeClr val="accent6"/>
                </a:solidFill>
              </a:endParaRPr>
            </a:p>
          </p:txBody>
        </p:sp>
      </p:grpSp>
      <p:sp>
        <p:nvSpPr>
          <p:cNvPr id="798502014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5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893543715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7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64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04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07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81646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DCM – Mechanical Design</a:t>
            </a:r>
            <a:endParaRPr lang="en-GB"/>
          </a:p>
        </p:txBody>
      </p:sp>
      <p:pic>
        <p:nvPicPr>
          <p:cNvPr id="429108417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257" y="778396"/>
            <a:ext cx="5269887" cy="5548863"/>
          </a:xfrm>
          <a:prstGeom prst="rect">
            <a:avLst/>
          </a:prstGeom>
        </p:spPr>
      </p:pic>
      <p:pic>
        <p:nvPicPr>
          <p:cNvPr id="513148430" name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7257" y="778396"/>
            <a:ext cx="5269887" cy="5548863"/>
          </a:xfrm>
          <a:prstGeom prst="rect">
            <a:avLst/>
          </a:prstGeom>
        </p:spPr>
      </p:pic>
      <p:pic>
        <p:nvPicPr>
          <p:cNvPr id="1176524741" name="Pictur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7257" y="778396"/>
            <a:ext cx="5269887" cy="5548863"/>
          </a:xfrm>
          <a:prstGeom prst="rect">
            <a:avLst/>
          </a:prstGeom>
        </p:spPr>
      </p:pic>
      <p:pic>
        <p:nvPicPr>
          <p:cNvPr id="801293716" name="Pictur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7257" y="778396"/>
            <a:ext cx="5269887" cy="5548863"/>
          </a:xfrm>
          <a:prstGeom prst="rect">
            <a:avLst/>
          </a:prstGeom>
        </p:spPr>
      </p:pic>
      <p:pic>
        <p:nvPicPr>
          <p:cNvPr id="1520384907" name="Picture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7257" y="778396"/>
            <a:ext cx="5269887" cy="5548863"/>
          </a:xfrm>
          <a:prstGeom prst="rect">
            <a:avLst/>
          </a:prstGeom>
        </p:spPr>
      </p:pic>
      <p:grpSp>
        <p:nvGrpSpPr>
          <p:cNvPr id="1862549461" name="Group 33"/>
          <p:cNvGrpSpPr/>
          <p:nvPr/>
        </p:nvGrpSpPr>
        <p:grpSpPr bwMode="auto">
          <a:xfrm>
            <a:off x="5450305" y="710172"/>
            <a:ext cx="3416969" cy="1031593"/>
            <a:chOff x="5667040" y="894361"/>
            <a:chExt cx="3224463" cy="103159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5667040" y="894361"/>
              <a:ext cx="3224463" cy="10315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5704913" y="948492"/>
              <a:ext cx="31487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Crystal Cage / Bragg Axis</a:t>
              </a:r>
              <a:endParaRPr/>
            </a:p>
            <a:p>
              <a:pPr algn="ctr">
                <a:defRPr/>
              </a:pPr>
              <a:endParaRPr lang="en-US" sz="800"/>
            </a:p>
            <a:p>
              <a:pPr algn="ctr">
                <a:defRPr/>
              </a:pPr>
              <a:r>
                <a:rPr lang="en-US" sz="1400"/>
                <a:t>4 in </a:t>
              </a:r>
              <a:r>
                <a:rPr lang="en-US" sz="1400"/>
                <a:t>Vaccum</a:t>
              </a:r>
              <a:r>
                <a:rPr lang="en-US" sz="1400"/>
                <a:t> Encoders</a:t>
              </a:r>
              <a:endParaRPr/>
            </a:p>
            <a:p>
              <a:pPr algn="ctr">
                <a:defRPr/>
              </a:pPr>
              <a:r>
                <a:rPr lang="en-US" sz="1400"/>
                <a:t>Direct Drive Torque Motor</a:t>
              </a:r>
              <a:endParaRPr lang="en-GB" sz="1400"/>
            </a:p>
          </p:txBody>
        </p:sp>
      </p:grpSp>
      <p:grpSp>
        <p:nvGrpSpPr>
          <p:cNvPr id="1261388841" name="Group 32"/>
          <p:cNvGrpSpPr/>
          <p:nvPr/>
        </p:nvGrpSpPr>
        <p:grpSpPr bwMode="auto">
          <a:xfrm>
            <a:off x="5450305" y="1921719"/>
            <a:ext cx="3416969" cy="1031593"/>
            <a:chOff x="5667040" y="2140217"/>
            <a:chExt cx="3224463" cy="1031593"/>
          </a:xfrm>
        </p:grpSpPr>
        <p:sp>
          <p:nvSpPr>
            <p:cNvPr id="25" name="Rectangle 24"/>
            <p:cNvSpPr/>
            <p:nvPr/>
          </p:nvSpPr>
          <p:spPr bwMode="auto">
            <a:xfrm>
              <a:off x="5667040" y="2140217"/>
              <a:ext cx="3224463" cy="10315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704912" y="2160245"/>
              <a:ext cx="31487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Fast Jacks</a:t>
              </a:r>
              <a:endParaRPr/>
            </a:p>
            <a:p>
              <a:pPr algn="ctr">
                <a:defRPr/>
              </a:pPr>
              <a:endParaRPr lang="en-US" sz="800"/>
            </a:p>
            <a:p>
              <a:pPr algn="ctr">
                <a:defRPr/>
              </a:pPr>
              <a:r>
                <a:rPr lang="en-US" sz="1400"/>
                <a:t>“Hybrid” Actuator</a:t>
              </a:r>
              <a:endParaRPr/>
            </a:p>
            <a:p>
              <a:pPr algn="ctr">
                <a:defRPr/>
              </a:pPr>
              <a:r>
                <a:rPr lang="en-US" sz="1400"/>
                <a:t>Piezo for real time error correction</a:t>
              </a:r>
              <a:endParaRPr/>
            </a:p>
          </p:txBody>
        </p:sp>
      </p:grpSp>
      <p:grpSp>
        <p:nvGrpSpPr>
          <p:cNvPr id="106094762" name="Group 31"/>
          <p:cNvGrpSpPr/>
          <p:nvPr/>
        </p:nvGrpSpPr>
        <p:grpSpPr bwMode="auto">
          <a:xfrm>
            <a:off x="5450305" y="3133266"/>
            <a:ext cx="3416969" cy="1033355"/>
            <a:chOff x="5667040" y="3386072"/>
            <a:chExt cx="3224463" cy="1033355"/>
          </a:xfrm>
        </p:grpSpPr>
        <p:sp>
          <p:nvSpPr>
            <p:cNvPr id="26" name="Rectangle 25"/>
            <p:cNvSpPr/>
            <p:nvPr/>
          </p:nvSpPr>
          <p:spPr bwMode="auto">
            <a:xfrm>
              <a:off x="5667040" y="3387834"/>
              <a:ext cx="3224463" cy="10315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5704913" y="3386072"/>
              <a:ext cx="3148717" cy="94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Tripod Architecture</a:t>
              </a:r>
              <a:endParaRPr/>
            </a:p>
            <a:p>
              <a:pPr algn="ctr">
                <a:defRPr/>
              </a:pPr>
              <a:endParaRPr lang="en-US" sz="800"/>
            </a:p>
            <a:p>
              <a:pPr algn="ctr">
                <a:defRPr/>
              </a:pPr>
              <a:r>
                <a:rPr lang="en-US" sz="1400"/>
                <a:t>Positioning along </a:t>
              </a: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/>
                              <a:rPr lang="en-US" sz="14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400"/>
            </a:p>
            <a:p>
              <a:pPr algn="ctr">
                <a:defRPr/>
              </a:pPr>
              <a:r>
                <a:rPr lang="en-US" sz="1400"/>
                <a:t>High rigidity compared to stack stages</a:t>
              </a:r>
              <a:endParaRPr/>
            </a:p>
          </p:txBody>
        </p:sp>
      </p:grpSp>
      <p:grpSp>
        <p:nvGrpSpPr>
          <p:cNvPr id="22847092" name="Group 30"/>
          <p:cNvGrpSpPr/>
          <p:nvPr/>
        </p:nvGrpSpPr>
        <p:grpSpPr bwMode="auto">
          <a:xfrm>
            <a:off x="5450305" y="4346575"/>
            <a:ext cx="3416969" cy="1031593"/>
            <a:chOff x="5667040" y="4618159"/>
            <a:chExt cx="3224463" cy="1031593"/>
          </a:xfrm>
        </p:grpSpPr>
        <p:sp>
          <p:nvSpPr>
            <p:cNvPr id="27" name="Rectangle 26"/>
            <p:cNvSpPr/>
            <p:nvPr/>
          </p:nvSpPr>
          <p:spPr bwMode="auto">
            <a:xfrm>
              <a:off x="5667040" y="4618159"/>
              <a:ext cx="3224463" cy="10315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5728170" y="4672290"/>
              <a:ext cx="31022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Mechanically too complex</a:t>
              </a:r>
              <a:endParaRPr/>
            </a:p>
            <a:p>
              <a:pPr algn="ctr">
                <a:defRPr/>
              </a:pPr>
              <a:r>
                <a:rPr lang="en-US"/>
                <a:t>to keep a parallelism</a:t>
              </a:r>
              <a:endParaRPr/>
            </a:p>
            <a:p>
              <a:pPr algn="ctr">
                <a:defRPr/>
              </a:pPr>
              <a:r>
                <a:rPr lang="en-US"/>
                <a:t>&lt;</a:t>
              </a:r>
              <a:r>
                <a:rPr lang="en-US"/>
                <a:t>100 </a:t>
              </a:r>
              <a:r>
                <a:rPr lang="en-US"/>
                <a:t>nrad</a:t>
              </a:r>
              <a:endParaRPr lang="en-GB"/>
            </a:p>
          </p:txBody>
        </p:sp>
      </p:grpSp>
      <p:grpSp>
        <p:nvGrpSpPr>
          <p:cNvPr id="903400713" name="Group 29"/>
          <p:cNvGrpSpPr/>
          <p:nvPr/>
        </p:nvGrpSpPr>
        <p:grpSpPr bwMode="auto">
          <a:xfrm>
            <a:off x="5450305" y="5558121"/>
            <a:ext cx="3416969" cy="1031593"/>
            <a:chOff x="5667040" y="5886605"/>
            <a:chExt cx="3224463" cy="103159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667040" y="5886605"/>
              <a:ext cx="3224463" cy="10315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707457" y="5934670"/>
              <a:ext cx="3143627" cy="94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Separate Metrology frame</a:t>
              </a:r>
              <a:endParaRPr/>
            </a:p>
            <a:p>
              <a:pPr algn="ctr">
                <a:defRPr/>
              </a:pPr>
              <a:endParaRPr lang="en-US" sz="800"/>
            </a:p>
            <a:p>
              <a:pPr algn="ctr"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sSub>
                          <m:sSubPr>
                            <m:ctrlPr>
                              <a:rPr lang="en-US" sz="1400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/>
                              <a:rPr lang="en-US" sz="1400" b="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r>
                <a:rPr lang="en-US" sz="1400"/>
                <a:t> Indirect measurement</a:t>
              </a:r>
              <a:endParaRPr/>
            </a:p>
            <a:p>
              <a:pPr algn="ctr">
                <a:defRPr/>
              </a:pPr>
              <a:r>
                <a:rPr lang="en-US" sz="1400"/>
                <a:t>9 interferometers per crystal</a:t>
              </a:r>
              <a:endParaRPr/>
            </a:p>
          </p:txBody>
        </p:sp>
      </p:grpSp>
      <p:grpSp>
        <p:nvGrpSpPr>
          <p:cNvPr id="369055577" name="Group 40"/>
          <p:cNvGrpSpPr/>
          <p:nvPr/>
        </p:nvGrpSpPr>
        <p:grpSpPr bwMode="auto">
          <a:xfrm>
            <a:off x="8926497" y="684864"/>
            <a:ext cx="2885367" cy="3630577"/>
            <a:chOff x="8842273" y="684864"/>
            <a:chExt cx="2885367" cy="363057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8842273" y="684864"/>
              <a:ext cx="952596" cy="363057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9794869" y="3127816"/>
              <a:ext cx="1932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Stepper </a:t>
              </a:r>
              <a:r>
                <a:rPr lang="en-US" sz="1400"/>
                <a:t>Motor</a:t>
              </a:r>
              <a:endParaRPr sz="1400"/>
            </a:p>
            <a:p>
              <a:pPr>
                <a:defRPr/>
              </a:pPr>
              <a:r>
                <a:rPr lang="en-US" sz="1400"/>
                <a:t>(200 steps/turn)</a:t>
              </a:r>
              <a:endParaRPr lang="en-GB" sz="1400"/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9794869" y="764303"/>
              <a:ext cx="1730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Piezoelectric Stack</a:t>
              </a:r>
              <a:endParaRPr sz="1400"/>
            </a:p>
            <a:p>
              <a:pPr>
                <a:defRPr/>
              </a:pPr>
              <a:r>
                <a:rPr lang="en-US" sz="1400"/>
                <a:t>(15μm stroke)</a:t>
              </a:r>
              <a:endParaRPr lang="en-GB" sz="1400"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9794869" y="1567056"/>
              <a:ext cx="1267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Flexible Joint</a:t>
              </a:r>
              <a:endParaRPr lang="en-GB" sz="1400"/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9794869" y="2083293"/>
              <a:ext cx="1822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Satellite roller screw</a:t>
              </a:r>
              <a:endParaRPr sz="1400"/>
            </a:p>
            <a:p>
              <a:pPr>
                <a:defRPr/>
              </a:pPr>
              <a:r>
                <a:rPr lang="en-US" sz="1400"/>
                <a:t>(1mm pitch)</a:t>
              </a:r>
              <a:endParaRPr lang="en-GB" sz="1400"/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9794869" y="2686694"/>
              <a:ext cx="1692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Ball bearing guide</a:t>
              </a:r>
              <a:endParaRPr lang="en-GB" sz="1400"/>
            </a:p>
          </p:txBody>
        </p:sp>
      </p:grpSp>
      <p:pic>
        <p:nvPicPr>
          <p:cNvPr id="1265160900" name="Picture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772244" y="3670533"/>
            <a:ext cx="2260716" cy="2598687"/>
          </a:xfrm>
          <a:prstGeom prst="rect">
            <a:avLst/>
          </a:prstGeom>
        </p:spPr>
      </p:pic>
      <p:sp>
        <p:nvSpPr>
          <p:cNvPr id="81831979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6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391648875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4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38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5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2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9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2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38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16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4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236736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Real Time Control Architecture</a:t>
            </a:r>
            <a:endParaRPr lang="en-GB"/>
          </a:p>
        </p:txBody>
      </p:sp>
      <p:pic>
        <p:nvPicPr>
          <p:cNvPr id="88165456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750" y="1114535"/>
            <a:ext cx="11506582" cy="4403832"/>
          </a:xfrm>
          <a:prstGeom prst="rect">
            <a:avLst/>
          </a:prstGeom>
        </p:spPr>
      </p:pic>
      <p:pic>
        <p:nvPicPr>
          <p:cNvPr id="1173307415" name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4750" y="1114535"/>
            <a:ext cx="11506582" cy="4403832"/>
          </a:xfrm>
          <a:prstGeom prst="rect">
            <a:avLst/>
          </a:prstGeom>
        </p:spPr>
      </p:pic>
      <p:pic>
        <p:nvPicPr>
          <p:cNvPr id="931000099" name="Picture 6"/>
          <p:cNvPicPr>
            <a:picLocks noChangeAspect="1"/>
          </p:cNvPicPr>
          <p:nvPr/>
        </p:nvPicPr>
        <p:blipFill>
          <a:blip r:embed="rId5"/>
          <a:srcRect l="0" t="0" r="0" b="41351"/>
          <a:stretch/>
        </p:blipFill>
        <p:spPr bwMode="auto">
          <a:xfrm>
            <a:off x="294750" y="1114535"/>
            <a:ext cx="11506582" cy="2582822"/>
          </a:xfrm>
          <a:prstGeom prst="rect">
            <a:avLst/>
          </a:prstGeom>
        </p:spPr>
      </p:pic>
      <p:sp>
        <p:nvSpPr>
          <p:cNvPr id="1092185856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7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2074195602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30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00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889148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FastJack</a:t>
            </a:r>
            <a:r>
              <a:rPr lang="en-US"/>
              <a:t> – Open Loop Errors</a:t>
            </a:r>
            <a:endParaRPr lang="en-GB"/>
          </a:p>
        </p:txBody>
      </p:sp>
      <p:grpSp>
        <p:nvGrpSpPr>
          <p:cNvPr id="151316745" name="Group 3"/>
          <p:cNvGrpSpPr/>
          <p:nvPr/>
        </p:nvGrpSpPr>
        <p:grpSpPr bwMode="auto">
          <a:xfrm>
            <a:off x="209734" y="648437"/>
            <a:ext cx="3642332" cy="5288796"/>
            <a:chOff x="209734" y="648437"/>
            <a:chExt cx="3210138" cy="4661235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757412" y="648437"/>
              <a:ext cx="2548656" cy="29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/>
                <a:t>Lead Screw Errors</a:t>
              </a:r>
              <a:endParaRPr lang="en-GB" sz="16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09734" y="920393"/>
              <a:ext cx="3210138" cy="324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12099" y="4253512"/>
              <a:ext cx="2005408" cy="1056160"/>
            </a:xfrm>
            <a:prstGeom prst="rect">
              <a:avLst/>
            </a:prstGeom>
          </p:spPr>
        </p:pic>
      </p:grpSp>
      <p:grpSp>
        <p:nvGrpSpPr>
          <p:cNvPr id="1019145285" name="Group 7"/>
          <p:cNvGrpSpPr/>
          <p:nvPr/>
        </p:nvGrpSpPr>
        <p:grpSpPr bwMode="auto">
          <a:xfrm>
            <a:off x="2541220" y="648437"/>
            <a:ext cx="4739745" cy="5492428"/>
            <a:chOff x="2264569" y="648437"/>
            <a:chExt cx="4177334" cy="48407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731949" y="913644"/>
              <a:ext cx="2709954" cy="3240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2264569" y="2161966"/>
              <a:ext cx="111919" cy="357186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264569" y="2523915"/>
              <a:ext cx="2047875" cy="115728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2266950" y="917679"/>
              <a:ext cx="2045494" cy="125015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 bwMode="auto">
            <a:xfrm>
              <a:off x="4312444" y="648437"/>
              <a:ext cx="2036336" cy="29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/>
                <a:t>Microstepping</a:t>
              </a:r>
              <a:r>
                <a:rPr lang="en-US" sz="1600"/>
                <a:t> Errors</a:t>
              </a:r>
              <a:endParaRPr lang="en-GB" sz="160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817507" y="3990140"/>
              <a:ext cx="1969490" cy="1499001"/>
            </a:xfrm>
            <a:prstGeom prst="rect">
              <a:avLst/>
            </a:prstGeom>
          </p:spPr>
        </p:pic>
      </p:grpSp>
      <p:grpSp>
        <p:nvGrpSpPr>
          <p:cNvPr id="843799645" name="Group 14"/>
          <p:cNvGrpSpPr/>
          <p:nvPr/>
        </p:nvGrpSpPr>
        <p:grpSpPr bwMode="auto">
          <a:xfrm>
            <a:off x="5705081" y="648437"/>
            <a:ext cx="4437540" cy="3977128"/>
            <a:chOff x="5053011" y="648437"/>
            <a:chExt cx="3910988" cy="350520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053011" y="1895264"/>
              <a:ext cx="104775" cy="490536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6823816" y="913644"/>
              <a:ext cx="2140184" cy="32400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 bwMode="auto">
            <a:xfrm flipV="1">
              <a:off x="5053013" y="929585"/>
              <a:ext cx="2271712" cy="96916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>
              <a:off x="5053011" y="2385803"/>
              <a:ext cx="2271713" cy="129063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 bwMode="auto">
            <a:xfrm>
              <a:off x="7355156" y="648437"/>
              <a:ext cx="1537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/>
                <a:t>Cogging</a:t>
              </a:r>
              <a:endParaRPr lang="en-GB" sz="1400"/>
            </a:p>
          </p:txBody>
        </p:sp>
      </p:grpSp>
      <p:pic>
        <p:nvPicPr>
          <p:cNvPr id="856752207" name="Picture 22"/>
          <p:cNvPicPr>
            <a:picLocks noChangeAspect="1"/>
          </p:cNvPicPr>
          <p:nvPr/>
        </p:nvPicPr>
        <p:blipFill>
          <a:blip r:embed="rId8"/>
          <a:srcRect l="50596" t="0" r="0" b="0"/>
          <a:stretch/>
        </p:blipFill>
        <p:spPr bwMode="auto">
          <a:xfrm>
            <a:off x="8747902" y="863131"/>
            <a:ext cx="2858497" cy="5177329"/>
          </a:xfrm>
          <a:prstGeom prst="rect">
            <a:avLst/>
          </a:prstGeom>
        </p:spPr>
      </p:pic>
      <p:sp>
        <p:nvSpPr>
          <p:cNvPr id="1091510405" name="Slide Number Placeholder 3"/>
          <p:cNvSpPr txBox="1"/>
          <p:nvPr/>
        </p:nvSpPr>
        <p:spPr bwMode="auto">
          <a:xfrm>
            <a:off x="264002" y="6483437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cs typeface="Arial"/>
              </a:rPr>
              <a:t>8</a:t>
            </a:fld>
            <a:endParaRPr lang="en-US">
              <a:solidFill>
                <a:srgbClr val="132577"/>
              </a:solidFill>
              <a:cs typeface="Arial"/>
            </a:endParaRPr>
          </a:p>
        </p:txBody>
      </p:sp>
      <p:sp>
        <p:nvSpPr>
          <p:cNvPr id="210823976" name="Footer Placeholder 4"/>
          <p:cNvSpPr txBox="1"/>
          <p:nvPr/>
        </p:nvSpPr>
        <p:spPr bwMode="auto">
          <a:xfrm>
            <a:off x="840001" y="6483349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>
              <a:defRPr sz="700" b="1" cap="none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cs typeface="Arial"/>
              </a:rPr>
              <a:t>Optics Workshop l  March 7, 2024  l  T. Dehaeze &amp; O. Mathon</a:t>
            </a:r>
            <a:endParaRPr lang="en-US">
              <a:solidFill>
                <a:srgbClr val="132577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14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9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75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999891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Fast Jack – Scanning Performances</a:t>
            </a:r>
            <a:endParaRPr lang="en-GB"/>
          </a:p>
        </p:txBody>
      </p:sp>
      <p:sp>
        <p:nvSpPr>
          <p:cNvPr id="2016491069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defTabSz="1097280">
              <a:defRPr/>
            </a:pPr>
            <a:r>
              <a:rPr lang="fr-FR">
                <a:solidFill>
                  <a:prstClr val="white"/>
                </a:solidFill>
                <a:latin typeface="Arial"/>
                <a:cs typeface="Arial"/>
              </a:rPr>
              <a:t>Spectroscopy day - 17/11/2023</a:t>
            </a:r>
            <a:endParaRPr lang="fr-FR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652002755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82240" y="1236554"/>
            <a:ext cx="9029194" cy="4993103"/>
          </a:xfrm>
          <a:prstGeom prst="rect">
            <a:avLst/>
          </a:prstGeom>
        </p:spPr>
      </p:pic>
      <p:sp>
        <p:nvSpPr>
          <p:cNvPr id="1851726764" name="Rectangle 9"/>
          <p:cNvSpPr/>
          <p:nvPr/>
        </p:nvSpPr>
        <p:spPr bwMode="auto">
          <a:xfrm>
            <a:off x="2034749" y="1477129"/>
            <a:ext cx="1728192" cy="6912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1097280">
              <a:defRPr/>
            </a:pPr>
            <a:r>
              <a:rPr lang="en-US" sz="1900">
                <a:solidFill>
                  <a:srgbClr val="1673AC"/>
                </a:solidFill>
                <a:latin typeface="Arial"/>
                <a:cs typeface="Arial"/>
              </a:rPr>
              <a:t>Open Loop</a:t>
            </a:r>
            <a:endParaRPr/>
          </a:p>
        </p:txBody>
      </p:sp>
      <p:grpSp>
        <p:nvGrpSpPr>
          <p:cNvPr id="395247902" name="Group 10"/>
          <p:cNvGrpSpPr/>
          <p:nvPr/>
        </p:nvGrpSpPr>
        <p:grpSpPr bwMode="auto">
          <a:xfrm>
            <a:off x="1482240" y="1243024"/>
            <a:ext cx="9029194" cy="4993103"/>
            <a:chOff x="727200" y="1288869"/>
            <a:chExt cx="7524328" cy="41609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27200" y="1288869"/>
              <a:ext cx="7524328" cy="416091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1187624" y="1489348"/>
              <a:ext cx="1440160" cy="57606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defTabSz="1097280">
                <a:defRPr/>
              </a:pPr>
              <a:r>
                <a:rPr lang="en-US" sz="1900">
                  <a:solidFill>
                    <a:srgbClr val="1673AC"/>
                  </a:solidFill>
                  <a:latin typeface="Arial"/>
                  <a:cs typeface="Arial"/>
                </a:rPr>
                <a:t>Open Loop</a:t>
              </a:r>
              <a:endParaRPr/>
            </a:p>
            <a:p>
              <a:pPr defTabSz="1097280">
                <a:defRPr/>
              </a:pPr>
              <a:r>
                <a:rPr lang="en-US" sz="1900">
                  <a:solidFill>
                    <a:srgbClr val="D65514"/>
                  </a:solidFill>
                  <a:latin typeface="Arial"/>
                  <a:cs typeface="Arial"/>
                </a:rPr>
                <a:t>Closed Loop</a:t>
              </a:r>
              <a:endParaRPr lang="en-GB" sz="1900">
                <a:solidFill>
                  <a:srgbClr val="D65514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3547462" name="Rectangle 27"/>
          <p:cNvSpPr/>
          <p:nvPr/>
        </p:nvSpPr>
        <p:spPr bwMode="auto">
          <a:xfrm>
            <a:off x="5353795" y="1131491"/>
            <a:ext cx="1286083" cy="4406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1097280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sz="1900" i="1">
                          <a:solidFill>
                            <a:prstClr val="black"/>
                          </a:solidFill>
                          <a:latin typeface="Cambria Math"/>
                        </a:rPr>
                        <m:t>10</m:t>
                      </m:r>
                      <m:r>
                        <m:rPr/>
                        <a:rPr lang="en-US" sz="1900" i="1">
                          <a:solidFill>
                            <a:prstClr val="black"/>
                          </a:solidFill>
                          <a:latin typeface="Cambria Math"/>
                        </a:rPr>
                        <m:t>𝜇</m:t>
                      </m:r>
                      <m:r>
                        <m:rPr/>
                        <a:rPr lang="en-US" sz="1900" i="1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m:rPr/>
                        <a:rPr lang="en-US" sz="1900" i="1">
                          <a:solidFill>
                            <a:prstClr val="black"/>
                          </a:solidFill>
                          <a:latin typeface="Cambria Math"/>
                        </a:rPr>
                        <m:t>/</m:t>
                      </m:r>
                      <m:r>
                        <m:rPr/>
                        <a:rPr lang="en-US" sz="1900" i="1">
                          <a:solidFill>
                            <a:prstClr val="black"/>
                          </a:solidFill>
                          <a:latin typeface="Cambria Math"/>
                        </a:rPr>
                        <m:t>𝑠</m:t>
                      </m:r>
                    </m:oMath>
                  </m:oMathPara>
                </a14:m>
              </mc:Choice>
              <mc:Fallback/>
            </mc:AlternateContent>
            <a:endParaRPr lang="en-GB"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8475191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264002" y="6483437"/>
            <a:ext cx="551412" cy="212400"/>
          </a:xfrm>
        </p:spPr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Page </a:t>
            </a:r>
            <a:fld id="{733122C9-A0B9-462F-8757-0847AD287B63}" type="slidenum">
              <a:rPr lang="en-US">
                <a:solidFill>
                  <a:srgbClr val="132577"/>
                </a:solidFill>
                <a:latin typeface="Arial"/>
                <a:cs typeface="Arial"/>
              </a:rPr>
              <a:t>9</a:t>
            </a:fld>
            <a:endParaRPr lang="en-US">
              <a:solidFill>
                <a:srgbClr val="132577"/>
              </a:solidFill>
              <a:latin typeface="Arial"/>
              <a:cs typeface="Arial"/>
            </a:endParaRPr>
          </a:p>
        </p:txBody>
      </p:sp>
      <p:sp>
        <p:nvSpPr>
          <p:cNvPr id="1442977144" name="Footer Placeholder 4"/>
          <p:cNvSpPr>
            <a:spLocks noGrp="1"/>
          </p:cNvSpPr>
          <p:nvPr>
            <p:ph type="ftr" sz="quarter" idx="12"/>
          </p:nvPr>
        </p:nvSpPr>
        <p:spPr bwMode="auto">
          <a:xfrm>
            <a:off x="840001" y="6483349"/>
            <a:ext cx="8160000" cy="212489"/>
          </a:xfrm>
        </p:spPr>
        <p:txBody>
          <a:bodyPr/>
          <a:lstStyle/>
          <a:p>
            <a:pPr defTabSz="1097280">
              <a:defRPr/>
            </a:pPr>
            <a:r>
              <a:rPr lang="en-US">
                <a:solidFill>
                  <a:srgbClr val="132577"/>
                </a:solidFill>
              </a:rPr>
              <a:t>Optics </a:t>
            </a:r>
            <a:r>
              <a:rPr lang="en-US">
                <a:solidFill>
                  <a:srgbClr val="132577"/>
                </a:solidFill>
              </a:rPr>
              <a:t>Workshop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March 7, 2024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l 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T.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Dehaeze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 &amp; O. </a:t>
            </a:r>
            <a:r>
              <a:rPr lang="en-US">
                <a:solidFill>
                  <a:srgbClr val="132577"/>
                </a:solidFill>
                <a:latin typeface="Arial"/>
                <a:cs typeface="Arial"/>
              </a:rPr>
              <a:t>Mathon</a:t>
            </a:r>
            <a:endParaRPr>
              <a:solidFill>
                <a:srgbClr val="132577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4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ESRF_Corporate">
  <a:themeElements>
    <a:clrScheme name="ESRF_Corporate 13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RF_Corporate">
      <a:majorFont>
        <a:latin typeface="Arial"/>
        <a:ea typeface="Arial"/>
        <a:cs typeface="Arial"/>
      </a:majorFont>
      <a:minorFont>
        <a:latin typeface="Lucida Sans Unicode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ESRF_Corpo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Corpo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Corporate 13">
        <a:dk1>
          <a:srgbClr val="FFFFFF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Theme1-esrf">
  <a:themeElements>
    <a:clrScheme name="ESRF_presentation_blue 13">
      <a:dk1>
        <a:srgbClr val="808080"/>
      </a:dk1>
      <a:lt1>
        <a:srgbClr val="FFFFFF"/>
      </a:lt1>
      <a:dk2>
        <a:srgbClr val="1B5092"/>
      </a:dk2>
      <a:lt2>
        <a:srgbClr val="FFFFFF"/>
      </a:lt2>
      <a:accent1>
        <a:srgbClr val="1166AA"/>
      </a:accent1>
      <a:accent2>
        <a:srgbClr val="7DA9DA"/>
      </a:accent2>
      <a:accent3>
        <a:srgbClr val="ABB3C7"/>
      </a:accent3>
      <a:accent4>
        <a:srgbClr val="DADADA"/>
      </a:accent4>
      <a:accent5>
        <a:srgbClr val="AAB8D2"/>
      </a:accent5>
      <a:accent6>
        <a:srgbClr val="7199C5"/>
      </a:accent6>
      <a:hlink>
        <a:srgbClr val="F2C522"/>
      </a:hlink>
      <a:folHlink>
        <a:srgbClr val="81BA16"/>
      </a:folHlink>
    </a:clrScheme>
    <a:fontScheme name="ESRF_presentation_blu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ESRF_presentation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13">
        <a:dk1>
          <a:srgbClr val="808080"/>
        </a:dk1>
        <a:lt1>
          <a:srgbClr val="FFFFFF"/>
        </a:lt1>
        <a:dk2>
          <a:srgbClr val="1B5092"/>
        </a:dk2>
        <a:lt2>
          <a:srgbClr val="FFFFFF"/>
        </a:lt2>
        <a:accent1>
          <a:srgbClr val="1166AA"/>
        </a:accent1>
        <a:accent2>
          <a:srgbClr val="7DA9DA"/>
        </a:accent2>
        <a:accent3>
          <a:srgbClr val="ABB3C7"/>
        </a:accent3>
        <a:accent4>
          <a:srgbClr val="DADADA"/>
        </a:accent4>
        <a:accent5>
          <a:srgbClr val="AAB8D2"/>
        </a:accent5>
        <a:accent6>
          <a:srgbClr val="7199C5"/>
        </a:accent6>
        <a:hlink>
          <a:srgbClr val="F2C522"/>
        </a:hlink>
        <a:folHlink>
          <a:srgbClr val="81BA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blue 14">
        <a:dk1>
          <a:srgbClr val="808080"/>
        </a:dk1>
        <a:lt1>
          <a:srgbClr val="FFFFFF"/>
        </a:lt1>
        <a:dk2>
          <a:srgbClr val="1B5092"/>
        </a:dk2>
        <a:lt2>
          <a:srgbClr val="FFFFFF"/>
        </a:lt2>
        <a:accent1>
          <a:srgbClr val="1166AA"/>
        </a:accent1>
        <a:accent2>
          <a:srgbClr val="7DA9DA"/>
        </a:accent2>
        <a:accent3>
          <a:srgbClr val="ABB3C7"/>
        </a:accent3>
        <a:accent4>
          <a:srgbClr val="DADADA"/>
        </a:accent4>
        <a:accent5>
          <a:srgbClr val="AAB8D2"/>
        </a:accent5>
        <a:accent6>
          <a:srgbClr val="7199C5"/>
        </a:accent6>
        <a:hlink>
          <a:srgbClr val="F2C522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ONLYOFFICE/8.3.3.21</Application>
  <PresentationFormat>On-screen Show (4:3)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E.S.R.F.</Company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COTTE Marine</dc:creator>
  <cp:lastModifiedBy/>
  <cp:revision>886</cp:revision>
  <dcterms:created xsi:type="dcterms:W3CDTF">2017-11-08T16:18:58Z</dcterms:created>
  <dcterms:modified xsi:type="dcterms:W3CDTF">2025-05-13T07:45:43Z</dcterms:modified>
</cp:coreProperties>
</file>