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59" r:id="rId5"/>
    <p:sldId id="260" r:id="rId6"/>
    <p:sldId id="261" r:id="rId7"/>
    <p:sldId id="267" r:id="rId8"/>
    <p:sldId id="280" r:id="rId9"/>
    <p:sldId id="275" r:id="rId10"/>
    <p:sldId id="276" r:id="rId11"/>
    <p:sldId id="277" r:id="rId12"/>
    <p:sldId id="269" r:id="rId13"/>
    <p:sldId id="270" r:id="rId14"/>
    <p:sldId id="271" r:id="rId15"/>
    <p:sldId id="272" r:id="rId16"/>
    <p:sldId id="273" r:id="rId17"/>
    <p:sldId id="268" r:id="rId18"/>
    <p:sldId id="266" r:id="rId19"/>
    <p:sldId id="274" r:id="rId20"/>
    <p:sldId id="278" r:id="rId21"/>
    <p:sldId id="279"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94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CE6B0-68C9-0EAC-52ED-A41BF839C42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96A61502-C301-5937-F2F9-5521A635B3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4255C398-BC01-D515-7B11-2ACE98083A6C}"/>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5" name="Espace réservé du pied de page 4">
            <a:extLst>
              <a:ext uri="{FF2B5EF4-FFF2-40B4-BE49-F238E27FC236}">
                <a16:creationId xmlns:a16="http://schemas.microsoft.com/office/drawing/2014/main" id="{AA50897F-2DC8-D689-A4E2-D8B3BEDFA7E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4F3C795-38D3-561E-632E-5E30198AB094}"/>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208106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A67A44-A8AD-BC9B-0FB4-81E4C89B211C}"/>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102EE03E-E138-BD1C-AB9E-5483E1C4E5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22069C6-D0F9-6FEF-ABF7-3570B38C41DF}"/>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5" name="Espace réservé du pied de page 4">
            <a:extLst>
              <a:ext uri="{FF2B5EF4-FFF2-40B4-BE49-F238E27FC236}">
                <a16:creationId xmlns:a16="http://schemas.microsoft.com/office/drawing/2014/main" id="{B6B77E7E-C972-5743-8F20-60179BE0A1A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1680FA1-24D4-E095-2833-A4FE3AB302F4}"/>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30920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3CC43F-7609-2C0F-51C2-801F4B1832F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25086B4D-3BE9-A145-0BE3-DA4E32CA54A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D19C1DB-8C10-BFCE-B2B6-410AB993C8B5}"/>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5" name="Espace réservé du pied de page 4">
            <a:extLst>
              <a:ext uri="{FF2B5EF4-FFF2-40B4-BE49-F238E27FC236}">
                <a16:creationId xmlns:a16="http://schemas.microsoft.com/office/drawing/2014/main" id="{A2B325ED-1560-83E0-4A3A-15B482A8787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47FDE08-4CEC-9552-7F3A-7A080782C662}"/>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246370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5AD1B-E82A-5D72-07CC-9802DE85425D}"/>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31054182-296D-BA7D-E2E9-192FA78143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E3E6B7EF-B23F-A426-1E51-C844815F5D70}"/>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5" name="Espace réservé du pied de page 4">
            <a:extLst>
              <a:ext uri="{FF2B5EF4-FFF2-40B4-BE49-F238E27FC236}">
                <a16:creationId xmlns:a16="http://schemas.microsoft.com/office/drawing/2014/main" id="{529F8817-88C9-115C-B11C-AA69707540A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188F229-A0B1-3794-636F-A97264405601}"/>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47588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7CD75-C8AD-EAA5-25D9-5A27398FD59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963B3614-8167-2CCF-1861-DEB590D5F6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AA1DCA2-A385-FDF5-CA37-F609AF517C18}"/>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5" name="Espace réservé du pied de page 4">
            <a:extLst>
              <a:ext uri="{FF2B5EF4-FFF2-40B4-BE49-F238E27FC236}">
                <a16:creationId xmlns:a16="http://schemas.microsoft.com/office/drawing/2014/main" id="{53743ACE-2D06-EA6C-502F-F4597373CDA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A25E84F-5B1F-6A1E-E106-480E944D1D47}"/>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7712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D235D-3774-EA7C-80AB-03AEE55A9A2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D25C6461-5604-887F-A8D8-B447058E138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4B77F5AC-FB40-DE1A-3B66-97F884E53D4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570BA63A-8908-41EC-3D4B-1E0409876DE8}"/>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6" name="Espace réservé du pied de page 5">
            <a:extLst>
              <a:ext uri="{FF2B5EF4-FFF2-40B4-BE49-F238E27FC236}">
                <a16:creationId xmlns:a16="http://schemas.microsoft.com/office/drawing/2014/main" id="{96A32E0D-88BB-64FB-0C45-D749B97A0F92}"/>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0DDE550-2531-6902-B60B-59E6F592BEE3}"/>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78728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26930C-38A4-48A7-4106-4B6D32BF441C}"/>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B7BA73F-0A0E-2CEF-15AD-C70DC71C6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6714C54-1EA1-A484-277B-E792B449427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9B30DA9B-E33D-BBB9-0392-42ED2714A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E931F2C-FAC1-9F45-21B5-D1A0B0A930C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1680F785-0F76-913C-0B70-3B8EF95510A0}"/>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8" name="Espace réservé du pied de page 7">
            <a:extLst>
              <a:ext uri="{FF2B5EF4-FFF2-40B4-BE49-F238E27FC236}">
                <a16:creationId xmlns:a16="http://schemas.microsoft.com/office/drawing/2014/main" id="{B3B713ED-4875-24F1-C827-1BB92907C3C6}"/>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80D227DE-6DEF-6A87-6DAB-16B0FCF0637A}"/>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356248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39B38D-C390-7F31-B2D9-5830BD9F1FD6}"/>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FE825234-C0A3-234B-9339-D0BC1CB66546}"/>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4" name="Espace réservé du pied de page 3">
            <a:extLst>
              <a:ext uri="{FF2B5EF4-FFF2-40B4-BE49-F238E27FC236}">
                <a16:creationId xmlns:a16="http://schemas.microsoft.com/office/drawing/2014/main" id="{C0804FAC-8B22-0C97-9C6F-DA09E63ED542}"/>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B14D8270-F18C-C196-8C35-41BB00F87A05}"/>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404277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F2BEA2-7DC3-D025-494D-28FB4C2448D4}"/>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3" name="Espace réservé du pied de page 2">
            <a:extLst>
              <a:ext uri="{FF2B5EF4-FFF2-40B4-BE49-F238E27FC236}">
                <a16:creationId xmlns:a16="http://schemas.microsoft.com/office/drawing/2014/main" id="{C5361978-2373-035F-8349-A09303B957FA}"/>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1D2BEF15-98AF-D4B7-7755-7B11D6CA6709}"/>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61049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55DA8-8FD6-33AE-F5AD-5A4B39A006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D00CF29E-019F-F553-C488-D97DE0986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850A294A-53E6-DECC-5E71-C8881B848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3DA3566-F9F5-3B18-92F5-46489DFE3360}"/>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6" name="Espace réservé du pied de page 5">
            <a:extLst>
              <a:ext uri="{FF2B5EF4-FFF2-40B4-BE49-F238E27FC236}">
                <a16:creationId xmlns:a16="http://schemas.microsoft.com/office/drawing/2014/main" id="{90710638-8A22-ACD8-E460-0E60B9F590B3}"/>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80E40DE7-6824-6DB9-B3EA-689076749694}"/>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250226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DD5C71-89ED-229F-1FE8-52686EE3E99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C19C2BC6-A8E7-E268-329D-155093244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E87BF098-D223-DDBA-E4B8-5E28EB167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8E786-B2D2-9EEF-1858-8ED07FC5709C}"/>
              </a:ext>
            </a:extLst>
          </p:cNvPr>
          <p:cNvSpPr>
            <a:spLocks noGrp="1"/>
          </p:cNvSpPr>
          <p:nvPr>
            <p:ph type="dt" sz="half" idx="10"/>
          </p:nvPr>
        </p:nvSpPr>
        <p:spPr/>
        <p:txBody>
          <a:bodyPr/>
          <a:lstStyle/>
          <a:p>
            <a:fld id="{813B760D-9FF7-47F3-A8E7-79BFD931A924}" type="datetimeFigureOut">
              <a:rPr lang="fr-BE" smtClean="0"/>
              <a:t>15-05-25</a:t>
            </a:fld>
            <a:endParaRPr lang="fr-BE"/>
          </a:p>
        </p:txBody>
      </p:sp>
      <p:sp>
        <p:nvSpPr>
          <p:cNvPr id="6" name="Espace réservé du pied de page 5">
            <a:extLst>
              <a:ext uri="{FF2B5EF4-FFF2-40B4-BE49-F238E27FC236}">
                <a16:creationId xmlns:a16="http://schemas.microsoft.com/office/drawing/2014/main" id="{38C1E9D4-8EE3-0F86-A43E-DDB4970B6EEB}"/>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6A8EA1DE-F403-FF6D-FA4A-BF857E4C228A}"/>
              </a:ext>
            </a:extLst>
          </p:cNvPr>
          <p:cNvSpPr>
            <a:spLocks noGrp="1"/>
          </p:cNvSpPr>
          <p:nvPr>
            <p:ph type="sldNum" sz="quarter" idx="12"/>
          </p:nvPr>
        </p:nvSpPr>
        <p:spPr/>
        <p:txBody>
          <a:bodyPr/>
          <a:lstStyle/>
          <a:p>
            <a:fld id="{DE662705-35F8-4CE4-A656-32028D70D10F}" type="slidenum">
              <a:rPr lang="fr-BE" smtClean="0"/>
              <a:t>‹N°›</a:t>
            </a:fld>
            <a:endParaRPr lang="fr-BE"/>
          </a:p>
        </p:txBody>
      </p:sp>
    </p:spTree>
    <p:extLst>
      <p:ext uri="{BB962C8B-B14F-4D97-AF65-F5344CB8AC3E}">
        <p14:creationId xmlns:p14="http://schemas.microsoft.com/office/powerpoint/2010/main" val="74661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4DF838-5D40-FF01-1F40-FA2338549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E2DF8D15-6A15-3287-6D2B-F424BF200D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AFC9BE3-888F-AE4D-95C8-6C746CDBE5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3B760D-9FF7-47F3-A8E7-79BFD931A924}" type="datetimeFigureOut">
              <a:rPr lang="fr-BE" smtClean="0"/>
              <a:t>15-05-25</a:t>
            </a:fld>
            <a:endParaRPr lang="fr-BE"/>
          </a:p>
        </p:txBody>
      </p:sp>
      <p:sp>
        <p:nvSpPr>
          <p:cNvPr id="5" name="Espace réservé du pied de page 4">
            <a:extLst>
              <a:ext uri="{FF2B5EF4-FFF2-40B4-BE49-F238E27FC236}">
                <a16:creationId xmlns:a16="http://schemas.microsoft.com/office/drawing/2014/main" id="{B6D32F42-F391-6618-06AA-31A39F0D74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8373732D-1E1E-CCE0-BA13-4D642FD9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662705-35F8-4CE4-A656-32028D70D10F}" type="slidenum">
              <a:rPr lang="fr-BE" smtClean="0"/>
              <a:t>‹N°›</a:t>
            </a:fld>
            <a:endParaRPr lang="fr-BE"/>
          </a:p>
        </p:txBody>
      </p:sp>
    </p:spTree>
    <p:extLst>
      <p:ext uri="{BB962C8B-B14F-4D97-AF65-F5344CB8AC3E}">
        <p14:creationId xmlns:p14="http://schemas.microsoft.com/office/powerpoint/2010/main" val="418106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4671AD-10DD-6BC6-63F3-0F4F69FEC9C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BA423627-4C3E-A2F8-C169-184069D667EA}"/>
              </a:ext>
            </a:extLst>
          </p:cNvPr>
          <p:cNvPicPr>
            <a:picLocks noChangeAspect="1"/>
          </p:cNvPicPr>
          <p:nvPr/>
        </p:nvPicPr>
        <p:blipFill>
          <a:blip r:embed="rId2">
            <a:alphaModFix amt="50000"/>
          </a:blip>
          <a:srcRect t="12009" r="-1" b="3063"/>
          <a:stretch/>
        </p:blipFill>
        <p:spPr>
          <a:xfrm>
            <a:off x="20" y="10"/>
            <a:ext cx="12188930" cy="6857990"/>
          </a:xfrm>
          <a:prstGeom prst="rect">
            <a:avLst/>
          </a:prstGeom>
        </p:spPr>
      </p:pic>
      <p:sp>
        <p:nvSpPr>
          <p:cNvPr id="2" name="Titre 1">
            <a:extLst>
              <a:ext uri="{FF2B5EF4-FFF2-40B4-BE49-F238E27FC236}">
                <a16:creationId xmlns:a16="http://schemas.microsoft.com/office/drawing/2014/main" id="{C97D4537-9048-C730-F69E-506C8510FFE4}"/>
              </a:ext>
            </a:extLst>
          </p:cNvPr>
          <p:cNvSpPr>
            <a:spLocks noGrp="1"/>
          </p:cNvSpPr>
          <p:nvPr>
            <p:ph type="ctrTitle"/>
          </p:nvPr>
        </p:nvSpPr>
        <p:spPr>
          <a:xfrm>
            <a:off x="1524000" y="1122363"/>
            <a:ext cx="9144000" cy="3063240"/>
          </a:xfrm>
        </p:spPr>
        <p:txBody>
          <a:bodyPr>
            <a:normAutofit/>
          </a:bodyPr>
          <a:lstStyle/>
          <a:p>
            <a:r>
              <a:rPr lang="pt-BR" sz="5100" dirty="0">
                <a:solidFill>
                  <a:schemeClr val="bg1"/>
                </a:solidFill>
              </a:rPr>
              <a:t>La migration de l’autorité interprétative dans les genres vidéoludiques : des producteurs aux joueurs</a:t>
            </a:r>
            <a:endParaRPr lang="fr-BE" sz="5100" dirty="0">
              <a:solidFill>
                <a:schemeClr val="bg1"/>
              </a:solidFill>
            </a:endParaRPr>
          </a:p>
        </p:txBody>
      </p:sp>
      <p:sp>
        <p:nvSpPr>
          <p:cNvPr id="3" name="Sous-titre 2">
            <a:extLst>
              <a:ext uri="{FF2B5EF4-FFF2-40B4-BE49-F238E27FC236}">
                <a16:creationId xmlns:a16="http://schemas.microsoft.com/office/drawing/2014/main" id="{BA16DF42-4CE0-89B1-5CBA-9C626C3B56D5}"/>
              </a:ext>
            </a:extLst>
          </p:cNvPr>
          <p:cNvSpPr>
            <a:spLocks noGrp="1"/>
          </p:cNvSpPr>
          <p:nvPr>
            <p:ph type="subTitle" idx="1"/>
          </p:nvPr>
        </p:nvSpPr>
        <p:spPr>
          <a:xfrm>
            <a:off x="1527048" y="4599432"/>
            <a:ext cx="9144000" cy="1536192"/>
          </a:xfrm>
        </p:spPr>
        <p:txBody>
          <a:bodyPr>
            <a:normAutofit/>
          </a:bodyPr>
          <a:lstStyle/>
          <a:p>
            <a:r>
              <a:rPr lang="fr-BE">
                <a:solidFill>
                  <a:schemeClr val="bg1"/>
                </a:solidFill>
              </a:rPr>
              <a:t>François-Xavier Surinx, doctorant FNRS-FRESH</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1589CFF8-C1C4-D0A0-C7C5-A61D64398ED5}"/>
              </a:ext>
            </a:extLst>
          </p:cNvPr>
          <p:cNvPicPr>
            <a:picLocks noChangeAspect="1"/>
          </p:cNvPicPr>
          <p:nvPr/>
        </p:nvPicPr>
        <p:blipFill>
          <a:blip r:embed="rId3"/>
          <a:stretch>
            <a:fillRect/>
          </a:stretch>
        </p:blipFill>
        <p:spPr>
          <a:xfrm>
            <a:off x="2221918" y="5942904"/>
            <a:ext cx="3249450" cy="780356"/>
          </a:xfrm>
          <a:prstGeom prst="rect">
            <a:avLst/>
          </a:prstGeom>
        </p:spPr>
      </p:pic>
      <p:pic>
        <p:nvPicPr>
          <p:cNvPr id="10" name="Image 9">
            <a:extLst>
              <a:ext uri="{FF2B5EF4-FFF2-40B4-BE49-F238E27FC236}">
                <a16:creationId xmlns:a16="http://schemas.microsoft.com/office/drawing/2014/main" id="{352124C7-83A1-0B38-2572-D3D8389A58DA}"/>
              </a:ext>
            </a:extLst>
          </p:cNvPr>
          <p:cNvPicPr>
            <a:picLocks noChangeAspect="1"/>
          </p:cNvPicPr>
          <p:nvPr/>
        </p:nvPicPr>
        <p:blipFill>
          <a:blip r:embed="rId4"/>
          <a:stretch>
            <a:fillRect/>
          </a:stretch>
        </p:blipFill>
        <p:spPr>
          <a:xfrm>
            <a:off x="10664952" y="5957967"/>
            <a:ext cx="1231499" cy="780356"/>
          </a:xfrm>
          <a:prstGeom prst="rect">
            <a:avLst/>
          </a:prstGeom>
        </p:spPr>
      </p:pic>
      <p:pic>
        <p:nvPicPr>
          <p:cNvPr id="11" name="Image 10">
            <a:extLst>
              <a:ext uri="{FF2B5EF4-FFF2-40B4-BE49-F238E27FC236}">
                <a16:creationId xmlns:a16="http://schemas.microsoft.com/office/drawing/2014/main" id="{EB5C1D3B-FD41-97EC-7020-CECE711DE41A}"/>
              </a:ext>
            </a:extLst>
          </p:cNvPr>
          <p:cNvPicPr>
            <a:picLocks noChangeAspect="1"/>
          </p:cNvPicPr>
          <p:nvPr/>
        </p:nvPicPr>
        <p:blipFill>
          <a:blip r:embed="rId5"/>
          <a:stretch>
            <a:fillRect/>
          </a:stretch>
        </p:blipFill>
        <p:spPr>
          <a:xfrm>
            <a:off x="7531471" y="5954919"/>
            <a:ext cx="2840982" cy="786452"/>
          </a:xfrm>
          <a:prstGeom prst="rect">
            <a:avLst/>
          </a:prstGeom>
        </p:spPr>
      </p:pic>
      <p:pic>
        <p:nvPicPr>
          <p:cNvPr id="12" name="Image 11">
            <a:extLst>
              <a:ext uri="{FF2B5EF4-FFF2-40B4-BE49-F238E27FC236}">
                <a16:creationId xmlns:a16="http://schemas.microsoft.com/office/drawing/2014/main" id="{50B46C16-F4D2-C158-956F-C8DA31B12FB6}"/>
              </a:ext>
            </a:extLst>
          </p:cNvPr>
          <p:cNvPicPr>
            <a:picLocks noChangeAspect="1"/>
          </p:cNvPicPr>
          <p:nvPr/>
        </p:nvPicPr>
        <p:blipFill>
          <a:blip r:embed="rId6"/>
          <a:stretch>
            <a:fillRect/>
          </a:stretch>
        </p:blipFill>
        <p:spPr>
          <a:xfrm>
            <a:off x="295549" y="5919536"/>
            <a:ext cx="1633870" cy="786452"/>
          </a:xfrm>
          <a:prstGeom prst="rect">
            <a:avLst/>
          </a:prstGeom>
        </p:spPr>
      </p:pic>
    </p:spTree>
    <p:extLst>
      <p:ext uri="{BB962C8B-B14F-4D97-AF65-F5344CB8AC3E}">
        <p14:creationId xmlns:p14="http://schemas.microsoft.com/office/powerpoint/2010/main" val="2004155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3D8E22F-FDC1-B385-FEBD-3895F1B66BCE}"/>
              </a:ext>
            </a:extLst>
          </p:cNvPr>
          <p:cNvPicPr>
            <a:picLocks noChangeAspect="1"/>
          </p:cNvPicPr>
          <p:nvPr/>
        </p:nvPicPr>
        <p:blipFill>
          <a:blip r:embed="rId2"/>
          <a:stretch>
            <a:fillRect/>
          </a:stretch>
        </p:blipFill>
        <p:spPr>
          <a:xfrm>
            <a:off x="0" y="1854776"/>
            <a:ext cx="12192000" cy="3148448"/>
          </a:xfrm>
          <a:prstGeom prst="rect">
            <a:avLst/>
          </a:prstGeom>
        </p:spPr>
      </p:pic>
    </p:spTree>
    <p:extLst>
      <p:ext uri="{BB962C8B-B14F-4D97-AF65-F5344CB8AC3E}">
        <p14:creationId xmlns:p14="http://schemas.microsoft.com/office/powerpoint/2010/main" val="2416243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56AEBD7-FDB6-5848-ADA4-E570CAAAB7B4}"/>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16BC839-DBD2-724C-8157-88919C7CEED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Quelques phénomènes observés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D28FCA-35A9-8F62-124E-A86977C8868A}"/>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3300" kern="1200">
                <a:solidFill>
                  <a:schemeClr val="tx1"/>
                </a:solidFill>
                <a:latin typeface="+mj-lt"/>
                <a:ea typeface="+mj-ea"/>
                <a:cs typeface="+mj-cs"/>
                <a:sym typeface="Wingdings" panose="05000000000000000000" pitchFamily="2" charset="2"/>
              </a:rPr>
              <a:t>D’autres manières de catégoriser : série (de jeux, d’un éditeur, d’un développeur), époque, support, mètre-étalon, etc.</a:t>
            </a:r>
            <a:br>
              <a:rPr lang="en-US" sz="3300" kern="1200">
                <a:solidFill>
                  <a:schemeClr val="tx1"/>
                </a:solidFill>
                <a:latin typeface="+mj-lt"/>
                <a:ea typeface="+mj-ea"/>
                <a:cs typeface="+mj-cs"/>
                <a:sym typeface="Wingdings" panose="05000000000000000000" pitchFamily="2" charset="2"/>
              </a:rPr>
            </a:br>
            <a:endParaRPr lang="en-US" sz="3300" kern="1200">
              <a:solidFill>
                <a:schemeClr val="tx1"/>
              </a:solidFill>
              <a:latin typeface="+mj-lt"/>
              <a:ea typeface="+mj-ea"/>
              <a:cs typeface="+mj-cs"/>
            </a:endParaRPr>
          </a:p>
        </p:txBody>
      </p:sp>
      <p:pic>
        <p:nvPicPr>
          <p:cNvPr id="7" name="Image 6">
            <a:extLst>
              <a:ext uri="{FF2B5EF4-FFF2-40B4-BE49-F238E27FC236}">
                <a16:creationId xmlns:a16="http://schemas.microsoft.com/office/drawing/2014/main" id="{9A41C2ED-A4D2-8C64-6C24-E89B8527BE50}"/>
              </a:ext>
            </a:extLst>
          </p:cNvPr>
          <p:cNvPicPr>
            <a:picLocks noChangeAspect="1"/>
          </p:cNvPicPr>
          <p:nvPr/>
        </p:nvPicPr>
        <p:blipFill>
          <a:blip r:embed="rId2"/>
          <a:stretch>
            <a:fillRect/>
          </a:stretch>
        </p:blipFill>
        <p:spPr>
          <a:xfrm>
            <a:off x="182942" y="1513840"/>
            <a:ext cx="11929146" cy="5159355"/>
          </a:xfrm>
          <a:prstGeom prst="rect">
            <a:avLst/>
          </a:prstGeom>
        </p:spPr>
      </p:pic>
    </p:spTree>
    <p:extLst>
      <p:ext uri="{BB962C8B-B14F-4D97-AF65-F5344CB8AC3E}">
        <p14:creationId xmlns:p14="http://schemas.microsoft.com/office/powerpoint/2010/main" val="199786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DC5EC-F945-2DEE-1812-8060AEC9C04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34C8290-3169-31C9-88C2-71CE397FE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4824C68-BE17-18C9-120B-172840442898}"/>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3300" kern="1200">
                <a:solidFill>
                  <a:schemeClr val="tx1"/>
                </a:solidFill>
                <a:latin typeface="+mj-lt"/>
                <a:ea typeface="+mj-ea"/>
                <a:cs typeface="+mj-cs"/>
                <a:sym typeface="Wingdings" panose="05000000000000000000" pitchFamily="2" charset="2"/>
              </a:rPr>
              <a:t>D’autres manières de catégoriser : série (de jeux, d’un éditeur, d’un développeur), époque, support, mètre-étalon, etc.</a:t>
            </a:r>
            <a:br>
              <a:rPr lang="en-US" sz="3300" kern="1200">
                <a:solidFill>
                  <a:schemeClr val="tx1"/>
                </a:solidFill>
                <a:latin typeface="+mj-lt"/>
                <a:ea typeface="+mj-ea"/>
                <a:cs typeface="+mj-cs"/>
                <a:sym typeface="Wingdings" panose="05000000000000000000" pitchFamily="2" charset="2"/>
              </a:rPr>
            </a:br>
            <a:endParaRPr lang="en-US" sz="3300" kern="1200">
              <a:solidFill>
                <a:schemeClr val="tx1"/>
              </a:solidFill>
              <a:latin typeface="+mj-lt"/>
              <a:ea typeface="+mj-ea"/>
              <a:cs typeface="+mj-cs"/>
            </a:endParaRPr>
          </a:p>
        </p:txBody>
      </p:sp>
      <p:pic>
        <p:nvPicPr>
          <p:cNvPr id="4" name="Image 3">
            <a:extLst>
              <a:ext uri="{FF2B5EF4-FFF2-40B4-BE49-F238E27FC236}">
                <a16:creationId xmlns:a16="http://schemas.microsoft.com/office/drawing/2014/main" id="{B7F3041E-F8F8-FB0D-1F07-8305FAAC5E9E}"/>
              </a:ext>
            </a:extLst>
          </p:cNvPr>
          <p:cNvPicPr>
            <a:picLocks noChangeAspect="1"/>
          </p:cNvPicPr>
          <p:nvPr/>
        </p:nvPicPr>
        <p:blipFill>
          <a:blip r:embed="rId2"/>
          <a:stretch>
            <a:fillRect/>
          </a:stretch>
        </p:blipFill>
        <p:spPr>
          <a:xfrm>
            <a:off x="1782379" y="1253408"/>
            <a:ext cx="8624194" cy="5523760"/>
          </a:xfrm>
          <a:prstGeom prst="rect">
            <a:avLst/>
          </a:prstGeom>
        </p:spPr>
      </p:pic>
    </p:spTree>
    <p:extLst>
      <p:ext uri="{BB962C8B-B14F-4D97-AF65-F5344CB8AC3E}">
        <p14:creationId xmlns:p14="http://schemas.microsoft.com/office/powerpoint/2010/main" val="369423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A0023D-1C9E-1D80-38A3-6CD6B6C83EA6}"/>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0623520-DC48-4D7A-4980-6F12E9345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36FEACA-4FEF-B1FE-2DC3-78AA85DA754A}"/>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3300" kern="1200">
                <a:solidFill>
                  <a:schemeClr val="tx1"/>
                </a:solidFill>
                <a:latin typeface="+mj-lt"/>
                <a:ea typeface="+mj-ea"/>
                <a:cs typeface="+mj-cs"/>
                <a:sym typeface="Wingdings" panose="05000000000000000000" pitchFamily="2" charset="2"/>
              </a:rPr>
              <a:t>D’autres manières de catégoriser : série (de jeux, d’un éditeur, d’un développeur), époque, support, mètre-étalon, etc.</a:t>
            </a:r>
            <a:br>
              <a:rPr lang="en-US" sz="3300" kern="1200">
                <a:solidFill>
                  <a:schemeClr val="tx1"/>
                </a:solidFill>
                <a:latin typeface="+mj-lt"/>
                <a:ea typeface="+mj-ea"/>
                <a:cs typeface="+mj-cs"/>
                <a:sym typeface="Wingdings" panose="05000000000000000000" pitchFamily="2" charset="2"/>
              </a:rPr>
            </a:br>
            <a:endParaRPr lang="en-US" sz="3300" kern="1200">
              <a:solidFill>
                <a:schemeClr val="tx1"/>
              </a:solidFill>
              <a:latin typeface="+mj-lt"/>
              <a:ea typeface="+mj-ea"/>
              <a:cs typeface="+mj-cs"/>
            </a:endParaRPr>
          </a:p>
        </p:txBody>
      </p:sp>
      <p:pic>
        <p:nvPicPr>
          <p:cNvPr id="5" name="Image 4">
            <a:extLst>
              <a:ext uri="{FF2B5EF4-FFF2-40B4-BE49-F238E27FC236}">
                <a16:creationId xmlns:a16="http://schemas.microsoft.com/office/drawing/2014/main" id="{4A0F9EF0-AC52-1B71-8DA0-222405180AC2}"/>
              </a:ext>
            </a:extLst>
          </p:cNvPr>
          <p:cNvPicPr>
            <a:picLocks noChangeAspect="1"/>
          </p:cNvPicPr>
          <p:nvPr/>
        </p:nvPicPr>
        <p:blipFill>
          <a:blip r:embed="rId2"/>
          <a:stretch>
            <a:fillRect/>
          </a:stretch>
        </p:blipFill>
        <p:spPr>
          <a:xfrm>
            <a:off x="244910" y="1875493"/>
            <a:ext cx="11702180" cy="4375815"/>
          </a:xfrm>
          <a:prstGeom prst="rect">
            <a:avLst/>
          </a:prstGeom>
        </p:spPr>
      </p:pic>
    </p:spTree>
    <p:extLst>
      <p:ext uri="{BB962C8B-B14F-4D97-AF65-F5344CB8AC3E}">
        <p14:creationId xmlns:p14="http://schemas.microsoft.com/office/powerpoint/2010/main" val="1087699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508A74-5F82-88FE-BA82-86F7A20671A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C3BF1F-5F4B-F70E-3884-5245171679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C0F8722-83F6-44A6-BF7D-880549A73A1D}"/>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3300" kern="1200">
                <a:solidFill>
                  <a:schemeClr val="tx1"/>
                </a:solidFill>
                <a:latin typeface="+mj-lt"/>
                <a:ea typeface="+mj-ea"/>
                <a:cs typeface="+mj-cs"/>
                <a:sym typeface="Wingdings" panose="05000000000000000000" pitchFamily="2" charset="2"/>
              </a:rPr>
              <a:t>D’autres manières de catégoriser : série (de jeux, d’un éditeur, d’un développeur), époque, support, mètre-étalon, etc.</a:t>
            </a:r>
            <a:br>
              <a:rPr lang="en-US" sz="3300" kern="1200">
                <a:solidFill>
                  <a:schemeClr val="tx1"/>
                </a:solidFill>
                <a:latin typeface="+mj-lt"/>
                <a:ea typeface="+mj-ea"/>
                <a:cs typeface="+mj-cs"/>
                <a:sym typeface="Wingdings" panose="05000000000000000000" pitchFamily="2" charset="2"/>
              </a:rPr>
            </a:br>
            <a:endParaRPr lang="en-US" sz="3300" kern="1200">
              <a:solidFill>
                <a:schemeClr val="tx1"/>
              </a:solidFill>
              <a:latin typeface="+mj-lt"/>
              <a:ea typeface="+mj-ea"/>
              <a:cs typeface="+mj-cs"/>
            </a:endParaRPr>
          </a:p>
        </p:txBody>
      </p:sp>
      <p:pic>
        <p:nvPicPr>
          <p:cNvPr id="3" name="Image 2">
            <a:extLst>
              <a:ext uri="{FF2B5EF4-FFF2-40B4-BE49-F238E27FC236}">
                <a16:creationId xmlns:a16="http://schemas.microsoft.com/office/drawing/2014/main" id="{CF5D2BC9-3902-3257-0A59-59A6166242A2}"/>
              </a:ext>
            </a:extLst>
          </p:cNvPr>
          <p:cNvPicPr>
            <a:picLocks noChangeAspect="1"/>
          </p:cNvPicPr>
          <p:nvPr/>
        </p:nvPicPr>
        <p:blipFill>
          <a:blip r:embed="rId2"/>
          <a:stretch>
            <a:fillRect/>
          </a:stretch>
        </p:blipFill>
        <p:spPr>
          <a:xfrm>
            <a:off x="3750922" y="1435510"/>
            <a:ext cx="4690156" cy="5237685"/>
          </a:xfrm>
          <a:prstGeom prst="rect">
            <a:avLst/>
          </a:prstGeom>
        </p:spPr>
      </p:pic>
    </p:spTree>
    <p:extLst>
      <p:ext uri="{BB962C8B-B14F-4D97-AF65-F5344CB8AC3E}">
        <p14:creationId xmlns:p14="http://schemas.microsoft.com/office/powerpoint/2010/main" val="54937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CDD076-9D98-86FA-CBB6-8CF241DB0F03}"/>
              </a:ext>
            </a:extLst>
          </p:cNvPr>
          <p:cNvSpPr>
            <a:spLocks noGrp="1"/>
          </p:cNvSpPr>
          <p:nvPr>
            <p:ph type="title"/>
          </p:nvPr>
        </p:nvSpPr>
        <p:spPr/>
        <p:txBody>
          <a:bodyPr>
            <a:normAutofit fontScale="90000"/>
          </a:bodyPr>
          <a:lstStyle/>
          <a:p>
            <a:r>
              <a:rPr lang="fr-BE" dirty="0">
                <a:sym typeface="Wingdings" panose="05000000000000000000" pitchFamily="2" charset="2"/>
              </a:rPr>
              <a:t>Des usages autres que purement théoriques : évaluatifs, prédictifs, incitatifs, humoristiques, comparatifs</a:t>
            </a:r>
            <a:endParaRPr lang="fr-BE" dirty="0"/>
          </a:p>
        </p:txBody>
      </p:sp>
      <p:pic>
        <p:nvPicPr>
          <p:cNvPr id="5" name="Image 4">
            <a:extLst>
              <a:ext uri="{FF2B5EF4-FFF2-40B4-BE49-F238E27FC236}">
                <a16:creationId xmlns:a16="http://schemas.microsoft.com/office/drawing/2014/main" id="{2AC0E63C-BC5D-ABDE-71AB-7A206AF050F5}"/>
              </a:ext>
            </a:extLst>
          </p:cNvPr>
          <p:cNvPicPr>
            <a:picLocks noChangeAspect="1"/>
          </p:cNvPicPr>
          <p:nvPr/>
        </p:nvPicPr>
        <p:blipFill>
          <a:blip r:embed="rId2"/>
          <a:stretch>
            <a:fillRect/>
          </a:stretch>
        </p:blipFill>
        <p:spPr>
          <a:xfrm>
            <a:off x="6397892" y="2042159"/>
            <a:ext cx="5794108" cy="4600522"/>
          </a:xfrm>
          <a:prstGeom prst="rect">
            <a:avLst/>
          </a:prstGeom>
        </p:spPr>
      </p:pic>
      <p:pic>
        <p:nvPicPr>
          <p:cNvPr id="7" name="Image 6">
            <a:extLst>
              <a:ext uri="{FF2B5EF4-FFF2-40B4-BE49-F238E27FC236}">
                <a16:creationId xmlns:a16="http://schemas.microsoft.com/office/drawing/2014/main" id="{B29A184F-EA0A-B898-3223-EB37CB175C33}"/>
              </a:ext>
            </a:extLst>
          </p:cNvPr>
          <p:cNvPicPr>
            <a:picLocks noChangeAspect="1"/>
          </p:cNvPicPr>
          <p:nvPr/>
        </p:nvPicPr>
        <p:blipFill>
          <a:blip r:embed="rId3"/>
          <a:stretch>
            <a:fillRect/>
          </a:stretch>
        </p:blipFill>
        <p:spPr>
          <a:xfrm>
            <a:off x="-1" y="2042159"/>
            <a:ext cx="6256709" cy="4600521"/>
          </a:xfrm>
          <a:prstGeom prst="rect">
            <a:avLst/>
          </a:prstGeom>
        </p:spPr>
      </p:pic>
    </p:spTree>
    <p:extLst>
      <p:ext uri="{BB962C8B-B14F-4D97-AF65-F5344CB8AC3E}">
        <p14:creationId xmlns:p14="http://schemas.microsoft.com/office/powerpoint/2010/main" val="193728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5B393-8356-1EDC-DFF7-ED655B26146C}"/>
              </a:ext>
            </a:extLst>
          </p:cNvPr>
          <p:cNvSpPr>
            <a:spLocks noGrp="1"/>
          </p:cNvSpPr>
          <p:nvPr>
            <p:ph type="title"/>
          </p:nvPr>
        </p:nvSpPr>
        <p:spPr>
          <a:xfrm>
            <a:off x="126999" y="405765"/>
            <a:ext cx="4169697" cy="4430395"/>
          </a:xfrm>
        </p:spPr>
        <p:txBody>
          <a:bodyPr>
            <a:normAutofit fontScale="90000"/>
          </a:bodyPr>
          <a:lstStyle/>
          <a:p>
            <a:r>
              <a:rPr lang="fr-BE" dirty="0">
                <a:sym typeface="Wingdings" panose="05000000000000000000" pitchFamily="2" charset="2"/>
              </a:rPr>
              <a:t>Des usages autres que purement théoriques : évaluatifs, prédictifs, incitatifs, humoristiques, comparatifs</a:t>
            </a:r>
            <a:endParaRPr lang="fr-BE" dirty="0"/>
          </a:p>
        </p:txBody>
      </p:sp>
      <p:pic>
        <p:nvPicPr>
          <p:cNvPr id="6" name="Image 5">
            <a:extLst>
              <a:ext uri="{FF2B5EF4-FFF2-40B4-BE49-F238E27FC236}">
                <a16:creationId xmlns:a16="http://schemas.microsoft.com/office/drawing/2014/main" id="{A17DABED-864B-9382-9C2B-6FF90ED8B0F2}"/>
              </a:ext>
            </a:extLst>
          </p:cNvPr>
          <p:cNvPicPr>
            <a:picLocks noChangeAspect="1"/>
          </p:cNvPicPr>
          <p:nvPr/>
        </p:nvPicPr>
        <p:blipFill>
          <a:blip r:embed="rId2"/>
          <a:stretch>
            <a:fillRect/>
          </a:stretch>
        </p:blipFill>
        <p:spPr>
          <a:xfrm>
            <a:off x="4633794" y="0"/>
            <a:ext cx="6341302" cy="6858000"/>
          </a:xfrm>
          <a:prstGeom prst="rect">
            <a:avLst/>
          </a:prstGeom>
        </p:spPr>
      </p:pic>
    </p:spTree>
    <p:extLst>
      <p:ext uri="{BB962C8B-B14F-4D97-AF65-F5344CB8AC3E}">
        <p14:creationId xmlns:p14="http://schemas.microsoft.com/office/powerpoint/2010/main" val="149846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321FA-EFF0-FDAD-A8E2-17F02C2718BD}"/>
              </a:ext>
            </a:extLst>
          </p:cNvPr>
          <p:cNvSpPr>
            <a:spLocks noGrp="1"/>
          </p:cNvSpPr>
          <p:nvPr>
            <p:ph type="title"/>
          </p:nvPr>
        </p:nvSpPr>
        <p:spPr/>
        <p:txBody>
          <a:bodyPr/>
          <a:lstStyle/>
          <a:p>
            <a:r>
              <a:rPr lang="fr-BE" dirty="0"/>
              <a:t>Des conflits dans la catégorisation et la définition des catégories</a:t>
            </a:r>
          </a:p>
        </p:txBody>
      </p:sp>
      <p:pic>
        <p:nvPicPr>
          <p:cNvPr id="5" name="Image 4">
            <a:extLst>
              <a:ext uri="{FF2B5EF4-FFF2-40B4-BE49-F238E27FC236}">
                <a16:creationId xmlns:a16="http://schemas.microsoft.com/office/drawing/2014/main" id="{B3ECB172-1339-939C-DA8C-6FEA46BF1DAE}"/>
              </a:ext>
            </a:extLst>
          </p:cNvPr>
          <p:cNvPicPr>
            <a:picLocks noChangeAspect="1"/>
          </p:cNvPicPr>
          <p:nvPr/>
        </p:nvPicPr>
        <p:blipFill>
          <a:blip r:embed="rId2"/>
          <a:stretch>
            <a:fillRect/>
          </a:stretch>
        </p:blipFill>
        <p:spPr>
          <a:xfrm>
            <a:off x="310712" y="4706201"/>
            <a:ext cx="6703950" cy="1928914"/>
          </a:xfrm>
          <a:prstGeom prst="rect">
            <a:avLst/>
          </a:prstGeom>
        </p:spPr>
      </p:pic>
      <p:pic>
        <p:nvPicPr>
          <p:cNvPr id="7" name="Image 6">
            <a:extLst>
              <a:ext uri="{FF2B5EF4-FFF2-40B4-BE49-F238E27FC236}">
                <a16:creationId xmlns:a16="http://schemas.microsoft.com/office/drawing/2014/main" id="{1481DB6F-C894-C231-303E-E696D2099ACA}"/>
              </a:ext>
            </a:extLst>
          </p:cNvPr>
          <p:cNvPicPr>
            <a:picLocks noChangeAspect="1"/>
          </p:cNvPicPr>
          <p:nvPr/>
        </p:nvPicPr>
        <p:blipFill>
          <a:blip r:embed="rId3"/>
          <a:stretch>
            <a:fillRect/>
          </a:stretch>
        </p:blipFill>
        <p:spPr>
          <a:xfrm>
            <a:off x="5868232" y="1583741"/>
            <a:ext cx="6034578" cy="2574820"/>
          </a:xfrm>
          <a:prstGeom prst="rect">
            <a:avLst/>
          </a:prstGeom>
        </p:spPr>
      </p:pic>
      <p:pic>
        <p:nvPicPr>
          <p:cNvPr id="9" name="Image 8">
            <a:extLst>
              <a:ext uri="{FF2B5EF4-FFF2-40B4-BE49-F238E27FC236}">
                <a16:creationId xmlns:a16="http://schemas.microsoft.com/office/drawing/2014/main" id="{7233E959-C386-0192-585A-A6309EA3C555}"/>
              </a:ext>
            </a:extLst>
          </p:cNvPr>
          <p:cNvPicPr>
            <a:picLocks noChangeAspect="1"/>
          </p:cNvPicPr>
          <p:nvPr/>
        </p:nvPicPr>
        <p:blipFill>
          <a:blip r:embed="rId4"/>
          <a:stretch>
            <a:fillRect/>
          </a:stretch>
        </p:blipFill>
        <p:spPr>
          <a:xfrm>
            <a:off x="9737562" y="4158561"/>
            <a:ext cx="2031966" cy="2574820"/>
          </a:xfrm>
          <a:prstGeom prst="rect">
            <a:avLst/>
          </a:prstGeom>
        </p:spPr>
      </p:pic>
    </p:spTree>
    <p:extLst>
      <p:ext uri="{BB962C8B-B14F-4D97-AF65-F5344CB8AC3E}">
        <p14:creationId xmlns:p14="http://schemas.microsoft.com/office/powerpoint/2010/main" val="78907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0F81-0186-1B7E-0797-351BF70F99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7DD80A-D41F-2769-11D1-B28C0AC1FEF7}"/>
              </a:ext>
            </a:extLst>
          </p:cNvPr>
          <p:cNvSpPr>
            <a:spLocks noGrp="1"/>
          </p:cNvSpPr>
          <p:nvPr>
            <p:ph type="title"/>
          </p:nvPr>
        </p:nvSpPr>
        <p:spPr/>
        <p:txBody>
          <a:bodyPr/>
          <a:lstStyle/>
          <a:p>
            <a:r>
              <a:rPr lang="fr-BE" dirty="0"/>
              <a:t>Des conflits dans la catégorisation et la définition des catégories</a:t>
            </a:r>
          </a:p>
        </p:txBody>
      </p:sp>
      <p:pic>
        <p:nvPicPr>
          <p:cNvPr id="4" name="Image 3">
            <a:extLst>
              <a:ext uri="{FF2B5EF4-FFF2-40B4-BE49-F238E27FC236}">
                <a16:creationId xmlns:a16="http://schemas.microsoft.com/office/drawing/2014/main" id="{05A4C2E7-25B5-6ECB-1FAD-E8165558B43E}"/>
              </a:ext>
            </a:extLst>
          </p:cNvPr>
          <p:cNvPicPr>
            <a:picLocks noChangeAspect="1"/>
          </p:cNvPicPr>
          <p:nvPr/>
        </p:nvPicPr>
        <p:blipFill>
          <a:blip r:embed="rId2"/>
          <a:stretch>
            <a:fillRect/>
          </a:stretch>
        </p:blipFill>
        <p:spPr>
          <a:xfrm>
            <a:off x="160660" y="1690688"/>
            <a:ext cx="4787260" cy="3759258"/>
          </a:xfrm>
          <a:prstGeom prst="rect">
            <a:avLst/>
          </a:prstGeom>
        </p:spPr>
      </p:pic>
      <p:pic>
        <p:nvPicPr>
          <p:cNvPr id="8" name="Image 7">
            <a:extLst>
              <a:ext uri="{FF2B5EF4-FFF2-40B4-BE49-F238E27FC236}">
                <a16:creationId xmlns:a16="http://schemas.microsoft.com/office/drawing/2014/main" id="{DC596BE0-D5C6-96EF-06BA-853C1810133B}"/>
              </a:ext>
            </a:extLst>
          </p:cNvPr>
          <p:cNvPicPr>
            <a:picLocks noChangeAspect="1"/>
          </p:cNvPicPr>
          <p:nvPr/>
        </p:nvPicPr>
        <p:blipFill>
          <a:blip r:embed="rId3"/>
          <a:stretch>
            <a:fillRect/>
          </a:stretch>
        </p:blipFill>
        <p:spPr>
          <a:xfrm>
            <a:off x="3657600" y="3574262"/>
            <a:ext cx="8368371" cy="3148198"/>
          </a:xfrm>
          <a:prstGeom prst="rect">
            <a:avLst/>
          </a:prstGeom>
        </p:spPr>
      </p:pic>
    </p:spTree>
    <p:extLst>
      <p:ext uri="{BB962C8B-B14F-4D97-AF65-F5344CB8AC3E}">
        <p14:creationId xmlns:p14="http://schemas.microsoft.com/office/powerpoint/2010/main" val="83155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78FEDCC-7863-8F24-26C4-6056C5AC2394}"/>
              </a:ext>
            </a:extLst>
          </p:cNvPr>
          <p:cNvSpPr>
            <a:spLocks noGrp="1"/>
          </p:cNvSpPr>
          <p:nvPr>
            <p:ph type="title"/>
          </p:nvPr>
        </p:nvSpPr>
        <p:spPr>
          <a:xfrm>
            <a:off x="612648" y="365124"/>
            <a:ext cx="5221224" cy="2066544"/>
          </a:xfrm>
        </p:spPr>
        <p:txBody>
          <a:bodyPr anchor="b">
            <a:normAutofit/>
          </a:bodyPr>
          <a:lstStyle/>
          <a:p>
            <a:r>
              <a:rPr lang="fr-BE" sz="5400"/>
              <a:t>Qu’est-ce qu’un genre ?</a:t>
            </a:r>
          </a:p>
        </p:txBody>
      </p:sp>
      <p:pic>
        <p:nvPicPr>
          <p:cNvPr id="4" name="Image 3">
            <a:extLst>
              <a:ext uri="{FF2B5EF4-FFF2-40B4-BE49-F238E27FC236}">
                <a16:creationId xmlns:a16="http://schemas.microsoft.com/office/drawing/2014/main" id="{8CA2FCBC-6387-4F77-3EE7-6E35882F5D7F}"/>
              </a:ext>
            </a:extLst>
          </p:cNvPr>
          <p:cNvPicPr>
            <a:picLocks noChangeAspect="1"/>
          </p:cNvPicPr>
          <p:nvPr/>
        </p:nvPicPr>
        <p:blipFill>
          <a:blip r:embed="rId2"/>
          <a:srcRect l="9602" r="18630" b="3"/>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6" name="Image 5">
            <a:extLst>
              <a:ext uri="{FF2B5EF4-FFF2-40B4-BE49-F238E27FC236}">
                <a16:creationId xmlns:a16="http://schemas.microsoft.com/office/drawing/2014/main" id="{5DEB1887-6C4F-1FC7-2594-35A3A75A1450}"/>
              </a:ext>
            </a:extLst>
          </p:cNvPr>
          <p:cNvPicPr>
            <a:picLocks noChangeAspect="1"/>
          </p:cNvPicPr>
          <p:nvPr/>
        </p:nvPicPr>
        <p:blipFill>
          <a:blip r:embed="rId3"/>
          <a:srcRect l="5771" r="19521"/>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13"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639474D-0408-DEC2-258D-37DDD635A527}"/>
              </a:ext>
            </a:extLst>
          </p:cNvPr>
          <p:cNvSpPr>
            <a:spLocks noGrp="1"/>
          </p:cNvSpPr>
          <p:nvPr>
            <p:ph idx="1"/>
          </p:nvPr>
        </p:nvSpPr>
        <p:spPr>
          <a:xfrm>
            <a:off x="612648" y="2843784"/>
            <a:ext cx="5221224" cy="3328416"/>
          </a:xfrm>
        </p:spPr>
        <p:txBody>
          <a:bodyPr>
            <a:normAutofit lnSpcReduction="10000"/>
          </a:bodyPr>
          <a:lstStyle/>
          <a:p>
            <a:pPr>
              <a:buFontTx/>
              <a:buChar char="-"/>
            </a:pPr>
            <a:r>
              <a:rPr lang="fr-BE" sz="1700" dirty="0"/>
              <a:t>Une catégorie pensée par les producteurs comme référent créatif ?</a:t>
            </a:r>
          </a:p>
          <a:p>
            <a:pPr>
              <a:buFontTx/>
              <a:buChar char="-"/>
            </a:pPr>
            <a:r>
              <a:rPr lang="fr-BE" sz="1700" dirty="0"/>
              <a:t>Une étiquette promue par les éditeurs ?</a:t>
            </a:r>
          </a:p>
          <a:p>
            <a:pPr>
              <a:buFontTx/>
              <a:buChar char="-"/>
            </a:pPr>
            <a:r>
              <a:rPr lang="fr-BE" sz="1700" dirty="0"/>
              <a:t>Une étiquette mise en évidence par les distributeurs ?</a:t>
            </a:r>
          </a:p>
          <a:p>
            <a:pPr>
              <a:buFontTx/>
              <a:buChar char="-"/>
            </a:pPr>
            <a:r>
              <a:rPr lang="fr-BE" sz="1700" dirty="0"/>
              <a:t>La résultante d’un système pensé par des chercheurs ? </a:t>
            </a:r>
          </a:p>
          <a:p>
            <a:pPr>
              <a:buFontTx/>
              <a:buChar char="-"/>
            </a:pPr>
            <a:r>
              <a:rPr lang="fr-BE" sz="1700" dirty="0"/>
              <a:t>Une appellation retenue par une majorité de récepteurs ?</a:t>
            </a:r>
          </a:p>
          <a:p>
            <a:pPr>
              <a:buFontTx/>
              <a:buChar char="-"/>
            </a:pPr>
            <a:endParaRPr lang="fr-BE" sz="1700" dirty="0"/>
          </a:p>
          <a:p>
            <a:pPr marL="0" indent="0">
              <a:buNone/>
            </a:pPr>
            <a:r>
              <a:rPr lang="fr-BE" sz="1700" dirty="0">
                <a:sym typeface="Wingdings" panose="05000000000000000000" pitchFamily="2" charset="2"/>
              </a:rPr>
              <a:t> </a:t>
            </a:r>
            <a:r>
              <a:rPr lang="fr-BE" sz="1700" dirty="0"/>
              <a:t>Question récurrente et sans réponse définitive</a:t>
            </a:r>
          </a:p>
          <a:p>
            <a:pPr>
              <a:buFontTx/>
              <a:buChar char="-"/>
            </a:pPr>
            <a:endParaRPr lang="fr-BE" sz="1700" dirty="0"/>
          </a:p>
        </p:txBody>
      </p:sp>
      <p:pic>
        <p:nvPicPr>
          <p:cNvPr id="5" name="Image 4">
            <a:extLst>
              <a:ext uri="{FF2B5EF4-FFF2-40B4-BE49-F238E27FC236}">
                <a16:creationId xmlns:a16="http://schemas.microsoft.com/office/drawing/2014/main" id="{7F85293C-780B-07CC-CD50-FBE40DF2F20F}"/>
              </a:ext>
            </a:extLst>
          </p:cNvPr>
          <p:cNvPicPr>
            <a:picLocks noChangeAspect="1"/>
          </p:cNvPicPr>
          <p:nvPr/>
        </p:nvPicPr>
        <p:blipFill>
          <a:blip r:embed="rId4"/>
          <a:srcRect t="7527" r="2" b="25028"/>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1260701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7A27FA-655D-1430-95A8-EDC26D9F7F7A}"/>
              </a:ext>
            </a:extLst>
          </p:cNvPr>
          <p:cNvSpPr>
            <a:spLocks noGrp="1"/>
          </p:cNvSpPr>
          <p:nvPr>
            <p:ph type="title"/>
          </p:nvPr>
        </p:nvSpPr>
        <p:spPr/>
        <p:txBody>
          <a:bodyPr/>
          <a:lstStyle/>
          <a:p>
            <a:r>
              <a:rPr lang="fr-BE" dirty="0"/>
              <a:t>Conclusion/résumé</a:t>
            </a:r>
          </a:p>
        </p:txBody>
      </p:sp>
      <p:sp>
        <p:nvSpPr>
          <p:cNvPr id="3" name="Espace réservé du contenu 2">
            <a:extLst>
              <a:ext uri="{FF2B5EF4-FFF2-40B4-BE49-F238E27FC236}">
                <a16:creationId xmlns:a16="http://schemas.microsoft.com/office/drawing/2014/main" id="{CD0BE58D-E666-B23D-3DF1-B4115757B0E5}"/>
              </a:ext>
            </a:extLst>
          </p:cNvPr>
          <p:cNvSpPr>
            <a:spLocks noGrp="1"/>
          </p:cNvSpPr>
          <p:nvPr>
            <p:ph idx="1"/>
          </p:nvPr>
        </p:nvSpPr>
        <p:spPr/>
        <p:txBody>
          <a:bodyPr/>
          <a:lstStyle/>
          <a:p>
            <a:pPr>
              <a:buFontTx/>
              <a:buChar char="-"/>
            </a:pPr>
            <a:r>
              <a:rPr lang="fr-BE" dirty="0"/>
              <a:t>Sortir de la théorie pure pour considérer les catégories employées au quotidien</a:t>
            </a:r>
          </a:p>
          <a:p>
            <a:pPr>
              <a:buFontTx/>
              <a:buChar char="-"/>
            </a:pPr>
            <a:r>
              <a:rPr lang="fr-BE" dirty="0"/>
              <a:t>Mettre en avant le discours des récepteurs </a:t>
            </a:r>
            <a:r>
              <a:rPr lang="fr-BE" i="1" dirty="0"/>
              <a:t>lambda</a:t>
            </a:r>
            <a:endParaRPr lang="fr-BE" dirty="0"/>
          </a:p>
          <a:p>
            <a:pPr>
              <a:buFontTx/>
              <a:buChar char="-"/>
            </a:pPr>
            <a:r>
              <a:rPr lang="fr-BE" dirty="0"/>
              <a:t>Observer les phénomènes de catégorisation des œuvres à une plus vaste échelle que celle du seul genre</a:t>
            </a:r>
          </a:p>
        </p:txBody>
      </p:sp>
    </p:spTree>
    <p:extLst>
      <p:ext uri="{BB962C8B-B14F-4D97-AF65-F5344CB8AC3E}">
        <p14:creationId xmlns:p14="http://schemas.microsoft.com/office/powerpoint/2010/main" val="168079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B9BE1-F844-067A-EB0B-4E30D3646587}"/>
              </a:ext>
            </a:extLst>
          </p:cNvPr>
          <p:cNvSpPr>
            <a:spLocks noGrp="1"/>
          </p:cNvSpPr>
          <p:nvPr>
            <p:ph type="title"/>
          </p:nvPr>
        </p:nvSpPr>
        <p:spPr>
          <a:xfrm>
            <a:off x="838200" y="2640965"/>
            <a:ext cx="10515600" cy="1325563"/>
          </a:xfrm>
        </p:spPr>
        <p:txBody>
          <a:bodyPr/>
          <a:lstStyle/>
          <a:p>
            <a:pPr algn="ctr"/>
            <a:r>
              <a:rPr lang="fr-BE" dirty="0"/>
              <a:t>Merci de votre attention !</a:t>
            </a:r>
          </a:p>
        </p:txBody>
      </p:sp>
      <p:pic>
        <p:nvPicPr>
          <p:cNvPr id="5" name="Image 4">
            <a:extLst>
              <a:ext uri="{FF2B5EF4-FFF2-40B4-BE49-F238E27FC236}">
                <a16:creationId xmlns:a16="http://schemas.microsoft.com/office/drawing/2014/main" id="{B35FA673-B801-C7E7-DB83-0936B8C4302F}"/>
              </a:ext>
            </a:extLst>
          </p:cNvPr>
          <p:cNvPicPr>
            <a:picLocks noChangeAspect="1"/>
          </p:cNvPicPr>
          <p:nvPr/>
        </p:nvPicPr>
        <p:blipFill>
          <a:blip r:embed="rId2"/>
          <a:stretch>
            <a:fillRect/>
          </a:stretch>
        </p:blipFill>
        <p:spPr>
          <a:xfrm>
            <a:off x="10304207" y="4339372"/>
            <a:ext cx="1887794" cy="2518628"/>
          </a:xfrm>
          <a:prstGeom prst="rect">
            <a:avLst/>
          </a:prstGeom>
        </p:spPr>
      </p:pic>
    </p:spTree>
    <p:extLst>
      <p:ext uri="{BB962C8B-B14F-4D97-AF65-F5344CB8AC3E}">
        <p14:creationId xmlns:p14="http://schemas.microsoft.com/office/powerpoint/2010/main" val="420527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C64839C1-0B5E-3B5D-3117-F304844C7130}"/>
              </a:ext>
            </a:extLst>
          </p:cNvPr>
          <p:cNvPicPr>
            <a:picLocks noChangeAspect="1"/>
          </p:cNvPicPr>
          <p:nvPr/>
        </p:nvPicPr>
        <p:blipFill>
          <a:blip r:embed="rId2"/>
          <a:srcRect l="10529" r="16280"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Image 4">
            <a:extLst>
              <a:ext uri="{FF2B5EF4-FFF2-40B4-BE49-F238E27FC236}">
                <a16:creationId xmlns:a16="http://schemas.microsoft.com/office/drawing/2014/main" id="{94A8E497-A27F-B30E-FE36-0146018CC38C}"/>
              </a:ext>
            </a:extLst>
          </p:cNvPr>
          <p:cNvPicPr>
            <a:picLocks noChangeAspect="1"/>
          </p:cNvPicPr>
          <p:nvPr/>
        </p:nvPicPr>
        <p:blipFill>
          <a:blip r:embed="rId3"/>
          <a:srcRect l="14645" r="506" b="-1"/>
          <a:stretch/>
        </p:blipFill>
        <p:spPr>
          <a:xfrm>
            <a:off x="7404372" y="3456432"/>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Image 6">
            <a:extLst>
              <a:ext uri="{FF2B5EF4-FFF2-40B4-BE49-F238E27FC236}">
                <a16:creationId xmlns:a16="http://schemas.microsoft.com/office/drawing/2014/main" id="{F66BE701-0BFE-E96A-8E8E-D00D4616510B}"/>
              </a:ext>
            </a:extLst>
          </p:cNvPr>
          <p:cNvPicPr>
            <a:picLocks noChangeAspect="1"/>
          </p:cNvPicPr>
          <p:nvPr/>
        </p:nvPicPr>
        <p:blipFill>
          <a:blip r:embed="rId4"/>
          <a:srcRect l="-10737" t="7919" r="2" b="2"/>
          <a:stretch/>
        </p:blipFill>
        <p:spPr>
          <a:xfrm>
            <a:off x="3135604" y="3456432"/>
            <a:ext cx="4979304"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4" name="Freeform: Shape 13">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44FE14E-7BF6-5F24-0B74-35D1E07AD2FA}"/>
              </a:ext>
            </a:extLst>
          </p:cNvPr>
          <p:cNvSpPr>
            <a:spLocks noGrp="1"/>
          </p:cNvSpPr>
          <p:nvPr>
            <p:ph type="title"/>
          </p:nvPr>
        </p:nvSpPr>
        <p:spPr>
          <a:xfrm>
            <a:off x="448056" y="566928"/>
            <a:ext cx="2807208" cy="1523013"/>
          </a:xfrm>
        </p:spPr>
        <p:txBody>
          <a:bodyPr>
            <a:normAutofit/>
          </a:bodyPr>
          <a:lstStyle/>
          <a:p>
            <a:r>
              <a:rPr lang="fr-BE" sz="2000" dirty="0"/>
              <a:t>Plusieurs points communs entre l’étude des genres dans le jeu vidéo et dans les autres médias</a:t>
            </a:r>
          </a:p>
        </p:txBody>
      </p:sp>
      <p:sp>
        <p:nvSpPr>
          <p:cNvPr id="18" name="Rectangle 1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8C9EFFCC-847A-CCB3-1DC1-3B3C9E1E2F35}"/>
              </a:ext>
            </a:extLst>
          </p:cNvPr>
          <p:cNvSpPr>
            <a:spLocks noGrp="1"/>
          </p:cNvSpPr>
          <p:nvPr>
            <p:ph idx="1"/>
          </p:nvPr>
        </p:nvSpPr>
        <p:spPr>
          <a:xfrm>
            <a:off x="448056" y="2258568"/>
            <a:ext cx="2807208" cy="3922776"/>
          </a:xfrm>
        </p:spPr>
        <p:txBody>
          <a:bodyPr>
            <a:normAutofit/>
          </a:bodyPr>
          <a:lstStyle/>
          <a:p>
            <a:pPr>
              <a:buFontTx/>
              <a:buChar char="-"/>
            </a:pPr>
            <a:r>
              <a:rPr lang="fr-BE" sz="1700"/>
              <a:t>Concentration sur les analyses formelles ;</a:t>
            </a:r>
          </a:p>
          <a:p>
            <a:pPr>
              <a:buFontTx/>
              <a:buChar char="-"/>
            </a:pPr>
            <a:r>
              <a:rPr lang="fr-BE" sz="1700"/>
              <a:t>Mise au premier plan de l’intention du pôle producteur ;</a:t>
            </a:r>
          </a:p>
          <a:p>
            <a:pPr>
              <a:buFontTx/>
              <a:buChar char="-"/>
            </a:pPr>
            <a:r>
              <a:rPr lang="fr-BE" sz="1700"/>
              <a:t>Les catégories fréquemment retenues sont médiées par les conceptions et intérêts des chercheurs.</a:t>
            </a:r>
          </a:p>
        </p:txBody>
      </p:sp>
      <p:pic>
        <p:nvPicPr>
          <p:cNvPr id="4" name="Image 3">
            <a:extLst>
              <a:ext uri="{FF2B5EF4-FFF2-40B4-BE49-F238E27FC236}">
                <a16:creationId xmlns:a16="http://schemas.microsoft.com/office/drawing/2014/main" id="{0F622747-30E1-993A-87F5-C235A838019F}"/>
              </a:ext>
            </a:extLst>
          </p:cNvPr>
          <p:cNvPicPr>
            <a:picLocks noChangeAspect="1"/>
          </p:cNvPicPr>
          <p:nvPr/>
        </p:nvPicPr>
        <p:blipFill>
          <a:blip r:embed="rId5"/>
          <a:srcRect r="6340"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04965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B8506678-DC5B-DC8C-8C23-CD0660B9DD1D}"/>
              </a:ext>
            </a:extLst>
          </p:cNvPr>
          <p:cNvSpPr>
            <a:spLocks noGrp="1"/>
          </p:cNvSpPr>
          <p:nvPr>
            <p:ph type="title"/>
          </p:nvPr>
        </p:nvSpPr>
        <p:spPr>
          <a:xfrm>
            <a:off x="1137034" y="609597"/>
            <a:ext cx="9392421" cy="1330841"/>
          </a:xfrm>
        </p:spPr>
        <p:txBody>
          <a:bodyPr>
            <a:normAutofit/>
          </a:bodyPr>
          <a:lstStyle/>
          <a:p>
            <a:r>
              <a:rPr lang="fr-BE"/>
              <a:t>Pourquoi relancer le débat avec les genres vidéoludiques ?</a:t>
            </a:r>
          </a:p>
        </p:txBody>
      </p:sp>
      <p:sp>
        <p:nvSpPr>
          <p:cNvPr id="3" name="Espace réservé du contenu 2">
            <a:extLst>
              <a:ext uri="{FF2B5EF4-FFF2-40B4-BE49-F238E27FC236}">
                <a16:creationId xmlns:a16="http://schemas.microsoft.com/office/drawing/2014/main" id="{E189D4CC-CFE4-C171-82EF-D536FEF36F80}"/>
              </a:ext>
            </a:extLst>
          </p:cNvPr>
          <p:cNvSpPr>
            <a:spLocks noGrp="1"/>
          </p:cNvSpPr>
          <p:nvPr>
            <p:ph idx="1"/>
          </p:nvPr>
        </p:nvSpPr>
        <p:spPr>
          <a:xfrm>
            <a:off x="1137034" y="2198362"/>
            <a:ext cx="4958966" cy="3917773"/>
          </a:xfrm>
        </p:spPr>
        <p:txBody>
          <a:bodyPr>
            <a:normAutofit/>
          </a:bodyPr>
          <a:lstStyle/>
          <a:p>
            <a:pPr marL="0" indent="0">
              <a:buNone/>
            </a:pPr>
            <a:r>
              <a:rPr lang="fr-BE" sz="2000" dirty="0"/>
              <a:t>Implique un classement sur une base notamment interactive (absente des autres médias)</a:t>
            </a:r>
          </a:p>
          <a:p>
            <a:pPr>
              <a:buFont typeface="Wingdings" panose="05000000000000000000" pitchFamily="2" charset="2"/>
              <a:buChar char="è"/>
            </a:pPr>
            <a:r>
              <a:rPr lang="fr-BE" sz="2000" dirty="0">
                <a:sym typeface="Wingdings" panose="05000000000000000000" pitchFamily="2" charset="2"/>
              </a:rPr>
              <a:t>Pose la question de savoir ce qu’est l’interaction dans le JV : </a:t>
            </a:r>
          </a:p>
          <a:p>
            <a:pPr>
              <a:buFontTx/>
              <a:buChar char="-"/>
            </a:pPr>
            <a:r>
              <a:rPr lang="fr-BE" sz="2000" dirty="0">
                <a:sym typeface="Wingdings" panose="05000000000000000000" pitchFamily="2" charset="2"/>
              </a:rPr>
              <a:t>Joueur-modèle ? </a:t>
            </a:r>
          </a:p>
          <a:p>
            <a:pPr>
              <a:buFontTx/>
              <a:buChar char="-"/>
            </a:pPr>
            <a:r>
              <a:rPr lang="fr-BE" sz="2000" i="1" dirty="0">
                <a:sym typeface="Wingdings" panose="05000000000000000000" pitchFamily="2" charset="2"/>
              </a:rPr>
              <a:t>Input </a:t>
            </a:r>
            <a:r>
              <a:rPr lang="fr-BE" sz="2000" dirty="0">
                <a:sym typeface="Wingdings" panose="05000000000000000000" pitchFamily="2" charset="2"/>
              </a:rPr>
              <a:t>réels ?</a:t>
            </a:r>
          </a:p>
          <a:p>
            <a:pPr>
              <a:buFontTx/>
              <a:buChar char="-"/>
            </a:pPr>
            <a:r>
              <a:rPr lang="fr-BE" sz="2000" dirty="0">
                <a:sym typeface="Wingdings" panose="05000000000000000000" pitchFamily="2" charset="2"/>
              </a:rPr>
              <a:t>Possibilités mécaniques ?</a:t>
            </a:r>
          </a:p>
        </p:txBody>
      </p:sp>
      <p:pic>
        <p:nvPicPr>
          <p:cNvPr id="6" name="Image 5" descr="Une image contenant jouet, dessin humoristique, capture d’écran">
            <a:extLst>
              <a:ext uri="{FF2B5EF4-FFF2-40B4-BE49-F238E27FC236}">
                <a16:creationId xmlns:a16="http://schemas.microsoft.com/office/drawing/2014/main" id="{67496999-A125-D608-E748-D8057D845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367" y="2386895"/>
            <a:ext cx="4788505" cy="3351953"/>
          </a:xfrm>
          <a:prstGeom prst="rect">
            <a:avLst/>
          </a:prstGeom>
        </p:spPr>
      </p:pic>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870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EDC5-0517-8E39-8DFF-8F92EBF4927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99EB9C7-0AD9-E09C-EDFF-3D2B3ABC0545}"/>
              </a:ext>
            </a:extLst>
          </p:cNvPr>
          <p:cNvSpPr>
            <a:spLocks noGrp="1"/>
          </p:cNvSpPr>
          <p:nvPr>
            <p:ph type="title"/>
          </p:nvPr>
        </p:nvSpPr>
        <p:spPr/>
        <p:txBody>
          <a:bodyPr/>
          <a:lstStyle/>
          <a:p>
            <a:r>
              <a:rPr lang="fr-BE" dirty="0"/>
              <a:t>Pourquoi relancer le débat avec les genres vidéoludiques ?</a:t>
            </a:r>
          </a:p>
        </p:txBody>
      </p:sp>
      <p:sp>
        <p:nvSpPr>
          <p:cNvPr id="3" name="Espace réservé du contenu 2">
            <a:extLst>
              <a:ext uri="{FF2B5EF4-FFF2-40B4-BE49-F238E27FC236}">
                <a16:creationId xmlns:a16="http://schemas.microsoft.com/office/drawing/2014/main" id="{72A89D91-8629-3448-8FE1-A225A5510BA0}"/>
              </a:ext>
            </a:extLst>
          </p:cNvPr>
          <p:cNvSpPr>
            <a:spLocks noGrp="1"/>
          </p:cNvSpPr>
          <p:nvPr>
            <p:ph idx="1"/>
          </p:nvPr>
        </p:nvSpPr>
        <p:spPr>
          <a:xfrm>
            <a:off x="838200" y="1690688"/>
            <a:ext cx="10515600" cy="4351338"/>
          </a:xfrm>
        </p:spPr>
        <p:txBody>
          <a:bodyPr/>
          <a:lstStyle/>
          <a:p>
            <a:pPr marL="0" indent="0">
              <a:buNone/>
            </a:pPr>
            <a:r>
              <a:rPr lang="fr-BE" dirty="0"/>
              <a:t>Média populaire avec ses propres circuits de production, de distribution et de consommation</a:t>
            </a:r>
          </a:p>
        </p:txBody>
      </p:sp>
      <p:pic>
        <p:nvPicPr>
          <p:cNvPr id="4" name="Image 3">
            <a:extLst>
              <a:ext uri="{FF2B5EF4-FFF2-40B4-BE49-F238E27FC236}">
                <a16:creationId xmlns:a16="http://schemas.microsoft.com/office/drawing/2014/main" id="{EC81EA2E-8307-C9DD-EA29-DD03CFE6E827}"/>
              </a:ext>
            </a:extLst>
          </p:cNvPr>
          <p:cNvPicPr>
            <a:picLocks noChangeAspect="1"/>
          </p:cNvPicPr>
          <p:nvPr/>
        </p:nvPicPr>
        <p:blipFill>
          <a:blip r:embed="rId2"/>
          <a:srcRect l="1913" t="9208" r="2115"/>
          <a:stretch/>
        </p:blipFill>
        <p:spPr>
          <a:xfrm>
            <a:off x="943898" y="2556386"/>
            <a:ext cx="4306530" cy="2201639"/>
          </a:xfrm>
          <a:prstGeom prst="rect">
            <a:avLst/>
          </a:prstGeom>
        </p:spPr>
      </p:pic>
      <p:sp>
        <p:nvSpPr>
          <p:cNvPr id="6" name="ZoneTexte 5">
            <a:extLst>
              <a:ext uri="{FF2B5EF4-FFF2-40B4-BE49-F238E27FC236}">
                <a16:creationId xmlns:a16="http://schemas.microsoft.com/office/drawing/2014/main" id="{009805AE-6EFC-B6AF-6EB9-E94B2CB65E62}"/>
              </a:ext>
            </a:extLst>
          </p:cNvPr>
          <p:cNvSpPr txBox="1"/>
          <p:nvPr/>
        </p:nvSpPr>
        <p:spPr>
          <a:xfrm>
            <a:off x="838200" y="6311900"/>
            <a:ext cx="9525000" cy="523220"/>
          </a:xfrm>
          <a:prstGeom prst="rect">
            <a:avLst/>
          </a:prstGeom>
          <a:noFill/>
        </p:spPr>
        <p:txBody>
          <a:bodyPr wrap="square">
            <a:spAutoFit/>
          </a:bodyPr>
          <a:lstStyle/>
          <a:p>
            <a:r>
              <a:rPr lang="de-DE" sz="1400" dirty="0" err="1"/>
              <a:t>Arsenault</a:t>
            </a:r>
            <a:r>
              <a:rPr lang="de-DE" sz="1400" dirty="0"/>
              <a:t>, D., 2011, </a:t>
            </a:r>
            <a:r>
              <a:rPr lang="fr-BE" sz="1400" i="1" noProof="0" dirty="0"/>
              <a:t>Des typologies mécaniques à l’expérience esthétique. Fonctions et mutations du genre dans le jeu vidéo</a:t>
            </a:r>
            <a:r>
              <a:rPr lang="fr-BE" sz="1400" noProof="0" dirty="0"/>
              <a:t>, Thèse, Université de Montréal</a:t>
            </a:r>
            <a:r>
              <a:rPr lang="de-DE" sz="1400" dirty="0"/>
              <a:t> p. 132 ; 144.</a:t>
            </a:r>
          </a:p>
        </p:txBody>
      </p:sp>
      <p:pic>
        <p:nvPicPr>
          <p:cNvPr id="7" name="Image 6">
            <a:extLst>
              <a:ext uri="{FF2B5EF4-FFF2-40B4-BE49-F238E27FC236}">
                <a16:creationId xmlns:a16="http://schemas.microsoft.com/office/drawing/2014/main" id="{10AA1231-5862-090D-465C-0F46FAFCA381}"/>
              </a:ext>
            </a:extLst>
          </p:cNvPr>
          <p:cNvPicPr>
            <a:picLocks noChangeAspect="1"/>
          </p:cNvPicPr>
          <p:nvPr/>
        </p:nvPicPr>
        <p:blipFill>
          <a:blip r:embed="rId3"/>
          <a:srcRect l="1658" t="8847" r="1371"/>
          <a:stretch/>
        </p:blipFill>
        <p:spPr>
          <a:xfrm>
            <a:off x="4277032" y="4758025"/>
            <a:ext cx="7649497" cy="1511386"/>
          </a:xfrm>
          <a:prstGeom prst="rect">
            <a:avLst/>
          </a:prstGeom>
        </p:spPr>
      </p:pic>
    </p:spTree>
    <p:extLst>
      <p:ext uri="{BB962C8B-B14F-4D97-AF65-F5344CB8AC3E}">
        <p14:creationId xmlns:p14="http://schemas.microsoft.com/office/powerpoint/2010/main" val="915236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BC79B05-81BA-91D2-1987-B88804088AFA}"/>
              </a:ext>
            </a:extLst>
          </p:cNvPr>
          <p:cNvSpPr>
            <a:spLocks noGrp="1"/>
          </p:cNvSpPr>
          <p:nvPr>
            <p:ph type="title"/>
          </p:nvPr>
        </p:nvSpPr>
        <p:spPr>
          <a:xfrm>
            <a:off x="686834" y="1153572"/>
            <a:ext cx="3200400" cy="4461163"/>
          </a:xfrm>
        </p:spPr>
        <p:txBody>
          <a:bodyPr>
            <a:normAutofit/>
          </a:bodyPr>
          <a:lstStyle/>
          <a:p>
            <a:r>
              <a:rPr lang="fr-BE">
                <a:solidFill>
                  <a:srgbClr val="FFFFFF"/>
                </a:solidFill>
              </a:rPr>
              <a:t>Pourquoi relancer le débat aujourd’hui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512DE467-BC05-5C2E-98FF-CD4067112D22}"/>
              </a:ext>
            </a:extLst>
          </p:cNvPr>
          <p:cNvSpPr>
            <a:spLocks noGrp="1"/>
          </p:cNvSpPr>
          <p:nvPr>
            <p:ph idx="1"/>
          </p:nvPr>
        </p:nvSpPr>
        <p:spPr>
          <a:xfrm>
            <a:off x="4447308" y="591344"/>
            <a:ext cx="6906491" cy="5585619"/>
          </a:xfrm>
        </p:spPr>
        <p:txBody>
          <a:bodyPr anchor="ctr">
            <a:normAutofit lnSpcReduction="10000"/>
          </a:bodyPr>
          <a:lstStyle/>
          <a:p>
            <a:pPr marL="0" indent="0">
              <a:buNone/>
            </a:pPr>
            <a:r>
              <a:rPr lang="fr-BE" sz="2600" dirty="0"/>
              <a:t>Modification du rapport de force entre les pôles producteur et récepteur :</a:t>
            </a:r>
          </a:p>
          <a:p>
            <a:pPr>
              <a:buFontTx/>
              <a:buChar char="-"/>
            </a:pPr>
            <a:r>
              <a:rPr lang="fr-BE" sz="2600" dirty="0"/>
              <a:t>Désamour des joueurs et de l’industrie pour la presse spécialisée ;</a:t>
            </a:r>
          </a:p>
          <a:p>
            <a:pPr>
              <a:buFontTx/>
              <a:buChar char="-"/>
            </a:pPr>
            <a:r>
              <a:rPr lang="fr-BE" sz="2600" dirty="0"/>
              <a:t>Défiance des joueurs vis-à-vis de l’industrie ;</a:t>
            </a:r>
          </a:p>
          <a:p>
            <a:pPr>
              <a:buFontTx/>
              <a:buChar char="-"/>
            </a:pPr>
            <a:r>
              <a:rPr lang="fr-BE" sz="2600" dirty="0"/>
              <a:t>Visibilisation des phénomènes communautaires dans la sphère du </a:t>
            </a:r>
            <a:r>
              <a:rPr lang="fr-BE" sz="2600" i="1" dirty="0"/>
              <a:t>gaming.</a:t>
            </a:r>
          </a:p>
          <a:p>
            <a:pPr>
              <a:buFontTx/>
              <a:buChar char="-"/>
            </a:pPr>
            <a:endParaRPr lang="fr-BE" sz="2600" i="1" dirty="0"/>
          </a:p>
          <a:p>
            <a:pPr>
              <a:buFont typeface="Wingdings" panose="05000000000000000000" pitchFamily="2" charset="2"/>
              <a:buChar char="è"/>
            </a:pPr>
            <a:r>
              <a:rPr lang="fr-BE" sz="2600" dirty="0">
                <a:sym typeface="Wingdings" panose="05000000000000000000" pitchFamily="2" charset="2"/>
              </a:rPr>
              <a:t>Même si le phénomène n’est pas neuf, les joueurs ont aujourd’hui les moyens techniques et médiatiques de propager leurs systèmes génériques et de leur conférer une certaine légitimité, notamment grâce au web.</a:t>
            </a:r>
          </a:p>
          <a:p>
            <a:pPr>
              <a:buFont typeface="Wingdings" panose="05000000000000000000" pitchFamily="2" charset="2"/>
              <a:buChar char="è"/>
            </a:pPr>
            <a:r>
              <a:rPr lang="fr-BE" sz="2600" dirty="0">
                <a:sym typeface="Wingdings" panose="05000000000000000000" pitchFamily="2" charset="2"/>
              </a:rPr>
              <a:t>Migration du pouvoir interprétatif</a:t>
            </a:r>
            <a:endParaRPr lang="fr-BE" sz="2600" dirty="0"/>
          </a:p>
        </p:txBody>
      </p:sp>
    </p:spTree>
    <p:extLst>
      <p:ext uri="{BB962C8B-B14F-4D97-AF65-F5344CB8AC3E}">
        <p14:creationId xmlns:p14="http://schemas.microsoft.com/office/powerpoint/2010/main" val="2934709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106E472-47F0-ADFE-0910-A0117F3D583A}"/>
              </a:ext>
            </a:extLst>
          </p:cNvPr>
          <p:cNvPicPr>
            <a:picLocks noChangeAspect="1"/>
          </p:cNvPicPr>
          <p:nvPr/>
        </p:nvPicPr>
        <p:blipFill>
          <a:blip r:embed="rId2"/>
          <a:srcRect l="16563" r="4125"/>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11569DD-8401-87E6-29A0-A3538347C32F}"/>
              </a:ext>
            </a:extLst>
          </p:cNvPr>
          <p:cNvSpPr>
            <a:spLocks noGrp="1"/>
          </p:cNvSpPr>
          <p:nvPr>
            <p:ph type="title"/>
          </p:nvPr>
        </p:nvSpPr>
        <p:spPr>
          <a:xfrm>
            <a:off x="7531610" y="365125"/>
            <a:ext cx="4132070" cy="1899912"/>
          </a:xfrm>
        </p:spPr>
        <p:txBody>
          <a:bodyPr>
            <a:normAutofit/>
          </a:bodyPr>
          <a:lstStyle/>
          <a:p>
            <a:r>
              <a:rPr lang="fr-BE" sz="3100" dirty="0"/>
              <a:t>Quel est l’intérêt d’étudier les communautés en ligne ?</a:t>
            </a:r>
          </a:p>
        </p:txBody>
      </p:sp>
      <p:sp>
        <p:nvSpPr>
          <p:cNvPr id="3" name="Espace réservé du contenu 2">
            <a:extLst>
              <a:ext uri="{FF2B5EF4-FFF2-40B4-BE49-F238E27FC236}">
                <a16:creationId xmlns:a16="http://schemas.microsoft.com/office/drawing/2014/main" id="{C457D012-445D-F7C5-B26D-F15482E8CEA9}"/>
              </a:ext>
            </a:extLst>
          </p:cNvPr>
          <p:cNvSpPr>
            <a:spLocks noGrp="1"/>
          </p:cNvSpPr>
          <p:nvPr>
            <p:ph idx="1"/>
          </p:nvPr>
        </p:nvSpPr>
        <p:spPr>
          <a:xfrm>
            <a:off x="7531610" y="2434201"/>
            <a:ext cx="3822189" cy="3742762"/>
          </a:xfrm>
        </p:spPr>
        <p:txBody>
          <a:bodyPr>
            <a:normAutofit/>
          </a:bodyPr>
          <a:lstStyle/>
          <a:p>
            <a:pPr marL="0" indent="0">
              <a:buNone/>
            </a:pPr>
            <a:r>
              <a:rPr lang="fr-BE" sz="2000" dirty="0"/>
              <a:t>L’observation de l’utilisation des catégories génériques par des joueurs </a:t>
            </a:r>
            <a:r>
              <a:rPr lang="fr-BE" sz="2000" i="1" dirty="0"/>
              <a:t>lambda</a:t>
            </a:r>
            <a:r>
              <a:rPr lang="fr-BE" sz="2000" dirty="0"/>
              <a:t> met au jour différents phénomènes sociaux et regardant la définition des catégories.</a:t>
            </a:r>
          </a:p>
        </p:txBody>
      </p:sp>
    </p:spTree>
    <p:extLst>
      <p:ext uri="{BB962C8B-B14F-4D97-AF65-F5344CB8AC3E}">
        <p14:creationId xmlns:p14="http://schemas.microsoft.com/office/powerpoint/2010/main" val="138294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B7340E-1DBF-32B3-A8E5-6E753DD1B4D1}"/>
              </a:ext>
            </a:extLst>
          </p:cNvPr>
          <p:cNvSpPr>
            <a:spLocks noGrp="1"/>
          </p:cNvSpPr>
          <p:nvPr>
            <p:ph type="title"/>
          </p:nvPr>
        </p:nvSpPr>
        <p:spPr>
          <a:xfrm>
            <a:off x="838201" y="345810"/>
            <a:ext cx="5120561" cy="1325563"/>
          </a:xfrm>
        </p:spPr>
        <p:txBody>
          <a:bodyPr>
            <a:normAutofit/>
          </a:bodyPr>
          <a:lstStyle/>
          <a:p>
            <a:r>
              <a:rPr lang="fr-BE"/>
              <a:t>Cas de </a:t>
            </a:r>
            <a:r>
              <a:rPr lang="fr-BE" i="1"/>
              <a:t>Dante’s Inferno </a:t>
            </a:r>
            <a:r>
              <a:rPr lang="fr-BE"/>
              <a:t>(2010)</a:t>
            </a:r>
            <a:endParaRPr lang="fr-BE" dirty="0"/>
          </a:p>
        </p:txBody>
      </p:sp>
      <p:sp>
        <p:nvSpPr>
          <p:cNvPr id="3" name="Espace réservé du contenu 2">
            <a:extLst>
              <a:ext uri="{FF2B5EF4-FFF2-40B4-BE49-F238E27FC236}">
                <a16:creationId xmlns:a16="http://schemas.microsoft.com/office/drawing/2014/main" id="{2292A207-8947-7A47-8AAD-98F14EBC9EEA}"/>
              </a:ext>
            </a:extLst>
          </p:cNvPr>
          <p:cNvSpPr>
            <a:spLocks noGrp="1"/>
          </p:cNvSpPr>
          <p:nvPr>
            <p:ph idx="1"/>
          </p:nvPr>
        </p:nvSpPr>
        <p:spPr>
          <a:xfrm>
            <a:off x="838201" y="1825625"/>
            <a:ext cx="5092194" cy="4351338"/>
          </a:xfrm>
        </p:spPr>
        <p:txBody>
          <a:bodyPr>
            <a:normAutofit/>
          </a:bodyPr>
          <a:lstStyle/>
          <a:p>
            <a:r>
              <a:rPr lang="fr-BE" sz="2200"/>
              <a:t>Promu par EA Games comme un « </a:t>
            </a:r>
            <a:r>
              <a:rPr lang="fr-BE" sz="2200" err="1"/>
              <a:t>third-person</a:t>
            </a:r>
            <a:r>
              <a:rPr lang="fr-BE" sz="2200"/>
              <a:t> action-</a:t>
            </a:r>
            <a:r>
              <a:rPr lang="fr-BE" sz="2200" err="1"/>
              <a:t>adventure</a:t>
            </a:r>
            <a:r>
              <a:rPr lang="fr-BE" sz="2200"/>
              <a:t> » et équivalent strict dans les autres langues</a:t>
            </a:r>
          </a:p>
          <a:p>
            <a:r>
              <a:rPr lang="fr-BE" sz="2200"/>
              <a:t>Catégorisé par les joueurs sous d’autres étiquettes plus précises : </a:t>
            </a:r>
          </a:p>
          <a:p>
            <a:pPr marL="0" indent="0">
              <a:buNone/>
            </a:pPr>
            <a:r>
              <a:rPr lang="fr-BE" sz="2200"/>
              <a:t>« action </a:t>
            </a:r>
            <a:r>
              <a:rPr lang="fr-BE" sz="2200" err="1"/>
              <a:t>adventure</a:t>
            </a:r>
            <a:r>
              <a:rPr lang="fr-BE" sz="2200"/>
              <a:t> », « </a:t>
            </a:r>
            <a:r>
              <a:rPr lang="fr-BE" sz="2200" err="1"/>
              <a:t>hack’n</a:t>
            </a:r>
            <a:r>
              <a:rPr lang="fr-BE" sz="2200"/>
              <a:t> slash » ou « </a:t>
            </a:r>
            <a:r>
              <a:rPr lang="fr-BE" sz="2200" err="1"/>
              <a:t>beat’em</a:t>
            </a:r>
            <a:r>
              <a:rPr lang="fr-BE" sz="2200"/>
              <a:t> up » (anglophones) </a:t>
            </a:r>
          </a:p>
          <a:p>
            <a:pPr marL="0" indent="0">
              <a:buNone/>
            </a:pPr>
            <a:r>
              <a:rPr lang="fr-BE" sz="2200"/>
              <a:t>« </a:t>
            </a:r>
            <a:r>
              <a:rPr lang="fr-BE" sz="2200" err="1"/>
              <a:t>beat’em</a:t>
            </a:r>
            <a:r>
              <a:rPr lang="fr-BE" sz="2200"/>
              <a:t> all » (francophones)</a:t>
            </a:r>
          </a:p>
          <a:p>
            <a:pPr marL="0" indent="0">
              <a:buNone/>
            </a:pPr>
            <a:r>
              <a:rPr lang="fr-BE" sz="2200"/>
              <a:t>« action » (italophones)</a:t>
            </a:r>
          </a:p>
          <a:p>
            <a:pPr marL="0" indent="0">
              <a:buNone/>
            </a:pPr>
            <a:r>
              <a:rPr lang="fr-BE" sz="2200"/>
              <a:t>+ référence majeure à la série </a:t>
            </a:r>
            <a:r>
              <a:rPr lang="fr-BE" sz="2200" i="1" err="1"/>
              <a:t>God</a:t>
            </a:r>
            <a:r>
              <a:rPr lang="fr-BE" sz="2200" i="1"/>
              <a:t> of </a:t>
            </a:r>
            <a:r>
              <a:rPr lang="fr-BE" sz="2200" i="1" err="1"/>
              <a:t>War</a:t>
            </a:r>
            <a:r>
              <a:rPr lang="fr-BE" sz="2200" i="1"/>
              <a:t> </a:t>
            </a:r>
          </a:p>
        </p:txBody>
      </p:sp>
      <p:sp>
        <p:nvSpPr>
          <p:cNvPr id="29"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671E84F6-A30B-76D6-8AB9-19ACE3ACFFEE}"/>
              </a:ext>
            </a:extLst>
          </p:cNvPr>
          <p:cNvPicPr>
            <a:picLocks noChangeAspect="1"/>
          </p:cNvPicPr>
          <p:nvPr/>
        </p:nvPicPr>
        <p:blipFill>
          <a:blip r:embed="rId2"/>
          <a:srcRect t="7033" r="-1" b="28712"/>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0" name="Arc 2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Image 4">
            <a:extLst>
              <a:ext uri="{FF2B5EF4-FFF2-40B4-BE49-F238E27FC236}">
                <a16:creationId xmlns:a16="http://schemas.microsoft.com/office/drawing/2014/main" id="{3100C370-EEBF-DDDC-D3E0-84E36B330674}"/>
              </a:ext>
            </a:extLst>
          </p:cNvPr>
          <p:cNvPicPr>
            <a:picLocks noChangeAspect="1"/>
          </p:cNvPicPr>
          <p:nvPr/>
        </p:nvPicPr>
        <p:blipFill>
          <a:blip r:embed="rId3"/>
          <a:srcRect l="12249" r="-4" b="-4"/>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88631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5D1F8-E374-6CEE-8694-CB38694454F9}"/>
              </a:ext>
            </a:extLst>
          </p:cNvPr>
          <p:cNvSpPr>
            <a:spLocks noGrp="1"/>
          </p:cNvSpPr>
          <p:nvPr>
            <p:ph type="title"/>
          </p:nvPr>
        </p:nvSpPr>
        <p:spPr/>
        <p:txBody>
          <a:bodyPr/>
          <a:lstStyle/>
          <a:p>
            <a:r>
              <a:rPr lang="fr-BE" dirty="0"/>
              <a:t>Méthode d’analyse</a:t>
            </a:r>
          </a:p>
        </p:txBody>
      </p:sp>
      <p:sp>
        <p:nvSpPr>
          <p:cNvPr id="3" name="Espace réservé du contenu 2">
            <a:extLst>
              <a:ext uri="{FF2B5EF4-FFF2-40B4-BE49-F238E27FC236}">
                <a16:creationId xmlns:a16="http://schemas.microsoft.com/office/drawing/2014/main" id="{FDECA415-E427-682E-B6FA-296B6C7F8EA0}"/>
              </a:ext>
            </a:extLst>
          </p:cNvPr>
          <p:cNvSpPr>
            <a:spLocks noGrp="1"/>
          </p:cNvSpPr>
          <p:nvPr>
            <p:ph idx="1"/>
          </p:nvPr>
        </p:nvSpPr>
        <p:spPr/>
        <p:txBody>
          <a:bodyPr/>
          <a:lstStyle/>
          <a:p>
            <a:pPr marL="0" indent="0">
              <a:buNone/>
            </a:pPr>
            <a:r>
              <a:rPr lang="fr-BE" dirty="0"/>
              <a:t>Ancrage en sémio-rhétorique : analyse du cadre médiatique des discours et des phénomènes argumentatifs qui y ont lieu.</a:t>
            </a:r>
          </a:p>
          <a:p>
            <a:pPr marL="0" indent="0">
              <a:buNone/>
            </a:pPr>
            <a:endParaRPr lang="fr-BE" dirty="0"/>
          </a:p>
          <a:p>
            <a:pPr marL="0" indent="0">
              <a:buNone/>
            </a:pPr>
            <a:r>
              <a:rPr lang="fr-BE" dirty="0"/>
              <a:t>Par exemple : </a:t>
            </a:r>
          </a:p>
          <a:p>
            <a:pPr marL="0" indent="0">
              <a:buNone/>
            </a:pPr>
            <a:r>
              <a:rPr lang="fr-BE" dirty="0"/>
              <a:t>- Étude des fonctions des catégories dans le discours (inclusion vs exclusion, évaluation, etc.)</a:t>
            </a:r>
          </a:p>
          <a:p>
            <a:pPr marL="0" indent="0">
              <a:buNone/>
            </a:pPr>
            <a:r>
              <a:rPr lang="fr-BE" dirty="0"/>
              <a:t>- Etude des critères macro-catégoriels mobilisés (mécanique, thématique, artistique, etc.)</a:t>
            </a:r>
          </a:p>
          <a:p>
            <a:pPr marL="0" indent="0">
              <a:buNone/>
            </a:pPr>
            <a:r>
              <a:rPr lang="fr-BE" dirty="0"/>
              <a:t>- Co-construction des points de vue </a:t>
            </a:r>
          </a:p>
        </p:txBody>
      </p:sp>
    </p:spTree>
    <p:extLst>
      <p:ext uri="{BB962C8B-B14F-4D97-AF65-F5344CB8AC3E}">
        <p14:creationId xmlns:p14="http://schemas.microsoft.com/office/powerpoint/2010/main" val="7480692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5380</TotalTime>
  <Words>672</Words>
  <Application>Microsoft Office PowerPoint</Application>
  <PresentationFormat>Grand écran</PresentationFormat>
  <Paragraphs>61</Paragraphs>
  <Slides>21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Aptos</vt:lpstr>
      <vt:lpstr>Aptos Display</vt:lpstr>
      <vt:lpstr>Arial</vt:lpstr>
      <vt:lpstr>Calibri</vt:lpstr>
      <vt:lpstr>Wingdings</vt:lpstr>
      <vt:lpstr>Thème Office</vt:lpstr>
      <vt:lpstr>La migration de l’autorité interprétative dans les genres vidéoludiques : des producteurs aux joueurs</vt:lpstr>
      <vt:lpstr>Qu’est-ce qu’un genre ?</vt:lpstr>
      <vt:lpstr>Plusieurs points communs entre l’étude des genres dans le jeu vidéo et dans les autres médias</vt:lpstr>
      <vt:lpstr>Pourquoi relancer le débat avec les genres vidéoludiques ?</vt:lpstr>
      <vt:lpstr>Pourquoi relancer le débat avec les genres vidéoludiques ?</vt:lpstr>
      <vt:lpstr>Pourquoi relancer le débat aujourd’hui ?</vt:lpstr>
      <vt:lpstr>Quel est l’intérêt d’étudier les communautés en ligne ?</vt:lpstr>
      <vt:lpstr>Cas de Dante’s Inferno (2010)</vt:lpstr>
      <vt:lpstr>Méthode d’analyse</vt:lpstr>
      <vt:lpstr>Présentation PowerPoint</vt:lpstr>
      <vt:lpstr>Quelques phénomènes observés</vt:lpstr>
      <vt:lpstr>D’autres manières de catégoriser : série (de jeux, d’un éditeur, d’un développeur), époque, support, mètre-étalon, etc. </vt:lpstr>
      <vt:lpstr>D’autres manières de catégoriser : série (de jeux, d’un éditeur, d’un développeur), époque, support, mètre-étalon, etc. </vt:lpstr>
      <vt:lpstr>D’autres manières de catégoriser : série (de jeux, d’un éditeur, d’un développeur), époque, support, mètre-étalon, etc. </vt:lpstr>
      <vt:lpstr>D’autres manières de catégoriser : série (de jeux, d’un éditeur, d’un développeur), époque, support, mètre-étalon, etc. </vt:lpstr>
      <vt:lpstr>Des usages autres que purement théoriques : évaluatifs, prédictifs, incitatifs, humoristiques, comparatifs</vt:lpstr>
      <vt:lpstr>Des usages autres que purement théoriques : évaluatifs, prédictifs, incitatifs, humoristiques, comparatifs</vt:lpstr>
      <vt:lpstr>Des conflits dans la catégorisation et la définition des catégories</vt:lpstr>
      <vt:lpstr>Des conflits dans la catégorisation et la définition des catégories</vt:lpstr>
      <vt:lpstr>Conclusion/résumé</vt:lpstr>
      <vt:lpstr>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Surinx François-Xavier</dc:creator>
  <cp:lastModifiedBy>Surinx François-Xavier</cp:lastModifiedBy>
  <cp:revision>14</cp:revision>
  <dcterms:created xsi:type="dcterms:W3CDTF">2025-05-11T17:51:05Z</dcterms:created>
  <dcterms:modified xsi:type="dcterms:W3CDTF">2025-05-16T09:55:07Z</dcterms:modified>
</cp:coreProperties>
</file>