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58" r:id="rId4"/>
    <p:sldId id="262" r:id="rId5"/>
    <p:sldId id="263" r:id="rId6"/>
    <p:sldId id="264" r:id="rId7"/>
    <p:sldId id="26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83"/>
    <p:restoredTop sz="65842"/>
  </p:normalViewPr>
  <p:slideViewPr>
    <p:cSldViewPr snapToGrid="0" snapToObjects="1">
      <p:cViewPr varScale="1">
        <p:scale>
          <a:sx n="119" d="100"/>
          <a:sy n="119" d="100"/>
        </p:scale>
        <p:origin x="235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D25805-BBB6-334D-8567-59A6E3A37C72}" type="datetimeFigureOut">
              <a:rPr lang="fr-FR" smtClean="0"/>
              <a:t>12/04/2021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A19A33-370A-FF4B-999D-9AA47977A718}" type="slidenum">
              <a:rPr lang="fr-FR" smtClean="0"/>
              <a:t>‹N°›</a:t>
            </a:fld>
            <a:endParaRPr lang="fr-FR"/>
          </a:p>
        </p:txBody>
      </p:sp>
    </p:spTree>
    <p:extLst>
      <p:ext uri="{BB962C8B-B14F-4D97-AF65-F5344CB8AC3E}">
        <p14:creationId xmlns:p14="http://schemas.microsoft.com/office/powerpoint/2010/main" val="23771741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err="1"/>
              <a:t>Dear</a:t>
            </a:r>
            <a:r>
              <a:rPr lang="fr-FR" dirty="0"/>
              <a:t> </a:t>
            </a:r>
            <a:r>
              <a:rPr lang="fr-FR" dirty="0" err="1"/>
              <a:t>colleagues</a:t>
            </a:r>
            <a:r>
              <a:rPr lang="fr-FR" dirty="0"/>
              <a:t>, </a:t>
            </a:r>
            <a:r>
              <a:rPr lang="fr-FR" dirty="0" err="1"/>
              <a:t>my</a:t>
            </a:r>
            <a:r>
              <a:rPr lang="fr-FR" dirty="0"/>
              <a:t> </a:t>
            </a:r>
            <a:r>
              <a:rPr lang="fr-FR" dirty="0" err="1"/>
              <a:t>name</a:t>
            </a:r>
            <a:r>
              <a:rPr lang="fr-FR" dirty="0"/>
              <a:t> </a:t>
            </a:r>
            <a:r>
              <a:rPr lang="fr-FR" dirty="0" err="1"/>
              <a:t>is</a:t>
            </a:r>
            <a:r>
              <a:rPr lang="fr-FR" dirty="0"/>
              <a:t> Dr Flavien GRANDJEAN, a </a:t>
            </a:r>
            <a:r>
              <a:rPr lang="fr-FR" dirty="0" err="1"/>
              <a:t>radiologist</a:t>
            </a:r>
            <a:r>
              <a:rPr lang="fr-FR" dirty="0"/>
              <a:t> at the </a:t>
            </a:r>
            <a:r>
              <a:rPr lang="fr-FR" dirty="0" err="1"/>
              <a:t>University</a:t>
            </a:r>
            <a:r>
              <a:rPr lang="fr-FR" dirty="0"/>
              <a:t> </a:t>
            </a:r>
            <a:r>
              <a:rPr lang="fr-FR" dirty="0" err="1"/>
              <a:t>Hospital</a:t>
            </a:r>
            <a:r>
              <a:rPr lang="fr-FR" dirty="0"/>
              <a:t> of Liège, </a:t>
            </a:r>
            <a:r>
              <a:rPr lang="fr-FR" dirty="0" err="1"/>
              <a:t>Belgium</a:t>
            </a:r>
            <a:r>
              <a:rPr lang="fr-FR" dirty="0"/>
              <a:t>. </a:t>
            </a:r>
            <a:r>
              <a:rPr lang="fr-FR" dirty="0" err="1"/>
              <a:t>Today</a:t>
            </a:r>
            <a:r>
              <a:rPr lang="fr-FR" dirty="0"/>
              <a:t>, </a:t>
            </a:r>
            <a:r>
              <a:rPr lang="fr-FR" dirty="0" err="1"/>
              <a:t>I’ll</a:t>
            </a:r>
            <a:r>
              <a:rPr lang="fr-FR" dirty="0"/>
              <a:t> </a:t>
            </a:r>
            <a:r>
              <a:rPr lang="fr-FR" dirty="0" err="1"/>
              <a:t>be</a:t>
            </a:r>
            <a:r>
              <a:rPr lang="fr-FR" dirty="0"/>
              <a:t> </a:t>
            </a:r>
            <a:r>
              <a:rPr lang="fr-FR" dirty="0" err="1"/>
              <a:t>presenting</a:t>
            </a:r>
            <a:r>
              <a:rPr lang="fr-FR" dirty="0"/>
              <a:t> to </a:t>
            </a:r>
            <a:r>
              <a:rPr lang="fr-FR" dirty="0" err="1"/>
              <a:t>you</a:t>
            </a:r>
            <a:r>
              <a:rPr lang="fr-FR" dirty="0"/>
              <a:t> the </a:t>
            </a:r>
            <a:r>
              <a:rPr lang="fr-FR" dirty="0" err="1"/>
              <a:t>results</a:t>
            </a:r>
            <a:r>
              <a:rPr lang="fr-FR" dirty="0"/>
              <a:t> of </a:t>
            </a:r>
            <a:r>
              <a:rPr lang="fr-FR" dirty="0" err="1"/>
              <a:t>our</a:t>
            </a:r>
            <a:r>
              <a:rPr lang="fr-FR" dirty="0"/>
              <a:t> </a:t>
            </a:r>
            <a:r>
              <a:rPr lang="fr-FR" dirty="0" err="1"/>
              <a:t>study</a:t>
            </a:r>
            <a:r>
              <a:rPr lang="fr-FR" dirty="0"/>
              <a:t> </a:t>
            </a:r>
            <a:r>
              <a:rPr lang="fr-FR" dirty="0" err="1"/>
              <a:t>assessing</a:t>
            </a:r>
            <a:r>
              <a:rPr lang="fr-FR" dirty="0"/>
              <a:t> the </a:t>
            </a:r>
            <a:r>
              <a:rPr lang="fr-FR" dirty="0" err="1"/>
              <a:t>effect</a:t>
            </a:r>
            <a:r>
              <a:rPr lang="fr-FR" dirty="0"/>
              <a:t> of </a:t>
            </a:r>
            <a:r>
              <a:rPr lang="fr-FR" dirty="0" err="1"/>
              <a:t>Low</a:t>
            </a:r>
            <a:r>
              <a:rPr lang="fr-FR" dirty="0"/>
              <a:t> </a:t>
            </a:r>
            <a:r>
              <a:rPr lang="fr-FR" dirty="0" err="1"/>
              <a:t>Left</a:t>
            </a:r>
            <a:r>
              <a:rPr lang="fr-FR" dirty="0"/>
              <a:t> </a:t>
            </a:r>
            <a:r>
              <a:rPr lang="fr-FR" dirty="0" err="1"/>
              <a:t>Paratracheal</a:t>
            </a:r>
            <a:r>
              <a:rPr lang="fr-FR" dirty="0"/>
              <a:t> </a:t>
            </a:r>
            <a:r>
              <a:rPr lang="fr-FR" dirty="0" err="1"/>
              <a:t>Esophagus</a:t>
            </a:r>
            <a:r>
              <a:rPr lang="fr-FR" dirty="0"/>
              <a:t> Compression on </a:t>
            </a:r>
            <a:r>
              <a:rPr lang="fr-FR" dirty="0" err="1"/>
              <a:t>Carotid</a:t>
            </a:r>
            <a:r>
              <a:rPr lang="fr-FR" dirty="0"/>
              <a:t> Blood Flow. This </a:t>
            </a:r>
            <a:r>
              <a:rPr lang="fr-FR" dirty="0" err="1"/>
              <a:t>study</a:t>
            </a:r>
            <a:r>
              <a:rPr lang="fr-FR" dirty="0"/>
              <a:t> </a:t>
            </a:r>
            <a:r>
              <a:rPr lang="fr-FR" dirty="0" err="1"/>
              <a:t>was</a:t>
            </a:r>
            <a:r>
              <a:rPr lang="fr-FR" dirty="0"/>
              <a:t> </a:t>
            </a:r>
            <a:r>
              <a:rPr lang="fr-FR" dirty="0" err="1"/>
              <a:t>performed</a:t>
            </a:r>
            <a:r>
              <a:rPr lang="fr-FR" dirty="0"/>
              <a:t> </a:t>
            </a:r>
            <a:r>
              <a:rPr lang="fr-FR" dirty="0" err="1"/>
              <a:t>with</a:t>
            </a:r>
            <a:r>
              <a:rPr lang="fr-FR" dirty="0"/>
              <a:t> </a:t>
            </a:r>
            <a:r>
              <a:rPr lang="fr-FR" dirty="0" err="1"/>
              <a:t>Drs</a:t>
            </a:r>
            <a:r>
              <a:rPr lang="fr-FR" dirty="0"/>
              <a:t> </a:t>
            </a:r>
            <a:r>
              <a:rPr lang="fr-FR" dirty="0" err="1"/>
              <a:t>Javilllier</a:t>
            </a:r>
            <a:r>
              <a:rPr lang="fr-FR" dirty="0"/>
              <a:t> and </a:t>
            </a:r>
            <a:r>
              <a:rPr lang="fr-FR" dirty="0" err="1"/>
              <a:t>Deflandre</a:t>
            </a:r>
            <a:r>
              <a:rPr lang="fr-FR" dirty="0"/>
              <a:t> </a:t>
            </a:r>
            <a:r>
              <a:rPr lang="fr-FR" dirty="0" err="1"/>
              <a:t>who</a:t>
            </a:r>
            <a:r>
              <a:rPr lang="fr-FR" dirty="0"/>
              <a:t> are </a:t>
            </a:r>
            <a:r>
              <a:rPr lang="fr-FR" dirty="0" err="1"/>
              <a:t>both</a:t>
            </a:r>
            <a:r>
              <a:rPr lang="fr-FR" dirty="0"/>
              <a:t> </a:t>
            </a:r>
            <a:r>
              <a:rPr lang="fr-FR" dirty="0" err="1"/>
              <a:t>anaesthesiologists</a:t>
            </a:r>
            <a:r>
              <a:rPr lang="fr-FR" dirty="0"/>
              <a:t>.</a:t>
            </a:r>
          </a:p>
        </p:txBody>
      </p:sp>
      <p:sp>
        <p:nvSpPr>
          <p:cNvPr id="4" name="Espace réservé du numéro de diapositive 3"/>
          <p:cNvSpPr>
            <a:spLocks noGrp="1"/>
          </p:cNvSpPr>
          <p:nvPr>
            <p:ph type="sldNum" sz="quarter" idx="10"/>
          </p:nvPr>
        </p:nvSpPr>
        <p:spPr/>
        <p:txBody>
          <a:bodyPr/>
          <a:lstStyle/>
          <a:p>
            <a:fld id="{9FA19A33-370A-FF4B-999D-9AA47977A718}" type="slidenum">
              <a:rPr lang="fr-FR" smtClean="0"/>
              <a:t>1</a:t>
            </a:fld>
            <a:endParaRPr lang="fr-FR"/>
          </a:p>
        </p:txBody>
      </p:sp>
    </p:spTree>
    <p:extLst>
      <p:ext uri="{BB962C8B-B14F-4D97-AF65-F5344CB8AC3E}">
        <p14:creationId xmlns:p14="http://schemas.microsoft.com/office/powerpoint/2010/main" val="7300576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I have </a:t>
            </a:r>
            <a:r>
              <a:rPr lang="fr-FR" dirty="0" err="1"/>
              <a:t>nothing</a:t>
            </a:r>
            <a:r>
              <a:rPr lang="fr-FR" dirty="0"/>
              <a:t> to </a:t>
            </a:r>
            <a:r>
              <a:rPr lang="fr-FR" dirty="0" err="1"/>
              <a:t>declare</a:t>
            </a:r>
            <a:endParaRPr lang="fr-FR" dirty="0"/>
          </a:p>
        </p:txBody>
      </p:sp>
      <p:sp>
        <p:nvSpPr>
          <p:cNvPr id="4" name="Espace réservé du numéro de diapositive 3"/>
          <p:cNvSpPr>
            <a:spLocks noGrp="1"/>
          </p:cNvSpPr>
          <p:nvPr>
            <p:ph type="sldNum" sz="quarter" idx="10"/>
          </p:nvPr>
        </p:nvSpPr>
        <p:spPr/>
        <p:txBody>
          <a:bodyPr/>
          <a:lstStyle/>
          <a:p>
            <a:fld id="{9FA19A33-370A-FF4B-999D-9AA47977A718}" type="slidenum">
              <a:rPr lang="fr-FR" smtClean="0"/>
              <a:t>2</a:t>
            </a:fld>
            <a:endParaRPr lang="fr-FR"/>
          </a:p>
        </p:txBody>
      </p:sp>
    </p:spTree>
    <p:extLst>
      <p:ext uri="{BB962C8B-B14F-4D97-AF65-F5344CB8AC3E}">
        <p14:creationId xmlns:p14="http://schemas.microsoft.com/office/powerpoint/2010/main" val="14443488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b="1" u="sng" kern="1200" dirty="0">
                <a:solidFill>
                  <a:schemeClr val="tx1"/>
                </a:solidFill>
                <a:effectLst/>
                <a:latin typeface="+mn-lt"/>
                <a:ea typeface="+mn-ea"/>
                <a:cs typeface="+mn-cs"/>
              </a:rPr>
              <a:t>Introduction:</a:t>
            </a:r>
            <a:endParaRPr lang="fr-BE"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fr-BE"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For many years, cricoid pressure (Sellick maneuver) has been subject to debate. </a:t>
            </a:r>
          </a:p>
          <a:p>
            <a:r>
              <a:rPr lang="en-US" sz="1200" kern="1200" dirty="0">
                <a:solidFill>
                  <a:schemeClr val="tx1"/>
                </a:solidFill>
                <a:effectLst/>
                <a:latin typeface="+mn-lt"/>
                <a:ea typeface="+mn-ea"/>
                <a:cs typeface="+mn-cs"/>
              </a:rPr>
              <a:t>Recently, Gautier et al. demonstrated that a compression in the left paratracheal region could compress the esophagus. However, at this level, the left common carotid artery is closely located to the esophagus and could be affected during this manipulation. </a:t>
            </a:r>
          </a:p>
          <a:p>
            <a:r>
              <a:rPr lang="en-US" sz="1200" kern="1200" dirty="0">
                <a:solidFill>
                  <a:schemeClr val="tx1"/>
                </a:solidFill>
                <a:effectLst/>
                <a:latin typeface="+mn-lt"/>
                <a:ea typeface="+mn-ea"/>
                <a:cs typeface="+mn-cs"/>
              </a:rPr>
              <a:t>This study aims thus to assess the hemodynamic effects on the carotid blood flow during LPEC.</a:t>
            </a:r>
            <a:endParaRPr lang="fr-BE" sz="1200" kern="1200" dirty="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9FA19A33-370A-FF4B-999D-9AA47977A718}" type="slidenum">
              <a:rPr lang="fr-FR" smtClean="0"/>
              <a:t>3</a:t>
            </a:fld>
            <a:endParaRPr lang="fr-FR"/>
          </a:p>
        </p:txBody>
      </p:sp>
    </p:spTree>
    <p:extLst>
      <p:ext uri="{BB962C8B-B14F-4D97-AF65-F5344CB8AC3E}">
        <p14:creationId xmlns:p14="http://schemas.microsoft.com/office/powerpoint/2010/main" val="34769956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fontAlgn="base"/>
            <a:r>
              <a:rPr lang="en-US" sz="1200" kern="1200" dirty="0">
                <a:solidFill>
                  <a:schemeClr val="tx1"/>
                </a:solidFill>
                <a:effectLst/>
                <a:latin typeface="+mn-lt"/>
                <a:ea typeface="+mn-ea"/>
                <a:cs typeface="+mn-cs"/>
              </a:rPr>
              <a:t>After </a:t>
            </a:r>
          </a:p>
          <a:p>
            <a:pPr fontAlgn="base"/>
            <a:r>
              <a:rPr lang="en-US" sz="1200" kern="1200" dirty="0">
                <a:solidFill>
                  <a:schemeClr val="tx1"/>
                </a:solidFill>
                <a:effectLst/>
                <a:latin typeface="+mn-lt"/>
                <a:ea typeface="+mn-ea"/>
                <a:cs typeface="+mn-cs"/>
              </a:rPr>
              <a:t>After IRB agreement and patient’s written informed consent, we prospectively included 47 healthy adult volunteers. Pregnant women, patients with facial or oropharyngeal abnormalities and anomalies of the carotid arteries were excluded. </a:t>
            </a:r>
          </a:p>
          <a:p>
            <a:pPr fontAlgn="base"/>
            <a:r>
              <a:rPr lang="en-US" sz="1200" kern="1200" dirty="0">
                <a:solidFill>
                  <a:schemeClr val="tx1"/>
                </a:solidFill>
                <a:effectLst/>
                <a:latin typeface="+mn-lt"/>
                <a:ea typeface="+mn-ea"/>
                <a:cs typeface="+mn-cs"/>
              </a:rPr>
              <a:t>Demographic data, neck circumference, history of vascular pathology, or hypercholesterolemia were registered. </a:t>
            </a:r>
            <a:endParaRPr lang="fr-BE" sz="1200" kern="1200" dirty="0">
              <a:solidFill>
                <a:schemeClr val="tx1"/>
              </a:solidFill>
              <a:effectLst/>
              <a:latin typeface="+mn-lt"/>
              <a:ea typeface="+mn-ea"/>
              <a:cs typeface="+mn-cs"/>
            </a:endParaRPr>
          </a:p>
          <a:p>
            <a:pPr fontAlgn="base"/>
            <a:endParaRPr lang="en-US" sz="1200" kern="1200" dirty="0">
              <a:solidFill>
                <a:schemeClr val="tx1"/>
              </a:solidFill>
              <a:effectLst/>
              <a:latin typeface="+mn-lt"/>
              <a:ea typeface="+mn-ea"/>
              <a:cs typeface="+mn-cs"/>
            </a:endParaRPr>
          </a:p>
          <a:p>
            <a:pPr fontAlgn="base"/>
            <a:r>
              <a:rPr lang="en-US" sz="1200" kern="1200" dirty="0">
                <a:solidFill>
                  <a:schemeClr val="tx1"/>
                </a:solidFill>
                <a:effectLst/>
                <a:latin typeface="+mn-lt"/>
                <a:ea typeface="+mn-ea"/>
                <a:cs typeface="+mn-cs"/>
              </a:rPr>
              <a:t>Patients were placed in a supine position for the ultrasonographic exam, with the head in a neutral position. </a:t>
            </a:r>
          </a:p>
          <a:p>
            <a:pPr fontAlgn="base"/>
            <a:r>
              <a:rPr lang="en-US" sz="1200" kern="1200" dirty="0">
                <a:solidFill>
                  <a:schemeClr val="tx1"/>
                </a:solidFill>
                <a:effectLst/>
                <a:latin typeface="+mn-lt"/>
                <a:ea typeface="+mn-ea"/>
                <a:cs typeface="+mn-cs"/>
              </a:rPr>
              <a:t>Using the Philips Epiq5Q ultrasound machine, an ultrasound examination of the neck using  linear vascular ultrasound transducer was performed. </a:t>
            </a:r>
          </a:p>
          <a:p>
            <a:pPr fontAlgn="base"/>
            <a:endParaRPr lang="en-US" sz="1200" kern="1200" dirty="0">
              <a:solidFill>
                <a:schemeClr val="tx1"/>
              </a:solidFill>
              <a:effectLst/>
              <a:latin typeface="+mn-lt"/>
              <a:ea typeface="+mn-ea"/>
              <a:cs typeface="+mn-cs"/>
            </a:endParaRPr>
          </a:p>
          <a:p>
            <a:pPr fontAlgn="base"/>
            <a:r>
              <a:rPr lang="en-US" sz="1200" kern="1200" dirty="0">
                <a:solidFill>
                  <a:schemeClr val="tx1"/>
                </a:solidFill>
                <a:effectLst/>
                <a:latin typeface="+mn-lt"/>
                <a:ea typeface="+mn-ea"/>
                <a:cs typeface="+mn-cs"/>
              </a:rPr>
              <a:t>First, an analysis without applying the LPEC-maneuver was performed. The common and bilateral internal carotid arteries were studied in cross-section and longitudinal axis to exclude atheromatous plaques or vascular malformation. We performed a planimetry of the common and internal carotid arteries. </a:t>
            </a:r>
          </a:p>
          <a:p>
            <a:pPr fontAlgn="base"/>
            <a:r>
              <a:rPr lang="en-US" sz="1200" kern="1200" dirty="0">
                <a:solidFill>
                  <a:schemeClr val="tx1"/>
                </a:solidFill>
                <a:effectLst/>
                <a:latin typeface="+mn-lt"/>
                <a:ea typeface="+mn-ea"/>
                <a:cs typeface="+mn-cs"/>
              </a:rPr>
              <a:t>A Doppler ultrasound of the carotid artery was also obtained and recorded maximum systolic and </a:t>
            </a:r>
            <a:r>
              <a:rPr lang="en-US" sz="1200" kern="1200" dirty="0" err="1">
                <a:solidFill>
                  <a:schemeClr val="tx1"/>
                </a:solidFill>
                <a:effectLst/>
                <a:latin typeface="+mn-lt"/>
                <a:ea typeface="+mn-ea"/>
                <a:cs typeface="+mn-cs"/>
              </a:rPr>
              <a:t>telediastolic</a:t>
            </a:r>
            <a:r>
              <a:rPr lang="en-US" sz="1200" kern="1200" dirty="0">
                <a:solidFill>
                  <a:schemeClr val="tx1"/>
                </a:solidFill>
                <a:effectLst/>
                <a:latin typeface="+mn-lt"/>
                <a:ea typeface="+mn-ea"/>
                <a:cs typeface="+mn-cs"/>
              </a:rPr>
              <a:t> velocities in the common and internal carotid arteries. The ultrasound scanner automatically calculated the resistivity index.</a:t>
            </a:r>
            <a:endParaRPr lang="fr-BE" sz="1200" kern="1200" dirty="0">
              <a:solidFill>
                <a:schemeClr val="tx1"/>
              </a:solidFill>
              <a:effectLst/>
              <a:latin typeface="+mn-lt"/>
              <a:ea typeface="+mn-ea"/>
              <a:cs typeface="+mn-cs"/>
            </a:endParaRPr>
          </a:p>
          <a:p>
            <a:pPr fontAlgn="base"/>
            <a:r>
              <a:rPr lang="en-US" sz="1200" kern="1200" dirty="0">
                <a:solidFill>
                  <a:schemeClr val="tx1"/>
                </a:solidFill>
                <a:effectLst/>
                <a:latin typeface="+mn-lt"/>
                <a:ea typeface="+mn-ea"/>
                <a:cs typeface="+mn-cs"/>
              </a:rPr>
              <a:t>Then, all same measurements were repeated while applying LPEC-maneuver for 15 to 20 seconds (duration)</a:t>
            </a:r>
            <a:endParaRPr lang="fr-BE" sz="1200" kern="1200" dirty="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9FA19A33-370A-FF4B-999D-9AA47977A718}" type="slidenum">
              <a:rPr lang="fr-FR" smtClean="0"/>
              <a:t>4</a:t>
            </a:fld>
            <a:endParaRPr lang="fr-FR"/>
          </a:p>
        </p:txBody>
      </p:sp>
    </p:spTree>
    <p:extLst>
      <p:ext uri="{BB962C8B-B14F-4D97-AF65-F5344CB8AC3E}">
        <p14:creationId xmlns:p14="http://schemas.microsoft.com/office/powerpoint/2010/main" val="42187884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As said, 47 patients were enrolled, 68% female, 32% male with a mean age of 42 years. </a:t>
            </a:r>
          </a:p>
          <a:p>
            <a:r>
              <a:rPr lang="en-US" sz="1200" kern="1200" dirty="0">
                <a:solidFill>
                  <a:schemeClr val="tx1"/>
                </a:solidFill>
                <a:effectLst/>
                <a:latin typeface="+mn-lt"/>
                <a:ea typeface="+mn-ea"/>
                <a:cs typeface="+mn-cs"/>
              </a:rPr>
              <a:t>For the overall cohort, the surface of the left common carotid artery was not significantly modified by LPEC. Furthermore, as shown by this box plot in figure 1 maximum systolic velocity and RI in the left common carotid artery was similar without and with LPEC.</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Of note, eight patients (17%) did show isolated significant ultrasound changes with either a compression of the left common carotid artery or an acceleration of the blood flow downstream of the compression. No clinical effect was observed in these patients and the contralateral flow was not affected.</a:t>
            </a:r>
          </a:p>
        </p:txBody>
      </p:sp>
      <p:sp>
        <p:nvSpPr>
          <p:cNvPr id="4" name="Espace réservé du numéro de diapositive 3"/>
          <p:cNvSpPr>
            <a:spLocks noGrp="1"/>
          </p:cNvSpPr>
          <p:nvPr>
            <p:ph type="sldNum" sz="quarter" idx="10"/>
          </p:nvPr>
        </p:nvSpPr>
        <p:spPr/>
        <p:txBody>
          <a:bodyPr/>
          <a:lstStyle/>
          <a:p>
            <a:fld id="{9FA19A33-370A-FF4B-999D-9AA47977A718}" type="slidenum">
              <a:rPr lang="fr-FR" smtClean="0"/>
              <a:t>5</a:t>
            </a:fld>
            <a:endParaRPr lang="fr-FR"/>
          </a:p>
        </p:txBody>
      </p:sp>
    </p:spTree>
    <p:extLst>
      <p:ext uri="{BB962C8B-B14F-4D97-AF65-F5344CB8AC3E}">
        <p14:creationId xmlns:p14="http://schemas.microsoft.com/office/powerpoint/2010/main" val="31168969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conclusion, our results suggest that LPEC does not significantly influence the left common carotid artery blood flow and thus appears to be a safe technique of esophageal compression.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future study on a larger scale and including healthy and unhealthy patients, is nevertheless needed to confirm our results.</a:t>
            </a:r>
          </a:p>
        </p:txBody>
      </p:sp>
      <p:sp>
        <p:nvSpPr>
          <p:cNvPr id="4" name="Espace réservé du numéro de diapositive 3"/>
          <p:cNvSpPr>
            <a:spLocks noGrp="1"/>
          </p:cNvSpPr>
          <p:nvPr>
            <p:ph type="sldNum" sz="quarter" idx="10"/>
          </p:nvPr>
        </p:nvSpPr>
        <p:spPr/>
        <p:txBody>
          <a:bodyPr/>
          <a:lstStyle/>
          <a:p>
            <a:fld id="{9FA19A33-370A-FF4B-999D-9AA47977A718}" type="slidenum">
              <a:rPr lang="fr-FR" smtClean="0"/>
              <a:t>6</a:t>
            </a:fld>
            <a:endParaRPr lang="fr-FR"/>
          </a:p>
        </p:txBody>
      </p:sp>
    </p:spTree>
    <p:extLst>
      <p:ext uri="{BB962C8B-B14F-4D97-AF65-F5344CB8AC3E}">
        <p14:creationId xmlns:p14="http://schemas.microsoft.com/office/powerpoint/2010/main" val="40087936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conclusion, our results suggest that LPEC does not significantly influence the left common carotid artery blood flow and thus appears to be a safe technique of esophageal compression.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future study on a larger scale and including healthy and unhealthy patients, is nevertheless needed to confirm our results.</a:t>
            </a:r>
          </a:p>
        </p:txBody>
      </p:sp>
      <p:sp>
        <p:nvSpPr>
          <p:cNvPr id="4" name="Espace réservé du numéro de diapositive 3"/>
          <p:cNvSpPr>
            <a:spLocks noGrp="1"/>
          </p:cNvSpPr>
          <p:nvPr>
            <p:ph type="sldNum" sz="quarter" idx="10"/>
          </p:nvPr>
        </p:nvSpPr>
        <p:spPr/>
        <p:txBody>
          <a:bodyPr/>
          <a:lstStyle/>
          <a:p>
            <a:fld id="{9FA19A33-370A-FF4B-999D-9AA47977A718}" type="slidenum">
              <a:rPr lang="fr-FR" smtClean="0"/>
              <a:t>7</a:t>
            </a:fld>
            <a:endParaRPr lang="fr-FR"/>
          </a:p>
        </p:txBody>
      </p:sp>
    </p:spTree>
    <p:extLst>
      <p:ext uri="{BB962C8B-B14F-4D97-AF65-F5344CB8AC3E}">
        <p14:creationId xmlns:p14="http://schemas.microsoft.com/office/powerpoint/2010/main" val="10295044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646AC-8F34-C54B-9C45-F8B1D739E71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0D2B44D-A7F2-DD41-A3A7-9486A87E38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3A27078-55C9-3443-A030-855AF0FA5DC8}"/>
              </a:ext>
            </a:extLst>
          </p:cNvPr>
          <p:cNvSpPr>
            <a:spLocks noGrp="1"/>
          </p:cNvSpPr>
          <p:nvPr>
            <p:ph type="dt" sz="half" idx="10"/>
          </p:nvPr>
        </p:nvSpPr>
        <p:spPr/>
        <p:txBody>
          <a:bodyPr/>
          <a:lstStyle/>
          <a:p>
            <a:fld id="{C24C1DD5-3441-2441-91F5-A09DD4923C7C}" type="datetimeFigureOut">
              <a:rPr lang="en-US" smtClean="0"/>
              <a:t>4/12/21</a:t>
            </a:fld>
            <a:endParaRPr lang="en-US"/>
          </a:p>
        </p:txBody>
      </p:sp>
      <p:sp>
        <p:nvSpPr>
          <p:cNvPr id="5" name="Footer Placeholder 4">
            <a:extLst>
              <a:ext uri="{FF2B5EF4-FFF2-40B4-BE49-F238E27FC236}">
                <a16:creationId xmlns:a16="http://schemas.microsoft.com/office/drawing/2014/main" id="{D7DEDC4B-AED1-2447-9BD4-B0F713C855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3432BC-B2C4-6845-AEF7-EDF694FBFCFC}"/>
              </a:ext>
            </a:extLst>
          </p:cNvPr>
          <p:cNvSpPr>
            <a:spLocks noGrp="1"/>
          </p:cNvSpPr>
          <p:nvPr>
            <p:ph type="sldNum" sz="quarter" idx="12"/>
          </p:nvPr>
        </p:nvSpPr>
        <p:spPr/>
        <p:txBody>
          <a:bodyPr/>
          <a:lstStyle/>
          <a:p>
            <a:fld id="{30937A08-20BE-C046-ABC8-CA83FFBA959C}" type="slidenum">
              <a:rPr lang="en-US" smtClean="0"/>
              <a:t>‹N°›</a:t>
            </a:fld>
            <a:endParaRPr lang="en-US"/>
          </a:p>
        </p:txBody>
      </p:sp>
    </p:spTree>
    <p:extLst>
      <p:ext uri="{BB962C8B-B14F-4D97-AF65-F5344CB8AC3E}">
        <p14:creationId xmlns:p14="http://schemas.microsoft.com/office/powerpoint/2010/main" val="382738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F907F-2FE1-F040-B3B9-B5D16B41485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E57ADBE-9209-714C-A3F6-5F4D05792A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537B97-A09C-7A40-9E13-6700C06629E3}"/>
              </a:ext>
            </a:extLst>
          </p:cNvPr>
          <p:cNvSpPr>
            <a:spLocks noGrp="1"/>
          </p:cNvSpPr>
          <p:nvPr>
            <p:ph type="dt" sz="half" idx="10"/>
          </p:nvPr>
        </p:nvSpPr>
        <p:spPr/>
        <p:txBody>
          <a:bodyPr/>
          <a:lstStyle/>
          <a:p>
            <a:fld id="{C24C1DD5-3441-2441-91F5-A09DD4923C7C}" type="datetimeFigureOut">
              <a:rPr lang="en-US" smtClean="0"/>
              <a:t>4/12/21</a:t>
            </a:fld>
            <a:endParaRPr lang="en-US"/>
          </a:p>
        </p:txBody>
      </p:sp>
      <p:sp>
        <p:nvSpPr>
          <p:cNvPr id="5" name="Footer Placeholder 4">
            <a:extLst>
              <a:ext uri="{FF2B5EF4-FFF2-40B4-BE49-F238E27FC236}">
                <a16:creationId xmlns:a16="http://schemas.microsoft.com/office/drawing/2014/main" id="{6B0A5CCB-D92F-1945-A517-B9B94A913F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04253B-C901-3549-97E8-4F46DED98BB2}"/>
              </a:ext>
            </a:extLst>
          </p:cNvPr>
          <p:cNvSpPr>
            <a:spLocks noGrp="1"/>
          </p:cNvSpPr>
          <p:nvPr>
            <p:ph type="sldNum" sz="quarter" idx="12"/>
          </p:nvPr>
        </p:nvSpPr>
        <p:spPr/>
        <p:txBody>
          <a:bodyPr/>
          <a:lstStyle/>
          <a:p>
            <a:fld id="{30937A08-20BE-C046-ABC8-CA83FFBA959C}" type="slidenum">
              <a:rPr lang="en-US" smtClean="0"/>
              <a:t>‹N°›</a:t>
            </a:fld>
            <a:endParaRPr lang="en-US"/>
          </a:p>
        </p:txBody>
      </p:sp>
    </p:spTree>
    <p:extLst>
      <p:ext uri="{BB962C8B-B14F-4D97-AF65-F5344CB8AC3E}">
        <p14:creationId xmlns:p14="http://schemas.microsoft.com/office/powerpoint/2010/main" val="1044136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661B62-BCE4-B24B-A2C0-D9AE46EE626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9019EEC-4B4A-3048-B5F5-1F950DB753A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DD3E10-0EF5-1B42-93F7-EC22312944E6}"/>
              </a:ext>
            </a:extLst>
          </p:cNvPr>
          <p:cNvSpPr>
            <a:spLocks noGrp="1"/>
          </p:cNvSpPr>
          <p:nvPr>
            <p:ph type="dt" sz="half" idx="10"/>
          </p:nvPr>
        </p:nvSpPr>
        <p:spPr/>
        <p:txBody>
          <a:bodyPr/>
          <a:lstStyle/>
          <a:p>
            <a:fld id="{C24C1DD5-3441-2441-91F5-A09DD4923C7C}" type="datetimeFigureOut">
              <a:rPr lang="en-US" smtClean="0"/>
              <a:t>4/12/21</a:t>
            </a:fld>
            <a:endParaRPr lang="en-US"/>
          </a:p>
        </p:txBody>
      </p:sp>
      <p:sp>
        <p:nvSpPr>
          <p:cNvPr id="5" name="Footer Placeholder 4">
            <a:extLst>
              <a:ext uri="{FF2B5EF4-FFF2-40B4-BE49-F238E27FC236}">
                <a16:creationId xmlns:a16="http://schemas.microsoft.com/office/drawing/2014/main" id="{FF7D7DC7-8158-0A48-9563-7BA05D72B1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7A1CAF-A99C-EB4B-82D2-FBBE97B7C912}"/>
              </a:ext>
            </a:extLst>
          </p:cNvPr>
          <p:cNvSpPr>
            <a:spLocks noGrp="1"/>
          </p:cNvSpPr>
          <p:nvPr>
            <p:ph type="sldNum" sz="quarter" idx="12"/>
          </p:nvPr>
        </p:nvSpPr>
        <p:spPr/>
        <p:txBody>
          <a:bodyPr/>
          <a:lstStyle/>
          <a:p>
            <a:fld id="{30937A08-20BE-C046-ABC8-CA83FFBA959C}" type="slidenum">
              <a:rPr lang="en-US" smtClean="0"/>
              <a:t>‹N°›</a:t>
            </a:fld>
            <a:endParaRPr lang="en-US"/>
          </a:p>
        </p:txBody>
      </p:sp>
    </p:spTree>
    <p:extLst>
      <p:ext uri="{BB962C8B-B14F-4D97-AF65-F5344CB8AC3E}">
        <p14:creationId xmlns:p14="http://schemas.microsoft.com/office/powerpoint/2010/main" val="2006453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04E6C-BECA-1A4C-8576-D97148640C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5131E35-01FD-FA40-8CE9-992D1149090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E71E14-0A49-7647-A45B-B822FD495A9A}"/>
              </a:ext>
            </a:extLst>
          </p:cNvPr>
          <p:cNvSpPr>
            <a:spLocks noGrp="1"/>
          </p:cNvSpPr>
          <p:nvPr>
            <p:ph type="dt" sz="half" idx="10"/>
          </p:nvPr>
        </p:nvSpPr>
        <p:spPr/>
        <p:txBody>
          <a:bodyPr/>
          <a:lstStyle/>
          <a:p>
            <a:fld id="{C24C1DD5-3441-2441-91F5-A09DD4923C7C}" type="datetimeFigureOut">
              <a:rPr lang="en-US" smtClean="0"/>
              <a:t>4/12/21</a:t>
            </a:fld>
            <a:endParaRPr lang="en-US"/>
          </a:p>
        </p:txBody>
      </p:sp>
      <p:sp>
        <p:nvSpPr>
          <p:cNvPr id="5" name="Footer Placeholder 4">
            <a:extLst>
              <a:ext uri="{FF2B5EF4-FFF2-40B4-BE49-F238E27FC236}">
                <a16:creationId xmlns:a16="http://schemas.microsoft.com/office/drawing/2014/main" id="{5C0875C0-6208-5748-8D79-8E2E8FBD7A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795C13-5B0C-A641-8824-3CCF2C6CAA38}"/>
              </a:ext>
            </a:extLst>
          </p:cNvPr>
          <p:cNvSpPr>
            <a:spLocks noGrp="1"/>
          </p:cNvSpPr>
          <p:nvPr>
            <p:ph type="sldNum" sz="quarter" idx="12"/>
          </p:nvPr>
        </p:nvSpPr>
        <p:spPr/>
        <p:txBody>
          <a:bodyPr/>
          <a:lstStyle/>
          <a:p>
            <a:fld id="{30937A08-20BE-C046-ABC8-CA83FFBA959C}" type="slidenum">
              <a:rPr lang="en-US" smtClean="0"/>
              <a:t>‹N°›</a:t>
            </a:fld>
            <a:endParaRPr lang="en-US"/>
          </a:p>
        </p:txBody>
      </p:sp>
    </p:spTree>
    <p:extLst>
      <p:ext uri="{BB962C8B-B14F-4D97-AF65-F5344CB8AC3E}">
        <p14:creationId xmlns:p14="http://schemas.microsoft.com/office/powerpoint/2010/main" val="1102487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9BD49-43B9-FB45-8F5C-918E51CB67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5E9D2E6-F0FF-B142-B4B2-1E8B592A84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69D9607-382E-1F4E-B13A-F536F6BF8974}"/>
              </a:ext>
            </a:extLst>
          </p:cNvPr>
          <p:cNvSpPr>
            <a:spLocks noGrp="1"/>
          </p:cNvSpPr>
          <p:nvPr>
            <p:ph type="dt" sz="half" idx="10"/>
          </p:nvPr>
        </p:nvSpPr>
        <p:spPr/>
        <p:txBody>
          <a:bodyPr/>
          <a:lstStyle/>
          <a:p>
            <a:fld id="{C24C1DD5-3441-2441-91F5-A09DD4923C7C}" type="datetimeFigureOut">
              <a:rPr lang="en-US" smtClean="0"/>
              <a:t>4/12/21</a:t>
            </a:fld>
            <a:endParaRPr lang="en-US"/>
          </a:p>
        </p:txBody>
      </p:sp>
      <p:sp>
        <p:nvSpPr>
          <p:cNvPr id="5" name="Footer Placeholder 4">
            <a:extLst>
              <a:ext uri="{FF2B5EF4-FFF2-40B4-BE49-F238E27FC236}">
                <a16:creationId xmlns:a16="http://schemas.microsoft.com/office/drawing/2014/main" id="{F61167E2-05C7-684D-B89C-4491948A9F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79CB7F-8910-0E49-8723-8A27E5D00AEC}"/>
              </a:ext>
            </a:extLst>
          </p:cNvPr>
          <p:cNvSpPr>
            <a:spLocks noGrp="1"/>
          </p:cNvSpPr>
          <p:nvPr>
            <p:ph type="sldNum" sz="quarter" idx="12"/>
          </p:nvPr>
        </p:nvSpPr>
        <p:spPr/>
        <p:txBody>
          <a:bodyPr/>
          <a:lstStyle/>
          <a:p>
            <a:fld id="{30937A08-20BE-C046-ABC8-CA83FFBA959C}" type="slidenum">
              <a:rPr lang="en-US" smtClean="0"/>
              <a:t>‹N°›</a:t>
            </a:fld>
            <a:endParaRPr lang="en-US"/>
          </a:p>
        </p:txBody>
      </p:sp>
    </p:spTree>
    <p:extLst>
      <p:ext uri="{BB962C8B-B14F-4D97-AF65-F5344CB8AC3E}">
        <p14:creationId xmlns:p14="http://schemas.microsoft.com/office/powerpoint/2010/main" val="3561895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63F4A-CFCE-544D-BDF6-654B165E83E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63D419-3E70-B74F-8DED-5F463AB0C8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284804D-FD8B-AE4C-B609-F61A8565B75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C9C0DA1-0F6C-7649-91EA-981727A9F95F}"/>
              </a:ext>
            </a:extLst>
          </p:cNvPr>
          <p:cNvSpPr>
            <a:spLocks noGrp="1"/>
          </p:cNvSpPr>
          <p:nvPr>
            <p:ph type="dt" sz="half" idx="10"/>
          </p:nvPr>
        </p:nvSpPr>
        <p:spPr/>
        <p:txBody>
          <a:bodyPr/>
          <a:lstStyle/>
          <a:p>
            <a:fld id="{C24C1DD5-3441-2441-91F5-A09DD4923C7C}" type="datetimeFigureOut">
              <a:rPr lang="en-US" smtClean="0"/>
              <a:t>4/12/21</a:t>
            </a:fld>
            <a:endParaRPr lang="en-US"/>
          </a:p>
        </p:txBody>
      </p:sp>
      <p:sp>
        <p:nvSpPr>
          <p:cNvPr id="6" name="Footer Placeholder 5">
            <a:extLst>
              <a:ext uri="{FF2B5EF4-FFF2-40B4-BE49-F238E27FC236}">
                <a16:creationId xmlns:a16="http://schemas.microsoft.com/office/drawing/2014/main" id="{00C273CD-D8DB-D94E-BBD0-49FDD581A9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FA81FE-B734-904F-B314-82AB09395558}"/>
              </a:ext>
            </a:extLst>
          </p:cNvPr>
          <p:cNvSpPr>
            <a:spLocks noGrp="1"/>
          </p:cNvSpPr>
          <p:nvPr>
            <p:ph type="sldNum" sz="quarter" idx="12"/>
          </p:nvPr>
        </p:nvSpPr>
        <p:spPr/>
        <p:txBody>
          <a:bodyPr/>
          <a:lstStyle/>
          <a:p>
            <a:fld id="{30937A08-20BE-C046-ABC8-CA83FFBA959C}" type="slidenum">
              <a:rPr lang="en-US" smtClean="0"/>
              <a:t>‹N°›</a:t>
            </a:fld>
            <a:endParaRPr lang="en-US"/>
          </a:p>
        </p:txBody>
      </p:sp>
    </p:spTree>
    <p:extLst>
      <p:ext uri="{BB962C8B-B14F-4D97-AF65-F5344CB8AC3E}">
        <p14:creationId xmlns:p14="http://schemas.microsoft.com/office/powerpoint/2010/main" val="1402030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5BC74-18B3-D640-9350-7B03D6CDAC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4916AC0-9B49-6543-95D4-E23E76357F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875D05A-D4F8-A54B-8140-83608E9D00F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E02B0CF-1A97-DE4C-B018-AC51BD9806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E06093A-AA31-F243-BF50-7398A45CBF1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C734D33-D294-AD42-8FCD-A3416EBF925E}"/>
              </a:ext>
            </a:extLst>
          </p:cNvPr>
          <p:cNvSpPr>
            <a:spLocks noGrp="1"/>
          </p:cNvSpPr>
          <p:nvPr>
            <p:ph type="dt" sz="half" idx="10"/>
          </p:nvPr>
        </p:nvSpPr>
        <p:spPr/>
        <p:txBody>
          <a:bodyPr/>
          <a:lstStyle/>
          <a:p>
            <a:fld id="{C24C1DD5-3441-2441-91F5-A09DD4923C7C}" type="datetimeFigureOut">
              <a:rPr lang="en-US" smtClean="0"/>
              <a:t>4/12/21</a:t>
            </a:fld>
            <a:endParaRPr lang="en-US"/>
          </a:p>
        </p:txBody>
      </p:sp>
      <p:sp>
        <p:nvSpPr>
          <p:cNvPr id="8" name="Footer Placeholder 7">
            <a:extLst>
              <a:ext uri="{FF2B5EF4-FFF2-40B4-BE49-F238E27FC236}">
                <a16:creationId xmlns:a16="http://schemas.microsoft.com/office/drawing/2014/main" id="{2A0F0B2C-D45B-5E48-9C36-677A1FB42EC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72D4DA8-6A6D-5249-8356-95ADD1143534}"/>
              </a:ext>
            </a:extLst>
          </p:cNvPr>
          <p:cNvSpPr>
            <a:spLocks noGrp="1"/>
          </p:cNvSpPr>
          <p:nvPr>
            <p:ph type="sldNum" sz="quarter" idx="12"/>
          </p:nvPr>
        </p:nvSpPr>
        <p:spPr/>
        <p:txBody>
          <a:bodyPr/>
          <a:lstStyle/>
          <a:p>
            <a:fld id="{30937A08-20BE-C046-ABC8-CA83FFBA959C}" type="slidenum">
              <a:rPr lang="en-US" smtClean="0"/>
              <a:t>‹N°›</a:t>
            </a:fld>
            <a:endParaRPr lang="en-US"/>
          </a:p>
        </p:txBody>
      </p:sp>
    </p:spTree>
    <p:extLst>
      <p:ext uri="{BB962C8B-B14F-4D97-AF65-F5344CB8AC3E}">
        <p14:creationId xmlns:p14="http://schemas.microsoft.com/office/powerpoint/2010/main" val="3581768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E7E9C-6DB3-6345-8A1F-561F00BBDD7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8E6A2D6-446D-8445-A14C-A07BA7F11383}"/>
              </a:ext>
            </a:extLst>
          </p:cNvPr>
          <p:cNvSpPr>
            <a:spLocks noGrp="1"/>
          </p:cNvSpPr>
          <p:nvPr>
            <p:ph type="dt" sz="half" idx="10"/>
          </p:nvPr>
        </p:nvSpPr>
        <p:spPr/>
        <p:txBody>
          <a:bodyPr/>
          <a:lstStyle/>
          <a:p>
            <a:fld id="{C24C1DD5-3441-2441-91F5-A09DD4923C7C}" type="datetimeFigureOut">
              <a:rPr lang="en-US" smtClean="0"/>
              <a:t>4/12/21</a:t>
            </a:fld>
            <a:endParaRPr lang="en-US"/>
          </a:p>
        </p:txBody>
      </p:sp>
      <p:sp>
        <p:nvSpPr>
          <p:cNvPr id="4" name="Footer Placeholder 3">
            <a:extLst>
              <a:ext uri="{FF2B5EF4-FFF2-40B4-BE49-F238E27FC236}">
                <a16:creationId xmlns:a16="http://schemas.microsoft.com/office/drawing/2014/main" id="{5D660C90-6F75-FB43-8355-099918623D2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E2DB18-A6B2-954F-B5E7-3C4E53F6466D}"/>
              </a:ext>
            </a:extLst>
          </p:cNvPr>
          <p:cNvSpPr>
            <a:spLocks noGrp="1"/>
          </p:cNvSpPr>
          <p:nvPr>
            <p:ph type="sldNum" sz="quarter" idx="12"/>
          </p:nvPr>
        </p:nvSpPr>
        <p:spPr/>
        <p:txBody>
          <a:bodyPr/>
          <a:lstStyle/>
          <a:p>
            <a:fld id="{30937A08-20BE-C046-ABC8-CA83FFBA959C}" type="slidenum">
              <a:rPr lang="en-US" smtClean="0"/>
              <a:t>‹N°›</a:t>
            </a:fld>
            <a:endParaRPr lang="en-US"/>
          </a:p>
        </p:txBody>
      </p:sp>
    </p:spTree>
    <p:extLst>
      <p:ext uri="{BB962C8B-B14F-4D97-AF65-F5344CB8AC3E}">
        <p14:creationId xmlns:p14="http://schemas.microsoft.com/office/powerpoint/2010/main" val="100246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7D3F7DB-A6B5-F842-AA02-6643B1FC7FE5}"/>
              </a:ext>
            </a:extLst>
          </p:cNvPr>
          <p:cNvSpPr>
            <a:spLocks noGrp="1"/>
          </p:cNvSpPr>
          <p:nvPr>
            <p:ph type="dt" sz="half" idx="10"/>
          </p:nvPr>
        </p:nvSpPr>
        <p:spPr/>
        <p:txBody>
          <a:bodyPr/>
          <a:lstStyle/>
          <a:p>
            <a:fld id="{C24C1DD5-3441-2441-91F5-A09DD4923C7C}" type="datetimeFigureOut">
              <a:rPr lang="en-US" smtClean="0"/>
              <a:t>4/12/21</a:t>
            </a:fld>
            <a:endParaRPr lang="en-US"/>
          </a:p>
        </p:txBody>
      </p:sp>
      <p:sp>
        <p:nvSpPr>
          <p:cNvPr id="3" name="Footer Placeholder 2">
            <a:extLst>
              <a:ext uri="{FF2B5EF4-FFF2-40B4-BE49-F238E27FC236}">
                <a16:creationId xmlns:a16="http://schemas.microsoft.com/office/drawing/2014/main" id="{B80AB449-E44D-4348-BF80-4590D8D89AC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A161FB-557C-7640-AFCD-194D2D244BDB}"/>
              </a:ext>
            </a:extLst>
          </p:cNvPr>
          <p:cNvSpPr>
            <a:spLocks noGrp="1"/>
          </p:cNvSpPr>
          <p:nvPr>
            <p:ph type="sldNum" sz="quarter" idx="12"/>
          </p:nvPr>
        </p:nvSpPr>
        <p:spPr/>
        <p:txBody>
          <a:bodyPr/>
          <a:lstStyle/>
          <a:p>
            <a:fld id="{30937A08-20BE-C046-ABC8-CA83FFBA959C}" type="slidenum">
              <a:rPr lang="en-US" smtClean="0"/>
              <a:t>‹N°›</a:t>
            </a:fld>
            <a:endParaRPr lang="en-US"/>
          </a:p>
        </p:txBody>
      </p:sp>
    </p:spTree>
    <p:extLst>
      <p:ext uri="{BB962C8B-B14F-4D97-AF65-F5344CB8AC3E}">
        <p14:creationId xmlns:p14="http://schemas.microsoft.com/office/powerpoint/2010/main" val="3096856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EECEA-174C-1448-BD64-F087A776EF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068D45-1842-BF4B-A155-B0165021CF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A6304B4-6220-8A45-A153-C9FA4F29B8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0ECA95-DAFC-7945-9E2C-10DED9375BA2}"/>
              </a:ext>
            </a:extLst>
          </p:cNvPr>
          <p:cNvSpPr>
            <a:spLocks noGrp="1"/>
          </p:cNvSpPr>
          <p:nvPr>
            <p:ph type="dt" sz="half" idx="10"/>
          </p:nvPr>
        </p:nvSpPr>
        <p:spPr/>
        <p:txBody>
          <a:bodyPr/>
          <a:lstStyle/>
          <a:p>
            <a:fld id="{C24C1DD5-3441-2441-91F5-A09DD4923C7C}" type="datetimeFigureOut">
              <a:rPr lang="en-US" smtClean="0"/>
              <a:t>4/12/21</a:t>
            </a:fld>
            <a:endParaRPr lang="en-US"/>
          </a:p>
        </p:txBody>
      </p:sp>
      <p:sp>
        <p:nvSpPr>
          <p:cNvPr id="6" name="Footer Placeholder 5">
            <a:extLst>
              <a:ext uri="{FF2B5EF4-FFF2-40B4-BE49-F238E27FC236}">
                <a16:creationId xmlns:a16="http://schemas.microsoft.com/office/drawing/2014/main" id="{A70EFE08-9695-0B4B-AE5F-C0E479E583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E3F3E3-7F05-AA46-8F24-36EEDAC0137C}"/>
              </a:ext>
            </a:extLst>
          </p:cNvPr>
          <p:cNvSpPr>
            <a:spLocks noGrp="1"/>
          </p:cNvSpPr>
          <p:nvPr>
            <p:ph type="sldNum" sz="quarter" idx="12"/>
          </p:nvPr>
        </p:nvSpPr>
        <p:spPr/>
        <p:txBody>
          <a:bodyPr/>
          <a:lstStyle/>
          <a:p>
            <a:fld id="{30937A08-20BE-C046-ABC8-CA83FFBA959C}" type="slidenum">
              <a:rPr lang="en-US" smtClean="0"/>
              <a:t>‹N°›</a:t>
            </a:fld>
            <a:endParaRPr lang="en-US"/>
          </a:p>
        </p:txBody>
      </p:sp>
    </p:spTree>
    <p:extLst>
      <p:ext uri="{BB962C8B-B14F-4D97-AF65-F5344CB8AC3E}">
        <p14:creationId xmlns:p14="http://schemas.microsoft.com/office/powerpoint/2010/main" val="1608171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4DF4D-5726-F54B-9A28-6A1FB08339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477A378-8E02-6046-A30B-068D8EFE31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60D90A-3192-DB4D-A46A-DC97FAA84E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796E03-4CAF-7A44-97E5-4DC4163C3FBA}"/>
              </a:ext>
            </a:extLst>
          </p:cNvPr>
          <p:cNvSpPr>
            <a:spLocks noGrp="1"/>
          </p:cNvSpPr>
          <p:nvPr>
            <p:ph type="dt" sz="half" idx="10"/>
          </p:nvPr>
        </p:nvSpPr>
        <p:spPr/>
        <p:txBody>
          <a:bodyPr/>
          <a:lstStyle/>
          <a:p>
            <a:fld id="{C24C1DD5-3441-2441-91F5-A09DD4923C7C}" type="datetimeFigureOut">
              <a:rPr lang="en-US" smtClean="0"/>
              <a:t>4/12/21</a:t>
            </a:fld>
            <a:endParaRPr lang="en-US"/>
          </a:p>
        </p:txBody>
      </p:sp>
      <p:sp>
        <p:nvSpPr>
          <p:cNvPr id="6" name="Footer Placeholder 5">
            <a:extLst>
              <a:ext uri="{FF2B5EF4-FFF2-40B4-BE49-F238E27FC236}">
                <a16:creationId xmlns:a16="http://schemas.microsoft.com/office/drawing/2014/main" id="{4614315F-E178-E440-88D9-B116A32ADA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0EB536-BB4F-E945-A420-FA3880A415BC}"/>
              </a:ext>
            </a:extLst>
          </p:cNvPr>
          <p:cNvSpPr>
            <a:spLocks noGrp="1"/>
          </p:cNvSpPr>
          <p:nvPr>
            <p:ph type="sldNum" sz="quarter" idx="12"/>
          </p:nvPr>
        </p:nvSpPr>
        <p:spPr/>
        <p:txBody>
          <a:bodyPr/>
          <a:lstStyle/>
          <a:p>
            <a:fld id="{30937A08-20BE-C046-ABC8-CA83FFBA959C}" type="slidenum">
              <a:rPr lang="en-US" smtClean="0"/>
              <a:t>‹N°›</a:t>
            </a:fld>
            <a:endParaRPr lang="en-US"/>
          </a:p>
        </p:txBody>
      </p:sp>
    </p:spTree>
    <p:extLst>
      <p:ext uri="{BB962C8B-B14F-4D97-AF65-F5344CB8AC3E}">
        <p14:creationId xmlns:p14="http://schemas.microsoft.com/office/powerpoint/2010/main" val="1428799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973ED95-9404-3B42-A431-9A7C175479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60A05C1-4654-D544-AC57-A2DB783290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7087D7-6B8A-F548-BCA2-956A7AE361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4C1DD5-3441-2441-91F5-A09DD4923C7C}" type="datetimeFigureOut">
              <a:rPr lang="en-US" smtClean="0"/>
              <a:t>4/12/21</a:t>
            </a:fld>
            <a:endParaRPr lang="en-US"/>
          </a:p>
        </p:txBody>
      </p:sp>
      <p:sp>
        <p:nvSpPr>
          <p:cNvPr id="5" name="Footer Placeholder 4">
            <a:extLst>
              <a:ext uri="{FF2B5EF4-FFF2-40B4-BE49-F238E27FC236}">
                <a16:creationId xmlns:a16="http://schemas.microsoft.com/office/drawing/2014/main" id="{3058C5FF-CD06-0443-834D-FA546160766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FAB7A25-AE8B-1145-8330-7A0CB22566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937A08-20BE-C046-ABC8-CA83FFBA959C}" type="slidenum">
              <a:rPr lang="en-US" smtClean="0"/>
              <a:t>‹N°›</a:t>
            </a:fld>
            <a:endParaRPr lang="en-US"/>
          </a:p>
        </p:txBody>
      </p:sp>
    </p:spTree>
    <p:extLst>
      <p:ext uri="{BB962C8B-B14F-4D97-AF65-F5344CB8AC3E}">
        <p14:creationId xmlns:p14="http://schemas.microsoft.com/office/powerpoint/2010/main" val="7405092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mailto:grandjeanflavien@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6F0440C-4D98-094E-ADB6-F73234097378}"/>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92000" cy="1217083"/>
          </a:xfrm>
          <a:prstGeom prst="rect">
            <a:avLst/>
          </a:prstGeom>
        </p:spPr>
      </p:pic>
      <p:sp>
        <p:nvSpPr>
          <p:cNvPr id="5" name="Titre 4">
            <a:extLst>
              <a:ext uri="{FF2B5EF4-FFF2-40B4-BE49-F238E27FC236}">
                <a16:creationId xmlns:a16="http://schemas.microsoft.com/office/drawing/2014/main" id="{5B0A0710-248E-6348-BC5E-7D22D6B4D025}"/>
              </a:ext>
            </a:extLst>
          </p:cNvPr>
          <p:cNvSpPr>
            <a:spLocks noGrp="1"/>
          </p:cNvSpPr>
          <p:nvPr>
            <p:ph type="ctrTitle"/>
          </p:nvPr>
        </p:nvSpPr>
        <p:spPr>
          <a:xfrm>
            <a:off x="1524000" y="1919163"/>
            <a:ext cx="9144000" cy="2387600"/>
          </a:xfrm>
        </p:spPr>
        <p:txBody>
          <a:bodyPr>
            <a:normAutofit fontScale="90000"/>
          </a:bodyPr>
          <a:lstStyle/>
          <a:p>
            <a:r>
              <a:rPr lang="fr-BE" i="1" dirty="0" err="1"/>
              <a:t>Effect</a:t>
            </a:r>
            <a:r>
              <a:rPr lang="fr-BE" i="1" dirty="0"/>
              <a:t> of </a:t>
            </a:r>
            <a:r>
              <a:rPr lang="fr-BE" i="1" dirty="0" err="1"/>
              <a:t>Low</a:t>
            </a:r>
            <a:r>
              <a:rPr lang="fr-BE" i="1" dirty="0"/>
              <a:t> </a:t>
            </a:r>
            <a:r>
              <a:rPr lang="fr-BE" i="1" dirty="0" err="1"/>
              <a:t>Left</a:t>
            </a:r>
            <a:r>
              <a:rPr lang="fr-BE" i="1" dirty="0"/>
              <a:t> </a:t>
            </a:r>
            <a:r>
              <a:rPr lang="fr-BE" i="1" dirty="0" err="1"/>
              <a:t>Paratracheal</a:t>
            </a:r>
            <a:r>
              <a:rPr lang="fr-BE" i="1" dirty="0"/>
              <a:t> </a:t>
            </a:r>
            <a:r>
              <a:rPr lang="fr-BE" i="1" dirty="0" err="1"/>
              <a:t>Esophagus</a:t>
            </a:r>
            <a:r>
              <a:rPr lang="fr-BE" i="1" dirty="0"/>
              <a:t> Compression (LPEC) </a:t>
            </a:r>
            <a:br>
              <a:rPr lang="fr-BE" i="1" dirty="0"/>
            </a:br>
            <a:r>
              <a:rPr lang="fr-BE" i="1" dirty="0"/>
              <a:t>on </a:t>
            </a:r>
            <a:r>
              <a:rPr lang="fr-BE" i="1" dirty="0" err="1"/>
              <a:t>Carotid</a:t>
            </a:r>
            <a:r>
              <a:rPr lang="fr-BE" i="1" dirty="0"/>
              <a:t> Blood Flow</a:t>
            </a:r>
            <a:endParaRPr lang="fr-FR" dirty="0"/>
          </a:p>
        </p:txBody>
      </p:sp>
      <p:sp>
        <p:nvSpPr>
          <p:cNvPr id="6" name="Sous-titre 5">
            <a:extLst>
              <a:ext uri="{FF2B5EF4-FFF2-40B4-BE49-F238E27FC236}">
                <a16:creationId xmlns:a16="http://schemas.microsoft.com/office/drawing/2014/main" id="{0E96C469-2ECB-FA4A-A8FF-6F1B52A868C2}"/>
              </a:ext>
            </a:extLst>
          </p:cNvPr>
          <p:cNvSpPr>
            <a:spLocks noGrp="1"/>
          </p:cNvSpPr>
          <p:nvPr>
            <p:ph type="subTitle" idx="1"/>
          </p:nvPr>
        </p:nvSpPr>
        <p:spPr>
          <a:xfrm>
            <a:off x="1524000" y="5008843"/>
            <a:ext cx="9144000" cy="1655762"/>
          </a:xfrm>
        </p:spPr>
        <p:txBody>
          <a:bodyPr>
            <a:normAutofit/>
          </a:bodyPr>
          <a:lstStyle/>
          <a:p>
            <a:r>
              <a:rPr lang="fr-FR" dirty="0"/>
              <a:t>Dr GRANDJEAN Flavien; </a:t>
            </a:r>
            <a:r>
              <a:rPr lang="fr-FR" dirty="0" err="1"/>
              <a:t>Radiology</a:t>
            </a:r>
            <a:r>
              <a:rPr lang="fr-FR" dirty="0"/>
              <a:t>; CHU Liège</a:t>
            </a:r>
          </a:p>
          <a:p>
            <a:r>
              <a:rPr lang="fr-FR" dirty="0"/>
              <a:t>Dr DEFLANDRE </a:t>
            </a:r>
            <a:r>
              <a:rPr lang="fr-FR" dirty="0" err="1"/>
              <a:t>Eric</a:t>
            </a:r>
            <a:r>
              <a:rPr lang="fr-FR" dirty="0"/>
              <a:t>; </a:t>
            </a:r>
            <a:r>
              <a:rPr lang="fr-FR" dirty="0" err="1"/>
              <a:t>Anaesthesiology</a:t>
            </a:r>
            <a:r>
              <a:rPr lang="fr-FR" dirty="0"/>
              <a:t>; </a:t>
            </a:r>
          </a:p>
          <a:p>
            <a:r>
              <a:rPr lang="fr-FR" dirty="0"/>
              <a:t>Dr JAVILLIER Benjamin; </a:t>
            </a:r>
            <a:r>
              <a:rPr lang="fr-FR" dirty="0" err="1"/>
              <a:t>Anaesthesiology</a:t>
            </a:r>
            <a:r>
              <a:rPr lang="fr-FR" dirty="0"/>
              <a:t>; </a:t>
            </a:r>
          </a:p>
        </p:txBody>
      </p:sp>
    </p:spTree>
    <p:extLst>
      <p:ext uri="{BB962C8B-B14F-4D97-AF65-F5344CB8AC3E}">
        <p14:creationId xmlns:p14="http://schemas.microsoft.com/office/powerpoint/2010/main" val="3790662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7555947-89DB-1644-8D29-B145742EC82B}"/>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92000" cy="1227667"/>
          </a:xfrm>
          <a:prstGeom prst="rect">
            <a:avLst/>
          </a:prstGeom>
        </p:spPr>
      </p:pic>
      <p:sp>
        <p:nvSpPr>
          <p:cNvPr id="4" name="Titre 3">
            <a:extLst>
              <a:ext uri="{FF2B5EF4-FFF2-40B4-BE49-F238E27FC236}">
                <a16:creationId xmlns:a16="http://schemas.microsoft.com/office/drawing/2014/main" id="{E7FFDB44-6728-1A48-BB03-AFDF05748EE3}"/>
              </a:ext>
            </a:extLst>
          </p:cNvPr>
          <p:cNvSpPr>
            <a:spLocks noGrp="1"/>
          </p:cNvSpPr>
          <p:nvPr>
            <p:ph type="title"/>
          </p:nvPr>
        </p:nvSpPr>
        <p:spPr>
          <a:xfrm>
            <a:off x="838200" y="1129676"/>
            <a:ext cx="10515600" cy="1325563"/>
          </a:xfrm>
        </p:spPr>
        <p:txBody>
          <a:bodyPr/>
          <a:lstStyle/>
          <a:p>
            <a:r>
              <a:rPr lang="fr-FR" dirty="0"/>
              <a:t>DISCLOSURE</a:t>
            </a:r>
          </a:p>
        </p:txBody>
      </p:sp>
      <p:sp>
        <p:nvSpPr>
          <p:cNvPr id="5" name="Espace réservé du contenu 4">
            <a:extLst>
              <a:ext uri="{FF2B5EF4-FFF2-40B4-BE49-F238E27FC236}">
                <a16:creationId xmlns:a16="http://schemas.microsoft.com/office/drawing/2014/main" id="{6EF81C82-4BC5-F345-A34C-FFDAD91DB71E}"/>
              </a:ext>
            </a:extLst>
          </p:cNvPr>
          <p:cNvSpPr>
            <a:spLocks noGrp="1"/>
          </p:cNvSpPr>
          <p:nvPr>
            <p:ph idx="1"/>
          </p:nvPr>
        </p:nvSpPr>
        <p:spPr>
          <a:xfrm>
            <a:off x="838200" y="2357248"/>
            <a:ext cx="10515600" cy="4351338"/>
          </a:xfrm>
        </p:spPr>
        <p:txBody>
          <a:bodyPr/>
          <a:lstStyle/>
          <a:p>
            <a:pPr marL="0" indent="0">
              <a:buNone/>
            </a:pPr>
            <a:r>
              <a:rPr lang="en-US" altLang="en-US" b="1" dirty="0" err="1">
                <a:solidFill>
                  <a:srgbClr val="FF0000"/>
                </a:solidFill>
                <a:latin typeface="Calibri" panose="020F0502020204030204" pitchFamily="34" charset="0"/>
              </a:rPr>
              <a:t>Dr</a:t>
            </a:r>
            <a:r>
              <a:rPr lang="en-US" altLang="en-US" b="1" dirty="0">
                <a:solidFill>
                  <a:srgbClr val="FF0000"/>
                </a:solidFill>
                <a:latin typeface="Calibri" panose="020F0502020204030204" pitchFamily="34" charset="0"/>
              </a:rPr>
              <a:t> GRANDJEAN </a:t>
            </a:r>
            <a:r>
              <a:rPr lang="en-US" altLang="en-US" b="1" dirty="0" err="1">
                <a:solidFill>
                  <a:srgbClr val="FF0000"/>
                </a:solidFill>
                <a:latin typeface="Calibri" panose="020F0502020204030204" pitchFamily="34" charset="0"/>
              </a:rPr>
              <a:t>Flavien</a:t>
            </a:r>
            <a:r>
              <a:rPr lang="en-US" altLang="en-US" b="1" dirty="0">
                <a:solidFill>
                  <a:srgbClr val="FF0000"/>
                </a:solidFill>
                <a:latin typeface="Calibri" panose="020F0502020204030204" pitchFamily="34" charset="0"/>
              </a:rPr>
              <a:t>, MD</a:t>
            </a:r>
            <a:br>
              <a:rPr lang="en-US" altLang="en-US" b="1" dirty="0">
                <a:solidFill>
                  <a:srgbClr val="FF0000"/>
                </a:solidFill>
                <a:latin typeface="Calibri" panose="020F0502020204030204" pitchFamily="34" charset="0"/>
              </a:rPr>
            </a:br>
            <a:r>
              <a:rPr lang="en-US" altLang="en-US" b="1" dirty="0">
                <a:solidFill>
                  <a:srgbClr val="FF0000"/>
                </a:solidFill>
                <a:latin typeface="Calibri" panose="020F0502020204030204" pitchFamily="34" charset="0"/>
              </a:rPr>
              <a:t>Resident in Radiology</a:t>
            </a:r>
            <a:br>
              <a:rPr lang="en-US" altLang="en-US" b="1" dirty="0">
                <a:solidFill>
                  <a:srgbClr val="FF0000"/>
                </a:solidFill>
                <a:latin typeface="Calibri" panose="020F0502020204030204" pitchFamily="34" charset="0"/>
              </a:rPr>
            </a:br>
            <a:r>
              <a:rPr lang="en-US" altLang="en-US" b="1" dirty="0">
                <a:solidFill>
                  <a:srgbClr val="FF0000"/>
                </a:solidFill>
                <a:latin typeface="Calibri" panose="020F0502020204030204" pitchFamily="34" charset="0"/>
              </a:rPr>
              <a:t>CHU Liège, Liège, Province of Liège, Belgium</a:t>
            </a:r>
          </a:p>
          <a:p>
            <a:endParaRPr lang="en-US" b="1" dirty="0">
              <a:solidFill>
                <a:srgbClr val="FF0000"/>
              </a:solidFill>
              <a:latin typeface="Calibri" panose="020F0502020204030204" pitchFamily="34" charset="0"/>
              <a:sym typeface="Helvetica Neue"/>
            </a:endParaRPr>
          </a:p>
          <a:p>
            <a:pPr marL="0" indent="0">
              <a:spcBef>
                <a:spcPct val="0"/>
              </a:spcBef>
              <a:buNone/>
            </a:pPr>
            <a:r>
              <a:rPr lang="en-US" altLang="en-US" dirty="0">
                <a:latin typeface="Calibri" panose="020F0502020204030204" pitchFamily="34" charset="0"/>
              </a:rPr>
              <a:t>I have no financial relationships with commercial interests to disclose</a:t>
            </a:r>
            <a:endParaRPr lang="en-US" altLang="en-US" u="sng" dirty="0">
              <a:solidFill>
                <a:srgbClr val="FF0000"/>
              </a:solidFill>
              <a:latin typeface="Calibri" panose="020F0502020204030204" pitchFamily="34" charset="0"/>
            </a:endParaRPr>
          </a:p>
          <a:p>
            <a:pPr>
              <a:spcBef>
                <a:spcPct val="0"/>
              </a:spcBef>
            </a:pPr>
            <a:endParaRPr lang="en-US" b="1" i="1" dirty="0">
              <a:solidFill>
                <a:srgbClr val="FF0000"/>
              </a:solidFill>
              <a:latin typeface="Calibri" panose="020F0502020204030204" pitchFamily="34" charset="0"/>
              <a:sym typeface="Helvetica Neue"/>
            </a:endParaRPr>
          </a:p>
          <a:p>
            <a:pPr marL="0" indent="0">
              <a:spcBef>
                <a:spcPct val="0"/>
              </a:spcBef>
              <a:buNone/>
            </a:pPr>
            <a:r>
              <a:rPr lang="en-US" altLang="en-US" dirty="0">
                <a:latin typeface="Calibri" panose="020F0502020204030204" pitchFamily="34" charset="0"/>
              </a:rPr>
              <a:t>My presentation does not include discussion of off-label or investigational use. </a:t>
            </a:r>
            <a:endParaRPr lang="en-US" dirty="0">
              <a:latin typeface="Calibri" panose="020F0502020204030204" pitchFamily="34" charset="0"/>
              <a:sym typeface="Helvetica Neue"/>
            </a:endParaRPr>
          </a:p>
          <a:p>
            <a:endParaRPr lang="fr-FR" dirty="0"/>
          </a:p>
        </p:txBody>
      </p:sp>
    </p:spTree>
    <p:extLst>
      <p:ext uri="{BB962C8B-B14F-4D97-AF65-F5344CB8AC3E}">
        <p14:creationId xmlns:p14="http://schemas.microsoft.com/office/powerpoint/2010/main" val="2628548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6F0440C-4D98-094E-ADB6-F73234097378}"/>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92000" cy="1217083"/>
          </a:xfrm>
          <a:prstGeom prst="rect">
            <a:avLst/>
          </a:prstGeom>
        </p:spPr>
      </p:pic>
      <p:sp>
        <p:nvSpPr>
          <p:cNvPr id="2" name="Titre 1">
            <a:extLst>
              <a:ext uri="{FF2B5EF4-FFF2-40B4-BE49-F238E27FC236}">
                <a16:creationId xmlns:a16="http://schemas.microsoft.com/office/drawing/2014/main" id="{5D9FCA24-FDE8-DF4A-A10A-7E7CF42EC84D}"/>
              </a:ext>
            </a:extLst>
          </p:cNvPr>
          <p:cNvSpPr>
            <a:spLocks noGrp="1"/>
          </p:cNvSpPr>
          <p:nvPr>
            <p:ph type="title"/>
          </p:nvPr>
        </p:nvSpPr>
        <p:spPr>
          <a:xfrm>
            <a:off x="838200" y="1181099"/>
            <a:ext cx="10515600" cy="1325563"/>
          </a:xfrm>
        </p:spPr>
        <p:txBody>
          <a:bodyPr/>
          <a:lstStyle/>
          <a:p>
            <a:r>
              <a:rPr lang="fr-FR" dirty="0"/>
              <a:t>INTRODUCTION</a:t>
            </a:r>
          </a:p>
        </p:txBody>
      </p:sp>
      <p:sp>
        <p:nvSpPr>
          <p:cNvPr id="3" name="Espace réservé du contenu 2">
            <a:extLst>
              <a:ext uri="{FF2B5EF4-FFF2-40B4-BE49-F238E27FC236}">
                <a16:creationId xmlns:a16="http://schemas.microsoft.com/office/drawing/2014/main" id="{BC913D33-89ED-F442-9C80-AE09BC04550C}"/>
              </a:ext>
            </a:extLst>
          </p:cNvPr>
          <p:cNvSpPr>
            <a:spLocks noGrp="1"/>
          </p:cNvSpPr>
          <p:nvPr>
            <p:ph idx="1"/>
          </p:nvPr>
        </p:nvSpPr>
        <p:spPr>
          <a:xfrm>
            <a:off x="838200" y="2506662"/>
            <a:ext cx="10515600" cy="4351338"/>
          </a:xfrm>
        </p:spPr>
        <p:txBody>
          <a:bodyPr/>
          <a:lstStyle/>
          <a:p>
            <a:endParaRPr lang="fr-FR" dirty="0"/>
          </a:p>
          <a:p>
            <a:r>
              <a:rPr lang="fr-FR" dirty="0" err="1"/>
              <a:t>Sellick</a:t>
            </a:r>
            <a:r>
              <a:rPr lang="fr-FR" dirty="0"/>
              <a:t> </a:t>
            </a:r>
            <a:r>
              <a:rPr lang="fr-FR" dirty="0" err="1"/>
              <a:t>manoeuver</a:t>
            </a:r>
            <a:r>
              <a:rPr lang="fr-FR" dirty="0"/>
              <a:t> = </a:t>
            </a:r>
            <a:r>
              <a:rPr lang="fr-FR" dirty="0" err="1"/>
              <a:t>debated</a:t>
            </a:r>
            <a:r>
              <a:rPr lang="fr-FR" dirty="0"/>
              <a:t> </a:t>
            </a:r>
            <a:r>
              <a:rPr lang="fr-FR" dirty="0">
                <a:sym typeface="Wingdings" pitchFamily="2" charset="2"/>
              </a:rPr>
              <a:t> LPEC (Gautier et al.)</a:t>
            </a:r>
          </a:p>
          <a:p>
            <a:endParaRPr lang="fr-FR" dirty="0">
              <a:sym typeface="Wingdings" pitchFamily="2" charset="2"/>
            </a:endParaRPr>
          </a:p>
          <a:p>
            <a:r>
              <a:rPr lang="fr-FR" dirty="0" err="1">
                <a:sym typeface="Wingdings" pitchFamily="2" charset="2"/>
              </a:rPr>
              <a:t>Left</a:t>
            </a:r>
            <a:r>
              <a:rPr lang="fr-FR" dirty="0">
                <a:sym typeface="Wingdings" pitchFamily="2" charset="2"/>
              </a:rPr>
              <a:t> </a:t>
            </a:r>
            <a:r>
              <a:rPr lang="fr-FR" dirty="0" err="1">
                <a:sym typeface="Wingdings" pitchFamily="2" charset="2"/>
              </a:rPr>
              <a:t>common</a:t>
            </a:r>
            <a:r>
              <a:rPr lang="fr-FR" dirty="0">
                <a:sym typeface="Wingdings" pitchFamily="2" charset="2"/>
              </a:rPr>
              <a:t> </a:t>
            </a:r>
            <a:r>
              <a:rPr lang="fr-FR" dirty="0" err="1">
                <a:sym typeface="Wingdings" pitchFamily="2" charset="2"/>
              </a:rPr>
              <a:t>carotid</a:t>
            </a:r>
            <a:r>
              <a:rPr lang="fr-FR" dirty="0">
                <a:sym typeface="Wingdings" pitchFamily="2" charset="2"/>
              </a:rPr>
              <a:t> </a:t>
            </a:r>
            <a:r>
              <a:rPr lang="fr-FR" dirty="0" err="1">
                <a:sym typeface="Wingdings" pitchFamily="2" charset="2"/>
              </a:rPr>
              <a:t>artery</a:t>
            </a:r>
            <a:endParaRPr lang="fr-FR" dirty="0">
              <a:sym typeface="Wingdings" pitchFamily="2" charset="2"/>
            </a:endParaRPr>
          </a:p>
          <a:p>
            <a:endParaRPr lang="fr-FR" dirty="0">
              <a:sym typeface="Wingdings" pitchFamily="2" charset="2"/>
            </a:endParaRPr>
          </a:p>
          <a:p>
            <a:r>
              <a:rPr lang="fr-FR" dirty="0" err="1">
                <a:sym typeface="Wingdings" pitchFamily="2" charset="2"/>
              </a:rPr>
              <a:t>Hemodynamic</a:t>
            </a:r>
            <a:r>
              <a:rPr lang="fr-FR" dirty="0">
                <a:sym typeface="Wingdings" pitchFamily="2" charset="2"/>
              </a:rPr>
              <a:t> </a:t>
            </a:r>
            <a:r>
              <a:rPr lang="fr-FR" dirty="0" err="1">
                <a:sym typeface="Wingdings" pitchFamily="2" charset="2"/>
              </a:rPr>
              <a:t>effects</a:t>
            </a:r>
            <a:r>
              <a:rPr lang="fr-FR" dirty="0">
                <a:sym typeface="Wingdings" pitchFamily="2" charset="2"/>
              </a:rPr>
              <a:t> on the </a:t>
            </a:r>
            <a:r>
              <a:rPr lang="fr-FR" dirty="0" err="1">
                <a:sym typeface="Wingdings" pitchFamily="2" charset="2"/>
              </a:rPr>
              <a:t>carotid</a:t>
            </a:r>
            <a:r>
              <a:rPr lang="fr-FR" dirty="0">
                <a:sym typeface="Wingdings" pitchFamily="2" charset="2"/>
              </a:rPr>
              <a:t> </a:t>
            </a:r>
            <a:r>
              <a:rPr lang="fr-FR" dirty="0" err="1">
                <a:sym typeface="Wingdings" pitchFamily="2" charset="2"/>
              </a:rPr>
              <a:t>blood</a:t>
            </a:r>
            <a:r>
              <a:rPr lang="fr-FR" dirty="0">
                <a:sym typeface="Wingdings" pitchFamily="2" charset="2"/>
              </a:rPr>
              <a:t> flow </a:t>
            </a:r>
            <a:r>
              <a:rPr lang="fr-FR" dirty="0" err="1">
                <a:sym typeface="Wingdings" pitchFamily="2" charset="2"/>
              </a:rPr>
              <a:t>during</a:t>
            </a:r>
            <a:r>
              <a:rPr lang="fr-FR" dirty="0">
                <a:sym typeface="Wingdings" pitchFamily="2" charset="2"/>
              </a:rPr>
              <a:t> LPEC</a:t>
            </a:r>
            <a:endParaRPr lang="fr-FR" dirty="0"/>
          </a:p>
        </p:txBody>
      </p:sp>
    </p:spTree>
    <p:extLst>
      <p:ext uri="{BB962C8B-B14F-4D97-AF65-F5344CB8AC3E}">
        <p14:creationId xmlns:p14="http://schemas.microsoft.com/office/powerpoint/2010/main" val="1465086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6F0440C-4D98-094E-ADB6-F73234097378}"/>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92000" cy="1217083"/>
          </a:xfrm>
          <a:prstGeom prst="rect">
            <a:avLst/>
          </a:prstGeom>
        </p:spPr>
      </p:pic>
      <p:sp>
        <p:nvSpPr>
          <p:cNvPr id="2" name="Titre 1">
            <a:extLst>
              <a:ext uri="{FF2B5EF4-FFF2-40B4-BE49-F238E27FC236}">
                <a16:creationId xmlns:a16="http://schemas.microsoft.com/office/drawing/2014/main" id="{5D9FCA24-FDE8-DF4A-A10A-7E7CF42EC84D}"/>
              </a:ext>
            </a:extLst>
          </p:cNvPr>
          <p:cNvSpPr>
            <a:spLocks noGrp="1"/>
          </p:cNvSpPr>
          <p:nvPr>
            <p:ph type="title"/>
          </p:nvPr>
        </p:nvSpPr>
        <p:spPr>
          <a:xfrm>
            <a:off x="838200" y="1181099"/>
            <a:ext cx="10515600" cy="1325563"/>
          </a:xfrm>
        </p:spPr>
        <p:txBody>
          <a:bodyPr/>
          <a:lstStyle/>
          <a:p>
            <a:r>
              <a:rPr lang="fr-FR" dirty="0"/>
              <a:t>METHODS</a:t>
            </a:r>
          </a:p>
        </p:txBody>
      </p:sp>
      <p:sp>
        <p:nvSpPr>
          <p:cNvPr id="3" name="Espace réservé du contenu 2">
            <a:extLst>
              <a:ext uri="{FF2B5EF4-FFF2-40B4-BE49-F238E27FC236}">
                <a16:creationId xmlns:a16="http://schemas.microsoft.com/office/drawing/2014/main" id="{BC913D33-89ED-F442-9C80-AE09BC04550C}"/>
              </a:ext>
            </a:extLst>
          </p:cNvPr>
          <p:cNvSpPr>
            <a:spLocks noGrp="1"/>
          </p:cNvSpPr>
          <p:nvPr>
            <p:ph idx="1"/>
          </p:nvPr>
        </p:nvSpPr>
        <p:spPr>
          <a:xfrm>
            <a:off x="838200" y="2506662"/>
            <a:ext cx="10515600" cy="4351338"/>
          </a:xfrm>
        </p:spPr>
        <p:txBody>
          <a:bodyPr/>
          <a:lstStyle/>
          <a:p>
            <a:r>
              <a:rPr lang="fr-FR" dirty="0"/>
              <a:t>47 </a:t>
            </a:r>
            <a:r>
              <a:rPr lang="fr-FR" dirty="0" err="1"/>
              <a:t>healthy</a:t>
            </a:r>
            <a:r>
              <a:rPr lang="fr-FR" dirty="0"/>
              <a:t> </a:t>
            </a:r>
            <a:r>
              <a:rPr lang="fr-FR" dirty="0" err="1"/>
              <a:t>adult</a:t>
            </a:r>
            <a:r>
              <a:rPr lang="fr-FR" dirty="0"/>
              <a:t> </a:t>
            </a:r>
            <a:r>
              <a:rPr lang="fr-FR" dirty="0" err="1"/>
              <a:t>volunteers</a:t>
            </a:r>
            <a:endParaRPr lang="fr-FR" dirty="0"/>
          </a:p>
          <a:p>
            <a:pPr lvl="1"/>
            <a:r>
              <a:rPr lang="fr-FR" dirty="0" err="1"/>
              <a:t>Excluded</a:t>
            </a:r>
            <a:r>
              <a:rPr lang="fr-FR" dirty="0"/>
              <a:t>: </a:t>
            </a:r>
            <a:r>
              <a:rPr lang="fr-FR" dirty="0" err="1"/>
              <a:t>pregnant</a:t>
            </a:r>
            <a:r>
              <a:rPr lang="fr-FR" dirty="0"/>
              <a:t> </a:t>
            </a:r>
            <a:r>
              <a:rPr lang="fr-FR" dirty="0" err="1"/>
              <a:t>women</a:t>
            </a:r>
            <a:r>
              <a:rPr lang="fr-FR" dirty="0"/>
              <a:t>; facial or </a:t>
            </a:r>
            <a:r>
              <a:rPr lang="fr-FR" dirty="0" err="1"/>
              <a:t>oropharyngeal</a:t>
            </a:r>
            <a:r>
              <a:rPr lang="fr-FR" dirty="0"/>
              <a:t> </a:t>
            </a:r>
            <a:r>
              <a:rPr lang="fr-FR" dirty="0" err="1"/>
              <a:t>abnormalities</a:t>
            </a:r>
            <a:r>
              <a:rPr lang="fr-FR" dirty="0"/>
              <a:t>; anomalies of </a:t>
            </a:r>
            <a:r>
              <a:rPr lang="fr-FR" dirty="0" err="1"/>
              <a:t>carotid</a:t>
            </a:r>
            <a:r>
              <a:rPr lang="fr-FR" dirty="0"/>
              <a:t> </a:t>
            </a:r>
            <a:r>
              <a:rPr lang="fr-FR" dirty="0" err="1"/>
              <a:t>arteries</a:t>
            </a:r>
            <a:endParaRPr lang="fr-FR" dirty="0"/>
          </a:p>
          <a:p>
            <a:r>
              <a:rPr lang="fr-FR" dirty="0"/>
              <a:t>Philips Epiq5Q; </a:t>
            </a:r>
            <a:r>
              <a:rPr lang="fr-FR" dirty="0" err="1"/>
              <a:t>linear</a:t>
            </a:r>
            <a:r>
              <a:rPr lang="fr-FR" dirty="0"/>
              <a:t> </a:t>
            </a:r>
            <a:r>
              <a:rPr lang="fr-FR" dirty="0" err="1"/>
              <a:t>vascular</a:t>
            </a:r>
            <a:r>
              <a:rPr lang="fr-FR" dirty="0"/>
              <a:t> US </a:t>
            </a:r>
            <a:r>
              <a:rPr lang="fr-FR" dirty="0" err="1"/>
              <a:t>transducer</a:t>
            </a:r>
            <a:endParaRPr lang="fr-FR" dirty="0"/>
          </a:p>
          <a:p>
            <a:r>
              <a:rPr lang="fr-FR" dirty="0" err="1"/>
              <a:t>Supine</a:t>
            </a:r>
            <a:r>
              <a:rPr lang="fr-FR" dirty="0"/>
              <a:t> position, </a:t>
            </a:r>
            <a:r>
              <a:rPr lang="fr-FR" dirty="0" err="1"/>
              <a:t>head</a:t>
            </a:r>
            <a:r>
              <a:rPr lang="fr-FR" dirty="0"/>
              <a:t> in </a:t>
            </a:r>
            <a:r>
              <a:rPr lang="fr-FR" dirty="0" err="1"/>
              <a:t>neutral</a:t>
            </a:r>
            <a:r>
              <a:rPr lang="fr-FR" dirty="0"/>
              <a:t> position</a:t>
            </a:r>
          </a:p>
          <a:p>
            <a:pPr lvl="1"/>
            <a:r>
              <a:rPr lang="fr-FR" dirty="0" err="1"/>
              <a:t>Morphologic</a:t>
            </a:r>
            <a:r>
              <a:rPr lang="fr-FR" dirty="0"/>
              <a:t> </a:t>
            </a:r>
            <a:r>
              <a:rPr lang="fr-FR" dirty="0" err="1"/>
              <a:t>analysis</a:t>
            </a:r>
            <a:r>
              <a:rPr lang="fr-FR" dirty="0"/>
              <a:t>: </a:t>
            </a:r>
            <a:r>
              <a:rPr lang="fr-FR" dirty="0" err="1"/>
              <a:t>atheromatous</a:t>
            </a:r>
            <a:r>
              <a:rPr lang="fr-FR" dirty="0"/>
              <a:t> plaque, malformation, </a:t>
            </a:r>
            <a:r>
              <a:rPr lang="fr-FR" dirty="0" err="1"/>
              <a:t>planimetry</a:t>
            </a:r>
            <a:endParaRPr lang="fr-FR" dirty="0"/>
          </a:p>
          <a:p>
            <a:pPr lvl="1"/>
            <a:r>
              <a:rPr lang="fr-FR" dirty="0"/>
              <a:t>US Doppler </a:t>
            </a:r>
            <a:r>
              <a:rPr lang="fr-FR" dirty="0" err="1"/>
              <a:t>common</a:t>
            </a:r>
            <a:r>
              <a:rPr lang="fr-FR" dirty="0"/>
              <a:t> and </a:t>
            </a:r>
            <a:r>
              <a:rPr lang="fr-FR" dirty="0" err="1"/>
              <a:t>internal</a:t>
            </a:r>
            <a:r>
              <a:rPr lang="fr-FR" dirty="0"/>
              <a:t> </a:t>
            </a:r>
            <a:r>
              <a:rPr lang="fr-FR" dirty="0" err="1"/>
              <a:t>carotid</a:t>
            </a:r>
            <a:r>
              <a:rPr lang="fr-FR" dirty="0"/>
              <a:t> </a:t>
            </a:r>
            <a:r>
              <a:rPr lang="fr-FR" dirty="0" err="1"/>
              <a:t>arteries</a:t>
            </a:r>
            <a:r>
              <a:rPr lang="fr-FR" dirty="0"/>
              <a:t> </a:t>
            </a:r>
            <a:r>
              <a:rPr lang="fr-FR" dirty="0">
                <a:sym typeface="Wingdings" pitchFamily="2" charset="2"/>
              </a:rPr>
              <a:t> Maximum </a:t>
            </a:r>
            <a:r>
              <a:rPr lang="fr-FR" dirty="0" err="1">
                <a:sym typeface="Wingdings" pitchFamily="2" charset="2"/>
              </a:rPr>
              <a:t>systolic</a:t>
            </a:r>
            <a:r>
              <a:rPr lang="fr-FR" dirty="0">
                <a:sym typeface="Wingdings" pitchFamily="2" charset="2"/>
              </a:rPr>
              <a:t> &amp; </a:t>
            </a:r>
            <a:r>
              <a:rPr lang="fr-FR" dirty="0" err="1">
                <a:sym typeface="Wingdings" pitchFamily="2" charset="2"/>
              </a:rPr>
              <a:t>Telediastolic</a:t>
            </a:r>
            <a:r>
              <a:rPr lang="fr-FR" dirty="0">
                <a:sym typeface="Wingdings" pitchFamily="2" charset="2"/>
              </a:rPr>
              <a:t> </a:t>
            </a:r>
            <a:r>
              <a:rPr lang="fr-FR" dirty="0" err="1">
                <a:sym typeface="Wingdings" pitchFamily="2" charset="2"/>
              </a:rPr>
              <a:t>velocities</a:t>
            </a:r>
            <a:r>
              <a:rPr lang="fr-FR" dirty="0">
                <a:sym typeface="Wingdings" pitchFamily="2" charset="2"/>
              </a:rPr>
              <a:t> &amp; </a:t>
            </a:r>
            <a:r>
              <a:rPr lang="fr-FR" dirty="0" err="1">
                <a:sym typeface="Wingdings" pitchFamily="2" charset="2"/>
              </a:rPr>
              <a:t>Resistivity</a:t>
            </a:r>
            <a:r>
              <a:rPr lang="fr-FR" dirty="0">
                <a:sym typeface="Wingdings" pitchFamily="2" charset="2"/>
              </a:rPr>
              <a:t> Index</a:t>
            </a:r>
          </a:p>
          <a:p>
            <a:pPr lvl="2"/>
            <a:r>
              <a:rPr lang="fr-FR" dirty="0" err="1"/>
              <a:t>Without</a:t>
            </a:r>
            <a:r>
              <a:rPr lang="fr-FR" dirty="0"/>
              <a:t> and </a:t>
            </a:r>
            <a:r>
              <a:rPr lang="fr-FR" dirty="0" err="1"/>
              <a:t>then</a:t>
            </a:r>
            <a:r>
              <a:rPr lang="fr-FR" dirty="0"/>
              <a:t> </a:t>
            </a:r>
            <a:r>
              <a:rPr lang="fr-FR" dirty="0" err="1"/>
              <a:t>with</a:t>
            </a:r>
            <a:r>
              <a:rPr lang="fr-FR" dirty="0"/>
              <a:t> LPEC </a:t>
            </a:r>
            <a:r>
              <a:rPr lang="fr-FR" dirty="0" err="1"/>
              <a:t>manoeuver</a:t>
            </a:r>
            <a:endParaRPr lang="fr-FR" dirty="0"/>
          </a:p>
        </p:txBody>
      </p:sp>
    </p:spTree>
    <p:extLst>
      <p:ext uri="{BB962C8B-B14F-4D97-AF65-F5344CB8AC3E}">
        <p14:creationId xmlns:p14="http://schemas.microsoft.com/office/powerpoint/2010/main" val="3883882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6F0440C-4D98-094E-ADB6-F73234097378}"/>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92000" cy="1217083"/>
          </a:xfrm>
          <a:prstGeom prst="rect">
            <a:avLst/>
          </a:prstGeom>
        </p:spPr>
      </p:pic>
      <p:sp>
        <p:nvSpPr>
          <p:cNvPr id="2" name="Titre 1">
            <a:extLst>
              <a:ext uri="{FF2B5EF4-FFF2-40B4-BE49-F238E27FC236}">
                <a16:creationId xmlns:a16="http://schemas.microsoft.com/office/drawing/2014/main" id="{5D9FCA24-FDE8-DF4A-A10A-7E7CF42EC84D}"/>
              </a:ext>
            </a:extLst>
          </p:cNvPr>
          <p:cNvSpPr>
            <a:spLocks noGrp="1"/>
          </p:cNvSpPr>
          <p:nvPr>
            <p:ph type="title"/>
          </p:nvPr>
        </p:nvSpPr>
        <p:spPr>
          <a:xfrm>
            <a:off x="838200" y="1181099"/>
            <a:ext cx="10515600" cy="1325563"/>
          </a:xfrm>
        </p:spPr>
        <p:txBody>
          <a:bodyPr/>
          <a:lstStyle/>
          <a:p>
            <a:r>
              <a:rPr lang="fr-FR" dirty="0"/>
              <a:t>RESULTS</a:t>
            </a:r>
          </a:p>
        </p:txBody>
      </p:sp>
      <p:sp>
        <p:nvSpPr>
          <p:cNvPr id="3" name="Espace réservé du contenu 2">
            <a:extLst>
              <a:ext uri="{FF2B5EF4-FFF2-40B4-BE49-F238E27FC236}">
                <a16:creationId xmlns:a16="http://schemas.microsoft.com/office/drawing/2014/main" id="{BC913D33-89ED-F442-9C80-AE09BC04550C}"/>
              </a:ext>
            </a:extLst>
          </p:cNvPr>
          <p:cNvSpPr>
            <a:spLocks noGrp="1"/>
          </p:cNvSpPr>
          <p:nvPr>
            <p:ph idx="1"/>
          </p:nvPr>
        </p:nvSpPr>
        <p:spPr>
          <a:xfrm>
            <a:off x="838200" y="2506662"/>
            <a:ext cx="10515600" cy="4351338"/>
          </a:xfrm>
        </p:spPr>
        <p:txBody>
          <a:bodyPr/>
          <a:lstStyle/>
          <a:p>
            <a:endParaRPr lang="fr-FR" dirty="0"/>
          </a:p>
        </p:txBody>
      </p:sp>
      <p:pic>
        <p:nvPicPr>
          <p:cNvPr id="5" name="Image 4">
            <a:extLst>
              <a:ext uri="{FF2B5EF4-FFF2-40B4-BE49-F238E27FC236}">
                <a16:creationId xmlns:a16="http://schemas.microsoft.com/office/drawing/2014/main" id="{70AA76A7-96D9-ED46-8B83-1D3AC3EBFC53}"/>
              </a:ext>
            </a:extLst>
          </p:cNvPr>
          <p:cNvPicPr/>
          <p:nvPr/>
        </p:nvPicPr>
        <p:blipFill>
          <a:blip r:embed="rId4">
            <a:extLst>
              <a:ext uri="{28A0092B-C50C-407E-A947-70E740481C1C}">
                <a14:useLocalDpi xmlns:a14="http://schemas.microsoft.com/office/drawing/2010/main" val="0"/>
              </a:ext>
            </a:extLst>
          </a:blip>
          <a:stretch>
            <a:fillRect/>
          </a:stretch>
        </p:blipFill>
        <p:spPr>
          <a:xfrm>
            <a:off x="4278779" y="2513603"/>
            <a:ext cx="3634441" cy="3485776"/>
          </a:xfrm>
          <a:prstGeom prst="rect">
            <a:avLst/>
          </a:prstGeom>
        </p:spPr>
      </p:pic>
      <p:sp>
        <p:nvSpPr>
          <p:cNvPr id="6" name="Rectangle 5">
            <a:extLst>
              <a:ext uri="{FF2B5EF4-FFF2-40B4-BE49-F238E27FC236}">
                <a16:creationId xmlns:a16="http://schemas.microsoft.com/office/drawing/2014/main" id="{918A1A9A-0C3B-A841-9659-27CD09D63A49}"/>
              </a:ext>
            </a:extLst>
          </p:cNvPr>
          <p:cNvSpPr/>
          <p:nvPr/>
        </p:nvSpPr>
        <p:spPr>
          <a:xfrm>
            <a:off x="0" y="6006320"/>
            <a:ext cx="12192000" cy="878574"/>
          </a:xfrm>
          <a:prstGeom prst="rect">
            <a:avLst/>
          </a:prstGeom>
        </p:spPr>
        <p:txBody>
          <a:bodyPr wrap="square">
            <a:spAutoFit/>
          </a:bodyPr>
          <a:lstStyle/>
          <a:p>
            <a:pPr>
              <a:lnSpc>
                <a:spcPct val="150000"/>
              </a:lnSpc>
              <a:spcAft>
                <a:spcPts val="0"/>
              </a:spcAft>
            </a:pPr>
            <a:r>
              <a:rPr lang="en-US" dirty="0">
                <a:latin typeface="Arial" panose="020B0604020202020204" pitchFamily="34" charset="0"/>
                <a:ea typeface="Calibri" panose="020F0502020204030204" pitchFamily="34" charset="0"/>
                <a:cs typeface="Arial" panose="020B0604020202020204" pitchFamily="34" charset="0"/>
              </a:rPr>
              <a:t>Figure 1: Maximal systolic velocity of the internal carotid artery at baseline and with left paratracheal esophageal compression (LPEC)</a:t>
            </a:r>
            <a:endParaRPr lang="fr-BE"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15650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6F0440C-4D98-094E-ADB6-F73234097378}"/>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92000" cy="1217083"/>
          </a:xfrm>
          <a:prstGeom prst="rect">
            <a:avLst/>
          </a:prstGeom>
        </p:spPr>
      </p:pic>
      <p:sp>
        <p:nvSpPr>
          <p:cNvPr id="2" name="Titre 1">
            <a:extLst>
              <a:ext uri="{FF2B5EF4-FFF2-40B4-BE49-F238E27FC236}">
                <a16:creationId xmlns:a16="http://schemas.microsoft.com/office/drawing/2014/main" id="{5D9FCA24-FDE8-DF4A-A10A-7E7CF42EC84D}"/>
              </a:ext>
            </a:extLst>
          </p:cNvPr>
          <p:cNvSpPr>
            <a:spLocks noGrp="1"/>
          </p:cNvSpPr>
          <p:nvPr>
            <p:ph type="title"/>
          </p:nvPr>
        </p:nvSpPr>
        <p:spPr>
          <a:xfrm>
            <a:off x="838200" y="1181099"/>
            <a:ext cx="10515600" cy="1325563"/>
          </a:xfrm>
        </p:spPr>
        <p:txBody>
          <a:bodyPr/>
          <a:lstStyle/>
          <a:p>
            <a:r>
              <a:rPr lang="fr-FR" dirty="0"/>
              <a:t>IN CONCLUSION</a:t>
            </a:r>
          </a:p>
        </p:txBody>
      </p:sp>
      <p:sp>
        <p:nvSpPr>
          <p:cNvPr id="3" name="Espace réservé du contenu 2">
            <a:extLst>
              <a:ext uri="{FF2B5EF4-FFF2-40B4-BE49-F238E27FC236}">
                <a16:creationId xmlns:a16="http://schemas.microsoft.com/office/drawing/2014/main" id="{BC913D33-89ED-F442-9C80-AE09BC04550C}"/>
              </a:ext>
            </a:extLst>
          </p:cNvPr>
          <p:cNvSpPr>
            <a:spLocks noGrp="1"/>
          </p:cNvSpPr>
          <p:nvPr>
            <p:ph idx="1"/>
          </p:nvPr>
        </p:nvSpPr>
        <p:spPr>
          <a:xfrm>
            <a:off x="838200" y="2506662"/>
            <a:ext cx="10515600" cy="4351338"/>
          </a:xfrm>
        </p:spPr>
        <p:txBody>
          <a:bodyPr/>
          <a:lstStyle/>
          <a:p>
            <a:endParaRPr lang="fr-FR" dirty="0"/>
          </a:p>
          <a:p>
            <a:r>
              <a:rPr lang="fr-FR" dirty="0"/>
              <a:t>LPEC </a:t>
            </a:r>
            <a:r>
              <a:rPr lang="fr-FR" dirty="0" err="1"/>
              <a:t>does</a:t>
            </a:r>
            <a:r>
              <a:rPr lang="fr-FR" dirty="0"/>
              <a:t> not </a:t>
            </a:r>
            <a:r>
              <a:rPr lang="fr-FR" dirty="0" err="1"/>
              <a:t>significantly</a:t>
            </a:r>
            <a:r>
              <a:rPr lang="fr-FR" dirty="0"/>
              <a:t> influence the </a:t>
            </a:r>
            <a:r>
              <a:rPr lang="fr-FR" dirty="0" err="1"/>
              <a:t>left</a:t>
            </a:r>
            <a:r>
              <a:rPr lang="fr-FR" dirty="0"/>
              <a:t> </a:t>
            </a:r>
            <a:r>
              <a:rPr lang="fr-FR" dirty="0" err="1"/>
              <a:t>common</a:t>
            </a:r>
            <a:r>
              <a:rPr lang="fr-FR" dirty="0"/>
              <a:t> </a:t>
            </a:r>
            <a:r>
              <a:rPr lang="fr-FR" dirty="0" err="1"/>
              <a:t>carotid</a:t>
            </a:r>
            <a:r>
              <a:rPr lang="fr-FR" dirty="0"/>
              <a:t> </a:t>
            </a:r>
            <a:r>
              <a:rPr lang="fr-FR" dirty="0" err="1"/>
              <a:t>artery</a:t>
            </a:r>
            <a:r>
              <a:rPr lang="fr-FR" dirty="0"/>
              <a:t> </a:t>
            </a:r>
            <a:r>
              <a:rPr lang="fr-FR" dirty="0" err="1"/>
              <a:t>blood</a:t>
            </a:r>
            <a:r>
              <a:rPr lang="fr-FR" dirty="0"/>
              <a:t> flow </a:t>
            </a:r>
            <a:r>
              <a:rPr lang="fr-FR" dirty="0">
                <a:sym typeface="Wingdings" pitchFamily="2" charset="2"/>
              </a:rPr>
              <a:t> LPEC = </a:t>
            </a:r>
            <a:r>
              <a:rPr lang="fr-FR" dirty="0" err="1">
                <a:sym typeface="Wingdings" pitchFamily="2" charset="2"/>
              </a:rPr>
              <a:t>safe</a:t>
            </a:r>
            <a:r>
              <a:rPr lang="fr-FR" dirty="0">
                <a:sym typeface="Wingdings" pitchFamily="2" charset="2"/>
              </a:rPr>
              <a:t> technique of </a:t>
            </a:r>
            <a:r>
              <a:rPr lang="fr-FR" dirty="0" err="1">
                <a:sym typeface="Wingdings" pitchFamily="2" charset="2"/>
              </a:rPr>
              <a:t>esophageal</a:t>
            </a:r>
            <a:r>
              <a:rPr lang="fr-FR" dirty="0">
                <a:sym typeface="Wingdings" pitchFamily="2" charset="2"/>
              </a:rPr>
              <a:t> compression</a:t>
            </a:r>
          </a:p>
          <a:p>
            <a:endParaRPr lang="fr-FR" dirty="0">
              <a:sym typeface="Wingdings" pitchFamily="2" charset="2"/>
            </a:endParaRPr>
          </a:p>
          <a:p>
            <a:r>
              <a:rPr lang="fr-FR" dirty="0">
                <a:sym typeface="Wingdings" pitchFamily="2" charset="2"/>
              </a:rPr>
              <a:t>Future </a:t>
            </a:r>
            <a:r>
              <a:rPr lang="fr-FR" dirty="0" err="1">
                <a:sym typeface="Wingdings" pitchFamily="2" charset="2"/>
              </a:rPr>
              <a:t>study</a:t>
            </a:r>
            <a:r>
              <a:rPr lang="fr-FR" dirty="0">
                <a:sym typeface="Wingdings" pitchFamily="2" charset="2"/>
              </a:rPr>
              <a:t> </a:t>
            </a:r>
            <a:r>
              <a:rPr lang="fr-FR" dirty="0" err="1">
                <a:sym typeface="Wingdings" pitchFamily="2" charset="2"/>
              </a:rPr>
              <a:t>needed</a:t>
            </a:r>
            <a:r>
              <a:rPr lang="fr-FR" dirty="0">
                <a:sym typeface="Wingdings" pitchFamily="2" charset="2"/>
              </a:rPr>
              <a:t>: </a:t>
            </a:r>
          </a:p>
          <a:p>
            <a:pPr lvl="1"/>
            <a:r>
              <a:rPr lang="fr-FR" dirty="0" err="1">
                <a:sym typeface="Wingdings" pitchFamily="2" charset="2"/>
              </a:rPr>
              <a:t>Larger</a:t>
            </a:r>
            <a:r>
              <a:rPr lang="fr-FR" dirty="0">
                <a:sym typeface="Wingdings" pitchFamily="2" charset="2"/>
              </a:rPr>
              <a:t> </a:t>
            </a:r>
            <a:r>
              <a:rPr lang="fr-FR" dirty="0" err="1">
                <a:sym typeface="Wingdings" pitchFamily="2" charset="2"/>
              </a:rPr>
              <a:t>scale</a:t>
            </a:r>
            <a:r>
              <a:rPr lang="fr-FR" dirty="0">
                <a:sym typeface="Wingdings" pitchFamily="2" charset="2"/>
              </a:rPr>
              <a:t> </a:t>
            </a:r>
          </a:p>
          <a:p>
            <a:pPr lvl="1"/>
            <a:r>
              <a:rPr lang="fr-FR" dirty="0" err="1">
                <a:sym typeface="Wingdings" pitchFamily="2" charset="2"/>
              </a:rPr>
              <a:t>Healthy</a:t>
            </a:r>
            <a:r>
              <a:rPr lang="fr-FR" dirty="0">
                <a:sym typeface="Wingdings" pitchFamily="2" charset="2"/>
              </a:rPr>
              <a:t> and non-</a:t>
            </a:r>
            <a:r>
              <a:rPr lang="fr-FR" dirty="0" err="1">
                <a:sym typeface="Wingdings" pitchFamily="2" charset="2"/>
              </a:rPr>
              <a:t>healthy</a:t>
            </a:r>
            <a:r>
              <a:rPr lang="fr-FR" dirty="0">
                <a:sym typeface="Wingdings" pitchFamily="2" charset="2"/>
              </a:rPr>
              <a:t> patients</a:t>
            </a:r>
            <a:endParaRPr lang="fr-FR" dirty="0"/>
          </a:p>
        </p:txBody>
      </p:sp>
    </p:spTree>
    <p:extLst>
      <p:ext uri="{BB962C8B-B14F-4D97-AF65-F5344CB8AC3E}">
        <p14:creationId xmlns:p14="http://schemas.microsoft.com/office/powerpoint/2010/main" val="2931972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6F0440C-4D98-094E-ADB6-F73234097378}"/>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92000" cy="1217083"/>
          </a:xfrm>
          <a:prstGeom prst="rect">
            <a:avLst/>
          </a:prstGeom>
        </p:spPr>
      </p:pic>
      <p:sp>
        <p:nvSpPr>
          <p:cNvPr id="2" name="Titre 1">
            <a:extLst>
              <a:ext uri="{FF2B5EF4-FFF2-40B4-BE49-F238E27FC236}">
                <a16:creationId xmlns:a16="http://schemas.microsoft.com/office/drawing/2014/main" id="{5D9FCA24-FDE8-DF4A-A10A-7E7CF42EC84D}"/>
              </a:ext>
            </a:extLst>
          </p:cNvPr>
          <p:cNvSpPr>
            <a:spLocks noGrp="1"/>
          </p:cNvSpPr>
          <p:nvPr>
            <p:ph type="title"/>
          </p:nvPr>
        </p:nvSpPr>
        <p:spPr>
          <a:xfrm>
            <a:off x="838200" y="1181099"/>
            <a:ext cx="10515600" cy="1325563"/>
          </a:xfrm>
        </p:spPr>
        <p:txBody>
          <a:bodyPr/>
          <a:lstStyle/>
          <a:p>
            <a:r>
              <a:rPr lang="fr-FR" dirty="0"/>
              <a:t>THANK YOU</a:t>
            </a:r>
          </a:p>
        </p:txBody>
      </p:sp>
      <p:sp>
        <p:nvSpPr>
          <p:cNvPr id="3" name="Espace réservé du contenu 2">
            <a:extLst>
              <a:ext uri="{FF2B5EF4-FFF2-40B4-BE49-F238E27FC236}">
                <a16:creationId xmlns:a16="http://schemas.microsoft.com/office/drawing/2014/main" id="{BC913D33-89ED-F442-9C80-AE09BC04550C}"/>
              </a:ext>
            </a:extLst>
          </p:cNvPr>
          <p:cNvSpPr>
            <a:spLocks noGrp="1"/>
          </p:cNvSpPr>
          <p:nvPr>
            <p:ph idx="1"/>
          </p:nvPr>
        </p:nvSpPr>
        <p:spPr>
          <a:xfrm>
            <a:off x="838200" y="2506662"/>
            <a:ext cx="10515600" cy="4351338"/>
          </a:xfrm>
        </p:spPr>
        <p:txBody>
          <a:bodyPr/>
          <a:lstStyle/>
          <a:p>
            <a:endParaRPr lang="fr-FR" dirty="0"/>
          </a:p>
          <a:p>
            <a:r>
              <a:rPr lang="fr-FR" dirty="0"/>
              <a:t>Questions? : </a:t>
            </a:r>
            <a:r>
              <a:rPr lang="fr-FR" dirty="0">
                <a:hlinkClick r:id="rId4"/>
              </a:rPr>
              <a:t>grandjeanflavien@gmail.com</a:t>
            </a:r>
            <a:r>
              <a:rPr lang="fr-FR" dirty="0"/>
              <a:t> </a:t>
            </a:r>
          </a:p>
        </p:txBody>
      </p:sp>
    </p:spTree>
    <p:extLst>
      <p:ext uri="{BB962C8B-B14F-4D97-AF65-F5344CB8AC3E}">
        <p14:creationId xmlns:p14="http://schemas.microsoft.com/office/powerpoint/2010/main" val="28693695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TotalTime>
  <Words>685</Words>
  <Application>Microsoft Macintosh PowerPoint</Application>
  <PresentationFormat>Grand écran</PresentationFormat>
  <Paragraphs>69</Paragraphs>
  <Slides>7</Slides>
  <Notes>7</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7</vt:i4>
      </vt:variant>
    </vt:vector>
  </HeadingPairs>
  <TitlesOfParts>
    <vt:vector size="13" baseType="lpstr">
      <vt:lpstr>Arial</vt:lpstr>
      <vt:lpstr>Calibri</vt:lpstr>
      <vt:lpstr>Calibri Light</vt:lpstr>
      <vt:lpstr>Helvetica Neue</vt:lpstr>
      <vt:lpstr>Wingdings</vt:lpstr>
      <vt:lpstr>Office Theme</vt:lpstr>
      <vt:lpstr>Effect of Low Left Paratracheal Esophagus Compression (LPEC)  on Carotid Blood Flow</vt:lpstr>
      <vt:lpstr>DISCLOSURE</vt:lpstr>
      <vt:lpstr>INTRODUCTION</vt:lpstr>
      <vt:lpstr>METHODS</vt:lpstr>
      <vt:lpstr>RESULTS</vt:lpstr>
      <vt:lpstr>IN CONCLUSION</vt:lpstr>
      <vt:lpstr>THANK YOU</vt:lpstr>
    </vt:vector>
  </TitlesOfParts>
  <Company/>
  <LinksUpToDate>false</LinksUpToDate>
  <SharedDoc>false</SharedDoc>
  <HyperlinksChanged>false</HyperlinksChanged>
  <AppVersion>16.0012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Gillian Kirkpatrick</dc:creator>
  <cp:lastModifiedBy>Utilisateur Microsoft Office</cp:lastModifiedBy>
  <cp:revision>18</cp:revision>
  <dcterms:created xsi:type="dcterms:W3CDTF">2020-10-01T16:48:46Z</dcterms:created>
  <dcterms:modified xsi:type="dcterms:W3CDTF">2021-04-12T19:16:42Z</dcterms:modified>
</cp:coreProperties>
</file>