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256" r:id="rId2"/>
    <p:sldId id="257" r:id="rId3"/>
    <p:sldId id="291" r:id="rId4"/>
    <p:sldId id="261" r:id="rId5"/>
    <p:sldId id="260" r:id="rId6"/>
    <p:sldId id="263" r:id="rId7"/>
    <p:sldId id="278" r:id="rId8"/>
    <p:sldId id="265" r:id="rId9"/>
    <p:sldId id="266" r:id="rId10"/>
    <p:sldId id="267" r:id="rId11"/>
    <p:sldId id="293" r:id="rId12"/>
    <p:sldId id="268" r:id="rId13"/>
    <p:sldId id="269" r:id="rId14"/>
    <p:sldId id="272" r:id="rId15"/>
    <p:sldId id="289" r:id="rId16"/>
    <p:sldId id="277" r:id="rId17"/>
    <p:sldId id="275" r:id="rId18"/>
    <p:sldId id="276" r:id="rId19"/>
    <p:sldId id="285" r:id="rId20"/>
    <p:sldId id="280" r:id="rId21"/>
    <p:sldId id="281" r:id="rId22"/>
    <p:sldId id="282" r:id="rId23"/>
    <p:sldId id="286" r:id="rId24"/>
    <p:sldId id="288" r:id="rId25"/>
    <p:sldId id="28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2" autoAdjust="0"/>
    <p:restoredTop sz="78034" autoAdjust="0"/>
  </p:normalViewPr>
  <p:slideViewPr>
    <p:cSldViewPr snapToGrid="0">
      <p:cViewPr varScale="1">
        <p:scale>
          <a:sx n="55" d="100"/>
          <a:sy n="55" d="100"/>
        </p:scale>
        <p:origin x="108" y="762"/>
      </p:cViewPr>
      <p:guideLst/>
    </p:cSldViewPr>
  </p:slideViewPr>
  <p:notesTextViewPr>
    <p:cViewPr>
      <p:scale>
        <a:sx n="1" d="1"/>
        <a:sy n="1" d="1"/>
      </p:scale>
      <p:origin x="0" y="-60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00A7C-243B-4A48-B5DB-00B6551D779F}" type="datetimeFigureOut">
              <a:rPr lang="fr-BE" smtClean="0"/>
              <a:t>28-05-25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E9D2A-32D0-4E06-996F-3EB6AC7097CF}" type="slidenum">
              <a:rPr lang="fr-BE" smtClean="0"/>
              <a:t>‹N°›</a:t>
            </a:fld>
            <a:endParaRPr lang="fr-BE"/>
          </a:p>
        </p:txBody>
      </p:sp>
    </p:spTree>
    <p:extLst>
      <p:ext uri="{BB962C8B-B14F-4D97-AF65-F5344CB8AC3E}">
        <p14:creationId xmlns:p14="http://schemas.microsoft.com/office/powerpoint/2010/main" val="2900235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Tout d’abord merci évidemment aux organisateurs de ce beau colloque, mené vraiment d’une main de maître.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Ma</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présentation s’attachera à reconstituer les différentes dimensions d’un mode réception possible des auteurs de spiritualité qui nous accompagnent depuis le début de ce colloque, à l’époque moderne. Plus précisément je me suis intéressé à la présence et la circulation d’éditions imprimées d’auteurs représentant ces formes de spiritualité dites « rhéno-flamandes » au sein des bibliothèques de collèges jésuites dans les Pays-Bas. Je ne m’attacherai pas ici à rentrer au cœur de ces textes dont la subtilité dépasse largement mes compétences, mais interrogerai plutôt la réception dite </a:t>
            </a:r>
            <a:r>
              <a:rPr lang="fr-BE" sz="1800" b="1" i="1" dirty="0">
                <a:effectLst/>
                <a:latin typeface="Times New Roman" panose="02020603050405020304" pitchFamily="18" charset="0"/>
                <a:ea typeface="Aptos" panose="020B0004020202020204" pitchFamily="34" charset="0"/>
                <a:cs typeface="Times New Roman" panose="02020603050405020304" pitchFamily="18" charset="0"/>
              </a:rPr>
              <a:t>explicite</a:t>
            </a:r>
            <a:r>
              <a:rPr lang="fr-BE" sz="1800" b="1" dirty="0">
                <a:effectLst/>
                <a:latin typeface="Times New Roman" panose="02020603050405020304" pitchFamily="18" charset="0"/>
                <a:ea typeface="Aptos" panose="020B0004020202020204" pitchFamily="34" charset="0"/>
                <a:cs typeface="Times New Roman" panose="02020603050405020304" pitchFamily="18" charset="0"/>
              </a:rPr>
              <a:t> </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de ces textes au sein des collèges jésuites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flandro</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et gallo-belges.</a:t>
            </a:r>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1</a:t>
            </a:fld>
            <a:endParaRPr lang="fr-BE"/>
          </a:p>
        </p:txBody>
      </p:sp>
    </p:spTree>
    <p:extLst>
      <p:ext uri="{BB962C8B-B14F-4D97-AF65-F5344CB8AC3E}">
        <p14:creationId xmlns:p14="http://schemas.microsoft.com/office/powerpoint/2010/main" val="311519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800" kern="0" dirty="0">
                <a:effectLst/>
                <a:latin typeface="Times New Roman" panose="02020603050405020304" pitchFamily="18" charset="0"/>
                <a:ea typeface="Aptos" panose="020B0004020202020204" pitchFamily="34" charset="0"/>
              </a:rPr>
              <a:t>Les volumes de Munich maintenant, portent eux une inscription tout à fait remarquable, en plus de l’ex-libris du collège jésuite Munichois, on mentionne qu’ils ont été approuvés par le Père Pierre Canisius en personne. En effet, Canisius, premier jésuite néerlandais, souvent appelé second évangélisateur de l’Allemagne, avait été envoyé en mission d’inspection et d’expurgation des bibliothèques dans le sud de la Germanie de 1577 à 1580. </a:t>
            </a:r>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11</a:t>
            </a:fld>
            <a:endParaRPr lang="fr-BE"/>
          </a:p>
        </p:txBody>
      </p:sp>
    </p:spTree>
    <p:extLst>
      <p:ext uri="{BB962C8B-B14F-4D97-AF65-F5344CB8AC3E}">
        <p14:creationId xmlns:p14="http://schemas.microsoft.com/office/powerpoint/2010/main" val="1554005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Pour ce faire, il s’est appuyé sur des </a:t>
            </a:r>
            <a:r>
              <a:rPr lang="fr-BE" sz="1800" i="1" dirty="0">
                <a:effectLst/>
                <a:latin typeface="Times New Roman" panose="02020603050405020304" pitchFamily="18" charset="0"/>
                <a:ea typeface="Aptos" panose="020B0004020202020204" pitchFamily="34" charset="0"/>
                <a:cs typeface="Times New Roman" panose="02020603050405020304" pitchFamily="18" charset="0"/>
              </a:rPr>
              <a:t>Lettres apostoliques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de Grégoire XIII, traduites en instruction formulée par le Supérieur général de la Compagnie de Jésus, Éverard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Mercurian</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je cite « </a:t>
            </a:r>
            <a:r>
              <a:rPr lang="fr-FR" sz="1800" dirty="0">
                <a:effectLst/>
                <a:latin typeface="Times New Roman" panose="02020603050405020304" pitchFamily="18" charset="0"/>
                <a:ea typeface="Aptos" panose="020B0004020202020204" pitchFamily="34" charset="0"/>
                <a:cs typeface="Times New Roman" panose="02020603050405020304" pitchFamily="18" charset="0"/>
              </a:rPr>
              <a:t>Et comme même parmi les auteurs de livres spirituels, même pieux, ils s’en trouvent qui semblent moins conformes à l'esprit de notre Institut, ils ne seront par conséquent pas permis partout et au hasard, mais seulement selon la règle indiquée plus haut, tels que les œuvres de Tauler, Ruysbroeck, Henri Suso, le </a:t>
            </a:r>
            <a:r>
              <a:rPr lang="fr-FR" sz="1800" i="1" dirty="0" err="1">
                <a:effectLst/>
                <a:latin typeface="Times New Roman" panose="02020603050405020304" pitchFamily="18" charset="0"/>
                <a:ea typeface="Aptos" panose="020B0004020202020204" pitchFamily="34" charset="0"/>
                <a:cs typeface="Times New Roman" panose="02020603050405020304" pitchFamily="18" charset="0"/>
              </a:rPr>
              <a:t>Rosetum</a:t>
            </a:r>
            <a:r>
              <a:rPr lang="fr-FR" sz="1800" dirty="0">
                <a:effectLst/>
                <a:latin typeface="Times New Roman" panose="02020603050405020304" pitchFamily="18" charset="0"/>
                <a:ea typeface="Aptos" panose="020B0004020202020204" pitchFamily="34" charset="0"/>
                <a:cs typeface="Times New Roman" panose="02020603050405020304" pitchFamily="18" charset="0"/>
              </a:rPr>
              <a:t>, Henri </a:t>
            </a:r>
            <a:r>
              <a:rPr lang="fr-FR" sz="1800" dirty="0" err="1">
                <a:effectLst/>
                <a:latin typeface="Times New Roman" panose="02020603050405020304" pitchFamily="18" charset="0"/>
                <a:ea typeface="Aptos" panose="020B0004020202020204" pitchFamily="34" charset="0"/>
                <a:cs typeface="Times New Roman" panose="02020603050405020304" pitchFamily="18" charset="0"/>
              </a:rPr>
              <a:t>Harphius</a:t>
            </a:r>
            <a:r>
              <a:rPr lang="fr-FR" sz="1800" dirty="0">
                <a:effectLst/>
                <a:latin typeface="Times New Roman" panose="02020603050405020304" pitchFamily="18" charset="0"/>
                <a:ea typeface="Aptos" panose="020B0004020202020204" pitchFamily="34" charset="0"/>
                <a:cs typeface="Times New Roman" panose="02020603050405020304" pitchFamily="18" charset="0"/>
              </a:rPr>
              <a:t>, l'</a:t>
            </a:r>
            <a:r>
              <a:rPr lang="fr-FR" sz="1800" i="1" dirty="0">
                <a:effectLst/>
                <a:latin typeface="Times New Roman" panose="02020603050405020304" pitchFamily="18" charset="0"/>
                <a:ea typeface="Aptos" panose="020B0004020202020204" pitchFamily="34" charset="0"/>
                <a:cs typeface="Times New Roman" panose="02020603050405020304" pitchFamily="18" charset="0"/>
              </a:rPr>
              <a:t>Ars </a:t>
            </a:r>
            <a:r>
              <a:rPr lang="fr-FR" sz="1800" i="1" dirty="0" err="1">
                <a:effectLst/>
                <a:latin typeface="Times New Roman" panose="02020603050405020304" pitchFamily="18" charset="0"/>
                <a:ea typeface="Aptos" panose="020B0004020202020204" pitchFamily="34" charset="0"/>
                <a:cs typeface="Times New Roman" panose="02020603050405020304" pitchFamily="18" charset="0"/>
              </a:rPr>
              <a:t>serviendi</a:t>
            </a:r>
            <a:r>
              <a:rPr lang="fr-FR" sz="1800" i="1" dirty="0">
                <a:effectLst/>
                <a:latin typeface="Times New Roman" panose="02020603050405020304" pitchFamily="18" charset="0"/>
                <a:ea typeface="Aptos" panose="020B0004020202020204" pitchFamily="34" charset="0"/>
                <a:cs typeface="Times New Roman" panose="02020603050405020304" pitchFamily="18" charset="0"/>
              </a:rPr>
              <a:t> Deo</a:t>
            </a:r>
            <a:r>
              <a:rPr lang="fr-FR" sz="1800" dirty="0">
                <a:effectLst/>
                <a:latin typeface="Times New Roman" panose="02020603050405020304" pitchFamily="18" charset="0"/>
                <a:ea typeface="Aptos" panose="020B0004020202020204" pitchFamily="34" charset="0"/>
                <a:cs typeface="Times New Roman" panose="02020603050405020304" pitchFamily="18" charset="0"/>
              </a:rPr>
              <a:t>, Raymond Lulle, les œuvres de Gertrude et de </a:t>
            </a:r>
            <a:r>
              <a:rPr lang="fr-FR" sz="1800" dirty="0" err="1">
                <a:effectLst/>
                <a:latin typeface="Times New Roman" panose="02020603050405020304" pitchFamily="18" charset="0"/>
                <a:ea typeface="Aptos" panose="020B0004020202020204" pitchFamily="34" charset="0"/>
                <a:cs typeface="Times New Roman" panose="02020603050405020304" pitchFamily="18" charset="0"/>
              </a:rPr>
              <a:t>Mechtilde</a:t>
            </a:r>
            <a:r>
              <a:rPr lang="fr-FR" sz="1800" dirty="0">
                <a:effectLst/>
                <a:latin typeface="Times New Roman" panose="02020603050405020304" pitchFamily="18" charset="0"/>
                <a:ea typeface="Aptos" panose="020B0004020202020204" pitchFamily="34" charset="0"/>
                <a:cs typeface="Times New Roman" panose="02020603050405020304" pitchFamily="18" charset="0"/>
              </a:rPr>
              <a:t>, et autres du même genre. Aucun de ces livres ne devra être conservé ou que ce soit dans nos collèges, si ce n’est d’après une décision du Provincial, dont il sera la tâche de déterminer quels livres doivent être conservés et en quels lieux, , ainsi que ceux que les recteurs pourront permettre à leurs subordonnés de lire » </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On sait à quel point la lecture d’œuvres spirituelles médiévales principalement mystiques était jugée pernicieuse au sein de la Compagnie et a fait débat au point de marginaliser plusieurs membres de l’ordre dont Jean-Joseph Surin, une cinquantaine d’années plus tard. Ainsi ces auteurs ne pouvaient être lus que sur délivrance d’une autorisation spéciale, ça ne concerne pas Denys, d’où l’approbation, mais on verra plus loin les possibles conséquences engendrées sur la possession d’autres ouvrages.</a:t>
            </a:r>
          </a:p>
          <a:p>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12</a:t>
            </a:fld>
            <a:endParaRPr lang="fr-BE"/>
          </a:p>
        </p:txBody>
      </p:sp>
    </p:spTree>
    <p:extLst>
      <p:ext uri="{BB962C8B-B14F-4D97-AF65-F5344CB8AC3E}">
        <p14:creationId xmlns:p14="http://schemas.microsoft.com/office/powerpoint/2010/main" val="4211885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Cette même approbation manuscrite est présente sur un autre ouvrage du collège munichois, qu’on retrouve lui aussi dans trois bibliothèques jésuites des Pays-Bas, à Liège, Louvain et Bruges, à savoir le </a:t>
            </a:r>
            <a:r>
              <a:rPr lang="fr-BE" sz="1800" i="1" dirty="0" err="1">
                <a:effectLst/>
                <a:latin typeface="Times New Roman" panose="02020603050405020304" pitchFamily="18" charset="0"/>
                <a:ea typeface="Aptos" panose="020B0004020202020204" pitchFamily="34" charset="0"/>
                <a:cs typeface="Times New Roman" panose="02020603050405020304" pitchFamily="18" charset="0"/>
              </a:rPr>
              <a:t>Scalae</a:t>
            </a:r>
            <a:r>
              <a:rPr lang="fr-BE" sz="1800" i="1" dirty="0">
                <a:effectLst/>
                <a:latin typeface="Times New Roman" panose="02020603050405020304" pitchFamily="18" charset="0"/>
                <a:ea typeface="Aptos" panose="020B0004020202020204" pitchFamily="34" charset="0"/>
                <a:cs typeface="Times New Roman" panose="02020603050405020304" pitchFamily="18" charset="0"/>
              </a:rPr>
              <a:t> </a:t>
            </a:r>
            <a:r>
              <a:rPr lang="fr-BE" sz="1800" i="1" dirty="0" err="1">
                <a:effectLst/>
                <a:latin typeface="Times New Roman" panose="02020603050405020304" pitchFamily="18" charset="0"/>
                <a:ea typeface="Aptos" panose="020B0004020202020204" pitchFamily="34" charset="0"/>
                <a:cs typeface="Times New Roman" panose="02020603050405020304" pitchFamily="18" charset="0"/>
              </a:rPr>
              <a:t>religiosorum</a:t>
            </a:r>
            <a:r>
              <a:rPr lang="fr-BE" sz="1800" i="1" dirty="0">
                <a:effectLst/>
                <a:latin typeface="Times New Roman" panose="02020603050405020304" pitchFamily="18" charset="0"/>
                <a:ea typeface="Aptos" panose="020B0004020202020204" pitchFamily="34" charset="0"/>
                <a:cs typeface="Times New Roman" panose="02020603050405020304" pitchFamily="18" charset="0"/>
              </a:rPr>
              <a:t> </a:t>
            </a:r>
            <a:r>
              <a:rPr lang="fr-BE" sz="1800" i="1" dirty="0" err="1">
                <a:effectLst/>
                <a:latin typeface="Times New Roman" panose="02020603050405020304" pitchFamily="18" charset="0"/>
                <a:ea typeface="Aptos" panose="020B0004020202020204" pitchFamily="34" charset="0"/>
                <a:cs typeface="Times New Roman" panose="02020603050405020304" pitchFamily="18" charset="0"/>
              </a:rPr>
              <a:t>Pentateuchus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un recueil de cinq écrits ascétiques. Il s’agit de la troisième édition de l’œuvre, chez Jean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Bellère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à Anvers. Cette édition est la seule présente dans les bibliothèques, aucune trace des éditions colonaises précédentes. Il est certainement permis d’interpréter l’approbation de cette édition par Canisius comme une recommandation pour l’ordre entier. </a:t>
            </a:r>
          </a:p>
          <a:p>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13</a:t>
            </a:fld>
            <a:endParaRPr lang="fr-BE"/>
          </a:p>
        </p:txBody>
      </p:sp>
    </p:spTree>
    <p:extLst>
      <p:ext uri="{BB962C8B-B14F-4D97-AF65-F5344CB8AC3E}">
        <p14:creationId xmlns:p14="http://schemas.microsoft.com/office/powerpoint/2010/main" val="2579626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800" kern="0" dirty="0">
                <a:effectLst/>
                <a:latin typeface="Times New Roman" panose="02020603050405020304" pitchFamily="18" charset="0"/>
                <a:ea typeface="Aptos" panose="020B0004020202020204" pitchFamily="34" charset="0"/>
              </a:rPr>
              <a:t>Dernier exemple de l’œuvre du Chartreux, la </a:t>
            </a:r>
            <a:r>
              <a:rPr lang="fr-BE" sz="1800" i="1" kern="0" dirty="0">
                <a:effectLst/>
                <a:latin typeface="Times New Roman" panose="02020603050405020304" pitchFamily="18" charset="0"/>
                <a:ea typeface="Aptos" panose="020B0004020202020204" pitchFamily="34" charset="0"/>
              </a:rPr>
              <a:t>Summa </a:t>
            </a:r>
            <a:r>
              <a:rPr lang="fr-BE" sz="1800" i="1" kern="0" dirty="0" err="1">
                <a:effectLst/>
                <a:latin typeface="Times New Roman" panose="02020603050405020304" pitchFamily="18" charset="0"/>
                <a:ea typeface="Aptos" panose="020B0004020202020204" pitchFamily="34" charset="0"/>
              </a:rPr>
              <a:t>fidei</a:t>
            </a:r>
            <a:r>
              <a:rPr lang="fr-BE" sz="1800" i="1" kern="0" dirty="0">
                <a:effectLst/>
                <a:latin typeface="Times New Roman" panose="02020603050405020304" pitchFamily="18" charset="0"/>
                <a:ea typeface="Aptos" panose="020B0004020202020204" pitchFamily="34" charset="0"/>
              </a:rPr>
              <a:t> </a:t>
            </a:r>
            <a:r>
              <a:rPr lang="fr-BE" sz="1800" i="1" kern="0" dirty="0" err="1">
                <a:effectLst/>
                <a:latin typeface="Times New Roman" panose="02020603050405020304" pitchFamily="18" charset="0"/>
                <a:ea typeface="Aptos" panose="020B0004020202020204" pitchFamily="34" charset="0"/>
              </a:rPr>
              <a:t>orthodoxae</a:t>
            </a:r>
            <a:r>
              <a:rPr lang="fr-BE" sz="1800" kern="0" dirty="0">
                <a:effectLst/>
                <a:latin typeface="Times New Roman" panose="02020603050405020304" pitchFamily="18" charset="0"/>
                <a:ea typeface="Aptos" panose="020B0004020202020204" pitchFamily="34" charset="0"/>
              </a:rPr>
              <a:t> en deux volumes, sorte d’abrégé de la </a:t>
            </a:r>
            <a:r>
              <a:rPr lang="fr-BE" sz="1800" i="1" kern="0" dirty="0">
                <a:effectLst/>
                <a:latin typeface="Times New Roman" panose="02020603050405020304" pitchFamily="18" charset="0"/>
                <a:ea typeface="Aptos" panose="020B0004020202020204" pitchFamily="34" charset="0"/>
              </a:rPr>
              <a:t>Summa </a:t>
            </a:r>
            <a:r>
              <a:rPr lang="fr-BE" sz="1800" kern="0" dirty="0">
                <a:effectLst/>
                <a:latin typeface="Times New Roman" panose="02020603050405020304" pitchFamily="18" charset="0"/>
                <a:ea typeface="Aptos" panose="020B0004020202020204" pitchFamily="34" charset="0"/>
              </a:rPr>
              <a:t>de Thomas, édités en 1569 à nouveau à Anvers mais cette fois-ci chez la veuve et les héritiers de </a:t>
            </a:r>
            <a:r>
              <a:rPr lang="fr-BE" sz="1800" kern="0" dirty="0" err="1">
                <a:effectLst/>
                <a:latin typeface="Times New Roman" panose="02020603050405020304" pitchFamily="18" charset="0"/>
                <a:ea typeface="Aptos" panose="020B0004020202020204" pitchFamily="34" charset="0"/>
              </a:rPr>
              <a:t>Steelsius</a:t>
            </a:r>
            <a:r>
              <a:rPr lang="fr-BE" sz="1800" kern="0" dirty="0">
                <a:effectLst/>
                <a:latin typeface="Times New Roman" panose="02020603050405020304" pitchFamily="18" charset="0"/>
                <a:ea typeface="Aptos" panose="020B0004020202020204" pitchFamily="34" charset="0"/>
              </a:rPr>
              <a:t>, à savoir Pierre </a:t>
            </a:r>
            <a:r>
              <a:rPr lang="fr-BE" sz="1800" kern="0" dirty="0" err="1">
                <a:effectLst/>
                <a:latin typeface="Times New Roman" panose="02020603050405020304" pitchFamily="18" charset="0"/>
                <a:ea typeface="Aptos" panose="020B0004020202020204" pitchFamily="34" charset="0"/>
              </a:rPr>
              <a:t>Bellère</a:t>
            </a:r>
            <a:r>
              <a:rPr lang="fr-BE" sz="1800" kern="0" dirty="0">
                <a:effectLst/>
                <a:latin typeface="Times New Roman" panose="02020603050405020304" pitchFamily="18" charset="0"/>
                <a:ea typeface="Aptos" panose="020B0004020202020204" pitchFamily="34" charset="0"/>
              </a:rPr>
              <a:t> le frère de Jean, l’imprimeur du livre précédent. Même constat qu’avec ce dernier livre, les éditions précédentes en 1535 à Cologne et 1548 à Paris ne semblent pas avoir autant séduit la Compagnie de Jésus, que celle-ci qu’on retrouve à Liège, Louvain, Bruges, Alcalá, Prague, Molsheim et Crémone</a:t>
            </a:r>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14</a:t>
            </a:fld>
            <a:endParaRPr lang="fr-BE"/>
          </a:p>
        </p:txBody>
      </p:sp>
    </p:spTree>
    <p:extLst>
      <p:ext uri="{BB962C8B-B14F-4D97-AF65-F5344CB8AC3E}">
        <p14:creationId xmlns:p14="http://schemas.microsoft.com/office/powerpoint/2010/main" val="1012380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Pas d’approbation de Canisius, mais n’en avons pas fini avec lui, car il permet d’éclairer le rôle du libraire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Bellère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dans la diffusion de cette édition anversoise de Denys dans les collèges de la Compagnie. Pierre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Bellère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était un de ces libraires-relais qui se posait comme intermédiaire pour d’autres commerçants en participant à la foire de Francfort, cette grande foire semestrielle à l’époque était une immense plateforme de circulation des livres imprimés. Or, Canisius, dans une lettre adressé au duc de Bavière Guillaume V, n'a pas l’air de tenir cet événement dans son cœur : </a:t>
            </a:r>
          </a:p>
          <a:p>
            <a:pPr algn="just">
              <a:lnSpc>
                <a:spcPct val="150000"/>
              </a:lnSpc>
              <a:spcBef>
                <a:spcPts val="600"/>
              </a:spcBef>
              <a:spcAft>
                <a:spcPts val="800"/>
              </a:spcAft>
            </a:pPr>
            <a:r>
              <a:rPr lang="fr-FR" sz="1800" dirty="0">
                <a:effectLst/>
                <a:latin typeface="Times New Roman" panose="02020603050405020304" pitchFamily="18" charset="0"/>
                <a:ea typeface="Aptos" panose="020B0004020202020204" pitchFamily="34" charset="0"/>
                <a:cs typeface="Times New Roman" panose="02020603050405020304" pitchFamily="18" charset="0"/>
              </a:rPr>
              <a:t>En effet, il est certain que la foire de Francfort, comme une autre Afrique, apporte constamment une sorte de nouveau monstre et répand à travers toute l’Allemagne de nouveaux auteurs et livres hérétiques.</a:t>
            </a:r>
            <a:endParaRPr lang="fr-BE" sz="1800" dirty="0">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ct val="150000"/>
              </a:lnSpc>
              <a:spcBef>
                <a:spcPts val="600"/>
              </a:spcBef>
              <a:spcAft>
                <a:spcPts val="800"/>
              </a:spcAft>
            </a:pPr>
            <a:r>
              <a:rPr lang="fr-FR" sz="1800" dirty="0">
                <a:effectLst/>
                <a:latin typeface="Times New Roman" panose="02020603050405020304" pitchFamily="18" charset="0"/>
                <a:ea typeface="Aptos" panose="020B0004020202020204" pitchFamily="34" charset="0"/>
                <a:cs typeface="Times New Roman" panose="02020603050405020304" pitchFamily="18" charset="0"/>
              </a:rPr>
              <a:t>Plus loin il continue</a:t>
            </a:r>
            <a:endParaRPr lang="fr-BE" sz="1800" dirty="0">
              <a:effectLst/>
              <a:latin typeface="Times New Roman" panose="02020603050405020304" pitchFamily="18" charset="0"/>
              <a:ea typeface="Aptos" panose="020B0004020202020204" pitchFamily="34" charset="0"/>
              <a:cs typeface="Times New Roman" panose="02020603050405020304" pitchFamily="18" charset="0"/>
            </a:endParaRPr>
          </a:p>
          <a:p>
            <a:r>
              <a:rPr lang="fr-FR" sz="1800" kern="0" dirty="0">
                <a:effectLst/>
                <a:latin typeface="Times New Roman" panose="02020603050405020304" pitchFamily="18" charset="0"/>
                <a:ea typeface="Aptos" panose="020B0004020202020204" pitchFamily="34" charset="0"/>
              </a:rPr>
              <a:t>Il demeure pour moi un doute : s’il faut considérer comme catholiques tous les livres qui sont publiés dans des lieux ou des imprimeries catholiques. Je constate en effet que des ouvrages imprimés à Cologne, Lyon, Mayence [il mentionne Anvers plus loin], c'est-à-dire dans des villes catholiques, circulent et ne peuvent pourtant être approuvés, mais méritent plutôt d’être condamnés. Bien que Pierre </a:t>
            </a:r>
            <a:r>
              <a:rPr lang="fr-FR" sz="1800" kern="0" dirty="0" err="1">
                <a:effectLst/>
                <a:latin typeface="Times New Roman" panose="02020603050405020304" pitchFamily="18" charset="0"/>
                <a:ea typeface="Aptos" panose="020B0004020202020204" pitchFamily="34" charset="0"/>
              </a:rPr>
              <a:t>Bellère</a:t>
            </a:r>
            <a:r>
              <a:rPr lang="fr-FR" sz="1800" kern="0" dirty="0">
                <a:effectLst/>
                <a:latin typeface="Times New Roman" panose="02020603050405020304" pitchFamily="18" charset="0"/>
                <a:ea typeface="Aptos" panose="020B0004020202020204" pitchFamily="34" charset="0"/>
              </a:rPr>
              <a:t> ne diffuse pas tout à fait les œuvres dont parle Canisius, cette lettre montre tout de même comment des livres anversois se retrouvent dans autant de collèges,</a:t>
            </a:r>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15</a:t>
            </a:fld>
            <a:endParaRPr lang="fr-BE"/>
          </a:p>
        </p:txBody>
      </p:sp>
    </p:spTree>
    <p:extLst>
      <p:ext uri="{BB962C8B-B14F-4D97-AF65-F5344CB8AC3E}">
        <p14:creationId xmlns:p14="http://schemas.microsoft.com/office/powerpoint/2010/main" val="3419751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Il faut continuer avec des exemples de la sorte. Revenir sur le tableau des œuvres de Denys nous rappelle que si trois bibliothèques dans les Pays-Bas peuvent posséder la même édition d’un ouvrage, ce n’est pas le cas des 5 autres pour lesquelles nous disposons de catalogues. En outre, vous aurez peut-être remarqué que les trois autres bibliothèques de collèges dont j’ai pu tirer des exemplaires numériques, Alcala, Munich et Prague, sont au cœur de la constitution de très grandes collections européennes d’aujourd’hui : la bibliothèque de l’Université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Complutense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de Madrid, la Bibliothèque de l’État de Bavière, et la bibliothèque nationale tchèque, ce qui a permis une survie particulièrement exceptionnelle des éditions. Par ailleurs les bibliothèques de ces trois véritables pôles du baroque devaient être particulièrement bien fournies étant donnée leur importance stratégique. Tous ces éléments peuvent donc induire de sérieux biais de raisonnement dans ma présentation. Ainsi il ne faut pas se limiter à la simple comparaison, mais bien démarrer de ces constats pour partir à la chasse. Les livres manquent malheureusement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micro-éléments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pour étayer ces hypothèses.</a:t>
            </a:r>
          </a:p>
          <a:p>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16</a:t>
            </a:fld>
            <a:endParaRPr lang="fr-BE"/>
          </a:p>
        </p:txBody>
      </p:sp>
    </p:spTree>
    <p:extLst>
      <p:ext uri="{BB962C8B-B14F-4D97-AF65-F5344CB8AC3E}">
        <p14:creationId xmlns:p14="http://schemas.microsoft.com/office/powerpoint/2010/main" val="31380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Les œuvres des Tauler,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Harphius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Ruusbroec</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constituent le deuxième exemple de cette présentation. Ces auteurs pour ainsi dire classiques de spiritualité sont beaucoup moins nombreux sur les étagères des jésuites, opposé presque polaire de Denys. J’ai compté au total dans 10 catalogues : 7 éditions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Harphius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2 de Suso, 3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Ruusbroec</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et 10 de Tauler. On peut à nouveau créditer la Chartreuse de Cologne dans son établissement des </a:t>
            </a:r>
            <a:r>
              <a:rPr lang="fr-BE" sz="1800" i="1" dirty="0">
                <a:effectLst/>
                <a:latin typeface="Times New Roman" panose="02020603050405020304" pitchFamily="18" charset="0"/>
                <a:ea typeface="Aptos" panose="020B0004020202020204" pitchFamily="34" charset="0"/>
                <a:cs typeface="Times New Roman" panose="02020603050405020304" pitchFamily="18" charset="0"/>
              </a:rPr>
              <a:t>Opera </a:t>
            </a:r>
            <a:r>
              <a:rPr lang="fr-BE" sz="1800" i="1" dirty="0" err="1">
                <a:effectLst/>
                <a:latin typeface="Times New Roman" panose="02020603050405020304" pitchFamily="18" charset="0"/>
                <a:ea typeface="Aptos" panose="020B0004020202020204" pitchFamily="34" charset="0"/>
                <a:cs typeface="Times New Roman" panose="02020603050405020304" pitchFamily="18" charset="0"/>
              </a:rPr>
              <a:t>omnia</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de ces auteurs. Cette forme éditoriale est évidemment appréciée des bibliothèques, pour sa facilité d’acquisition et sa complétude, parfois au-delà de ce qu’il faut attribuer à un auteur. Ainsi, trois bibliothèques jésuites possèdent les œuvres complètes de Suso, et deux celles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Ruusbroec</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La pensée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Harphius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est représentée par sa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Theologia</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Mystica</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de 1556, aussi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carthusienne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et par une édition de 1509 à Haguenau de ses Sermons. Je n’ai trouvé aucune concordance des œuvres de Tauler, et j’ajouterai même que seule la bibliothèque du collège de Halle dans le Brabant conserve la traduction latine par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Surius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de l’édition supposée et contestée de ses œuvres par Pierre Canisius. Étant donné que Gertrude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Helfta</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et Mathilde de Magdebourg sont elles aussi mentionnées dans l’instruction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Mercurian</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je les ai aussi cherchées, mais sans succès. </a:t>
            </a:r>
          </a:p>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Il y a donc malheureusement moins à dire de cette topographie de la spiritualité dans les collèges jésuites, même si on peut tout même retenir la prévalence de Cologne comme centre d’approvisionnement et les similitudes frappantes entre les bibliothèques de Louvain et Bruges. Après avoir fait le même exercice que pour les œuvres de Denys le Chartreux, on ne retrouve pas ces œuvres, pas même sous une autre édition, dans les autres collèges jésuites européens mentionnés précédemment, à part une édition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carthusienne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précédente de Suso au collège Prague. Il devient très compliqué de comprendre les modalités de constitution de bibliothèques quand il reste si peu.</a:t>
            </a:r>
          </a:p>
          <a:p>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17</a:t>
            </a:fld>
            <a:endParaRPr lang="fr-BE"/>
          </a:p>
        </p:txBody>
      </p:sp>
    </p:spTree>
    <p:extLst>
      <p:ext uri="{BB962C8B-B14F-4D97-AF65-F5344CB8AC3E}">
        <p14:creationId xmlns:p14="http://schemas.microsoft.com/office/powerpoint/2010/main" val="1540162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Une de mes hypothèses initiales était que les Chartreux eux-mêmes aient envoyé des exemplaires aux pères jésuites. En effet, si on s’attarde sur l’édition de 1556 de la Théologie mystique d’</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Harphius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troisième édition colonaise, on constate qu’elle est dédiée par Bruno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Loher</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frère de l’éditeur de Denys, Thierry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Loher</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à Ignace de Loyola ainsi qu’aux frères et pères de la Compagnie de Jésus. Dans cette épître dédicatoire, le Chartreux admet admirer la manière dont les jésuites pratiquent justement une vie à la fois de contemplation et d’action. La proximité entre les premiers jésuites et la Chartreuse est en effet bien connue : la lecture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Ludolphe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a eu une profonde influence sur la spiritualité d’Ignace, Pierre Canisius et Pierre Favre se sont liés d’amitié avec le prieur Kalkbrenner, on en a parlé hier, et ce dernier a facilité l’établissement de la Compagnie à Cologne. On sait en outre que la dédicace à Ignace s’est traduite en un envoi du livre à Rome ; serait-il possible que des collèges des Pays-Bas aient également reçu cette édition en don ? Cela me semble compliqué : bien que la Compagnie soit présente à Louvain depuis 1542, les difficultés matérielles liées aux conflits permanentes dans nos régions l’empêche d’entretenir de vraies installations pérennes avant la fin du XVI</a:t>
            </a:r>
            <a:r>
              <a:rPr lang="fr-BE" sz="1800" baseline="30000" dirty="0">
                <a:effectLst/>
                <a:latin typeface="Times New Roman" panose="02020603050405020304" pitchFamily="18" charset="0"/>
                <a:ea typeface="Aptos" panose="020B0004020202020204" pitchFamily="34" charset="0"/>
                <a:cs typeface="Times New Roman" panose="02020603050405020304" pitchFamily="18" charset="0"/>
              </a:rPr>
              <a:t>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siècle, moment où la condamnation des auteurs mystiques est déjà bien entamée.</a:t>
            </a:r>
          </a:p>
          <a:p>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18</a:t>
            </a:fld>
            <a:endParaRPr lang="fr-BE"/>
          </a:p>
        </p:txBody>
      </p:sp>
    </p:spTree>
    <p:extLst>
      <p:ext uri="{BB962C8B-B14F-4D97-AF65-F5344CB8AC3E}">
        <p14:creationId xmlns:p14="http://schemas.microsoft.com/office/powerpoint/2010/main" val="1110854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800" kern="0" dirty="0">
                <a:effectLst/>
                <a:latin typeface="Times New Roman" panose="02020603050405020304" pitchFamily="18" charset="0"/>
                <a:ea typeface="Aptos" panose="020B0004020202020204" pitchFamily="34" charset="0"/>
              </a:rPr>
              <a:t>On peut aussi se tourner vers les registres de donations de livres aux bibliothèques pour que de nouvelles pistes émergent. Le don de livres est en fait une modalité cruciale de constitution des collections pour un ordre qui ne peut pas allouer n’importe quel budget à l’acquisition de volumes. Ces donations témoignent souvent de la reconnaissance de la Compagnie de Jésus comme ordre du livre par excellence par les communautés locales. Souvent réalisé par des dignitaires ecclésiastiques de la région, ou par les grandes familles locales qui envoient leurs enfants au collège, le don de livre rend compte de l’ancrage urbain solide de la Compagnie de Jésus. En retour, les jésuites honorent leurs donateurs dans des registres, au sein desquels on peut pister l’arrivée d’ouvrages de spiritualité, dont celui d’</a:t>
            </a:r>
            <a:r>
              <a:rPr lang="fr-BE" sz="1800" kern="0" dirty="0" err="1">
                <a:effectLst/>
                <a:latin typeface="Times New Roman" panose="02020603050405020304" pitchFamily="18" charset="0"/>
                <a:ea typeface="Aptos" panose="020B0004020202020204" pitchFamily="34" charset="0"/>
              </a:rPr>
              <a:t>Harphius</a:t>
            </a:r>
            <a:r>
              <a:rPr lang="fr-BE" sz="1800" kern="0" dirty="0">
                <a:effectLst/>
                <a:latin typeface="Times New Roman" panose="02020603050405020304" pitchFamily="18" charset="0"/>
                <a:ea typeface="Aptos" panose="020B0004020202020204" pitchFamily="34" charset="0"/>
              </a:rPr>
              <a:t>, donné à la bibliothèque du collège de Louvain par un certain Gaspar de </a:t>
            </a:r>
            <a:r>
              <a:rPr lang="fr-BE" sz="1800" kern="0" dirty="0" err="1">
                <a:effectLst/>
                <a:latin typeface="Times New Roman" panose="02020603050405020304" pitchFamily="18" charset="0"/>
                <a:ea typeface="Aptos" panose="020B0004020202020204" pitchFamily="34" charset="0"/>
              </a:rPr>
              <a:t>Luwai</a:t>
            </a:r>
            <a:r>
              <a:rPr lang="fr-BE" sz="1800" kern="0" dirty="0">
                <a:effectLst/>
                <a:latin typeface="Times New Roman" panose="02020603050405020304" pitchFamily="18" charset="0"/>
                <a:ea typeface="Aptos" panose="020B0004020202020204" pitchFamily="34" charset="0"/>
              </a:rPr>
              <a:t>, au milieu d’une cinquantaine d’autres volumes. Malheureusement on n’en sait pas plus sur ce personnage, si ce n’est qu’il est </a:t>
            </a:r>
            <a:r>
              <a:rPr lang="fr-BE" sz="1800" kern="0" dirty="0" err="1">
                <a:effectLst/>
                <a:latin typeface="Times New Roman" panose="02020603050405020304" pitchFamily="18" charset="0"/>
                <a:ea typeface="Aptos" panose="020B0004020202020204" pitchFamily="34" charset="0"/>
              </a:rPr>
              <a:t>Venerabilis</a:t>
            </a:r>
            <a:r>
              <a:rPr lang="fr-BE" sz="1800" kern="0" dirty="0">
                <a:effectLst/>
                <a:latin typeface="Times New Roman" panose="02020603050405020304" pitchFamily="18" charset="0"/>
                <a:ea typeface="Aptos" panose="020B0004020202020204" pitchFamily="34" charset="0"/>
              </a:rPr>
              <a:t> </a:t>
            </a:r>
            <a:r>
              <a:rPr lang="fr-BE" sz="1800" kern="0" dirty="0" err="1">
                <a:effectLst/>
                <a:latin typeface="Times New Roman" panose="02020603050405020304" pitchFamily="18" charset="0"/>
                <a:ea typeface="Aptos" panose="020B0004020202020204" pitchFamily="34" charset="0"/>
              </a:rPr>
              <a:t>ac</a:t>
            </a:r>
            <a:r>
              <a:rPr lang="fr-BE" sz="1800" kern="0" dirty="0">
                <a:effectLst/>
                <a:latin typeface="Times New Roman" panose="02020603050405020304" pitchFamily="18" charset="0"/>
                <a:ea typeface="Aptos" panose="020B0004020202020204" pitchFamily="34" charset="0"/>
              </a:rPr>
              <a:t> M. Dominus, mais cela permet déjà d’en apprendre plus sur les modalités d’approvisionnement des bibliothèques jésuites en ouvrages de spiritualité médiévale.</a:t>
            </a:r>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19</a:t>
            </a:fld>
            <a:endParaRPr lang="fr-BE"/>
          </a:p>
        </p:txBody>
      </p:sp>
    </p:spTree>
    <p:extLst>
      <p:ext uri="{BB962C8B-B14F-4D97-AF65-F5344CB8AC3E}">
        <p14:creationId xmlns:p14="http://schemas.microsoft.com/office/powerpoint/2010/main" val="3604989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Malgré cela, après avoir épluché les cinq registres de donations que nous possédons, à savoir celui des collèges de Louvain, Bruxelles, Liège et Douai ainsi que celui de la sodalité des philosophes à Louvain, il ressort à nouveau que ce don de la Théologie mystique d’</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Harphius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est plutôt une exception, et que l’autre auteur majoritairement représenté est à nouveau Denys le Chartreux : on retrouve des dons de plusieurs de ses œuvres à Douai, Liège et Bruxelles.</a:t>
            </a:r>
          </a:p>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À Douai, d’abord, où un certain François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Moschus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les </a:t>
            </a:r>
            <a:r>
              <a:rPr lang="fr-BE" sz="1800" i="1" dirty="0">
                <a:effectLst/>
                <a:latin typeface="Times New Roman" panose="02020603050405020304" pitchFamily="18" charset="0"/>
                <a:ea typeface="Aptos" panose="020B0004020202020204" pitchFamily="34" charset="0"/>
                <a:cs typeface="Times New Roman" panose="02020603050405020304" pitchFamily="18" charset="0"/>
              </a:rPr>
              <a:t>Opera minora </a:t>
            </a:r>
            <a:r>
              <a:rPr lang="fr-BE" sz="1800" i="0" dirty="0">
                <a:effectLst/>
                <a:latin typeface="Times New Roman" panose="02020603050405020304" pitchFamily="18" charset="0"/>
                <a:ea typeface="Aptos" panose="020B0004020202020204" pitchFamily="34" charset="0"/>
                <a:cs typeface="Times New Roman" panose="02020603050405020304" pitchFamily="18" charset="0"/>
              </a:rPr>
              <a:t>en 3 volumes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publiées de 1532 à 1540 à Cologne. Ce personnage était quand même chanoine de Notre-Dame d’Arras, official du diocèse d’Arras et curé de la paroisse d’Armentières. Fondateur du couvent des capucins d’Armentières, il leur légua 3000 florins et sa bibliothèque personnelle, hormis 5 éditions qu’il offre aux jésuites. On voit par ailleurs en fin de ligne que les trois volumes qu’il lègue valent 12 florins, peut-être faut-il y voir une vente de ces livres, jugés superflus. </a:t>
            </a:r>
          </a:p>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Le collège de Bruxelles reçut, lui, les fameux commentaires de Denys sur les 4 livres des sentences, déjà présent dans trois autres collèges des Pays-Bas, en plus de deux cents ducats de la part d’Hadrien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Vloets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donateur apparemment assassiné. Il faut peut-être conclure de ce don, réalisé en 1639, que ces commentaires de Denys n’intéressaient pas les jésuites bruxellois au moment où le catalogue de cette bibliothèque a été dressé vers 1670, étant donné qu’ils en sont absents.</a:t>
            </a:r>
          </a:p>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Au collège de Liège, on trouve trois dons de livres de Denys : Arnold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Hocht</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beau-frère d’un jésuite local, tandis que le chapelain de la collégiale Sainte-Croix de la ville, Jean Fournier, lègue entre autres la fameuse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Scalae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religiosorum</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anversoise que nous avons vue plus tôt ! Voilà qui vient affiner  et nuancer nos hypothèses quant au rôle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Bellère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à la foire de Francfort.</a:t>
            </a:r>
          </a:p>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Un autre don à Liège a retenu mon attention, c’est celui d’Augustin à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Quercu</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Croisier de Huy, qui lègue les œuvres de Thomas a Kempis parues en 1574 à Anvers. Les textes de Thomas sont absents des autres registres de donation, sauf de celui de la sodalité mariale du collège de Louvain. En effet, trois étudiants viennent donner des exemplaires de l’</a:t>
            </a:r>
            <a:r>
              <a:rPr lang="fr-BE" sz="1800" i="1" dirty="0" err="1">
                <a:effectLst/>
                <a:latin typeface="Times New Roman" panose="02020603050405020304" pitchFamily="18" charset="0"/>
                <a:ea typeface="Aptos" panose="020B0004020202020204" pitchFamily="34" charset="0"/>
                <a:cs typeface="Times New Roman" panose="02020603050405020304" pitchFamily="18" charset="0"/>
              </a:rPr>
              <a:t>Imitatio</a:t>
            </a:r>
            <a:r>
              <a:rPr lang="fr-BE" sz="1800" i="1" dirty="0">
                <a:effectLst/>
                <a:latin typeface="Times New Roman" panose="02020603050405020304" pitchFamily="18" charset="0"/>
                <a:ea typeface="Aptos" panose="020B0004020202020204" pitchFamily="34" charset="0"/>
                <a:cs typeface="Times New Roman" panose="02020603050405020304" pitchFamily="18" charset="0"/>
              </a:rPr>
              <a:t> Christi</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à la sodalité dont ils ont certainement fait partie auparavant : une traduction française, l’autre espagnole, et enfin un don de 12 exemplaires d’une édition audomaroise de ce best-seller. Difficile de dire de quelle édition il s’agit sans date, mais la seule version latine du texte publiée à Saint-Omer l’est en 1621, et on peut parler d’une édition jésuite, puisque c’est celle d’Henri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Sommal</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a:t>
            </a:r>
          </a:p>
          <a:p>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20</a:t>
            </a:fld>
            <a:endParaRPr lang="fr-BE"/>
          </a:p>
        </p:txBody>
      </p:sp>
    </p:spTree>
    <p:extLst>
      <p:ext uri="{BB962C8B-B14F-4D97-AF65-F5344CB8AC3E}">
        <p14:creationId xmlns:p14="http://schemas.microsoft.com/office/powerpoint/2010/main" val="377913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Le relevé de la présence de ces éditions dans les bibliothèques jésuites sera le point de départ de cet exposé. L’objectif visé n’étant pas de dresser une topographie de ces textes dans les collections jésuites, je chercherai plutôt à comprendre comment ces textes furent acquis par les collèges, et ainsi à historiciser leur réception et leur diffusion. J’aborderai le cas de certains libraires comme passeurs de textes et de certains centres d’approvisionnement, mais aussi l’importance des dons par des bienfaiteurs de la Compagnie. Ce travail ne se veut pas exhaustif du tout mais souhaite plutôt révéler un répertoire des modes d’acquisition et de circulation de ces textes sous forme imprimée.</a:t>
            </a:r>
          </a:p>
          <a:p>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2</a:t>
            </a:fld>
            <a:endParaRPr lang="fr-BE"/>
          </a:p>
        </p:txBody>
      </p:sp>
    </p:spTree>
    <p:extLst>
      <p:ext uri="{BB962C8B-B14F-4D97-AF65-F5344CB8AC3E}">
        <p14:creationId xmlns:p14="http://schemas.microsoft.com/office/powerpoint/2010/main" val="2911248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800" kern="0" dirty="0">
                <a:effectLst/>
                <a:latin typeface="Times New Roman" panose="02020603050405020304" pitchFamily="18" charset="0"/>
                <a:ea typeface="Aptos" panose="020B0004020202020204" pitchFamily="34" charset="0"/>
              </a:rPr>
              <a:t>Henri de </a:t>
            </a:r>
            <a:r>
              <a:rPr lang="fr-BE" sz="1800" kern="0" dirty="0" err="1">
                <a:effectLst/>
                <a:latin typeface="Times New Roman" panose="02020603050405020304" pitchFamily="18" charset="0"/>
                <a:ea typeface="Aptos" panose="020B0004020202020204" pitchFamily="34" charset="0"/>
              </a:rPr>
              <a:t>Sommal</a:t>
            </a:r>
            <a:r>
              <a:rPr lang="fr-BE" sz="1800" kern="0" dirty="0">
                <a:effectLst/>
                <a:latin typeface="Times New Roman" panose="02020603050405020304" pitchFamily="18" charset="0"/>
                <a:ea typeface="Aptos" panose="020B0004020202020204" pitchFamily="34" charset="0"/>
              </a:rPr>
              <a:t> ou </a:t>
            </a:r>
            <a:r>
              <a:rPr lang="fr-BE" sz="1800" kern="0" dirty="0" err="1">
                <a:effectLst/>
                <a:latin typeface="Times New Roman" panose="02020603050405020304" pitchFamily="18" charset="0"/>
                <a:ea typeface="Aptos" panose="020B0004020202020204" pitchFamily="34" charset="0"/>
              </a:rPr>
              <a:t>Sommalius</a:t>
            </a:r>
            <a:r>
              <a:rPr lang="fr-BE" sz="1800" kern="0" dirty="0">
                <a:effectLst/>
                <a:latin typeface="Times New Roman" panose="02020603050405020304" pitchFamily="18" charset="0"/>
                <a:ea typeface="Aptos" panose="020B0004020202020204" pitchFamily="34" charset="0"/>
              </a:rPr>
              <a:t> est un personnage quelque peu oublié de l’histoire de la Compagnie de Jésus dans les Pays-Bas, et qui pourtant a joué un rôle crucial dans ses premiers développements. Il termine ses humanités en 1551 à Cologne, au sein de ce fameux groupe très proche de la chartreuse. Il participe à la fondation dans les Pays-Bas des collèges de Dinant, Saint-Omer, Liège et Douai, et consacre la fin de sa carrière à l’édition d’ouvrages, à partir de manuscrits. Il publie ainsi les </a:t>
            </a:r>
            <a:r>
              <a:rPr lang="fr-BE" sz="1800" i="1" kern="0" dirty="0">
                <a:effectLst/>
                <a:latin typeface="Times New Roman" panose="02020603050405020304" pitchFamily="18" charset="0"/>
                <a:ea typeface="Aptos" panose="020B0004020202020204" pitchFamily="34" charset="0"/>
              </a:rPr>
              <a:t>Confessions </a:t>
            </a:r>
            <a:r>
              <a:rPr lang="fr-BE" sz="1800" kern="0" dirty="0">
                <a:effectLst/>
                <a:latin typeface="Times New Roman" panose="02020603050405020304" pitchFamily="18" charset="0"/>
                <a:ea typeface="Aptos" panose="020B0004020202020204" pitchFamily="34" charset="0"/>
              </a:rPr>
              <a:t>et les </a:t>
            </a:r>
            <a:r>
              <a:rPr lang="fr-BE" sz="1800" i="1" kern="0" dirty="0" err="1">
                <a:effectLst/>
                <a:latin typeface="Times New Roman" panose="02020603050405020304" pitchFamily="18" charset="0"/>
                <a:ea typeface="Aptos" panose="020B0004020202020204" pitchFamily="34" charset="0"/>
              </a:rPr>
              <a:t>Meditations</a:t>
            </a:r>
            <a:r>
              <a:rPr lang="fr-BE" sz="1800" i="1" kern="0" dirty="0">
                <a:effectLst/>
                <a:latin typeface="Times New Roman" panose="02020603050405020304" pitchFamily="18" charset="0"/>
                <a:ea typeface="Aptos" panose="020B0004020202020204" pitchFamily="34" charset="0"/>
              </a:rPr>
              <a:t> </a:t>
            </a:r>
            <a:r>
              <a:rPr lang="fr-BE" sz="1800" kern="0" dirty="0">
                <a:effectLst/>
                <a:latin typeface="Times New Roman" panose="02020603050405020304" pitchFamily="18" charset="0"/>
                <a:ea typeface="Aptos" panose="020B0004020202020204" pitchFamily="34" charset="0"/>
              </a:rPr>
              <a:t>d’Augustin ou encore le Paradis de l’âme d’Albert le Grand, mais surtout il est responsable de la première édition imprimée de l’</a:t>
            </a:r>
            <a:r>
              <a:rPr lang="fr-BE" sz="1800" i="1" kern="0" dirty="0" err="1">
                <a:effectLst/>
                <a:latin typeface="Times New Roman" panose="02020603050405020304" pitchFamily="18" charset="0"/>
                <a:ea typeface="Aptos" panose="020B0004020202020204" pitchFamily="34" charset="0"/>
              </a:rPr>
              <a:t>Imitatio</a:t>
            </a:r>
            <a:r>
              <a:rPr lang="fr-BE" sz="1800" i="1" kern="0" dirty="0">
                <a:effectLst/>
                <a:latin typeface="Times New Roman" panose="02020603050405020304" pitchFamily="18" charset="0"/>
                <a:ea typeface="Aptos" panose="020B0004020202020204" pitchFamily="34" charset="0"/>
              </a:rPr>
              <a:t> Christi</a:t>
            </a:r>
            <a:r>
              <a:rPr lang="fr-BE" sz="1800" kern="0" dirty="0">
                <a:effectLst/>
                <a:latin typeface="Times New Roman" panose="02020603050405020304" pitchFamily="18" charset="0"/>
                <a:ea typeface="Aptos" panose="020B0004020202020204" pitchFamily="34" charset="0"/>
              </a:rPr>
              <a:t> se basant sur le manuscrit autographe de Kempis de 1441. Ce manuscrit avait sommeillé pendant plus d’un siècle dans le monastère de Kempis, au Mont-Sainte-Agnès à Zwolle, avant que le visitateur de la Congrégation de </a:t>
            </a:r>
            <a:r>
              <a:rPr lang="fr-BE" sz="1800" kern="0" dirty="0" err="1">
                <a:effectLst/>
                <a:latin typeface="Times New Roman" panose="02020603050405020304" pitchFamily="18" charset="0"/>
                <a:ea typeface="Aptos" panose="020B0004020202020204" pitchFamily="34" charset="0"/>
              </a:rPr>
              <a:t>Windesheim</a:t>
            </a:r>
            <a:r>
              <a:rPr lang="fr-BE" sz="1800" kern="0" dirty="0">
                <a:effectLst/>
                <a:latin typeface="Times New Roman" panose="02020603050405020304" pitchFamily="18" charset="0"/>
                <a:ea typeface="Aptos" panose="020B0004020202020204" pitchFamily="34" charset="0"/>
              </a:rPr>
              <a:t>, Jean </a:t>
            </a:r>
            <a:r>
              <a:rPr lang="fr-BE" sz="1800" kern="0" dirty="0" err="1">
                <a:effectLst/>
                <a:latin typeface="Times New Roman" panose="02020603050405020304" pitchFamily="18" charset="0"/>
                <a:ea typeface="Aptos" panose="020B0004020202020204" pitchFamily="34" charset="0"/>
              </a:rPr>
              <a:t>Latomus</a:t>
            </a:r>
            <a:r>
              <a:rPr lang="fr-BE" sz="1800" kern="0" dirty="0">
                <a:effectLst/>
                <a:latin typeface="Times New Roman" panose="02020603050405020304" pitchFamily="18" charset="0"/>
                <a:ea typeface="Aptos" panose="020B0004020202020204" pitchFamily="34" charset="0"/>
              </a:rPr>
              <a:t>, ne l’emporte et ne l’offre à son ami l’imprimeur anversois, Jean </a:t>
            </a:r>
            <a:r>
              <a:rPr lang="fr-BE" sz="1800" kern="0" dirty="0" err="1">
                <a:effectLst/>
                <a:latin typeface="Times New Roman" panose="02020603050405020304" pitchFamily="18" charset="0"/>
                <a:ea typeface="Aptos" panose="020B0004020202020204" pitchFamily="34" charset="0"/>
              </a:rPr>
              <a:t>Bellère</a:t>
            </a:r>
            <a:r>
              <a:rPr lang="fr-BE" sz="1800" kern="0" dirty="0">
                <a:effectLst/>
                <a:latin typeface="Times New Roman" panose="02020603050405020304" pitchFamily="18" charset="0"/>
                <a:ea typeface="Aptos" panose="020B0004020202020204" pitchFamily="34" charset="0"/>
              </a:rPr>
              <a:t>, qui le donna au recteur du collège jésuite d’Anvers, Georges Duras. L’</a:t>
            </a:r>
            <a:r>
              <a:rPr lang="fr-BE" sz="1800" i="1" kern="0" dirty="0" err="1">
                <a:effectLst/>
                <a:latin typeface="Times New Roman" panose="02020603050405020304" pitchFamily="18" charset="0"/>
                <a:ea typeface="Aptos" panose="020B0004020202020204" pitchFamily="34" charset="0"/>
              </a:rPr>
              <a:t>editio</a:t>
            </a:r>
            <a:r>
              <a:rPr lang="fr-BE" sz="1800" i="1" kern="0" dirty="0">
                <a:effectLst/>
                <a:latin typeface="Times New Roman" panose="02020603050405020304" pitchFamily="18" charset="0"/>
                <a:ea typeface="Aptos" panose="020B0004020202020204" pitchFamily="34" charset="0"/>
              </a:rPr>
              <a:t> princeps</a:t>
            </a:r>
            <a:r>
              <a:rPr lang="fr-BE" sz="1800" kern="0" dirty="0">
                <a:effectLst/>
                <a:latin typeface="Times New Roman" panose="02020603050405020304" pitchFamily="18" charset="0"/>
                <a:ea typeface="Aptos" panose="020B0004020202020204" pitchFamily="34" charset="0"/>
              </a:rPr>
              <a:t> de ce texte parut en 1599 à Anvers, chez </a:t>
            </a:r>
            <a:r>
              <a:rPr lang="fr-BE" sz="1800" kern="0" dirty="0" err="1">
                <a:effectLst/>
                <a:latin typeface="Times New Roman" panose="02020603050405020304" pitchFamily="18" charset="0"/>
                <a:ea typeface="Aptos" panose="020B0004020202020204" pitchFamily="34" charset="0"/>
              </a:rPr>
              <a:t>Moretus</a:t>
            </a:r>
            <a:r>
              <a:rPr lang="fr-BE" sz="1800" kern="0" dirty="0">
                <a:effectLst/>
                <a:latin typeface="Times New Roman" panose="02020603050405020304" pitchFamily="18" charset="0"/>
                <a:ea typeface="Aptos" panose="020B0004020202020204" pitchFamily="34" charset="0"/>
              </a:rPr>
              <a:t>.</a:t>
            </a:r>
          </a:p>
          <a:p>
            <a:r>
              <a:rPr lang="fr-BE" sz="1800" kern="0" dirty="0">
                <a:effectLst/>
                <a:latin typeface="Times New Roman" panose="02020603050405020304" pitchFamily="18" charset="0"/>
                <a:ea typeface="Aptos" panose="020B0004020202020204" pitchFamily="34" charset="0"/>
              </a:rPr>
              <a:t>L’attribution de l’œuvre à Kempis n’est pas la préoccupation de </a:t>
            </a:r>
            <a:r>
              <a:rPr lang="fr-BE" sz="1800" kern="0" dirty="0" err="1">
                <a:effectLst/>
                <a:latin typeface="Times New Roman" panose="02020603050405020304" pitchFamily="18" charset="0"/>
                <a:ea typeface="Aptos" panose="020B0004020202020204" pitchFamily="34" charset="0"/>
              </a:rPr>
              <a:t>Sommal</a:t>
            </a:r>
            <a:r>
              <a:rPr lang="fr-BE" sz="1800" kern="0" dirty="0">
                <a:effectLst/>
                <a:latin typeface="Times New Roman" panose="02020603050405020304" pitchFamily="18" charset="0"/>
                <a:ea typeface="Aptos" panose="020B0004020202020204" pitchFamily="34" charset="0"/>
              </a:rPr>
              <a:t>, il se réjouit plutôt de pouvoir rétablir la meilleure version d’un texte si cher à la Compagnie de Jésus. C’est d’ailleurs la première édition du texte qui scinde les chapitres en paragraphes afin de faciliter la lecture. </a:t>
            </a:r>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21</a:t>
            </a:fld>
            <a:endParaRPr lang="fr-BE"/>
          </a:p>
        </p:txBody>
      </p:sp>
    </p:spTree>
    <p:extLst>
      <p:ext uri="{BB962C8B-B14F-4D97-AF65-F5344CB8AC3E}">
        <p14:creationId xmlns:p14="http://schemas.microsoft.com/office/powerpoint/2010/main" val="453040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Le livre connaît un tel succès que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Sommal</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revoit légèrement son texte en vue de la publication des œuvres complètes de Kempis l’année suivante. 25 éditions (en comptant les Opera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Omnia</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paraissent en Europe en 15 ans, avant que ne resurgisse la controverse sur la paternité du livre relancée en 1616 par le bénédictin italien Constantino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Gaetani</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militant en faveur d’une attribution à Giovanni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Gersen</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Le jésuite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Héribert</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Rosweyde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lui répond dans un ouvrage de controverse assez virulent, les </a:t>
            </a:r>
            <a:r>
              <a:rPr lang="fr-BE" sz="1800" i="1" dirty="0" err="1">
                <a:effectLst/>
                <a:latin typeface="Times New Roman" panose="02020603050405020304" pitchFamily="18" charset="0"/>
                <a:ea typeface="Aptos" panose="020B0004020202020204" pitchFamily="34" charset="0"/>
                <a:cs typeface="Times New Roman" panose="02020603050405020304" pitchFamily="18" charset="0"/>
              </a:rPr>
              <a:t>Vindiciae</a:t>
            </a:r>
            <a:r>
              <a:rPr lang="fr-BE" sz="1800" i="1" dirty="0">
                <a:effectLst/>
                <a:latin typeface="Times New Roman" panose="02020603050405020304" pitchFamily="18" charset="0"/>
                <a:ea typeface="Aptos" panose="020B0004020202020204" pitchFamily="34" charset="0"/>
                <a:cs typeface="Times New Roman" panose="02020603050405020304" pitchFamily="18" charset="0"/>
              </a:rPr>
              <a:t> </a:t>
            </a:r>
            <a:r>
              <a:rPr lang="fr-BE" sz="1800" i="1" dirty="0" err="1">
                <a:effectLst/>
                <a:latin typeface="Times New Roman" panose="02020603050405020304" pitchFamily="18" charset="0"/>
                <a:ea typeface="Aptos" panose="020B0004020202020204" pitchFamily="34" charset="0"/>
                <a:cs typeface="Times New Roman" panose="02020603050405020304" pitchFamily="18" charset="0"/>
              </a:rPr>
              <a:t>Kempenses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auquel il ajoute son édition du texte, qui semble en fait être celle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Sommal</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Alors que je n’ai constaté aucune variante entre les deux textes, c’est celui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Rosweyde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qui va passer à la postérité, ma question finale étant, vu l’attachement que la Compagnie de Jésus accorde aux auteurs de son ordre, quelle édition figure dans ses bibliothèques ? Quand on suit l’évolution et la diffusion de rééditions attribuées à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Rosweyde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et à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Sommal</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la trajectoire observée est que c’est encore la version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Sommal</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qui est diffusée en majorité jusqu’aux années 1630 environ, avant que le texte ne soit plus attribué qu’à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Rosweyde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sauf en Italie en fin de siècle, ou le nom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Sommal</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fait de la résistance. N’entrent pas en compte les rééditions jésuites par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Merlo</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Horstius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ou Bolland, ni les traductions basées sur les textes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Sommal</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ou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Rosweyde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qui rendraient la tâche impossible.</a:t>
            </a:r>
          </a:p>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Ce premier exemple éloquent montre que le collège de Munich acquiert ces éditions au plus tard dans l’année suivant leur parution</a:t>
            </a:r>
          </a:p>
          <a:p>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22</a:t>
            </a:fld>
            <a:endParaRPr lang="fr-BE"/>
          </a:p>
        </p:txBody>
      </p:sp>
    </p:spTree>
    <p:extLst>
      <p:ext uri="{BB962C8B-B14F-4D97-AF65-F5344CB8AC3E}">
        <p14:creationId xmlns:p14="http://schemas.microsoft.com/office/powerpoint/2010/main" val="1273143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Maintenant si on retourne à nos bibliothèques jésuites des Pays-Bas, on trouve 23 éditions différentes d’œuvres de Kempis 19 Imitations (7 en latin, 2 en allemand, 3 en néerlandais, 1 en anglais, 3 en français, 1 en espagnol, et 2 en latin-grec), 3 éditions des œuvres complètes et le soliloque de l’âme en néerlandais. Le texte de l’</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Imitatio</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est présent sous de nombreuses éditions différentes, dont assez peu par nos deux jésuites. Une seule est présente dans deux collection, à savoir la traduction grecque en miroir du texte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Sommal</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par Georg Mayr en 1615. Ce n’est a priori pas surprenant : l’</a:t>
            </a:r>
            <a:r>
              <a:rPr lang="fr-BE" sz="1800" i="1" dirty="0" err="1">
                <a:effectLst/>
                <a:latin typeface="Times New Roman" panose="02020603050405020304" pitchFamily="18" charset="0"/>
                <a:ea typeface="Aptos" panose="020B0004020202020204" pitchFamily="34" charset="0"/>
                <a:cs typeface="Times New Roman" panose="02020603050405020304" pitchFamily="18" charset="0"/>
              </a:rPr>
              <a:t>Imitatio</a:t>
            </a:r>
            <a:r>
              <a:rPr lang="fr-BE" sz="1800" i="1" dirty="0">
                <a:effectLst/>
                <a:latin typeface="Times New Roman" panose="02020603050405020304" pitchFamily="18" charset="0"/>
                <a:ea typeface="Aptos" panose="020B0004020202020204" pitchFamily="34" charset="0"/>
                <a:cs typeface="Times New Roman" panose="02020603050405020304" pitchFamily="18" charset="0"/>
              </a:rPr>
              <a:t> Christi</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ne ressort pas comme un texte que l’on chercherait expressément à acheter. Bien souvent, les bibliothèques possèdent déjà une version ou une autre et laissent les donations étoffer leur collection. Par ailleurs, il ne s’agit pas autant d’un texte de bibliothèque que d’un livre de poche ou de chevet.</a:t>
            </a:r>
          </a:p>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Néanmoins, quand on connaît la dimension identitaire qu’a revêtu la querelle sur la paternité de l’œuvre, on est en droit de se demander si les éditions spécifiques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Sommal</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et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Rosweyde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occupent une place particulière. Ce tableau montre en effet que c’est la première édition d’une nouvelle version qui est généralement répandue : la première version révisée par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Sommal</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du seul texte de l’</a:t>
            </a:r>
            <a:r>
              <a:rPr lang="fr-BE" sz="1800" i="1" dirty="0" err="1">
                <a:effectLst/>
                <a:latin typeface="Times New Roman" panose="02020603050405020304" pitchFamily="18" charset="0"/>
                <a:ea typeface="Aptos" panose="020B0004020202020204" pitchFamily="34" charset="0"/>
                <a:cs typeface="Times New Roman" panose="02020603050405020304" pitchFamily="18" charset="0"/>
              </a:rPr>
              <a:t>Imitatio</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en 1607, la version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greco-latine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de Mayr 1615 ou l’édition des </a:t>
            </a:r>
            <a:r>
              <a:rPr lang="fr-BE" sz="1800" i="1" dirty="0" err="1">
                <a:effectLst/>
                <a:latin typeface="Times New Roman" panose="02020603050405020304" pitchFamily="18" charset="0"/>
                <a:ea typeface="Aptos" panose="020B0004020202020204" pitchFamily="34" charset="0"/>
                <a:cs typeface="Times New Roman" panose="02020603050405020304" pitchFamily="18" charset="0"/>
              </a:rPr>
              <a:t>Vindiciae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seules en 1621. Ainsi, sans sa dimension de controverse, le texte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Rosweyde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ne supplante pas celui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Sommal</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dans les Pays-Bas. Les rééditions les plus tardives qu’on trouve dans une bibliothèque sont une de Cologne, conservée au collège de Münster, et une autre gréco-latine conservée à Liège. Après ça, néant, malgré la quantité massive de rééditions successives durant le reste du siècle. Le tableau montre aussi l’énorme biais que la bibliothèque de Bavière et la bibliothèque nationale italienne induisent dans notre corpus.</a:t>
            </a:r>
          </a:p>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Il faut donc comprendre que les collèges ne vont pas se bousculer pour acquérir des textes qu’ils possèdent déjà et ne font cet effort que si la publication inclut des nouveautés, comme dans la version de Mayr, ou si elle défend la réputation de l’ordre, participant ainsi à sa construction identitaire et devant alors être conservée.</a:t>
            </a:r>
          </a:p>
          <a:p>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23</a:t>
            </a:fld>
            <a:endParaRPr lang="fr-BE"/>
          </a:p>
        </p:txBody>
      </p:sp>
    </p:spTree>
    <p:extLst>
      <p:ext uri="{BB962C8B-B14F-4D97-AF65-F5344CB8AC3E}">
        <p14:creationId xmlns:p14="http://schemas.microsoft.com/office/powerpoint/2010/main" val="3635746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Ce panorama des modes d’acquisition et de circulation des textes de spiritualité rhéno-flamande au sein des collèges jésuites des Pays-Bas et d’Europe n’avait pas pour ambition d’être exhaustif. L’objectif était de mettre en lumière quelques formes de ce phénomène pour mieux historiciser et relativiser la diffusion de ces éditions. Ainsi, en interrogeant tout d’abord l’idée selon laquelle le système jésuite de communication a permis aux bibliothèques de l’ordre de s’harmoniser, j’ai mis en avant des tendances, comme l’importance de la Chartreuse de Cologne, plutôt que des jumelages. L’importance de quelques relais-clefs ne peut pas non plus être sous-estimée : grâce à la foire de Francfort, Pierre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Bellère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a certainement permis la diffusion en Allemagne d’éditions anversoises déjà populaires dans les Pays-Bas. Il a certainement donné du fil à retordre à Pierre Canisius lorsque celui-ci expurgeait les bibliothèques du sud de l’Allemagne de toute trace d’auteurs mystiques médiévaux. C’est sans doute ce qui a mené à la rareté de ces éditions dans les bibliothèques jésuites des Pays-Bas, alors que les éditions de Denys, chronologiquement antérieures, sont foison.</a:t>
            </a:r>
          </a:p>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L’ordre a parfois pu compter sur de généreux donateurs pour s’approvisionner en livres, mais ces donations pèsent peu par rapport aux livres d’auteurs de la Compagnie. </a:t>
            </a:r>
            <a:r>
              <a:rPr lang="fr-BE" sz="1800">
                <a:effectLst/>
                <a:latin typeface="Times New Roman" panose="02020603050405020304" pitchFamily="18" charset="0"/>
                <a:ea typeface="Aptos" panose="020B0004020202020204" pitchFamily="34" charset="0"/>
                <a:cs typeface="Times New Roman" panose="02020603050405020304" pitchFamily="18" charset="0"/>
              </a:rPr>
              <a:t>Il semble au final que ce dernier facteur soit un des plus déterminants : ce sont les ouvrages qui impliquent la réputation de l’ordre qui sont les plus soigneusement acquis et conservés.</a:t>
            </a:r>
          </a:p>
          <a:p>
            <a:endParaRPr lang="fr-BE"/>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24</a:t>
            </a:fld>
            <a:endParaRPr lang="fr-BE"/>
          </a:p>
        </p:txBody>
      </p:sp>
    </p:spTree>
    <p:extLst>
      <p:ext uri="{BB962C8B-B14F-4D97-AF65-F5344CB8AC3E}">
        <p14:creationId xmlns:p14="http://schemas.microsoft.com/office/powerpoint/2010/main" val="42005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Pourquoi le choix des bibliothèques de la Compagnie de Jésus spécifiquement ? Outre le fait qu’il s’agisse d’un objet de recherche qui m’est cher, cette étude est rendue possible par la conservation assez exceptionnelle de 10 catalogues de bibliothèques rédigés au milieu du XVII</a:t>
            </a:r>
            <a:r>
              <a:rPr lang="fr-BE" sz="1800" baseline="30000" dirty="0">
                <a:effectLst/>
                <a:latin typeface="Times New Roman" panose="02020603050405020304" pitchFamily="18" charset="0"/>
                <a:ea typeface="Aptos" panose="020B0004020202020204" pitchFamily="34" charset="0"/>
                <a:cs typeface="Times New Roman" panose="02020603050405020304" pitchFamily="18" charset="0"/>
              </a:rPr>
              <a:t>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siècle que je présenterai brièvement après ce prélude. Par ailleurs, la place prépondérante que la Compagnie de Jésus accorde au livre dans l’exercice de son ministère et dans sa construction identitaire est un </a:t>
            </a:r>
            <a:r>
              <a:rPr lang="fr-BE" sz="1800" i="1" dirty="0">
                <a:effectLst/>
                <a:latin typeface="Times New Roman" panose="02020603050405020304" pitchFamily="18" charset="0"/>
                <a:ea typeface="Aptos" panose="020B0004020202020204" pitchFamily="34" charset="0"/>
                <a:cs typeface="Times New Roman" panose="02020603050405020304" pitchFamily="18" charset="0"/>
              </a:rPr>
              <a:t>topos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bien connu. L’approvisionnement en livres imprimés est en effet souvent présenté comme conditionnel à l’apostolat des jésuites sur un territoire et nécessaire à leurs tâches d’évangélisation, et d’éducation. Ces activités demandent l’entretien d’une bibliothèque bien fournie et, comme tant d’autres aspects de l’activité de l’ordre, l’adhésion à un cadre normatif et doctrinal bien défini. En effet, le destin problématique des œuvres de mystique médiévale au sein de la Compagnie de Jésus justifie amplement qu’on s’intéresse à leur place sur les étagères jésuites, tout comme l’attachement d’Ignace envers des auteurs comme Thomas a Kempis ou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Ludolphe</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le Chartreux</a:t>
            </a:r>
          </a:p>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Depuis plusieurs années maintenant, l’étude des systèmes et réseaux de communication interne à la Compagnie de Jésus a permis de mettre en exergue une certaine efficacité dans la circulation de textes imprimés. Les mécanismes du système censorial de l’ordre, la collecte et concentration à Rome de témoignages et de textes ou encore la propagation interne des lettres annuelles sont autant d’éléments qui sont censés contribuer à l’</a:t>
            </a:r>
            <a:r>
              <a:rPr lang="fr-BE" sz="1800" b="1" i="1" dirty="0">
                <a:effectLst/>
                <a:latin typeface="Times New Roman" panose="02020603050405020304" pitchFamily="18" charset="0"/>
                <a:ea typeface="Aptos" panose="020B0004020202020204" pitchFamily="34" charset="0"/>
                <a:cs typeface="Times New Roman" panose="02020603050405020304" pitchFamily="18" charset="0"/>
              </a:rPr>
              <a:t>isomorphisme</a:t>
            </a:r>
            <a:r>
              <a:rPr lang="fr-BE" sz="1800" b="1" dirty="0">
                <a:effectLst/>
                <a:latin typeface="Times New Roman" panose="02020603050405020304" pitchFamily="18" charset="0"/>
                <a:ea typeface="Aptos" panose="020B0004020202020204" pitchFamily="34" charset="0"/>
                <a:cs typeface="Times New Roman" panose="02020603050405020304" pitchFamily="18" charset="0"/>
              </a:rPr>
              <a:t> </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des bibliothèques de la Compagnie de Jésus.</a:t>
            </a:r>
          </a:p>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L’isomorphisme des bibliothèques jésuites, qu’est-ce ? C’est un terme mathématique tiré de la théorie des ensembles et appliqué à l’histoire des bibliothèque par l’historienne argentine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Araceli</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Teresa de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Tezanos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(2014) qui implique de pouvoir déduire des propriétés identiques entre deux groupes à la condition que ceux-ci entretiennent une relation de similitude intrinsèque. Pas question toutefois de mettre en formule ce qui n’a pas besoin de l’être : il s’agit avant tout d’une méthode heuristique qui a permis à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Tezanos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d’appréhender les bibliothèques jésuites comme des outils d’expression d’un patrimoine commun et de construction par l’ordre d’une mémoire collective de lui-même. J’ai fait de même, c’est-à-dire, chercher dans les catalogues les ouvrages d’auteurs de spiritualité rhéno-flamande afin de dégager des éventuelles tendances ou des lacunes.</a:t>
            </a:r>
          </a:p>
          <a:p>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3</a:t>
            </a:fld>
            <a:endParaRPr lang="fr-BE"/>
          </a:p>
        </p:txBody>
      </p:sp>
    </p:spTree>
    <p:extLst>
      <p:ext uri="{BB962C8B-B14F-4D97-AF65-F5344CB8AC3E}">
        <p14:creationId xmlns:p14="http://schemas.microsoft.com/office/powerpoint/2010/main" val="95551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Rentrons donc dans ces catalogues. Voici les 6 villes et 10 documents concernés. La plupart d’entre eux ont été rédigés dans les années 1660 et 1670, sauf celui des collèges de Bruges et de Halle, datant de la fin des années 1630. Nous ne connaissons par leurs rédacteurs, hormis pour le catalogue gantois. Notons aussi que les collèges de Liège et de Louvain disposent chacun de 3 registres différents : ceux de Louvain correspondent à 3 bibliothèques différentes, tandis qu’à Liège un catalogue alphabétique reprend dans un autre ordre les mêmes ouvrages que dans les deux premiers catalogues, eux topographiques. </a:t>
            </a:r>
          </a:p>
          <a:p>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4</a:t>
            </a:fld>
            <a:endParaRPr lang="fr-BE"/>
          </a:p>
        </p:txBody>
      </p:sp>
    </p:spTree>
    <p:extLst>
      <p:ext uri="{BB962C8B-B14F-4D97-AF65-F5344CB8AC3E}">
        <p14:creationId xmlns:p14="http://schemas.microsoft.com/office/powerpoint/2010/main" val="122812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En ce qui concerne les auteurs de spiritualité conservés dans ces différentes collections, le seul qui soit omniprésent est Denys le Chartreux. Ses œuvres strictement spirituelles sont toutefois assez peu représentées, à côté de ses commentaires sur l’Écriture ou sur les Livres des Sentences. </a:t>
            </a:r>
          </a:p>
          <a:p>
            <a:pPr algn="just">
              <a:lnSpc>
                <a:spcPct val="150000"/>
              </a:lnSpc>
              <a:spcBef>
                <a:spcPts val="600"/>
              </a:spcBef>
              <a:spcAft>
                <a:spcPts val="800"/>
              </a:spcAft>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Il ressort que près de deux tiers des éditions de Denys conservées ont été éditées à Cologne dans les années 1530. Pour être plus précis encore, de ces 45 titres seuls deux sont publiés après 1535. En somme, les collèges jésuites doivent la grande majorité de leurs éditions de Denys à l’immense activité éditoriale entreprise par la Chartreuse de Cologne sous le priorat de Pierre </a:t>
            </a:r>
            <a:r>
              <a:rPr lang="fr-BE" sz="1800" dirty="0" err="1">
                <a:effectLst/>
                <a:latin typeface="Times New Roman" panose="02020603050405020304" pitchFamily="18" charset="0"/>
                <a:ea typeface="Aptos" panose="020B0004020202020204" pitchFamily="34" charset="0"/>
                <a:cs typeface="Times New Roman" panose="02020603050405020304" pitchFamily="18" charset="0"/>
              </a:rPr>
              <a:t>Blomvenna</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qu’on a déjà pas mal évoqué ici. Même les éditions subséquentes sont pour la plupart des rééditions provenant de cette même chartreuse ou de celle de Paris, elle aussi très active. J’ai cherché ces éditions colonaises dans les catalogues des bibliothèques belges pour éventuellement y constater des traces de pratiques de lecture ou des marques de provenance, sans succès. Les éditions en question sont foison, mais je n’en ai pas trouvé qui portent spécifiquement les signes matériels de possession par un collège jésuite.</a:t>
            </a:r>
          </a:p>
          <a:p>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6</a:t>
            </a:fld>
            <a:endParaRPr lang="fr-BE"/>
          </a:p>
        </p:txBody>
      </p:sp>
    </p:spTree>
    <p:extLst>
      <p:ext uri="{BB962C8B-B14F-4D97-AF65-F5344CB8AC3E}">
        <p14:creationId xmlns:p14="http://schemas.microsoft.com/office/powerpoint/2010/main" val="3865936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L’idée n’est pas de se limiter au comptage des œuvres de Denys que les différents collèges jésuites possédaient, mais bien d’identifier spécifiquement des </a:t>
            </a:r>
            <a:r>
              <a:rPr lang="fr-BE" sz="1800" b="1" dirty="0">
                <a:effectLst/>
                <a:latin typeface="Times New Roman" panose="02020603050405020304" pitchFamily="18" charset="0"/>
                <a:ea typeface="Aptos" panose="020B0004020202020204" pitchFamily="34" charset="0"/>
                <a:cs typeface="Times New Roman" panose="02020603050405020304" pitchFamily="18" charset="0"/>
              </a:rPr>
              <a:t>éditions</a:t>
            </a:r>
            <a:r>
              <a:rPr lang="fr-BE" sz="1800" dirty="0">
                <a:effectLst/>
                <a:latin typeface="Times New Roman" panose="02020603050405020304" pitchFamily="18" charset="0"/>
                <a:ea typeface="Aptos" panose="020B0004020202020204" pitchFamily="34" charset="0"/>
                <a:cs typeface="Times New Roman" panose="02020603050405020304" pitchFamily="18" charset="0"/>
              </a:rPr>
              <a:t> identiques d’un catalogue à l’autre et de comprendre les éventuels facteurs qui pourraient expliquer cette présence commune. Aucune des éditions identifiées ne se retrouve dans 4 bibliothèques. Le plus haut « degré d’isomorphisme », si je puis dire, est donc de trois bibliothèques cataloguant la même édition. C’est le cas de trois éditions, sur lesquelles j’ai choisi de pousser l’investigation, en sortant des Pays-Bas et en cherchant des exemplaires numérisés de celles-ci. Cela pourrait sembler bancal étant donné qu’elles ne représentent à elles trois que 9 des 116 ouvrages recensés et relèveraient alors plutôt de l’exception, mais gardez à l’esprit que je ne piste pas la trace des œuvres identiques, ce qui reviendrait à conclure que la majorité des collèges possède sous une forme ou une autre les œuvres complètes de Denys, mais bien les mêmes éditions.</a:t>
            </a:r>
          </a:p>
          <a:p>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7</a:t>
            </a:fld>
            <a:endParaRPr lang="fr-BE"/>
          </a:p>
        </p:txBody>
      </p:sp>
    </p:spTree>
    <p:extLst>
      <p:ext uri="{BB962C8B-B14F-4D97-AF65-F5344CB8AC3E}">
        <p14:creationId xmlns:p14="http://schemas.microsoft.com/office/powerpoint/2010/main" val="732979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800" kern="0" dirty="0">
                <a:effectLst/>
                <a:latin typeface="Times New Roman" panose="02020603050405020304" pitchFamily="18" charset="0"/>
                <a:ea typeface="Aptos" panose="020B0004020202020204" pitchFamily="34" charset="0"/>
              </a:rPr>
              <a:t>La première est une édition en 5 tomes in folio de commentaires de Denys sur les livres des sentences, qui est plutôt une anthologie annotée des commentateurs des sentences. C’est la première édition de ces commentaires par la Chartreuse de Cologne et elle est publiée chez deux collaborateurs habitués de la maison, Peter </a:t>
            </a:r>
            <a:r>
              <a:rPr lang="fr-BE" sz="1800" kern="0" dirty="0" err="1">
                <a:effectLst/>
                <a:latin typeface="Times New Roman" panose="02020603050405020304" pitchFamily="18" charset="0"/>
                <a:ea typeface="Aptos" panose="020B0004020202020204" pitchFamily="34" charset="0"/>
              </a:rPr>
              <a:t>Quentell</a:t>
            </a:r>
            <a:r>
              <a:rPr lang="fr-BE" sz="1800" kern="0" dirty="0">
                <a:effectLst/>
                <a:latin typeface="Times New Roman" panose="02020603050405020304" pitchFamily="18" charset="0"/>
                <a:ea typeface="Aptos" panose="020B0004020202020204" pitchFamily="34" charset="0"/>
              </a:rPr>
              <a:t> et Jaspar von Gennep. Elle n’a connu qu’une seule réédition, une cinquantaine d’années plus tard à Venise, peut-être par manque de succès, ce qui ne l’empêche pas d’être cataloguée chez les jésuites de Liège, de Gand et de Louvain. Sans, malheureusement que ces exemplaires aient survécu, à l’inverse de ceux des collèges d’Alcala et de Munich. Si la collection des 5 tomes est bien complète dans les deux cas, il semble néanmoins que les modes d’acquisition de ces deux collèges aient été différents.</a:t>
            </a:r>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8</a:t>
            </a:fld>
            <a:endParaRPr lang="fr-BE"/>
          </a:p>
        </p:txBody>
      </p:sp>
    </p:spTree>
    <p:extLst>
      <p:ext uri="{BB962C8B-B14F-4D97-AF65-F5344CB8AC3E}">
        <p14:creationId xmlns:p14="http://schemas.microsoft.com/office/powerpoint/2010/main" val="116951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Times New Roman" panose="02020603050405020304" pitchFamily="18" charset="0"/>
                <a:ea typeface="Aptos" panose="020B0004020202020204" pitchFamily="34" charset="0"/>
                <a:cs typeface="Times New Roman" panose="02020603050405020304" pitchFamily="18" charset="0"/>
              </a:rPr>
              <a:t>L’exemplaire d’Alcala porte la date de 1705 à côté de sa marque d’appartenance, mais il s’agit selon moi plutôt de la date d’un récolement ou d’un déménagement, en raison de la présence d’une autre marque, plus bas sur la page. </a:t>
            </a:r>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9</a:t>
            </a:fld>
            <a:endParaRPr lang="fr-BE"/>
          </a:p>
        </p:txBody>
      </p:sp>
    </p:spTree>
    <p:extLst>
      <p:ext uri="{BB962C8B-B14F-4D97-AF65-F5344CB8AC3E}">
        <p14:creationId xmlns:p14="http://schemas.microsoft.com/office/powerpoint/2010/main" val="257533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effectLst/>
                <a:latin typeface="Times New Roman" panose="02020603050405020304" pitchFamily="18" charset="0"/>
                <a:ea typeface="Aptos" panose="020B0004020202020204" pitchFamily="34" charset="0"/>
                <a:cs typeface="Times New Roman" panose="02020603050405020304" pitchFamily="18" charset="0"/>
              </a:rPr>
              <a:t>En revenant à la page précédente de l’exemplaire, on constate qu’il a appartenu auparavant à un certain Señor </a:t>
            </a:r>
            <a:r>
              <a:rPr lang="fr-BE" sz="1200" dirty="0" err="1">
                <a:effectLst/>
                <a:latin typeface="Times New Roman" panose="02020603050405020304" pitchFamily="18" charset="0"/>
                <a:ea typeface="Aptos" panose="020B0004020202020204" pitchFamily="34" charset="0"/>
                <a:cs typeface="Times New Roman" panose="02020603050405020304" pitchFamily="18" charset="0"/>
              </a:rPr>
              <a:t>Vergara</a:t>
            </a:r>
            <a:r>
              <a:rPr lang="fr-BE" sz="1200" dirty="0">
                <a:effectLst/>
                <a:latin typeface="Times New Roman" panose="02020603050405020304" pitchFamily="18" charset="0"/>
                <a:ea typeface="Aptos" panose="020B0004020202020204" pitchFamily="34" charset="0"/>
                <a:cs typeface="Times New Roman" panose="02020603050405020304" pitchFamily="18" charset="0"/>
              </a:rPr>
              <a:t>. Ce nom pourrait faire référence à un certain Alonso </a:t>
            </a:r>
            <a:r>
              <a:rPr lang="fr-BE" sz="1200" dirty="0" err="1">
                <a:effectLst/>
                <a:latin typeface="Times New Roman" panose="02020603050405020304" pitchFamily="18" charset="0"/>
                <a:ea typeface="Aptos" panose="020B0004020202020204" pitchFamily="34" charset="0"/>
                <a:cs typeface="Times New Roman" panose="02020603050405020304" pitchFamily="18" charset="0"/>
              </a:rPr>
              <a:t>Ramírez</a:t>
            </a:r>
            <a:r>
              <a:rPr lang="fr-BE" sz="1200" dirty="0">
                <a:effectLst/>
                <a:latin typeface="Times New Roman" panose="02020603050405020304" pitchFamily="18" charset="0"/>
                <a:ea typeface="Aptos" panose="020B0004020202020204" pitchFamily="34" charset="0"/>
                <a:cs typeface="Times New Roman" panose="02020603050405020304" pitchFamily="18" charset="0"/>
              </a:rPr>
              <a:t> de </a:t>
            </a:r>
            <a:r>
              <a:rPr lang="fr-BE" sz="1200" dirty="0" err="1">
                <a:effectLst/>
                <a:latin typeface="Times New Roman" panose="02020603050405020304" pitchFamily="18" charset="0"/>
                <a:ea typeface="Aptos" panose="020B0004020202020204" pitchFamily="34" charset="0"/>
                <a:cs typeface="Times New Roman" panose="02020603050405020304" pitchFamily="18" charset="0"/>
              </a:rPr>
              <a:t>Vergara</a:t>
            </a:r>
            <a:r>
              <a:rPr lang="fr-BE" sz="1200" dirty="0">
                <a:effectLst/>
                <a:latin typeface="Times New Roman" panose="02020603050405020304" pitchFamily="18" charset="0"/>
                <a:ea typeface="Aptos" panose="020B0004020202020204" pitchFamily="34" charset="0"/>
                <a:cs typeface="Times New Roman" panose="02020603050405020304" pitchFamily="18" charset="0"/>
              </a:rPr>
              <a:t> y </a:t>
            </a:r>
            <a:r>
              <a:rPr lang="fr-BE" sz="1200" dirty="0" err="1">
                <a:effectLst/>
                <a:latin typeface="Times New Roman" panose="02020603050405020304" pitchFamily="18" charset="0"/>
                <a:ea typeface="Aptos" panose="020B0004020202020204" pitchFamily="34" charset="0"/>
                <a:cs typeface="Times New Roman" panose="02020603050405020304" pitchFamily="18" charset="0"/>
              </a:rPr>
              <a:t>Arellano</a:t>
            </a:r>
            <a:r>
              <a:rPr lang="fr-BE" sz="1200" dirty="0">
                <a:effectLst/>
                <a:latin typeface="Times New Roman" panose="02020603050405020304" pitchFamily="18" charset="0"/>
                <a:ea typeface="Aptos" panose="020B0004020202020204" pitchFamily="34" charset="0"/>
                <a:cs typeface="Times New Roman" panose="02020603050405020304" pitchFamily="18" charset="0"/>
              </a:rPr>
              <a:t>, Recteur de la prestigieuse université d’Alcala, et un des fondateurs du collège jésuite dont il est question ici. Il a permis l’achat de bâtiments par les jésuites locaux, bâtiments qui auraient servi à l’établissement de la bibliothèque du collège, si bien que les restes de ce prélat y ont été transférés.</a:t>
            </a:r>
          </a:p>
          <a:p>
            <a:endParaRPr lang="fr-BE" dirty="0"/>
          </a:p>
        </p:txBody>
      </p:sp>
      <p:sp>
        <p:nvSpPr>
          <p:cNvPr id="4" name="Espace réservé du numéro de diapositive 3"/>
          <p:cNvSpPr>
            <a:spLocks noGrp="1"/>
          </p:cNvSpPr>
          <p:nvPr>
            <p:ph type="sldNum" sz="quarter" idx="5"/>
          </p:nvPr>
        </p:nvSpPr>
        <p:spPr/>
        <p:txBody>
          <a:bodyPr/>
          <a:lstStyle/>
          <a:p>
            <a:fld id="{B6AE9D2A-32D0-4E06-996F-3EB6AC7097CF}" type="slidenum">
              <a:rPr lang="fr-BE" smtClean="0"/>
              <a:t>10</a:t>
            </a:fld>
            <a:endParaRPr lang="fr-BE"/>
          </a:p>
        </p:txBody>
      </p:sp>
    </p:spTree>
    <p:extLst>
      <p:ext uri="{BB962C8B-B14F-4D97-AF65-F5344CB8AC3E}">
        <p14:creationId xmlns:p14="http://schemas.microsoft.com/office/powerpoint/2010/main" val="3270911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dirty="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dirty="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dirty="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dirty="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6F077B-A50F-4D64-8574-E2D6A98A5553}" type="datetimeFigureOut">
              <a:rPr lang="en-US" dirty="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dirty="0"/>
              <a:t>5/28/2025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dirty="0"/>
              <a:t>5/28/2025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dirty="0"/>
              <a:t>5/28/2025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5/28/2025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5/28/2025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5B747F8-9654-4282-85D2-65F41AAE7A75}" type="datetimeFigureOut">
              <a:rPr lang="en-US" dirty="0"/>
              <a:t>5/28/2025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5/28/2025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1.jp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61AAB-2452-5A11-7F9E-13256000C37D}"/>
              </a:ext>
            </a:extLst>
          </p:cNvPr>
          <p:cNvSpPr>
            <a:spLocks noGrp="1"/>
          </p:cNvSpPr>
          <p:nvPr>
            <p:ph type="ctrTitle"/>
          </p:nvPr>
        </p:nvSpPr>
        <p:spPr>
          <a:xfrm>
            <a:off x="1066800" y="1457325"/>
            <a:ext cx="10058400" cy="1828800"/>
          </a:xfrm>
        </p:spPr>
        <p:txBody>
          <a:bodyPr>
            <a:normAutofit fontScale="90000"/>
          </a:bodyPr>
          <a:lstStyle/>
          <a:p>
            <a:pPr algn="ctr">
              <a:lnSpc>
                <a:spcPct val="120000"/>
              </a:lnSpc>
              <a:spcBef>
                <a:spcPts val="500"/>
              </a:spcBef>
              <a:spcAft>
                <a:spcPts val="500"/>
              </a:spcAft>
            </a:pPr>
            <a:r>
              <a:rPr lang="fr-BE" sz="3600" b="1" dirty="0">
                <a:solidFill>
                  <a:schemeClr val="tx1"/>
                </a:solidFill>
              </a:rPr>
              <a:t>Accès matériel et circulation institutionnelle des éditions de spiritualité rhéno-flamande au sein des collèges jésuites des Pays-Bas (XVII</a:t>
            </a:r>
            <a:r>
              <a:rPr lang="fr-BE" sz="3600" b="1" baseline="30000" dirty="0">
                <a:solidFill>
                  <a:schemeClr val="tx1"/>
                </a:solidFill>
              </a:rPr>
              <a:t>e</a:t>
            </a:r>
            <a:r>
              <a:rPr lang="fr-BE" sz="3600" b="1" dirty="0">
                <a:solidFill>
                  <a:schemeClr val="tx1"/>
                </a:solidFill>
              </a:rPr>
              <a:t> siècle)</a:t>
            </a:r>
          </a:p>
        </p:txBody>
      </p:sp>
      <p:pic>
        <p:nvPicPr>
          <p:cNvPr id="7" name="Picture 2">
            <a:extLst>
              <a:ext uri="{FF2B5EF4-FFF2-40B4-BE49-F238E27FC236}">
                <a16:creationId xmlns:a16="http://schemas.microsoft.com/office/drawing/2014/main" id="{0E39676B-7BA8-F590-ED23-703198D6F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6319" y="181479"/>
            <a:ext cx="2263173" cy="75015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Police, Graphique, graphisme, texte&#10;&#10;Description générée automatiquement">
            <a:extLst>
              <a:ext uri="{FF2B5EF4-FFF2-40B4-BE49-F238E27FC236}">
                <a16:creationId xmlns:a16="http://schemas.microsoft.com/office/drawing/2014/main" id="{F456A233-4E5C-84C8-F7BF-4C81A86E22BF}"/>
              </a:ext>
            </a:extLst>
          </p:cNvPr>
          <p:cNvPicPr>
            <a:picLocks noChangeAspect="1"/>
          </p:cNvPicPr>
          <p:nvPr/>
        </p:nvPicPr>
        <p:blipFill>
          <a:blip r:embed="rId4"/>
          <a:stretch>
            <a:fillRect/>
          </a:stretch>
        </p:blipFill>
        <p:spPr>
          <a:xfrm>
            <a:off x="8629758" y="141885"/>
            <a:ext cx="901136" cy="571402"/>
          </a:xfrm>
          <a:prstGeom prst="rect">
            <a:avLst/>
          </a:prstGeom>
        </p:spPr>
      </p:pic>
      <p:sp>
        <p:nvSpPr>
          <p:cNvPr id="4" name="ZoneTexte 3">
            <a:extLst>
              <a:ext uri="{FF2B5EF4-FFF2-40B4-BE49-F238E27FC236}">
                <a16:creationId xmlns:a16="http://schemas.microsoft.com/office/drawing/2014/main" id="{89B1212D-3326-7283-07E7-9EDBB03BFDC1}"/>
              </a:ext>
            </a:extLst>
          </p:cNvPr>
          <p:cNvSpPr txBox="1"/>
          <p:nvPr/>
        </p:nvSpPr>
        <p:spPr>
          <a:xfrm>
            <a:off x="1066800" y="4400550"/>
            <a:ext cx="4789324" cy="830997"/>
          </a:xfrm>
          <a:prstGeom prst="rect">
            <a:avLst/>
          </a:prstGeom>
          <a:noFill/>
        </p:spPr>
        <p:txBody>
          <a:bodyPr wrap="none" rtlCol="0">
            <a:spAutoFit/>
          </a:bodyPr>
          <a:lstStyle/>
          <a:p>
            <a:r>
              <a:rPr lang="fr-BE" sz="2400" dirty="0"/>
              <a:t>Emile Thonar</a:t>
            </a:r>
          </a:p>
          <a:p>
            <a:r>
              <a:rPr lang="fr-BE" sz="2400" dirty="0"/>
              <a:t>Université de Liège – U.R. </a:t>
            </a:r>
            <a:r>
              <a:rPr lang="fr-BE" sz="2400" i="1" dirty="0"/>
              <a:t>Transitions</a:t>
            </a:r>
          </a:p>
        </p:txBody>
      </p:sp>
      <p:sp>
        <p:nvSpPr>
          <p:cNvPr id="3" name="ZoneTexte 2">
            <a:extLst>
              <a:ext uri="{FF2B5EF4-FFF2-40B4-BE49-F238E27FC236}">
                <a16:creationId xmlns:a16="http://schemas.microsoft.com/office/drawing/2014/main" id="{4876B899-C59B-A251-3BBB-2649DD0EAB21}"/>
              </a:ext>
            </a:extLst>
          </p:cNvPr>
          <p:cNvSpPr txBox="1"/>
          <p:nvPr/>
        </p:nvSpPr>
        <p:spPr>
          <a:xfrm>
            <a:off x="4577828" y="3931920"/>
            <a:ext cx="3036344" cy="369332"/>
          </a:xfrm>
          <a:prstGeom prst="rect">
            <a:avLst/>
          </a:prstGeom>
          <a:noFill/>
        </p:spPr>
        <p:txBody>
          <a:bodyPr wrap="none" rtlCol="0">
            <a:spAutoFit/>
          </a:bodyPr>
          <a:lstStyle/>
          <a:p>
            <a:r>
              <a:rPr lang="fr-BE" dirty="0"/>
              <a:t>Louvain 27-29 novembre 2024</a:t>
            </a:r>
          </a:p>
        </p:txBody>
      </p:sp>
    </p:spTree>
    <p:extLst>
      <p:ext uri="{BB962C8B-B14F-4D97-AF65-F5344CB8AC3E}">
        <p14:creationId xmlns:p14="http://schemas.microsoft.com/office/powerpoint/2010/main" val="1621531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9F2B602-CF5C-BA49-F373-ACDF65B3772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B51F45-A0F0-7B0B-60F7-BECB045F5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5" name="Rectangle 14">
            <a:extLst>
              <a:ext uri="{FF2B5EF4-FFF2-40B4-BE49-F238E27FC236}">
                <a16:creationId xmlns:a16="http://schemas.microsoft.com/office/drawing/2014/main" id="{D9E34FA7-A4F4-2A16-16EA-3D9CC79C6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17" name="Straight Connector 16">
            <a:extLst>
              <a:ext uri="{FF2B5EF4-FFF2-40B4-BE49-F238E27FC236}">
                <a16:creationId xmlns:a16="http://schemas.microsoft.com/office/drawing/2014/main" id="{A42DE075-2165-86A7-FF1E-B317588EDF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86CF5CEC-95B0-0CEE-4898-61E9BD12DF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EEB58DA-4758-995B-035F-4CDDD967286D}"/>
              </a:ext>
            </a:extLst>
          </p:cNvPr>
          <p:cNvSpPr>
            <a:spLocks noGrp="1"/>
          </p:cNvSpPr>
          <p:nvPr>
            <p:ph type="title"/>
          </p:nvPr>
        </p:nvSpPr>
        <p:spPr>
          <a:xfrm>
            <a:off x="588861" y="115512"/>
            <a:ext cx="3100136" cy="1466422"/>
          </a:xfrm>
        </p:spPr>
        <p:txBody>
          <a:bodyPr vert="horz" lIns="91440" tIns="45720" rIns="91440" bIns="45720" rtlCol="0" anchor="b">
            <a:normAutofit/>
          </a:bodyPr>
          <a:lstStyle/>
          <a:p>
            <a:r>
              <a:rPr lang="en-US" sz="3200" i="1" dirty="0">
                <a:solidFill>
                  <a:schemeClr val="tx1"/>
                </a:solidFill>
              </a:rPr>
              <a:t>In </a:t>
            </a:r>
            <a:r>
              <a:rPr lang="en-US" sz="3200" i="1" dirty="0" err="1">
                <a:solidFill>
                  <a:schemeClr val="tx1"/>
                </a:solidFill>
              </a:rPr>
              <a:t>libros</a:t>
            </a:r>
            <a:r>
              <a:rPr lang="en-US" sz="3200" i="1" dirty="0">
                <a:solidFill>
                  <a:schemeClr val="tx1"/>
                </a:solidFill>
              </a:rPr>
              <a:t> </a:t>
            </a:r>
            <a:r>
              <a:rPr lang="en-US" sz="3200" i="1" dirty="0" err="1">
                <a:solidFill>
                  <a:schemeClr val="tx1"/>
                </a:solidFill>
              </a:rPr>
              <a:t>sententiarum</a:t>
            </a:r>
            <a:br>
              <a:rPr lang="en-US" dirty="0">
                <a:solidFill>
                  <a:schemeClr val="tx1"/>
                </a:solidFill>
              </a:rPr>
            </a:br>
            <a:r>
              <a:rPr lang="en-US" sz="2800" dirty="0">
                <a:solidFill>
                  <a:schemeClr val="tx1"/>
                </a:solidFill>
              </a:rPr>
              <a:t>Cologne 1535</a:t>
            </a:r>
            <a:endParaRPr lang="en-US" dirty="0">
              <a:solidFill>
                <a:schemeClr val="tx1"/>
              </a:solidFill>
            </a:endParaRPr>
          </a:p>
        </p:txBody>
      </p:sp>
      <p:cxnSp>
        <p:nvCxnSpPr>
          <p:cNvPr id="21" name="Straight Connector 20">
            <a:extLst>
              <a:ext uri="{FF2B5EF4-FFF2-40B4-BE49-F238E27FC236}">
                <a16:creationId xmlns:a16="http://schemas.microsoft.com/office/drawing/2014/main" id="{B424C461-0523-3FA5-25C2-B0C82287AB8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D2FDC26-5F22-12DF-B6A7-FC6C723C1D84}"/>
              </a:ext>
            </a:extLst>
          </p:cNvPr>
          <p:cNvSpPr txBox="1"/>
          <p:nvPr/>
        </p:nvSpPr>
        <p:spPr>
          <a:xfrm>
            <a:off x="590927" y="2811286"/>
            <a:ext cx="2693634" cy="1754326"/>
          </a:xfrm>
          <a:prstGeom prst="rect">
            <a:avLst/>
          </a:prstGeom>
          <a:noFill/>
        </p:spPr>
        <p:txBody>
          <a:bodyPr wrap="square" rtlCol="0">
            <a:spAutoFit/>
          </a:bodyPr>
          <a:lstStyle/>
          <a:p>
            <a:pPr marL="285750" indent="-285750">
              <a:buFontTx/>
              <a:buChar char="-"/>
            </a:pPr>
            <a:r>
              <a:rPr lang="fr-BE" dirty="0">
                <a:solidFill>
                  <a:schemeClr val="bg1">
                    <a:lumMod val="65000"/>
                  </a:schemeClr>
                </a:solidFill>
              </a:rPr>
              <a:t>Louvain</a:t>
            </a:r>
          </a:p>
          <a:p>
            <a:pPr marL="285750" indent="-285750">
              <a:buFontTx/>
              <a:buChar char="-"/>
            </a:pPr>
            <a:r>
              <a:rPr lang="fr-BE" dirty="0">
                <a:solidFill>
                  <a:schemeClr val="bg1">
                    <a:lumMod val="65000"/>
                  </a:schemeClr>
                </a:solidFill>
              </a:rPr>
              <a:t>Liège</a:t>
            </a:r>
          </a:p>
          <a:p>
            <a:pPr marL="285750" indent="-285750">
              <a:buFontTx/>
              <a:buChar char="-"/>
            </a:pPr>
            <a:r>
              <a:rPr lang="fr-BE" dirty="0">
                <a:solidFill>
                  <a:schemeClr val="bg1">
                    <a:lumMod val="65000"/>
                  </a:schemeClr>
                </a:solidFill>
              </a:rPr>
              <a:t>Gand</a:t>
            </a:r>
          </a:p>
          <a:p>
            <a:pPr marL="285750" indent="-285750">
              <a:buFontTx/>
              <a:buChar char="-"/>
            </a:pPr>
            <a:endParaRPr lang="fr-BE" dirty="0"/>
          </a:p>
          <a:p>
            <a:pPr marL="285750" indent="-285750">
              <a:buFontTx/>
              <a:buChar char="-"/>
            </a:pPr>
            <a:r>
              <a:rPr lang="fr-BE" dirty="0"/>
              <a:t>Alcalá</a:t>
            </a:r>
          </a:p>
          <a:p>
            <a:pPr marL="285750" indent="-285750">
              <a:buFontTx/>
              <a:buChar char="-"/>
            </a:pPr>
            <a:r>
              <a:rPr lang="fr-BE" dirty="0">
                <a:solidFill>
                  <a:schemeClr val="bg1">
                    <a:lumMod val="65000"/>
                  </a:schemeClr>
                </a:solidFill>
              </a:rPr>
              <a:t>Munich</a:t>
            </a:r>
          </a:p>
        </p:txBody>
      </p:sp>
      <p:sp>
        <p:nvSpPr>
          <p:cNvPr id="7" name="ZoneTexte 6">
            <a:extLst>
              <a:ext uri="{FF2B5EF4-FFF2-40B4-BE49-F238E27FC236}">
                <a16:creationId xmlns:a16="http://schemas.microsoft.com/office/drawing/2014/main" id="{BAEDBB7E-191A-C3AD-448B-1B80E45AAE6A}"/>
              </a:ext>
            </a:extLst>
          </p:cNvPr>
          <p:cNvSpPr txBox="1"/>
          <p:nvPr/>
        </p:nvSpPr>
        <p:spPr>
          <a:xfrm>
            <a:off x="2877106" y="3365135"/>
            <a:ext cx="4951868" cy="461665"/>
          </a:xfrm>
          <a:prstGeom prst="rect">
            <a:avLst/>
          </a:prstGeom>
          <a:noFill/>
        </p:spPr>
        <p:txBody>
          <a:bodyPr wrap="none" rtlCol="0">
            <a:spAutoFit/>
          </a:bodyPr>
          <a:lstStyle/>
          <a:p>
            <a:r>
              <a:rPr lang="fr-BE" sz="2400" i="1" dirty="0"/>
              <a:t>Del </a:t>
            </a:r>
            <a:r>
              <a:rPr lang="fr-BE" sz="2400" i="1" dirty="0" err="1"/>
              <a:t>S</a:t>
            </a:r>
            <a:r>
              <a:rPr lang="fr-BE" sz="2400" i="1" baseline="30000" dirty="0" err="1"/>
              <a:t>or</a:t>
            </a:r>
            <a:r>
              <a:rPr lang="fr-BE" sz="2400" i="1" dirty="0"/>
              <a:t> D</a:t>
            </a:r>
            <a:r>
              <a:rPr lang="fr-BE" sz="2400" i="1" baseline="30000" dirty="0"/>
              <a:t>or</a:t>
            </a:r>
            <a:r>
              <a:rPr lang="fr-BE" sz="2400" i="1" dirty="0"/>
              <a:t> </a:t>
            </a:r>
            <a:r>
              <a:rPr lang="fr-BE" sz="2400" i="1" dirty="0" err="1"/>
              <a:t>Vergara</a:t>
            </a:r>
            <a:r>
              <a:rPr lang="fr-BE" sz="2400" i="1" dirty="0"/>
              <a:t> 21. de </a:t>
            </a:r>
            <a:r>
              <a:rPr lang="fr-BE" sz="2400" i="1" dirty="0" err="1"/>
              <a:t>agosto</a:t>
            </a:r>
            <a:r>
              <a:rPr lang="fr-BE" sz="2400" i="1" dirty="0"/>
              <a:t> 1576</a:t>
            </a:r>
          </a:p>
        </p:txBody>
      </p:sp>
      <p:sp>
        <p:nvSpPr>
          <p:cNvPr id="9" name="ZoneTexte 8">
            <a:extLst>
              <a:ext uri="{FF2B5EF4-FFF2-40B4-BE49-F238E27FC236}">
                <a16:creationId xmlns:a16="http://schemas.microsoft.com/office/drawing/2014/main" id="{82FE3516-DC96-2772-30A3-DFE35F04B046}"/>
              </a:ext>
            </a:extLst>
          </p:cNvPr>
          <p:cNvSpPr txBox="1"/>
          <p:nvPr/>
        </p:nvSpPr>
        <p:spPr>
          <a:xfrm>
            <a:off x="2896156" y="4158149"/>
            <a:ext cx="4457631" cy="1323439"/>
          </a:xfrm>
          <a:prstGeom prst="rect">
            <a:avLst/>
          </a:prstGeom>
          <a:noFill/>
        </p:spPr>
        <p:txBody>
          <a:bodyPr wrap="none" rtlCol="0">
            <a:spAutoFit/>
          </a:bodyPr>
          <a:lstStyle/>
          <a:p>
            <a:r>
              <a:rPr lang="es-ES" sz="2200" dirty="0"/>
              <a:t>Alonso Ramírez de Vergara y Arellano</a:t>
            </a:r>
          </a:p>
          <a:p>
            <a:pPr marL="285750" indent="-285750">
              <a:buFontTx/>
              <a:buChar char="-"/>
            </a:pPr>
            <a:r>
              <a:rPr lang="es-ES" sz="2000" dirty="0" err="1"/>
              <a:t>Recteur</a:t>
            </a:r>
            <a:r>
              <a:rPr lang="es-ES" sz="2000" dirty="0"/>
              <a:t> de </a:t>
            </a:r>
            <a:r>
              <a:rPr lang="es-ES" sz="2000" dirty="0" err="1"/>
              <a:t>l’Université</a:t>
            </a:r>
            <a:r>
              <a:rPr lang="es-ES" sz="2000" dirty="0"/>
              <a:t> </a:t>
            </a:r>
            <a:r>
              <a:rPr lang="es-ES" sz="2000" dirty="0" err="1"/>
              <a:t>d’Alcalá</a:t>
            </a:r>
            <a:endParaRPr lang="es-ES" sz="2000" dirty="0"/>
          </a:p>
          <a:p>
            <a:pPr marL="285750" indent="-285750">
              <a:buFontTx/>
              <a:buChar char="-"/>
            </a:pPr>
            <a:r>
              <a:rPr lang="fr-BE" sz="2000" dirty="0"/>
              <a:t>Donateur financier du collège</a:t>
            </a:r>
          </a:p>
          <a:p>
            <a:pPr marL="285750" indent="-285750">
              <a:buFontTx/>
              <a:buChar char="-"/>
            </a:pPr>
            <a:endParaRPr lang="es-ES" dirty="0"/>
          </a:p>
        </p:txBody>
      </p:sp>
      <p:sp>
        <p:nvSpPr>
          <p:cNvPr id="3" name="Accolade fermante 2">
            <a:extLst>
              <a:ext uri="{FF2B5EF4-FFF2-40B4-BE49-F238E27FC236}">
                <a16:creationId xmlns:a16="http://schemas.microsoft.com/office/drawing/2014/main" id="{953B9C45-5003-9F76-DE33-499433E65034}"/>
              </a:ext>
            </a:extLst>
          </p:cNvPr>
          <p:cNvSpPr/>
          <p:nvPr/>
        </p:nvSpPr>
        <p:spPr>
          <a:xfrm>
            <a:off x="1722858" y="2875576"/>
            <a:ext cx="66675" cy="807679"/>
          </a:xfrm>
          <a:prstGeom prst="rightBrac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sp>
        <p:nvSpPr>
          <p:cNvPr id="4" name="ZoneTexte 3">
            <a:extLst>
              <a:ext uri="{FF2B5EF4-FFF2-40B4-BE49-F238E27FC236}">
                <a16:creationId xmlns:a16="http://schemas.microsoft.com/office/drawing/2014/main" id="{26F4DDFE-C474-0A5F-3120-45EF9C8A3860}"/>
              </a:ext>
            </a:extLst>
          </p:cNvPr>
          <p:cNvSpPr txBox="1"/>
          <p:nvPr/>
        </p:nvSpPr>
        <p:spPr>
          <a:xfrm>
            <a:off x="1745907" y="3091873"/>
            <a:ext cx="931922" cy="369332"/>
          </a:xfrm>
          <a:prstGeom prst="rect">
            <a:avLst/>
          </a:prstGeom>
          <a:noFill/>
        </p:spPr>
        <p:txBody>
          <a:bodyPr wrap="none" rtlCol="0">
            <a:spAutoFit/>
          </a:bodyPr>
          <a:lstStyle/>
          <a:p>
            <a:r>
              <a:rPr lang="fr-BE" dirty="0">
                <a:solidFill>
                  <a:schemeClr val="bg1">
                    <a:lumMod val="65000"/>
                  </a:schemeClr>
                </a:solidFill>
              </a:rPr>
              <a:t>Perdus?</a:t>
            </a:r>
          </a:p>
        </p:txBody>
      </p:sp>
      <p:sp>
        <p:nvSpPr>
          <p:cNvPr id="5" name="ZoneTexte 4">
            <a:extLst>
              <a:ext uri="{FF2B5EF4-FFF2-40B4-BE49-F238E27FC236}">
                <a16:creationId xmlns:a16="http://schemas.microsoft.com/office/drawing/2014/main" id="{7DCFE0B5-9724-E3C8-CF7E-B7AAC8621AD4}"/>
              </a:ext>
            </a:extLst>
          </p:cNvPr>
          <p:cNvSpPr txBox="1"/>
          <p:nvPr/>
        </p:nvSpPr>
        <p:spPr>
          <a:xfrm>
            <a:off x="588861" y="1580727"/>
            <a:ext cx="2456091" cy="974626"/>
          </a:xfrm>
          <a:prstGeom prst="rect">
            <a:avLst/>
          </a:prstGeom>
          <a:noFill/>
        </p:spPr>
        <p:txBody>
          <a:bodyPr wrap="square" rtlCol="0">
            <a:spAutoFit/>
          </a:bodyPr>
          <a:lstStyle/>
          <a:p>
            <a:pPr>
              <a:spcBef>
                <a:spcPts val="200"/>
              </a:spcBef>
            </a:pPr>
            <a:r>
              <a:rPr lang="en-US" dirty="0">
                <a:solidFill>
                  <a:schemeClr val="tx1"/>
                </a:solidFill>
              </a:rPr>
              <a:t>1</a:t>
            </a:r>
            <a:r>
              <a:rPr lang="en-US" baseline="30000" dirty="0">
                <a:solidFill>
                  <a:schemeClr val="tx1"/>
                </a:solidFill>
              </a:rPr>
              <a:t>ère</a:t>
            </a:r>
            <a:r>
              <a:rPr lang="en-US" dirty="0">
                <a:solidFill>
                  <a:schemeClr val="tx1"/>
                </a:solidFill>
              </a:rPr>
              <a:t> </a:t>
            </a:r>
            <a:r>
              <a:rPr lang="en-US" dirty="0" err="1">
                <a:solidFill>
                  <a:schemeClr val="tx1"/>
                </a:solidFill>
              </a:rPr>
              <a:t>éd</a:t>
            </a:r>
            <a:r>
              <a:rPr lang="en-US" dirty="0">
                <a:solidFill>
                  <a:schemeClr val="tx1"/>
                </a:solidFill>
              </a:rPr>
              <a:t>.</a:t>
            </a:r>
          </a:p>
          <a:p>
            <a:pPr>
              <a:spcBef>
                <a:spcPts val="200"/>
              </a:spcBef>
            </a:pPr>
            <a:r>
              <a:rPr lang="en-US" dirty="0">
                <a:solidFill>
                  <a:schemeClr val="tx1"/>
                </a:solidFill>
              </a:rPr>
              <a:t>5 t.</a:t>
            </a:r>
          </a:p>
          <a:p>
            <a:pPr>
              <a:spcBef>
                <a:spcPts val="200"/>
              </a:spcBef>
            </a:pPr>
            <a:r>
              <a:rPr lang="en-US" dirty="0"/>
              <a:t>In-2</a:t>
            </a:r>
            <a:endParaRPr lang="en-US" dirty="0">
              <a:solidFill>
                <a:schemeClr val="tx1"/>
              </a:solidFill>
            </a:endParaRPr>
          </a:p>
        </p:txBody>
      </p:sp>
      <p:pic>
        <p:nvPicPr>
          <p:cNvPr id="10" name="Image 9" descr="Une image contenant texte, livre, papier, gravure sur bois&#10;&#10;Description générée automatiquement">
            <a:extLst>
              <a:ext uri="{FF2B5EF4-FFF2-40B4-BE49-F238E27FC236}">
                <a16:creationId xmlns:a16="http://schemas.microsoft.com/office/drawing/2014/main" id="{DC00BD7E-4B90-906E-A963-D2F12BF710E7}"/>
              </a:ext>
            </a:extLst>
          </p:cNvPr>
          <p:cNvPicPr>
            <a:picLocks noChangeAspect="1"/>
          </p:cNvPicPr>
          <p:nvPr/>
        </p:nvPicPr>
        <p:blipFill>
          <a:blip r:embed="rId3"/>
          <a:srcRect l="2835" r="3977" b="5647"/>
          <a:stretch/>
        </p:blipFill>
        <p:spPr>
          <a:xfrm>
            <a:off x="8030550" y="170581"/>
            <a:ext cx="3950740" cy="6516837"/>
          </a:xfrm>
          <a:prstGeom prst="rect">
            <a:avLst/>
          </a:prstGeom>
          <a:ln w="19050">
            <a:solidFill>
              <a:schemeClr val="tx1"/>
            </a:solidFill>
          </a:ln>
        </p:spPr>
      </p:pic>
      <p:pic>
        <p:nvPicPr>
          <p:cNvPr id="6" name="Image 5" descr="Une image contenant écriture manuscrite, lettre, texte, calligraphie&#10;&#10;Description générée automatiquement">
            <a:extLst>
              <a:ext uri="{FF2B5EF4-FFF2-40B4-BE49-F238E27FC236}">
                <a16:creationId xmlns:a16="http://schemas.microsoft.com/office/drawing/2014/main" id="{B14E664A-0FEB-52CF-F1C3-B64ACF69CB70}"/>
              </a:ext>
            </a:extLst>
          </p:cNvPr>
          <p:cNvPicPr>
            <a:picLocks noChangeAspect="1"/>
          </p:cNvPicPr>
          <p:nvPr/>
        </p:nvPicPr>
        <p:blipFill>
          <a:blip r:embed="rId4"/>
          <a:stretch>
            <a:fillRect/>
          </a:stretch>
        </p:blipFill>
        <p:spPr>
          <a:xfrm>
            <a:off x="2896156" y="1318555"/>
            <a:ext cx="6394001" cy="1943478"/>
          </a:xfrm>
          <a:prstGeom prst="rect">
            <a:avLst/>
          </a:prstGeom>
          <a:ln w="15875">
            <a:solidFill>
              <a:schemeClr val="tx1"/>
            </a:solidFill>
          </a:ln>
        </p:spPr>
      </p:pic>
    </p:spTree>
    <p:extLst>
      <p:ext uri="{BB962C8B-B14F-4D97-AF65-F5344CB8AC3E}">
        <p14:creationId xmlns:p14="http://schemas.microsoft.com/office/powerpoint/2010/main" val="3470313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76EA2E0-FCF0-7F18-DD65-9DA2ECE2F43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7FA2FE8-0CED-707C-192E-19E152CC9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5" name="Rectangle 14">
            <a:extLst>
              <a:ext uri="{FF2B5EF4-FFF2-40B4-BE49-F238E27FC236}">
                <a16:creationId xmlns:a16="http://schemas.microsoft.com/office/drawing/2014/main" id="{C0F8B9EA-8A70-A528-3841-C37B5E861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17" name="Straight Connector 16">
            <a:extLst>
              <a:ext uri="{FF2B5EF4-FFF2-40B4-BE49-F238E27FC236}">
                <a16:creationId xmlns:a16="http://schemas.microsoft.com/office/drawing/2014/main" id="{3FD9C019-9DFA-A9C5-4242-0CF423B94D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D153F4AE-5521-9A32-0BE9-488737829B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A9C759A-46C9-CFF4-E2C1-FAD5BF9445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6" name="Titre 1">
            <a:extLst>
              <a:ext uri="{FF2B5EF4-FFF2-40B4-BE49-F238E27FC236}">
                <a16:creationId xmlns:a16="http://schemas.microsoft.com/office/drawing/2014/main" id="{BA5A5B91-38A5-0BEC-C3AD-B4D7426F6B7C}"/>
              </a:ext>
            </a:extLst>
          </p:cNvPr>
          <p:cNvSpPr>
            <a:spLocks noGrp="1"/>
          </p:cNvSpPr>
          <p:nvPr>
            <p:ph type="title"/>
          </p:nvPr>
        </p:nvSpPr>
        <p:spPr>
          <a:xfrm>
            <a:off x="588861" y="115512"/>
            <a:ext cx="3100136" cy="1466422"/>
          </a:xfrm>
        </p:spPr>
        <p:txBody>
          <a:bodyPr vert="horz" lIns="91440" tIns="45720" rIns="91440" bIns="45720" rtlCol="0" anchor="b">
            <a:normAutofit/>
          </a:bodyPr>
          <a:lstStyle/>
          <a:p>
            <a:r>
              <a:rPr lang="en-US" sz="3200" i="1" dirty="0">
                <a:solidFill>
                  <a:schemeClr val="tx1"/>
                </a:solidFill>
              </a:rPr>
              <a:t>In </a:t>
            </a:r>
            <a:r>
              <a:rPr lang="en-US" sz="3200" i="1" dirty="0" err="1">
                <a:solidFill>
                  <a:schemeClr val="tx1"/>
                </a:solidFill>
              </a:rPr>
              <a:t>libros</a:t>
            </a:r>
            <a:r>
              <a:rPr lang="en-US" sz="3200" i="1" dirty="0">
                <a:solidFill>
                  <a:schemeClr val="tx1"/>
                </a:solidFill>
              </a:rPr>
              <a:t> </a:t>
            </a:r>
            <a:r>
              <a:rPr lang="en-US" sz="3200" i="1" dirty="0" err="1">
                <a:solidFill>
                  <a:schemeClr val="tx1"/>
                </a:solidFill>
              </a:rPr>
              <a:t>sententiarum</a:t>
            </a:r>
            <a:br>
              <a:rPr lang="en-US" dirty="0">
                <a:solidFill>
                  <a:schemeClr val="tx1"/>
                </a:solidFill>
              </a:rPr>
            </a:br>
            <a:r>
              <a:rPr lang="en-US" sz="2800" dirty="0">
                <a:solidFill>
                  <a:schemeClr val="tx1"/>
                </a:solidFill>
              </a:rPr>
              <a:t>Cologne 1535</a:t>
            </a:r>
            <a:endParaRPr lang="en-US" dirty="0">
              <a:solidFill>
                <a:schemeClr val="tx1"/>
              </a:solidFill>
            </a:endParaRPr>
          </a:p>
        </p:txBody>
      </p:sp>
      <p:pic>
        <p:nvPicPr>
          <p:cNvPr id="22" name="Image 21" descr="Une image contenant texte, livre, papier, Vélin&#10;&#10;Description générée automatiquement">
            <a:extLst>
              <a:ext uri="{FF2B5EF4-FFF2-40B4-BE49-F238E27FC236}">
                <a16:creationId xmlns:a16="http://schemas.microsoft.com/office/drawing/2014/main" id="{2D09E1C4-3DF3-66FE-1562-991F0A9549F8}"/>
              </a:ext>
            </a:extLst>
          </p:cNvPr>
          <p:cNvPicPr>
            <a:picLocks noChangeAspect="1"/>
          </p:cNvPicPr>
          <p:nvPr/>
        </p:nvPicPr>
        <p:blipFill>
          <a:blip r:embed="rId3"/>
          <a:srcRect l="5350" t="1685" r="6542" b="10553"/>
          <a:stretch/>
        </p:blipFill>
        <p:spPr>
          <a:xfrm>
            <a:off x="7868089" y="228600"/>
            <a:ext cx="4071620" cy="6400800"/>
          </a:xfrm>
          <a:prstGeom prst="rect">
            <a:avLst/>
          </a:prstGeom>
          <a:ln w="19050">
            <a:solidFill>
              <a:schemeClr val="tx1"/>
            </a:solidFill>
          </a:ln>
        </p:spPr>
      </p:pic>
      <p:pic>
        <p:nvPicPr>
          <p:cNvPr id="23" name="Image 22" descr="Une image contenant texte, livre, papier, Vélin&#10;&#10;Description générée automatiquement">
            <a:extLst>
              <a:ext uri="{FF2B5EF4-FFF2-40B4-BE49-F238E27FC236}">
                <a16:creationId xmlns:a16="http://schemas.microsoft.com/office/drawing/2014/main" id="{C46662B1-6661-EB2F-0D26-0B48F07097A6}"/>
              </a:ext>
            </a:extLst>
          </p:cNvPr>
          <p:cNvPicPr>
            <a:picLocks noChangeAspect="1"/>
          </p:cNvPicPr>
          <p:nvPr/>
        </p:nvPicPr>
        <p:blipFill>
          <a:blip r:embed="rId3"/>
          <a:srcRect l="26319" t="43617" r="28665" b="41227"/>
          <a:stretch/>
        </p:blipFill>
        <p:spPr>
          <a:xfrm>
            <a:off x="3282495" y="848723"/>
            <a:ext cx="5168878" cy="2746539"/>
          </a:xfrm>
          <a:prstGeom prst="rect">
            <a:avLst/>
          </a:prstGeom>
          <a:ln w="19050">
            <a:solidFill>
              <a:schemeClr val="tx1"/>
            </a:solidFill>
          </a:ln>
        </p:spPr>
      </p:pic>
      <p:sp>
        <p:nvSpPr>
          <p:cNvPr id="24" name="ZoneTexte 23">
            <a:extLst>
              <a:ext uri="{FF2B5EF4-FFF2-40B4-BE49-F238E27FC236}">
                <a16:creationId xmlns:a16="http://schemas.microsoft.com/office/drawing/2014/main" id="{28A79966-F5D2-8EDE-BF28-AB5C203AAA48}"/>
              </a:ext>
            </a:extLst>
          </p:cNvPr>
          <p:cNvSpPr txBox="1"/>
          <p:nvPr/>
        </p:nvSpPr>
        <p:spPr>
          <a:xfrm>
            <a:off x="3180031" y="3624895"/>
            <a:ext cx="4726743" cy="461665"/>
          </a:xfrm>
          <a:prstGeom prst="rect">
            <a:avLst/>
          </a:prstGeom>
          <a:noFill/>
        </p:spPr>
        <p:txBody>
          <a:bodyPr wrap="none" rtlCol="0">
            <a:spAutoFit/>
          </a:bodyPr>
          <a:lstStyle/>
          <a:p>
            <a:r>
              <a:rPr lang="fr-BE" sz="2400" i="1" dirty="0" err="1"/>
              <a:t>Approbatus</a:t>
            </a:r>
            <a:r>
              <a:rPr lang="fr-BE" sz="2400" i="1" dirty="0"/>
              <a:t> per R.P. </a:t>
            </a:r>
            <a:r>
              <a:rPr lang="fr-BE" sz="2400" i="1" dirty="0" err="1"/>
              <a:t>Canisiu</a:t>
            </a:r>
            <a:r>
              <a:rPr lang="fr-BE" sz="2400" i="1" dirty="0"/>
              <a:t>[m] 1578</a:t>
            </a:r>
          </a:p>
        </p:txBody>
      </p:sp>
      <p:sp>
        <p:nvSpPr>
          <p:cNvPr id="25" name="ZoneTexte 24">
            <a:extLst>
              <a:ext uri="{FF2B5EF4-FFF2-40B4-BE49-F238E27FC236}">
                <a16:creationId xmlns:a16="http://schemas.microsoft.com/office/drawing/2014/main" id="{D4F90B1B-DC97-4F86-1917-A8F12AD81E29}"/>
              </a:ext>
            </a:extLst>
          </p:cNvPr>
          <p:cNvSpPr txBox="1"/>
          <p:nvPr/>
        </p:nvSpPr>
        <p:spPr>
          <a:xfrm>
            <a:off x="3180031" y="4194774"/>
            <a:ext cx="4672433" cy="1631216"/>
          </a:xfrm>
          <a:prstGeom prst="rect">
            <a:avLst/>
          </a:prstGeom>
          <a:noFill/>
        </p:spPr>
        <p:txBody>
          <a:bodyPr wrap="none" rtlCol="0">
            <a:spAutoFit/>
          </a:bodyPr>
          <a:lstStyle/>
          <a:p>
            <a:r>
              <a:rPr lang="es-ES" sz="2200" dirty="0"/>
              <a:t>Pierre </a:t>
            </a:r>
            <a:r>
              <a:rPr lang="es-ES" sz="2200" dirty="0" err="1"/>
              <a:t>Canisus</a:t>
            </a:r>
            <a:endParaRPr lang="es-ES" sz="2200" dirty="0"/>
          </a:p>
          <a:p>
            <a:pPr marL="285750" indent="-285750">
              <a:buFontTx/>
              <a:buChar char="-"/>
            </a:pPr>
            <a:r>
              <a:rPr lang="fr-BE" sz="2000" dirty="0"/>
              <a:t>Provincial de Germanie</a:t>
            </a:r>
          </a:p>
          <a:p>
            <a:pPr marL="285750" indent="-285750">
              <a:buFontTx/>
              <a:buChar char="-"/>
            </a:pPr>
            <a:r>
              <a:rPr lang="fr-BE" sz="2000" dirty="0"/>
              <a:t>Mission d’expurgation des bibliothèques</a:t>
            </a:r>
          </a:p>
          <a:p>
            <a:pPr marL="285750" indent="-285750">
              <a:buFontTx/>
              <a:buChar char="-"/>
            </a:pPr>
            <a:endParaRPr lang="fr-BE" sz="2000" dirty="0"/>
          </a:p>
          <a:p>
            <a:pPr marL="285750" indent="-285750">
              <a:buFontTx/>
              <a:buChar char="-"/>
            </a:pPr>
            <a:endParaRPr lang="es-ES" dirty="0"/>
          </a:p>
        </p:txBody>
      </p:sp>
      <p:sp>
        <p:nvSpPr>
          <p:cNvPr id="27" name="ZoneTexte 26">
            <a:extLst>
              <a:ext uri="{FF2B5EF4-FFF2-40B4-BE49-F238E27FC236}">
                <a16:creationId xmlns:a16="http://schemas.microsoft.com/office/drawing/2014/main" id="{2204375D-1C14-E43B-7AE2-99D5BF5CFC99}"/>
              </a:ext>
            </a:extLst>
          </p:cNvPr>
          <p:cNvSpPr txBox="1"/>
          <p:nvPr/>
        </p:nvSpPr>
        <p:spPr>
          <a:xfrm>
            <a:off x="588861" y="1580727"/>
            <a:ext cx="2456091" cy="974626"/>
          </a:xfrm>
          <a:prstGeom prst="rect">
            <a:avLst/>
          </a:prstGeom>
          <a:noFill/>
        </p:spPr>
        <p:txBody>
          <a:bodyPr wrap="square" rtlCol="0">
            <a:spAutoFit/>
          </a:bodyPr>
          <a:lstStyle/>
          <a:p>
            <a:pPr>
              <a:spcBef>
                <a:spcPts val="200"/>
              </a:spcBef>
            </a:pPr>
            <a:r>
              <a:rPr lang="en-US" dirty="0">
                <a:solidFill>
                  <a:schemeClr val="tx1"/>
                </a:solidFill>
              </a:rPr>
              <a:t>1</a:t>
            </a:r>
            <a:r>
              <a:rPr lang="en-US" baseline="30000" dirty="0">
                <a:solidFill>
                  <a:schemeClr val="tx1"/>
                </a:solidFill>
              </a:rPr>
              <a:t>ère</a:t>
            </a:r>
            <a:r>
              <a:rPr lang="en-US" dirty="0">
                <a:solidFill>
                  <a:schemeClr val="tx1"/>
                </a:solidFill>
              </a:rPr>
              <a:t> </a:t>
            </a:r>
            <a:r>
              <a:rPr lang="en-US" dirty="0" err="1">
                <a:solidFill>
                  <a:schemeClr val="tx1"/>
                </a:solidFill>
              </a:rPr>
              <a:t>éd</a:t>
            </a:r>
            <a:r>
              <a:rPr lang="en-US" dirty="0">
                <a:solidFill>
                  <a:schemeClr val="tx1"/>
                </a:solidFill>
              </a:rPr>
              <a:t>.</a:t>
            </a:r>
          </a:p>
          <a:p>
            <a:pPr>
              <a:spcBef>
                <a:spcPts val="200"/>
              </a:spcBef>
            </a:pPr>
            <a:r>
              <a:rPr lang="en-US" dirty="0">
                <a:solidFill>
                  <a:schemeClr val="tx1"/>
                </a:solidFill>
              </a:rPr>
              <a:t>5 t.</a:t>
            </a:r>
          </a:p>
          <a:p>
            <a:pPr>
              <a:spcBef>
                <a:spcPts val="200"/>
              </a:spcBef>
            </a:pPr>
            <a:r>
              <a:rPr lang="en-US" dirty="0"/>
              <a:t>In-2</a:t>
            </a:r>
            <a:endParaRPr lang="en-US" dirty="0">
              <a:solidFill>
                <a:schemeClr val="tx1"/>
              </a:solidFill>
            </a:endParaRPr>
          </a:p>
        </p:txBody>
      </p:sp>
      <p:sp>
        <p:nvSpPr>
          <p:cNvPr id="28" name="ZoneTexte 27">
            <a:extLst>
              <a:ext uri="{FF2B5EF4-FFF2-40B4-BE49-F238E27FC236}">
                <a16:creationId xmlns:a16="http://schemas.microsoft.com/office/drawing/2014/main" id="{C84A1195-9EC4-7759-09DB-8181B3CA4134}"/>
              </a:ext>
            </a:extLst>
          </p:cNvPr>
          <p:cNvSpPr txBox="1"/>
          <p:nvPr/>
        </p:nvSpPr>
        <p:spPr>
          <a:xfrm>
            <a:off x="590927" y="2811286"/>
            <a:ext cx="2693634" cy="1754326"/>
          </a:xfrm>
          <a:prstGeom prst="rect">
            <a:avLst/>
          </a:prstGeom>
          <a:noFill/>
        </p:spPr>
        <p:txBody>
          <a:bodyPr wrap="square" rtlCol="0">
            <a:spAutoFit/>
          </a:bodyPr>
          <a:lstStyle/>
          <a:p>
            <a:pPr marL="285750" indent="-285750">
              <a:buFontTx/>
              <a:buChar char="-"/>
            </a:pPr>
            <a:r>
              <a:rPr lang="fr-BE" dirty="0">
                <a:solidFill>
                  <a:schemeClr val="bg1">
                    <a:lumMod val="65000"/>
                  </a:schemeClr>
                </a:solidFill>
              </a:rPr>
              <a:t>Louvain</a:t>
            </a:r>
          </a:p>
          <a:p>
            <a:pPr marL="285750" indent="-285750">
              <a:buFontTx/>
              <a:buChar char="-"/>
            </a:pPr>
            <a:r>
              <a:rPr lang="fr-BE" dirty="0">
                <a:solidFill>
                  <a:schemeClr val="bg1">
                    <a:lumMod val="65000"/>
                  </a:schemeClr>
                </a:solidFill>
              </a:rPr>
              <a:t>Liège</a:t>
            </a:r>
          </a:p>
          <a:p>
            <a:pPr marL="285750" indent="-285750">
              <a:buFontTx/>
              <a:buChar char="-"/>
            </a:pPr>
            <a:r>
              <a:rPr lang="fr-BE" dirty="0">
                <a:solidFill>
                  <a:schemeClr val="bg1">
                    <a:lumMod val="65000"/>
                  </a:schemeClr>
                </a:solidFill>
              </a:rPr>
              <a:t>Gand</a:t>
            </a:r>
          </a:p>
          <a:p>
            <a:pPr marL="285750" indent="-285750">
              <a:buFontTx/>
              <a:buChar char="-"/>
            </a:pPr>
            <a:endParaRPr lang="fr-BE" dirty="0"/>
          </a:p>
          <a:p>
            <a:pPr marL="285750" indent="-285750">
              <a:buFontTx/>
              <a:buChar char="-"/>
            </a:pPr>
            <a:r>
              <a:rPr lang="fr-BE" dirty="0">
                <a:solidFill>
                  <a:schemeClr val="bg1">
                    <a:lumMod val="65000"/>
                  </a:schemeClr>
                </a:solidFill>
              </a:rPr>
              <a:t>Alcalá</a:t>
            </a:r>
          </a:p>
          <a:p>
            <a:pPr marL="285750" indent="-285750">
              <a:buFontTx/>
              <a:buChar char="-"/>
            </a:pPr>
            <a:r>
              <a:rPr lang="fr-BE" dirty="0"/>
              <a:t>Munich</a:t>
            </a:r>
          </a:p>
        </p:txBody>
      </p:sp>
      <p:sp>
        <p:nvSpPr>
          <p:cNvPr id="29" name="Accolade fermante 28">
            <a:extLst>
              <a:ext uri="{FF2B5EF4-FFF2-40B4-BE49-F238E27FC236}">
                <a16:creationId xmlns:a16="http://schemas.microsoft.com/office/drawing/2014/main" id="{17A509A2-0FB9-6EC6-8B16-B98648577B93}"/>
              </a:ext>
            </a:extLst>
          </p:cNvPr>
          <p:cNvSpPr/>
          <p:nvPr/>
        </p:nvSpPr>
        <p:spPr>
          <a:xfrm>
            <a:off x="1722858" y="2875576"/>
            <a:ext cx="66675" cy="807679"/>
          </a:xfrm>
          <a:prstGeom prst="rightBrac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sp>
        <p:nvSpPr>
          <p:cNvPr id="31" name="ZoneTexte 30">
            <a:extLst>
              <a:ext uri="{FF2B5EF4-FFF2-40B4-BE49-F238E27FC236}">
                <a16:creationId xmlns:a16="http://schemas.microsoft.com/office/drawing/2014/main" id="{A073C5CA-49CD-195F-C358-0F77169F0555}"/>
              </a:ext>
            </a:extLst>
          </p:cNvPr>
          <p:cNvSpPr txBox="1"/>
          <p:nvPr/>
        </p:nvSpPr>
        <p:spPr>
          <a:xfrm>
            <a:off x="1745907" y="3091873"/>
            <a:ext cx="931922" cy="369332"/>
          </a:xfrm>
          <a:prstGeom prst="rect">
            <a:avLst/>
          </a:prstGeom>
          <a:noFill/>
        </p:spPr>
        <p:txBody>
          <a:bodyPr wrap="none" rtlCol="0">
            <a:spAutoFit/>
          </a:bodyPr>
          <a:lstStyle/>
          <a:p>
            <a:r>
              <a:rPr lang="fr-BE" dirty="0">
                <a:solidFill>
                  <a:schemeClr val="bg1">
                    <a:lumMod val="65000"/>
                  </a:schemeClr>
                </a:solidFill>
              </a:rPr>
              <a:t>Perdus?</a:t>
            </a:r>
          </a:p>
        </p:txBody>
      </p:sp>
    </p:spTree>
    <p:extLst>
      <p:ext uri="{BB962C8B-B14F-4D97-AF65-F5344CB8AC3E}">
        <p14:creationId xmlns:p14="http://schemas.microsoft.com/office/powerpoint/2010/main" val="941577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F251DB8-776D-EE48-7862-B9E8DE0DA42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DD2809D-8A50-5FF6-BF36-E94B108F3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5" name="Rectangle 14">
            <a:extLst>
              <a:ext uri="{FF2B5EF4-FFF2-40B4-BE49-F238E27FC236}">
                <a16:creationId xmlns:a16="http://schemas.microsoft.com/office/drawing/2014/main" id="{CAEC5A63-3F4D-6D3D-1705-6B231F9C0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17" name="Straight Connector 16">
            <a:extLst>
              <a:ext uri="{FF2B5EF4-FFF2-40B4-BE49-F238E27FC236}">
                <a16:creationId xmlns:a16="http://schemas.microsoft.com/office/drawing/2014/main" id="{FE23D4DD-CF56-C68F-32AA-0D1F134AB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9898B4FC-1ED4-3F46-AAFE-EA7EC1761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30466F6-4B59-66A5-D8C6-80836FED9EF4}"/>
              </a:ext>
            </a:extLst>
          </p:cNvPr>
          <p:cNvSpPr>
            <a:spLocks noGrp="1"/>
          </p:cNvSpPr>
          <p:nvPr>
            <p:ph type="title"/>
          </p:nvPr>
        </p:nvSpPr>
        <p:spPr>
          <a:xfrm>
            <a:off x="588861" y="115512"/>
            <a:ext cx="3100136" cy="1466422"/>
          </a:xfrm>
        </p:spPr>
        <p:txBody>
          <a:bodyPr vert="horz" lIns="91440" tIns="45720" rIns="91440" bIns="45720" rtlCol="0" anchor="b">
            <a:normAutofit/>
          </a:bodyPr>
          <a:lstStyle/>
          <a:p>
            <a:r>
              <a:rPr lang="en-US" sz="3200" i="1" dirty="0">
                <a:solidFill>
                  <a:schemeClr val="tx1"/>
                </a:solidFill>
              </a:rPr>
              <a:t>In </a:t>
            </a:r>
            <a:r>
              <a:rPr lang="en-US" sz="3200" i="1" dirty="0" err="1">
                <a:solidFill>
                  <a:schemeClr val="tx1"/>
                </a:solidFill>
              </a:rPr>
              <a:t>libros</a:t>
            </a:r>
            <a:r>
              <a:rPr lang="en-US" sz="3200" i="1" dirty="0">
                <a:solidFill>
                  <a:schemeClr val="tx1"/>
                </a:solidFill>
              </a:rPr>
              <a:t> </a:t>
            </a:r>
            <a:r>
              <a:rPr lang="en-US" sz="3200" i="1" dirty="0" err="1">
                <a:solidFill>
                  <a:schemeClr val="tx1"/>
                </a:solidFill>
              </a:rPr>
              <a:t>sententiarum</a:t>
            </a:r>
            <a:br>
              <a:rPr lang="en-US" dirty="0">
                <a:solidFill>
                  <a:schemeClr val="tx1"/>
                </a:solidFill>
              </a:rPr>
            </a:br>
            <a:r>
              <a:rPr lang="en-US" sz="2800" dirty="0">
                <a:solidFill>
                  <a:schemeClr val="tx1"/>
                </a:solidFill>
              </a:rPr>
              <a:t>Cologne 1535</a:t>
            </a:r>
            <a:endParaRPr lang="en-US" dirty="0">
              <a:solidFill>
                <a:schemeClr val="tx1"/>
              </a:solidFill>
            </a:endParaRPr>
          </a:p>
        </p:txBody>
      </p:sp>
      <p:cxnSp>
        <p:nvCxnSpPr>
          <p:cNvPr id="21" name="Straight Connector 20">
            <a:extLst>
              <a:ext uri="{FF2B5EF4-FFF2-40B4-BE49-F238E27FC236}">
                <a16:creationId xmlns:a16="http://schemas.microsoft.com/office/drawing/2014/main" id="{02873A84-92A3-D76A-32D0-2D0E4A49B3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C304C98-8506-751A-4C6E-0D595EE95605}"/>
              </a:ext>
            </a:extLst>
          </p:cNvPr>
          <p:cNvSpPr txBox="1"/>
          <p:nvPr/>
        </p:nvSpPr>
        <p:spPr>
          <a:xfrm>
            <a:off x="590927" y="2811286"/>
            <a:ext cx="2693634" cy="1477328"/>
          </a:xfrm>
          <a:prstGeom prst="rect">
            <a:avLst/>
          </a:prstGeom>
          <a:noFill/>
        </p:spPr>
        <p:txBody>
          <a:bodyPr wrap="square" rtlCol="0">
            <a:spAutoFit/>
          </a:bodyPr>
          <a:lstStyle/>
          <a:p>
            <a:pPr marL="285750" indent="-285750">
              <a:buFontTx/>
              <a:buChar char="-"/>
            </a:pPr>
            <a:r>
              <a:rPr lang="fr-BE" dirty="0">
                <a:solidFill>
                  <a:schemeClr val="bg1">
                    <a:lumMod val="65000"/>
                  </a:schemeClr>
                </a:solidFill>
              </a:rPr>
              <a:t>Louvain</a:t>
            </a:r>
          </a:p>
          <a:p>
            <a:pPr marL="285750" indent="-285750">
              <a:buFontTx/>
              <a:buChar char="-"/>
            </a:pPr>
            <a:r>
              <a:rPr lang="fr-BE" dirty="0">
                <a:solidFill>
                  <a:schemeClr val="bg1">
                    <a:lumMod val="65000"/>
                  </a:schemeClr>
                </a:solidFill>
              </a:rPr>
              <a:t>Liège</a:t>
            </a:r>
          </a:p>
          <a:p>
            <a:pPr marL="285750" indent="-285750">
              <a:buFontTx/>
              <a:buChar char="-"/>
            </a:pPr>
            <a:r>
              <a:rPr lang="fr-BE" dirty="0">
                <a:solidFill>
                  <a:schemeClr val="bg1">
                    <a:lumMod val="65000"/>
                  </a:schemeClr>
                </a:solidFill>
              </a:rPr>
              <a:t>Gand</a:t>
            </a:r>
          </a:p>
          <a:p>
            <a:pPr marL="285750" indent="-285750">
              <a:buFontTx/>
              <a:buChar char="-"/>
            </a:pPr>
            <a:endParaRPr lang="fr-BE" dirty="0"/>
          </a:p>
          <a:p>
            <a:pPr marL="285750" indent="-285750">
              <a:buFontTx/>
              <a:buChar char="-"/>
            </a:pPr>
            <a:r>
              <a:rPr lang="fr-BE" dirty="0"/>
              <a:t>Munich</a:t>
            </a:r>
          </a:p>
        </p:txBody>
      </p:sp>
      <p:pic>
        <p:nvPicPr>
          <p:cNvPr id="5" name="Image 4" descr="Une image contenant texte, livre, papier, Vélin&#10;&#10;Description générée automatiquement">
            <a:extLst>
              <a:ext uri="{FF2B5EF4-FFF2-40B4-BE49-F238E27FC236}">
                <a16:creationId xmlns:a16="http://schemas.microsoft.com/office/drawing/2014/main" id="{2FBFBE33-140F-8838-A4BF-9043A7EDF4E0}"/>
              </a:ext>
            </a:extLst>
          </p:cNvPr>
          <p:cNvPicPr>
            <a:picLocks noChangeAspect="1"/>
          </p:cNvPicPr>
          <p:nvPr/>
        </p:nvPicPr>
        <p:blipFill>
          <a:blip r:embed="rId3"/>
          <a:srcRect l="26319" t="53680" r="28665" b="41227"/>
          <a:stretch/>
        </p:blipFill>
        <p:spPr>
          <a:xfrm>
            <a:off x="460513" y="2834873"/>
            <a:ext cx="5168878" cy="922968"/>
          </a:xfrm>
          <a:prstGeom prst="rect">
            <a:avLst/>
          </a:prstGeom>
          <a:ln w="19050">
            <a:solidFill>
              <a:schemeClr val="tx1"/>
            </a:solidFill>
          </a:ln>
        </p:spPr>
      </p:pic>
      <p:sp>
        <p:nvSpPr>
          <p:cNvPr id="8" name="ZoneTexte 7">
            <a:extLst>
              <a:ext uri="{FF2B5EF4-FFF2-40B4-BE49-F238E27FC236}">
                <a16:creationId xmlns:a16="http://schemas.microsoft.com/office/drawing/2014/main" id="{8C73088D-1935-B507-9B5F-10FB79A0EC65}"/>
              </a:ext>
            </a:extLst>
          </p:cNvPr>
          <p:cNvSpPr txBox="1"/>
          <p:nvPr/>
        </p:nvSpPr>
        <p:spPr>
          <a:xfrm>
            <a:off x="681580" y="4329317"/>
            <a:ext cx="4726743" cy="461665"/>
          </a:xfrm>
          <a:prstGeom prst="rect">
            <a:avLst/>
          </a:prstGeom>
          <a:noFill/>
        </p:spPr>
        <p:txBody>
          <a:bodyPr wrap="none" rtlCol="0">
            <a:spAutoFit/>
          </a:bodyPr>
          <a:lstStyle/>
          <a:p>
            <a:r>
              <a:rPr lang="fr-BE" sz="2400" i="1" dirty="0" err="1"/>
              <a:t>Approbatus</a:t>
            </a:r>
            <a:r>
              <a:rPr lang="fr-BE" sz="2400" i="1" dirty="0"/>
              <a:t> per R.P. </a:t>
            </a:r>
            <a:r>
              <a:rPr lang="fr-BE" sz="2400" i="1" dirty="0" err="1"/>
              <a:t>Canisiu</a:t>
            </a:r>
            <a:r>
              <a:rPr lang="fr-BE" sz="2400" i="1" dirty="0"/>
              <a:t>[m] 1578</a:t>
            </a:r>
          </a:p>
        </p:txBody>
      </p:sp>
      <p:sp>
        <p:nvSpPr>
          <p:cNvPr id="11" name="ZoneTexte 10">
            <a:extLst>
              <a:ext uri="{FF2B5EF4-FFF2-40B4-BE49-F238E27FC236}">
                <a16:creationId xmlns:a16="http://schemas.microsoft.com/office/drawing/2014/main" id="{22C3FDA3-860B-8D8B-597F-26F43EBEF52E}"/>
              </a:ext>
            </a:extLst>
          </p:cNvPr>
          <p:cNvSpPr txBox="1"/>
          <p:nvPr/>
        </p:nvSpPr>
        <p:spPr>
          <a:xfrm>
            <a:off x="681580" y="4899196"/>
            <a:ext cx="4672433" cy="1323439"/>
          </a:xfrm>
          <a:prstGeom prst="rect">
            <a:avLst/>
          </a:prstGeom>
          <a:noFill/>
        </p:spPr>
        <p:txBody>
          <a:bodyPr wrap="none" rtlCol="0">
            <a:spAutoFit/>
          </a:bodyPr>
          <a:lstStyle/>
          <a:p>
            <a:r>
              <a:rPr lang="es-ES" sz="2200" dirty="0"/>
              <a:t>Pierre </a:t>
            </a:r>
            <a:r>
              <a:rPr lang="es-ES" sz="2200" dirty="0" err="1"/>
              <a:t>Canisus</a:t>
            </a:r>
            <a:endParaRPr lang="es-ES" sz="2200" dirty="0"/>
          </a:p>
          <a:p>
            <a:pPr marL="285750" indent="-285750">
              <a:buFontTx/>
              <a:buChar char="-"/>
            </a:pPr>
            <a:r>
              <a:rPr lang="fr-BE" sz="2000" dirty="0"/>
              <a:t>Provincial de Germanie</a:t>
            </a:r>
          </a:p>
          <a:p>
            <a:pPr marL="285750" indent="-285750">
              <a:buFontTx/>
              <a:buChar char="-"/>
            </a:pPr>
            <a:r>
              <a:rPr lang="fr-BE" sz="2000" dirty="0"/>
              <a:t>Mission d’expurgation des bibliothèques</a:t>
            </a:r>
          </a:p>
          <a:p>
            <a:pPr marL="285750" indent="-285750">
              <a:buFontTx/>
              <a:buChar char="-"/>
            </a:pPr>
            <a:endParaRPr lang="es-ES" dirty="0"/>
          </a:p>
        </p:txBody>
      </p:sp>
      <p:sp>
        <p:nvSpPr>
          <p:cNvPr id="3" name="Accolade fermante 2">
            <a:extLst>
              <a:ext uri="{FF2B5EF4-FFF2-40B4-BE49-F238E27FC236}">
                <a16:creationId xmlns:a16="http://schemas.microsoft.com/office/drawing/2014/main" id="{882F4548-8F9C-0761-C612-B79E5CBFD3D4}"/>
              </a:ext>
            </a:extLst>
          </p:cNvPr>
          <p:cNvSpPr/>
          <p:nvPr/>
        </p:nvSpPr>
        <p:spPr>
          <a:xfrm>
            <a:off x="1722858" y="2875576"/>
            <a:ext cx="66675" cy="807679"/>
          </a:xfrm>
          <a:prstGeom prst="rightBrac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BE">
              <a:solidFill>
                <a:schemeClr val="bg1">
                  <a:lumMod val="65000"/>
                </a:schemeClr>
              </a:solidFill>
            </a:endParaRPr>
          </a:p>
        </p:txBody>
      </p:sp>
      <p:sp>
        <p:nvSpPr>
          <p:cNvPr id="6" name="ZoneTexte 5">
            <a:extLst>
              <a:ext uri="{FF2B5EF4-FFF2-40B4-BE49-F238E27FC236}">
                <a16:creationId xmlns:a16="http://schemas.microsoft.com/office/drawing/2014/main" id="{5EBE3CC3-BAB9-D640-961C-25CDA553E625}"/>
              </a:ext>
            </a:extLst>
          </p:cNvPr>
          <p:cNvSpPr txBox="1"/>
          <p:nvPr/>
        </p:nvSpPr>
        <p:spPr>
          <a:xfrm>
            <a:off x="1745907" y="3091873"/>
            <a:ext cx="931922" cy="369332"/>
          </a:xfrm>
          <a:prstGeom prst="rect">
            <a:avLst/>
          </a:prstGeom>
          <a:noFill/>
        </p:spPr>
        <p:txBody>
          <a:bodyPr wrap="none" rtlCol="0">
            <a:spAutoFit/>
          </a:bodyPr>
          <a:lstStyle/>
          <a:p>
            <a:r>
              <a:rPr lang="fr-BE" dirty="0">
                <a:solidFill>
                  <a:schemeClr val="bg1">
                    <a:lumMod val="65000"/>
                  </a:schemeClr>
                </a:solidFill>
              </a:rPr>
              <a:t>Perdus?</a:t>
            </a:r>
          </a:p>
        </p:txBody>
      </p:sp>
      <p:sp>
        <p:nvSpPr>
          <p:cNvPr id="7" name="ZoneTexte 6">
            <a:extLst>
              <a:ext uri="{FF2B5EF4-FFF2-40B4-BE49-F238E27FC236}">
                <a16:creationId xmlns:a16="http://schemas.microsoft.com/office/drawing/2014/main" id="{22FB0C0A-0873-98FF-6229-C2776BC043DA}"/>
              </a:ext>
            </a:extLst>
          </p:cNvPr>
          <p:cNvSpPr txBox="1"/>
          <p:nvPr/>
        </p:nvSpPr>
        <p:spPr>
          <a:xfrm>
            <a:off x="588861" y="1580727"/>
            <a:ext cx="2456091" cy="974626"/>
          </a:xfrm>
          <a:prstGeom prst="rect">
            <a:avLst/>
          </a:prstGeom>
          <a:noFill/>
        </p:spPr>
        <p:txBody>
          <a:bodyPr wrap="square" rtlCol="0">
            <a:spAutoFit/>
          </a:bodyPr>
          <a:lstStyle/>
          <a:p>
            <a:pPr>
              <a:spcBef>
                <a:spcPts val="200"/>
              </a:spcBef>
            </a:pPr>
            <a:r>
              <a:rPr lang="en-US" dirty="0">
                <a:solidFill>
                  <a:schemeClr val="tx1"/>
                </a:solidFill>
              </a:rPr>
              <a:t>1</a:t>
            </a:r>
            <a:r>
              <a:rPr lang="en-US" baseline="30000" dirty="0">
                <a:solidFill>
                  <a:schemeClr val="tx1"/>
                </a:solidFill>
              </a:rPr>
              <a:t>ère</a:t>
            </a:r>
            <a:r>
              <a:rPr lang="en-US" dirty="0">
                <a:solidFill>
                  <a:schemeClr val="tx1"/>
                </a:solidFill>
              </a:rPr>
              <a:t> </a:t>
            </a:r>
            <a:r>
              <a:rPr lang="en-US" dirty="0" err="1">
                <a:solidFill>
                  <a:schemeClr val="tx1"/>
                </a:solidFill>
              </a:rPr>
              <a:t>éd</a:t>
            </a:r>
            <a:r>
              <a:rPr lang="en-US" dirty="0">
                <a:solidFill>
                  <a:schemeClr val="tx1"/>
                </a:solidFill>
              </a:rPr>
              <a:t>.</a:t>
            </a:r>
          </a:p>
          <a:p>
            <a:pPr>
              <a:spcBef>
                <a:spcPts val="200"/>
              </a:spcBef>
            </a:pPr>
            <a:r>
              <a:rPr lang="en-US" dirty="0">
                <a:solidFill>
                  <a:schemeClr val="tx1"/>
                </a:solidFill>
              </a:rPr>
              <a:t>5 t.</a:t>
            </a:r>
          </a:p>
          <a:p>
            <a:pPr>
              <a:spcBef>
                <a:spcPts val="200"/>
              </a:spcBef>
            </a:pPr>
            <a:r>
              <a:rPr lang="en-US" dirty="0"/>
              <a:t>In-2</a:t>
            </a:r>
            <a:endParaRPr lang="en-US" dirty="0">
              <a:solidFill>
                <a:schemeClr val="tx1"/>
              </a:solidFill>
            </a:endParaRPr>
          </a:p>
        </p:txBody>
      </p:sp>
      <p:pic>
        <p:nvPicPr>
          <p:cNvPr id="14" name="Image 13">
            <a:extLst>
              <a:ext uri="{FF2B5EF4-FFF2-40B4-BE49-F238E27FC236}">
                <a16:creationId xmlns:a16="http://schemas.microsoft.com/office/drawing/2014/main" id="{84D34715-84DF-D7A9-3B35-E4A3DB2784D5}"/>
              </a:ext>
            </a:extLst>
          </p:cNvPr>
          <p:cNvPicPr>
            <a:picLocks noChangeAspect="1"/>
          </p:cNvPicPr>
          <p:nvPr/>
        </p:nvPicPr>
        <p:blipFill>
          <a:blip r:embed="rId4"/>
          <a:srcRect b="18302"/>
          <a:stretch/>
        </p:blipFill>
        <p:spPr>
          <a:xfrm>
            <a:off x="6437532" y="471054"/>
            <a:ext cx="4939818" cy="4821194"/>
          </a:xfrm>
          <a:prstGeom prst="rect">
            <a:avLst/>
          </a:prstGeom>
          <a:ln w="15875">
            <a:solidFill>
              <a:schemeClr val="tx1"/>
            </a:solidFill>
          </a:ln>
        </p:spPr>
      </p:pic>
      <p:sp>
        <p:nvSpPr>
          <p:cNvPr id="16" name="ZoneTexte 15">
            <a:extLst>
              <a:ext uri="{FF2B5EF4-FFF2-40B4-BE49-F238E27FC236}">
                <a16:creationId xmlns:a16="http://schemas.microsoft.com/office/drawing/2014/main" id="{FD3591F7-AE14-6BC5-295B-55213265A7DF}"/>
              </a:ext>
            </a:extLst>
          </p:cNvPr>
          <p:cNvSpPr txBox="1"/>
          <p:nvPr/>
        </p:nvSpPr>
        <p:spPr>
          <a:xfrm>
            <a:off x="6344540" y="5216978"/>
            <a:ext cx="5050100" cy="954107"/>
          </a:xfrm>
          <a:prstGeom prst="rect">
            <a:avLst/>
          </a:prstGeom>
          <a:noFill/>
        </p:spPr>
        <p:txBody>
          <a:bodyPr wrap="square" rtlCol="0">
            <a:spAutoFit/>
          </a:bodyPr>
          <a:lstStyle/>
          <a:p>
            <a:pPr algn="ctr">
              <a:lnSpc>
                <a:spcPct val="150000"/>
              </a:lnSpc>
            </a:pPr>
            <a:r>
              <a:rPr lang="fr-BE" sz="1600" dirty="0"/>
              <a:t>Instruction du Supérieur Général Éverard </a:t>
            </a:r>
            <a:r>
              <a:rPr lang="fr-BE" sz="1600" dirty="0" err="1"/>
              <a:t>Mercurian</a:t>
            </a:r>
            <a:r>
              <a:rPr lang="fr-BE" sz="1600" dirty="0"/>
              <a:t>, 1575</a:t>
            </a:r>
          </a:p>
          <a:p>
            <a:pPr algn="just"/>
            <a:r>
              <a:rPr lang="fr-BE" sz="1600" i="1" dirty="0" err="1"/>
              <a:t>Ordinationes</a:t>
            </a:r>
            <a:r>
              <a:rPr lang="fr-BE" sz="1600" i="1" dirty="0"/>
              <a:t> </a:t>
            </a:r>
            <a:r>
              <a:rPr lang="fr-BE" sz="1600" i="1" dirty="0" err="1"/>
              <a:t>Praepositorum</a:t>
            </a:r>
            <a:r>
              <a:rPr lang="fr-BE" sz="1600" i="1" dirty="0"/>
              <a:t> </a:t>
            </a:r>
            <a:r>
              <a:rPr lang="fr-BE" sz="1600" i="1" dirty="0" err="1"/>
              <a:t>Generalium</a:t>
            </a:r>
            <a:r>
              <a:rPr lang="fr-BE" sz="1600" dirty="0"/>
              <a:t>, Rome, in </a:t>
            </a:r>
            <a:r>
              <a:rPr lang="fr-BE" sz="1600" dirty="0" err="1"/>
              <a:t>Collegio</a:t>
            </a:r>
            <a:r>
              <a:rPr lang="fr-BE" sz="1600" dirty="0"/>
              <a:t> Societatis </a:t>
            </a:r>
            <a:r>
              <a:rPr lang="fr-BE" sz="1600" dirty="0" err="1"/>
              <a:t>Iesu</a:t>
            </a:r>
            <a:r>
              <a:rPr lang="fr-BE" sz="1600" dirty="0"/>
              <a:t>, 1595, f. A2r</a:t>
            </a:r>
            <a:r>
              <a:rPr lang="fr-BE" sz="1600" baseline="30000" dirty="0"/>
              <a:t>o</a:t>
            </a:r>
            <a:r>
              <a:rPr lang="fr-BE" sz="1600" dirty="0"/>
              <a:t>.</a:t>
            </a:r>
          </a:p>
        </p:txBody>
      </p:sp>
    </p:spTree>
    <p:extLst>
      <p:ext uri="{BB962C8B-B14F-4D97-AF65-F5344CB8AC3E}">
        <p14:creationId xmlns:p14="http://schemas.microsoft.com/office/powerpoint/2010/main" val="3641142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2AA46E3-992D-CFE3-BA55-E515BC55DCD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73FD7DB-E2C8-3157-40F7-C4CCAC1B8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5" name="Rectangle 14">
            <a:extLst>
              <a:ext uri="{FF2B5EF4-FFF2-40B4-BE49-F238E27FC236}">
                <a16:creationId xmlns:a16="http://schemas.microsoft.com/office/drawing/2014/main" id="{9BE41B8A-E7F3-1B17-64D5-B0637A1E6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17" name="Straight Connector 16">
            <a:extLst>
              <a:ext uri="{FF2B5EF4-FFF2-40B4-BE49-F238E27FC236}">
                <a16:creationId xmlns:a16="http://schemas.microsoft.com/office/drawing/2014/main" id="{16E501D6-83C1-4CC7-74A5-D84DFAD12E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810F3715-05BA-3B64-DCAA-5BB222A2B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8F7043B-1E7C-3E5E-238C-F5C0C49DFE7D}"/>
              </a:ext>
            </a:extLst>
          </p:cNvPr>
          <p:cNvSpPr>
            <a:spLocks noGrp="1"/>
          </p:cNvSpPr>
          <p:nvPr>
            <p:ph type="title"/>
          </p:nvPr>
        </p:nvSpPr>
        <p:spPr>
          <a:xfrm>
            <a:off x="588860" y="115512"/>
            <a:ext cx="3411640" cy="1466422"/>
          </a:xfrm>
        </p:spPr>
        <p:txBody>
          <a:bodyPr vert="horz" lIns="91440" tIns="45720" rIns="91440" bIns="45720" rtlCol="0" anchor="b">
            <a:normAutofit fontScale="90000"/>
          </a:bodyPr>
          <a:lstStyle/>
          <a:p>
            <a:r>
              <a:rPr lang="pt-BR" i="1" dirty="0">
                <a:solidFill>
                  <a:schemeClr val="tx1"/>
                </a:solidFill>
              </a:rPr>
              <a:t>Scalae religiosorum Pentateuchus</a:t>
            </a:r>
            <a:br>
              <a:rPr lang="pt-BR" i="1" dirty="0">
                <a:solidFill>
                  <a:schemeClr val="tx1"/>
                </a:solidFill>
              </a:rPr>
            </a:br>
            <a:r>
              <a:rPr lang="pt-BR" sz="3100" dirty="0">
                <a:solidFill>
                  <a:schemeClr val="tx1"/>
                </a:solidFill>
              </a:rPr>
              <a:t>Anvers 1556</a:t>
            </a:r>
          </a:p>
        </p:txBody>
      </p:sp>
      <p:cxnSp>
        <p:nvCxnSpPr>
          <p:cNvPr id="21" name="Straight Connector 20">
            <a:extLst>
              <a:ext uri="{FF2B5EF4-FFF2-40B4-BE49-F238E27FC236}">
                <a16:creationId xmlns:a16="http://schemas.microsoft.com/office/drawing/2014/main" id="{2F82ACB7-FE06-E8B4-6042-7069DDF182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616537F2-A3ED-0ABB-7C26-D0B644407E20}"/>
              </a:ext>
            </a:extLst>
          </p:cNvPr>
          <p:cNvSpPr txBox="1"/>
          <p:nvPr/>
        </p:nvSpPr>
        <p:spPr>
          <a:xfrm>
            <a:off x="590927" y="2811286"/>
            <a:ext cx="2693634" cy="1754326"/>
          </a:xfrm>
          <a:prstGeom prst="rect">
            <a:avLst/>
          </a:prstGeom>
          <a:noFill/>
        </p:spPr>
        <p:txBody>
          <a:bodyPr wrap="square" rtlCol="0">
            <a:spAutoFit/>
          </a:bodyPr>
          <a:lstStyle/>
          <a:p>
            <a:pPr marL="285750" indent="-285750">
              <a:buFontTx/>
              <a:buChar char="-"/>
            </a:pPr>
            <a:r>
              <a:rPr lang="fr-BE" dirty="0"/>
              <a:t>Louvain</a:t>
            </a:r>
          </a:p>
          <a:p>
            <a:pPr marL="285750" indent="-285750">
              <a:buFontTx/>
              <a:buChar char="-"/>
            </a:pPr>
            <a:r>
              <a:rPr lang="fr-BE" dirty="0">
                <a:solidFill>
                  <a:schemeClr val="bg1">
                    <a:lumMod val="65000"/>
                  </a:schemeClr>
                </a:solidFill>
              </a:rPr>
              <a:t>Liège</a:t>
            </a:r>
          </a:p>
          <a:p>
            <a:pPr marL="285750" indent="-285750">
              <a:buFontTx/>
              <a:buChar char="-"/>
            </a:pPr>
            <a:r>
              <a:rPr lang="fr-BE" dirty="0">
                <a:solidFill>
                  <a:schemeClr val="bg1">
                    <a:lumMod val="65000"/>
                  </a:schemeClr>
                </a:solidFill>
              </a:rPr>
              <a:t>Bruges</a:t>
            </a:r>
          </a:p>
          <a:p>
            <a:pPr marL="285750" indent="-285750">
              <a:buFontTx/>
              <a:buChar char="-"/>
            </a:pPr>
            <a:endParaRPr lang="fr-BE" dirty="0"/>
          </a:p>
          <a:p>
            <a:pPr marL="285750" indent="-285750">
              <a:buFontTx/>
              <a:buChar char="-"/>
            </a:pPr>
            <a:r>
              <a:rPr lang="fr-BE" dirty="0">
                <a:solidFill>
                  <a:schemeClr val="bg1">
                    <a:lumMod val="65000"/>
                  </a:schemeClr>
                </a:solidFill>
              </a:rPr>
              <a:t>Munich</a:t>
            </a:r>
            <a:endParaRPr lang="fr-BE" dirty="0"/>
          </a:p>
          <a:p>
            <a:pPr marL="285750" indent="-285750">
              <a:buFontTx/>
              <a:buChar char="-"/>
            </a:pPr>
            <a:r>
              <a:rPr lang="fr-BE" dirty="0"/>
              <a:t>Prague</a:t>
            </a:r>
          </a:p>
        </p:txBody>
      </p:sp>
      <p:pic>
        <p:nvPicPr>
          <p:cNvPr id="16" name="Image 15" descr="Une image contenant texte, livre, écriture manuscrite, papier&#10;&#10;Description générée automatiquement">
            <a:extLst>
              <a:ext uri="{FF2B5EF4-FFF2-40B4-BE49-F238E27FC236}">
                <a16:creationId xmlns:a16="http://schemas.microsoft.com/office/drawing/2014/main" id="{D350E887-F1D1-FBE5-3C06-61770C995F3F}"/>
              </a:ext>
            </a:extLst>
          </p:cNvPr>
          <p:cNvPicPr>
            <a:picLocks noChangeAspect="1"/>
          </p:cNvPicPr>
          <p:nvPr/>
        </p:nvPicPr>
        <p:blipFill>
          <a:blip r:embed="rId3"/>
          <a:srcRect l="4097" r="3405"/>
          <a:stretch/>
        </p:blipFill>
        <p:spPr>
          <a:xfrm>
            <a:off x="8293637" y="115512"/>
            <a:ext cx="3675056" cy="6598604"/>
          </a:xfrm>
          <a:prstGeom prst="rect">
            <a:avLst/>
          </a:prstGeom>
          <a:ln w="15875">
            <a:solidFill>
              <a:schemeClr val="tx1"/>
            </a:solidFill>
          </a:ln>
        </p:spPr>
      </p:pic>
      <p:sp>
        <p:nvSpPr>
          <p:cNvPr id="3" name="ZoneTexte 2">
            <a:extLst>
              <a:ext uri="{FF2B5EF4-FFF2-40B4-BE49-F238E27FC236}">
                <a16:creationId xmlns:a16="http://schemas.microsoft.com/office/drawing/2014/main" id="{4103EDC9-B601-41B0-1B29-128C7155708E}"/>
              </a:ext>
            </a:extLst>
          </p:cNvPr>
          <p:cNvSpPr txBox="1"/>
          <p:nvPr/>
        </p:nvSpPr>
        <p:spPr>
          <a:xfrm>
            <a:off x="3425728" y="5839409"/>
            <a:ext cx="4726743" cy="461665"/>
          </a:xfrm>
          <a:prstGeom prst="rect">
            <a:avLst/>
          </a:prstGeom>
          <a:noFill/>
        </p:spPr>
        <p:txBody>
          <a:bodyPr wrap="none" rtlCol="0">
            <a:spAutoFit/>
          </a:bodyPr>
          <a:lstStyle/>
          <a:p>
            <a:r>
              <a:rPr lang="fr-BE" sz="2400" i="1" dirty="0" err="1"/>
              <a:t>Approbatus</a:t>
            </a:r>
            <a:r>
              <a:rPr lang="fr-BE" sz="2400" i="1" dirty="0"/>
              <a:t> per R.P. </a:t>
            </a:r>
            <a:r>
              <a:rPr lang="fr-BE" sz="2400" i="1" dirty="0" err="1"/>
              <a:t>Canisiu</a:t>
            </a:r>
            <a:r>
              <a:rPr lang="fr-BE" sz="2400" i="1" dirty="0"/>
              <a:t>[m] 1578</a:t>
            </a:r>
          </a:p>
        </p:txBody>
      </p:sp>
      <p:pic>
        <p:nvPicPr>
          <p:cNvPr id="18" name="Image 17">
            <a:extLst>
              <a:ext uri="{FF2B5EF4-FFF2-40B4-BE49-F238E27FC236}">
                <a16:creationId xmlns:a16="http://schemas.microsoft.com/office/drawing/2014/main" id="{66AFA8E2-2349-E178-CCA8-E8E5AF279D87}"/>
              </a:ext>
            </a:extLst>
          </p:cNvPr>
          <p:cNvPicPr>
            <a:picLocks noChangeAspect="1"/>
          </p:cNvPicPr>
          <p:nvPr/>
        </p:nvPicPr>
        <p:blipFill>
          <a:blip r:embed="rId4"/>
          <a:stretch>
            <a:fillRect/>
          </a:stretch>
        </p:blipFill>
        <p:spPr>
          <a:xfrm>
            <a:off x="2138929" y="2655213"/>
            <a:ext cx="6953250" cy="744572"/>
          </a:xfrm>
          <a:prstGeom prst="rect">
            <a:avLst/>
          </a:prstGeom>
          <a:ln w="19050">
            <a:solidFill>
              <a:schemeClr val="tx1"/>
            </a:solidFill>
          </a:ln>
        </p:spPr>
      </p:pic>
      <p:pic>
        <p:nvPicPr>
          <p:cNvPr id="23" name="Image 22" descr="Une image contenant texte, écriture manuscrite, Police, calligraphie&#10;&#10;Description générée automatiquement">
            <a:extLst>
              <a:ext uri="{FF2B5EF4-FFF2-40B4-BE49-F238E27FC236}">
                <a16:creationId xmlns:a16="http://schemas.microsoft.com/office/drawing/2014/main" id="{63923A7F-1A82-050B-2DE8-8EE55B27F3F7}"/>
              </a:ext>
            </a:extLst>
          </p:cNvPr>
          <p:cNvPicPr>
            <a:picLocks noChangeAspect="1"/>
          </p:cNvPicPr>
          <p:nvPr/>
        </p:nvPicPr>
        <p:blipFill>
          <a:blip r:embed="rId5"/>
          <a:stretch>
            <a:fillRect/>
          </a:stretch>
        </p:blipFill>
        <p:spPr>
          <a:xfrm>
            <a:off x="2138929" y="4055518"/>
            <a:ext cx="7033597" cy="1154572"/>
          </a:xfrm>
          <a:prstGeom prst="rect">
            <a:avLst/>
          </a:prstGeom>
          <a:ln w="15875">
            <a:solidFill>
              <a:schemeClr val="tx1"/>
            </a:solidFill>
          </a:ln>
        </p:spPr>
      </p:pic>
      <p:sp>
        <p:nvSpPr>
          <p:cNvPr id="24" name="ZoneTexte 23">
            <a:extLst>
              <a:ext uri="{FF2B5EF4-FFF2-40B4-BE49-F238E27FC236}">
                <a16:creationId xmlns:a16="http://schemas.microsoft.com/office/drawing/2014/main" id="{AC18FC43-F47A-3EFC-4DBD-925AC40FFEF1}"/>
              </a:ext>
            </a:extLst>
          </p:cNvPr>
          <p:cNvSpPr txBox="1"/>
          <p:nvPr/>
        </p:nvSpPr>
        <p:spPr>
          <a:xfrm>
            <a:off x="588861" y="1580727"/>
            <a:ext cx="6644043" cy="974626"/>
          </a:xfrm>
          <a:prstGeom prst="rect">
            <a:avLst/>
          </a:prstGeom>
          <a:noFill/>
        </p:spPr>
        <p:txBody>
          <a:bodyPr wrap="square" rtlCol="0">
            <a:spAutoFit/>
          </a:bodyPr>
          <a:lstStyle/>
          <a:p>
            <a:pPr>
              <a:spcBef>
                <a:spcPts val="200"/>
              </a:spcBef>
            </a:pPr>
            <a:r>
              <a:rPr lang="en-US" dirty="0">
                <a:solidFill>
                  <a:schemeClr val="tx1"/>
                </a:solidFill>
              </a:rPr>
              <a:t>3</a:t>
            </a:r>
            <a:r>
              <a:rPr lang="en-US" baseline="30000" dirty="0">
                <a:solidFill>
                  <a:schemeClr val="tx1"/>
                </a:solidFill>
              </a:rPr>
              <a:t>e</a:t>
            </a:r>
            <a:r>
              <a:rPr lang="en-US" dirty="0">
                <a:solidFill>
                  <a:schemeClr val="tx1"/>
                </a:solidFill>
              </a:rPr>
              <a:t> </a:t>
            </a:r>
            <a:r>
              <a:rPr lang="en-US" dirty="0" err="1">
                <a:solidFill>
                  <a:schemeClr val="tx1"/>
                </a:solidFill>
              </a:rPr>
              <a:t>éd</a:t>
            </a:r>
            <a:r>
              <a:rPr lang="en-US" dirty="0">
                <a:solidFill>
                  <a:schemeClr val="tx1"/>
                </a:solidFill>
              </a:rPr>
              <a:t>. – in-12</a:t>
            </a:r>
          </a:p>
          <a:p>
            <a:pPr>
              <a:spcBef>
                <a:spcPts val="200"/>
              </a:spcBef>
            </a:pPr>
            <a:r>
              <a:rPr lang="en-US" dirty="0">
                <a:solidFill>
                  <a:schemeClr val="tx1"/>
                </a:solidFill>
              </a:rPr>
              <a:t>Jean </a:t>
            </a:r>
            <a:r>
              <a:rPr lang="en-US" dirty="0" err="1">
                <a:solidFill>
                  <a:schemeClr val="tx1"/>
                </a:solidFill>
              </a:rPr>
              <a:t>Bellère</a:t>
            </a:r>
            <a:endParaRPr lang="en-US" dirty="0">
              <a:solidFill>
                <a:schemeClr val="tx1"/>
              </a:solidFill>
            </a:endParaRPr>
          </a:p>
          <a:p>
            <a:pPr>
              <a:spcBef>
                <a:spcPts val="200"/>
              </a:spcBef>
            </a:pPr>
            <a:r>
              <a:rPr lang="en-US" dirty="0" err="1">
                <a:solidFill>
                  <a:schemeClr val="tx1"/>
                </a:solidFill>
              </a:rPr>
              <a:t>Éd</a:t>
            </a:r>
            <a:r>
              <a:rPr lang="en-US" dirty="0">
                <a:solidFill>
                  <a:schemeClr val="tx1"/>
                </a:solidFill>
              </a:rPr>
              <a:t>. </a:t>
            </a:r>
            <a:r>
              <a:rPr lang="en-US" dirty="0" err="1"/>
              <a:t>a</a:t>
            </a:r>
            <a:r>
              <a:rPr lang="en-US" dirty="0" err="1">
                <a:solidFill>
                  <a:schemeClr val="tx1"/>
                </a:solidFill>
              </a:rPr>
              <a:t>ntérieures</a:t>
            </a:r>
            <a:r>
              <a:rPr lang="en-US" dirty="0">
                <a:solidFill>
                  <a:schemeClr val="tx1"/>
                </a:solidFill>
              </a:rPr>
              <a:t> (Cologne 1531, 1534) </a:t>
            </a:r>
            <a:r>
              <a:rPr lang="en-US" dirty="0" err="1">
                <a:solidFill>
                  <a:schemeClr val="tx1"/>
                </a:solidFill>
              </a:rPr>
              <a:t>absentes</a:t>
            </a:r>
            <a:r>
              <a:rPr lang="en-US" dirty="0">
                <a:solidFill>
                  <a:schemeClr val="tx1"/>
                </a:solidFill>
              </a:rPr>
              <a:t> des bibliothèques</a:t>
            </a:r>
          </a:p>
        </p:txBody>
      </p:sp>
      <p:cxnSp>
        <p:nvCxnSpPr>
          <p:cNvPr id="9" name="Connecteur droit 8">
            <a:extLst>
              <a:ext uri="{FF2B5EF4-FFF2-40B4-BE49-F238E27FC236}">
                <a16:creationId xmlns:a16="http://schemas.microsoft.com/office/drawing/2014/main" id="{72287467-9FE9-8207-2A83-4600AE10D155}"/>
              </a:ext>
            </a:extLst>
          </p:cNvPr>
          <p:cNvCxnSpPr>
            <a:cxnSpLocks/>
          </p:cNvCxnSpPr>
          <p:nvPr/>
        </p:nvCxnSpPr>
        <p:spPr>
          <a:xfrm>
            <a:off x="8057221" y="6070242"/>
            <a:ext cx="58366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916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61BD08F-7CF2-8D99-5CCD-0E983AEE29E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BDA3F1F-287C-05BA-C6B6-2FE3786C7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5" name="Rectangle 14">
            <a:extLst>
              <a:ext uri="{FF2B5EF4-FFF2-40B4-BE49-F238E27FC236}">
                <a16:creationId xmlns:a16="http://schemas.microsoft.com/office/drawing/2014/main" id="{5E8EEE0C-6BA1-1AFA-C716-0B5D4CB33D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17" name="Straight Connector 16">
            <a:extLst>
              <a:ext uri="{FF2B5EF4-FFF2-40B4-BE49-F238E27FC236}">
                <a16:creationId xmlns:a16="http://schemas.microsoft.com/office/drawing/2014/main" id="{D3558B82-B44F-9670-4DB6-6C6D119E4C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66538F91-BB74-73C2-C7F3-86E64B97A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FF8E327-FA1A-4998-C9C5-E4D02B52975F}"/>
              </a:ext>
            </a:extLst>
          </p:cNvPr>
          <p:cNvSpPr>
            <a:spLocks noGrp="1"/>
          </p:cNvSpPr>
          <p:nvPr>
            <p:ph type="title"/>
          </p:nvPr>
        </p:nvSpPr>
        <p:spPr>
          <a:xfrm>
            <a:off x="588861" y="115512"/>
            <a:ext cx="3100136" cy="1466422"/>
          </a:xfrm>
        </p:spPr>
        <p:txBody>
          <a:bodyPr vert="horz" lIns="91440" tIns="45720" rIns="91440" bIns="45720" rtlCol="0" anchor="b">
            <a:normAutofit/>
          </a:bodyPr>
          <a:lstStyle/>
          <a:p>
            <a:r>
              <a:rPr lang="pt-BR" sz="3200" i="1" dirty="0">
                <a:solidFill>
                  <a:schemeClr val="tx1"/>
                </a:solidFill>
              </a:rPr>
              <a:t>Summae fidei orthodoxae</a:t>
            </a:r>
            <a:br>
              <a:rPr lang="pt-BR" sz="3200" i="1" dirty="0">
                <a:solidFill>
                  <a:schemeClr val="tx1"/>
                </a:solidFill>
              </a:rPr>
            </a:br>
            <a:r>
              <a:rPr lang="pt-BR" sz="2800" dirty="0">
                <a:solidFill>
                  <a:schemeClr val="tx1"/>
                </a:solidFill>
              </a:rPr>
              <a:t>Anvers 1569</a:t>
            </a:r>
          </a:p>
        </p:txBody>
      </p:sp>
      <p:cxnSp>
        <p:nvCxnSpPr>
          <p:cNvPr id="21" name="Straight Connector 20">
            <a:extLst>
              <a:ext uri="{FF2B5EF4-FFF2-40B4-BE49-F238E27FC236}">
                <a16:creationId xmlns:a16="http://schemas.microsoft.com/office/drawing/2014/main" id="{FED0A59D-6A9F-CA39-9D30-4F56765E59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D5954E9B-D8B1-F25B-8E00-D1A76C7449A3}"/>
              </a:ext>
            </a:extLst>
          </p:cNvPr>
          <p:cNvSpPr txBox="1"/>
          <p:nvPr/>
        </p:nvSpPr>
        <p:spPr>
          <a:xfrm>
            <a:off x="590927" y="2811286"/>
            <a:ext cx="2693634" cy="2308324"/>
          </a:xfrm>
          <a:prstGeom prst="rect">
            <a:avLst/>
          </a:prstGeom>
          <a:noFill/>
        </p:spPr>
        <p:txBody>
          <a:bodyPr wrap="square" rtlCol="0">
            <a:spAutoFit/>
          </a:bodyPr>
          <a:lstStyle/>
          <a:p>
            <a:pPr marL="285750" indent="-285750">
              <a:buFontTx/>
              <a:buChar char="-"/>
            </a:pPr>
            <a:r>
              <a:rPr lang="fr-BE" dirty="0">
                <a:solidFill>
                  <a:schemeClr val="bg1">
                    <a:lumMod val="65000"/>
                  </a:schemeClr>
                </a:solidFill>
              </a:rPr>
              <a:t>Louvain</a:t>
            </a:r>
          </a:p>
          <a:p>
            <a:pPr marL="285750" indent="-285750">
              <a:buFontTx/>
              <a:buChar char="-"/>
            </a:pPr>
            <a:r>
              <a:rPr lang="fr-BE" dirty="0">
                <a:solidFill>
                  <a:schemeClr val="bg1">
                    <a:lumMod val="65000"/>
                  </a:schemeClr>
                </a:solidFill>
              </a:rPr>
              <a:t>Liège</a:t>
            </a:r>
          </a:p>
          <a:p>
            <a:pPr marL="285750" indent="-285750">
              <a:buFontTx/>
              <a:buChar char="-"/>
            </a:pPr>
            <a:r>
              <a:rPr lang="fr-BE" dirty="0">
                <a:solidFill>
                  <a:schemeClr val="bg1">
                    <a:lumMod val="65000"/>
                  </a:schemeClr>
                </a:solidFill>
              </a:rPr>
              <a:t>Bruges</a:t>
            </a:r>
          </a:p>
          <a:p>
            <a:pPr marL="285750" indent="-285750">
              <a:buFontTx/>
              <a:buChar char="-"/>
            </a:pPr>
            <a:endParaRPr lang="fr-BE" dirty="0"/>
          </a:p>
          <a:p>
            <a:pPr marL="285750" indent="-285750">
              <a:buFontTx/>
              <a:buChar char="-"/>
            </a:pPr>
            <a:r>
              <a:rPr lang="fr-BE" dirty="0">
                <a:solidFill>
                  <a:schemeClr val="bg1">
                    <a:lumMod val="65000"/>
                  </a:schemeClr>
                </a:solidFill>
              </a:rPr>
              <a:t>Alcalá</a:t>
            </a:r>
          </a:p>
          <a:p>
            <a:pPr marL="285750" indent="-285750">
              <a:buFontTx/>
              <a:buChar char="-"/>
            </a:pPr>
            <a:r>
              <a:rPr lang="fr-BE" dirty="0">
                <a:solidFill>
                  <a:schemeClr val="bg1">
                    <a:lumMod val="65000"/>
                  </a:schemeClr>
                </a:solidFill>
              </a:rPr>
              <a:t>Prague</a:t>
            </a:r>
          </a:p>
          <a:p>
            <a:pPr marL="285750" indent="-285750">
              <a:buFontTx/>
              <a:buChar char="-"/>
            </a:pPr>
            <a:r>
              <a:rPr lang="fr-BE" dirty="0"/>
              <a:t>Crémone</a:t>
            </a:r>
          </a:p>
          <a:p>
            <a:pPr marL="285750" indent="-285750">
              <a:buFontTx/>
              <a:buChar char="-"/>
            </a:pPr>
            <a:r>
              <a:rPr lang="fr-BE" dirty="0">
                <a:solidFill>
                  <a:schemeClr val="bg1">
                    <a:lumMod val="65000"/>
                  </a:schemeClr>
                </a:solidFill>
              </a:rPr>
              <a:t>Molsheim</a:t>
            </a:r>
          </a:p>
        </p:txBody>
      </p:sp>
      <p:sp>
        <p:nvSpPr>
          <p:cNvPr id="24" name="ZoneTexte 23">
            <a:extLst>
              <a:ext uri="{FF2B5EF4-FFF2-40B4-BE49-F238E27FC236}">
                <a16:creationId xmlns:a16="http://schemas.microsoft.com/office/drawing/2014/main" id="{A2C952DB-F715-1AA3-DF2F-5CD86EB1A496}"/>
              </a:ext>
            </a:extLst>
          </p:cNvPr>
          <p:cNvSpPr txBox="1"/>
          <p:nvPr/>
        </p:nvSpPr>
        <p:spPr>
          <a:xfrm>
            <a:off x="588861" y="1580727"/>
            <a:ext cx="6964083" cy="974626"/>
          </a:xfrm>
          <a:prstGeom prst="rect">
            <a:avLst/>
          </a:prstGeom>
          <a:noFill/>
        </p:spPr>
        <p:txBody>
          <a:bodyPr wrap="square" rtlCol="0">
            <a:spAutoFit/>
          </a:bodyPr>
          <a:lstStyle/>
          <a:p>
            <a:pPr>
              <a:spcBef>
                <a:spcPts val="200"/>
              </a:spcBef>
            </a:pPr>
            <a:r>
              <a:rPr lang="en-US" dirty="0">
                <a:solidFill>
                  <a:schemeClr val="tx1"/>
                </a:solidFill>
              </a:rPr>
              <a:t>3</a:t>
            </a:r>
            <a:r>
              <a:rPr lang="en-US" baseline="30000" dirty="0">
                <a:solidFill>
                  <a:schemeClr val="tx1"/>
                </a:solidFill>
              </a:rPr>
              <a:t>e</a:t>
            </a:r>
            <a:r>
              <a:rPr lang="en-US" dirty="0">
                <a:solidFill>
                  <a:schemeClr val="tx1"/>
                </a:solidFill>
              </a:rPr>
              <a:t> </a:t>
            </a:r>
            <a:r>
              <a:rPr lang="en-US" dirty="0" err="1">
                <a:solidFill>
                  <a:schemeClr val="tx1"/>
                </a:solidFill>
              </a:rPr>
              <a:t>éd</a:t>
            </a:r>
            <a:r>
              <a:rPr lang="en-US" dirty="0">
                <a:solidFill>
                  <a:schemeClr val="tx1"/>
                </a:solidFill>
              </a:rPr>
              <a:t>. – in-8</a:t>
            </a:r>
          </a:p>
          <a:p>
            <a:pPr>
              <a:spcBef>
                <a:spcPts val="200"/>
              </a:spcBef>
            </a:pPr>
            <a:r>
              <a:rPr lang="en-US" i="1" dirty="0" err="1">
                <a:solidFill>
                  <a:schemeClr val="tx1"/>
                </a:solidFill>
              </a:rPr>
              <a:t>Vidua</a:t>
            </a:r>
            <a:r>
              <a:rPr lang="en-US" i="1" dirty="0">
                <a:solidFill>
                  <a:schemeClr val="tx1"/>
                </a:solidFill>
              </a:rPr>
              <a:t> &amp; Haeredes Ioannis </a:t>
            </a:r>
            <a:r>
              <a:rPr lang="en-US" i="1" dirty="0" err="1">
                <a:solidFill>
                  <a:schemeClr val="tx1"/>
                </a:solidFill>
              </a:rPr>
              <a:t>Stelsii</a:t>
            </a:r>
            <a:r>
              <a:rPr lang="en-US" dirty="0">
                <a:solidFill>
                  <a:schemeClr val="tx1"/>
                </a:solidFill>
              </a:rPr>
              <a:t> = </a:t>
            </a:r>
            <a:r>
              <a:rPr lang="en-US" b="1" dirty="0">
                <a:solidFill>
                  <a:schemeClr val="tx1"/>
                </a:solidFill>
              </a:rPr>
              <a:t>Pierre </a:t>
            </a:r>
            <a:r>
              <a:rPr lang="en-US" b="1" dirty="0" err="1">
                <a:solidFill>
                  <a:schemeClr val="tx1"/>
                </a:solidFill>
              </a:rPr>
              <a:t>Bellère</a:t>
            </a:r>
            <a:r>
              <a:rPr lang="en-US" dirty="0">
                <a:solidFill>
                  <a:schemeClr val="tx1"/>
                </a:solidFill>
              </a:rPr>
              <a:t>, frère de Jean</a:t>
            </a:r>
            <a:endParaRPr lang="en-US" i="1" dirty="0">
              <a:solidFill>
                <a:schemeClr val="tx1"/>
              </a:solidFill>
            </a:endParaRPr>
          </a:p>
          <a:p>
            <a:pPr>
              <a:spcBef>
                <a:spcPts val="200"/>
              </a:spcBef>
            </a:pPr>
            <a:r>
              <a:rPr lang="en-US" dirty="0" err="1">
                <a:solidFill>
                  <a:schemeClr val="tx1"/>
                </a:solidFill>
              </a:rPr>
              <a:t>Éd</a:t>
            </a:r>
            <a:r>
              <a:rPr lang="en-US" dirty="0">
                <a:solidFill>
                  <a:schemeClr val="tx1"/>
                </a:solidFill>
              </a:rPr>
              <a:t>. </a:t>
            </a:r>
            <a:r>
              <a:rPr lang="en-US" dirty="0" err="1"/>
              <a:t>a</a:t>
            </a:r>
            <a:r>
              <a:rPr lang="en-US" dirty="0" err="1">
                <a:solidFill>
                  <a:schemeClr val="tx1"/>
                </a:solidFill>
              </a:rPr>
              <a:t>ntérieures</a:t>
            </a:r>
            <a:r>
              <a:rPr lang="en-US" dirty="0">
                <a:solidFill>
                  <a:schemeClr val="tx1"/>
                </a:solidFill>
              </a:rPr>
              <a:t> (Cologne 1535, Paris 1548) </a:t>
            </a:r>
            <a:r>
              <a:rPr lang="en-US" dirty="0" err="1">
                <a:solidFill>
                  <a:schemeClr val="tx1"/>
                </a:solidFill>
              </a:rPr>
              <a:t>absentes</a:t>
            </a:r>
            <a:r>
              <a:rPr lang="en-US" dirty="0">
                <a:solidFill>
                  <a:schemeClr val="tx1"/>
                </a:solidFill>
              </a:rPr>
              <a:t> des bibliothèques</a:t>
            </a:r>
          </a:p>
        </p:txBody>
      </p:sp>
      <p:pic>
        <p:nvPicPr>
          <p:cNvPr id="5" name="Image 4" descr="Une image contenant texte, Police, livre, Impression&#10;&#10;Description générée automatiquement">
            <a:extLst>
              <a:ext uri="{FF2B5EF4-FFF2-40B4-BE49-F238E27FC236}">
                <a16:creationId xmlns:a16="http://schemas.microsoft.com/office/drawing/2014/main" id="{CC32AC3F-5EBC-19A7-B328-5F37B6EF73EB}"/>
              </a:ext>
            </a:extLst>
          </p:cNvPr>
          <p:cNvPicPr>
            <a:picLocks noChangeAspect="1"/>
          </p:cNvPicPr>
          <p:nvPr/>
        </p:nvPicPr>
        <p:blipFill>
          <a:blip r:embed="rId3"/>
          <a:srcRect b="5267"/>
          <a:stretch/>
        </p:blipFill>
        <p:spPr>
          <a:xfrm>
            <a:off x="7860872" y="352670"/>
            <a:ext cx="4017515" cy="6152660"/>
          </a:xfrm>
          <a:prstGeom prst="rect">
            <a:avLst/>
          </a:prstGeom>
          <a:ln w="15875">
            <a:solidFill>
              <a:schemeClr val="tx1"/>
            </a:solidFill>
          </a:ln>
        </p:spPr>
      </p:pic>
      <p:pic>
        <p:nvPicPr>
          <p:cNvPr id="6" name="Image 5" descr="Une image contenant texte, Police, livre, Impression&#10;&#10;Description générée automatiquement">
            <a:extLst>
              <a:ext uri="{FF2B5EF4-FFF2-40B4-BE49-F238E27FC236}">
                <a16:creationId xmlns:a16="http://schemas.microsoft.com/office/drawing/2014/main" id="{91CC0668-33E9-D88C-0D0A-CC5E09829DDD}"/>
              </a:ext>
            </a:extLst>
          </p:cNvPr>
          <p:cNvPicPr>
            <a:picLocks noChangeAspect="1"/>
          </p:cNvPicPr>
          <p:nvPr/>
        </p:nvPicPr>
        <p:blipFill>
          <a:blip r:embed="rId3"/>
          <a:srcRect t="55322" b="25402"/>
          <a:stretch/>
        </p:blipFill>
        <p:spPr>
          <a:xfrm>
            <a:off x="2824704" y="3028513"/>
            <a:ext cx="7673013" cy="2391050"/>
          </a:xfrm>
          <a:prstGeom prst="rect">
            <a:avLst/>
          </a:prstGeom>
          <a:ln w="15875">
            <a:solidFill>
              <a:schemeClr val="tx1"/>
            </a:solidFill>
          </a:ln>
        </p:spPr>
      </p:pic>
      <p:sp>
        <p:nvSpPr>
          <p:cNvPr id="3" name="Accolade fermante 2">
            <a:extLst>
              <a:ext uri="{FF2B5EF4-FFF2-40B4-BE49-F238E27FC236}">
                <a16:creationId xmlns:a16="http://schemas.microsoft.com/office/drawing/2014/main" id="{10347CB6-4B91-7D2C-90CD-B918502DD4F3}"/>
              </a:ext>
            </a:extLst>
          </p:cNvPr>
          <p:cNvSpPr/>
          <p:nvPr/>
        </p:nvSpPr>
        <p:spPr>
          <a:xfrm>
            <a:off x="1722858" y="2875576"/>
            <a:ext cx="66675" cy="807679"/>
          </a:xfrm>
          <a:prstGeom prst="rightBrac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sp>
        <p:nvSpPr>
          <p:cNvPr id="4" name="ZoneTexte 3">
            <a:extLst>
              <a:ext uri="{FF2B5EF4-FFF2-40B4-BE49-F238E27FC236}">
                <a16:creationId xmlns:a16="http://schemas.microsoft.com/office/drawing/2014/main" id="{30EB3793-B690-2EC4-3CB8-F478444D28F4}"/>
              </a:ext>
            </a:extLst>
          </p:cNvPr>
          <p:cNvSpPr txBox="1"/>
          <p:nvPr/>
        </p:nvSpPr>
        <p:spPr>
          <a:xfrm>
            <a:off x="1745907" y="3091873"/>
            <a:ext cx="931922" cy="369332"/>
          </a:xfrm>
          <a:prstGeom prst="rect">
            <a:avLst/>
          </a:prstGeom>
          <a:noFill/>
        </p:spPr>
        <p:txBody>
          <a:bodyPr wrap="none" rtlCol="0">
            <a:spAutoFit/>
          </a:bodyPr>
          <a:lstStyle/>
          <a:p>
            <a:r>
              <a:rPr lang="fr-BE" dirty="0">
                <a:solidFill>
                  <a:schemeClr val="bg1">
                    <a:lumMod val="65000"/>
                  </a:schemeClr>
                </a:solidFill>
              </a:rPr>
              <a:t>Perdus?</a:t>
            </a:r>
          </a:p>
        </p:txBody>
      </p:sp>
    </p:spTree>
    <p:extLst>
      <p:ext uri="{BB962C8B-B14F-4D97-AF65-F5344CB8AC3E}">
        <p14:creationId xmlns:p14="http://schemas.microsoft.com/office/powerpoint/2010/main" val="42887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livre, papier, Vélin&#10;&#10;Description générée automatiquement">
            <a:extLst>
              <a:ext uri="{FF2B5EF4-FFF2-40B4-BE49-F238E27FC236}">
                <a16:creationId xmlns:a16="http://schemas.microsoft.com/office/drawing/2014/main" id="{69A84BFB-6B15-E9E0-200D-73D4DA9EB703}"/>
              </a:ext>
            </a:extLst>
          </p:cNvPr>
          <p:cNvPicPr>
            <a:picLocks noChangeAspect="1"/>
          </p:cNvPicPr>
          <p:nvPr/>
        </p:nvPicPr>
        <p:blipFill>
          <a:blip r:embed="rId3"/>
          <a:srcRect l="26319" t="52810" r="28665" b="41227"/>
          <a:stretch/>
        </p:blipFill>
        <p:spPr>
          <a:xfrm>
            <a:off x="6096000" y="1457325"/>
            <a:ext cx="5168878" cy="1080662"/>
          </a:xfrm>
          <a:prstGeom prst="rect">
            <a:avLst/>
          </a:prstGeom>
          <a:ln w="19050">
            <a:solidFill>
              <a:schemeClr val="tx1"/>
            </a:solidFill>
          </a:ln>
        </p:spPr>
      </p:pic>
      <p:sp>
        <p:nvSpPr>
          <p:cNvPr id="4" name="ZoneTexte 3">
            <a:extLst>
              <a:ext uri="{FF2B5EF4-FFF2-40B4-BE49-F238E27FC236}">
                <a16:creationId xmlns:a16="http://schemas.microsoft.com/office/drawing/2014/main" id="{E77D51DC-CB46-42D2-3071-F27D7622C131}"/>
              </a:ext>
            </a:extLst>
          </p:cNvPr>
          <p:cNvSpPr txBox="1"/>
          <p:nvPr/>
        </p:nvSpPr>
        <p:spPr>
          <a:xfrm>
            <a:off x="5964854" y="2756671"/>
            <a:ext cx="5431167" cy="646331"/>
          </a:xfrm>
          <a:prstGeom prst="rect">
            <a:avLst/>
          </a:prstGeom>
          <a:noFill/>
        </p:spPr>
        <p:txBody>
          <a:bodyPr wrap="none" rtlCol="0">
            <a:spAutoFit/>
          </a:bodyPr>
          <a:lstStyle/>
          <a:p>
            <a:pPr algn="ctr"/>
            <a:r>
              <a:rPr lang="pt-BR" dirty="0"/>
              <a:t>Scalae religiosorum Pentateuchus, Anvers – Jean Bellère</a:t>
            </a:r>
          </a:p>
          <a:p>
            <a:pPr algn="ctr"/>
            <a:r>
              <a:rPr lang="pt-BR" dirty="0"/>
              <a:t>Summa fidei orthodoxiae, Anvers – Pierre Bellère</a:t>
            </a:r>
            <a:endParaRPr lang="fr-BE" dirty="0"/>
          </a:p>
        </p:txBody>
      </p:sp>
      <p:sp>
        <p:nvSpPr>
          <p:cNvPr id="6" name="ZoneTexte 5">
            <a:extLst>
              <a:ext uri="{FF2B5EF4-FFF2-40B4-BE49-F238E27FC236}">
                <a16:creationId xmlns:a16="http://schemas.microsoft.com/office/drawing/2014/main" id="{ACD4EC77-9E2E-3AFA-8204-04D59A5159F7}"/>
              </a:ext>
            </a:extLst>
          </p:cNvPr>
          <p:cNvSpPr txBox="1"/>
          <p:nvPr/>
        </p:nvSpPr>
        <p:spPr>
          <a:xfrm>
            <a:off x="685794" y="1124190"/>
            <a:ext cx="5168878" cy="4124206"/>
          </a:xfrm>
          <a:prstGeom prst="rect">
            <a:avLst/>
          </a:prstGeom>
          <a:noFill/>
        </p:spPr>
        <p:txBody>
          <a:bodyPr wrap="square" rtlCol="0">
            <a:spAutoFit/>
          </a:bodyPr>
          <a:lstStyle/>
          <a:p>
            <a:r>
              <a:rPr lang="fr-BE" i="1" dirty="0"/>
              <a:t>Constat </a:t>
            </a:r>
            <a:r>
              <a:rPr lang="fr-BE" i="1" dirty="0" err="1"/>
              <a:t>enim</a:t>
            </a:r>
            <a:r>
              <a:rPr lang="fr-BE" i="1" dirty="0"/>
              <a:t>, </a:t>
            </a:r>
            <a:r>
              <a:rPr lang="fr-BE" i="1" dirty="0" err="1"/>
              <a:t>Mercatum</a:t>
            </a:r>
            <a:r>
              <a:rPr lang="fr-BE" i="1" dirty="0"/>
              <a:t> </a:t>
            </a:r>
            <a:r>
              <a:rPr lang="fr-BE" i="1" dirty="0" err="1"/>
              <a:t>Francfordiensem</a:t>
            </a:r>
            <a:r>
              <a:rPr lang="fr-BE" i="1" dirty="0"/>
              <a:t>, </a:t>
            </a:r>
            <a:r>
              <a:rPr lang="fr-BE" i="1" dirty="0" err="1"/>
              <a:t>velut</a:t>
            </a:r>
            <a:r>
              <a:rPr lang="fr-BE" i="1" dirty="0"/>
              <a:t> alteram </a:t>
            </a:r>
            <a:r>
              <a:rPr lang="fr-BE" i="1" dirty="0" err="1"/>
              <a:t>Aphricam</a:t>
            </a:r>
            <a:r>
              <a:rPr lang="fr-BE" i="1" dirty="0"/>
              <a:t>, </a:t>
            </a:r>
            <a:r>
              <a:rPr lang="fr-BE" i="1" dirty="0" err="1"/>
              <a:t>noui</a:t>
            </a:r>
            <a:r>
              <a:rPr lang="fr-BE" i="1" dirty="0"/>
              <a:t> </a:t>
            </a:r>
            <a:r>
              <a:rPr lang="fr-BE" i="1" dirty="0" err="1"/>
              <a:t>aliquid</a:t>
            </a:r>
            <a:r>
              <a:rPr lang="fr-BE" i="1" dirty="0"/>
              <a:t> </a:t>
            </a:r>
            <a:r>
              <a:rPr lang="fr-BE" i="1" dirty="0" err="1"/>
              <a:t>monstri</a:t>
            </a:r>
            <a:r>
              <a:rPr lang="fr-BE" i="1" dirty="0"/>
              <a:t> semper </a:t>
            </a:r>
            <a:r>
              <a:rPr lang="fr-BE" i="1" dirty="0" err="1"/>
              <a:t>afferre</a:t>
            </a:r>
            <a:r>
              <a:rPr lang="fr-BE" i="1" dirty="0"/>
              <a:t>, et </a:t>
            </a:r>
            <a:r>
              <a:rPr lang="fr-BE" i="1" dirty="0" err="1"/>
              <a:t>nouos</a:t>
            </a:r>
            <a:r>
              <a:rPr lang="fr-BE" i="1" dirty="0"/>
              <a:t> </a:t>
            </a:r>
            <a:r>
              <a:rPr lang="fr-BE" i="1" dirty="0" err="1"/>
              <a:t>tum</a:t>
            </a:r>
            <a:r>
              <a:rPr lang="fr-BE" i="1" dirty="0"/>
              <a:t> </a:t>
            </a:r>
            <a:r>
              <a:rPr lang="fr-BE" i="1" dirty="0" err="1"/>
              <a:t>autores</a:t>
            </a:r>
            <a:r>
              <a:rPr lang="fr-BE" i="1" dirty="0"/>
              <a:t> </a:t>
            </a:r>
            <a:r>
              <a:rPr lang="fr-BE" i="1" dirty="0" err="1"/>
              <a:t>tum</a:t>
            </a:r>
            <a:r>
              <a:rPr lang="fr-BE" i="1" dirty="0"/>
              <a:t> </a:t>
            </a:r>
            <a:r>
              <a:rPr lang="fr-BE" i="1" dirty="0" err="1"/>
              <a:t>libros</a:t>
            </a:r>
            <a:r>
              <a:rPr lang="fr-BE" i="1" dirty="0"/>
              <a:t> </a:t>
            </a:r>
            <a:r>
              <a:rPr lang="fr-BE" i="1" dirty="0" err="1"/>
              <a:t>haereticos</a:t>
            </a:r>
            <a:r>
              <a:rPr lang="fr-BE" i="1" dirty="0"/>
              <a:t> per </a:t>
            </a:r>
            <a:r>
              <a:rPr lang="fr-BE" i="1" dirty="0" err="1"/>
              <a:t>totam</a:t>
            </a:r>
            <a:r>
              <a:rPr lang="fr-BE" i="1" dirty="0"/>
              <a:t> </a:t>
            </a:r>
            <a:r>
              <a:rPr lang="fr-BE" i="1" dirty="0" err="1"/>
              <a:t>spargere</a:t>
            </a:r>
            <a:r>
              <a:rPr lang="fr-BE" i="1" dirty="0"/>
              <a:t> </a:t>
            </a:r>
            <a:r>
              <a:rPr lang="fr-BE" i="1" dirty="0" err="1"/>
              <a:t>Germaniam</a:t>
            </a:r>
            <a:endParaRPr lang="fr-BE" i="1" dirty="0"/>
          </a:p>
          <a:p>
            <a:r>
              <a:rPr lang="fr-BE" i="1" dirty="0"/>
              <a:t>[...]</a:t>
            </a:r>
          </a:p>
          <a:p>
            <a:r>
              <a:rPr lang="pt-BR" i="1" dirty="0"/>
              <a:t>Iam vero haeret apud me dubium</a:t>
            </a:r>
            <a:r>
              <a:rPr lang="fr-BE" i="1" dirty="0"/>
              <a:t> </a:t>
            </a:r>
            <a:r>
              <a:rPr lang="fr-BE" i="1" dirty="0" err="1"/>
              <a:t>expediatne</a:t>
            </a:r>
            <a:r>
              <a:rPr lang="fr-BE" i="1" dirty="0"/>
              <a:t> in </a:t>
            </a:r>
            <a:r>
              <a:rPr lang="fr-BE" i="1" dirty="0" err="1"/>
              <a:t>uniuersum</a:t>
            </a:r>
            <a:r>
              <a:rPr lang="fr-BE" i="1" dirty="0"/>
              <a:t>, ut </a:t>
            </a:r>
            <a:r>
              <a:rPr lang="fr-BE" i="1" dirty="0" err="1"/>
              <a:t>libri</a:t>
            </a:r>
            <a:r>
              <a:rPr lang="fr-BE" i="1" dirty="0"/>
              <a:t> </a:t>
            </a:r>
            <a:r>
              <a:rPr lang="fr-BE" i="1" dirty="0" err="1"/>
              <a:t>Catholici</a:t>
            </a:r>
            <a:r>
              <a:rPr lang="fr-BE" i="1" dirty="0"/>
              <a:t> </a:t>
            </a:r>
            <a:r>
              <a:rPr lang="fr-BE" i="1" dirty="0" err="1"/>
              <a:t>censeantur</a:t>
            </a:r>
            <a:r>
              <a:rPr lang="fr-BE" i="1" dirty="0"/>
              <a:t>, qui </a:t>
            </a:r>
            <a:r>
              <a:rPr lang="fr-BE" i="1" dirty="0" err="1"/>
              <a:t>Catholicis</a:t>
            </a:r>
            <a:r>
              <a:rPr lang="fr-BE" i="1" dirty="0"/>
              <a:t> in </a:t>
            </a:r>
            <a:r>
              <a:rPr lang="fr-BE" i="1" dirty="0" err="1"/>
              <a:t>locis</a:t>
            </a:r>
            <a:r>
              <a:rPr lang="fr-BE" i="1" dirty="0"/>
              <a:t> </a:t>
            </a:r>
            <a:r>
              <a:rPr lang="fr-BE" i="1" dirty="0" err="1"/>
              <a:t>siue</a:t>
            </a:r>
            <a:r>
              <a:rPr lang="fr-BE" i="1" dirty="0"/>
              <a:t> </a:t>
            </a:r>
            <a:r>
              <a:rPr lang="fr-BE" i="1" dirty="0" err="1"/>
              <a:t>Typographiis</a:t>
            </a:r>
            <a:r>
              <a:rPr lang="fr-BE" i="1" dirty="0"/>
              <a:t> extant </a:t>
            </a:r>
            <a:r>
              <a:rPr lang="fr-BE" i="1" dirty="0" err="1"/>
              <a:t>editi</a:t>
            </a:r>
            <a:r>
              <a:rPr lang="fr-BE" i="1" dirty="0"/>
              <a:t> ? </a:t>
            </a:r>
            <a:r>
              <a:rPr lang="fr-BE" i="1" dirty="0" err="1"/>
              <a:t>Video</a:t>
            </a:r>
            <a:r>
              <a:rPr lang="fr-BE" i="1" dirty="0"/>
              <a:t> </a:t>
            </a:r>
            <a:r>
              <a:rPr lang="fr-BE" i="1" dirty="0" err="1"/>
              <a:t>enim</a:t>
            </a:r>
            <a:r>
              <a:rPr lang="fr-BE" i="1" dirty="0"/>
              <a:t> </a:t>
            </a:r>
            <a:r>
              <a:rPr lang="fr-BE" i="1" dirty="0" err="1"/>
              <a:t>quaedam</a:t>
            </a:r>
            <a:r>
              <a:rPr lang="fr-BE" i="1" dirty="0"/>
              <a:t> </a:t>
            </a:r>
            <a:r>
              <a:rPr lang="fr-BE" i="1" dirty="0" err="1"/>
              <a:t>Coloniae</a:t>
            </a:r>
            <a:r>
              <a:rPr lang="fr-BE" i="1" dirty="0"/>
              <a:t>, </a:t>
            </a:r>
            <a:r>
              <a:rPr lang="fr-BE" i="1" dirty="0" err="1"/>
              <a:t>Lugduni</a:t>
            </a:r>
            <a:r>
              <a:rPr lang="fr-BE" i="1" dirty="0"/>
              <a:t>, </a:t>
            </a:r>
            <a:r>
              <a:rPr lang="fr-BE" i="1" dirty="0" err="1"/>
              <a:t>Moguntiae</a:t>
            </a:r>
            <a:r>
              <a:rPr lang="fr-BE" i="1" dirty="0"/>
              <a:t>, id est in </a:t>
            </a:r>
            <a:r>
              <a:rPr lang="fr-BE" i="1" dirty="0" err="1"/>
              <a:t>Catholicis</a:t>
            </a:r>
            <a:r>
              <a:rPr lang="fr-BE" i="1" dirty="0"/>
              <a:t> </a:t>
            </a:r>
            <a:r>
              <a:rPr lang="fr-BE" i="1" dirty="0" err="1"/>
              <a:t>vrbibus</a:t>
            </a:r>
            <a:r>
              <a:rPr lang="fr-BE" i="1" dirty="0"/>
              <a:t> excusa </a:t>
            </a:r>
            <a:r>
              <a:rPr lang="fr-BE" i="1" dirty="0" err="1"/>
              <a:t>prostare</a:t>
            </a:r>
            <a:r>
              <a:rPr lang="fr-BE" i="1" dirty="0"/>
              <a:t>, </a:t>
            </a:r>
            <a:r>
              <a:rPr lang="fr-BE" i="1" dirty="0" err="1"/>
              <a:t>quae</a:t>
            </a:r>
            <a:r>
              <a:rPr lang="fr-BE" i="1" dirty="0"/>
              <a:t> a </a:t>
            </a:r>
            <a:r>
              <a:rPr lang="fr-BE" i="1" dirty="0" err="1"/>
              <a:t>Catholicis</a:t>
            </a:r>
            <a:r>
              <a:rPr lang="fr-BE" i="1" dirty="0"/>
              <a:t> </a:t>
            </a:r>
            <a:r>
              <a:rPr lang="fr-BE" i="1" dirty="0" err="1"/>
              <a:t>tamen</a:t>
            </a:r>
            <a:r>
              <a:rPr lang="fr-BE" i="1" dirty="0"/>
              <a:t> </a:t>
            </a:r>
            <a:r>
              <a:rPr lang="fr-BE" i="1" dirty="0" err="1"/>
              <a:t>probari</a:t>
            </a:r>
            <a:r>
              <a:rPr lang="fr-BE" i="1" dirty="0"/>
              <a:t> minime </a:t>
            </a:r>
            <a:r>
              <a:rPr lang="fr-BE" i="1" dirty="0" err="1"/>
              <a:t>possint</a:t>
            </a:r>
            <a:r>
              <a:rPr lang="fr-BE" i="1" dirty="0"/>
              <a:t>, </a:t>
            </a:r>
            <a:r>
              <a:rPr lang="fr-BE" i="1" dirty="0" err="1"/>
              <a:t>sed</a:t>
            </a:r>
            <a:r>
              <a:rPr lang="fr-BE" i="1" dirty="0"/>
              <a:t> </a:t>
            </a:r>
            <a:r>
              <a:rPr lang="fr-BE" i="1" dirty="0" err="1"/>
              <a:t>damnari</a:t>
            </a:r>
            <a:r>
              <a:rPr lang="fr-BE" i="1" dirty="0"/>
              <a:t> </a:t>
            </a:r>
            <a:r>
              <a:rPr lang="fr-BE" i="1" dirty="0" err="1"/>
              <a:t>potius</a:t>
            </a:r>
            <a:r>
              <a:rPr lang="fr-BE" i="1" dirty="0"/>
              <a:t> </a:t>
            </a:r>
            <a:r>
              <a:rPr lang="fr-BE" i="1" dirty="0" err="1"/>
              <a:t>mereantur</a:t>
            </a:r>
            <a:r>
              <a:rPr lang="fr-BE" i="1" dirty="0"/>
              <a:t>.</a:t>
            </a:r>
          </a:p>
          <a:p>
            <a:endParaRPr lang="fr-BE" i="1" dirty="0"/>
          </a:p>
          <a:p>
            <a:r>
              <a:rPr lang="fr-BE" sz="1400" dirty="0"/>
              <a:t>P. Canisius au duc Guillaume V de Bavière, 8 août 1580</a:t>
            </a:r>
          </a:p>
          <a:p>
            <a:r>
              <a:rPr lang="fr-BE" sz="1400" i="1" dirty="0" err="1"/>
              <a:t>Epp</a:t>
            </a:r>
            <a:r>
              <a:rPr lang="fr-BE" sz="1400" i="1" dirty="0"/>
              <a:t>. </a:t>
            </a:r>
            <a:r>
              <a:rPr lang="fr-BE" sz="1400" i="1" dirty="0" err="1"/>
              <a:t>Canisii</a:t>
            </a:r>
            <a:r>
              <a:rPr lang="fr-BE" sz="1400" dirty="0"/>
              <a:t>, éd. O. </a:t>
            </a:r>
            <a:r>
              <a:rPr lang="fr-BE" sz="1400" dirty="0" err="1"/>
              <a:t>Braunsberger</a:t>
            </a:r>
            <a:r>
              <a:rPr lang="fr-BE" sz="1400" dirty="0"/>
              <a:t>, vol 7, Fribourg, 1922 p. 548-557.</a:t>
            </a:r>
            <a:endParaRPr lang="fr-BE" sz="1400" i="1" dirty="0"/>
          </a:p>
        </p:txBody>
      </p:sp>
      <p:sp>
        <p:nvSpPr>
          <p:cNvPr id="9" name="Flèche : droite 8">
            <a:extLst>
              <a:ext uri="{FF2B5EF4-FFF2-40B4-BE49-F238E27FC236}">
                <a16:creationId xmlns:a16="http://schemas.microsoft.com/office/drawing/2014/main" id="{34141A35-A17A-EB97-C6D6-60C1E994C536}"/>
              </a:ext>
            </a:extLst>
          </p:cNvPr>
          <p:cNvSpPr/>
          <p:nvPr/>
        </p:nvSpPr>
        <p:spPr>
          <a:xfrm rot="5400000">
            <a:off x="8275589" y="3956180"/>
            <a:ext cx="809698" cy="3873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a:extLst>
              <a:ext uri="{FF2B5EF4-FFF2-40B4-BE49-F238E27FC236}">
                <a16:creationId xmlns:a16="http://schemas.microsoft.com/office/drawing/2014/main" id="{A54E27C5-2565-4451-14BB-CF9196EA50A4}"/>
              </a:ext>
            </a:extLst>
          </p:cNvPr>
          <p:cNvSpPr txBox="1"/>
          <p:nvPr/>
        </p:nvSpPr>
        <p:spPr>
          <a:xfrm>
            <a:off x="7081314" y="4733925"/>
            <a:ext cx="3198248" cy="369332"/>
          </a:xfrm>
          <a:prstGeom prst="rect">
            <a:avLst/>
          </a:prstGeom>
          <a:noFill/>
        </p:spPr>
        <p:txBody>
          <a:bodyPr wrap="none" rtlCol="0">
            <a:spAutoFit/>
          </a:bodyPr>
          <a:lstStyle/>
          <a:p>
            <a:r>
              <a:rPr lang="fr-BE" dirty="0"/>
              <a:t>Pierre : représentant à Francfort</a:t>
            </a:r>
          </a:p>
        </p:txBody>
      </p:sp>
      <p:sp>
        <p:nvSpPr>
          <p:cNvPr id="11" name="Titre 1">
            <a:extLst>
              <a:ext uri="{FF2B5EF4-FFF2-40B4-BE49-F238E27FC236}">
                <a16:creationId xmlns:a16="http://schemas.microsoft.com/office/drawing/2014/main" id="{2EC1FF0C-86C1-E203-FA55-CECF7E54AF22}"/>
              </a:ext>
            </a:extLst>
          </p:cNvPr>
          <p:cNvSpPr txBox="1">
            <a:spLocks/>
          </p:cNvSpPr>
          <p:nvPr/>
        </p:nvSpPr>
        <p:spPr>
          <a:xfrm>
            <a:off x="3511562" y="198407"/>
            <a:ext cx="5168878"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BE" dirty="0">
                <a:solidFill>
                  <a:schemeClr val="tx1"/>
                </a:solidFill>
              </a:rPr>
              <a:t>La foire de Francfort</a:t>
            </a:r>
          </a:p>
        </p:txBody>
      </p:sp>
    </p:spTree>
    <p:extLst>
      <p:ext uri="{BB962C8B-B14F-4D97-AF65-F5344CB8AC3E}">
        <p14:creationId xmlns:p14="http://schemas.microsoft.com/office/powerpoint/2010/main" val="398460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EA9E7-0995-DF9E-2539-FFB7E2E8C7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9CDD23-8BA4-2ACE-3A6A-8E6480A92791}"/>
              </a:ext>
            </a:extLst>
          </p:cNvPr>
          <p:cNvSpPr>
            <a:spLocks noGrp="1"/>
          </p:cNvSpPr>
          <p:nvPr>
            <p:ph type="title"/>
          </p:nvPr>
        </p:nvSpPr>
        <p:spPr/>
        <p:txBody>
          <a:bodyPr/>
          <a:lstStyle/>
          <a:p>
            <a:r>
              <a:rPr lang="fr-BE" dirty="0">
                <a:solidFill>
                  <a:schemeClr val="tx1"/>
                </a:solidFill>
              </a:rPr>
              <a:t>Isomorphisme : Denys le Chartreux</a:t>
            </a:r>
          </a:p>
        </p:txBody>
      </p:sp>
      <p:graphicFrame>
        <p:nvGraphicFramePr>
          <p:cNvPr id="4" name="Espace réservé du contenu 3">
            <a:extLst>
              <a:ext uri="{FF2B5EF4-FFF2-40B4-BE49-F238E27FC236}">
                <a16:creationId xmlns:a16="http://schemas.microsoft.com/office/drawing/2014/main" id="{5CB46D28-244D-B6FE-F626-58764F6D3C34}"/>
              </a:ext>
            </a:extLst>
          </p:cNvPr>
          <p:cNvGraphicFramePr>
            <a:graphicFrameLocks noGrp="1"/>
          </p:cNvGraphicFramePr>
          <p:nvPr>
            <p:ph idx="1"/>
            <p:extLst>
              <p:ext uri="{D42A27DB-BD31-4B8C-83A1-F6EECF244321}">
                <p14:modId xmlns:p14="http://schemas.microsoft.com/office/powerpoint/2010/main" val="2708101780"/>
              </p:ext>
            </p:extLst>
          </p:nvPr>
        </p:nvGraphicFramePr>
        <p:xfrm>
          <a:off x="347472" y="1890268"/>
          <a:ext cx="11434954" cy="2317305"/>
        </p:xfrm>
        <a:graphic>
          <a:graphicData uri="http://schemas.openxmlformats.org/drawingml/2006/table">
            <a:tbl>
              <a:tblPr firstRow="1" bandRow="1">
                <a:tableStyleId>{5C22544A-7EE6-4342-B048-85BDC9FD1C3A}</a:tableStyleId>
              </a:tblPr>
              <a:tblGrid>
                <a:gridCol w="3338703">
                  <a:extLst>
                    <a:ext uri="{9D8B030D-6E8A-4147-A177-3AD203B41FA5}">
                      <a16:colId xmlns:a16="http://schemas.microsoft.com/office/drawing/2014/main" val="1519191296"/>
                    </a:ext>
                  </a:extLst>
                </a:gridCol>
                <a:gridCol w="762000">
                  <a:extLst>
                    <a:ext uri="{9D8B030D-6E8A-4147-A177-3AD203B41FA5}">
                      <a16:colId xmlns:a16="http://schemas.microsoft.com/office/drawing/2014/main" val="1819340735"/>
                    </a:ext>
                  </a:extLst>
                </a:gridCol>
                <a:gridCol w="971550">
                  <a:extLst>
                    <a:ext uri="{9D8B030D-6E8A-4147-A177-3AD203B41FA5}">
                      <a16:colId xmlns:a16="http://schemas.microsoft.com/office/drawing/2014/main" val="2581517008"/>
                    </a:ext>
                  </a:extLst>
                </a:gridCol>
                <a:gridCol w="838200">
                  <a:extLst>
                    <a:ext uri="{9D8B030D-6E8A-4147-A177-3AD203B41FA5}">
                      <a16:colId xmlns:a16="http://schemas.microsoft.com/office/drawing/2014/main" val="441950803"/>
                    </a:ext>
                  </a:extLst>
                </a:gridCol>
                <a:gridCol w="733425">
                  <a:extLst>
                    <a:ext uri="{9D8B030D-6E8A-4147-A177-3AD203B41FA5}">
                      <a16:colId xmlns:a16="http://schemas.microsoft.com/office/drawing/2014/main" val="2261167764"/>
                    </a:ext>
                  </a:extLst>
                </a:gridCol>
                <a:gridCol w="1057275">
                  <a:extLst>
                    <a:ext uri="{9D8B030D-6E8A-4147-A177-3AD203B41FA5}">
                      <a16:colId xmlns:a16="http://schemas.microsoft.com/office/drawing/2014/main" val="1116057805"/>
                    </a:ext>
                  </a:extLst>
                </a:gridCol>
                <a:gridCol w="904875">
                  <a:extLst>
                    <a:ext uri="{9D8B030D-6E8A-4147-A177-3AD203B41FA5}">
                      <a16:colId xmlns:a16="http://schemas.microsoft.com/office/drawing/2014/main" val="4222898626"/>
                    </a:ext>
                  </a:extLst>
                </a:gridCol>
                <a:gridCol w="790575">
                  <a:extLst>
                    <a:ext uri="{9D8B030D-6E8A-4147-A177-3AD203B41FA5}">
                      <a16:colId xmlns:a16="http://schemas.microsoft.com/office/drawing/2014/main" val="1134502460"/>
                    </a:ext>
                  </a:extLst>
                </a:gridCol>
                <a:gridCol w="876300">
                  <a:extLst>
                    <a:ext uri="{9D8B030D-6E8A-4147-A177-3AD203B41FA5}">
                      <a16:colId xmlns:a16="http://schemas.microsoft.com/office/drawing/2014/main" val="3234725224"/>
                    </a:ext>
                  </a:extLst>
                </a:gridCol>
                <a:gridCol w="1162051">
                  <a:extLst>
                    <a:ext uri="{9D8B030D-6E8A-4147-A177-3AD203B41FA5}">
                      <a16:colId xmlns:a16="http://schemas.microsoft.com/office/drawing/2014/main" val="1044256674"/>
                    </a:ext>
                  </a:extLst>
                </a:gridCol>
              </a:tblGrid>
              <a:tr h="458025">
                <a:tc>
                  <a:txBody>
                    <a:bodyPr/>
                    <a:lstStyle/>
                    <a:p>
                      <a:pPr algn="ctr"/>
                      <a:r>
                        <a:rPr lang="fr-BE" dirty="0">
                          <a:solidFill>
                            <a:schemeClr val="tx1"/>
                          </a:solidFill>
                        </a:rPr>
                        <a:t>Œuvre</a:t>
                      </a:r>
                    </a:p>
                  </a:txBody>
                  <a:tcPr/>
                </a:tc>
                <a:tc>
                  <a:txBody>
                    <a:bodyPr/>
                    <a:lstStyle/>
                    <a:p>
                      <a:pPr algn="ctr"/>
                      <a:r>
                        <a:rPr lang="fr-BE" dirty="0">
                          <a:solidFill>
                            <a:schemeClr val="tx1"/>
                          </a:solidFill>
                        </a:rPr>
                        <a:t>Liège</a:t>
                      </a:r>
                    </a:p>
                  </a:txBody>
                  <a:tcPr/>
                </a:tc>
                <a:tc>
                  <a:txBody>
                    <a:bodyPr/>
                    <a:lstStyle/>
                    <a:p>
                      <a:pPr algn="ctr"/>
                      <a:r>
                        <a:rPr lang="fr-BE" dirty="0">
                          <a:solidFill>
                            <a:schemeClr val="tx1"/>
                          </a:solidFill>
                        </a:rPr>
                        <a:t>Louvain</a:t>
                      </a:r>
                    </a:p>
                  </a:txBody>
                  <a:tcPr/>
                </a:tc>
                <a:tc>
                  <a:txBody>
                    <a:bodyPr/>
                    <a:lstStyle/>
                    <a:p>
                      <a:pPr algn="ctr"/>
                      <a:r>
                        <a:rPr lang="fr-BE" dirty="0">
                          <a:solidFill>
                            <a:schemeClr val="tx1"/>
                          </a:solidFill>
                        </a:rPr>
                        <a:t>Bruges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dirty="0">
                          <a:solidFill>
                            <a:schemeClr val="tx1"/>
                          </a:solidFill>
                        </a:rPr>
                        <a:t>Gand</a:t>
                      </a:r>
                    </a:p>
                  </a:txBody>
                  <a:tcPr/>
                </a:tc>
                <a:tc>
                  <a:txBody>
                    <a:bodyPr/>
                    <a:lstStyle/>
                    <a:p>
                      <a:pPr algn="ctr"/>
                      <a:r>
                        <a:rPr lang="fr-BE" dirty="0">
                          <a:solidFill>
                            <a:schemeClr val="tx1"/>
                          </a:solidFill>
                        </a:rPr>
                        <a:t>Bruxelles</a:t>
                      </a:r>
                    </a:p>
                  </a:txBody>
                  <a:tcPr>
                    <a:lnR w="12700" cap="flat" cmpd="sng" algn="ctr">
                      <a:solidFill>
                        <a:schemeClr val="tx1"/>
                      </a:solidFill>
                      <a:prstDash val="solid"/>
                      <a:round/>
                      <a:headEnd type="none" w="med" len="med"/>
                      <a:tailEnd type="none" w="med" len="med"/>
                    </a:lnR>
                  </a:tcPr>
                </a:tc>
                <a:tc>
                  <a:txBody>
                    <a:bodyPr/>
                    <a:lstStyle/>
                    <a:p>
                      <a:pPr algn="ctr"/>
                      <a:r>
                        <a:rPr lang="fr-BE" dirty="0">
                          <a:solidFill>
                            <a:schemeClr val="tx1"/>
                          </a:solidFill>
                        </a:rPr>
                        <a:t>Munich</a:t>
                      </a:r>
                    </a:p>
                  </a:txBody>
                  <a:tcPr>
                    <a:lnL w="12700" cap="flat" cmpd="sng" algn="ctr">
                      <a:solidFill>
                        <a:schemeClr val="tx1"/>
                      </a:solidFill>
                      <a:prstDash val="solid"/>
                      <a:round/>
                      <a:headEnd type="none" w="med" len="med"/>
                      <a:tailEnd type="none" w="med" len="med"/>
                    </a:lnL>
                  </a:tcPr>
                </a:tc>
                <a:tc>
                  <a:txBody>
                    <a:bodyPr/>
                    <a:lstStyle/>
                    <a:p>
                      <a:pPr algn="ctr"/>
                      <a:r>
                        <a:rPr lang="fr-BE" dirty="0">
                          <a:solidFill>
                            <a:schemeClr val="tx1"/>
                          </a:solidFill>
                        </a:rPr>
                        <a:t>Alcalá</a:t>
                      </a:r>
                    </a:p>
                  </a:txBody>
                  <a:tcPr/>
                </a:tc>
                <a:tc>
                  <a:txBody>
                    <a:bodyPr/>
                    <a:lstStyle/>
                    <a:p>
                      <a:pPr algn="ctr"/>
                      <a:r>
                        <a:rPr lang="fr-BE" dirty="0">
                          <a:solidFill>
                            <a:schemeClr val="tx1"/>
                          </a:solidFill>
                        </a:rPr>
                        <a:t>Prague</a:t>
                      </a:r>
                    </a:p>
                  </a:txBody>
                  <a:tcPr/>
                </a:tc>
                <a:tc>
                  <a:txBody>
                    <a:bodyPr/>
                    <a:lstStyle/>
                    <a:p>
                      <a:pPr algn="ctr"/>
                      <a:r>
                        <a:rPr lang="fr-BE" dirty="0">
                          <a:solidFill>
                            <a:schemeClr val="tx1"/>
                          </a:solidFill>
                        </a:rPr>
                        <a:t>Autre coll.</a:t>
                      </a:r>
                    </a:p>
                  </a:txBody>
                  <a:tcPr/>
                </a:tc>
                <a:extLst>
                  <a:ext uri="{0D108BD9-81ED-4DB2-BD59-A6C34878D82A}">
                    <a16:rowId xmlns:a16="http://schemas.microsoft.com/office/drawing/2014/main" val="1187684856"/>
                  </a:ext>
                </a:extLst>
              </a:tr>
              <a:tr h="370840">
                <a:tc>
                  <a:txBody>
                    <a:bodyPr/>
                    <a:lstStyle/>
                    <a:p>
                      <a:r>
                        <a:rPr lang="fr-BE" dirty="0"/>
                        <a:t>In </a:t>
                      </a:r>
                      <a:r>
                        <a:rPr lang="fr-BE" dirty="0" err="1"/>
                        <a:t>libros</a:t>
                      </a:r>
                      <a:r>
                        <a:rPr lang="fr-BE" dirty="0"/>
                        <a:t> </a:t>
                      </a:r>
                      <a:r>
                        <a:rPr lang="fr-BE" dirty="0" err="1"/>
                        <a:t>sententiarum</a:t>
                      </a:r>
                      <a:endParaRPr lang="fr-BE" dirty="0"/>
                    </a:p>
                    <a:p>
                      <a:r>
                        <a:rPr lang="fr-BE" sz="1600" dirty="0"/>
                        <a:t>Cologne 1535</a:t>
                      </a:r>
                    </a:p>
                  </a:txBody>
                  <a:tcPr/>
                </a:tc>
                <a:tc>
                  <a:txBody>
                    <a:bodyPr/>
                    <a:lstStyle/>
                    <a:p>
                      <a:pPr algn="ctr"/>
                      <a:r>
                        <a:rPr lang="fr-BE" dirty="0"/>
                        <a:t>V</a:t>
                      </a:r>
                    </a:p>
                  </a:txBody>
                  <a:tcPr/>
                </a:tc>
                <a:tc>
                  <a:txBody>
                    <a:bodyPr/>
                    <a:lstStyle/>
                    <a:p>
                      <a:pPr algn="ctr"/>
                      <a:r>
                        <a:rPr lang="fr-BE" dirty="0"/>
                        <a:t>V</a:t>
                      </a:r>
                    </a:p>
                  </a:txBody>
                  <a:tcPr/>
                </a:tc>
                <a:tc>
                  <a:txBody>
                    <a:bodyPr/>
                    <a:lstStyle/>
                    <a:p>
                      <a:pPr algn="ctr"/>
                      <a:endParaRPr lang="fr-BE"/>
                    </a:p>
                  </a:txBody>
                  <a:tcPr/>
                </a:tc>
                <a:tc>
                  <a:txBody>
                    <a:bodyPr/>
                    <a:lstStyle/>
                    <a:p>
                      <a:pPr algn="ctr"/>
                      <a:r>
                        <a:rPr lang="fr-BE" dirty="0"/>
                        <a:t>V</a:t>
                      </a:r>
                    </a:p>
                  </a:txBody>
                  <a:tcPr/>
                </a:tc>
                <a:tc>
                  <a:txBody>
                    <a:bodyPr/>
                    <a:lstStyle/>
                    <a:p>
                      <a:pPr algn="ctr"/>
                      <a:r>
                        <a:rPr lang="fr-BE" dirty="0"/>
                        <a:t>(V)</a:t>
                      </a:r>
                    </a:p>
                  </a:txBody>
                  <a:tcPr>
                    <a:lnR w="12700" cap="flat" cmpd="sng" algn="ctr">
                      <a:solidFill>
                        <a:schemeClr val="tx1"/>
                      </a:solidFill>
                      <a:prstDash val="solid"/>
                      <a:round/>
                      <a:headEnd type="none" w="med" len="med"/>
                      <a:tailEnd type="none" w="med" len="med"/>
                    </a:lnR>
                  </a:tcPr>
                </a:tc>
                <a:tc>
                  <a:txBody>
                    <a:bodyPr/>
                    <a:lstStyle/>
                    <a:p>
                      <a:pPr algn="ctr"/>
                      <a:r>
                        <a:rPr lang="fr-BE" dirty="0">
                          <a:solidFill>
                            <a:schemeClr val="tx1"/>
                          </a:solidFill>
                        </a:rPr>
                        <a:t>V</a:t>
                      </a:r>
                    </a:p>
                  </a:txBody>
                  <a:tcPr>
                    <a:lnL w="12700" cap="flat" cmpd="sng" algn="ctr">
                      <a:solidFill>
                        <a:schemeClr val="tx1"/>
                      </a:solidFill>
                      <a:prstDash val="solid"/>
                      <a:round/>
                      <a:headEnd type="none" w="med" len="med"/>
                      <a:tailEnd type="none" w="med" len="med"/>
                    </a:lnL>
                  </a:tcPr>
                </a:tc>
                <a:tc>
                  <a:txBody>
                    <a:bodyPr/>
                    <a:lstStyle/>
                    <a:p>
                      <a:pPr algn="ctr"/>
                      <a:r>
                        <a:rPr lang="fr-BE" dirty="0"/>
                        <a:t>V</a:t>
                      </a:r>
                    </a:p>
                  </a:txBody>
                  <a:tcPr/>
                </a:tc>
                <a:tc>
                  <a:txBody>
                    <a:bodyPr/>
                    <a:lstStyle/>
                    <a:p>
                      <a:pPr algn="ctr"/>
                      <a:endParaRPr lang="fr-BE"/>
                    </a:p>
                  </a:txBody>
                  <a:tcPr/>
                </a:tc>
                <a:tc>
                  <a:txBody>
                    <a:bodyPr/>
                    <a:lstStyle/>
                    <a:p>
                      <a:pPr algn="ctr"/>
                      <a:endParaRPr lang="fr-BE" dirty="0"/>
                    </a:p>
                  </a:txBody>
                  <a:tcPr/>
                </a:tc>
                <a:extLst>
                  <a:ext uri="{0D108BD9-81ED-4DB2-BD59-A6C34878D82A}">
                    <a16:rowId xmlns:a16="http://schemas.microsoft.com/office/drawing/2014/main" val="1102647992"/>
                  </a:ext>
                </a:extLst>
              </a:tr>
              <a:tr h="370840">
                <a:tc>
                  <a:txBody>
                    <a:bodyPr/>
                    <a:lstStyle/>
                    <a:p>
                      <a:r>
                        <a:rPr lang="pt-BR" dirty="0"/>
                        <a:t>Scalae religiosorum Pentateuchus </a:t>
                      </a:r>
                      <a:r>
                        <a:rPr lang="pt-BR" sz="1600" dirty="0"/>
                        <a:t>Anvers 1556</a:t>
                      </a:r>
                      <a:endParaRPr lang="fr-BE" dirty="0"/>
                    </a:p>
                  </a:txBody>
                  <a:tcPr/>
                </a:tc>
                <a:tc>
                  <a:txBody>
                    <a:bodyPr/>
                    <a:lstStyle/>
                    <a:p>
                      <a:pPr algn="ctr"/>
                      <a:r>
                        <a:rPr lang="fr-BE" dirty="0"/>
                        <a:t>V</a:t>
                      </a:r>
                    </a:p>
                  </a:txBody>
                  <a:tcPr/>
                </a:tc>
                <a:tc>
                  <a:txBody>
                    <a:bodyPr/>
                    <a:lstStyle/>
                    <a:p>
                      <a:pPr algn="ctr"/>
                      <a:r>
                        <a:rPr lang="fr-BE" dirty="0"/>
                        <a:t>V</a:t>
                      </a:r>
                    </a:p>
                  </a:txBody>
                  <a:tcPr/>
                </a:tc>
                <a:tc>
                  <a:txBody>
                    <a:bodyPr/>
                    <a:lstStyle/>
                    <a:p>
                      <a:pPr algn="ctr"/>
                      <a:r>
                        <a:rPr lang="fr-BE" dirty="0"/>
                        <a:t>V</a:t>
                      </a:r>
                    </a:p>
                  </a:txBody>
                  <a:tcPr/>
                </a:tc>
                <a:tc>
                  <a:txBody>
                    <a:bodyPr/>
                    <a:lstStyle/>
                    <a:p>
                      <a:pPr algn="ctr"/>
                      <a:endParaRPr lang="fr-BE" dirty="0"/>
                    </a:p>
                  </a:txBody>
                  <a:tcPr/>
                </a:tc>
                <a:tc>
                  <a:txBody>
                    <a:bodyPr/>
                    <a:lstStyle/>
                    <a:p>
                      <a:pPr algn="ctr"/>
                      <a:endParaRPr lang="fr-BE" dirty="0"/>
                    </a:p>
                  </a:txBody>
                  <a:tcPr>
                    <a:lnR w="12700" cap="flat" cmpd="sng" algn="ctr">
                      <a:solidFill>
                        <a:schemeClr val="tx1"/>
                      </a:solidFill>
                      <a:prstDash val="solid"/>
                      <a:round/>
                      <a:headEnd type="none" w="med" len="med"/>
                      <a:tailEnd type="none" w="med" len="med"/>
                    </a:lnR>
                  </a:tcPr>
                </a:tc>
                <a:tc>
                  <a:txBody>
                    <a:bodyPr/>
                    <a:lstStyle/>
                    <a:p>
                      <a:pPr algn="ctr"/>
                      <a:r>
                        <a:rPr lang="fr-BE" dirty="0">
                          <a:solidFill>
                            <a:schemeClr val="tx1"/>
                          </a:solidFill>
                        </a:rPr>
                        <a:t>V</a:t>
                      </a:r>
                    </a:p>
                  </a:txBody>
                  <a:tcPr>
                    <a:lnL w="12700" cap="flat" cmpd="sng" algn="ctr">
                      <a:solidFill>
                        <a:schemeClr val="tx1"/>
                      </a:solidFill>
                      <a:prstDash val="solid"/>
                      <a:round/>
                      <a:headEnd type="none" w="med" len="med"/>
                      <a:tailEnd type="none" w="med" len="med"/>
                    </a:lnL>
                  </a:tcPr>
                </a:tc>
                <a:tc>
                  <a:txBody>
                    <a:bodyPr/>
                    <a:lstStyle/>
                    <a:p>
                      <a:pPr algn="ctr"/>
                      <a:endParaRPr lang="fr-BE" dirty="0"/>
                    </a:p>
                  </a:txBody>
                  <a:tcPr/>
                </a:tc>
                <a:tc>
                  <a:txBody>
                    <a:bodyPr/>
                    <a:lstStyle/>
                    <a:p>
                      <a:pPr algn="ctr"/>
                      <a:r>
                        <a:rPr lang="fr-BE" dirty="0"/>
                        <a:t>V</a:t>
                      </a:r>
                    </a:p>
                  </a:txBody>
                  <a:tcPr/>
                </a:tc>
                <a:tc>
                  <a:txBody>
                    <a:bodyPr/>
                    <a:lstStyle/>
                    <a:p>
                      <a:pPr algn="ctr"/>
                      <a:endParaRPr lang="fr-BE" dirty="0"/>
                    </a:p>
                  </a:txBody>
                  <a:tcPr/>
                </a:tc>
                <a:extLst>
                  <a:ext uri="{0D108BD9-81ED-4DB2-BD59-A6C34878D82A}">
                    <a16:rowId xmlns:a16="http://schemas.microsoft.com/office/drawing/2014/main" val="4286744640"/>
                  </a:ext>
                </a:extLst>
              </a:tr>
              <a:tr h="373317">
                <a:tc>
                  <a:txBody>
                    <a:bodyPr/>
                    <a:lstStyle/>
                    <a:p>
                      <a:r>
                        <a:rPr lang="fr-BE" dirty="0"/>
                        <a:t>Summa </a:t>
                      </a:r>
                      <a:r>
                        <a:rPr lang="fr-BE" dirty="0" err="1"/>
                        <a:t>fidei</a:t>
                      </a:r>
                      <a:r>
                        <a:rPr lang="fr-BE" dirty="0"/>
                        <a:t> </a:t>
                      </a:r>
                      <a:r>
                        <a:rPr lang="fr-BE" dirty="0" err="1"/>
                        <a:t>orthodoxae</a:t>
                      </a:r>
                      <a:endParaRPr lang="fr-BE" dirty="0"/>
                    </a:p>
                    <a:p>
                      <a:r>
                        <a:rPr lang="fr-BE" sz="1600" dirty="0"/>
                        <a:t>Anvers 1569</a:t>
                      </a:r>
                    </a:p>
                  </a:txBody>
                  <a:tcPr/>
                </a:tc>
                <a:tc>
                  <a:txBody>
                    <a:bodyPr/>
                    <a:lstStyle/>
                    <a:p>
                      <a:pPr algn="ctr"/>
                      <a:r>
                        <a:rPr lang="fr-BE" dirty="0"/>
                        <a:t>V</a:t>
                      </a:r>
                    </a:p>
                  </a:txBody>
                  <a:tcPr/>
                </a:tc>
                <a:tc>
                  <a:txBody>
                    <a:bodyPr/>
                    <a:lstStyle/>
                    <a:p>
                      <a:pPr algn="ctr"/>
                      <a:r>
                        <a:rPr lang="fr-BE" dirty="0"/>
                        <a:t>V</a:t>
                      </a:r>
                    </a:p>
                  </a:txBody>
                  <a:tcPr/>
                </a:tc>
                <a:tc>
                  <a:txBody>
                    <a:bodyPr/>
                    <a:lstStyle/>
                    <a:p>
                      <a:pPr algn="ctr"/>
                      <a:r>
                        <a:rPr lang="fr-BE" dirty="0"/>
                        <a:t>V</a:t>
                      </a:r>
                    </a:p>
                  </a:txBody>
                  <a:tcPr/>
                </a:tc>
                <a:tc>
                  <a:txBody>
                    <a:bodyPr/>
                    <a:lstStyle/>
                    <a:p>
                      <a:pPr algn="ctr"/>
                      <a:r>
                        <a:rPr lang="fr-BE" dirty="0"/>
                        <a:t>1535</a:t>
                      </a:r>
                    </a:p>
                  </a:txBody>
                  <a:tcPr/>
                </a:tc>
                <a:tc>
                  <a:txBody>
                    <a:bodyPr/>
                    <a:lstStyle/>
                    <a:p>
                      <a:pPr algn="ctr"/>
                      <a:endParaRPr lang="fr-BE" dirty="0"/>
                    </a:p>
                  </a:txBody>
                  <a:tcPr>
                    <a:lnR w="12700" cap="flat" cmpd="sng" algn="ctr">
                      <a:solidFill>
                        <a:schemeClr val="tx1"/>
                      </a:solidFill>
                      <a:prstDash val="solid"/>
                      <a:round/>
                      <a:headEnd type="none" w="med" len="med"/>
                      <a:tailEnd type="none" w="med" len="med"/>
                    </a:lnR>
                  </a:tcPr>
                </a:tc>
                <a:tc>
                  <a:txBody>
                    <a:bodyPr/>
                    <a:lstStyle/>
                    <a:p>
                      <a:pPr algn="ctr"/>
                      <a:endParaRPr lang="fr-BE"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fr-BE" dirty="0"/>
                        <a:t>V</a:t>
                      </a:r>
                    </a:p>
                  </a:txBody>
                  <a:tcPr/>
                </a:tc>
                <a:tc>
                  <a:txBody>
                    <a:bodyPr/>
                    <a:lstStyle/>
                    <a:p>
                      <a:pPr algn="ctr"/>
                      <a:r>
                        <a:rPr lang="fr-BE" dirty="0"/>
                        <a:t>V</a:t>
                      </a:r>
                    </a:p>
                  </a:txBody>
                  <a:tcPr/>
                </a:tc>
                <a:tc>
                  <a:txBody>
                    <a:bodyPr/>
                    <a:lstStyle/>
                    <a:p>
                      <a:pPr algn="ctr"/>
                      <a:r>
                        <a:rPr lang="fr-BE" dirty="0"/>
                        <a:t>Crémone</a:t>
                      </a:r>
                    </a:p>
                    <a:p>
                      <a:pPr algn="ctr"/>
                      <a:r>
                        <a:rPr lang="fr-BE" dirty="0"/>
                        <a:t>Molsheim</a:t>
                      </a:r>
                    </a:p>
                  </a:txBody>
                  <a:tcPr/>
                </a:tc>
                <a:extLst>
                  <a:ext uri="{0D108BD9-81ED-4DB2-BD59-A6C34878D82A}">
                    <a16:rowId xmlns:a16="http://schemas.microsoft.com/office/drawing/2014/main" val="2469125043"/>
                  </a:ext>
                </a:extLst>
              </a:tr>
            </a:tbl>
          </a:graphicData>
        </a:graphic>
      </p:graphicFrame>
      <p:sp>
        <p:nvSpPr>
          <p:cNvPr id="3" name="Accolade fermante 2">
            <a:extLst>
              <a:ext uri="{FF2B5EF4-FFF2-40B4-BE49-F238E27FC236}">
                <a16:creationId xmlns:a16="http://schemas.microsoft.com/office/drawing/2014/main" id="{9F12ED01-AA05-7D24-5E4E-DDFC7BD81453}"/>
              </a:ext>
            </a:extLst>
          </p:cNvPr>
          <p:cNvSpPr/>
          <p:nvPr/>
        </p:nvSpPr>
        <p:spPr>
          <a:xfrm rot="5400000">
            <a:off x="5731375" y="2236273"/>
            <a:ext cx="306324" cy="4387228"/>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5" name="Accolade fermante 4">
            <a:extLst>
              <a:ext uri="{FF2B5EF4-FFF2-40B4-BE49-F238E27FC236}">
                <a16:creationId xmlns:a16="http://schemas.microsoft.com/office/drawing/2014/main" id="{E6F35924-7CF8-8ABC-117D-E80CCE8F0233}"/>
              </a:ext>
            </a:extLst>
          </p:cNvPr>
          <p:cNvSpPr/>
          <p:nvPr/>
        </p:nvSpPr>
        <p:spPr>
          <a:xfrm rot="5400000">
            <a:off x="9223937" y="3130942"/>
            <a:ext cx="306324" cy="2597892"/>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6" name="ZoneTexte 5">
            <a:extLst>
              <a:ext uri="{FF2B5EF4-FFF2-40B4-BE49-F238E27FC236}">
                <a16:creationId xmlns:a16="http://schemas.microsoft.com/office/drawing/2014/main" id="{6D9F627C-523B-3E0D-83A6-77361CCDCD99}"/>
              </a:ext>
            </a:extLst>
          </p:cNvPr>
          <p:cNvSpPr txBox="1"/>
          <p:nvPr/>
        </p:nvSpPr>
        <p:spPr>
          <a:xfrm>
            <a:off x="3554724" y="4652201"/>
            <a:ext cx="4387227" cy="369332"/>
          </a:xfrm>
          <a:prstGeom prst="rect">
            <a:avLst/>
          </a:prstGeom>
          <a:noFill/>
        </p:spPr>
        <p:txBody>
          <a:bodyPr wrap="none" rtlCol="0">
            <a:spAutoFit/>
          </a:bodyPr>
          <a:lstStyle/>
          <a:p>
            <a:r>
              <a:rPr lang="fr-BE" dirty="0"/>
              <a:t>Seulement 3 à 4 bibliothèques des PB sur 8 ?</a:t>
            </a:r>
          </a:p>
        </p:txBody>
      </p:sp>
      <p:sp>
        <p:nvSpPr>
          <p:cNvPr id="7" name="ZoneTexte 6">
            <a:extLst>
              <a:ext uri="{FF2B5EF4-FFF2-40B4-BE49-F238E27FC236}">
                <a16:creationId xmlns:a16="http://schemas.microsoft.com/office/drawing/2014/main" id="{D3DA0F44-AA47-60E3-8D2C-7989DAD34514}"/>
              </a:ext>
            </a:extLst>
          </p:cNvPr>
          <p:cNvSpPr txBox="1"/>
          <p:nvPr/>
        </p:nvSpPr>
        <p:spPr>
          <a:xfrm>
            <a:off x="8393960" y="4652203"/>
            <a:ext cx="2597891" cy="923330"/>
          </a:xfrm>
          <a:prstGeom prst="rect">
            <a:avLst/>
          </a:prstGeom>
          <a:noFill/>
        </p:spPr>
        <p:txBody>
          <a:bodyPr wrap="none" rtlCol="0">
            <a:spAutoFit/>
          </a:bodyPr>
          <a:lstStyle/>
          <a:p>
            <a:r>
              <a:rPr lang="fr-BE" dirty="0"/>
              <a:t>Bayerische SB</a:t>
            </a:r>
          </a:p>
          <a:p>
            <a:r>
              <a:rPr lang="fr-BE" dirty="0"/>
              <a:t>Madrid Uni. </a:t>
            </a:r>
            <a:r>
              <a:rPr lang="fr-BE" dirty="0" err="1"/>
              <a:t>Complutense</a:t>
            </a:r>
            <a:endParaRPr lang="fr-BE" dirty="0"/>
          </a:p>
          <a:p>
            <a:r>
              <a:rPr lang="fr-BE" dirty="0"/>
              <a:t>Prague </a:t>
            </a:r>
            <a:r>
              <a:rPr lang="fr-BE" dirty="0" err="1"/>
              <a:t>BNCz</a:t>
            </a:r>
            <a:endParaRPr lang="fr-BE" dirty="0"/>
          </a:p>
        </p:txBody>
      </p:sp>
    </p:spTree>
    <p:extLst>
      <p:ext uri="{BB962C8B-B14F-4D97-AF65-F5344CB8AC3E}">
        <p14:creationId xmlns:p14="http://schemas.microsoft.com/office/powerpoint/2010/main" val="704547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A5148F-433C-5801-1B31-2917D395806C}"/>
              </a:ext>
            </a:extLst>
          </p:cNvPr>
          <p:cNvSpPr>
            <a:spLocks noGrp="1"/>
          </p:cNvSpPr>
          <p:nvPr>
            <p:ph type="title"/>
          </p:nvPr>
        </p:nvSpPr>
        <p:spPr/>
        <p:txBody>
          <a:bodyPr/>
          <a:lstStyle/>
          <a:p>
            <a:r>
              <a:rPr lang="fr-BE" dirty="0">
                <a:solidFill>
                  <a:schemeClr val="tx1"/>
                </a:solidFill>
              </a:rPr>
              <a:t>Isomorphisme : auteurs spirituels</a:t>
            </a:r>
          </a:p>
        </p:txBody>
      </p:sp>
      <p:graphicFrame>
        <p:nvGraphicFramePr>
          <p:cNvPr id="4" name="Espace réservé du contenu 3">
            <a:extLst>
              <a:ext uri="{FF2B5EF4-FFF2-40B4-BE49-F238E27FC236}">
                <a16:creationId xmlns:a16="http://schemas.microsoft.com/office/drawing/2014/main" id="{9A13D710-481F-1D09-2941-26054D6AE855}"/>
              </a:ext>
            </a:extLst>
          </p:cNvPr>
          <p:cNvGraphicFramePr>
            <a:graphicFrameLocks noGrp="1"/>
          </p:cNvGraphicFramePr>
          <p:nvPr>
            <p:ph idx="1"/>
            <p:extLst>
              <p:ext uri="{D42A27DB-BD31-4B8C-83A1-F6EECF244321}">
                <p14:modId xmlns:p14="http://schemas.microsoft.com/office/powerpoint/2010/main" val="2893352073"/>
              </p:ext>
            </p:extLst>
          </p:nvPr>
        </p:nvGraphicFramePr>
        <p:xfrm>
          <a:off x="868679" y="1817688"/>
          <a:ext cx="10323196" cy="3693160"/>
        </p:xfrm>
        <a:graphic>
          <a:graphicData uri="http://schemas.openxmlformats.org/drawingml/2006/table">
            <a:tbl>
              <a:tblPr firstRow="1" bandRow="1">
                <a:tableStyleId>{5C22544A-7EE6-4342-B048-85BDC9FD1C3A}</a:tableStyleId>
              </a:tblPr>
              <a:tblGrid>
                <a:gridCol w="1209676">
                  <a:extLst>
                    <a:ext uri="{9D8B030D-6E8A-4147-A177-3AD203B41FA5}">
                      <a16:colId xmlns:a16="http://schemas.microsoft.com/office/drawing/2014/main" val="2839026820"/>
                    </a:ext>
                  </a:extLst>
                </a:gridCol>
                <a:gridCol w="1923965">
                  <a:extLst>
                    <a:ext uri="{9D8B030D-6E8A-4147-A177-3AD203B41FA5}">
                      <a16:colId xmlns:a16="http://schemas.microsoft.com/office/drawing/2014/main" val="3268618674"/>
                    </a:ext>
                  </a:extLst>
                </a:gridCol>
                <a:gridCol w="988780">
                  <a:extLst>
                    <a:ext uri="{9D8B030D-6E8A-4147-A177-3AD203B41FA5}">
                      <a16:colId xmlns:a16="http://schemas.microsoft.com/office/drawing/2014/main" val="2191740949"/>
                    </a:ext>
                  </a:extLst>
                </a:gridCol>
                <a:gridCol w="1028700">
                  <a:extLst>
                    <a:ext uri="{9D8B030D-6E8A-4147-A177-3AD203B41FA5}">
                      <a16:colId xmlns:a16="http://schemas.microsoft.com/office/drawing/2014/main" val="2478285535"/>
                    </a:ext>
                  </a:extLst>
                </a:gridCol>
                <a:gridCol w="1811655">
                  <a:extLst>
                    <a:ext uri="{9D8B030D-6E8A-4147-A177-3AD203B41FA5}">
                      <a16:colId xmlns:a16="http://schemas.microsoft.com/office/drawing/2014/main" val="3869408150"/>
                    </a:ext>
                  </a:extLst>
                </a:gridCol>
                <a:gridCol w="1055370">
                  <a:extLst>
                    <a:ext uri="{9D8B030D-6E8A-4147-A177-3AD203B41FA5}">
                      <a16:colId xmlns:a16="http://schemas.microsoft.com/office/drawing/2014/main" val="3897653256"/>
                    </a:ext>
                  </a:extLst>
                </a:gridCol>
                <a:gridCol w="1095375">
                  <a:extLst>
                    <a:ext uri="{9D8B030D-6E8A-4147-A177-3AD203B41FA5}">
                      <a16:colId xmlns:a16="http://schemas.microsoft.com/office/drawing/2014/main" val="3033961616"/>
                    </a:ext>
                  </a:extLst>
                </a:gridCol>
                <a:gridCol w="1209675">
                  <a:extLst>
                    <a:ext uri="{9D8B030D-6E8A-4147-A177-3AD203B41FA5}">
                      <a16:colId xmlns:a16="http://schemas.microsoft.com/office/drawing/2014/main" val="3098515"/>
                    </a:ext>
                  </a:extLst>
                </a:gridCol>
              </a:tblGrid>
              <a:tr h="370840">
                <a:tc>
                  <a:txBody>
                    <a:bodyPr/>
                    <a:lstStyle/>
                    <a:p>
                      <a:pPr algn="ctr"/>
                      <a:r>
                        <a:rPr lang="fr-BE" b="1" dirty="0">
                          <a:solidFill>
                            <a:schemeClr val="tx1"/>
                          </a:solidFill>
                        </a:rPr>
                        <a:t>Auteur</a:t>
                      </a:r>
                    </a:p>
                  </a:txBody>
                  <a:tcPr/>
                </a:tc>
                <a:tc>
                  <a:txBody>
                    <a:bodyPr/>
                    <a:lstStyle/>
                    <a:p>
                      <a:pPr algn="ctr"/>
                      <a:r>
                        <a:rPr lang="fr-BE" b="1" dirty="0">
                          <a:solidFill>
                            <a:schemeClr val="tx1"/>
                          </a:solidFill>
                        </a:rPr>
                        <a:t>Œuvre</a:t>
                      </a:r>
                    </a:p>
                  </a:txBody>
                  <a:tcPr/>
                </a:tc>
                <a:tc>
                  <a:txBody>
                    <a:bodyPr/>
                    <a:lstStyle/>
                    <a:p>
                      <a:pPr algn="ctr"/>
                      <a:r>
                        <a:rPr lang="fr-BE" dirty="0">
                          <a:solidFill>
                            <a:schemeClr val="tx1"/>
                          </a:solidFill>
                        </a:rPr>
                        <a:t>Louvain</a:t>
                      </a:r>
                    </a:p>
                  </a:txBody>
                  <a:tcPr/>
                </a:tc>
                <a:tc>
                  <a:txBody>
                    <a:bodyPr/>
                    <a:lstStyle/>
                    <a:p>
                      <a:pPr algn="ctr"/>
                      <a:r>
                        <a:rPr lang="fr-BE" dirty="0">
                          <a:solidFill>
                            <a:schemeClr val="tx1"/>
                          </a:solidFill>
                        </a:rPr>
                        <a:t>Bruges</a:t>
                      </a:r>
                    </a:p>
                  </a:txBody>
                  <a:tcPr/>
                </a:tc>
                <a:tc>
                  <a:txBody>
                    <a:bodyPr/>
                    <a:lstStyle/>
                    <a:p>
                      <a:pPr algn="ctr"/>
                      <a:r>
                        <a:rPr lang="fr-BE" dirty="0">
                          <a:solidFill>
                            <a:schemeClr val="tx1"/>
                          </a:solidFill>
                        </a:rPr>
                        <a:t>Halle</a:t>
                      </a:r>
                    </a:p>
                  </a:txBody>
                  <a:tcPr/>
                </a:tc>
                <a:tc>
                  <a:txBody>
                    <a:bodyPr/>
                    <a:lstStyle/>
                    <a:p>
                      <a:pPr algn="ctr"/>
                      <a:r>
                        <a:rPr lang="fr-BE" dirty="0">
                          <a:solidFill>
                            <a:schemeClr val="tx1"/>
                          </a:solidFill>
                        </a:rPr>
                        <a:t>Bruxelles</a:t>
                      </a:r>
                    </a:p>
                  </a:txBody>
                  <a:tcPr/>
                </a:tc>
                <a:tc>
                  <a:txBody>
                    <a:bodyPr/>
                    <a:lstStyle/>
                    <a:p>
                      <a:pPr algn="ctr"/>
                      <a:r>
                        <a:rPr lang="fr-BE" dirty="0">
                          <a:solidFill>
                            <a:schemeClr val="tx1"/>
                          </a:solidFill>
                        </a:rPr>
                        <a:t>Liège</a:t>
                      </a:r>
                    </a:p>
                  </a:txBody>
                  <a:tcPr>
                    <a:lnR w="12700" cap="flat" cmpd="sng" algn="ctr">
                      <a:solidFill>
                        <a:schemeClr val="tx1"/>
                      </a:solidFill>
                      <a:prstDash val="solid"/>
                      <a:round/>
                      <a:headEnd type="none" w="med" len="med"/>
                      <a:tailEnd type="none" w="med" len="med"/>
                    </a:lnR>
                  </a:tcPr>
                </a:tc>
                <a:tc>
                  <a:txBody>
                    <a:bodyPr/>
                    <a:lstStyle/>
                    <a:p>
                      <a:pPr algn="ctr"/>
                      <a:r>
                        <a:rPr lang="fr-BE" dirty="0">
                          <a:solidFill>
                            <a:schemeClr val="tx1"/>
                          </a:solidFill>
                        </a:rPr>
                        <a:t>Autre coll.</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94346884"/>
                  </a:ext>
                </a:extLst>
              </a:tr>
              <a:tr h="370840">
                <a:tc>
                  <a:txBody>
                    <a:bodyPr/>
                    <a:lstStyle/>
                    <a:p>
                      <a:r>
                        <a:rPr lang="fr-BE" dirty="0" err="1"/>
                        <a:t>Harphius</a:t>
                      </a:r>
                      <a:endParaRPr lang="fr-BE" dirty="0"/>
                    </a:p>
                  </a:txBody>
                  <a:tcPr/>
                </a:tc>
                <a:tc>
                  <a:txBody>
                    <a:bodyPr/>
                    <a:lstStyle/>
                    <a:p>
                      <a:r>
                        <a:rPr lang="fr-BE" dirty="0"/>
                        <a:t>Tabula </a:t>
                      </a:r>
                      <a:r>
                        <a:rPr lang="fr-BE" dirty="0" err="1"/>
                        <a:t>Sermonum</a:t>
                      </a:r>
                      <a:endParaRPr lang="fr-BE" dirty="0"/>
                    </a:p>
                    <a:p>
                      <a:r>
                        <a:rPr lang="fr-BE" sz="1600" dirty="0"/>
                        <a:t>Haguenau 1509, in-4</a:t>
                      </a:r>
                    </a:p>
                  </a:txBody>
                  <a:tcPr/>
                </a:tc>
                <a:tc>
                  <a:txBody>
                    <a:bodyPr/>
                    <a:lstStyle/>
                    <a:p>
                      <a:pPr algn="ctr"/>
                      <a:endParaRPr lang="fr-BE" dirty="0"/>
                    </a:p>
                  </a:txBody>
                  <a:tcPr/>
                </a:tc>
                <a:tc>
                  <a:txBody>
                    <a:bodyPr/>
                    <a:lstStyle/>
                    <a:p>
                      <a:pPr algn="ctr"/>
                      <a:endParaRPr lang="fr-BE" dirty="0"/>
                    </a:p>
                  </a:txBody>
                  <a:tcPr/>
                </a:tc>
                <a:tc>
                  <a:txBody>
                    <a:bodyPr/>
                    <a:lstStyle/>
                    <a:p>
                      <a:pPr algn="ctr"/>
                      <a:endParaRPr lang="fr-BE" dirty="0"/>
                    </a:p>
                  </a:txBody>
                  <a:tcPr/>
                </a:tc>
                <a:tc>
                  <a:txBody>
                    <a:bodyPr/>
                    <a:lstStyle/>
                    <a:p>
                      <a:pPr algn="ctr"/>
                      <a:r>
                        <a:rPr lang="fr-BE" dirty="0"/>
                        <a:t>V</a:t>
                      </a:r>
                    </a:p>
                  </a:txBody>
                  <a:tcPr/>
                </a:tc>
                <a:tc>
                  <a:txBody>
                    <a:bodyPr/>
                    <a:lstStyle/>
                    <a:p>
                      <a:pPr algn="ctr"/>
                      <a:r>
                        <a:rPr lang="fr-BE" dirty="0"/>
                        <a:t>V</a:t>
                      </a:r>
                    </a:p>
                  </a:txBody>
                  <a:tcPr>
                    <a:lnR w="12700" cap="flat" cmpd="sng" algn="ctr">
                      <a:solidFill>
                        <a:schemeClr val="tx1"/>
                      </a:solidFill>
                      <a:prstDash val="solid"/>
                      <a:round/>
                      <a:headEnd type="none" w="med" len="med"/>
                      <a:tailEnd type="none" w="med" len="med"/>
                    </a:lnR>
                  </a:tcPr>
                </a:tc>
                <a:tc>
                  <a:txBody>
                    <a:bodyPr/>
                    <a:lstStyle/>
                    <a:p>
                      <a:pPr algn="ctr"/>
                      <a:endParaRPr lang="fr-B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94452414"/>
                  </a:ext>
                </a:extLst>
              </a:tr>
              <a:tr h="370840">
                <a:tc>
                  <a:txBody>
                    <a:bodyPr/>
                    <a:lstStyle/>
                    <a:p>
                      <a:r>
                        <a:rPr lang="fr-BE" dirty="0" err="1"/>
                        <a:t>Harphius</a:t>
                      </a:r>
                      <a:endParaRPr lang="fr-BE" dirty="0"/>
                    </a:p>
                  </a:txBody>
                  <a:tcPr/>
                </a:tc>
                <a:tc>
                  <a:txBody>
                    <a:bodyPr/>
                    <a:lstStyle/>
                    <a:p>
                      <a:r>
                        <a:rPr lang="fr-BE" dirty="0"/>
                        <a:t>Theologia </a:t>
                      </a:r>
                      <a:r>
                        <a:rPr lang="fr-BE" dirty="0" err="1"/>
                        <a:t>Mystica</a:t>
                      </a:r>
                      <a:endParaRPr lang="fr-BE" dirty="0"/>
                    </a:p>
                    <a:p>
                      <a:r>
                        <a:rPr lang="fr-BE" sz="1600" dirty="0"/>
                        <a:t>Cologne 1556, in-2</a:t>
                      </a:r>
                    </a:p>
                  </a:txBody>
                  <a:tcPr/>
                </a:tc>
                <a:tc>
                  <a:txBody>
                    <a:bodyPr/>
                    <a:lstStyle/>
                    <a:p>
                      <a:pPr algn="ctr"/>
                      <a:r>
                        <a:rPr lang="fr-BE" dirty="0"/>
                        <a:t>V</a:t>
                      </a:r>
                    </a:p>
                  </a:txBody>
                  <a:tcPr/>
                </a:tc>
                <a:tc>
                  <a:txBody>
                    <a:bodyPr/>
                    <a:lstStyle/>
                    <a:p>
                      <a:pPr algn="ctr"/>
                      <a:r>
                        <a:rPr lang="fr-BE" dirty="0"/>
                        <a:t>V</a:t>
                      </a:r>
                    </a:p>
                  </a:txBody>
                  <a:tcPr/>
                </a:tc>
                <a:tc>
                  <a:txBody>
                    <a:bodyPr/>
                    <a:lstStyle/>
                    <a:p>
                      <a:pPr algn="ctr"/>
                      <a:endParaRPr lang="fr-BE" dirty="0"/>
                    </a:p>
                  </a:txBody>
                  <a:tcPr/>
                </a:tc>
                <a:tc>
                  <a:txBody>
                    <a:bodyPr/>
                    <a:lstStyle/>
                    <a:p>
                      <a:pPr algn="ctr"/>
                      <a:endParaRPr lang="fr-BE" dirty="0"/>
                    </a:p>
                  </a:txBody>
                  <a:tcPr/>
                </a:tc>
                <a:tc>
                  <a:txBody>
                    <a:bodyPr/>
                    <a:lstStyle/>
                    <a:p>
                      <a:pPr algn="ctr"/>
                      <a:endParaRPr lang="fr-BE"/>
                    </a:p>
                  </a:txBody>
                  <a:tcPr>
                    <a:lnR w="12700" cap="flat" cmpd="sng" algn="ctr">
                      <a:solidFill>
                        <a:schemeClr val="tx1"/>
                      </a:solidFill>
                      <a:prstDash val="solid"/>
                      <a:round/>
                      <a:headEnd type="none" w="med" len="med"/>
                      <a:tailEnd type="none" w="med" len="med"/>
                    </a:lnR>
                  </a:tcPr>
                </a:tc>
                <a:tc>
                  <a:txBody>
                    <a:bodyPr/>
                    <a:lstStyle/>
                    <a:p>
                      <a:pPr algn="ctr"/>
                      <a:endParaRPr lang="fr-B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56501111"/>
                  </a:ext>
                </a:extLst>
              </a:tr>
              <a:tr h="370840">
                <a:tc>
                  <a:txBody>
                    <a:bodyPr/>
                    <a:lstStyle/>
                    <a:p>
                      <a:r>
                        <a:rPr lang="fr-BE" dirty="0"/>
                        <a:t>Suso</a:t>
                      </a:r>
                    </a:p>
                  </a:txBody>
                  <a:tcPr/>
                </a:tc>
                <a:tc>
                  <a:txBody>
                    <a:bodyPr/>
                    <a:lstStyle/>
                    <a:p>
                      <a:r>
                        <a:rPr lang="fr-BE" dirty="0"/>
                        <a:t>Opera </a:t>
                      </a:r>
                      <a:r>
                        <a:rPr lang="fr-BE" dirty="0" err="1"/>
                        <a:t>Omnia</a:t>
                      </a:r>
                      <a:endParaRPr lang="fr-BE" dirty="0"/>
                    </a:p>
                    <a:p>
                      <a:r>
                        <a:rPr lang="fr-BE" sz="1600" dirty="0"/>
                        <a:t>Cologne 1588, in-8</a:t>
                      </a:r>
                    </a:p>
                  </a:txBody>
                  <a:tcPr/>
                </a:tc>
                <a:tc>
                  <a:txBody>
                    <a:bodyPr/>
                    <a:lstStyle/>
                    <a:p>
                      <a:pPr algn="ctr"/>
                      <a:r>
                        <a:rPr lang="fr-BE" dirty="0"/>
                        <a:t>V</a:t>
                      </a:r>
                    </a:p>
                  </a:txBody>
                  <a:tcPr/>
                </a:tc>
                <a:tc>
                  <a:txBody>
                    <a:bodyPr/>
                    <a:lstStyle/>
                    <a:p>
                      <a:pPr algn="ctr"/>
                      <a:r>
                        <a:rPr lang="fr-BE" dirty="0"/>
                        <a:t>V</a:t>
                      </a:r>
                    </a:p>
                  </a:txBody>
                  <a:tcPr/>
                </a:tc>
                <a:tc>
                  <a:txBody>
                    <a:bodyPr/>
                    <a:lstStyle/>
                    <a:p>
                      <a:pPr algn="ctr"/>
                      <a:r>
                        <a:rPr lang="fr-BE" dirty="0"/>
                        <a:t>V</a:t>
                      </a:r>
                    </a:p>
                  </a:txBody>
                  <a:tcPr/>
                </a:tc>
                <a:tc>
                  <a:txBody>
                    <a:bodyPr/>
                    <a:lstStyle/>
                    <a:p>
                      <a:pPr algn="ctr"/>
                      <a:endParaRPr lang="fr-BE" dirty="0"/>
                    </a:p>
                  </a:txBody>
                  <a:tcPr/>
                </a:tc>
                <a:tc>
                  <a:txBody>
                    <a:bodyPr/>
                    <a:lstStyle/>
                    <a:p>
                      <a:pPr algn="ctr"/>
                      <a:endParaRPr lang="fr-BE" dirty="0"/>
                    </a:p>
                  </a:txBody>
                  <a:tcPr>
                    <a:lnR w="12700" cap="flat" cmpd="sng" algn="ctr">
                      <a:solidFill>
                        <a:schemeClr val="tx1"/>
                      </a:solidFill>
                      <a:prstDash val="solid"/>
                      <a:round/>
                      <a:headEnd type="none" w="med" len="med"/>
                      <a:tailEnd type="none" w="med" len="med"/>
                    </a:lnR>
                  </a:tcPr>
                </a:tc>
                <a:tc>
                  <a:txBody>
                    <a:bodyPr/>
                    <a:lstStyle/>
                    <a:p>
                      <a:pPr algn="ctr"/>
                      <a:r>
                        <a:rPr lang="fr-BE" dirty="0"/>
                        <a:t>Prague (1555)</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47412068"/>
                  </a:ext>
                </a:extLst>
              </a:tr>
              <a:tr h="370840">
                <a:tc>
                  <a:txBody>
                    <a:bodyPr/>
                    <a:lstStyle/>
                    <a:p>
                      <a:r>
                        <a:rPr lang="fr-BE" dirty="0" err="1"/>
                        <a:t>Ruusbroec</a:t>
                      </a:r>
                      <a:endParaRPr lang="fr-BE" dirty="0"/>
                    </a:p>
                  </a:txBody>
                  <a:tcPr/>
                </a:tc>
                <a:tc>
                  <a:txBody>
                    <a:bodyPr/>
                    <a:lstStyle/>
                    <a:p>
                      <a:r>
                        <a:rPr lang="fr-BE" dirty="0"/>
                        <a:t>Opera </a:t>
                      </a:r>
                      <a:r>
                        <a:rPr lang="fr-BE" dirty="0" err="1"/>
                        <a:t>Omnia</a:t>
                      </a:r>
                      <a:endParaRPr lang="fr-BE" dirty="0"/>
                    </a:p>
                    <a:p>
                      <a:r>
                        <a:rPr lang="fr-BE" sz="1600" dirty="0"/>
                        <a:t>Cologne 1552, in-2</a:t>
                      </a:r>
                    </a:p>
                  </a:txBody>
                  <a:tcPr/>
                </a:tc>
                <a:tc>
                  <a:txBody>
                    <a:bodyPr/>
                    <a:lstStyle/>
                    <a:p>
                      <a:pPr algn="ctr"/>
                      <a:r>
                        <a:rPr lang="fr-BE" dirty="0"/>
                        <a:t>V</a:t>
                      </a:r>
                    </a:p>
                  </a:txBody>
                  <a:tcPr/>
                </a:tc>
                <a:tc>
                  <a:txBody>
                    <a:bodyPr/>
                    <a:lstStyle/>
                    <a:p>
                      <a:pPr algn="ctr"/>
                      <a:r>
                        <a:rPr lang="fr-BE" dirty="0"/>
                        <a:t>V</a:t>
                      </a:r>
                    </a:p>
                  </a:txBody>
                  <a:tcPr/>
                </a:tc>
                <a:tc>
                  <a:txBody>
                    <a:bodyPr/>
                    <a:lstStyle/>
                    <a:p>
                      <a:pPr algn="ctr"/>
                      <a:endParaRPr lang="fr-BE" dirty="0"/>
                    </a:p>
                  </a:txBody>
                  <a:tcPr/>
                </a:tc>
                <a:tc>
                  <a:txBody>
                    <a:bodyPr/>
                    <a:lstStyle/>
                    <a:p>
                      <a:pPr algn="ctr"/>
                      <a:endParaRPr lang="fr-BE"/>
                    </a:p>
                  </a:txBody>
                  <a:tcPr/>
                </a:tc>
                <a:tc>
                  <a:txBody>
                    <a:bodyPr/>
                    <a:lstStyle/>
                    <a:p>
                      <a:pPr algn="ctr"/>
                      <a:endParaRPr lang="fr-BE" dirty="0"/>
                    </a:p>
                  </a:txBody>
                  <a:tcPr>
                    <a:lnR w="12700" cap="flat" cmpd="sng" algn="ctr">
                      <a:solidFill>
                        <a:schemeClr val="tx1"/>
                      </a:solidFill>
                      <a:prstDash val="solid"/>
                      <a:round/>
                      <a:headEnd type="none" w="med" len="med"/>
                      <a:tailEnd type="none" w="med" len="med"/>
                    </a:lnR>
                  </a:tcPr>
                </a:tc>
                <a:tc>
                  <a:txBody>
                    <a:bodyPr/>
                    <a:lstStyle/>
                    <a:p>
                      <a:pPr algn="ctr"/>
                      <a:endParaRPr lang="fr-BE"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52707586"/>
                  </a:ext>
                </a:extLst>
              </a:tr>
              <a:tr h="370840">
                <a:tc>
                  <a:txBody>
                    <a:bodyPr/>
                    <a:lstStyle/>
                    <a:p>
                      <a:r>
                        <a:rPr lang="fr-BE" dirty="0"/>
                        <a:t>Tauler</a:t>
                      </a:r>
                    </a:p>
                  </a:txBody>
                  <a:tcPr/>
                </a:tc>
                <a:tc>
                  <a:txBody>
                    <a:bodyPr/>
                    <a:lstStyle/>
                    <a:p>
                      <a:r>
                        <a:rPr lang="fr-BE" dirty="0"/>
                        <a:t>Varia</a:t>
                      </a:r>
                    </a:p>
                  </a:txBody>
                  <a:tcPr/>
                </a:tc>
                <a:tc>
                  <a:txBody>
                    <a:bodyPr/>
                    <a:lstStyle/>
                    <a:p>
                      <a:pPr algn="ctr"/>
                      <a:r>
                        <a:rPr lang="fr-BE" dirty="0"/>
                        <a:t>1 éd.</a:t>
                      </a:r>
                    </a:p>
                  </a:txBody>
                  <a:tcPr/>
                </a:tc>
                <a:tc>
                  <a:txBody>
                    <a:bodyPr/>
                    <a:lstStyle/>
                    <a:p>
                      <a:pPr algn="ctr"/>
                      <a:r>
                        <a:rPr lang="fr-BE" dirty="0"/>
                        <a:t>2 </a:t>
                      </a:r>
                      <a:r>
                        <a:rPr lang="fr-BE" dirty="0" err="1"/>
                        <a:t>édd</a:t>
                      </a:r>
                      <a:r>
                        <a:rPr lang="fr-BE" dirty="0"/>
                        <a:t>.</a:t>
                      </a:r>
                    </a:p>
                  </a:txBody>
                  <a:tcPr/>
                </a:tc>
                <a:tc>
                  <a:txBody>
                    <a:bodyPr/>
                    <a:lstStyle/>
                    <a:p>
                      <a:pPr algn="ctr"/>
                      <a:r>
                        <a:rPr lang="fr-BE" dirty="0"/>
                        <a:t>1 éd.</a:t>
                      </a:r>
                    </a:p>
                    <a:p>
                      <a:pPr algn="ctr"/>
                      <a:r>
                        <a:rPr lang="fr-BE" sz="1600" dirty="0"/>
                        <a:t>Opera </a:t>
                      </a:r>
                      <a:r>
                        <a:rPr lang="fr-BE" sz="1600" dirty="0" err="1"/>
                        <a:t>Omnia</a:t>
                      </a:r>
                      <a:endParaRPr lang="fr-BE" sz="1600" dirty="0"/>
                    </a:p>
                    <a:p>
                      <a:pPr algn="ctr"/>
                      <a:r>
                        <a:rPr lang="fr-BE" sz="1600" dirty="0"/>
                        <a:t>Cologne 1548</a:t>
                      </a:r>
                    </a:p>
                  </a:txBody>
                  <a:tcPr/>
                </a:tc>
                <a:tc>
                  <a:txBody>
                    <a:bodyPr/>
                    <a:lstStyle/>
                    <a:p>
                      <a:pPr algn="ctr"/>
                      <a:r>
                        <a:rPr lang="fr-BE" dirty="0"/>
                        <a:t>1 éd.</a:t>
                      </a:r>
                    </a:p>
                  </a:txBody>
                  <a:tcPr/>
                </a:tc>
                <a:tc>
                  <a:txBody>
                    <a:bodyPr/>
                    <a:lstStyle/>
                    <a:p>
                      <a:pPr algn="ctr"/>
                      <a:r>
                        <a:rPr lang="fr-BE" dirty="0"/>
                        <a:t>5 </a:t>
                      </a:r>
                      <a:r>
                        <a:rPr lang="fr-BE" dirty="0" err="1"/>
                        <a:t>édd</a:t>
                      </a:r>
                      <a:r>
                        <a:rPr lang="fr-BE" dirty="0"/>
                        <a:t>.</a:t>
                      </a:r>
                    </a:p>
                  </a:txBody>
                  <a:tcPr>
                    <a:lnR w="12700" cap="flat" cmpd="sng" algn="ctr">
                      <a:solidFill>
                        <a:schemeClr val="tx1"/>
                      </a:solidFill>
                      <a:prstDash val="solid"/>
                      <a:round/>
                      <a:headEnd type="none" w="med" len="med"/>
                      <a:tailEnd type="none" w="med" len="med"/>
                    </a:lnR>
                  </a:tcPr>
                </a:tc>
                <a:tc>
                  <a:txBody>
                    <a:bodyPr/>
                    <a:lstStyle/>
                    <a:p>
                      <a:pPr algn="ctr"/>
                      <a:endParaRPr lang="fr-BE"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09450093"/>
                  </a:ext>
                </a:extLst>
              </a:tr>
            </a:tbl>
          </a:graphicData>
        </a:graphic>
      </p:graphicFrame>
    </p:spTree>
    <p:extLst>
      <p:ext uri="{BB962C8B-B14F-4D97-AF65-F5344CB8AC3E}">
        <p14:creationId xmlns:p14="http://schemas.microsoft.com/office/powerpoint/2010/main" val="541286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27B179C-5BF5-22BB-AD6A-A25AB025DA4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2937241-4CD1-68BF-1756-4CFFA80E5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5" name="Rectangle 14">
            <a:extLst>
              <a:ext uri="{FF2B5EF4-FFF2-40B4-BE49-F238E27FC236}">
                <a16:creationId xmlns:a16="http://schemas.microsoft.com/office/drawing/2014/main" id="{8684DBE5-F80B-5141-0CD2-9EB56167B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17" name="Straight Connector 16">
            <a:extLst>
              <a:ext uri="{FF2B5EF4-FFF2-40B4-BE49-F238E27FC236}">
                <a16:creationId xmlns:a16="http://schemas.microsoft.com/office/drawing/2014/main" id="{3E76F0F2-FDC8-9B15-267E-9E576EE7CB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D14DDB66-FB21-053B-94B4-6D3FFFC51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559B894-D426-23A4-9D99-49E541C6A1E7}"/>
              </a:ext>
            </a:extLst>
          </p:cNvPr>
          <p:cNvSpPr>
            <a:spLocks noGrp="1"/>
          </p:cNvSpPr>
          <p:nvPr>
            <p:ph type="title"/>
          </p:nvPr>
        </p:nvSpPr>
        <p:spPr>
          <a:xfrm>
            <a:off x="588861" y="115512"/>
            <a:ext cx="3100136" cy="1466422"/>
          </a:xfrm>
        </p:spPr>
        <p:txBody>
          <a:bodyPr vert="horz" lIns="91440" tIns="45720" rIns="91440" bIns="45720" rtlCol="0" anchor="b">
            <a:normAutofit fontScale="90000"/>
          </a:bodyPr>
          <a:lstStyle/>
          <a:p>
            <a:br>
              <a:rPr lang="pt-BR" sz="3200" i="1" dirty="0">
                <a:solidFill>
                  <a:schemeClr val="tx1"/>
                </a:solidFill>
              </a:rPr>
            </a:br>
            <a:r>
              <a:rPr lang="pt-BR" sz="3200" dirty="0">
                <a:solidFill>
                  <a:schemeClr val="tx1"/>
                </a:solidFill>
              </a:rPr>
              <a:t>Harphius</a:t>
            </a:r>
            <a:br>
              <a:rPr lang="pt-BR" sz="3200" i="1" dirty="0">
                <a:solidFill>
                  <a:schemeClr val="tx1"/>
                </a:solidFill>
              </a:rPr>
            </a:br>
            <a:r>
              <a:rPr lang="pt-BR" sz="3200" i="1" dirty="0">
                <a:solidFill>
                  <a:schemeClr val="tx1"/>
                </a:solidFill>
              </a:rPr>
              <a:t>Theologia Mystica</a:t>
            </a:r>
            <a:br>
              <a:rPr lang="pt-BR" sz="3200" i="1" dirty="0">
                <a:solidFill>
                  <a:schemeClr val="tx1"/>
                </a:solidFill>
              </a:rPr>
            </a:br>
            <a:r>
              <a:rPr lang="pt-BR" sz="2900" dirty="0">
                <a:solidFill>
                  <a:schemeClr val="tx1"/>
                </a:solidFill>
              </a:rPr>
              <a:t>Cologne 1556</a:t>
            </a:r>
          </a:p>
        </p:txBody>
      </p:sp>
      <p:cxnSp>
        <p:nvCxnSpPr>
          <p:cNvPr id="21" name="Straight Connector 20">
            <a:extLst>
              <a:ext uri="{FF2B5EF4-FFF2-40B4-BE49-F238E27FC236}">
                <a16:creationId xmlns:a16="http://schemas.microsoft.com/office/drawing/2014/main" id="{6B1F4CFD-1555-7737-23C1-29259B1CF2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1F462398-7AB4-078C-A5B3-A460DD6AE4A4}"/>
              </a:ext>
            </a:extLst>
          </p:cNvPr>
          <p:cNvSpPr txBox="1"/>
          <p:nvPr/>
        </p:nvSpPr>
        <p:spPr>
          <a:xfrm>
            <a:off x="590927" y="2811286"/>
            <a:ext cx="2693634" cy="646331"/>
          </a:xfrm>
          <a:prstGeom prst="rect">
            <a:avLst/>
          </a:prstGeom>
          <a:noFill/>
        </p:spPr>
        <p:txBody>
          <a:bodyPr wrap="square" rtlCol="0">
            <a:spAutoFit/>
          </a:bodyPr>
          <a:lstStyle/>
          <a:p>
            <a:pPr marL="285750" indent="-285750">
              <a:buFontTx/>
              <a:buChar char="-"/>
            </a:pPr>
            <a:r>
              <a:rPr lang="fr-BE" dirty="0"/>
              <a:t>Louvain</a:t>
            </a:r>
          </a:p>
          <a:p>
            <a:pPr marL="285750" indent="-285750">
              <a:buFontTx/>
              <a:buChar char="-"/>
            </a:pPr>
            <a:r>
              <a:rPr lang="fr-BE" dirty="0"/>
              <a:t>Bruges</a:t>
            </a:r>
          </a:p>
        </p:txBody>
      </p:sp>
      <p:sp>
        <p:nvSpPr>
          <p:cNvPr id="24" name="ZoneTexte 23">
            <a:extLst>
              <a:ext uri="{FF2B5EF4-FFF2-40B4-BE49-F238E27FC236}">
                <a16:creationId xmlns:a16="http://schemas.microsoft.com/office/drawing/2014/main" id="{A6154B75-E070-AE33-29C2-E1F7D9003E3A}"/>
              </a:ext>
            </a:extLst>
          </p:cNvPr>
          <p:cNvSpPr txBox="1"/>
          <p:nvPr/>
        </p:nvSpPr>
        <p:spPr>
          <a:xfrm>
            <a:off x="588861" y="1580727"/>
            <a:ext cx="6644043" cy="974626"/>
          </a:xfrm>
          <a:prstGeom prst="rect">
            <a:avLst/>
          </a:prstGeom>
          <a:noFill/>
        </p:spPr>
        <p:txBody>
          <a:bodyPr wrap="square" rtlCol="0">
            <a:spAutoFit/>
          </a:bodyPr>
          <a:lstStyle/>
          <a:p>
            <a:pPr>
              <a:spcBef>
                <a:spcPts val="200"/>
              </a:spcBef>
            </a:pPr>
            <a:r>
              <a:rPr lang="en-US" dirty="0">
                <a:solidFill>
                  <a:schemeClr val="tx1"/>
                </a:solidFill>
              </a:rPr>
              <a:t>3</a:t>
            </a:r>
            <a:r>
              <a:rPr lang="en-US" baseline="30000" dirty="0">
                <a:solidFill>
                  <a:schemeClr val="tx1"/>
                </a:solidFill>
              </a:rPr>
              <a:t>e</a:t>
            </a:r>
            <a:r>
              <a:rPr lang="en-US" dirty="0">
                <a:solidFill>
                  <a:schemeClr val="tx1"/>
                </a:solidFill>
              </a:rPr>
              <a:t> </a:t>
            </a:r>
            <a:r>
              <a:rPr lang="en-US" dirty="0" err="1">
                <a:solidFill>
                  <a:schemeClr val="tx1"/>
                </a:solidFill>
              </a:rPr>
              <a:t>éd</a:t>
            </a:r>
            <a:r>
              <a:rPr lang="en-US" dirty="0">
                <a:solidFill>
                  <a:schemeClr val="tx1"/>
                </a:solidFill>
              </a:rPr>
              <a:t>.</a:t>
            </a:r>
          </a:p>
          <a:p>
            <a:pPr>
              <a:spcBef>
                <a:spcPts val="200"/>
              </a:spcBef>
            </a:pPr>
            <a:r>
              <a:rPr lang="en-US" dirty="0" err="1"/>
              <a:t>Épître</a:t>
            </a:r>
            <a:r>
              <a:rPr lang="en-US" dirty="0"/>
              <a:t> </a:t>
            </a:r>
            <a:r>
              <a:rPr lang="en-US" dirty="0" err="1"/>
              <a:t>dédicatoire</a:t>
            </a:r>
            <a:r>
              <a:rPr lang="en-US" dirty="0"/>
              <a:t> à Ignace</a:t>
            </a:r>
          </a:p>
          <a:p>
            <a:pPr>
              <a:spcBef>
                <a:spcPts val="200"/>
              </a:spcBef>
            </a:pPr>
            <a:r>
              <a:rPr lang="en-US" dirty="0">
                <a:solidFill>
                  <a:schemeClr val="tx1"/>
                </a:solidFill>
              </a:rPr>
              <a:t>In-2</a:t>
            </a:r>
          </a:p>
        </p:txBody>
      </p:sp>
      <p:pic>
        <p:nvPicPr>
          <p:cNvPr id="5" name="Image 4" descr="Une image contenant texte, livre, Vélin, papier&#10;&#10;Description générée automatiquement">
            <a:extLst>
              <a:ext uri="{FF2B5EF4-FFF2-40B4-BE49-F238E27FC236}">
                <a16:creationId xmlns:a16="http://schemas.microsoft.com/office/drawing/2014/main" id="{FA9D859E-9F8B-627D-289E-50DB5663B4FB}"/>
              </a:ext>
            </a:extLst>
          </p:cNvPr>
          <p:cNvPicPr>
            <a:picLocks noChangeAspect="1"/>
          </p:cNvPicPr>
          <p:nvPr/>
        </p:nvPicPr>
        <p:blipFill>
          <a:blip r:embed="rId3"/>
          <a:srcRect l="9675" t="3889" r="18101" b="73690"/>
          <a:stretch/>
        </p:blipFill>
        <p:spPr>
          <a:xfrm>
            <a:off x="4574439" y="590550"/>
            <a:ext cx="6254670" cy="2953332"/>
          </a:xfrm>
          <a:prstGeom prst="rect">
            <a:avLst/>
          </a:prstGeom>
          <a:ln w="15875">
            <a:solidFill>
              <a:schemeClr val="tx1"/>
            </a:solidFill>
          </a:ln>
        </p:spPr>
      </p:pic>
      <p:sp>
        <p:nvSpPr>
          <p:cNvPr id="6" name="ZoneTexte 5">
            <a:extLst>
              <a:ext uri="{FF2B5EF4-FFF2-40B4-BE49-F238E27FC236}">
                <a16:creationId xmlns:a16="http://schemas.microsoft.com/office/drawing/2014/main" id="{F41D25F9-A6B8-0A20-9B2E-9E276825A406}"/>
              </a:ext>
            </a:extLst>
          </p:cNvPr>
          <p:cNvSpPr txBox="1"/>
          <p:nvPr/>
        </p:nvSpPr>
        <p:spPr>
          <a:xfrm>
            <a:off x="1856868" y="3717921"/>
            <a:ext cx="5435142" cy="430887"/>
          </a:xfrm>
          <a:prstGeom prst="rect">
            <a:avLst/>
          </a:prstGeom>
          <a:noFill/>
        </p:spPr>
        <p:txBody>
          <a:bodyPr wrap="none" rtlCol="0">
            <a:spAutoFit/>
          </a:bodyPr>
          <a:lstStyle/>
          <a:p>
            <a:r>
              <a:rPr lang="fr-BE" sz="2200" dirty="0"/>
              <a:t>Proximité entre premiers jésuites et chartreux</a:t>
            </a:r>
          </a:p>
        </p:txBody>
      </p:sp>
      <p:sp>
        <p:nvSpPr>
          <p:cNvPr id="7" name="ZoneTexte 6">
            <a:extLst>
              <a:ext uri="{FF2B5EF4-FFF2-40B4-BE49-F238E27FC236}">
                <a16:creationId xmlns:a16="http://schemas.microsoft.com/office/drawing/2014/main" id="{206F2E36-FFD9-17C9-5B0C-9B6707A0DB24}"/>
              </a:ext>
            </a:extLst>
          </p:cNvPr>
          <p:cNvSpPr txBox="1"/>
          <p:nvPr/>
        </p:nvSpPr>
        <p:spPr>
          <a:xfrm>
            <a:off x="1689546" y="4317217"/>
            <a:ext cx="5769785" cy="1631216"/>
          </a:xfrm>
          <a:prstGeom prst="rect">
            <a:avLst/>
          </a:prstGeom>
          <a:noFill/>
        </p:spPr>
        <p:txBody>
          <a:bodyPr wrap="none" rtlCol="0">
            <a:spAutoFit/>
          </a:bodyPr>
          <a:lstStyle/>
          <a:p>
            <a:pPr marL="285750" indent="-285750">
              <a:spcBef>
                <a:spcPts val="400"/>
              </a:spcBef>
              <a:spcAft>
                <a:spcPts val="400"/>
              </a:spcAft>
              <a:buFont typeface="Arial" panose="020B0604020202020204" pitchFamily="34" charset="0"/>
              <a:buChar char="•"/>
            </a:pPr>
            <a:r>
              <a:rPr lang="fr-BE" sz="2000" i="1" dirty="0"/>
              <a:t>Theologia </a:t>
            </a:r>
            <a:r>
              <a:rPr lang="fr-BE" sz="2000" i="1" dirty="0" err="1"/>
              <a:t>Mystica</a:t>
            </a:r>
            <a:r>
              <a:rPr lang="fr-BE" sz="2000" dirty="0"/>
              <a:t> dédiée par B. </a:t>
            </a:r>
            <a:r>
              <a:rPr lang="fr-BE" sz="2000" dirty="0" err="1"/>
              <a:t>Loher</a:t>
            </a:r>
            <a:r>
              <a:rPr lang="fr-BE" sz="2000" dirty="0"/>
              <a:t> aux jésuites</a:t>
            </a:r>
          </a:p>
          <a:p>
            <a:pPr>
              <a:spcBef>
                <a:spcPts val="400"/>
              </a:spcBef>
              <a:spcAft>
                <a:spcPts val="400"/>
              </a:spcAft>
            </a:pPr>
            <a:r>
              <a:rPr lang="fr-BE" sz="1900" dirty="0"/>
              <a:t>		Envoi physique du livre à Rome</a:t>
            </a:r>
          </a:p>
          <a:p>
            <a:pPr marL="285750" indent="-285750">
              <a:spcBef>
                <a:spcPts val="400"/>
              </a:spcBef>
              <a:spcAft>
                <a:spcPts val="400"/>
              </a:spcAft>
              <a:buFont typeface="Arial" panose="020B0604020202020204" pitchFamily="34" charset="0"/>
              <a:buChar char="•"/>
            </a:pPr>
            <a:r>
              <a:rPr lang="fr-BE" sz="2000" dirty="0"/>
              <a:t>Ignace lecteur de </a:t>
            </a:r>
            <a:r>
              <a:rPr lang="fr-BE" sz="2000" dirty="0" err="1"/>
              <a:t>Ludolphe</a:t>
            </a:r>
            <a:endParaRPr lang="fr-BE" sz="2000" dirty="0"/>
          </a:p>
          <a:p>
            <a:pPr marL="285750" indent="-285750">
              <a:spcBef>
                <a:spcPts val="400"/>
              </a:spcBef>
              <a:spcAft>
                <a:spcPts val="400"/>
              </a:spcAft>
              <a:buFont typeface="Arial" panose="020B0604020202020204" pitchFamily="34" charset="0"/>
              <a:buChar char="•"/>
            </a:pPr>
            <a:r>
              <a:rPr lang="fr-BE" sz="2000" dirty="0"/>
              <a:t>Liens de Favre et Canisius avec Kalkbrenner (1540’)</a:t>
            </a:r>
          </a:p>
        </p:txBody>
      </p:sp>
      <p:sp>
        <p:nvSpPr>
          <p:cNvPr id="32" name="Flèche : angle droit 31">
            <a:extLst>
              <a:ext uri="{FF2B5EF4-FFF2-40B4-BE49-F238E27FC236}">
                <a16:creationId xmlns:a16="http://schemas.microsoft.com/office/drawing/2014/main" id="{B367DE48-53D8-ECEA-0F33-67D6535BFAE1}"/>
              </a:ext>
            </a:extLst>
          </p:cNvPr>
          <p:cNvSpPr/>
          <p:nvPr/>
        </p:nvSpPr>
        <p:spPr>
          <a:xfrm rot="5400000">
            <a:off x="2291712" y="4661695"/>
            <a:ext cx="305187" cy="407289"/>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Accolade fermante 32">
            <a:extLst>
              <a:ext uri="{FF2B5EF4-FFF2-40B4-BE49-F238E27FC236}">
                <a16:creationId xmlns:a16="http://schemas.microsoft.com/office/drawing/2014/main" id="{A77A6776-D171-3EF4-B5EE-7A189D676419}"/>
              </a:ext>
            </a:extLst>
          </p:cNvPr>
          <p:cNvSpPr/>
          <p:nvPr/>
        </p:nvSpPr>
        <p:spPr>
          <a:xfrm>
            <a:off x="7459332" y="4317217"/>
            <a:ext cx="227344" cy="1631216"/>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34" name="ZoneTexte 33">
            <a:extLst>
              <a:ext uri="{FF2B5EF4-FFF2-40B4-BE49-F238E27FC236}">
                <a16:creationId xmlns:a16="http://schemas.microsoft.com/office/drawing/2014/main" id="{501C05E7-546C-1A9A-32F6-3C96AC8B7351}"/>
              </a:ext>
            </a:extLst>
          </p:cNvPr>
          <p:cNvSpPr txBox="1"/>
          <p:nvPr/>
        </p:nvSpPr>
        <p:spPr>
          <a:xfrm>
            <a:off x="7998082" y="4700142"/>
            <a:ext cx="3733879" cy="830997"/>
          </a:xfrm>
          <a:prstGeom prst="rect">
            <a:avLst/>
          </a:prstGeom>
          <a:noFill/>
        </p:spPr>
        <p:txBody>
          <a:bodyPr wrap="square" rtlCol="0">
            <a:spAutoFit/>
          </a:bodyPr>
          <a:lstStyle/>
          <a:p>
            <a:r>
              <a:rPr lang="fr-BE" sz="2400" dirty="0"/>
              <a:t>Envoi d’exemplaires aux jésuites des Pays-Bas ?</a:t>
            </a:r>
          </a:p>
        </p:txBody>
      </p:sp>
    </p:spTree>
    <p:extLst>
      <p:ext uri="{BB962C8B-B14F-4D97-AF65-F5344CB8AC3E}">
        <p14:creationId xmlns:p14="http://schemas.microsoft.com/office/powerpoint/2010/main" val="1018792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C061D-F6BB-689F-74C8-64C91C561B10}"/>
            </a:ext>
          </a:extLst>
        </p:cNvPr>
        <p:cNvGrpSpPr/>
        <p:nvPr/>
      </p:nvGrpSpPr>
      <p:grpSpPr>
        <a:xfrm>
          <a:off x="0" y="0"/>
          <a:ext cx="0" cy="0"/>
          <a:chOff x="0" y="0"/>
          <a:chExt cx="0" cy="0"/>
        </a:xfrm>
      </p:grpSpPr>
      <p:sp>
        <p:nvSpPr>
          <p:cNvPr id="12" name="Espace réservé du contenu 11">
            <a:extLst>
              <a:ext uri="{FF2B5EF4-FFF2-40B4-BE49-F238E27FC236}">
                <a16:creationId xmlns:a16="http://schemas.microsoft.com/office/drawing/2014/main" id="{11BDE1AE-C2D4-A3FC-69E1-614E0695FAD7}"/>
              </a:ext>
            </a:extLst>
          </p:cNvPr>
          <p:cNvSpPr>
            <a:spLocks noGrp="1"/>
          </p:cNvSpPr>
          <p:nvPr>
            <p:ph idx="1"/>
          </p:nvPr>
        </p:nvSpPr>
        <p:spPr>
          <a:xfrm>
            <a:off x="209550" y="1600200"/>
            <a:ext cx="3667125" cy="5257800"/>
          </a:xfrm>
        </p:spPr>
        <p:txBody>
          <a:bodyPr/>
          <a:lstStyle/>
          <a:p>
            <a:endParaRPr lang="en-US" sz="2200" dirty="0">
              <a:solidFill>
                <a:schemeClr val="bg1"/>
              </a:solidFill>
            </a:endParaRPr>
          </a:p>
          <a:p>
            <a:r>
              <a:rPr lang="en-US" sz="2200" dirty="0">
                <a:solidFill>
                  <a:schemeClr val="bg1"/>
                </a:solidFill>
              </a:rPr>
              <a:t>- Mode central de constitution des bibliothèques</a:t>
            </a:r>
          </a:p>
          <a:p>
            <a:endParaRPr lang="en-US" sz="2200" dirty="0">
              <a:solidFill>
                <a:schemeClr val="bg1"/>
              </a:solidFill>
            </a:endParaRPr>
          </a:p>
          <a:p>
            <a:r>
              <a:rPr lang="en-US" sz="2200" dirty="0">
                <a:solidFill>
                  <a:schemeClr val="bg1"/>
                </a:solidFill>
              </a:rPr>
              <a:t>- </a:t>
            </a:r>
            <a:r>
              <a:rPr lang="en-US" sz="2200" dirty="0" err="1">
                <a:solidFill>
                  <a:schemeClr val="bg1"/>
                </a:solidFill>
              </a:rPr>
              <a:t>Témoignent</a:t>
            </a:r>
            <a:r>
              <a:rPr lang="en-US" sz="2200" dirty="0">
                <a:solidFill>
                  <a:schemeClr val="bg1"/>
                </a:solidFill>
              </a:rPr>
              <a:t> de </a:t>
            </a:r>
            <a:r>
              <a:rPr lang="en-US" sz="2200" dirty="0" err="1">
                <a:solidFill>
                  <a:schemeClr val="bg1"/>
                </a:solidFill>
              </a:rPr>
              <a:t>l’ancrage</a:t>
            </a:r>
            <a:r>
              <a:rPr lang="en-US" sz="2200" dirty="0">
                <a:solidFill>
                  <a:schemeClr val="bg1"/>
                </a:solidFill>
              </a:rPr>
              <a:t> local d’un collège</a:t>
            </a:r>
          </a:p>
          <a:p>
            <a:endParaRPr lang="fr-BE" dirty="0"/>
          </a:p>
        </p:txBody>
      </p:sp>
      <p:sp>
        <p:nvSpPr>
          <p:cNvPr id="15" name="Titre 1">
            <a:extLst>
              <a:ext uri="{FF2B5EF4-FFF2-40B4-BE49-F238E27FC236}">
                <a16:creationId xmlns:a16="http://schemas.microsoft.com/office/drawing/2014/main" id="{1705254A-F3F4-04ED-7F89-4378445EE2BF}"/>
              </a:ext>
            </a:extLst>
          </p:cNvPr>
          <p:cNvSpPr txBox="1">
            <a:spLocks/>
          </p:cNvSpPr>
          <p:nvPr/>
        </p:nvSpPr>
        <p:spPr>
          <a:xfrm>
            <a:off x="457200" y="124289"/>
            <a:ext cx="3200400" cy="131398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fr-BE" sz="4000"/>
              <a:t>Dons de livres spirituels</a:t>
            </a:r>
            <a:endParaRPr lang="fr-BE" sz="4000" dirty="0"/>
          </a:p>
        </p:txBody>
      </p:sp>
      <p:sp>
        <p:nvSpPr>
          <p:cNvPr id="24" name="ZoneTexte 23">
            <a:extLst>
              <a:ext uri="{FF2B5EF4-FFF2-40B4-BE49-F238E27FC236}">
                <a16:creationId xmlns:a16="http://schemas.microsoft.com/office/drawing/2014/main" id="{E0C552B5-333B-5573-F4BE-F49AC399C415}"/>
              </a:ext>
            </a:extLst>
          </p:cNvPr>
          <p:cNvSpPr txBox="1"/>
          <p:nvPr/>
        </p:nvSpPr>
        <p:spPr>
          <a:xfrm flipH="1">
            <a:off x="5203032" y="2247900"/>
            <a:ext cx="6224589" cy="1292662"/>
          </a:xfrm>
          <a:prstGeom prst="rect">
            <a:avLst/>
          </a:prstGeom>
          <a:noFill/>
        </p:spPr>
        <p:txBody>
          <a:bodyPr wrap="square" rtlCol="0">
            <a:spAutoFit/>
          </a:bodyPr>
          <a:lstStyle/>
          <a:p>
            <a:pPr lvl="1"/>
            <a:r>
              <a:rPr lang="fr-BE" sz="2000" dirty="0">
                <a:solidFill>
                  <a:schemeClr val="tx1"/>
                </a:solidFill>
              </a:rPr>
              <a:t>Collège de  Louvain :</a:t>
            </a:r>
          </a:p>
          <a:p>
            <a:pPr lvl="1"/>
            <a:endParaRPr lang="fr-BE" sz="2000" dirty="0">
              <a:solidFill>
                <a:schemeClr val="tx1"/>
              </a:solidFill>
            </a:endParaRPr>
          </a:p>
          <a:p>
            <a:pPr lvl="1"/>
            <a:r>
              <a:rPr lang="fr-BE" sz="2000" dirty="0" err="1">
                <a:solidFill>
                  <a:schemeClr val="tx1"/>
                </a:solidFill>
              </a:rPr>
              <a:t>Venerabilis</a:t>
            </a:r>
            <a:r>
              <a:rPr lang="fr-BE" sz="2000" dirty="0">
                <a:solidFill>
                  <a:schemeClr val="tx1"/>
                </a:solidFill>
              </a:rPr>
              <a:t> D</a:t>
            </a:r>
            <a:r>
              <a:rPr lang="fr-BE" sz="2000" baseline="30000" dirty="0">
                <a:solidFill>
                  <a:schemeClr val="tx1"/>
                </a:solidFill>
              </a:rPr>
              <a:t>ns</a:t>
            </a:r>
            <a:r>
              <a:rPr lang="fr-BE" sz="2000" dirty="0">
                <a:solidFill>
                  <a:schemeClr val="tx1"/>
                </a:solidFill>
              </a:rPr>
              <a:t> </a:t>
            </a:r>
            <a:r>
              <a:rPr lang="fr-BE" sz="2000" dirty="0" err="1">
                <a:solidFill>
                  <a:schemeClr val="tx1"/>
                </a:solidFill>
              </a:rPr>
              <a:t>ac</a:t>
            </a:r>
            <a:r>
              <a:rPr lang="fr-BE" sz="2000" dirty="0">
                <a:solidFill>
                  <a:schemeClr val="tx1"/>
                </a:solidFill>
              </a:rPr>
              <a:t> M. Gaspar de </a:t>
            </a:r>
            <a:r>
              <a:rPr lang="fr-BE" sz="2000" dirty="0" err="1">
                <a:solidFill>
                  <a:schemeClr val="tx1"/>
                </a:solidFill>
              </a:rPr>
              <a:t>Luwai</a:t>
            </a:r>
            <a:r>
              <a:rPr lang="fr-BE" sz="2000" dirty="0">
                <a:solidFill>
                  <a:schemeClr val="tx1"/>
                </a:solidFill>
              </a:rPr>
              <a:t> D.D.</a:t>
            </a:r>
          </a:p>
          <a:p>
            <a:pPr lvl="2"/>
            <a:r>
              <a:rPr lang="fr-BE" dirty="0" err="1">
                <a:solidFill>
                  <a:schemeClr val="tx1"/>
                </a:solidFill>
              </a:rPr>
              <a:t>Harphius</a:t>
            </a:r>
            <a:r>
              <a:rPr lang="fr-BE" dirty="0">
                <a:solidFill>
                  <a:schemeClr val="tx1"/>
                </a:solidFill>
              </a:rPr>
              <a:t>, </a:t>
            </a:r>
            <a:r>
              <a:rPr lang="fr-BE" i="1" dirty="0">
                <a:solidFill>
                  <a:schemeClr val="tx1"/>
                </a:solidFill>
              </a:rPr>
              <a:t>Theologia </a:t>
            </a:r>
            <a:r>
              <a:rPr lang="fr-BE" i="1" dirty="0" err="1">
                <a:solidFill>
                  <a:schemeClr val="tx1"/>
                </a:solidFill>
              </a:rPr>
              <a:t>Mystica</a:t>
            </a:r>
            <a:r>
              <a:rPr lang="fr-BE" dirty="0">
                <a:solidFill>
                  <a:schemeClr val="tx1"/>
                </a:solidFill>
              </a:rPr>
              <a:t>,</a:t>
            </a:r>
            <a:r>
              <a:rPr lang="fr-BE" i="1" dirty="0">
                <a:solidFill>
                  <a:schemeClr val="tx1"/>
                </a:solidFill>
              </a:rPr>
              <a:t> </a:t>
            </a:r>
            <a:r>
              <a:rPr lang="fr-BE" dirty="0">
                <a:solidFill>
                  <a:schemeClr val="tx1"/>
                </a:solidFill>
              </a:rPr>
              <a:t>Cologne 1556</a:t>
            </a:r>
          </a:p>
        </p:txBody>
      </p:sp>
    </p:spTree>
    <p:extLst>
      <p:ext uri="{BB962C8B-B14F-4D97-AF65-F5344CB8AC3E}">
        <p14:creationId xmlns:p14="http://schemas.microsoft.com/office/powerpoint/2010/main" val="2435441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0DFD94-DED5-CA2D-982E-C4AF3BB24D29}"/>
              </a:ext>
            </a:extLst>
          </p:cNvPr>
          <p:cNvSpPr>
            <a:spLocks noGrp="1"/>
          </p:cNvSpPr>
          <p:nvPr>
            <p:ph type="title"/>
          </p:nvPr>
        </p:nvSpPr>
        <p:spPr/>
        <p:txBody>
          <a:bodyPr/>
          <a:lstStyle/>
          <a:p>
            <a:r>
              <a:rPr lang="fr-BE" dirty="0">
                <a:solidFill>
                  <a:schemeClr val="tx1"/>
                </a:solidFill>
              </a:rPr>
              <a:t>Modes de réception explicite</a:t>
            </a:r>
          </a:p>
        </p:txBody>
      </p:sp>
      <p:sp>
        <p:nvSpPr>
          <p:cNvPr id="3" name="Espace réservé du contenu 2">
            <a:extLst>
              <a:ext uri="{FF2B5EF4-FFF2-40B4-BE49-F238E27FC236}">
                <a16:creationId xmlns:a16="http://schemas.microsoft.com/office/drawing/2014/main" id="{400968A5-0E96-CEC0-F387-0B985032226B}"/>
              </a:ext>
            </a:extLst>
          </p:cNvPr>
          <p:cNvSpPr>
            <a:spLocks noGrp="1"/>
          </p:cNvSpPr>
          <p:nvPr>
            <p:ph idx="1"/>
          </p:nvPr>
        </p:nvSpPr>
        <p:spPr>
          <a:xfrm>
            <a:off x="1097280" y="1961948"/>
            <a:ext cx="10058400" cy="4023360"/>
          </a:xfrm>
        </p:spPr>
        <p:txBody>
          <a:bodyPr>
            <a:normAutofit/>
          </a:bodyPr>
          <a:lstStyle/>
          <a:p>
            <a:r>
              <a:rPr lang="fr-BE" sz="2800" dirty="0">
                <a:solidFill>
                  <a:schemeClr val="tx1"/>
                </a:solidFill>
              </a:rPr>
              <a:t>- En partie conditionnel à la </a:t>
            </a:r>
            <a:r>
              <a:rPr lang="fr-BE" sz="2800" dirty="0" err="1">
                <a:solidFill>
                  <a:schemeClr val="tx1"/>
                </a:solidFill>
              </a:rPr>
              <a:t>réc</a:t>
            </a:r>
            <a:r>
              <a:rPr lang="fr-BE" sz="2800" dirty="0">
                <a:solidFill>
                  <a:schemeClr val="tx1"/>
                </a:solidFill>
              </a:rPr>
              <a:t>. implicite</a:t>
            </a:r>
          </a:p>
          <a:p>
            <a:r>
              <a:rPr lang="fr-BE" sz="2800" dirty="0">
                <a:solidFill>
                  <a:schemeClr val="tx1"/>
                </a:solidFill>
              </a:rPr>
              <a:t>- Présence d’éditions imprimées spécifiques dans les bibliothèques SJ</a:t>
            </a:r>
          </a:p>
          <a:p>
            <a:pPr lvl="1"/>
            <a:r>
              <a:rPr lang="fr-BE" sz="2400" i="1" dirty="0">
                <a:solidFill>
                  <a:schemeClr val="tx1"/>
                </a:solidFill>
              </a:rPr>
              <a:t>Isomorphisme</a:t>
            </a:r>
            <a:r>
              <a:rPr lang="fr-BE" sz="2400" dirty="0">
                <a:solidFill>
                  <a:schemeClr val="tx1"/>
                </a:solidFill>
              </a:rPr>
              <a:t> et différences</a:t>
            </a:r>
          </a:p>
          <a:p>
            <a:r>
              <a:rPr lang="fr-BE" sz="2800" dirty="0">
                <a:solidFill>
                  <a:schemeClr val="tx1"/>
                </a:solidFill>
              </a:rPr>
              <a:t>- Lieux et modes d’approvisionnement</a:t>
            </a:r>
          </a:p>
          <a:p>
            <a:pPr lvl="1"/>
            <a:r>
              <a:rPr lang="fr-BE" sz="2400" dirty="0">
                <a:solidFill>
                  <a:schemeClr val="tx1"/>
                </a:solidFill>
              </a:rPr>
              <a:t>- Plateformes de l’édition</a:t>
            </a:r>
          </a:p>
          <a:p>
            <a:pPr lvl="1"/>
            <a:r>
              <a:rPr lang="fr-BE" sz="2400" dirty="0">
                <a:solidFill>
                  <a:schemeClr val="tx1"/>
                </a:solidFill>
              </a:rPr>
              <a:t>- Don de livres</a:t>
            </a:r>
          </a:p>
          <a:p>
            <a:r>
              <a:rPr lang="fr-BE" sz="2800" dirty="0">
                <a:solidFill>
                  <a:schemeClr val="tx1"/>
                </a:solidFill>
              </a:rPr>
              <a:t>- Diffusion d’éditions « autorisées »</a:t>
            </a:r>
          </a:p>
          <a:p>
            <a:pPr lvl="1"/>
            <a:r>
              <a:rPr lang="fr-BE" sz="2400" dirty="0">
                <a:solidFill>
                  <a:schemeClr val="tx1"/>
                </a:solidFill>
              </a:rPr>
              <a:t>- L’</a:t>
            </a:r>
            <a:r>
              <a:rPr lang="fr-BE" sz="2400" i="1" dirty="0" err="1">
                <a:solidFill>
                  <a:schemeClr val="tx1"/>
                </a:solidFill>
              </a:rPr>
              <a:t>Imitatio</a:t>
            </a:r>
            <a:r>
              <a:rPr lang="fr-BE" sz="2400" i="1" dirty="0">
                <a:solidFill>
                  <a:schemeClr val="tx1"/>
                </a:solidFill>
              </a:rPr>
              <a:t> Christi</a:t>
            </a:r>
            <a:r>
              <a:rPr lang="fr-BE" sz="2400" dirty="0">
                <a:solidFill>
                  <a:schemeClr val="tx1"/>
                </a:solidFill>
              </a:rPr>
              <a:t> de </a:t>
            </a:r>
            <a:r>
              <a:rPr lang="fr-BE" sz="2400" dirty="0" err="1">
                <a:solidFill>
                  <a:schemeClr val="tx1"/>
                </a:solidFill>
              </a:rPr>
              <a:t>Sommal</a:t>
            </a:r>
            <a:r>
              <a:rPr lang="fr-BE" sz="2400" dirty="0">
                <a:solidFill>
                  <a:schemeClr val="tx1"/>
                </a:solidFill>
              </a:rPr>
              <a:t> et </a:t>
            </a:r>
            <a:r>
              <a:rPr lang="fr-BE" sz="2400" dirty="0" err="1">
                <a:solidFill>
                  <a:schemeClr val="tx1"/>
                </a:solidFill>
              </a:rPr>
              <a:t>Rosweyde</a:t>
            </a:r>
            <a:endParaRPr lang="fr-BE" sz="2400" dirty="0">
              <a:solidFill>
                <a:schemeClr val="tx1"/>
              </a:solidFill>
            </a:endParaRPr>
          </a:p>
        </p:txBody>
      </p:sp>
    </p:spTree>
    <p:extLst>
      <p:ext uri="{BB962C8B-B14F-4D97-AF65-F5344CB8AC3E}">
        <p14:creationId xmlns:p14="http://schemas.microsoft.com/office/powerpoint/2010/main" val="1430873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703082-3686-9624-C8C4-2D51C6EB1C8F}"/>
              </a:ext>
            </a:extLst>
          </p:cNvPr>
          <p:cNvSpPr>
            <a:spLocks noGrp="1"/>
          </p:cNvSpPr>
          <p:nvPr>
            <p:ph type="title"/>
          </p:nvPr>
        </p:nvSpPr>
        <p:spPr>
          <a:xfrm>
            <a:off x="457200" y="124289"/>
            <a:ext cx="3200400" cy="1313986"/>
          </a:xfrm>
        </p:spPr>
        <p:txBody>
          <a:bodyPr>
            <a:normAutofit/>
          </a:bodyPr>
          <a:lstStyle/>
          <a:p>
            <a:r>
              <a:rPr lang="fr-BE" sz="4000" dirty="0"/>
              <a:t>Dons de livres spirituels</a:t>
            </a:r>
          </a:p>
        </p:txBody>
      </p:sp>
      <p:sp>
        <p:nvSpPr>
          <p:cNvPr id="3" name="Espace réservé du contenu 2">
            <a:extLst>
              <a:ext uri="{FF2B5EF4-FFF2-40B4-BE49-F238E27FC236}">
                <a16:creationId xmlns:a16="http://schemas.microsoft.com/office/drawing/2014/main" id="{C4C4ADA5-9A74-91E6-F98A-951B25FFF543}"/>
              </a:ext>
            </a:extLst>
          </p:cNvPr>
          <p:cNvSpPr>
            <a:spLocks noGrp="1"/>
          </p:cNvSpPr>
          <p:nvPr>
            <p:ph idx="1"/>
          </p:nvPr>
        </p:nvSpPr>
        <p:spPr>
          <a:xfrm>
            <a:off x="6429377" y="365760"/>
            <a:ext cx="5648324" cy="6126480"/>
          </a:xfrm>
        </p:spPr>
        <p:txBody>
          <a:bodyPr>
            <a:normAutofit fontScale="92500" lnSpcReduction="20000"/>
          </a:bodyPr>
          <a:lstStyle/>
          <a:p>
            <a:pPr lvl="1"/>
            <a:r>
              <a:rPr lang="fr-BE" dirty="0">
                <a:solidFill>
                  <a:schemeClr val="tx1"/>
                </a:solidFill>
              </a:rPr>
              <a:t>Gaspar de </a:t>
            </a:r>
            <a:r>
              <a:rPr lang="fr-BE" dirty="0" err="1">
                <a:solidFill>
                  <a:schemeClr val="tx1"/>
                </a:solidFill>
              </a:rPr>
              <a:t>Luwai</a:t>
            </a:r>
            <a:endParaRPr lang="fr-BE" dirty="0">
              <a:solidFill>
                <a:schemeClr val="tx1"/>
              </a:solidFill>
            </a:endParaRPr>
          </a:p>
          <a:p>
            <a:pPr lvl="2"/>
            <a:r>
              <a:rPr lang="fr-BE" sz="1600" dirty="0" err="1">
                <a:solidFill>
                  <a:schemeClr val="tx1"/>
                </a:solidFill>
              </a:rPr>
              <a:t>Harphius</a:t>
            </a:r>
            <a:r>
              <a:rPr lang="fr-BE" sz="1600" dirty="0">
                <a:solidFill>
                  <a:schemeClr val="tx1"/>
                </a:solidFill>
              </a:rPr>
              <a:t>, </a:t>
            </a:r>
            <a:r>
              <a:rPr lang="fr-BE" sz="1600" i="1" dirty="0">
                <a:solidFill>
                  <a:schemeClr val="tx1"/>
                </a:solidFill>
              </a:rPr>
              <a:t>Theologia </a:t>
            </a:r>
            <a:r>
              <a:rPr lang="fr-BE" sz="1600" i="1" dirty="0" err="1">
                <a:solidFill>
                  <a:schemeClr val="tx1"/>
                </a:solidFill>
              </a:rPr>
              <a:t>Mystica</a:t>
            </a:r>
            <a:r>
              <a:rPr lang="fr-BE" sz="1600" dirty="0">
                <a:solidFill>
                  <a:schemeClr val="tx1"/>
                </a:solidFill>
              </a:rPr>
              <a:t>,</a:t>
            </a:r>
            <a:r>
              <a:rPr lang="fr-BE" sz="1600" i="1" dirty="0">
                <a:solidFill>
                  <a:schemeClr val="tx1"/>
                </a:solidFill>
              </a:rPr>
              <a:t> </a:t>
            </a:r>
            <a:r>
              <a:rPr lang="fr-BE" sz="1600" dirty="0">
                <a:solidFill>
                  <a:schemeClr val="tx1"/>
                </a:solidFill>
              </a:rPr>
              <a:t>Cologne 1556</a:t>
            </a:r>
          </a:p>
          <a:p>
            <a:pPr lvl="2"/>
            <a:endParaRPr lang="fr-BE" dirty="0">
              <a:solidFill>
                <a:schemeClr val="tx1"/>
              </a:solidFill>
            </a:endParaRPr>
          </a:p>
          <a:p>
            <a:pPr lvl="1"/>
            <a:r>
              <a:rPr lang="fr-BE" dirty="0">
                <a:solidFill>
                  <a:schemeClr val="tx1"/>
                </a:solidFill>
              </a:rPr>
              <a:t>François </a:t>
            </a:r>
            <a:r>
              <a:rPr lang="fr-BE" dirty="0" err="1">
                <a:solidFill>
                  <a:schemeClr val="tx1"/>
                </a:solidFill>
              </a:rPr>
              <a:t>Moschus</a:t>
            </a:r>
            <a:r>
              <a:rPr lang="fr-BE" dirty="0">
                <a:solidFill>
                  <a:schemeClr val="tx1"/>
                </a:solidFill>
              </a:rPr>
              <a:t>, official d’Arras, curé d’Armentières</a:t>
            </a:r>
          </a:p>
          <a:p>
            <a:pPr lvl="2"/>
            <a:r>
              <a:rPr lang="fr-BE" sz="1600" dirty="0">
                <a:solidFill>
                  <a:schemeClr val="tx1"/>
                </a:solidFill>
              </a:rPr>
              <a:t>Denys, </a:t>
            </a:r>
            <a:r>
              <a:rPr lang="fr-BE" sz="1600" i="1" dirty="0">
                <a:solidFill>
                  <a:schemeClr val="tx1"/>
                </a:solidFill>
              </a:rPr>
              <a:t>Opera minora </a:t>
            </a:r>
            <a:r>
              <a:rPr lang="fr-BE" sz="1600" dirty="0">
                <a:solidFill>
                  <a:schemeClr val="tx1"/>
                </a:solidFill>
              </a:rPr>
              <a:t>3 vol., Cologne 1532-1540 (12 fl.)</a:t>
            </a:r>
          </a:p>
          <a:p>
            <a:pPr lvl="2"/>
            <a:endParaRPr lang="fr-BE" dirty="0">
              <a:solidFill>
                <a:schemeClr val="tx1"/>
              </a:solidFill>
            </a:endParaRPr>
          </a:p>
          <a:p>
            <a:pPr lvl="1"/>
            <a:r>
              <a:rPr lang="fr-BE" dirty="0" err="1">
                <a:solidFill>
                  <a:schemeClr val="tx1"/>
                </a:solidFill>
              </a:rPr>
              <a:t>Hadriaen</a:t>
            </a:r>
            <a:r>
              <a:rPr lang="fr-BE" dirty="0">
                <a:solidFill>
                  <a:schemeClr val="tx1"/>
                </a:solidFill>
              </a:rPr>
              <a:t> </a:t>
            </a:r>
            <a:r>
              <a:rPr lang="fr-BE" dirty="0" err="1">
                <a:solidFill>
                  <a:schemeClr val="tx1"/>
                </a:solidFill>
              </a:rPr>
              <a:t>Vloets</a:t>
            </a:r>
            <a:endParaRPr lang="fr-BE" dirty="0">
              <a:solidFill>
                <a:schemeClr val="tx1"/>
              </a:solidFill>
            </a:endParaRPr>
          </a:p>
          <a:p>
            <a:pPr lvl="2"/>
            <a:r>
              <a:rPr lang="fr-BE" sz="1600" dirty="0">
                <a:solidFill>
                  <a:schemeClr val="tx1"/>
                </a:solidFill>
              </a:rPr>
              <a:t>Denys, </a:t>
            </a:r>
            <a:r>
              <a:rPr lang="fr-BE" sz="1600" i="1" dirty="0">
                <a:solidFill>
                  <a:schemeClr val="tx1"/>
                </a:solidFill>
              </a:rPr>
              <a:t>In </a:t>
            </a:r>
            <a:r>
              <a:rPr lang="fr-BE" sz="1600" i="1" dirty="0" err="1">
                <a:solidFill>
                  <a:schemeClr val="tx1"/>
                </a:solidFill>
              </a:rPr>
              <a:t>libros</a:t>
            </a:r>
            <a:r>
              <a:rPr lang="fr-BE" sz="1600" i="1" dirty="0">
                <a:solidFill>
                  <a:schemeClr val="tx1"/>
                </a:solidFill>
              </a:rPr>
              <a:t> </a:t>
            </a:r>
            <a:r>
              <a:rPr lang="fr-BE" sz="1600" i="1" dirty="0" err="1">
                <a:solidFill>
                  <a:schemeClr val="tx1"/>
                </a:solidFill>
              </a:rPr>
              <a:t>Sententiarum</a:t>
            </a:r>
            <a:r>
              <a:rPr lang="fr-BE" sz="1600" dirty="0">
                <a:solidFill>
                  <a:schemeClr val="tx1"/>
                </a:solidFill>
              </a:rPr>
              <a:t>, Cologne 1535</a:t>
            </a:r>
          </a:p>
          <a:p>
            <a:pPr marL="384048" lvl="2" indent="0">
              <a:buNone/>
            </a:pPr>
            <a:r>
              <a:rPr lang="fr-BE" sz="1600" dirty="0">
                <a:solidFill>
                  <a:schemeClr val="tx1"/>
                </a:solidFill>
              </a:rPr>
              <a:t>	Absent du catalogue (ca. 1670)</a:t>
            </a:r>
          </a:p>
          <a:p>
            <a:pPr marL="384048" lvl="2" indent="0">
              <a:buNone/>
            </a:pPr>
            <a:r>
              <a:rPr lang="fr-BE" dirty="0">
                <a:solidFill>
                  <a:schemeClr val="tx1"/>
                </a:solidFill>
              </a:rPr>
              <a:t>	</a:t>
            </a:r>
          </a:p>
          <a:p>
            <a:pPr lvl="1"/>
            <a:r>
              <a:rPr lang="fr-BE" dirty="0">
                <a:solidFill>
                  <a:schemeClr val="tx1"/>
                </a:solidFill>
              </a:rPr>
              <a:t>Arnold </a:t>
            </a:r>
            <a:r>
              <a:rPr lang="fr-BE" dirty="0" err="1">
                <a:solidFill>
                  <a:schemeClr val="tx1"/>
                </a:solidFill>
              </a:rPr>
              <a:t>Hocht</a:t>
            </a:r>
            <a:r>
              <a:rPr lang="fr-BE" dirty="0">
                <a:solidFill>
                  <a:schemeClr val="tx1"/>
                </a:solidFill>
              </a:rPr>
              <a:t>, beau-frère de jésuite</a:t>
            </a:r>
          </a:p>
          <a:p>
            <a:pPr lvl="2"/>
            <a:r>
              <a:rPr lang="fr-BE" sz="1600" dirty="0">
                <a:solidFill>
                  <a:schemeClr val="tx1"/>
                </a:solidFill>
              </a:rPr>
              <a:t>Denys, </a:t>
            </a:r>
            <a:r>
              <a:rPr lang="fr-BE" sz="1600" i="1" dirty="0">
                <a:solidFill>
                  <a:schemeClr val="tx1"/>
                </a:solidFill>
              </a:rPr>
              <a:t>In Job</a:t>
            </a:r>
            <a:r>
              <a:rPr lang="fr-BE" sz="1600" dirty="0">
                <a:solidFill>
                  <a:schemeClr val="tx1"/>
                </a:solidFill>
              </a:rPr>
              <a:t>,</a:t>
            </a:r>
            <a:r>
              <a:rPr lang="fr-BE" sz="1600" i="1" dirty="0">
                <a:solidFill>
                  <a:schemeClr val="tx1"/>
                </a:solidFill>
              </a:rPr>
              <a:t> </a:t>
            </a:r>
            <a:r>
              <a:rPr lang="fr-BE" sz="1600" dirty="0">
                <a:solidFill>
                  <a:schemeClr val="tx1"/>
                </a:solidFill>
              </a:rPr>
              <a:t>Cologne 1534</a:t>
            </a:r>
          </a:p>
          <a:p>
            <a:pPr lvl="1"/>
            <a:r>
              <a:rPr lang="fr-BE" dirty="0">
                <a:solidFill>
                  <a:schemeClr val="tx1"/>
                </a:solidFill>
              </a:rPr>
              <a:t>Jean Fournier, chapelain de Sainte-Croix</a:t>
            </a:r>
          </a:p>
          <a:p>
            <a:pPr lvl="2"/>
            <a:r>
              <a:rPr lang="fr-BE" sz="1600" dirty="0">
                <a:solidFill>
                  <a:schemeClr val="tx1"/>
                </a:solidFill>
              </a:rPr>
              <a:t>Denys, </a:t>
            </a:r>
            <a:r>
              <a:rPr lang="fr-BE" sz="1600" i="1" dirty="0">
                <a:solidFill>
                  <a:schemeClr val="tx1"/>
                </a:solidFill>
              </a:rPr>
              <a:t>De quatuor </a:t>
            </a:r>
            <a:r>
              <a:rPr lang="fr-BE" sz="1600" i="1" dirty="0" err="1">
                <a:solidFill>
                  <a:schemeClr val="tx1"/>
                </a:solidFill>
              </a:rPr>
              <a:t>novissimis</a:t>
            </a:r>
            <a:r>
              <a:rPr lang="fr-BE" sz="1600" dirty="0">
                <a:solidFill>
                  <a:schemeClr val="tx1"/>
                </a:solidFill>
              </a:rPr>
              <a:t>, Cologne 1608</a:t>
            </a:r>
          </a:p>
          <a:p>
            <a:pPr lvl="2"/>
            <a:r>
              <a:rPr lang="fr-BE" sz="1600" dirty="0">
                <a:solidFill>
                  <a:schemeClr val="tx1"/>
                </a:solidFill>
              </a:rPr>
              <a:t>Denys, </a:t>
            </a:r>
            <a:r>
              <a:rPr lang="fr-BE" sz="1600" i="1" dirty="0" err="1">
                <a:solidFill>
                  <a:schemeClr val="tx1"/>
                </a:solidFill>
              </a:rPr>
              <a:t>Scalae</a:t>
            </a:r>
            <a:r>
              <a:rPr lang="fr-BE" sz="1600" i="1" dirty="0">
                <a:solidFill>
                  <a:schemeClr val="tx1"/>
                </a:solidFill>
              </a:rPr>
              <a:t> </a:t>
            </a:r>
            <a:r>
              <a:rPr lang="fr-BE" sz="1600" i="1" dirty="0" err="1">
                <a:solidFill>
                  <a:schemeClr val="tx1"/>
                </a:solidFill>
              </a:rPr>
              <a:t>religiosorum</a:t>
            </a:r>
            <a:r>
              <a:rPr lang="fr-BE" sz="1600" i="1" dirty="0">
                <a:solidFill>
                  <a:schemeClr val="tx1"/>
                </a:solidFill>
              </a:rPr>
              <a:t> </a:t>
            </a:r>
            <a:r>
              <a:rPr lang="fr-BE" sz="1600" i="1" dirty="0" err="1">
                <a:solidFill>
                  <a:schemeClr val="tx1"/>
                </a:solidFill>
              </a:rPr>
              <a:t>Pentateuchus</a:t>
            </a:r>
            <a:r>
              <a:rPr lang="fr-BE" sz="1600" dirty="0">
                <a:solidFill>
                  <a:schemeClr val="tx1"/>
                </a:solidFill>
              </a:rPr>
              <a:t>, Anvers 1569</a:t>
            </a:r>
          </a:p>
          <a:p>
            <a:pPr lvl="1"/>
            <a:r>
              <a:rPr lang="fr-BE" dirty="0">
                <a:solidFill>
                  <a:schemeClr val="tx1"/>
                </a:solidFill>
              </a:rPr>
              <a:t>Augustin a </a:t>
            </a:r>
            <a:r>
              <a:rPr lang="fr-BE" dirty="0" err="1">
                <a:solidFill>
                  <a:schemeClr val="tx1"/>
                </a:solidFill>
              </a:rPr>
              <a:t>Quercu</a:t>
            </a:r>
            <a:r>
              <a:rPr lang="fr-BE" dirty="0">
                <a:solidFill>
                  <a:schemeClr val="tx1"/>
                </a:solidFill>
              </a:rPr>
              <a:t>, </a:t>
            </a:r>
            <a:r>
              <a:rPr lang="fr-BE" dirty="0" err="1">
                <a:solidFill>
                  <a:schemeClr val="tx1"/>
                </a:solidFill>
              </a:rPr>
              <a:t>croisier</a:t>
            </a:r>
            <a:r>
              <a:rPr lang="fr-BE" dirty="0">
                <a:solidFill>
                  <a:schemeClr val="tx1"/>
                </a:solidFill>
              </a:rPr>
              <a:t> de Huy</a:t>
            </a:r>
          </a:p>
          <a:p>
            <a:pPr lvl="2"/>
            <a:r>
              <a:rPr lang="fr-BE" sz="1600" dirty="0">
                <a:solidFill>
                  <a:schemeClr val="tx1"/>
                </a:solidFill>
              </a:rPr>
              <a:t>Kempis, </a:t>
            </a:r>
            <a:r>
              <a:rPr lang="fr-BE" sz="1600" i="1" dirty="0">
                <a:solidFill>
                  <a:schemeClr val="tx1"/>
                </a:solidFill>
              </a:rPr>
              <a:t>Opera</a:t>
            </a:r>
            <a:r>
              <a:rPr lang="fr-BE" sz="1600" dirty="0">
                <a:solidFill>
                  <a:schemeClr val="tx1"/>
                </a:solidFill>
              </a:rPr>
              <a:t>, Anvers 1574</a:t>
            </a:r>
          </a:p>
          <a:p>
            <a:pPr lvl="2"/>
            <a:endParaRPr lang="fr-BE" dirty="0">
              <a:solidFill>
                <a:schemeClr val="tx1"/>
              </a:solidFill>
            </a:endParaRPr>
          </a:p>
          <a:p>
            <a:pPr lvl="1"/>
            <a:r>
              <a:rPr lang="fr-BE" dirty="0">
                <a:solidFill>
                  <a:schemeClr val="tx1"/>
                </a:solidFill>
              </a:rPr>
              <a:t>Jean du Pont, étudiant en physique</a:t>
            </a:r>
          </a:p>
          <a:p>
            <a:pPr lvl="2"/>
            <a:r>
              <a:rPr lang="fr-BE" sz="1600" i="1" dirty="0">
                <a:solidFill>
                  <a:schemeClr val="tx1"/>
                </a:solidFill>
              </a:rPr>
              <a:t>Kempis </a:t>
            </a:r>
            <a:r>
              <a:rPr lang="fr-BE" sz="1600" i="1" dirty="0" err="1">
                <a:solidFill>
                  <a:schemeClr val="tx1"/>
                </a:solidFill>
              </a:rPr>
              <a:t>gallice</a:t>
            </a:r>
            <a:endParaRPr lang="fr-BE" sz="1600" i="1" dirty="0">
              <a:solidFill>
                <a:schemeClr val="tx1"/>
              </a:solidFill>
            </a:endParaRPr>
          </a:p>
          <a:p>
            <a:pPr lvl="1"/>
            <a:r>
              <a:rPr lang="fr-BE" dirty="0">
                <a:solidFill>
                  <a:schemeClr val="tx1"/>
                </a:solidFill>
              </a:rPr>
              <a:t>Jacques Henner, étudiant en physique</a:t>
            </a:r>
          </a:p>
          <a:p>
            <a:pPr lvl="2"/>
            <a:r>
              <a:rPr lang="fr-BE" sz="1600" i="1" dirty="0">
                <a:solidFill>
                  <a:schemeClr val="tx1"/>
                </a:solidFill>
              </a:rPr>
              <a:t>Kempis in </a:t>
            </a:r>
            <a:r>
              <a:rPr lang="fr-BE" sz="1600" i="1" dirty="0" err="1">
                <a:solidFill>
                  <a:schemeClr val="tx1"/>
                </a:solidFill>
              </a:rPr>
              <a:t>corio</a:t>
            </a:r>
            <a:r>
              <a:rPr lang="fr-BE" sz="1600" i="1" dirty="0">
                <a:solidFill>
                  <a:schemeClr val="tx1"/>
                </a:solidFill>
              </a:rPr>
              <a:t> </a:t>
            </a:r>
            <a:r>
              <a:rPr lang="fr-BE" sz="1600" i="1" dirty="0" err="1">
                <a:solidFill>
                  <a:schemeClr val="tx1"/>
                </a:solidFill>
              </a:rPr>
              <a:t>rubro</a:t>
            </a:r>
            <a:r>
              <a:rPr lang="fr-BE" sz="1600" i="1" dirty="0">
                <a:solidFill>
                  <a:schemeClr val="tx1"/>
                </a:solidFill>
              </a:rPr>
              <a:t>, </a:t>
            </a:r>
            <a:r>
              <a:rPr lang="fr-BE" sz="1600" i="1" dirty="0" err="1">
                <a:solidFill>
                  <a:schemeClr val="tx1"/>
                </a:solidFill>
              </a:rPr>
              <a:t>hispanice</a:t>
            </a:r>
            <a:endParaRPr lang="fr-BE" sz="1600" i="1" dirty="0">
              <a:solidFill>
                <a:schemeClr val="tx1"/>
              </a:solidFill>
            </a:endParaRPr>
          </a:p>
          <a:p>
            <a:pPr lvl="1"/>
            <a:r>
              <a:rPr lang="fr-BE" dirty="0">
                <a:solidFill>
                  <a:schemeClr val="tx1"/>
                </a:solidFill>
              </a:rPr>
              <a:t>Antoine de Casal, étudiant en logique</a:t>
            </a:r>
          </a:p>
          <a:p>
            <a:pPr lvl="2"/>
            <a:r>
              <a:rPr lang="fr-BE" sz="1600" dirty="0" err="1">
                <a:solidFill>
                  <a:schemeClr val="tx1"/>
                </a:solidFill>
              </a:rPr>
              <a:t>Duodecim</a:t>
            </a:r>
            <a:r>
              <a:rPr lang="fr-BE" sz="1600" dirty="0">
                <a:solidFill>
                  <a:schemeClr val="tx1"/>
                </a:solidFill>
              </a:rPr>
              <a:t> </a:t>
            </a:r>
            <a:r>
              <a:rPr lang="fr-BE" sz="1600" dirty="0" err="1">
                <a:solidFill>
                  <a:schemeClr val="tx1"/>
                </a:solidFill>
              </a:rPr>
              <a:t>exemplaria</a:t>
            </a:r>
            <a:r>
              <a:rPr lang="fr-BE" sz="1600" dirty="0">
                <a:solidFill>
                  <a:schemeClr val="tx1"/>
                </a:solidFill>
              </a:rPr>
              <a:t> </a:t>
            </a:r>
            <a:r>
              <a:rPr lang="fr-BE" sz="1600" dirty="0" err="1">
                <a:solidFill>
                  <a:schemeClr val="tx1"/>
                </a:solidFill>
              </a:rPr>
              <a:t>Thomae</a:t>
            </a:r>
            <a:r>
              <a:rPr lang="fr-BE" sz="1600" dirty="0">
                <a:solidFill>
                  <a:schemeClr val="tx1"/>
                </a:solidFill>
              </a:rPr>
              <a:t> a Kempis in-12, </a:t>
            </a:r>
            <a:r>
              <a:rPr lang="fr-BE" sz="1600" dirty="0" err="1">
                <a:solidFill>
                  <a:schemeClr val="tx1"/>
                </a:solidFill>
              </a:rPr>
              <a:t>corio</a:t>
            </a:r>
            <a:r>
              <a:rPr lang="fr-BE" sz="1600" dirty="0">
                <a:solidFill>
                  <a:schemeClr val="tx1"/>
                </a:solidFill>
              </a:rPr>
              <a:t> </a:t>
            </a:r>
            <a:r>
              <a:rPr lang="fr-BE" sz="1600" dirty="0" err="1">
                <a:solidFill>
                  <a:schemeClr val="tx1"/>
                </a:solidFill>
              </a:rPr>
              <a:t>rubro</a:t>
            </a:r>
            <a:endParaRPr lang="fr-BE" sz="1600" dirty="0">
              <a:solidFill>
                <a:schemeClr val="tx1"/>
              </a:solidFill>
            </a:endParaRPr>
          </a:p>
          <a:p>
            <a:pPr lvl="2"/>
            <a:endParaRPr lang="fr-BE" dirty="0">
              <a:solidFill>
                <a:schemeClr val="tx1"/>
              </a:solidFill>
            </a:endParaRPr>
          </a:p>
          <a:p>
            <a:pPr marL="0" indent="0">
              <a:buNone/>
            </a:pPr>
            <a:endParaRPr lang="fr-BE" dirty="0">
              <a:solidFill>
                <a:schemeClr val="tx1"/>
              </a:solidFill>
            </a:endParaRPr>
          </a:p>
          <a:p>
            <a:pPr marL="201168" lvl="1" indent="0">
              <a:buNone/>
            </a:pPr>
            <a:endParaRPr lang="fr-BE" dirty="0">
              <a:solidFill>
                <a:schemeClr val="tx1"/>
              </a:solidFill>
            </a:endParaRPr>
          </a:p>
        </p:txBody>
      </p:sp>
      <p:sp>
        <p:nvSpPr>
          <p:cNvPr id="5" name="ZoneTexte 4">
            <a:extLst>
              <a:ext uri="{FF2B5EF4-FFF2-40B4-BE49-F238E27FC236}">
                <a16:creationId xmlns:a16="http://schemas.microsoft.com/office/drawing/2014/main" id="{6AD04807-437D-2317-B4F4-A7B3F9D10EED}"/>
              </a:ext>
            </a:extLst>
          </p:cNvPr>
          <p:cNvSpPr txBox="1"/>
          <p:nvPr/>
        </p:nvSpPr>
        <p:spPr>
          <a:xfrm>
            <a:off x="4992180" y="301227"/>
            <a:ext cx="912237" cy="369332"/>
          </a:xfrm>
          <a:prstGeom prst="rect">
            <a:avLst/>
          </a:prstGeom>
          <a:noFill/>
        </p:spPr>
        <p:txBody>
          <a:bodyPr wrap="none" rtlCol="0">
            <a:spAutoFit/>
          </a:bodyPr>
          <a:lstStyle/>
          <a:p>
            <a:r>
              <a:rPr lang="fr-BE" dirty="0"/>
              <a:t>Louvain</a:t>
            </a:r>
          </a:p>
        </p:txBody>
      </p:sp>
      <p:sp>
        <p:nvSpPr>
          <p:cNvPr id="6" name="ZoneTexte 5">
            <a:extLst>
              <a:ext uri="{FF2B5EF4-FFF2-40B4-BE49-F238E27FC236}">
                <a16:creationId xmlns:a16="http://schemas.microsoft.com/office/drawing/2014/main" id="{8BEDB896-3B14-2D55-547C-47BAC6B0C94D}"/>
              </a:ext>
            </a:extLst>
          </p:cNvPr>
          <p:cNvSpPr txBox="1"/>
          <p:nvPr/>
        </p:nvSpPr>
        <p:spPr>
          <a:xfrm>
            <a:off x="5081050" y="986822"/>
            <a:ext cx="734496" cy="369332"/>
          </a:xfrm>
          <a:prstGeom prst="rect">
            <a:avLst/>
          </a:prstGeom>
          <a:noFill/>
        </p:spPr>
        <p:txBody>
          <a:bodyPr wrap="none" rtlCol="0">
            <a:spAutoFit/>
          </a:bodyPr>
          <a:lstStyle/>
          <a:p>
            <a:r>
              <a:rPr lang="fr-BE" dirty="0"/>
              <a:t>Douai</a:t>
            </a:r>
          </a:p>
        </p:txBody>
      </p:sp>
      <p:sp>
        <p:nvSpPr>
          <p:cNvPr id="7" name="ZoneTexte 6">
            <a:extLst>
              <a:ext uri="{FF2B5EF4-FFF2-40B4-BE49-F238E27FC236}">
                <a16:creationId xmlns:a16="http://schemas.microsoft.com/office/drawing/2014/main" id="{555CF9A2-BED8-5495-EDF0-AD5A8E554A62}"/>
              </a:ext>
            </a:extLst>
          </p:cNvPr>
          <p:cNvSpPr txBox="1"/>
          <p:nvPr/>
        </p:nvSpPr>
        <p:spPr>
          <a:xfrm>
            <a:off x="4932611" y="1647857"/>
            <a:ext cx="1031373" cy="369332"/>
          </a:xfrm>
          <a:prstGeom prst="rect">
            <a:avLst/>
          </a:prstGeom>
          <a:noFill/>
        </p:spPr>
        <p:txBody>
          <a:bodyPr wrap="none" rtlCol="0">
            <a:spAutoFit/>
          </a:bodyPr>
          <a:lstStyle/>
          <a:p>
            <a:r>
              <a:rPr lang="fr-BE" dirty="0"/>
              <a:t>Bruxelles</a:t>
            </a:r>
          </a:p>
        </p:txBody>
      </p:sp>
      <p:sp>
        <p:nvSpPr>
          <p:cNvPr id="9" name="ZoneTexte 8">
            <a:extLst>
              <a:ext uri="{FF2B5EF4-FFF2-40B4-BE49-F238E27FC236}">
                <a16:creationId xmlns:a16="http://schemas.microsoft.com/office/drawing/2014/main" id="{7476AB86-1E71-9589-F1B7-9F44379D66F4}"/>
              </a:ext>
            </a:extLst>
          </p:cNvPr>
          <p:cNvSpPr txBox="1"/>
          <p:nvPr/>
        </p:nvSpPr>
        <p:spPr>
          <a:xfrm>
            <a:off x="4195842" y="4720417"/>
            <a:ext cx="2504916" cy="646331"/>
          </a:xfrm>
          <a:prstGeom prst="rect">
            <a:avLst/>
          </a:prstGeom>
          <a:noFill/>
        </p:spPr>
        <p:txBody>
          <a:bodyPr wrap="none" rtlCol="0">
            <a:spAutoFit/>
          </a:bodyPr>
          <a:lstStyle/>
          <a:p>
            <a:pPr algn="ctr"/>
            <a:r>
              <a:rPr lang="fr-BE" dirty="0"/>
              <a:t>Louvain</a:t>
            </a:r>
          </a:p>
          <a:p>
            <a:pPr algn="ctr"/>
            <a:r>
              <a:rPr lang="fr-BE" dirty="0"/>
              <a:t>Sodalité des philosophes</a:t>
            </a:r>
          </a:p>
        </p:txBody>
      </p:sp>
      <p:sp>
        <p:nvSpPr>
          <p:cNvPr id="10" name="ZoneTexte 9">
            <a:extLst>
              <a:ext uri="{FF2B5EF4-FFF2-40B4-BE49-F238E27FC236}">
                <a16:creationId xmlns:a16="http://schemas.microsoft.com/office/drawing/2014/main" id="{0DA8D968-9865-40F6-EA96-1A84DF3035BF}"/>
              </a:ext>
            </a:extLst>
          </p:cNvPr>
          <p:cNvSpPr txBox="1"/>
          <p:nvPr/>
        </p:nvSpPr>
        <p:spPr>
          <a:xfrm>
            <a:off x="5112570" y="3071336"/>
            <a:ext cx="673261" cy="369332"/>
          </a:xfrm>
          <a:prstGeom prst="rect">
            <a:avLst/>
          </a:prstGeom>
          <a:noFill/>
        </p:spPr>
        <p:txBody>
          <a:bodyPr wrap="none" rtlCol="0">
            <a:spAutoFit/>
          </a:bodyPr>
          <a:lstStyle/>
          <a:p>
            <a:r>
              <a:rPr lang="fr-BE" dirty="0"/>
              <a:t>Liège</a:t>
            </a:r>
          </a:p>
        </p:txBody>
      </p:sp>
      <p:pic>
        <p:nvPicPr>
          <p:cNvPr id="16" name="Image 15" descr="Une image contenant texte, écriture manuscrite, lettre, calligraphie&#10;&#10;Description générée automatiquement">
            <a:extLst>
              <a:ext uri="{FF2B5EF4-FFF2-40B4-BE49-F238E27FC236}">
                <a16:creationId xmlns:a16="http://schemas.microsoft.com/office/drawing/2014/main" id="{74CD74AD-399D-6496-5C1A-8B5F1A7F153C}"/>
              </a:ext>
            </a:extLst>
          </p:cNvPr>
          <p:cNvPicPr>
            <a:picLocks noChangeAspect="1"/>
          </p:cNvPicPr>
          <p:nvPr/>
        </p:nvPicPr>
        <p:blipFill>
          <a:blip r:embed="rId3"/>
          <a:srcRect l="2604" t="24387" r="2812" b="33611"/>
          <a:stretch/>
        </p:blipFill>
        <p:spPr>
          <a:xfrm>
            <a:off x="181456" y="2333321"/>
            <a:ext cx="6247921" cy="2080931"/>
          </a:xfrm>
          <a:prstGeom prst="rect">
            <a:avLst/>
          </a:prstGeom>
          <a:ln w="15875">
            <a:solidFill>
              <a:schemeClr val="tx1"/>
            </a:solidFill>
          </a:ln>
        </p:spPr>
      </p:pic>
      <p:pic>
        <p:nvPicPr>
          <p:cNvPr id="18" name="Image 17" descr="Une image contenant texte, écriture manuscrite, lettre, papier&#10;&#10;Description générée automatiquement">
            <a:extLst>
              <a:ext uri="{FF2B5EF4-FFF2-40B4-BE49-F238E27FC236}">
                <a16:creationId xmlns:a16="http://schemas.microsoft.com/office/drawing/2014/main" id="{07061464-BE86-0C23-BCDE-A091AA70523C}"/>
              </a:ext>
            </a:extLst>
          </p:cNvPr>
          <p:cNvPicPr>
            <a:picLocks noChangeAspect="1"/>
          </p:cNvPicPr>
          <p:nvPr/>
        </p:nvPicPr>
        <p:blipFill>
          <a:blip r:embed="rId4"/>
          <a:srcRect l="9778" t="6790" r="77222" b="7037"/>
          <a:stretch/>
        </p:blipFill>
        <p:spPr>
          <a:xfrm rot="5400000">
            <a:off x="2493563" y="147348"/>
            <a:ext cx="1840621" cy="6575126"/>
          </a:xfrm>
          <a:prstGeom prst="rect">
            <a:avLst/>
          </a:prstGeom>
          <a:ln w="15875">
            <a:solidFill>
              <a:schemeClr val="tx1"/>
            </a:solidFill>
          </a:ln>
        </p:spPr>
      </p:pic>
      <p:sp>
        <p:nvSpPr>
          <p:cNvPr id="19" name="Ellipse 18">
            <a:extLst>
              <a:ext uri="{FF2B5EF4-FFF2-40B4-BE49-F238E27FC236}">
                <a16:creationId xmlns:a16="http://schemas.microsoft.com/office/drawing/2014/main" id="{04AD920B-CA89-014B-7DE1-206095C7B8C5}"/>
              </a:ext>
            </a:extLst>
          </p:cNvPr>
          <p:cNvSpPr/>
          <p:nvPr/>
        </p:nvSpPr>
        <p:spPr>
          <a:xfrm>
            <a:off x="6634458" y="1142913"/>
            <a:ext cx="104400" cy="10504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Ellipse 19">
            <a:extLst>
              <a:ext uri="{FF2B5EF4-FFF2-40B4-BE49-F238E27FC236}">
                <a16:creationId xmlns:a16="http://schemas.microsoft.com/office/drawing/2014/main" id="{509BDFA4-DC7D-51EB-C02D-5D3F638E548C}"/>
              </a:ext>
            </a:extLst>
          </p:cNvPr>
          <p:cNvSpPr/>
          <p:nvPr/>
        </p:nvSpPr>
        <p:spPr>
          <a:xfrm>
            <a:off x="6605883" y="5715087"/>
            <a:ext cx="104400" cy="10504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2" name="Image 21" descr="Une image contenant écriture manuscrite, texte, lettre, calligraphie&#10;&#10;Description générée automatiquement">
            <a:extLst>
              <a:ext uri="{FF2B5EF4-FFF2-40B4-BE49-F238E27FC236}">
                <a16:creationId xmlns:a16="http://schemas.microsoft.com/office/drawing/2014/main" id="{D4237113-F0D6-FCF0-902A-DF67DB94CF1C}"/>
              </a:ext>
            </a:extLst>
          </p:cNvPr>
          <p:cNvPicPr>
            <a:picLocks noChangeAspect="1"/>
          </p:cNvPicPr>
          <p:nvPr/>
        </p:nvPicPr>
        <p:blipFill>
          <a:blip r:embed="rId5"/>
          <a:srcRect l="1333" t="41111" r="10167" b="25085"/>
          <a:stretch/>
        </p:blipFill>
        <p:spPr>
          <a:xfrm>
            <a:off x="181456" y="2727904"/>
            <a:ext cx="7850880" cy="2249094"/>
          </a:xfrm>
          <a:prstGeom prst="rect">
            <a:avLst/>
          </a:prstGeom>
          <a:ln w="15875">
            <a:solidFill>
              <a:schemeClr val="tx1"/>
            </a:solidFill>
          </a:ln>
        </p:spPr>
      </p:pic>
      <p:sp>
        <p:nvSpPr>
          <p:cNvPr id="23" name="ZoneTexte 22">
            <a:extLst>
              <a:ext uri="{FF2B5EF4-FFF2-40B4-BE49-F238E27FC236}">
                <a16:creationId xmlns:a16="http://schemas.microsoft.com/office/drawing/2014/main" id="{371910E3-934F-1CC4-2F40-98E88503471C}"/>
              </a:ext>
            </a:extLst>
          </p:cNvPr>
          <p:cNvSpPr txBox="1"/>
          <p:nvPr/>
        </p:nvSpPr>
        <p:spPr>
          <a:xfrm>
            <a:off x="191246" y="4926606"/>
            <a:ext cx="3771900" cy="923330"/>
          </a:xfrm>
          <a:prstGeom prst="rect">
            <a:avLst/>
          </a:prstGeom>
          <a:noFill/>
        </p:spPr>
        <p:txBody>
          <a:bodyPr wrap="square" rtlCol="0">
            <a:spAutoFit/>
          </a:bodyPr>
          <a:lstStyle/>
          <a:p>
            <a:pPr algn="just"/>
            <a:r>
              <a:rPr lang="fr-BE" i="1" dirty="0">
                <a:solidFill>
                  <a:schemeClr val="bg1"/>
                </a:solidFill>
              </a:rPr>
              <a:t>De </a:t>
            </a:r>
            <a:r>
              <a:rPr lang="fr-BE" i="1" dirty="0" err="1">
                <a:solidFill>
                  <a:schemeClr val="bg1"/>
                </a:solidFill>
              </a:rPr>
              <a:t>imitatione</a:t>
            </a:r>
            <a:r>
              <a:rPr lang="fr-BE" i="1" dirty="0">
                <a:solidFill>
                  <a:schemeClr val="bg1"/>
                </a:solidFill>
              </a:rPr>
              <a:t> Christi</a:t>
            </a:r>
            <a:r>
              <a:rPr lang="fr-BE" dirty="0">
                <a:solidFill>
                  <a:schemeClr val="bg1"/>
                </a:solidFill>
              </a:rPr>
              <a:t>, éd. Henri de </a:t>
            </a:r>
            <a:r>
              <a:rPr lang="fr-BE" dirty="0" err="1">
                <a:solidFill>
                  <a:schemeClr val="bg1"/>
                </a:solidFill>
              </a:rPr>
              <a:t>Sommal</a:t>
            </a:r>
            <a:r>
              <a:rPr lang="fr-BE" dirty="0">
                <a:solidFill>
                  <a:schemeClr val="bg1"/>
                </a:solidFill>
              </a:rPr>
              <a:t>, Saint-Omer, Pierre </a:t>
            </a:r>
            <a:r>
              <a:rPr lang="fr-BE" dirty="0" err="1">
                <a:solidFill>
                  <a:schemeClr val="bg1"/>
                </a:solidFill>
              </a:rPr>
              <a:t>Geubbels</a:t>
            </a:r>
            <a:r>
              <a:rPr lang="fr-BE" dirty="0">
                <a:solidFill>
                  <a:schemeClr val="bg1"/>
                </a:solidFill>
              </a:rPr>
              <a:t>, 1621</a:t>
            </a:r>
            <a:endParaRPr lang="fr-BE" i="1" dirty="0">
              <a:solidFill>
                <a:schemeClr val="bg1"/>
              </a:solidFill>
            </a:endParaRPr>
          </a:p>
        </p:txBody>
      </p:sp>
    </p:spTree>
    <p:extLst>
      <p:ext uri="{BB962C8B-B14F-4D97-AF65-F5344CB8AC3E}">
        <p14:creationId xmlns:p14="http://schemas.microsoft.com/office/powerpoint/2010/main" val="414219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écriture manuscrite, Vélin, papier&#10;&#10;Description générée automatiquement">
            <a:extLst>
              <a:ext uri="{FF2B5EF4-FFF2-40B4-BE49-F238E27FC236}">
                <a16:creationId xmlns:a16="http://schemas.microsoft.com/office/drawing/2014/main" id="{28E3230E-FB32-B40F-AE68-6730F4DDA052}"/>
              </a:ext>
            </a:extLst>
          </p:cNvPr>
          <p:cNvPicPr>
            <a:picLocks noChangeAspect="1"/>
          </p:cNvPicPr>
          <p:nvPr/>
        </p:nvPicPr>
        <p:blipFill>
          <a:blip r:embed="rId3"/>
          <a:stretch>
            <a:fillRect/>
          </a:stretch>
        </p:blipFill>
        <p:spPr>
          <a:xfrm>
            <a:off x="7848600" y="0"/>
            <a:ext cx="4343400" cy="6858000"/>
          </a:xfrm>
          <a:prstGeom prst="rect">
            <a:avLst/>
          </a:prstGeom>
          <a:ln w="15875">
            <a:solidFill>
              <a:schemeClr val="tx1"/>
            </a:solidFill>
          </a:ln>
        </p:spPr>
      </p:pic>
      <p:sp>
        <p:nvSpPr>
          <p:cNvPr id="4" name="ZoneTexte 3">
            <a:extLst>
              <a:ext uri="{FF2B5EF4-FFF2-40B4-BE49-F238E27FC236}">
                <a16:creationId xmlns:a16="http://schemas.microsoft.com/office/drawing/2014/main" id="{DAE21B5E-B194-57AF-2A0B-1DCA28FD48D7}"/>
              </a:ext>
            </a:extLst>
          </p:cNvPr>
          <p:cNvSpPr txBox="1"/>
          <p:nvPr/>
        </p:nvSpPr>
        <p:spPr>
          <a:xfrm>
            <a:off x="2469025" y="260430"/>
            <a:ext cx="2335896" cy="461665"/>
          </a:xfrm>
          <a:prstGeom prst="rect">
            <a:avLst/>
          </a:prstGeom>
          <a:noFill/>
        </p:spPr>
        <p:txBody>
          <a:bodyPr wrap="none" rtlCol="0">
            <a:spAutoFit/>
          </a:bodyPr>
          <a:lstStyle/>
          <a:p>
            <a:r>
              <a:rPr lang="fr-BE" sz="2400" dirty="0"/>
              <a:t>Henri de </a:t>
            </a:r>
            <a:r>
              <a:rPr lang="fr-BE" sz="2400" dirty="0" err="1"/>
              <a:t>Sommal</a:t>
            </a:r>
            <a:endParaRPr lang="fr-BE" sz="2400" dirty="0"/>
          </a:p>
        </p:txBody>
      </p:sp>
      <p:sp>
        <p:nvSpPr>
          <p:cNvPr id="5" name="ZoneTexte 4">
            <a:extLst>
              <a:ext uri="{FF2B5EF4-FFF2-40B4-BE49-F238E27FC236}">
                <a16:creationId xmlns:a16="http://schemas.microsoft.com/office/drawing/2014/main" id="{DB31113E-B181-94FC-4E81-A8024452564F}"/>
              </a:ext>
            </a:extLst>
          </p:cNvPr>
          <p:cNvSpPr txBox="1"/>
          <p:nvPr/>
        </p:nvSpPr>
        <p:spPr>
          <a:xfrm>
            <a:off x="1241495" y="821320"/>
            <a:ext cx="5476756" cy="3142527"/>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fr-BE" sz="2000" dirty="0"/>
              <a:t>Dinant (1534) – Valenciennes (1619)</a:t>
            </a:r>
          </a:p>
          <a:p>
            <a:pPr marL="285750" indent="-285750">
              <a:lnSpc>
                <a:spcPct val="150000"/>
              </a:lnSpc>
              <a:buFont typeface="Arial" panose="020B0604020202020204" pitchFamily="34" charset="0"/>
              <a:buChar char="•"/>
            </a:pPr>
            <a:r>
              <a:rPr lang="fr-BE" sz="2000" dirty="0"/>
              <a:t>Fondateur de collèges jésuites dans les Pays-Bas</a:t>
            </a:r>
          </a:p>
          <a:p>
            <a:pPr marL="285750" indent="-285750">
              <a:lnSpc>
                <a:spcPct val="150000"/>
              </a:lnSpc>
              <a:buFont typeface="Arial" panose="020B0604020202020204" pitchFamily="34" charset="0"/>
              <a:buChar char="•"/>
            </a:pPr>
            <a:r>
              <a:rPr lang="fr-BE" sz="2000" dirty="0"/>
              <a:t>Bibliothécaire à Liège</a:t>
            </a:r>
          </a:p>
          <a:p>
            <a:pPr marL="285750" indent="-285750">
              <a:lnSpc>
                <a:spcPct val="150000"/>
              </a:lnSpc>
              <a:buFont typeface="Arial" panose="020B0604020202020204" pitchFamily="34" charset="0"/>
              <a:buChar char="•"/>
            </a:pPr>
            <a:r>
              <a:rPr lang="fr-BE" sz="2000" dirty="0"/>
              <a:t>Éditeur d’œuvres manuscrites</a:t>
            </a:r>
          </a:p>
          <a:p>
            <a:pPr marL="742950" lvl="1" indent="-285750">
              <a:lnSpc>
                <a:spcPct val="150000"/>
              </a:lnSpc>
              <a:buFont typeface="Arial" panose="020B0604020202020204" pitchFamily="34" charset="0"/>
              <a:buChar char="•"/>
            </a:pPr>
            <a:r>
              <a:rPr lang="fr-BE" i="1" dirty="0" err="1"/>
              <a:t>Imitatio</a:t>
            </a:r>
            <a:r>
              <a:rPr lang="fr-BE" i="1" dirty="0"/>
              <a:t> Christi</a:t>
            </a:r>
            <a:r>
              <a:rPr lang="fr-BE" dirty="0"/>
              <a:t> (1599)</a:t>
            </a:r>
            <a:r>
              <a:rPr lang="fr-BE" i="1" dirty="0"/>
              <a:t> </a:t>
            </a:r>
            <a:r>
              <a:rPr lang="fr-BE" dirty="0"/>
              <a:t>– ms. autographe</a:t>
            </a:r>
          </a:p>
          <a:p>
            <a:pPr marL="742950" lvl="1" indent="-285750">
              <a:lnSpc>
                <a:spcPct val="150000"/>
              </a:lnSpc>
              <a:buFont typeface="Arial" panose="020B0604020202020204" pitchFamily="34" charset="0"/>
              <a:buChar char="•"/>
            </a:pPr>
            <a:r>
              <a:rPr lang="fr-BE" dirty="0"/>
              <a:t>Première segmentation en paragraphes</a:t>
            </a:r>
          </a:p>
          <a:p>
            <a:pPr marL="742950" lvl="1" indent="-285750">
              <a:lnSpc>
                <a:spcPct val="150000"/>
              </a:lnSpc>
              <a:buFont typeface="Arial" panose="020B0604020202020204" pitchFamily="34" charset="0"/>
              <a:buChar char="•"/>
            </a:pPr>
            <a:r>
              <a:rPr lang="fr-BE" dirty="0"/>
              <a:t>25 rééditions en 15 ans</a:t>
            </a:r>
          </a:p>
        </p:txBody>
      </p:sp>
      <p:pic>
        <p:nvPicPr>
          <p:cNvPr id="7" name="Image 6" descr="Une image contenant texte, livre, écriture manuscrite, Vélin&#10;&#10;Description générée automatiquement">
            <a:extLst>
              <a:ext uri="{FF2B5EF4-FFF2-40B4-BE49-F238E27FC236}">
                <a16:creationId xmlns:a16="http://schemas.microsoft.com/office/drawing/2014/main" id="{78564601-5802-B3D0-32A6-788D1AEBE1A3}"/>
              </a:ext>
            </a:extLst>
          </p:cNvPr>
          <p:cNvPicPr>
            <a:picLocks noChangeAspect="1"/>
          </p:cNvPicPr>
          <p:nvPr/>
        </p:nvPicPr>
        <p:blipFill>
          <a:blip r:embed="rId4"/>
          <a:stretch>
            <a:fillRect/>
          </a:stretch>
        </p:blipFill>
        <p:spPr>
          <a:xfrm>
            <a:off x="7848601" y="0"/>
            <a:ext cx="4343400" cy="6858000"/>
          </a:xfrm>
          <a:prstGeom prst="rect">
            <a:avLst/>
          </a:prstGeom>
          <a:ln w="15875">
            <a:solidFill>
              <a:schemeClr val="tx1"/>
            </a:solidFill>
          </a:ln>
        </p:spPr>
      </p:pic>
      <p:cxnSp>
        <p:nvCxnSpPr>
          <p:cNvPr id="6" name="Connecteur droit 5">
            <a:extLst>
              <a:ext uri="{FF2B5EF4-FFF2-40B4-BE49-F238E27FC236}">
                <a16:creationId xmlns:a16="http://schemas.microsoft.com/office/drawing/2014/main" id="{09CFC20E-56CB-9DDB-AC25-62B05D2B7EA2}"/>
              </a:ext>
            </a:extLst>
          </p:cNvPr>
          <p:cNvCxnSpPr/>
          <p:nvPr/>
        </p:nvCxnSpPr>
        <p:spPr>
          <a:xfrm>
            <a:off x="1092820" y="5218771"/>
            <a:ext cx="529682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Connecteur droit 8">
            <a:extLst>
              <a:ext uri="{FF2B5EF4-FFF2-40B4-BE49-F238E27FC236}">
                <a16:creationId xmlns:a16="http://schemas.microsoft.com/office/drawing/2014/main" id="{9585F46B-7280-2AAC-C82F-F2DA4BE5CC44}"/>
              </a:ext>
            </a:extLst>
          </p:cNvPr>
          <p:cNvCxnSpPr/>
          <p:nvPr/>
        </p:nvCxnSpPr>
        <p:spPr>
          <a:xfrm flipV="1">
            <a:off x="1416205" y="4817327"/>
            <a:ext cx="0" cy="401444"/>
          </a:xfrm>
          <a:prstGeom prst="line">
            <a:avLst/>
          </a:prstGeom>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AC7BCE6A-CBF8-85B9-A331-3F892A145F47}"/>
              </a:ext>
            </a:extLst>
          </p:cNvPr>
          <p:cNvCxnSpPr/>
          <p:nvPr/>
        </p:nvCxnSpPr>
        <p:spPr>
          <a:xfrm flipV="1">
            <a:off x="5021907" y="4794124"/>
            <a:ext cx="0" cy="401444"/>
          </a:xfrm>
          <a:prstGeom prst="line">
            <a:avLst/>
          </a:prstGeom>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D634CCF4-27D3-B158-8742-2169DBD9CD1F}"/>
              </a:ext>
            </a:extLst>
          </p:cNvPr>
          <p:cNvCxnSpPr/>
          <p:nvPr/>
        </p:nvCxnSpPr>
        <p:spPr>
          <a:xfrm flipV="1">
            <a:off x="4485254" y="5218771"/>
            <a:ext cx="0" cy="401444"/>
          </a:xfrm>
          <a:prstGeom prst="line">
            <a:avLst/>
          </a:prstGeom>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id="{4B5A7468-5C9B-0B1C-E6DF-A4F8D30E26BD}"/>
              </a:ext>
            </a:extLst>
          </p:cNvPr>
          <p:cNvCxnSpPr/>
          <p:nvPr/>
        </p:nvCxnSpPr>
        <p:spPr>
          <a:xfrm flipV="1">
            <a:off x="6094011" y="4812862"/>
            <a:ext cx="0" cy="401444"/>
          </a:xfrm>
          <a:prstGeom prst="line">
            <a:avLst/>
          </a:prstGeom>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13603063-22D3-4352-BEC7-063FF88B8A6D}"/>
              </a:ext>
            </a:extLst>
          </p:cNvPr>
          <p:cNvSpPr txBox="1"/>
          <p:nvPr/>
        </p:nvSpPr>
        <p:spPr>
          <a:xfrm>
            <a:off x="1092820" y="5234827"/>
            <a:ext cx="652743" cy="369332"/>
          </a:xfrm>
          <a:prstGeom prst="rect">
            <a:avLst/>
          </a:prstGeom>
          <a:noFill/>
        </p:spPr>
        <p:txBody>
          <a:bodyPr wrap="none" rtlCol="0">
            <a:spAutoFit/>
          </a:bodyPr>
          <a:lstStyle/>
          <a:p>
            <a:r>
              <a:rPr lang="fr-BE" dirty="0"/>
              <a:t>1441</a:t>
            </a:r>
          </a:p>
        </p:txBody>
      </p:sp>
      <p:sp>
        <p:nvSpPr>
          <p:cNvPr id="16" name="ZoneTexte 15">
            <a:extLst>
              <a:ext uri="{FF2B5EF4-FFF2-40B4-BE49-F238E27FC236}">
                <a16:creationId xmlns:a16="http://schemas.microsoft.com/office/drawing/2014/main" id="{F334718F-137C-8DCC-08AB-4B64745A5D56}"/>
              </a:ext>
            </a:extLst>
          </p:cNvPr>
          <p:cNvSpPr txBox="1"/>
          <p:nvPr/>
        </p:nvSpPr>
        <p:spPr>
          <a:xfrm>
            <a:off x="4164565" y="4844974"/>
            <a:ext cx="652743" cy="369332"/>
          </a:xfrm>
          <a:prstGeom prst="rect">
            <a:avLst/>
          </a:prstGeom>
          <a:noFill/>
        </p:spPr>
        <p:txBody>
          <a:bodyPr wrap="none" rtlCol="0">
            <a:spAutoFit/>
          </a:bodyPr>
          <a:lstStyle/>
          <a:p>
            <a:r>
              <a:rPr lang="fr-BE" dirty="0"/>
              <a:t>1577</a:t>
            </a:r>
          </a:p>
        </p:txBody>
      </p:sp>
      <p:sp>
        <p:nvSpPr>
          <p:cNvPr id="17" name="ZoneTexte 16">
            <a:extLst>
              <a:ext uri="{FF2B5EF4-FFF2-40B4-BE49-F238E27FC236}">
                <a16:creationId xmlns:a16="http://schemas.microsoft.com/office/drawing/2014/main" id="{814FFAAD-1372-5A32-EF8A-C8B9B0D7B468}"/>
              </a:ext>
            </a:extLst>
          </p:cNvPr>
          <p:cNvSpPr txBox="1"/>
          <p:nvPr/>
        </p:nvSpPr>
        <p:spPr>
          <a:xfrm>
            <a:off x="5226507" y="4868178"/>
            <a:ext cx="652743" cy="369332"/>
          </a:xfrm>
          <a:prstGeom prst="rect">
            <a:avLst/>
          </a:prstGeom>
          <a:noFill/>
        </p:spPr>
        <p:txBody>
          <a:bodyPr wrap="none" rtlCol="0">
            <a:spAutoFit/>
          </a:bodyPr>
          <a:lstStyle/>
          <a:p>
            <a:r>
              <a:rPr lang="fr-BE" dirty="0"/>
              <a:t>1595</a:t>
            </a:r>
          </a:p>
        </p:txBody>
      </p:sp>
      <p:sp>
        <p:nvSpPr>
          <p:cNvPr id="18" name="ZoneTexte 17">
            <a:extLst>
              <a:ext uri="{FF2B5EF4-FFF2-40B4-BE49-F238E27FC236}">
                <a16:creationId xmlns:a16="http://schemas.microsoft.com/office/drawing/2014/main" id="{882E67EF-43DD-112D-9832-211A409AF1A1}"/>
              </a:ext>
            </a:extLst>
          </p:cNvPr>
          <p:cNvSpPr txBox="1"/>
          <p:nvPr/>
        </p:nvSpPr>
        <p:spPr>
          <a:xfrm>
            <a:off x="5767639" y="5237509"/>
            <a:ext cx="652743" cy="369332"/>
          </a:xfrm>
          <a:prstGeom prst="rect">
            <a:avLst/>
          </a:prstGeom>
          <a:noFill/>
        </p:spPr>
        <p:txBody>
          <a:bodyPr wrap="none" rtlCol="0">
            <a:spAutoFit/>
          </a:bodyPr>
          <a:lstStyle/>
          <a:p>
            <a:r>
              <a:rPr lang="fr-BE" dirty="0"/>
              <a:t>1599</a:t>
            </a:r>
          </a:p>
        </p:txBody>
      </p:sp>
      <p:sp>
        <p:nvSpPr>
          <p:cNvPr id="20" name="ZoneTexte 19">
            <a:extLst>
              <a:ext uri="{FF2B5EF4-FFF2-40B4-BE49-F238E27FC236}">
                <a16:creationId xmlns:a16="http://schemas.microsoft.com/office/drawing/2014/main" id="{35D9BE77-9D49-2EC8-9D79-935DED745DD6}"/>
              </a:ext>
            </a:extLst>
          </p:cNvPr>
          <p:cNvSpPr txBox="1"/>
          <p:nvPr/>
        </p:nvSpPr>
        <p:spPr>
          <a:xfrm>
            <a:off x="895188" y="4316408"/>
            <a:ext cx="1042034" cy="523220"/>
          </a:xfrm>
          <a:prstGeom prst="rect">
            <a:avLst/>
          </a:prstGeom>
          <a:noFill/>
        </p:spPr>
        <p:txBody>
          <a:bodyPr wrap="square" rtlCol="0">
            <a:spAutoFit/>
          </a:bodyPr>
          <a:lstStyle/>
          <a:p>
            <a:pPr algn="ctr"/>
            <a:r>
              <a:rPr lang="fr-BE" sz="1400" dirty="0"/>
              <a:t>Autographe de Kempis</a:t>
            </a:r>
          </a:p>
        </p:txBody>
      </p:sp>
      <p:sp>
        <p:nvSpPr>
          <p:cNvPr id="21" name="ZoneTexte 20">
            <a:extLst>
              <a:ext uri="{FF2B5EF4-FFF2-40B4-BE49-F238E27FC236}">
                <a16:creationId xmlns:a16="http://schemas.microsoft.com/office/drawing/2014/main" id="{248ADA4D-1F33-5EDF-5D00-449B602627EF}"/>
              </a:ext>
            </a:extLst>
          </p:cNvPr>
          <p:cNvSpPr txBox="1"/>
          <p:nvPr/>
        </p:nvSpPr>
        <p:spPr>
          <a:xfrm>
            <a:off x="3979873" y="5620215"/>
            <a:ext cx="1042034" cy="523220"/>
          </a:xfrm>
          <a:prstGeom prst="rect">
            <a:avLst/>
          </a:prstGeom>
          <a:noFill/>
        </p:spPr>
        <p:txBody>
          <a:bodyPr wrap="square" rtlCol="0">
            <a:spAutoFit/>
          </a:bodyPr>
          <a:lstStyle/>
          <a:p>
            <a:pPr algn="ctr"/>
            <a:r>
              <a:rPr lang="fr-BE" sz="1400" dirty="0"/>
              <a:t>Visite de </a:t>
            </a:r>
            <a:r>
              <a:rPr lang="fr-BE" sz="1400" dirty="0" err="1"/>
              <a:t>Latomus</a:t>
            </a:r>
            <a:endParaRPr lang="fr-BE" sz="1400" dirty="0"/>
          </a:p>
        </p:txBody>
      </p:sp>
      <p:sp>
        <p:nvSpPr>
          <p:cNvPr id="22" name="ZoneTexte 21">
            <a:extLst>
              <a:ext uri="{FF2B5EF4-FFF2-40B4-BE49-F238E27FC236}">
                <a16:creationId xmlns:a16="http://schemas.microsoft.com/office/drawing/2014/main" id="{5414667B-8CE4-842F-A2F8-590EB71E4D81}"/>
              </a:ext>
            </a:extLst>
          </p:cNvPr>
          <p:cNvSpPr txBox="1"/>
          <p:nvPr/>
        </p:nvSpPr>
        <p:spPr>
          <a:xfrm>
            <a:off x="4500889" y="4266440"/>
            <a:ext cx="1042034" cy="523220"/>
          </a:xfrm>
          <a:prstGeom prst="rect">
            <a:avLst/>
          </a:prstGeom>
          <a:noFill/>
        </p:spPr>
        <p:txBody>
          <a:bodyPr wrap="square" rtlCol="0">
            <a:spAutoFit/>
          </a:bodyPr>
          <a:lstStyle/>
          <a:p>
            <a:pPr algn="ctr"/>
            <a:r>
              <a:rPr lang="fr-BE" sz="1400" dirty="0"/>
              <a:t>Don à J. </a:t>
            </a:r>
            <a:r>
              <a:rPr lang="fr-BE" sz="1400" dirty="0" err="1"/>
              <a:t>Bellère</a:t>
            </a:r>
            <a:endParaRPr lang="fr-BE" sz="1400" dirty="0"/>
          </a:p>
        </p:txBody>
      </p:sp>
      <p:sp>
        <p:nvSpPr>
          <p:cNvPr id="23" name="ZoneTexte 22">
            <a:extLst>
              <a:ext uri="{FF2B5EF4-FFF2-40B4-BE49-F238E27FC236}">
                <a16:creationId xmlns:a16="http://schemas.microsoft.com/office/drawing/2014/main" id="{9AD27690-A78D-CBDC-002F-954290EE9A6B}"/>
              </a:ext>
            </a:extLst>
          </p:cNvPr>
          <p:cNvSpPr txBox="1"/>
          <p:nvPr/>
        </p:nvSpPr>
        <p:spPr>
          <a:xfrm>
            <a:off x="5434782" y="4466735"/>
            <a:ext cx="1318455" cy="307777"/>
          </a:xfrm>
          <a:prstGeom prst="rect">
            <a:avLst/>
          </a:prstGeom>
          <a:noFill/>
        </p:spPr>
        <p:txBody>
          <a:bodyPr wrap="square" rtlCol="0">
            <a:spAutoFit/>
          </a:bodyPr>
          <a:lstStyle/>
          <a:p>
            <a:pPr algn="ctr"/>
            <a:r>
              <a:rPr lang="fr-BE" sz="1400" dirty="0"/>
              <a:t>Éd. princeps</a:t>
            </a:r>
          </a:p>
        </p:txBody>
      </p:sp>
      <p:cxnSp>
        <p:nvCxnSpPr>
          <p:cNvPr id="24" name="Connecteur droit 23">
            <a:extLst>
              <a:ext uri="{FF2B5EF4-FFF2-40B4-BE49-F238E27FC236}">
                <a16:creationId xmlns:a16="http://schemas.microsoft.com/office/drawing/2014/main" id="{FD6F5485-D656-C3F4-EB0F-A36D22E5C805}"/>
              </a:ext>
            </a:extLst>
          </p:cNvPr>
          <p:cNvCxnSpPr/>
          <p:nvPr/>
        </p:nvCxnSpPr>
        <p:spPr>
          <a:xfrm flipV="1">
            <a:off x="5552878" y="5218771"/>
            <a:ext cx="0" cy="401444"/>
          </a:xfrm>
          <a:prstGeom prst="line">
            <a:avLst/>
          </a:prstGeom>
        </p:spPr>
        <p:style>
          <a:lnRef idx="1">
            <a:schemeClr val="dk1"/>
          </a:lnRef>
          <a:fillRef idx="0">
            <a:schemeClr val="dk1"/>
          </a:fillRef>
          <a:effectRef idx="0">
            <a:schemeClr val="dk1"/>
          </a:effectRef>
          <a:fontRef idx="minor">
            <a:schemeClr val="tx1"/>
          </a:fontRef>
        </p:style>
      </p:cxnSp>
      <p:sp>
        <p:nvSpPr>
          <p:cNvPr id="25" name="ZoneTexte 24">
            <a:extLst>
              <a:ext uri="{FF2B5EF4-FFF2-40B4-BE49-F238E27FC236}">
                <a16:creationId xmlns:a16="http://schemas.microsoft.com/office/drawing/2014/main" id="{6D3CF592-3044-170D-5A3C-8C7D9402EC88}"/>
              </a:ext>
            </a:extLst>
          </p:cNvPr>
          <p:cNvSpPr txBox="1"/>
          <p:nvPr/>
        </p:nvSpPr>
        <p:spPr>
          <a:xfrm>
            <a:off x="4869006" y="5630217"/>
            <a:ext cx="1367743" cy="523220"/>
          </a:xfrm>
          <a:prstGeom prst="rect">
            <a:avLst/>
          </a:prstGeom>
          <a:noFill/>
        </p:spPr>
        <p:txBody>
          <a:bodyPr wrap="square" rtlCol="0">
            <a:spAutoFit/>
          </a:bodyPr>
          <a:lstStyle/>
          <a:p>
            <a:pPr algn="ctr"/>
            <a:r>
              <a:rPr lang="fr-BE" sz="1400" dirty="0"/>
              <a:t>Don au collège d’Anvers</a:t>
            </a:r>
          </a:p>
        </p:txBody>
      </p:sp>
    </p:spTree>
    <p:extLst>
      <p:ext uri="{BB962C8B-B14F-4D97-AF65-F5344CB8AC3E}">
        <p14:creationId xmlns:p14="http://schemas.microsoft.com/office/powerpoint/2010/main" val="339697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E31AD-7E5F-B923-110D-619F1842AA27}"/>
            </a:ext>
          </a:extLst>
        </p:cNvPr>
        <p:cNvGrpSpPr/>
        <p:nvPr/>
      </p:nvGrpSpPr>
      <p:grpSpPr>
        <a:xfrm>
          <a:off x="0" y="0"/>
          <a:ext cx="0" cy="0"/>
          <a:chOff x="0" y="0"/>
          <a:chExt cx="0" cy="0"/>
        </a:xfrm>
      </p:grpSpPr>
      <p:pic>
        <p:nvPicPr>
          <p:cNvPr id="3" name="Image 2" descr="Une image contenant texte, écriture manuscrite, Vélin, papier&#10;&#10;Description générée automatiquement">
            <a:extLst>
              <a:ext uri="{FF2B5EF4-FFF2-40B4-BE49-F238E27FC236}">
                <a16:creationId xmlns:a16="http://schemas.microsoft.com/office/drawing/2014/main" id="{E735DC50-9BD0-9F22-E64D-D2258A8AD701}"/>
              </a:ext>
            </a:extLst>
          </p:cNvPr>
          <p:cNvPicPr>
            <a:picLocks noChangeAspect="1"/>
          </p:cNvPicPr>
          <p:nvPr/>
        </p:nvPicPr>
        <p:blipFill>
          <a:blip r:embed="rId3"/>
          <a:stretch>
            <a:fillRect/>
          </a:stretch>
        </p:blipFill>
        <p:spPr>
          <a:xfrm>
            <a:off x="7890044" y="140677"/>
            <a:ext cx="4165209" cy="6576646"/>
          </a:xfrm>
          <a:prstGeom prst="rect">
            <a:avLst/>
          </a:prstGeom>
          <a:ln w="15875">
            <a:solidFill>
              <a:schemeClr val="tx1"/>
            </a:solidFill>
          </a:ln>
        </p:spPr>
      </p:pic>
      <p:sp>
        <p:nvSpPr>
          <p:cNvPr id="8" name="ZoneTexte 7">
            <a:extLst>
              <a:ext uri="{FF2B5EF4-FFF2-40B4-BE49-F238E27FC236}">
                <a16:creationId xmlns:a16="http://schemas.microsoft.com/office/drawing/2014/main" id="{5E3C0F0D-59CE-35BC-6255-893941C6B5E1}"/>
              </a:ext>
            </a:extLst>
          </p:cNvPr>
          <p:cNvSpPr txBox="1"/>
          <p:nvPr/>
        </p:nvSpPr>
        <p:spPr>
          <a:xfrm>
            <a:off x="4248149" y="1196370"/>
            <a:ext cx="3476625" cy="4555093"/>
          </a:xfrm>
          <a:prstGeom prst="rect">
            <a:avLst/>
          </a:prstGeom>
          <a:noFill/>
        </p:spPr>
        <p:txBody>
          <a:bodyPr wrap="square">
            <a:spAutoFit/>
          </a:bodyPr>
          <a:lstStyle/>
          <a:p>
            <a:pPr marL="285750" indent="-285750">
              <a:buFont typeface="Arial" panose="020B0604020202020204" pitchFamily="34" charset="0"/>
              <a:buChar char="•"/>
            </a:pPr>
            <a:r>
              <a:rPr lang="fr-BE" sz="2000" dirty="0"/>
              <a:t>1599 – </a:t>
            </a:r>
            <a:r>
              <a:rPr lang="fr-BE" sz="2000" i="1" dirty="0" err="1"/>
              <a:t>Editio</a:t>
            </a:r>
            <a:r>
              <a:rPr lang="fr-BE" sz="2000" i="1" dirty="0"/>
              <a:t> princeps</a:t>
            </a:r>
            <a:r>
              <a:rPr lang="fr-BE" sz="2000" dirty="0"/>
              <a:t> de </a:t>
            </a:r>
            <a:r>
              <a:rPr lang="fr-BE" sz="2000" dirty="0" err="1"/>
              <a:t>Sommal</a:t>
            </a: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r>
              <a:rPr lang="fr-BE" sz="2000" dirty="0"/>
              <a:t>1616 – </a:t>
            </a:r>
            <a:r>
              <a:rPr lang="fr-BE" sz="2000" dirty="0" err="1"/>
              <a:t>Gaetani</a:t>
            </a:r>
            <a:r>
              <a:rPr lang="fr-BE" sz="2000" dirty="0"/>
              <a:t> attribue le texte à </a:t>
            </a:r>
            <a:r>
              <a:rPr lang="fr-BE" sz="2000" dirty="0" err="1"/>
              <a:t>Gersen</a:t>
            </a: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endParaRPr lang="fr-BE" sz="2000" dirty="0"/>
          </a:p>
          <a:p>
            <a:pPr marL="285750" indent="-285750">
              <a:buFont typeface="Arial" panose="020B0604020202020204" pitchFamily="34" charset="0"/>
              <a:buChar char="•"/>
            </a:pPr>
            <a:r>
              <a:rPr lang="fr-BE" sz="2000" dirty="0"/>
              <a:t>1617 – Éd. par </a:t>
            </a:r>
            <a:r>
              <a:rPr lang="fr-BE" sz="2000" dirty="0" err="1"/>
              <a:t>Rosweyde</a:t>
            </a:r>
            <a:r>
              <a:rPr lang="fr-BE" sz="2000" dirty="0"/>
              <a:t> + texte polémique</a:t>
            </a:r>
          </a:p>
          <a:p>
            <a:pPr marL="742950" lvl="1" indent="-285750">
              <a:buFont typeface="Arial" panose="020B0604020202020204" pitchFamily="34" charset="0"/>
              <a:buChar char="•"/>
            </a:pPr>
            <a:r>
              <a:rPr lang="fr-BE" dirty="0"/>
              <a:t>Texte reste identique</a:t>
            </a:r>
          </a:p>
          <a:p>
            <a:pPr marL="742950" lvl="1" indent="-285750">
              <a:buFont typeface="Arial" panose="020B0604020202020204" pitchFamily="34" charset="0"/>
              <a:buChar char="•"/>
            </a:pPr>
            <a:r>
              <a:rPr lang="fr-BE" dirty="0"/>
              <a:t>Quelle édition jésuite est retenue ?</a:t>
            </a:r>
          </a:p>
          <a:p>
            <a:pPr marL="285750" indent="-285750">
              <a:buFont typeface="Arial" panose="020B0604020202020204" pitchFamily="34" charset="0"/>
              <a:buChar char="•"/>
            </a:pPr>
            <a:r>
              <a:rPr lang="fr-BE" sz="2000" dirty="0"/>
              <a:t>1621 – </a:t>
            </a:r>
            <a:r>
              <a:rPr lang="fr-BE" sz="2000" dirty="0" err="1"/>
              <a:t>Vindiciae</a:t>
            </a:r>
            <a:r>
              <a:rPr lang="fr-BE" sz="2000" dirty="0"/>
              <a:t> </a:t>
            </a:r>
            <a:r>
              <a:rPr lang="fr-BE" sz="2000" dirty="0" err="1"/>
              <a:t>Kempenses</a:t>
            </a:r>
            <a:endParaRPr lang="fr-BE" sz="2000" dirty="0"/>
          </a:p>
          <a:p>
            <a:pPr marL="742950" lvl="1" indent="-285750">
              <a:buFont typeface="Arial" panose="020B0604020202020204" pitchFamily="34" charset="0"/>
              <a:buChar char="•"/>
            </a:pPr>
            <a:r>
              <a:rPr lang="fr-BE" dirty="0"/>
              <a:t>Controverse féroce</a:t>
            </a:r>
          </a:p>
        </p:txBody>
      </p:sp>
      <p:pic>
        <p:nvPicPr>
          <p:cNvPr id="10" name="Image 9" descr="Une image contenant texte, Vélin, Publication, papier&#10;&#10;Description générée automatiquement">
            <a:extLst>
              <a:ext uri="{FF2B5EF4-FFF2-40B4-BE49-F238E27FC236}">
                <a16:creationId xmlns:a16="http://schemas.microsoft.com/office/drawing/2014/main" id="{7C8C70D2-CD6D-23D7-46D5-FFB7660A567C}"/>
              </a:ext>
            </a:extLst>
          </p:cNvPr>
          <p:cNvPicPr>
            <a:picLocks noChangeAspect="1"/>
          </p:cNvPicPr>
          <p:nvPr/>
        </p:nvPicPr>
        <p:blipFill>
          <a:blip r:embed="rId4"/>
          <a:stretch>
            <a:fillRect/>
          </a:stretch>
        </p:blipFill>
        <p:spPr>
          <a:xfrm>
            <a:off x="128294" y="140677"/>
            <a:ext cx="3954585" cy="6576646"/>
          </a:xfrm>
          <a:prstGeom prst="rect">
            <a:avLst/>
          </a:prstGeom>
          <a:ln w="15875">
            <a:solidFill>
              <a:schemeClr val="tx1"/>
            </a:solidFill>
          </a:ln>
        </p:spPr>
      </p:pic>
      <p:cxnSp>
        <p:nvCxnSpPr>
          <p:cNvPr id="4" name="Connecteur droit 3">
            <a:extLst>
              <a:ext uri="{FF2B5EF4-FFF2-40B4-BE49-F238E27FC236}">
                <a16:creationId xmlns:a16="http://schemas.microsoft.com/office/drawing/2014/main" id="{8F68D332-7170-3235-2926-A3ED3D7AB253}"/>
              </a:ext>
            </a:extLst>
          </p:cNvPr>
          <p:cNvCxnSpPr>
            <a:cxnSpLocks/>
          </p:cNvCxnSpPr>
          <p:nvPr/>
        </p:nvCxnSpPr>
        <p:spPr>
          <a:xfrm>
            <a:off x="7379208" y="1581912"/>
            <a:ext cx="936117"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21A30D7E-CFC2-6970-D559-0FC9733B9D40}"/>
              </a:ext>
            </a:extLst>
          </p:cNvPr>
          <p:cNvCxnSpPr>
            <a:cxnSpLocks/>
          </p:cNvCxnSpPr>
          <p:nvPr/>
        </p:nvCxnSpPr>
        <p:spPr>
          <a:xfrm>
            <a:off x="3133725" y="4153662"/>
            <a:ext cx="1238631"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153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B1577-D64E-81EE-93EC-7152EBD2DA0F}"/>
              </a:ext>
            </a:extLst>
          </p:cNvPr>
          <p:cNvSpPr>
            <a:spLocks noGrp="1"/>
          </p:cNvSpPr>
          <p:nvPr>
            <p:ph type="title"/>
          </p:nvPr>
        </p:nvSpPr>
        <p:spPr>
          <a:xfrm>
            <a:off x="1097280" y="286603"/>
            <a:ext cx="10058400" cy="780197"/>
          </a:xfrm>
        </p:spPr>
        <p:txBody>
          <a:bodyPr/>
          <a:lstStyle/>
          <a:p>
            <a:r>
              <a:rPr lang="fr-BE" dirty="0">
                <a:solidFill>
                  <a:schemeClr val="tx1"/>
                </a:solidFill>
              </a:rPr>
              <a:t>Isomorphisme : </a:t>
            </a:r>
            <a:r>
              <a:rPr lang="fr-BE" dirty="0" err="1">
                <a:solidFill>
                  <a:schemeClr val="tx1"/>
                </a:solidFill>
              </a:rPr>
              <a:t>Sommal</a:t>
            </a:r>
            <a:r>
              <a:rPr lang="fr-BE" dirty="0">
                <a:solidFill>
                  <a:schemeClr val="tx1"/>
                </a:solidFill>
              </a:rPr>
              <a:t> vs </a:t>
            </a:r>
            <a:r>
              <a:rPr lang="fr-BE" dirty="0" err="1">
                <a:solidFill>
                  <a:schemeClr val="tx1"/>
                </a:solidFill>
              </a:rPr>
              <a:t>Rosweyde</a:t>
            </a:r>
            <a:endParaRPr lang="fr-BE" dirty="0">
              <a:solidFill>
                <a:schemeClr val="tx1"/>
              </a:solidFill>
            </a:endParaRPr>
          </a:p>
        </p:txBody>
      </p:sp>
      <p:graphicFrame>
        <p:nvGraphicFramePr>
          <p:cNvPr id="4" name="Espace réservé du contenu 3">
            <a:extLst>
              <a:ext uri="{FF2B5EF4-FFF2-40B4-BE49-F238E27FC236}">
                <a16:creationId xmlns:a16="http://schemas.microsoft.com/office/drawing/2014/main" id="{E70869D3-C3A6-B102-DF4B-261B06005A8C}"/>
              </a:ext>
            </a:extLst>
          </p:cNvPr>
          <p:cNvGraphicFramePr>
            <a:graphicFrameLocks noGrp="1"/>
          </p:cNvGraphicFramePr>
          <p:nvPr>
            <p:ph idx="1"/>
            <p:extLst>
              <p:ext uri="{D42A27DB-BD31-4B8C-83A1-F6EECF244321}">
                <p14:modId xmlns:p14="http://schemas.microsoft.com/office/powerpoint/2010/main" val="2403341367"/>
              </p:ext>
            </p:extLst>
          </p:nvPr>
        </p:nvGraphicFramePr>
        <p:xfrm>
          <a:off x="678180" y="1066800"/>
          <a:ext cx="10896599" cy="5486400"/>
        </p:xfrm>
        <a:graphic>
          <a:graphicData uri="http://schemas.openxmlformats.org/drawingml/2006/table">
            <a:tbl>
              <a:tblPr firstRow="1" bandRow="1">
                <a:tableStyleId>{5C22544A-7EE6-4342-B048-85BDC9FD1C3A}</a:tableStyleId>
              </a:tblPr>
              <a:tblGrid>
                <a:gridCol w="1552575">
                  <a:extLst>
                    <a:ext uri="{9D8B030D-6E8A-4147-A177-3AD203B41FA5}">
                      <a16:colId xmlns:a16="http://schemas.microsoft.com/office/drawing/2014/main" val="396952237"/>
                    </a:ext>
                  </a:extLst>
                </a:gridCol>
                <a:gridCol w="1266825">
                  <a:extLst>
                    <a:ext uri="{9D8B030D-6E8A-4147-A177-3AD203B41FA5}">
                      <a16:colId xmlns:a16="http://schemas.microsoft.com/office/drawing/2014/main" val="3323411123"/>
                    </a:ext>
                  </a:extLst>
                </a:gridCol>
                <a:gridCol w="676275">
                  <a:extLst>
                    <a:ext uri="{9D8B030D-6E8A-4147-A177-3AD203B41FA5}">
                      <a16:colId xmlns:a16="http://schemas.microsoft.com/office/drawing/2014/main" val="3077410019"/>
                    </a:ext>
                  </a:extLst>
                </a:gridCol>
                <a:gridCol w="6970395">
                  <a:extLst>
                    <a:ext uri="{9D8B030D-6E8A-4147-A177-3AD203B41FA5}">
                      <a16:colId xmlns:a16="http://schemas.microsoft.com/office/drawing/2014/main" val="3526627703"/>
                    </a:ext>
                  </a:extLst>
                </a:gridCol>
                <a:gridCol w="430529">
                  <a:extLst>
                    <a:ext uri="{9D8B030D-6E8A-4147-A177-3AD203B41FA5}">
                      <a16:colId xmlns:a16="http://schemas.microsoft.com/office/drawing/2014/main" val="222652230"/>
                    </a:ext>
                  </a:extLst>
                </a:gridCol>
              </a:tblGrid>
              <a:tr h="349681">
                <a:tc>
                  <a:txBody>
                    <a:bodyPr/>
                    <a:lstStyle/>
                    <a:p>
                      <a:pPr algn="ctr"/>
                      <a:r>
                        <a:rPr lang="fr-BE" b="0" dirty="0">
                          <a:solidFill>
                            <a:schemeClr val="tx1"/>
                          </a:solidFill>
                        </a:rPr>
                        <a:t>Version</a:t>
                      </a:r>
                    </a:p>
                  </a:txBody>
                  <a:tcPr/>
                </a:tc>
                <a:tc>
                  <a:txBody>
                    <a:bodyPr/>
                    <a:lstStyle/>
                    <a:p>
                      <a:pPr algn="ctr"/>
                      <a:r>
                        <a:rPr lang="fr-BE" b="0" dirty="0">
                          <a:solidFill>
                            <a:schemeClr val="tx1"/>
                          </a:solidFill>
                        </a:rPr>
                        <a:t>Lieu éd.</a:t>
                      </a:r>
                    </a:p>
                  </a:txBody>
                  <a:tcPr/>
                </a:tc>
                <a:tc>
                  <a:txBody>
                    <a:bodyPr/>
                    <a:lstStyle/>
                    <a:p>
                      <a:pPr algn="ctr"/>
                      <a:r>
                        <a:rPr lang="fr-BE" b="0" dirty="0">
                          <a:solidFill>
                            <a:schemeClr val="tx1"/>
                          </a:solidFill>
                        </a:rPr>
                        <a:t>Date</a:t>
                      </a:r>
                    </a:p>
                  </a:txBody>
                  <a:tcPr/>
                </a:tc>
                <a:tc>
                  <a:txBody>
                    <a:bodyPr/>
                    <a:lstStyle/>
                    <a:p>
                      <a:pPr algn="ctr"/>
                      <a:r>
                        <a:rPr lang="fr-BE" b="0" dirty="0">
                          <a:solidFill>
                            <a:schemeClr val="tx1"/>
                          </a:solidFill>
                        </a:rPr>
                        <a:t>Collèges possédant l’édition</a:t>
                      </a:r>
                    </a:p>
                  </a:txBody>
                  <a:tcPr/>
                </a:tc>
                <a:tc>
                  <a:txBody>
                    <a:bodyPr/>
                    <a:lstStyle/>
                    <a:p>
                      <a:pPr algn="ctr"/>
                      <a:r>
                        <a:rPr lang="fr-BE" b="0" dirty="0">
                          <a:solidFill>
                            <a:schemeClr val="tx1"/>
                          </a:solidFill>
                        </a:rPr>
                        <a:t>n.</a:t>
                      </a:r>
                    </a:p>
                  </a:txBody>
                  <a:tcPr/>
                </a:tc>
                <a:extLst>
                  <a:ext uri="{0D108BD9-81ED-4DB2-BD59-A6C34878D82A}">
                    <a16:rowId xmlns:a16="http://schemas.microsoft.com/office/drawing/2014/main" val="2775672202"/>
                  </a:ext>
                </a:extLst>
              </a:tr>
              <a:tr h="356023">
                <a:tc>
                  <a:txBody>
                    <a:bodyPr/>
                    <a:lstStyle/>
                    <a:p>
                      <a:r>
                        <a:rPr lang="fr-BE" dirty="0" err="1"/>
                        <a:t>Sommal</a:t>
                      </a:r>
                      <a:endParaRPr lang="fr-BE" dirty="0"/>
                    </a:p>
                  </a:txBody>
                  <a:tcPr/>
                </a:tc>
                <a:tc>
                  <a:txBody>
                    <a:bodyPr/>
                    <a:lstStyle/>
                    <a:p>
                      <a:r>
                        <a:rPr lang="fr-BE" dirty="0"/>
                        <a:t>Anvers</a:t>
                      </a:r>
                    </a:p>
                  </a:txBody>
                  <a:tcPr/>
                </a:tc>
                <a:tc>
                  <a:txBody>
                    <a:bodyPr/>
                    <a:lstStyle/>
                    <a:p>
                      <a:r>
                        <a:rPr lang="fr-BE" dirty="0"/>
                        <a:t>1599</a:t>
                      </a:r>
                    </a:p>
                  </a:txBody>
                  <a:tcPr/>
                </a:tc>
                <a:tc>
                  <a:txBody>
                    <a:bodyPr/>
                    <a:lstStyle/>
                    <a:p>
                      <a:r>
                        <a:rPr lang="fr-BE" dirty="0"/>
                        <a:t>Munich</a:t>
                      </a:r>
                    </a:p>
                  </a:txBody>
                  <a:tcPr/>
                </a:tc>
                <a:tc>
                  <a:txBody>
                    <a:bodyPr/>
                    <a:lstStyle/>
                    <a:p>
                      <a:pPr algn="ctr"/>
                      <a:r>
                        <a:rPr lang="fr-BE" dirty="0"/>
                        <a:t>1</a:t>
                      </a:r>
                    </a:p>
                  </a:txBody>
                  <a:tcPr/>
                </a:tc>
                <a:extLst>
                  <a:ext uri="{0D108BD9-81ED-4DB2-BD59-A6C34878D82A}">
                    <a16:rowId xmlns:a16="http://schemas.microsoft.com/office/drawing/2014/main" val="3904702717"/>
                  </a:ext>
                </a:extLst>
              </a:tr>
              <a:tr h="356023">
                <a:tc>
                  <a:txBody>
                    <a:bodyPr/>
                    <a:lstStyle/>
                    <a:p>
                      <a:r>
                        <a:rPr lang="fr-BE" dirty="0" err="1"/>
                        <a:t>Sommal</a:t>
                      </a:r>
                      <a:endParaRPr lang="fr-BE" dirty="0"/>
                    </a:p>
                  </a:txBody>
                  <a:tcPr/>
                </a:tc>
                <a:tc>
                  <a:txBody>
                    <a:bodyPr/>
                    <a:lstStyle/>
                    <a:p>
                      <a:r>
                        <a:rPr lang="fr-BE" dirty="0"/>
                        <a:t>Cracovie</a:t>
                      </a:r>
                    </a:p>
                  </a:txBody>
                  <a:tcPr/>
                </a:tc>
                <a:tc>
                  <a:txBody>
                    <a:bodyPr/>
                    <a:lstStyle/>
                    <a:p>
                      <a:r>
                        <a:rPr lang="fr-BE" dirty="0"/>
                        <a:t>1606</a:t>
                      </a:r>
                    </a:p>
                  </a:txBody>
                  <a:tcPr/>
                </a:tc>
                <a:tc>
                  <a:txBody>
                    <a:bodyPr/>
                    <a:lstStyle/>
                    <a:p>
                      <a:r>
                        <a:rPr lang="fr-BE" dirty="0"/>
                        <a:t>Vilnius, Rome</a:t>
                      </a:r>
                    </a:p>
                  </a:txBody>
                  <a:tcPr/>
                </a:tc>
                <a:tc>
                  <a:txBody>
                    <a:bodyPr/>
                    <a:lstStyle/>
                    <a:p>
                      <a:pPr algn="ctr"/>
                      <a:r>
                        <a:rPr lang="fr-BE" dirty="0"/>
                        <a:t>2</a:t>
                      </a:r>
                    </a:p>
                  </a:txBody>
                  <a:tcPr/>
                </a:tc>
                <a:extLst>
                  <a:ext uri="{0D108BD9-81ED-4DB2-BD59-A6C34878D82A}">
                    <a16:rowId xmlns:a16="http://schemas.microsoft.com/office/drawing/2014/main" val="3181162677"/>
                  </a:ext>
                </a:extLst>
              </a:tr>
              <a:tr h="356023">
                <a:tc>
                  <a:txBody>
                    <a:bodyPr/>
                    <a:lstStyle/>
                    <a:p>
                      <a:r>
                        <a:rPr lang="fr-BE" dirty="0" err="1"/>
                        <a:t>Sommal</a:t>
                      </a:r>
                      <a:endParaRPr lang="fr-BE" dirty="0"/>
                    </a:p>
                  </a:txBody>
                  <a:tcPr/>
                </a:tc>
                <a:tc>
                  <a:txBody>
                    <a:bodyPr/>
                    <a:lstStyle/>
                    <a:p>
                      <a:r>
                        <a:rPr lang="fr-BE" dirty="0"/>
                        <a:t>Anvers</a:t>
                      </a:r>
                    </a:p>
                  </a:txBody>
                  <a:tcPr/>
                </a:tc>
                <a:tc>
                  <a:txBody>
                    <a:bodyPr/>
                    <a:lstStyle/>
                    <a:p>
                      <a:r>
                        <a:rPr lang="fr-BE" dirty="0"/>
                        <a:t>1607</a:t>
                      </a:r>
                    </a:p>
                  </a:txBody>
                  <a:tcPr/>
                </a:tc>
                <a:tc>
                  <a:txBody>
                    <a:bodyPr/>
                    <a:lstStyle/>
                    <a:p>
                      <a:r>
                        <a:rPr lang="fr-BE" dirty="0"/>
                        <a:t>Munich, Paderborn, Luxembourg, </a:t>
                      </a:r>
                      <a:r>
                        <a:rPr lang="fr-BE" dirty="0">
                          <a:solidFill>
                            <a:srgbClr val="00B050"/>
                          </a:solidFill>
                        </a:rPr>
                        <a:t>Liège</a:t>
                      </a:r>
                    </a:p>
                  </a:txBody>
                  <a:tcPr/>
                </a:tc>
                <a:tc>
                  <a:txBody>
                    <a:bodyPr/>
                    <a:lstStyle/>
                    <a:p>
                      <a:pPr algn="ctr"/>
                      <a:r>
                        <a:rPr lang="fr-BE" dirty="0"/>
                        <a:t>4</a:t>
                      </a:r>
                    </a:p>
                  </a:txBody>
                  <a:tcPr/>
                </a:tc>
                <a:extLst>
                  <a:ext uri="{0D108BD9-81ED-4DB2-BD59-A6C34878D82A}">
                    <a16:rowId xmlns:a16="http://schemas.microsoft.com/office/drawing/2014/main" val="128775172"/>
                  </a:ext>
                </a:extLst>
              </a:tr>
              <a:tr h="356023">
                <a:tc>
                  <a:txBody>
                    <a:bodyPr/>
                    <a:lstStyle/>
                    <a:p>
                      <a:r>
                        <a:rPr lang="fr-BE" dirty="0" err="1"/>
                        <a:t>Sommal</a:t>
                      </a:r>
                      <a:endParaRPr lang="fr-BE" dirty="0"/>
                    </a:p>
                  </a:txBody>
                  <a:tcPr/>
                </a:tc>
                <a:tc>
                  <a:txBody>
                    <a:bodyPr/>
                    <a:lstStyle/>
                    <a:p>
                      <a:r>
                        <a:rPr lang="fr-BE" dirty="0"/>
                        <a:t>Douai</a:t>
                      </a:r>
                    </a:p>
                  </a:txBody>
                  <a:tcPr/>
                </a:tc>
                <a:tc>
                  <a:txBody>
                    <a:bodyPr/>
                    <a:lstStyle/>
                    <a:p>
                      <a:r>
                        <a:rPr lang="fr-BE" dirty="0"/>
                        <a:t>1608</a:t>
                      </a:r>
                    </a:p>
                  </a:txBody>
                  <a:tcPr/>
                </a:tc>
                <a:tc>
                  <a:txBody>
                    <a:bodyPr/>
                    <a:lstStyle/>
                    <a:p>
                      <a:r>
                        <a:rPr lang="fr-BE" dirty="0"/>
                        <a:t>Prague</a:t>
                      </a:r>
                    </a:p>
                  </a:txBody>
                  <a:tcPr/>
                </a:tc>
                <a:tc>
                  <a:txBody>
                    <a:bodyPr/>
                    <a:lstStyle/>
                    <a:p>
                      <a:pPr algn="ctr"/>
                      <a:r>
                        <a:rPr lang="fr-BE" dirty="0"/>
                        <a:t>1</a:t>
                      </a:r>
                    </a:p>
                  </a:txBody>
                  <a:tcPr/>
                </a:tc>
                <a:extLst>
                  <a:ext uri="{0D108BD9-81ED-4DB2-BD59-A6C34878D82A}">
                    <a16:rowId xmlns:a16="http://schemas.microsoft.com/office/drawing/2014/main" val="1474749567"/>
                  </a:ext>
                </a:extLst>
              </a:tr>
              <a:tr h="356023">
                <a:tc>
                  <a:txBody>
                    <a:bodyPr/>
                    <a:lstStyle/>
                    <a:p>
                      <a:r>
                        <a:rPr lang="fr-BE" dirty="0" err="1"/>
                        <a:t>Sommal</a:t>
                      </a:r>
                      <a:endParaRPr lang="fr-BE" dirty="0"/>
                    </a:p>
                  </a:txBody>
                  <a:tcPr/>
                </a:tc>
                <a:tc>
                  <a:txBody>
                    <a:bodyPr/>
                    <a:lstStyle/>
                    <a:p>
                      <a:r>
                        <a:rPr lang="fr-BE" dirty="0"/>
                        <a:t>Cologne</a:t>
                      </a:r>
                    </a:p>
                  </a:txBody>
                  <a:tcPr/>
                </a:tc>
                <a:tc>
                  <a:txBody>
                    <a:bodyPr/>
                    <a:lstStyle/>
                    <a:p>
                      <a:r>
                        <a:rPr lang="fr-BE" dirty="0"/>
                        <a:t>1610</a:t>
                      </a:r>
                    </a:p>
                  </a:txBody>
                  <a:tcPr/>
                </a:tc>
                <a:tc>
                  <a:txBody>
                    <a:bodyPr/>
                    <a:lstStyle/>
                    <a:p>
                      <a:r>
                        <a:rPr lang="fr-BE" dirty="0"/>
                        <a:t>Munich</a:t>
                      </a:r>
                    </a:p>
                  </a:txBody>
                  <a:tcPr/>
                </a:tc>
                <a:tc>
                  <a:txBody>
                    <a:bodyPr/>
                    <a:lstStyle/>
                    <a:p>
                      <a:pPr algn="ctr"/>
                      <a:r>
                        <a:rPr lang="fr-BE" dirty="0"/>
                        <a:t>1</a:t>
                      </a:r>
                    </a:p>
                  </a:txBody>
                  <a:tcPr/>
                </a:tc>
                <a:extLst>
                  <a:ext uri="{0D108BD9-81ED-4DB2-BD59-A6C34878D82A}">
                    <a16:rowId xmlns:a16="http://schemas.microsoft.com/office/drawing/2014/main" val="1444712260"/>
                  </a:ext>
                </a:extLst>
              </a:tr>
              <a:tr h="356023">
                <a:tc>
                  <a:txBody>
                    <a:bodyPr/>
                    <a:lstStyle/>
                    <a:p>
                      <a:r>
                        <a:rPr lang="fr-BE" dirty="0" err="1"/>
                        <a:t>Sommal</a:t>
                      </a:r>
                      <a:endParaRPr lang="fr-BE" dirty="0"/>
                    </a:p>
                  </a:txBody>
                  <a:tcPr/>
                </a:tc>
                <a:tc>
                  <a:txBody>
                    <a:bodyPr/>
                    <a:lstStyle/>
                    <a:p>
                      <a:r>
                        <a:rPr lang="fr-BE" dirty="0"/>
                        <a:t>Douai</a:t>
                      </a:r>
                    </a:p>
                  </a:txBody>
                  <a:tcPr/>
                </a:tc>
                <a:tc>
                  <a:txBody>
                    <a:bodyPr/>
                    <a:lstStyle/>
                    <a:p>
                      <a:r>
                        <a:rPr lang="fr-BE" dirty="0"/>
                        <a:t>1610</a:t>
                      </a:r>
                    </a:p>
                  </a:txBody>
                  <a:tcPr/>
                </a:tc>
                <a:tc>
                  <a:txBody>
                    <a:bodyPr/>
                    <a:lstStyle/>
                    <a:p>
                      <a:r>
                        <a:rPr lang="fr-BE" dirty="0">
                          <a:solidFill>
                            <a:srgbClr val="00B050"/>
                          </a:solidFill>
                        </a:rPr>
                        <a:t>Liège</a:t>
                      </a:r>
                    </a:p>
                  </a:txBody>
                  <a:tcPr/>
                </a:tc>
                <a:tc>
                  <a:txBody>
                    <a:bodyPr/>
                    <a:lstStyle/>
                    <a:p>
                      <a:pPr algn="ctr"/>
                      <a:r>
                        <a:rPr lang="fr-BE" dirty="0"/>
                        <a:t>1</a:t>
                      </a:r>
                    </a:p>
                  </a:txBody>
                  <a:tcPr/>
                </a:tc>
                <a:extLst>
                  <a:ext uri="{0D108BD9-81ED-4DB2-BD59-A6C34878D82A}">
                    <a16:rowId xmlns:a16="http://schemas.microsoft.com/office/drawing/2014/main" val="2461685655"/>
                  </a:ext>
                </a:extLst>
              </a:tr>
              <a:tr h="356023">
                <a:tc>
                  <a:txBody>
                    <a:bodyPr/>
                    <a:lstStyle/>
                    <a:p>
                      <a:r>
                        <a:rPr lang="fr-BE" dirty="0" err="1"/>
                        <a:t>Sommal</a:t>
                      </a:r>
                      <a:endParaRPr lang="fr-BE" dirty="0"/>
                    </a:p>
                  </a:txBody>
                  <a:tcPr/>
                </a:tc>
                <a:tc>
                  <a:txBody>
                    <a:bodyPr/>
                    <a:lstStyle/>
                    <a:p>
                      <a:r>
                        <a:rPr lang="fr-BE" dirty="0"/>
                        <a:t>Douai</a:t>
                      </a:r>
                    </a:p>
                  </a:txBody>
                  <a:tcPr/>
                </a:tc>
                <a:tc>
                  <a:txBody>
                    <a:bodyPr/>
                    <a:lstStyle/>
                    <a:p>
                      <a:r>
                        <a:rPr lang="fr-BE" dirty="0"/>
                        <a:t>1615</a:t>
                      </a:r>
                    </a:p>
                  </a:txBody>
                  <a:tcPr/>
                </a:tc>
                <a:tc>
                  <a:txBody>
                    <a:bodyPr/>
                    <a:lstStyle/>
                    <a:p>
                      <a:r>
                        <a:rPr lang="fr-BE" dirty="0">
                          <a:solidFill>
                            <a:srgbClr val="00B050"/>
                          </a:solidFill>
                        </a:rPr>
                        <a:t>Halle</a:t>
                      </a:r>
                    </a:p>
                  </a:txBody>
                  <a:tcPr/>
                </a:tc>
                <a:tc>
                  <a:txBody>
                    <a:bodyPr/>
                    <a:lstStyle/>
                    <a:p>
                      <a:pPr algn="ctr"/>
                      <a:r>
                        <a:rPr lang="fr-BE" dirty="0"/>
                        <a:t>1</a:t>
                      </a:r>
                    </a:p>
                  </a:txBody>
                  <a:tcPr/>
                </a:tc>
                <a:extLst>
                  <a:ext uri="{0D108BD9-81ED-4DB2-BD59-A6C34878D82A}">
                    <a16:rowId xmlns:a16="http://schemas.microsoft.com/office/drawing/2014/main" val="3983777518"/>
                  </a:ext>
                </a:extLst>
              </a:tr>
              <a:tr h="356023">
                <a:tc>
                  <a:txBody>
                    <a:bodyPr/>
                    <a:lstStyle/>
                    <a:p>
                      <a:r>
                        <a:rPr lang="fr-BE" dirty="0" err="1"/>
                        <a:t>Sommal</a:t>
                      </a:r>
                      <a:r>
                        <a:rPr lang="fr-BE" dirty="0"/>
                        <a:t>-Mayr</a:t>
                      </a:r>
                    </a:p>
                  </a:txBody>
                  <a:tcPr/>
                </a:tc>
                <a:tc>
                  <a:txBody>
                    <a:bodyPr/>
                    <a:lstStyle/>
                    <a:p>
                      <a:r>
                        <a:rPr lang="fr-BE" dirty="0"/>
                        <a:t>Augsbourg</a:t>
                      </a:r>
                    </a:p>
                  </a:txBody>
                  <a:tcPr/>
                </a:tc>
                <a:tc>
                  <a:txBody>
                    <a:bodyPr/>
                    <a:lstStyle/>
                    <a:p>
                      <a:r>
                        <a:rPr lang="fr-BE" dirty="0"/>
                        <a:t>1615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Munich, Rome, </a:t>
                      </a:r>
                      <a:r>
                        <a:rPr lang="fr-BE" dirty="0">
                          <a:solidFill>
                            <a:srgbClr val="00B050"/>
                          </a:solidFill>
                        </a:rPr>
                        <a:t>Louvain</a:t>
                      </a:r>
                      <a:r>
                        <a:rPr lang="fr-BE" dirty="0"/>
                        <a:t>, </a:t>
                      </a:r>
                      <a:r>
                        <a:rPr lang="fr-BE" dirty="0">
                          <a:solidFill>
                            <a:srgbClr val="00B050"/>
                          </a:solidFill>
                        </a:rPr>
                        <a:t>Bruges</a:t>
                      </a:r>
                    </a:p>
                  </a:txBody>
                  <a:tcPr/>
                </a:tc>
                <a:tc>
                  <a:txBody>
                    <a:bodyPr/>
                    <a:lstStyle/>
                    <a:p>
                      <a:pPr algn="ctr"/>
                      <a:r>
                        <a:rPr lang="fr-BE" dirty="0"/>
                        <a:t>4</a:t>
                      </a:r>
                    </a:p>
                  </a:txBody>
                  <a:tcPr/>
                </a:tc>
                <a:extLst>
                  <a:ext uri="{0D108BD9-81ED-4DB2-BD59-A6C34878D82A}">
                    <a16:rowId xmlns:a16="http://schemas.microsoft.com/office/drawing/2014/main" val="3335325265"/>
                  </a:ext>
                </a:extLst>
              </a:tr>
              <a:tr h="356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a:t>Rosweyde</a:t>
                      </a:r>
                      <a:endParaRPr lang="fr-BE" dirty="0"/>
                    </a:p>
                  </a:txBody>
                  <a:tcPr/>
                </a:tc>
                <a:tc>
                  <a:txBody>
                    <a:bodyPr/>
                    <a:lstStyle/>
                    <a:p>
                      <a:r>
                        <a:rPr lang="fr-BE" dirty="0"/>
                        <a:t>Anvers</a:t>
                      </a:r>
                    </a:p>
                  </a:txBody>
                  <a:tcPr/>
                </a:tc>
                <a:tc>
                  <a:txBody>
                    <a:bodyPr/>
                    <a:lstStyle/>
                    <a:p>
                      <a:r>
                        <a:rPr lang="fr-BE" dirty="0"/>
                        <a:t>1617</a:t>
                      </a:r>
                    </a:p>
                  </a:txBody>
                  <a:tcPr/>
                </a:tc>
                <a:tc>
                  <a:txBody>
                    <a:bodyPr/>
                    <a:lstStyle/>
                    <a:p>
                      <a:r>
                        <a:rPr lang="fr-BE" dirty="0"/>
                        <a:t>Munich, Rome</a:t>
                      </a:r>
                    </a:p>
                  </a:txBody>
                  <a:tcPr/>
                </a:tc>
                <a:tc>
                  <a:txBody>
                    <a:bodyPr/>
                    <a:lstStyle/>
                    <a:p>
                      <a:pPr algn="ctr"/>
                      <a:r>
                        <a:rPr lang="fr-BE" dirty="0"/>
                        <a:t>2</a:t>
                      </a:r>
                    </a:p>
                  </a:txBody>
                  <a:tcPr/>
                </a:tc>
                <a:extLst>
                  <a:ext uri="{0D108BD9-81ED-4DB2-BD59-A6C34878D82A}">
                    <a16:rowId xmlns:a16="http://schemas.microsoft.com/office/drawing/2014/main" val="1486085568"/>
                  </a:ext>
                </a:extLst>
              </a:tr>
              <a:tr h="356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a:t>Sommal</a:t>
                      </a:r>
                      <a:endParaRPr lang="fr-BE" dirty="0"/>
                    </a:p>
                  </a:txBody>
                  <a:tcPr/>
                </a:tc>
                <a:tc>
                  <a:txBody>
                    <a:bodyPr/>
                    <a:lstStyle/>
                    <a:p>
                      <a:r>
                        <a:rPr lang="fr-BE" dirty="0"/>
                        <a:t>Saint-Omer</a:t>
                      </a:r>
                    </a:p>
                  </a:txBody>
                  <a:tcPr/>
                </a:tc>
                <a:tc>
                  <a:txBody>
                    <a:bodyPr/>
                    <a:lstStyle/>
                    <a:p>
                      <a:r>
                        <a:rPr lang="fr-BE" dirty="0"/>
                        <a:t>1621</a:t>
                      </a:r>
                    </a:p>
                  </a:txBody>
                  <a:tcPr/>
                </a:tc>
                <a:tc>
                  <a:txBody>
                    <a:bodyPr/>
                    <a:lstStyle/>
                    <a:p>
                      <a:r>
                        <a:rPr lang="fr-BE" dirty="0">
                          <a:solidFill>
                            <a:srgbClr val="00B050"/>
                          </a:solidFill>
                        </a:rPr>
                        <a:t>Louvain</a:t>
                      </a:r>
                      <a:r>
                        <a:rPr lang="fr-BE" dirty="0"/>
                        <a:t> (sodalité, 12 ex.)</a:t>
                      </a:r>
                    </a:p>
                  </a:txBody>
                  <a:tcPr/>
                </a:tc>
                <a:tc>
                  <a:txBody>
                    <a:bodyPr/>
                    <a:lstStyle/>
                    <a:p>
                      <a:pPr algn="ctr"/>
                      <a:r>
                        <a:rPr lang="fr-BE" dirty="0"/>
                        <a:t>1</a:t>
                      </a:r>
                    </a:p>
                  </a:txBody>
                  <a:tcPr/>
                </a:tc>
                <a:extLst>
                  <a:ext uri="{0D108BD9-81ED-4DB2-BD59-A6C34878D82A}">
                    <a16:rowId xmlns:a16="http://schemas.microsoft.com/office/drawing/2014/main" val="1084974820"/>
                  </a:ext>
                </a:extLst>
              </a:tr>
              <a:tr h="356023">
                <a:tc>
                  <a:txBody>
                    <a:bodyPr/>
                    <a:lstStyle/>
                    <a:p>
                      <a:r>
                        <a:rPr lang="fr-BE" i="1" dirty="0" err="1"/>
                        <a:t>Vindiciae</a:t>
                      </a:r>
                      <a:endParaRPr lang="fr-BE" dirty="0"/>
                    </a:p>
                  </a:txBody>
                  <a:tcPr/>
                </a:tc>
                <a:tc>
                  <a:txBody>
                    <a:bodyPr/>
                    <a:lstStyle/>
                    <a:p>
                      <a:r>
                        <a:rPr lang="fr-BE" dirty="0"/>
                        <a:t>Anvers</a:t>
                      </a:r>
                    </a:p>
                  </a:txBody>
                  <a:tcPr/>
                </a:tc>
                <a:tc>
                  <a:txBody>
                    <a:bodyPr/>
                    <a:lstStyle/>
                    <a:p>
                      <a:r>
                        <a:rPr lang="fr-BE" dirty="0"/>
                        <a:t>1621</a:t>
                      </a:r>
                    </a:p>
                  </a:txBody>
                  <a:tcPr/>
                </a:tc>
                <a:tc>
                  <a:txBody>
                    <a:bodyPr/>
                    <a:lstStyle/>
                    <a:p>
                      <a:r>
                        <a:rPr lang="fr-BE" dirty="0">
                          <a:solidFill>
                            <a:srgbClr val="00B050"/>
                          </a:solidFill>
                        </a:rPr>
                        <a:t>Halle</a:t>
                      </a:r>
                      <a:r>
                        <a:rPr lang="fr-BE" dirty="0"/>
                        <a:t>, </a:t>
                      </a:r>
                      <a:r>
                        <a:rPr lang="fr-BE" dirty="0">
                          <a:solidFill>
                            <a:srgbClr val="00B050"/>
                          </a:solidFill>
                        </a:rPr>
                        <a:t>Louvain</a:t>
                      </a:r>
                      <a:r>
                        <a:rPr lang="fr-BE" dirty="0"/>
                        <a:t>, </a:t>
                      </a:r>
                      <a:r>
                        <a:rPr lang="fr-BE" dirty="0">
                          <a:solidFill>
                            <a:srgbClr val="00B050"/>
                          </a:solidFill>
                        </a:rPr>
                        <a:t>Bruges</a:t>
                      </a:r>
                      <a:r>
                        <a:rPr lang="fr-BE" dirty="0"/>
                        <a:t>, </a:t>
                      </a:r>
                      <a:r>
                        <a:rPr lang="fr-BE" dirty="0">
                          <a:solidFill>
                            <a:srgbClr val="00B050"/>
                          </a:solidFill>
                        </a:rPr>
                        <a:t>Bruxelles</a:t>
                      </a:r>
                    </a:p>
                  </a:txBody>
                  <a:tcPr/>
                </a:tc>
                <a:tc>
                  <a:txBody>
                    <a:bodyPr/>
                    <a:lstStyle/>
                    <a:p>
                      <a:pPr algn="ctr"/>
                      <a:r>
                        <a:rPr lang="fr-BE" dirty="0"/>
                        <a:t>4</a:t>
                      </a:r>
                    </a:p>
                  </a:txBody>
                  <a:tcPr/>
                </a:tc>
                <a:extLst>
                  <a:ext uri="{0D108BD9-81ED-4DB2-BD59-A6C34878D82A}">
                    <a16:rowId xmlns:a16="http://schemas.microsoft.com/office/drawing/2014/main" val="421682811"/>
                  </a:ext>
                </a:extLst>
              </a:tr>
              <a:tr h="356023">
                <a:tc>
                  <a:txBody>
                    <a:bodyPr/>
                    <a:lstStyle/>
                    <a:p>
                      <a:r>
                        <a:rPr lang="fr-BE" dirty="0" err="1"/>
                        <a:t>Sommal</a:t>
                      </a:r>
                      <a:endParaRPr lang="fr-BE" dirty="0"/>
                    </a:p>
                  </a:txBody>
                  <a:tcPr/>
                </a:tc>
                <a:tc>
                  <a:txBody>
                    <a:bodyPr/>
                    <a:lstStyle/>
                    <a:p>
                      <a:r>
                        <a:rPr lang="fr-BE" dirty="0"/>
                        <a:t>Munich</a:t>
                      </a:r>
                    </a:p>
                  </a:txBody>
                  <a:tcPr/>
                </a:tc>
                <a:tc>
                  <a:txBody>
                    <a:bodyPr/>
                    <a:lstStyle/>
                    <a:p>
                      <a:r>
                        <a:rPr lang="fr-BE" dirty="0"/>
                        <a:t>1621</a:t>
                      </a:r>
                    </a:p>
                  </a:txBody>
                  <a:tcPr/>
                </a:tc>
                <a:tc>
                  <a:txBody>
                    <a:bodyPr/>
                    <a:lstStyle/>
                    <a:p>
                      <a:r>
                        <a:rPr lang="fr-BE" dirty="0"/>
                        <a:t>Munich</a:t>
                      </a:r>
                    </a:p>
                  </a:txBody>
                  <a:tcPr/>
                </a:tc>
                <a:tc>
                  <a:txBody>
                    <a:bodyPr/>
                    <a:lstStyle/>
                    <a:p>
                      <a:pPr algn="ctr"/>
                      <a:r>
                        <a:rPr lang="fr-BE" dirty="0"/>
                        <a:t>1</a:t>
                      </a:r>
                    </a:p>
                  </a:txBody>
                  <a:tcPr/>
                </a:tc>
                <a:extLst>
                  <a:ext uri="{0D108BD9-81ED-4DB2-BD59-A6C34878D82A}">
                    <a16:rowId xmlns:a16="http://schemas.microsoft.com/office/drawing/2014/main" val="1652224536"/>
                  </a:ext>
                </a:extLst>
              </a:tr>
              <a:tr h="356023">
                <a:tc>
                  <a:txBody>
                    <a:bodyPr/>
                    <a:lstStyle/>
                    <a:p>
                      <a:r>
                        <a:rPr lang="fr-BE" dirty="0" err="1"/>
                        <a:t>Rosweyde</a:t>
                      </a:r>
                      <a:endParaRPr lang="fr-BE" dirty="0"/>
                    </a:p>
                  </a:txBody>
                  <a:tcPr/>
                </a:tc>
                <a:tc>
                  <a:txBody>
                    <a:bodyPr/>
                    <a:lstStyle/>
                    <a:p>
                      <a:r>
                        <a:rPr lang="fr-BE" dirty="0"/>
                        <a:t>Cologne</a:t>
                      </a:r>
                    </a:p>
                  </a:txBody>
                  <a:tcPr/>
                </a:tc>
                <a:tc>
                  <a:txBody>
                    <a:bodyPr/>
                    <a:lstStyle/>
                    <a:p>
                      <a:r>
                        <a:rPr lang="fr-BE" dirty="0"/>
                        <a:t>1629</a:t>
                      </a:r>
                    </a:p>
                  </a:txBody>
                  <a:tcPr/>
                </a:tc>
                <a:tc>
                  <a:txBody>
                    <a:bodyPr/>
                    <a:lstStyle/>
                    <a:p>
                      <a:r>
                        <a:rPr lang="fr-BE" dirty="0"/>
                        <a:t>Münster</a:t>
                      </a:r>
                    </a:p>
                  </a:txBody>
                  <a:tcPr/>
                </a:tc>
                <a:tc>
                  <a:txBody>
                    <a:bodyPr/>
                    <a:lstStyle/>
                    <a:p>
                      <a:pPr algn="ctr"/>
                      <a:r>
                        <a:rPr lang="fr-BE" dirty="0"/>
                        <a:t>1</a:t>
                      </a:r>
                    </a:p>
                  </a:txBody>
                  <a:tcPr/>
                </a:tc>
                <a:extLst>
                  <a:ext uri="{0D108BD9-81ED-4DB2-BD59-A6C34878D82A}">
                    <a16:rowId xmlns:a16="http://schemas.microsoft.com/office/drawing/2014/main" val="4218191794"/>
                  </a:ext>
                </a:extLst>
              </a:tr>
              <a:tr h="356023">
                <a:tc>
                  <a:txBody>
                    <a:bodyPr/>
                    <a:lstStyle/>
                    <a:p>
                      <a:r>
                        <a:rPr lang="fr-BE" dirty="0" err="1"/>
                        <a:t>Sommal</a:t>
                      </a:r>
                      <a:r>
                        <a:rPr lang="fr-BE" dirty="0"/>
                        <a:t>-Mayr</a:t>
                      </a:r>
                    </a:p>
                  </a:txBody>
                  <a:tcPr/>
                </a:tc>
                <a:tc>
                  <a:txBody>
                    <a:bodyPr/>
                    <a:lstStyle/>
                    <a:p>
                      <a:r>
                        <a:rPr lang="fr-BE" dirty="0"/>
                        <a:t>Cologne</a:t>
                      </a:r>
                    </a:p>
                  </a:txBody>
                  <a:tcPr/>
                </a:tc>
                <a:tc>
                  <a:txBody>
                    <a:bodyPr/>
                    <a:lstStyle/>
                    <a:p>
                      <a:r>
                        <a:rPr lang="fr-BE" dirty="0"/>
                        <a:t>1630</a:t>
                      </a:r>
                    </a:p>
                  </a:txBody>
                  <a:tcPr/>
                </a:tc>
                <a:tc>
                  <a:txBody>
                    <a:bodyPr/>
                    <a:lstStyle/>
                    <a:p>
                      <a:r>
                        <a:rPr lang="fr-BE" dirty="0">
                          <a:solidFill>
                            <a:srgbClr val="00B050"/>
                          </a:solidFill>
                        </a:rPr>
                        <a:t>Liège</a:t>
                      </a:r>
                    </a:p>
                  </a:txBody>
                  <a:tcPr/>
                </a:tc>
                <a:tc>
                  <a:txBody>
                    <a:bodyPr/>
                    <a:lstStyle/>
                    <a:p>
                      <a:pPr algn="ctr"/>
                      <a:r>
                        <a:rPr lang="fr-BE" dirty="0"/>
                        <a:t>1</a:t>
                      </a:r>
                    </a:p>
                  </a:txBody>
                  <a:tcPr/>
                </a:tc>
                <a:extLst>
                  <a:ext uri="{0D108BD9-81ED-4DB2-BD59-A6C34878D82A}">
                    <a16:rowId xmlns:a16="http://schemas.microsoft.com/office/drawing/2014/main" val="2269584565"/>
                  </a:ext>
                </a:extLst>
              </a:tr>
            </a:tbl>
          </a:graphicData>
        </a:graphic>
      </p:graphicFrame>
    </p:spTree>
    <p:extLst>
      <p:ext uri="{BB962C8B-B14F-4D97-AF65-F5344CB8AC3E}">
        <p14:creationId xmlns:p14="http://schemas.microsoft.com/office/powerpoint/2010/main" val="3118236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67CF961-2D02-5A73-A261-B2785C47E32F}"/>
              </a:ext>
            </a:extLst>
          </p:cNvPr>
          <p:cNvSpPr txBox="1"/>
          <p:nvPr/>
        </p:nvSpPr>
        <p:spPr>
          <a:xfrm>
            <a:off x="984132" y="1039356"/>
            <a:ext cx="4259499" cy="1292662"/>
          </a:xfrm>
          <a:prstGeom prst="rect">
            <a:avLst/>
          </a:prstGeom>
          <a:noFill/>
        </p:spPr>
        <p:txBody>
          <a:bodyPr wrap="none" rtlCol="0">
            <a:spAutoFit/>
          </a:bodyPr>
          <a:lstStyle/>
          <a:p>
            <a:pPr algn="ctr"/>
            <a:r>
              <a:rPr lang="fr-BE" sz="2400" dirty="0"/>
              <a:t>Isomorphisme des bibliothèques</a:t>
            </a:r>
          </a:p>
          <a:p>
            <a:pPr algn="ctr"/>
            <a:endParaRPr lang="fr-BE" dirty="0"/>
          </a:p>
          <a:p>
            <a:pPr algn="ctr"/>
            <a:r>
              <a:rPr lang="fr-BE" dirty="0"/>
              <a:t>Tendances &gt; Homogénéité</a:t>
            </a:r>
          </a:p>
          <a:p>
            <a:pPr algn="ctr"/>
            <a:r>
              <a:rPr lang="fr-BE" dirty="0"/>
              <a:t>Denys reste l’élément central</a:t>
            </a:r>
          </a:p>
        </p:txBody>
      </p:sp>
      <p:sp>
        <p:nvSpPr>
          <p:cNvPr id="3" name="ZoneTexte 2">
            <a:extLst>
              <a:ext uri="{FF2B5EF4-FFF2-40B4-BE49-F238E27FC236}">
                <a16:creationId xmlns:a16="http://schemas.microsoft.com/office/drawing/2014/main" id="{4B44CBF7-CD29-DEAC-B57E-D4DF3ED28868}"/>
              </a:ext>
            </a:extLst>
          </p:cNvPr>
          <p:cNvSpPr txBox="1"/>
          <p:nvPr/>
        </p:nvSpPr>
        <p:spPr>
          <a:xfrm>
            <a:off x="7268596" y="1039356"/>
            <a:ext cx="3553217" cy="1292662"/>
          </a:xfrm>
          <a:prstGeom prst="rect">
            <a:avLst/>
          </a:prstGeom>
          <a:noFill/>
        </p:spPr>
        <p:txBody>
          <a:bodyPr wrap="none" rtlCol="0">
            <a:spAutoFit/>
          </a:bodyPr>
          <a:lstStyle/>
          <a:p>
            <a:pPr algn="ctr"/>
            <a:r>
              <a:rPr lang="fr-BE" sz="2400" dirty="0"/>
              <a:t>Rôle de passeurs</a:t>
            </a:r>
          </a:p>
          <a:p>
            <a:pPr algn="ctr"/>
            <a:endParaRPr lang="fr-BE" dirty="0"/>
          </a:p>
          <a:p>
            <a:pPr algn="ctr"/>
            <a:r>
              <a:rPr lang="fr-BE" dirty="0"/>
              <a:t>Pierre </a:t>
            </a:r>
            <a:r>
              <a:rPr lang="fr-BE" dirty="0" err="1"/>
              <a:t>Bellère</a:t>
            </a:r>
            <a:r>
              <a:rPr lang="fr-BE" dirty="0"/>
              <a:t> à la Foire de Francfort</a:t>
            </a:r>
          </a:p>
          <a:p>
            <a:pPr algn="ctr"/>
            <a:r>
              <a:rPr lang="fr-BE" dirty="0"/>
              <a:t>Donations peu nombreuses</a:t>
            </a:r>
          </a:p>
        </p:txBody>
      </p:sp>
      <p:sp>
        <p:nvSpPr>
          <p:cNvPr id="4" name="ZoneTexte 3">
            <a:extLst>
              <a:ext uri="{FF2B5EF4-FFF2-40B4-BE49-F238E27FC236}">
                <a16:creationId xmlns:a16="http://schemas.microsoft.com/office/drawing/2014/main" id="{9D0AE598-B48F-538D-CD7D-720EEC705870}"/>
              </a:ext>
            </a:extLst>
          </p:cNvPr>
          <p:cNvSpPr txBox="1"/>
          <p:nvPr/>
        </p:nvSpPr>
        <p:spPr>
          <a:xfrm>
            <a:off x="778595" y="3741152"/>
            <a:ext cx="4670574" cy="1600438"/>
          </a:xfrm>
          <a:prstGeom prst="rect">
            <a:avLst/>
          </a:prstGeom>
          <a:noFill/>
        </p:spPr>
        <p:txBody>
          <a:bodyPr wrap="none" rtlCol="0">
            <a:spAutoFit/>
          </a:bodyPr>
          <a:lstStyle/>
          <a:p>
            <a:pPr algn="ctr"/>
            <a:r>
              <a:rPr lang="fr-BE" sz="2400" dirty="0"/>
              <a:t>Interdiction des ouvrages mystiques</a:t>
            </a:r>
          </a:p>
          <a:p>
            <a:pPr algn="ctr"/>
            <a:endParaRPr lang="fr-BE" sz="2000" dirty="0"/>
          </a:p>
          <a:p>
            <a:pPr algn="ctr"/>
            <a:r>
              <a:rPr lang="fr-BE" dirty="0"/>
              <a:t>Affaiblissement des liens avec la Chartreuse</a:t>
            </a:r>
          </a:p>
          <a:p>
            <a:pPr algn="ctr"/>
            <a:r>
              <a:rPr lang="fr-BE" dirty="0"/>
              <a:t>Conséquences fortes dans les Pays-Bas ?</a:t>
            </a:r>
          </a:p>
          <a:p>
            <a:endParaRPr lang="fr-BE" dirty="0"/>
          </a:p>
        </p:txBody>
      </p:sp>
      <p:sp>
        <p:nvSpPr>
          <p:cNvPr id="5" name="ZoneTexte 4">
            <a:extLst>
              <a:ext uri="{FF2B5EF4-FFF2-40B4-BE49-F238E27FC236}">
                <a16:creationId xmlns:a16="http://schemas.microsoft.com/office/drawing/2014/main" id="{53DBA3B4-A83C-1A3C-B70F-F7CEDBC2E5E1}"/>
              </a:ext>
            </a:extLst>
          </p:cNvPr>
          <p:cNvSpPr txBox="1"/>
          <p:nvPr/>
        </p:nvSpPr>
        <p:spPr>
          <a:xfrm>
            <a:off x="7356121" y="3402598"/>
            <a:ext cx="3568669" cy="1938992"/>
          </a:xfrm>
          <a:prstGeom prst="rect">
            <a:avLst/>
          </a:prstGeom>
          <a:noFill/>
        </p:spPr>
        <p:txBody>
          <a:bodyPr wrap="none" rtlCol="0">
            <a:spAutoFit/>
          </a:bodyPr>
          <a:lstStyle/>
          <a:p>
            <a:pPr algn="ctr"/>
            <a:r>
              <a:rPr lang="fr-BE" sz="2400" dirty="0"/>
              <a:t>Tradition éditoriale jésuite </a:t>
            </a:r>
          </a:p>
          <a:p>
            <a:pPr algn="ctr"/>
            <a:r>
              <a:rPr lang="fr-BE" sz="2400" dirty="0"/>
              <a:t>de l’</a:t>
            </a:r>
            <a:r>
              <a:rPr lang="fr-BE" sz="2400" i="1" dirty="0" err="1"/>
              <a:t>Imitatio</a:t>
            </a:r>
            <a:r>
              <a:rPr lang="fr-BE" sz="2400" i="1" dirty="0"/>
              <a:t> Christi</a:t>
            </a:r>
            <a:endParaRPr lang="fr-BE" sz="2400" dirty="0"/>
          </a:p>
          <a:p>
            <a:pPr algn="ctr"/>
            <a:endParaRPr lang="fr-BE" dirty="0"/>
          </a:p>
          <a:p>
            <a:pPr algn="ctr"/>
            <a:r>
              <a:rPr lang="fr-BE" dirty="0"/>
              <a:t>Grand succès européen</a:t>
            </a:r>
          </a:p>
          <a:p>
            <a:pPr algn="ctr"/>
            <a:r>
              <a:rPr lang="fr-BE" dirty="0"/>
              <a:t>Demande des collèges vite satisfaite</a:t>
            </a:r>
          </a:p>
          <a:p>
            <a:pPr algn="ctr"/>
            <a:r>
              <a:rPr lang="fr-BE" dirty="0"/>
              <a:t>Dimension identitaire déterminante</a:t>
            </a:r>
          </a:p>
        </p:txBody>
      </p:sp>
      <p:cxnSp>
        <p:nvCxnSpPr>
          <p:cNvPr id="7" name="Connecteur droit 6">
            <a:extLst>
              <a:ext uri="{FF2B5EF4-FFF2-40B4-BE49-F238E27FC236}">
                <a16:creationId xmlns:a16="http://schemas.microsoft.com/office/drawing/2014/main" id="{4FBB49E2-3FB1-3CB3-B5BB-C3E5D5A3EBEF}"/>
              </a:ext>
            </a:extLst>
          </p:cNvPr>
          <p:cNvCxnSpPr/>
          <p:nvPr/>
        </p:nvCxnSpPr>
        <p:spPr>
          <a:xfrm>
            <a:off x="6096000" y="171450"/>
            <a:ext cx="0" cy="601980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CFAF8A45-63ED-E0B6-0C5F-ECD9945F1651}"/>
              </a:ext>
            </a:extLst>
          </p:cNvPr>
          <p:cNvCxnSpPr>
            <a:cxnSpLocks/>
          </p:cNvCxnSpPr>
          <p:nvPr/>
        </p:nvCxnSpPr>
        <p:spPr>
          <a:xfrm flipH="1">
            <a:off x="152400" y="3181350"/>
            <a:ext cx="11811000"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792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86E084-587B-4477-9A16-20D88E90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3" name="Rectangle 12">
            <a:extLst>
              <a:ext uri="{FF2B5EF4-FFF2-40B4-BE49-F238E27FC236}">
                <a16:creationId xmlns:a16="http://schemas.microsoft.com/office/drawing/2014/main" id="{E917005F-BBD6-4572-AA66-5B53DE761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15" name="Straight Connector 14">
            <a:extLst>
              <a:ext uri="{FF2B5EF4-FFF2-40B4-BE49-F238E27FC236}">
                <a16:creationId xmlns:a16="http://schemas.microsoft.com/office/drawing/2014/main" id="{2CFCD635-C557-491A-B373-CA044B7303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27453ACC-4CB4-9146-47B2-7001C934E40A}"/>
              </a:ext>
            </a:extLst>
          </p:cNvPr>
          <p:cNvPicPr>
            <a:picLocks noChangeAspect="1"/>
          </p:cNvPicPr>
          <p:nvPr/>
        </p:nvPicPr>
        <p:blipFill>
          <a:blip r:embed="rId2"/>
          <a:srcRect l="15903" t="52709" r="43060" b="4395"/>
          <a:stretch/>
        </p:blipFill>
        <p:spPr>
          <a:xfrm>
            <a:off x="3525074" y="0"/>
            <a:ext cx="8661241" cy="6858000"/>
          </a:xfrm>
          <a:prstGeom prst="rect">
            <a:avLst/>
          </a:prstGeom>
        </p:spPr>
      </p:pic>
    </p:spTree>
    <p:extLst>
      <p:ext uri="{BB962C8B-B14F-4D97-AF65-F5344CB8AC3E}">
        <p14:creationId xmlns:p14="http://schemas.microsoft.com/office/powerpoint/2010/main" val="3261494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C90B3-72F1-8609-C565-AD9F18489FB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07CB0BA-05A5-8AAE-E5CC-AC66745FB0BD}"/>
              </a:ext>
            </a:extLst>
          </p:cNvPr>
          <p:cNvSpPr>
            <a:spLocks noGrp="1"/>
          </p:cNvSpPr>
          <p:nvPr>
            <p:ph type="title"/>
          </p:nvPr>
        </p:nvSpPr>
        <p:spPr/>
        <p:txBody>
          <a:bodyPr/>
          <a:lstStyle/>
          <a:p>
            <a:r>
              <a:rPr lang="fr-BE" dirty="0">
                <a:solidFill>
                  <a:schemeClr val="tx1"/>
                </a:solidFill>
              </a:rPr>
              <a:t>La Compagnie de Jésus et le livre</a:t>
            </a:r>
          </a:p>
        </p:txBody>
      </p:sp>
      <p:sp>
        <p:nvSpPr>
          <p:cNvPr id="3" name="Espace réservé du contenu 2">
            <a:extLst>
              <a:ext uri="{FF2B5EF4-FFF2-40B4-BE49-F238E27FC236}">
                <a16:creationId xmlns:a16="http://schemas.microsoft.com/office/drawing/2014/main" id="{021ACCC3-CDAB-B16F-AB5A-DDDE4E718369}"/>
              </a:ext>
            </a:extLst>
          </p:cNvPr>
          <p:cNvSpPr>
            <a:spLocks noGrp="1"/>
          </p:cNvSpPr>
          <p:nvPr>
            <p:ph idx="1"/>
          </p:nvPr>
        </p:nvSpPr>
        <p:spPr>
          <a:xfrm>
            <a:off x="1097280" y="1534838"/>
            <a:ext cx="10058400" cy="4023360"/>
          </a:xfrm>
        </p:spPr>
        <p:txBody>
          <a:bodyPr>
            <a:normAutofit/>
          </a:bodyPr>
          <a:lstStyle/>
          <a:p>
            <a:endParaRPr lang="fr-BE" sz="2800" dirty="0">
              <a:solidFill>
                <a:schemeClr val="tx1"/>
              </a:solidFill>
            </a:endParaRPr>
          </a:p>
          <a:p>
            <a:r>
              <a:rPr lang="fr-BE" sz="2800" dirty="0">
                <a:solidFill>
                  <a:schemeClr val="tx1"/>
                </a:solidFill>
              </a:rPr>
              <a:t>10 catalogues de bibliothèques du XVII</a:t>
            </a:r>
            <a:r>
              <a:rPr lang="fr-BE" sz="2800" baseline="30000" dirty="0">
                <a:solidFill>
                  <a:schemeClr val="tx1"/>
                </a:solidFill>
              </a:rPr>
              <a:t>e</a:t>
            </a:r>
            <a:r>
              <a:rPr lang="fr-BE" sz="2800" dirty="0">
                <a:solidFill>
                  <a:schemeClr val="tx1"/>
                </a:solidFill>
              </a:rPr>
              <a:t> siècle</a:t>
            </a:r>
          </a:p>
          <a:p>
            <a:pPr lvl="1"/>
            <a:r>
              <a:rPr lang="fr-BE" sz="2200" dirty="0">
                <a:solidFill>
                  <a:schemeClr val="tx1"/>
                </a:solidFill>
              </a:rPr>
              <a:t>5 registres de donations</a:t>
            </a:r>
          </a:p>
          <a:p>
            <a:r>
              <a:rPr lang="fr-BE" sz="2400" dirty="0">
                <a:solidFill>
                  <a:schemeClr val="tx1"/>
                </a:solidFill>
              </a:rPr>
              <a:t>SJ = Apostolat par le livre</a:t>
            </a:r>
          </a:p>
          <a:p>
            <a:pPr lvl="1"/>
            <a:r>
              <a:rPr lang="fr-BE" sz="2200" dirty="0">
                <a:solidFill>
                  <a:schemeClr val="tx1"/>
                </a:solidFill>
              </a:rPr>
              <a:t>Collections « homogènes » pour un message homogène ?</a:t>
            </a:r>
          </a:p>
          <a:p>
            <a:pPr lvl="1"/>
            <a:r>
              <a:rPr lang="fr-BE" sz="2200" dirty="0">
                <a:solidFill>
                  <a:schemeClr val="tx1"/>
                </a:solidFill>
              </a:rPr>
              <a:t>Systèmes de communication jésuite</a:t>
            </a:r>
          </a:p>
          <a:p>
            <a:r>
              <a:rPr lang="fr-BE" sz="2400" dirty="0">
                <a:solidFill>
                  <a:schemeClr val="tx1"/>
                </a:solidFill>
              </a:rPr>
              <a:t>Isomorphisme</a:t>
            </a:r>
          </a:p>
          <a:p>
            <a:pPr lvl="1"/>
            <a:r>
              <a:rPr lang="fr-BE" sz="2200" dirty="0">
                <a:solidFill>
                  <a:schemeClr val="tx1"/>
                </a:solidFill>
              </a:rPr>
              <a:t>Deux groupes similaires 	Propriétés identiques</a:t>
            </a:r>
          </a:p>
          <a:p>
            <a:pPr lvl="1"/>
            <a:r>
              <a:rPr lang="fr-BE" sz="2200" dirty="0">
                <a:solidFill>
                  <a:schemeClr val="tx1"/>
                </a:solidFill>
              </a:rPr>
              <a:t>Méthode heuristique</a:t>
            </a:r>
          </a:p>
          <a:p>
            <a:pPr marL="0" indent="0">
              <a:buNone/>
            </a:pPr>
            <a:endParaRPr lang="fr-BE" sz="2400" dirty="0">
              <a:solidFill>
                <a:schemeClr val="tx1"/>
              </a:solidFill>
            </a:endParaRPr>
          </a:p>
        </p:txBody>
      </p:sp>
      <p:sp>
        <p:nvSpPr>
          <p:cNvPr id="4" name="Flèche : droite 3">
            <a:extLst>
              <a:ext uri="{FF2B5EF4-FFF2-40B4-BE49-F238E27FC236}">
                <a16:creationId xmlns:a16="http://schemas.microsoft.com/office/drawing/2014/main" id="{D18DFDF7-7D6F-D689-C50E-CB5AB046FCE7}"/>
              </a:ext>
            </a:extLst>
          </p:cNvPr>
          <p:cNvSpPr/>
          <p:nvPr/>
        </p:nvSpPr>
        <p:spPr>
          <a:xfrm>
            <a:off x="4248150" y="4781550"/>
            <a:ext cx="447675" cy="2179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Image 5">
            <a:extLst>
              <a:ext uri="{FF2B5EF4-FFF2-40B4-BE49-F238E27FC236}">
                <a16:creationId xmlns:a16="http://schemas.microsoft.com/office/drawing/2014/main" id="{ACC6B679-631C-21F6-06B0-7217B2C5ECEC}"/>
              </a:ext>
            </a:extLst>
          </p:cNvPr>
          <p:cNvPicPr>
            <a:picLocks noChangeAspect="1"/>
          </p:cNvPicPr>
          <p:nvPr/>
        </p:nvPicPr>
        <p:blipFill>
          <a:blip r:embed="rId3"/>
          <a:stretch>
            <a:fillRect/>
          </a:stretch>
        </p:blipFill>
        <p:spPr>
          <a:xfrm>
            <a:off x="7972925" y="3783490"/>
            <a:ext cx="3638137" cy="2674302"/>
          </a:xfrm>
          <a:prstGeom prst="rect">
            <a:avLst/>
          </a:prstGeom>
          <a:ln>
            <a:solidFill>
              <a:schemeClr val="tx1"/>
            </a:solidFill>
          </a:ln>
        </p:spPr>
      </p:pic>
    </p:spTree>
    <p:extLst>
      <p:ext uri="{BB962C8B-B14F-4D97-AF65-F5344CB8AC3E}">
        <p14:creationId xmlns:p14="http://schemas.microsoft.com/office/powerpoint/2010/main" val="1676958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5F725A-B5CB-96B1-1925-F765CD1D0623}"/>
              </a:ext>
            </a:extLst>
          </p:cNvPr>
          <p:cNvSpPr>
            <a:spLocks noGrp="1"/>
          </p:cNvSpPr>
          <p:nvPr>
            <p:ph type="title"/>
          </p:nvPr>
        </p:nvSpPr>
        <p:spPr/>
        <p:txBody>
          <a:bodyPr/>
          <a:lstStyle/>
          <a:p>
            <a:pPr algn="ctr"/>
            <a:r>
              <a:rPr lang="fr-BE" dirty="0">
                <a:solidFill>
                  <a:schemeClr val="tx1"/>
                </a:solidFill>
              </a:rPr>
              <a:t>Huit bibliothèques – Dix catalogues</a:t>
            </a:r>
          </a:p>
        </p:txBody>
      </p:sp>
      <p:graphicFrame>
        <p:nvGraphicFramePr>
          <p:cNvPr id="5" name="Espace réservé du contenu 4">
            <a:extLst>
              <a:ext uri="{FF2B5EF4-FFF2-40B4-BE49-F238E27FC236}">
                <a16:creationId xmlns:a16="http://schemas.microsoft.com/office/drawing/2014/main" id="{BE9E1A34-1B80-0546-9435-D9BD84F0BEE7}"/>
              </a:ext>
            </a:extLst>
          </p:cNvPr>
          <p:cNvGraphicFramePr>
            <a:graphicFrameLocks noGrp="1"/>
          </p:cNvGraphicFramePr>
          <p:nvPr>
            <p:ph idx="1"/>
            <p:extLst>
              <p:ext uri="{D42A27DB-BD31-4B8C-83A1-F6EECF244321}">
                <p14:modId xmlns:p14="http://schemas.microsoft.com/office/powerpoint/2010/main" val="2516038259"/>
              </p:ext>
            </p:extLst>
          </p:nvPr>
        </p:nvGraphicFramePr>
        <p:xfrm>
          <a:off x="1096963" y="1846263"/>
          <a:ext cx="10058400" cy="4079240"/>
        </p:xfrm>
        <a:graphic>
          <a:graphicData uri="http://schemas.openxmlformats.org/drawingml/2006/table">
            <a:tbl>
              <a:tblPr firstRow="1" bandRow="1">
                <a:tableStyleId>{5C22544A-7EE6-4342-B048-85BDC9FD1C3A}</a:tableStyleId>
              </a:tblPr>
              <a:tblGrid>
                <a:gridCol w="3219005">
                  <a:extLst>
                    <a:ext uri="{9D8B030D-6E8A-4147-A177-3AD203B41FA5}">
                      <a16:colId xmlns:a16="http://schemas.microsoft.com/office/drawing/2014/main" val="789576916"/>
                    </a:ext>
                  </a:extLst>
                </a:gridCol>
                <a:gridCol w="1810195">
                  <a:extLst>
                    <a:ext uri="{9D8B030D-6E8A-4147-A177-3AD203B41FA5}">
                      <a16:colId xmlns:a16="http://schemas.microsoft.com/office/drawing/2014/main" val="1130908245"/>
                    </a:ext>
                  </a:extLst>
                </a:gridCol>
                <a:gridCol w="2514600">
                  <a:extLst>
                    <a:ext uri="{9D8B030D-6E8A-4147-A177-3AD203B41FA5}">
                      <a16:colId xmlns:a16="http://schemas.microsoft.com/office/drawing/2014/main" val="4038089653"/>
                    </a:ext>
                  </a:extLst>
                </a:gridCol>
                <a:gridCol w="2514600">
                  <a:extLst>
                    <a:ext uri="{9D8B030D-6E8A-4147-A177-3AD203B41FA5}">
                      <a16:colId xmlns:a16="http://schemas.microsoft.com/office/drawing/2014/main" val="4240799185"/>
                    </a:ext>
                  </a:extLst>
                </a:gridCol>
              </a:tblGrid>
              <a:tr h="370840">
                <a:tc>
                  <a:txBody>
                    <a:bodyPr/>
                    <a:lstStyle/>
                    <a:p>
                      <a:pPr algn="ctr"/>
                      <a:r>
                        <a:rPr lang="fr-BE" dirty="0">
                          <a:solidFill>
                            <a:schemeClr val="tx1"/>
                          </a:solidFill>
                        </a:rPr>
                        <a:t>Bibliothèque (catalogue)</a:t>
                      </a:r>
                    </a:p>
                  </a:txBody>
                  <a:tcPr/>
                </a:tc>
                <a:tc>
                  <a:txBody>
                    <a:bodyPr/>
                    <a:lstStyle/>
                    <a:p>
                      <a:pPr algn="ctr"/>
                      <a:r>
                        <a:rPr lang="fr-BE" dirty="0">
                          <a:solidFill>
                            <a:schemeClr val="tx1"/>
                          </a:solidFill>
                        </a:rPr>
                        <a:t>Dates</a:t>
                      </a:r>
                    </a:p>
                  </a:txBody>
                  <a:tcPr/>
                </a:tc>
                <a:tc>
                  <a:txBody>
                    <a:bodyPr/>
                    <a:lstStyle/>
                    <a:p>
                      <a:pPr algn="ctr"/>
                      <a:r>
                        <a:rPr lang="fr-BE" dirty="0">
                          <a:solidFill>
                            <a:schemeClr val="tx1"/>
                          </a:solidFill>
                        </a:rPr>
                        <a:t>Rédacteur</a:t>
                      </a:r>
                    </a:p>
                  </a:txBody>
                  <a:tcPr/>
                </a:tc>
                <a:tc>
                  <a:txBody>
                    <a:bodyPr/>
                    <a:lstStyle/>
                    <a:p>
                      <a:pPr algn="ctr"/>
                      <a:r>
                        <a:rPr lang="fr-BE" dirty="0">
                          <a:solidFill>
                            <a:schemeClr val="tx1"/>
                          </a:solidFill>
                        </a:rPr>
                        <a:t>Conservation</a:t>
                      </a:r>
                    </a:p>
                  </a:txBody>
                  <a:tcPr/>
                </a:tc>
                <a:extLst>
                  <a:ext uri="{0D108BD9-81ED-4DB2-BD59-A6C34878D82A}">
                    <a16:rowId xmlns:a16="http://schemas.microsoft.com/office/drawing/2014/main" val="1317851503"/>
                  </a:ext>
                </a:extLst>
              </a:tr>
              <a:tr h="370840">
                <a:tc>
                  <a:txBody>
                    <a:bodyPr/>
                    <a:lstStyle/>
                    <a:p>
                      <a:r>
                        <a:rPr lang="fr-BE" dirty="0"/>
                        <a:t>Halle</a:t>
                      </a:r>
                    </a:p>
                  </a:txBody>
                  <a:tcPr/>
                </a:tc>
                <a:tc>
                  <a:txBody>
                    <a:bodyPr/>
                    <a:lstStyle/>
                    <a:p>
                      <a:pPr algn="ctr"/>
                      <a:r>
                        <a:rPr lang="fr-BE" dirty="0"/>
                        <a:t>1635-1641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KBR ms. 14281 A</a:t>
                      </a:r>
                    </a:p>
                  </a:txBody>
                  <a:tcPr/>
                </a:tc>
                <a:extLst>
                  <a:ext uri="{0D108BD9-81ED-4DB2-BD59-A6C34878D82A}">
                    <a16:rowId xmlns:a16="http://schemas.microsoft.com/office/drawing/2014/main" val="547704213"/>
                  </a:ext>
                </a:extLst>
              </a:tr>
              <a:tr h="370840">
                <a:tc>
                  <a:txBody>
                    <a:bodyPr/>
                    <a:lstStyle/>
                    <a:p>
                      <a:r>
                        <a:rPr lang="fr-BE" dirty="0"/>
                        <a:t>Bruges</a:t>
                      </a:r>
                    </a:p>
                  </a:txBody>
                  <a:tcPr/>
                </a:tc>
                <a:tc>
                  <a:txBody>
                    <a:bodyPr/>
                    <a:lstStyle/>
                    <a:p>
                      <a:pPr algn="ctr"/>
                      <a:r>
                        <a:rPr lang="fr-BE" dirty="0"/>
                        <a:t>1636</a:t>
                      </a:r>
                    </a:p>
                  </a:txBody>
                  <a:tcPr/>
                </a:tc>
                <a:tc>
                  <a:txBody>
                    <a:bodyPr/>
                    <a:lstStyle/>
                    <a:p>
                      <a:r>
                        <a:rPr lang="fr-BE" dirty="0"/>
                        <a:t>/</a:t>
                      </a:r>
                    </a:p>
                  </a:txBody>
                  <a:tcPr/>
                </a:tc>
                <a:tc>
                  <a:txBody>
                    <a:bodyPr/>
                    <a:lstStyle/>
                    <a:p>
                      <a:r>
                        <a:rPr lang="fr-BE" dirty="0"/>
                        <a:t>KBR ms. 4672 A</a:t>
                      </a:r>
                    </a:p>
                  </a:txBody>
                  <a:tcPr/>
                </a:tc>
                <a:extLst>
                  <a:ext uri="{0D108BD9-81ED-4DB2-BD59-A6C34878D82A}">
                    <a16:rowId xmlns:a16="http://schemas.microsoft.com/office/drawing/2014/main" val="536027867"/>
                  </a:ext>
                </a:extLst>
              </a:tr>
              <a:tr h="370840">
                <a:tc>
                  <a:txBody>
                    <a:bodyPr/>
                    <a:lstStyle/>
                    <a:p>
                      <a:r>
                        <a:rPr lang="fr-BE" dirty="0"/>
                        <a:t>Louvain, B. </a:t>
                      </a:r>
                      <a:r>
                        <a:rPr lang="fr-BE" dirty="0" err="1"/>
                        <a:t>Sodalium</a:t>
                      </a:r>
                      <a:r>
                        <a:rPr lang="fr-BE" dirty="0"/>
                        <a:t> Philos.</a:t>
                      </a:r>
                    </a:p>
                  </a:txBody>
                  <a:tcPr/>
                </a:tc>
                <a:tc>
                  <a:txBody>
                    <a:bodyPr/>
                    <a:lstStyle/>
                    <a:p>
                      <a:pPr algn="ctr"/>
                      <a:r>
                        <a:rPr lang="fr-BE" dirty="0"/>
                        <a:t>1663</a:t>
                      </a:r>
                    </a:p>
                  </a:txBody>
                  <a:tcPr/>
                </a:tc>
                <a:tc>
                  <a:txBody>
                    <a:bodyPr/>
                    <a:lstStyle/>
                    <a:p>
                      <a:r>
                        <a:rPr lang="fr-BE"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KBR ms. 4756 C</a:t>
                      </a:r>
                    </a:p>
                  </a:txBody>
                  <a:tcPr/>
                </a:tc>
                <a:extLst>
                  <a:ext uri="{0D108BD9-81ED-4DB2-BD59-A6C34878D82A}">
                    <a16:rowId xmlns:a16="http://schemas.microsoft.com/office/drawing/2014/main" val="1863568006"/>
                  </a:ext>
                </a:extLst>
              </a:tr>
              <a:tr h="370840">
                <a:tc>
                  <a:txBody>
                    <a:bodyPr/>
                    <a:lstStyle/>
                    <a:p>
                      <a:r>
                        <a:rPr lang="fr-BE" dirty="0"/>
                        <a:t>Louvain, B. </a:t>
                      </a:r>
                      <a:r>
                        <a:rPr lang="fr-BE" dirty="0" err="1"/>
                        <a:t>Maior</a:t>
                      </a:r>
                      <a:endParaRPr lang="fr-BE" dirty="0"/>
                    </a:p>
                  </a:txBody>
                  <a:tcPr/>
                </a:tc>
                <a:tc>
                  <a:txBody>
                    <a:bodyPr/>
                    <a:lstStyle/>
                    <a:p>
                      <a:pPr algn="ctr"/>
                      <a:r>
                        <a:rPr lang="fr-BE" dirty="0"/>
                        <a:t>1665</a:t>
                      </a:r>
                    </a:p>
                  </a:txBody>
                  <a:tcPr/>
                </a:tc>
                <a:tc>
                  <a:txBody>
                    <a:bodyPr/>
                    <a:lstStyle/>
                    <a:p>
                      <a:r>
                        <a:rPr lang="fr-BE"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KBR ms. 4673 A</a:t>
                      </a:r>
                    </a:p>
                  </a:txBody>
                  <a:tcPr/>
                </a:tc>
                <a:extLst>
                  <a:ext uri="{0D108BD9-81ED-4DB2-BD59-A6C34878D82A}">
                    <a16:rowId xmlns:a16="http://schemas.microsoft.com/office/drawing/2014/main" val="3821789418"/>
                  </a:ext>
                </a:extLst>
              </a:tr>
              <a:tr h="370840">
                <a:tc>
                  <a:txBody>
                    <a:bodyPr/>
                    <a:lstStyle/>
                    <a:p>
                      <a:r>
                        <a:rPr lang="fr-BE" dirty="0"/>
                        <a:t>Louvain, B. </a:t>
                      </a:r>
                      <a:r>
                        <a:rPr lang="fr-BE" dirty="0" err="1"/>
                        <a:t>Professorum</a:t>
                      </a:r>
                      <a:endParaRPr lang="fr-BE" dirty="0"/>
                    </a:p>
                  </a:txBody>
                  <a:tcPr/>
                </a:tc>
                <a:tc>
                  <a:txBody>
                    <a:bodyPr/>
                    <a:lstStyle/>
                    <a:p>
                      <a:pPr algn="ctr"/>
                      <a:r>
                        <a:rPr lang="fr-BE" dirty="0"/>
                        <a:t>1665</a:t>
                      </a:r>
                    </a:p>
                  </a:txBody>
                  <a:tcPr/>
                </a:tc>
                <a:tc>
                  <a:txBody>
                    <a:bodyPr/>
                    <a:lstStyle/>
                    <a:p>
                      <a:r>
                        <a:rPr lang="fr-BE"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KBR ms. 4714 C</a:t>
                      </a:r>
                    </a:p>
                  </a:txBody>
                  <a:tcPr/>
                </a:tc>
                <a:extLst>
                  <a:ext uri="{0D108BD9-81ED-4DB2-BD59-A6C34878D82A}">
                    <a16:rowId xmlns:a16="http://schemas.microsoft.com/office/drawing/2014/main" val="3856580571"/>
                  </a:ext>
                </a:extLst>
              </a:tr>
              <a:tr h="370840">
                <a:tc>
                  <a:txBody>
                    <a:bodyPr/>
                    <a:lstStyle/>
                    <a:p>
                      <a:r>
                        <a:rPr lang="fr-BE" dirty="0"/>
                        <a:t>Bruxelles</a:t>
                      </a:r>
                    </a:p>
                  </a:txBody>
                  <a:tcPr/>
                </a:tc>
                <a:tc>
                  <a:txBody>
                    <a:bodyPr/>
                    <a:lstStyle/>
                    <a:p>
                      <a:pPr algn="ctr"/>
                      <a:r>
                        <a:rPr lang="fr-BE" dirty="0"/>
                        <a:t>ca. 1665-1670</a:t>
                      </a:r>
                    </a:p>
                  </a:txBody>
                  <a:tcPr/>
                </a:tc>
                <a:tc>
                  <a:txBody>
                    <a:bodyPr/>
                    <a:lstStyle/>
                    <a:p>
                      <a:r>
                        <a:rPr lang="fr-BE" dirty="0"/>
                        <a:t>/</a:t>
                      </a:r>
                    </a:p>
                  </a:txBody>
                  <a:tcPr/>
                </a:tc>
                <a:tc>
                  <a:txBody>
                    <a:bodyPr/>
                    <a:lstStyle/>
                    <a:p>
                      <a:r>
                        <a:rPr lang="fr-BE" dirty="0"/>
                        <a:t>KBR ms. 4685 B</a:t>
                      </a:r>
                    </a:p>
                  </a:txBody>
                  <a:tcPr/>
                </a:tc>
                <a:extLst>
                  <a:ext uri="{0D108BD9-81ED-4DB2-BD59-A6C34878D82A}">
                    <a16:rowId xmlns:a16="http://schemas.microsoft.com/office/drawing/2014/main" val="6819186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Liège (cat. Script. SJ)</a:t>
                      </a:r>
                    </a:p>
                  </a:txBody>
                  <a:tcPr/>
                </a:tc>
                <a:tc>
                  <a:txBody>
                    <a:bodyPr/>
                    <a:lstStyle/>
                    <a:p>
                      <a:pPr algn="ctr"/>
                      <a:r>
                        <a:rPr lang="fr-BE" dirty="0"/>
                        <a:t>1678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Michel </a:t>
                      </a:r>
                      <a:r>
                        <a:rPr lang="fr-BE" dirty="0" err="1"/>
                        <a:t>Lenglet</a:t>
                      </a:r>
                      <a:r>
                        <a:rPr lang="fr-BE" dirty="0"/>
                        <a:t> SJ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a:t>ULiège</a:t>
                      </a:r>
                      <a:r>
                        <a:rPr lang="fr-BE" dirty="0"/>
                        <a:t> ms. 92 C</a:t>
                      </a:r>
                    </a:p>
                  </a:txBody>
                  <a:tcPr/>
                </a:tc>
                <a:extLst>
                  <a:ext uri="{0D108BD9-81ED-4DB2-BD59-A6C34878D82A}">
                    <a16:rowId xmlns:a16="http://schemas.microsoft.com/office/drawing/2014/main" val="40974380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Liège (cat. Script. </a:t>
                      </a:r>
                      <a:r>
                        <a:rPr lang="fr-BE" dirty="0" err="1"/>
                        <a:t>Externorum</a:t>
                      </a:r>
                      <a:r>
                        <a:rPr lang="fr-BE" dirty="0"/>
                        <a:t>)</a:t>
                      </a:r>
                    </a:p>
                  </a:txBody>
                  <a:tcPr/>
                </a:tc>
                <a:tc>
                  <a:txBody>
                    <a:bodyPr/>
                    <a:lstStyle/>
                    <a:p>
                      <a:pPr algn="ctr"/>
                      <a:r>
                        <a:rPr lang="fr-BE" dirty="0"/>
                        <a:t>1678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Michel </a:t>
                      </a:r>
                      <a:r>
                        <a:rPr lang="fr-BE" dirty="0" err="1"/>
                        <a:t>Lenglet</a:t>
                      </a:r>
                      <a:r>
                        <a:rPr lang="fr-BE" dirty="0"/>
                        <a:t> SJ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a:t>ULiège</a:t>
                      </a:r>
                      <a:r>
                        <a:rPr lang="fr-BE" dirty="0"/>
                        <a:t> ms. 1421 C</a:t>
                      </a:r>
                    </a:p>
                  </a:txBody>
                  <a:tcPr/>
                </a:tc>
                <a:extLst>
                  <a:ext uri="{0D108BD9-81ED-4DB2-BD59-A6C34878D82A}">
                    <a16:rowId xmlns:a16="http://schemas.microsoft.com/office/drawing/2014/main" val="3465769153"/>
                  </a:ext>
                </a:extLst>
              </a:tr>
              <a:tr h="370840">
                <a:tc>
                  <a:txBody>
                    <a:bodyPr/>
                    <a:lstStyle/>
                    <a:p>
                      <a:r>
                        <a:rPr lang="fr-BE" dirty="0"/>
                        <a:t>Liège (cat. </a:t>
                      </a:r>
                      <a:r>
                        <a:rPr lang="fr-BE" dirty="0" err="1"/>
                        <a:t>Alphabeticus</a:t>
                      </a:r>
                      <a:r>
                        <a:rPr lang="fr-BE" dirty="0"/>
                        <a:t>)</a:t>
                      </a:r>
                    </a:p>
                  </a:txBody>
                  <a:tcPr/>
                </a:tc>
                <a:tc>
                  <a:txBody>
                    <a:bodyPr/>
                    <a:lstStyle/>
                    <a:p>
                      <a:pPr algn="ctr"/>
                      <a:r>
                        <a:rPr lang="fr-BE" dirty="0"/>
                        <a:t>ca. 1678</a:t>
                      </a:r>
                    </a:p>
                  </a:txBody>
                  <a:tcPr/>
                </a:tc>
                <a:tc>
                  <a:txBody>
                    <a:bodyPr/>
                    <a:lstStyle/>
                    <a:p>
                      <a:r>
                        <a:rPr lang="fr-BE" dirty="0"/>
                        <a:t>Michel </a:t>
                      </a:r>
                      <a:r>
                        <a:rPr lang="fr-BE" dirty="0" err="1"/>
                        <a:t>Lenglet</a:t>
                      </a:r>
                      <a:r>
                        <a:rPr lang="fr-BE" dirty="0"/>
                        <a:t> SJ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a:t>ULiège</a:t>
                      </a:r>
                      <a:r>
                        <a:rPr lang="fr-BE" dirty="0"/>
                        <a:t> ms. 90 C</a:t>
                      </a:r>
                    </a:p>
                  </a:txBody>
                  <a:tcPr/>
                </a:tc>
                <a:extLst>
                  <a:ext uri="{0D108BD9-81ED-4DB2-BD59-A6C34878D82A}">
                    <a16:rowId xmlns:a16="http://schemas.microsoft.com/office/drawing/2014/main" val="174980057"/>
                  </a:ext>
                </a:extLst>
              </a:tr>
              <a:tr h="370840">
                <a:tc>
                  <a:txBody>
                    <a:bodyPr/>
                    <a:lstStyle/>
                    <a:p>
                      <a:r>
                        <a:rPr lang="fr-BE" dirty="0"/>
                        <a:t>Gand</a:t>
                      </a:r>
                    </a:p>
                  </a:txBody>
                  <a:tcPr/>
                </a:tc>
                <a:tc>
                  <a:txBody>
                    <a:bodyPr/>
                    <a:lstStyle/>
                    <a:p>
                      <a:pPr algn="ctr"/>
                      <a:r>
                        <a:rPr lang="fr-BE" dirty="0"/>
                        <a:t>ca. 1690</a:t>
                      </a:r>
                    </a:p>
                  </a:txBody>
                  <a:tcPr/>
                </a:tc>
                <a:tc>
                  <a:txBody>
                    <a:bodyPr/>
                    <a:lstStyle/>
                    <a:p>
                      <a:r>
                        <a:rPr lang="fr-BE" dirty="0"/>
                        <a:t>Charles de Seclin SJ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KBR ms. 4683 B</a:t>
                      </a:r>
                    </a:p>
                  </a:txBody>
                  <a:tcPr/>
                </a:tc>
                <a:extLst>
                  <a:ext uri="{0D108BD9-81ED-4DB2-BD59-A6C34878D82A}">
                    <a16:rowId xmlns:a16="http://schemas.microsoft.com/office/drawing/2014/main" val="2955104623"/>
                  </a:ext>
                </a:extLst>
              </a:tr>
            </a:tbl>
          </a:graphicData>
        </a:graphic>
      </p:graphicFrame>
    </p:spTree>
    <p:extLst>
      <p:ext uri="{BB962C8B-B14F-4D97-AF65-F5344CB8AC3E}">
        <p14:creationId xmlns:p14="http://schemas.microsoft.com/office/powerpoint/2010/main" val="927441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rte, atlas&#10;&#10;Description générée automatiquement">
            <a:extLst>
              <a:ext uri="{FF2B5EF4-FFF2-40B4-BE49-F238E27FC236}">
                <a16:creationId xmlns:a16="http://schemas.microsoft.com/office/drawing/2014/main" id="{5A4757B4-7D23-D07E-089A-F5950C83B4B2}"/>
              </a:ext>
            </a:extLst>
          </p:cNvPr>
          <p:cNvPicPr>
            <a:picLocks noChangeAspect="1"/>
          </p:cNvPicPr>
          <p:nvPr/>
        </p:nvPicPr>
        <p:blipFill>
          <a:blip r:embed="rId2"/>
          <a:stretch>
            <a:fillRect/>
          </a:stretch>
        </p:blipFill>
        <p:spPr>
          <a:xfrm>
            <a:off x="1123950" y="0"/>
            <a:ext cx="9810750" cy="6332923"/>
          </a:xfrm>
          <a:prstGeom prst="rect">
            <a:avLst/>
          </a:prstGeom>
        </p:spPr>
      </p:pic>
      <p:sp>
        <p:nvSpPr>
          <p:cNvPr id="3" name="Rectangle 2">
            <a:extLst>
              <a:ext uri="{FF2B5EF4-FFF2-40B4-BE49-F238E27FC236}">
                <a16:creationId xmlns:a16="http://schemas.microsoft.com/office/drawing/2014/main" id="{8EFB17E9-99A8-BF08-62C7-74AB6F54278F}"/>
              </a:ext>
            </a:extLst>
          </p:cNvPr>
          <p:cNvSpPr/>
          <p:nvPr/>
        </p:nvSpPr>
        <p:spPr>
          <a:xfrm>
            <a:off x="3899916" y="274321"/>
            <a:ext cx="512064" cy="2507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a:extLst>
              <a:ext uri="{FF2B5EF4-FFF2-40B4-BE49-F238E27FC236}">
                <a16:creationId xmlns:a16="http://schemas.microsoft.com/office/drawing/2014/main" id="{EF0A5B95-37F6-B3CC-D8AA-D4E241E42D73}"/>
              </a:ext>
            </a:extLst>
          </p:cNvPr>
          <p:cNvSpPr/>
          <p:nvPr/>
        </p:nvSpPr>
        <p:spPr>
          <a:xfrm>
            <a:off x="5103876" y="975361"/>
            <a:ext cx="512064" cy="2507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FA850653-B83A-0E3D-E285-80B596B76FBA}"/>
              </a:ext>
            </a:extLst>
          </p:cNvPr>
          <p:cNvSpPr/>
          <p:nvPr/>
        </p:nvSpPr>
        <p:spPr>
          <a:xfrm>
            <a:off x="6289548" y="2170177"/>
            <a:ext cx="512064" cy="2507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7C35B28C-12F4-CEB8-538F-3196540804E6}"/>
              </a:ext>
            </a:extLst>
          </p:cNvPr>
          <p:cNvSpPr/>
          <p:nvPr/>
        </p:nvSpPr>
        <p:spPr>
          <a:xfrm>
            <a:off x="8197596" y="2295556"/>
            <a:ext cx="512064" cy="2507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a:extLst>
              <a:ext uri="{FF2B5EF4-FFF2-40B4-BE49-F238E27FC236}">
                <a16:creationId xmlns:a16="http://schemas.microsoft.com/office/drawing/2014/main" id="{047FB104-873F-8EDF-5290-5E1DBF5CB68B}"/>
              </a:ext>
            </a:extLst>
          </p:cNvPr>
          <p:cNvSpPr/>
          <p:nvPr/>
        </p:nvSpPr>
        <p:spPr>
          <a:xfrm>
            <a:off x="7106412" y="1588420"/>
            <a:ext cx="512064" cy="2507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a:extLst>
              <a:ext uri="{FF2B5EF4-FFF2-40B4-BE49-F238E27FC236}">
                <a16:creationId xmlns:a16="http://schemas.microsoft.com/office/drawing/2014/main" id="{72BC28E8-40C6-D6E4-0F9E-C59C34BD95AA}"/>
              </a:ext>
            </a:extLst>
          </p:cNvPr>
          <p:cNvSpPr/>
          <p:nvPr/>
        </p:nvSpPr>
        <p:spPr>
          <a:xfrm>
            <a:off x="6201156" y="1727224"/>
            <a:ext cx="512064" cy="2507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A7434705-8EF0-42CE-D307-305C99D0BFC1}"/>
              </a:ext>
            </a:extLst>
          </p:cNvPr>
          <p:cNvSpPr txBox="1"/>
          <p:nvPr/>
        </p:nvSpPr>
        <p:spPr>
          <a:xfrm>
            <a:off x="7166582" y="1766877"/>
            <a:ext cx="442750" cy="369332"/>
          </a:xfrm>
          <a:prstGeom prst="rect">
            <a:avLst/>
          </a:prstGeom>
          <a:noFill/>
        </p:spPr>
        <p:txBody>
          <a:bodyPr wrap="none" rtlCol="0">
            <a:spAutoFit/>
          </a:bodyPr>
          <a:lstStyle/>
          <a:p>
            <a:r>
              <a:rPr lang="fr-BE" dirty="0">
                <a:solidFill>
                  <a:srgbClr val="FF0000"/>
                </a:solidFill>
              </a:rPr>
              <a:t>(3)</a:t>
            </a:r>
          </a:p>
        </p:txBody>
      </p:sp>
    </p:spTree>
    <p:extLst>
      <p:ext uri="{BB962C8B-B14F-4D97-AF65-F5344CB8AC3E}">
        <p14:creationId xmlns:p14="http://schemas.microsoft.com/office/powerpoint/2010/main" val="3685964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8E9E80-525B-EFE4-F07F-936EA8AE9BEE}"/>
              </a:ext>
            </a:extLst>
          </p:cNvPr>
          <p:cNvSpPr>
            <a:spLocks noGrp="1"/>
          </p:cNvSpPr>
          <p:nvPr>
            <p:ph type="title"/>
          </p:nvPr>
        </p:nvSpPr>
        <p:spPr/>
        <p:txBody>
          <a:bodyPr/>
          <a:lstStyle/>
          <a:p>
            <a:r>
              <a:rPr lang="fr-BE" dirty="0">
                <a:solidFill>
                  <a:schemeClr val="tx1"/>
                </a:solidFill>
              </a:rPr>
              <a:t>Éditions de Denys le Chartreux</a:t>
            </a:r>
          </a:p>
        </p:txBody>
      </p:sp>
      <p:graphicFrame>
        <p:nvGraphicFramePr>
          <p:cNvPr id="4" name="Espace réservé du contenu 3">
            <a:extLst>
              <a:ext uri="{FF2B5EF4-FFF2-40B4-BE49-F238E27FC236}">
                <a16:creationId xmlns:a16="http://schemas.microsoft.com/office/drawing/2014/main" id="{F4557502-2E58-BCB4-1AEC-C3B6512B9F22}"/>
              </a:ext>
            </a:extLst>
          </p:cNvPr>
          <p:cNvGraphicFramePr>
            <a:graphicFrameLocks noGrp="1"/>
          </p:cNvGraphicFramePr>
          <p:nvPr>
            <p:ph idx="1"/>
            <p:extLst>
              <p:ext uri="{D42A27DB-BD31-4B8C-83A1-F6EECF244321}">
                <p14:modId xmlns:p14="http://schemas.microsoft.com/office/powerpoint/2010/main" val="2697464447"/>
              </p:ext>
            </p:extLst>
          </p:nvPr>
        </p:nvGraphicFramePr>
        <p:xfrm>
          <a:off x="320843" y="1783080"/>
          <a:ext cx="8676856" cy="4444812"/>
        </p:xfrm>
        <a:graphic>
          <a:graphicData uri="http://schemas.openxmlformats.org/drawingml/2006/table">
            <a:tbl>
              <a:tblPr firstRow="1" bandRow="1">
                <a:tableStyleId>{5C22544A-7EE6-4342-B048-85BDC9FD1C3A}</a:tableStyleId>
              </a:tblPr>
              <a:tblGrid>
                <a:gridCol w="1360203">
                  <a:extLst>
                    <a:ext uri="{9D8B030D-6E8A-4147-A177-3AD203B41FA5}">
                      <a16:colId xmlns:a16="http://schemas.microsoft.com/office/drawing/2014/main" val="3334806541"/>
                    </a:ext>
                  </a:extLst>
                </a:gridCol>
                <a:gridCol w="975393">
                  <a:extLst>
                    <a:ext uri="{9D8B030D-6E8A-4147-A177-3AD203B41FA5}">
                      <a16:colId xmlns:a16="http://schemas.microsoft.com/office/drawing/2014/main" val="3311082314"/>
                    </a:ext>
                  </a:extLst>
                </a:gridCol>
                <a:gridCol w="888590">
                  <a:extLst>
                    <a:ext uri="{9D8B030D-6E8A-4147-A177-3AD203B41FA5}">
                      <a16:colId xmlns:a16="http://schemas.microsoft.com/office/drawing/2014/main" val="1328746786"/>
                    </a:ext>
                  </a:extLst>
                </a:gridCol>
                <a:gridCol w="915693">
                  <a:extLst>
                    <a:ext uri="{9D8B030D-6E8A-4147-A177-3AD203B41FA5}">
                      <a16:colId xmlns:a16="http://schemas.microsoft.com/office/drawing/2014/main" val="1546916683"/>
                    </a:ext>
                  </a:extLst>
                </a:gridCol>
                <a:gridCol w="924582">
                  <a:extLst>
                    <a:ext uri="{9D8B030D-6E8A-4147-A177-3AD203B41FA5}">
                      <a16:colId xmlns:a16="http://schemas.microsoft.com/office/drawing/2014/main" val="1993103234"/>
                    </a:ext>
                  </a:extLst>
                </a:gridCol>
                <a:gridCol w="835681">
                  <a:extLst>
                    <a:ext uri="{9D8B030D-6E8A-4147-A177-3AD203B41FA5}">
                      <a16:colId xmlns:a16="http://schemas.microsoft.com/office/drawing/2014/main" val="649035847"/>
                    </a:ext>
                  </a:extLst>
                </a:gridCol>
                <a:gridCol w="915693">
                  <a:extLst>
                    <a:ext uri="{9D8B030D-6E8A-4147-A177-3AD203B41FA5}">
                      <a16:colId xmlns:a16="http://schemas.microsoft.com/office/drawing/2014/main" val="395307344"/>
                    </a:ext>
                  </a:extLst>
                </a:gridCol>
                <a:gridCol w="995706">
                  <a:extLst>
                    <a:ext uri="{9D8B030D-6E8A-4147-A177-3AD203B41FA5}">
                      <a16:colId xmlns:a16="http://schemas.microsoft.com/office/drawing/2014/main" val="3651046526"/>
                    </a:ext>
                  </a:extLst>
                </a:gridCol>
                <a:gridCol w="865315">
                  <a:extLst>
                    <a:ext uri="{9D8B030D-6E8A-4147-A177-3AD203B41FA5}">
                      <a16:colId xmlns:a16="http://schemas.microsoft.com/office/drawing/2014/main" val="3884275507"/>
                    </a:ext>
                  </a:extLst>
                </a:gridCol>
              </a:tblGrid>
              <a:tr h="370401">
                <a:tc>
                  <a:txBody>
                    <a:bodyPr/>
                    <a:lstStyle/>
                    <a:p>
                      <a:pPr algn="ctr"/>
                      <a:r>
                        <a:rPr lang="fr-BE" sz="1700" b="1" dirty="0">
                          <a:solidFill>
                            <a:schemeClr val="tx1"/>
                          </a:solidFill>
                        </a:rPr>
                        <a:t>Dates d’éd.</a:t>
                      </a:r>
                    </a:p>
                  </a:txBody>
                  <a:tcPr/>
                </a:tc>
                <a:tc>
                  <a:txBody>
                    <a:bodyPr/>
                    <a:lstStyle/>
                    <a:p>
                      <a:pPr algn="ctr"/>
                      <a:r>
                        <a:rPr lang="fr-BE" sz="1700" b="1" dirty="0">
                          <a:solidFill>
                            <a:schemeClr val="tx1"/>
                          </a:solidFill>
                        </a:rPr>
                        <a:t>Cologne</a:t>
                      </a:r>
                    </a:p>
                  </a:txBody>
                  <a:tcPr/>
                </a:tc>
                <a:tc>
                  <a:txBody>
                    <a:bodyPr/>
                    <a:lstStyle/>
                    <a:p>
                      <a:pPr algn="ctr"/>
                      <a:r>
                        <a:rPr lang="fr-BE" sz="1700" b="1" dirty="0">
                          <a:solidFill>
                            <a:schemeClr val="tx1"/>
                          </a:solidFill>
                        </a:rPr>
                        <a:t>Paris</a:t>
                      </a:r>
                    </a:p>
                  </a:txBody>
                  <a:tcPr/>
                </a:tc>
                <a:tc>
                  <a:txBody>
                    <a:bodyPr/>
                    <a:lstStyle/>
                    <a:p>
                      <a:pPr algn="ctr"/>
                      <a:r>
                        <a:rPr lang="fr-BE" sz="1700" b="1" dirty="0">
                          <a:solidFill>
                            <a:schemeClr val="tx1"/>
                          </a:solidFill>
                        </a:rPr>
                        <a:t>Louvain</a:t>
                      </a:r>
                    </a:p>
                  </a:txBody>
                  <a:tcPr/>
                </a:tc>
                <a:tc>
                  <a:txBody>
                    <a:bodyPr/>
                    <a:lstStyle/>
                    <a:p>
                      <a:pPr algn="ctr"/>
                      <a:r>
                        <a:rPr lang="fr-BE" sz="1700" b="1" dirty="0">
                          <a:solidFill>
                            <a:schemeClr val="tx1"/>
                          </a:solidFill>
                        </a:rPr>
                        <a:t>Anvers</a:t>
                      </a:r>
                    </a:p>
                  </a:txBody>
                  <a:tcPr/>
                </a:tc>
                <a:tc>
                  <a:txBody>
                    <a:bodyPr/>
                    <a:lstStyle/>
                    <a:p>
                      <a:pPr algn="ctr"/>
                      <a:r>
                        <a:rPr lang="fr-BE" sz="1700" b="1" dirty="0">
                          <a:solidFill>
                            <a:schemeClr val="tx1"/>
                          </a:solidFill>
                        </a:rPr>
                        <a:t>Lyon</a:t>
                      </a:r>
                    </a:p>
                  </a:txBody>
                  <a:tcPr/>
                </a:tc>
                <a:tc>
                  <a:txBody>
                    <a:bodyPr/>
                    <a:lstStyle/>
                    <a:p>
                      <a:pPr algn="ctr"/>
                      <a:r>
                        <a:rPr lang="fr-BE" sz="1700" b="1" dirty="0">
                          <a:solidFill>
                            <a:schemeClr val="tx1"/>
                          </a:solidFill>
                        </a:rPr>
                        <a:t>Douai</a:t>
                      </a:r>
                    </a:p>
                  </a:txBody>
                  <a:tcPr/>
                </a:tc>
                <a:tc>
                  <a:txBody>
                    <a:bodyPr/>
                    <a:lstStyle/>
                    <a:p>
                      <a:pPr algn="ctr"/>
                      <a:r>
                        <a:rPr lang="fr-BE" sz="1700" b="1" dirty="0">
                          <a:solidFill>
                            <a:schemeClr val="tx1"/>
                          </a:solidFill>
                        </a:rPr>
                        <a:t>Bruxelles</a:t>
                      </a:r>
                    </a:p>
                  </a:txBody>
                  <a:tcPr/>
                </a:tc>
                <a:tc>
                  <a:txBody>
                    <a:bodyPr/>
                    <a:lstStyle/>
                    <a:p>
                      <a:pPr algn="ctr"/>
                      <a:r>
                        <a:rPr lang="fr-BE" sz="1700" b="1" dirty="0" err="1">
                          <a:solidFill>
                            <a:schemeClr val="tx1"/>
                          </a:solidFill>
                        </a:rPr>
                        <a:t>s.l</a:t>
                      </a:r>
                      <a:r>
                        <a:rPr lang="fr-BE" sz="1700" b="1" dirty="0">
                          <a:solidFill>
                            <a:schemeClr val="tx1"/>
                          </a:solidFill>
                        </a:rPr>
                        <a:t>.</a:t>
                      </a:r>
                    </a:p>
                  </a:txBody>
                  <a:tcPr/>
                </a:tc>
                <a:extLst>
                  <a:ext uri="{0D108BD9-81ED-4DB2-BD59-A6C34878D82A}">
                    <a16:rowId xmlns:a16="http://schemas.microsoft.com/office/drawing/2014/main" val="3000364620"/>
                  </a:ext>
                </a:extLst>
              </a:tr>
              <a:tr h="370401">
                <a:tc>
                  <a:txBody>
                    <a:bodyPr/>
                    <a:lstStyle/>
                    <a:p>
                      <a:r>
                        <a:rPr lang="fr-BE" sz="1700" dirty="0"/>
                        <a:t>...-1529</a:t>
                      </a:r>
                    </a:p>
                  </a:txBody>
                  <a:tcPr/>
                </a:tc>
                <a:tc>
                  <a:txBody>
                    <a:bodyPr/>
                    <a:lstStyle/>
                    <a:p>
                      <a:pPr algn="ctr"/>
                      <a:endParaRPr lang="fr-BE" sz="1700" b="0" dirty="0"/>
                    </a:p>
                  </a:txBody>
                  <a:tcPr/>
                </a:tc>
                <a:tc>
                  <a:txBody>
                    <a:bodyPr/>
                    <a:lstStyle/>
                    <a:p>
                      <a:pPr algn="ctr"/>
                      <a:endParaRPr lang="fr-BE" sz="1700" b="0"/>
                    </a:p>
                  </a:txBody>
                  <a:tcPr/>
                </a:tc>
                <a:tc>
                  <a:txBody>
                    <a:bodyPr/>
                    <a:lstStyle/>
                    <a:p>
                      <a:pPr algn="ctr"/>
                      <a:endParaRPr lang="fr-BE" sz="1700" b="0" dirty="0"/>
                    </a:p>
                  </a:txBody>
                  <a:tcPr/>
                </a:tc>
                <a:tc>
                  <a:txBody>
                    <a:bodyPr/>
                    <a:lstStyle/>
                    <a:p>
                      <a:pPr algn="ctr"/>
                      <a:endParaRPr lang="fr-BE" sz="1700" b="0"/>
                    </a:p>
                  </a:txBody>
                  <a:tcPr/>
                </a:tc>
                <a:tc>
                  <a:txBody>
                    <a:bodyPr/>
                    <a:lstStyle/>
                    <a:p>
                      <a:pPr algn="ctr"/>
                      <a:endParaRPr lang="fr-BE" sz="1700" b="0" dirty="0"/>
                    </a:p>
                  </a:txBody>
                  <a:tcPr/>
                </a:tc>
                <a:tc>
                  <a:txBody>
                    <a:bodyPr/>
                    <a:lstStyle/>
                    <a:p>
                      <a:pPr algn="ctr"/>
                      <a:endParaRPr lang="fr-BE" sz="1700" b="0"/>
                    </a:p>
                  </a:txBody>
                  <a:tcPr/>
                </a:tc>
                <a:tc>
                  <a:txBody>
                    <a:bodyPr/>
                    <a:lstStyle/>
                    <a:p>
                      <a:pPr algn="ctr"/>
                      <a:endParaRPr lang="fr-BE" sz="1700" b="0" dirty="0"/>
                    </a:p>
                  </a:txBody>
                  <a:tcPr/>
                </a:tc>
                <a:tc>
                  <a:txBody>
                    <a:bodyPr/>
                    <a:lstStyle/>
                    <a:p>
                      <a:pPr algn="ctr"/>
                      <a:r>
                        <a:rPr lang="fr-BE" sz="1700" b="0" dirty="0"/>
                        <a:t>1</a:t>
                      </a:r>
                    </a:p>
                  </a:txBody>
                  <a:tcPr/>
                </a:tc>
                <a:extLst>
                  <a:ext uri="{0D108BD9-81ED-4DB2-BD59-A6C34878D82A}">
                    <a16:rowId xmlns:a16="http://schemas.microsoft.com/office/drawing/2014/main" val="3892522201"/>
                  </a:ext>
                </a:extLst>
              </a:tr>
              <a:tr h="370401">
                <a:tc>
                  <a:txBody>
                    <a:bodyPr/>
                    <a:lstStyle/>
                    <a:p>
                      <a:r>
                        <a:rPr lang="fr-BE" sz="1700" dirty="0"/>
                        <a:t>1530-1539</a:t>
                      </a:r>
                    </a:p>
                  </a:txBody>
                  <a:tcPr/>
                </a:tc>
                <a:tc>
                  <a:txBody>
                    <a:bodyPr/>
                    <a:lstStyle/>
                    <a:p>
                      <a:pPr algn="ctr"/>
                      <a:r>
                        <a:rPr lang="fr-BE" sz="1700" b="0" dirty="0"/>
                        <a:t>45</a:t>
                      </a:r>
                    </a:p>
                  </a:txBody>
                  <a:tcPr/>
                </a:tc>
                <a:tc>
                  <a:txBody>
                    <a:bodyPr/>
                    <a:lstStyle/>
                    <a:p>
                      <a:pPr algn="ctr"/>
                      <a:endParaRPr lang="fr-BE" sz="1700" b="0"/>
                    </a:p>
                  </a:txBody>
                  <a:tcPr/>
                </a:tc>
                <a:tc>
                  <a:txBody>
                    <a:bodyPr/>
                    <a:lstStyle/>
                    <a:p>
                      <a:pPr algn="ctr"/>
                      <a:endParaRPr lang="fr-BE" sz="1700" b="0" dirty="0"/>
                    </a:p>
                  </a:txBody>
                  <a:tcPr/>
                </a:tc>
                <a:tc>
                  <a:txBody>
                    <a:bodyPr/>
                    <a:lstStyle/>
                    <a:p>
                      <a:pPr algn="ctr"/>
                      <a:endParaRPr lang="fr-BE" sz="1700" b="0"/>
                    </a:p>
                  </a:txBody>
                  <a:tcPr/>
                </a:tc>
                <a:tc>
                  <a:txBody>
                    <a:bodyPr/>
                    <a:lstStyle/>
                    <a:p>
                      <a:pPr algn="ctr"/>
                      <a:endParaRPr lang="fr-BE" sz="1700" b="0"/>
                    </a:p>
                  </a:txBody>
                  <a:tcPr/>
                </a:tc>
                <a:tc>
                  <a:txBody>
                    <a:bodyPr/>
                    <a:lstStyle/>
                    <a:p>
                      <a:pPr algn="ctr"/>
                      <a:endParaRPr lang="fr-BE" sz="1700" b="0"/>
                    </a:p>
                  </a:txBody>
                  <a:tcPr/>
                </a:tc>
                <a:tc>
                  <a:txBody>
                    <a:bodyPr/>
                    <a:lstStyle/>
                    <a:p>
                      <a:pPr algn="ctr"/>
                      <a:endParaRPr lang="fr-BE" sz="1700" b="0"/>
                    </a:p>
                  </a:txBody>
                  <a:tcPr/>
                </a:tc>
                <a:tc>
                  <a:txBody>
                    <a:bodyPr/>
                    <a:lstStyle/>
                    <a:p>
                      <a:pPr algn="ctr"/>
                      <a:r>
                        <a:rPr lang="fr-BE" sz="1700" b="0" dirty="0"/>
                        <a:t>1</a:t>
                      </a:r>
                    </a:p>
                  </a:txBody>
                  <a:tcPr/>
                </a:tc>
                <a:extLst>
                  <a:ext uri="{0D108BD9-81ED-4DB2-BD59-A6C34878D82A}">
                    <a16:rowId xmlns:a16="http://schemas.microsoft.com/office/drawing/2014/main" val="2928177862"/>
                  </a:ext>
                </a:extLst>
              </a:tr>
              <a:tr h="370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700" dirty="0"/>
                        <a:t>1540-1549</a:t>
                      </a:r>
                    </a:p>
                  </a:txBody>
                  <a:tcPr/>
                </a:tc>
                <a:tc>
                  <a:txBody>
                    <a:bodyPr/>
                    <a:lstStyle/>
                    <a:p>
                      <a:pPr algn="ctr"/>
                      <a:r>
                        <a:rPr lang="fr-BE" sz="1700" b="0" dirty="0"/>
                        <a:t>8</a:t>
                      </a:r>
                    </a:p>
                  </a:txBody>
                  <a:tcPr/>
                </a:tc>
                <a:tc>
                  <a:txBody>
                    <a:bodyPr/>
                    <a:lstStyle/>
                    <a:p>
                      <a:pPr algn="ctr"/>
                      <a:r>
                        <a:rPr lang="fr-BE" sz="1700" b="0" dirty="0"/>
                        <a:t>10</a:t>
                      </a:r>
                    </a:p>
                  </a:txBody>
                  <a:tcPr/>
                </a:tc>
                <a:tc>
                  <a:txBody>
                    <a:bodyPr/>
                    <a:lstStyle/>
                    <a:p>
                      <a:pPr algn="ctr"/>
                      <a:endParaRPr lang="fr-BE" sz="1700" b="0" dirty="0"/>
                    </a:p>
                  </a:txBody>
                  <a:tcPr/>
                </a:tc>
                <a:tc>
                  <a:txBody>
                    <a:bodyPr/>
                    <a:lstStyle/>
                    <a:p>
                      <a:pPr algn="ctr"/>
                      <a:endParaRPr lang="fr-BE" sz="1700" b="0"/>
                    </a:p>
                  </a:txBody>
                  <a:tcPr/>
                </a:tc>
                <a:tc>
                  <a:txBody>
                    <a:bodyPr/>
                    <a:lstStyle/>
                    <a:p>
                      <a:pPr algn="ctr"/>
                      <a:endParaRPr lang="fr-BE" sz="1700" b="0"/>
                    </a:p>
                  </a:txBody>
                  <a:tcPr/>
                </a:tc>
                <a:tc>
                  <a:txBody>
                    <a:bodyPr/>
                    <a:lstStyle/>
                    <a:p>
                      <a:pPr algn="ctr"/>
                      <a:endParaRPr lang="fr-BE" sz="1700" b="0" dirty="0"/>
                    </a:p>
                  </a:txBody>
                  <a:tcPr/>
                </a:tc>
                <a:tc>
                  <a:txBody>
                    <a:bodyPr/>
                    <a:lstStyle/>
                    <a:p>
                      <a:pPr algn="ctr"/>
                      <a:endParaRPr lang="fr-BE" sz="1700" b="0" dirty="0"/>
                    </a:p>
                  </a:txBody>
                  <a:tcPr/>
                </a:tc>
                <a:tc>
                  <a:txBody>
                    <a:bodyPr/>
                    <a:lstStyle/>
                    <a:p>
                      <a:pPr algn="ctr"/>
                      <a:endParaRPr lang="fr-BE" sz="1700" b="0"/>
                    </a:p>
                  </a:txBody>
                  <a:tcPr/>
                </a:tc>
                <a:extLst>
                  <a:ext uri="{0D108BD9-81ED-4DB2-BD59-A6C34878D82A}">
                    <a16:rowId xmlns:a16="http://schemas.microsoft.com/office/drawing/2014/main" val="3818614699"/>
                  </a:ext>
                </a:extLst>
              </a:tr>
              <a:tr h="370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700" dirty="0"/>
                        <a:t>1550-1559</a:t>
                      </a:r>
                    </a:p>
                  </a:txBody>
                  <a:tcPr/>
                </a:tc>
                <a:tc>
                  <a:txBody>
                    <a:bodyPr/>
                    <a:lstStyle/>
                    <a:p>
                      <a:pPr algn="ctr"/>
                      <a:r>
                        <a:rPr lang="fr-BE" sz="1700" b="0" dirty="0"/>
                        <a:t>15</a:t>
                      </a:r>
                    </a:p>
                  </a:txBody>
                  <a:tcPr/>
                </a:tc>
                <a:tc>
                  <a:txBody>
                    <a:bodyPr/>
                    <a:lstStyle/>
                    <a:p>
                      <a:pPr algn="ctr"/>
                      <a:r>
                        <a:rPr lang="fr-BE" sz="1700" b="0" dirty="0"/>
                        <a:t>2</a:t>
                      </a:r>
                    </a:p>
                  </a:txBody>
                  <a:tcPr/>
                </a:tc>
                <a:tc>
                  <a:txBody>
                    <a:bodyPr/>
                    <a:lstStyle/>
                    <a:p>
                      <a:pPr algn="ctr"/>
                      <a:endParaRPr lang="fr-BE" sz="1700" b="0"/>
                    </a:p>
                  </a:txBody>
                  <a:tcPr/>
                </a:tc>
                <a:tc>
                  <a:txBody>
                    <a:bodyPr/>
                    <a:lstStyle/>
                    <a:p>
                      <a:pPr algn="ctr"/>
                      <a:endParaRPr lang="fr-BE" sz="1700" b="0" dirty="0"/>
                    </a:p>
                  </a:txBody>
                  <a:tcPr/>
                </a:tc>
                <a:tc>
                  <a:txBody>
                    <a:bodyPr/>
                    <a:lstStyle/>
                    <a:p>
                      <a:pPr algn="ctr"/>
                      <a:endParaRPr lang="fr-BE" sz="1700" b="0"/>
                    </a:p>
                  </a:txBody>
                  <a:tcPr/>
                </a:tc>
                <a:tc>
                  <a:txBody>
                    <a:bodyPr/>
                    <a:lstStyle/>
                    <a:p>
                      <a:pPr algn="ctr"/>
                      <a:endParaRPr lang="fr-BE" sz="1700" b="0"/>
                    </a:p>
                  </a:txBody>
                  <a:tcPr/>
                </a:tc>
                <a:tc>
                  <a:txBody>
                    <a:bodyPr/>
                    <a:lstStyle/>
                    <a:p>
                      <a:pPr algn="ctr"/>
                      <a:endParaRPr lang="fr-BE" sz="1700" b="0" dirty="0"/>
                    </a:p>
                  </a:txBody>
                  <a:tcPr/>
                </a:tc>
                <a:tc>
                  <a:txBody>
                    <a:bodyPr/>
                    <a:lstStyle/>
                    <a:p>
                      <a:pPr algn="ctr"/>
                      <a:endParaRPr lang="fr-BE" sz="1700" b="0" dirty="0"/>
                    </a:p>
                  </a:txBody>
                  <a:tcPr/>
                </a:tc>
                <a:extLst>
                  <a:ext uri="{0D108BD9-81ED-4DB2-BD59-A6C34878D82A}">
                    <a16:rowId xmlns:a16="http://schemas.microsoft.com/office/drawing/2014/main" val="2952713967"/>
                  </a:ext>
                </a:extLst>
              </a:tr>
              <a:tr h="370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700" dirty="0"/>
                        <a:t>1560-1569</a:t>
                      </a:r>
                    </a:p>
                  </a:txBody>
                  <a:tcPr/>
                </a:tc>
                <a:tc>
                  <a:txBody>
                    <a:bodyPr/>
                    <a:lstStyle/>
                    <a:p>
                      <a:pPr algn="ctr"/>
                      <a:r>
                        <a:rPr lang="fr-BE" sz="1700" b="0" dirty="0"/>
                        <a:t>1</a:t>
                      </a:r>
                    </a:p>
                  </a:txBody>
                  <a:tcPr/>
                </a:tc>
                <a:tc>
                  <a:txBody>
                    <a:bodyPr/>
                    <a:lstStyle/>
                    <a:p>
                      <a:pPr algn="ctr"/>
                      <a:endParaRPr lang="fr-BE" sz="1700" b="0"/>
                    </a:p>
                  </a:txBody>
                  <a:tcPr/>
                </a:tc>
                <a:tc>
                  <a:txBody>
                    <a:bodyPr/>
                    <a:lstStyle/>
                    <a:p>
                      <a:pPr algn="ctr"/>
                      <a:r>
                        <a:rPr lang="fr-BE" sz="1700" b="0" dirty="0"/>
                        <a:t>1</a:t>
                      </a:r>
                    </a:p>
                  </a:txBody>
                  <a:tcPr/>
                </a:tc>
                <a:tc>
                  <a:txBody>
                    <a:bodyPr/>
                    <a:lstStyle/>
                    <a:p>
                      <a:pPr algn="ctr"/>
                      <a:r>
                        <a:rPr lang="fr-BE" sz="1700" b="0" dirty="0"/>
                        <a:t>4</a:t>
                      </a:r>
                    </a:p>
                  </a:txBody>
                  <a:tcPr/>
                </a:tc>
                <a:tc>
                  <a:txBody>
                    <a:bodyPr/>
                    <a:lstStyle/>
                    <a:p>
                      <a:pPr algn="ctr"/>
                      <a:r>
                        <a:rPr lang="fr-BE" sz="1700" b="0" dirty="0"/>
                        <a:t>1</a:t>
                      </a:r>
                    </a:p>
                  </a:txBody>
                  <a:tcPr/>
                </a:tc>
                <a:tc>
                  <a:txBody>
                    <a:bodyPr/>
                    <a:lstStyle/>
                    <a:p>
                      <a:pPr algn="ctr"/>
                      <a:endParaRPr lang="fr-BE" sz="1700" b="0"/>
                    </a:p>
                  </a:txBody>
                  <a:tcPr/>
                </a:tc>
                <a:tc>
                  <a:txBody>
                    <a:bodyPr/>
                    <a:lstStyle/>
                    <a:p>
                      <a:pPr algn="ctr"/>
                      <a:endParaRPr lang="fr-BE" sz="1700" b="0" dirty="0"/>
                    </a:p>
                  </a:txBody>
                  <a:tcPr/>
                </a:tc>
                <a:tc>
                  <a:txBody>
                    <a:bodyPr/>
                    <a:lstStyle/>
                    <a:p>
                      <a:pPr algn="ctr"/>
                      <a:endParaRPr lang="fr-BE" sz="1700" b="0" dirty="0"/>
                    </a:p>
                  </a:txBody>
                  <a:tcPr/>
                </a:tc>
                <a:extLst>
                  <a:ext uri="{0D108BD9-81ED-4DB2-BD59-A6C34878D82A}">
                    <a16:rowId xmlns:a16="http://schemas.microsoft.com/office/drawing/2014/main" val="3081263640"/>
                  </a:ext>
                </a:extLst>
              </a:tr>
              <a:tr h="370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700" dirty="0"/>
                        <a:t>1570-1579</a:t>
                      </a:r>
                    </a:p>
                  </a:txBody>
                  <a:tcPr/>
                </a:tc>
                <a:tc>
                  <a:txBody>
                    <a:bodyPr/>
                    <a:lstStyle/>
                    <a:p>
                      <a:pPr algn="ctr"/>
                      <a:r>
                        <a:rPr lang="fr-BE" sz="1700" b="0" dirty="0"/>
                        <a:t>2</a:t>
                      </a:r>
                    </a:p>
                  </a:txBody>
                  <a:tcPr/>
                </a:tc>
                <a:tc>
                  <a:txBody>
                    <a:bodyPr/>
                    <a:lstStyle/>
                    <a:p>
                      <a:pPr algn="ctr"/>
                      <a:endParaRPr lang="fr-BE" sz="1700" b="0"/>
                    </a:p>
                  </a:txBody>
                  <a:tcPr/>
                </a:tc>
                <a:tc>
                  <a:txBody>
                    <a:bodyPr/>
                    <a:lstStyle/>
                    <a:p>
                      <a:pPr algn="ctr"/>
                      <a:r>
                        <a:rPr lang="fr-BE" sz="1700" b="0" dirty="0"/>
                        <a:t>2</a:t>
                      </a:r>
                    </a:p>
                  </a:txBody>
                  <a:tcPr/>
                </a:tc>
                <a:tc>
                  <a:txBody>
                    <a:bodyPr/>
                    <a:lstStyle/>
                    <a:p>
                      <a:pPr algn="ctr"/>
                      <a:r>
                        <a:rPr lang="fr-BE" sz="1700" b="0" dirty="0"/>
                        <a:t>4</a:t>
                      </a:r>
                    </a:p>
                  </a:txBody>
                  <a:tcPr/>
                </a:tc>
                <a:tc>
                  <a:txBody>
                    <a:bodyPr/>
                    <a:lstStyle/>
                    <a:p>
                      <a:pPr algn="ctr"/>
                      <a:endParaRPr lang="fr-BE" sz="1700" b="0"/>
                    </a:p>
                  </a:txBody>
                  <a:tcPr/>
                </a:tc>
                <a:tc>
                  <a:txBody>
                    <a:bodyPr/>
                    <a:lstStyle/>
                    <a:p>
                      <a:pPr algn="ctr"/>
                      <a:endParaRPr lang="fr-BE" sz="1700" b="0"/>
                    </a:p>
                  </a:txBody>
                  <a:tcPr/>
                </a:tc>
                <a:tc>
                  <a:txBody>
                    <a:bodyPr/>
                    <a:lstStyle/>
                    <a:p>
                      <a:pPr algn="ctr"/>
                      <a:endParaRPr lang="fr-BE" sz="1700" b="0"/>
                    </a:p>
                  </a:txBody>
                  <a:tcPr/>
                </a:tc>
                <a:tc>
                  <a:txBody>
                    <a:bodyPr/>
                    <a:lstStyle/>
                    <a:p>
                      <a:pPr algn="ctr"/>
                      <a:endParaRPr lang="fr-BE" sz="1700" b="0" dirty="0"/>
                    </a:p>
                  </a:txBody>
                  <a:tcPr/>
                </a:tc>
                <a:extLst>
                  <a:ext uri="{0D108BD9-81ED-4DB2-BD59-A6C34878D82A}">
                    <a16:rowId xmlns:a16="http://schemas.microsoft.com/office/drawing/2014/main" val="400024052"/>
                  </a:ext>
                </a:extLst>
              </a:tr>
              <a:tr h="370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700" dirty="0"/>
                        <a:t>1580-1589</a:t>
                      </a:r>
                    </a:p>
                  </a:txBody>
                  <a:tcPr/>
                </a:tc>
                <a:tc>
                  <a:txBody>
                    <a:bodyPr/>
                    <a:lstStyle/>
                    <a:p>
                      <a:pPr algn="ctr"/>
                      <a:endParaRPr lang="fr-BE" sz="1700" b="0"/>
                    </a:p>
                  </a:txBody>
                  <a:tcPr/>
                </a:tc>
                <a:tc>
                  <a:txBody>
                    <a:bodyPr/>
                    <a:lstStyle/>
                    <a:p>
                      <a:pPr algn="ctr"/>
                      <a:endParaRPr lang="fr-BE" sz="1700" b="0"/>
                    </a:p>
                  </a:txBody>
                  <a:tcPr/>
                </a:tc>
                <a:tc>
                  <a:txBody>
                    <a:bodyPr/>
                    <a:lstStyle/>
                    <a:p>
                      <a:pPr algn="ctr"/>
                      <a:endParaRPr lang="fr-BE" sz="1700" b="0"/>
                    </a:p>
                  </a:txBody>
                  <a:tcPr/>
                </a:tc>
                <a:tc>
                  <a:txBody>
                    <a:bodyPr/>
                    <a:lstStyle/>
                    <a:p>
                      <a:pPr algn="ctr"/>
                      <a:endParaRPr lang="fr-BE" sz="1700" b="0"/>
                    </a:p>
                  </a:txBody>
                  <a:tcPr/>
                </a:tc>
                <a:tc>
                  <a:txBody>
                    <a:bodyPr/>
                    <a:lstStyle/>
                    <a:p>
                      <a:pPr algn="ctr"/>
                      <a:endParaRPr lang="fr-BE" sz="1700" b="0" dirty="0"/>
                    </a:p>
                  </a:txBody>
                  <a:tcPr/>
                </a:tc>
                <a:tc>
                  <a:txBody>
                    <a:bodyPr/>
                    <a:lstStyle/>
                    <a:p>
                      <a:pPr algn="ctr"/>
                      <a:endParaRPr lang="fr-BE" sz="1700" b="0" dirty="0"/>
                    </a:p>
                  </a:txBody>
                  <a:tcPr/>
                </a:tc>
                <a:tc>
                  <a:txBody>
                    <a:bodyPr/>
                    <a:lstStyle/>
                    <a:p>
                      <a:pPr algn="ctr"/>
                      <a:endParaRPr lang="fr-BE" sz="1700" b="0"/>
                    </a:p>
                  </a:txBody>
                  <a:tcPr/>
                </a:tc>
                <a:tc>
                  <a:txBody>
                    <a:bodyPr/>
                    <a:lstStyle/>
                    <a:p>
                      <a:pPr algn="ctr"/>
                      <a:endParaRPr lang="fr-BE" sz="1700" b="0"/>
                    </a:p>
                  </a:txBody>
                  <a:tcPr/>
                </a:tc>
                <a:extLst>
                  <a:ext uri="{0D108BD9-81ED-4DB2-BD59-A6C34878D82A}">
                    <a16:rowId xmlns:a16="http://schemas.microsoft.com/office/drawing/2014/main" val="1794622614"/>
                  </a:ext>
                </a:extLst>
              </a:tr>
              <a:tr h="370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700" dirty="0"/>
                        <a:t>1590-1599</a:t>
                      </a:r>
                    </a:p>
                  </a:txBody>
                  <a:tcPr/>
                </a:tc>
                <a:tc>
                  <a:txBody>
                    <a:bodyPr/>
                    <a:lstStyle/>
                    <a:p>
                      <a:pPr algn="ctr"/>
                      <a:endParaRPr lang="fr-BE" sz="1700" b="0" dirty="0"/>
                    </a:p>
                  </a:txBody>
                  <a:tcPr/>
                </a:tc>
                <a:tc>
                  <a:txBody>
                    <a:bodyPr/>
                    <a:lstStyle/>
                    <a:p>
                      <a:pPr algn="ctr"/>
                      <a:endParaRPr lang="fr-BE" sz="1700" b="0"/>
                    </a:p>
                  </a:txBody>
                  <a:tcPr/>
                </a:tc>
                <a:tc>
                  <a:txBody>
                    <a:bodyPr/>
                    <a:lstStyle/>
                    <a:p>
                      <a:pPr algn="ctr"/>
                      <a:endParaRPr lang="fr-BE" sz="1700" b="0"/>
                    </a:p>
                  </a:txBody>
                  <a:tcPr/>
                </a:tc>
                <a:tc>
                  <a:txBody>
                    <a:bodyPr/>
                    <a:lstStyle/>
                    <a:p>
                      <a:pPr algn="ctr"/>
                      <a:endParaRPr lang="fr-BE" sz="1700" b="0"/>
                    </a:p>
                  </a:txBody>
                  <a:tcPr/>
                </a:tc>
                <a:tc>
                  <a:txBody>
                    <a:bodyPr/>
                    <a:lstStyle/>
                    <a:p>
                      <a:pPr algn="ctr"/>
                      <a:endParaRPr lang="fr-BE" sz="1700" b="0" dirty="0"/>
                    </a:p>
                  </a:txBody>
                  <a:tcPr/>
                </a:tc>
                <a:tc>
                  <a:txBody>
                    <a:bodyPr/>
                    <a:lstStyle/>
                    <a:p>
                      <a:pPr algn="ctr"/>
                      <a:r>
                        <a:rPr lang="fr-BE" sz="1700" b="0" dirty="0"/>
                        <a:t>1</a:t>
                      </a:r>
                    </a:p>
                  </a:txBody>
                  <a:tcPr/>
                </a:tc>
                <a:tc>
                  <a:txBody>
                    <a:bodyPr/>
                    <a:lstStyle/>
                    <a:p>
                      <a:pPr algn="ctr"/>
                      <a:endParaRPr lang="fr-BE" sz="1700" b="0" dirty="0"/>
                    </a:p>
                  </a:txBody>
                  <a:tcPr/>
                </a:tc>
                <a:tc>
                  <a:txBody>
                    <a:bodyPr/>
                    <a:lstStyle/>
                    <a:p>
                      <a:pPr algn="ctr"/>
                      <a:r>
                        <a:rPr lang="fr-BE" sz="1700" b="0" dirty="0"/>
                        <a:t>1</a:t>
                      </a:r>
                    </a:p>
                  </a:txBody>
                  <a:tcPr/>
                </a:tc>
                <a:extLst>
                  <a:ext uri="{0D108BD9-81ED-4DB2-BD59-A6C34878D82A}">
                    <a16:rowId xmlns:a16="http://schemas.microsoft.com/office/drawing/2014/main" val="3652781432"/>
                  </a:ext>
                </a:extLst>
              </a:tr>
              <a:tr h="370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700" dirty="0"/>
                        <a:t>1600-...</a:t>
                      </a:r>
                    </a:p>
                  </a:txBody>
                  <a:tcPr/>
                </a:tc>
                <a:tc>
                  <a:txBody>
                    <a:bodyPr/>
                    <a:lstStyle/>
                    <a:p>
                      <a:pPr algn="ctr"/>
                      <a:r>
                        <a:rPr lang="fr-BE" sz="1700" b="0" dirty="0"/>
                        <a:t>4</a:t>
                      </a:r>
                    </a:p>
                  </a:txBody>
                  <a:tcPr/>
                </a:tc>
                <a:tc>
                  <a:txBody>
                    <a:bodyPr/>
                    <a:lstStyle/>
                    <a:p>
                      <a:pPr algn="ctr"/>
                      <a:endParaRPr lang="fr-BE" sz="1700" b="0"/>
                    </a:p>
                  </a:txBody>
                  <a:tcPr/>
                </a:tc>
                <a:tc>
                  <a:txBody>
                    <a:bodyPr/>
                    <a:lstStyle/>
                    <a:p>
                      <a:pPr algn="ctr"/>
                      <a:endParaRPr lang="fr-BE" sz="1700" b="0" dirty="0"/>
                    </a:p>
                  </a:txBody>
                  <a:tcPr/>
                </a:tc>
                <a:tc>
                  <a:txBody>
                    <a:bodyPr/>
                    <a:lstStyle/>
                    <a:p>
                      <a:pPr algn="ctr"/>
                      <a:endParaRPr lang="fr-BE" sz="1700" b="0"/>
                    </a:p>
                  </a:txBody>
                  <a:tcPr/>
                </a:tc>
                <a:tc>
                  <a:txBody>
                    <a:bodyPr/>
                    <a:lstStyle/>
                    <a:p>
                      <a:pPr algn="ctr"/>
                      <a:endParaRPr lang="fr-BE" sz="1700" b="0" dirty="0"/>
                    </a:p>
                  </a:txBody>
                  <a:tcPr/>
                </a:tc>
                <a:tc>
                  <a:txBody>
                    <a:bodyPr/>
                    <a:lstStyle/>
                    <a:p>
                      <a:pPr algn="ctr"/>
                      <a:r>
                        <a:rPr lang="fr-BE" sz="1700" b="0" dirty="0"/>
                        <a:t>1</a:t>
                      </a:r>
                    </a:p>
                  </a:txBody>
                  <a:tcPr/>
                </a:tc>
                <a:tc>
                  <a:txBody>
                    <a:bodyPr/>
                    <a:lstStyle/>
                    <a:p>
                      <a:pPr algn="ctr"/>
                      <a:r>
                        <a:rPr lang="fr-BE" sz="1700" b="0" dirty="0"/>
                        <a:t>1</a:t>
                      </a:r>
                    </a:p>
                  </a:txBody>
                  <a:tcPr/>
                </a:tc>
                <a:tc>
                  <a:txBody>
                    <a:bodyPr/>
                    <a:lstStyle/>
                    <a:p>
                      <a:pPr algn="ctr"/>
                      <a:endParaRPr lang="fr-BE" sz="1700" b="0" dirty="0"/>
                    </a:p>
                  </a:txBody>
                  <a:tcPr/>
                </a:tc>
                <a:extLst>
                  <a:ext uri="{0D108BD9-81ED-4DB2-BD59-A6C34878D82A}">
                    <a16:rowId xmlns:a16="http://schemas.microsoft.com/office/drawing/2014/main" val="2080291232"/>
                  </a:ext>
                </a:extLst>
              </a:tr>
              <a:tr h="370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700" dirty="0"/>
                        <a:t>s.d.</a:t>
                      </a:r>
                    </a:p>
                  </a:txBody>
                  <a:tcPr>
                    <a:lnB w="12700" cap="flat" cmpd="sng" algn="ctr">
                      <a:solidFill>
                        <a:schemeClr val="tx1"/>
                      </a:solidFill>
                      <a:prstDash val="solid"/>
                      <a:round/>
                      <a:headEnd type="none" w="med" len="med"/>
                      <a:tailEnd type="none" w="med" len="med"/>
                    </a:lnB>
                  </a:tcPr>
                </a:tc>
                <a:tc>
                  <a:txBody>
                    <a:bodyPr/>
                    <a:lstStyle/>
                    <a:p>
                      <a:pPr algn="ctr"/>
                      <a:r>
                        <a:rPr lang="fr-BE" sz="1700" b="0" dirty="0"/>
                        <a:t>1</a:t>
                      </a:r>
                    </a:p>
                  </a:txBody>
                  <a:tcPr>
                    <a:lnB w="12700" cap="flat" cmpd="sng" algn="ctr">
                      <a:solidFill>
                        <a:schemeClr val="tx1"/>
                      </a:solidFill>
                      <a:prstDash val="solid"/>
                      <a:round/>
                      <a:headEnd type="none" w="med" len="med"/>
                      <a:tailEnd type="none" w="med" len="med"/>
                    </a:lnB>
                  </a:tcPr>
                </a:tc>
                <a:tc>
                  <a:txBody>
                    <a:bodyPr/>
                    <a:lstStyle/>
                    <a:p>
                      <a:pPr algn="ctr"/>
                      <a:endParaRPr lang="fr-BE" sz="1700" b="0"/>
                    </a:p>
                  </a:txBody>
                  <a:tcPr>
                    <a:lnB w="12700" cap="flat" cmpd="sng" algn="ctr">
                      <a:solidFill>
                        <a:schemeClr val="tx1"/>
                      </a:solidFill>
                      <a:prstDash val="solid"/>
                      <a:round/>
                      <a:headEnd type="none" w="med" len="med"/>
                      <a:tailEnd type="none" w="med" len="med"/>
                    </a:lnB>
                  </a:tcPr>
                </a:tc>
                <a:tc>
                  <a:txBody>
                    <a:bodyPr/>
                    <a:lstStyle/>
                    <a:p>
                      <a:pPr algn="ctr"/>
                      <a:r>
                        <a:rPr lang="fr-BE" sz="1700" b="0" dirty="0"/>
                        <a:t>1</a:t>
                      </a:r>
                    </a:p>
                  </a:txBody>
                  <a:tcPr>
                    <a:lnB w="12700" cap="flat" cmpd="sng" algn="ctr">
                      <a:solidFill>
                        <a:schemeClr val="tx1"/>
                      </a:solidFill>
                      <a:prstDash val="solid"/>
                      <a:round/>
                      <a:headEnd type="none" w="med" len="med"/>
                      <a:tailEnd type="none" w="med" len="med"/>
                    </a:lnB>
                  </a:tcPr>
                </a:tc>
                <a:tc>
                  <a:txBody>
                    <a:bodyPr/>
                    <a:lstStyle/>
                    <a:p>
                      <a:pPr algn="ctr"/>
                      <a:r>
                        <a:rPr lang="fr-BE" sz="1700" b="0" dirty="0"/>
                        <a:t>2</a:t>
                      </a:r>
                    </a:p>
                  </a:txBody>
                  <a:tcPr>
                    <a:lnB w="12700" cap="flat" cmpd="sng" algn="ctr">
                      <a:solidFill>
                        <a:schemeClr val="tx1"/>
                      </a:solidFill>
                      <a:prstDash val="solid"/>
                      <a:round/>
                      <a:headEnd type="none" w="med" len="med"/>
                      <a:tailEnd type="none" w="med" len="med"/>
                    </a:lnB>
                  </a:tcPr>
                </a:tc>
                <a:tc>
                  <a:txBody>
                    <a:bodyPr/>
                    <a:lstStyle/>
                    <a:p>
                      <a:pPr algn="ctr"/>
                      <a:endParaRPr lang="fr-BE" sz="1700" b="0"/>
                    </a:p>
                  </a:txBody>
                  <a:tcPr>
                    <a:lnB w="12700" cap="flat" cmpd="sng" algn="ctr">
                      <a:solidFill>
                        <a:schemeClr val="tx1"/>
                      </a:solidFill>
                      <a:prstDash val="solid"/>
                      <a:round/>
                      <a:headEnd type="none" w="med" len="med"/>
                      <a:tailEnd type="none" w="med" len="med"/>
                    </a:lnB>
                  </a:tcPr>
                </a:tc>
                <a:tc>
                  <a:txBody>
                    <a:bodyPr/>
                    <a:lstStyle/>
                    <a:p>
                      <a:pPr algn="ctr"/>
                      <a:r>
                        <a:rPr lang="fr-BE" sz="1700" b="0" dirty="0"/>
                        <a:t>1</a:t>
                      </a:r>
                    </a:p>
                  </a:txBody>
                  <a:tcPr>
                    <a:lnB w="12700" cap="flat" cmpd="sng" algn="ctr">
                      <a:solidFill>
                        <a:schemeClr val="tx1"/>
                      </a:solidFill>
                      <a:prstDash val="solid"/>
                      <a:round/>
                      <a:headEnd type="none" w="med" len="med"/>
                      <a:tailEnd type="none" w="med" len="med"/>
                    </a:lnB>
                  </a:tcPr>
                </a:tc>
                <a:tc>
                  <a:txBody>
                    <a:bodyPr/>
                    <a:lstStyle/>
                    <a:p>
                      <a:pPr algn="ctr"/>
                      <a:endParaRPr lang="fr-BE" sz="1700" b="0" dirty="0"/>
                    </a:p>
                  </a:txBody>
                  <a:tcPr>
                    <a:lnB w="12700" cap="flat" cmpd="sng" algn="ctr">
                      <a:solidFill>
                        <a:schemeClr val="tx1"/>
                      </a:solidFill>
                      <a:prstDash val="solid"/>
                      <a:round/>
                      <a:headEnd type="none" w="med" len="med"/>
                      <a:tailEnd type="none" w="med" len="med"/>
                    </a:lnB>
                  </a:tcPr>
                </a:tc>
                <a:tc>
                  <a:txBody>
                    <a:bodyPr/>
                    <a:lstStyle/>
                    <a:p>
                      <a:pPr algn="ctr"/>
                      <a:r>
                        <a:rPr lang="fr-BE" sz="1700" b="0" dirty="0"/>
                        <a:t>6</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251899"/>
                  </a:ext>
                </a:extLst>
              </a:tr>
              <a:tr h="370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700" dirty="0"/>
                        <a:t>Total</a:t>
                      </a:r>
                    </a:p>
                  </a:txBody>
                  <a:tcPr>
                    <a:lnT w="12700" cap="flat" cmpd="sng" algn="ctr">
                      <a:solidFill>
                        <a:schemeClr val="tx1"/>
                      </a:solidFill>
                      <a:prstDash val="solid"/>
                      <a:round/>
                      <a:headEnd type="none" w="med" len="med"/>
                      <a:tailEnd type="none" w="med" len="med"/>
                    </a:lnT>
                  </a:tcPr>
                </a:tc>
                <a:tc>
                  <a:txBody>
                    <a:bodyPr/>
                    <a:lstStyle/>
                    <a:p>
                      <a:pPr algn="ctr"/>
                      <a:r>
                        <a:rPr lang="fr-BE" sz="1700" b="0" dirty="0"/>
                        <a:t>76</a:t>
                      </a:r>
                    </a:p>
                  </a:txBody>
                  <a:tcPr>
                    <a:lnT w="12700" cap="flat" cmpd="sng" algn="ctr">
                      <a:solidFill>
                        <a:schemeClr val="tx1"/>
                      </a:solidFill>
                      <a:prstDash val="solid"/>
                      <a:round/>
                      <a:headEnd type="none" w="med" len="med"/>
                      <a:tailEnd type="none" w="med" len="med"/>
                    </a:lnT>
                  </a:tcPr>
                </a:tc>
                <a:tc>
                  <a:txBody>
                    <a:bodyPr/>
                    <a:lstStyle/>
                    <a:p>
                      <a:pPr algn="ctr"/>
                      <a:r>
                        <a:rPr lang="fr-BE" sz="1700" b="0" dirty="0"/>
                        <a:t>12</a:t>
                      </a:r>
                    </a:p>
                  </a:txBody>
                  <a:tcPr>
                    <a:lnT w="12700" cap="flat" cmpd="sng" algn="ctr">
                      <a:solidFill>
                        <a:schemeClr val="tx1"/>
                      </a:solidFill>
                      <a:prstDash val="solid"/>
                      <a:round/>
                      <a:headEnd type="none" w="med" len="med"/>
                      <a:tailEnd type="none" w="med" len="med"/>
                    </a:lnT>
                  </a:tcPr>
                </a:tc>
                <a:tc>
                  <a:txBody>
                    <a:bodyPr/>
                    <a:lstStyle/>
                    <a:p>
                      <a:pPr algn="ctr"/>
                      <a:r>
                        <a:rPr lang="fr-BE" sz="1700" b="0" dirty="0"/>
                        <a:t>4</a:t>
                      </a:r>
                    </a:p>
                  </a:txBody>
                  <a:tcPr>
                    <a:lnT w="12700" cap="flat" cmpd="sng" algn="ctr">
                      <a:solidFill>
                        <a:schemeClr val="tx1"/>
                      </a:solidFill>
                      <a:prstDash val="solid"/>
                      <a:round/>
                      <a:headEnd type="none" w="med" len="med"/>
                      <a:tailEnd type="none" w="med" len="med"/>
                    </a:lnT>
                  </a:tcPr>
                </a:tc>
                <a:tc>
                  <a:txBody>
                    <a:bodyPr/>
                    <a:lstStyle/>
                    <a:p>
                      <a:pPr algn="ctr"/>
                      <a:r>
                        <a:rPr lang="fr-BE" sz="1700" b="0" dirty="0"/>
                        <a:t>10</a:t>
                      </a:r>
                    </a:p>
                  </a:txBody>
                  <a:tcPr>
                    <a:lnT w="12700" cap="flat" cmpd="sng" algn="ctr">
                      <a:solidFill>
                        <a:schemeClr val="tx1"/>
                      </a:solidFill>
                      <a:prstDash val="solid"/>
                      <a:round/>
                      <a:headEnd type="none" w="med" len="med"/>
                      <a:tailEnd type="none" w="med" len="med"/>
                    </a:lnT>
                  </a:tcPr>
                </a:tc>
                <a:tc>
                  <a:txBody>
                    <a:bodyPr/>
                    <a:lstStyle/>
                    <a:p>
                      <a:pPr algn="ctr"/>
                      <a:r>
                        <a:rPr lang="fr-BE" sz="1700" b="0" dirty="0"/>
                        <a:t>1</a:t>
                      </a:r>
                    </a:p>
                  </a:txBody>
                  <a:tcPr>
                    <a:lnT w="12700" cap="flat" cmpd="sng" algn="ctr">
                      <a:solidFill>
                        <a:schemeClr val="tx1"/>
                      </a:solidFill>
                      <a:prstDash val="solid"/>
                      <a:round/>
                      <a:headEnd type="none" w="med" len="med"/>
                      <a:tailEnd type="none" w="med" len="med"/>
                    </a:lnT>
                  </a:tcPr>
                </a:tc>
                <a:tc>
                  <a:txBody>
                    <a:bodyPr/>
                    <a:lstStyle/>
                    <a:p>
                      <a:pPr algn="ctr"/>
                      <a:r>
                        <a:rPr lang="fr-BE" sz="1700" b="0" dirty="0"/>
                        <a:t>3</a:t>
                      </a:r>
                    </a:p>
                  </a:txBody>
                  <a:tcPr>
                    <a:lnT w="12700" cap="flat" cmpd="sng" algn="ctr">
                      <a:solidFill>
                        <a:schemeClr val="tx1"/>
                      </a:solidFill>
                      <a:prstDash val="solid"/>
                      <a:round/>
                      <a:headEnd type="none" w="med" len="med"/>
                      <a:tailEnd type="none" w="med" len="med"/>
                    </a:lnT>
                  </a:tcPr>
                </a:tc>
                <a:tc>
                  <a:txBody>
                    <a:bodyPr/>
                    <a:lstStyle/>
                    <a:p>
                      <a:pPr algn="ctr"/>
                      <a:r>
                        <a:rPr lang="fr-BE" sz="1700" b="0" dirty="0"/>
                        <a:t>1</a:t>
                      </a:r>
                    </a:p>
                  </a:txBody>
                  <a:tcPr>
                    <a:lnT w="12700" cap="flat" cmpd="sng" algn="ctr">
                      <a:solidFill>
                        <a:schemeClr val="tx1"/>
                      </a:solidFill>
                      <a:prstDash val="solid"/>
                      <a:round/>
                      <a:headEnd type="none" w="med" len="med"/>
                      <a:tailEnd type="none" w="med" len="med"/>
                    </a:lnT>
                  </a:tcPr>
                </a:tc>
                <a:tc>
                  <a:txBody>
                    <a:bodyPr/>
                    <a:lstStyle/>
                    <a:p>
                      <a:pPr algn="ctr"/>
                      <a:r>
                        <a:rPr lang="fr-BE" sz="1700" b="0" dirty="0"/>
                        <a:t>9</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56964889"/>
                  </a:ext>
                </a:extLst>
              </a:tr>
            </a:tbl>
          </a:graphicData>
        </a:graphic>
      </p:graphicFrame>
      <p:sp>
        <p:nvSpPr>
          <p:cNvPr id="5" name="ZoneTexte 4">
            <a:extLst>
              <a:ext uri="{FF2B5EF4-FFF2-40B4-BE49-F238E27FC236}">
                <a16:creationId xmlns:a16="http://schemas.microsoft.com/office/drawing/2014/main" id="{4EC7387C-7129-833A-ADD1-048D326181EA}"/>
              </a:ext>
            </a:extLst>
          </p:cNvPr>
          <p:cNvSpPr txBox="1"/>
          <p:nvPr/>
        </p:nvSpPr>
        <p:spPr>
          <a:xfrm>
            <a:off x="8997699" y="2121408"/>
            <a:ext cx="3072382" cy="3416320"/>
          </a:xfrm>
          <a:prstGeom prst="rect">
            <a:avLst/>
          </a:prstGeom>
          <a:noFill/>
        </p:spPr>
        <p:txBody>
          <a:bodyPr wrap="square" rtlCol="0">
            <a:spAutoFit/>
          </a:bodyPr>
          <a:lstStyle/>
          <a:p>
            <a:r>
              <a:rPr lang="fr-BE" dirty="0"/>
              <a:t>116 ouvrages</a:t>
            </a:r>
          </a:p>
          <a:p>
            <a:endParaRPr lang="fr-BE" dirty="0"/>
          </a:p>
          <a:p>
            <a:r>
              <a:rPr lang="fr-BE" dirty="0"/>
              <a:t>Principalement :</a:t>
            </a:r>
          </a:p>
          <a:p>
            <a:pPr marL="285750" indent="-285750">
              <a:buFontTx/>
              <a:buChar char="-"/>
            </a:pPr>
            <a:r>
              <a:rPr lang="fr-BE" dirty="0"/>
              <a:t>Commentaires Écritures</a:t>
            </a:r>
          </a:p>
          <a:p>
            <a:pPr marL="285750" indent="-285750">
              <a:buFontTx/>
              <a:buChar char="-"/>
            </a:pPr>
            <a:r>
              <a:rPr lang="fr-BE" dirty="0"/>
              <a:t>Commentaires Sentences</a:t>
            </a:r>
          </a:p>
          <a:p>
            <a:endParaRPr lang="fr-BE" dirty="0"/>
          </a:p>
          <a:p>
            <a:r>
              <a:rPr lang="fr-BE" dirty="0"/>
              <a:t>Chartreuse de Cologne</a:t>
            </a:r>
          </a:p>
          <a:p>
            <a:r>
              <a:rPr lang="fr-BE" dirty="0"/>
              <a:t>Priorat de </a:t>
            </a:r>
            <a:r>
              <a:rPr lang="fr-BE" dirty="0" err="1"/>
              <a:t>Blomvenna</a:t>
            </a:r>
            <a:endParaRPr lang="fr-BE" dirty="0"/>
          </a:p>
          <a:p>
            <a:r>
              <a:rPr lang="fr-BE" dirty="0"/>
              <a:t>	(1507-1536)</a:t>
            </a:r>
          </a:p>
          <a:p>
            <a:endParaRPr lang="fr-BE" dirty="0"/>
          </a:p>
          <a:p>
            <a:r>
              <a:rPr lang="fr-BE" dirty="0"/>
              <a:t>Aucune édition des SJ PB survivante ?</a:t>
            </a:r>
          </a:p>
        </p:txBody>
      </p:sp>
      <p:sp>
        <p:nvSpPr>
          <p:cNvPr id="6" name="Rectangle 5">
            <a:extLst>
              <a:ext uri="{FF2B5EF4-FFF2-40B4-BE49-F238E27FC236}">
                <a16:creationId xmlns:a16="http://schemas.microsoft.com/office/drawing/2014/main" id="{A0692E23-3F76-0F9D-B90D-0CADE30A0603}"/>
              </a:ext>
            </a:extLst>
          </p:cNvPr>
          <p:cNvSpPr/>
          <p:nvPr/>
        </p:nvSpPr>
        <p:spPr>
          <a:xfrm>
            <a:off x="1668540" y="2514600"/>
            <a:ext cx="960120" cy="36576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0115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06B6E-89AE-09A1-B191-15793A6EDE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3AD2D69-4B46-6A3B-5527-43DCE5C0F8F3}"/>
              </a:ext>
            </a:extLst>
          </p:cNvPr>
          <p:cNvSpPr>
            <a:spLocks noGrp="1"/>
          </p:cNvSpPr>
          <p:nvPr>
            <p:ph type="title"/>
          </p:nvPr>
        </p:nvSpPr>
        <p:spPr/>
        <p:txBody>
          <a:bodyPr/>
          <a:lstStyle/>
          <a:p>
            <a:r>
              <a:rPr lang="fr-BE" dirty="0">
                <a:solidFill>
                  <a:schemeClr val="tx1"/>
                </a:solidFill>
              </a:rPr>
              <a:t>Isomorphisme : Denys le Chartreux</a:t>
            </a:r>
          </a:p>
        </p:txBody>
      </p:sp>
      <p:graphicFrame>
        <p:nvGraphicFramePr>
          <p:cNvPr id="4" name="Espace réservé du contenu 3">
            <a:extLst>
              <a:ext uri="{FF2B5EF4-FFF2-40B4-BE49-F238E27FC236}">
                <a16:creationId xmlns:a16="http://schemas.microsoft.com/office/drawing/2014/main" id="{57BC32D6-D490-8E5C-6C7C-E6D50657C86F}"/>
              </a:ext>
            </a:extLst>
          </p:cNvPr>
          <p:cNvGraphicFramePr>
            <a:graphicFrameLocks noGrp="1"/>
          </p:cNvGraphicFramePr>
          <p:nvPr>
            <p:ph idx="1"/>
            <p:extLst>
              <p:ext uri="{D42A27DB-BD31-4B8C-83A1-F6EECF244321}">
                <p14:modId xmlns:p14="http://schemas.microsoft.com/office/powerpoint/2010/main" val="1733516848"/>
              </p:ext>
            </p:extLst>
          </p:nvPr>
        </p:nvGraphicFramePr>
        <p:xfrm>
          <a:off x="347472" y="2339447"/>
          <a:ext cx="11434954" cy="2317305"/>
        </p:xfrm>
        <a:graphic>
          <a:graphicData uri="http://schemas.openxmlformats.org/drawingml/2006/table">
            <a:tbl>
              <a:tblPr firstRow="1" bandRow="1">
                <a:tableStyleId>{5C22544A-7EE6-4342-B048-85BDC9FD1C3A}</a:tableStyleId>
              </a:tblPr>
              <a:tblGrid>
                <a:gridCol w="3338703">
                  <a:extLst>
                    <a:ext uri="{9D8B030D-6E8A-4147-A177-3AD203B41FA5}">
                      <a16:colId xmlns:a16="http://schemas.microsoft.com/office/drawing/2014/main" val="1519191296"/>
                    </a:ext>
                  </a:extLst>
                </a:gridCol>
                <a:gridCol w="762000">
                  <a:extLst>
                    <a:ext uri="{9D8B030D-6E8A-4147-A177-3AD203B41FA5}">
                      <a16:colId xmlns:a16="http://schemas.microsoft.com/office/drawing/2014/main" val="1819340735"/>
                    </a:ext>
                  </a:extLst>
                </a:gridCol>
                <a:gridCol w="971550">
                  <a:extLst>
                    <a:ext uri="{9D8B030D-6E8A-4147-A177-3AD203B41FA5}">
                      <a16:colId xmlns:a16="http://schemas.microsoft.com/office/drawing/2014/main" val="2581517008"/>
                    </a:ext>
                  </a:extLst>
                </a:gridCol>
                <a:gridCol w="838200">
                  <a:extLst>
                    <a:ext uri="{9D8B030D-6E8A-4147-A177-3AD203B41FA5}">
                      <a16:colId xmlns:a16="http://schemas.microsoft.com/office/drawing/2014/main" val="441950803"/>
                    </a:ext>
                  </a:extLst>
                </a:gridCol>
                <a:gridCol w="733425">
                  <a:extLst>
                    <a:ext uri="{9D8B030D-6E8A-4147-A177-3AD203B41FA5}">
                      <a16:colId xmlns:a16="http://schemas.microsoft.com/office/drawing/2014/main" val="2261167764"/>
                    </a:ext>
                  </a:extLst>
                </a:gridCol>
                <a:gridCol w="1057275">
                  <a:extLst>
                    <a:ext uri="{9D8B030D-6E8A-4147-A177-3AD203B41FA5}">
                      <a16:colId xmlns:a16="http://schemas.microsoft.com/office/drawing/2014/main" val="1116057805"/>
                    </a:ext>
                  </a:extLst>
                </a:gridCol>
                <a:gridCol w="904875">
                  <a:extLst>
                    <a:ext uri="{9D8B030D-6E8A-4147-A177-3AD203B41FA5}">
                      <a16:colId xmlns:a16="http://schemas.microsoft.com/office/drawing/2014/main" val="4222898626"/>
                    </a:ext>
                  </a:extLst>
                </a:gridCol>
                <a:gridCol w="790575">
                  <a:extLst>
                    <a:ext uri="{9D8B030D-6E8A-4147-A177-3AD203B41FA5}">
                      <a16:colId xmlns:a16="http://schemas.microsoft.com/office/drawing/2014/main" val="1134502460"/>
                    </a:ext>
                  </a:extLst>
                </a:gridCol>
                <a:gridCol w="876300">
                  <a:extLst>
                    <a:ext uri="{9D8B030D-6E8A-4147-A177-3AD203B41FA5}">
                      <a16:colId xmlns:a16="http://schemas.microsoft.com/office/drawing/2014/main" val="3234725224"/>
                    </a:ext>
                  </a:extLst>
                </a:gridCol>
                <a:gridCol w="1162051">
                  <a:extLst>
                    <a:ext uri="{9D8B030D-6E8A-4147-A177-3AD203B41FA5}">
                      <a16:colId xmlns:a16="http://schemas.microsoft.com/office/drawing/2014/main" val="1044256674"/>
                    </a:ext>
                  </a:extLst>
                </a:gridCol>
              </a:tblGrid>
              <a:tr h="458025">
                <a:tc>
                  <a:txBody>
                    <a:bodyPr/>
                    <a:lstStyle/>
                    <a:p>
                      <a:pPr algn="ctr"/>
                      <a:r>
                        <a:rPr lang="fr-BE" dirty="0">
                          <a:solidFill>
                            <a:schemeClr val="tx1"/>
                          </a:solidFill>
                        </a:rPr>
                        <a:t>Œuvre</a:t>
                      </a:r>
                    </a:p>
                  </a:txBody>
                  <a:tcPr/>
                </a:tc>
                <a:tc>
                  <a:txBody>
                    <a:bodyPr/>
                    <a:lstStyle/>
                    <a:p>
                      <a:pPr algn="ctr"/>
                      <a:r>
                        <a:rPr lang="fr-BE" dirty="0">
                          <a:solidFill>
                            <a:schemeClr val="tx1"/>
                          </a:solidFill>
                        </a:rPr>
                        <a:t>Liège</a:t>
                      </a:r>
                    </a:p>
                  </a:txBody>
                  <a:tcPr/>
                </a:tc>
                <a:tc>
                  <a:txBody>
                    <a:bodyPr/>
                    <a:lstStyle/>
                    <a:p>
                      <a:pPr algn="ctr"/>
                      <a:r>
                        <a:rPr lang="fr-BE" dirty="0">
                          <a:solidFill>
                            <a:schemeClr val="tx1"/>
                          </a:solidFill>
                        </a:rPr>
                        <a:t>Louvain</a:t>
                      </a:r>
                    </a:p>
                  </a:txBody>
                  <a:tcPr/>
                </a:tc>
                <a:tc>
                  <a:txBody>
                    <a:bodyPr/>
                    <a:lstStyle/>
                    <a:p>
                      <a:pPr algn="ctr"/>
                      <a:r>
                        <a:rPr lang="fr-BE" dirty="0">
                          <a:solidFill>
                            <a:schemeClr val="tx1"/>
                          </a:solidFill>
                        </a:rPr>
                        <a:t>Bruges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dirty="0">
                          <a:solidFill>
                            <a:schemeClr val="tx1"/>
                          </a:solidFill>
                        </a:rPr>
                        <a:t>Gand</a:t>
                      </a:r>
                    </a:p>
                  </a:txBody>
                  <a:tcPr/>
                </a:tc>
                <a:tc>
                  <a:txBody>
                    <a:bodyPr/>
                    <a:lstStyle/>
                    <a:p>
                      <a:pPr algn="ctr"/>
                      <a:r>
                        <a:rPr lang="fr-BE" dirty="0">
                          <a:solidFill>
                            <a:schemeClr val="tx1"/>
                          </a:solidFill>
                        </a:rPr>
                        <a:t>Bruxelles</a:t>
                      </a:r>
                    </a:p>
                  </a:txBody>
                  <a:tcPr>
                    <a:lnR w="12700" cap="flat" cmpd="sng" algn="ctr">
                      <a:solidFill>
                        <a:schemeClr val="tx1"/>
                      </a:solidFill>
                      <a:prstDash val="solid"/>
                      <a:round/>
                      <a:headEnd type="none" w="med" len="med"/>
                      <a:tailEnd type="none" w="med" len="med"/>
                    </a:lnR>
                  </a:tcPr>
                </a:tc>
                <a:tc>
                  <a:txBody>
                    <a:bodyPr/>
                    <a:lstStyle/>
                    <a:p>
                      <a:pPr algn="ctr"/>
                      <a:r>
                        <a:rPr lang="fr-BE" dirty="0">
                          <a:solidFill>
                            <a:schemeClr val="tx1"/>
                          </a:solidFill>
                        </a:rPr>
                        <a:t>Munich</a:t>
                      </a:r>
                    </a:p>
                  </a:txBody>
                  <a:tcPr>
                    <a:lnL w="12700" cap="flat" cmpd="sng" algn="ctr">
                      <a:solidFill>
                        <a:schemeClr val="tx1"/>
                      </a:solidFill>
                      <a:prstDash val="solid"/>
                      <a:round/>
                      <a:headEnd type="none" w="med" len="med"/>
                      <a:tailEnd type="none" w="med" len="med"/>
                    </a:lnL>
                  </a:tcPr>
                </a:tc>
                <a:tc>
                  <a:txBody>
                    <a:bodyPr/>
                    <a:lstStyle/>
                    <a:p>
                      <a:pPr algn="ctr"/>
                      <a:r>
                        <a:rPr lang="fr-BE" dirty="0">
                          <a:solidFill>
                            <a:schemeClr val="tx1"/>
                          </a:solidFill>
                        </a:rPr>
                        <a:t>Alcalá</a:t>
                      </a:r>
                    </a:p>
                  </a:txBody>
                  <a:tcPr/>
                </a:tc>
                <a:tc>
                  <a:txBody>
                    <a:bodyPr/>
                    <a:lstStyle/>
                    <a:p>
                      <a:pPr algn="ctr"/>
                      <a:r>
                        <a:rPr lang="fr-BE" dirty="0">
                          <a:solidFill>
                            <a:schemeClr val="tx1"/>
                          </a:solidFill>
                        </a:rPr>
                        <a:t>Prague</a:t>
                      </a:r>
                    </a:p>
                  </a:txBody>
                  <a:tcPr/>
                </a:tc>
                <a:tc>
                  <a:txBody>
                    <a:bodyPr/>
                    <a:lstStyle/>
                    <a:p>
                      <a:pPr algn="ctr"/>
                      <a:r>
                        <a:rPr lang="fr-BE" dirty="0">
                          <a:solidFill>
                            <a:schemeClr val="tx1"/>
                          </a:solidFill>
                        </a:rPr>
                        <a:t>Autre coll.</a:t>
                      </a:r>
                    </a:p>
                  </a:txBody>
                  <a:tcPr/>
                </a:tc>
                <a:extLst>
                  <a:ext uri="{0D108BD9-81ED-4DB2-BD59-A6C34878D82A}">
                    <a16:rowId xmlns:a16="http://schemas.microsoft.com/office/drawing/2014/main" val="1187684856"/>
                  </a:ext>
                </a:extLst>
              </a:tr>
              <a:tr h="370840">
                <a:tc>
                  <a:txBody>
                    <a:bodyPr/>
                    <a:lstStyle/>
                    <a:p>
                      <a:r>
                        <a:rPr lang="fr-BE" dirty="0"/>
                        <a:t>In </a:t>
                      </a:r>
                      <a:r>
                        <a:rPr lang="fr-BE" dirty="0" err="1"/>
                        <a:t>libros</a:t>
                      </a:r>
                      <a:r>
                        <a:rPr lang="fr-BE" dirty="0"/>
                        <a:t> </a:t>
                      </a:r>
                      <a:r>
                        <a:rPr lang="fr-BE" dirty="0" err="1"/>
                        <a:t>sententiarum</a:t>
                      </a:r>
                      <a:endParaRPr lang="fr-BE" dirty="0"/>
                    </a:p>
                    <a:p>
                      <a:r>
                        <a:rPr lang="fr-BE" sz="1600" dirty="0"/>
                        <a:t>Cologne 1535, in-2</a:t>
                      </a:r>
                    </a:p>
                  </a:txBody>
                  <a:tcPr/>
                </a:tc>
                <a:tc>
                  <a:txBody>
                    <a:bodyPr/>
                    <a:lstStyle/>
                    <a:p>
                      <a:pPr algn="ctr"/>
                      <a:r>
                        <a:rPr lang="fr-BE" dirty="0"/>
                        <a:t>V</a:t>
                      </a:r>
                    </a:p>
                  </a:txBody>
                  <a:tcPr/>
                </a:tc>
                <a:tc>
                  <a:txBody>
                    <a:bodyPr/>
                    <a:lstStyle/>
                    <a:p>
                      <a:pPr algn="ctr"/>
                      <a:r>
                        <a:rPr lang="fr-BE" dirty="0"/>
                        <a:t>V</a:t>
                      </a:r>
                    </a:p>
                  </a:txBody>
                  <a:tcPr/>
                </a:tc>
                <a:tc>
                  <a:txBody>
                    <a:bodyPr/>
                    <a:lstStyle/>
                    <a:p>
                      <a:pPr algn="ctr"/>
                      <a:endParaRPr lang="fr-BE"/>
                    </a:p>
                  </a:txBody>
                  <a:tcPr/>
                </a:tc>
                <a:tc>
                  <a:txBody>
                    <a:bodyPr/>
                    <a:lstStyle/>
                    <a:p>
                      <a:pPr algn="ctr"/>
                      <a:r>
                        <a:rPr lang="fr-BE" dirty="0"/>
                        <a:t>V</a:t>
                      </a:r>
                    </a:p>
                  </a:txBody>
                  <a:tcPr/>
                </a:tc>
                <a:tc>
                  <a:txBody>
                    <a:bodyPr/>
                    <a:lstStyle/>
                    <a:p>
                      <a:pPr algn="ctr"/>
                      <a:r>
                        <a:rPr lang="fr-BE" dirty="0"/>
                        <a:t>(V)</a:t>
                      </a:r>
                    </a:p>
                  </a:txBody>
                  <a:tcPr>
                    <a:lnR w="12700" cap="flat" cmpd="sng" algn="ctr">
                      <a:solidFill>
                        <a:schemeClr val="tx1"/>
                      </a:solidFill>
                      <a:prstDash val="solid"/>
                      <a:round/>
                      <a:headEnd type="none" w="med" len="med"/>
                      <a:tailEnd type="none" w="med" len="med"/>
                    </a:lnR>
                  </a:tcPr>
                </a:tc>
                <a:tc>
                  <a:txBody>
                    <a:bodyPr/>
                    <a:lstStyle/>
                    <a:p>
                      <a:pPr algn="ctr"/>
                      <a:r>
                        <a:rPr lang="fr-BE" dirty="0">
                          <a:solidFill>
                            <a:schemeClr val="tx1"/>
                          </a:solidFill>
                        </a:rPr>
                        <a:t>V</a:t>
                      </a:r>
                    </a:p>
                  </a:txBody>
                  <a:tcPr>
                    <a:lnL w="12700" cap="flat" cmpd="sng" algn="ctr">
                      <a:solidFill>
                        <a:schemeClr val="tx1"/>
                      </a:solidFill>
                      <a:prstDash val="solid"/>
                      <a:round/>
                      <a:headEnd type="none" w="med" len="med"/>
                      <a:tailEnd type="none" w="med" len="med"/>
                    </a:lnL>
                  </a:tcPr>
                </a:tc>
                <a:tc>
                  <a:txBody>
                    <a:bodyPr/>
                    <a:lstStyle/>
                    <a:p>
                      <a:pPr algn="ctr"/>
                      <a:r>
                        <a:rPr lang="fr-BE" dirty="0"/>
                        <a:t>V</a:t>
                      </a:r>
                    </a:p>
                  </a:txBody>
                  <a:tcPr/>
                </a:tc>
                <a:tc>
                  <a:txBody>
                    <a:bodyPr/>
                    <a:lstStyle/>
                    <a:p>
                      <a:pPr algn="ctr"/>
                      <a:endParaRPr lang="fr-BE"/>
                    </a:p>
                  </a:txBody>
                  <a:tcPr/>
                </a:tc>
                <a:tc>
                  <a:txBody>
                    <a:bodyPr/>
                    <a:lstStyle/>
                    <a:p>
                      <a:pPr algn="ctr"/>
                      <a:endParaRPr lang="fr-BE" dirty="0"/>
                    </a:p>
                  </a:txBody>
                  <a:tcPr/>
                </a:tc>
                <a:extLst>
                  <a:ext uri="{0D108BD9-81ED-4DB2-BD59-A6C34878D82A}">
                    <a16:rowId xmlns:a16="http://schemas.microsoft.com/office/drawing/2014/main" val="1102647992"/>
                  </a:ext>
                </a:extLst>
              </a:tr>
              <a:tr h="370840">
                <a:tc>
                  <a:txBody>
                    <a:bodyPr/>
                    <a:lstStyle/>
                    <a:p>
                      <a:r>
                        <a:rPr lang="pt-BR" dirty="0"/>
                        <a:t>Scalae religiosorum Pentateuchus </a:t>
                      </a:r>
                      <a:r>
                        <a:rPr lang="pt-BR" sz="1600" dirty="0"/>
                        <a:t>Anvers 1556, in-12</a:t>
                      </a:r>
                      <a:endParaRPr lang="fr-BE" dirty="0"/>
                    </a:p>
                  </a:txBody>
                  <a:tcPr/>
                </a:tc>
                <a:tc>
                  <a:txBody>
                    <a:bodyPr/>
                    <a:lstStyle/>
                    <a:p>
                      <a:pPr algn="ctr"/>
                      <a:r>
                        <a:rPr lang="fr-BE" dirty="0"/>
                        <a:t>V</a:t>
                      </a:r>
                    </a:p>
                  </a:txBody>
                  <a:tcPr/>
                </a:tc>
                <a:tc>
                  <a:txBody>
                    <a:bodyPr/>
                    <a:lstStyle/>
                    <a:p>
                      <a:pPr algn="ctr"/>
                      <a:r>
                        <a:rPr lang="fr-BE" dirty="0"/>
                        <a:t>V</a:t>
                      </a:r>
                    </a:p>
                  </a:txBody>
                  <a:tcPr/>
                </a:tc>
                <a:tc>
                  <a:txBody>
                    <a:bodyPr/>
                    <a:lstStyle/>
                    <a:p>
                      <a:pPr algn="ctr"/>
                      <a:r>
                        <a:rPr lang="fr-BE" dirty="0"/>
                        <a:t>V</a:t>
                      </a:r>
                    </a:p>
                  </a:txBody>
                  <a:tcPr/>
                </a:tc>
                <a:tc>
                  <a:txBody>
                    <a:bodyPr/>
                    <a:lstStyle/>
                    <a:p>
                      <a:pPr algn="ctr"/>
                      <a:endParaRPr lang="fr-BE" dirty="0"/>
                    </a:p>
                  </a:txBody>
                  <a:tcPr/>
                </a:tc>
                <a:tc>
                  <a:txBody>
                    <a:bodyPr/>
                    <a:lstStyle/>
                    <a:p>
                      <a:pPr algn="ctr"/>
                      <a:endParaRPr lang="fr-BE" dirty="0"/>
                    </a:p>
                  </a:txBody>
                  <a:tcPr>
                    <a:lnR w="12700" cap="flat" cmpd="sng" algn="ctr">
                      <a:solidFill>
                        <a:schemeClr val="tx1"/>
                      </a:solidFill>
                      <a:prstDash val="solid"/>
                      <a:round/>
                      <a:headEnd type="none" w="med" len="med"/>
                      <a:tailEnd type="none" w="med" len="med"/>
                    </a:lnR>
                  </a:tcPr>
                </a:tc>
                <a:tc>
                  <a:txBody>
                    <a:bodyPr/>
                    <a:lstStyle/>
                    <a:p>
                      <a:pPr algn="ctr"/>
                      <a:r>
                        <a:rPr lang="fr-BE" dirty="0">
                          <a:solidFill>
                            <a:schemeClr val="tx1"/>
                          </a:solidFill>
                        </a:rPr>
                        <a:t>V</a:t>
                      </a:r>
                    </a:p>
                  </a:txBody>
                  <a:tcPr>
                    <a:lnL w="12700" cap="flat" cmpd="sng" algn="ctr">
                      <a:solidFill>
                        <a:schemeClr val="tx1"/>
                      </a:solidFill>
                      <a:prstDash val="solid"/>
                      <a:round/>
                      <a:headEnd type="none" w="med" len="med"/>
                      <a:tailEnd type="none" w="med" len="med"/>
                    </a:lnL>
                  </a:tcPr>
                </a:tc>
                <a:tc>
                  <a:txBody>
                    <a:bodyPr/>
                    <a:lstStyle/>
                    <a:p>
                      <a:pPr algn="ctr"/>
                      <a:endParaRPr lang="fr-BE" dirty="0"/>
                    </a:p>
                  </a:txBody>
                  <a:tcPr/>
                </a:tc>
                <a:tc>
                  <a:txBody>
                    <a:bodyPr/>
                    <a:lstStyle/>
                    <a:p>
                      <a:pPr algn="ctr"/>
                      <a:r>
                        <a:rPr lang="fr-BE" dirty="0"/>
                        <a:t>V</a:t>
                      </a:r>
                    </a:p>
                  </a:txBody>
                  <a:tcPr/>
                </a:tc>
                <a:tc>
                  <a:txBody>
                    <a:bodyPr/>
                    <a:lstStyle/>
                    <a:p>
                      <a:pPr algn="ctr"/>
                      <a:endParaRPr lang="fr-BE" dirty="0"/>
                    </a:p>
                  </a:txBody>
                  <a:tcPr/>
                </a:tc>
                <a:extLst>
                  <a:ext uri="{0D108BD9-81ED-4DB2-BD59-A6C34878D82A}">
                    <a16:rowId xmlns:a16="http://schemas.microsoft.com/office/drawing/2014/main" val="4286744640"/>
                  </a:ext>
                </a:extLst>
              </a:tr>
              <a:tr h="373317">
                <a:tc>
                  <a:txBody>
                    <a:bodyPr/>
                    <a:lstStyle/>
                    <a:p>
                      <a:r>
                        <a:rPr lang="fr-BE" dirty="0"/>
                        <a:t>Summa </a:t>
                      </a:r>
                      <a:r>
                        <a:rPr lang="fr-BE" dirty="0" err="1"/>
                        <a:t>fidei</a:t>
                      </a:r>
                      <a:r>
                        <a:rPr lang="fr-BE" dirty="0"/>
                        <a:t> </a:t>
                      </a:r>
                      <a:r>
                        <a:rPr lang="fr-BE" dirty="0" err="1"/>
                        <a:t>orthodoxae</a:t>
                      </a:r>
                      <a:endParaRPr lang="fr-BE" dirty="0"/>
                    </a:p>
                    <a:p>
                      <a:r>
                        <a:rPr lang="fr-BE" sz="1600" dirty="0"/>
                        <a:t>Anvers 1569, in-8</a:t>
                      </a:r>
                    </a:p>
                  </a:txBody>
                  <a:tcPr/>
                </a:tc>
                <a:tc>
                  <a:txBody>
                    <a:bodyPr/>
                    <a:lstStyle/>
                    <a:p>
                      <a:pPr algn="ctr"/>
                      <a:r>
                        <a:rPr lang="fr-BE" dirty="0"/>
                        <a:t>V</a:t>
                      </a:r>
                    </a:p>
                  </a:txBody>
                  <a:tcPr/>
                </a:tc>
                <a:tc>
                  <a:txBody>
                    <a:bodyPr/>
                    <a:lstStyle/>
                    <a:p>
                      <a:pPr algn="ctr"/>
                      <a:r>
                        <a:rPr lang="fr-BE" dirty="0"/>
                        <a:t>V</a:t>
                      </a:r>
                    </a:p>
                  </a:txBody>
                  <a:tcPr/>
                </a:tc>
                <a:tc>
                  <a:txBody>
                    <a:bodyPr/>
                    <a:lstStyle/>
                    <a:p>
                      <a:pPr algn="ctr"/>
                      <a:r>
                        <a:rPr lang="fr-BE" dirty="0"/>
                        <a:t>V</a:t>
                      </a:r>
                    </a:p>
                  </a:txBody>
                  <a:tcPr/>
                </a:tc>
                <a:tc>
                  <a:txBody>
                    <a:bodyPr/>
                    <a:lstStyle/>
                    <a:p>
                      <a:pPr algn="ctr"/>
                      <a:r>
                        <a:rPr lang="fr-BE" dirty="0"/>
                        <a:t>1535</a:t>
                      </a:r>
                    </a:p>
                  </a:txBody>
                  <a:tcPr/>
                </a:tc>
                <a:tc>
                  <a:txBody>
                    <a:bodyPr/>
                    <a:lstStyle/>
                    <a:p>
                      <a:pPr algn="ctr"/>
                      <a:endParaRPr lang="fr-BE" dirty="0"/>
                    </a:p>
                  </a:txBody>
                  <a:tcPr>
                    <a:lnR w="12700" cap="flat" cmpd="sng" algn="ctr">
                      <a:solidFill>
                        <a:schemeClr val="tx1"/>
                      </a:solidFill>
                      <a:prstDash val="solid"/>
                      <a:round/>
                      <a:headEnd type="none" w="med" len="med"/>
                      <a:tailEnd type="none" w="med" len="med"/>
                    </a:lnR>
                  </a:tcPr>
                </a:tc>
                <a:tc>
                  <a:txBody>
                    <a:bodyPr/>
                    <a:lstStyle/>
                    <a:p>
                      <a:pPr algn="ctr"/>
                      <a:endParaRPr lang="fr-BE"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fr-BE" dirty="0"/>
                        <a:t>V</a:t>
                      </a:r>
                    </a:p>
                  </a:txBody>
                  <a:tcPr/>
                </a:tc>
                <a:tc>
                  <a:txBody>
                    <a:bodyPr/>
                    <a:lstStyle/>
                    <a:p>
                      <a:pPr algn="ctr"/>
                      <a:r>
                        <a:rPr lang="fr-BE" dirty="0"/>
                        <a:t>V</a:t>
                      </a:r>
                    </a:p>
                  </a:txBody>
                  <a:tcPr/>
                </a:tc>
                <a:tc>
                  <a:txBody>
                    <a:bodyPr/>
                    <a:lstStyle/>
                    <a:p>
                      <a:pPr algn="ctr"/>
                      <a:r>
                        <a:rPr lang="fr-BE" dirty="0"/>
                        <a:t>Crémone</a:t>
                      </a:r>
                    </a:p>
                    <a:p>
                      <a:pPr algn="ctr"/>
                      <a:r>
                        <a:rPr lang="fr-BE" dirty="0"/>
                        <a:t>Molsheim</a:t>
                      </a:r>
                    </a:p>
                  </a:txBody>
                  <a:tcPr/>
                </a:tc>
                <a:extLst>
                  <a:ext uri="{0D108BD9-81ED-4DB2-BD59-A6C34878D82A}">
                    <a16:rowId xmlns:a16="http://schemas.microsoft.com/office/drawing/2014/main" val="2469125043"/>
                  </a:ext>
                </a:extLst>
              </a:tr>
            </a:tbl>
          </a:graphicData>
        </a:graphic>
      </p:graphicFrame>
    </p:spTree>
    <p:extLst>
      <p:ext uri="{BB962C8B-B14F-4D97-AF65-F5344CB8AC3E}">
        <p14:creationId xmlns:p14="http://schemas.microsoft.com/office/powerpoint/2010/main" val="1211032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86E084-587B-4477-9A16-20D88E90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5" name="Rectangle 14">
            <a:extLst>
              <a:ext uri="{FF2B5EF4-FFF2-40B4-BE49-F238E27FC236}">
                <a16:creationId xmlns:a16="http://schemas.microsoft.com/office/drawing/2014/main" id="{E917005F-BBD6-4572-AA66-5B53DE761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17" name="Straight Connector 16">
            <a:extLst>
              <a:ext uri="{FF2B5EF4-FFF2-40B4-BE49-F238E27FC236}">
                <a16:creationId xmlns:a16="http://schemas.microsoft.com/office/drawing/2014/main" id="{2CFCD635-C557-491A-B373-CA044B7303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1" name="Image 10" descr="Une image contenant texte, écriture manuscrite, tableau blanc&#10;&#10;Description générée automatiquement">
            <a:extLst>
              <a:ext uri="{FF2B5EF4-FFF2-40B4-BE49-F238E27FC236}">
                <a16:creationId xmlns:a16="http://schemas.microsoft.com/office/drawing/2014/main" id="{1F2899EA-41B3-EB68-9FD7-4C6B3646BD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4000" contrast="15000"/>
                    </a14:imgEffect>
                  </a14:imgLayer>
                </a14:imgProps>
              </a:ext>
            </a:extLst>
          </a:blip>
          <a:srcRect l="5752"/>
          <a:stretch/>
        </p:blipFill>
        <p:spPr>
          <a:xfrm>
            <a:off x="3334126" y="2995953"/>
            <a:ext cx="8802625" cy="3226672"/>
          </a:xfrm>
          <a:prstGeom prst="rect">
            <a:avLst/>
          </a:prstGeom>
          <a:ln w="19050">
            <a:solidFill>
              <a:schemeClr val="tx1"/>
            </a:solidFill>
          </a:ln>
        </p:spPr>
      </p:pic>
      <p:pic>
        <p:nvPicPr>
          <p:cNvPr id="14" name="Image 13" descr="Une image contenant écriture manuscrite, calligraphie, lettre, texte&#10;&#10;Description générée automatiquement">
            <a:extLst>
              <a:ext uri="{FF2B5EF4-FFF2-40B4-BE49-F238E27FC236}">
                <a16:creationId xmlns:a16="http://schemas.microsoft.com/office/drawing/2014/main" id="{3F06EE70-FF7B-65BB-8425-DE1B08E2EB11}"/>
              </a:ext>
            </a:extLst>
          </p:cNvPr>
          <p:cNvPicPr>
            <a:picLocks noChangeAspect="1"/>
          </p:cNvPicPr>
          <p:nvPr/>
        </p:nvPicPr>
        <p:blipFill>
          <a:blip r:embed="rId5"/>
          <a:stretch>
            <a:fillRect/>
          </a:stretch>
        </p:blipFill>
        <p:spPr>
          <a:xfrm>
            <a:off x="3334125" y="491782"/>
            <a:ext cx="8802626" cy="2134484"/>
          </a:xfrm>
          <a:prstGeom prst="rect">
            <a:avLst/>
          </a:prstGeom>
          <a:ln w="19050">
            <a:solidFill>
              <a:schemeClr val="tx1"/>
            </a:solidFill>
          </a:ln>
        </p:spPr>
      </p:pic>
      <p:sp>
        <p:nvSpPr>
          <p:cNvPr id="16" name="ZoneTexte 15">
            <a:extLst>
              <a:ext uri="{FF2B5EF4-FFF2-40B4-BE49-F238E27FC236}">
                <a16:creationId xmlns:a16="http://schemas.microsoft.com/office/drawing/2014/main" id="{E9422563-2D0A-3429-4903-0E91FDED3E2B}"/>
              </a:ext>
            </a:extLst>
          </p:cNvPr>
          <p:cNvSpPr txBox="1"/>
          <p:nvPr/>
        </p:nvSpPr>
        <p:spPr>
          <a:xfrm>
            <a:off x="11544185" y="2598721"/>
            <a:ext cx="617348" cy="338554"/>
          </a:xfrm>
          <a:prstGeom prst="rect">
            <a:avLst/>
          </a:prstGeom>
          <a:noFill/>
        </p:spPr>
        <p:txBody>
          <a:bodyPr wrap="none" rtlCol="0">
            <a:spAutoFit/>
          </a:bodyPr>
          <a:lstStyle/>
          <a:p>
            <a:r>
              <a:rPr lang="fr-BE" sz="1600" dirty="0"/>
              <a:t>Liège</a:t>
            </a:r>
            <a:endParaRPr lang="fr-BE" dirty="0"/>
          </a:p>
        </p:txBody>
      </p:sp>
      <p:sp>
        <p:nvSpPr>
          <p:cNvPr id="18" name="ZoneTexte 17">
            <a:extLst>
              <a:ext uri="{FF2B5EF4-FFF2-40B4-BE49-F238E27FC236}">
                <a16:creationId xmlns:a16="http://schemas.microsoft.com/office/drawing/2014/main" id="{A32306BC-424D-0400-B051-264364E353FC}"/>
              </a:ext>
            </a:extLst>
          </p:cNvPr>
          <p:cNvSpPr txBox="1"/>
          <p:nvPr/>
        </p:nvSpPr>
        <p:spPr>
          <a:xfrm>
            <a:off x="11537088" y="6198281"/>
            <a:ext cx="627095" cy="338554"/>
          </a:xfrm>
          <a:prstGeom prst="rect">
            <a:avLst/>
          </a:prstGeom>
          <a:noFill/>
        </p:spPr>
        <p:txBody>
          <a:bodyPr wrap="none" rtlCol="0">
            <a:spAutoFit/>
          </a:bodyPr>
          <a:lstStyle/>
          <a:p>
            <a:r>
              <a:rPr lang="fr-BE" sz="1600" dirty="0"/>
              <a:t>Gand</a:t>
            </a:r>
          </a:p>
        </p:txBody>
      </p:sp>
      <p:sp>
        <p:nvSpPr>
          <p:cNvPr id="20" name="ZoneTexte 19">
            <a:extLst>
              <a:ext uri="{FF2B5EF4-FFF2-40B4-BE49-F238E27FC236}">
                <a16:creationId xmlns:a16="http://schemas.microsoft.com/office/drawing/2014/main" id="{55463FC4-974C-43CF-C55D-7594AAA13E9F}"/>
              </a:ext>
            </a:extLst>
          </p:cNvPr>
          <p:cNvSpPr txBox="1"/>
          <p:nvPr/>
        </p:nvSpPr>
        <p:spPr>
          <a:xfrm>
            <a:off x="590927" y="2811286"/>
            <a:ext cx="2693634" cy="1754326"/>
          </a:xfrm>
          <a:prstGeom prst="rect">
            <a:avLst/>
          </a:prstGeom>
          <a:noFill/>
        </p:spPr>
        <p:txBody>
          <a:bodyPr wrap="square" rtlCol="0">
            <a:spAutoFit/>
          </a:bodyPr>
          <a:lstStyle/>
          <a:p>
            <a:pPr marL="285750" indent="-285750">
              <a:buFontTx/>
              <a:buChar char="-"/>
            </a:pPr>
            <a:r>
              <a:rPr lang="fr-BE" dirty="0"/>
              <a:t>Louvain</a:t>
            </a:r>
          </a:p>
          <a:p>
            <a:pPr marL="285750" indent="-285750">
              <a:buFontTx/>
              <a:buChar char="-"/>
            </a:pPr>
            <a:r>
              <a:rPr lang="fr-BE" dirty="0"/>
              <a:t>Liège</a:t>
            </a:r>
          </a:p>
          <a:p>
            <a:pPr marL="285750" indent="-285750">
              <a:buFontTx/>
              <a:buChar char="-"/>
            </a:pPr>
            <a:r>
              <a:rPr lang="fr-BE" dirty="0"/>
              <a:t>Gand</a:t>
            </a:r>
          </a:p>
          <a:p>
            <a:pPr marL="285750" indent="-285750">
              <a:buFontTx/>
              <a:buChar char="-"/>
            </a:pPr>
            <a:endParaRPr lang="fr-BE" dirty="0"/>
          </a:p>
          <a:p>
            <a:pPr marL="285750" indent="-285750">
              <a:buFontTx/>
              <a:buChar char="-"/>
            </a:pPr>
            <a:r>
              <a:rPr lang="fr-BE" dirty="0">
                <a:solidFill>
                  <a:schemeClr val="bg1">
                    <a:lumMod val="65000"/>
                  </a:schemeClr>
                </a:solidFill>
              </a:rPr>
              <a:t>Alcalá</a:t>
            </a:r>
          </a:p>
          <a:p>
            <a:pPr marL="285750" indent="-285750">
              <a:buFontTx/>
              <a:buChar char="-"/>
            </a:pPr>
            <a:r>
              <a:rPr lang="fr-BE" dirty="0">
                <a:solidFill>
                  <a:schemeClr val="bg1">
                    <a:lumMod val="65000"/>
                  </a:schemeClr>
                </a:solidFill>
              </a:rPr>
              <a:t>Munich</a:t>
            </a:r>
          </a:p>
        </p:txBody>
      </p:sp>
      <p:sp>
        <p:nvSpPr>
          <p:cNvPr id="27" name="ZoneTexte 26">
            <a:extLst>
              <a:ext uri="{FF2B5EF4-FFF2-40B4-BE49-F238E27FC236}">
                <a16:creationId xmlns:a16="http://schemas.microsoft.com/office/drawing/2014/main" id="{B8C4B6B3-5525-434B-8448-06AAD4B09EA6}"/>
              </a:ext>
            </a:extLst>
          </p:cNvPr>
          <p:cNvSpPr txBox="1"/>
          <p:nvPr/>
        </p:nvSpPr>
        <p:spPr>
          <a:xfrm>
            <a:off x="588861" y="1580727"/>
            <a:ext cx="2456091" cy="974626"/>
          </a:xfrm>
          <a:prstGeom prst="rect">
            <a:avLst/>
          </a:prstGeom>
          <a:noFill/>
        </p:spPr>
        <p:txBody>
          <a:bodyPr wrap="square" rtlCol="0">
            <a:spAutoFit/>
          </a:bodyPr>
          <a:lstStyle/>
          <a:p>
            <a:pPr>
              <a:spcBef>
                <a:spcPts val="200"/>
              </a:spcBef>
            </a:pPr>
            <a:r>
              <a:rPr lang="en-US" dirty="0">
                <a:solidFill>
                  <a:schemeClr val="tx1"/>
                </a:solidFill>
              </a:rPr>
              <a:t>1</a:t>
            </a:r>
            <a:r>
              <a:rPr lang="en-US" baseline="30000" dirty="0">
                <a:solidFill>
                  <a:schemeClr val="tx1"/>
                </a:solidFill>
              </a:rPr>
              <a:t>ère</a:t>
            </a:r>
            <a:r>
              <a:rPr lang="en-US" dirty="0">
                <a:solidFill>
                  <a:schemeClr val="tx1"/>
                </a:solidFill>
              </a:rPr>
              <a:t> </a:t>
            </a:r>
            <a:r>
              <a:rPr lang="en-US" dirty="0" err="1">
                <a:solidFill>
                  <a:schemeClr val="tx1"/>
                </a:solidFill>
              </a:rPr>
              <a:t>éd</a:t>
            </a:r>
            <a:r>
              <a:rPr lang="en-US" dirty="0">
                <a:solidFill>
                  <a:schemeClr val="tx1"/>
                </a:solidFill>
              </a:rPr>
              <a:t>.</a:t>
            </a:r>
          </a:p>
          <a:p>
            <a:pPr>
              <a:spcBef>
                <a:spcPts val="200"/>
              </a:spcBef>
            </a:pPr>
            <a:r>
              <a:rPr lang="en-US" dirty="0">
                <a:solidFill>
                  <a:schemeClr val="tx1"/>
                </a:solidFill>
              </a:rPr>
              <a:t>5 t.</a:t>
            </a:r>
          </a:p>
          <a:p>
            <a:pPr>
              <a:spcBef>
                <a:spcPts val="200"/>
              </a:spcBef>
            </a:pPr>
            <a:r>
              <a:rPr lang="en-US" dirty="0"/>
              <a:t>In-2</a:t>
            </a:r>
            <a:endParaRPr lang="en-US" dirty="0">
              <a:solidFill>
                <a:schemeClr val="tx1"/>
              </a:solidFill>
            </a:endParaRPr>
          </a:p>
        </p:txBody>
      </p:sp>
      <p:sp>
        <p:nvSpPr>
          <p:cNvPr id="28" name="Titre 1">
            <a:extLst>
              <a:ext uri="{FF2B5EF4-FFF2-40B4-BE49-F238E27FC236}">
                <a16:creationId xmlns:a16="http://schemas.microsoft.com/office/drawing/2014/main" id="{6A5ABFA1-565B-46F5-6D61-BD3567DA35E3}"/>
              </a:ext>
            </a:extLst>
          </p:cNvPr>
          <p:cNvSpPr txBox="1">
            <a:spLocks/>
          </p:cNvSpPr>
          <p:nvPr/>
        </p:nvSpPr>
        <p:spPr>
          <a:xfrm>
            <a:off x="588861" y="115512"/>
            <a:ext cx="3100136" cy="146642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3200" i="1" dirty="0">
                <a:solidFill>
                  <a:schemeClr val="tx1"/>
                </a:solidFill>
              </a:rPr>
              <a:t>In </a:t>
            </a:r>
            <a:r>
              <a:rPr lang="en-US" sz="3200" i="1" dirty="0" err="1">
                <a:solidFill>
                  <a:schemeClr val="tx1"/>
                </a:solidFill>
              </a:rPr>
              <a:t>libros</a:t>
            </a:r>
            <a:r>
              <a:rPr lang="en-US" sz="3200" i="1" dirty="0">
                <a:solidFill>
                  <a:schemeClr val="tx1"/>
                </a:solidFill>
              </a:rPr>
              <a:t> </a:t>
            </a:r>
            <a:r>
              <a:rPr lang="en-US" sz="3200" i="1" dirty="0" err="1">
                <a:solidFill>
                  <a:schemeClr val="tx1"/>
                </a:solidFill>
              </a:rPr>
              <a:t>sententiarum</a:t>
            </a:r>
            <a:br>
              <a:rPr lang="en-US" dirty="0">
                <a:solidFill>
                  <a:schemeClr val="tx1"/>
                </a:solidFill>
              </a:rPr>
            </a:br>
            <a:r>
              <a:rPr lang="en-US" sz="2800" dirty="0">
                <a:solidFill>
                  <a:schemeClr val="tx1"/>
                </a:solidFill>
              </a:rPr>
              <a:t>Cologne 1535</a:t>
            </a:r>
            <a:endParaRPr lang="en-US" dirty="0">
              <a:solidFill>
                <a:schemeClr val="tx1"/>
              </a:solidFill>
            </a:endParaRPr>
          </a:p>
        </p:txBody>
      </p:sp>
      <p:sp>
        <p:nvSpPr>
          <p:cNvPr id="2" name="Accolade fermante 1">
            <a:extLst>
              <a:ext uri="{FF2B5EF4-FFF2-40B4-BE49-F238E27FC236}">
                <a16:creationId xmlns:a16="http://schemas.microsoft.com/office/drawing/2014/main" id="{1D584D01-CEA0-6CDF-A78A-6055C1204AAB}"/>
              </a:ext>
            </a:extLst>
          </p:cNvPr>
          <p:cNvSpPr/>
          <p:nvPr/>
        </p:nvSpPr>
        <p:spPr>
          <a:xfrm>
            <a:off x="1722858" y="2875576"/>
            <a:ext cx="66675" cy="80767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sp>
        <p:nvSpPr>
          <p:cNvPr id="3" name="ZoneTexte 2">
            <a:extLst>
              <a:ext uri="{FF2B5EF4-FFF2-40B4-BE49-F238E27FC236}">
                <a16:creationId xmlns:a16="http://schemas.microsoft.com/office/drawing/2014/main" id="{3C580029-C27B-848A-3001-44A86C2AB2A0}"/>
              </a:ext>
            </a:extLst>
          </p:cNvPr>
          <p:cNvSpPr txBox="1"/>
          <p:nvPr/>
        </p:nvSpPr>
        <p:spPr>
          <a:xfrm>
            <a:off x="1745907" y="3091873"/>
            <a:ext cx="931922" cy="369332"/>
          </a:xfrm>
          <a:prstGeom prst="rect">
            <a:avLst/>
          </a:prstGeom>
          <a:noFill/>
        </p:spPr>
        <p:txBody>
          <a:bodyPr wrap="none" rtlCol="0">
            <a:spAutoFit/>
          </a:bodyPr>
          <a:lstStyle/>
          <a:p>
            <a:r>
              <a:rPr lang="fr-BE" dirty="0"/>
              <a:t>Perdus?</a:t>
            </a:r>
          </a:p>
        </p:txBody>
      </p:sp>
    </p:spTree>
    <p:extLst>
      <p:ext uri="{BB962C8B-B14F-4D97-AF65-F5344CB8AC3E}">
        <p14:creationId xmlns:p14="http://schemas.microsoft.com/office/powerpoint/2010/main" val="1644747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40C390C-8DAF-5EB1-A654-2C4C7D3D3B2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1EE68CF-79B1-35C8-A37A-28D0DBB37C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5" name="Rectangle 14">
            <a:extLst>
              <a:ext uri="{FF2B5EF4-FFF2-40B4-BE49-F238E27FC236}">
                <a16:creationId xmlns:a16="http://schemas.microsoft.com/office/drawing/2014/main" id="{F3639621-FB0C-11AB-C7A2-4F837B0F1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17" name="Straight Connector 16">
            <a:extLst>
              <a:ext uri="{FF2B5EF4-FFF2-40B4-BE49-F238E27FC236}">
                <a16:creationId xmlns:a16="http://schemas.microsoft.com/office/drawing/2014/main" id="{11B38D89-4F56-24B3-9E5D-C5FB21A63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FB281608-F6F6-1ECB-5072-B7C141818C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9794B26-79A2-AE41-52BE-96128CFA3A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6DF9DCAB-EA57-5021-9225-69F1573B3F9C}"/>
              </a:ext>
            </a:extLst>
          </p:cNvPr>
          <p:cNvSpPr txBox="1"/>
          <p:nvPr/>
        </p:nvSpPr>
        <p:spPr>
          <a:xfrm>
            <a:off x="590927" y="2811286"/>
            <a:ext cx="2693634" cy="1754326"/>
          </a:xfrm>
          <a:prstGeom prst="rect">
            <a:avLst/>
          </a:prstGeom>
          <a:noFill/>
        </p:spPr>
        <p:txBody>
          <a:bodyPr wrap="square" rtlCol="0">
            <a:spAutoFit/>
          </a:bodyPr>
          <a:lstStyle/>
          <a:p>
            <a:pPr marL="285750" indent="-285750">
              <a:buFontTx/>
              <a:buChar char="-"/>
            </a:pPr>
            <a:r>
              <a:rPr lang="fr-BE" dirty="0">
                <a:solidFill>
                  <a:schemeClr val="bg1">
                    <a:lumMod val="65000"/>
                  </a:schemeClr>
                </a:solidFill>
              </a:rPr>
              <a:t>Louvain</a:t>
            </a:r>
          </a:p>
          <a:p>
            <a:pPr marL="285750" indent="-285750">
              <a:buFontTx/>
              <a:buChar char="-"/>
            </a:pPr>
            <a:r>
              <a:rPr lang="fr-BE" dirty="0">
                <a:solidFill>
                  <a:schemeClr val="bg1">
                    <a:lumMod val="65000"/>
                  </a:schemeClr>
                </a:solidFill>
              </a:rPr>
              <a:t>Liège</a:t>
            </a:r>
          </a:p>
          <a:p>
            <a:pPr marL="285750" indent="-285750">
              <a:buFontTx/>
              <a:buChar char="-"/>
            </a:pPr>
            <a:r>
              <a:rPr lang="fr-BE" dirty="0">
                <a:solidFill>
                  <a:schemeClr val="bg1">
                    <a:lumMod val="65000"/>
                  </a:schemeClr>
                </a:solidFill>
              </a:rPr>
              <a:t>Gand</a:t>
            </a:r>
          </a:p>
          <a:p>
            <a:pPr marL="285750" indent="-285750">
              <a:buFontTx/>
              <a:buChar char="-"/>
            </a:pPr>
            <a:endParaRPr lang="fr-BE" dirty="0"/>
          </a:p>
          <a:p>
            <a:pPr marL="285750" indent="-285750">
              <a:buFontTx/>
              <a:buChar char="-"/>
            </a:pPr>
            <a:r>
              <a:rPr lang="fr-BE" dirty="0"/>
              <a:t>Alcalá</a:t>
            </a:r>
          </a:p>
          <a:p>
            <a:pPr marL="285750" indent="-285750">
              <a:buFontTx/>
              <a:buChar char="-"/>
            </a:pPr>
            <a:r>
              <a:rPr lang="fr-BE" dirty="0">
                <a:solidFill>
                  <a:schemeClr val="bg1">
                    <a:lumMod val="65000"/>
                  </a:schemeClr>
                </a:solidFill>
              </a:rPr>
              <a:t>Munich</a:t>
            </a:r>
          </a:p>
        </p:txBody>
      </p:sp>
      <p:pic>
        <p:nvPicPr>
          <p:cNvPr id="12" name="Image 11" descr="Une image contenant texte, livre, papier, gravure sur bois&#10;&#10;Description générée automatiquement">
            <a:extLst>
              <a:ext uri="{FF2B5EF4-FFF2-40B4-BE49-F238E27FC236}">
                <a16:creationId xmlns:a16="http://schemas.microsoft.com/office/drawing/2014/main" id="{D25C5AF0-9B75-CF84-650D-A7376642AE68}"/>
              </a:ext>
            </a:extLst>
          </p:cNvPr>
          <p:cNvPicPr>
            <a:picLocks noChangeAspect="1"/>
          </p:cNvPicPr>
          <p:nvPr/>
        </p:nvPicPr>
        <p:blipFill>
          <a:blip r:embed="rId3"/>
          <a:srcRect l="2835" r="3977" b="5647"/>
          <a:stretch/>
        </p:blipFill>
        <p:spPr>
          <a:xfrm>
            <a:off x="8030550" y="170581"/>
            <a:ext cx="3950740" cy="6516837"/>
          </a:xfrm>
          <a:prstGeom prst="rect">
            <a:avLst/>
          </a:prstGeom>
          <a:ln w="19050">
            <a:solidFill>
              <a:schemeClr val="tx1"/>
            </a:solidFill>
          </a:ln>
        </p:spPr>
      </p:pic>
      <p:pic>
        <p:nvPicPr>
          <p:cNvPr id="23" name="Image 22" descr="Une image contenant texte, journal, Police, écriture manuscrite&#10;&#10;Description générée automatiquement">
            <a:extLst>
              <a:ext uri="{FF2B5EF4-FFF2-40B4-BE49-F238E27FC236}">
                <a16:creationId xmlns:a16="http://schemas.microsoft.com/office/drawing/2014/main" id="{DFEA48F3-5A4E-6E17-A2C4-614715FA2AAA}"/>
              </a:ext>
            </a:extLst>
          </p:cNvPr>
          <p:cNvPicPr>
            <a:picLocks noChangeAspect="1"/>
          </p:cNvPicPr>
          <p:nvPr/>
        </p:nvPicPr>
        <p:blipFill>
          <a:blip r:embed="rId4"/>
          <a:stretch>
            <a:fillRect/>
          </a:stretch>
        </p:blipFill>
        <p:spPr>
          <a:xfrm>
            <a:off x="2705720" y="1649884"/>
            <a:ext cx="6942584" cy="883048"/>
          </a:xfrm>
          <a:prstGeom prst="rect">
            <a:avLst/>
          </a:prstGeom>
          <a:ln w="12700">
            <a:solidFill>
              <a:schemeClr val="tx1"/>
            </a:solidFill>
          </a:ln>
        </p:spPr>
      </p:pic>
      <p:pic>
        <p:nvPicPr>
          <p:cNvPr id="25" name="Image 24" descr="Une image contenant texte, lettre, écriture manuscrite, Police&#10;&#10;Description générée automatiquement">
            <a:extLst>
              <a:ext uri="{FF2B5EF4-FFF2-40B4-BE49-F238E27FC236}">
                <a16:creationId xmlns:a16="http://schemas.microsoft.com/office/drawing/2014/main" id="{9CBB8DE2-7EAE-4517-4472-C49C71F23862}"/>
              </a:ext>
            </a:extLst>
          </p:cNvPr>
          <p:cNvPicPr>
            <a:picLocks noChangeAspect="1"/>
          </p:cNvPicPr>
          <p:nvPr/>
        </p:nvPicPr>
        <p:blipFill>
          <a:blip r:embed="rId5"/>
          <a:stretch>
            <a:fillRect/>
          </a:stretch>
        </p:blipFill>
        <p:spPr>
          <a:xfrm>
            <a:off x="2705720" y="2633962"/>
            <a:ext cx="6942584" cy="2031827"/>
          </a:xfrm>
          <a:prstGeom prst="rect">
            <a:avLst/>
          </a:prstGeom>
          <a:ln w="12700">
            <a:solidFill>
              <a:schemeClr val="tx1"/>
            </a:solidFill>
          </a:ln>
        </p:spPr>
      </p:pic>
      <p:pic>
        <p:nvPicPr>
          <p:cNvPr id="29" name="Image 28" descr="Une image contenant écriture manuscrite, lettre, calligraphie, Police&#10;&#10;Description générée automatiquement">
            <a:extLst>
              <a:ext uri="{FF2B5EF4-FFF2-40B4-BE49-F238E27FC236}">
                <a16:creationId xmlns:a16="http://schemas.microsoft.com/office/drawing/2014/main" id="{B8DE3834-55B4-D768-7B6A-783DA731539C}"/>
              </a:ext>
            </a:extLst>
          </p:cNvPr>
          <p:cNvPicPr>
            <a:picLocks noChangeAspect="1"/>
          </p:cNvPicPr>
          <p:nvPr/>
        </p:nvPicPr>
        <p:blipFill>
          <a:blip r:embed="rId6"/>
          <a:stretch>
            <a:fillRect/>
          </a:stretch>
        </p:blipFill>
        <p:spPr>
          <a:xfrm>
            <a:off x="3519113" y="4776679"/>
            <a:ext cx="5315798" cy="1122098"/>
          </a:xfrm>
          <a:prstGeom prst="rect">
            <a:avLst/>
          </a:prstGeom>
          <a:ln w="12700">
            <a:solidFill>
              <a:schemeClr val="tx1"/>
            </a:solidFill>
          </a:ln>
        </p:spPr>
      </p:pic>
      <p:cxnSp>
        <p:nvCxnSpPr>
          <p:cNvPr id="31" name="Connecteur droit 30">
            <a:extLst>
              <a:ext uri="{FF2B5EF4-FFF2-40B4-BE49-F238E27FC236}">
                <a16:creationId xmlns:a16="http://schemas.microsoft.com/office/drawing/2014/main" id="{CBFC3DB5-410B-3E6D-4769-DBC79C8BD768}"/>
              </a:ext>
            </a:extLst>
          </p:cNvPr>
          <p:cNvCxnSpPr>
            <a:cxnSpLocks/>
          </p:cNvCxnSpPr>
          <p:nvPr/>
        </p:nvCxnSpPr>
        <p:spPr>
          <a:xfrm>
            <a:off x="7896225" y="5965261"/>
            <a:ext cx="1119438" cy="47537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itre 1">
            <a:extLst>
              <a:ext uri="{FF2B5EF4-FFF2-40B4-BE49-F238E27FC236}">
                <a16:creationId xmlns:a16="http://schemas.microsoft.com/office/drawing/2014/main" id="{C74CAE42-DAED-42BA-0D97-0359651A5D3A}"/>
              </a:ext>
            </a:extLst>
          </p:cNvPr>
          <p:cNvSpPr txBox="1">
            <a:spLocks/>
          </p:cNvSpPr>
          <p:nvPr/>
        </p:nvSpPr>
        <p:spPr>
          <a:xfrm>
            <a:off x="588861" y="115512"/>
            <a:ext cx="3100136" cy="146642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3200" i="1" dirty="0">
                <a:solidFill>
                  <a:schemeClr val="tx1"/>
                </a:solidFill>
              </a:rPr>
              <a:t>In </a:t>
            </a:r>
            <a:r>
              <a:rPr lang="en-US" sz="3200" i="1" dirty="0" err="1">
                <a:solidFill>
                  <a:schemeClr val="tx1"/>
                </a:solidFill>
              </a:rPr>
              <a:t>libros</a:t>
            </a:r>
            <a:r>
              <a:rPr lang="en-US" sz="3200" i="1" dirty="0">
                <a:solidFill>
                  <a:schemeClr val="tx1"/>
                </a:solidFill>
              </a:rPr>
              <a:t> </a:t>
            </a:r>
            <a:r>
              <a:rPr lang="en-US" sz="3200" i="1" dirty="0" err="1">
                <a:solidFill>
                  <a:schemeClr val="tx1"/>
                </a:solidFill>
              </a:rPr>
              <a:t>sententiarum</a:t>
            </a:r>
            <a:br>
              <a:rPr lang="en-US" dirty="0">
                <a:solidFill>
                  <a:schemeClr val="tx1"/>
                </a:solidFill>
              </a:rPr>
            </a:br>
            <a:r>
              <a:rPr lang="en-US" sz="2800" dirty="0">
                <a:solidFill>
                  <a:schemeClr val="tx1"/>
                </a:solidFill>
              </a:rPr>
              <a:t>Cologne 1535</a:t>
            </a:r>
            <a:endParaRPr lang="en-US" dirty="0">
              <a:solidFill>
                <a:schemeClr val="tx1"/>
              </a:solidFill>
            </a:endParaRPr>
          </a:p>
        </p:txBody>
      </p:sp>
      <p:sp>
        <p:nvSpPr>
          <p:cNvPr id="2" name="Accolade fermante 1">
            <a:extLst>
              <a:ext uri="{FF2B5EF4-FFF2-40B4-BE49-F238E27FC236}">
                <a16:creationId xmlns:a16="http://schemas.microsoft.com/office/drawing/2014/main" id="{9B16F99B-3C5A-F011-4E43-E98FF44B1393}"/>
              </a:ext>
            </a:extLst>
          </p:cNvPr>
          <p:cNvSpPr/>
          <p:nvPr/>
        </p:nvSpPr>
        <p:spPr>
          <a:xfrm>
            <a:off x="1722858" y="2875576"/>
            <a:ext cx="66675" cy="807679"/>
          </a:xfrm>
          <a:prstGeom prst="rightBrac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fr-BE"/>
          </a:p>
        </p:txBody>
      </p:sp>
      <p:sp>
        <p:nvSpPr>
          <p:cNvPr id="3" name="ZoneTexte 2">
            <a:extLst>
              <a:ext uri="{FF2B5EF4-FFF2-40B4-BE49-F238E27FC236}">
                <a16:creationId xmlns:a16="http://schemas.microsoft.com/office/drawing/2014/main" id="{4D5FA79D-7C4A-BD0D-F7AD-1EA311A4A45D}"/>
              </a:ext>
            </a:extLst>
          </p:cNvPr>
          <p:cNvSpPr txBox="1"/>
          <p:nvPr/>
        </p:nvSpPr>
        <p:spPr>
          <a:xfrm>
            <a:off x="1745907" y="3091873"/>
            <a:ext cx="931922" cy="369332"/>
          </a:xfrm>
          <a:prstGeom prst="rect">
            <a:avLst/>
          </a:prstGeom>
          <a:noFill/>
        </p:spPr>
        <p:txBody>
          <a:bodyPr wrap="none" rtlCol="0">
            <a:spAutoFit/>
          </a:bodyPr>
          <a:lstStyle/>
          <a:p>
            <a:r>
              <a:rPr lang="fr-BE" dirty="0">
                <a:solidFill>
                  <a:schemeClr val="bg1">
                    <a:lumMod val="65000"/>
                  </a:schemeClr>
                </a:solidFill>
              </a:rPr>
              <a:t>Perdus?</a:t>
            </a:r>
          </a:p>
        </p:txBody>
      </p:sp>
      <p:sp>
        <p:nvSpPr>
          <p:cNvPr id="4" name="ZoneTexte 3">
            <a:extLst>
              <a:ext uri="{FF2B5EF4-FFF2-40B4-BE49-F238E27FC236}">
                <a16:creationId xmlns:a16="http://schemas.microsoft.com/office/drawing/2014/main" id="{0D5E2DC2-9A5A-251A-8B7E-C88ADC4D1BAF}"/>
              </a:ext>
            </a:extLst>
          </p:cNvPr>
          <p:cNvSpPr txBox="1"/>
          <p:nvPr/>
        </p:nvSpPr>
        <p:spPr>
          <a:xfrm>
            <a:off x="588861" y="1580727"/>
            <a:ext cx="2456091" cy="974626"/>
          </a:xfrm>
          <a:prstGeom prst="rect">
            <a:avLst/>
          </a:prstGeom>
          <a:noFill/>
        </p:spPr>
        <p:txBody>
          <a:bodyPr wrap="square" rtlCol="0">
            <a:spAutoFit/>
          </a:bodyPr>
          <a:lstStyle/>
          <a:p>
            <a:pPr>
              <a:spcBef>
                <a:spcPts val="200"/>
              </a:spcBef>
            </a:pPr>
            <a:r>
              <a:rPr lang="en-US" dirty="0">
                <a:solidFill>
                  <a:schemeClr val="tx1"/>
                </a:solidFill>
              </a:rPr>
              <a:t>1</a:t>
            </a:r>
            <a:r>
              <a:rPr lang="en-US" baseline="30000" dirty="0">
                <a:solidFill>
                  <a:schemeClr val="tx1"/>
                </a:solidFill>
              </a:rPr>
              <a:t>ère</a:t>
            </a:r>
            <a:r>
              <a:rPr lang="en-US" dirty="0">
                <a:solidFill>
                  <a:schemeClr val="tx1"/>
                </a:solidFill>
              </a:rPr>
              <a:t> </a:t>
            </a:r>
            <a:r>
              <a:rPr lang="en-US" dirty="0" err="1">
                <a:solidFill>
                  <a:schemeClr val="tx1"/>
                </a:solidFill>
              </a:rPr>
              <a:t>éd</a:t>
            </a:r>
            <a:r>
              <a:rPr lang="en-US" dirty="0">
                <a:solidFill>
                  <a:schemeClr val="tx1"/>
                </a:solidFill>
              </a:rPr>
              <a:t>.</a:t>
            </a:r>
          </a:p>
          <a:p>
            <a:pPr>
              <a:spcBef>
                <a:spcPts val="200"/>
              </a:spcBef>
            </a:pPr>
            <a:r>
              <a:rPr lang="en-US" dirty="0">
                <a:solidFill>
                  <a:schemeClr val="tx1"/>
                </a:solidFill>
              </a:rPr>
              <a:t>5 t.</a:t>
            </a:r>
          </a:p>
          <a:p>
            <a:pPr>
              <a:spcBef>
                <a:spcPts val="200"/>
              </a:spcBef>
            </a:pPr>
            <a:r>
              <a:rPr lang="en-US" dirty="0"/>
              <a:t>In-2</a:t>
            </a:r>
            <a:endParaRPr lang="en-US" dirty="0">
              <a:solidFill>
                <a:schemeClr val="tx1"/>
              </a:solidFill>
            </a:endParaRPr>
          </a:p>
        </p:txBody>
      </p:sp>
    </p:spTree>
    <p:extLst>
      <p:ext uri="{BB962C8B-B14F-4D97-AF65-F5344CB8AC3E}">
        <p14:creationId xmlns:p14="http://schemas.microsoft.com/office/powerpoint/2010/main" val="172217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étrospective">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4246</TotalTime>
  <Words>6403</Words>
  <Application>Microsoft Office PowerPoint</Application>
  <PresentationFormat>Grand écran</PresentationFormat>
  <Paragraphs>589</Paragraphs>
  <Slides>25</Slides>
  <Notes>23</Notes>
  <HiddenSlides>1</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Aptos</vt:lpstr>
      <vt:lpstr>Arial</vt:lpstr>
      <vt:lpstr>Calibri</vt:lpstr>
      <vt:lpstr>Calibri Light</vt:lpstr>
      <vt:lpstr>Times New Roman</vt:lpstr>
      <vt:lpstr>Rétrospective</vt:lpstr>
      <vt:lpstr>Accès matériel et circulation institutionnelle des éditions de spiritualité rhéno-flamande au sein des collèges jésuites des Pays-Bas (XVIIe siècle)</vt:lpstr>
      <vt:lpstr>Modes de réception explicite</vt:lpstr>
      <vt:lpstr>La Compagnie de Jésus et le livre</vt:lpstr>
      <vt:lpstr>Huit bibliothèques – Dix catalogues</vt:lpstr>
      <vt:lpstr>Présentation PowerPoint</vt:lpstr>
      <vt:lpstr>Éditions de Denys le Chartreux</vt:lpstr>
      <vt:lpstr>Isomorphisme : Denys le Chartreux</vt:lpstr>
      <vt:lpstr>Présentation PowerPoint</vt:lpstr>
      <vt:lpstr>Présentation PowerPoint</vt:lpstr>
      <vt:lpstr>In libros sententiarum Cologne 1535</vt:lpstr>
      <vt:lpstr>In libros sententiarum Cologne 1535</vt:lpstr>
      <vt:lpstr>In libros sententiarum Cologne 1535</vt:lpstr>
      <vt:lpstr>Scalae religiosorum Pentateuchus Anvers 1556</vt:lpstr>
      <vt:lpstr>Summae fidei orthodoxae Anvers 1569</vt:lpstr>
      <vt:lpstr>Présentation PowerPoint</vt:lpstr>
      <vt:lpstr>Isomorphisme : Denys le Chartreux</vt:lpstr>
      <vt:lpstr>Isomorphisme : auteurs spirituels</vt:lpstr>
      <vt:lpstr> Harphius Theologia Mystica Cologne 1556</vt:lpstr>
      <vt:lpstr>Présentation PowerPoint</vt:lpstr>
      <vt:lpstr>Dons de livres spirituels</vt:lpstr>
      <vt:lpstr>Présentation PowerPoint</vt:lpstr>
      <vt:lpstr>Présentation PowerPoint</vt:lpstr>
      <vt:lpstr>Isomorphisme : Sommal vs Rosweyde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Thonar Emile</dc:creator>
  <cp:lastModifiedBy>Emile Thonar</cp:lastModifiedBy>
  <cp:revision>20</cp:revision>
  <dcterms:created xsi:type="dcterms:W3CDTF">2024-11-25T10:52:33Z</dcterms:created>
  <dcterms:modified xsi:type="dcterms:W3CDTF">2025-05-29T16:12:02Z</dcterms:modified>
</cp:coreProperties>
</file>