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7" r:id="rId3"/>
    <p:sldId id="258" r:id="rId4"/>
    <p:sldId id="259" r:id="rId5"/>
    <p:sldId id="778" r:id="rId6"/>
    <p:sldId id="282" r:id="rId7"/>
    <p:sldId id="777" r:id="rId8"/>
    <p:sldId id="757" r:id="rId9"/>
    <p:sldId id="784" r:id="rId10"/>
    <p:sldId id="767" r:id="rId11"/>
    <p:sldId id="779" r:id="rId12"/>
    <p:sldId id="780" r:id="rId13"/>
    <p:sldId id="412" r:id="rId14"/>
    <p:sldId id="783" r:id="rId15"/>
    <p:sldId id="781" r:id="rId16"/>
    <p:sldId id="756" r:id="rId17"/>
    <p:sldId id="355" r:id="rId18"/>
    <p:sldId id="453" r:id="rId19"/>
    <p:sldId id="456" r:id="rId20"/>
    <p:sldId id="445" r:id="rId21"/>
    <p:sldId id="465" r:id="rId22"/>
    <p:sldId id="405" r:id="rId23"/>
    <p:sldId id="782" r:id="rId24"/>
    <p:sldId id="406" r:id="rId25"/>
    <p:sldId id="264" r:id="rId26"/>
    <p:sldId id="926"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CC4856"/>
    <a:srgbClr val="E2B190"/>
    <a:srgbClr val="7F7F7F"/>
    <a:srgbClr val="176496"/>
    <a:srgbClr val="EAB815"/>
    <a:srgbClr val="CC763C"/>
    <a:srgbClr val="6E8AB2"/>
    <a:srgbClr val="313131"/>
    <a:srgbClr val="D35D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08" autoAdjust="0"/>
  </p:normalViewPr>
  <p:slideViewPr>
    <p:cSldViewPr snapToGrid="0">
      <p:cViewPr varScale="1">
        <p:scale>
          <a:sx n="61" d="100"/>
          <a:sy n="61" d="100"/>
        </p:scale>
        <p:origin x="312" y="66"/>
      </p:cViewPr>
      <p:guideLst/>
    </p:cSldViewPr>
  </p:slideViewPr>
  <p:notesTextViewPr>
    <p:cViewPr>
      <p:scale>
        <a:sx n="1" d="1"/>
        <a:sy n="1" d="1"/>
      </p:scale>
      <p:origin x="0" y="0"/>
    </p:cViewPr>
  </p:notesTextViewPr>
  <p:sorterViewPr>
    <p:cViewPr varScale="1">
      <p:scale>
        <a:sx n="1" d="1"/>
        <a:sy n="1" d="1"/>
      </p:scale>
      <p:origin x="0" y="-41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62497071118329E-2"/>
          <c:y val="0.10378125147189077"/>
          <c:w val="0.91098943225877937"/>
          <c:h val="0.80172891229521948"/>
        </c:manualLayout>
      </c:layout>
      <c:barChart>
        <c:barDir val="col"/>
        <c:grouping val="clustered"/>
        <c:varyColors val="0"/>
        <c:ser>
          <c:idx val="0"/>
          <c:order val="0"/>
          <c:tx>
            <c:strRef>
              <c:f>Feuil1!$B$1</c:f>
              <c:strCache>
                <c:ptCount val="1"/>
                <c:pt idx="0">
                  <c:v>Stade 1</c:v>
                </c:pt>
              </c:strCache>
            </c:strRef>
          </c:tx>
          <c:spPr>
            <a:solidFill>
              <a:schemeClr val="accent1"/>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3-6E14-4729-A92F-7A00FCA48606}"/>
              </c:ext>
            </c:extLst>
          </c:dPt>
          <c:cat>
            <c:numRef>
              <c:f>Feuil1!$A$2</c:f>
              <c:numCache>
                <c:formatCode>General</c:formatCode>
                <c:ptCount val="1"/>
              </c:numCache>
            </c:numRef>
          </c:cat>
          <c:val>
            <c:numRef>
              <c:f>Feuil1!$B$2</c:f>
              <c:numCache>
                <c:formatCode>General</c:formatCode>
                <c:ptCount val="1"/>
                <c:pt idx="0">
                  <c:v>20</c:v>
                </c:pt>
              </c:numCache>
            </c:numRef>
          </c:val>
          <c:extLst>
            <c:ext xmlns:c16="http://schemas.microsoft.com/office/drawing/2014/chart" uri="{C3380CC4-5D6E-409C-BE32-E72D297353CC}">
              <c16:uniqueId val="{00000000-6E14-4729-A92F-7A00FCA48606}"/>
            </c:ext>
          </c:extLst>
        </c:ser>
        <c:ser>
          <c:idx val="1"/>
          <c:order val="1"/>
          <c:tx>
            <c:strRef>
              <c:f>Feuil1!$D$1</c:f>
              <c:strCache>
                <c:ptCount val="1"/>
                <c:pt idx="0">
                  <c:v>Stade 2</c:v>
                </c:pt>
              </c:strCache>
            </c:strRef>
          </c:tx>
          <c:spPr>
            <a:solidFill>
              <a:srgbClr val="CC4856"/>
            </a:solidFill>
            <a:ln>
              <a:noFill/>
            </a:ln>
            <a:effectLst/>
          </c:spPr>
          <c:invertIfNegative val="0"/>
          <c:cat>
            <c:numRef>
              <c:f>Feuil1!$A$2</c:f>
              <c:numCache>
                <c:formatCode>General</c:formatCode>
                <c:ptCount val="1"/>
              </c:numCache>
            </c:numRef>
          </c:cat>
          <c:val>
            <c:numRef>
              <c:f>Feuil1!$D$2</c:f>
              <c:numCache>
                <c:formatCode>General</c:formatCode>
                <c:ptCount val="1"/>
                <c:pt idx="0">
                  <c:v>2</c:v>
                </c:pt>
              </c:numCache>
            </c:numRef>
          </c:val>
          <c:extLst>
            <c:ext xmlns:c16="http://schemas.microsoft.com/office/drawing/2014/chart" uri="{C3380CC4-5D6E-409C-BE32-E72D297353CC}">
              <c16:uniqueId val="{00000001-6E14-4729-A92F-7A00FCA48606}"/>
            </c:ext>
          </c:extLst>
        </c:ser>
        <c:ser>
          <c:idx val="2"/>
          <c:order val="2"/>
          <c:tx>
            <c:strRef>
              <c:f>Feuil1!$F$1</c:f>
              <c:strCache>
                <c:ptCount val="1"/>
                <c:pt idx="0">
                  <c:v>Stade 3</c:v>
                </c:pt>
              </c:strCache>
            </c:strRef>
          </c:tx>
          <c:spPr>
            <a:solidFill>
              <a:schemeClr val="accent6">
                <a:lumMod val="75000"/>
              </a:schemeClr>
            </a:solidFill>
            <a:ln>
              <a:noFill/>
            </a:ln>
            <a:effectLst/>
          </c:spPr>
          <c:invertIfNegative val="0"/>
          <c:cat>
            <c:numRef>
              <c:f>Feuil1!$A$2</c:f>
              <c:numCache>
                <c:formatCode>General</c:formatCode>
                <c:ptCount val="1"/>
              </c:numCache>
            </c:numRef>
          </c:cat>
          <c:val>
            <c:numRef>
              <c:f>Feuil1!$F$2</c:f>
              <c:numCache>
                <c:formatCode>General</c:formatCode>
                <c:ptCount val="1"/>
                <c:pt idx="0">
                  <c:v>12</c:v>
                </c:pt>
              </c:numCache>
            </c:numRef>
          </c:val>
          <c:extLst>
            <c:ext xmlns:c16="http://schemas.microsoft.com/office/drawing/2014/chart" uri="{C3380CC4-5D6E-409C-BE32-E72D297353CC}">
              <c16:uniqueId val="{00000002-6E14-4729-A92F-7A00FCA48606}"/>
            </c:ext>
          </c:extLst>
        </c:ser>
        <c:dLbls>
          <c:showLegendKey val="0"/>
          <c:showVal val="0"/>
          <c:showCatName val="0"/>
          <c:showSerName val="0"/>
          <c:showPercent val="0"/>
          <c:showBubbleSize val="0"/>
        </c:dLbls>
        <c:gapWidth val="219"/>
        <c:overlap val="-27"/>
        <c:axId val="1191867168"/>
        <c:axId val="1561753344"/>
      </c:barChart>
      <c:catAx>
        <c:axId val="1191867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561753344"/>
        <c:crosses val="autoZero"/>
        <c:auto val="1"/>
        <c:lblAlgn val="ctr"/>
        <c:lblOffset val="100"/>
        <c:noMultiLvlLbl val="0"/>
      </c:catAx>
      <c:valAx>
        <c:axId val="1561753344"/>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crossAx val="1191867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62497071118329E-2"/>
          <c:y val="0.10378125147189077"/>
          <c:w val="0.91098943225877937"/>
          <c:h val="0.80172891229521948"/>
        </c:manualLayout>
      </c:layout>
      <c:barChart>
        <c:barDir val="col"/>
        <c:grouping val="clustered"/>
        <c:varyColors val="0"/>
        <c:ser>
          <c:idx val="0"/>
          <c:order val="0"/>
          <c:tx>
            <c:strRef>
              <c:f>Feuil1!$B$1</c:f>
              <c:strCache>
                <c:ptCount val="1"/>
                <c:pt idx="0">
                  <c:v>Stade 1</c:v>
                </c:pt>
              </c:strCache>
            </c:strRef>
          </c:tx>
          <c:spPr>
            <a:solidFill>
              <a:schemeClr val="accent1"/>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3-6E14-4729-A92F-7A00FCA48606}"/>
              </c:ext>
            </c:extLst>
          </c:dPt>
          <c:cat>
            <c:numRef>
              <c:f>Feuil1!$A$2</c:f>
              <c:numCache>
                <c:formatCode>General</c:formatCode>
                <c:ptCount val="1"/>
              </c:numCache>
            </c:numRef>
          </c:cat>
          <c:val>
            <c:numRef>
              <c:f>Feuil1!$B$2</c:f>
              <c:numCache>
                <c:formatCode>General</c:formatCode>
                <c:ptCount val="1"/>
                <c:pt idx="0">
                  <c:v>20</c:v>
                </c:pt>
              </c:numCache>
            </c:numRef>
          </c:val>
          <c:extLst>
            <c:ext xmlns:c16="http://schemas.microsoft.com/office/drawing/2014/chart" uri="{C3380CC4-5D6E-409C-BE32-E72D297353CC}">
              <c16:uniqueId val="{00000000-6E14-4729-A92F-7A00FCA48606}"/>
            </c:ext>
          </c:extLst>
        </c:ser>
        <c:ser>
          <c:idx val="1"/>
          <c:order val="1"/>
          <c:tx>
            <c:strRef>
              <c:f>Feuil1!$D$1</c:f>
              <c:strCache>
                <c:ptCount val="1"/>
                <c:pt idx="0">
                  <c:v>Stade 2</c:v>
                </c:pt>
              </c:strCache>
            </c:strRef>
          </c:tx>
          <c:spPr>
            <a:solidFill>
              <a:srgbClr val="CC4856"/>
            </a:solidFill>
            <a:ln>
              <a:noFill/>
            </a:ln>
            <a:effectLst/>
          </c:spPr>
          <c:invertIfNegative val="0"/>
          <c:cat>
            <c:numRef>
              <c:f>Feuil1!$A$2</c:f>
              <c:numCache>
                <c:formatCode>General</c:formatCode>
                <c:ptCount val="1"/>
              </c:numCache>
            </c:numRef>
          </c:cat>
          <c:val>
            <c:numRef>
              <c:f>Feuil1!$D$2</c:f>
              <c:numCache>
                <c:formatCode>General</c:formatCode>
                <c:ptCount val="1"/>
                <c:pt idx="0">
                  <c:v>2</c:v>
                </c:pt>
              </c:numCache>
            </c:numRef>
          </c:val>
          <c:extLst>
            <c:ext xmlns:c16="http://schemas.microsoft.com/office/drawing/2014/chart" uri="{C3380CC4-5D6E-409C-BE32-E72D297353CC}">
              <c16:uniqueId val="{00000001-6E14-4729-A92F-7A00FCA48606}"/>
            </c:ext>
          </c:extLst>
        </c:ser>
        <c:ser>
          <c:idx val="2"/>
          <c:order val="2"/>
          <c:tx>
            <c:strRef>
              <c:f>Feuil1!$F$1</c:f>
              <c:strCache>
                <c:ptCount val="1"/>
                <c:pt idx="0">
                  <c:v>Stade 3</c:v>
                </c:pt>
              </c:strCache>
            </c:strRef>
          </c:tx>
          <c:spPr>
            <a:solidFill>
              <a:schemeClr val="accent6">
                <a:lumMod val="75000"/>
              </a:schemeClr>
            </a:solidFill>
            <a:ln>
              <a:noFill/>
            </a:ln>
            <a:effectLst/>
          </c:spPr>
          <c:invertIfNegative val="0"/>
          <c:cat>
            <c:numRef>
              <c:f>Feuil1!$A$2</c:f>
              <c:numCache>
                <c:formatCode>General</c:formatCode>
                <c:ptCount val="1"/>
              </c:numCache>
            </c:numRef>
          </c:cat>
          <c:val>
            <c:numRef>
              <c:f>Feuil1!$F$2</c:f>
              <c:numCache>
                <c:formatCode>General</c:formatCode>
                <c:ptCount val="1"/>
                <c:pt idx="0">
                  <c:v>12</c:v>
                </c:pt>
              </c:numCache>
            </c:numRef>
          </c:val>
          <c:extLst>
            <c:ext xmlns:c16="http://schemas.microsoft.com/office/drawing/2014/chart" uri="{C3380CC4-5D6E-409C-BE32-E72D297353CC}">
              <c16:uniqueId val="{00000002-6E14-4729-A92F-7A00FCA48606}"/>
            </c:ext>
          </c:extLst>
        </c:ser>
        <c:dLbls>
          <c:showLegendKey val="0"/>
          <c:showVal val="0"/>
          <c:showCatName val="0"/>
          <c:showSerName val="0"/>
          <c:showPercent val="0"/>
          <c:showBubbleSize val="0"/>
        </c:dLbls>
        <c:gapWidth val="219"/>
        <c:overlap val="-27"/>
        <c:axId val="1191867168"/>
        <c:axId val="1561753344"/>
      </c:barChart>
      <c:catAx>
        <c:axId val="1191867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561753344"/>
        <c:crosses val="autoZero"/>
        <c:auto val="1"/>
        <c:lblAlgn val="ctr"/>
        <c:lblOffset val="100"/>
        <c:noMultiLvlLbl val="0"/>
      </c:catAx>
      <c:valAx>
        <c:axId val="1561753344"/>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crossAx val="1191867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53B71-7056-4774-A6EE-12A635904F84}" type="datetimeFigureOut">
              <a:rPr lang="fr-FR" smtClean="0"/>
              <a:t>23/05/2025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C072B-E5F0-44BA-A766-AAA911AF23DC}" type="slidenum">
              <a:rPr lang="fr-FR" smtClean="0"/>
              <a:t>‹N°›</a:t>
            </a:fld>
            <a:endParaRPr lang="fr-FR"/>
          </a:p>
        </p:txBody>
      </p:sp>
    </p:spTree>
    <p:extLst>
      <p:ext uri="{BB962C8B-B14F-4D97-AF65-F5344CB8AC3E}">
        <p14:creationId xmlns:p14="http://schemas.microsoft.com/office/powerpoint/2010/main" val="341626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3E0BE2D6-2419-A554-DDC7-1C15CB3EDDD2}"/>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CE59CEC1-75B8-70DE-82FA-9C424CD1292C}"/>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a:t>According to follicular and luteal ovarian activity four kinds of anoestrus can be distinguished during the postpartum period.</a:t>
            </a:r>
          </a:p>
          <a:p>
            <a:pPr eaLnBrk="1" hangingPunct="1"/>
            <a:r>
              <a:rPr lang="fr-FR" altLang="fr-FR"/>
              <a:t>In anoestrus type I only receruited follicles with a diamter less than 8 mm can be observed by ultrasonography. At palpation such ovaries appears as smooth or granular. </a:t>
            </a:r>
          </a:p>
          <a:p>
            <a:pPr eaLnBrk="1" hangingPunct="1"/>
            <a:r>
              <a:rPr lang="fr-FR" altLang="fr-FR"/>
              <a:t>These follicles do not develop and therefore can not reach the point of deviation.</a:t>
            </a:r>
          </a:p>
          <a:p>
            <a:pPr eaLnBrk="1" hangingPunct="1"/>
            <a:r>
              <a:rPr lang="fr-FR" altLang="fr-FR"/>
              <a:t>Such situation results from a lack of luteinizing hormone (LH) needed for the final growth of the follicle </a:t>
            </a:r>
          </a:p>
          <a:p>
            <a:pPr eaLnBrk="1" hangingPunct="1"/>
            <a:r>
              <a:rPr lang="fr-FR" altLang="fr-FR"/>
              <a:t>This lack is results from a severe undernutrition state. </a:t>
            </a:r>
          </a:p>
          <a:p>
            <a:pPr eaLnBrk="1" hangingPunct="1"/>
            <a:r>
              <a:rPr lang="fr-FR" altLang="fr-FR"/>
              <a:t>This situation should occur in less than 10% of cows in a herd.</a:t>
            </a:r>
            <a:endParaRPr lang="fr-BE"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a:t>Pegbovigastrim</a:t>
            </a:r>
            <a:endParaRPr lang="fr-BE" dirty="0"/>
          </a:p>
          <a:p>
            <a:r>
              <a:rPr lang="fr-BE" dirty="0" err="1"/>
              <a:t>Zinicola</a:t>
            </a:r>
            <a:r>
              <a:rPr lang="fr-BE" dirty="0"/>
              <a:t> M, </a:t>
            </a:r>
            <a:r>
              <a:rPr lang="fr-BE" dirty="0" err="1"/>
              <a:t>Korzec</a:t>
            </a:r>
            <a:r>
              <a:rPr lang="fr-BE" dirty="0"/>
              <a:t> H, Teixeira </a:t>
            </a:r>
            <a:r>
              <a:rPr lang="fr-BE" dirty="0" err="1"/>
              <a:t>AGV</a:t>
            </a:r>
            <a:r>
              <a:rPr lang="fr-BE" dirty="0"/>
              <a:t>, Ganda </a:t>
            </a:r>
            <a:r>
              <a:rPr lang="fr-BE" dirty="0" err="1"/>
              <a:t>EK</a:t>
            </a:r>
            <a:r>
              <a:rPr lang="fr-BE" dirty="0"/>
              <a:t>, </a:t>
            </a:r>
            <a:r>
              <a:rPr lang="fr-BE" dirty="0" err="1"/>
              <a:t>Bringhenti</a:t>
            </a:r>
            <a:r>
              <a:rPr lang="fr-BE" dirty="0"/>
              <a:t> L, </a:t>
            </a:r>
            <a:r>
              <a:rPr lang="fr-BE" dirty="0" err="1"/>
              <a:t>Tomazi</a:t>
            </a:r>
            <a:r>
              <a:rPr lang="fr-BE" dirty="0"/>
              <a:t> A, Gilbert </a:t>
            </a:r>
            <a:r>
              <a:rPr lang="fr-BE" dirty="0" err="1"/>
              <a:t>RO</a:t>
            </a:r>
            <a:r>
              <a:rPr lang="fr-BE" dirty="0"/>
              <a:t>, </a:t>
            </a:r>
            <a:r>
              <a:rPr lang="fr-BE" dirty="0" err="1"/>
              <a:t>Bicalho</a:t>
            </a:r>
            <a:r>
              <a:rPr lang="fr-BE" dirty="0"/>
              <a:t> RC. </a:t>
            </a:r>
            <a:r>
              <a:rPr lang="fr-BE" dirty="0" err="1"/>
              <a:t>Effects</a:t>
            </a:r>
            <a:r>
              <a:rPr lang="fr-BE" dirty="0"/>
              <a:t> of </a:t>
            </a:r>
            <a:r>
              <a:rPr lang="fr-BE" dirty="0" err="1"/>
              <a:t>pegbovigrastim</a:t>
            </a:r>
            <a:r>
              <a:rPr lang="fr-BE" dirty="0"/>
              <a:t> administration on </a:t>
            </a:r>
            <a:r>
              <a:rPr lang="fr-BE" dirty="0" err="1"/>
              <a:t>periparturient</a:t>
            </a:r>
            <a:r>
              <a:rPr lang="fr-BE" dirty="0"/>
              <a:t> </a:t>
            </a:r>
            <a:r>
              <a:rPr lang="fr-BE" dirty="0" err="1"/>
              <a:t>diseases</a:t>
            </a:r>
            <a:r>
              <a:rPr lang="fr-BE" dirty="0"/>
              <a:t>, </a:t>
            </a:r>
            <a:r>
              <a:rPr lang="fr-BE" dirty="0" err="1"/>
              <a:t>milk</a:t>
            </a:r>
            <a:r>
              <a:rPr lang="fr-BE" dirty="0"/>
              <a:t> production, and reproductive performance of Holstein </a:t>
            </a:r>
            <a:r>
              <a:rPr lang="fr-BE" dirty="0" err="1"/>
              <a:t>cows</a:t>
            </a:r>
            <a:r>
              <a:rPr lang="fr-BE" dirty="0"/>
              <a:t>. J </a:t>
            </a:r>
            <a:r>
              <a:rPr lang="fr-BE" dirty="0" err="1"/>
              <a:t>Dairy</a:t>
            </a:r>
            <a:r>
              <a:rPr lang="fr-BE" dirty="0"/>
              <a:t> </a:t>
            </a:r>
            <a:r>
              <a:rPr lang="fr-BE" dirty="0" err="1"/>
              <a:t>Sci</a:t>
            </a:r>
            <a:r>
              <a:rPr lang="fr-BE" dirty="0"/>
              <a:t>. 2018;101(12):11199-217. http://dx.doi.org/10.3168/jds.2018-14869. PMid:30316593.</a:t>
            </a:r>
          </a:p>
          <a:p>
            <a:r>
              <a:rPr lang="fr-BE" dirty="0"/>
              <a:t>Ruiz R, </a:t>
            </a:r>
            <a:r>
              <a:rPr lang="fr-BE" dirty="0" err="1"/>
              <a:t>Tedeschi</a:t>
            </a:r>
            <a:r>
              <a:rPr lang="fr-BE" dirty="0"/>
              <a:t> LO, </a:t>
            </a:r>
            <a:r>
              <a:rPr lang="fr-BE" dirty="0" err="1"/>
              <a:t>Sepulveda</a:t>
            </a:r>
            <a:r>
              <a:rPr lang="fr-BE" dirty="0"/>
              <a:t> A. Investigation of the </a:t>
            </a:r>
            <a:r>
              <a:rPr lang="fr-BE" dirty="0" err="1"/>
              <a:t>effect</a:t>
            </a:r>
            <a:r>
              <a:rPr lang="fr-BE" dirty="0"/>
              <a:t> of </a:t>
            </a:r>
            <a:r>
              <a:rPr lang="fr-BE" dirty="0" err="1"/>
              <a:t>pegbovigrastim</a:t>
            </a:r>
            <a:r>
              <a:rPr lang="fr-BE" dirty="0"/>
              <a:t> on </a:t>
            </a:r>
            <a:r>
              <a:rPr lang="fr-BE" dirty="0" err="1"/>
              <a:t>some</a:t>
            </a:r>
            <a:r>
              <a:rPr lang="fr-BE" dirty="0"/>
              <a:t> </a:t>
            </a:r>
            <a:r>
              <a:rPr lang="fr-BE" dirty="0" err="1"/>
              <a:t>periparturient</a:t>
            </a:r>
            <a:r>
              <a:rPr lang="fr-BE" dirty="0"/>
              <a:t> immune </a:t>
            </a:r>
            <a:r>
              <a:rPr lang="fr-BE" dirty="0" err="1"/>
              <a:t>disorders</a:t>
            </a:r>
            <a:r>
              <a:rPr lang="fr-BE" dirty="0"/>
              <a:t> and performance in </a:t>
            </a:r>
            <a:r>
              <a:rPr lang="fr-BE" dirty="0" err="1"/>
              <a:t>Mexican</a:t>
            </a:r>
            <a:r>
              <a:rPr lang="fr-BE" dirty="0"/>
              <a:t> </a:t>
            </a:r>
            <a:r>
              <a:rPr lang="fr-BE" dirty="0" err="1"/>
              <a:t>dairy</a:t>
            </a:r>
            <a:r>
              <a:rPr lang="fr-BE" dirty="0"/>
              <a:t> </a:t>
            </a:r>
            <a:r>
              <a:rPr lang="fr-BE" dirty="0" err="1"/>
              <a:t>herds</a:t>
            </a:r>
            <a:r>
              <a:rPr lang="fr-BE" dirty="0"/>
              <a:t>. J </a:t>
            </a:r>
            <a:r>
              <a:rPr lang="fr-BE" dirty="0" err="1"/>
              <a:t>Dairy</a:t>
            </a:r>
            <a:r>
              <a:rPr lang="fr-BE" dirty="0"/>
              <a:t> </a:t>
            </a:r>
            <a:r>
              <a:rPr lang="fr-BE" dirty="0" err="1"/>
              <a:t>Sci</a:t>
            </a:r>
            <a:r>
              <a:rPr lang="fr-BE" dirty="0"/>
              <a:t>. 2017;100(4):3305-17. http://dx.doi.org/10.3168/jds.2016-12003. PMid:28161183.</a:t>
            </a:r>
          </a:p>
          <a:p>
            <a:endParaRPr lang="fr-BE" dirty="0"/>
          </a:p>
          <a:p>
            <a:r>
              <a:rPr lang="fr-BE" dirty="0" err="1"/>
              <a:t>Immunomodulator</a:t>
            </a:r>
            <a:r>
              <a:rPr lang="fr-BE" dirty="0"/>
              <a:t> IL-8</a:t>
            </a:r>
          </a:p>
          <a:p>
            <a:r>
              <a:rPr lang="fr-BE" dirty="0" err="1"/>
              <a:t>Zinicola</a:t>
            </a:r>
            <a:r>
              <a:rPr lang="fr-BE" dirty="0"/>
              <a:t> M, </a:t>
            </a:r>
            <a:r>
              <a:rPr lang="fr-BE" dirty="0" err="1"/>
              <a:t>Menta</a:t>
            </a:r>
            <a:r>
              <a:rPr lang="fr-BE" dirty="0"/>
              <a:t> PR, Ribeiro </a:t>
            </a:r>
            <a:r>
              <a:rPr lang="fr-BE" dirty="0" err="1"/>
              <a:t>BL</a:t>
            </a:r>
            <a:r>
              <a:rPr lang="fr-BE" dirty="0"/>
              <a:t>, Boisclair Y, </a:t>
            </a:r>
            <a:r>
              <a:rPr lang="fr-BE" dirty="0" err="1"/>
              <a:t>Bicalho</a:t>
            </a:r>
            <a:r>
              <a:rPr lang="fr-BE" dirty="0"/>
              <a:t> RC. </a:t>
            </a:r>
            <a:r>
              <a:rPr lang="fr-BE" dirty="0" err="1"/>
              <a:t>Effects</a:t>
            </a:r>
            <a:r>
              <a:rPr lang="fr-BE" dirty="0"/>
              <a:t> of recombinant bovine interleukin-8 (rbIL-8) </a:t>
            </a:r>
            <a:r>
              <a:rPr lang="fr-BE" dirty="0" err="1"/>
              <a:t>treatment</a:t>
            </a:r>
            <a:r>
              <a:rPr lang="fr-BE" dirty="0"/>
              <a:t> on </a:t>
            </a:r>
            <a:r>
              <a:rPr lang="fr-BE" dirty="0" err="1"/>
              <a:t>health</a:t>
            </a:r>
            <a:r>
              <a:rPr lang="fr-BE" dirty="0"/>
              <a:t>, </a:t>
            </a:r>
            <a:r>
              <a:rPr lang="fr-BE" dirty="0" err="1"/>
              <a:t>metabolism</a:t>
            </a:r>
            <a:r>
              <a:rPr lang="fr-BE" dirty="0"/>
              <a:t>, and lactation performance in Holstein </a:t>
            </a:r>
            <a:r>
              <a:rPr lang="fr-BE" dirty="0" err="1"/>
              <a:t>cattle</a:t>
            </a:r>
            <a:r>
              <a:rPr lang="fr-BE" dirty="0"/>
              <a:t> III: administration of rbIL-8 </a:t>
            </a:r>
            <a:r>
              <a:rPr lang="fr-BE" dirty="0" err="1"/>
              <a:t>induces</a:t>
            </a:r>
            <a:r>
              <a:rPr lang="fr-BE" dirty="0"/>
              <a:t> </a:t>
            </a:r>
            <a:r>
              <a:rPr lang="fr-BE" dirty="0" err="1"/>
              <a:t>insulin</a:t>
            </a:r>
            <a:r>
              <a:rPr lang="fr-BE" dirty="0"/>
              <a:t> </a:t>
            </a:r>
            <a:r>
              <a:rPr lang="fr-BE" dirty="0" err="1"/>
              <a:t>resistance</a:t>
            </a:r>
            <a:r>
              <a:rPr lang="fr-BE" dirty="0"/>
              <a:t> in bull </a:t>
            </a:r>
            <a:r>
              <a:rPr lang="fr-BE" dirty="0" err="1"/>
              <a:t>calves</a:t>
            </a:r>
            <a:r>
              <a:rPr lang="fr-BE" dirty="0"/>
              <a:t>. J </a:t>
            </a:r>
            <a:r>
              <a:rPr lang="fr-BE" dirty="0" err="1"/>
              <a:t>Dairy</a:t>
            </a:r>
            <a:r>
              <a:rPr lang="fr-BE" dirty="0"/>
              <a:t> </a:t>
            </a:r>
            <a:r>
              <a:rPr lang="fr-BE" dirty="0" err="1"/>
              <a:t>Sci</a:t>
            </a:r>
            <a:r>
              <a:rPr lang="fr-BE" dirty="0"/>
              <a:t>. 2019;102(11):10329-39. http://dx.doi.org/10.3168/jds.2019-16336. PMid:31495622.</a:t>
            </a:r>
          </a:p>
          <a:p>
            <a:endParaRPr lang="fr-BE" dirty="0"/>
          </a:p>
          <a:p>
            <a:r>
              <a:rPr lang="fr-BE" dirty="0"/>
              <a:t>Kimura K, Goff </a:t>
            </a:r>
            <a:r>
              <a:rPr lang="fr-BE" dirty="0" err="1"/>
              <a:t>JP</a:t>
            </a:r>
            <a:r>
              <a:rPr lang="fr-BE" dirty="0"/>
              <a:t>, </a:t>
            </a:r>
            <a:r>
              <a:rPr lang="fr-BE" dirty="0" err="1"/>
              <a:t>Kehrli</a:t>
            </a:r>
            <a:r>
              <a:rPr lang="fr-BE" dirty="0"/>
              <a:t> ME Jr, Reinhardt TA. </a:t>
            </a:r>
            <a:r>
              <a:rPr lang="fr-BE" dirty="0" err="1"/>
              <a:t>Decreased</a:t>
            </a:r>
            <a:r>
              <a:rPr lang="fr-BE" dirty="0"/>
              <a:t> </a:t>
            </a:r>
            <a:r>
              <a:rPr lang="fr-BE" dirty="0" err="1"/>
              <a:t>neutrophil</a:t>
            </a:r>
            <a:r>
              <a:rPr lang="fr-BE" dirty="0"/>
              <a:t> </a:t>
            </a:r>
            <a:r>
              <a:rPr lang="fr-BE" dirty="0" err="1"/>
              <a:t>function</a:t>
            </a:r>
            <a:r>
              <a:rPr lang="fr-BE" dirty="0"/>
              <a:t> as a cause of </a:t>
            </a:r>
            <a:r>
              <a:rPr lang="fr-BE" dirty="0" err="1"/>
              <a:t>retained</a:t>
            </a:r>
            <a:r>
              <a:rPr lang="fr-BE" dirty="0"/>
              <a:t> placenta in </a:t>
            </a:r>
            <a:r>
              <a:rPr lang="fr-BE" dirty="0" err="1"/>
              <a:t>dairy</a:t>
            </a:r>
            <a:r>
              <a:rPr lang="fr-BE" dirty="0"/>
              <a:t> </a:t>
            </a:r>
            <a:r>
              <a:rPr lang="fr-BE" dirty="0" err="1"/>
              <a:t>cattle</a:t>
            </a:r>
            <a:r>
              <a:rPr lang="fr-BE" dirty="0"/>
              <a:t>. J </a:t>
            </a:r>
            <a:r>
              <a:rPr lang="fr-BE" dirty="0" err="1"/>
              <a:t>Dairy</a:t>
            </a:r>
            <a:r>
              <a:rPr lang="fr-BE" dirty="0"/>
              <a:t> </a:t>
            </a:r>
            <a:r>
              <a:rPr lang="fr-BE" dirty="0" err="1"/>
              <a:t>Sci</a:t>
            </a:r>
            <a:r>
              <a:rPr lang="fr-BE" dirty="0"/>
              <a:t>. 2002;85(3):544-50. http://dx.doi.org/10.3168/jds.S0022- 0302(02)74107-6. PMid:11949858.</a:t>
            </a:r>
          </a:p>
          <a:p>
            <a:r>
              <a:rPr lang="fr-BE" dirty="0"/>
              <a:t>Vaccins</a:t>
            </a:r>
          </a:p>
          <a:p>
            <a:r>
              <a:rPr lang="fr-BE" dirty="0" err="1"/>
              <a:t>Freick</a:t>
            </a:r>
            <a:r>
              <a:rPr lang="fr-BE" dirty="0"/>
              <a:t> M, </a:t>
            </a:r>
            <a:r>
              <a:rPr lang="fr-BE" dirty="0" err="1"/>
              <a:t>Kunze</a:t>
            </a:r>
            <a:r>
              <a:rPr lang="fr-BE" dirty="0"/>
              <a:t> A, Passarge O, Weber J, </a:t>
            </a:r>
            <a:r>
              <a:rPr lang="fr-BE" dirty="0" err="1"/>
              <a:t>Geidel</a:t>
            </a:r>
            <a:r>
              <a:rPr lang="fr-BE" dirty="0"/>
              <a:t> S. </a:t>
            </a:r>
            <a:r>
              <a:rPr lang="fr-BE" dirty="0" err="1"/>
              <a:t>Metritis</a:t>
            </a:r>
            <a:r>
              <a:rPr lang="fr-BE" dirty="0"/>
              <a:t> vaccination in Holstein </a:t>
            </a:r>
            <a:r>
              <a:rPr lang="fr-BE" dirty="0" err="1"/>
              <a:t>dairy</a:t>
            </a:r>
            <a:r>
              <a:rPr lang="fr-BE" dirty="0"/>
              <a:t> </a:t>
            </a:r>
            <a:r>
              <a:rPr lang="fr-BE" dirty="0" err="1"/>
              <a:t>heifers</a:t>
            </a:r>
            <a:r>
              <a:rPr lang="fr-BE" dirty="0"/>
              <a:t> </a:t>
            </a:r>
            <a:r>
              <a:rPr lang="fr-BE" dirty="0" err="1"/>
              <a:t>using</a:t>
            </a:r>
            <a:r>
              <a:rPr lang="fr-BE" dirty="0"/>
              <a:t> a </a:t>
            </a:r>
            <a:r>
              <a:rPr lang="fr-BE" dirty="0" err="1"/>
              <a:t>herd-specific</a:t>
            </a:r>
            <a:r>
              <a:rPr lang="fr-BE" dirty="0"/>
              <a:t> multivalent vaccine - </a:t>
            </a:r>
            <a:r>
              <a:rPr lang="fr-BE" dirty="0" err="1"/>
              <a:t>Effects</a:t>
            </a:r>
            <a:r>
              <a:rPr lang="fr-BE" dirty="0"/>
              <a:t> on </a:t>
            </a:r>
            <a:r>
              <a:rPr lang="fr-BE" dirty="0" err="1"/>
              <a:t>uterine</a:t>
            </a:r>
            <a:r>
              <a:rPr lang="fr-BE" dirty="0"/>
              <a:t> </a:t>
            </a:r>
            <a:r>
              <a:rPr lang="fr-BE" dirty="0" err="1"/>
              <a:t>health</a:t>
            </a:r>
            <a:r>
              <a:rPr lang="fr-BE" dirty="0"/>
              <a:t> and </a:t>
            </a:r>
            <a:r>
              <a:rPr lang="fr-BE" dirty="0" err="1"/>
              <a:t>fertility</a:t>
            </a:r>
            <a:r>
              <a:rPr lang="fr-BE" dirty="0"/>
              <a:t> in first lactation. </a:t>
            </a:r>
            <a:r>
              <a:rPr lang="fr-BE" dirty="0" err="1"/>
              <a:t>Anim</a:t>
            </a:r>
            <a:r>
              <a:rPr lang="fr-BE" dirty="0"/>
              <a:t> </a:t>
            </a:r>
            <a:r>
              <a:rPr lang="fr-BE" dirty="0" err="1"/>
              <a:t>Reprod</a:t>
            </a:r>
            <a:r>
              <a:rPr lang="fr-BE" dirty="0"/>
              <a:t> </a:t>
            </a:r>
            <a:r>
              <a:rPr lang="fr-BE" dirty="0" err="1"/>
              <a:t>Sci</a:t>
            </a:r>
            <a:r>
              <a:rPr lang="fr-BE" dirty="0"/>
              <a:t>. 2017;184:160-71. http://dx.doi.org/10.1016/j.anireprosci.2017.07.011. PMid:28760665</a:t>
            </a:r>
          </a:p>
          <a:p>
            <a:r>
              <a:rPr lang="fr-BE" dirty="0"/>
              <a:t>Machado VS, </a:t>
            </a:r>
            <a:r>
              <a:rPr lang="fr-BE" dirty="0" err="1"/>
              <a:t>Bicalho</a:t>
            </a:r>
            <a:r>
              <a:rPr lang="fr-BE" dirty="0"/>
              <a:t> ML, </a:t>
            </a:r>
            <a:r>
              <a:rPr lang="fr-BE" dirty="0" err="1"/>
              <a:t>Meira</a:t>
            </a:r>
            <a:r>
              <a:rPr lang="fr-BE" dirty="0"/>
              <a:t> </a:t>
            </a:r>
            <a:r>
              <a:rPr lang="fr-BE" dirty="0" err="1"/>
              <a:t>EB</a:t>
            </a:r>
            <a:r>
              <a:rPr lang="fr-BE" dirty="0"/>
              <a:t> Jr, Rossi R, Ribeiro </a:t>
            </a:r>
            <a:r>
              <a:rPr lang="fr-BE" dirty="0" err="1"/>
              <a:t>BL</a:t>
            </a:r>
            <a:r>
              <a:rPr lang="fr-BE" dirty="0"/>
              <a:t>, Lima S, Santos T, </a:t>
            </a:r>
            <a:r>
              <a:rPr lang="fr-BE" dirty="0" err="1"/>
              <a:t>Kussler</a:t>
            </a:r>
            <a:r>
              <a:rPr lang="fr-BE" dirty="0"/>
              <a:t> A, </a:t>
            </a:r>
            <a:r>
              <a:rPr lang="fr-BE" dirty="0" err="1"/>
              <a:t>Foditsch</a:t>
            </a:r>
            <a:r>
              <a:rPr lang="fr-BE" dirty="0"/>
              <a:t> C, Ganda </a:t>
            </a:r>
            <a:r>
              <a:rPr lang="fr-BE" dirty="0" err="1"/>
              <a:t>EK</a:t>
            </a:r>
            <a:r>
              <a:rPr lang="fr-BE" dirty="0"/>
              <a:t>, </a:t>
            </a:r>
            <a:r>
              <a:rPr lang="fr-BE" dirty="0" err="1"/>
              <a:t>Oikonomou</a:t>
            </a:r>
            <a:r>
              <a:rPr lang="fr-BE" dirty="0"/>
              <a:t> G, </a:t>
            </a:r>
            <a:r>
              <a:rPr lang="fr-BE" dirty="0" err="1"/>
              <a:t>Cheong</a:t>
            </a:r>
            <a:r>
              <a:rPr lang="fr-BE" dirty="0"/>
              <a:t> SH, Gilbert </a:t>
            </a:r>
            <a:r>
              <a:rPr lang="fr-BE" dirty="0" err="1"/>
              <a:t>RO</a:t>
            </a:r>
            <a:r>
              <a:rPr lang="fr-BE" dirty="0"/>
              <a:t>, </a:t>
            </a:r>
            <a:r>
              <a:rPr lang="fr-BE" dirty="0" err="1"/>
              <a:t>Bicalho</a:t>
            </a:r>
            <a:r>
              <a:rPr lang="fr-BE" dirty="0"/>
              <a:t> RC. </a:t>
            </a:r>
            <a:r>
              <a:rPr lang="fr-BE" dirty="0" err="1"/>
              <a:t>Subcutaneous</a:t>
            </a:r>
            <a:r>
              <a:rPr lang="fr-BE" dirty="0"/>
              <a:t> </a:t>
            </a:r>
            <a:r>
              <a:rPr lang="fr-BE" dirty="0" err="1"/>
              <a:t>immunization</a:t>
            </a:r>
            <a:r>
              <a:rPr lang="fr-BE" dirty="0"/>
              <a:t> </a:t>
            </a:r>
            <a:r>
              <a:rPr lang="fr-BE" dirty="0" err="1"/>
              <a:t>with</a:t>
            </a:r>
            <a:r>
              <a:rPr lang="fr-BE" dirty="0"/>
              <a:t> </a:t>
            </a:r>
            <a:r>
              <a:rPr lang="fr-BE" dirty="0" err="1"/>
              <a:t>inactivated</a:t>
            </a:r>
            <a:r>
              <a:rPr lang="fr-BE" dirty="0"/>
              <a:t> </a:t>
            </a:r>
            <a:r>
              <a:rPr lang="fr-BE" dirty="0" err="1"/>
              <a:t>bacterial</a:t>
            </a:r>
            <a:r>
              <a:rPr lang="fr-BE" dirty="0"/>
              <a:t> components and </a:t>
            </a:r>
            <a:r>
              <a:rPr lang="fr-BE" dirty="0" err="1"/>
              <a:t>purified</a:t>
            </a:r>
            <a:r>
              <a:rPr lang="fr-BE" dirty="0"/>
              <a:t> </a:t>
            </a:r>
            <a:r>
              <a:rPr lang="fr-BE" dirty="0" err="1"/>
              <a:t>protein</a:t>
            </a:r>
            <a:r>
              <a:rPr lang="fr-BE" dirty="0"/>
              <a:t> of Escherichia coli, </a:t>
            </a:r>
            <a:r>
              <a:rPr lang="fr-BE" dirty="0" err="1"/>
              <a:t>Fusobacterium</a:t>
            </a:r>
            <a:r>
              <a:rPr lang="fr-BE" dirty="0"/>
              <a:t> </a:t>
            </a:r>
            <a:r>
              <a:rPr lang="fr-BE" dirty="0" err="1"/>
              <a:t>necrophorum</a:t>
            </a:r>
            <a:r>
              <a:rPr lang="fr-BE" dirty="0"/>
              <a:t> and </a:t>
            </a:r>
            <a:r>
              <a:rPr lang="fr-BE" dirty="0" err="1"/>
              <a:t>Trueperella</a:t>
            </a:r>
            <a:r>
              <a:rPr lang="fr-BE" dirty="0"/>
              <a:t> </a:t>
            </a:r>
            <a:r>
              <a:rPr lang="fr-BE" dirty="0" err="1"/>
              <a:t>pyogenes</a:t>
            </a:r>
            <a:r>
              <a:rPr lang="fr-BE" dirty="0"/>
              <a:t> </a:t>
            </a:r>
            <a:r>
              <a:rPr lang="fr-BE" dirty="0" err="1"/>
              <a:t>prevents</a:t>
            </a:r>
            <a:r>
              <a:rPr lang="fr-BE" dirty="0"/>
              <a:t> </a:t>
            </a:r>
            <a:r>
              <a:rPr lang="fr-BE" dirty="0" err="1"/>
              <a:t>puerperal</a:t>
            </a:r>
            <a:r>
              <a:rPr lang="fr-BE" dirty="0"/>
              <a:t> </a:t>
            </a:r>
            <a:r>
              <a:rPr lang="fr-BE" dirty="0" err="1"/>
              <a:t>metritis</a:t>
            </a:r>
            <a:r>
              <a:rPr lang="fr-BE" dirty="0"/>
              <a:t> in Holstein </a:t>
            </a:r>
            <a:r>
              <a:rPr lang="fr-BE" dirty="0" err="1"/>
              <a:t>dairy</a:t>
            </a:r>
            <a:r>
              <a:rPr lang="fr-BE" dirty="0"/>
              <a:t> </a:t>
            </a:r>
            <a:r>
              <a:rPr lang="fr-BE" dirty="0" err="1"/>
              <a:t>cows</a:t>
            </a:r>
            <a:r>
              <a:rPr lang="fr-BE" dirty="0"/>
              <a:t>. </a:t>
            </a:r>
            <a:r>
              <a:rPr lang="fr-BE" dirty="0" err="1"/>
              <a:t>PLoS</a:t>
            </a:r>
            <a:r>
              <a:rPr lang="fr-BE" dirty="0"/>
              <a:t> One. 2014;9(3):e91734. http://dx.doi.org/10.1371/journal.pone.0091734. PMid:24638139.</a:t>
            </a:r>
          </a:p>
          <a:p>
            <a:r>
              <a:rPr lang="fr-BE" dirty="0" err="1"/>
              <a:t>Meira</a:t>
            </a:r>
            <a:r>
              <a:rPr lang="fr-BE" dirty="0"/>
              <a:t> Jr. </a:t>
            </a:r>
            <a:r>
              <a:rPr lang="fr-BE" dirty="0" err="1"/>
              <a:t>EBS</a:t>
            </a:r>
            <a:r>
              <a:rPr lang="fr-BE" dirty="0"/>
              <a:t>, Ellington-Lawrence RD, Silva </a:t>
            </a:r>
            <a:r>
              <a:rPr lang="fr-BE" dirty="0" err="1"/>
              <a:t>JCC</a:t>
            </a:r>
            <a:r>
              <a:rPr lang="fr-BE" dirty="0"/>
              <a:t>, Higgins </a:t>
            </a:r>
            <a:r>
              <a:rPr lang="fr-BE" dirty="0" err="1"/>
              <a:t>CH</a:t>
            </a:r>
            <a:r>
              <a:rPr lang="fr-BE" dirty="0"/>
              <a:t>, </a:t>
            </a:r>
            <a:r>
              <a:rPr lang="fr-BE" dirty="0" err="1"/>
              <a:t>Linwood</a:t>
            </a:r>
            <a:r>
              <a:rPr lang="fr-BE" dirty="0"/>
              <a:t> R, Rodrigues MX, et al. Recombinant </a:t>
            </a:r>
            <a:r>
              <a:rPr lang="fr-BE" dirty="0" err="1"/>
              <a:t>protein</a:t>
            </a:r>
            <a:r>
              <a:rPr lang="fr-BE" dirty="0"/>
              <a:t> </a:t>
            </a:r>
            <a:r>
              <a:rPr lang="fr-BE" dirty="0" err="1"/>
              <a:t>subunit</a:t>
            </a:r>
            <a:r>
              <a:rPr lang="fr-BE" dirty="0"/>
              <a:t> vaccine </a:t>
            </a:r>
            <a:r>
              <a:rPr lang="fr-BE" dirty="0" err="1"/>
              <a:t>reduces</a:t>
            </a:r>
            <a:r>
              <a:rPr lang="fr-BE" dirty="0"/>
              <a:t> </a:t>
            </a:r>
            <a:r>
              <a:rPr lang="fr-BE" dirty="0" err="1"/>
              <a:t>puerperal</a:t>
            </a:r>
            <a:r>
              <a:rPr lang="fr-BE" dirty="0"/>
              <a:t> </a:t>
            </a:r>
            <a:r>
              <a:rPr lang="fr-BE" dirty="0" err="1"/>
              <a:t>metritis</a:t>
            </a:r>
            <a:r>
              <a:rPr lang="fr-BE" dirty="0"/>
              <a:t> incidence and </a:t>
            </a:r>
            <a:r>
              <a:rPr lang="fr-BE" dirty="0" err="1"/>
              <a:t>modulates</a:t>
            </a:r>
            <a:r>
              <a:rPr lang="fr-BE" dirty="0"/>
              <a:t> the </a:t>
            </a:r>
            <a:r>
              <a:rPr lang="fr-BE" dirty="0" err="1"/>
              <a:t>genital</a:t>
            </a:r>
            <a:r>
              <a:rPr lang="fr-BE" dirty="0"/>
              <a:t> tract microbiome. J </a:t>
            </a:r>
            <a:r>
              <a:rPr lang="fr-BE" dirty="0" err="1"/>
              <a:t>Dairy</a:t>
            </a:r>
            <a:r>
              <a:rPr lang="fr-BE" dirty="0"/>
              <a:t> </a:t>
            </a:r>
            <a:r>
              <a:rPr lang="fr-BE" dirty="0" err="1"/>
              <a:t>Sci</a:t>
            </a:r>
            <a:r>
              <a:rPr lang="fr-BE" dirty="0"/>
              <a:t>. 2020;103(8):103. PMid:32505392.</a:t>
            </a:r>
          </a:p>
          <a:p>
            <a:endParaRPr lang="fr-BE" dirty="0"/>
          </a:p>
          <a:p>
            <a:r>
              <a:rPr lang="fr-BE" dirty="0"/>
              <a:t>Chitine</a:t>
            </a:r>
          </a:p>
          <a:p>
            <a:r>
              <a:rPr lang="en-US" dirty="0"/>
              <a:t>Baldrick P. The safety of chitosan as a pharmaceutical excipient. </a:t>
            </a:r>
            <a:r>
              <a:rPr lang="en-US" dirty="0" err="1"/>
              <a:t>Regul</a:t>
            </a:r>
            <a:r>
              <a:rPr lang="en-US" dirty="0"/>
              <a:t> </a:t>
            </a:r>
            <a:r>
              <a:rPr lang="en-US" dirty="0" err="1"/>
              <a:t>Toxicol</a:t>
            </a:r>
            <a:r>
              <a:rPr lang="en-US" dirty="0"/>
              <a:t> </a:t>
            </a:r>
            <a:r>
              <a:rPr lang="en-US" dirty="0" err="1"/>
              <a:t>Pharmacol</a:t>
            </a:r>
            <a:r>
              <a:rPr lang="en-US" dirty="0"/>
              <a:t>. 2010;56(3):290-9. http://dx.doi.org/10.1016/j.yrtph.2009.09.015. PMid:19788905.</a:t>
            </a:r>
          </a:p>
          <a:p>
            <a:r>
              <a:rPr lang="fr-BE" dirty="0" err="1"/>
              <a:t>Daetz</a:t>
            </a:r>
            <a:r>
              <a:rPr lang="fr-BE" dirty="0"/>
              <a:t> R, Cunha F, </a:t>
            </a:r>
            <a:r>
              <a:rPr lang="fr-BE" dirty="0" err="1"/>
              <a:t>Bittar</a:t>
            </a:r>
            <a:r>
              <a:rPr lang="fr-BE" dirty="0"/>
              <a:t> </a:t>
            </a:r>
            <a:r>
              <a:rPr lang="fr-BE" dirty="0" err="1"/>
              <a:t>JH</a:t>
            </a:r>
            <a:r>
              <a:rPr lang="fr-BE" dirty="0"/>
              <a:t>, </a:t>
            </a:r>
            <a:r>
              <a:rPr lang="fr-BE" dirty="0" err="1"/>
              <a:t>Risco</a:t>
            </a:r>
            <a:r>
              <a:rPr lang="fr-BE" dirty="0"/>
              <a:t> CA, </a:t>
            </a:r>
            <a:r>
              <a:rPr lang="fr-BE" dirty="0" err="1"/>
              <a:t>Magalhães</a:t>
            </a:r>
            <a:r>
              <a:rPr lang="fr-BE" dirty="0"/>
              <a:t> F, Maeda Y, Santos </a:t>
            </a:r>
            <a:r>
              <a:rPr lang="fr-BE" dirty="0" err="1"/>
              <a:t>JEP</a:t>
            </a:r>
            <a:r>
              <a:rPr lang="fr-BE" dirty="0"/>
              <a:t>, </a:t>
            </a:r>
            <a:r>
              <a:rPr lang="fr-BE" dirty="0" err="1"/>
              <a:t>Jeong</a:t>
            </a:r>
            <a:r>
              <a:rPr lang="fr-BE" dirty="0"/>
              <a:t> KC, Cooke </a:t>
            </a:r>
            <a:r>
              <a:rPr lang="fr-BE" dirty="0" err="1"/>
              <a:t>RF</a:t>
            </a:r>
            <a:r>
              <a:rPr lang="fr-BE" dirty="0"/>
              <a:t>, </a:t>
            </a:r>
            <a:r>
              <a:rPr lang="fr-BE" dirty="0" err="1"/>
              <a:t>Galvão</a:t>
            </a:r>
            <a:r>
              <a:rPr lang="fr-BE" dirty="0"/>
              <a:t> KN. </a:t>
            </a:r>
            <a:r>
              <a:rPr lang="fr-BE" dirty="0" err="1"/>
              <a:t>Clinical</a:t>
            </a:r>
            <a:r>
              <a:rPr lang="fr-BE" dirty="0"/>
              <a:t> </a:t>
            </a:r>
            <a:r>
              <a:rPr lang="fr-BE" dirty="0" err="1"/>
              <a:t>response</a:t>
            </a:r>
            <a:r>
              <a:rPr lang="fr-BE" dirty="0"/>
              <a:t> </a:t>
            </a:r>
            <a:r>
              <a:rPr lang="fr-BE" dirty="0" err="1"/>
              <a:t>after</a:t>
            </a:r>
            <a:r>
              <a:rPr lang="fr-BE" dirty="0"/>
              <a:t> </a:t>
            </a:r>
            <a:r>
              <a:rPr lang="fr-BE" dirty="0" err="1"/>
              <a:t>chitosan</a:t>
            </a:r>
            <a:r>
              <a:rPr lang="fr-BE" dirty="0"/>
              <a:t> </a:t>
            </a:r>
            <a:r>
              <a:rPr lang="fr-BE" dirty="0" err="1"/>
              <a:t>microparticle</a:t>
            </a:r>
            <a:r>
              <a:rPr lang="fr-BE" dirty="0"/>
              <a:t> administration and </a:t>
            </a:r>
            <a:r>
              <a:rPr lang="fr-BE" dirty="0" err="1"/>
              <a:t>preliminary</a:t>
            </a:r>
            <a:r>
              <a:rPr lang="fr-BE" dirty="0"/>
              <a:t> </a:t>
            </a:r>
            <a:r>
              <a:rPr lang="fr-BE" dirty="0" err="1"/>
              <a:t>assessment</a:t>
            </a:r>
            <a:r>
              <a:rPr lang="fr-BE" dirty="0"/>
              <a:t> of </a:t>
            </a:r>
            <a:r>
              <a:rPr lang="fr-BE" dirty="0" err="1"/>
              <a:t>efficacy</a:t>
            </a:r>
            <a:r>
              <a:rPr lang="fr-BE" dirty="0"/>
              <a:t> in </a:t>
            </a:r>
            <a:r>
              <a:rPr lang="fr-BE" dirty="0" err="1"/>
              <a:t>preventing</a:t>
            </a:r>
            <a:r>
              <a:rPr lang="fr-BE" dirty="0"/>
              <a:t> </a:t>
            </a:r>
            <a:r>
              <a:rPr lang="fr-BE" dirty="0" err="1"/>
              <a:t>metritis</a:t>
            </a:r>
            <a:r>
              <a:rPr lang="fr-BE" dirty="0"/>
              <a:t> in </a:t>
            </a:r>
            <a:r>
              <a:rPr lang="fr-BE" dirty="0" err="1"/>
              <a:t>lactating</a:t>
            </a:r>
            <a:r>
              <a:rPr lang="fr-BE" dirty="0"/>
              <a:t> </a:t>
            </a:r>
            <a:r>
              <a:rPr lang="fr-BE" dirty="0" err="1"/>
              <a:t>dairy</a:t>
            </a:r>
            <a:r>
              <a:rPr lang="fr-BE" dirty="0"/>
              <a:t> </a:t>
            </a:r>
            <a:r>
              <a:rPr lang="fr-BE" dirty="0" err="1"/>
              <a:t>cows</a:t>
            </a:r>
            <a:r>
              <a:rPr lang="fr-BE" dirty="0"/>
              <a:t>. J </a:t>
            </a:r>
            <a:r>
              <a:rPr lang="fr-BE" dirty="0" err="1"/>
              <a:t>Dairy</a:t>
            </a:r>
            <a:r>
              <a:rPr lang="fr-BE" dirty="0"/>
              <a:t> </a:t>
            </a:r>
            <a:r>
              <a:rPr lang="fr-BE" dirty="0" err="1"/>
              <a:t>Sci</a:t>
            </a:r>
            <a:r>
              <a:rPr lang="fr-BE" dirty="0"/>
              <a:t>. 2016;99(11):8946-55. http://dx.doi.org/10.3168/jds.2016-11400. PMid:27592442</a:t>
            </a:r>
          </a:p>
          <a:p>
            <a:r>
              <a:rPr lang="fr-BE" dirty="0" err="1"/>
              <a:t>Jeon</a:t>
            </a:r>
            <a:r>
              <a:rPr lang="fr-BE" dirty="0"/>
              <a:t> </a:t>
            </a:r>
            <a:r>
              <a:rPr lang="fr-BE" dirty="0" err="1"/>
              <a:t>SJ</a:t>
            </a:r>
            <a:r>
              <a:rPr lang="fr-BE" dirty="0"/>
              <a:t>, Oh M, Yeo </a:t>
            </a:r>
            <a:r>
              <a:rPr lang="fr-BE" dirty="0" err="1"/>
              <a:t>WS</a:t>
            </a:r>
            <a:r>
              <a:rPr lang="fr-BE" dirty="0"/>
              <a:t>, </a:t>
            </a:r>
            <a:r>
              <a:rPr lang="fr-BE" dirty="0" err="1"/>
              <a:t>Galvão</a:t>
            </a:r>
            <a:r>
              <a:rPr lang="fr-BE" dirty="0"/>
              <a:t> KN, </a:t>
            </a:r>
            <a:r>
              <a:rPr lang="fr-BE" dirty="0" err="1"/>
              <a:t>Jeong</a:t>
            </a:r>
            <a:r>
              <a:rPr lang="fr-BE" dirty="0"/>
              <a:t> KC. </a:t>
            </a:r>
            <a:r>
              <a:rPr lang="fr-BE" dirty="0" err="1"/>
              <a:t>Underlying</a:t>
            </a:r>
            <a:r>
              <a:rPr lang="fr-BE" dirty="0"/>
              <a:t> </a:t>
            </a:r>
            <a:r>
              <a:rPr lang="fr-BE" dirty="0" err="1"/>
              <a:t>mechanism</a:t>
            </a:r>
            <a:r>
              <a:rPr lang="fr-BE" dirty="0"/>
              <a:t> of </a:t>
            </a:r>
            <a:r>
              <a:rPr lang="fr-BE" dirty="0" err="1"/>
              <a:t>antimicrobial</a:t>
            </a:r>
            <a:r>
              <a:rPr lang="fr-BE" dirty="0"/>
              <a:t> </a:t>
            </a:r>
            <a:r>
              <a:rPr lang="fr-BE" dirty="0" err="1"/>
              <a:t>activity</a:t>
            </a:r>
            <a:r>
              <a:rPr lang="fr-BE" dirty="0"/>
              <a:t> of </a:t>
            </a:r>
            <a:r>
              <a:rPr lang="fr-BE" dirty="0" err="1"/>
              <a:t>chitosan</a:t>
            </a:r>
            <a:r>
              <a:rPr lang="fr-BE" dirty="0"/>
              <a:t> </a:t>
            </a:r>
            <a:r>
              <a:rPr lang="fr-BE" dirty="0" err="1"/>
              <a:t>microparticles</a:t>
            </a:r>
            <a:r>
              <a:rPr lang="fr-BE" dirty="0"/>
              <a:t> and implications for the </a:t>
            </a:r>
            <a:r>
              <a:rPr lang="fr-BE" dirty="0" err="1"/>
              <a:t>treatment</a:t>
            </a:r>
            <a:r>
              <a:rPr lang="fr-BE" dirty="0"/>
              <a:t> of </a:t>
            </a:r>
            <a:r>
              <a:rPr lang="fr-BE" dirty="0" err="1"/>
              <a:t>infectious</a:t>
            </a:r>
            <a:r>
              <a:rPr lang="fr-BE" dirty="0"/>
              <a:t> </a:t>
            </a:r>
            <a:r>
              <a:rPr lang="fr-BE" dirty="0" err="1"/>
              <a:t>diseases</a:t>
            </a:r>
            <a:r>
              <a:rPr lang="fr-BE" dirty="0"/>
              <a:t>. </a:t>
            </a:r>
            <a:r>
              <a:rPr lang="fr-BE" dirty="0" err="1"/>
              <a:t>PLoS</a:t>
            </a:r>
            <a:r>
              <a:rPr lang="fr-BE" dirty="0"/>
              <a:t> One. 2014;9(3):e92723. http://dx.doi.org/10.1371/journal.pone.0092723. PMid:24658463.</a:t>
            </a:r>
          </a:p>
          <a:p>
            <a:r>
              <a:rPr lang="fr-BE" dirty="0"/>
              <a:t>Oliveira </a:t>
            </a:r>
            <a:r>
              <a:rPr lang="fr-BE" dirty="0" err="1"/>
              <a:t>EB</a:t>
            </a:r>
            <a:r>
              <a:rPr lang="fr-BE" dirty="0"/>
              <a:t>, Cunha F, </a:t>
            </a:r>
            <a:r>
              <a:rPr lang="fr-BE" dirty="0" err="1"/>
              <a:t>Daetz</a:t>
            </a:r>
            <a:r>
              <a:rPr lang="fr-BE" dirty="0"/>
              <a:t> R, </a:t>
            </a:r>
            <a:r>
              <a:rPr lang="fr-BE" dirty="0" err="1"/>
              <a:t>Figueiredo</a:t>
            </a:r>
            <a:r>
              <a:rPr lang="fr-BE" dirty="0"/>
              <a:t> CC, </a:t>
            </a:r>
            <a:r>
              <a:rPr lang="fr-BE" dirty="0" err="1"/>
              <a:t>Chebel</a:t>
            </a:r>
            <a:r>
              <a:rPr lang="fr-BE" dirty="0"/>
              <a:t> RC, Santos JE, </a:t>
            </a:r>
            <a:r>
              <a:rPr lang="fr-BE" dirty="0" err="1"/>
              <a:t>Risco</a:t>
            </a:r>
            <a:r>
              <a:rPr lang="fr-BE" dirty="0"/>
              <a:t> CA, </a:t>
            </a:r>
            <a:r>
              <a:rPr lang="fr-BE" dirty="0" err="1"/>
              <a:t>Jeong</a:t>
            </a:r>
            <a:r>
              <a:rPr lang="fr-BE" dirty="0"/>
              <a:t> KC, Machado VS, </a:t>
            </a:r>
            <a:r>
              <a:rPr lang="fr-BE" dirty="0" err="1"/>
              <a:t>Galvão</a:t>
            </a:r>
            <a:r>
              <a:rPr lang="fr-BE" dirty="0"/>
              <a:t> KN. </a:t>
            </a:r>
            <a:r>
              <a:rPr lang="fr-BE" dirty="0" err="1"/>
              <a:t>Using</a:t>
            </a:r>
            <a:r>
              <a:rPr lang="fr-BE" dirty="0"/>
              <a:t> </a:t>
            </a:r>
            <a:r>
              <a:rPr lang="fr-BE" dirty="0" err="1"/>
              <a:t>chitosan</a:t>
            </a:r>
            <a:r>
              <a:rPr lang="fr-BE" dirty="0"/>
              <a:t> </a:t>
            </a:r>
            <a:r>
              <a:rPr lang="fr-BE" dirty="0" err="1"/>
              <a:t>microparticles</a:t>
            </a:r>
            <a:r>
              <a:rPr lang="fr-BE" dirty="0"/>
              <a:t> to </a:t>
            </a:r>
            <a:r>
              <a:rPr lang="fr-BE" dirty="0" err="1"/>
              <a:t>treat</a:t>
            </a:r>
            <a:r>
              <a:rPr lang="fr-BE" dirty="0"/>
              <a:t> </a:t>
            </a:r>
            <a:r>
              <a:rPr lang="fr-BE" dirty="0" err="1"/>
              <a:t>metritis</a:t>
            </a:r>
            <a:r>
              <a:rPr lang="fr-BE" dirty="0"/>
              <a:t> in </a:t>
            </a:r>
            <a:r>
              <a:rPr lang="fr-BE" dirty="0" err="1"/>
              <a:t>lactating</a:t>
            </a:r>
            <a:r>
              <a:rPr lang="fr-BE" dirty="0"/>
              <a:t> </a:t>
            </a:r>
            <a:r>
              <a:rPr lang="fr-BE" dirty="0" err="1"/>
              <a:t>dairy</a:t>
            </a:r>
            <a:r>
              <a:rPr lang="fr-BE" dirty="0"/>
              <a:t> </a:t>
            </a:r>
            <a:r>
              <a:rPr lang="fr-BE" dirty="0" err="1"/>
              <a:t>cows</a:t>
            </a:r>
            <a:r>
              <a:rPr lang="fr-BE" dirty="0"/>
              <a:t>. J </a:t>
            </a:r>
            <a:r>
              <a:rPr lang="fr-BE" dirty="0" err="1"/>
              <a:t>Dairy</a:t>
            </a:r>
            <a:r>
              <a:rPr lang="fr-BE" dirty="0"/>
              <a:t> </a:t>
            </a:r>
            <a:r>
              <a:rPr lang="fr-BE" dirty="0" err="1"/>
              <a:t>Sci</a:t>
            </a:r>
            <a:r>
              <a:rPr lang="fr-BE" dirty="0"/>
              <a:t>. 2020;103(8):103. http://dx.doi.org/10.3168/jds.2019-18028. PMid:32505402.</a:t>
            </a:r>
          </a:p>
          <a:p>
            <a:endParaRPr lang="fr-BE" dirty="0"/>
          </a:p>
          <a:p>
            <a:r>
              <a:rPr lang="fr-BE" dirty="0"/>
              <a:t>Huiles</a:t>
            </a:r>
            <a:r>
              <a:rPr lang="fr-BE" baseline="0" dirty="0"/>
              <a:t> essentielles</a:t>
            </a:r>
          </a:p>
          <a:p>
            <a:r>
              <a:rPr lang="fr-BE" dirty="0" err="1"/>
              <a:t>Pinedo</a:t>
            </a:r>
            <a:r>
              <a:rPr lang="fr-BE" dirty="0"/>
              <a:t> PJ, Velez </a:t>
            </a:r>
            <a:r>
              <a:rPr lang="fr-BE" dirty="0" err="1"/>
              <a:t>JS</a:t>
            </a:r>
            <a:r>
              <a:rPr lang="fr-BE" dirty="0"/>
              <a:t>, Bothe H, </a:t>
            </a:r>
            <a:r>
              <a:rPr lang="fr-BE" dirty="0" err="1"/>
              <a:t>Merchan</a:t>
            </a:r>
            <a:r>
              <a:rPr lang="fr-BE" dirty="0"/>
              <a:t> D, </a:t>
            </a:r>
            <a:r>
              <a:rPr lang="fr-BE" dirty="0" err="1"/>
              <a:t>Pineiro</a:t>
            </a:r>
            <a:r>
              <a:rPr lang="fr-BE" dirty="0"/>
              <a:t> </a:t>
            </a:r>
            <a:r>
              <a:rPr lang="fr-BE" dirty="0" err="1"/>
              <a:t>JM</a:t>
            </a:r>
            <a:r>
              <a:rPr lang="fr-BE" dirty="0"/>
              <a:t>, </a:t>
            </a:r>
            <a:r>
              <a:rPr lang="fr-BE" dirty="0" err="1"/>
              <a:t>Risco</a:t>
            </a:r>
            <a:r>
              <a:rPr lang="fr-BE" dirty="0"/>
              <a:t> CA. </a:t>
            </a:r>
            <a:r>
              <a:rPr lang="fr-BE" dirty="0" err="1"/>
              <a:t>Effect</a:t>
            </a:r>
            <a:r>
              <a:rPr lang="fr-BE" dirty="0"/>
              <a:t> of </a:t>
            </a:r>
            <a:r>
              <a:rPr lang="fr-BE" dirty="0" err="1"/>
              <a:t>intrauterine</a:t>
            </a:r>
            <a:r>
              <a:rPr lang="fr-BE" dirty="0"/>
              <a:t> infusion of an </a:t>
            </a:r>
            <a:r>
              <a:rPr lang="fr-BE" dirty="0" err="1"/>
              <a:t>organic-certified</a:t>
            </a:r>
            <a:r>
              <a:rPr lang="fr-BE" dirty="0"/>
              <a:t> </a:t>
            </a:r>
            <a:r>
              <a:rPr lang="fr-BE" dirty="0" err="1"/>
              <a:t>product</a:t>
            </a:r>
            <a:r>
              <a:rPr lang="fr-BE" dirty="0"/>
              <a:t> on </a:t>
            </a:r>
            <a:r>
              <a:rPr lang="fr-BE" dirty="0" err="1"/>
              <a:t>uterine</a:t>
            </a:r>
            <a:r>
              <a:rPr lang="fr-BE" dirty="0"/>
              <a:t> </a:t>
            </a:r>
            <a:r>
              <a:rPr lang="fr-BE" dirty="0" err="1"/>
              <a:t>health</a:t>
            </a:r>
            <a:r>
              <a:rPr lang="fr-BE" dirty="0"/>
              <a:t>, </a:t>
            </a:r>
            <a:r>
              <a:rPr lang="fr-BE" dirty="0" err="1"/>
              <a:t>survival</a:t>
            </a:r>
            <a:r>
              <a:rPr lang="fr-BE" dirty="0"/>
              <a:t>, and </a:t>
            </a:r>
            <a:r>
              <a:rPr lang="fr-BE" dirty="0" err="1"/>
              <a:t>fertility</a:t>
            </a:r>
            <a:r>
              <a:rPr lang="fr-BE" dirty="0"/>
              <a:t> of </a:t>
            </a:r>
            <a:r>
              <a:rPr lang="fr-BE" dirty="0" err="1"/>
              <a:t>dairy</a:t>
            </a:r>
            <a:r>
              <a:rPr lang="fr-BE" dirty="0"/>
              <a:t> </a:t>
            </a:r>
            <a:r>
              <a:rPr lang="fr-BE" dirty="0" err="1"/>
              <a:t>cows</a:t>
            </a:r>
            <a:r>
              <a:rPr lang="fr-BE" dirty="0"/>
              <a:t> </a:t>
            </a:r>
            <a:r>
              <a:rPr lang="fr-BE" dirty="0" err="1"/>
              <a:t>with</a:t>
            </a:r>
            <a:r>
              <a:rPr lang="fr-BE" dirty="0"/>
              <a:t> </a:t>
            </a:r>
            <a:r>
              <a:rPr lang="fr-BE" dirty="0" err="1"/>
              <a:t>toxic</a:t>
            </a:r>
            <a:r>
              <a:rPr lang="fr-BE" dirty="0"/>
              <a:t> </a:t>
            </a:r>
            <a:r>
              <a:rPr lang="fr-BE" dirty="0" err="1"/>
              <a:t>puerperal</a:t>
            </a:r>
            <a:r>
              <a:rPr lang="fr-BE" dirty="0"/>
              <a:t> </a:t>
            </a:r>
            <a:r>
              <a:rPr lang="fr-BE" dirty="0" err="1"/>
              <a:t>metritis</a:t>
            </a:r>
            <a:r>
              <a:rPr lang="fr-BE" dirty="0"/>
              <a:t>. J </a:t>
            </a:r>
            <a:r>
              <a:rPr lang="fr-BE" dirty="0" err="1"/>
              <a:t>Dairy</a:t>
            </a:r>
            <a:r>
              <a:rPr lang="fr-BE" dirty="0"/>
              <a:t> </a:t>
            </a:r>
            <a:r>
              <a:rPr lang="fr-BE" dirty="0" err="1"/>
              <a:t>Sci</a:t>
            </a:r>
            <a:r>
              <a:rPr lang="fr-BE" dirty="0"/>
              <a:t>. 2015;98(5):3120-32. http://dx.doi.org/10.3168/jds.2014-8944. PMid:25771053.</a:t>
            </a:r>
          </a:p>
          <a:p>
            <a:r>
              <a:rPr lang="en-US" dirty="0" err="1"/>
              <a:t>Suntres</a:t>
            </a:r>
            <a:r>
              <a:rPr lang="en-US" dirty="0"/>
              <a:t> </a:t>
            </a:r>
            <a:r>
              <a:rPr lang="en-US" dirty="0" err="1"/>
              <a:t>ZE</a:t>
            </a:r>
            <a:r>
              <a:rPr lang="en-US" dirty="0"/>
              <a:t>, </a:t>
            </a:r>
            <a:r>
              <a:rPr lang="en-US" dirty="0" err="1"/>
              <a:t>Coccimiglio</a:t>
            </a:r>
            <a:r>
              <a:rPr lang="en-US" dirty="0"/>
              <a:t> J, </a:t>
            </a:r>
            <a:r>
              <a:rPr lang="en-US" dirty="0" err="1"/>
              <a:t>Alipour</a:t>
            </a:r>
            <a:r>
              <a:rPr lang="en-US" dirty="0"/>
              <a:t> M. The bioactivity and toxicological actions of </a:t>
            </a:r>
            <a:r>
              <a:rPr lang="en-US" dirty="0" err="1"/>
              <a:t>carvacrol</a:t>
            </a:r>
            <a:r>
              <a:rPr lang="en-US" dirty="0"/>
              <a:t>. </a:t>
            </a:r>
            <a:r>
              <a:rPr lang="en-US" dirty="0" err="1"/>
              <a:t>Crit</a:t>
            </a:r>
            <a:r>
              <a:rPr lang="en-US" dirty="0"/>
              <a:t> Rev Food </a:t>
            </a:r>
            <a:r>
              <a:rPr lang="en-US" dirty="0" err="1"/>
              <a:t>Sci</a:t>
            </a:r>
            <a:r>
              <a:rPr lang="en-US" dirty="0"/>
              <a:t> </a:t>
            </a:r>
            <a:r>
              <a:rPr lang="en-US" dirty="0" err="1"/>
              <a:t>Nutr</a:t>
            </a:r>
            <a:r>
              <a:rPr lang="en-US" dirty="0"/>
              <a:t>. 2015;55(3):304-18. http://dx.doi.org/10.1080/10408398.2011.653458. PMid:24915411.</a:t>
            </a:r>
          </a:p>
          <a:p>
            <a:endParaRPr lang="en-US" dirty="0"/>
          </a:p>
          <a:p>
            <a:r>
              <a:rPr lang="en-US" dirty="0"/>
              <a:t>Dextrose</a:t>
            </a:r>
          </a:p>
          <a:p>
            <a:r>
              <a:rPr lang="fr-BE" dirty="0" err="1"/>
              <a:t>Ahmadi</a:t>
            </a:r>
            <a:r>
              <a:rPr lang="fr-BE" dirty="0"/>
              <a:t> MR, </a:t>
            </a:r>
            <a:r>
              <a:rPr lang="fr-BE" dirty="0" err="1"/>
              <a:t>Makki</a:t>
            </a:r>
            <a:r>
              <a:rPr lang="fr-BE" dirty="0"/>
              <a:t> M, </a:t>
            </a:r>
            <a:r>
              <a:rPr lang="fr-BE" dirty="0" err="1"/>
              <a:t>Mirzaei</a:t>
            </a:r>
            <a:r>
              <a:rPr lang="fr-BE" dirty="0"/>
              <a:t> A, </a:t>
            </a:r>
            <a:r>
              <a:rPr lang="fr-BE" dirty="0" err="1"/>
              <a:t>Gheisari</a:t>
            </a:r>
            <a:r>
              <a:rPr lang="fr-BE" dirty="0"/>
              <a:t> </a:t>
            </a:r>
            <a:r>
              <a:rPr lang="fr-BE" dirty="0" err="1"/>
              <a:t>HR</a:t>
            </a:r>
            <a:r>
              <a:rPr lang="fr-BE" dirty="0"/>
              <a:t>. </a:t>
            </a:r>
            <a:r>
              <a:rPr lang="fr-BE" dirty="0" err="1"/>
              <a:t>Effects</a:t>
            </a:r>
            <a:r>
              <a:rPr lang="fr-BE" dirty="0"/>
              <a:t> of </a:t>
            </a:r>
            <a:r>
              <a:rPr lang="fr-BE" dirty="0" err="1"/>
              <a:t>hypertonic</a:t>
            </a:r>
            <a:r>
              <a:rPr lang="fr-BE" dirty="0"/>
              <a:t> dextrose and </a:t>
            </a:r>
            <a:r>
              <a:rPr lang="fr-BE" dirty="0" err="1"/>
              <a:t>paraffin</a:t>
            </a:r>
            <a:r>
              <a:rPr lang="fr-BE" dirty="0"/>
              <a:t> solution as non-</a:t>
            </a:r>
            <a:r>
              <a:rPr lang="fr-BE" dirty="0" err="1"/>
              <a:t>antibiotic</a:t>
            </a:r>
            <a:r>
              <a:rPr lang="fr-BE" dirty="0"/>
              <a:t> </a:t>
            </a:r>
            <a:r>
              <a:rPr lang="fr-BE" dirty="0" err="1"/>
              <a:t>treatments</a:t>
            </a:r>
            <a:r>
              <a:rPr lang="fr-BE" dirty="0"/>
              <a:t> of </a:t>
            </a:r>
            <a:r>
              <a:rPr lang="fr-BE" dirty="0" err="1"/>
              <a:t>clinical</a:t>
            </a:r>
            <a:r>
              <a:rPr lang="fr-BE" dirty="0"/>
              <a:t> endometritis on reproductive performance of high </a:t>
            </a:r>
            <a:r>
              <a:rPr lang="fr-BE" dirty="0" err="1"/>
              <a:t>producing</a:t>
            </a:r>
            <a:r>
              <a:rPr lang="fr-BE" dirty="0"/>
              <a:t> </a:t>
            </a:r>
            <a:r>
              <a:rPr lang="fr-BE" dirty="0" err="1"/>
              <a:t>dairy</a:t>
            </a:r>
            <a:r>
              <a:rPr lang="fr-BE" dirty="0"/>
              <a:t> </a:t>
            </a:r>
            <a:r>
              <a:rPr lang="fr-BE" dirty="0" err="1"/>
              <a:t>cows</a:t>
            </a:r>
            <a:r>
              <a:rPr lang="fr-BE" dirty="0"/>
              <a:t>. </a:t>
            </a:r>
            <a:r>
              <a:rPr lang="fr-BE" dirty="0" err="1"/>
              <a:t>Reprod</a:t>
            </a:r>
            <a:r>
              <a:rPr lang="fr-BE" dirty="0"/>
              <a:t> </a:t>
            </a:r>
            <a:r>
              <a:rPr lang="fr-BE" dirty="0" err="1"/>
              <a:t>Domest</a:t>
            </a:r>
            <a:r>
              <a:rPr lang="fr-BE" dirty="0"/>
              <a:t> </a:t>
            </a:r>
            <a:r>
              <a:rPr lang="fr-BE" dirty="0" err="1"/>
              <a:t>Anim</a:t>
            </a:r>
            <a:r>
              <a:rPr lang="fr-BE" dirty="0"/>
              <a:t>. 2019;54(5):762-71. http://dx.doi.org/10.1111/rda.13424. PMid:30811668.</a:t>
            </a:r>
          </a:p>
          <a:p>
            <a:r>
              <a:rPr lang="fr-BE" dirty="0"/>
              <a:t>Brick TA, </a:t>
            </a:r>
            <a:r>
              <a:rPr lang="fr-BE" dirty="0" err="1"/>
              <a:t>Schuenemann</a:t>
            </a:r>
            <a:r>
              <a:rPr lang="fr-BE" dirty="0"/>
              <a:t> GM, Bas S, Daniels </a:t>
            </a:r>
            <a:r>
              <a:rPr lang="fr-BE" dirty="0" err="1"/>
              <a:t>JB</a:t>
            </a:r>
            <a:r>
              <a:rPr lang="fr-BE" dirty="0"/>
              <a:t>, Pinto CR, Rings DM, </a:t>
            </a:r>
            <a:r>
              <a:rPr lang="fr-BE" dirty="0" err="1"/>
              <a:t>Rajala</a:t>
            </a:r>
            <a:r>
              <a:rPr lang="fr-BE" dirty="0"/>
              <a:t>-Schultz PJ. </a:t>
            </a:r>
            <a:r>
              <a:rPr lang="fr-BE" dirty="0" err="1"/>
              <a:t>Effect</a:t>
            </a:r>
            <a:r>
              <a:rPr lang="fr-BE" dirty="0"/>
              <a:t> of </a:t>
            </a:r>
            <a:r>
              <a:rPr lang="fr-BE" dirty="0" err="1"/>
              <a:t>intrauterine</a:t>
            </a:r>
            <a:r>
              <a:rPr lang="fr-BE" dirty="0"/>
              <a:t> dextrose or </a:t>
            </a:r>
            <a:r>
              <a:rPr lang="fr-BE" dirty="0" err="1"/>
              <a:t>antibiotic</a:t>
            </a:r>
            <a:r>
              <a:rPr lang="fr-BE" dirty="0"/>
              <a:t> </a:t>
            </a:r>
            <a:r>
              <a:rPr lang="fr-BE" dirty="0" err="1"/>
              <a:t>therapy</a:t>
            </a:r>
            <a:r>
              <a:rPr lang="fr-BE" dirty="0"/>
              <a:t> on reproductive performance of </a:t>
            </a:r>
            <a:r>
              <a:rPr lang="fr-BE" dirty="0" err="1"/>
              <a:t>lactating</a:t>
            </a:r>
            <a:r>
              <a:rPr lang="fr-BE" dirty="0"/>
              <a:t> </a:t>
            </a:r>
            <a:r>
              <a:rPr lang="fr-BE" dirty="0" err="1"/>
              <a:t>dairy</a:t>
            </a:r>
            <a:r>
              <a:rPr lang="fr-BE" dirty="0"/>
              <a:t> </a:t>
            </a:r>
            <a:r>
              <a:rPr lang="fr-BE" dirty="0" err="1"/>
              <a:t>cows</a:t>
            </a:r>
            <a:r>
              <a:rPr lang="fr-BE" dirty="0"/>
              <a:t> </a:t>
            </a:r>
            <a:r>
              <a:rPr lang="fr-BE" dirty="0" err="1"/>
              <a:t>diagnosed</a:t>
            </a:r>
            <a:r>
              <a:rPr lang="fr-BE" dirty="0"/>
              <a:t> </a:t>
            </a:r>
            <a:r>
              <a:rPr lang="fr-BE" dirty="0" err="1"/>
              <a:t>with</a:t>
            </a:r>
            <a:r>
              <a:rPr lang="fr-BE" dirty="0"/>
              <a:t> </a:t>
            </a:r>
            <a:r>
              <a:rPr lang="fr-BE" dirty="0" err="1"/>
              <a:t>clinical</a:t>
            </a:r>
            <a:r>
              <a:rPr lang="fr-BE" dirty="0"/>
              <a:t> endometritis. J </a:t>
            </a:r>
            <a:r>
              <a:rPr lang="fr-BE" dirty="0" err="1"/>
              <a:t>Dairy</a:t>
            </a:r>
            <a:r>
              <a:rPr lang="fr-BE" dirty="0"/>
              <a:t> </a:t>
            </a:r>
            <a:r>
              <a:rPr lang="fr-BE" dirty="0" err="1"/>
              <a:t>Sci</a:t>
            </a:r>
            <a:r>
              <a:rPr lang="fr-BE" dirty="0"/>
              <a:t>. 2012;95(4)</a:t>
            </a:r>
          </a:p>
          <a:p>
            <a:r>
              <a:rPr lang="fr-BE" dirty="0"/>
              <a:t>Machado VS, </a:t>
            </a:r>
            <a:r>
              <a:rPr lang="fr-BE" dirty="0" err="1"/>
              <a:t>Oikonomou</a:t>
            </a:r>
            <a:r>
              <a:rPr lang="fr-BE" dirty="0"/>
              <a:t> G, Ganda </a:t>
            </a:r>
            <a:r>
              <a:rPr lang="fr-BE" dirty="0" err="1"/>
              <a:t>EK</a:t>
            </a:r>
            <a:r>
              <a:rPr lang="fr-BE" dirty="0"/>
              <a:t>, Stephens L, </a:t>
            </a:r>
            <a:r>
              <a:rPr lang="fr-BE" dirty="0" err="1"/>
              <a:t>Milhomem</a:t>
            </a:r>
            <a:r>
              <a:rPr lang="fr-BE" dirty="0"/>
              <a:t> M, </a:t>
            </a:r>
            <a:r>
              <a:rPr lang="fr-BE" dirty="0" err="1"/>
              <a:t>Freitas</a:t>
            </a:r>
            <a:r>
              <a:rPr lang="fr-BE" dirty="0"/>
              <a:t> </a:t>
            </a:r>
            <a:r>
              <a:rPr lang="fr-BE" dirty="0" err="1"/>
              <a:t>GL</a:t>
            </a:r>
            <a:r>
              <a:rPr lang="fr-BE" dirty="0"/>
              <a:t>, </a:t>
            </a:r>
            <a:r>
              <a:rPr lang="fr-BE" dirty="0" err="1"/>
              <a:t>Zinicola</a:t>
            </a:r>
            <a:r>
              <a:rPr lang="fr-BE" dirty="0"/>
              <a:t> M, Pearson J, Wieland M, </a:t>
            </a:r>
            <a:r>
              <a:rPr lang="fr-BE" dirty="0" err="1"/>
              <a:t>Guard</a:t>
            </a:r>
            <a:r>
              <a:rPr lang="fr-BE" dirty="0"/>
              <a:t> C, Gilbert </a:t>
            </a:r>
            <a:r>
              <a:rPr lang="fr-BE" dirty="0" err="1"/>
              <a:t>RO</a:t>
            </a:r>
            <a:r>
              <a:rPr lang="fr-BE" dirty="0"/>
              <a:t>, </a:t>
            </a:r>
            <a:r>
              <a:rPr lang="fr-BE" dirty="0" err="1"/>
              <a:t>Bicalho</a:t>
            </a:r>
            <a:r>
              <a:rPr lang="fr-BE" dirty="0"/>
              <a:t> RC. The </a:t>
            </a:r>
            <a:r>
              <a:rPr lang="fr-BE" dirty="0" err="1"/>
              <a:t>effect</a:t>
            </a:r>
            <a:r>
              <a:rPr lang="fr-BE" dirty="0"/>
              <a:t> of </a:t>
            </a:r>
            <a:r>
              <a:rPr lang="fr-BE" dirty="0" err="1"/>
              <a:t>intrauterine</a:t>
            </a:r>
            <a:r>
              <a:rPr lang="fr-BE" dirty="0"/>
              <a:t> infusion of dextrose on </a:t>
            </a:r>
            <a:r>
              <a:rPr lang="fr-BE" dirty="0" err="1"/>
              <a:t>clinical</a:t>
            </a:r>
            <a:r>
              <a:rPr lang="fr-BE" dirty="0"/>
              <a:t> endometritis cure rate and reproductive performance of </a:t>
            </a:r>
            <a:r>
              <a:rPr lang="fr-BE" dirty="0" err="1"/>
              <a:t>dairy</a:t>
            </a:r>
            <a:r>
              <a:rPr lang="fr-BE" dirty="0"/>
              <a:t> </a:t>
            </a:r>
            <a:r>
              <a:rPr lang="fr-BE" dirty="0" err="1"/>
              <a:t>cows</a:t>
            </a:r>
            <a:r>
              <a:rPr lang="fr-BE" dirty="0"/>
              <a:t>. J </a:t>
            </a:r>
            <a:r>
              <a:rPr lang="fr-BE" dirty="0" err="1"/>
              <a:t>Dairy</a:t>
            </a:r>
            <a:r>
              <a:rPr lang="fr-BE" dirty="0"/>
              <a:t> </a:t>
            </a:r>
            <a:r>
              <a:rPr lang="fr-BE" dirty="0" err="1"/>
              <a:t>Sci</a:t>
            </a:r>
            <a:r>
              <a:rPr lang="fr-BE" dirty="0"/>
              <a:t>. 2015;98(6):3849-58. http://dx.doi.org/10.3168/jds.2014-9046. PMid:25795484.</a:t>
            </a:r>
          </a:p>
          <a:p>
            <a:r>
              <a:rPr lang="fr-BE" dirty="0" err="1"/>
              <a:t>Maquivar</a:t>
            </a:r>
            <a:r>
              <a:rPr lang="fr-BE" dirty="0"/>
              <a:t> MG, </a:t>
            </a:r>
            <a:r>
              <a:rPr lang="fr-BE" dirty="0" err="1"/>
              <a:t>Barragan</a:t>
            </a:r>
            <a:r>
              <a:rPr lang="fr-BE" dirty="0"/>
              <a:t> AA, Velez </a:t>
            </a:r>
            <a:r>
              <a:rPr lang="fr-BE" dirty="0" err="1"/>
              <a:t>JS</a:t>
            </a:r>
            <a:r>
              <a:rPr lang="fr-BE" dirty="0"/>
              <a:t>, Bothe H, </a:t>
            </a:r>
            <a:r>
              <a:rPr lang="fr-BE" dirty="0" err="1"/>
              <a:t>Schuenemann</a:t>
            </a:r>
            <a:r>
              <a:rPr lang="fr-BE" dirty="0"/>
              <a:t> GM. </a:t>
            </a:r>
            <a:r>
              <a:rPr lang="fr-BE" dirty="0" err="1"/>
              <a:t>Effect</a:t>
            </a:r>
            <a:r>
              <a:rPr lang="fr-BE" dirty="0"/>
              <a:t> of </a:t>
            </a:r>
            <a:r>
              <a:rPr lang="fr-BE" dirty="0" err="1"/>
              <a:t>intrauterine</a:t>
            </a:r>
            <a:r>
              <a:rPr lang="fr-BE" dirty="0"/>
              <a:t> dextrose on reproductive performance of </a:t>
            </a:r>
            <a:r>
              <a:rPr lang="fr-BE" dirty="0" err="1"/>
              <a:t>lactating</a:t>
            </a:r>
            <a:r>
              <a:rPr lang="fr-BE" dirty="0"/>
              <a:t> </a:t>
            </a:r>
            <a:r>
              <a:rPr lang="fr-BE" dirty="0" err="1"/>
              <a:t>dairy</a:t>
            </a:r>
            <a:r>
              <a:rPr lang="fr-BE" dirty="0"/>
              <a:t> </a:t>
            </a:r>
            <a:r>
              <a:rPr lang="fr-BE" dirty="0" err="1"/>
              <a:t>cows</a:t>
            </a:r>
            <a:r>
              <a:rPr lang="fr-BE" dirty="0"/>
              <a:t> </a:t>
            </a:r>
            <a:r>
              <a:rPr lang="fr-BE" dirty="0" err="1"/>
              <a:t>diagnosed</a:t>
            </a:r>
            <a:r>
              <a:rPr lang="fr-BE" dirty="0"/>
              <a:t> </a:t>
            </a:r>
            <a:r>
              <a:rPr lang="fr-BE" dirty="0" err="1"/>
              <a:t>with</a:t>
            </a:r>
            <a:r>
              <a:rPr lang="fr-BE" dirty="0"/>
              <a:t> purulent vaginal </a:t>
            </a:r>
            <a:r>
              <a:rPr lang="fr-BE" dirty="0" err="1"/>
              <a:t>discharge</a:t>
            </a:r>
            <a:r>
              <a:rPr lang="fr-BE" dirty="0"/>
              <a:t> </a:t>
            </a:r>
            <a:r>
              <a:rPr lang="fr-BE" dirty="0" err="1"/>
              <a:t>under</a:t>
            </a:r>
            <a:r>
              <a:rPr lang="fr-BE" dirty="0"/>
              <a:t> </a:t>
            </a:r>
            <a:r>
              <a:rPr lang="fr-BE" dirty="0" err="1"/>
              <a:t>certified</a:t>
            </a:r>
            <a:r>
              <a:rPr lang="fr-BE" dirty="0"/>
              <a:t> </a:t>
            </a:r>
            <a:r>
              <a:rPr lang="fr-BE" dirty="0" err="1"/>
              <a:t>organic</a:t>
            </a:r>
            <a:r>
              <a:rPr lang="fr-BE" dirty="0"/>
              <a:t> management. J </a:t>
            </a:r>
            <a:r>
              <a:rPr lang="fr-BE" dirty="0" err="1"/>
              <a:t>Dairy</a:t>
            </a:r>
            <a:r>
              <a:rPr lang="fr-BE" dirty="0"/>
              <a:t> </a:t>
            </a:r>
            <a:r>
              <a:rPr lang="fr-BE" dirty="0" err="1"/>
              <a:t>Sci</a:t>
            </a:r>
            <a:r>
              <a:rPr lang="fr-BE" dirty="0"/>
              <a:t>. 2015;98(6):3876-86. http://dx.doi.org/10.3168/jds.2014- 9081. PMid:25828665.</a:t>
            </a:r>
          </a:p>
          <a:p>
            <a:endParaRPr lang="fr-BE" dirty="0"/>
          </a:p>
          <a:p>
            <a:r>
              <a:rPr lang="fr-BE" dirty="0"/>
              <a:t>Ozone</a:t>
            </a:r>
          </a:p>
          <a:p>
            <a:r>
              <a:rPr lang="fr-BE" dirty="0" err="1"/>
              <a:t>Escandón</a:t>
            </a:r>
            <a:r>
              <a:rPr lang="fr-BE" dirty="0"/>
              <a:t> </a:t>
            </a:r>
            <a:r>
              <a:rPr lang="fr-BE" dirty="0" err="1"/>
              <a:t>BM</a:t>
            </a:r>
            <a:r>
              <a:rPr lang="fr-BE" dirty="0"/>
              <a:t>, </a:t>
            </a:r>
            <a:r>
              <a:rPr lang="fr-BE" dirty="0" err="1"/>
              <a:t>Espinoza</a:t>
            </a:r>
            <a:r>
              <a:rPr lang="fr-BE" dirty="0"/>
              <a:t> </a:t>
            </a:r>
            <a:r>
              <a:rPr lang="fr-BE" dirty="0" err="1"/>
              <a:t>JS</a:t>
            </a:r>
            <a:r>
              <a:rPr lang="fr-BE" dirty="0"/>
              <a:t>, </a:t>
            </a:r>
            <a:r>
              <a:rPr lang="fr-BE" dirty="0" err="1"/>
              <a:t>Perea</a:t>
            </a:r>
            <a:r>
              <a:rPr lang="fr-BE" dirty="0"/>
              <a:t> </a:t>
            </a:r>
            <a:r>
              <a:rPr lang="fr-BE" dirty="0" err="1"/>
              <a:t>FP</a:t>
            </a:r>
            <a:r>
              <a:rPr lang="fr-BE" dirty="0"/>
              <a:t>, Quito F, Ochoa R, Lopez GE, </a:t>
            </a:r>
            <a:r>
              <a:rPr lang="fr-BE" dirty="0" err="1"/>
              <a:t>Galarza</a:t>
            </a:r>
            <a:r>
              <a:rPr lang="fr-BE" dirty="0"/>
              <a:t> DA, </a:t>
            </a:r>
            <a:r>
              <a:rPr lang="fr-BE" dirty="0" err="1"/>
              <a:t>Garzón</a:t>
            </a:r>
            <a:r>
              <a:rPr lang="fr-BE" dirty="0"/>
              <a:t> </a:t>
            </a:r>
            <a:r>
              <a:rPr lang="fr-BE" dirty="0" err="1"/>
              <a:t>JP</a:t>
            </a:r>
            <a:r>
              <a:rPr lang="fr-BE" dirty="0"/>
              <a:t>. </a:t>
            </a:r>
            <a:r>
              <a:rPr lang="fr-BE" dirty="0" err="1"/>
              <a:t>Intrauterine</a:t>
            </a:r>
            <a:r>
              <a:rPr lang="fr-BE" dirty="0"/>
              <a:t> </a:t>
            </a:r>
            <a:r>
              <a:rPr lang="fr-BE" dirty="0" err="1"/>
              <a:t>therapy</a:t>
            </a:r>
            <a:r>
              <a:rPr lang="fr-BE" dirty="0"/>
              <a:t> </a:t>
            </a:r>
            <a:r>
              <a:rPr lang="fr-BE" dirty="0" err="1"/>
              <a:t>with</a:t>
            </a:r>
            <a:r>
              <a:rPr lang="fr-BE" dirty="0"/>
              <a:t> ozone </a:t>
            </a:r>
            <a:r>
              <a:rPr lang="fr-BE" dirty="0" err="1"/>
              <a:t>reduces</a:t>
            </a:r>
            <a:r>
              <a:rPr lang="fr-BE" dirty="0"/>
              <a:t> </a:t>
            </a:r>
            <a:r>
              <a:rPr lang="fr-BE" dirty="0" err="1"/>
              <a:t>subclinical</a:t>
            </a:r>
            <a:r>
              <a:rPr lang="fr-BE" dirty="0"/>
              <a:t> endometritis and </a:t>
            </a:r>
            <a:r>
              <a:rPr lang="fr-BE" dirty="0" err="1"/>
              <a:t>improves</a:t>
            </a:r>
            <a:r>
              <a:rPr lang="fr-BE" dirty="0"/>
              <a:t> reproductive performance in postpartum </a:t>
            </a:r>
            <a:r>
              <a:rPr lang="fr-BE" dirty="0" err="1"/>
              <a:t>dairy</a:t>
            </a:r>
            <a:r>
              <a:rPr lang="fr-BE" dirty="0"/>
              <a:t> </a:t>
            </a:r>
            <a:r>
              <a:rPr lang="fr-BE" dirty="0" err="1"/>
              <a:t>cows</a:t>
            </a:r>
            <a:r>
              <a:rPr lang="fr-BE" dirty="0"/>
              <a:t> </a:t>
            </a:r>
            <a:r>
              <a:rPr lang="fr-BE" dirty="0" err="1"/>
              <a:t>managed</a:t>
            </a:r>
            <a:r>
              <a:rPr lang="fr-BE" dirty="0"/>
              <a:t> in </a:t>
            </a:r>
            <a:r>
              <a:rPr lang="fr-BE" dirty="0" err="1"/>
              <a:t>pasture-based</a:t>
            </a:r>
            <a:r>
              <a:rPr lang="fr-BE" dirty="0"/>
              <a:t> </a:t>
            </a:r>
            <a:r>
              <a:rPr lang="fr-BE" dirty="0" err="1"/>
              <a:t>systems</a:t>
            </a:r>
            <a:r>
              <a:rPr lang="fr-BE" dirty="0"/>
              <a:t>. Trop </a:t>
            </a:r>
            <a:r>
              <a:rPr lang="fr-BE" dirty="0" err="1"/>
              <a:t>Anim</a:t>
            </a:r>
            <a:r>
              <a:rPr lang="fr-BE" dirty="0"/>
              <a:t> </a:t>
            </a:r>
            <a:r>
              <a:rPr lang="fr-BE" dirty="0" err="1"/>
              <a:t>Health</a:t>
            </a:r>
            <a:r>
              <a:rPr lang="fr-BE" dirty="0"/>
              <a:t> </a:t>
            </a:r>
            <a:r>
              <a:rPr lang="fr-BE" dirty="0" err="1"/>
              <a:t>Prod</a:t>
            </a:r>
            <a:r>
              <a:rPr lang="fr-BE" dirty="0"/>
              <a:t>. 2020. http://dx.doi.org/10.1007/s11250-020-02298-3. PMid:32445159.</a:t>
            </a:r>
          </a:p>
          <a:p>
            <a:endParaRPr lang="fr-BE" dirty="0"/>
          </a:p>
          <a:p>
            <a:r>
              <a:rPr lang="fr-BE" dirty="0"/>
              <a:t>Paraffine</a:t>
            </a:r>
          </a:p>
          <a:p>
            <a:pPr marL="0" marR="0" indent="0" algn="l" defTabSz="2180753" rtl="0" eaLnBrk="1" fontAlgn="auto" latinLnBrk="0" hangingPunct="1">
              <a:lnSpc>
                <a:spcPct val="100000"/>
              </a:lnSpc>
              <a:spcBef>
                <a:spcPts val="0"/>
              </a:spcBef>
              <a:spcAft>
                <a:spcPts val="0"/>
              </a:spcAft>
              <a:buClrTx/>
              <a:buSzTx/>
              <a:buFontTx/>
              <a:buNone/>
              <a:tabLst/>
              <a:defRPr/>
            </a:pPr>
            <a:r>
              <a:rPr lang="fr-BE" dirty="0" err="1"/>
              <a:t>Ahmadi</a:t>
            </a:r>
            <a:r>
              <a:rPr lang="fr-BE" dirty="0"/>
              <a:t> MR, </a:t>
            </a:r>
            <a:r>
              <a:rPr lang="fr-BE" dirty="0" err="1"/>
              <a:t>Makki</a:t>
            </a:r>
            <a:r>
              <a:rPr lang="fr-BE" dirty="0"/>
              <a:t> M, </a:t>
            </a:r>
            <a:r>
              <a:rPr lang="fr-BE" dirty="0" err="1"/>
              <a:t>Mirzaei</a:t>
            </a:r>
            <a:r>
              <a:rPr lang="fr-BE" dirty="0"/>
              <a:t> A, </a:t>
            </a:r>
            <a:r>
              <a:rPr lang="fr-BE" dirty="0" err="1"/>
              <a:t>Gheisari</a:t>
            </a:r>
            <a:r>
              <a:rPr lang="fr-BE" dirty="0"/>
              <a:t> </a:t>
            </a:r>
            <a:r>
              <a:rPr lang="fr-BE" dirty="0" err="1"/>
              <a:t>HR</a:t>
            </a:r>
            <a:r>
              <a:rPr lang="fr-BE" dirty="0"/>
              <a:t>. </a:t>
            </a:r>
            <a:r>
              <a:rPr lang="fr-BE" dirty="0" err="1"/>
              <a:t>Effects</a:t>
            </a:r>
            <a:r>
              <a:rPr lang="fr-BE" dirty="0"/>
              <a:t> of </a:t>
            </a:r>
            <a:r>
              <a:rPr lang="fr-BE" dirty="0" err="1"/>
              <a:t>hypertonic</a:t>
            </a:r>
            <a:r>
              <a:rPr lang="fr-BE" dirty="0"/>
              <a:t> dextrose and </a:t>
            </a:r>
            <a:r>
              <a:rPr lang="fr-BE" dirty="0" err="1"/>
              <a:t>paraffin</a:t>
            </a:r>
            <a:r>
              <a:rPr lang="fr-BE" dirty="0"/>
              <a:t> solution as non-</a:t>
            </a:r>
            <a:r>
              <a:rPr lang="fr-BE" dirty="0" err="1"/>
              <a:t>antibiotic</a:t>
            </a:r>
            <a:r>
              <a:rPr lang="fr-BE" dirty="0"/>
              <a:t> </a:t>
            </a:r>
            <a:r>
              <a:rPr lang="fr-BE" dirty="0" err="1"/>
              <a:t>treatments</a:t>
            </a:r>
            <a:r>
              <a:rPr lang="fr-BE" dirty="0"/>
              <a:t> of </a:t>
            </a:r>
            <a:r>
              <a:rPr lang="fr-BE" dirty="0" err="1"/>
              <a:t>clinical</a:t>
            </a:r>
            <a:r>
              <a:rPr lang="fr-BE" dirty="0"/>
              <a:t> endometritis on reproductive performance of high </a:t>
            </a:r>
            <a:r>
              <a:rPr lang="fr-BE" dirty="0" err="1"/>
              <a:t>producing</a:t>
            </a:r>
            <a:r>
              <a:rPr lang="fr-BE" dirty="0"/>
              <a:t> </a:t>
            </a:r>
            <a:r>
              <a:rPr lang="fr-BE" dirty="0" err="1"/>
              <a:t>dairy</a:t>
            </a:r>
            <a:r>
              <a:rPr lang="fr-BE" dirty="0"/>
              <a:t> </a:t>
            </a:r>
            <a:r>
              <a:rPr lang="fr-BE" dirty="0" err="1"/>
              <a:t>cows</a:t>
            </a:r>
            <a:r>
              <a:rPr lang="fr-BE" dirty="0"/>
              <a:t>. </a:t>
            </a:r>
            <a:r>
              <a:rPr lang="fr-BE" dirty="0" err="1"/>
              <a:t>Reprod</a:t>
            </a:r>
            <a:r>
              <a:rPr lang="fr-BE" dirty="0"/>
              <a:t> </a:t>
            </a:r>
            <a:r>
              <a:rPr lang="fr-BE" dirty="0" err="1"/>
              <a:t>Domest</a:t>
            </a:r>
            <a:r>
              <a:rPr lang="fr-BE" dirty="0"/>
              <a:t> </a:t>
            </a:r>
            <a:r>
              <a:rPr lang="fr-BE" dirty="0" err="1"/>
              <a:t>Anim</a:t>
            </a:r>
            <a:r>
              <a:rPr lang="fr-BE" dirty="0"/>
              <a:t>. 2019;54(5):762-71. http://dx.doi.org/10.1111/rda.13424. PMid:30811668.</a:t>
            </a:r>
          </a:p>
          <a:p>
            <a:endParaRPr lang="en-US" dirty="0"/>
          </a:p>
          <a:p>
            <a:endParaRPr lang="en-US" dirty="0"/>
          </a:p>
          <a:p>
            <a:endParaRPr lang="en-US" baseline="0" dirty="0"/>
          </a:p>
          <a:p>
            <a:r>
              <a:rPr lang="en-US" baseline="0" dirty="0"/>
              <a:t>Mannose et bacteriophages</a:t>
            </a:r>
          </a:p>
          <a:p>
            <a:r>
              <a:rPr lang="fr-BE" dirty="0"/>
              <a:t>Santos </a:t>
            </a:r>
            <a:r>
              <a:rPr lang="fr-BE" dirty="0" err="1"/>
              <a:t>VG</a:t>
            </a:r>
            <a:r>
              <a:rPr lang="fr-BE" dirty="0"/>
              <a:t>, Carvalho PD, Maia C, </a:t>
            </a:r>
            <a:r>
              <a:rPr lang="fr-BE" dirty="0" err="1"/>
              <a:t>Carneiro</a:t>
            </a:r>
            <a:r>
              <a:rPr lang="fr-BE" dirty="0"/>
              <a:t> B, Valenza A, </a:t>
            </a:r>
            <a:r>
              <a:rPr lang="fr-BE" dirty="0" err="1"/>
              <a:t>Crump</a:t>
            </a:r>
            <a:r>
              <a:rPr lang="fr-BE" dirty="0"/>
              <a:t> PM, </a:t>
            </a:r>
            <a:r>
              <a:rPr lang="fr-BE" dirty="0" err="1"/>
              <a:t>Fricke</a:t>
            </a:r>
            <a:r>
              <a:rPr lang="fr-BE" dirty="0"/>
              <a:t> PM. </a:t>
            </a:r>
            <a:r>
              <a:rPr lang="fr-BE" dirty="0" err="1"/>
              <a:t>Adding</a:t>
            </a:r>
            <a:r>
              <a:rPr lang="fr-BE" dirty="0"/>
              <a:t> a second </a:t>
            </a:r>
            <a:r>
              <a:rPr lang="fr-BE" dirty="0" err="1"/>
              <a:t>prostaglandin</a:t>
            </a:r>
            <a:r>
              <a:rPr lang="fr-BE" dirty="0"/>
              <a:t> F2alpha </a:t>
            </a:r>
            <a:r>
              <a:rPr lang="fr-BE" dirty="0" err="1"/>
              <a:t>treatment</a:t>
            </a:r>
            <a:r>
              <a:rPr lang="fr-BE" dirty="0"/>
              <a:t> to but not </a:t>
            </a:r>
            <a:r>
              <a:rPr lang="fr-BE" dirty="0" err="1"/>
              <a:t>reducing</a:t>
            </a:r>
            <a:r>
              <a:rPr lang="fr-BE" dirty="0"/>
              <a:t> the duration of a </a:t>
            </a:r>
            <a:r>
              <a:rPr lang="fr-BE" dirty="0" err="1"/>
              <a:t>PRID-Synch</a:t>
            </a:r>
            <a:r>
              <a:rPr lang="fr-BE" dirty="0"/>
              <a:t> </a:t>
            </a:r>
            <a:r>
              <a:rPr lang="fr-BE" dirty="0" err="1"/>
              <a:t>protocol</a:t>
            </a:r>
            <a:r>
              <a:rPr lang="fr-BE" dirty="0"/>
              <a:t> </a:t>
            </a:r>
            <a:r>
              <a:rPr lang="fr-BE" dirty="0" err="1"/>
              <a:t>increases</a:t>
            </a:r>
            <a:r>
              <a:rPr lang="fr-BE" dirty="0"/>
              <a:t> </a:t>
            </a:r>
            <a:r>
              <a:rPr lang="fr-BE" dirty="0" err="1"/>
              <a:t>fertility</a:t>
            </a:r>
            <a:r>
              <a:rPr lang="fr-BE" dirty="0"/>
              <a:t> </a:t>
            </a:r>
            <a:r>
              <a:rPr lang="fr-BE" dirty="0" err="1"/>
              <a:t>after</a:t>
            </a:r>
            <a:r>
              <a:rPr lang="fr-BE" dirty="0"/>
              <a:t> </a:t>
            </a:r>
            <a:r>
              <a:rPr lang="fr-BE" dirty="0" err="1"/>
              <a:t>resynchronization</a:t>
            </a:r>
            <a:r>
              <a:rPr lang="fr-BE" dirty="0"/>
              <a:t> of ovulation in </a:t>
            </a:r>
            <a:r>
              <a:rPr lang="fr-BE" dirty="0" err="1"/>
              <a:t>lactating</a:t>
            </a:r>
            <a:r>
              <a:rPr lang="fr-BE" dirty="0"/>
              <a:t> Holstein </a:t>
            </a:r>
            <a:r>
              <a:rPr lang="fr-BE" dirty="0" err="1"/>
              <a:t>cows</a:t>
            </a:r>
            <a:r>
              <a:rPr lang="fr-BE" dirty="0"/>
              <a:t>. J </a:t>
            </a:r>
            <a:r>
              <a:rPr lang="fr-BE" dirty="0" err="1"/>
              <a:t>Dairy</a:t>
            </a:r>
            <a:r>
              <a:rPr lang="fr-BE" dirty="0"/>
              <a:t> </a:t>
            </a:r>
            <a:r>
              <a:rPr lang="fr-BE" dirty="0" err="1"/>
              <a:t>Sci</a:t>
            </a:r>
            <a:r>
              <a:rPr lang="fr-BE" dirty="0"/>
              <a:t>. 2016;99(5):3869-79. http://dx.doi.org/10.3168/jds.2015-10557. PMid:26971149.</a:t>
            </a:r>
          </a:p>
          <a:p>
            <a:r>
              <a:rPr lang="fr-BE" dirty="0"/>
              <a:t>Machado VS, </a:t>
            </a:r>
            <a:r>
              <a:rPr lang="fr-BE" dirty="0" err="1"/>
              <a:t>Bicalho</a:t>
            </a:r>
            <a:r>
              <a:rPr lang="fr-BE" dirty="0"/>
              <a:t> ML, Pereira </a:t>
            </a:r>
            <a:r>
              <a:rPr lang="fr-BE" dirty="0" err="1"/>
              <a:t>RV</a:t>
            </a:r>
            <a:r>
              <a:rPr lang="fr-BE" dirty="0"/>
              <a:t>, </a:t>
            </a:r>
            <a:r>
              <a:rPr lang="fr-BE" dirty="0" err="1"/>
              <a:t>Caixeta</a:t>
            </a:r>
            <a:r>
              <a:rPr lang="fr-BE" dirty="0"/>
              <a:t> </a:t>
            </a:r>
            <a:r>
              <a:rPr lang="fr-BE" dirty="0" err="1"/>
              <a:t>LS</a:t>
            </a:r>
            <a:r>
              <a:rPr lang="fr-BE" dirty="0"/>
              <a:t>, </a:t>
            </a:r>
            <a:r>
              <a:rPr lang="fr-BE" dirty="0" err="1"/>
              <a:t>Bittar</a:t>
            </a:r>
            <a:r>
              <a:rPr lang="fr-BE" dirty="0"/>
              <a:t> </a:t>
            </a:r>
            <a:r>
              <a:rPr lang="fr-BE" dirty="0" err="1"/>
              <a:t>JH</a:t>
            </a:r>
            <a:r>
              <a:rPr lang="fr-BE" dirty="0"/>
              <a:t>, </a:t>
            </a:r>
            <a:r>
              <a:rPr lang="fr-BE" dirty="0" err="1"/>
              <a:t>Oikonomou</a:t>
            </a:r>
            <a:r>
              <a:rPr lang="fr-BE" dirty="0"/>
              <a:t> G, Gilbert </a:t>
            </a:r>
            <a:r>
              <a:rPr lang="fr-BE" dirty="0" err="1"/>
              <a:t>RO</a:t>
            </a:r>
            <a:r>
              <a:rPr lang="fr-BE" dirty="0"/>
              <a:t>, </a:t>
            </a:r>
            <a:r>
              <a:rPr lang="fr-BE" dirty="0" err="1"/>
              <a:t>Bicalho</a:t>
            </a:r>
            <a:r>
              <a:rPr lang="fr-BE" dirty="0"/>
              <a:t> RC. The </a:t>
            </a:r>
            <a:r>
              <a:rPr lang="fr-BE" dirty="0" err="1"/>
              <a:t>effect</a:t>
            </a:r>
            <a:r>
              <a:rPr lang="fr-BE" dirty="0"/>
              <a:t> of </a:t>
            </a:r>
            <a:r>
              <a:rPr lang="fr-BE" dirty="0" err="1"/>
              <a:t>intrauterine</a:t>
            </a:r>
            <a:r>
              <a:rPr lang="fr-BE" dirty="0"/>
              <a:t> administration of mannose or </a:t>
            </a:r>
            <a:r>
              <a:rPr lang="fr-BE" dirty="0" err="1"/>
              <a:t>bacteriophage</a:t>
            </a:r>
            <a:r>
              <a:rPr lang="fr-BE" dirty="0"/>
              <a:t> on </a:t>
            </a:r>
            <a:r>
              <a:rPr lang="fr-BE" dirty="0" err="1"/>
              <a:t>uterine</a:t>
            </a:r>
            <a:r>
              <a:rPr lang="fr-BE" dirty="0"/>
              <a:t> </a:t>
            </a:r>
            <a:r>
              <a:rPr lang="fr-BE" dirty="0" err="1"/>
              <a:t>health</a:t>
            </a:r>
            <a:r>
              <a:rPr lang="fr-BE" dirty="0"/>
              <a:t> and </a:t>
            </a:r>
            <a:r>
              <a:rPr lang="fr-BE" dirty="0" err="1"/>
              <a:t>fertility</a:t>
            </a:r>
            <a:r>
              <a:rPr lang="fr-BE" dirty="0"/>
              <a:t> of </a:t>
            </a:r>
            <a:r>
              <a:rPr lang="fr-BE" dirty="0" err="1"/>
              <a:t>dairy</a:t>
            </a:r>
            <a:r>
              <a:rPr lang="fr-BE" dirty="0"/>
              <a:t> </a:t>
            </a:r>
            <a:r>
              <a:rPr lang="fr-BE" dirty="0" err="1"/>
              <a:t>cows</a:t>
            </a:r>
            <a:r>
              <a:rPr lang="fr-BE" dirty="0"/>
              <a:t> </a:t>
            </a:r>
            <a:r>
              <a:rPr lang="fr-BE" dirty="0" err="1"/>
              <a:t>with</a:t>
            </a:r>
            <a:r>
              <a:rPr lang="fr-BE" dirty="0"/>
              <a:t> </a:t>
            </a:r>
            <a:r>
              <a:rPr lang="fr-BE" dirty="0" err="1"/>
              <a:t>special</a:t>
            </a:r>
            <a:r>
              <a:rPr lang="fr-BE" dirty="0"/>
              <a:t> focus on Escherichia coli and </a:t>
            </a:r>
            <a:r>
              <a:rPr lang="fr-BE" dirty="0" err="1"/>
              <a:t>Arcanobacterium</a:t>
            </a:r>
            <a:r>
              <a:rPr lang="fr-BE" dirty="0"/>
              <a:t> </a:t>
            </a:r>
            <a:r>
              <a:rPr lang="fr-BE" dirty="0" err="1"/>
              <a:t>pyogenes</a:t>
            </a:r>
            <a:r>
              <a:rPr lang="fr-BE" dirty="0"/>
              <a:t>. J </a:t>
            </a:r>
            <a:r>
              <a:rPr lang="fr-BE" dirty="0" err="1"/>
              <a:t>Dairy</a:t>
            </a:r>
            <a:r>
              <a:rPr lang="fr-BE" dirty="0"/>
              <a:t> </a:t>
            </a:r>
            <a:r>
              <a:rPr lang="fr-BE" dirty="0" err="1"/>
              <a:t>Sci</a:t>
            </a:r>
            <a:r>
              <a:rPr lang="fr-BE" dirty="0"/>
              <a:t>. 2012;95(6):3100-9. http://dx.doi.org/10.3168/jds.2011-5063. PMid:22612946.</a:t>
            </a:r>
            <a:endParaRPr lang="en-US" baseline="0" dirty="0"/>
          </a:p>
          <a:p>
            <a:endParaRPr lang="fr-BE" baseline="0" dirty="0"/>
          </a:p>
          <a:p>
            <a:endParaRPr lang="fr-BE" dirty="0"/>
          </a:p>
          <a:p>
            <a:r>
              <a:rPr lang="fr-BE" dirty="0" err="1"/>
              <a:t>Probiotics</a:t>
            </a:r>
            <a:endParaRPr lang="fr-BE" dirty="0"/>
          </a:p>
          <a:p>
            <a:r>
              <a:rPr lang="fr-BE" dirty="0" err="1"/>
              <a:t>Ametaj</a:t>
            </a:r>
            <a:r>
              <a:rPr lang="fr-BE" dirty="0"/>
              <a:t> BN, Iqbal S, </a:t>
            </a:r>
            <a:r>
              <a:rPr lang="fr-BE" dirty="0" err="1"/>
              <a:t>Selami</a:t>
            </a:r>
            <a:r>
              <a:rPr lang="fr-BE" dirty="0"/>
              <a:t> F, </a:t>
            </a:r>
            <a:r>
              <a:rPr lang="fr-BE" dirty="0" err="1"/>
              <a:t>Odhiambo</a:t>
            </a:r>
            <a:r>
              <a:rPr lang="fr-BE" dirty="0"/>
              <a:t> </a:t>
            </a:r>
            <a:r>
              <a:rPr lang="fr-BE" dirty="0" err="1"/>
              <a:t>JF</a:t>
            </a:r>
            <a:r>
              <a:rPr lang="fr-BE" dirty="0"/>
              <a:t>, Wang Y, </a:t>
            </a:r>
            <a:r>
              <a:rPr lang="fr-BE" dirty="0" err="1"/>
              <a:t>Ganzle</a:t>
            </a:r>
            <a:r>
              <a:rPr lang="fr-BE" dirty="0"/>
              <a:t> MG, Dunn SM, </a:t>
            </a:r>
            <a:r>
              <a:rPr lang="fr-BE" dirty="0" err="1"/>
              <a:t>Zebeli</a:t>
            </a:r>
            <a:r>
              <a:rPr lang="fr-BE" dirty="0"/>
              <a:t> Q. </a:t>
            </a:r>
            <a:r>
              <a:rPr lang="fr-BE" dirty="0" err="1"/>
              <a:t>Intravaginal</a:t>
            </a:r>
            <a:r>
              <a:rPr lang="fr-BE" dirty="0"/>
              <a:t> administration of </a:t>
            </a:r>
            <a:r>
              <a:rPr lang="fr-BE" dirty="0" err="1"/>
              <a:t>lactic</a:t>
            </a:r>
            <a:r>
              <a:rPr lang="fr-BE" dirty="0"/>
              <a:t> </a:t>
            </a:r>
            <a:r>
              <a:rPr lang="fr-BE" dirty="0" err="1"/>
              <a:t>acid</a:t>
            </a:r>
            <a:r>
              <a:rPr lang="fr-BE" dirty="0"/>
              <a:t> </a:t>
            </a:r>
            <a:r>
              <a:rPr lang="fr-BE" dirty="0" err="1"/>
              <a:t>bacteria</a:t>
            </a:r>
            <a:r>
              <a:rPr lang="fr-BE" dirty="0"/>
              <a:t> </a:t>
            </a:r>
            <a:r>
              <a:rPr lang="fr-BE" dirty="0" err="1"/>
              <a:t>modulated</a:t>
            </a:r>
            <a:r>
              <a:rPr lang="fr-BE" dirty="0"/>
              <a:t> the incidence of purulent vaginal </a:t>
            </a:r>
            <a:r>
              <a:rPr lang="fr-BE" dirty="0" err="1"/>
              <a:t>discharges</a:t>
            </a:r>
            <a:r>
              <a:rPr lang="fr-BE" dirty="0"/>
              <a:t>, plasma </a:t>
            </a:r>
            <a:r>
              <a:rPr lang="fr-BE" dirty="0" err="1"/>
              <a:t>haptoglobin</a:t>
            </a:r>
            <a:r>
              <a:rPr lang="fr-BE" dirty="0"/>
              <a:t> concentrations, and </a:t>
            </a:r>
            <a:r>
              <a:rPr lang="fr-BE" dirty="0" err="1"/>
              <a:t>milk</a:t>
            </a:r>
            <a:r>
              <a:rPr lang="fr-BE" dirty="0"/>
              <a:t> production in </a:t>
            </a:r>
            <a:r>
              <a:rPr lang="fr-BE" dirty="0" err="1"/>
              <a:t>dairy</a:t>
            </a:r>
            <a:r>
              <a:rPr lang="fr-BE" dirty="0"/>
              <a:t> </a:t>
            </a:r>
            <a:r>
              <a:rPr lang="fr-BE" dirty="0" err="1"/>
              <a:t>cows</a:t>
            </a:r>
            <a:r>
              <a:rPr lang="fr-BE" dirty="0"/>
              <a:t>. </a:t>
            </a:r>
            <a:r>
              <a:rPr lang="fr-BE" dirty="0" err="1"/>
              <a:t>Res</a:t>
            </a:r>
            <a:r>
              <a:rPr lang="fr-BE" dirty="0"/>
              <a:t> </a:t>
            </a:r>
            <a:r>
              <a:rPr lang="fr-BE" dirty="0" err="1"/>
              <a:t>Vet</a:t>
            </a:r>
            <a:r>
              <a:rPr lang="fr-BE" dirty="0"/>
              <a:t> </a:t>
            </a:r>
            <a:r>
              <a:rPr lang="fr-BE" dirty="0" err="1"/>
              <a:t>Sci</a:t>
            </a:r>
            <a:r>
              <a:rPr lang="fr-BE" dirty="0"/>
              <a:t>. 2014;96(2):365- 70. http://dx.doi.org/10.1016/j.rvsc.2014.02.007. PMid:24612560.</a:t>
            </a:r>
          </a:p>
          <a:p>
            <a:r>
              <a:rPr lang="fr-BE" dirty="0" err="1"/>
              <a:t>Genís</a:t>
            </a:r>
            <a:r>
              <a:rPr lang="fr-BE" dirty="0"/>
              <a:t> S, </a:t>
            </a:r>
            <a:r>
              <a:rPr lang="fr-BE" dirty="0" err="1"/>
              <a:t>Cerri</a:t>
            </a:r>
            <a:r>
              <a:rPr lang="fr-BE" dirty="0"/>
              <a:t> </a:t>
            </a:r>
            <a:r>
              <a:rPr lang="fr-BE" dirty="0" err="1"/>
              <a:t>RLA</a:t>
            </a:r>
            <a:r>
              <a:rPr lang="fr-BE" dirty="0"/>
              <a:t>, Bach A, </a:t>
            </a:r>
            <a:r>
              <a:rPr lang="fr-BE" dirty="0" err="1"/>
              <a:t>Silper</a:t>
            </a:r>
            <a:r>
              <a:rPr lang="fr-BE" dirty="0"/>
              <a:t> BF, </a:t>
            </a:r>
            <a:r>
              <a:rPr lang="fr-BE" dirty="0" err="1"/>
              <a:t>Baylao</a:t>
            </a:r>
            <a:r>
              <a:rPr lang="fr-BE" dirty="0"/>
              <a:t> M, Denis-Robichaud J, </a:t>
            </a:r>
            <a:r>
              <a:rPr lang="fr-BE" dirty="0" err="1"/>
              <a:t>Arís</a:t>
            </a:r>
            <a:r>
              <a:rPr lang="fr-BE" dirty="0"/>
              <a:t> A. </a:t>
            </a:r>
            <a:r>
              <a:rPr lang="fr-BE" dirty="0" err="1"/>
              <a:t>Pre-calving</a:t>
            </a:r>
            <a:r>
              <a:rPr lang="fr-BE" dirty="0"/>
              <a:t> </a:t>
            </a:r>
            <a:r>
              <a:rPr lang="fr-BE" dirty="0" err="1"/>
              <a:t>intravaginal</a:t>
            </a:r>
            <a:r>
              <a:rPr lang="fr-BE" dirty="0"/>
              <a:t> administration of </a:t>
            </a:r>
            <a:r>
              <a:rPr lang="fr-BE" dirty="0" err="1"/>
              <a:t>lactic</a:t>
            </a:r>
            <a:r>
              <a:rPr lang="fr-BE" dirty="0"/>
              <a:t> </a:t>
            </a:r>
            <a:r>
              <a:rPr lang="fr-BE" dirty="0" err="1"/>
              <a:t>acid</a:t>
            </a:r>
            <a:r>
              <a:rPr lang="fr-BE" dirty="0"/>
              <a:t> </a:t>
            </a:r>
            <a:r>
              <a:rPr lang="fr-BE" dirty="0" err="1"/>
              <a:t>bacteria</a:t>
            </a:r>
            <a:r>
              <a:rPr lang="fr-BE" dirty="0"/>
              <a:t> </a:t>
            </a:r>
            <a:r>
              <a:rPr lang="fr-BE" dirty="0" err="1"/>
              <a:t>reduces</a:t>
            </a:r>
            <a:r>
              <a:rPr lang="fr-BE" dirty="0"/>
              <a:t> </a:t>
            </a:r>
            <a:r>
              <a:rPr lang="fr-BE" dirty="0" err="1"/>
              <a:t>metritis</a:t>
            </a:r>
            <a:r>
              <a:rPr lang="fr-BE" dirty="0"/>
              <a:t> </a:t>
            </a:r>
            <a:r>
              <a:rPr lang="fr-BE" dirty="0" err="1"/>
              <a:t>prevalence</a:t>
            </a:r>
            <a:r>
              <a:rPr lang="fr-BE" dirty="0"/>
              <a:t> and </a:t>
            </a:r>
            <a:r>
              <a:rPr lang="fr-BE" dirty="0" err="1"/>
              <a:t>regulates</a:t>
            </a:r>
            <a:r>
              <a:rPr lang="fr-BE" dirty="0"/>
              <a:t> </a:t>
            </a:r>
            <a:r>
              <a:rPr lang="fr-BE" dirty="0" err="1"/>
              <a:t>blood</a:t>
            </a:r>
            <a:r>
              <a:rPr lang="fr-BE" dirty="0"/>
              <a:t> </a:t>
            </a:r>
            <a:r>
              <a:rPr lang="fr-BE" dirty="0" err="1"/>
              <a:t>neutrophil</a:t>
            </a:r>
            <a:r>
              <a:rPr lang="fr-BE" dirty="0"/>
              <a:t> </a:t>
            </a:r>
            <a:r>
              <a:rPr lang="fr-BE" dirty="0" err="1"/>
              <a:t>gene</a:t>
            </a:r>
            <a:r>
              <a:rPr lang="fr-BE" dirty="0"/>
              <a:t> expression </a:t>
            </a:r>
            <a:r>
              <a:rPr lang="fr-BE" dirty="0" err="1"/>
              <a:t>after</a:t>
            </a:r>
            <a:r>
              <a:rPr lang="fr-BE" dirty="0"/>
              <a:t> </a:t>
            </a:r>
            <a:r>
              <a:rPr lang="fr-BE" dirty="0" err="1"/>
              <a:t>calving</a:t>
            </a:r>
            <a:r>
              <a:rPr lang="fr-BE" dirty="0"/>
              <a:t> in </a:t>
            </a:r>
            <a:r>
              <a:rPr lang="fr-BE" dirty="0" err="1"/>
              <a:t>dairy</a:t>
            </a:r>
            <a:r>
              <a:rPr lang="fr-BE" dirty="0"/>
              <a:t> </a:t>
            </a:r>
            <a:r>
              <a:rPr lang="fr-BE" dirty="0" err="1"/>
              <a:t>cattle</a:t>
            </a:r>
            <a:r>
              <a:rPr lang="fr-BE" dirty="0"/>
              <a:t>. Front </a:t>
            </a:r>
            <a:r>
              <a:rPr lang="fr-BE" dirty="0" err="1"/>
              <a:t>Vet</a:t>
            </a:r>
            <a:r>
              <a:rPr lang="fr-BE" dirty="0"/>
              <a:t> </a:t>
            </a:r>
            <a:r>
              <a:rPr lang="fr-BE" dirty="0" err="1"/>
              <a:t>Sci</a:t>
            </a:r>
            <a:r>
              <a:rPr lang="fr-BE" dirty="0"/>
              <a:t>. 2018;5:135. http://dx.doi.org/10.3389/fvets.2018.00135. PMid:29977896.</a:t>
            </a:r>
          </a:p>
        </p:txBody>
      </p:sp>
      <p:sp>
        <p:nvSpPr>
          <p:cNvPr id="4" name="Espace réservé du numéro de diapositive 3"/>
          <p:cNvSpPr>
            <a:spLocks noGrp="1"/>
          </p:cNvSpPr>
          <p:nvPr>
            <p:ph type="sldNum" sz="quarter" idx="10"/>
          </p:nvPr>
        </p:nvSpPr>
        <p:spPr/>
        <p:txBody>
          <a:bodyPr/>
          <a:lstStyle/>
          <a:p>
            <a:fld id="{EDB76FA5-6BB3-4809-B8BB-1E28030FD18A}" type="slidenum">
              <a:rPr lang="fr-BE" smtClean="0"/>
              <a:t>15</a:t>
            </a:fld>
            <a:endParaRPr lang="fr-BE"/>
          </a:p>
        </p:txBody>
      </p:sp>
    </p:spTree>
    <p:extLst>
      <p:ext uri="{BB962C8B-B14F-4D97-AF65-F5344CB8AC3E}">
        <p14:creationId xmlns:p14="http://schemas.microsoft.com/office/powerpoint/2010/main" val="424016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BE" sz="1100" b="0" dirty="0">
                <a:latin typeface="+mj-lt"/>
              </a:rPr>
              <a:t>Voir aussi </a:t>
            </a:r>
            <a:r>
              <a:rPr lang="fr-BE" sz="1100" b="0" dirty="0" err="1">
                <a:latin typeface="+mj-lt"/>
              </a:rPr>
              <a:t>Galvao</a:t>
            </a:r>
            <a:r>
              <a:rPr lang="fr-BE" sz="1100" b="0" dirty="0">
                <a:latin typeface="+mj-lt"/>
              </a:rPr>
              <a:t> et al. </a:t>
            </a:r>
            <a:r>
              <a:rPr lang="fr-BE" sz="1100" b="0" i="0" u="none" strike="noStrike" baseline="0" dirty="0">
                <a:solidFill>
                  <a:srgbClr val="00EBBA"/>
                </a:solidFill>
                <a:latin typeface="+mj-lt"/>
              </a:rPr>
              <a:t>The </a:t>
            </a:r>
            <a:r>
              <a:rPr lang="fr-BE" sz="1100" b="0" i="0" u="none" strike="noStrike" baseline="0" dirty="0" err="1">
                <a:solidFill>
                  <a:srgbClr val="00EBBA"/>
                </a:solidFill>
                <a:latin typeface="+mj-lt"/>
              </a:rPr>
              <a:t>uterine</a:t>
            </a:r>
            <a:r>
              <a:rPr lang="fr-BE" sz="1100" b="0" i="0" u="none" strike="noStrike" baseline="0" dirty="0">
                <a:solidFill>
                  <a:srgbClr val="00EBBA"/>
                </a:solidFill>
                <a:latin typeface="+mj-lt"/>
              </a:rPr>
              <a:t> microbiome </a:t>
            </a:r>
            <a:r>
              <a:rPr lang="fr-BE" sz="1100" b="0" i="0" u="none" strike="noStrike" baseline="0" dirty="0" err="1">
                <a:solidFill>
                  <a:srgbClr val="00EBBA"/>
                </a:solidFill>
                <a:latin typeface="+mj-lt"/>
              </a:rPr>
              <a:t>associated</a:t>
            </a:r>
            <a:r>
              <a:rPr lang="fr-BE" sz="1100" b="0" i="0" u="none" strike="noStrike" baseline="0" dirty="0">
                <a:solidFill>
                  <a:srgbClr val="00EBBA"/>
                </a:solidFill>
                <a:latin typeface="+mj-lt"/>
              </a:rPr>
              <a:t> </a:t>
            </a:r>
            <a:r>
              <a:rPr lang="en-US" sz="1100" b="0" i="0" u="none" strike="noStrike" baseline="0" dirty="0">
                <a:solidFill>
                  <a:srgbClr val="00EBBA"/>
                </a:solidFill>
                <a:latin typeface="+mj-lt"/>
              </a:rPr>
              <a:t>with the development of uterine disease in dairy cows. </a:t>
            </a:r>
            <a:r>
              <a:rPr lang="fr-BE" sz="1100" b="0" i="0" u="none" strike="noStrike" baseline="0" dirty="0">
                <a:solidFill>
                  <a:srgbClr val="00EBBA"/>
                </a:solidFill>
                <a:latin typeface="+mj-lt"/>
              </a:rPr>
              <a:t>J. </a:t>
            </a:r>
            <a:r>
              <a:rPr lang="fr-BE" sz="1100" b="0" i="0" u="none" strike="noStrike" baseline="0" dirty="0" err="1">
                <a:solidFill>
                  <a:srgbClr val="00EBBA"/>
                </a:solidFill>
                <a:latin typeface="+mj-lt"/>
              </a:rPr>
              <a:t>Dairy</a:t>
            </a:r>
            <a:r>
              <a:rPr lang="fr-BE" sz="1100" b="0" i="0" u="none" strike="noStrike" baseline="0" dirty="0">
                <a:solidFill>
                  <a:srgbClr val="00EBBA"/>
                </a:solidFill>
                <a:latin typeface="+mj-lt"/>
              </a:rPr>
              <a:t> </a:t>
            </a:r>
            <a:r>
              <a:rPr lang="fr-BE" sz="1100" b="0" i="0" u="none" strike="noStrike" baseline="0" dirty="0" err="1">
                <a:solidFill>
                  <a:srgbClr val="00EBBA"/>
                </a:solidFill>
                <a:latin typeface="+mj-lt"/>
              </a:rPr>
              <a:t>Sci</a:t>
            </a:r>
            <a:r>
              <a:rPr lang="fr-BE" sz="1100" b="0" i="0" u="none" strike="noStrike" baseline="0" dirty="0">
                <a:solidFill>
                  <a:srgbClr val="00EBBA"/>
                </a:solidFill>
                <a:latin typeface="+mj-lt"/>
              </a:rPr>
              <a:t>. 2019, 102:11786–11797.https://doi.org/10.3168/jds.2019-17106</a:t>
            </a:r>
            <a:endParaRPr lang="fr-BE" sz="1100" b="0" dirty="0">
              <a:latin typeface="+mj-lt"/>
            </a:endParaRPr>
          </a:p>
        </p:txBody>
      </p:sp>
      <p:sp>
        <p:nvSpPr>
          <p:cNvPr id="4" name="Espace réservé du numéro de diapositive 3"/>
          <p:cNvSpPr>
            <a:spLocks noGrp="1"/>
          </p:cNvSpPr>
          <p:nvPr>
            <p:ph type="sldNum" sz="quarter" idx="5"/>
          </p:nvPr>
        </p:nvSpPr>
        <p:spPr/>
        <p:txBody>
          <a:bodyPr/>
          <a:lstStyle/>
          <a:p>
            <a:fld id="{1A6C072B-E5F0-44BA-A766-AAA911AF23DC}" type="slidenum">
              <a:rPr lang="fr-FR" smtClean="0"/>
              <a:t>16</a:t>
            </a:fld>
            <a:endParaRPr lang="fr-FR"/>
          </a:p>
        </p:txBody>
      </p:sp>
    </p:spTree>
    <p:extLst>
      <p:ext uri="{BB962C8B-B14F-4D97-AF65-F5344CB8AC3E}">
        <p14:creationId xmlns:p14="http://schemas.microsoft.com/office/powerpoint/2010/main" val="234616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BE" dirty="0"/>
              <a:t>Un consensus s’est peu à peu dégagé pour distinguer les infections utérines se manifestant avant le 21</a:t>
            </a:r>
            <a:r>
              <a:rPr lang="fr-BE" baseline="30000" dirty="0"/>
              <a:t>ème</a:t>
            </a:r>
            <a:r>
              <a:rPr lang="fr-BE" dirty="0"/>
              <a:t> jour et après le 20</a:t>
            </a:r>
            <a:r>
              <a:rPr lang="fr-BE" baseline="30000" dirty="0"/>
              <a:t>ème</a:t>
            </a:r>
            <a:r>
              <a:rPr lang="fr-BE" dirty="0"/>
              <a:t> jour suivant le vêlage.</a:t>
            </a:r>
            <a:r>
              <a:rPr lang="fr-BE" baseline="0" dirty="0"/>
              <a:t> Dans le premier cas, on distinguera la métrite puerpérale et la métrite clinique. La première se traduit par des symptômes locaux et généraux, ces derniers étant absents en cas de métrite clinique. Après le 20</a:t>
            </a:r>
            <a:r>
              <a:rPr lang="fr-BE" baseline="30000" dirty="0"/>
              <a:t>ème</a:t>
            </a:r>
            <a:r>
              <a:rPr lang="fr-BE" baseline="0" dirty="0"/>
              <a:t> jour, les infections utérines ne s’accompagnent pas de symptômes généraux. Cliniquement il faut distinguer l’endométrite clinique, la cervicite et le pyomètre. Le diagnostic d’endométrite subclinique implique la réalisation d’un prélèvement intra-utérin pour déterminer le % de neutrophiles. On observera la prévalence différente de ces divers types d’infections utérines. </a:t>
            </a:r>
          </a:p>
          <a:p>
            <a:endParaRPr lang="fr-BE" baseline="0" dirty="0"/>
          </a:p>
        </p:txBody>
      </p:sp>
      <p:sp>
        <p:nvSpPr>
          <p:cNvPr id="4" name="Espace réservé du numéro de diapositive 3"/>
          <p:cNvSpPr>
            <a:spLocks noGrp="1"/>
          </p:cNvSpPr>
          <p:nvPr>
            <p:ph type="sldNum" sz="quarter" idx="10"/>
          </p:nvPr>
        </p:nvSpPr>
        <p:spPr/>
        <p:txBody>
          <a:bodyPr/>
          <a:lstStyle/>
          <a:p>
            <a:fld id="{19E06BAA-0953-41F6-97A2-1C66F188F58A}" type="slidenum">
              <a:rPr lang="fr-BE" smtClean="0"/>
              <a:t>17</a:t>
            </a:fld>
            <a:endParaRPr lang="fr-BE"/>
          </a:p>
        </p:txBody>
      </p:sp>
    </p:spTree>
    <p:extLst>
      <p:ext uri="{BB962C8B-B14F-4D97-AF65-F5344CB8AC3E}">
        <p14:creationId xmlns:p14="http://schemas.microsoft.com/office/powerpoint/2010/main" val="1324550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FR" sz="1200" i="0" kern="1200" dirty="0">
                <a:solidFill>
                  <a:schemeClr val="tx1"/>
                </a:solidFill>
                <a:effectLst/>
                <a:latin typeface="+mn-lt"/>
                <a:ea typeface="+mn-ea"/>
                <a:cs typeface="+mn-cs"/>
              </a:rPr>
              <a:t>De nombreuses études ont été consacrées à l'étude de la flore bactérienne du tractus génital au cours du post-partum et chez les </a:t>
            </a:r>
            <a:r>
              <a:rPr lang="fr-FR" sz="1200" i="0" kern="1200" dirty="0" err="1">
                <a:solidFill>
                  <a:schemeClr val="tx1"/>
                </a:solidFill>
                <a:effectLst/>
                <a:latin typeface="+mn-lt"/>
                <a:ea typeface="+mn-ea"/>
                <a:cs typeface="+mn-cs"/>
              </a:rPr>
              <a:t>repeat</a:t>
            </a:r>
            <a:r>
              <a:rPr lang="fr-FR" sz="1200" i="0" kern="1200" dirty="0">
                <a:solidFill>
                  <a:schemeClr val="tx1"/>
                </a:solidFill>
                <a:effectLst/>
                <a:latin typeface="+mn-lt"/>
                <a:ea typeface="+mn-ea"/>
                <a:cs typeface="+mn-cs"/>
              </a:rPr>
              <a:t>-breeders. Les germes identifiés sont classiquement reconnus comme étant les facteurs déterminants responsables des infections utérines. Spécifiques ou non du tractus génital, ils sont de nature bactérienne ou virale. Chez les </a:t>
            </a:r>
            <a:r>
              <a:rPr lang="fr-FR" sz="1200" i="0" kern="1200" dirty="0" err="1">
                <a:solidFill>
                  <a:schemeClr val="tx1"/>
                </a:solidFill>
                <a:effectLst/>
                <a:latin typeface="+mn-lt"/>
                <a:ea typeface="+mn-ea"/>
                <a:cs typeface="+mn-cs"/>
              </a:rPr>
              <a:t>repeat</a:t>
            </a:r>
            <a:r>
              <a:rPr lang="fr-FR" sz="1200" i="0" kern="1200" dirty="0">
                <a:solidFill>
                  <a:schemeClr val="tx1"/>
                </a:solidFill>
                <a:effectLst/>
                <a:latin typeface="+mn-lt"/>
                <a:ea typeface="+mn-ea"/>
                <a:cs typeface="+mn-cs"/>
              </a:rPr>
              <a:t>-breeders, la fréquence des examens bactériologiques positifs s’est avérée comprise entre 34 et 95 %.</a:t>
            </a:r>
            <a:endParaRPr lang="fr-BE"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Ont ainsi été rendus responsables de métrites, divers micro-organismes tels que les virus et plus particulièrement le BHV-4 (Bovine Herpes Virus) dont le rôle immunodépresseur est depuis longtemps reconnu. Ce virus peut se trouver à l’état latent dans les macrophages. Il présente par ailleurs un tropisme certain pour les cellules endométriales.  </a:t>
            </a:r>
            <a:endParaRPr lang="fr-BE"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Divers germes spécifiques ont également été identifiés lors d’infections utérines : </a:t>
            </a:r>
            <a:r>
              <a:rPr lang="fr-FR" sz="1200" i="0" kern="1200" dirty="0" err="1">
                <a:solidFill>
                  <a:schemeClr val="tx1"/>
                </a:solidFill>
                <a:effectLst/>
                <a:latin typeface="+mn-lt"/>
                <a:ea typeface="+mn-ea"/>
                <a:cs typeface="+mn-cs"/>
              </a:rPr>
              <a:t>Leptospira</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Vibrio</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foetus</a:t>
            </a:r>
            <a:r>
              <a:rPr lang="fr-FR" sz="1200" i="0" kern="1200" dirty="0">
                <a:solidFill>
                  <a:schemeClr val="tx1"/>
                </a:solidFill>
                <a:effectLst/>
                <a:latin typeface="+mn-lt"/>
                <a:ea typeface="+mn-ea"/>
                <a:cs typeface="+mn-cs"/>
              </a:rPr>
              <a:t>, Trichomonas </a:t>
            </a:r>
            <a:r>
              <a:rPr lang="fr-FR" sz="1200" i="0" kern="1200" dirty="0" err="1">
                <a:solidFill>
                  <a:schemeClr val="tx1"/>
                </a:solidFill>
                <a:effectLst/>
                <a:latin typeface="+mn-lt"/>
                <a:ea typeface="+mn-ea"/>
                <a:cs typeface="+mn-cs"/>
              </a:rPr>
              <a:t>foetus</a:t>
            </a:r>
            <a:r>
              <a:rPr lang="fr-FR" sz="1200" i="0" kern="1200" dirty="0">
                <a:solidFill>
                  <a:schemeClr val="tx1"/>
                </a:solidFill>
                <a:effectLst/>
                <a:latin typeface="+mn-lt"/>
                <a:ea typeface="+mn-ea"/>
                <a:cs typeface="+mn-cs"/>
              </a:rPr>
              <a:t> et Brucella </a:t>
            </a:r>
            <a:r>
              <a:rPr lang="fr-FR" sz="1200" i="0" kern="1200" dirty="0" err="1">
                <a:solidFill>
                  <a:schemeClr val="tx1"/>
                </a:solidFill>
                <a:effectLst/>
                <a:latin typeface="+mn-lt"/>
                <a:ea typeface="+mn-ea"/>
                <a:cs typeface="+mn-cs"/>
              </a:rPr>
              <a:t>abortus</a:t>
            </a:r>
            <a:r>
              <a:rPr lang="fr-FR" sz="1200" i="0" kern="1200" dirty="0">
                <a:solidFill>
                  <a:schemeClr val="tx1"/>
                </a:solidFill>
                <a:effectLst/>
                <a:latin typeface="+mn-lt"/>
                <a:ea typeface="+mn-ea"/>
                <a:cs typeface="+mn-cs"/>
              </a:rPr>
              <a:t>, Haemophilus </a:t>
            </a:r>
            <a:r>
              <a:rPr lang="fr-FR" sz="1200" i="0" kern="1200" dirty="0" err="1">
                <a:solidFill>
                  <a:schemeClr val="tx1"/>
                </a:solidFill>
                <a:effectLst/>
                <a:latin typeface="+mn-lt"/>
                <a:ea typeface="+mn-ea"/>
                <a:cs typeface="+mn-cs"/>
              </a:rPr>
              <a:t>somnus</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Mycoplasma</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et </a:t>
            </a:r>
            <a:r>
              <a:rPr lang="fr-FR" sz="1200" i="0" kern="1200" dirty="0" err="1">
                <a:solidFill>
                  <a:schemeClr val="tx1"/>
                </a:solidFill>
                <a:effectLst/>
                <a:latin typeface="+mn-lt"/>
                <a:ea typeface="+mn-ea"/>
                <a:cs typeface="+mn-cs"/>
              </a:rPr>
              <a:t>Ureaplasma</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Par ailleurs, de multiples bactéries commensales ou non du tractus génital, Gram positif et Gram négatif, aérobies ou anaérobies ont été identifiées avec une fréquence variable selon les auteurs, dans des prélèvements utérins effectués au cours des premières semaines suivant le vêlage. Parmi les plus fréquentes, il convient de mentionner Streptococcus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Clostridium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Pasteurella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Staphylococcus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Pseudomonas </a:t>
            </a:r>
            <a:r>
              <a:rPr lang="fr-FR" sz="1200" i="0" kern="1200" dirty="0" err="1">
                <a:solidFill>
                  <a:schemeClr val="tx1"/>
                </a:solidFill>
                <a:effectLst/>
                <a:latin typeface="+mn-lt"/>
                <a:ea typeface="+mn-ea"/>
                <a:cs typeface="+mn-cs"/>
              </a:rPr>
              <a:t>aeruginosa</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Bacteroides</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et Proteus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Certains germes sont davantage rendus responsables de manifestations cliniques : Escherichia coli,</a:t>
            </a:r>
            <a:r>
              <a:rPr lang="fr-FR" sz="1200" i="0" kern="1200" baseline="0" dirty="0">
                <a:solidFill>
                  <a:schemeClr val="tx1"/>
                </a:solidFill>
                <a:effectLst/>
                <a:latin typeface="+mn-lt"/>
                <a:ea typeface="+mn-ea"/>
                <a:cs typeface="+mn-cs"/>
              </a:rPr>
              <a:t> </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Fusobacterium</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necrophorum</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Arcanobacter</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pyogenes</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Prevotella</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melanogenicus</a:t>
            </a:r>
            <a:r>
              <a:rPr lang="fr-FR" sz="1200" i="0" kern="1200" dirty="0">
                <a:solidFill>
                  <a:schemeClr val="tx1"/>
                </a:solidFill>
                <a:effectLst/>
                <a:latin typeface="+mn-lt"/>
                <a:ea typeface="+mn-ea"/>
                <a:cs typeface="+mn-cs"/>
              </a:rPr>
              <a:t>.</a:t>
            </a:r>
            <a:endParaRPr lang="fr-BE"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Quelques études plus spécifiques ont comparé la bactériologie des vaches normales, avec endométrites aigues et endométrites chroniques.  Elles démontrent en cas d'endométrites l’importance respectivement de </a:t>
            </a:r>
            <a:r>
              <a:rPr lang="fr-FR" sz="1200" i="0" kern="1200" dirty="0" err="1">
                <a:solidFill>
                  <a:schemeClr val="tx1"/>
                </a:solidFill>
                <a:effectLst/>
                <a:latin typeface="+mn-lt"/>
                <a:ea typeface="+mn-ea"/>
                <a:cs typeface="+mn-cs"/>
              </a:rPr>
              <a:t>Arcanobacter</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pyogenes</a:t>
            </a:r>
            <a:r>
              <a:rPr lang="fr-FR" sz="1200" i="0" kern="1200" dirty="0">
                <a:solidFill>
                  <a:schemeClr val="tx1"/>
                </a:solidFill>
                <a:effectLst/>
                <a:latin typeface="+mn-lt"/>
                <a:ea typeface="+mn-ea"/>
                <a:cs typeface="+mn-cs"/>
              </a:rPr>
              <a:t> et de E. Coli en cas de</a:t>
            </a:r>
            <a:r>
              <a:rPr lang="fr-FR" sz="1200" i="0" kern="1200" baseline="0" dirty="0">
                <a:solidFill>
                  <a:schemeClr val="tx1"/>
                </a:solidFill>
                <a:effectLst/>
                <a:latin typeface="+mn-lt"/>
                <a:ea typeface="+mn-ea"/>
                <a:cs typeface="+mn-cs"/>
              </a:rPr>
              <a:t> </a:t>
            </a:r>
            <a:r>
              <a:rPr lang="fr-FR" sz="1200" i="0" kern="1200" dirty="0">
                <a:solidFill>
                  <a:schemeClr val="tx1"/>
                </a:solidFill>
                <a:effectLst/>
                <a:latin typeface="+mn-lt"/>
                <a:ea typeface="+mn-ea"/>
                <a:cs typeface="+mn-cs"/>
              </a:rPr>
              <a:t>métrites aigues et des bactéries anaérobies gram négatives telles que </a:t>
            </a:r>
            <a:r>
              <a:rPr lang="fr-FR" sz="1200" i="0" kern="1200" dirty="0" err="1">
                <a:solidFill>
                  <a:schemeClr val="tx1"/>
                </a:solidFill>
                <a:effectLst/>
                <a:latin typeface="+mn-lt"/>
                <a:ea typeface="+mn-ea"/>
                <a:cs typeface="+mn-cs"/>
              </a:rPr>
              <a:t>Fusobacterium</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necrophorum</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Prevotella</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spp</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Porphyromonas</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spp</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Bacteroides</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spp</a:t>
            </a:r>
            <a:r>
              <a:rPr lang="fr-FR" sz="1200" i="0" kern="1200" dirty="0">
                <a:solidFill>
                  <a:schemeClr val="tx1"/>
                </a:solidFill>
                <a:effectLst/>
                <a:latin typeface="+mn-lt"/>
                <a:ea typeface="+mn-ea"/>
                <a:cs typeface="+mn-cs"/>
              </a:rPr>
              <a:t>. en cas d'endométrites cliniques.</a:t>
            </a:r>
            <a:endParaRPr lang="fr-BE" sz="1200" i="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fr-B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9E06BAA-0953-41F6-97A2-1C66F188F58A}" type="slidenum">
              <a:rPr lang="fr-BE" smtClean="0"/>
              <a:t>22</a:t>
            </a:fld>
            <a:endParaRPr lang="fr-BE"/>
          </a:p>
        </p:txBody>
      </p:sp>
    </p:spTree>
    <p:extLst>
      <p:ext uri="{BB962C8B-B14F-4D97-AF65-F5344CB8AC3E}">
        <p14:creationId xmlns:p14="http://schemas.microsoft.com/office/powerpoint/2010/main" val="2241246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74FBB-14E0-CDB6-31DF-08D5FA6455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6F6419-F5BF-F882-7C3F-98F14535C50B}"/>
              </a:ext>
            </a:extLst>
          </p:cNvPr>
          <p:cNvSpPr>
            <a:spLocks noGrp="1" noRot="1" noChangeAspect="1"/>
          </p:cNvSpPr>
          <p:nvPr>
            <p:ph type="sldImg"/>
          </p:nvPr>
        </p:nvSpPr>
        <p:spPr>
          <a:xfrm>
            <a:off x="90488" y="744538"/>
            <a:ext cx="6616700" cy="3722687"/>
          </a:xfrm>
        </p:spPr>
      </p:sp>
      <p:sp>
        <p:nvSpPr>
          <p:cNvPr id="3" name="Espace réservé des commentaires 2">
            <a:extLst>
              <a:ext uri="{FF2B5EF4-FFF2-40B4-BE49-F238E27FC236}">
                <a16:creationId xmlns:a16="http://schemas.microsoft.com/office/drawing/2014/main" id="{A08CCDB6-BA90-6571-E358-435690D0BEE6}"/>
              </a:ext>
            </a:extLst>
          </p:cNvPr>
          <p:cNvSpPr>
            <a:spLocks noGrp="1"/>
          </p:cNvSpPr>
          <p:nvPr>
            <p:ph type="body" idx="1"/>
          </p:nvPr>
        </p:nvSpPr>
        <p:spPr/>
        <p:txBody>
          <a:bodyPr/>
          <a:lstStyle/>
          <a:p>
            <a:r>
              <a:rPr lang="fr-FR" sz="1200" i="0" kern="1200" dirty="0">
                <a:solidFill>
                  <a:schemeClr val="tx1"/>
                </a:solidFill>
                <a:effectLst/>
                <a:latin typeface="+mn-lt"/>
                <a:ea typeface="+mn-ea"/>
                <a:cs typeface="+mn-cs"/>
              </a:rPr>
              <a:t>De nombreuses études ont été consacrées à l'étude de la flore bactérienne du tractus génital au cours du post-partum et chez les </a:t>
            </a:r>
            <a:r>
              <a:rPr lang="fr-FR" sz="1200" i="0" kern="1200" dirty="0" err="1">
                <a:solidFill>
                  <a:schemeClr val="tx1"/>
                </a:solidFill>
                <a:effectLst/>
                <a:latin typeface="+mn-lt"/>
                <a:ea typeface="+mn-ea"/>
                <a:cs typeface="+mn-cs"/>
              </a:rPr>
              <a:t>repeat</a:t>
            </a:r>
            <a:r>
              <a:rPr lang="fr-FR" sz="1200" i="0" kern="1200" dirty="0">
                <a:solidFill>
                  <a:schemeClr val="tx1"/>
                </a:solidFill>
                <a:effectLst/>
                <a:latin typeface="+mn-lt"/>
                <a:ea typeface="+mn-ea"/>
                <a:cs typeface="+mn-cs"/>
              </a:rPr>
              <a:t>-breeders. Les germes identifiés sont classiquement reconnus comme étant les facteurs déterminants responsables des infections utérines. Spécifiques ou non du tractus génital, ils sont de nature bactérienne ou virale. Chez les </a:t>
            </a:r>
            <a:r>
              <a:rPr lang="fr-FR" sz="1200" i="0" kern="1200" dirty="0" err="1">
                <a:solidFill>
                  <a:schemeClr val="tx1"/>
                </a:solidFill>
                <a:effectLst/>
                <a:latin typeface="+mn-lt"/>
                <a:ea typeface="+mn-ea"/>
                <a:cs typeface="+mn-cs"/>
              </a:rPr>
              <a:t>repeat</a:t>
            </a:r>
            <a:r>
              <a:rPr lang="fr-FR" sz="1200" i="0" kern="1200" dirty="0">
                <a:solidFill>
                  <a:schemeClr val="tx1"/>
                </a:solidFill>
                <a:effectLst/>
                <a:latin typeface="+mn-lt"/>
                <a:ea typeface="+mn-ea"/>
                <a:cs typeface="+mn-cs"/>
              </a:rPr>
              <a:t>-breeders, la fréquence des examens bactériologiques positifs s’est avérée comprise entre 34 et 95 %.</a:t>
            </a:r>
            <a:endParaRPr lang="fr-BE"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Ont ainsi été rendus responsables de métrites, divers micro-organismes tels que les virus et plus particulièrement le BHV-4 (Bovine Herpes Virus) dont le rôle immunodépresseur est depuis longtemps reconnu. Ce virus peut se trouver à l’état latent dans les macrophages. Il présente par ailleurs un tropisme certain pour les cellules endométriales.  </a:t>
            </a:r>
            <a:endParaRPr lang="fr-BE"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Divers germes spécifiques ont également été identifiés lors d’infections utérines : </a:t>
            </a:r>
            <a:r>
              <a:rPr lang="fr-FR" sz="1200" i="0" kern="1200" dirty="0" err="1">
                <a:solidFill>
                  <a:schemeClr val="tx1"/>
                </a:solidFill>
                <a:effectLst/>
                <a:latin typeface="+mn-lt"/>
                <a:ea typeface="+mn-ea"/>
                <a:cs typeface="+mn-cs"/>
              </a:rPr>
              <a:t>Leptospira</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Vibrio</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foetus</a:t>
            </a:r>
            <a:r>
              <a:rPr lang="fr-FR" sz="1200" i="0" kern="1200" dirty="0">
                <a:solidFill>
                  <a:schemeClr val="tx1"/>
                </a:solidFill>
                <a:effectLst/>
                <a:latin typeface="+mn-lt"/>
                <a:ea typeface="+mn-ea"/>
                <a:cs typeface="+mn-cs"/>
              </a:rPr>
              <a:t>, Trichomonas </a:t>
            </a:r>
            <a:r>
              <a:rPr lang="fr-FR" sz="1200" i="0" kern="1200" dirty="0" err="1">
                <a:solidFill>
                  <a:schemeClr val="tx1"/>
                </a:solidFill>
                <a:effectLst/>
                <a:latin typeface="+mn-lt"/>
                <a:ea typeface="+mn-ea"/>
                <a:cs typeface="+mn-cs"/>
              </a:rPr>
              <a:t>foetus</a:t>
            </a:r>
            <a:r>
              <a:rPr lang="fr-FR" sz="1200" i="0" kern="1200" dirty="0">
                <a:solidFill>
                  <a:schemeClr val="tx1"/>
                </a:solidFill>
                <a:effectLst/>
                <a:latin typeface="+mn-lt"/>
                <a:ea typeface="+mn-ea"/>
                <a:cs typeface="+mn-cs"/>
              </a:rPr>
              <a:t> et Brucella </a:t>
            </a:r>
            <a:r>
              <a:rPr lang="fr-FR" sz="1200" i="0" kern="1200" dirty="0" err="1">
                <a:solidFill>
                  <a:schemeClr val="tx1"/>
                </a:solidFill>
                <a:effectLst/>
                <a:latin typeface="+mn-lt"/>
                <a:ea typeface="+mn-ea"/>
                <a:cs typeface="+mn-cs"/>
              </a:rPr>
              <a:t>abortus</a:t>
            </a:r>
            <a:r>
              <a:rPr lang="fr-FR" sz="1200" i="0" kern="1200" dirty="0">
                <a:solidFill>
                  <a:schemeClr val="tx1"/>
                </a:solidFill>
                <a:effectLst/>
                <a:latin typeface="+mn-lt"/>
                <a:ea typeface="+mn-ea"/>
                <a:cs typeface="+mn-cs"/>
              </a:rPr>
              <a:t>, Haemophilus </a:t>
            </a:r>
            <a:r>
              <a:rPr lang="fr-FR" sz="1200" i="0" kern="1200" dirty="0" err="1">
                <a:solidFill>
                  <a:schemeClr val="tx1"/>
                </a:solidFill>
                <a:effectLst/>
                <a:latin typeface="+mn-lt"/>
                <a:ea typeface="+mn-ea"/>
                <a:cs typeface="+mn-cs"/>
              </a:rPr>
              <a:t>somnus</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Mycoplasma</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et </a:t>
            </a:r>
            <a:r>
              <a:rPr lang="fr-FR" sz="1200" i="0" kern="1200" dirty="0" err="1">
                <a:solidFill>
                  <a:schemeClr val="tx1"/>
                </a:solidFill>
                <a:effectLst/>
                <a:latin typeface="+mn-lt"/>
                <a:ea typeface="+mn-ea"/>
                <a:cs typeface="+mn-cs"/>
              </a:rPr>
              <a:t>Ureaplasma</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Par ailleurs, de multiples bactéries commensales ou non du tractus génital, Gram positif et Gram négatif, aérobies ou anaérobies ont été identifiées avec une fréquence variable selon les auteurs, dans des prélèvements utérins effectués au cours des premières semaines suivant le vêlage. Parmi les plus fréquentes, il convient de mentionner Streptococcus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Clostridium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Pasteurella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Staphylococcus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Pseudomonas </a:t>
            </a:r>
            <a:r>
              <a:rPr lang="fr-FR" sz="1200" i="0" kern="1200" dirty="0" err="1">
                <a:solidFill>
                  <a:schemeClr val="tx1"/>
                </a:solidFill>
                <a:effectLst/>
                <a:latin typeface="+mn-lt"/>
                <a:ea typeface="+mn-ea"/>
                <a:cs typeface="+mn-cs"/>
              </a:rPr>
              <a:t>aeruginosa</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Bacteroides</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et Proteus </a:t>
            </a:r>
            <a:r>
              <a:rPr lang="fr-FR" sz="1200" i="0" kern="1200" dirty="0" err="1">
                <a:solidFill>
                  <a:schemeClr val="tx1"/>
                </a:solidFill>
                <a:effectLst/>
                <a:latin typeface="+mn-lt"/>
                <a:ea typeface="+mn-ea"/>
                <a:cs typeface="+mn-cs"/>
              </a:rPr>
              <a:t>species</a:t>
            </a:r>
            <a:r>
              <a:rPr lang="fr-FR" sz="1200" i="0" kern="1200" dirty="0">
                <a:solidFill>
                  <a:schemeClr val="tx1"/>
                </a:solidFill>
                <a:effectLst/>
                <a:latin typeface="+mn-lt"/>
                <a:ea typeface="+mn-ea"/>
                <a:cs typeface="+mn-cs"/>
              </a:rPr>
              <a:t>. Certains germes sont davantage rendus responsables de manifestations cliniques : Escherichia coli,</a:t>
            </a:r>
            <a:r>
              <a:rPr lang="fr-FR" sz="1200" i="0" kern="1200" baseline="0" dirty="0">
                <a:solidFill>
                  <a:schemeClr val="tx1"/>
                </a:solidFill>
                <a:effectLst/>
                <a:latin typeface="+mn-lt"/>
                <a:ea typeface="+mn-ea"/>
                <a:cs typeface="+mn-cs"/>
              </a:rPr>
              <a:t> </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Fusobacterium</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necrophorum</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Arcanobacter</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pyogenes</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Prevotella</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melanogenicus</a:t>
            </a:r>
            <a:r>
              <a:rPr lang="fr-FR" sz="1200" i="0" kern="1200" dirty="0">
                <a:solidFill>
                  <a:schemeClr val="tx1"/>
                </a:solidFill>
                <a:effectLst/>
                <a:latin typeface="+mn-lt"/>
                <a:ea typeface="+mn-ea"/>
                <a:cs typeface="+mn-cs"/>
              </a:rPr>
              <a:t>.</a:t>
            </a:r>
            <a:endParaRPr lang="fr-BE"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Quelques études plus spécifiques ont comparé la bactériologie des vaches normales, avec endométrites aigues et endométrites chroniques.  Elles démontrent en cas d'endométrites l’importance respectivement de </a:t>
            </a:r>
            <a:r>
              <a:rPr lang="fr-FR" sz="1200" i="0" kern="1200" dirty="0" err="1">
                <a:solidFill>
                  <a:schemeClr val="tx1"/>
                </a:solidFill>
                <a:effectLst/>
                <a:latin typeface="+mn-lt"/>
                <a:ea typeface="+mn-ea"/>
                <a:cs typeface="+mn-cs"/>
              </a:rPr>
              <a:t>Arcanobacter</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pyogenes</a:t>
            </a:r>
            <a:r>
              <a:rPr lang="fr-FR" sz="1200" i="0" kern="1200" dirty="0">
                <a:solidFill>
                  <a:schemeClr val="tx1"/>
                </a:solidFill>
                <a:effectLst/>
                <a:latin typeface="+mn-lt"/>
                <a:ea typeface="+mn-ea"/>
                <a:cs typeface="+mn-cs"/>
              </a:rPr>
              <a:t> et de E. Coli en cas de</a:t>
            </a:r>
            <a:r>
              <a:rPr lang="fr-FR" sz="1200" i="0" kern="1200" baseline="0" dirty="0">
                <a:solidFill>
                  <a:schemeClr val="tx1"/>
                </a:solidFill>
                <a:effectLst/>
                <a:latin typeface="+mn-lt"/>
                <a:ea typeface="+mn-ea"/>
                <a:cs typeface="+mn-cs"/>
              </a:rPr>
              <a:t> </a:t>
            </a:r>
            <a:r>
              <a:rPr lang="fr-FR" sz="1200" i="0" kern="1200" dirty="0">
                <a:solidFill>
                  <a:schemeClr val="tx1"/>
                </a:solidFill>
                <a:effectLst/>
                <a:latin typeface="+mn-lt"/>
                <a:ea typeface="+mn-ea"/>
                <a:cs typeface="+mn-cs"/>
              </a:rPr>
              <a:t>métrites aigues et des bactéries anaérobies gram négatives telles que </a:t>
            </a:r>
            <a:r>
              <a:rPr lang="fr-FR" sz="1200" i="0" kern="1200" dirty="0" err="1">
                <a:solidFill>
                  <a:schemeClr val="tx1"/>
                </a:solidFill>
                <a:effectLst/>
                <a:latin typeface="+mn-lt"/>
                <a:ea typeface="+mn-ea"/>
                <a:cs typeface="+mn-cs"/>
              </a:rPr>
              <a:t>Fusobacterium</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necrophorum</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Prevotella</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spp</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Porphyromonas</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spp</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Bacteroides</a:t>
            </a:r>
            <a:r>
              <a:rPr lang="fr-FR" sz="1200" i="0" kern="1200" dirty="0">
                <a:solidFill>
                  <a:schemeClr val="tx1"/>
                </a:solidFill>
                <a:effectLst/>
                <a:latin typeface="+mn-lt"/>
                <a:ea typeface="+mn-ea"/>
                <a:cs typeface="+mn-cs"/>
              </a:rPr>
              <a:t> </a:t>
            </a:r>
            <a:r>
              <a:rPr lang="fr-FR" sz="1200" i="0" kern="1200" dirty="0" err="1">
                <a:solidFill>
                  <a:schemeClr val="tx1"/>
                </a:solidFill>
                <a:effectLst/>
                <a:latin typeface="+mn-lt"/>
                <a:ea typeface="+mn-ea"/>
                <a:cs typeface="+mn-cs"/>
              </a:rPr>
              <a:t>spp</a:t>
            </a:r>
            <a:r>
              <a:rPr lang="fr-FR" sz="1200" i="0" kern="1200" dirty="0">
                <a:solidFill>
                  <a:schemeClr val="tx1"/>
                </a:solidFill>
                <a:effectLst/>
                <a:latin typeface="+mn-lt"/>
                <a:ea typeface="+mn-ea"/>
                <a:cs typeface="+mn-cs"/>
              </a:rPr>
              <a:t>. en cas d'endométrites cliniques.</a:t>
            </a:r>
            <a:endParaRPr lang="fr-BE" sz="1200" i="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fr-BE" sz="1200" kern="1200" dirty="0">
              <a:solidFill>
                <a:schemeClr val="tx1"/>
              </a:solidFill>
              <a:effectLst/>
              <a:latin typeface="+mn-lt"/>
              <a:ea typeface="+mn-ea"/>
              <a:cs typeface="+mn-cs"/>
            </a:endParaRPr>
          </a:p>
        </p:txBody>
      </p:sp>
      <p:sp>
        <p:nvSpPr>
          <p:cNvPr id="4" name="Espace réservé du numéro de diapositive 3">
            <a:extLst>
              <a:ext uri="{FF2B5EF4-FFF2-40B4-BE49-F238E27FC236}">
                <a16:creationId xmlns:a16="http://schemas.microsoft.com/office/drawing/2014/main" id="{89D9B28A-4FB2-B937-EE1D-87B0C1F5A3C5}"/>
              </a:ext>
            </a:extLst>
          </p:cNvPr>
          <p:cNvSpPr>
            <a:spLocks noGrp="1"/>
          </p:cNvSpPr>
          <p:nvPr>
            <p:ph type="sldNum" sz="quarter" idx="10"/>
          </p:nvPr>
        </p:nvSpPr>
        <p:spPr/>
        <p:txBody>
          <a:bodyPr/>
          <a:lstStyle/>
          <a:p>
            <a:fld id="{19E06BAA-0953-41F6-97A2-1C66F188F58A}" type="slidenum">
              <a:rPr lang="fr-BE" smtClean="0"/>
              <a:t>23</a:t>
            </a:fld>
            <a:endParaRPr lang="fr-BE"/>
          </a:p>
        </p:txBody>
      </p:sp>
    </p:spTree>
    <p:extLst>
      <p:ext uri="{BB962C8B-B14F-4D97-AF65-F5344CB8AC3E}">
        <p14:creationId xmlns:p14="http://schemas.microsoft.com/office/powerpoint/2010/main" val="2073166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r>
              <a:rPr lang="fr-BE" sz="1200" kern="1200" dirty="0">
                <a:solidFill>
                  <a:schemeClr val="tx1"/>
                </a:solidFill>
                <a:effectLst/>
                <a:latin typeface="+mn-lt"/>
                <a:ea typeface="+mn-ea"/>
                <a:cs typeface="+mn-cs"/>
              </a:rPr>
              <a:t>Les mécanismes de défense de l’utérus sont multiples. Les </a:t>
            </a:r>
            <a:r>
              <a:rPr lang="fr-BE" sz="1200" u="sng" kern="1200" dirty="0">
                <a:solidFill>
                  <a:schemeClr val="tx1"/>
                </a:solidFill>
                <a:effectLst/>
                <a:latin typeface="+mn-lt"/>
                <a:ea typeface="+mn-ea"/>
                <a:cs typeface="+mn-cs"/>
              </a:rPr>
              <a:t>facteurs mécaniques</a:t>
            </a:r>
            <a:r>
              <a:rPr lang="fr-BE" sz="1200" kern="1200" dirty="0">
                <a:solidFill>
                  <a:schemeClr val="tx1"/>
                </a:solidFill>
                <a:effectLst/>
                <a:latin typeface="+mn-lt"/>
                <a:ea typeface="+mn-ea"/>
                <a:cs typeface="+mn-cs"/>
              </a:rPr>
              <a:t> telles que les sécrétions épithéliales et glandulaires de l'endomètre, les contractions utérines lors de l'œstrus et du vêlage, la structure </a:t>
            </a:r>
            <a:r>
              <a:rPr lang="fr-BE" sz="1200" kern="1200" dirty="0" err="1">
                <a:solidFill>
                  <a:schemeClr val="tx1"/>
                </a:solidFill>
                <a:effectLst/>
                <a:latin typeface="+mn-lt"/>
                <a:ea typeface="+mn-ea"/>
                <a:cs typeface="+mn-cs"/>
              </a:rPr>
              <a:t>collagénique</a:t>
            </a:r>
            <a:r>
              <a:rPr lang="fr-BE" sz="1200" kern="1200" dirty="0">
                <a:solidFill>
                  <a:schemeClr val="tx1"/>
                </a:solidFill>
                <a:effectLst/>
                <a:latin typeface="+mn-lt"/>
                <a:ea typeface="+mn-ea"/>
                <a:cs typeface="+mn-cs"/>
              </a:rPr>
              <a:t> des anneaux du col utérin, l'involution utérine constituent des moyens d'élimination du contenu utérin et participent à ce titre à la défense de l'utérus contre l'infection. Les </a:t>
            </a:r>
            <a:r>
              <a:rPr lang="fr-BE" sz="1200" u="sng" kern="1200" dirty="0">
                <a:solidFill>
                  <a:schemeClr val="tx1"/>
                </a:solidFill>
                <a:effectLst/>
                <a:latin typeface="+mn-lt"/>
                <a:ea typeface="+mn-ea"/>
                <a:cs typeface="+mn-cs"/>
              </a:rPr>
              <a:t>facteurs cellulaires </a:t>
            </a:r>
            <a:r>
              <a:rPr lang="fr-BE" sz="1200" kern="1200" dirty="0">
                <a:solidFill>
                  <a:schemeClr val="tx1"/>
                </a:solidFill>
                <a:effectLst/>
                <a:latin typeface="+mn-lt"/>
                <a:ea typeface="+mn-ea"/>
                <a:cs typeface="+mn-cs"/>
              </a:rPr>
              <a:t>sont surtout représentés par les </a:t>
            </a:r>
            <a:r>
              <a:rPr lang="fr-BE" sz="1200" kern="1200" dirty="0" err="1">
                <a:solidFill>
                  <a:schemeClr val="tx1"/>
                </a:solidFill>
                <a:effectLst/>
                <a:latin typeface="+mn-lt"/>
                <a:ea typeface="+mn-ea"/>
                <a:cs typeface="+mn-cs"/>
              </a:rPr>
              <a:t>PMNs</a:t>
            </a:r>
            <a:r>
              <a:rPr lang="fr-BE" sz="1200" kern="1200" dirty="0">
                <a:solidFill>
                  <a:schemeClr val="tx1"/>
                </a:solidFill>
                <a:effectLst/>
                <a:latin typeface="+mn-lt"/>
                <a:ea typeface="+mn-ea"/>
                <a:cs typeface="+mn-cs"/>
              </a:rPr>
              <a:t> et les lymphocytes mais également par les cellules endométriales qui disposent de récepteurs spécifiques</a:t>
            </a:r>
            <a:r>
              <a:rPr lang="fr-BE" sz="1200" kern="1200" baseline="0" dirty="0">
                <a:solidFill>
                  <a:schemeClr val="tx1"/>
                </a:solidFill>
                <a:effectLst/>
                <a:latin typeface="+mn-lt"/>
                <a:ea typeface="+mn-ea"/>
                <a:cs typeface="+mn-cs"/>
              </a:rPr>
              <a:t> qui leur permettent d’identifier les </a:t>
            </a:r>
            <a:r>
              <a:rPr lang="fr-BE" sz="1200" kern="1200" baseline="0" dirty="0" err="1">
                <a:solidFill>
                  <a:schemeClr val="tx1"/>
                </a:solidFill>
                <a:effectLst/>
                <a:latin typeface="+mn-lt"/>
                <a:ea typeface="+mn-ea"/>
                <a:cs typeface="+mn-cs"/>
              </a:rPr>
              <a:t>lipopolysaccharides</a:t>
            </a:r>
            <a:r>
              <a:rPr lang="fr-BE" sz="1200" kern="1200" baseline="0" dirty="0">
                <a:solidFill>
                  <a:schemeClr val="tx1"/>
                </a:solidFill>
                <a:effectLst/>
                <a:latin typeface="+mn-lt"/>
                <a:ea typeface="+mn-ea"/>
                <a:cs typeface="+mn-cs"/>
              </a:rPr>
              <a:t> (</a:t>
            </a:r>
            <a:r>
              <a:rPr lang="fr-BE" sz="1200" kern="1200" baseline="0" dirty="0" err="1">
                <a:solidFill>
                  <a:schemeClr val="tx1"/>
                </a:solidFill>
                <a:effectLst/>
                <a:latin typeface="+mn-lt"/>
                <a:ea typeface="+mn-ea"/>
                <a:cs typeface="+mn-cs"/>
              </a:rPr>
              <a:t>LPS</a:t>
            </a:r>
            <a:r>
              <a:rPr lang="fr-BE" sz="1200" kern="1200" baseline="0" dirty="0">
                <a:solidFill>
                  <a:schemeClr val="tx1"/>
                </a:solidFill>
                <a:effectLst/>
                <a:latin typeface="+mn-lt"/>
                <a:ea typeface="+mn-ea"/>
                <a:cs typeface="+mn-cs"/>
              </a:rPr>
              <a:t>) d’E Coli mais également l’ADN ou l’ARN des bactéries. Ces cellules endométriales contribuent également à la synthèse de peptides antimicrobiens, les </a:t>
            </a:r>
            <a:r>
              <a:rPr lang="fr-BE" sz="1200" kern="1200" baseline="0" dirty="0" err="1">
                <a:solidFill>
                  <a:schemeClr val="tx1"/>
                </a:solidFill>
                <a:effectLst/>
                <a:latin typeface="+mn-lt"/>
                <a:ea typeface="+mn-ea"/>
                <a:cs typeface="+mn-cs"/>
              </a:rPr>
              <a:t>défensines</a:t>
            </a:r>
            <a:r>
              <a:rPr lang="fr-BE" sz="1200" kern="1200" baseline="0" dirty="0">
                <a:solidFill>
                  <a:schemeClr val="tx1"/>
                </a:solidFill>
                <a:effectLst/>
                <a:latin typeface="+mn-lt"/>
                <a:ea typeface="+mn-ea"/>
                <a:cs typeface="+mn-cs"/>
              </a:rPr>
              <a:t>. Les </a:t>
            </a:r>
            <a:r>
              <a:rPr lang="fr-BE" sz="1200" kern="1200" baseline="0" dirty="0" err="1">
                <a:solidFill>
                  <a:schemeClr val="tx1"/>
                </a:solidFill>
                <a:effectLst/>
                <a:latin typeface="+mn-lt"/>
                <a:ea typeface="+mn-ea"/>
                <a:cs typeface="+mn-cs"/>
              </a:rPr>
              <a:t>PMNs</a:t>
            </a:r>
            <a:r>
              <a:rPr lang="fr-BE" sz="1200" kern="1200" baseline="0" dirty="0">
                <a:solidFill>
                  <a:schemeClr val="tx1"/>
                </a:solidFill>
                <a:effectLst/>
                <a:latin typeface="+mn-lt"/>
                <a:ea typeface="+mn-ea"/>
                <a:cs typeface="+mn-cs"/>
              </a:rPr>
              <a:t>, responsables de l’immunité acquise vont sous l’influence de divers facteurs </a:t>
            </a:r>
            <a:r>
              <a:rPr lang="fr-BE" sz="1200" kern="1200" baseline="0" dirty="0" err="1">
                <a:solidFill>
                  <a:schemeClr val="tx1"/>
                </a:solidFill>
                <a:effectLst/>
                <a:latin typeface="+mn-lt"/>
                <a:ea typeface="+mn-ea"/>
                <a:cs typeface="+mn-cs"/>
              </a:rPr>
              <a:t>leucotactiques</a:t>
            </a:r>
            <a:r>
              <a:rPr lang="fr-BE" sz="1200" kern="1200" baseline="0" dirty="0">
                <a:solidFill>
                  <a:schemeClr val="tx1"/>
                </a:solidFill>
                <a:effectLst/>
                <a:latin typeface="+mn-lt"/>
                <a:ea typeface="+mn-ea"/>
                <a:cs typeface="+mn-cs"/>
              </a:rPr>
              <a:t> tels les leucotriènes migrer vers la lumière utérine puis exercer leur activité phagocytaire. Les lymphocytes sont responsables de l’immunité innée. Ils vont synthétiser des anticorps et des protéines </a:t>
            </a:r>
            <a:r>
              <a:rPr lang="fr-BE" sz="1200" kern="1200" baseline="0" dirty="0" err="1">
                <a:solidFill>
                  <a:schemeClr val="tx1"/>
                </a:solidFill>
                <a:effectLst/>
                <a:latin typeface="+mn-lt"/>
                <a:ea typeface="+mn-ea"/>
                <a:cs typeface="+mn-cs"/>
              </a:rPr>
              <a:t>proinflammatoires</a:t>
            </a:r>
            <a:r>
              <a:rPr lang="fr-BE" sz="1200" kern="1200" baseline="0" dirty="0">
                <a:solidFill>
                  <a:schemeClr val="tx1"/>
                </a:solidFill>
                <a:effectLst/>
                <a:latin typeface="+mn-lt"/>
                <a:ea typeface="+mn-ea"/>
                <a:cs typeface="+mn-cs"/>
              </a:rPr>
              <a:t> telles les cytokines qui vont contribuer à augmenter l’afflux des neutrophiles et la synthèse de protéines inflammatoires comme l’haptoglobine par le foie. Diverses hormones sont également impliquées dans la défense de l’utérus contre l’infection. Leur action est opposée. Ainsi la progestérone a un effet négatif car elle inhibe les contractions utérines, diminue le chimiotactisme cellulaire et le pH utérin ce qui contribue à augmenter la multiplication bactérienne. De la même manière la </a:t>
            </a:r>
            <a:r>
              <a:rPr lang="fr-BE" sz="1200" kern="1200" baseline="0" dirty="0" err="1">
                <a:solidFill>
                  <a:schemeClr val="tx1"/>
                </a:solidFill>
                <a:effectLst/>
                <a:latin typeface="+mn-lt"/>
                <a:ea typeface="+mn-ea"/>
                <a:cs typeface="+mn-cs"/>
              </a:rPr>
              <a:t>PGE</a:t>
            </a:r>
            <a:r>
              <a:rPr lang="fr-BE" sz="1200" kern="1200" baseline="0" dirty="0">
                <a:solidFill>
                  <a:schemeClr val="tx1"/>
                </a:solidFill>
                <a:effectLst/>
                <a:latin typeface="+mn-lt"/>
                <a:ea typeface="+mn-ea"/>
                <a:cs typeface="+mn-cs"/>
              </a:rPr>
              <a:t> contribue à réduire l’activité cellulaire. A l’inverse, les </a:t>
            </a:r>
            <a:r>
              <a:rPr lang="fr-BE" sz="1200" kern="1200" baseline="0" dirty="0" err="1">
                <a:solidFill>
                  <a:schemeClr val="tx1"/>
                </a:solidFill>
                <a:effectLst/>
                <a:latin typeface="+mn-lt"/>
                <a:ea typeface="+mn-ea"/>
                <a:cs typeface="+mn-cs"/>
              </a:rPr>
              <a:t>oestrogènes</a:t>
            </a:r>
            <a:r>
              <a:rPr lang="fr-BE" sz="1200" kern="1200" baseline="0" dirty="0">
                <a:solidFill>
                  <a:schemeClr val="tx1"/>
                </a:solidFill>
                <a:effectLst/>
                <a:latin typeface="+mn-lt"/>
                <a:ea typeface="+mn-ea"/>
                <a:cs typeface="+mn-cs"/>
              </a:rPr>
              <a:t>, la </a:t>
            </a:r>
            <a:r>
              <a:rPr lang="fr-BE" sz="1200" kern="1200" baseline="0" dirty="0" err="1">
                <a:solidFill>
                  <a:schemeClr val="tx1"/>
                </a:solidFill>
                <a:effectLst/>
                <a:latin typeface="+mn-lt"/>
                <a:ea typeface="+mn-ea"/>
                <a:cs typeface="+mn-cs"/>
              </a:rPr>
              <a:t>PGF</a:t>
            </a:r>
            <a:r>
              <a:rPr lang="fr-BE" sz="1200" kern="1200" baseline="0" dirty="0">
                <a:solidFill>
                  <a:schemeClr val="tx1"/>
                </a:solidFill>
                <a:effectLst/>
                <a:latin typeface="+mn-lt"/>
                <a:ea typeface="+mn-ea"/>
                <a:cs typeface="+mn-cs"/>
              </a:rPr>
              <a:t> et les leucotriènes vont contribuer à renforcer la défense utérine.   </a:t>
            </a:r>
          </a:p>
          <a:p>
            <a:endParaRPr lang="fr-BE" sz="1200" kern="1200" baseline="0" dirty="0">
              <a:solidFill>
                <a:schemeClr val="tx1"/>
              </a:solidFill>
              <a:effectLst/>
              <a:latin typeface="+mn-lt"/>
              <a:ea typeface="+mn-ea"/>
              <a:cs typeface="+mn-cs"/>
            </a:endParaRPr>
          </a:p>
          <a:p>
            <a:endParaRPr lang="fr-BE" sz="120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9E06BAA-0953-41F6-97A2-1C66F188F58A}" type="slidenum">
              <a:rPr lang="fr-BE" smtClean="0"/>
              <a:t>24</a:t>
            </a:fld>
            <a:endParaRPr lang="fr-BE"/>
          </a:p>
        </p:txBody>
      </p:sp>
    </p:spTree>
    <p:extLst>
      <p:ext uri="{BB962C8B-B14F-4D97-AF65-F5344CB8AC3E}">
        <p14:creationId xmlns:p14="http://schemas.microsoft.com/office/powerpoint/2010/main" val="2523040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uverture">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id="{A1B71D6E-E085-4A13-9798-18FD9F35C1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75" y="0"/>
            <a:ext cx="12185650" cy="6858000"/>
          </a:xfrm>
          <a:prstGeom prst="rect">
            <a:avLst/>
          </a:prstGeom>
        </p:spPr>
      </p:pic>
      <p:pic>
        <p:nvPicPr>
          <p:cNvPr id="12" name="Image 11">
            <a:extLst>
              <a:ext uri="{FF2B5EF4-FFF2-40B4-BE49-F238E27FC236}">
                <a16:creationId xmlns:a16="http://schemas.microsoft.com/office/drawing/2014/main" id="{389CB229-70E1-4E74-A831-98495E578CB0}"/>
              </a:ext>
            </a:extLst>
          </p:cNvPr>
          <p:cNvPicPr>
            <a:picLocks noChangeAspect="1"/>
          </p:cNvPicPr>
          <p:nvPr/>
        </p:nvPicPr>
        <p:blipFill rotWithShape="1">
          <a:blip r:embed="rId4">
            <a:extLst>
              <a:ext uri="{28A0092B-C50C-407E-A947-70E740481C1C}">
                <a14:useLocalDpi xmlns:a14="http://schemas.microsoft.com/office/drawing/2010/main" val="0"/>
              </a:ext>
            </a:extLst>
          </a:blip>
          <a:srcRect l="15314"/>
          <a:stretch/>
        </p:blipFill>
        <p:spPr>
          <a:xfrm>
            <a:off x="1" y="0"/>
            <a:ext cx="8744072" cy="6858000"/>
          </a:xfrm>
          <a:prstGeom prst="rect">
            <a:avLst/>
          </a:prstGeom>
        </p:spPr>
      </p:pic>
      <p:sp>
        <p:nvSpPr>
          <p:cNvPr id="4" name="Espace réservé de la date 3">
            <a:extLst>
              <a:ext uri="{FF2B5EF4-FFF2-40B4-BE49-F238E27FC236}">
                <a16:creationId xmlns:a16="http://schemas.microsoft.com/office/drawing/2014/main" id="{29C1075B-2F92-4E2D-8142-8841E8DAA0D4}"/>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5" name="Espace réservé du pied de page 4">
            <a:extLst>
              <a:ext uri="{FF2B5EF4-FFF2-40B4-BE49-F238E27FC236}">
                <a16:creationId xmlns:a16="http://schemas.microsoft.com/office/drawing/2014/main" id="{49F63CE2-EC33-4E1C-BE06-AAF9A99CE6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A49EEC-83C3-4446-90D5-75F5B2A2CB76}"/>
              </a:ext>
            </a:extLst>
          </p:cNvPr>
          <p:cNvSpPr>
            <a:spLocks noGrp="1"/>
          </p:cNvSpPr>
          <p:nvPr>
            <p:ph type="sldNum" sz="quarter" idx="12"/>
          </p:nvPr>
        </p:nvSpPr>
        <p:spPr/>
        <p:txBody>
          <a:bodyPr/>
          <a:lstStyle/>
          <a:p>
            <a:fld id="{EB9A11D9-48EC-4E2E-A06A-CF021B89230E}" type="slidenum">
              <a:rPr lang="fr-FR" smtClean="0"/>
              <a:t>‹N°›</a:t>
            </a:fld>
            <a:endParaRPr lang="fr-FR"/>
          </a:p>
        </p:txBody>
      </p:sp>
      <p:pic>
        <p:nvPicPr>
          <p:cNvPr id="7" name="Google Shape;79;p14">
            <a:extLst>
              <a:ext uri="{FF2B5EF4-FFF2-40B4-BE49-F238E27FC236}">
                <a16:creationId xmlns:a16="http://schemas.microsoft.com/office/drawing/2014/main" id="{1EE5D569-11B5-4F5F-BA01-7E0512BA791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 y="6230862"/>
            <a:ext cx="12191984" cy="634999"/>
          </a:xfrm>
          <a:prstGeom prst="rect">
            <a:avLst/>
          </a:prstGeom>
          <a:noFill/>
          <a:ln>
            <a:noFill/>
          </a:ln>
        </p:spPr>
      </p:pic>
      <p:pic>
        <p:nvPicPr>
          <p:cNvPr id="9" name="Graphique 8">
            <a:extLst>
              <a:ext uri="{FF2B5EF4-FFF2-40B4-BE49-F238E27FC236}">
                <a16:creationId xmlns:a16="http://schemas.microsoft.com/office/drawing/2014/main" id="{7AD131D5-2D35-4082-AA37-014A0AF8E4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3581400" cy="1203960"/>
          </a:xfrm>
          <a:prstGeom prst="rect">
            <a:avLst/>
          </a:prstGeom>
        </p:spPr>
      </p:pic>
      <p:grpSp>
        <p:nvGrpSpPr>
          <p:cNvPr id="19" name="Groupe 18">
            <a:extLst>
              <a:ext uri="{FF2B5EF4-FFF2-40B4-BE49-F238E27FC236}">
                <a16:creationId xmlns:a16="http://schemas.microsoft.com/office/drawing/2014/main" id="{2FF1FE33-8767-43E7-954C-93FD5558A472}"/>
              </a:ext>
            </a:extLst>
          </p:cNvPr>
          <p:cNvGrpSpPr/>
          <p:nvPr/>
        </p:nvGrpSpPr>
        <p:grpSpPr>
          <a:xfrm>
            <a:off x="624173" y="5636102"/>
            <a:ext cx="8644818" cy="430887"/>
            <a:chOff x="713624" y="4990375"/>
            <a:chExt cx="8644818" cy="430887"/>
          </a:xfrm>
        </p:grpSpPr>
        <p:sp>
          <p:nvSpPr>
            <p:cNvPr id="20" name="Parallélogramme 19">
              <a:extLst>
                <a:ext uri="{FF2B5EF4-FFF2-40B4-BE49-F238E27FC236}">
                  <a16:creationId xmlns:a16="http://schemas.microsoft.com/office/drawing/2014/main" id="{A6C4D2E9-2CE6-4BAF-B202-D7A4C85645D0}"/>
                </a:ext>
              </a:extLst>
            </p:cNvPr>
            <p:cNvSpPr/>
            <p:nvPr/>
          </p:nvSpPr>
          <p:spPr>
            <a:xfrm>
              <a:off x="716791" y="5008705"/>
              <a:ext cx="8641651" cy="386881"/>
            </a:xfrm>
            <a:prstGeom prst="parallelogram">
              <a:avLst>
                <a:gd name="adj" fmla="val 481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01099FCF-AE37-4467-8338-BC7AB180680A}"/>
                </a:ext>
              </a:extLst>
            </p:cNvPr>
            <p:cNvSpPr txBox="1"/>
            <p:nvPr/>
          </p:nvSpPr>
          <p:spPr>
            <a:xfrm>
              <a:off x="713624" y="4990375"/>
              <a:ext cx="8558532" cy="430887"/>
            </a:xfrm>
            <a:prstGeom prst="rect">
              <a:avLst/>
            </a:prstGeom>
            <a:noFill/>
          </p:spPr>
          <p:txBody>
            <a:bodyPr wrap="square" rtlCol="0">
              <a:spAutoFit/>
            </a:bodyPr>
            <a:lstStyle/>
            <a:p>
              <a:pPr algn="ctr"/>
              <a:r>
                <a:rPr lang="fr-FR" sz="2200" b="1" i="1" u="none" dirty="0">
                  <a:solidFill>
                    <a:srgbClr val="00618D"/>
                  </a:solidFill>
                  <a:latin typeface="Montserrat" pitchFamily="2" charset="0"/>
                </a:rPr>
                <a:t>« Ensemble maîtrisons la reproduction de demain ! »</a:t>
              </a:r>
            </a:p>
          </p:txBody>
        </p:sp>
      </p:grpSp>
    </p:spTree>
    <p:extLst>
      <p:ext uri="{BB962C8B-B14F-4D97-AF65-F5344CB8AC3E}">
        <p14:creationId xmlns:p14="http://schemas.microsoft.com/office/powerpoint/2010/main" val="400728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42ABC-0060-4831-97C5-A63813DE2638}"/>
              </a:ext>
            </a:extLst>
          </p:cNvPr>
          <p:cNvSpPr>
            <a:spLocks noGrp="1"/>
          </p:cNvSpPr>
          <p:nvPr>
            <p:ph type="title"/>
          </p:nvPr>
        </p:nvSpPr>
        <p:spPr>
          <a:xfrm>
            <a:off x="839788" y="987424"/>
            <a:ext cx="3932237" cy="1069975"/>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9882096-F046-4F66-B02F-C29D75537A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56FC67D-8A1F-42D2-90F1-93054F4863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8A4B4CF1-8B3A-4A2F-8BB1-EC6D2B3C08BC}"/>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6" name="Espace réservé du pied de page 5">
            <a:extLst>
              <a:ext uri="{FF2B5EF4-FFF2-40B4-BE49-F238E27FC236}">
                <a16:creationId xmlns:a16="http://schemas.microsoft.com/office/drawing/2014/main" id="{02E9F014-D5A1-49C7-ABFE-4945125B100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740A832-0583-495D-97D7-F18FE1A7AA6C}"/>
              </a:ext>
            </a:extLst>
          </p:cNvPr>
          <p:cNvSpPr>
            <a:spLocks noGrp="1"/>
          </p:cNvSpPr>
          <p:nvPr>
            <p:ph type="sldNum" sz="quarter" idx="12"/>
          </p:nvPr>
        </p:nvSpPr>
        <p:spPr/>
        <p:txBody>
          <a:bodyPr/>
          <a:lstStyle/>
          <a:p>
            <a:fld id="{EB9A11D9-48EC-4E2E-A06A-CF021B89230E}" type="slidenum">
              <a:rPr lang="fr-FR" smtClean="0"/>
              <a:t>‹N°›</a:t>
            </a:fld>
            <a:endParaRPr lang="fr-FR"/>
          </a:p>
        </p:txBody>
      </p:sp>
    </p:spTree>
    <p:extLst>
      <p:ext uri="{BB962C8B-B14F-4D97-AF65-F5344CB8AC3E}">
        <p14:creationId xmlns:p14="http://schemas.microsoft.com/office/powerpoint/2010/main" val="398233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B00447-9845-46F1-8699-5FACEE248E03}"/>
              </a:ext>
            </a:extLst>
          </p:cNvPr>
          <p:cNvSpPr>
            <a:spLocks noGrp="1"/>
          </p:cNvSpPr>
          <p:nvPr>
            <p:ph type="title"/>
          </p:nvPr>
        </p:nvSpPr>
        <p:spPr>
          <a:xfrm>
            <a:off x="839788" y="987424"/>
            <a:ext cx="3932237" cy="1069975"/>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F37961D-8400-4847-A3BD-0A149258A7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2BDD94AE-BFC9-4541-9310-15945030F6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40D25F6D-3931-4A3B-923E-5C73729B831C}"/>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6" name="Espace réservé du pied de page 5">
            <a:extLst>
              <a:ext uri="{FF2B5EF4-FFF2-40B4-BE49-F238E27FC236}">
                <a16:creationId xmlns:a16="http://schemas.microsoft.com/office/drawing/2014/main" id="{4B3E5B63-D52E-4212-AA7D-00EE3B811F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63D33E-164D-4D7E-89B9-53A8B6CCC012}"/>
              </a:ext>
            </a:extLst>
          </p:cNvPr>
          <p:cNvSpPr>
            <a:spLocks noGrp="1"/>
          </p:cNvSpPr>
          <p:nvPr>
            <p:ph type="sldNum" sz="quarter" idx="12"/>
          </p:nvPr>
        </p:nvSpPr>
        <p:spPr/>
        <p:txBody>
          <a:bodyPr/>
          <a:lstStyle/>
          <a:p>
            <a:fld id="{EB9A11D9-48EC-4E2E-A06A-CF021B89230E}" type="slidenum">
              <a:rPr lang="fr-FR" smtClean="0"/>
              <a:t>‹N°›</a:t>
            </a:fld>
            <a:endParaRPr lang="fr-FR"/>
          </a:p>
        </p:txBody>
      </p:sp>
    </p:spTree>
    <p:extLst>
      <p:ext uri="{BB962C8B-B14F-4D97-AF65-F5344CB8AC3E}">
        <p14:creationId xmlns:p14="http://schemas.microsoft.com/office/powerpoint/2010/main" val="1776949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re et texte vertical">
    <p:spTree>
      <p:nvGrpSpPr>
        <p:cNvPr id="1" name=""/>
        <p:cNvGrpSpPr/>
        <p:nvPr/>
      </p:nvGrpSpPr>
      <p:grpSpPr>
        <a:xfrm>
          <a:off x="0" y="0"/>
          <a:ext cx="0" cy="0"/>
          <a:chOff x="0" y="0"/>
          <a:chExt cx="0" cy="0"/>
        </a:xfrm>
      </p:grpSpPr>
      <p:sp>
        <p:nvSpPr>
          <p:cNvPr id="3" name="Espace réservé du texte vertical 2">
            <a:extLst>
              <a:ext uri="{FF2B5EF4-FFF2-40B4-BE49-F238E27FC236}">
                <a16:creationId xmlns:a16="http://schemas.microsoft.com/office/drawing/2014/main" id="{1D181E33-4A96-4E67-B4EB-D7DBE0B2BAF2}"/>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72D1656-F021-44A3-B14B-82E3ACF679BE}"/>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5" name="Espace réservé du pied de page 4">
            <a:extLst>
              <a:ext uri="{FF2B5EF4-FFF2-40B4-BE49-F238E27FC236}">
                <a16:creationId xmlns:a16="http://schemas.microsoft.com/office/drawing/2014/main" id="{AA250499-EB74-46F3-BCC9-2A5EC54F1F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96F6FCE-88F2-4C80-89B0-316DC203A458}"/>
              </a:ext>
            </a:extLst>
          </p:cNvPr>
          <p:cNvSpPr>
            <a:spLocks noGrp="1"/>
          </p:cNvSpPr>
          <p:nvPr>
            <p:ph type="sldNum" sz="quarter" idx="12"/>
          </p:nvPr>
        </p:nvSpPr>
        <p:spPr/>
        <p:txBody>
          <a:bodyPr/>
          <a:lstStyle/>
          <a:p>
            <a:fld id="{EB9A11D9-48EC-4E2E-A06A-CF021B89230E}" type="slidenum">
              <a:rPr lang="fr-FR" smtClean="0"/>
              <a:t>‹N°›</a:t>
            </a:fld>
            <a:endParaRPr lang="fr-FR"/>
          </a:p>
        </p:txBody>
      </p:sp>
      <p:sp>
        <p:nvSpPr>
          <p:cNvPr id="7" name="Espace réservé du titre 1">
            <a:extLst>
              <a:ext uri="{FF2B5EF4-FFF2-40B4-BE49-F238E27FC236}">
                <a16:creationId xmlns:a16="http://schemas.microsoft.com/office/drawing/2014/main" id="{CCFF73DA-D418-4046-B68F-99808857A134}"/>
              </a:ext>
            </a:extLst>
          </p:cNvPr>
          <p:cNvSpPr>
            <a:spLocks noGrp="1"/>
          </p:cNvSpPr>
          <p:nvPr>
            <p:ph type="title"/>
          </p:nvPr>
        </p:nvSpPr>
        <p:spPr>
          <a:xfrm>
            <a:off x="838200" y="-1"/>
            <a:ext cx="10515600" cy="635001"/>
          </a:xfrm>
          <a:prstGeom prst="rect">
            <a:avLst/>
          </a:prstGeom>
        </p:spPr>
        <p:txBody>
          <a:bodyPr vert="horz" lIns="91440" tIns="45720" rIns="91440" bIns="45720" rtlCol="0" anchor="ctr">
            <a:normAutofit/>
          </a:bodyPr>
          <a:lstStyle/>
          <a:p>
            <a:r>
              <a:rPr lang="fr-FR"/>
              <a:t>Modifiez le style du titre</a:t>
            </a:r>
            <a:endParaRPr lang="fr-FR" dirty="0"/>
          </a:p>
        </p:txBody>
      </p:sp>
    </p:spTree>
    <p:extLst>
      <p:ext uri="{BB962C8B-B14F-4D97-AF65-F5344CB8AC3E}">
        <p14:creationId xmlns:p14="http://schemas.microsoft.com/office/powerpoint/2010/main" val="1471799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re vertical et texte">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6729B4DD-7C13-4D45-AEB3-DFC7BC4929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85650" cy="6858000"/>
          </a:xfrm>
          <a:prstGeom prst="rect">
            <a:avLst/>
          </a:prstGeom>
        </p:spPr>
      </p:pic>
      <p:pic>
        <p:nvPicPr>
          <p:cNvPr id="13" name="Image 12">
            <a:extLst>
              <a:ext uri="{FF2B5EF4-FFF2-40B4-BE49-F238E27FC236}">
                <a16:creationId xmlns:a16="http://schemas.microsoft.com/office/drawing/2014/main" id="{3C134841-664F-4E91-8828-6B92152895B1}"/>
              </a:ext>
            </a:extLst>
          </p:cNvPr>
          <p:cNvPicPr>
            <a:picLocks noChangeAspect="1"/>
          </p:cNvPicPr>
          <p:nvPr/>
        </p:nvPicPr>
        <p:blipFill rotWithShape="1">
          <a:blip r:embed="rId4">
            <a:extLst>
              <a:ext uri="{28A0092B-C50C-407E-A947-70E740481C1C}">
                <a14:useLocalDpi xmlns:a14="http://schemas.microsoft.com/office/drawing/2010/main" val="0"/>
              </a:ext>
            </a:extLst>
          </a:blip>
          <a:srcRect l="13531" r="5352"/>
          <a:stretch/>
        </p:blipFill>
        <p:spPr>
          <a:xfrm>
            <a:off x="515198" y="-7861"/>
            <a:ext cx="3710466" cy="6858000"/>
          </a:xfrm>
          <a:prstGeom prst="rect">
            <a:avLst/>
          </a:prstGeom>
        </p:spPr>
      </p:pic>
      <p:sp>
        <p:nvSpPr>
          <p:cNvPr id="4" name="Espace réservé de la date 3">
            <a:extLst>
              <a:ext uri="{FF2B5EF4-FFF2-40B4-BE49-F238E27FC236}">
                <a16:creationId xmlns:a16="http://schemas.microsoft.com/office/drawing/2014/main" id="{8B84AEB6-02C1-432F-A558-5E1F4830AE7F}"/>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5" name="Espace réservé du pied de page 4">
            <a:extLst>
              <a:ext uri="{FF2B5EF4-FFF2-40B4-BE49-F238E27FC236}">
                <a16:creationId xmlns:a16="http://schemas.microsoft.com/office/drawing/2014/main" id="{B2299848-020B-43E0-94B1-38DEC47FFC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4C5D1B-6F4B-431F-9C2D-E8DBF139F413}"/>
              </a:ext>
            </a:extLst>
          </p:cNvPr>
          <p:cNvSpPr>
            <a:spLocks noGrp="1"/>
          </p:cNvSpPr>
          <p:nvPr>
            <p:ph type="sldNum" sz="quarter" idx="12"/>
          </p:nvPr>
        </p:nvSpPr>
        <p:spPr/>
        <p:txBody>
          <a:bodyPr/>
          <a:lstStyle/>
          <a:p>
            <a:fld id="{EB9A11D9-48EC-4E2E-A06A-CF021B89230E}" type="slidenum">
              <a:rPr lang="fr-FR" smtClean="0"/>
              <a:t>‹N°›</a:t>
            </a:fld>
            <a:endParaRPr lang="fr-FR"/>
          </a:p>
        </p:txBody>
      </p:sp>
      <p:pic>
        <p:nvPicPr>
          <p:cNvPr id="9" name="Graphique 8">
            <a:extLst>
              <a:ext uri="{FF2B5EF4-FFF2-40B4-BE49-F238E27FC236}">
                <a16:creationId xmlns:a16="http://schemas.microsoft.com/office/drawing/2014/main" id="{66A8871D-98EA-45FE-BFF6-2778904603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8167" y="2827904"/>
            <a:ext cx="3710466" cy="1202191"/>
          </a:xfrm>
          <a:prstGeom prst="rect">
            <a:avLst/>
          </a:prstGeom>
        </p:spPr>
      </p:pic>
      <p:pic>
        <p:nvPicPr>
          <p:cNvPr id="10" name="Google Shape;79;p14">
            <a:extLst>
              <a:ext uri="{FF2B5EF4-FFF2-40B4-BE49-F238E27FC236}">
                <a16:creationId xmlns:a16="http://schemas.microsoft.com/office/drawing/2014/main" id="{539DE1DB-DC2B-4EEE-9DDC-4445B5D5C59A}"/>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 y="6230862"/>
            <a:ext cx="12191984" cy="634999"/>
          </a:xfrm>
          <a:prstGeom prst="rect">
            <a:avLst/>
          </a:prstGeom>
          <a:noFill/>
          <a:ln>
            <a:noFill/>
          </a:ln>
        </p:spPr>
      </p:pic>
    </p:spTree>
    <p:extLst>
      <p:ext uri="{BB962C8B-B14F-4D97-AF65-F5344CB8AC3E}">
        <p14:creationId xmlns:p14="http://schemas.microsoft.com/office/powerpoint/2010/main" val="3807322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69B2B8-5C47-42B0-AFD7-BEB1EEAADA5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CADAA85-0AE3-4BF0-BDFE-B65691ABF6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07E6766-96E3-4BA8-86D2-17C38192BA43}"/>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5" name="Espace réservé du pied de page 4">
            <a:extLst>
              <a:ext uri="{FF2B5EF4-FFF2-40B4-BE49-F238E27FC236}">
                <a16:creationId xmlns:a16="http://schemas.microsoft.com/office/drawing/2014/main" id="{6328142B-DF36-42F7-A32F-18D1270392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0B80DA-8B86-418D-B93A-0217F6C21401}"/>
              </a:ext>
            </a:extLst>
          </p:cNvPr>
          <p:cNvSpPr>
            <a:spLocks noGrp="1"/>
          </p:cNvSpPr>
          <p:nvPr>
            <p:ph type="sldNum" sz="quarter" idx="12"/>
          </p:nvPr>
        </p:nvSpPr>
        <p:spPr/>
        <p:txBody>
          <a:bodyPr/>
          <a:lstStyle/>
          <a:p>
            <a:fld id="{EB9A11D9-48EC-4E2E-A06A-CF021B89230E}" type="slidenum">
              <a:rPr lang="fr-FR" smtClean="0"/>
              <a:t>‹N°›</a:t>
            </a:fld>
            <a:endParaRPr lang="fr-FR"/>
          </a:p>
        </p:txBody>
      </p:sp>
    </p:spTree>
    <p:extLst>
      <p:ext uri="{BB962C8B-B14F-4D97-AF65-F5344CB8AC3E}">
        <p14:creationId xmlns:p14="http://schemas.microsoft.com/office/powerpoint/2010/main" val="2912170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F400E6F-3CF1-4103-9396-559E6580CE52}" type="datetimeFigureOut">
              <a:rPr lang="fr-BE" smtClean="0"/>
              <a:t>23-05-25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A86F1A05-098B-4BC5-8AFC-FFFE968C38FD}" type="slidenum">
              <a:rPr lang="fr-BE" smtClean="0"/>
              <a:t>‹N°›</a:t>
            </a:fld>
            <a:endParaRPr lang="fr-BE"/>
          </a:p>
        </p:txBody>
      </p:sp>
    </p:spTree>
    <p:extLst>
      <p:ext uri="{BB962C8B-B14F-4D97-AF65-F5344CB8AC3E}">
        <p14:creationId xmlns:p14="http://schemas.microsoft.com/office/powerpoint/2010/main" val="1165664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715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re et contenu">
    <p:bg>
      <p:bgPr>
        <a:solidFill>
          <a:schemeClr val="bg1">
            <a:lumMod val="8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31371" y="274638"/>
            <a:ext cx="11425270" cy="562074"/>
          </a:xfrm>
          <a:solidFill>
            <a:schemeClr val="bg2"/>
          </a:solidFill>
          <a:ln>
            <a:solidFill>
              <a:schemeClr val="tx1"/>
            </a:solidFill>
          </a:ln>
        </p:spPr>
        <p:txBody>
          <a:bodyPr>
            <a:normAutofit/>
          </a:bodyPr>
          <a:lstStyle>
            <a:lvl1pPr algn="l">
              <a:defRPr sz="3337">
                <a:latin typeface="Arial Narrow" panose="020B0606020202030204" pitchFamily="34" charset="0"/>
                <a:cs typeface="Arial" panose="020B0604020202020204" pitchFamily="34" charset="0"/>
              </a:defRPr>
            </a:lvl1pPr>
          </a:lstStyle>
          <a:p>
            <a:r>
              <a:rPr lang="fr-FR" dirty="0"/>
              <a:t>Modifiez le style du titre</a:t>
            </a:r>
            <a:endParaRPr lang="fr-BE" dirty="0"/>
          </a:p>
        </p:txBody>
      </p:sp>
      <p:sp>
        <p:nvSpPr>
          <p:cNvPr id="3" name="Espace réservé du contenu 2"/>
          <p:cNvSpPr>
            <a:spLocks noGrp="1"/>
          </p:cNvSpPr>
          <p:nvPr>
            <p:ph idx="1"/>
          </p:nvPr>
        </p:nvSpPr>
        <p:spPr>
          <a:xfrm>
            <a:off x="431371" y="1052737"/>
            <a:ext cx="11425270" cy="5544616"/>
          </a:xfrm>
        </p:spPr>
        <p:txBody>
          <a:bodyPr/>
          <a:lstStyle>
            <a:lvl1pPr>
              <a:defRPr sz="3337">
                <a:latin typeface="Arial Narrow" panose="020B0606020202030204" pitchFamily="34" charset="0"/>
              </a:defRPr>
            </a:lvl1pPr>
            <a:lvl2pPr>
              <a:defRPr sz="3088">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1306354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ouverture">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id="{A1B71D6E-E085-4A13-9798-18FD9F35C1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75" y="0"/>
            <a:ext cx="12185650" cy="6858000"/>
          </a:xfrm>
          <a:prstGeom prst="rect">
            <a:avLst/>
          </a:prstGeom>
        </p:spPr>
      </p:pic>
      <p:sp>
        <p:nvSpPr>
          <p:cNvPr id="4" name="Espace réservé de la date 3">
            <a:extLst>
              <a:ext uri="{FF2B5EF4-FFF2-40B4-BE49-F238E27FC236}">
                <a16:creationId xmlns:a16="http://schemas.microsoft.com/office/drawing/2014/main" id="{29C1075B-2F92-4E2D-8142-8841E8DAA0D4}"/>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5" name="Espace réservé du pied de page 4">
            <a:extLst>
              <a:ext uri="{FF2B5EF4-FFF2-40B4-BE49-F238E27FC236}">
                <a16:creationId xmlns:a16="http://schemas.microsoft.com/office/drawing/2014/main" id="{49F63CE2-EC33-4E1C-BE06-AAF9A99CE6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A49EEC-83C3-4446-90D5-75F5B2A2CB76}"/>
              </a:ext>
            </a:extLst>
          </p:cNvPr>
          <p:cNvSpPr>
            <a:spLocks noGrp="1"/>
          </p:cNvSpPr>
          <p:nvPr>
            <p:ph type="sldNum" sz="quarter" idx="12"/>
          </p:nvPr>
        </p:nvSpPr>
        <p:spPr/>
        <p:txBody>
          <a:bodyPr/>
          <a:lstStyle/>
          <a:p>
            <a:fld id="{EB9A11D9-48EC-4E2E-A06A-CF021B89230E}" type="slidenum">
              <a:rPr lang="fr-FR" smtClean="0"/>
              <a:t>‹N°›</a:t>
            </a:fld>
            <a:endParaRPr lang="fr-FR"/>
          </a:p>
        </p:txBody>
      </p:sp>
      <p:pic>
        <p:nvPicPr>
          <p:cNvPr id="9" name="Graphique 8">
            <a:extLst>
              <a:ext uri="{FF2B5EF4-FFF2-40B4-BE49-F238E27FC236}">
                <a16:creationId xmlns:a16="http://schemas.microsoft.com/office/drawing/2014/main" id="{7AD131D5-2D35-4082-AA37-014A0AF8E4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3581400" cy="1203960"/>
          </a:xfrm>
          <a:prstGeom prst="rect">
            <a:avLst/>
          </a:prstGeom>
        </p:spPr>
      </p:pic>
    </p:spTree>
    <p:extLst>
      <p:ext uri="{BB962C8B-B14F-4D97-AF65-F5344CB8AC3E}">
        <p14:creationId xmlns:p14="http://schemas.microsoft.com/office/powerpoint/2010/main" val="3720362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A0AFB8-F0DF-44BD-BCE2-F99D9BBD74E3}"/>
              </a:ext>
            </a:extLst>
          </p:cNvPr>
          <p:cNvSpPr/>
          <p:nvPr/>
        </p:nvSpPr>
        <p:spPr>
          <a:xfrm>
            <a:off x="0" y="611837"/>
            <a:ext cx="12192000" cy="6234545"/>
          </a:xfrm>
          <a:prstGeom prst="rect">
            <a:avLst/>
          </a:prstGeom>
          <a:gradFill>
            <a:gsLst>
              <a:gs pos="0">
                <a:srgbClr val="00618D"/>
              </a:gs>
              <a:gs pos="100000">
                <a:srgbClr val="009636">
                  <a:lumMod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Graphique, noir&#10;&#10;Description générée automatiquement">
            <a:extLst>
              <a:ext uri="{FF2B5EF4-FFF2-40B4-BE49-F238E27FC236}">
                <a16:creationId xmlns:a16="http://schemas.microsoft.com/office/drawing/2014/main" id="{B89BCCB1-2F1A-433B-96AD-31EB256FB3B3}"/>
              </a:ext>
            </a:extLst>
          </p:cNvPr>
          <p:cNvPicPr>
            <a:picLocks noChangeAspect="1"/>
          </p:cNvPicPr>
          <p:nvPr/>
        </p:nvPicPr>
        <p:blipFill rotWithShape="1">
          <a:blip r:embed="rId2" cstate="email">
            <a:alphaModFix/>
            <a:biLevel thresh="50000"/>
            <a:extLst>
              <a:ext uri="{28A0092B-C50C-407E-A947-70E740481C1C}">
                <a14:useLocalDpi xmlns:a14="http://schemas.microsoft.com/office/drawing/2010/main"/>
              </a:ext>
            </a:extLst>
          </a:blip>
          <a:srcRect l="-2363" t="-992"/>
          <a:stretch/>
        </p:blipFill>
        <p:spPr>
          <a:xfrm>
            <a:off x="8795657" y="2220686"/>
            <a:ext cx="3396343" cy="4637314"/>
          </a:xfrm>
          <a:prstGeom prst="rect">
            <a:avLst/>
          </a:prstGeom>
        </p:spPr>
      </p:pic>
      <p:sp>
        <p:nvSpPr>
          <p:cNvPr id="4" name="Espace réservé de la date 3">
            <a:extLst>
              <a:ext uri="{FF2B5EF4-FFF2-40B4-BE49-F238E27FC236}">
                <a16:creationId xmlns:a16="http://schemas.microsoft.com/office/drawing/2014/main" id="{9C0863E6-9C42-4C6D-8C53-6FFDAD965E7C}"/>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5" name="Espace réservé du pied de page 4">
            <a:extLst>
              <a:ext uri="{FF2B5EF4-FFF2-40B4-BE49-F238E27FC236}">
                <a16:creationId xmlns:a16="http://schemas.microsoft.com/office/drawing/2014/main" id="{B9F7C8DD-C7F0-4440-85DC-256240DDA2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CE6B7E7-A028-472F-BE85-07B536F3C07B}"/>
              </a:ext>
            </a:extLst>
          </p:cNvPr>
          <p:cNvSpPr>
            <a:spLocks noGrp="1"/>
          </p:cNvSpPr>
          <p:nvPr>
            <p:ph type="sldNum" sz="quarter" idx="12"/>
          </p:nvPr>
        </p:nvSpPr>
        <p:spPr/>
        <p:txBody>
          <a:bodyPr/>
          <a:lstStyle/>
          <a:p>
            <a:fld id="{EB9A11D9-48EC-4E2E-A06A-CF021B89230E}" type="slidenum">
              <a:rPr lang="fr-FR" smtClean="0"/>
              <a:t>‹N°›</a:t>
            </a:fld>
            <a:endParaRPr lang="fr-FR"/>
          </a:p>
        </p:txBody>
      </p:sp>
      <p:sp>
        <p:nvSpPr>
          <p:cNvPr id="9" name="Rectangle 8">
            <a:extLst>
              <a:ext uri="{FF2B5EF4-FFF2-40B4-BE49-F238E27FC236}">
                <a16:creationId xmlns:a16="http://schemas.microsoft.com/office/drawing/2014/main" id="{FD1FBB28-52B0-4A35-B7FF-6BE0D251C2C7}"/>
              </a:ext>
            </a:extLst>
          </p:cNvPr>
          <p:cNvSpPr/>
          <p:nvPr/>
        </p:nvSpPr>
        <p:spPr>
          <a:xfrm>
            <a:off x="1886754" y="1732506"/>
            <a:ext cx="512466" cy="50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48A3888-E4C6-4E8D-851A-232C7293174A}"/>
              </a:ext>
            </a:extLst>
          </p:cNvPr>
          <p:cNvSpPr/>
          <p:nvPr/>
        </p:nvSpPr>
        <p:spPr>
          <a:xfrm>
            <a:off x="2397545" y="1732506"/>
            <a:ext cx="7411478" cy="50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4D598B5C-2F07-498F-9CCB-1F156CF4D2FC}"/>
              </a:ext>
            </a:extLst>
          </p:cNvPr>
          <p:cNvSpPr txBox="1"/>
          <p:nvPr/>
        </p:nvSpPr>
        <p:spPr>
          <a:xfrm>
            <a:off x="2002309" y="1776125"/>
            <a:ext cx="361739" cy="400110"/>
          </a:xfrm>
          <a:prstGeom prst="rect">
            <a:avLst/>
          </a:prstGeom>
          <a:noFill/>
        </p:spPr>
        <p:txBody>
          <a:bodyPr wrap="square">
            <a:spAutoFit/>
          </a:bodyPr>
          <a:lstStyle/>
          <a:p>
            <a:pPr rtl="0">
              <a:spcBef>
                <a:spcPts val="0"/>
              </a:spcBef>
              <a:spcAft>
                <a:spcPts val="0"/>
              </a:spcAft>
            </a:pPr>
            <a:r>
              <a:rPr lang="fr-FR" sz="2000" b="1" i="0" u="none" strike="noStrike" dirty="0">
                <a:solidFill>
                  <a:schemeClr val="bg1"/>
                </a:solidFill>
                <a:effectLst/>
                <a:latin typeface="Montserrat" pitchFamily="2" charset="0"/>
              </a:rPr>
              <a:t>1</a:t>
            </a:r>
            <a:endParaRPr lang="fr-FR" sz="2000" b="1" dirty="0">
              <a:solidFill>
                <a:schemeClr val="bg1"/>
              </a:solidFill>
              <a:effectLst/>
              <a:latin typeface="Montserrat" pitchFamily="2" charset="0"/>
            </a:endParaRPr>
          </a:p>
        </p:txBody>
      </p:sp>
      <p:sp>
        <p:nvSpPr>
          <p:cNvPr id="12" name="Rectangle 11">
            <a:extLst>
              <a:ext uri="{FF2B5EF4-FFF2-40B4-BE49-F238E27FC236}">
                <a16:creationId xmlns:a16="http://schemas.microsoft.com/office/drawing/2014/main" id="{206570E6-C91D-425B-9F53-F1A73665F1EA}"/>
              </a:ext>
            </a:extLst>
          </p:cNvPr>
          <p:cNvSpPr/>
          <p:nvPr/>
        </p:nvSpPr>
        <p:spPr>
          <a:xfrm>
            <a:off x="1886754" y="2404596"/>
            <a:ext cx="512466" cy="50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1E5A044F-3F80-4961-B9AE-AA05E34F7B7F}"/>
              </a:ext>
            </a:extLst>
          </p:cNvPr>
          <p:cNvSpPr/>
          <p:nvPr/>
        </p:nvSpPr>
        <p:spPr>
          <a:xfrm>
            <a:off x="2397544" y="2404596"/>
            <a:ext cx="7411477" cy="50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C8B02A52-5B9F-448D-9E10-ACCE1A6F136A}"/>
              </a:ext>
            </a:extLst>
          </p:cNvPr>
          <p:cNvSpPr txBox="1"/>
          <p:nvPr/>
        </p:nvSpPr>
        <p:spPr>
          <a:xfrm>
            <a:off x="1982213" y="2448215"/>
            <a:ext cx="361739" cy="400110"/>
          </a:xfrm>
          <a:prstGeom prst="rect">
            <a:avLst/>
          </a:prstGeom>
          <a:noFill/>
        </p:spPr>
        <p:txBody>
          <a:bodyPr wrap="square">
            <a:spAutoFit/>
          </a:bodyPr>
          <a:lstStyle/>
          <a:p>
            <a:pPr rtl="0">
              <a:spcBef>
                <a:spcPts val="0"/>
              </a:spcBef>
              <a:spcAft>
                <a:spcPts val="0"/>
              </a:spcAft>
            </a:pPr>
            <a:r>
              <a:rPr lang="fr-FR" sz="2000" b="1" i="0" u="none" strike="noStrike" dirty="0">
                <a:solidFill>
                  <a:schemeClr val="bg1"/>
                </a:solidFill>
                <a:effectLst/>
                <a:latin typeface="Montserrat" pitchFamily="2" charset="0"/>
              </a:rPr>
              <a:t>2</a:t>
            </a:r>
            <a:endParaRPr lang="fr-FR" sz="2000" b="1" dirty="0">
              <a:solidFill>
                <a:schemeClr val="bg1"/>
              </a:solidFill>
              <a:effectLst/>
              <a:latin typeface="Montserrat" pitchFamily="2" charset="0"/>
            </a:endParaRPr>
          </a:p>
        </p:txBody>
      </p:sp>
      <p:sp>
        <p:nvSpPr>
          <p:cNvPr id="15" name="Rectangle 14">
            <a:extLst>
              <a:ext uri="{FF2B5EF4-FFF2-40B4-BE49-F238E27FC236}">
                <a16:creationId xmlns:a16="http://schemas.microsoft.com/office/drawing/2014/main" id="{0921757E-9E03-474C-90D1-F12C5BD9F82F}"/>
              </a:ext>
            </a:extLst>
          </p:cNvPr>
          <p:cNvSpPr/>
          <p:nvPr/>
        </p:nvSpPr>
        <p:spPr>
          <a:xfrm>
            <a:off x="1886754" y="3067163"/>
            <a:ext cx="512466" cy="50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2A6FEFF-0921-46B8-A44C-5EB8B0C39354}"/>
              </a:ext>
            </a:extLst>
          </p:cNvPr>
          <p:cNvSpPr/>
          <p:nvPr/>
        </p:nvSpPr>
        <p:spPr>
          <a:xfrm>
            <a:off x="2397545" y="3067163"/>
            <a:ext cx="7411476" cy="50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8A859A05-BA48-47E5-90F2-6F5EA7124672}"/>
              </a:ext>
            </a:extLst>
          </p:cNvPr>
          <p:cNvSpPr txBox="1"/>
          <p:nvPr/>
        </p:nvSpPr>
        <p:spPr>
          <a:xfrm>
            <a:off x="1972688" y="3101257"/>
            <a:ext cx="361739" cy="400110"/>
          </a:xfrm>
          <a:prstGeom prst="rect">
            <a:avLst/>
          </a:prstGeom>
          <a:noFill/>
        </p:spPr>
        <p:txBody>
          <a:bodyPr wrap="square">
            <a:spAutoFit/>
          </a:bodyPr>
          <a:lstStyle/>
          <a:p>
            <a:pPr rtl="0">
              <a:spcBef>
                <a:spcPts val="0"/>
              </a:spcBef>
              <a:spcAft>
                <a:spcPts val="0"/>
              </a:spcAft>
            </a:pPr>
            <a:r>
              <a:rPr lang="fr-FR" sz="2000" b="1" i="0" u="none" strike="noStrike" dirty="0">
                <a:solidFill>
                  <a:schemeClr val="bg1"/>
                </a:solidFill>
                <a:effectLst/>
                <a:latin typeface="Montserrat" pitchFamily="2" charset="0"/>
              </a:rPr>
              <a:t>3</a:t>
            </a:r>
            <a:endParaRPr lang="fr-FR" sz="2000" b="1" dirty="0">
              <a:solidFill>
                <a:schemeClr val="bg1"/>
              </a:solidFill>
              <a:effectLst/>
              <a:latin typeface="Montserrat" pitchFamily="2" charset="0"/>
            </a:endParaRPr>
          </a:p>
        </p:txBody>
      </p:sp>
      <p:sp>
        <p:nvSpPr>
          <p:cNvPr id="18" name="Rectangle 17">
            <a:extLst>
              <a:ext uri="{FF2B5EF4-FFF2-40B4-BE49-F238E27FC236}">
                <a16:creationId xmlns:a16="http://schemas.microsoft.com/office/drawing/2014/main" id="{6CF7BC3C-D070-45B2-BB18-512D318C2CE2}"/>
              </a:ext>
            </a:extLst>
          </p:cNvPr>
          <p:cNvSpPr/>
          <p:nvPr/>
        </p:nvSpPr>
        <p:spPr>
          <a:xfrm>
            <a:off x="1886754" y="3739680"/>
            <a:ext cx="512466" cy="50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75AB8823-633F-4C96-B3A9-4EF5F59261B2}"/>
              </a:ext>
            </a:extLst>
          </p:cNvPr>
          <p:cNvSpPr/>
          <p:nvPr/>
        </p:nvSpPr>
        <p:spPr>
          <a:xfrm>
            <a:off x="2397545" y="3739680"/>
            <a:ext cx="7411476" cy="50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F06BCC05-39BE-44C3-BAAE-B57C5BF54626}"/>
              </a:ext>
            </a:extLst>
          </p:cNvPr>
          <p:cNvSpPr txBox="1"/>
          <p:nvPr/>
        </p:nvSpPr>
        <p:spPr>
          <a:xfrm>
            <a:off x="1962117" y="3773774"/>
            <a:ext cx="361739" cy="400110"/>
          </a:xfrm>
          <a:prstGeom prst="rect">
            <a:avLst/>
          </a:prstGeom>
          <a:noFill/>
        </p:spPr>
        <p:txBody>
          <a:bodyPr wrap="square">
            <a:spAutoFit/>
          </a:bodyPr>
          <a:lstStyle/>
          <a:p>
            <a:pPr rtl="0">
              <a:spcBef>
                <a:spcPts val="0"/>
              </a:spcBef>
              <a:spcAft>
                <a:spcPts val="0"/>
              </a:spcAft>
            </a:pPr>
            <a:r>
              <a:rPr lang="fr-FR" sz="2000" b="1" i="0" u="none" strike="noStrike" dirty="0">
                <a:solidFill>
                  <a:schemeClr val="bg1"/>
                </a:solidFill>
                <a:effectLst/>
                <a:latin typeface="Montserrat" pitchFamily="2" charset="0"/>
              </a:rPr>
              <a:t>4</a:t>
            </a:r>
            <a:endParaRPr lang="fr-FR" sz="2000" b="1" dirty="0">
              <a:solidFill>
                <a:schemeClr val="bg1"/>
              </a:solidFill>
              <a:effectLst/>
              <a:latin typeface="Montserrat" pitchFamily="2" charset="0"/>
            </a:endParaRPr>
          </a:p>
        </p:txBody>
      </p:sp>
      <p:sp>
        <p:nvSpPr>
          <p:cNvPr id="21" name="Rectangle 20">
            <a:extLst>
              <a:ext uri="{FF2B5EF4-FFF2-40B4-BE49-F238E27FC236}">
                <a16:creationId xmlns:a16="http://schemas.microsoft.com/office/drawing/2014/main" id="{7763B3D3-F7CF-475C-B791-849D15984523}"/>
              </a:ext>
            </a:extLst>
          </p:cNvPr>
          <p:cNvSpPr/>
          <p:nvPr/>
        </p:nvSpPr>
        <p:spPr>
          <a:xfrm>
            <a:off x="1886754" y="4412197"/>
            <a:ext cx="512466" cy="50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5EFC47A8-12D2-4C4D-9EB0-AC6FBE800CDA}"/>
              </a:ext>
            </a:extLst>
          </p:cNvPr>
          <p:cNvSpPr/>
          <p:nvPr/>
        </p:nvSpPr>
        <p:spPr>
          <a:xfrm>
            <a:off x="2397545" y="4412197"/>
            <a:ext cx="7411476" cy="50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AEB3680B-D441-4844-93A3-09FEB2FF70AA}"/>
              </a:ext>
            </a:extLst>
          </p:cNvPr>
          <p:cNvSpPr txBox="1"/>
          <p:nvPr/>
        </p:nvSpPr>
        <p:spPr>
          <a:xfrm>
            <a:off x="1962117" y="4446291"/>
            <a:ext cx="361739" cy="400110"/>
          </a:xfrm>
          <a:prstGeom prst="rect">
            <a:avLst/>
          </a:prstGeom>
          <a:noFill/>
        </p:spPr>
        <p:txBody>
          <a:bodyPr wrap="square">
            <a:spAutoFit/>
          </a:bodyPr>
          <a:lstStyle/>
          <a:p>
            <a:pPr rtl="0">
              <a:spcBef>
                <a:spcPts val="0"/>
              </a:spcBef>
              <a:spcAft>
                <a:spcPts val="0"/>
              </a:spcAft>
            </a:pPr>
            <a:r>
              <a:rPr lang="fr-FR" sz="2000" b="1" i="0" u="none" strike="noStrike" dirty="0">
                <a:solidFill>
                  <a:schemeClr val="bg1"/>
                </a:solidFill>
                <a:effectLst/>
                <a:latin typeface="Montserrat" pitchFamily="2" charset="0"/>
              </a:rPr>
              <a:t>5</a:t>
            </a:r>
            <a:endParaRPr lang="fr-FR" sz="2000" b="1" dirty="0">
              <a:solidFill>
                <a:schemeClr val="bg1"/>
              </a:solidFill>
              <a:effectLst/>
              <a:latin typeface="Montserrat" pitchFamily="2" charset="0"/>
            </a:endParaRPr>
          </a:p>
        </p:txBody>
      </p:sp>
      <p:sp>
        <p:nvSpPr>
          <p:cNvPr id="24" name="Rectangle 23">
            <a:extLst>
              <a:ext uri="{FF2B5EF4-FFF2-40B4-BE49-F238E27FC236}">
                <a16:creationId xmlns:a16="http://schemas.microsoft.com/office/drawing/2014/main" id="{EC0425E3-87B7-463B-A4CC-C6987AAA3785}"/>
              </a:ext>
            </a:extLst>
          </p:cNvPr>
          <p:cNvSpPr/>
          <p:nvPr/>
        </p:nvSpPr>
        <p:spPr>
          <a:xfrm>
            <a:off x="1886754" y="5063148"/>
            <a:ext cx="512466" cy="50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DC2BB200-EF20-4A7F-8189-1B231D6F3D23}"/>
              </a:ext>
            </a:extLst>
          </p:cNvPr>
          <p:cNvSpPr/>
          <p:nvPr/>
        </p:nvSpPr>
        <p:spPr>
          <a:xfrm>
            <a:off x="2397545" y="5063148"/>
            <a:ext cx="7411476" cy="50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F6BA21DA-9DA6-43BF-B026-109B0058033D}"/>
              </a:ext>
            </a:extLst>
          </p:cNvPr>
          <p:cNvSpPr txBox="1"/>
          <p:nvPr/>
        </p:nvSpPr>
        <p:spPr>
          <a:xfrm>
            <a:off x="1962117" y="5097242"/>
            <a:ext cx="361739" cy="400110"/>
          </a:xfrm>
          <a:prstGeom prst="rect">
            <a:avLst/>
          </a:prstGeom>
          <a:noFill/>
        </p:spPr>
        <p:txBody>
          <a:bodyPr wrap="square">
            <a:spAutoFit/>
          </a:bodyPr>
          <a:lstStyle/>
          <a:p>
            <a:pPr rtl="0">
              <a:spcBef>
                <a:spcPts val="0"/>
              </a:spcBef>
              <a:spcAft>
                <a:spcPts val="0"/>
              </a:spcAft>
            </a:pPr>
            <a:r>
              <a:rPr lang="fr-FR" sz="2000" b="1" i="0" u="none" strike="noStrike" dirty="0">
                <a:solidFill>
                  <a:schemeClr val="bg1"/>
                </a:solidFill>
                <a:effectLst/>
                <a:latin typeface="Montserrat" pitchFamily="2" charset="0"/>
              </a:rPr>
              <a:t>6</a:t>
            </a:r>
            <a:endParaRPr lang="fr-FR" sz="2000" b="1" dirty="0">
              <a:solidFill>
                <a:schemeClr val="bg1"/>
              </a:solidFill>
              <a:effectLst/>
              <a:latin typeface="Montserrat" pitchFamily="2" charset="0"/>
            </a:endParaRPr>
          </a:p>
        </p:txBody>
      </p:sp>
      <p:sp>
        <p:nvSpPr>
          <p:cNvPr id="33" name="Titre 1">
            <a:extLst>
              <a:ext uri="{FF2B5EF4-FFF2-40B4-BE49-F238E27FC236}">
                <a16:creationId xmlns:a16="http://schemas.microsoft.com/office/drawing/2014/main" id="{39DCBE55-719A-4E50-AE2C-D725829CE979}"/>
              </a:ext>
            </a:extLst>
          </p:cNvPr>
          <p:cNvSpPr>
            <a:spLocks noGrp="1"/>
          </p:cNvSpPr>
          <p:nvPr>
            <p:ph type="title"/>
          </p:nvPr>
        </p:nvSpPr>
        <p:spPr>
          <a:xfrm>
            <a:off x="2411211" y="1732506"/>
            <a:ext cx="7314852" cy="527669"/>
          </a:xfrm>
          <a:prstGeom prst="rect">
            <a:avLst/>
          </a:prstGeom>
        </p:spPr>
        <p:txBody>
          <a:bodyPr>
            <a:normAutofit/>
          </a:bodyPr>
          <a:lstStyle>
            <a:lvl1pPr>
              <a:defRPr sz="2800">
                <a:latin typeface="Arial" panose="020B0604020202020204" pitchFamily="34" charset="0"/>
                <a:cs typeface="Arial" panose="020B0604020202020204" pitchFamily="34" charset="0"/>
              </a:defRPr>
            </a:lvl1pPr>
          </a:lstStyle>
          <a:p>
            <a:r>
              <a:rPr lang="fr-FR"/>
              <a:t>Modifiez le style du titre</a:t>
            </a:r>
            <a:endParaRPr lang="fr-FR" dirty="0"/>
          </a:p>
        </p:txBody>
      </p:sp>
      <p:sp>
        <p:nvSpPr>
          <p:cNvPr id="34" name="Titre 1">
            <a:extLst>
              <a:ext uri="{FF2B5EF4-FFF2-40B4-BE49-F238E27FC236}">
                <a16:creationId xmlns:a16="http://schemas.microsoft.com/office/drawing/2014/main" id="{5C221923-6206-4C0D-AE60-3F311C884C1E}"/>
              </a:ext>
            </a:extLst>
          </p:cNvPr>
          <p:cNvSpPr txBox="1">
            <a:spLocks/>
          </p:cNvSpPr>
          <p:nvPr/>
        </p:nvSpPr>
        <p:spPr>
          <a:xfrm>
            <a:off x="2408709" y="3076686"/>
            <a:ext cx="7314852" cy="527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fr-FR" dirty="0"/>
              <a:t>Modifiez le style du titre</a:t>
            </a:r>
          </a:p>
        </p:txBody>
      </p:sp>
      <p:sp>
        <p:nvSpPr>
          <p:cNvPr id="35" name="Titre 1">
            <a:extLst>
              <a:ext uri="{FF2B5EF4-FFF2-40B4-BE49-F238E27FC236}">
                <a16:creationId xmlns:a16="http://schemas.microsoft.com/office/drawing/2014/main" id="{80E58B42-E4F9-442D-8CAB-876A02D7D443}"/>
              </a:ext>
            </a:extLst>
          </p:cNvPr>
          <p:cNvSpPr txBox="1">
            <a:spLocks/>
          </p:cNvSpPr>
          <p:nvPr/>
        </p:nvSpPr>
        <p:spPr>
          <a:xfrm>
            <a:off x="2411211" y="2407586"/>
            <a:ext cx="7314852" cy="527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fr-FR" dirty="0"/>
              <a:t>Modifiez le style du titre</a:t>
            </a:r>
          </a:p>
        </p:txBody>
      </p:sp>
      <p:sp>
        <p:nvSpPr>
          <p:cNvPr id="37" name="Titre 1">
            <a:extLst>
              <a:ext uri="{FF2B5EF4-FFF2-40B4-BE49-F238E27FC236}">
                <a16:creationId xmlns:a16="http://schemas.microsoft.com/office/drawing/2014/main" id="{4931FE0D-31D0-423D-8931-9A3A7966254A}"/>
              </a:ext>
            </a:extLst>
          </p:cNvPr>
          <p:cNvSpPr txBox="1">
            <a:spLocks/>
          </p:cNvSpPr>
          <p:nvPr/>
        </p:nvSpPr>
        <p:spPr>
          <a:xfrm>
            <a:off x="2408709" y="3729110"/>
            <a:ext cx="7314852" cy="527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fr-FR" dirty="0"/>
              <a:t>Modifiez le style du titre</a:t>
            </a:r>
          </a:p>
        </p:txBody>
      </p:sp>
      <p:sp>
        <p:nvSpPr>
          <p:cNvPr id="40" name="Titre 1">
            <a:extLst>
              <a:ext uri="{FF2B5EF4-FFF2-40B4-BE49-F238E27FC236}">
                <a16:creationId xmlns:a16="http://schemas.microsoft.com/office/drawing/2014/main" id="{80CBF600-65F5-4202-8F54-2708552CAF4F}"/>
              </a:ext>
            </a:extLst>
          </p:cNvPr>
          <p:cNvSpPr txBox="1">
            <a:spLocks/>
          </p:cNvSpPr>
          <p:nvPr/>
        </p:nvSpPr>
        <p:spPr>
          <a:xfrm>
            <a:off x="2408709" y="4422766"/>
            <a:ext cx="7314852" cy="527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fr-FR" dirty="0"/>
              <a:t>Modifiez le style du titre</a:t>
            </a:r>
          </a:p>
        </p:txBody>
      </p:sp>
      <p:sp>
        <p:nvSpPr>
          <p:cNvPr id="41" name="Titre 1">
            <a:extLst>
              <a:ext uri="{FF2B5EF4-FFF2-40B4-BE49-F238E27FC236}">
                <a16:creationId xmlns:a16="http://schemas.microsoft.com/office/drawing/2014/main" id="{F7770482-6E10-4DA9-B568-2CB172D062D1}"/>
              </a:ext>
            </a:extLst>
          </p:cNvPr>
          <p:cNvSpPr txBox="1">
            <a:spLocks/>
          </p:cNvSpPr>
          <p:nvPr/>
        </p:nvSpPr>
        <p:spPr>
          <a:xfrm>
            <a:off x="2397544" y="5035649"/>
            <a:ext cx="7314852" cy="527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125848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re et contenu_V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A0AFB8-F0DF-44BD-BCE2-F99D9BBD74E3}"/>
              </a:ext>
            </a:extLst>
          </p:cNvPr>
          <p:cNvSpPr/>
          <p:nvPr/>
        </p:nvSpPr>
        <p:spPr>
          <a:xfrm>
            <a:off x="0" y="611837"/>
            <a:ext cx="12192000" cy="6234545"/>
          </a:xfrm>
          <a:prstGeom prst="rect">
            <a:avLst/>
          </a:prstGeom>
          <a:gradFill>
            <a:gsLst>
              <a:gs pos="0">
                <a:srgbClr val="00618D"/>
              </a:gs>
              <a:gs pos="100000">
                <a:srgbClr val="009636">
                  <a:lumMod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Graphique, noir&#10;&#10;Description générée automatiquement">
            <a:extLst>
              <a:ext uri="{FF2B5EF4-FFF2-40B4-BE49-F238E27FC236}">
                <a16:creationId xmlns:a16="http://schemas.microsoft.com/office/drawing/2014/main" id="{B89BCCB1-2F1A-433B-96AD-31EB256FB3B3}"/>
              </a:ext>
            </a:extLst>
          </p:cNvPr>
          <p:cNvPicPr>
            <a:picLocks noChangeAspect="1"/>
          </p:cNvPicPr>
          <p:nvPr/>
        </p:nvPicPr>
        <p:blipFill rotWithShape="1">
          <a:blip r:embed="rId2" cstate="email">
            <a:alphaModFix/>
            <a:biLevel thresh="50000"/>
            <a:extLst>
              <a:ext uri="{28A0092B-C50C-407E-A947-70E740481C1C}">
                <a14:useLocalDpi xmlns:a14="http://schemas.microsoft.com/office/drawing/2010/main"/>
              </a:ext>
            </a:extLst>
          </a:blip>
          <a:srcRect l="-2363" t="-992"/>
          <a:stretch/>
        </p:blipFill>
        <p:spPr>
          <a:xfrm>
            <a:off x="8795657" y="2220686"/>
            <a:ext cx="3396343" cy="4637314"/>
          </a:xfrm>
          <a:prstGeom prst="rect">
            <a:avLst/>
          </a:prstGeom>
        </p:spPr>
      </p:pic>
      <p:sp>
        <p:nvSpPr>
          <p:cNvPr id="4" name="Espace réservé de la date 3">
            <a:extLst>
              <a:ext uri="{FF2B5EF4-FFF2-40B4-BE49-F238E27FC236}">
                <a16:creationId xmlns:a16="http://schemas.microsoft.com/office/drawing/2014/main" id="{9C0863E6-9C42-4C6D-8C53-6FFDAD965E7C}"/>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5" name="Espace réservé du pied de page 4">
            <a:extLst>
              <a:ext uri="{FF2B5EF4-FFF2-40B4-BE49-F238E27FC236}">
                <a16:creationId xmlns:a16="http://schemas.microsoft.com/office/drawing/2014/main" id="{B9F7C8DD-C7F0-4440-85DC-256240DDA2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CE6B7E7-A028-472F-BE85-07B536F3C07B}"/>
              </a:ext>
            </a:extLst>
          </p:cNvPr>
          <p:cNvSpPr>
            <a:spLocks noGrp="1"/>
          </p:cNvSpPr>
          <p:nvPr>
            <p:ph type="sldNum" sz="quarter" idx="12"/>
          </p:nvPr>
        </p:nvSpPr>
        <p:spPr/>
        <p:txBody>
          <a:bodyPr/>
          <a:lstStyle/>
          <a:p>
            <a:fld id="{EB9A11D9-48EC-4E2E-A06A-CF021B89230E}" type="slidenum">
              <a:rPr lang="fr-FR" smtClean="0"/>
              <a:t>‹N°›</a:t>
            </a:fld>
            <a:endParaRPr lang="fr-FR"/>
          </a:p>
        </p:txBody>
      </p:sp>
    </p:spTree>
    <p:extLst>
      <p:ext uri="{BB962C8B-B14F-4D97-AF65-F5344CB8AC3E}">
        <p14:creationId xmlns:p14="http://schemas.microsoft.com/office/powerpoint/2010/main" val="4066454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9A41F3-2A03-4067-970D-F0BF72CA1206}"/>
              </a:ext>
            </a:extLst>
          </p:cNvPr>
          <p:cNvSpPr/>
          <p:nvPr/>
        </p:nvSpPr>
        <p:spPr>
          <a:xfrm>
            <a:off x="0" y="611837"/>
            <a:ext cx="12192000" cy="6234545"/>
          </a:xfrm>
          <a:prstGeom prst="rect">
            <a:avLst/>
          </a:prstGeom>
          <a:gradFill>
            <a:gsLst>
              <a:gs pos="0">
                <a:srgbClr val="00618D"/>
              </a:gs>
              <a:gs pos="100000">
                <a:srgbClr val="009636">
                  <a:lumMod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Graphique, noir&#10;&#10;Description générée automatiquement">
            <a:extLst>
              <a:ext uri="{FF2B5EF4-FFF2-40B4-BE49-F238E27FC236}">
                <a16:creationId xmlns:a16="http://schemas.microsoft.com/office/drawing/2014/main" id="{2D638782-5770-4959-88E5-4E5C2BCC187A}"/>
              </a:ext>
            </a:extLst>
          </p:cNvPr>
          <p:cNvPicPr>
            <a:picLocks noChangeAspect="1"/>
          </p:cNvPicPr>
          <p:nvPr/>
        </p:nvPicPr>
        <p:blipFill rotWithShape="1">
          <a:blip r:embed="rId2" cstate="email">
            <a:alphaModFix/>
            <a:biLevel thresh="50000"/>
            <a:extLst>
              <a:ext uri="{28A0092B-C50C-407E-A947-70E740481C1C}">
                <a14:useLocalDpi xmlns:a14="http://schemas.microsoft.com/office/drawing/2010/main"/>
              </a:ext>
            </a:extLst>
          </a:blip>
          <a:srcRect l="-2363" t="-992"/>
          <a:stretch/>
        </p:blipFill>
        <p:spPr>
          <a:xfrm>
            <a:off x="8795657" y="2220686"/>
            <a:ext cx="3396343" cy="4637314"/>
          </a:xfrm>
          <a:prstGeom prst="rect">
            <a:avLst/>
          </a:prstGeom>
        </p:spPr>
      </p:pic>
      <p:sp>
        <p:nvSpPr>
          <p:cNvPr id="2" name="Titre 1">
            <a:extLst>
              <a:ext uri="{FF2B5EF4-FFF2-40B4-BE49-F238E27FC236}">
                <a16:creationId xmlns:a16="http://schemas.microsoft.com/office/drawing/2014/main" id="{FD2773B0-59E9-413C-8EFE-E7A430955DC2}"/>
              </a:ext>
            </a:extLst>
          </p:cNvPr>
          <p:cNvSpPr>
            <a:spLocks noGrp="1"/>
          </p:cNvSpPr>
          <p:nvPr>
            <p:ph type="title"/>
          </p:nvPr>
        </p:nvSpPr>
        <p:spPr>
          <a:xfrm>
            <a:off x="831850" y="1277257"/>
            <a:ext cx="10515600" cy="2269215"/>
          </a:xfrm>
          <a:prstGeom prst="rect">
            <a:avLst/>
          </a:prstGeom>
        </p:spPr>
        <p:txBody>
          <a:bodyPr anchor="b"/>
          <a:lstStyle>
            <a:lvl1pPr>
              <a:defRPr sz="6000">
                <a:solidFill>
                  <a:schemeClr val="bg1"/>
                </a:solidFill>
                <a:latin typeface="Montserrat SemiBold" panose="00000700000000000000" pitchFamily="50" charset="0"/>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15D614F1-52D6-44FB-828E-C0B803992F29}"/>
              </a:ext>
            </a:extLst>
          </p:cNvPr>
          <p:cNvSpPr>
            <a:spLocks noGrp="1"/>
          </p:cNvSpPr>
          <p:nvPr>
            <p:ph type="body" idx="1"/>
          </p:nvPr>
        </p:nvSpPr>
        <p:spPr>
          <a:xfrm>
            <a:off x="831850" y="3573460"/>
            <a:ext cx="10515600" cy="1500187"/>
          </a:xfrm>
        </p:spPr>
        <p:txBody>
          <a:bodyPr>
            <a:normAutofit/>
          </a:bodyPr>
          <a:lstStyle>
            <a:lvl1pPr marL="0" indent="0">
              <a:buNone/>
              <a:defRPr sz="28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D6387B1D-5C6A-49AD-8D1C-A9BFFD3719F6}"/>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5" name="Espace réservé du pied de page 4">
            <a:extLst>
              <a:ext uri="{FF2B5EF4-FFF2-40B4-BE49-F238E27FC236}">
                <a16:creationId xmlns:a16="http://schemas.microsoft.com/office/drawing/2014/main" id="{9E694A21-9877-49E5-8908-662EDBAF7FF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91056E-6226-4E32-95CE-3F66567907FD}"/>
              </a:ext>
            </a:extLst>
          </p:cNvPr>
          <p:cNvSpPr>
            <a:spLocks noGrp="1"/>
          </p:cNvSpPr>
          <p:nvPr>
            <p:ph type="sldNum" sz="quarter" idx="12"/>
          </p:nvPr>
        </p:nvSpPr>
        <p:spPr/>
        <p:txBody>
          <a:bodyPr/>
          <a:lstStyle/>
          <a:p>
            <a:fld id="{EB9A11D9-48EC-4E2E-A06A-CF021B89230E}" type="slidenum">
              <a:rPr lang="fr-FR" smtClean="0"/>
              <a:t>‹N°›</a:t>
            </a:fld>
            <a:endParaRPr lang="fr-FR"/>
          </a:p>
        </p:txBody>
      </p:sp>
    </p:spTree>
    <p:extLst>
      <p:ext uri="{BB962C8B-B14F-4D97-AF65-F5344CB8AC3E}">
        <p14:creationId xmlns:p14="http://schemas.microsoft.com/office/powerpoint/2010/main" val="3364165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A5568F1-233F-4A60-A7A4-F8ED60BDFB7F}"/>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F112C5D-D482-417D-B701-59C8F8800EFB}"/>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8170E70-AF5C-4E07-B699-6AE49A2E422D}"/>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6" name="Espace réservé du pied de page 5">
            <a:extLst>
              <a:ext uri="{FF2B5EF4-FFF2-40B4-BE49-F238E27FC236}">
                <a16:creationId xmlns:a16="http://schemas.microsoft.com/office/drawing/2014/main" id="{08FA7FD7-DD15-4D76-A24F-E9180AF59FA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8BCF9C8-79B3-4A7D-B7E8-A25EB6CA1AE0}"/>
              </a:ext>
            </a:extLst>
          </p:cNvPr>
          <p:cNvSpPr>
            <a:spLocks noGrp="1"/>
          </p:cNvSpPr>
          <p:nvPr>
            <p:ph type="sldNum" sz="quarter" idx="12"/>
          </p:nvPr>
        </p:nvSpPr>
        <p:spPr/>
        <p:txBody>
          <a:bodyPr/>
          <a:lstStyle/>
          <a:p>
            <a:fld id="{EB9A11D9-48EC-4E2E-A06A-CF021B89230E}" type="slidenum">
              <a:rPr lang="fr-FR" smtClean="0"/>
              <a:t>‹N°›</a:t>
            </a:fld>
            <a:endParaRPr lang="fr-FR"/>
          </a:p>
        </p:txBody>
      </p:sp>
      <p:sp>
        <p:nvSpPr>
          <p:cNvPr id="8" name="Espace réservé du titre 1">
            <a:extLst>
              <a:ext uri="{FF2B5EF4-FFF2-40B4-BE49-F238E27FC236}">
                <a16:creationId xmlns:a16="http://schemas.microsoft.com/office/drawing/2014/main" id="{F34A85E8-4191-4EA9-91FF-DFBE17E9EB62}"/>
              </a:ext>
            </a:extLst>
          </p:cNvPr>
          <p:cNvSpPr>
            <a:spLocks noGrp="1"/>
          </p:cNvSpPr>
          <p:nvPr>
            <p:ph type="title"/>
          </p:nvPr>
        </p:nvSpPr>
        <p:spPr>
          <a:xfrm>
            <a:off x="838200" y="-1"/>
            <a:ext cx="10515600" cy="635001"/>
          </a:xfrm>
          <a:prstGeom prst="rect">
            <a:avLst/>
          </a:prstGeom>
        </p:spPr>
        <p:txBody>
          <a:bodyPr vert="horz" lIns="91440" tIns="45720" rIns="91440" bIns="45720" rtlCol="0" anchor="ctr">
            <a:normAutofit/>
          </a:bodyPr>
          <a:lstStyle/>
          <a:p>
            <a:r>
              <a:rPr lang="fr-FR"/>
              <a:t>Modifiez le style du titre</a:t>
            </a:r>
            <a:endParaRPr lang="fr-FR" dirty="0"/>
          </a:p>
        </p:txBody>
      </p:sp>
    </p:spTree>
    <p:extLst>
      <p:ext uri="{BB962C8B-B14F-4D97-AF65-F5344CB8AC3E}">
        <p14:creationId xmlns:p14="http://schemas.microsoft.com/office/powerpoint/2010/main" val="413970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1FD3A2A-0FF8-4E05-9714-8094FC5DAF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B29D4684-FAA5-47EC-B92C-AF7FF2CA12F6}"/>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8344031-87BE-4267-9C85-68DE3B36B7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8E4BC3FB-DD9D-40DD-83C6-647F2A058651}"/>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CB19356-CDBD-4A65-8A28-F3E01143C698}"/>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8" name="Espace réservé du pied de page 7">
            <a:extLst>
              <a:ext uri="{FF2B5EF4-FFF2-40B4-BE49-F238E27FC236}">
                <a16:creationId xmlns:a16="http://schemas.microsoft.com/office/drawing/2014/main" id="{B16E9046-9526-42A7-A801-D9156E4F792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7F014A5-F12E-471C-898F-73CC2F3E2572}"/>
              </a:ext>
            </a:extLst>
          </p:cNvPr>
          <p:cNvSpPr>
            <a:spLocks noGrp="1"/>
          </p:cNvSpPr>
          <p:nvPr>
            <p:ph type="sldNum" sz="quarter" idx="12"/>
          </p:nvPr>
        </p:nvSpPr>
        <p:spPr/>
        <p:txBody>
          <a:bodyPr/>
          <a:lstStyle/>
          <a:p>
            <a:fld id="{EB9A11D9-48EC-4E2E-A06A-CF021B89230E}" type="slidenum">
              <a:rPr lang="fr-FR" smtClean="0"/>
              <a:t>‹N°›</a:t>
            </a:fld>
            <a:endParaRPr lang="fr-FR"/>
          </a:p>
        </p:txBody>
      </p:sp>
      <p:sp>
        <p:nvSpPr>
          <p:cNvPr id="10" name="Espace réservé du titre 1">
            <a:extLst>
              <a:ext uri="{FF2B5EF4-FFF2-40B4-BE49-F238E27FC236}">
                <a16:creationId xmlns:a16="http://schemas.microsoft.com/office/drawing/2014/main" id="{08828C6B-B18E-4093-9B3E-D5CB7928E9D9}"/>
              </a:ext>
            </a:extLst>
          </p:cNvPr>
          <p:cNvSpPr>
            <a:spLocks noGrp="1"/>
          </p:cNvSpPr>
          <p:nvPr>
            <p:ph type="title"/>
          </p:nvPr>
        </p:nvSpPr>
        <p:spPr>
          <a:xfrm>
            <a:off x="838200" y="-1"/>
            <a:ext cx="10515600" cy="635001"/>
          </a:xfrm>
          <a:prstGeom prst="rect">
            <a:avLst/>
          </a:prstGeom>
        </p:spPr>
        <p:txBody>
          <a:bodyPr vert="horz" lIns="91440" tIns="45720" rIns="91440" bIns="45720" rtlCol="0" anchor="ctr">
            <a:normAutofit/>
          </a:bodyPr>
          <a:lstStyle/>
          <a:p>
            <a:r>
              <a:rPr lang="fr-FR"/>
              <a:t>Modifiez le style du titre</a:t>
            </a:r>
            <a:endParaRPr lang="fr-FR" dirty="0"/>
          </a:p>
        </p:txBody>
      </p:sp>
    </p:spTree>
    <p:extLst>
      <p:ext uri="{BB962C8B-B14F-4D97-AF65-F5344CB8AC3E}">
        <p14:creationId xmlns:p14="http://schemas.microsoft.com/office/powerpoint/2010/main" val="2430495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79BA8B83-8800-4644-A98F-1BA6CB185EC4}"/>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4" name="Espace réservé du pied de page 3">
            <a:extLst>
              <a:ext uri="{FF2B5EF4-FFF2-40B4-BE49-F238E27FC236}">
                <a16:creationId xmlns:a16="http://schemas.microsoft.com/office/drawing/2014/main" id="{A03F20E4-0C71-44B8-8ED1-98D54218DC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209DB0A-F842-4571-91FE-966BD1949C2D}"/>
              </a:ext>
            </a:extLst>
          </p:cNvPr>
          <p:cNvSpPr>
            <a:spLocks noGrp="1"/>
          </p:cNvSpPr>
          <p:nvPr>
            <p:ph type="sldNum" sz="quarter" idx="12"/>
          </p:nvPr>
        </p:nvSpPr>
        <p:spPr/>
        <p:txBody>
          <a:bodyPr/>
          <a:lstStyle/>
          <a:p>
            <a:fld id="{EB9A11D9-48EC-4E2E-A06A-CF021B89230E}" type="slidenum">
              <a:rPr lang="fr-FR" smtClean="0"/>
              <a:t>‹N°›</a:t>
            </a:fld>
            <a:endParaRPr lang="fr-FR"/>
          </a:p>
        </p:txBody>
      </p:sp>
      <p:sp>
        <p:nvSpPr>
          <p:cNvPr id="6" name="Espace réservé du titre 1">
            <a:extLst>
              <a:ext uri="{FF2B5EF4-FFF2-40B4-BE49-F238E27FC236}">
                <a16:creationId xmlns:a16="http://schemas.microsoft.com/office/drawing/2014/main" id="{A52F5C67-1753-433C-A5FC-150EFEFB8539}"/>
              </a:ext>
            </a:extLst>
          </p:cNvPr>
          <p:cNvSpPr>
            <a:spLocks noGrp="1"/>
          </p:cNvSpPr>
          <p:nvPr>
            <p:ph type="title"/>
          </p:nvPr>
        </p:nvSpPr>
        <p:spPr>
          <a:xfrm>
            <a:off x="838200" y="-1"/>
            <a:ext cx="10515600" cy="635001"/>
          </a:xfrm>
          <a:prstGeom prst="rect">
            <a:avLst/>
          </a:prstGeom>
        </p:spPr>
        <p:txBody>
          <a:bodyPr vert="horz" lIns="91440" tIns="45720" rIns="91440" bIns="45720" rtlCol="0" anchor="ctr">
            <a:normAutofit/>
          </a:bodyPr>
          <a:lstStyle/>
          <a:p>
            <a:r>
              <a:rPr lang="fr-FR"/>
              <a:t>Modifiez le style du titre</a:t>
            </a:r>
            <a:endParaRPr lang="fr-FR" dirty="0"/>
          </a:p>
        </p:txBody>
      </p:sp>
    </p:spTree>
    <p:extLst>
      <p:ext uri="{BB962C8B-B14F-4D97-AF65-F5344CB8AC3E}">
        <p14:creationId xmlns:p14="http://schemas.microsoft.com/office/powerpoint/2010/main" val="252876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EF02904-4C02-4349-B1AE-6DF00847E31D}"/>
              </a:ext>
            </a:extLst>
          </p:cNvPr>
          <p:cNvSpPr>
            <a:spLocks noGrp="1"/>
          </p:cNvSpPr>
          <p:nvPr>
            <p:ph type="dt" sz="half" idx="10"/>
          </p:nvPr>
        </p:nvSpPr>
        <p:spPr/>
        <p:txBody>
          <a:bodyPr/>
          <a:lstStyle/>
          <a:p>
            <a:fld id="{C8DEDF07-6677-4731-8EA4-9F90F3499564}" type="datetimeFigureOut">
              <a:rPr lang="fr-FR" smtClean="0"/>
              <a:t>23/05/2025</a:t>
            </a:fld>
            <a:endParaRPr lang="fr-FR"/>
          </a:p>
        </p:txBody>
      </p:sp>
      <p:sp>
        <p:nvSpPr>
          <p:cNvPr id="3" name="Espace réservé du pied de page 2">
            <a:extLst>
              <a:ext uri="{FF2B5EF4-FFF2-40B4-BE49-F238E27FC236}">
                <a16:creationId xmlns:a16="http://schemas.microsoft.com/office/drawing/2014/main" id="{ABB6FC86-FD04-4FCB-A676-DF2AF4A1970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BA5ABB4-8AB4-4A42-A82F-68F352F55AA0}"/>
              </a:ext>
            </a:extLst>
          </p:cNvPr>
          <p:cNvSpPr>
            <a:spLocks noGrp="1"/>
          </p:cNvSpPr>
          <p:nvPr>
            <p:ph type="sldNum" sz="quarter" idx="12"/>
          </p:nvPr>
        </p:nvSpPr>
        <p:spPr/>
        <p:txBody>
          <a:bodyPr/>
          <a:lstStyle/>
          <a:p>
            <a:fld id="{EB9A11D9-48EC-4E2E-A06A-CF021B89230E}" type="slidenum">
              <a:rPr lang="fr-FR" smtClean="0"/>
              <a:t>‹N°›</a:t>
            </a:fld>
            <a:endParaRPr lang="fr-FR"/>
          </a:p>
        </p:txBody>
      </p:sp>
      <p:sp>
        <p:nvSpPr>
          <p:cNvPr id="5" name="Espace réservé du titre 1">
            <a:extLst>
              <a:ext uri="{FF2B5EF4-FFF2-40B4-BE49-F238E27FC236}">
                <a16:creationId xmlns:a16="http://schemas.microsoft.com/office/drawing/2014/main" id="{2A2071E5-AF85-4444-B613-EFEEA9F4C930}"/>
              </a:ext>
            </a:extLst>
          </p:cNvPr>
          <p:cNvSpPr>
            <a:spLocks noGrp="1"/>
          </p:cNvSpPr>
          <p:nvPr>
            <p:ph type="title"/>
          </p:nvPr>
        </p:nvSpPr>
        <p:spPr>
          <a:xfrm>
            <a:off x="838200" y="-1"/>
            <a:ext cx="10515600" cy="635001"/>
          </a:xfrm>
          <a:prstGeom prst="rect">
            <a:avLst/>
          </a:prstGeom>
        </p:spPr>
        <p:txBody>
          <a:bodyPr vert="horz" lIns="91440" tIns="45720" rIns="91440" bIns="45720" rtlCol="0" anchor="ctr">
            <a:normAutofit/>
          </a:bodyPr>
          <a:lstStyle/>
          <a:p>
            <a:r>
              <a:rPr lang="fr-FR"/>
              <a:t>Modifiez le style du titre</a:t>
            </a:r>
            <a:endParaRPr lang="fr-FR" dirty="0"/>
          </a:p>
        </p:txBody>
      </p:sp>
    </p:spTree>
    <p:extLst>
      <p:ext uri="{BB962C8B-B14F-4D97-AF65-F5344CB8AC3E}">
        <p14:creationId xmlns:p14="http://schemas.microsoft.com/office/powerpoint/2010/main" val="2634637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9DFEBD4-E8B8-44F9-922E-85946939A5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378F31D-B43C-4EB6-B84D-B38E8F93F4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EDF07-6677-4731-8EA4-9F90F3499564}" type="datetimeFigureOut">
              <a:rPr lang="fr-FR" smtClean="0"/>
              <a:t>23/05/2025</a:t>
            </a:fld>
            <a:endParaRPr lang="fr-FR"/>
          </a:p>
        </p:txBody>
      </p:sp>
      <p:sp>
        <p:nvSpPr>
          <p:cNvPr id="5" name="Espace réservé du pied de page 4">
            <a:extLst>
              <a:ext uri="{FF2B5EF4-FFF2-40B4-BE49-F238E27FC236}">
                <a16:creationId xmlns:a16="http://schemas.microsoft.com/office/drawing/2014/main" id="{6E69D43B-C74C-463F-AFBD-89DA9583F6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E8E1484-AA6C-46D6-BC01-ABB1E7DD93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9A11D9-48EC-4E2E-A06A-CF021B89230E}" type="slidenum">
              <a:rPr lang="fr-FR" smtClean="0"/>
              <a:t>‹N°›</a:t>
            </a:fld>
            <a:endParaRPr lang="fr-FR"/>
          </a:p>
        </p:txBody>
      </p:sp>
      <p:pic>
        <p:nvPicPr>
          <p:cNvPr id="8" name="Graphique 7">
            <a:extLst>
              <a:ext uri="{FF2B5EF4-FFF2-40B4-BE49-F238E27FC236}">
                <a16:creationId xmlns:a16="http://schemas.microsoft.com/office/drawing/2014/main" id="{9003BE2D-49D2-4D12-971E-65C21F7D9EB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0" y="6297386"/>
            <a:ext cx="12192000" cy="565150"/>
          </a:xfrm>
          <a:prstGeom prst="rect">
            <a:avLst/>
          </a:prstGeom>
        </p:spPr>
      </p:pic>
      <p:sp>
        <p:nvSpPr>
          <p:cNvPr id="10" name="Rectangle 9">
            <a:extLst>
              <a:ext uri="{FF2B5EF4-FFF2-40B4-BE49-F238E27FC236}">
                <a16:creationId xmlns:a16="http://schemas.microsoft.com/office/drawing/2014/main" id="{E3F39741-81AF-4686-BDC1-0C252027C7BC}"/>
              </a:ext>
            </a:extLst>
          </p:cNvPr>
          <p:cNvSpPr/>
          <p:nvPr/>
        </p:nvSpPr>
        <p:spPr>
          <a:xfrm>
            <a:off x="0" y="-1"/>
            <a:ext cx="622998" cy="635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1737F"/>
              </a:solidFill>
            </a:endParaRPr>
          </a:p>
        </p:txBody>
      </p:sp>
      <p:sp>
        <p:nvSpPr>
          <p:cNvPr id="11" name="Rectangle 10">
            <a:extLst>
              <a:ext uri="{FF2B5EF4-FFF2-40B4-BE49-F238E27FC236}">
                <a16:creationId xmlns:a16="http://schemas.microsoft.com/office/drawing/2014/main" id="{404B67BA-A188-4B22-B081-F43A3EA3B62A}"/>
              </a:ext>
            </a:extLst>
          </p:cNvPr>
          <p:cNvSpPr/>
          <p:nvPr/>
        </p:nvSpPr>
        <p:spPr>
          <a:xfrm>
            <a:off x="0" y="635580"/>
            <a:ext cx="12192000" cy="298918"/>
          </a:xfrm>
          <a:prstGeom prst="rect">
            <a:avLst/>
          </a:prstGeom>
          <a:gradFill flip="none" rotWithShape="1">
            <a:gsLst>
              <a:gs pos="0">
                <a:schemeClr val="tx1">
                  <a:lumMod val="75000"/>
                  <a:lumOff val="25000"/>
                  <a:alpha val="8000"/>
                </a:schemeClr>
              </a:gs>
              <a:gs pos="62000">
                <a:schemeClr val="tx1">
                  <a:lumMod val="75000"/>
                  <a:lumOff val="2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58078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2400" b="0" kern="1200">
          <a:solidFill>
            <a:schemeClr val="tx1"/>
          </a:solidFill>
          <a:latin typeface="Montserrat SemiBold" panose="000007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6.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glossairereproduction.be/" TargetMode="External"/><Relationship Id="rId7" Type="http://schemas.openxmlformats.org/officeDocument/2006/relationships/image" Target="../media/image16.png"/><Relationship Id="rId2" Type="http://schemas.openxmlformats.org/officeDocument/2006/relationships/hyperlink" Target="https://www.facebook.com/Theriogenologie" TargetMode="Externa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hyperlink" Target="https://www.youtube.com/@christianhanzen8109" TargetMode="External"/><Relationship Id="rId4" Type="http://schemas.openxmlformats.org/officeDocument/2006/relationships/hyperlink" Target="https://www.rumexperts.vet/" TargetMode="External"/><Relationship Id="rId9"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1E8649E-71C5-47A8-AB5D-7D3A8FB208F0}"/>
              </a:ext>
            </a:extLst>
          </p:cNvPr>
          <p:cNvSpPr txBox="1">
            <a:spLocks/>
          </p:cNvSpPr>
          <p:nvPr/>
        </p:nvSpPr>
        <p:spPr>
          <a:xfrm>
            <a:off x="2257426" y="1125900"/>
            <a:ext cx="9456598" cy="2615728"/>
          </a:xfrm>
          <a:prstGeom prst="rect">
            <a:avLst/>
          </a:prstGeom>
        </p:spPr>
        <p:txBody>
          <a:bodyPr anchor="t">
            <a:normAutofit fontScale="92500" lnSpcReduction="10000"/>
          </a:bodyPr>
          <a:lstStyle>
            <a:lvl1pPr algn="r" defTabSz="914400" rtl="0" eaLnBrk="1" latinLnBrk="0" hangingPunct="1">
              <a:lnSpc>
                <a:spcPct val="90000"/>
              </a:lnSpc>
              <a:spcBef>
                <a:spcPct val="0"/>
              </a:spcBef>
              <a:buNone/>
              <a:defRPr sz="4000" b="0" kern="1200">
                <a:solidFill>
                  <a:srgbClr val="00618D"/>
                </a:solidFill>
                <a:latin typeface="Montserrat SemiBold" panose="00000700000000000000" pitchFamily="50" charset="0"/>
                <a:ea typeface="+mj-ea"/>
                <a:cs typeface="+mj-cs"/>
              </a:defRPr>
            </a:lvl1pPr>
          </a:lstStyle>
          <a:p>
            <a:pPr>
              <a:lnSpc>
                <a:spcPct val="150000"/>
              </a:lnSpc>
              <a:defRPr/>
            </a:pPr>
            <a:r>
              <a:rPr lang="fr-FR" dirty="0"/>
              <a:t>De la contamination bactérienne </a:t>
            </a:r>
          </a:p>
          <a:p>
            <a:pPr>
              <a:lnSpc>
                <a:spcPct val="150000"/>
              </a:lnSpc>
              <a:defRPr/>
            </a:pPr>
            <a:r>
              <a:rPr lang="fr-FR" dirty="0"/>
              <a:t>au diagnostic de l’infection utérine</a:t>
            </a:r>
          </a:p>
          <a:p>
            <a:pPr>
              <a:defRPr/>
            </a:pPr>
            <a:endParaRPr lang="fr-FR" dirty="0">
              <a:latin typeface="Calibri" panose="020F0502020204030204" pitchFamily="34" charset="0"/>
              <a:cs typeface="Calibri" panose="020F0502020204030204" pitchFamily="34" charset="0"/>
            </a:endParaRPr>
          </a:p>
          <a:p>
            <a:pPr>
              <a:defRPr/>
            </a:pPr>
            <a:r>
              <a:rPr lang="fr-FR" b="1" dirty="0">
                <a:latin typeface="Calibri" panose="020F0502020204030204" pitchFamily="34" charset="0"/>
                <a:cs typeface="Calibri" panose="020F0502020204030204" pitchFamily="34" charset="0"/>
              </a:rPr>
              <a:t>Pr. Christian </a:t>
            </a:r>
            <a:r>
              <a:rPr lang="fr-FR" b="1" dirty="0" err="1">
                <a:latin typeface="Calibri" panose="020F0502020204030204" pitchFamily="34" charset="0"/>
                <a:cs typeface="Calibri" panose="020F0502020204030204" pitchFamily="34" charset="0"/>
              </a:rPr>
              <a:t>Hanzen</a:t>
            </a:r>
            <a:r>
              <a:rPr lang="fr-FR" b="1" dirty="0">
                <a:solidFill>
                  <a:srgbClr val="009636"/>
                </a:solidFill>
              </a:rPr>
              <a:t>   </a:t>
            </a:r>
          </a:p>
        </p:txBody>
      </p:sp>
    </p:spTree>
    <p:extLst>
      <p:ext uri="{BB962C8B-B14F-4D97-AF65-F5344CB8AC3E}">
        <p14:creationId xmlns:p14="http://schemas.microsoft.com/office/powerpoint/2010/main" val="1941216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458" name="Connecteur droit 50">
            <a:extLst>
              <a:ext uri="{FF2B5EF4-FFF2-40B4-BE49-F238E27FC236}">
                <a16:creationId xmlns:a16="http://schemas.microsoft.com/office/drawing/2014/main" id="{EB84D7AA-DF90-6AE4-348F-7AC0ACE6F606}"/>
              </a:ext>
            </a:extLst>
          </p:cNvPr>
          <p:cNvCxnSpPr>
            <a:cxnSpLocks noChangeShapeType="1"/>
          </p:cNvCxnSpPr>
          <p:nvPr/>
        </p:nvCxnSpPr>
        <p:spPr bwMode="auto">
          <a:xfrm>
            <a:off x="2590125" y="4190086"/>
            <a:ext cx="7234120" cy="9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9459" name="Group 312">
            <a:extLst>
              <a:ext uri="{FF2B5EF4-FFF2-40B4-BE49-F238E27FC236}">
                <a16:creationId xmlns:a16="http://schemas.microsoft.com/office/drawing/2014/main" id="{60036BD1-E1D1-A567-AF4F-F39F846CB88A}"/>
              </a:ext>
            </a:extLst>
          </p:cNvPr>
          <p:cNvGrpSpPr>
            <a:grpSpLocks/>
          </p:cNvGrpSpPr>
          <p:nvPr/>
        </p:nvGrpSpPr>
        <p:grpSpPr bwMode="auto">
          <a:xfrm>
            <a:off x="2932353" y="3966139"/>
            <a:ext cx="6297329" cy="141938"/>
            <a:chOff x="930" y="3430"/>
            <a:chExt cx="3993" cy="90"/>
          </a:xfrm>
        </p:grpSpPr>
        <p:grpSp>
          <p:nvGrpSpPr>
            <p:cNvPr id="19731" name="Group 160">
              <a:extLst>
                <a:ext uri="{FF2B5EF4-FFF2-40B4-BE49-F238E27FC236}">
                  <a16:creationId xmlns:a16="http://schemas.microsoft.com/office/drawing/2014/main" id="{A3155E1C-8DF4-B181-54F4-AC52C4D2AC23}"/>
                </a:ext>
              </a:extLst>
            </p:cNvPr>
            <p:cNvGrpSpPr>
              <a:grpSpLocks/>
            </p:cNvGrpSpPr>
            <p:nvPr/>
          </p:nvGrpSpPr>
          <p:grpSpPr bwMode="auto">
            <a:xfrm>
              <a:off x="930" y="3430"/>
              <a:ext cx="182" cy="90"/>
              <a:chOff x="2381" y="2024"/>
              <a:chExt cx="271" cy="136"/>
            </a:xfrm>
          </p:grpSpPr>
          <p:sp>
            <p:nvSpPr>
              <p:cNvPr id="19864" name="Oval 152">
                <a:extLst>
                  <a:ext uri="{FF2B5EF4-FFF2-40B4-BE49-F238E27FC236}">
                    <a16:creationId xmlns:a16="http://schemas.microsoft.com/office/drawing/2014/main" id="{282AD950-16B5-D016-5AB1-58B37D304738}"/>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65" name="Oval 153">
                <a:extLst>
                  <a:ext uri="{FF2B5EF4-FFF2-40B4-BE49-F238E27FC236}">
                    <a16:creationId xmlns:a16="http://schemas.microsoft.com/office/drawing/2014/main" id="{E37042B8-7D05-4C69-6D4D-48AF1D24440F}"/>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66" name="Oval 154">
                <a:extLst>
                  <a:ext uri="{FF2B5EF4-FFF2-40B4-BE49-F238E27FC236}">
                    <a16:creationId xmlns:a16="http://schemas.microsoft.com/office/drawing/2014/main" id="{B21F38FC-9EE5-7201-820E-5F3A543AA7AA}"/>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67" name="Oval 155">
                <a:extLst>
                  <a:ext uri="{FF2B5EF4-FFF2-40B4-BE49-F238E27FC236}">
                    <a16:creationId xmlns:a16="http://schemas.microsoft.com/office/drawing/2014/main" id="{736026B7-0E87-DC4B-9774-CA3057998180}"/>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68" name="Oval 156">
                <a:extLst>
                  <a:ext uri="{FF2B5EF4-FFF2-40B4-BE49-F238E27FC236}">
                    <a16:creationId xmlns:a16="http://schemas.microsoft.com/office/drawing/2014/main" id="{3A5A4ACE-2D7C-AF73-292F-FC4B2965131E}"/>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32" name="Group 174">
              <a:extLst>
                <a:ext uri="{FF2B5EF4-FFF2-40B4-BE49-F238E27FC236}">
                  <a16:creationId xmlns:a16="http://schemas.microsoft.com/office/drawing/2014/main" id="{4DC86FD8-D2C1-96AC-966E-5F806C2C0247}"/>
                </a:ext>
              </a:extLst>
            </p:cNvPr>
            <p:cNvGrpSpPr>
              <a:grpSpLocks/>
            </p:cNvGrpSpPr>
            <p:nvPr/>
          </p:nvGrpSpPr>
          <p:grpSpPr bwMode="auto">
            <a:xfrm>
              <a:off x="1111" y="3430"/>
              <a:ext cx="182" cy="90"/>
              <a:chOff x="2381" y="2024"/>
              <a:chExt cx="271" cy="136"/>
            </a:xfrm>
          </p:grpSpPr>
          <p:sp>
            <p:nvSpPr>
              <p:cNvPr id="19859" name="Oval 175">
                <a:extLst>
                  <a:ext uri="{FF2B5EF4-FFF2-40B4-BE49-F238E27FC236}">
                    <a16:creationId xmlns:a16="http://schemas.microsoft.com/office/drawing/2014/main" id="{2A183930-9A96-9A60-1547-7DB24669E156}"/>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60" name="Oval 176">
                <a:extLst>
                  <a:ext uri="{FF2B5EF4-FFF2-40B4-BE49-F238E27FC236}">
                    <a16:creationId xmlns:a16="http://schemas.microsoft.com/office/drawing/2014/main" id="{9829FE01-7017-0F6B-0D2A-A8DD1863E291}"/>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61" name="Oval 177">
                <a:extLst>
                  <a:ext uri="{FF2B5EF4-FFF2-40B4-BE49-F238E27FC236}">
                    <a16:creationId xmlns:a16="http://schemas.microsoft.com/office/drawing/2014/main" id="{FE37FFC0-06D6-A44A-9484-3563206738AD}"/>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62" name="Oval 178">
                <a:extLst>
                  <a:ext uri="{FF2B5EF4-FFF2-40B4-BE49-F238E27FC236}">
                    <a16:creationId xmlns:a16="http://schemas.microsoft.com/office/drawing/2014/main" id="{BE8F1E4F-255D-FEB1-A23D-EC07020E5C99}"/>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63" name="Oval 179">
                <a:extLst>
                  <a:ext uri="{FF2B5EF4-FFF2-40B4-BE49-F238E27FC236}">
                    <a16:creationId xmlns:a16="http://schemas.microsoft.com/office/drawing/2014/main" id="{A2E1BD34-C332-D13B-A0B8-CC156F2C81BA}"/>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33" name="Group 180">
              <a:extLst>
                <a:ext uri="{FF2B5EF4-FFF2-40B4-BE49-F238E27FC236}">
                  <a16:creationId xmlns:a16="http://schemas.microsoft.com/office/drawing/2014/main" id="{3AC1AEA0-9269-43E2-73F1-391064549892}"/>
                </a:ext>
              </a:extLst>
            </p:cNvPr>
            <p:cNvGrpSpPr>
              <a:grpSpLocks/>
            </p:cNvGrpSpPr>
            <p:nvPr/>
          </p:nvGrpSpPr>
          <p:grpSpPr bwMode="auto">
            <a:xfrm>
              <a:off x="1837" y="3430"/>
              <a:ext cx="182" cy="90"/>
              <a:chOff x="2381" y="2024"/>
              <a:chExt cx="271" cy="136"/>
            </a:xfrm>
          </p:grpSpPr>
          <p:sp>
            <p:nvSpPr>
              <p:cNvPr id="19854" name="Oval 181">
                <a:extLst>
                  <a:ext uri="{FF2B5EF4-FFF2-40B4-BE49-F238E27FC236}">
                    <a16:creationId xmlns:a16="http://schemas.microsoft.com/office/drawing/2014/main" id="{60C64C72-7345-AC3D-6A63-DA1A7C9E545D}"/>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55" name="Oval 182">
                <a:extLst>
                  <a:ext uri="{FF2B5EF4-FFF2-40B4-BE49-F238E27FC236}">
                    <a16:creationId xmlns:a16="http://schemas.microsoft.com/office/drawing/2014/main" id="{4D896ADB-2C19-5243-558F-A6DC0863EA30}"/>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56" name="Oval 183">
                <a:extLst>
                  <a:ext uri="{FF2B5EF4-FFF2-40B4-BE49-F238E27FC236}">
                    <a16:creationId xmlns:a16="http://schemas.microsoft.com/office/drawing/2014/main" id="{0EFE24CD-C7EC-3C7D-D94F-2A16400B449D}"/>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57" name="Oval 184">
                <a:extLst>
                  <a:ext uri="{FF2B5EF4-FFF2-40B4-BE49-F238E27FC236}">
                    <a16:creationId xmlns:a16="http://schemas.microsoft.com/office/drawing/2014/main" id="{6C5C18B6-0278-55E1-4E4F-BD4AE2F119A5}"/>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58" name="Oval 185">
                <a:extLst>
                  <a:ext uri="{FF2B5EF4-FFF2-40B4-BE49-F238E27FC236}">
                    <a16:creationId xmlns:a16="http://schemas.microsoft.com/office/drawing/2014/main" id="{05A2890E-F8E3-2DD3-CC72-495BAC743C74}"/>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34" name="Group 186">
              <a:extLst>
                <a:ext uri="{FF2B5EF4-FFF2-40B4-BE49-F238E27FC236}">
                  <a16:creationId xmlns:a16="http://schemas.microsoft.com/office/drawing/2014/main" id="{3428E0CC-03C2-4DBB-C9F0-CB7D7A2BC604}"/>
                </a:ext>
              </a:extLst>
            </p:cNvPr>
            <p:cNvGrpSpPr>
              <a:grpSpLocks/>
            </p:cNvGrpSpPr>
            <p:nvPr/>
          </p:nvGrpSpPr>
          <p:grpSpPr bwMode="auto">
            <a:xfrm>
              <a:off x="1474" y="3430"/>
              <a:ext cx="182" cy="90"/>
              <a:chOff x="2381" y="2024"/>
              <a:chExt cx="271" cy="136"/>
            </a:xfrm>
          </p:grpSpPr>
          <p:sp>
            <p:nvSpPr>
              <p:cNvPr id="19849" name="Oval 187">
                <a:extLst>
                  <a:ext uri="{FF2B5EF4-FFF2-40B4-BE49-F238E27FC236}">
                    <a16:creationId xmlns:a16="http://schemas.microsoft.com/office/drawing/2014/main" id="{3D946674-1E80-95E7-4D92-D9734FF63A0C}"/>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50" name="Oval 188">
                <a:extLst>
                  <a:ext uri="{FF2B5EF4-FFF2-40B4-BE49-F238E27FC236}">
                    <a16:creationId xmlns:a16="http://schemas.microsoft.com/office/drawing/2014/main" id="{927148A6-52EA-9B97-7AB7-2688CA6A1E92}"/>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51" name="Oval 189">
                <a:extLst>
                  <a:ext uri="{FF2B5EF4-FFF2-40B4-BE49-F238E27FC236}">
                    <a16:creationId xmlns:a16="http://schemas.microsoft.com/office/drawing/2014/main" id="{ACD29FC4-D4DE-CC88-B8BE-15CC1C89A662}"/>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52" name="Oval 190">
                <a:extLst>
                  <a:ext uri="{FF2B5EF4-FFF2-40B4-BE49-F238E27FC236}">
                    <a16:creationId xmlns:a16="http://schemas.microsoft.com/office/drawing/2014/main" id="{5AA8FF96-BC53-DE73-627A-11D7F2BEF7E2}"/>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53" name="Oval 191">
                <a:extLst>
                  <a:ext uri="{FF2B5EF4-FFF2-40B4-BE49-F238E27FC236}">
                    <a16:creationId xmlns:a16="http://schemas.microsoft.com/office/drawing/2014/main" id="{7B3F72D9-C56F-EAAF-958F-009459C327DF}"/>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35" name="Group 192">
              <a:extLst>
                <a:ext uri="{FF2B5EF4-FFF2-40B4-BE49-F238E27FC236}">
                  <a16:creationId xmlns:a16="http://schemas.microsoft.com/office/drawing/2014/main" id="{8792E9A3-253E-7627-53B7-636B5661F223}"/>
                </a:ext>
              </a:extLst>
            </p:cNvPr>
            <p:cNvGrpSpPr>
              <a:grpSpLocks/>
            </p:cNvGrpSpPr>
            <p:nvPr/>
          </p:nvGrpSpPr>
          <p:grpSpPr bwMode="auto">
            <a:xfrm>
              <a:off x="1655" y="3430"/>
              <a:ext cx="182" cy="90"/>
              <a:chOff x="2381" y="2024"/>
              <a:chExt cx="271" cy="136"/>
            </a:xfrm>
          </p:grpSpPr>
          <p:sp>
            <p:nvSpPr>
              <p:cNvPr id="19844" name="Oval 193">
                <a:extLst>
                  <a:ext uri="{FF2B5EF4-FFF2-40B4-BE49-F238E27FC236}">
                    <a16:creationId xmlns:a16="http://schemas.microsoft.com/office/drawing/2014/main" id="{9BE79185-BC1A-3695-08AD-49DF40D92FF4}"/>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45" name="Oval 194">
                <a:extLst>
                  <a:ext uri="{FF2B5EF4-FFF2-40B4-BE49-F238E27FC236}">
                    <a16:creationId xmlns:a16="http://schemas.microsoft.com/office/drawing/2014/main" id="{5343E65C-FFFD-898F-A5D5-06690B571E09}"/>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46" name="Oval 195">
                <a:extLst>
                  <a:ext uri="{FF2B5EF4-FFF2-40B4-BE49-F238E27FC236}">
                    <a16:creationId xmlns:a16="http://schemas.microsoft.com/office/drawing/2014/main" id="{F99A0D2C-8B7A-260B-E705-28CD2101C010}"/>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47" name="Oval 196">
                <a:extLst>
                  <a:ext uri="{FF2B5EF4-FFF2-40B4-BE49-F238E27FC236}">
                    <a16:creationId xmlns:a16="http://schemas.microsoft.com/office/drawing/2014/main" id="{34CD7867-9701-0896-DC59-489D33EB5DA0}"/>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48" name="Oval 197">
                <a:extLst>
                  <a:ext uri="{FF2B5EF4-FFF2-40B4-BE49-F238E27FC236}">
                    <a16:creationId xmlns:a16="http://schemas.microsoft.com/office/drawing/2014/main" id="{5E9E6B1A-0E71-4975-1BFD-C2A7CFB4B205}"/>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36" name="Group 198">
              <a:extLst>
                <a:ext uri="{FF2B5EF4-FFF2-40B4-BE49-F238E27FC236}">
                  <a16:creationId xmlns:a16="http://schemas.microsoft.com/office/drawing/2014/main" id="{4066CF09-9B81-D680-EA88-15D09D59B696}"/>
                </a:ext>
              </a:extLst>
            </p:cNvPr>
            <p:cNvGrpSpPr>
              <a:grpSpLocks/>
            </p:cNvGrpSpPr>
            <p:nvPr/>
          </p:nvGrpSpPr>
          <p:grpSpPr bwMode="auto">
            <a:xfrm>
              <a:off x="1292" y="3430"/>
              <a:ext cx="182" cy="90"/>
              <a:chOff x="2381" y="2024"/>
              <a:chExt cx="271" cy="136"/>
            </a:xfrm>
          </p:grpSpPr>
          <p:sp>
            <p:nvSpPr>
              <p:cNvPr id="19839" name="Oval 199">
                <a:extLst>
                  <a:ext uri="{FF2B5EF4-FFF2-40B4-BE49-F238E27FC236}">
                    <a16:creationId xmlns:a16="http://schemas.microsoft.com/office/drawing/2014/main" id="{41ACDB72-5342-8195-770E-C75CFCFBEB8B}"/>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40" name="Oval 200">
                <a:extLst>
                  <a:ext uri="{FF2B5EF4-FFF2-40B4-BE49-F238E27FC236}">
                    <a16:creationId xmlns:a16="http://schemas.microsoft.com/office/drawing/2014/main" id="{74847D5F-A069-85AC-8B05-0055EF83CE16}"/>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41" name="Oval 201">
                <a:extLst>
                  <a:ext uri="{FF2B5EF4-FFF2-40B4-BE49-F238E27FC236}">
                    <a16:creationId xmlns:a16="http://schemas.microsoft.com/office/drawing/2014/main" id="{3D7903A2-930B-E792-BB5B-141FBF9B35EE}"/>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42" name="Oval 202">
                <a:extLst>
                  <a:ext uri="{FF2B5EF4-FFF2-40B4-BE49-F238E27FC236}">
                    <a16:creationId xmlns:a16="http://schemas.microsoft.com/office/drawing/2014/main" id="{D9C1A312-FB86-69EA-3946-6A2394409406}"/>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43" name="Oval 203">
                <a:extLst>
                  <a:ext uri="{FF2B5EF4-FFF2-40B4-BE49-F238E27FC236}">
                    <a16:creationId xmlns:a16="http://schemas.microsoft.com/office/drawing/2014/main" id="{923EFB60-607D-6C23-8A3F-38CFB50B7683}"/>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37" name="Group 204">
              <a:extLst>
                <a:ext uri="{FF2B5EF4-FFF2-40B4-BE49-F238E27FC236}">
                  <a16:creationId xmlns:a16="http://schemas.microsoft.com/office/drawing/2014/main" id="{7FA6A800-EE5D-4F72-E653-8F9D7D6A565D}"/>
                </a:ext>
              </a:extLst>
            </p:cNvPr>
            <p:cNvGrpSpPr>
              <a:grpSpLocks/>
            </p:cNvGrpSpPr>
            <p:nvPr/>
          </p:nvGrpSpPr>
          <p:grpSpPr bwMode="auto">
            <a:xfrm>
              <a:off x="2880" y="3430"/>
              <a:ext cx="182" cy="90"/>
              <a:chOff x="2381" y="2024"/>
              <a:chExt cx="271" cy="136"/>
            </a:xfrm>
          </p:grpSpPr>
          <p:sp>
            <p:nvSpPr>
              <p:cNvPr id="19834" name="Oval 205">
                <a:extLst>
                  <a:ext uri="{FF2B5EF4-FFF2-40B4-BE49-F238E27FC236}">
                    <a16:creationId xmlns:a16="http://schemas.microsoft.com/office/drawing/2014/main" id="{C7560811-0C09-B978-10D5-8619065B4EDD}"/>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35" name="Oval 206">
                <a:extLst>
                  <a:ext uri="{FF2B5EF4-FFF2-40B4-BE49-F238E27FC236}">
                    <a16:creationId xmlns:a16="http://schemas.microsoft.com/office/drawing/2014/main" id="{32CA3522-99A6-8137-1DAF-7D94116F5660}"/>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36" name="Oval 207">
                <a:extLst>
                  <a:ext uri="{FF2B5EF4-FFF2-40B4-BE49-F238E27FC236}">
                    <a16:creationId xmlns:a16="http://schemas.microsoft.com/office/drawing/2014/main" id="{B7AB6FC7-931E-0D55-7A19-E801CDF0673F}"/>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37" name="Oval 208">
                <a:extLst>
                  <a:ext uri="{FF2B5EF4-FFF2-40B4-BE49-F238E27FC236}">
                    <a16:creationId xmlns:a16="http://schemas.microsoft.com/office/drawing/2014/main" id="{F6E19CC8-41E4-6932-B1DB-A02DA2A4D72F}"/>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38" name="Oval 209">
                <a:extLst>
                  <a:ext uri="{FF2B5EF4-FFF2-40B4-BE49-F238E27FC236}">
                    <a16:creationId xmlns:a16="http://schemas.microsoft.com/office/drawing/2014/main" id="{96571A18-F0E4-35D0-642E-CC54FC508481}"/>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38" name="Group 210">
              <a:extLst>
                <a:ext uri="{FF2B5EF4-FFF2-40B4-BE49-F238E27FC236}">
                  <a16:creationId xmlns:a16="http://schemas.microsoft.com/office/drawing/2014/main" id="{E4EAD965-AD63-D759-93EF-F4A4233CDE50}"/>
                </a:ext>
              </a:extLst>
            </p:cNvPr>
            <p:cNvGrpSpPr>
              <a:grpSpLocks/>
            </p:cNvGrpSpPr>
            <p:nvPr/>
          </p:nvGrpSpPr>
          <p:grpSpPr bwMode="auto">
            <a:xfrm>
              <a:off x="2699" y="3430"/>
              <a:ext cx="182" cy="90"/>
              <a:chOff x="2381" y="2024"/>
              <a:chExt cx="271" cy="136"/>
            </a:xfrm>
          </p:grpSpPr>
          <p:sp>
            <p:nvSpPr>
              <p:cNvPr id="19829" name="Oval 211">
                <a:extLst>
                  <a:ext uri="{FF2B5EF4-FFF2-40B4-BE49-F238E27FC236}">
                    <a16:creationId xmlns:a16="http://schemas.microsoft.com/office/drawing/2014/main" id="{C766C0C1-D29E-6132-7888-7B95EA55FA63}"/>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30" name="Oval 212">
                <a:extLst>
                  <a:ext uri="{FF2B5EF4-FFF2-40B4-BE49-F238E27FC236}">
                    <a16:creationId xmlns:a16="http://schemas.microsoft.com/office/drawing/2014/main" id="{4606EF60-2648-535C-A244-203BB8918A34}"/>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31" name="Oval 213">
                <a:extLst>
                  <a:ext uri="{FF2B5EF4-FFF2-40B4-BE49-F238E27FC236}">
                    <a16:creationId xmlns:a16="http://schemas.microsoft.com/office/drawing/2014/main" id="{5FF26A82-8A3D-995F-23A7-513EE04FF81B}"/>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32" name="Oval 214">
                <a:extLst>
                  <a:ext uri="{FF2B5EF4-FFF2-40B4-BE49-F238E27FC236}">
                    <a16:creationId xmlns:a16="http://schemas.microsoft.com/office/drawing/2014/main" id="{998B2DBD-721C-075E-2BCD-5B9DB966F911}"/>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33" name="Oval 215">
                <a:extLst>
                  <a:ext uri="{FF2B5EF4-FFF2-40B4-BE49-F238E27FC236}">
                    <a16:creationId xmlns:a16="http://schemas.microsoft.com/office/drawing/2014/main" id="{0892264C-91FD-706C-A24B-4EBCF5A4EEBA}"/>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39" name="Group 216">
              <a:extLst>
                <a:ext uri="{FF2B5EF4-FFF2-40B4-BE49-F238E27FC236}">
                  <a16:creationId xmlns:a16="http://schemas.microsoft.com/office/drawing/2014/main" id="{B59AC7D9-8781-5755-E5B8-D9B442B4BB0B}"/>
                </a:ext>
              </a:extLst>
            </p:cNvPr>
            <p:cNvGrpSpPr>
              <a:grpSpLocks/>
            </p:cNvGrpSpPr>
            <p:nvPr/>
          </p:nvGrpSpPr>
          <p:grpSpPr bwMode="auto">
            <a:xfrm>
              <a:off x="2562" y="3430"/>
              <a:ext cx="182" cy="90"/>
              <a:chOff x="2381" y="2024"/>
              <a:chExt cx="271" cy="136"/>
            </a:xfrm>
          </p:grpSpPr>
          <p:sp>
            <p:nvSpPr>
              <p:cNvPr id="19824" name="Oval 217">
                <a:extLst>
                  <a:ext uri="{FF2B5EF4-FFF2-40B4-BE49-F238E27FC236}">
                    <a16:creationId xmlns:a16="http://schemas.microsoft.com/office/drawing/2014/main" id="{DACC86F1-BB7D-51C0-7620-61D765DB1ACF}"/>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25" name="Oval 218">
                <a:extLst>
                  <a:ext uri="{FF2B5EF4-FFF2-40B4-BE49-F238E27FC236}">
                    <a16:creationId xmlns:a16="http://schemas.microsoft.com/office/drawing/2014/main" id="{ED851DB2-77F0-D2FE-3531-D2885388DE89}"/>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26" name="Oval 219">
                <a:extLst>
                  <a:ext uri="{FF2B5EF4-FFF2-40B4-BE49-F238E27FC236}">
                    <a16:creationId xmlns:a16="http://schemas.microsoft.com/office/drawing/2014/main" id="{AEE06521-668E-3276-3EBC-985A9330AA7E}"/>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27" name="Oval 220">
                <a:extLst>
                  <a:ext uri="{FF2B5EF4-FFF2-40B4-BE49-F238E27FC236}">
                    <a16:creationId xmlns:a16="http://schemas.microsoft.com/office/drawing/2014/main" id="{5DE8A785-9C02-0656-1A3A-2E38C1FD8583}"/>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28" name="Oval 221">
                <a:extLst>
                  <a:ext uri="{FF2B5EF4-FFF2-40B4-BE49-F238E27FC236}">
                    <a16:creationId xmlns:a16="http://schemas.microsoft.com/office/drawing/2014/main" id="{46FE6AFE-A419-AD93-3010-C063B22BFFF2}"/>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40" name="Group 222">
              <a:extLst>
                <a:ext uri="{FF2B5EF4-FFF2-40B4-BE49-F238E27FC236}">
                  <a16:creationId xmlns:a16="http://schemas.microsoft.com/office/drawing/2014/main" id="{A7F69E59-1001-D503-B429-2C3A35248377}"/>
                </a:ext>
              </a:extLst>
            </p:cNvPr>
            <p:cNvGrpSpPr>
              <a:grpSpLocks/>
            </p:cNvGrpSpPr>
            <p:nvPr/>
          </p:nvGrpSpPr>
          <p:grpSpPr bwMode="auto">
            <a:xfrm>
              <a:off x="2381" y="3430"/>
              <a:ext cx="182" cy="90"/>
              <a:chOff x="2381" y="2024"/>
              <a:chExt cx="271" cy="136"/>
            </a:xfrm>
          </p:grpSpPr>
          <p:sp>
            <p:nvSpPr>
              <p:cNvPr id="19819" name="Oval 223">
                <a:extLst>
                  <a:ext uri="{FF2B5EF4-FFF2-40B4-BE49-F238E27FC236}">
                    <a16:creationId xmlns:a16="http://schemas.microsoft.com/office/drawing/2014/main" id="{F861C041-54D8-116A-B2AF-5F72B72A5148}"/>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20" name="Oval 224">
                <a:extLst>
                  <a:ext uri="{FF2B5EF4-FFF2-40B4-BE49-F238E27FC236}">
                    <a16:creationId xmlns:a16="http://schemas.microsoft.com/office/drawing/2014/main" id="{3A28C944-FF51-274B-7CCE-889911B79A05}"/>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21" name="Oval 225">
                <a:extLst>
                  <a:ext uri="{FF2B5EF4-FFF2-40B4-BE49-F238E27FC236}">
                    <a16:creationId xmlns:a16="http://schemas.microsoft.com/office/drawing/2014/main" id="{A6CACF47-96DB-321A-14F2-FC0FD7C81AA6}"/>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22" name="Oval 226">
                <a:extLst>
                  <a:ext uri="{FF2B5EF4-FFF2-40B4-BE49-F238E27FC236}">
                    <a16:creationId xmlns:a16="http://schemas.microsoft.com/office/drawing/2014/main" id="{4C2DA3BB-44CC-1470-0B94-1C3F71749F6F}"/>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23" name="Oval 227">
                <a:extLst>
                  <a:ext uri="{FF2B5EF4-FFF2-40B4-BE49-F238E27FC236}">
                    <a16:creationId xmlns:a16="http://schemas.microsoft.com/office/drawing/2014/main" id="{14A57719-568F-62ED-CBF1-C7AE72FD0416}"/>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41" name="Group 228">
              <a:extLst>
                <a:ext uri="{FF2B5EF4-FFF2-40B4-BE49-F238E27FC236}">
                  <a16:creationId xmlns:a16="http://schemas.microsoft.com/office/drawing/2014/main" id="{0736C953-4CCC-C095-B4D2-449334A4705E}"/>
                </a:ext>
              </a:extLst>
            </p:cNvPr>
            <p:cNvGrpSpPr>
              <a:grpSpLocks/>
            </p:cNvGrpSpPr>
            <p:nvPr/>
          </p:nvGrpSpPr>
          <p:grpSpPr bwMode="auto">
            <a:xfrm>
              <a:off x="2200" y="3430"/>
              <a:ext cx="182" cy="90"/>
              <a:chOff x="2381" y="2024"/>
              <a:chExt cx="271" cy="136"/>
            </a:xfrm>
          </p:grpSpPr>
          <p:sp>
            <p:nvSpPr>
              <p:cNvPr id="19814" name="Oval 229">
                <a:extLst>
                  <a:ext uri="{FF2B5EF4-FFF2-40B4-BE49-F238E27FC236}">
                    <a16:creationId xmlns:a16="http://schemas.microsoft.com/office/drawing/2014/main" id="{D28B54CB-A9ED-284E-01FC-354E6000F55F}"/>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15" name="Oval 230">
                <a:extLst>
                  <a:ext uri="{FF2B5EF4-FFF2-40B4-BE49-F238E27FC236}">
                    <a16:creationId xmlns:a16="http://schemas.microsoft.com/office/drawing/2014/main" id="{C4D4B804-48E5-8917-BDE0-17EFE53609DB}"/>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16" name="Oval 231">
                <a:extLst>
                  <a:ext uri="{FF2B5EF4-FFF2-40B4-BE49-F238E27FC236}">
                    <a16:creationId xmlns:a16="http://schemas.microsoft.com/office/drawing/2014/main" id="{03B9C048-BC5D-0FBB-60E7-E356F4F9C34D}"/>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17" name="Oval 232">
                <a:extLst>
                  <a:ext uri="{FF2B5EF4-FFF2-40B4-BE49-F238E27FC236}">
                    <a16:creationId xmlns:a16="http://schemas.microsoft.com/office/drawing/2014/main" id="{2A1F5068-9753-FAE9-2F42-7795FDA34F29}"/>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18" name="Oval 233">
                <a:extLst>
                  <a:ext uri="{FF2B5EF4-FFF2-40B4-BE49-F238E27FC236}">
                    <a16:creationId xmlns:a16="http://schemas.microsoft.com/office/drawing/2014/main" id="{5C37E7A8-851E-7952-D938-9318EF6FF536}"/>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42" name="Group 234">
              <a:extLst>
                <a:ext uri="{FF2B5EF4-FFF2-40B4-BE49-F238E27FC236}">
                  <a16:creationId xmlns:a16="http://schemas.microsoft.com/office/drawing/2014/main" id="{63E04E3E-A8BA-8FA1-B7FF-440D9EA27108}"/>
                </a:ext>
              </a:extLst>
            </p:cNvPr>
            <p:cNvGrpSpPr>
              <a:grpSpLocks/>
            </p:cNvGrpSpPr>
            <p:nvPr/>
          </p:nvGrpSpPr>
          <p:grpSpPr bwMode="auto">
            <a:xfrm>
              <a:off x="2018" y="3430"/>
              <a:ext cx="182" cy="90"/>
              <a:chOff x="2381" y="2024"/>
              <a:chExt cx="271" cy="136"/>
            </a:xfrm>
          </p:grpSpPr>
          <p:sp>
            <p:nvSpPr>
              <p:cNvPr id="19809" name="Oval 235">
                <a:extLst>
                  <a:ext uri="{FF2B5EF4-FFF2-40B4-BE49-F238E27FC236}">
                    <a16:creationId xmlns:a16="http://schemas.microsoft.com/office/drawing/2014/main" id="{87299DB7-3AE5-6A5D-542B-CF9FC3F524DB}"/>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10" name="Oval 236">
                <a:extLst>
                  <a:ext uri="{FF2B5EF4-FFF2-40B4-BE49-F238E27FC236}">
                    <a16:creationId xmlns:a16="http://schemas.microsoft.com/office/drawing/2014/main" id="{F20D8496-0DBD-B439-791D-63F44A504626}"/>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11" name="Oval 237">
                <a:extLst>
                  <a:ext uri="{FF2B5EF4-FFF2-40B4-BE49-F238E27FC236}">
                    <a16:creationId xmlns:a16="http://schemas.microsoft.com/office/drawing/2014/main" id="{5BDB8040-4AB8-C3E7-3C61-589F8C23F2BD}"/>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12" name="Oval 238">
                <a:extLst>
                  <a:ext uri="{FF2B5EF4-FFF2-40B4-BE49-F238E27FC236}">
                    <a16:creationId xmlns:a16="http://schemas.microsoft.com/office/drawing/2014/main" id="{3DC306E0-AEE4-4954-7AA4-60481A267593}"/>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13" name="Oval 239">
                <a:extLst>
                  <a:ext uri="{FF2B5EF4-FFF2-40B4-BE49-F238E27FC236}">
                    <a16:creationId xmlns:a16="http://schemas.microsoft.com/office/drawing/2014/main" id="{A6E9B3F6-7E06-905A-6CBF-AC78556000B7}"/>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43" name="Group 240">
              <a:extLst>
                <a:ext uri="{FF2B5EF4-FFF2-40B4-BE49-F238E27FC236}">
                  <a16:creationId xmlns:a16="http://schemas.microsoft.com/office/drawing/2014/main" id="{F6E54F80-E6BD-1BA7-6548-51CAB4BCA365}"/>
                </a:ext>
              </a:extLst>
            </p:cNvPr>
            <p:cNvGrpSpPr>
              <a:grpSpLocks/>
            </p:cNvGrpSpPr>
            <p:nvPr/>
          </p:nvGrpSpPr>
          <p:grpSpPr bwMode="auto">
            <a:xfrm>
              <a:off x="3924" y="3430"/>
              <a:ext cx="182" cy="90"/>
              <a:chOff x="2381" y="2024"/>
              <a:chExt cx="271" cy="136"/>
            </a:xfrm>
          </p:grpSpPr>
          <p:sp>
            <p:nvSpPr>
              <p:cNvPr id="19804" name="Oval 241">
                <a:extLst>
                  <a:ext uri="{FF2B5EF4-FFF2-40B4-BE49-F238E27FC236}">
                    <a16:creationId xmlns:a16="http://schemas.microsoft.com/office/drawing/2014/main" id="{0E4BE75D-655F-1920-9E51-28F7E0B4D589}"/>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05" name="Oval 242">
                <a:extLst>
                  <a:ext uri="{FF2B5EF4-FFF2-40B4-BE49-F238E27FC236}">
                    <a16:creationId xmlns:a16="http://schemas.microsoft.com/office/drawing/2014/main" id="{E4C6217A-DB36-516B-40E2-019FBBCE6588}"/>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06" name="Oval 243">
                <a:extLst>
                  <a:ext uri="{FF2B5EF4-FFF2-40B4-BE49-F238E27FC236}">
                    <a16:creationId xmlns:a16="http://schemas.microsoft.com/office/drawing/2014/main" id="{D8FAA910-658B-5A77-DEF6-6943078E6B8F}"/>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07" name="Oval 244">
                <a:extLst>
                  <a:ext uri="{FF2B5EF4-FFF2-40B4-BE49-F238E27FC236}">
                    <a16:creationId xmlns:a16="http://schemas.microsoft.com/office/drawing/2014/main" id="{4EAA6FDF-A760-5EFE-AF7F-6DFF1DFCA6B7}"/>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08" name="Oval 245">
                <a:extLst>
                  <a:ext uri="{FF2B5EF4-FFF2-40B4-BE49-F238E27FC236}">
                    <a16:creationId xmlns:a16="http://schemas.microsoft.com/office/drawing/2014/main" id="{1F3A1373-D46D-9A2A-1D71-0E1A9D5A9326}"/>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44" name="Group 246">
              <a:extLst>
                <a:ext uri="{FF2B5EF4-FFF2-40B4-BE49-F238E27FC236}">
                  <a16:creationId xmlns:a16="http://schemas.microsoft.com/office/drawing/2014/main" id="{17949C5F-A2CF-1F83-F498-C931E9104322}"/>
                </a:ext>
              </a:extLst>
            </p:cNvPr>
            <p:cNvGrpSpPr>
              <a:grpSpLocks/>
            </p:cNvGrpSpPr>
            <p:nvPr/>
          </p:nvGrpSpPr>
          <p:grpSpPr bwMode="auto">
            <a:xfrm>
              <a:off x="3743" y="3430"/>
              <a:ext cx="182" cy="90"/>
              <a:chOff x="2381" y="2024"/>
              <a:chExt cx="271" cy="136"/>
            </a:xfrm>
          </p:grpSpPr>
          <p:sp>
            <p:nvSpPr>
              <p:cNvPr id="19799" name="Oval 247">
                <a:extLst>
                  <a:ext uri="{FF2B5EF4-FFF2-40B4-BE49-F238E27FC236}">
                    <a16:creationId xmlns:a16="http://schemas.microsoft.com/office/drawing/2014/main" id="{458BA2DB-3093-6C5D-2D72-877EA95CA5BA}"/>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00" name="Oval 248">
                <a:extLst>
                  <a:ext uri="{FF2B5EF4-FFF2-40B4-BE49-F238E27FC236}">
                    <a16:creationId xmlns:a16="http://schemas.microsoft.com/office/drawing/2014/main" id="{C37452E2-EC73-E7E7-2730-E9A46C2309D7}"/>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01" name="Oval 249">
                <a:extLst>
                  <a:ext uri="{FF2B5EF4-FFF2-40B4-BE49-F238E27FC236}">
                    <a16:creationId xmlns:a16="http://schemas.microsoft.com/office/drawing/2014/main" id="{56FC586E-1B65-0880-3E9E-82C0E84E7FCB}"/>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02" name="Oval 250">
                <a:extLst>
                  <a:ext uri="{FF2B5EF4-FFF2-40B4-BE49-F238E27FC236}">
                    <a16:creationId xmlns:a16="http://schemas.microsoft.com/office/drawing/2014/main" id="{7363C63A-2CF0-4AAD-6281-A072EF591C9C}"/>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803" name="Oval 251">
                <a:extLst>
                  <a:ext uri="{FF2B5EF4-FFF2-40B4-BE49-F238E27FC236}">
                    <a16:creationId xmlns:a16="http://schemas.microsoft.com/office/drawing/2014/main" id="{25126D17-D7FF-8A0D-05A8-717126EB515E}"/>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45" name="Group 252">
              <a:extLst>
                <a:ext uri="{FF2B5EF4-FFF2-40B4-BE49-F238E27FC236}">
                  <a16:creationId xmlns:a16="http://schemas.microsoft.com/office/drawing/2014/main" id="{8D347E06-62B4-DB23-CB05-7AACBBD30F97}"/>
                </a:ext>
              </a:extLst>
            </p:cNvPr>
            <p:cNvGrpSpPr>
              <a:grpSpLocks/>
            </p:cNvGrpSpPr>
            <p:nvPr/>
          </p:nvGrpSpPr>
          <p:grpSpPr bwMode="auto">
            <a:xfrm>
              <a:off x="3606" y="3430"/>
              <a:ext cx="182" cy="90"/>
              <a:chOff x="2381" y="2024"/>
              <a:chExt cx="271" cy="136"/>
            </a:xfrm>
          </p:grpSpPr>
          <p:sp>
            <p:nvSpPr>
              <p:cNvPr id="19794" name="Oval 253">
                <a:extLst>
                  <a:ext uri="{FF2B5EF4-FFF2-40B4-BE49-F238E27FC236}">
                    <a16:creationId xmlns:a16="http://schemas.microsoft.com/office/drawing/2014/main" id="{293F90DF-22C5-2E40-1D07-2D399CA8AD55}"/>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95" name="Oval 254">
                <a:extLst>
                  <a:ext uri="{FF2B5EF4-FFF2-40B4-BE49-F238E27FC236}">
                    <a16:creationId xmlns:a16="http://schemas.microsoft.com/office/drawing/2014/main" id="{07316783-C71C-1415-138E-AB55AEA9B407}"/>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96" name="Oval 255">
                <a:extLst>
                  <a:ext uri="{FF2B5EF4-FFF2-40B4-BE49-F238E27FC236}">
                    <a16:creationId xmlns:a16="http://schemas.microsoft.com/office/drawing/2014/main" id="{FAD0E251-DBD5-4A90-93F3-25624379CC5B}"/>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97" name="Oval 256">
                <a:extLst>
                  <a:ext uri="{FF2B5EF4-FFF2-40B4-BE49-F238E27FC236}">
                    <a16:creationId xmlns:a16="http://schemas.microsoft.com/office/drawing/2014/main" id="{F6E72FCE-10CB-5690-81D2-34473FE2D64D}"/>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98" name="Oval 257">
                <a:extLst>
                  <a:ext uri="{FF2B5EF4-FFF2-40B4-BE49-F238E27FC236}">
                    <a16:creationId xmlns:a16="http://schemas.microsoft.com/office/drawing/2014/main" id="{2D1249C6-1744-9AB6-1738-E597DA5FBFA8}"/>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46" name="Group 258">
              <a:extLst>
                <a:ext uri="{FF2B5EF4-FFF2-40B4-BE49-F238E27FC236}">
                  <a16:creationId xmlns:a16="http://schemas.microsoft.com/office/drawing/2014/main" id="{0FBAB374-58BB-6796-5921-8FDE30338102}"/>
                </a:ext>
              </a:extLst>
            </p:cNvPr>
            <p:cNvGrpSpPr>
              <a:grpSpLocks/>
            </p:cNvGrpSpPr>
            <p:nvPr/>
          </p:nvGrpSpPr>
          <p:grpSpPr bwMode="auto">
            <a:xfrm>
              <a:off x="3425" y="3430"/>
              <a:ext cx="182" cy="90"/>
              <a:chOff x="2381" y="2024"/>
              <a:chExt cx="271" cy="136"/>
            </a:xfrm>
          </p:grpSpPr>
          <p:sp>
            <p:nvSpPr>
              <p:cNvPr id="19789" name="Oval 259">
                <a:extLst>
                  <a:ext uri="{FF2B5EF4-FFF2-40B4-BE49-F238E27FC236}">
                    <a16:creationId xmlns:a16="http://schemas.microsoft.com/office/drawing/2014/main" id="{02007501-DA0E-6DCA-6126-368E6E489CED}"/>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90" name="Oval 260">
                <a:extLst>
                  <a:ext uri="{FF2B5EF4-FFF2-40B4-BE49-F238E27FC236}">
                    <a16:creationId xmlns:a16="http://schemas.microsoft.com/office/drawing/2014/main" id="{E678FBA6-6EF9-EBE8-5370-F64A7F2F2710}"/>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91" name="Oval 261">
                <a:extLst>
                  <a:ext uri="{FF2B5EF4-FFF2-40B4-BE49-F238E27FC236}">
                    <a16:creationId xmlns:a16="http://schemas.microsoft.com/office/drawing/2014/main" id="{26589F1C-904A-723D-40B5-7C3E1802908B}"/>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92" name="Oval 262">
                <a:extLst>
                  <a:ext uri="{FF2B5EF4-FFF2-40B4-BE49-F238E27FC236}">
                    <a16:creationId xmlns:a16="http://schemas.microsoft.com/office/drawing/2014/main" id="{F5C2F68A-8A79-693D-01EB-BBEF6235DAEA}"/>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93" name="Oval 263">
                <a:extLst>
                  <a:ext uri="{FF2B5EF4-FFF2-40B4-BE49-F238E27FC236}">
                    <a16:creationId xmlns:a16="http://schemas.microsoft.com/office/drawing/2014/main" id="{AEDB0B1E-3B94-5B13-70C3-D9BBD60EA750}"/>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47" name="Group 264">
              <a:extLst>
                <a:ext uri="{FF2B5EF4-FFF2-40B4-BE49-F238E27FC236}">
                  <a16:creationId xmlns:a16="http://schemas.microsoft.com/office/drawing/2014/main" id="{219C6760-E6E0-FBFC-C1C2-50445BCA1304}"/>
                </a:ext>
              </a:extLst>
            </p:cNvPr>
            <p:cNvGrpSpPr>
              <a:grpSpLocks/>
            </p:cNvGrpSpPr>
            <p:nvPr/>
          </p:nvGrpSpPr>
          <p:grpSpPr bwMode="auto">
            <a:xfrm>
              <a:off x="3244" y="3430"/>
              <a:ext cx="182" cy="90"/>
              <a:chOff x="2381" y="2024"/>
              <a:chExt cx="271" cy="136"/>
            </a:xfrm>
          </p:grpSpPr>
          <p:sp>
            <p:nvSpPr>
              <p:cNvPr id="19784" name="Oval 265">
                <a:extLst>
                  <a:ext uri="{FF2B5EF4-FFF2-40B4-BE49-F238E27FC236}">
                    <a16:creationId xmlns:a16="http://schemas.microsoft.com/office/drawing/2014/main" id="{B120900A-EF31-CA8C-5692-84064AE1C703}"/>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85" name="Oval 266">
                <a:extLst>
                  <a:ext uri="{FF2B5EF4-FFF2-40B4-BE49-F238E27FC236}">
                    <a16:creationId xmlns:a16="http://schemas.microsoft.com/office/drawing/2014/main" id="{13AC369C-4477-A927-2070-9BC6C31588F4}"/>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86" name="Oval 267">
                <a:extLst>
                  <a:ext uri="{FF2B5EF4-FFF2-40B4-BE49-F238E27FC236}">
                    <a16:creationId xmlns:a16="http://schemas.microsoft.com/office/drawing/2014/main" id="{DA65272F-3659-53ED-5806-1B585516D378}"/>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87" name="Oval 268">
                <a:extLst>
                  <a:ext uri="{FF2B5EF4-FFF2-40B4-BE49-F238E27FC236}">
                    <a16:creationId xmlns:a16="http://schemas.microsoft.com/office/drawing/2014/main" id="{1FDEC764-D6F8-F8EE-AB24-D38CDD6F09B7}"/>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88" name="Oval 269">
                <a:extLst>
                  <a:ext uri="{FF2B5EF4-FFF2-40B4-BE49-F238E27FC236}">
                    <a16:creationId xmlns:a16="http://schemas.microsoft.com/office/drawing/2014/main" id="{4D509DEA-B61B-D05E-F654-0ED3298AC09C}"/>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48" name="Group 270">
              <a:extLst>
                <a:ext uri="{FF2B5EF4-FFF2-40B4-BE49-F238E27FC236}">
                  <a16:creationId xmlns:a16="http://schemas.microsoft.com/office/drawing/2014/main" id="{20A30F66-BCA2-26AC-D689-B29EC36CCD7D}"/>
                </a:ext>
              </a:extLst>
            </p:cNvPr>
            <p:cNvGrpSpPr>
              <a:grpSpLocks/>
            </p:cNvGrpSpPr>
            <p:nvPr/>
          </p:nvGrpSpPr>
          <p:grpSpPr bwMode="auto">
            <a:xfrm>
              <a:off x="3062" y="3430"/>
              <a:ext cx="182" cy="90"/>
              <a:chOff x="2381" y="2024"/>
              <a:chExt cx="271" cy="136"/>
            </a:xfrm>
          </p:grpSpPr>
          <p:sp>
            <p:nvSpPr>
              <p:cNvPr id="19779" name="Oval 271">
                <a:extLst>
                  <a:ext uri="{FF2B5EF4-FFF2-40B4-BE49-F238E27FC236}">
                    <a16:creationId xmlns:a16="http://schemas.microsoft.com/office/drawing/2014/main" id="{BD905C1A-3A14-45B3-37AF-1E86A2B6F037}"/>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80" name="Oval 272">
                <a:extLst>
                  <a:ext uri="{FF2B5EF4-FFF2-40B4-BE49-F238E27FC236}">
                    <a16:creationId xmlns:a16="http://schemas.microsoft.com/office/drawing/2014/main" id="{1D5BD5C6-0567-0C61-47A3-8339FE502B91}"/>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81" name="Oval 273">
                <a:extLst>
                  <a:ext uri="{FF2B5EF4-FFF2-40B4-BE49-F238E27FC236}">
                    <a16:creationId xmlns:a16="http://schemas.microsoft.com/office/drawing/2014/main" id="{EB2FCCAF-3AB8-48EA-5BC3-0117F1731F6D}"/>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82" name="Oval 274">
                <a:extLst>
                  <a:ext uri="{FF2B5EF4-FFF2-40B4-BE49-F238E27FC236}">
                    <a16:creationId xmlns:a16="http://schemas.microsoft.com/office/drawing/2014/main" id="{508154F9-D0C3-6ABB-316B-D61A971D035F}"/>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83" name="Oval 275">
                <a:extLst>
                  <a:ext uri="{FF2B5EF4-FFF2-40B4-BE49-F238E27FC236}">
                    <a16:creationId xmlns:a16="http://schemas.microsoft.com/office/drawing/2014/main" id="{4CE46ABA-DFD8-91F2-67BF-78E3E68CDD44}"/>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49" name="Group 282">
              <a:extLst>
                <a:ext uri="{FF2B5EF4-FFF2-40B4-BE49-F238E27FC236}">
                  <a16:creationId xmlns:a16="http://schemas.microsoft.com/office/drawing/2014/main" id="{C26323F4-C51A-D565-37EE-51ED09547ACE}"/>
                </a:ext>
              </a:extLst>
            </p:cNvPr>
            <p:cNvGrpSpPr>
              <a:grpSpLocks/>
            </p:cNvGrpSpPr>
            <p:nvPr/>
          </p:nvGrpSpPr>
          <p:grpSpPr bwMode="auto">
            <a:xfrm>
              <a:off x="4741" y="3430"/>
              <a:ext cx="182" cy="90"/>
              <a:chOff x="2381" y="2024"/>
              <a:chExt cx="271" cy="136"/>
            </a:xfrm>
          </p:grpSpPr>
          <p:sp>
            <p:nvSpPr>
              <p:cNvPr id="19774" name="Oval 283">
                <a:extLst>
                  <a:ext uri="{FF2B5EF4-FFF2-40B4-BE49-F238E27FC236}">
                    <a16:creationId xmlns:a16="http://schemas.microsoft.com/office/drawing/2014/main" id="{E729E571-3AD2-9A84-D76B-9FB8108F54FA}"/>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75" name="Oval 284">
                <a:extLst>
                  <a:ext uri="{FF2B5EF4-FFF2-40B4-BE49-F238E27FC236}">
                    <a16:creationId xmlns:a16="http://schemas.microsoft.com/office/drawing/2014/main" id="{F7C7E4E4-163E-6F01-0613-9E4A593C5261}"/>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76" name="Oval 285">
                <a:extLst>
                  <a:ext uri="{FF2B5EF4-FFF2-40B4-BE49-F238E27FC236}">
                    <a16:creationId xmlns:a16="http://schemas.microsoft.com/office/drawing/2014/main" id="{A64FEB68-42F1-FB5A-FDC5-96B5BDDB5501}"/>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77" name="Oval 286">
                <a:extLst>
                  <a:ext uri="{FF2B5EF4-FFF2-40B4-BE49-F238E27FC236}">
                    <a16:creationId xmlns:a16="http://schemas.microsoft.com/office/drawing/2014/main" id="{090487D8-E2DE-A4EF-C81C-ABB9B69E93EC}"/>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78" name="Oval 287">
                <a:extLst>
                  <a:ext uri="{FF2B5EF4-FFF2-40B4-BE49-F238E27FC236}">
                    <a16:creationId xmlns:a16="http://schemas.microsoft.com/office/drawing/2014/main" id="{2F3ECBB0-8E84-E914-515F-C60C6D7E7F37}"/>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50" name="Group 288">
              <a:extLst>
                <a:ext uri="{FF2B5EF4-FFF2-40B4-BE49-F238E27FC236}">
                  <a16:creationId xmlns:a16="http://schemas.microsoft.com/office/drawing/2014/main" id="{815D2727-0CF9-CA7F-A9FE-5466653969B5}"/>
                </a:ext>
              </a:extLst>
            </p:cNvPr>
            <p:cNvGrpSpPr>
              <a:grpSpLocks/>
            </p:cNvGrpSpPr>
            <p:nvPr/>
          </p:nvGrpSpPr>
          <p:grpSpPr bwMode="auto">
            <a:xfrm>
              <a:off x="4604" y="3430"/>
              <a:ext cx="182" cy="90"/>
              <a:chOff x="2381" y="2024"/>
              <a:chExt cx="271" cy="136"/>
            </a:xfrm>
          </p:grpSpPr>
          <p:sp>
            <p:nvSpPr>
              <p:cNvPr id="19769" name="Oval 289">
                <a:extLst>
                  <a:ext uri="{FF2B5EF4-FFF2-40B4-BE49-F238E27FC236}">
                    <a16:creationId xmlns:a16="http://schemas.microsoft.com/office/drawing/2014/main" id="{20A14E29-F6ED-5178-0806-7547B763E9E9}"/>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70" name="Oval 290">
                <a:extLst>
                  <a:ext uri="{FF2B5EF4-FFF2-40B4-BE49-F238E27FC236}">
                    <a16:creationId xmlns:a16="http://schemas.microsoft.com/office/drawing/2014/main" id="{128D6C11-9CB5-2BA9-2BC1-46D7020150C6}"/>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71" name="Oval 291">
                <a:extLst>
                  <a:ext uri="{FF2B5EF4-FFF2-40B4-BE49-F238E27FC236}">
                    <a16:creationId xmlns:a16="http://schemas.microsoft.com/office/drawing/2014/main" id="{B557240D-809D-A582-5F3B-5694CBBA05F9}"/>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72" name="Oval 292">
                <a:extLst>
                  <a:ext uri="{FF2B5EF4-FFF2-40B4-BE49-F238E27FC236}">
                    <a16:creationId xmlns:a16="http://schemas.microsoft.com/office/drawing/2014/main" id="{4D2FD7CC-7796-D63B-1C46-891161E56E4D}"/>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73" name="Oval 293">
                <a:extLst>
                  <a:ext uri="{FF2B5EF4-FFF2-40B4-BE49-F238E27FC236}">
                    <a16:creationId xmlns:a16="http://schemas.microsoft.com/office/drawing/2014/main" id="{B4B28454-CE0D-8A3D-2ED4-5175E287AA9C}"/>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51" name="Group 294">
              <a:extLst>
                <a:ext uri="{FF2B5EF4-FFF2-40B4-BE49-F238E27FC236}">
                  <a16:creationId xmlns:a16="http://schemas.microsoft.com/office/drawing/2014/main" id="{58B6C96A-EDF7-BC22-2089-33868B1A934E}"/>
                </a:ext>
              </a:extLst>
            </p:cNvPr>
            <p:cNvGrpSpPr>
              <a:grpSpLocks/>
            </p:cNvGrpSpPr>
            <p:nvPr/>
          </p:nvGrpSpPr>
          <p:grpSpPr bwMode="auto">
            <a:xfrm>
              <a:off x="4423" y="3430"/>
              <a:ext cx="182" cy="90"/>
              <a:chOff x="2381" y="2024"/>
              <a:chExt cx="271" cy="136"/>
            </a:xfrm>
          </p:grpSpPr>
          <p:sp>
            <p:nvSpPr>
              <p:cNvPr id="19764" name="Oval 295">
                <a:extLst>
                  <a:ext uri="{FF2B5EF4-FFF2-40B4-BE49-F238E27FC236}">
                    <a16:creationId xmlns:a16="http://schemas.microsoft.com/office/drawing/2014/main" id="{96479B39-3697-53D2-B476-38F16E126BE5}"/>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65" name="Oval 296">
                <a:extLst>
                  <a:ext uri="{FF2B5EF4-FFF2-40B4-BE49-F238E27FC236}">
                    <a16:creationId xmlns:a16="http://schemas.microsoft.com/office/drawing/2014/main" id="{7A5FE2D0-DCF1-7AE8-DBF5-6D51CDB0EABB}"/>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66" name="Oval 297">
                <a:extLst>
                  <a:ext uri="{FF2B5EF4-FFF2-40B4-BE49-F238E27FC236}">
                    <a16:creationId xmlns:a16="http://schemas.microsoft.com/office/drawing/2014/main" id="{24E1169E-A58E-18BF-F1B5-DFC48595E887}"/>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67" name="Oval 298">
                <a:extLst>
                  <a:ext uri="{FF2B5EF4-FFF2-40B4-BE49-F238E27FC236}">
                    <a16:creationId xmlns:a16="http://schemas.microsoft.com/office/drawing/2014/main" id="{C078D2E0-DAF1-37C6-451B-3AA788316326}"/>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68" name="Oval 299">
                <a:extLst>
                  <a:ext uri="{FF2B5EF4-FFF2-40B4-BE49-F238E27FC236}">
                    <a16:creationId xmlns:a16="http://schemas.microsoft.com/office/drawing/2014/main" id="{C13C0627-7570-93C2-7E70-A7679E612F89}"/>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52" name="Group 300">
              <a:extLst>
                <a:ext uri="{FF2B5EF4-FFF2-40B4-BE49-F238E27FC236}">
                  <a16:creationId xmlns:a16="http://schemas.microsoft.com/office/drawing/2014/main" id="{A9B54754-8B23-CAA8-4EDD-F543D7BDBADC}"/>
                </a:ext>
              </a:extLst>
            </p:cNvPr>
            <p:cNvGrpSpPr>
              <a:grpSpLocks/>
            </p:cNvGrpSpPr>
            <p:nvPr/>
          </p:nvGrpSpPr>
          <p:grpSpPr bwMode="auto">
            <a:xfrm>
              <a:off x="4242" y="3430"/>
              <a:ext cx="182" cy="90"/>
              <a:chOff x="2381" y="2024"/>
              <a:chExt cx="271" cy="136"/>
            </a:xfrm>
          </p:grpSpPr>
          <p:sp>
            <p:nvSpPr>
              <p:cNvPr id="19759" name="Oval 301">
                <a:extLst>
                  <a:ext uri="{FF2B5EF4-FFF2-40B4-BE49-F238E27FC236}">
                    <a16:creationId xmlns:a16="http://schemas.microsoft.com/office/drawing/2014/main" id="{EA88BADC-AA49-B0F7-0AF9-7DBF128FE03A}"/>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60" name="Oval 302">
                <a:extLst>
                  <a:ext uri="{FF2B5EF4-FFF2-40B4-BE49-F238E27FC236}">
                    <a16:creationId xmlns:a16="http://schemas.microsoft.com/office/drawing/2014/main" id="{6D1E5E5A-7C2A-430B-F9F3-700928DF3C01}"/>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61" name="Oval 303">
                <a:extLst>
                  <a:ext uri="{FF2B5EF4-FFF2-40B4-BE49-F238E27FC236}">
                    <a16:creationId xmlns:a16="http://schemas.microsoft.com/office/drawing/2014/main" id="{B2742F48-A028-05CD-992A-7F2268F5A12C}"/>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62" name="Oval 304">
                <a:extLst>
                  <a:ext uri="{FF2B5EF4-FFF2-40B4-BE49-F238E27FC236}">
                    <a16:creationId xmlns:a16="http://schemas.microsoft.com/office/drawing/2014/main" id="{52A8E19B-C52C-CC0A-44DB-0468752CE7FD}"/>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63" name="Oval 305">
                <a:extLst>
                  <a:ext uri="{FF2B5EF4-FFF2-40B4-BE49-F238E27FC236}">
                    <a16:creationId xmlns:a16="http://schemas.microsoft.com/office/drawing/2014/main" id="{922E4FDC-572A-5E24-24A0-DDA7626F7A92}"/>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753" name="Group 306">
              <a:extLst>
                <a:ext uri="{FF2B5EF4-FFF2-40B4-BE49-F238E27FC236}">
                  <a16:creationId xmlns:a16="http://schemas.microsoft.com/office/drawing/2014/main" id="{50375728-5108-CF5F-E6BD-11C74114B2B5}"/>
                </a:ext>
              </a:extLst>
            </p:cNvPr>
            <p:cNvGrpSpPr>
              <a:grpSpLocks/>
            </p:cNvGrpSpPr>
            <p:nvPr/>
          </p:nvGrpSpPr>
          <p:grpSpPr bwMode="auto">
            <a:xfrm>
              <a:off x="4060" y="3430"/>
              <a:ext cx="182" cy="90"/>
              <a:chOff x="2381" y="2024"/>
              <a:chExt cx="271" cy="136"/>
            </a:xfrm>
          </p:grpSpPr>
          <p:sp>
            <p:nvSpPr>
              <p:cNvPr id="19754" name="Oval 307">
                <a:extLst>
                  <a:ext uri="{FF2B5EF4-FFF2-40B4-BE49-F238E27FC236}">
                    <a16:creationId xmlns:a16="http://schemas.microsoft.com/office/drawing/2014/main" id="{CED3D3C4-E1C3-16B3-D492-46F3D1AD8B9D}"/>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55" name="Oval 308">
                <a:extLst>
                  <a:ext uri="{FF2B5EF4-FFF2-40B4-BE49-F238E27FC236}">
                    <a16:creationId xmlns:a16="http://schemas.microsoft.com/office/drawing/2014/main" id="{35430AFE-F562-C1DB-A24F-70EBEAFCFBBD}"/>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56" name="Oval 309">
                <a:extLst>
                  <a:ext uri="{FF2B5EF4-FFF2-40B4-BE49-F238E27FC236}">
                    <a16:creationId xmlns:a16="http://schemas.microsoft.com/office/drawing/2014/main" id="{5FB129EF-E59B-C495-1D8B-B97F6456C05D}"/>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57" name="Oval 310">
                <a:extLst>
                  <a:ext uri="{FF2B5EF4-FFF2-40B4-BE49-F238E27FC236}">
                    <a16:creationId xmlns:a16="http://schemas.microsoft.com/office/drawing/2014/main" id="{8DE9D26C-9C15-6FCB-54DA-97D4CDD61D27}"/>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58" name="Oval 311">
                <a:extLst>
                  <a:ext uri="{FF2B5EF4-FFF2-40B4-BE49-F238E27FC236}">
                    <a16:creationId xmlns:a16="http://schemas.microsoft.com/office/drawing/2014/main" id="{2D2E0FF2-B458-99BD-BABC-D428A9123465}"/>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sp>
        <p:nvSpPr>
          <p:cNvPr id="19460" name="ZoneTexte 1">
            <a:extLst>
              <a:ext uri="{FF2B5EF4-FFF2-40B4-BE49-F238E27FC236}">
                <a16:creationId xmlns:a16="http://schemas.microsoft.com/office/drawing/2014/main" id="{B894E34A-B61C-BF2D-C80D-3A4C167B6891}"/>
              </a:ext>
            </a:extLst>
          </p:cNvPr>
          <p:cNvSpPr txBox="1">
            <a:spLocks noChangeArrowheads="1"/>
          </p:cNvSpPr>
          <p:nvPr/>
        </p:nvSpPr>
        <p:spPr bwMode="auto">
          <a:xfrm>
            <a:off x="2590125" y="4235821"/>
            <a:ext cx="288862"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0</a:t>
            </a:r>
          </a:p>
        </p:txBody>
      </p:sp>
      <p:sp>
        <p:nvSpPr>
          <p:cNvPr id="19461" name="ZoneTexte 251">
            <a:extLst>
              <a:ext uri="{FF2B5EF4-FFF2-40B4-BE49-F238E27FC236}">
                <a16:creationId xmlns:a16="http://schemas.microsoft.com/office/drawing/2014/main" id="{6C936765-4F3D-98AA-96BE-84F900467FE3}"/>
              </a:ext>
            </a:extLst>
          </p:cNvPr>
          <p:cNvSpPr txBox="1">
            <a:spLocks noChangeArrowheads="1"/>
          </p:cNvSpPr>
          <p:nvPr/>
        </p:nvSpPr>
        <p:spPr bwMode="auto">
          <a:xfrm>
            <a:off x="3496952" y="4235821"/>
            <a:ext cx="393056"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10</a:t>
            </a:r>
          </a:p>
        </p:txBody>
      </p:sp>
      <p:sp>
        <p:nvSpPr>
          <p:cNvPr id="19462" name="ZoneTexte 252">
            <a:extLst>
              <a:ext uri="{FF2B5EF4-FFF2-40B4-BE49-F238E27FC236}">
                <a16:creationId xmlns:a16="http://schemas.microsoft.com/office/drawing/2014/main" id="{D0EDAD87-83F4-06AB-029F-7C42C394E0AF}"/>
              </a:ext>
            </a:extLst>
          </p:cNvPr>
          <p:cNvSpPr txBox="1">
            <a:spLocks noChangeArrowheads="1"/>
          </p:cNvSpPr>
          <p:nvPr/>
        </p:nvSpPr>
        <p:spPr bwMode="auto">
          <a:xfrm>
            <a:off x="3042750" y="4235821"/>
            <a:ext cx="288862"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5</a:t>
            </a:r>
          </a:p>
        </p:txBody>
      </p:sp>
      <p:sp>
        <p:nvSpPr>
          <p:cNvPr id="19463" name="ZoneTexte 253">
            <a:extLst>
              <a:ext uri="{FF2B5EF4-FFF2-40B4-BE49-F238E27FC236}">
                <a16:creationId xmlns:a16="http://schemas.microsoft.com/office/drawing/2014/main" id="{062DC456-95D4-4A18-A624-669BD8B2988F}"/>
              </a:ext>
            </a:extLst>
          </p:cNvPr>
          <p:cNvSpPr txBox="1">
            <a:spLocks noChangeArrowheads="1"/>
          </p:cNvSpPr>
          <p:nvPr/>
        </p:nvSpPr>
        <p:spPr bwMode="auto">
          <a:xfrm>
            <a:off x="4067860" y="4235821"/>
            <a:ext cx="393056"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15</a:t>
            </a:r>
          </a:p>
        </p:txBody>
      </p:sp>
      <p:sp>
        <p:nvSpPr>
          <p:cNvPr id="19464" name="ZoneTexte 254">
            <a:extLst>
              <a:ext uri="{FF2B5EF4-FFF2-40B4-BE49-F238E27FC236}">
                <a16:creationId xmlns:a16="http://schemas.microsoft.com/office/drawing/2014/main" id="{DCFD4D3B-2B23-5C5A-9336-E26E610B4D7A}"/>
              </a:ext>
            </a:extLst>
          </p:cNvPr>
          <p:cNvSpPr txBox="1">
            <a:spLocks noChangeArrowheads="1"/>
          </p:cNvSpPr>
          <p:nvPr/>
        </p:nvSpPr>
        <p:spPr bwMode="auto">
          <a:xfrm>
            <a:off x="4640345" y="4235821"/>
            <a:ext cx="393056"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20</a:t>
            </a:r>
          </a:p>
        </p:txBody>
      </p:sp>
      <p:sp>
        <p:nvSpPr>
          <p:cNvPr id="19465" name="ZoneTexte 255">
            <a:extLst>
              <a:ext uri="{FF2B5EF4-FFF2-40B4-BE49-F238E27FC236}">
                <a16:creationId xmlns:a16="http://schemas.microsoft.com/office/drawing/2014/main" id="{3147DAB3-9424-1D3D-1890-EE7ACC48B9B4}"/>
              </a:ext>
            </a:extLst>
          </p:cNvPr>
          <p:cNvSpPr txBox="1">
            <a:spLocks noChangeArrowheads="1"/>
          </p:cNvSpPr>
          <p:nvPr/>
        </p:nvSpPr>
        <p:spPr bwMode="auto">
          <a:xfrm>
            <a:off x="5212829" y="4235821"/>
            <a:ext cx="393056"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25</a:t>
            </a:r>
          </a:p>
        </p:txBody>
      </p:sp>
      <p:sp>
        <p:nvSpPr>
          <p:cNvPr id="19466" name="ZoneTexte 256">
            <a:extLst>
              <a:ext uri="{FF2B5EF4-FFF2-40B4-BE49-F238E27FC236}">
                <a16:creationId xmlns:a16="http://schemas.microsoft.com/office/drawing/2014/main" id="{AE0CF9B0-54D0-B137-05C6-EDBB49366F43}"/>
              </a:ext>
            </a:extLst>
          </p:cNvPr>
          <p:cNvSpPr txBox="1">
            <a:spLocks noChangeArrowheads="1"/>
          </p:cNvSpPr>
          <p:nvPr/>
        </p:nvSpPr>
        <p:spPr bwMode="auto">
          <a:xfrm>
            <a:off x="5785314" y="4235821"/>
            <a:ext cx="393056"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30</a:t>
            </a:r>
          </a:p>
        </p:txBody>
      </p:sp>
      <p:sp>
        <p:nvSpPr>
          <p:cNvPr id="19467" name="ZoneTexte 257">
            <a:extLst>
              <a:ext uri="{FF2B5EF4-FFF2-40B4-BE49-F238E27FC236}">
                <a16:creationId xmlns:a16="http://schemas.microsoft.com/office/drawing/2014/main" id="{0F59046E-4985-44E1-62ED-085FDB76ADD8}"/>
              </a:ext>
            </a:extLst>
          </p:cNvPr>
          <p:cNvSpPr txBox="1">
            <a:spLocks noChangeArrowheads="1"/>
          </p:cNvSpPr>
          <p:nvPr/>
        </p:nvSpPr>
        <p:spPr bwMode="auto">
          <a:xfrm>
            <a:off x="6357798" y="4235821"/>
            <a:ext cx="393056"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35</a:t>
            </a:r>
          </a:p>
        </p:txBody>
      </p:sp>
      <p:sp>
        <p:nvSpPr>
          <p:cNvPr id="19468" name="ZoneTexte 258">
            <a:extLst>
              <a:ext uri="{FF2B5EF4-FFF2-40B4-BE49-F238E27FC236}">
                <a16:creationId xmlns:a16="http://schemas.microsoft.com/office/drawing/2014/main" id="{27ABD1DB-8437-C3D9-9C4C-0447F7EC3DBD}"/>
              </a:ext>
            </a:extLst>
          </p:cNvPr>
          <p:cNvSpPr txBox="1">
            <a:spLocks noChangeArrowheads="1"/>
          </p:cNvSpPr>
          <p:nvPr/>
        </p:nvSpPr>
        <p:spPr bwMode="auto">
          <a:xfrm>
            <a:off x="6930282" y="4235821"/>
            <a:ext cx="393056"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dirty="0">
                <a:solidFill>
                  <a:schemeClr val="tx1"/>
                </a:solidFill>
                <a:latin typeface="+mn-lt"/>
              </a:rPr>
              <a:t>40</a:t>
            </a:r>
          </a:p>
        </p:txBody>
      </p:sp>
      <p:sp>
        <p:nvSpPr>
          <p:cNvPr id="19469" name="ZoneTexte 259">
            <a:extLst>
              <a:ext uri="{FF2B5EF4-FFF2-40B4-BE49-F238E27FC236}">
                <a16:creationId xmlns:a16="http://schemas.microsoft.com/office/drawing/2014/main" id="{A241C7C8-B274-7372-A268-9BB74C19EA81}"/>
              </a:ext>
            </a:extLst>
          </p:cNvPr>
          <p:cNvSpPr txBox="1">
            <a:spLocks noChangeArrowheads="1"/>
          </p:cNvSpPr>
          <p:nvPr/>
        </p:nvSpPr>
        <p:spPr bwMode="auto">
          <a:xfrm>
            <a:off x="8649313" y="4235821"/>
            <a:ext cx="393056"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dirty="0">
                <a:solidFill>
                  <a:schemeClr val="tx1"/>
                </a:solidFill>
                <a:latin typeface="+mn-lt"/>
              </a:rPr>
              <a:t>60</a:t>
            </a:r>
          </a:p>
        </p:txBody>
      </p:sp>
      <p:sp>
        <p:nvSpPr>
          <p:cNvPr id="19470" name="ZoneTexte 260">
            <a:extLst>
              <a:ext uri="{FF2B5EF4-FFF2-40B4-BE49-F238E27FC236}">
                <a16:creationId xmlns:a16="http://schemas.microsoft.com/office/drawing/2014/main" id="{72268026-D6AD-2553-7BAF-987C1C7A6E40}"/>
              </a:ext>
            </a:extLst>
          </p:cNvPr>
          <p:cNvSpPr txBox="1">
            <a:spLocks noChangeArrowheads="1"/>
          </p:cNvSpPr>
          <p:nvPr/>
        </p:nvSpPr>
        <p:spPr bwMode="auto">
          <a:xfrm>
            <a:off x="8076828" y="4235821"/>
            <a:ext cx="393056"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50</a:t>
            </a:r>
          </a:p>
        </p:txBody>
      </p:sp>
      <p:sp>
        <p:nvSpPr>
          <p:cNvPr id="19471" name="ZoneTexte 261">
            <a:extLst>
              <a:ext uri="{FF2B5EF4-FFF2-40B4-BE49-F238E27FC236}">
                <a16:creationId xmlns:a16="http://schemas.microsoft.com/office/drawing/2014/main" id="{A48C67EB-A4FB-144E-E243-506DB348132A}"/>
              </a:ext>
            </a:extLst>
          </p:cNvPr>
          <p:cNvSpPr txBox="1">
            <a:spLocks noChangeArrowheads="1"/>
          </p:cNvSpPr>
          <p:nvPr/>
        </p:nvSpPr>
        <p:spPr bwMode="auto">
          <a:xfrm>
            <a:off x="7504344" y="4235821"/>
            <a:ext cx="393056"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45</a:t>
            </a:r>
          </a:p>
        </p:txBody>
      </p:sp>
      <p:grpSp>
        <p:nvGrpSpPr>
          <p:cNvPr id="20" name="Groupe 19">
            <a:extLst>
              <a:ext uri="{FF2B5EF4-FFF2-40B4-BE49-F238E27FC236}">
                <a16:creationId xmlns:a16="http://schemas.microsoft.com/office/drawing/2014/main" id="{FA938BD6-E849-306B-986C-58F4C6FBCCF1}"/>
              </a:ext>
            </a:extLst>
          </p:cNvPr>
          <p:cNvGrpSpPr/>
          <p:nvPr/>
        </p:nvGrpSpPr>
        <p:grpSpPr>
          <a:xfrm>
            <a:off x="3591578" y="2291267"/>
            <a:ext cx="1881471" cy="1685911"/>
            <a:chOff x="7212150" y="5051231"/>
            <a:chExt cx="3778131" cy="3385433"/>
          </a:xfrm>
        </p:grpSpPr>
        <p:grpSp>
          <p:nvGrpSpPr>
            <p:cNvPr id="296" name="Group 340">
              <a:extLst>
                <a:ext uri="{FF2B5EF4-FFF2-40B4-BE49-F238E27FC236}">
                  <a16:creationId xmlns:a16="http://schemas.microsoft.com/office/drawing/2014/main" id="{8FF01577-A904-C953-B968-52CDDF9A15B6}"/>
                </a:ext>
              </a:extLst>
            </p:cNvPr>
            <p:cNvGrpSpPr>
              <a:grpSpLocks/>
            </p:cNvGrpSpPr>
            <p:nvPr/>
          </p:nvGrpSpPr>
          <p:grpSpPr bwMode="auto">
            <a:xfrm>
              <a:off x="7212150" y="6213489"/>
              <a:ext cx="3778131" cy="2223175"/>
              <a:chOff x="930" y="1298"/>
              <a:chExt cx="3856" cy="2132"/>
            </a:xfrm>
          </p:grpSpPr>
          <p:sp>
            <p:nvSpPr>
              <p:cNvPr id="19678" name="Oval 173">
                <a:extLst>
                  <a:ext uri="{FF2B5EF4-FFF2-40B4-BE49-F238E27FC236}">
                    <a16:creationId xmlns:a16="http://schemas.microsoft.com/office/drawing/2014/main" id="{A1E5308D-A208-14BC-5E4B-D1F490D96338}"/>
                  </a:ext>
                </a:extLst>
              </p:cNvPr>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nvGrpSpPr>
              <p:cNvPr id="19679" name="Group 342">
                <a:extLst>
                  <a:ext uri="{FF2B5EF4-FFF2-40B4-BE49-F238E27FC236}">
                    <a16:creationId xmlns:a16="http://schemas.microsoft.com/office/drawing/2014/main" id="{D3B08035-F02A-0412-29E9-86F0BD4F0B19}"/>
                  </a:ext>
                </a:extLst>
              </p:cNvPr>
              <p:cNvGrpSpPr>
                <a:grpSpLocks/>
              </p:cNvGrpSpPr>
              <p:nvPr/>
            </p:nvGrpSpPr>
            <p:grpSpPr bwMode="auto">
              <a:xfrm>
                <a:off x="975" y="3158"/>
                <a:ext cx="227" cy="272"/>
                <a:chOff x="975" y="3158"/>
                <a:chExt cx="227" cy="272"/>
              </a:xfrm>
            </p:grpSpPr>
            <p:sp>
              <p:nvSpPr>
                <p:cNvPr id="19722" name="Oval 167">
                  <a:extLst>
                    <a:ext uri="{FF2B5EF4-FFF2-40B4-BE49-F238E27FC236}">
                      <a16:creationId xmlns:a16="http://schemas.microsoft.com/office/drawing/2014/main" id="{D3EB188E-C730-EFE0-B6D3-953CDA666908}"/>
                    </a:ext>
                  </a:extLst>
                </p:cNvPr>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23" name="Oval 313">
                  <a:extLst>
                    <a:ext uri="{FF2B5EF4-FFF2-40B4-BE49-F238E27FC236}">
                      <a16:creationId xmlns:a16="http://schemas.microsoft.com/office/drawing/2014/main" id="{1D78F65B-0799-72E1-7B7E-CF9BA2A48DE8}"/>
                    </a:ext>
                  </a:extLst>
                </p:cNvPr>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24" name="Oval 314">
                  <a:extLst>
                    <a:ext uri="{FF2B5EF4-FFF2-40B4-BE49-F238E27FC236}">
                      <a16:creationId xmlns:a16="http://schemas.microsoft.com/office/drawing/2014/main" id="{F4F07B0F-640D-F669-A458-1D8D3C84EF09}"/>
                    </a:ext>
                  </a:extLst>
                </p:cNvPr>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25" name="Oval 315">
                  <a:extLst>
                    <a:ext uri="{FF2B5EF4-FFF2-40B4-BE49-F238E27FC236}">
                      <a16:creationId xmlns:a16="http://schemas.microsoft.com/office/drawing/2014/main" id="{3D512393-09EA-CE8E-DE30-67C36CF9668F}"/>
                    </a:ext>
                  </a:extLst>
                </p:cNvPr>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26" name="Oval 316">
                  <a:extLst>
                    <a:ext uri="{FF2B5EF4-FFF2-40B4-BE49-F238E27FC236}">
                      <a16:creationId xmlns:a16="http://schemas.microsoft.com/office/drawing/2014/main" id="{3120D82B-75BD-49A0-A684-C3634A4C4C36}"/>
                    </a:ext>
                  </a:extLst>
                </p:cNvPr>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27" name="Oval 319">
                  <a:extLst>
                    <a:ext uri="{FF2B5EF4-FFF2-40B4-BE49-F238E27FC236}">
                      <a16:creationId xmlns:a16="http://schemas.microsoft.com/office/drawing/2014/main" id="{344DBBD1-DB9C-E1C0-F15A-A113DF72C16F}"/>
                    </a:ext>
                  </a:extLst>
                </p:cNvPr>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28" name="Oval 327">
                  <a:extLst>
                    <a:ext uri="{FF2B5EF4-FFF2-40B4-BE49-F238E27FC236}">
                      <a16:creationId xmlns:a16="http://schemas.microsoft.com/office/drawing/2014/main" id="{649BCB99-41A8-111D-55F4-13D52129CA48}"/>
                    </a:ext>
                  </a:extLst>
                </p:cNvPr>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29" name="Oval 328">
                  <a:extLst>
                    <a:ext uri="{FF2B5EF4-FFF2-40B4-BE49-F238E27FC236}">
                      <a16:creationId xmlns:a16="http://schemas.microsoft.com/office/drawing/2014/main" id="{1218419C-F687-4076-832C-4401F0557687}"/>
                    </a:ext>
                  </a:extLst>
                </p:cNvPr>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30" name="Oval 329">
                  <a:extLst>
                    <a:ext uri="{FF2B5EF4-FFF2-40B4-BE49-F238E27FC236}">
                      <a16:creationId xmlns:a16="http://schemas.microsoft.com/office/drawing/2014/main" id="{87BA1A90-3D25-57BA-168A-90A714AE4896}"/>
                    </a:ext>
                  </a:extLst>
                </p:cNvPr>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sp>
            <p:nvSpPr>
              <p:cNvPr id="19680" name="Oval 330">
                <a:extLst>
                  <a:ext uri="{FF2B5EF4-FFF2-40B4-BE49-F238E27FC236}">
                    <a16:creationId xmlns:a16="http://schemas.microsoft.com/office/drawing/2014/main" id="{EFE5704B-27BB-9EC5-7F5C-CBC1345DDDCC}"/>
                  </a:ext>
                </a:extLst>
              </p:cNvPr>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nvGrpSpPr>
              <p:cNvPr id="19681" name="Group 343">
                <a:extLst>
                  <a:ext uri="{FF2B5EF4-FFF2-40B4-BE49-F238E27FC236}">
                    <a16:creationId xmlns:a16="http://schemas.microsoft.com/office/drawing/2014/main" id="{B684B84C-0B3B-4499-7234-ECABC3BFCEA2}"/>
                  </a:ext>
                </a:extLst>
              </p:cNvPr>
              <p:cNvGrpSpPr>
                <a:grpSpLocks/>
              </p:cNvGrpSpPr>
              <p:nvPr/>
            </p:nvGrpSpPr>
            <p:grpSpPr bwMode="auto">
              <a:xfrm>
                <a:off x="1020" y="2614"/>
                <a:ext cx="453" cy="589"/>
                <a:chOff x="975" y="2614"/>
                <a:chExt cx="453" cy="589"/>
              </a:xfrm>
            </p:grpSpPr>
            <p:sp>
              <p:nvSpPr>
                <p:cNvPr id="19713" name="Oval 169">
                  <a:extLst>
                    <a:ext uri="{FF2B5EF4-FFF2-40B4-BE49-F238E27FC236}">
                      <a16:creationId xmlns:a16="http://schemas.microsoft.com/office/drawing/2014/main" id="{B5C8C5E3-10BC-13E4-E89E-A209BFE51391}"/>
                    </a:ext>
                  </a:extLst>
                </p:cNvPr>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14" name="Oval 170">
                  <a:extLst>
                    <a:ext uri="{FF2B5EF4-FFF2-40B4-BE49-F238E27FC236}">
                      <a16:creationId xmlns:a16="http://schemas.microsoft.com/office/drawing/2014/main" id="{06573AAA-B170-6A14-7F85-208A58E35E15}"/>
                    </a:ext>
                  </a:extLst>
                </p:cNvPr>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15" name="Oval 171">
                  <a:extLst>
                    <a:ext uri="{FF2B5EF4-FFF2-40B4-BE49-F238E27FC236}">
                      <a16:creationId xmlns:a16="http://schemas.microsoft.com/office/drawing/2014/main" id="{44FA56D0-8124-F910-6C84-0234D1EBB9E9}"/>
                    </a:ext>
                  </a:extLst>
                </p:cNvPr>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16" name="Oval 172">
                  <a:extLst>
                    <a:ext uri="{FF2B5EF4-FFF2-40B4-BE49-F238E27FC236}">
                      <a16:creationId xmlns:a16="http://schemas.microsoft.com/office/drawing/2014/main" id="{81081529-0E77-F627-0752-202EB9A9207E}"/>
                    </a:ext>
                  </a:extLst>
                </p:cNvPr>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17" name="Oval 324">
                  <a:extLst>
                    <a:ext uri="{FF2B5EF4-FFF2-40B4-BE49-F238E27FC236}">
                      <a16:creationId xmlns:a16="http://schemas.microsoft.com/office/drawing/2014/main" id="{5BAC19B9-6360-2C30-DB28-5CEDF106B62E}"/>
                    </a:ext>
                  </a:extLst>
                </p:cNvPr>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18" name="Oval 325">
                  <a:extLst>
                    <a:ext uri="{FF2B5EF4-FFF2-40B4-BE49-F238E27FC236}">
                      <a16:creationId xmlns:a16="http://schemas.microsoft.com/office/drawing/2014/main" id="{2F6A14BC-6783-06A6-3CBF-59413558F718}"/>
                    </a:ext>
                  </a:extLst>
                </p:cNvPr>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19" name="Oval 326">
                  <a:extLst>
                    <a:ext uri="{FF2B5EF4-FFF2-40B4-BE49-F238E27FC236}">
                      <a16:creationId xmlns:a16="http://schemas.microsoft.com/office/drawing/2014/main" id="{E56540DA-6352-FA45-40AF-373DC6576F06}"/>
                    </a:ext>
                  </a:extLst>
                </p:cNvPr>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20" name="Oval 331">
                  <a:extLst>
                    <a:ext uri="{FF2B5EF4-FFF2-40B4-BE49-F238E27FC236}">
                      <a16:creationId xmlns:a16="http://schemas.microsoft.com/office/drawing/2014/main" id="{12BEB1C6-69C6-A698-48E8-9DDC26AD6808}"/>
                    </a:ext>
                  </a:extLst>
                </p:cNvPr>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21" name="Oval 332">
                  <a:extLst>
                    <a:ext uri="{FF2B5EF4-FFF2-40B4-BE49-F238E27FC236}">
                      <a16:creationId xmlns:a16="http://schemas.microsoft.com/office/drawing/2014/main" id="{0A37E7B4-5926-478D-3E6F-4B8B8D8EA5EC}"/>
                    </a:ext>
                  </a:extLst>
                </p:cNvPr>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682" name="Group 348">
                <a:extLst>
                  <a:ext uri="{FF2B5EF4-FFF2-40B4-BE49-F238E27FC236}">
                    <a16:creationId xmlns:a16="http://schemas.microsoft.com/office/drawing/2014/main" id="{56D07B98-9F89-6F14-DBBE-2BF98DE0C004}"/>
                  </a:ext>
                </a:extLst>
              </p:cNvPr>
              <p:cNvGrpSpPr>
                <a:grpSpLocks/>
              </p:cNvGrpSpPr>
              <p:nvPr/>
            </p:nvGrpSpPr>
            <p:grpSpPr bwMode="auto">
              <a:xfrm>
                <a:off x="1429" y="2614"/>
                <a:ext cx="272" cy="136"/>
                <a:chOff x="1429" y="2614"/>
                <a:chExt cx="272" cy="136"/>
              </a:xfrm>
            </p:grpSpPr>
            <p:sp>
              <p:nvSpPr>
                <p:cNvPr id="19711" name="Oval 333">
                  <a:extLst>
                    <a:ext uri="{FF2B5EF4-FFF2-40B4-BE49-F238E27FC236}">
                      <a16:creationId xmlns:a16="http://schemas.microsoft.com/office/drawing/2014/main" id="{2565BE14-B3A3-CE6C-B70A-2821858E2049}"/>
                    </a:ext>
                  </a:extLst>
                </p:cNvPr>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12" name="Oval 334">
                  <a:extLst>
                    <a:ext uri="{FF2B5EF4-FFF2-40B4-BE49-F238E27FC236}">
                      <a16:creationId xmlns:a16="http://schemas.microsoft.com/office/drawing/2014/main" id="{03F15348-7F41-2B88-7128-02B0DF2434F8}"/>
                    </a:ext>
                  </a:extLst>
                </p:cNvPr>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683" name="Group 349">
                <a:extLst>
                  <a:ext uri="{FF2B5EF4-FFF2-40B4-BE49-F238E27FC236}">
                    <a16:creationId xmlns:a16="http://schemas.microsoft.com/office/drawing/2014/main" id="{6ABDF685-A26D-DE75-CC34-D585232D8B46}"/>
                  </a:ext>
                </a:extLst>
              </p:cNvPr>
              <p:cNvGrpSpPr>
                <a:grpSpLocks/>
              </p:cNvGrpSpPr>
              <p:nvPr/>
            </p:nvGrpSpPr>
            <p:grpSpPr bwMode="auto">
              <a:xfrm>
                <a:off x="1701" y="2659"/>
                <a:ext cx="680" cy="680"/>
                <a:chOff x="1701" y="2659"/>
                <a:chExt cx="680" cy="680"/>
              </a:xfrm>
            </p:grpSpPr>
            <p:sp>
              <p:nvSpPr>
                <p:cNvPr id="19704" name="Oval 335">
                  <a:extLst>
                    <a:ext uri="{FF2B5EF4-FFF2-40B4-BE49-F238E27FC236}">
                      <a16:creationId xmlns:a16="http://schemas.microsoft.com/office/drawing/2014/main" id="{3E6B4ABC-179A-3A92-EF36-9DE7EC3BBBAA}"/>
                    </a:ext>
                  </a:extLst>
                </p:cNvPr>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05" name="Oval 336">
                  <a:extLst>
                    <a:ext uri="{FF2B5EF4-FFF2-40B4-BE49-F238E27FC236}">
                      <a16:creationId xmlns:a16="http://schemas.microsoft.com/office/drawing/2014/main" id="{B4F351C6-DBB1-2FC2-A8BE-D823C48F71F1}"/>
                    </a:ext>
                  </a:extLst>
                </p:cNvPr>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06" name="Oval 337">
                  <a:extLst>
                    <a:ext uri="{FF2B5EF4-FFF2-40B4-BE49-F238E27FC236}">
                      <a16:creationId xmlns:a16="http://schemas.microsoft.com/office/drawing/2014/main" id="{48086BD6-07AE-B44E-DFCA-F27FA1DAB8FC}"/>
                    </a:ext>
                  </a:extLst>
                </p:cNvPr>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07" name="Oval 338">
                  <a:extLst>
                    <a:ext uri="{FF2B5EF4-FFF2-40B4-BE49-F238E27FC236}">
                      <a16:creationId xmlns:a16="http://schemas.microsoft.com/office/drawing/2014/main" id="{B95A362C-83C0-0977-A1EE-2E20AEAFFCDA}"/>
                    </a:ext>
                  </a:extLst>
                </p:cNvPr>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08" name="Oval 339">
                  <a:extLst>
                    <a:ext uri="{FF2B5EF4-FFF2-40B4-BE49-F238E27FC236}">
                      <a16:creationId xmlns:a16="http://schemas.microsoft.com/office/drawing/2014/main" id="{DCC26722-80A7-C301-49FF-7A8CA5BFE17F}"/>
                    </a:ext>
                  </a:extLst>
                </p:cNvPr>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09" name="Oval 340">
                  <a:extLst>
                    <a:ext uri="{FF2B5EF4-FFF2-40B4-BE49-F238E27FC236}">
                      <a16:creationId xmlns:a16="http://schemas.microsoft.com/office/drawing/2014/main" id="{788736DA-7EAA-FA15-16E5-266238EB813A}"/>
                    </a:ext>
                  </a:extLst>
                </p:cNvPr>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10" name="Oval 341">
                  <a:extLst>
                    <a:ext uri="{FF2B5EF4-FFF2-40B4-BE49-F238E27FC236}">
                      <a16:creationId xmlns:a16="http://schemas.microsoft.com/office/drawing/2014/main" id="{E72E67E8-9C2A-54D1-3129-B31F3FA8E460}"/>
                    </a:ext>
                  </a:extLst>
                </p:cNvPr>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sp>
            <p:nvSpPr>
              <p:cNvPr id="19684" name="Oval 346">
                <a:extLst>
                  <a:ext uri="{FF2B5EF4-FFF2-40B4-BE49-F238E27FC236}">
                    <a16:creationId xmlns:a16="http://schemas.microsoft.com/office/drawing/2014/main" id="{D001B644-596E-CF14-CA29-9ADF38A1EEB2}"/>
                  </a:ext>
                </a:extLst>
              </p:cNvPr>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nvGrpSpPr>
              <p:cNvPr id="19685" name="Group 430">
                <a:extLst>
                  <a:ext uri="{FF2B5EF4-FFF2-40B4-BE49-F238E27FC236}">
                    <a16:creationId xmlns:a16="http://schemas.microsoft.com/office/drawing/2014/main" id="{070DF6FC-F9EF-DD0F-0972-E59796870ED4}"/>
                  </a:ext>
                </a:extLst>
              </p:cNvPr>
              <p:cNvGrpSpPr>
                <a:grpSpLocks/>
              </p:cNvGrpSpPr>
              <p:nvPr/>
            </p:nvGrpSpPr>
            <p:grpSpPr bwMode="auto">
              <a:xfrm>
                <a:off x="1549" y="1344"/>
                <a:ext cx="786" cy="802"/>
                <a:chOff x="1549" y="1344"/>
                <a:chExt cx="786" cy="802"/>
              </a:xfrm>
            </p:grpSpPr>
            <p:sp>
              <p:nvSpPr>
                <p:cNvPr id="19701" name="Oval 351">
                  <a:extLst>
                    <a:ext uri="{FF2B5EF4-FFF2-40B4-BE49-F238E27FC236}">
                      <a16:creationId xmlns:a16="http://schemas.microsoft.com/office/drawing/2014/main" id="{0550D4EE-01F2-91BE-0038-A388069367A2}"/>
                    </a:ext>
                  </a:extLst>
                </p:cNvPr>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02" name="Oval 354">
                  <a:extLst>
                    <a:ext uri="{FF2B5EF4-FFF2-40B4-BE49-F238E27FC236}">
                      <a16:creationId xmlns:a16="http://schemas.microsoft.com/office/drawing/2014/main" id="{2A1825E8-5CF8-9F45-AE93-01242F6863F5}"/>
                    </a:ext>
                  </a:extLst>
                </p:cNvPr>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03" name="Oval 355">
                  <a:extLst>
                    <a:ext uri="{FF2B5EF4-FFF2-40B4-BE49-F238E27FC236}">
                      <a16:creationId xmlns:a16="http://schemas.microsoft.com/office/drawing/2014/main" id="{DB9140E2-6D6C-C3F6-BECD-6D3E9181D158}"/>
                    </a:ext>
                  </a:extLst>
                </p:cNvPr>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686" name="Group 432">
                <a:extLst>
                  <a:ext uri="{FF2B5EF4-FFF2-40B4-BE49-F238E27FC236}">
                    <a16:creationId xmlns:a16="http://schemas.microsoft.com/office/drawing/2014/main" id="{21964DC8-C23D-0FB2-F475-DE4769A4A584}"/>
                  </a:ext>
                </a:extLst>
              </p:cNvPr>
              <p:cNvGrpSpPr>
                <a:grpSpLocks/>
              </p:cNvGrpSpPr>
              <p:nvPr/>
            </p:nvGrpSpPr>
            <p:grpSpPr bwMode="auto">
              <a:xfrm>
                <a:off x="2336" y="1298"/>
                <a:ext cx="725" cy="363"/>
                <a:chOff x="2336" y="1298"/>
                <a:chExt cx="725" cy="363"/>
              </a:xfrm>
            </p:grpSpPr>
            <p:sp>
              <p:nvSpPr>
                <p:cNvPr id="19699" name="Oval 356">
                  <a:extLst>
                    <a:ext uri="{FF2B5EF4-FFF2-40B4-BE49-F238E27FC236}">
                      <a16:creationId xmlns:a16="http://schemas.microsoft.com/office/drawing/2014/main" id="{1E7289F5-98DB-01AD-5428-47FFE1FCE56A}"/>
                    </a:ext>
                  </a:extLst>
                </p:cNvPr>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700" name="Oval 357">
                  <a:extLst>
                    <a:ext uri="{FF2B5EF4-FFF2-40B4-BE49-F238E27FC236}">
                      <a16:creationId xmlns:a16="http://schemas.microsoft.com/office/drawing/2014/main" id="{33D7CEFA-69AE-6A38-8A8A-CE16CE9DFF4D}"/>
                    </a:ext>
                  </a:extLst>
                </p:cNvPr>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687" name="Group 431">
                <a:extLst>
                  <a:ext uri="{FF2B5EF4-FFF2-40B4-BE49-F238E27FC236}">
                    <a16:creationId xmlns:a16="http://schemas.microsoft.com/office/drawing/2014/main" id="{4280B120-852E-CFEB-8894-4155EBCDC8DD}"/>
                  </a:ext>
                </a:extLst>
              </p:cNvPr>
              <p:cNvGrpSpPr>
                <a:grpSpLocks/>
              </p:cNvGrpSpPr>
              <p:nvPr/>
            </p:nvGrpSpPr>
            <p:grpSpPr bwMode="auto">
              <a:xfrm>
                <a:off x="3061" y="1389"/>
                <a:ext cx="1725" cy="1995"/>
                <a:chOff x="3061" y="1389"/>
                <a:chExt cx="1725" cy="1995"/>
              </a:xfrm>
            </p:grpSpPr>
            <p:sp>
              <p:nvSpPr>
                <p:cNvPr id="19688" name="Oval 358">
                  <a:extLst>
                    <a:ext uri="{FF2B5EF4-FFF2-40B4-BE49-F238E27FC236}">
                      <a16:creationId xmlns:a16="http://schemas.microsoft.com/office/drawing/2014/main" id="{DD488E0C-B2F7-9FA2-A2B9-BF135280ED43}"/>
                    </a:ext>
                  </a:extLst>
                </p:cNvPr>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89" name="Oval 360">
                  <a:extLst>
                    <a:ext uri="{FF2B5EF4-FFF2-40B4-BE49-F238E27FC236}">
                      <a16:creationId xmlns:a16="http://schemas.microsoft.com/office/drawing/2014/main" id="{DE9C6916-6F69-7AA3-91C6-4489D337D9C3}"/>
                    </a:ext>
                  </a:extLst>
                </p:cNvPr>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90" name="Oval 367">
                  <a:extLst>
                    <a:ext uri="{FF2B5EF4-FFF2-40B4-BE49-F238E27FC236}">
                      <a16:creationId xmlns:a16="http://schemas.microsoft.com/office/drawing/2014/main" id="{60CD74D8-9283-BE88-958F-C29B7B629EF7}"/>
                    </a:ext>
                  </a:extLst>
                </p:cNvPr>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91" name="Oval 370">
                  <a:extLst>
                    <a:ext uri="{FF2B5EF4-FFF2-40B4-BE49-F238E27FC236}">
                      <a16:creationId xmlns:a16="http://schemas.microsoft.com/office/drawing/2014/main" id="{48FAA919-678A-D7C1-2E0F-8FF0E20C2A03}"/>
                    </a:ext>
                  </a:extLst>
                </p:cNvPr>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92" name="Oval 371">
                  <a:extLst>
                    <a:ext uri="{FF2B5EF4-FFF2-40B4-BE49-F238E27FC236}">
                      <a16:creationId xmlns:a16="http://schemas.microsoft.com/office/drawing/2014/main" id="{39FC0F68-1946-B6EA-A21F-8866F84017DC}"/>
                    </a:ext>
                  </a:extLst>
                </p:cNvPr>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93" name="Oval 372">
                  <a:extLst>
                    <a:ext uri="{FF2B5EF4-FFF2-40B4-BE49-F238E27FC236}">
                      <a16:creationId xmlns:a16="http://schemas.microsoft.com/office/drawing/2014/main" id="{280FDCC9-4EA0-6D9C-A254-1657AB1C5C59}"/>
                    </a:ext>
                  </a:extLst>
                </p:cNvPr>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94" name="Oval 373">
                  <a:extLst>
                    <a:ext uri="{FF2B5EF4-FFF2-40B4-BE49-F238E27FC236}">
                      <a16:creationId xmlns:a16="http://schemas.microsoft.com/office/drawing/2014/main" id="{7C990E0B-6B11-6CF0-1943-3F7A7FF825C2}"/>
                    </a:ext>
                  </a:extLst>
                </p:cNvPr>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95" name="Oval 374">
                  <a:extLst>
                    <a:ext uri="{FF2B5EF4-FFF2-40B4-BE49-F238E27FC236}">
                      <a16:creationId xmlns:a16="http://schemas.microsoft.com/office/drawing/2014/main" id="{9C1D20CD-BF7B-B7CA-2642-FAE7625BDF95}"/>
                    </a:ext>
                  </a:extLst>
                </p:cNvPr>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96" name="Oval 375">
                  <a:extLst>
                    <a:ext uri="{FF2B5EF4-FFF2-40B4-BE49-F238E27FC236}">
                      <a16:creationId xmlns:a16="http://schemas.microsoft.com/office/drawing/2014/main" id="{C5750A41-522B-0908-ABD6-BA6977AEADB6}"/>
                    </a:ext>
                  </a:extLst>
                </p:cNvPr>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97" name="Oval 376">
                  <a:extLst>
                    <a:ext uri="{FF2B5EF4-FFF2-40B4-BE49-F238E27FC236}">
                      <a16:creationId xmlns:a16="http://schemas.microsoft.com/office/drawing/2014/main" id="{3176F531-16A6-BB0A-F861-C9E8EDE54172}"/>
                    </a:ext>
                  </a:extLst>
                </p:cNvPr>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98" name="Oval 377">
                  <a:extLst>
                    <a:ext uri="{FF2B5EF4-FFF2-40B4-BE49-F238E27FC236}">
                      <a16:creationId xmlns:a16="http://schemas.microsoft.com/office/drawing/2014/main" id="{B648E8EA-F214-190E-CC67-C9806D45435F}"/>
                    </a:ext>
                  </a:extLst>
                </p:cNvPr>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grpSp>
          <p:nvGrpSpPr>
            <p:cNvPr id="3" name="Groupe 2">
              <a:extLst>
                <a:ext uri="{FF2B5EF4-FFF2-40B4-BE49-F238E27FC236}">
                  <a16:creationId xmlns:a16="http://schemas.microsoft.com/office/drawing/2014/main" id="{01C26A77-21F7-1C6C-B798-C4257BF6796A}"/>
                </a:ext>
              </a:extLst>
            </p:cNvPr>
            <p:cNvGrpSpPr>
              <a:grpSpLocks/>
            </p:cNvGrpSpPr>
            <p:nvPr/>
          </p:nvGrpSpPr>
          <p:grpSpPr bwMode="auto">
            <a:xfrm>
              <a:off x="8219230" y="5051231"/>
              <a:ext cx="1428280" cy="1491616"/>
              <a:chOff x="2459038" y="1630363"/>
              <a:chExt cx="2041525" cy="2065337"/>
            </a:xfrm>
          </p:grpSpPr>
          <p:sp>
            <p:nvSpPr>
              <p:cNvPr id="350" name="Oval 351">
                <a:extLst>
                  <a:ext uri="{FF2B5EF4-FFF2-40B4-BE49-F238E27FC236}">
                    <a16:creationId xmlns:a16="http://schemas.microsoft.com/office/drawing/2014/main" id="{16383726-A726-6873-60FA-9D7E96D8D6F7}"/>
                  </a:ext>
                </a:extLst>
              </p:cNvPr>
              <p:cNvSpPr>
                <a:spLocks noChangeArrowheads="1"/>
              </p:cNvSpPr>
              <p:nvPr/>
            </p:nvSpPr>
            <p:spPr bwMode="auto">
              <a:xfrm rot="218809">
                <a:off x="2459038" y="3191426"/>
                <a:ext cx="502461" cy="504274"/>
              </a:xfrm>
              <a:prstGeom prst="ellipse">
                <a:avLst/>
              </a:prstGeom>
              <a:solidFill>
                <a:schemeClr val="accent2">
                  <a:lumMod val="60000"/>
                  <a:lumOff val="40000"/>
                </a:schemeClr>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594">
                  <a:latin typeface="+mn-lt"/>
                </a:endParaRPr>
              </a:p>
            </p:txBody>
          </p:sp>
          <p:sp>
            <p:nvSpPr>
              <p:cNvPr id="351" name="Oval 354">
                <a:extLst>
                  <a:ext uri="{FF2B5EF4-FFF2-40B4-BE49-F238E27FC236}">
                    <a16:creationId xmlns:a16="http://schemas.microsoft.com/office/drawing/2014/main" id="{0AF38617-E11C-70C7-F197-C48F1757F252}"/>
                  </a:ext>
                </a:extLst>
              </p:cNvPr>
              <p:cNvSpPr>
                <a:spLocks noChangeArrowheads="1"/>
              </p:cNvSpPr>
              <p:nvPr/>
            </p:nvSpPr>
            <p:spPr bwMode="auto">
              <a:xfrm rot="218809">
                <a:off x="2771379" y="2779235"/>
                <a:ext cx="502458" cy="504274"/>
              </a:xfrm>
              <a:prstGeom prst="ellipse">
                <a:avLst/>
              </a:prstGeom>
              <a:solidFill>
                <a:schemeClr val="accent2">
                  <a:lumMod val="60000"/>
                  <a:lumOff val="40000"/>
                </a:schemeClr>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594">
                  <a:latin typeface="+mn-lt"/>
                </a:endParaRPr>
              </a:p>
            </p:txBody>
          </p:sp>
          <p:sp>
            <p:nvSpPr>
              <p:cNvPr id="352" name="Oval 355">
                <a:extLst>
                  <a:ext uri="{FF2B5EF4-FFF2-40B4-BE49-F238E27FC236}">
                    <a16:creationId xmlns:a16="http://schemas.microsoft.com/office/drawing/2014/main" id="{66843856-23BD-92B1-2D3B-F0E02174E66E}"/>
                  </a:ext>
                </a:extLst>
              </p:cNvPr>
              <p:cNvSpPr>
                <a:spLocks noChangeArrowheads="1"/>
              </p:cNvSpPr>
              <p:nvPr/>
            </p:nvSpPr>
            <p:spPr bwMode="auto">
              <a:xfrm rot="218809">
                <a:off x="3133512" y="2349504"/>
                <a:ext cx="574884" cy="574435"/>
              </a:xfrm>
              <a:prstGeom prst="ellipse">
                <a:avLst/>
              </a:prstGeom>
              <a:solidFill>
                <a:schemeClr val="accent2">
                  <a:lumMod val="60000"/>
                  <a:lumOff val="40000"/>
                </a:schemeClr>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594">
                  <a:latin typeface="+mn-lt"/>
                </a:endParaRPr>
              </a:p>
            </p:txBody>
          </p:sp>
          <p:sp>
            <p:nvSpPr>
              <p:cNvPr id="353" name="Oval 356">
                <a:extLst>
                  <a:ext uri="{FF2B5EF4-FFF2-40B4-BE49-F238E27FC236}">
                    <a16:creationId xmlns:a16="http://schemas.microsoft.com/office/drawing/2014/main" id="{FA047321-0945-1603-8922-7D464A4F6905}"/>
                  </a:ext>
                </a:extLst>
              </p:cNvPr>
              <p:cNvSpPr>
                <a:spLocks noChangeArrowheads="1"/>
              </p:cNvSpPr>
              <p:nvPr/>
            </p:nvSpPr>
            <p:spPr bwMode="auto">
              <a:xfrm>
                <a:off x="3563543" y="1630363"/>
                <a:ext cx="937020" cy="938392"/>
              </a:xfrm>
              <a:prstGeom prst="ellipse">
                <a:avLst/>
              </a:prstGeom>
              <a:solidFill>
                <a:schemeClr val="accent2">
                  <a:lumMod val="60000"/>
                  <a:lumOff val="40000"/>
                </a:schemeClr>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594">
                  <a:latin typeface="+mn-lt"/>
                </a:endParaRPr>
              </a:p>
            </p:txBody>
          </p:sp>
        </p:grpSp>
      </p:grpSp>
      <p:sp>
        <p:nvSpPr>
          <p:cNvPr id="4" name="Organigramme : Opération manuelle 3">
            <a:extLst>
              <a:ext uri="{FF2B5EF4-FFF2-40B4-BE49-F238E27FC236}">
                <a16:creationId xmlns:a16="http://schemas.microsoft.com/office/drawing/2014/main" id="{9B8019A4-0FD1-E78B-3576-278DAB14B50B}"/>
              </a:ext>
            </a:extLst>
          </p:cNvPr>
          <p:cNvSpPr/>
          <p:nvPr/>
        </p:nvSpPr>
        <p:spPr>
          <a:xfrm flipV="1">
            <a:off x="5083507" y="3163399"/>
            <a:ext cx="1614942" cy="955718"/>
          </a:xfrm>
          <a:prstGeom prst="flowChartManualOperation">
            <a:avLst/>
          </a:prstGeom>
          <a:solidFill>
            <a:srgbClr val="FFFF00">
              <a:alpha val="62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594">
              <a:solidFill>
                <a:schemeClr val="bg1"/>
              </a:solidFill>
            </a:endParaRPr>
          </a:p>
        </p:txBody>
      </p:sp>
      <p:grpSp>
        <p:nvGrpSpPr>
          <p:cNvPr id="22" name="Groupe 21">
            <a:extLst>
              <a:ext uri="{FF2B5EF4-FFF2-40B4-BE49-F238E27FC236}">
                <a16:creationId xmlns:a16="http://schemas.microsoft.com/office/drawing/2014/main" id="{4AD4D383-E8BF-14C5-4E1D-0D926F0D8203}"/>
              </a:ext>
            </a:extLst>
          </p:cNvPr>
          <p:cNvGrpSpPr/>
          <p:nvPr/>
        </p:nvGrpSpPr>
        <p:grpSpPr>
          <a:xfrm>
            <a:off x="5165516" y="2291267"/>
            <a:ext cx="1987136" cy="1783690"/>
            <a:chOff x="10372732" y="5051231"/>
            <a:chExt cx="3990314" cy="3581780"/>
          </a:xfrm>
        </p:grpSpPr>
        <p:grpSp>
          <p:nvGrpSpPr>
            <p:cNvPr id="409" name="Group 340">
              <a:extLst>
                <a:ext uri="{FF2B5EF4-FFF2-40B4-BE49-F238E27FC236}">
                  <a16:creationId xmlns:a16="http://schemas.microsoft.com/office/drawing/2014/main" id="{E569F56A-7481-E7B7-9C61-5D565EAB4C8F}"/>
                </a:ext>
              </a:extLst>
            </p:cNvPr>
            <p:cNvGrpSpPr>
              <a:grpSpLocks/>
            </p:cNvGrpSpPr>
            <p:nvPr/>
          </p:nvGrpSpPr>
          <p:grpSpPr bwMode="auto">
            <a:xfrm>
              <a:off x="10372732" y="6077311"/>
              <a:ext cx="3990314" cy="2555700"/>
              <a:chOff x="930" y="1298"/>
              <a:chExt cx="3856" cy="2132"/>
            </a:xfrm>
          </p:grpSpPr>
          <p:sp>
            <p:nvSpPr>
              <p:cNvPr id="19621" name="Oval 173">
                <a:extLst>
                  <a:ext uri="{FF2B5EF4-FFF2-40B4-BE49-F238E27FC236}">
                    <a16:creationId xmlns:a16="http://schemas.microsoft.com/office/drawing/2014/main" id="{44760DDF-F6D2-273D-9F36-91416443D9C6}"/>
                  </a:ext>
                </a:extLst>
              </p:cNvPr>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nvGrpSpPr>
              <p:cNvPr id="19622" name="Group 342">
                <a:extLst>
                  <a:ext uri="{FF2B5EF4-FFF2-40B4-BE49-F238E27FC236}">
                    <a16:creationId xmlns:a16="http://schemas.microsoft.com/office/drawing/2014/main" id="{3A75143D-F1F7-0CF5-4EE2-7FCD9D8F0642}"/>
                  </a:ext>
                </a:extLst>
              </p:cNvPr>
              <p:cNvGrpSpPr>
                <a:grpSpLocks/>
              </p:cNvGrpSpPr>
              <p:nvPr/>
            </p:nvGrpSpPr>
            <p:grpSpPr bwMode="auto">
              <a:xfrm>
                <a:off x="975" y="3158"/>
                <a:ext cx="227" cy="272"/>
                <a:chOff x="975" y="3158"/>
                <a:chExt cx="227" cy="272"/>
              </a:xfrm>
            </p:grpSpPr>
            <p:sp>
              <p:nvSpPr>
                <p:cNvPr id="19665" name="Oval 167">
                  <a:extLst>
                    <a:ext uri="{FF2B5EF4-FFF2-40B4-BE49-F238E27FC236}">
                      <a16:creationId xmlns:a16="http://schemas.microsoft.com/office/drawing/2014/main" id="{AE312B35-2791-413F-53D7-2A6115AE68B8}"/>
                    </a:ext>
                  </a:extLst>
                </p:cNvPr>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66" name="Oval 313">
                  <a:extLst>
                    <a:ext uri="{FF2B5EF4-FFF2-40B4-BE49-F238E27FC236}">
                      <a16:creationId xmlns:a16="http://schemas.microsoft.com/office/drawing/2014/main" id="{FE8BA6C5-66E3-6BB1-2A81-5F16FC6F15CD}"/>
                    </a:ext>
                  </a:extLst>
                </p:cNvPr>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67" name="Oval 314">
                  <a:extLst>
                    <a:ext uri="{FF2B5EF4-FFF2-40B4-BE49-F238E27FC236}">
                      <a16:creationId xmlns:a16="http://schemas.microsoft.com/office/drawing/2014/main" id="{AAC70D07-D794-2494-5B17-B6AEE26CC23B}"/>
                    </a:ext>
                  </a:extLst>
                </p:cNvPr>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68" name="Oval 315">
                  <a:extLst>
                    <a:ext uri="{FF2B5EF4-FFF2-40B4-BE49-F238E27FC236}">
                      <a16:creationId xmlns:a16="http://schemas.microsoft.com/office/drawing/2014/main" id="{88128C35-67DD-466F-DC25-6D0CCFE19106}"/>
                    </a:ext>
                  </a:extLst>
                </p:cNvPr>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69" name="Oval 316">
                  <a:extLst>
                    <a:ext uri="{FF2B5EF4-FFF2-40B4-BE49-F238E27FC236}">
                      <a16:creationId xmlns:a16="http://schemas.microsoft.com/office/drawing/2014/main" id="{4076FC7B-0C1C-96A4-5534-18CB10CCF1DC}"/>
                    </a:ext>
                  </a:extLst>
                </p:cNvPr>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70" name="Oval 319">
                  <a:extLst>
                    <a:ext uri="{FF2B5EF4-FFF2-40B4-BE49-F238E27FC236}">
                      <a16:creationId xmlns:a16="http://schemas.microsoft.com/office/drawing/2014/main" id="{EB5F1632-F69B-6988-2083-9CDA55BE3BF5}"/>
                    </a:ext>
                  </a:extLst>
                </p:cNvPr>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71" name="Oval 327">
                  <a:extLst>
                    <a:ext uri="{FF2B5EF4-FFF2-40B4-BE49-F238E27FC236}">
                      <a16:creationId xmlns:a16="http://schemas.microsoft.com/office/drawing/2014/main" id="{459A1BE0-0F0F-B81A-3827-2D966E9E6377}"/>
                    </a:ext>
                  </a:extLst>
                </p:cNvPr>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72" name="Oval 328">
                  <a:extLst>
                    <a:ext uri="{FF2B5EF4-FFF2-40B4-BE49-F238E27FC236}">
                      <a16:creationId xmlns:a16="http://schemas.microsoft.com/office/drawing/2014/main" id="{6330234E-5A7B-8931-AC44-43C4230D7EAD}"/>
                    </a:ext>
                  </a:extLst>
                </p:cNvPr>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73" name="Oval 329">
                  <a:extLst>
                    <a:ext uri="{FF2B5EF4-FFF2-40B4-BE49-F238E27FC236}">
                      <a16:creationId xmlns:a16="http://schemas.microsoft.com/office/drawing/2014/main" id="{3F06A594-5DDB-480C-5CE5-F023E09EFA12}"/>
                    </a:ext>
                  </a:extLst>
                </p:cNvPr>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sp>
            <p:nvSpPr>
              <p:cNvPr id="19623" name="Oval 330">
                <a:extLst>
                  <a:ext uri="{FF2B5EF4-FFF2-40B4-BE49-F238E27FC236}">
                    <a16:creationId xmlns:a16="http://schemas.microsoft.com/office/drawing/2014/main" id="{29B46841-9D35-9A3D-21A0-C9B9C36B613E}"/>
                  </a:ext>
                </a:extLst>
              </p:cNvPr>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nvGrpSpPr>
              <p:cNvPr id="19624" name="Group 343">
                <a:extLst>
                  <a:ext uri="{FF2B5EF4-FFF2-40B4-BE49-F238E27FC236}">
                    <a16:creationId xmlns:a16="http://schemas.microsoft.com/office/drawing/2014/main" id="{E72D3725-F5CF-7E3C-C3F6-797BAFD007F9}"/>
                  </a:ext>
                </a:extLst>
              </p:cNvPr>
              <p:cNvGrpSpPr>
                <a:grpSpLocks/>
              </p:cNvGrpSpPr>
              <p:nvPr/>
            </p:nvGrpSpPr>
            <p:grpSpPr bwMode="auto">
              <a:xfrm>
                <a:off x="1020" y="2614"/>
                <a:ext cx="453" cy="589"/>
                <a:chOff x="975" y="2614"/>
                <a:chExt cx="453" cy="589"/>
              </a:xfrm>
            </p:grpSpPr>
            <p:sp>
              <p:nvSpPr>
                <p:cNvPr id="19656" name="Oval 169">
                  <a:extLst>
                    <a:ext uri="{FF2B5EF4-FFF2-40B4-BE49-F238E27FC236}">
                      <a16:creationId xmlns:a16="http://schemas.microsoft.com/office/drawing/2014/main" id="{A15D1240-4DF9-E45D-0139-9B94AE64270E}"/>
                    </a:ext>
                  </a:extLst>
                </p:cNvPr>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57" name="Oval 170">
                  <a:extLst>
                    <a:ext uri="{FF2B5EF4-FFF2-40B4-BE49-F238E27FC236}">
                      <a16:creationId xmlns:a16="http://schemas.microsoft.com/office/drawing/2014/main" id="{F8DF1F78-4C0F-2DB8-E76D-ECBD874A69EE}"/>
                    </a:ext>
                  </a:extLst>
                </p:cNvPr>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58" name="Oval 171">
                  <a:extLst>
                    <a:ext uri="{FF2B5EF4-FFF2-40B4-BE49-F238E27FC236}">
                      <a16:creationId xmlns:a16="http://schemas.microsoft.com/office/drawing/2014/main" id="{369CAC11-408A-3686-547F-3A7E56471E19}"/>
                    </a:ext>
                  </a:extLst>
                </p:cNvPr>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59" name="Oval 172">
                  <a:extLst>
                    <a:ext uri="{FF2B5EF4-FFF2-40B4-BE49-F238E27FC236}">
                      <a16:creationId xmlns:a16="http://schemas.microsoft.com/office/drawing/2014/main" id="{8A402ED0-6377-2CA0-833C-5DA4E5F2C3E9}"/>
                    </a:ext>
                  </a:extLst>
                </p:cNvPr>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60" name="Oval 324">
                  <a:extLst>
                    <a:ext uri="{FF2B5EF4-FFF2-40B4-BE49-F238E27FC236}">
                      <a16:creationId xmlns:a16="http://schemas.microsoft.com/office/drawing/2014/main" id="{8EC6C4A6-7E94-7647-A74D-E2E4671CB9FE}"/>
                    </a:ext>
                  </a:extLst>
                </p:cNvPr>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61" name="Oval 325">
                  <a:extLst>
                    <a:ext uri="{FF2B5EF4-FFF2-40B4-BE49-F238E27FC236}">
                      <a16:creationId xmlns:a16="http://schemas.microsoft.com/office/drawing/2014/main" id="{0C8F48B7-3FC6-F348-8C4F-A1B921D76E5E}"/>
                    </a:ext>
                  </a:extLst>
                </p:cNvPr>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62" name="Oval 326">
                  <a:extLst>
                    <a:ext uri="{FF2B5EF4-FFF2-40B4-BE49-F238E27FC236}">
                      <a16:creationId xmlns:a16="http://schemas.microsoft.com/office/drawing/2014/main" id="{7DCDE107-C2BC-17E8-A240-A3468B03021E}"/>
                    </a:ext>
                  </a:extLst>
                </p:cNvPr>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63" name="Oval 331">
                  <a:extLst>
                    <a:ext uri="{FF2B5EF4-FFF2-40B4-BE49-F238E27FC236}">
                      <a16:creationId xmlns:a16="http://schemas.microsoft.com/office/drawing/2014/main" id="{A3BC27FF-962B-91C9-CC66-E1FA384C837D}"/>
                    </a:ext>
                  </a:extLst>
                </p:cNvPr>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64" name="Oval 332">
                  <a:extLst>
                    <a:ext uri="{FF2B5EF4-FFF2-40B4-BE49-F238E27FC236}">
                      <a16:creationId xmlns:a16="http://schemas.microsoft.com/office/drawing/2014/main" id="{BA07D2FF-FDAA-C52C-C735-EFB2C03BD7CF}"/>
                    </a:ext>
                  </a:extLst>
                </p:cNvPr>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625" name="Group 348">
                <a:extLst>
                  <a:ext uri="{FF2B5EF4-FFF2-40B4-BE49-F238E27FC236}">
                    <a16:creationId xmlns:a16="http://schemas.microsoft.com/office/drawing/2014/main" id="{67C9C202-77C1-2F61-718A-79328F90F095}"/>
                  </a:ext>
                </a:extLst>
              </p:cNvPr>
              <p:cNvGrpSpPr>
                <a:grpSpLocks/>
              </p:cNvGrpSpPr>
              <p:nvPr/>
            </p:nvGrpSpPr>
            <p:grpSpPr bwMode="auto">
              <a:xfrm>
                <a:off x="1429" y="2614"/>
                <a:ext cx="272" cy="136"/>
                <a:chOff x="1429" y="2614"/>
                <a:chExt cx="272" cy="136"/>
              </a:xfrm>
            </p:grpSpPr>
            <p:sp>
              <p:nvSpPr>
                <p:cNvPr id="19654" name="Oval 333">
                  <a:extLst>
                    <a:ext uri="{FF2B5EF4-FFF2-40B4-BE49-F238E27FC236}">
                      <a16:creationId xmlns:a16="http://schemas.microsoft.com/office/drawing/2014/main" id="{0B238EBD-3D4A-2EE7-399E-276F5C911859}"/>
                    </a:ext>
                  </a:extLst>
                </p:cNvPr>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55" name="Oval 334">
                  <a:extLst>
                    <a:ext uri="{FF2B5EF4-FFF2-40B4-BE49-F238E27FC236}">
                      <a16:creationId xmlns:a16="http://schemas.microsoft.com/office/drawing/2014/main" id="{74744622-1AC8-7E7C-4B57-1421E2B0E216}"/>
                    </a:ext>
                  </a:extLst>
                </p:cNvPr>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626" name="Group 349">
                <a:extLst>
                  <a:ext uri="{FF2B5EF4-FFF2-40B4-BE49-F238E27FC236}">
                    <a16:creationId xmlns:a16="http://schemas.microsoft.com/office/drawing/2014/main" id="{693B6FE7-8071-1B4C-9208-96E65AEACB12}"/>
                  </a:ext>
                </a:extLst>
              </p:cNvPr>
              <p:cNvGrpSpPr>
                <a:grpSpLocks/>
              </p:cNvGrpSpPr>
              <p:nvPr/>
            </p:nvGrpSpPr>
            <p:grpSpPr bwMode="auto">
              <a:xfrm>
                <a:off x="1701" y="2659"/>
                <a:ext cx="680" cy="680"/>
                <a:chOff x="1701" y="2659"/>
                <a:chExt cx="680" cy="680"/>
              </a:xfrm>
            </p:grpSpPr>
            <p:sp>
              <p:nvSpPr>
                <p:cNvPr id="19647" name="Oval 335">
                  <a:extLst>
                    <a:ext uri="{FF2B5EF4-FFF2-40B4-BE49-F238E27FC236}">
                      <a16:creationId xmlns:a16="http://schemas.microsoft.com/office/drawing/2014/main" id="{B257C1CF-BF56-EC33-3C2C-0EB01494FD02}"/>
                    </a:ext>
                  </a:extLst>
                </p:cNvPr>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48" name="Oval 336">
                  <a:extLst>
                    <a:ext uri="{FF2B5EF4-FFF2-40B4-BE49-F238E27FC236}">
                      <a16:creationId xmlns:a16="http://schemas.microsoft.com/office/drawing/2014/main" id="{4BD90E44-8885-C4F9-E94E-5EE186979772}"/>
                    </a:ext>
                  </a:extLst>
                </p:cNvPr>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49" name="Oval 337">
                  <a:extLst>
                    <a:ext uri="{FF2B5EF4-FFF2-40B4-BE49-F238E27FC236}">
                      <a16:creationId xmlns:a16="http://schemas.microsoft.com/office/drawing/2014/main" id="{F394D77A-41D5-BB2D-524F-FF85CBDDDDAA}"/>
                    </a:ext>
                  </a:extLst>
                </p:cNvPr>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50" name="Oval 338">
                  <a:extLst>
                    <a:ext uri="{FF2B5EF4-FFF2-40B4-BE49-F238E27FC236}">
                      <a16:creationId xmlns:a16="http://schemas.microsoft.com/office/drawing/2014/main" id="{18A944D4-BCCA-6A87-91DE-6259FC033602}"/>
                    </a:ext>
                  </a:extLst>
                </p:cNvPr>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51" name="Oval 339">
                  <a:extLst>
                    <a:ext uri="{FF2B5EF4-FFF2-40B4-BE49-F238E27FC236}">
                      <a16:creationId xmlns:a16="http://schemas.microsoft.com/office/drawing/2014/main" id="{76A95416-164F-2E30-58F4-B6DC9FCA20F6}"/>
                    </a:ext>
                  </a:extLst>
                </p:cNvPr>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52" name="Oval 340">
                  <a:extLst>
                    <a:ext uri="{FF2B5EF4-FFF2-40B4-BE49-F238E27FC236}">
                      <a16:creationId xmlns:a16="http://schemas.microsoft.com/office/drawing/2014/main" id="{59A9BCDE-801A-F3AD-238B-C9F070F02579}"/>
                    </a:ext>
                  </a:extLst>
                </p:cNvPr>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53" name="Oval 341">
                  <a:extLst>
                    <a:ext uri="{FF2B5EF4-FFF2-40B4-BE49-F238E27FC236}">
                      <a16:creationId xmlns:a16="http://schemas.microsoft.com/office/drawing/2014/main" id="{91B89F4B-B6A9-8474-D56E-294254C359D3}"/>
                    </a:ext>
                  </a:extLst>
                </p:cNvPr>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sp>
            <p:nvSpPr>
              <p:cNvPr id="19627" name="Oval 346">
                <a:extLst>
                  <a:ext uri="{FF2B5EF4-FFF2-40B4-BE49-F238E27FC236}">
                    <a16:creationId xmlns:a16="http://schemas.microsoft.com/office/drawing/2014/main" id="{3DC4A8AC-A7B8-FAB1-A48E-1885BABFCA8F}"/>
                  </a:ext>
                </a:extLst>
              </p:cNvPr>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nvGrpSpPr>
              <p:cNvPr id="19628" name="Group 430">
                <a:extLst>
                  <a:ext uri="{FF2B5EF4-FFF2-40B4-BE49-F238E27FC236}">
                    <a16:creationId xmlns:a16="http://schemas.microsoft.com/office/drawing/2014/main" id="{8DE4D415-25B3-DD07-D905-50900267FD1E}"/>
                  </a:ext>
                </a:extLst>
              </p:cNvPr>
              <p:cNvGrpSpPr>
                <a:grpSpLocks/>
              </p:cNvGrpSpPr>
              <p:nvPr/>
            </p:nvGrpSpPr>
            <p:grpSpPr bwMode="auto">
              <a:xfrm>
                <a:off x="1549" y="1344"/>
                <a:ext cx="786" cy="802"/>
                <a:chOff x="1549" y="1344"/>
                <a:chExt cx="786" cy="802"/>
              </a:xfrm>
            </p:grpSpPr>
            <p:sp>
              <p:nvSpPr>
                <p:cNvPr id="19644" name="Oval 351">
                  <a:extLst>
                    <a:ext uri="{FF2B5EF4-FFF2-40B4-BE49-F238E27FC236}">
                      <a16:creationId xmlns:a16="http://schemas.microsoft.com/office/drawing/2014/main" id="{65AB0D23-B135-9E9C-7F33-59F39711D136}"/>
                    </a:ext>
                  </a:extLst>
                </p:cNvPr>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45" name="Oval 354">
                  <a:extLst>
                    <a:ext uri="{FF2B5EF4-FFF2-40B4-BE49-F238E27FC236}">
                      <a16:creationId xmlns:a16="http://schemas.microsoft.com/office/drawing/2014/main" id="{D39A7A9D-2408-24E0-0429-A88A7EB3E7DC}"/>
                    </a:ext>
                  </a:extLst>
                </p:cNvPr>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46" name="Oval 355">
                  <a:extLst>
                    <a:ext uri="{FF2B5EF4-FFF2-40B4-BE49-F238E27FC236}">
                      <a16:creationId xmlns:a16="http://schemas.microsoft.com/office/drawing/2014/main" id="{518DC4BB-F18D-5212-A3DE-22932452B5E4}"/>
                    </a:ext>
                  </a:extLst>
                </p:cNvPr>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629" name="Group 432">
                <a:extLst>
                  <a:ext uri="{FF2B5EF4-FFF2-40B4-BE49-F238E27FC236}">
                    <a16:creationId xmlns:a16="http://schemas.microsoft.com/office/drawing/2014/main" id="{E73558FC-AB54-535F-C4AB-2E934849ED68}"/>
                  </a:ext>
                </a:extLst>
              </p:cNvPr>
              <p:cNvGrpSpPr>
                <a:grpSpLocks/>
              </p:cNvGrpSpPr>
              <p:nvPr/>
            </p:nvGrpSpPr>
            <p:grpSpPr bwMode="auto">
              <a:xfrm>
                <a:off x="2336" y="1298"/>
                <a:ext cx="725" cy="363"/>
                <a:chOff x="2336" y="1298"/>
                <a:chExt cx="725" cy="363"/>
              </a:xfrm>
            </p:grpSpPr>
            <p:sp>
              <p:nvSpPr>
                <p:cNvPr id="19642" name="Oval 356">
                  <a:extLst>
                    <a:ext uri="{FF2B5EF4-FFF2-40B4-BE49-F238E27FC236}">
                      <a16:creationId xmlns:a16="http://schemas.microsoft.com/office/drawing/2014/main" id="{A56BD659-8054-2AF1-E5A5-3578D884B4C2}"/>
                    </a:ext>
                  </a:extLst>
                </p:cNvPr>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43" name="Oval 357">
                  <a:extLst>
                    <a:ext uri="{FF2B5EF4-FFF2-40B4-BE49-F238E27FC236}">
                      <a16:creationId xmlns:a16="http://schemas.microsoft.com/office/drawing/2014/main" id="{5DE3B509-B769-CC86-2531-18FB8E843A80}"/>
                    </a:ext>
                  </a:extLst>
                </p:cNvPr>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630" name="Group 431">
                <a:extLst>
                  <a:ext uri="{FF2B5EF4-FFF2-40B4-BE49-F238E27FC236}">
                    <a16:creationId xmlns:a16="http://schemas.microsoft.com/office/drawing/2014/main" id="{B6766874-544D-504E-DC21-74283050F0CD}"/>
                  </a:ext>
                </a:extLst>
              </p:cNvPr>
              <p:cNvGrpSpPr>
                <a:grpSpLocks/>
              </p:cNvGrpSpPr>
              <p:nvPr/>
            </p:nvGrpSpPr>
            <p:grpSpPr bwMode="auto">
              <a:xfrm>
                <a:off x="3061" y="1389"/>
                <a:ext cx="1725" cy="1995"/>
                <a:chOff x="3061" y="1389"/>
                <a:chExt cx="1725" cy="1995"/>
              </a:xfrm>
            </p:grpSpPr>
            <p:sp>
              <p:nvSpPr>
                <p:cNvPr id="19631" name="Oval 358">
                  <a:extLst>
                    <a:ext uri="{FF2B5EF4-FFF2-40B4-BE49-F238E27FC236}">
                      <a16:creationId xmlns:a16="http://schemas.microsoft.com/office/drawing/2014/main" id="{E92F07BD-C658-747F-CDA9-871BD529D2E2}"/>
                    </a:ext>
                  </a:extLst>
                </p:cNvPr>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32" name="Oval 360">
                  <a:extLst>
                    <a:ext uri="{FF2B5EF4-FFF2-40B4-BE49-F238E27FC236}">
                      <a16:creationId xmlns:a16="http://schemas.microsoft.com/office/drawing/2014/main" id="{9DCA8EC6-F5BE-5568-2C20-D4467D2903B0}"/>
                    </a:ext>
                  </a:extLst>
                </p:cNvPr>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33" name="Oval 367">
                  <a:extLst>
                    <a:ext uri="{FF2B5EF4-FFF2-40B4-BE49-F238E27FC236}">
                      <a16:creationId xmlns:a16="http://schemas.microsoft.com/office/drawing/2014/main" id="{DD1F7ED7-5542-1947-E224-41C899AE52B7}"/>
                    </a:ext>
                  </a:extLst>
                </p:cNvPr>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34" name="Oval 370">
                  <a:extLst>
                    <a:ext uri="{FF2B5EF4-FFF2-40B4-BE49-F238E27FC236}">
                      <a16:creationId xmlns:a16="http://schemas.microsoft.com/office/drawing/2014/main" id="{62512699-B0FD-72E8-325A-5CABC681B2BE}"/>
                    </a:ext>
                  </a:extLst>
                </p:cNvPr>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35" name="Oval 371">
                  <a:extLst>
                    <a:ext uri="{FF2B5EF4-FFF2-40B4-BE49-F238E27FC236}">
                      <a16:creationId xmlns:a16="http://schemas.microsoft.com/office/drawing/2014/main" id="{A7BE0696-E866-8108-460F-CC3ED2A31A6E}"/>
                    </a:ext>
                  </a:extLst>
                </p:cNvPr>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36" name="Oval 372">
                  <a:extLst>
                    <a:ext uri="{FF2B5EF4-FFF2-40B4-BE49-F238E27FC236}">
                      <a16:creationId xmlns:a16="http://schemas.microsoft.com/office/drawing/2014/main" id="{F60EE036-5ADB-469A-F2BE-BED8BDBD8428}"/>
                    </a:ext>
                  </a:extLst>
                </p:cNvPr>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37" name="Oval 373">
                  <a:extLst>
                    <a:ext uri="{FF2B5EF4-FFF2-40B4-BE49-F238E27FC236}">
                      <a16:creationId xmlns:a16="http://schemas.microsoft.com/office/drawing/2014/main" id="{45140A91-F2B7-7F64-7517-6170FD09E736}"/>
                    </a:ext>
                  </a:extLst>
                </p:cNvPr>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38" name="Oval 374">
                  <a:extLst>
                    <a:ext uri="{FF2B5EF4-FFF2-40B4-BE49-F238E27FC236}">
                      <a16:creationId xmlns:a16="http://schemas.microsoft.com/office/drawing/2014/main" id="{AE87DBF8-CD38-7E87-CEF0-462BBE4B95C2}"/>
                    </a:ext>
                  </a:extLst>
                </p:cNvPr>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39" name="Oval 375">
                  <a:extLst>
                    <a:ext uri="{FF2B5EF4-FFF2-40B4-BE49-F238E27FC236}">
                      <a16:creationId xmlns:a16="http://schemas.microsoft.com/office/drawing/2014/main" id="{3AAA2F29-FBA7-4B00-07F4-F1DA1E535D7E}"/>
                    </a:ext>
                  </a:extLst>
                </p:cNvPr>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40" name="Oval 376">
                  <a:extLst>
                    <a:ext uri="{FF2B5EF4-FFF2-40B4-BE49-F238E27FC236}">
                      <a16:creationId xmlns:a16="http://schemas.microsoft.com/office/drawing/2014/main" id="{CA3C6A0E-829C-16A5-1134-47E5E90D75D5}"/>
                    </a:ext>
                  </a:extLst>
                </p:cNvPr>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41" name="Oval 377">
                  <a:extLst>
                    <a:ext uri="{FF2B5EF4-FFF2-40B4-BE49-F238E27FC236}">
                      <a16:creationId xmlns:a16="http://schemas.microsoft.com/office/drawing/2014/main" id="{2889D7F6-1990-CF22-6169-6DBD290292F2}"/>
                    </a:ext>
                  </a:extLst>
                </p:cNvPr>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grpSp>
          <p:nvGrpSpPr>
            <p:cNvPr id="517" name="Groupe 516">
              <a:extLst>
                <a:ext uri="{FF2B5EF4-FFF2-40B4-BE49-F238E27FC236}">
                  <a16:creationId xmlns:a16="http://schemas.microsoft.com/office/drawing/2014/main" id="{9F93B26F-AB41-A361-5733-DDD268DAD1C5}"/>
                </a:ext>
              </a:extLst>
            </p:cNvPr>
            <p:cNvGrpSpPr>
              <a:grpSpLocks/>
            </p:cNvGrpSpPr>
            <p:nvPr/>
          </p:nvGrpSpPr>
          <p:grpSpPr bwMode="auto">
            <a:xfrm rot="542009">
              <a:off x="11430482" y="5152573"/>
              <a:ext cx="1383943" cy="1475783"/>
              <a:chOff x="2459038" y="1630363"/>
              <a:chExt cx="2041525" cy="2065337"/>
            </a:xfrm>
          </p:grpSpPr>
          <p:sp>
            <p:nvSpPr>
              <p:cNvPr id="518" name="Oval 351">
                <a:extLst>
                  <a:ext uri="{FF2B5EF4-FFF2-40B4-BE49-F238E27FC236}">
                    <a16:creationId xmlns:a16="http://schemas.microsoft.com/office/drawing/2014/main" id="{6BBF7537-5954-5027-DAFE-32EED77893C2}"/>
                  </a:ext>
                </a:extLst>
              </p:cNvPr>
              <p:cNvSpPr>
                <a:spLocks noChangeArrowheads="1"/>
              </p:cNvSpPr>
              <p:nvPr/>
            </p:nvSpPr>
            <p:spPr bwMode="auto">
              <a:xfrm rot="218809">
                <a:off x="2435783" y="3176054"/>
                <a:ext cx="504541" cy="505254"/>
              </a:xfrm>
              <a:prstGeom prst="ellipse">
                <a:avLst/>
              </a:prstGeom>
              <a:solidFill>
                <a:schemeClr val="accent2">
                  <a:lumMod val="60000"/>
                  <a:lumOff val="40000"/>
                </a:schemeClr>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594">
                  <a:latin typeface="+mn-lt"/>
                </a:endParaRPr>
              </a:p>
            </p:txBody>
          </p:sp>
          <p:sp>
            <p:nvSpPr>
              <p:cNvPr id="519" name="Oval 354">
                <a:extLst>
                  <a:ext uri="{FF2B5EF4-FFF2-40B4-BE49-F238E27FC236}">
                    <a16:creationId xmlns:a16="http://schemas.microsoft.com/office/drawing/2014/main" id="{5AB472CE-38FF-DC11-6C9C-D292E93C9838}"/>
                  </a:ext>
                </a:extLst>
              </p:cNvPr>
              <p:cNvSpPr>
                <a:spLocks noChangeArrowheads="1"/>
              </p:cNvSpPr>
              <p:nvPr/>
            </p:nvSpPr>
            <p:spPr bwMode="auto">
              <a:xfrm rot="218809">
                <a:off x="2759677" y="2768156"/>
                <a:ext cx="504541" cy="500821"/>
              </a:xfrm>
              <a:prstGeom prst="ellipse">
                <a:avLst/>
              </a:prstGeom>
              <a:solidFill>
                <a:schemeClr val="accent2">
                  <a:lumMod val="60000"/>
                  <a:lumOff val="40000"/>
                </a:schemeClr>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594">
                  <a:latin typeface="+mn-lt"/>
                </a:endParaRPr>
              </a:p>
            </p:txBody>
          </p:sp>
          <p:sp>
            <p:nvSpPr>
              <p:cNvPr id="520" name="Oval 355">
                <a:extLst>
                  <a:ext uri="{FF2B5EF4-FFF2-40B4-BE49-F238E27FC236}">
                    <a16:creationId xmlns:a16="http://schemas.microsoft.com/office/drawing/2014/main" id="{AAA928F7-4195-4A6F-9B56-4F26E1C9859C}"/>
                  </a:ext>
                </a:extLst>
              </p:cNvPr>
              <p:cNvSpPr>
                <a:spLocks noChangeArrowheads="1"/>
              </p:cNvSpPr>
              <p:nvPr/>
            </p:nvSpPr>
            <p:spPr bwMode="auto">
              <a:xfrm rot="218809">
                <a:off x="3131260" y="2348282"/>
                <a:ext cx="574615" cy="576167"/>
              </a:xfrm>
              <a:prstGeom prst="ellipse">
                <a:avLst/>
              </a:prstGeom>
              <a:solidFill>
                <a:schemeClr val="accent2">
                  <a:lumMod val="60000"/>
                  <a:lumOff val="40000"/>
                </a:schemeClr>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594">
                  <a:latin typeface="+mn-lt"/>
                </a:endParaRPr>
              </a:p>
            </p:txBody>
          </p:sp>
          <p:sp>
            <p:nvSpPr>
              <p:cNvPr id="521" name="Oval 356">
                <a:extLst>
                  <a:ext uri="{FF2B5EF4-FFF2-40B4-BE49-F238E27FC236}">
                    <a16:creationId xmlns:a16="http://schemas.microsoft.com/office/drawing/2014/main" id="{0308CA08-6BB4-9C0A-325A-411C8AF1BCF4}"/>
                  </a:ext>
                </a:extLst>
              </p:cNvPr>
              <p:cNvSpPr>
                <a:spLocks noChangeArrowheads="1"/>
              </p:cNvSpPr>
              <p:nvPr/>
            </p:nvSpPr>
            <p:spPr bwMode="auto">
              <a:xfrm>
                <a:off x="3542167" y="1615200"/>
                <a:ext cx="934336" cy="935162"/>
              </a:xfrm>
              <a:prstGeom prst="ellipse">
                <a:avLst/>
              </a:prstGeom>
              <a:solidFill>
                <a:schemeClr val="accent2">
                  <a:lumMod val="60000"/>
                  <a:lumOff val="40000"/>
                </a:schemeClr>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594">
                  <a:latin typeface="+mn-lt"/>
                </a:endParaRPr>
              </a:p>
            </p:txBody>
          </p:sp>
        </p:grpSp>
        <p:sp>
          <p:nvSpPr>
            <p:cNvPr id="525" name="AutoShape 588">
              <a:extLst>
                <a:ext uri="{FF2B5EF4-FFF2-40B4-BE49-F238E27FC236}">
                  <a16:creationId xmlns:a16="http://schemas.microsoft.com/office/drawing/2014/main" id="{436704BB-276A-0320-8671-4303BCF4EF53}"/>
                </a:ext>
              </a:extLst>
            </p:cNvPr>
            <p:cNvSpPr>
              <a:spLocks noChangeArrowheads="1"/>
            </p:cNvSpPr>
            <p:nvPr/>
          </p:nvSpPr>
          <p:spPr bwMode="auto">
            <a:xfrm>
              <a:off x="13070944" y="5051231"/>
              <a:ext cx="316692" cy="861401"/>
            </a:xfrm>
            <a:prstGeom prst="moon">
              <a:avLst>
                <a:gd name="adj" fmla="val 50000"/>
              </a:avLst>
            </a:prstGeom>
            <a:solidFill>
              <a:srgbClr val="FF0066"/>
            </a:solidFill>
            <a:ln>
              <a:noFill/>
            </a:ln>
            <a:effectLst>
              <a:prstShdw prst="shdw17" dist="17961" dir="2700000">
                <a:srgbClr val="991F5C"/>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eaLnBrk="1" hangingPunct="1">
                <a:spcBef>
                  <a:spcPct val="0"/>
                </a:spcBef>
                <a:buClrTx/>
                <a:buFontTx/>
                <a:buNone/>
              </a:pPr>
              <a:endParaRPr lang="en-US" altLang="fr-FR" sz="1594">
                <a:latin typeface="+mn-lt"/>
              </a:endParaRPr>
            </a:p>
          </p:txBody>
        </p:sp>
      </p:grpSp>
      <p:grpSp>
        <p:nvGrpSpPr>
          <p:cNvPr id="526" name="Group 340">
            <a:extLst>
              <a:ext uri="{FF2B5EF4-FFF2-40B4-BE49-F238E27FC236}">
                <a16:creationId xmlns:a16="http://schemas.microsoft.com/office/drawing/2014/main" id="{86178982-6D1A-7CAC-2E91-431B5CFDE326}"/>
              </a:ext>
            </a:extLst>
          </p:cNvPr>
          <p:cNvGrpSpPr>
            <a:grpSpLocks/>
          </p:cNvGrpSpPr>
          <p:nvPr/>
        </p:nvGrpSpPr>
        <p:grpSpPr bwMode="auto">
          <a:xfrm>
            <a:off x="6882969" y="2955222"/>
            <a:ext cx="1526625" cy="1107119"/>
            <a:chOff x="930" y="1298"/>
            <a:chExt cx="3856" cy="2132"/>
          </a:xfrm>
        </p:grpSpPr>
        <p:sp>
          <p:nvSpPr>
            <p:cNvPr id="19564" name="Oval 173">
              <a:extLst>
                <a:ext uri="{FF2B5EF4-FFF2-40B4-BE49-F238E27FC236}">
                  <a16:creationId xmlns:a16="http://schemas.microsoft.com/office/drawing/2014/main" id="{90A8666D-0A70-5DF3-89D4-7B02F1F385DB}"/>
                </a:ext>
              </a:extLst>
            </p:cNvPr>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nvGrpSpPr>
            <p:cNvPr id="19565" name="Group 342">
              <a:extLst>
                <a:ext uri="{FF2B5EF4-FFF2-40B4-BE49-F238E27FC236}">
                  <a16:creationId xmlns:a16="http://schemas.microsoft.com/office/drawing/2014/main" id="{AF022693-11D1-0194-3C43-D1ED7E6B8227}"/>
                </a:ext>
              </a:extLst>
            </p:cNvPr>
            <p:cNvGrpSpPr>
              <a:grpSpLocks/>
            </p:cNvGrpSpPr>
            <p:nvPr/>
          </p:nvGrpSpPr>
          <p:grpSpPr bwMode="auto">
            <a:xfrm>
              <a:off x="975" y="3158"/>
              <a:ext cx="227" cy="272"/>
              <a:chOff x="975" y="3158"/>
              <a:chExt cx="227" cy="272"/>
            </a:xfrm>
          </p:grpSpPr>
          <p:sp>
            <p:nvSpPr>
              <p:cNvPr id="19608" name="Oval 167">
                <a:extLst>
                  <a:ext uri="{FF2B5EF4-FFF2-40B4-BE49-F238E27FC236}">
                    <a16:creationId xmlns:a16="http://schemas.microsoft.com/office/drawing/2014/main" id="{C35B939C-658D-2D95-06BA-2C47EC8EF510}"/>
                  </a:ext>
                </a:extLst>
              </p:cNvPr>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09" name="Oval 313">
                <a:extLst>
                  <a:ext uri="{FF2B5EF4-FFF2-40B4-BE49-F238E27FC236}">
                    <a16:creationId xmlns:a16="http://schemas.microsoft.com/office/drawing/2014/main" id="{A20C77B0-3AF2-B78F-E62D-3C4E8B6CBE79}"/>
                  </a:ext>
                </a:extLst>
              </p:cNvPr>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10" name="Oval 314">
                <a:extLst>
                  <a:ext uri="{FF2B5EF4-FFF2-40B4-BE49-F238E27FC236}">
                    <a16:creationId xmlns:a16="http://schemas.microsoft.com/office/drawing/2014/main" id="{3E9C1FC4-89F9-B204-65BC-EB67B399BB7D}"/>
                  </a:ext>
                </a:extLst>
              </p:cNvPr>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11" name="Oval 315">
                <a:extLst>
                  <a:ext uri="{FF2B5EF4-FFF2-40B4-BE49-F238E27FC236}">
                    <a16:creationId xmlns:a16="http://schemas.microsoft.com/office/drawing/2014/main" id="{3E8F315C-23C0-4F05-C32F-8E01D7EEC22B}"/>
                  </a:ext>
                </a:extLst>
              </p:cNvPr>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12" name="Oval 316">
                <a:extLst>
                  <a:ext uri="{FF2B5EF4-FFF2-40B4-BE49-F238E27FC236}">
                    <a16:creationId xmlns:a16="http://schemas.microsoft.com/office/drawing/2014/main" id="{80F45904-C463-23E4-8C6E-DDA2C468732F}"/>
                  </a:ext>
                </a:extLst>
              </p:cNvPr>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13" name="Oval 319">
                <a:extLst>
                  <a:ext uri="{FF2B5EF4-FFF2-40B4-BE49-F238E27FC236}">
                    <a16:creationId xmlns:a16="http://schemas.microsoft.com/office/drawing/2014/main" id="{C94BE37A-9183-46A1-BF68-2F0A4212B482}"/>
                  </a:ext>
                </a:extLst>
              </p:cNvPr>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14" name="Oval 327">
                <a:extLst>
                  <a:ext uri="{FF2B5EF4-FFF2-40B4-BE49-F238E27FC236}">
                    <a16:creationId xmlns:a16="http://schemas.microsoft.com/office/drawing/2014/main" id="{DCB76C36-153D-6831-8822-68A573AA5CF4}"/>
                  </a:ext>
                </a:extLst>
              </p:cNvPr>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15" name="Oval 328">
                <a:extLst>
                  <a:ext uri="{FF2B5EF4-FFF2-40B4-BE49-F238E27FC236}">
                    <a16:creationId xmlns:a16="http://schemas.microsoft.com/office/drawing/2014/main" id="{F8FD4340-19D6-5A05-745E-69C9ECB8E7A6}"/>
                  </a:ext>
                </a:extLst>
              </p:cNvPr>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16" name="Oval 329">
                <a:extLst>
                  <a:ext uri="{FF2B5EF4-FFF2-40B4-BE49-F238E27FC236}">
                    <a16:creationId xmlns:a16="http://schemas.microsoft.com/office/drawing/2014/main" id="{C0622174-1979-EA8B-737E-4F837201E0E4}"/>
                  </a:ext>
                </a:extLst>
              </p:cNvPr>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sp>
          <p:nvSpPr>
            <p:cNvPr id="19566" name="Oval 330">
              <a:extLst>
                <a:ext uri="{FF2B5EF4-FFF2-40B4-BE49-F238E27FC236}">
                  <a16:creationId xmlns:a16="http://schemas.microsoft.com/office/drawing/2014/main" id="{9C9E7D24-D91A-6D19-DBAA-73415917ECC8}"/>
                </a:ext>
              </a:extLst>
            </p:cNvPr>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nvGrpSpPr>
            <p:cNvPr id="19567" name="Group 343">
              <a:extLst>
                <a:ext uri="{FF2B5EF4-FFF2-40B4-BE49-F238E27FC236}">
                  <a16:creationId xmlns:a16="http://schemas.microsoft.com/office/drawing/2014/main" id="{06BA5EC3-7431-973C-0563-2C5873A86A77}"/>
                </a:ext>
              </a:extLst>
            </p:cNvPr>
            <p:cNvGrpSpPr>
              <a:grpSpLocks/>
            </p:cNvGrpSpPr>
            <p:nvPr/>
          </p:nvGrpSpPr>
          <p:grpSpPr bwMode="auto">
            <a:xfrm>
              <a:off x="1020" y="2614"/>
              <a:ext cx="453" cy="589"/>
              <a:chOff x="975" y="2614"/>
              <a:chExt cx="453" cy="589"/>
            </a:xfrm>
          </p:grpSpPr>
          <p:sp>
            <p:nvSpPr>
              <p:cNvPr id="19599" name="Oval 169">
                <a:extLst>
                  <a:ext uri="{FF2B5EF4-FFF2-40B4-BE49-F238E27FC236}">
                    <a16:creationId xmlns:a16="http://schemas.microsoft.com/office/drawing/2014/main" id="{CC2D8C10-4A36-3FB5-959F-98624519CE70}"/>
                  </a:ext>
                </a:extLst>
              </p:cNvPr>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00" name="Oval 170">
                <a:extLst>
                  <a:ext uri="{FF2B5EF4-FFF2-40B4-BE49-F238E27FC236}">
                    <a16:creationId xmlns:a16="http://schemas.microsoft.com/office/drawing/2014/main" id="{BB217C69-45AE-C761-0117-939E8BE92D59}"/>
                  </a:ext>
                </a:extLst>
              </p:cNvPr>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01" name="Oval 171">
                <a:extLst>
                  <a:ext uri="{FF2B5EF4-FFF2-40B4-BE49-F238E27FC236}">
                    <a16:creationId xmlns:a16="http://schemas.microsoft.com/office/drawing/2014/main" id="{C2E69A80-48D3-C080-FF2A-EA4327693F87}"/>
                  </a:ext>
                </a:extLst>
              </p:cNvPr>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02" name="Oval 172">
                <a:extLst>
                  <a:ext uri="{FF2B5EF4-FFF2-40B4-BE49-F238E27FC236}">
                    <a16:creationId xmlns:a16="http://schemas.microsoft.com/office/drawing/2014/main" id="{F0E47C46-85A0-B266-831A-E26B2E08AD7C}"/>
                  </a:ext>
                </a:extLst>
              </p:cNvPr>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03" name="Oval 324">
                <a:extLst>
                  <a:ext uri="{FF2B5EF4-FFF2-40B4-BE49-F238E27FC236}">
                    <a16:creationId xmlns:a16="http://schemas.microsoft.com/office/drawing/2014/main" id="{835CEBA6-2445-DA8B-FBEA-AB275DBE6A1C}"/>
                  </a:ext>
                </a:extLst>
              </p:cNvPr>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04" name="Oval 325">
                <a:extLst>
                  <a:ext uri="{FF2B5EF4-FFF2-40B4-BE49-F238E27FC236}">
                    <a16:creationId xmlns:a16="http://schemas.microsoft.com/office/drawing/2014/main" id="{B4F0CEFE-E0FA-7560-F160-70A678CDEDBC}"/>
                  </a:ext>
                </a:extLst>
              </p:cNvPr>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05" name="Oval 326">
                <a:extLst>
                  <a:ext uri="{FF2B5EF4-FFF2-40B4-BE49-F238E27FC236}">
                    <a16:creationId xmlns:a16="http://schemas.microsoft.com/office/drawing/2014/main" id="{2A8EEC66-D808-324B-DE3E-F55849742BC6}"/>
                  </a:ext>
                </a:extLst>
              </p:cNvPr>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06" name="Oval 331">
                <a:extLst>
                  <a:ext uri="{FF2B5EF4-FFF2-40B4-BE49-F238E27FC236}">
                    <a16:creationId xmlns:a16="http://schemas.microsoft.com/office/drawing/2014/main" id="{56066E05-B0BB-A7C1-2FF4-CED014E963CB}"/>
                  </a:ext>
                </a:extLst>
              </p:cNvPr>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607" name="Oval 332">
                <a:extLst>
                  <a:ext uri="{FF2B5EF4-FFF2-40B4-BE49-F238E27FC236}">
                    <a16:creationId xmlns:a16="http://schemas.microsoft.com/office/drawing/2014/main" id="{2DEBB077-EB90-7EE2-8FAA-EFB12F5AF457}"/>
                  </a:ext>
                </a:extLst>
              </p:cNvPr>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568" name="Group 348">
              <a:extLst>
                <a:ext uri="{FF2B5EF4-FFF2-40B4-BE49-F238E27FC236}">
                  <a16:creationId xmlns:a16="http://schemas.microsoft.com/office/drawing/2014/main" id="{B41B7648-1EB5-2E74-4870-BC194C75C4B1}"/>
                </a:ext>
              </a:extLst>
            </p:cNvPr>
            <p:cNvGrpSpPr>
              <a:grpSpLocks/>
            </p:cNvGrpSpPr>
            <p:nvPr/>
          </p:nvGrpSpPr>
          <p:grpSpPr bwMode="auto">
            <a:xfrm>
              <a:off x="1429" y="2614"/>
              <a:ext cx="272" cy="136"/>
              <a:chOff x="1429" y="2614"/>
              <a:chExt cx="272" cy="136"/>
            </a:xfrm>
          </p:grpSpPr>
          <p:sp>
            <p:nvSpPr>
              <p:cNvPr id="19597" name="Oval 333">
                <a:extLst>
                  <a:ext uri="{FF2B5EF4-FFF2-40B4-BE49-F238E27FC236}">
                    <a16:creationId xmlns:a16="http://schemas.microsoft.com/office/drawing/2014/main" id="{D67F9590-7DDB-80DF-0C3B-1F559705C9AE}"/>
                  </a:ext>
                </a:extLst>
              </p:cNvPr>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98" name="Oval 334">
                <a:extLst>
                  <a:ext uri="{FF2B5EF4-FFF2-40B4-BE49-F238E27FC236}">
                    <a16:creationId xmlns:a16="http://schemas.microsoft.com/office/drawing/2014/main" id="{947A4A1C-0932-CAEC-59DD-6115960BDB45}"/>
                  </a:ext>
                </a:extLst>
              </p:cNvPr>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569" name="Group 349">
              <a:extLst>
                <a:ext uri="{FF2B5EF4-FFF2-40B4-BE49-F238E27FC236}">
                  <a16:creationId xmlns:a16="http://schemas.microsoft.com/office/drawing/2014/main" id="{7AF38539-E2EF-1307-37C2-79FFE7218F51}"/>
                </a:ext>
              </a:extLst>
            </p:cNvPr>
            <p:cNvGrpSpPr>
              <a:grpSpLocks/>
            </p:cNvGrpSpPr>
            <p:nvPr/>
          </p:nvGrpSpPr>
          <p:grpSpPr bwMode="auto">
            <a:xfrm>
              <a:off x="1701" y="2659"/>
              <a:ext cx="680" cy="680"/>
              <a:chOff x="1701" y="2659"/>
              <a:chExt cx="680" cy="680"/>
            </a:xfrm>
          </p:grpSpPr>
          <p:sp>
            <p:nvSpPr>
              <p:cNvPr id="19590" name="Oval 335">
                <a:extLst>
                  <a:ext uri="{FF2B5EF4-FFF2-40B4-BE49-F238E27FC236}">
                    <a16:creationId xmlns:a16="http://schemas.microsoft.com/office/drawing/2014/main" id="{162D0D5A-A2BF-9123-A06E-4C43489E2B3D}"/>
                  </a:ext>
                </a:extLst>
              </p:cNvPr>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91" name="Oval 336">
                <a:extLst>
                  <a:ext uri="{FF2B5EF4-FFF2-40B4-BE49-F238E27FC236}">
                    <a16:creationId xmlns:a16="http://schemas.microsoft.com/office/drawing/2014/main" id="{2218CFFE-7B64-4EBF-4F64-CF50ECD3BB30}"/>
                  </a:ext>
                </a:extLst>
              </p:cNvPr>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92" name="Oval 337">
                <a:extLst>
                  <a:ext uri="{FF2B5EF4-FFF2-40B4-BE49-F238E27FC236}">
                    <a16:creationId xmlns:a16="http://schemas.microsoft.com/office/drawing/2014/main" id="{8E22A609-12E4-A596-03AA-411B052A3969}"/>
                  </a:ext>
                </a:extLst>
              </p:cNvPr>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93" name="Oval 338">
                <a:extLst>
                  <a:ext uri="{FF2B5EF4-FFF2-40B4-BE49-F238E27FC236}">
                    <a16:creationId xmlns:a16="http://schemas.microsoft.com/office/drawing/2014/main" id="{49103932-1C96-C1BA-B392-C5E263D472E4}"/>
                  </a:ext>
                </a:extLst>
              </p:cNvPr>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94" name="Oval 339">
                <a:extLst>
                  <a:ext uri="{FF2B5EF4-FFF2-40B4-BE49-F238E27FC236}">
                    <a16:creationId xmlns:a16="http://schemas.microsoft.com/office/drawing/2014/main" id="{392AB731-58B9-23CB-C0DD-74B902D920C0}"/>
                  </a:ext>
                </a:extLst>
              </p:cNvPr>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95" name="Oval 340">
                <a:extLst>
                  <a:ext uri="{FF2B5EF4-FFF2-40B4-BE49-F238E27FC236}">
                    <a16:creationId xmlns:a16="http://schemas.microsoft.com/office/drawing/2014/main" id="{51B0AC5F-D891-8C34-257E-AF7CF1FFF043}"/>
                  </a:ext>
                </a:extLst>
              </p:cNvPr>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96" name="Oval 341">
                <a:extLst>
                  <a:ext uri="{FF2B5EF4-FFF2-40B4-BE49-F238E27FC236}">
                    <a16:creationId xmlns:a16="http://schemas.microsoft.com/office/drawing/2014/main" id="{E5D91857-DB2D-378F-2CD6-DEEE2FE385DE}"/>
                  </a:ext>
                </a:extLst>
              </p:cNvPr>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sp>
          <p:nvSpPr>
            <p:cNvPr id="19570" name="Oval 346">
              <a:extLst>
                <a:ext uri="{FF2B5EF4-FFF2-40B4-BE49-F238E27FC236}">
                  <a16:creationId xmlns:a16="http://schemas.microsoft.com/office/drawing/2014/main" id="{D4C366E4-FD43-D393-4229-AF1CFED295E0}"/>
                </a:ext>
              </a:extLst>
            </p:cNvPr>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nvGrpSpPr>
            <p:cNvPr id="19571" name="Group 430">
              <a:extLst>
                <a:ext uri="{FF2B5EF4-FFF2-40B4-BE49-F238E27FC236}">
                  <a16:creationId xmlns:a16="http://schemas.microsoft.com/office/drawing/2014/main" id="{FFC91BC2-0E5F-9E34-678B-6C2501C32165}"/>
                </a:ext>
              </a:extLst>
            </p:cNvPr>
            <p:cNvGrpSpPr>
              <a:grpSpLocks/>
            </p:cNvGrpSpPr>
            <p:nvPr/>
          </p:nvGrpSpPr>
          <p:grpSpPr bwMode="auto">
            <a:xfrm>
              <a:off x="1549" y="1344"/>
              <a:ext cx="786" cy="802"/>
              <a:chOff x="1549" y="1344"/>
              <a:chExt cx="786" cy="802"/>
            </a:xfrm>
          </p:grpSpPr>
          <p:sp>
            <p:nvSpPr>
              <p:cNvPr id="19587" name="Oval 351">
                <a:extLst>
                  <a:ext uri="{FF2B5EF4-FFF2-40B4-BE49-F238E27FC236}">
                    <a16:creationId xmlns:a16="http://schemas.microsoft.com/office/drawing/2014/main" id="{053C8D51-91CA-E068-1EE4-494F484516D1}"/>
                  </a:ext>
                </a:extLst>
              </p:cNvPr>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88" name="Oval 354">
                <a:extLst>
                  <a:ext uri="{FF2B5EF4-FFF2-40B4-BE49-F238E27FC236}">
                    <a16:creationId xmlns:a16="http://schemas.microsoft.com/office/drawing/2014/main" id="{A80BC25B-B73A-2359-2C87-B8AD18651731}"/>
                  </a:ext>
                </a:extLst>
              </p:cNvPr>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89" name="Oval 355">
                <a:extLst>
                  <a:ext uri="{FF2B5EF4-FFF2-40B4-BE49-F238E27FC236}">
                    <a16:creationId xmlns:a16="http://schemas.microsoft.com/office/drawing/2014/main" id="{2F59B18E-0C17-52A0-4871-776C2712F35B}"/>
                  </a:ext>
                </a:extLst>
              </p:cNvPr>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572" name="Group 432">
              <a:extLst>
                <a:ext uri="{FF2B5EF4-FFF2-40B4-BE49-F238E27FC236}">
                  <a16:creationId xmlns:a16="http://schemas.microsoft.com/office/drawing/2014/main" id="{15F5A45F-A097-DCB3-EC80-B72B38927505}"/>
                </a:ext>
              </a:extLst>
            </p:cNvPr>
            <p:cNvGrpSpPr>
              <a:grpSpLocks/>
            </p:cNvGrpSpPr>
            <p:nvPr/>
          </p:nvGrpSpPr>
          <p:grpSpPr bwMode="auto">
            <a:xfrm>
              <a:off x="2336" y="1298"/>
              <a:ext cx="725" cy="363"/>
              <a:chOff x="2336" y="1298"/>
              <a:chExt cx="725" cy="363"/>
            </a:xfrm>
          </p:grpSpPr>
          <p:sp>
            <p:nvSpPr>
              <p:cNvPr id="19585" name="Oval 356">
                <a:extLst>
                  <a:ext uri="{FF2B5EF4-FFF2-40B4-BE49-F238E27FC236}">
                    <a16:creationId xmlns:a16="http://schemas.microsoft.com/office/drawing/2014/main" id="{3227AAC7-C8B6-5418-130B-ADF32D5FAE8A}"/>
                  </a:ext>
                </a:extLst>
              </p:cNvPr>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86" name="Oval 357">
                <a:extLst>
                  <a:ext uri="{FF2B5EF4-FFF2-40B4-BE49-F238E27FC236}">
                    <a16:creationId xmlns:a16="http://schemas.microsoft.com/office/drawing/2014/main" id="{1B5C5384-8ECE-0481-7430-F421FE06604C}"/>
                  </a:ext>
                </a:extLst>
              </p:cNvPr>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573" name="Group 431">
              <a:extLst>
                <a:ext uri="{FF2B5EF4-FFF2-40B4-BE49-F238E27FC236}">
                  <a16:creationId xmlns:a16="http://schemas.microsoft.com/office/drawing/2014/main" id="{5C121E32-AC4A-7834-56CA-C49416405A22}"/>
                </a:ext>
              </a:extLst>
            </p:cNvPr>
            <p:cNvGrpSpPr>
              <a:grpSpLocks/>
            </p:cNvGrpSpPr>
            <p:nvPr/>
          </p:nvGrpSpPr>
          <p:grpSpPr bwMode="auto">
            <a:xfrm>
              <a:off x="3061" y="1389"/>
              <a:ext cx="1725" cy="1995"/>
              <a:chOff x="3061" y="1389"/>
              <a:chExt cx="1725" cy="1995"/>
            </a:xfrm>
          </p:grpSpPr>
          <p:sp>
            <p:nvSpPr>
              <p:cNvPr id="19574" name="Oval 358">
                <a:extLst>
                  <a:ext uri="{FF2B5EF4-FFF2-40B4-BE49-F238E27FC236}">
                    <a16:creationId xmlns:a16="http://schemas.microsoft.com/office/drawing/2014/main" id="{C7D8C92A-85E6-3D6A-74AA-38D6F4741141}"/>
                  </a:ext>
                </a:extLst>
              </p:cNvPr>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75" name="Oval 360">
                <a:extLst>
                  <a:ext uri="{FF2B5EF4-FFF2-40B4-BE49-F238E27FC236}">
                    <a16:creationId xmlns:a16="http://schemas.microsoft.com/office/drawing/2014/main" id="{04414CD4-E128-5750-D434-4495424621F6}"/>
                  </a:ext>
                </a:extLst>
              </p:cNvPr>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76" name="Oval 367">
                <a:extLst>
                  <a:ext uri="{FF2B5EF4-FFF2-40B4-BE49-F238E27FC236}">
                    <a16:creationId xmlns:a16="http://schemas.microsoft.com/office/drawing/2014/main" id="{BAA16C0A-34C1-6E3A-C5B5-CBCE59E134D3}"/>
                  </a:ext>
                </a:extLst>
              </p:cNvPr>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77" name="Oval 370">
                <a:extLst>
                  <a:ext uri="{FF2B5EF4-FFF2-40B4-BE49-F238E27FC236}">
                    <a16:creationId xmlns:a16="http://schemas.microsoft.com/office/drawing/2014/main" id="{FB4ECE4B-823B-F422-EEBA-67BC94836C36}"/>
                  </a:ext>
                </a:extLst>
              </p:cNvPr>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78" name="Oval 371">
                <a:extLst>
                  <a:ext uri="{FF2B5EF4-FFF2-40B4-BE49-F238E27FC236}">
                    <a16:creationId xmlns:a16="http://schemas.microsoft.com/office/drawing/2014/main" id="{694DCD22-F89F-E085-4F99-C3C7DE58A04F}"/>
                  </a:ext>
                </a:extLst>
              </p:cNvPr>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79" name="Oval 372">
                <a:extLst>
                  <a:ext uri="{FF2B5EF4-FFF2-40B4-BE49-F238E27FC236}">
                    <a16:creationId xmlns:a16="http://schemas.microsoft.com/office/drawing/2014/main" id="{1468FD9A-F5D4-C92F-BB0D-74F3536F8D4E}"/>
                  </a:ext>
                </a:extLst>
              </p:cNvPr>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80" name="Oval 373">
                <a:extLst>
                  <a:ext uri="{FF2B5EF4-FFF2-40B4-BE49-F238E27FC236}">
                    <a16:creationId xmlns:a16="http://schemas.microsoft.com/office/drawing/2014/main" id="{2079BE87-4D99-3038-7DD8-3A26DF267EDF}"/>
                  </a:ext>
                </a:extLst>
              </p:cNvPr>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81" name="Oval 374">
                <a:extLst>
                  <a:ext uri="{FF2B5EF4-FFF2-40B4-BE49-F238E27FC236}">
                    <a16:creationId xmlns:a16="http://schemas.microsoft.com/office/drawing/2014/main" id="{A233104B-CE63-06CD-C798-7E66A3EC9179}"/>
                  </a:ext>
                </a:extLst>
              </p:cNvPr>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82" name="Oval 375">
                <a:extLst>
                  <a:ext uri="{FF2B5EF4-FFF2-40B4-BE49-F238E27FC236}">
                    <a16:creationId xmlns:a16="http://schemas.microsoft.com/office/drawing/2014/main" id="{EB7929E2-8FBE-6CDC-5EFD-B51CEA8D8EFC}"/>
                  </a:ext>
                </a:extLst>
              </p:cNvPr>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83" name="Oval 376">
                <a:extLst>
                  <a:ext uri="{FF2B5EF4-FFF2-40B4-BE49-F238E27FC236}">
                    <a16:creationId xmlns:a16="http://schemas.microsoft.com/office/drawing/2014/main" id="{1500B6B8-66F2-21ED-DE5D-A2D158ECE0E6}"/>
                  </a:ext>
                </a:extLst>
              </p:cNvPr>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84" name="Oval 377">
                <a:extLst>
                  <a:ext uri="{FF2B5EF4-FFF2-40B4-BE49-F238E27FC236}">
                    <a16:creationId xmlns:a16="http://schemas.microsoft.com/office/drawing/2014/main" id="{C67AF4B1-9580-296F-0648-24AFB5D6C8C3}"/>
                  </a:ext>
                </a:extLst>
              </p:cNvPr>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grpSp>
        <p:nvGrpSpPr>
          <p:cNvPr id="580" name="Group 340">
            <a:extLst>
              <a:ext uri="{FF2B5EF4-FFF2-40B4-BE49-F238E27FC236}">
                <a16:creationId xmlns:a16="http://schemas.microsoft.com/office/drawing/2014/main" id="{EED327B2-F20E-9E34-A35F-CCF1DB527002}"/>
              </a:ext>
            </a:extLst>
          </p:cNvPr>
          <p:cNvGrpSpPr>
            <a:grpSpLocks/>
          </p:cNvGrpSpPr>
          <p:nvPr/>
        </p:nvGrpSpPr>
        <p:grpSpPr bwMode="auto">
          <a:xfrm>
            <a:off x="7668361" y="2795936"/>
            <a:ext cx="1987136" cy="1272713"/>
            <a:chOff x="930" y="1298"/>
            <a:chExt cx="3856" cy="2132"/>
          </a:xfrm>
        </p:grpSpPr>
        <p:sp>
          <p:nvSpPr>
            <p:cNvPr id="19511" name="Oval 173">
              <a:extLst>
                <a:ext uri="{FF2B5EF4-FFF2-40B4-BE49-F238E27FC236}">
                  <a16:creationId xmlns:a16="http://schemas.microsoft.com/office/drawing/2014/main" id="{BABBAAEA-DD5A-B1A0-C777-122C9F6CB3FC}"/>
                </a:ext>
              </a:extLst>
            </p:cNvPr>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nvGrpSpPr>
            <p:cNvPr id="19512" name="Group 342">
              <a:extLst>
                <a:ext uri="{FF2B5EF4-FFF2-40B4-BE49-F238E27FC236}">
                  <a16:creationId xmlns:a16="http://schemas.microsoft.com/office/drawing/2014/main" id="{64FBD80E-35D1-CA5A-D7DC-9A152494EFF0}"/>
                </a:ext>
              </a:extLst>
            </p:cNvPr>
            <p:cNvGrpSpPr>
              <a:grpSpLocks/>
            </p:cNvGrpSpPr>
            <p:nvPr/>
          </p:nvGrpSpPr>
          <p:grpSpPr bwMode="auto">
            <a:xfrm>
              <a:off x="975" y="3158"/>
              <a:ext cx="227" cy="272"/>
              <a:chOff x="975" y="3158"/>
              <a:chExt cx="227" cy="272"/>
            </a:xfrm>
          </p:grpSpPr>
          <p:sp>
            <p:nvSpPr>
              <p:cNvPr id="19555" name="Oval 167">
                <a:extLst>
                  <a:ext uri="{FF2B5EF4-FFF2-40B4-BE49-F238E27FC236}">
                    <a16:creationId xmlns:a16="http://schemas.microsoft.com/office/drawing/2014/main" id="{0F4302F3-4517-9781-436F-896F64E7D201}"/>
                  </a:ext>
                </a:extLst>
              </p:cNvPr>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56" name="Oval 313">
                <a:extLst>
                  <a:ext uri="{FF2B5EF4-FFF2-40B4-BE49-F238E27FC236}">
                    <a16:creationId xmlns:a16="http://schemas.microsoft.com/office/drawing/2014/main" id="{E6B493E9-6218-FFCF-8131-719DD67D45A2}"/>
                  </a:ext>
                </a:extLst>
              </p:cNvPr>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57" name="Oval 314">
                <a:extLst>
                  <a:ext uri="{FF2B5EF4-FFF2-40B4-BE49-F238E27FC236}">
                    <a16:creationId xmlns:a16="http://schemas.microsoft.com/office/drawing/2014/main" id="{8398788A-B980-30FE-5016-EC17AF4D5A88}"/>
                  </a:ext>
                </a:extLst>
              </p:cNvPr>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58" name="Oval 315">
                <a:extLst>
                  <a:ext uri="{FF2B5EF4-FFF2-40B4-BE49-F238E27FC236}">
                    <a16:creationId xmlns:a16="http://schemas.microsoft.com/office/drawing/2014/main" id="{8D01232A-826F-397B-B3AA-0DDF3EA0709D}"/>
                  </a:ext>
                </a:extLst>
              </p:cNvPr>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59" name="Oval 316">
                <a:extLst>
                  <a:ext uri="{FF2B5EF4-FFF2-40B4-BE49-F238E27FC236}">
                    <a16:creationId xmlns:a16="http://schemas.microsoft.com/office/drawing/2014/main" id="{D1BDED68-B5AD-132D-E140-F5122D6A695C}"/>
                  </a:ext>
                </a:extLst>
              </p:cNvPr>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60" name="Oval 319">
                <a:extLst>
                  <a:ext uri="{FF2B5EF4-FFF2-40B4-BE49-F238E27FC236}">
                    <a16:creationId xmlns:a16="http://schemas.microsoft.com/office/drawing/2014/main" id="{F25067C4-9352-E173-3022-C7EC35A21DE5}"/>
                  </a:ext>
                </a:extLst>
              </p:cNvPr>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61" name="Oval 327">
                <a:extLst>
                  <a:ext uri="{FF2B5EF4-FFF2-40B4-BE49-F238E27FC236}">
                    <a16:creationId xmlns:a16="http://schemas.microsoft.com/office/drawing/2014/main" id="{5EEDC277-E208-626B-7EAC-48B79BB49A9B}"/>
                  </a:ext>
                </a:extLst>
              </p:cNvPr>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62" name="Oval 328">
                <a:extLst>
                  <a:ext uri="{FF2B5EF4-FFF2-40B4-BE49-F238E27FC236}">
                    <a16:creationId xmlns:a16="http://schemas.microsoft.com/office/drawing/2014/main" id="{CD049316-03B0-3335-7C81-368153E69779}"/>
                  </a:ext>
                </a:extLst>
              </p:cNvPr>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63" name="Oval 329">
                <a:extLst>
                  <a:ext uri="{FF2B5EF4-FFF2-40B4-BE49-F238E27FC236}">
                    <a16:creationId xmlns:a16="http://schemas.microsoft.com/office/drawing/2014/main" id="{5875F30F-5F4B-010C-51BF-AA10627F2CD0}"/>
                  </a:ext>
                </a:extLst>
              </p:cNvPr>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sp>
          <p:nvSpPr>
            <p:cNvPr id="19513" name="Oval 330">
              <a:extLst>
                <a:ext uri="{FF2B5EF4-FFF2-40B4-BE49-F238E27FC236}">
                  <a16:creationId xmlns:a16="http://schemas.microsoft.com/office/drawing/2014/main" id="{2A35D495-01A9-F834-2418-CF267A879DEE}"/>
                </a:ext>
              </a:extLst>
            </p:cNvPr>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nvGrpSpPr>
            <p:cNvPr id="19514" name="Group 343">
              <a:extLst>
                <a:ext uri="{FF2B5EF4-FFF2-40B4-BE49-F238E27FC236}">
                  <a16:creationId xmlns:a16="http://schemas.microsoft.com/office/drawing/2014/main" id="{61FC180A-EC41-34C7-8D81-A1E992110F49}"/>
                </a:ext>
              </a:extLst>
            </p:cNvPr>
            <p:cNvGrpSpPr>
              <a:grpSpLocks/>
            </p:cNvGrpSpPr>
            <p:nvPr/>
          </p:nvGrpSpPr>
          <p:grpSpPr bwMode="auto">
            <a:xfrm>
              <a:off x="1020" y="2614"/>
              <a:ext cx="453" cy="589"/>
              <a:chOff x="975" y="2614"/>
              <a:chExt cx="453" cy="589"/>
            </a:xfrm>
          </p:grpSpPr>
          <p:sp>
            <p:nvSpPr>
              <p:cNvPr id="19546" name="Oval 169">
                <a:extLst>
                  <a:ext uri="{FF2B5EF4-FFF2-40B4-BE49-F238E27FC236}">
                    <a16:creationId xmlns:a16="http://schemas.microsoft.com/office/drawing/2014/main" id="{3AA9E01B-4B90-F4B5-5400-CE8383935183}"/>
                  </a:ext>
                </a:extLst>
              </p:cNvPr>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47" name="Oval 170">
                <a:extLst>
                  <a:ext uri="{FF2B5EF4-FFF2-40B4-BE49-F238E27FC236}">
                    <a16:creationId xmlns:a16="http://schemas.microsoft.com/office/drawing/2014/main" id="{F4FA8E95-1DB5-68B4-B4D6-63C150250C60}"/>
                  </a:ext>
                </a:extLst>
              </p:cNvPr>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48" name="Oval 171">
                <a:extLst>
                  <a:ext uri="{FF2B5EF4-FFF2-40B4-BE49-F238E27FC236}">
                    <a16:creationId xmlns:a16="http://schemas.microsoft.com/office/drawing/2014/main" id="{52A9998C-36ED-39DC-3BC3-748EA3344891}"/>
                  </a:ext>
                </a:extLst>
              </p:cNvPr>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49" name="Oval 172">
                <a:extLst>
                  <a:ext uri="{FF2B5EF4-FFF2-40B4-BE49-F238E27FC236}">
                    <a16:creationId xmlns:a16="http://schemas.microsoft.com/office/drawing/2014/main" id="{13F9A628-FFA8-1E52-B210-07CF0B512D67}"/>
                  </a:ext>
                </a:extLst>
              </p:cNvPr>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50" name="Oval 324">
                <a:extLst>
                  <a:ext uri="{FF2B5EF4-FFF2-40B4-BE49-F238E27FC236}">
                    <a16:creationId xmlns:a16="http://schemas.microsoft.com/office/drawing/2014/main" id="{A88D12EB-7B71-6F3C-C32E-47B29EBA8DBD}"/>
                  </a:ext>
                </a:extLst>
              </p:cNvPr>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51" name="Oval 325">
                <a:extLst>
                  <a:ext uri="{FF2B5EF4-FFF2-40B4-BE49-F238E27FC236}">
                    <a16:creationId xmlns:a16="http://schemas.microsoft.com/office/drawing/2014/main" id="{D3DCDDDC-7270-43E3-D239-8753CFA48E13}"/>
                  </a:ext>
                </a:extLst>
              </p:cNvPr>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52" name="Oval 326">
                <a:extLst>
                  <a:ext uri="{FF2B5EF4-FFF2-40B4-BE49-F238E27FC236}">
                    <a16:creationId xmlns:a16="http://schemas.microsoft.com/office/drawing/2014/main" id="{3FA675A0-2333-F626-E2F3-8D03F698D65B}"/>
                  </a:ext>
                </a:extLst>
              </p:cNvPr>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53" name="Oval 331">
                <a:extLst>
                  <a:ext uri="{FF2B5EF4-FFF2-40B4-BE49-F238E27FC236}">
                    <a16:creationId xmlns:a16="http://schemas.microsoft.com/office/drawing/2014/main" id="{E781ED6D-D428-12BC-74BC-3C9087468C00}"/>
                  </a:ext>
                </a:extLst>
              </p:cNvPr>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54" name="Oval 332">
                <a:extLst>
                  <a:ext uri="{FF2B5EF4-FFF2-40B4-BE49-F238E27FC236}">
                    <a16:creationId xmlns:a16="http://schemas.microsoft.com/office/drawing/2014/main" id="{04E8527D-3B17-6C28-ED7E-24D602A460DA}"/>
                  </a:ext>
                </a:extLst>
              </p:cNvPr>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515" name="Group 348">
              <a:extLst>
                <a:ext uri="{FF2B5EF4-FFF2-40B4-BE49-F238E27FC236}">
                  <a16:creationId xmlns:a16="http://schemas.microsoft.com/office/drawing/2014/main" id="{AA39845D-0E81-3737-6FB9-6CD4DB44A224}"/>
                </a:ext>
              </a:extLst>
            </p:cNvPr>
            <p:cNvGrpSpPr>
              <a:grpSpLocks/>
            </p:cNvGrpSpPr>
            <p:nvPr/>
          </p:nvGrpSpPr>
          <p:grpSpPr bwMode="auto">
            <a:xfrm>
              <a:off x="1429" y="2614"/>
              <a:ext cx="272" cy="136"/>
              <a:chOff x="1429" y="2614"/>
              <a:chExt cx="272" cy="136"/>
            </a:xfrm>
          </p:grpSpPr>
          <p:sp>
            <p:nvSpPr>
              <p:cNvPr id="19544" name="Oval 333">
                <a:extLst>
                  <a:ext uri="{FF2B5EF4-FFF2-40B4-BE49-F238E27FC236}">
                    <a16:creationId xmlns:a16="http://schemas.microsoft.com/office/drawing/2014/main" id="{287D2D9C-7F6D-219E-1F6E-135A46DA251B}"/>
                  </a:ext>
                </a:extLst>
              </p:cNvPr>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45" name="Oval 334">
                <a:extLst>
                  <a:ext uri="{FF2B5EF4-FFF2-40B4-BE49-F238E27FC236}">
                    <a16:creationId xmlns:a16="http://schemas.microsoft.com/office/drawing/2014/main" id="{7C9FBF9E-3A95-3194-1AD7-067F8E02F73D}"/>
                  </a:ext>
                </a:extLst>
              </p:cNvPr>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516" name="Group 349">
              <a:extLst>
                <a:ext uri="{FF2B5EF4-FFF2-40B4-BE49-F238E27FC236}">
                  <a16:creationId xmlns:a16="http://schemas.microsoft.com/office/drawing/2014/main" id="{0431E67F-E76F-146F-B722-235C9DB505A2}"/>
                </a:ext>
              </a:extLst>
            </p:cNvPr>
            <p:cNvGrpSpPr>
              <a:grpSpLocks/>
            </p:cNvGrpSpPr>
            <p:nvPr/>
          </p:nvGrpSpPr>
          <p:grpSpPr bwMode="auto">
            <a:xfrm>
              <a:off x="1701" y="2659"/>
              <a:ext cx="680" cy="680"/>
              <a:chOff x="1701" y="2659"/>
              <a:chExt cx="680" cy="680"/>
            </a:xfrm>
          </p:grpSpPr>
          <p:sp>
            <p:nvSpPr>
              <p:cNvPr id="19537" name="Oval 335">
                <a:extLst>
                  <a:ext uri="{FF2B5EF4-FFF2-40B4-BE49-F238E27FC236}">
                    <a16:creationId xmlns:a16="http://schemas.microsoft.com/office/drawing/2014/main" id="{4E1B32C8-F364-EB46-F689-761A273C6F8B}"/>
                  </a:ext>
                </a:extLst>
              </p:cNvPr>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38" name="Oval 336">
                <a:extLst>
                  <a:ext uri="{FF2B5EF4-FFF2-40B4-BE49-F238E27FC236}">
                    <a16:creationId xmlns:a16="http://schemas.microsoft.com/office/drawing/2014/main" id="{C868334A-2D7D-AE2E-7CAB-3B2C8B41E4F5}"/>
                  </a:ext>
                </a:extLst>
              </p:cNvPr>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39" name="Oval 337">
                <a:extLst>
                  <a:ext uri="{FF2B5EF4-FFF2-40B4-BE49-F238E27FC236}">
                    <a16:creationId xmlns:a16="http://schemas.microsoft.com/office/drawing/2014/main" id="{AE2B214E-4694-401F-D324-A2F3398CF643}"/>
                  </a:ext>
                </a:extLst>
              </p:cNvPr>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40" name="Oval 338">
                <a:extLst>
                  <a:ext uri="{FF2B5EF4-FFF2-40B4-BE49-F238E27FC236}">
                    <a16:creationId xmlns:a16="http://schemas.microsoft.com/office/drawing/2014/main" id="{EBBC28FE-988E-08B0-9B8A-4C8A4F978F4F}"/>
                  </a:ext>
                </a:extLst>
              </p:cNvPr>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41" name="Oval 339">
                <a:extLst>
                  <a:ext uri="{FF2B5EF4-FFF2-40B4-BE49-F238E27FC236}">
                    <a16:creationId xmlns:a16="http://schemas.microsoft.com/office/drawing/2014/main" id="{88698383-EFB6-9073-FB68-A30B8263F842}"/>
                  </a:ext>
                </a:extLst>
              </p:cNvPr>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42" name="Oval 340">
                <a:extLst>
                  <a:ext uri="{FF2B5EF4-FFF2-40B4-BE49-F238E27FC236}">
                    <a16:creationId xmlns:a16="http://schemas.microsoft.com/office/drawing/2014/main" id="{6E713315-4EC4-FE8C-F04D-BB8008ACB845}"/>
                  </a:ext>
                </a:extLst>
              </p:cNvPr>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43" name="Oval 341">
                <a:extLst>
                  <a:ext uri="{FF2B5EF4-FFF2-40B4-BE49-F238E27FC236}">
                    <a16:creationId xmlns:a16="http://schemas.microsoft.com/office/drawing/2014/main" id="{F4751212-E0ED-2C5E-55F9-B9FB9D3782EA}"/>
                  </a:ext>
                </a:extLst>
              </p:cNvPr>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sp>
          <p:nvSpPr>
            <p:cNvPr id="19517" name="Oval 346">
              <a:extLst>
                <a:ext uri="{FF2B5EF4-FFF2-40B4-BE49-F238E27FC236}">
                  <a16:creationId xmlns:a16="http://schemas.microsoft.com/office/drawing/2014/main" id="{F2905CC3-7E43-B1DA-8BC7-FF40322F2862}"/>
                </a:ext>
              </a:extLst>
            </p:cNvPr>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nvGrpSpPr>
            <p:cNvPr id="19518" name="Group 430">
              <a:extLst>
                <a:ext uri="{FF2B5EF4-FFF2-40B4-BE49-F238E27FC236}">
                  <a16:creationId xmlns:a16="http://schemas.microsoft.com/office/drawing/2014/main" id="{1DA500A3-C758-18FD-CF5B-A5504057AEE6}"/>
                </a:ext>
              </a:extLst>
            </p:cNvPr>
            <p:cNvGrpSpPr>
              <a:grpSpLocks/>
            </p:cNvGrpSpPr>
            <p:nvPr/>
          </p:nvGrpSpPr>
          <p:grpSpPr bwMode="auto">
            <a:xfrm>
              <a:off x="1549" y="1344"/>
              <a:ext cx="786" cy="802"/>
              <a:chOff x="1549" y="1344"/>
              <a:chExt cx="786" cy="802"/>
            </a:xfrm>
          </p:grpSpPr>
          <p:sp>
            <p:nvSpPr>
              <p:cNvPr id="19534" name="Oval 351">
                <a:extLst>
                  <a:ext uri="{FF2B5EF4-FFF2-40B4-BE49-F238E27FC236}">
                    <a16:creationId xmlns:a16="http://schemas.microsoft.com/office/drawing/2014/main" id="{FACA7677-3C05-382D-DA16-B225C9A57112}"/>
                  </a:ext>
                </a:extLst>
              </p:cNvPr>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35" name="Oval 354">
                <a:extLst>
                  <a:ext uri="{FF2B5EF4-FFF2-40B4-BE49-F238E27FC236}">
                    <a16:creationId xmlns:a16="http://schemas.microsoft.com/office/drawing/2014/main" id="{68723EA5-4408-3637-1CCC-EF02B5B54DFB}"/>
                  </a:ext>
                </a:extLst>
              </p:cNvPr>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36" name="Oval 355">
                <a:extLst>
                  <a:ext uri="{FF2B5EF4-FFF2-40B4-BE49-F238E27FC236}">
                    <a16:creationId xmlns:a16="http://schemas.microsoft.com/office/drawing/2014/main" id="{9137F598-9BC8-B108-7DC4-205170D1332D}"/>
                  </a:ext>
                </a:extLst>
              </p:cNvPr>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519" name="Group 432">
              <a:extLst>
                <a:ext uri="{FF2B5EF4-FFF2-40B4-BE49-F238E27FC236}">
                  <a16:creationId xmlns:a16="http://schemas.microsoft.com/office/drawing/2014/main" id="{0980D7F5-699D-4770-774D-ADFF17B89F48}"/>
                </a:ext>
              </a:extLst>
            </p:cNvPr>
            <p:cNvGrpSpPr>
              <a:grpSpLocks/>
            </p:cNvGrpSpPr>
            <p:nvPr/>
          </p:nvGrpSpPr>
          <p:grpSpPr bwMode="auto">
            <a:xfrm>
              <a:off x="2336" y="1298"/>
              <a:ext cx="725" cy="363"/>
              <a:chOff x="2336" y="1298"/>
              <a:chExt cx="725" cy="363"/>
            </a:xfrm>
          </p:grpSpPr>
          <p:sp>
            <p:nvSpPr>
              <p:cNvPr id="19532" name="Oval 356">
                <a:extLst>
                  <a:ext uri="{FF2B5EF4-FFF2-40B4-BE49-F238E27FC236}">
                    <a16:creationId xmlns:a16="http://schemas.microsoft.com/office/drawing/2014/main" id="{797B6492-E0BE-9BDE-ED7B-68FFAEF8E5FD}"/>
                  </a:ext>
                </a:extLst>
              </p:cNvPr>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33" name="Oval 357">
                <a:extLst>
                  <a:ext uri="{FF2B5EF4-FFF2-40B4-BE49-F238E27FC236}">
                    <a16:creationId xmlns:a16="http://schemas.microsoft.com/office/drawing/2014/main" id="{EE45831B-7A42-6C0A-4536-C12AC37069EF}"/>
                  </a:ext>
                </a:extLst>
              </p:cNvPr>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19520" name="Group 431">
              <a:extLst>
                <a:ext uri="{FF2B5EF4-FFF2-40B4-BE49-F238E27FC236}">
                  <a16:creationId xmlns:a16="http://schemas.microsoft.com/office/drawing/2014/main" id="{AB5F657F-621F-02FB-F85E-B733C97C2F32}"/>
                </a:ext>
              </a:extLst>
            </p:cNvPr>
            <p:cNvGrpSpPr>
              <a:grpSpLocks/>
            </p:cNvGrpSpPr>
            <p:nvPr/>
          </p:nvGrpSpPr>
          <p:grpSpPr bwMode="auto">
            <a:xfrm>
              <a:off x="3061" y="1389"/>
              <a:ext cx="1725" cy="1995"/>
              <a:chOff x="3061" y="1389"/>
              <a:chExt cx="1725" cy="1995"/>
            </a:xfrm>
          </p:grpSpPr>
          <p:sp>
            <p:nvSpPr>
              <p:cNvPr id="19521" name="Oval 358">
                <a:extLst>
                  <a:ext uri="{FF2B5EF4-FFF2-40B4-BE49-F238E27FC236}">
                    <a16:creationId xmlns:a16="http://schemas.microsoft.com/office/drawing/2014/main" id="{74F2658F-8E21-9023-E5C1-4A6B61174B29}"/>
                  </a:ext>
                </a:extLst>
              </p:cNvPr>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22" name="Oval 360">
                <a:extLst>
                  <a:ext uri="{FF2B5EF4-FFF2-40B4-BE49-F238E27FC236}">
                    <a16:creationId xmlns:a16="http://schemas.microsoft.com/office/drawing/2014/main" id="{47962189-A3FE-59F7-9116-713F4F77BADF}"/>
                  </a:ext>
                </a:extLst>
              </p:cNvPr>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23" name="Oval 367">
                <a:extLst>
                  <a:ext uri="{FF2B5EF4-FFF2-40B4-BE49-F238E27FC236}">
                    <a16:creationId xmlns:a16="http://schemas.microsoft.com/office/drawing/2014/main" id="{DF80C02A-CB0B-5073-64C3-2913B5E6A8E1}"/>
                  </a:ext>
                </a:extLst>
              </p:cNvPr>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24" name="Oval 370">
                <a:extLst>
                  <a:ext uri="{FF2B5EF4-FFF2-40B4-BE49-F238E27FC236}">
                    <a16:creationId xmlns:a16="http://schemas.microsoft.com/office/drawing/2014/main" id="{C1AB00ED-375E-DE7E-F98A-9E77AF5AC387}"/>
                  </a:ext>
                </a:extLst>
              </p:cNvPr>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25" name="Oval 371">
                <a:extLst>
                  <a:ext uri="{FF2B5EF4-FFF2-40B4-BE49-F238E27FC236}">
                    <a16:creationId xmlns:a16="http://schemas.microsoft.com/office/drawing/2014/main" id="{4907B90A-9284-38AB-0D6C-474A8BF366F9}"/>
                  </a:ext>
                </a:extLst>
              </p:cNvPr>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26" name="Oval 372">
                <a:extLst>
                  <a:ext uri="{FF2B5EF4-FFF2-40B4-BE49-F238E27FC236}">
                    <a16:creationId xmlns:a16="http://schemas.microsoft.com/office/drawing/2014/main" id="{020F6690-E62C-87F4-306B-F70BDB9521A3}"/>
                  </a:ext>
                </a:extLst>
              </p:cNvPr>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27" name="Oval 373">
                <a:extLst>
                  <a:ext uri="{FF2B5EF4-FFF2-40B4-BE49-F238E27FC236}">
                    <a16:creationId xmlns:a16="http://schemas.microsoft.com/office/drawing/2014/main" id="{52A0BEF5-FDBF-D2A2-B239-6A0AD5F100BD}"/>
                  </a:ext>
                </a:extLst>
              </p:cNvPr>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28" name="Oval 374">
                <a:extLst>
                  <a:ext uri="{FF2B5EF4-FFF2-40B4-BE49-F238E27FC236}">
                    <a16:creationId xmlns:a16="http://schemas.microsoft.com/office/drawing/2014/main" id="{3D2452A5-F9B1-FEC1-38CE-0A493787BF5D}"/>
                  </a:ext>
                </a:extLst>
              </p:cNvPr>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29" name="Oval 375">
                <a:extLst>
                  <a:ext uri="{FF2B5EF4-FFF2-40B4-BE49-F238E27FC236}">
                    <a16:creationId xmlns:a16="http://schemas.microsoft.com/office/drawing/2014/main" id="{B39CAD94-A003-59CC-8511-E6E3E46C1053}"/>
                  </a:ext>
                </a:extLst>
              </p:cNvPr>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30" name="Oval 376">
                <a:extLst>
                  <a:ext uri="{FF2B5EF4-FFF2-40B4-BE49-F238E27FC236}">
                    <a16:creationId xmlns:a16="http://schemas.microsoft.com/office/drawing/2014/main" id="{EEA34F30-1961-4EAA-071A-FC811AB50A55}"/>
                  </a:ext>
                </a:extLst>
              </p:cNvPr>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31" name="Oval 377">
                <a:extLst>
                  <a:ext uri="{FF2B5EF4-FFF2-40B4-BE49-F238E27FC236}">
                    <a16:creationId xmlns:a16="http://schemas.microsoft.com/office/drawing/2014/main" id="{C55DF781-70F6-4438-4783-79418664EF3F}"/>
                  </a:ext>
                </a:extLst>
              </p:cNvPr>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sp>
        <p:nvSpPr>
          <p:cNvPr id="634" name="Organigramme : Opération manuelle 633">
            <a:extLst>
              <a:ext uri="{FF2B5EF4-FFF2-40B4-BE49-F238E27FC236}">
                <a16:creationId xmlns:a16="http://schemas.microsoft.com/office/drawing/2014/main" id="{65FE5D49-D166-55F9-E081-D613C502EEAC}"/>
              </a:ext>
            </a:extLst>
          </p:cNvPr>
          <p:cNvSpPr/>
          <p:nvPr/>
        </p:nvSpPr>
        <p:spPr>
          <a:xfrm flipV="1">
            <a:off x="6847643" y="2618003"/>
            <a:ext cx="2264704" cy="1496661"/>
          </a:xfrm>
          <a:prstGeom prst="flowChartManualOperation">
            <a:avLst/>
          </a:prstGeom>
          <a:solidFill>
            <a:srgbClr val="FFFF00">
              <a:alpha val="62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594">
              <a:solidFill>
                <a:schemeClr val="bg1"/>
              </a:solidFill>
            </a:endParaRPr>
          </a:p>
        </p:txBody>
      </p:sp>
      <p:grpSp>
        <p:nvGrpSpPr>
          <p:cNvPr id="635" name="Groupe 634">
            <a:extLst>
              <a:ext uri="{FF2B5EF4-FFF2-40B4-BE49-F238E27FC236}">
                <a16:creationId xmlns:a16="http://schemas.microsoft.com/office/drawing/2014/main" id="{BE9033D3-8828-FEA1-F578-2511832F7431}"/>
              </a:ext>
            </a:extLst>
          </p:cNvPr>
          <p:cNvGrpSpPr>
            <a:grpSpLocks/>
          </p:cNvGrpSpPr>
          <p:nvPr/>
        </p:nvGrpSpPr>
        <p:grpSpPr bwMode="auto">
          <a:xfrm rot="308184">
            <a:off x="8210881" y="2355927"/>
            <a:ext cx="687612" cy="736503"/>
            <a:chOff x="2459038" y="1630363"/>
            <a:chExt cx="2041525" cy="2065337"/>
          </a:xfrm>
        </p:grpSpPr>
        <p:sp>
          <p:nvSpPr>
            <p:cNvPr id="636" name="Oval 351">
              <a:extLst>
                <a:ext uri="{FF2B5EF4-FFF2-40B4-BE49-F238E27FC236}">
                  <a16:creationId xmlns:a16="http://schemas.microsoft.com/office/drawing/2014/main" id="{36BC337E-6B1A-C961-F465-4725869F4CF7}"/>
                </a:ext>
              </a:extLst>
            </p:cNvPr>
            <p:cNvSpPr>
              <a:spLocks noChangeArrowheads="1"/>
            </p:cNvSpPr>
            <p:nvPr/>
          </p:nvSpPr>
          <p:spPr bwMode="auto">
            <a:xfrm rot="218809">
              <a:off x="2436141" y="3190968"/>
              <a:ext cx="501015" cy="504172"/>
            </a:xfrm>
            <a:prstGeom prst="ellipse">
              <a:avLst/>
            </a:prstGeom>
            <a:solidFill>
              <a:schemeClr val="accent2">
                <a:lumMod val="60000"/>
                <a:lumOff val="40000"/>
              </a:schemeClr>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594">
                <a:latin typeface="+mn-lt"/>
              </a:endParaRPr>
            </a:p>
          </p:txBody>
        </p:sp>
        <p:sp>
          <p:nvSpPr>
            <p:cNvPr id="637" name="Oval 354">
              <a:extLst>
                <a:ext uri="{FF2B5EF4-FFF2-40B4-BE49-F238E27FC236}">
                  <a16:creationId xmlns:a16="http://schemas.microsoft.com/office/drawing/2014/main" id="{DEA2FF72-E8FF-BC79-BD0D-B480486D6A4D}"/>
                </a:ext>
              </a:extLst>
            </p:cNvPr>
            <p:cNvSpPr>
              <a:spLocks noChangeArrowheads="1"/>
            </p:cNvSpPr>
            <p:nvPr/>
          </p:nvSpPr>
          <p:spPr bwMode="auto">
            <a:xfrm rot="218809">
              <a:off x="2766416" y="2758850"/>
              <a:ext cx="501018" cy="504172"/>
            </a:xfrm>
            <a:prstGeom prst="ellipse">
              <a:avLst/>
            </a:prstGeom>
            <a:solidFill>
              <a:schemeClr val="accent2">
                <a:lumMod val="60000"/>
                <a:lumOff val="40000"/>
              </a:schemeClr>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594">
                <a:latin typeface="+mn-lt"/>
              </a:endParaRPr>
            </a:p>
          </p:txBody>
        </p:sp>
        <p:sp>
          <p:nvSpPr>
            <p:cNvPr id="638" name="Oval 355">
              <a:extLst>
                <a:ext uri="{FF2B5EF4-FFF2-40B4-BE49-F238E27FC236}">
                  <a16:creationId xmlns:a16="http://schemas.microsoft.com/office/drawing/2014/main" id="{D926EF29-C9E4-2D73-0C5B-7E5EC3B6FBA3}"/>
                </a:ext>
              </a:extLst>
            </p:cNvPr>
            <p:cNvSpPr>
              <a:spLocks noChangeArrowheads="1"/>
            </p:cNvSpPr>
            <p:nvPr/>
          </p:nvSpPr>
          <p:spPr bwMode="auto">
            <a:xfrm rot="218809">
              <a:off x="3110072" y="2331642"/>
              <a:ext cx="571252" cy="574933"/>
            </a:xfrm>
            <a:prstGeom prst="ellipse">
              <a:avLst/>
            </a:prstGeom>
            <a:solidFill>
              <a:schemeClr val="accent2">
                <a:lumMod val="60000"/>
                <a:lumOff val="40000"/>
              </a:schemeClr>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594">
                <a:latin typeface="+mn-lt"/>
              </a:endParaRPr>
            </a:p>
          </p:txBody>
        </p:sp>
        <p:sp>
          <p:nvSpPr>
            <p:cNvPr id="639" name="Oval 356">
              <a:extLst>
                <a:ext uri="{FF2B5EF4-FFF2-40B4-BE49-F238E27FC236}">
                  <a16:creationId xmlns:a16="http://schemas.microsoft.com/office/drawing/2014/main" id="{D2A54984-989C-B243-C493-0909FCE197C7}"/>
                </a:ext>
              </a:extLst>
            </p:cNvPr>
            <p:cNvSpPr>
              <a:spLocks noChangeArrowheads="1"/>
            </p:cNvSpPr>
            <p:nvPr/>
          </p:nvSpPr>
          <p:spPr bwMode="auto">
            <a:xfrm>
              <a:off x="3553322" y="1613178"/>
              <a:ext cx="936479" cy="937583"/>
            </a:xfrm>
            <a:prstGeom prst="ellipse">
              <a:avLst/>
            </a:prstGeom>
            <a:solidFill>
              <a:schemeClr val="accent2">
                <a:lumMod val="60000"/>
                <a:lumOff val="40000"/>
              </a:schemeClr>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594">
                <a:latin typeface="+mn-lt"/>
              </a:endParaRPr>
            </a:p>
          </p:txBody>
        </p:sp>
      </p:grpSp>
      <p:sp>
        <p:nvSpPr>
          <p:cNvPr id="640" name="AutoShape 588">
            <a:extLst>
              <a:ext uri="{FF2B5EF4-FFF2-40B4-BE49-F238E27FC236}">
                <a16:creationId xmlns:a16="http://schemas.microsoft.com/office/drawing/2014/main" id="{1B31A4ED-E0BF-5338-B2DC-DFD50C841C8D}"/>
              </a:ext>
            </a:extLst>
          </p:cNvPr>
          <p:cNvSpPr>
            <a:spLocks noChangeArrowheads="1"/>
          </p:cNvSpPr>
          <p:nvPr/>
        </p:nvSpPr>
        <p:spPr bwMode="auto">
          <a:xfrm>
            <a:off x="8977347" y="2307038"/>
            <a:ext cx="157709" cy="430546"/>
          </a:xfrm>
          <a:prstGeom prst="moon">
            <a:avLst>
              <a:gd name="adj" fmla="val 50000"/>
            </a:avLst>
          </a:prstGeom>
          <a:solidFill>
            <a:srgbClr val="FF3399"/>
          </a:solidFill>
          <a:ln>
            <a:noFill/>
          </a:ln>
          <a:effectLst>
            <a:prstShdw prst="shdw17" dist="17961" dir="2700000">
              <a:srgbClr val="991F5C"/>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eaLnBrk="1" hangingPunct="1">
              <a:spcBef>
                <a:spcPct val="0"/>
              </a:spcBef>
              <a:buClrTx/>
              <a:buFontTx/>
              <a:buNone/>
            </a:pPr>
            <a:endParaRPr lang="en-US" altLang="fr-FR" sz="1594">
              <a:latin typeface="+mn-lt"/>
            </a:endParaRPr>
          </a:p>
        </p:txBody>
      </p:sp>
      <p:sp>
        <p:nvSpPr>
          <p:cNvPr id="19485" name="ZoneTexte 1">
            <a:extLst>
              <a:ext uri="{FF2B5EF4-FFF2-40B4-BE49-F238E27FC236}">
                <a16:creationId xmlns:a16="http://schemas.microsoft.com/office/drawing/2014/main" id="{30A08C26-B027-1C43-9DF1-3167EA15E048}"/>
              </a:ext>
            </a:extLst>
          </p:cNvPr>
          <p:cNvSpPr txBox="1">
            <a:spLocks noChangeArrowheads="1"/>
          </p:cNvSpPr>
          <p:nvPr/>
        </p:nvSpPr>
        <p:spPr bwMode="auto">
          <a:xfrm>
            <a:off x="9221796" y="4215319"/>
            <a:ext cx="870495"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Jours PP</a:t>
            </a:r>
          </a:p>
        </p:txBody>
      </p:sp>
      <p:sp>
        <p:nvSpPr>
          <p:cNvPr id="7" name="Rectangle 6">
            <a:extLst>
              <a:ext uri="{FF2B5EF4-FFF2-40B4-BE49-F238E27FC236}">
                <a16:creationId xmlns:a16="http://schemas.microsoft.com/office/drawing/2014/main" id="{A702581D-0676-DA6F-972A-BD9B6965DEFC}"/>
              </a:ext>
            </a:extLst>
          </p:cNvPr>
          <p:cNvSpPr/>
          <p:nvPr/>
        </p:nvSpPr>
        <p:spPr>
          <a:xfrm>
            <a:off x="3934787" y="6335023"/>
            <a:ext cx="4075924" cy="337015"/>
          </a:xfrm>
          <a:prstGeom prst="rect">
            <a:avLst/>
          </a:prstGeom>
        </p:spPr>
        <p:txBody>
          <a:bodyPr wrap="none">
            <a:spAutoFit/>
          </a:bodyPr>
          <a:lstStyle/>
          <a:p>
            <a:pPr algn="ctr">
              <a:defRPr/>
            </a:pPr>
            <a:r>
              <a:rPr lang="fr-BE" altLang="fr-FR" sz="1590" dirty="0">
                <a:solidFill>
                  <a:schemeClr val="bg1">
                    <a:lumMod val="65000"/>
                  </a:schemeClr>
                </a:solidFill>
              </a:rPr>
              <a:t>Adapté de </a:t>
            </a:r>
            <a:r>
              <a:rPr lang="fr-BE" altLang="fr-FR" sz="1590" dirty="0" err="1">
                <a:solidFill>
                  <a:schemeClr val="bg1">
                    <a:lumMod val="65000"/>
                  </a:schemeClr>
                </a:solidFill>
              </a:rPr>
              <a:t>Crowe</a:t>
            </a:r>
            <a:r>
              <a:rPr lang="fr-BE" altLang="fr-FR" sz="1590" dirty="0">
                <a:solidFill>
                  <a:schemeClr val="bg1">
                    <a:lumMod val="65000"/>
                  </a:schemeClr>
                </a:solidFill>
              </a:rPr>
              <a:t> et al. 2014, Peter et al. 2009. </a:t>
            </a:r>
            <a:endParaRPr lang="fr-FR" altLang="fr-FR" sz="1590" dirty="0">
              <a:solidFill>
                <a:schemeClr val="bg1">
                  <a:lumMod val="65000"/>
                </a:schemeClr>
              </a:solidFill>
            </a:endParaRPr>
          </a:p>
        </p:txBody>
      </p:sp>
      <p:cxnSp>
        <p:nvCxnSpPr>
          <p:cNvPr id="11" name="Connecteur droit 10">
            <a:extLst>
              <a:ext uri="{FF2B5EF4-FFF2-40B4-BE49-F238E27FC236}">
                <a16:creationId xmlns:a16="http://schemas.microsoft.com/office/drawing/2014/main" id="{C1745606-2904-0F90-3729-FDE655682840}"/>
              </a:ext>
            </a:extLst>
          </p:cNvPr>
          <p:cNvCxnSpPr/>
          <p:nvPr/>
        </p:nvCxnSpPr>
        <p:spPr>
          <a:xfrm flipV="1">
            <a:off x="2590125" y="2349619"/>
            <a:ext cx="0" cy="184046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488" name="ZoneTexte 437">
            <a:extLst>
              <a:ext uri="{FF2B5EF4-FFF2-40B4-BE49-F238E27FC236}">
                <a16:creationId xmlns:a16="http://schemas.microsoft.com/office/drawing/2014/main" id="{19392B50-6186-6885-9678-A53DB1E93160}"/>
              </a:ext>
            </a:extLst>
          </p:cNvPr>
          <p:cNvSpPr txBox="1">
            <a:spLocks noChangeArrowheads="1"/>
          </p:cNvSpPr>
          <p:nvPr/>
        </p:nvSpPr>
        <p:spPr bwMode="auto">
          <a:xfrm>
            <a:off x="2392988" y="1975849"/>
            <a:ext cx="437364" cy="3376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dirty="0">
                <a:solidFill>
                  <a:schemeClr val="tx1"/>
                </a:solidFill>
                <a:latin typeface="+mn-lt"/>
              </a:rPr>
              <a:t>Vel</a:t>
            </a:r>
          </a:p>
        </p:txBody>
      </p:sp>
      <p:grpSp>
        <p:nvGrpSpPr>
          <p:cNvPr id="19489" name="Group 160">
            <a:extLst>
              <a:ext uri="{FF2B5EF4-FFF2-40B4-BE49-F238E27FC236}">
                <a16:creationId xmlns:a16="http://schemas.microsoft.com/office/drawing/2014/main" id="{6A186E85-9CAA-4759-ED9B-685010B4FA2E}"/>
              </a:ext>
            </a:extLst>
          </p:cNvPr>
          <p:cNvGrpSpPr>
            <a:grpSpLocks/>
          </p:cNvGrpSpPr>
          <p:nvPr/>
        </p:nvGrpSpPr>
        <p:grpSpPr bwMode="auto">
          <a:xfrm>
            <a:off x="2670557" y="3989795"/>
            <a:ext cx="287031" cy="141938"/>
            <a:chOff x="2381" y="2024"/>
            <a:chExt cx="271" cy="136"/>
          </a:xfrm>
        </p:grpSpPr>
        <p:sp>
          <p:nvSpPr>
            <p:cNvPr id="19502" name="Oval 152">
              <a:extLst>
                <a:ext uri="{FF2B5EF4-FFF2-40B4-BE49-F238E27FC236}">
                  <a16:creationId xmlns:a16="http://schemas.microsoft.com/office/drawing/2014/main" id="{3EB60785-8C4E-F906-D153-7FB3EBD668AA}"/>
                </a:ext>
              </a:extLst>
            </p:cNvPr>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03" name="Oval 153">
              <a:extLst>
                <a:ext uri="{FF2B5EF4-FFF2-40B4-BE49-F238E27FC236}">
                  <a16:creationId xmlns:a16="http://schemas.microsoft.com/office/drawing/2014/main" id="{FD47CD1D-5B3D-1CDE-0F8A-616140A2DD36}"/>
                </a:ext>
              </a:extLst>
            </p:cNvPr>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04" name="Oval 154">
              <a:extLst>
                <a:ext uri="{FF2B5EF4-FFF2-40B4-BE49-F238E27FC236}">
                  <a16:creationId xmlns:a16="http://schemas.microsoft.com/office/drawing/2014/main" id="{41E6DDE0-029C-3245-9F21-0A9AE23510DF}"/>
                </a:ext>
              </a:extLst>
            </p:cNvPr>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05" name="Oval 155">
              <a:extLst>
                <a:ext uri="{FF2B5EF4-FFF2-40B4-BE49-F238E27FC236}">
                  <a16:creationId xmlns:a16="http://schemas.microsoft.com/office/drawing/2014/main" id="{9C4A4A0C-D8DB-19CF-774B-0D83CB5F87B1}"/>
                </a:ext>
              </a:extLst>
            </p:cNvPr>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sp>
          <p:nvSpPr>
            <p:cNvPr id="19506" name="Oval 156">
              <a:extLst>
                <a:ext uri="{FF2B5EF4-FFF2-40B4-BE49-F238E27FC236}">
                  <a16:creationId xmlns:a16="http://schemas.microsoft.com/office/drawing/2014/main" id="{6CB18197-1569-F378-47AD-84F85C918373}"/>
                </a:ext>
              </a:extLst>
            </p:cNvPr>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eaLnBrk="1" hangingPunct="1">
                <a:spcBef>
                  <a:spcPct val="0"/>
                </a:spcBef>
                <a:buClrTx/>
                <a:buFontTx/>
                <a:buNone/>
              </a:pPr>
              <a:endParaRPr lang="en-US" altLang="fr-FR" sz="1594">
                <a:latin typeface="+mn-lt"/>
              </a:endParaRPr>
            </a:p>
          </p:txBody>
        </p:sp>
      </p:grpSp>
      <p:grpSp>
        <p:nvGrpSpPr>
          <p:cNvPr id="21" name="Groupe 20">
            <a:extLst>
              <a:ext uri="{FF2B5EF4-FFF2-40B4-BE49-F238E27FC236}">
                <a16:creationId xmlns:a16="http://schemas.microsoft.com/office/drawing/2014/main" id="{3844DFFB-F251-B8EC-8AC1-A080C2B00844}"/>
              </a:ext>
            </a:extLst>
          </p:cNvPr>
          <p:cNvGrpSpPr/>
          <p:nvPr/>
        </p:nvGrpSpPr>
        <p:grpSpPr>
          <a:xfrm>
            <a:off x="4911605" y="1579794"/>
            <a:ext cx="1382673" cy="1391154"/>
            <a:chOff x="9862861" y="3683124"/>
            <a:chExt cx="2776508" cy="2793538"/>
          </a:xfrm>
        </p:grpSpPr>
        <p:sp>
          <p:nvSpPr>
            <p:cNvPr id="524" name="AutoShape 588">
              <a:extLst>
                <a:ext uri="{FF2B5EF4-FFF2-40B4-BE49-F238E27FC236}">
                  <a16:creationId xmlns:a16="http://schemas.microsoft.com/office/drawing/2014/main" id="{D9EBE694-C02D-28E3-C275-44C63DFD0B04}"/>
                </a:ext>
              </a:extLst>
            </p:cNvPr>
            <p:cNvSpPr>
              <a:spLocks noChangeArrowheads="1"/>
            </p:cNvSpPr>
            <p:nvPr/>
          </p:nvSpPr>
          <p:spPr bwMode="auto">
            <a:xfrm>
              <a:off x="10632419" y="4728206"/>
              <a:ext cx="316692" cy="864567"/>
            </a:xfrm>
            <a:prstGeom prst="moon">
              <a:avLst>
                <a:gd name="adj" fmla="val 50000"/>
              </a:avLst>
            </a:prstGeom>
            <a:solidFill>
              <a:srgbClr val="FF0066"/>
            </a:solidFill>
            <a:ln>
              <a:noFill/>
            </a:ln>
            <a:effectLst>
              <a:prstShdw prst="shdw17" dist="17961" dir="2700000">
                <a:srgbClr val="991F5C"/>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eaLnBrk="1" hangingPunct="1">
                <a:spcBef>
                  <a:spcPct val="0"/>
                </a:spcBef>
                <a:buClrTx/>
                <a:buFontTx/>
                <a:buNone/>
              </a:pPr>
              <a:endParaRPr lang="en-US" altLang="fr-FR" sz="1594">
                <a:solidFill>
                  <a:schemeClr val="tx1"/>
                </a:solidFill>
                <a:latin typeface="+mn-lt"/>
              </a:endParaRPr>
            </a:p>
          </p:txBody>
        </p:sp>
        <p:sp>
          <p:nvSpPr>
            <p:cNvPr id="431" name="Flèche vers le bas 430">
              <a:extLst>
                <a:ext uri="{FF2B5EF4-FFF2-40B4-BE49-F238E27FC236}">
                  <a16:creationId xmlns:a16="http://schemas.microsoft.com/office/drawing/2014/main" id="{023D6598-3EF3-9329-B2BD-E08791857765}"/>
                </a:ext>
              </a:extLst>
            </p:cNvPr>
            <p:cNvSpPr/>
            <p:nvPr/>
          </p:nvSpPr>
          <p:spPr>
            <a:xfrm rot="16200000">
              <a:off x="9837524" y="5022729"/>
              <a:ext cx="560545" cy="509872"/>
            </a:xfrm>
            <a:prstGeom prst="downArrow">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594">
                <a:solidFill>
                  <a:schemeClr val="tx1"/>
                </a:solidFill>
              </a:endParaRPr>
            </a:p>
          </p:txBody>
        </p:sp>
        <p:sp>
          <p:nvSpPr>
            <p:cNvPr id="588" name="Flèche vers le bas 587">
              <a:extLst>
                <a:ext uri="{FF2B5EF4-FFF2-40B4-BE49-F238E27FC236}">
                  <a16:creationId xmlns:a16="http://schemas.microsoft.com/office/drawing/2014/main" id="{1D5F0383-D31B-AAA7-00FE-D4FB4B184EDC}"/>
                </a:ext>
              </a:extLst>
            </p:cNvPr>
            <p:cNvSpPr/>
            <p:nvPr/>
          </p:nvSpPr>
          <p:spPr>
            <a:xfrm rot="18537443">
              <a:off x="9929365" y="5770121"/>
              <a:ext cx="563711" cy="513040"/>
            </a:xfrm>
            <a:prstGeom prst="downArrow">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594">
                <a:solidFill>
                  <a:schemeClr val="tx1"/>
                </a:solidFill>
              </a:endParaRPr>
            </a:p>
          </p:txBody>
        </p:sp>
        <p:sp>
          <p:nvSpPr>
            <p:cNvPr id="589" name="Flèche vers le bas 588">
              <a:extLst>
                <a:ext uri="{FF2B5EF4-FFF2-40B4-BE49-F238E27FC236}">
                  <a16:creationId xmlns:a16="http://schemas.microsoft.com/office/drawing/2014/main" id="{3A22BA97-3B1B-D0BD-5317-4DF65F794BCB}"/>
                </a:ext>
              </a:extLst>
            </p:cNvPr>
            <p:cNvSpPr/>
            <p:nvPr/>
          </p:nvSpPr>
          <p:spPr>
            <a:xfrm rot="13232005">
              <a:off x="9866026" y="4154993"/>
              <a:ext cx="563711" cy="509874"/>
            </a:xfrm>
            <a:prstGeom prst="downArrow">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594">
                <a:solidFill>
                  <a:schemeClr val="tx1"/>
                </a:solidFill>
              </a:endParaRPr>
            </a:p>
          </p:txBody>
        </p:sp>
        <p:sp>
          <p:nvSpPr>
            <p:cNvPr id="16" name="Ellipse 15">
              <a:extLst>
                <a:ext uri="{FF2B5EF4-FFF2-40B4-BE49-F238E27FC236}">
                  <a16:creationId xmlns:a16="http://schemas.microsoft.com/office/drawing/2014/main" id="{0899D5BC-A59E-550C-BDB4-EE82E5AB5770}"/>
                </a:ext>
              </a:extLst>
            </p:cNvPr>
            <p:cNvSpPr/>
            <p:nvPr/>
          </p:nvSpPr>
          <p:spPr>
            <a:xfrm>
              <a:off x="10559582" y="3683124"/>
              <a:ext cx="931073" cy="855067"/>
            </a:xfrm>
            <a:prstGeom prst="ellipse">
              <a:avLst/>
            </a:prstGeom>
            <a:solidFill>
              <a:srgbClr val="FF00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594">
                <a:solidFill>
                  <a:schemeClr val="tx1"/>
                </a:solidFill>
              </a:endParaRPr>
            </a:p>
          </p:txBody>
        </p:sp>
        <p:sp>
          <p:nvSpPr>
            <p:cNvPr id="19496" name="ZoneTexte 259">
              <a:extLst>
                <a:ext uri="{FF2B5EF4-FFF2-40B4-BE49-F238E27FC236}">
                  <a16:creationId xmlns:a16="http://schemas.microsoft.com/office/drawing/2014/main" id="{5CEBB79D-EFD5-88CC-EA0F-C41086869AA6}"/>
                </a:ext>
              </a:extLst>
            </p:cNvPr>
            <p:cNvSpPr txBox="1">
              <a:spLocks noChangeArrowheads="1"/>
            </p:cNvSpPr>
            <p:nvPr/>
          </p:nvSpPr>
          <p:spPr bwMode="auto">
            <a:xfrm>
              <a:off x="11110625" y="4785210"/>
              <a:ext cx="1082211" cy="67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50%</a:t>
              </a:r>
            </a:p>
          </p:txBody>
        </p:sp>
        <p:sp>
          <p:nvSpPr>
            <p:cNvPr id="19497" name="ZoneTexte 254">
              <a:extLst>
                <a:ext uri="{FF2B5EF4-FFF2-40B4-BE49-F238E27FC236}">
                  <a16:creationId xmlns:a16="http://schemas.microsoft.com/office/drawing/2014/main" id="{828695E0-F9F5-EDFB-9082-585B120F7D7B}"/>
                </a:ext>
              </a:extLst>
            </p:cNvPr>
            <p:cNvSpPr txBox="1">
              <a:spLocks noChangeArrowheads="1"/>
            </p:cNvSpPr>
            <p:nvPr/>
          </p:nvSpPr>
          <p:spPr bwMode="auto">
            <a:xfrm>
              <a:off x="11557158" y="3705291"/>
              <a:ext cx="1082211" cy="67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20%</a:t>
              </a:r>
            </a:p>
          </p:txBody>
        </p:sp>
        <p:sp>
          <p:nvSpPr>
            <p:cNvPr id="19498" name="ZoneTexte 256">
              <a:extLst>
                <a:ext uri="{FF2B5EF4-FFF2-40B4-BE49-F238E27FC236}">
                  <a16:creationId xmlns:a16="http://schemas.microsoft.com/office/drawing/2014/main" id="{5364BCF0-5D8C-52B2-D8FF-DD0AC9A92F54}"/>
                </a:ext>
              </a:extLst>
            </p:cNvPr>
            <p:cNvSpPr txBox="1">
              <a:spLocks noChangeArrowheads="1"/>
            </p:cNvSpPr>
            <p:nvPr/>
          </p:nvSpPr>
          <p:spPr bwMode="auto">
            <a:xfrm>
              <a:off x="10372733" y="5798622"/>
              <a:ext cx="1082211" cy="67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dirty="0">
                  <a:solidFill>
                    <a:schemeClr val="tx1"/>
                  </a:solidFill>
                  <a:latin typeface="+mn-lt"/>
                </a:rPr>
                <a:t>30%</a:t>
              </a:r>
            </a:p>
          </p:txBody>
        </p:sp>
      </p:grpSp>
      <p:sp>
        <p:nvSpPr>
          <p:cNvPr id="19499" name="ZoneTexte 594">
            <a:extLst>
              <a:ext uri="{FF2B5EF4-FFF2-40B4-BE49-F238E27FC236}">
                <a16:creationId xmlns:a16="http://schemas.microsoft.com/office/drawing/2014/main" id="{EBD9102B-7BFD-647A-7DDF-E9915EC9EE4B}"/>
              </a:ext>
            </a:extLst>
          </p:cNvPr>
          <p:cNvSpPr txBox="1">
            <a:spLocks noChangeArrowheads="1"/>
          </p:cNvSpPr>
          <p:nvPr/>
        </p:nvSpPr>
        <p:spPr bwMode="auto">
          <a:xfrm>
            <a:off x="2654787" y="3195196"/>
            <a:ext cx="872739" cy="3376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a:solidFill>
                  <a:schemeClr val="tx1"/>
                </a:solidFill>
                <a:latin typeface="+mn-lt"/>
              </a:rPr>
              <a:t>Statique</a:t>
            </a:r>
          </a:p>
        </p:txBody>
      </p:sp>
      <p:sp>
        <p:nvSpPr>
          <p:cNvPr id="19500" name="ZoneTexte 595">
            <a:extLst>
              <a:ext uri="{FF2B5EF4-FFF2-40B4-BE49-F238E27FC236}">
                <a16:creationId xmlns:a16="http://schemas.microsoft.com/office/drawing/2014/main" id="{E9F9B917-4E2E-0445-897C-23572AF4F599}"/>
              </a:ext>
            </a:extLst>
          </p:cNvPr>
          <p:cNvSpPr txBox="1">
            <a:spLocks noChangeArrowheads="1"/>
          </p:cNvSpPr>
          <p:nvPr/>
        </p:nvSpPr>
        <p:spPr bwMode="auto">
          <a:xfrm>
            <a:off x="3370697" y="1881749"/>
            <a:ext cx="1133644" cy="3376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dirty="0">
                <a:solidFill>
                  <a:schemeClr val="tx1"/>
                </a:solidFill>
                <a:latin typeface="+mn-lt"/>
              </a:rPr>
              <a:t>Dynamique</a:t>
            </a:r>
          </a:p>
        </p:txBody>
      </p:sp>
      <p:sp>
        <p:nvSpPr>
          <p:cNvPr id="19501" name="ZoneTexte 596">
            <a:extLst>
              <a:ext uri="{FF2B5EF4-FFF2-40B4-BE49-F238E27FC236}">
                <a16:creationId xmlns:a16="http://schemas.microsoft.com/office/drawing/2014/main" id="{3A748552-F64C-1076-1E2C-902698E7C9C7}"/>
              </a:ext>
            </a:extLst>
          </p:cNvPr>
          <p:cNvSpPr txBox="1">
            <a:spLocks noChangeArrowheads="1"/>
          </p:cNvSpPr>
          <p:nvPr/>
        </p:nvSpPr>
        <p:spPr bwMode="auto">
          <a:xfrm>
            <a:off x="5025155" y="1098149"/>
            <a:ext cx="826060" cy="3376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4" dirty="0">
                <a:solidFill>
                  <a:schemeClr val="tx1"/>
                </a:solidFill>
                <a:latin typeface="+mn-lt"/>
              </a:rPr>
              <a:t>Devenir</a:t>
            </a:r>
          </a:p>
        </p:txBody>
      </p:sp>
      <p:sp>
        <p:nvSpPr>
          <p:cNvPr id="5" name="ZoneTexte 6">
            <a:extLst>
              <a:ext uri="{FF2B5EF4-FFF2-40B4-BE49-F238E27FC236}">
                <a16:creationId xmlns:a16="http://schemas.microsoft.com/office/drawing/2014/main" id="{1999E64C-6C2A-43ED-ED6F-3CCDCA925AF6}"/>
              </a:ext>
            </a:extLst>
          </p:cNvPr>
          <p:cNvSpPr txBox="1">
            <a:spLocks noChangeArrowheads="1"/>
          </p:cNvSpPr>
          <p:nvPr/>
        </p:nvSpPr>
        <p:spPr bwMode="auto">
          <a:xfrm>
            <a:off x="2695299" y="4907909"/>
            <a:ext cx="1028680" cy="8263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a:spcBef>
                <a:spcPct val="0"/>
              </a:spcBef>
              <a:buClrTx/>
              <a:buFontTx/>
              <a:buNone/>
            </a:pPr>
            <a:r>
              <a:rPr lang="fr-BE" altLang="fr-FR" sz="1590" dirty="0">
                <a:solidFill>
                  <a:schemeClr val="tx1"/>
                </a:solidFill>
                <a:latin typeface="+mj-lt"/>
              </a:rPr>
              <a:t>Reprise </a:t>
            </a:r>
          </a:p>
          <a:p>
            <a:pPr algn="ctr">
              <a:spcBef>
                <a:spcPct val="0"/>
              </a:spcBef>
              <a:buClrTx/>
              <a:buFontTx/>
              <a:buNone/>
            </a:pPr>
            <a:r>
              <a:rPr lang="fr-BE" altLang="fr-FR" sz="1590" dirty="0">
                <a:solidFill>
                  <a:schemeClr val="tx1"/>
                </a:solidFill>
                <a:latin typeface="+mj-lt"/>
              </a:rPr>
              <a:t>pulsatilité </a:t>
            </a:r>
          </a:p>
          <a:p>
            <a:pPr algn="ctr">
              <a:spcBef>
                <a:spcPct val="0"/>
              </a:spcBef>
              <a:buClrTx/>
              <a:buFontTx/>
              <a:buNone/>
            </a:pPr>
            <a:r>
              <a:rPr lang="fr-BE" altLang="fr-FR" sz="1590" dirty="0">
                <a:solidFill>
                  <a:schemeClr val="tx1"/>
                </a:solidFill>
                <a:latin typeface="+mj-lt"/>
              </a:rPr>
              <a:t>FSH</a:t>
            </a:r>
          </a:p>
        </p:txBody>
      </p:sp>
      <p:sp>
        <p:nvSpPr>
          <p:cNvPr id="8" name="ZoneTexte 647">
            <a:extLst>
              <a:ext uri="{FF2B5EF4-FFF2-40B4-BE49-F238E27FC236}">
                <a16:creationId xmlns:a16="http://schemas.microsoft.com/office/drawing/2014/main" id="{574A55EE-9C81-8EB4-F03E-E5DA603656F4}"/>
              </a:ext>
            </a:extLst>
          </p:cNvPr>
          <p:cNvSpPr txBox="1">
            <a:spLocks noChangeArrowheads="1"/>
          </p:cNvSpPr>
          <p:nvPr/>
        </p:nvSpPr>
        <p:spPr bwMode="auto">
          <a:xfrm>
            <a:off x="3868221" y="4931956"/>
            <a:ext cx="1028680" cy="8263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lgn="ctr">
              <a:spcBef>
                <a:spcPct val="0"/>
              </a:spcBef>
              <a:buClrTx/>
              <a:buFontTx/>
              <a:buNone/>
            </a:pPr>
            <a:r>
              <a:rPr lang="fr-BE" altLang="fr-FR" sz="1590">
                <a:solidFill>
                  <a:schemeClr val="tx1"/>
                </a:solidFill>
                <a:latin typeface="+mj-lt"/>
              </a:rPr>
              <a:t>Reprise </a:t>
            </a:r>
          </a:p>
          <a:p>
            <a:pPr algn="ctr">
              <a:spcBef>
                <a:spcPct val="0"/>
              </a:spcBef>
              <a:buClrTx/>
              <a:buFontTx/>
              <a:buNone/>
            </a:pPr>
            <a:r>
              <a:rPr lang="fr-BE" altLang="fr-FR" sz="1590">
                <a:solidFill>
                  <a:schemeClr val="tx1"/>
                </a:solidFill>
                <a:latin typeface="+mj-lt"/>
              </a:rPr>
              <a:t>pulsatilité </a:t>
            </a:r>
          </a:p>
          <a:p>
            <a:pPr algn="ctr">
              <a:spcBef>
                <a:spcPct val="0"/>
              </a:spcBef>
              <a:buClrTx/>
              <a:buFontTx/>
              <a:buNone/>
            </a:pPr>
            <a:r>
              <a:rPr lang="fr-BE" altLang="fr-FR" sz="1590">
                <a:solidFill>
                  <a:schemeClr val="tx1"/>
                </a:solidFill>
                <a:latin typeface="+mj-lt"/>
              </a:rPr>
              <a:t>LH</a:t>
            </a:r>
          </a:p>
        </p:txBody>
      </p:sp>
      <p:sp>
        <p:nvSpPr>
          <p:cNvPr id="9" name="ZoneTexte 653">
            <a:extLst>
              <a:ext uri="{FF2B5EF4-FFF2-40B4-BE49-F238E27FC236}">
                <a16:creationId xmlns:a16="http://schemas.microsoft.com/office/drawing/2014/main" id="{69A791CC-4DEF-2955-CB52-646E44122F53}"/>
              </a:ext>
            </a:extLst>
          </p:cNvPr>
          <p:cNvSpPr txBox="1">
            <a:spLocks noChangeArrowheads="1"/>
          </p:cNvSpPr>
          <p:nvPr/>
        </p:nvSpPr>
        <p:spPr bwMode="auto">
          <a:xfrm>
            <a:off x="5157631" y="4917762"/>
            <a:ext cx="1788695" cy="8263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0">
                <a:solidFill>
                  <a:schemeClr val="tx1"/>
                </a:solidFill>
                <a:latin typeface="+mj-lt"/>
              </a:rPr>
              <a:t>Apparition du 1</a:t>
            </a:r>
            <a:r>
              <a:rPr lang="fr-BE" altLang="fr-FR" sz="1590" baseline="30000">
                <a:solidFill>
                  <a:schemeClr val="tx1"/>
                </a:solidFill>
                <a:latin typeface="+mj-lt"/>
              </a:rPr>
              <a:t>er</a:t>
            </a:r>
            <a:r>
              <a:rPr lang="fr-BE" altLang="fr-FR" sz="1590">
                <a:solidFill>
                  <a:schemeClr val="tx1"/>
                </a:solidFill>
                <a:latin typeface="+mj-lt"/>
              </a:rPr>
              <a:t> CJ</a:t>
            </a:r>
          </a:p>
          <a:p>
            <a:pPr>
              <a:spcBef>
                <a:spcPct val="0"/>
              </a:spcBef>
              <a:buClrTx/>
              <a:buFontTx/>
              <a:buNone/>
            </a:pPr>
            <a:r>
              <a:rPr lang="fr-BE" altLang="fr-FR" sz="1590">
                <a:solidFill>
                  <a:schemeClr val="tx1"/>
                </a:solidFill>
                <a:latin typeface="+mj-lt"/>
              </a:rPr>
              <a:t>- Moins de P4</a:t>
            </a:r>
          </a:p>
          <a:p>
            <a:pPr>
              <a:spcBef>
                <a:spcPct val="0"/>
              </a:spcBef>
              <a:buClrTx/>
              <a:buFontTx/>
              <a:buNone/>
            </a:pPr>
            <a:r>
              <a:rPr lang="fr-BE" altLang="fr-FR" sz="1590">
                <a:solidFill>
                  <a:schemeClr val="tx1"/>
                </a:solidFill>
                <a:latin typeface="+mj-lt"/>
              </a:rPr>
              <a:t>- Cycle plus court</a:t>
            </a:r>
          </a:p>
        </p:txBody>
      </p:sp>
      <p:sp>
        <p:nvSpPr>
          <p:cNvPr id="10" name="ZoneTexte 658">
            <a:extLst>
              <a:ext uri="{FF2B5EF4-FFF2-40B4-BE49-F238E27FC236}">
                <a16:creationId xmlns:a16="http://schemas.microsoft.com/office/drawing/2014/main" id="{D97E98BA-217E-9DA9-98F1-C762B68A8AC4}"/>
              </a:ext>
            </a:extLst>
          </p:cNvPr>
          <p:cNvSpPr txBox="1">
            <a:spLocks noChangeArrowheads="1"/>
          </p:cNvSpPr>
          <p:nvPr/>
        </p:nvSpPr>
        <p:spPr bwMode="auto">
          <a:xfrm>
            <a:off x="7192080" y="4903567"/>
            <a:ext cx="1916935" cy="8263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anose="03090702030407020403" pitchFamily="66" charset="0"/>
              <a:buChar char="●"/>
              <a:defRPr sz="2600">
                <a:solidFill>
                  <a:schemeClr val="bg1"/>
                </a:solidFill>
                <a:latin typeface="Arial Narrow" panose="020B0606020202030204" pitchFamily="34" charset="0"/>
              </a:defRPr>
            </a:lvl1pPr>
            <a:lvl2pPr marL="742950" indent="-285750">
              <a:spcBef>
                <a:spcPct val="20000"/>
              </a:spcBef>
              <a:buClr>
                <a:schemeClr val="bg1"/>
              </a:buClr>
              <a:buFont typeface="Wingdings" panose="05000000000000000000" pitchFamily="2" charset="2"/>
              <a:buChar char="§"/>
              <a:defRPr sz="2400">
                <a:solidFill>
                  <a:schemeClr val="bg1"/>
                </a:solidFill>
                <a:latin typeface="Arial Narrow" panose="020B0606020202030204" pitchFamily="34" charset="0"/>
              </a:defRPr>
            </a:lvl2pPr>
            <a:lvl3pPr marL="1143000" indent="-228600">
              <a:spcBef>
                <a:spcPct val="20000"/>
              </a:spcBef>
              <a:buClr>
                <a:schemeClr val="bg1"/>
              </a:buClr>
              <a:buChar char="•"/>
              <a:defRPr sz="2000">
                <a:solidFill>
                  <a:schemeClr val="bg1"/>
                </a:solidFill>
                <a:latin typeface="Arial Narrow" panose="020B0606020202030204" pitchFamily="34" charset="0"/>
              </a:defRPr>
            </a:lvl3pPr>
            <a:lvl4pPr marL="1600200" indent="-228600">
              <a:spcBef>
                <a:spcPct val="20000"/>
              </a:spcBef>
              <a:buClr>
                <a:schemeClr val="bg1"/>
              </a:buClr>
              <a:buChar char="–"/>
              <a:defRPr sz="2000">
                <a:solidFill>
                  <a:schemeClr val="bg1"/>
                </a:solidFill>
                <a:latin typeface="Arial" panose="020B0604020202020204" pitchFamily="34" charset="0"/>
              </a:defRPr>
            </a:lvl4pPr>
            <a:lvl5pPr marL="2057400" indent="-228600">
              <a:spcBef>
                <a:spcPct val="20000"/>
              </a:spcBef>
              <a:buClr>
                <a:schemeClr val="bg1"/>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anose="020B0604020202020204" pitchFamily="34" charset="0"/>
              </a:defRPr>
            </a:lvl9pPr>
          </a:lstStyle>
          <a:p>
            <a:pPr>
              <a:spcBef>
                <a:spcPct val="0"/>
              </a:spcBef>
              <a:buClrTx/>
              <a:buFontTx/>
              <a:buNone/>
            </a:pPr>
            <a:r>
              <a:rPr lang="fr-BE" altLang="fr-FR" sz="1590">
                <a:solidFill>
                  <a:schemeClr val="tx1"/>
                </a:solidFill>
                <a:latin typeface="+mj-lt"/>
              </a:rPr>
              <a:t>Apparition du 2</a:t>
            </a:r>
            <a:r>
              <a:rPr lang="fr-BE" altLang="fr-FR" sz="1590" baseline="30000">
                <a:solidFill>
                  <a:schemeClr val="tx1"/>
                </a:solidFill>
                <a:latin typeface="+mj-lt"/>
              </a:rPr>
              <a:t>ème</a:t>
            </a:r>
            <a:r>
              <a:rPr lang="fr-BE" altLang="fr-FR" sz="1590">
                <a:solidFill>
                  <a:schemeClr val="tx1"/>
                </a:solidFill>
                <a:latin typeface="+mj-lt"/>
              </a:rPr>
              <a:t> CJ</a:t>
            </a:r>
          </a:p>
          <a:p>
            <a:pPr>
              <a:spcBef>
                <a:spcPct val="0"/>
              </a:spcBef>
              <a:buClrTx/>
              <a:buFontTx/>
              <a:buNone/>
            </a:pPr>
            <a:r>
              <a:rPr lang="fr-BE" altLang="fr-FR" sz="1590">
                <a:solidFill>
                  <a:schemeClr val="tx1"/>
                </a:solidFill>
                <a:latin typeface="+mj-lt"/>
              </a:rPr>
              <a:t>- Plus  de P4</a:t>
            </a:r>
          </a:p>
          <a:p>
            <a:pPr>
              <a:spcBef>
                <a:spcPct val="0"/>
              </a:spcBef>
              <a:buClrTx/>
              <a:buFontTx/>
              <a:buNone/>
            </a:pPr>
            <a:r>
              <a:rPr lang="fr-BE" altLang="fr-FR" sz="1590">
                <a:solidFill>
                  <a:schemeClr val="tx1"/>
                </a:solidFill>
                <a:latin typeface="+mj-lt"/>
              </a:rPr>
              <a:t>- Cycle normal</a:t>
            </a:r>
          </a:p>
        </p:txBody>
      </p:sp>
      <p:cxnSp>
        <p:nvCxnSpPr>
          <p:cNvPr id="14" name="Connecteur droit avec flèche 13">
            <a:extLst>
              <a:ext uri="{FF2B5EF4-FFF2-40B4-BE49-F238E27FC236}">
                <a16:creationId xmlns:a16="http://schemas.microsoft.com/office/drawing/2014/main" id="{67C3FCFB-E060-24DE-B95D-50E0FB6CB48B}"/>
              </a:ext>
            </a:extLst>
          </p:cNvPr>
          <p:cNvCxnSpPr/>
          <p:nvPr/>
        </p:nvCxnSpPr>
        <p:spPr>
          <a:xfrm flipV="1">
            <a:off x="3042750" y="4527033"/>
            <a:ext cx="0" cy="3765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7DCAC347-0BCD-F2B7-B353-49D9E535FF39}"/>
              </a:ext>
            </a:extLst>
          </p:cNvPr>
          <p:cNvCxnSpPr/>
          <p:nvPr/>
        </p:nvCxnSpPr>
        <p:spPr>
          <a:xfrm flipV="1">
            <a:off x="4303037" y="4544975"/>
            <a:ext cx="0" cy="3765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1F21EE85-CFA5-B5ED-FADB-1D197E575466}"/>
              </a:ext>
            </a:extLst>
          </p:cNvPr>
          <p:cNvCxnSpPr/>
          <p:nvPr/>
        </p:nvCxnSpPr>
        <p:spPr>
          <a:xfrm flipV="1">
            <a:off x="5916704" y="4544975"/>
            <a:ext cx="0" cy="3765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F57AF026-DF8F-A5C7-110C-084920ED53ED}"/>
              </a:ext>
            </a:extLst>
          </p:cNvPr>
          <p:cNvCxnSpPr/>
          <p:nvPr/>
        </p:nvCxnSpPr>
        <p:spPr>
          <a:xfrm flipV="1">
            <a:off x="8032400" y="4544975"/>
            <a:ext cx="0" cy="3765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B73D583B-469E-E718-9531-E21EC0D81D30}"/>
              </a:ext>
            </a:extLst>
          </p:cNvPr>
          <p:cNvSpPr txBox="1"/>
          <p:nvPr/>
        </p:nvSpPr>
        <p:spPr>
          <a:xfrm>
            <a:off x="708714" y="225122"/>
            <a:ext cx="6614311" cy="369332"/>
          </a:xfrm>
          <a:prstGeom prst="rect">
            <a:avLst/>
          </a:prstGeom>
          <a:noFill/>
        </p:spPr>
        <p:txBody>
          <a:bodyPr wrap="none" rtlCol="0">
            <a:spAutoFit/>
          </a:bodyPr>
          <a:lstStyle/>
          <a:p>
            <a:r>
              <a:rPr lang="fr-BE" dirty="0">
                <a:solidFill>
                  <a:srgbClr val="CC4856"/>
                </a:solidFill>
                <a:latin typeface="Montserrat SemiBold" panose="00000700000000000000" pitchFamily="2" charset="0"/>
              </a:rPr>
              <a:t>Aspects hormonaux de la période d’involution utérine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5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5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34" grpId="0" animBg="1"/>
      <p:bldP spid="640" grpId="0" animBg="1"/>
      <p:bldP spid="19499" grpId="0"/>
      <p:bldP spid="19500" grpId="0"/>
      <p:bldP spid="19501" grpId="0"/>
      <p:bldP spid="5"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199F4F-F360-04F4-C01F-2A78AFD97938}"/>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F8439EC-9D51-DA98-4632-128A17C355EB}"/>
              </a:ext>
            </a:extLst>
          </p:cNvPr>
          <p:cNvSpPr txBox="1"/>
          <p:nvPr/>
        </p:nvSpPr>
        <p:spPr>
          <a:xfrm>
            <a:off x="749746" y="225126"/>
            <a:ext cx="6093618" cy="369332"/>
          </a:xfrm>
          <a:prstGeom prst="rect">
            <a:avLst/>
          </a:prstGeom>
          <a:noFill/>
        </p:spPr>
        <p:txBody>
          <a:bodyPr wrap="square">
            <a:spAutoFit/>
          </a:bodyPr>
          <a:lstStyle/>
          <a:p>
            <a:r>
              <a:rPr lang="fr-FR" sz="1800" dirty="0">
                <a:solidFill>
                  <a:srgbClr val="CC4856"/>
                </a:solidFill>
                <a:latin typeface="Montserrat SemiBold" panose="00000700000000000000" pitchFamily="2" charset="0"/>
              </a:rPr>
              <a:t>Aspects bactériologiques de l’involution utérine </a:t>
            </a:r>
            <a:endParaRPr lang="fr-BE" dirty="0">
              <a:solidFill>
                <a:srgbClr val="CC4856"/>
              </a:solidFill>
              <a:latin typeface="Montserrat SemiBold" panose="00000700000000000000" pitchFamily="2" charset="0"/>
            </a:endParaRPr>
          </a:p>
        </p:txBody>
      </p:sp>
      <p:grpSp>
        <p:nvGrpSpPr>
          <p:cNvPr id="11" name="Groupe 10">
            <a:extLst>
              <a:ext uri="{FF2B5EF4-FFF2-40B4-BE49-F238E27FC236}">
                <a16:creationId xmlns:a16="http://schemas.microsoft.com/office/drawing/2014/main" id="{322011A2-7AD7-3BBC-CD7A-F6E05C81D19C}"/>
              </a:ext>
            </a:extLst>
          </p:cNvPr>
          <p:cNvGrpSpPr/>
          <p:nvPr/>
        </p:nvGrpSpPr>
        <p:grpSpPr>
          <a:xfrm>
            <a:off x="646352" y="1558729"/>
            <a:ext cx="5875823" cy="4255937"/>
            <a:chOff x="646352" y="1558729"/>
            <a:chExt cx="5875823" cy="4255937"/>
          </a:xfrm>
        </p:grpSpPr>
        <p:grpSp>
          <p:nvGrpSpPr>
            <p:cNvPr id="2" name="Group 6">
              <a:extLst>
                <a:ext uri="{FF2B5EF4-FFF2-40B4-BE49-F238E27FC236}">
                  <a16:creationId xmlns:a16="http://schemas.microsoft.com/office/drawing/2014/main" id="{D4E6D70F-3B88-CAD2-6398-47A9836F2617}"/>
                </a:ext>
              </a:extLst>
            </p:cNvPr>
            <p:cNvGrpSpPr>
              <a:grpSpLocks/>
            </p:cNvGrpSpPr>
            <p:nvPr/>
          </p:nvGrpSpPr>
          <p:grpSpPr bwMode="auto">
            <a:xfrm>
              <a:off x="646352" y="1633657"/>
              <a:ext cx="5595878" cy="4181009"/>
              <a:chOff x="1458" y="1874"/>
              <a:chExt cx="2512" cy="1953"/>
            </a:xfrm>
          </p:grpSpPr>
          <p:pic>
            <p:nvPicPr>
              <p:cNvPr id="4" name="Picture 7" descr="Full Size Image">
                <a:extLst>
                  <a:ext uri="{FF2B5EF4-FFF2-40B4-BE49-F238E27FC236}">
                    <a16:creationId xmlns:a16="http://schemas.microsoft.com/office/drawing/2014/main" id="{CCD48D4E-8244-9417-144C-7CA2F039D1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104"/>
              <a:stretch/>
            </p:blipFill>
            <p:spPr bwMode="auto">
              <a:xfrm>
                <a:off x="1458" y="1874"/>
                <a:ext cx="2512" cy="195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Freeform 8">
                <a:extLst>
                  <a:ext uri="{FF2B5EF4-FFF2-40B4-BE49-F238E27FC236}">
                    <a16:creationId xmlns:a16="http://schemas.microsoft.com/office/drawing/2014/main" id="{1646808B-B416-1B50-91A4-D60BA69962E7}"/>
                  </a:ext>
                </a:extLst>
              </p:cNvPr>
              <p:cNvSpPr>
                <a:spLocks/>
              </p:cNvSpPr>
              <p:nvPr/>
            </p:nvSpPr>
            <p:spPr bwMode="auto">
              <a:xfrm>
                <a:off x="1885" y="2202"/>
                <a:ext cx="1743" cy="1262"/>
              </a:xfrm>
              <a:custGeom>
                <a:avLst/>
                <a:gdLst>
                  <a:gd name="T0" fmla="*/ 0 w 1980"/>
                  <a:gd name="T1" fmla="*/ 3 h 1476"/>
                  <a:gd name="T2" fmla="*/ 20 w 1980"/>
                  <a:gd name="T3" fmla="*/ 3 h 1476"/>
                  <a:gd name="T4" fmla="*/ 28 w 1980"/>
                  <a:gd name="T5" fmla="*/ 3 h 1476"/>
                  <a:gd name="T6" fmla="*/ 33 w 1980"/>
                  <a:gd name="T7" fmla="*/ 3 h 1476"/>
                  <a:gd name="T8" fmla="*/ 33 w 1980"/>
                  <a:gd name="T9" fmla="*/ 3 h 1476"/>
                  <a:gd name="T10" fmla="*/ 33 w 1980"/>
                  <a:gd name="T11" fmla="*/ 3 h 1476"/>
                  <a:gd name="T12" fmla="*/ 36 w 1980"/>
                  <a:gd name="T13" fmla="*/ 3 h 1476"/>
                  <a:gd name="T14" fmla="*/ 38 w 1980"/>
                  <a:gd name="T15" fmla="*/ 6 h 1476"/>
                  <a:gd name="T16" fmla="*/ 41 w 1980"/>
                  <a:gd name="T17" fmla="*/ 7 h 1476"/>
                  <a:gd name="T18" fmla="*/ 42 w 1980"/>
                  <a:gd name="T19" fmla="*/ 8 h 1476"/>
                  <a:gd name="T20" fmla="*/ 43 w 1980"/>
                  <a:gd name="T21" fmla="*/ 8 h 1476"/>
                  <a:gd name="T22" fmla="*/ 46 w 1980"/>
                  <a:gd name="T23" fmla="*/ 9 h 1476"/>
                  <a:gd name="T24" fmla="*/ 48 w 1980"/>
                  <a:gd name="T25" fmla="*/ 11 h 1476"/>
                  <a:gd name="T26" fmla="*/ 51 w 1980"/>
                  <a:gd name="T27" fmla="*/ 12 h 1476"/>
                  <a:gd name="T28" fmla="*/ 53 w 1980"/>
                  <a:gd name="T29" fmla="*/ 13 h 1476"/>
                  <a:gd name="T30" fmla="*/ 57 w 1980"/>
                  <a:gd name="T31" fmla="*/ 15 h 1476"/>
                  <a:gd name="T32" fmla="*/ 64 w 1980"/>
                  <a:gd name="T33" fmla="*/ 18 h 1476"/>
                  <a:gd name="T34" fmla="*/ 64 w 1980"/>
                  <a:gd name="T35" fmla="*/ 19 h 1476"/>
                  <a:gd name="T36" fmla="*/ 64 w 1980"/>
                  <a:gd name="T37" fmla="*/ 20 h 1476"/>
                  <a:gd name="T38" fmla="*/ 64 w 1980"/>
                  <a:gd name="T39" fmla="*/ 20 h 1476"/>
                  <a:gd name="T40" fmla="*/ 66 w 1980"/>
                  <a:gd name="T41" fmla="*/ 20 h 1476"/>
                  <a:gd name="T42" fmla="*/ 68 w 1980"/>
                  <a:gd name="T43" fmla="*/ 21 h 1476"/>
                  <a:gd name="T44" fmla="*/ 71 w 1980"/>
                  <a:gd name="T45" fmla="*/ 23 h 1476"/>
                  <a:gd name="T46" fmla="*/ 73 w 1980"/>
                  <a:gd name="T47" fmla="*/ 24 h 1476"/>
                  <a:gd name="T48" fmla="*/ 76 w 1980"/>
                  <a:gd name="T49" fmla="*/ 27 h 1476"/>
                  <a:gd name="T50" fmla="*/ 77 w 1980"/>
                  <a:gd name="T51" fmla="*/ 27 h 1476"/>
                  <a:gd name="T52" fmla="*/ 77 w 1980"/>
                  <a:gd name="T53" fmla="*/ 27 h 1476"/>
                  <a:gd name="T54" fmla="*/ 83 w 1980"/>
                  <a:gd name="T55" fmla="*/ 30 h 1476"/>
                  <a:gd name="T56" fmla="*/ 83 w 1980"/>
                  <a:gd name="T57" fmla="*/ 31 h 1476"/>
                  <a:gd name="T58" fmla="*/ 86 w 1980"/>
                  <a:gd name="T59" fmla="*/ 32 h 1476"/>
                  <a:gd name="T60" fmla="*/ 91 w 1980"/>
                  <a:gd name="T61" fmla="*/ 32 h 1476"/>
                  <a:gd name="T62" fmla="*/ 92 w 1980"/>
                  <a:gd name="T63" fmla="*/ 33 h 1476"/>
                  <a:gd name="T64" fmla="*/ 92 w 1980"/>
                  <a:gd name="T65" fmla="*/ 33 h 1476"/>
                  <a:gd name="T66" fmla="*/ 94 w 1980"/>
                  <a:gd name="T67" fmla="*/ 34 h 1476"/>
                  <a:gd name="T68" fmla="*/ 94 w 1980"/>
                  <a:gd name="T69" fmla="*/ 36 h 1476"/>
                  <a:gd name="T70" fmla="*/ 96 w 1980"/>
                  <a:gd name="T71" fmla="*/ 37 h 1476"/>
                  <a:gd name="T72" fmla="*/ 101 w 1980"/>
                  <a:gd name="T73" fmla="*/ 38 h 1476"/>
                  <a:gd name="T74" fmla="*/ 104 w 1980"/>
                  <a:gd name="T75" fmla="*/ 39 h 1476"/>
                  <a:gd name="T76" fmla="*/ 107 w 1980"/>
                  <a:gd name="T77" fmla="*/ 40 h 14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80"/>
                  <a:gd name="T118" fmla="*/ 0 h 1476"/>
                  <a:gd name="T119" fmla="*/ 1980 w 1980"/>
                  <a:gd name="T120" fmla="*/ 1476 h 14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80" h="1476">
                    <a:moveTo>
                      <a:pt x="0" y="12"/>
                    </a:moveTo>
                    <a:cubicBezTo>
                      <a:pt x="136" y="8"/>
                      <a:pt x="255" y="0"/>
                      <a:pt x="390" y="12"/>
                    </a:cubicBezTo>
                    <a:cubicBezTo>
                      <a:pt x="433" y="16"/>
                      <a:pt x="472" y="37"/>
                      <a:pt x="528" y="42"/>
                    </a:cubicBezTo>
                    <a:cubicBezTo>
                      <a:pt x="558" y="52"/>
                      <a:pt x="582" y="72"/>
                      <a:pt x="612" y="84"/>
                    </a:cubicBezTo>
                    <a:cubicBezTo>
                      <a:pt x="616" y="90"/>
                      <a:pt x="619" y="97"/>
                      <a:pt x="624" y="102"/>
                    </a:cubicBezTo>
                    <a:cubicBezTo>
                      <a:pt x="629" y="107"/>
                      <a:pt x="637" y="108"/>
                      <a:pt x="642" y="114"/>
                    </a:cubicBezTo>
                    <a:cubicBezTo>
                      <a:pt x="665" y="143"/>
                      <a:pt x="627" y="125"/>
                      <a:pt x="666" y="138"/>
                    </a:cubicBezTo>
                    <a:cubicBezTo>
                      <a:pt x="673" y="160"/>
                      <a:pt x="702" y="186"/>
                      <a:pt x="720" y="204"/>
                    </a:cubicBezTo>
                    <a:cubicBezTo>
                      <a:pt x="728" y="229"/>
                      <a:pt x="741" y="226"/>
                      <a:pt x="762" y="240"/>
                    </a:cubicBezTo>
                    <a:cubicBezTo>
                      <a:pt x="768" y="249"/>
                      <a:pt x="796" y="282"/>
                      <a:pt x="804" y="288"/>
                    </a:cubicBezTo>
                    <a:cubicBezTo>
                      <a:pt x="809" y="292"/>
                      <a:pt x="816" y="291"/>
                      <a:pt x="822" y="294"/>
                    </a:cubicBezTo>
                    <a:cubicBezTo>
                      <a:pt x="835" y="301"/>
                      <a:pt x="858" y="318"/>
                      <a:pt x="858" y="318"/>
                    </a:cubicBezTo>
                    <a:cubicBezTo>
                      <a:pt x="873" y="340"/>
                      <a:pt x="884" y="370"/>
                      <a:pt x="906" y="384"/>
                    </a:cubicBezTo>
                    <a:cubicBezTo>
                      <a:pt x="918" y="403"/>
                      <a:pt x="936" y="418"/>
                      <a:pt x="954" y="432"/>
                    </a:cubicBezTo>
                    <a:cubicBezTo>
                      <a:pt x="965" y="441"/>
                      <a:pt x="990" y="456"/>
                      <a:pt x="990" y="456"/>
                    </a:cubicBezTo>
                    <a:cubicBezTo>
                      <a:pt x="1016" y="495"/>
                      <a:pt x="1051" y="527"/>
                      <a:pt x="1080" y="564"/>
                    </a:cubicBezTo>
                    <a:cubicBezTo>
                      <a:pt x="1112" y="605"/>
                      <a:pt x="1135" y="654"/>
                      <a:pt x="1188" y="672"/>
                    </a:cubicBezTo>
                    <a:cubicBezTo>
                      <a:pt x="1192" y="678"/>
                      <a:pt x="1194" y="685"/>
                      <a:pt x="1200" y="690"/>
                    </a:cubicBezTo>
                    <a:cubicBezTo>
                      <a:pt x="1205" y="694"/>
                      <a:pt x="1214" y="692"/>
                      <a:pt x="1218" y="696"/>
                    </a:cubicBezTo>
                    <a:cubicBezTo>
                      <a:pt x="1222" y="700"/>
                      <a:pt x="1220" y="709"/>
                      <a:pt x="1224" y="714"/>
                    </a:cubicBezTo>
                    <a:cubicBezTo>
                      <a:pt x="1229" y="720"/>
                      <a:pt x="1236" y="722"/>
                      <a:pt x="1242" y="726"/>
                    </a:cubicBezTo>
                    <a:cubicBezTo>
                      <a:pt x="1256" y="747"/>
                      <a:pt x="1253" y="760"/>
                      <a:pt x="1278" y="768"/>
                    </a:cubicBezTo>
                    <a:cubicBezTo>
                      <a:pt x="1293" y="812"/>
                      <a:pt x="1318" y="840"/>
                      <a:pt x="1344" y="876"/>
                    </a:cubicBezTo>
                    <a:cubicBezTo>
                      <a:pt x="1372" y="915"/>
                      <a:pt x="1339" y="888"/>
                      <a:pt x="1374" y="912"/>
                    </a:cubicBezTo>
                    <a:cubicBezTo>
                      <a:pt x="1382" y="935"/>
                      <a:pt x="1405" y="958"/>
                      <a:pt x="1428" y="966"/>
                    </a:cubicBezTo>
                    <a:cubicBezTo>
                      <a:pt x="1432" y="972"/>
                      <a:pt x="1435" y="979"/>
                      <a:pt x="1440" y="984"/>
                    </a:cubicBezTo>
                    <a:cubicBezTo>
                      <a:pt x="1445" y="989"/>
                      <a:pt x="1453" y="991"/>
                      <a:pt x="1458" y="996"/>
                    </a:cubicBezTo>
                    <a:cubicBezTo>
                      <a:pt x="1489" y="1031"/>
                      <a:pt x="1500" y="1076"/>
                      <a:pt x="1548" y="1092"/>
                    </a:cubicBezTo>
                    <a:cubicBezTo>
                      <a:pt x="1552" y="1100"/>
                      <a:pt x="1554" y="1110"/>
                      <a:pt x="1560" y="1116"/>
                    </a:cubicBezTo>
                    <a:cubicBezTo>
                      <a:pt x="1560" y="1116"/>
                      <a:pt x="1605" y="1146"/>
                      <a:pt x="1614" y="1152"/>
                    </a:cubicBezTo>
                    <a:cubicBezTo>
                      <a:pt x="1641" y="1170"/>
                      <a:pt x="1674" y="1202"/>
                      <a:pt x="1704" y="1212"/>
                    </a:cubicBezTo>
                    <a:cubicBezTo>
                      <a:pt x="1708" y="1218"/>
                      <a:pt x="1711" y="1225"/>
                      <a:pt x="1716" y="1230"/>
                    </a:cubicBezTo>
                    <a:cubicBezTo>
                      <a:pt x="1721" y="1235"/>
                      <a:pt x="1729" y="1236"/>
                      <a:pt x="1734" y="1242"/>
                    </a:cubicBezTo>
                    <a:cubicBezTo>
                      <a:pt x="1767" y="1283"/>
                      <a:pt x="1706" y="1238"/>
                      <a:pt x="1758" y="1272"/>
                    </a:cubicBezTo>
                    <a:cubicBezTo>
                      <a:pt x="1766" y="1284"/>
                      <a:pt x="1770" y="1300"/>
                      <a:pt x="1782" y="1308"/>
                    </a:cubicBezTo>
                    <a:cubicBezTo>
                      <a:pt x="1788" y="1312"/>
                      <a:pt x="1795" y="1315"/>
                      <a:pt x="1800" y="1320"/>
                    </a:cubicBezTo>
                    <a:cubicBezTo>
                      <a:pt x="1838" y="1363"/>
                      <a:pt x="1859" y="1396"/>
                      <a:pt x="1908" y="1428"/>
                    </a:cubicBezTo>
                    <a:cubicBezTo>
                      <a:pt x="1926" y="1440"/>
                      <a:pt x="1944" y="1452"/>
                      <a:pt x="1962" y="1464"/>
                    </a:cubicBezTo>
                    <a:cubicBezTo>
                      <a:pt x="1968" y="1468"/>
                      <a:pt x="1980" y="1476"/>
                      <a:pt x="1980" y="1476"/>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sz="896"/>
              </a:p>
            </p:txBody>
          </p:sp>
        </p:grpSp>
        <p:pic>
          <p:nvPicPr>
            <p:cNvPr id="9" name="Picture 7" descr="Full Size Image">
              <a:extLst>
                <a:ext uri="{FF2B5EF4-FFF2-40B4-BE49-F238E27FC236}">
                  <a16:creationId xmlns:a16="http://schemas.microsoft.com/office/drawing/2014/main" id="{AA1D63EE-609E-DD17-93A4-5260F37EC8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547" t="974" r="529" b="80105"/>
            <a:stretch/>
          </p:blipFill>
          <p:spPr bwMode="auto">
            <a:xfrm>
              <a:off x="3538966" y="1558729"/>
              <a:ext cx="2983209" cy="9987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2" name="ZoneTexte 11">
            <a:extLst>
              <a:ext uri="{FF2B5EF4-FFF2-40B4-BE49-F238E27FC236}">
                <a16:creationId xmlns:a16="http://schemas.microsoft.com/office/drawing/2014/main" id="{3AFC97EF-B516-C0F6-8AD5-D8ABB902B650}"/>
              </a:ext>
            </a:extLst>
          </p:cNvPr>
          <p:cNvSpPr txBox="1"/>
          <p:nvPr/>
        </p:nvSpPr>
        <p:spPr>
          <a:xfrm>
            <a:off x="1067636" y="876538"/>
            <a:ext cx="2953603" cy="400110"/>
          </a:xfrm>
          <a:prstGeom prst="rect">
            <a:avLst/>
          </a:prstGeom>
          <a:noFill/>
        </p:spPr>
        <p:txBody>
          <a:bodyPr wrap="square">
            <a:spAutoFit/>
          </a:bodyPr>
          <a:lstStyle/>
          <a:p>
            <a:r>
              <a:rPr lang="fr-FR" altLang="fr-FR" sz="2000" dirty="0">
                <a:solidFill>
                  <a:srgbClr val="FF0000"/>
                </a:solidFill>
              </a:rPr>
              <a:t>Contamination ≠ infection</a:t>
            </a:r>
          </a:p>
        </p:txBody>
      </p:sp>
      <p:pic>
        <p:nvPicPr>
          <p:cNvPr id="24" name="Image 23">
            <a:extLst>
              <a:ext uri="{FF2B5EF4-FFF2-40B4-BE49-F238E27FC236}">
                <a16:creationId xmlns:a16="http://schemas.microsoft.com/office/drawing/2014/main" id="{7DD9C838-0BF8-78B4-3A5D-C042CC24EF24}"/>
              </a:ext>
            </a:extLst>
          </p:cNvPr>
          <p:cNvPicPr>
            <a:picLocks noChangeAspect="1"/>
          </p:cNvPicPr>
          <p:nvPr/>
        </p:nvPicPr>
        <p:blipFill>
          <a:blip r:embed="rId3"/>
          <a:stretch>
            <a:fillRect/>
          </a:stretch>
        </p:blipFill>
        <p:spPr>
          <a:xfrm>
            <a:off x="7193440" y="2335844"/>
            <a:ext cx="4553585" cy="3238952"/>
          </a:xfrm>
          <a:prstGeom prst="rect">
            <a:avLst/>
          </a:prstGeom>
        </p:spPr>
      </p:pic>
      <p:sp>
        <p:nvSpPr>
          <p:cNvPr id="27" name="ZoneTexte 26">
            <a:extLst>
              <a:ext uri="{FF2B5EF4-FFF2-40B4-BE49-F238E27FC236}">
                <a16:creationId xmlns:a16="http://schemas.microsoft.com/office/drawing/2014/main" id="{CB5225A2-8BCB-A7CF-4F02-F88E80C9AEFE}"/>
              </a:ext>
            </a:extLst>
          </p:cNvPr>
          <p:cNvSpPr txBox="1"/>
          <p:nvPr/>
        </p:nvSpPr>
        <p:spPr>
          <a:xfrm>
            <a:off x="7830056" y="5574796"/>
            <a:ext cx="3796554" cy="461665"/>
          </a:xfrm>
          <a:prstGeom prst="rect">
            <a:avLst/>
          </a:prstGeom>
          <a:noFill/>
        </p:spPr>
        <p:txBody>
          <a:bodyPr wrap="square">
            <a:spAutoFit/>
          </a:bodyPr>
          <a:lstStyle/>
          <a:p>
            <a:r>
              <a:rPr lang="fr-FR" sz="1200" b="0" i="0" u="none" strike="noStrike" baseline="0" dirty="0" err="1">
                <a:latin typeface="URWPalladioL-Ital"/>
              </a:rPr>
              <a:t>Appiah</a:t>
            </a:r>
            <a:r>
              <a:rPr lang="fr-FR" sz="1200" b="0" i="0" u="none" strike="noStrike" baseline="0" dirty="0">
                <a:latin typeface="URWPalladioL-Ital"/>
              </a:rPr>
              <a:t> et al. Agriculture </a:t>
            </a:r>
            <a:r>
              <a:rPr lang="fr-FR" sz="1200" b="1" i="0" u="none" strike="noStrike" baseline="0" dirty="0">
                <a:latin typeface="URWPalladioL-Bold"/>
              </a:rPr>
              <a:t>2020</a:t>
            </a:r>
            <a:r>
              <a:rPr lang="fr-FR" sz="1200" b="0" i="0" u="none" strike="noStrike" baseline="0" dirty="0">
                <a:latin typeface="URWPalladioL-Roma"/>
              </a:rPr>
              <a:t>, </a:t>
            </a:r>
            <a:r>
              <a:rPr lang="fr-FR" sz="1200" b="0" i="0" u="none" strike="noStrike" baseline="0" dirty="0">
                <a:latin typeface="URWPalladioL-Ital"/>
              </a:rPr>
              <a:t>10</a:t>
            </a:r>
            <a:r>
              <a:rPr lang="fr-FR" sz="1200" b="0" i="0" u="none" strike="noStrike" baseline="0" dirty="0">
                <a:latin typeface="URWPalladioL-Roma"/>
              </a:rPr>
              <a:t>, 232; doi:10.3390</a:t>
            </a:r>
            <a:r>
              <a:rPr lang="fr-FR" sz="1200" b="0" i="0" u="none" strike="noStrike" baseline="0" dirty="0">
                <a:latin typeface="Rpxr"/>
              </a:rPr>
              <a:t>/</a:t>
            </a:r>
            <a:r>
              <a:rPr lang="fr-FR" sz="1200" b="0" i="0" u="none" strike="noStrike" baseline="0" dirty="0">
                <a:latin typeface="URWPalladioL-Roma"/>
              </a:rPr>
              <a:t>agriculture10060232</a:t>
            </a:r>
            <a:endParaRPr lang="fr-BE" sz="1200" dirty="0"/>
          </a:p>
        </p:txBody>
      </p:sp>
      <p:sp>
        <p:nvSpPr>
          <p:cNvPr id="28" name="Rectangle : coins arrondis 27">
            <a:extLst>
              <a:ext uri="{FF2B5EF4-FFF2-40B4-BE49-F238E27FC236}">
                <a16:creationId xmlns:a16="http://schemas.microsoft.com/office/drawing/2014/main" id="{42E2C097-8ACB-0ACB-9171-AB84CA770200}"/>
              </a:ext>
            </a:extLst>
          </p:cNvPr>
          <p:cNvSpPr/>
          <p:nvPr/>
        </p:nvSpPr>
        <p:spPr>
          <a:xfrm flipH="1">
            <a:off x="7743827" y="1309750"/>
            <a:ext cx="2983208" cy="520445"/>
          </a:xfrm>
          <a:prstGeom prst="roundRect">
            <a:avLst/>
          </a:prstGeom>
          <a:solidFill>
            <a:srgbClr val="CC48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sz="2400"/>
              <a:t>Le microbiote génital</a:t>
            </a:r>
            <a:endParaRPr lang="fr-BE" sz="2400" dirty="0"/>
          </a:p>
        </p:txBody>
      </p:sp>
      <p:sp>
        <p:nvSpPr>
          <p:cNvPr id="29" name="Ellipse 28">
            <a:extLst>
              <a:ext uri="{FF2B5EF4-FFF2-40B4-BE49-F238E27FC236}">
                <a16:creationId xmlns:a16="http://schemas.microsoft.com/office/drawing/2014/main" id="{84E6F22E-9724-04D2-ECFB-69E2D30644D6}"/>
              </a:ext>
            </a:extLst>
          </p:cNvPr>
          <p:cNvSpPr/>
          <p:nvPr/>
        </p:nvSpPr>
        <p:spPr>
          <a:xfrm>
            <a:off x="749746" y="781614"/>
            <a:ext cx="3698428" cy="61536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73757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ZoneTexte 9"/>
          <p:cNvSpPr txBox="1"/>
          <p:nvPr/>
        </p:nvSpPr>
        <p:spPr>
          <a:xfrm>
            <a:off x="3694228" y="5951586"/>
            <a:ext cx="1496435" cy="306366"/>
          </a:xfrm>
          <a:prstGeom prst="rect">
            <a:avLst/>
          </a:prstGeom>
          <a:noFill/>
        </p:spPr>
        <p:txBody>
          <a:bodyPr wrap="none" rtlCol="0">
            <a:spAutoFit/>
          </a:bodyPr>
          <a:lstStyle/>
          <a:p>
            <a:r>
              <a:rPr lang="fr-BE" sz="1391" dirty="0"/>
              <a:t>Embryocloud.com</a:t>
            </a:r>
          </a:p>
        </p:txBody>
      </p:sp>
      <p:grpSp>
        <p:nvGrpSpPr>
          <p:cNvPr id="20" name="Groupe 19">
            <a:extLst>
              <a:ext uri="{FF2B5EF4-FFF2-40B4-BE49-F238E27FC236}">
                <a16:creationId xmlns:a16="http://schemas.microsoft.com/office/drawing/2014/main" id="{69967744-70E5-4429-FF1E-E2F23E79BE2F}"/>
              </a:ext>
            </a:extLst>
          </p:cNvPr>
          <p:cNvGrpSpPr/>
          <p:nvPr/>
        </p:nvGrpSpPr>
        <p:grpSpPr>
          <a:xfrm>
            <a:off x="2319386" y="1740922"/>
            <a:ext cx="4044792" cy="4661703"/>
            <a:chOff x="6495239" y="0"/>
            <a:chExt cx="12658741" cy="13465273"/>
          </a:xfrm>
        </p:grpSpPr>
        <p:grpSp>
          <p:nvGrpSpPr>
            <p:cNvPr id="9" name="Groupe 8">
              <a:extLst>
                <a:ext uri="{FF2B5EF4-FFF2-40B4-BE49-F238E27FC236}">
                  <a16:creationId xmlns:a16="http://schemas.microsoft.com/office/drawing/2014/main" id="{A402C241-8828-B2DE-F79A-A34F24A3D82B}"/>
                </a:ext>
              </a:extLst>
            </p:cNvPr>
            <p:cNvGrpSpPr/>
            <p:nvPr/>
          </p:nvGrpSpPr>
          <p:grpSpPr>
            <a:xfrm>
              <a:off x="6510183" y="0"/>
              <a:ext cx="12643797" cy="11717029"/>
              <a:chOff x="5666583" y="0"/>
              <a:chExt cx="13011076" cy="11595564"/>
            </a:xfrm>
          </p:grpSpPr>
          <p:pic>
            <p:nvPicPr>
              <p:cNvPr id="1028" name="Picture 4" descr="C:\Users\User\AppData\Local\Temp\SNAGHTML57d2dfc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583" y="0"/>
                <a:ext cx="13011076" cy="11595564"/>
              </a:xfrm>
              <a:prstGeom prst="rect">
                <a:avLst/>
              </a:prstGeom>
              <a:solidFill>
                <a:schemeClr val="tx1"/>
              </a:solidFill>
            </p:spPr>
          </p:pic>
          <p:sp>
            <p:nvSpPr>
              <p:cNvPr id="3" name="Forme libre 2"/>
              <p:cNvSpPr/>
              <p:nvPr/>
            </p:nvSpPr>
            <p:spPr>
              <a:xfrm>
                <a:off x="10920904" y="7322632"/>
                <a:ext cx="2788904" cy="3544049"/>
              </a:xfrm>
              <a:custGeom>
                <a:avLst/>
                <a:gdLst>
                  <a:gd name="connsiteX0" fmla="*/ 770995 w 1398012"/>
                  <a:gd name="connsiteY0" fmla="*/ 1750423 h 1776548"/>
                  <a:gd name="connsiteX1" fmla="*/ 627304 w 1398012"/>
                  <a:gd name="connsiteY1" fmla="*/ 1737360 h 1776548"/>
                  <a:gd name="connsiteX2" fmla="*/ 588115 w 1398012"/>
                  <a:gd name="connsiteY2" fmla="*/ 1724297 h 1776548"/>
                  <a:gd name="connsiteX3" fmla="*/ 470549 w 1398012"/>
                  <a:gd name="connsiteY3" fmla="*/ 1711234 h 1776548"/>
                  <a:gd name="connsiteX4" fmla="*/ 405235 w 1398012"/>
                  <a:gd name="connsiteY4" fmla="*/ 1645920 h 1776548"/>
                  <a:gd name="connsiteX5" fmla="*/ 366046 w 1398012"/>
                  <a:gd name="connsiteY5" fmla="*/ 1619794 h 1776548"/>
                  <a:gd name="connsiteX6" fmla="*/ 274606 w 1398012"/>
                  <a:gd name="connsiteY6" fmla="*/ 1528354 h 1776548"/>
                  <a:gd name="connsiteX7" fmla="*/ 222355 w 1398012"/>
                  <a:gd name="connsiteY7" fmla="*/ 1449977 h 1776548"/>
                  <a:gd name="connsiteX8" fmla="*/ 183166 w 1398012"/>
                  <a:gd name="connsiteY8" fmla="*/ 1332411 h 1776548"/>
                  <a:gd name="connsiteX9" fmla="*/ 170104 w 1398012"/>
                  <a:gd name="connsiteY9" fmla="*/ 1293223 h 1776548"/>
                  <a:gd name="connsiteX10" fmla="*/ 143978 w 1398012"/>
                  <a:gd name="connsiteY10" fmla="*/ 1254034 h 1776548"/>
                  <a:gd name="connsiteX11" fmla="*/ 78664 w 1398012"/>
                  <a:gd name="connsiteY11" fmla="*/ 1136468 h 1776548"/>
                  <a:gd name="connsiteX12" fmla="*/ 39475 w 1398012"/>
                  <a:gd name="connsiteY12" fmla="*/ 1005840 h 1776548"/>
                  <a:gd name="connsiteX13" fmla="*/ 26412 w 1398012"/>
                  <a:gd name="connsiteY13" fmla="*/ 927463 h 1776548"/>
                  <a:gd name="connsiteX14" fmla="*/ 13349 w 1398012"/>
                  <a:gd name="connsiteY14" fmla="*/ 143691 h 1776548"/>
                  <a:gd name="connsiteX15" fmla="*/ 78664 w 1398012"/>
                  <a:gd name="connsiteY15" fmla="*/ 78377 h 1776548"/>
                  <a:gd name="connsiteX16" fmla="*/ 91726 w 1398012"/>
                  <a:gd name="connsiteY16" fmla="*/ 39188 h 1776548"/>
                  <a:gd name="connsiteX17" fmla="*/ 143978 w 1398012"/>
                  <a:gd name="connsiteY17" fmla="*/ 26126 h 1776548"/>
                  <a:gd name="connsiteX18" fmla="*/ 248481 w 1398012"/>
                  <a:gd name="connsiteY18" fmla="*/ 0 h 1776548"/>
                  <a:gd name="connsiteX19" fmla="*/ 366046 w 1398012"/>
                  <a:gd name="connsiteY19" fmla="*/ 13063 h 1776548"/>
                  <a:gd name="connsiteX20" fmla="*/ 405235 w 1398012"/>
                  <a:gd name="connsiteY20" fmla="*/ 26126 h 1776548"/>
                  <a:gd name="connsiteX21" fmla="*/ 496675 w 1398012"/>
                  <a:gd name="connsiteY21" fmla="*/ 39188 h 1776548"/>
                  <a:gd name="connsiteX22" fmla="*/ 588115 w 1398012"/>
                  <a:gd name="connsiteY22" fmla="*/ 78377 h 1776548"/>
                  <a:gd name="connsiteX23" fmla="*/ 666492 w 1398012"/>
                  <a:gd name="connsiteY23" fmla="*/ 104503 h 1776548"/>
                  <a:gd name="connsiteX24" fmla="*/ 705681 w 1398012"/>
                  <a:gd name="connsiteY24" fmla="*/ 117566 h 1776548"/>
                  <a:gd name="connsiteX25" fmla="*/ 744869 w 1398012"/>
                  <a:gd name="connsiteY25" fmla="*/ 130628 h 1776548"/>
                  <a:gd name="connsiteX26" fmla="*/ 1019189 w 1398012"/>
                  <a:gd name="connsiteY26" fmla="*/ 143691 h 1776548"/>
                  <a:gd name="connsiteX27" fmla="*/ 1084504 w 1398012"/>
                  <a:gd name="connsiteY27" fmla="*/ 156754 h 1776548"/>
                  <a:gd name="connsiteX28" fmla="*/ 1123692 w 1398012"/>
                  <a:gd name="connsiteY28" fmla="*/ 169817 h 1776548"/>
                  <a:gd name="connsiteX29" fmla="*/ 1202069 w 1398012"/>
                  <a:gd name="connsiteY29" fmla="*/ 182880 h 1776548"/>
                  <a:gd name="connsiteX30" fmla="*/ 1280446 w 1398012"/>
                  <a:gd name="connsiteY30" fmla="*/ 209006 h 1776548"/>
                  <a:gd name="connsiteX31" fmla="*/ 1319635 w 1398012"/>
                  <a:gd name="connsiteY31" fmla="*/ 222068 h 1776548"/>
                  <a:gd name="connsiteX32" fmla="*/ 1384949 w 1398012"/>
                  <a:gd name="connsiteY32" fmla="*/ 326571 h 1776548"/>
                  <a:gd name="connsiteX33" fmla="*/ 1398012 w 1398012"/>
                  <a:gd name="connsiteY33" fmla="*/ 365760 h 1776548"/>
                  <a:gd name="connsiteX34" fmla="*/ 1371886 w 1398012"/>
                  <a:gd name="connsiteY34" fmla="*/ 587828 h 1776548"/>
                  <a:gd name="connsiteX35" fmla="*/ 1345761 w 1398012"/>
                  <a:gd name="connsiteY35" fmla="*/ 666206 h 1776548"/>
                  <a:gd name="connsiteX36" fmla="*/ 1319635 w 1398012"/>
                  <a:gd name="connsiteY36" fmla="*/ 770708 h 1776548"/>
                  <a:gd name="connsiteX37" fmla="*/ 1306572 w 1398012"/>
                  <a:gd name="connsiteY37" fmla="*/ 822960 h 1776548"/>
                  <a:gd name="connsiteX38" fmla="*/ 1293509 w 1398012"/>
                  <a:gd name="connsiteY38" fmla="*/ 901337 h 1776548"/>
                  <a:gd name="connsiteX39" fmla="*/ 1254321 w 1398012"/>
                  <a:gd name="connsiteY39" fmla="*/ 1018903 h 1776548"/>
                  <a:gd name="connsiteX40" fmla="*/ 1189006 w 1398012"/>
                  <a:gd name="connsiteY40" fmla="*/ 1214846 h 1776548"/>
                  <a:gd name="connsiteX41" fmla="*/ 1175944 w 1398012"/>
                  <a:gd name="connsiteY41" fmla="*/ 1254034 h 1776548"/>
                  <a:gd name="connsiteX42" fmla="*/ 1162881 w 1398012"/>
                  <a:gd name="connsiteY42" fmla="*/ 1293223 h 1776548"/>
                  <a:gd name="connsiteX43" fmla="*/ 1149818 w 1398012"/>
                  <a:gd name="connsiteY43" fmla="*/ 1371600 h 1776548"/>
                  <a:gd name="connsiteX44" fmla="*/ 1123692 w 1398012"/>
                  <a:gd name="connsiteY44" fmla="*/ 1632857 h 1776548"/>
                  <a:gd name="connsiteX45" fmla="*/ 1097566 w 1398012"/>
                  <a:gd name="connsiteY45" fmla="*/ 1711234 h 1776548"/>
                  <a:gd name="connsiteX46" fmla="*/ 1058378 w 1398012"/>
                  <a:gd name="connsiteY46" fmla="*/ 1724297 h 1776548"/>
                  <a:gd name="connsiteX47" fmla="*/ 1019189 w 1398012"/>
                  <a:gd name="connsiteY47" fmla="*/ 1763486 h 1776548"/>
                  <a:gd name="connsiteX48" fmla="*/ 980001 w 1398012"/>
                  <a:gd name="connsiteY48" fmla="*/ 1776548 h 1776548"/>
                  <a:gd name="connsiteX49" fmla="*/ 770995 w 1398012"/>
                  <a:gd name="connsiteY49" fmla="*/ 1750423 h 177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98012" h="1776548">
                    <a:moveTo>
                      <a:pt x="770995" y="1750423"/>
                    </a:moveTo>
                    <a:cubicBezTo>
                      <a:pt x="712212" y="1743892"/>
                      <a:pt x="674915" y="1744162"/>
                      <a:pt x="627304" y="1737360"/>
                    </a:cubicBezTo>
                    <a:cubicBezTo>
                      <a:pt x="613673" y="1735413"/>
                      <a:pt x="601697" y="1726561"/>
                      <a:pt x="588115" y="1724297"/>
                    </a:cubicBezTo>
                    <a:cubicBezTo>
                      <a:pt x="549222" y="1717815"/>
                      <a:pt x="509738" y="1715588"/>
                      <a:pt x="470549" y="1711234"/>
                    </a:cubicBezTo>
                    <a:cubicBezTo>
                      <a:pt x="366044" y="1641562"/>
                      <a:pt x="492324" y="1733008"/>
                      <a:pt x="405235" y="1645920"/>
                    </a:cubicBezTo>
                    <a:cubicBezTo>
                      <a:pt x="394133" y="1634819"/>
                      <a:pt x="379109" y="1628503"/>
                      <a:pt x="366046" y="1619794"/>
                    </a:cubicBezTo>
                    <a:cubicBezTo>
                      <a:pt x="306157" y="1529960"/>
                      <a:pt x="343583" y="1551346"/>
                      <a:pt x="274606" y="1528354"/>
                    </a:cubicBezTo>
                    <a:cubicBezTo>
                      <a:pt x="257189" y="1502228"/>
                      <a:pt x="232284" y="1479765"/>
                      <a:pt x="222355" y="1449977"/>
                    </a:cubicBezTo>
                    <a:lnTo>
                      <a:pt x="183166" y="1332411"/>
                    </a:lnTo>
                    <a:cubicBezTo>
                      <a:pt x="178812" y="1319348"/>
                      <a:pt x="177742" y="1304680"/>
                      <a:pt x="170104" y="1293223"/>
                    </a:cubicBezTo>
                    <a:cubicBezTo>
                      <a:pt x="161395" y="1280160"/>
                      <a:pt x="150354" y="1268381"/>
                      <a:pt x="143978" y="1254034"/>
                    </a:cubicBezTo>
                    <a:cubicBezTo>
                      <a:pt x="92829" y="1138950"/>
                      <a:pt x="150192" y="1207997"/>
                      <a:pt x="78664" y="1136468"/>
                    </a:cubicBezTo>
                    <a:cubicBezTo>
                      <a:pt x="62003" y="1086485"/>
                      <a:pt x="49346" y="1055194"/>
                      <a:pt x="39475" y="1005840"/>
                    </a:cubicBezTo>
                    <a:cubicBezTo>
                      <a:pt x="34281" y="979868"/>
                      <a:pt x="30766" y="953589"/>
                      <a:pt x="26412" y="927463"/>
                    </a:cubicBezTo>
                    <a:cubicBezTo>
                      <a:pt x="13032" y="673239"/>
                      <a:pt x="-17531" y="401023"/>
                      <a:pt x="13349" y="143691"/>
                    </a:cubicBezTo>
                    <a:cubicBezTo>
                      <a:pt x="17135" y="112139"/>
                      <a:pt x="57461" y="92512"/>
                      <a:pt x="78664" y="78377"/>
                    </a:cubicBezTo>
                    <a:cubicBezTo>
                      <a:pt x="83018" y="65314"/>
                      <a:pt x="80974" y="47790"/>
                      <a:pt x="91726" y="39188"/>
                    </a:cubicBezTo>
                    <a:cubicBezTo>
                      <a:pt x="105745" y="27973"/>
                      <a:pt x="126452" y="30021"/>
                      <a:pt x="143978" y="26126"/>
                    </a:cubicBezTo>
                    <a:cubicBezTo>
                      <a:pt x="238550" y="5111"/>
                      <a:pt x="178458" y="23341"/>
                      <a:pt x="248481" y="0"/>
                    </a:cubicBezTo>
                    <a:cubicBezTo>
                      <a:pt x="287669" y="4354"/>
                      <a:pt x="327153" y="6581"/>
                      <a:pt x="366046" y="13063"/>
                    </a:cubicBezTo>
                    <a:cubicBezTo>
                      <a:pt x="379628" y="15327"/>
                      <a:pt x="391733" y="23426"/>
                      <a:pt x="405235" y="26126"/>
                    </a:cubicBezTo>
                    <a:cubicBezTo>
                      <a:pt x="435427" y="32164"/>
                      <a:pt x="466195" y="34834"/>
                      <a:pt x="496675" y="39188"/>
                    </a:cubicBezTo>
                    <a:cubicBezTo>
                      <a:pt x="558849" y="80637"/>
                      <a:pt x="511431" y="55371"/>
                      <a:pt x="588115" y="78377"/>
                    </a:cubicBezTo>
                    <a:cubicBezTo>
                      <a:pt x="614492" y="86290"/>
                      <a:pt x="640366" y="95794"/>
                      <a:pt x="666492" y="104503"/>
                    </a:cubicBezTo>
                    <a:lnTo>
                      <a:pt x="705681" y="117566"/>
                    </a:lnTo>
                    <a:cubicBezTo>
                      <a:pt x="718744" y="121920"/>
                      <a:pt x="731115" y="129973"/>
                      <a:pt x="744869" y="130628"/>
                    </a:cubicBezTo>
                    <a:lnTo>
                      <a:pt x="1019189" y="143691"/>
                    </a:lnTo>
                    <a:cubicBezTo>
                      <a:pt x="1040961" y="148045"/>
                      <a:pt x="1062964" y="151369"/>
                      <a:pt x="1084504" y="156754"/>
                    </a:cubicBezTo>
                    <a:cubicBezTo>
                      <a:pt x="1097862" y="160094"/>
                      <a:pt x="1110251" y="166830"/>
                      <a:pt x="1123692" y="169817"/>
                    </a:cubicBezTo>
                    <a:cubicBezTo>
                      <a:pt x="1149547" y="175563"/>
                      <a:pt x="1176374" y="176456"/>
                      <a:pt x="1202069" y="182880"/>
                    </a:cubicBezTo>
                    <a:cubicBezTo>
                      <a:pt x="1228786" y="189559"/>
                      <a:pt x="1254320" y="200298"/>
                      <a:pt x="1280446" y="209006"/>
                    </a:cubicBezTo>
                    <a:lnTo>
                      <a:pt x="1319635" y="222068"/>
                    </a:lnTo>
                    <a:cubicBezTo>
                      <a:pt x="1381738" y="263470"/>
                      <a:pt x="1353859" y="233300"/>
                      <a:pt x="1384949" y="326571"/>
                    </a:cubicBezTo>
                    <a:lnTo>
                      <a:pt x="1398012" y="365760"/>
                    </a:lnTo>
                    <a:cubicBezTo>
                      <a:pt x="1393430" y="416162"/>
                      <a:pt x="1386865" y="527912"/>
                      <a:pt x="1371886" y="587828"/>
                    </a:cubicBezTo>
                    <a:cubicBezTo>
                      <a:pt x="1365207" y="614545"/>
                      <a:pt x="1352440" y="639489"/>
                      <a:pt x="1345761" y="666206"/>
                    </a:cubicBezTo>
                    <a:lnTo>
                      <a:pt x="1319635" y="770708"/>
                    </a:lnTo>
                    <a:cubicBezTo>
                      <a:pt x="1315281" y="788125"/>
                      <a:pt x="1309524" y="805251"/>
                      <a:pt x="1306572" y="822960"/>
                    </a:cubicBezTo>
                    <a:cubicBezTo>
                      <a:pt x="1302218" y="849086"/>
                      <a:pt x="1299933" y="875642"/>
                      <a:pt x="1293509" y="901337"/>
                    </a:cubicBezTo>
                    <a:cubicBezTo>
                      <a:pt x="1293507" y="901344"/>
                      <a:pt x="1260854" y="999305"/>
                      <a:pt x="1254321" y="1018903"/>
                    </a:cubicBezTo>
                    <a:lnTo>
                      <a:pt x="1189006" y="1214846"/>
                    </a:lnTo>
                    <a:lnTo>
                      <a:pt x="1175944" y="1254034"/>
                    </a:lnTo>
                    <a:cubicBezTo>
                      <a:pt x="1171590" y="1267097"/>
                      <a:pt x="1165145" y="1279641"/>
                      <a:pt x="1162881" y="1293223"/>
                    </a:cubicBezTo>
                    <a:cubicBezTo>
                      <a:pt x="1158527" y="1319349"/>
                      <a:pt x="1152854" y="1345289"/>
                      <a:pt x="1149818" y="1371600"/>
                    </a:cubicBezTo>
                    <a:cubicBezTo>
                      <a:pt x="1139786" y="1458543"/>
                      <a:pt x="1151369" y="1549828"/>
                      <a:pt x="1123692" y="1632857"/>
                    </a:cubicBezTo>
                    <a:cubicBezTo>
                      <a:pt x="1114983" y="1658983"/>
                      <a:pt x="1123692" y="1702525"/>
                      <a:pt x="1097566" y="1711234"/>
                    </a:cubicBezTo>
                    <a:lnTo>
                      <a:pt x="1058378" y="1724297"/>
                    </a:lnTo>
                    <a:cubicBezTo>
                      <a:pt x="1045315" y="1737360"/>
                      <a:pt x="1034560" y="1753239"/>
                      <a:pt x="1019189" y="1763486"/>
                    </a:cubicBezTo>
                    <a:cubicBezTo>
                      <a:pt x="1007732" y="1771124"/>
                      <a:pt x="993770" y="1776548"/>
                      <a:pt x="980001" y="1776548"/>
                    </a:cubicBezTo>
                    <a:cubicBezTo>
                      <a:pt x="785651" y="1776548"/>
                      <a:pt x="829778" y="1756954"/>
                      <a:pt x="770995" y="1750423"/>
                    </a:cubicBezTo>
                    <a:close/>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371"/>
              </a:p>
            </p:txBody>
          </p:sp>
          <p:sp>
            <p:nvSpPr>
              <p:cNvPr id="4" name="Forme libre 3"/>
              <p:cNvSpPr/>
              <p:nvPr/>
            </p:nvSpPr>
            <p:spPr>
              <a:xfrm>
                <a:off x="10772033" y="6358442"/>
                <a:ext cx="3101044" cy="1224781"/>
              </a:xfrm>
              <a:custGeom>
                <a:avLst/>
                <a:gdLst>
                  <a:gd name="connsiteX0" fmla="*/ 862149 w 1554480"/>
                  <a:gd name="connsiteY0" fmla="*/ 52252 h 613954"/>
                  <a:gd name="connsiteX1" fmla="*/ 796835 w 1554480"/>
                  <a:gd name="connsiteY1" fmla="*/ 39189 h 613954"/>
                  <a:gd name="connsiteX2" fmla="*/ 718457 w 1554480"/>
                  <a:gd name="connsiteY2" fmla="*/ 13063 h 613954"/>
                  <a:gd name="connsiteX3" fmla="*/ 365760 w 1554480"/>
                  <a:gd name="connsiteY3" fmla="*/ 0 h 613954"/>
                  <a:gd name="connsiteX4" fmla="*/ 156755 w 1554480"/>
                  <a:gd name="connsiteY4" fmla="*/ 13063 h 613954"/>
                  <a:gd name="connsiteX5" fmla="*/ 117566 w 1554480"/>
                  <a:gd name="connsiteY5" fmla="*/ 52252 h 613954"/>
                  <a:gd name="connsiteX6" fmla="*/ 78377 w 1554480"/>
                  <a:gd name="connsiteY6" fmla="*/ 78377 h 613954"/>
                  <a:gd name="connsiteX7" fmla="*/ 26126 w 1554480"/>
                  <a:gd name="connsiteY7" fmla="*/ 156754 h 613954"/>
                  <a:gd name="connsiteX8" fmla="*/ 0 w 1554480"/>
                  <a:gd name="connsiteY8" fmla="*/ 274320 h 613954"/>
                  <a:gd name="connsiteX9" fmla="*/ 39189 w 1554480"/>
                  <a:gd name="connsiteY9" fmla="*/ 418012 h 613954"/>
                  <a:gd name="connsiteX10" fmla="*/ 91440 w 1554480"/>
                  <a:gd name="connsiteY10" fmla="*/ 431074 h 613954"/>
                  <a:gd name="connsiteX11" fmla="*/ 222069 w 1554480"/>
                  <a:gd name="connsiteY11" fmla="*/ 418012 h 613954"/>
                  <a:gd name="connsiteX12" fmla="*/ 261257 w 1554480"/>
                  <a:gd name="connsiteY12" fmla="*/ 391886 h 613954"/>
                  <a:gd name="connsiteX13" fmla="*/ 326572 w 1554480"/>
                  <a:gd name="connsiteY13" fmla="*/ 378823 h 613954"/>
                  <a:gd name="connsiteX14" fmla="*/ 509452 w 1554480"/>
                  <a:gd name="connsiteY14" fmla="*/ 391886 h 613954"/>
                  <a:gd name="connsiteX15" fmla="*/ 587829 w 1554480"/>
                  <a:gd name="connsiteY15" fmla="*/ 418012 h 613954"/>
                  <a:gd name="connsiteX16" fmla="*/ 640080 w 1554480"/>
                  <a:gd name="connsiteY16" fmla="*/ 431074 h 613954"/>
                  <a:gd name="connsiteX17" fmla="*/ 718457 w 1554480"/>
                  <a:gd name="connsiteY17" fmla="*/ 483326 h 613954"/>
                  <a:gd name="connsiteX18" fmla="*/ 796835 w 1554480"/>
                  <a:gd name="connsiteY18" fmla="*/ 509452 h 613954"/>
                  <a:gd name="connsiteX19" fmla="*/ 836023 w 1554480"/>
                  <a:gd name="connsiteY19" fmla="*/ 522514 h 613954"/>
                  <a:gd name="connsiteX20" fmla="*/ 992777 w 1554480"/>
                  <a:gd name="connsiteY20" fmla="*/ 535577 h 613954"/>
                  <a:gd name="connsiteX21" fmla="*/ 1227909 w 1554480"/>
                  <a:gd name="connsiteY21" fmla="*/ 574766 h 613954"/>
                  <a:gd name="connsiteX22" fmla="*/ 1358537 w 1554480"/>
                  <a:gd name="connsiteY22" fmla="*/ 613954 h 613954"/>
                  <a:gd name="connsiteX23" fmla="*/ 1423852 w 1554480"/>
                  <a:gd name="connsiteY23" fmla="*/ 600892 h 613954"/>
                  <a:gd name="connsiteX24" fmla="*/ 1489166 w 1554480"/>
                  <a:gd name="connsiteY24" fmla="*/ 535577 h 613954"/>
                  <a:gd name="connsiteX25" fmla="*/ 1515292 w 1554480"/>
                  <a:gd name="connsiteY25" fmla="*/ 457200 h 613954"/>
                  <a:gd name="connsiteX26" fmla="*/ 1528355 w 1554480"/>
                  <a:gd name="connsiteY26" fmla="*/ 418012 h 613954"/>
                  <a:gd name="connsiteX27" fmla="*/ 1554480 w 1554480"/>
                  <a:gd name="connsiteY27" fmla="*/ 313509 h 613954"/>
                  <a:gd name="connsiteX28" fmla="*/ 1541417 w 1554480"/>
                  <a:gd name="connsiteY28" fmla="*/ 156754 h 613954"/>
                  <a:gd name="connsiteX29" fmla="*/ 1528355 w 1554480"/>
                  <a:gd name="connsiteY29" fmla="*/ 117566 h 613954"/>
                  <a:gd name="connsiteX30" fmla="*/ 1476103 w 1554480"/>
                  <a:gd name="connsiteY30" fmla="*/ 104503 h 613954"/>
                  <a:gd name="connsiteX31" fmla="*/ 1384663 w 1554480"/>
                  <a:gd name="connsiteY31" fmla="*/ 78377 h 613954"/>
                  <a:gd name="connsiteX32" fmla="*/ 1306286 w 1554480"/>
                  <a:gd name="connsiteY32" fmla="*/ 65314 h 613954"/>
                  <a:gd name="connsiteX33" fmla="*/ 1175657 w 1554480"/>
                  <a:gd name="connsiteY33" fmla="*/ 39189 h 613954"/>
                  <a:gd name="connsiteX34" fmla="*/ 862149 w 1554480"/>
                  <a:gd name="connsiteY34" fmla="*/ 52252 h 61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54480" h="613954">
                    <a:moveTo>
                      <a:pt x="862149" y="52252"/>
                    </a:moveTo>
                    <a:cubicBezTo>
                      <a:pt x="799012" y="52252"/>
                      <a:pt x="818255" y="45031"/>
                      <a:pt x="796835" y="39189"/>
                    </a:cubicBezTo>
                    <a:cubicBezTo>
                      <a:pt x="770266" y="31943"/>
                      <a:pt x="745977" y="14082"/>
                      <a:pt x="718457" y="13063"/>
                    </a:cubicBezTo>
                    <a:lnTo>
                      <a:pt x="365760" y="0"/>
                    </a:lnTo>
                    <a:cubicBezTo>
                      <a:pt x="296092" y="4354"/>
                      <a:pt x="225062" y="-1318"/>
                      <a:pt x="156755" y="13063"/>
                    </a:cubicBezTo>
                    <a:cubicBezTo>
                      <a:pt x="138677" y="16869"/>
                      <a:pt x="131758" y="40425"/>
                      <a:pt x="117566" y="52252"/>
                    </a:cubicBezTo>
                    <a:cubicBezTo>
                      <a:pt x="105505" y="62303"/>
                      <a:pt x="91440" y="69669"/>
                      <a:pt x="78377" y="78377"/>
                    </a:cubicBezTo>
                    <a:cubicBezTo>
                      <a:pt x="60960" y="104503"/>
                      <a:pt x="33741" y="126292"/>
                      <a:pt x="26126" y="156754"/>
                    </a:cubicBezTo>
                    <a:cubicBezTo>
                      <a:pt x="7678" y="230546"/>
                      <a:pt x="16584" y="191401"/>
                      <a:pt x="0" y="274320"/>
                    </a:cubicBezTo>
                    <a:cubicBezTo>
                      <a:pt x="3424" y="301709"/>
                      <a:pt x="-1228" y="391067"/>
                      <a:pt x="39189" y="418012"/>
                    </a:cubicBezTo>
                    <a:cubicBezTo>
                      <a:pt x="54127" y="427970"/>
                      <a:pt x="74023" y="426720"/>
                      <a:pt x="91440" y="431074"/>
                    </a:cubicBezTo>
                    <a:cubicBezTo>
                      <a:pt x="134983" y="426720"/>
                      <a:pt x="179429" y="427852"/>
                      <a:pt x="222069" y="418012"/>
                    </a:cubicBezTo>
                    <a:cubicBezTo>
                      <a:pt x="237366" y="414482"/>
                      <a:pt x="246557" y="397399"/>
                      <a:pt x="261257" y="391886"/>
                    </a:cubicBezTo>
                    <a:cubicBezTo>
                      <a:pt x="282046" y="384090"/>
                      <a:pt x="304800" y="383177"/>
                      <a:pt x="326572" y="378823"/>
                    </a:cubicBezTo>
                    <a:cubicBezTo>
                      <a:pt x="387532" y="383177"/>
                      <a:pt x="449013" y="382820"/>
                      <a:pt x="509452" y="391886"/>
                    </a:cubicBezTo>
                    <a:cubicBezTo>
                      <a:pt x="536686" y="395971"/>
                      <a:pt x="561112" y="411333"/>
                      <a:pt x="587829" y="418012"/>
                    </a:cubicBezTo>
                    <a:lnTo>
                      <a:pt x="640080" y="431074"/>
                    </a:lnTo>
                    <a:cubicBezTo>
                      <a:pt x="666206" y="448491"/>
                      <a:pt x="688669" y="473397"/>
                      <a:pt x="718457" y="483326"/>
                    </a:cubicBezTo>
                    <a:lnTo>
                      <a:pt x="796835" y="509452"/>
                    </a:lnTo>
                    <a:cubicBezTo>
                      <a:pt x="809898" y="513806"/>
                      <a:pt x="822301" y="521371"/>
                      <a:pt x="836023" y="522514"/>
                    </a:cubicBezTo>
                    <a:lnTo>
                      <a:pt x="992777" y="535577"/>
                    </a:lnTo>
                    <a:cubicBezTo>
                      <a:pt x="1120897" y="578284"/>
                      <a:pt x="1043711" y="559416"/>
                      <a:pt x="1227909" y="574766"/>
                    </a:cubicBezTo>
                    <a:cubicBezTo>
                      <a:pt x="1323318" y="606569"/>
                      <a:pt x="1279569" y="594213"/>
                      <a:pt x="1358537" y="613954"/>
                    </a:cubicBezTo>
                    <a:cubicBezTo>
                      <a:pt x="1380309" y="609600"/>
                      <a:pt x="1403063" y="608688"/>
                      <a:pt x="1423852" y="600892"/>
                    </a:cubicBezTo>
                    <a:cubicBezTo>
                      <a:pt x="1454041" y="589571"/>
                      <a:pt x="1476394" y="564314"/>
                      <a:pt x="1489166" y="535577"/>
                    </a:cubicBezTo>
                    <a:cubicBezTo>
                      <a:pt x="1500351" y="510412"/>
                      <a:pt x="1506583" y="483326"/>
                      <a:pt x="1515292" y="457200"/>
                    </a:cubicBezTo>
                    <a:cubicBezTo>
                      <a:pt x="1519646" y="444137"/>
                      <a:pt x="1525016" y="431370"/>
                      <a:pt x="1528355" y="418012"/>
                    </a:cubicBezTo>
                    <a:lnTo>
                      <a:pt x="1554480" y="313509"/>
                    </a:lnTo>
                    <a:cubicBezTo>
                      <a:pt x="1550126" y="261257"/>
                      <a:pt x="1548347" y="208727"/>
                      <a:pt x="1541417" y="156754"/>
                    </a:cubicBezTo>
                    <a:cubicBezTo>
                      <a:pt x="1539597" y="143106"/>
                      <a:pt x="1539107" y="126168"/>
                      <a:pt x="1528355" y="117566"/>
                    </a:cubicBezTo>
                    <a:cubicBezTo>
                      <a:pt x="1514336" y="106351"/>
                      <a:pt x="1493366" y="109435"/>
                      <a:pt x="1476103" y="104503"/>
                    </a:cubicBezTo>
                    <a:cubicBezTo>
                      <a:pt x="1417998" y="87901"/>
                      <a:pt x="1452731" y="91991"/>
                      <a:pt x="1384663" y="78377"/>
                    </a:cubicBezTo>
                    <a:cubicBezTo>
                      <a:pt x="1358691" y="73183"/>
                      <a:pt x="1332141" y="71059"/>
                      <a:pt x="1306286" y="65314"/>
                    </a:cubicBezTo>
                    <a:cubicBezTo>
                      <a:pt x="1225560" y="47375"/>
                      <a:pt x="1308294" y="43334"/>
                      <a:pt x="1175657" y="39189"/>
                    </a:cubicBezTo>
                    <a:cubicBezTo>
                      <a:pt x="1066853" y="35789"/>
                      <a:pt x="925286" y="52252"/>
                      <a:pt x="862149" y="52252"/>
                    </a:cubicBezTo>
                    <a:close/>
                  </a:path>
                </a:pathLst>
              </a:custGeom>
              <a:noFill/>
              <a:ln>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371"/>
              </a:p>
            </p:txBody>
          </p:sp>
          <p:sp>
            <p:nvSpPr>
              <p:cNvPr id="5" name="Forme libre 4"/>
              <p:cNvSpPr/>
              <p:nvPr/>
            </p:nvSpPr>
            <p:spPr>
              <a:xfrm>
                <a:off x="12409617" y="166345"/>
                <a:ext cx="4977304" cy="6105035"/>
              </a:xfrm>
              <a:custGeom>
                <a:avLst/>
                <a:gdLst>
                  <a:gd name="connsiteX0" fmla="*/ 548640 w 2495005"/>
                  <a:gd name="connsiteY0" fmla="*/ 2955807 h 3060310"/>
                  <a:gd name="connsiteX1" fmla="*/ 509451 w 2495005"/>
                  <a:gd name="connsiteY1" fmla="*/ 2890492 h 3060310"/>
                  <a:gd name="connsiteX2" fmla="*/ 483325 w 2495005"/>
                  <a:gd name="connsiteY2" fmla="*/ 2851304 h 3060310"/>
                  <a:gd name="connsiteX3" fmla="*/ 444137 w 2495005"/>
                  <a:gd name="connsiteY3" fmla="*/ 2838241 h 3060310"/>
                  <a:gd name="connsiteX4" fmla="*/ 404948 w 2495005"/>
                  <a:gd name="connsiteY4" fmla="*/ 2812115 h 3060310"/>
                  <a:gd name="connsiteX5" fmla="*/ 326571 w 2495005"/>
                  <a:gd name="connsiteY5" fmla="*/ 2694550 h 3060310"/>
                  <a:gd name="connsiteX6" fmla="*/ 300445 w 2495005"/>
                  <a:gd name="connsiteY6" fmla="*/ 2655361 h 3060310"/>
                  <a:gd name="connsiteX7" fmla="*/ 235131 w 2495005"/>
                  <a:gd name="connsiteY7" fmla="*/ 2537795 h 3060310"/>
                  <a:gd name="connsiteX8" fmla="*/ 209005 w 2495005"/>
                  <a:gd name="connsiteY8" fmla="*/ 2498607 h 3060310"/>
                  <a:gd name="connsiteX9" fmla="*/ 195943 w 2495005"/>
                  <a:gd name="connsiteY9" fmla="*/ 2459418 h 3060310"/>
                  <a:gd name="connsiteX10" fmla="*/ 130628 w 2495005"/>
                  <a:gd name="connsiteY10" fmla="*/ 2381041 h 3060310"/>
                  <a:gd name="connsiteX11" fmla="*/ 117565 w 2495005"/>
                  <a:gd name="connsiteY11" fmla="*/ 2341852 h 3060310"/>
                  <a:gd name="connsiteX12" fmla="*/ 91440 w 2495005"/>
                  <a:gd name="connsiteY12" fmla="*/ 2302664 h 3060310"/>
                  <a:gd name="connsiteX13" fmla="*/ 65314 w 2495005"/>
                  <a:gd name="connsiteY13" fmla="*/ 2224287 h 3060310"/>
                  <a:gd name="connsiteX14" fmla="*/ 39188 w 2495005"/>
                  <a:gd name="connsiteY14" fmla="*/ 2145910 h 3060310"/>
                  <a:gd name="connsiteX15" fmla="*/ 26125 w 2495005"/>
                  <a:gd name="connsiteY15" fmla="*/ 2106721 h 3060310"/>
                  <a:gd name="connsiteX16" fmla="*/ 13063 w 2495005"/>
                  <a:gd name="connsiteY16" fmla="*/ 1871590 h 3060310"/>
                  <a:gd name="connsiteX17" fmla="*/ 0 w 2495005"/>
                  <a:gd name="connsiteY17" fmla="*/ 1780150 h 3060310"/>
                  <a:gd name="connsiteX18" fmla="*/ 13063 w 2495005"/>
                  <a:gd name="connsiteY18" fmla="*/ 1623395 h 3060310"/>
                  <a:gd name="connsiteX19" fmla="*/ 78377 w 2495005"/>
                  <a:gd name="connsiteY19" fmla="*/ 1492767 h 3060310"/>
                  <a:gd name="connsiteX20" fmla="*/ 104503 w 2495005"/>
                  <a:gd name="connsiteY20" fmla="*/ 1453578 h 3060310"/>
                  <a:gd name="connsiteX21" fmla="*/ 143691 w 2495005"/>
                  <a:gd name="connsiteY21" fmla="*/ 1375201 h 3060310"/>
                  <a:gd name="connsiteX22" fmla="*/ 169817 w 2495005"/>
                  <a:gd name="connsiteY22" fmla="*/ 1296824 h 3060310"/>
                  <a:gd name="connsiteX23" fmla="*/ 182880 w 2495005"/>
                  <a:gd name="connsiteY23" fmla="*/ 1257635 h 3060310"/>
                  <a:gd name="connsiteX24" fmla="*/ 209005 w 2495005"/>
                  <a:gd name="connsiteY24" fmla="*/ 1140070 h 3060310"/>
                  <a:gd name="connsiteX25" fmla="*/ 222068 w 2495005"/>
                  <a:gd name="connsiteY25" fmla="*/ 1048630 h 3060310"/>
                  <a:gd name="connsiteX26" fmla="*/ 261257 w 2495005"/>
                  <a:gd name="connsiteY26" fmla="*/ 774310 h 3060310"/>
                  <a:gd name="connsiteX27" fmla="*/ 287383 w 2495005"/>
                  <a:gd name="connsiteY27" fmla="*/ 735121 h 3060310"/>
                  <a:gd name="connsiteX28" fmla="*/ 326571 w 2495005"/>
                  <a:gd name="connsiteY28" fmla="*/ 591430 h 3060310"/>
                  <a:gd name="connsiteX29" fmla="*/ 352697 w 2495005"/>
                  <a:gd name="connsiteY29" fmla="*/ 499990 h 3060310"/>
                  <a:gd name="connsiteX30" fmla="*/ 391885 w 2495005"/>
                  <a:gd name="connsiteY30" fmla="*/ 473864 h 3060310"/>
                  <a:gd name="connsiteX31" fmla="*/ 431074 w 2495005"/>
                  <a:gd name="connsiteY31" fmla="*/ 395487 h 3060310"/>
                  <a:gd name="connsiteX32" fmla="*/ 470263 w 2495005"/>
                  <a:gd name="connsiteY32" fmla="*/ 369361 h 3060310"/>
                  <a:gd name="connsiteX33" fmla="*/ 509451 w 2495005"/>
                  <a:gd name="connsiteY33" fmla="*/ 290984 h 3060310"/>
                  <a:gd name="connsiteX34" fmla="*/ 587828 w 2495005"/>
                  <a:gd name="connsiteY34" fmla="*/ 264858 h 3060310"/>
                  <a:gd name="connsiteX35" fmla="*/ 627017 w 2495005"/>
                  <a:gd name="connsiteY35" fmla="*/ 251795 h 3060310"/>
                  <a:gd name="connsiteX36" fmla="*/ 783771 w 2495005"/>
                  <a:gd name="connsiteY36" fmla="*/ 147292 h 3060310"/>
                  <a:gd name="connsiteX37" fmla="*/ 822960 w 2495005"/>
                  <a:gd name="connsiteY37" fmla="*/ 121167 h 3060310"/>
                  <a:gd name="connsiteX38" fmla="*/ 862148 w 2495005"/>
                  <a:gd name="connsiteY38" fmla="*/ 108104 h 3060310"/>
                  <a:gd name="connsiteX39" fmla="*/ 901337 w 2495005"/>
                  <a:gd name="connsiteY39" fmla="*/ 81978 h 3060310"/>
                  <a:gd name="connsiteX40" fmla="*/ 966651 w 2495005"/>
                  <a:gd name="connsiteY40" fmla="*/ 68915 h 3060310"/>
                  <a:gd name="connsiteX41" fmla="*/ 1005840 w 2495005"/>
                  <a:gd name="connsiteY41" fmla="*/ 55852 h 3060310"/>
                  <a:gd name="connsiteX42" fmla="*/ 1136468 w 2495005"/>
                  <a:gd name="connsiteY42" fmla="*/ 42790 h 3060310"/>
                  <a:gd name="connsiteX43" fmla="*/ 1227908 w 2495005"/>
                  <a:gd name="connsiteY43" fmla="*/ 29727 h 3060310"/>
                  <a:gd name="connsiteX44" fmla="*/ 1502228 w 2495005"/>
                  <a:gd name="connsiteY44" fmla="*/ 16664 h 3060310"/>
                  <a:gd name="connsiteX45" fmla="*/ 1541417 w 2495005"/>
                  <a:gd name="connsiteY45" fmla="*/ 42790 h 3060310"/>
                  <a:gd name="connsiteX46" fmla="*/ 1750423 w 2495005"/>
                  <a:gd name="connsiteY46" fmla="*/ 81978 h 3060310"/>
                  <a:gd name="connsiteX47" fmla="*/ 1789611 w 2495005"/>
                  <a:gd name="connsiteY47" fmla="*/ 108104 h 3060310"/>
                  <a:gd name="connsiteX48" fmla="*/ 1907177 w 2495005"/>
                  <a:gd name="connsiteY48" fmla="*/ 147292 h 3060310"/>
                  <a:gd name="connsiteX49" fmla="*/ 1946365 w 2495005"/>
                  <a:gd name="connsiteY49" fmla="*/ 160355 h 3060310"/>
                  <a:gd name="connsiteX50" fmla="*/ 1985554 w 2495005"/>
                  <a:gd name="connsiteY50" fmla="*/ 173418 h 3060310"/>
                  <a:gd name="connsiteX51" fmla="*/ 2063931 w 2495005"/>
                  <a:gd name="connsiteY51" fmla="*/ 238732 h 3060310"/>
                  <a:gd name="connsiteX52" fmla="*/ 2116183 w 2495005"/>
                  <a:gd name="connsiteY52" fmla="*/ 290984 h 3060310"/>
                  <a:gd name="connsiteX53" fmla="*/ 2181497 w 2495005"/>
                  <a:gd name="connsiteY53" fmla="*/ 369361 h 3060310"/>
                  <a:gd name="connsiteX54" fmla="*/ 2220685 w 2495005"/>
                  <a:gd name="connsiteY54" fmla="*/ 408550 h 3060310"/>
                  <a:gd name="connsiteX55" fmla="*/ 2233748 w 2495005"/>
                  <a:gd name="connsiteY55" fmla="*/ 447738 h 3060310"/>
                  <a:gd name="connsiteX56" fmla="*/ 2286000 w 2495005"/>
                  <a:gd name="connsiteY56" fmla="*/ 526115 h 3060310"/>
                  <a:gd name="connsiteX57" fmla="*/ 2338251 w 2495005"/>
                  <a:gd name="connsiteY57" fmla="*/ 591430 h 3060310"/>
                  <a:gd name="connsiteX58" fmla="*/ 2351314 w 2495005"/>
                  <a:gd name="connsiteY58" fmla="*/ 630618 h 3060310"/>
                  <a:gd name="connsiteX59" fmla="*/ 2390503 w 2495005"/>
                  <a:gd name="connsiteY59" fmla="*/ 669807 h 3060310"/>
                  <a:gd name="connsiteX60" fmla="*/ 2416628 w 2495005"/>
                  <a:gd name="connsiteY60" fmla="*/ 748184 h 3060310"/>
                  <a:gd name="connsiteX61" fmla="*/ 2429691 w 2495005"/>
                  <a:gd name="connsiteY61" fmla="*/ 787372 h 3060310"/>
                  <a:gd name="connsiteX62" fmla="*/ 2455817 w 2495005"/>
                  <a:gd name="connsiteY62" fmla="*/ 891875 h 3060310"/>
                  <a:gd name="connsiteX63" fmla="*/ 2468880 w 2495005"/>
                  <a:gd name="connsiteY63" fmla="*/ 944127 h 3060310"/>
                  <a:gd name="connsiteX64" fmla="*/ 2495005 w 2495005"/>
                  <a:gd name="connsiteY64" fmla="*/ 1048630 h 3060310"/>
                  <a:gd name="connsiteX65" fmla="*/ 2481943 w 2495005"/>
                  <a:gd name="connsiteY65" fmla="*/ 1231510 h 3060310"/>
                  <a:gd name="connsiteX66" fmla="*/ 2442754 w 2495005"/>
                  <a:gd name="connsiteY66" fmla="*/ 1309887 h 3060310"/>
                  <a:gd name="connsiteX67" fmla="*/ 2416628 w 2495005"/>
                  <a:gd name="connsiteY67" fmla="*/ 1388264 h 3060310"/>
                  <a:gd name="connsiteX68" fmla="*/ 2403565 w 2495005"/>
                  <a:gd name="connsiteY68" fmla="*/ 1427452 h 3060310"/>
                  <a:gd name="connsiteX69" fmla="*/ 2338251 w 2495005"/>
                  <a:gd name="connsiteY69" fmla="*/ 1545018 h 3060310"/>
                  <a:gd name="connsiteX70" fmla="*/ 2259874 w 2495005"/>
                  <a:gd name="connsiteY70" fmla="*/ 1584207 h 3060310"/>
                  <a:gd name="connsiteX71" fmla="*/ 2181497 w 2495005"/>
                  <a:gd name="connsiteY71" fmla="*/ 1623395 h 3060310"/>
                  <a:gd name="connsiteX72" fmla="*/ 2050868 w 2495005"/>
                  <a:gd name="connsiteY72" fmla="*/ 1610332 h 3060310"/>
                  <a:gd name="connsiteX73" fmla="*/ 2024743 w 2495005"/>
                  <a:gd name="connsiteY73" fmla="*/ 1571144 h 3060310"/>
                  <a:gd name="connsiteX74" fmla="*/ 1985554 w 2495005"/>
                  <a:gd name="connsiteY74" fmla="*/ 1558081 h 3060310"/>
                  <a:gd name="connsiteX75" fmla="*/ 1959428 w 2495005"/>
                  <a:gd name="connsiteY75" fmla="*/ 1479704 h 3060310"/>
                  <a:gd name="connsiteX76" fmla="*/ 1946365 w 2495005"/>
                  <a:gd name="connsiteY76" fmla="*/ 1440515 h 3060310"/>
                  <a:gd name="connsiteX77" fmla="*/ 1959428 w 2495005"/>
                  <a:gd name="connsiteY77" fmla="*/ 1375201 h 3060310"/>
                  <a:gd name="connsiteX78" fmla="*/ 2011680 w 2495005"/>
                  <a:gd name="connsiteY78" fmla="*/ 1296824 h 3060310"/>
                  <a:gd name="connsiteX79" fmla="*/ 2037805 w 2495005"/>
                  <a:gd name="connsiteY79" fmla="*/ 1257635 h 3060310"/>
                  <a:gd name="connsiteX80" fmla="*/ 2076994 w 2495005"/>
                  <a:gd name="connsiteY80" fmla="*/ 1179258 h 3060310"/>
                  <a:gd name="connsiteX81" fmla="*/ 2116183 w 2495005"/>
                  <a:gd name="connsiteY81" fmla="*/ 1153132 h 3060310"/>
                  <a:gd name="connsiteX82" fmla="*/ 2194560 w 2495005"/>
                  <a:gd name="connsiteY82" fmla="*/ 996378 h 3060310"/>
                  <a:gd name="connsiteX83" fmla="*/ 2207623 w 2495005"/>
                  <a:gd name="connsiteY83" fmla="*/ 957190 h 3060310"/>
                  <a:gd name="connsiteX84" fmla="*/ 2168434 w 2495005"/>
                  <a:gd name="connsiteY84" fmla="*/ 826561 h 3060310"/>
                  <a:gd name="connsiteX85" fmla="*/ 2129245 w 2495005"/>
                  <a:gd name="connsiteY85" fmla="*/ 813498 h 3060310"/>
                  <a:gd name="connsiteX86" fmla="*/ 2050868 w 2495005"/>
                  <a:gd name="connsiteY86" fmla="*/ 761247 h 3060310"/>
                  <a:gd name="connsiteX87" fmla="*/ 2011680 w 2495005"/>
                  <a:gd name="connsiteY87" fmla="*/ 748184 h 3060310"/>
                  <a:gd name="connsiteX88" fmla="*/ 1972491 w 2495005"/>
                  <a:gd name="connsiteY88" fmla="*/ 722058 h 3060310"/>
                  <a:gd name="connsiteX89" fmla="*/ 1854925 w 2495005"/>
                  <a:gd name="connsiteY89" fmla="*/ 695932 h 3060310"/>
                  <a:gd name="connsiteX90" fmla="*/ 1737360 w 2495005"/>
                  <a:gd name="connsiteY90" fmla="*/ 669807 h 3060310"/>
                  <a:gd name="connsiteX91" fmla="*/ 1619794 w 2495005"/>
                  <a:gd name="connsiteY91" fmla="*/ 656744 h 3060310"/>
                  <a:gd name="connsiteX92" fmla="*/ 1280160 w 2495005"/>
                  <a:gd name="connsiteY92" fmla="*/ 669807 h 3060310"/>
                  <a:gd name="connsiteX93" fmla="*/ 1162594 w 2495005"/>
                  <a:gd name="connsiteY93" fmla="*/ 708995 h 3060310"/>
                  <a:gd name="connsiteX94" fmla="*/ 1123405 w 2495005"/>
                  <a:gd name="connsiteY94" fmla="*/ 722058 h 3060310"/>
                  <a:gd name="connsiteX95" fmla="*/ 1031965 w 2495005"/>
                  <a:gd name="connsiteY95" fmla="*/ 839624 h 3060310"/>
                  <a:gd name="connsiteX96" fmla="*/ 1005840 w 2495005"/>
                  <a:gd name="connsiteY96" fmla="*/ 878812 h 3060310"/>
                  <a:gd name="connsiteX97" fmla="*/ 979714 w 2495005"/>
                  <a:gd name="connsiteY97" fmla="*/ 918001 h 3060310"/>
                  <a:gd name="connsiteX98" fmla="*/ 940525 w 2495005"/>
                  <a:gd name="connsiteY98" fmla="*/ 1035567 h 3060310"/>
                  <a:gd name="connsiteX99" fmla="*/ 901337 w 2495005"/>
                  <a:gd name="connsiteY99" fmla="*/ 1153132 h 3060310"/>
                  <a:gd name="connsiteX100" fmla="*/ 888274 w 2495005"/>
                  <a:gd name="connsiteY100" fmla="*/ 1192321 h 3060310"/>
                  <a:gd name="connsiteX101" fmla="*/ 875211 w 2495005"/>
                  <a:gd name="connsiteY101" fmla="*/ 1453578 h 3060310"/>
                  <a:gd name="connsiteX102" fmla="*/ 862148 w 2495005"/>
                  <a:gd name="connsiteY102" fmla="*/ 1492767 h 3060310"/>
                  <a:gd name="connsiteX103" fmla="*/ 783771 w 2495005"/>
                  <a:gd name="connsiteY103" fmla="*/ 1610332 h 3060310"/>
                  <a:gd name="connsiteX104" fmla="*/ 757645 w 2495005"/>
                  <a:gd name="connsiteY104" fmla="*/ 1649521 h 3060310"/>
                  <a:gd name="connsiteX105" fmla="*/ 744583 w 2495005"/>
                  <a:gd name="connsiteY105" fmla="*/ 1688710 h 3060310"/>
                  <a:gd name="connsiteX106" fmla="*/ 718457 w 2495005"/>
                  <a:gd name="connsiteY106" fmla="*/ 1727898 h 3060310"/>
                  <a:gd name="connsiteX107" fmla="*/ 692331 w 2495005"/>
                  <a:gd name="connsiteY107" fmla="*/ 1806275 h 3060310"/>
                  <a:gd name="connsiteX108" fmla="*/ 705394 w 2495005"/>
                  <a:gd name="connsiteY108" fmla="*/ 1897715 h 3060310"/>
                  <a:gd name="connsiteX109" fmla="*/ 744583 w 2495005"/>
                  <a:gd name="connsiteY109" fmla="*/ 2028344 h 3060310"/>
                  <a:gd name="connsiteX110" fmla="*/ 770708 w 2495005"/>
                  <a:gd name="connsiteY110" fmla="*/ 2106721 h 3060310"/>
                  <a:gd name="connsiteX111" fmla="*/ 783771 w 2495005"/>
                  <a:gd name="connsiteY111" fmla="*/ 2145910 h 3060310"/>
                  <a:gd name="connsiteX112" fmla="*/ 822960 w 2495005"/>
                  <a:gd name="connsiteY112" fmla="*/ 2172035 h 3060310"/>
                  <a:gd name="connsiteX113" fmla="*/ 875211 w 2495005"/>
                  <a:gd name="connsiteY113" fmla="*/ 2250412 h 3060310"/>
                  <a:gd name="connsiteX114" fmla="*/ 901337 w 2495005"/>
                  <a:gd name="connsiteY114" fmla="*/ 2289601 h 3060310"/>
                  <a:gd name="connsiteX115" fmla="*/ 914400 w 2495005"/>
                  <a:gd name="connsiteY115" fmla="*/ 2328790 h 3060310"/>
                  <a:gd name="connsiteX116" fmla="*/ 940525 w 2495005"/>
                  <a:gd name="connsiteY116" fmla="*/ 2420230 h 3060310"/>
                  <a:gd name="connsiteX117" fmla="*/ 940525 w 2495005"/>
                  <a:gd name="connsiteY117" fmla="*/ 2759864 h 3060310"/>
                  <a:gd name="connsiteX118" fmla="*/ 927463 w 2495005"/>
                  <a:gd name="connsiteY118" fmla="*/ 2799052 h 3060310"/>
                  <a:gd name="connsiteX119" fmla="*/ 914400 w 2495005"/>
                  <a:gd name="connsiteY119" fmla="*/ 2851304 h 3060310"/>
                  <a:gd name="connsiteX120" fmla="*/ 888274 w 2495005"/>
                  <a:gd name="connsiteY120" fmla="*/ 2929681 h 3060310"/>
                  <a:gd name="connsiteX121" fmla="*/ 875211 w 2495005"/>
                  <a:gd name="connsiteY121" fmla="*/ 2968870 h 3060310"/>
                  <a:gd name="connsiteX122" fmla="*/ 862148 w 2495005"/>
                  <a:gd name="connsiteY122" fmla="*/ 3008058 h 3060310"/>
                  <a:gd name="connsiteX123" fmla="*/ 849085 w 2495005"/>
                  <a:gd name="connsiteY123" fmla="*/ 3060310 h 3060310"/>
                  <a:gd name="connsiteX124" fmla="*/ 744583 w 2495005"/>
                  <a:gd name="connsiteY124" fmla="*/ 3047247 h 3060310"/>
                  <a:gd name="connsiteX125" fmla="*/ 666205 w 2495005"/>
                  <a:gd name="connsiteY125" fmla="*/ 3021121 h 3060310"/>
                  <a:gd name="connsiteX126" fmla="*/ 600891 w 2495005"/>
                  <a:gd name="connsiteY126" fmla="*/ 3008058 h 3060310"/>
                  <a:gd name="connsiteX127" fmla="*/ 548640 w 2495005"/>
                  <a:gd name="connsiteY127" fmla="*/ 2955807 h 306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495005" h="3060310">
                    <a:moveTo>
                      <a:pt x="548640" y="2955807"/>
                    </a:moveTo>
                    <a:cubicBezTo>
                      <a:pt x="535577" y="2934035"/>
                      <a:pt x="522908" y="2912023"/>
                      <a:pt x="509451" y="2890492"/>
                    </a:cubicBezTo>
                    <a:cubicBezTo>
                      <a:pt x="501130" y="2877179"/>
                      <a:pt x="495584" y="2861111"/>
                      <a:pt x="483325" y="2851304"/>
                    </a:cubicBezTo>
                    <a:cubicBezTo>
                      <a:pt x="472573" y="2842702"/>
                      <a:pt x="456453" y="2844399"/>
                      <a:pt x="444137" y="2838241"/>
                    </a:cubicBezTo>
                    <a:cubicBezTo>
                      <a:pt x="430095" y="2831220"/>
                      <a:pt x="418011" y="2820824"/>
                      <a:pt x="404948" y="2812115"/>
                    </a:cubicBezTo>
                    <a:lnTo>
                      <a:pt x="326571" y="2694550"/>
                    </a:lnTo>
                    <a:lnTo>
                      <a:pt x="300445" y="2655361"/>
                    </a:lnTo>
                    <a:cubicBezTo>
                      <a:pt x="277454" y="2586384"/>
                      <a:pt x="295021" y="2627628"/>
                      <a:pt x="235131" y="2537795"/>
                    </a:cubicBezTo>
                    <a:lnTo>
                      <a:pt x="209005" y="2498607"/>
                    </a:lnTo>
                    <a:cubicBezTo>
                      <a:pt x="204651" y="2485544"/>
                      <a:pt x="203581" y="2470875"/>
                      <a:pt x="195943" y="2459418"/>
                    </a:cubicBezTo>
                    <a:cubicBezTo>
                      <a:pt x="138158" y="2372740"/>
                      <a:pt x="173370" y="2466526"/>
                      <a:pt x="130628" y="2381041"/>
                    </a:cubicBezTo>
                    <a:cubicBezTo>
                      <a:pt x="124470" y="2368725"/>
                      <a:pt x="123723" y="2354168"/>
                      <a:pt x="117565" y="2341852"/>
                    </a:cubicBezTo>
                    <a:cubicBezTo>
                      <a:pt x="110544" y="2327810"/>
                      <a:pt x="97816" y="2317010"/>
                      <a:pt x="91440" y="2302664"/>
                    </a:cubicBezTo>
                    <a:cubicBezTo>
                      <a:pt x="80255" y="2277499"/>
                      <a:pt x="74023" y="2250413"/>
                      <a:pt x="65314" y="2224287"/>
                    </a:cubicBezTo>
                    <a:lnTo>
                      <a:pt x="39188" y="2145910"/>
                    </a:lnTo>
                    <a:lnTo>
                      <a:pt x="26125" y="2106721"/>
                    </a:lnTo>
                    <a:cubicBezTo>
                      <a:pt x="21771" y="2028344"/>
                      <a:pt x="19323" y="1949838"/>
                      <a:pt x="13063" y="1871590"/>
                    </a:cubicBezTo>
                    <a:cubicBezTo>
                      <a:pt x="10608" y="1840899"/>
                      <a:pt x="0" y="1810939"/>
                      <a:pt x="0" y="1780150"/>
                    </a:cubicBezTo>
                    <a:cubicBezTo>
                      <a:pt x="0" y="1727717"/>
                      <a:pt x="6560" y="1675423"/>
                      <a:pt x="13063" y="1623395"/>
                    </a:cubicBezTo>
                    <a:cubicBezTo>
                      <a:pt x="21016" y="1559767"/>
                      <a:pt x="38420" y="1552702"/>
                      <a:pt x="78377" y="1492767"/>
                    </a:cubicBezTo>
                    <a:lnTo>
                      <a:pt x="104503" y="1453578"/>
                    </a:lnTo>
                    <a:cubicBezTo>
                      <a:pt x="152134" y="1310678"/>
                      <a:pt x="76172" y="1527117"/>
                      <a:pt x="143691" y="1375201"/>
                    </a:cubicBezTo>
                    <a:cubicBezTo>
                      <a:pt x="154876" y="1350036"/>
                      <a:pt x="161108" y="1322950"/>
                      <a:pt x="169817" y="1296824"/>
                    </a:cubicBezTo>
                    <a:cubicBezTo>
                      <a:pt x="174171" y="1283761"/>
                      <a:pt x="179540" y="1270993"/>
                      <a:pt x="182880" y="1257635"/>
                    </a:cubicBezTo>
                    <a:cubicBezTo>
                      <a:pt x="194625" y="1210655"/>
                      <a:pt x="200711" y="1189833"/>
                      <a:pt x="209005" y="1140070"/>
                    </a:cubicBezTo>
                    <a:cubicBezTo>
                      <a:pt x="214067" y="1109699"/>
                      <a:pt x="217714" y="1079110"/>
                      <a:pt x="222068" y="1048630"/>
                    </a:cubicBezTo>
                    <a:cubicBezTo>
                      <a:pt x="224596" y="1010713"/>
                      <a:pt x="219634" y="836745"/>
                      <a:pt x="261257" y="774310"/>
                    </a:cubicBezTo>
                    <a:lnTo>
                      <a:pt x="287383" y="735121"/>
                    </a:lnTo>
                    <a:cubicBezTo>
                      <a:pt x="328163" y="612779"/>
                      <a:pt x="301952" y="702212"/>
                      <a:pt x="326571" y="591430"/>
                    </a:cubicBezTo>
                    <a:cubicBezTo>
                      <a:pt x="327293" y="588180"/>
                      <a:pt x="345982" y="508383"/>
                      <a:pt x="352697" y="499990"/>
                    </a:cubicBezTo>
                    <a:cubicBezTo>
                      <a:pt x="362504" y="487731"/>
                      <a:pt x="378822" y="482573"/>
                      <a:pt x="391885" y="473864"/>
                    </a:cubicBezTo>
                    <a:cubicBezTo>
                      <a:pt x="402510" y="441990"/>
                      <a:pt x="405750" y="420810"/>
                      <a:pt x="431074" y="395487"/>
                    </a:cubicBezTo>
                    <a:cubicBezTo>
                      <a:pt x="442176" y="384386"/>
                      <a:pt x="457200" y="378070"/>
                      <a:pt x="470263" y="369361"/>
                    </a:cubicBezTo>
                    <a:cubicBezTo>
                      <a:pt x="477381" y="348007"/>
                      <a:pt x="488125" y="304313"/>
                      <a:pt x="509451" y="290984"/>
                    </a:cubicBezTo>
                    <a:cubicBezTo>
                      <a:pt x="532804" y="276388"/>
                      <a:pt x="561702" y="273567"/>
                      <a:pt x="587828" y="264858"/>
                    </a:cubicBezTo>
                    <a:cubicBezTo>
                      <a:pt x="600891" y="260504"/>
                      <a:pt x="615560" y="259433"/>
                      <a:pt x="627017" y="251795"/>
                    </a:cubicBezTo>
                    <a:lnTo>
                      <a:pt x="783771" y="147292"/>
                    </a:lnTo>
                    <a:cubicBezTo>
                      <a:pt x="796834" y="138583"/>
                      <a:pt x="808066" y="126132"/>
                      <a:pt x="822960" y="121167"/>
                    </a:cubicBezTo>
                    <a:cubicBezTo>
                      <a:pt x="836023" y="116813"/>
                      <a:pt x="849832" y="114262"/>
                      <a:pt x="862148" y="108104"/>
                    </a:cubicBezTo>
                    <a:cubicBezTo>
                      <a:pt x="876190" y="101083"/>
                      <a:pt x="886637" y="87491"/>
                      <a:pt x="901337" y="81978"/>
                    </a:cubicBezTo>
                    <a:cubicBezTo>
                      <a:pt x="922126" y="74182"/>
                      <a:pt x="945111" y="74300"/>
                      <a:pt x="966651" y="68915"/>
                    </a:cubicBezTo>
                    <a:cubicBezTo>
                      <a:pt x="980009" y="65575"/>
                      <a:pt x="992230" y="57946"/>
                      <a:pt x="1005840" y="55852"/>
                    </a:cubicBezTo>
                    <a:cubicBezTo>
                      <a:pt x="1049091" y="49198"/>
                      <a:pt x="1093008" y="47903"/>
                      <a:pt x="1136468" y="42790"/>
                    </a:cubicBezTo>
                    <a:cubicBezTo>
                      <a:pt x="1167047" y="39193"/>
                      <a:pt x="1197428" y="34081"/>
                      <a:pt x="1227908" y="29727"/>
                    </a:cubicBezTo>
                    <a:cubicBezTo>
                      <a:pt x="1368385" y="-17099"/>
                      <a:pt x="1278807" y="1769"/>
                      <a:pt x="1502228" y="16664"/>
                    </a:cubicBezTo>
                    <a:cubicBezTo>
                      <a:pt x="1515291" y="25373"/>
                      <a:pt x="1527070" y="36414"/>
                      <a:pt x="1541417" y="42790"/>
                    </a:cubicBezTo>
                    <a:cubicBezTo>
                      <a:pt x="1622632" y="78885"/>
                      <a:pt x="1653851" y="72321"/>
                      <a:pt x="1750423" y="81978"/>
                    </a:cubicBezTo>
                    <a:cubicBezTo>
                      <a:pt x="1763486" y="90687"/>
                      <a:pt x="1775265" y="101728"/>
                      <a:pt x="1789611" y="108104"/>
                    </a:cubicBezTo>
                    <a:cubicBezTo>
                      <a:pt x="1789641" y="108118"/>
                      <a:pt x="1887567" y="140755"/>
                      <a:pt x="1907177" y="147292"/>
                    </a:cubicBezTo>
                    <a:lnTo>
                      <a:pt x="1946365" y="160355"/>
                    </a:lnTo>
                    <a:cubicBezTo>
                      <a:pt x="1959428" y="164709"/>
                      <a:pt x="1974097" y="165780"/>
                      <a:pt x="1985554" y="173418"/>
                    </a:cubicBezTo>
                    <a:cubicBezTo>
                      <a:pt x="2040114" y="209791"/>
                      <a:pt x="2013642" y="188443"/>
                      <a:pt x="2063931" y="238732"/>
                    </a:cubicBezTo>
                    <a:cubicBezTo>
                      <a:pt x="2088813" y="313377"/>
                      <a:pt x="2056467" y="251173"/>
                      <a:pt x="2116183" y="290984"/>
                    </a:cubicBezTo>
                    <a:cubicBezTo>
                      <a:pt x="2159114" y="319605"/>
                      <a:pt x="2151377" y="333216"/>
                      <a:pt x="2181497" y="369361"/>
                    </a:cubicBezTo>
                    <a:cubicBezTo>
                      <a:pt x="2193323" y="383553"/>
                      <a:pt x="2207622" y="395487"/>
                      <a:pt x="2220685" y="408550"/>
                    </a:cubicBezTo>
                    <a:cubicBezTo>
                      <a:pt x="2225039" y="421613"/>
                      <a:pt x="2227061" y="435702"/>
                      <a:pt x="2233748" y="447738"/>
                    </a:cubicBezTo>
                    <a:cubicBezTo>
                      <a:pt x="2248997" y="475186"/>
                      <a:pt x="2286000" y="526115"/>
                      <a:pt x="2286000" y="526115"/>
                    </a:cubicBezTo>
                    <a:cubicBezTo>
                      <a:pt x="2318834" y="624616"/>
                      <a:pt x="2270725" y="507022"/>
                      <a:pt x="2338251" y="591430"/>
                    </a:cubicBezTo>
                    <a:cubicBezTo>
                      <a:pt x="2346853" y="602182"/>
                      <a:pt x="2343676" y="619161"/>
                      <a:pt x="2351314" y="630618"/>
                    </a:cubicBezTo>
                    <a:cubicBezTo>
                      <a:pt x="2361562" y="645989"/>
                      <a:pt x="2377440" y="656744"/>
                      <a:pt x="2390503" y="669807"/>
                    </a:cubicBezTo>
                    <a:lnTo>
                      <a:pt x="2416628" y="748184"/>
                    </a:lnTo>
                    <a:cubicBezTo>
                      <a:pt x="2420982" y="761247"/>
                      <a:pt x="2426351" y="774014"/>
                      <a:pt x="2429691" y="787372"/>
                    </a:cubicBezTo>
                    <a:lnTo>
                      <a:pt x="2455817" y="891875"/>
                    </a:lnTo>
                    <a:cubicBezTo>
                      <a:pt x="2460171" y="909292"/>
                      <a:pt x="2463203" y="927095"/>
                      <a:pt x="2468880" y="944127"/>
                    </a:cubicBezTo>
                    <a:cubicBezTo>
                      <a:pt x="2488964" y="1004378"/>
                      <a:pt x="2479243" y="969813"/>
                      <a:pt x="2495005" y="1048630"/>
                    </a:cubicBezTo>
                    <a:cubicBezTo>
                      <a:pt x="2490651" y="1109590"/>
                      <a:pt x="2489084" y="1170813"/>
                      <a:pt x="2481943" y="1231510"/>
                    </a:cubicBezTo>
                    <a:cubicBezTo>
                      <a:pt x="2476227" y="1280100"/>
                      <a:pt x="2462480" y="1265503"/>
                      <a:pt x="2442754" y="1309887"/>
                    </a:cubicBezTo>
                    <a:cubicBezTo>
                      <a:pt x="2431569" y="1335052"/>
                      <a:pt x="2425337" y="1362138"/>
                      <a:pt x="2416628" y="1388264"/>
                    </a:cubicBezTo>
                    <a:lnTo>
                      <a:pt x="2403565" y="1427452"/>
                    </a:lnTo>
                    <a:cubicBezTo>
                      <a:pt x="2389952" y="1468292"/>
                      <a:pt x="2376757" y="1519347"/>
                      <a:pt x="2338251" y="1545018"/>
                    </a:cubicBezTo>
                    <a:cubicBezTo>
                      <a:pt x="2225959" y="1619881"/>
                      <a:pt x="2368026" y="1530132"/>
                      <a:pt x="2259874" y="1584207"/>
                    </a:cubicBezTo>
                    <a:cubicBezTo>
                      <a:pt x="2158580" y="1634853"/>
                      <a:pt x="2280000" y="1590560"/>
                      <a:pt x="2181497" y="1623395"/>
                    </a:cubicBezTo>
                    <a:cubicBezTo>
                      <a:pt x="2137954" y="1619041"/>
                      <a:pt x="2092383" y="1624170"/>
                      <a:pt x="2050868" y="1610332"/>
                    </a:cubicBezTo>
                    <a:cubicBezTo>
                      <a:pt x="2035974" y="1605367"/>
                      <a:pt x="2037002" y="1580951"/>
                      <a:pt x="2024743" y="1571144"/>
                    </a:cubicBezTo>
                    <a:cubicBezTo>
                      <a:pt x="2013991" y="1562542"/>
                      <a:pt x="1998617" y="1562435"/>
                      <a:pt x="1985554" y="1558081"/>
                    </a:cubicBezTo>
                    <a:lnTo>
                      <a:pt x="1959428" y="1479704"/>
                    </a:lnTo>
                    <a:lnTo>
                      <a:pt x="1946365" y="1440515"/>
                    </a:lnTo>
                    <a:cubicBezTo>
                      <a:pt x="1950719" y="1418744"/>
                      <a:pt x="1950240" y="1395413"/>
                      <a:pt x="1959428" y="1375201"/>
                    </a:cubicBezTo>
                    <a:cubicBezTo>
                      <a:pt x="1972421" y="1346616"/>
                      <a:pt x="1994263" y="1322950"/>
                      <a:pt x="2011680" y="1296824"/>
                    </a:cubicBezTo>
                    <a:cubicBezTo>
                      <a:pt x="2020389" y="1283761"/>
                      <a:pt x="2032840" y="1272529"/>
                      <a:pt x="2037805" y="1257635"/>
                    </a:cubicBezTo>
                    <a:cubicBezTo>
                      <a:pt x="2048429" y="1225762"/>
                      <a:pt x="2051671" y="1204581"/>
                      <a:pt x="2076994" y="1179258"/>
                    </a:cubicBezTo>
                    <a:cubicBezTo>
                      <a:pt x="2088095" y="1168157"/>
                      <a:pt x="2103120" y="1161841"/>
                      <a:pt x="2116183" y="1153132"/>
                    </a:cubicBezTo>
                    <a:cubicBezTo>
                      <a:pt x="2183710" y="1051841"/>
                      <a:pt x="2158504" y="1104543"/>
                      <a:pt x="2194560" y="996378"/>
                    </a:cubicBezTo>
                    <a:lnTo>
                      <a:pt x="2207623" y="957190"/>
                    </a:lnTo>
                    <a:cubicBezTo>
                      <a:pt x="2201906" y="917173"/>
                      <a:pt x="2206761" y="857223"/>
                      <a:pt x="2168434" y="826561"/>
                    </a:cubicBezTo>
                    <a:cubicBezTo>
                      <a:pt x="2157682" y="817959"/>
                      <a:pt x="2142308" y="817852"/>
                      <a:pt x="2129245" y="813498"/>
                    </a:cubicBezTo>
                    <a:cubicBezTo>
                      <a:pt x="2103119" y="796081"/>
                      <a:pt x="2080656" y="771176"/>
                      <a:pt x="2050868" y="761247"/>
                    </a:cubicBezTo>
                    <a:cubicBezTo>
                      <a:pt x="2037805" y="756893"/>
                      <a:pt x="2023996" y="754342"/>
                      <a:pt x="2011680" y="748184"/>
                    </a:cubicBezTo>
                    <a:cubicBezTo>
                      <a:pt x="1997638" y="741163"/>
                      <a:pt x="1986533" y="729079"/>
                      <a:pt x="1972491" y="722058"/>
                    </a:cubicBezTo>
                    <a:cubicBezTo>
                      <a:pt x="1938594" y="705109"/>
                      <a:pt x="1888373" y="702621"/>
                      <a:pt x="1854925" y="695932"/>
                    </a:cubicBezTo>
                    <a:cubicBezTo>
                      <a:pt x="1783628" y="681673"/>
                      <a:pt x="1817194" y="681212"/>
                      <a:pt x="1737360" y="669807"/>
                    </a:cubicBezTo>
                    <a:cubicBezTo>
                      <a:pt x="1698326" y="664231"/>
                      <a:pt x="1658983" y="661098"/>
                      <a:pt x="1619794" y="656744"/>
                    </a:cubicBezTo>
                    <a:cubicBezTo>
                      <a:pt x="1506583" y="661098"/>
                      <a:pt x="1392960" y="659232"/>
                      <a:pt x="1280160" y="669807"/>
                    </a:cubicBezTo>
                    <a:cubicBezTo>
                      <a:pt x="1280157" y="669807"/>
                      <a:pt x="1182190" y="702463"/>
                      <a:pt x="1162594" y="708995"/>
                    </a:cubicBezTo>
                    <a:lnTo>
                      <a:pt x="1123405" y="722058"/>
                    </a:lnTo>
                    <a:cubicBezTo>
                      <a:pt x="1062016" y="783449"/>
                      <a:pt x="1094463" y="745878"/>
                      <a:pt x="1031965" y="839624"/>
                    </a:cubicBezTo>
                    <a:lnTo>
                      <a:pt x="1005840" y="878812"/>
                    </a:lnTo>
                    <a:cubicBezTo>
                      <a:pt x="997131" y="891875"/>
                      <a:pt x="984679" y="903107"/>
                      <a:pt x="979714" y="918001"/>
                    </a:cubicBezTo>
                    <a:lnTo>
                      <a:pt x="940525" y="1035567"/>
                    </a:lnTo>
                    <a:lnTo>
                      <a:pt x="901337" y="1153132"/>
                    </a:lnTo>
                    <a:lnTo>
                      <a:pt x="888274" y="1192321"/>
                    </a:lnTo>
                    <a:cubicBezTo>
                      <a:pt x="883920" y="1279407"/>
                      <a:pt x="882765" y="1366711"/>
                      <a:pt x="875211" y="1453578"/>
                    </a:cubicBezTo>
                    <a:cubicBezTo>
                      <a:pt x="874018" y="1467296"/>
                      <a:pt x="868835" y="1480730"/>
                      <a:pt x="862148" y="1492767"/>
                    </a:cubicBezTo>
                    <a:cubicBezTo>
                      <a:pt x="862137" y="1492787"/>
                      <a:pt x="796840" y="1590728"/>
                      <a:pt x="783771" y="1610332"/>
                    </a:cubicBezTo>
                    <a:lnTo>
                      <a:pt x="757645" y="1649521"/>
                    </a:lnTo>
                    <a:cubicBezTo>
                      <a:pt x="753291" y="1662584"/>
                      <a:pt x="750741" y="1676394"/>
                      <a:pt x="744583" y="1688710"/>
                    </a:cubicBezTo>
                    <a:cubicBezTo>
                      <a:pt x="737562" y="1702752"/>
                      <a:pt x="724833" y="1713552"/>
                      <a:pt x="718457" y="1727898"/>
                    </a:cubicBezTo>
                    <a:cubicBezTo>
                      <a:pt x="707272" y="1753063"/>
                      <a:pt x="692331" y="1806275"/>
                      <a:pt x="692331" y="1806275"/>
                    </a:cubicBezTo>
                    <a:cubicBezTo>
                      <a:pt x="696685" y="1836755"/>
                      <a:pt x="699886" y="1867422"/>
                      <a:pt x="705394" y="1897715"/>
                    </a:cubicBezTo>
                    <a:cubicBezTo>
                      <a:pt x="713291" y="1941150"/>
                      <a:pt x="730948" y="1987440"/>
                      <a:pt x="744583" y="2028344"/>
                    </a:cubicBezTo>
                    <a:lnTo>
                      <a:pt x="770708" y="2106721"/>
                    </a:lnTo>
                    <a:cubicBezTo>
                      <a:pt x="775062" y="2119784"/>
                      <a:pt x="772314" y="2138272"/>
                      <a:pt x="783771" y="2145910"/>
                    </a:cubicBezTo>
                    <a:lnTo>
                      <a:pt x="822960" y="2172035"/>
                    </a:lnTo>
                    <a:lnTo>
                      <a:pt x="875211" y="2250412"/>
                    </a:lnTo>
                    <a:cubicBezTo>
                      <a:pt x="883920" y="2263475"/>
                      <a:pt x="896372" y="2274707"/>
                      <a:pt x="901337" y="2289601"/>
                    </a:cubicBezTo>
                    <a:cubicBezTo>
                      <a:pt x="905691" y="2302664"/>
                      <a:pt x="910617" y="2315550"/>
                      <a:pt x="914400" y="2328790"/>
                    </a:cubicBezTo>
                    <a:cubicBezTo>
                      <a:pt x="947213" y="2443634"/>
                      <a:pt x="909200" y="2326248"/>
                      <a:pt x="940525" y="2420230"/>
                    </a:cubicBezTo>
                    <a:cubicBezTo>
                      <a:pt x="962879" y="2576710"/>
                      <a:pt x="961731" y="2526594"/>
                      <a:pt x="940525" y="2759864"/>
                    </a:cubicBezTo>
                    <a:cubicBezTo>
                      <a:pt x="939278" y="2773577"/>
                      <a:pt x="931246" y="2785813"/>
                      <a:pt x="927463" y="2799052"/>
                    </a:cubicBezTo>
                    <a:cubicBezTo>
                      <a:pt x="922531" y="2816315"/>
                      <a:pt x="919559" y="2834108"/>
                      <a:pt x="914400" y="2851304"/>
                    </a:cubicBezTo>
                    <a:cubicBezTo>
                      <a:pt x="906487" y="2877681"/>
                      <a:pt x="896983" y="2903555"/>
                      <a:pt x="888274" y="2929681"/>
                    </a:cubicBezTo>
                    <a:lnTo>
                      <a:pt x="875211" y="2968870"/>
                    </a:lnTo>
                    <a:cubicBezTo>
                      <a:pt x="870857" y="2981933"/>
                      <a:pt x="865488" y="2994700"/>
                      <a:pt x="862148" y="3008058"/>
                    </a:cubicBezTo>
                    <a:lnTo>
                      <a:pt x="849085" y="3060310"/>
                    </a:lnTo>
                    <a:cubicBezTo>
                      <a:pt x="814251" y="3055956"/>
                      <a:pt x="778909" y="3054603"/>
                      <a:pt x="744583" y="3047247"/>
                    </a:cubicBezTo>
                    <a:cubicBezTo>
                      <a:pt x="717655" y="3041477"/>
                      <a:pt x="693209" y="3026522"/>
                      <a:pt x="666205" y="3021121"/>
                    </a:cubicBezTo>
                    <a:lnTo>
                      <a:pt x="600891" y="3008058"/>
                    </a:lnTo>
                    <a:lnTo>
                      <a:pt x="548640" y="2955807"/>
                    </a:ln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371"/>
              </a:p>
            </p:txBody>
          </p:sp>
          <p:sp>
            <p:nvSpPr>
              <p:cNvPr id="13" name="Forme libre 12"/>
              <p:cNvSpPr/>
              <p:nvPr/>
            </p:nvSpPr>
            <p:spPr>
              <a:xfrm>
                <a:off x="6454766" y="598393"/>
                <a:ext cx="6045732" cy="5342133"/>
              </a:xfrm>
              <a:custGeom>
                <a:avLst/>
                <a:gdLst>
                  <a:gd name="connsiteX0" fmla="*/ 2808514 w 3030583"/>
                  <a:gd name="connsiteY0" fmla="*/ 2677885 h 2677885"/>
                  <a:gd name="connsiteX1" fmla="*/ 2560320 w 3030583"/>
                  <a:gd name="connsiteY1" fmla="*/ 2651760 h 2677885"/>
                  <a:gd name="connsiteX2" fmla="*/ 2481943 w 3030583"/>
                  <a:gd name="connsiteY2" fmla="*/ 2625634 h 2677885"/>
                  <a:gd name="connsiteX3" fmla="*/ 2403566 w 3030583"/>
                  <a:gd name="connsiteY3" fmla="*/ 2560320 h 2677885"/>
                  <a:gd name="connsiteX4" fmla="*/ 2364377 w 3030583"/>
                  <a:gd name="connsiteY4" fmla="*/ 2547257 h 2677885"/>
                  <a:gd name="connsiteX5" fmla="*/ 2299063 w 3030583"/>
                  <a:gd name="connsiteY5" fmla="*/ 2468880 h 2677885"/>
                  <a:gd name="connsiteX6" fmla="*/ 2207623 w 3030583"/>
                  <a:gd name="connsiteY6" fmla="*/ 2364377 h 2677885"/>
                  <a:gd name="connsiteX7" fmla="*/ 2181497 w 3030583"/>
                  <a:gd name="connsiteY7" fmla="*/ 2325188 h 2677885"/>
                  <a:gd name="connsiteX8" fmla="*/ 2116183 w 3030583"/>
                  <a:gd name="connsiteY8" fmla="*/ 2246811 h 2677885"/>
                  <a:gd name="connsiteX9" fmla="*/ 2076994 w 3030583"/>
                  <a:gd name="connsiteY9" fmla="*/ 2168434 h 2677885"/>
                  <a:gd name="connsiteX10" fmla="*/ 2050868 w 3030583"/>
                  <a:gd name="connsiteY10" fmla="*/ 2090057 h 2677885"/>
                  <a:gd name="connsiteX11" fmla="*/ 2037806 w 3030583"/>
                  <a:gd name="connsiteY11" fmla="*/ 2050868 h 2677885"/>
                  <a:gd name="connsiteX12" fmla="*/ 2024743 w 3030583"/>
                  <a:gd name="connsiteY12" fmla="*/ 1998617 h 2677885"/>
                  <a:gd name="connsiteX13" fmla="*/ 1998617 w 3030583"/>
                  <a:gd name="connsiteY13" fmla="*/ 1920240 h 2677885"/>
                  <a:gd name="connsiteX14" fmla="*/ 1985554 w 3030583"/>
                  <a:gd name="connsiteY14" fmla="*/ 1867988 h 2677885"/>
                  <a:gd name="connsiteX15" fmla="*/ 1959428 w 3030583"/>
                  <a:gd name="connsiteY15" fmla="*/ 1789611 h 2677885"/>
                  <a:gd name="connsiteX16" fmla="*/ 1920240 w 3030583"/>
                  <a:gd name="connsiteY16" fmla="*/ 1672045 h 2677885"/>
                  <a:gd name="connsiteX17" fmla="*/ 1894114 w 3030583"/>
                  <a:gd name="connsiteY17" fmla="*/ 1580605 h 2677885"/>
                  <a:gd name="connsiteX18" fmla="*/ 1867988 w 3030583"/>
                  <a:gd name="connsiteY18" fmla="*/ 1397725 h 2677885"/>
                  <a:gd name="connsiteX19" fmla="*/ 1854926 w 3030583"/>
                  <a:gd name="connsiteY19" fmla="*/ 1332411 h 2677885"/>
                  <a:gd name="connsiteX20" fmla="*/ 1841863 w 3030583"/>
                  <a:gd name="connsiteY20" fmla="*/ 1018902 h 2677885"/>
                  <a:gd name="connsiteX21" fmla="*/ 1815737 w 3030583"/>
                  <a:gd name="connsiteY21" fmla="*/ 940525 h 2677885"/>
                  <a:gd name="connsiteX22" fmla="*/ 1789611 w 3030583"/>
                  <a:gd name="connsiteY22" fmla="*/ 901337 h 2677885"/>
                  <a:gd name="connsiteX23" fmla="*/ 1750423 w 3030583"/>
                  <a:gd name="connsiteY23" fmla="*/ 875211 h 2677885"/>
                  <a:gd name="connsiteX24" fmla="*/ 1724297 w 3030583"/>
                  <a:gd name="connsiteY24" fmla="*/ 836022 h 2677885"/>
                  <a:gd name="connsiteX25" fmla="*/ 1606731 w 3030583"/>
                  <a:gd name="connsiteY25" fmla="*/ 770708 h 2677885"/>
                  <a:gd name="connsiteX26" fmla="*/ 1528354 w 3030583"/>
                  <a:gd name="connsiteY26" fmla="*/ 718457 h 2677885"/>
                  <a:gd name="connsiteX27" fmla="*/ 1449977 w 3030583"/>
                  <a:gd name="connsiteY27" fmla="*/ 692331 h 2677885"/>
                  <a:gd name="connsiteX28" fmla="*/ 1410788 w 3030583"/>
                  <a:gd name="connsiteY28" fmla="*/ 679268 h 2677885"/>
                  <a:gd name="connsiteX29" fmla="*/ 1280160 w 3030583"/>
                  <a:gd name="connsiteY29" fmla="*/ 653142 h 2677885"/>
                  <a:gd name="connsiteX30" fmla="*/ 1240971 w 3030583"/>
                  <a:gd name="connsiteY30" fmla="*/ 640080 h 2677885"/>
                  <a:gd name="connsiteX31" fmla="*/ 1097280 w 3030583"/>
                  <a:gd name="connsiteY31" fmla="*/ 627017 h 2677885"/>
                  <a:gd name="connsiteX32" fmla="*/ 979714 w 3030583"/>
                  <a:gd name="connsiteY32" fmla="*/ 613954 h 2677885"/>
                  <a:gd name="connsiteX33" fmla="*/ 862148 w 3030583"/>
                  <a:gd name="connsiteY33" fmla="*/ 587828 h 2677885"/>
                  <a:gd name="connsiteX34" fmla="*/ 679268 w 3030583"/>
                  <a:gd name="connsiteY34" fmla="*/ 548640 h 2677885"/>
                  <a:gd name="connsiteX35" fmla="*/ 600891 w 3030583"/>
                  <a:gd name="connsiteY35" fmla="*/ 522514 h 2677885"/>
                  <a:gd name="connsiteX36" fmla="*/ 561703 w 3030583"/>
                  <a:gd name="connsiteY36" fmla="*/ 509451 h 2677885"/>
                  <a:gd name="connsiteX37" fmla="*/ 509451 w 3030583"/>
                  <a:gd name="connsiteY37" fmla="*/ 496388 h 2677885"/>
                  <a:gd name="connsiteX38" fmla="*/ 418011 w 3030583"/>
                  <a:gd name="connsiteY38" fmla="*/ 509451 h 2677885"/>
                  <a:gd name="connsiteX39" fmla="*/ 404948 w 3030583"/>
                  <a:gd name="connsiteY39" fmla="*/ 548640 h 2677885"/>
                  <a:gd name="connsiteX40" fmla="*/ 418011 w 3030583"/>
                  <a:gd name="connsiteY40" fmla="*/ 653142 h 2677885"/>
                  <a:gd name="connsiteX41" fmla="*/ 444137 w 3030583"/>
                  <a:gd name="connsiteY41" fmla="*/ 692331 h 2677885"/>
                  <a:gd name="connsiteX42" fmla="*/ 522514 w 3030583"/>
                  <a:gd name="connsiteY42" fmla="*/ 718457 h 2677885"/>
                  <a:gd name="connsiteX43" fmla="*/ 561703 w 3030583"/>
                  <a:gd name="connsiteY43" fmla="*/ 757645 h 2677885"/>
                  <a:gd name="connsiteX44" fmla="*/ 600891 w 3030583"/>
                  <a:gd name="connsiteY44" fmla="*/ 783771 h 2677885"/>
                  <a:gd name="connsiteX45" fmla="*/ 627017 w 3030583"/>
                  <a:gd name="connsiteY45" fmla="*/ 822960 h 2677885"/>
                  <a:gd name="connsiteX46" fmla="*/ 653143 w 3030583"/>
                  <a:gd name="connsiteY46" fmla="*/ 914400 h 2677885"/>
                  <a:gd name="connsiteX47" fmla="*/ 731520 w 3030583"/>
                  <a:gd name="connsiteY47" fmla="*/ 992777 h 2677885"/>
                  <a:gd name="connsiteX48" fmla="*/ 757646 w 3030583"/>
                  <a:gd name="connsiteY48" fmla="*/ 1031965 h 2677885"/>
                  <a:gd name="connsiteX49" fmla="*/ 770708 w 3030583"/>
                  <a:gd name="connsiteY49" fmla="*/ 1071154 h 2677885"/>
                  <a:gd name="connsiteX50" fmla="*/ 770708 w 3030583"/>
                  <a:gd name="connsiteY50" fmla="*/ 1149531 h 2677885"/>
                  <a:gd name="connsiteX51" fmla="*/ 731520 w 3030583"/>
                  <a:gd name="connsiteY51" fmla="*/ 1175657 h 2677885"/>
                  <a:gd name="connsiteX52" fmla="*/ 653143 w 3030583"/>
                  <a:gd name="connsiteY52" fmla="*/ 1201782 h 2677885"/>
                  <a:gd name="connsiteX53" fmla="*/ 548640 w 3030583"/>
                  <a:gd name="connsiteY53" fmla="*/ 1175657 h 2677885"/>
                  <a:gd name="connsiteX54" fmla="*/ 470263 w 3030583"/>
                  <a:gd name="connsiteY54" fmla="*/ 1123405 h 2677885"/>
                  <a:gd name="connsiteX55" fmla="*/ 431074 w 3030583"/>
                  <a:gd name="connsiteY55" fmla="*/ 1005840 h 2677885"/>
                  <a:gd name="connsiteX56" fmla="*/ 418011 w 3030583"/>
                  <a:gd name="connsiteY56" fmla="*/ 966651 h 2677885"/>
                  <a:gd name="connsiteX57" fmla="*/ 339634 w 3030583"/>
                  <a:gd name="connsiteY57" fmla="*/ 914400 h 2677885"/>
                  <a:gd name="connsiteX58" fmla="*/ 300446 w 3030583"/>
                  <a:gd name="connsiteY58" fmla="*/ 901337 h 2677885"/>
                  <a:gd name="connsiteX59" fmla="*/ 222068 w 3030583"/>
                  <a:gd name="connsiteY59" fmla="*/ 836022 h 2677885"/>
                  <a:gd name="connsiteX60" fmla="*/ 182880 w 3030583"/>
                  <a:gd name="connsiteY60" fmla="*/ 822960 h 2677885"/>
                  <a:gd name="connsiteX61" fmla="*/ 104503 w 3030583"/>
                  <a:gd name="connsiteY61" fmla="*/ 770708 h 2677885"/>
                  <a:gd name="connsiteX62" fmla="*/ 78377 w 3030583"/>
                  <a:gd name="connsiteY62" fmla="*/ 692331 h 2677885"/>
                  <a:gd name="connsiteX63" fmla="*/ 65314 w 3030583"/>
                  <a:gd name="connsiteY63" fmla="*/ 640080 h 2677885"/>
                  <a:gd name="connsiteX64" fmla="*/ 39188 w 3030583"/>
                  <a:gd name="connsiteY64" fmla="*/ 561702 h 2677885"/>
                  <a:gd name="connsiteX65" fmla="*/ 0 w 3030583"/>
                  <a:gd name="connsiteY65" fmla="*/ 418011 h 2677885"/>
                  <a:gd name="connsiteX66" fmla="*/ 26126 w 3030583"/>
                  <a:gd name="connsiteY66" fmla="*/ 274320 h 2677885"/>
                  <a:gd name="connsiteX67" fmla="*/ 52251 w 3030583"/>
                  <a:gd name="connsiteY67" fmla="*/ 235131 h 2677885"/>
                  <a:gd name="connsiteX68" fmla="*/ 130628 w 3030583"/>
                  <a:gd name="connsiteY68" fmla="*/ 182880 h 2677885"/>
                  <a:gd name="connsiteX69" fmla="*/ 156754 w 3030583"/>
                  <a:gd name="connsiteY69" fmla="*/ 143691 h 2677885"/>
                  <a:gd name="connsiteX70" fmla="*/ 195943 w 3030583"/>
                  <a:gd name="connsiteY70" fmla="*/ 104502 h 2677885"/>
                  <a:gd name="connsiteX71" fmla="*/ 274320 w 3030583"/>
                  <a:gd name="connsiteY71" fmla="*/ 65314 h 2677885"/>
                  <a:gd name="connsiteX72" fmla="*/ 391886 w 3030583"/>
                  <a:gd name="connsiteY72" fmla="*/ 52251 h 2677885"/>
                  <a:gd name="connsiteX73" fmla="*/ 444137 w 3030583"/>
                  <a:gd name="connsiteY73" fmla="*/ 39188 h 2677885"/>
                  <a:gd name="connsiteX74" fmla="*/ 509451 w 3030583"/>
                  <a:gd name="connsiteY74" fmla="*/ 26125 h 2677885"/>
                  <a:gd name="connsiteX75" fmla="*/ 548640 w 3030583"/>
                  <a:gd name="connsiteY75" fmla="*/ 13062 h 2677885"/>
                  <a:gd name="connsiteX76" fmla="*/ 653143 w 3030583"/>
                  <a:gd name="connsiteY76" fmla="*/ 0 h 2677885"/>
                  <a:gd name="connsiteX77" fmla="*/ 1175657 w 3030583"/>
                  <a:gd name="connsiteY77" fmla="*/ 13062 h 2677885"/>
                  <a:gd name="connsiteX78" fmla="*/ 1214846 w 3030583"/>
                  <a:gd name="connsiteY78" fmla="*/ 26125 h 2677885"/>
                  <a:gd name="connsiteX79" fmla="*/ 1306286 w 3030583"/>
                  <a:gd name="connsiteY79" fmla="*/ 39188 h 2677885"/>
                  <a:gd name="connsiteX80" fmla="*/ 1397726 w 3030583"/>
                  <a:gd name="connsiteY80" fmla="*/ 65314 h 2677885"/>
                  <a:gd name="connsiteX81" fmla="*/ 1476103 w 3030583"/>
                  <a:gd name="connsiteY81" fmla="*/ 91440 h 2677885"/>
                  <a:gd name="connsiteX82" fmla="*/ 1606731 w 3030583"/>
                  <a:gd name="connsiteY82" fmla="*/ 104502 h 2677885"/>
                  <a:gd name="connsiteX83" fmla="*/ 1776548 w 3030583"/>
                  <a:gd name="connsiteY83" fmla="*/ 143691 h 2677885"/>
                  <a:gd name="connsiteX84" fmla="*/ 1815737 w 3030583"/>
                  <a:gd name="connsiteY84" fmla="*/ 156754 h 2677885"/>
                  <a:gd name="connsiteX85" fmla="*/ 1933303 w 3030583"/>
                  <a:gd name="connsiteY85" fmla="*/ 182880 h 2677885"/>
                  <a:gd name="connsiteX86" fmla="*/ 1972491 w 3030583"/>
                  <a:gd name="connsiteY86" fmla="*/ 195942 h 2677885"/>
                  <a:gd name="connsiteX87" fmla="*/ 2116183 w 3030583"/>
                  <a:gd name="connsiteY87" fmla="*/ 222068 h 2677885"/>
                  <a:gd name="connsiteX88" fmla="*/ 2194560 w 3030583"/>
                  <a:gd name="connsiteY88" fmla="*/ 248194 h 2677885"/>
                  <a:gd name="connsiteX89" fmla="*/ 2233748 w 3030583"/>
                  <a:gd name="connsiteY89" fmla="*/ 287382 h 2677885"/>
                  <a:gd name="connsiteX90" fmla="*/ 2312126 w 3030583"/>
                  <a:gd name="connsiteY90" fmla="*/ 352697 h 2677885"/>
                  <a:gd name="connsiteX91" fmla="*/ 2364377 w 3030583"/>
                  <a:gd name="connsiteY91" fmla="*/ 431074 h 2677885"/>
                  <a:gd name="connsiteX92" fmla="*/ 2403566 w 3030583"/>
                  <a:gd name="connsiteY92" fmla="*/ 509451 h 2677885"/>
                  <a:gd name="connsiteX93" fmla="*/ 2416628 w 3030583"/>
                  <a:gd name="connsiteY93" fmla="*/ 548640 h 2677885"/>
                  <a:gd name="connsiteX94" fmla="*/ 2468880 w 3030583"/>
                  <a:gd name="connsiteY94" fmla="*/ 627017 h 2677885"/>
                  <a:gd name="connsiteX95" fmla="*/ 2481943 w 3030583"/>
                  <a:gd name="connsiteY95" fmla="*/ 666205 h 2677885"/>
                  <a:gd name="connsiteX96" fmla="*/ 2534194 w 3030583"/>
                  <a:gd name="connsiteY96" fmla="*/ 744582 h 2677885"/>
                  <a:gd name="connsiteX97" fmla="*/ 2586446 w 3030583"/>
                  <a:gd name="connsiteY97" fmla="*/ 862148 h 2677885"/>
                  <a:gd name="connsiteX98" fmla="*/ 2599508 w 3030583"/>
                  <a:gd name="connsiteY98" fmla="*/ 927462 h 2677885"/>
                  <a:gd name="connsiteX99" fmla="*/ 2612571 w 3030583"/>
                  <a:gd name="connsiteY99" fmla="*/ 979714 h 2677885"/>
                  <a:gd name="connsiteX100" fmla="*/ 2638697 w 3030583"/>
                  <a:gd name="connsiteY100" fmla="*/ 1136468 h 2677885"/>
                  <a:gd name="connsiteX101" fmla="*/ 2651760 w 3030583"/>
                  <a:gd name="connsiteY101" fmla="*/ 1175657 h 2677885"/>
                  <a:gd name="connsiteX102" fmla="*/ 2664823 w 3030583"/>
                  <a:gd name="connsiteY102" fmla="*/ 1254034 h 2677885"/>
                  <a:gd name="connsiteX103" fmla="*/ 2690948 w 3030583"/>
                  <a:gd name="connsiteY103" fmla="*/ 1332411 h 2677885"/>
                  <a:gd name="connsiteX104" fmla="*/ 2730137 w 3030583"/>
                  <a:gd name="connsiteY104" fmla="*/ 1567542 h 2677885"/>
                  <a:gd name="connsiteX105" fmla="*/ 2769326 w 3030583"/>
                  <a:gd name="connsiteY105" fmla="*/ 1685108 h 2677885"/>
                  <a:gd name="connsiteX106" fmla="*/ 2782388 w 3030583"/>
                  <a:gd name="connsiteY106" fmla="*/ 1724297 h 2677885"/>
                  <a:gd name="connsiteX107" fmla="*/ 2821577 w 3030583"/>
                  <a:gd name="connsiteY107" fmla="*/ 1867988 h 2677885"/>
                  <a:gd name="connsiteX108" fmla="*/ 2847703 w 3030583"/>
                  <a:gd name="connsiteY108" fmla="*/ 1998617 h 2677885"/>
                  <a:gd name="connsiteX109" fmla="*/ 2860766 w 3030583"/>
                  <a:gd name="connsiteY109" fmla="*/ 2063931 h 2677885"/>
                  <a:gd name="connsiteX110" fmla="*/ 2873828 w 3030583"/>
                  <a:gd name="connsiteY110" fmla="*/ 2142308 h 2677885"/>
                  <a:gd name="connsiteX111" fmla="*/ 2899954 w 3030583"/>
                  <a:gd name="connsiteY111" fmla="*/ 2220685 h 2677885"/>
                  <a:gd name="connsiteX112" fmla="*/ 2926080 w 3030583"/>
                  <a:gd name="connsiteY112" fmla="*/ 2299062 h 2677885"/>
                  <a:gd name="connsiteX113" fmla="*/ 3004457 w 3030583"/>
                  <a:gd name="connsiteY113" fmla="*/ 2455817 h 2677885"/>
                  <a:gd name="connsiteX114" fmla="*/ 3017520 w 3030583"/>
                  <a:gd name="connsiteY114" fmla="*/ 2495005 h 2677885"/>
                  <a:gd name="connsiteX115" fmla="*/ 3030583 w 3030583"/>
                  <a:gd name="connsiteY115" fmla="*/ 2534194 h 2677885"/>
                  <a:gd name="connsiteX116" fmla="*/ 3017520 w 3030583"/>
                  <a:gd name="connsiteY116" fmla="*/ 2625634 h 2677885"/>
                  <a:gd name="connsiteX117" fmla="*/ 2873828 w 3030583"/>
                  <a:gd name="connsiteY117" fmla="*/ 2664822 h 2677885"/>
                  <a:gd name="connsiteX118" fmla="*/ 2743200 w 3030583"/>
                  <a:gd name="connsiteY118" fmla="*/ 2677885 h 26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030583" h="2677885">
                    <a:moveTo>
                      <a:pt x="2808514" y="2677885"/>
                    </a:moveTo>
                    <a:cubicBezTo>
                      <a:pt x="2780801" y="2675366"/>
                      <a:pt x="2602372" y="2660771"/>
                      <a:pt x="2560320" y="2651760"/>
                    </a:cubicBezTo>
                    <a:cubicBezTo>
                      <a:pt x="2533392" y="2645990"/>
                      <a:pt x="2481943" y="2625634"/>
                      <a:pt x="2481943" y="2625634"/>
                    </a:cubicBezTo>
                    <a:cubicBezTo>
                      <a:pt x="2453053" y="2596744"/>
                      <a:pt x="2439939" y="2578506"/>
                      <a:pt x="2403566" y="2560320"/>
                    </a:cubicBezTo>
                    <a:cubicBezTo>
                      <a:pt x="2391250" y="2554162"/>
                      <a:pt x="2377440" y="2551611"/>
                      <a:pt x="2364377" y="2547257"/>
                    </a:cubicBezTo>
                    <a:cubicBezTo>
                      <a:pt x="2271017" y="2407217"/>
                      <a:pt x="2416407" y="2619751"/>
                      <a:pt x="2299063" y="2468880"/>
                    </a:cubicBezTo>
                    <a:cubicBezTo>
                      <a:pt x="2217002" y="2363372"/>
                      <a:pt x="2283487" y="2414953"/>
                      <a:pt x="2207623" y="2364377"/>
                    </a:cubicBezTo>
                    <a:cubicBezTo>
                      <a:pt x="2198914" y="2351314"/>
                      <a:pt x="2191548" y="2337249"/>
                      <a:pt x="2181497" y="2325188"/>
                    </a:cubicBezTo>
                    <a:cubicBezTo>
                      <a:pt x="2145381" y="2281849"/>
                      <a:pt x="2140509" y="2295464"/>
                      <a:pt x="2116183" y="2246811"/>
                    </a:cubicBezTo>
                    <a:cubicBezTo>
                      <a:pt x="2062108" y="2138659"/>
                      <a:pt x="2151857" y="2280726"/>
                      <a:pt x="2076994" y="2168434"/>
                    </a:cubicBezTo>
                    <a:lnTo>
                      <a:pt x="2050868" y="2090057"/>
                    </a:lnTo>
                    <a:cubicBezTo>
                      <a:pt x="2046514" y="2076994"/>
                      <a:pt x="2041146" y="2064226"/>
                      <a:pt x="2037806" y="2050868"/>
                    </a:cubicBezTo>
                    <a:cubicBezTo>
                      <a:pt x="2033452" y="2033451"/>
                      <a:pt x="2029902" y="2015813"/>
                      <a:pt x="2024743" y="1998617"/>
                    </a:cubicBezTo>
                    <a:cubicBezTo>
                      <a:pt x="2016830" y="1972240"/>
                      <a:pt x="2005296" y="1946957"/>
                      <a:pt x="1998617" y="1920240"/>
                    </a:cubicBezTo>
                    <a:cubicBezTo>
                      <a:pt x="1994263" y="1902823"/>
                      <a:pt x="1990713" y="1885184"/>
                      <a:pt x="1985554" y="1867988"/>
                    </a:cubicBezTo>
                    <a:cubicBezTo>
                      <a:pt x="1977641" y="1841611"/>
                      <a:pt x="1968136" y="1815737"/>
                      <a:pt x="1959428" y="1789611"/>
                    </a:cubicBezTo>
                    <a:lnTo>
                      <a:pt x="1920240" y="1672045"/>
                    </a:lnTo>
                    <a:cubicBezTo>
                      <a:pt x="1909886" y="1640982"/>
                      <a:pt x="1899582" y="1613413"/>
                      <a:pt x="1894114" y="1580605"/>
                    </a:cubicBezTo>
                    <a:cubicBezTo>
                      <a:pt x="1883990" y="1519864"/>
                      <a:pt x="1880064" y="1458108"/>
                      <a:pt x="1867988" y="1397725"/>
                    </a:cubicBezTo>
                    <a:lnTo>
                      <a:pt x="1854926" y="1332411"/>
                    </a:lnTo>
                    <a:cubicBezTo>
                      <a:pt x="1850572" y="1227908"/>
                      <a:pt x="1852271" y="1122977"/>
                      <a:pt x="1841863" y="1018902"/>
                    </a:cubicBezTo>
                    <a:cubicBezTo>
                      <a:pt x="1839123" y="991500"/>
                      <a:pt x="1831013" y="963439"/>
                      <a:pt x="1815737" y="940525"/>
                    </a:cubicBezTo>
                    <a:cubicBezTo>
                      <a:pt x="1807028" y="927462"/>
                      <a:pt x="1800712" y="912438"/>
                      <a:pt x="1789611" y="901337"/>
                    </a:cubicBezTo>
                    <a:cubicBezTo>
                      <a:pt x="1778510" y="890236"/>
                      <a:pt x="1763486" y="883920"/>
                      <a:pt x="1750423" y="875211"/>
                    </a:cubicBezTo>
                    <a:cubicBezTo>
                      <a:pt x="1741714" y="862148"/>
                      <a:pt x="1736112" y="846360"/>
                      <a:pt x="1724297" y="836022"/>
                    </a:cubicBezTo>
                    <a:cubicBezTo>
                      <a:pt x="1669015" y="787650"/>
                      <a:pt x="1660555" y="788649"/>
                      <a:pt x="1606731" y="770708"/>
                    </a:cubicBezTo>
                    <a:cubicBezTo>
                      <a:pt x="1580605" y="753291"/>
                      <a:pt x="1558142" y="728386"/>
                      <a:pt x="1528354" y="718457"/>
                    </a:cubicBezTo>
                    <a:lnTo>
                      <a:pt x="1449977" y="692331"/>
                    </a:lnTo>
                    <a:cubicBezTo>
                      <a:pt x="1436914" y="687977"/>
                      <a:pt x="1424290" y="681968"/>
                      <a:pt x="1410788" y="679268"/>
                    </a:cubicBezTo>
                    <a:cubicBezTo>
                      <a:pt x="1367245" y="670559"/>
                      <a:pt x="1322287" y="667183"/>
                      <a:pt x="1280160" y="653142"/>
                    </a:cubicBezTo>
                    <a:cubicBezTo>
                      <a:pt x="1267097" y="648788"/>
                      <a:pt x="1254602" y="642027"/>
                      <a:pt x="1240971" y="640080"/>
                    </a:cubicBezTo>
                    <a:cubicBezTo>
                      <a:pt x="1193360" y="633279"/>
                      <a:pt x="1145136" y="631803"/>
                      <a:pt x="1097280" y="627017"/>
                    </a:cubicBezTo>
                    <a:cubicBezTo>
                      <a:pt x="1058046" y="623094"/>
                      <a:pt x="1018903" y="618308"/>
                      <a:pt x="979714" y="613954"/>
                    </a:cubicBezTo>
                    <a:cubicBezTo>
                      <a:pt x="896276" y="586141"/>
                      <a:pt x="990892" y="615416"/>
                      <a:pt x="862148" y="587828"/>
                    </a:cubicBezTo>
                    <a:cubicBezTo>
                      <a:pt x="634327" y="539009"/>
                      <a:pt x="865076" y="579606"/>
                      <a:pt x="679268" y="548640"/>
                    </a:cubicBezTo>
                    <a:lnTo>
                      <a:pt x="600891" y="522514"/>
                    </a:lnTo>
                    <a:cubicBezTo>
                      <a:pt x="587828" y="518160"/>
                      <a:pt x="575061" y="512791"/>
                      <a:pt x="561703" y="509451"/>
                    </a:cubicBezTo>
                    <a:lnTo>
                      <a:pt x="509451" y="496388"/>
                    </a:lnTo>
                    <a:cubicBezTo>
                      <a:pt x="478971" y="500742"/>
                      <a:pt x="445550" y="495681"/>
                      <a:pt x="418011" y="509451"/>
                    </a:cubicBezTo>
                    <a:cubicBezTo>
                      <a:pt x="405695" y="515609"/>
                      <a:pt x="404948" y="534870"/>
                      <a:pt x="404948" y="548640"/>
                    </a:cubicBezTo>
                    <a:cubicBezTo>
                      <a:pt x="404948" y="583745"/>
                      <a:pt x="408774" y="619274"/>
                      <a:pt x="418011" y="653142"/>
                    </a:cubicBezTo>
                    <a:cubicBezTo>
                      <a:pt x="422142" y="668289"/>
                      <a:pt x="430824" y="684010"/>
                      <a:pt x="444137" y="692331"/>
                    </a:cubicBezTo>
                    <a:cubicBezTo>
                      <a:pt x="467490" y="706927"/>
                      <a:pt x="522514" y="718457"/>
                      <a:pt x="522514" y="718457"/>
                    </a:cubicBezTo>
                    <a:cubicBezTo>
                      <a:pt x="535577" y="731520"/>
                      <a:pt x="547511" y="745818"/>
                      <a:pt x="561703" y="757645"/>
                    </a:cubicBezTo>
                    <a:cubicBezTo>
                      <a:pt x="573764" y="767696"/>
                      <a:pt x="589790" y="772670"/>
                      <a:pt x="600891" y="783771"/>
                    </a:cubicBezTo>
                    <a:cubicBezTo>
                      <a:pt x="611992" y="794873"/>
                      <a:pt x="618308" y="809897"/>
                      <a:pt x="627017" y="822960"/>
                    </a:cubicBezTo>
                    <a:cubicBezTo>
                      <a:pt x="627987" y="826841"/>
                      <a:pt x="646239" y="905523"/>
                      <a:pt x="653143" y="914400"/>
                    </a:cubicBezTo>
                    <a:cubicBezTo>
                      <a:pt x="675826" y="943564"/>
                      <a:pt x="711025" y="962035"/>
                      <a:pt x="731520" y="992777"/>
                    </a:cubicBezTo>
                    <a:lnTo>
                      <a:pt x="757646" y="1031965"/>
                    </a:lnTo>
                    <a:cubicBezTo>
                      <a:pt x="762000" y="1045028"/>
                      <a:pt x="764550" y="1058838"/>
                      <a:pt x="770708" y="1071154"/>
                    </a:cubicBezTo>
                    <a:cubicBezTo>
                      <a:pt x="793931" y="1117601"/>
                      <a:pt x="817155" y="1103084"/>
                      <a:pt x="770708" y="1149531"/>
                    </a:cubicBezTo>
                    <a:cubicBezTo>
                      <a:pt x="759607" y="1160632"/>
                      <a:pt x="745866" y="1169281"/>
                      <a:pt x="731520" y="1175657"/>
                    </a:cubicBezTo>
                    <a:cubicBezTo>
                      <a:pt x="706355" y="1186842"/>
                      <a:pt x="653143" y="1201782"/>
                      <a:pt x="653143" y="1201782"/>
                    </a:cubicBezTo>
                    <a:cubicBezTo>
                      <a:pt x="635044" y="1198162"/>
                      <a:pt x="571237" y="1188211"/>
                      <a:pt x="548640" y="1175657"/>
                    </a:cubicBezTo>
                    <a:cubicBezTo>
                      <a:pt x="521192" y="1160408"/>
                      <a:pt x="470263" y="1123405"/>
                      <a:pt x="470263" y="1123405"/>
                    </a:cubicBezTo>
                    <a:lnTo>
                      <a:pt x="431074" y="1005840"/>
                    </a:lnTo>
                    <a:cubicBezTo>
                      <a:pt x="426720" y="992777"/>
                      <a:pt x="429468" y="974289"/>
                      <a:pt x="418011" y="966651"/>
                    </a:cubicBezTo>
                    <a:cubicBezTo>
                      <a:pt x="391885" y="949234"/>
                      <a:pt x="369422" y="924329"/>
                      <a:pt x="339634" y="914400"/>
                    </a:cubicBezTo>
                    <a:cubicBezTo>
                      <a:pt x="326571" y="910046"/>
                      <a:pt x="312762" y="907495"/>
                      <a:pt x="300446" y="901337"/>
                    </a:cubicBezTo>
                    <a:cubicBezTo>
                      <a:pt x="214964" y="858595"/>
                      <a:pt x="308745" y="893806"/>
                      <a:pt x="222068" y="836022"/>
                    </a:cubicBezTo>
                    <a:cubicBezTo>
                      <a:pt x="210611" y="828384"/>
                      <a:pt x="195943" y="827314"/>
                      <a:pt x="182880" y="822960"/>
                    </a:cubicBezTo>
                    <a:cubicBezTo>
                      <a:pt x="156754" y="805543"/>
                      <a:pt x="114432" y="800496"/>
                      <a:pt x="104503" y="770708"/>
                    </a:cubicBezTo>
                    <a:lnTo>
                      <a:pt x="78377" y="692331"/>
                    </a:lnTo>
                    <a:cubicBezTo>
                      <a:pt x="72700" y="675299"/>
                      <a:pt x="70473" y="657276"/>
                      <a:pt x="65314" y="640080"/>
                    </a:cubicBezTo>
                    <a:cubicBezTo>
                      <a:pt x="57401" y="613702"/>
                      <a:pt x="45867" y="588419"/>
                      <a:pt x="39188" y="561702"/>
                    </a:cubicBezTo>
                    <a:cubicBezTo>
                      <a:pt x="9723" y="443842"/>
                      <a:pt x="24417" y="491263"/>
                      <a:pt x="0" y="418011"/>
                    </a:cubicBezTo>
                    <a:cubicBezTo>
                      <a:pt x="4504" y="381982"/>
                      <a:pt x="5989" y="314595"/>
                      <a:pt x="26126" y="274320"/>
                    </a:cubicBezTo>
                    <a:cubicBezTo>
                      <a:pt x="33147" y="260278"/>
                      <a:pt x="40436" y="245469"/>
                      <a:pt x="52251" y="235131"/>
                    </a:cubicBezTo>
                    <a:cubicBezTo>
                      <a:pt x="75881" y="214454"/>
                      <a:pt x="130628" y="182880"/>
                      <a:pt x="130628" y="182880"/>
                    </a:cubicBezTo>
                    <a:cubicBezTo>
                      <a:pt x="139337" y="169817"/>
                      <a:pt x="146703" y="155752"/>
                      <a:pt x="156754" y="143691"/>
                    </a:cubicBezTo>
                    <a:cubicBezTo>
                      <a:pt x="168581" y="129499"/>
                      <a:pt x="181751" y="116329"/>
                      <a:pt x="195943" y="104502"/>
                    </a:cubicBezTo>
                    <a:cubicBezTo>
                      <a:pt x="218511" y="85696"/>
                      <a:pt x="244863" y="70223"/>
                      <a:pt x="274320" y="65314"/>
                    </a:cubicBezTo>
                    <a:cubicBezTo>
                      <a:pt x="313213" y="58832"/>
                      <a:pt x="352697" y="56605"/>
                      <a:pt x="391886" y="52251"/>
                    </a:cubicBezTo>
                    <a:cubicBezTo>
                      <a:pt x="409303" y="47897"/>
                      <a:pt x="426611" y="43083"/>
                      <a:pt x="444137" y="39188"/>
                    </a:cubicBezTo>
                    <a:cubicBezTo>
                      <a:pt x="465811" y="34372"/>
                      <a:pt x="487911" y="31510"/>
                      <a:pt x="509451" y="26125"/>
                    </a:cubicBezTo>
                    <a:cubicBezTo>
                      <a:pt x="522809" y="22785"/>
                      <a:pt x="535092" y="15525"/>
                      <a:pt x="548640" y="13062"/>
                    </a:cubicBezTo>
                    <a:cubicBezTo>
                      <a:pt x="583179" y="6782"/>
                      <a:pt x="618309" y="4354"/>
                      <a:pt x="653143" y="0"/>
                    </a:cubicBezTo>
                    <a:cubicBezTo>
                      <a:pt x="827314" y="4354"/>
                      <a:pt x="1001619" y="4967"/>
                      <a:pt x="1175657" y="13062"/>
                    </a:cubicBezTo>
                    <a:cubicBezTo>
                      <a:pt x="1189412" y="13702"/>
                      <a:pt x="1201344" y="23425"/>
                      <a:pt x="1214846" y="26125"/>
                    </a:cubicBezTo>
                    <a:cubicBezTo>
                      <a:pt x="1245038" y="32163"/>
                      <a:pt x="1275806" y="34834"/>
                      <a:pt x="1306286" y="39188"/>
                    </a:cubicBezTo>
                    <a:cubicBezTo>
                      <a:pt x="1437975" y="83085"/>
                      <a:pt x="1233714" y="16110"/>
                      <a:pt x="1397726" y="65314"/>
                    </a:cubicBezTo>
                    <a:cubicBezTo>
                      <a:pt x="1424103" y="73227"/>
                      <a:pt x="1448701" y="88700"/>
                      <a:pt x="1476103" y="91440"/>
                    </a:cubicBezTo>
                    <a:lnTo>
                      <a:pt x="1606731" y="104502"/>
                    </a:lnTo>
                    <a:cubicBezTo>
                      <a:pt x="1658546" y="114865"/>
                      <a:pt x="1729278" y="127934"/>
                      <a:pt x="1776548" y="143691"/>
                    </a:cubicBezTo>
                    <a:cubicBezTo>
                      <a:pt x="1789611" y="148045"/>
                      <a:pt x="1802379" y="153414"/>
                      <a:pt x="1815737" y="156754"/>
                    </a:cubicBezTo>
                    <a:cubicBezTo>
                      <a:pt x="1923511" y="183698"/>
                      <a:pt x="1839413" y="156055"/>
                      <a:pt x="1933303" y="182880"/>
                    </a:cubicBezTo>
                    <a:cubicBezTo>
                      <a:pt x="1946542" y="186663"/>
                      <a:pt x="1959050" y="192955"/>
                      <a:pt x="1972491" y="195942"/>
                    </a:cubicBezTo>
                    <a:cubicBezTo>
                      <a:pt x="2026251" y="207888"/>
                      <a:pt x="2063892" y="207807"/>
                      <a:pt x="2116183" y="222068"/>
                    </a:cubicBezTo>
                    <a:cubicBezTo>
                      <a:pt x="2142752" y="229314"/>
                      <a:pt x="2194560" y="248194"/>
                      <a:pt x="2194560" y="248194"/>
                    </a:cubicBezTo>
                    <a:cubicBezTo>
                      <a:pt x="2207623" y="261257"/>
                      <a:pt x="2219556" y="275556"/>
                      <a:pt x="2233748" y="287382"/>
                    </a:cubicBezTo>
                    <a:cubicBezTo>
                      <a:pt x="2281416" y="327105"/>
                      <a:pt x="2269946" y="298465"/>
                      <a:pt x="2312126" y="352697"/>
                    </a:cubicBezTo>
                    <a:cubicBezTo>
                      <a:pt x="2331403" y="377482"/>
                      <a:pt x="2354448" y="401286"/>
                      <a:pt x="2364377" y="431074"/>
                    </a:cubicBezTo>
                    <a:cubicBezTo>
                      <a:pt x="2382405" y="485156"/>
                      <a:pt x="2369802" y="458805"/>
                      <a:pt x="2403566" y="509451"/>
                    </a:cubicBezTo>
                    <a:cubicBezTo>
                      <a:pt x="2407920" y="522514"/>
                      <a:pt x="2409941" y="536603"/>
                      <a:pt x="2416628" y="548640"/>
                    </a:cubicBezTo>
                    <a:cubicBezTo>
                      <a:pt x="2431877" y="576088"/>
                      <a:pt x="2458950" y="597229"/>
                      <a:pt x="2468880" y="627017"/>
                    </a:cubicBezTo>
                    <a:cubicBezTo>
                      <a:pt x="2473234" y="640080"/>
                      <a:pt x="2475256" y="654168"/>
                      <a:pt x="2481943" y="666205"/>
                    </a:cubicBezTo>
                    <a:cubicBezTo>
                      <a:pt x="2497192" y="693653"/>
                      <a:pt x="2534194" y="744582"/>
                      <a:pt x="2534194" y="744582"/>
                    </a:cubicBezTo>
                    <a:cubicBezTo>
                      <a:pt x="2565285" y="837854"/>
                      <a:pt x="2545044" y="800046"/>
                      <a:pt x="2586446" y="862148"/>
                    </a:cubicBezTo>
                    <a:cubicBezTo>
                      <a:pt x="2590800" y="883919"/>
                      <a:pt x="2594692" y="905788"/>
                      <a:pt x="2599508" y="927462"/>
                    </a:cubicBezTo>
                    <a:cubicBezTo>
                      <a:pt x="2603403" y="944988"/>
                      <a:pt x="2609262" y="962068"/>
                      <a:pt x="2612571" y="979714"/>
                    </a:cubicBezTo>
                    <a:cubicBezTo>
                      <a:pt x="2622333" y="1031779"/>
                      <a:pt x="2621946" y="1086214"/>
                      <a:pt x="2638697" y="1136468"/>
                    </a:cubicBezTo>
                    <a:cubicBezTo>
                      <a:pt x="2643051" y="1149531"/>
                      <a:pt x="2648773" y="1162215"/>
                      <a:pt x="2651760" y="1175657"/>
                    </a:cubicBezTo>
                    <a:cubicBezTo>
                      <a:pt x="2657506" y="1201512"/>
                      <a:pt x="2658399" y="1228339"/>
                      <a:pt x="2664823" y="1254034"/>
                    </a:cubicBezTo>
                    <a:cubicBezTo>
                      <a:pt x="2671502" y="1280751"/>
                      <a:pt x="2690948" y="1332411"/>
                      <a:pt x="2690948" y="1332411"/>
                    </a:cubicBezTo>
                    <a:cubicBezTo>
                      <a:pt x="2701188" y="1434807"/>
                      <a:pt x="2698646" y="1473068"/>
                      <a:pt x="2730137" y="1567542"/>
                    </a:cubicBezTo>
                    <a:lnTo>
                      <a:pt x="2769326" y="1685108"/>
                    </a:lnTo>
                    <a:cubicBezTo>
                      <a:pt x="2773680" y="1698171"/>
                      <a:pt x="2779048" y="1710939"/>
                      <a:pt x="2782388" y="1724297"/>
                    </a:cubicBezTo>
                    <a:cubicBezTo>
                      <a:pt x="2811854" y="1842158"/>
                      <a:pt x="2797159" y="1794736"/>
                      <a:pt x="2821577" y="1867988"/>
                    </a:cubicBezTo>
                    <a:cubicBezTo>
                      <a:pt x="2853580" y="2092010"/>
                      <a:pt x="2817304" y="1877022"/>
                      <a:pt x="2847703" y="1998617"/>
                    </a:cubicBezTo>
                    <a:cubicBezTo>
                      <a:pt x="2853088" y="2020157"/>
                      <a:pt x="2856794" y="2042087"/>
                      <a:pt x="2860766" y="2063931"/>
                    </a:cubicBezTo>
                    <a:cubicBezTo>
                      <a:pt x="2865504" y="2089990"/>
                      <a:pt x="2867404" y="2116613"/>
                      <a:pt x="2873828" y="2142308"/>
                    </a:cubicBezTo>
                    <a:cubicBezTo>
                      <a:pt x="2880507" y="2169025"/>
                      <a:pt x="2891245" y="2194559"/>
                      <a:pt x="2899954" y="2220685"/>
                    </a:cubicBezTo>
                    <a:cubicBezTo>
                      <a:pt x="2899954" y="2220686"/>
                      <a:pt x="2926079" y="2299061"/>
                      <a:pt x="2926080" y="2299062"/>
                    </a:cubicBezTo>
                    <a:cubicBezTo>
                      <a:pt x="2993607" y="2400354"/>
                      <a:pt x="2968401" y="2347652"/>
                      <a:pt x="3004457" y="2455817"/>
                    </a:cubicBezTo>
                    <a:lnTo>
                      <a:pt x="3017520" y="2495005"/>
                    </a:lnTo>
                    <a:lnTo>
                      <a:pt x="3030583" y="2534194"/>
                    </a:lnTo>
                    <a:cubicBezTo>
                      <a:pt x="3026229" y="2564674"/>
                      <a:pt x="3030025" y="2597498"/>
                      <a:pt x="3017520" y="2625634"/>
                    </a:cubicBezTo>
                    <a:cubicBezTo>
                      <a:pt x="3000103" y="2664823"/>
                      <a:pt x="2879914" y="2664146"/>
                      <a:pt x="2873828" y="2664822"/>
                    </a:cubicBezTo>
                    <a:cubicBezTo>
                      <a:pt x="2830336" y="2669654"/>
                      <a:pt x="2743200" y="2677885"/>
                      <a:pt x="2743200" y="2677885"/>
                    </a:cubicBez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371"/>
              </a:p>
            </p:txBody>
          </p:sp>
          <p:sp>
            <p:nvSpPr>
              <p:cNvPr id="17" name="Forme libre 16"/>
              <p:cNvSpPr/>
              <p:nvPr/>
            </p:nvSpPr>
            <p:spPr>
              <a:xfrm>
                <a:off x="7199122" y="3386356"/>
                <a:ext cx="1589609" cy="2190311"/>
              </a:xfrm>
              <a:custGeom>
                <a:avLst/>
                <a:gdLst>
                  <a:gd name="connsiteX0" fmla="*/ 574765 w 796834"/>
                  <a:gd name="connsiteY0" fmla="*/ 671 h 1097951"/>
                  <a:gd name="connsiteX1" fmla="*/ 418011 w 796834"/>
                  <a:gd name="connsiteY1" fmla="*/ 26797 h 1097951"/>
                  <a:gd name="connsiteX2" fmla="*/ 378823 w 796834"/>
                  <a:gd name="connsiteY2" fmla="*/ 39860 h 1097951"/>
                  <a:gd name="connsiteX3" fmla="*/ 339634 w 796834"/>
                  <a:gd name="connsiteY3" fmla="*/ 170489 h 1097951"/>
                  <a:gd name="connsiteX4" fmla="*/ 287383 w 796834"/>
                  <a:gd name="connsiteY4" fmla="*/ 248866 h 1097951"/>
                  <a:gd name="connsiteX5" fmla="*/ 248194 w 796834"/>
                  <a:gd name="connsiteY5" fmla="*/ 340306 h 1097951"/>
                  <a:gd name="connsiteX6" fmla="*/ 235131 w 796834"/>
                  <a:gd name="connsiteY6" fmla="*/ 392557 h 1097951"/>
                  <a:gd name="connsiteX7" fmla="*/ 182880 w 796834"/>
                  <a:gd name="connsiteY7" fmla="*/ 470934 h 1097951"/>
                  <a:gd name="connsiteX8" fmla="*/ 156754 w 796834"/>
                  <a:gd name="connsiteY8" fmla="*/ 510123 h 1097951"/>
                  <a:gd name="connsiteX9" fmla="*/ 117565 w 796834"/>
                  <a:gd name="connsiteY9" fmla="*/ 588500 h 1097951"/>
                  <a:gd name="connsiteX10" fmla="*/ 78377 w 796834"/>
                  <a:gd name="connsiteY10" fmla="*/ 706066 h 1097951"/>
                  <a:gd name="connsiteX11" fmla="*/ 65314 w 796834"/>
                  <a:gd name="connsiteY11" fmla="*/ 745254 h 1097951"/>
                  <a:gd name="connsiteX12" fmla="*/ 0 w 796834"/>
                  <a:gd name="connsiteY12" fmla="*/ 823631 h 1097951"/>
                  <a:gd name="connsiteX13" fmla="*/ 65314 w 796834"/>
                  <a:gd name="connsiteY13" fmla="*/ 941197 h 1097951"/>
                  <a:gd name="connsiteX14" fmla="*/ 104503 w 796834"/>
                  <a:gd name="connsiteY14" fmla="*/ 967323 h 1097951"/>
                  <a:gd name="connsiteX15" fmla="*/ 182880 w 796834"/>
                  <a:gd name="connsiteY15" fmla="*/ 1045700 h 1097951"/>
                  <a:gd name="connsiteX16" fmla="*/ 195943 w 796834"/>
                  <a:gd name="connsiteY16" fmla="*/ 1084889 h 1097951"/>
                  <a:gd name="connsiteX17" fmla="*/ 235131 w 796834"/>
                  <a:gd name="connsiteY17" fmla="*/ 1097951 h 1097951"/>
                  <a:gd name="connsiteX18" fmla="*/ 391885 w 796834"/>
                  <a:gd name="connsiteY18" fmla="*/ 1084889 h 1097951"/>
                  <a:gd name="connsiteX19" fmla="*/ 444137 w 796834"/>
                  <a:gd name="connsiteY19" fmla="*/ 1006511 h 1097951"/>
                  <a:gd name="connsiteX20" fmla="*/ 483325 w 796834"/>
                  <a:gd name="connsiteY20" fmla="*/ 928134 h 1097951"/>
                  <a:gd name="connsiteX21" fmla="*/ 522514 w 796834"/>
                  <a:gd name="connsiteY21" fmla="*/ 902009 h 1097951"/>
                  <a:gd name="connsiteX22" fmla="*/ 600891 w 796834"/>
                  <a:gd name="connsiteY22" fmla="*/ 836694 h 1097951"/>
                  <a:gd name="connsiteX23" fmla="*/ 679268 w 796834"/>
                  <a:gd name="connsiteY23" fmla="*/ 797506 h 1097951"/>
                  <a:gd name="connsiteX24" fmla="*/ 731520 w 796834"/>
                  <a:gd name="connsiteY24" fmla="*/ 719129 h 1097951"/>
                  <a:gd name="connsiteX25" fmla="*/ 757645 w 796834"/>
                  <a:gd name="connsiteY25" fmla="*/ 523186 h 1097951"/>
                  <a:gd name="connsiteX26" fmla="*/ 770708 w 796834"/>
                  <a:gd name="connsiteY26" fmla="*/ 340306 h 1097951"/>
                  <a:gd name="connsiteX27" fmla="*/ 796834 w 796834"/>
                  <a:gd name="connsiteY27" fmla="*/ 248866 h 1097951"/>
                  <a:gd name="connsiteX28" fmla="*/ 744583 w 796834"/>
                  <a:gd name="connsiteY28" fmla="*/ 118237 h 1097951"/>
                  <a:gd name="connsiteX29" fmla="*/ 705394 w 796834"/>
                  <a:gd name="connsiteY29" fmla="*/ 105174 h 1097951"/>
                  <a:gd name="connsiteX30" fmla="*/ 679268 w 796834"/>
                  <a:gd name="connsiteY30" fmla="*/ 65986 h 1097951"/>
                  <a:gd name="connsiteX31" fmla="*/ 640080 w 796834"/>
                  <a:gd name="connsiteY31" fmla="*/ 52923 h 1097951"/>
                  <a:gd name="connsiteX32" fmla="*/ 574765 w 796834"/>
                  <a:gd name="connsiteY32" fmla="*/ 671 h 109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6834" h="1097951">
                    <a:moveTo>
                      <a:pt x="574765" y="671"/>
                    </a:moveTo>
                    <a:cubicBezTo>
                      <a:pt x="537753" y="-3683"/>
                      <a:pt x="468947" y="14063"/>
                      <a:pt x="418011" y="26797"/>
                    </a:cubicBezTo>
                    <a:cubicBezTo>
                      <a:pt x="404653" y="30137"/>
                      <a:pt x="391886" y="35506"/>
                      <a:pt x="378823" y="39860"/>
                    </a:cubicBezTo>
                    <a:cubicBezTo>
                      <a:pt x="371521" y="69069"/>
                      <a:pt x="352355" y="151408"/>
                      <a:pt x="339634" y="170489"/>
                    </a:cubicBezTo>
                    <a:lnTo>
                      <a:pt x="287383" y="248866"/>
                    </a:lnTo>
                    <a:cubicBezTo>
                      <a:pt x="249880" y="398873"/>
                      <a:pt x="302321" y="214011"/>
                      <a:pt x="248194" y="340306"/>
                    </a:cubicBezTo>
                    <a:cubicBezTo>
                      <a:pt x="241122" y="356807"/>
                      <a:pt x="243160" y="376499"/>
                      <a:pt x="235131" y="392557"/>
                    </a:cubicBezTo>
                    <a:cubicBezTo>
                      <a:pt x="221089" y="420641"/>
                      <a:pt x="200297" y="444808"/>
                      <a:pt x="182880" y="470934"/>
                    </a:cubicBezTo>
                    <a:cubicBezTo>
                      <a:pt x="174171" y="483997"/>
                      <a:pt x="161719" y="495229"/>
                      <a:pt x="156754" y="510123"/>
                    </a:cubicBezTo>
                    <a:cubicBezTo>
                      <a:pt x="138726" y="564205"/>
                      <a:pt x="151329" y="537854"/>
                      <a:pt x="117565" y="588500"/>
                    </a:cubicBezTo>
                    <a:lnTo>
                      <a:pt x="78377" y="706066"/>
                    </a:lnTo>
                    <a:cubicBezTo>
                      <a:pt x="74023" y="719129"/>
                      <a:pt x="72952" y="733797"/>
                      <a:pt x="65314" y="745254"/>
                    </a:cubicBezTo>
                    <a:cubicBezTo>
                      <a:pt x="28941" y="799814"/>
                      <a:pt x="50289" y="773342"/>
                      <a:pt x="0" y="823631"/>
                    </a:cubicBezTo>
                    <a:cubicBezTo>
                      <a:pt x="13612" y="864468"/>
                      <a:pt x="26814" y="915530"/>
                      <a:pt x="65314" y="941197"/>
                    </a:cubicBezTo>
                    <a:cubicBezTo>
                      <a:pt x="78377" y="949906"/>
                      <a:pt x="92769" y="956893"/>
                      <a:pt x="104503" y="967323"/>
                    </a:cubicBezTo>
                    <a:cubicBezTo>
                      <a:pt x="132118" y="991869"/>
                      <a:pt x="182880" y="1045700"/>
                      <a:pt x="182880" y="1045700"/>
                    </a:cubicBezTo>
                    <a:cubicBezTo>
                      <a:pt x="187234" y="1058763"/>
                      <a:pt x="186206" y="1075152"/>
                      <a:pt x="195943" y="1084889"/>
                    </a:cubicBezTo>
                    <a:cubicBezTo>
                      <a:pt x="205679" y="1094625"/>
                      <a:pt x="221362" y="1097951"/>
                      <a:pt x="235131" y="1097951"/>
                    </a:cubicBezTo>
                    <a:cubicBezTo>
                      <a:pt x="287563" y="1097951"/>
                      <a:pt x="339634" y="1089243"/>
                      <a:pt x="391885" y="1084889"/>
                    </a:cubicBezTo>
                    <a:cubicBezTo>
                      <a:pt x="409302" y="1058763"/>
                      <a:pt x="434207" y="1036299"/>
                      <a:pt x="444137" y="1006511"/>
                    </a:cubicBezTo>
                    <a:cubicBezTo>
                      <a:pt x="454761" y="974641"/>
                      <a:pt x="458004" y="953455"/>
                      <a:pt x="483325" y="928134"/>
                    </a:cubicBezTo>
                    <a:cubicBezTo>
                      <a:pt x="494426" y="917033"/>
                      <a:pt x="510453" y="912060"/>
                      <a:pt x="522514" y="902009"/>
                    </a:cubicBezTo>
                    <a:cubicBezTo>
                      <a:pt x="565848" y="865897"/>
                      <a:pt x="552243" y="861018"/>
                      <a:pt x="600891" y="836694"/>
                    </a:cubicBezTo>
                    <a:cubicBezTo>
                      <a:pt x="709063" y="782607"/>
                      <a:pt x="566953" y="872382"/>
                      <a:pt x="679268" y="797506"/>
                    </a:cubicBezTo>
                    <a:cubicBezTo>
                      <a:pt x="696685" y="771380"/>
                      <a:pt x="728677" y="750399"/>
                      <a:pt x="731520" y="719129"/>
                    </a:cubicBezTo>
                    <a:cubicBezTo>
                      <a:pt x="746208" y="557558"/>
                      <a:pt x="732919" y="622096"/>
                      <a:pt x="757645" y="523186"/>
                    </a:cubicBezTo>
                    <a:cubicBezTo>
                      <a:pt x="761999" y="462226"/>
                      <a:pt x="763959" y="401048"/>
                      <a:pt x="770708" y="340306"/>
                    </a:cubicBezTo>
                    <a:cubicBezTo>
                      <a:pt x="773442" y="315701"/>
                      <a:pt x="788577" y="273638"/>
                      <a:pt x="796834" y="248866"/>
                    </a:cubicBezTo>
                    <a:cubicBezTo>
                      <a:pt x="786506" y="176571"/>
                      <a:pt x="802334" y="156738"/>
                      <a:pt x="744583" y="118237"/>
                    </a:cubicBezTo>
                    <a:cubicBezTo>
                      <a:pt x="733126" y="110599"/>
                      <a:pt x="718457" y="109528"/>
                      <a:pt x="705394" y="105174"/>
                    </a:cubicBezTo>
                    <a:cubicBezTo>
                      <a:pt x="696685" y="92111"/>
                      <a:pt x="691527" y="75793"/>
                      <a:pt x="679268" y="65986"/>
                    </a:cubicBezTo>
                    <a:cubicBezTo>
                      <a:pt x="668516" y="57384"/>
                      <a:pt x="652396" y="59081"/>
                      <a:pt x="640080" y="52923"/>
                    </a:cubicBezTo>
                    <a:cubicBezTo>
                      <a:pt x="607122" y="36444"/>
                      <a:pt x="611777" y="5025"/>
                      <a:pt x="574765" y="671"/>
                    </a:cubicBezTo>
                    <a:close/>
                  </a:path>
                </a:pathLst>
              </a:cu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371"/>
              </a:p>
            </p:txBody>
          </p:sp>
          <p:sp>
            <p:nvSpPr>
              <p:cNvPr id="21" name="Forme libre 20"/>
              <p:cNvSpPr/>
              <p:nvPr/>
            </p:nvSpPr>
            <p:spPr>
              <a:xfrm>
                <a:off x="14419380" y="3904509"/>
                <a:ext cx="1433255" cy="2219400"/>
              </a:xfrm>
              <a:custGeom>
                <a:avLst/>
                <a:gdLst>
                  <a:gd name="connsiteX0" fmla="*/ 522514 w 718457"/>
                  <a:gd name="connsiteY0" fmla="*/ 2191 h 1112533"/>
                  <a:gd name="connsiteX1" fmla="*/ 457200 w 718457"/>
                  <a:gd name="connsiteY1" fmla="*/ 28316 h 1112533"/>
                  <a:gd name="connsiteX2" fmla="*/ 418011 w 718457"/>
                  <a:gd name="connsiteY2" fmla="*/ 54442 h 1112533"/>
                  <a:gd name="connsiteX3" fmla="*/ 365760 w 718457"/>
                  <a:gd name="connsiteY3" fmla="*/ 67505 h 1112533"/>
                  <a:gd name="connsiteX4" fmla="*/ 326571 w 718457"/>
                  <a:gd name="connsiteY4" fmla="*/ 80568 h 1112533"/>
                  <a:gd name="connsiteX5" fmla="*/ 300445 w 718457"/>
                  <a:gd name="connsiteY5" fmla="*/ 119756 h 1112533"/>
                  <a:gd name="connsiteX6" fmla="*/ 274320 w 718457"/>
                  <a:gd name="connsiteY6" fmla="*/ 276511 h 1112533"/>
                  <a:gd name="connsiteX7" fmla="*/ 209005 w 718457"/>
                  <a:gd name="connsiteY7" fmla="*/ 354888 h 1112533"/>
                  <a:gd name="connsiteX8" fmla="*/ 143691 w 718457"/>
                  <a:gd name="connsiteY8" fmla="*/ 433265 h 1112533"/>
                  <a:gd name="connsiteX9" fmla="*/ 117565 w 718457"/>
                  <a:gd name="connsiteY9" fmla="*/ 511642 h 1112533"/>
                  <a:gd name="connsiteX10" fmla="*/ 104503 w 718457"/>
                  <a:gd name="connsiteY10" fmla="*/ 550831 h 1112533"/>
                  <a:gd name="connsiteX11" fmla="*/ 78377 w 718457"/>
                  <a:gd name="connsiteY11" fmla="*/ 590019 h 1112533"/>
                  <a:gd name="connsiteX12" fmla="*/ 65314 w 718457"/>
                  <a:gd name="connsiteY12" fmla="*/ 629208 h 1112533"/>
                  <a:gd name="connsiteX13" fmla="*/ 39188 w 718457"/>
                  <a:gd name="connsiteY13" fmla="*/ 668396 h 1112533"/>
                  <a:gd name="connsiteX14" fmla="*/ 13063 w 718457"/>
                  <a:gd name="connsiteY14" fmla="*/ 746773 h 1112533"/>
                  <a:gd name="connsiteX15" fmla="*/ 0 w 718457"/>
                  <a:gd name="connsiteY15" fmla="*/ 785962 h 1112533"/>
                  <a:gd name="connsiteX16" fmla="*/ 13063 w 718457"/>
                  <a:gd name="connsiteY16" fmla="*/ 851276 h 1112533"/>
                  <a:gd name="connsiteX17" fmla="*/ 91440 w 718457"/>
                  <a:gd name="connsiteY17" fmla="*/ 1008031 h 1112533"/>
                  <a:gd name="connsiteX18" fmla="*/ 130628 w 718457"/>
                  <a:gd name="connsiteY18" fmla="*/ 1047219 h 1112533"/>
                  <a:gd name="connsiteX19" fmla="*/ 169817 w 718457"/>
                  <a:gd name="connsiteY19" fmla="*/ 1060282 h 1112533"/>
                  <a:gd name="connsiteX20" fmla="*/ 209005 w 718457"/>
                  <a:gd name="connsiteY20" fmla="*/ 1086408 h 1112533"/>
                  <a:gd name="connsiteX21" fmla="*/ 287383 w 718457"/>
                  <a:gd name="connsiteY21" fmla="*/ 1112533 h 1112533"/>
                  <a:gd name="connsiteX22" fmla="*/ 561703 w 718457"/>
                  <a:gd name="connsiteY22" fmla="*/ 1099471 h 1112533"/>
                  <a:gd name="connsiteX23" fmla="*/ 587828 w 718457"/>
                  <a:gd name="connsiteY23" fmla="*/ 1060282 h 1112533"/>
                  <a:gd name="connsiteX24" fmla="*/ 627017 w 718457"/>
                  <a:gd name="connsiteY24" fmla="*/ 1034156 h 1112533"/>
                  <a:gd name="connsiteX25" fmla="*/ 666205 w 718457"/>
                  <a:gd name="connsiteY25" fmla="*/ 916591 h 1112533"/>
                  <a:gd name="connsiteX26" fmla="*/ 679268 w 718457"/>
                  <a:gd name="connsiteY26" fmla="*/ 877402 h 1112533"/>
                  <a:gd name="connsiteX27" fmla="*/ 692331 w 718457"/>
                  <a:gd name="connsiteY27" fmla="*/ 838213 h 1112533"/>
                  <a:gd name="connsiteX28" fmla="*/ 718457 w 718457"/>
                  <a:gd name="connsiteY28" fmla="*/ 720648 h 1112533"/>
                  <a:gd name="connsiteX29" fmla="*/ 705394 w 718457"/>
                  <a:gd name="connsiteY29" fmla="*/ 511642 h 1112533"/>
                  <a:gd name="connsiteX30" fmla="*/ 653143 w 718457"/>
                  <a:gd name="connsiteY30" fmla="*/ 433265 h 1112533"/>
                  <a:gd name="connsiteX31" fmla="*/ 600891 w 718457"/>
                  <a:gd name="connsiteY31" fmla="*/ 315699 h 1112533"/>
                  <a:gd name="connsiteX32" fmla="*/ 561703 w 718457"/>
                  <a:gd name="connsiteY32" fmla="*/ 54442 h 1112533"/>
                  <a:gd name="connsiteX33" fmla="*/ 509451 w 718457"/>
                  <a:gd name="connsiteY33" fmla="*/ 2191 h 1112533"/>
                  <a:gd name="connsiteX34" fmla="*/ 522514 w 718457"/>
                  <a:gd name="connsiteY34" fmla="*/ 2191 h 111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8457" h="1112533">
                    <a:moveTo>
                      <a:pt x="522514" y="2191"/>
                    </a:moveTo>
                    <a:cubicBezTo>
                      <a:pt x="513806" y="6545"/>
                      <a:pt x="478173" y="17830"/>
                      <a:pt x="457200" y="28316"/>
                    </a:cubicBezTo>
                    <a:cubicBezTo>
                      <a:pt x="443158" y="35337"/>
                      <a:pt x="432441" y="48257"/>
                      <a:pt x="418011" y="54442"/>
                    </a:cubicBezTo>
                    <a:cubicBezTo>
                      <a:pt x="401510" y="61514"/>
                      <a:pt x="383022" y="62573"/>
                      <a:pt x="365760" y="67505"/>
                    </a:cubicBezTo>
                    <a:cubicBezTo>
                      <a:pt x="352520" y="71288"/>
                      <a:pt x="339634" y="76214"/>
                      <a:pt x="326571" y="80568"/>
                    </a:cubicBezTo>
                    <a:cubicBezTo>
                      <a:pt x="317862" y="93631"/>
                      <a:pt x="307466" y="105714"/>
                      <a:pt x="300445" y="119756"/>
                    </a:cubicBezTo>
                    <a:cubicBezTo>
                      <a:pt x="274951" y="170745"/>
                      <a:pt x="288802" y="218585"/>
                      <a:pt x="274320" y="276511"/>
                    </a:cubicBezTo>
                    <a:cubicBezTo>
                      <a:pt x="267370" y="304309"/>
                      <a:pt x="224671" y="336088"/>
                      <a:pt x="209005" y="354888"/>
                    </a:cubicBezTo>
                    <a:cubicBezTo>
                      <a:pt x="118072" y="464008"/>
                      <a:pt x="258184" y="318772"/>
                      <a:pt x="143691" y="433265"/>
                    </a:cubicBezTo>
                    <a:lnTo>
                      <a:pt x="117565" y="511642"/>
                    </a:lnTo>
                    <a:cubicBezTo>
                      <a:pt x="113211" y="524705"/>
                      <a:pt x="112141" y="539374"/>
                      <a:pt x="104503" y="550831"/>
                    </a:cubicBezTo>
                    <a:lnTo>
                      <a:pt x="78377" y="590019"/>
                    </a:lnTo>
                    <a:cubicBezTo>
                      <a:pt x="74023" y="603082"/>
                      <a:pt x="71472" y="616892"/>
                      <a:pt x="65314" y="629208"/>
                    </a:cubicBezTo>
                    <a:cubicBezTo>
                      <a:pt x="58293" y="643250"/>
                      <a:pt x="45564" y="654050"/>
                      <a:pt x="39188" y="668396"/>
                    </a:cubicBezTo>
                    <a:cubicBezTo>
                      <a:pt x="28003" y="693561"/>
                      <a:pt x="21771" y="720647"/>
                      <a:pt x="13063" y="746773"/>
                    </a:cubicBezTo>
                    <a:lnTo>
                      <a:pt x="0" y="785962"/>
                    </a:lnTo>
                    <a:cubicBezTo>
                      <a:pt x="4354" y="807733"/>
                      <a:pt x="7221" y="829856"/>
                      <a:pt x="13063" y="851276"/>
                    </a:cubicBezTo>
                    <a:cubicBezTo>
                      <a:pt x="29000" y="909711"/>
                      <a:pt x="46850" y="963441"/>
                      <a:pt x="91440" y="1008031"/>
                    </a:cubicBezTo>
                    <a:cubicBezTo>
                      <a:pt x="104503" y="1021094"/>
                      <a:pt x="115257" y="1036972"/>
                      <a:pt x="130628" y="1047219"/>
                    </a:cubicBezTo>
                    <a:cubicBezTo>
                      <a:pt x="142085" y="1054857"/>
                      <a:pt x="156754" y="1055928"/>
                      <a:pt x="169817" y="1060282"/>
                    </a:cubicBezTo>
                    <a:cubicBezTo>
                      <a:pt x="182880" y="1068991"/>
                      <a:pt x="194659" y="1080032"/>
                      <a:pt x="209005" y="1086408"/>
                    </a:cubicBezTo>
                    <a:cubicBezTo>
                      <a:pt x="234171" y="1097593"/>
                      <a:pt x="287383" y="1112533"/>
                      <a:pt x="287383" y="1112533"/>
                    </a:cubicBezTo>
                    <a:cubicBezTo>
                      <a:pt x="378823" y="1108179"/>
                      <a:pt x="471513" y="1115156"/>
                      <a:pt x="561703" y="1099471"/>
                    </a:cubicBezTo>
                    <a:cubicBezTo>
                      <a:pt x="577170" y="1096781"/>
                      <a:pt x="576727" y="1071383"/>
                      <a:pt x="587828" y="1060282"/>
                    </a:cubicBezTo>
                    <a:cubicBezTo>
                      <a:pt x="598929" y="1049180"/>
                      <a:pt x="613954" y="1042865"/>
                      <a:pt x="627017" y="1034156"/>
                    </a:cubicBezTo>
                    <a:lnTo>
                      <a:pt x="666205" y="916591"/>
                    </a:lnTo>
                    <a:lnTo>
                      <a:pt x="679268" y="877402"/>
                    </a:lnTo>
                    <a:cubicBezTo>
                      <a:pt x="683622" y="864339"/>
                      <a:pt x="688991" y="851571"/>
                      <a:pt x="692331" y="838213"/>
                    </a:cubicBezTo>
                    <a:cubicBezTo>
                      <a:pt x="710779" y="764422"/>
                      <a:pt x="701873" y="803566"/>
                      <a:pt x="718457" y="720648"/>
                    </a:cubicBezTo>
                    <a:cubicBezTo>
                      <a:pt x="714103" y="650979"/>
                      <a:pt x="720864" y="579711"/>
                      <a:pt x="705394" y="511642"/>
                    </a:cubicBezTo>
                    <a:cubicBezTo>
                      <a:pt x="698435" y="481024"/>
                      <a:pt x="663072" y="463053"/>
                      <a:pt x="653143" y="433265"/>
                    </a:cubicBezTo>
                    <a:cubicBezTo>
                      <a:pt x="622052" y="339994"/>
                      <a:pt x="642293" y="377802"/>
                      <a:pt x="600891" y="315699"/>
                    </a:cubicBezTo>
                    <a:cubicBezTo>
                      <a:pt x="585866" y="105353"/>
                      <a:pt x="607154" y="190797"/>
                      <a:pt x="561703" y="54442"/>
                    </a:cubicBezTo>
                    <a:cubicBezTo>
                      <a:pt x="545869" y="6940"/>
                      <a:pt x="560120" y="14857"/>
                      <a:pt x="509451" y="2191"/>
                    </a:cubicBezTo>
                    <a:cubicBezTo>
                      <a:pt x="505227" y="1135"/>
                      <a:pt x="531222" y="-2163"/>
                      <a:pt x="522514" y="2191"/>
                    </a:cubicBezTo>
                    <a:close/>
                  </a:path>
                </a:pathLst>
              </a:cu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371"/>
              </a:p>
            </p:txBody>
          </p:sp>
        </p:grpSp>
        <p:grpSp>
          <p:nvGrpSpPr>
            <p:cNvPr id="19" name="Groupe 18">
              <a:extLst>
                <a:ext uri="{FF2B5EF4-FFF2-40B4-BE49-F238E27FC236}">
                  <a16:creationId xmlns:a16="http://schemas.microsoft.com/office/drawing/2014/main" id="{5CF7EBD1-96D8-F961-BCC8-5FF1FEDFD64C}"/>
                </a:ext>
              </a:extLst>
            </p:cNvPr>
            <p:cNvGrpSpPr/>
            <p:nvPr/>
          </p:nvGrpSpPr>
          <p:grpSpPr>
            <a:xfrm>
              <a:off x="6495239" y="2788878"/>
              <a:ext cx="12298701" cy="10676395"/>
              <a:chOff x="6495239" y="2788878"/>
              <a:chExt cx="12298701" cy="10676395"/>
            </a:xfrm>
          </p:grpSpPr>
          <p:sp>
            <p:nvSpPr>
              <p:cNvPr id="8" name="Rectangle 7"/>
              <p:cNvSpPr/>
              <p:nvPr/>
            </p:nvSpPr>
            <p:spPr>
              <a:xfrm>
                <a:off x="6495239" y="10736387"/>
                <a:ext cx="2872988" cy="5572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371"/>
              </a:p>
            </p:txBody>
          </p:sp>
          <p:sp>
            <p:nvSpPr>
              <p:cNvPr id="12" name="Forme libre 13"/>
              <p:cNvSpPr/>
              <p:nvPr/>
            </p:nvSpPr>
            <p:spPr>
              <a:xfrm>
                <a:off x="16448613" y="3478902"/>
                <a:ext cx="2345327" cy="3127103"/>
              </a:xfrm>
              <a:custGeom>
                <a:avLst/>
                <a:gdLst>
                  <a:gd name="connsiteX0" fmla="*/ 117566 w 1175657"/>
                  <a:gd name="connsiteY0" fmla="*/ 0 h 1567543"/>
                  <a:gd name="connsiteX1" fmla="*/ 78377 w 1175657"/>
                  <a:gd name="connsiteY1" fmla="*/ 143692 h 1567543"/>
                  <a:gd name="connsiteX2" fmla="*/ 0 w 1175657"/>
                  <a:gd name="connsiteY2" fmla="*/ 209006 h 1567543"/>
                  <a:gd name="connsiteX3" fmla="*/ 13063 w 1175657"/>
                  <a:gd name="connsiteY3" fmla="*/ 274320 h 1567543"/>
                  <a:gd name="connsiteX4" fmla="*/ 52251 w 1175657"/>
                  <a:gd name="connsiteY4" fmla="*/ 300446 h 1567543"/>
                  <a:gd name="connsiteX5" fmla="*/ 91440 w 1175657"/>
                  <a:gd name="connsiteY5" fmla="*/ 339634 h 1567543"/>
                  <a:gd name="connsiteX6" fmla="*/ 130628 w 1175657"/>
                  <a:gd name="connsiteY6" fmla="*/ 352697 h 1567543"/>
                  <a:gd name="connsiteX7" fmla="*/ 169817 w 1175657"/>
                  <a:gd name="connsiteY7" fmla="*/ 378823 h 1567543"/>
                  <a:gd name="connsiteX8" fmla="*/ 209006 w 1175657"/>
                  <a:gd name="connsiteY8" fmla="*/ 509452 h 1567543"/>
                  <a:gd name="connsiteX9" fmla="*/ 235131 w 1175657"/>
                  <a:gd name="connsiteY9" fmla="*/ 587829 h 1567543"/>
                  <a:gd name="connsiteX10" fmla="*/ 274320 w 1175657"/>
                  <a:gd name="connsiteY10" fmla="*/ 600892 h 1567543"/>
                  <a:gd name="connsiteX11" fmla="*/ 300446 w 1175657"/>
                  <a:gd name="connsiteY11" fmla="*/ 640080 h 1567543"/>
                  <a:gd name="connsiteX12" fmla="*/ 378823 w 1175657"/>
                  <a:gd name="connsiteY12" fmla="*/ 692332 h 1567543"/>
                  <a:gd name="connsiteX13" fmla="*/ 418011 w 1175657"/>
                  <a:gd name="connsiteY13" fmla="*/ 836023 h 1567543"/>
                  <a:gd name="connsiteX14" fmla="*/ 444137 w 1175657"/>
                  <a:gd name="connsiteY14" fmla="*/ 914400 h 1567543"/>
                  <a:gd name="connsiteX15" fmla="*/ 457200 w 1175657"/>
                  <a:gd name="connsiteY15" fmla="*/ 953589 h 1567543"/>
                  <a:gd name="connsiteX16" fmla="*/ 483326 w 1175657"/>
                  <a:gd name="connsiteY16" fmla="*/ 992777 h 1567543"/>
                  <a:gd name="connsiteX17" fmla="*/ 509451 w 1175657"/>
                  <a:gd name="connsiteY17" fmla="*/ 1071154 h 1567543"/>
                  <a:gd name="connsiteX18" fmla="*/ 587828 w 1175657"/>
                  <a:gd name="connsiteY18" fmla="*/ 1110343 h 1567543"/>
                  <a:gd name="connsiteX19" fmla="*/ 627017 w 1175657"/>
                  <a:gd name="connsiteY19" fmla="*/ 1136469 h 1567543"/>
                  <a:gd name="connsiteX20" fmla="*/ 666206 w 1175657"/>
                  <a:gd name="connsiteY20" fmla="*/ 1149532 h 1567543"/>
                  <a:gd name="connsiteX21" fmla="*/ 705394 w 1175657"/>
                  <a:gd name="connsiteY21" fmla="*/ 1175657 h 1567543"/>
                  <a:gd name="connsiteX22" fmla="*/ 822960 w 1175657"/>
                  <a:gd name="connsiteY22" fmla="*/ 1227909 h 1567543"/>
                  <a:gd name="connsiteX23" fmla="*/ 875211 w 1175657"/>
                  <a:gd name="connsiteY23" fmla="*/ 1306286 h 1567543"/>
                  <a:gd name="connsiteX24" fmla="*/ 927463 w 1175657"/>
                  <a:gd name="connsiteY24" fmla="*/ 1319349 h 1567543"/>
                  <a:gd name="connsiteX25" fmla="*/ 1045028 w 1175657"/>
                  <a:gd name="connsiteY25" fmla="*/ 1345474 h 1567543"/>
                  <a:gd name="connsiteX26" fmla="*/ 1084217 w 1175657"/>
                  <a:gd name="connsiteY26" fmla="*/ 1358537 h 1567543"/>
                  <a:gd name="connsiteX27" fmla="*/ 1136468 w 1175657"/>
                  <a:gd name="connsiteY27" fmla="*/ 1371600 h 1567543"/>
                  <a:gd name="connsiteX28" fmla="*/ 1175657 w 1175657"/>
                  <a:gd name="connsiteY28" fmla="*/ 1410789 h 1567543"/>
                  <a:gd name="connsiteX29" fmla="*/ 1162594 w 1175657"/>
                  <a:gd name="connsiteY29" fmla="*/ 1489166 h 1567543"/>
                  <a:gd name="connsiteX30" fmla="*/ 1123406 w 1175657"/>
                  <a:gd name="connsiteY30" fmla="*/ 1502229 h 1567543"/>
                  <a:gd name="connsiteX31" fmla="*/ 1084217 w 1175657"/>
                  <a:gd name="connsiteY31" fmla="*/ 1528354 h 1567543"/>
                  <a:gd name="connsiteX32" fmla="*/ 979714 w 1175657"/>
                  <a:gd name="connsiteY32" fmla="*/ 1554480 h 1567543"/>
                  <a:gd name="connsiteX33" fmla="*/ 940526 w 1175657"/>
                  <a:gd name="connsiteY33" fmla="*/ 1567543 h 1567543"/>
                  <a:gd name="connsiteX34" fmla="*/ 901337 w 1175657"/>
                  <a:gd name="connsiteY34" fmla="*/ 1554480 h 1567543"/>
                  <a:gd name="connsiteX35" fmla="*/ 888274 w 1175657"/>
                  <a:gd name="connsiteY35" fmla="*/ 1515292 h 1567543"/>
                  <a:gd name="connsiteX36" fmla="*/ 836023 w 1175657"/>
                  <a:gd name="connsiteY36" fmla="*/ 1436914 h 1567543"/>
                  <a:gd name="connsiteX37" fmla="*/ 796834 w 1175657"/>
                  <a:gd name="connsiteY37" fmla="*/ 1397726 h 1567543"/>
                  <a:gd name="connsiteX38" fmla="*/ 718457 w 1175657"/>
                  <a:gd name="connsiteY38" fmla="*/ 1345474 h 1567543"/>
                  <a:gd name="connsiteX39" fmla="*/ 653143 w 1175657"/>
                  <a:gd name="connsiteY39" fmla="*/ 1293223 h 1567543"/>
                  <a:gd name="connsiteX40" fmla="*/ 613954 w 1175657"/>
                  <a:gd name="connsiteY40" fmla="*/ 1267097 h 1567543"/>
                  <a:gd name="connsiteX41" fmla="*/ 365760 w 1175657"/>
                  <a:gd name="connsiteY41" fmla="*/ 1240972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75657" h="1567543">
                    <a:moveTo>
                      <a:pt x="117566" y="0"/>
                    </a:moveTo>
                    <a:cubicBezTo>
                      <a:pt x="113492" y="20370"/>
                      <a:pt x="93675" y="133494"/>
                      <a:pt x="78377" y="143692"/>
                    </a:cubicBezTo>
                    <a:cubicBezTo>
                      <a:pt x="23817" y="180064"/>
                      <a:pt x="50289" y="158716"/>
                      <a:pt x="0" y="209006"/>
                    </a:cubicBezTo>
                    <a:cubicBezTo>
                      <a:pt x="4354" y="230777"/>
                      <a:pt x="2048" y="255043"/>
                      <a:pt x="13063" y="274320"/>
                    </a:cubicBezTo>
                    <a:cubicBezTo>
                      <a:pt x="20852" y="287951"/>
                      <a:pt x="40190" y="290395"/>
                      <a:pt x="52251" y="300446"/>
                    </a:cubicBezTo>
                    <a:cubicBezTo>
                      <a:pt x="66443" y="312273"/>
                      <a:pt x="76069" y="329387"/>
                      <a:pt x="91440" y="339634"/>
                    </a:cubicBezTo>
                    <a:cubicBezTo>
                      <a:pt x="102897" y="347272"/>
                      <a:pt x="118312" y="346539"/>
                      <a:pt x="130628" y="352697"/>
                    </a:cubicBezTo>
                    <a:cubicBezTo>
                      <a:pt x="144670" y="359718"/>
                      <a:pt x="156754" y="370114"/>
                      <a:pt x="169817" y="378823"/>
                    </a:cubicBezTo>
                    <a:cubicBezTo>
                      <a:pt x="220356" y="454632"/>
                      <a:pt x="179339" y="380895"/>
                      <a:pt x="209006" y="509452"/>
                    </a:cubicBezTo>
                    <a:cubicBezTo>
                      <a:pt x="215198" y="536286"/>
                      <a:pt x="209005" y="579120"/>
                      <a:pt x="235131" y="587829"/>
                    </a:cubicBezTo>
                    <a:lnTo>
                      <a:pt x="274320" y="600892"/>
                    </a:lnTo>
                    <a:cubicBezTo>
                      <a:pt x="283029" y="613955"/>
                      <a:pt x="288631" y="629742"/>
                      <a:pt x="300446" y="640080"/>
                    </a:cubicBezTo>
                    <a:cubicBezTo>
                      <a:pt x="324076" y="660757"/>
                      <a:pt x="378823" y="692332"/>
                      <a:pt x="378823" y="692332"/>
                    </a:cubicBezTo>
                    <a:cubicBezTo>
                      <a:pt x="431487" y="771329"/>
                      <a:pt x="387200" y="692241"/>
                      <a:pt x="418011" y="836023"/>
                    </a:cubicBezTo>
                    <a:cubicBezTo>
                      <a:pt x="423781" y="862951"/>
                      <a:pt x="435428" y="888274"/>
                      <a:pt x="444137" y="914400"/>
                    </a:cubicBezTo>
                    <a:cubicBezTo>
                      <a:pt x="448491" y="927463"/>
                      <a:pt x="449562" y="942132"/>
                      <a:pt x="457200" y="953589"/>
                    </a:cubicBezTo>
                    <a:lnTo>
                      <a:pt x="483326" y="992777"/>
                    </a:lnTo>
                    <a:cubicBezTo>
                      <a:pt x="492034" y="1018903"/>
                      <a:pt x="486537" y="1055878"/>
                      <a:pt x="509451" y="1071154"/>
                    </a:cubicBezTo>
                    <a:cubicBezTo>
                      <a:pt x="621763" y="1146029"/>
                      <a:pt x="479662" y="1056260"/>
                      <a:pt x="587828" y="1110343"/>
                    </a:cubicBezTo>
                    <a:cubicBezTo>
                      <a:pt x="601870" y="1117364"/>
                      <a:pt x="612975" y="1129448"/>
                      <a:pt x="627017" y="1136469"/>
                    </a:cubicBezTo>
                    <a:cubicBezTo>
                      <a:pt x="639333" y="1142627"/>
                      <a:pt x="653890" y="1143374"/>
                      <a:pt x="666206" y="1149532"/>
                    </a:cubicBezTo>
                    <a:cubicBezTo>
                      <a:pt x="680248" y="1156553"/>
                      <a:pt x="691048" y="1169281"/>
                      <a:pt x="705394" y="1175657"/>
                    </a:cubicBezTo>
                    <a:cubicBezTo>
                      <a:pt x="845298" y="1237837"/>
                      <a:pt x="734272" y="1168784"/>
                      <a:pt x="822960" y="1227909"/>
                    </a:cubicBezTo>
                    <a:cubicBezTo>
                      <a:pt x="835429" y="1265316"/>
                      <a:pt x="834921" y="1283263"/>
                      <a:pt x="875211" y="1306286"/>
                    </a:cubicBezTo>
                    <a:cubicBezTo>
                      <a:pt x="890799" y="1315193"/>
                      <a:pt x="910200" y="1314417"/>
                      <a:pt x="927463" y="1319349"/>
                    </a:cubicBezTo>
                    <a:cubicBezTo>
                      <a:pt x="1017504" y="1345075"/>
                      <a:pt x="903584" y="1321901"/>
                      <a:pt x="1045028" y="1345474"/>
                    </a:cubicBezTo>
                    <a:cubicBezTo>
                      <a:pt x="1058091" y="1349828"/>
                      <a:pt x="1070977" y="1354754"/>
                      <a:pt x="1084217" y="1358537"/>
                    </a:cubicBezTo>
                    <a:cubicBezTo>
                      <a:pt x="1101479" y="1363469"/>
                      <a:pt x="1120880" y="1362693"/>
                      <a:pt x="1136468" y="1371600"/>
                    </a:cubicBezTo>
                    <a:cubicBezTo>
                      <a:pt x="1152508" y="1380766"/>
                      <a:pt x="1162594" y="1397726"/>
                      <a:pt x="1175657" y="1410789"/>
                    </a:cubicBezTo>
                    <a:cubicBezTo>
                      <a:pt x="1171303" y="1436915"/>
                      <a:pt x="1175735" y="1466170"/>
                      <a:pt x="1162594" y="1489166"/>
                    </a:cubicBezTo>
                    <a:cubicBezTo>
                      <a:pt x="1155763" y="1501121"/>
                      <a:pt x="1135722" y="1496071"/>
                      <a:pt x="1123406" y="1502229"/>
                    </a:cubicBezTo>
                    <a:cubicBezTo>
                      <a:pt x="1109364" y="1509250"/>
                      <a:pt x="1098259" y="1521333"/>
                      <a:pt x="1084217" y="1528354"/>
                    </a:cubicBezTo>
                    <a:cubicBezTo>
                      <a:pt x="1054356" y="1543284"/>
                      <a:pt x="1009527" y="1547027"/>
                      <a:pt x="979714" y="1554480"/>
                    </a:cubicBezTo>
                    <a:cubicBezTo>
                      <a:pt x="966356" y="1557820"/>
                      <a:pt x="953589" y="1563189"/>
                      <a:pt x="940526" y="1567543"/>
                    </a:cubicBezTo>
                    <a:cubicBezTo>
                      <a:pt x="927463" y="1563189"/>
                      <a:pt x="911074" y="1564216"/>
                      <a:pt x="901337" y="1554480"/>
                    </a:cubicBezTo>
                    <a:cubicBezTo>
                      <a:pt x="891601" y="1544744"/>
                      <a:pt x="894961" y="1527329"/>
                      <a:pt x="888274" y="1515292"/>
                    </a:cubicBezTo>
                    <a:cubicBezTo>
                      <a:pt x="873025" y="1487844"/>
                      <a:pt x="858226" y="1459116"/>
                      <a:pt x="836023" y="1436914"/>
                    </a:cubicBezTo>
                    <a:cubicBezTo>
                      <a:pt x="822960" y="1423851"/>
                      <a:pt x="811416" y="1409068"/>
                      <a:pt x="796834" y="1397726"/>
                    </a:cubicBezTo>
                    <a:cubicBezTo>
                      <a:pt x="772049" y="1378449"/>
                      <a:pt x="718457" y="1345474"/>
                      <a:pt x="718457" y="1345474"/>
                    </a:cubicBezTo>
                    <a:cubicBezTo>
                      <a:pt x="674416" y="1279413"/>
                      <a:pt x="716239" y="1324771"/>
                      <a:pt x="653143" y="1293223"/>
                    </a:cubicBezTo>
                    <a:cubicBezTo>
                      <a:pt x="639101" y="1286202"/>
                      <a:pt x="628301" y="1273473"/>
                      <a:pt x="613954" y="1267097"/>
                    </a:cubicBezTo>
                    <a:cubicBezTo>
                      <a:pt x="514897" y="1223072"/>
                      <a:pt x="495242" y="1240972"/>
                      <a:pt x="365760" y="1240972"/>
                    </a:cubicBezTo>
                  </a:path>
                </a:pathLst>
              </a:cu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371"/>
              </a:p>
            </p:txBody>
          </p:sp>
          <p:sp>
            <p:nvSpPr>
              <p:cNvPr id="15" name="Forme libre 15"/>
              <p:cNvSpPr/>
              <p:nvPr/>
            </p:nvSpPr>
            <p:spPr>
              <a:xfrm>
                <a:off x="7093617" y="2788878"/>
                <a:ext cx="1798245" cy="4693590"/>
              </a:xfrm>
              <a:custGeom>
                <a:avLst/>
                <a:gdLst>
                  <a:gd name="connsiteX0" fmla="*/ 901338 w 901418"/>
                  <a:gd name="connsiteY0" fmla="*/ 0 h 2352786"/>
                  <a:gd name="connsiteX1" fmla="*/ 862149 w 901418"/>
                  <a:gd name="connsiteY1" fmla="*/ 195943 h 2352786"/>
                  <a:gd name="connsiteX2" fmla="*/ 822960 w 901418"/>
                  <a:gd name="connsiteY2" fmla="*/ 209006 h 2352786"/>
                  <a:gd name="connsiteX3" fmla="*/ 679269 w 901418"/>
                  <a:gd name="connsiteY3" fmla="*/ 261257 h 2352786"/>
                  <a:gd name="connsiteX4" fmla="*/ 640080 w 901418"/>
                  <a:gd name="connsiteY4" fmla="*/ 274320 h 2352786"/>
                  <a:gd name="connsiteX5" fmla="*/ 470263 w 901418"/>
                  <a:gd name="connsiteY5" fmla="*/ 300446 h 2352786"/>
                  <a:gd name="connsiteX6" fmla="*/ 431075 w 901418"/>
                  <a:gd name="connsiteY6" fmla="*/ 326571 h 2352786"/>
                  <a:gd name="connsiteX7" fmla="*/ 404949 w 901418"/>
                  <a:gd name="connsiteY7" fmla="*/ 365760 h 2352786"/>
                  <a:gd name="connsiteX8" fmla="*/ 326572 w 901418"/>
                  <a:gd name="connsiteY8" fmla="*/ 418011 h 2352786"/>
                  <a:gd name="connsiteX9" fmla="*/ 222069 w 901418"/>
                  <a:gd name="connsiteY9" fmla="*/ 509451 h 2352786"/>
                  <a:gd name="connsiteX10" fmla="*/ 143692 w 901418"/>
                  <a:gd name="connsiteY10" fmla="*/ 574766 h 2352786"/>
                  <a:gd name="connsiteX11" fmla="*/ 156755 w 901418"/>
                  <a:gd name="connsiteY11" fmla="*/ 718457 h 2352786"/>
                  <a:gd name="connsiteX12" fmla="*/ 195943 w 901418"/>
                  <a:gd name="connsiteY12" fmla="*/ 757646 h 2352786"/>
                  <a:gd name="connsiteX13" fmla="*/ 248195 w 901418"/>
                  <a:gd name="connsiteY13" fmla="*/ 822960 h 2352786"/>
                  <a:gd name="connsiteX14" fmla="*/ 261258 w 901418"/>
                  <a:gd name="connsiteY14" fmla="*/ 862149 h 2352786"/>
                  <a:gd name="connsiteX15" fmla="*/ 287383 w 901418"/>
                  <a:gd name="connsiteY15" fmla="*/ 901337 h 2352786"/>
                  <a:gd name="connsiteX16" fmla="*/ 274320 w 901418"/>
                  <a:gd name="connsiteY16" fmla="*/ 1084217 h 2352786"/>
                  <a:gd name="connsiteX17" fmla="*/ 261258 w 901418"/>
                  <a:gd name="connsiteY17" fmla="*/ 1123406 h 2352786"/>
                  <a:gd name="connsiteX18" fmla="*/ 222069 w 901418"/>
                  <a:gd name="connsiteY18" fmla="*/ 1162594 h 2352786"/>
                  <a:gd name="connsiteX19" fmla="*/ 248195 w 901418"/>
                  <a:gd name="connsiteY19" fmla="*/ 1267097 h 2352786"/>
                  <a:gd name="connsiteX20" fmla="*/ 287383 w 901418"/>
                  <a:gd name="connsiteY20" fmla="*/ 1293223 h 2352786"/>
                  <a:gd name="connsiteX21" fmla="*/ 352698 w 901418"/>
                  <a:gd name="connsiteY21" fmla="*/ 1410789 h 2352786"/>
                  <a:gd name="connsiteX22" fmla="*/ 326572 w 901418"/>
                  <a:gd name="connsiteY22" fmla="*/ 1567543 h 2352786"/>
                  <a:gd name="connsiteX23" fmla="*/ 195943 w 901418"/>
                  <a:gd name="connsiteY23" fmla="*/ 1698171 h 2352786"/>
                  <a:gd name="connsiteX24" fmla="*/ 78378 w 901418"/>
                  <a:gd name="connsiteY24" fmla="*/ 1776549 h 2352786"/>
                  <a:gd name="connsiteX25" fmla="*/ 39189 w 901418"/>
                  <a:gd name="connsiteY25" fmla="*/ 1802674 h 2352786"/>
                  <a:gd name="connsiteX26" fmla="*/ 0 w 901418"/>
                  <a:gd name="connsiteY26" fmla="*/ 1841863 h 2352786"/>
                  <a:gd name="connsiteX27" fmla="*/ 13063 w 901418"/>
                  <a:gd name="connsiteY27" fmla="*/ 1920240 h 2352786"/>
                  <a:gd name="connsiteX28" fmla="*/ 78378 w 901418"/>
                  <a:gd name="connsiteY28" fmla="*/ 1985554 h 2352786"/>
                  <a:gd name="connsiteX29" fmla="*/ 195943 w 901418"/>
                  <a:gd name="connsiteY29" fmla="*/ 2090057 h 2352786"/>
                  <a:gd name="connsiteX30" fmla="*/ 209006 w 901418"/>
                  <a:gd name="connsiteY30" fmla="*/ 2129246 h 2352786"/>
                  <a:gd name="connsiteX31" fmla="*/ 261258 w 901418"/>
                  <a:gd name="connsiteY31" fmla="*/ 2207623 h 2352786"/>
                  <a:gd name="connsiteX32" fmla="*/ 378823 w 901418"/>
                  <a:gd name="connsiteY32" fmla="*/ 2325189 h 2352786"/>
                  <a:gd name="connsiteX33" fmla="*/ 391886 w 901418"/>
                  <a:gd name="connsiteY33" fmla="*/ 2272937 h 2352786"/>
                  <a:gd name="connsiteX34" fmla="*/ 444138 w 901418"/>
                  <a:gd name="connsiteY34" fmla="*/ 2155371 h 2352786"/>
                  <a:gd name="connsiteX35" fmla="*/ 483326 w 901418"/>
                  <a:gd name="connsiteY35" fmla="*/ 2129246 h 2352786"/>
                  <a:gd name="connsiteX36" fmla="*/ 509452 w 901418"/>
                  <a:gd name="connsiteY36" fmla="*/ 2090057 h 2352786"/>
                  <a:gd name="connsiteX37" fmla="*/ 548640 w 901418"/>
                  <a:gd name="connsiteY37" fmla="*/ 2063931 h 2352786"/>
                  <a:gd name="connsiteX38" fmla="*/ 561703 w 901418"/>
                  <a:gd name="connsiteY38" fmla="*/ 1985554 h 235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1418" h="2352786">
                    <a:moveTo>
                      <a:pt x="901338" y="0"/>
                    </a:moveTo>
                    <a:cubicBezTo>
                      <a:pt x="898495" y="34110"/>
                      <a:pt x="913909" y="154535"/>
                      <a:pt x="862149" y="195943"/>
                    </a:cubicBezTo>
                    <a:cubicBezTo>
                      <a:pt x="851397" y="204545"/>
                      <a:pt x="836023" y="204652"/>
                      <a:pt x="822960" y="209006"/>
                    </a:cubicBezTo>
                    <a:cubicBezTo>
                      <a:pt x="754460" y="277506"/>
                      <a:pt x="810633" y="237372"/>
                      <a:pt x="679269" y="261257"/>
                    </a:cubicBezTo>
                    <a:cubicBezTo>
                      <a:pt x="665721" y="263720"/>
                      <a:pt x="653522" y="271333"/>
                      <a:pt x="640080" y="274320"/>
                    </a:cubicBezTo>
                    <a:cubicBezTo>
                      <a:pt x="607455" y="281570"/>
                      <a:pt x="499432" y="296279"/>
                      <a:pt x="470263" y="300446"/>
                    </a:cubicBezTo>
                    <a:cubicBezTo>
                      <a:pt x="457200" y="309154"/>
                      <a:pt x="442176" y="315470"/>
                      <a:pt x="431075" y="326571"/>
                    </a:cubicBezTo>
                    <a:cubicBezTo>
                      <a:pt x="419974" y="337672"/>
                      <a:pt x="416764" y="355422"/>
                      <a:pt x="404949" y="365760"/>
                    </a:cubicBezTo>
                    <a:cubicBezTo>
                      <a:pt x="381319" y="386436"/>
                      <a:pt x="326572" y="418011"/>
                      <a:pt x="326572" y="418011"/>
                    </a:cubicBezTo>
                    <a:cubicBezTo>
                      <a:pt x="252548" y="529047"/>
                      <a:pt x="374470" y="357050"/>
                      <a:pt x="222069" y="509451"/>
                    </a:cubicBezTo>
                    <a:cubicBezTo>
                      <a:pt x="171779" y="559741"/>
                      <a:pt x="198251" y="538392"/>
                      <a:pt x="143692" y="574766"/>
                    </a:cubicBezTo>
                    <a:cubicBezTo>
                      <a:pt x="148046" y="622663"/>
                      <a:pt x="143543" y="672213"/>
                      <a:pt x="156755" y="718457"/>
                    </a:cubicBezTo>
                    <a:cubicBezTo>
                      <a:pt x="161830" y="736220"/>
                      <a:pt x="185696" y="742275"/>
                      <a:pt x="195943" y="757646"/>
                    </a:cubicBezTo>
                    <a:cubicBezTo>
                      <a:pt x="246419" y="833360"/>
                      <a:pt x="160552" y="764531"/>
                      <a:pt x="248195" y="822960"/>
                    </a:cubicBezTo>
                    <a:cubicBezTo>
                      <a:pt x="252549" y="836023"/>
                      <a:pt x="255100" y="849833"/>
                      <a:pt x="261258" y="862149"/>
                    </a:cubicBezTo>
                    <a:cubicBezTo>
                      <a:pt x="268279" y="876191"/>
                      <a:pt x="286461" y="885665"/>
                      <a:pt x="287383" y="901337"/>
                    </a:cubicBezTo>
                    <a:cubicBezTo>
                      <a:pt x="290972" y="962347"/>
                      <a:pt x="281461" y="1023520"/>
                      <a:pt x="274320" y="1084217"/>
                    </a:cubicBezTo>
                    <a:cubicBezTo>
                      <a:pt x="272711" y="1097892"/>
                      <a:pt x="268896" y="1111949"/>
                      <a:pt x="261258" y="1123406"/>
                    </a:cubicBezTo>
                    <a:cubicBezTo>
                      <a:pt x="251011" y="1138777"/>
                      <a:pt x="235132" y="1149531"/>
                      <a:pt x="222069" y="1162594"/>
                    </a:cubicBezTo>
                    <a:cubicBezTo>
                      <a:pt x="222720" y="1165848"/>
                      <a:pt x="237483" y="1253707"/>
                      <a:pt x="248195" y="1267097"/>
                    </a:cubicBezTo>
                    <a:cubicBezTo>
                      <a:pt x="258002" y="1279356"/>
                      <a:pt x="274320" y="1284514"/>
                      <a:pt x="287383" y="1293223"/>
                    </a:cubicBezTo>
                    <a:cubicBezTo>
                      <a:pt x="347273" y="1383057"/>
                      <a:pt x="329706" y="1341812"/>
                      <a:pt x="352698" y="1410789"/>
                    </a:cubicBezTo>
                    <a:cubicBezTo>
                      <a:pt x="351947" y="1416047"/>
                      <a:pt x="334531" y="1550033"/>
                      <a:pt x="326572" y="1567543"/>
                    </a:cubicBezTo>
                    <a:cubicBezTo>
                      <a:pt x="288708" y="1650843"/>
                      <a:pt x="268641" y="1649706"/>
                      <a:pt x="195943" y="1698171"/>
                    </a:cubicBezTo>
                    <a:lnTo>
                      <a:pt x="78378" y="1776549"/>
                    </a:lnTo>
                    <a:cubicBezTo>
                      <a:pt x="65315" y="1785258"/>
                      <a:pt x="50290" y="1791573"/>
                      <a:pt x="39189" y="1802674"/>
                    </a:cubicBezTo>
                    <a:lnTo>
                      <a:pt x="0" y="1841863"/>
                    </a:lnTo>
                    <a:cubicBezTo>
                      <a:pt x="4354" y="1867989"/>
                      <a:pt x="4687" y="1895113"/>
                      <a:pt x="13063" y="1920240"/>
                    </a:cubicBezTo>
                    <a:cubicBezTo>
                      <a:pt x="28648" y="1966994"/>
                      <a:pt x="45376" y="1956219"/>
                      <a:pt x="78378" y="1985554"/>
                    </a:cubicBezTo>
                    <a:cubicBezTo>
                      <a:pt x="212604" y="2104865"/>
                      <a:pt x="106999" y="2030759"/>
                      <a:pt x="195943" y="2090057"/>
                    </a:cubicBezTo>
                    <a:cubicBezTo>
                      <a:pt x="200297" y="2103120"/>
                      <a:pt x="202319" y="2117209"/>
                      <a:pt x="209006" y="2129246"/>
                    </a:cubicBezTo>
                    <a:cubicBezTo>
                      <a:pt x="224255" y="2156694"/>
                      <a:pt x="261258" y="2207623"/>
                      <a:pt x="261258" y="2207623"/>
                    </a:cubicBezTo>
                    <a:cubicBezTo>
                      <a:pt x="270292" y="2297968"/>
                      <a:pt x="236932" y="2404017"/>
                      <a:pt x="378823" y="2325189"/>
                    </a:cubicBezTo>
                    <a:cubicBezTo>
                      <a:pt x="394517" y="2316470"/>
                      <a:pt x="386727" y="2290133"/>
                      <a:pt x="391886" y="2272937"/>
                    </a:cubicBezTo>
                    <a:cubicBezTo>
                      <a:pt x="402973" y="2235981"/>
                      <a:pt x="414140" y="2185369"/>
                      <a:pt x="444138" y="2155371"/>
                    </a:cubicBezTo>
                    <a:cubicBezTo>
                      <a:pt x="455239" y="2144270"/>
                      <a:pt x="470263" y="2137954"/>
                      <a:pt x="483326" y="2129246"/>
                    </a:cubicBezTo>
                    <a:cubicBezTo>
                      <a:pt x="492035" y="2116183"/>
                      <a:pt x="498351" y="2101159"/>
                      <a:pt x="509452" y="2090057"/>
                    </a:cubicBezTo>
                    <a:cubicBezTo>
                      <a:pt x="520553" y="2078956"/>
                      <a:pt x="538833" y="2076190"/>
                      <a:pt x="548640" y="2063931"/>
                    </a:cubicBezTo>
                    <a:cubicBezTo>
                      <a:pt x="565834" y="2042438"/>
                      <a:pt x="561703" y="2009968"/>
                      <a:pt x="561703" y="1985554"/>
                    </a:cubicBezTo>
                  </a:path>
                </a:pathLst>
              </a:cu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371"/>
              </a:p>
            </p:txBody>
          </p:sp>
          <p:sp>
            <p:nvSpPr>
              <p:cNvPr id="18" name="Forme libre 5"/>
              <p:cNvSpPr/>
              <p:nvPr/>
            </p:nvSpPr>
            <p:spPr>
              <a:xfrm>
                <a:off x="11398464" y="10624820"/>
                <a:ext cx="3219012" cy="2840453"/>
              </a:xfrm>
              <a:custGeom>
                <a:avLst/>
                <a:gdLst>
                  <a:gd name="connsiteX0" fmla="*/ 126598 w 1668015"/>
                  <a:gd name="connsiteY0" fmla="*/ 0 h 1423852"/>
                  <a:gd name="connsiteX1" fmla="*/ 100472 w 1668015"/>
                  <a:gd name="connsiteY1" fmla="*/ 535577 h 1423852"/>
                  <a:gd name="connsiteX2" fmla="*/ 74346 w 1668015"/>
                  <a:gd name="connsiteY2" fmla="*/ 653143 h 1423852"/>
                  <a:gd name="connsiteX3" fmla="*/ 61283 w 1668015"/>
                  <a:gd name="connsiteY3" fmla="*/ 744583 h 1423852"/>
                  <a:gd name="connsiteX4" fmla="*/ 35158 w 1668015"/>
                  <a:gd name="connsiteY4" fmla="*/ 849086 h 1423852"/>
                  <a:gd name="connsiteX5" fmla="*/ 22095 w 1668015"/>
                  <a:gd name="connsiteY5" fmla="*/ 1045029 h 1423852"/>
                  <a:gd name="connsiteX6" fmla="*/ 22095 w 1668015"/>
                  <a:gd name="connsiteY6" fmla="*/ 1371600 h 1423852"/>
                  <a:gd name="connsiteX7" fmla="*/ 61283 w 1668015"/>
                  <a:gd name="connsiteY7" fmla="*/ 1397726 h 1423852"/>
                  <a:gd name="connsiteX8" fmla="*/ 309478 w 1668015"/>
                  <a:gd name="connsiteY8" fmla="*/ 1384663 h 1423852"/>
                  <a:gd name="connsiteX9" fmla="*/ 400918 w 1668015"/>
                  <a:gd name="connsiteY9" fmla="*/ 1371600 h 1423852"/>
                  <a:gd name="connsiteX10" fmla="*/ 622986 w 1668015"/>
                  <a:gd name="connsiteY10" fmla="*/ 1384663 h 1423852"/>
                  <a:gd name="connsiteX11" fmla="*/ 688300 w 1668015"/>
                  <a:gd name="connsiteY11" fmla="*/ 1397726 h 1423852"/>
                  <a:gd name="connsiteX12" fmla="*/ 1341443 w 1668015"/>
                  <a:gd name="connsiteY12" fmla="*/ 1423852 h 1423852"/>
                  <a:gd name="connsiteX13" fmla="*/ 1432883 w 1668015"/>
                  <a:gd name="connsiteY13" fmla="*/ 1410789 h 1423852"/>
                  <a:gd name="connsiteX14" fmla="*/ 1472072 w 1668015"/>
                  <a:gd name="connsiteY14" fmla="*/ 1397726 h 1423852"/>
                  <a:gd name="connsiteX15" fmla="*/ 1615763 w 1668015"/>
                  <a:gd name="connsiteY15" fmla="*/ 1371600 h 1423852"/>
                  <a:gd name="connsiteX16" fmla="*/ 1641889 w 1668015"/>
                  <a:gd name="connsiteY16" fmla="*/ 1332412 h 1423852"/>
                  <a:gd name="connsiteX17" fmla="*/ 1668015 w 1668015"/>
                  <a:gd name="connsiteY17" fmla="*/ 1254034 h 1423852"/>
                  <a:gd name="connsiteX18" fmla="*/ 1654952 w 1668015"/>
                  <a:gd name="connsiteY18" fmla="*/ 1005840 h 1423852"/>
                  <a:gd name="connsiteX19" fmla="*/ 1641889 w 1668015"/>
                  <a:gd name="connsiteY19" fmla="*/ 953589 h 1423852"/>
                  <a:gd name="connsiteX20" fmla="*/ 1615763 w 1668015"/>
                  <a:gd name="connsiteY20" fmla="*/ 914400 h 1423852"/>
                  <a:gd name="connsiteX21" fmla="*/ 1602700 w 1668015"/>
                  <a:gd name="connsiteY21" fmla="*/ 862149 h 1423852"/>
                  <a:gd name="connsiteX22" fmla="*/ 1563512 w 1668015"/>
                  <a:gd name="connsiteY22" fmla="*/ 744583 h 1423852"/>
                  <a:gd name="connsiteX23" fmla="*/ 1537386 w 1668015"/>
                  <a:gd name="connsiteY23" fmla="*/ 666206 h 1423852"/>
                  <a:gd name="connsiteX24" fmla="*/ 1511260 w 1668015"/>
                  <a:gd name="connsiteY24" fmla="*/ 627017 h 1423852"/>
                  <a:gd name="connsiteX25" fmla="*/ 1472072 w 1668015"/>
                  <a:gd name="connsiteY25" fmla="*/ 496389 h 1423852"/>
                  <a:gd name="connsiteX26" fmla="*/ 1459009 w 1668015"/>
                  <a:gd name="connsiteY26" fmla="*/ 457200 h 1423852"/>
                  <a:gd name="connsiteX27" fmla="*/ 1445946 w 1668015"/>
                  <a:gd name="connsiteY27" fmla="*/ 391886 h 1423852"/>
                  <a:gd name="connsiteX28" fmla="*/ 1432883 w 1668015"/>
                  <a:gd name="connsiteY28" fmla="*/ 39189 h 142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68015" h="1423852">
                    <a:moveTo>
                      <a:pt x="126598" y="0"/>
                    </a:moveTo>
                    <a:cubicBezTo>
                      <a:pt x="120825" y="178962"/>
                      <a:pt x="124154" y="357962"/>
                      <a:pt x="100472" y="535577"/>
                    </a:cubicBezTo>
                    <a:cubicBezTo>
                      <a:pt x="87506" y="632821"/>
                      <a:pt x="89869" y="567770"/>
                      <a:pt x="74346" y="653143"/>
                    </a:cubicBezTo>
                    <a:cubicBezTo>
                      <a:pt x="68838" y="683436"/>
                      <a:pt x="67321" y="714391"/>
                      <a:pt x="61283" y="744583"/>
                    </a:cubicBezTo>
                    <a:cubicBezTo>
                      <a:pt x="54241" y="779792"/>
                      <a:pt x="35158" y="849086"/>
                      <a:pt x="35158" y="849086"/>
                    </a:cubicBezTo>
                    <a:cubicBezTo>
                      <a:pt x="30804" y="914400"/>
                      <a:pt x="28021" y="979839"/>
                      <a:pt x="22095" y="1045029"/>
                    </a:cubicBezTo>
                    <a:cubicBezTo>
                      <a:pt x="8679" y="1192604"/>
                      <a:pt x="-20079" y="1160729"/>
                      <a:pt x="22095" y="1371600"/>
                    </a:cubicBezTo>
                    <a:cubicBezTo>
                      <a:pt x="25174" y="1386995"/>
                      <a:pt x="48220" y="1389017"/>
                      <a:pt x="61283" y="1397726"/>
                    </a:cubicBezTo>
                    <a:cubicBezTo>
                      <a:pt x="144015" y="1393372"/>
                      <a:pt x="226876" y="1391017"/>
                      <a:pt x="309478" y="1384663"/>
                    </a:cubicBezTo>
                    <a:cubicBezTo>
                      <a:pt x="340177" y="1382302"/>
                      <a:pt x="370129" y="1371600"/>
                      <a:pt x="400918" y="1371600"/>
                    </a:cubicBezTo>
                    <a:cubicBezTo>
                      <a:pt x="475069" y="1371600"/>
                      <a:pt x="548963" y="1380309"/>
                      <a:pt x="622986" y="1384663"/>
                    </a:cubicBezTo>
                    <a:cubicBezTo>
                      <a:pt x="644757" y="1389017"/>
                      <a:pt x="666114" y="1396873"/>
                      <a:pt x="688300" y="1397726"/>
                    </a:cubicBezTo>
                    <a:cubicBezTo>
                      <a:pt x="1352604" y="1423276"/>
                      <a:pt x="1105601" y="1345236"/>
                      <a:pt x="1341443" y="1423852"/>
                    </a:cubicBezTo>
                    <a:cubicBezTo>
                      <a:pt x="1371923" y="1419498"/>
                      <a:pt x="1402691" y="1416827"/>
                      <a:pt x="1432883" y="1410789"/>
                    </a:cubicBezTo>
                    <a:cubicBezTo>
                      <a:pt x="1446385" y="1408089"/>
                      <a:pt x="1458570" y="1400426"/>
                      <a:pt x="1472072" y="1397726"/>
                    </a:cubicBezTo>
                    <a:cubicBezTo>
                      <a:pt x="1706091" y="1350922"/>
                      <a:pt x="1460868" y="1410324"/>
                      <a:pt x="1615763" y="1371600"/>
                    </a:cubicBezTo>
                    <a:cubicBezTo>
                      <a:pt x="1624472" y="1358537"/>
                      <a:pt x="1635513" y="1346758"/>
                      <a:pt x="1641889" y="1332412"/>
                    </a:cubicBezTo>
                    <a:cubicBezTo>
                      <a:pt x="1653074" y="1307246"/>
                      <a:pt x="1668015" y="1254034"/>
                      <a:pt x="1668015" y="1254034"/>
                    </a:cubicBezTo>
                    <a:cubicBezTo>
                      <a:pt x="1663661" y="1171303"/>
                      <a:pt x="1662129" y="1088374"/>
                      <a:pt x="1654952" y="1005840"/>
                    </a:cubicBezTo>
                    <a:cubicBezTo>
                      <a:pt x="1653397" y="987954"/>
                      <a:pt x="1648961" y="970090"/>
                      <a:pt x="1641889" y="953589"/>
                    </a:cubicBezTo>
                    <a:cubicBezTo>
                      <a:pt x="1635704" y="939159"/>
                      <a:pt x="1624472" y="927463"/>
                      <a:pt x="1615763" y="914400"/>
                    </a:cubicBezTo>
                    <a:cubicBezTo>
                      <a:pt x="1611409" y="896983"/>
                      <a:pt x="1607859" y="879345"/>
                      <a:pt x="1602700" y="862149"/>
                    </a:cubicBezTo>
                    <a:cubicBezTo>
                      <a:pt x="1602693" y="862126"/>
                      <a:pt x="1570047" y="764189"/>
                      <a:pt x="1563512" y="744583"/>
                    </a:cubicBezTo>
                    <a:cubicBezTo>
                      <a:pt x="1563512" y="744582"/>
                      <a:pt x="1537387" y="666207"/>
                      <a:pt x="1537386" y="666206"/>
                    </a:cubicBezTo>
                    <a:lnTo>
                      <a:pt x="1511260" y="627017"/>
                    </a:lnTo>
                    <a:cubicBezTo>
                      <a:pt x="1491519" y="548048"/>
                      <a:pt x="1503876" y="591799"/>
                      <a:pt x="1472072" y="496389"/>
                    </a:cubicBezTo>
                    <a:cubicBezTo>
                      <a:pt x="1467718" y="483326"/>
                      <a:pt x="1461709" y="470702"/>
                      <a:pt x="1459009" y="457200"/>
                    </a:cubicBezTo>
                    <a:lnTo>
                      <a:pt x="1445946" y="391886"/>
                    </a:lnTo>
                    <a:cubicBezTo>
                      <a:pt x="1430709" y="117626"/>
                      <a:pt x="1432883" y="235252"/>
                      <a:pt x="1432883" y="39189"/>
                    </a:cubicBez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371"/>
              </a:p>
            </p:txBody>
          </p:sp>
        </p:grpSp>
      </p:grpSp>
      <p:sp>
        <p:nvSpPr>
          <p:cNvPr id="22" name="ZoneTexte 21">
            <a:extLst>
              <a:ext uri="{FF2B5EF4-FFF2-40B4-BE49-F238E27FC236}">
                <a16:creationId xmlns:a16="http://schemas.microsoft.com/office/drawing/2014/main" id="{E5A9693B-4FE2-03A2-C3E3-A37ADA0E102D}"/>
              </a:ext>
            </a:extLst>
          </p:cNvPr>
          <p:cNvSpPr txBox="1"/>
          <p:nvPr/>
        </p:nvSpPr>
        <p:spPr>
          <a:xfrm>
            <a:off x="4994485" y="4332872"/>
            <a:ext cx="1632385" cy="337657"/>
          </a:xfrm>
          <a:prstGeom prst="rect">
            <a:avLst/>
          </a:prstGeom>
          <a:noFill/>
          <a:ln>
            <a:noFill/>
          </a:ln>
        </p:spPr>
        <p:txBody>
          <a:bodyPr wrap="square">
            <a:spAutoFit/>
          </a:bodyPr>
          <a:lstStyle/>
          <a:p>
            <a:pPr algn="ctr"/>
            <a:r>
              <a:rPr lang="fr-BE" sz="1594" dirty="0">
                <a:solidFill>
                  <a:srgbClr val="FFFF00"/>
                </a:solidFill>
              </a:rPr>
              <a:t>Col utérin</a:t>
            </a:r>
          </a:p>
        </p:txBody>
      </p:sp>
      <p:cxnSp>
        <p:nvCxnSpPr>
          <p:cNvPr id="24" name="Connecteur droit avec flèche 23">
            <a:extLst>
              <a:ext uri="{FF2B5EF4-FFF2-40B4-BE49-F238E27FC236}">
                <a16:creationId xmlns:a16="http://schemas.microsoft.com/office/drawing/2014/main" id="{26E8CF0A-884F-F930-DA68-66EE14F9EA31}"/>
              </a:ext>
            </a:extLst>
          </p:cNvPr>
          <p:cNvCxnSpPr>
            <a:cxnSpLocks/>
          </p:cNvCxnSpPr>
          <p:nvPr/>
        </p:nvCxnSpPr>
        <p:spPr>
          <a:xfrm>
            <a:off x="4446132" y="4179517"/>
            <a:ext cx="818341" cy="23033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28E9CF5C-7833-2015-C032-C354F8685B38}"/>
              </a:ext>
            </a:extLst>
          </p:cNvPr>
          <p:cNvSpPr txBox="1"/>
          <p:nvPr/>
        </p:nvSpPr>
        <p:spPr>
          <a:xfrm>
            <a:off x="4997602" y="4730914"/>
            <a:ext cx="1632385" cy="582980"/>
          </a:xfrm>
          <a:prstGeom prst="rect">
            <a:avLst/>
          </a:prstGeom>
          <a:noFill/>
          <a:ln>
            <a:noFill/>
          </a:ln>
        </p:spPr>
        <p:txBody>
          <a:bodyPr wrap="square">
            <a:spAutoFit/>
          </a:bodyPr>
          <a:lstStyle/>
          <a:p>
            <a:pPr algn="ctr"/>
            <a:r>
              <a:rPr lang="fr-BE" sz="1594" dirty="0">
                <a:solidFill>
                  <a:srgbClr val="FFFF00"/>
                </a:solidFill>
              </a:rPr>
              <a:t>Cavité </a:t>
            </a:r>
          </a:p>
          <a:p>
            <a:pPr algn="ctr"/>
            <a:r>
              <a:rPr lang="fr-BE" sz="1594" dirty="0">
                <a:solidFill>
                  <a:srgbClr val="FFFF00"/>
                </a:solidFill>
              </a:rPr>
              <a:t>vaginale</a:t>
            </a:r>
          </a:p>
        </p:txBody>
      </p:sp>
      <p:cxnSp>
        <p:nvCxnSpPr>
          <p:cNvPr id="28" name="Connecteur droit avec flèche 27">
            <a:extLst>
              <a:ext uri="{FF2B5EF4-FFF2-40B4-BE49-F238E27FC236}">
                <a16:creationId xmlns:a16="http://schemas.microsoft.com/office/drawing/2014/main" id="{64E9DB99-6D3B-1FE4-B99D-BD106469B2B3}"/>
              </a:ext>
            </a:extLst>
          </p:cNvPr>
          <p:cNvCxnSpPr>
            <a:cxnSpLocks/>
          </p:cNvCxnSpPr>
          <p:nvPr/>
        </p:nvCxnSpPr>
        <p:spPr>
          <a:xfrm flipV="1">
            <a:off x="4537797" y="4890017"/>
            <a:ext cx="824350" cy="2624"/>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1115E7C9-D045-0244-F57C-5F2C6B4842BA}"/>
              </a:ext>
            </a:extLst>
          </p:cNvPr>
          <p:cNvSpPr txBox="1"/>
          <p:nvPr/>
        </p:nvSpPr>
        <p:spPr>
          <a:xfrm>
            <a:off x="6765962" y="4312171"/>
            <a:ext cx="3833355" cy="1564274"/>
          </a:xfrm>
          <a:prstGeom prst="rect">
            <a:avLst/>
          </a:prstGeom>
          <a:noFill/>
          <a:ln>
            <a:noFill/>
          </a:ln>
        </p:spPr>
        <p:txBody>
          <a:bodyPr wrap="square">
            <a:spAutoFit/>
          </a:bodyPr>
          <a:lstStyle/>
          <a:p>
            <a:pPr marL="227686" indent="-227686">
              <a:buFont typeface="Arial" panose="020B0604020202020204" pitchFamily="34" charset="0"/>
              <a:buChar char="•"/>
            </a:pPr>
            <a:r>
              <a:rPr lang="fr-BE" sz="1594" dirty="0"/>
              <a:t>Femme : prédominance </a:t>
            </a:r>
            <a:r>
              <a:rPr lang="fr-BE" sz="1594" i="1" dirty="0"/>
              <a:t>du Lactobacillus </a:t>
            </a:r>
            <a:br>
              <a:rPr lang="fr-BE" sz="1594" i="1" dirty="0"/>
            </a:br>
            <a:r>
              <a:rPr lang="fr-BE" sz="1594" i="1" dirty="0"/>
              <a:t>(</a:t>
            </a:r>
            <a:r>
              <a:rPr lang="fr-BE" sz="1594" dirty="0"/>
              <a:t>pH acide &lt; 4.5)</a:t>
            </a:r>
          </a:p>
          <a:p>
            <a:pPr marL="227686" indent="-227686">
              <a:buFont typeface="Arial" panose="020B0604020202020204" pitchFamily="34" charset="0"/>
              <a:buChar char="•"/>
            </a:pPr>
            <a:r>
              <a:rPr lang="fr-BE" sz="1594" dirty="0"/>
              <a:t>Implication du mucus dans la synthèse </a:t>
            </a:r>
            <a:br>
              <a:rPr lang="fr-BE" sz="1594" dirty="0"/>
            </a:br>
            <a:r>
              <a:rPr lang="fr-BE" sz="1594" dirty="0"/>
              <a:t>des phérohormones</a:t>
            </a:r>
          </a:p>
          <a:p>
            <a:pPr marL="227686" indent="-227686">
              <a:buFont typeface="Arial" panose="020B0604020202020204" pitchFamily="34" charset="0"/>
              <a:buChar char="•"/>
            </a:pPr>
            <a:r>
              <a:rPr lang="fr-BE" sz="1594" dirty="0"/>
              <a:t>Sources de contamination: pistolet, sondes, parturition, IVD … </a:t>
            </a:r>
          </a:p>
        </p:txBody>
      </p:sp>
      <p:cxnSp>
        <p:nvCxnSpPr>
          <p:cNvPr id="32" name="Connecteur droit avec flèche 31">
            <a:extLst>
              <a:ext uri="{FF2B5EF4-FFF2-40B4-BE49-F238E27FC236}">
                <a16:creationId xmlns:a16="http://schemas.microsoft.com/office/drawing/2014/main" id="{B9F3D13F-1FE3-5050-2AF7-EA5A80261044}"/>
              </a:ext>
            </a:extLst>
          </p:cNvPr>
          <p:cNvCxnSpPr>
            <a:cxnSpLocks/>
          </p:cNvCxnSpPr>
          <p:nvPr/>
        </p:nvCxnSpPr>
        <p:spPr>
          <a:xfrm>
            <a:off x="5395369" y="3479075"/>
            <a:ext cx="853767" cy="0"/>
          </a:xfrm>
          <a:prstGeom prst="straightConnector1">
            <a:avLst/>
          </a:prstGeom>
          <a:ln w="190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A63C4915-B7FF-BEB3-BC18-75F2A4A4B295}"/>
              </a:ext>
            </a:extLst>
          </p:cNvPr>
          <p:cNvSpPr txBox="1"/>
          <p:nvPr/>
        </p:nvSpPr>
        <p:spPr>
          <a:xfrm>
            <a:off x="6190493" y="3308682"/>
            <a:ext cx="1259842" cy="337657"/>
          </a:xfrm>
          <a:prstGeom prst="rect">
            <a:avLst/>
          </a:prstGeom>
          <a:noFill/>
          <a:ln>
            <a:noFill/>
          </a:ln>
        </p:spPr>
        <p:txBody>
          <a:bodyPr wrap="square">
            <a:spAutoFit/>
          </a:bodyPr>
          <a:lstStyle/>
          <a:p>
            <a:pPr algn="ctr"/>
            <a:r>
              <a:rPr lang="fr-BE" sz="1594" dirty="0">
                <a:solidFill>
                  <a:schemeClr val="accent5">
                    <a:lumMod val="60000"/>
                    <a:lumOff val="40000"/>
                  </a:schemeClr>
                </a:solidFill>
              </a:rPr>
              <a:t>Follicule</a:t>
            </a:r>
          </a:p>
        </p:txBody>
      </p:sp>
      <p:sp>
        <p:nvSpPr>
          <p:cNvPr id="34" name="Accolade fermante 33">
            <a:extLst>
              <a:ext uri="{FF2B5EF4-FFF2-40B4-BE49-F238E27FC236}">
                <a16:creationId xmlns:a16="http://schemas.microsoft.com/office/drawing/2014/main" id="{546ABDC7-015F-F9B7-5373-62A423CA131D}"/>
              </a:ext>
            </a:extLst>
          </p:cNvPr>
          <p:cNvSpPr/>
          <p:nvPr/>
        </p:nvSpPr>
        <p:spPr>
          <a:xfrm>
            <a:off x="6479896" y="4374230"/>
            <a:ext cx="155431" cy="142314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sz="896"/>
          </a:p>
        </p:txBody>
      </p:sp>
      <p:sp>
        <p:nvSpPr>
          <p:cNvPr id="35" name="ZoneTexte 34">
            <a:extLst>
              <a:ext uri="{FF2B5EF4-FFF2-40B4-BE49-F238E27FC236}">
                <a16:creationId xmlns:a16="http://schemas.microsoft.com/office/drawing/2014/main" id="{32F4EDEE-D09B-7954-E2D2-685BC196A100}"/>
              </a:ext>
            </a:extLst>
          </p:cNvPr>
          <p:cNvSpPr txBox="1"/>
          <p:nvPr/>
        </p:nvSpPr>
        <p:spPr>
          <a:xfrm>
            <a:off x="7375352" y="3324147"/>
            <a:ext cx="4374297" cy="337657"/>
          </a:xfrm>
          <a:prstGeom prst="rect">
            <a:avLst/>
          </a:prstGeom>
          <a:noFill/>
        </p:spPr>
        <p:txBody>
          <a:bodyPr wrap="square" rtlCol="0">
            <a:spAutoFit/>
          </a:bodyPr>
          <a:lstStyle/>
          <a:p>
            <a:r>
              <a:rPr lang="fr-BE" sz="1594" dirty="0"/>
              <a:t>L’existence d’un microbiote est encore à confirmer</a:t>
            </a:r>
          </a:p>
        </p:txBody>
      </p:sp>
      <p:sp>
        <p:nvSpPr>
          <p:cNvPr id="36" name="ZoneTexte 35">
            <a:extLst>
              <a:ext uri="{FF2B5EF4-FFF2-40B4-BE49-F238E27FC236}">
                <a16:creationId xmlns:a16="http://schemas.microsoft.com/office/drawing/2014/main" id="{E47640F1-917F-7CA2-74BF-20E3962727E5}"/>
              </a:ext>
            </a:extLst>
          </p:cNvPr>
          <p:cNvSpPr txBox="1"/>
          <p:nvPr/>
        </p:nvSpPr>
        <p:spPr>
          <a:xfrm>
            <a:off x="6228045" y="2714538"/>
            <a:ext cx="1248150" cy="337657"/>
          </a:xfrm>
          <a:prstGeom prst="rect">
            <a:avLst/>
          </a:prstGeom>
          <a:noFill/>
          <a:ln>
            <a:noFill/>
          </a:ln>
        </p:spPr>
        <p:txBody>
          <a:bodyPr wrap="square">
            <a:spAutoFit/>
          </a:bodyPr>
          <a:lstStyle/>
          <a:p>
            <a:pPr algn="ctr"/>
            <a:r>
              <a:rPr lang="fr-BE" sz="1594" dirty="0">
                <a:solidFill>
                  <a:schemeClr val="accent6">
                    <a:lumMod val="60000"/>
                    <a:lumOff val="40000"/>
                  </a:schemeClr>
                </a:solidFill>
              </a:rPr>
              <a:t>Oviducte</a:t>
            </a:r>
          </a:p>
        </p:txBody>
      </p:sp>
      <p:cxnSp>
        <p:nvCxnSpPr>
          <p:cNvPr id="37" name="Connecteur droit avec flèche 36">
            <a:extLst>
              <a:ext uri="{FF2B5EF4-FFF2-40B4-BE49-F238E27FC236}">
                <a16:creationId xmlns:a16="http://schemas.microsoft.com/office/drawing/2014/main" id="{5ABFA0A6-8517-EAAD-EC4F-7915EDB7BC10}"/>
              </a:ext>
            </a:extLst>
          </p:cNvPr>
          <p:cNvCxnSpPr>
            <a:cxnSpLocks/>
          </p:cNvCxnSpPr>
          <p:nvPr/>
        </p:nvCxnSpPr>
        <p:spPr>
          <a:xfrm flipV="1">
            <a:off x="5619161" y="3005571"/>
            <a:ext cx="629975" cy="27803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00F04EA4-DDC3-E3F2-D952-8BEC0B7D7667}"/>
              </a:ext>
            </a:extLst>
          </p:cNvPr>
          <p:cNvSpPr txBox="1"/>
          <p:nvPr/>
        </p:nvSpPr>
        <p:spPr>
          <a:xfrm>
            <a:off x="7580173" y="2446809"/>
            <a:ext cx="2954870" cy="828304"/>
          </a:xfrm>
          <a:prstGeom prst="rect">
            <a:avLst/>
          </a:prstGeom>
          <a:noFill/>
        </p:spPr>
        <p:txBody>
          <a:bodyPr wrap="square" rtlCol="0">
            <a:spAutoFit/>
          </a:bodyPr>
          <a:lstStyle/>
          <a:p>
            <a:r>
              <a:rPr lang="fr-BE" sz="1594" dirty="0"/>
              <a:t>Microbiote  comparable </a:t>
            </a:r>
          </a:p>
          <a:p>
            <a:r>
              <a:rPr lang="fr-BE" sz="1594" dirty="0"/>
              <a:t>à celui du sperme ou du vagin.</a:t>
            </a:r>
          </a:p>
          <a:p>
            <a:r>
              <a:rPr lang="fr-BE" sz="1594" dirty="0"/>
              <a:t>Affaire à suivre.</a:t>
            </a:r>
          </a:p>
        </p:txBody>
      </p:sp>
      <p:sp>
        <p:nvSpPr>
          <p:cNvPr id="43" name="ZoneTexte 42">
            <a:extLst>
              <a:ext uri="{FF2B5EF4-FFF2-40B4-BE49-F238E27FC236}">
                <a16:creationId xmlns:a16="http://schemas.microsoft.com/office/drawing/2014/main" id="{24BA20B5-09F2-B18D-7308-6CFC2C268853}"/>
              </a:ext>
            </a:extLst>
          </p:cNvPr>
          <p:cNvSpPr txBox="1"/>
          <p:nvPr/>
        </p:nvSpPr>
        <p:spPr>
          <a:xfrm>
            <a:off x="5282543" y="1162836"/>
            <a:ext cx="1248150" cy="337657"/>
          </a:xfrm>
          <a:prstGeom prst="rect">
            <a:avLst/>
          </a:prstGeom>
          <a:noFill/>
          <a:ln>
            <a:noFill/>
          </a:ln>
        </p:spPr>
        <p:txBody>
          <a:bodyPr wrap="square">
            <a:spAutoFit/>
          </a:bodyPr>
          <a:lstStyle/>
          <a:p>
            <a:pPr algn="ctr"/>
            <a:r>
              <a:rPr lang="fr-BE" sz="1594" dirty="0">
                <a:solidFill>
                  <a:schemeClr val="accent2">
                    <a:lumMod val="60000"/>
                    <a:lumOff val="40000"/>
                  </a:schemeClr>
                </a:solidFill>
              </a:rPr>
              <a:t>Endomètre</a:t>
            </a:r>
          </a:p>
        </p:txBody>
      </p:sp>
      <p:cxnSp>
        <p:nvCxnSpPr>
          <p:cNvPr id="47" name="Connecteur droit avec flèche 46">
            <a:extLst>
              <a:ext uri="{FF2B5EF4-FFF2-40B4-BE49-F238E27FC236}">
                <a16:creationId xmlns:a16="http://schemas.microsoft.com/office/drawing/2014/main" id="{349FB075-8BCE-4621-6697-A2404BBE71DD}"/>
              </a:ext>
            </a:extLst>
          </p:cNvPr>
          <p:cNvCxnSpPr>
            <a:cxnSpLocks/>
          </p:cNvCxnSpPr>
          <p:nvPr/>
        </p:nvCxnSpPr>
        <p:spPr>
          <a:xfrm flipV="1">
            <a:off x="5886139" y="1454048"/>
            <a:ext cx="0" cy="5005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ZoneTexte 50">
            <a:extLst>
              <a:ext uri="{FF2B5EF4-FFF2-40B4-BE49-F238E27FC236}">
                <a16:creationId xmlns:a16="http://schemas.microsoft.com/office/drawing/2014/main" id="{EFE16FB9-1D78-AA6E-C068-BFA4CD36B753}"/>
              </a:ext>
            </a:extLst>
          </p:cNvPr>
          <p:cNvSpPr txBox="1"/>
          <p:nvPr/>
        </p:nvSpPr>
        <p:spPr>
          <a:xfrm>
            <a:off x="6763489" y="966701"/>
            <a:ext cx="4554694" cy="1318951"/>
          </a:xfrm>
          <a:prstGeom prst="rect">
            <a:avLst/>
          </a:prstGeom>
          <a:noFill/>
          <a:ln>
            <a:noFill/>
          </a:ln>
        </p:spPr>
        <p:txBody>
          <a:bodyPr wrap="square" rtlCol="0">
            <a:spAutoFit/>
          </a:bodyPr>
          <a:lstStyle/>
          <a:p>
            <a:r>
              <a:rPr lang="fr-BE" sz="1594" dirty="0"/>
              <a:t>Microbiote plus diversifié que celui du vagin</a:t>
            </a:r>
          </a:p>
          <a:p>
            <a:r>
              <a:rPr lang="fr-BE" sz="1594" dirty="0"/>
              <a:t>Charge bactérienne moindre</a:t>
            </a:r>
          </a:p>
          <a:p>
            <a:r>
              <a:rPr lang="fr-BE" sz="1594" dirty="0"/>
              <a:t>Origine sanguine ou via le col</a:t>
            </a:r>
          </a:p>
          <a:p>
            <a:r>
              <a:rPr lang="fr-BE" sz="1594" dirty="0"/>
              <a:t>Implication possible dans l’immunité de la gestation</a:t>
            </a:r>
          </a:p>
          <a:p>
            <a:r>
              <a:rPr lang="fr-BE" sz="1594" dirty="0"/>
              <a:t>Affaire à suivre </a:t>
            </a:r>
          </a:p>
        </p:txBody>
      </p:sp>
      <p:sp>
        <p:nvSpPr>
          <p:cNvPr id="52" name="Accolade fermante 51">
            <a:extLst>
              <a:ext uri="{FF2B5EF4-FFF2-40B4-BE49-F238E27FC236}">
                <a16:creationId xmlns:a16="http://schemas.microsoft.com/office/drawing/2014/main" id="{558579DA-42BD-36FF-6E28-0540DC28B1CC}"/>
              </a:ext>
            </a:extLst>
          </p:cNvPr>
          <p:cNvSpPr/>
          <p:nvPr/>
        </p:nvSpPr>
        <p:spPr>
          <a:xfrm flipH="1">
            <a:off x="6572170" y="1035316"/>
            <a:ext cx="205609" cy="127213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sz="896">
              <a:ln>
                <a:solidFill>
                  <a:schemeClr val="bg1"/>
                </a:solidFill>
              </a:ln>
            </a:endParaRPr>
          </a:p>
        </p:txBody>
      </p:sp>
      <p:sp>
        <p:nvSpPr>
          <p:cNvPr id="54" name="Accolade fermante 53">
            <a:extLst>
              <a:ext uri="{FF2B5EF4-FFF2-40B4-BE49-F238E27FC236}">
                <a16:creationId xmlns:a16="http://schemas.microsoft.com/office/drawing/2014/main" id="{EC8EC0F5-E25D-29D8-D758-87C5CB2049E3}"/>
              </a:ext>
            </a:extLst>
          </p:cNvPr>
          <p:cNvSpPr/>
          <p:nvPr/>
        </p:nvSpPr>
        <p:spPr>
          <a:xfrm flipH="1">
            <a:off x="7308087" y="2533859"/>
            <a:ext cx="180397" cy="628876"/>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sz="896"/>
          </a:p>
        </p:txBody>
      </p:sp>
      <p:sp>
        <p:nvSpPr>
          <p:cNvPr id="11" name="ZoneTexte 10">
            <a:extLst>
              <a:ext uri="{FF2B5EF4-FFF2-40B4-BE49-F238E27FC236}">
                <a16:creationId xmlns:a16="http://schemas.microsoft.com/office/drawing/2014/main" id="{48EA3174-4FC8-FB79-D616-FE669B177B0B}"/>
              </a:ext>
            </a:extLst>
          </p:cNvPr>
          <p:cNvSpPr txBox="1"/>
          <p:nvPr/>
        </p:nvSpPr>
        <p:spPr>
          <a:xfrm>
            <a:off x="5006059" y="5269670"/>
            <a:ext cx="1632385" cy="582980"/>
          </a:xfrm>
          <a:prstGeom prst="rect">
            <a:avLst/>
          </a:prstGeom>
          <a:noFill/>
          <a:ln>
            <a:noFill/>
          </a:ln>
        </p:spPr>
        <p:txBody>
          <a:bodyPr wrap="square">
            <a:spAutoFit/>
          </a:bodyPr>
          <a:lstStyle/>
          <a:p>
            <a:pPr algn="ctr"/>
            <a:r>
              <a:rPr lang="fr-BE" sz="1594" dirty="0">
                <a:solidFill>
                  <a:srgbClr val="FFFF00"/>
                </a:solidFill>
              </a:rPr>
              <a:t>Cavité </a:t>
            </a:r>
          </a:p>
          <a:p>
            <a:pPr algn="ctr"/>
            <a:r>
              <a:rPr lang="fr-BE" sz="1594" dirty="0">
                <a:solidFill>
                  <a:srgbClr val="FFFF00"/>
                </a:solidFill>
              </a:rPr>
              <a:t>vulvaire</a:t>
            </a:r>
          </a:p>
        </p:txBody>
      </p:sp>
      <p:cxnSp>
        <p:nvCxnSpPr>
          <p:cNvPr id="14" name="Connecteur droit avec flèche 13">
            <a:extLst>
              <a:ext uri="{FF2B5EF4-FFF2-40B4-BE49-F238E27FC236}">
                <a16:creationId xmlns:a16="http://schemas.microsoft.com/office/drawing/2014/main" id="{80A12932-8901-1D9D-0205-7DECC9A78B98}"/>
              </a:ext>
            </a:extLst>
          </p:cNvPr>
          <p:cNvCxnSpPr>
            <a:cxnSpLocks/>
          </p:cNvCxnSpPr>
          <p:nvPr/>
        </p:nvCxnSpPr>
        <p:spPr>
          <a:xfrm flipV="1">
            <a:off x="4629782" y="5698765"/>
            <a:ext cx="824350" cy="2624"/>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B96A2BF6-EB61-CAA9-6AA0-F34315404FA0}"/>
              </a:ext>
            </a:extLst>
          </p:cNvPr>
          <p:cNvSpPr txBox="1"/>
          <p:nvPr/>
        </p:nvSpPr>
        <p:spPr>
          <a:xfrm>
            <a:off x="769256" y="125184"/>
            <a:ext cx="4774467" cy="369332"/>
          </a:xfrm>
          <a:prstGeom prst="rect">
            <a:avLst/>
          </a:prstGeom>
          <a:noFill/>
        </p:spPr>
        <p:txBody>
          <a:bodyPr wrap="square">
            <a:spAutoFit/>
          </a:bodyPr>
          <a:lstStyle/>
          <a:p>
            <a:r>
              <a:rPr lang="fr-BE" sz="1800" dirty="0">
                <a:solidFill>
                  <a:srgbClr val="CC4856"/>
                </a:solidFill>
                <a:latin typeface="Montserrat SemiBold" panose="00000700000000000000" pitchFamily="2" charset="0"/>
              </a:rPr>
              <a:t>Le microbiote génital</a:t>
            </a:r>
          </a:p>
        </p:txBody>
      </p:sp>
    </p:spTree>
    <p:extLst>
      <p:ext uri="{BB962C8B-B14F-4D97-AF65-F5344CB8AC3E}">
        <p14:creationId xmlns:p14="http://schemas.microsoft.com/office/powerpoint/2010/main" val="110131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Espace réservé du contenu 2"/>
          <p:cNvSpPr>
            <a:spLocks noGrp="1"/>
          </p:cNvSpPr>
          <p:nvPr>
            <p:ph idx="1"/>
          </p:nvPr>
        </p:nvSpPr>
        <p:spPr>
          <a:xfrm>
            <a:off x="392121" y="1355124"/>
            <a:ext cx="3422645" cy="2257505"/>
          </a:xfrm>
          <a:solidFill>
            <a:schemeClr val="accent6">
              <a:lumMod val="75000"/>
            </a:schemeClr>
          </a:solidFill>
          <a:ln>
            <a:solidFill>
              <a:schemeClr val="tx1">
                <a:lumMod val="95000"/>
                <a:lumOff val="5000"/>
              </a:schemeClr>
            </a:solidFill>
            <a:miter lim="800000"/>
            <a:headEnd/>
            <a:tailEnd/>
          </a:ln>
        </p:spPr>
        <p:txBody>
          <a:bodyPr>
            <a:noAutofit/>
          </a:bodyPr>
          <a:lstStyle/>
          <a:p>
            <a:pPr marL="216826" indent="-186659">
              <a:buFont typeface="Arial" charset="0"/>
              <a:buChar char="•"/>
            </a:pPr>
            <a:r>
              <a:rPr lang="fr-BE" altLang="fr-FR" sz="1800" dirty="0">
                <a:solidFill>
                  <a:schemeClr val="bg1"/>
                </a:solidFill>
                <a:latin typeface="+mj-lt"/>
              </a:rPr>
              <a:t>Escherichia coli</a:t>
            </a:r>
          </a:p>
          <a:p>
            <a:pPr marL="216826" indent="-186659">
              <a:buFont typeface="Arial" charset="0"/>
              <a:buChar char="•"/>
            </a:pPr>
            <a:r>
              <a:rPr lang="fr-BE" altLang="fr-FR" sz="1800" dirty="0" err="1">
                <a:solidFill>
                  <a:schemeClr val="bg1"/>
                </a:solidFill>
                <a:latin typeface="+mj-lt"/>
              </a:rPr>
              <a:t>Trueperella</a:t>
            </a:r>
            <a:r>
              <a:rPr lang="fr-BE" altLang="fr-FR" sz="1800" dirty="0">
                <a:solidFill>
                  <a:schemeClr val="bg1"/>
                </a:solidFill>
                <a:latin typeface="+mj-lt"/>
              </a:rPr>
              <a:t> pyogenes</a:t>
            </a:r>
          </a:p>
          <a:p>
            <a:pPr marL="216826" indent="-186659">
              <a:buFont typeface="Arial" charset="0"/>
              <a:buChar char="•"/>
            </a:pPr>
            <a:r>
              <a:rPr lang="fr-BE" altLang="fr-FR" sz="1800" dirty="0" err="1">
                <a:solidFill>
                  <a:schemeClr val="bg1"/>
                </a:solidFill>
                <a:latin typeface="+mj-lt"/>
              </a:rPr>
              <a:t>Fusobacterium</a:t>
            </a:r>
            <a:r>
              <a:rPr lang="fr-BE" altLang="fr-FR" sz="1800" dirty="0">
                <a:solidFill>
                  <a:schemeClr val="bg1"/>
                </a:solidFill>
                <a:latin typeface="+mj-lt"/>
              </a:rPr>
              <a:t> </a:t>
            </a:r>
            <a:r>
              <a:rPr lang="fr-BE" altLang="fr-FR" sz="1800" dirty="0" err="1">
                <a:solidFill>
                  <a:schemeClr val="bg1"/>
                </a:solidFill>
                <a:latin typeface="+mj-lt"/>
              </a:rPr>
              <a:t>necrophorum</a:t>
            </a:r>
            <a:endParaRPr lang="fr-BE" altLang="fr-FR" sz="1800" dirty="0">
              <a:solidFill>
                <a:schemeClr val="bg1"/>
              </a:solidFill>
              <a:latin typeface="+mj-lt"/>
            </a:endParaRPr>
          </a:p>
          <a:p>
            <a:pPr marL="216826" indent="-186659">
              <a:buFont typeface="Arial" charset="0"/>
              <a:buChar char="•"/>
            </a:pPr>
            <a:r>
              <a:rPr lang="fr-BE" altLang="fr-FR" sz="1800" dirty="0" err="1">
                <a:solidFill>
                  <a:schemeClr val="bg1"/>
                </a:solidFill>
                <a:latin typeface="+mj-lt"/>
              </a:rPr>
              <a:t>Fusobacterium</a:t>
            </a:r>
            <a:r>
              <a:rPr lang="fr-BE" altLang="fr-FR" sz="1800" dirty="0">
                <a:solidFill>
                  <a:schemeClr val="bg1"/>
                </a:solidFill>
                <a:latin typeface="+mj-lt"/>
              </a:rPr>
              <a:t> </a:t>
            </a:r>
            <a:r>
              <a:rPr lang="fr-BE" altLang="fr-FR" sz="1800" dirty="0" err="1">
                <a:solidFill>
                  <a:schemeClr val="bg1"/>
                </a:solidFill>
                <a:latin typeface="+mj-lt"/>
              </a:rPr>
              <a:t>nucleatum</a:t>
            </a:r>
            <a:endParaRPr lang="fr-BE" altLang="fr-FR" sz="1800" dirty="0">
              <a:solidFill>
                <a:schemeClr val="bg1"/>
              </a:solidFill>
              <a:latin typeface="+mj-lt"/>
            </a:endParaRPr>
          </a:p>
          <a:p>
            <a:pPr marL="216826" indent="-186659">
              <a:buFont typeface="Arial" charset="0"/>
              <a:buChar char="•"/>
            </a:pPr>
            <a:r>
              <a:rPr lang="fr-BE" altLang="fr-FR" sz="1800" dirty="0" err="1">
                <a:solidFill>
                  <a:schemeClr val="bg1"/>
                </a:solidFill>
                <a:latin typeface="+mj-lt"/>
              </a:rPr>
              <a:t>Prevotella</a:t>
            </a:r>
            <a:r>
              <a:rPr lang="fr-BE" altLang="fr-FR" sz="1800" dirty="0">
                <a:solidFill>
                  <a:schemeClr val="bg1"/>
                </a:solidFill>
                <a:latin typeface="+mj-lt"/>
              </a:rPr>
              <a:t> </a:t>
            </a:r>
            <a:r>
              <a:rPr lang="fr-BE" altLang="fr-FR" sz="1800" dirty="0" err="1">
                <a:solidFill>
                  <a:schemeClr val="bg1"/>
                </a:solidFill>
                <a:latin typeface="+mj-lt"/>
              </a:rPr>
              <a:t>spp</a:t>
            </a:r>
            <a:endParaRPr lang="fr-BE" altLang="fr-FR" sz="1800" dirty="0">
              <a:solidFill>
                <a:schemeClr val="bg1"/>
              </a:solidFill>
              <a:latin typeface="+mj-lt"/>
            </a:endParaRPr>
          </a:p>
          <a:p>
            <a:pPr marL="216826" indent="-186659">
              <a:buFont typeface="Arial" charset="0"/>
              <a:buChar char="•"/>
            </a:pPr>
            <a:r>
              <a:rPr lang="fr-BE" altLang="fr-FR" sz="1800" dirty="0" err="1">
                <a:solidFill>
                  <a:schemeClr val="bg1"/>
                </a:solidFill>
                <a:latin typeface="+mj-lt"/>
              </a:rPr>
              <a:t>Porphyromonas</a:t>
            </a:r>
            <a:endParaRPr lang="fr-BE" altLang="fr-FR" sz="1800" dirty="0">
              <a:solidFill>
                <a:schemeClr val="bg1"/>
              </a:solidFill>
              <a:latin typeface="+mj-lt"/>
            </a:endParaRPr>
          </a:p>
        </p:txBody>
      </p:sp>
      <p:sp>
        <p:nvSpPr>
          <p:cNvPr id="83972" name="Espace réservé du numéro de diapositive 3"/>
          <p:cNvSpPr>
            <a:spLocks noGrp="1"/>
          </p:cNvSpPr>
          <p:nvPr>
            <p:ph type="sldNum" sz="quarter" idx="10"/>
          </p:nvPr>
        </p:nvSpPr>
        <p:spPr>
          <a:xfrm>
            <a:off x="304801" y="3179820"/>
            <a:ext cx="1422400" cy="18136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54300" tIns="27150" rIns="54300" bIns="27150" rtlCol="0" anchor="ctr"/>
          <a:lstStyle>
            <a:defPPr>
              <a:defRPr lang="fr-FR"/>
            </a:defPPr>
            <a:lvl1pPr marL="0" algn="l" defTabSz="543008" rtl="0" eaLnBrk="1" latinLnBrk="0" hangingPunct="1">
              <a:defRPr sz="747" kern="1200">
                <a:solidFill>
                  <a:schemeClr val="tx1">
                    <a:tint val="75000"/>
                  </a:schemeClr>
                </a:solidFill>
                <a:latin typeface="+mn-lt"/>
                <a:ea typeface="+mn-ea"/>
                <a:cs typeface="+mn-cs"/>
              </a:defRPr>
            </a:lvl1pPr>
            <a:lvl2pPr marL="271504" algn="l" defTabSz="543008" rtl="0" eaLnBrk="1" latinLnBrk="0" hangingPunct="1">
              <a:defRPr sz="1096" kern="1200">
                <a:solidFill>
                  <a:schemeClr val="tx1"/>
                </a:solidFill>
                <a:latin typeface="+mn-lt"/>
                <a:ea typeface="+mn-ea"/>
                <a:cs typeface="+mn-cs"/>
              </a:defRPr>
            </a:lvl2pPr>
            <a:lvl3pPr marL="543008" algn="l" defTabSz="543008" rtl="0" eaLnBrk="1" latinLnBrk="0" hangingPunct="1">
              <a:defRPr sz="1096" kern="1200">
                <a:solidFill>
                  <a:schemeClr val="tx1"/>
                </a:solidFill>
                <a:latin typeface="+mn-lt"/>
                <a:ea typeface="+mn-ea"/>
                <a:cs typeface="+mn-cs"/>
              </a:defRPr>
            </a:lvl3pPr>
            <a:lvl4pPr marL="814511" algn="l" defTabSz="543008" rtl="0" eaLnBrk="1" latinLnBrk="0" hangingPunct="1">
              <a:defRPr sz="1096" kern="1200">
                <a:solidFill>
                  <a:schemeClr val="tx1"/>
                </a:solidFill>
                <a:latin typeface="+mn-lt"/>
                <a:ea typeface="+mn-ea"/>
                <a:cs typeface="+mn-cs"/>
              </a:defRPr>
            </a:lvl4pPr>
            <a:lvl5pPr marL="1086015" algn="l" defTabSz="543008" rtl="0" eaLnBrk="1" latinLnBrk="0" hangingPunct="1">
              <a:defRPr sz="1096" kern="1200">
                <a:solidFill>
                  <a:schemeClr val="tx1"/>
                </a:solidFill>
                <a:latin typeface="+mn-lt"/>
                <a:ea typeface="+mn-ea"/>
                <a:cs typeface="+mn-cs"/>
              </a:defRPr>
            </a:lvl5pPr>
            <a:lvl6pPr marL="1357519" algn="l" defTabSz="543008" rtl="0" eaLnBrk="1" latinLnBrk="0" hangingPunct="1">
              <a:defRPr sz="1096" kern="1200">
                <a:solidFill>
                  <a:schemeClr val="tx1"/>
                </a:solidFill>
                <a:latin typeface="+mn-lt"/>
                <a:ea typeface="+mn-ea"/>
                <a:cs typeface="+mn-cs"/>
              </a:defRPr>
            </a:lvl6pPr>
            <a:lvl7pPr marL="1629022" algn="l" defTabSz="543008" rtl="0" eaLnBrk="1" latinLnBrk="0" hangingPunct="1">
              <a:defRPr sz="1096" kern="1200">
                <a:solidFill>
                  <a:schemeClr val="tx1"/>
                </a:solidFill>
                <a:latin typeface="+mn-lt"/>
                <a:ea typeface="+mn-ea"/>
                <a:cs typeface="+mn-cs"/>
              </a:defRPr>
            </a:lvl7pPr>
            <a:lvl8pPr marL="1900526" algn="l" defTabSz="543008" rtl="0" eaLnBrk="1" latinLnBrk="0" hangingPunct="1">
              <a:defRPr sz="1096" kern="1200">
                <a:solidFill>
                  <a:schemeClr val="tx1"/>
                </a:solidFill>
                <a:latin typeface="+mn-lt"/>
                <a:ea typeface="+mn-ea"/>
                <a:cs typeface="+mn-cs"/>
              </a:defRPr>
            </a:lvl8pPr>
            <a:lvl9pPr marL="2172029" algn="l" defTabSz="543008" rtl="0" eaLnBrk="1" latinLnBrk="0" hangingPunct="1">
              <a:defRPr sz="1096" kern="1200">
                <a:solidFill>
                  <a:schemeClr val="tx1"/>
                </a:solidFill>
                <a:latin typeface="+mn-lt"/>
                <a:ea typeface="+mn-ea"/>
                <a:cs typeface="+mn-cs"/>
              </a:defRPr>
            </a:lvl9pPr>
          </a:lstStyle>
          <a:p>
            <a:pPr>
              <a:spcBef>
                <a:spcPct val="0"/>
              </a:spcBef>
              <a:buClrTx/>
              <a:buFontTx/>
              <a:buNone/>
            </a:pPr>
            <a:fld id="{8FB84040-1120-499F-9769-9455C575F81F}" type="datetime1">
              <a:rPr lang="fr-BE" smtClean="0"/>
              <a:pPr>
                <a:spcBef>
                  <a:spcPct val="0"/>
                </a:spcBef>
                <a:buClrTx/>
                <a:buFontTx/>
                <a:buNone/>
              </a:pPr>
              <a:t>23-05-25</a:t>
            </a:fld>
            <a:endParaRPr lang="fr-FR" altLang="fr-FR" sz="1693"/>
          </a:p>
        </p:txBody>
      </p:sp>
      <p:sp>
        <p:nvSpPr>
          <p:cNvPr id="5" name="Espace réservé du contenu 2"/>
          <p:cNvSpPr txBox="1">
            <a:spLocks/>
          </p:cNvSpPr>
          <p:nvPr/>
        </p:nvSpPr>
        <p:spPr bwMode="auto">
          <a:xfrm>
            <a:off x="4102640" y="1355125"/>
            <a:ext cx="3308742" cy="3036993"/>
          </a:xfrm>
          <a:prstGeom prst="rect">
            <a:avLst/>
          </a:prstGeom>
          <a:solidFill>
            <a:srgbClr val="0070C0"/>
          </a:solidFill>
          <a:ln w="9525">
            <a:solidFill>
              <a:schemeClr val="tx1">
                <a:lumMod val="95000"/>
                <a:lumOff val="5000"/>
              </a:schemeClr>
            </a:solidFill>
            <a:miter lim="800000"/>
            <a:headEnd/>
            <a:tailEnd/>
          </a:ln>
        </p:spPr>
        <p:txBody>
          <a:bodyPr lIns="108600" tIns="54300" rIns="108600" bIns="54300"/>
          <a:lstStyle>
            <a:lvl1pPr marL="342900" indent="-342900" algn="l" rtl="0" eaLnBrk="0" fontAlgn="base" hangingPunct="0">
              <a:spcBef>
                <a:spcPct val="20000"/>
              </a:spcBef>
              <a:spcAft>
                <a:spcPct val="0"/>
              </a:spcAft>
              <a:buClrTx/>
              <a:buFont typeface="Arial" pitchFamily="34" charset="0"/>
              <a:buChar char="•"/>
              <a:defRPr sz="2600">
                <a:solidFill>
                  <a:schemeClr val="tx2"/>
                </a:solidFill>
                <a:latin typeface="+mn-lt"/>
                <a:ea typeface="+mn-ea"/>
                <a:cs typeface="+mn-cs"/>
              </a:defRPr>
            </a:lvl1pPr>
            <a:lvl2pPr marL="742950" indent="-285750" algn="l" rtl="0" eaLnBrk="0" fontAlgn="base" hangingPunct="0">
              <a:spcBef>
                <a:spcPct val="20000"/>
              </a:spcBef>
              <a:spcAft>
                <a:spcPct val="0"/>
              </a:spcAft>
              <a:buClrTx/>
              <a:buFont typeface="Arial" pitchFamily="34" charset="0"/>
              <a:buChar char="•"/>
              <a:defRPr sz="2400">
                <a:solidFill>
                  <a:schemeClr val="tx2"/>
                </a:solidFill>
                <a:latin typeface="+mn-lt"/>
              </a:defRPr>
            </a:lvl2pPr>
            <a:lvl3pPr marL="1143000" indent="-228600" algn="l" rtl="0" eaLnBrk="0" fontAlgn="base" hangingPunct="0">
              <a:spcBef>
                <a:spcPct val="20000"/>
              </a:spcBef>
              <a:spcAft>
                <a:spcPct val="0"/>
              </a:spcAft>
              <a:buClrTx/>
              <a:buFont typeface="Arial" pitchFamily="34" charset="0"/>
              <a:buChar char="•"/>
              <a:defRPr sz="2000">
                <a:solidFill>
                  <a:schemeClr val="tx2"/>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Century Gothic" pitchFamily="34" charset="0"/>
              </a:defRPr>
            </a:lvl4pPr>
            <a:lvl5pPr marL="20574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marL="216826" indent="-186659">
              <a:defRPr/>
            </a:pPr>
            <a:r>
              <a:rPr lang="fr-BE" sz="1800" kern="0" dirty="0" err="1">
                <a:solidFill>
                  <a:schemeClr val="bg1"/>
                </a:solidFill>
                <a:latin typeface="+mj-lt"/>
              </a:rPr>
              <a:t>Actinotobacter</a:t>
            </a:r>
            <a:r>
              <a:rPr lang="fr-BE" sz="1800" kern="0" dirty="0">
                <a:solidFill>
                  <a:schemeClr val="bg1"/>
                </a:solidFill>
                <a:latin typeface="+mj-lt"/>
              </a:rPr>
              <a:t> </a:t>
            </a:r>
            <a:r>
              <a:rPr lang="fr-BE" sz="1800" kern="0" dirty="0" err="1">
                <a:solidFill>
                  <a:schemeClr val="bg1"/>
                </a:solidFill>
                <a:latin typeface="+mj-lt"/>
              </a:rPr>
              <a:t>spp</a:t>
            </a:r>
            <a:endParaRPr lang="fr-BE" sz="1800" kern="0" dirty="0">
              <a:solidFill>
                <a:schemeClr val="bg1"/>
              </a:solidFill>
              <a:latin typeface="+mj-lt"/>
            </a:endParaRPr>
          </a:p>
          <a:p>
            <a:pPr marL="216826" indent="-186659">
              <a:defRPr/>
            </a:pPr>
            <a:r>
              <a:rPr lang="fr-BE" sz="1800" kern="0" dirty="0">
                <a:solidFill>
                  <a:schemeClr val="bg1"/>
                </a:solidFill>
                <a:latin typeface="+mj-lt"/>
              </a:rPr>
              <a:t>Bacillus </a:t>
            </a:r>
            <a:r>
              <a:rPr lang="fr-BE" sz="1800" kern="0" dirty="0" err="1">
                <a:solidFill>
                  <a:schemeClr val="bg1"/>
                </a:solidFill>
                <a:latin typeface="+mj-lt"/>
              </a:rPr>
              <a:t>licheniformis</a:t>
            </a:r>
            <a:endParaRPr lang="fr-BE" sz="1800" kern="0" dirty="0">
              <a:solidFill>
                <a:schemeClr val="bg1"/>
              </a:solidFill>
              <a:latin typeface="+mj-lt"/>
            </a:endParaRPr>
          </a:p>
          <a:p>
            <a:pPr marL="216826" indent="-186659">
              <a:defRPr/>
            </a:pPr>
            <a:r>
              <a:rPr lang="fr-BE" sz="1800" kern="0" dirty="0" err="1">
                <a:solidFill>
                  <a:schemeClr val="bg1"/>
                </a:solidFill>
                <a:latin typeface="+mj-lt"/>
              </a:rPr>
              <a:t>Enterococcus</a:t>
            </a:r>
            <a:r>
              <a:rPr lang="fr-BE" sz="1800" kern="0" dirty="0">
                <a:solidFill>
                  <a:schemeClr val="bg1"/>
                </a:solidFill>
                <a:latin typeface="+mj-lt"/>
              </a:rPr>
              <a:t> </a:t>
            </a:r>
            <a:r>
              <a:rPr lang="fr-BE" sz="1800" kern="0" dirty="0" err="1">
                <a:solidFill>
                  <a:schemeClr val="bg1"/>
                </a:solidFill>
                <a:latin typeface="+mj-lt"/>
              </a:rPr>
              <a:t>faecalis</a:t>
            </a:r>
            <a:endParaRPr lang="fr-BE" sz="1800" kern="0" dirty="0">
              <a:solidFill>
                <a:schemeClr val="bg1"/>
              </a:solidFill>
              <a:latin typeface="+mj-lt"/>
            </a:endParaRPr>
          </a:p>
          <a:p>
            <a:pPr marL="216826" indent="-186659">
              <a:defRPr/>
            </a:pPr>
            <a:r>
              <a:rPr lang="fr-BE" sz="1800" kern="0" dirty="0" err="1">
                <a:solidFill>
                  <a:schemeClr val="bg1"/>
                </a:solidFill>
                <a:latin typeface="+mj-lt"/>
              </a:rPr>
              <a:t>Haemophilus</a:t>
            </a:r>
            <a:r>
              <a:rPr lang="fr-BE" sz="1800" kern="0" dirty="0">
                <a:solidFill>
                  <a:schemeClr val="bg1"/>
                </a:solidFill>
                <a:latin typeface="+mj-lt"/>
              </a:rPr>
              <a:t> </a:t>
            </a:r>
            <a:r>
              <a:rPr lang="fr-BE" sz="1800" kern="0" dirty="0" err="1">
                <a:solidFill>
                  <a:schemeClr val="bg1"/>
                </a:solidFill>
                <a:latin typeface="+mj-lt"/>
              </a:rPr>
              <a:t>somnus</a:t>
            </a:r>
            <a:endParaRPr lang="fr-BE" sz="1800" kern="0" dirty="0">
              <a:solidFill>
                <a:schemeClr val="bg1"/>
              </a:solidFill>
              <a:latin typeface="+mj-lt"/>
            </a:endParaRPr>
          </a:p>
          <a:p>
            <a:pPr marL="216826" indent="-186659">
              <a:defRPr/>
            </a:pPr>
            <a:r>
              <a:rPr lang="fr-BE" sz="1800" kern="0" dirty="0" err="1">
                <a:solidFill>
                  <a:schemeClr val="bg1"/>
                </a:solidFill>
                <a:latin typeface="+mj-lt"/>
              </a:rPr>
              <a:t>Mannhiemia</a:t>
            </a:r>
            <a:r>
              <a:rPr lang="fr-BE" sz="1800" kern="0" dirty="0">
                <a:solidFill>
                  <a:schemeClr val="bg1"/>
                </a:solidFill>
                <a:latin typeface="+mj-lt"/>
              </a:rPr>
              <a:t> </a:t>
            </a:r>
            <a:r>
              <a:rPr lang="fr-BE" sz="1800" kern="0" dirty="0" err="1">
                <a:solidFill>
                  <a:schemeClr val="bg1"/>
                </a:solidFill>
                <a:latin typeface="+mj-lt"/>
              </a:rPr>
              <a:t>haemolytics</a:t>
            </a:r>
            <a:endParaRPr lang="fr-BE" sz="1800" kern="0" dirty="0">
              <a:solidFill>
                <a:schemeClr val="bg1"/>
              </a:solidFill>
              <a:latin typeface="+mj-lt"/>
            </a:endParaRPr>
          </a:p>
          <a:p>
            <a:pPr marL="216826" indent="-186659">
              <a:defRPr/>
            </a:pPr>
            <a:r>
              <a:rPr lang="fr-BE" sz="1800" kern="0" dirty="0">
                <a:solidFill>
                  <a:schemeClr val="bg1"/>
                </a:solidFill>
                <a:latin typeface="+mj-lt"/>
              </a:rPr>
              <a:t>Pasteurella </a:t>
            </a:r>
            <a:r>
              <a:rPr lang="fr-BE" sz="1800" kern="0" dirty="0" err="1">
                <a:solidFill>
                  <a:schemeClr val="bg1"/>
                </a:solidFill>
                <a:latin typeface="+mj-lt"/>
              </a:rPr>
              <a:t>multocida</a:t>
            </a:r>
            <a:endParaRPr lang="fr-BE" sz="1800" kern="0" dirty="0">
              <a:solidFill>
                <a:schemeClr val="bg1"/>
              </a:solidFill>
              <a:latin typeface="+mj-lt"/>
            </a:endParaRPr>
          </a:p>
          <a:p>
            <a:pPr marL="216826" indent="-186659">
              <a:defRPr/>
            </a:pPr>
            <a:r>
              <a:rPr lang="fr-BE" sz="1800" kern="0" dirty="0" err="1">
                <a:solidFill>
                  <a:schemeClr val="bg1"/>
                </a:solidFill>
                <a:latin typeface="+mj-lt"/>
              </a:rPr>
              <a:t>Peptostreptococcus</a:t>
            </a:r>
            <a:r>
              <a:rPr lang="fr-BE" sz="1800" kern="0" dirty="0">
                <a:solidFill>
                  <a:schemeClr val="bg1"/>
                </a:solidFill>
                <a:latin typeface="+mj-lt"/>
              </a:rPr>
              <a:t> </a:t>
            </a:r>
            <a:r>
              <a:rPr lang="fr-BE" sz="1800" kern="0" dirty="0" err="1">
                <a:solidFill>
                  <a:schemeClr val="bg1"/>
                </a:solidFill>
                <a:latin typeface="+mj-lt"/>
              </a:rPr>
              <a:t>spp</a:t>
            </a:r>
            <a:endParaRPr lang="fr-BE" sz="1800" kern="0" dirty="0">
              <a:solidFill>
                <a:schemeClr val="bg1"/>
              </a:solidFill>
              <a:latin typeface="+mj-lt"/>
            </a:endParaRPr>
          </a:p>
          <a:p>
            <a:pPr marL="216826" indent="-186659">
              <a:defRPr/>
            </a:pPr>
            <a:r>
              <a:rPr lang="fr-BE" sz="1800" kern="0" dirty="0">
                <a:solidFill>
                  <a:schemeClr val="bg1"/>
                </a:solidFill>
                <a:latin typeface="+mj-lt"/>
              </a:rPr>
              <a:t>Staphylococcus aureus</a:t>
            </a:r>
          </a:p>
          <a:p>
            <a:pPr marL="216826" indent="-186659">
              <a:defRPr/>
            </a:pPr>
            <a:r>
              <a:rPr lang="fr-BE" sz="1800" kern="0" dirty="0">
                <a:solidFill>
                  <a:schemeClr val="bg1"/>
                </a:solidFill>
                <a:latin typeface="+mj-lt"/>
              </a:rPr>
              <a:t>Streptococcus </a:t>
            </a:r>
            <a:r>
              <a:rPr lang="fr-BE" sz="1800" kern="0" dirty="0" err="1">
                <a:solidFill>
                  <a:schemeClr val="bg1"/>
                </a:solidFill>
                <a:latin typeface="+mj-lt"/>
              </a:rPr>
              <a:t>uberis</a:t>
            </a:r>
            <a:endParaRPr lang="fr-BE" sz="1800" kern="0" dirty="0">
              <a:solidFill>
                <a:schemeClr val="bg1"/>
              </a:solidFill>
              <a:latin typeface="+mj-lt"/>
            </a:endParaRPr>
          </a:p>
        </p:txBody>
      </p:sp>
      <p:sp>
        <p:nvSpPr>
          <p:cNvPr id="6" name="Espace réservé du contenu 2"/>
          <p:cNvSpPr txBox="1">
            <a:spLocks/>
          </p:cNvSpPr>
          <p:nvPr/>
        </p:nvSpPr>
        <p:spPr bwMode="auto">
          <a:xfrm>
            <a:off x="7727952" y="1355125"/>
            <a:ext cx="3673473" cy="4720235"/>
          </a:xfrm>
          <a:prstGeom prst="rect">
            <a:avLst/>
          </a:prstGeom>
          <a:solidFill>
            <a:schemeClr val="accent1">
              <a:lumMod val="50000"/>
            </a:schemeClr>
          </a:solidFill>
          <a:ln w="9525">
            <a:solidFill>
              <a:schemeClr val="tx1">
                <a:lumMod val="95000"/>
                <a:lumOff val="5000"/>
              </a:schemeClr>
            </a:solidFill>
            <a:miter lim="800000"/>
            <a:headEnd/>
            <a:tailEnd/>
          </a:ln>
        </p:spPr>
        <p:txBody>
          <a:bodyPr lIns="108600" tIns="54300" rIns="108600" bIns="54300"/>
          <a:lstStyle>
            <a:lvl1pPr marL="342900" indent="-342900" algn="l" rtl="0" eaLnBrk="0" fontAlgn="base" hangingPunct="0">
              <a:spcBef>
                <a:spcPct val="20000"/>
              </a:spcBef>
              <a:spcAft>
                <a:spcPct val="0"/>
              </a:spcAft>
              <a:buClrTx/>
              <a:buFont typeface="Arial" pitchFamily="34" charset="0"/>
              <a:buChar char="•"/>
              <a:defRPr sz="2600">
                <a:solidFill>
                  <a:schemeClr val="tx2"/>
                </a:solidFill>
                <a:latin typeface="+mn-lt"/>
                <a:ea typeface="+mn-ea"/>
                <a:cs typeface="+mn-cs"/>
              </a:defRPr>
            </a:lvl1pPr>
            <a:lvl2pPr marL="742950" indent="-285750" algn="l" rtl="0" eaLnBrk="0" fontAlgn="base" hangingPunct="0">
              <a:spcBef>
                <a:spcPct val="20000"/>
              </a:spcBef>
              <a:spcAft>
                <a:spcPct val="0"/>
              </a:spcAft>
              <a:buClrTx/>
              <a:buFont typeface="Arial" pitchFamily="34" charset="0"/>
              <a:buChar char="•"/>
              <a:defRPr sz="2400">
                <a:solidFill>
                  <a:schemeClr val="tx2"/>
                </a:solidFill>
                <a:latin typeface="+mn-lt"/>
              </a:defRPr>
            </a:lvl2pPr>
            <a:lvl3pPr marL="1143000" indent="-228600" algn="l" rtl="0" eaLnBrk="0" fontAlgn="base" hangingPunct="0">
              <a:spcBef>
                <a:spcPct val="20000"/>
              </a:spcBef>
              <a:spcAft>
                <a:spcPct val="0"/>
              </a:spcAft>
              <a:buClrTx/>
              <a:buFont typeface="Arial" pitchFamily="34" charset="0"/>
              <a:buChar char="•"/>
              <a:defRPr sz="2000">
                <a:solidFill>
                  <a:schemeClr val="tx2"/>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Century Gothic" pitchFamily="34" charset="0"/>
              </a:defRPr>
            </a:lvl4pPr>
            <a:lvl5pPr marL="20574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marL="216826" indent="-186659">
              <a:defRPr/>
            </a:pPr>
            <a:r>
              <a:rPr lang="fr-BE" sz="1800" kern="0" dirty="0" err="1">
                <a:solidFill>
                  <a:schemeClr val="bg1"/>
                </a:solidFill>
                <a:latin typeface="+mj-lt"/>
              </a:rPr>
              <a:t>Aeropcoss</a:t>
            </a:r>
            <a:r>
              <a:rPr lang="fr-BE" sz="1800" kern="0" dirty="0">
                <a:solidFill>
                  <a:schemeClr val="bg1"/>
                </a:solidFill>
                <a:latin typeface="+mj-lt"/>
              </a:rPr>
              <a:t> </a:t>
            </a:r>
            <a:r>
              <a:rPr lang="fr-BE" sz="1800" kern="0" dirty="0" err="1">
                <a:solidFill>
                  <a:schemeClr val="bg1"/>
                </a:solidFill>
                <a:latin typeface="+mj-lt"/>
              </a:rPr>
              <a:t>viridans</a:t>
            </a:r>
            <a:endParaRPr lang="fr-BE" sz="1800" kern="0" dirty="0">
              <a:solidFill>
                <a:schemeClr val="bg1"/>
              </a:solidFill>
              <a:latin typeface="+mj-lt"/>
            </a:endParaRPr>
          </a:p>
          <a:p>
            <a:pPr marL="216826" indent="-186659">
              <a:defRPr/>
            </a:pPr>
            <a:r>
              <a:rPr lang="fr-BE" sz="1800" kern="0" dirty="0">
                <a:solidFill>
                  <a:schemeClr val="bg1"/>
                </a:solidFill>
                <a:latin typeface="+mj-lt"/>
              </a:rPr>
              <a:t>Clostridium </a:t>
            </a:r>
            <a:r>
              <a:rPr lang="fr-BE" sz="1800" kern="0" dirty="0" err="1">
                <a:solidFill>
                  <a:schemeClr val="bg1"/>
                </a:solidFill>
                <a:latin typeface="+mj-lt"/>
              </a:rPr>
              <a:t>butyricum</a:t>
            </a:r>
            <a:endParaRPr lang="fr-BE" sz="1800" kern="0" dirty="0">
              <a:solidFill>
                <a:schemeClr val="bg1"/>
              </a:solidFill>
              <a:latin typeface="+mj-lt"/>
            </a:endParaRPr>
          </a:p>
          <a:p>
            <a:pPr marL="216826" indent="-186659">
              <a:defRPr/>
            </a:pPr>
            <a:r>
              <a:rPr lang="fr-BE" sz="1800" kern="0" dirty="0">
                <a:solidFill>
                  <a:schemeClr val="bg1"/>
                </a:solidFill>
                <a:latin typeface="+mj-lt"/>
              </a:rPr>
              <a:t>Clostridium perfringens</a:t>
            </a:r>
          </a:p>
          <a:p>
            <a:pPr marL="216826" indent="-186659">
              <a:defRPr/>
            </a:pPr>
            <a:r>
              <a:rPr lang="fr-BE" sz="1800" kern="0" dirty="0">
                <a:solidFill>
                  <a:schemeClr val="bg1"/>
                </a:solidFill>
                <a:latin typeface="+mj-lt"/>
              </a:rPr>
              <a:t>Corynebacterium </a:t>
            </a:r>
            <a:r>
              <a:rPr lang="fr-BE" sz="1800" kern="0" dirty="0" err="1">
                <a:solidFill>
                  <a:schemeClr val="bg1"/>
                </a:solidFill>
                <a:latin typeface="+mj-lt"/>
              </a:rPr>
              <a:t>spp</a:t>
            </a:r>
            <a:endParaRPr lang="fr-BE" sz="1800" kern="0" dirty="0">
              <a:solidFill>
                <a:schemeClr val="bg1"/>
              </a:solidFill>
              <a:latin typeface="+mj-lt"/>
            </a:endParaRPr>
          </a:p>
          <a:p>
            <a:pPr marL="216826" indent="-186659">
              <a:defRPr/>
            </a:pPr>
            <a:r>
              <a:rPr lang="fr-BE" sz="1800" kern="0" dirty="0" err="1">
                <a:solidFill>
                  <a:schemeClr val="bg1"/>
                </a:solidFill>
                <a:latin typeface="+mj-lt"/>
              </a:rPr>
              <a:t>Enterobacter</a:t>
            </a:r>
            <a:r>
              <a:rPr lang="fr-BE" sz="1800" kern="0" dirty="0">
                <a:solidFill>
                  <a:schemeClr val="bg1"/>
                </a:solidFill>
                <a:latin typeface="+mj-lt"/>
              </a:rPr>
              <a:t> </a:t>
            </a:r>
            <a:r>
              <a:rPr lang="fr-BE" sz="1800" kern="0" dirty="0" err="1">
                <a:solidFill>
                  <a:schemeClr val="bg1"/>
                </a:solidFill>
                <a:latin typeface="+mj-lt"/>
              </a:rPr>
              <a:t>aerogenes</a:t>
            </a:r>
            <a:endParaRPr lang="fr-BE" sz="1800" kern="0" dirty="0">
              <a:solidFill>
                <a:schemeClr val="bg1"/>
              </a:solidFill>
              <a:latin typeface="+mj-lt"/>
            </a:endParaRPr>
          </a:p>
          <a:p>
            <a:pPr marL="216826" indent="-186659">
              <a:defRPr/>
            </a:pPr>
            <a:r>
              <a:rPr lang="fr-BE" sz="1800" kern="0" dirty="0" err="1">
                <a:solidFill>
                  <a:schemeClr val="bg1"/>
                </a:solidFill>
                <a:latin typeface="+mj-lt"/>
              </a:rPr>
              <a:t>Klebsiella</a:t>
            </a:r>
            <a:r>
              <a:rPr lang="fr-BE" sz="1800" kern="0" dirty="0">
                <a:solidFill>
                  <a:schemeClr val="bg1"/>
                </a:solidFill>
                <a:latin typeface="+mj-lt"/>
              </a:rPr>
              <a:t> </a:t>
            </a:r>
            <a:r>
              <a:rPr lang="fr-BE" sz="1800" kern="0" dirty="0" err="1">
                <a:solidFill>
                  <a:schemeClr val="bg1"/>
                </a:solidFill>
                <a:latin typeface="+mj-lt"/>
              </a:rPr>
              <a:t>pneumoniae</a:t>
            </a:r>
            <a:endParaRPr lang="fr-BE" sz="1800" kern="0" dirty="0">
              <a:solidFill>
                <a:schemeClr val="bg1"/>
              </a:solidFill>
              <a:latin typeface="+mj-lt"/>
            </a:endParaRPr>
          </a:p>
          <a:p>
            <a:pPr marL="216826" indent="-186659">
              <a:defRPr/>
            </a:pPr>
            <a:r>
              <a:rPr lang="fr-BE" sz="1800" kern="0" dirty="0" err="1">
                <a:solidFill>
                  <a:schemeClr val="bg1"/>
                </a:solidFill>
                <a:latin typeface="+mj-lt"/>
              </a:rPr>
              <a:t>Micrococcus</a:t>
            </a:r>
            <a:r>
              <a:rPr lang="fr-BE" sz="1800" kern="0" dirty="0">
                <a:solidFill>
                  <a:schemeClr val="bg1"/>
                </a:solidFill>
                <a:latin typeface="+mj-lt"/>
              </a:rPr>
              <a:t> </a:t>
            </a:r>
            <a:r>
              <a:rPr lang="fr-BE" sz="1800" kern="0" dirty="0" err="1">
                <a:solidFill>
                  <a:schemeClr val="bg1"/>
                </a:solidFill>
                <a:latin typeface="+mj-lt"/>
              </a:rPr>
              <a:t>spp</a:t>
            </a:r>
            <a:endParaRPr lang="fr-BE" sz="1800" kern="0" dirty="0">
              <a:solidFill>
                <a:schemeClr val="bg1"/>
              </a:solidFill>
              <a:latin typeface="+mj-lt"/>
            </a:endParaRPr>
          </a:p>
          <a:p>
            <a:pPr marL="216826" indent="-186659">
              <a:defRPr/>
            </a:pPr>
            <a:r>
              <a:rPr lang="fr-BE" sz="1800" kern="0" dirty="0" err="1">
                <a:solidFill>
                  <a:schemeClr val="bg1"/>
                </a:solidFill>
                <a:latin typeface="+mj-lt"/>
              </a:rPr>
              <a:t>Providencie</a:t>
            </a:r>
            <a:r>
              <a:rPr lang="fr-BE" sz="1800" kern="0" dirty="0">
                <a:solidFill>
                  <a:schemeClr val="bg1"/>
                </a:solidFill>
                <a:latin typeface="+mj-lt"/>
              </a:rPr>
              <a:t> </a:t>
            </a:r>
            <a:r>
              <a:rPr lang="fr-BE" sz="1800" kern="0" dirty="0" err="1">
                <a:solidFill>
                  <a:schemeClr val="bg1"/>
                </a:solidFill>
                <a:latin typeface="+mj-lt"/>
              </a:rPr>
              <a:t>rettgeri</a:t>
            </a:r>
            <a:endParaRPr lang="fr-BE" sz="1800" kern="0" dirty="0">
              <a:solidFill>
                <a:schemeClr val="bg1"/>
              </a:solidFill>
              <a:latin typeface="+mj-lt"/>
            </a:endParaRPr>
          </a:p>
          <a:p>
            <a:pPr marL="216826" indent="-186659">
              <a:defRPr/>
            </a:pPr>
            <a:r>
              <a:rPr lang="fr-BE" sz="1800" kern="0" dirty="0" err="1">
                <a:solidFill>
                  <a:schemeClr val="bg1"/>
                </a:solidFill>
                <a:latin typeface="+mj-lt"/>
              </a:rPr>
              <a:t>Providencia</a:t>
            </a:r>
            <a:r>
              <a:rPr lang="fr-BE" sz="1800" kern="0" dirty="0">
                <a:solidFill>
                  <a:schemeClr val="bg1"/>
                </a:solidFill>
                <a:latin typeface="+mj-lt"/>
              </a:rPr>
              <a:t> </a:t>
            </a:r>
            <a:r>
              <a:rPr lang="fr-BE" sz="1800" kern="0" dirty="0" err="1">
                <a:solidFill>
                  <a:schemeClr val="bg1"/>
                </a:solidFill>
                <a:latin typeface="+mj-lt"/>
              </a:rPr>
              <a:t>stuartii</a:t>
            </a:r>
            <a:endParaRPr lang="fr-BE" sz="1800" kern="0" dirty="0">
              <a:solidFill>
                <a:schemeClr val="bg1"/>
              </a:solidFill>
              <a:latin typeface="+mj-lt"/>
            </a:endParaRPr>
          </a:p>
          <a:p>
            <a:pPr marL="216826" indent="-186659">
              <a:defRPr/>
            </a:pPr>
            <a:r>
              <a:rPr lang="fr-BE" sz="1800" kern="0" dirty="0" err="1">
                <a:solidFill>
                  <a:schemeClr val="bg1"/>
                </a:solidFill>
                <a:latin typeface="+mj-lt"/>
              </a:rPr>
              <a:t>Proteus</a:t>
            </a:r>
            <a:r>
              <a:rPr lang="fr-BE" sz="1800" kern="0" dirty="0">
                <a:solidFill>
                  <a:schemeClr val="bg1"/>
                </a:solidFill>
                <a:latin typeface="+mj-lt"/>
              </a:rPr>
              <a:t> </a:t>
            </a:r>
            <a:r>
              <a:rPr lang="fr-BE" sz="1800" kern="0" dirty="0" err="1">
                <a:solidFill>
                  <a:schemeClr val="bg1"/>
                </a:solidFill>
                <a:latin typeface="+mj-lt"/>
              </a:rPr>
              <a:t>spp</a:t>
            </a:r>
            <a:endParaRPr lang="fr-BE" sz="1800" kern="0" dirty="0">
              <a:solidFill>
                <a:schemeClr val="bg1"/>
              </a:solidFill>
              <a:latin typeface="+mj-lt"/>
            </a:endParaRPr>
          </a:p>
          <a:p>
            <a:pPr marL="216826" indent="-186659">
              <a:defRPr/>
            </a:pPr>
            <a:r>
              <a:rPr lang="fr-BE" sz="1800" kern="0" dirty="0" err="1">
                <a:solidFill>
                  <a:schemeClr val="bg1"/>
                </a:solidFill>
                <a:latin typeface="+mj-lt"/>
              </a:rPr>
              <a:t>Propionobacterium</a:t>
            </a:r>
            <a:r>
              <a:rPr lang="fr-BE" sz="1800" kern="0" dirty="0">
                <a:solidFill>
                  <a:schemeClr val="bg1"/>
                </a:solidFill>
                <a:latin typeface="+mj-lt"/>
              </a:rPr>
              <a:t> granulosa</a:t>
            </a:r>
          </a:p>
          <a:p>
            <a:pPr marL="216826" indent="-186659">
              <a:defRPr/>
            </a:pPr>
            <a:r>
              <a:rPr lang="fr-BE" sz="1800" kern="0" dirty="0">
                <a:solidFill>
                  <a:schemeClr val="bg1"/>
                </a:solidFill>
                <a:latin typeface="+mj-lt"/>
              </a:rPr>
              <a:t>Staphylococcus </a:t>
            </a:r>
            <a:r>
              <a:rPr lang="fr-BE" sz="1800" kern="0" dirty="0" err="1">
                <a:solidFill>
                  <a:schemeClr val="bg1"/>
                </a:solidFill>
                <a:latin typeface="+mj-lt"/>
              </a:rPr>
              <a:t>spp</a:t>
            </a:r>
            <a:r>
              <a:rPr lang="fr-BE" sz="1800" kern="0" dirty="0">
                <a:solidFill>
                  <a:schemeClr val="bg1"/>
                </a:solidFill>
                <a:latin typeface="+mj-lt"/>
              </a:rPr>
              <a:t> (</a:t>
            </a:r>
            <a:r>
              <a:rPr lang="fr-BE" sz="1800" kern="0" dirty="0" err="1">
                <a:solidFill>
                  <a:schemeClr val="bg1"/>
                </a:solidFill>
                <a:latin typeface="+mj-lt"/>
              </a:rPr>
              <a:t>coag</a:t>
            </a:r>
            <a:r>
              <a:rPr lang="fr-BE" sz="1800" kern="0" dirty="0">
                <a:solidFill>
                  <a:schemeClr val="bg1"/>
                </a:solidFill>
                <a:latin typeface="+mj-lt"/>
              </a:rPr>
              <a:t> -)</a:t>
            </a:r>
          </a:p>
          <a:p>
            <a:pPr marL="216826" indent="-186659">
              <a:defRPr/>
            </a:pPr>
            <a:r>
              <a:rPr lang="fr-BE" sz="1800" kern="0" dirty="0">
                <a:solidFill>
                  <a:schemeClr val="bg1"/>
                </a:solidFill>
                <a:latin typeface="+mj-lt"/>
              </a:rPr>
              <a:t>A- </a:t>
            </a:r>
            <a:r>
              <a:rPr lang="fr-BE" sz="1800" kern="0" dirty="0" err="1">
                <a:solidFill>
                  <a:schemeClr val="bg1"/>
                </a:solidFill>
                <a:latin typeface="+mj-lt"/>
              </a:rPr>
              <a:t>haemolytic</a:t>
            </a:r>
            <a:r>
              <a:rPr lang="fr-BE" sz="1800" kern="0" dirty="0">
                <a:solidFill>
                  <a:schemeClr val="bg1"/>
                </a:solidFill>
                <a:latin typeface="+mj-lt"/>
              </a:rPr>
              <a:t> streptococcus</a:t>
            </a:r>
          </a:p>
          <a:p>
            <a:pPr marL="216826" indent="-186659">
              <a:defRPr/>
            </a:pPr>
            <a:r>
              <a:rPr lang="fr-BE" sz="1800" kern="0" dirty="0">
                <a:solidFill>
                  <a:schemeClr val="bg1"/>
                </a:solidFill>
                <a:latin typeface="+mj-lt"/>
              </a:rPr>
              <a:t>Streptococcus </a:t>
            </a:r>
            <a:r>
              <a:rPr lang="fr-BE" sz="1800" kern="0" dirty="0" err="1">
                <a:solidFill>
                  <a:schemeClr val="bg1"/>
                </a:solidFill>
                <a:latin typeface="+mj-lt"/>
              </a:rPr>
              <a:t>acidominimus</a:t>
            </a:r>
            <a:endParaRPr lang="fr-BE" sz="1800" kern="0" dirty="0">
              <a:solidFill>
                <a:schemeClr val="bg1"/>
              </a:solidFill>
              <a:latin typeface="+mj-lt"/>
            </a:endParaRPr>
          </a:p>
        </p:txBody>
      </p:sp>
      <p:sp>
        <p:nvSpPr>
          <p:cNvPr id="83975" name="ZoneTexte 6"/>
          <p:cNvSpPr txBox="1">
            <a:spLocks noChangeArrowheads="1"/>
          </p:cNvSpPr>
          <p:nvPr/>
        </p:nvSpPr>
        <p:spPr bwMode="auto">
          <a:xfrm>
            <a:off x="436124" y="782640"/>
            <a:ext cx="3382423" cy="416219"/>
          </a:xfrm>
          <a:prstGeom prst="rect">
            <a:avLst/>
          </a:prstGeom>
          <a:solidFill>
            <a:schemeClr val="accent6">
              <a:lumMod val="75000"/>
            </a:schemeClr>
          </a:solidFill>
          <a:ln w="9525">
            <a:solidFill>
              <a:schemeClr val="tx1">
                <a:lumMod val="95000"/>
                <a:lumOff val="5000"/>
              </a:schemeClr>
            </a:solidFill>
            <a:miter lim="800000"/>
            <a:headEnd/>
            <a:tailEnd/>
          </a:ln>
        </p:spPr>
        <p:txBody>
          <a:bodyPr wrap="square" lIns="108600" tIns="54300" rIns="108600" bIns="5430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FontTx/>
              <a:buNone/>
            </a:pPr>
            <a:r>
              <a:rPr lang="fr-BE" altLang="fr-FR" sz="1992" dirty="0">
                <a:solidFill>
                  <a:schemeClr val="bg1"/>
                </a:solidFill>
                <a:latin typeface="+mj-lt"/>
              </a:rPr>
              <a:t>Pathogènes</a:t>
            </a:r>
          </a:p>
        </p:txBody>
      </p:sp>
      <p:sp>
        <p:nvSpPr>
          <p:cNvPr id="83976" name="ZoneTexte 7"/>
          <p:cNvSpPr txBox="1">
            <a:spLocks noChangeArrowheads="1"/>
          </p:cNvSpPr>
          <p:nvPr/>
        </p:nvSpPr>
        <p:spPr bwMode="auto">
          <a:xfrm>
            <a:off x="4135620" y="782640"/>
            <a:ext cx="3279598" cy="416219"/>
          </a:xfrm>
          <a:prstGeom prst="rect">
            <a:avLst/>
          </a:prstGeom>
          <a:solidFill>
            <a:srgbClr val="0070C0"/>
          </a:solidFill>
          <a:ln w="9525">
            <a:solidFill>
              <a:schemeClr val="tx1">
                <a:lumMod val="95000"/>
                <a:lumOff val="5000"/>
              </a:schemeClr>
            </a:solidFill>
            <a:miter lim="800000"/>
            <a:headEnd/>
            <a:tailEnd/>
          </a:ln>
        </p:spPr>
        <p:txBody>
          <a:bodyPr wrap="square" lIns="108600" tIns="54300" rIns="108600" bIns="5430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FontTx/>
              <a:buNone/>
            </a:pPr>
            <a:r>
              <a:rPr lang="fr-BE" altLang="fr-FR" sz="1992" dirty="0">
                <a:solidFill>
                  <a:schemeClr val="bg1"/>
                </a:solidFill>
                <a:latin typeface="+mj-lt"/>
              </a:rPr>
              <a:t>Potentiellement pathogènes </a:t>
            </a:r>
          </a:p>
        </p:txBody>
      </p:sp>
      <p:sp>
        <p:nvSpPr>
          <p:cNvPr id="9" name="ZoneTexte 8"/>
          <p:cNvSpPr txBox="1"/>
          <p:nvPr/>
        </p:nvSpPr>
        <p:spPr>
          <a:xfrm>
            <a:off x="7727952" y="782640"/>
            <a:ext cx="3673473" cy="416219"/>
          </a:xfrm>
          <a:prstGeom prst="rect">
            <a:avLst/>
          </a:prstGeom>
          <a:solidFill>
            <a:schemeClr val="accent1">
              <a:lumMod val="50000"/>
            </a:schemeClr>
          </a:solidFill>
          <a:ln>
            <a:solidFill>
              <a:schemeClr val="tx1">
                <a:lumMod val="95000"/>
                <a:lumOff val="5000"/>
              </a:schemeClr>
            </a:solidFill>
          </a:ln>
        </p:spPr>
        <p:txBody>
          <a:bodyPr wrap="square" lIns="108600" tIns="54300" rIns="108600" bIns="54300">
            <a:spAutoFit/>
          </a:bodyPr>
          <a:lstStyle/>
          <a:p>
            <a:pPr>
              <a:defRPr/>
            </a:pPr>
            <a:r>
              <a:rPr lang="fr-BE" sz="1992" dirty="0">
                <a:solidFill>
                  <a:schemeClr val="bg1"/>
                </a:solidFill>
                <a:latin typeface="+mj-lt"/>
              </a:rPr>
              <a:t>Opportunistes, Contaminants</a:t>
            </a:r>
          </a:p>
        </p:txBody>
      </p:sp>
      <p:sp>
        <p:nvSpPr>
          <p:cNvPr id="7" name="ZoneTexte 6">
            <a:extLst>
              <a:ext uri="{FF2B5EF4-FFF2-40B4-BE49-F238E27FC236}">
                <a16:creationId xmlns:a16="http://schemas.microsoft.com/office/drawing/2014/main" id="{71303644-DBC0-7207-8E73-C95EFD9F3D88}"/>
              </a:ext>
            </a:extLst>
          </p:cNvPr>
          <p:cNvSpPr txBox="1"/>
          <p:nvPr/>
        </p:nvSpPr>
        <p:spPr>
          <a:xfrm>
            <a:off x="841510" y="235020"/>
            <a:ext cx="10245590" cy="400110"/>
          </a:xfrm>
          <a:prstGeom prst="rect">
            <a:avLst/>
          </a:prstGeom>
          <a:noFill/>
        </p:spPr>
        <p:txBody>
          <a:bodyPr wrap="square">
            <a:spAutoFit/>
          </a:bodyPr>
          <a:lstStyle/>
          <a:p>
            <a:r>
              <a:rPr lang="fr-BE" altLang="fr-FR" sz="2000" dirty="0">
                <a:solidFill>
                  <a:srgbClr val="CC4856"/>
                </a:solidFill>
                <a:latin typeface="Montserrat SemiBold" panose="00000700000000000000" pitchFamily="2" charset="0"/>
              </a:rPr>
              <a:t>Le microbiote utérin </a:t>
            </a:r>
            <a:r>
              <a:rPr lang="fr-BE" altLang="fr-FR" sz="1200" dirty="0">
                <a:solidFill>
                  <a:srgbClr val="CC4856"/>
                </a:solidFill>
                <a:latin typeface="Montserrat SemiBold" panose="00000700000000000000" pitchFamily="2" charset="0"/>
              </a:rPr>
              <a:t>(Williams EJ ESDAR </a:t>
            </a:r>
            <a:r>
              <a:rPr lang="fr-BE" altLang="fr-FR" sz="1200" dirty="0" err="1">
                <a:solidFill>
                  <a:srgbClr val="CC4856"/>
                </a:solidFill>
                <a:latin typeface="Montserrat SemiBold" panose="00000700000000000000" pitchFamily="2" charset="0"/>
              </a:rPr>
              <a:t>congress</a:t>
            </a:r>
            <a:r>
              <a:rPr lang="fr-BE" altLang="fr-FR" sz="1200" dirty="0">
                <a:solidFill>
                  <a:srgbClr val="CC4856"/>
                </a:solidFill>
                <a:latin typeface="Montserrat SemiBold" panose="00000700000000000000" pitchFamily="2" charset="0"/>
              </a:rPr>
              <a:t> </a:t>
            </a:r>
            <a:r>
              <a:rPr lang="fr-BE" altLang="fr-FR" sz="1200" dirty="0" err="1">
                <a:solidFill>
                  <a:srgbClr val="CC4856"/>
                </a:solidFill>
                <a:latin typeface="Montserrat SemiBold" panose="00000700000000000000" pitchFamily="2" charset="0"/>
              </a:rPr>
              <a:t>Bologna</a:t>
            </a:r>
            <a:r>
              <a:rPr lang="fr-BE" altLang="fr-FR" sz="1200" dirty="0">
                <a:solidFill>
                  <a:srgbClr val="CC4856"/>
                </a:solidFill>
                <a:latin typeface="Montserrat SemiBold" panose="00000700000000000000" pitchFamily="2" charset="0"/>
              </a:rPr>
              <a:t> 2013)</a:t>
            </a:r>
            <a:endParaRPr lang="fr-BE" sz="1200" dirty="0">
              <a:solidFill>
                <a:srgbClr val="CC4856"/>
              </a:solidFill>
              <a:latin typeface="Montserrat SemiBold" panose="00000700000000000000" pitchFamily="2" charset="0"/>
            </a:endParaRPr>
          </a:p>
        </p:txBody>
      </p:sp>
    </p:spTree>
    <p:extLst>
      <p:ext uri="{BB962C8B-B14F-4D97-AF65-F5344CB8AC3E}">
        <p14:creationId xmlns:p14="http://schemas.microsoft.com/office/powerpoint/2010/main" val="1498935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EB6A5A-1928-92A2-D890-A170D9AC017A}"/>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031F9EA4-E506-5772-ED3D-F74A4F2FBA17}"/>
              </a:ext>
            </a:extLst>
          </p:cNvPr>
          <p:cNvSpPr txBox="1"/>
          <p:nvPr/>
        </p:nvSpPr>
        <p:spPr>
          <a:xfrm>
            <a:off x="841510" y="235020"/>
            <a:ext cx="4794792" cy="400110"/>
          </a:xfrm>
          <a:prstGeom prst="rect">
            <a:avLst/>
          </a:prstGeom>
          <a:noFill/>
        </p:spPr>
        <p:txBody>
          <a:bodyPr wrap="square">
            <a:spAutoFit/>
          </a:bodyPr>
          <a:lstStyle/>
          <a:p>
            <a:r>
              <a:rPr lang="fr-BE" altLang="fr-FR" sz="2000" dirty="0">
                <a:solidFill>
                  <a:srgbClr val="CC4856"/>
                </a:solidFill>
                <a:latin typeface="Montserrat SemiBold" panose="00000700000000000000" pitchFamily="2" charset="0"/>
              </a:rPr>
              <a:t>Le microbiote génital de la vache</a:t>
            </a:r>
            <a:endParaRPr lang="fr-BE" sz="1200" dirty="0">
              <a:solidFill>
                <a:srgbClr val="CC4856"/>
              </a:solidFill>
              <a:latin typeface="Montserrat SemiBold" panose="00000700000000000000" pitchFamily="2" charset="0"/>
            </a:endParaRPr>
          </a:p>
        </p:txBody>
      </p:sp>
      <p:pic>
        <p:nvPicPr>
          <p:cNvPr id="1026" name="Picture 2">
            <a:extLst>
              <a:ext uri="{FF2B5EF4-FFF2-40B4-BE49-F238E27FC236}">
                <a16:creationId xmlns:a16="http://schemas.microsoft.com/office/drawing/2014/main" id="{EE9A5572-8A11-4228-28F1-0367AA498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03" y="1040285"/>
            <a:ext cx="9786516" cy="541316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FDDED713-301C-1ABC-4D3D-C855E0B09723}"/>
              </a:ext>
            </a:extLst>
          </p:cNvPr>
          <p:cNvSpPr txBox="1"/>
          <p:nvPr/>
        </p:nvSpPr>
        <p:spPr>
          <a:xfrm>
            <a:off x="554009" y="5283901"/>
            <a:ext cx="3538304" cy="1169551"/>
          </a:xfrm>
          <a:prstGeom prst="rect">
            <a:avLst/>
          </a:prstGeom>
          <a:noFill/>
        </p:spPr>
        <p:txBody>
          <a:bodyPr wrap="square">
            <a:spAutoFit/>
          </a:bodyPr>
          <a:lstStyle/>
          <a:p>
            <a:pPr algn="l"/>
            <a:r>
              <a:rPr lang="fr-BE" sz="1400" b="0" i="0" u="none" strike="noStrike" baseline="0" dirty="0">
                <a:solidFill>
                  <a:schemeClr val="bg1">
                    <a:lumMod val="65000"/>
                  </a:schemeClr>
                </a:solidFill>
                <a:latin typeface="+mj-lt"/>
              </a:rPr>
              <a:t>Adnane, M.; </a:t>
            </a:r>
            <a:r>
              <a:rPr lang="fr-BE" sz="1400" b="0" i="0" u="none" strike="noStrike" baseline="0" dirty="0" err="1">
                <a:solidFill>
                  <a:schemeClr val="bg1">
                    <a:lumMod val="65000"/>
                  </a:schemeClr>
                </a:solidFill>
                <a:latin typeface="+mj-lt"/>
              </a:rPr>
              <a:t>Chapwanya</a:t>
            </a:r>
            <a:r>
              <a:rPr lang="fr-BE" sz="1400" b="0" i="0" u="none" strike="noStrike" baseline="0" dirty="0">
                <a:solidFill>
                  <a:schemeClr val="bg1">
                    <a:lumMod val="65000"/>
                  </a:schemeClr>
                </a:solidFill>
                <a:latin typeface="+mj-lt"/>
              </a:rPr>
              <a:t>, A. </a:t>
            </a:r>
            <a:r>
              <a:rPr lang="en-US" sz="1400" b="0" i="0" u="none" strike="noStrike" baseline="0" dirty="0">
                <a:solidFill>
                  <a:schemeClr val="bg1">
                    <a:lumMod val="65000"/>
                  </a:schemeClr>
                </a:solidFill>
                <a:latin typeface="+mj-lt"/>
              </a:rPr>
              <a:t>Microbial Gatekeepers of Fertility in </a:t>
            </a:r>
            <a:r>
              <a:rPr lang="fr-BE" sz="1400" b="0" i="0" u="none" strike="noStrike" baseline="0" dirty="0">
                <a:solidFill>
                  <a:schemeClr val="bg1">
                    <a:lumMod val="65000"/>
                  </a:schemeClr>
                </a:solidFill>
                <a:latin typeface="+mj-lt"/>
              </a:rPr>
              <a:t>the </a:t>
            </a:r>
            <a:r>
              <a:rPr lang="fr-BE" sz="1400" b="0" i="0" u="none" strike="noStrike" baseline="0" dirty="0" err="1">
                <a:solidFill>
                  <a:schemeClr val="bg1">
                    <a:lumMod val="65000"/>
                  </a:schemeClr>
                </a:solidFill>
                <a:latin typeface="+mj-lt"/>
              </a:rPr>
              <a:t>Female</a:t>
            </a:r>
            <a:r>
              <a:rPr lang="fr-BE" sz="1400" b="0" i="0" u="none" strike="noStrike" baseline="0" dirty="0">
                <a:solidFill>
                  <a:schemeClr val="bg1">
                    <a:lumMod val="65000"/>
                  </a:schemeClr>
                </a:solidFill>
                <a:latin typeface="+mj-lt"/>
              </a:rPr>
              <a:t> Reproductive Microbiome </a:t>
            </a:r>
            <a:r>
              <a:rPr lang="en-US" sz="1400" b="0" i="0" u="none" strike="noStrike" baseline="0" dirty="0">
                <a:solidFill>
                  <a:schemeClr val="bg1">
                    <a:lumMod val="65000"/>
                  </a:schemeClr>
                </a:solidFill>
                <a:latin typeface="+mj-lt"/>
              </a:rPr>
              <a:t>of Cattle. </a:t>
            </a:r>
          </a:p>
          <a:p>
            <a:pPr algn="l"/>
            <a:r>
              <a:rPr lang="en-US" sz="1400" b="0" i="0" u="none" strike="noStrike" baseline="0" dirty="0">
                <a:solidFill>
                  <a:schemeClr val="bg1">
                    <a:lumMod val="65000"/>
                  </a:schemeClr>
                </a:solidFill>
                <a:latin typeface="+mj-lt"/>
              </a:rPr>
              <a:t>Int. J. Mol. Sci. </a:t>
            </a:r>
            <a:r>
              <a:rPr lang="en-US" sz="1400" b="1" i="0" u="none" strike="noStrike" baseline="0" dirty="0">
                <a:solidFill>
                  <a:schemeClr val="bg1">
                    <a:lumMod val="65000"/>
                  </a:schemeClr>
                </a:solidFill>
                <a:latin typeface="+mj-lt"/>
              </a:rPr>
              <a:t>2024</a:t>
            </a:r>
            <a:r>
              <a:rPr lang="en-US" sz="1400" b="0" i="0" u="none" strike="noStrike" baseline="0" dirty="0">
                <a:solidFill>
                  <a:schemeClr val="bg1">
                    <a:lumMod val="65000"/>
                  </a:schemeClr>
                </a:solidFill>
                <a:latin typeface="+mj-lt"/>
              </a:rPr>
              <a:t>, 25,</a:t>
            </a:r>
            <a:r>
              <a:rPr lang="fr-BE" sz="1400" b="0" i="0" u="none" strike="noStrike" baseline="0" dirty="0">
                <a:solidFill>
                  <a:schemeClr val="bg1">
                    <a:lumMod val="65000"/>
                  </a:schemeClr>
                </a:solidFill>
                <a:latin typeface="+mj-lt"/>
              </a:rPr>
              <a:t>10923. https://doi.org/10.3390/ijms252010923</a:t>
            </a:r>
            <a:endParaRPr lang="fr-BE" sz="1400" dirty="0">
              <a:solidFill>
                <a:schemeClr val="bg1">
                  <a:lumMod val="65000"/>
                </a:schemeClr>
              </a:solidFill>
              <a:latin typeface="+mj-lt"/>
            </a:endParaRPr>
          </a:p>
        </p:txBody>
      </p:sp>
    </p:spTree>
    <p:extLst>
      <p:ext uri="{BB962C8B-B14F-4D97-AF65-F5344CB8AC3E}">
        <p14:creationId xmlns:p14="http://schemas.microsoft.com/office/powerpoint/2010/main" val="3512459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98F43E1-751F-5F49-A47B-16403997C984}"/>
              </a:ext>
            </a:extLst>
          </p:cNvPr>
          <p:cNvSpPr/>
          <p:nvPr/>
        </p:nvSpPr>
        <p:spPr>
          <a:xfrm>
            <a:off x="4729219" y="2698120"/>
            <a:ext cx="2477145" cy="246026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6" name="Block Arc 5">
            <a:extLst>
              <a:ext uri="{FF2B5EF4-FFF2-40B4-BE49-F238E27FC236}">
                <a16:creationId xmlns:a16="http://schemas.microsoft.com/office/drawing/2014/main" id="{3839A55E-6DFD-0242-8ED4-F67B9BF5082D}"/>
              </a:ext>
            </a:extLst>
          </p:cNvPr>
          <p:cNvSpPr/>
          <p:nvPr/>
        </p:nvSpPr>
        <p:spPr>
          <a:xfrm rot="5400000">
            <a:off x="4570533" y="2475879"/>
            <a:ext cx="2822029" cy="2885294"/>
          </a:xfrm>
          <a:prstGeom prst="blockArc">
            <a:avLst>
              <a:gd name="adj1" fmla="val 10800000"/>
              <a:gd name="adj2" fmla="val 0"/>
              <a:gd name="adj3" fmla="val 198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solidFill>
                <a:schemeClr val="tx1"/>
              </a:solidFill>
              <a:latin typeface="Lato Light" panose="020F0502020204030203" pitchFamily="34" charset="0"/>
            </a:endParaRPr>
          </a:p>
        </p:txBody>
      </p:sp>
      <p:sp>
        <p:nvSpPr>
          <p:cNvPr id="5" name="TextBox 4">
            <a:extLst>
              <a:ext uri="{FF2B5EF4-FFF2-40B4-BE49-F238E27FC236}">
                <a16:creationId xmlns:a16="http://schemas.microsoft.com/office/drawing/2014/main" id="{34D62C34-F747-C040-9D5E-07002E140EB8}"/>
              </a:ext>
            </a:extLst>
          </p:cNvPr>
          <p:cNvSpPr txBox="1"/>
          <p:nvPr/>
        </p:nvSpPr>
        <p:spPr>
          <a:xfrm>
            <a:off x="4977782" y="3190774"/>
            <a:ext cx="1980030" cy="1318566"/>
          </a:xfrm>
          <a:prstGeom prst="rect">
            <a:avLst/>
          </a:prstGeom>
          <a:noFill/>
        </p:spPr>
        <p:txBody>
          <a:bodyPr wrap="none" rtlCol="0" anchor="ctr" anchorCtr="0">
            <a:spAutoFit/>
          </a:bodyPr>
          <a:lstStyle/>
          <a:p>
            <a:pPr algn="ctr"/>
            <a:r>
              <a:rPr lang="en-US" sz="1992" dirty="0" err="1">
                <a:solidFill>
                  <a:srgbClr val="FFFF00"/>
                </a:solidFill>
                <a:latin typeface="Poppins" pitchFamily="2" charset="77"/>
                <a:ea typeface="League Spartan" charset="0"/>
                <a:cs typeface="Poppins" pitchFamily="2" charset="77"/>
              </a:rPr>
              <a:t>Facteurs</a:t>
            </a:r>
            <a:r>
              <a:rPr lang="en-US" sz="1992" dirty="0">
                <a:solidFill>
                  <a:srgbClr val="FFFF00"/>
                </a:solidFill>
                <a:latin typeface="Poppins" pitchFamily="2" charset="77"/>
                <a:ea typeface="League Spartan" charset="0"/>
                <a:cs typeface="Poppins" pitchFamily="2" charset="77"/>
              </a:rPr>
              <a:t> </a:t>
            </a:r>
          </a:p>
          <a:p>
            <a:pPr algn="ctr"/>
            <a:r>
              <a:rPr lang="en-US" sz="1992" dirty="0" err="1">
                <a:solidFill>
                  <a:srgbClr val="FFFF00"/>
                </a:solidFill>
                <a:latin typeface="Poppins" pitchFamily="2" charset="77"/>
                <a:ea typeface="League Spartan" charset="0"/>
                <a:cs typeface="Poppins" pitchFamily="2" charset="77"/>
              </a:rPr>
              <a:t>d’influence</a:t>
            </a:r>
            <a:endParaRPr lang="en-US" sz="1992" dirty="0">
              <a:solidFill>
                <a:srgbClr val="FFFF00"/>
              </a:solidFill>
              <a:latin typeface="Poppins" pitchFamily="2" charset="77"/>
              <a:ea typeface="League Spartan" charset="0"/>
              <a:cs typeface="Poppins" pitchFamily="2" charset="77"/>
            </a:endParaRPr>
          </a:p>
          <a:p>
            <a:pPr algn="ctr"/>
            <a:r>
              <a:rPr lang="en-US" sz="1992" dirty="0">
                <a:solidFill>
                  <a:srgbClr val="FFFF00"/>
                </a:solidFill>
                <a:latin typeface="Poppins" pitchFamily="2" charset="77"/>
                <a:ea typeface="League Spartan" charset="0"/>
                <a:cs typeface="Poppins" pitchFamily="2" charset="77"/>
              </a:rPr>
              <a:t>du </a:t>
            </a:r>
            <a:r>
              <a:rPr lang="en-US" sz="1992" dirty="0" err="1">
                <a:solidFill>
                  <a:srgbClr val="FFFF00"/>
                </a:solidFill>
                <a:latin typeface="Poppins" pitchFamily="2" charset="77"/>
                <a:ea typeface="League Spartan" charset="0"/>
                <a:cs typeface="Poppins" pitchFamily="2" charset="77"/>
              </a:rPr>
              <a:t>microbiote</a:t>
            </a:r>
            <a:endParaRPr lang="en-US" sz="1992" dirty="0">
              <a:solidFill>
                <a:srgbClr val="FFFF00"/>
              </a:solidFill>
              <a:latin typeface="Poppins" pitchFamily="2" charset="77"/>
              <a:ea typeface="League Spartan" charset="0"/>
              <a:cs typeface="Poppins" pitchFamily="2" charset="77"/>
            </a:endParaRPr>
          </a:p>
          <a:p>
            <a:pPr algn="ctr"/>
            <a:r>
              <a:rPr lang="en-US" sz="1992" dirty="0" err="1">
                <a:solidFill>
                  <a:srgbClr val="FFFF00"/>
                </a:solidFill>
                <a:latin typeface="Poppins" pitchFamily="2" charset="77"/>
                <a:ea typeface="League Spartan" charset="0"/>
                <a:cs typeface="Poppins" pitchFamily="2" charset="77"/>
              </a:rPr>
              <a:t>génital</a:t>
            </a:r>
            <a:endParaRPr lang="en-US" sz="1992" dirty="0">
              <a:solidFill>
                <a:srgbClr val="FFFF00"/>
              </a:solidFill>
              <a:latin typeface="Poppins" pitchFamily="2" charset="77"/>
              <a:ea typeface="League Spartan" charset="0"/>
              <a:cs typeface="Poppins" pitchFamily="2" charset="77"/>
            </a:endParaRPr>
          </a:p>
        </p:txBody>
      </p:sp>
      <p:cxnSp>
        <p:nvCxnSpPr>
          <p:cNvPr id="23" name="Straight Connector 22">
            <a:extLst>
              <a:ext uri="{FF2B5EF4-FFF2-40B4-BE49-F238E27FC236}">
                <a16:creationId xmlns:a16="http://schemas.microsoft.com/office/drawing/2014/main" id="{5C2B54E5-8964-2343-A8FD-DA1C0A3F2A68}"/>
              </a:ext>
            </a:extLst>
          </p:cNvPr>
          <p:cNvCxnSpPr>
            <a:cxnSpLocks/>
            <a:endCxn id="57" idx="7"/>
          </p:cNvCxnSpPr>
          <p:nvPr/>
        </p:nvCxnSpPr>
        <p:spPr>
          <a:xfrm flipH="1">
            <a:off x="6853806" y="2402876"/>
            <a:ext cx="308162" cy="306879"/>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1E572B1-B8EE-C14B-AFF5-0C104ED153C5}"/>
              </a:ext>
            </a:extLst>
          </p:cNvPr>
          <p:cNvCxnSpPr>
            <a:cxnSpLocks/>
          </p:cNvCxnSpPr>
          <p:nvPr/>
        </p:nvCxnSpPr>
        <p:spPr>
          <a:xfrm flipH="1">
            <a:off x="7321318" y="3373136"/>
            <a:ext cx="413475" cy="9212"/>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36E721-F8A3-B049-9B6E-5A64320A01A6}"/>
              </a:ext>
            </a:extLst>
          </p:cNvPr>
          <p:cNvCxnSpPr>
            <a:cxnSpLocks/>
          </p:cNvCxnSpPr>
          <p:nvPr/>
        </p:nvCxnSpPr>
        <p:spPr>
          <a:xfrm flipH="1">
            <a:off x="7240996" y="4742367"/>
            <a:ext cx="166298" cy="431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20552F9-AA1B-D942-8D94-9FDBC7831EA9}"/>
              </a:ext>
            </a:extLst>
          </p:cNvPr>
          <p:cNvCxnSpPr>
            <a:cxnSpLocks/>
            <a:endCxn id="52" idx="4"/>
          </p:cNvCxnSpPr>
          <p:nvPr/>
        </p:nvCxnSpPr>
        <p:spPr>
          <a:xfrm flipH="1">
            <a:off x="6092440" y="1188251"/>
            <a:ext cx="565292" cy="1436855"/>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6E6CB9A-858E-3B4E-BE96-B015A96AC6B9}"/>
              </a:ext>
            </a:extLst>
          </p:cNvPr>
          <p:cNvCxnSpPr>
            <a:cxnSpLocks/>
          </p:cNvCxnSpPr>
          <p:nvPr/>
        </p:nvCxnSpPr>
        <p:spPr>
          <a:xfrm flipH="1" flipV="1">
            <a:off x="6663748" y="5092664"/>
            <a:ext cx="207534" cy="33264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FD4EF74-5B76-D34E-9146-BB34DB5A3790}"/>
              </a:ext>
            </a:extLst>
          </p:cNvPr>
          <p:cNvSpPr txBox="1"/>
          <p:nvPr/>
        </p:nvSpPr>
        <p:spPr>
          <a:xfrm>
            <a:off x="6549380" y="933463"/>
            <a:ext cx="853119" cy="306879"/>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ESPECE </a:t>
            </a:r>
          </a:p>
        </p:txBody>
      </p:sp>
      <p:sp>
        <p:nvSpPr>
          <p:cNvPr id="38" name="TextBox 37">
            <a:extLst>
              <a:ext uri="{FF2B5EF4-FFF2-40B4-BE49-F238E27FC236}">
                <a16:creationId xmlns:a16="http://schemas.microsoft.com/office/drawing/2014/main" id="{45CF1CF8-336C-1A46-9660-E6F83AFFEFF2}"/>
              </a:ext>
            </a:extLst>
          </p:cNvPr>
          <p:cNvSpPr txBox="1"/>
          <p:nvPr/>
        </p:nvSpPr>
        <p:spPr>
          <a:xfrm>
            <a:off x="6848605" y="1613112"/>
            <a:ext cx="643125" cy="306879"/>
          </a:xfrm>
          <a:prstGeom prst="rect">
            <a:avLst/>
          </a:prstGeom>
          <a:noFill/>
        </p:spPr>
        <p:txBody>
          <a:bodyPr wrap="none" rtlCol="0" anchor="b" anchorCtr="0">
            <a:spAutoFit/>
          </a:bodyPr>
          <a:lstStyle/>
          <a:p>
            <a:pPr algn="ctr"/>
            <a:r>
              <a:rPr lang="en-US" sz="1394" dirty="0">
                <a:solidFill>
                  <a:srgbClr val="CC4856"/>
                </a:solidFill>
                <a:latin typeface="Poppins" pitchFamily="2" charset="77"/>
                <a:ea typeface="League Spartan" charset="0"/>
                <a:cs typeface="Poppins" pitchFamily="2" charset="77"/>
              </a:rPr>
              <a:t>RACE</a:t>
            </a:r>
          </a:p>
        </p:txBody>
      </p:sp>
      <p:sp>
        <p:nvSpPr>
          <p:cNvPr id="40" name="TextBox 39">
            <a:extLst>
              <a:ext uri="{FF2B5EF4-FFF2-40B4-BE49-F238E27FC236}">
                <a16:creationId xmlns:a16="http://schemas.microsoft.com/office/drawing/2014/main" id="{D8005314-46AC-134F-83EB-9C062AB570B1}"/>
              </a:ext>
            </a:extLst>
          </p:cNvPr>
          <p:cNvSpPr txBox="1"/>
          <p:nvPr/>
        </p:nvSpPr>
        <p:spPr>
          <a:xfrm>
            <a:off x="7729329" y="3225000"/>
            <a:ext cx="748924" cy="306879"/>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PARITE</a:t>
            </a:r>
          </a:p>
        </p:txBody>
      </p:sp>
      <p:sp>
        <p:nvSpPr>
          <p:cNvPr id="41" name="TextBox 40">
            <a:extLst>
              <a:ext uri="{FF2B5EF4-FFF2-40B4-BE49-F238E27FC236}">
                <a16:creationId xmlns:a16="http://schemas.microsoft.com/office/drawing/2014/main" id="{D310DA2F-EF26-1A4F-92C4-0279B738F446}"/>
              </a:ext>
            </a:extLst>
          </p:cNvPr>
          <p:cNvSpPr txBox="1"/>
          <p:nvPr/>
        </p:nvSpPr>
        <p:spPr>
          <a:xfrm>
            <a:off x="7070503" y="2191065"/>
            <a:ext cx="933269" cy="306879"/>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INDIVIDU</a:t>
            </a:r>
          </a:p>
        </p:txBody>
      </p:sp>
      <p:sp>
        <p:nvSpPr>
          <p:cNvPr id="42" name="TextBox 41">
            <a:extLst>
              <a:ext uri="{FF2B5EF4-FFF2-40B4-BE49-F238E27FC236}">
                <a16:creationId xmlns:a16="http://schemas.microsoft.com/office/drawing/2014/main" id="{DD7369B2-86EA-1D46-9D1F-339ACF90FAFC}"/>
              </a:ext>
            </a:extLst>
          </p:cNvPr>
          <p:cNvSpPr txBox="1"/>
          <p:nvPr/>
        </p:nvSpPr>
        <p:spPr>
          <a:xfrm>
            <a:off x="7345053" y="4494348"/>
            <a:ext cx="780984" cy="521425"/>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CYCLE </a:t>
            </a:r>
          </a:p>
          <a:p>
            <a:pPr algn="r"/>
            <a:r>
              <a:rPr lang="en-US" sz="1394" dirty="0">
                <a:solidFill>
                  <a:srgbClr val="CC4856"/>
                </a:solidFill>
                <a:latin typeface="Poppins" pitchFamily="2" charset="77"/>
                <a:ea typeface="League Spartan" charset="0"/>
                <a:cs typeface="Poppins" pitchFamily="2" charset="77"/>
              </a:rPr>
              <a:t>SEXUEL</a:t>
            </a:r>
          </a:p>
        </p:txBody>
      </p:sp>
      <p:sp>
        <p:nvSpPr>
          <p:cNvPr id="67" name="Subtitle 2">
            <a:extLst>
              <a:ext uri="{FF2B5EF4-FFF2-40B4-BE49-F238E27FC236}">
                <a16:creationId xmlns:a16="http://schemas.microsoft.com/office/drawing/2014/main" id="{099AE79C-2867-EC41-B2A0-CC1AE453CA1C}"/>
              </a:ext>
            </a:extLst>
          </p:cNvPr>
          <p:cNvSpPr txBox="1">
            <a:spLocks/>
          </p:cNvSpPr>
          <p:nvPr/>
        </p:nvSpPr>
        <p:spPr>
          <a:xfrm>
            <a:off x="7481513" y="734442"/>
            <a:ext cx="4323019" cy="689618"/>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394" dirty="0">
                <a:solidFill>
                  <a:schemeClr val="tx1"/>
                </a:solidFill>
                <a:latin typeface="+mj-lt"/>
                <a:ea typeface="Lato Light" panose="020F0502020204030203" pitchFamily="34" charset="0"/>
                <a:cs typeface="Mukta ExtraLight" panose="020B0000000000000000" pitchFamily="34" charset="77"/>
              </a:rPr>
              <a:t>Les eucaryotes </a:t>
            </a:r>
            <a:r>
              <a:rPr lang="en-US" sz="1394" dirty="0" err="1">
                <a:solidFill>
                  <a:schemeClr val="tx1"/>
                </a:solidFill>
                <a:latin typeface="+mj-lt"/>
                <a:ea typeface="Lato Light" panose="020F0502020204030203" pitchFamily="34" charset="0"/>
                <a:cs typeface="Mukta ExtraLight" panose="020B0000000000000000" pitchFamily="34" charset="77"/>
              </a:rPr>
              <a:t>sont</a:t>
            </a:r>
            <a:r>
              <a:rPr lang="en-US" sz="1394" dirty="0">
                <a:solidFill>
                  <a:schemeClr val="tx1"/>
                </a:solidFill>
                <a:latin typeface="+mj-lt"/>
                <a:ea typeface="Lato Light" panose="020F0502020204030203" pitchFamily="34" charset="0"/>
                <a:cs typeface="Mukta ExtraLight" panose="020B0000000000000000" pitchFamily="34" charset="77"/>
              </a:rPr>
              <a:t> plus </a:t>
            </a:r>
            <a:r>
              <a:rPr lang="en-US" sz="1394" dirty="0" err="1">
                <a:solidFill>
                  <a:schemeClr val="tx1"/>
                </a:solidFill>
                <a:latin typeface="+mj-lt"/>
                <a:ea typeface="Lato Light" panose="020F0502020204030203" pitchFamily="34" charset="0"/>
                <a:cs typeface="Mukta ExtraLight" panose="020B0000000000000000" pitchFamily="34" charset="77"/>
              </a:rPr>
              <a:t>abondants</a:t>
            </a:r>
            <a:r>
              <a:rPr lang="en-US" sz="1394" dirty="0">
                <a:solidFill>
                  <a:schemeClr val="tx1"/>
                </a:solidFill>
                <a:latin typeface="+mj-lt"/>
                <a:ea typeface="Lato Light" panose="020F0502020204030203" pitchFamily="34" charset="0"/>
                <a:cs typeface="Mukta ExtraLight" panose="020B0000000000000000" pitchFamily="34" charset="77"/>
              </a:rPr>
              <a:t> dans le </a:t>
            </a:r>
            <a:r>
              <a:rPr lang="en-US" sz="1394" dirty="0" err="1">
                <a:solidFill>
                  <a:schemeClr val="tx1"/>
                </a:solidFill>
                <a:latin typeface="+mj-lt"/>
                <a:ea typeface="Lato Light" panose="020F0502020204030203" pitchFamily="34" charset="0"/>
                <a:cs typeface="Mukta ExtraLight" panose="020B0000000000000000" pitchFamily="34" charset="77"/>
              </a:rPr>
              <a:t>vagin</a:t>
            </a:r>
            <a:r>
              <a:rPr lang="en-US" sz="1394" dirty="0">
                <a:solidFill>
                  <a:schemeClr val="tx1"/>
                </a:solidFill>
                <a:latin typeface="+mj-lt"/>
                <a:ea typeface="Lato Light" panose="020F0502020204030203" pitchFamily="34" charset="0"/>
                <a:cs typeface="Mukta ExtraLight" panose="020B0000000000000000" pitchFamily="34" charset="77"/>
              </a:rPr>
              <a:t> de la </a:t>
            </a:r>
            <a:r>
              <a:rPr lang="en-US" sz="1394" dirty="0" err="1">
                <a:solidFill>
                  <a:schemeClr val="tx1"/>
                </a:solidFill>
                <a:latin typeface="+mj-lt"/>
                <a:ea typeface="Lato Light" panose="020F0502020204030203" pitchFamily="34" charset="0"/>
                <a:cs typeface="Mukta ExtraLight" panose="020B0000000000000000" pitchFamily="34" charset="77"/>
              </a:rPr>
              <a:t>bufflonne</a:t>
            </a:r>
            <a:r>
              <a:rPr lang="en-US" sz="1394" dirty="0">
                <a:solidFill>
                  <a:schemeClr val="tx1"/>
                </a:solidFill>
                <a:latin typeface="+mj-lt"/>
                <a:ea typeface="Lato Light" panose="020F0502020204030203" pitchFamily="34" charset="0"/>
                <a:cs typeface="Mukta ExtraLight" panose="020B0000000000000000" pitchFamily="34" charset="77"/>
              </a:rPr>
              <a:t> que du </a:t>
            </a:r>
            <a:r>
              <a:rPr lang="en-US" sz="1394" i="1" dirty="0">
                <a:solidFill>
                  <a:schemeClr val="tx1"/>
                </a:solidFill>
                <a:latin typeface="+mj-lt"/>
                <a:ea typeface="Lato Light" panose="020F0502020204030203" pitchFamily="34" charset="0"/>
                <a:cs typeface="Mukta ExtraLight" panose="020B0000000000000000" pitchFamily="34" charset="77"/>
              </a:rPr>
              <a:t>Bos indicus</a:t>
            </a:r>
            <a:r>
              <a:rPr lang="en-US" sz="1394" dirty="0">
                <a:solidFill>
                  <a:schemeClr val="tx1"/>
                </a:solidFill>
                <a:latin typeface="+mj-lt"/>
                <a:ea typeface="Lato Light" panose="020F0502020204030203" pitchFamily="34" charset="0"/>
                <a:cs typeface="Mukta ExtraLight" panose="020B0000000000000000" pitchFamily="34" charset="77"/>
              </a:rPr>
              <a:t>. Le microbiome </a:t>
            </a:r>
            <a:r>
              <a:rPr lang="en-US" sz="1394" dirty="0" err="1">
                <a:solidFill>
                  <a:schemeClr val="tx1"/>
                </a:solidFill>
                <a:latin typeface="+mj-lt"/>
                <a:ea typeface="Lato Light" panose="020F0502020204030203" pitchFamily="34" charset="0"/>
                <a:cs typeface="Mukta ExtraLight" panose="020B0000000000000000" pitchFamily="34" charset="77"/>
              </a:rPr>
              <a:t>est</a:t>
            </a:r>
            <a:r>
              <a:rPr lang="en-US" sz="1394" dirty="0">
                <a:solidFill>
                  <a:schemeClr val="tx1"/>
                </a:solidFill>
                <a:latin typeface="+mj-lt"/>
                <a:ea typeface="Lato Light" panose="020F0502020204030203" pitchFamily="34" charset="0"/>
                <a:cs typeface="Mukta ExtraLight" panose="020B0000000000000000" pitchFamily="34" charset="77"/>
              </a:rPr>
              <a:t> different entre la </a:t>
            </a:r>
            <a:r>
              <a:rPr lang="en-US" sz="1394" dirty="0" err="1">
                <a:solidFill>
                  <a:schemeClr val="tx1"/>
                </a:solidFill>
                <a:latin typeface="+mj-lt"/>
                <a:ea typeface="Lato Light" panose="020F0502020204030203" pitchFamily="34" charset="0"/>
                <a:cs typeface="Mukta ExtraLight" panose="020B0000000000000000" pitchFamily="34" charset="77"/>
              </a:rPr>
              <a:t>vache</a:t>
            </a:r>
            <a:r>
              <a:rPr lang="en-US" sz="1394" dirty="0">
                <a:solidFill>
                  <a:schemeClr val="tx1"/>
                </a:solidFill>
                <a:latin typeface="+mj-lt"/>
                <a:ea typeface="Lato Light" panose="020F0502020204030203" pitchFamily="34" charset="0"/>
                <a:cs typeface="Mukta ExtraLight" panose="020B0000000000000000" pitchFamily="34" charset="77"/>
              </a:rPr>
              <a:t> et la </a:t>
            </a:r>
            <a:r>
              <a:rPr lang="en-US" sz="1394" dirty="0" err="1">
                <a:solidFill>
                  <a:schemeClr val="tx1"/>
                </a:solidFill>
                <a:latin typeface="+mj-lt"/>
                <a:ea typeface="Lato Light" panose="020F0502020204030203" pitchFamily="34" charset="0"/>
                <a:cs typeface="Mukta ExtraLight" panose="020B0000000000000000" pitchFamily="34" charset="77"/>
              </a:rPr>
              <a:t>brebis</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ou</a:t>
            </a:r>
            <a:r>
              <a:rPr lang="en-US" sz="1394" dirty="0">
                <a:solidFill>
                  <a:schemeClr val="tx1"/>
                </a:solidFill>
                <a:latin typeface="+mj-lt"/>
                <a:ea typeface="Lato Light" panose="020F0502020204030203" pitchFamily="34" charset="0"/>
                <a:cs typeface="Mukta ExtraLight" panose="020B0000000000000000" pitchFamily="34" charset="77"/>
              </a:rPr>
              <a:t> la femme</a:t>
            </a:r>
            <a:r>
              <a:rPr lang="en-US" sz="1394" i="1" dirty="0">
                <a:solidFill>
                  <a:schemeClr val="tx1"/>
                </a:solidFill>
                <a:latin typeface="+mj-lt"/>
                <a:ea typeface="Lato Light" panose="020F0502020204030203" pitchFamily="34" charset="0"/>
                <a:cs typeface="Mukta ExtraLight" panose="020B0000000000000000" pitchFamily="34" charset="77"/>
              </a:rPr>
              <a:t>. </a:t>
            </a:r>
          </a:p>
        </p:txBody>
      </p:sp>
      <p:cxnSp>
        <p:nvCxnSpPr>
          <p:cNvPr id="54" name="Straight Connector 30">
            <a:extLst>
              <a:ext uri="{FF2B5EF4-FFF2-40B4-BE49-F238E27FC236}">
                <a16:creationId xmlns:a16="http://schemas.microsoft.com/office/drawing/2014/main" id="{520552F9-AA1B-D942-8D94-9FDBC7831EA9}"/>
              </a:ext>
            </a:extLst>
          </p:cNvPr>
          <p:cNvCxnSpPr>
            <a:cxnSpLocks/>
            <a:endCxn id="58" idx="0"/>
          </p:cNvCxnSpPr>
          <p:nvPr/>
        </p:nvCxnSpPr>
        <p:spPr>
          <a:xfrm flipH="1">
            <a:off x="6501882" y="1856654"/>
            <a:ext cx="327894" cy="675865"/>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7" name="Oval 12">
            <a:extLst>
              <a:ext uri="{FF2B5EF4-FFF2-40B4-BE49-F238E27FC236}">
                <a16:creationId xmlns:a16="http://schemas.microsoft.com/office/drawing/2014/main" id="{9107059D-7570-034D-9907-DE04DC51659A}"/>
              </a:ext>
            </a:extLst>
          </p:cNvPr>
          <p:cNvSpPr/>
          <p:nvPr/>
        </p:nvSpPr>
        <p:spPr>
          <a:xfrm>
            <a:off x="6711862" y="2685567"/>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58" name="Oval 9">
            <a:extLst>
              <a:ext uri="{FF2B5EF4-FFF2-40B4-BE49-F238E27FC236}">
                <a16:creationId xmlns:a16="http://schemas.microsoft.com/office/drawing/2014/main" id="{9A95AF00-44D6-0747-BF74-ECB53AFF74C3}"/>
              </a:ext>
            </a:extLst>
          </p:cNvPr>
          <p:cNvSpPr/>
          <p:nvPr/>
        </p:nvSpPr>
        <p:spPr>
          <a:xfrm>
            <a:off x="6418733" y="2532519"/>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60" name="Oval 11">
            <a:extLst>
              <a:ext uri="{FF2B5EF4-FFF2-40B4-BE49-F238E27FC236}">
                <a16:creationId xmlns:a16="http://schemas.microsoft.com/office/drawing/2014/main" id="{43797F0D-C1BB-A544-B748-967CCE9A2A9B}"/>
              </a:ext>
            </a:extLst>
          </p:cNvPr>
          <p:cNvSpPr/>
          <p:nvPr/>
        </p:nvSpPr>
        <p:spPr>
          <a:xfrm>
            <a:off x="7161968" y="3284776"/>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68" name="Oval 7">
            <a:extLst>
              <a:ext uri="{FF2B5EF4-FFF2-40B4-BE49-F238E27FC236}">
                <a16:creationId xmlns:a16="http://schemas.microsoft.com/office/drawing/2014/main" id="{372D03B4-CF98-6A4B-B047-5F202522C825}"/>
              </a:ext>
            </a:extLst>
          </p:cNvPr>
          <p:cNvSpPr/>
          <p:nvPr/>
        </p:nvSpPr>
        <p:spPr>
          <a:xfrm>
            <a:off x="7100059" y="4664102"/>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35" name="Block Arc 5">
            <a:extLst>
              <a:ext uri="{FF2B5EF4-FFF2-40B4-BE49-F238E27FC236}">
                <a16:creationId xmlns:a16="http://schemas.microsoft.com/office/drawing/2014/main" id="{3839A55E-6DFD-0242-8ED4-F67B9BF5082D}"/>
              </a:ext>
            </a:extLst>
          </p:cNvPr>
          <p:cNvSpPr/>
          <p:nvPr/>
        </p:nvSpPr>
        <p:spPr>
          <a:xfrm rot="16200000">
            <a:off x="4385109" y="2686309"/>
            <a:ext cx="2797023" cy="2489440"/>
          </a:xfrm>
          <a:prstGeom prst="blockArc">
            <a:avLst>
              <a:gd name="adj1" fmla="val 10800000"/>
              <a:gd name="adj2" fmla="val 0"/>
              <a:gd name="adj3" fmla="val 198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solidFill>
                <a:schemeClr val="tx1"/>
              </a:solidFill>
              <a:latin typeface="Lato Light" panose="020F0502020204030203" pitchFamily="34" charset="0"/>
            </a:endParaRPr>
          </a:p>
        </p:txBody>
      </p:sp>
      <p:sp>
        <p:nvSpPr>
          <p:cNvPr id="39" name="Subtitle 2">
            <a:extLst>
              <a:ext uri="{FF2B5EF4-FFF2-40B4-BE49-F238E27FC236}">
                <a16:creationId xmlns:a16="http://schemas.microsoft.com/office/drawing/2014/main" id="{099AE79C-2867-EC41-B2A0-CC1AE453CA1C}"/>
              </a:ext>
            </a:extLst>
          </p:cNvPr>
          <p:cNvSpPr txBox="1">
            <a:spLocks/>
          </p:cNvSpPr>
          <p:nvPr/>
        </p:nvSpPr>
        <p:spPr>
          <a:xfrm>
            <a:off x="7519025" y="1524700"/>
            <a:ext cx="3948654" cy="475073"/>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394" dirty="0">
                <a:solidFill>
                  <a:schemeClr val="tx1"/>
                </a:solidFill>
                <a:latin typeface="+mj-lt"/>
                <a:ea typeface="Lato Light" panose="020F0502020204030203" pitchFamily="34" charset="0"/>
                <a:cs typeface="Mukta ExtraLight" panose="020B0000000000000000" pitchFamily="34" charset="77"/>
              </a:rPr>
              <a:t>Le </a:t>
            </a:r>
            <a:r>
              <a:rPr lang="en-US" sz="1394" dirty="0" err="1">
                <a:solidFill>
                  <a:schemeClr val="tx1"/>
                </a:solidFill>
                <a:latin typeface="+mj-lt"/>
                <a:ea typeface="Lato Light" panose="020F0502020204030203" pitchFamily="34" charset="0"/>
                <a:cs typeface="Mukta ExtraLight" panose="020B0000000000000000" pitchFamily="34" charset="77"/>
              </a:rPr>
              <a:t>microbiote</a:t>
            </a:r>
            <a:r>
              <a:rPr lang="en-US" sz="1394" dirty="0">
                <a:solidFill>
                  <a:schemeClr val="tx1"/>
                </a:solidFill>
                <a:latin typeface="+mj-lt"/>
                <a:ea typeface="Lato Light" panose="020F0502020204030203" pitchFamily="34" charset="0"/>
                <a:cs typeface="Mukta ExtraLight" panose="020B0000000000000000" pitchFamily="34" charset="77"/>
              </a:rPr>
              <a:t> de la  Holstein </a:t>
            </a:r>
            <a:r>
              <a:rPr lang="en-US" sz="1394" dirty="0" err="1">
                <a:solidFill>
                  <a:schemeClr val="tx1"/>
                </a:solidFill>
                <a:latin typeface="+mj-lt"/>
                <a:ea typeface="Lato Light" panose="020F0502020204030203" pitchFamily="34" charset="0"/>
                <a:cs typeface="Mukta ExtraLight" panose="020B0000000000000000" pitchFamily="34" charset="77"/>
              </a:rPr>
              <a:t>est</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différent</a:t>
            </a:r>
            <a:r>
              <a:rPr lang="en-US" sz="1394" dirty="0">
                <a:solidFill>
                  <a:schemeClr val="tx1"/>
                </a:solidFill>
                <a:latin typeface="+mj-lt"/>
                <a:ea typeface="Lato Light" panose="020F0502020204030203" pitchFamily="34" charset="0"/>
                <a:cs typeface="Mukta ExtraLight" panose="020B0000000000000000" pitchFamily="34" charset="77"/>
              </a:rPr>
              <a:t> de </a:t>
            </a:r>
            <a:r>
              <a:rPr lang="en-US" sz="1394" dirty="0" err="1">
                <a:solidFill>
                  <a:schemeClr val="tx1"/>
                </a:solidFill>
                <a:latin typeface="+mj-lt"/>
                <a:ea typeface="Lato Light" panose="020F0502020204030203" pitchFamily="34" charset="0"/>
                <a:cs typeface="Mukta ExtraLight" panose="020B0000000000000000" pitchFamily="34" charset="77"/>
              </a:rPr>
              <a:t>celui</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observé</a:t>
            </a:r>
            <a:r>
              <a:rPr lang="en-US" sz="1394" dirty="0">
                <a:solidFill>
                  <a:schemeClr val="tx1"/>
                </a:solidFill>
                <a:latin typeface="+mj-lt"/>
                <a:ea typeface="Lato Light" panose="020F0502020204030203" pitchFamily="34" charset="0"/>
                <a:cs typeface="Mukta ExtraLight" panose="020B0000000000000000" pitchFamily="34" charset="77"/>
              </a:rPr>
              <a:t> chez des races Bo</a:t>
            </a:r>
            <a:r>
              <a:rPr lang="en-US" sz="1394" i="1" dirty="0">
                <a:solidFill>
                  <a:schemeClr val="tx1"/>
                </a:solidFill>
                <a:latin typeface="+mj-lt"/>
                <a:ea typeface="Lato Light" panose="020F0502020204030203" pitchFamily="34" charset="0"/>
                <a:cs typeface="Mukta ExtraLight" panose="020B0000000000000000" pitchFamily="34" charset="77"/>
              </a:rPr>
              <a:t>s indicus </a:t>
            </a:r>
            <a:r>
              <a:rPr lang="en-US" sz="1394" dirty="0">
                <a:solidFill>
                  <a:schemeClr val="tx1"/>
                </a:solidFill>
                <a:latin typeface="+mj-lt"/>
                <a:ea typeface="Lato Light" panose="020F0502020204030203" pitchFamily="34" charset="0"/>
                <a:cs typeface="Mukta ExtraLight" panose="020B0000000000000000" pitchFamily="34" charset="77"/>
              </a:rPr>
              <a:t>(Gyr, </a:t>
            </a:r>
            <a:r>
              <a:rPr lang="en-US" sz="1394" dirty="0" err="1">
                <a:solidFill>
                  <a:schemeClr val="tx1"/>
                </a:solidFill>
                <a:latin typeface="+mj-lt"/>
                <a:ea typeface="Lato Light" panose="020F0502020204030203" pitchFamily="34" charset="0"/>
                <a:cs typeface="Mukta ExtraLight" panose="020B0000000000000000" pitchFamily="34" charset="77"/>
              </a:rPr>
              <a:t>Nelore</a:t>
            </a:r>
            <a:r>
              <a:rPr lang="en-US" sz="1394" dirty="0">
                <a:solidFill>
                  <a:schemeClr val="tx1"/>
                </a:solidFill>
                <a:latin typeface="+mj-lt"/>
                <a:ea typeface="Lato Light" panose="020F0502020204030203" pitchFamily="34" charset="0"/>
                <a:cs typeface="Mukta ExtraLight" panose="020B0000000000000000" pitchFamily="34" charset="77"/>
              </a:rPr>
              <a:t>…).</a:t>
            </a:r>
          </a:p>
        </p:txBody>
      </p:sp>
      <p:sp>
        <p:nvSpPr>
          <p:cNvPr id="43" name="Subtitle 2">
            <a:extLst>
              <a:ext uri="{FF2B5EF4-FFF2-40B4-BE49-F238E27FC236}">
                <a16:creationId xmlns:a16="http://schemas.microsoft.com/office/drawing/2014/main" id="{099AE79C-2867-EC41-B2A0-CC1AE453CA1C}"/>
              </a:ext>
            </a:extLst>
          </p:cNvPr>
          <p:cNvSpPr txBox="1">
            <a:spLocks/>
          </p:cNvSpPr>
          <p:nvPr/>
        </p:nvSpPr>
        <p:spPr>
          <a:xfrm>
            <a:off x="8013505" y="2173442"/>
            <a:ext cx="3819734" cy="260527"/>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394" dirty="0">
                <a:solidFill>
                  <a:schemeClr val="tx1"/>
                </a:solidFill>
                <a:latin typeface="+mj-lt"/>
                <a:ea typeface="Lato Light" panose="020F0502020204030203" pitchFamily="34" charset="0"/>
                <a:cs typeface="Mukta ExtraLight" panose="020B0000000000000000" pitchFamily="34" charset="77"/>
              </a:rPr>
              <a:t>Le </a:t>
            </a:r>
            <a:r>
              <a:rPr lang="en-US" sz="1394" dirty="0" err="1">
                <a:solidFill>
                  <a:schemeClr val="tx1"/>
                </a:solidFill>
                <a:latin typeface="+mj-lt"/>
                <a:ea typeface="Lato Light" panose="020F0502020204030203" pitchFamily="34" charset="0"/>
                <a:cs typeface="Mukta ExtraLight" panose="020B0000000000000000" pitchFamily="34" charset="77"/>
              </a:rPr>
              <a:t>microbiote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génital</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est</a:t>
            </a:r>
            <a:r>
              <a:rPr lang="en-US" sz="1394" dirty="0">
                <a:solidFill>
                  <a:schemeClr val="tx1"/>
                </a:solidFill>
                <a:latin typeface="+mj-lt"/>
                <a:ea typeface="Lato Light" panose="020F0502020204030203" pitchFamily="34" charset="0"/>
                <a:cs typeface="Mukta ExtraLight" panose="020B0000000000000000" pitchFamily="34" charset="77"/>
              </a:rPr>
              <a:t> different </a:t>
            </a:r>
            <a:r>
              <a:rPr lang="en-US" sz="1394" dirty="0" err="1">
                <a:solidFill>
                  <a:schemeClr val="tx1"/>
                </a:solidFill>
                <a:latin typeface="+mj-lt"/>
                <a:ea typeface="Lato Light" panose="020F0502020204030203" pitchFamily="34" charset="0"/>
                <a:cs typeface="Mukta ExtraLight" panose="020B0000000000000000" pitchFamily="34" charset="77"/>
              </a:rPr>
              <a:t>selon</a:t>
            </a:r>
            <a:r>
              <a:rPr lang="en-US" sz="1394" dirty="0">
                <a:solidFill>
                  <a:schemeClr val="tx1"/>
                </a:solidFill>
                <a:latin typeface="+mj-lt"/>
                <a:ea typeface="Lato Light" panose="020F0502020204030203" pitchFamily="34" charset="0"/>
                <a:cs typeface="Mukta ExtraLight" panose="020B0000000000000000" pitchFamily="34" charset="77"/>
              </a:rPr>
              <a:t> les </a:t>
            </a:r>
            <a:r>
              <a:rPr lang="en-US" sz="1394" dirty="0" err="1">
                <a:solidFill>
                  <a:schemeClr val="tx1"/>
                </a:solidFill>
                <a:latin typeface="+mj-lt"/>
                <a:ea typeface="Lato Light" panose="020F0502020204030203" pitchFamily="34" charset="0"/>
                <a:cs typeface="Mukta ExtraLight" panose="020B0000000000000000" pitchFamily="34" charset="77"/>
              </a:rPr>
              <a:t>individus</a:t>
            </a:r>
            <a:endParaRPr lang="en-US" sz="1394" dirty="0">
              <a:solidFill>
                <a:schemeClr val="tx1"/>
              </a:solidFill>
              <a:latin typeface="+mj-lt"/>
              <a:ea typeface="Lato Light" panose="020F0502020204030203" pitchFamily="34" charset="0"/>
              <a:cs typeface="Mukta ExtraLight" panose="020B0000000000000000" pitchFamily="34" charset="77"/>
            </a:endParaRPr>
          </a:p>
        </p:txBody>
      </p:sp>
      <p:sp>
        <p:nvSpPr>
          <p:cNvPr id="51" name="Subtitle 2">
            <a:extLst>
              <a:ext uri="{FF2B5EF4-FFF2-40B4-BE49-F238E27FC236}">
                <a16:creationId xmlns:a16="http://schemas.microsoft.com/office/drawing/2014/main" id="{099AE79C-2867-EC41-B2A0-CC1AE453CA1C}"/>
              </a:ext>
            </a:extLst>
          </p:cNvPr>
          <p:cNvSpPr txBox="1">
            <a:spLocks/>
          </p:cNvSpPr>
          <p:nvPr/>
        </p:nvSpPr>
        <p:spPr>
          <a:xfrm>
            <a:off x="8478253" y="3129790"/>
            <a:ext cx="3320657" cy="475073"/>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394" dirty="0">
                <a:solidFill>
                  <a:schemeClr val="tx1"/>
                </a:solidFill>
                <a:latin typeface="+mj-lt"/>
                <a:ea typeface="Lato Light" panose="020F0502020204030203" pitchFamily="34" charset="0"/>
                <a:cs typeface="Mukta ExtraLight" panose="020B0000000000000000" pitchFamily="34" charset="77"/>
              </a:rPr>
              <a:t>Le </a:t>
            </a:r>
            <a:r>
              <a:rPr lang="en-US" sz="1394" dirty="0" err="1">
                <a:solidFill>
                  <a:schemeClr val="tx1"/>
                </a:solidFill>
                <a:latin typeface="+mj-lt"/>
                <a:ea typeface="Lato Light" panose="020F0502020204030203" pitchFamily="34" charset="0"/>
                <a:cs typeface="Mukta ExtraLight" panose="020B0000000000000000" pitchFamily="34" charset="77"/>
              </a:rPr>
              <a:t>microbiote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génital</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est</a:t>
            </a:r>
            <a:r>
              <a:rPr lang="en-US" sz="1394" dirty="0">
                <a:solidFill>
                  <a:schemeClr val="tx1"/>
                </a:solidFill>
                <a:latin typeface="+mj-lt"/>
                <a:ea typeface="Lato Light" panose="020F0502020204030203" pitchFamily="34" charset="0"/>
                <a:cs typeface="Mukta ExtraLight" panose="020B0000000000000000" pitchFamily="34" charset="77"/>
              </a:rPr>
              <a:t> different </a:t>
            </a:r>
            <a:r>
              <a:rPr lang="en-US" sz="1394" dirty="0" err="1">
                <a:solidFill>
                  <a:schemeClr val="tx1"/>
                </a:solidFill>
                <a:latin typeface="+mj-lt"/>
                <a:ea typeface="Lato Light" panose="020F0502020204030203" pitchFamily="34" charset="0"/>
                <a:cs typeface="Mukta ExtraLight" panose="020B0000000000000000" pitchFamily="34" charset="77"/>
              </a:rPr>
              <a:t>selon</a:t>
            </a:r>
            <a:r>
              <a:rPr lang="en-US" sz="1394" dirty="0">
                <a:solidFill>
                  <a:schemeClr val="tx1"/>
                </a:solidFill>
                <a:latin typeface="+mj-lt"/>
                <a:ea typeface="Lato Light" panose="020F0502020204030203" pitchFamily="34" charset="0"/>
                <a:cs typeface="Mukta ExtraLight" panose="020B0000000000000000" pitchFamily="34" charset="77"/>
              </a:rPr>
              <a:t> le </a:t>
            </a:r>
            <a:r>
              <a:rPr lang="en-US" sz="1394" dirty="0" err="1">
                <a:solidFill>
                  <a:schemeClr val="tx1"/>
                </a:solidFill>
                <a:latin typeface="+mj-lt"/>
                <a:ea typeface="Lato Light" panose="020F0502020204030203" pitchFamily="34" charset="0"/>
                <a:cs typeface="Mukta ExtraLight" panose="020B0000000000000000" pitchFamily="34" charset="77"/>
              </a:rPr>
              <a:t>numéro</a:t>
            </a:r>
            <a:r>
              <a:rPr lang="en-US" sz="1394" dirty="0">
                <a:solidFill>
                  <a:schemeClr val="tx1"/>
                </a:solidFill>
                <a:latin typeface="+mj-lt"/>
                <a:ea typeface="Lato Light" panose="020F0502020204030203" pitchFamily="34" charset="0"/>
                <a:cs typeface="Mukta ExtraLight" panose="020B0000000000000000" pitchFamily="34" charset="77"/>
              </a:rPr>
              <a:t> de lactation</a:t>
            </a:r>
          </a:p>
        </p:txBody>
      </p:sp>
      <p:sp>
        <p:nvSpPr>
          <p:cNvPr id="55" name="Subtitle 2">
            <a:extLst>
              <a:ext uri="{FF2B5EF4-FFF2-40B4-BE49-F238E27FC236}">
                <a16:creationId xmlns:a16="http://schemas.microsoft.com/office/drawing/2014/main" id="{099AE79C-2867-EC41-B2A0-CC1AE453CA1C}"/>
              </a:ext>
            </a:extLst>
          </p:cNvPr>
          <p:cNvSpPr txBox="1">
            <a:spLocks/>
          </p:cNvSpPr>
          <p:nvPr/>
        </p:nvSpPr>
        <p:spPr>
          <a:xfrm>
            <a:off x="8078375" y="4307570"/>
            <a:ext cx="3984167" cy="904164"/>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394" dirty="0">
                <a:solidFill>
                  <a:schemeClr val="tx1"/>
                </a:solidFill>
                <a:latin typeface="+mj-lt"/>
                <a:ea typeface="Lato Light" panose="020F0502020204030203" pitchFamily="34" charset="0"/>
                <a:cs typeface="Mukta ExtraLight" panose="020B0000000000000000" pitchFamily="34" charset="77"/>
              </a:rPr>
              <a:t>Le </a:t>
            </a:r>
            <a:r>
              <a:rPr lang="en-US" sz="1394" i="1" dirty="0" err="1">
                <a:solidFill>
                  <a:schemeClr val="tx1"/>
                </a:solidFill>
                <a:latin typeface="+mj-lt"/>
                <a:ea typeface="Lato Light" panose="020F0502020204030203" pitchFamily="34" charset="0"/>
                <a:cs typeface="Mukta ExtraLight" panose="020B0000000000000000" pitchFamily="34" charset="77"/>
              </a:rPr>
              <a:t>Lactoacillus</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est</a:t>
            </a:r>
            <a:r>
              <a:rPr lang="en-US" sz="1394" dirty="0">
                <a:solidFill>
                  <a:schemeClr val="tx1"/>
                </a:solidFill>
                <a:latin typeface="+mj-lt"/>
                <a:ea typeface="Lato Light" panose="020F0502020204030203" pitchFamily="34" charset="0"/>
                <a:cs typeface="Mukta ExtraLight" panose="020B0000000000000000" pitchFamily="34" charset="77"/>
              </a:rPr>
              <a:t> plus </a:t>
            </a:r>
            <a:r>
              <a:rPr lang="en-US" sz="1394" dirty="0" err="1">
                <a:solidFill>
                  <a:schemeClr val="tx1"/>
                </a:solidFill>
                <a:latin typeface="+mj-lt"/>
                <a:ea typeface="Lato Light" panose="020F0502020204030203" pitchFamily="34" charset="0"/>
                <a:cs typeface="Mukta ExtraLight" panose="020B0000000000000000" pitchFamily="34" charset="77"/>
              </a:rPr>
              <a:t>abondant</a:t>
            </a:r>
            <a:r>
              <a:rPr lang="en-US" sz="1394" dirty="0">
                <a:solidFill>
                  <a:schemeClr val="tx1"/>
                </a:solidFill>
                <a:latin typeface="+mj-lt"/>
                <a:ea typeface="Lato Light" panose="020F0502020204030203" pitchFamily="34" charset="0"/>
                <a:cs typeface="Mukta ExtraLight" panose="020B0000000000000000" pitchFamily="34" charset="77"/>
              </a:rPr>
              <a:t> dans le </a:t>
            </a:r>
            <a:r>
              <a:rPr lang="en-US" sz="1394" dirty="0" err="1">
                <a:solidFill>
                  <a:schemeClr val="tx1"/>
                </a:solidFill>
                <a:latin typeface="+mj-lt"/>
                <a:ea typeface="Lato Light" panose="020F0502020204030203" pitchFamily="34" charset="0"/>
                <a:cs typeface="Mukta ExtraLight" panose="020B0000000000000000" pitchFamily="34" charset="77"/>
              </a:rPr>
              <a:t>vagin</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durant</a:t>
            </a:r>
            <a:r>
              <a:rPr lang="en-US" sz="1394" dirty="0">
                <a:solidFill>
                  <a:schemeClr val="tx1"/>
                </a:solidFill>
                <a:latin typeface="+mj-lt"/>
                <a:ea typeface="Lato Light" panose="020F0502020204030203" pitchFamily="34" charset="0"/>
                <a:cs typeface="Mukta ExtraLight" panose="020B0000000000000000" pitchFamily="34" charset="77"/>
              </a:rPr>
              <a:t> la phase </a:t>
            </a:r>
            <a:r>
              <a:rPr lang="en-US" sz="1394" dirty="0" err="1">
                <a:solidFill>
                  <a:schemeClr val="tx1"/>
                </a:solidFill>
                <a:latin typeface="+mj-lt"/>
                <a:ea typeface="Lato Light" panose="020F0502020204030203" pitchFamily="34" charset="0"/>
                <a:cs typeface="Mukta ExtraLight" panose="020B0000000000000000" pitchFamily="34" charset="77"/>
              </a:rPr>
              <a:t>folliculaire</a:t>
            </a:r>
            <a:r>
              <a:rPr lang="en-US" sz="1394" dirty="0">
                <a:solidFill>
                  <a:schemeClr val="tx1"/>
                </a:solidFill>
                <a:latin typeface="+mj-lt"/>
                <a:ea typeface="Lato Light" panose="020F0502020204030203" pitchFamily="34" charset="0"/>
                <a:cs typeface="Mukta ExtraLight" panose="020B0000000000000000" pitchFamily="34" charset="77"/>
              </a:rPr>
              <a:t> que </a:t>
            </a:r>
            <a:r>
              <a:rPr lang="en-US" sz="1394" dirty="0" err="1">
                <a:solidFill>
                  <a:schemeClr val="tx1"/>
                </a:solidFill>
                <a:latin typeface="+mj-lt"/>
                <a:ea typeface="Lato Light" panose="020F0502020204030203" pitchFamily="34" charset="0"/>
                <a:cs typeface="Mukta ExtraLight" panose="020B0000000000000000" pitchFamily="34" charset="77"/>
              </a:rPr>
              <a:t>lutéale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L’inverse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est</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vrai</a:t>
            </a:r>
            <a:r>
              <a:rPr lang="en-US" sz="1394" dirty="0">
                <a:solidFill>
                  <a:schemeClr val="tx1"/>
                </a:solidFill>
                <a:latin typeface="+mj-lt"/>
                <a:ea typeface="Lato Light" panose="020F0502020204030203" pitchFamily="34" charset="0"/>
                <a:cs typeface="Mukta ExtraLight" panose="020B0000000000000000" pitchFamily="34" charset="77"/>
              </a:rPr>
              <a:t> pour le </a:t>
            </a:r>
            <a:r>
              <a:rPr lang="en-US" sz="1394" i="1" dirty="0">
                <a:solidFill>
                  <a:schemeClr val="tx1"/>
                </a:solidFill>
                <a:latin typeface="+mj-lt"/>
                <a:ea typeface="Lato Light" panose="020F0502020204030203" pitchFamily="34" charset="0"/>
                <a:cs typeface="Mukta ExtraLight" panose="020B0000000000000000" pitchFamily="34" charset="77"/>
              </a:rPr>
              <a:t>Streptococcus. Le microbiome </a:t>
            </a:r>
            <a:r>
              <a:rPr lang="en-US" sz="1394" i="1" dirty="0" err="1">
                <a:solidFill>
                  <a:schemeClr val="tx1"/>
                </a:solidFill>
                <a:latin typeface="+mj-lt"/>
                <a:ea typeface="Lato Light" panose="020F0502020204030203" pitchFamily="34" charset="0"/>
                <a:cs typeface="Mukta ExtraLight" panose="020B0000000000000000" pitchFamily="34" charset="77"/>
              </a:rPr>
              <a:t>dépend</a:t>
            </a:r>
            <a:r>
              <a:rPr lang="en-US" sz="1394" i="1" dirty="0">
                <a:solidFill>
                  <a:schemeClr val="tx1"/>
                </a:solidFill>
                <a:latin typeface="+mj-lt"/>
                <a:ea typeface="Lato Light" panose="020F0502020204030203" pitchFamily="34" charset="0"/>
                <a:cs typeface="Mukta ExtraLight" panose="020B0000000000000000" pitchFamily="34" charset="77"/>
              </a:rPr>
              <a:t> des concentrations </a:t>
            </a:r>
            <a:r>
              <a:rPr lang="en-US" sz="1394" i="1" dirty="0" err="1">
                <a:solidFill>
                  <a:schemeClr val="tx1"/>
                </a:solidFill>
                <a:latin typeface="+mj-lt"/>
                <a:ea typeface="Lato Light" panose="020F0502020204030203" pitchFamily="34" charset="0"/>
                <a:cs typeface="Mukta ExtraLight" panose="020B0000000000000000" pitchFamily="34" charset="77"/>
              </a:rPr>
              <a:t>en</a:t>
            </a:r>
            <a:r>
              <a:rPr lang="en-US" sz="1394" i="1" dirty="0">
                <a:solidFill>
                  <a:schemeClr val="tx1"/>
                </a:solidFill>
                <a:latin typeface="+mj-lt"/>
                <a:ea typeface="Lato Light" panose="020F0502020204030203" pitchFamily="34" charset="0"/>
                <a:cs typeface="Mukta ExtraLight" panose="020B0000000000000000" pitchFamily="34" charset="77"/>
              </a:rPr>
              <a:t> </a:t>
            </a:r>
            <a:r>
              <a:rPr lang="en-US" sz="1394" i="1" dirty="0" err="1">
                <a:solidFill>
                  <a:schemeClr val="tx1"/>
                </a:solidFill>
                <a:latin typeface="+mj-lt"/>
                <a:ea typeface="Lato Light" panose="020F0502020204030203" pitchFamily="34" charset="0"/>
                <a:cs typeface="Mukta ExtraLight" panose="020B0000000000000000" pitchFamily="34" charset="77"/>
              </a:rPr>
              <a:t>oestradiol</a:t>
            </a:r>
            <a:r>
              <a:rPr lang="en-US" sz="1394" i="1" dirty="0">
                <a:solidFill>
                  <a:schemeClr val="tx1"/>
                </a:solidFill>
                <a:latin typeface="+mj-lt"/>
                <a:ea typeface="Lato Light" panose="020F0502020204030203" pitchFamily="34" charset="0"/>
                <a:cs typeface="Mukta ExtraLight" panose="020B0000000000000000" pitchFamily="34" charset="77"/>
              </a:rPr>
              <a:t> et </a:t>
            </a:r>
            <a:r>
              <a:rPr lang="en-US" sz="1394" i="1" dirty="0" err="1">
                <a:solidFill>
                  <a:schemeClr val="tx1"/>
                </a:solidFill>
                <a:latin typeface="+mj-lt"/>
                <a:ea typeface="Lato Light" panose="020F0502020204030203" pitchFamily="34" charset="0"/>
                <a:cs typeface="Mukta ExtraLight" panose="020B0000000000000000" pitchFamily="34" charset="77"/>
              </a:rPr>
              <a:t>en</a:t>
            </a:r>
            <a:r>
              <a:rPr lang="en-US" sz="1394" i="1" dirty="0">
                <a:solidFill>
                  <a:schemeClr val="tx1"/>
                </a:solidFill>
                <a:latin typeface="+mj-lt"/>
                <a:ea typeface="Lato Light" panose="020F0502020204030203" pitchFamily="34" charset="0"/>
                <a:cs typeface="Mukta ExtraLight" panose="020B0000000000000000" pitchFamily="34" charset="77"/>
              </a:rPr>
              <a:t> </a:t>
            </a:r>
            <a:r>
              <a:rPr lang="en-US" sz="1394" i="1" dirty="0" err="1">
                <a:solidFill>
                  <a:schemeClr val="tx1"/>
                </a:solidFill>
                <a:latin typeface="+mj-lt"/>
                <a:ea typeface="Lato Light" panose="020F0502020204030203" pitchFamily="34" charset="0"/>
                <a:cs typeface="Mukta ExtraLight" panose="020B0000000000000000" pitchFamily="34" charset="77"/>
              </a:rPr>
              <a:t>progestérone</a:t>
            </a:r>
            <a:endParaRPr lang="en-US" sz="1394" i="1" dirty="0">
              <a:solidFill>
                <a:schemeClr val="tx1"/>
              </a:solidFill>
              <a:latin typeface="+mj-lt"/>
              <a:ea typeface="Lato Light" panose="020F0502020204030203" pitchFamily="34" charset="0"/>
              <a:cs typeface="Mukta ExtraLight" panose="020B0000000000000000" pitchFamily="34" charset="77"/>
            </a:endParaRPr>
          </a:p>
        </p:txBody>
      </p:sp>
      <p:sp>
        <p:nvSpPr>
          <p:cNvPr id="59" name="TextBox 41">
            <a:extLst>
              <a:ext uri="{FF2B5EF4-FFF2-40B4-BE49-F238E27FC236}">
                <a16:creationId xmlns:a16="http://schemas.microsoft.com/office/drawing/2014/main" id="{DD7369B2-86EA-1D46-9D1F-339ACF90FAFC}"/>
              </a:ext>
            </a:extLst>
          </p:cNvPr>
          <p:cNvSpPr txBox="1"/>
          <p:nvPr/>
        </p:nvSpPr>
        <p:spPr>
          <a:xfrm>
            <a:off x="6704048" y="5391247"/>
            <a:ext cx="1141659" cy="306879"/>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GESTATION</a:t>
            </a:r>
          </a:p>
        </p:txBody>
      </p:sp>
      <p:sp>
        <p:nvSpPr>
          <p:cNvPr id="66" name="Oval 7">
            <a:extLst>
              <a:ext uri="{FF2B5EF4-FFF2-40B4-BE49-F238E27FC236}">
                <a16:creationId xmlns:a16="http://schemas.microsoft.com/office/drawing/2014/main" id="{372D03B4-CF98-6A4B-B047-5F202522C825}"/>
              </a:ext>
            </a:extLst>
          </p:cNvPr>
          <p:cNvSpPr/>
          <p:nvPr/>
        </p:nvSpPr>
        <p:spPr>
          <a:xfrm>
            <a:off x="6598029" y="5029544"/>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69" name="Subtitle 2">
            <a:extLst>
              <a:ext uri="{FF2B5EF4-FFF2-40B4-BE49-F238E27FC236}">
                <a16:creationId xmlns:a16="http://schemas.microsoft.com/office/drawing/2014/main" id="{099AE79C-2867-EC41-B2A0-CC1AE453CA1C}"/>
              </a:ext>
            </a:extLst>
          </p:cNvPr>
          <p:cNvSpPr txBox="1">
            <a:spLocks/>
          </p:cNvSpPr>
          <p:nvPr/>
        </p:nvSpPr>
        <p:spPr>
          <a:xfrm>
            <a:off x="7892581" y="5365400"/>
            <a:ext cx="4169961" cy="475073"/>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394" dirty="0">
                <a:solidFill>
                  <a:schemeClr val="tx1"/>
                </a:solidFill>
                <a:latin typeface="+mj-lt"/>
                <a:ea typeface="Lato Light" panose="020F0502020204030203" pitchFamily="34" charset="0"/>
                <a:cs typeface="Mukta ExtraLight" panose="020B0000000000000000" pitchFamily="34" charset="77"/>
              </a:rPr>
              <a:t>La </a:t>
            </a:r>
            <a:r>
              <a:rPr lang="en-US" sz="1394" dirty="0" err="1">
                <a:solidFill>
                  <a:schemeClr val="tx1"/>
                </a:solidFill>
                <a:latin typeface="+mj-lt"/>
                <a:ea typeface="Lato Light" panose="020F0502020204030203" pitchFamily="34" charset="0"/>
                <a:cs typeface="Mukta ExtraLight" panose="020B0000000000000000" pitchFamily="34" charset="77"/>
              </a:rPr>
              <a:t>diversité</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microbienne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est</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moindre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durant</a:t>
            </a:r>
            <a:r>
              <a:rPr lang="en-US" sz="1394" dirty="0">
                <a:solidFill>
                  <a:schemeClr val="tx1"/>
                </a:solidFill>
                <a:latin typeface="+mj-lt"/>
                <a:ea typeface="Lato Light" panose="020F0502020204030203" pitchFamily="34" charset="0"/>
                <a:cs typeface="Mukta ExtraLight" panose="020B0000000000000000" pitchFamily="34" charset="77"/>
              </a:rPr>
              <a:t> la gestation du fait de </a:t>
            </a:r>
            <a:r>
              <a:rPr lang="en-US" sz="1394" dirty="0" err="1">
                <a:solidFill>
                  <a:schemeClr val="tx1"/>
                </a:solidFill>
                <a:latin typeface="+mj-lt"/>
                <a:ea typeface="Lato Light" panose="020F0502020204030203" pitchFamily="34" charset="0"/>
                <a:cs typeface="Mukta ExtraLight" panose="020B0000000000000000" pitchFamily="34" charset="77"/>
              </a:rPr>
              <a:t>l’augmentation</a:t>
            </a:r>
            <a:r>
              <a:rPr lang="en-US" sz="1394" dirty="0">
                <a:solidFill>
                  <a:schemeClr val="tx1"/>
                </a:solidFill>
                <a:latin typeface="+mj-lt"/>
                <a:ea typeface="Lato Light" panose="020F0502020204030203" pitchFamily="34" charset="0"/>
                <a:cs typeface="Mukta ExtraLight" panose="020B0000000000000000" pitchFamily="34" charset="77"/>
              </a:rPr>
              <a:t> de la progesterone.</a:t>
            </a:r>
          </a:p>
        </p:txBody>
      </p:sp>
      <p:sp>
        <p:nvSpPr>
          <p:cNvPr id="70" name="Subtitle 2">
            <a:extLst>
              <a:ext uri="{FF2B5EF4-FFF2-40B4-BE49-F238E27FC236}">
                <a16:creationId xmlns:a16="http://schemas.microsoft.com/office/drawing/2014/main" id="{099AE79C-2867-EC41-B2A0-CC1AE453CA1C}"/>
              </a:ext>
            </a:extLst>
          </p:cNvPr>
          <p:cNvSpPr txBox="1">
            <a:spLocks/>
          </p:cNvSpPr>
          <p:nvPr/>
        </p:nvSpPr>
        <p:spPr>
          <a:xfrm>
            <a:off x="461736" y="1544207"/>
            <a:ext cx="2943392" cy="689618"/>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fr-BE" sz="1394" dirty="0">
                <a:solidFill>
                  <a:schemeClr val="tx1"/>
                </a:solidFill>
                <a:latin typeface="+mj-lt"/>
              </a:rPr>
              <a:t>Le microbiote est plus diversifié lors d’un prélèvement par biopsie que par un drainage de la cavité utérine.</a:t>
            </a:r>
          </a:p>
        </p:txBody>
      </p:sp>
      <p:sp>
        <p:nvSpPr>
          <p:cNvPr id="71" name="TextBox 41">
            <a:extLst>
              <a:ext uri="{FF2B5EF4-FFF2-40B4-BE49-F238E27FC236}">
                <a16:creationId xmlns:a16="http://schemas.microsoft.com/office/drawing/2014/main" id="{DD7369B2-86EA-1D46-9D1F-339ACF90FAFC}"/>
              </a:ext>
            </a:extLst>
          </p:cNvPr>
          <p:cNvSpPr txBox="1"/>
          <p:nvPr/>
        </p:nvSpPr>
        <p:spPr>
          <a:xfrm>
            <a:off x="3378899" y="1780546"/>
            <a:ext cx="1335623" cy="306879"/>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PRELEVEMENT</a:t>
            </a:r>
          </a:p>
        </p:txBody>
      </p:sp>
      <p:sp>
        <p:nvSpPr>
          <p:cNvPr id="72" name="TextBox 41">
            <a:extLst>
              <a:ext uri="{FF2B5EF4-FFF2-40B4-BE49-F238E27FC236}">
                <a16:creationId xmlns:a16="http://schemas.microsoft.com/office/drawing/2014/main" id="{DD7369B2-86EA-1D46-9D1F-339ACF90FAFC}"/>
              </a:ext>
            </a:extLst>
          </p:cNvPr>
          <p:cNvSpPr txBox="1"/>
          <p:nvPr/>
        </p:nvSpPr>
        <p:spPr>
          <a:xfrm>
            <a:off x="7620969" y="3839307"/>
            <a:ext cx="1622560" cy="306879"/>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ENVIRONNEMENT</a:t>
            </a:r>
          </a:p>
        </p:txBody>
      </p:sp>
      <p:sp>
        <p:nvSpPr>
          <p:cNvPr id="73" name="Subtitle 2">
            <a:extLst>
              <a:ext uri="{FF2B5EF4-FFF2-40B4-BE49-F238E27FC236}">
                <a16:creationId xmlns:a16="http://schemas.microsoft.com/office/drawing/2014/main" id="{099AE79C-2867-EC41-B2A0-CC1AE453CA1C}"/>
              </a:ext>
            </a:extLst>
          </p:cNvPr>
          <p:cNvSpPr txBox="1">
            <a:spLocks/>
          </p:cNvSpPr>
          <p:nvPr/>
        </p:nvSpPr>
        <p:spPr>
          <a:xfrm>
            <a:off x="9232302" y="3696368"/>
            <a:ext cx="2790325" cy="475073"/>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394" dirty="0">
                <a:solidFill>
                  <a:schemeClr val="tx1"/>
                </a:solidFill>
                <a:latin typeface="+mj-lt"/>
                <a:ea typeface="Lato Light" panose="020F0502020204030203" pitchFamily="34" charset="0"/>
                <a:cs typeface="Mukta ExtraLight" panose="020B0000000000000000" pitchFamily="34" charset="77"/>
              </a:rPr>
              <a:t>Le </a:t>
            </a:r>
            <a:r>
              <a:rPr lang="en-US" sz="1394" dirty="0" err="1">
                <a:solidFill>
                  <a:schemeClr val="tx1"/>
                </a:solidFill>
                <a:latin typeface="+mj-lt"/>
                <a:ea typeface="Lato Light" panose="020F0502020204030203" pitchFamily="34" charset="0"/>
                <a:cs typeface="Mukta ExtraLight" panose="020B0000000000000000" pitchFamily="34" charset="77"/>
              </a:rPr>
              <a:t>microbiote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utérin</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est</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influencé</a:t>
            </a:r>
            <a:br>
              <a:rPr lang="en-US" sz="1394" dirty="0">
                <a:solidFill>
                  <a:schemeClr val="tx1"/>
                </a:solidFill>
                <a:latin typeface="+mj-lt"/>
                <a:ea typeface="Lato Light" panose="020F0502020204030203" pitchFamily="34" charset="0"/>
                <a:cs typeface="Mukta ExtraLight" panose="020B0000000000000000" pitchFamily="34" charset="77"/>
              </a:rPr>
            </a:br>
            <a:r>
              <a:rPr lang="en-US" sz="1394" dirty="0">
                <a:solidFill>
                  <a:schemeClr val="tx1"/>
                </a:solidFill>
                <a:latin typeface="+mj-lt"/>
                <a:ea typeface="Lato Light" panose="020F0502020204030203" pitchFamily="34" charset="0"/>
                <a:cs typeface="Mukta ExtraLight" panose="020B0000000000000000" pitchFamily="34" charset="77"/>
              </a:rPr>
              <a:t>par </a:t>
            </a:r>
            <a:r>
              <a:rPr lang="en-US" sz="1394" dirty="0" err="1">
                <a:solidFill>
                  <a:schemeClr val="tx1"/>
                </a:solidFill>
                <a:latin typeface="+mj-lt"/>
                <a:ea typeface="Lato Light" panose="020F0502020204030203" pitchFamily="34" charset="0"/>
                <a:cs typeface="Mukta ExtraLight" panose="020B0000000000000000" pitchFamily="34" charset="77"/>
              </a:rPr>
              <a:t>l’environnement</a:t>
            </a:r>
            <a:r>
              <a:rPr lang="en-US" sz="1394" dirty="0">
                <a:solidFill>
                  <a:schemeClr val="tx1"/>
                </a:solidFill>
                <a:latin typeface="+mj-lt"/>
                <a:ea typeface="Lato Light" panose="020F0502020204030203" pitchFamily="34" charset="0"/>
                <a:cs typeface="Mukta ExtraLight" panose="020B0000000000000000" pitchFamily="34" charset="77"/>
              </a:rPr>
              <a:t> de </a:t>
            </a:r>
            <a:r>
              <a:rPr lang="en-US" sz="1394" dirty="0" err="1">
                <a:solidFill>
                  <a:schemeClr val="tx1"/>
                </a:solidFill>
                <a:latin typeface="+mj-lt"/>
                <a:ea typeface="Lato Light" panose="020F0502020204030203" pitchFamily="34" charset="0"/>
                <a:cs typeface="Mukta ExtraLight" panose="020B0000000000000000" pitchFamily="34" charset="77"/>
              </a:rPr>
              <a:t>l’animal</a:t>
            </a:r>
            <a:r>
              <a:rPr lang="en-US" sz="1394" dirty="0">
                <a:solidFill>
                  <a:schemeClr val="tx1"/>
                </a:solidFill>
                <a:latin typeface="+mj-lt"/>
                <a:ea typeface="Lato Light" panose="020F0502020204030203" pitchFamily="34" charset="0"/>
                <a:cs typeface="Mukta ExtraLight" panose="020B0000000000000000" pitchFamily="34" charset="77"/>
              </a:rPr>
              <a:t>.</a:t>
            </a:r>
          </a:p>
        </p:txBody>
      </p:sp>
      <p:sp>
        <p:nvSpPr>
          <p:cNvPr id="74" name="Subtitle 2">
            <a:extLst>
              <a:ext uri="{FF2B5EF4-FFF2-40B4-BE49-F238E27FC236}">
                <a16:creationId xmlns:a16="http://schemas.microsoft.com/office/drawing/2014/main" id="{099AE79C-2867-EC41-B2A0-CC1AE453CA1C}"/>
              </a:ext>
            </a:extLst>
          </p:cNvPr>
          <p:cNvSpPr txBox="1">
            <a:spLocks/>
          </p:cNvSpPr>
          <p:nvPr/>
        </p:nvSpPr>
        <p:spPr>
          <a:xfrm>
            <a:off x="433710" y="2314692"/>
            <a:ext cx="3461333" cy="689618"/>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394" dirty="0">
                <a:solidFill>
                  <a:schemeClr val="tx1"/>
                </a:solidFill>
                <a:latin typeface="+mj-lt"/>
                <a:ea typeface="Lato Light" panose="020F0502020204030203" pitchFamily="34" charset="0"/>
                <a:cs typeface="Mukta ExtraLight" panose="020B0000000000000000" pitchFamily="34" charset="77"/>
              </a:rPr>
              <a:t>Les </a:t>
            </a:r>
            <a:r>
              <a:rPr lang="en-US" sz="1394" dirty="0" err="1">
                <a:solidFill>
                  <a:schemeClr val="tx1"/>
                </a:solidFill>
                <a:latin typeface="+mj-lt"/>
                <a:ea typeface="Lato Light" panose="020F0502020204030203" pitchFamily="34" charset="0"/>
                <a:cs typeface="Mukta ExtraLight" panose="020B0000000000000000" pitchFamily="34" charset="77"/>
              </a:rPr>
              <a:t>protéobactéries</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sont</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davantage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présentes</a:t>
            </a:r>
            <a:r>
              <a:rPr lang="en-US" sz="1394" dirty="0">
                <a:solidFill>
                  <a:schemeClr val="tx1"/>
                </a:solidFill>
                <a:latin typeface="+mj-lt"/>
                <a:ea typeface="Lato Light" panose="020F0502020204030203" pitchFamily="34" charset="0"/>
                <a:cs typeface="Mukta ExtraLight" panose="020B0000000000000000" pitchFamily="34" charset="77"/>
              </a:rPr>
              <a:t> </a:t>
            </a:r>
            <a:br>
              <a:rPr lang="en-US" sz="1394" dirty="0">
                <a:solidFill>
                  <a:schemeClr val="tx1"/>
                </a:solidFill>
                <a:latin typeface="+mj-lt"/>
                <a:ea typeface="Lato Light" panose="020F0502020204030203" pitchFamily="34" charset="0"/>
                <a:cs typeface="Mukta ExtraLight" panose="020B0000000000000000" pitchFamily="34" charset="77"/>
              </a:rPr>
            </a:br>
            <a:r>
              <a:rPr lang="en-US" sz="1394" dirty="0" err="1">
                <a:solidFill>
                  <a:schemeClr val="tx1"/>
                </a:solidFill>
                <a:latin typeface="+mj-lt"/>
                <a:ea typeface="Lato Light" panose="020F0502020204030203" pitchFamily="34" charset="0"/>
                <a:cs typeface="Mukta ExtraLight" panose="020B0000000000000000" pitchFamily="34" charset="77"/>
              </a:rPr>
              <a:t>en</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été</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qu’en</a:t>
            </a:r>
            <a:r>
              <a:rPr lang="en-US" sz="1394" dirty="0">
                <a:solidFill>
                  <a:schemeClr val="tx1"/>
                </a:solidFill>
                <a:latin typeface="+mj-lt"/>
                <a:ea typeface="Lato Light" panose="020F0502020204030203" pitchFamily="34" charset="0"/>
                <a:cs typeface="Mukta ExtraLight" panose="020B0000000000000000" pitchFamily="34" charset="77"/>
              </a:rPr>
              <a:t> hiver. </a:t>
            </a:r>
            <a:r>
              <a:rPr lang="en-US" sz="1394" dirty="0" err="1">
                <a:solidFill>
                  <a:schemeClr val="tx1"/>
                </a:solidFill>
                <a:latin typeface="+mj-lt"/>
                <a:ea typeface="Lato Light" panose="020F0502020204030203" pitchFamily="34" charset="0"/>
                <a:cs typeface="Mukta ExtraLight" panose="020B0000000000000000" pitchFamily="34" charset="77"/>
              </a:rPr>
              <a:t>L’inverse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est</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vrai</a:t>
            </a:r>
            <a:r>
              <a:rPr lang="en-US" sz="1394" dirty="0">
                <a:solidFill>
                  <a:schemeClr val="tx1"/>
                </a:solidFill>
                <a:latin typeface="+mj-lt"/>
                <a:ea typeface="Lato Light" panose="020F0502020204030203" pitchFamily="34" charset="0"/>
                <a:cs typeface="Mukta ExtraLight" panose="020B0000000000000000" pitchFamily="34" charset="77"/>
              </a:rPr>
              <a:t> pour </a:t>
            </a:r>
            <a:br>
              <a:rPr lang="en-US" sz="1394" dirty="0">
                <a:solidFill>
                  <a:schemeClr val="tx1"/>
                </a:solidFill>
                <a:latin typeface="+mj-lt"/>
                <a:ea typeface="Lato Light" panose="020F0502020204030203" pitchFamily="34" charset="0"/>
                <a:cs typeface="Mukta ExtraLight" panose="020B0000000000000000" pitchFamily="34" charset="77"/>
              </a:rPr>
            </a:br>
            <a:r>
              <a:rPr lang="en-US" sz="1394" dirty="0">
                <a:solidFill>
                  <a:schemeClr val="tx1"/>
                </a:solidFill>
                <a:latin typeface="+mj-lt"/>
                <a:ea typeface="Lato Light" panose="020F0502020204030203" pitchFamily="34" charset="0"/>
                <a:cs typeface="Mukta ExtraLight" panose="020B0000000000000000" pitchFamily="34" charset="77"/>
              </a:rPr>
              <a:t>les genres Firmicutes et Bacteroidetes</a:t>
            </a:r>
          </a:p>
        </p:txBody>
      </p:sp>
      <p:sp>
        <p:nvSpPr>
          <p:cNvPr id="75" name="TextBox 41">
            <a:extLst>
              <a:ext uri="{FF2B5EF4-FFF2-40B4-BE49-F238E27FC236}">
                <a16:creationId xmlns:a16="http://schemas.microsoft.com/office/drawing/2014/main" id="{DD7369B2-86EA-1D46-9D1F-339ACF90FAFC}"/>
              </a:ext>
            </a:extLst>
          </p:cNvPr>
          <p:cNvSpPr txBox="1"/>
          <p:nvPr/>
        </p:nvSpPr>
        <p:spPr>
          <a:xfrm>
            <a:off x="2843660" y="4091577"/>
            <a:ext cx="1334020" cy="521425"/>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PARTURITION</a:t>
            </a:r>
          </a:p>
          <a:p>
            <a:pPr algn="r"/>
            <a:r>
              <a:rPr lang="en-US" sz="1394" dirty="0">
                <a:solidFill>
                  <a:srgbClr val="CC4856"/>
                </a:solidFill>
                <a:latin typeface="Poppins" pitchFamily="2" charset="77"/>
                <a:ea typeface="League Spartan" charset="0"/>
                <a:cs typeface="Poppins" pitchFamily="2" charset="77"/>
              </a:rPr>
              <a:t>POSTPARTUM</a:t>
            </a:r>
          </a:p>
        </p:txBody>
      </p:sp>
      <p:sp>
        <p:nvSpPr>
          <p:cNvPr id="76" name="TextBox 41">
            <a:extLst>
              <a:ext uri="{FF2B5EF4-FFF2-40B4-BE49-F238E27FC236}">
                <a16:creationId xmlns:a16="http://schemas.microsoft.com/office/drawing/2014/main" id="{DD7369B2-86EA-1D46-9D1F-339ACF90FAFC}"/>
              </a:ext>
            </a:extLst>
          </p:cNvPr>
          <p:cNvSpPr txBox="1"/>
          <p:nvPr/>
        </p:nvSpPr>
        <p:spPr>
          <a:xfrm>
            <a:off x="3654612" y="5201008"/>
            <a:ext cx="1083951" cy="306879"/>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NUTRITION</a:t>
            </a:r>
          </a:p>
        </p:txBody>
      </p:sp>
      <p:sp>
        <p:nvSpPr>
          <p:cNvPr id="77" name="Subtitle 2">
            <a:extLst>
              <a:ext uri="{FF2B5EF4-FFF2-40B4-BE49-F238E27FC236}">
                <a16:creationId xmlns:a16="http://schemas.microsoft.com/office/drawing/2014/main" id="{099AE79C-2867-EC41-B2A0-CC1AE453CA1C}"/>
              </a:ext>
            </a:extLst>
          </p:cNvPr>
          <p:cNvSpPr txBox="1">
            <a:spLocks/>
          </p:cNvSpPr>
          <p:nvPr/>
        </p:nvSpPr>
        <p:spPr>
          <a:xfrm>
            <a:off x="360107" y="4878633"/>
            <a:ext cx="3324485" cy="904164"/>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fr-BE" sz="1394" dirty="0">
                <a:solidFill>
                  <a:schemeClr val="tx1"/>
                </a:solidFill>
                <a:latin typeface="+mj-lt"/>
              </a:rPr>
              <a:t>Le microbiote utérin dépend du régime alimentaire distribué entre le 14</a:t>
            </a:r>
            <a:r>
              <a:rPr lang="fr-BE" sz="1394" baseline="30000" dirty="0">
                <a:solidFill>
                  <a:schemeClr val="tx1"/>
                </a:solidFill>
                <a:latin typeface="+mj-lt"/>
              </a:rPr>
              <a:t>ème</a:t>
            </a:r>
            <a:r>
              <a:rPr lang="fr-BE" sz="1394" dirty="0">
                <a:solidFill>
                  <a:schemeClr val="tx1"/>
                </a:solidFill>
                <a:latin typeface="+mj-lt"/>
              </a:rPr>
              <a:t> et le 35</a:t>
            </a:r>
            <a:r>
              <a:rPr lang="fr-BE" sz="1394" baseline="30000" dirty="0">
                <a:solidFill>
                  <a:schemeClr val="tx1"/>
                </a:solidFill>
                <a:latin typeface="+mj-lt"/>
              </a:rPr>
              <a:t>ème</a:t>
            </a:r>
            <a:r>
              <a:rPr lang="fr-BE" sz="1394" dirty="0">
                <a:solidFill>
                  <a:schemeClr val="tx1"/>
                </a:solidFill>
                <a:latin typeface="+mj-lt"/>
              </a:rPr>
              <a:t> jour du postpartum : impact négatif d’un BEN qui favorise une dysbiose.</a:t>
            </a:r>
          </a:p>
        </p:txBody>
      </p:sp>
      <p:sp>
        <p:nvSpPr>
          <p:cNvPr id="78" name="TextBox 41">
            <a:extLst>
              <a:ext uri="{FF2B5EF4-FFF2-40B4-BE49-F238E27FC236}">
                <a16:creationId xmlns:a16="http://schemas.microsoft.com/office/drawing/2014/main" id="{DD7369B2-86EA-1D46-9D1F-339ACF90FAFC}"/>
              </a:ext>
            </a:extLst>
          </p:cNvPr>
          <p:cNvSpPr txBox="1"/>
          <p:nvPr/>
        </p:nvSpPr>
        <p:spPr>
          <a:xfrm>
            <a:off x="3929262" y="2506422"/>
            <a:ext cx="822661" cy="306879"/>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SAISON</a:t>
            </a:r>
          </a:p>
        </p:txBody>
      </p:sp>
      <p:sp>
        <p:nvSpPr>
          <p:cNvPr id="79" name="Subtitle 2">
            <a:extLst>
              <a:ext uri="{FF2B5EF4-FFF2-40B4-BE49-F238E27FC236}">
                <a16:creationId xmlns:a16="http://schemas.microsoft.com/office/drawing/2014/main" id="{099AE79C-2867-EC41-B2A0-CC1AE453CA1C}"/>
              </a:ext>
            </a:extLst>
          </p:cNvPr>
          <p:cNvSpPr txBox="1">
            <a:spLocks/>
          </p:cNvSpPr>
          <p:nvPr/>
        </p:nvSpPr>
        <p:spPr>
          <a:xfrm>
            <a:off x="358760" y="4043521"/>
            <a:ext cx="2538278" cy="689618"/>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394" dirty="0">
                <a:solidFill>
                  <a:schemeClr val="tx1"/>
                </a:solidFill>
                <a:latin typeface="+mj-lt"/>
                <a:ea typeface="Lato Light" panose="020F0502020204030203" pitchFamily="34" charset="0"/>
                <a:cs typeface="Mukta ExtraLight" panose="020B0000000000000000" pitchFamily="34" charset="77"/>
              </a:rPr>
              <a:t>Le type de </a:t>
            </a:r>
            <a:r>
              <a:rPr lang="en-US" sz="1394" dirty="0" err="1">
                <a:solidFill>
                  <a:schemeClr val="tx1"/>
                </a:solidFill>
                <a:latin typeface="+mj-lt"/>
                <a:ea typeface="Lato Light" panose="020F0502020204030203" pitchFamily="34" charset="0"/>
                <a:cs typeface="Mukta ExtraLight" panose="020B0000000000000000" pitchFamily="34" charset="77"/>
              </a:rPr>
              <a:t>vêlage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conditionne</a:t>
            </a:r>
            <a:r>
              <a:rPr lang="en-US" sz="1394" dirty="0">
                <a:solidFill>
                  <a:schemeClr val="tx1"/>
                </a:solidFill>
                <a:latin typeface="+mj-lt"/>
                <a:ea typeface="Lato Light" panose="020F0502020204030203" pitchFamily="34" charset="0"/>
                <a:cs typeface="Mukta ExtraLight" panose="020B0000000000000000" pitchFamily="34" charset="77"/>
              </a:rPr>
              <a:t> </a:t>
            </a:r>
            <a:br>
              <a:rPr lang="en-US" sz="1394" dirty="0">
                <a:solidFill>
                  <a:schemeClr val="tx1"/>
                </a:solidFill>
                <a:latin typeface="+mj-lt"/>
                <a:ea typeface="Lato Light" panose="020F0502020204030203" pitchFamily="34" charset="0"/>
                <a:cs typeface="Mukta ExtraLight" panose="020B0000000000000000" pitchFamily="34" charset="77"/>
              </a:rPr>
            </a:br>
            <a:r>
              <a:rPr lang="en-US" sz="1394" dirty="0">
                <a:solidFill>
                  <a:schemeClr val="tx1"/>
                </a:solidFill>
                <a:latin typeface="+mj-lt"/>
                <a:ea typeface="Lato Light" panose="020F0502020204030203" pitchFamily="34" charset="0"/>
                <a:cs typeface="Mukta ExtraLight" panose="020B0000000000000000" pitchFamily="34" charset="77"/>
              </a:rPr>
              <a:t>le </a:t>
            </a:r>
            <a:r>
              <a:rPr lang="en-US" sz="1394" dirty="0" err="1">
                <a:solidFill>
                  <a:schemeClr val="tx1"/>
                </a:solidFill>
                <a:latin typeface="+mj-lt"/>
                <a:ea typeface="Lato Light" panose="020F0502020204030203" pitchFamily="34" charset="0"/>
                <a:cs typeface="Mukta ExtraLight" panose="020B0000000000000000" pitchFamily="34" charset="77"/>
              </a:rPr>
              <a:t>microbiote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utérin</a:t>
            </a:r>
            <a:r>
              <a:rPr lang="en-US" sz="1394" dirty="0">
                <a:solidFill>
                  <a:schemeClr val="tx1"/>
                </a:solidFill>
                <a:latin typeface="+mj-lt"/>
                <a:ea typeface="Lato Light" panose="020F0502020204030203" pitchFamily="34" charset="0"/>
                <a:cs typeface="Mukta ExtraLight" panose="020B0000000000000000" pitchFamily="34" charset="77"/>
              </a:rPr>
              <a:t> au </a:t>
            </a:r>
            <a:r>
              <a:rPr lang="en-US" sz="1394" dirty="0" err="1">
                <a:solidFill>
                  <a:schemeClr val="tx1"/>
                </a:solidFill>
                <a:latin typeface="+mj-lt"/>
                <a:ea typeface="Lato Light" panose="020F0502020204030203" pitchFamily="34" charset="0"/>
                <a:cs typeface="Mukta ExtraLight" panose="020B0000000000000000" pitchFamily="34" charset="77"/>
              </a:rPr>
              <a:t>cours</a:t>
            </a:r>
            <a:r>
              <a:rPr lang="en-US" sz="1394" dirty="0">
                <a:solidFill>
                  <a:schemeClr val="tx1"/>
                </a:solidFill>
                <a:latin typeface="+mj-lt"/>
                <a:ea typeface="Lato Light" panose="020F0502020204030203" pitchFamily="34" charset="0"/>
                <a:cs typeface="Mukta ExtraLight" panose="020B0000000000000000" pitchFamily="34" charset="77"/>
              </a:rPr>
              <a:t> du postpartum</a:t>
            </a:r>
          </a:p>
        </p:txBody>
      </p:sp>
      <p:cxnSp>
        <p:nvCxnSpPr>
          <p:cNvPr id="80" name="Straight Connector 30">
            <a:extLst>
              <a:ext uri="{FF2B5EF4-FFF2-40B4-BE49-F238E27FC236}">
                <a16:creationId xmlns:a16="http://schemas.microsoft.com/office/drawing/2014/main" id="{520552F9-AA1B-D942-8D94-9FDBC7831EA9}"/>
              </a:ext>
            </a:extLst>
          </p:cNvPr>
          <p:cNvCxnSpPr>
            <a:cxnSpLocks/>
          </p:cNvCxnSpPr>
          <p:nvPr/>
        </p:nvCxnSpPr>
        <p:spPr>
          <a:xfrm>
            <a:off x="4545971" y="2025640"/>
            <a:ext cx="663012" cy="590302"/>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28">
            <a:extLst>
              <a:ext uri="{FF2B5EF4-FFF2-40B4-BE49-F238E27FC236}">
                <a16:creationId xmlns:a16="http://schemas.microsoft.com/office/drawing/2014/main" id="{5D2BD3F9-52BB-DF43-BA95-373B21C215AC}"/>
              </a:ext>
            </a:extLst>
          </p:cNvPr>
          <p:cNvCxnSpPr>
            <a:cxnSpLocks/>
            <a:stCxn id="123" idx="2"/>
          </p:cNvCxnSpPr>
          <p:nvPr/>
        </p:nvCxnSpPr>
        <p:spPr>
          <a:xfrm flipH="1">
            <a:off x="4738562" y="5164596"/>
            <a:ext cx="364982" cy="140735"/>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28">
            <a:extLst>
              <a:ext uri="{FF2B5EF4-FFF2-40B4-BE49-F238E27FC236}">
                <a16:creationId xmlns:a16="http://schemas.microsoft.com/office/drawing/2014/main" id="{5D2BD3F9-52BB-DF43-BA95-373B21C215AC}"/>
              </a:ext>
            </a:extLst>
          </p:cNvPr>
          <p:cNvCxnSpPr>
            <a:cxnSpLocks/>
            <a:stCxn id="108" idx="2"/>
            <a:endCxn id="75" idx="3"/>
          </p:cNvCxnSpPr>
          <p:nvPr/>
        </p:nvCxnSpPr>
        <p:spPr>
          <a:xfrm flipH="1">
            <a:off x="4177680" y="4349919"/>
            <a:ext cx="362412" cy="2371"/>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28">
            <a:extLst>
              <a:ext uri="{FF2B5EF4-FFF2-40B4-BE49-F238E27FC236}">
                <a16:creationId xmlns:a16="http://schemas.microsoft.com/office/drawing/2014/main" id="{5D2BD3F9-52BB-DF43-BA95-373B21C215AC}"/>
              </a:ext>
            </a:extLst>
          </p:cNvPr>
          <p:cNvCxnSpPr>
            <a:cxnSpLocks/>
          </p:cNvCxnSpPr>
          <p:nvPr/>
        </p:nvCxnSpPr>
        <p:spPr>
          <a:xfrm flipH="1" flipV="1">
            <a:off x="4511388" y="2802405"/>
            <a:ext cx="249972" cy="214748"/>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8" name="Oval 6">
            <a:extLst>
              <a:ext uri="{FF2B5EF4-FFF2-40B4-BE49-F238E27FC236}">
                <a16:creationId xmlns:a16="http://schemas.microsoft.com/office/drawing/2014/main" id="{28CE0B34-505A-FB45-92E4-0F96BBB86679}"/>
              </a:ext>
            </a:extLst>
          </p:cNvPr>
          <p:cNvSpPr/>
          <p:nvPr/>
        </p:nvSpPr>
        <p:spPr>
          <a:xfrm>
            <a:off x="4540092" y="4267337"/>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109" name="Oval 6">
            <a:extLst>
              <a:ext uri="{FF2B5EF4-FFF2-40B4-BE49-F238E27FC236}">
                <a16:creationId xmlns:a16="http://schemas.microsoft.com/office/drawing/2014/main" id="{28CE0B34-505A-FB45-92E4-0F96BBB86679}"/>
              </a:ext>
            </a:extLst>
          </p:cNvPr>
          <p:cNvSpPr/>
          <p:nvPr/>
        </p:nvSpPr>
        <p:spPr>
          <a:xfrm>
            <a:off x="4751923" y="2973563"/>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123" name="Oval 6">
            <a:extLst>
              <a:ext uri="{FF2B5EF4-FFF2-40B4-BE49-F238E27FC236}">
                <a16:creationId xmlns:a16="http://schemas.microsoft.com/office/drawing/2014/main" id="{28CE0B34-505A-FB45-92E4-0F96BBB86679}"/>
              </a:ext>
            </a:extLst>
          </p:cNvPr>
          <p:cNvSpPr/>
          <p:nvPr/>
        </p:nvSpPr>
        <p:spPr>
          <a:xfrm>
            <a:off x="5103544" y="5082014"/>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cxnSp>
        <p:nvCxnSpPr>
          <p:cNvPr id="15" name="Straight Connector 25">
            <a:extLst>
              <a:ext uri="{FF2B5EF4-FFF2-40B4-BE49-F238E27FC236}">
                <a16:creationId xmlns:a16="http://schemas.microsoft.com/office/drawing/2014/main" id="{E8DC71F1-120C-CB32-7CB7-8ED2F14FCB73}"/>
              </a:ext>
            </a:extLst>
          </p:cNvPr>
          <p:cNvCxnSpPr>
            <a:cxnSpLocks/>
          </p:cNvCxnSpPr>
          <p:nvPr/>
        </p:nvCxnSpPr>
        <p:spPr>
          <a:xfrm flipH="1">
            <a:off x="7445653" y="4007446"/>
            <a:ext cx="247324"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2" name="TextBox 41">
            <a:extLst>
              <a:ext uri="{FF2B5EF4-FFF2-40B4-BE49-F238E27FC236}">
                <a16:creationId xmlns:a16="http://schemas.microsoft.com/office/drawing/2014/main" id="{37556794-0FA6-5F9F-EC1B-61F99DFE88DB}"/>
              </a:ext>
            </a:extLst>
          </p:cNvPr>
          <p:cNvSpPr txBox="1"/>
          <p:nvPr/>
        </p:nvSpPr>
        <p:spPr>
          <a:xfrm>
            <a:off x="5012811" y="5778032"/>
            <a:ext cx="1653018" cy="306879"/>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CONTAMINATION</a:t>
            </a:r>
          </a:p>
        </p:txBody>
      </p:sp>
      <p:sp>
        <p:nvSpPr>
          <p:cNvPr id="25" name="Subtitle 2">
            <a:extLst>
              <a:ext uri="{FF2B5EF4-FFF2-40B4-BE49-F238E27FC236}">
                <a16:creationId xmlns:a16="http://schemas.microsoft.com/office/drawing/2014/main" id="{926CD11D-007A-97A3-1EA6-83C6CF2F930F}"/>
              </a:ext>
            </a:extLst>
          </p:cNvPr>
          <p:cNvSpPr txBox="1">
            <a:spLocks/>
          </p:cNvSpPr>
          <p:nvPr/>
        </p:nvSpPr>
        <p:spPr>
          <a:xfrm>
            <a:off x="5161177" y="6129710"/>
            <a:ext cx="4112267" cy="475073"/>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394" dirty="0">
                <a:solidFill>
                  <a:schemeClr val="tx1"/>
                </a:solidFill>
                <a:latin typeface="+mj-lt"/>
                <a:ea typeface="Lato Light" panose="020F0502020204030203" pitchFamily="34" charset="0"/>
                <a:cs typeface="Mukta ExtraLight" panose="020B0000000000000000" pitchFamily="34" charset="77"/>
              </a:rPr>
              <a:t>Un </a:t>
            </a:r>
            <a:r>
              <a:rPr lang="en-US" sz="1394" dirty="0" err="1">
                <a:solidFill>
                  <a:schemeClr val="tx1"/>
                </a:solidFill>
                <a:latin typeface="+mj-lt"/>
                <a:ea typeface="Lato Light" panose="020F0502020204030203" pitchFamily="34" charset="0"/>
                <a:cs typeface="Mukta ExtraLight" panose="020B0000000000000000" pitchFamily="34" charset="77"/>
              </a:rPr>
              <a:t>prélèvement</a:t>
            </a:r>
            <a:r>
              <a:rPr lang="en-US" sz="1394" dirty="0">
                <a:solidFill>
                  <a:schemeClr val="tx1"/>
                </a:solidFill>
                <a:latin typeface="+mj-lt"/>
                <a:ea typeface="Lato Light" panose="020F0502020204030203" pitchFamily="34" charset="0"/>
                <a:cs typeface="Mukta ExtraLight" panose="020B0000000000000000" pitchFamily="34" charset="77"/>
              </a:rPr>
              <a:t> intra-</a:t>
            </a:r>
            <a:r>
              <a:rPr lang="en-US" sz="1394" dirty="0" err="1">
                <a:solidFill>
                  <a:schemeClr val="tx1"/>
                </a:solidFill>
                <a:latin typeface="+mj-lt"/>
                <a:ea typeface="Lato Light" panose="020F0502020204030203" pitchFamily="34" charset="0"/>
                <a:cs typeface="Mukta ExtraLight" panose="020B0000000000000000" pitchFamily="34" charset="77"/>
              </a:rPr>
              <a:t>utérin</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augmente</a:t>
            </a:r>
            <a:r>
              <a:rPr lang="en-US" sz="1394" dirty="0">
                <a:solidFill>
                  <a:schemeClr val="tx1"/>
                </a:solidFill>
                <a:latin typeface="+mj-lt"/>
                <a:ea typeface="Lato Light" panose="020F0502020204030203" pitchFamily="34" charset="0"/>
                <a:cs typeface="Mukta ExtraLight" panose="020B0000000000000000" pitchFamily="34" charset="77"/>
              </a:rPr>
              <a:t> le </a:t>
            </a:r>
            <a:r>
              <a:rPr lang="en-US" sz="1394" dirty="0" err="1">
                <a:solidFill>
                  <a:schemeClr val="tx1"/>
                </a:solidFill>
                <a:latin typeface="+mj-lt"/>
                <a:ea typeface="Lato Light" panose="020F0502020204030203" pitchFamily="34" charset="0"/>
                <a:cs typeface="Mukta ExtraLight" panose="020B0000000000000000" pitchFamily="34" charset="77"/>
              </a:rPr>
              <a:t>risque</a:t>
            </a:r>
            <a:r>
              <a:rPr lang="en-US" sz="1394" dirty="0">
                <a:solidFill>
                  <a:schemeClr val="tx1"/>
                </a:solidFill>
                <a:latin typeface="+mj-lt"/>
                <a:ea typeface="Lato Light" panose="020F0502020204030203" pitchFamily="34" charset="0"/>
                <a:cs typeface="Mukta ExtraLight" panose="020B0000000000000000" pitchFamily="34" charset="77"/>
              </a:rPr>
              <a:t> de contamination </a:t>
            </a:r>
            <a:r>
              <a:rPr lang="en-US" sz="1394" dirty="0" err="1">
                <a:solidFill>
                  <a:schemeClr val="tx1"/>
                </a:solidFill>
                <a:latin typeface="+mj-lt"/>
                <a:ea typeface="Lato Light" panose="020F0502020204030203" pitchFamily="34" charset="0"/>
                <a:cs typeface="Mukta ExtraLight" panose="020B0000000000000000" pitchFamily="34" charset="77"/>
              </a:rPr>
              <a:t>lors</a:t>
            </a:r>
            <a:r>
              <a:rPr lang="en-US" sz="1394" dirty="0">
                <a:solidFill>
                  <a:schemeClr val="tx1"/>
                </a:solidFill>
                <a:latin typeface="+mj-lt"/>
                <a:ea typeface="Lato Light" panose="020F0502020204030203" pitchFamily="34" charset="0"/>
                <a:cs typeface="Mukta ExtraLight" panose="020B0000000000000000" pitchFamily="34" charset="77"/>
              </a:rPr>
              <a:t> du passage transcervical</a:t>
            </a:r>
          </a:p>
        </p:txBody>
      </p:sp>
      <p:cxnSp>
        <p:nvCxnSpPr>
          <p:cNvPr id="32" name="Straight Connector 30">
            <a:extLst>
              <a:ext uri="{FF2B5EF4-FFF2-40B4-BE49-F238E27FC236}">
                <a16:creationId xmlns:a16="http://schemas.microsoft.com/office/drawing/2014/main" id="{F88BD08F-4986-614F-0ACF-E325FF9F3947}"/>
              </a:ext>
            </a:extLst>
          </p:cNvPr>
          <p:cNvCxnSpPr>
            <a:cxnSpLocks/>
          </p:cNvCxnSpPr>
          <p:nvPr/>
        </p:nvCxnSpPr>
        <p:spPr>
          <a:xfrm>
            <a:off x="6096000" y="5331498"/>
            <a:ext cx="11430" cy="45779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7" name="Oval 7">
            <a:extLst>
              <a:ext uri="{FF2B5EF4-FFF2-40B4-BE49-F238E27FC236}">
                <a16:creationId xmlns:a16="http://schemas.microsoft.com/office/drawing/2014/main" id="{68BEFF52-6FFC-653A-FA1A-E1F961F47192}"/>
              </a:ext>
            </a:extLst>
          </p:cNvPr>
          <p:cNvSpPr/>
          <p:nvPr/>
        </p:nvSpPr>
        <p:spPr>
          <a:xfrm>
            <a:off x="6024281" y="5236095"/>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48" name="TextBox 41">
            <a:extLst>
              <a:ext uri="{FF2B5EF4-FFF2-40B4-BE49-F238E27FC236}">
                <a16:creationId xmlns:a16="http://schemas.microsoft.com/office/drawing/2014/main" id="{BD864B96-A38B-93FC-C68E-39782F3378D0}"/>
              </a:ext>
            </a:extLst>
          </p:cNvPr>
          <p:cNvSpPr txBox="1"/>
          <p:nvPr/>
        </p:nvSpPr>
        <p:spPr>
          <a:xfrm>
            <a:off x="2957863" y="3373136"/>
            <a:ext cx="926857" cy="306879"/>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ANALYSE</a:t>
            </a:r>
          </a:p>
        </p:txBody>
      </p:sp>
      <p:cxnSp>
        <p:nvCxnSpPr>
          <p:cNvPr id="53" name="Straight Connector 28">
            <a:extLst>
              <a:ext uri="{FF2B5EF4-FFF2-40B4-BE49-F238E27FC236}">
                <a16:creationId xmlns:a16="http://schemas.microsoft.com/office/drawing/2014/main" id="{ABC25CDE-ADD9-9BEC-12EB-1AC7783794F0}"/>
              </a:ext>
            </a:extLst>
          </p:cNvPr>
          <p:cNvCxnSpPr>
            <a:cxnSpLocks/>
          </p:cNvCxnSpPr>
          <p:nvPr/>
        </p:nvCxnSpPr>
        <p:spPr>
          <a:xfrm flipH="1">
            <a:off x="3968505" y="3549736"/>
            <a:ext cx="654736"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2" name="Oval 6">
            <a:extLst>
              <a:ext uri="{FF2B5EF4-FFF2-40B4-BE49-F238E27FC236}">
                <a16:creationId xmlns:a16="http://schemas.microsoft.com/office/drawing/2014/main" id="{9A9671FE-BD3E-6409-E90F-8CE8B64CC50C}"/>
              </a:ext>
            </a:extLst>
          </p:cNvPr>
          <p:cNvSpPr/>
          <p:nvPr/>
        </p:nvSpPr>
        <p:spPr>
          <a:xfrm>
            <a:off x="4545971" y="3481229"/>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63" name="Subtitle 2">
            <a:extLst>
              <a:ext uri="{FF2B5EF4-FFF2-40B4-BE49-F238E27FC236}">
                <a16:creationId xmlns:a16="http://schemas.microsoft.com/office/drawing/2014/main" id="{C8D6BCC4-8077-0C2D-A618-1178499CBF0A}"/>
              </a:ext>
            </a:extLst>
          </p:cNvPr>
          <p:cNvSpPr txBox="1">
            <a:spLocks/>
          </p:cNvSpPr>
          <p:nvPr/>
        </p:nvSpPr>
        <p:spPr>
          <a:xfrm>
            <a:off x="343129" y="3182323"/>
            <a:ext cx="2500165" cy="689618"/>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394" dirty="0" err="1">
                <a:solidFill>
                  <a:schemeClr val="tx1"/>
                </a:solidFill>
                <a:latin typeface="+mj-lt"/>
                <a:ea typeface="Lato Light" panose="020F0502020204030203" pitchFamily="34" charset="0"/>
                <a:cs typeface="Mukta ExtraLight" panose="020B0000000000000000" pitchFamily="34" charset="77"/>
              </a:rPr>
              <a:t>L’identification</a:t>
            </a:r>
            <a:r>
              <a:rPr lang="en-US" sz="1394" dirty="0">
                <a:solidFill>
                  <a:schemeClr val="tx1"/>
                </a:solidFill>
                <a:latin typeface="+mj-lt"/>
                <a:ea typeface="Lato Light" panose="020F0502020204030203" pitchFamily="34" charset="0"/>
                <a:cs typeface="Mukta ExtraLight" panose="020B0000000000000000" pitchFamily="34" charset="77"/>
              </a:rPr>
              <a:t> du </a:t>
            </a:r>
            <a:r>
              <a:rPr lang="en-US" sz="1394" dirty="0" err="1">
                <a:solidFill>
                  <a:schemeClr val="tx1"/>
                </a:solidFill>
                <a:latin typeface="+mj-lt"/>
                <a:ea typeface="Lato Light" panose="020F0502020204030203" pitchFamily="34" charset="0"/>
                <a:cs typeface="Mukta ExtraLight" panose="020B0000000000000000" pitchFamily="34" charset="77"/>
              </a:rPr>
              <a:t>germe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dépend</a:t>
            </a:r>
            <a:r>
              <a:rPr lang="en-US" sz="1394" dirty="0">
                <a:solidFill>
                  <a:schemeClr val="tx1"/>
                </a:solidFill>
                <a:latin typeface="+mj-lt"/>
                <a:ea typeface="Lato Light" panose="020F0502020204030203" pitchFamily="34" charset="0"/>
                <a:cs typeface="Mukta ExtraLight" panose="020B0000000000000000" pitchFamily="34" charset="77"/>
              </a:rPr>
              <a:t> de la </a:t>
            </a:r>
            <a:r>
              <a:rPr lang="en-US" sz="1394" dirty="0" err="1">
                <a:solidFill>
                  <a:schemeClr val="tx1"/>
                </a:solidFill>
                <a:latin typeface="+mj-lt"/>
                <a:ea typeface="Lato Light" panose="020F0502020204030203" pitchFamily="34" charset="0"/>
                <a:cs typeface="Mukta ExtraLight" panose="020B0000000000000000" pitchFamily="34" charset="77"/>
              </a:rPr>
              <a:t>méthode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d’analyse</a:t>
            </a:r>
            <a:r>
              <a:rPr lang="en-US" sz="1394" dirty="0">
                <a:solidFill>
                  <a:schemeClr val="tx1"/>
                </a:solidFill>
                <a:latin typeface="+mj-lt"/>
                <a:ea typeface="Lato Light" panose="020F0502020204030203" pitchFamily="34" charset="0"/>
                <a:cs typeface="Mukta ExtraLight" panose="020B0000000000000000" pitchFamily="34" charset="77"/>
              </a:rPr>
              <a:t> (culture vs </a:t>
            </a:r>
            <a:r>
              <a:rPr lang="en-US" sz="1394" dirty="0" err="1">
                <a:solidFill>
                  <a:schemeClr val="tx1"/>
                </a:solidFill>
                <a:latin typeface="+mj-lt"/>
                <a:ea typeface="Lato Light" panose="020F0502020204030203" pitchFamily="34" charset="0"/>
                <a:cs typeface="Mukta ExtraLight" panose="020B0000000000000000" pitchFamily="34" charset="77"/>
              </a:rPr>
              <a:t>génomique</a:t>
            </a:r>
            <a:r>
              <a:rPr lang="en-US" sz="1394" dirty="0">
                <a:solidFill>
                  <a:schemeClr val="tx1"/>
                </a:solidFill>
                <a:latin typeface="+mj-lt"/>
                <a:ea typeface="Lato Light" panose="020F0502020204030203" pitchFamily="34" charset="0"/>
                <a:cs typeface="Mukta ExtraLight" panose="020B0000000000000000" pitchFamily="34" charset="77"/>
              </a:rPr>
              <a:t> vs </a:t>
            </a:r>
            <a:r>
              <a:rPr lang="en-US" sz="1394" dirty="0" err="1">
                <a:solidFill>
                  <a:schemeClr val="tx1"/>
                </a:solidFill>
                <a:latin typeface="+mj-lt"/>
                <a:ea typeface="Lato Light" panose="020F0502020204030203" pitchFamily="34" charset="0"/>
                <a:cs typeface="Mukta ExtraLight" panose="020B0000000000000000" pitchFamily="34" charset="77"/>
              </a:rPr>
              <a:t>culturomique</a:t>
            </a:r>
            <a:r>
              <a:rPr lang="en-US" sz="1394" dirty="0">
                <a:solidFill>
                  <a:schemeClr val="tx1"/>
                </a:solidFill>
                <a:latin typeface="+mj-lt"/>
                <a:ea typeface="Lato Light" panose="020F0502020204030203" pitchFamily="34" charset="0"/>
                <a:cs typeface="Mukta ExtraLight" panose="020B0000000000000000" pitchFamily="34" charset="77"/>
              </a:rPr>
              <a:t>).</a:t>
            </a:r>
          </a:p>
        </p:txBody>
      </p:sp>
      <p:sp>
        <p:nvSpPr>
          <p:cNvPr id="65" name="ZoneTexte 64">
            <a:extLst>
              <a:ext uri="{FF2B5EF4-FFF2-40B4-BE49-F238E27FC236}">
                <a16:creationId xmlns:a16="http://schemas.microsoft.com/office/drawing/2014/main" id="{5993C135-D70A-E65C-D4E3-F12722074AF3}"/>
              </a:ext>
            </a:extLst>
          </p:cNvPr>
          <p:cNvSpPr txBox="1"/>
          <p:nvPr/>
        </p:nvSpPr>
        <p:spPr>
          <a:xfrm>
            <a:off x="313054" y="5917085"/>
            <a:ext cx="4699757" cy="738664"/>
          </a:xfrm>
          <a:prstGeom prst="rect">
            <a:avLst/>
          </a:prstGeom>
          <a:noFill/>
        </p:spPr>
        <p:txBody>
          <a:bodyPr wrap="square">
            <a:spAutoFit/>
          </a:bodyPr>
          <a:lstStyle/>
          <a:p>
            <a:r>
              <a:rPr lang="fr-BE" sz="1400" dirty="0" err="1">
                <a:solidFill>
                  <a:schemeClr val="bg1">
                    <a:lumMod val="65000"/>
                  </a:schemeClr>
                </a:solidFill>
                <a:latin typeface="+mj-lt"/>
              </a:rPr>
              <a:t>Çomlekcioglu</a:t>
            </a:r>
            <a:r>
              <a:rPr lang="fr-BE" sz="1400" dirty="0">
                <a:solidFill>
                  <a:schemeClr val="bg1">
                    <a:lumMod val="65000"/>
                  </a:schemeClr>
                </a:solidFill>
                <a:latin typeface="+mj-lt"/>
              </a:rPr>
              <a:t> et al. </a:t>
            </a:r>
            <a:r>
              <a:rPr lang="fr-BE" sz="1400" dirty="0" err="1">
                <a:solidFill>
                  <a:schemeClr val="bg1">
                    <a:lumMod val="65000"/>
                  </a:schemeClr>
                </a:solidFill>
                <a:latin typeface="+mj-lt"/>
              </a:rPr>
              <a:t>Theriogenology</a:t>
            </a:r>
            <a:r>
              <a:rPr lang="fr-BE" sz="1400" dirty="0">
                <a:solidFill>
                  <a:schemeClr val="bg1">
                    <a:lumMod val="65000"/>
                  </a:schemeClr>
                </a:solidFill>
                <a:latin typeface="+mj-lt"/>
              </a:rPr>
              <a:t> 2024, 213,66-78</a:t>
            </a:r>
          </a:p>
          <a:p>
            <a:r>
              <a:rPr lang="fr-BE" sz="1400" b="0" i="0" u="none" strike="noStrike" baseline="0" dirty="0">
                <a:solidFill>
                  <a:schemeClr val="bg1">
                    <a:lumMod val="65000"/>
                  </a:schemeClr>
                </a:solidFill>
                <a:latin typeface="+mj-lt"/>
              </a:rPr>
              <a:t>Adnane, M.; </a:t>
            </a:r>
            <a:r>
              <a:rPr lang="fr-BE" sz="1400" b="0" i="0" u="none" strike="noStrike" baseline="0" dirty="0" err="1">
                <a:solidFill>
                  <a:schemeClr val="bg1">
                    <a:lumMod val="65000"/>
                  </a:schemeClr>
                </a:solidFill>
                <a:latin typeface="+mj-lt"/>
              </a:rPr>
              <a:t>Chapwanya</a:t>
            </a:r>
            <a:r>
              <a:rPr lang="fr-BE" sz="1400" b="0" i="0" u="none" strike="noStrike" baseline="0" dirty="0">
                <a:solidFill>
                  <a:schemeClr val="bg1">
                    <a:lumMod val="65000"/>
                  </a:schemeClr>
                </a:solidFill>
                <a:latin typeface="+mj-lt"/>
              </a:rPr>
              <a:t>, </a:t>
            </a:r>
            <a:r>
              <a:rPr lang="en-US" sz="1400" b="0" i="0" u="none" strike="noStrike" baseline="0" dirty="0">
                <a:solidFill>
                  <a:schemeClr val="bg1">
                    <a:lumMod val="65000"/>
                  </a:schemeClr>
                </a:solidFill>
                <a:latin typeface="+mj-lt"/>
              </a:rPr>
              <a:t>A. </a:t>
            </a:r>
            <a:r>
              <a:rPr lang="fr-BE" sz="1400" b="0" i="0" u="none" strike="noStrike" baseline="0" dirty="0">
                <a:solidFill>
                  <a:schemeClr val="bg1">
                    <a:lumMod val="65000"/>
                  </a:schemeClr>
                </a:solidFill>
                <a:latin typeface="+mj-lt"/>
              </a:rPr>
              <a:t>Animals</a:t>
            </a:r>
            <a:r>
              <a:rPr lang="fr-BE" sz="1400" i="0" u="none" strike="noStrike" baseline="0" dirty="0">
                <a:solidFill>
                  <a:schemeClr val="bg1">
                    <a:lumMod val="65000"/>
                  </a:schemeClr>
                </a:solidFill>
                <a:latin typeface="+mj-lt"/>
              </a:rPr>
              <a:t> 2022</a:t>
            </a:r>
            <a:r>
              <a:rPr lang="fr-BE" sz="1400" b="0" i="0" u="none" strike="noStrike" baseline="0" dirty="0">
                <a:solidFill>
                  <a:schemeClr val="bg1">
                    <a:lumMod val="65000"/>
                  </a:schemeClr>
                </a:solidFill>
                <a:latin typeface="+mj-lt"/>
              </a:rPr>
              <a:t>, 12, 460.</a:t>
            </a:r>
            <a:r>
              <a:rPr lang="fr-BE" sz="1400" dirty="0">
                <a:solidFill>
                  <a:schemeClr val="bg1">
                    <a:lumMod val="65000"/>
                  </a:schemeClr>
                </a:solidFill>
                <a:latin typeface="+mj-lt"/>
              </a:rPr>
              <a:t> </a:t>
            </a:r>
          </a:p>
          <a:p>
            <a:r>
              <a:rPr lang="fr-BE" sz="1400" dirty="0">
                <a:solidFill>
                  <a:schemeClr val="bg1">
                    <a:lumMod val="65000"/>
                  </a:schemeClr>
                </a:solidFill>
                <a:latin typeface="+mj-lt"/>
              </a:rPr>
              <a:t>Adnane M., </a:t>
            </a:r>
            <a:r>
              <a:rPr lang="fr-BE" sz="1400" b="0" i="0" u="none" strike="noStrike" baseline="0" dirty="0" err="1">
                <a:solidFill>
                  <a:schemeClr val="bg1">
                    <a:lumMod val="65000"/>
                  </a:schemeClr>
                </a:solidFill>
                <a:latin typeface="+mj-lt"/>
              </a:rPr>
              <a:t>Chapwanya</a:t>
            </a:r>
            <a:r>
              <a:rPr lang="fr-BE" sz="1400" b="0" i="0" u="none" strike="noStrike" baseline="0" dirty="0">
                <a:solidFill>
                  <a:schemeClr val="bg1">
                    <a:lumMod val="65000"/>
                  </a:schemeClr>
                </a:solidFill>
                <a:latin typeface="+mj-lt"/>
              </a:rPr>
              <a:t>, </a:t>
            </a:r>
            <a:r>
              <a:rPr lang="en-US" sz="1400" b="0" i="0" u="none" strike="noStrike" baseline="0" dirty="0">
                <a:solidFill>
                  <a:schemeClr val="bg1">
                    <a:lumMod val="65000"/>
                  </a:schemeClr>
                </a:solidFill>
                <a:latin typeface="+mj-lt"/>
              </a:rPr>
              <a:t>A </a:t>
            </a:r>
            <a:r>
              <a:rPr lang="fr-BE" sz="1400" dirty="0" err="1">
                <a:solidFill>
                  <a:schemeClr val="bg1">
                    <a:lumMod val="65000"/>
                  </a:schemeClr>
                </a:solidFill>
                <a:latin typeface="+mj-lt"/>
              </a:rPr>
              <a:t>Int.J.Mol.Sci</a:t>
            </a:r>
            <a:r>
              <a:rPr lang="fr-BE" sz="1400" dirty="0">
                <a:solidFill>
                  <a:schemeClr val="bg1">
                    <a:lumMod val="65000"/>
                  </a:schemeClr>
                </a:solidFill>
                <a:latin typeface="+mj-lt"/>
              </a:rPr>
              <a:t>. 2024, 25,10923.</a:t>
            </a:r>
          </a:p>
        </p:txBody>
      </p:sp>
      <p:sp>
        <p:nvSpPr>
          <p:cNvPr id="9" name="Oval 6">
            <a:extLst>
              <a:ext uri="{FF2B5EF4-FFF2-40B4-BE49-F238E27FC236}">
                <a16:creationId xmlns:a16="http://schemas.microsoft.com/office/drawing/2014/main" id="{28CE0B34-505A-FB45-92E4-0F96BBB86679}"/>
              </a:ext>
            </a:extLst>
          </p:cNvPr>
          <p:cNvSpPr/>
          <p:nvPr/>
        </p:nvSpPr>
        <p:spPr>
          <a:xfrm>
            <a:off x="7321318" y="3924864"/>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11" name="ZoneTexte 10">
            <a:extLst>
              <a:ext uri="{FF2B5EF4-FFF2-40B4-BE49-F238E27FC236}">
                <a16:creationId xmlns:a16="http://schemas.microsoft.com/office/drawing/2014/main" id="{547F3968-A492-36D3-AEFC-A7C34D98F0A5}"/>
              </a:ext>
            </a:extLst>
          </p:cNvPr>
          <p:cNvSpPr txBox="1"/>
          <p:nvPr/>
        </p:nvSpPr>
        <p:spPr>
          <a:xfrm>
            <a:off x="921696" y="186392"/>
            <a:ext cx="5580186" cy="369332"/>
          </a:xfrm>
          <a:prstGeom prst="rect">
            <a:avLst/>
          </a:prstGeom>
          <a:noFill/>
        </p:spPr>
        <p:txBody>
          <a:bodyPr wrap="square">
            <a:spAutoFit/>
          </a:bodyPr>
          <a:lstStyle/>
          <a:p>
            <a:r>
              <a:rPr lang="fr-BE" sz="1800" dirty="0">
                <a:solidFill>
                  <a:srgbClr val="CC4856"/>
                </a:solidFill>
                <a:latin typeface="Montserrat SemiBold" panose="00000700000000000000" pitchFamily="2" charset="0"/>
              </a:rPr>
              <a:t>Le microbiote génital : facteurs d’influence</a:t>
            </a:r>
            <a:endParaRPr lang="en-US" sz="1800" dirty="0">
              <a:solidFill>
                <a:srgbClr val="CC4856"/>
              </a:solidFill>
              <a:latin typeface="Montserrat SemiBold" panose="00000700000000000000" pitchFamily="2" charset="0"/>
              <a:ea typeface="League Spartan" charset="0"/>
              <a:cs typeface="Poppins" pitchFamily="2" charset="77"/>
            </a:endParaRPr>
          </a:p>
        </p:txBody>
      </p:sp>
      <p:sp>
        <p:nvSpPr>
          <p:cNvPr id="3" name="Subtitle 2">
            <a:extLst>
              <a:ext uri="{FF2B5EF4-FFF2-40B4-BE49-F238E27FC236}">
                <a16:creationId xmlns:a16="http://schemas.microsoft.com/office/drawing/2014/main" id="{2A49A84C-92AA-87E2-4D30-2A1D3949B728}"/>
              </a:ext>
            </a:extLst>
          </p:cNvPr>
          <p:cNvSpPr txBox="1">
            <a:spLocks/>
          </p:cNvSpPr>
          <p:nvPr/>
        </p:nvSpPr>
        <p:spPr>
          <a:xfrm>
            <a:off x="7988832" y="2561676"/>
            <a:ext cx="3844407" cy="475073"/>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394" dirty="0">
                <a:solidFill>
                  <a:schemeClr val="tx1"/>
                </a:solidFill>
                <a:latin typeface="+mj-lt"/>
                <a:ea typeface="Lato Light" panose="020F0502020204030203" pitchFamily="34" charset="0"/>
                <a:cs typeface="Mukta ExtraLight" panose="020B0000000000000000" pitchFamily="34" charset="77"/>
              </a:rPr>
              <a:t>Le </a:t>
            </a:r>
            <a:r>
              <a:rPr lang="en-US" sz="1394" dirty="0" err="1">
                <a:solidFill>
                  <a:schemeClr val="tx1"/>
                </a:solidFill>
                <a:latin typeface="+mj-lt"/>
                <a:ea typeface="Lato Light" panose="020F0502020204030203" pitchFamily="34" charset="0"/>
                <a:cs typeface="Mukta ExtraLight" panose="020B0000000000000000" pitchFamily="34" charset="77"/>
              </a:rPr>
              <a:t>microbiote</a:t>
            </a:r>
            <a:r>
              <a:rPr lang="en-US" sz="1394" dirty="0">
                <a:solidFill>
                  <a:schemeClr val="tx1"/>
                </a:solidFill>
                <a:latin typeface="+mj-lt"/>
                <a:ea typeface="Lato Light" panose="020F0502020204030203" pitchFamily="34" charset="0"/>
                <a:cs typeface="Mukta ExtraLight" panose="020B0000000000000000" pitchFamily="34" charset="77"/>
              </a:rPr>
              <a:t> du nouveau né </a:t>
            </a:r>
            <a:r>
              <a:rPr lang="en-US" sz="1394" dirty="0" err="1">
                <a:solidFill>
                  <a:schemeClr val="tx1"/>
                </a:solidFill>
                <a:latin typeface="+mj-lt"/>
                <a:ea typeface="Lato Light" panose="020F0502020204030203" pitchFamily="34" charset="0"/>
                <a:cs typeface="Mukta ExtraLight" panose="020B0000000000000000" pitchFamily="34" charset="77"/>
              </a:rPr>
              <a:t>est</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d’origine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cutanée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si</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césarienne</a:t>
            </a:r>
            <a:r>
              <a:rPr lang="en-US" sz="1394" dirty="0">
                <a:solidFill>
                  <a:schemeClr val="tx1"/>
                </a:solidFill>
                <a:latin typeface="+mj-lt"/>
                <a:ea typeface="Lato Light" panose="020F0502020204030203" pitchFamily="34" charset="0"/>
                <a:cs typeface="Mukta ExtraLight" panose="020B0000000000000000" pitchFamily="34" charset="77"/>
              </a:rPr>
              <a:t> </a:t>
            </a:r>
            <a:r>
              <a:rPr lang="en-US" sz="1394" dirty="0" err="1">
                <a:solidFill>
                  <a:schemeClr val="tx1"/>
                </a:solidFill>
                <a:latin typeface="+mj-lt"/>
                <a:ea typeface="Lato Light" panose="020F0502020204030203" pitchFamily="34" charset="0"/>
                <a:cs typeface="Mukta ExtraLight" panose="020B0000000000000000" pitchFamily="34" charset="77"/>
              </a:rPr>
              <a:t>mais</a:t>
            </a:r>
            <a:r>
              <a:rPr lang="en-US" sz="1394" dirty="0">
                <a:solidFill>
                  <a:schemeClr val="tx1"/>
                </a:solidFill>
                <a:latin typeface="+mj-lt"/>
                <a:ea typeface="Lato Light" panose="020F0502020204030203" pitchFamily="34" charset="0"/>
                <a:cs typeface="Mukta ExtraLight" panose="020B0000000000000000" pitchFamily="34" charset="77"/>
              </a:rPr>
              <a:t> vaginal </a:t>
            </a:r>
            <a:r>
              <a:rPr lang="en-US" sz="1394" dirty="0" err="1">
                <a:solidFill>
                  <a:schemeClr val="tx1"/>
                </a:solidFill>
                <a:latin typeface="+mj-lt"/>
                <a:ea typeface="Lato Light" panose="020F0502020204030203" pitchFamily="34" charset="0"/>
                <a:cs typeface="Mukta ExtraLight" panose="020B0000000000000000" pitchFamily="34" charset="77"/>
              </a:rPr>
              <a:t>si</a:t>
            </a:r>
            <a:r>
              <a:rPr lang="en-US" sz="1394" dirty="0">
                <a:solidFill>
                  <a:schemeClr val="tx1"/>
                </a:solidFill>
                <a:latin typeface="+mj-lt"/>
                <a:ea typeface="Lato Light" panose="020F0502020204030203" pitchFamily="34" charset="0"/>
                <a:cs typeface="Mukta ExtraLight" panose="020B0000000000000000" pitchFamily="34" charset="77"/>
              </a:rPr>
              <a:t> accouchement naturel</a:t>
            </a:r>
          </a:p>
        </p:txBody>
      </p:sp>
      <p:sp>
        <p:nvSpPr>
          <p:cNvPr id="10" name="TextBox 39">
            <a:extLst>
              <a:ext uri="{FF2B5EF4-FFF2-40B4-BE49-F238E27FC236}">
                <a16:creationId xmlns:a16="http://schemas.microsoft.com/office/drawing/2014/main" id="{2A762094-5D4D-FFB6-B319-CCAED2F508D6}"/>
              </a:ext>
            </a:extLst>
          </p:cNvPr>
          <p:cNvSpPr txBox="1"/>
          <p:nvPr/>
        </p:nvSpPr>
        <p:spPr>
          <a:xfrm>
            <a:off x="7422194" y="2702960"/>
            <a:ext cx="614271" cy="306879"/>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PART</a:t>
            </a:r>
          </a:p>
        </p:txBody>
      </p:sp>
      <p:cxnSp>
        <p:nvCxnSpPr>
          <p:cNvPr id="12" name="Straight Connector 23">
            <a:extLst>
              <a:ext uri="{FF2B5EF4-FFF2-40B4-BE49-F238E27FC236}">
                <a16:creationId xmlns:a16="http://schemas.microsoft.com/office/drawing/2014/main" id="{9FA5430C-A2E3-05D6-BA2F-10DEEA9F24DB}"/>
              </a:ext>
            </a:extLst>
          </p:cNvPr>
          <p:cNvCxnSpPr>
            <a:cxnSpLocks/>
            <a:endCxn id="16" idx="7"/>
          </p:cNvCxnSpPr>
          <p:nvPr/>
        </p:nvCxnSpPr>
        <p:spPr>
          <a:xfrm flipH="1">
            <a:off x="7171502" y="2861482"/>
            <a:ext cx="302553" cy="165164"/>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6" name="Oval 11">
            <a:extLst>
              <a:ext uri="{FF2B5EF4-FFF2-40B4-BE49-F238E27FC236}">
                <a16:creationId xmlns:a16="http://schemas.microsoft.com/office/drawing/2014/main" id="{64044CDA-5652-7632-0B86-83EE6C413E0E}"/>
              </a:ext>
            </a:extLst>
          </p:cNvPr>
          <p:cNvSpPr/>
          <p:nvPr/>
        </p:nvSpPr>
        <p:spPr>
          <a:xfrm>
            <a:off x="7029558" y="3002458"/>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52" name="Oval 6">
            <a:extLst>
              <a:ext uri="{FF2B5EF4-FFF2-40B4-BE49-F238E27FC236}">
                <a16:creationId xmlns:a16="http://schemas.microsoft.com/office/drawing/2014/main" id="{28CE0B34-505A-FB45-92E4-0F96BBB86679}"/>
              </a:ext>
            </a:extLst>
          </p:cNvPr>
          <p:cNvSpPr/>
          <p:nvPr/>
        </p:nvSpPr>
        <p:spPr>
          <a:xfrm>
            <a:off x="6009291" y="2459942"/>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83" name="Oval 6">
            <a:extLst>
              <a:ext uri="{FF2B5EF4-FFF2-40B4-BE49-F238E27FC236}">
                <a16:creationId xmlns:a16="http://schemas.microsoft.com/office/drawing/2014/main" id="{28CE0B34-505A-FB45-92E4-0F96BBB86679}"/>
              </a:ext>
            </a:extLst>
          </p:cNvPr>
          <p:cNvSpPr/>
          <p:nvPr/>
        </p:nvSpPr>
        <p:spPr>
          <a:xfrm>
            <a:off x="5514411" y="2471834"/>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sp>
        <p:nvSpPr>
          <p:cNvPr id="85" name="Oval 6">
            <a:extLst>
              <a:ext uri="{FF2B5EF4-FFF2-40B4-BE49-F238E27FC236}">
                <a16:creationId xmlns:a16="http://schemas.microsoft.com/office/drawing/2014/main" id="{97148263-D8B3-1A1B-9950-FBD7D5181CF5}"/>
              </a:ext>
            </a:extLst>
          </p:cNvPr>
          <p:cNvSpPr/>
          <p:nvPr/>
        </p:nvSpPr>
        <p:spPr>
          <a:xfrm>
            <a:off x="5184629" y="2591754"/>
            <a:ext cx="166298" cy="16516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6" dirty="0">
              <a:latin typeface="Lato Light" panose="020F0502020204030203" pitchFamily="34" charset="0"/>
            </a:endParaRPr>
          </a:p>
        </p:txBody>
      </p:sp>
      <p:cxnSp>
        <p:nvCxnSpPr>
          <p:cNvPr id="86" name="Straight Connector 30">
            <a:extLst>
              <a:ext uri="{FF2B5EF4-FFF2-40B4-BE49-F238E27FC236}">
                <a16:creationId xmlns:a16="http://schemas.microsoft.com/office/drawing/2014/main" id="{2527F065-5A45-90DB-D55B-86FB7574A6DA}"/>
              </a:ext>
            </a:extLst>
          </p:cNvPr>
          <p:cNvCxnSpPr>
            <a:cxnSpLocks/>
            <a:endCxn id="83" idx="1"/>
          </p:cNvCxnSpPr>
          <p:nvPr/>
        </p:nvCxnSpPr>
        <p:spPr>
          <a:xfrm>
            <a:off x="4955249" y="1424060"/>
            <a:ext cx="583516" cy="1071962"/>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9" name="TextBox 41">
            <a:extLst>
              <a:ext uri="{FF2B5EF4-FFF2-40B4-BE49-F238E27FC236}">
                <a16:creationId xmlns:a16="http://schemas.microsoft.com/office/drawing/2014/main" id="{E1BC6263-2EDE-2C33-825B-1F6C7646634E}"/>
              </a:ext>
            </a:extLst>
          </p:cNvPr>
          <p:cNvSpPr txBox="1"/>
          <p:nvPr/>
        </p:nvSpPr>
        <p:spPr>
          <a:xfrm>
            <a:off x="4371066" y="1122884"/>
            <a:ext cx="1229824" cy="306879"/>
          </a:xfrm>
          <a:prstGeom prst="rect">
            <a:avLst/>
          </a:prstGeom>
          <a:noFill/>
        </p:spPr>
        <p:txBody>
          <a:bodyPr wrap="none" rtlCol="0" anchor="b" anchorCtr="0">
            <a:spAutoFit/>
          </a:bodyPr>
          <a:lstStyle/>
          <a:p>
            <a:pPr algn="r"/>
            <a:r>
              <a:rPr lang="en-US" sz="1394" dirty="0">
                <a:solidFill>
                  <a:srgbClr val="CC4856"/>
                </a:solidFill>
                <a:latin typeface="Poppins" pitchFamily="2" charset="77"/>
                <a:ea typeface="League Spartan" charset="0"/>
                <a:cs typeface="Poppins" pitchFamily="2" charset="77"/>
              </a:rPr>
              <a:t>INFECTIONS </a:t>
            </a:r>
          </a:p>
        </p:txBody>
      </p:sp>
      <p:sp>
        <p:nvSpPr>
          <p:cNvPr id="91" name="Subtitle 2">
            <a:extLst>
              <a:ext uri="{FF2B5EF4-FFF2-40B4-BE49-F238E27FC236}">
                <a16:creationId xmlns:a16="http://schemas.microsoft.com/office/drawing/2014/main" id="{A113A2FF-5897-A157-84C7-2B019C68A5D8}"/>
              </a:ext>
            </a:extLst>
          </p:cNvPr>
          <p:cNvSpPr txBox="1">
            <a:spLocks/>
          </p:cNvSpPr>
          <p:nvPr/>
        </p:nvSpPr>
        <p:spPr>
          <a:xfrm>
            <a:off x="461736" y="974282"/>
            <a:ext cx="3909330" cy="475073"/>
          </a:xfrm>
          <a:prstGeom prst="rect">
            <a:avLst/>
          </a:prstGeom>
          <a:ln>
            <a:solidFill>
              <a:schemeClr val="bg1">
                <a:lumMod val="65000"/>
              </a:schemeClr>
            </a:solidFill>
          </a:ln>
        </p:spPr>
        <p:txBody>
          <a:bodyPr vert="horz" wrap="square" lIns="45536" tIns="22768" rIns="45536" bIns="2276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fr-BE" sz="1394" dirty="0">
                <a:solidFill>
                  <a:schemeClr val="tx1"/>
                </a:solidFill>
                <a:latin typeface="+mj-lt"/>
              </a:rPr>
              <a:t>Le microbiote dans la 1</a:t>
            </a:r>
            <a:r>
              <a:rPr lang="fr-BE" sz="1394" baseline="30000" dirty="0">
                <a:solidFill>
                  <a:schemeClr val="tx1"/>
                </a:solidFill>
                <a:latin typeface="+mj-lt"/>
              </a:rPr>
              <a:t>ère</a:t>
            </a:r>
            <a:r>
              <a:rPr lang="fr-BE" sz="1394" dirty="0">
                <a:solidFill>
                  <a:schemeClr val="tx1"/>
                </a:solidFill>
                <a:latin typeface="+mj-lt"/>
              </a:rPr>
              <a:t> semaine du PP influence le risque de métrite et/ou d’endométrite</a:t>
            </a:r>
          </a:p>
        </p:txBody>
      </p:sp>
    </p:spTree>
    <p:extLst>
      <p:ext uri="{BB962C8B-B14F-4D97-AF65-F5344CB8AC3E}">
        <p14:creationId xmlns:p14="http://schemas.microsoft.com/office/powerpoint/2010/main" val="1833973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5CE60EF-8A98-D432-9267-FFE0472F7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171" y="722973"/>
            <a:ext cx="8437409" cy="5343029"/>
          </a:xfrm>
          <a:prstGeom prst="rect">
            <a:avLst/>
          </a:prstGeom>
          <a:ln>
            <a:noFill/>
          </a:ln>
        </p:spPr>
      </p:pic>
      <p:cxnSp>
        <p:nvCxnSpPr>
          <p:cNvPr id="5" name="Connecteur droit avec flèche 4">
            <a:extLst>
              <a:ext uri="{FF2B5EF4-FFF2-40B4-BE49-F238E27FC236}">
                <a16:creationId xmlns:a16="http://schemas.microsoft.com/office/drawing/2014/main" id="{8D9E8491-4FE0-D3CD-C3BC-1C11674BBF49}"/>
              </a:ext>
            </a:extLst>
          </p:cNvPr>
          <p:cNvCxnSpPr>
            <a:cxnSpLocks/>
          </p:cNvCxnSpPr>
          <p:nvPr/>
        </p:nvCxnSpPr>
        <p:spPr>
          <a:xfrm>
            <a:off x="3204730" y="1919776"/>
            <a:ext cx="124174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27C5EC54-41D0-AE7E-5691-BBF35FCDB7CC}"/>
              </a:ext>
            </a:extLst>
          </p:cNvPr>
          <p:cNvCxnSpPr>
            <a:cxnSpLocks/>
            <a:stCxn id="4" idx="3"/>
          </p:cNvCxnSpPr>
          <p:nvPr/>
        </p:nvCxnSpPr>
        <p:spPr>
          <a:xfrm>
            <a:off x="3204730" y="2134931"/>
            <a:ext cx="8831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7E864C52-9D9A-D1A5-C45B-FCD6666E74E3}"/>
              </a:ext>
            </a:extLst>
          </p:cNvPr>
          <p:cNvCxnSpPr>
            <a:cxnSpLocks/>
          </p:cNvCxnSpPr>
          <p:nvPr/>
        </p:nvCxnSpPr>
        <p:spPr>
          <a:xfrm>
            <a:off x="3204730" y="2350087"/>
            <a:ext cx="149275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68F45140-D6DC-7FEC-26AB-1905A0BD96C4}"/>
              </a:ext>
            </a:extLst>
          </p:cNvPr>
          <p:cNvSpPr txBox="1"/>
          <p:nvPr/>
        </p:nvSpPr>
        <p:spPr>
          <a:xfrm>
            <a:off x="283450" y="6112910"/>
            <a:ext cx="10940809" cy="536044"/>
          </a:xfrm>
          <a:prstGeom prst="rect">
            <a:avLst/>
          </a:prstGeom>
          <a:noFill/>
        </p:spPr>
        <p:txBody>
          <a:bodyPr wrap="square">
            <a:spAutoFit/>
          </a:bodyPr>
          <a:lstStyle/>
          <a:p>
            <a:pPr algn="just">
              <a:spcAft>
                <a:spcPts val="149"/>
              </a:spcAft>
            </a:pPr>
            <a:r>
              <a:rPr lang="fr-BE" sz="1400" dirty="0" err="1">
                <a:solidFill>
                  <a:schemeClr val="bg1">
                    <a:lumMod val="65000"/>
                  </a:schemeClr>
                </a:solidFill>
                <a:latin typeface="+mj-lt"/>
                <a:ea typeface="Calibri" panose="020F0502020204030204" pitchFamily="34" charset="0"/>
                <a:cs typeface="Times New Roman" panose="02020603050405020304" pitchFamily="18" charset="0"/>
              </a:rPr>
              <a:t>Çomlekcioglu</a:t>
            </a:r>
            <a:r>
              <a:rPr lang="fr-BE" sz="1400" dirty="0">
                <a:solidFill>
                  <a:schemeClr val="bg1">
                    <a:lumMod val="65000"/>
                  </a:schemeClr>
                </a:solidFill>
                <a:latin typeface="+mj-lt"/>
                <a:ea typeface="Calibri" panose="020F0502020204030204" pitchFamily="34" charset="0"/>
                <a:cs typeface="Times New Roman" panose="02020603050405020304" pitchFamily="18" charset="0"/>
              </a:rPr>
              <a:t> U. et al. </a:t>
            </a:r>
            <a:r>
              <a:rPr lang="fr-BE" sz="1400" dirty="0" err="1">
                <a:solidFill>
                  <a:schemeClr val="bg1">
                    <a:lumMod val="65000"/>
                  </a:schemeClr>
                </a:solidFill>
                <a:latin typeface="+mj-lt"/>
                <a:ea typeface="Calibri" panose="020F0502020204030204" pitchFamily="34" charset="0"/>
                <a:cs typeface="Times New Roman" panose="02020603050405020304" pitchFamily="18" charset="0"/>
              </a:rPr>
              <a:t>Theriogenology</a:t>
            </a:r>
            <a:r>
              <a:rPr lang="fr-BE" sz="1400" dirty="0">
                <a:solidFill>
                  <a:schemeClr val="bg1">
                    <a:lumMod val="65000"/>
                  </a:schemeClr>
                </a:solidFill>
                <a:latin typeface="+mj-lt"/>
                <a:ea typeface="Calibri" panose="020F0502020204030204" pitchFamily="34" charset="0"/>
                <a:cs typeface="Times New Roman" panose="02020603050405020304" pitchFamily="18" charset="0"/>
              </a:rPr>
              <a:t> 213 (2024) 66–78./ </a:t>
            </a:r>
            <a:r>
              <a:rPr lang="fr-BE" sz="1400" b="0" i="0" u="none" strike="noStrike" baseline="0" dirty="0">
                <a:solidFill>
                  <a:schemeClr val="bg1">
                    <a:lumMod val="65000"/>
                  </a:schemeClr>
                </a:solidFill>
                <a:latin typeface="+mj-lt"/>
              </a:rPr>
              <a:t>Adnane, M. et </a:t>
            </a:r>
            <a:r>
              <a:rPr lang="fr-BE" sz="1400" b="0" i="0" u="none" strike="noStrike" baseline="0" dirty="0" err="1">
                <a:solidFill>
                  <a:schemeClr val="bg1">
                    <a:lumMod val="65000"/>
                  </a:schemeClr>
                </a:solidFill>
                <a:latin typeface="+mj-lt"/>
              </a:rPr>
              <a:t>Chapwanya</a:t>
            </a:r>
            <a:r>
              <a:rPr lang="fr-BE" sz="1400" b="0" i="0" u="none" strike="noStrike" baseline="0" dirty="0">
                <a:solidFill>
                  <a:schemeClr val="bg1">
                    <a:lumMod val="65000"/>
                  </a:schemeClr>
                </a:solidFill>
                <a:latin typeface="+mj-lt"/>
              </a:rPr>
              <a:t>, </a:t>
            </a:r>
            <a:r>
              <a:rPr lang="en-US" sz="1400" b="0" i="0" u="none" strike="noStrike" baseline="0" dirty="0">
                <a:solidFill>
                  <a:schemeClr val="bg1">
                    <a:lumMod val="65000"/>
                  </a:schemeClr>
                </a:solidFill>
                <a:latin typeface="+mj-lt"/>
              </a:rPr>
              <a:t>A. </a:t>
            </a:r>
            <a:r>
              <a:rPr lang="fr-BE" sz="1400" b="0" i="0" u="none" strike="noStrike" baseline="0" dirty="0">
                <a:solidFill>
                  <a:schemeClr val="bg1">
                    <a:lumMod val="65000"/>
                  </a:schemeClr>
                </a:solidFill>
                <a:latin typeface="+mj-lt"/>
              </a:rPr>
              <a:t>Animals </a:t>
            </a:r>
            <a:r>
              <a:rPr lang="fr-BE" sz="1400" b="1" i="0" u="none" strike="noStrike" baseline="0" dirty="0">
                <a:solidFill>
                  <a:schemeClr val="bg1">
                    <a:lumMod val="65000"/>
                  </a:schemeClr>
                </a:solidFill>
                <a:latin typeface="+mj-lt"/>
              </a:rPr>
              <a:t>2022</a:t>
            </a:r>
            <a:r>
              <a:rPr lang="fr-BE" sz="1400" b="0" i="0" u="none" strike="noStrike" baseline="0" dirty="0">
                <a:solidFill>
                  <a:schemeClr val="bg1">
                    <a:lumMod val="65000"/>
                  </a:schemeClr>
                </a:solidFill>
                <a:latin typeface="+mj-lt"/>
              </a:rPr>
              <a:t>, 12, 460. </a:t>
            </a:r>
          </a:p>
          <a:p>
            <a:pPr algn="just">
              <a:spcAft>
                <a:spcPts val="149"/>
              </a:spcAft>
            </a:pPr>
            <a:r>
              <a:rPr lang="fr-BE" sz="1400" b="0" dirty="0" err="1">
                <a:solidFill>
                  <a:schemeClr val="bg1">
                    <a:lumMod val="65000"/>
                  </a:schemeClr>
                </a:solidFill>
                <a:latin typeface="+mj-lt"/>
              </a:rPr>
              <a:t>Galvao</a:t>
            </a:r>
            <a:r>
              <a:rPr lang="fr-BE" sz="1400" b="0" dirty="0">
                <a:solidFill>
                  <a:schemeClr val="bg1">
                    <a:lumMod val="65000"/>
                  </a:schemeClr>
                </a:solidFill>
                <a:latin typeface="+mj-lt"/>
              </a:rPr>
              <a:t> et al</a:t>
            </a:r>
            <a:r>
              <a:rPr lang="en-US" sz="1400" b="0" i="0" u="none" strike="noStrike" baseline="0" dirty="0">
                <a:solidFill>
                  <a:schemeClr val="bg1">
                    <a:lumMod val="65000"/>
                  </a:schemeClr>
                </a:solidFill>
                <a:latin typeface="+mj-lt"/>
              </a:rPr>
              <a:t>. </a:t>
            </a:r>
            <a:r>
              <a:rPr lang="fr-BE" sz="1400" b="0" i="0" u="none" strike="noStrike" baseline="0" dirty="0">
                <a:solidFill>
                  <a:schemeClr val="bg1">
                    <a:lumMod val="65000"/>
                  </a:schemeClr>
                </a:solidFill>
                <a:latin typeface="+mj-lt"/>
              </a:rPr>
              <a:t>J. </a:t>
            </a:r>
            <a:r>
              <a:rPr lang="fr-BE" sz="1400" b="0" i="0" u="none" strike="noStrike" baseline="0" dirty="0" err="1">
                <a:solidFill>
                  <a:schemeClr val="bg1">
                    <a:lumMod val="65000"/>
                  </a:schemeClr>
                </a:solidFill>
                <a:latin typeface="+mj-lt"/>
              </a:rPr>
              <a:t>Dairy</a:t>
            </a:r>
            <a:r>
              <a:rPr lang="fr-BE" sz="1400" b="0" i="0" u="none" strike="noStrike" baseline="0" dirty="0">
                <a:solidFill>
                  <a:schemeClr val="bg1">
                    <a:lumMod val="65000"/>
                  </a:schemeClr>
                </a:solidFill>
                <a:latin typeface="+mj-lt"/>
              </a:rPr>
              <a:t> </a:t>
            </a:r>
            <a:r>
              <a:rPr lang="fr-BE" sz="1400" b="0" i="0" u="none" strike="noStrike" baseline="0" dirty="0" err="1">
                <a:solidFill>
                  <a:schemeClr val="bg1">
                    <a:lumMod val="65000"/>
                  </a:schemeClr>
                </a:solidFill>
                <a:latin typeface="+mj-lt"/>
              </a:rPr>
              <a:t>Sci</a:t>
            </a:r>
            <a:r>
              <a:rPr lang="fr-BE" sz="1400" b="0" i="0" u="none" strike="noStrike" baseline="0" dirty="0">
                <a:solidFill>
                  <a:schemeClr val="bg1">
                    <a:lumMod val="65000"/>
                  </a:schemeClr>
                </a:solidFill>
                <a:latin typeface="+mj-lt"/>
              </a:rPr>
              <a:t>. 2019, 102:11786–11797.</a:t>
            </a:r>
            <a:endParaRPr lang="fr-BE" sz="1400" dirty="0">
              <a:solidFill>
                <a:schemeClr val="bg1">
                  <a:lumMod val="65000"/>
                </a:schemeClr>
              </a:solidFill>
              <a:latin typeface="+mj-lt"/>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B08799C9-75B1-8C3D-3625-51ED7B8323A2}"/>
              </a:ext>
            </a:extLst>
          </p:cNvPr>
          <p:cNvSpPr txBox="1"/>
          <p:nvPr/>
        </p:nvSpPr>
        <p:spPr>
          <a:xfrm>
            <a:off x="8402229" y="1525324"/>
            <a:ext cx="1750223" cy="306879"/>
          </a:xfrm>
          <a:prstGeom prst="rect">
            <a:avLst/>
          </a:prstGeom>
          <a:noFill/>
        </p:spPr>
        <p:txBody>
          <a:bodyPr wrap="none" rtlCol="0">
            <a:spAutoFit/>
          </a:bodyPr>
          <a:lstStyle/>
          <a:p>
            <a:pPr marL="227686" indent="-227686">
              <a:buFont typeface="Arial" panose="020B0604020202020204" pitchFamily="34" charset="0"/>
              <a:buChar char="•"/>
            </a:pPr>
            <a:r>
              <a:rPr lang="fr-BE" sz="1394" dirty="0" err="1"/>
              <a:t>Clinical</a:t>
            </a:r>
            <a:r>
              <a:rPr lang="fr-BE" sz="1394" dirty="0"/>
              <a:t>/</a:t>
            </a:r>
            <a:r>
              <a:rPr lang="fr-BE" sz="1394" dirty="0" err="1"/>
              <a:t>subclinical</a:t>
            </a:r>
            <a:endParaRPr lang="fr-BE" sz="1394" dirty="0"/>
          </a:p>
        </p:txBody>
      </p:sp>
      <p:sp>
        <p:nvSpPr>
          <p:cNvPr id="13" name="ZoneTexte 12">
            <a:extLst>
              <a:ext uri="{FF2B5EF4-FFF2-40B4-BE49-F238E27FC236}">
                <a16:creationId xmlns:a16="http://schemas.microsoft.com/office/drawing/2014/main" id="{8AAE1178-23D4-0EA8-81B4-CDED8E65E62B}"/>
              </a:ext>
            </a:extLst>
          </p:cNvPr>
          <p:cNvSpPr txBox="1"/>
          <p:nvPr/>
        </p:nvSpPr>
        <p:spPr>
          <a:xfrm>
            <a:off x="8426183" y="808139"/>
            <a:ext cx="1682512" cy="306879"/>
          </a:xfrm>
          <a:prstGeom prst="rect">
            <a:avLst/>
          </a:prstGeom>
          <a:noFill/>
        </p:spPr>
        <p:txBody>
          <a:bodyPr wrap="none" rtlCol="0">
            <a:spAutoFit/>
          </a:bodyPr>
          <a:lstStyle/>
          <a:p>
            <a:pPr marL="227686" indent="-227686">
              <a:buFont typeface="Arial" panose="020B0604020202020204" pitchFamily="34" charset="0"/>
              <a:buChar char="•"/>
            </a:pPr>
            <a:r>
              <a:rPr lang="fr-BE" sz="1394" dirty="0" err="1"/>
              <a:t>Puerperal</a:t>
            </a:r>
            <a:r>
              <a:rPr lang="fr-BE" sz="1394" dirty="0"/>
              <a:t>/</a:t>
            </a:r>
            <a:r>
              <a:rPr lang="fr-BE" sz="1394" dirty="0" err="1"/>
              <a:t>clinical</a:t>
            </a:r>
            <a:endParaRPr lang="fr-BE" sz="1394" dirty="0"/>
          </a:p>
        </p:txBody>
      </p:sp>
      <p:sp>
        <p:nvSpPr>
          <p:cNvPr id="10" name="ZoneTexte 9">
            <a:extLst>
              <a:ext uri="{FF2B5EF4-FFF2-40B4-BE49-F238E27FC236}">
                <a16:creationId xmlns:a16="http://schemas.microsoft.com/office/drawing/2014/main" id="{6DCDC0A0-D73F-A8F0-DC09-E87E7FAD136A}"/>
              </a:ext>
            </a:extLst>
          </p:cNvPr>
          <p:cNvSpPr txBox="1"/>
          <p:nvPr/>
        </p:nvSpPr>
        <p:spPr>
          <a:xfrm>
            <a:off x="10183956" y="3358831"/>
            <a:ext cx="1632385" cy="582980"/>
          </a:xfrm>
          <a:prstGeom prst="rect">
            <a:avLst/>
          </a:prstGeom>
          <a:solidFill>
            <a:schemeClr val="bg1">
              <a:lumMod val="85000"/>
            </a:schemeClr>
          </a:solidFill>
          <a:ln>
            <a:solidFill>
              <a:schemeClr val="tx1"/>
            </a:solidFill>
          </a:ln>
        </p:spPr>
        <p:txBody>
          <a:bodyPr wrap="square">
            <a:spAutoFit/>
          </a:bodyPr>
          <a:lstStyle/>
          <a:p>
            <a:pPr algn="ctr"/>
            <a:r>
              <a:rPr lang="fr-BE" sz="1594" dirty="0"/>
              <a:t>microbiote </a:t>
            </a:r>
          </a:p>
          <a:p>
            <a:pPr algn="ctr"/>
            <a:r>
              <a:rPr lang="fr-BE" sz="1594" dirty="0"/>
              <a:t>non homogène </a:t>
            </a:r>
          </a:p>
        </p:txBody>
      </p:sp>
      <p:sp>
        <p:nvSpPr>
          <p:cNvPr id="15" name="ZoneTexte 14">
            <a:extLst>
              <a:ext uri="{FF2B5EF4-FFF2-40B4-BE49-F238E27FC236}">
                <a16:creationId xmlns:a16="http://schemas.microsoft.com/office/drawing/2014/main" id="{67C0569C-ABF3-7719-F376-63A961FAF4C8}"/>
              </a:ext>
            </a:extLst>
          </p:cNvPr>
          <p:cNvSpPr txBox="1"/>
          <p:nvPr/>
        </p:nvSpPr>
        <p:spPr>
          <a:xfrm>
            <a:off x="265085" y="3394487"/>
            <a:ext cx="1219141" cy="582980"/>
          </a:xfrm>
          <a:prstGeom prst="rect">
            <a:avLst/>
          </a:prstGeom>
          <a:solidFill>
            <a:schemeClr val="bg1">
              <a:lumMod val="85000"/>
            </a:schemeClr>
          </a:solidFill>
          <a:ln>
            <a:solidFill>
              <a:schemeClr val="tx1"/>
            </a:solidFill>
          </a:ln>
        </p:spPr>
        <p:txBody>
          <a:bodyPr wrap="square">
            <a:spAutoFit/>
          </a:bodyPr>
          <a:lstStyle/>
          <a:p>
            <a:pPr algn="ctr"/>
            <a:r>
              <a:rPr lang="fr-BE" sz="1594" dirty="0"/>
              <a:t>microbiote </a:t>
            </a:r>
          </a:p>
          <a:p>
            <a:pPr algn="ctr"/>
            <a:r>
              <a:rPr lang="fr-BE" sz="1594" dirty="0"/>
              <a:t>homogène </a:t>
            </a:r>
          </a:p>
        </p:txBody>
      </p:sp>
      <p:cxnSp>
        <p:nvCxnSpPr>
          <p:cNvPr id="16" name="Connecteur droit avec flèche 15">
            <a:extLst>
              <a:ext uri="{FF2B5EF4-FFF2-40B4-BE49-F238E27FC236}">
                <a16:creationId xmlns:a16="http://schemas.microsoft.com/office/drawing/2014/main" id="{9504A44E-5C3C-52DF-CB33-18F744E9375B}"/>
              </a:ext>
            </a:extLst>
          </p:cNvPr>
          <p:cNvCxnSpPr>
            <a:cxnSpLocks/>
          </p:cNvCxnSpPr>
          <p:nvPr/>
        </p:nvCxnSpPr>
        <p:spPr>
          <a:xfrm>
            <a:off x="9840327" y="3712738"/>
            <a:ext cx="34362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2FB74D34-D545-ED40-1EE2-7B9C39C9930C}"/>
              </a:ext>
            </a:extLst>
          </p:cNvPr>
          <p:cNvCxnSpPr>
            <a:cxnSpLocks/>
          </p:cNvCxnSpPr>
          <p:nvPr/>
        </p:nvCxnSpPr>
        <p:spPr>
          <a:xfrm flipH="1">
            <a:off x="1484226" y="3724151"/>
            <a:ext cx="50588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253978BB-7AC2-6D81-93AA-1D629F4A4A4B}"/>
              </a:ext>
            </a:extLst>
          </p:cNvPr>
          <p:cNvSpPr txBox="1"/>
          <p:nvPr/>
        </p:nvSpPr>
        <p:spPr>
          <a:xfrm>
            <a:off x="9982253" y="4416476"/>
            <a:ext cx="1632385" cy="1318951"/>
          </a:xfrm>
          <a:prstGeom prst="rect">
            <a:avLst/>
          </a:prstGeom>
          <a:solidFill>
            <a:schemeClr val="bg1">
              <a:lumMod val="85000"/>
            </a:schemeClr>
          </a:solidFill>
          <a:ln>
            <a:solidFill>
              <a:schemeClr val="tx1"/>
            </a:solidFill>
          </a:ln>
        </p:spPr>
        <p:txBody>
          <a:bodyPr wrap="square">
            <a:spAutoFit/>
          </a:bodyPr>
          <a:lstStyle/>
          <a:p>
            <a:pPr algn="ctr"/>
            <a:r>
              <a:rPr lang="fr-BE" sz="1594" dirty="0"/>
              <a:t>Germes favorisant</a:t>
            </a:r>
          </a:p>
          <a:p>
            <a:pPr algn="ctr"/>
            <a:r>
              <a:rPr lang="fr-BE" sz="1594" dirty="0"/>
              <a:t>les métrites de manière synergique</a:t>
            </a:r>
          </a:p>
        </p:txBody>
      </p:sp>
      <p:cxnSp>
        <p:nvCxnSpPr>
          <p:cNvPr id="21" name="Connecteur droit avec flèche 20">
            <a:extLst>
              <a:ext uri="{FF2B5EF4-FFF2-40B4-BE49-F238E27FC236}">
                <a16:creationId xmlns:a16="http://schemas.microsoft.com/office/drawing/2014/main" id="{FDA82E3D-67FA-8F52-87A4-9DE75A2D80C1}"/>
              </a:ext>
            </a:extLst>
          </p:cNvPr>
          <p:cNvCxnSpPr>
            <a:cxnSpLocks/>
          </p:cNvCxnSpPr>
          <p:nvPr/>
        </p:nvCxnSpPr>
        <p:spPr>
          <a:xfrm>
            <a:off x="9259893" y="4824375"/>
            <a:ext cx="58043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AA2AD98F-F02E-AB9E-4B1F-2D5ACC6A6AA2}"/>
              </a:ext>
            </a:extLst>
          </p:cNvPr>
          <p:cNvSpPr txBox="1"/>
          <p:nvPr/>
        </p:nvSpPr>
        <p:spPr>
          <a:xfrm>
            <a:off x="7781385" y="5124118"/>
            <a:ext cx="996876" cy="306879"/>
          </a:xfrm>
          <a:prstGeom prst="rect">
            <a:avLst/>
          </a:prstGeom>
          <a:noFill/>
        </p:spPr>
        <p:txBody>
          <a:bodyPr wrap="none" rtlCol="0">
            <a:spAutoFit/>
          </a:bodyPr>
          <a:lstStyle/>
          <a:p>
            <a:r>
              <a:rPr lang="fr-BE" sz="1394" i="1" dirty="0" err="1"/>
              <a:t>Trueperella</a:t>
            </a:r>
            <a:endParaRPr lang="fr-BE" sz="1394" i="1" dirty="0"/>
          </a:p>
        </p:txBody>
      </p:sp>
      <p:sp>
        <p:nvSpPr>
          <p:cNvPr id="30" name="ZoneTexte 29">
            <a:extLst>
              <a:ext uri="{FF2B5EF4-FFF2-40B4-BE49-F238E27FC236}">
                <a16:creationId xmlns:a16="http://schemas.microsoft.com/office/drawing/2014/main" id="{245D1BC2-3E9D-57B0-CA17-D8F3F2A1AC8A}"/>
              </a:ext>
            </a:extLst>
          </p:cNvPr>
          <p:cNvSpPr txBox="1"/>
          <p:nvPr/>
        </p:nvSpPr>
        <p:spPr>
          <a:xfrm>
            <a:off x="7554640" y="4665742"/>
            <a:ext cx="242374" cy="230191"/>
          </a:xfrm>
          <a:prstGeom prst="rect">
            <a:avLst/>
          </a:prstGeom>
          <a:noFill/>
        </p:spPr>
        <p:txBody>
          <a:bodyPr wrap="none" rtlCol="0">
            <a:spAutoFit/>
          </a:bodyPr>
          <a:lstStyle/>
          <a:p>
            <a:r>
              <a:rPr lang="fr-BE" sz="896" dirty="0"/>
              <a:t>*</a:t>
            </a:r>
          </a:p>
        </p:txBody>
      </p:sp>
      <p:sp>
        <p:nvSpPr>
          <p:cNvPr id="31" name="ZoneTexte 30">
            <a:extLst>
              <a:ext uri="{FF2B5EF4-FFF2-40B4-BE49-F238E27FC236}">
                <a16:creationId xmlns:a16="http://schemas.microsoft.com/office/drawing/2014/main" id="{7BFB6DAC-CF17-BE46-13D6-4261AF62B173}"/>
              </a:ext>
            </a:extLst>
          </p:cNvPr>
          <p:cNvSpPr txBox="1"/>
          <p:nvPr/>
        </p:nvSpPr>
        <p:spPr>
          <a:xfrm>
            <a:off x="7602089" y="5144939"/>
            <a:ext cx="242374" cy="230191"/>
          </a:xfrm>
          <a:prstGeom prst="rect">
            <a:avLst/>
          </a:prstGeom>
          <a:noFill/>
        </p:spPr>
        <p:txBody>
          <a:bodyPr wrap="none" rtlCol="0">
            <a:spAutoFit/>
          </a:bodyPr>
          <a:lstStyle/>
          <a:p>
            <a:r>
              <a:rPr lang="fr-BE" sz="896" dirty="0"/>
              <a:t>*</a:t>
            </a:r>
          </a:p>
        </p:txBody>
      </p:sp>
      <p:sp>
        <p:nvSpPr>
          <p:cNvPr id="32" name="ZoneTexte 31">
            <a:extLst>
              <a:ext uri="{FF2B5EF4-FFF2-40B4-BE49-F238E27FC236}">
                <a16:creationId xmlns:a16="http://schemas.microsoft.com/office/drawing/2014/main" id="{F5239D4C-A675-6062-D178-16E7C70A73E2}"/>
              </a:ext>
            </a:extLst>
          </p:cNvPr>
          <p:cNvSpPr txBox="1"/>
          <p:nvPr/>
        </p:nvSpPr>
        <p:spPr>
          <a:xfrm>
            <a:off x="7856027" y="5374151"/>
            <a:ext cx="1591205" cy="523220"/>
          </a:xfrm>
          <a:prstGeom prst="rect">
            <a:avLst/>
          </a:prstGeom>
          <a:noFill/>
        </p:spPr>
        <p:txBody>
          <a:bodyPr wrap="none" rtlCol="0">
            <a:spAutoFit/>
          </a:bodyPr>
          <a:lstStyle/>
          <a:p>
            <a:r>
              <a:rPr lang="fr-BE" sz="1400" dirty="0"/>
              <a:t>Présence favorisée </a:t>
            </a:r>
            <a:br>
              <a:rPr lang="fr-BE" sz="1400" dirty="0"/>
            </a:br>
            <a:r>
              <a:rPr lang="fr-BE" sz="1400" dirty="0"/>
              <a:t>par </a:t>
            </a:r>
            <a:r>
              <a:rPr lang="fr-BE" sz="1400" dirty="0" err="1"/>
              <a:t>E.coli</a:t>
            </a:r>
            <a:endParaRPr lang="fr-BE" sz="1400" dirty="0"/>
          </a:p>
        </p:txBody>
      </p:sp>
      <p:sp>
        <p:nvSpPr>
          <p:cNvPr id="4" name="Rectangle : coins arrondis 3">
            <a:extLst>
              <a:ext uri="{FF2B5EF4-FFF2-40B4-BE49-F238E27FC236}">
                <a16:creationId xmlns:a16="http://schemas.microsoft.com/office/drawing/2014/main" id="{1082EC9E-F1A7-3193-B4A1-BB254E331D1D}"/>
              </a:ext>
            </a:extLst>
          </p:cNvPr>
          <p:cNvSpPr/>
          <p:nvPr/>
        </p:nvSpPr>
        <p:spPr>
          <a:xfrm>
            <a:off x="1541875" y="1867690"/>
            <a:ext cx="1662855" cy="53448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390" dirty="0">
                <a:solidFill>
                  <a:schemeClr val="bg1"/>
                </a:solidFill>
              </a:rPr>
              <a:t>La dysbiose</a:t>
            </a:r>
          </a:p>
        </p:txBody>
      </p:sp>
      <p:sp>
        <p:nvSpPr>
          <p:cNvPr id="17" name="ZoneTexte 16">
            <a:extLst>
              <a:ext uri="{FF2B5EF4-FFF2-40B4-BE49-F238E27FC236}">
                <a16:creationId xmlns:a16="http://schemas.microsoft.com/office/drawing/2014/main" id="{04A44056-91D4-76DE-6B19-6CE777B2C003}"/>
              </a:ext>
            </a:extLst>
          </p:cNvPr>
          <p:cNvSpPr txBox="1"/>
          <p:nvPr/>
        </p:nvSpPr>
        <p:spPr>
          <a:xfrm>
            <a:off x="765516" y="192121"/>
            <a:ext cx="6093618" cy="369332"/>
          </a:xfrm>
          <a:prstGeom prst="rect">
            <a:avLst/>
          </a:prstGeom>
          <a:noFill/>
        </p:spPr>
        <p:txBody>
          <a:bodyPr wrap="square">
            <a:spAutoFit/>
          </a:bodyPr>
          <a:lstStyle/>
          <a:p>
            <a:pPr algn="ctr"/>
            <a:r>
              <a:rPr lang="fr-BE" sz="1800" dirty="0">
                <a:solidFill>
                  <a:srgbClr val="C00000"/>
                </a:solidFill>
                <a:latin typeface="Montserrat SemiBold" panose="00000700000000000000" pitchFamily="2" charset="0"/>
              </a:rPr>
              <a:t>Le microbiome génital : un système dynamique </a:t>
            </a:r>
          </a:p>
        </p:txBody>
      </p:sp>
      <p:sp>
        <p:nvSpPr>
          <p:cNvPr id="8" name="Rectangle 7">
            <a:extLst>
              <a:ext uri="{FF2B5EF4-FFF2-40B4-BE49-F238E27FC236}">
                <a16:creationId xmlns:a16="http://schemas.microsoft.com/office/drawing/2014/main" id="{FF1E3785-2B00-59CB-6311-0D43E72537B0}"/>
              </a:ext>
            </a:extLst>
          </p:cNvPr>
          <p:cNvSpPr/>
          <p:nvPr/>
        </p:nvSpPr>
        <p:spPr>
          <a:xfrm>
            <a:off x="1355834" y="1525324"/>
            <a:ext cx="6500193" cy="12341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a:extLst>
              <a:ext uri="{FF2B5EF4-FFF2-40B4-BE49-F238E27FC236}">
                <a16:creationId xmlns:a16="http://schemas.microsoft.com/office/drawing/2014/main" id="{56768725-962F-1E8A-460C-9EE064527D2E}"/>
              </a:ext>
            </a:extLst>
          </p:cNvPr>
          <p:cNvSpPr/>
          <p:nvPr/>
        </p:nvSpPr>
        <p:spPr>
          <a:xfrm>
            <a:off x="77350" y="2759479"/>
            <a:ext cx="6659321" cy="33065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a:extLst>
              <a:ext uri="{FF2B5EF4-FFF2-40B4-BE49-F238E27FC236}">
                <a16:creationId xmlns:a16="http://schemas.microsoft.com/office/drawing/2014/main" id="{095E2C72-5DB6-700F-4214-6543490D8D2B}"/>
              </a:ext>
            </a:extLst>
          </p:cNvPr>
          <p:cNvSpPr/>
          <p:nvPr/>
        </p:nvSpPr>
        <p:spPr>
          <a:xfrm>
            <a:off x="6736671" y="2634554"/>
            <a:ext cx="5190244" cy="34314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7591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à coins arrondis 3"/>
          <p:cNvSpPr/>
          <p:nvPr/>
        </p:nvSpPr>
        <p:spPr>
          <a:xfrm>
            <a:off x="414836" y="1277892"/>
            <a:ext cx="3873585" cy="501582"/>
          </a:xfrm>
          <a:prstGeom prst="roundRect">
            <a:avLst/>
          </a:prstGeom>
          <a:solidFill>
            <a:schemeClr val="tx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sz="2000" dirty="0"/>
              <a:t>&lt; 21 jours PP</a:t>
            </a:r>
          </a:p>
        </p:txBody>
      </p:sp>
      <p:sp>
        <p:nvSpPr>
          <p:cNvPr id="6" name="Rectangle à coins arrondis 5"/>
          <p:cNvSpPr/>
          <p:nvPr/>
        </p:nvSpPr>
        <p:spPr>
          <a:xfrm>
            <a:off x="4589911" y="1277892"/>
            <a:ext cx="7266730" cy="501582"/>
          </a:xfrm>
          <a:prstGeom prst="roundRect">
            <a:avLst/>
          </a:prstGeom>
          <a:solidFill>
            <a:schemeClr val="accent6">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sz="2000" dirty="0"/>
              <a:t>21 à 60 j PP (effets sur la fertilité/ fécondité)</a:t>
            </a:r>
          </a:p>
        </p:txBody>
      </p:sp>
      <p:sp>
        <p:nvSpPr>
          <p:cNvPr id="5" name="Rectangle à coins arrondis 4"/>
          <p:cNvSpPr/>
          <p:nvPr/>
        </p:nvSpPr>
        <p:spPr>
          <a:xfrm>
            <a:off x="488363" y="2020741"/>
            <a:ext cx="1859853" cy="974672"/>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dirty="0">
                <a:solidFill>
                  <a:schemeClr val="tx1"/>
                </a:solidFill>
              </a:rPr>
              <a:t>Métrite puerpérale ou métrite aigüe</a:t>
            </a:r>
          </a:p>
        </p:txBody>
      </p:sp>
      <p:sp>
        <p:nvSpPr>
          <p:cNvPr id="8" name="Rectangle à coins arrondis 7"/>
          <p:cNvSpPr/>
          <p:nvPr/>
        </p:nvSpPr>
        <p:spPr>
          <a:xfrm>
            <a:off x="2549495" y="2020742"/>
            <a:ext cx="1392932" cy="715359"/>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dirty="0">
                <a:solidFill>
                  <a:schemeClr val="tx1"/>
                </a:solidFill>
              </a:rPr>
              <a:t>Métrite clinique </a:t>
            </a:r>
          </a:p>
        </p:txBody>
      </p:sp>
      <p:sp>
        <p:nvSpPr>
          <p:cNvPr id="9" name="Rectangle à coins arrondis 8"/>
          <p:cNvSpPr/>
          <p:nvPr/>
        </p:nvSpPr>
        <p:spPr>
          <a:xfrm>
            <a:off x="10676387" y="2020741"/>
            <a:ext cx="1189765" cy="395958"/>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dirty="0">
                <a:solidFill>
                  <a:schemeClr val="tx1"/>
                </a:solidFill>
              </a:rPr>
              <a:t>Pyomètre</a:t>
            </a:r>
          </a:p>
        </p:txBody>
      </p:sp>
      <p:sp>
        <p:nvSpPr>
          <p:cNvPr id="10" name="Rectangle à coins arrondis 9"/>
          <p:cNvSpPr/>
          <p:nvPr/>
        </p:nvSpPr>
        <p:spPr>
          <a:xfrm>
            <a:off x="4271798" y="2020742"/>
            <a:ext cx="2589566" cy="1085932"/>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dirty="0">
                <a:solidFill>
                  <a:schemeClr val="tx1"/>
                </a:solidFill>
              </a:rPr>
              <a:t>Endométrite clinique (ou écoulement vaginal purulent) </a:t>
            </a:r>
          </a:p>
        </p:txBody>
      </p:sp>
      <p:sp>
        <p:nvSpPr>
          <p:cNvPr id="11" name="Rectangle à coins arrondis 10"/>
          <p:cNvSpPr/>
          <p:nvPr/>
        </p:nvSpPr>
        <p:spPr>
          <a:xfrm>
            <a:off x="7134035" y="2020742"/>
            <a:ext cx="1915106" cy="1067180"/>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dirty="0">
                <a:solidFill>
                  <a:schemeClr val="tx1"/>
                </a:solidFill>
              </a:rPr>
              <a:t>Endométrite subclinique (ou cytologique) </a:t>
            </a:r>
          </a:p>
        </p:txBody>
      </p:sp>
      <p:sp>
        <p:nvSpPr>
          <p:cNvPr id="12" name="Rectangle à coins arrondis 11"/>
          <p:cNvSpPr/>
          <p:nvPr/>
        </p:nvSpPr>
        <p:spPr>
          <a:xfrm>
            <a:off x="9281161" y="2020742"/>
            <a:ext cx="1269538" cy="553718"/>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dirty="0">
                <a:solidFill>
                  <a:schemeClr val="tx1"/>
                </a:solidFill>
              </a:rPr>
              <a:t>Cervicite</a:t>
            </a:r>
          </a:p>
        </p:txBody>
      </p:sp>
      <p:cxnSp>
        <p:nvCxnSpPr>
          <p:cNvPr id="13" name="Connecteur droit avec flèche 12"/>
          <p:cNvCxnSpPr/>
          <p:nvPr/>
        </p:nvCxnSpPr>
        <p:spPr>
          <a:xfrm>
            <a:off x="911424" y="2995413"/>
            <a:ext cx="0" cy="143508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à coins arrondis 13"/>
          <p:cNvSpPr/>
          <p:nvPr/>
        </p:nvSpPr>
        <p:spPr>
          <a:xfrm>
            <a:off x="343395" y="4430503"/>
            <a:ext cx="4446548" cy="136520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r>
              <a:rPr lang="fr-BE" dirty="0">
                <a:solidFill>
                  <a:schemeClr val="tx1"/>
                </a:solidFill>
              </a:rPr>
              <a:t>- Symptômes généraux (apathie, inappétence, chute en lait, </a:t>
            </a:r>
            <a:r>
              <a:rPr lang="fr-BE" dirty="0">
                <a:solidFill>
                  <a:srgbClr val="FF0000"/>
                </a:solidFill>
              </a:rPr>
              <a:t>T° &gt; 39,5°C</a:t>
            </a:r>
            <a:r>
              <a:rPr lang="fr-BE" dirty="0">
                <a:solidFill>
                  <a:schemeClr val="tx1"/>
                </a:solidFill>
              </a:rPr>
              <a:t>, tachycardie, </a:t>
            </a:r>
            <a:r>
              <a:rPr lang="fr-BE" dirty="0" err="1">
                <a:solidFill>
                  <a:schemeClr val="tx1"/>
                </a:solidFill>
              </a:rPr>
              <a:t>deshydratation</a:t>
            </a:r>
            <a:r>
              <a:rPr lang="fr-BE" dirty="0">
                <a:solidFill>
                  <a:schemeClr val="tx1"/>
                </a:solidFill>
              </a:rPr>
              <a:t>)</a:t>
            </a:r>
          </a:p>
          <a:p>
            <a:r>
              <a:rPr lang="fr-BE" dirty="0">
                <a:solidFill>
                  <a:schemeClr val="tx1"/>
                </a:solidFill>
              </a:rPr>
              <a:t>- Ecoulements vulvaires fétides, brunâtres </a:t>
            </a:r>
          </a:p>
        </p:txBody>
      </p:sp>
      <p:sp>
        <p:nvSpPr>
          <p:cNvPr id="16" name="Rectangle à coins arrondis 15"/>
          <p:cNvSpPr/>
          <p:nvPr/>
        </p:nvSpPr>
        <p:spPr>
          <a:xfrm>
            <a:off x="5016395" y="4897832"/>
            <a:ext cx="3733190" cy="117799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r>
              <a:rPr lang="fr-BE" dirty="0">
                <a:solidFill>
                  <a:schemeClr val="tx1"/>
                </a:solidFill>
              </a:rPr>
              <a:t>- Pas de symptômes généraux </a:t>
            </a:r>
          </a:p>
          <a:p>
            <a:r>
              <a:rPr lang="fr-BE" dirty="0">
                <a:solidFill>
                  <a:schemeClr val="tx1"/>
                </a:solidFill>
              </a:rPr>
              <a:t>- Flocons de pus, écoulement muco-purulents ou purulents (1</a:t>
            </a:r>
            <a:r>
              <a:rPr lang="fr-BE" baseline="30000" dirty="0">
                <a:solidFill>
                  <a:schemeClr val="tx1"/>
                </a:solidFill>
              </a:rPr>
              <a:t>er</a:t>
            </a:r>
            <a:r>
              <a:rPr lang="fr-BE" dirty="0">
                <a:solidFill>
                  <a:schemeClr val="tx1"/>
                </a:solidFill>
              </a:rPr>
              <a:t>, 2</a:t>
            </a:r>
            <a:r>
              <a:rPr lang="fr-BE" baseline="30000" dirty="0">
                <a:solidFill>
                  <a:schemeClr val="tx1"/>
                </a:solidFill>
              </a:rPr>
              <a:t>ème</a:t>
            </a:r>
            <a:r>
              <a:rPr lang="fr-BE" dirty="0">
                <a:solidFill>
                  <a:schemeClr val="tx1"/>
                </a:solidFill>
              </a:rPr>
              <a:t>, 3</a:t>
            </a:r>
            <a:r>
              <a:rPr lang="fr-BE" baseline="30000" dirty="0">
                <a:solidFill>
                  <a:schemeClr val="tx1"/>
                </a:solidFill>
              </a:rPr>
              <a:t>ème</a:t>
            </a:r>
            <a:r>
              <a:rPr lang="fr-BE" dirty="0">
                <a:solidFill>
                  <a:schemeClr val="tx1"/>
                </a:solidFill>
              </a:rPr>
              <a:t> degré)</a:t>
            </a:r>
          </a:p>
        </p:txBody>
      </p:sp>
      <p:cxnSp>
        <p:nvCxnSpPr>
          <p:cNvPr id="18" name="Connecteur droit avec flèche 17"/>
          <p:cNvCxnSpPr/>
          <p:nvPr/>
        </p:nvCxnSpPr>
        <p:spPr>
          <a:xfrm>
            <a:off x="3023659" y="2784346"/>
            <a:ext cx="2" cy="6446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à coins arrondis 19"/>
          <p:cNvSpPr/>
          <p:nvPr/>
        </p:nvSpPr>
        <p:spPr>
          <a:xfrm>
            <a:off x="1238112" y="3429000"/>
            <a:ext cx="4427632" cy="66141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r>
              <a:rPr lang="fr-BE" dirty="0">
                <a:solidFill>
                  <a:schemeClr val="tx1"/>
                </a:solidFill>
              </a:rPr>
              <a:t>- Pas de symptômes généraux </a:t>
            </a:r>
          </a:p>
          <a:p>
            <a:r>
              <a:rPr lang="fr-BE" dirty="0">
                <a:solidFill>
                  <a:schemeClr val="tx1"/>
                </a:solidFill>
              </a:rPr>
              <a:t>- Ecoulements vulvaires fétides, brunâtres</a:t>
            </a:r>
          </a:p>
        </p:txBody>
      </p:sp>
      <p:cxnSp>
        <p:nvCxnSpPr>
          <p:cNvPr id="22" name="Connecteur droit avec flèche 21"/>
          <p:cNvCxnSpPr/>
          <p:nvPr/>
        </p:nvCxnSpPr>
        <p:spPr>
          <a:xfrm flipH="1">
            <a:off x="5879484" y="3106674"/>
            <a:ext cx="1361" cy="179115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à coins arrondis 23"/>
          <p:cNvSpPr/>
          <p:nvPr/>
        </p:nvSpPr>
        <p:spPr>
          <a:xfrm>
            <a:off x="8874117" y="3305881"/>
            <a:ext cx="2672490" cy="983742"/>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r>
              <a:rPr lang="fr-BE" dirty="0">
                <a:solidFill>
                  <a:schemeClr val="tx1"/>
                </a:solidFill>
              </a:rPr>
              <a:t>Associée dans 50 % des cas avec un écoulement vaginal anormal </a:t>
            </a:r>
          </a:p>
        </p:txBody>
      </p:sp>
      <p:sp>
        <p:nvSpPr>
          <p:cNvPr id="25" name="Rectangle à coins arrondis 24"/>
          <p:cNvSpPr/>
          <p:nvPr/>
        </p:nvSpPr>
        <p:spPr>
          <a:xfrm>
            <a:off x="9304923" y="4879273"/>
            <a:ext cx="2561230" cy="127503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r>
              <a:rPr lang="fr-BE" dirty="0">
                <a:solidFill>
                  <a:schemeClr val="tx1"/>
                </a:solidFill>
              </a:rPr>
              <a:t>- Corps jaune ou pas </a:t>
            </a:r>
          </a:p>
          <a:p>
            <a:r>
              <a:rPr lang="fr-BE" dirty="0">
                <a:solidFill>
                  <a:schemeClr val="tx1"/>
                </a:solidFill>
              </a:rPr>
              <a:t>- Anoestrus</a:t>
            </a:r>
          </a:p>
          <a:p>
            <a:r>
              <a:rPr lang="fr-BE" dirty="0">
                <a:solidFill>
                  <a:schemeClr val="tx1"/>
                </a:solidFill>
              </a:rPr>
              <a:t>- Distension utérine</a:t>
            </a:r>
          </a:p>
          <a:p>
            <a:r>
              <a:rPr lang="fr-BE" dirty="0">
                <a:solidFill>
                  <a:schemeClr val="tx1"/>
                </a:solidFill>
              </a:rPr>
              <a:t>- Col ouvert ou non</a:t>
            </a:r>
          </a:p>
        </p:txBody>
      </p:sp>
      <p:sp>
        <p:nvSpPr>
          <p:cNvPr id="26" name="Rectangle à coins arrondis 25"/>
          <p:cNvSpPr/>
          <p:nvPr/>
        </p:nvSpPr>
        <p:spPr>
          <a:xfrm>
            <a:off x="6097850" y="3518163"/>
            <a:ext cx="2305849" cy="79823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r>
              <a:rPr lang="fr-BE" dirty="0">
                <a:solidFill>
                  <a:schemeClr val="tx1"/>
                </a:solidFill>
              </a:rPr>
              <a:t>Augmentation des </a:t>
            </a:r>
            <a:r>
              <a:rPr lang="fr-BE" dirty="0" err="1">
                <a:solidFill>
                  <a:schemeClr val="tx1"/>
                </a:solidFill>
              </a:rPr>
              <a:t>PMN</a:t>
            </a:r>
            <a:r>
              <a:rPr lang="fr-BE" dirty="0">
                <a:solidFill>
                  <a:schemeClr val="tx1"/>
                </a:solidFill>
              </a:rPr>
              <a:t> (&gt; 5 à 18 %)</a:t>
            </a:r>
          </a:p>
        </p:txBody>
      </p:sp>
      <p:sp>
        <p:nvSpPr>
          <p:cNvPr id="23" name="Rectangle à coins arrondis 22"/>
          <p:cNvSpPr/>
          <p:nvPr/>
        </p:nvSpPr>
        <p:spPr>
          <a:xfrm>
            <a:off x="1544112" y="5867430"/>
            <a:ext cx="1287846" cy="357679"/>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dirty="0">
                <a:solidFill>
                  <a:schemeClr val="tx1"/>
                </a:solidFill>
              </a:rPr>
              <a:t>15 à 70 %</a:t>
            </a:r>
          </a:p>
        </p:txBody>
      </p:sp>
      <p:sp>
        <p:nvSpPr>
          <p:cNvPr id="28" name="Rectangle à coins arrondis 27"/>
          <p:cNvSpPr/>
          <p:nvPr/>
        </p:nvSpPr>
        <p:spPr>
          <a:xfrm>
            <a:off x="9541576" y="4361341"/>
            <a:ext cx="1287846" cy="357679"/>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dirty="0">
                <a:solidFill>
                  <a:schemeClr val="tx1"/>
                </a:solidFill>
              </a:rPr>
              <a:t>15 à 40 %</a:t>
            </a:r>
          </a:p>
        </p:txBody>
      </p:sp>
      <p:sp>
        <p:nvSpPr>
          <p:cNvPr id="29" name="Rectangle à coins arrondis 28"/>
          <p:cNvSpPr/>
          <p:nvPr/>
        </p:nvSpPr>
        <p:spPr>
          <a:xfrm>
            <a:off x="6744554" y="4362255"/>
            <a:ext cx="1287846" cy="357679"/>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dirty="0">
                <a:solidFill>
                  <a:schemeClr val="tx1"/>
                </a:solidFill>
              </a:rPr>
              <a:t>20 à 40 %</a:t>
            </a:r>
          </a:p>
        </p:txBody>
      </p:sp>
      <p:sp>
        <p:nvSpPr>
          <p:cNvPr id="30" name="Rectangle à coins arrondis 29"/>
          <p:cNvSpPr/>
          <p:nvPr/>
        </p:nvSpPr>
        <p:spPr>
          <a:xfrm>
            <a:off x="5526498" y="6154304"/>
            <a:ext cx="1287846" cy="357679"/>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dirty="0">
                <a:solidFill>
                  <a:schemeClr val="tx1"/>
                </a:solidFill>
              </a:rPr>
              <a:t>15 à 30 %</a:t>
            </a:r>
          </a:p>
        </p:txBody>
      </p:sp>
      <p:cxnSp>
        <p:nvCxnSpPr>
          <p:cNvPr id="31" name="Connecteur droit avec flèche 30"/>
          <p:cNvCxnSpPr/>
          <p:nvPr/>
        </p:nvCxnSpPr>
        <p:spPr>
          <a:xfrm>
            <a:off x="7827497" y="3099019"/>
            <a:ext cx="0" cy="4017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9859127" y="2574460"/>
            <a:ext cx="0" cy="72215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Rectangle à coins arrondis 34"/>
          <p:cNvSpPr/>
          <p:nvPr/>
        </p:nvSpPr>
        <p:spPr>
          <a:xfrm>
            <a:off x="9859127" y="6226936"/>
            <a:ext cx="643922" cy="357679"/>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dirty="0">
                <a:solidFill>
                  <a:schemeClr val="tx1"/>
                </a:solidFill>
              </a:rPr>
              <a:t>5 %</a:t>
            </a:r>
          </a:p>
        </p:txBody>
      </p:sp>
      <p:cxnSp>
        <p:nvCxnSpPr>
          <p:cNvPr id="36" name="Connecteur droit avec flèche 35"/>
          <p:cNvCxnSpPr/>
          <p:nvPr/>
        </p:nvCxnSpPr>
        <p:spPr>
          <a:xfrm>
            <a:off x="11664619" y="2416700"/>
            <a:ext cx="0" cy="248113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59BEF2FD-598F-93C6-ADAA-E0CC56E3E7BA}"/>
              </a:ext>
            </a:extLst>
          </p:cNvPr>
          <p:cNvSpPr txBox="1"/>
          <p:nvPr/>
        </p:nvSpPr>
        <p:spPr>
          <a:xfrm>
            <a:off x="716514" y="251847"/>
            <a:ext cx="9258405" cy="369332"/>
          </a:xfrm>
          <a:prstGeom prst="rect">
            <a:avLst/>
          </a:prstGeom>
          <a:noFill/>
        </p:spPr>
        <p:txBody>
          <a:bodyPr wrap="square">
            <a:spAutoFit/>
          </a:bodyPr>
          <a:lstStyle/>
          <a:p>
            <a:r>
              <a:rPr lang="fr-BE" sz="1800" dirty="0">
                <a:solidFill>
                  <a:srgbClr val="CC4856"/>
                </a:solidFill>
                <a:latin typeface="Montserrat SemiBold" panose="00000700000000000000" pitchFamily="2" charset="0"/>
              </a:rPr>
              <a:t>Classification des infections utérines chez la vache </a:t>
            </a:r>
          </a:p>
        </p:txBody>
      </p:sp>
      <p:sp>
        <p:nvSpPr>
          <p:cNvPr id="17" name="ZoneTexte 16">
            <a:extLst>
              <a:ext uri="{FF2B5EF4-FFF2-40B4-BE49-F238E27FC236}">
                <a16:creationId xmlns:a16="http://schemas.microsoft.com/office/drawing/2014/main" id="{1935B3CA-3536-9D1B-8323-8C6BADC8F4CC}"/>
              </a:ext>
            </a:extLst>
          </p:cNvPr>
          <p:cNvSpPr txBox="1"/>
          <p:nvPr/>
        </p:nvSpPr>
        <p:spPr>
          <a:xfrm>
            <a:off x="189849" y="833285"/>
            <a:ext cx="5361561" cy="307777"/>
          </a:xfrm>
          <a:prstGeom prst="rect">
            <a:avLst/>
          </a:prstGeom>
          <a:noFill/>
        </p:spPr>
        <p:txBody>
          <a:bodyPr wrap="square">
            <a:spAutoFit/>
          </a:bodyPr>
          <a:lstStyle/>
          <a:p>
            <a:pPr algn="ctr"/>
            <a:r>
              <a:rPr lang="fr-BE" sz="1400" dirty="0"/>
              <a:t>(Adapté de Sheldon et al. 2006, Leblanc 2014 et </a:t>
            </a:r>
            <a:r>
              <a:rPr lang="fr-BE" sz="1400" dirty="0" err="1"/>
              <a:t>Deguillaume</a:t>
            </a:r>
            <a:r>
              <a:rPr lang="fr-BE" sz="1400" dirty="0"/>
              <a:t> 2007) </a:t>
            </a:r>
          </a:p>
        </p:txBody>
      </p:sp>
    </p:spTree>
    <p:extLst>
      <p:ext uri="{BB962C8B-B14F-4D97-AF65-F5344CB8AC3E}">
        <p14:creationId xmlns:p14="http://schemas.microsoft.com/office/powerpoint/2010/main" val="419369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8" grpId="0" animBg="1"/>
      <p:bldP spid="9" grpId="0" animBg="1"/>
      <p:bldP spid="10" grpId="0" animBg="1"/>
      <p:bldP spid="11" grpId="0" animBg="1"/>
      <p:bldP spid="12" grpId="0" animBg="1"/>
      <p:bldP spid="14" grpId="0" animBg="1"/>
      <p:bldP spid="16" grpId="0" animBg="1"/>
      <p:bldP spid="20" grpId="0" animBg="1"/>
      <p:bldP spid="24" grpId="0" animBg="1"/>
      <p:bldP spid="25" grpId="0" animBg="1"/>
      <p:bldP spid="26" grpId="0" animBg="1"/>
      <p:bldP spid="23" grpId="0" animBg="1"/>
      <p:bldP spid="28" grpId="0" animBg="1"/>
      <p:bldP spid="29" grpId="0" animBg="1"/>
      <p:bldP spid="30"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dia0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3888" y="462641"/>
            <a:ext cx="2402571" cy="306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6460" y="4258721"/>
            <a:ext cx="2421118" cy="178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622" y="4352434"/>
            <a:ext cx="2752305" cy="159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e 23"/>
          <p:cNvGrpSpPr/>
          <p:nvPr/>
        </p:nvGrpSpPr>
        <p:grpSpPr>
          <a:xfrm>
            <a:off x="4446474" y="3987024"/>
            <a:ext cx="3938752" cy="2436256"/>
            <a:chOff x="1187624" y="2204864"/>
            <a:chExt cx="5328593" cy="3681868"/>
          </a:xfrm>
        </p:grpSpPr>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3" y="2204864"/>
              <a:ext cx="5256584" cy="343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ZoneTexte 25"/>
            <p:cNvSpPr txBox="1"/>
            <p:nvPr/>
          </p:nvSpPr>
          <p:spPr>
            <a:xfrm>
              <a:off x="1187624" y="5353470"/>
              <a:ext cx="249916" cy="533262"/>
            </a:xfrm>
            <a:prstGeom prst="rect">
              <a:avLst/>
            </a:prstGeom>
            <a:noFill/>
          </p:spPr>
          <p:txBody>
            <a:bodyPr wrap="none" rtlCol="0">
              <a:spAutoFit/>
            </a:bodyPr>
            <a:lstStyle/>
            <a:p>
              <a:endParaRPr lang="fr-BE" sz="1693" dirty="0">
                <a:solidFill>
                  <a:srgbClr val="FFFF00"/>
                </a:solidFill>
              </a:endParaRPr>
            </a:p>
          </p:txBody>
        </p:sp>
      </p:grpSp>
      <p:pic>
        <p:nvPicPr>
          <p:cNvPr id="4" name="Image 3">
            <a:extLst>
              <a:ext uri="{FF2B5EF4-FFF2-40B4-BE49-F238E27FC236}">
                <a16:creationId xmlns:a16="http://schemas.microsoft.com/office/drawing/2014/main" id="{7A592F6B-25F8-6EB9-1DB0-BABD4E083771}"/>
              </a:ext>
            </a:extLst>
          </p:cNvPr>
          <p:cNvPicPr>
            <a:picLocks noChangeAspect="1"/>
          </p:cNvPicPr>
          <p:nvPr/>
        </p:nvPicPr>
        <p:blipFill>
          <a:blip r:embed="rId6"/>
          <a:stretch>
            <a:fillRect/>
          </a:stretch>
        </p:blipFill>
        <p:spPr>
          <a:xfrm>
            <a:off x="3355560" y="380784"/>
            <a:ext cx="2927063" cy="3168616"/>
          </a:xfrm>
          <a:prstGeom prst="rect">
            <a:avLst/>
          </a:prstGeom>
        </p:spPr>
      </p:pic>
      <p:sp>
        <p:nvSpPr>
          <p:cNvPr id="5" name="ZoneTexte 4">
            <a:extLst>
              <a:ext uri="{FF2B5EF4-FFF2-40B4-BE49-F238E27FC236}">
                <a16:creationId xmlns:a16="http://schemas.microsoft.com/office/drawing/2014/main" id="{D1A01176-1605-F01D-7F03-1C5FE4CC1C04}"/>
              </a:ext>
            </a:extLst>
          </p:cNvPr>
          <p:cNvSpPr txBox="1"/>
          <p:nvPr/>
        </p:nvSpPr>
        <p:spPr>
          <a:xfrm>
            <a:off x="3614152" y="3137788"/>
            <a:ext cx="2493568" cy="337657"/>
          </a:xfrm>
          <a:prstGeom prst="rect">
            <a:avLst/>
          </a:prstGeom>
          <a:noFill/>
        </p:spPr>
        <p:txBody>
          <a:bodyPr wrap="none" rtlCol="0">
            <a:spAutoFit/>
          </a:bodyPr>
          <a:lstStyle/>
          <a:p>
            <a:r>
              <a:rPr lang="fr-BE" sz="1594" dirty="0">
                <a:solidFill>
                  <a:schemeClr val="bg1"/>
                </a:solidFill>
              </a:rPr>
              <a:t>Métrite clinique/puerpérale</a:t>
            </a:r>
          </a:p>
        </p:txBody>
      </p:sp>
      <p:sp>
        <p:nvSpPr>
          <p:cNvPr id="6" name="ZoneTexte 5">
            <a:extLst>
              <a:ext uri="{FF2B5EF4-FFF2-40B4-BE49-F238E27FC236}">
                <a16:creationId xmlns:a16="http://schemas.microsoft.com/office/drawing/2014/main" id="{13731F9E-EDBA-029F-CD5D-F198F38839EC}"/>
              </a:ext>
            </a:extLst>
          </p:cNvPr>
          <p:cNvSpPr txBox="1"/>
          <p:nvPr/>
        </p:nvSpPr>
        <p:spPr>
          <a:xfrm>
            <a:off x="7781385" y="2992182"/>
            <a:ext cx="990849" cy="337657"/>
          </a:xfrm>
          <a:prstGeom prst="rect">
            <a:avLst/>
          </a:prstGeom>
          <a:noFill/>
        </p:spPr>
        <p:txBody>
          <a:bodyPr wrap="none" rtlCol="0">
            <a:spAutoFit/>
          </a:bodyPr>
          <a:lstStyle/>
          <a:p>
            <a:r>
              <a:rPr lang="fr-BE" sz="1594" dirty="0">
                <a:solidFill>
                  <a:schemeClr val="bg1"/>
                </a:solidFill>
              </a:rPr>
              <a:t>Pyomètre</a:t>
            </a:r>
          </a:p>
        </p:txBody>
      </p:sp>
      <p:sp>
        <p:nvSpPr>
          <p:cNvPr id="8" name="ZoneTexte 7">
            <a:extLst>
              <a:ext uri="{FF2B5EF4-FFF2-40B4-BE49-F238E27FC236}">
                <a16:creationId xmlns:a16="http://schemas.microsoft.com/office/drawing/2014/main" id="{63D4ABA4-62D3-01EE-01C7-25B5E907ACA9}"/>
              </a:ext>
            </a:extLst>
          </p:cNvPr>
          <p:cNvSpPr txBox="1"/>
          <p:nvPr/>
        </p:nvSpPr>
        <p:spPr>
          <a:xfrm>
            <a:off x="5952563" y="5934810"/>
            <a:ext cx="1919051" cy="337657"/>
          </a:xfrm>
          <a:prstGeom prst="rect">
            <a:avLst/>
          </a:prstGeom>
          <a:noFill/>
        </p:spPr>
        <p:txBody>
          <a:bodyPr wrap="none" rtlCol="0">
            <a:spAutoFit/>
          </a:bodyPr>
          <a:lstStyle/>
          <a:p>
            <a:r>
              <a:rPr lang="fr-BE" sz="1594" dirty="0">
                <a:solidFill>
                  <a:schemeClr val="bg1"/>
                </a:solidFill>
              </a:rPr>
              <a:t>Endométrite clinique</a:t>
            </a:r>
          </a:p>
        </p:txBody>
      </p:sp>
      <p:sp>
        <p:nvSpPr>
          <p:cNvPr id="9" name="ZoneTexte 8">
            <a:extLst>
              <a:ext uri="{FF2B5EF4-FFF2-40B4-BE49-F238E27FC236}">
                <a16:creationId xmlns:a16="http://schemas.microsoft.com/office/drawing/2014/main" id="{5CCE945E-9EEE-E3C3-5C84-2257E329C818}"/>
              </a:ext>
            </a:extLst>
          </p:cNvPr>
          <p:cNvSpPr txBox="1"/>
          <p:nvPr/>
        </p:nvSpPr>
        <p:spPr>
          <a:xfrm>
            <a:off x="9126111" y="5652274"/>
            <a:ext cx="2214004" cy="337657"/>
          </a:xfrm>
          <a:prstGeom prst="rect">
            <a:avLst/>
          </a:prstGeom>
          <a:noFill/>
        </p:spPr>
        <p:txBody>
          <a:bodyPr wrap="none" rtlCol="0">
            <a:spAutoFit/>
          </a:bodyPr>
          <a:lstStyle/>
          <a:p>
            <a:r>
              <a:rPr lang="fr-BE" sz="1594" dirty="0">
                <a:solidFill>
                  <a:schemeClr val="bg1"/>
                </a:solidFill>
              </a:rPr>
              <a:t>Endométrite subclinique</a:t>
            </a:r>
          </a:p>
        </p:txBody>
      </p:sp>
      <p:sp>
        <p:nvSpPr>
          <p:cNvPr id="11" name="ZoneTexte 10">
            <a:extLst>
              <a:ext uri="{FF2B5EF4-FFF2-40B4-BE49-F238E27FC236}">
                <a16:creationId xmlns:a16="http://schemas.microsoft.com/office/drawing/2014/main" id="{231CD2D6-207C-11B1-2936-6748B17D056D}"/>
              </a:ext>
            </a:extLst>
          </p:cNvPr>
          <p:cNvSpPr txBox="1"/>
          <p:nvPr/>
        </p:nvSpPr>
        <p:spPr>
          <a:xfrm>
            <a:off x="2625935" y="5616415"/>
            <a:ext cx="907364" cy="337657"/>
          </a:xfrm>
          <a:prstGeom prst="rect">
            <a:avLst/>
          </a:prstGeom>
          <a:noFill/>
        </p:spPr>
        <p:txBody>
          <a:bodyPr wrap="none" rtlCol="0">
            <a:spAutoFit/>
          </a:bodyPr>
          <a:lstStyle/>
          <a:p>
            <a:r>
              <a:rPr lang="fr-BE" sz="1594" dirty="0">
                <a:solidFill>
                  <a:schemeClr val="bg1"/>
                </a:solidFill>
              </a:rPr>
              <a:t>Cervicite</a:t>
            </a:r>
          </a:p>
        </p:txBody>
      </p:sp>
      <p:sp>
        <p:nvSpPr>
          <p:cNvPr id="7" name="ZoneTexte 6">
            <a:extLst>
              <a:ext uri="{FF2B5EF4-FFF2-40B4-BE49-F238E27FC236}">
                <a16:creationId xmlns:a16="http://schemas.microsoft.com/office/drawing/2014/main" id="{12DB6BEB-2263-A04E-7570-9C414CB4602D}"/>
              </a:ext>
            </a:extLst>
          </p:cNvPr>
          <p:cNvSpPr txBox="1"/>
          <p:nvPr/>
        </p:nvSpPr>
        <p:spPr>
          <a:xfrm>
            <a:off x="0" y="236189"/>
            <a:ext cx="3091543" cy="369332"/>
          </a:xfrm>
          <a:prstGeom prst="rect">
            <a:avLst/>
          </a:prstGeom>
          <a:noFill/>
        </p:spPr>
        <p:txBody>
          <a:bodyPr wrap="square">
            <a:spAutoFit/>
          </a:bodyPr>
          <a:lstStyle/>
          <a:p>
            <a:pPr algn="ctr"/>
            <a:r>
              <a:rPr lang="fr-BE" sz="1800" dirty="0">
                <a:solidFill>
                  <a:srgbClr val="CC4856"/>
                </a:solidFill>
                <a:latin typeface="Montserrat SemiBold" panose="00000700000000000000" pitchFamily="2" charset="0"/>
              </a:rPr>
              <a:t>La clinique </a:t>
            </a:r>
            <a:endParaRPr lang="fr-BE" sz="1200" dirty="0">
              <a:solidFill>
                <a:srgbClr val="CC4856"/>
              </a:solidFill>
              <a:latin typeface="Montserrat SemiBold" panose="00000700000000000000" pitchFamily="2" charset="0"/>
            </a:endParaRPr>
          </a:p>
        </p:txBody>
      </p:sp>
    </p:spTree>
    <p:extLst>
      <p:ext uri="{BB962C8B-B14F-4D97-AF65-F5344CB8AC3E}">
        <p14:creationId xmlns:p14="http://schemas.microsoft.com/office/powerpoint/2010/main" val="2544724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Dossier 360 Learning\Parcours 5 les infections utérines\Module 1 Définir et raisonner\Propédeutiques infections utérin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5240" y="273386"/>
            <a:ext cx="8893095" cy="64172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descr="C:\Users\User\AppData\Local\Temp\SNAGHTML206980e3.PNG">
            <a:extLst>
              <a:ext uri="{FF2B5EF4-FFF2-40B4-BE49-F238E27FC236}">
                <a16:creationId xmlns:a16="http://schemas.microsoft.com/office/drawing/2014/main" id="{ED9CE01D-C1DB-14E2-CB22-F456D00C6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52" y="452682"/>
            <a:ext cx="1475637" cy="2836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6F400065-0F9C-17F0-9416-FBE318730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5985" y="322102"/>
            <a:ext cx="1340981" cy="54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dia0957">
            <a:extLst>
              <a:ext uri="{FF2B5EF4-FFF2-40B4-BE49-F238E27FC236}">
                <a16:creationId xmlns:a16="http://schemas.microsoft.com/office/drawing/2014/main" id="{E4A5D3D3-922C-9595-880B-AF14BB457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8044" y="1062289"/>
            <a:ext cx="1328720" cy="96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M:\Dossier 360 Learning\Parcours 5 les infections utérines\Module 1 Définir et raisonner\Cytobrosse Kasimanickam 2004.jpg">
            <a:extLst>
              <a:ext uri="{FF2B5EF4-FFF2-40B4-BE49-F238E27FC236}">
                <a16:creationId xmlns:a16="http://schemas.microsoft.com/office/drawing/2014/main" id="{ECEB8A6B-CDD8-2127-B54F-BA635F95EE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8595" y="5047471"/>
            <a:ext cx="1548532" cy="12768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Dossier 360 Learning\Parcours 5 les infections utérines\Module 1 Définir et raisonner\Multitstix bayer.jpg">
            <a:extLst>
              <a:ext uri="{FF2B5EF4-FFF2-40B4-BE49-F238E27FC236}">
                <a16:creationId xmlns:a16="http://schemas.microsoft.com/office/drawing/2014/main" id="{4CDF6727-604B-42EE-F508-A088FDDED8A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0339" y="3461502"/>
            <a:ext cx="1444227" cy="14442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User\AppData\Local\Temp\SNAGHTML65d5b3.PNG">
            <a:extLst>
              <a:ext uri="{FF2B5EF4-FFF2-40B4-BE49-F238E27FC236}">
                <a16:creationId xmlns:a16="http://schemas.microsoft.com/office/drawing/2014/main" id="{9FDC2EFF-9D64-9775-F95B-6C2950EB3B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246421">
            <a:off x="118905" y="5272661"/>
            <a:ext cx="2233271" cy="12768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endometrite 2eme degre">
            <a:extLst>
              <a:ext uri="{FF2B5EF4-FFF2-40B4-BE49-F238E27FC236}">
                <a16:creationId xmlns:a16="http://schemas.microsoft.com/office/drawing/2014/main" id="{EDEA986C-F562-DBDC-C5D2-2F69497F0E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25639" y="2265380"/>
            <a:ext cx="2244811" cy="94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M:\Dossier 360 Learning\Parcours 5 les infections utérines\Module 1 Définir et raisonner\Pince à biopsie.jpg">
            <a:extLst>
              <a:ext uri="{FF2B5EF4-FFF2-40B4-BE49-F238E27FC236}">
                <a16:creationId xmlns:a16="http://schemas.microsoft.com/office/drawing/2014/main" id="{51107ED9-58E5-137C-FE44-64B0A3D7F29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60415" y="6066576"/>
            <a:ext cx="832228" cy="624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411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14">
            <a:extLst>
              <a:ext uri="{FF2B5EF4-FFF2-40B4-BE49-F238E27FC236}">
                <a16:creationId xmlns:a16="http://schemas.microsoft.com/office/drawing/2014/main" id="{7C542B1B-7AFC-4B53-BBDE-A80C98DC9868}"/>
              </a:ext>
            </a:extLst>
          </p:cNvPr>
          <p:cNvSpPr/>
          <p:nvPr/>
        </p:nvSpPr>
        <p:spPr>
          <a:xfrm>
            <a:off x="5183716" y="1837488"/>
            <a:ext cx="7008284" cy="12884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399" tIns="54199" rIns="108399" bIns="54199" anchor="ctr"/>
          <a:lstStyle/>
          <a:p>
            <a:pPr algn="ctr">
              <a:defRPr/>
            </a:pPr>
            <a:r>
              <a:rPr lang="fr-BE" sz="2400" b="1" dirty="0">
                <a:solidFill>
                  <a:schemeClr val="tx1"/>
                </a:solidFill>
                <a:cs typeface="Calibri" panose="020F0502020204030204" pitchFamily="34" charset="0"/>
              </a:rPr>
              <a:t>Professeur honoraire Christian </a:t>
            </a:r>
            <a:r>
              <a:rPr lang="fr-BE" sz="2400" b="1" dirty="0" err="1">
                <a:solidFill>
                  <a:schemeClr val="tx1"/>
                </a:solidFill>
                <a:cs typeface="Calibri" panose="020F0502020204030204" pitchFamily="34" charset="0"/>
              </a:rPr>
              <a:t>Hanzen</a:t>
            </a:r>
            <a:endParaRPr lang="fr-BE" sz="2400" b="1" dirty="0">
              <a:solidFill>
                <a:schemeClr val="tx1"/>
              </a:solidFill>
              <a:cs typeface="Calibri" panose="020F0502020204030204" pitchFamily="34" charset="0"/>
            </a:endParaRPr>
          </a:p>
          <a:p>
            <a:pPr algn="ctr">
              <a:defRPr/>
            </a:pPr>
            <a:r>
              <a:rPr lang="fr-BE" sz="2400" dirty="0">
                <a:solidFill>
                  <a:schemeClr val="tx1"/>
                </a:solidFill>
                <a:cs typeface="Calibri" panose="020F0502020204030204" pitchFamily="34" charset="0"/>
              </a:rPr>
              <a:t>Université de Liège</a:t>
            </a:r>
          </a:p>
          <a:p>
            <a:pPr algn="ctr">
              <a:defRPr/>
            </a:pPr>
            <a:r>
              <a:rPr lang="fr-BE" sz="2400" dirty="0">
                <a:solidFill>
                  <a:schemeClr val="tx1"/>
                </a:solidFill>
                <a:cs typeface="Calibri" panose="020F0502020204030204" pitchFamily="34" charset="0"/>
              </a:rPr>
              <a:t>Consultant </a:t>
            </a:r>
            <a:r>
              <a:rPr lang="fr-BE" sz="2400" dirty="0" err="1">
                <a:solidFill>
                  <a:schemeClr val="tx1"/>
                </a:solidFill>
                <a:cs typeface="Calibri" panose="020F0502020204030204" pitchFamily="34" charset="0"/>
              </a:rPr>
              <a:t>Rumexperts</a:t>
            </a:r>
            <a:endParaRPr lang="fr-BE" sz="2400" dirty="0">
              <a:solidFill>
                <a:schemeClr val="tx1"/>
              </a:solidFill>
              <a:cs typeface="Calibri" panose="020F0502020204030204" pitchFamily="34" charset="0"/>
            </a:endParaRPr>
          </a:p>
        </p:txBody>
      </p:sp>
      <p:sp>
        <p:nvSpPr>
          <p:cNvPr id="6" name="ZoneTexte 5">
            <a:extLst>
              <a:ext uri="{FF2B5EF4-FFF2-40B4-BE49-F238E27FC236}">
                <a16:creationId xmlns:a16="http://schemas.microsoft.com/office/drawing/2014/main" id="{CE3B01F2-7E53-459F-AF05-327916DE0A10}"/>
              </a:ext>
            </a:extLst>
          </p:cNvPr>
          <p:cNvSpPr txBox="1"/>
          <p:nvPr/>
        </p:nvSpPr>
        <p:spPr>
          <a:xfrm>
            <a:off x="6805030" y="3740376"/>
            <a:ext cx="5061001" cy="2263761"/>
          </a:xfrm>
          <a:prstGeom prst="rect">
            <a:avLst/>
          </a:prstGeom>
          <a:noFill/>
        </p:spPr>
        <p:txBody>
          <a:bodyPr wrap="square">
            <a:spAutoFit/>
          </a:bodyPr>
          <a:lstStyle/>
          <a:p>
            <a:pPr>
              <a:lnSpc>
                <a:spcPct val="204000"/>
              </a:lnSpc>
            </a:pPr>
            <a:r>
              <a:rPr lang="fr-BE" sz="1793" u="sng"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https://www.facebook.com/Theriogenologie</a:t>
            </a:r>
            <a:r>
              <a:rPr lang="fr-BE" sz="1793" u="sng"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p>
          <a:p>
            <a:pPr>
              <a:lnSpc>
                <a:spcPct val="204000"/>
              </a:lnSpc>
            </a:pPr>
            <a:r>
              <a:rPr lang="fr-BE" sz="1793" u="sng"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3" tooltip="https://www.glossairereproduction.be/">
                  <a:extLst>
                    <a:ext uri="{A12FA001-AC4F-418D-AE19-62706E023703}">
                      <ahyp:hlinkClr xmlns:ahyp="http://schemas.microsoft.com/office/drawing/2018/hyperlinkcolor" val="tx"/>
                    </a:ext>
                  </a:extLst>
                </a:hlinkClick>
              </a:rPr>
              <a:t>https://www.glossairereproduction.be/</a:t>
            </a:r>
            <a:endParaRPr lang="fr-BE" sz="1793"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nSpc>
                <a:spcPct val="204000"/>
              </a:lnSpc>
            </a:pPr>
            <a:r>
              <a:rPr lang="fr-BE" sz="1793" u="sng"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4" tooltip="https://www.rumexperts.vet/">
                  <a:extLst>
                    <a:ext uri="{A12FA001-AC4F-418D-AE19-62706E023703}">
                      <ahyp:hlinkClr xmlns:ahyp="http://schemas.microsoft.com/office/drawing/2018/hyperlinkcolor" val="tx"/>
                    </a:ext>
                  </a:extLst>
                </a:hlinkClick>
              </a:rPr>
              <a:t>https://www.rumexperts.vet/</a:t>
            </a:r>
            <a:r>
              <a:rPr lang="fr-BE" sz="1793" u="sng"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p>
          <a:p>
            <a:pPr>
              <a:lnSpc>
                <a:spcPct val="204000"/>
              </a:lnSpc>
            </a:pPr>
            <a:r>
              <a:rPr lang="fr-BE" sz="1793" u="sng"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https://www.youtube.com/@christianhanzen8109</a:t>
            </a:r>
            <a:r>
              <a:rPr lang="fr-BE" sz="1793"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7" name="Image 6">
            <a:extLst>
              <a:ext uri="{FF2B5EF4-FFF2-40B4-BE49-F238E27FC236}">
                <a16:creationId xmlns:a16="http://schemas.microsoft.com/office/drawing/2014/main" id="{D9A9DF14-9E7B-428F-A96C-0F0204428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963" y="3941429"/>
            <a:ext cx="387541" cy="387971"/>
          </a:xfrm>
          <a:prstGeom prst="rect">
            <a:avLst/>
          </a:prstGeom>
        </p:spPr>
      </p:pic>
      <p:sp>
        <p:nvSpPr>
          <p:cNvPr id="8" name="Rectangle 7">
            <a:extLst>
              <a:ext uri="{FF2B5EF4-FFF2-40B4-BE49-F238E27FC236}">
                <a16:creationId xmlns:a16="http://schemas.microsoft.com/office/drawing/2014/main" id="{EA8BCD06-BCE0-4FF2-91CF-66490E6F5647}"/>
              </a:ext>
            </a:extLst>
          </p:cNvPr>
          <p:cNvSpPr/>
          <p:nvPr/>
        </p:nvSpPr>
        <p:spPr>
          <a:xfrm>
            <a:off x="5497967" y="4295564"/>
            <a:ext cx="1807534" cy="646331"/>
          </a:xfrm>
          <a:prstGeom prst="rect">
            <a:avLst/>
          </a:prstGeom>
        </p:spPr>
        <p:txBody>
          <a:bodyPr wrap="square">
            <a:spAutoFit/>
          </a:bodyPr>
          <a:lstStyle/>
          <a:p>
            <a:pPr algn="ctr"/>
            <a:r>
              <a:rPr lang="fr-FR" sz="3600" dirty="0"/>
              <a:t>📖</a:t>
            </a:r>
            <a:r>
              <a:rPr lang="fr-FR" dirty="0"/>
              <a:t> </a:t>
            </a:r>
          </a:p>
        </p:txBody>
      </p:sp>
      <p:pic>
        <p:nvPicPr>
          <p:cNvPr id="9" name="Picture 2" descr="Fichier:YouTube full-color icon (2017).svg">
            <a:extLst>
              <a:ext uri="{FF2B5EF4-FFF2-40B4-BE49-F238E27FC236}">
                <a16:creationId xmlns:a16="http://schemas.microsoft.com/office/drawing/2014/main" id="{E6565759-D79F-4E13-8DE0-BF931B7DED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7672" y="5615600"/>
            <a:ext cx="508125" cy="35529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949E1E9A-3D1F-44C5-90FD-8BC0FEB541D5}"/>
              </a:ext>
            </a:extLst>
          </p:cNvPr>
          <p:cNvPicPr>
            <a:picLocks noChangeAspect="1"/>
          </p:cNvPicPr>
          <p:nvPr/>
        </p:nvPicPr>
        <p:blipFill>
          <a:blip r:embed="rId8"/>
          <a:stretch>
            <a:fillRect/>
          </a:stretch>
        </p:blipFill>
        <p:spPr>
          <a:xfrm>
            <a:off x="6193331" y="5039589"/>
            <a:ext cx="416803" cy="416803"/>
          </a:xfrm>
          <a:prstGeom prst="rect">
            <a:avLst/>
          </a:prstGeom>
        </p:spPr>
      </p:pic>
      <p:pic>
        <p:nvPicPr>
          <p:cNvPr id="12" name="Picture 2" descr="C:\Users\User\Pictures\Christian photo.jpg">
            <a:extLst>
              <a:ext uri="{FF2B5EF4-FFF2-40B4-BE49-F238E27FC236}">
                <a16:creationId xmlns:a16="http://schemas.microsoft.com/office/drawing/2014/main" id="{23963A64-8778-4442-B0B5-D9C74C874578}"/>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87217" y="1440212"/>
            <a:ext cx="4186973" cy="475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22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20</a:t>
            </a:fld>
            <a:endParaRPr lang="fr-BE"/>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11114"/>
            <a:ext cx="9412520" cy="5937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à coins arrondis 3"/>
          <p:cNvSpPr/>
          <p:nvPr/>
        </p:nvSpPr>
        <p:spPr>
          <a:xfrm>
            <a:off x="8853551" y="2785176"/>
            <a:ext cx="1152128" cy="34337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endParaRPr lang="fr-BE" sz="4382"/>
          </a:p>
        </p:txBody>
      </p:sp>
      <p:sp>
        <p:nvSpPr>
          <p:cNvPr id="6" name="ZoneTexte 5">
            <a:extLst>
              <a:ext uri="{FF2B5EF4-FFF2-40B4-BE49-F238E27FC236}">
                <a16:creationId xmlns:a16="http://schemas.microsoft.com/office/drawing/2014/main" id="{5AC9C590-0730-8839-C245-54ED9A515D8E}"/>
              </a:ext>
            </a:extLst>
          </p:cNvPr>
          <p:cNvSpPr txBox="1"/>
          <p:nvPr/>
        </p:nvSpPr>
        <p:spPr>
          <a:xfrm>
            <a:off x="860819" y="241781"/>
            <a:ext cx="9111852" cy="369332"/>
          </a:xfrm>
          <a:prstGeom prst="rect">
            <a:avLst/>
          </a:prstGeom>
          <a:noFill/>
        </p:spPr>
        <p:txBody>
          <a:bodyPr wrap="square">
            <a:spAutoFit/>
          </a:bodyPr>
          <a:lstStyle/>
          <a:p>
            <a:pPr algn="ctr"/>
            <a:r>
              <a:rPr lang="fr-BE" sz="1800" dirty="0">
                <a:solidFill>
                  <a:srgbClr val="CC4856"/>
                </a:solidFill>
                <a:latin typeface="Montserrat SemiBold" panose="00000700000000000000" pitchFamily="2" charset="0"/>
              </a:rPr>
              <a:t>La prévalence des endométrites cliniques dépend de la propédeutique </a:t>
            </a:r>
          </a:p>
        </p:txBody>
      </p:sp>
    </p:spTree>
    <p:extLst>
      <p:ext uri="{BB962C8B-B14F-4D97-AF65-F5344CB8AC3E}">
        <p14:creationId xmlns:p14="http://schemas.microsoft.com/office/powerpoint/2010/main" val="347777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21</a:t>
            </a:fld>
            <a:endParaRPr lang="fr-BE"/>
          </a:p>
        </p:txBody>
      </p:sp>
      <p:pic>
        <p:nvPicPr>
          <p:cNvPr id="18434" name="Picture 2" descr="D:\2 ACTIVITES ENSEIGNEMENTS\Ressources\Facebook Theriogenology\Prevalence endometrite cliniqu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031" y="795337"/>
            <a:ext cx="8008681" cy="5703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à coins arrondis 4"/>
          <p:cNvSpPr/>
          <p:nvPr/>
        </p:nvSpPr>
        <p:spPr>
          <a:xfrm>
            <a:off x="5114926" y="2100764"/>
            <a:ext cx="3614737" cy="44381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endParaRPr lang="fr-BE" sz="4382"/>
          </a:p>
        </p:txBody>
      </p:sp>
      <p:sp>
        <p:nvSpPr>
          <p:cNvPr id="6" name="Rectangle à coins arrondis 5"/>
          <p:cNvSpPr/>
          <p:nvPr/>
        </p:nvSpPr>
        <p:spPr>
          <a:xfrm>
            <a:off x="2514596" y="3105150"/>
            <a:ext cx="2600329" cy="33940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endParaRPr lang="fr-BE" sz="4382"/>
          </a:p>
        </p:txBody>
      </p:sp>
      <p:sp>
        <p:nvSpPr>
          <p:cNvPr id="7" name="ZoneTexte 6">
            <a:extLst>
              <a:ext uri="{FF2B5EF4-FFF2-40B4-BE49-F238E27FC236}">
                <a16:creationId xmlns:a16="http://schemas.microsoft.com/office/drawing/2014/main" id="{6279924F-F632-6AAE-E822-BF16D810AB3F}"/>
              </a:ext>
            </a:extLst>
          </p:cNvPr>
          <p:cNvSpPr txBox="1"/>
          <p:nvPr/>
        </p:nvSpPr>
        <p:spPr>
          <a:xfrm>
            <a:off x="689487" y="136525"/>
            <a:ext cx="9126026" cy="369332"/>
          </a:xfrm>
          <a:prstGeom prst="rect">
            <a:avLst/>
          </a:prstGeom>
          <a:noFill/>
        </p:spPr>
        <p:txBody>
          <a:bodyPr wrap="square">
            <a:spAutoFit/>
          </a:bodyPr>
          <a:lstStyle/>
          <a:p>
            <a:pPr algn="ctr"/>
            <a:r>
              <a:rPr lang="fr-BE" sz="1800" dirty="0">
                <a:solidFill>
                  <a:srgbClr val="CC4856"/>
                </a:solidFill>
                <a:latin typeface="Montserrat SemiBold" panose="00000700000000000000" pitchFamily="2" charset="0"/>
              </a:rPr>
              <a:t>La prévalence des endométrites </a:t>
            </a:r>
            <a:r>
              <a:rPr lang="fr-BE" sz="1800" dirty="0" err="1">
                <a:solidFill>
                  <a:srgbClr val="CC4856"/>
                </a:solidFill>
                <a:latin typeface="Montserrat SemiBold" panose="00000700000000000000" pitchFamily="2" charset="0"/>
              </a:rPr>
              <a:t>sub-cliniques</a:t>
            </a:r>
            <a:r>
              <a:rPr lang="fr-BE" sz="1800" dirty="0">
                <a:solidFill>
                  <a:srgbClr val="CC4856"/>
                </a:solidFill>
                <a:latin typeface="Montserrat SemiBold" panose="00000700000000000000" pitchFamily="2" charset="0"/>
              </a:rPr>
              <a:t> dépend de la propédeutique </a:t>
            </a:r>
          </a:p>
        </p:txBody>
      </p:sp>
      <p:sp>
        <p:nvSpPr>
          <p:cNvPr id="8" name="Rectangle 7">
            <a:extLst>
              <a:ext uri="{FF2B5EF4-FFF2-40B4-BE49-F238E27FC236}">
                <a16:creationId xmlns:a16="http://schemas.microsoft.com/office/drawing/2014/main" id="{7F8927CE-CD53-A593-9F58-9E912E98B82E}"/>
              </a:ext>
            </a:extLst>
          </p:cNvPr>
          <p:cNvSpPr/>
          <p:nvPr/>
        </p:nvSpPr>
        <p:spPr>
          <a:xfrm>
            <a:off x="2514596" y="1971675"/>
            <a:ext cx="6215067" cy="45672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9390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7C7A164-1D54-1FF4-91F7-D5679037D680}"/>
              </a:ext>
            </a:extLst>
          </p:cNvPr>
          <p:cNvSpPr txBox="1"/>
          <p:nvPr/>
        </p:nvSpPr>
        <p:spPr>
          <a:xfrm>
            <a:off x="742950" y="214313"/>
            <a:ext cx="4416594" cy="369332"/>
          </a:xfrm>
          <a:prstGeom prst="rect">
            <a:avLst/>
          </a:prstGeom>
          <a:noFill/>
        </p:spPr>
        <p:txBody>
          <a:bodyPr wrap="none" rtlCol="0">
            <a:spAutoFit/>
          </a:bodyPr>
          <a:lstStyle/>
          <a:p>
            <a:r>
              <a:rPr lang="fr-BE" dirty="0">
                <a:solidFill>
                  <a:srgbClr val="CC4856"/>
                </a:solidFill>
                <a:latin typeface="Montserrat SemiBold" panose="00000700000000000000" pitchFamily="2" charset="0"/>
              </a:rPr>
              <a:t>Pathogénie des infections utérines </a:t>
            </a:r>
          </a:p>
        </p:txBody>
      </p:sp>
      <p:pic>
        <p:nvPicPr>
          <p:cNvPr id="1028" name="Picture 4" descr="Maîtriser les chaînes de valeur pour corriger la balance commerciale -  Managers">
            <a:extLst>
              <a:ext uri="{FF2B5EF4-FFF2-40B4-BE49-F238E27FC236}">
                <a16:creationId xmlns:a16="http://schemas.microsoft.com/office/drawing/2014/main" id="{A6490AA3-4381-4A47-1CC9-A1A21AF2A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055" y="1555993"/>
            <a:ext cx="5747423" cy="303546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A5C782E-0179-2EEB-B485-C02353E8A325}"/>
              </a:ext>
            </a:extLst>
          </p:cNvPr>
          <p:cNvSpPr txBox="1"/>
          <p:nvPr/>
        </p:nvSpPr>
        <p:spPr>
          <a:xfrm>
            <a:off x="2037343" y="1625720"/>
            <a:ext cx="3122201" cy="523220"/>
          </a:xfrm>
          <a:prstGeom prst="rect">
            <a:avLst/>
          </a:prstGeom>
          <a:noFill/>
        </p:spPr>
        <p:txBody>
          <a:bodyPr wrap="none" rtlCol="0">
            <a:spAutoFit/>
          </a:bodyPr>
          <a:lstStyle/>
          <a:p>
            <a:r>
              <a:rPr lang="fr-BE" sz="2800" dirty="0">
                <a:solidFill>
                  <a:srgbClr val="FF0000"/>
                </a:solidFill>
              </a:rPr>
              <a:t>Facteurs d’agression</a:t>
            </a:r>
          </a:p>
        </p:txBody>
      </p:sp>
      <p:sp>
        <p:nvSpPr>
          <p:cNvPr id="5" name="ZoneTexte 4">
            <a:extLst>
              <a:ext uri="{FF2B5EF4-FFF2-40B4-BE49-F238E27FC236}">
                <a16:creationId xmlns:a16="http://schemas.microsoft.com/office/drawing/2014/main" id="{A10EBEFF-B8F5-175A-C86A-83B07DA28689}"/>
              </a:ext>
            </a:extLst>
          </p:cNvPr>
          <p:cNvSpPr txBox="1"/>
          <p:nvPr/>
        </p:nvSpPr>
        <p:spPr>
          <a:xfrm>
            <a:off x="7483907" y="1066749"/>
            <a:ext cx="3088089" cy="523220"/>
          </a:xfrm>
          <a:prstGeom prst="rect">
            <a:avLst/>
          </a:prstGeom>
          <a:noFill/>
        </p:spPr>
        <p:txBody>
          <a:bodyPr wrap="none" rtlCol="0">
            <a:spAutoFit/>
          </a:bodyPr>
          <a:lstStyle/>
          <a:p>
            <a:r>
              <a:rPr lang="fr-BE" sz="2800" dirty="0">
                <a:solidFill>
                  <a:schemeClr val="accent6">
                    <a:lumMod val="75000"/>
                  </a:schemeClr>
                </a:solidFill>
              </a:rPr>
              <a:t>Facteurs de défense</a:t>
            </a:r>
          </a:p>
        </p:txBody>
      </p:sp>
      <p:sp>
        <p:nvSpPr>
          <p:cNvPr id="2" name="ZoneTexte 1">
            <a:extLst>
              <a:ext uri="{FF2B5EF4-FFF2-40B4-BE49-F238E27FC236}">
                <a16:creationId xmlns:a16="http://schemas.microsoft.com/office/drawing/2014/main" id="{048E5253-ADAE-BB19-228B-DBD7BCF2152D}"/>
              </a:ext>
            </a:extLst>
          </p:cNvPr>
          <p:cNvSpPr txBox="1"/>
          <p:nvPr/>
        </p:nvSpPr>
        <p:spPr>
          <a:xfrm>
            <a:off x="367532" y="4237455"/>
            <a:ext cx="5077865" cy="1477328"/>
          </a:xfrm>
          <a:prstGeom prst="rect">
            <a:avLst/>
          </a:prstGeom>
          <a:noFill/>
        </p:spPr>
        <p:txBody>
          <a:bodyPr wrap="none" rtlCol="0">
            <a:spAutoFit/>
          </a:bodyPr>
          <a:lstStyle/>
          <a:p>
            <a:r>
              <a:rPr lang="fr-BE" dirty="0"/>
              <a:t>Déterminants : Microbiote génital (bactéries, virus)</a:t>
            </a:r>
          </a:p>
          <a:p>
            <a:r>
              <a:rPr lang="fr-BE" dirty="0"/>
              <a:t>Prédisposants : </a:t>
            </a:r>
          </a:p>
          <a:p>
            <a:pPr marL="285750" indent="-285750">
              <a:buFont typeface="Arial" panose="020B0604020202020204" pitchFamily="34" charset="0"/>
              <a:buChar char="•"/>
            </a:pPr>
            <a:r>
              <a:rPr lang="fr-BE" dirty="0"/>
              <a:t>Dystocies, RP, BEN, Hypocalcémie</a:t>
            </a:r>
          </a:p>
          <a:p>
            <a:pPr marL="285750" indent="-285750">
              <a:buFont typeface="Arial" panose="020B0604020202020204" pitchFamily="34" charset="0"/>
              <a:buChar char="•"/>
            </a:pPr>
            <a:r>
              <a:rPr lang="fr-BE" dirty="0"/>
              <a:t>Involution histologique (dégénérescence)</a:t>
            </a:r>
          </a:p>
          <a:p>
            <a:pPr marL="285750" indent="-285750">
              <a:buFont typeface="Arial" panose="020B0604020202020204" pitchFamily="34" charset="0"/>
              <a:buChar char="•"/>
            </a:pPr>
            <a:r>
              <a:rPr lang="fr-BE" dirty="0"/>
              <a:t>Déficit immunitaire (↑ corticoïdes)</a:t>
            </a:r>
          </a:p>
        </p:txBody>
      </p:sp>
      <p:sp>
        <p:nvSpPr>
          <p:cNvPr id="9" name="ZoneTexte 8">
            <a:extLst>
              <a:ext uri="{FF2B5EF4-FFF2-40B4-BE49-F238E27FC236}">
                <a16:creationId xmlns:a16="http://schemas.microsoft.com/office/drawing/2014/main" id="{4438624B-852D-F061-4850-49F772C007B0}"/>
              </a:ext>
            </a:extLst>
          </p:cNvPr>
          <p:cNvSpPr txBox="1"/>
          <p:nvPr/>
        </p:nvSpPr>
        <p:spPr>
          <a:xfrm>
            <a:off x="7416483" y="3665088"/>
            <a:ext cx="4480137" cy="2308324"/>
          </a:xfrm>
          <a:prstGeom prst="rect">
            <a:avLst/>
          </a:prstGeom>
          <a:noFill/>
        </p:spPr>
        <p:txBody>
          <a:bodyPr wrap="none" rtlCol="0">
            <a:spAutoFit/>
          </a:bodyPr>
          <a:lstStyle/>
          <a:p>
            <a:pPr marL="285750" indent="-285750">
              <a:buFont typeface="Arial" panose="020B0604020202020204" pitchFamily="34" charset="0"/>
              <a:buChar char="•"/>
            </a:pPr>
            <a:r>
              <a:rPr lang="fr-BE" dirty="0" err="1"/>
              <a:t>Toll</a:t>
            </a:r>
            <a:r>
              <a:rPr lang="fr-BE" dirty="0"/>
              <a:t> like récepteurs </a:t>
            </a:r>
            <a:r>
              <a:rPr lang="fr-BE" dirty="0" err="1"/>
              <a:t>endométriaux</a:t>
            </a:r>
            <a:endParaRPr lang="fr-BE" dirty="0"/>
          </a:p>
          <a:p>
            <a:pPr marL="285750" indent="-285750">
              <a:buFont typeface="Arial" panose="020B0604020202020204" pitchFamily="34" charset="0"/>
              <a:buChar char="•"/>
            </a:pPr>
            <a:r>
              <a:rPr lang="fr-BE" dirty="0"/>
              <a:t>Peptides antimicrobiens</a:t>
            </a:r>
          </a:p>
          <a:p>
            <a:pPr marL="285750" indent="-285750">
              <a:buFont typeface="Arial" panose="020B0604020202020204" pitchFamily="34" charset="0"/>
              <a:buChar char="•"/>
            </a:pPr>
            <a:r>
              <a:rPr lang="fr-BE" dirty="0"/>
              <a:t>Protéines inflammatoires : haptoglobine</a:t>
            </a:r>
          </a:p>
          <a:p>
            <a:pPr marL="285750" indent="-285750">
              <a:buFont typeface="Arial" panose="020B0604020202020204" pitchFamily="34" charset="0"/>
              <a:buChar char="•"/>
            </a:pPr>
            <a:r>
              <a:rPr lang="fr-BE" dirty="0"/>
              <a:t>Cellules</a:t>
            </a:r>
          </a:p>
          <a:p>
            <a:pPr marL="742950" lvl="1" indent="-285750">
              <a:buFont typeface="Arial" panose="020B0604020202020204" pitchFamily="34" charset="0"/>
              <a:buChar char="•"/>
            </a:pPr>
            <a:r>
              <a:rPr lang="fr-BE" dirty="0"/>
              <a:t>Lymphocytes (anticorps et cytokines)</a:t>
            </a:r>
          </a:p>
          <a:p>
            <a:pPr marL="742950" lvl="1" indent="-285750">
              <a:buFont typeface="Arial" panose="020B0604020202020204" pitchFamily="34" charset="0"/>
              <a:buChar char="•"/>
            </a:pPr>
            <a:r>
              <a:rPr lang="fr-BE" dirty="0" err="1"/>
              <a:t>PMNs</a:t>
            </a:r>
            <a:r>
              <a:rPr lang="fr-BE" dirty="0"/>
              <a:t> (phagocytose)</a:t>
            </a:r>
          </a:p>
          <a:p>
            <a:pPr marL="742950" lvl="1" indent="-285750">
              <a:buFont typeface="Arial" panose="020B0604020202020204" pitchFamily="34" charset="0"/>
              <a:buChar char="•"/>
            </a:pPr>
            <a:r>
              <a:rPr lang="fr-BE" dirty="0" err="1"/>
              <a:t>Epithelium</a:t>
            </a:r>
            <a:r>
              <a:rPr lang="fr-BE" dirty="0"/>
              <a:t> génital (régénérescence)</a:t>
            </a:r>
          </a:p>
          <a:p>
            <a:pPr marL="285750" indent="-285750">
              <a:buFont typeface="Arial" panose="020B0604020202020204" pitchFamily="34" charset="0"/>
              <a:buChar char="•"/>
            </a:pPr>
            <a:r>
              <a:rPr lang="fr-BE" dirty="0"/>
              <a:t>Hormones : P4, </a:t>
            </a:r>
            <a:r>
              <a:rPr lang="fr-BE" dirty="0" err="1"/>
              <a:t>oestradiol</a:t>
            </a:r>
            <a:r>
              <a:rPr lang="fr-BE" dirty="0"/>
              <a:t>, PGF, PGE, Ox</a:t>
            </a:r>
          </a:p>
        </p:txBody>
      </p:sp>
    </p:spTree>
    <p:extLst>
      <p:ext uri="{BB962C8B-B14F-4D97-AF65-F5344CB8AC3E}">
        <p14:creationId xmlns:p14="http://schemas.microsoft.com/office/powerpoint/2010/main" val="86956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1A516-9BD4-3B4A-9A34-AA78035D8B9A}"/>
            </a:ext>
          </a:extLst>
        </p:cNvPr>
        <p:cNvGrpSpPr/>
        <p:nvPr/>
      </p:nvGrpSpPr>
      <p:grpSpPr>
        <a:xfrm>
          <a:off x="0" y="0"/>
          <a:ext cx="0" cy="0"/>
          <a:chOff x="0" y="0"/>
          <a:chExt cx="0" cy="0"/>
        </a:xfrm>
      </p:grpSpPr>
      <p:pic>
        <p:nvPicPr>
          <p:cNvPr id="76802" name="Picture 4" descr="D:\Activités d'enseignements\Ressources\My Cmaps\Chap 13 étiopathogénie des infections utérines part 1 aggression 2015.jpg">
            <a:extLst>
              <a:ext uri="{FF2B5EF4-FFF2-40B4-BE49-F238E27FC236}">
                <a16:creationId xmlns:a16="http://schemas.microsoft.com/office/drawing/2014/main" id="{44C7F792-C28E-D031-8BA2-570E3B9B3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200" y="249137"/>
            <a:ext cx="9465025" cy="640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à coins arrondis 1">
            <a:extLst>
              <a:ext uri="{FF2B5EF4-FFF2-40B4-BE49-F238E27FC236}">
                <a16:creationId xmlns:a16="http://schemas.microsoft.com/office/drawing/2014/main" id="{5ED1A1FB-F950-3EE2-C892-50D7688924D5}"/>
              </a:ext>
            </a:extLst>
          </p:cNvPr>
          <p:cNvSpPr/>
          <p:nvPr/>
        </p:nvSpPr>
        <p:spPr>
          <a:xfrm>
            <a:off x="281475" y="5516616"/>
            <a:ext cx="2330852" cy="941334"/>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sz="2400" dirty="0"/>
              <a:t>Les facteurs </a:t>
            </a:r>
            <a:br>
              <a:rPr lang="fr-BE" sz="2400" dirty="0"/>
            </a:br>
            <a:r>
              <a:rPr lang="fr-BE" sz="2400" dirty="0"/>
              <a:t>d’agression </a:t>
            </a:r>
          </a:p>
        </p:txBody>
      </p:sp>
      <p:sp>
        <p:nvSpPr>
          <p:cNvPr id="3" name="ZoneTexte 2">
            <a:extLst>
              <a:ext uri="{FF2B5EF4-FFF2-40B4-BE49-F238E27FC236}">
                <a16:creationId xmlns:a16="http://schemas.microsoft.com/office/drawing/2014/main" id="{8CB18B40-C9D5-62B1-3F69-2344D2A309AA}"/>
              </a:ext>
            </a:extLst>
          </p:cNvPr>
          <p:cNvSpPr txBox="1"/>
          <p:nvPr/>
        </p:nvSpPr>
        <p:spPr>
          <a:xfrm>
            <a:off x="6785633" y="702568"/>
            <a:ext cx="340158" cy="461665"/>
          </a:xfrm>
          <a:prstGeom prst="rect">
            <a:avLst/>
          </a:prstGeom>
          <a:noFill/>
        </p:spPr>
        <p:txBody>
          <a:bodyPr wrap="none" rtlCol="0">
            <a:spAutoFit/>
          </a:bodyPr>
          <a:lstStyle/>
          <a:p>
            <a:r>
              <a:rPr lang="fr-BE" sz="2400" dirty="0">
                <a:solidFill>
                  <a:srgbClr val="FF0000"/>
                </a:solidFill>
              </a:rPr>
              <a:t>1</a:t>
            </a:r>
          </a:p>
        </p:txBody>
      </p:sp>
      <p:sp>
        <p:nvSpPr>
          <p:cNvPr id="4" name="ZoneTexte 3">
            <a:extLst>
              <a:ext uri="{FF2B5EF4-FFF2-40B4-BE49-F238E27FC236}">
                <a16:creationId xmlns:a16="http://schemas.microsoft.com/office/drawing/2014/main" id="{D89DAD88-2A6A-B936-0DC3-0E8C42BC6179}"/>
              </a:ext>
            </a:extLst>
          </p:cNvPr>
          <p:cNvSpPr txBox="1"/>
          <p:nvPr/>
        </p:nvSpPr>
        <p:spPr>
          <a:xfrm>
            <a:off x="5067300" y="2888605"/>
            <a:ext cx="340158" cy="461665"/>
          </a:xfrm>
          <a:prstGeom prst="rect">
            <a:avLst/>
          </a:prstGeom>
          <a:noFill/>
        </p:spPr>
        <p:txBody>
          <a:bodyPr wrap="none" rtlCol="0">
            <a:spAutoFit/>
          </a:bodyPr>
          <a:lstStyle/>
          <a:p>
            <a:r>
              <a:rPr lang="fr-BE" sz="2400" dirty="0">
                <a:solidFill>
                  <a:srgbClr val="FF0000"/>
                </a:solidFill>
              </a:rPr>
              <a:t>2</a:t>
            </a:r>
          </a:p>
        </p:txBody>
      </p:sp>
      <p:sp>
        <p:nvSpPr>
          <p:cNvPr id="5" name="ZoneTexte 4">
            <a:extLst>
              <a:ext uri="{FF2B5EF4-FFF2-40B4-BE49-F238E27FC236}">
                <a16:creationId xmlns:a16="http://schemas.microsoft.com/office/drawing/2014/main" id="{B785ACFB-0DD1-6C7D-99C1-4C22832369C9}"/>
              </a:ext>
            </a:extLst>
          </p:cNvPr>
          <p:cNvSpPr txBox="1"/>
          <p:nvPr/>
        </p:nvSpPr>
        <p:spPr>
          <a:xfrm>
            <a:off x="7911400" y="2552916"/>
            <a:ext cx="340158" cy="461665"/>
          </a:xfrm>
          <a:prstGeom prst="rect">
            <a:avLst/>
          </a:prstGeom>
          <a:noFill/>
        </p:spPr>
        <p:txBody>
          <a:bodyPr wrap="none" rtlCol="0">
            <a:spAutoFit/>
          </a:bodyPr>
          <a:lstStyle/>
          <a:p>
            <a:r>
              <a:rPr lang="fr-BE" sz="2400" dirty="0">
                <a:solidFill>
                  <a:srgbClr val="FF0000"/>
                </a:solidFill>
              </a:rPr>
              <a:t>3</a:t>
            </a:r>
          </a:p>
        </p:txBody>
      </p:sp>
      <p:cxnSp>
        <p:nvCxnSpPr>
          <p:cNvPr id="7" name="Connecteur droit avec flèche 6">
            <a:extLst>
              <a:ext uri="{FF2B5EF4-FFF2-40B4-BE49-F238E27FC236}">
                <a16:creationId xmlns:a16="http://schemas.microsoft.com/office/drawing/2014/main" id="{9EDFE596-680B-C1CF-A5B7-A387EFF17240}"/>
              </a:ext>
            </a:extLst>
          </p:cNvPr>
          <p:cNvCxnSpPr/>
          <p:nvPr/>
        </p:nvCxnSpPr>
        <p:spPr>
          <a:xfrm>
            <a:off x="6896746" y="1425844"/>
            <a:ext cx="0" cy="294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15A08605-CF48-58F5-5373-67CBBC64928F}"/>
              </a:ext>
            </a:extLst>
          </p:cNvPr>
          <p:cNvSpPr txBox="1"/>
          <p:nvPr/>
        </p:nvSpPr>
        <p:spPr>
          <a:xfrm>
            <a:off x="6709581" y="1720312"/>
            <a:ext cx="1478610" cy="492443"/>
          </a:xfrm>
          <a:prstGeom prst="rect">
            <a:avLst/>
          </a:prstGeom>
          <a:solidFill>
            <a:schemeClr val="accent2">
              <a:lumMod val="40000"/>
              <a:lumOff val="60000"/>
            </a:schemeClr>
          </a:solidFill>
          <a:ln>
            <a:solidFill>
              <a:schemeClr val="tx1"/>
            </a:solidFill>
          </a:ln>
        </p:spPr>
        <p:txBody>
          <a:bodyPr wrap="none" rtlCol="0">
            <a:spAutoFit/>
          </a:bodyPr>
          <a:lstStyle/>
          <a:p>
            <a:r>
              <a:rPr lang="fr-BE" sz="1300" dirty="0"/>
              <a:t>BEN, hypocalcémie</a:t>
            </a:r>
          </a:p>
          <a:p>
            <a:r>
              <a:rPr lang="fr-BE" sz="1300" dirty="0"/>
              <a:t>↑ corticoïdes</a:t>
            </a:r>
          </a:p>
        </p:txBody>
      </p:sp>
      <p:cxnSp>
        <p:nvCxnSpPr>
          <p:cNvPr id="10" name="Connecteur droit avec flèche 9">
            <a:extLst>
              <a:ext uri="{FF2B5EF4-FFF2-40B4-BE49-F238E27FC236}">
                <a16:creationId xmlns:a16="http://schemas.microsoft.com/office/drawing/2014/main" id="{5979CB1D-EF73-7B4D-9DA6-DE7C24B06D26}"/>
              </a:ext>
            </a:extLst>
          </p:cNvPr>
          <p:cNvCxnSpPr/>
          <p:nvPr/>
        </p:nvCxnSpPr>
        <p:spPr>
          <a:xfrm flipV="1">
            <a:off x="4586990" y="3350270"/>
            <a:ext cx="0" cy="277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C983A90A-9351-9171-C8DF-385C2BE2CD70}"/>
              </a:ext>
            </a:extLst>
          </p:cNvPr>
          <p:cNvSpPr txBox="1"/>
          <p:nvPr/>
        </p:nvSpPr>
        <p:spPr>
          <a:xfrm>
            <a:off x="4377638" y="3014581"/>
            <a:ext cx="418704" cy="292388"/>
          </a:xfrm>
          <a:prstGeom prst="rect">
            <a:avLst/>
          </a:prstGeom>
          <a:solidFill>
            <a:schemeClr val="tx2">
              <a:lumMod val="20000"/>
              <a:lumOff val="80000"/>
            </a:schemeClr>
          </a:solidFill>
          <a:ln>
            <a:solidFill>
              <a:schemeClr val="tx1"/>
            </a:solidFill>
          </a:ln>
        </p:spPr>
        <p:txBody>
          <a:bodyPr wrap="none" rtlCol="0">
            <a:spAutoFit/>
          </a:bodyPr>
          <a:lstStyle/>
          <a:p>
            <a:r>
              <a:rPr lang="fr-BE" sz="1300" dirty="0"/>
              <a:t>LPS</a:t>
            </a:r>
          </a:p>
        </p:txBody>
      </p:sp>
      <p:sp>
        <p:nvSpPr>
          <p:cNvPr id="12" name="Étoile : 5 branches 11">
            <a:extLst>
              <a:ext uri="{FF2B5EF4-FFF2-40B4-BE49-F238E27FC236}">
                <a16:creationId xmlns:a16="http://schemas.microsoft.com/office/drawing/2014/main" id="{C81A7BB5-612C-EE0D-C91E-AEAD1624FE06}"/>
              </a:ext>
            </a:extLst>
          </p:cNvPr>
          <p:cNvSpPr/>
          <p:nvPr/>
        </p:nvSpPr>
        <p:spPr>
          <a:xfrm>
            <a:off x="3977206" y="5669815"/>
            <a:ext cx="418696" cy="441435"/>
          </a:xfrm>
          <a:prstGeom prst="star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Étoile : 5 branches 12">
            <a:extLst>
              <a:ext uri="{FF2B5EF4-FFF2-40B4-BE49-F238E27FC236}">
                <a16:creationId xmlns:a16="http://schemas.microsoft.com/office/drawing/2014/main" id="{A39A861F-73B3-C5F5-1740-0D2A3B611487}"/>
              </a:ext>
            </a:extLst>
          </p:cNvPr>
          <p:cNvSpPr/>
          <p:nvPr/>
        </p:nvSpPr>
        <p:spPr>
          <a:xfrm>
            <a:off x="4395902" y="2462936"/>
            <a:ext cx="418695" cy="441435"/>
          </a:xfrm>
          <a:prstGeom prst="star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Étoile : 5 branches 13">
            <a:extLst>
              <a:ext uri="{FF2B5EF4-FFF2-40B4-BE49-F238E27FC236}">
                <a16:creationId xmlns:a16="http://schemas.microsoft.com/office/drawing/2014/main" id="{C0B9D6BF-D05A-E276-BD6E-A1A461A99ACA}"/>
              </a:ext>
            </a:extLst>
          </p:cNvPr>
          <p:cNvSpPr/>
          <p:nvPr/>
        </p:nvSpPr>
        <p:spPr>
          <a:xfrm>
            <a:off x="7235423" y="5506897"/>
            <a:ext cx="418696" cy="441435"/>
          </a:xfrm>
          <a:prstGeom prst="star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Étoile : 5 branches 14">
            <a:extLst>
              <a:ext uri="{FF2B5EF4-FFF2-40B4-BE49-F238E27FC236}">
                <a16:creationId xmlns:a16="http://schemas.microsoft.com/office/drawing/2014/main" id="{93297BAC-0BFF-A644-BCB7-E94A98BA65B7}"/>
              </a:ext>
            </a:extLst>
          </p:cNvPr>
          <p:cNvSpPr/>
          <p:nvPr/>
        </p:nvSpPr>
        <p:spPr>
          <a:xfrm>
            <a:off x="8854021" y="5706595"/>
            <a:ext cx="418696" cy="441435"/>
          </a:xfrm>
          <a:prstGeom prst="star5">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739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u numéro de diapositiv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Mistral" pitchFamily="66" charset="0"/>
              <a:buChar char="●"/>
              <a:defRPr sz="3088">
                <a:solidFill>
                  <a:schemeClr val="tx1"/>
                </a:solidFill>
                <a:latin typeface="Arial Narrow" pitchFamily="34" charset="0"/>
              </a:defRPr>
            </a:lvl1pPr>
            <a:lvl2pPr marL="882387" indent="-339380">
              <a:spcBef>
                <a:spcPct val="20000"/>
              </a:spcBef>
              <a:buClr>
                <a:schemeClr val="tx1"/>
              </a:buClr>
              <a:buFont typeface="Wingdings" pitchFamily="2" charset="2"/>
              <a:buChar char="§"/>
              <a:defRPr sz="2888">
                <a:solidFill>
                  <a:schemeClr val="tx1"/>
                </a:solidFill>
                <a:latin typeface="Arial Narrow" pitchFamily="34" charset="0"/>
              </a:defRPr>
            </a:lvl2pPr>
            <a:lvl3pPr marL="1357519" indent="-271504">
              <a:spcBef>
                <a:spcPct val="20000"/>
              </a:spcBef>
              <a:buClr>
                <a:schemeClr val="tx1"/>
              </a:buClr>
              <a:buChar char="•"/>
              <a:defRPr sz="2390">
                <a:solidFill>
                  <a:schemeClr val="tx1"/>
                </a:solidFill>
                <a:latin typeface="Arial Narrow" pitchFamily="34" charset="0"/>
              </a:defRPr>
            </a:lvl3pPr>
            <a:lvl4pPr marL="1900526" indent="-271504">
              <a:spcBef>
                <a:spcPct val="20000"/>
              </a:spcBef>
              <a:buClr>
                <a:schemeClr val="tx1"/>
              </a:buClr>
              <a:buChar char="–"/>
              <a:defRPr b="1">
                <a:solidFill>
                  <a:schemeClr val="tx1"/>
                </a:solidFill>
                <a:latin typeface="Century Gothic" pitchFamily="34" charset="0"/>
              </a:defRPr>
            </a:lvl4pPr>
            <a:lvl5pPr marL="2443534" indent="-271504">
              <a:spcBef>
                <a:spcPct val="20000"/>
              </a:spcBef>
              <a:buClr>
                <a:schemeClr val="tx1"/>
              </a:buClr>
              <a:buChar char="»"/>
              <a:defRPr sz="2390" b="1">
                <a:solidFill>
                  <a:schemeClr val="tx1"/>
                </a:solidFill>
                <a:latin typeface="Times New Roman" pitchFamily="18" charset="0"/>
              </a:defRPr>
            </a:lvl5pPr>
            <a:lvl6pPr marL="2986541" indent="-271504" eaLnBrk="0" fontAlgn="base" hangingPunct="0">
              <a:spcBef>
                <a:spcPct val="20000"/>
              </a:spcBef>
              <a:spcAft>
                <a:spcPct val="0"/>
              </a:spcAft>
              <a:buClr>
                <a:schemeClr val="tx1"/>
              </a:buClr>
              <a:buChar char="»"/>
              <a:defRPr sz="2390" b="1">
                <a:solidFill>
                  <a:schemeClr val="tx1"/>
                </a:solidFill>
                <a:latin typeface="Times New Roman" pitchFamily="18" charset="0"/>
              </a:defRPr>
            </a:lvl6pPr>
            <a:lvl7pPr marL="3529548" indent="-271504" eaLnBrk="0" fontAlgn="base" hangingPunct="0">
              <a:spcBef>
                <a:spcPct val="20000"/>
              </a:spcBef>
              <a:spcAft>
                <a:spcPct val="0"/>
              </a:spcAft>
              <a:buClr>
                <a:schemeClr val="tx1"/>
              </a:buClr>
              <a:buChar char="»"/>
              <a:defRPr sz="2390" b="1">
                <a:solidFill>
                  <a:schemeClr val="tx1"/>
                </a:solidFill>
                <a:latin typeface="Times New Roman" pitchFamily="18" charset="0"/>
              </a:defRPr>
            </a:lvl7pPr>
            <a:lvl8pPr marL="4072555" indent="-271504" eaLnBrk="0" fontAlgn="base" hangingPunct="0">
              <a:spcBef>
                <a:spcPct val="20000"/>
              </a:spcBef>
              <a:spcAft>
                <a:spcPct val="0"/>
              </a:spcAft>
              <a:buClr>
                <a:schemeClr val="tx1"/>
              </a:buClr>
              <a:buChar char="»"/>
              <a:defRPr sz="2390" b="1">
                <a:solidFill>
                  <a:schemeClr val="tx1"/>
                </a:solidFill>
                <a:latin typeface="Times New Roman" pitchFamily="18" charset="0"/>
              </a:defRPr>
            </a:lvl8pPr>
            <a:lvl9pPr marL="4615563" indent="-271504" eaLnBrk="0" fontAlgn="base" hangingPunct="0">
              <a:spcBef>
                <a:spcPct val="20000"/>
              </a:spcBef>
              <a:spcAft>
                <a:spcPct val="0"/>
              </a:spcAft>
              <a:buClr>
                <a:schemeClr val="tx1"/>
              </a:buClr>
              <a:buChar char="»"/>
              <a:defRPr sz="2390" b="1">
                <a:solidFill>
                  <a:schemeClr val="tx1"/>
                </a:solidFill>
                <a:latin typeface="Times New Roman" pitchFamily="18" charset="0"/>
              </a:defRPr>
            </a:lvl9pPr>
          </a:lstStyle>
          <a:p>
            <a:pPr>
              <a:spcBef>
                <a:spcPct val="0"/>
              </a:spcBef>
              <a:buClrTx/>
              <a:buFontTx/>
              <a:buNone/>
            </a:pPr>
            <a:fld id="{CC63BFD7-05F8-4C2E-8C02-62CAEDF95E6B}" type="slidenum">
              <a:rPr lang="fr-FR" altLang="fr-FR" sz="1693"/>
              <a:pPr>
                <a:spcBef>
                  <a:spcPct val="0"/>
                </a:spcBef>
                <a:buClrTx/>
                <a:buFontTx/>
                <a:buNone/>
              </a:pPr>
              <a:t>24</a:t>
            </a:fld>
            <a:endParaRPr lang="fr-FR" altLang="fr-FR" sz="1693"/>
          </a:p>
        </p:txBody>
      </p:sp>
      <p:pic>
        <p:nvPicPr>
          <p:cNvPr id="77827" name="Picture 4" descr="D:\Activités d'enseignements\Ressources\My Cmaps\Chap 13 étiopathogénie des infections utérines defense 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742" y="51415"/>
            <a:ext cx="9282123" cy="668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à coins arrondis 3"/>
          <p:cNvSpPr/>
          <p:nvPr/>
        </p:nvSpPr>
        <p:spPr>
          <a:xfrm>
            <a:off x="439201" y="5094902"/>
            <a:ext cx="1860870" cy="1069569"/>
          </a:xfrm>
          <a:prstGeom prst="roundRect">
            <a:avLst/>
          </a:prstGeom>
          <a:solidFill>
            <a:srgbClr val="8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00" tIns="54300" rIns="108600" bIns="54300" rtlCol="0" anchor="ctr"/>
          <a:lstStyle/>
          <a:p>
            <a:pPr algn="ctr"/>
            <a:r>
              <a:rPr lang="fr-BE" sz="2400" dirty="0"/>
              <a:t>Les facteurs de défense</a:t>
            </a:r>
          </a:p>
        </p:txBody>
      </p:sp>
      <p:sp>
        <p:nvSpPr>
          <p:cNvPr id="3" name="Rectangle 2">
            <a:extLst>
              <a:ext uri="{FF2B5EF4-FFF2-40B4-BE49-F238E27FC236}">
                <a16:creationId xmlns:a16="http://schemas.microsoft.com/office/drawing/2014/main" id="{F00DC44F-B9A8-A511-B8BB-309311768259}"/>
              </a:ext>
            </a:extLst>
          </p:cNvPr>
          <p:cNvSpPr/>
          <p:nvPr/>
        </p:nvSpPr>
        <p:spPr>
          <a:xfrm>
            <a:off x="2725230" y="22482"/>
            <a:ext cx="502030" cy="250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896"/>
          </a:p>
        </p:txBody>
      </p:sp>
      <p:sp>
        <p:nvSpPr>
          <p:cNvPr id="2" name="ZoneTexte 1">
            <a:extLst>
              <a:ext uri="{FF2B5EF4-FFF2-40B4-BE49-F238E27FC236}">
                <a16:creationId xmlns:a16="http://schemas.microsoft.com/office/drawing/2014/main" id="{B00A2944-F810-6C06-F9F2-28D14ED97EBB}"/>
              </a:ext>
            </a:extLst>
          </p:cNvPr>
          <p:cNvSpPr txBox="1"/>
          <p:nvPr/>
        </p:nvSpPr>
        <p:spPr>
          <a:xfrm>
            <a:off x="4914900" y="1444910"/>
            <a:ext cx="340158" cy="461665"/>
          </a:xfrm>
          <a:prstGeom prst="rect">
            <a:avLst/>
          </a:prstGeom>
          <a:noFill/>
        </p:spPr>
        <p:txBody>
          <a:bodyPr wrap="none" rtlCol="0">
            <a:spAutoFit/>
          </a:bodyPr>
          <a:lstStyle/>
          <a:p>
            <a:r>
              <a:rPr lang="fr-BE" sz="2400" dirty="0">
                <a:solidFill>
                  <a:srgbClr val="FF0000"/>
                </a:solidFill>
              </a:rPr>
              <a:t>1</a:t>
            </a:r>
          </a:p>
        </p:txBody>
      </p:sp>
      <p:sp>
        <p:nvSpPr>
          <p:cNvPr id="5" name="ZoneTexte 4">
            <a:extLst>
              <a:ext uri="{FF2B5EF4-FFF2-40B4-BE49-F238E27FC236}">
                <a16:creationId xmlns:a16="http://schemas.microsoft.com/office/drawing/2014/main" id="{F39F2A4F-9729-8055-63F2-3FD5BD400B4E}"/>
              </a:ext>
            </a:extLst>
          </p:cNvPr>
          <p:cNvSpPr txBox="1"/>
          <p:nvPr/>
        </p:nvSpPr>
        <p:spPr>
          <a:xfrm>
            <a:off x="4314275" y="3442446"/>
            <a:ext cx="340158" cy="461665"/>
          </a:xfrm>
          <a:prstGeom prst="rect">
            <a:avLst/>
          </a:prstGeom>
          <a:noFill/>
        </p:spPr>
        <p:txBody>
          <a:bodyPr wrap="none" rtlCol="0">
            <a:spAutoFit/>
          </a:bodyPr>
          <a:lstStyle/>
          <a:p>
            <a:r>
              <a:rPr lang="fr-BE" sz="2400" dirty="0">
                <a:solidFill>
                  <a:srgbClr val="FF0000"/>
                </a:solidFill>
              </a:rPr>
              <a:t>2</a:t>
            </a:r>
          </a:p>
        </p:txBody>
      </p:sp>
      <p:sp>
        <p:nvSpPr>
          <p:cNvPr id="6" name="ZoneTexte 5">
            <a:extLst>
              <a:ext uri="{FF2B5EF4-FFF2-40B4-BE49-F238E27FC236}">
                <a16:creationId xmlns:a16="http://schemas.microsoft.com/office/drawing/2014/main" id="{E292DC7B-7B20-7BB8-3FA6-36EC6E30F5AC}"/>
              </a:ext>
            </a:extLst>
          </p:cNvPr>
          <p:cNvSpPr txBox="1"/>
          <p:nvPr/>
        </p:nvSpPr>
        <p:spPr>
          <a:xfrm>
            <a:off x="6128185" y="2726415"/>
            <a:ext cx="340158" cy="461665"/>
          </a:xfrm>
          <a:prstGeom prst="rect">
            <a:avLst/>
          </a:prstGeom>
          <a:noFill/>
        </p:spPr>
        <p:txBody>
          <a:bodyPr wrap="none" rtlCol="0">
            <a:spAutoFit/>
          </a:bodyPr>
          <a:lstStyle/>
          <a:p>
            <a:r>
              <a:rPr lang="fr-BE" sz="2400" dirty="0">
                <a:solidFill>
                  <a:srgbClr val="FF0000"/>
                </a:solidFill>
              </a:rPr>
              <a:t>3</a:t>
            </a:r>
          </a:p>
        </p:txBody>
      </p:sp>
      <p:sp>
        <p:nvSpPr>
          <p:cNvPr id="7" name="ZoneTexte 6">
            <a:extLst>
              <a:ext uri="{FF2B5EF4-FFF2-40B4-BE49-F238E27FC236}">
                <a16:creationId xmlns:a16="http://schemas.microsoft.com/office/drawing/2014/main" id="{0DE93BBC-30A4-AE00-008A-534F1D2870EA}"/>
              </a:ext>
            </a:extLst>
          </p:cNvPr>
          <p:cNvSpPr txBox="1"/>
          <p:nvPr/>
        </p:nvSpPr>
        <p:spPr>
          <a:xfrm>
            <a:off x="7797028" y="2777204"/>
            <a:ext cx="340158" cy="461665"/>
          </a:xfrm>
          <a:prstGeom prst="rect">
            <a:avLst/>
          </a:prstGeom>
          <a:noFill/>
        </p:spPr>
        <p:txBody>
          <a:bodyPr wrap="none" rtlCol="0">
            <a:spAutoFit/>
          </a:bodyPr>
          <a:lstStyle/>
          <a:p>
            <a:r>
              <a:rPr lang="fr-BE" sz="2400" dirty="0">
                <a:solidFill>
                  <a:srgbClr val="FF0000"/>
                </a:solidFill>
              </a:rPr>
              <a:t>4</a:t>
            </a:r>
          </a:p>
        </p:txBody>
      </p:sp>
      <p:sp>
        <p:nvSpPr>
          <p:cNvPr id="8" name="ZoneTexte 7">
            <a:extLst>
              <a:ext uri="{FF2B5EF4-FFF2-40B4-BE49-F238E27FC236}">
                <a16:creationId xmlns:a16="http://schemas.microsoft.com/office/drawing/2014/main" id="{31683DE3-7BBD-2EF3-BFF7-9C653EE141C5}"/>
              </a:ext>
            </a:extLst>
          </p:cNvPr>
          <p:cNvSpPr txBox="1"/>
          <p:nvPr/>
        </p:nvSpPr>
        <p:spPr>
          <a:xfrm>
            <a:off x="7383601" y="1628445"/>
            <a:ext cx="340158" cy="461665"/>
          </a:xfrm>
          <a:prstGeom prst="rect">
            <a:avLst/>
          </a:prstGeom>
          <a:noFill/>
        </p:spPr>
        <p:txBody>
          <a:bodyPr wrap="none" rtlCol="0">
            <a:spAutoFit/>
          </a:bodyPr>
          <a:lstStyle/>
          <a:p>
            <a:r>
              <a:rPr lang="fr-BE" sz="2400" dirty="0">
                <a:solidFill>
                  <a:srgbClr val="FF0000"/>
                </a:solidFill>
              </a:rPr>
              <a:t>5</a:t>
            </a:r>
          </a:p>
        </p:txBody>
      </p:sp>
      <p:sp>
        <p:nvSpPr>
          <p:cNvPr id="9" name="ZoneTexte 8">
            <a:extLst>
              <a:ext uri="{FF2B5EF4-FFF2-40B4-BE49-F238E27FC236}">
                <a16:creationId xmlns:a16="http://schemas.microsoft.com/office/drawing/2014/main" id="{D305F31A-214D-B37C-F9DA-566EC305E001}"/>
              </a:ext>
            </a:extLst>
          </p:cNvPr>
          <p:cNvSpPr txBox="1"/>
          <p:nvPr/>
        </p:nvSpPr>
        <p:spPr>
          <a:xfrm>
            <a:off x="5994697" y="4755555"/>
            <a:ext cx="920188" cy="492443"/>
          </a:xfrm>
          <a:prstGeom prst="rect">
            <a:avLst/>
          </a:prstGeom>
          <a:solidFill>
            <a:schemeClr val="accent4">
              <a:lumMod val="20000"/>
              <a:lumOff val="80000"/>
            </a:schemeClr>
          </a:solidFill>
          <a:ln w="3175">
            <a:solidFill>
              <a:schemeClr val="tx1"/>
            </a:solidFill>
          </a:ln>
        </p:spPr>
        <p:txBody>
          <a:bodyPr wrap="none" rtlCol="0">
            <a:spAutoFit/>
          </a:bodyPr>
          <a:lstStyle/>
          <a:p>
            <a:r>
              <a:rPr lang="fr-BE" sz="1300" dirty="0"/>
              <a:t>Epithélium</a:t>
            </a:r>
          </a:p>
          <a:p>
            <a:r>
              <a:rPr lang="fr-BE" sz="1300" dirty="0"/>
              <a:t>génital</a:t>
            </a:r>
          </a:p>
        </p:txBody>
      </p:sp>
      <p:cxnSp>
        <p:nvCxnSpPr>
          <p:cNvPr id="11" name="Connecteur droit avec flèche 10">
            <a:extLst>
              <a:ext uri="{FF2B5EF4-FFF2-40B4-BE49-F238E27FC236}">
                <a16:creationId xmlns:a16="http://schemas.microsoft.com/office/drawing/2014/main" id="{E5682AA0-02B4-03AE-B07E-60A4E2A7223E}"/>
              </a:ext>
            </a:extLst>
          </p:cNvPr>
          <p:cNvCxnSpPr/>
          <p:nvPr/>
        </p:nvCxnSpPr>
        <p:spPr>
          <a:xfrm flipH="1">
            <a:off x="6361328" y="3876261"/>
            <a:ext cx="170079" cy="87929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1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6469D2B2-E6E4-457A-9A0B-E56AC8A87826}"/>
              </a:ext>
            </a:extLst>
          </p:cNvPr>
          <p:cNvSpPr>
            <a:spLocks noGrp="1"/>
          </p:cNvSpPr>
          <p:nvPr>
            <p:ph type="title"/>
          </p:nvPr>
        </p:nvSpPr>
        <p:spPr>
          <a:xfrm>
            <a:off x="838200" y="-1"/>
            <a:ext cx="5026572" cy="635001"/>
          </a:xfrm>
        </p:spPr>
        <p:txBody>
          <a:bodyPr>
            <a:normAutofit/>
          </a:bodyPr>
          <a:lstStyle/>
          <a:p>
            <a:r>
              <a:rPr lang="fr-FR" sz="1800" b="1" dirty="0"/>
              <a:t>Gardez en mémoire que …</a:t>
            </a:r>
          </a:p>
        </p:txBody>
      </p:sp>
      <p:sp>
        <p:nvSpPr>
          <p:cNvPr id="10" name="Rectangle : coins arrondis 9">
            <a:extLst>
              <a:ext uri="{FF2B5EF4-FFF2-40B4-BE49-F238E27FC236}">
                <a16:creationId xmlns:a16="http://schemas.microsoft.com/office/drawing/2014/main" id="{0B03745B-F313-ED30-6B9C-8295B7CE5ACC}"/>
              </a:ext>
            </a:extLst>
          </p:cNvPr>
          <p:cNvSpPr/>
          <p:nvPr/>
        </p:nvSpPr>
        <p:spPr>
          <a:xfrm>
            <a:off x="4177862" y="1126792"/>
            <a:ext cx="4206767" cy="6350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altLang="fr-FR" sz="1800"/>
              <a:t>Contamination = processus physiologique</a:t>
            </a:r>
          </a:p>
          <a:p>
            <a:r>
              <a:rPr lang="fr-BE" altLang="fr-FR" sz="1800"/>
              <a:t>Infection = processus pathologique</a:t>
            </a:r>
            <a:endParaRPr lang="fr-BE" sz="1800" dirty="0">
              <a:solidFill>
                <a:schemeClr val="bg2"/>
              </a:solidFill>
            </a:endParaRPr>
          </a:p>
        </p:txBody>
      </p:sp>
      <p:sp>
        <p:nvSpPr>
          <p:cNvPr id="11" name="Rectangle : coins arrondis 10">
            <a:extLst>
              <a:ext uri="{FF2B5EF4-FFF2-40B4-BE49-F238E27FC236}">
                <a16:creationId xmlns:a16="http://schemas.microsoft.com/office/drawing/2014/main" id="{7CCBC001-D61A-24BE-06E5-B9D42EBD14E9}"/>
              </a:ext>
            </a:extLst>
          </p:cNvPr>
          <p:cNvSpPr/>
          <p:nvPr/>
        </p:nvSpPr>
        <p:spPr>
          <a:xfrm>
            <a:off x="1308538" y="2548293"/>
            <a:ext cx="3951890" cy="496614"/>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sz="1800"/>
              <a:t>L’utérus de la vache n’est pas « stérile »</a:t>
            </a:r>
            <a:endParaRPr lang="fr-BE" sz="1800" dirty="0"/>
          </a:p>
        </p:txBody>
      </p:sp>
      <p:sp>
        <p:nvSpPr>
          <p:cNvPr id="12" name="Rectangle : coins arrondis 11">
            <a:extLst>
              <a:ext uri="{FF2B5EF4-FFF2-40B4-BE49-F238E27FC236}">
                <a16:creationId xmlns:a16="http://schemas.microsoft.com/office/drawing/2014/main" id="{228A2BE8-256A-7FB9-2AA0-25AD90FA9C6C}"/>
              </a:ext>
            </a:extLst>
          </p:cNvPr>
          <p:cNvSpPr/>
          <p:nvPr/>
        </p:nvSpPr>
        <p:spPr>
          <a:xfrm>
            <a:off x="6825155" y="2279196"/>
            <a:ext cx="4261945" cy="1375100"/>
          </a:xfrm>
          <a:prstGeom prst="roundRect">
            <a:avLst/>
          </a:prstGeom>
          <a:solidFill>
            <a:srgbClr val="CC48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sz="1800">
                <a:latin typeface="Charis SIL"/>
              </a:rPr>
              <a:t>Notion de dysbiose : « </a:t>
            </a:r>
            <a:r>
              <a:rPr lang="en-US" sz="1800" i="1">
                <a:latin typeface="Charis SIL"/>
              </a:rPr>
              <a:t>any change in the composition of resident commensal communities relative to the community found in healthy individuals</a:t>
            </a:r>
            <a:r>
              <a:rPr lang="en-US" sz="1800">
                <a:latin typeface="STIX"/>
              </a:rPr>
              <a:t>”.</a:t>
            </a:r>
            <a:endParaRPr lang="fr-BE" dirty="0"/>
          </a:p>
        </p:txBody>
      </p:sp>
      <p:sp>
        <p:nvSpPr>
          <p:cNvPr id="13" name="Rectangle : coins arrondis 12">
            <a:extLst>
              <a:ext uri="{FF2B5EF4-FFF2-40B4-BE49-F238E27FC236}">
                <a16:creationId xmlns:a16="http://schemas.microsoft.com/office/drawing/2014/main" id="{0F82BAD2-9999-81E8-896C-42BB7BE8B7F3}"/>
              </a:ext>
            </a:extLst>
          </p:cNvPr>
          <p:cNvSpPr/>
          <p:nvPr/>
        </p:nvSpPr>
        <p:spPr>
          <a:xfrm>
            <a:off x="3284483" y="3894499"/>
            <a:ext cx="4524703" cy="646386"/>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sz="1800"/>
              <a:t>50 % des vaches laitières vont au cours du postpartum manifester une infection utérine. </a:t>
            </a:r>
            <a:endParaRPr lang="fr-BE" dirty="0"/>
          </a:p>
        </p:txBody>
      </p:sp>
      <p:sp>
        <p:nvSpPr>
          <p:cNvPr id="14" name="Rectangle : coins arrondis 13">
            <a:extLst>
              <a:ext uri="{FF2B5EF4-FFF2-40B4-BE49-F238E27FC236}">
                <a16:creationId xmlns:a16="http://schemas.microsoft.com/office/drawing/2014/main" id="{723F8E83-6522-6191-A0D2-EBFD2A7AEAEE}"/>
              </a:ext>
            </a:extLst>
          </p:cNvPr>
          <p:cNvSpPr/>
          <p:nvPr/>
        </p:nvSpPr>
        <p:spPr>
          <a:xfrm>
            <a:off x="3355427" y="5390477"/>
            <a:ext cx="4382813" cy="560118"/>
          </a:xfrm>
          <a:prstGeom prst="round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dirty="0">
                <a:solidFill>
                  <a:schemeClr val="tx1"/>
                </a:solidFill>
              </a:rPr>
              <a:t>Et si l’antibiothérapie n’était pas la solution ? </a:t>
            </a:r>
          </a:p>
        </p:txBody>
      </p:sp>
      <p:cxnSp>
        <p:nvCxnSpPr>
          <p:cNvPr id="16" name="Connecteur droit avec flèche 15">
            <a:extLst>
              <a:ext uri="{FF2B5EF4-FFF2-40B4-BE49-F238E27FC236}">
                <a16:creationId xmlns:a16="http://schemas.microsoft.com/office/drawing/2014/main" id="{37B82DC3-DC8E-D2C7-E838-50716FC33762}"/>
              </a:ext>
            </a:extLst>
          </p:cNvPr>
          <p:cNvCxnSpPr/>
          <p:nvPr/>
        </p:nvCxnSpPr>
        <p:spPr>
          <a:xfrm>
            <a:off x="4603531" y="1761793"/>
            <a:ext cx="0" cy="786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C00D0EC5-6FFD-FC4C-A16A-F90D43371B3E}"/>
              </a:ext>
            </a:extLst>
          </p:cNvPr>
          <p:cNvCxnSpPr/>
          <p:nvPr/>
        </p:nvCxnSpPr>
        <p:spPr>
          <a:xfrm>
            <a:off x="7598979" y="1761793"/>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6E9742D2-662D-8DFA-208B-0EDC4B51085F}"/>
              </a:ext>
            </a:extLst>
          </p:cNvPr>
          <p:cNvCxnSpPr/>
          <p:nvPr/>
        </p:nvCxnSpPr>
        <p:spPr>
          <a:xfrm>
            <a:off x="7567448" y="1761793"/>
            <a:ext cx="0" cy="5174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E2BCF83C-1E84-6258-9D12-9F263493B813}"/>
              </a:ext>
            </a:extLst>
          </p:cNvPr>
          <p:cNvCxnSpPr/>
          <p:nvPr/>
        </p:nvCxnSpPr>
        <p:spPr>
          <a:xfrm>
            <a:off x="5864772" y="1761793"/>
            <a:ext cx="0" cy="21327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16E7550B-27F8-8811-667C-C042151550AB}"/>
              </a:ext>
            </a:extLst>
          </p:cNvPr>
          <p:cNvCxnSpPr>
            <a:cxnSpLocks/>
          </p:cNvCxnSpPr>
          <p:nvPr/>
        </p:nvCxnSpPr>
        <p:spPr>
          <a:xfrm>
            <a:off x="4508933" y="4540885"/>
            <a:ext cx="0" cy="8495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B5B8DD1F-D5DE-C08B-B278-BC6E29DD176E}"/>
              </a:ext>
            </a:extLst>
          </p:cNvPr>
          <p:cNvCxnSpPr/>
          <p:nvPr/>
        </p:nvCxnSpPr>
        <p:spPr>
          <a:xfrm>
            <a:off x="8718331" y="3654296"/>
            <a:ext cx="0" cy="2016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5B39AA6E-5F55-5C9C-D149-F13FE2F8A0AB}"/>
              </a:ext>
            </a:extLst>
          </p:cNvPr>
          <p:cNvCxnSpPr>
            <a:cxnSpLocks/>
          </p:cNvCxnSpPr>
          <p:nvPr/>
        </p:nvCxnSpPr>
        <p:spPr>
          <a:xfrm>
            <a:off x="2028506" y="3050365"/>
            <a:ext cx="0" cy="2620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57362E73-7E3D-0762-965D-5CFAC6E7524C}"/>
              </a:ext>
            </a:extLst>
          </p:cNvPr>
          <p:cNvCxnSpPr>
            <a:endCxn id="14" idx="3"/>
          </p:cNvCxnSpPr>
          <p:nvPr/>
        </p:nvCxnSpPr>
        <p:spPr>
          <a:xfrm flipH="1">
            <a:off x="7738240" y="5670536"/>
            <a:ext cx="98009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6F5B526F-B626-A81F-AA01-275087E08F94}"/>
              </a:ext>
            </a:extLst>
          </p:cNvPr>
          <p:cNvCxnSpPr>
            <a:endCxn id="14" idx="1"/>
          </p:cNvCxnSpPr>
          <p:nvPr/>
        </p:nvCxnSpPr>
        <p:spPr>
          <a:xfrm>
            <a:off x="2028506" y="5670536"/>
            <a:ext cx="132692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67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5EDE576B-2997-1BB8-70BE-9413AFBA3579}"/>
              </a:ext>
            </a:extLst>
          </p:cNvPr>
          <p:cNvSpPr/>
          <p:nvPr/>
        </p:nvSpPr>
        <p:spPr>
          <a:xfrm>
            <a:off x="2133553" y="2800947"/>
            <a:ext cx="7924895" cy="10040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988" dirty="0"/>
              <a:t>Un grand merci pour votre excellente attention</a:t>
            </a:r>
          </a:p>
        </p:txBody>
      </p:sp>
    </p:spTree>
    <p:extLst>
      <p:ext uri="{BB962C8B-B14F-4D97-AF65-F5344CB8AC3E}">
        <p14:creationId xmlns:p14="http://schemas.microsoft.com/office/powerpoint/2010/main" val="1090521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EBC6BE2C-40D9-4513-B4A6-EC70C0C6A0D7}"/>
              </a:ext>
            </a:extLst>
          </p:cNvPr>
          <p:cNvGraphicFramePr>
            <a:graphicFrameLocks noGrp="1"/>
          </p:cNvGraphicFramePr>
          <p:nvPr/>
        </p:nvGraphicFramePr>
        <p:xfrm>
          <a:off x="641350" y="1214364"/>
          <a:ext cx="9863994" cy="370840"/>
        </p:xfrm>
        <a:graphic>
          <a:graphicData uri="http://schemas.openxmlformats.org/drawingml/2006/table">
            <a:tbl>
              <a:tblPr firstRow="1" bandRow="1">
                <a:tableStyleId>{5C22544A-7EE6-4342-B048-85BDC9FD1C3A}</a:tableStyleId>
              </a:tblPr>
              <a:tblGrid>
                <a:gridCol w="704571">
                  <a:extLst>
                    <a:ext uri="{9D8B030D-6E8A-4147-A177-3AD203B41FA5}">
                      <a16:colId xmlns:a16="http://schemas.microsoft.com/office/drawing/2014/main" val="3439936541"/>
                    </a:ext>
                  </a:extLst>
                </a:gridCol>
                <a:gridCol w="704571">
                  <a:extLst>
                    <a:ext uri="{9D8B030D-6E8A-4147-A177-3AD203B41FA5}">
                      <a16:colId xmlns:a16="http://schemas.microsoft.com/office/drawing/2014/main" val="2221216399"/>
                    </a:ext>
                  </a:extLst>
                </a:gridCol>
                <a:gridCol w="704571">
                  <a:extLst>
                    <a:ext uri="{9D8B030D-6E8A-4147-A177-3AD203B41FA5}">
                      <a16:colId xmlns:a16="http://schemas.microsoft.com/office/drawing/2014/main" val="101333099"/>
                    </a:ext>
                  </a:extLst>
                </a:gridCol>
                <a:gridCol w="704571">
                  <a:extLst>
                    <a:ext uri="{9D8B030D-6E8A-4147-A177-3AD203B41FA5}">
                      <a16:colId xmlns:a16="http://schemas.microsoft.com/office/drawing/2014/main" val="571746755"/>
                    </a:ext>
                  </a:extLst>
                </a:gridCol>
                <a:gridCol w="704571">
                  <a:extLst>
                    <a:ext uri="{9D8B030D-6E8A-4147-A177-3AD203B41FA5}">
                      <a16:colId xmlns:a16="http://schemas.microsoft.com/office/drawing/2014/main" val="1603493900"/>
                    </a:ext>
                  </a:extLst>
                </a:gridCol>
                <a:gridCol w="704571">
                  <a:extLst>
                    <a:ext uri="{9D8B030D-6E8A-4147-A177-3AD203B41FA5}">
                      <a16:colId xmlns:a16="http://schemas.microsoft.com/office/drawing/2014/main" val="282752468"/>
                    </a:ext>
                  </a:extLst>
                </a:gridCol>
                <a:gridCol w="704571">
                  <a:extLst>
                    <a:ext uri="{9D8B030D-6E8A-4147-A177-3AD203B41FA5}">
                      <a16:colId xmlns:a16="http://schemas.microsoft.com/office/drawing/2014/main" val="1876119452"/>
                    </a:ext>
                  </a:extLst>
                </a:gridCol>
                <a:gridCol w="704571">
                  <a:extLst>
                    <a:ext uri="{9D8B030D-6E8A-4147-A177-3AD203B41FA5}">
                      <a16:colId xmlns:a16="http://schemas.microsoft.com/office/drawing/2014/main" val="4131989707"/>
                    </a:ext>
                  </a:extLst>
                </a:gridCol>
                <a:gridCol w="704571">
                  <a:extLst>
                    <a:ext uri="{9D8B030D-6E8A-4147-A177-3AD203B41FA5}">
                      <a16:colId xmlns:a16="http://schemas.microsoft.com/office/drawing/2014/main" val="4153966972"/>
                    </a:ext>
                  </a:extLst>
                </a:gridCol>
                <a:gridCol w="704571">
                  <a:extLst>
                    <a:ext uri="{9D8B030D-6E8A-4147-A177-3AD203B41FA5}">
                      <a16:colId xmlns:a16="http://schemas.microsoft.com/office/drawing/2014/main" val="2326816401"/>
                    </a:ext>
                  </a:extLst>
                </a:gridCol>
                <a:gridCol w="704571">
                  <a:extLst>
                    <a:ext uri="{9D8B030D-6E8A-4147-A177-3AD203B41FA5}">
                      <a16:colId xmlns:a16="http://schemas.microsoft.com/office/drawing/2014/main" val="502891275"/>
                    </a:ext>
                  </a:extLst>
                </a:gridCol>
                <a:gridCol w="704571">
                  <a:extLst>
                    <a:ext uri="{9D8B030D-6E8A-4147-A177-3AD203B41FA5}">
                      <a16:colId xmlns:a16="http://schemas.microsoft.com/office/drawing/2014/main" val="1049198365"/>
                    </a:ext>
                  </a:extLst>
                </a:gridCol>
                <a:gridCol w="704571">
                  <a:extLst>
                    <a:ext uri="{9D8B030D-6E8A-4147-A177-3AD203B41FA5}">
                      <a16:colId xmlns:a16="http://schemas.microsoft.com/office/drawing/2014/main" val="2668214787"/>
                    </a:ext>
                  </a:extLst>
                </a:gridCol>
                <a:gridCol w="704571">
                  <a:extLst>
                    <a:ext uri="{9D8B030D-6E8A-4147-A177-3AD203B41FA5}">
                      <a16:colId xmlns:a16="http://schemas.microsoft.com/office/drawing/2014/main" val="1439620286"/>
                    </a:ext>
                  </a:extLst>
                </a:gridCol>
              </a:tblGrid>
              <a:tr h="370840">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9111016"/>
                  </a:ext>
                </a:extLst>
              </a:tr>
            </a:tbl>
          </a:graphicData>
        </a:graphic>
      </p:graphicFrame>
      <p:cxnSp>
        <p:nvCxnSpPr>
          <p:cNvPr id="7" name="Connecteur droit avec flèche 6">
            <a:extLst>
              <a:ext uri="{FF2B5EF4-FFF2-40B4-BE49-F238E27FC236}">
                <a16:creationId xmlns:a16="http://schemas.microsoft.com/office/drawing/2014/main" id="{F50C0EE0-2028-4992-9E60-208DA04379EA}"/>
              </a:ext>
            </a:extLst>
          </p:cNvPr>
          <p:cNvCxnSpPr>
            <a:cxnSpLocks/>
          </p:cNvCxnSpPr>
          <p:nvPr/>
        </p:nvCxnSpPr>
        <p:spPr>
          <a:xfrm>
            <a:off x="400050" y="1585204"/>
            <a:ext cx="10953750" cy="0"/>
          </a:xfrm>
          <a:prstGeom prst="straightConnector1">
            <a:avLst/>
          </a:prstGeom>
          <a:ln w="25400">
            <a:solidFill>
              <a:schemeClr val="bg1">
                <a:lumMod val="50000"/>
              </a:schemeClr>
            </a:solidFill>
            <a:headEnd type="none" w="lg" len="med"/>
            <a:tailEnd type="stealth" w="lg" len="lg"/>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BDFD94B-D991-42D3-8524-E87818D661E1}"/>
              </a:ext>
            </a:extLst>
          </p:cNvPr>
          <p:cNvCxnSpPr>
            <a:cxnSpLocks/>
          </p:cNvCxnSpPr>
          <p:nvPr/>
        </p:nvCxnSpPr>
        <p:spPr>
          <a:xfrm>
            <a:off x="4869538" y="1404228"/>
            <a:ext cx="0" cy="1251886"/>
          </a:xfrm>
          <a:prstGeom prst="line">
            <a:avLst/>
          </a:prstGeom>
          <a:ln w="0">
            <a:solidFill>
              <a:srgbClr val="7F7F7F">
                <a:alpha val="22000"/>
              </a:srgbClr>
            </a:solidFill>
            <a:prstDash val="lgDash"/>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BFFD5585-03C9-48D0-B5CE-B56C0644ADF5}"/>
              </a:ext>
            </a:extLst>
          </p:cNvPr>
          <p:cNvSpPr/>
          <p:nvPr/>
        </p:nvSpPr>
        <p:spPr>
          <a:xfrm>
            <a:off x="3231827" y="821966"/>
            <a:ext cx="457200" cy="295274"/>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b="1" dirty="0">
                <a:solidFill>
                  <a:schemeClr val="bg1"/>
                </a:solidFill>
                <a:latin typeface="Arial Black" panose="020B0A04020102020204" pitchFamily="34" charset="0"/>
              </a:rPr>
              <a:t>VEL</a:t>
            </a:r>
          </a:p>
        </p:txBody>
      </p:sp>
      <p:sp>
        <p:nvSpPr>
          <p:cNvPr id="10" name="Rectangle : coins arrondis 9">
            <a:extLst>
              <a:ext uri="{FF2B5EF4-FFF2-40B4-BE49-F238E27FC236}">
                <a16:creationId xmlns:a16="http://schemas.microsoft.com/office/drawing/2014/main" id="{243E0A79-EB37-4A1E-9439-CE021B00D94A}"/>
              </a:ext>
            </a:extLst>
          </p:cNvPr>
          <p:cNvSpPr/>
          <p:nvPr/>
        </p:nvSpPr>
        <p:spPr>
          <a:xfrm>
            <a:off x="7439207" y="821966"/>
            <a:ext cx="457200" cy="295274"/>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b="1" dirty="0">
                <a:solidFill>
                  <a:schemeClr val="bg1"/>
                </a:solidFill>
                <a:latin typeface="Arial Black" panose="020B0A04020102020204" pitchFamily="34" charset="0"/>
              </a:rPr>
              <a:t>IA1</a:t>
            </a:r>
          </a:p>
        </p:txBody>
      </p:sp>
      <p:grpSp>
        <p:nvGrpSpPr>
          <p:cNvPr id="11" name="Groupe 10">
            <a:extLst>
              <a:ext uri="{FF2B5EF4-FFF2-40B4-BE49-F238E27FC236}">
                <a16:creationId xmlns:a16="http://schemas.microsoft.com/office/drawing/2014/main" id="{6EFB5CBD-50B5-43C4-98DA-10E62AD5D702}"/>
              </a:ext>
            </a:extLst>
          </p:cNvPr>
          <p:cNvGrpSpPr/>
          <p:nvPr/>
        </p:nvGrpSpPr>
        <p:grpSpPr>
          <a:xfrm>
            <a:off x="279270" y="1126571"/>
            <a:ext cx="9868465" cy="338554"/>
            <a:chOff x="342770" y="2209246"/>
            <a:chExt cx="9868465" cy="338554"/>
          </a:xfrm>
          <a:solidFill>
            <a:schemeClr val="bg1"/>
          </a:solidFill>
        </p:grpSpPr>
        <p:sp>
          <p:nvSpPr>
            <p:cNvPr id="12" name="ZoneTexte 11">
              <a:extLst>
                <a:ext uri="{FF2B5EF4-FFF2-40B4-BE49-F238E27FC236}">
                  <a16:creationId xmlns:a16="http://schemas.microsoft.com/office/drawing/2014/main" id="{3EC35906-5815-4C2A-84A0-4F61E246079B}"/>
                </a:ext>
              </a:extLst>
            </p:cNvPr>
            <p:cNvSpPr txBox="1"/>
            <p:nvPr/>
          </p:nvSpPr>
          <p:spPr>
            <a:xfrm>
              <a:off x="384892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endParaRPr lang="fr-FR" b="1" dirty="0">
                <a:solidFill>
                  <a:schemeClr val="tx1">
                    <a:lumMod val="75000"/>
                    <a:lumOff val="25000"/>
                  </a:schemeClr>
                </a:solidFill>
              </a:endParaRPr>
            </a:p>
          </p:txBody>
        </p:sp>
        <p:sp>
          <p:nvSpPr>
            <p:cNvPr id="13" name="ZoneTexte 12">
              <a:extLst>
                <a:ext uri="{FF2B5EF4-FFF2-40B4-BE49-F238E27FC236}">
                  <a16:creationId xmlns:a16="http://schemas.microsoft.com/office/drawing/2014/main" id="{FEDBAD17-A63D-4DEB-9C4B-31915EC2EBE1}"/>
                </a:ext>
              </a:extLst>
            </p:cNvPr>
            <p:cNvSpPr txBox="1"/>
            <p:nvPr/>
          </p:nvSpPr>
          <p:spPr>
            <a:xfrm>
              <a:off x="455015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20</a:t>
              </a:r>
            </a:p>
          </p:txBody>
        </p:sp>
        <p:sp>
          <p:nvSpPr>
            <p:cNvPr id="14" name="ZoneTexte 13">
              <a:extLst>
                <a:ext uri="{FF2B5EF4-FFF2-40B4-BE49-F238E27FC236}">
                  <a16:creationId xmlns:a16="http://schemas.microsoft.com/office/drawing/2014/main" id="{B1C0EC87-2F05-4687-8D31-98BF431D21CE}"/>
                </a:ext>
              </a:extLst>
            </p:cNvPr>
            <p:cNvSpPr txBox="1"/>
            <p:nvPr/>
          </p:nvSpPr>
          <p:spPr>
            <a:xfrm>
              <a:off x="525138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p>
          </p:txBody>
        </p:sp>
        <p:sp>
          <p:nvSpPr>
            <p:cNvPr id="15" name="ZoneTexte 14">
              <a:extLst>
                <a:ext uri="{FF2B5EF4-FFF2-40B4-BE49-F238E27FC236}">
                  <a16:creationId xmlns:a16="http://schemas.microsoft.com/office/drawing/2014/main" id="{D5FD6F36-CEEE-45C1-983F-8916457A3C55}"/>
                </a:ext>
              </a:extLst>
            </p:cNvPr>
            <p:cNvSpPr txBox="1"/>
            <p:nvPr/>
          </p:nvSpPr>
          <p:spPr>
            <a:xfrm>
              <a:off x="595261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40</a:t>
              </a:r>
            </a:p>
          </p:txBody>
        </p:sp>
        <p:sp>
          <p:nvSpPr>
            <p:cNvPr id="16" name="ZoneTexte 15">
              <a:extLst>
                <a:ext uri="{FF2B5EF4-FFF2-40B4-BE49-F238E27FC236}">
                  <a16:creationId xmlns:a16="http://schemas.microsoft.com/office/drawing/2014/main" id="{64F6712D-6B29-4C97-90F8-7B1AFB3C1B94}"/>
                </a:ext>
              </a:extLst>
            </p:cNvPr>
            <p:cNvSpPr txBox="1"/>
            <p:nvPr/>
          </p:nvSpPr>
          <p:spPr>
            <a:xfrm>
              <a:off x="665384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p>
          </p:txBody>
        </p:sp>
        <p:sp>
          <p:nvSpPr>
            <p:cNvPr id="17" name="ZoneTexte 16">
              <a:extLst>
                <a:ext uri="{FF2B5EF4-FFF2-40B4-BE49-F238E27FC236}">
                  <a16:creationId xmlns:a16="http://schemas.microsoft.com/office/drawing/2014/main" id="{B57FF7FF-BD22-4A98-AB0E-864965ADCF17}"/>
                </a:ext>
              </a:extLst>
            </p:cNvPr>
            <p:cNvSpPr txBox="1"/>
            <p:nvPr/>
          </p:nvSpPr>
          <p:spPr>
            <a:xfrm>
              <a:off x="805630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p>
          </p:txBody>
        </p:sp>
        <p:sp>
          <p:nvSpPr>
            <p:cNvPr id="18" name="ZoneTexte 17">
              <a:extLst>
                <a:ext uri="{FF2B5EF4-FFF2-40B4-BE49-F238E27FC236}">
                  <a16:creationId xmlns:a16="http://schemas.microsoft.com/office/drawing/2014/main" id="{D924234D-E085-4926-B5E9-9A1705D60C18}"/>
                </a:ext>
              </a:extLst>
            </p:cNvPr>
            <p:cNvSpPr txBox="1"/>
            <p:nvPr/>
          </p:nvSpPr>
          <p:spPr>
            <a:xfrm>
              <a:off x="875753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80</a:t>
              </a:r>
            </a:p>
          </p:txBody>
        </p:sp>
        <p:sp>
          <p:nvSpPr>
            <p:cNvPr id="19" name="ZoneTexte 18">
              <a:extLst>
                <a:ext uri="{FF2B5EF4-FFF2-40B4-BE49-F238E27FC236}">
                  <a16:creationId xmlns:a16="http://schemas.microsoft.com/office/drawing/2014/main" id="{2332CD8A-1000-4CD1-BDDD-1C4EB489B8FD}"/>
                </a:ext>
              </a:extLst>
            </p:cNvPr>
            <p:cNvSpPr txBox="1"/>
            <p:nvPr/>
          </p:nvSpPr>
          <p:spPr>
            <a:xfrm>
              <a:off x="945876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p>
          </p:txBody>
        </p:sp>
        <p:sp>
          <p:nvSpPr>
            <p:cNvPr id="20" name="ZoneTexte 19">
              <a:extLst>
                <a:ext uri="{FF2B5EF4-FFF2-40B4-BE49-F238E27FC236}">
                  <a16:creationId xmlns:a16="http://schemas.microsoft.com/office/drawing/2014/main" id="{BF28508A-2523-4576-B632-2F4400D5B765}"/>
                </a:ext>
              </a:extLst>
            </p:cNvPr>
            <p:cNvSpPr txBox="1"/>
            <p:nvPr/>
          </p:nvSpPr>
          <p:spPr>
            <a:xfrm>
              <a:off x="244646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 </a:t>
              </a:r>
              <a:endParaRPr lang="fr-FR" b="1" dirty="0">
                <a:solidFill>
                  <a:schemeClr val="tx1">
                    <a:lumMod val="65000"/>
                    <a:lumOff val="35000"/>
                  </a:schemeClr>
                </a:solidFill>
              </a:endParaRPr>
            </a:p>
          </p:txBody>
        </p:sp>
        <p:sp>
          <p:nvSpPr>
            <p:cNvPr id="21" name="ZoneTexte 20">
              <a:extLst>
                <a:ext uri="{FF2B5EF4-FFF2-40B4-BE49-F238E27FC236}">
                  <a16:creationId xmlns:a16="http://schemas.microsoft.com/office/drawing/2014/main" id="{F4EF3641-6B2F-425C-BE40-A5DCA5A1597B}"/>
                </a:ext>
              </a:extLst>
            </p:cNvPr>
            <p:cNvSpPr txBox="1"/>
            <p:nvPr/>
          </p:nvSpPr>
          <p:spPr>
            <a:xfrm>
              <a:off x="174523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-20</a:t>
              </a:r>
              <a:endParaRPr lang="fr-FR" b="1" dirty="0">
                <a:solidFill>
                  <a:schemeClr val="tx1">
                    <a:lumMod val="65000"/>
                    <a:lumOff val="35000"/>
                  </a:schemeClr>
                </a:solidFill>
              </a:endParaRPr>
            </a:p>
          </p:txBody>
        </p:sp>
        <p:sp>
          <p:nvSpPr>
            <p:cNvPr id="22" name="ZoneTexte 21">
              <a:extLst>
                <a:ext uri="{FF2B5EF4-FFF2-40B4-BE49-F238E27FC236}">
                  <a16:creationId xmlns:a16="http://schemas.microsoft.com/office/drawing/2014/main" id="{4A929DA0-97BF-4022-88FA-A395535A4F8C}"/>
                </a:ext>
              </a:extLst>
            </p:cNvPr>
            <p:cNvSpPr txBox="1"/>
            <p:nvPr/>
          </p:nvSpPr>
          <p:spPr>
            <a:xfrm>
              <a:off x="104400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 </a:t>
              </a:r>
              <a:endParaRPr lang="fr-FR" b="1" dirty="0">
                <a:solidFill>
                  <a:schemeClr val="tx1">
                    <a:lumMod val="65000"/>
                    <a:lumOff val="35000"/>
                  </a:schemeClr>
                </a:solidFill>
              </a:endParaRPr>
            </a:p>
          </p:txBody>
        </p:sp>
        <p:sp>
          <p:nvSpPr>
            <p:cNvPr id="23" name="ZoneTexte 22">
              <a:extLst>
                <a:ext uri="{FF2B5EF4-FFF2-40B4-BE49-F238E27FC236}">
                  <a16:creationId xmlns:a16="http://schemas.microsoft.com/office/drawing/2014/main" id="{AF65BB7D-FA10-4E3A-A0B0-A3FB11016522}"/>
                </a:ext>
              </a:extLst>
            </p:cNvPr>
            <p:cNvSpPr txBox="1"/>
            <p:nvPr/>
          </p:nvSpPr>
          <p:spPr>
            <a:xfrm>
              <a:off x="34277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-40</a:t>
              </a:r>
              <a:endParaRPr lang="fr-FR" b="1" dirty="0">
                <a:solidFill>
                  <a:schemeClr val="tx1">
                    <a:lumMod val="65000"/>
                    <a:lumOff val="35000"/>
                  </a:schemeClr>
                </a:solidFill>
              </a:endParaRPr>
            </a:p>
          </p:txBody>
        </p:sp>
      </p:grpSp>
      <p:cxnSp>
        <p:nvCxnSpPr>
          <p:cNvPr id="25" name="Connecteur droit 24">
            <a:extLst>
              <a:ext uri="{FF2B5EF4-FFF2-40B4-BE49-F238E27FC236}">
                <a16:creationId xmlns:a16="http://schemas.microsoft.com/office/drawing/2014/main" id="{8530EBC0-C6F2-4413-9A15-04BE49FBF291}"/>
              </a:ext>
            </a:extLst>
          </p:cNvPr>
          <p:cNvCxnSpPr/>
          <p:nvPr/>
        </p:nvCxnSpPr>
        <p:spPr>
          <a:xfrm>
            <a:off x="7686545" y="1394703"/>
            <a:ext cx="0" cy="4032000"/>
          </a:xfrm>
          <a:prstGeom prst="line">
            <a:avLst/>
          </a:prstGeom>
          <a:ln w="412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AC4261CB-D0D7-4A44-B99E-A3CEAE95F7D3}"/>
              </a:ext>
            </a:extLst>
          </p:cNvPr>
          <p:cNvCxnSpPr/>
          <p:nvPr/>
        </p:nvCxnSpPr>
        <p:spPr>
          <a:xfrm>
            <a:off x="10505344" y="1407975"/>
            <a:ext cx="0" cy="4032000"/>
          </a:xfrm>
          <a:prstGeom prst="line">
            <a:avLst/>
          </a:prstGeom>
          <a:ln w="412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208957FF-9B4F-4039-8444-4AE44A39A969}"/>
              </a:ext>
            </a:extLst>
          </p:cNvPr>
          <p:cNvCxnSpPr>
            <a:cxnSpLocks/>
          </p:cNvCxnSpPr>
          <p:nvPr/>
        </p:nvCxnSpPr>
        <p:spPr>
          <a:xfrm>
            <a:off x="3459593" y="1404228"/>
            <a:ext cx="0" cy="1332622"/>
          </a:xfrm>
          <a:prstGeom prst="line">
            <a:avLst/>
          </a:prstGeom>
          <a:ln w="19050">
            <a:solidFill>
              <a:srgbClr val="EAB815"/>
            </a:solidFill>
            <a:prstDash val="sys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D5CCBF4D-B99E-4D40-A5FB-688F7B99A162}"/>
              </a:ext>
            </a:extLst>
          </p:cNvPr>
          <p:cNvCxnSpPr>
            <a:cxnSpLocks/>
          </p:cNvCxnSpPr>
          <p:nvPr/>
        </p:nvCxnSpPr>
        <p:spPr>
          <a:xfrm>
            <a:off x="7686545" y="1404228"/>
            <a:ext cx="0" cy="1251886"/>
          </a:xfrm>
          <a:prstGeom prst="line">
            <a:avLst/>
          </a:prstGeom>
          <a:ln w="19050">
            <a:solidFill>
              <a:srgbClr val="EAB815"/>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4C140124-B4CF-45B6-A7B6-81D0BD98A482}"/>
              </a:ext>
            </a:extLst>
          </p:cNvPr>
          <p:cNvCxnSpPr>
            <a:cxnSpLocks/>
          </p:cNvCxnSpPr>
          <p:nvPr/>
        </p:nvCxnSpPr>
        <p:spPr>
          <a:xfrm>
            <a:off x="10505344" y="1404228"/>
            <a:ext cx="0" cy="1332622"/>
          </a:xfrm>
          <a:prstGeom prst="line">
            <a:avLst/>
          </a:prstGeom>
          <a:ln w="19050">
            <a:solidFill>
              <a:srgbClr val="EAB815"/>
            </a:solidFill>
            <a:prstDash val="sysDash"/>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EC6A6DAE-B946-434A-BBE1-00665C454AD0}"/>
              </a:ext>
            </a:extLst>
          </p:cNvPr>
          <p:cNvCxnSpPr>
            <a:cxnSpLocks/>
          </p:cNvCxnSpPr>
          <p:nvPr/>
        </p:nvCxnSpPr>
        <p:spPr>
          <a:xfrm>
            <a:off x="6278489" y="1404228"/>
            <a:ext cx="0" cy="1332622"/>
          </a:xfrm>
          <a:prstGeom prst="line">
            <a:avLst/>
          </a:prstGeom>
          <a:ln w="0">
            <a:solidFill>
              <a:srgbClr val="7F7F7F">
                <a:alpha val="22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609128E0-A8E5-4AC2-9435-33D841904CB7}"/>
              </a:ext>
            </a:extLst>
          </p:cNvPr>
          <p:cNvCxnSpPr>
            <a:cxnSpLocks/>
          </p:cNvCxnSpPr>
          <p:nvPr/>
        </p:nvCxnSpPr>
        <p:spPr>
          <a:xfrm>
            <a:off x="9096391" y="1404228"/>
            <a:ext cx="0" cy="1332622"/>
          </a:xfrm>
          <a:prstGeom prst="line">
            <a:avLst/>
          </a:prstGeom>
          <a:ln w="0">
            <a:solidFill>
              <a:srgbClr val="7F7F7F">
                <a:alpha val="22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3CB6917B-4126-42A3-B16B-A32AAB4982DD}"/>
              </a:ext>
            </a:extLst>
          </p:cNvPr>
          <p:cNvCxnSpPr>
            <a:cxnSpLocks/>
          </p:cNvCxnSpPr>
          <p:nvPr/>
        </p:nvCxnSpPr>
        <p:spPr>
          <a:xfrm>
            <a:off x="2051636" y="1404228"/>
            <a:ext cx="0" cy="1251886"/>
          </a:xfrm>
          <a:prstGeom prst="line">
            <a:avLst/>
          </a:prstGeom>
          <a:ln w="0">
            <a:solidFill>
              <a:srgbClr val="7F7F7F">
                <a:alpha val="22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040791DE-5D97-473F-8E81-D95F6CD84E8F}"/>
              </a:ext>
            </a:extLst>
          </p:cNvPr>
          <p:cNvCxnSpPr>
            <a:cxnSpLocks/>
          </p:cNvCxnSpPr>
          <p:nvPr/>
        </p:nvCxnSpPr>
        <p:spPr>
          <a:xfrm>
            <a:off x="641350" y="1512937"/>
            <a:ext cx="0" cy="1143177"/>
          </a:xfrm>
          <a:prstGeom prst="line">
            <a:avLst/>
          </a:prstGeom>
          <a:ln w="0">
            <a:solidFill>
              <a:srgbClr val="7F7F7F">
                <a:alpha val="22000"/>
              </a:srgbClr>
            </a:solidFill>
            <a:prstDash val="lgDash"/>
          </a:ln>
        </p:spPr>
        <p:style>
          <a:lnRef idx="1">
            <a:schemeClr val="accent1"/>
          </a:lnRef>
          <a:fillRef idx="0">
            <a:schemeClr val="accent1"/>
          </a:fillRef>
          <a:effectRef idx="0">
            <a:schemeClr val="accent1"/>
          </a:effectRef>
          <a:fontRef idx="minor">
            <a:schemeClr val="tx1"/>
          </a:fontRef>
        </p:style>
      </p:cxnSp>
      <p:sp>
        <p:nvSpPr>
          <p:cNvPr id="36" name="Rectangle : coins arrondis 35">
            <a:extLst>
              <a:ext uri="{FF2B5EF4-FFF2-40B4-BE49-F238E27FC236}">
                <a16:creationId xmlns:a16="http://schemas.microsoft.com/office/drawing/2014/main" id="{B2A5C3B6-0110-417E-9B6D-2EB9D498C32D}"/>
              </a:ext>
            </a:extLst>
          </p:cNvPr>
          <p:cNvSpPr/>
          <p:nvPr/>
        </p:nvSpPr>
        <p:spPr>
          <a:xfrm>
            <a:off x="400050" y="2535426"/>
            <a:ext cx="3006757" cy="252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Tarissement</a:t>
            </a:r>
          </a:p>
        </p:txBody>
      </p:sp>
      <p:sp>
        <p:nvSpPr>
          <p:cNvPr id="37" name="ZoneTexte 36">
            <a:extLst>
              <a:ext uri="{FF2B5EF4-FFF2-40B4-BE49-F238E27FC236}">
                <a16:creationId xmlns:a16="http://schemas.microsoft.com/office/drawing/2014/main" id="{4486D23E-3977-4F75-9E90-B8D7F67170CB}"/>
              </a:ext>
            </a:extLst>
          </p:cNvPr>
          <p:cNvSpPr txBox="1"/>
          <p:nvPr/>
        </p:nvSpPr>
        <p:spPr>
          <a:xfrm>
            <a:off x="3084190" y="1126571"/>
            <a:ext cx="752475" cy="369332"/>
          </a:xfrm>
          <a:prstGeom prst="rect">
            <a:avLst/>
          </a:prstGeom>
          <a:solidFill>
            <a:schemeClr val="bg1"/>
          </a:solidFill>
        </p:spPr>
        <p:txBody>
          <a:bodyPr wrap="square" rtlCol="0">
            <a:spAutoFit/>
          </a:bodyPr>
          <a:lstStyle/>
          <a:p>
            <a:pPr algn="ctr"/>
            <a:r>
              <a:rPr lang="fr-FR" b="1" dirty="0">
                <a:solidFill>
                  <a:schemeClr val="tx1">
                    <a:lumMod val="75000"/>
                    <a:lumOff val="25000"/>
                  </a:schemeClr>
                </a:solidFill>
              </a:rPr>
              <a:t>0</a:t>
            </a:r>
            <a:endParaRPr lang="fr-FR" sz="2000" b="1" dirty="0">
              <a:solidFill>
                <a:schemeClr val="tx1">
                  <a:lumMod val="75000"/>
                  <a:lumOff val="25000"/>
                </a:schemeClr>
              </a:solidFill>
            </a:endParaRPr>
          </a:p>
        </p:txBody>
      </p:sp>
      <p:sp>
        <p:nvSpPr>
          <p:cNvPr id="38" name="ZoneTexte 37">
            <a:extLst>
              <a:ext uri="{FF2B5EF4-FFF2-40B4-BE49-F238E27FC236}">
                <a16:creationId xmlns:a16="http://schemas.microsoft.com/office/drawing/2014/main" id="{2C917807-B3AE-404F-BA9D-EADC83DFEB1B}"/>
              </a:ext>
            </a:extLst>
          </p:cNvPr>
          <p:cNvSpPr txBox="1"/>
          <p:nvPr/>
        </p:nvSpPr>
        <p:spPr>
          <a:xfrm>
            <a:off x="7291570" y="1126571"/>
            <a:ext cx="752475" cy="369332"/>
          </a:xfrm>
          <a:prstGeom prst="rect">
            <a:avLst/>
          </a:prstGeom>
          <a:solidFill>
            <a:schemeClr val="bg1"/>
          </a:solidFill>
        </p:spPr>
        <p:txBody>
          <a:bodyPr wrap="square" rtlCol="0">
            <a:spAutoFit/>
          </a:bodyPr>
          <a:lstStyle/>
          <a:p>
            <a:pPr algn="ctr"/>
            <a:r>
              <a:rPr lang="fr-FR" b="1" dirty="0">
                <a:solidFill>
                  <a:schemeClr val="tx1">
                    <a:lumMod val="75000"/>
                    <a:lumOff val="25000"/>
                  </a:schemeClr>
                </a:solidFill>
              </a:rPr>
              <a:t>60</a:t>
            </a:r>
          </a:p>
        </p:txBody>
      </p:sp>
      <p:sp>
        <p:nvSpPr>
          <p:cNvPr id="39" name="Rectangle : coins arrondis 38">
            <a:extLst>
              <a:ext uri="{FF2B5EF4-FFF2-40B4-BE49-F238E27FC236}">
                <a16:creationId xmlns:a16="http://schemas.microsoft.com/office/drawing/2014/main" id="{33A39062-F7A5-4DAA-BA49-7F228B00A111}"/>
              </a:ext>
            </a:extLst>
          </p:cNvPr>
          <p:cNvSpPr/>
          <p:nvPr/>
        </p:nvSpPr>
        <p:spPr>
          <a:xfrm>
            <a:off x="7739231" y="2006165"/>
            <a:ext cx="2717734" cy="468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Période de</a:t>
            </a:r>
          </a:p>
          <a:p>
            <a:pPr algn="ctr"/>
            <a:r>
              <a:rPr lang="fr-FR" sz="1400" b="1" dirty="0">
                <a:solidFill>
                  <a:schemeClr val="bg1"/>
                </a:solidFill>
              </a:rPr>
              <a:t>reproduction</a:t>
            </a:r>
          </a:p>
        </p:txBody>
      </p:sp>
      <p:sp>
        <p:nvSpPr>
          <p:cNvPr id="40" name="Rectangle : coins arrondis 39">
            <a:extLst>
              <a:ext uri="{FF2B5EF4-FFF2-40B4-BE49-F238E27FC236}">
                <a16:creationId xmlns:a16="http://schemas.microsoft.com/office/drawing/2014/main" id="{8232848A-727B-43F5-809B-064A57909C5A}"/>
              </a:ext>
            </a:extLst>
          </p:cNvPr>
          <p:cNvSpPr/>
          <p:nvPr/>
        </p:nvSpPr>
        <p:spPr>
          <a:xfrm>
            <a:off x="10553724" y="2006905"/>
            <a:ext cx="1271168" cy="468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Période de gestation</a:t>
            </a:r>
          </a:p>
        </p:txBody>
      </p:sp>
      <p:sp>
        <p:nvSpPr>
          <p:cNvPr id="41" name="Titre 2">
            <a:extLst>
              <a:ext uri="{FF2B5EF4-FFF2-40B4-BE49-F238E27FC236}">
                <a16:creationId xmlns:a16="http://schemas.microsoft.com/office/drawing/2014/main" id="{DE6B3C87-449A-4687-8AD3-821C29C30EE2}"/>
              </a:ext>
            </a:extLst>
          </p:cNvPr>
          <p:cNvSpPr>
            <a:spLocks noGrp="1"/>
          </p:cNvSpPr>
          <p:nvPr>
            <p:ph type="title"/>
          </p:nvPr>
        </p:nvSpPr>
        <p:spPr>
          <a:xfrm>
            <a:off x="838200" y="157167"/>
            <a:ext cx="10515600" cy="635001"/>
          </a:xfrm>
        </p:spPr>
        <p:txBody>
          <a:bodyPr>
            <a:normAutofit/>
          </a:bodyPr>
          <a:lstStyle/>
          <a:p>
            <a:r>
              <a:rPr lang="fr-FR" sz="1800" dirty="0">
                <a:solidFill>
                  <a:srgbClr val="CC4856"/>
                </a:solidFill>
              </a:rPr>
              <a:t>Préambule : la notion de périodes</a:t>
            </a:r>
          </a:p>
        </p:txBody>
      </p:sp>
      <p:sp>
        <p:nvSpPr>
          <p:cNvPr id="42" name="Rectangle : coins arrondis 41">
            <a:extLst>
              <a:ext uri="{FF2B5EF4-FFF2-40B4-BE49-F238E27FC236}">
                <a16:creationId xmlns:a16="http://schemas.microsoft.com/office/drawing/2014/main" id="{A770BDC2-69AD-40E6-B575-2E942BB7DED5}"/>
              </a:ext>
            </a:extLst>
          </p:cNvPr>
          <p:cNvSpPr/>
          <p:nvPr/>
        </p:nvSpPr>
        <p:spPr>
          <a:xfrm>
            <a:off x="3500701" y="3223865"/>
            <a:ext cx="7958919" cy="25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rPr>
              <a:t>Lactation</a:t>
            </a:r>
          </a:p>
        </p:txBody>
      </p:sp>
      <p:grpSp>
        <p:nvGrpSpPr>
          <p:cNvPr id="43" name="Groupe 42">
            <a:extLst>
              <a:ext uri="{FF2B5EF4-FFF2-40B4-BE49-F238E27FC236}">
                <a16:creationId xmlns:a16="http://schemas.microsoft.com/office/drawing/2014/main" id="{B26D55DE-CFBB-4A95-8580-DF915D75B0FD}"/>
              </a:ext>
            </a:extLst>
          </p:cNvPr>
          <p:cNvGrpSpPr/>
          <p:nvPr/>
        </p:nvGrpSpPr>
        <p:grpSpPr>
          <a:xfrm>
            <a:off x="10091204" y="821966"/>
            <a:ext cx="752475" cy="670147"/>
            <a:chOff x="10091204" y="821966"/>
            <a:chExt cx="752475" cy="670147"/>
          </a:xfrm>
        </p:grpSpPr>
        <p:sp>
          <p:nvSpPr>
            <p:cNvPr id="44" name="Rectangle : coins arrondis 43">
              <a:extLst>
                <a:ext uri="{FF2B5EF4-FFF2-40B4-BE49-F238E27FC236}">
                  <a16:creationId xmlns:a16="http://schemas.microsoft.com/office/drawing/2014/main" id="{959B98A8-1AA2-43C3-9A33-0EBBAC62E4A4}"/>
                </a:ext>
              </a:extLst>
            </p:cNvPr>
            <p:cNvSpPr/>
            <p:nvPr/>
          </p:nvSpPr>
          <p:spPr>
            <a:xfrm>
              <a:off x="10244129" y="821966"/>
              <a:ext cx="457200" cy="295274"/>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b="1" dirty="0">
                  <a:solidFill>
                    <a:schemeClr val="bg1"/>
                  </a:solidFill>
                  <a:latin typeface="Arial Black" panose="020B0A04020102020204" pitchFamily="34" charset="0"/>
                </a:rPr>
                <a:t>CG+</a:t>
              </a:r>
            </a:p>
          </p:txBody>
        </p:sp>
        <p:sp>
          <p:nvSpPr>
            <p:cNvPr id="45" name="ZoneTexte 44">
              <a:extLst>
                <a:ext uri="{FF2B5EF4-FFF2-40B4-BE49-F238E27FC236}">
                  <a16:creationId xmlns:a16="http://schemas.microsoft.com/office/drawing/2014/main" id="{6A472641-E919-4B7F-A5E9-DF444A7D6BD9}"/>
                </a:ext>
              </a:extLst>
            </p:cNvPr>
            <p:cNvSpPr txBox="1"/>
            <p:nvPr/>
          </p:nvSpPr>
          <p:spPr>
            <a:xfrm>
              <a:off x="10091204" y="1122781"/>
              <a:ext cx="752475" cy="369332"/>
            </a:xfrm>
            <a:prstGeom prst="rect">
              <a:avLst/>
            </a:prstGeom>
            <a:solidFill>
              <a:schemeClr val="bg1"/>
            </a:solidFill>
          </p:spPr>
          <p:txBody>
            <a:bodyPr wrap="square" rtlCol="0">
              <a:spAutoFit/>
            </a:bodyPr>
            <a:lstStyle/>
            <a:p>
              <a:pPr algn="ctr"/>
              <a:r>
                <a:rPr lang="fr-FR" b="1" dirty="0">
                  <a:solidFill>
                    <a:schemeClr val="tx1">
                      <a:lumMod val="75000"/>
                      <a:lumOff val="25000"/>
                    </a:schemeClr>
                  </a:solidFill>
                </a:rPr>
                <a:t>100</a:t>
              </a:r>
            </a:p>
          </p:txBody>
        </p:sp>
      </p:grpSp>
      <p:sp>
        <p:nvSpPr>
          <p:cNvPr id="2" name="Rectangle : coins arrondis 1">
            <a:extLst>
              <a:ext uri="{FF2B5EF4-FFF2-40B4-BE49-F238E27FC236}">
                <a16:creationId xmlns:a16="http://schemas.microsoft.com/office/drawing/2014/main" id="{DAFBA3DA-61EC-8C8C-FB46-94900371A3D9}"/>
              </a:ext>
            </a:extLst>
          </p:cNvPr>
          <p:cNvSpPr/>
          <p:nvPr/>
        </p:nvSpPr>
        <p:spPr>
          <a:xfrm>
            <a:off x="3512381" y="2561132"/>
            <a:ext cx="2074032" cy="252000"/>
          </a:xfrm>
          <a:prstGeom prst="roundRect">
            <a:avLst/>
          </a:prstGeom>
          <a:solidFill>
            <a:srgbClr val="2D8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Involution utérine</a:t>
            </a:r>
          </a:p>
        </p:txBody>
      </p:sp>
      <p:cxnSp>
        <p:nvCxnSpPr>
          <p:cNvPr id="3" name="Connecteur droit 2">
            <a:extLst>
              <a:ext uri="{FF2B5EF4-FFF2-40B4-BE49-F238E27FC236}">
                <a16:creationId xmlns:a16="http://schemas.microsoft.com/office/drawing/2014/main" id="{161B7FEE-899D-409E-89B9-C0D526058758}"/>
              </a:ext>
            </a:extLst>
          </p:cNvPr>
          <p:cNvCxnSpPr/>
          <p:nvPr/>
        </p:nvCxnSpPr>
        <p:spPr>
          <a:xfrm>
            <a:off x="3459593" y="1394703"/>
            <a:ext cx="0" cy="4032000"/>
          </a:xfrm>
          <a:prstGeom prst="line">
            <a:avLst/>
          </a:prstGeom>
          <a:ln w="190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FA29FAC5-B243-4D3B-6344-02106533F3AE}"/>
              </a:ext>
            </a:extLst>
          </p:cNvPr>
          <p:cNvSpPr/>
          <p:nvPr/>
        </p:nvSpPr>
        <p:spPr>
          <a:xfrm>
            <a:off x="3535330" y="2895935"/>
            <a:ext cx="3422661" cy="266037"/>
          </a:xfrm>
          <a:prstGeom prst="roundRect">
            <a:avLst/>
          </a:prstGeom>
          <a:solidFill>
            <a:srgbClr val="E2B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solidFill>
                  <a:schemeClr val="tx1"/>
                </a:solidFill>
              </a:rPr>
              <a:t>Anoestrus</a:t>
            </a:r>
            <a:r>
              <a:rPr lang="fr-FR" sz="1400" dirty="0">
                <a:solidFill>
                  <a:schemeClr val="tx1"/>
                </a:solidFill>
              </a:rPr>
              <a:t> physiologique/fonctionnel</a:t>
            </a:r>
          </a:p>
        </p:txBody>
      </p:sp>
      <p:cxnSp>
        <p:nvCxnSpPr>
          <p:cNvPr id="5" name="Connecteur droit 4">
            <a:extLst>
              <a:ext uri="{FF2B5EF4-FFF2-40B4-BE49-F238E27FC236}">
                <a16:creationId xmlns:a16="http://schemas.microsoft.com/office/drawing/2014/main" id="{BB7B2BFF-3063-B20B-27F8-B354F344E374}"/>
              </a:ext>
            </a:extLst>
          </p:cNvPr>
          <p:cNvCxnSpPr>
            <a:cxnSpLocks/>
          </p:cNvCxnSpPr>
          <p:nvPr/>
        </p:nvCxnSpPr>
        <p:spPr>
          <a:xfrm>
            <a:off x="5569381" y="1512937"/>
            <a:ext cx="0" cy="1300195"/>
          </a:xfrm>
          <a:prstGeom prst="line">
            <a:avLst/>
          </a:prstGeom>
          <a:ln w="190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3ED3FCBE-940C-18A0-D23A-B2BEB154A18A}"/>
              </a:ext>
            </a:extLst>
          </p:cNvPr>
          <p:cNvCxnSpPr>
            <a:cxnSpLocks/>
            <a:endCxn id="4" idx="3"/>
          </p:cNvCxnSpPr>
          <p:nvPr/>
        </p:nvCxnSpPr>
        <p:spPr>
          <a:xfrm flipH="1">
            <a:off x="6957991" y="1579609"/>
            <a:ext cx="21089" cy="1449345"/>
          </a:xfrm>
          <a:prstGeom prst="line">
            <a:avLst/>
          </a:prstGeom>
          <a:ln w="19050"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9" name="Rectangle : coins arrondis 48">
            <a:extLst>
              <a:ext uri="{FF2B5EF4-FFF2-40B4-BE49-F238E27FC236}">
                <a16:creationId xmlns:a16="http://schemas.microsoft.com/office/drawing/2014/main" id="{A0F8D3D9-6A56-4A10-B7FB-89F359EDCF1A}"/>
              </a:ext>
            </a:extLst>
          </p:cNvPr>
          <p:cNvSpPr/>
          <p:nvPr/>
        </p:nvSpPr>
        <p:spPr>
          <a:xfrm>
            <a:off x="3500701" y="2010328"/>
            <a:ext cx="4138349" cy="468000"/>
          </a:xfrm>
          <a:prstGeom prst="roundRect">
            <a:avLst/>
          </a:prstGeom>
          <a:solidFill>
            <a:srgbClr val="176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Période</a:t>
            </a:r>
          </a:p>
          <a:p>
            <a:pPr algn="ctr"/>
            <a:r>
              <a:rPr lang="fr-FR" sz="1400" b="1" dirty="0">
                <a:solidFill>
                  <a:schemeClr val="bg1"/>
                </a:solidFill>
              </a:rPr>
              <a:t>d'attente</a:t>
            </a:r>
          </a:p>
        </p:txBody>
      </p:sp>
      <p:sp>
        <p:nvSpPr>
          <p:cNvPr id="50" name="Rectangle : coins arrondis 49">
            <a:extLst>
              <a:ext uri="{FF2B5EF4-FFF2-40B4-BE49-F238E27FC236}">
                <a16:creationId xmlns:a16="http://schemas.microsoft.com/office/drawing/2014/main" id="{7947FDDC-5CD7-4364-B2D5-25220A0B5D44}"/>
              </a:ext>
            </a:extLst>
          </p:cNvPr>
          <p:cNvSpPr/>
          <p:nvPr/>
        </p:nvSpPr>
        <p:spPr>
          <a:xfrm>
            <a:off x="2079502" y="1702614"/>
            <a:ext cx="2763183" cy="252000"/>
          </a:xfrm>
          <a:prstGeom prst="roundRect">
            <a:avLst/>
          </a:prstGeom>
          <a:solidFill>
            <a:srgbClr val="D35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Transition</a:t>
            </a:r>
          </a:p>
        </p:txBody>
      </p:sp>
    </p:spTree>
    <p:extLst>
      <p:ext uri="{BB962C8B-B14F-4D97-AF65-F5344CB8AC3E}">
        <p14:creationId xmlns:p14="http://schemas.microsoft.com/office/powerpoint/2010/main" val="296532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C5209BEA-32FF-4D84-A6C7-80E8D96E9617}"/>
              </a:ext>
            </a:extLst>
          </p:cNvPr>
          <p:cNvGraphicFramePr>
            <a:graphicFrameLocks noGrp="1"/>
          </p:cNvGraphicFramePr>
          <p:nvPr/>
        </p:nvGraphicFramePr>
        <p:xfrm>
          <a:off x="641350" y="1214364"/>
          <a:ext cx="9863994" cy="370840"/>
        </p:xfrm>
        <a:graphic>
          <a:graphicData uri="http://schemas.openxmlformats.org/drawingml/2006/table">
            <a:tbl>
              <a:tblPr firstRow="1" bandRow="1">
                <a:tableStyleId>{5C22544A-7EE6-4342-B048-85BDC9FD1C3A}</a:tableStyleId>
              </a:tblPr>
              <a:tblGrid>
                <a:gridCol w="704571">
                  <a:extLst>
                    <a:ext uri="{9D8B030D-6E8A-4147-A177-3AD203B41FA5}">
                      <a16:colId xmlns:a16="http://schemas.microsoft.com/office/drawing/2014/main" val="3439936541"/>
                    </a:ext>
                  </a:extLst>
                </a:gridCol>
                <a:gridCol w="704571">
                  <a:extLst>
                    <a:ext uri="{9D8B030D-6E8A-4147-A177-3AD203B41FA5}">
                      <a16:colId xmlns:a16="http://schemas.microsoft.com/office/drawing/2014/main" val="2221216399"/>
                    </a:ext>
                  </a:extLst>
                </a:gridCol>
                <a:gridCol w="704571">
                  <a:extLst>
                    <a:ext uri="{9D8B030D-6E8A-4147-A177-3AD203B41FA5}">
                      <a16:colId xmlns:a16="http://schemas.microsoft.com/office/drawing/2014/main" val="101333099"/>
                    </a:ext>
                  </a:extLst>
                </a:gridCol>
                <a:gridCol w="704571">
                  <a:extLst>
                    <a:ext uri="{9D8B030D-6E8A-4147-A177-3AD203B41FA5}">
                      <a16:colId xmlns:a16="http://schemas.microsoft.com/office/drawing/2014/main" val="571746755"/>
                    </a:ext>
                  </a:extLst>
                </a:gridCol>
                <a:gridCol w="704571">
                  <a:extLst>
                    <a:ext uri="{9D8B030D-6E8A-4147-A177-3AD203B41FA5}">
                      <a16:colId xmlns:a16="http://schemas.microsoft.com/office/drawing/2014/main" val="1603493900"/>
                    </a:ext>
                  </a:extLst>
                </a:gridCol>
                <a:gridCol w="704571">
                  <a:extLst>
                    <a:ext uri="{9D8B030D-6E8A-4147-A177-3AD203B41FA5}">
                      <a16:colId xmlns:a16="http://schemas.microsoft.com/office/drawing/2014/main" val="282752468"/>
                    </a:ext>
                  </a:extLst>
                </a:gridCol>
                <a:gridCol w="704571">
                  <a:extLst>
                    <a:ext uri="{9D8B030D-6E8A-4147-A177-3AD203B41FA5}">
                      <a16:colId xmlns:a16="http://schemas.microsoft.com/office/drawing/2014/main" val="1876119452"/>
                    </a:ext>
                  </a:extLst>
                </a:gridCol>
                <a:gridCol w="704571">
                  <a:extLst>
                    <a:ext uri="{9D8B030D-6E8A-4147-A177-3AD203B41FA5}">
                      <a16:colId xmlns:a16="http://schemas.microsoft.com/office/drawing/2014/main" val="4131989707"/>
                    </a:ext>
                  </a:extLst>
                </a:gridCol>
                <a:gridCol w="704571">
                  <a:extLst>
                    <a:ext uri="{9D8B030D-6E8A-4147-A177-3AD203B41FA5}">
                      <a16:colId xmlns:a16="http://schemas.microsoft.com/office/drawing/2014/main" val="4153966972"/>
                    </a:ext>
                  </a:extLst>
                </a:gridCol>
                <a:gridCol w="704571">
                  <a:extLst>
                    <a:ext uri="{9D8B030D-6E8A-4147-A177-3AD203B41FA5}">
                      <a16:colId xmlns:a16="http://schemas.microsoft.com/office/drawing/2014/main" val="2326816401"/>
                    </a:ext>
                  </a:extLst>
                </a:gridCol>
                <a:gridCol w="704571">
                  <a:extLst>
                    <a:ext uri="{9D8B030D-6E8A-4147-A177-3AD203B41FA5}">
                      <a16:colId xmlns:a16="http://schemas.microsoft.com/office/drawing/2014/main" val="502891275"/>
                    </a:ext>
                  </a:extLst>
                </a:gridCol>
                <a:gridCol w="704571">
                  <a:extLst>
                    <a:ext uri="{9D8B030D-6E8A-4147-A177-3AD203B41FA5}">
                      <a16:colId xmlns:a16="http://schemas.microsoft.com/office/drawing/2014/main" val="1049198365"/>
                    </a:ext>
                  </a:extLst>
                </a:gridCol>
                <a:gridCol w="704571">
                  <a:extLst>
                    <a:ext uri="{9D8B030D-6E8A-4147-A177-3AD203B41FA5}">
                      <a16:colId xmlns:a16="http://schemas.microsoft.com/office/drawing/2014/main" val="2668214787"/>
                    </a:ext>
                  </a:extLst>
                </a:gridCol>
                <a:gridCol w="704571">
                  <a:extLst>
                    <a:ext uri="{9D8B030D-6E8A-4147-A177-3AD203B41FA5}">
                      <a16:colId xmlns:a16="http://schemas.microsoft.com/office/drawing/2014/main" val="1439620286"/>
                    </a:ext>
                  </a:extLst>
                </a:gridCol>
              </a:tblGrid>
              <a:tr h="370840">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9111016"/>
                  </a:ext>
                </a:extLst>
              </a:tr>
            </a:tbl>
          </a:graphicData>
        </a:graphic>
      </p:graphicFrame>
      <p:cxnSp>
        <p:nvCxnSpPr>
          <p:cNvPr id="6" name="Connecteur droit avec flèche 5">
            <a:extLst>
              <a:ext uri="{FF2B5EF4-FFF2-40B4-BE49-F238E27FC236}">
                <a16:creationId xmlns:a16="http://schemas.microsoft.com/office/drawing/2014/main" id="{90AA5BDD-4987-410A-BAF3-61314870F482}"/>
              </a:ext>
            </a:extLst>
          </p:cNvPr>
          <p:cNvCxnSpPr>
            <a:cxnSpLocks/>
          </p:cNvCxnSpPr>
          <p:nvPr/>
        </p:nvCxnSpPr>
        <p:spPr>
          <a:xfrm>
            <a:off x="400050" y="1585204"/>
            <a:ext cx="10953750" cy="0"/>
          </a:xfrm>
          <a:prstGeom prst="straightConnector1">
            <a:avLst/>
          </a:prstGeom>
          <a:ln w="25400">
            <a:solidFill>
              <a:schemeClr val="bg1">
                <a:lumMod val="50000"/>
              </a:schemeClr>
            </a:solidFill>
            <a:headEnd type="none" w="lg" len="med"/>
            <a:tailEnd type="stealth" w="lg" len="lg"/>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88A27F45-6413-4226-B138-1D76E009064C}"/>
              </a:ext>
            </a:extLst>
          </p:cNvPr>
          <p:cNvCxnSpPr>
            <a:cxnSpLocks/>
          </p:cNvCxnSpPr>
          <p:nvPr/>
        </p:nvCxnSpPr>
        <p:spPr>
          <a:xfrm>
            <a:off x="4869538" y="1404228"/>
            <a:ext cx="0" cy="4490747"/>
          </a:xfrm>
          <a:prstGeom prst="line">
            <a:avLst/>
          </a:prstGeom>
          <a:ln w="0">
            <a:solidFill>
              <a:srgbClr val="7F7F7F">
                <a:alpha val="22000"/>
              </a:srgbClr>
            </a:solidFill>
            <a:prstDash val="lgDash"/>
          </a:ln>
        </p:spPr>
        <p:style>
          <a:lnRef idx="1">
            <a:schemeClr val="accent1"/>
          </a:lnRef>
          <a:fillRef idx="0">
            <a:schemeClr val="accent1"/>
          </a:fillRef>
          <a:effectRef idx="0">
            <a:schemeClr val="accent1"/>
          </a:effectRef>
          <a:fontRef idx="minor">
            <a:schemeClr val="tx1"/>
          </a:fontRef>
        </p:style>
      </p:cxnSp>
      <p:sp>
        <p:nvSpPr>
          <p:cNvPr id="8" name="Rectangle : coins arrondis 7">
            <a:extLst>
              <a:ext uri="{FF2B5EF4-FFF2-40B4-BE49-F238E27FC236}">
                <a16:creationId xmlns:a16="http://schemas.microsoft.com/office/drawing/2014/main" id="{4545FB22-6FD6-406D-8C4F-762F0EA13FFA}"/>
              </a:ext>
            </a:extLst>
          </p:cNvPr>
          <p:cNvSpPr/>
          <p:nvPr/>
        </p:nvSpPr>
        <p:spPr>
          <a:xfrm>
            <a:off x="3231827" y="821966"/>
            <a:ext cx="457200" cy="295274"/>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dirty="0">
                <a:solidFill>
                  <a:schemeClr val="bg1"/>
                </a:solidFill>
                <a:latin typeface="Arial Black" panose="020B0A04020102020204" pitchFamily="34" charset="0"/>
              </a:rPr>
              <a:t>VEL</a:t>
            </a:r>
          </a:p>
        </p:txBody>
      </p:sp>
      <p:sp>
        <p:nvSpPr>
          <p:cNvPr id="9" name="Rectangle : coins arrondis 8">
            <a:extLst>
              <a:ext uri="{FF2B5EF4-FFF2-40B4-BE49-F238E27FC236}">
                <a16:creationId xmlns:a16="http://schemas.microsoft.com/office/drawing/2014/main" id="{49A5C5C9-E377-4F4A-B54E-93E4581BC069}"/>
              </a:ext>
            </a:extLst>
          </p:cNvPr>
          <p:cNvSpPr/>
          <p:nvPr/>
        </p:nvSpPr>
        <p:spPr>
          <a:xfrm>
            <a:off x="7439207" y="821966"/>
            <a:ext cx="457200" cy="295274"/>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dirty="0">
                <a:solidFill>
                  <a:schemeClr val="bg1"/>
                </a:solidFill>
                <a:latin typeface="Arial Black" panose="020B0A04020102020204" pitchFamily="34" charset="0"/>
              </a:rPr>
              <a:t>IA1</a:t>
            </a:r>
          </a:p>
        </p:txBody>
      </p:sp>
      <p:grpSp>
        <p:nvGrpSpPr>
          <p:cNvPr id="10" name="Groupe 9">
            <a:extLst>
              <a:ext uri="{FF2B5EF4-FFF2-40B4-BE49-F238E27FC236}">
                <a16:creationId xmlns:a16="http://schemas.microsoft.com/office/drawing/2014/main" id="{0409F2CF-7303-4A44-88E6-0375C93B853C}"/>
              </a:ext>
            </a:extLst>
          </p:cNvPr>
          <p:cNvGrpSpPr/>
          <p:nvPr/>
        </p:nvGrpSpPr>
        <p:grpSpPr>
          <a:xfrm>
            <a:off x="279270" y="1126571"/>
            <a:ext cx="9868465" cy="338554"/>
            <a:chOff x="342770" y="2209246"/>
            <a:chExt cx="9868465" cy="338554"/>
          </a:xfrm>
          <a:solidFill>
            <a:schemeClr val="bg1"/>
          </a:solidFill>
        </p:grpSpPr>
        <p:sp>
          <p:nvSpPr>
            <p:cNvPr id="11" name="ZoneTexte 10">
              <a:extLst>
                <a:ext uri="{FF2B5EF4-FFF2-40B4-BE49-F238E27FC236}">
                  <a16:creationId xmlns:a16="http://schemas.microsoft.com/office/drawing/2014/main" id="{601042B7-D5C7-4FBB-94E6-87F19A52C108}"/>
                </a:ext>
              </a:extLst>
            </p:cNvPr>
            <p:cNvSpPr txBox="1"/>
            <p:nvPr/>
          </p:nvSpPr>
          <p:spPr>
            <a:xfrm>
              <a:off x="384892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endParaRPr lang="fr-FR" b="1" dirty="0">
                <a:solidFill>
                  <a:schemeClr val="tx1">
                    <a:lumMod val="75000"/>
                    <a:lumOff val="25000"/>
                  </a:schemeClr>
                </a:solidFill>
              </a:endParaRPr>
            </a:p>
          </p:txBody>
        </p:sp>
        <p:sp>
          <p:nvSpPr>
            <p:cNvPr id="12" name="ZoneTexte 11">
              <a:extLst>
                <a:ext uri="{FF2B5EF4-FFF2-40B4-BE49-F238E27FC236}">
                  <a16:creationId xmlns:a16="http://schemas.microsoft.com/office/drawing/2014/main" id="{CCBF825B-3268-4450-9B60-0BCD526F6834}"/>
                </a:ext>
              </a:extLst>
            </p:cNvPr>
            <p:cNvSpPr txBox="1"/>
            <p:nvPr/>
          </p:nvSpPr>
          <p:spPr>
            <a:xfrm>
              <a:off x="455015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20</a:t>
              </a:r>
            </a:p>
          </p:txBody>
        </p:sp>
        <p:sp>
          <p:nvSpPr>
            <p:cNvPr id="13" name="ZoneTexte 12">
              <a:extLst>
                <a:ext uri="{FF2B5EF4-FFF2-40B4-BE49-F238E27FC236}">
                  <a16:creationId xmlns:a16="http://schemas.microsoft.com/office/drawing/2014/main" id="{5EAE6917-6A12-48D7-BB00-6AAC9C97CBB5}"/>
                </a:ext>
              </a:extLst>
            </p:cNvPr>
            <p:cNvSpPr txBox="1"/>
            <p:nvPr/>
          </p:nvSpPr>
          <p:spPr>
            <a:xfrm>
              <a:off x="525138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p>
          </p:txBody>
        </p:sp>
        <p:sp>
          <p:nvSpPr>
            <p:cNvPr id="14" name="ZoneTexte 13">
              <a:extLst>
                <a:ext uri="{FF2B5EF4-FFF2-40B4-BE49-F238E27FC236}">
                  <a16:creationId xmlns:a16="http://schemas.microsoft.com/office/drawing/2014/main" id="{5A9A01F5-4EB4-4A9C-94E4-321F05653081}"/>
                </a:ext>
              </a:extLst>
            </p:cNvPr>
            <p:cNvSpPr txBox="1"/>
            <p:nvPr/>
          </p:nvSpPr>
          <p:spPr>
            <a:xfrm>
              <a:off x="595261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40</a:t>
              </a:r>
            </a:p>
          </p:txBody>
        </p:sp>
        <p:sp>
          <p:nvSpPr>
            <p:cNvPr id="15" name="ZoneTexte 14">
              <a:extLst>
                <a:ext uri="{FF2B5EF4-FFF2-40B4-BE49-F238E27FC236}">
                  <a16:creationId xmlns:a16="http://schemas.microsoft.com/office/drawing/2014/main" id="{16DB3821-2999-435D-B4CD-E95815592C25}"/>
                </a:ext>
              </a:extLst>
            </p:cNvPr>
            <p:cNvSpPr txBox="1"/>
            <p:nvPr/>
          </p:nvSpPr>
          <p:spPr>
            <a:xfrm>
              <a:off x="665384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p>
          </p:txBody>
        </p:sp>
        <p:sp>
          <p:nvSpPr>
            <p:cNvPr id="16" name="ZoneTexte 15">
              <a:extLst>
                <a:ext uri="{FF2B5EF4-FFF2-40B4-BE49-F238E27FC236}">
                  <a16:creationId xmlns:a16="http://schemas.microsoft.com/office/drawing/2014/main" id="{DA1ECD63-0B1A-4BAB-A4E3-4AAA218C18B0}"/>
                </a:ext>
              </a:extLst>
            </p:cNvPr>
            <p:cNvSpPr txBox="1"/>
            <p:nvPr/>
          </p:nvSpPr>
          <p:spPr>
            <a:xfrm>
              <a:off x="805630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p>
          </p:txBody>
        </p:sp>
        <p:sp>
          <p:nvSpPr>
            <p:cNvPr id="17" name="ZoneTexte 16">
              <a:extLst>
                <a:ext uri="{FF2B5EF4-FFF2-40B4-BE49-F238E27FC236}">
                  <a16:creationId xmlns:a16="http://schemas.microsoft.com/office/drawing/2014/main" id="{33D2724E-02F7-460F-A3C7-ED48DBD80EE8}"/>
                </a:ext>
              </a:extLst>
            </p:cNvPr>
            <p:cNvSpPr txBox="1"/>
            <p:nvPr/>
          </p:nvSpPr>
          <p:spPr>
            <a:xfrm>
              <a:off x="875753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80</a:t>
              </a:r>
            </a:p>
          </p:txBody>
        </p:sp>
        <p:sp>
          <p:nvSpPr>
            <p:cNvPr id="18" name="ZoneTexte 17">
              <a:extLst>
                <a:ext uri="{FF2B5EF4-FFF2-40B4-BE49-F238E27FC236}">
                  <a16:creationId xmlns:a16="http://schemas.microsoft.com/office/drawing/2014/main" id="{402D0FD9-092E-450D-9F48-1A7F4704DC0B}"/>
                </a:ext>
              </a:extLst>
            </p:cNvPr>
            <p:cNvSpPr txBox="1"/>
            <p:nvPr/>
          </p:nvSpPr>
          <p:spPr>
            <a:xfrm>
              <a:off x="945876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p>
          </p:txBody>
        </p:sp>
        <p:sp>
          <p:nvSpPr>
            <p:cNvPr id="19" name="ZoneTexte 18">
              <a:extLst>
                <a:ext uri="{FF2B5EF4-FFF2-40B4-BE49-F238E27FC236}">
                  <a16:creationId xmlns:a16="http://schemas.microsoft.com/office/drawing/2014/main" id="{3FE18D3A-0785-4583-924D-C153AF78EA9F}"/>
                </a:ext>
              </a:extLst>
            </p:cNvPr>
            <p:cNvSpPr txBox="1"/>
            <p:nvPr/>
          </p:nvSpPr>
          <p:spPr>
            <a:xfrm>
              <a:off x="244646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 </a:t>
              </a:r>
              <a:endParaRPr lang="fr-FR" b="1" dirty="0">
                <a:solidFill>
                  <a:schemeClr val="tx1">
                    <a:lumMod val="65000"/>
                    <a:lumOff val="35000"/>
                  </a:schemeClr>
                </a:solidFill>
              </a:endParaRPr>
            </a:p>
          </p:txBody>
        </p:sp>
        <p:sp>
          <p:nvSpPr>
            <p:cNvPr id="20" name="ZoneTexte 19">
              <a:extLst>
                <a:ext uri="{FF2B5EF4-FFF2-40B4-BE49-F238E27FC236}">
                  <a16:creationId xmlns:a16="http://schemas.microsoft.com/office/drawing/2014/main" id="{C0A96D35-F15E-41BD-A96A-D9CC74F94B53}"/>
                </a:ext>
              </a:extLst>
            </p:cNvPr>
            <p:cNvSpPr txBox="1"/>
            <p:nvPr/>
          </p:nvSpPr>
          <p:spPr>
            <a:xfrm>
              <a:off x="174523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-20</a:t>
              </a:r>
              <a:endParaRPr lang="fr-FR" b="1" dirty="0">
                <a:solidFill>
                  <a:schemeClr val="tx1">
                    <a:lumMod val="65000"/>
                    <a:lumOff val="35000"/>
                  </a:schemeClr>
                </a:solidFill>
              </a:endParaRPr>
            </a:p>
          </p:txBody>
        </p:sp>
        <p:sp>
          <p:nvSpPr>
            <p:cNvPr id="21" name="ZoneTexte 20">
              <a:extLst>
                <a:ext uri="{FF2B5EF4-FFF2-40B4-BE49-F238E27FC236}">
                  <a16:creationId xmlns:a16="http://schemas.microsoft.com/office/drawing/2014/main" id="{DD84E739-1EB0-4F33-858B-D7876C44E935}"/>
                </a:ext>
              </a:extLst>
            </p:cNvPr>
            <p:cNvSpPr txBox="1"/>
            <p:nvPr/>
          </p:nvSpPr>
          <p:spPr>
            <a:xfrm>
              <a:off x="104400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 </a:t>
              </a:r>
              <a:endParaRPr lang="fr-FR" b="1" dirty="0">
                <a:solidFill>
                  <a:schemeClr val="tx1">
                    <a:lumMod val="65000"/>
                    <a:lumOff val="35000"/>
                  </a:schemeClr>
                </a:solidFill>
              </a:endParaRPr>
            </a:p>
          </p:txBody>
        </p:sp>
        <p:sp>
          <p:nvSpPr>
            <p:cNvPr id="22" name="ZoneTexte 21">
              <a:extLst>
                <a:ext uri="{FF2B5EF4-FFF2-40B4-BE49-F238E27FC236}">
                  <a16:creationId xmlns:a16="http://schemas.microsoft.com/office/drawing/2014/main" id="{66F4A7A9-254E-4301-B003-84CE4B3AC3D0}"/>
                </a:ext>
              </a:extLst>
            </p:cNvPr>
            <p:cNvSpPr txBox="1"/>
            <p:nvPr/>
          </p:nvSpPr>
          <p:spPr>
            <a:xfrm>
              <a:off x="34277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-40</a:t>
              </a:r>
              <a:endParaRPr lang="fr-FR" b="1" dirty="0">
                <a:solidFill>
                  <a:schemeClr val="tx1">
                    <a:lumMod val="65000"/>
                    <a:lumOff val="35000"/>
                  </a:schemeClr>
                </a:solidFill>
              </a:endParaRPr>
            </a:p>
          </p:txBody>
        </p:sp>
      </p:grpSp>
      <p:cxnSp>
        <p:nvCxnSpPr>
          <p:cNvPr id="23" name="Connecteur droit 22">
            <a:extLst>
              <a:ext uri="{FF2B5EF4-FFF2-40B4-BE49-F238E27FC236}">
                <a16:creationId xmlns:a16="http://schemas.microsoft.com/office/drawing/2014/main" id="{E77942A1-09B1-4A24-835E-5CA46B2F7EFE}"/>
              </a:ext>
            </a:extLst>
          </p:cNvPr>
          <p:cNvCxnSpPr/>
          <p:nvPr/>
        </p:nvCxnSpPr>
        <p:spPr>
          <a:xfrm>
            <a:off x="3459593" y="1394703"/>
            <a:ext cx="0" cy="4032000"/>
          </a:xfrm>
          <a:prstGeom prst="line">
            <a:avLst/>
          </a:prstGeom>
          <a:ln w="412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9BC3E8C5-855D-42F6-B448-BCF4B361F236}"/>
              </a:ext>
            </a:extLst>
          </p:cNvPr>
          <p:cNvCxnSpPr/>
          <p:nvPr/>
        </p:nvCxnSpPr>
        <p:spPr>
          <a:xfrm>
            <a:off x="7686545" y="1394703"/>
            <a:ext cx="0" cy="4032000"/>
          </a:xfrm>
          <a:prstGeom prst="line">
            <a:avLst/>
          </a:prstGeom>
          <a:ln w="412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86F3D653-3D0D-432C-877A-98F8CF0D19D8}"/>
              </a:ext>
            </a:extLst>
          </p:cNvPr>
          <p:cNvCxnSpPr/>
          <p:nvPr/>
        </p:nvCxnSpPr>
        <p:spPr>
          <a:xfrm>
            <a:off x="10505344" y="1407975"/>
            <a:ext cx="0" cy="4032000"/>
          </a:xfrm>
          <a:prstGeom prst="line">
            <a:avLst/>
          </a:prstGeom>
          <a:ln w="412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59D88052-B49C-460F-9F4C-23D7DEE6BAC0}"/>
              </a:ext>
            </a:extLst>
          </p:cNvPr>
          <p:cNvCxnSpPr>
            <a:cxnSpLocks/>
          </p:cNvCxnSpPr>
          <p:nvPr/>
        </p:nvCxnSpPr>
        <p:spPr>
          <a:xfrm>
            <a:off x="3459593" y="1404228"/>
            <a:ext cx="0" cy="4464000"/>
          </a:xfrm>
          <a:prstGeom prst="line">
            <a:avLst/>
          </a:prstGeom>
          <a:ln w="19050">
            <a:solidFill>
              <a:srgbClr val="EAB815"/>
            </a:solidFill>
            <a:prstDash val="sysDash"/>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67FBA275-6820-4794-9175-0BF0B14D448A}"/>
              </a:ext>
            </a:extLst>
          </p:cNvPr>
          <p:cNvCxnSpPr>
            <a:cxnSpLocks/>
          </p:cNvCxnSpPr>
          <p:nvPr/>
        </p:nvCxnSpPr>
        <p:spPr>
          <a:xfrm>
            <a:off x="7686545" y="1404228"/>
            <a:ext cx="0" cy="4464000"/>
          </a:xfrm>
          <a:prstGeom prst="line">
            <a:avLst/>
          </a:prstGeom>
          <a:ln w="19050">
            <a:solidFill>
              <a:srgbClr val="EAB815"/>
            </a:solidFill>
            <a:prstDash val="sys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050C8FD2-9E74-4813-A160-C7BF141ECC75}"/>
              </a:ext>
            </a:extLst>
          </p:cNvPr>
          <p:cNvCxnSpPr>
            <a:cxnSpLocks/>
          </p:cNvCxnSpPr>
          <p:nvPr/>
        </p:nvCxnSpPr>
        <p:spPr>
          <a:xfrm>
            <a:off x="10505344" y="1404228"/>
            <a:ext cx="0" cy="1383198"/>
          </a:xfrm>
          <a:prstGeom prst="line">
            <a:avLst/>
          </a:prstGeom>
          <a:ln w="19050">
            <a:solidFill>
              <a:srgbClr val="EAB815"/>
            </a:solidFill>
            <a:prstDash val="sysDash"/>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D4E307E6-D14C-475C-865C-78B251BEDC3D}"/>
              </a:ext>
            </a:extLst>
          </p:cNvPr>
          <p:cNvSpPr/>
          <p:nvPr/>
        </p:nvSpPr>
        <p:spPr>
          <a:xfrm>
            <a:off x="2079502" y="1702614"/>
            <a:ext cx="2763183" cy="252000"/>
          </a:xfrm>
          <a:prstGeom prst="roundRect">
            <a:avLst/>
          </a:prstGeom>
          <a:solidFill>
            <a:srgbClr val="D35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Transition</a:t>
            </a:r>
          </a:p>
        </p:txBody>
      </p:sp>
      <p:sp>
        <p:nvSpPr>
          <p:cNvPr id="30" name="Rectangle : coins arrondis 29">
            <a:extLst>
              <a:ext uri="{FF2B5EF4-FFF2-40B4-BE49-F238E27FC236}">
                <a16:creationId xmlns:a16="http://schemas.microsoft.com/office/drawing/2014/main" id="{FA62290B-23A0-41ED-A2BF-A2111B3C7FF9}"/>
              </a:ext>
            </a:extLst>
          </p:cNvPr>
          <p:cNvSpPr/>
          <p:nvPr/>
        </p:nvSpPr>
        <p:spPr>
          <a:xfrm>
            <a:off x="3500701" y="2010328"/>
            <a:ext cx="4138349" cy="468000"/>
          </a:xfrm>
          <a:prstGeom prst="roundRect">
            <a:avLst/>
          </a:prstGeom>
          <a:solidFill>
            <a:srgbClr val="176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Période</a:t>
            </a:r>
          </a:p>
          <a:p>
            <a:pPr algn="ctr"/>
            <a:r>
              <a:rPr lang="fr-FR" sz="1400" b="1" dirty="0">
                <a:solidFill>
                  <a:schemeClr val="bg1"/>
                </a:solidFill>
              </a:rPr>
              <a:t>d'attente</a:t>
            </a:r>
          </a:p>
        </p:txBody>
      </p:sp>
      <p:sp>
        <p:nvSpPr>
          <p:cNvPr id="31" name="Rectangle : coins arrondis 30">
            <a:extLst>
              <a:ext uri="{FF2B5EF4-FFF2-40B4-BE49-F238E27FC236}">
                <a16:creationId xmlns:a16="http://schemas.microsoft.com/office/drawing/2014/main" id="{DDF42B43-9530-433C-9150-C016F485C1B5}"/>
              </a:ext>
            </a:extLst>
          </p:cNvPr>
          <p:cNvSpPr/>
          <p:nvPr/>
        </p:nvSpPr>
        <p:spPr>
          <a:xfrm>
            <a:off x="3219302" y="2867025"/>
            <a:ext cx="468000" cy="25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400" b="1" dirty="0">
                <a:solidFill>
                  <a:schemeClr val="bg1"/>
                </a:solidFill>
              </a:rPr>
              <a:t>DYST</a:t>
            </a:r>
            <a:endParaRPr lang="fr-FR" sz="1600" b="1" dirty="0">
              <a:solidFill>
                <a:schemeClr val="bg1"/>
              </a:solidFill>
            </a:endParaRPr>
          </a:p>
        </p:txBody>
      </p:sp>
      <p:sp>
        <p:nvSpPr>
          <p:cNvPr id="32" name="Rectangle : coins arrondis 31">
            <a:extLst>
              <a:ext uri="{FF2B5EF4-FFF2-40B4-BE49-F238E27FC236}">
                <a16:creationId xmlns:a16="http://schemas.microsoft.com/office/drawing/2014/main" id="{59A78FA5-C063-4045-B12A-1C8D707D42F1}"/>
              </a:ext>
            </a:extLst>
          </p:cNvPr>
          <p:cNvSpPr/>
          <p:nvPr/>
        </p:nvSpPr>
        <p:spPr>
          <a:xfrm>
            <a:off x="3507089" y="3125854"/>
            <a:ext cx="411725" cy="25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400" b="1" dirty="0">
                <a:solidFill>
                  <a:schemeClr val="bg1"/>
                </a:solidFill>
              </a:rPr>
              <a:t>RP</a:t>
            </a:r>
          </a:p>
        </p:txBody>
      </p:sp>
      <p:sp>
        <p:nvSpPr>
          <p:cNvPr id="33" name="Rectangle : coins arrondis 32">
            <a:extLst>
              <a:ext uri="{FF2B5EF4-FFF2-40B4-BE49-F238E27FC236}">
                <a16:creationId xmlns:a16="http://schemas.microsoft.com/office/drawing/2014/main" id="{2879C153-1E55-464A-8B61-93B8B10E7239}"/>
              </a:ext>
            </a:extLst>
          </p:cNvPr>
          <p:cNvSpPr/>
          <p:nvPr/>
        </p:nvSpPr>
        <p:spPr>
          <a:xfrm>
            <a:off x="5606785" y="3333529"/>
            <a:ext cx="2032265" cy="25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Retard  d’involution</a:t>
            </a:r>
          </a:p>
        </p:txBody>
      </p:sp>
      <p:sp>
        <p:nvSpPr>
          <p:cNvPr id="34" name="Rectangle : coins arrondis 33">
            <a:extLst>
              <a:ext uri="{FF2B5EF4-FFF2-40B4-BE49-F238E27FC236}">
                <a16:creationId xmlns:a16="http://schemas.microsoft.com/office/drawing/2014/main" id="{F9828B12-C59B-44CC-B12D-DB179FB20FD6}"/>
              </a:ext>
            </a:extLst>
          </p:cNvPr>
          <p:cNvSpPr/>
          <p:nvPr/>
        </p:nvSpPr>
        <p:spPr>
          <a:xfrm>
            <a:off x="6388108" y="3617758"/>
            <a:ext cx="2032255" cy="28641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400" b="1" dirty="0" err="1">
                <a:solidFill>
                  <a:schemeClr val="bg1"/>
                </a:solidFill>
              </a:rPr>
              <a:t>Anoestrus</a:t>
            </a:r>
            <a:r>
              <a:rPr lang="fr-FR" sz="1400" b="1" dirty="0">
                <a:solidFill>
                  <a:schemeClr val="bg1"/>
                </a:solidFill>
              </a:rPr>
              <a:t> pathologique</a:t>
            </a:r>
          </a:p>
        </p:txBody>
      </p:sp>
      <p:sp>
        <p:nvSpPr>
          <p:cNvPr id="35" name="Rectangle : coins arrondis 34">
            <a:extLst>
              <a:ext uri="{FF2B5EF4-FFF2-40B4-BE49-F238E27FC236}">
                <a16:creationId xmlns:a16="http://schemas.microsoft.com/office/drawing/2014/main" id="{EE8CE966-5165-48B0-9B0B-B9278BCD739F}"/>
              </a:ext>
            </a:extLst>
          </p:cNvPr>
          <p:cNvSpPr/>
          <p:nvPr/>
        </p:nvSpPr>
        <p:spPr>
          <a:xfrm>
            <a:off x="3497803" y="3924782"/>
            <a:ext cx="1343672" cy="4680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Métrite </a:t>
            </a:r>
            <a:r>
              <a:rPr lang="fr-FR" sz="1400" b="1" dirty="0" err="1">
                <a:solidFill>
                  <a:schemeClr val="bg1"/>
                </a:solidFill>
              </a:rPr>
              <a:t>clini</a:t>
            </a:r>
            <a:r>
              <a:rPr lang="fr-FR" sz="1400" b="1" dirty="0">
                <a:solidFill>
                  <a:schemeClr val="bg1"/>
                </a:solidFill>
              </a:rPr>
              <a:t>. </a:t>
            </a:r>
          </a:p>
          <a:p>
            <a:pPr algn="ctr"/>
            <a:r>
              <a:rPr lang="fr-FR" sz="1400" b="1" dirty="0">
                <a:solidFill>
                  <a:schemeClr val="bg1"/>
                </a:solidFill>
              </a:rPr>
              <a:t>puerpérale</a:t>
            </a:r>
          </a:p>
        </p:txBody>
      </p:sp>
      <p:sp>
        <p:nvSpPr>
          <p:cNvPr id="36" name="Rectangle : coins arrondis 35">
            <a:extLst>
              <a:ext uri="{FF2B5EF4-FFF2-40B4-BE49-F238E27FC236}">
                <a16:creationId xmlns:a16="http://schemas.microsoft.com/office/drawing/2014/main" id="{37A08C25-EABF-4314-A925-4C42609FB7CF}"/>
              </a:ext>
            </a:extLst>
          </p:cNvPr>
          <p:cNvSpPr/>
          <p:nvPr/>
        </p:nvSpPr>
        <p:spPr>
          <a:xfrm>
            <a:off x="4902090" y="3932261"/>
            <a:ext cx="2729981" cy="4680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400" b="1" dirty="0">
                <a:solidFill>
                  <a:schemeClr val="bg1"/>
                </a:solidFill>
              </a:rPr>
              <a:t>Endométrite clinique &amp; subclinique et pyromètre</a:t>
            </a:r>
          </a:p>
        </p:txBody>
      </p:sp>
      <p:sp>
        <p:nvSpPr>
          <p:cNvPr id="37" name="Rectangle : coins arrondis 36">
            <a:extLst>
              <a:ext uri="{FF2B5EF4-FFF2-40B4-BE49-F238E27FC236}">
                <a16:creationId xmlns:a16="http://schemas.microsoft.com/office/drawing/2014/main" id="{8A7CAD8B-1727-4EF6-8F07-682039EA86CC}"/>
              </a:ext>
            </a:extLst>
          </p:cNvPr>
          <p:cNvSpPr/>
          <p:nvPr/>
        </p:nvSpPr>
        <p:spPr>
          <a:xfrm>
            <a:off x="3135435" y="4463497"/>
            <a:ext cx="1701551" cy="252000"/>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BEN</a:t>
            </a:r>
          </a:p>
        </p:txBody>
      </p:sp>
      <p:sp>
        <p:nvSpPr>
          <p:cNvPr id="38" name="Rectangle : coins arrondis 37">
            <a:extLst>
              <a:ext uri="{FF2B5EF4-FFF2-40B4-BE49-F238E27FC236}">
                <a16:creationId xmlns:a16="http://schemas.microsoft.com/office/drawing/2014/main" id="{2F7A3A6A-F2BA-4DE0-B681-F007CACFF567}"/>
              </a:ext>
            </a:extLst>
          </p:cNvPr>
          <p:cNvSpPr/>
          <p:nvPr/>
        </p:nvSpPr>
        <p:spPr>
          <a:xfrm>
            <a:off x="3497803" y="4759364"/>
            <a:ext cx="1203486" cy="252000"/>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Acétonémie</a:t>
            </a:r>
          </a:p>
        </p:txBody>
      </p:sp>
      <p:sp>
        <p:nvSpPr>
          <p:cNvPr id="39" name="Rectangle : coins arrondis 38">
            <a:extLst>
              <a:ext uri="{FF2B5EF4-FFF2-40B4-BE49-F238E27FC236}">
                <a16:creationId xmlns:a16="http://schemas.microsoft.com/office/drawing/2014/main" id="{49883CC2-DF5D-4B93-9366-1C882F60A963}"/>
              </a:ext>
            </a:extLst>
          </p:cNvPr>
          <p:cNvSpPr/>
          <p:nvPr/>
        </p:nvSpPr>
        <p:spPr>
          <a:xfrm>
            <a:off x="3497803" y="5055231"/>
            <a:ext cx="4141246" cy="252000"/>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Acidoses</a:t>
            </a:r>
          </a:p>
        </p:txBody>
      </p:sp>
      <p:sp>
        <p:nvSpPr>
          <p:cNvPr id="40" name="Rectangle : coins arrondis 39">
            <a:extLst>
              <a:ext uri="{FF2B5EF4-FFF2-40B4-BE49-F238E27FC236}">
                <a16:creationId xmlns:a16="http://schemas.microsoft.com/office/drawing/2014/main" id="{8501BA38-C2ED-40BB-A38E-FE71F9D36A92}"/>
              </a:ext>
            </a:extLst>
          </p:cNvPr>
          <p:cNvSpPr/>
          <p:nvPr/>
        </p:nvSpPr>
        <p:spPr>
          <a:xfrm>
            <a:off x="3351747" y="5351098"/>
            <a:ext cx="1349542" cy="252000"/>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Hypocalcémie</a:t>
            </a:r>
          </a:p>
        </p:txBody>
      </p:sp>
      <p:cxnSp>
        <p:nvCxnSpPr>
          <p:cNvPr id="42" name="Connecteur droit 41">
            <a:extLst>
              <a:ext uri="{FF2B5EF4-FFF2-40B4-BE49-F238E27FC236}">
                <a16:creationId xmlns:a16="http://schemas.microsoft.com/office/drawing/2014/main" id="{D357B373-B6FB-40CD-B068-73C99A00F018}"/>
              </a:ext>
            </a:extLst>
          </p:cNvPr>
          <p:cNvCxnSpPr>
            <a:cxnSpLocks/>
          </p:cNvCxnSpPr>
          <p:nvPr/>
        </p:nvCxnSpPr>
        <p:spPr>
          <a:xfrm>
            <a:off x="9096391" y="1404228"/>
            <a:ext cx="0" cy="1279978"/>
          </a:xfrm>
          <a:prstGeom prst="line">
            <a:avLst/>
          </a:prstGeom>
          <a:ln w="0">
            <a:solidFill>
              <a:srgbClr val="7F7F7F">
                <a:alpha val="22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81579769-C349-4B2A-91EF-3B5A8D81F8F3}"/>
              </a:ext>
            </a:extLst>
          </p:cNvPr>
          <p:cNvCxnSpPr>
            <a:cxnSpLocks/>
          </p:cNvCxnSpPr>
          <p:nvPr/>
        </p:nvCxnSpPr>
        <p:spPr>
          <a:xfrm>
            <a:off x="2051636" y="1404228"/>
            <a:ext cx="0" cy="1279978"/>
          </a:xfrm>
          <a:prstGeom prst="line">
            <a:avLst/>
          </a:prstGeom>
          <a:ln w="0">
            <a:solidFill>
              <a:srgbClr val="7F7F7F">
                <a:alpha val="22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327842B7-1474-44D5-803C-AFF74098A6DC}"/>
              </a:ext>
            </a:extLst>
          </p:cNvPr>
          <p:cNvCxnSpPr>
            <a:cxnSpLocks/>
          </p:cNvCxnSpPr>
          <p:nvPr/>
        </p:nvCxnSpPr>
        <p:spPr>
          <a:xfrm>
            <a:off x="641350" y="1512937"/>
            <a:ext cx="0" cy="1171269"/>
          </a:xfrm>
          <a:prstGeom prst="line">
            <a:avLst/>
          </a:prstGeom>
          <a:ln w="0">
            <a:solidFill>
              <a:srgbClr val="7F7F7F">
                <a:alpha val="22000"/>
              </a:srgbClr>
            </a:solidFill>
            <a:prstDash val="lgDash"/>
          </a:ln>
        </p:spPr>
        <p:style>
          <a:lnRef idx="1">
            <a:schemeClr val="accent1"/>
          </a:lnRef>
          <a:fillRef idx="0">
            <a:schemeClr val="accent1"/>
          </a:fillRef>
          <a:effectRef idx="0">
            <a:schemeClr val="accent1"/>
          </a:effectRef>
          <a:fontRef idx="minor">
            <a:schemeClr val="tx1"/>
          </a:fontRef>
        </p:style>
      </p:cxnSp>
      <p:sp>
        <p:nvSpPr>
          <p:cNvPr id="45" name="Rectangle : coins arrondis 44">
            <a:extLst>
              <a:ext uri="{FF2B5EF4-FFF2-40B4-BE49-F238E27FC236}">
                <a16:creationId xmlns:a16="http://schemas.microsoft.com/office/drawing/2014/main" id="{817AD5DA-EB1F-4F6A-808B-5FAC161B4CA9}"/>
              </a:ext>
            </a:extLst>
          </p:cNvPr>
          <p:cNvSpPr/>
          <p:nvPr/>
        </p:nvSpPr>
        <p:spPr>
          <a:xfrm>
            <a:off x="400050" y="2535426"/>
            <a:ext cx="3006757" cy="252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Tarissement</a:t>
            </a:r>
          </a:p>
        </p:txBody>
      </p:sp>
      <p:sp>
        <p:nvSpPr>
          <p:cNvPr id="46" name="ZoneTexte 45">
            <a:extLst>
              <a:ext uri="{FF2B5EF4-FFF2-40B4-BE49-F238E27FC236}">
                <a16:creationId xmlns:a16="http://schemas.microsoft.com/office/drawing/2014/main" id="{19FA5F7D-E4BE-46D3-8757-DA00D40D56B2}"/>
              </a:ext>
            </a:extLst>
          </p:cNvPr>
          <p:cNvSpPr txBox="1"/>
          <p:nvPr/>
        </p:nvSpPr>
        <p:spPr>
          <a:xfrm>
            <a:off x="3084190" y="1126571"/>
            <a:ext cx="752475" cy="369332"/>
          </a:xfrm>
          <a:prstGeom prst="rect">
            <a:avLst/>
          </a:prstGeom>
          <a:solidFill>
            <a:schemeClr val="bg1"/>
          </a:solidFill>
        </p:spPr>
        <p:txBody>
          <a:bodyPr wrap="square" rtlCol="0">
            <a:spAutoFit/>
          </a:bodyPr>
          <a:lstStyle/>
          <a:p>
            <a:pPr algn="ctr"/>
            <a:r>
              <a:rPr lang="fr-FR" b="1" dirty="0">
                <a:solidFill>
                  <a:schemeClr val="tx1">
                    <a:lumMod val="75000"/>
                    <a:lumOff val="25000"/>
                  </a:schemeClr>
                </a:solidFill>
              </a:rPr>
              <a:t>0</a:t>
            </a:r>
            <a:endParaRPr lang="fr-FR" sz="2000" b="1" dirty="0">
              <a:solidFill>
                <a:schemeClr val="tx1">
                  <a:lumMod val="75000"/>
                  <a:lumOff val="25000"/>
                </a:schemeClr>
              </a:solidFill>
            </a:endParaRPr>
          </a:p>
        </p:txBody>
      </p:sp>
      <p:sp>
        <p:nvSpPr>
          <p:cNvPr id="47" name="ZoneTexte 46">
            <a:extLst>
              <a:ext uri="{FF2B5EF4-FFF2-40B4-BE49-F238E27FC236}">
                <a16:creationId xmlns:a16="http://schemas.microsoft.com/office/drawing/2014/main" id="{78AD94C3-2CF5-4B45-9FC8-D96A0CC02CDE}"/>
              </a:ext>
            </a:extLst>
          </p:cNvPr>
          <p:cNvSpPr txBox="1"/>
          <p:nvPr/>
        </p:nvSpPr>
        <p:spPr>
          <a:xfrm>
            <a:off x="7291570" y="1126571"/>
            <a:ext cx="752475" cy="369332"/>
          </a:xfrm>
          <a:prstGeom prst="rect">
            <a:avLst/>
          </a:prstGeom>
          <a:solidFill>
            <a:schemeClr val="bg1"/>
          </a:solidFill>
        </p:spPr>
        <p:txBody>
          <a:bodyPr wrap="square" rtlCol="0">
            <a:spAutoFit/>
          </a:bodyPr>
          <a:lstStyle/>
          <a:p>
            <a:pPr algn="ctr"/>
            <a:r>
              <a:rPr lang="fr-FR" b="1" dirty="0">
                <a:solidFill>
                  <a:schemeClr val="tx1">
                    <a:lumMod val="75000"/>
                    <a:lumOff val="25000"/>
                  </a:schemeClr>
                </a:solidFill>
              </a:rPr>
              <a:t>60</a:t>
            </a:r>
          </a:p>
        </p:txBody>
      </p:sp>
      <p:sp>
        <p:nvSpPr>
          <p:cNvPr id="48" name="Rectangle : coins arrondis 47">
            <a:extLst>
              <a:ext uri="{FF2B5EF4-FFF2-40B4-BE49-F238E27FC236}">
                <a16:creationId xmlns:a16="http://schemas.microsoft.com/office/drawing/2014/main" id="{B5A89F28-6300-410F-8C16-10DB8E17F4E9}"/>
              </a:ext>
            </a:extLst>
          </p:cNvPr>
          <p:cNvSpPr/>
          <p:nvPr/>
        </p:nvSpPr>
        <p:spPr>
          <a:xfrm>
            <a:off x="7739231" y="2006165"/>
            <a:ext cx="2038201" cy="468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Période de</a:t>
            </a:r>
          </a:p>
          <a:p>
            <a:pPr algn="ctr"/>
            <a:r>
              <a:rPr lang="fr-FR" sz="1400" b="1" dirty="0">
                <a:solidFill>
                  <a:schemeClr val="bg1"/>
                </a:solidFill>
              </a:rPr>
              <a:t>reproduction</a:t>
            </a:r>
          </a:p>
        </p:txBody>
      </p:sp>
      <p:sp>
        <p:nvSpPr>
          <p:cNvPr id="49" name="Rectangle : coins arrondis 48">
            <a:extLst>
              <a:ext uri="{FF2B5EF4-FFF2-40B4-BE49-F238E27FC236}">
                <a16:creationId xmlns:a16="http://schemas.microsoft.com/office/drawing/2014/main" id="{9CC3ED79-5912-4D47-A14A-8EF688B6154F}"/>
              </a:ext>
            </a:extLst>
          </p:cNvPr>
          <p:cNvSpPr/>
          <p:nvPr/>
        </p:nvSpPr>
        <p:spPr>
          <a:xfrm>
            <a:off x="9853622" y="2006905"/>
            <a:ext cx="1605998" cy="468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Période de gestation</a:t>
            </a:r>
          </a:p>
        </p:txBody>
      </p:sp>
      <p:sp>
        <p:nvSpPr>
          <p:cNvPr id="50" name="Titre 2">
            <a:extLst>
              <a:ext uri="{FF2B5EF4-FFF2-40B4-BE49-F238E27FC236}">
                <a16:creationId xmlns:a16="http://schemas.microsoft.com/office/drawing/2014/main" id="{94F9669B-8E7C-47B1-BE8C-2FC18073795C}"/>
              </a:ext>
            </a:extLst>
          </p:cNvPr>
          <p:cNvSpPr>
            <a:spLocks noGrp="1"/>
          </p:cNvSpPr>
          <p:nvPr>
            <p:ph type="title"/>
          </p:nvPr>
        </p:nvSpPr>
        <p:spPr>
          <a:xfrm>
            <a:off x="838200" y="142879"/>
            <a:ext cx="10515600" cy="635001"/>
          </a:xfrm>
        </p:spPr>
        <p:txBody>
          <a:bodyPr>
            <a:normAutofit/>
          </a:bodyPr>
          <a:lstStyle/>
          <a:p>
            <a:r>
              <a:rPr lang="fr-FR" sz="1800" dirty="0">
                <a:solidFill>
                  <a:srgbClr val="CC4856"/>
                </a:solidFill>
              </a:rPr>
              <a:t>Préambule : la notion de période, leurs pathologies</a:t>
            </a:r>
          </a:p>
        </p:txBody>
      </p:sp>
      <p:sp>
        <p:nvSpPr>
          <p:cNvPr id="51" name="Rectangle : coins arrondis 50">
            <a:extLst>
              <a:ext uri="{FF2B5EF4-FFF2-40B4-BE49-F238E27FC236}">
                <a16:creationId xmlns:a16="http://schemas.microsoft.com/office/drawing/2014/main" id="{22EFCB93-230D-4C4D-AEAB-EC40FE5F22B8}"/>
              </a:ext>
            </a:extLst>
          </p:cNvPr>
          <p:cNvSpPr/>
          <p:nvPr/>
        </p:nvSpPr>
        <p:spPr>
          <a:xfrm>
            <a:off x="3500701" y="2538057"/>
            <a:ext cx="7958919" cy="252000"/>
          </a:xfrm>
          <a:prstGeom prst="roundRect">
            <a:avLst/>
          </a:prstGeom>
          <a:solidFill>
            <a:srgbClr val="2D8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Lactation</a:t>
            </a:r>
          </a:p>
        </p:txBody>
      </p:sp>
      <p:sp>
        <p:nvSpPr>
          <p:cNvPr id="52" name="Rectangle : coins arrondis 51">
            <a:extLst>
              <a:ext uri="{FF2B5EF4-FFF2-40B4-BE49-F238E27FC236}">
                <a16:creationId xmlns:a16="http://schemas.microsoft.com/office/drawing/2014/main" id="{50FBCB67-E2C5-4DDF-A031-FE90DCA24AD0}"/>
              </a:ext>
            </a:extLst>
          </p:cNvPr>
          <p:cNvSpPr/>
          <p:nvPr/>
        </p:nvSpPr>
        <p:spPr>
          <a:xfrm>
            <a:off x="4419607" y="5642975"/>
            <a:ext cx="1807090" cy="25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Caillettes</a:t>
            </a:r>
          </a:p>
        </p:txBody>
      </p:sp>
      <p:grpSp>
        <p:nvGrpSpPr>
          <p:cNvPr id="53" name="Groupe 52">
            <a:extLst>
              <a:ext uri="{FF2B5EF4-FFF2-40B4-BE49-F238E27FC236}">
                <a16:creationId xmlns:a16="http://schemas.microsoft.com/office/drawing/2014/main" id="{5DD077D2-BA33-4505-A1CA-80071CE00FBB}"/>
              </a:ext>
            </a:extLst>
          </p:cNvPr>
          <p:cNvGrpSpPr/>
          <p:nvPr/>
        </p:nvGrpSpPr>
        <p:grpSpPr>
          <a:xfrm>
            <a:off x="10091204" y="821966"/>
            <a:ext cx="752475" cy="670147"/>
            <a:chOff x="10091204" y="821966"/>
            <a:chExt cx="752475" cy="670147"/>
          </a:xfrm>
        </p:grpSpPr>
        <p:sp>
          <p:nvSpPr>
            <p:cNvPr id="54" name="Rectangle : coins arrondis 53">
              <a:extLst>
                <a:ext uri="{FF2B5EF4-FFF2-40B4-BE49-F238E27FC236}">
                  <a16:creationId xmlns:a16="http://schemas.microsoft.com/office/drawing/2014/main" id="{70833879-8622-4E4E-9893-055739EB62C7}"/>
                </a:ext>
              </a:extLst>
            </p:cNvPr>
            <p:cNvSpPr/>
            <p:nvPr/>
          </p:nvSpPr>
          <p:spPr>
            <a:xfrm>
              <a:off x="10244129" y="821966"/>
              <a:ext cx="457200" cy="295274"/>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b="1" dirty="0">
                  <a:solidFill>
                    <a:schemeClr val="bg1"/>
                  </a:solidFill>
                  <a:latin typeface="Arial Black" panose="020B0A04020102020204" pitchFamily="34" charset="0"/>
                </a:rPr>
                <a:t>CG+</a:t>
              </a:r>
            </a:p>
          </p:txBody>
        </p:sp>
        <p:sp>
          <p:nvSpPr>
            <p:cNvPr id="55" name="ZoneTexte 54">
              <a:extLst>
                <a:ext uri="{FF2B5EF4-FFF2-40B4-BE49-F238E27FC236}">
                  <a16:creationId xmlns:a16="http://schemas.microsoft.com/office/drawing/2014/main" id="{1CA203FD-BB27-4FBE-AC59-3BBFE0F14B9C}"/>
                </a:ext>
              </a:extLst>
            </p:cNvPr>
            <p:cNvSpPr txBox="1"/>
            <p:nvPr/>
          </p:nvSpPr>
          <p:spPr>
            <a:xfrm>
              <a:off x="10091204" y="1122781"/>
              <a:ext cx="752475" cy="369332"/>
            </a:xfrm>
            <a:prstGeom prst="rect">
              <a:avLst/>
            </a:prstGeom>
            <a:solidFill>
              <a:schemeClr val="bg1"/>
            </a:solidFill>
          </p:spPr>
          <p:txBody>
            <a:bodyPr wrap="square" rtlCol="0">
              <a:spAutoFit/>
            </a:bodyPr>
            <a:lstStyle/>
            <a:p>
              <a:pPr algn="ctr"/>
              <a:r>
                <a:rPr lang="fr-FR" b="1" dirty="0">
                  <a:solidFill>
                    <a:schemeClr val="tx1">
                      <a:lumMod val="75000"/>
                      <a:lumOff val="25000"/>
                    </a:schemeClr>
                  </a:solidFill>
                </a:rPr>
                <a:t>100</a:t>
              </a:r>
            </a:p>
          </p:txBody>
        </p:sp>
      </p:grpSp>
      <p:sp>
        <p:nvSpPr>
          <p:cNvPr id="60" name="ZoneTexte 59">
            <a:extLst>
              <a:ext uri="{FF2B5EF4-FFF2-40B4-BE49-F238E27FC236}">
                <a16:creationId xmlns:a16="http://schemas.microsoft.com/office/drawing/2014/main" id="{EFBDE770-F506-41DB-97D6-F65B50E7E1CB}"/>
              </a:ext>
            </a:extLst>
          </p:cNvPr>
          <p:cNvSpPr txBox="1"/>
          <p:nvPr/>
        </p:nvSpPr>
        <p:spPr>
          <a:xfrm>
            <a:off x="538963" y="5477483"/>
            <a:ext cx="1738681" cy="830997"/>
          </a:xfrm>
          <a:prstGeom prst="rect">
            <a:avLst/>
          </a:prstGeom>
          <a:noFill/>
        </p:spPr>
        <p:txBody>
          <a:bodyPr wrap="none" rtlCol="0">
            <a:spAutoFit/>
          </a:bodyPr>
          <a:lstStyle/>
          <a:p>
            <a:pPr algn="ctr"/>
            <a:r>
              <a:rPr lang="fr-FR" sz="2400" b="1" dirty="0">
                <a:solidFill>
                  <a:schemeClr val="accent6">
                    <a:lumMod val="50000"/>
                  </a:schemeClr>
                </a:solidFill>
              </a:rPr>
              <a:t>Pathologies </a:t>
            </a:r>
          </a:p>
          <a:p>
            <a:pPr algn="ctr"/>
            <a:r>
              <a:rPr lang="fr-FR" sz="2400" b="1" dirty="0">
                <a:solidFill>
                  <a:schemeClr val="accent6">
                    <a:lumMod val="50000"/>
                  </a:schemeClr>
                </a:solidFill>
              </a:rPr>
              <a:t>infectieuses</a:t>
            </a:r>
          </a:p>
        </p:txBody>
      </p:sp>
      <p:sp>
        <p:nvSpPr>
          <p:cNvPr id="2" name="Rectangle : coins arrondis 1">
            <a:extLst>
              <a:ext uri="{FF2B5EF4-FFF2-40B4-BE49-F238E27FC236}">
                <a16:creationId xmlns:a16="http://schemas.microsoft.com/office/drawing/2014/main" id="{D2E100E9-E1B3-81C1-C1C8-17914AEB32D5}"/>
              </a:ext>
            </a:extLst>
          </p:cNvPr>
          <p:cNvSpPr/>
          <p:nvPr/>
        </p:nvSpPr>
        <p:spPr>
          <a:xfrm>
            <a:off x="7739233" y="3948035"/>
            <a:ext cx="1329292" cy="4680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Endométrite</a:t>
            </a:r>
          </a:p>
          <a:p>
            <a:pPr algn="ctr"/>
            <a:r>
              <a:rPr lang="fr-FR" sz="1400" b="1" dirty="0">
                <a:solidFill>
                  <a:schemeClr val="bg1"/>
                </a:solidFill>
              </a:rPr>
              <a:t> </a:t>
            </a:r>
            <a:r>
              <a:rPr lang="fr-FR" sz="1400" b="1" dirty="0" err="1">
                <a:solidFill>
                  <a:schemeClr val="bg1"/>
                </a:solidFill>
              </a:rPr>
              <a:t>sub</a:t>
            </a:r>
            <a:r>
              <a:rPr lang="fr-FR" sz="1400" b="1" dirty="0">
                <a:solidFill>
                  <a:schemeClr val="bg1"/>
                </a:solidFill>
              </a:rPr>
              <a:t> &amp; clinique</a:t>
            </a:r>
          </a:p>
        </p:txBody>
      </p:sp>
      <p:sp>
        <p:nvSpPr>
          <p:cNvPr id="3" name="Rectangle : coins arrondis 2">
            <a:extLst>
              <a:ext uri="{FF2B5EF4-FFF2-40B4-BE49-F238E27FC236}">
                <a16:creationId xmlns:a16="http://schemas.microsoft.com/office/drawing/2014/main" id="{32593500-115C-4047-E862-7840757C284B}"/>
              </a:ext>
            </a:extLst>
          </p:cNvPr>
          <p:cNvSpPr/>
          <p:nvPr/>
        </p:nvSpPr>
        <p:spPr>
          <a:xfrm>
            <a:off x="7739232" y="4456292"/>
            <a:ext cx="3720385" cy="25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Mortalité embryonnaire et avortements</a:t>
            </a:r>
          </a:p>
        </p:txBody>
      </p:sp>
      <p:sp>
        <p:nvSpPr>
          <p:cNvPr id="4" name="ZoneTexte 3">
            <a:extLst>
              <a:ext uri="{FF2B5EF4-FFF2-40B4-BE49-F238E27FC236}">
                <a16:creationId xmlns:a16="http://schemas.microsoft.com/office/drawing/2014/main" id="{97D6F6EC-2A11-E5B8-50FB-56E33C17679E}"/>
              </a:ext>
            </a:extLst>
          </p:cNvPr>
          <p:cNvSpPr txBox="1"/>
          <p:nvPr/>
        </p:nvSpPr>
        <p:spPr>
          <a:xfrm>
            <a:off x="478111" y="4236553"/>
            <a:ext cx="2003754" cy="830997"/>
          </a:xfrm>
          <a:prstGeom prst="rect">
            <a:avLst/>
          </a:prstGeom>
          <a:noFill/>
        </p:spPr>
        <p:txBody>
          <a:bodyPr wrap="none" rtlCol="0">
            <a:spAutoFit/>
          </a:bodyPr>
          <a:lstStyle/>
          <a:p>
            <a:pPr algn="ctr"/>
            <a:r>
              <a:rPr lang="fr-FR" sz="2400" b="1" dirty="0">
                <a:solidFill>
                  <a:srgbClr val="CC4856"/>
                </a:solidFill>
              </a:rPr>
              <a:t>Pathologies </a:t>
            </a:r>
          </a:p>
          <a:p>
            <a:pPr algn="ctr"/>
            <a:r>
              <a:rPr lang="fr-FR" sz="2400" b="1" dirty="0">
                <a:solidFill>
                  <a:srgbClr val="CC4856"/>
                </a:solidFill>
              </a:rPr>
              <a:t>métaboliques </a:t>
            </a:r>
          </a:p>
        </p:txBody>
      </p:sp>
      <p:sp>
        <p:nvSpPr>
          <p:cNvPr id="57" name="Rectangle : coins arrondis 56">
            <a:extLst>
              <a:ext uri="{FF2B5EF4-FFF2-40B4-BE49-F238E27FC236}">
                <a16:creationId xmlns:a16="http://schemas.microsoft.com/office/drawing/2014/main" id="{6E9E20E5-71AF-7356-4E9A-ACDF07EB4FD8}"/>
              </a:ext>
            </a:extLst>
          </p:cNvPr>
          <p:cNvSpPr/>
          <p:nvPr/>
        </p:nvSpPr>
        <p:spPr>
          <a:xfrm>
            <a:off x="2971801" y="5961319"/>
            <a:ext cx="8487806" cy="26602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Mammites cliniques &amp;  subcliniques </a:t>
            </a:r>
          </a:p>
        </p:txBody>
      </p:sp>
      <p:sp>
        <p:nvSpPr>
          <p:cNvPr id="58" name="Rectangle : coins arrondis 57">
            <a:extLst>
              <a:ext uri="{FF2B5EF4-FFF2-40B4-BE49-F238E27FC236}">
                <a16:creationId xmlns:a16="http://schemas.microsoft.com/office/drawing/2014/main" id="{F5BAD9CF-6044-FCBF-4ECD-1C8FF992EF37}"/>
              </a:ext>
            </a:extLst>
          </p:cNvPr>
          <p:cNvSpPr/>
          <p:nvPr/>
        </p:nvSpPr>
        <p:spPr>
          <a:xfrm>
            <a:off x="2971800" y="6300053"/>
            <a:ext cx="7372350" cy="27464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Boiteries</a:t>
            </a:r>
          </a:p>
        </p:txBody>
      </p:sp>
      <p:sp>
        <p:nvSpPr>
          <p:cNvPr id="61" name="ZoneTexte 60">
            <a:extLst>
              <a:ext uri="{FF2B5EF4-FFF2-40B4-BE49-F238E27FC236}">
                <a16:creationId xmlns:a16="http://schemas.microsoft.com/office/drawing/2014/main" id="{46E04AF8-5BA2-C7FD-658A-E5C2200B32E8}"/>
              </a:ext>
            </a:extLst>
          </p:cNvPr>
          <p:cNvSpPr txBox="1"/>
          <p:nvPr/>
        </p:nvSpPr>
        <p:spPr>
          <a:xfrm>
            <a:off x="647242" y="2988242"/>
            <a:ext cx="1747338" cy="830997"/>
          </a:xfrm>
          <a:prstGeom prst="rect">
            <a:avLst/>
          </a:prstGeom>
          <a:noFill/>
        </p:spPr>
        <p:txBody>
          <a:bodyPr wrap="none" rtlCol="0">
            <a:spAutoFit/>
          </a:bodyPr>
          <a:lstStyle/>
          <a:p>
            <a:pPr algn="ctr"/>
            <a:r>
              <a:rPr lang="fr-FR" sz="2400" b="1" dirty="0">
                <a:solidFill>
                  <a:srgbClr val="CC4856"/>
                </a:solidFill>
              </a:rPr>
              <a:t>Pathologies </a:t>
            </a:r>
          </a:p>
          <a:p>
            <a:pPr algn="ctr"/>
            <a:r>
              <a:rPr lang="fr-FR" sz="2400" b="1" dirty="0">
                <a:solidFill>
                  <a:srgbClr val="CC4856"/>
                </a:solidFill>
              </a:rPr>
              <a:t>autres </a:t>
            </a:r>
          </a:p>
        </p:txBody>
      </p:sp>
    </p:spTree>
    <p:extLst>
      <p:ext uri="{BB962C8B-B14F-4D97-AF65-F5344CB8AC3E}">
        <p14:creationId xmlns:p14="http://schemas.microsoft.com/office/powerpoint/2010/main" val="259427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52" grpId="0" animBg="1"/>
      <p:bldP spid="60" grpId="0"/>
      <p:bldP spid="2" grpId="0" animBg="1"/>
      <p:bldP spid="3" grpId="0" animBg="1"/>
      <p:bldP spid="4" grpId="0"/>
      <p:bldP spid="57" grpId="0" animBg="1"/>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733E6-56AD-7A8B-5CE9-9C9136515C8F}"/>
            </a:ext>
          </a:extLst>
        </p:cNvPr>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3E2E92CF-119E-E481-4592-D42DE1052A3C}"/>
              </a:ext>
            </a:extLst>
          </p:cNvPr>
          <p:cNvCxnSpPr>
            <a:cxnSpLocks/>
          </p:cNvCxnSpPr>
          <p:nvPr/>
        </p:nvCxnSpPr>
        <p:spPr>
          <a:xfrm>
            <a:off x="4869538" y="1404228"/>
            <a:ext cx="0" cy="4490747"/>
          </a:xfrm>
          <a:prstGeom prst="line">
            <a:avLst/>
          </a:prstGeom>
          <a:ln w="0">
            <a:solidFill>
              <a:srgbClr val="7F7F7F">
                <a:alpha val="22000"/>
              </a:srgbClr>
            </a:solidFill>
            <a:prstDash val="lgDash"/>
          </a:ln>
        </p:spPr>
        <p:style>
          <a:lnRef idx="1">
            <a:schemeClr val="accent1"/>
          </a:lnRef>
          <a:fillRef idx="0">
            <a:schemeClr val="accent1"/>
          </a:fillRef>
          <a:effectRef idx="0">
            <a:schemeClr val="accent1"/>
          </a:effectRef>
          <a:fontRef idx="minor">
            <a:schemeClr val="tx1"/>
          </a:fontRef>
        </p:style>
      </p:cxnSp>
      <p:sp>
        <p:nvSpPr>
          <p:cNvPr id="8" name="Rectangle : coins arrondis 7">
            <a:extLst>
              <a:ext uri="{FF2B5EF4-FFF2-40B4-BE49-F238E27FC236}">
                <a16:creationId xmlns:a16="http://schemas.microsoft.com/office/drawing/2014/main" id="{29892755-FCA0-F29B-2B61-FBCFE8749309}"/>
              </a:ext>
            </a:extLst>
          </p:cNvPr>
          <p:cNvSpPr/>
          <p:nvPr/>
        </p:nvSpPr>
        <p:spPr>
          <a:xfrm>
            <a:off x="3231827" y="821966"/>
            <a:ext cx="457200" cy="295274"/>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200" dirty="0">
                <a:solidFill>
                  <a:schemeClr val="bg1"/>
                </a:solidFill>
                <a:latin typeface="Arial Black" panose="020B0A04020102020204" pitchFamily="34" charset="0"/>
              </a:rPr>
              <a:t>VEL</a:t>
            </a:r>
          </a:p>
        </p:txBody>
      </p:sp>
      <p:grpSp>
        <p:nvGrpSpPr>
          <p:cNvPr id="10" name="Groupe 9">
            <a:extLst>
              <a:ext uri="{FF2B5EF4-FFF2-40B4-BE49-F238E27FC236}">
                <a16:creationId xmlns:a16="http://schemas.microsoft.com/office/drawing/2014/main" id="{3094669F-1BD8-1F57-4AD7-DF39D2ACF264}"/>
              </a:ext>
            </a:extLst>
          </p:cNvPr>
          <p:cNvGrpSpPr/>
          <p:nvPr/>
        </p:nvGrpSpPr>
        <p:grpSpPr>
          <a:xfrm>
            <a:off x="279270" y="1126571"/>
            <a:ext cx="9868465" cy="338554"/>
            <a:chOff x="342770" y="2209246"/>
            <a:chExt cx="9868465" cy="338554"/>
          </a:xfrm>
          <a:solidFill>
            <a:schemeClr val="bg1"/>
          </a:solidFill>
        </p:grpSpPr>
        <p:sp>
          <p:nvSpPr>
            <p:cNvPr id="11" name="ZoneTexte 10">
              <a:extLst>
                <a:ext uri="{FF2B5EF4-FFF2-40B4-BE49-F238E27FC236}">
                  <a16:creationId xmlns:a16="http://schemas.microsoft.com/office/drawing/2014/main" id="{6C52F6BC-1423-74F7-EE05-2F7746E90CDF}"/>
                </a:ext>
              </a:extLst>
            </p:cNvPr>
            <p:cNvSpPr txBox="1"/>
            <p:nvPr/>
          </p:nvSpPr>
          <p:spPr>
            <a:xfrm>
              <a:off x="384892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endParaRPr lang="fr-FR" b="1" dirty="0">
                <a:solidFill>
                  <a:schemeClr val="tx1">
                    <a:lumMod val="75000"/>
                    <a:lumOff val="25000"/>
                  </a:schemeClr>
                </a:solidFill>
              </a:endParaRPr>
            </a:p>
          </p:txBody>
        </p:sp>
        <p:sp>
          <p:nvSpPr>
            <p:cNvPr id="12" name="ZoneTexte 11">
              <a:extLst>
                <a:ext uri="{FF2B5EF4-FFF2-40B4-BE49-F238E27FC236}">
                  <a16:creationId xmlns:a16="http://schemas.microsoft.com/office/drawing/2014/main" id="{DAAFB862-82E3-7963-79F7-8BC79D2D933A}"/>
                </a:ext>
              </a:extLst>
            </p:cNvPr>
            <p:cNvSpPr txBox="1"/>
            <p:nvPr/>
          </p:nvSpPr>
          <p:spPr>
            <a:xfrm>
              <a:off x="455015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20</a:t>
              </a:r>
            </a:p>
          </p:txBody>
        </p:sp>
        <p:sp>
          <p:nvSpPr>
            <p:cNvPr id="13" name="ZoneTexte 12">
              <a:extLst>
                <a:ext uri="{FF2B5EF4-FFF2-40B4-BE49-F238E27FC236}">
                  <a16:creationId xmlns:a16="http://schemas.microsoft.com/office/drawing/2014/main" id="{754CBA28-48B6-4662-B697-98064BDFE54C}"/>
                </a:ext>
              </a:extLst>
            </p:cNvPr>
            <p:cNvSpPr txBox="1"/>
            <p:nvPr/>
          </p:nvSpPr>
          <p:spPr>
            <a:xfrm>
              <a:off x="525138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p>
          </p:txBody>
        </p:sp>
        <p:sp>
          <p:nvSpPr>
            <p:cNvPr id="14" name="ZoneTexte 13">
              <a:extLst>
                <a:ext uri="{FF2B5EF4-FFF2-40B4-BE49-F238E27FC236}">
                  <a16:creationId xmlns:a16="http://schemas.microsoft.com/office/drawing/2014/main" id="{EFCE07FE-0730-C61A-1721-A0F94B4A73E7}"/>
                </a:ext>
              </a:extLst>
            </p:cNvPr>
            <p:cNvSpPr txBox="1"/>
            <p:nvPr/>
          </p:nvSpPr>
          <p:spPr>
            <a:xfrm>
              <a:off x="595261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40</a:t>
              </a:r>
            </a:p>
          </p:txBody>
        </p:sp>
        <p:sp>
          <p:nvSpPr>
            <p:cNvPr id="15" name="ZoneTexte 14">
              <a:extLst>
                <a:ext uri="{FF2B5EF4-FFF2-40B4-BE49-F238E27FC236}">
                  <a16:creationId xmlns:a16="http://schemas.microsoft.com/office/drawing/2014/main" id="{5EEDDAFD-29C9-7B6B-08D9-65BD0161C782}"/>
                </a:ext>
              </a:extLst>
            </p:cNvPr>
            <p:cNvSpPr txBox="1"/>
            <p:nvPr/>
          </p:nvSpPr>
          <p:spPr>
            <a:xfrm>
              <a:off x="665384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p>
          </p:txBody>
        </p:sp>
        <p:sp>
          <p:nvSpPr>
            <p:cNvPr id="16" name="ZoneTexte 15">
              <a:extLst>
                <a:ext uri="{FF2B5EF4-FFF2-40B4-BE49-F238E27FC236}">
                  <a16:creationId xmlns:a16="http://schemas.microsoft.com/office/drawing/2014/main" id="{5E991D98-8F39-EF3C-5285-341DAE1DFBCC}"/>
                </a:ext>
              </a:extLst>
            </p:cNvPr>
            <p:cNvSpPr txBox="1"/>
            <p:nvPr/>
          </p:nvSpPr>
          <p:spPr>
            <a:xfrm>
              <a:off x="805630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p>
          </p:txBody>
        </p:sp>
        <p:sp>
          <p:nvSpPr>
            <p:cNvPr id="17" name="ZoneTexte 16">
              <a:extLst>
                <a:ext uri="{FF2B5EF4-FFF2-40B4-BE49-F238E27FC236}">
                  <a16:creationId xmlns:a16="http://schemas.microsoft.com/office/drawing/2014/main" id="{07B032E3-E6D1-20C8-FAF6-45F6A565A3FB}"/>
                </a:ext>
              </a:extLst>
            </p:cNvPr>
            <p:cNvSpPr txBox="1"/>
            <p:nvPr/>
          </p:nvSpPr>
          <p:spPr>
            <a:xfrm>
              <a:off x="875753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80</a:t>
              </a:r>
            </a:p>
          </p:txBody>
        </p:sp>
        <p:sp>
          <p:nvSpPr>
            <p:cNvPr id="18" name="ZoneTexte 17">
              <a:extLst>
                <a:ext uri="{FF2B5EF4-FFF2-40B4-BE49-F238E27FC236}">
                  <a16:creationId xmlns:a16="http://schemas.microsoft.com/office/drawing/2014/main" id="{6788CF28-3285-5252-93F4-FDB29CEDF0F3}"/>
                </a:ext>
              </a:extLst>
            </p:cNvPr>
            <p:cNvSpPr txBox="1"/>
            <p:nvPr/>
          </p:nvSpPr>
          <p:spPr>
            <a:xfrm>
              <a:off x="9458760" y="2209246"/>
              <a:ext cx="752475" cy="338554"/>
            </a:xfrm>
            <a:prstGeom prst="rect">
              <a:avLst/>
            </a:prstGeom>
            <a:grpFill/>
          </p:spPr>
          <p:txBody>
            <a:bodyPr wrap="square" rtlCol="0">
              <a:spAutoFit/>
            </a:bodyPr>
            <a:lstStyle/>
            <a:p>
              <a:pPr algn="ctr"/>
              <a:r>
                <a:rPr lang="fr-FR" sz="1600" b="1" dirty="0">
                  <a:solidFill>
                    <a:schemeClr val="tx1">
                      <a:lumMod val="75000"/>
                      <a:lumOff val="25000"/>
                    </a:schemeClr>
                  </a:solidFill>
                </a:rPr>
                <a:t> </a:t>
              </a:r>
            </a:p>
          </p:txBody>
        </p:sp>
        <p:sp>
          <p:nvSpPr>
            <p:cNvPr id="19" name="ZoneTexte 18">
              <a:extLst>
                <a:ext uri="{FF2B5EF4-FFF2-40B4-BE49-F238E27FC236}">
                  <a16:creationId xmlns:a16="http://schemas.microsoft.com/office/drawing/2014/main" id="{7EBB057F-9384-55F5-147B-AD936B9C99EA}"/>
                </a:ext>
              </a:extLst>
            </p:cNvPr>
            <p:cNvSpPr txBox="1"/>
            <p:nvPr/>
          </p:nvSpPr>
          <p:spPr>
            <a:xfrm>
              <a:off x="244646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 </a:t>
              </a:r>
              <a:endParaRPr lang="fr-FR" b="1" dirty="0">
                <a:solidFill>
                  <a:schemeClr val="tx1">
                    <a:lumMod val="65000"/>
                    <a:lumOff val="35000"/>
                  </a:schemeClr>
                </a:solidFill>
              </a:endParaRPr>
            </a:p>
          </p:txBody>
        </p:sp>
        <p:sp>
          <p:nvSpPr>
            <p:cNvPr id="20" name="ZoneTexte 19">
              <a:extLst>
                <a:ext uri="{FF2B5EF4-FFF2-40B4-BE49-F238E27FC236}">
                  <a16:creationId xmlns:a16="http://schemas.microsoft.com/office/drawing/2014/main" id="{FE7F27C5-803D-0E57-C185-B163A6812F4C}"/>
                </a:ext>
              </a:extLst>
            </p:cNvPr>
            <p:cNvSpPr txBox="1"/>
            <p:nvPr/>
          </p:nvSpPr>
          <p:spPr>
            <a:xfrm>
              <a:off x="174523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-20</a:t>
              </a:r>
              <a:endParaRPr lang="fr-FR" b="1" dirty="0">
                <a:solidFill>
                  <a:schemeClr val="tx1">
                    <a:lumMod val="65000"/>
                    <a:lumOff val="35000"/>
                  </a:schemeClr>
                </a:solidFill>
              </a:endParaRPr>
            </a:p>
          </p:txBody>
        </p:sp>
        <p:sp>
          <p:nvSpPr>
            <p:cNvPr id="21" name="ZoneTexte 20">
              <a:extLst>
                <a:ext uri="{FF2B5EF4-FFF2-40B4-BE49-F238E27FC236}">
                  <a16:creationId xmlns:a16="http://schemas.microsoft.com/office/drawing/2014/main" id="{47C63217-242A-E413-A1C5-82BB4B312EC8}"/>
                </a:ext>
              </a:extLst>
            </p:cNvPr>
            <p:cNvSpPr txBox="1"/>
            <p:nvPr/>
          </p:nvSpPr>
          <p:spPr>
            <a:xfrm>
              <a:off x="104400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 </a:t>
              </a:r>
              <a:endParaRPr lang="fr-FR" b="1" dirty="0">
                <a:solidFill>
                  <a:schemeClr val="tx1">
                    <a:lumMod val="65000"/>
                    <a:lumOff val="35000"/>
                  </a:schemeClr>
                </a:solidFill>
              </a:endParaRPr>
            </a:p>
          </p:txBody>
        </p:sp>
        <p:sp>
          <p:nvSpPr>
            <p:cNvPr id="22" name="ZoneTexte 21">
              <a:extLst>
                <a:ext uri="{FF2B5EF4-FFF2-40B4-BE49-F238E27FC236}">
                  <a16:creationId xmlns:a16="http://schemas.microsoft.com/office/drawing/2014/main" id="{234CA9AD-AC70-31AF-64A4-BD1B3B3C383F}"/>
                </a:ext>
              </a:extLst>
            </p:cNvPr>
            <p:cNvSpPr txBox="1"/>
            <p:nvPr/>
          </p:nvSpPr>
          <p:spPr>
            <a:xfrm>
              <a:off x="342770" y="2209246"/>
              <a:ext cx="752475" cy="338554"/>
            </a:xfrm>
            <a:prstGeom prst="rect">
              <a:avLst/>
            </a:prstGeom>
            <a:grpFill/>
          </p:spPr>
          <p:txBody>
            <a:bodyPr wrap="square" rtlCol="0">
              <a:spAutoFit/>
            </a:bodyPr>
            <a:lstStyle/>
            <a:p>
              <a:pPr algn="ctr"/>
              <a:r>
                <a:rPr lang="fr-FR" sz="1600" b="1" dirty="0">
                  <a:solidFill>
                    <a:schemeClr val="tx1">
                      <a:lumMod val="65000"/>
                      <a:lumOff val="35000"/>
                    </a:schemeClr>
                  </a:solidFill>
                </a:rPr>
                <a:t>-40</a:t>
              </a:r>
              <a:endParaRPr lang="fr-FR" b="1" dirty="0">
                <a:solidFill>
                  <a:schemeClr val="tx1">
                    <a:lumMod val="65000"/>
                    <a:lumOff val="35000"/>
                  </a:schemeClr>
                </a:solidFill>
              </a:endParaRPr>
            </a:p>
          </p:txBody>
        </p:sp>
      </p:grpSp>
      <p:cxnSp>
        <p:nvCxnSpPr>
          <p:cNvPr id="23" name="Connecteur droit 22">
            <a:extLst>
              <a:ext uri="{FF2B5EF4-FFF2-40B4-BE49-F238E27FC236}">
                <a16:creationId xmlns:a16="http://schemas.microsoft.com/office/drawing/2014/main" id="{7C4BFAAF-B9A4-0F17-4D21-FA15362D27E1}"/>
              </a:ext>
            </a:extLst>
          </p:cNvPr>
          <p:cNvCxnSpPr/>
          <p:nvPr/>
        </p:nvCxnSpPr>
        <p:spPr>
          <a:xfrm>
            <a:off x="3459593" y="1394703"/>
            <a:ext cx="0" cy="4032000"/>
          </a:xfrm>
          <a:prstGeom prst="line">
            <a:avLst/>
          </a:prstGeom>
          <a:ln w="412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7AA64F6B-8FD2-7131-A867-50D1728637DA}"/>
              </a:ext>
            </a:extLst>
          </p:cNvPr>
          <p:cNvCxnSpPr/>
          <p:nvPr/>
        </p:nvCxnSpPr>
        <p:spPr>
          <a:xfrm>
            <a:off x="7686545" y="1394703"/>
            <a:ext cx="0" cy="4032000"/>
          </a:xfrm>
          <a:prstGeom prst="line">
            <a:avLst/>
          </a:prstGeom>
          <a:ln w="412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2371363F-366A-75B2-7929-01E995C97440}"/>
              </a:ext>
            </a:extLst>
          </p:cNvPr>
          <p:cNvCxnSpPr/>
          <p:nvPr/>
        </p:nvCxnSpPr>
        <p:spPr>
          <a:xfrm>
            <a:off x="10505344" y="1407975"/>
            <a:ext cx="0" cy="4032000"/>
          </a:xfrm>
          <a:prstGeom prst="line">
            <a:avLst/>
          </a:prstGeom>
          <a:ln w="412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51CCAE1-7DA0-9536-944C-D18FBBF3921C}"/>
              </a:ext>
            </a:extLst>
          </p:cNvPr>
          <p:cNvCxnSpPr>
            <a:cxnSpLocks/>
          </p:cNvCxnSpPr>
          <p:nvPr/>
        </p:nvCxnSpPr>
        <p:spPr>
          <a:xfrm>
            <a:off x="3459593" y="1404228"/>
            <a:ext cx="0" cy="4464000"/>
          </a:xfrm>
          <a:prstGeom prst="line">
            <a:avLst/>
          </a:prstGeom>
          <a:ln w="19050">
            <a:solidFill>
              <a:srgbClr val="EAB815"/>
            </a:solidFill>
            <a:prstDash val="sysDash"/>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F7344B6-AD85-4428-9CD3-F7071183F2B2}"/>
              </a:ext>
            </a:extLst>
          </p:cNvPr>
          <p:cNvCxnSpPr>
            <a:cxnSpLocks/>
          </p:cNvCxnSpPr>
          <p:nvPr/>
        </p:nvCxnSpPr>
        <p:spPr>
          <a:xfrm>
            <a:off x="7686545" y="1404228"/>
            <a:ext cx="0" cy="4464000"/>
          </a:xfrm>
          <a:prstGeom prst="line">
            <a:avLst/>
          </a:prstGeom>
          <a:ln w="19050">
            <a:solidFill>
              <a:srgbClr val="EAB815"/>
            </a:solidFill>
            <a:prstDash val="sysDash"/>
          </a:ln>
        </p:spPr>
        <p:style>
          <a:lnRef idx="1">
            <a:schemeClr val="accent1"/>
          </a:lnRef>
          <a:fillRef idx="0">
            <a:schemeClr val="accent1"/>
          </a:fillRef>
          <a:effectRef idx="0">
            <a:schemeClr val="accent1"/>
          </a:effectRef>
          <a:fontRef idx="minor">
            <a:schemeClr val="tx1"/>
          </a:fontRef>
        </p:style>
      </p:cxnSp>
      <p:sp>
        <p:nvSpPr>
          <p:cNvPr id="29" name="Rectangle : coins arrondis 28">
            <a:extLst>
              <a:ext uri="{FF2B5EF4-FFF2-40B4-BE49-F238E27FC236}">
                <a16:creationId xmlns:a16="http://schemas.microsoft.com/office/drawing/2014/main" id="{2DEFEC89-68C7-C28E-7DC2-EDAC3217BB1F}"/>
              </a:ext>
            </a:extLst>
          </p:cNvPr>
          <p:cNvSpPr/>
          <p:nvPr/>
        </p:nvSpPr>
        <p:spPr>
          <a:xfrm>
            <a:off x="2079502" y="1702614"/>
            <a:ext cx="2763183" cy="252000"/>
          </a:xfrm>
          <a:prstGeom prst="roundRect">
            <a:avLst/>
          </a:prstGeom>
          <a:solidFill>
            <a:srgbClr val="D35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Transition</a:t>
            </a:r>
          </a:p>
        </p:txBody>
      </p:sp>
      <p:sp>
        <p:nvSpPr>
          <p:cNvPr id="30" name="Rectangle : coins arrondis 29">
            <a:extLst>
              <a:ext uri="{FF2B5EF4-FFF2-40B4-BE49-F238E27FC236}">
                <a16:creationId xmlns:a16="http://schemas.microsoft.com/office/drawing/2014/main" id="{7014FBF9-1CFB-498B-8886-D5536DE520EB}"/>
              </a:ext>
            </a:extLst>
          </p:cNvPr>
          <p:cNvSpPr/>
          <p:nvPr/>
        </p:nvSpPr>
        <p:spPr>
          <a:xfrm>
            <a:off x="3500701" y="2010328"/>
            <a:ext cx="4138349" cy="468000"/>
          </a:xfrm>
          <a:prstGeom prst="roundRect">
            <a:avLst/>
          </a:prstGeom>
          <a:solidFill>
            <a:srgbClr val="17649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Période</a:t>
            </a:r>
          </a:p>
          <a:p>
            <a:pPr algn="ctr"/>
            <a:r>
              <a:rPr lang="fr-FR" sz="1400" b="1" dirty="0">
                <a:solidFill>
                  <a:schemeClr val="bg1"/>
                </a:solidFill>
              </a:rPr>
              <a:t>d'attente</a:t>
            </a:r>
          </a:p>
        </p:txBody>
      </p:sp>
      <p:sp>
        <p:nvSpPr>
          <p:cNvPr id="31" name="Rectangle : coins arrondis 30">
            <a:extLst>
              <a:ext uri="{FF2B5EF4-FFF2-40B4-BE49-F238E27FC236}">
                <a16:creationId xmlns:a16="http://schemas.microsoft.com/office/drawing/2014/main" id="{424073DA-60AC-13A2-B280-66AF3693AC9A}"/>
              </a:ext>
            </a:extLst>
          </p:cNvPr>
          <p:cNvSpPr/>
          <p:nvPr/>
        </p:nvSpPr>
        <p:spPr>
          <a:xfrm>
            <a:off x="3219302" y="2867025"/>
            <a:ext cx="468000" cy="25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400" b="1" dirty="0">
                <a:solidFill>
                  <a:schemeClr val="bg1"/>
                </a:solidFill>
              </a:rPr>
              <a:t>DYST</a:t>
            </a:r>
            <a:endParaRPr lang="fr-FR" sz="1600" b="1" dirty="0">
              <a:solidFill>
                <a:schemeClr val="bg1"/>
              </a:solidFill>
            </a:endParaRPr>
          </a:p>
        </p:txBody>
      </p:sp>
      <p:sp>
        <p:nvSpPr>
          <p:cNvPr id="32" name="Rectangle : coins arrondis 31">
            <a:extLst>
              <a:ext uri="{FF2B5EF4-FFF2-40B4-BE49-F238E27FC236}">
                <a16:creationId xmlns:a16="http://schemas.microsoft.com/office/drawing/2014/main" id="{6810A237-FDBA-3ACB-EBE4-81813E8013D5}"/>
              </a:ext>
            </a:extLst>
          </p:cNvPr>
          <p:cNvSpPr/>
          <p:nvPr/>
        </p:nvSpPr>
        <p:spPr>
          <a:xfrm>
            <a:off x="3507089" y="3125854"/>
            <a:ext cx="411725" cy="25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400" b="1" dirty="0">
                <a:solidFill>
                  <a:schemeClr val="bg1"/>
                </a:solidFill>
              </a:rPr>
              <a:t>RP</a:t>
            </a:r>
          </a:p>
        </p:txBody>
      </p:sp>
      <p:sp>
        <p:nvSpPr>
          <p:cNvPr id="33" name="Rectangle : coins arrondis 32">
            <a:extLst>
              <a:ext uri="{FF2B5EF4-FFF2-40B4-BE49-F238E27FC236}">
                <a16:creationId xmlns:a16="http://schemas.microsoft.com/office/drawing/2014/main" id="{345A469E-B50D-E3FF-6050-F6AA0717D522}"/>
              </a:ext>
            </a:extLst>
          </p:cNvPr>
          <p:cNvSpPr/>
          <p:nvPr/>
        </p:nvSpPr>
        <p:spPr>
          <a:xfrm>
            <a:off x="5606785" y="3333529"/>
            <a:ext cx="2032265" cy="25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Retard  d’involution</a:t>
            </a:r>
          </a:p>
        </p:txBody>
      </p:sp>
      <p:sp>
        <p:nvSpPr>
          <p:cNvPr id="34" name="Rectangle : coins arrondis 33">
            <a:extLst>
              <a:ext uri="{FF2B5EF4-FFF2-40B4-BE49-F238E27FC236}">
                <a16:creationId xmlns:a16="http://schemas.microsoft.com/office/drawing/2014/main" id="{F7484B07-9922-9C3F-0E11-AF650E853A39}"/>
              </a:ext>
            </a:extLst>
          </p:cNvPr>
          <p:cNvSpPr/>
          <p:nvPr/>
        </p:nvSpPr>
        <p:spPr>
          <a:xfrm>
            <a:off x="6388108" y="3617758"/>
            <a:ext cx="2032255" cy="28641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400" b="1" dirty="0" err="1">
                <a:solidFill>
                  <a:schemeClr val="bg1"/>
                </a:solidFill>
              </a:rPr>
              <a:t>Anoestrus</a:t>
            </a:r>
            <a:r>
              <a:rPr lang="fr-FR" sz="1400" b="1" dirty="0">
                <a:solidFill>
                  <a:schemeClr val="bg1"/>
                </a:solidFill>
              </a:rPr>
              <a:t> pathologique</a:t>
            </a:r>
          </a:p>
        </p:txBody>
      </p:sp>
      <p:sp>
        <p:nvSpPr>
          <p:cNvPr id="35" name="Rectangle : coins arrondis 34">
            <a:extLst>
              <a:ext uri="{FF2B5EF4-FFF2-40B4-BE49-F238E27FC236}">
                <a16:creationId xmlns:a16="http://schemas.microsoft.com/office/drawing/2014/main" id="{D39A3850-7D54-1A9B-17B4-06DAECB5A123}"/>
              </a:ext>
            </a:extLst>
          </p:cNvPr>
          <p:cNvSpPr/>
          <p:nvPr/>
        </p:nvSpPr>
        <p:spPr>
          <a:xfrm>
            <a:off x="3497803" y="3924782"/>
            <a:ext cx="1343672" cy="4680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Métrite </a:t>
            </a:r>
            <a:r>
              <a:rPr lang="fr-FR" sz="1400" b="1" dirty="0" err="1">
                <a:solidFill>
                  <a:schemeClr val="bg1"/>
                </a:solidFill>
              </a:rPr>
              <a:t>clini</a:t>
            </a:r>
            <a:r>
              <a:rPr lang="fr-FR" sz="1400" b="1" dirty="0">
                <a:solidFill>
                  <a:schemeClr val="bg1"/>
                </a:solidFill>
              </a:rPr>
              <a:t>. </a:t>
            </a:r>
          </a:p>
          <a:p>
            <a:pPr algn="ctr"/>
            <a:r>
              <a:rPr lang="fr-FR" sz="1400" b="1" dirty="0">
                <a:solidFill>
                  <a:schemeClr val="bg1"/>
                </a:solidFill>
              </a:rPr>
              <a:t>puerpérale</a:t>
            </a:r>
          </a:p>
        </p:txBody>
      </p:sp>
      <p:sp>
        <p:nvSpPr>
          <p:cNvPr id="36" name="Rectangle : coins arrondis 35">
            <a:extLst>
              <a:ext uri="{FF2B5EF4-FFF2-40B4-BE49-F238E27FC236}">
                <a16:creationId xmlns:a16="http://schemas.microsoft.com/office/drawing/2014/main" id="{8637318C-77E2-811F-738A-BC69CF53786E}"/>
              </a:ext>
            </a:extLst>
          </p:cNvPr>
          <p:cNvSpPr/>
          <p:nvPr/>
        </p:nvSpPr>
        <p:spPr>
          <a:xfrm>
            <a:off x="4902090" y="3932261"/>
            <a:ext cx="2729981" cy="4680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1400" b="1" dirty="0">
                <a:solidFill>
                  <a:schemeClr val="bg1"/>
                </a:solidFill>
              </a:rPr>
              <a:t>Endométrite clinique &amp; subclinique et pyromètre</a:t>
            </a:r>
          </a:p>
        </p:txBody>
      </p:sp>
      <p:sp>
        <p:nvSpPr>
          <p:cNvPr id="37" name="Rectangle : coins arrondis 36">
            <a:extLst>
              <a:ext uri="{FF2B5EF4-FFF2-40B4-BE49-F238E27FC236}">
                <a16:creationId xmlns:a16="http://schemas.microsoft.com/office/drawing/2014/main" id="{BD4CA533-86CB-2BE2-B4BF-7813DB77879A}"/>
              </a:ext>
            </a:extLst>
          </p:cNvPr>
          <p:cNvSpPr/>
          <p:nvPr/>
        </p:nvSpPr>
        <p:spPr>
          <a:xfrm>
            <a:off x="3135435" y="4463497"/>
            <a:ext cx="1701551" cy="252000"/>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BEN</a:t>
            </a:r>
          </a:p>
        </p:txBody>
      </p:sp>
      <p:sp>
        <p:nvSpPr>
          <p:cNvPr id="38" name="Rectangle : coins arrondis 37">
            <a:extLst>
              <a:ext uri="{FF2B5EF4-FFF2-40B4-BE49-F238E27FC236}">
                <a16:creationId xmlns:a16="http://schemas.microsoft.com/office/drawing/2014/main" id="{BB270DB1-9FB1-F3F8-1913-E08CEBD1E882}"/>
              </a:ext>
            </a:extLst>
          </p:cNvPr>
          <p:cNvSpPr/>
          <p:nvPr/>
        </p:nvSpPr>
        <p:spPr>
          <a:xfrm>
            <a:off x="3497803" y="4759364"/>
            <a:ext cx="1203486" cy="252000"/>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Acétonémie</a:t>
            </a:r>
          </a:p>
        </p:txBody>
      </p:sp>
      <p:sp>
        <p:nvSpPr>
          <p:cNvPr id="39" name="Rectangle : coins arrondis 38">
            <a:extLst>
              <a:ext uri="{FF2B5EF4-FFF2-40B4-BE49-F238E27FC236}">
                <a16:creationId xmlns:a16="http://schemas.microsoft.com/office/drawing/2014/main" id="{126A8627-0D46-7DB4-173C-5FEF2D13FC02}"/>
              </a:ext>
            </a:extLst>
          </p:cNvPr>
          <p:cNvSpPr/>
          <p:nvPr/>
        </p:nvSpPr>
        <p:spPr>
          <a:xfrm>
            <a:off x="3497803" y="5055231"/>
            <a:ext cx="4141246" cy="252000"/>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Acidoses</a:t>
            </a:r>
          </a:p>
        </p:txBody>
      </p:sp>
      <p:sp>
        <p:nvSpPr>
          <p:cNvPr id="40" name="Rectangle : coins arrondis 39">
            <a:extLst>
              <a:ext uri="{FF2B5EF4-FFF2-40B4-BE49-F238E27FC236}">
                <a16:creationId xmlns:a16="http://schemas.microsoft.com/office/drawing/2014/main" id="{9F6D7C91-F305-5397-CD43-FF5CAFEAD876}"/>
              </a:ext>
            </a:extLst>
          </p:cNvPr>
          <p:cNvSpPr/>
          <p:nvPr/>
        </p:nvSpPr>
        <p:spPr>
          <a:xfrm>
            <a:off x="3351747" y="5351098"/>
            <a:ext cx="1349542" cy="252000"/>
          </a:xfrm>
          <a:prstGeom prst="roundRect">
            <a:avLst/>
          </a:prstGeom>
          <a:solidFill>
            <a:srgbClr val="CC4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Hypocalcémie</a:t>
            </a:r>
          </a:p>
        </p:txBody>
      </p:sp>
      <p:cxnSp>
        <p:nvCxnSpPr>
          <p:cNvPr id="42" name="Connecteur droit 41">
            <a:extLst>
              <a:ext uri="{FF2B5EF4-FFF2-40B4-BE49-F238E27FC236}">
                <a16:creationId xmlns:a16="http://schemas.microsoft.com/office/drawing/2014/main" id="{76C148E1-F33F-1B69-DC97-E763658F3AED}"/>
              </a:ext>
            </a:extLst>
          </p:cNvPr>
          <p:cNvCxnSpPr>
            <a:cxnSpLocks/>
          </p:cNvCxnSpPr>
          <p:nvPr/>
        </p:nvCxnSpPr>
        <p:spPr>
          <a:xfrm>
            <a:off x="9096391" y="1404228"/>
            <a:ext cx="0" cy="1279978"/>
          </a:xfrm>
          <a:prstGeom prst="line">
            <a:avLst/>
          </a:prstGeom>
          <a:ln w="0">
            <a:solidFill>
              <a:srgbClr val="7F7F7F">
                <a:alpha val="22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AE7CCD04-3884-E63F-F75A-597D7D2F0509}"/>
              </a:ext>
            </a:extLst>
          </p:cNvPr>
          <p:cNvCxnSpPr>
            <a:cxnSpLocks/>
          </p:cNvCxnSpPr>
          <p:nvPr/>
        </p:nvCxnSpPr>
        <p:spPr>
          <a:xfrm>
            <a:off x="2051636" y="1404228"/>
            <a:ext cx="0" cy="1279978"/>
          </a:xfrm>
          <a:prstGeom prst="line">
            <a:avLst/>
          </a:prstGeom>
          <a:ln w="0">
            <a:solidFill>
              <a:srgbClr val="7F7F7F">
                <a:alpha val="22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FA4959A9-B230-AC2E-B6CC-6D5B35D38084}"/>
              </a:ext>
            </a:extLst>
          </p:cNvPr>
          <p:cNvCxnSpPr>
            <a:cxnSpLocks/>
          </p:cNvCxnSpPr>
          <p:nvPr/>
        </p:nvCxnSpPr>
        <p:spPr>
          <a:xfrm>
            <a:off x="641350" y="1512937"/>
            <a:ext cx="0" cy="1171269"/>
          </a:xfrm>
          <a:prstGeom prst="line">
            <a:avLst/>
          </a:prstGeom>
          <a:ln w="0">
            <a:solidFill>
              <a:srgbClr val="7F7F7F">
                <a:alpha val="22000"/>
              </a:srgbClr>
            </a:solidFill>
            <a:prstDash val="lgDash"/>
          </a:ln>
        </p:spPr>
        <p:style>
          <a:lnRef idx="1">
            <a:schemeClr val="accent1"/>
          </a:lnRef>
          <a:fillRef idx="0">
            <a:schemeClr val="accent1"/>
          </a:fillRef>
          <a:effectRef idx="0">
            <a:schemeClr val="accent1"/>
          </a:effectRef>
          <a:fontRef idx="minor">
            <a:schemeClr val="tx1"/>
          </a:fontRef>
        </p:style>
      </p:cxnSp>
      <p:sp>
        <p:nvSpPr>
          <p:cNvPr id="45" name="Rectangle : coins arrondis 44">
            <a:extLst>
              <a:ext uri="{FF2B5EF4-FFF2-40B4-BE49-F238E27FC236}">
                <a16:creationId xmlns:a16="http://schemas.microsoft.com/office/drawing/2014/main" id="{CFF241DD-915D-DC7F-2696-8943521CD53C}"/>
              </a:ext>
            </a:extLst>
          </p:cNvPr>
          <p:cNvSpPr/>
          <p:nvPr/>
        </p:nvSpPr>
        <p:spPr>
          <a:xfrm>
            <a:off x="400050" y="2535426"/>
            <a:ext cx="3006757" cy="2520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Tarissement</a:t>
            </a:r>
          </a:p>
        </p:txBody>
      </p:sp>
      <p:sp>
        <p:nvSpPr>
          <p:cNvPr id="46" name="ZoneTexte 45">
            <a:extLst>
              <a:ext uri="{FF2B5EF4-FFF2-40B4-BE49-F238E27FC236}">
                <a16:creationId xmlns:a16="http://schemas.microsoft.com/office/drawing/2014/main" id="{7E0A1DCC-FA5A-EB4A-5879-89F3534CAF50}"/>
              </a:ext>
            </a:extLst>
          </p:cNvPr>
          <p:cNvSpPr txBox="1"/>
          <p:nvPr/>
        </p:nvSpPr>
        <p:spPr>
          <a:xfrm>
            <a:off x="3084190" y="1126571"/>
            <a:ext cx="752475" cy="369332"/>
          </a:xfrm>
          <a:prstGeom prst="rect">
            <a:avLst/>
          </a:prstGeom>
          <a:solidFill>
            <a:schemeClr val="bg1"/>
          </a:solidFill>
        </p:spPr>
        <p:txBody>
          <a:bodyPr wrap="square" rtlCol="0">
            <a:spAutoFit/>
          </a:bodyPr>
          <a:lstStyle/>
          <a:p>
            <a:pPr algn="ctr"/>
            <a:r>
              <a:rPr lang="fr-FR" b="1" dirty="0">
                <a:solidFill>
                  <a:schemeClr val="tx1">
                    <a:lumMod val="75000"/>
                    <a:lumOff val="25000"/>
                  </a:schemeClr>
                </a:solidFill>
              </a:rPr>
              <a:t>0</a:t>
            </a:r>
            <a:endParaRPr lang="fr-FR" sz="2000" b="1" dirty="0">
              <a:solidFill>
                <a:schemeClr val="tx1">
                  <a:lumMod val="75000"/>
                  <a:lumOff val="25000"/>
                </a:schemeClr>
              </a:solidFill>
            </a:endParaRPr>
          </a:p>
        </p:txBody>
      </p:sp>
      <p:sp>
        <p:nvSpPr>
          <p:cNvPr id="47" name="ZoneTexte 46">
            <a:extLst>
              <a:ext uri="{FF2B5EF4-FFF2-40B4-BE49-F238E27FC236}">
                <a16:creationId xmlns:a16="http://schemas.microsoft.com/office/drawing/2014/main" id="{BD958EDE-087B-3F7D-3EA8-DD8F476DDF3D}"/>
              </a:ext>
            </a:extLst>
          </p:cNvPr>
          <p:cNvSpPr txBox="1"/>
          <p:nvPr/>
        </p:nvSpPr>
        <p:spPr>
          <a:xfrm>
            <a:off x="7291570" y="1126571"/>
            <a:ext cx="752475" cy="369332"/>
          </a:xfrm>
          <a:prstGeom prst="rect">
            <a:avLst/>
          </a:prstGeom>
          <a:solidFill>
            <a:schemeClr val="bg1"/>
          </a:solidFill>
        </p:spPr>
        <p:txBody>
          <a:bodyPr wrap="square" rtlCol="0">
            <a:spAutoFit/>
          </a:bodyPr>
          <a:lstStyle/>
          <a:p>
            <a:pPr algn="ctr"/>
            <a:r>
              <a:rPr lang="fr-FR" b="1" dirty="0">
                <a:solidFill>
                  <a:schemeClr val="tx1">
                    <a:lumMod val="75000"/>
                    <a:lumOff val="25000"/>
                  </a:schemeClr>
                </a:solidFill>
              </a:rPr>
              <a:t>60</a:t>
            </a:r>
          </a:p>
        </p:txBody>
      </p:sp>
      <p:sp>
        <p:nvSpPr>
          <p:cNvPr id="48" name="Rectangle : coins arrondis 47">
            <a:extLst>
              <a:ext uri="{FF2B5EF4-FFF2-40B4-BE49-F238E27FC236}">
                <a16:creationId xmlns:a16="http://schemas.microsoft.com/office/drawing/2014/main" id="{05EC29BC-2FF5-B690-D7FC-3454A37BB09E}"/>
              </a:ext>
            </a:extLst>
          </p:cNvPr>
          <p:cNvSpPr/>
          <p:nvPr/>
        </p:nvSpPr>
        <p:spPr>
          <a:xfrm>
            <a:off x="7739231" y="2006165"/>
            <a:ext cx="2038201" cy="468000"/>
          </a:xfrm>
          <a:prstGeom prst="roundRect">
            <a:avLst/>
          </a:prstGeom>
          <a:solidFill>
            <a:srgbClr val="FF0000"/>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Période de</a:t>
            </a:r>
          </a:p>
          <a:p>
            <a:pPr algn="ctr"/>
            <a:r>
              <a:rPr lang="fr-FR" sz="1400" b="1" dirty="0">
                <a:solidFill>
                  <a:schemeClr val="bg1"/>
                </a:solidFill>
              </a:rPr>
              <a:t>reproduction</a:t>
            </a:r>
          </a:p>
        </p:txBody>
      </p:sp>
      <p:sp>
        <p:nvSpPr>
          <p:cNvPr id="50" name="Titre 2">
            <a:extLst>
              <a:ext uri="{FF2B5EF4-FFF2-40B4-BE49-F238E27FC236}">
                <a16:creationId xmlns:a16="http://schemas.microsoft.com/office/drawing/2014/main" id="{B176549B-353D-E023-C076-9051E2F483BD}"/>
              </a:ext>
            </a:extLst>
          </p:cNvPr>
          <p:cNvSpPr>
            <a:spLocks noGrp="1"/>
          </p:cNvSpPr>
          <p:nvPr>
            <p:ph type="title"/>
          </p:nvPr>
        </p:nvSpPr>
        <p:spPr>
          <a:xfrm>
            <a:off x="838200" y="113861"/>
            <a:ext cx="10515600" cy="635001"/>
          </a:xfrm>
        </p:spPr>
        <p:txBody>
          <a:bodyPr>
            <a:normAutofit/>
          </a:bodyPr>
          <a:lstStyle/>
          <a:p>
            <a:r>
              <a:rPr lang="fr-FR" sz="1800" dirty="0">
                <a:solidFill>
                  <a:srgbClr val="CC4856"/>
                </a:solidFill>
              </a:rPr>
              <a:t>Préambule : la notion de période, leurs pathologies, leurs effets</a:t>
            </a:r>
          </a:p>
        </p:txBody>
      </p:sp>
      <p:sp>
        <p:nvSpPr>
          <p:cNvPr id="51" name="Rectangle : coins arrondis 50">
            <a:extLst>
              <a:ext uri="{FF2B5EF4-FFF2-40B4-BE49-F238E27FC236}">
                <a16:creationId xmlns:a16="http://schemas.microsoft.com/office/drawing/2014/main" id="{BA4E1BFE-4E1B-BD6E-A063-8B5051E4699B}"/>
              </a:ext>
            </a:extLst>
          </p:cNvPr>
          <p:cNvSpPr/>
          <p:nvPr/>
        </p:nvSpPr>
        <p:spPr>
          <a:xfrm>
            <a:off x="3500701" y="2538057"/>
            <a:ext cx="7958919" cy="252000"/>
          </a:xfrm>
          <a:prstGeom prst="roundRect">
            <a:avLst/>
          </a:prstGeom>
          <a:solidFill>
            <a:srgbClr val="2D8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Lactation</a:t>
            </a:r>
          </a:p>
        </p:txBody>
      </p:sp>
      <p:sp>
        <p:nvSpPr>
          <p:cNvPr id="52" name="Rectangle : coins arrondis 51">
            <a:extLst>
              <a:ext uri="{FF2B5EF4-FFF2-40B4-BE49-F238E27FC236}">
                <a16:creationId xmlns:a16="http://schemas.microsoft.com/office/drawing/2014/main" id="{21994108-8619-0766-F503-5D26DE4DFD36}"/>
              </a:ext>
            </a:extLst>
          </p:cNvPr>
          <p:cNvSpPr/>
          <p:nvPr/>
        </p:nvSpPr>
        <p:spPr>
          <a:xfrm>
            <a:off x="4419607" y="5642975"/>
            <a:ext cx="1807090" cy="25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Caillettes</a:t>
            </a:r>
          </a:p>
        </p:txBody>
      </p:sp>
      <p:sp>
        <p:nvSpPr>
          <p:cNvPr id="60" name="ZoneTexte 59">
            <a:extLst>
              <a:ext uri="{FF2B5EF4-FFF2-40B4-BE49-F238E27FC236}">
                <a16:creationId xmlns:a16="http://schemas.microsoft.com/office/drawing/2014/main" id="{E952C48D-8033-661B-F3B7-64C11C7AF12A}"/>
              </a:ext>
            </a:extLst>
          </p:cNvPr>
          <p:cNvSpPr txBox="1"/>
          <p:nvPr/>
        </p:nvSpPr>
        <p:spPr>
          <a:xfrm>
            <a:off x="538963" y="5477483"/>
            <a:ext cx="1738681" cy="830997"/>
          </a:xfrm>
          <a:prstGeom prst="rect">
            <a:avLst/>
          </a:prstGeom>
          <a:noFill/>
        </p:spPr>
        <p:txBody>
          <a:bodyPr wrap="none" rtlCol="0">
            <a:spAutoFit/>
          </a:bodyPr>
          <a:lstStyle/>
          <a:p>
            <a:pPr algn="ctr"/>
            <a:r>
              <a:rPr lang="fr-FR" sz="2400" b="1" dirty="0">
                <a:solidFill>
                  <a:schemeClr val="accent6">
                    <a:lumMod val="50000"/>
                  </a:schemeClr>
                </a:solidFill>
              </a:rPr>
              <a:t>Pathologies </a:t>
            </a:r>
          </a:p>
          <a:p>
            <a:pPr algn="ctr"/>
            <a:r>
              <a:rPr lang="fr-FR" sz="2400" b="1" dirty="0">
                <a:solidFill>
                  <a:schemeClr val="accent6">
                    <a:lumMod val="50000"/>
                  </a:schemeClr>
                </a:solidFill>
              </a:rPr>
              <a:t>infectieuses</a:t>
            </a:r>
          </a:p>
        </p:txBody>
      </p:sp>
      <p:sp>
        <p:nvSpPr>
          <p:cNvPr id="2" name="Rectangle : coins arrondis 1">
            <a:extLst>
              <a:ext uri="{FF2B5EF4-FFF2-40B4-BE49-F238E27FC236}">
                <a16:creationId xmlns:a16="http://schemas.microsoft.com/office/drawing/2014/main" id="{6949869A-CEA7-A2B9-D20E-76228173E7BA}"/>
              </a:ext>
            </a:extLst>
          </p:cNvPr>
          <p:cNvSpPr/>
          <p:nvPr/>
        </p:nvSpPr>
        <p:spPr>
          <a:xfrm>
            <a:off x="7739233" y="3948035"/>
            <a:ext cx="1329292" cy="4680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Endométrite</a:t>
            </a:r>
          </a:p>
          <a:p>
            <a:pPr algn="ctr"/>
            <a:r>
              <a:rPr lang="fr-FR" sz="1400" b="1" dirty="0">
                <a:solidFill>
                  <a:schemeClr val="bg1"/>
                </a:solidFill>
              </a:rPr>
              <a:t> </a:t>
            </a:r>
            <a:r>
              <a:rPr lang="fr-FR" sz="1400" b="1" dirty="0" err="1">
                <a:solidFill>
                  <a:schemeClr val="bg1"/>
                </a:solidFill>
              </a:rPr>
              <a:t>sub</a:t>
            </a:r>
            <a:r>
              <a:rPr lang="fr-FR" sz="1400" b="1" dirty="0">
                <a:solidFill>
                  <a:schemeClr val="bg1"/>
                </a:solidFill>
              </a:rPr>
              <a:t> &amp; clinique</a:t>
            </a:r>
          </a:p>
        </p:txBody>
      </p:sp>
      <p:sp>
        <p:nvSpPr>
          <p:cNvPr id="3" name="Rectangle : coins arrondis 2">
            <a:extLst>
              <a:ext uri="{FF2B5EF4-FFF2-40B4-BE49-F238E27FC236}">
                <a16:creationId xmlns:a16="http://schemas.microsoft.com/office/drawing/2014/main" id="{767ACA13-97C8-D4AF-38C0-5B737A709F4B}"/>
              </a:ext>
            </a:extLst>
          </p:cNvPr>
          <p:cNvSpPr/>
          <p:nvPr/>
        </p:nvSpPr>
        <p:spPr>
          <a:xfrm>
            <a:off x="7739232" y="4456292"/>
            <a:ext cx="3720385" cy="25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Mortalité embryonnaire et avortements</a:t>
            </a:r>
          </a:p>
        </p:txBody>
      </p:sp>
      <p:sp>
        <p:nvSpPr>
          <p:cNvPr id="4" name="ZoneTexte 3">
            <a:extLst>
              <a:ext uri="{FF2B5EF4-FFF2-40B4-BE49-F238E27FC236}">
                <a16:creationId xmlns:a16="http://schemas.microsoft.com/office/drawing/2014/main" id="{024D337D-1DA7-6276-7BC8-11E8442A3816}"/>
              </a:ext>
            </a:extLst>
          </p:cNvPr>
          <p:cNvSpPr txBox="1"/>
          <p:nvPr/>
        </p:nvSpPr>
        <p:spPr>
          <a:xfrm>
            <a:off x="478111" y="4236553"/>
            <a:ext cx="2003754" cy="830997"/>
          </a:xfrm>
          <a:prstGeom prst="rect">
            <a:avLst/>
          </a:prstGeom>
          <a:noFill/>
        </p:spPr>
        <p:txBody>
          <a:bodyPr wrap="none" rtlCol="0">
            <a:spAutoFit/>
          </a:bodyPr>
          <a:lstStyle/>
          <a:p>
            <a:pPr algn="ctr"/>
            <a:r>
              <a:rPr lang="fr-FR" sz="2400" b="1" dirty="0">
                <a:solidFill>
                  <a:srgbClr val="CC4856"/>
                </a:solidFill>
              </a:rPr>
              <a:t>Pathologies </a:t>
            </a:r>
          </a:p>
          <a:p>
            <a:pPr algn="ctr"/>
            <a:r>
              <a:rPr lang="fr-FR" sz="2400" b="1" dirty="0">
                <a:solidFill>
                  <a:srgbClr val="CC4856"/>
                </a:solidFill>
              </a:rPr>
              <a:t>métaboliques </a:t>
            </a:r>
          </a:p>
        </p:txBody>
      </p:sp>
      <p:sp>
        <p:nvSpPr>
          <p:cNvPr id="57" name="Rectangle : coins arrondis 56">
            <a:extLst>
              <a:ext uri="{FF2B5EF4-FFF2-40B4-BE49-F238E27FC236}">
                <a16:creationId xmlns:a16="http://schemas.microsoft.com/office/drawing/2014/main" id="{DB05C70B-93FA-7F39-0C6C-61DAFCC9BD00}"/>
              </a:ext>
            </a:extLst>
          </p:cNvPr>
          <p:cNvSpPr/>
          <p:nvPr/>
        </p:nvSpPr>
        <p:spPr>
          <a:xfrm>
            <a:off x="2971801" y="5961319"/>
            <a:ext cx="8487806" cy="26602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Mammites cliniques &amp;  subcliniques </a:t>
            </a:r>
          </a:p>
        </p:txBody>
      </p:sp>
      <p:sp>
        <p:nvSpPr>
          <p:cNvPr id="58" name="Rectangle : coins arrondis 57">
            <a:extLst>
              <a:ext uri="{FF2B5EF4-FFF2-40B4-BE49-F238E27FC236}">
                <a16:creationId xmlns:a16="http://schemas.microsoft.com/office/drawing/2014/main" id="{E3B55B0E-725E-1D88-E658-411A93EBF1C3}"/>
              </a:ext>
            </a:extLst>
          </p:cNvPr>
          <p:cNvSpPr/>
          <p:nvPr/>
        </p:nvSpPr>
        <p:spPr>
          <a:xfrm>
            <a:off x="2971800" y="6271477"/>
            <a:ext cx="7372350" cy="27464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Boiteries</a:t>
            </a:r>
          </a:p>
        </p:txBody>
      </p:sp>
      <p:sp>
        <p:nvSpPr>
          <p:cNvPr id="61" name="ZoneTexte 60">
            <a:extLst>
              <a:ext uri="{FF2B5EF4-FFF2-40B4-BE49-F238E27FC236}">
                <a16:creationId xmlns:a16="http://schemas.microsoft.com/office/drawing/2014/main" id="{7209C0EC-8DAE-8C4F-9D04-10B3FDD21305}"/>
              </a:ext>
            </a:extLst>
          </p:cNvPr>
          <p:cNvSpPr txBox="1"/>
          <p:nvPr/>
        </p:nvSpPr>
        <p:spPr>
          <a:xfrm>
            <a:off x="647242" y="2988242"/>
            <a:ext cx="1747338" cy="830997"/>
          </a:xfrm>
          <a:prstGeom prst="rect">
            <a:avLst/>
          </a:prstGeom>
          <a:noFill/>
        </p:spPr>
        <p:txBody>
          <a:bodyPr wrap="none" rtlCol="0">
            <a:spAutoFit/>
          </a:bodyPr>
          <a:lstStyle/>
          <a:p>
            <a:pPr algn="ctr"/>
            <a:r>
              <a:rPr lang="fr-FR" sz="2400" b="1" dirty="0">
                <a:solidFill>
                  <a:srgbClr val="CC4856"/>
                </a:solidFill>
              </a:rPr>
              <a:t>Pathologies </a:t>
            </a:r>
          </a:p>
          <a:p>
            <a:pPr algn="ctr"/>
            <a:r>
              <a:rPr lang="fr-FR" sz="2400" b="1" dirty="0">
                <a:solidFill>
                  <a:srgbClr val="CC4856"/>
                </a:solidFill>
              </a:rPr>
              <a:t>autres </a:t>
            </a:r>
          </a:p>
        </p:txBody>
      </p:sp>
      <p:sp>
        <p:nvSpPr>
          <p:cNvPr id="56" name="Flèche : virage 55">
            <a:extLst>
              <a:ext uri="{FF2B5EF4-FFF2-40B4-BE49-F238E27FC236}">
                <a16:creationId xmlns:a16="http://schemas.microsoft.com/office/drawing/2014/main" id="{78F1BFC5-50CA-CAA4-2394-1828422A7E1B}"/>
              </a:ext>
            </a:extLst>
          </p:cNvPr>
          <p:cNvSpPr/>
          <p:nvPr/>
        </p:nvSpPr>
        <p:spPr>
          <a:xfrm>
            <a:off x="5568431" y="694936"/>
            <a:ext cx="4723334" cy="1244885"/>
          </a:xfrm>
          <a:prstGeom prst="bentArrow">
            <a:avLst>
              <a:gd name="adj1" fmla="val 22381"/>
              <a:gd name="adj2" fmla="val 24985"/>
              <a:gd name="adj3" fmla="val 38617"/>
              <a:gd name="adj4" fmla="val 43750"/>
            </a:avLst>
          </a:prstGeom>
          <a:solidFill>
            <a:srgbClr val="CC4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59" name="ZoneTexte 58">
            <a:extLst>
              <a:ext uri="{FF2B5EF4-FFF2-40B4-BE49-F238E27FC236}">
                <a16:creationId xmlns:a16="http://schemas.microsoft.com/office/drawing/2014/main" id="{A2BC7339-09D7-2714-D767-E87B8D564319}"/>
              </a:ext>
            </a:extLst>
          </p:cNvPr>
          <p:cNvSpPr txBox="1"/>
          <p:nvPr/>
        </p:nvSpPr>
        <p:spPr>
          <a:xfrm>
            <a:off x="10344150" y="758834"/>
            <a:ext cx="1556836" cy="369332"/>
          </a:xfrm>
          <a:prstGeom prst="rect">
            <a:avLst/>
          </a:prstGeom>
          <a:noFill/>
        </p:spPr>
        <p:txBody>
          <a:bodyPr wrap="none" rtlCol="0">
            <a:spAutoFit/>
          </a:bodyPr>
          <a:lstStyle/>
          <a:p>
            <a:r>
              <a:rPr lang="fr-FR" b="1" dirty="0">
                <a:solidFill>
                  <a:srgbClr val="C00000"/>
                </a:solidFill>
                <a:latin typeface="Montserrat SemiBold" panose="00000700000000000000" pitchFamily="2" charset="0"/>
              </a:rPr>
              <a:t>Infécondité</a:t>
            </a:r>
          </a:p>
        </p:txBody>
      </p:sp>
      <p:sp>
        <p:nvSpPr>
          <p:cNvPr id="62" name="Rectangle : coins arrondis 61">
            <a:extLst>
              <a:ext uri="{FF2B5EF4-FFF2-40B4-BE49-F238E27FC236}">
                <a16:creationId xmlns:a16="http://schemas.microsoft.com/office/drawing/2014/main" id="{D22100A3-3C33-05DC-DDD5-EDADB26B1C96}"/>
              </a:ext>
            </a:extLst>
          </p:cNvPr>
          <p:cNvSpPr/>
          <p:nvPr/>
        </p:nvSpPr>
        <p:spPr>
          <a:xfrm>
            <a:off x="2836378" y="2843141"/>
            <a:ext cx="4902854" cy="3766764"/>
          </a:xfrm>
          <a:prstGeom prst="roundRect">
            <a:avLst>
              <a:gd name="adj" fmla="val 4781"/>
            </a:avLst>
          </a:prstGeom>
          <a:solidFill>
            <a:srgbClr val="CC4856">
              <a:alpha val="10196"/>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Flèche : droite 63">
            <a:extLst>
              <a:ext uri="{FF2B5EF4-FFF2-40B4-BE49-F238E27FC236}">
                <a16:creationId xmlns:a16="http://schemas.microsoft.com/office/drawing/2014/main" id="{D54B9E7E-1C50-7F13-7DE2-35FDBB473C52}"/>
              </a:ext>
            </a:extLst>
          </p:cNvPr>
          <p:cNvSpPr/>
          <p:nvPr/>
        </p:nvSpPr>
        <p:spPr>
          <a:xfrm rot="16200000">
            <a:off x="10788288" y="1350282"/>
            <a:ext cx="937491" cy="374274"/>
          </a:xfrm>
          <a:prstGeom prst="rightArrow">
            <a:avLst>
              <a:gd name="adj1" fmla="val 50000"/>
              <a:gd name="adj2" fmla="val 50000"/>
            </a:avLst>
          </a:prstGeom>
          <a:solidFill>
            <a:srgbClr val="CC4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ZoneTexte 64">
            <a:extLst>
              <a:ext uri="{FF2B5EF4-FFF2-40B4-BE49-F238E27FC236}">
                <a16:creationId xmlns:a16="http://schemas.microsoft.com/office/drawing/2014/main" id="{58155D94-76C8-B5F7-30A2-1B5C801CEBB6}"/>
              </a:ext>
            </a:extLst>
          </p:cNvPr>
          <p:cNvSpPr txBox="1"/>
          <p:nvPr/>
        </p:nvSpPr>
        <p:spPr>
          <a:xfrm>
            <a:off x="10457773" y="2042243"/>
            <a:ext cx="1309974" cy="369332"/>
          </a:xfrm>
          <a:prstGeom prst="rect">
            <a:avLst/>
          </a:prstGeom>
          <a:solidFill>
            <a:schemeClr val="bg1"/>
          </a:solidFill>
        </p:spPr>
        <p:txBody>
          <a:bodyPr wrap="none" rtlCol="0">
            <a:spAutoFit/>
          </a:bodyPr>
          <a:lstStyle/>
          <a:p>
            <a:r>
              <a:rPr lang="fr-FR" b="1" dirty="0">
                <a:solidFill>
                  <a:srgbClr val="C00000"/>
                </a:solidFill>
                <a:latin typeface="Montserrat" panose="00000500000000000000" pitchFamily="2" charset="0"/>
              </a:rPr>
              <a:t>Infertilité</a:t>
            </a:r>
          </a:p>
        </p:txBody>
      </p:sp>
      <p:sp>
        <p:nvSpPr>
          <p:cNvPr id="67" name="Rectangle : coins arrondis 66">
            <a:extLst>
              <a:ext uri="{FF2B5EF4-FFF2-40B4-BE49-F238E27FC236}">
                <a16:creationId xmlns:a16="http://schemas.microsoft.com/office/drawing/2014/main" id="{B0C7CD0C-FBBB-153E-36BB-D17D889395D5}"/>
              </a:ext>
            </a:extLst>
          </p:cNvPr>
          <p:cNvSpPr/>
          <p:nvPr/>
        </p:nvSpPr>
        <p:spPr>
          <a:xfrm>
            <a:off x="7807298" y="2824910"/>
            <a:ext cx="3787732" cy="3766764"/>
          </a:xfrm>
          <a:prstGeom prst="roundRect">
            <a:avLst>
              <a:gd name="adj" fmla="val 4781"/>
            </a:avLst>
          </a:prstGeom>
          <a:solidFill>
            <a:srgbClr val="CC4856">
              <a:alpha val="10196"/>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Flèche : droite 68">
            <a:extLst>
              <a:ext uri="{FF2B5EF4-FFF2-40B4-BE49-F238E27FC236}">
                <a16:creationId xmlns:a16="http://schemas.microsoft.com/office/drawing/2014/main" id="{7BE4C0F1-B2ED-575E-50C4-C0367C3B1CB4}"/>
              </a:ext>
            </a:extLst>
          </p:cNvPr>
          <p:cNvSpPr/>
          <p:nvPr/>
        </p:nvSpPr>
        <p:spPr>
          <a:xfrm>
            <a:off x="9893222" y="2017249"/>
            <a:ext cx="491369" cy="385935"/>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15258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8" grpId="0" animBg="1"/>
      <p:bldP spid="56" grpId="0" animBg="1"/>
      <p:bldP spid="59" grpId="0"/>
      <p:bldP spid="62" grpId="0" animBg="1"/>
      <p:bldP spid="64" grpId="0" animBg="1"/>
      <p:bldP spid="65" grpId="0" animBg="1"/>
      <p:bldP spid="67" grpId="0" animBg="1"/>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30CB499-FB1C-4E45-BEF4-B8EE9E9FB240}"/>
              </a:ext>
            </a:extLst>
          </p:cNvPr>
          <p:cNvSpPr>
            <a:spLocks noGrp="1"/>
          </p:cNvSpPr>
          <p:nvPr>
            <p:ph type="title"/>
          </p:nvPr>
        </p:nvSpPr>
        <p:spPr>
          <a:xfrm>
            <a:off x="752472" y="157167"/>
            <a:ext cx="10515600" cy="635001"/>
          </a:xfrm>
        </p:spPr>
        <p:txBody>
          <a:bodyPr>
            <a:normAutofit/>
          </a:bodyPr>
          <a:lstStyle/>
          <a:p>
            <a:r>
              <a:rPr lang="fr-FR" sz="1800" dirty="0">
                <a:solidFill>
                  <a:srgbClr val="CC4856"/>
                </a:solidFill>
              </a:rPr>
              <a:t>Prendre du recul pour comprendre : (1) les stades de la parturition (heures)</a:t>
            </a:r>
          </a:p>
        </p:txBody>
      </p:sp>
      <p:graphicFrame>
        <p:nvGraphicFramePr>
          <p:cNvPr id="6" name="Graphique 5">
            <a:extLst>
              <a:ext uri="{FF2B5EF4-FFF2-40B4-BE49-F238E27FC236}">
                <a16:creationId xmlns:a16="http://schemas.microsoft.com/office/drawing/2014/main" id="{40B1DB25-662E-2EA8-3060-95DF42E9FBAF}"/>
              </a:ext>
            </a:extLst>
          </p:cNvPr>
          <p:cNvGraphicFramePr/>
          <p:nvPr>
            <p:extLst>
              <p:ext uri="{D42A27DB-BD31-4B8C-83A1-F6EECF244321}">
                <p14:modId xmlns:p14="http://schemas.microsoft.com/office/powerpoint/2010/main" val="2083505096"/>
              </p:ext>
            </p:extLst>
          </p:nvPr>
        </p:nvGraphicFramePr>
        <p:xfrm>
          <a:off x="3389314" y="1811667"/>
          <a:ext cx="4711696" cy="4352395"/>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5" descr="63_Gen_Blde_prete_a_veler_oedeme_vulv_1">
            <a:extLst>
              <a:ext uri="{FF2B5EF4-FFF2-40B4-BE49-F238E27FC236}">
                <a16:creationId xmlns:a16="http://schemas.microsoft.com/office/drawing/2014/main" id="{623BCE6E-A4A7-B03D-AFF3-4A507CB62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72" y="760646"/>
            <a:ext cx="1709944" cy="228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a:extLst>
              <a:ext uri="{FF2B5EF4-FFF2-40B4-BE49-F238E27FC236}">
                <a16:creationId xmlns:a16="http://schemas.microsoft.com/office/drawing/2014/main" id="{84D28960-39A9-8189-5167-8F6321E9C7C8}"/>
              </a:ext>
            </a:extLst>
          </p:cNvPr>
          <p:cNvPicPr>
            <a:picLocks noChangeAspect="1"/>
          </p:cNvPicPr>
          <p:nvPr/>
        </p:nvPicPr>
        <p:blipFill>
          <a:blip r:embed="rId4"/>
          <a:stretch>
            <a:fillRect/>
          </a:stretch>
        </p:blipFill>
        <p:spPr>
          <a:xfrm>
            <a:off x="147431" y="3143989"/>
            <a:ext cx="2567194" cy="1584891"/>
          </a:xfrm>
          <a:prstGeom prst="rect">
            <a:avLst/>
          </a:prstGeom>
        </p:spPr>
      </p:pic>
      <p:pic>
        <p:nvPicPr>
          <p:cNvPr id="13" name="Picture 3" descr="2907">
            <a:extLst>
              <a:ext uri="{FF2B5EF4-FFF2-40B4-BE49-F238E27FC236}">
                <a16:creationId xmlns:a16="http://schemas.microsoft.com/office/drawing/2014/main" id="{B722AF1C-5A2A-0DC1-E3F6-04DB25D5E039}"/>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8572500" y="3532561"/>
            <a:ext cx="1990725" cy="2411039"/>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 name="Groupe 19">
            <a:extLst>
              <a:ext uri="{FF2B5EF4-FFF2-40B4-BE49-F238E27FC236}">
                <a16:creationId xmlns:a16="http://schemas.microsoft.com/office/drawing/2014/main" id="{B32ADFFE-4AB4-35E0-054B-92A35292D0D3}"/>
              </a:ext>
            </a:extLst>
          </p:cNvPr>
          <p:cNvGrpSpPr/>
          <p:nvPr/>
        </p:nvGrpSpPr>
        <p:grpSpPr>
          <a:xfrm>
            <a:off x="165720" y="5000625"/>
            <a:ext cx="2548905" cy="1371198"/>
            <a:chOff x="165720" y="5000625"/>
            <a:chExt cx="2548905" cy="1371198"/>
          </a:xfrm>
        </p:grpSpPr>
        <p:pic>
          <p:nvPicPr>
            <p:cNvPr id="15" name="Image 14">
              <a:extLst>
                <a:ext uri="{FF2B5EF4-FFF2-40B4-BE49-F238E27FC236}">
                  <a16:creationId xmlns:a16="http://schemas.microsoft.com/office/drawing/2014/main" id="{1E2D153F-9410-423C-3C14-0F38E861FA55}"/>
                </a:ext>
              </a:extLst>
            </p:cNvPr>
            <p:cNvPicPr>
              <a:picLocks noChangeAspect="1"/>
            </p:cNvPicPr>
            <p:nvPr/>
          </p:nvPicPr>
          <p:blipFill>
            <a:blip r:embed="rId6"/>
            <a:stretch>
              <a:fillRect/>
            </a:stretch>
          </p:blipFill>
          <p:spPr>
            <a:xfrm>
              <a:off x="165720" y="5000625"/>
              <a:ext cx="2548905" cy="1163437"/>
            </a:xfrm>
            <a:prstGeom prst="rect">
              <a:avLst/>
            </a:prstGeom>
          </p:spPr>
        </p:pic>
        <p:sp>
          <p:nvSpPr>
            <p:cNvPr id="18" name="ZoneTexte 17">
              <a:extLst>
                <a:ext uri="{FF2B5EF4-FFF2-40B4-BE49-F238E27FC236}">
                  <a16:creationId xmlns:a16="http://schemas.microsoft.com/office/drawing/2014/main" id="{9A25AA8F-0FF3-8D7B-AAB4-7FBED94F4B39}"/>
                </a:ext>
              </a:extLst>
            </p:cNvPr>
            <p:cNvSpPr txBox="1"/>
            <p:nvPr/>
          </p:nvSpPr>
          <p:spPr>
            <a:xfrm flipH="1">
              <a:off x="368151" y="6064046"/>
              <a:ext cx="1760687" cy="307777"/>
            </a:xfrm>
            <a:prstGeom prst="rect">
              <a:avLst/>
            </a:prstGeom>
            <a:solidFill>
              <a:schemeClr val="bg1"/>
            </a:solidFill>
          </p:spPr>
          <p:txBody>
            <a:bodyPr wrap="square" rtlCol="0">
              <a:spAutoFit/>
            </a:bodyPr>
            <a:lstStyle/>
            <a:p>
              <a:r>
                <a:rPr lang="fr-BE" sz="1400" dirty="0"/>
                <a:t>Dilatation du col</a:t>
              </a:r>
            </a:p>
          </p:txBody>
        </p:sp>
      </p:grpSp>
      <p:pic>
        <p:nvPicPr>
          <p:cNvPr id="21" name="Image 20">
            <a:extLst>
              <a:ext uri="{FF2B5EF4-FFF2-40B4-BE49-F238E27FC236}">
                <a16:creationId xmlns:a16="http://schemas.microsoft.com/office/drawing/2014/main" id="{F2EA1445-B76F-48C4-5B1F-48624943B5BD}"/>
              </a:ext>
            </a:extLst>
          </p:cNvPr>
          <p:cNvPicPr>
            <a:picLocks noChangeAspect="1"/>
          </p:cNvPicPr>
          <p:nvPr/>
        </p:nvPicPr>
        <p:blipFill rotWithShape="1">
          <a:blip r:embed="rId7">
            <a:extLst>
              <a:ext uri="{28A0092B-C50C-407E-A947-70E740481C1C}">
                <a14:useLocalDpi xmlns:a14="http://schemas.microsoft.com/office/drawing/2010/main" val="0"/>
              </a:ext>
            </a:extLst>
          </a:blip>
          <a:srcRect l="33841"/>
          <a:stretch/>
        </p:blipFill>
        <p:spPr>
          <a:xfrm>
            <a:off x="8569324" y="910499"/>
            <a:ext cx="2775470" cy="2175426"/>
          </a:xfrm>
          <a:prstGeom prst="rect">
            <a:avLst/>
          </a:prstGeom>
        </p:spPr>
      </p:pic>
      <p:sp>
        <p:nvSpPr>
          <p:cNvPr id="22" name="Rectangle 21">
            <a:extLst>
              <a:ext uri="{FF2B5EF4-FFF2-40B4-BE49-F238E27FC236}">
                <a16:creationId xmlns:a16="http://schemas.microsoft.com/office/drawing/2014/main" id="{FA777C94-9850-58E6-3D07-109C9A9F65F8}"/>
              </a:ext>
            </a:extLst>
          </p:cNvPr>
          <p:cNvSpPr/>
          <p:nvPr/>
        </p:nvSpPr>
        <p:spPr>
          <a:xfrm>
            <a:off x="5457146" y="2199823"/>
            <a:ext cx="957262" cy="3543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Rectangle 24">
            <a:extLst>
              <a:ext uri="{FF2B5EF4-FFF2-40B4-BE49-F238E27FC236}">
                <a16:creationId xmlns:a16="http://schemas.microsoft.com/office/drawing/2014/main" id="{0DE46CDA-941C-4BFE-9124-D547C209BEE2}"/>
              </a:ext>
            </a:extLst>
          </p:cNvPr>
          <p:cNvSpPr/>
          <p:nvPr/>
        </p:nvSpPr>
        <p:spPr>
          <a:xfrm>
            <a:off x="6409872" y="2209795"/>
            <a:ext cx="1990725" cy="3543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6" name="Picture 4" descr="3220">
            <a:extLst>
              <a:ext uri="{FF2B5EF4-FFF2-40B4-BE49-F238E27FC236}">
                <a16:creationId xmlns:a16="http://schemas.microsoft.com/office/drawing/2014/main" id="{959008BA-C323-125F-FC4B-1861E0F4DE1E}"/>
              </a:ext>
            </a:extLst>
          </p:cNvPr>
          <p:cNvPicPr>
            <a:picLocks noChangeAspect="1" noChangeArrowheads="1"/>
          </p:cNvPicPr>
          <p:nvPr/>
        </p:nvPicPr>
        <p:blipFill>
          <a:blip r:embed="rId8">
            <a:lum bright="14000"/>
            <a:extLst>
              <a:ext uri="{28A0092B-C50C-407E-A947-70E740481C1C}">
                <a14:useLocalDpi xmlns:a14="http://schemas.microsoft.com/office/drawing/2010/main" val="0"/>
              </a:ext>
            </a:extLst>
          </a:blip>
          <a:srcRect/>
          <a:stretch>
            <a:fillRect/>
          </a:stretch>
        </p:blipFill>
        <p:spPr bwMode="auto">
          <a:xfrm>
            <a:off x="5500688" y="872091"/>
            <a:ext cx="2620963" cy="225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FA6A81A9-EEBB-6691-EBFC-933BCED626FC}"/>
              </a:ext>
            </a:extLst>
          </p:cNvPr>
          <p:cNvSpPr/>
          <p:nvPr/>
        </p:nvSpPr>
        <p:spPr>
          <a:xfrm>
            <a:off x="3857177" y="2208326"/>
            <a:ext cx="1598845" cy="3543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86195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A8B2C-27FE-4CC2-CE28-5435FD3CBB7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1F77B7A-FE27-A580-8C0C-87A2317AD380}"/>
              </a:ext>
            </a:extLst>
          </p:cNvPr>
          <p:cNvSpPr>
            <a:spLocks noGrp="1"/>
          </p:cNvSpPr>
          <p:nvPr>
            <p:ph type="title"/>
          </p:nvPr>
        </p:nvSpPr>
        <p:spPr>
          <a:xfrm>
            <a:off x="752472" y="142879"/>
            <a:ext cx="10515600" cy="635001"/>
          </a:xfrm>
        </p:spPr>
        <p:txBody>
          <a:bodyPr>
            <a:normAutofit/>
          </a:bodyPr>
          <a:lstStyle/>
          <a:p>
            <a:r>
              <a:rPr lang="fr-FR" sz="1800" dirty="0">
                <a:solidFill>
                  <a:srgbClr val="CC4856"/>
                </a:solidFill>
              </a:rPr>
              <a:t>Et aussi (2) la maturation placentaire et (3) l’involution utérine </a:t>
            </a:r>
          </a:p>
        </p:txBody>
      </p:sp>
      <p:graphicFrame>
        <p:nvGraphicFramePr>
          <p:cNvPr id="6" name="Graphique 5">
            <a:extLst>
              <a:ext uri="{FF2B5EF4-FFF2-40B4-BE49-F238E27FC236}">
                <a16:creationId xmlns:a16="http://schemas.microsoft.com/office/drawing/2014/main" id="{A4E07852-5852-2C43-0E00-B2FB3D810ACF}"/>
              </a:ext>
            </a:extLst>
          </p:cNvPr>
          <p:cNvGraphicFramePr/>
          <p:nvPr>
            <p:extLst>
              <p:ext uri="{D42A27DB-BD31-4B8C-83A1-F6EECF244321}">
                <p14:modId xmlns:p14="http://schemas.microsoft.com/office/powerpoint/2010/main" val="1812834794"/>
              </p:ext>
            </p:extLst>
          </p:nvPr>
        </p:nvGraphicFramePr>
        <p:xfrm>
          <a:off x="857482" y="2189039"/>
          <a:ext cx="4711696" cy="4352395"/>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descr="Placenta">
            <a:extLst>
              <a:ext uri="{FF2B5EF4-FFF2-40B4-BE49-F238E27FC236}">
                <a16:creationId xmlns:a16="http://schemas.microsoft.com/office/drawing/2014/main" id="{B215E9E3-DE6A-F63C-1250-B8E4DFAF1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127" y="905632"/>
            <a:ext cx="2873857" cy="188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3">
            <a:extLst>
              <a:ext uri="{FF2B5EF4-FFF2-40B4-BE49-F238E27FC236}">
                <a16:creationId xmlns:a16="http://schemas.microsoft.com/office/drawing/2014/main" id="{A60A73CA-4E77-B504-8681-9E2F46BCD438}"/>
              </a:ext>
            </a:extLst>
          </p:cNvPr>
          <p:cNvSpPr txBox="1">
            <a:spLocks/>
          </p:cNvSpPr>
          <p:nvPr/>
        </p:nvSpPr>
        <p:spPr>
          <a:xfrm>
            <a:off x="1311273" y="1280630"/>
            <a:ext cx="2651804" cy="635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kern="1200">
                <a:solidFill>
                  <a:schemeClr val="tx1"/>
                </a:solidFill>
                <a:latin typeface="Montserrat SemiBold" panose="00000700000000000000" pitchFamily="50" charset="0"/>
                <a:ea typeface="+mj-ea"/>
                <a:cs typeface="+mj-cs"/>
              </a:defRPr>
            </a:lvl1pPr>
          </a:lstStyle>
          <a:p>
            <a:pPr>
              <a:lnSpc>
                <a:spcPct val="100000"/>
              </a:lnSpc>
            </a:pPr>
            <a:r>
              <a:rPr lang="fr-FR" sz="1600" dirty="0"/>
              <a:t>Maturation placentaire </a:t>
            </a:r>
          </a:p>
        </p:txBody>
      </p:sp>
      <p:sp>
        <p:nvSpPr>
          <p:cNvPr id="9" name="Flèche : droite 8">
            <a:extLst>
              <a:ext uri="{FF2B5EF4-FFF2-40B4-BE49-F238E27FC236}">
                <a16:creationId xmlns:a16="http://schemas.microsoft.com/office/drawing/2014/main" id="{AD8929FE-E21A-B49C-F89D-A8DC3A115522}"/>
              </a:ext>
            </a:extLst>
          </p:cNvPr>
          <p:cNvSpPr/>
          <p:nvPr/>
        </p:nvSpPr>
        <p:spPr>
          <a:xfrm>
            <a:off x="1335314" y="1741714"/>
            <a:ext cx="2651805" cy="635001"/>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2" name="Connecteur droit 11">
            <a:extLst>
              <a:ext uri="{FF2B5EF4-FFF2-40B4-BE49-F238E27FC236}">
                <a16:creationId xmlns:a16="http://schemas.microsoft.com/office/drawing/2014/main" id="{BBE64E37-EBE9-E912-7442-E776A64A93A8}"/>
              </a:ext>
            </a:extLst>
          </p:cNvPr>
          <p:cNvCxnSpPr>
            <a:cxnSpLocks/>
            <a:endCxn id="9" idx="3"/>
          </p:cNvCxnSpPr>
          <p:nvPr/>
        </p:nvCxnSpPr>
        <p:spPr>
          <a:xfrm flipV="1">
            <a:off x="3987119" y="2059215"/>
            <a:ext cx="0" cy="403678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Flèche : droite 13">
            <a:extLst>
              <a:ext uri="{FF2B5EF4-FFF2-40B4-BE49-F238E27FC236}">
                <a16:creationId xmlns:a16="http://schemas.microsoft.com/office/drawing/2014/main" id="{BAC4D13D-787A-2CDD-2B4D-24CD51056159}"/>
              </a:ext>
            </a:extLst>
          </p:cNvPr>
          <p:cNvSpPr/>
          <p:nvPr/>
        </p:nvSpPr>
        <p:spPr>
          <a:xfrm>
            <a:off x="4056744" y="2920438"/>
            <a:ext cx="6466113" cy="635001"/>
          </a:xfrm>
          <a:prstGeom prst="rightArrow">
            <a:avLst/>
          </a:prstGeom>
          <a:solidFill>
            <a:srgbClr val="CC485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itre 3">
            <a:extLst>
              <a:ext uri="{FF2B5EF4-FFF2-40B4-BE49-F238E27FC236}">
                <a16:creationId xmlns:a16="http://schemas.microsoft.com/office/drawing/2014/main" id="{1260F8A0-0186-C37F-6042-43377D49077C}"/>
              </a:ext>
            </a:extLst>
          </p:cNvPr>
          <p:cNvSpPr txBox="1">
            <a:spLocks/>
          </p:cNvSpPr>
          <p:nvPr/>
        </p:nvSpPr>
        <p:spPr>
          <a:xfrm>
            <a:off x="5790855" y="3505758"/>
            <a:ext cx="2651804" cy="635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kern="1200">
                <a:solidFill>
                  <a:schemeClr val="tx1"/>
                </a:solidFill>
                <a:latin typeface="Montserrat SemiBold" panose="00000700000000000000" pitchFamily="50" charset="0"/>
                <a:ea typeface="+mj-ea"/>
                <a:cs typeface="+mj-cs"/>
              </a:defRPr>
            </a:lvl1pPr>
          </a:lstStyle>
          <a:p>
            <a:r>
              <a:rPr lang="fr-FR" sz="1600" dirty="0"/>
              <a:t>Involution utérine</a:t>
            </a:r>
          </a:p>
        </p:txBody>
      </p:sp>
      <p:sp>
        <p:nvSpPr>
          <p:cNvPr id="21" name="Rectangle : coins arrondis 20">
            <a:extLst>
              <a:ext uri="{FF2B5EF4-FFF2-40B4-BE49-F238E27FC236}">
                <a16:creationId xmlns:a16="http://schemas.microsoft.com/office/drawing/2014/main" id="{94C5D3E0-7A1D-07BD-DB82-F2D69953EC23}"/>
              </a:ext>
            </a:extLst>
          </p:cNvPr>
          <p:cNvSpPr/>
          <p:nvPr/>
        </p:nvSpPr>
        <p:spPr>
          <a:xfrm>
            <a:off x="8608802" y="4150511"/>
            <a:ext cx="2478306" cy="392700"/>
          </a:xfrm>
          <a:prstGeom prst="round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sz="1600" dirty="0">
                <a:solidFill>
                  <a:schemeClr val="bg1"/>
                </a:solidFill>
              </a:rPr>
              <a:t>Histologiques : les lochies</a:t>
            </a:r>
          </a:p>
        </p:txBody>
      </p:sp>
      <p:sp>
        <p:nvSpPr>
          <p:cNvPr id="22" name="Rectangle : coins arrondis 21">
            <a:extLst>
              <a:ext uri="{FF2B5EF4-FFF2-40B4-BE49-F238E27FC236}">
                <a16:creationId xmlns:a16="http://schemas.microsoft.com/office/drawing/2014/main" id="{B0C49830-BD3D-287C-68F8-FE3BB32D7033}"/>
              </a:ext>
            </a:extLst>
          </p:cNvPr>
          <p:cNvSpPr/>
          <p:nvPr/>
        </p:nvSpPr>
        <p:spPr>
          <a:xfrm>
            <a:off x="8608801" y="4620353"/>
            <a:ext cx="3082911" cy="392700"/>
          </a:xfrm>
          <a:prstGeom prst="round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sz="1600" dirty="0">
                <a:solidFill>
                  <a:schemeClr val="bg1"/>
                </a:solidFill>
              </a:rPr>
              <a:t>Bactériologiques : le microbiome</a:t>
            </a:r>
          </a:p>
        </p:txBody>
      </p:sp>
      <p:sp>
        <p:nvSpPr>
          <p:cNvPr id="23" name="Rectangle : coins arrondis 22">
            <a:extLst>
              <a:ext uri="{FF2B5EF4-FFF2-40B4-BE49-F238E27FC236}">
                <a16:creationId xmlns:a16="http://schemas.microsoft.com/office/drawing/2014/main" id="{924B3165-5CF9-EAB2-5C0E-E6CD52DDD303}"/>
              </a:ext>
            </a:extLst>
          </p:cNvPr>
          <p:cNvSpPr/>
          <p:nvPr/>
        </p:nvSpPr>
        <p:spPr>
          <a:xfrm>
            <a:off x="8608801" y="3680669"/>
            <a:ext cx="3206967" cy="392700"/>
          </a:xfrm>
          <a:prstGeom prst="round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sz="1600" dirty="0">
                <a:solidFill>
                  <a:schemeClr val="bg1"/>
                </a:solidFill>
              </a:rPr>
              <a:t>Anatomiques : l’involution utérine</a:t>
            </a:r>
          </a:p>
        </p:txBody>
      </p:sp>
      <p:sp>
        <p:nvSpPr>
          <p:cNvPr id="24" name="Rectangle : coins arrondis 23">
            <a:extLst>
              <a:ext uri="{FF2B5EF4-FFF2-40B4-BE49-F238E27FC236}">
                <a16:creationId xmlns:a16="http://schemas.microsoft.com/office/drawing/2014/main" id="{5EE9C9F7-7D6B-3AB1-B652-0DDC4E3DA908}"/>
              </a:ext>
            </a:extLst>
          </p:cNvPr>
          <p:cNvSpPr/>
          <p:nvPr/>
        </p:nvSpPr>
        <p:spPr>
          <a:xfrm>
            <a:off x="8608802" y="5560037"/>
            <a:ext cx="2478306" cy="392700"/>
          </a:xfrm>
          <a:prstGeom prst="round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sz="1600" dirty="0">
                <a:solidFill>
                  <a:schemeClr val="bg1"/>
                </a:solidFill>
              </a:rPr>
              <a:t>Biochimiques : le collagène</a:t>
            </a:r>
          </a:p>
        </p:txBody>
      </p:sp>
      <p:sp>
        <p:nvSpPr>
          <p:cNvPr id="25" name="Rectangle : coins arrondis 24">
            <a:extLst>
              <a:ext uri="{FF2B5EF4-FFF2-40B4-BE49-F238E27FC236}">
                <a16:creationId xmlns:a16="http://schemas.microsoft.com/office/drawing/2014/main" id="{91B38619-4ADC-DD93-2346-2746927643CD}"/>
              </a:ext>
            </a:extLst>
          </p:cNvPr>
          <p:cNvSpPr/>
          <p:nvPr/>
        </p:nvSpPr>
        <p:spPr>
          <a:xfrm>
            <a:off x="8608802" y="5090195"/>
            <a:ext cx="2478306" cy="392700"/>
          </a:xfrm>
          <a:prstGeom prst="round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sz="1600" dirty="0">
                <a:solidFill>
                  <a:schemeClr val="bg1"/>
                </a:solidFill>
              </a:rPr>
              <a:t>Hormonales : l’</a:t>
            </a:r>
            <a:r>
              <a:rPr lang="fr-BE" sz="1600" dirty="0" err="1">
                <a:solidFill>
                  <a:schemeClr val="bg1"/>
                </a:solidFill>
              </a:rPr>
              <a:t>anoestrus</a:t>
            </a:r>
            <a:endParaRPr lang="fr-BE" sz="1600" dirty="0">
              <a:solidFill>
                <a:schemeClr val="bg1"/>
              </a:solidFill>
            </a:endParaRPr>
          </a:p>
        </p:txBody>
      </p:sp>
      <p:sp>
        <p:nvSpPr>
          <p:cNvPr id="26" name="ZoneTexte 25">
            <a:extLst>
              <a:ext uri="{FF2B5EF4-FFF2-40B4-BE49-F238E27FC236}">
                <a16:creationId xmlns:a16="http://schemas.microsoft.com/office/drawing/2014/main" id="{4266B630-E720-5C42-F8ED-C02DC2927388}"/>
              </a:ext>
            </a:extLst>
          </p:cNvPr>
          <p:cNvSpPr txBox="1"/>
          <p:nvPr/>
        </p:nvSpPr>
        <p:spPr>
          <a:xfrm>
            <a:off x="5569179" y="4150511"/>
            <a:ext cx="2931884" cy="1318951"/>
          </a:xfrm>
          <a:prstGeom prst="rect">
            <a:avLst/>
          </a:prstGeom>
          <a:noFill/>
        </p:spPr>
        <p:txBody>
          <a:bodyPr wrap="square">
            <a:spAutoFit/>
          </a:bodyPr>
          <a:lstStyle/>
          <a:p>
            <a:r>
              <a:rPr lang="fr-FR" altLang="fr-FR" sz="1594" dirty="0"/>
              <a:t>= ensemble des modifications </a:t>
            </a:r>
          </a:p>
          <a:p>
            <a:r>
              <a:rPr lang="fr-FR" altLang="fr-FR" sz="1594" dirty="0"/>
              <a:t>de l’utérus le rendant à nouveau </a:t>
            </a:r>
          </a:p>
          <a:p>
            <a:r>
              <a:rPr lang="fr-FR" altLang="fr-FR" sz="1594" dirty="0"/>
              <a:t>apte à assurer une gestation. </a:t>
            </a:r>
          </a:p>
          <a:p>
            <a:r>
              <a:rPr lang="fr-FR" altLang="fr-FR" sz="1594" dirty="0"/>
              <a:t>Période d ’involution utérine : </a:t>
            </a:r>
          </a:p>
          <a:p>
            <a:r>
              <a:rPr lang="fr-FR" altLang="fr-FR" sz="1594" dirty="0"/>
              <a:t>30 jours</a:t>
            </a:r>
            <a:endParaRPr lang="fr-BE" sz="1594" dirty="0"/>
          </a:p>
        </p:txBody>
      </p:sp>
      <p:sp>
        <p:nvSpPr>
          <p:cNvPr id="31" name="ZoneTexte 30">
            <a:extLst>
              <a:ext uri="{FF2B5EF4-FFF2-40B4-BE49-F238E27FC236}">
                <a16:creationId xmlns:a16="http://schemas.microsoft.com/office/drawing/2014/main" id="{6B2C1AFC-3F3C-D88A-7053-FD9F34D4B140}"/>
              </a:ext>
            </a:extLst>
          </p:cNvPr>
          <p:cNvSpPr txBox="1"/>
          <p:nvPr/>
        </p:nvSpPr>
        <p:spPr>
          <a:xfrm>
            <a:off x="7760146" y="1529056"/>
            <a:ext cx="2634119" cy="369332"/>
          </a:xfrm>
          <a:prstGeom prst="rect">
            <a:avLst/>
          </a:prstGeom>
          <a:noFill/>
        </p:spPr>
        <p:txBody>
          <a:bodyPr wrap="none" rtlCol="0">
            <a:spAutoFit/>
          </a:bodyPr>
          <a:lstStyle/>
          <a:p>
            <a:r>
              <a:rPr lang="fr-BE" dirty="0"/>
              <a:t>Caroncule (côté maternel)</a:t>
            </a:r>
          </a:p>
        </p:txBody>
      </p:sp>
      <p:sp>
        <p:nvSpPr>
          <p:cNvPr id="32" name="ZoneTexte 31">
            <a:extLst>
              <a:ext uri="{FF2B5EF4-FFF2-40B4-BE49-F238E27FC236}">
                <a16:creationId xmlns:a16="http://schemas.microsoft.com/office/drawing/2014/main" id="{ECD2FED1-2B80-9BAF-A6AB-149AEE6DE2DF}"/>
              </a:ext>
            </a:extLst>
          </p:cNvPr>
          <p:cNvSpPr txBox="1"/>
          <p:nvPr/>
        </p:nvSpPr>
        <p:spPr>
          <a:xfrm>
            <a:off x="7816543" y="1975217"/>
            <a:ext cx="2338589" cy="369332"/>
          </a:xfrm>
          <a:prstGeom prst="rect">
            <a:avLst/>
          </a:prstGeom>
          <a:noFill/>
        </p:spPr>
        <p:txBody>
          <a:bodyPr wrap="none" rtlCol="0">
            <a:spAutoFit/>
          </a:bodyPr>
          <a:lstStyle/>
          <a:p>
            <a:r>
              <a:rPr lang="fr-BE" dirty="0"/>
              <a:t>Cotylédon (côté fœtal)</a:t>
            </a:r>
          </a:p>
        </p:txBody>
      </p:sp>
      <p:cxnSp>
        <p:nvCxnSpPr>
          <p:cNvPr id="34" name="Connecteur droit avec flèche 33">
            <a:extLst>
              <a:ext uri="{FF2B5EF4-FFF2-40B4-BE49-F238E27FC236}">
                <a16:creationId xmlns:a16="http://schemas.microsoft.com/office/drawing/2014/main" id="{12EA1221-6A26-10B6-B3D1-B1605D41E6E0}"/>
              </a:ext>
            </a:extLst>
          </p:cNvPr>
          <p:cNvCxnSpPr/>
          <p:nvPr/>
        </p:nvCxnSpPr>
        <p:spPr>
          <a:xfrm>
            <a:off x="6010272" y="1741714"/>
            <a:ext cx="1662116" cy="0"/>
          </a:xfrm>
          <a:prstGeom prst="straightConnector1">
            <a:avLst/>
          </a:prstGeom>
          <a:ln>
            <a:solidFill>
              <a:srgbClr val="E2B19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B807351D-C383-BFE0-A5A0-7F3BC24B72CC}"/>
              </a:ext>
            </a:extLst>
          </p:cNvPr>
          <p:cNvCxnSpPr/>
          <p:nvPr/>
        </p:nvCxnSpPr>
        <p:spPr>
          <a:xfrm>
            <a:off x="6008191" y="2159883"/>
            <a:ext cx="1662116" cy="0"/>
          </a:xfrm>
          <a:prstGeom prst="straightConnector1">
            <a:avLst/>
          </a:prstGeom>
          <a:ln>
            <a:solidFill>
              <a:srgbClr val="E2B19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07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4" grpId="0" animBg="1"/>
      <p:bldP spid="16" grpId="0"/>
      <p:bldP spid="21" grpId="0" animBg="1"/>
      <p:bldP spid="22" grpId="0" animBg="1"/>
      <p:bldP spid="23" grpId="0" animBg="1"/>
      <p:bldP spid="24" grpId="0" animBg="1"/>
      <p:bldP spid="25" grpId="0" animBg="1"/>
      <p:bldP spid="26" grpId="0"/>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E3924ED2-B792-5CFB-5D51-CE78F143BD04}"/>
              </a:ext>
            </a:extLst>
          </p:cNvPr>
          <p:cNvPicPr>
            <a:picLocks noChangeAspect="1"/>
          </p:cNvPicPr>
          <p:nvPr/>
        </p:nvPicPr>
        <p:blipFill>
          <a:blip r:embed="rId2"/>
          <a:stretch>
            <a:fillRect/>
          </a:stretch>
        </p:blipFill>
        <p:spPr>
          <a:xfrm>
            <a:off x="4381103" y="3432490"/>
            <a:ext cx="6210418" cy="3041363"/>
          </a:xfrm>
          <a:prstGeom prst="rect">
            <a:avLst/>
          </a:prstGeom>
        </p:spPr>
      </p:pic>
      <p:pic>
        <p:nvPicPr>
          <p:cNvPr id="16" name="Image 15">
            <a:extLst>
              <a:ext uri="{FF2B5EF4-FFF2-40B4-BE49-F238E27FC236}">
                <a16:creationId xmlns:a16="http://schemas.microsoft.com/office/drawing/2014/main" id="{30AB0E80-8AD8-78EE-B571-7CB0CE7215F5}"/>
              </a:ext>
            </a:extLst>
          </p:cNvPr>
          <p:cNvPicPr>
            <a:picLocks noChangeAspect="1"/>
          </p:cNvPicPr>
          <p:nvPr/>
        </p:nvPicPr>
        <p:blipFill>
          <a:blip r:embed="rId3"/>
          <a:stretch>
            <a:fillRect/>
          </a:stretch>
        </p:blipFill>
        <p:spPr>
          <a:xfrm>
            <a:off x="8282188" y="730323"/>
            <a:ext cx="1347506" cy="2682118"/>
          </a:xfrm>
          <a:prstGeom prst="rect">
            <a:avLst/>
          </a:prstGeom>
        </p:spPr>
      </p:pic>
      <p:sp>
        <p:nvSpPr>
          <p:cNvPr id="17" name="ZoneTexte 16">
            <a:extLst>
              <a:ext uri="{FF2B5EF4-FFF2-40B4-BE49-F238E27FC236}">
                <a16:creationId xmlns:a16="http://schemas.microsoft.com/office/drawing/2014/main" id="{C761AC3C-ED22-70F9-7A82-713C2510501A}"/>
              </a:ext>
            </a:extLst>
          </p:cNvPr>
          <p:cNvSpPr txBox="1"/>
          <p:nvPr/>
        </p:nvSpPr>
        <p:spPr>
          <a:xfrm flipH="1">
            <a:off x="8211695" y="2457669"/>
            <a:ext cx="606713" cy="338554"/>
          </a:xfrm>
          <a:prstGeom prst="rect">
            <a:avLst/>
          </a:prstGeom>
          <a:noFill/>
        </p:spPr>
        <p:txBody>
          <a:bodyPr wrap="square" rtlCol="0">
            <a:spAutoFit/>
          </a:bodyPr>
          <a:lstStyle/>
          <a:p>
            <a:r>
              <a:rPr lang="fr-BE" sz="1600" dirty="0"/>
              <a:t>J14</a:t>
            </a:r>
          </a:p>
        </p:txBody>
      </p:sp>
      <p:pic>
        <p:nvPicPr>
          <p:cNvPr id="18" name="Image 17">
            <a:extLst>
              <a:ext uri="{FF2B5EF4-FFF2-40B4-BE49-F238E27FC236}">
                <a16:creationId xmlns:a16="http://schemas.microsoft.com/office/drawing/2014/main" id="{236127E2-9197-F827-39B6-D5631DA2B708}"/>
              </a:ext>
            </a:extLst>
          </p:cNvPr>
          <p:cNvPicPr>
            <a:picLocks noChangeAspect="1"/>
          </p:cNvPicPr>
          <p:nvPr/>
        </p:nvPicPr>
        <p:blipFill>
          <a:blip r:embed="rId4"/>
          <a:stretch>
            <a:fillRect/>
          </a:stretch>
        </p:blipFill>
        <p:spPr>
          <a:xfrm>
            <a:off x="6386095" y="689124"/>
            <a:ext cx="1662591" cy="2420866"/>
          </a:xfrm>
          <a:prstGeom prst="rect">
            <a:avLst/>
          </a:prstGeom>
        </p:spPr>
      </p:pic>
      <p:pic>
        <p:nvPicPr>
          <p:cNvPr id="19" name="Image 18">
            <a:extLst>
              <a:ext uri="{FF2B5EF4-FFF2-40B4-BE49-F238E27FC236}">
                <a16:creationId xmlns:a16="http://schemas.microsoft.com/office/drawing/2014/main" id="{7A052EBA-C36A-206F-58B3-70C38E2739B0}"/>
              </a:ext>
            </a:extLst>
          </p:cNvPr>
          <p:cNvPicPr>
            <a:picLocks noChangeAspect="1"/>
          </p:cNvPicPr>
          <p:nvPr/>
        </p:nvPicPr>
        <p:blipFill>
          <a:blip r:embed="rId5"/>
          <a:stretch>
            <a:fillRect/>
          </a:stretch>
        </p:blipFill>
        <p:spPr>
          <a:xfrm>
            <a:off x="9999819" y="782804"/>
            <a:ext cx="1772829" cy="2129557"/>
          </a:xfrm>
          <a:prstGeom prst="rect">
            <a:avLst/>
          </a:prstGeom>
        </p:spPr>
      </p:pic>
      <p:sp>
        <p:nvSpPr>
          <p:cNvPr id="20" name="ZoneTexte 19">
            <a:extLst>
              <a:ext uri="{FF2B5EF4-FFF2-40B4-BE49-F238E27FC236}">
                <a16:creationId xmlns:a16="http://schemas.microsoft.com/office/drawing/2014/main" id="{6E780F4D-6B51-264A-5B73-D6403AF9192F}"/>
              </a:ext>
            </a:extLst>
          </p:cNvPr>
          <p:cNvSpPr txBox="1"/>
          <p:nvPr/>
        </p:nvSpPr>
        <p:spPr>
          <a:xfrm>
            <a:off x="6257700" y="2448936"/>
            <a:ext cx="543148" cy="338554"/>
          </a:xfrm>
          <a:prstGeom prst="rect">
            <a:avLst/>
          </a:prstGeom>
          <a:noFill/>
        </p:spPr>
        <p:txBody>
          <a:bodyPr wrap="square" rtlCol="0">
            <a:spAutoFit/>
          </a:bodyPr>
          <a:lstStyle/>
          <a:p>
            <a:r>
              <a:rPr lang="fr-BE" sz="1600" dirty="0"/>
              <a:t>J11</a:t>
            </a:r>
          </a:p>
        </p:txBody>
      </p:sp>
      <p:pic>
        <p:nvPicPr>
          <p:cNvPr id="21" name="Image 20">
            <a:extLst>
              <a:ext uri="{FF2B5EF4-FFF2-40B4-BE49-F238E27FC236}">
                <a16:creationId xmlns:a16="http://schemas.microsoft.com/office/drawing/2014/main" id="{C6666A88-AC51-7FE5-C43E-13C2A3BE685B}"/>
              </a:ext>
            </a:extLst>
          </p:cNvPr>
          <p:cNvPicPr>
            <a:picLocks noChangeAspect="1"/>
          </p:cNvPicPr>
          <p:nvPr/>
        </p:nvPicPr>
        <p:blipFill>
          <a:blip r:embed="rId6"/>
          <a:stretch>
            <a:fillRect/>
          </a:stretch>
        </p:blipFill>
        <p:spPr>
          <a:xfrm>
            <a:off x="4467494" y="740105"/>
            <a:ext cx="1683205" cy="2267726"/>
          </a:xfrm>
          <a:prstGeom prst="rect">
            <a:avLst/>
          </a:prstGeom>
        </p:spPr>
      </p:pic>
      <p:sp>
        <p:nvSpPr>
          <p:cNvPr id="22" name="ZoneTexte 21">
            <a:extLst>
              <a:ext uri="{FF2B5EF4-FFF2-40B4-BE49-F238E27FC236}">
                <a16:creationId xmlns:a16="http://schemas.microsoft.com/office/drawing/2014/main" id="{02BC8C80-0FDE-A62B-539A-64F11F7C5D5D}"/>
              </a:ext>
            </a:extLst>
          </p:cNvPr>
          <p:cNvSpPr txBox="1"/>
          <p:nvPr/>
        </p:nvSpPr>
        <p:spPr>
          <a:xfrm>
            <a:off x="4817388" y="2457669"/>
            <a:ext cx="380565" cy="338554"/>
          </a:xfrm>
          <a:prstGeom prst="rect">
            <a:avLst/>
          </a:prstGeom>
          <a:noFill/>
        </p:spPr>
        <p:txBody>
          <a:bodyPr wrap="square" rtlCol="0">
            <a:spAutoFit/>
          </a:bodyPr>
          <a:lstStyle/>
          <a:p>
            <a:r>
              <a:rPr lang="fr-BE" sz="1600" dirty="0"/>
              <a:t>J5</a:t>
            </a:r>
          </a:p>
        </p:txBody>
      </p:sp>
      <p:sp>
        <p:nvSpPr>
          <p:cNvPr id="23" name="ZoneTexte 22">
            <a:extLst>
              <a:ext uri="{FF2B5EF4-FFF2-40B4-BE49-F238E27FC236}">
                <a16:creationId xmlns:a16="http://schemas.microsoft.com/office/drawing/2014/main" id="{63B39274-6F0B-68F5-163E-000472B649AE}"/>
              </a:ext>
            </a:extLst>
          </p:cNvPr>
          <p:cNvSpPr txBox="1"/>
          <p:nvPr/>
        </p:nvSpPr>
        <p:spPr>
          <a:xfrm>
            <a:off x="9955711" y="2159870"/>
            <a:ext cx="789537" cy="338554"/>
          </a:xfrm>
          <a:prstGeom prst="rect">
            <a:avLst/>
          </a:prstGeom>
          <a:noFill/>
        </p:spPr>
        <p:txBody>
          <a:bodyPr wrap="square" rtlCol="0">
            <a:spAutoFit/>
          </a:bodyPr>
          <a:lstStyle/>
          <a:p>
            <a:r>
              <a:rPr lang="fr-BE" sz="1600" dirty="0"/>
              <a:t>J30</a:t>
            </a:r>
          </a:p>
        </p:txBody>
      </p:sp>
      <p:sp>
        <p:nvSpPr>
          <p:cNvPr id="26" name="ZoneTexte 25">
            <a:extLst>
              <a:ext uri="{FF2B5EF4-FFF2-40B4-BE49-F238E27FC236}">
                <a16:creationId xmlns:a16="http://schemas.microsoft.com/office/drawing/2014/main" id="{AB7F34D8-F5A9-CD74-461B-1244E599C305}"/>
              </a:ext>
            </a:extLst>
          </p:cNvPr>
          <p:cNvSpPr txBox="1"/>
          <p:nvPr/>
        </p:nvSpPr>
        <p:spPr>
          <a:xfrm>
            <a:off x="336411" y="2988572"/>
            <a:ext cx="3945535" cy="1200329"/>
          </a:xfrm>
          <a:prstGeom prst="rect">
            <a:avLst/>
          </a:prstGeom>
          <a:noFill/>
        </p:spPr>
        <p:txBody>
          <a:bodyPr wrap="square">
            <a:spAutoFit/>
          </a:bodyPr>
          <a:lstStyle/>
          <a:p>
            <a:pPr marL="227686" indent="-227686">
              <a:buFont typeface="Arial" panose="020B0604020202020204" pitchFamily="34" charset="0"/>
              <a:buChar char="•"/>
            </a:pPr>
            <a:r>
              <a:rPr lang="fr-FR" altLang="fr-FR" dirty="0"/>
              <a:t>Contractions utérines</a:t>
            </a:r>
          </a:p>
          <a:p>
            <a:pPr marL="227686" indent="-227686">
              <a:buFont typeface="Arial" panose="020B0604020202020204" pitchFamily="34" charset="0"/>
              <a:buChar char="•"/>
            </a:pPr>
            <a:r>
              <a:rPr lang="fr-FR" altLang="fr-FR" dirty="0"/>
              <a:t>Vasoconstriction et donc réduction </a:t>
            </a:r>
          </a:p>
          <a:p>
            <a:r>
              <a:rPr lang="fr-FR" altLang="fr-FR" dirty="0"/>
              <a:t>     du débit sanguin</a:t>
            </a:r>
          </a:p>
          <a:p>
            <a:pPr marL="227686" indent="-227686">
              <a:buFont typeface="Arial" panose="020B0604020202020204" pitchFamily="34" charset="0"/>
              <a:buChar char="•"/>
            </a:pPr>
            <a:r>
              <a:rPr lang="fr-FR" altLang="fr-FR" dirty="0"/>
              <a:t>Elimination des </a:t>
            </a:r>
            <a:r>
              <a:rPr lang="fr-FR" altLang="fr-FR" dirty="0">
                <a:solidFill>
                  <a:srgbClr val="C00000"/>
                </a:solidFill>
              </a:rPr>
              <a:t>lochies</a:t>
            </a:r>
            <a:r>
              <a:rPr lang="fr-FR" altLang="fr-FR" dirty="0"/>
              <a:t> (0.5 à 1.5 L)</a:t>
            </a:r>
          </a:p>
        </p:txBody>
      </p:sp>
      <p:sp>
        <p:nvSpPr>
          <p:cNvPr id="3" name="ZoneTexte 2">
            <a:extLst>
              <a:ext uri="{FF2B5EF4-FFF2-40B4-BE49-F238E27FC236}">
                <a16:creationId xmlns:a16="http://schemas.microsoft.com/office/drawing/2014/main" id="{CB21E2E4-99AF-CA1C-F6CD-C092B65C1B08}"/>
              </a:ext>
            </a:extLst>
          </p:cNvPr>
          <p:cNvSpPr txBox="1"/>
          <p:nvPr/>
        </p:nvSpPr>
        <p:spPr>
          <a:xfrm>
            <a:off x="764034" y="253702"/>
            <a:ext cx="6093618" cy="369332"/>
          </a:xfrm>
          <a:prstGeom prst="rect">
            <a:avLst/>
          </a:prstGeom>
          <a:noFill/>
        </p:spPr>
        <p:txBody>
          <a:bodyPr wrap="square">
            <a:spAutoFit/>
          </a:bodyPr>
          <a:lstStyle/>
          <a:p>
            <a:r>
              <a:rPr lang="fr-FR" sz="1800" dirty="0">
                <a:solidFill>
                  <a:srgbClr val="CC4856"/>
                </a:solidFill>
                <a:latin typeface="Montserrat SemiBold" panose="00000700000000000000" pitchFamily="2" charset="0"/>
              </a:rPr>
              <a:t>Aspects anatomiques de l’involution utérine </a:t>
            </a:r>
            <a:endParaRPr lang="fr-BE" dirty="0">
              <a:solidFill>
                <a:srgbClr val="CC4856"/>
              </a:solidFill>
              <a:latin typeface="Montserrat SemiBold" panose="00000700000000000000" pitchFamily="2" charset="0"/>
            </a:endParaRPr>
          </a:p>
        </p:txBody>
      </p:sp>
      <p:sp>
        <p:nvSpPr>
          <p:cNvPr id="5" name="ZoneTexte 4">
            <a:extLst>
              <a:ext uri="{FF2B5EF4-FFF2-40B4-BE49-F238E27FC236}">
                <a16:creationId xmlns:a16="http://schemas.microsoft.com/office/drawing/2014/main" id="{FBBC6CB5-24D4-5E44-0074-E43F79A08B61}"/>
              </a:ext>
            </a:extLst>
          </p:cNvPr>
          <p:cNvSpPr txBox="1"/>
          <p:nvPr/>
        </p:nvSpPr>
        <p:spPr>
          <a:xfrm>
            <a:off x="778670" y="4715863"/>
            <a:ext cx="2349727" cy="1200329"/>
          </a:xfrm>
          <a:prstGeom prst="rect">
            <a:avLst/>
          </a:prstGeom>
          <a:noFill/>
        </p:spPr>
        <p:txBody>
          <a:bodyPr wrap="square">
            <a:spAutoFit/>
          </a:bodyPr>
          <a:lstStyle/>
          <a:p>
            <a:pPr algn="ctr"/>
            <a:r>
              <a:rPr lang="fr-FR" sz="1800" dirty="0">
                <a:solidFill>
                  <a:schemeClr val="tx1">
                    <a:lumMod val="75000"/>
                    <a:lumOff val="25000"/>
                  </a:schemeClr>
                </a:solidFill>
              </a:rPr>
              <a:t>Sang, mucus et</a:t>
            </a:r>
          </a:p>
          <a:p>
            <a:pPr algn="ctr"/>
            <a:r>
              <a:rPr lang="fr-FR" sz="1800" dirty="0">
                <a:solidFill>
                  <a:schemeClr val="tx1">
                    <a:lumMod val="75000"/>
                    <a:lumOff val="25000"/>
                  </a:schemeClr>
                </a:solidFill>
              </a:rPr>
              <a:t> débris placentaires</a:t>
            </a:r>
          </a:p>
          <a:p>
            <a:pPr algn="ctr"/>
            <a:r>
              <a:rPr lang="fr-FR" sz="1800" b="1" dirty="0">
                <a:solidFill>
                  <a:schemeClr val="tx1">
                    <a:lumMod val="75000"/>
                    <a:lumOff val="25000"/>
                  </a:schemeClr>
                </a:solidFill>
              </a:rPr>
              <a:t>= Eléments nutritifs</a:t>
            </a:r>
          </a:p>
          <a:p>
            <a:pPr algn="ctr"/>
            <a:r>
              <a:rPr lang="fr-FR" sz="1800" b="1" dirty="0">
                <a:solidFill>
                  <a:schemeClr val="tx1">
                    <a:lumMod val="75000"/>
                    <a:lumOff val="25000"/>
                  </a:schemeClr>
                </a:solidFill>
              </a:rPr>
              <a:t> pour le microbiote</a:t>
            </a:r>
          </a:p>
        </p:txBody>
      </p:sp>
      <p:cxnSp>
        <p:nvCxnSpPr>
          <p:cNvPr id="7" name="Connecteur droit avec flèche 6">
            <a:extLst>
              <a:ext uri="{FF2B5EF4-FFF2-40B4-BE49-F238E27FC236}">
                <a16:creationId xmlns:a16="http://schemas.microsoft.com/office/drawing/2014/main" id="{7D793F00-5707-A7DE-6889-CBB1766C605C}"/>
              </a:ext>
            </a:extLst>
          </p:cNvPr>
          <p:cNvCxnSpPr/>
          <p:nvPr/>
        </p:nvCxnSpPr>
        <p:spPr>
          <a:xfrm>
            <a:off x="2443163" y="4086225"/>
            <a:ext cx="0" cy="614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F5E7A8A3-FEDE-697C-3A56-B9E6B6204F77}"/>
              </a:ext>
            </a:extLst>
          </p:cNvPr>
          <p:cNvSpPr txBox="1"/>
          <p:nvPr/>
        </p:nvSpPr>
        <p:spPr>
          <a:xfrm>
            <a:off x="268502" y="1165611"/>
            <a:ext cx="3972506" cy="1292662"/>
          </a:xfrm>
          <a:prstGeom prst="rect">
            <a:avLst/>
          </a:prstGeom>
          <a:noFill/>
        </p:spPr>
        <p:txBody>
          <a:bodyPr wrap="square">
            <a:spAutoFit/>
          </a:bodyPr>
          <a:lstStyle/>
          <a:p>
            <a:r>
              <a:rPr lang="fr-FR" altLang="fr-FR" sz="2400" dirty="0"/>
              <a:t>Retard d’involution utérine</a:t>
            </a:r>
          </a:p>
          <a:p>
            <a:r>
              <a:rPr lang="fr-FR" altLang="fr-FR" dirty="0"/>
              <a:t>= Palpation manuelle de cornes utérines de diamètre &gt; 5 cm &gt; 30 jours PP</a:t>
            </a:r>
          </a:p>
          <a:p>
            <a:r>
              <a:rPr lang="fr-FR" dirty="0"/>
              <a:t>(Prévalence 5 %)</a:t>
            </a:r>
            <a:endParaRPr lang="fr-BE" dirty="0"/>
          </a:p>
        </p:txBody>
      </p:sp>
      <p:cxnSp>
        <p:nvCxnSpPr>
          <p:cNvPr id="10" name="Connecteur droit avec flèche 9">
            <a:extLst>
              <a:ext uri="{FF2B5EF4-FFF2-40B4-BE49-F238E27FC236}">
                <a16:creationId xmlns:a16="http://schemas.microsoft.com/office/drawing/2014/main" id="{9DEF4ECA-9D7C-C015-42CA-E4A7D5E282D4}"/>
              </a:ext>
            </a:extLst>
          </p:cNvPr>
          <p:cNvCxnSpPr>
            <a:cxnSpLocks/>
          </p:cNvCxnSpPr>
          <p:nvPr/>
        </p:nvCxnSpPr>
        <p:spPr>
          <a:xfrm flipV="1">
            <a:off x="1685926" y="2448936"/>
            <a:ext cx="0" cy="466003"/>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5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2" grpId="0"/>
      <p:bldP spid="23" grpId="0"/>
      <p:bldP spid="26" grpId="0"/>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85B0BB-659B-53E9-DA25-0635CEF5F471}"/>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3EDFEFE-7F5C-4BA8-118C-880CDB25C140}"/>
              </a:ext>
            </a:extLst>
          </p:cNvPr>
          <p:cNvSpPr txBox="1"/>
          <p:nvPr/>
        </p:nvSpPr>
        <p:spPr>
          <a:xfrm>
            <a:off x="704399" y="286843"/>
            <a:ext cx="6093618" cy="369332"/>
          </a:xfrm>
          <a:prstGeom prst="rect">
            <a:avLst/>
          </a:prstGeom>
          <a:noFill/>
        </p:spPr>
        <p:txBody>
          <a:bodyPr wrap="square">
            <a:spAutoFit/>
          </a:bodyPr>
          <a:lstStyle/>
          <a:p>
            <a:r>
              <a:rPr lang="fr-FR" sz="1800" dirty="0">
                <a:solidFill>
                  <a:srgbClr val="CC4856"/>
                </a:solidFill>
                <a:latin typeface="Montserrat SemiBold" panose="00000700000000000000" pitchFamily="2" charset="0"/>
              </a:rPr>
              <a:t>Aspects histologiques de l’involution utérine </a:t>
            </a:r>
            <a:endParaRPr lang="fr-BE" dirty="0">
              <a:solidFill>
                <a:srgbClr val="CC4856"/>
              </a:solidFill>
              <a:latin typeface="Montserrat SemiBold" panose="00000700000000000000" pitchFamily="2" charset="0"/>
            </a:endParaRPr>
          </a:p>
        </p:txBody>
      </p:sp>
      <p:grpSp>
        <p:nvGrpSpPr>
          <p:cNvPr id="13" name="Groupe 12">
            <a:extLst>
              <a:ext uri="{FF2B5EF4-FFF2-40B4-BE49-F238E27FC236}">
                <a16:creationId xmlns:a16="http://schemas.microsoft.com/office/drawing/2014/main" id="{EAB65ED5-1725-2FCC-BA4D-9BE82B18BB4A}"/>
              </a:ext>
            </a:extLst>
          </p:cNvPr>
          <p:cNvGrpSpPr/>
          <p:nvPr/>
        </p:nvGrpSpPr>
        <p:grpSpPr>
          <a:xfrm>
            <a:off x="2153281" y="993228"/>
            <a:ext cx="7521841" cy="5641627"/>
            <a:chOff x="2153281" y="993228"/>
            <a:chExt cx="7521841" cy="5641627"/>
          </a:xfrm>
        </p:grpSpPr>
        <p:pic>
          <p:nvPicPr>
            <p:cNvPr id="11" name="Image 10">
              <a:extLst>
                <a:ext uri="{FF2B5EF4-FFF2-40B4-BE49-F238E27FC236}">
                  <a16:creationId xmlns:a16="http://schemas.microsoft.com/office/drawing/2014/main" id="{5657448E-CC64-99FA-D154-352B4D8C0A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3281" y="993228"/>
              <a:ext cx="7521841" cy="5641627"/>
            </a:xfrm>
            <a:prstGeom prst="rect">
              <a:avLst/>
            </a:prstGeom>
            <a:noFill/>
            <a:ln>
              <a:noFill/>
            </a:ln>
          </p:spPr>
        </p:pic>
        <p:sp>
          <p:nvSpPr>
            <p:cNvPr id="12" name="Rectangle 11">
              <a:extLst>
                <a:ext uri="{FF2B5EF4-FFF2-40B4-BE49-F238E27FC236}">
                  <a16:creationId xmlns:a16="http://schemas.microsoft.com/office/drawing/2014/main" id="{14263333-AAB3-5D98-843C-DCB22AF4DBB6}"/>
                </a:ext>
              </a:extLst>
            </p:cNvPr>
            <p:cNvSpPr/>
            <p:nvPr/>
          </p:nvSpPr>
          <p:spPr>
            <a:xfrm>
              <a:off x="2301766" y="3657600"/>
              <a:ext cx="1434662" cy="24278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1122159597"/>
      </p:ext>
    </p:extLst>
  </p:cSld>
  <p:clrMapOvr>
    <a:masterClrMapping/>
  </p:clrMapOvr>
</p:sld>
</file>

<file path=ppt/theme/theme1.xml><?xml version="1.0" encoding="utf-8"?>
<a:theme xmlns:a="http://schemas.openxmlformats.org/drawingml/2006/main" name="Thè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2" id="{C29FCFCB-B331-400B-9BAF-6AAFAAB4A876}" vid="{4711A6C7-5519-4A75-80B3-C31719CB76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Thème2</Template>
  <TotalTime>4700</TotalTime>
  <Words>4228</Words>
  <Application>Microsoft Office PowerPoint</Application>
  <PresentationFormat>Grand écran</PresentationFormat>
  <Paragraphs>473</Paragraphs>
  <Slides>26</Slides>
  <Notes>7</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26</vt:i4>
      </vt:variant>
    </vt:vector>
  </HeadingPairs>
  <TitlesOfParts>
    <vt:vector size="41" baseType="lpstr">
      <vt:lpstr>Arial</vt:lpstr>
      <vt:lpstr>Arial Black</vt:lpstr>
      <vt:lpstr>Arial Narrow</vt:lpstr>
      <vt:lpstr>Calibri</vt:lpstr>
      <vt:lpstr>Charis SIL</vt:lpstr>
      <vt:lpstr>Lato Light</vt:lpstr>
      <vt:lpstr>Montserrat</vt:lpstr>
      <vt:lpstr>Montserrat SemiBold</vt:lpstr>
      <vt:lpstr>Poppins</vt:lpstr>
      <vt:lpstr>Rpxr</vt:lpstr>
      <vt:lpstr>STIX</vt:lpstr>
      <vt:lpstr>URWPalladioL-Bold</vt:lpstr>
      <vt:lpstr>URWPalladioL-Ital</vt:lpstr>
      <vt:lpstr>URWPalladioL-Roma</vt:lpstr>
      <vt:lpstr>Thème2</vt:lpstr>
      <vt:lpstr>Présentation PowerPoint</vt:lpstr>
      <vt:lpstr>Présentation PowerPoint</vt:lpstr>
      <vt:lpstr>Préambule : la notion de périodes</vt:lpstr>
      <vt:lpstr>Préambule : la notion de période, leurs pathologies</vt:lpstr>
      <vt:lpstr>Préambule : la notion de période, leurs pathologies, leurs effets</vt:lpstr>
      <vt:lpstr>Prendre du recul pour comprendre : (1) les stades de la parturition (heures)</vt:lpstr>
      <vt:lpstr>Et aussi (2) la maturation placentaire et (3) l’involution utérine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Gardez en mémoire que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Florian MOREAU</dc:creator>
  <cp:lastModifiedBy>Christian Hanzen</cp:lastModifiedBy>
  <cp:revision>50</cp:revision>
  <dcterms:created xsi:type="dcterms:W3CDTF">2025-05-18T06:58:37Z</dcterms:created>
  <dcterms:modified xsi:type="dcterms:W3CDTF">2025-05-23T13:32:28Z</dcterms:modified>
</cp:coreProperties>
</file>