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3" r:id="rId2"/>
    <p:sldId id="266" r:id="rId3"/>
    <p:sldId id="937" r:id="rId4"/>
    <p:sldId id="933" r:id="rId5"/>
    <p:sldId id="935" r:id="rId6"/>
    <p:sldId id="945" r:id="rId7"/>
    <p:sldId id="763" r:id="rId8"/>
    <p:sldId id="936" r:id="rId9"/>
    <p:sldId id="765" r:id="rId10"/>
    <p:sldId id="753" r:id="rId11"/>
    <p:sldId id="758" r:id="rId12"/>
    <p:sldId id="934" r:id="rId13"/>
    <p:sldId id="437" r:id="rId14"/>
    <p:sldId id="759" r:id="rId15"/>
    <p:sldId id="438" r:id="rId16"/>
    <p:sldId id="938" r:id="rId17"/>
    <p:sldId id="939" r:id="rId18"/>
    <p:sldId id="930" r:id="rId19"/>
    <p:sldId id="917" r:id="rId20"/>
    <p:sldId id="485" r:id="rId21"/>
    <p:sldId id="932" r:id="rId22"/>
    <p:sldId id="940" r:id="rId23"/>
    <p:sldId id="941" r:id="rId24"/>
    <p:sldId id="942" r:id="rId25"/>
    <p:sldId id="943" r:id="rId26"/>
    <p:sldId id="944" r:id="rId27"/>
    <p:sldId id="926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CC3300"/>
    <a:srgbClr val="E6EFF4"/>
    <a:srgbClr val="00640A"/>
    <a:srgbClr val="00618D"/>
    <a:srgbClr val="009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27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ssier%20intervalle%20v&#234;lages\Data%20intervalle%20entre%20v&#234;lag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ssier%20intervalle%20v&#234;lages\Data%20intervalle%20entre%20v&#234;lag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213582677165354E-2"/>
          <c:y val="4.608779109539405E-2"/>
          <c:w val="0.92159891732283461"/>
          <c:h val="0.800487905785396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Moyenne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cat>
            <c:strRef>
              <c:f>Feuil1!$A$2:$A$13</c:f>
              <c:strCache>
                <c:ptCount val="12"/>
                <c:pt idx="0">
                  <c:v>Cétose subclinique</c:v>
                </c:pt>
                <c:pt idx="1">
                  <c:v>Mammite clinique</c:v>
                </c:pt>
                <c:pt idx="2">
                  <c:v>Mammite subclinique</c:v>
                </c:pt>
                <c:pt idx="3">
                  <c:v>Boiteries</c:v>
                </c:pt>
                <c:pt idx="4">
                  <c:v>Métrites</c:v>
                </c:pt>
                <c:pt idx="5">
                  <c:v>Kyste ovarien</c:v>
                </c:pt>
                <c:pt idx="6">
                  <c:v>Paratuberculose</c:v>
                </c:pt>
                <c:pt idx="7">
                  <c:v>Rétention placentaire</c:v>
                </c:pt>
                <c:pt idx="8">
                  <c:v>Déplacement de la caillette</c:v>
                </c:pt>
                <c:pt idx="9">
                  <c:v>Dystocie</c:v>
                </c:pt>
                <c:pt idx="10">
                  <c:v>Fièvre vitulaire</c:v>
                </c:pt>
                <c:pt idx="11">
                  <c:v>Cétose clinique</c:v>
                </c:pt>
              </c:strCache>
            </c:strRef>
          </c:cat>
          <c:val>
            <c:numRef>
              <c:f>Feuil1!$B$2:$B$13</c:f>
              <c:numCache>
                <c:formatCode>General</c:formatCode>
                <c:ptCount val="12"/>
                <c:pt idx="0">
                  <c:v>17.8</c:v>
                </c:pt>
                <c:pt idx="1">
                  <c:v>13.3</c:v>
                </c:pt>
                <c:pt idx="2">
                  <c:v>9.3000000000000007</c:v>
                </c:pt>
                <c:pt idx="3">
                  <c:v>5.6</c:v>
                </c:pt>
                <c:pt idx="4">
                  <c:v>4.8</c:v>
                </c:pt>
                <c:pt idx="5">
                  <c:v>4.4000000000000004</c:v>
                </c:pt>
                <c:pt idx="6">
                  <c:v>4.4000000000000004</c:v>
                </c:pt>
                <c:pt idx="7">
                  <c:v>3.2</c:v>
                </c:pt>
                <c:pt idx="8">
                  <c:v>0.61</c:v>
                </c:pt>
                <c:pt idx="9">
                  <c:v>0.6</c:v>
                </c:pt>
                <c:pt idx="10">
                  <c:v>0.6</c:v>
                </c:pt>
                <c:pt idx="1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6D-42A2-9F5D-2AAA85FE65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851120048"/>
        <c:axId val="1851126768"/>
      </c:barChart>
      <c:catAx>
        <c:axId val="1851120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51126768"/>
        <c:crosses val="autoZero"/>
        <c:auto val="1"/>
        <c:lblAlgn val="ctr"/>
        <c:lblOffset val="100"/>
        <c:noMultiLvlLbl val="0"/>
      </c:catAx>
      <c:valAx>
        <c:axId val="1851126768"/>
        <c:scaling>
          <c:orientation val="minMax"/>
          <c:max val="1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51120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'NV1'!$O$1</c:f>
              <c:strCache>
                <c:ptCount val="1"/>
                <c:pt idx="0">
                  <c:v>Moy Tot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'NV1'!$N$3:$N$17</c:f>
              <c:strCache>
                <c:ptCount val="15"/>
                <c:pt idx="0">
                  <c:v>USA (Hol)</c:v>
                </c:pt>
                <c:pt idx="1">
                  <c:v>USA (Jer)</c:v>
                </c:pt>
                <c:pt idx="2">
                  <c:v>NL (Hol)</c:v>
                </c:pt>
                <c:pt idx="3">
                  <c:v>It (Hol)</c:v>
                </c:pt>
                <c:pt idx="4">
                  <c:v>USA (Hol)</c:v>
                </c:pt>
                <c:pt idx="5">
                  <c:v>CZS (Hol)</c:v>
                </c:pt>
                <c:pt idx="6">
                  <c:v>FR (Hol)</c:v>
                </c:pt>
                <c:pt idx="7">
                  <c:v>B (Hol)</c:v>
                </c:pt>
                <c:pt idx="8">
                  <c:v>Kor (Han)</c:v>
                </c:pt>
                <c:pt idx="9">
                  <c:v>Kor (KOR)</c:v>
                </c:pt>
                <c:pt idx="10">
                  <c:v>CZ</c:v>
                </c:pt>
                <c:pt idx="11">
                  <c:v>FR (CHA)</c:v>
                </c:pt>
                <c:pt idx="12">
                  <c:v>SP (AST)</c:v>
                </c:pt>
                <c:pt idx="13">
                  <c:v>CZ (CHA)</c:v>
                </c:pt>
                <c:pt idx="14">
                  <c:v>FR (LIM)</c:v>
                </c:pt>
              </c:strCache>
            </c:strRef>
          </c:cat>
          <c:val>
            <c:numRef>
              <c:f>'NV1'!$O$3:$O$17</c:f>
              <c:numCache>
                <c:formatCode>0.0</c:formatCode>
                <c:ptCount val="15"/>
                <c:pt idx="0">
                  <c:v>24.5</c:v>
                </c:pt>
                <c:pt idx="1">
                  <c:v>24.9</c:v>
                </c:pt>
                <c:pt idx="2">
                  <c:v>25.8</c:v>
                </c:pt>
                <c:pt idx="3">
                  <c:v>26.1</c:v>
                </c:pt>
                <c:pt idx="4">
                  <c:v>26.9</c:v>
                </c:pt>
                <c:pt idx="5">
                  <c:v>27.7</c:v>
                </c:pt>
                <c:pt idx="6">
                  <c:v>29</c:v>
                </c:pt>
                <c:pt idx="7">
                  <c:v>29.9</c:v>
                </c:pt>
                <c:pt idx="8">
                  <c:v>24.1</c:v>
                </c:pt>
                <c:pt idx="9">
                  <c:v>25</c:v>
                </c:pt>
                <c:pt idx="10">
                  <c:v>25.2</c:v>
                </c:pt>
                <c:pt idx="11">
                  <c:v>35</c:v>
                </c:pt>
                <c:pt idx="12">
                  <c:v>35.4</c:v>
                </c:pt>
                <c:pt idx="13">
                  <c:v>35.9</c:v>
                </c:pt>
                <c:pt idx="14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10-410C-86A5-DE85D7BBFF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15136495"/>
        <c:axId val="1215137455"/>
      </c:barChart>
      <c:catAx>
        <c:axId val="12151364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15137455"/>
        <c:crosses val="autoZero"/>
        <c:auto val="1"/>
        <c:lblAlgn val="ctr"/>
        <c:lblOffset val="100"/>
        <c:noMultiLvlLbl val="0"/>
      </c:catAx>
      <c:valAx>
        <c:axId val="1215137455"/>
        <c:scaling>
          <c:orientation val="minMax"/>
          <c:max val="36"/>
          <c:min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15136495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79286901780675"/>
          <c:y val="5.8625532490100579E-2"/>
          <c:w val="0.81644138586069315"/>
          <c:h val="0.8468796106348703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IV!$P$1</c:f>
              <c:strCache>
                <c:ptCount val="1"/>
                <c:pt idx="0">
                  <c:v>Moy Tot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IV!$O$2:$O$30</c:f>
              <c:strCache>
                <c:ptCount val="28"/>
                <c:pt idx="0">
                  <c:v>NZ (Hol)</c:v>
                </c:pt>
                <c:pt idx="1">
                  <c:v>IRL (Hol)</c:v>
                </c:pt>
                <c:pt idx="2">
                  <c:v>Iran (Hol)</c:v>
                </c:pt>
                <c:pt idx="3">
                  <c:v>USA (Jer)</c:v>
                </c:pt>
                <c:pt idx="4">
                  <c:v>UK (Hol)</c:v>
                </c:pt>
                <c:pt idx="5">
                  <c:v>NL (Hol)</c:v>
                </c:pt>
                <c:pt idx="6">
                  <c:v>B, NL, UK, DN (Hol)</c:v>
                </c:pt>
                <c:pt idx="7">
                  <c:v>IT (Sim)</c:v>
                </c:pt>
                <c:pt idx="8">
                  <c:v>CZ (Hol)</c:v>
                </c:pt>
                <c:pt idx="9">
                  <c:v>USA (Hol)</c:v>
                </c:pt>
                <c:pt idx="10">
                  <c:v>FR (MONTB)</c:v>
                </c:pt>
                <c:pt idx="11">
                  <c:v>HU (Hol)</c:v>
                </c:pt>
                <c:pt idx="12">
                  <c:v>GE (Hol)</c:v>
                </c:pt>
                <c:pt idx="13">
                  <c:v>FR (NORM)</c:v>
                </c:pt>
                <c:pt idx="14">
                  <c:v>CZS </c:v>
                </c:pt>
                <c:pt idx="15">
                  <c:v>FR (Hol)</c:v>
                </c:pt>
                <c:pt idx="16">
                  <c:v>IT (Hol JER, PIE)</c:v>
                </c:pt>
                <c:pt idx="17">
                  <c:v>TU (Hol)</c:v>
                </c:pt>
                <c:pt idx="18">
                  <c:v>Kor</c:v>
                </c:pt>
                <c:pt idx="19">
                  <c:v>CZ</c:v>
                </c:pt>
                <c:pt idx="20">
                  <c:v>HU</c:v>
                </c:pt>
                <c:pt idx="21">
                  <c:v>FR (CHA)</c:v>
                </c:pt>
                <c:pt idx="22">
                  <c:v>CZ (CHA)</c:v>
                </c:pt>
                <c:pt idx="23">
                  <c:v>Kor</c:v>
                </c:pt>
                <c:pt idx="24">
                  <c:v>FR (LIM)</c:v>
                </c:pt>
                <c:pt idx="25">
                  <c:v>JP</c:v>
                </c:pt>
                <c:pt idx="26">
                  <c:v>JP</c:v>
                </c:pt>
                <c:pt idx="27">
                  <c:v>SP</c:v>
                </c:pt>
              </c:strCache>
            </c:strRef>
          </c:cat>
          <c:val>
            <c:numRef>
              <c:f>IV!$P$2:$P$30</c:f>
              <c:numCache>
                <c:formatCode>0.0</c:formatCode>
                <c:ptCount val="29"/>
                <c:pt idx="0">
                  <c:v>369.4</c:v>
                </c:pt>
                <c:pt idx="1">
                  <c:v>386</c:v>
                </c:pt>
                <c:pt idx="2">
                  <c:v>389</c:v>
                </c:pt>
                <c:pt idx="3">
                  <c:v>389.9</c:v>
                </c:pt>
                <c:pt idx="4">
                  <c:v>391</c:v>
                </c:pt>
                <c:pt idx="5">
                  <c:v>391.3</c:v>
                </c:pt>
                <c:pt idx="6">
                  <c:v>396.7</c:v>
                </c:pt>
                <c:pt idx="7">
                  <c:v>397.5</c:v>
                </c:pt>
                <c:pt idx="8">
                  <c:v>403</c:v>
                </c:pt>
                <c:pt idx="9">
                  <c:v>403.6</c:v>
                </c:pt>
                <c:pt idx="10">
                  <c:v>406</c:v>
                </c:pt>
                <c:pt idx="11">
                  <c:v>409.2</c:v>
                </c:pt>
                <c:pt idx="12">
                  <c:v>411</c:v>
                </c:pt>
                <c:pt idx="13">
                  <c:v>414</c:v>
                </c:pt>
                <c:pt idx="14">
                  <c:v>414.2</c:v>
                </c:pt>
                <c:pt idx="15">
                  <c:v>416</c:v>
                </c:pt>
                <c:pt idx="16">
                  <c:v>428.9</c:v>
                </c:pt>
                <c:pt idx="17">
                  <c:v>444</c:v>
                </c:pt>
                <c:pt idx="18">
                  <c:v>363.1</c:v>
                </c:pt>
                <c:pt idx="19">
                  <c:v>370.4</c:v>
                </c:pt>
                <c:pt idx="20">
                  <c:v>375.6</c:v>
                </c:pt>
                <c:pt idx="21">
                  <c:v>391</c:v>
                </c:pt>
                <c:pt idx="22">
                  <c:v>392.1</c:v>
                </c:pt>
                <c:pt idx="23">
                  <c:v>399</c:v>
                </c:pt>
                <c:pt idx="24">
                  <c:v>402</c:v>
                </c:pt>
                <c:pt idx="25">
                  <c:v>402.1</c:v>
                </c:pt>
                <c:pt idx="26">
                  <c:v>403.5</c:v>
                </c:pt>
                <c:pt idx="27">
                  <c:v>409.1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EA-4531-9D02-8271E69FE3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19746816"/>
        <c:axId val="719747296"/>
      </c:barChart>
      <c:catAx>
        <c:axId val="719746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19747296"/>
        <c:crosses val="autoZero"/>
        <c:auto val="1"/>
        <c:lblAlgn val="ctr"/>
        <c:lblOffset val="100"/>
        <c:noMultiLvlLbl val="0"/>
      </c:catAx>
      <c:valAx>
        <c:axId val="719747296"/>
        <c:scaling>
          <c:orientation val="minMax"/>
          <c:min val="3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19746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24242424242424E-2"/>
          <c:y val="8.1183807501356522E-2"/>
          <c:w val="0.93939393939393945"/>
          <c:h val="0.8098243753990166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50000"/>
              </a:schemeClr>
            </a:solidFill>
          </c:spPr>
          <c:invertIfNegative val="0"/>
          <c:cat>
            <c:strRef>
              <c:f>Feuil1!$C$9:$J$9</c:f>
              <c:strCache>
                <c:ptCount val="8"/>
                <c:pt idx="0">
                  <c:v>Abond </c:v>
                </c:pt>
                <c:pt idx="1">
                  <c:v>Brune</c:v>
                </c:pt>
                <c:pt idx="2">
                  <c:v>Montb</c:v>
                </c:pt>
                <c:pt idx="3">
                  <c:v>Norm</c:v>
                </c:pt>
                <c:pt idx="4">
                  <c:v>Holst</c:v>
                </c:pt>
                <c:pt idx="5">
                  <c:v>Simm</c:v>
                </c:pt>
                <c:pt idx="6">
                  <c:v>Tarent</c:v>
                </c:pt>
                <c:pt idx="7">
                  <c:v>Vosgienne</c:v>
                </c:pt>
              </c:strCache>
            </c:strRef>
          </c:cat>
          <c:val>
            <c:numRef>
              <c:f>Feuil1!$C$10:$J$10</c:f>
              <c:numCache>
                <c:formatCode>General</c:formatCode>
                <c:ptCount val="8"/>
                <c:pt idx="0">
                  <c:v>289</c:v>
                </c:pt>
                <c:pt idx="1">
                  <c:v>291</c:v>
                </c:pt>
                <c:pt idx="2">
                  <c:v>288</c:v>
                </c:pt>
                <c:pt idx="3">
                  <c:v>287</c:v>
                </c:pt>
                <c:pt idx="4">
                  <c:v>282</c:v>
                </c:pt>
                <c:pt idx="5">
                  <c:v>291</c:v>
                </c:pt>
                <c:pt idx="6">
                  <c:v>288</c:v>
                </c:pt>
                <c:pt idx="7">
                  <c:v>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CE-42E6-B130-D74D64AD86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4676160"/>
        <c:axId val="1"/>
      </c:barChart>
      <c:catAx>
        <c:axId val="1324676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2"/>
            </a:solidFill>
          </a:ln>
        </c:spPr>
        <c:txPr>
          <a:bodyPr rot="0" vert="horz"/>
          <a:lstStyle/>
          <a:p>
            <a:pPr>
              <a:defRPr sz="1200">
                <a:solidFill>
                  <a:schemeClr val="tx1"/>
                </a:solidFill>
              </a:defRPr>
            </a:pPr>
            <a:endParaRPr lang="fr-FR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in val="280"/>
        </c:scaling>
        <c:delete val="0"/>
        <c:axPos val="l"/>
        <c:majorGridlines>
          <c:spPr>
            <a:ln>
              <a:solidFill>
                <a:schemeClr val="tx2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tx2"/>
            </a:solidFill>
          </a:ln>
        </c:spPr>
        <c:txPr>
          <a:bodyPr rot="0" vert="horz"/>
          <a:lstStyle/>
          <a:p>
            <a:pPr>
              <a:defRPr sz="1400">
                <a:solidFill>
                  <a:schemeClr val="tx1"/>
                </a:solidFill>
              </a:defRPr>
            </a:pPr>
            <a:endParaRPr lang="fr-FR"/>
          </a:p>
        </c:txPr>
        <c:crossAx val="1324676160"/>
        <c:crosses val="autoZero"/>
        <c:crossBetween val="between"/>
        <c:majorUnit val="2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98">
          <a:solidFill>
            <a:schemeClr val="bg1"/>
          </a:solidFill>
        </a:defRPr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295106099322291E-2"/>
          <c:y val="8.7056471200712346E-2"/>
          <c:w val="0.93939393939393945"/>
          <c:h val="0.7833430364458626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90033"/>
            </a:solidFill>
          </c:spPr>
          <c:invertIfNegative val="0"/>
          <c:cat>
            <c:strRef>
              <c:f>Feuil1!$C$31:$K$31</c:f>
              <c:strCache>
                <c:ptCount val="9"/>
                <c:pt idx="0">
                  <c:v>Aubrac</c:v>
                </c:pt>
                <c:pt idx="1">
                  <c:v>Baza</c:v>
                </c:pt>
                <c:pt idx="2">
                  <c:v>Bl Aqu</c:v>
                </c:pt>
                <c:pt idx="3">
                  <c:v>Char</c:v>
                </c:pt>
                <c:pt idx="4">
                  <c:v>Gasc</c:v>
                </c:pt>
                <c:pt idx="5">
                  <c:v>Lim</c:v>
                </c:pt>
                <c:pt idx="6">
                  <c:v>Parth</c:v>
                </c:pt>
                <c:pt idx="7">
                  <c:v>Rouge des Prés</c:v>
                </c:pt>
                <c:pt idx="8">
                  <c:v>Salers</c:v>
                </c:pt>
              </c:strCache>
            </c:strRef>
          </c:cat>
          <c:val>
            <c:numRef>
              <c:f>Feuil1!$C$32:$K$32</c:f>
              <c:numCache>
                <c:formatCode>General</c:formatCode>
                <c:ptCount val="9"/>
                <c:pt idx="0">
                  <c:v>285</c:v>
                </c:pt>
                <c:pt idx="1">
                  <c:v>290</c:v>
                </c:pt>
                <c:pt idx="2">
                  <c:v>295</c:v>
                </c:pt>
                <c:pt idx="3">
                  <c:v>287</c:v>
                </c:pt>
                <c:pt idx="4">
                  <c:v>289</c:v>
                </c:pt>
                <c:pt idx="5">
                  <c:v>291</c:v>
                </c:pt>
                <c:pt idx="6">
                  <c:v>288</c:v>
                </c:pt>
                <c:pt idx="7">
                  <c:v>288</c:v>
                </c:pt>
                <c:pt idx="8">
                  <c:v>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EB-4392-84D4-67582179C3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3557935"/>
        <c:axId val="1"/>
      </c:barChart>
      <c:catAx>
        <c:axId val="172355793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2"/>
            </a:solidFill>
          </a:ln>
        </c:spPr>
        <c:txPr>
          <a:bodyPr rot="0" vert="horz"/>
          <a:lstStyle/>
          <a:p>
            <a:pPr>
              <a:defRPr/>
            </a:pPr>
            <a:endParaRPr lang="fr-FR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in val="282"/>
        </c:scaling>
        <c:delete val="0"/>
        <c:axPos val="l"/>
        <c:majorGridlines>
          <c:spPr>
            <a:ln>
              <a:solidFill>
                <a:schemeClr val="tx2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tx2"/>
            </a:solidFill>
          </a:ln>
        </c:spPr>
        <c:txPr>
          <a:bodyPr rot="0" vert="horz"/>
          <a:lstStyle/>
          <a:p>
            <a:pPr>
              <a:defRPr/>
            </a:pPr>
            <a:endParaRPr lang="fr-FR"/>
          </a:p>
        </c:txPr>
        <c:crossAx val="1723557935"/>
        <c:crosses val="autoZero"/>
        <c:crossBetween val="between"/>
        <c:majorUnit val="2"/>
      </c:valAx>
      <c:spPr>
        <a:ln>
          <a:solidFill>
            <a:schemeClr val="tx2"/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solidFill>
            <a:schemeClr val="tx1"/>
          </a:solidFill>
        </a:defRPr>
      </a:pPr>
      <a:endParaRPr lang="fr-F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43"/>
    </mc:Choice>
    <mc:Fallback>
      <c:style val="4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Moy (3 ans)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cat>
            <c:strRef>
              <c:f>Feuil1!$A$2:$A$4</c:f>
              <c:strCache>
                <c:ptCount val="3"/>
                <c:pt idx="0">
                  <c:v>PGF</c:v>
                </c:pt>
                <c:pt idx="1">
                  <c:v>GnRH</c:v>
                </c:pt>
                <c:pt idx="2">
                  <c:v>Progestérone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26.1</c:v>
                </c:pt>
                <c:pt idx="1">
                  <c:v>15.3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4C-4350-B7EB-DB58EB4C4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7335936"/>
        <c:axId val="227358336"/>
      </c:barChart>
      <c:catAx>
        <c:axId val="327335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227358336"/>
        <c:crosses val="autoZero"/>
        <c:auto val="1"/>
        <c:lblAlgn val="ctr"/>
        <c:lblOffset val="100"/>
        <c:noMultiLvlLbl val="0"/>
      </c:catAx>
      <c:valAx>
        <c:axId val="227358336"/>
        <c:scaling>
          <c:orientation val="minMax"/>
          <c:max val="3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fr-FR"/>
          </a:p>
        </c:txPr>
        <c:crossAx val="327335936"/>
        <c:crosses val="autoZero"/>
        <c:crossBetween val="between"/>
        <c:majorUnit val="5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3600"/>
      </a:pPr>
      <a:endParaRPr lang="fr-F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Pt>
            <c:idx val="2"/>
            <c:invertIfNegative val="0"/>
            <c:bubble3D val="0"/>
            <c:spPr>
              <a:solidFill>
                <a:srgbClr val="00640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773-4EF9-A938-F5C42D92969A}"/>
              </c:ext>
            </c:extLst>
          </c:dPt>
          <c:dPt>
            <c:idx val="3"/>
            <c:invertIfNegative val="0"/>
            <c:bubble3D val="0"/>
            <c:spPr>
              <a:solidFill>
                <a:srgbClr val="00640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3773-4EF9-A938-F5C42D92969A}"/>
              </c:ext>
            </c:extLst>
          </c:dPt>
          <c:dPt>
            <c:idx val="4"/>
            <c:invertIfNegative val="0"/>
            <c:bubble3D val="0"/>
            <c:spPr>
              <a:solidFill>
                <a:srgbClr val="00640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773-4EF9-A938-F5C42D92969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3773-4EF9-A938-F5C42D92969A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773-4EF9-A938-F5C42D92969A}"/>
              </c:ext>
            </c:extLst>
          </c:dPt>
          <c:cat>
            <c:strRef>
              <c:f>Feuil1!$A$2:$A$8</c:f>
              <c:strCache>
                <c:ptCount val="7"/>
                <c:pt idx="0">
                  <c:v>% de génisses (277.436 IA) avec TAI</c:v>
                </c:pt>
                <c:pt idx="1">
                  <c:v>% de vaches (950.692 IA) avec TAI</c:v>
                </c:pt>
                <c:pt idx="2">
                  <c:v>% fermes utilisant TAI</c:v>
                </c:pt>
                <c:pt idx="3">
                  <c:v>% fermes &lt; 500 vaches utilisant TAI</c:v>
                </c:pt>
                <c:pt idx="4">
                  <c:v>% fermes &gt; 2500 vaches utilisant TAI</c:v>
                </c:pt>
                <c:pt idx="5">
                  <c:v>% gestation oestrus naturel (vaches)</c:v>
                </c:pt>
                <c:pt idx="6">
                  <c:v>% de gestation TAI (vaches)</c:v>
                </c:pt>
              </c:strCache>
            </c:strRef>
          </c:cat>
          <c:val>
            <c:numRef>
              <c:f>Feuil1!$B$2:$B$8</c:f>
              <c:numCache>
                <c:formatCode>General</c:formatCode>
                <c:ptCount val="7"/>
                <c:pt idx="0">
                  <c:v>1.71</c:v>
                </c:pt>
                <c:pt idx="1">
                  <c:v>40.9</c:v>
                </c:pt>
                <c:pt idx="2">
                  <c:v>75</c:v>
                </c:pt>
                <c:pt idx="3">
                  <c:v>63.6</c:v>
                </c:pt>
                <c:pt idx="4">
                  <c:v>82.9</c:v>
                </c:pt>
                <c:pt idx="5">
                  <c:v>40.5</c:v>
                </c:pt>
                <c:pt idx="6">
                  <c:v>43.5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73-4EF9-A938-F5C42D92969A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Feuil1!$A$2:$A$8</c:f>
              <c:strCache>
                <c:ptCount val="7"/>
                <c:pt idx="0">
                  <c:v>% de génisses (277.436 IA) avec TAI</c:v>
                </c:pt>
                <c:pt idx="1">
                  <c:v>% de vaches (950.692 IA) avec TAI</c:v>
                </c:pt>
                <c:pt idx="2">
                  <c:v>% fermes utilisant TAI</c:v>
                </c:pt>
                <c:pt idx="3">
                  <c:v>% fermes &lt; 500 vaches utilisant TAI</c:v>
                </c:pt>
                <c:pt idx="4">
                  <c:v>% fermes &gt; 2500 vaches utilisant TAI</c:v>
                </c:pt>
                <c:pt idx="5">
                  <c:v>% gestation oestrus naturel (vaches)</c:v>
                </c:pt>
                <c:pt idx="6">
                  <c:v>% de gestation TAI (vaches)</c:v>
                </c:pt>
              </c:strCache>
            </c:strRef>
          </c:cat>
          <c:val>
            <c:numRef>
              <c:f>Feuil1!$C$2:$C$8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1-3773-4EF9-A938-F5C42D92969A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Colonne2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Feuil1!$A$2:$A$8</c:f>
              <c:strCache>
                <c:ptCount val="7"/>
                <c:pt idx="0">
                  <c:v>% de génisses (277.436 IA) avec TAI</c:v>
                </c:pt>
                <c:pt idx="1">
                  <c:v>% de vaches (950.692 IA) avec TAI</c:v>
                </c:pt>
                <c:pt idx="2">
                  <c:v>% fermes utilisant TAI</c:v>
                </c:pt>
                <c:pt idx="3">
                  <c:v>% fermes &lt; 500 vaches utilisant TAI</c:v>
                </c:pt>
                <c:pt idx="4">
                  <c:v>% fermes &gt; 2500 vaches utilisant TAI</c:v>
                </c:pt>
                <c:pt idx="5">
                  <c:v>% gestation oestrus naturel (vaches)</c:v>
                </c:pt>
                <c:pt idx="6">
                  <c:v>% de gestation TAI (vaches)</c:v>
                </c:pt>
              </c:strCache>
            </c:strRef>
          </c:cat>
          <c:val>
            <c:numRef>
              <c:f>Feuil1!$D$2:$D$8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2-3773-4EF9-A938-F5C42D9296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577471"/>
        <c:axId val="77567391"/>
      </c:barChart>
      <c:catAx>
        <c:axId val="77577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7567391"/>
        <c:crosses val="autoZero"/>
        <c:auto val="1"/>
        <c:lblAlgn val="ctr"/>
        <c:lblOffset val="100"/>
        <c:noMultiLvlLbl val="0"/>
      </c:catAx>
      <c:valAx>
        <c:axId val="77567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75774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871A4-729E-4FA2-8267-584C035AF978}" type="datetimeFigureOut">
              <a:rPr lang="fr-BE" smtClean="0"/>
              <a:t>01-06-25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B3E78-9BC5-4D87-805B-E0DE9AB0C6F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6921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46AC7-AF5E-6B68-C88D-DB9552073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FE316B3-D92B-1119-E6C5-615E560446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35DF688-283E-CF1E-8B0F-6EE83FA1A5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2C9F53-9B0A-A963-D6B9-0665229680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E4BD9-74B1-4558-B0AC-A77247F4B0A4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92638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7632C-4311-5C8B-5C04-3582516E7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D299D0E-A8B5-4FF6-88DD-D4C2121E5C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22237C6-E221-555B-B606-B3302702C2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14A335-2494-4CDB-3050-81B2FD2F23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E4BD9-74B1-4558-B0AC-A77247F4B0A4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70477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2FADC-C34E-2FFB-541D-002C4859E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44B6165-9830-6157-58D7-14A8C32157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DE7B0C9-6ACC-8F9C-BD06-815617EFEA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A4A4DF-0C7D-D59E-573D-53F41C4099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E4BD9-74B1-4558-B0AC-A77247F4B0A4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46936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03356-323E-0A3C-7E67-B2E9E0502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1EA42E6-6F68-5566-70DF-E0F50B739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0803421-D952-FAAB-0B46-80B1DE20B0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248C73-0166-A224-1CB4-385B9AA5A0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E4BD9-74B1-4558-B0AC-A77247F4B0A4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7181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que 9">
            <a:extLst>
              <a:ext uri="{FF2B5EF4-FFF2-40B4-BE49-F238E27FC236}">
                <a16:creationId xmlns:a16="http://schemas.microsoft.com/office/drawing/2014/main" id="{A1B71D6E-E085-4A13-9798-18FD9F35C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89CB229-70E1-4E74-A831-98495E578C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4"/>
          <a:stretch/>
        </p:blipFill>
        <p:spPr>
          <a:xfrm>
            <a:off x="1" y="0"/>
            <a:ext cx="8744072" cy="6858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C1075B-2F92-4E2D-8142-8841E8DA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8A8A-DE78-4926-9432-99133D658C72}" type="datetimeFigureOut">
              <a:rPr lang="fr-FR" smtClean="0"/>
              <a:t>01/06/2025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F63CE2-EC33-4E1C-BE06-AAF9A99CE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A49EEC-83C3-4446-90D5-75F5B2A2C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92D6-8489-48CF-B5A1-0E53533ACD43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oogle Shape;79;p14">
            <a:extLst>
              <a:ext uri="{FF2B5EF4-FFF2-40B4-BE49-F238E27FC236}">
                <a16:creationId xmlns:a16="http://schemas.microsoft.com/office/drawing/2014/main" id="{1EE5D569-11B5-4F5F-BA01-7E0512BA791B}"/>
              </a:ext>
            </a:extLst>
          </p:cNvPr>
          <p:cNvPicPr preferRelativeResize="0"/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" y="6230862"/>
            <a:ext cx="12191984" cy="63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7AD131D5-2D35-4082-AA37-014A0AF8E4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3581400" cy="1203960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2FF1FE33-8767-43E7-954C-93FD5558A472}"/>
              </a:ext>
            </a:extLst>
          </p:cNvPr>
          <p:cNvGrpSpPr/>
          <p:nvPr userDrawn="1"/>
        </p:nvGrpSpPr>
        <p:grpSpPr>
          <a:xfrm>
            <a:off x="624173" y="5636102"/>
            <a:ext cx="8644818" cy="430887"/>
            <a:chOff x="713624" y="4990375"/>
            <a:chExt cx="8644818" cy="430887"/>
          </a:xfrm>
        </p:grpSpPr>
        <p:sp>
          <p:nvSpPr>
            <p:cNvPr id="20" name="Parallélogramme 19">
              <a:extLst>
                <a:ext uri="{FF2B5EF4-FFF2-40B4-BE49-F238E27FC236}">
                  <a16:creationId xmlns:a16="http://schemas.microsoft.com/office/drawing/2014/main" id="{A6C4D2E9-2CE6-4BAF-B202-D7A4C85645D0}"/>
                </a:ext>
              </a:extLst>
            </p:cNvPr>
            <p:cNvSpPr/>
            <p:nvPr userDrawn="1"/>
          </p:nvSpPr>
          <p:spPr>
            <a:xfrm>
              <a:off x="716791" y="5008705"/>
              <a:ext cx="8641651" cy="386881"/>
            </a:xfrm>
            <a:prstGeom prst="parallelogram">
              <a:avLst>
                <a:gd name="adj" fmla="val 4812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1099FCF-AE37-4467-8338-BC7AB180680A}"/>
                </a:ext>
              </a:extLst>
            </p:cNvPr>
            <p:cNvSpPr txBox="1"/>
            <p:nvPr userDrawn="1"/>
          </p:nvSpPr>
          <p:spPr>
            <a:xfrm>
              <a:off x="713624" y="4990375"/>
              <a:ext cx="855853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b="1" i="1" u="none" dirty="0">
                  <a:solidFill>
                    <a:srgbClr val="00618D"/>
                  </a:solidFill>
                  <a:latin typeface="Montserrat" pitchFamily="2" charset="0"/>
                </a:rPr>
                <a:t>« Ensemble maîtrisons la reproduction de demain ! 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5165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D42ABC-0060-4831-97C5-A63813DE2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882096-F046-4F66-B02F-C29D75537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56FC67D-8A1F-42D2-90F1-93054F4863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4B4CF1-8B3A-4A2F-8BB1-EC6D2B3C0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8A8A-DE78-4926-9432-99133D658C72}" type="datetimeFigureOut">
              <a:rPr lang="fr-FR" smtClean="0"/>
              <a:t>01/06/2025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E9F014-D5A1-49C7-ABFE-4945125B1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740A832-0583-495D-97D7-F18FE1A7A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92D6-8489-48CF-B5A1-0E53533ACD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334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B00447-9845-46F1-8699-5FACEE248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F37961D-8400-4847-A3BD-0A149258A7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BDD94AE-BFC9-4541-9310-15945030F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D25F6D-3931-4A3B-923E-5C73729B8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8A8A-DE78-4926-9432-99133D658C72}" type="datetimeFigureOut">
              <a:rPr lang="fr-FR" smtClean="0"/>
              <a:t>01/06/2025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3E5B63-D52E-4212-AA7D-00EE3B811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C63D33E-164D-4D7E-89B9-53A8B6CCC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92D6-8489-48CF-B5A1-0E53533ACD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9786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181E33-4A96-4E67-B4EB-D7DBE0B2BA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2D1656-F021-44A3-B14B-82E3ACF67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8A8A-DE78-4926-9432-99133D658C72}" type="datetimeFigureOut">
              <a:rPr lang="fr-FR" smtClean="0"/>
              <a:t>01/06/2025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250499-EB74-46F3-BCC9-2A5EC54F1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6F6FCE-88F2-4C80-89B0-316DC203A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92D6-8489-48CF-B5A1-0E53533ACD43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CCFF73DA-D418-4046-B68F-99808857A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635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33975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6729B4DD-7C13-4D45-AEB3-DFC7BC4929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85650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C134841-664F-4E91-8828-6B9215289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1" r="5352"/>
          <a:stretch/>
        </p:blipFill>
        <p:spPr>
          <a:xfrm>
            <a:off x="515198" y="-7861"/>
            <a:ext cx="3710466" cy="6858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84AEB6-02C1-432F-A558-5E1F4830A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8A8A-DE78-4926-9432-99133D658C72}" type="datetimeFigureOut">
              <a:rPr lang="fr-FR" smtClean="0"/>
              <a:t>01/06/2025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299848-020B-43E0-94B1-38DEC47FF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4C5D1B-6F4B-431F-9C2D-E8DBF139F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92D6-8489-48CF-B5A1-0E53533ACD43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66A8871D-98EA-45FE-BFF6-2778904603C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98167" y="2827904"/>
            <a:ext cx="3710466" cy="1202191"/>
          </a:xfrm>
          <a:prstGeom prst="rect">
            <a:avLst/>
          </a:prstGeom>
        </p:spPr>
      </p:pic>
      <p:pic>
        <p:nvPicPr>
          <p:cNvPr id="10" name="Google Shape;79;p14">
            <a:extLst>
              <a:ext uri="{FF2B5EF4-FFF2-40B4-BE49-F238E27FC236}">
                <a16:creationId xmlns:a16="http://schemas.microsoft.com/office/drawing/2014/main" id="{539DE1DB-DC2B-4EEE-9DDC-4445B5D5C59A}"/>
              </a:ext>
            </a:extLst>
          </p:cNvPr>
          <p:cNvPicPr preferRelativeResize="0"/>
          <p:nvPr userDrawn="1"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" y="6230862"/>
            <a:ext cx="12191984" cy="634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864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0E6F-3CF1-4103-9396-559E6580CE52}" type="datetimeFigureOut">
              <a:rPr lang="fr-BE" smtClean="0"/>
              <a:t>01-06-25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1A05-098B-4BC5-8AFC-FFFE968C38F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23921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333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371" y="274638"/>
            <a:ext cx="11425270" cy="562074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algn="l">
              <a:defRPr sz="3337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1371" y="1052737"/>
            <a:ext cx="11425270" cy="5544616"/>
          </a:xfrm>
        </p:spPr>
        <p:txBody>
          <a:bodyPr/>
          <a:lstStyle>
            <a:lvl1pPr>
              <a:defRPr sz="3337">
                <a:latin typeface="Arial Narrow" panose="020B0606020202030204" pitchFamily="34" charset="0"/>
              </a:defRPr>
            </a:lvl1pPr>
            <a:lvl2pPr>
              <a:defRPr sz="3088"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16899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que 9">
            <a:extLst>
              <a:ext uri="{FF2B5EF4-FFF2-40B4-BE49-F238E27FC236}">
                <a16:creationId xmlns:a16="http://schemas.microsoft.com/office/drawing/2014/main" id="{A1B71D6E-E085-4A13-9798-18FD9F35C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C1075B-2F92-4E2D-8142-8841E8DA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8A8A-DE78-4926-9432-99133D658C72}" type="datetimeFigureOut">
              <a:rPr lang="fr-FR" smtClean="0"/>
              <a:t>01/06/2025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F63CE2-EC33-4E1C-BE06-AAF9A99CE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A49EEC-83C3-4446-90D5-75F5B2A2C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92D6-8489-48CF-B5A1-0E53533ACD43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7AD131D5-2D35-4082-AA37-014A0AF8E4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3581400" cy="120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56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A0AFB8-F0DF-44BD-BCE2-F99D9BBD74E3}"/>
              </a:ext>
            </a:extLst>
          </p:cNvPr>
          <p:cNvSpPr/>
          <p:nvPr userDrawn="1"/>
        </p:nvSpPr>
        <p:spPr>
          <a:xfrm>
            <a:off x="0" y="611837"/>
            <a:ext cx="12192000" cy="6234545"/>
          </a:xfrm>
          <a:prstGeom prst="rect">
            <a:avLst/>
          </a:prstGeom>
          <a:gradFill>
            <a:gsLst>
              <a:gs pos="0">
                <a:srgbClr val="00618D"/>
              </a:gs>
              <a:gs pos="100000">
                <a:srgbClr val="009636">
                  <a:lumMod val="10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Graphique, noir&#10;&#10;Description générée automatiquement">
            <a:extLst>
              <a:ext uri="{FF2B5EF4-FFF2-40B4-BE49-F238E27FC236}">
                <a16:creationId xmlns:a16="http://schemas.microsoft.com/office/drawing/2014/main" id="{B89BCCB1-2F1A-433B-96AD-31EB256FB3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63" t="-992"/>
          <a:stretch/>
        </p:blipFill>
        <p:spPr>
          <a:xfrm>
            <a:off x="8795657" y="2220686"/>
            <a:ext cx="3396343" cy="4637314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0863E6-9C42-4C6D-8C53-6FFDAD965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8A8A-DE78-4926-9432-99133D658C72}" type="datetimeFigureOut">
              <a:rPr lang="fr-FR" smtClean="0"/>
              <a:t>01/06/2025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F7C8DD-C7F0-4440-85DC-256240DDA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E6B7E7-A028-472F-BE85-07B536F3C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92D6-8489-48CF-B5A1-0E53533ACD43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1FBB28-52B0-4A35-B7FF-6BE0D251C2C7}"/>
              </a:ext>
            </a:extLst>
          </p:cNvPr>
          <p:cNvSpPr/>
          <p:nvPr userDrawn="1"/>
        </p:nvSpPr>
        <p:spPr>
          <a:xfrm>
            <a:off x="1886754" y="1732506"/>
            <a:ext cx="512466" cy="50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8A3888-E4C6-4E8D-851A-232C7293174A}"/>
              </a:ext>
            </a:extLst>
          </p:cNvPr>
          <p:cNvSpPr/>
          <p:nvPr userDrawn="1"/>
        </p:nvSpPr>
        <p:spPr>
          <a:xfrm>
            <a:off x="2397545" y="1732506"/>
            <a:ext cx="7411478" cy="50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D598B5C-2F07-498F-9CCB-1F156CF4D2FC}"/>
              </a:ext>
            </a:extLst>
          </p:cNvPr>
          <p:cNvSpPr txBox="1"/>
          <p:nvPr userDrawn="1"/>
        </p:nvSpPr>
        <p:spPr>
          <a:xfrm>
            <a:off x="2002309" y="1776125"/>
            <a:ext cx="361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FR" sz="2000" b="1" i="0" u="none" strike="noStrike" dirty="0">
                <a:solidFill>
                  <a:schemeClr val="bg1"/>
                </a:solidFill>
                <a:effectLst/>
                <a:latin typeface="Montserrat" pitchFamily="2" charset="0"/>
              </a:rPr>
              <a:t>1</a:t>
            </a:r>
            <a:endParaRPr lang="fr-FR" sz="2000" b="1" dirty="0">
              <a:solidFill>
                <a:schemeClr val="bg1"/>
              </a:solidFill>
              <a:effectLst/>
              <a:latin typeface="Montserrat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570E6-C91D-425B-9F53-F1A73665F1EA}"/>
              </a:ext>
            </a:extLst>
          </p:cNvPr>
          <p:cNvSpPr/>
          <p:nvPr userDrawn="1"/>
        </p:nvSpPr>
        <p:spPr>
          <a:xfrm>
            <a:off x="1886754" y="2404596"/>
            <a:ext cx="512466" cy="50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5A044F-3F80-4961-B9AE-AA05E34F7B7F}"/>
              </a:ext>
            </a:extLst>
          </p:cNvPr>
          <p:cNvSpPr/>
          <p:nvPr userDrawn="1"/>
        </p:nvSpPr>
        <p:spPr>
          <a:xfrm>
            <a:off x="2397544" y="2404596"/>
            <a:ext cx="7411477" cy="50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8B02A52-5B9F-448D-9E10-ACCE1A6F136A}"/>
              </a:ext>
            </a:extLst>
          </p:cNvPr>
          <p:cNvSpPr txBox="1"/>
          <p:nvPr userDrawn="1"/>
        </p:nvSpPr>
        <p:spPr>
          <a:xfrm>
            <a:off x="1982213" y="2448215"/>
            <a:ext cx="361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FR" sz="2000" b="1" i="0" u="none" strike="noStrike" dirty="0">
                <a:solidFill>
                  <a:schemeClr val="bg1"/>
                </a:solidFill>
                <a:effectLst/>
                <a:latin typeface="Montserrat" pitchFamily="2" charset="0"/>
              </a:rPr>
              <a:t>2</a:t>
            </a:r>
            <a:endParaRPr lang="fr-FR" sz="2000" b="1" dirty="0">
              <a:solidFill>
                <a:schemeClr val="bg1"/>
              </a:solidFill>
              <a:effectLst/>
              <a:latin typeface="Montserrat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21757E-9E03-474C-90D1-F12C5BD9F82F}"/>
              </a:ext>
            </a:extLst>
          </p:cNvPr>
          <p:cNvSpPr/>
          <p:nvPr userDrawn="1"/>
        </p:nvSpPr>
        <p:spPr>
          <a:xfrm>
            <a:off x="1886754" y="3067163"/>
            <a:ext cx="512466" cy="50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A6FEFF-0921-46B8-A44C-5EB8B0C39354}"/>
              </a:ext>
            </a:extLst>
          </p:cNvPr>
          <p:cNvSpPr/>
          <p:nvPr userDrawn="1"/>
        </p:nvSpPr>
        <p:spPr>
          <a:xfrm>
            <a:off x="2397545" y="3067163"/>
            <a:ext cx="7411476" cy="50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A859A05-BA48-47E5-90F2-6F5EA7124672}"/>
              </a:ext>
            </a:extLst>
          </p:cNvPr>
          <p:cNvSpPr txBox="1"/>
          <p:nvPr userDrawn="1"/>
        </p:nvSpPr>
        <p:spPr>
          <a:xfrm>
            <a:off x="1972688" y="3101257"/>
            <a:ext cx="361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FR" sz="2000" b="1" i="0" u="none" strike="noStrike" dirty="0">
                <a:solidFill>
                  <a:schemeClr val="bg1"/>
                </a:solidFill>
                <a:effectLst/>
                <a:latin typeface="Montserrat" pitchFamily="2" charset="0"/>
              </a:rPr>
              <a:t>3</a:t>
            </a:r>
            <a:endParaRPr lang="fr-FR" sz="2000" b="1" dirty="0">
              <a:solidFill>
                <a:schemeClr val="bg1"/>
              </a:solidFill>
              <a:effectLst/>
              <a:latin typeface="Montserrat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F7BC3C-D070-45B2-BB18-512D318C2CE2}"/>
              </a:ext>
            </a:extLst>
          </p:cNvPr>
          <p:cNvSpPr/>
          <p:nvPr userDrawn="1"/>
        </p:nvSpPr>
        <p:spPr>
          <a:xfrm>
            <a:off x="1886754" y="3739680"/>
            <a:ext cx="512466" cy="50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AB8823-633F-4C96-B3A9-4EF5F59261B2}"/>
              </a:ext>
            </a:extLst>
          </p:cNvPr>
          <p:cNvSpPr/>
          <p:nvPr userDrawn="1"/>
        </p:nvSpPr>
        <p:spPr>
          <a:xfrm>
            <a:off x="2397545" y="3739680"/>
            <a:ext cx="7411476" cy="50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06BCC05-39BE-44C3-BAAE-B57C5BF54626}"/>
              </a:ext>
            </a:extLst>
          </p:cNvPr>
          <p:cNvSpPr txBox="1"/>
          <p:nvPr userDrawn="1"/>
        </p:nvSpPr>
        <p:spPr>
          <a:xfrm>
            <a:off x="1962117" y="3773774"/>
            <a:ext cx="361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FR" sz="2000" b="1" i="0" u="none" strike="noStrike" dirty="0">
                <a:solidFill>
                  <a:schemeClr val="bg1"/>
                </a:solidFill>
                <a:effectLst/>
                <a:latin typeface="Montserrat" pitchFamily="2" charset="0"/>
              </a:rPr>
              <a:t>4</a:t>
            </a:r>
            <a:endParaRPr lang="fr-FR" sz="2000" b="1" dirty="0">
              <a:solidFill>
                <a:schemeClr val="bg1"/>
              </a:solidFill>
              <a:effectLst/>
              <a:latin typeface="Montserrat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63B3D3-F7CF-475C-B791-849D15984523}"/>
              </a:ext>
            </a:extLst>
          </p:cNvPr>
          <p:cNvSpPr/>
          <p:nvPr userDrawn="1"/>
        </p:nvSpPr>
        <p:spPr>
          <a:xfrm>
            <a:off x="1886754" y="4412197"/>
            <a:ext cx="512466" cy="50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FC47A8-12D2-4C4D-9EB0-AC6FBE800CDA}"/>
              </a:ext>
            </a:extLst>
          </p:cNvPr>
          <p:cNvSpPr/>
          <p:nvPr userDrawn="1"/>
        </p:nvSpPr>
        <p:spPr>
          <a:xfrm>
            <a:off x="2397545" y="4412197"/>
            <a:ext cx="7411476" cy="50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EB3680B-D441-4844-93A3-09FEB2FF70AA}"/>
              </a:ext>
            </a:extLst>
          </p:cNvPr>
          <p:cNvSpPr txBox="1"/>
          <p:nvPr userDrawn="1"/>
        </p:nvSpPr>
        <p:spPr>
          <a:xfrm>
            <a:off x="1962117" y="4446291"/>
            <a:ext cx="361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FR" sz="2000" b="1" i="0" u="none" strike="noStrike" dirty="0">
                <a:solidFill>
                  <a:schemeClr val="bg1"/>
                </a:solidFill>
                <a:effectLst/>
                <a:latin typeface="Montserrat" pitchFamily="2" charset="0"/>
              </a:rPr>
              <a:t>5</a:t>
            </a:r>
            <a:endParaRPr lang="fr-FR" sz="2000" b="1" dirty="0">
              <a:solidFill>
                <a:schemeClr val="bg1"/>
              </a:solidFill>
              <a:effectLst/>
              <a:latin typeface="Montserrat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0425E3-87B7-463B-A4CC-C6987AAA3785}"/>
              </a:ext>
            </a:extLst>
          </p:cNvPr>
          <p:cNvSpPr/>
          <p:nvPr userDrawn="1"/>
        </p:nvSpPr>
        <p:spPr>
          <a:xfrm>
            <a:off x="1886754" y="5063148"/>
            <a:ext cx="512466" cy="50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2BB200-EF20-4A7F-8189-1B231D6F3D23}"/>
              </a:ext>
            </a:extLst>
          </p:cNvPr>
          <p:cNvSpPr/>
          <p:nvPr userDrawn="1"/>
        </p:nvSpPr>
        <p:spPr>
          <a:xfrm>
            <a:off x="2397545" y="5063148"/>
            <a:ext cx="7411476" cy="50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6BA21DA-9DA6-43BF-B026-109B0058033D}"/>
              </a:ext>
            </a:extLst>
          </p:cNvPr>
          <p:cNvSpPr txBox="1"/>
          <p:nvPr userDrawn="1"/>
        </p:nvSpPr>
        <p:spPr>
          <a:xfrm>
            <a:off x="1962117" y="5097242"/>
            <a:ext cx="361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FR" sz="2000" b="1" i="0" u="none" strike="noStrike" dirty="0">
                <a:solidFill>
                  <a:schemeClr val="bg1"/>
                </a:solidFill>
                <a:effectLst/>
                <a:latin typeface="Montserrat" pitchFamily="2" charset="0"/>
              </a:rPr>
              <a:t>6</a:t>
            </a:r>
            <a:endParaRPr lang="fr-FR" sz="2000" b="1" dirty="0">
              <a:solidFill>
                <a:schemeClr val="bg1"/>
              </a:solidFill>
              <a:effectLst/>
              <a:latin typeface="Montserrat" pitchFamily="2" charset="0"/>
            </a:endParaRPr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39DCBE55-719A-4E50-AE2C-D725829CE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211" y="1732506"/>
            <a:ext cx="7314852" cy="5276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5C221923-6206-4C0D-AE60-3F311C884C1E}"/>
              </a:ext>
            </a:extLst>
          </p:cNvPr>
          <p:cNvSpPr txBox="1">
            <a:spLocks/>
          </p:cNvSpPr>
          <p:nvPr userDrawn="1"/>
        </p:nvSpPr>
        <p:spPr>
          <a:xfrm>
            <a:off x="2408709" y="3076686"/>
            <a:ext cx="7314852" cy="527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5" name="Titre 1">
            <a:extLst>
              <a:ext uri="{FF2B5EF4-FFF2-40B4-BE49-F238E27FC236}">
                <a16:creationId xmlns:a16="http://schemas.microsoft.com/office/drawing/2014/main" id="{80E58B42-E4F9-442D-8CAB-876A02D7D443}"/>
              </a:ext>
            </a:extLst>
          </p:cNvPr>
          <p:cNvSpPr txBox="1">
            <a:spLocks/>
          </p:cNvSpPr>
          <p:nvPr userDrawn="1"/>
        </p:nvSpPr>
        <p:spPr>
          <a:xfrm>
            <a:off x="2411211" y="2407586"/>
            <a:ext cx="7314852" cy="527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7" name="Titre 1">
            <a:extLst>
              <a:ext uri="{FF2B5EF4-FFF2-40B4-BE49-F238E27FC236}">
                <a16:creationId xmlns:a16="http://schemas.microsoft.com/office/drawing/2014/main" id="{4931FE0D-31D0-423D-8931-9A3A7966254A}"/>
              </a:ext>
            </a:extLst>
          </p:cNvPr>
          <p:cNvSpPr txBox="1">
            <a:spLocks/>
          </p:cNvSpPr>
          <p:nvPr userDrawn="1"/>
        </p:nvSpPr>
        <p:spPr>
          <a:xfrm>
            <a:off x="2408709" y="3729110"/>
            <a:ext cx="7314852" cy="527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80CBF600-65F5-4202-8F54-2708552CAF4F}"/>
              </a:ext>
            </a:extLst>
          </p:cNvPr>
          <p:cNvSpPr txBox="1">
            <a:spLocks/>
          </p:cNvSpPr>
          <p:nvPr userDrawn="1"/>
        </p:nvSpPr>
        <p:spPr>
          <a:xfrm>
            <a:off x="2408709" y="4422766"/>
            <a:ext cx="7314852" cy="527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F7770482-6E10-4DA9-B568-2CB172D062D1}"/>
              </a:ext>
            </a:extLst>
          </p:cNvPr>
          <p:cNvSpPr txBox="1">
            <a:spLocks/>
          </p:cNvSpPr>
          <p:nvPr userDrawn="1"/>
        </p:nvSpPr>
        <p:spPr>
          <a:xfrm>
            <a:off x="2397544" y="5035649"/>
            <a:ext cx="7314852" cy="527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31171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A0AFB8-F0DF-44BD-BCE2-F99D9BBD74E3}"/>
              </a:ext>
            </a:extLst>
          </p:cNvPr>
          <p:cNvSpPr/>
          <p:nvPr userDrawn="1"/>
        </p:nvSpPr>
        <p:spPr>
          <a:xfrm>
            <a:off x="0" y="611837"/>
            <a:ext cx="12192000" cy="6234545"/>
          </a:xfrm>
          <a:prstGeom prst="rect">
            <a:avLst/>
          </a:prstGeom>
          <a:gradFill>
            <a:gsLst>
              <a:gs pos="0">
                <a:srgbClr val="00618D"/>
              </a:gs>
              <a:gs pos="100000">
                <a:srgbClr val="009636">
                  <a:lumMod val="10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Graphique, noir&#10;&#10;Description générée automatiquement">
            <a:extLst>
              <a:ext uri="{FF2B5EF4-FFF2-40B4-BE49-F238E27FC236}">
                <a16:creationId xmlns:a16="http://schemas.microsoft.com/office/drawing/2014/main" id="{B89BCCB1-2F1A-433B-96AD-31EB256FB3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63" t="-992"/>
          <a:stretch/>
        </p:blipFill>
        <p:spPr>
          <a:xfrm>
            <a:off x="8795657" y="2220686"/>
            <a:ext cx="3396343" cy="4637314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0863E6-9C42-4C6D-8C53-6FFDAD965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8A8A-DE78-4926-9432-99133D658C72}" type="datetimeFigureOut">
              <a:rPr lang="fr-FR" smtClean="0"/>
              <a:t>01/06/2025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F7C8DD-C7F0-4440-85DC-256240DDA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E6B7E7-A028-472F-BE85-07B536F3C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92D6-8489-48CF-B5A1-0E53533ACD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8071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99A41F3-2A03-4067-970D-F0BF72CA1206}"/>
              </a:ext>
            </a:extLst>
          </p:cNvPr>
          <p:cNvSpPr/>
          <p:nvPr userDrawn="1"/>
        </p:nvSpPr>
        <p:spPr>
          <a:xfrm>
            <a:off x="0" y="611837"/>
            <a:ext cx="12192000" cy="6234545"/>
          </a:xfrm>
          <a:prstGeom prst="rect">
            <a:avLst/>
          </a:prstGeom>
          <a:gradFill>
            <a:gsLst>
              <a:gs pos="0">
                <a:srgbClr val="00618D"/>
              </a:gs>
              <a:gs pos="100000">
                <a:srgbClr val="009636">
                  <a:lumMod val="10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Graphique, noir&#10;&#10;Description générée automatiquement">
            <a:extLst>
              <a:ext uri="{FF2B5EF4-FFF2-40B4-BE49-F238E27FC236}">
                <a16:creationId xmlns:a16="http://schemas.microsoft.com/office/drawing/2014/main" id="{2D638782-5770-4959-88E5-4E5C2BCC18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63" t="-992"/>
          <a:stretch/>
        </p:blipFill>
        <p:spPr>
          <a:xfrm>
            <a:off x="8795657" y="2220686"/>
            <a:ext cx="3396343" cy="463731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D2773B0-59E9-413C-8EFE-E7A430955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77257"/>
            <a:ext cx="10515600" cy="2269215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Montserrat SemiBold" panose="00000700000000000000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D614F1-52D6-44FB-828E-C0B803992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73460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387B1D-5C6A-49AD-8D1C-A9BFFD371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8A8A-DE78-4926-9432-99133D658C72}" type="datetimeFigureOut">
              <a:rPr lang="fr-FR" smtClean="0"/>
              <a:t>01/06/2025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694A21-9877-49E5-8908-662EDBAF7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91056E-6226-4E32-95CE-3F6656790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92D6-8489-48CF-B5A1-0E53533ACD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359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5568F1-233F-4A60-A7A4-F8ED60BDFB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112C5D-D482-417D-B701-59C8F8800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170E70-AF5C-4E07-B699-6AE49A2E4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8A8A-DE78-4926-9432-99133D658C72}" type="datetimeFigureOut">
              <a:rPr lang="fr-FR" smtClean="0"/>
              <a:t>01/06/2025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8FA7FD7-DD15-4D76-A24F-E9180AF59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8BCF9C8-79B3-4A7D-B7E8-A25EB6CA1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92D6-8489-48CF-B5A1-0E53533ACD43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F34A85E8-4191-4EA9-91FF-DFBE17E9E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635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138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FD3A2A-0FF8-4E05-9714-8094FC5DA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29D4684-FAA5-47EC-B92C-AF7FF2CA1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8344031-87BE-4267-9C85-68DE3B36B7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4BC3FB-DD9D-40DD-83C6-647F2A0586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CB19356-CDBD-4A65-8A28-F3E01143C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8A8A-DE78-4926-9432-99133D658C72}" type="datetimeFigureOut">
              <a:rPr lang="fr-FR" smtClean="0"/>
              <a:t>01/06/2025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16E9046-9526-42A7-A801-D9156E4F7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7F014A5-F12E-471C-898F-73CC2F3E2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92D6-8489-48CF-B5A1-0E53533ACD43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08828C6B-B18E-4093-9B3E-D5CB7928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635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43665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9BA8B83-8800-4644-A98F-1BA6CB185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8A8A-DE78-4926-9432-99133D658C72}" type="datetimeFigureOut">
              <a:rPr lang="fr-FR" smtClean="0"/>
              <a:t>01/06/2025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3F20E4-0C71-44B8-8ED1-98D54218D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09DB0A-F842-4571-91FE-966BD1949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92D6-8489-48CF-B5A1-0E53533ACD43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titre 1">
            <a:extLst>
              <a:ext uri="{FF2B5EF4-FFF2-40B4-BE49-F238E27FC236}">
                <a16:creationId xmlns:a16="http://schemas.microsoft.com/office/drawing/2014/main" id="{A52F5C67-1753-433C-A5FC-150EFEFB8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635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91376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EF02904-4C02-4349-B1AE-6DF00847E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8A8A-DE78-4926-9432-99133D658C72}" type="datetimeFigureOut">
              <a:rPr lang="fr-FR" smtClean="0"/>
              <a:t>01/06/2025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BB6FC86-FD04-4FCB-A676-DF2AF4A1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A5ABB4-8AB4-4A42-A82F-68F352F55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92D6-8489-48CF-B5A1-0E53533ACD43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u titre 1">
            <a:extLst>
              <a:ext uri="{FF2B5EF4-FFF2-40B4-BE49-F238E27FC236}">
                <a16:creationId xmlns:a16="http://schemas.microsoft.com/office/drawing/2014/main" id="{2A2071E5-AF85-4444-B613-EFEEA9F4C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635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53262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DFEBD4-E8B8-44F9-922E-85946939A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78F31D-B43C-4EB6-B84D-B38E8F93F4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8A8A-DE78-4926-9432-99133D658C72}" type="datetimeFigureOut">
              <a:rPr lang="fr-FR" smtClean="0"/>
              <a:t>01/06/2025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69D43B-C74C-463F-AFBD-89DA9583F6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8E1484-AA6C-46D6-BC01-ABB1E7DD9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892D6-8489-48CF-B5A1-0E53533ACD43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9003BE2D-49D2-4D12-971E-65C21F7D9EB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0" y="6297386"/>
            <a:ext cx="12192000" cy="5651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F39741-81AF-4686-BDC1-0C252027C7BC}"/>
              </a:ext>
            </a:extLst>
          </p:cNvPr>
          <p:cNvSpPr/>
          <p:nvPr userDrawn="1"/>
        </p:nvSpPr>
        <p:spPr>
          <a:xfrm>
            <a:off x="0" y="-1"/>
            <a:ext cx="622998" cy="635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21737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4B67BA-A188-4B22-B081-F43A3EA3B62A}"/>
              </a:ext>
            </a:extLst>
          </p:cNvPr>
          <p:cNvSpPr/>
          <p:nvPr userDrawn="1"/>
        </p:nvSpPr>
        <p:spPr>
          <a:xfrm>
            <a:off x="0" y="635580"/>
            <a:ext cx="12192000" cy="298918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alpha val="8000"/>
                </a:schemeClr>
              </a:gs>
              <a:gs pos="62000">
                <a:schemeClr val="tx1">
                  <a:lumMod val="75000"/>
                  <a:lumOff val="2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917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3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tx1"/>
          </a:solidFill>
          <a:latin typeface="Montserrat SemiBold" panose="000007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uniform-agri.com/" TargetMode="Externa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form-agri.com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heriogenologie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youtube.com/@christianhanzen8109" TargetMode="External"/><Relationship Id="rId5" Type="http://schemas.openxmlformats.org/officeDocument/2006/relationships/hyperlink" Target="https://www.rumexperts.vet/" TargetMode="External"/><Relationship Id="rId4" Type="http://schemas.openxmlformats.org/officeDocument/2006/relationships/hyperlink" Target="https://www.glossairereproduction.be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FF92919-D900-45CB-AF8C-88A3D91236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4"/>
          <a:stretch/>
        </p:blipFill>
        <p:spPr>
          <a:xfrm flipH="1" flipV="1">
            <a:off x="3447920" y="7861"/>
            <a:ext cx="8744072" cy="6858000"/>
          </a:xfrm>
          <a:prstGeom prst="rect">
            <a:avLst/>
          </a:prstGeom>
        </p:spPr>
      </p:pic>
      <p:pic>
        <p:nvPicPr>
          <p:cNvPr id="5" name="Google Shape;79;p14">
            <a:extLst>
              <a:ext uri="{FF2B5EF4-FFF2-40B4-BE49-F238E27FC236}">
                <a16:creationId xmlns:a16="http://schemas.microsoft.com/office/drawing/2014/main" id="{FAF788A7-1DF6-47EF-8EEA-50A82A8D1CE8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" y="6230862"/>
            <a:ext cx="12191984" cy="634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FB94038-D017-4CAA-B0C5-AEA1AD2E5B13}"/>
              </a:ext>
            </a:extLst>
          </p:cNvPr>
          <p:cNvSpPr txBox="1">
            <a:spLocks/>
          </p:cNvSpPr>
          <p:nvPr/>
        </p:nvSpPr>
        <p:spPr>
          <a:xfrm>
            <a:off x="454237" y="1742133"/>
            <a:ext cx="6968836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618D"/>
                </a:solidFill>
                <a:latin typeface="Montserrat SemiBold" panose="000007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fr-FR" dirty="0"/>
              <a:t>Symposium international </a:t>
            </a:r>
            <a:br>
              <a:rPr lang="fr-FR" dirty="0"/>
            </a:br>
            <a:r>
              <a:rPr lang="fr-FR" dirty="0"/>
              <a:t>de la reproduction </a:t>
            </a:r>
            <a:br>
              <a:rPr lang="fr-FR" dirty="0"/>
            </a:br>
            <a:r>
              <a:rPr lang="fr-FR" dirty="0"/>
              <a:t>bovine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BDCCF8E5-7B02-40E8-B0CB-D832FD699591}"/>
              </a:ext>
            </a:extLst>
          </p:cNvPr>
          <p:cNvSpPr txBox="1">
            <a:spLocks/>
          </p:cNvSpPr>
          <p:nvPr/>
        </p:nvSpPr>
        <p:spPr>
          <a:xfrm>
            <a:off x="454237" y="4234247"/>
            <a:ext cx="3477491" cy="83127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618D"/>
                </a:solidFill>
                <a:latin typeface="Montserrat SemiBold" panose="000007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/>
              <a:t>4 et 5 juin 2025</a:t>
            </a:r>
          </a:p>
          <a:p>
            <a:pPr algn="l"/>
            <a:r>
              <a:rPr lang="fr-FR" dirty="0"/>
              <a:t>À Angers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E4BCE08-9CB0-4E42-8545-AA0E5C6A2A53}"/>
              </a:ext>
            </a:extLst>
          </p:cNvPr>
          <p:cNvGrpSpPr/>
          <p:nvPr/>
        </p:nvGrpSpPr>
        <p:grpSpPr>
          <a:xfrm>
            <a:off x="624173" y="5813082"/>
            <a:ext cx="8644818" cy="430887"/>
            <a:chOff x="713624" y="4990375"/>
            <a:chExt cx="8644818" cy="430887"/>
          </a:xfrm>
        </p:grpSpPr>
        <p:sp>
          <p:nvSpPr>
            <p:cNvPr id="14" name="Parallélogramme 13">
              <a:extLst>
                <a:ext uri="{FF2B5EF4-FFF2-40B4-BE49-F238E27FC236}">
                  <a16:creationId xmlns:a16="http://schemas.microsoft.com/office/drawing/2014/main" id="{236F913C-E7C5-4926-B745-98FA0620E7B4}"/>
                </a:ext>
              </a:extLst>
            </p:cNvPr>
            <p:cNvSpPr/>
            <p:nvPr userDrawn="1"/>
          </p:nvSpPr>
          <p:spPr>
            <a:xfrm>
              <a:off x="716791" y="5008705"/>
              <a:ext cx="8641651" cy="386881"/>
            </a:xfrm>
            <a:prstGeom prst="parallelogram">
              <a:avLst>
                <a:gd name="adj" fmla="val 4812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5E6FFEB-BEAA-40FE-B3EF-7AFE5A161D56}"/>
                </a:ext>
              </a:extLst>
            </p:cNvPr>
            <p:cNvSpPr txBox="1"/>
            <p:nvPr userDrawn="1"/>
          </p:nvSpPr>
          <p:spPr>
            <a:xfrm>
              <a:off x="713624" y="4990375"/>
              <a:ext cx="855853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b="1" i="1" u="none" dirty="0">
                  <a:solidFill>
                    <a:srgbClr val="00618D"/>
                  </a:solidFill>
                  <a:latin typeface="Montserrat" pitchFamily="2" charset="0"/>
                </a:rPr>
                <a:t>« Ensemble maîtrisons la reproduction de demain ! 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4877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4F4427-9306-5A3A-EA7D-EFE65A69D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01A317E-C6C7-847A-8E58-C548EDAD6F8F}"/>
              </a:ext>
            </a:extLst>
          </p:cNvPr>
          <p:cNvSpPr/>
          <p:nvPr/>
        </p:nvSpPr>
        <p:spPr>
          <a:xfrm>
            <a:off x="6999993" y="189477"/>
            <a:ext cx="3585926" cy="3831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594" dirty="0">
                <a:solidFill>
                  <a:schemeClr val="tx1"/>
                </a:solidFill>
              </a:rPr>
              <a:t>PG : IF-V</a:t>
            </a:r>
          </a:p>
        </p:txBody>
      </p:sp>
      <p:graphicFrame>
        <p:nvGraphicFramePr>
          <p:cNvPr id="14" name="Object 5">
            <a:extLst>
              <a:ext uri="{FF2B5EF4-FFF2-40B4-BE49-F238E27FC236}">
                <a16:creationId xmlns:a16="http://schemas.microsoft.com/office/drawing/2014/main" id="{C98AB94B-E585-B6D8-8FE9-8B10945CCD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5443043"/>
              </p:ext>
            </p:extLst>
          </p:nvPr>
        </p:nvGraphicFramePr>
        <p:xfrm>
          <a:off x="6759396" y="852557"/>
          <a:ext cx="4822128" cy="2687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Object 5">
            <a:extLst>
              <a:ext uri="{FF2B5EF4-FFF2-40B4-BE49-F238E27FC236}">
                <a16:creationId xmlns:a16="http://schemas.microsoft.com/office/drawing/2014/main" id="{BB7739DD-A132-F530-8F4A-2839D16443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00515"/>
              </p:ext>
            </p:extLst>
          </p:nvPr>
        </p:nvGraphicFramePr>
        <p:xfrm>
          <a:off x="6806558" y="3592240"/>
          <a:ext cx="4639648" cy="3072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214AFF22-ACDF-35AB-7940-CF974A0ED0BD}"/>
              </a:ext>
            </a:extLst>
          </p:cNvPr>
          <p:cNvSpPr txBox="1"/>
          <p:nvPr/>
        </p:nvSpPr>
        <p:spPr>
          <a:xfrm>
            <a:off x="993896" y="4773744"/>
            <a:ext cx="4118588" cy="92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Le risque de pathologies augmente quand la durée de la gestation diminue</a:t>
            </a:r>
          </a:p>
          <a:p>
            <a:r>
              <a:rPr lang="fr-BE" dirty="0"/>
              <a:t>(Vieira-Neto A et al. 2017)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0CC1C47-B305-A950-5104-7B211E71A825}"/>
              </a:ext>
            </a:extLst>
          </p:cNvPr>
          <p:cNvSpPr txBox="1"/>
          <p:nvPr/>
        </p:nvSpPr>
        <p:spPr>
          <a:xfrm>
            <a:off x="5112484" y="1911571"/>
            <a:ext cx="1646912" cy="36824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BE" sz="1793" dirty="0"/>
              <a:t>Races laitières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66CF9F7-1ECB-03D0-0B2B-59EF82FC2A3A}"/>
              </a:ext>
            </a:extLst>
          </p:cNvPr>
          <p:cNvSpPr txBox="1"/>
          <p:nvPr/>
        </p:nvSpPr>
        <p:spPr>
          <a:xfrm>
            <a:off x="5130884" y="3986110"/>
            <a:ext cx="1646912" cy="36824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BE" sz="1793" dirty="0"/>
              <a:t>Races à viande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B6DAE2-508F-480C-085D-02C321DBC558}"/>
              </a:ext>
            </a:extLst>
          </p:cNvPr>
          <p:cNvSpPr txBox="1"/>
          <p:nvPr/>
        </p:nvSpPr>
        <p:spPr>
          <a:xfrm>
            <a:off x="762000" y="128254"/>
            <a:ext cx="5801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000" dirty="0">
                <a:solidFill>
                  <a:srgbClr val="990033"/>
                </a:solidFill>
              </a:rPr>
              <a:t>L’intervalle entre vêlages : la période de gestation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6DBBA09-8D80-AE74-581A-0A67E0F58F81}"/>
              </a:ext>
            </a:extLst>
          </p:cNvPr>
          <p:cNvSpPr txBox="1"/>
          <p:nvPr/>
        </p:nvSpPr>
        <p:spPr>
          <a:xfrm>
            <a:off x="1014752" y="1274508"/>
            <a:ext cx="3330296" cy="1747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793" dirty="0"/>
              <a:t>La durée de gestation dépend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793" dirty="0"/>
              <a:t>du nombre de fœtus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793" dirty="0"/>
              <a:t>de la parité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793" dirty="0"/>
              <a:t>du VIF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793" dirty="0"/>
              <a:t>du sexe du veau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793" dirty="0"/>
              <a:t>et bien entendu de la race 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230BDE0-9DA6-0CC1-7F41-FFD1548D75E8}"/>
              </a:ext>
            </a:extLst>
          </p:cNvPr>
          <p:cNvSpPr txBox="1"/>
          <p:nvPr/>
        </p:nvSpPr>
        <p:spPr>
          <a:xfrm>
            <a:off x="814048" y="3022295"/>
            <a:ext cx="3731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Mwangi</a:t>
            </a:r>
            <a:r>
              <a:rPr lang="fr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 et al. J. </a:t>
            </a:r>
            <a:r>
              <a:rPr lang="fr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Dairy</a:t>
            </a:r>
            <a:r>
              <a:rPr lang="fr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</a:t>
            </a:r>
            <a:r>
              <a:rPr lang="fr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2025)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86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5" grpId="0">
        <p:bldAsOne/>
      </p:bldGraphic>
      <p:bldP spid="5" grpId="0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07205B-6379-F5C2-ACDC-029C057AE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0F412B-619B-F772-955B-CE8A8503C9D6}"/>
              </a:ext>
            </a:extLst>
          </p:cNvPr>
          <p:cNvSpPr/>
          <p:nvPr/>
        </p:nvSpPr>
        <p:spPr>
          <a:xfrm>
            <a:off x="1828749" y="990571"/>
            <a:ext cx="2366711" cy="38317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594" dirty="0"/>
              <a:t>PA : Vêlage - 1</a:t>
            </a:r>
            <a:r>
              <a:rPr lang="fr-BE" sz="1594" baseline="30000" dirty="0"/>
              <a:t>ère</a:t>
            </a:r>
            <a:r>
              <a:rPr lang="fr-BE" sz="1594" dirty="0"/>
              <a:t> IA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44F9450-041A-CCCC-E3AF-50E8CA6E6B79}"/>
              </a:ext>
            </a:extLst>
          </p:cNvPr>
          <p:cNvSpPr/>
          <p:nvPr/>
        </p:nvSpPr>
        <p:spPr>
          <a:xfrm>
            <a:off x="968128" y="2222155"/>
            <a:ext cx="3334909" cy="892979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992" dirty="0"/>
              <a:t>Hypothèses de l’allongement </a:t>
            </a:r>
          </a:p>
          <a:p>
            <a:pPr algn="ctr"/>
            <a:r>
              <a:rPr lang="fr-BE" sz="1992" dirty="0"/>
              <a:t>de la période d’attente 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5CA89D81-A0A0-9D70-239D-F7879E872E0F}"/>
              </a:ext>
            </a:extLst>
          </p:cNvPr>
          <p:cNvCxnSpPr>
            <a:cxnSpLocks/>
          </p:cNvCxnSpPr>
          <p:nvPr/>
        </p:nvCxnSpPr>
        <p:spPr>
          <a:xfrm>
            <a:off x="2043904" y="1373745"/>
            <a:ext cx="0" cy="8001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D908A789-696F-4492-8709-BEFC97C423CB}"/>
              </a:ext>
            </a:extLst>
          </p:cNvPr>
          <p:cNvSpPr txBox="1"/>
          <p:nvPr/>
        </p:nvSpPr>
        <p:spPr>
          <a:xfrm>
            <a:off x="5199519" y="1062289"/>
            <a:ext cx="6741540" cy="64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93" dirty="0">
                <a:latin typeface="+mj-lt"/>
              </a:rPr>
              <a:t>Data Uniform (</a:t>
            </a:r>
            <a:r>
              <a:rPr lang="en-US" sz="1793" dirty="0"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www.uniform-agri.com</a:t>
            </a:r>
            <a:r>
              <a:rPr lang="en-US" sz="1793" dirty="0">
                <a:latin typeface="+mj-lt"/>
              </a:rPr>
              <a:t> ) Netherlands (1420 farms), Belgium (299 farms), Germany (170 farms) and UK (480 farms).</a:t>
            </a:r>
            <a:endParaRPr lang="fr-BE" sz="1793" dirty="0">
              <a:latin typeface="+mj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D8BCA78-2777-2349-E2BE-FB850CE53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519" y="1929480"/>
            <a:ext cx="4948577" cy="445461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A3C63EF-74EB-3D97-4E61-69FF96FD43E5}"/>
              </a:ext>
            </a:extLst>
          </p:cNvPr>
          <p:cNvSpPr txBox="1"/>
          <p:nvPr/>
        </p:nvSpPr>
        <p:spPr>
          <a:xfrm>
            <a:off x="762000" y="128254"/>
            <a:ext cx="5801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000" dirty="0">
                <a:solidFill>
                  <a:srgbClr val="990033"/>
                </a:solidFill>
              </a:rPr>
              <a:t>L’intervalle entre vêlages : la période d’attente</a:t>
            </a:r>
          </a:p>
        </p:txBody>
      </p:sp>
    </p:spTree>
    <p:extLst>
      <p:ext uri="{BB962C8B-B14F-4D97-AF65-F5344CB8AC3E}">
        <p14:creationId xmlns:p14="http://schemas.microsoft.com/office/powerpoint/2010/main" val="197963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74CBBA-B224-C8B9-04F0-25A461B6A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159D35A-52AB-F9AE-D6AA-D62F2499663A}"/>
              </a:ext>
            </a:extLst>
          </p:cNvPr>
          <p:cNvSpPr/>
          <p:nvPr/>
        </p:nvSpPr>
        <p:spPr>
          <a:xfrm>
            <a:off x="4655645" y="1583096"/>
            <a:ext cx="1846752" cy="400111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992" dirty="0">
                <a:solidFill>
                  <a:schemeClr val="bg1"/>
                </a:solidFill>
              </a:rPr>
              <a:t>4 groupes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FC2927-D6D3-34C3-78BD-AD87F21D3C56}"/>
              </a:ext>
            </a:extLst>
          </p:cNvPr>
          <p:cNvSpPr txBox="1"/>
          <p:nvPr/>
        </p:nvSpPr>
        <p:spPr>
          <a:xfrm flipH="1">
            <a:off x="460582" y="2828835"/>
            <a:ext cx="4020124" cy="17543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Managériales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</a:rPr>
              <a:t>Saisonnalité des vêlages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</a:rPr>
              <a:t>Production laitière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</a:rPr>
              <a:t>Détection des chaleurs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</a:rPr>
              <a:t>Recours à des protocoles hormonaux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</a:rPr>
              <a:t>Stratégie de diagnostic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75C7C4B-75F8-576C-2382-A2A4A1594876}"/>
              </a:ext>
            </a:extLst>
          </p:cNvPr>
          <p:cNvSpPr txBox="1"/>
          <p:nvPr/>
        </p:nvSpPr>
        <p:spPr>
          <a:xfrm flipH="1">
            <a:off x="5009186" y="2828835"/>
            <a:ext cx="3469170" cy="1200329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Infectieuses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</a:rPr>
              <a:t>Métrites puerpérales/cliniques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</a:rPr>
              <a:t>Endométrites cliniques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</a:rPr>
              <a:t>Rétention placentaire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FDFB1D1-BA6C-2EED-5DC4-BE2ABE57EB8A}"/>
              </a:ext>
            </a:extLst>
          </p:cNvPr>
          <p:cNvSpPr txBox="1"/>
          <p:nvPr/>
        </p:nvSpPr>
        <p:spPr>
          <a:xfrm flipH="1">
            <a:off x="9006836" y="2828835"/>
            <a:ext cx="2026776" cy="1477328"/>
          </a:xfrm>
          <a:prstGeom prst="rect">
            <a:avLst/>
          </a:prstGeom>
          <a:solidFill>
            <a:srgbClr val="9900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Métaboliques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</a:rPr>
              <a:t>Acétonémie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</a:rPr>
              <a:t>Acidose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</a:rPr>
              <a:t>Hypocalcémie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</a:rPr>
              <a:t>BEN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4EFBA32-6560-B25A-D2D4-112BF715365E}"/>
              </a:ext>
            </a:extLst>
          </p:cNvPr>
          <p:cNvSpPr txBox="1"/>
          <p:nvPr/>
        </p:nvSpPr>
        <p:spPr>
          <a:xfrm flipH="1">
            <a:off x="3709547" y="4874792"/>
            <a:ext cx="3469170" cy="12003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Autres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</a:rPr>
              <a:t>Dystocies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</a:rPr>
              <a:t>Retard d’involution utérine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</a:rPr>
              <a:t>Mortalité néonatale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1F7D31F-0D44-E37B-EE60-F4CE909BAF48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6502397" y="1783152"/>
            <a:ext cx="3305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D6EE8ED-374F-60C4-E821-A2DFE7C0DD0F}"/>
              </a:ext>
            </a:extLst>
          </p:cNvPr>
          <p:cNvCxnSpPr>
            <a:cxnSpLocks/>
          </p:cNvCxnSpPr>
          <p:nvPr/>
        </p:nvCxnSpPr>
        <p:spPr>
          <a:xfrm flipV="1">
            <a:off x="2025728" y="1737949"/>
            <a:ext cx="2629917" cy="90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6FB121D-E731-1991-CDB5-B254188B5F4E}"/>
              </a:ext>
            </a:extLst>
          </p:cNvPr>
          <p:cNvCxnSpPr/>
          <p:nvPr/>
        </p:nvCxnSpPr>
        <p:spPr>
          <a:xfrm>
            <a:off x="2020529" y="1737949"/>
            <a:ext cx="0" cy="10908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1680EE5-70D2-22E6-86CE-C82B61DEB95C}"/>
              </a:ext>
            </a:extLst>
          </p:cNvPr>
          <p:cNvCxnSpPr>
            <a:cxnSpLocks/>
          </p:cNvCxnSpPr>
          <p:nvPr/>
        </p:nvCxnSpPr>
        <p:spPr>
          <a:xfrm>
            <a:off x="4834946" y="1983207"/>
            <a:ext cx="0" cy="28694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3F9B1F4-1230-CB13-C2BE-369CE7F6E84F}"/>
              </a:ext>
            </a:extLst>
          </p:cNvPr>
          <p:cNvCxnSpPr>
            <a:cxnSpLocks/>
          </p:cNvCxnSpPr>
          <p:nvPr/>
        </p:nvCxnSpPr>
        <p:spPr>
          <a:xfrm>
            <a:off x="5820932" y="1983207"/>
            <a:ext cx="0" cy="8456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A588F5F-09DC-82BD-74F1-917E9821751C}"/>
              </a:ext>
            </a:extLst>
          </p:cNvPr>
          <p:cNvCxnSpPr/>
          <p:nvPr/>
        </p:nvCxnSpPr>
        <p:spPr>
          <a:xfrm>
            <a:off x="9807677" y="1737949"/>
            <a:ext cx="0" cy="10908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2BA48E07-49DD-91B9-8749-084F907C2086}"/>
              </a:ext>
            </a:extLst>
          </p:cNvPr>
          <p:cNvSpPr txBox="1"/>
          <p:nvPr/>
        </p:nvSpPr>
        <p:spPr>
          <a:xfrm>
            <a:off x="762000" y="128254"/>
            <a:ext cx="5801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000" dirty="0">
                <a:solidFill>
                  <a:srgbClr val="990033"/>
                </a:solidFill>
              </a:rPr>
              <a:t>Hypothèses d’allongement de la période d’attente</a:t>
            </a:r>
          </a:p>
        </p:txBody>
      </p:sp>
    </p:spTree>
    <p:extLst>
      <p:ext uri="{BB962C8B-B14F-4D97-AF65-F5344CB8AC3E}">
        <p14:creationId xmlns:p14="http://schemas.microsoft.com/office/powerpoint/2010/main" val="299873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Connecteur droit 106"/>
          <p:cNvCxnSpPr/>
          <p:nvPr/>
        </p:nvCxnSpPr>
        <p:spPr>
          <a:xfrm>
            <a:off x="3298978" y="769262"/>
            <a:ext cx="0" cy="4794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116"/>
          <p:cNvCxnSpPr/>
          <p:nvPr/>
        </p:nvCxnSpPr>
        <p:spPr>
          <a:xfrm>
            <a:off x="3304415" y="769262"/>
            <a:ext cx="389015" cy="0"/>
          </a:xfrm>
          <a:prstGeom prst="line">
            <a:avLst/>
          </a:prstGeom>
          <a:ln w="952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/>
          <p:cNvCxnSpPr/>
          <p:nvPr/>
        </p:nvCxnSpPr>
        <p:spPr>
          <a:xfrm>
            <a:off x="2904526" y="887544"/>
            <a:ext cx="39532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134"/>
          <p:cNvCxnSpPr/>
          <p:nvPr/>
        </p:nvCxnSpPr>
        <p:spPr>
          <a:xfrm flipV="1">
            <a:off x="7021230" y="1617741"/>
            <a:ext cx="424763" cy="3154"/>
          </a:xfrm>
          <a:prstGeom prst="line">
            <a:avLst/>
          </a:prstGeom>
          <a:ln w="952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137"/>
          <p:cNvCxnSpPr/>
          <p:nvPr/>
        </p:nvCxnSpPr>
        <p:spPr>
          <a:xfrm>
            <a:off x="7033846" y="1608277"/>
            <a:ext cx="6309" cy="102984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189"/>
          <p:cNvCxnSpPr/>
          <p:nvPr/>
        </p:nvCxnSpPr>
        <p:spPr>
          <a:xfrm flipV="1">
            <a:off x="9195511" y="1212427"/>
            <a:ext cx="0" cy="955718"/>
          </a:xfrm>
          <a:prstGeom prst="line">
            <a:avLst/>
          </a:prstGeom>
          <a:ln w="952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95616065-EAD7-633F-35B7-96BFCBCA20D8}"/>
              </a:ext>
            </a:extLst>
          </p:cNvPr>
          <p:cNvCxnSpPr/>
          <p:nvPr/>
        </p:nvCxnSpPr>
        <p:spPr>
          <a:xfrm>
            <a:off x="3334837" y="1248698"/>
            <a:ext cx="215156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00E7DB3F-E687-96F2-E8F7-77A259E4F186}"/>
              </a:ext>
            </a:extLst>
          </p:cNvPr>
          <p:cNvSpPr txBox="1"/>
          <p:nvPr/>
        </p:nvSpPr>
        <p:spPr>
          <a:xfrm>
            <a:off x="643038" y="4992716"/>
            <a:ext cx="2248170" cy="36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793" dirty="0">
                <a:solidFill>
                  <a:schemeClr val="bg1"/>
                </a:solidFill>
              </a:rPr>
              <a:t>Objectif : 60 jours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B610AD6-6089-7C32-D0AE-F5986135A432}"/>
              </a:ext>
            </a:extLst>
          </p:cNvPr>
          <p:cNvSpPr txBox="1"/>
          <p:nvPr/>
        </p:nvSpPr>
        <p:spPr>
          <a:xfrm>
            <a:off x="2346999" y="1210734"/>
            <a:ext cx="7450613" cy="36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793" dirty="0">
                <a:solidFill>
                  <a:srgbClr val="990033"/>
                </a:solidFill>
              </a:rPr>
              <a:t>Production moyenne d’une vache laitière dans le monde : 2.266 litres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D07D061-8C60-8F4F-5F79-0B27F38F18E0}"/>
              </a:ext>
            </a:extLst>
          </p:cNvPr>
          <p:cNvSpPr txBox="1"/>
          <p:nvPr/>
        </p:nvSpPr>
        <p:spPr>
          <a:xfrm>
            <a:off x="762000" y="128254"/>
            <a:ext cx="5801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000" dirty="0">
                <a:solidFill>
                  <a:srgbClr val="990033"/>
                </a:solidFill>
              </a:rPr>
              <a:t>Cause volontaire : la production laitière 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E512FE7C-FA94-4413-1097-C1A42EAB4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705" y="1884369"/>
            <a:ext cx="8834995" cy="433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182B6C96-776C-8A3D-595A-33F97189AE34}"/>
              </a:ext>
            </a:extLst>
          </p:cNvPr>
          <p:cNvSpPr/>
          <p:nvPr/>
        </p:nvSpPr>
        <p:spPr>
          <a:xfrm>
            <a:off x="2827349" y="3579541"/>
            <a:ext cx="705350" cy="25112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896"/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C8AF77CC-775E-A9CA-09C2-A9065FD318FF}"/>
              </a:ext>
            </a:extLst>
          </p:cNvPr>
          <p:cNvSpPr/>
          <p:nvPr/>
        </p:nvSpPr>
        <p:spPr>
          <a:xfrm>
            <a:off x="9419509" y="1971917"/>
            <a:ext cx="809212" cy="41661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896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58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AF76B-3A7D-0AA9-27EC-E54180EF3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FAA2CC0-0854-4060-E04B-641976C85934}"/>
              </a:ext>
            </a:extLst>
          </p:cNvPr>
          <p:cNvSpPr/>
          <p:nvPr/>
        </p:nvSpPr>
        <p:spPr>
          <a:xfrm>
            <a:off x="1828750" y="1109427"/>
            <a:ext cx="2797022" cy="38317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594" dirty="0"/>
              <a:t>PR : 1</a:t>
            </a:r>
            <a:r>
              <a:rPr lang="fr-BE" sz="1594" baseline="30000" dirty="0"/>
              <a:t>ère</a:t>
            </a:r>
            <a:r>
              <a:rPr lang="fr-BE" sz="1594" dirty="0"/>
              <a:t> IA-IF /dernière IA)</a:t>
            </a:r>
          </a:p>
        </p:txBody>
      </p:sp>
      <p:sp>
        <p:nvSpPr>
          <p:cNvPr id="2" name="Rectangle à coins arrondis 97">
            <a:extLst>
              <a:ext uri="{FF2B5EF4-FFF2-40B4-BE49-F238E27FC236}">
                <a16:creationId xmlns:a16="http://schemas.microsoft.com/office/drawing/2014/main" id="{28F472D3-3D64-DAEA-8D70-A3CA8D41ADA0}"/>
              </a:ext>
            </a:extLst>
          </p:cNvPr>
          <p:cNvSpPr/>
          <p:nvPr/>
        </p:nvSpPr>
        <p:spPr>
          <a:xfrm>
            <a:off x="860549" y="3097634"/>
            <a:ext cx="4052096" cy="884431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fr-BE" altLang="fr-FR" sz="1992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Hypothèses de l’allongement de la période de reproduction 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394F5EC7-0B70-C3F5-8959-408BAEEF9ADB}"/>
              </a:ext>
            </a:extLst>
          </p:cNvPr>
          <p:cNvCxnSpPr>
            <a:cxnSpLocks/>
          </p:cNvCxnSpPr>
          <p:nvPr/>
        </p:nvCxnSpPr>
        <p:spPr>
          <a:xfrm>
            <a:off x="2670306" y="1527526"/>
            <a:ext cx="0" cy="15890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C12140F8-475B-8951-89DC-E05FCC41A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548" y="1994630"/>
            <a:ext cx="5442391" cy="410272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89EC38F-BAD9-FB1F-FDD4-BF4ED2597601}"/>
              </a:ext>
            </a:extLst>
          </p:cNvPr>
          <p:cNvSpPr txBox="1"/>
          <p:nvPr/>
        </p:nvSpPr>
        <p:spPr>
          <a:xfrm>
            <a:off x="5199519" y="1145863"/>
            <a:ext cx="6741540" cy="64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93" dirty="0">
                <a:solidFill>
                  <a:schemeClr val="bg1"/>
                </a:solidFill>
                <a:latin typeface="+mj-lt"/>
              </a:rPr>
              <a:t>Data Uniform (</a:t>
            </a:r>
            <a:r>
              <a:rPr lang="en-US" sz="1793" dirty="0">
                <a:solidFill>
                  <a:schemeClr val="bg1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www.uniform-agri.com</a:t>
            </a:r>
            <a:r>
              <a:rPr lang="en-US" sz="1793" dirty="0">
                <a:solidFill>
                  <a:schemeClr val="bg1"/>
                </a:solidFill>
                <a:latin typeface="+mj-lt"/>
              </a:rPr>
              <a:t> ) Netherlands (1420 farms), Belgium (299 farms), Germany (170 farms) and UK (480 farms).</a:t>
            </a:r>
            <a:endParaRPr lang="fr-BE" sz="1793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E399E23-28D4-8A7E-BD78-7D123CCAFE2C}"/>
              </a:ext>
            </a:extLst>
          </p:cNvPr>
          <p:cNvSpPr txBox="1"/>
          <p:nvPr/>
        </p:nvSpPr>
        <p:spPr>
          <a:xfrm>
            <a:off x="6557216" y="2276799"/>
            <a:ext cx="4087955" cy="36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93" dirty="0">
                <a:latin typeface="+mj-lt"/>
              </a:rPr>
              <a:t>(% </a:t>
            </a:r>
            <a:r>
              <a:rPr lang="en-US" sz="1793" dirty="0" err="1">
                <a:latin typeface="+mj-lt"/>
              </a:rPr>
              <a:t>moyen</a:t>
            </a:r>
            <a:r>
              <a:rPr lang="en-US" sz="1793" dirty="0">
                <a:latin typeface="+mj-lt"/>
              </a:rPr>
              <a:t> de gestation par insemination)</a:t>
            </a:r>
            <a:endParaRPr lang="fr-BE" sz="1793" dirty="0">
              <a:latin typeface="+mj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5014795-7C9B-EE9F-049B-5A4F216D4C24}"/>
              </a:ext>
            </a:extLst>
          </p:cNvPr>
          <p:cNvSpPr txBox="1"/>
          <p:nvPr/>
        </p:nvSpPr>
        <p:spPr>
          <a:xfrm>
            <a:off x="762000" y="128254"/>
            <a:ext cx="5801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000" dirty="0">
                <a:solidFill>
                  <a:srgbClr val="990033"/>
                </a:solidFill>
              </a:rPr>
              <a:t>L’intervalle entre vêlages : la période de reproduction</a:t>
            </a:r>
          </a:p>
        </p:txBody>
      </p:sp>
    </p:spTree>
    <p:extLst>
      <p:ext uri="{BB962C8B-B14F-4D97-AF65-F5344CB8AC3E}">
        <p14:creationId xmlns:p14="http://schemas.microsoft.com/office/powerpoint/2010/main" val="43961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Text Box 10"/>
          <p:cNvSpPr txBox="1">
            <a:spLocks noChangeArrowheads="1"/>
          </p:cNvSpPr>
          <p:nvPr/>
        </p:nvSpPr>
        <p:spPr bwMode="auto">
          <a:xfrm>
            <a:off x="8099959" y="1050745"/>
            <a:ext cx="1621250" cy="336409"/>
          </a:xfrm>
          <a:prstGeom prst="rect">
            <a:avLst/>
          </a:prstGeom>
          <a:solidFill>
            <a:srgbClr val="008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90840" tIns="45420" rIns="90840" bIns="4542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Mistral" pitchFamily="66" charset="0"/>
              <a:buChar char="●"/>
              <a:defRPr sz="2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159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 tardive</a:t>
            </a:r>
            <a:endParaRPr lang="fr-FR" altLang="fr-FR" sz="159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261" name="Text Box 11"/>
          <p:cNvSpPr txBox="1">
            <a:spLocks noChangeArrowheads="1"/>
          </p:cNvSpPr>
          <p:nvPr/>
        </p:nvSpPr>
        <p:spPr bwMode="auto">
          <a:xfrm>
            <a:off x="6248757" y="1063363"/>
            <a:ext cx="1160132" cy="336409"/>
          </a:xfrm>
          <a:prstGeom prst="rect">
            <a:avLst/>
          </a:prstGeom>
          <a:solidFill>
            <a:srgbClr val="008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840" tIns="45420" rIns="90840" bIns="4542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Mistral" pitchFamily="66" charset="0"/>
              <a:buChar char="●"/>
              <a:defRPr sz="2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159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 précoce</a:t>
            </a:r>
            <a:endParaRPr lang="fr-FR" altLang="fr-FR" sz="159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262" name="Text Box 12"/>
          <p:cNvSpPr txBox="1">
            <a:spLocks noChangeArrowheads="1"/>
          </p:cNvSpPr>
          <p:nvPr/>
        </p:nvSpPr>
        <p:spPr bwMode="auto">
          <a:xfrm>
            <a:off x="1304693" y="1063363"/>
            <a:ext cx="1567809" cy="336409"/>
          </a:xfrm>
          <a:prstGeom prst="rect">
            <a:avLst/>
          </a:prstGeom>
          <a:solidFill>
            <a:srgbClr val="008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840" tIns="45420" rIns="90840" bIns="4542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Mistral" pitchFamily="66" charset="0"/>
              <a:buChar char="●"/>
              <a:defRPr sz="2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159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fécondation</a:t>
            </a:r>
            <a:endParaRPr lang="fr-FR" altLang="fr-FR" sz="159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263" name="Text Box 13"/>
          <p:cNvSpPr txBox="1">
            <a:spLocks noChangeArrowheads="1"/>
          </p:cNvSpPr>
          <p:nvPr/>
        </p:nvSpPr>
        <p:spPr bwMode="auto">
          <a:xfrm>
            <a:off x="10358354" y="1039709"/>
            <a:ext cx="1539242" cy="336409"/>
          </a:xfrm>
          <a:prstGeom prst="rect">
            <a:avLst/>
          </a:prstGeom>
          <a:solidFill>
            <a:srgbClr val="008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90840" tIns="45420" rIns="90840" bIns="4542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Mistral" pitchFamily="66" charset="0"/>
              <a:buChar char="●"/>
              <a:defRPr sz="2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159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Avortements</a:t>
            </a:r>
            <a:endParaRPr lang="fr-FR" altLang="fr-FR" sz="159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264" name="Titre 1"/>
          <p:cNvSpPr txBox="1">
            <a:spLocks/>
          </p:cNvSpPr>
          <p:nvPr/>
        </p:nvSpPr>
        <p:spPr bwMode="auto">
          <a:xfrm>
            <a:off x="4644535" y="1039707"/>
            <a:ext cx="1082936" cy="389541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840" tIns="45420" rIns="90840" bIns="45420" anchor="ctr"/>
          <a:lstStyle>
            <a:lvl1pPr>
              <a:spcBef>
                <a:spcPct val="20000"/>
              </a:spcBef>
              <a:buClr>
                <a:schemeClr val="tx1"/>
              </a:buClr>
              <a:buFont typeface="Mistral" pitchFamily="66" charset="0"/>
              <a:buChar char="●"/>
              <a:defRPr sz="2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159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Infertilité</a:t>
            </a:r>
          </a:p>
        </p:txBody>
      </p:sp>
      <p:sp>
        <p:nvSpPr>
          <p:cNvPr id="96265" name="Text Box 14"/>
          <p:cNvSpPr txBox="1">
            <a:spLocks noChangeArrowheads="1"/>
          </p:cNvSpPr>
          <p:nvPr/>
        </p:nvSpPr>
        <p:spPr bwMode="auto">
          <a:xfrm>
            <a:off x="1212045" y="1508102"/>
            <a:ext cx="2373093" cy="336409"/>
          </a:xfrm>
          <a:prstGeom prst="rect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840" tIns="45420" rIns="90840" bIns="4542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Mistral" pitchFamily="66" charset="0"/>
              <a:buChar char="●"/>
              <a:defRPr sz="2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159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Endométrites subcliniques</a:t>
            </a:r>
            <a:endParaRPr lang="fr-FR" altLang="fr-FR" sz="159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266" name="Text Box 15"/>
          <p:cNvSpPr txBox="1">
            <a:spLocks noChangeArrowheads="1"/>
          </p:cNvSpPr>
          <p:nvPr/>
        </p:nvSpPr>
        <p:spPr bwMode="auto">
          <a:xfrm>
            <a:off x="1213681" y="4913045"/>
            <a:ext cx="2335775" cy="336409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840" tIns="45420" rIns="90840" bIns="4542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Mistral" pitchFamily="66" charset="0"/>
              <a:buChar char="●"/>
              <a:defRPr sz="2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159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Exactitude de la détection</a:t>
            </a:r>
            <a:endParaRPr lang="fr-FR" altLang="fr-FR" sz="159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267" name="Text Box 16"/>
          <p:cNvSpPr txBox="1">
            <a:spLocks noChangeArrowheads="1"/>
          </p:cNvSpPr>
          <p:nvPr/>
        </p:nvSpPr>
        <p:spPr bwMode="auto">
          <a:xfrm>
            <a:off x="1179894" y="2323460"/>
            <a:ext cx="697569" cy="336409"/>
          </a:xfrm>
          <a:prstGeom prst="rect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840" tIns="45420" rIns="90840" bIns="4542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Mistral" pitchFamily="66" charset="0"/>
              <a:buChar char="●"/>
              <a:defRPr sz="2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159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Kystes</a:t>
            </a:r>
            <a:endParaRPr lang="fr-FR" altLang="fr-FR" sz="159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268" name="Text Box 21"/>
          <p:cNvSpPr txBox="1">
            <a:spLocks noChangeArrowheads="1"/>
          </p:cNvSpPr>
          <p:nvPr/>
        </p:nvSpPr>
        <p:spPr bwMode="auto">
          <a:xfrm>
            <a:off x="1191086" y="5770983"/>
            <a:ext cx="1752090" cy="336409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840" tIns="45420" rIns="90840" bIns="4542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Mistral" pitchFamily="66" charset="0"/>
              <a:buChar char="●"/>
              <a:defRPr sz="2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159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Gestion du sperme</a:t>
            </a:r>
            <a:endParaRPr lang="fr-FR" altLang="fr-FR" sz="159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269" name="Text Box 22"/>
          <p:cNvSpPr txBox="1">
            <a:spLocks noChangeArrowheads="1"/>
          </p:cNvSpPr>
          <p:nvPr/>
        </p:nvSpPr>
        <p:spPr bwMode="auto">
          <a:xfrm>
            <a:off x="1201570" y="5342014"/>
            <a:ext cx="1356276" cy="336409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840" tIns="45420" rIns="90840" bIns="4542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Mistral" pitchFamily="66" charset="0"/>
              <a:buChar char="●"/>
              <a:defRPr sz="2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159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Qualité de l’IA</a:t>
            </a:r>
            <a:endParaRPr lang="fr-FR" altLang="fr-FR" sz="159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270" name="Text Box 14"/>
          <p:cNvSpPr txBox="1">
            <a:spLocks noChangeArrowheads="1"/>
          </p:cNvSpPr>
          <p:nvPr/>
        </p:nvSpPr>
        <p:spPr bwMode="auto">
          <a:xfrm>
            <a:off x="1176154" y="4491959"/>
            <a:ext cx="1721247" cy="336409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840" tIns="45420" rIns="90840" bIns="4542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Mistral" pitchFamily="66" charset="0"/>
              <a:buChar char="●"/>
              <a:defRPr sz="2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159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Politique 1</a:t>
            </a:r>
            <a:r>
              <a:rPr lang="fr-BE" altLang="fr-FR" sz="1590" baseline="30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BE" altLang="fr-FR" sz="159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IA PP</a:t>
            </a:r>
            <a:endParaRPr lang="fr-FR" altLang="fr-FR" sz="159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7" name="Text Box 13"/>
          <p:cNvSpPr txBox="1">
            <a:spLocks noChangeArrowheads="1"/>
          </p:cNvSpPr>
          <p:nvPr/>
        </p:nvSpPr>
        <p:spPr bwMode="auto">
          <a:xfrm>
            <a:off x="9236932" y="4755336"/>
            <a:ext cx="1759207" cy="33640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840" tIns="45420" rIns="90840" bIns="4542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fr-BE" sz="1590" dirty="0">
                <a:latin typeface="Calibri" panose="020F0502020204030204" pitchFamily="34" charset="0"/>
                <a:cs typeface="Calibri" panose="020F0502020204030204" pitchFamily="34" charset="0"/>
              </a:rPr>
              <a:t>Causes biologiques</a:t>
            </a:r>
            <a:endParaRPr lang="fr-FR" sz="159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8" name="Text Box 13"/>
          <p:cNvSpPr txBox="1">
            <a:spLocks noChangeArrowheads="1"/>
          </p:cNvSpPr>
          <p:nvPr/>
        </p:nvSpPr>
        <p:spPr bwMode="auto">
          <a:xfrm>
            <a:off x="8996863" y="5893996"/>
            <a:ext cx="2127897" cy="33640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840" tIns="45420" rIns="90840" bIns="4542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fr-BE" sz="1590" dirty="0">
                <a:latin typeface="Calibri" panose="020F0502020204030204" pitchFamily="34" charset="0"/>
                <a:cs typeface="Calibri" panose="020F0502020204030204" pitchFamily="34" charset="0"/>
              </a:rPr>
              <a:t>Causes non biologiques</a:t>
            </a:r>
            <a:endParaRPr lang="fr-FR" sz="159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273" name="Titre 1"/>
          <p:cNvSpPr txBox="1">
            <a:spLocks/>
          </p:cNvSpPr>
          <p:nvPr/>
        </p:nvSpPr>
        <p:spPr bwMode="auto">
          <a:xfrm>
            <a:off x="5459340" y="2102208"/>
            <a:ext cx="529083" cy="389541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90840" tIns="45420" rIns="90840" bIns="45420" anchor="ctr"/>
          <a:lstStyle>
            <a:lvl1pPr>
              <a:spcBef>
                <a:spcPct val="20000"/>
              </a:spcBef>
              <a:buClr>
                <a:schemeClr val="tx1"/>
              </a:buClr>
              <a:buFont typeface="Mistral" pitchFamily="66" charset="0"/>
              <a:buChar char="●"/>
              <a:defRPr sz="2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1590" dirty="0">
                <a:latin typeface="Calibri" panose="020F0502020204030204" pitchFamily="34" charset="0"/>
                <a:cs typeface="Calibri" panose="020F0502020204030204" pitchFamily="34" charset="0"/>
              </a:rPr>
              <a:t>BEN</a:t>
            </a:r>
          </a:p>
        </p:txBody>
      </p:sp>
      <p:sp>
        <p:nvSpPr>
          <p:cNvPr id="130" name="Titre 1"/>
          <p:cNvSpPr txBox="1">
            <a:spLocks/>
          </p:cNvSpPr>
          <p:nvPr/>
        </p:nvSpPr>
        <p:spPr>
          <a:xfrm>
            <a:off x="4029096" y="2625471"/>
            <a:ext cx="1100437" cy="2641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90840" tIns="45420" rIns="90840" bIns="4542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 Narrow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Subcliniques</a:t>
            </a:r>
          </a:p>
        </p:txBody>
      </p:sp>
      <p:sp>
        <p:nvSpPr>
          <p:cNvPr id="151" name="Text Box 21"/>
          <p:cNvSpPr txBox="1">
            <a:spLocks noChangeArrowheads="1"/>
          </p:cNvSpPr>
          <p:nvPr/>
        </p:nvSpPr>
        <p:spPr bwMode="auto">
          <a:xfrm>
            <a:off x="3984875" y="4387082"/>
            <a:ext cx="1459381" cy="73536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90840" tIns="45420" rIns="90840" bIns="4542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Conditionnement</a:t>
            </a:r>
          </a:p>
          <a:p>
            <a:pPr eaLnBrk="1" hangingPunct="1"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Conservation</a:t>
            </a:r>
          </a:p>
          <a:p>
            <a:pPr eaLnBrk="1" hangingPunct="1"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Décongélation</a:t>
            </a:r>
            <a:endParaRPr lang="fr-FR" sz="1394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" name="Text Box 21"/>
          <p:cNvSpPr txBox="1">
            <a:spLocks noChangeArrowheads="1"/>
          </p:cNvSpPr>
          <p:nvPr/>
        </p:nvSpPr>
        <p:spPr bwMode="auto">
          <a:xfrm>
            <a:off x="3961813" y="5284448"/>
            <a:ext cx="1533119" cy="73536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90840" tIns="45420" rIns="90840" bIns="4542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Moment (AM/PM)</a:t>
            </a:r>
          </a:p>
          <a:p>
            <a:pPr eaLnBrk="1" hangingPunct="1"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Hygiène</a:t>
            </a:r>
          </a:p>
          <a:p>
            <a:pPr eaLnBrk="1" hangingPunct="1"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Site anatomique</a:t>
            </a:r>
          </a:p>
        </p:txBody>
      </p:sp>
      <p:sp>
        <p:nvSpPr>
          <p:cNvPr id="96277" name="Text Box 16"/>
          <p:cNvSpPr txBox="1">
            <a:spLocks noChangeArrowheads="1"/>
          </p:cNvSpPr>
          <p:nvPr/>
        </p:nvSpPr>
        <p:spPr bwMode="auto">
          <a:xfrm>
            <a:off x="1168326" y="2771354"/>
            <a:ext cx="2274732" cy="336409"/>
          </a:xfrm>
          <a:prstGeom prst="rect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840" tIns="45420" rIns="90840" bIns="4542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Mistral" pitchFamily="66" charset="0"/>
              <a:buChar char="●"/>
              <a:defRPr sz="2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159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Mammites/Endométrites</a:t>
            </a:r>
            <a:endParaRPr lang="fr-FR" altLang="fr-FR" sz="159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278" name="Text Box 16"/>
          <p:cNvSpPr txBox="1">
            <a:spLocks noChangeArrowheads="1"/>
          </p:cNvSpPr>
          <p:nvPr/>
        </p:nvSpPr>
        <p:spPr bwMode="auto">
          <a:xfrm>
            <a:off x="1189976" y="1929187"/>
            <a:ext cx="3040070" cy="336409"/>
          </a:xfrm>
          <a:prstGeom prst="rect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840" tIns="45420" rIns="90840" bIns="4542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Mistral" pitchFamily="66" charset="0"/>
              <a:buChar char="●"/>
              <a:defRPr sz="2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159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Qualité du recrutement folliculaire</a:t>
            </a:r>
            <a:endParaRPr lang="fr-FR" altLang="fr-FR" sz="159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279" name="Text Box 16"/>
          <p:cNvSpPr txBox="1">
            <a:spLocks noChangeArrowheads="1"/>
          </p:cNvSpPr>
          <p:nvPr/>
        </p:nvSpPr>
        <p:spPr bwMode="auto">
          <a:xfrm>
            <a:off x="1181590" y="3194014"/>
            <a:ext cx="1072545" cy="336409"/>
          </a:xfrm>
          <a:prstGeom prst="rect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840" tIns="45420" rIns="90840" bIns="4542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Mistral" pitchFamily="66" charset="0"/>
              <a:buChar char="●"/>
              <a:defRPr sz="2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159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Salpingites</a:t>
            </a:r>
            <a:endParaRPr lang="fr-FR" altLang="fr-FR" sz="159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7" name="Text Box 21"/>
          <p:cNvSpPr txBox="1">
            <a:spLocks noChangeArrowheads="1"/>
          </p:cNvSpPr>
          <p:nvPr/>
        </p:nvSpPr>
        <p:spPr bwMode="auto">
          <a:xfrm>
            <a:off x="1210073" y="6231494"/>
            <a:ext cx="2134950" cy="336409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840" tIns="45420" rIns="90840" bIns="4542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fr-BE" sz="159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 environnemental</a:t>
            </a:r>
            <a:endParaRPr lang="fr-FR" sz="159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403008" y="2063239"/>
            <a:ext cx="2535060" cy="33640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lIns="90840" tIns="45420" rIns="90840" bIns="45420">
            <a:spAutoFit/>
          </a:bodyPr>
          <a:lstStyle/>
          <a:p>
            <a:pPr>
              <a:defRPr/>
            </a:pPr>
            <a:r>
              <a:rPr lang="fr-FR" sz="159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Anomalies chromosomiques</a:t>
            </a:r>
            <a:endParaRPr lang="fr-BE" sz="159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6403007" y="3700260"/>
            <a:ext cx="2054426" cy="33640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lIns="90840" tIns="45420" rIns="90840" bIns="45420">
            <a:spAutoFit/>
          </a:bodyPr>
          <a:lstStyle/>
          <a:p>
            <a:pPr>
              <a:defRPr/>
            </a:pPr>
            <a:r>
              <a:rPr lang="fr-FR" sz="159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 in vitro</a:t>
            </a:r>
            <a:endParaRPr lang="fr-BE" sz="159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6411418" y="2889634"/>
            <a:ext cx="2195223" cy="33640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lIns="90840" tIns="45420" rIns="90840" bIns="45420">
            <a:spAutoFit/>
          </a:bodyPr>
          <a:lstStyle/>
          <a:p>
            <a:pPr>
              <a:defRPr/>
            </a:pPr>
            <a:r>
              <a:rPr lang="fr-FR" sz="159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 environnemental </a:t>
            </a:r>
            <a:endParaRPr lang="fr-BE" sz="159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411420" y="1654774"/>
            <a:ext cx="2361433" cy="33640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lIns="90840" tIns="45420" rIns="90840" bIns="45420">
            <a:spAutoFit/>
          </a:bodyPr>
          <a:lstStyle/>
          <a:p>
            <a:pPr>
              <a:defRPr/>
            </a:pPr>
            <a:r>
              <a:rPr lang="fr-FR" sz="159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Facteurs alimentaires</a:t>
            </a:r>
            <a:endParaRPr lang="fr-BE" sz="159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6403008" y="2473283"/>
            <a:ext cx="2172182" cy="33640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lIns="90840" tIns="45420" rIns="90840" bIns="45420">
            <a:spAutoFit/>
          </a:bodyPr>
          <a:lstStyle/>
          <a:p>
            <a:pPr>
              <a:defRPr/>
            </a:pPr>
            <a:r>
              <a:rPr lang="fr-FR" sz="159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Facteurs infectieux</a:t>
            </a:r>
            <a:endParaRPr lang="fr-BE" sz="159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6403008" y="3291793"/>
            <a:ext cx="1581273" cy="33640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lIns="90840" tIns="45420" rIns="90840" bIns="45420">
            <a:spAutoFit/>
          </a:bodyPr>
          <a:lstStyle/>
          <a:p>
            <a:pPr>
              <a:defRPr/>
            </a:pPr>
            <a:r>
              <a:rPr lang="fr-FR" sz="159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Effets </a:t>
            </a:r>
            <a:r>
              <a:rPr lang="fr-FR" sz="1590" kern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iâtrogènes</a:t>
            </a:r>
            <a:endParaRPr lang="fr-BE" sz="159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2" name="Titre 1"/>
          <p:cNvSpPr txBox="1">
            <a:spLocks/>
          </p:cNvSpPr>
          <p:nvPr/>
        </p:nvSpPr>
        <p:spPr>
          <a:xfrm>
            <a:off x="9409998" y="3256308"/>
            <a:ext cx="1425740" cy="34380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90840" tIns="45420" rIns="90840" bIns="4542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 Narrow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Palpation, </a:t>
            </a:r>
            <a:r>
              <a:rPr lang="fr-BE" sz="1394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PGFs</a:t>
            </a:r>
            <a:endParaRPr lang="fr-BE" sz="1394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" name="Titre 1"/>
          <p:cNvSpPr txBox="1">
            <a:spLocks/>
          </p:cNvSpPr>
          <p:nvPr/>
        </p:nvSpPr>
        <p:spPr>
          <a:xfrm>
            <a:off x="9033600" y="3697891"/>
            <a:ext cx="1619145" cy="70180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90840" tIns="45420" rIns="90840" bIns="4542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 Narrow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Qualité </a:t>
            </a:r>
          </a:p>
          <a:p>
            <a:pPr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Nature des milieux</a:t>
            </a:r>
          </a:p>
          <a:p>
            <a:pPr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Biosécurité</a:t>
            </a:r>
          </a:p>
        </p:txBody>
      </p:sp>
      <p:sp>
        <p:nvSpPr>
          <p:cNvPr id="178" name="Titre 1"/>
          <p:cNvSpPr txBox="1">
            <a:spLocks/>
          </p:cNvSpPr>
          <p:nvPr/>
        </p:nvSpPr>
        <p:spPr>
          <a:xfrm>
            <a:off x="9273317" y="2470915"/>
            <a:ext cx="2113299" cy="3201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90840" tIns="45420" rIns="90840" bIns="4542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 Narrow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Mammites/Endométrites</a:t>
            </a:r>
          </a:p>
        </p:txBody>
      </p:sp>
      <p:sp>
        <p:nvSpPr>
          <p:cNvPr id="179" name="Titre 1"/>
          <p:cNvSpPr txBox="1">
            <a:spLocks/>
          </p:cNvSpPr>
          <p:nvPr/>
        </p:nvSpPr>
        <p:spPr>
          <a:xfrm>
            <a:off x="9340607" y="1463155"/>
            <a:ext cx="1539239" cy="4810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90840" tIns="45420" rIns="90840" bIns="4542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 Narrow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Manque d’énergie</a:t>
            </a:r>
          </a:p>
          <a:p>
            <a:pPr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Excès N</a:t>
            </a:r>
          </a:p>
        </p:txBody>
      </p:sp>
      <p:sp>
        <p:nvSpPr>
          <p:cNvPr id="182" name="Titre 1"/>
          <p:cNvSpPr txBox="1">
            <a:spLocks/>
          </p:cNvSpPr>
          <p:nvPr/>
        </p:nvSpPr>
        <p:spPr>
          <a:xfrm>
            <a:off x="9416307" y="2849416"/>
            <a:ext cx="513130" cy="34853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90840" tIns="45420" rIns="90840" bIns="4542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 Narrow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</a:p>
        </p:txBody>
      </p:sp>
      <p:sp>
        <p:nvSpPr>
          <p:cNvPr id="183" name="Titre 1"/>
          <p:cNvSpPr txBox="1">
            <a:spLocks/>
          </p:cNvSpPr>
          <p:nvPr/>
        </p:nvSpPr>
        <p:spPr>
          <a:xfrm>
            <a:off x="6512354" y="4101630"/>
            <a:ext cx="2001855" cy="10708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90840" tIns="45420" rIns="90840" bIns="4542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 Narrow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Bactéries</a:t>
            </a:r>
          </a:p>
          <a:p>
            <a:pPr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Virus (IBR, BVD)</a:t>
            </a:r>
          </a:p>
          <a:p>
            <a:pPr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Champignons</a:t>
            </a:r>
          </a:p>
          <a:p>
            <a:pPr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Levures</a:t>
            </a:r>
          </a:p>
          <a:p>
            <a:pPr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Protozoaires</a:t>
            </a:r>
          </a:p>
        </p:txBody>
      </p:sp>
      <p:sp>
        <p:nvSpPr>
          <p:cNvPr id="185" name="Titre 1"/>
          <p:cNvSpPr txBox="1">
            <a:spLocks/>
          </p:cNvSpPr>
          <p:nvPr/>
        </p:nvSpPr>
        <p:spPr>
          <a:xfrm>
            <a:off x="7243496" y="5280211"/>
            <a:ext cx="1241693" cy="133579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90840" tIns="45420" rIns="90840" bIns="4542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 Narrow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Nutritionnels</a:t>
            </a:r>
          </a:p>
          <a:p>
            <a:pPr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Physiques</a:t>
            </a:r>
          </a:p>
          <a:p>
            <a:pPr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Chimiques</a:t>
            </a:r>
          </a:p>
          <a:p>
            <a:pPr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Génétiques</a:t>
            </a:r>
          </a:p>
          <a:p>
            <a:pPr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Iatrogènes</a:t>
            </a:r>
          </a:p>
        </p:txBody>
      </p:sp>
      <p:sp>
        <p:nvSpPr>
          <p:cNvPr id="96295" name="Text Box 16"/>
          <p:cNvSpPr txBox="1">
            <a:spLocks noChangeArrowheads="1"/>
          </p:cNvSpPr>
          <p:nvPr/>
        </p:nvSpPr>
        <p:spPr bwMode="auto">
          <a:xfrm>
            <a:off x="1188794" y="3621406"/>
            <a:ext cx="1697523" cy="336409"/>
          </a:xfrm>
          <a:prstGeom prst="rect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840" tIns="45420" rIns="90840" bIns="4542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Mistral" pitchFamily="66" charset="0"/>
              <a:buChar char="●"/>
              <a:defRPr sz="2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159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Uro/pneumovagin</a:t>
            </a:r>
            <a:endParaRPr lang="fr-FR" altLang="fr-FR" sz="159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296" name="Titre 1"/>
          <p:cNvSpPr txBox="1">
            <a:spLocks/>
          </p:cNvSpPr>
          <p:nvPr/>
        </p:nvSpPr>
        <p:spPr bwMode="auto">
          <a:xfrm>
            <a:off x="10652747" y="2036428"/>
            <a:ext cx="733873" cy="389541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90840" tIns="45420" rIns="90840" bIns="45420" anchor="ctr"/>
          <a:lstStyle>
            <a:lvl1pPr>
              <a:spcBef>
                <a:spcPct val="20000"/>
              </a:spcBef>
              <a:buClr>
                <a:schemeClr val="tx1"/>
              </a:buClr>
              <a:buFont typeface="Mistral" pitchFamily="66" charset="0"/>
              <a:buChar char="●"/>
              <a:defRPr sz="2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1394">
                <a:latin typeface="Calibri" panose="020F0502020204030204" pitchFamily="34" charset="0"/>
                <a:cs typeface="Calibri" panose="020F0502020204030204" pitchFamily="34" charset="0"/>
              </a:rPr>
              <a:t>BEN</a:t>
            </a:r>
          </a:p>
        </p:txBody>
      </p:sp>
      <p:cxnSp>
        <p:nvCxnSpPr>
          <p:cNvPr id="108585" name="Connecteur droit 62"/>
          <p:cNvCxnSpPr>
            <a:cxnSpLocks noChangeShapeType="1"/>
          </p:cNvCxnSpPr>
          <p:nvPr/>
        </p:nvCxnSpPr>
        <p:spPr bwMode="auto">
          <a:xfrm>
            <a:off x="11723065" y="1383513"/>
            <a:ext cx="2" cy="4679231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587" name="Connecteur droit avec flèche 196"/>
          <p:cNvCxnSpPr>
            <a:cxnSpLocks noChangeShapeType="1"/>
            <a:stCxn id="165" idx="3"/>
          </p:cNvCxnSpPr>
          <p:nvPr/>
        </p:nvCxnSpPr>
        <p:spPr bwMode="auto">
          <a:xfrm flipV="1">
            <a:off x="8772853" y="1821945"/>
            <a:ext cx="565650" cy="1034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588" name="Connecteur droit avec flèche 202"/>
          <p:cNvCxnSpPr>
            <a:cxnSpLocks noChangeShapeType="1"/>
            <a:stCxn id="96264" idx="3"/>
            <a:endCxn id="96261" idx="1"/>
          </p:cNvCxnSpPr>
          <p:nvPr/>
        </p:nvCxnSpPr>
        <p:spPr bwMode="auto">
          <a:xfrm flipV="1">
            <a:off x="5727471" y="1231568"/>
            <a:ext cx="521286" cy="291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590" name="Connecteur droit avec flèche 207"/>
          <p:cNvCxnSpPr>
            <a:cxnSpLocks noChangeShapeType="1"/>
            <a:stCxn id="96264" idx="1"/>
            <a:endCxn id="96262" idx="3"/>
          </p:cNvCxnSpPr>
          <p:nvPr/>
        </p:nvCxnSpPr>
        <p:spPr bwMode="auto">
          <a:xfrm flipH="1" flipV="1">
            <a:off x="2872502" y="1231568"/>
            <a:ext cx="1772033" cy="291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591" name="Connecteur droit avec flèche 209"/>
          <p:cNvCxnSpPr>
            <a:cxnSpLocks noChangeShapeType="1"/>
            <a:stCxn id="168" idx="3"/>
          </p:cNvCxnSpPr>
          <p:nvPr/>
        </p:nvCxnSpPr>
        <p:spPr bwMode="auto">
          <a:xfrm flipV="1">
            <a:off x="8575190" y="2629417"/>
            <a:ext cx="689715" cy="12071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592" name="Connecteur droit avec flèche 216"/>
          <p:cNvCxnSpPr>
            <a:cxnSpLocks noChangeShapeType="1"/>
            <a:stCxn id="164" idx="3"/>
            <a:endCxn id="182" idx="1"/>
          </p:cNvCxnSpPr>
          <p:nvPr/>
        </p:nvCxnSpPr>
        <p:spPr bwMode="auto">
          <a:xfrm flipV="1">
            <a:off x="8606641" y="3023686"/>
            <a:ext cx="809666" cy="3415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593" name="Connecteur droit avec flèche 211"/>
          <p:cNvCxnSpPr>
            <a:cxnSpLocks noChangeShapeType="1"/>
            <a:stCxn id="170" idx="3"/>
          </p:cNvCxnSpPr>
          <p:nvPr/>
        </p:nvCxnSpPr>
        <p:spPr bwMode="auto">
          <a:xfrm flipV="1">
            <a:off x="7984281" y="3458966"/>
            <a:ext cx="1425716" cy="103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594" name="Connecteur droit avec flèche 220"/>
          <p:cNvCxnSpPr>
            <a:cxnSpLocks noChangeShapeType="1"/>
          </p:cNvCxnSpPr>
          <p:nvPr/>
        </p:nvCxnSpPr>
        <p:spPr bwMode="auto">
          <a:xfrm>
            <a:off x="8457435" y="3930516"/>
            <a:ext cx="576164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595" name="Connecteur droit avec flèche 236"/>
          <p:cNvCxnSpPr>
            <a:cxnSpLocks noChangeShapeType="1"/>
            <a:endCxn id="227" idx="3"/>
          </p:cNvCxnSpPr>
          <p:nvPr/>
        </p:nvCxnSpPr>
        <p:spPr bwMode="auto">
          <a:xfrm flipH="1" flipV="1">
            <a:off x="10996139" y="4923541"/>
            <a:ext cx="726928" cy="544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596" name="Connecteur droit avec flèche 240"/>
          <p:cNvCxnSpPr>
            <a:cxnSpLocks noChangeShapeType="1"/>
            <a:stCxn id="227" idx="1"/>
          </p:cNvCxnSpPr>
          <p:nvPr/>
        </p:nvCxnSpPr>
        <p:spPr bwMode="auto">
          <a:xfrm flipH="1">
            <a:off x="8497388" y="4923541"/>
            <a:ext cx="739544" cy="544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597" name="Connecteur droit avec flèche 245"/>
          <p:cNvCxnSpPr>
            <a:cxnSpLocks noChangeShapeType="1"/>
            <a:stCxn id="228" idx="1"/>
          </p:cNvCxnSpPr>
          <p:nvPr/>
        </p:nvCxnSpPr>
        <p:spPr bwMode="auto">
          <a:xfrm flipH="1">
            <a:off x="8497389" y="6062201"/>
            <a:ext cx="499474" cy="544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598" name="Connecteur droit avec flèche 246"/>
          <p:cNvCxnSpPr>
            <a:cxnSpLocks noChangeShapeType="1"/>
            <a:endCxn id="228" idx="3"/>
          </p:cNvCxnSpPr>
          <p:nvPr/>
        </p:nvCxnSpPr>
        <p:spPr bwMode="auto">
          <a:xfrm flipH="1">
            <a:off x="11124760" y="6062165"/>
            <a:ext cx="598304" cy="36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599" name="Connecteur droit avec flèche 247"/>
          <p:cNvCxnSpPr>
            <a:cxnSpLocks noChangeShapeType="1"/>
          </p:cNvCxnSpPr>
          <p:nvPr/>
        </p:nvCxnSpPr>
        <p:spPr bwMode="auto">
          <a:xfrm>
            <a:off x="10061863" y="2227256"/>
            <a:ext cx="592986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00" name="Connecteur droit 234"/>
          <p:cNvCxnSpPr>
            <a:cxnSpLocks noChangeShapeType="1"/>
          </p:cNvCxnSpPr>
          <p:nvPr/>
        </p:nvCxnSpPr>
        <p:spPr bwMode="auto">
          <a:xfrm>
            <a:off x="10074477" y="1978078"/>
            <a:ext cx="0" cy="249181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01" name="Connecteur droit 250"/>
          <p:cNvCxnSpPr>
            <a:cxnSpLocks noChangeShapeType="1"/>
          </p:cNvCxnSpPr>
          <p:nvPr/>
        </p:nvCxnSpPr>
        <p:spPr bwMode="auto">
          <a:xfrm>
            <a:off x="6190627" y="1520719"/>
            <a:ext cx="243503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02" name="Connecteur droit 252"/>
          <p:cNvCxnSpPr>
            <a:cxnSpLocks noChangeShapeType="1"/>
          </p:cNvCxnSpPr>
          <p:nvPr/>
        </p:nvCxnSpPr>
        <p:spPr bwMode="auto">
          <a:xfrm>
            <a:off x="8625656" y="1383513"/>
            <a:ext cx="0" cy="13720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03" name="Connecteur droit 253"/>
          <p:cNvCxnSpPr>
            <a:cxnSpLocks noChangeShapeType="1"/>
          </p:cNvCxnSpPr>
          <p:nvPr/>
        </p:nvCxnSpPr>
        <p:spPr bwMode="auto">
          <a:xfrm>
            <a:off x="6281046" y="1407169"/>
            <a:ext cx="0" cy="113551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04" name="Connecteur droit 257"/>
          <p:cNvCxnSpPr>
            <a:cxnSpLocks noChangeShapeType="1"/>
          </p:cNvCxnSpPr>
          <p:nvPr/>
        </p:nvCxnSpPr>
        <p:spPr bwMode="auto">
          <a:xfrm>
            <a:off x="6190626" y="1520720"/>
            <a:ext cx="0" cy="234829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05" name="Connecteur droit avec flèche 260"/>
          <p:cNvCxnSpPr>
            <a:cxnSpLocks noChangeShapeType="1"/>
          </p:cNvCxnSpPr>
          <p:nvPr/>
        </p:nvCxnSpPr>
        <p:spPr bwMode="auto">
          <a:xfrm>
            <a:off x="6190628" y="1788825"/>
            <a:ext cx="220792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06" name="Connecteur droit avec flèche 265"/>
          <p:cNvCxnSpPr>
            <a:cxnSpLocks noChangeShapeType="1"/>
          </p:cNvCxnSpPr>
          <p:nvPr/>
        </p:nvCxnSpPr>
        <p:spPr bwMode="auto">
          <a:xfrm>
            <a:off x="6190628" y="2252490"/>
            <a:ext cx="220792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07" name="Connecteur droit avec flèche 266"/>
          <p:cNvCxnSpPr>
            <a:cxnSpLocks noChangeShapeType="1"/>
          </p:cNvCxnSpPr>
          <p:nvPr/>
        </p:nvCxnSpPr>
        <p:spPr bwMode="auto">
          <a:xfrm>
            <a:off x="6190628" y="2654648"/>
            <a:ext cx="220792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08" name="Connecteur droit avec flèche 267"/>
          <p:cNvCxnSpPr>
            <a:cxnSpLocks noChangeShapeType="1"/>
          </p:cNvCxnSpPr>
          <p:nvPr/>
        </p:nvCxnSpPr>
        <p:spPr bwMode="auto">
          <a:xfrm>
            <a:off x="6190628" y="3078885"/>
            <a:ext cx="220792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09" name="Connecteur droit avec flèche 268"/>
          <p:cNvCxnSpPr>
            <a:cxnSpLocks noChangeShapeType="1"/>
          </p:cNvCxnSpPr>
          <p:nvPr/>
        </p:nvCxnSpPr>
        <p:spPr bwMode="auto">
          <a:xfrm>
            <a:off x="6190628" y="3462120"/>
            <a:ext cx="220792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10" name="Connecteur droit avec flèche 269"/>
          <p:cNvCxnSpPr>
            <a:cxnSpLocks noChangeShapeType="1"/>
          </p:cNvCxnSpPr>
          <p:nvPr/>
        </p:nvCxnSpPr>
        <p:spPr bwMode="auto">
          <a:xfrm>
            <a:off x="6190628" y="3869009"/>
            <a:ext cx="220792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11" name="Connecteur droit 272"/>
          <p:cNvCxnSpPr>
            <a:cxnSpLocks noChangeShapeType="1"/>
          </p:cNvCxnSpPr>
          <p:nvPr/>
        </p:nvCxnSpPr>
        <p:spPr bwMode="auto">
          <a:xfrm>
            <a:off x="819562" y="1235267"/>
            <a:ext cx="0" cy="5164976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12" name="Connecteur droit avec flèche 274"/>
          <p:cNvCxnSpPr>
            <a:cxnSpLocks noChangeShapeType="1"/>
          </p:cNvCxnSpPr>
          <p:nvPr/>
        </p:nvCxnSpPr>
        <p:spPr bwMode="auto">
          <a:xfrm>
            <a:off x="830076" y="1675274"/>
            <a:ext cx="340652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13" name="Connecteur droit avec flèche 276"/>
          <p:cNvCxnSpPr>
            <a:cxnSpLocks noChangeShapeType="1"/>
          </p:cNvCxnSpPr>
          <p:nvPr/>
        </p:nvCxnSpPr>
        <p:spPr bwMode="auto">
          <a:xfrm>
            <a:off x="819564" y="2525327"/>
            <a:ext cx="340652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14" name="Connecteur droit avec flèche 277"/>
          <p:cNvCxnSpPr>
            <a:cxnSpLocks noChangeShapeType="1"/>
          </p:cNvCxnSpPr>
          <p:nvPr/>
        </p:nvCxnSpPr>
        <p:spPr bwMode="auto">
          <a:xfrm>
            <a:off x="819564" y="2940101"/>
            <a:ext cx="340652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15" name="Connecteur droit avec flèche 278"/>
          <p:cNvCxnSpPr>
            <a:cxnSpLocks noChangeShapeType="1"/>
          </p:cNvCxnSpPr>
          <p:nvPr/>
        </p:nvCxnSpPr>
        <p:spPr bwMode="auto">
          <a:xfrm>
            <a:off x="819564" y="3361186"/>
            <a:ext cx="340652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16" name="Connecteur droit avec flèche 279"/>
          <p:cNvCxnSpPr>
            <a:cxnSpLocks noChangeShapeType="1"/>
          </p:cNvCxnSpPr>
          <p:nvPr/>
        </p:nvCxnSpPr>
        <p:spPr bwMode="auto">
          <a:xfrm>
            <a:off x="809049" y="3790155"/>
            <a:ext cx="340652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17" name="Connecteur droit avec flèche 280"/>
          <p:cNvCxnSpPr>
            <a:cxnSpLocks noChangeShapeType="1"/>
          </p:cNvCxnSpPr>
          <p:nvPr/>
        </p:nvCxnSpPr>
        <p:spPr bwMode="auto">
          <a:xfrm>
            <a:off x="800638" y="4659132"/>
            <a:ext cx="340652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18" name="Connecteur droit avec flèche 281"/>
          <p:cNvCxnSpPr>
            <a:cxnSpLocks noChangeShapeType="1"/>
          </p:cNvCxnSpPr>
          <p:nvPr/>
        </p:nvCxnSpPr>
        <p:spPr bwMode="auto">
          <a:xfrm>
            <a:off x="827974" y="5084946"/>
            <a:ext cx="340652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19" name="Connecteur droit avec flèche 282"/>
          <p:cNvCxnSpPr>
            <a:cxnSpLocks noChangeShapeType="1"/>
          </p:cNvCxnSpPr>
          <p:nvPr/>
        </p:nvCxnSpPr>
        <p:spPr bwMode="auto">
          <a:xfrm>
            <a:off x="809049" y="5513915"/>
            <a:ext cx="340652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20" name="Connecteur droit avec flèche 283"/>
          <p:cNvCxnSpPr>
            <a:cxnSpLocks noChangeShapeType="1"/>
          </p:cNvCxnSpPr>
          <p:nvPr/>
        </p:nvCxnSpPr>
        <p:spPr bwMode="auto">
          <a:xfrm>
            <a:off x="819564" y="5942884"/>
            <a:ext cx="340652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21" name="Connecteur droit avec flèche 284"/>
          <p:cNvCxnSpPr>
            <a:cxnSpLocks noChangeShapeType="1"/>
          </p:cNvCxnSpPr>
          <p:nvPr/>
        </p:nvCxnSpPr>
        <p:spPr bwMode="auto">
          <a:xfrm>
            <a:off x="809049" y="6400242"/>
            <a:ext cx="340652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22" name="Connecteur droit avec flèche 285"/>
          <p:cNvCxnSpPr>
            <a:cxnSpLocks noChangeShapeType="1"/>
          </p:cNvCxnSpPr>
          <p:nvPr/>
        </p:nvCxnSpPr>
        <p:spPr bwMode="auto">
          <a:xfrm>
            <a:off x="830076" y="2121591"/>
            <a:ext cx="340652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23" name="Connecteur droit 290"/>
          <p:cNvCxnSpPr>
            <a:cxnSpLocks noChangeShapeType="1"/>
            <a:stCxn id="96262" idx="1"/>
          </p:cNvCxnSpPr>
          <p:nvPr/>
        </p:nvCxnSpPr>
        <p:spPr bwMode="auto">
          <a:xfrm flipH="1">
            <a:off x="830078" y="1231568"/>
            <a:ext cx="474615" cy="369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24" name="Connecteur droit 294"/>
          <p:cNvCxnSpPr>
            <a:cxnSpLocks noChangeShapeType="1"/>
            <a:stCxn id="96261" idx="3"/>
          </p:cNvCxnSpPr>
          <p:nvPr/>
        </p:nvCxnSpPr>
        <p:spPr bwMode="auto">
          <a:xfrm>
            <a:off x="7408889" y="1231568"/>
            <a:ext cx="691070" cy="369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25" name="Connecteur droit 301"/>
          <p:cNvCxnSpPr>
            <a:cxnSpLocks noChangeShapeType="1"/>
          </p:cNvCxnSpPr>
          <p:nvPr/>
        </p:nvCxnSpPr>
        <p:spPr bwMode="auto">
          <a:xfrm flipV="1">
            <a:off x="9721211" y="1235266"/>
            <a:ext cx="637146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26" name="Connecteur droit 312"/>
          <p:cNvCxnSpPr>
            <a:cxnSpLocks noChangeShapeType="1"/>
          </p:cNvCxnSpPr>
          <p:nvPr/>
        </p:nvCxnSpPr>
        <p:spPr bwMode="auto">
          <a:xfrm>
            <a:off x="4932617" y="2093204"/>
            <a:ext cx="0" cy="40215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27" name="Connecteur droit 314"/>
          <p:cNvCxnSpPr>
            <a:cxnSpLocks noChangeShapeType="1"/>
            <a:stCxn id="96278" idx="3"/>
          </p:cNvCxnSpPr>
          <p:nvPr/>
        </p:nvCxnSpPr>
        <p:spPr bwMode="auto">
          <a:xfrm>
            <a:off x="4230046" y="2097392"/>
            <a:ext cx="702573" cy="5275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28" name="Connecteur droit 315"/>
          <p:cNvCxnSpPr>
            <a:cxnSpLocks noChangeShapeType="1"/>
            <a:stCxn id="96267" idx="3"/>
          </p:cNvCxnSpPr>
          <p:nvPr/>
        </p:nvCxnSpPr>
        <p:spPr bwMode="auto">
          <a:xfrm>
            <a:off x="1877463" y="2491665"/>
            <a:ext cx="3055156" cy="1000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29" name="Connecteur droit avec flèche 322"/>
          <p:cNvCxnSpPr>
            <a:cxnSpLocks noChangeShapeType="1"/>
            <a:endCxn id="96273" idx="1"/>
          </p:cNvCxnSpPr>
          <p:nvPr/>
        </p:nvCxnSpPr>
        <p:spPr bwMode="auto">
          <a:xfrm flipV="1">
            <a:off x="4932618" y="2296978"/>
            <a:ext cx="526721" cy="1340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30" name="Connecteur droit avec flèche 324"/>
          <p:cNvCxnSpPr>
            <a:cxnSpLocks noChangeShapeType="1"/>
            <a:stCxn id="96270" idx="3"/>
          </p:cNvCxnSpPr>
          <p:nvPr/>
        </p:nvCxnSpPr>
        <p:spPr bwMode="auto">
          <a:xfrm flipV="1">
            <a:off x="2897401" y="4659132"/>
            <a:ext cx="1045554" cy="103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31" name="Connecteur droit avec flèche 327"/>
          <p:cNvCxnSpPr>
            <a:cxnSpLocks noChangeShapeType="1"/>
          </p:cNvCxnSpPr>
          <p:nvPr/>
        </p:nvCxnSpPr>
        <p:spPr bwMode="auto">
          <a:xfrm>
            <a:off x="2588827" y="5513915"/>
            <a:ext cx="1331066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632" name="Connecteur droit avec flèche 329"/>
          <p:cNvCxnSpPr>
            <a:cxnSpLocks noChangeShapeType="1"/>
          </p:cNvCxnSpPr>
          <p:nvPr/>
        </p:nvCxnSpPr>
        <p:spPr bwMode="auto">
          <a:xfrm flipV="1">
            <a:off x="3442415" y="2806051"/>
            <a:ext cx="571959" cy="116704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6" name="Titre 1"/>
          <p:cNvSpPr txBox="1">
            <a:spLocks/>
          </p:cNvSpPr>
          <p:nvPr/>
        </p:nvSpPr>
        <p:spPr>
          <a:xfrm>
            <a:off x="3685402" y="6257512"/>
            <a:ext cx="1536475" cy="34696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90840" tIns="45420" rIns="90840" bIns="4542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 Narrow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THI, hiérarchie</a:t>
            </a:r>
          </a:p>
        </p:txBody>
      </p:sp>
      <p:cxnSp>
        <p:nvCxnSpPr>
          <p:cNvPr id="108635" name="Connecteur droit avec flèche 336"/>
          <p:cNvCxnSpPr>
            <a:cxnSpLocks noChangeShapeType="1"/>
          </p:cNvCxnSpPr>
          <p:nvPr/>
        </p:nvCxnSpPr>
        <p:spPr bwMode="auto">
          <a:xfrm flipV="1">
            <a:off x="3359733" y="6452286"/>
            <a:ext cx="304904" cy="630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6348" name="Text Box 16"/>
          <p:cNvSpPr txBox="1">
            <a:spLocks noChangeArrowheads="1"/>
          </p:cNvSpPr>
          <p:nvPr/>
        </p:nvSpPr>
        <p:spPr bwMode="auto">
          <a:xfrm>
            <a:off x="1179981" y="4078761"/>
            <a:ext cx="913847" cy="336409"/>
          </a:xfrm>
          <a:prstGeom prst="rect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840" tIns="45420" rIns="90840" bIns="4542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Mistral" pitchFamily="66" charset="0"/>
              <a:buChar char="●"/>
              <a:defRPr sz="2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159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Boiteries</a:t>
            </a:r>
            <a:endParaRPr lang="fr-FR" altLang="fr-FR" sz="159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8637" name="Connecteur droit avec flèche 278"/>
          <p:cNvCxnSpPr>
            <a:cxnSpLocks noChangeShapeType="1"/>
          </p:cNvCxnSpPr>
          <p:nvPr/>
        </p:nvCxnSpPr>
        <p:spPr bwMode="auto">
          <a:xfrm>
            <a:off x="811289" y="4206508"/>
            <a:ext cx="35116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6" name="Titre 1"/>
          <p:cNvSpPr txBox="1">
            <a:spLocks/>
          </p:cNvSpPr>
          <p:nvPr/>
        </p:nvSpPr>
        <p:spPr>
          <a:xfrm>
            <a:off x="2626542" y="4116829"/>
            <a:ext cx="782167" cy="28037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90840" tIns="45420" rIns="90840" bIns="4542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 Narrow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Acidose</a:t>
            </a:r>
          </a:p>
        </p:txBody>
      </p:sp>
      <p:cxnSp>
        <p:nvCxnSpPr>
          <p:cNvPr id="108639" name="Connecteur droit avec flèche 331"/>
          <p:cNvCxnSpPr>
            <a:cxnSpLocks noChangeShapeType="1"/>
            <a:endCxn id="96" idx="1"/>
          </p:cNvCxnSpPr>
          <p:nvPr/>
        </p:nvCxnSpPr>
        <p:spPr bwMode="auto">
          <a:xfrm flipV="1">
            <a:off x="2113460" y="4257015"/>
            <a:ext cx="513081" cy="5124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" name="Titre 1"/>
          <p:cNvSpPr txBox="1">
            <a:spLocks/>
          </p:cNvSpPr>
          <p:nvPr/>
        </p:nvSpPr>
        <p:spPr>
          <a:xfrm>
            <a:off x="4014444" y="2994510"/>
            <a:ext cx="949569" cy="26179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90840" tIns="45420" rIns="90840" bIns="4542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 Narrow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BE" sz="139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Cliniques</a:t>
            </a:r>
          </a:p>
        </p:txBody>
      </p:sp>
      <p:cxnSp>
        <p:nvCxnSpPr>
          <p:cNvPr id="108641" name="Connecteur droit avec flèche 329"/>
          <p:cNvCxnSpPr>
            <a:cxnSpLocks noChangeShapeType="1"/>
          </p:cNvCxnSpPr>
          <p:nvPr/>
        </p:nvCxnSpPr>
        <p:spPr bwMode="auto">
          <a:xfrm>
            <a:off x="3463444" y="2951143"/>
            <a:ext cx="498362" cy="24287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2AFECBCB-A161-9292-5FB7-8ED20E459E45}"/>
              </a:ext>
            </a:extLst>
          </p:cNvPr>
          <p:cNvSpPr txBox="1"/>
          <p:nvPr/>
        </p:nvSpPr>
        <p:spPr>
          <a:xfrm>
            <a:off x="619430" y="847983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rgbClr val="990033"/>
                </a:solidFill>
              </a:rPr>
              <a:t>20 %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B827B31-E39C-321A-A45E-7CB450E299B3}"/>
              </a:ext>
            </a:extLst>
          </p:cNvPr>
          <p:cNvSpPr txBox="1"/>
          <p:nvPr/>
        </p:nvSpPr>
        <p:spPr>
          <a:xfrm>
            <a:off x="6510466" y="661156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rgbClr val="990033"/>
                </a:solidFill>
              </a:rPr>
              <a:t>20 %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BFA987-3F5C-3999-F957-7714D5169D32}"/>
              </a:ext>
            </a:extLst>
          </p:cNvPr>
          <p:cNvSpPr txBox="1"/>
          <p:nvPr/>
        </p:nvSpPr>
        <p:spPr>
          <a:xfrm>
            <a:off x="8606641" y="651568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rgbClr val="990033"/>
                </a:solidFill>
              </a:rPr>
              <a:t>10 %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9BF051B-2FD5-CCE1-53D0-C48A2DD340A6}"/>
              </a:ext>
            </a:extLst>
          </p:cNvPr>
          <p:cNvSpPr txBox="1"/>
          <p:nvPr/>
        </p:nvSpPr>
        <p:spPr>
          <a:xfrm>
            <a:off x="10749903" y="616925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rgbClr val="990033"/>
                </a:solidFill>
              </a:rPr>
              <a:t>&lt; 5 %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69E7F36-983C-94D5-3D69-0604F34DEAEE}"/>
              </a:ext>
            </a:extLst>
          </p:cNvPr>
          <p:cNvSpPr txBox="1"/>
          <p:nvPr/>
        </p:nvSpPr>
        <p:spPr>
          <a:xfrm>
            <a:off x="815419" y="179626"/>
            <a:ext cx="8722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fr-BE" altLang="fr-FR" sz="1800" dirty="0">
                <a:solidFill>
                  <a:srgbClr val="990033"/>
                </a:solidFill>
                <a:latin typeface="+mj-lt"/>
                <a:cs typeface="Calibri" panose="020F0502020204030204" pitchFamily="34" charset="0"/>
              </a:rPr>
              <a:t>Hypothèses explicatives de l’allongement de la période de reproduction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62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0" grpId="0" animBg="1"/>
      <p:bldP spid="96261" grpId="0" animBg="1"/>
      <p:bldP spid="96262" grpId="0" animBg="1"/>
      <p:bldP spid="96263" grpId="0" animBg="1"/>
      <p:bldP spid="96265" grpId="0" animBg="1"/>
      <p:bldP spid="96266" grpId="0" animBg="1"/>
      <p:bldP spid="96267" grpId="0" animBg="1"/>
      <p:bldP spid="96268" grpId="0" animBg="1"/>
      <p:bldP spid="96269" grpId="0" animBg="1"/>
      <p:bldP spid="96270" grpId="0" animBg="1"/>
      <p:bldP spid="227" grpId="0" animBg="1"/>
      <p:bldP spid="228" grpId="0" animBg="1"/>
      <p:bldP spid="96273" grpId="0" animBg="1"/>
      <p:bldP spid="130" grpId="0" animBg="1"/>
      <p:bldP spid="151" grpId="0" animBg="1"/>
      <p:bldP spid="152" grpId="0" animBg="1"/>
      <p:bldP spid="96277" grpId="0" animBg="1"/>
      <p:bldP spid="96278" grpId="0" animBg="1"/>
      <p:bldP spid="96279" grpId="0" animBg="1"/>
      <p:bldP spid="157" grpId="0" animBg="1"/>
      <p:bldP spid="61" grpId="0" animBg="1"/>
      <p:bldP spid="163" grpId="0" animBg="1"/>
      <p:bldP spid="164" grpId="0" animBg="1"/>
      <p:bldP spid="165" grpId="0" animBg="1"/>
      <p:bldP spid="168" grpId="0" animBg="1"/>
      <p:bldP spid="170" grpId="0" animBg="1"/>
      <p:bldP spid="172" grpId="0" animBg="1"/>
      <p:bldP spid="174" grpId="0" animBg="1"/>
      <p:bldP spid="178" grpId="0" animBg="1"/>
      <p:bldP spid="179" grpId="0" animBg="1"/>
      <p:bldP spid="182" grpId="0" animBg="1"/>
      <p:bldP spid="183" grpId="0" animBg="1"/>
      <p:bldP spid="185" grpId="0" animBg="1"/>
      <p:bldP spid="96295" grpId="0" animBg="1"/>
      <p:bldP spid="96296" grpId="0" animBg="1"/>
      <p:bldP spid="336" grpId="0" animBg="1"/>
      <p:bldP spid="96348" grpId="0" animBg="1"/>
      <p:bldP spid="96" grpId="0" animBg="1"/>
      <p:bldP spid="102" grpId="0" animBg="1"/>
      <p:bldP spid="2" grpId="0"/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34D8BD-1D6D-EAC0-FE7C-E9A98AB79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anneau chiffre 2 bleu - Virages">
            <a:extLst>
              <a:ext uri="{FF2B5EF4-FFF2-40B4-BE49-F238E27FC236}">
                <a16:creationId xmlns:a16="http://schemas.microsoft.com/office/drawing/2014/main" id="{9893029C-586C-C854-93E0-BEDDAD1A0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15" y="2590186"/>
            <a:ext cx="2398748" cy="239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086F768-27D1-522B-12EC-35FD4DC96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461" y="1219200"/>
            <a:ext cx="8932770" cy="401974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1F6F36C-539B-9235-54FF-AD348091DFC1}"/>
              </a:ext>
            </a:extLst>
          </p:cNvPr>
          <p:cNvSpPr txBox="1"/>
          <p:nvPr/>
        </p:nvSpPr>
        <p:spPr>
          <a:xfrm>
            <a:off x="3742802" y="1619053"/>
            <a:ext cx="76547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8800" dirty="0">
                <a:solidFill>
                  <a:srgbClr val="990033"/>
                </a:solidFill>
              </a:rPr>
              <a:t>Les perspectives</a:t>
            </a:r>
          </a:p>
        </p:txBody>
      </p:sp>
    </p:spTree>
    <p:extLst>
      <p:ext uri="{BB962C8B-B14F-4D97-AF65-F5344CB8AC3E}">
        <p14:creationId xmlns:p14="http://schemas.microsoft.com/office/powerpoint/2010/main" val="4126050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B562F-0944-74C3-2FA0-E4AA75EF9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C43E8D6-8B5D-6D16-F56F-130F7BA38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526" y="3540578"/>
            <a:ext cx="5451574" cy="207501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85480FD-3EA5-8A49-789B-D0E8C20B7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526" y="1389848"/>
            <a:ext cx="5863013" cy="207501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26" name="Picture 2" descr="Carte de l'Amérique du Nord - AnnaCarte.com">
            <a:extLst>
              <a:ext uri="{FF2B5EF4-FFF2-40B4-BE49-F238E27FC236}">
                <a16:creationId xmlns:a16="http://schemas.microsoft.com/office/drawing/2014/main" id="{B46BA5AA-A418-7A1D-8794-7FE61B198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89" y="1389847"/>
            <a:ext cx="2406912" cy="221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e des États membres de l'Union européenne - Lulu la taupe, jeux  gratuits pour enfants">
            <a:extLst>
              <a:ext uri="{FF2B5EF4-FFF2-40B4-BE49-F238E27FC236}">
                <a16:creationId xmlns:a16="http://schemas.microsoft.com/office/drawing/2014/main" id="{18363462-DB3C-0FDC-785C-1639E5DB1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826" y="3357282"/>
            <a:ext cx="2456334" cy="22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C7F1855-298F-AA53-12AA-A26F2F0ABC8B}"/>
              </a:ext>
            </a:extLst>
          </p:cNvPr>
          <p:cNvSpPr txBox="1"/>
          <p:nvPr/>
        </p:nvSpPr>
        <p:spPr>
          <a:xfrm>
            <a:off x="3283003" y="65389"/>
            <a:ext cx="4694619" cy="460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390" dirty="0">
                <a:latin typeface="Brush Script MT" panose="03060802040406070304" pitchFamily="66" charset="0"/>
              </a:rPr>
              <a:t>Il n’y a pas de production sans reproduction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38EC3A-A7CC-3F77-87CB-9DD935DD0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4526" y="5723993"/>
            <a:ext cx="8780041" cy="69403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1595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D778CE0-0DEC-1D2B-2C92-79BD67086206}"/>
              </a:ext>
            </a:extLst>
          </p:cNvPr>
          <p:cNvSpPr/>
          <p:nvPr/>
        </p:nvSpPr>
        <p:spPr>
          <a:xfrm>
            <a:off x="5069825" y="2409818"/>
            <a:ext cx="2052351" cy="20383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96" dirty="0">
                <a:latin typeface="Lato Light" panose="020F0502020204030203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0290A5-0943-2B0F-8AED-7023A83DC4B1}"/>
              </a:ext>
            </a:extLst>
          </p:cNvPr>
          <p:cNvSpPr txBox="1"/>
          <p:nvPr/>
        </p:nvSpPr>
        <p:spPr>
          <a:xfrm>
            <a:off x="6003640" y="3143520"/>
            <a:ext cx="184731" cy="36824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endParaRPr lang="en-US" sz="1793" dirty="0">
              <a:solidFill>
                <a:srgbClr val="FFFF00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A7AD9E3-3171-21FC-54D4-DBDFDBA88AA6}"/>
              </a:ext>
            </a:extLst>
          </p:cNvPr>
          <p:cNvGrpSpPr/>
          <p:nvPr/>
        </p:nvGrpSpPr>
        <p:grpSpPr>
          <a:xfrm>
            <a:off x="4743318" y="470625"/>
            <a:ext cx="1594265" cy="1365001"/>
            <a:chOff x="10640511" y="760060"/>
            <a:chExt cx="3201401" cy="2741021"/>
          </a:xfrm>
        </p:grpSpPr>
        <p:sp>
          <p:nvSpPr>
            <p:cNvPr id="5" name="Hexagon 6">
              <a:extLst>
                <a:ext uri="{FF2B5EF4-FFF2-40B4-BE49-F238E27FC236}">
                  <a16:creationId xmlns:a16="http://schemas.microsoft.com/office/drawing/2014/main" id="{FB86098D-8CA7-07AE-7708-00FA8BA31C20}"/>
                </a:ext>
              </a:extLst>
            </p:cNvPr>
            <p:cNvSpPr/>
            <p:nvPr/>
          </p:nvSpPr>
          <p:spPr>
            <a:xfrm>
              <a:off x="10640511" y="760060"/>
              <a:ext cx="3201401" cy="2741021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4" dirty="0">
                <a:latin typeface="Lato Light" panose="020F0502020204030203" pitchFamily="34" charset="0"/>
              </a:endParaRPr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F000034A-197B-74A5-8768-FA32EC44087E}"/>
                </a:ext>
              </a:extLst>
            </p:cNvPr>
            <p:cNvSpPr txBox="1"/>
            <p:nvPr/>
          </p:nvSpPr>
          <p:spPr>
            <a:xfrm>
              <a:off x="11595810" y="1713904"/>
              <a:ext cx="1388012" cy="67804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594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MALE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C1AD41E8-CEDF-EAC5-0963-9A45D5322DB2}"/>
              </a:ext>
            </a:extLst>
          </p:cNvPr>
          <p:cNvGrpSpPr/>
          <p:nvPr/>
        </p:nvGrpSpPr>
        <p:grpSpPr>
          <a:xfrm>
            <a:off x="6749696" y="776597"/>
            <a:ext cx="1594265" cy="1365001"/>
            <a:chOff x="14155198" y="2052923"/>
            <a:chExt cx="3201401" cy="2741021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660017B5-CD7B-9A28-F5CC-CDA8C21EAE7C}"/>
                </a:ext>
              </a:extLst>
            </p:cNvPr>
            <p:cNvSpPr/>
            <p:nvPr/>
          </p:nvSpPr>
          <p:spPr>
            <a:xfrm>
              <a:off x="14155198" y="2052923"/>
              <a:ext cx="3201401" cy="2741021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4" dirty="0">
                <a:latin typeface="Lato Light" panose="020F0502020204030203" pitchFamily="34" charset="0"/>
              </a:endParaRPr>
            </a:p>
          </p:txBody>
        </p: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C088080D-20CC-F279-DD35-0D7EB8126D9C}"/>
                </a:ext>
              </a:extLst>
            </p:cNvPr>
            <p:cNvSpPr txBox="1"/>
            <p:nvPr/>
          </p:nvSpPr>
          <p:spPr>
            <a:xfrm>
              <a:off x="14469610" y="3084416"/>
              <a:ext cx="2572585" cy="67804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594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GESTATION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B526C08-1107-78FE-6211-6431BD936D35}"/>
              </a:ext>
            </a:extLst>
          </p:cNvPr>
          <p:cNvGrpSpPr/>
          <p:nvPr/>
        </p:nvGrpSpPr>
        <p:grpSpPr>
          <a:xfrm>
            <a:off x="8101255" y="3510038"/>
            <a:ext cx="1594265" cy="1365001"/>
            <a:chOff x="16128172" y="5470027"/>
            <a:chExt cx="3201401" cy="2741021"/>
          </a:xfrm>
        </p:grpSpPr>
        <p:sp>
          <p:nvSpPr>
            <p:cNvPr id="11" name="Hexagon 4">
              <a:extLst>
                <a:ext uri="{FF2B5EF4-FFF2-40B4-BE49-F238E27FC236}">
                  <a16:creationId xmlns:a16="http://schemas.microsoft.com/office/drawing/2014/main" id="{7EEFA6D0-F705-1FA2-8546-CABEDB00DD43}"/>
                </a:ext>
              </a:extLst>
            </p:cNvPr>
            <p:cNvSpPr/>
            <p:nvPr/>
          </p:nvSpPr>
          <p:spPr>
            <a:xfrm>
              <a:off x="16128172" y="5470027"/>
              <a:ext cx="3201401" cy="2741021"/>
            </a:xfrm>
            <a:prstGeom prst="hex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96" dirty="0">
                <a:latin typeface="Lato Light" panose="020F0502020204030203" pitchFamily="34" charset="0"/>
              </a:endParaRPr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22DE5C54-EAB9-1858-5119-B03D32328255}"/>
                </a:ext>
              </a:extLst>
            </p:cNvPr>
            <p:cNvSpPr txBox="1"/>
            <p:nvPr/>
          </p:nvSpPr>
          <p:spPr>
            <a:xfrm>
              <a:off x="16233357" y="6255207"/>
              <a:ext cx="2991047" cy="117066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594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MALADIES </a:t>
              </a:r>
            </a:p>
            <a:p>
              <a:pPr algn="ctr"/>
              <a:r>
                <a:rPr lang="en-US" sz="1594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INFECTIEUSES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9F6489-B44E-9832-6665-F8B6066A9BA3}"/>
              </a:ext>
            </a:extLst>
          </p:cNvPr>
          <p:cNvGrpSpPr/>
          <p:nvPr/>
        </p:nvGrpSpPr>
        <p:grpSpPr>
          <a:xfrm>
            <a:off x="7020605" y="4856412"/>
            <a:ext cx="1594265" cy="1365001"/>
            <a:chOff x="14155198" y="8887130"/>
            <a:chExt cx="3201401" cy="2741021"/>
          </a:xfrm>
        </p:grpSpPr>
        <p:sp>
          <p:nvSpPr>
            <p:cNvPr id="14" name="Hexagon 8">
              <a:extLst>
                <a:ext uri="{FF2B5EF4-FFF2-40B4-BE49-F238E27FC236}">
                  <a16:creationId xmlns:a16="http://schemas.microsoft.com/office/drawing/2014/main" id="{7B5B724D-C6E9-3C05-C000-A74D2C722A2F}"/>
                </a:ext>
              </a:extLst>
            </p:cNvPr>
            <p:cNvSpPr/>
            <p:nvPr/>
          </p:nvSpPr>
          <p:spPr>
            <a:xfrm>
              <a:off x="14155198" y="8887130"/>
              <a:ext cx="3201401" cy="2741021"/>
            </a:xfrm>
            <a:prstGeom prst="hexag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96" dirty="0">
                <a:latin typeface="Lato Light" panose="020F050202020403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3BB7B0-0BF0-BCAA-CEF0-DC774ED68C08}"/>
                </a:ext>
              </a:extLst>
            </p:cNvPr>
            <p:cNvSpPr txBox="1"/>
            <p:nvPr/>
          </p:nvSpPr>
          <p:spPr>
            <a:xfrm>
              <a:off x="14186343" y="9672310"/>
              <a:ext cx="3139117" cy="117066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594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CHANGEMENT</a:t>
              </a:r>
            </a:p>
            <a:p>
              <a:pPr algn="ctr"/>
              <a:r>
                <a:rPr lang="en-US" sz="1594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CLIMATIQUE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5A15D77-6248-F183-3D16-BA4EADD00025}"/>
              </a:ext>
            </a:extLst>
          </p:cNvPr>
          <p:cNvGrpSpPr/>
          <p:nvPr/>
        </p:nvGrpSpPr>
        <p:grpSpPr>
          <a:xfrm>
            <a:off x="5344869" y="5076177"/>
            <a:ext cx="1594265" cy="1365001"/>
            <a:chOff x="10640511" y="10179994"/>
            <a:chExt cx="3201401" cy="2741021"/>
          </a:xfrm>
          <a:solidFill>
            <a:schemeClr val="bg2">
              <a:lumMod val="50000"/>
            </a:schemeClr>
          </a:solidFill>
        </p:grpSpPr>
        <p:sp>
          <p:nvSpPr>
            <p:cNvPr id="17" name="Hexagon 5">
              <a:extLst>
                <a:ext uri="{FF2B5EF4-FFF2-40B4-BE49-F238E27FC236}">
                  <a16:creationId xmlns:a16="http://schemas.microsoft.com/office/drawing/2014/main" id="{F39FBBB8-B8D5-FE33-DAA8-2C98715E2C18}"/>
                </a:ext>
              </a:extLst>
            </p:cNvPr>
            <p:cNvSpPr/>
            <p:nvPr/>
          </p:nvSpPr>
          <p:spPr>
            <a:xfrm>
              <a:off x="10640511" y="10179994"/>
              <a:ext cx="3201401" cy="2741021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96" dirty="0">
                <a:latin typeface="Lato Light" panose="020F0502020204030203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43163B01-3A4E-C3C7-DFCC-370AFD149C60}"/>
                </a:ext>
              </a:extLst>
            </p:cNvPr>
            <p:cNvSpPr txBox="1"/>
            <p:nvPr/>
          </p:nvSpPr>
          <p:spPr>
            <a:xfrm>
              <a:off x="11173809" y="11030764"/>
              <a:ext cx="2134809" cy="678040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594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OESTRUS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A69C7B1-0EB5-0C34-1741-A3981C4178DF}"/>
              </a:ext>
            </a:extLst>
          </p:cNvPr>
          <p:cNvGrpSpPr/>
          <p:nvPr/>
        </p:nvGrpSpPr>
        <p:grpSpPr>
          <a:xfrm>
            <a:off x="3415908" y="4805489"/>
            <a:ext cx="1594265" cy="1365001"/>
            <a:chOff x="7125824" y="8887130"/>
            <a:chExt cx="3201401" cy="2741021"/>
          </a:xfrm>
        </p:grpSpPr>
        <p:sp>
          <p:nvSpPr>
            <p:cNvPr id="20" name="Hexagon 10">
              <a:extLst>
                <a:ext uri="{FF2B5EF4-FFF2-40B4-BE49-F238E27FC236}">
                  <a16:creationId xmlns:a16="http://schemas.microsoft.com/office/drawing/2014/main" id="{88C3082D-5EAA-A21F-74D6-DB5B50A6B07B}"/>
                </a:ext>
              </a:extLst>
            </p:cNvPr>
            <p:cNvSpPr/>
            <p:nvPr/>
          </p:nvSpPr>
          <p:spPr>
            <a:xfrm>
              <a:off x="7125824" y="8887130"/>
              <a:ext cx="3201401" cy="2741021"/>
            </a:xfrm>
            <a:prstGeom prst="hexag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4" dirty="0">
                <a:latin typeface="Lato Light" panose="020F0502020204030203" pitchFamily="34" charset="0"/>
              </a:endParaRPr>
            </a:p>
          </p:txBody>
        </p:sp>
        <p:sp>
          <p:nvSpPr>
            <p:cNvPr id="21" name="TextBox 16">
              <a:extLst>
                <a:ext uri="{FF2B5EF4-FFF2-40B4-BE49-F238E27FC236}">
                  <a16:creationId xmlns:a16="http://schemas.microsoft.com/office/drawing/2014/main" id="{3B0D7C3D-67E0-7648-4183-D2E4EC159D0A}"/>
                </a:ext>
              </a:extLst>
            </p:cNvPr>
            <p:cNvSpPr txBox="1"/>
            <p:nvPr/>
          </p:nvSpPr>
          <p:spPr>
            <a:xfrm>
              <a:off x="7504613" y="9918623"/>
              <a:ext cx="2443827" cy="67804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594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NUTRITION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428148D-1478-FA61-7B89-86C3C9FD284F}"/>
              </a:ext>
            </a:extLst>
          </p:cNvPr>
          <p:cNvGrpSpPr/>
          <p:nvPr/>
        </p:nvGrpSpPr>
        <p:grpSpPr>
          <a:xfrm>
            <a:off x="2995646" y="1815334"/>
            <a:ext cx="1594265" cy="1365001"/>
            <a:chOff x="5152852" y="5470027"/>
            <a:chExt cx="3201401" cy="2741021"/>
          </a:xfrm>
        </p:grpSpPr>
        <p:sp>
          <p:nvSpPr>
            <p:cNvPr id="23" name="Hexagon 3">
              <a:extLst>
                <a:ext uri="{FF2B5EF4-FFF2-40B4-BE49-F238E27FC236}">
                  <a16:creationId xmlns:a16="http://schemas.microsoft.com/office/drawing/2014/main" id="{299BA451-B449-FEF2-AF62-9909F683A86B}"/>
                </a:ext>
              </a:extLst>
            </p:cNvPr>
            <p:cNvSpPr/>
            <p:nvPr/>
          </p:nvSpPr>
          <p:spPr>
            <a:xfrm>
              <a:off x="5152852" y="5470027"/>
              <a:ext cx="3201401" cy="2741021"/>
            </a:xfrm>
            <a:prstGeom prst="hexag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4" dirty="0">
                <a:latin typeface="Lato Light" panose="020F0502020204030203" pitchFamily="34" charset="0"/>
              </a:endParaRPr>
            </a:p>
          </p:txBody>
        </p:sp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4702B713-3A31-433F-2DC3-C5B875E1CC5C}"/>
                </a:ext>
              </a:extLst>
            </p:cNvPr>
            <p:cNvSpPr txBox="1"/>
            <p:nvPr/>
          </p:nvSpPr>
          <p:spPr>
            <a:xfrm>
              <a:off x="5584756" y="6501520"/>
              <a:ext cx="2337600" cy="67804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594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BIEN-ETRE</a:t>
              </a:r>
            </a:p>
          </p:txBody>
        </p:sp>
      </p:grpSp>
      <p:cxnSp>
        <p:nvCxnSpPr>
          <p:cNvPr id="26" name="Straight Connector 19">
            <a:extLst>
              <a:ext uri="{FF2B5EF4-FFF2-40B4-BE49-F238E27FC236}">
                <a16:creationId xmlns:a16="http://schemas.microsoft.com/office/drawing/2014/main" id="{AF0DF0A0-951F-8825-9828-A71717632BFD}"/>
              </a:ext>
            </a:extLst>
          </p:cNvPr>
          <p:cNvCxnSpPr>
            <a:cxnSpLocks/>
          </p:cNvCxnSpPr>
          <p:nvPr/>
        </p:nvCxnSpPr>
        <p:spPr>
          <a:xfrm>
            <a:off x="5564655" y="1835625"/>
            <a:ext cx="125570" cy="660539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2">
            <a:extLst>
              <a:ext uri="{FF2B5EF4-FFF2-40B4-BE49-F238E27FC236}">
                <a16:creationId xmlns:a16="http://schemas.microsoft.com/office/drawing/2014/main" id="{26EBD8BA-E126-AA8B-563C-9E5BC50F1391}"/>
              </a:ext>
            </a:extLst>
          </p:cNvPr>
          <p:cNvCxnSpPr>
            <a:cxnSpLocks/>
          </p:cNvCxnSpPr>
          <p:nvPr/>
        </p:nvCxnSpPr>
        <p:spPr>
          <a:xfrm flipH="1">
            <a:off x="6096000" y="4448182"/>
            <a:ext cx="1" cy="64383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3">
            <a:extLst>
              <a:ext uri="{FF2B5EF4-FFF2-40B4-BE49-F238E27FC236}">
                <a16:creationId xmlns:a16="http://schemas.microsoft.com/office/drawing/2014/main" id="{DB0B46B0-E253-ABE3-667F-F3F5082F33FE}"/>
              </a:ext>
            </a:extLst>
          </p:cNvPr>
          <p:cNvCxnSpPr>
            <a:cxnSpLocks/>
            <a:endCxn id="11" idx="3"/>
          </p:cNvCxnSpPr>
          <p:nvPr/>
        </p:nvCxnSpPr>
        <p:spPr>
          <a:xfrm>
            <a:off x="7090946" y="3768737"/>
            <a:ext cx="1010309" cy="42380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6">
            <a:extLst>
              <a:ext uri="{FF2B5EF4-FFF2-40B4-BE49-F238E27FC236}">
                <a16:creationId xmlns:a16="http://schemas.microsoft.com/office/drawing/2014/main" id="{75DBBD98-6EB0-EEBD-C4B7-2A50EC589F08}"/>
              </a:ext>
            </a:extLst>
          </p:cNvPr>
          <p:cNvCxnSpPr>
            <a:cxnSpLocks/>
          </p:cNvCxnSpPr>
          <p:nvPr/>
        </p:nvCxnSpPr>
        <p:spPr>
          <a:xfrm>
            <a:off x="4589911" y="2496164"/>
            <a:ext cx="708956" cy="250336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7">
            <a:extLst>
              <a:ext uri="{FF2B5EF4-FFF2-40B4-BE49-F238E27FC236}">
                <a16:creationId xmlns:a16="http://schemas.microsoft.com/office/drawing/2014/main" id="{AC2D3C82-DE92-152B-0071-34BA65D018E7}"/>
              </a:ext>
            </a:extLst>
          </p:cNvPr>
          <p:cNvCxnSpPr>
            <a:cxnSpLocks/>
            <a:endCxn id="2" idx="3"/>
          </p:cNvCxnSpPr>
          <p:nvPr/>
        </p:nvCxnSpPr>
        <p:spPr>
          <a:xfrm flipV="1">
            <a:off x="4659127" y="4149671"/>
            <a:ext cx="711258" cy="679098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3">
            <a:extLst>
              <a:ext uri="{FF2B5EF4-FFF2-40B4-BE49-F238E27FC236}">
                <a16:creationId xmlns:a16="http://schemas.microsoft.com/office/drawing/2014/main" id="{9B722CBB-76AF-7030-66C5-307710DF132A}"/>
              </a:ext>
            </a:extLst>
          </p:cNvPr>
          <p:cNvCxnSpPr>
            <a:cxnSpLocks/>
          </p:cNvCxnSpPr>
          <p:nvPr/>
        </p:nvCxnSpPr>
        <p:spPr>
          <a:xfrm>
            <a:off x="6821617" y="4149324"/>
            <a:ext cx="504537" cy="64336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4">
            <a:extLst>
              <a:ext uri="{FF2B5EF4-FFF2-40B4-BE49-F238E27FC236}">
                <a16:creationId xmlns:a16="http://schemas.microsoft.com/office/drawing/2014/main" id="{FC4AB340-29B6-F371-EB24-661560000278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6664969" y="2141598"/>
            <a:ext cx="425977" cy="47973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C9B2021F-172C-1A5B-3965-0A0CB2196AAC}"/>
              </a:ext>
            </a:extLst>
          </p:cNvPr>
          <p:cNvGrpSpPr/>
          <p:nvPr/>
        </p:nvGrpSpPr>
        <p:grpSpPr>
          <a:xfrm>
            <a:off x="2380253" y="3320857"/>
            <a:ext cx="1594265" cy="1365001"/>
            <a:chOff x="14155198" y="2052923"/>
            <a:chExt cx="3201401" cy="2741021"/>
          </a:xfrm>
          <a:solidFill>
            <a:schemeClr val="bg1">
              <a:lumMod val="50000"/>
            </a:schemeClr>
          </a:solidFill>
        </p:grpSpPr>
        <p:sp>
          <p:nvSpPr>
            <p:cNvPr id="35" name="Hexagon 7">
              <a:extLst>
                <a:ext uri="{FF2B5EF4-FFF2-40B4-BE49-F238E27FC236}">
                  <a16:creationId xmlns:a16="http://schemas.microsoft.com/office/drawing/2014/main" id="{0BAF036F-487D-1336-6C91-35BF0AC5FADC}"/>
                </a:ext>
              </a:extLst>
            </p:cNvPr>
            <p:cNvSpPr/>
            <p:nvPr/>
          </p:nvSpPr>
          <p:spPr>
            <a:xfrm>
              <a:off x="14155198" y="2052923"/>
              <a:ext cx="3201401" cy="2741021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Lato Light" panose="020F0502020204030203" pitchFamily="34" charset="0"/>
              </a:endParaRPr>
            </a:p>
          </p:txBody>
        </p:sp>
        <p:sp>
          <p:nvSpPr>
            <p:cNvPr id="36" name="TextBox 12">
              <a:extLst>
                <a:ext uri="{FF2B5EF4-FFF2-40B4-BE49-F238E27FC236}">
                  <a16:creationId xmlns:a16="http://schemas.microsoft.com/office/drawing/2014/main" id="{2334DADC-D2F6-454C-1830-E7A7E77C3352}"/>
                </a:ext>
              </a:extLst>
            </p:cNvPr>
            <p:cNvSpPr txBox="1"/>
            <p:nvPr/>
          </p:nvSpPr>
          <p:spPr>
            <a:xfrm>
              <a:off x="14295789" y="3160767"/>
              <a:ext cx="2920229" cy="525332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BIOTECHNOLOGIES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FCBAAAA7-1F41-0448-C964-923EA2230035}"/>
              </a:ext>
            </a:extLst>
          </p:cNvPr>
          <p:cNvGrpSpPr/>
          <p:nvPr/>
        </p:nvGrpSpPr>
        <p:grpSpPr>
          <a:xfrm>
            <a:off x="8152265" y="1938832"/>
            <a:ext cx="1594265" cy="1365001"/>
            <a:chOff x="14155198" y="2052923"/>
            <a:chExt cx="3201401" cy="2741021"/>
          </a:xfrm>
          <a:solidFill>
            <a:schemeClr val="accent6">
              <a:lumMod val="50000"/>
            </a:schemeClr>
          </a:solidFill>
        </p:grpSpPr>
        <p:sp>
          <p:nvSpPr>
            <p:cNvPr id="38" name="Hexagon 7">
              <a:extLst>
                <a:ext uri="{FF2B5EF4-FFF2-40B4-BE49-F238E27FC236}">
                  <a16:creationId xmlns:a16="http://schemas.microsoft.com/office/drawing/2014/main" id="{38E4C36D-2E6D-78DB-3D22-E9CDCF8C8912}"/>
                </a:ext>
              </a:extLst>
            </p:cNvPr>
            <p:cNvSpPr/>
            <p:nvPr/>
          </p:nvSpPr>
          <p:spPr>
            <a:xfrm>
              <a:off x="14155198" y="2052923"/>
              <a:ext cx="3201401" cy="2741021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4" dirty="0">
                <a:latin typeface="Lato Light" panose="020F0502020204030203" pitchFamily="34" charset="0"/>
              </a:endParaRPr>
            </a:p>
          </p:txBody>
        </p:sp>
        <p:sp>
          <p:nvSpPr>
            <p:cNvPr id="39" name="TextBox 12">
              <a:extLst>
                <a:ext uri="{FF2B5EF4-FFF2-40B4-BE49-F238E27FC236}">
                  <a16:creationId xmlns:a16="http://schemas.microsoft.com/office/drawing/2014/main" id="{6556C949-49DC-BF7F-9AEC-BE6CF10770CA}"/>
                </a:ext>
              </a:extLst>
            </p:cNvPr>
            <p:cNvSpPr txBox="1"/>
            <p:nvPr/>
          </p:nvSpPr>
          <p:spPr>
            <a:xfrm>
              <a:off x="14648262" y="3084416"/>
              <a:ext cx="2215280" cy="678040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594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BIG DATA</a:t>
              </a:r>
            </a:p>
          </p:txBody>
        </p:sp>
      </p:grpSp>
      <p:cxnSp>
        <p:nvCxnSpPr>
          <p:cNvPr id="42" name="Straight Connector 27">
            <a:extLst>
              <a:ext uri="{FF2B5EF4-FFF2-40B4-BE49-F238E27FC236}">
                <a16:creationId xmlns:a16="http://schemas.microsoft.com/office/drawing/2014/main" id="{20997D89-6EEC-2B7D-1340-3C46AC9F2213}"/>
              </a:ext>
            </a:extLst>
          </p:cNvPr>
          <p:cNvCxnSpPr>
            <a:cxnSpLocks/>
          </p:cNvCxnSpPr>
          <p:nvPr/>
        </p:nvCxnSpPr>
        <p:spPr>
          <a:xfrm flipV="1">
            <a:off x="3996362" y="3694239"/>
            <a:ext cx="1157692" cy="298673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34">
            <a:extLst>
              <a:ext uri="{FF2B5EF4-FFF2-40B4-BE49-F238E27FC236}">
                <a16:creationId xmlns:a16="http://schemas.microsoft.com/office/drawing/2014/main" id="{F97AC20A-3A0B-2250-483D-136090584C04}"/>
              </a:ext>
            </a:extLst>
          </p:cNvPr>
          <p:cNvCxnSpPr>
            <a:cxnSpLocks/>
            <a:endCxn id="38" idx="3"/>
          </p:cNvCxnSpPr>
          <p:nvPr/>
        </p:nvCxnSpPr>
        <p:spPr>
          <a:xfrm flipV="1">
            <a:off x="7006940" y="2621332"/>
            <a:ext cx="1145325" cy="39179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2">
            <a:extLst>
              <a:ext uri="{FF2B5EF4-FFF2-40B4-BE49-F238E27FC236}">
                <a16:creationId xmlns:a16="http://schemas.microsoft.com/office/drawing/2014/main" id="{636BB902-915F-CA25-D368-D8623F07ABE7}"/>
              </a:ext>
            </a:extLst>
          </p:cNvPr>
          <p:cNvSpPr txBox="1"/>
          <p:nvPr/>
        </p:nvSpPr>
        <p:spPr>
          <a:xfrm>
            <a:off x="5223284" y="3265885"/>
            <a:ext cx="1721946" cy="3376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594" dirty="0">
                <a:latin typeface="Poppins" pitchFamily="2" charset="77"/>
                <a:cs typeface="Poppins" pitchFamily="2" charset="77"/>
              </a:rPr>
              <a:t>REPRODUCTION</a:t>
            </a:r>
          </a:p>
        </p:txBody>
      </p:sp>
    </p:spTree>
    <p:extLst>
      <p:ext uri="{BB962C8B-B14F-4D97-AF65-F5344CB8AC3E}">
        <p14:creationId xmlns:p14="http://schemas.microsoft.com/office/powerpoint/2010/main" val="3816863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D35330-8E77-1CC9-0F01-A07BB744D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145BB117-3635-A0B7-6771-92D31D643938}"/>
              </a:ext>
            </a:extLst>
          </p:cNvPr>
          <p:cNvSpPr txBox="1"/>
          <p:nvPr/>
        </p:nvSpPr>
        <p:spPr>
          <a:xfrm>
            <a:off x="610121" y="708026"/>
            <a:ext cx="3441968" cy="39889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992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OESTRUS ET SA DETECTION</a:t>
            </a:r>
          </a:p>
        </p:txBody>
      </p:sp>
      <p:sp>
        <p:nvSpPr>
          <p:cNvPr id="74" name="Subtitle 2">
            <a:extLst>
              <a:ext uri="{FF2B5EF4-FFF2-40B4-BE49-F238E27FC236}">
                <a16:creationId xmlns:a16="http://schemas.microsoft.com/office/drawing/2014/main" id="{04C9B0B7-98C4-4160-2E16-612D640C715E}"/>
              </a:ext>
            </a:extLst>
          </p:cNvPr>
          <p:cNvSpPr txBox="1">
            <a:spLocks/>
          </p:cNvSpPr>
          <p:nvPr/>
        </p:nvSpPr>
        <p:spPr>
          <a:xfrm>
            <a:off x="412375" y="1097396"/>
            <a:ext cx="7207710" cy="1890781"/>
          </a:xfrm>
          <a:prstGeom prst="rect">
            <a:avLst/>
          </a:prstGeom>
          <a:ln>
            <a:noFill/>
          </a:ln>
        </p:spPr>
        <p:txBody>
          <a:bodyPr vert="horz" wrap="square" lIns="45536" tIns="22768" rIns="45536" bIns="2276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 err="1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Analyse</a:t>
            </a:r>
            <a:r>
              <a:rPr lang="en-US" sz="1594" dirty="0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des données des </a:t>
            </a:r>
            <a:r>
              <a:rPr lang="en-US" sz="1594" u="sng" dirty="0" err="1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capteurs</a:t>
            </a:r>
            <a:r>
              <a:rPr lang="en-US" sz="1594" u="sng" dirty="0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u="sng" dirty="0" err="1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d’activité</a:t>
            </a:r>
            <a:r>
              <a:rPr lang="en-US" sz="1594" u="sng" dirty="0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dirty="0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et du </a:t>
            </a:r>
            <a:r>
              <a:rPr lang="en-US" sz="1594" u="sng" dirty="0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dosage </a:t>
            </a:r>
            <a:r>
              <a:rPr lang="en-US" sz="1594" u="sng" dirty="0" err="1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en</a:t>
            </a:r>
            <a:r>
              <a:rPr lang="en-US" sz="1594" u="sng" dirty="0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u="sng" dirty="0" err="1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ligne</a:t>
            </a:r>
            <a:r>
              <a:rPr lang="en-US" sz="1594" u="sng" dirty="0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dirty="0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de la progesterone </a:t>
            </a:r>
            <a:r>
              <a:rPr lang="en-US" sz="1594" dirty="0" err="1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voire</a:t>
            </a:r>
            <a:r>
              <a:rPr lang="en-US" sz="1594" dirty="0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de la LH </a:t>
            </a:r>
            <a:r>
              <a:rPr lang="en-US" sz="1594" dirty="0" err="1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mais</a:t>
            </a:r>
            <a:r>
              <a:rPr lang="en-US" sz="1594" dirty="0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se pose le </a:t>
            </a:r>
            <a:r>
              <a:rPr lang="en-US" sz="1594" dirty="0" err="1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problème</a:t>
            </a:r>
            <a:r>
              <a:rPr lang="en-US" sz="1594" dirty="0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du </a:t>
            </a:r>
            <a:r>
              <a:rPr lang="en-US" sz="1594" dirty="0" err="1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coût</a:t>
            </a:r>
            <a:r>
              <a:rPr lang="en-US" sz="1594" dirty="0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de </a:t>
            </a:r>
            <a:r>
              <a:rPr lang="en-US" sz="1594" dirty="0" err="1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l’investissement</a:t>
            </a:r>
            <a:r>
              <a:rPr lang="en-US" sz="1594" dirty="0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. </a:t>
            </a:r>
          </a:p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fr-BE" sz="1594" u="sng" kern="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Sélection</a:t>
            </a:r>
            <a:r>
              <a:rPr lang="fr-BE" sz="1594" kern="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des vaches sur base de l’intensité de leurs manifestations d’</a:t>
            </a:r>
            <a:r>
              <a:rPr lang="fr-BE" sz="1594" kern="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oestrus</a:t>
            </a:r>
            <a:r>
              <a:rPr lang="fr-BE" sz="1594" kern="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voir de leurs biomarqueurs physiologiques.</a:t>
            </a:r>
          </a:p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 err="1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Intérêt</a:t>
            </a:r>
            <a:r>
              <a:rPr lang="en-US" sz="1594" dirty="0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des </a:t>
            </a:r>
            <a:r>
              <a:rPr lang="en-US" sz="1594" u="sng" dirty="0" err="1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programmes</a:t>
            </a:r>
            <a:r>
              <a:rPr lang="en-US" sz="1594" u="sng" dirty="0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u="sng" dirty="0" err="1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hormonaux</a:t>
            </a:r>
            <a:r>
              <a:rPr lang="en-US" sz="1594" u="sng" dirty="0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de </a:t>
            </a:r>
            <a:r>
              <a:rPr lang="en-US" sz="1594" u="sng" dirty="0" err="1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synchronisation</a:t>
            </a:r>
            <a:r>
              <a:rPr lang="en-US" sz="1594" u="sng" dirty="0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dirty="0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de </a:t>
            </a:r>
            <a:r>
              <a:rPr lang="en-US" sz="1594" dirty="0" err="1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l’oestrus</a:t>
            </a:r>
            <a:r>
              <a:rPr lang="en-US" sz="1594" dirty="0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dans les </a:t>
            </a:r>
            <a:r>
              <a:rPr lang="en-US" sz="1594" dirty="0" err="1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élevages</a:t>
            </a:r>
            <a:r>
              <a:rPr lang="en-US" sz="1594" dirty="0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de petite taille.</a:t>
            </a:r>
          </a:p>
        </p:txBody>
      </p:sp>
      <p:sp>
        <p:nvSpPr>
          <p:cNvPr id="4" name="TextBox 39">
            <a:extLst>
              <a:ext uri="{FF2B5EF4-FFF2-40B4-BE49-F238E27FC236}">
                <a16:creationId xmlns:a16="http://schemas.microsoft.com/office/drawing/2014/main" id="{53FF2037-C332-508C-0350-44D47CFAAFE3}"/>
              </a:ext>
            </a:extLst>
          </p:cNvPr>
          <p:cNvSpPr txBox="1"/>
          <p:nvPr/>
        </p:nvSpPr>
        <p:spPr>
          <a:xfrm>
            <a:off x="448234" y="2988177"/>
            <a:ext cx="3227334" cy="39889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992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GESTATION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5125804-C2EF-574A-7810-917A89E2751D}"/>
              </a:ext>
            </a:extLst>
          </p:cNvPr>
          <p:cNvSpPr txBox="1">
            <a:spLocks/>
          </p:cNvSpPr>
          <p:nvPr/>
        </p:nvSpPr>
        <p:spPr>
          <a:xfrm>
            <a:off x="448234" y="3429000"/>
            <a:ext cx="7207710" cy="1302030"/>
          </a:xfrm>
          <a:prstGeom prst="rect">
            <a:avLst/>
          </a:prstGeom>
          <a:ln>
            <a:noFill/>
          </a:ln>
        </p:spPr>
        <p:txBody>
          <a:bodyPr vert="horz" wrap="square" lIns="45536" tIns="22768" rIns="45536" bIns="2276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Mise au point de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méthodes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plus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précoces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de constat de gestation pour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une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resynchronization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plus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rapide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de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l’oestrus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. </a:t>
            </a:r>
          </a:p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Standardisation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de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l’écho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-Doppler.</a:t>
            </a:r>
          </a:p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Poursuite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des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recherches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sur la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programmation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foetale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et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l’épigénétique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.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532BEF5-EBB3-6AA2-D60B-9EC948EB80C8}"/>
              </a:ext>
            </a:extLst>
          </p:cNvPr>
          <p:cNvGrpSpPr/>
          <p:nvPr/>
        </p:nvGrpSpPr>
        <p:grpSpPr>
          <a:xfrm>
            <a:off x="7655944" y="3034549"/>
            <a:ext cx="1990122" cy="1757605"/>
            <a:chOff x="15674327" y="6048449"/>
            <a:chExt cx="4127725" cy="415661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CEB4E84-4399-350F-FFAB-90420FF11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74327" y="6048449"/>
              <a:ext cx="4127725" cy="3732349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C5EB250-EF43-5F3E-6567-AC02B50272FA}"/>
                </a:ext>
              </a:extLst>
            </p:cNvPr>
            <p:cNvSpPr txBox="1"/>
            <p:nvPr/>
          </p:nvSpPr>
          <p:spPr>
            <a:xfrm>
              <a:off x="18465601" y="9261868"/>
              <a:ext cx="1336451" cy="943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996" dirty="0">
                  <a:solidFill>
                    <a:schemeClr val="bg1"/>
                  </a:solidFill>
                </a:rPr>
                <a:t>N. Hagen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5DDC2E9-D686-08EF-511A-64994E3E3966}"/>
              </a:ext>
            </a:extLst>
          </p:cNvPr>
          <p:cNvGrpSpPr/>
          <p:nvPr/>
        </p:nvGrpSpPr>
        <p:grpSpPr>
          <a:xfrm>
            <a:off x="7813440" y="650353"/>
            <a:ext cx="2772750" cy="1858672"/>
            <a:chOff x="19042354" y="1433840"/>
            <a:chExt cx="3579644" cy="2382361"/>
          </a:xfrm>
        </p:grpSpPr>
        <p:pic>
          <p:nvPicPr>
            <p:cNvPr id="3" name="Picture 2" descr="oestrus_monte_active">
              <a:extLst>
                <a:ext uri="{FF2B5EF4-FFF2-40B4-BE49-F238E27FC236}">
                  <a16:creationId xmlns:a16="http://schemas.microsoft.com/office/drawing/2014/main" id="{CF1A365F-B683-0E40-C2B2-60397986D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48457" y="1433840"/>
              <a:ext cx="3573541" cy="238236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8FA691E-1F90-956A-AE55-8E8D94AED7C7}"/>
                </a:ext>
              </a:extLst>
            </p:cNvPr>
            <p:cNvSpPr txBox="1"/>
            <p:nvPr/>
          </p:nvSpPr>
          <p:spPr>
            <a:xfrm>
              <a:off x="19042354" y="3496301"/>
              <a:ext cx="993771" cy="314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996" dirty="0">
                  <a:solidFill>
                    <a:schemeClr val="bg1"/>
                  </a:solidFill>
                </a:rPr>
                <a:t>Ch. Hanzen</a:t>
              </a:r>
            </a:p>
          </p:txBody>
        </p:sp>
      </p:grpSp>
      <p:sp>
        <p:nvSpPr>
          <p:cNvPr id="16" name="TextBox 41">
            <a:extLst>
              <a:ext uri="{FF2B5EF4-FFF2-40B4-BE49-F238E27FC236}">
                <a16:creationId xmlns:a16="http://schemas.microsoft.com/office/drawing/2014/main" id="{1D2AAF2B-F691-9613-A6F5-2A312059A78B}"/>
              </a:ext>
            </a:extLst>
          </p:cNvPr>
          <p:cNvSpPr txBox="1"/>
          <p:nvPr/>
        </p:nvSpPr>
        <p:spPr>
          <a:xfrm>
            <a:off x="448234" y="4917396"/>
            <a:ext cx="3399261" cy="39889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992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MALADIES INFECTIEUSES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0EF5F21-75B8-FB17-00BE-DFD455EE250A}"/>
              </a:ext>
            </a:extLst>
          </p:cNvPr>
          <p:cNvSpPr txBox="1">
            <a:spLocks/>
          </p:cNvSpPr>
          <p:nvPr/>
        </p:nvSpPr>
        <p:spPr>
          <a:xfrm>
            <a:off x="477325" y="5346890"/>
            <a:ext cx="6622734" cy="664227"/>
          </a:xfrm>
          <a:prstGeom prst="rect">
            <a:avLst/>
          </a:prstGeom>
          <a:ln>
            <a:noFill/>
          </a:ln>
        </p:spPr>
        <p:txBody>
          <a:bodyPr vert="horz" wrap="square" lIns="45536" tIns="22768" rIns="45536" bIns="2276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Intensification du diagnostic des 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causes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d’avortement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. </a:t>
            </a:r>
          </a:p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Améliorer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le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dépistage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des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endométrites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subcliniques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ECF4A1F-E402-BA91-B3AB-F1F33DBAD6A0}"/>
              </a:ext>
            </a:extLst>
          </p:cNvPr>
          <p:cNvGrpSpPr/>
          <p:nvPr/>
        </p:nvGrpSpPr>
        <p:grpSpPr>
          <a:xfrm>
            <a:off x="7810383" y="4767123"/>
            <a:ext cx="2481149" cy="1749007"/>
            <a:chOff x="15683818" y="9527586"/>
            <a:chExt cx="4982329" cy="3512134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AEF66E1C-EF29-0B5E-EBCC-016606CE8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83818" y="9527586"/>
              <a:ext cx="4982329" cy="3512134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F90F9104-B416-0963-6504-B8B39462C2A5}"/>
                </a:ext>
              </a:extLst>
            </p:cNvPr>
            <p:cNvSpPr txBox="1"/>
            <p:nvPr/>
          </p:nvSpPr>
          <p:spPr>
            <a:xfrm>
              <a:off x="19081972" y="9824803"/>
              <a:ext cx="1512168" cy="800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996" dirty="0" err="1"/>
                <a:t>O.Pascottini</a:t>
              </a:r>
              <a:endParaRPr lang="fr-BE" sz="996" dirty="0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C8A651FC-03B5-2E52-430B-E948A1C49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90" y="3056827"/>
            <a:ext cx="2074569" cy="15559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725255-2B6F-021F-D651-6036DDBA7600}"/>
              </a:ext>
            </a:extLst>
          </p:cNvPr>
          <p:cNvSpPr/>
          <p:nvPr/>
        </p:nvSpPr>
        <p:spPr>
          <a:xfrm>
            <a:off x="412375" y="3056827"/>
            <a:ext cx="7620085" cy="3635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896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8E4D98-EA33-C5AF-CA07-0C8FC7D550CC}"/>
              </a:ext>
            </a:extLst>
          </p:cNvPr>
          <p:cNvSpPr/>
          <p:nvPr/>
        </p:nvSpPr>
        <p:spPr>
          <a:xfrm>
            <a:off x="6781957" y="2886776"/>
            <a:ext cx="5302921" cy="3805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896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F69B87A-AF1F-13F7-4AC5-A9EBE302E60C}"/>
              </a:ext>
            </a:extLst>
          </p:cNvPr>
          <p:cNvSpPr txBox="1"/>
          <p:nvPr/>
        </p:nvSpPr>
        <p:spPr>
          <a:xfrm>
            <a:off x="1150390" y="3834790"/>
            <a:ext cx="614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Quelques exemples d’utilisation de ces protocoles hormonaux 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0461CC8-9251-491F-3E9A-B5B9033C4623}"/>
              </a:ext>
            </a:extLst>
          </p:cNvPr>
          <p:cNvCxnSpPr/>
          <p:nvPr/>
        </p:nvCxnSpPr>
        <p:spPr>
          <a:xfrm>
            <a:off x="3393831" y="2886776"/>
            <a:ext cx="0" cy="8053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03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64">
            <a:extLst>
              <a:ext uri="{FF2B5EF4-FFF2-40B4-BE49-F238E27FC236}">
                <a16:creationId xmlns:a16="http://schemas.microsoft.com/office/drawing/2014/main" id="{EBBEEEBE-CDFA-A57F-E786-01199E0EE292}"/>
              </a:ext>
            </a:extLst>
          </p:cNvPr>
          <p:cNvSpPr/>
          <p:nvPr/>
        </p:nvSpPr>
        <p:spPr>
          <a:xfrm>
            <a:off x="2195051" y="812186"/>
            <a:ext cx="7801897" cy="1026505"/>
          </a:xfrm>
          <a:prstGeom prst="round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399" tIns="54199" rIns="108399" bIns="54199" anchor="ctr"/>
          <a:lstStyle/>
          <a:p>
            <a:pPr algn="ctr">
              <a:defRPr/>
            </a:pPr>
            <a:r>
              <a:rPr lang="fr-FR" sz="2390" dirty="0"/>
              <a:t>Enjeux et perspectives futures de la reproduction bovine </a:t>
            </a:r>
          </a:p>
          <a:p>
            <a:pPr algn="ctr">
              <a:defRPr/>
            </a:pPr>
            <a:r>
              <a:rPr lang="fr-FR" sz="2390" dirty="0"/>
              <a:t>à l’échelle mondiale</a:t>
            </a:r>
            <a:endParaRPr lang="fr-BE" sz="239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:\Users\User\Pictures\Christian photo.jpg">
            <a:extLst>
              <a:ext uri="{FF2B5EF4-FFF2-40B4-BE49-F238E27FC236}">
                <a16:creationId xmlns:a16="http://schemas.microsoft.com/office/drawing/2014/main" id="{DFE42D6C-9D4E-7924-4F01-8B43004D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998" y="3878038"/>
            <a:ext cx="1665202" cy="189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à coins arrondis 14">
            <a:extLst>
              <a:ext uri="{FF2B5EF4-FFF2-40B4-BE49-F238E27FC236}">
                <a16:creationId xmlns:a16="http://schemas.microsoft.com/office/drawing/2014/main" id="{9762581A-4F65-84D2-B0BD-D765D70B47DF}"/>
              </a:ext>
            </a:extLst>
          </p:cNvPr>
          <p:cNvSpPr/>
          <p:nvPr/>
        </p:nvSpPr>
        <p:spPr>
          <a:xfrm>
            <a:off x="2591857" y="2284383"/>
            <a:ext cx="7008284" cy="1288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399" tIns="54199" rIns="108399" bIns="54199" anchor="ctr"/>
          <a:lstStyle/>
          <a:p>
            <a:pPr algn="ctr">
              <a:defRPr/>
            </a:pPr>
            <a:r>
              <a:rPr lang="fr-BE" sz="2000" dirty="0">
                <a:solidFill>
                  <a:schemeClr val="tx1"/>
                </a:solidFill>
                <a:cs typeface="Calibri" panose="020F0502020204030204" pitchFamily="34" charset="0"/>
              </a:rPr>
              <a:t>Professeur honoraire Christian Hanzen</a:t>
            </a:r>
          </a:p>
          <a:p>
            <a:pPr algn="ctr">
              <a:defRPr/>
            </a:pPr>
            <a:r>
              <a:rPr lang="fr-BE" sz="2000" dirty="0">
                <a:solidFill>
                  <a:schemeClr val="tx1"/>
                </a:solidFill>
                <a:cs typeface="Calibri" panose="020F0502020204030204" pitchFamily="34" charset="0"/>
              </a:rPr>
              <a:t>Université de Liège</a:t>
            </a:r>
          </a:p>
          <a:p>
            <a:pPr algn="ctr">
              <a:defRPr/>
            </a:pPr>
            <a:r>
              <a:rPr lang="fr-BE" sz="2000" dirty="0">
                <a:solidFill>
                  <a:schemeClr val="tx1"/>
                </a:solidFill>
                <a:cs typeface="Calibri" panose="020F0502020204030204" pitchFamily="34" charset="0"/>
              </a:rPr>
              <a:t>Consultant </a:t>
            </a:r>
            <a:r>
              <a:rPr lang="fr-BE" sz="2000" dirty="0" err="1">
                <a:solidFill>
                  <a:schemeClr val="tx1"/>
                </a:solidFill>
                <a:cs typeface="Calibri" panose="020F0502020204030204" pitchFamily="34" charset="0"/>
              </a:rPr>
              <a:t>Rumexperts</a:t>
            </a:r>
            <a:endParaRPr lang="fr-BE" sz="20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6101691-001C-C3CE-B742-EA77D4F1C55D}"/>
              </a:ext>
            </a:extLst>
          </p:cNvPr>
          <p:cNvSpPr txBox="1"/>
          <p:nvPr/>
        </p:nvSpPr>
        <p:spPr>
          <a:xfrm>
            <a:off x="3698060" y="4155590"/>
            <a:ext cx="5061001" cy="1195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793" u="sng" kern="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https://www.facebook.com/Theriogenologie</a:t>
            </a:r>
            <a:r>
              <a:rPr lang="fr-BE" sz="1793" u="sng" kern="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r>
              <a:rPr lang="fr-BE" sz="1793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tooltip="https://www.glossairereproduction.b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https://www.glossairereproduction.be/</a:t>
            </a:r>
            <a:endParaRPr lang="fr-BE" sz="1793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BE" sz="1793" u="sng" kern="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 tooltip="https://www.rumexperts.ve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https://www.rumexperts.vet/</a:t>
            </a:r>
            <a:r>
              <a:rPr lang="fr-BE" sz="1793" u="sng" kern="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</a:p>
          <a:p>
            <a:r>
              <a:rPr lang="fr-BE" sz="1793" u="sng" kern="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https://www.youtube.com/@christianhanzen8109</a:t>
            </a:r>
            <a:r>
              <a:rPr lang="fr-BE" sz="1793" kern="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8027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394379" y="342075"/>
            <a:ext cx="7079733" cy="920060"/>
          </a:xfrm>
          <a:prstGeom prst="roundRect">
            <a:avLst/>
          </a:prstGeom>
          <a:solidFill>
            <a:srgbClr val="9900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1600" dirty="0"/>
              <a:t>Nombre moyen sur 3 ans de traitements hormonaux par 100 vaches et par an dans 560 troupeaux laitiers aux Pays-Bas (120 vaches en moyenne par troupeau </a:t>
            </a:r>
          </a:p>
          <a:p>
            <a:r>
              <a:rPr lang="fr-BE" sz="1600" dirty="0"/>
              <a:t>(</a:t>
            </a:r>
            <a:r>
              <a:rPr lang="fr-BE" sz="1600" dirty="0" err="1"/>
              <a:t>Wicaksono</a:t>
            </a:r>
            <a:r>
              <a:rPr lang="fr-BE" sz="1600" dirty="0"/>
              <a:t> et al. 2023)</a:t>
            </a:r>
          </a:p>
        </p:txBody>
      </p:sp>
      <p:graphicFrame>
        <p:nvGraphicFramePr>
          <p:cNvPr id="9" name="Espace réservé du contenu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3464863"/>
              </p:ext>
            </p:extLst>
          </p:nvPr>
        </p:nvGraphicFramePr>
        <p:xfrm>
          <a:off x="394379" y="1403675"/>
          <a:ext cx="5163732" cy="3818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683646"/>
              </p:ext>
            </p:extLst>
          </p:nvPr>
        </p:nvGraphicFramePr>
        <p:xfrm>
          <a:off x="648929" y="5275800"/>
          <a:ext cx="4734232" cy="9433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9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9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4845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fr-BE" sz="1400" dirty="0">
                          <a:solidFill>
                            <a:schemeClr val="tx1"/>
                          </a:solidFill>
                          <a:effectLst/>
                        </a:rPr>
                        <a:t>Total N /100 v/an</a:t>
                      </a:r>
                      <a:endParaRPr lang="fr-BE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52" marR="34152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fr-BE" sz="1400" dirty="0">
                          <a:solidFill>
                            <a:schemeClr val="tx1"/>
                          </a:solidFill>
                          <a:effectLst/>
                        </a:rPr>
                        <a:t>PA ↓</a:t>
                      </a:r>
                      <a:endParaRPr lang="fr-BE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52" marR="34152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fr-BE" sz="1400" dirty="0">
                          <a:solidFill>
                            <a:schemeClr val="tx1"/>
                          </a:solidFill>
                          <a:effectLst/>
                        </a:rPr>
                        <a:t>IV ↓</a:t>
                      </a:r>
                      <a:endParaRPr lang="fr-BE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52" marR="34152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fr-BE" sz="1400" dirty="0">
                          <a:solidFill>
                            <a:schemeClr val="tx1"/>
                          </a:solidFill>
                          <a:effectLst/>
                        </a:rPr>
                        <a:t>N IA ↑</a:t>
                      </a:r>
                      <a:endParaRPr lang="fr-BE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52" marR="34152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499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fr-BE" sz="1400">
                          <a:solidFill>
                            <a:schemeClr val="tx1"/>
                          </a:solidFill>
                          <a:effectLst/>
                        </a:rPr>
                        <a:t>&gt; 50,6 </a:t>
                      </a:r>
                      <a:endParaRPr lang="fr-BE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52" marR="34152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fr-FR" sz="1400">
                          <a:effectLst/>
                        </a:rPr>
                        <a:t>16.4 ± 2.1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52" marR="3415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fr-FR" sz="1400">
                          <a:effectLst/>
                        </a:rPr>
                        <a:t>9.3 ± 2.6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52" marR="3415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fr-FR" sz="1400">
                          <a:effectLst/>
                        </a:rPr>
                        <a:t>0.3 ± 0.04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52" marR="3415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499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</a:rPr>
                        <a:t>21.6 – 50.6</a:t>
                      </a:r>
                      <a:endParaRPr lang="fr-BE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52" marR="34152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fr-FR" sz="1400">
                          <a:effectLst/>
                        </a:rPr>
                        <a:t>12.0 ± 2.1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52" marR="3415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fr-FR" sz="1400">
                          <a:effectLst/>
                        </a:rPr>
                        <a:t>6.5 ± 2.6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52" marR="3415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fr-FR" sz="1400">
                          <a:effectLst/>
                        </a:rPr>
                        <a:t>0.2 ± 0.04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52" marR="3415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499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&lt;</a:t>
                      </a:r>
                      <a:r>
                        <a:rPr lang="fr-FR" sz="14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21.6</a:t>
                      </a:r>
                      <a:endParaRPr lang="fr-BE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52" marR="34152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/>
                        </a:rPr>
                        <a:t>7.9 ± 2.2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52" marR="3415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/>
                        </a:rPr>
                        <a:t>6.2 ± 2.7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52" marR="3415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fr-BE" sz="1400" dirty="0">
                          <a:effectLst/>
                        </a:rPr>
                        <a:t> 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52" marR="3415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37BD97B-9A27-49E9-5CD0-AAF6CBA14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322" y="3189139"/>
            <a:ext cx="5387299" cy="283265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5EA73D8-918C-F364-B0E5-51052277FFE2}"/>
              </a:ext>
            </a:extLst>
          </p:cNvPr>
          <p:cNvSpPr txBox="1"/>
          <p:nvPr/>
        </p:nvSpPr>
        <p:spPr>
          <a:xfrm>
            <a:off x="6238568" y="1765607"/>
            <a:ext cx="5387299" cy="920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793" dirty="0" err="1">
                <a:latin typeface="+mj-lt"/>
              </a:rPr>
              <a:t>Baruselli</a:t>
            </a:r>
            <a:r>
              <a:rPr lang="en-US" sz="1793" dirty="0">
                <a:latin typeface="+mj-lt"/>
              </a:rPr>
              <a:t> PS et al. Challenges to increase the AI and ET </a:t>
            </a:r>
          </a:p>
          <a:p>
            <a:pPr algn="l"/>
            <a:r>
              <a:rPr lang="en-US" sz="1793" dirty="0">
                <a:latin typeface="+mj-lt"/>
              </a:rPr>
              <a:t>markets in Brazil. Animal production 2019</a:t>
            </a:r>
          </a:p>
          <a:p>
            <a:pPr algn="l"/>
            <a:r>
              <a:rPr lang="en-US" sz="1793" dirty="0">
                <a:latin typeface="+mj-lt"/>
              </a:rPr>
              <a:t>86 % des IA </a:t>
            </a:r>
            <a:r>
              <a:rPr lang="en-US" sz="1793" dirty="0" err="1">
                <a:latin typeface="+mj-lt"/>
              </a:rPr>
              <a:t>réalisées</a:t>
            </a:r>
            <a:r>
              <a:rPr lang="en-US" sz="1793" dirty="0">
                <a:latin typeface="+mj-lt"/>
              </a:rPr>
              <a:t> par </a:t>
            </a:r>
            <a:r>
              <a:rPr lang="en-US" sz="1793" dirty="0" err="1">
                <a:latin typeface="+mj-lt"/>
              </a:rPr>
              <a:t>synchronisation</a:t>
            </a:r>
            <a:endParaRPr lang="en-US" sz="1793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480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1FE5D84B-6EF5-2BCF-B0D4-39B1E333F6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8678670"/>
              </p:ext>
            </p:extLst>
          </p:nvPr>
        </p:nvGraphicFramePr>
        <p:xfrm>
          <a:off x="942447" y="1170190"/>
          <a:ext cx="9154652" cy="5545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à coins arrondis 4">
            <a:extLst>
              <a:ext uri="{FF2B5EF4-FFF2-40B4-BE49-F238E27FC236}">
                <a16:creationId xmlns:a16="http://schemas.microsoft.com/office/drawing/2014/main" id="{43095592-0CEE-5E3B-0FFD-4A7B8C130791}"/>
              </a:ext>
            </a:extLst>
          </p:cNvPr>
          <p:cNvSpPr/>
          <p:nvPr/>
        </p:nvSpPr>
        <p:spPr>
          <a:xfrm>
            <a:off x="708295" y="162003"/>
            <a:ext cx="6706489" cy="624243"/>
          </a:xfrm>
          <a:prstGeom prst="roundRect">
            <a:avLst/>
          </a:prstGeom>
          <a:solidFill>
            <a:srgbClr val="9900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/>
              <a:t>Caractéristiques d’utilisation du protocole TAI (</a:t>
            </a:r>
            <a:r>
              <a:rPr lang="fr-BE" sz="1600" dirty="0" err="1"/>
              <a:t>Timed</a:t>
            </a:r>
            <a:r>
              <a:rPr lang="fr-BE" sz="1600" dirty="0"/>
              <a:t> </a:t>
            </a:r>
            <a:r>
              <a:rPr lang="fr-BE" sz="1600" dirty="0" err="1"/>
              <a:t>Artificial</a:t>
            </a:r>
            <a:r>
              <a:rPr lang="fr-BE" sz="1600" dirty="0"/>
              <a:t> </a:t>
            </a:r>
            <a:r>
              <a:rPr lang="fr-BE" sz="1600" dirty="0" err="1"/>
              <a:t>Insemination</a:t>
            </a:r>
            <a:r>
              <a:rPr lang="fr-BE" sz="1600" dirty="0"/>
              <a:t>) dans 200 fermes laitières en Chine en 2023 (Hu et al. 2025)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04C3891-0C48-0E75-1B66-ABF0650359EF}"/>
              </a:ext>
            </a:extLst>
          </p:cNvPr>
          <p:cNvSpPr txBox="1"/>
          <p:nvPr/>
        </p:nvSpPr>
        <p:spPr>
          <a:xfrm>
            <a:off x="7450194" y="1547645"/>
            <a:ext cx="427251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dirty="0"/>
              <a:t>Chine : quelques données générales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6,24 millions de vaches laitières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42 milliards de Kg de lait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417 vaches en moyenne par exploitation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7980AF1-827A-005A-22C3-13D7AB340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0728" y="142673"/>
            <a:ext cx="874141" cy="111937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0FCC978-D601-C218-298C-C781E8E8C253}"/>
              </a:ext>
            </a:extLst>
          </p:cNvPr>
          <p:cNvSpPr txBox="1"/>
          <p:nvPr/>
        </p:nvSpPr>
        <p:spPr>
          <a:xfrm>
            <a:off x="1429250" y="4953863"/>
            <a:ext cx="11384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dirty="0"/>
              <a:t>X 2 / 2019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DE814CD-2D96-01FA-978F-974D34ACD9FB}"/>
              </a:ext>
            </a:extLst>
          </p:cNvPr>
          <p:cNvSpPr txBox="1"/>
          <p:nvPr/>
        </p:nvSpPr>
        <p:spPr>
          <a:xfrm>
            <a:off x="1911286" y="3192400"/>
            <a:ext cx="11384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dirty="0"/>
              <a:t>X 4 /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2FB75A-D4F9-9B92-A4F3-48BA776FF053}"/>
              </a:ext>
            </a:extLst>
          </p:cNvPr>
          <p:cNvSpPr/>
          <p:nvPr/>
        </p:nvSpPr>
        <p:spPr>
          <a:xfrm>
            <a:off x="3773828" y="919763"/>
            <a:ext cx="3598606" cy="5662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58B74E-C262-543D-2E37-254E41D85A05}"/>
              </a:ext>
            </a:extLst>
          </p:cNvPr>
          <p:cNvSpPr/>
          <p:nvPr/>
        </p:nvSpPr>
        <p:spPr>
          <a:xfrm>
            <a:off x="7414785" y="2904624"/>
            <a:ext cx="2639962" cy="3677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A17713-5068-9D49-4139-073EF19D674A}"/>
              </a:ext>
            </a:extLst>
          </p:cNvPr>
          <p:cNvSpPr/>
          <p:nvPr/>
        </p:nvSpPr>
        <p:spPr>
          <a:xfrm>
            <a:off x="1386898" y="1077462"/>
            <a:ext cx="2488648" cy="5545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2935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DDA8F-2535-C621-C21B-399BABAA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5A60D642-6486-FE45-FC47-76196EC30E6D}"/>
              </a:ext>
            </a:extLst>
          </p:cNvPr>
          <p:cNvSpPr txBox="1"/>
          <p:nvPr/>
        </p:nvSpPr>
        <p:spPr>
          <a:xfrm>
            <a:off x="501956" y="601813"/>
            <a:ext cx="3441968" cy="39889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992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OESTRUS ET SA DETECTION</a:t>
            </a:r>
          </a:p>
        </p:txBody>
      </p:sp>
      <p:sp>
        <p:nvSpPr>
          <p:cNvPr id="74" name="Subtitle 2">
            <a:extLst>
              <a:ext uri="{FF2B5EF4-FFF2-40B4-BE49-F238E27FC236}">
                <a16:creationId xmlns:a16="http://schemas.microsoft.com/office/drawing/2014/main" id="{06EBE9F6-18A9-BFF7-4A37-837ACA1B7C1B}"/>
              </a:ext>
            </a:extLst>
          </p:cNvPr>
          <p:cNvSpPr txBox="1">
            <a:spLocks/>
          </p:cNvSpPr>
          <p:nvPr/>
        </p:nvSpPr>
        <p:spPr>
          <a:xfrm>
            <a:off x="466097" y="1060222"/>
            <a:ext cx="7207710" cy="1890781"/>
          </a:xfrm>
          <a:prstGeom prst="rect">
            <a:avLst/>
          </a:prstGeom>
          <a:ln>
            <a:noFill/>
          </a:ln>
        </p:spPr>
        <p:txBody>
          <a:bodyPr vert="horz" wrap="square" lIns="45536" tIns="22768" rIns="45536" bIns="2276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 err="1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Analyse</a:t>
            </a:r>
            <a:r>
              <a:rPr lang="en-US" sz="1594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des données des </a:t>
            </a:r>
            <a:r>
              <a:rPr lang="en-US" sz="1594" u="sng" dirty="0" err="1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capteurs</a:t>
            </a:r>
            <a:r>
              <a:rPr lang="en-US" sz="1594" u="sng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u="sng" dirty="0" err="1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d’activité</a:t>
            </a:r>
            <a:r>
              <a:rPr lang="en-US" sz="1594" u="sng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et du dosage </a:t>
            </a:r>
            <a:r>
              <a:rPr lang="en-US" sz="1594" dirty="0" err="1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en</a:t>
            </a:r>
            <a:r>
              <a:rPr lang="en-US" sz="1594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dirty="0" err="1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ligne</a:t>
            </a:r>
            <a:r>
              <a:rPr lang="en-US" sz="1594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de la progesterone </a:t>
            </a:r>
            <a:r>
              <a:rPr lang="en-US" sz="1594" dirty="0" err="1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voire</a:t>
            </a:r>
            <a:r>
              <a:rPr lang="en-US" sz="1594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de la LH </a:t>
            </a:r>
            <a:r>
              <a:rPr lang="en-US" sz="1594" dirty="0" err="1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mais</a:t>
            </a:r>
            <a:r>
              <a:rPr lang="en-US" sz="1594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se pose le </a:t>
            </a:r>
            <a:r>
              <a:rPr lang="en-US" sz="1594" dirty="0" err="1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problème</a:t>
            </a:r>
            <a:r>
              <a:rPr lang="en-US" sz="1594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du </a:t>
            </a:r>
            <a:r>
              <a:rPr lang="en-US" sz="1594" dirty="0" err="1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coût</a:t>
            </a:r>
            <a:r>
              <a:rPr lang="en-US" sz="1594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de </a:t>
            </a:r>
            <a:r>
              <a:rPr lang="en-US" sz="1594" dirty="0" err="1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l’investissement</a:t>
            </a:r>
            <a:r>
              <a:rPr lang="en-US" sz="1594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.</a:t>
            </a:r>
          </a:p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fr-BE" sz="1594" u="sng" kern="0" dirty="0">
                <a:solidFill>
                  <a:schemeClr val="bg1">
                    <a:lumMod val="6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Sélection</a:t>
            </a:r>
            <a:r>
              <a:rPr lang="fr-BE" sz="1594" kern="0" dirty="0">
                <a:solidFill>
                  <a:schemeClr val="bg1">
                    <a:lumMod val="6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des vaches sur base de l’intensité de leurs manifestations d’</a:t>
            </a:r>
            <a:r>
              <a:rPr lang="fr-BE" sz="1594" kern="0" dirty="0" err="1">
                <a:solidFill>
                  <a:schemeClr val="bg1">
                    <a:lumMod val="6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oestrus</a:t>
            </a:r>
            <a:r>
              <a:rPr lang="fr-BE" sz="1594" kern="0" dirty="0">
                <a:solidFill>
                  <a:schemeClr val="bg1">
                    <a:lumMod val="6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voir de leurs biomarqueurs physiologiques.</a:t>
            </a:r>
          </a:p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 err="1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Intérêt</a:t>
            </a:r>
            <a:r>
              <a:rPr lang="en-US" sz="1594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u="sng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des </a:t>
            </a:r>
            <a:r>
              <a:rPr lang="en-US" sz="1594" u="sng" dirty="0" err="1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programmes</a:t>
            </a:r>
            <a:r>
              <a:rPr lang="en-US" sz="1594" u="sng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u="sng" dirty="0" err="1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hormonaux</a:t>
            </a:r>
            <a:r>
              <a:rPr lang="en-US" sz="1594" u="sng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de </a:t>
            </a:r>
            <a:r>
              <a:rPr lang="en-US" sz="1594" u="sng" dirty="0" err="1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synchronisation</a:t>
            </a:r>
            <a:r>
              <a:rPr lang="en-US" sz="1594" u="sng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de </a:t>
            </a:r>
            <a:r>
              <a:rPr lang="en-US" sz="1594" dirty="0" err="1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l’oestrus</a:t>
            </a:r>
            <a:r>
              <a:rPr lang="en-US" sz="1594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dans les </a:t>
            </a:r>
            <a:r>
              <a:rPr lang="en-US" sz="1594" dirty="0" err="1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élevages</a:t>
            </a:r>
            <a:r>
              <a:rPr lang="en-US" sz="1594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de petite taille.</a:t>
            </a:r>
          </a:p>
        </p:txBody>
      </p:sp>
      <p:sp>
        <p:nvSpPr>
          <p:cNvPr id="4" name="TextBox 39">
            <a:extLst>
              <a:ext uri="{FF2B5EF4-FFF2-40B4-BE49-F238E27FC236}">
                <a16:creationId xmlns:a16="http://schemas.microsoft.com/office/drawing/2014/main" id="{05EFB4DB-9572-6F46-BC7B-18F5E1BBEB8D}"/>
              </a:ext>
            </a:extLst>
          </p:cNvPr>
          <p:cNvSpPr txBox="1"/>
          <p:nvPr/>
        </p:nvSpPr>
        <p:spPr>
          <a:xfrm>
            <a:off x="448234" y="2988177"/>
            <a:ext cx="3227334" cy="39889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992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GESTATION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44681FB-FC11-978B-E388-22B4374E3D35}"/>
              </a:ext>
            </a:extLst>
          </p:cNvPr>
          <p:cNvSpPr txBox="1">
            <a:spLocks/>
          </p:cNvSpPr>
          <p:nvPr/>
        </p:nvSpPr>
        <p:spPr>
          <a:xfrm>
            <a:off x="448234" y="3429000"/>
            <a:ext cx="7207710" cy="1302030"/>
          </a:xfrm>
          <a:prstGeom prst="rect">
            <a:avLst/>
          </a:prstGeom>
          <a:ln>
            <a:noFill/>
          </a:ln>
        </p:spPr>
        <p:txBody>
          <a:bodyPr vert="horz" wrap="square" lIns="45536" tIns="22768" rIns="45536" bIns="2276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Mise au point de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méthodes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plus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précoces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de constat de gestation pour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une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resynchronization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plus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rapide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de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l’oestrus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. </a:t>
            </a:r>
          </a:p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Standardisation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de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l’écho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-Doppler.</a:t>
            </a:r>
          </a:p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Poursuite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des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recherches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sur la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programmation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foetale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et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l’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épigénétique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.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734B1E6-F297-F6C8-DE8F-4269C225388B}"/>
              </a:ext>
            </a:extLst>
          </p:cNvPr>
          <p:cNvGrpSpPr/>
          <p:nvPr/>
        </p:nvGrpSpPr>
        <p:grpSpPr>
          <a:xfrm>
            <a:off x="7655944" y="3034549"/>
            <a:ext cx="1990122" cy="1757605"/>
            <a:chOff x="15674327" y="6048449"/>
            <a:chExt cx="4127725" cy="415661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1775C9B-1EC6-CE41-5F59-0C392D375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74327" y="6048449"/>
              <a:ext cx="4127725" cy="3732349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95B3443-2781-F819-B627-175EF449293D}"/>
                </a:ext>
              </a:extLst>
            </p:cNvPr>
            <p:cNvSpPr txBox="1"/>
            <p:nvPr/>
          </p:nvSpPr>
          <p:spPr>
            <a:xfrm>
              <a:off x="18465601" y="9261868"/>
              <a:ext cx="1336451" cy="943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996" dirty="0">
                  <a:solidFill>
                    <a:schemeClr val="bg1"/>
                  </a:solidFill>
                </a:rPr>
                <a:t>N. Hagen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CE6502A-49C7-68EE-EAEA-38BB52A4C3AE}"/>
              </a:ext>
            </a:extLst>
          </p:cNvPr>
          <p:cNvGrpSpPr/>
          <p:nvPr/>
        </p:nvGrpSpPr>
        <p:grpSpPr>
          <a:xfrm>
            <a:off x="7805656" y="956860"/>
            <a:ext cx="2772750" cy="1858672"/>
            <a:chOff x="19042354" y="1433840"/>
            <a:chExt cx="3579644" cy="2382361"/>
          </a:xfrm>
        </p:grpSpPr>
        <p:pic>
          <p:nvPicPr>
            <p:cNvPr id="3" name="Picture 2" descr="oestrus_monte_active">
              <a:extLst>
                <a:ext uri="{FF2B5EF4-FFF2-40B4-BE49-F238E27FC236}">
                  <a16:creationId xmlns:a16="http://schemas.microsoft.com/office/drawing/2014/main" id="{4B558AF8-DB29-34E1-607E-3B15D8A7A2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48457" y="1433840"/>
              <a:ext cx="3573541" cy="238236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08A92D4-E03C-908E-A46F-6ACDD48D3220}"/>
                </a:ext>
              </a:extLst>
            </p:cNvPr>
            <p:cNvSpPr txBox="1"/>
            <p:nvPr/>
          </p:nvSpPr>
          <p:spPr>
            <a:xfrm>
              <a:off x="19042354" y="3496301"/>
              <a:ext cx="993771" cy="314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996" dirty="0">
                  <a:solidFill>
                    <a:schemeClr val="bg1"/>
                  </a:solidFill>
                </a:rPr>
                <a:t>Ch. Hanzen</a:t>
              </a:r>
            </a:p>
          </p:txBody>
        </p:sp>
      </p:grpSp>
      <p:sp>
        <p:nvSpPr>
          <p:cNvPr id="16" name="TextBox 41">
            <a:extLst>
              <a:ext uri="{FF2B5EF4-FFF2-40B4-BE49-F238E27FC236}">
                <a16:creationId xmlns:a16="http://schemas.microsoft.com/office/drawing/2014/main" id="{3F9CA315-DC51-92E3-F13C-94A3DC27A803}"/>
              </a:ext>
            </a:extLst>
          </p:cNvPr>
          <p:cNvSpPr txBox="1"/>
          <p:nvPr/>
        </p:nvSpPr>
        <p:spPr>
          <a:xfrm>
            <a:off x="448234" y="4917396"/>
            <a:ext cx="3399261" cy="39889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992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MALADIES INFECTIEUSES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0A0879A-2FCF-91D4-E581-E5B44BF2E804}"/>
              </a:ext>
            </a:extLst>
          </p:cNvPr>
          <p:cNvSpPr txBox="1">
            <a:spLocks/>
          </p:cNvSpPr>
          <p:nvPr/>
        </p:nvSpPr>
        <p:spPr>
          <a:xfrm>
            <a:off x="477325" y="5346890"/>
            <a:ext cx="6622734" cy="664227"/>
          </a:xfrm>
          <a:prstGeom prst="rect">
            <a:avLst/>
          </a:prstGeom>
          <a:ln>
            <a:noFill/>
          </a:ln>
        </p:spPr>
        <p:txBody>
          <a:bodyPr vert="horz" wrap="square" lIns="45536" tIns="22768" rIns="45536" bIns="2276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Intensification du diagnostic des 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causes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d’avortement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. </a:t>
            </a:r>
          </a:p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Améliorer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le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dépistage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des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endométrites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subcliniques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DEEE5CE-C608-322B-60F8-5B815507A7DD}"/>
              </a:ext>
            </a:extLst>
          </p:cNvPr>
          <p:cNvGrpSpPr/>
          <p:nvPr/>
        </p:nvGrpSpPr>
        <p:grpSpPr>
          <a:xfrm>
            <a:off x="7810383" y="4767123"/>
            <a:ext cx="2481149" cy="1749007"/>
            <a:chOff x="15683818" y="9527586"/>
            <a:chExt cx="4982329" cy="3512134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CD3BAEE7-FA0C-AFFE-5B67-C8C30B76C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83818" y="9527586"/>
              <a:ext cx="4982329" cy="3512134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42DADBF2-DFC7-BAD0-EC90-209B6060DF6D}"/>
                </a:ext>
              </a:extLst>
            </p:cNvPr>
            <p:cNvSpPr txBox="1"/>
            <p:nvPr/>
          </p:nvSpPr>
          <p:spPr>
            <a:xfrm>
              <a:off x="19081972" y="9824803"/>
              <a:ext cx="1512168" cy="800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996" dirty="0" err="1"/>
                <a:t>O.Pascottini</a:t>
              </a:r>
              <a:endParaRPr lang="fr-BE" sz="996" dirty="0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D22C2059-5700-C713-35DD-88B470191E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90" y="3056827"/>
            <a:ext cx="2074569" cy="155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6">
            <a:extLst>
              <a:ext uri="{FF2B5EF4-FFF2-40B4-BE49-F238E27FC236}">
                <a16:creationId xmlns:a16="http://schemas.microsoft.com/office/drawing/2014/main" id="{96CFF54B-E30E-C39E-DCD2-33ADF3CC4691}"/>
              </a:ext>
            </a:extLst>
          </p:cNvPr>
          <p:cNvSpPr txBox="1"/>
          <p:nvPr/>
        </p:nvSpPr>
        <p:spPr>
          <a:xfrm>
            <a:off x="609533" y="788994"/>
            <a:ext cx="8362748" cy="39889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992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MALE </a:t>
            </a:r>
            <a:r>
              <a:rPr lang="en-US" sz="1394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(Marché </a:t>
            </a:r>
            <a:r>
              <a:rPr lang="en-US" sz="1394" dirty="0" err="1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mondial</a:t>
            </a:r>
            <a:r>
              <a:rPr lang="en-US" sz="1394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n-US" sz="1394" dirty="0" err="1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l’IA</a:t>
            </a:r>
            <a:r>
              <a:rPr lang="en-US" sz="1394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: 2 milliards USD)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054D6F-3105-1630-5AE5-91870FC67509}"/>
              </a:ext>
            </a:extLst>
          </p:cNvPr>
          <p:cNvSpPr txBox="1">
            <a:spLocks/>
          </p:cNvSpPr>
          <p:nvPr/>
        </p:nvSpPr>
        <p:spPr>
          <a:xfrm>
            <a:off x="609533" y="1232116"/>
            <a:ext cx="8362748" cy="3853241"/>
          </a:xfrm>
          <a:prstGeom prst="rect">
            <a:avLst/>
          </a:prstGeom>
          <a:ln>
            <a:noFill/>
          </a:ln>
        </p:spPr>
        <p:txBody>
          <a:bodyPr vert="horz" wrap="square" lIns="45536" tIns="22768" rIns="45536" bIns="2276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fr-BE" sz="159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 des </a:t>
            </a:r>
            <a:r>
              <a:rPr lang="fr-BE" sz="1594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techniques dites </a:t>
            </a:r>
            <a:r>
              <a:rPr lang="fr-BE" sz="1594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omiques</a:t>
            </a:r>
            <a:r>
              <a:rPr lang="fr-BE" sz="1594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9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(transcriptomique, métabolomique, protéomiques) et de la spectroscopie dans le moyen infra-rouge pour identifier des marqueurs biologiques d’une meilleure fertilité des taureaux.</a:t>
            </a:r>
          </a:p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fr-BE" sz="1594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Encapsulation du sperme </a:t>
            </a:r>
            <a:r>
              <a:rPr lang="fr-BE" sz="159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de l’alginate pour en prolonger la libération après l’insémination (</a:t>
            </a:r>
            <a:r>
              <a:rPr lang="fr-BE" sz="1594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Spermvita</a:t>
            </a:r>
            <a:r>
              <a:rPr lang="fr-BE" sz="159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©)</a:t>
            </a:r>
          </a:p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fr-BE" sz="159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Ajout d’</a:t>
            </a:r>
            <a:r>
              <a:rPr lang="fr-BE" sz="1594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anti-oxydants</a:t>
            </a:r>
            <a:r>
              <a:rPr lang="fr-BE" sz="159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aux dilueurs pour améliorer la congélation/décongélation du sperme</a:t>
            </a:r>
          </a:p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fr-BE" sz="159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Recours au </a:t>
            </a:r>
            <a:r>
              <a:rPr lang="fr-BE" sz="1594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deep-learning</a:t>
            </a:r>
            <a:r>
              <a:rPr lang="fr-BE" sz="1594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9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analyser les examens du sperme au moyen du CASA et les images de mesure du périmètre scrotal au moyen de caméras 3D</a:t>
            </a:r>
          </a:p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fr-BE" sz="159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Recours aux </a:t>
            </a:r>
            <a:r>
              <a:rPr lang="fr-BE" sz="1594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nanotechnologies</a:t>
            </a:r>
            <a:r>
              <a:rPr lang="fr-BE" sz="159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pour le sexage du sperme.</a:t>
            </a:r>
          </a:p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Utilisation</a:t>
            </a:r>
            <a:r>
              <a:rPr lang="en-US" sz="159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plus </a:t>
            </a:r>
            <a:r>
              <a:rPr lang="en-US" sz="1594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systématique</a:t>
            </a:r>
            <a:r>
              <a:rPr lang="en-US" sz="159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à du </a:t>
            </a:r>
            <a:r>
              <a:rPr lang="en-US" sz="1594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sperme</a:t>
            </a:r>
            <a:r>
              <a:rPr lang="en-US" sz="1594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94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liquide</a:t>
            </a:r>
            <a:r>
              <a:rPr lang="en-US" sz="1594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9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 non </a:t>
            </a:r>
            <a:r>
              <a:rPr lang="en-US" sz="1594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congélé</a:t>
            </a:r>
            <a:r>
              <a:rPr lang="en-US" sz="159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94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59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94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vue</a:t>
            </a:r>
            <a:r>
              <a:rPr lang="en-US" sz="159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594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raccourcir</a:t>
            </a:r>
            <a:r>
              <a:rPr lang="en-US" sz="159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94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l’intervalle</a:t>
            </a:r>
            <a:r>
              <a:rPr lang="en-US" sz="159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entre </a:t>
            </a:r>
            <a:r>
              <a:rPr lang="en-US" sz="1594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générations</a:t>
            </a:r>
            <a:endParaRPr lang="fr-BE" sz="1594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Utilisation</a:t>
            </a:r>
            <a:r>
              <a:rPr lang="en-US" sz="159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594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l'insémination</a:t>
            </a:r>
            <a:r>
              <a:rPr lang="en-US" sz="1594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94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hétérospermique</a:t>
            </a:r>
            <a:r>
              <a:rPr lang="en-US" sz="1594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9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594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sperme</a:t>
            </a:r>
            <a:r>
              <a:rPr lang="en-US" sz="159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94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provenant</a:t>
            </a:r>
            <a:r>
              <a:rPr lang="en-US" sz="159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2 à 3 </a:t>
            </a:r>
            <a:r>
              <a:rPr lang="en-US" sz="1594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taureaux</a:t>
            </a:r>
            <a:r>
              <a:rPr lang="en-US" sz="159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94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différents</a:t>
            </a:r>
            <a:r>
              <a:rPr lang="en-US" sz="159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A012165-CF71-08E7-2193-0F6D1BFBC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203" y="414536"/>
            <a:ext cx="2988873" cy="1897341"/>
          </a:xfrm>
          <a:prstGeom prst="rect">
            <a:avLst/>
          </a:prstGeom>
        </p:spPr>
      </p:pic>
      <p:sp>
        <p:nvSpPr>
          <p:cNvPr id="10" name="TextBox 36">
            <a:extLst>
              <a:ext uri="{FF2B5EF4-FFF2-40B4-BE49-F238E27FC236}">
                <a16:creationId xmlns:a16="http://schemas.microsoft.com/office/drawing/2014/main" id="{3C261AAB-5473-3748-B90A-E55E23E5B33C}"/>
              </a:ext>
            </a:extLst>
          </p:cNvPr>
          <p:cNvSpPr txBox="1"/>
          <p:nvPr/>
        </p:nvSpPr>
        <p:spPr>
          <a:xfrm>
            <a:off x="530293" y="5271222"/>
            <a:ext cx="4090994" cy="39889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992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CHANGEMENT CLIMATIQUE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1F375D8-8D32-4BF7-4ED7-66D50E992F56}"/>
              </a:ext>
            </a:extLst>
          </p:cNvPr>
          <p:cNvSpPr txBox="1">
            <a:spLocks/>
          </p:cNvSpPr>
          <p:nvPr/>
        </p:nvSpPr>
        <p:spPr>
          <a:xfrm>
            <a:off x="609534" y="5652274"/>
            <a:ext cx="7924896" cy="615175"/>
          </a:xfrm>
          <a:prstGeom prst="rect">
            <a:avLst/>
          </a:prstGeom>
          <a:ln>
            <a:noFill/>
          </a:ln>
        </p:spPr>
        <p:txBody>
          <a:bodyPr vert="horz" wrap="square" lIns="45536" tIns="22768" rIns="45536" bIns="2276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Intensification de 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la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sélection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génétique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et de la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prévention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des pathologies 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(</a:t>
            </a:r>
            <a:r>
              <a:rPr lang="fr-BE" sz="1594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secteur laitier ne représente cependant que 5 % des gaz à effet de serre d’origine anthropogène).</a:t>
            </a:r>
            <a:endParaRPr lang="en-US" sz="1594" dirty="0">
              <a:solidFill>
                <a:schemeClr val="accent1">
                  <a:lumMod val="75000"/>
                </a:schemeClr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550AACF-871E-83E8-B152-37704138F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884" y="4865467"/>
            <a:ext cx="2816675" cy="157361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4DB7C18-197B-0079-7F17-0CA5A4C13D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544" y="2675956"/>
            <a:ext cx="3016938" cy="1685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451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B0698-9FBC-47C9-7A73-F3375693A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6">
            <a:extLst>
              <a:ext uri="{FF2B5EF4-FFF2-40B4-BE49-F238E27FC236}">
                <a16:creationId xmlns:a16="http://schemas.microsoft.com/office/drawing/2014/main" id="{2FF8219A-AE2E-262D-31A8-10B12C406AAB}"/>
              </a:ext>
            </a:extLst>
          </p:cNvPr>
          <p:cNvSpPr txBox="1"/>
          <p:nvPr/>
        </p:nvSpPr>
        <p:spPr>
          <a:xfrm>
            <a:off x="537815" y="262873"/>
            <a:ext cx="2510188" cy="39889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/>
            <a:r>
              <a:rPr lang="en-US" sz="1992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BIOTECHNOLOGIES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09B554-25C2-6E76-4083-A635A56B0CD4}"/>
              </a:ext>
            </a:extLst>
          </p:cNvPr>
          <p:cNvSpPr txBox="1">
            <a:spLocks/>
          </p:cNvSpPr>
          <p:nvPr/>
        </p:nvSpPr>
        <p:spPr>
          <a:xfrm>
            <a:off x="537816" y="811274"/>
            <a:ext cx="8426925" cy="5325311"/>
          </a:xfrm>
          <a:prstGeom prst="rect">
            <a:avLst/>
          </a:prstGeom>
          <a:ln>
            <a:noFill/>
          </a:ln>
        </p:spPr>
        <p:txBody>
          <a:bodyPr vert="horz" wrap="square" lIns="45536" tIns="22768" rIns="45536" bIns="2276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Poursuite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de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l’augmentation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du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nombre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d’embryons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obtenus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in vitro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(1.200.000 vs 400.000 in vivo).</a:t>
            </a:r>
          </a:p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fr-BE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Sélection des donneuses d’embryons par (1) le </a:t>
            </a:r>
            <a:r>
              <a:rPr lang="fr-BE" sz="1594" u="sng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dénombrement échographique </a:t>
            </a:r>
            <a:r>
              <a:rPr lang="fr-BE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des petits follicules cavitaires et (2) le </a:t>
            </a:r>
            <a:r>
              <a:rPr lang="fr-BE" sz="1594" u="sng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dosage de l’hormone anti </a:t>
            </a:r>
            <a:r>
              <a:rPr lang="fr-BE" sz="1594" u="sng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Mullérienne</a:t>
            </a:r>
            <a:r>
              <a:rPr lang="fr-BE" sz="1594" u="sng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fr-BE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Réduction de l’intervalle entre générations si le prélèvement des </a:t>
            </a:r>
            <a:r>
              <a:rPr lang="fr-BE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COCs</a:t>
            </a:r>
            <a:r>
              <a:rPr lang="fr-BE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est assuré par </a:t>
            </a:r>
            <a:r>
              <a:rPr lang="fr-BE" sz="1594" u="sng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laparoscopie </a:t>
            </a:r>
            <a:r>
              <a:rPr lang="fr-BE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sur des animaux prépubères.</a:t>
            </a:r>
          </a:p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Améliorer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le % de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blastocystes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obtenus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à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partir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d’ovocytes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: </a:t>
            </a:r>
          </a:p>
          <a:p>
            <a:pPr marL="769328" lvl="1" indent="-227686" algn="l">
              <a:buFont typeface="Arial" panose="020B0604020202020204" pitchFamily="34" charset="0"/>
              <a:buChar char="•"/>
            </a:pP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augmentation du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nombre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d’ovocytes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compétents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à la fin de la phase de maturation in vitro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adaptant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le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protocole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stimulation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hormonale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méthode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 coasting),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utilisant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des agents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inhibiteurs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la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méiose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des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systèmes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culture des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ovocytes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qui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miment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davantage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le milieu de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l’oviducte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(microfluidic chip system). </a:t>
            </a:r>
          </a:p>
          <a:p>
            <a:pPr marL="769328" lvl="1" indent="-227686" algn="l">
              <a:buFont typeface="Arial" panose="020B0604020202020204" pitchFamily="34" charset="0"/>
              <a:buChar char="•"/>
            </a:pPr>
            <a:r>
              <a:rPr lang="fr-BE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mieux identifier les facteurs métaboliques ou infectieux susceptibles d’interférer avec la </a:t>
            </a:r>
            <a:r>
              <a:rPr lang="fr-BE" sz="1594" u="sng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compétence de l’ovocyte</a:t>
            </a:r>
            <a:r>
              <a:rPr lang="fr-BE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expulsé lors de l’ovulation.</a:t>
            </a:r>
          </a:p>
          <a:p>
            <a:pPr marL="769328" lvl="1" indent="-227686" algn="l">
              <a:buFont typeface="Arial" panose="020B0604020202020204" pitchFamily="34" charset="0"/>
              <a:buChar char="•"/>
            </a:pP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amélioration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sélection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des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embryons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transférables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time lapse, </a:t>
            </a:r>
            <a:r>
              <a:rPr lang="fr-BE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autofluorescence</a:t>
            </a:r>
            <a:r>
              <a:rPr lang="fr-BE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microscopie </a:t>
            </a:r>
            <a:r>
              <a:rPr lang="fr-BE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hyperspectrale</a:t>
            </a:r>
            <a:r>
              <a:rPr lang="fr-BE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tomographie optique</a:t>
            </a:r>
            <a:endParaRPr lang="en-US" sz="1594" dirty="0">
              <a:solidFill>
                <a:schemeClr val="accent1">
                  <a:lumMod val="75000"/>
                </a:schemeClr>
              </a:solidFill>
              <a:latin typeface="+mj-lt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Poursuivre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les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recherches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pour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obtenir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des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embryons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à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partir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de cellules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souches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(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blastoïdes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) </a:t>
            </a:r>
          </a:p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Recours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à des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embryons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pour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réduire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les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effets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du 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stress thermique 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sur la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fertilité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7508849-B591-5A6B-ABE0-A021144D1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2115" y="4508766"/>
            <a:ext cx="1762070" cy="172675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F8F333E-F3F7-13D7-5924-AE1AE81D6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911" y="394979"/>
            <a:ext cx="2410104" cy="1807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Fécondation in vitro et ICSI">
            <a:extLst>
              <a:ext uri="{FF2B5EF4-FFF2-40B4-BE49-F238E27FC236}">
                <a16:creationId xmlns:a16="http://schemas.microsoft.com/office/drawing/2014/main" id="{CBE147DA-712C-8A79-4D9F-C3A575010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410" y="2541993"/>
            <a:ext cx="2343605" cy="162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36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B5F31-DE0C-9B78-42D6-0B455D10D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6">
            <a:extLst>
              <a:ext uri="{FF2B5EF4-FFF2-40B4-BE49-F238E27FC236}">
                <a16:creationId xmlns:a16="http://schemas.microsoft.com/office/drawing/2014/main" id="{47A2C852-B00F-5D9B-6404-F638D6AB0A02}"/>
              </a:ext>
            </a:extLst>
          </p:cNvPr>
          <p:cNvSpPr txBox="1"/>
          <p:nvPr/>
        </p:nvSpPr>
        <p:spPr>
          <a:xfrm>
            <a:off x="597113" y="1240188"/>
            <a:ext cx="3658365" cy="39889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/>
            <a:r>
              <a:rPr lang="en-US" sz="1992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BIOTECHNOLOGIES (SUITE)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52DBE1-09E4-1028-7E95-B797756607B1}"/>
              </a:ext>
            </a:extLst>
          </p:cNvPr>
          <p:cNvSpPr txBox="1">
            <a:spLocks/>
          </p:cNvSpPr>
          <p:nvPr/>
        </p:nvSpPr>
        <p:spPr>
          <a:xfrm>
            <a:off x="597113" y="1779474"/>
            <a:ext cx="7686302" cy="2970179"/>
          </a:xfrm>
          <a:prstGeom prst="rect">
            <a:avLst/>
          </a:prstGeom>
          <a:ln>
            <a:noFill/>
          </a:ln>
        </p:spPr>
        <p:txBody>
          <a:bodyPr vert="horz" wrap="square" lIns="45536" tIns="22768" rIns="45536" bIns="2276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Améliorer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la 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conservation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des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embryons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: </a:t>
            </a:r>
          </a:p>
          <a:p>
            <a:pPr marL="769328" lvl="1" indent="-227686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amélioration de la vitrification par le recours à d’autres agents cryoprotecteurs tels des nanoparticules de graphène ou d’or.</a:t>
            </a:r>
          </a:p>
          <a:p>
            <a:pPr marL="769328" lvl="1" indent="-227686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Identification des facteurs propres au taureau susceptibles d’ influencer les capacités de congélation de l’embryon</a:t>
            </a:r>
            <a:endParaRPr lang="en-US" sz="1594" dirty="0">
              <a:solidFill>
                <a:schemeClr val="accent1">
                  <a:lumMod val="75000"/>
                </a:schemeClr>
              </a:solidFill>
              <a:latin typeface="+mj-lt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fr-BE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Analyse du </a:t>
            </a:r>
            <a:r>
              <a:rPr lang="fr-BE" sz="1594" u="sng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génome, transcriptome, épigénome, protéome et métabolome </a:t>
            </a:r>
            <a:r>
              <a:rPr lang="fr-BE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l’embryon pour identifier les biomarqueurs représentatifs de la qualité d’un embryon à transférer.</a:t>
            </a:r>
            <a:endParaRPr lang="en-US" sz="1594" dirty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fr-BE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Intensification du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recours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au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sperme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sexé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pour </a:t>
            </a:r>
            <a:r>
              <a:rPr lang="fr-BE" sz="1594" kern="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produire moins de veaux mâles et réduire leur mortalité lors du transfert ou en assurer la production </a:t>
            </a:r>
            <a:r>
              <a:rPr lang="fr-BE" sz="1594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à partir de femelles qui ne contribuent pas au remplacement des vaches réformées</a:t>
            </a:r>
            <a:r>
              <a:rPr lang="fr-BE" sz="1594" kern="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LA SEMENCE SEXEE :">
            <a:extLst>
              <a:ext uri="{FF2B5EF4-FFF2-40B4-BE49-F238E27FC236}">
                <a16:creationId xmlns:a16="http://schemas.microsoft.com/office/drawing/2014/main" id="{69E70379-D411-7950-B3A1-990D3B89A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973" y="4215119"/>
            <a:ext cx="2687936" cy="196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onage : la Chine veut ses propres &quot;super-vaches&quot; laitières">
            <a:extLst>
              <a:ext uri="{FF2B5EF4-FFF2-40B4-BE49-F238E27FC236}">
                <a16:creationId xmlns:a16="http://schemas.microsoft.com/office/drawing/2014/main" id="{55241196-5B68-B7C4-6234-B30AFD443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288" y="2266986"/>
            <a:ext cx="3097620" cy="174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ne nanotechnologie à base de graphène pour séquencer l'ADN - Photos Futura">
            <a:extLst>
              <a:ext uri="{FF2B5EF4-FFF2-40B4-BE49-F238E27FC236}">
                <a16:creationId xmlns:a16="http://schemas.microsoft.com/office/drawing/2014/main" id="{45D551BA-07EC-9131-185B-D93582735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139" y="419112"/>
            <a:ext cx="2189536" cy="164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86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7">
            <a:extLst>
              <a:ext uri="{FF2B5EF4-FFF2-40B4-BE49-F238E27FC236}">
                <a16:creationId xmlns:a16="http://schemas.microsoft.com/office/drawing/2014/main" id="{C09FFE4A-D93C-57D8-BB7C-BDF429BEF16D}"/>
              </a:ext>
            </a:extLst>
          </p:cNvPr>
          <p:cNvSpPr txBox="1"/>
          <p:nvPr/>
        </p:nvSpPr>
        <p:spPr>
          <a:xfrm>
            <a:off x="717867" y="680340"/>
            <a:ext cx="1473481" cy="398892"/>
          </a:xfrm>
          <a:prstGeom prst="rect">
            <a:avLst/>
          </a:prstGeom>
          <a:noFill/>
          <a:ln>
            <a:noFill/>
          </a:ln>
        </p:spPr>
        <p:txBody>
          <a:bodyPr wrap="none" rtlCol="0" anchor="b" anchorCtr="0">
            <a:spAutoFit/>
          </a:bodyPr>
          <a:lstStyle/>
          <a:p>
            <a:pPr algn="r"/>
            <a:r>
              <a:rPr lang="en-US" sz="1992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NUTRITION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1253A-11FF-D49E-35C0-8A83421771B0}"/>
              </a:ext>
            </a:extLst>
          </p:cNvPr>
          <p:cNvSpPr txBox="1">
            <a:spLocks/>
          </p:cNvSpPr>
          <p:nvPr/>
        </p:nvSpPr>
        <p:spPr>
          <a:xfrm>
            <a:off x="808569" y="1125645"/>
            <a:ext cx="8227890" cy="909550"/>
          </a:xfrm>
          <a:prstGeom prst="rect">
            <a:avLst/>
          </a:prstGeom>
          <a:ln>
            <a:noFill/>
          </a:ln>
        </p:spPr>
        <p:txBody>
          <a:bodyPr vert="horz" wrap="square" lIns="45536" tIns="22768" rIns="45536" bIns="2276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Optimiser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la gestion de la 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BEN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en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évaluant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mieux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l’impact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des rations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glycogéniques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(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contrôle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de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l’insulinémie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),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moins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riches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en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protéines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(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effet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négatif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des isoflavones du soja sur la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fonction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lutéale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) et plus riches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en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omega 3 et 6 (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réduction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de la production de methane).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5F006D-3956-00DE-AABD-A0616633D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5000" y="282030"/>
            <a:ext cx="2259133" cy="1702087"/>
          </a:xfrm>
          <a:prstGeom prst="rect">
            <a:avLst/>
          </a:prstGeom>
        </p:spPr>
      </p:pic>
      <p:sp>
        <p:nvSpPr>
          <p:cNvPr id="6" name="TextBox 38">
            <a:extLst>
              <a:ext uri="{FF2B5EF4-FFF2-40B4-BE49-F238E27FC236}">
                <a16:creationId xmlns:a16="http://schemas.microsoft.com/office/drawing/2014/main" id="{8ED1E392-42E0-ECA2-9389-A9AF93BF21D9}"/>
              </a:ext>
            </a:extLst>
          </p:cNvPr>
          <p:cNvSpPr txBox="1"/>
          <p:nvPr/>
        </p:nvSpPr>
        <p:spPr>
          <a:xfrm>
            <a:off x="714121" y="2117467"/>
            <a:ext cx="1412567" cy="39889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r>
              <a:rPr lang="en-US" sz="1992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BIEN-ETRE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E38937B-23C9-D092-321D-5392A435E07A}"/>
              </a:ext>
            </a:extLst>
          </p:cNvPr>
          <p:cNvSpPr txBox="1">
            <a:spLocks/>
          </p:cNvSpPr>
          <p:nvPr/>
        </p:nvSpPr>
        <p:spPr>
          <a:xfrm>
            <a:off x="808569" y="2488813"/>
            <a:ext cx="7889036" cy="664227"/>
          </a:xfrm>
          <a:prstGeom prst="rect">
            <a:avLst/>
          </a:prstGeom>
          <a:ln>
            <a:noFill/>
          </a:ln>
        </p:spPr>
        <p:txBody>
          <a:bodyPr vert="horz" wrap="square" lIns="45536" tIns="22768" rIns="45536" bIns="2276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Allongement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des lactations et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donc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de la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longévité</a:t>
            </a:r>
            <a:endParaRPr lang="en-US" sz="1594" u="sng" dirty="0">
              <a:solidFill>
                <a:schemeClr val="accent1">
                  <a:lumMod val="75000"/>
                </a:schemeClr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marL="227686" indent="-227686" algn="l">
              <a:buFont typeface="Arial" panose="020B0604020202020204" pitchFamily="34" charset="0"/>
              <a:buChar char="•"/>
            </a:pP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Intensification du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recours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aux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animaux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sans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cornes</a:t>
            </a:r>
            <a:endParaRPr lang="en-US" sz="1594" u="sng" dirty="0">
              <a:solidFill>
                <a:schemeClr val="accent1">
                  <a:lumMod val="75000"/>
                </a:schemeClr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60A13DD-73DF-038C-80C5-049843A899DE}"/>
              </a:ext>
            </a:extLst>
          </p:cNvPr>
          <p:cNvSpPr txBox="1"/>
          <p:nvPr/>
        </p:nvSpPr>
        <p:spPr>
          <a:xfrm>
            <a:off x="808569" y="3644156"/>
            <a:ext cx="6498825" cy="82830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27686" indent="-227686">
              <a:buFont typeface="Arial" panose="020B0604020202020204" pitchFamily="34" charset="0"/>
              <a:buChar char="•"/>
            </a:pPr>
            <a:r>
              <a:rPr lang="fr-BE" sz="1594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Favoriser la prise en compte de </a:t>
            </a:r>
            <a:r>
              <a:rPr lang="fr-BE" sz="1594" u="sng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paramètres de fertilité et de santé </a:t>
            </a:r>
            <a:br>
              <a:rPr lang="fr-BE" sz="1594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BE" sz="1594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les programmes de sélection génétique </a:t>
            </a:r>
          </a:p>
          <a:p>
            <a:pPr marL="227686" indent="-227686">
              <a:buFont typeface="Arial" panose="020B0604020202020204" pitchFamily="34" charset="0"/>
              <a:buChar char="•"/>
            </a:pPr>
            <a:r>
              <a:rPr lang="fr-BE" sz="1594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Intensification de </a:t>
            </a:r>
            <a:r>
              <a:rPr lang="fr-BE" sz="1594" u="sng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l’utilisation </a:t>
            </a:r>
            <a:r>
              <a:rPr lang="fr-BE" sz="1594" u="sng" kern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SNPs</a:t>
            </a:r>
            <a:r>
              <a:rPr lang="fr-BE" sz="1594" u="sng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94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(single-</a:t>
            </a:r>
            <a:r>
              <a:rPr lang="fr-BE" sz="1594" kern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nucleotide</a:t>
            </a:r>
            <a:r>
              <a:rPr lang="fr-BE" sz="1594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94" kern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polymorphisms</a:t>
            </a:r>
            <a:r>
              <a:rPr lang="fr-BE" sz="1594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 </a:t>
            </a:r>
            <a:endParaRPr lang="fr-BE" sz="1594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38">
            <a:extLst>
              <a:ext uri="{FF2B5EF4-FFF2-40B4-BE49-F238E27FC236}">
                <a16:creationId xmlns:a16="http://schemas.microsoft.com/office/drawing/2014/main" id="{CC910084-7648-AB61-55BE-26D41D816DFA}"/>
              </a:ext>
            </a:extLst>
          </p:cNvPr>
          <p:cNvSpPr txBox="1"/>
          <p:nvPr/>
        </p:nvSpPr>
        <p:spPr>
          <a:xfrm>
            <a:off x="712562" y="3217959"/>
            <a:ext cx="1601722" cy="398892"/>
          </a:xfrm>
          <a:prstGeom prst="rect">
            <a:avLst/>
          </a:prstGeom>
          <a:noFill/>
          <a:ln>
            <a:noFill/>
          </a:ln>
        </p:spPr>
        <p:txBody>
          <a:bodyPr wrap="none" rtlCol="0" anchor="b" anchorCtr="0">
            <a:spAutoFit/>
          </a:bodyPr>
          <a:lstStyle/>
          <a:p>
            <a:pPr algn="r"/>
            <a:r>
              <a:rPr lang="en-US" sz="1992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GENETIQUE </a:t>
            </a:r>
          </a:p>
        </p:txBody>
      </p:sp>
      <p:pic>
        <p:nvPicPr>
          <p:cNvPr id="2050" name="Picture 2" descr="Un polymorphisme mononucléotidique (SNP, single nucleotide polymorphism) |  Planet-Vie">
            <a:extLst>
              <a:ext uri="{FF2B5EF4-FFF2-40B4-BE49-F238E27FC236}">
                <a16:creationId xmlns:a16="http://schemas.microsoft.com/office/drawing/2014/main" id="{7B9771D2-9361-8550-90C7-04E55040C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511" y="2809467"/>
            <a:ext cx="2614255" cy="170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36">
            <a:extLst>
              <a:ext uri="{FF2B5EF4-FFF2-40B4-BE49-F238E27FC236}">
                <a16:creationId xmlns:a16="http://schemas.microsoft.com/office/drawing/2014/main" id="{FF27CC78-6644-E833-5072-98008D03B4F2}"/>
              </a:ext>
            </a:extLst>
          </p:cNvPr>
          <p:cNvSpPr txBox="1"/>
          <p:nvPr/>
        </p:nvSpPr>
        <p:spPr>
          <a:xfrm>
            <a:off x="716033" y="4584171"/>
            <a:ext cx="1334020" cy="39889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r>
              <a:rPr lang="en-US" sz="1992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BIG DATA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BB4E839-36C0-1D75-ECA7-16DEC94AEB3F}"/>
              </a:ext>
            </a:extLst>
          </p:cNvPr>
          <p:cNvSpPr txBox="1">
            <a:spLocks/>
          </p:cNvSpPr>
          <p:nvPr/>
        </p:nvSpPr>
        <p:spPr>
          <a:xfrm>
            <a:off x="816390" y="4972855"/>
            <a:ext cx="7646321" cy="1419755"/>
          </a:xfrm>
          <a:prstGeom prst="rect">
            <a:avLst/>
          </a:prstGeom>
          <a:ln>
            <a:noFill/>
          </a:ln>
        </p:spPr>
        <p:txBody>
          <a:bodyPr vert="horz" wrap="square" lIns="45536" tIns="22768" rIns="45536" bIns="2276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686" indent="-227686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Fédérer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les sources de données  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(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cliniques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,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biosenseurs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,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biomarqueurs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,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génomique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) </a:t>
            </a:r>
            <a:b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</a:b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provenant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des  offices du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contrôle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laitier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, des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laboratoires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et des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vétérinaires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. </a:t>
            </a:r>
          </a:p>
          <a:p>
            <a:pPr marL="227686" indent="-227686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Optimiser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leur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analyse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avec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l’IA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.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</a:p>
          <a:p>
            <a:pPr marL="227686" indent="-227686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94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Elaborer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des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modèles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prédictifs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des performances. </a:t>
            </a:r>
          </a:p>
          <a:p>
            <a:pPr marL="227686" indent="-227686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Identifier les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animaux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à </a:t>
            </a:r>
            <a:r>
              <a:rPr lang="en-US" sz="1594" u="sng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risque</a:t>
            </a:r>
            <a:r>
              <a:rPr lang="en-US" sz="1594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de pathologies</a:t>
            </a:r>
            <a:r>
              <a:rPr lang="en-US" sz="1594" dirty="0">
                <a:solidFill>
                  <a:schemeClr val="accent1">
                    <a:lumMod val="75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.</a:t>
            </a:r>
          </a:p>
        </p:txBody>
      </p:sp>
      <p:pic>
        <p:nvPicPr>
          <p:cNvPr id="2052" name="Picture 4" descr="Big data et Open data: différences et complémentarité | Consortech">
            <a:extLst>
              <a:ext uri="{FF2B5EF4-FFF2-40B4-BE49-F238E27FC236}">
                <a16:creationId xmlns:a16="http://schemas.microsoft.com/office/drawing/2014/main" id="{3024FA35-6C5F-CE71-4FE1-0C9386904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843" y="5026522"/>
            <a:ext cx="2805592" cy="141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47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EDE576B-2997-1BB8-70BE-9413AFBA3579}"/>
              </a:ext>
            </a:extLst>
          </p:cNvPr>
          <p:cNvSpPr/>
          <p:nvPr/>
        </p:nvSpPr>
        <p:spPr>
          <a:xfrm>
            <a:off x="2533603" y="6858000"/>
            <a:ext cx="7924895" cy="100405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988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281E475-55CE-AE9E-D513-BAE7F27B4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" y="0"/>
            <a:ext cx="10058400" cy="669897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401B18B-5623-98B3-6819-BAC5810AE3D4}"/>
              </a:ext>
            </a:extLst>
          </p:cNvPr>
          <p:cNvSpPr txBox="1"/>
          <p:nvPr/>
        </p:nvSpPr>
        <p:spPr>
          <a:xfrm>
            <a:off x="1965883" y="4608662"/>
            <a:ext cx="61531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4400" dirty="0">
                <a:solidFill>
                  <a:schemeClr val="bg1"/>
                </a:solidFill>
              </a:rPr>
              <a:t>Un grand merci pour votre excellente attention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F38EF6-69B3-C823-5210-8DD26385D1F4}"/>
              </a:ext>
            </a:extLst>
          </p:cNvPr>
          <p:cNvSpPr txBox="1"/>
          <p:nvPr/>
        </p:nvSpPr>
        <p:spPr>
          <a:xfrm>
            <a:off x="8918714" y="6224489"/>
            <a:ext cx="1152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>
                    <a:lumMod val="50000"/>
                  </a:schemeClr>
                </a:solidFill>
              </a:rPr>
              <a:t>Gordon W</a:t>
            </a:r>
          </a:p>
        </p:txBody>
      </p:sp>
    </p:spTree>
    <p:extLst>
      <p:ext uri="{BB962C8B-B14F-4D97-AF65-F5344CB8AC3E}">
        <p14:creationId xmlns:p14="http://schemas.microsoft.com/office/powerpoint/2010/main" val="1090521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A4473A-706D-0A91-A84E-55DB04790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anneau chiffre 1 bleu - Virages">
            <a:extLst>
              <a:ext uri="{FF2B5EF4-FFF2-40B4-BE49-F238E27FC236}">
                <a16:creationId xmlns:a16="http://schemas.microsoft.com/office/drawing/2014/main" id="{6961A02F-ACC6-1288-F5CA-5079F42CB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09" y="2552700"/>
            <a:ext cx="2486294" cy="248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6A16DB-5CA0-CCE8-A70F-A6A8BB68D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0" y="948329"/>
            <a:ext cx="8818061" cy="471325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7FFE79A-B083-37E7-A893-F190CCFEAF88}"/>
              </a:ext>
            </a:extLst>
          </p:cNvPr>
          <p:cNvSpPr txBox="1"/>
          <p:nvPr/>
        </p:nvSpPr>
        <p:spPr>
          <a:xfrm>
            <a:off x="4885905" y="1106150"/>
            <a:ext cx="49824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8800" dirty="0">
                <a:solidFill>
                  <a:schemeClr val="bg1"/>
                </a:solidFill>
              </a:rPr>
              <a:t>Les enjeux</a:t>
            </a:r>
          </a:p>
        </p:txBody>
      </p:sp>
    </p:spTree>
    <p:extLst>
      <p:ext uri="{BB962C8B-B14F-4D97-AF65-F5344CB8AC3E}">
        <p14:creationId xmlns:p14="http://schemas.microsoft.com/office/powerpoint/2010/main" val="1810485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A85DF9-DDA1-ADAC-B635-9FF69B7F7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EA79703-04DC-156B-6BAF-79269327626B}"/>
              </a:ext>
            </a:extLst>
          </p:cNvPr>
          <p:cNvSpPr/>
          <p:nvPr/>
        </p:nvSpPr>
        <p:spPr>
          <a:xfrm>
            <a:off x="3209744" y="832331"/>
            <a:ext cx="5449442" cy="778290"/>
          </a:xfrm>
          <a:prstGeom prst="roundRect">
            <a:avLst/>
          </a:prstGeom>
          <a:solidFill>
            <a:srgbClr val="00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u="sng" dirty="0"/>
              <a:t>Population mondiale </a:t>
            </a:r>
            <a:r>
              <a:rPr lang="fr-BE" dirty="0"/>
              <a:t>: 5 fois moins de bovins que de gens dans le monde (1,6 vs 8,1 milliards) </a:t>
            </a:r>
          </a:p>
        </p:txBody>
      </p:sp>
      <p:pic>
        <p:nvPicPr>
          <p:cNvPr id="2050" name="Picture 2" descr="Étapes de la transformation du lait : Condition précise">
            <a:extLst>
              <a:ext uri="{FF2B5EF4-FFF2-40B4-BE49-F238E27FC236}">
                <a16:creationId xmlns:a16="http://schemas.microsoft.com/office/drawing/2014/main" id="{BF507602-94A7-6DC0-97C7-B339FB69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100" y="3556333"/>
            <a:ext cx="1650996" cy="109454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ttat: Une production de viande rouge de 20.000 tonnes/an">
            <a:extLst>
              <a:ext uri="{FF2B5EF4-FFF2-40B4-BE49-F238E27FC236}">
                <a16:creationId xmlns:a16="http://schemas.microsoft.com/office/drawing/2014/main" id="{9DC95571-A31C-CC74-5D0F-E383C72D9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84" y="3540961"/>
            <a:ext cx="1486340" cy="99449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EF6DF76-D93F-EC8C-4E29-4BF2218FEB56}"/>
              </a:ext>
            </a:extLst>
          </p:cNvPr>
          <p:cNvSpPr/>
          <p:nvPr/>
        </p:nvSpPr>
        <p:spPr>
          <a:xfrm>
            <a:off x="2580044" y="2195715"/>
            <a:ext cx="6680010" cy="77829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u="sng" dirty="0"/>
              <a:t>Production mondiale</a:t>
            </a:r>
            <a:r>
              <a:rPr lang="fr-BE" dirty="0"/>
              <a:t> : 10 fois moins de viande bovine que de lait  </a:t>
            </a:r>
          </a:p>
          <a:p>
            <a:pPr algn="ctr"/>
            <a:r>
              <a:rPr lang="fr-BE" dirty="0"/>
              <a:t>(76 vs 793 milliards de kg)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F071CE4-778B-9B9A-9D54-13F148DDFBE0}"/>
              </a:ext>
            </a:extLst>
          </p:cNvPr>
          <p:cNvSpPr/>
          <p:nvPr/>
        </p:nvSpPr>
        <p:spPr>
          <a:xfrm>
            <a:off x="2941973" y="3556334"/>
            <a:ext cx="5903192" cy="69511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u="sng" dirty="0"/>
              <a:t>Consommation mondiale </a:t>
            </a:r>
            <a:r>
              <a:rPr lang="fr-BE" dirty="0"/>
              <a:t>: 3 fois moins de viande bovine que de lait et de ses dérivés (43 kg vs 118 kg)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0FEAAC8-CA2A-0401-C7C5-368AEC56BC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01" y="2074571"/>
            <a:ext cx="1514123" cy="112021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DD478D8-8476-01C6-4C3D-545EB1EE28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100" y="2078514"/>
            <a:ext cx="2075832" cy="118737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026" name="Picture 2" descr="CARTE. Comment la population mondiale va-t-elle évoluer d'ici à 2050 ?">
            <a:extLst>
              <a:ext uri="{FF2B5EF4-FFF2-40B4-BE49-F238E27FC236}">
                <a16:creationId xmlns:a16="http://schemas.microsoft.com/office/drawing/2014/main" id="{CF1E20F1-4465-1907-811F-D42320CB1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100" y="770079"/>
            <a:ext cx="1811680" cy="101799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ands troupeaux de vaches laitières mythes et réalités CA Bretagne">
            <a:extLst>
              <a:ext uri="{FF2B5EF4-FFF2-40B4-BE49-F238E27FC236}">
                <a16:creationId xmlns:a16="http://schemas.microsoft.com/office/drawing/2014/main" id="{9FC29DBE-DC2F-7F6B-6C55-C2DB544F7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96" y="770079"/>
            <a:ext cx="1708228" cy="95831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CCD20011-293D-94D9-79E1-E71155F2CAA7}"/>
              </a:ext>
            </a:extLst>
          </p:cNvPr>
          <p:cNvSpPr/>
          <p:nvPr/>
        </p:nvSpPr>
        <p:spPr>
          <a:xfrm>
            <a:off x="2755994" y="4906030"/>
            <a:ext cx="6171212" cy="69511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u="sng" dirty="0"/>
              <a:t>Marché mondial </a:t>
            </a:r>
            <a:r>
              <a:rPr lang="fr-BE" dirty="0"/>
              <a:t>de la viande bovine (82 %) et du lait (18 %)</a:t>
            </a:r>
          </a:p>
          <a:p>
            <a:pPr algn="ctr"/>
            <a:r>
              <a:rPr lang="fr-BE" dirty="0"/>
              <a:t>2100 milliards de dollars</a:t>
            </a:r>
          </a:p>
        </p:txBody>
      </p:sp>
      <p:pic>
        <p:nvPicPr>
          <p:cNvPr id="1030" name="Picture 6" descr="Recul du dollar: l'incertitude sur les droits de douane américains  déstabilise les marchés | Agefi.com">
            <a:extLst>
              <a:ext uri="{FF2B5EF4-FFF2-40B4-BE49-F238E27FC236}">
                <a16:creationId xmlns:a16="http://schemas.microsoft.com/office/drawing/2014/main" id="{8626C6C7-A5AC-ECAE-8143-F9B3BF36E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95" y="4881633"/>
            <a:ext cx="1708229" cy="96087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'euro à parité avec le dollar : quid pour la suite ?">
            <a:extLst>
              <a:ext uri="{FF2B5EF4-FFF2-40B4-BE49-F238E27FC236}">
                <a16:creationId xmlns:a16="http://schemas.microsoft.com/office/drawing/2014/main" id="{E2324936-3B4D-AFB5-64F1-404D53CEC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100" y="4941324"/>
            <a:ext cx="1921758" cy="96087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B1F9C0F-2ED5-B136-F76B-8AE834F7DB00}"/>
              </a:ext>
            </a:extLst>
          </p:cNvPr>
          <p:cNvSpPr/>
          <p:nvPr/>
        </p:nvSpPr>
        <p:spPr>
          <a:xfrm>
            <a:off x="2834443" y="6025669"/>
            <a:ext cx="6171212" cy="422634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u="sng" dirty="0"/>
              <a:t>Coûts de 12 pathologies </a:t>
            </a:r>
            <a:r>
              <a:rPr lang="fr-BE" dirty="0"/>
              <a:t>en élevage laitier : 351 milliards USD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DB4E7B8-4382-7AED-113A-CF0DC93A4C97}"/>
              </a:ext>
            </a:extLst>
          </p:cNvPr>
          <p:cNvSpPr txBox="1"/>
          <p:nvPr/>
        </p:nvSpPr>
        <p:spPr>
          <a:xfrm>
            <a:off x="485023" y="160420"/>
            <a:ext cx="4962064" cy="37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dirty="0">
                <a:solidFill>
                  <a:srgbClr val="990033"/>
                </a:solidFill>
                <a:latin typeface="Montserrat" panose="00000500000000000000" pitchFamily="2" charset="0"/>
              </a:rPr>
              <a:t>Q</a:t>
            </a:r>
            <a:r>
              <a:rPr lang="fr-BE" sz="1800" dirty="0">
                <a:solidFill>
                  <a:srgbClr val="990033"/>
                </a:solidFill>
                <a:latin typeface="Montserrat" panose="00000500000000000000" pitchFamily="2" charset="0"/>
              </a:rPr>
              <a:t>uelques chiffres pour commencer</a:t>
            </a:r>
          </a:p>
        </p:txBody>
      </p:sp>
    </p:spTree>
    <p:extLst>
      <p:ext uri="{BB962C8B-B14F-4D97-AF65-F5344CB8AC3E}">
        <p14:creationId xmlns:p14="http://schemas.microsoft.com/office/powerpoint/2010/main" val="116947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6B611F-494A-9F4B-B9EB-E0F2780F9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C1E9B1A-6966-A455-F41B-14EA470AD984}"/>
              </a:ext>
            </a:extLst>
          </p:cNvPr>
          <p:cNvSpPr txBox="1"/>
          <p:nvPr/>
        </p:nvSpPr>
        <p:spPr>
          <a:xfrm>
            <a:off x="690370" y="198837"/>
            <a:ext cx="9166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>
                <a:solidFill>
                  <a:srgbClr val="CC3300"/>
                </a:solidFill>
                <a:latin typeface="Montserrat" panose="00000500000000000000" pitchFamily="2" charset="0"/>
              </a:rPr>
              <a:t>Coûts de 12 pathologies de la vache laitière (en milliards de dollars)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60672BCA-DABA-D108-F60F-7CAC7C265E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6619544"/>
              </p:ext>
            </p:extLst>
          </p:nvPr>
        </p:nvGraphicFramePr>
        <p:xfrm>
          <a:off x="266623" y="893469"/>
          <a:ext cx="8729785" cy="5071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F448AAF4-A2AA-5C5D-19C5-91D0D095A5B5}"/>
              </a:ext>
            </a:extLst>
          </p:cNvPr>
          <p:cNvSpPr txBox="1"/>
          <p:nvPr/>
        </p:nvSpPr>
        <p:spPr>
          <a:xfrm>
            <a:off x="754897" y="5793104"/>
            <a:ext cx="87297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i="0" u="none" strike="noStrike" baseline="0" dirty="0">
                <a:latin typeface="+mj-lt"/>
              </a:rPr>
              <a:t>Rasmussen P et al. Global losses due to dairy cattle diseases: </a:t>
            </a:r>
            <a:r>
              <a:rPr lang="fr-BE" sz="1600" i="0" u="none" strike="noStrike" baseline="0" dirty="0">
                <a:latin typeface="+mj-lt"/>
              </a:rPr>
              <a:t>A </a:t>
            </a:r>
            <a:r>
              <a:rPr lang="fr-BE" sz="1600" i="0" u="none" strike="noStrike" baseline="0" dirty="0" err="1">
                <a:latin typeface="+mj-lt"/>
              </a:rPr>
              <a:t>comorbidity-adjusted</a:t>
            </a:r>
            <a:r>
              <a:rPr lang="fr-BE" sz="1600" i="0" u="none" strike="noStrike" baseline="0" dirty="0">
                <a:latin typeface="+mj-lt"/>
              </a:rPr>
              <a:t> </a:t>
            </a:r>
            <a:r>
              <a:rPr lang="fr-BE" sz="1600" i="0" u="none" strike="noStrike" baseline="0" dirty="0" err="1">
                <a:latin typeface="+mj-lt"/>
              </a:rPr>
              <a:t>economic</a:t>
            </a:r>
            <a:r>
              <a:rPr lang="fr-BE" sz="1600" i="0" u="none" strike="noStrike" baseline="0" dirty="0">
                <a:latin typeface="+mj-lt"/>
              </a:rPr>
              <a:t> </a:t>
            </a:r>
            <a:r>
              <a:rPr lang="fr-BE" sz="1600" i="0" u="none" strike="noStrike" baseline="0" dirty="0" err="1">
                <a:latin typeface="+mj-lt"/>
              </a:rPr>
              <a:t>analysis</a:t>
            </a:r>
            <a:r>
              <a:rPr lang="fr-BE" sz="1600" i="0" u="none" strike="noStrike" baseline="0" dirty="0">
                <a:latin typeface="+mj-lt"/>
              </a:rPr>
              <a:t>. </a:t>
            </a:r>
          </a:p>
          <a:p>
            <a:pPr algn="l"/>
            <a:r>
              <a:rPr lang="fr-BE" sz="1600" i="0" u="none" strike="noStrike" baseline="0" dirty="0">
                <a:latin typeface="+mj-lt"/>
              </a:rPr>
              <a:t>J. </a:t>
            </a:r>
            <a:r>
              <a:rPr lang="fr-BE" sz="1600" i="0" u="none" strike="noStrike" baseline="0" dirty="0" err="1">
                <a:latin typeface="+mj-lt"/>
              </a:rPr>
              <a:t>Dairy</a:t>
            </a:r>
            <a:r>
              <a:rPr lang="fr-BE" sz="1600" i="0" u="none" strike="noStrike" baseline="0" dirty="0">
                <a:latin typeface="+mj-lt"/>
              </a:rPr>
              <a:t> </a:t>
            </a:r>
            <a:r>
              <a:rPr lang="fr-BE" sz="1600" i="0" u="none" strike="noStrike" baseline="0" dirty="0" err="1">
                <a:latin typeface="+mj-lt"/>
              </a:rPr>
              <a:t>Sci</a:t>
            </a:r>
            <a:r>
              <a:rPr lang="fr-BE" sz="1600" i="0" u="none" strike="noStrike" baseline="0" dirty="0">
                <a:latin typeface="+mj-lt"/>
              </a:rPr>
              <a:t>. 2024,107:6945–6970. https://doi.org/10.3168/jds.2023-24626</a:t>
            </a:r>
            <a:endParaRPr lang="fr-BE" sz="1600" dirty="0">
              <a:latin typeface="+mj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79F1BD0-0152-7F78-BE3C-E129A9A41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408" y="1115602"/>
            <a:ext cx="2940279" cy="11752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A36AF5F-544B-8BB8-C5A2-4591F96A98BB}"/>
              </a:ext>
            </a:extLst>
          </p:cNvPr>
          <p:cNvSpPr txBox="1"/>
          <p:nvPr/>
        </p:nvSpPr>
        <p:spPr>
          <a:xfrm>
            <a:off x="8996408" y="2497354"/>
            <a:ext cx="28253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Total général (milliards USD)</a:t>
            </a:r>
          </a:p>
          <a:p>
            <a:r>
              <a:rPr lang="fr-BE" dirty="0"/>
              <a:t>Monde : 351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Am du Nord : 765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rgbClr val="CC3300"/>
                </a:solidFill>
              </a:rPr>
              <a:t>Europe : 564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Am du Sud : 340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Océanie : 299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Afrique : 267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Asie : 241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C1B3C76-EEDB-1CB2-2258-719ACC6CCF95}"/>
              </a:ext>
            </a:extLst>
          </p:cNvPr>
          <p:cNvSpPr txBox="1"/>
          <p:nvPr/>
        </p:nvSpPr>
        <p:spPr>
          <a:xfrm>
            <a:off x="9212268" y="4936955"/>
            <a:ext cx="2536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Reproduction : </a:t>
            </a:r>
          </a:p>
          <a:p>
            <a:r>
              <a:rPr lang="fr-BE" dirty="0"/>
              <a:t>65 milliards USD (18,5 %)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5FA56E-44AC-C9A5-D1BD-239CB0197A8C}"/>
              </a:ext>
            </a:extLst>
          </p:cNvPr>
          <p:cNvSpPr/>
          <p:nvPr/>
        </p:nvSpPr>
        <p:spPr>
          <a:xfrm>
            <a:off x="1813302" y="1844298"/>
            <a:ext cx="929898" cy="2634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939619-E43C-701F-278C-F3A113965A51}"/>
              </a:ext>
            </a:extLst>
          </p:cNvPr>
          <p:cNvSpPr/>
          <p:nvPr/>
        </p:nvSpPr>
        <p:spPr>
          <a:xfrm>
            <a:off x="754897" y="2477138"/>
            <a:ext cx="2016719" cy="2634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D4E5DC-B252-98FB-44FF-0B6F3B25F7ED}"/>
              </a:ext>
            </a:extLst>
          </p:cNvPr>
          <p:cNvSpPr/>
          <p:nvPr/>
        </p:nvSpPr>
        <p:spPr>
          <a:xfrm>
            <a:off x="1857216" y="3515538"/>
            <a:ext cx="929898" cy="2634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BD3823-D1C7-3E7D-28E3-7B2D398A179D}"/>
              </a:ext>
            </a:extLst>
          </p:cNvPr>
          <p:cNvSpPr/>
          <p:nvPr/>
        </p:nvSpPr>
        <p:spPr>
          <a:xfrm>
            <a:off x="1456841" y="3171995"/>
            <a:ext cx="1265699" cy="2570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DF2B32-141C-9963-D7D1-BA372CBCD160}"/>
              </a:ext>
            </a:extLst>
          </p:cNvPr>
          <p:cNvSpPr/>
          <p:nvPr/>
        </p:nvSpPr>
        <p:spPr>
          <a:xfrm>
            <a:off x="9212268" y="4974738"/>
            <a:ext cx="1590595" cy="2634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069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12E0BA-0028-C675-A209-0FB1A4F0F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87F9AB2-C0A7-10BC-FB4F-59F0842FD672}"/>
              </a:ext>
            </a:extLst>
          </p:cNvPr>
          <p:cNvSpPr txBox="1"/>
          <p:nvPr/>
        </p:nvSpPr>
        <p:spPr>
          <a:xfrm>
            <a:off x="690370" y="198837"/>
            <a:ext cx="9166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>
                <a:solidFill>
                  <a:srgbClr val="CC3300"/>
                </a:solidFill>
                <a:latin typeface="Montserrat" panose="00000500000000000000" pitchFamily="2" charset="0"/>
              </a:rPr>
              <a:t>Et plus près de chez nous …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D364684-AD22-9613-83D9-7C4516A0A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47" y="761594"/>
            <a:ext cx="10663738" cy="609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4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DF5221-737A-A81E-F429-641D149BB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04E75AB-CABE-C56E-F0B5-48F5850D4F2D}"/>
              </a:ext>
            </a:extLst>
          </p:cNvPr>
          <p:cNvSpPr/>
          <p:nvPr/>
        </p:nvSpPr>
        <p:spPr>
          <a:xfrm>
            <a:off x="4785114" y="3949323"/>
            <a:ext cx="1597760" cy="383174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594" dirty="0">
                <a:solidFill>
                  <a:schemeClr val="tx1">
                    <a:lumMod val="95000"/>
                    <a:lumOff val="5000"/>
                  </a:schemeClr>
                </a:solidFill>
              </a:rPr>
              <a:t>PG 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F8D5C48-6EA2-5249-1706-EEC251C044A8}"/>
              </a:ext>
            </a:extLst>
          </p:cNvPr>
          <p:cNvSpPr/>
          <p:nvPr/>
        </p:nvSpPr>
        <p:spPr>
          <a:xfrm>
            <a:off x="6382874" y="3537369"/>
            <a:ext cx="5020296" cy="3831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594" dirty="0"/>
              <a:t>IV : intervalle entre vêlages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4E1A53A-AB39-0245-69D9-ABDA4EAF0996}"/>
              </a:ext>
            </a:extLst>
          </p:cNvPr>
          <p:cNvSpPr/>
          <p:nvPr/>
        </p:nvSpPr>
        <p:spPr>
          <a:xfrm>
            <a:off x="788831" y="3949323"/>
            <a:ext cx="3012053" cy="3831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594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 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2E57D326-E7F9-D1D7-391F-B2FCA074A475}"/>
              </a:ext>
            </a:extLst>
          </p:cNvPr>
          <p:cNvSpPr/>
          <p:nvPr/>
        </p:nvSpPr>
        <p:spPr>
          <a:xfrm>
            <a:off x="3801008" y="3949323"/>
            <a:ext cx="983983" cy="38317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594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286A1E2-6C62-AE8A-C58C-85C6CDC84720}"/>
              </a:ext>
            </a:extLst>
          </p:cNvPr>
          <p:cNvSpPr/>
          <p:nvPr/>
        </p:nvSpPr>
        <p:spPr>
          <a:xfrm>
            <a:off x="788831" y="3551759"/>
            <a:ext cx="5594043" cy="38317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594" dirty="0">
                <a:solidFill>
                  <a:schemeClr val="tx1">
                    <a:lumMod val="95000"/>
                    <a:lumOff val="5000"/>
                  </a:schemeClr>
                </a:solidFill>
              </a:rPr>
              <a:t>Age du 1</a:t>
            </a:r>
            <a:r>
              <a:rPr lang="fr-BE" sz="1594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fr-BE" sz="1594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vêlage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E9BCC7F-D1FD-C790-AA43-8AB42A48F1D8}"/>
              </a:ext>
            </a:extLst>
          </p:cNvPr>
          <p:cNvSpPr/>
          <p:nvPr/>
        </p:nvSpPr>
        <p:spPr>
          <a:xfrm>
            <a:off x="9805409" y="3910857"/>
            <a:ext cx="1597760" cy="3831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594" dirty="0">
                <a:solidFill>
                  <a:schemeClr val="tx1"/>
                </a:solidFill>
              </a:rPr>
              <a:t>PG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BB9FBAF-22A4-E64F-B4D6-1C36103C1B57}"/>
              </a:ext>
            </a:extLst>
          </p:cNvPr>
          <p:cNvSpPr/>
          <p:nvPr/>
        </p:nvSpPr>
        <p:spPr>
          <a:xfrm>
            <a:off x="6382874" y="3910857"/>
            <a:ext cx="2330852" cy="38317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594" dirty="0"/>
              <a:t>PA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4D95ADB-922A-8EFC-3C93-ECA0A84FFDB1}"/>
              </a:ext>
            </a:extLst>
          </p:cNvPr>
          <p:cNvSpPr/>
          <p:nvPr/>
        </p:nvSpPr>
        <p:spPr>
          <a:xfrm>
            <a:off x="8730586" y="3910857"/>
            <a:ext cx="1074824" cy="383174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594" dirty="0"/>
              <a:t>PR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8255726-8DAF-9CAE-A6D7-83C37EEF60A9}"/>
              </a:ext>
            </a:extLst>
          </p:cNvPr>
          <p:cNvSpPr txBox="1"/>
          <p:nvPr/>
        </p:nvSpPr>
        <p:spPr>
          <a:xfrm>
            <a:off x="3217221" y="2962830"/>
            <a:ext cx="1075778" cy="3988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992" dirty="0">
                <a:latin typeface="+mj-lt"/>
              </a:rPr>
              <a:t>GENISSE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737DF54-0543-2D13-96CF-34FD4A0B459A}"/>
              </a:ext>
            </a:extLst>
          </p:cNvPr>
          <p:cNvSpPr txBox="1"/>
          <p:nvPr/>
        </p:nvSpPr>
        <p:spPr>
          <a:xfrm>
            <a:off x="8390992" y="2962830"/>
            <a:ext cx="1075778" cy="3988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992" dirty="0">
                <a:latin typeface="+mj-lt"/>
              </a:rPr>
              <a:t>VACHE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20C6CE8-AAFA-4840-E432-29AAFFCFE609}"/>
              </a:ext>
            </a:extLst>
          </p:cNvPr>
          <p:cNvSpPr txBox="1"/>
          <p:nvPr/>
        </p:nvSpPr>
        <p:spPr>
          <a:xfrm>
            <a:off x="5611900" y="2962830"/>
            <a:ext cx="1846752" cy="398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92" dirty="0">
                <a:solidFill>
                  <a:srgbClr val="FF0000"/>
                </a:solidFill>
                <a:latin typeface="+mj-lt"/>
              </a:rPr>
              <a:t>INFECONDITE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739BC5E-0C04-9075-7E6D-4D307381F52E}"/>
              </a:ext>
            </a:extLst>
          </p:cNvPr>
          <p:cNvCxnSpPr>
            <a:cxnSpLocks/>
          </p:cNvCxnSpPr>
          <p:nvPr/>
        </p:nvCxnSpPr>
        <p:spPr>
          <a:xfrm>
            <a:off x="7182465" y="3152288"/>
            <a:ext cx="11009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8CA8FE6-4C50-3AE9-778F-E12B7145D8C4}"/>
              </a:ext>
            </a:extLst>
          </p:cNvPr>
          <p:cNvCxnSpPr>
            <a:cxnSpLocks/>
          </p:cNvCxnSpPr>
          <p:nvPr/>
        </p:nvCxnSpPr>
        <p:spPr>
          <a:xfrm flipH="1">
            <a:off x="4292999" y="3152288"/>
            <a:ext cx="131890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7D6740ED-142C-7B2A-2903-58E1941BF556}"/>
              </a:ext>
            </a:extLst>
          </p:cNvPr>
          <p:cNvSpPr/>
          <p:nvPr/>
        </p:nvSpPr>
        <p:spPr>
          <a:xfrm>
            <a:off x="3217222" y="1320422"/>
            <a:ext cx="6249548" cy="116219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988" dirty="0"/>
              <a:t>La réduction de l’infécondité et </a:t>
            </a:r>
          </a:p>
          <a:p>
            <a:pPr algn="ctr"/>
            <a:r>
              <a:rPr lang="fr-BE" sz="2988" dirty="0"/>
              <a:t>de ses facteurs de risque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DF278D3-C048-A780-6288-8F8A0A3D99D4}"/>
              </a:ext>
            </a:extLst>
          </p:cNvPr>
          <p:cNvSpPr txBox="1"/>
          <p:nvPr/>
        </p:nvSpPr>
        <p:spPr>
          <a:xfrm>
            <a:off x="1326719" y="4576496"/>
            <a:ext cx="9746758" cy="17477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BE" sz="1793" dirty="0">
                <a:latin typeface="+mj-lt"/>
              </a:rPr>
              <a:t>Pays-Bas : </a:t>
            </a:r>
          </a:p>
          <a:p>
            <a:pPr marL="741807" lvl="1" indent="-284607">
              <a:buFont typeface="Arial" panose="020B0604020202020204" pitchFamily="34" charset="0"/>
              <a:buChar char="•"/>
            </a:pPr>
            <a:r>
              <a:rPr lang="fr-BE" sz="1793" dirty="0">
                <a:latin typeface="+mj-lt"/>
              </a:rPr>
              <a:t>Durée de vie moyenne d’une vache : 5,8 ans</a:t>
            </a:r>
          </a:p>
          <a:p>
            <a:pPr marL="741807" lvl="1" indent="-284607">
              <a:buFont typeface="Arial" panose="020B0604020202020204" pitchFamily="34" charset="0"/>
              <a:buChar char="•"/>
            </a:pPr>
            <a:r>
              <a:rPr lang="fr-BE" sz="1793" dirty="0">
                <a:latin typeface="+mj-lt"/>
              </a:rPr>
              <a:t>Nombre moyen de vêlages avant réforme : 3,6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793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FR" sz="1793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 Europe, 70 à 84 % seulement des génisses accouchent une seconde fois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93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 reproduction est la cause majeure de réforme (&gt; mammites, &gt; sous-production de lait &gt; boiteries)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93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Et si l’infécondité </a:t>
            </a:r>
            <a:r>
              <a:rPr lang="fr-FR" sz="1793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volontaire</a:t>
            </a:r>
            <a:r>
              <a:rPr lang="fr-FR" sz="1793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était un moyen d’augmenter la longévité ?</a:t>
            </a:r>
          </a:p>
        </p:txBody>
      </p:sp>
    </p:spTree>
    <p:extLst>
      <p:ext uri="{BB962C8B-B14F-4D97-AF65-F5344CB8AC3E}">
        <p14:creationId xmlns:p14="http://schemas.microsoft.com/office/powerpoint/2010/main" val="350593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F1076A-E1BD-0838-1B64-ED7735E82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904C76EE-CA1A-BACB-B6D0-9E06E46D3309}"/>
              </a:ext>
            </a:extLst>
          </p:cNvPr>
          <p:cNvSpPr txBox="1"/>
          <p:nvPr/>
        </p:nvSpPr>
        <p:spPr>
          <a:xfrm>
            <a:off x="1107810" y="5791092"/>
            <a:ext cx="10040591" cy="582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BE" sz="159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Italie : de 1996 à 2020, l’âge moyen du 1</a:t>
            </a:r>
            <a:r>
              <a:rPr lang="fr-BE" sz="1594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BE" sz="159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vêlage a diminué de 2 mois : 28.1 ± 2.9 à 26.1 ± 3,1 mois (Ferrari et al. 2023)</a:t>
            </a:r>
          </a:p>
          <a:p>
            <a:pPr algn="l"/>
            <a:r>
              <a:rPr lang="fr-BE" sz="159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 : de 2010 à 2021 l’âge moyen du 1</a:t>
            </a:r>
            <a:r>
              <a:rPr lang="fr-BE" sz="1594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BE" sz="159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vêlage a diminué de 25 jours en moyenne : 25 vs 24,1 mois (</a:t>
            </a:r>
            <a:r>
              <a:rPr lang="fr-BE" sz="1594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Fordraine</a:t>
            </a:r>
            <a:r>
              <a:rPr lang="fr-BE" sz="159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2022) </a:t>
            </a:r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130A4A82-BE5C-0ADE-B101-6EAED9CE8BFD}"/>
              </a:ext>
            </a:extLst>
          </p:cNvPr>
          <p:cNvSpPr/>
          <p:nvPr/>
        </p:nvSpPr>
        <p:spPr>
          <a:xfrm>
            <a:off x="645393" y="5771703"/>
            <a:ext cx="322733" cy="28687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896"/>
          </a:p>
        </p:txBody>
      </p: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C253C4C6-5D40-7EE1-A8FA-7E8B2DEFF664}"/>
              </a:ext>
            </a:extLst>
          </p:cNvPr>
          <p:cNvGraphicFramePr>
            <a:graphicFrameLocks/>
          </p:cNvGraphicFramePr>
          <p:nvPr/>
        </p:nvGraphicFramePr>
        <p:xfrm>
          <a:off x="717112" y="811274"/>
          <a:ext cx="8893095" cy="5020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D35F0DE1-1FAC-9217-5D6A-2495643ED7E8}"/>
              </a:ext>
            </a:extLst>
          </p:cNvPr>
          <p:cNvSpPr/>
          <p:nvPr/>
        </p:nvSpPr>
        <p:spPr>
          <a:xfrm>
            <a:off x="573675" y="2994987"/>
            <a:ext cx="9592607" cy="237625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896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CD4C3F-FC61-AE91-38B7-6149CF9E4579}"/>
              </a:ext>
            </a:extLst>
          </p:cNvPr>
          <p:cNvSpPr/>
          <p:nvPr/>
        </p:nvSpPr>
        <p:spPr>
          <a:xfrm>
            <a:off x="573675" y="803701"/>
            <a:ext cx="9592607" cy="21837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896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E742A47-5177-722C-7DFA-AC10E42274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832" y="3431952"/>
            <a:ext cx="3127024" cy="1407161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C237103-49EE-C3C2-329D-4F440E5E4B91}"/>
              </a:ext>
            </a:extLst>
          </p:cNvPr>
          <p:cNvSpPr txBox="1"/>
          <p:nvPr/>
        </p:nvSpPr>
        <p:spPr>
          <a:xfrm>
            <a:off x="10187182" y="2594528"/>
            <a:ext cx="1608133" cy="36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793" dirty="0"/>
              <a:t>Races à viande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0523127-D63A-30BA-6B0D-13DD9E1E2F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45" y="1095336"/>
            <a:ext cx="1989919" cy="1472229"/>
          </a:xfrm>
          <a:prstGeom prst="rect">
            <a:avLst/>
          </a:prstGeom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5024080B-35A8-54F2-1770-442F2FA958AB}"/>
              </a:ext>
            </a:extLst>
          </p:cNvPr>
          <p:cNvCxnSpPr>
            <a:cxnSpLocks/>
          </p:cNvCxnSpPr>
          <p:nvPr/>
        </p:nvCxnSpPr>
        <p:spPr>
          <a:xfrm>
            <a:off x="4564458" y="803701"/>
            <a:ext cx="0" cy="4658871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C3AFD6B5-167F-BF95-5AB6-CA0E6A6B46F7}"/>
              </a:ext>
            </a:extLst>
          </p:cNvPr>
          <p:cNvSpPr txBox="1"/>
          <p:nvPr/>
        </p:nvSpPr>
        <p:spPr>
          <a:xfrm>
            <a:off x="6683774" y="4882925"/>
            <a:ext cx="3186385" cy="36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793" dirty="0"/>
              <a:t>Races laitières (surtout Holstein)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AF355EB-A4AA-34F2-B7BC-CD12B41AC12D}"/>
              </a:ext>
            </a:extLst>
          </p:cNvPr>
          <p:cNvSpPr txBox="1"/>
          <p:nvPr/>
        </p:nvSpPr>
        <p:spPr>
          <a:xfrm>
            <a:off x="690370" y="105849"/>
            <a:ext cx="60984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000" dirty="0">
                <a:solidFill>
                  <a:srgbClr val="990033"/>
                </a:solidFill>
              </a:rPr>
              <a:t>Quelques valeurs de l’âge du premier vêlage (1980-2024)</a:t>
            </a:r>
          </a:p>
        </p:txBody>
      </p:sp>
    </p:spTree>
    <p:extLst>
      <p:ext uri="{BB962C8B-B14F-4D97-AF65-F5344CB8AC3E}">
        <p14:creationId xmlns:p14="http://schemas.microsoft.com/office/powerpoint/2010/main" val="146004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52FA22-6522-CF22-CB22-39FF068A3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9196D073-B601-F41F-30AE-82A3137E25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8011870"/>
              </p:ext>
            </p:extLst>
          </p:nvPr>
        </p:nvGraphicFramePr>
        <p:xfrm>
          <a:off x="1506016" y="383426"/>
          <a:ext cx="10112310" cy="6341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EA3B734-B71C-34F5-F241-90D72B70C73F}"/>
              </a:ext>
            </a:extLst>
          </p:cNvPr>
          <p:cNvCxnSpPr>
            <a:cxnSpLocks/>
          </p:cNvCxnSpPr>
          <p:nvPr/>
        </p:nvCxnSpPr>
        <p:spPr>
          <a:xfrm>
            <a:off x="4554052" y="739556"/>
            <a:ext cx="0" cy="5378889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D2F2929-C7BC-4BA3-FEEE-59ECE219CDD7}"/>
              </a:ext>
            </a:extLst>
          </p:cNvPr>
          <p:cNvSpPr/>
          <p:nvPr/>
        </p:nvSpPr>
        <p:spPr>
          <a:xfrm>
            <a:off x="1362579" y="2747674"/>
            <a:ext cx="9717858" cy="337077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8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D9D79B-6EBB-6112-D211-B31969C05BE9}"/>
              </a:ext>
            </a:extLst>
          </p:cNvPr>
          <p:cNvSpPr/>
          <p:nvPr/>
        </p:nvSpPr>
        <p:spPr>
          <a:xfrm>
            <a:off x="1362579" y="739556"/>
            <a:ext cx="9717858" cy="20081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896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70003D6-EC0E-28CD-AF2A-08CD25A14FCF}"/>
              </a:ext>
            </a:extLst>
          </p:cNvPr>
          <p:cNvSpPr txBox="1"/>
          <p:nvPr/>
        </p:nvSpPr>
        <p:spPr>
          <a:xfrm>
            <a:off x="7329900" y="1375373"/>
            <a:ext cx="1608133" cy="368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BE" sz="1793" dirty="0"/>
              <a:t>Races à viande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16C6E99-CB93-3AE4-2004-9B382E306E8C}"/>
              </a:ext>
            </a:extLst>
          </p:cNvPr>
          <p:cNvSpPr txBox="1"/>
          <p:nvPr/>
        </p:nvSpPr>
        <p:spPr>
          <a:xfrm>
            <a:off x="8837803" y="5040077"/>
            <a:ext cx="1874937" cy="6441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BE" sz="1793" dirty="0"/>
              <a:t>Races laitières </a:t>
            </a:r>
          </a:p>
          <a:p>
            <a:r>
              <a:rPr lang="fr-BE" sz="1793" dirty="0"/>
              <a:t>(surtout Holstein)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B7C24DF-79DF-A82F-A82A-89410D3D5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341" y="3673242"/>
            <a:ext cx="2075832" cy="1187376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C406AE4-444C-4311-C902-935830C590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190" y="918852"/>
            <a:ext cx="1712090" cy="126667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415F0A9-A8D6-5932-D1F7-D3336889CBF1}"/>
              </a:ext>
            </a:extLst>
          </p:cNvPr>
          <p:cNvSpPr txBox="1"/>
          <p:nvPr/>
        </p:nvSpPr>
        <p:spPr>
          <a:xfrm>
            <a:off x="123050" y="133183"/>
            <a:ext cx="60984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000" dirty="0">
                <a:solidFill>
                  <a:srgbClr val="990033"/>
                </a:solidFill>
              </a:rPr>
              <a:t>Quelques valeurs de l’intervalle entre vêlages</a:t>
            </a:r>
          </a:p>
        </p:txBody>
      </p:sp>
    </p:spTree>
    <p:extLst>
      <p:ext uri="{BB962C8B-B14F-4D97-AF65-F5344CB8AC3E}">
        <p14:creationId xmlns:p14="http://schemas.microsoft.com/office/powerpoint/2010/main" val="327389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2061</TotalTime>
  <Words>1903</Words>
  <Application>Microsoft Office PowerPoint</Application>
  <PresentationFormat>Grand écran</PresentationFormat>
  <Paragraphs>288</Paragraphs>
  <Slides>27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6" baseType="lpstr">
      <vt:lpstr>Arial</vt:lpstr>
      <vt:lpstr>Arial Narrow</vt:lpstr>
      <vt:lpstr>Brush Script MT</vt:lpstr>
      <vt:lpstr>Calibri</vt:lpstr>
      <vt:lpstr>Lato Light</vt:lpstr>
      <vt:lpstr>Montserrat</vt:lpstr>
      <vt:lpstr>Montserrat SemiBold</vt:lpstr>
      <vt:lpstr>Poppins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Dylan GRETEAU</dc:creator>
  <cp:lastModifiedBy>Christian Hanzen</cp:lastModifiedBy>
  <cp:revision>44</cp:revision>
  <dcterms:created xsi:type="dcterms:W3CDTF">2025-03-18T14:39:11Z</dcterms:created>
  <dcterms:modified xsi:type="dcterms:W3CDTF">2025-06-01T15:07:33Z</dcterms:modified>
</cp:coreProperties>
</file>