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2.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tags/tag5.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xml" ContentType="application/vnd.openxmlformats-officedocument.presentationml.tags+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7.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92" r:id="rId2"/>
    <p:sldId id="369" r:id="rId3"/>
    <p:sldId id="353" r:id="rId4"/>
    <p:sldId id="374" r:id="rId5"/>
    <p:sldId id="375" r:id="rId6"/>
    <p:sldId id="358" r:id="rId7"/>
    <p:sldId id="363" r:id="rId8"/>
    <p:sldId id="364" r:id="rId9"/>
    <p:sldId id="360" r:id="rId10"/>
    <p:sldId id="361" r:id="rId11"/>
    <p:sldId id="376" r:id="rId12"/>
    <p:sldId id="362" r:id="rId13"/>
    <p:sldId id="365" r:id="rId14"/>
    <p:sldId id="367" r:id="rId15"/>
    <p:sldId id="370" r:id="rId16"/>
    <p:sldId id="390" r:id="rId17"/>
    <p:sldId id="366" r:id="rId18"/>
    <p:sldId id="389" r:id="rId19"/>
    <p:sldId id="387" r:id="rId20"/>
    <p:sldId id="368" r:id="rId21"/>
    <p:sldId id="391" r:id="rId22"/>
    <p:sldId id="377" r:id="rId23"/>
    <p:sldId id="280" r:id="rId24"/>
    <p:sldId id="292" r:id="rId25"/>
    <p:sldId id="291" r:id="rId26"/>
    <p:sldId id="378" r:id="rId27"/>
    <p:sldId id="323" r:id="rId28"/>
    <p:sldId id="379" r:id="rId29"/>
    <p:sldId id="282" r:id="rId30"/>
    <p:sldId id="316" r:id="rId31"/>
    <p:sldId id="380" r:id="rId32"/>
    <p:sldId id="283" r:id="rId33"/>
    <p:sldId id="381" r:id="rId34"/>
    <p:sldId id="383" r:id="rId35"/>
    <p:sldId id="382" r:id="rId36"/>
    <p:sldId id="384" r:id="rId37"/>
    <p:sldId id="326" r:id="rId38"/>
    <p:sldId id="329" r:id="rId39"/>
    <p:sldId id="285" r:id="rId40"/>
    <p:sldId id="385" r:id="rId41"/>
    <p:sldId id="347" r:id="rId42"/>
    <p:sldId id="348" r:id="rId43"/>
    <p:sldId id="350" r:id="rId44"/>
    <p:sldId id="287" r:id="rId45"/>
    <p:sldId id="386" r:id="rId46"/>
    <p:sldId id="286" r:id="rId47"/>
    <p:sldId id="321" r:id="rId48"/>
    <p:sldId id="330" r:id="rId49"/>
    <p:sldId id="289" r:id="rId50"/>
    <p:sldId id="332" r:id="rId51"/>
    <p:sldId id="279"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510"/>
    <a:srgbClr val="F09109"/>
    <a:srgbClr val="E1FFFC"/>
    <a:srgbClr val="1B3358"/>
    <a:srgbClr val="1933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31" autoAdjust="0"/>
    <p:restoredTop sz="94658"/>
  </p:normalViewPr>
  <p:slideViewPr>
    <p:cSldViewPr snapToGrid="0">
      <p:cViewPr varScale="1">
        <p:scale>
          <a:sx n="120" d="100"/>
          <a:sy n="120" d="100"/>
        </p:scale>
        <p:origin x="64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1B3358"/>
        </a:solidFill>
      </dgm:spPr>
      <dgm:t>
        <a:bodyPr/>
        <a:lstStyle/>
        <a:p>
          <a:r>
            <a:rPr lang="fr-FR" dirty="0">
              <a:solidFill>
                <a:srgbClr val="F09109"/>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F09109"/>
        </a:solidFill>
      </dgm:spPr>
      <dgm:t>
        <a:bodyPr/>
        <a:lstStyle/>
        <a:p>
          <a:r>
            <a:rPr lang="fr-FR" dirty="0">
              <a:solidFill>
                <a:srgbClr val="193358"/>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9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193358"/>
        </a:solidFill>
      </dgm:spPr>
      <dgm:t>
        <a:bodyPr/>
        <a:lstStyle/>
        <a:p>
          <a:r>
            <a:rPr lang="fr-FR" dirty="0">
              <a:solidFill>
                <a:srgbClr val="F09109"/>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F09109"/>
        </a:solidFill>
      </dgm:spPr>
      <dgm:t>
        <a:bodyPr/>
        <a:lstStyle/>
        <a:p>
          <a:r>
            <a:rPr lang="fr-FR" dirty="0">
              <a:solidFill>
                <a:srgbClr val="193358"/>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9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193358"/>
        </a:solidFill>
      </dgm:spPr>
      <dgm:t>
        <a:bodyPr/>
        <a:lstStyle/>
        <a:p>
          <a:r>
            <a:rPr lang="fr-FR" dirty="0">
              <a:solidFill>
                <a:srgbClr val="F09109"/>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F09109"/>
        </a:solidFill>
      </dgm:spPr>
      <dgm:t>
        <a:bodyPr/>
        <a:lstStyle/>
        <a:p>
          <a:r>
            <a:rPr lang="fr-FR" dirty="0">
              <a:solidFill>
                <a:srgbClr val="193358"/>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9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1B3358"/>
        </a:solidFill>
      </dgm:spPr>
      <dgm:t>
        <a:bodyPr/>
        <a:lstStyle/>
        <a:p>
          <a:r>
            <a:rPr lang="fr-FR" dirty="0">
              <a:solidFill>
                <a:srgbClr val="F09109"/>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9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F09109"/>
        </a:solidFill>
      </dgm:spPr>
      <dgm:t>
        <a:bodyPr/>
        <a:lstStyle/>
        <a:p>
          <a:r>
            <a:rPr lang="fr-FR" dirty="0">
              <a:solidFill>
                <a:srgbClr val="193358"/>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1B3358"/>
        </a:solidFill>
      </dgm:spPr>
      <dgm:t>
        <a:bodyPr/>
        <a:lstStyle/>
        <a:p>
          <a:r>
            <a:rPr lang="fr-FR" dirty="0">
              <a:solidFill>
                <a:srgbClr val="F09109"/>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9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F09109"/>
        </a:solidFill>
      </dgm:spPr>
      <dgm:t>
        <a:bodyPr/>
        <a:lstStyle/>
        <a:p>
          <a:r>
            <a:rPr lang="fr-FR" dirty="0">
              <a:solidFill>
                <a:srgbClr val="193358"/>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1B3358"/>
        </a:solidFill>
      </dgm:spPr>
      <dgm:t>
        <a:bodyPr/>
        <a:lstStyle/>
        <a:p>
          <a:r>
            <a:rPr lang="fr-FR" dirty="0">
              <a:solidFill>
                <a:srgbClr val="F09109"/>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F09109"/>
        </a:solidFill>
      </dgm:spPr>
      <dgm:t>
        <a:bodyPr/>
        <a:lstStyle/>
        <a:p>
          <a:r>
            <a:rPr lang="fr-FR" dirty="0">
              <a:solidFill>
                <a:srgbClr val="193358"/>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B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193358"/>
        </a:solidFill>
      </dgm:spPr>
      <dgm:t>
        <a:bodyPr/>
        <a:lstStyle/>
        <a:p>
          <a:r>
            <a:rPr lang="fr-FR" dirty="0">
              <a:solidFill>
                <a:srgbClr val="F09109"/>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F09109"/>
        </a:solidFill>
      </dgm:spPr>
      <dgm:t>
        <a:bodyPr/>
        <a:lstStyle/>
        <a:p>
          <a:r>
            <a:rPr lang="fr-FR" dirty="0">
              <a:solidFill>
                <a:srgbClr val="193358"/>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9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1B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19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19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1B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1B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1B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B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19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B7DAE-2808-5D4E-8D6A-77A766AB1A4D}" type="datetimeFigureOut">
              <a:rPr lang="fr-FR" smtClean="0"/>
              <a:t>18/05/2025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C97CA9-0D66-A34E-9FDC-7F174EBD370C}" type="slidenum">
              <a:rPr lang="fr-FR" smtClean="0"/>
              <a:t>‹N°›</a:t>
            </a:fld>
            <a:endParaRPr lang="fr-FR"/>
          </a:p>
        </p:txBody>
      </p:sp>
    </p:spTree>
    <p:extLst>
      <p:ext uri="{BB962C8B-B14F-4D97-AF65-F5344CB8AC3E}">
        <p14:creationId xmlns:p14="http://schemas.microsoft.com/office/powerpoint/2010/main" val="2024383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C97CA9-0D66-A34E-9FDC-7F174EBD370C}" type="slidenum">
              <a:rPr lang="fr-FR" smtClean="0"/>
              <a:t>10</a:t>
            </a:fld>
            <a:endParaRPr lang="fr-FR"/>
          </a:p>
        </p:txBody>
      </p:sp>
    </p:spTree>
    <p:extLst>
      <p:ext uri="{BB962C8B-B14F-4D97-AF65-F5344CB8AC3E}">
        <p14:creationId xmlns:p14="http://schemas.microsoft.com/office/powerpoint/2010/main" val="2969897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C97CA9-0D66-A34E-9FDC-7F174EBD370C}" type="slidenum">
              <a:rPr lang="fr-FR" smtClean="0"/>
              <a:t>14</a:t>
            </a:fld>
            <a:endParaRPr lang="fr-FR"/>
          </a:p>
        </p:txBody>
      </p:sp>
    </p:spTree>
    <p:extLst>
      <p:ext uri="{BB962C8B-B14F-4D97-AF65-F5344CB8AC3E}">
        <p14:creationId xmlns:p14="http://schemas.microsoft.com/office/powerpoint/2010/main" val="3184246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CC97CA9-0D66-A34E-9FDC-7F174EBD370C}" type="slidenum">
              <a:rPr lang="fr-FR" smtClean="0"/>
              <a:t>27</a:t>
            </a:fld>
            <a:endParaRPr lang="fr-FR"/>
          </a:p>
        </p:txBody>
      </p:sp>
    </p:spTree>
    <p:extLst>
      <p:ext uri="{BB962C8B-B14F-4D97-AF65-F5344CB8AC3E}">
        <p14:creationId xmlns:p14="http://schemas.microsoft.com/office/powerpoint/2010/main" val="2202908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C97CA9-0D66-A34E-9FDC-7F174EBD370C}" type="slidenum">
              <a:rPr lang="fr-FR" smtClean="0"/>
              <a:t>40</a:t>
            </a:fld>
            <a:endParaRPr lang="fr-FR"/>
          </a:p>
        </p:txBody>
      </p:sp>
    </p:spTree>
    <p:extLst>
      <p:ext uri="{BB962C8B-B14F-4D97-AF65-F5344CB8AC3E}">
        <p14:creationId xmlns:p14="http://schemas.microsoft.com/office/powerpoint/2010/main" val="853932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C97CA9-0D66-A34E-9FDC-7F174EBD370C}" type="slidenum">
              <a:rPr lang="fr-FR" smtClean="0"/>
              <a:t>45</a:t>
            </a:fld>
            <a:endParaRPr lang="fr-FR"/>
          </a:p>
        </p:txBody>
      </p:sp>
    </p:spTree>
    <p:extLst>
      <p:ext uri="{BB962C8B-B14F-4D97-AF65-F5344CB8AC3E}">
        <p14:creationId xmlns:p14="http://schemas.microsoft.com/office/powerpoint/2010/main" val="2457393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CE0777-D1F9-4D52-88DF-078132B8C6DA}"/>
              </a:ext>
            </a:extLst>
          </p:cNvPr>
          <p:cNvSpPr>
            <a:spLocks noGrp="1"/>
          </p:cNvSpPr>
          <p:nvPr>
            <p:ph type="ctrTitle" hasCustomPrompt="1"/>
          </p:nvPr>
        </p:nvSpPr>
        <p:spPr>
          <a:xfrm>
            <a:off x="1942011" y="1122363"/>
            <a:ext cx="9749246" cy="2387600"/>
          </a:xfrm>
        </p:spPr>
        <p:txBody>
          <a:bodyPr anchor="b">
            <a:normAutofit/>
          </a:bodyPr>
          <a:lstStyle>
            <a:lvl1pPr algn="l">
              <a:defRPr sz="4000"/>
            </a:lvl1pPr>
          </a:lstStyle>
          <a:p>
            <a:r>
              <a:rPr lang="fr-FR" dirty="0"/>
              <a:t>Insérer votre titre ici</a:t>
            </a:r>
            <a:endParaRPr lang="fr-BE" dirty="0"/>
          </a:p>
        </p:txBody>
      </p:sp>
      <p:sp>
        <p:nvSpPr>
          <p:cNvPr id="3" name="Sous-titre 2">
            <a:extLst>
              <a:ext uri="{FF2B5EF4-FFF2-40B4-BE49-F238E27FC236}">
                <a16:creationId xmlns:a16="http://schemas.microsoft.com/office/drawing/2014/main" id="{DA151A11-5432-431B-AB3D-51A478E6F31D}"/>
              </a:ext>
            </a:extLst>
          </p:cNvPr>
          <p:cNvSpPr>
            <a:spLocks noGrp="1"/>
          </p:cNvSpPr>
          <p:nvPr>
            <p:ph type="subTitle" idx="1" hasCustomPrompt="1"/>
          </p:nvPr>
        </p:nvSpPr>
        <p:spPr>
          <a:xfrm>
            <a:off x="1942011" y="3628164"/>
            <a:ext cx="9749246" cy="153166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Insérer votre sous-titre ici</a:t>
            </a:r>
            <a:endParaRPr lang="fr-BE" dirty="0"/>
          </a:p>
        </p:txBody>
      </p:sp>
      <p:sp>
        <p:nvSpPr>
          <p:cNvPr id="8" name="Espace réservé du texte 7">
            <a:extLst>
              <a:ext uri="{FF2B5EF4-FFF2-40B4-BE49-F238E27FC236}">
                <a16:creationId xmlns:a16="http://schemas.microsoft.com/office/drawing/2014/main" id="{A02825BE-E9C2-487E-A880-0966A29C8439}"/>
              </a:ext>
            </a:extLst>
          </p:cNvPr>
          <p:cNvSpPr>
            <a:spLocks noGrp="1"/>
          </p:cNvSpPr>
          <p:nvPr>
            <p:ph type="body" sz="quarter" idx="12" hasCustomPrompt="1"/>
          </p:nvPr>
        </p:nvSpPr>
        <p:spPr>
          <a:xfrm>
            <a:off x="3409406" y="5283925"/>
            <a:ext cx="8281851" cy="920931"/>
          </a:xfrm>
        </p:spPr>
        <p:txBody>
          <a:bodyPr>
            <a:normAutofit/>
          </a:bodyPr>
          <a:lstStyle>
            <a:lvl1pPr marL="0" indent="0" algn="r">
              <a:buNone/>
              <a:defRPr sz="2400">
                <a:solidFill>
                  <a:srgbClr val="F09109"/>
                </a:solidFill>
              </a:defRPr>
            </a:lvl1pPr>
          </a:lstStyle>
          <a:p>
            <a:pPr lvl="0"/>
            <a:r>
              <a:rPr lang="fr-FR" dirty="0"/>
              <a:t>Auteur(s)</a:t>
            </a:r>
            <a:endParaRPr lang="fr-BE" dirty="0"/>
          </a:p>
        </p:txBody>
      </p:sp>
    </p:spTree>
    <p:extLst>
      <p:ext uri="{BB962C8B-B14F-4D97-AF65-F5344CB8AC3E}">
        <p14:creationId xmlns:p14="http://schemas.microsoft.com/office/powerpoint/2010/main" val="3339041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5B9F21-9FFB-41B3-9DEA-1ADF60D7738F}"/>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2325202E-C4F1-4D45-B774-D405614CFC8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pied de page 4">
            <a:extLst>
              <a:ext uri="{FF2B5EF4-FFF2-40B4-BE49-F238E27FC236}">
                <a16:creationId xmlns:a16="http://schemas.microsoft.com/office/drawing/2014/main" id="{EEF2F763-40B9-4E64-B3D7-3D8E2386E233}"/>
              </a:ext>
            </a:extLst>
          </p:cNvPr>
          <p:cNvSpPr>
            <a:spLocks noGrp="1"/>
          </p:cNvSpPr>
          <p:nvPr>
            <p:ph type="ftr" sz="quarter" idx="11"/>
          </p:nvPr>
        </p:nvSpPr>
        <p:spPr/>
        <p:txBody>
          <a:bodyPr/>
          <a:lstStyle/>
          <a:p>
            <a:endParaRPr lang="fr-BE" dirty="0"/>
          </a:p>
        </p:txBody>
      </p:sp>
    </p:spTree>
    <p:extLst>
      <p:ext uri="{BB962C8B-B14F-4D97-AF65-F5344CB8AC3E}">
        <p14:creationId xmlns:p14="http://schemas.microsoft.com/office/powerpoint/2010/main" val="200634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7E921-4693-4C13-91E6-F4D5C0AF64EB}"/>
              </a:ext>
            </a:extLst>
          </p:cNvPr>
          <p:cNvSpPr>
            <a:spLocks noGrp="1"/>
          </p:cNvSpPr>
          <p:nvPr>
            <p:ph type="title"/>
          </p:nvPr>
        </p:nvSpPr>
        <p:spPr/>
        <p:txBody>
          <a:bodyPr/>
          <a:lstStyle/>
          <a:p>
            <a:r>
              <a:rPr lang="fr-FR"/>
              <a:t>Modifiez le style du titre</a:t>
            </a:r>
            <a:endParaRPr lang="fr-BE"/>
          </a:p>
        </p:txBody>
      </p:sp>
      <p:sp>
        <p:nvSpPr>
          <p:cNvPr id="4" name="Espace réservé du pied de page 3">
            <a:extLst>
              <a:ext uri="{FF2B5EF4-FFF2-40B4-BE49-F238E27FC236}">
                <a16:creationId xmlns:a16="http://schemas.microsoft.com/office/drawing/2014/main" id="{90219C54-6274-432F-938C-D0B356B4A161}"/>
              </a:ext>
            </a:extLst>
          </p:cNvPr>
          <p:cNvSpPr>
            <a:spLocks noGrp="1"/>
          </p:cNvSpPr>
          <p:nvPr>
            <p:ph type="ftr" sz="quarter" idx="11"/>
          </p:nvPr>
        </p:nvSpPr>
        <p:spPr/>
        <p:txBody>
          <a:bodyPr/>
          <a:lstStyle/>
          <a:p>
            <a:endParaRPr lang="fr-BE"/>
          </a:p>
        </p:txBody>
      </p:sp>
    </p:spTree>
    <p:extLst>
      <p:ext uri="{BB962C8B-B14F-4D97-AF65-F5344CB8AC3E}">
        <p14:creationId xmlns:p14="http://schemas.microsoft.com/office/powerpoint/2010/main" val="176480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C855FD8-C97F-43AF-8C10-8A395AF80456}"/>
              </a:ext>
            </a:extLst>
          </p:cNvPr>
          <p:cNvSpPr>
            <a:spLocks noGrp="1"/>
          </p:cNvSpPr>
          <p:nvPr>
            <p:ph type="ftr" sz="quarter" idx="11"/>
          </p:nvPr>
        </p:nvSpPr>
        <p:spPr/>
        <p:txBody>
          <a:bodyPr/>
          <a:lstStyle/>
          <a:p>
            <a:endParaRPr lang="fr-BE"/>
          </a:p>
        </p:txBody>
      </p:sp>
    </p:spTree>
    <p:extLst>
      <p:ext uri="{BB962C8B-B14F-4D97-AF65-F5344CB8AC3E}">
        <p14:creationId xmlns:p14="http://schemas.microsoft.com/office/powerpoint/2010/main" val="3749298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5B9F21-9FFB-41B3-9DEA-1ADF60D7738F}"/>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2325202E-C4F1-4D45-B774-D405614CFC8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pied de page 4">
            <a:extLst>
              <a:ext uri="{FF2B5EF4-FFF2-40B4-BE49-F238E27FC236}">
                <a16:creationId xmlns:a16="http://schemas.microsoft.com/office/drawing/2014/main" id="{EEF2F763-40B9-4E64-B3D7-3D8E2386E233}"/>
              </a:ext>
            </a:extLst>
          </p:cNvPr>
          <p:cNvSpPr>
            <a:spLocks noGrp="1"/>
          </p:cNvSpPr>
          <p:nvPr>
            <p:ph type="ftr" sz="quarter" idx="11"/>
          </p:nvPr>
        </p:nvSpPr>
        <p:spPr/>
        <p:txBody>
          <a:bodyPr/>
          <a:lstStyle/>
          <a:p>
            <a:endParaRPr lang="fr-BE" dirty="0"/>
          </a:p>
        </p:txBody>
      </p:sp>
    </p:spTree>
    <p:extLst>
      <p:ext uri="{BB962C8B-B14F-4D97-AF65-F5344CB8AC3E}">
        <p14:creationId xmlns:p14="http://schemas.microsoft.com/office/powerpoint/2010/main" val="281247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7E921-4693-4C13-91E6-F4D5C0AF64EB}"/>
              </a:ext>
            </a:extLst>
          </p:cNvPr>
          <p:cNvSpPr>
            <a:spLocks noGrp="1"/>
          </p:cNvSpPr>
          <p:nvPr>
            <p:ph type="title"/>
          </p:nvPr>
        </p:nvSpPr>
        <p:spPr/>
        <p:txBody>
          <a:bodyPr/>
          <a:lstStyle/>
          <a:p>
            <a:r>
              <a:rPr lang="fr-FR"/>
              <a:t>Modifiez le style du titre</a:t>
            </a:r>
            <a:endParaRPr lang="fr-BE"/>
          </a:p>
        </p:txBody>
      </p:sp>
      <p:sp>
        <p:nvSpPr>
          <p:cNvPr id="4" name="Espace réservé du pied de page 3">
            <a:extLst>
              <a:ext uri="{FF2B5EF4-FFF2-40B4-BE49-F238E27FC236}">
                <a16:creationId xmlns:a16="http://schemas.microsoft.com/office/drawing/2014/main" id="{90219C54-6274-432F-938C-D0B356B4A161}"/>
              </a:ext>
            </a:extLst>
          </p:cNvPr>
          <p:cNvSpPr>
            <a:spLocks noGrp="1"/>
          </p:cNvSpPr>
          <p:nvPr>
            <p:ph type="ftr" sz="quarter" idx="11"/>
          </p:nvPr>
        </p:nvSpPr>
        <p:spPr/>
        <p:txBody>
          <a:bodyPr/>
          <a:lstStyle/>
          <a:p>
            <a:endParaRPr lang="fr-BE"/>
          </a:p>
        </p:txBody>
      </p:sp>
    </p:spTree>
    <p:extLst>
      <p:ext uri="{BB962C8B-B14F-4D97-AF65-F5344CB8AC3E}">
        <p14:creationId xmlns:p14="http://schemas.microsoft.com/office/powerpoint/2010/main" val="259737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C855FD8-C97F-43AF-8C10-8A395AF80456}"/>
              </a:ext>
            </a:extLst>
          </p:cNvPr>
          <p:cNvSpPr>
            <a:spLocks noGrp="1"/>
          </p:cNvSpPr>
          <p:nvPr>
            <p:ph type="ftr" sz="quarter" idx="11"/>
          </p:nvPr>
        </p:nvSpPr>
        <p:spPr/>
        <p:txBody>
          <a:bodyPr/>
          <a:lstStyle/>
          <a:p>
            <a:endParaRPr lang="fr-BE"/>
          </a:p>
        </p:txBody>
      </p:sp>
    </p:spTree>
    <p:extLst>
      <p:ext uri="{BB962C8B-B14F-4D97-AF65-F5344CB8AC3E}">
        <p14:creationId xmlns:p14="http://schemas.microsoft.com/office/powerpoint/2010/main" val="340676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61E6B4A-4848-42DD-99A6-755CF85BF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fr-BE" dirty="0"/>
          </a:p>
        </p:txBody>
      </p:sp>
      <p:sp>
        <p:nvSpPr>
          <p:cNvPr id="3" name="Espace réservé du texte 2">
            <a:extLst>
              <a:ext uri="{FF2B5EF4-FFF2-40B4-BE49-F238E27FC236}">
                <a16:creationId xmlns:a16="http://schemas.microsoft.com/office/drawing/2014/main" id="{349BD70B-6FFB-482C-A61C-68A54FFD71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5" name="Espace réservé du pied de page 4">
            <a:extLst>
              <a:ext uri="{FF2B5EF4-FFF2-40B4-BE49-F238E27FC236}">
                <a16:creationId xmlns:a16="http://schemas.microsoft.com/office/drawing/2014/main" id="{D845224C-B094-44E3-A550-FC8CBD7EE108}"/>
              </a:ext>
            </a:extLst>
          </p:cNvPr>
          <p:cNvSpPr>
            <a:spLocks noGrp="1"/>
          </p:cNvSpPr>
          <p:nvPr>
            <p:ph type="ftr" sz="quarter" idx="3"/>
          </p:nvPr>
        </p:nvSpPr>
        <p:spPr>
          <a:xfrm>
            <a:off x="2129246" y="6356350"/>
            <a:ext cx="92245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Tree>
    <p:extLst>
      <p:ext uri="{BB962C8B-B14F-4D97-AF65-F5344CB8AC3E}">
        <p14:creationId xmlns:p14="http://schemas.microsoft.com/office/powerpoint/2010/main" val="2392164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Lst>
  <p:txStyles>
    <p:titleStyle>
      <a:lvl1pPr algn="l" defTabSz="914400" rtl="0" eaLnBrk="1" latinLnBrk="0" hangingPunct="1">
        <a:lnSpc>
          <a:spcPct val="90000"/>
        </a:lnSpc>
        <a:spcBef>
          <a:spcPct val="0"/>
        </a:spcBef>
        <a:buNone/>
        <a:defRPr sz="4400" kern="1200">
          <a:solidFill>
            <a:srgbClr val="1B3358"/>
          </a:solidFill>
          <a:latin typeface="Exo" panose="02000503000000000000" pitchFamily="50" charset="0"/>
          <a:ea typeface="+mj-ea"/>
          <a:cs typeface="+mj-cs"/>
        </a:defRPr>
      </a:lvl1pPr>
    </p:titleStyle>
    <p:body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lassroom.google.com/c/NjQxMjY1MTEzMzI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7.xml"/><Relationship Id="rId5" Type="http://schemas.openxmlformats.org/officeDocument/2006/relationships/image" Target="../media/image51.png"/><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5EF83-08C6-02D2-9A01-9405CD88A654}"/>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E03EAA84-E7EF-5C65-55EC-E96933AC6130}"/>
              </a:ext>
            </a:extLst>
          </p:cNvPr>
          <p:cNvPicPr>
            <a:picLocks noChangeAspect="1"/>
          </p:cNvPicPr>
          <p:nvPr/>
        </p:nvPicPr>
        <p:blipFill>
          <a:blip r:embed="rId2"/>
          <a:stretch>
            <a:fillRect/>
          </a:stretch>
        </p:blipFill>
        <p:spPr>
          <a:xfrm>
            <a:off x="-118717" y="5278030"/>
            <a:ext cx="2144299" cy="1042532"/>
          </a:xfrm>
          <a:prstGeom prst="rect">
            <a:avLst/>
          </a:prstGeom>
        </p:spPr>
      </p:pic>
      <p:sp>
        <p:nvSpPr>
          <p:cNvPr id="5" name="ZoneTexte 4">
            <a:extLst>
              <a:ext uri="{FF2B5EF4-FFF2-40B4-BE49-F238E27FC236}">
                <a16:creationId xmlns:a16="http://schemas.microsoft.com/office/drawing/2014/main" id="{37B00A5E-FB6D-CBEC-986C-E5C3FA5F1603}"/>
              </a:ext>
            </a:extLst>
          </p:cNvPr>
          <p:cNvSpPr txBox="1"/>
          <p:nvPr/>
        </p:nvSpPr>
        <p:spPr>
          <a:xfrm>
            <a:off x="783497" y="1715410"/>
            <a:ext cx="11008499" cy="4524315"/>
          </a:xfrm>
          <a:prstGeom prst="rect">
            <a:avLst/>
          </a:prstGeom>
          <a:noFill/>
        </p:spPr>
        <p:txBody>
          <a:bodyPr wrap="square" rtlCol="0">
            <a:spAutoFit/>
          </a:bodyPr>
          <a:lstStyle/>
          <a:p>
            <a:pPr algn="ctr"/>
            <a:endParaRPr lang="fr-BE" sz="3200" b="1" i="0" dirty="0">
              <a:solidFill>
                <a:srgbClr val="F09109"/>
              </a:solidFill>
              <a:effectLst/>
              <a:latin typeface="Inter"/>
            </a:endParaRPr>
          </a:p>
          <a:p>
            <a:pPr algn="ctr"/>
            <a:r>
              <a:rPr lang="fr-BE" sz="3200" b="1" i="0" dirty="0">
                <a:solidFill>
                  <a:srgbClr val="020510"/>
                </a:solidFill>
                <a:effectLst/>
                <a:latin typeface="Inter"/>
              </a:rPr>
              <a:t>Des clés pour évaluer les connaissances et les compétences de nos étudiants…</a:t>
            </a:r>
            <a:endParaRPr lang="fr-BE" sz="3200" dirty="0">
              <a:solidFill>
                <a:srgbClr val="020510"/>
              </a:solidFill>
              <a:latin typeface="Inter"/>
            </a:endParaRPr>
          </a:p>
          <a:p>
            <a:pPr algn="ctr"/>
            <a:endParaRPr lang="fr-BE" sz="3200" b="0" i="0" dirty="0">
              <a:solidFill>
                <a:srgbClr val="020510"/>
              </a:solidFill>
              <a:effectLst/>
              <a:latin typeface="Inter"/>
            </a:endParaRPr>
          </a:p>
          <a:p>
            <a:pPr algn="ctr"/>
            <a:r>
              <a:rPr lang="fr-BE" sz="3200" dirty="0">
                <a:solidFill>
                  <a:srgbClr val="020510"/>
                </a:solidFill>
                <a:latin typeface="Inter"/>
              </a:rPr>
              <a:t>…</a:t>
            </a:r>
            <a:r>
              <a:rPr lang="fr-BE" sz="3200" b="0" i="0" dirty="0">
                <a:solidFill>
                  <a:srgbClr val="020510"/>
                </a:solidFill>
                <a:effectLst/>
                <a:latin typeface="Inter"/>
              </a:rPr>
              <a:t>tout en tenant compte de l’intelligence artificielle</a:t>
            </a:r>
            <a:endParaRPr lang="fr-FR" sz="3200" dirty="0">
              <a:solidFill>
                <a:srgbClr val="020510"/>
              </a:solidFill>
            </a:endParaRPr>
          </a:p>
          <a:p>
            <a:pPr algn="ctr"/>
            <a:endParaRPr lang="fr-FR" sz="3200" dirty="0"/>
          </a:p>
          <a:p>
            <a:pPr algn="ctr"/>
            <a:endParaRPr lang="fr-FR" sz="3200" dirty="0"/>
          </a:p>
          <a:p>
            <a:pPr algn="ctr"/>
            <a:r>
              <a:rPr lang="fr-FR" sz="3200" dirty="0"/>
              <a:t>Pascal Detroz</a:t>
            </a:r>
          </a:p>
          <a:p>
            <a:pPr algn="ctr"/>
            <a:r>
              <a:rPr lang="fr-FR" sz="3200" dirty="0"/>
              <a:t>18 mai 2025</a:t>
            </a:r>
          </a:p>
        </p:txBody>
      </p:sp>
    </p:spTree>
    <p:extLst>
      <p:ext uri="{BB962C8B-B14F-4D97-AF65-F5344CB8AC3E}">
        <p14:creationId xmlns:p14="http://schemas.microsoft.com/office/powerpoint/2010/main" val="1205297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9BFBC0A-DBF2-26B9-F78A-5BFA670A9245}"/>
              </a:ext>
            </a:extLst>
          </p:cNvPr>
          <p:cNvPicPr>
            <a:picLocks noChangeAspect="1"/>
          </p:cNvPicPr>
          <p:nvPr/>
        </p:nvPicPr>
        <p:blipFill>
          <a:blip r:embed="rId3"/>
          <a:stretch>
            <a:fillRect/>
          </a:stretch>
        </p:blipFill>
        <p:spPr>
          <a:xfrm>
            <a:off x="92597" y="1"/>
            <a:ext cx="8476910" cy="5416952"/>
          </a:xfrm>
          <a:prstGeom prst="rect">
            <a:avLst/>
          </a:prstGeom>
        </p:spPr>
      </p:pic>
      <p:sp>
        <p:nvSpPr>
          <p:cNvPr id="8" name="Rectangle : coins arrondis 7">
            <a:extLst>
              <a:ext uri="{FF2B5EF4-FFF2-40B4-BE49-F238E27FC236}">
                <a16:creationId xmlns:a16="http://schemas.microsoft.com/office/drawing/2014/main" id="{7A3DA123-411C-7EDE-8AF2-0022C747B51B}"/>
              </a:ext>
            </a:extLst>
          </p:cNvPr>
          <p:cNvSpPr/>
          <p:nvPr/>
        </p:nvSpPr>
        <p:spPr>
          <a:xfrm>
            <a:off x="8275898" y="277792"/>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Paysage perturbé de l’évaluation : La certification</a:t>
            </a:r>
          </a:p>
          <a:p>
            <a:pPr algn="ctr"/>
            <a:endParaRPr lang="fr-FR" b="1" dirty="0">
              <a:solidFill>
                <a:schemeClr val="tx1">
                  <a:lumMod val="50000"/>
                  <a:lumOff val="50000"/>
                </a:schemeClr>
              </a:solidFill>
            </a:endParaRPr>
          </a:p>
          <a:p>
            <a:pPr algn="ctr"/>
            <a:r>
              <a:rPr lang="fr-FR" sz="1600" dirty="0">
                <a:solidFill>
                  <a:schemeClr val="tx1">
                    <a:lumMod val="50000"/>
                    <a:lumOff val="50000"/>
                  </a:schemeClr>
                </a:solidFill>
              </a:rPr>
              <a:t>Les enjeux sont majeurs !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La responsabilité sociale de l’enseignement supérieur : ne pas certifier d’étudiants incompétents</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La responsabilité individuelle envers les étudiants : certifier les étudiants compétents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Ces deux responsabilités sont en conflit </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 </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p:txBody>
      </p:sp>
      <p:pic>
        <p:nvPicPr>
          <p:cNvPr id="9" name="Image 8" descr="Une image contenant diagramme, Tracé&#10;&#10;Description générée automatiquement">
            <a:extLst>
              <a:ext uri="{FF2B5EF4-FFF2-40B4-BE49-F238E27FC236}">
                <a16:creationId xmlns:a16="http://schemas.microsoft.com/office/drawing/2014/main" id="{597D6AFC-5012-087E-7430-3CEBB6F91FC6}"/>
              </a:ext>
            </a:extLst>
          </p:cNvPr>
          <p:cNvPicPr>
            <a:picLocks noChangeAspect="1"/>
          </p:cNvPicPr>
          <p:nvPr/>
        </p:nvPicPr>
        <p:blipFill>
          <a:blip r:embed="rId4"/>
          <a:stretch>
            <a:fillRect/>
          </a:stretch>
        </p:blipFill>
        <p:spPr>
          <a:xfrm>
            <a:off x="8802376" y="4407615"/>
            <a:ext cx="2990850" cy="1306830"/>
          </a:xfrm>
          <a:prstGeom prst="rect">
            <a:avLst/>
          </a:prstGeom>
        </p:spPr>
      </p:pic>
    </p:spTree>
    <p:extLst>
      <p:ext uri="{BB962C8B-B14F-4D97-AF65-F5344CB8AC3E}">
        <p14:creationId xmlns:p14="http://schemas.microsoft.com/office/powerpoint/2010/main" val="3383550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538BA-FFAD-F56E-653C-47EC5D9C849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4A5E66-9F63-B74B-36AF-00CE8238AB5A}"/>
              </a:ext>
            </a:extLst>
          </p:cNvPr>
          <p:cNvSpPr>
            <a:spLocks noGrp="1"/>
          </p:cNvSpPr>
          <p:nvPr>
            <p:ph type="title"/>
          </p:nvPr>
        </p:nvSpPr>
        <p:spPr/>
        <p:txBody>
          <a:bodyPr/>
          <a:lstStyle/>
          <a:p>
            <a:r>
              <a:rPr lang="fr-FR" dirty="0"/>
              <a:t>Structure de la conférence</a:t>
            </a:r>
          </a:p>
        </p:txBody>
      </p:sp>
      <p:sp>
        <p:nvSpPr>
          <p:cNvPr id="3" name="Espace réservé du contenu 2">
            <a:extLst>
              <a:ext uri="{FF2B5EF4-FFF2-40B4-BE49-F238E27FC236}">
                <a16:creationId xmlns:a16="http://schemas.microsoft.com/office/drawing/2014/main" id="{8881CCFB-71BF-325C-F55C-AD77E04E0E45}"/>
              </a:ext>
            </a:extLst>
          </p:cNvPr>
          <p:cNvSpPr>
            <a:spLocks noGrp="1"/>
          </p:cNvSpPr>
          <p:nvPr>
            <p:ph idx="1"/>
          </p:nvPr>
        </p:nvSpPr>
        <p:spPr/>
        <p:txBody>
          <a:bodyPr/>
          <a:lstStyle/>
          <a:p>
            <a:r>
              <a:rPr lang="fr-BE" dirty="0">
                <a:effectLst/>
                <a:latin typeface="Helvetica" pitchFamily="2" charset="0"/>
              </a:rPr>
              <a:t>« </a:t>
            </a:r>
            <a:r>
              <a:rPr lang="fr-BE" i="1" dirty="0">
                <a:solidFill>
                  <a:srgbClr val="00B050"/>
                </a:solidFill>
                <a:latin typeface="Helvetica" pitchFamily="2" charset="0"/>
              </a:rPr>
              <a:t>C</a:t>
            </a:r>
            <a:r>
              <a:rPr lang="fr-BE" i="1" dirty="0">
                <a:solidFill>
                  <a:srgbClr val="00B050"/>
                </a:solidFill>
                <a:effectLst/>
                <a:latin typeface="Helvetica" pitchFamily="2" charset="0"/>
              </a:rPr>
              <a:t>es défis exercent une pression importante </a:t>
            </a:r>
            <a:r>
              <a:rPr lang="fr-BE" i="1" dirty="0">
                <a:effectLst/>
                <a:latin typeface="Helvetica" pitchFamily="2" charset="0"/>
              </a:rPr>
              <a:t>sur les universités pour qu'elles </a:t>
            </a:r>
            <a:r>
              <a:rPr lang="fr-BE" i="1" dirty="0">
                <a:solidFill>
                  <a:srgbClr val="C00000"/>
                </a:solidFill>
                <a:effectLst/>
                <a:latin typeface="Helvetica" pitchFamily="2" charset="0"/>
              </a:rPr>
              <a:t>mettent de l'ordre dans le paysage perturbé de l'évaluation</a:t>
            </a:r>
            <a:r>
              <a:rPr lang="fr-BE" i="1" dirty="0">
                <a:effectLst/>
                <a:latin typeface="Helvetica" pitchFamily="2" charset="0"/>
              </a:rPr>
              <a:t> par le biais de l'élaboration de politiques ». (</a:t>
            </a:r>
            <a:r>
              <a:rPr lang="fr-BE" dirty="0" err="1">
                <a:effectLst/>
                <a:latin typeface="Helvetica" pitchFamily="2" charset="0"/>
              </a:rPr>
              <a:t>Jiahui</a:t>
            </a:r>
            <a:r>
              <a:rPr lang="fr-BE" dirty="0">
                <a:effectLst/>
                <a:latin typeface="Helvetica" pitchFamily="2" charset="0"/>
              </a:rPr>
              <a:t> Luo, 2023)</a:t>
            </a:r>
          </a:p>
          <a:p>
            <a:pPr lvl="1"/>
            <a:r>
              <a:rPr lang="fr-BE" dirty="0">
                <a:solidFill>
                  <a:schemeClr val="bg1">
                    <a:lumMod val="75000"/>
                  </a:schemeClr>
                </a:solidFill>
                <a:latin typeface="Helvetica" pitchFamily="2" charset="0"/>
              </a:rPr>
              <a:t>L’évaluation dans l’enseignement supérieur : un système en tension</a:t>
            </a:r>
            <a:r>
              <a:rPr lang="fr-BE" dirty="0">
                <a:solidFill>
                  <a:schemeClr val="bg1">
                    <a:lumMod val="85000"/>
                  </a:schemeClr>
                </a:solidFill>
                <a:latin typeface="Helvetica" pitchFamily="2" charset="0"/>
              </a:rPr>
              <a:t>. </a:t>
            </a:r>
          </a:p>
          <a:p>
            <a:pPr lvl="1"/>
            <a:r>
              <a:rPr lang="fr-BE" dirty="0">
                <a:solidFill>
                  <a:srgbClr val="00B050"/>
                </a:solidFill>
                <a:effectLst/>
                <a:latin typeface="Helvetica" pitchFamily="2" charset="0"/>
              </a:rPr>
              <a:t>L’IA générateur de doute</a:t>
            </a:r>
          </a:p>
          <a:p>
            <a:pPr lvl="1"/>
            <a:r>
              <a:rPr lang="fr-BE" dirty="0">
                <a:solidFill>
                  <a:schemeClr val="bg1">
                    <a:lumMod val="75000"/>
                  </a:schemeClr>
                </a:solidFill>
                <a:latin typeface="Helvetica" pitchFamily="2" charset="0"/>
              </a:rPr>
              <a:t>L’IA solution partielle au problème. </a:t>
            </a:r>
            <a:endParaRPr lang="fr-BE" dirty="0">
              <a:solidFill>
                <a:schemeClr val="bg1">
                  <a:lumMod val="75000"/>
                </a:schemeClr>
              </a:solidFill>
              <a:effectLst/>
              <a:latin typeface="Helvetica" pitchFamily="2" charset="0"/>
            </a:endParaRPr>
          </a:p>
          <a:p>
            <a:endParaRPr lang="fr-BE" dirty="0">
              <a:effectLst/>
              <a:latin typeface="Helvetica" pitchFamily="2" charset="0"/>
            </a:endParaRPr>
          </a:p>
          <a:p>
            <a:endParaRPr lang="fr-BE" i="1" dirty="0">
              <a:effectLst/>
              <a:latin typeface="Helvetica" pitchFamily="2" charset="0"/>
            </a:endParaRPr>
          </a:p>
        </p:txBody>
      </p:sp>
      <p:sp>
        <p:nvSpPr>
          <p:cNvPr id="4" name="ZoneTexte 3">
            <a:extLst>
              <a:ext uri="{FF2B5EF4-FFF2-40B4-BE49-F238E27FC236}">
                <a16:creationId xmlns:a16="http://schemas.microsoft.com/office/drawing/2014/main" id="{7FDDE185-98C6-8B89-66D7-F3548210E1C6}"/>
              </a:ext>
            </a:extLst>
          </p:cNvPr>
          <p:cNvSpPr txBox="1"/>
          <p:nvPr/>
        </p:nvSpPr>
        <p:spPr>
          <a:xfrm>
            <a:off x="2648606" y="6292575"/>
            <a:ext cx="6136616" cy="830997"/>
          </a:xfrm>
          <a:prstGeom prst="rect">
            <a:avLst/>
          </a:prstGeom>
          <a:noFill/>
        </p:spPr>
        <p:txBody>
          <a:bodyPr wrap="none" rtlCol="0">
            <a:spAutoFit/>
          </a:bodyPr>
          <a:lstStyle/>
          <a:p>
            <a:r>
              <a:rPr lang="fr-BE" sz="1200" dirty="0" err="1">
                <a:effectLst/>
                <a:latin typeface="Helvetica" pitchFamily="2" charset="0"/>
              </a:rPr>
              <a:t>Jiahui</a:t>
            </a:r>
            <a:r>
              <a:rPr lang="fr-BE" sz="1200" dirty="0">
                <a:effectLst/>
                <a:latin typeface="Helvetica" pitchFamily="2" charset="0"/>
              </a:rPr>
              <a:t> Luo ( Jess) (04 </a:t>
            </a:r>
            <a:r>
              <a:rPr lang="fr-BE" sz="1200" dirty="0" err="1">
                <a:effectLst/>
                <a:latin typeface="Helvetica" pitchFamily="2" charset="0"/>
              </a:rPr>
              <a:t>Feb</a:t>
            </a:r>
            <a:r>
              <a:rPr lang="fr-BE" sz="1200" dirty="0">
                <a:effectLst/>
                <a:latin typeface="Helvetica" pitchFamily="2" charset="0"/>
              </a:rPr>
              <a:t> 2024) : A </a:t>
            </a:r>
            <a:r>
              <a:rPr lang="fr-BE" sz="1200" dirty="0" err="1">
                <a:effectLst/>
                <a:latin typeface="Helvetica" pitchFamily="2" charset="0"/>
              </a:rPr>
              <a:t>critical</a:t>
            </a:r>
            <a:r>
              <a:rPr lang="fr-BE" sz="1200" dirty="0">
                <a:effectLst/>
                <a:latin typeface="Helvetica" pitchFamily="2" charset="0"/>
              </a:rPr>
              <a:t> </a:t>
            </a:r>
            <a:r>
              <a:rPr lang="fr-BE" sz="1200" dirty="0" err="1">
                <a:effectLst/>
                <a:latin typeface="Helvetica" pitchFamily="2" charset="0"/>
              </a:rPr>
              <a:t>review</a:t>
            </a:r>
            <a:r>
              <a:rPr lang="fr-BE" sz="1200" dirty="0">
                <a:effectLst/>
                <a:latin typeface="Helvetica" pitchFamily="2" charset="0"/>
              </a:rPr>
              <a:t> of </a:t>
            </a:r>
            <a:r>
              <a:rPr lang="fr-BE" sz="1200" dirty="0" err="1">
                <a:effectLst/>
                <a:latin typeface="Helvetica" pitchFamily="2" charset="0"/>
              </a:rPr>
              <a:t>GenAI</a:t>
            </a:r>
            <a:r>
              <a:rPr lang="fr-BE" sz="1200" dirty="0">
                <a:effectLst/>
                <a:latin typeface="Helvetica" pitchFamily="2" charset="0"/>
              </a:rPr>
              <a:t> </a:t>
            </a:r>
            <a:r>
              <a:rPr lang="fr-BE" sz="1200" dirty="0" err="1">
                <a:effectLst/>
                <a:latin typeface="Helvetica" pitchFamily="2" charset="0"/>
              </a:rPr>
              <a:t>policies</a:t>
            </a:r>
            <a:r>
              <a:rPr lang="fr-BE" sz="1200" dirty="0">
                <a:effectLst/>
                <a:latin typeface="Helvetica" pitchFamily="2" charset="0"/>
              </a:rPr>
              <a:t> in</a:t>
            </a:r>
          </a:p>
          <a:p>
            <a:r>
              <a:rPr lang="fr-BE" sz="1200" dirty="0" err="1">
                <a:effectLst/>
                <a:latin typeface="Helvetica" pitchFamily="2" charset="0"/>
              </a:rPr>
              <a:t>higher</a:t>
            </a:r>
            <a:r>
              <a:rPr lang="fr-BE" sz="1200" dirty="0">
                <a:effectLst/>
                <a:latin typeface="Helvetica" pitchFamily="2" charset="0"/>
              </a:rPr>
              <a:t> </a:t>
            </a:r>
            <a:r>
              <a:rPr lang="fr-BE" sz="1200" dirty="0" err="1">
                <a:effectLst/>
                <a:latin typeface="Helvetica" pitchFamily="2" charset="0"/>
              </a:rPr>
              <a:t>education</a:t>
            </a:r>
            <a:r>
              <a:rPr lang="fr-BE" sz="1200" dirty="0">
                <a:effectLst/>
                <a:latin typeface="Helvetica" pitchFamily="2" charset="0"/>
              </a:rPr>
              <a:t> </a:t>
            </a:r>
            <a:r>
              <a:rPr lang="fr-BE" sz="1200" dirty="0" err="1">
                <a:effectLst/>
                <a:latin typeface="Helvetica" pitchFamily="2" charset="0"/>
              </a:rPr>
              <a:t>assessment</a:t>
            </a:r>
            <a:r>
              <a:rPr lang="fr-BE" sz="1200" dirty="0">
                <a:effectLst/>
                <a:latin typeface="Helvetica" pitchFamily="2" charset="0"/>
              </a:rPr>
              <a:t> : a call to </a:t>
            </a:r>
            <a:r>
              <a:rPr lang="fr-BE" sz="1200" dirty="0" err="1">
                <a:effectLst/>
                <a:latin typeface="Helvetica" pitchFamily="2" charset="0"/>
              </a:rPr>
              <a:t>reconsider</a:t>
            </a:r>
            <a:r>
              <a:rPr lang="fr-BE" sz="1200" dirty="0">
                <a:effectLst/>
                <a:latin typeface="Helvetica" pitchFamily="2" charset="0"/>
              </a:rPr>
              <a:t> the "</a:t>
            </a:r>
            <a:r>
              <a:rPr lang="fr-BE" sz="1200" dirty="0" err="1">
                <a:effectLst/>
                <a:latin typeface="Helvetica" pitchFamily="2" charset="0"/>
              </a:rPr>
              <a:t>originality</a:t>
            </a:r>
            <a:r>
              <a:rPr lang="fr-BE" sz="1200" dirty="0">
                <a:effectLst/>
                <a:latin typeface="Helvetica" pitchFamily="2" charset="0"/>
              </a:rPr>
              <a:t>" of </a:t>
            </a:r>
            <a:r>
              <a:rPr lang="fr-BE" sz="1200" dirty="0" err="1">
                <a:effectLst/>
                <a:latin typeface="Helvetica" pitchFamily="2" charset="0"/>
              </a:rPr>
              <a:t>students</a:t>
            </a:r>
            <a:r>
              <a:rPr lang="fr-BE" sz="1200" dirty="0">
                <a:effectLst/>
                <a:latin typeface="Helvetica" pitchFamily="2" charset="0"/>
              </a:rPr>
              <a:t>' </a:t>
            </a:r>
            <a:r>
              <a:rPr lang="fr-BE" sz="1200" dirty="0" err="1">
                <a:effectLst/>
                <a:latin typeface="Helvetica" pitchFamily="2" charset="0"/>
              </a:rPr>
              <a:t>work</a:t>
            </a:r>
            <a:r>
              <a:rPr lang="fr-BE" sz="1200" dirty="0">
                <a:effectLst/>
                <a:latin typeface="Helvetica" pitchFamily="2" charset="0"/>
              </a:rPr>
              <a:t> ,</a:t>
            </a:r>
          </a:p>
          <a:p>
            <a:r>
              <a:rPr lang="fr-BE" sz="1200" dirty="0" err="1">
                <a:effectLst/>
                <a:latin typeface="Helvetica" pitchFamily="2" charset="0"/>
              </a:rPr>
              <a:t>Assessment</a:t>
            </a:r>
            <a:r>
              <a:rPr lang="fr-BE" sz="1200" dirty="0">
                <a:effectLst/>
                <a:latin typeface="Helvetica" pitchFamily="2" charset="0"/>
              </a:rPr>
              <a:t> &amp; Evaluation in </a:t>
            </a:r>
            <a:r>
              <a:rPr lang="fr-BE" sz="1200" dirty="0" err="1">
                <a:effectLst/>
                <a:latin typeface="Helvetica" pitchFamily="2" charset="0"/>
              </a:rPr>
              <a:t>Higher</a:t>
            </a:r>
            <a:r>
              <a:rPr lang="fr-BE" sz="1200" dirty="0">
                <a:effectLst/>
                <a:latin typeface="Helvetica" pitchFamily="2" charset="0"/>
              </a:rPr>
              <a:t> Education, DOI : 10.1080/02602938.2024.2309963.</a:t>
            </a:r>
          </a:p>
          <a:p>
            <a:endParaRPr lang="fr-FR" sz="1200" dirty="0"/>
          </a:p>
        </p:txBody>
      </p:sp>
    </p:spTree>
    <p:extLst>
      <p:ext uri="{BB962C8B-B14F-4D97-AF65-F5344CB8AC3E}">
        <p14:creationId xmlns:p14="http://schemas.microsoft.com/office/powerpoint/2010/main" val="2585566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9862D-7768-C56B-A863-D8C1FF2E9830}"/>
              </a:ext>
            </a:extLst>
          </p:cNvPr>
          <p:cNvSpPr>
            <a:spLocks noGrp="1"/>
          </p:cNvSpPr>
          <p:nvPr>
            <p:ph type="title"/>
          </p:nvPr>
        </p:nvSpPr>
        <p:spPr/>
        <p:txBody>
          <a:bodyPr/>
          <a:lstStyle/>
          <a:p>
            <a:r>
              <a:rPr lang="fr-FR" dirty="0"/>
              <a:t>L’intelligence artificielle fait trembler les colonnes du temple</a:t>
            </a:r>
          </a:p>
        </p:txBody>
      </p:sp>
      <p:pic>
        <p:nvPicPr>
          <p:cNvPr id="4" name="Image 3">
            <a:extLst>
              <a:ext uri="{FF2B5EF4-FFF2-40B4-BE49-F238E27FC236}">
                <a16:creationId xmlns:a16="http://schemas.microsoft.com/office/drawing/2014/main" id="{A3BB32AD-06A7-A333-38DC-BC998E30E5E7}"/>
              </a:ext>
            </a:extLst>
          </p:cNvPr>
          <p:cNvPicPr>
            <a:picLocks noChangeAspect="1"/>
          </p:cNvPicPr>
          <p:nvPr/>
        </p:nvPicPr>
        <p:blipFill>
          <a:blip r:embed="rId3"/>
          <a:stretch>
            <a:fillRect/>
          </a:stretch>
        </p:blipFill>
        <p:spPr>
          <a:xfrm>
            <a:off x="659757" y="1825625"/>
            <a:ext cx="5879939" cy="3757424"/>
          </a:xfrm>
          <a:prstGeom prst="rect">
            <a:avLst/>
          </a:prstGeom>
        </p:spPr>
      </p:pic>
      <p:sp>
        <p:nvSpPr>
          <p:cNvPr id="6" name="Rectangle : coins arrondis 5">
            <a:extLst>
              <a:ext uri="{FF2B5EF4-FFF2-40B4-BE49-F238E27FC236}">
                <a16:creationId xmlns:a16="http://schemas.microsoft.com/office/drawing/2014/main" id="{C5ABA04C-5250-394B-EFA5-1F1F9FFFBB78}"/>
              </a:ext>
            </a:extLst>
          </p:cNvPr>
          <p:cNvSpPr/>
          <p:nvPr/>
        </p:nvSpPr>
        <p:spPr>
          <a:xfrm>
            <a:off x="7523544" y="1493134"/>
            <a:ext cx="3657601" cy="4456253"/>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Le système repose sur quelques postulats !</a:t>
            </a:r>
          </a:p>
          <a:p>
            <a:pPr algn="ctr"/>
            <a:endParaRPr lang="fr-FR" b="1" dirty="0">
              <a:solidFill>
                <a:schemeClr val="tx1">
                  <a:lumMod val="50000"/>
                  <a:lumOff val="50000"/>
                </a:schemeClr>
              </a:solidFill>
            </a:endParaRPr>
          </a:p>
          <a:p>
            <a:pPr algn="ctr"/>
            <a:r>
              <a:rPr lang="fr-FR" sz="1600" dirty="0">
                <a:solidFill>
                  <a:schemeClr val="tx1">
                    <a:lumMod val="50000"/>
                    <a:lumOff val="50000"/>
                  </a:schemeClr>
                </a:solidFill>
              </a:rPr>
              <a:t>Les enseignants sont compétents dans la matière qu’ils enseignent</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Les enseignants savent mener à bien des évaluations de qualités</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Les enseignants sont une autorité morale capable de juger</a:t>
            </a:r>
          </a:p>
          <a:p>
            <a:pPr algn="ctr"/>
            <a:endParaRPr lang="fr-FR" sz="1600" dirty="0">
              <a:solidFill>
                <a:schemeClr val="tx1">
                  <a:lumMod val="50000"/>
                  <a:lumOff val="50000"/>
                </a:schemeClr>
              </a:solidFill>
            </a:endParaRPr>
          </a:p>
          <a:p>
            <a:pPr algn="ctr"/>
            <a:r>
              <a:rPr lang="fr-FR" sz="1600" dirty="0">
                <a:solidFill>
                  <a:srgbClr val="FF0000"/>
                </a:solidFill>
              </a:rPr>
              <a:t>La performance des étudiants résulte de leur apprentissage</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 </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p:txBody>
      </p:sp>
      <p:sp>
        <p:nvSpPr>
          <p:cNvPr id="8" name="ZoneTexte 7">
            <a:extLst>
              <a:ext uri="{FF2B5EF4-FFF2-40B4-BE49-F238E27FC236}">
                <a16:creationId xmlns:a16="http://schemas.microsoft.com/office/drawing/2014/main" id="{26EAF126-B08A-03C1-61F2-A1B9CA96E317}"/>
              </a:ext>
            </a:extLst>
          </p:cNvPr>
          <p:cNvSpPr txBox="1"/>
          <p:nvPr/>
        </p:nvSpPr>
        <p:spPr>
          <a:xfrm>
            <a:off x="3252486" y="6308209"/>
            <a:ext cx="6099858" cy="369332"/>
          </a:xfrm>
          <a:prstGeom prst="rect">
            <a:avLst/>
          </a:prstGeom>
          <a:noFill/>
        </p:spPr>
        <p:txBody>
          <a:bodyPr wrap="square">
            <a:spAutoFit/>
          </a:bodyPr>
          <a:lstStyle/>
          <a:p>
            <a:r>
              <a:rPr lang="fr-FR" dirty="0"/>
              <a:t>https://</a:t>
            </a:r>
            <a:r>
              <a:rPr lang="fr-FR" dirty="0" err="1"/>
              <a:t>www.youtube.com</a:t>
            </a:r>
            <a:r>
              <a:rPr lang="fr-FR" dirty="0"/>
              <a:t>/</a:t>
            </a:r>
            <a:r>
              <a:rPr lang="fr-FR" dirty="0" err="1"/>
              <a:t>watch?v</a:t>
            </a:r>
            <a:r>
              <a:rPr lang="fr-FR" dirty="0"/>
              <a:t>=I-P8xAEassM</a:t>
            </a:r>
          </a:p>
        </p:txBody>
      </p:sp>
      <p:sp>
        <p:nvSpPr>
          <p:cNvPr id="9" name="Rectangle 8">
            <a:extLst>
              <a:ext uri="{FF2B5EF4-FFF2-40B4-BE49-F238E27FC236}">
                <a16:creationId xmlns:a16="http://schemas.microsoft.com/office/drawing/2014/main" id="{E49A5264-72F5-BCD2-32BB-B544B91BDA2E}"/>
              </a:ext>
            </a:extLst>
          </p:cNvPr>
          <p:cNvSpPr/>
          <p:nvPr/>
        </p:nvSpPr>
        <p:spPr>
          <a:xfrm>
            <a:off x="5023413" y="1952977"/>
            <a:ext cx="1072587" cy="2156035"/>
          </a:xfrm>
          <a:prstGeom prst="rect">
            <a:avLst/>
          </a:prstGeom>
          <a:solidFill>
            <a:srgbClr val="FF0000">
              <a:alpha val="7265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40977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B166CA-1BB6-6EF6-7113-A342B02C6B84}"/>
              </a:ext>
            </a:extLst>
          </p:cNvPr>
          <p:cNvSpPr>
            <a:spLocks noGrp="1"/>
          </p:cNvSpPr>
          <p:nvPr>
            <p:ph type="title"/>
          </p:nvPr>
        </p:nvSpPr>
        <p:spPr/>
        <p:txBody>
          <a:bodyPr/>
          <a:lstStyle/>
          <a:p>
            <a:r>
              <a:rPr lang="fr-FR" dirty="0"/>
              <a:t>Les étudiants frauderaient-ils ?</a:t>
            </a:r>
          </a:p>
        </p:txBody>
      </p:sp>
      <p:sp>
        <p:nvSpPr>
          <p:cNvPr id="3" name="Espace réservé du contenu 2">
            <a:extLst>
              <a:ext uri="{FF2B5EF4-FFF2-40B4-BE49-F238E27FC236}">
                <a16:creationId xmlns:a16="http://schemas.microsoft.com/office/drawing/2014/main" id="{E7814AAA-A85B-3C92-B49A-0C1B37CFD968}"/>
              </a:ext>
            </a:extLst>
          </p:cNvPr>
          <p:cNvSpPr>
            <a:spLocks noGrp="1"/>
          </p:cNvSpPr>
          <p:nvPr>
            <p:ph idx="1"/>
          </p:nvPr>
        </p:nvSpPr>
        <p:spPr/>
        <p:txBody>
          <a:bodyPr>
            <a:normAutofit/>
          </a:bodyPr>
          <a:lstStyle/>
          <a:p>
            <a:r>
              <a:rPr lang="fr-FR" dirty="0"/>
              <a:t>Le lien entre apprentissage et performance n’est pas si évident que cela (travaux de groupe, surestimation des scores, biais docimologiques, plagiat …)</a:t>
            </a:r>
          </a:p>
          <a:p>
            <a:r>
              <a:rPr lang="fr-FR" dirty="0"/>
              <a:t>Dramatisation :  en réalité la plupart des artefacts sont peu impactés. </a:t>
            </a:r>
          </a:p>
          <a:p>
            <a:endParaRPr lang="fr-FR" dirty="0"/>
          </a:p>
          <a:p>
            <a:endParaRPr lang="fr-FR" dirty="0"/>
          </a:p>
          <a:p>
            <a:endParaRPr lang="fr-FR" dirty="0"/>
          </a:p>
          <a:p>
            <a:pPr marL="0" indent="0">
              <a:buNone/>
            </a:pPr>
            <a:endParaRPr lang="fr-FR" dirty="0"/>
          </a:p>
        </p:txBody>
      </p:sp>
      <p:pic>
        <p:nvPicPr>
          <p:cNvPr id="4" name="Image 3">
            <a:extLst>
              <a:ext uri="{FF2B5EF4-FFF2-40B4-BE49-F238E27FC236}">
                <a16:creationId xmlns:a16="http://schemas.microsoft.com/office/drawing/2014/main" id="{067E7373-0020-CEB0-BB17-9CF4F7A496FE}"/>
              </a:ext>
            </a:extLst>
          </p:cNvPr>
          <p:cNvPicPr>
            <a:picLocks noChangeAspect="1"/>
          </p:cNvPicPr>
          <p:nvPr/>
        </p:nvPicPr>
        <p:blipFill>
          <a:blip r:embed="rId2"/>
          <a:stretch>
            <a:fillRect/>
          </a:stretch>
        </p:blipFill>
        <p:spPr>
          <a:xfrm>
            <a:off x="1983624" y="3553427"/>
            <a:ext cx="4112376" cy="2338085"/>
          </a:xfrm>
          <a:prstGeom prst="rect">
            <a:avLst/>
          </a:prstGeom>
        </p:spPr>
      </p:pic>
      <p:pic>
        <p:nvPicPr>
          <p:cNvPr id="5" name="Image 4">
            <a:extLst>
              <a:ext uri="{FF2B5EF4-FFF2-40B4-BE49-F238E27FC236}">
                <a16:creationId xmlns:a16="http://schemas.microsoft.com/office/drawing/2014/main" id="{122DE641-E34D-56AE-6D6F-5E5FA1FF3643}"/>
              </a:ext>
            </a:extLst>
          </p:cNvPr>
          <p:cNvPicPr>
            <a:picLocks noChangeAspect="1"/>
          </p:cNvPicPr>
          <p:nvPr/>
        </p:nvPicPr>
        <p:blipFill>
          <a:blip r:embed="rId3"/>
          <a:stretch>
            <a:fillRect/>
          </a:stretch>
        </p:blipFill>
        <p:spPr>
          <a:xfrm>
            <a:off x="6493415" y="3553427"/>
            <a:ext cx="3823486" cy="2343873"/>
          </a:xfrm>
          <a:prstGeom prst="rect">
            <a:avLst/>
          </a:prstGeom>
        </p:spPr>
      </p:pic>
    </p:spTree>
    <p:extLst>
      <p:ext uri="{BB962C8B-B14F-4D97-AF65-F5344CB8AC3E}">
        <p14:creationId xmlns:p14="http://schemas.microsoft.com/office/powerpoint/2010/main" val="454329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8AFF9-6DA8-386F-1671-6776E42C908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303E364-923F-452E-8692-849D523CFCBB}"/>
              </a:ext>
            </a:extLst>
          </p:cNvPr>
          <p:cNvSpPr>
            <a:spLocks noGrp="1"/>
          </p:cNvSpPr>
          <p:nvPr>
            <p:ph type="title"/>
          </p:nvPr>
        </p:nvSpPr>
        <p:spPr/>
        <p:txBody>
          <a:bodyPr/>
          <a:lstStyle/>
          <a:p>
            <a:r>
              <a:rPr lang="fr-FR" dirty="0"/>
              <a:t>Les étudiants frauderaient-ils ?</a:t>
            </a:r>
          </a:p>
        </p:txBody>
      </p:sp>
      <p:sp>
        <p:nvSpPr>
          <p:cNvPr id="3" name="Espace réservé du contenu 2">
            <a:extLst>
              <a:ext uri="{FF2B5EF4-FFF2-40B4-BE49-F238E27FC236}">
                <a16:creationId xmlns:a16="http://schemas.microsoft.com/office/drawing/2014/main" id="{F4CC6DB9-D989-5A4E-3A77-D8EAC7F54E63}"/>
              </a:ext>
            </a:extLst>
          </p:cNvPr>
          <p:cNvSpPr>
            <a:spLocks noGrp="1"/>
          </p:cNvSpPr>
          <p:nvPr>
            <p:ph idx="1"/>
          </p:nvPr>
        </p:nvSpPr>
        <p:spPr/>
        <p:txBody>
          <a:bodyPr>
            <a:normAutofit/>
          </a:bodyPr>
          <a:lstStyle/>
          <a:p>
            <a:r>
              <a:rPr lang="fr-FR" dirty="0"/>
              <a:t>Le lien entre apprentissage et performance n’est pas si évident que cela (travaux de groupe, surestimation des scores, biais docimologiques, …)</a:t>
            </a:r>
          </a:p>
          <a:p>
            <a:r>
              <a:rPr lang="fr-FR" dirty="0"/>
              <a:t>Dramatisation :  en réalité la plupart des artefacts sont peu impactés. </a:t>
            </a:r>
          </a:p>
          <a:p>
            <a:endParaRPr lang="fr-FR" dirty="0"/>
          </a:p>
          <a:p>
            <a:endParaRPr lang="fr-FR" dirty="0"/>
          </a:p>
          <a:p>
            <a:endParaRPr lang="fr-FR" dirty="0"/>
          </a:p>
          <a:p>
            <a:pPr marL="0" indent="0">
              <a:buNone/>
            </a:pPr>
            <a:endParaRPr lang="fr-FR" dirty="0"/>
          </a:p>
        </p:txBody>
      </p:sp>
      <p:pic>
        <p:nvPicPr>
          <p:cNvPr id="4" name="Image 3">
            <a:extLst>
              <a:ext uri="{FF2B5EF4-FFF2-40B4-BE49-F238E27FC236}">
                <a16:creationId xmlns:a16="http://schemas.microsoft.com/office/drawing/2014/main" id="{664F92DD-E055-BCF1-C1A2-C8223FED3355}"/>
              </a:ext>
            </a:extLst>
          </p:cNvPr>
          <p:cNvPicPr>
            <a:picLocks noChangeAspect="1"/>
          </p:cNvPicPr>
          <p:nvPr/>
        </p:nvPicPr>
        <p:blipFill>
          <a:blip r:embed="rId3"/>
          <a:stretch>
            <a:fillRect/>
          </a:stretch>
        </p:blipFill>
        <p:spPr>
          <a:xfrm>
            <a:off x="1983624" y="3553427"/>
            <a:ext cx="4112376" cy="2338085"/>
          </a:xfrm>
          <a:prstGeom prst="rect">
            <a:avLst/>
          </a:prstGeom>
        </p:spPr>
      </p:pic>
      <p:pic>
        <p:nvPicPr>
          <p:cNvPr id="5" name="Image 4">
            <a:extLst>
              <a:ext uri="{FF2B5EF4-FFF2-40B4-BE49-F238E27FC236}">
                <a16:creationId xmlns:a16="http://schemas.microsoft.com/office/drawing/2014/main" id="{B8F863C1-DEA4-1302-D03B-0AB087146D93}"/>
              </a:ext>
            </a:extLst>
          </p:cNvPr>
          <p:cNvPicPr>
            <a:picLocks noChangeAspect="1"/>
          </p:cNvPicPr>
          <p:nvPr/>
        </p:nvPicPr>
        <p:blipFill>
          <a:blip r:embed="rId4"/>
          <a:stretch>
            <a:fillRect/>
          </a:stretch>
        </p:blipFill>
        <p:spPr>
          <a:xfrm>
            <a:off x="6493415" y="3553427"/>
            <a:ext cx="3823486" cy="2343873"/>
          </a:xfrm>
          <a:prstGeom prst="rect">
            <a:avLst/>
          </a:prstGeom>
        </p:spPr>
      </p:pic>
      <p:sp>
        <p:nvSpPr>
          <p:cNvPr id="6" name="Espace réservé du contenu 2">
            <a:extLst>
              <a:ext uri="{FF2B5EF4-FFF2-40B4-BE49-F238E27FC236}">
                <a16:creationId xmlns:a16="http://schemas.microsoft.com/office/drawing/2014/main" id="{359CCEDA-5DD1-48C4-134C-0FB8E7AAEB22}"/>
              </a:ext>
            </a:extLst>
          </p:cNvPr>
          <p:cNvSpPr txBox="1">
            <a:spLocks/>
          </p:cNvSpPr>
          <p:nvPr/>
        </p:nvSpPr>
        <p:spPr>
          <a:xfrm>
            <a:off x="838200" y="3876525"/>
            <a:ext cx="10515600" cy="24402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Trois postures relevées :</a:t>
            </a:r>
          </a:p>
          <a:p>
            <a:pPr lvl="1"/>
            <a:r>
              <a:rPr lang="fr-FR" dirty="0"/>
              <a:t>Défensive</a:t>
            </a:r>
          </a:p>
          <a:p>
            <a:pPr lvl="1"/>
            <a:r>
              <a:rPr lang="fr-FR" dirty="0"/>
              <a:t>Semi-défensive</a:t>
            </a:r>
          </a:p>
          <a:p>
            <a:pPr lvl="1"/>
            <a:r>
              <a:rPr lang="fr-FR" dirty="0"/>
              <a:t>Offensive</a:t>
            </a:r>
          </a:p>
          <a:p>
            <a:pPr lvl="1"/>
            <a:endParaRPr lang="fr-FR" dirty="0"/>
          </a:p>
          <a:p>
            <a:endParaRPr lang="fr-FR" dirty="0"/>
          </a:p>
          <a:p>
            <a:endParaRPr lang="fr-FR" dirty="0"/>
          </a:p>
          <a:p>
            <a:endParaRPr lang="fr-FR" dirty="0"/>
          </a:p>
          <a:p>
            <a:pPr marL="0" indent="0">
              <a:buFont typeface="Arial" panose="020B0604020202020204" pitchFamily="34" charset="0"/>
              <a:buNone/>
            </a:pPr>
            <a:endParaRPr lang="fr-FR" dirty="0"/>
          </a:p>
        </p:txBody>
      </p:sp>
    </p:spTree>
    <p:extLst>
      <p:ext uri="{BB962C8B-B14F-4D97-AF65-F5344CB8AC3E}">
        <p14:creationId xmlns:p14="http://schemas.microsoft.com/office/powerpoint/2010/main" val="213167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nodeType="withEffect">
                                  <p:stCondLst>
                                    <p:cond delay="0"/>
                                  </p:stCondLst>
                                  <p:childTnLst>
                                    <p:animEffect transition="out" filter="checkerboard(across)">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04FC7-3807-3570-6361-95D00AB65D7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B097DB6-A62B-FF4F-C1E1-D53AA8EB2F57}"/>
              </a:ext>
            </a:extLst>
          </p:cNvPr>
          <p:cNvSpPr>
            <a:spLocks noGrp="1"/>
          </p:cNvSpPr>
          <p:nvPr>
            <p:ph type="title"/>
          </p:nvPr>
        </p:nvSpPr>
        <p:spPr/>
        <p:txBody>
          <a:bodyPr/>
          <a:lstStyle/>
          <a:p>
            <a:r>
              <a:rPr lang="fr-FR" dirty="0"/>
              <a:t>La posture défensive</a:t>
            </a:r>
          </a:p>
        </p:txBody>
      </p:sp>
      <p:pic>
        <p:nvPicPr>
          <p:cNvPr id="6" name="Image 5">
            <a:extLst>
              <a:ext uri="{FF2B5EF4-FFF2-40B4-BE49-F238E27FC236}">
                <a16:creationId xmlns:a16="http://schemas.microsoft.com/office/drawing/2014/main" id="{2BAAEA8C-69C6-2F20-92C6-02B314A2650D}"/>
              </a:ext>
            </a:extLst>
          </p:cNvPr>
          <p:cNvPicPr>
            <a:picLocks noChangeAspect="1"/>
          </p:cNvPicPr>
          <p:nvPr/>
        </p:nvPicPr>
        <p:blipFill>
          <a:blip r:embed="rId2"/>
          <a:stretch>
            <a:fillRect/>
          </a:stretch>
        </p:blipFill>
        <p:spPr>
          <a:xfrm>
            <a:off x="91061" y="1960482"/>
            <a:ext cx="4809137" cy="3459929"/>
          </a:xfrm>
          <a:prstGeom prst="rect">
            <a:avLst/>
          </a:prstGeom>
        </p:spPr>
      </p:pic>
      <p:pic>
        <p:nvPicPr>
          <p:cNvPr id="7" name="Image 6">
            <a:extLst>
              <a:ext uri="{FF2B5EF4-FFF2-40B4-BE49-F238E27FC236}">
                <a16:creationId xmlns:a16="http://schemas.microsoft.com/office/drawing/2014/main" id="{0A3F07F7-5D78-89C4-FA0D-9037D266FC7F}"/>
              </a:ext>
            </a:extLst>
          </p:cNvPr>
          <p:cNvPicPr>
            <a:picLocks noChangeAspect="1"/>
          </p:cNvPicPr>
          <p:nvPr/>
        </p:nvPicPr>
        <p:blipFill>
          <a:blip r:embed="rId3"/>
          <a:stretch>
            <a:fillRect/>
          </a:stretch>
        </p:blipFill>
        <p:spPr>
          <a:xfrm rot="16200000">
            <a:off x="4246596" y="3119243"/>
            <a:ext cx="4203970" cy="1886447"/>
          </a:xfrm>
          <a:prstGeom prst="rect">
            <a:avLst/>
          </a:prstGeom>
        </p:spPr>
      </p:pic>
      <p:pic>
        <p:nvPicPr>
          <p:cNvPr id="8" name="Image 7">
            <a:extLst>
              <a:ext uri="{FF2B5EF4-FFF2-40B4-BE49-F238E27FC236}">
                <a16:creationId xmlns:a16="http://schemas.microsoft.com/office/drawing/2014/main" id="{EB688F67-A6D4-E2AE-9324-AC54175F552B}"/>
              </a:ext>
            </a:extLst>
          </p:cNvPr>
          <p:cNvPicPr>
            <a:picLocks noChangeAspect="1"/>
          </p:cNvPicPr>
          <p:nvPr/>
        </p:nvPicPr>
        <p:blipFill>
          <a:blip r:embed="rId4"/>
          <a:stretch>
            <a:fillRect/>
          </a:stretch>
        </p:blipFill>
        <p:spPr>
          <a:xfrm>
            <a:off x="7866636" y="1939754"/>
            <a:ext cx="4234303" cy="3480657"/>
          </a:xfrm>
          <a:prstGeom prst="rect">
            <a:avLst/>
          </a:prstGeom>
        </p:spPr>
      </p:pic>
    </p:spTree>
    <p:extLst>
      <p:ext uri="{BB962C8B-B14F-4D97-AF65-F5344CB8AC3E}">
        <p14:creationId xmlns:p14="http://schemas.microsoft.com/office/powerpoint/2010/main" val="2656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F9B06D-627B-8659-B03A-F8D2B23748A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C6789EC-6D58-FB5C-3E82-E7927B8AA032}"/>
              </a:ext>
            </a:extLst>
          </p:cNvPr>
          <p:cNvSpPr>
            <a:spLocks noGrp="1"/>
          </p:cNvSpPr>
          <p:nvPr>
            <p:ph idx="1"/>
          </p:nvPr>
        </p:nvSpPr>
        <p:spPr/>
        <p:txBody>
          <a:bodyPr/>
          <a:lstStyle/>
          <a:p>
            <a:endParaRPr lang="fr-FR"/>
          </a:p>
        </p:txBody>
      </p:sp>
      <p:pic>
        <p:nvPicPr>
          <p:cNvPr id="4" name="Espace réservé du contenu 5" descr="Une image contenant texte, capture d’écran, lettre, conception&#10;&#10;Le contenu généré par l’IA peut être incorrect.">
            <a:extLst>
              <a:ext uri="{FF2B5EF4-FFF2-40B4-BE49-F238E27FC236}">
                <a16:creationId xmlns:a16="http://schemas.microsoft.com/office/drawing/2014/main" id="{C19EA8ED-23BE-2447-AE41-E8529DC99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440" y="202020"/>
            <a:ext cx="2797119" cy="6068328"/>
          </a:xfrm>
          <a:prstGeom prst="rect">
            <a:avLst/>
          </a:prstGeom>
        </p:spPr>
      </p:pic>
    </p:spTree>
    <p:extLst>
      <p:ext uri="{BB962C8B-B14F-4D97-AF65-F5344CB8AC3E}">
        <p14:creationId xmlns:p14="http://schemas.microsoft.com/office/powerpoint/2010/main" val="904665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C2D5AD-C1B9-4F20-CFFF-DC6BCF77AF12}"/>
              </a:ext>
            </a:extLst>
          </p:cNvPr>
          <p:cNvSpPr>
            <a:spLocks noGrp="1"/>
          </p:cNvSpPr>
          <p:nvPr>
            <p:ph type="title"/>
          </p:nvPr>
        </p:nvSpPr>
        <p:spPr/>
        <p:txBody>
          <a:bodyPr/>
          <a:lstStyle/>
          <a:p>
            <a:r>
              <a:rPr lang="fr-FR" dirty="0"/>
              <a:t>La posture semi-défensive</a:t>
            </a:r>
          </a:p>
        </p:txBody>
      </p:sp>
      <p:pic>
        <p:nvPicPr>
          <p:cNvPr id="7" name="Image 6">
            <a:extLst>
              <a:ext uri="{FF2B5EF4-FFF2-40B4-BE49-F238E27FC236}">
                <a16:creationId xmlns:a16="http://schemas.microsoft.com/office/drawing/2014/main" id="{6FB8D2F7-4F7A-FD4E-A7D3-367A3CDA65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0487" y="1355005"/>
            <a:ext cx="5832888" cy="4147990"/>
          </a:xfrm>
          <a:prstGeom prst="rect">
            <a:avLst/>
          </a:prstGeom>
          <a:ln>
            <a:solidFill>
              <a:schemeClr val="tx1"/>
            </a:solidFill>
          </a:ln>
        </p:spPr>
      </p:pic>
      <p:sp>
        <p:nvSpPr>
          <p:cNvPr id="8" name="Espace réservé du contenu 2">
            <a:extLst>
              <a:ext uri="{FF2B5EF4-FFF2-40B4-BE49-F238E27FC236}">
                <a16:creationId xmlns:a16="http://schemas.microsoft.com/office/drawing/2014/main" id="{97CA7CD9-E36F-0E54-519E-49543427166F}"/>
              </a:ext>
            </a:extLst>
          </p:cNvPr>
          <p:cNvSpPr>
            <a:spLocks noGrp="1"/>
          </p:cNvSpPr>
          <p:nvPr>
            <p:ph idx="1"/>
          </p:nvPr>
        </p:nvSpPr>
        <p:spPr>
          <a:xfrm>
            <a:off x="6173375" y="1355771"/>
            <a:ext cx="5832889" cy="4147991"/>
          </a:xfrm>
          <a:ln>
            <a:solidFill>
              <a:schemeClr val="accent1">
                <a:shade val="15000"/>
              </a:schemeClr>
            </a:solidFill>
          </a:ln>
        </p:spPr>
        <p:txBody>
          <a:bodyPr>
            <a:normAutofit fontScale="47500" lnSpcReduction="20000"/>
          </a:bodyPr>
          <a:lstStyle/>
          <a:p>
            <a:pPr algn="l">
              <a:buFont typeface="+mj-lt"/>
              <a:buAutoNum type="arabicPeriod"/>
            </a:pPr>
            <a:r>
              <a:rPr lang="fr-BE" b="1" i="0" u="none" strike="noStrike" dirty="0">
                <a:effectLst/>
                <a:latin typeface="Söhne"/>
              </a:rPr>
              <a:t>Compréhension contextuelle profonde :</a:t>
            </a:r>
            <a:r>
              <a:rPr lang="fr-BE" b="0" i="0" u="none" strike="noStrike" dirty="0">
                <a:effectLst/>
                <a:latin typeface="Söhne"/>
              </a:rPr>
              <a:t> L'IA peut avoir du mal à saisir pleinement le contexte d'une situation de la même manière qu'un être humain. La compréhension subtile du langage, des nuances culturelles et des références peuvent poser des défis.</a:t>
            </a:r>
          </a:p>
          <a:p>
            <a:pPr algn="l">
              <a:buFont typeface="+mj-lt"/>
              <a:buAutoNum type="arabicPeriod"/>
            </a:pPr>
            <a:r>
              <a:rPr lang="fr-BE" b="1" i="0" u="none" strike="noStrike" dirty="0">
                <a:effectLst/>
                <a:latin typeface="Söhne"/>
              </a:rPr>
              <a:t>Intelligence émotionnelle :</a:t>
            </a:r>
            <a:r>
              <a:rPr lang="fr-BE" b="0" i="0" u="none" strike="noStrike" dirty="0">
                <a:effectLst/>
                <a:latin typeface="Söhne"/>
              </a:rPr>
              <a:t> Comprendre et réagir de manière appropriée aux émotions humaines est une tâche complexe. L'IA peut être programmée pour reconnaître les émotions, mais cela ne reflète pas toujours une véritable compréhension émotionnelle.</a:t>
            </a:r>
          </a:p>
          <a:p>
            <a:pPr algn="l">
              <a:buFont typeface="+mj-lt"/>
              <a:buAutoNum type="arabicPeriod"/>
            </a:pPr>
            <a:r>
              <a:rPr lang="fr-BE" b="1" i="0" u="none" strike="noStrike" dirty="0">
                <a:effectLst/>
                <a:latin typeface="Söhne"/>
              </a:rPr>
              <a:t>Créativité et pensée imaginative :</a:t>
            </a:r>
            <a:r>
              <a:rPr lang="fr-BE" b="0" i="0" u="none" strike="noStrike" dirty="0">
                <a:effectLst/>
                <a:latin typeface="Söhne"/>
              </a:rPr>
              <a:t> La créativité humaine, la capacité de créer de nouvelles idées, de penser de manière innovante et de résoudre des problèmes de manière originale, restent difficiles à reproduire de manière authentique dans une machine.</a:t>
            </a:r>
          </a:p>
          <a:p>
            <a:pPr algn="l">
              <a:buFont typeface="+mj-lt"/>
              <a:buAutoNum type="arabicPeriod"/>
            </a:pPr>
            <a:r>
              <a:rPr lang="fr-BE" b="1" i="0" u="none" strike="noStrike" dirty="0">
                <a:effectLst/>
                <a:latin typeface="Söhne"/>
              </a:rPr>
              <a:t>Conscience de soi et conscience sociale :</a:t>
            </a:r>
            <a:r>
              <a:rPr lang="fr-BE" b="0" i="0" u="none" strike="noStrike" dirty="0">
                <a:effectLst/>
                <a:latin typeface="Söhne"/>
              </a:rPr>
              <a:t> Les machines n'ont pas de conscience de soi ni de conscience sociale comparables à celles des êtres humains. Comprendre soi-même, développer des relations complexes et naviguer dans des situations sociales subtiles sont des compétences humaines qui vont au-delà de la portée actuelle de l'IA.</a:t>
            </a:r>
          </a:p>
          <a:p>
            <a:pPr algn="l">
              <a:buFont typeface="+mj-lt"/>
              <a:buAutoNum type="arabicPeriod"/>
            </a:pPr>
            <a:r>
              <a:rPr lang="fr-BE" b="1" i="0" u="none" strike="noStrike" dirty="0">
                <a:effectLst/>
                <a:latin typeface="Söhne"/>
              </a:rPr>
              <a:t>Éthique et moralité :</a:t>
            </a:r>
            <a:r>
              <a:rPr lang="fr-BE" b="0" i="0" u="none" strike="noStrike" dirty="0">
                <a:effectLst/>
                <a:latin typeface="Söhne"/>
              </a:rPr>
              <a:t> La prise de décisions éthiques, basée sur des valeurs morales et la compréhension des dilemmes éthiques complexes, sont des domaines où l'IA peut rencontrer des défis importants.</a:t>
            </a:r>
          </a:p>
          <a:p>
            <a:pPr algn="l">
              <a:buFont typeface="+mj-lt"/>
              <a:buAutoNum type="arabicPeriod"/>
            </a:pPr>
            <a:r>
              <a:rPr lang="fr-BE" b="1" i="0" u="none" strike="noStrike" dirty="0">
                <a:effectLst/>
                <a:latin typeface="Söhne"/>
              </a:rPr>
              <a:t>Adaptation à des environnements imprévus :</a:t>
            </a:r>
            <a:r>
              <a:rPr lang="fr-BE" b="0" i="0" u="none" strike="noStrike" dirty="0">
                <a:effectLst/>
                <a:latin typeface="Söhne"/>
              </a:rPr>
              <a:t> Les situations inattendues ou imprévues peuvent perturber le fonctionnement des systèmes d'IA, qui sont souvent conçus pour fonctionner dans des environnements spécifiques et prévisibles.</a:t>
            </a:r>
            <a:endParaRPr lang="fr-FR" dirty="0"/>
          </a:p>
        </p:txBody>
      </p:sp>
      <p:sp>
        <p:nvSpPr>
          <p:cNvPr id="3" name="ZoneTexte 2">
            <a:extLst>
              <a:ext uri="{FF2B5EF4-FFF2-40B4-BE49-F238E27FC236}">
                <a16:creationId xmlns:a16="http://schemas.microsoft.com/office/drawing/2014/main" id="{32B2D816-A931-899E-DFF5-4B62E9FB54CD}"/>
              </a:ext>
            </a:extLst>
          </p:cNvPr>
          <p:cNvSpPr txBox="1"/>
          <p:nvPr/>
        </p:nvSpPr>
        <p:spPr>
          <a:xfrm>
            <a:off x="1923068" y="6334812"/>
            <a:ext cx="7879080" cy="553998"/>
          </a:xfrm>
          <a:prstGeom prst="rect">
            <a:avLst/>
          </a:prstGeom>
          <a:noFill/>
        </p:spPr>
        <p:txBody>
          <a:bodyPr wrap="none" rtlCol="0">
            <a:spAutoFit/>
          </a:bodyPr>
          <a:lstStyle/>
          <a:p>
            <a:r>
              <a:rPr lang="fr-BE" sz="1200" i="0" u="none" strike="noStrike" dirty="0">
                <a:solidFill>
                  <a:srgbClr val="1A1A1A"/>
                </a:solidFill>
                <a:effectLst/>
                <a:latin typeface="Helvetica" pitchFamily="2" charset="0"/>
              </a:rPr>
              <a:t>Intelligence artificielle et éducation : apports de la recherche et enjeux pour les politiques publiques (édition 2023)</a:t>
            </a:r>
          </a:p>
          <a:p>
            <a:endParaRPr lang="fr-FR" dirty="0"/>
          </a:p>
        </p:txBody>
      </p:sp>
    </p:spTree>
    <p:extLst>
      <p:ext uri="{BB962C8B-B14F-4D97-AF65-F5344CB8AC3E}">
        <p14:creationId xmlns:p14="http://schemas.microsoft.com/office/powerpoint/2010/main" val="681483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B5E2847-9F33-581D-09EE-34E49790C9A5}"/>
              </a:ext>
            </a:extLst>
          </p:cNvPr>
          <p:cNvPicPr>
            <a:picLocks noChangeAspect="1"/>
          </p:cNvPicPr>
          <p:nvPr/>
        </p:nvPicPr>
        <p:blipFill>
          <a:blip r:embed="rId2"/>
          <a:stretch>
            <a:fillRect/>
          </a:stretch>
        </p:blipFill>
        <p:spPr>
          <a:xfrm>
            <a:off x="2003351" y="2129139"/>
            <a:ext cx="7772400" cy="3744310"/>
          </a:xfrm>
          <a:prstGeom prst="rect">
            <a:avLst/>
          </a:prstGeom>
        </p:spPr>
      </p:pic>
      <p:sp>
        <p:nvSpPr>
          <p:cNvPr id="9" name="ZoneTexte 8">
            <a:extLst>
              <a:ext uri="{FF2B5EF4-FFF2-40B4-BE49-F238E27FC236}">
                <a16:creationId xmlns:a16="http://schemas.microsoft.com/office/drawing/2014/main" id="{EDA06035-93A7-23C3-4798-34362FA76A2E}"/>
              </a:ext>
            </a:extLst>
          </p:cNvPr>
          <p:cNvSpPr txBox="1"/>
          <p:nvPr/>
        </p:nvSpPr>
        <p:spPr>
          <a:xfrm>
            <a:off x="4204290" y="1759807"/>
            <a:ext cx="6096000" cy="369332"/>
          </a:xfrm>
          <a:prstGeom prst="rect">
            <a:avLst/>
          </a:prstGeom>
          <a:noFill/>
        </p:spPr>
        <p:txBody>
          <a:bodyPr wrap="square">
            <a:spAutoFit/>
          </a:bodyPr>
          <a:lstStyle/>
          <a:p>
            <a:r>
              <a:rPr lang="fr-FR" dirty="0"/>
              <a:t>https://</a:t>
            </a:r>
            <a:r>
              <a:rPr lang="fr-FR" dirty="0" err="1"/>
              <a:t>www.trackingai.org</a:t>
            </a:r>
            <a:r>
              <a:rPr lang="fr-FR" dirty="0"/>
              <a:t>/home</a:t>
            </a:r>
          </a:p>
        </p:txBody>
      </p:sp>
    </p:spTree>
    <p:extLst>
      <p:ext uri="{BB962C8B-B14F-4D97-AF65-F5344CB8AC3E}">
        <p14:creationId xmlns:p14="http://schemas.microsoft.com/office/powerpoint/2010/main" val="3358171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5779D-28BA-1A49-C7A4-3B902B40C016}"/>
            </a:ext>
          </a:extLst>
        </p:cNvPr>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8BB9C01-AAAB-504C-CEFE-134A6321923B}"/>
              </a:ext>
            </a:extLst>
          </p:cNvPr>
          <p:cNvSpPr>
            <a:spLocks noGrp="1"/>
          </p:cNvSpPr>
          <p:nvPr>
            <p:ph idx="1"/>
          </p:nvPr>
        </p:nvSpPr>
        <p:spPr/>
        <p:txBody>
          <a:bodyPr/>
          <a:lstStyle/>
          <a:p>
            <a:r>
              <a:rPr lang="fr-FR" dirty="0"/>
              <a:t>Baser les travaux sur des éléments non-accessibles à l’IA (Mills et </a:t>
            </a:r>
            <a:r>
              <a:rPr lang="fr-FR" dirty="0" err="1"/>
              <a:t>Goodlad</a:t>
            </a:r>
            <a:r>
              <a:rPr lang="fr-FR" dirty="0"/>
              <a:t>, 2023)</a:t>
            </a:r>
          </a:p>
          <a:p>
            <a:pPr lvl="1"/>
            <a:r>
              <a:rPr lang="fr-FR" dirty="0"/>
              <a:t>Sources et citations</a:t>
            </a:r>
          </a:p>
          <a:p>
            <a:pPr lvl="1"/>
            <a:r>
              <a:rPr lang="fr-FR" dirty="0"/>
              <a:t>Images, audios, vidéos</a:t>
            </a:r>
          </a:p>
          <a:p>
            <a:pPr lvl="1"/>
            <a:r>
              <a:rPr lang="fr-FR" dirty="0"/>
              <a:t>Textes longs</a:t>
            </a:r>
          </a:p>
          <a:p>
            <a:pPr lvl="1"/>
            <a:r>
              <a:rPr lang="fr-FR" dirty="0"/>
              <a:t>Evènements et ressources récents</a:t>
            </a:r>
          </a:p>
          <a:p>
            <a:pPr lvl="1"/>
            <a:r>
              <a:rPr lang="fr-FR" dirty="0"/>
              <a:t>Perspective locale</a:t>
            </a:r>
          </a:p>
          <a:p>
            <a:pPr lvl="1"/>
            <a:r>
              <a:rPr lang="fr-FR" dirty="0"/>
              <a:t> Perspective d’éclairage élargi (décontextualisation)</a:t>
            </a:r>
          </a:p>
        </p:txBody>
      </p:sp>
      <p:sp>
        <p:nvSpPr>
          <p:cNvPr id="6" name="Titre 1">
            <a:extLst>
              <a:ext uri="{FF2B5EF4-FFF2-40B4-BE49-F238E27FC236}">
                <a16:creationId xmlns:a16="http://schemas.microsoft.com/office/drawing/2014/main" id="{5E0CE555-88EC-6ED7-DCDC-73F0F40394CE}"/>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B3358"/>
                </a:solidFill>
                <a:latin typeface="Exo" panose="02000503000000000000" pitchFamily="50" charset="0"/>
                <a:ea typeface="+mj-ea"/>
                <a:cs typeface="+mj-cs"/>
              </a:defRPr>
            </a:lvl1pPr>
          </a:lstStyle>
          <a:p>
            <a:r>
              <a:rPr lang="fr-FR"/>
              <a:t>La posture semi-défensive</a:t>
            </a:r>
            <a:endParaRPr lang="fr-FR" dirty="0"/>
          </a:p>
        </p:txBody>
      </p:sp>
    </p:spTree>
    <p:extLst>
      <p:ext uri="{BB962C8B-B14F-4D97-AF65-F5344CB8AC3E}">
        <p14:creationId xmlns:p14="http://schemas.microsoft.com/office/powerpoint/2010/main" val="2669701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9934CA-1A90-5C5D-E2F1-5F699276377C}"/>
              </a:ext>
            </a:extLst>
          </p:cNvPr>
          <p:cNvSpPr>
            <a:spLocks noGrp="1"/>
          </p:cNvSpPr>
          <p:nvPr>
            <p:ph type="title"/>
          </p:nvPr>
        </p:nvSpPr>
        <p:spPr/>
        <p:txBody>
          <a:bodyPr/>
          <a:lstStyle/>
          <a:p>
            <a:r>
              <a:rPr lang="fr-FR" dirty="0"/>
              <a:t>Ce que cette conférence n’abordera pas </a:t>
            </a:r>
          </a:p>
        </p:txBody>
      </p:sp>
      <p:sp>
        <p:nvSpPr>
          <p:cNvPr id="3" name="Espace réservé du contenu 2">
            <a:extLst>
              <a:ext uri="{FF2B5EF4-FFF2-40B4-BE49-F238E27FC236}">
                <a16:creationId xmlns:a16="http://schemas.microsoft.com/office/drawing/2014/main" id="{DCFB8645-9210-B832-B4DC-9D3F05D11B96}"/>
              </a:ext>
            </a:extLst>
          </p:cNvPr>
          <p:cNvSpPr>
            <a:spLocks noGrp="1"/>
          </p:cNvSpPr>
          <p:nvPr>
            <p:ph idx="1"/>
          </p:nvPr>
        </p:nvSpPr>
        <p:spPr/>
        <p:txBody>
          <a:bodyPr/>
          <a:lstStyle/>
          <a:p>
            <a:r>
              <a:rPr lang="fr-FR" dirty="0"/>
              <a:t>Les enjeux </a:t>
            </a:r>
            <a:r>
              <a:rPr lang="fr-FR" dirty="0" err="1"/>
              <a:t>ethiques</a:t>
            </a:r>
            <a:r>
              <a:rPr lang="fr-FR" dirty="0"/>
              <a:t> de l’IA</a:t>
            </a:r>
          </a:p>
          <a:p>
            <a:r>
              <a:rPr lang="fr-FR" dirty="0"/>
              <a:t>Les enjeux écologiques de l’IA</a:t>
            </a:r>
          </a:p>
          <a:p>
            <a:r>
              <a:rPr lang="fr-FR" dirty="0"/>
              <a:t>Les enjeux philosophiques de l’IA</a:t>
            </a:r>
          </a:p>
          <a:p>
            <a:r>
              <a:rPr lang="fr-FR" dirty="0"/>
              <a:t>Les enjeux économiques de l’IA</a:t>
            </a:r>
          </a:p>
          <a:p>
            <a:r>
              <a:rPr lang="fr-FR" dirty="0"/>
              <a:t>Les enjeux sociaux de l’IA</a:t>
            </a:r>
          </a:p>
          <a:p>
            <a:r>
              <a:rPr lang="fr-FR" dirty="0"/>
              <a:t>Distinguer nettement l’IA générative de l’IA</a:t>
            </a:r>
          </a:p>
          <a:p>
            <a:r>
              <a:rPr lang="fr-FR" dirty="0"/>
              <a:t>Les enjeux pédagogiques ne seront qu’esquissé. </a:t>
            </a:r>
          </a:p>
          <a:p>
            <a:endParaRPr lang="fr-FR" dirty="0"/>
          </a:p>
          <a:p>
            <a:endParaRPr lang="fr-FR" dirty="0"/>
          </a:p>
          <a:p>
            <a:endParaRPr lang="fr-FR" dirty="0"/>
          </a:p>
        </p:txBody>
      </p:sp>
    </p:spTree>
    <p:extLst>
      <p:ext uri="{BB962C8B-B14F-4D97-AF65-F5344CB8AC3E}">
        <p14:creationId xmlns:p14="http://schemas.microsoft.com/office/powerpoint/2010/main" val="343069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A68938-7CF0-3F2C-5882-A90E7C6D9987}"/>
              </a:ext>
            </a:extLst>
          </p:cNvPr>
          <p:cNvSpPr>
            <a:spLocks noGrp="1"/>
          </p:cNvSpPr>
          <p:nvPr>
            <p:ph type="title"/>
          </p:nvPr>
        </p:nvSpPr>
        <p:spPr/>
        <p:txBody>
          <a:bodyPr/>
          <a:lstStyle/>
          <a:p>
            <a:r>
              <a:rPr lang="fr-FR" dirty="0"/>
              <a:t>La posture offensive : </a:t>
            </a:r>
            <a:r>
              <a:rPr lang="fr-FR" dirty="0" err="1"/>
              <a:t>conceptual</a:t>
            </a:r>
            <a:r>
              <a:rPr lang="fr-FR" dirty="0"/>
              <a:t> change</a:t>
            </a:r>
          </a:p>
        </p:txBody>
      </p:sp>
      <p:sp>
        <p:nvSpPr>
          <p:cNvPr id="5" name="Espace réservé du contenu 4">
            <a:extLst>
              <a:ext uri="{FF2B5EF4-FFF2-40B4-BE49-F238E27FC236}">
                <a16:creationId xmlns:a16="http://schemas.microsoft.com/office/drawing/2014/main" id="{77DDD868-68BE-B851-5584-0178CC0051C0}"/>
              </a:ext>
            </a:extLst>
          </p:cNvPr>
          <p:cNvSpPr>
            <a:spLocks noGrp="1"/>
          </p:cNvSpPr>
          <p:nvPr>
            <p:ph idx="1"/>
          </p:nvPr>
        </p:nvSpPr>
        <p:spPr/>
        <p:txBody>
          <a:bodyPr>
            <a:normAutofit fontScale="85000" lnSpcReduction="10000"/>
          </a:bodyPr>
          <a:lstStyle/>
          <a:p>
            <a:r>
              <a:rPr lang="fr-FR" dirty="0"/>
              <a:t>Nous sommes arrivés à une ère post-plagiat où l'écriture hybride entre l'homme et l'IA deviendra la nouvelle norme. (Eaton, 2023)</a:t>
            </a:r>
          </a:p>
          <a:p>
            <a:r>
              <a:rPr lang="fr-FR" dirty="0"/>
              <a:t>Encore aujourd’hui, on imagine toujours l’écrivain comme un « génie solitaire dans le grenier travaillant sur un travail écrit » Johnson-</a:t>
            </a:r>
            <a:r>
              <a:rPr lang="fr-FR" dirty="0" err="1"/>
              <a:t>Eilola</a:t>
            </a:r>
            <a:r>
              <a:rPr lang="fr-FR" dirty="0"/>
              <a:t> et </a:t>
            </a:r>
            <a:r>
              <a:rPr lang="fr-FR" dirty="0" err="1"/>
              <a:t>Selber</a:t>
            </a:r>
            <a:r>
              <a:rPr lang="fr-FR" dirty="0"/>
              <a:t> (2007)</a:t>
            </a:r>
          </a:p>
          <a:p>
            <a:r>
              <a:rPr lang="fr-FR" dirty="0"/>
              <a:t>Il est nécessaire de conceptualiser l'originalité de manière plus nuancée dans les politiques et les pratiques de l'enseignement supérieur. Une piste potentielle consiste à développer une conceptualisation située de l'originalité, qui identifie des dimensions clés pour évaluer l'originalité en fonction du contexte disciplinaire et de l'objectif d'apprentissage.</a:t>
            </a:r>
          </a:p>
          <a:p>
            <a:r>
              <a:rPr lang="fr-FR" dirty="0"/>
              <a:t>Par conséquent, la définition de l'originalité (et, dès lors son lien avec les préoccupations plus larges de l'inconduite académique et de l'apprentissage des étudiants) dépendra de "ce qui est déchargé, par qui et à quelles fins dans le processus d'apprentissage" (Lodge, Thompson et </a:t>
            </a:r>
            <a:r>
              <a:rPr lang="fr-FR" dirty="0" err="1"/>
              <a:t>Corrin</a:t>
            </a:r>
            <a:r>
              <a:rPr lang="fr-FR" dirty="0"/>
              <a:t> 2023).</a:t>
            </a:r>
          </a:p>
          <a:p>
            <a:endParaRPr lang="fr-FR" dirty="0"/>
          </a:p>
          <a:p>
            <a:endParaRPr lang="fr-FR" dirty="0"/>
          </a:p>
        </p:txBody>
      </p:sp>
    </p:spTree>
    <p:extLst>
      <p:ext uri="{BB962C8B-B14F-4D97-AF65-F5344CB8AC3E}">
        <p14:creationId xmlns:p14="http://schemas.microsoft.com/office/powerpoint/2010/main" val="2788403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69343-8D65-208E-51FE-BA58B26423A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C65114B-E8F5-CC75-6DEC-70730B982182}"/>
              </a:ext>
            </a:extLst>
          </p:cNvPr>
          <p:cNvSpPr>
            <a:spLocks noGrp="1"/>
          </p:cNvSpPr>
          <p:nvPr>
            <p:ph type="title"/>
          </p:nvPr>
        </p:nvSpPr>
        <p:spPr/>
        <p:txBody>
          <a:bodyPr/>
          <a:lstStyle/>
          <a:p>
            <a:r>
              <a:rPr lang="fr-FR" dirty="0"/>
              <a:t>Vers une pédagogie de la robustesse</a:t>
            </a:r>
          </a:p>
        </p:txBody>
      </p:sp>
      <p:sp>
        <p:nvSpPr>
          <p:cNvPr id="5" name="Espace réservé du contenu 4">
            <a:extLst>
              <a:ext uri="{FF2B5EF4-FFF2-40B4-BE49-F238E27FC236}">
                <a16:creationId xmlns:a16="http://schemas.microsoft.com/office/drawing/2014/main" id="{D6B58A52-5F50-0C3D-172D-F10C219E7EF6}"/>
              </a:ext>
            </a:extLst>
          </p:cNvPr>
          <p:cNvSpPr>
            <a:spLocks noGrp="1"/>
          </p:cNvSpPr>
          <p:nvPr>
            <p:ph idx="1"/>
          </p:nvPr>
        </p:nvSpPr>
        <p:spPr/>
        <p:txBody>
          <a:bodyPr>
            <a:normAutofit fontScale="70000" lnSpcReduction="20000"/>
          </a:bodyPr>
          <a:lstStyle/>
          <a:p>
            <a:r>
              <a:rPr lang="fr-FR" dirty="0"/>
              <a:t>Penser, apprendre et enseigner dans un monde incertain</a:t>
            </a:r>
          </a:p>
          <a:p>
            <a:endParaRPr lang="fr-FR" dirty="0"/>
          </a:p>
          <a:p>
            <a:r>
              <a:rPr lang="fr-FR" dirty="0"/>
              <a:t>Nous affirmons qu’il est urgent de repenser nos manières de transmettre, d’apprendre et d’instituer. Le monde dans lequel nous vivons est en transition profonde. Crises écologiques, instabilités économiques, transformations technologiques, fatigue démocratique… À l’université comme ailleurs, nous sommes </a:t>
            </a:r>
            <a:r>
              <a:rPr lang="fr-FR" dirty="0" err="1"/>
              <a:t>traversé·es</a:t>
            </a:r>
            <a:r>
              <a:rPr lang="fr-FR" dirty="0"/>
              <a:t> par des secousses multiples. Face à ces incertitudes, nous pensons qu’il ne s’agit pas tant de devenir plus performants ou plus rapides, mais plus robustes. La robustesse n’est pas la résistance. Ce n’est pas une posture de force ou de contrôle. C’est une forme de stabilité dans l’instabilité, une capacité à absorber le changement sans se défaire. Le biologiste Olivier </a:t>
            </a:r>
            <a:r>
              <a:rPr lang="fr-FR" dirty="0" err="1"/>
              <a:t>Hamant</a:t>
            </a:r>
            <a:r>
              <a:rPr lang="fr-FR" dirty="0"/>
              <a:t> a identifié, dans les systèmes vivants, des mécanismes de robustesse qui permettent aux organismes de perdurer dans des environnements fluctuants. Ces mécanismes ne sont pas fondés sur l’optimisation, mais sur des principes que nous avons trop souvent écartés dans nos systèmes éducatifs : </a:t>
            </a:r>
          </a:p>
          <a:p>
            <a:r>
              <a:rPr lang="fr-FR" dirty="0"/>
              <a:t>Lenteur, inefficacité, incertitude, redondance, hétérogénéité, incohérence, inachèvement. </a:t>
            </a:r>
          </a:p>
          <a:p>
            <a:r>
              <a:rPr lang="fr-FR" dirty="0"/>
              <a:t>Ces principes ne sont pas des faiblesses, mais les conditions d’une résilience profonde. Ils nous semblent aujourd’hui précieux pour repenser l’université.</a:t>
            </a:r>
          </a:p>
          <a:p>
            <a:endParaRPr lang="fr-FR" dirty="0"/>
          </a:p>
        </p:txBody>
      </p:sp>
      <p:sp>
        <p:nvSpPr>
          <p:cNvPr id="3" name="Rectangle 2">
            <a:extLst>
              <a:ext uri="{FF2B5EF4-FFF2-40B4-BE49-F238E27FC236}">
                <a16:creationId xmlns:a16="http://schemas.microsoft.com/office/drawing/2014/main" id="{33792BA9-99BD-2D77-05BE-EABFBFD26F6C}"/>
              </a:ext>
            </a:extLst>
          </p:cNvPr>
          <p:cNvSpPr/>
          <p:nvPr/>
        </p:nvSpPr>
        <p:spPr>
          <a:xfrm>
            <a:off x="2753833" y="5964865"/>
            <a:ext cx="6358269" cy="6911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t>www.pedagogie-robustesse.org</a:t>
            </a:r>
            <a:endParaRPr lang="fr-FR" dirty="0"/>
          </a:p>
        </p:txBody>
      </p:sp>
    </p:spTree>
    <p:extLst>
      <p:ext uri="{BB962C8B-B14F-4D97-AF65-F5344CB8AC3E}">
        <p14:creationId xmlns:p14="http://schemas.microsoft.com/office/powerpoint/2010/main" val="785763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2564D-B2DE-5A91-574A-13B9EDDB12B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D71754F-1439-340F-1F1F-1AED6EB491B5}"/>
              </a:ext>
            </a:extLst>
          </p:cNvPr>
          <p:cNvSpPr>
            <a:spLocks noGrp="1"/>
          </p:cNvSpPr>
          <p:nvPr>
            <p:ph type="title"/>
          </p:nvPr>
        </p:nvSpPr>
        <p:spPr/>
        <p:txBody>
          <a:bodyPr/>
          <a:lstStyle/>
          <a:p>
            <a:r>
              <a:rPr lang="fr-FR" dirty="0"/>
              <a:t>Structure de la conférence</a:t>
            </a:r>
          </a:p>
        </p:txBody>
      </p:sp>
      <p:sp>
        <p:nvSpPr>
          <p:cNvPr id="3" name="Espace réservé du contenu 2">
            <a:extLst>
              <a:ext uri="{FF2B5EF4-FFF2-40B4-BE49-F238E27FC236}">
                <a16:creationId xmlns:a16="http://schemas.microsoft.com/office/drawing/2014/main" id="{CA83D9A9-E62F-BEB9-B94C-1084960B856C}"/>
              </a:ext>
            </a:extLst>
          </p:cNvPr>
          <p:cNvSpPr>
            <a:spLocks noGrp="1"/>
          </p:cNvSpPr>
          <p:nvPr>
            <p:ph idx="1"/>
          </p:nvPr>
        </p:nvSpPr>
        <p:spPr/>
        <p:txBody>
          <a:bodyPr/>
          <a:lstStyle/>
          <a:p>
            <a:r>
              <a:rPr lang="fr-BE" dirty="0">
                <a:effectLst/>
                <a:latin typeface="Helvetica" pitchFamily="2" charset="0"/>
              </a:rPr>
              <a:t>« </a:t>
            </a:r>
            <a:r>
              <a:rPr lang="fr-BE" i="1" dirty="0">
                <a:solidFill>
                  <a:srgbClr val="00B050"/>
                </a:solidFill>
                <a:latin typeface="Helvetica" pitchFamily="2" charset="0"/>
              </a:rPr>
              <a:t>C</a:t>
            </a:r>
            <a:r>
              <a:rPr lang="fr-BE" i="1" dirty="0">
                <a:solidFill>
                  <a:srgbClr val="00B050"/>
                </a:solidFill>
                <a:effectLst/>
                <a:latin typeface="Helvetica" pitchFamily="2" charset="0"/>
              </a:rPr>
              <a:t>es défis exercent une pression importante </a:t>
            </a:r>
            <a:r>
              <a:rPr lang="fr-BE" i="1" dirty="0">
                <a:effectLst/>
                <a:latin typeface="Helvetica" pitchFamily="2" charset="0"/>
              </a:rPr>
              <a:t>sur les universités pour qu'elles </a:t>
            </a:r>
            <a:r>
              <a:rPr lang="fr-BE" i="1" dirty="0">
                <a:solidFill>
                  <a:srgbClr val="C00000"/>
                </a:solidFill>
                <a:effectLst/>
                <a:latin typeface="Helvetica" pitchFamily="2" charset="0"/>
              </a:rPr>
              <a:t>mettent de l'ordre dans le paysage perturbé de l'évaluation</a:t>
            </a:r>
            <a:r>
              <a:rPr lang="fr-BE" i="1" dirty="0">
                <a:effectLst/>
                <a:latin typeface="Helvetica" pitchFamily="2" charset="0"/>
              </a:rPr>
              <a:t> par le biais de l'élaboration de politiques ». (</a:t>
            </a:r>
            <a:r>
              <a:rPr lang="fr-BE" dirty="0" err="1">
                <a:effectLst/>
                <a:latin typeface="Helvetica" pitchFamily="2" charset="0"/>
              </a:rPr>
              <a:t>Jiahui</a:t>
            </a:r>
            <a:r>
              <a:rPr lang="fr-BE" dirty="0">
                <a:effectLst/>
                <a:latin typeface="Helvetica" pitchFamily="2" charset="0"/>
              </a:rPr>
              <a:t> Luo, 2023)</a:t>
            </a:r>
          </a:p>
          <a:p>
            <a:pPr lvl="1"/>
            <a:r>
              <a:rPr lang="fr-BE" dirty="0">
                <a:solidFill>
                  <a:schemeClr val="bg1">
                    <a:lumMod val="75000"/>
                  </a:schemeClr>
                </a:solidFill>
                <a:latin typeface="Helvetica" pitchFamily="2" charset="0"/>
              </a:rPr>
              <a:t>L’évaluation dans l’enseignement supérieur : un système en tension. </a:t>
            </a:r>
          </a:p>
          <a:p>
            <a:pPr lvl="1"/>
            <a:r>
              <a:rPr lang="fr-BE" dirty="0">
                <a:solidFill>
                  <a:schemeClr val="bg1">
                    <a:lumMod val="75000"/>
                  </a:schemeClr>
                </a:solidFill>
                <a:effectLst/>
                <a:latin typeface="Helvetica" pitchFamily="2" charset="0"/>
              </a:rPr>
              <a:t>L’IA générateur de doute</a:t>
            </a:r>
          </a:p>
          <a:p>
            <a:pPr lvl="1"/>
            <a:r>
              <a:rPr lang="fr-BE" dirty="0">
                <a:solidFill>
                  <a:srgbClr val="00B050"/>
                </a:solidFill>
                <a:latin typeface="Helvetica" pitchFamily="2" charset="0"/>
              </a:rPr>
              <a:t>L’IA solution partielle au problème. </a:t>
            </a:r>
            <a:endParaRPr lang="fr-BE" dirty="0">
              <a:solidFill>
                <a:srgbClr val="00B050"/>
              </a:solidFill>
              <a:effectLst/>
              <a:latin typeface="Helvetica" pitchFamily="2" charset="0"/>
            </a:endParaRPr>
          </a:p>
          <a:p>
            <a:endParaRPr lang="fr-BE" dirty="0">
              <a:effectLst/>
              <a:latin typeface="Helvetica" pitchFamily="2" charset="0"/>
            </a:endParaRPr>
          </a:p>
          <a:p>
            <a:endParaRPr lang="fr-BE" i="1" dirty="0">
              <a:effectLst/>
              <a:latin typeface="Helvetica" pitchFamily="2" charset="0"/>
            </a:endParaRPr>
          </a:p>
        </p:txBody>
      </p:sp>
      <p:sp>
        <p:nvSpPr>
          <p:cNvPr id="4" name="ZoneTexte 3">
            <a:extLst>
              <a:ext uri="{FF2B5EF4-FFF2-40B4-BE49-F238E27FC236}">
                <a16:creationId xmlns:a16="http://schemas.microsoft.com/office/drawing/2014/main" id="{0BE5FE7D-4A32-0C55-1CEB-E568766D9360}"/>
              </a:ext>
            </a:extLst>
          </p:cNvPr>
          <p:cNvSpPr txBox="1"/>
          <p:nvPr/>
        </p:nvSpPr>
        <p:spPr>
          <a:xfrm>
            <a:off x="2648606" y="6292575"/>
            <a:ext cx="6136616" cy="830997"/>
          </a:xfrm>
          <a:prstGeom prst="rect">
            <a:avLst/>
          </a:prstGeom>
          <a:noFill/>
        </p:spPr>
        <p:txBody>
          <a:bodyPr wrap="none" rtlCol="0">
            <a:spAutoFit/>
          </a:bodyPr>
          <a:lstStyle/>
          <a:p>
            <a:r>
              <a:rPr lang="fr-BE" sz="1200" dirty="0" err="1">
                <a:effectLst/>
                <a:latin typeface="Helvetica" pitchFamily="2" charset="0"/>
              </a:rPr>
              <a:t>Jiahui</a:t>
            </a:r>
            <a:r>
              <a:rPr lang="fr-BE" sz="1200" dirty="0">
                <a:effectLst/>
                <a:latin typeface="Helvetica" pitchFamily="2" charset="0"/>
              </a:rPr>
              <a:t> Luo ( Jess) (04 </a:t>
            </a:r>
            <a:r>
              <a:rPr lang="fr-BE" sz="1200" dirty="0" err="1">
                <a:effectLst/>
                <a:latin typeface="Helvetica" pitchFamily="2" charset="0"/>
              </a:rPr>
              <a:t>Feb</a:t>
            </a:r>
            <a:r>
              <a:rPr lang="fr-BE" sz="1200" dirty="0">
                <a:effectLst/>
                <a:latin typeface="Helvetica" pitchFamily="2" charset="0"/>
              </a:rPr>
              <a:t> 2024) : A </a:t>
            </a:r>
            <a:r>
              <a:rPr lang="fr-BE" sz="1200" dirty="0" err="1">
                <a:effectLst/>
                <a:latin typeface="Helvetica" pitchFamily="2" charset="0"/>
              </a:rPr>
              <a:t>critical</a:t>
            </a:r>
            <a:r>
              <a:rPr lang="fr-BE" sz="1200" dirty="0">
                <a:effectLst/>
                <a:latin typeface="Helvetica" pitchFamily="2" charset="0"/>
              </a:rPr>
              <a:t> </a:t>
            </a:r>
            <a:r>
              <a:rPr lang="fr-BE" sz="1200" dirty="0" err="1">
                <a:effectLst/>
                <a:latin typeface="Helvetica" pitchFamily="2" charset="0"/>
              </a:rPr>
              <a:t>review</a:t>
            </a:r>
            <a:r>
              <a:rPr lang="fr-BE" sz="1200" dirty="0">
                <a:effectLst/>
                <a:latin typeface="Helvetica" pitchFamily="2" charset="0"/>
              </a:rPr>
              <a:t> of </a:t>
            </a:r>
            <a:r>
              <a:rPr lang="fr-BE" sz="1200" dirty="0" err="1">
                <a:effectLst/>
                <a:latin typeface="Helvetica" pitchFamily="2" charset="0"/>
              </a:rPr>
              <a:t>GenAI</a:t>
            </a:r>
            <a:r>
              <a:rPr lang="fr-BE" sz="1200" dirty="0">
                <a:effectLst/>
                <a:latin typeface="Helvetica" pitchFamily="2" charset="0"/>
              </a:rPr>
              <a:t> </a:t>
            </a:r>
            <a:r>
              <a:rPr lang="fr-BE" sz="1200" dirty="0" err="1">
                <a:effectLst/>
                <a:latin typeface="Helvetica" pitchFamily="2" charset="0"/>
              </a:rPr>
              <a:t>policies</a:t>
            </a:r>
            <a:r>
              <a:rPr lang="fr-BE" sz="1200" dirty="0">
                <a:effectLst/>
                <a:latin typeface="Helvetica" pitchFamily="2" charset="0"/>
              </a:rPr>
              <a:t> in</a:t>
            </a:r>
          </a:p>
          <a:p>
            <a:r>
              <a:rPr lang="fr-BE" sz="1200" dirty="0" err="1">
                <a:effectLst/>
                <a:latin typeface="Helvetica" pitchFamily="2" charset="0"/>
              </a:rPr>
              <a:t>higher</a:t>
            </a:r>
            <a:r>
              <a:rPr lang="fr-BE" sz="1200" dirty="0">
                <a:effectLst/>
                <a:latin typeface="Helvetica" pitchFamily="2" charset="0"/>
              </a:rPr>
              <a:t> </a:t>
            </a:r>
            <a:r>
              <a:rPr lang="fr-BE" sz="1200" dirty="0" err="1">
                <a:effectLst/>
                <a:latin typeface="Helvetica" pitchFamily="2" charset="0"/>
              </a:rPr>
              <a:t>education</a:t>
            </a:r>
            <a:r>
              <a:rPr lang="fr-BE" sz="1200" dirty="0">
                <a:effectLst/>
                <a:latin typeface="Helvetica" pitchFamily="2" charset="0"/>
              </a:rPr>
              <a:t> </a:t>
            </a:r>
            <a:r>
              <a:rPr lang="fr-BE" sz="1200" dirty="0" err="1">
                <a:effectLst/>
                <a:latin typeface="Helvetica" pitchFamily="2" charset="0"/>
              </a:rPr>
              <a:t>assessment</a:t>
            </a:r>
            <a:r>
              <a:rPr lang="fr-BE" sz="1200" dirty="0">
                <a:effectLst/>
                <a:latin typeface="Helvetica" pitchFamily="2" charset="0"/>
              </a:rPr>
              <a:t> : a call to </a:t>
            </a:r>
            <a:r>
              <a:rPr lang="fr-BE" sz="1200" dirty="0" err="1">
                <a:effectLst/>
                <a:latin typeface="Helvetica" pitchFamily="2" charset="0"/>
              </a:rPr>
              <a:t>reconsider</a:t>
            </a:r>
            <a:r>
              <a:rPr lang="fr-BE" sz="1200" dirty="0">
                <a:effectLst/>
                <a:latin typeface="Helvetica" pitchFamily="2" charset="0"/>
              </a:rPr>
              <a:t> the "</a:t>
            </a:r>
            <a:r>
              <a:rPr lang="fr-BE" sz="1200" dirty="0" err="1">
                <a:effectLst/>
                <a:latin typeface="Helvetica" pitchFamily="2" charset="0"/>
              </a:rPr>
              <a:t>originality</a:t>
            </a:r>
            <a:r>
              <a:rPr lang="fr-BE" sz="1200" dirty="0">
                <a:effectLst/>
                <a:latin typeface="Helvetica" pitchFamily="2" charset="0"/>
              </a:rPr>
              <a:t>" of </a:t>
            </a:r>
            <a:r>
              <a:rPr lang="fr-BE" sz="1200" dirty="0" err="1">
                <a:effectLst/>
                <a:latin typeface="Helvetica" pitchFamily="2" charset="0"/>
              </a:rPr>
              <a:t>students</a:t>
            </a:r>
            <a:r>
              <a:rPr lang="fr-BE" sz="1200" dirty="0">
                <a:effectLst/>
                <a:latin typeface="Helvetica" pitchFamily="2" charset="0"/>
              </a:rPr>
              <a:t>' </a:t>
            </a:r>
            <a:r>
              <a:rPr lang="fr-BE" sz="1200" dirty="0" err="1">
                <a:effectLst/>
                <a:latin typeface="Helvetica" pitchFamily="2" charset="0"/>
              </a:rPr>
              <a:t>work</a:t>
            </a:r>
            <a:r>
              <a:rPr lang="fr-BE" sz="1200" dirty="0">
                <a:effectLst/>
                <a:latin typeface="Helvetica" pitchFamily="2" charset="0"/>
              </a:rPr>
              <a:t> ,</a:t>
            </a:r>
          </a:p>
          <a:p>
            <a:r>
              <a:rPr lang="fr-BE" sz="1200" dirty="0" err="1">
                <a:effectLst/>
                <a:latin typeface="Helvetica" pitchFamily="2" charset="0"/>
              </a:rPr>
              <a:t>Assessment</a:t>
            </a:r>
            <a:r>
              <a:rPr lang="fr-BE" sz="1200" dirty="0">
                <a:effectLst/>
                <a:latin typeface="Helvetica" pitchFamily="2" charset="0"/>
              </a:rPr>
              <a:t> &amp; Evaluation in </a:t>
            </a:r>
            <a:r>
              <a:rPr lang="fr-BE" sz="1200" dirty="0" err="1">
                <a:effectLst/>
                <a:latin typeface="Helvetica" pitchFamily="2" charset="0"/>
              </a:rPr>
              <a:t>Higher</a:t>
            </a:r>
            <a:r>
              <a:rPr lang="fr-BE" sz="1200" dirty="0">
                <a:effectLst/>
                <a:latin typeface="Helvetica" pitchFamily="2" charset="0"/>
              </a:rPr>
              <a:t> Education, DOI : 10.1080/02602938.2024.2309963.</a:t>
            </a:r>
          </a:p>
          <a:p>
            <a:endParaRPr lang="fr-FR" sz="1200" dirty="0"/>
          </a:p>
        </p:txBody>
      </p:sp>
    </p:spTree>
    <p:extLst>
      <p:ext uri="{BB962C8B-B14F-4D97-AF65-F5344CB8AC3E}">
        <p14:creationId xmlns:p14="http://schemas.microsoft.com/office/powerpoint/2010/main" val="1395816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extLst>
              <p:ext uri="{D42A27DB-BD31-4B8C-83A1-F6EECF244321}">
                <p14:modId xmlns:p14="http://schemas.microsoft.com/office/powerpoint/2010/main" val="1641320594"/>
              </p:ext>
            </p:extLst>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018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540771-7045-018B-15F0-75D4909706D0}"/>
              </a:ext>
            </a:extLst>
          </p:cNvPr>
          <p:cNvSpPr>
            <a:spLocks noGrp="1"/>
          </p:cNvSpPr>
          <p:nvPr>
            <p:ph type="title"/>
          </p:nvPr>
        </p:nvSpPr>
        <p:spPr/>
        <p:txBody>
          <a:bodyPr/>
          <a:lstStyle/>
          <a:p>
            <a:r>
              <a:rPr lang="fr-FR" dirty="0"/>
              <a:t>Un outil : la table de spécification</a:t>
            </a:r>
          </a:p>
        </p:txBody>
      </p:sp>
      <p:pic>
        <p:nvPicPr>
          <p:cNvPr id="7" name="Image 6">
            <a:extLst>
              <a:ext uri="{FF2B5EF4-FFF2-40B4-BE49-F238E27FC236}">
                <a16:creationId xmlns:a16="http://schemas.microsoft.com/office/drawing/2014/main" id="{65519579-A83A-5479-FA6D-4B1B910CF20C}"/>
              </a:ext>
            </a:extLst>
          </p:cNvPr>
          <p:cNvPicPr>
            <a:picLocks noChangeAspect="1"/>
          </p:cNvPicPr>
          <p:nvPr/>
        </p:nvPicPr>
        <p:blipFill>
          <a:blip r:embed="rId2"/>
          <a:stretch>
            <a:fillRect/>
          </a:stretch>
        </p:blipFill>
        <p:spPr>
          <a:xfrm>
            <a:off x="2250029" y="1565423"/>
            <a:ext cx="7691941" cy="4725827"/>
          </a:xfrm>
          <a:prstGeom prst="rect">
            <a:avLst/>
          </a:prstGeom>
        </p:spPr>
      </p:pic>
    </p:spTree>
    <p:extLst>
      <p:ext uri="{BB962C8B-B14F-4D97-AF65-F5344CB8AC3E}">
        <p14:creationId xmlns:p14="http://schemas.microsoft.com/office/powerpoint/2010/main" val="2151837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F951E2E-629E-5780-C47D-F285DD4B9738}"/>
              </a:ext>
            </a:extLst>
          </p:cNvPr>
          <p:cNvSpPr/>
          <p:nvPr/>
        </p:nvSpPr>
        <p:spPr>
          <a:xfrm>
            <a:off x="949123" y="303834"/>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FR" sz="1600" b="1" dirty="0">
                <a:solidFill>
                  <a:schemeClr val="tx1">
                    <a:lumMod val="50000"/>
                    <a:lumOff val="50000"/>
                  </a:schemeClr>
                </a:solidFill>
              </a:rPr>
              <a:t>Peux-tu créer une table de spécification pour un cours universitaire d'introduction à la psychométrie ? J'aimerais que la table inclue les grands chapitres du cours, les objectifs d'apprentissage pour chaque chapitre, les niveaux d'apprentissage selon la taxonomie de Bloom, et les priorités associées à chaque chapitre de 1 à 5 ?</a:t>
            </a:r>
            <a:endParaRPr lang="fr-FR" sz="1600" dirty="0">
              <a:solidFill>
                <a:schemeClr val="tx1">
                  <a:lumMod val="50000"/>
                  <a:lumOff val="50000"/>
                </a:schemeClr>
              </a:solidFill>
            </a:endParaRPr>
          </a:p>
        </p:txBody>
      </p:sp>
      <p:pic>
        <p:nvPicPr>
          <p:cNvPr id="3" name="Image 2">
            <a:extLst>
              <a:ext uri="{FF2B5EF4-FFF2-40B4-BE49-F238E27FC236}">
                <a16:creationId xmlns:a16="http://schemas.microsoft.com/office/drawing/2014/main" id="{25810200-6177-EDB1-9089-DE882676C0CE}"/>
              </a:ext>
            </a:extLst>
          </p:cNvPr>
          <p:cNvPicPr>
            <a:picLocks noChangeAspect="1"/>
          </p:cNvPicPr>
          <p:nvPr/>
        </p:nvPicPr>
        <p:blipFill>
          <a:blip r:embed="rId2"/>
          <a:stretch>
            <a:fillRect/>
          </a:stretch>
        </p:blipFill>
        <p:spPr>
          <a:xfrm>
            <a:off x="5683169" y="303834"/>
            <a:ext cx="5811624" cy="5483283"/>
          </a:xfrm>
          <a:prstGeom prst="rect">
            <a:avLst/>
          </a:prstGeom>
        </p:spPr>
      </p:pic>
      <p:sp>
        <p:nvSpPr>
          <p:cNvPr id="4" name="ZoneTexte 3">
            <a:extLst>
              <a:ext uri="{FF2B5EF4-FFF2-40B4-BE49-F238E27FC236}">
                <a16:creationId xmlns:a16="http://schemas.microsoft.com/office/drawing/2014/main" id="{467F5B9E-767D-0120-069F-26E84A973D76}"/>
              </a:ext>
            </a:extLst>
          </p:cNvPr>
          <p:cNvSpPr txBox="1"/>
          <p:nvPr/>
        </p:nvSpPr>
        <p:spPr>
          <a:xfrm>
            <a:off x="2243741" y="4653023"/>
            <a:ext cx="1446293" cy="369332"/>
          </a:xfrm>
          <a:prstGeom prst="rect">
            <a:avLst/>
          </a:prstGeom>
          <a:noFill/>
        </p:spPr>
        <p:txBody>
          <a:bodyPr wrap="none" rtlCol="0">
            <a:spAutoFit/>
          </a:bodyPr>
          <a:lstStyle/>
          <a:p>
            <a:r>
              <a:rPr lang="fr-FR" dirty="0" err="1"/>
              <a:t>ChatGPT</a:t>
            </a:r>
            <a:r>
              <a:rPr lang="fr-FR" dirty="0"/>
              <a:t> 3.5. </a:t>
            </a:r>
          </a:p>
        </p:txBody>
      </p:sp>
    </p:spTree>
    <p:extLst>
      <p:ext uri="{BB962C8B-B14F-4D97-AF65-F5344CB8AC3E}">
        <p14:creationId xmlns:p14="http://schemas.microsoft.com/office/powerpoint/2010/main" val="515962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1FB33-1974-98DD-5CB8-A03E03B4290B}"/>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5594957-190C-2A1C-1B42-DB5351EDBD25}"/>
              </a:ext>
            </a:extLst>
          </p:cNvPr>
          <p:cNvSpPr/>
          <p:nvPr/>
        </p:nvSpPr>
        <p:spPr>
          <a:xfrm>
            <a:off x="949123" y="315408"/>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FR" sz="1600" b="1" dirty="0">
                <a:solidFill>
                  <a:schemeClr val="tx1">
                    <a:lumMod val="50000"/>
                    <a:lumOff val="50000"/>
                  </a:schemeClr>
                </a:solidFill>
              </a:rPr>
              <a:t>Peux-tu créer une table de spécification pour un cours universitaire d'introduction à la psychométrie ? J'aimerais que la table inclue les grands chapitres du cours, les objectifs d'apprentissage pour chaque chapitre, les niveaux d'apprentissage selon la taxonomie de Bloom, et les priorités associées à chaque chapitre de 1 à 5 ?</a:t>
            </a:r>
            <a:endParaRPr lang="fr-FR" sz="1600" dirty="0">
              <a:solidFill>
                <a:schemeClr val="tx1">
                  <a:lumMod val="50000"/>
                  <a:lumOff val="50000"/>
                </a:schemeClr>
              </a:solidFill>
            </a:endParaRPr>
          </a:p>
        </p:txBody>
      </p:sp>
      <p:sp>
        <p:nvSpPr>
          <p:cNvPr id="4" name="ZoneTexte 3">
            <a:extLst>
              <a:ext uri="{FF2B5EF4-FFF2-40B4-BE49-F238E27FC236}">
                <a16:creationId xmlns:a16="http://schemas.microsoft.com/office/drawing/2014/main" id="{7A213059-D0C7-35E8-E382-30E8DEEFC1C8}"/>
              </a:ext>
            </a:extLst>
          </p:cNvPr>
          <p:cNvSpPr txBox="1"/>
          <p:nvPr/>
        </p:nvSpPr>
        <p:spPr>
          <a:xfrm>
            <a:off x="1957686" y="4641448"/>
            <a:ext cx="1868268" cy="369332"/>
          </a:xfrm>
          <a:prstGeom prst="rect">
            <a:avLst/>
          </a:prstGeom>
          <a:noFill/>
        </p:spPr>
        <p:txBody>
          <a:bodyPr wrap="none" rtlCol="0">
            <a:spAutoFit/>
          </a:bodyPr>
          <a:lstStyle/>
          <a:p>
            <a:r>
              <a:rPr lang="fr-FR" sz="1800" dirty="0" err="1"/>
              <a:t>www.perplexity.ai</a:t>
            </a:r>
            <a:endParaRPr lang="fr-FR" sz="1800" dirty="0"/>
          </a:p>
        </p:txBody>
      </p:sp>
      <p:pic>
        <p:nvPicPr>
          <p:cNvPr id="5" name="Image 4">
            <a:extLst>
              <a:ext uri="{FF2B5EF4-FFF2-40B4-BE49-F238E27FC236}">
                <a16:creationId xmlns:a16="http://schemas.microsoft.com/office/drawing/2014/main" id="{2544A194-4649-7A06-3D77-F4987B916E64}"/>
              </a:ext>
            </a:extLst>
          </p:cNvPr>
          <p:cNvPicPr>
            <a:picLocks noChangeAspect="1"/>
          </p:cNvPicPr>
          <p:nvPr/>
        </p:nvPicPr>
        <p:blipFill>
          <a:blip r:embed="rId2"/>
          <a:stretch>
            <a:fillRect/>
          </a:stretch>
        </p:blipFill>
        <p:spPr>
          <a:xfrm>
            <a:off x="6227179" y="361707"/>
            <a:ext cx="4444679" cy="3551917"/>
          </a:xfrm>
          <a:prstGeom prst="rect">
            <a:avLst/>
          </a:prstGeom>
        </p:spPr>
      </p:pic>
      <p:pic>
        <p:nvPicPr>
          <p:cNvPr id="6" name="Image 5">
            <a:extLst>
              <a:ext uri="{FF2B5EF4-FFF2-40B4-BE49-F238E27FC236}">
                <a16:creationId xmlns:a16="http://schemas.microsoft.com/office/drawing/2014/main" id="{F477039D-2E71-F39D-AEAA-B1935CC509F6}"/>
              </a:ext>
            </a:extLst>
          </p:cNvPr>
          <p:cNvPicPr>
            <a:picLocks noChangeAspect="1"/>
          </p:cNvPicPr>
          <p:nvPr/>
        </p:nvPicPr>
        <p:blipFill>
          <a:blip r:embed="rId3"/>
          <a:stretch>
            <a:fillRect/>
          </a:stretch>
        </p:blipFill>
        <p:spPr>
          <a:xfrm>
            <a:off x="6227179" y="3913625"/>
            <a:ext cx="4444679" cy="1983206"/>
          </a:xfrm>
          <a:prstGeom prst="rect">
            <a:avLst/>
          </a:prstGeom>
        </p:spPr>
      </p:pic>
    </p:spTree>
    <p:extLst>
      <p:ext uri="{BB962C8B-B14F-4D97-AF65-F5344CB8AC3E}">
        <p14:creationId xmlns:p14="http://schemas.microsoft.com/office/powerpoint/2010/main" val="2940731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392578-7156-64BB-2AC2-8CCFB86ABB17}"/>
              </a:ext>
            </a:extLst>
          </p:cNvPr>
          <p:cNvSpPr>
            <a:spLocks noGrp="1"/>
          </p:cNvSpPr>
          <p:nvPr>
            <p:ph type="title"/>
          </p:nvPr>
        </p:nvSpPr>
        <p:spPr/>
        <p:txBody>
          <a:bodyPr/>
          <a:lstStyle/>
          <a:p>
            <a:r>
              <a:rPr lang="fr-FR" dirty="0"/>
              <a:t>Ce n’est pas satisfaisant ? </a:t>
            </a:r>
            <a:r>
              <a:rPr lang="fr-FR" dirty="0" err="1"/>
              <a:t>Nolej.io</a:t>
            </a:r>
            <a:endParaRPr lang="fr-FR" dirty="0"/>
          </a:p>
        </p:txBody>
      </p:sp>
      <p:sp>
        <p:nvSpPr>
          <p:cNvPr id="3" name="Espace réservé du contenu 2">
            <a:extLst>
              <a:ext uri="{FF2B5EF4-FFF2-40B4-BE49-F238E27FC236}">
                <a16:creationId xmlns:a16="http://schemas.microsoft.com/office/drawing/2014/main" id="{DA16F24A-7D62-BF9A-8C5B-58CC5BA683FE}"/>
              </a:ext>
            </a:extLst>
          </p:cNvPr>
          <p:cNvSpPr>
            <a:spLocks noGrp="1"/>
          </p:cNvSpPr>
          <p:nvPr>
            <p:ph idx="1"/>
          </p:nvPr>
        </p:nvSpPr>
        <p:spPr/>
        <p:txBody>
          <a:bodyPr/>
          <a:lstStyle/>
          <a:p>
            <a:endParaRPr lang="fr-FR" dirty="0"/>
          </a:p>
        </p:txBody>
      </p:sp>
      <p:pic>
        <p:nvPicPr>
          <p:cNvPr id="4" name="Image 3">
            <a:hlinkClick r:id="rId3"/>
            <a:extLst>
              <a:ext uri="{FF2B5EF4-FFF2-40B4-BE49-F238E27FC236}">
                <a16:creationId xmlns:a16="http://schemas.microsoft.com/office/drawing/2014/main" id="{78927662-488D-9E85-E9B2-19E189EF4F7E}"/>
              </a:ext>
            </a:extLst>
          </p:cNvPr>
          <p:cNvPicPr>
            <a:picLocks noChangeAspect="1"/>
          </p:cNvPicPr>
          <p:nvPr/>
        </p:nvPicPr>
        <p:blipFill>
          <a:blip r:embed="rId4"/>
          <a:stretch>
            <a:fillRect/>
          </a:stretch>
        </p:blipFill>
        <p:spPr>
          <a:xfrm>
            <a:off x="2029789" y="1690688"/>
            <a:ext cx="8132421" cy="4446766"/>
          </a:xfrm>
          <a:prstGeom prst="rect">
            <a:avLst/>
          </a:prstGeom>
        </p:spPr>
      </p:pic>
    </p:spTree>
    <p:extLst>
      <p:ext uri="{BB962C8B-B14F-4D97-AF65-F5344CB8AC3E}">
        <p14:creationId xmlns:p14="http://schemas.microsoft.com/office/powerpoint/2010/main" val="1065858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52E6E01-0CE1-97CB-7BB8-3477D0BBD64B}"/>
              </a:ext>
            </a:extLst>
          </p:cNvPr>
          <p:cNvPicPr>
            <a:picLocks noChangeAspect="1"/>
          </p:cNvPicPr>
          <p:nvPr/>
        </p:nvPicPr>
        <p:blipFill>
          <a:blip r:embed="rId3"/>
          <a:stretch>
            <a:fillRect/>
          </a:stretch>
        </p:blipFill>
        <p:spPr>
          <a:xfrm>
            <a:off x="0" y="104172"/>
            <a:ext cx="4287100" cy="3991176"/>
          </a:xfrm>
          <a:prstGeom prst="rect">
            <a:avLst/>
          </a:prstGeom>
        </p:spPr>
      </p:pic>
      <p:sp>
        <p:nvSpPr>
          <p:cNvPr id="6" name="Rectangle 5">
            <a:extLst>
              <a:ext uri="{FF2B5EF4-FFF2-40B4-BE49-F238E27FC236}">
                <a16:creationId xmlns:a16="http://schemas.microsoft.com/office/drawing/2014/main" id="{E4AACFE2-EC0D-ED0F-E43B-F984099BC629}"/>
              </a:ext>
            </a:extLst>
          </p:cNvPr>
          <p:cNvSpPr/>
          <p:nvPr/>
        </p:nvSpPr>
        <p:spPr>
          <a:xfrm>
            <a:off x="0" y="2233913"/>
            <a:ext cx="1655180" cy="1620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6C6773C-41E4-36C8-CB2F-409559E8DD43}"/>
              </a:ext>
            </a:extLst>
          </p:cNvPr>
          <p:cNvPicPr>
            <a:picLocks noChangeAspect="1"/>
          </p:cNvPicPr>
          <p:nvPr/>
        </p:nvPicPr>
        <p:blipFill>
          <a:blip r:embed="rId4"/>
          <a:stretch>
            <a:fillRect/>
          </a:stretch>
        </p:blipFill>
        <p:spPr>
          <a:xfrm>
            <a:off x="554571" y="1181467"/>
            <a:ext cx="5541429" cy="3116690"/>
          </a:xfrm>
          <a:prstGeom prst="rect">
            <a:avLst/>
          </a:prstGeom>
        </p:spPr>
      </p:pic>
      <p:pic>
        <p:nvPicPr>
          <p:cNvPr id="9" name="Image 8">
            <a:extLst>
              <a:ext uri="{FF2B5EF4-FFF2-40B4-BE49-F238E27FC236}">
                <a16:creationId xmlns:a16="http://schemas.microsoft.com/office/drawing/2014/main" id="{ABC0B1D1-AEE2-E185-8321-F54C687170EA}"/>
              </a:ext>
            </a:extLst>
          </p:cNvPr>
          <p:cNvPicPr>
            <a:picLocks noChangeAspect="1"/>
          </p:cNvPicPr>
          <p:nvPr/>
        </p:nvPicPr>
        <p:blipFill>
          <a:blip r:embed="rId5"/>
          <a:stretch>
            <a:fillRect/>
          </a:stretch>
        </p:blipFill>
        <p:spPr>
          <a:xfrm>
            <a:off x="1223059" y="1933265"/>
            <a:ext cx="5717893" cy="3215940"/>
          </a:xfrm>
          <a:prstGeom prst="rect">
            <a:avLst/>
          </a:prstGeom>
        </p:spPr>
      </p:pic>
      <p:pic>
        <p:nvPicPr>
          <p:cNvPr id="8" name="Image 7">
            <a:extLst>
              <a:ext uri="{FF2B5EF4-FFF2-40B4-BE49-F238E27FC236}">
                <a16:creationId xmlns:a16="http://schemas.microsoft.com/office/drawing/2014/main" id="{1C0F30DC-E7B0-F9AE-A923-4293F106FC5B}"/>
              </a:ext>
            </a:extLst>
          </p:cNvPr>
          <p:cNvPicPr>
            <a:picLocks noChangeAspect="1"/>
          </p:cNvPicPr>
          <p:nvPr/>
        </p:nvPicPr>
        <p:blipFill>
          <a:blip r:embed="rId6"/>
          <a:stretch>
            <a:fillRect/>
          </a:stretch>
        </p:blipFill>
        <p:spPr>
          <a:xfrm>
            <a:off x="1223059" y="1937503"/>
            <a:ext cx="5717893" cy="3215940"/>
          </a:xfrm>
          <a:prstGeom prst="rect">
            <a:avLst/>
          </a:prstGeom>
        </p:spPr>
      </p:pic>
      <p:pic>
        <p:nvPicPr>
          <p:cNvPr id="10" name="Image 9">
            <a:extLst>
              <a:ext uri="{FF2B5EF4-FFF2-40B4-BE49-F238E27FC236}">
                <a16:creationId xmlns:a16="http://schemas.microsoft.com/office/drawing/2014/main" id="{9B6ED245-4D88-5990-9807-300CFF2F5D66}"/>
              </a:ext>
            </a:extLst>
          </p:cNvPr>
          <p:cNvPicPr>
            <a:picLocks noChangeAspect="1"/>
          </p:cNvPicPr>
          <p:nvPr/>
        </p:nvPicPr>
        <p:blipFill>
          <a:blip r:embed="rId7"/>
          <a:stretch>
            <a:fillRect/>
          </a:stretch>
        </p:blipFill>
        <p:spPr>
          <a:xfrm>
            <a:off x="1882422" y="2395959"/>
            <a:ext cx="5918498" cy="3328767"/>
          </a:xfrm>
          <a:prstGeom prst="rect">
            <a:avLst/>
          </a:prstGeom>
        </p:spPr>
      </p:pic>
      <p:pic>
        <p:nvPicPr>
          <p:cNvPr id="11" name="Image 10">
            <a:extLst>
              <a:ext uri="{FF2B5EF4-FFF2-40B4-BE49-F238E27FC236}">
                <a16:creationId xmlns:a16="http://schemas.microsoft.com/office/drawing/2014/main" id="{393E8C2C-6B69-3199-6F3C-B0DB9A1CA74D}"/>
              </a:ext>
            </a:extLst>
          </p:cNvPr>
          <p:cNvPicPr>
            <a:picLocks noChangeAspect="1"/>
          </p:cNvPicPr>
          <p:nvPr/>
        </p:nvPicPr>
        <p:blipFill rotWithShape="1">
          <a:blip r:embed="rId8"/>
          <a:srcRect b="35365"/>
          <a:stretch/>
        </p:blipFill>
        <p:spPr>
          <a:xfrm>
            <a:off x="2471081" y="3075494"/>
            <a:ext cx="7772400" cy="2825509"/>
          </a:xfrm>
          <a:prstGeom prst="rect">
            <a:avLst/>
          </a:prstGeom>
        </p:spPr>
      </p:pic>
      <p:pic>
        <p:nvPicPr>
          <p:cNvPr id="12" name="Image 11">
            <a:extLst>
              <a:ext uri="{FF2B5EF4-FFF2-40B4-BE49-F238E27FC236}">
                <a16:creationId xmlns:a16="http://schemas.microsoft.com/office/drawing/2014/main" id="{54EC70B5-DC2B-4EF9-C055-D1A15748F4EF}"/>
              </a:ext>
            </a:extLst>
          </p:cNvPr>
          <p:cNvPicPr>
            <a:picLocks noChangeAspect="1"/>
          </p:cNvPicPr>
          <p:nvPr/>
        </p:nvPicPr>
        <p:blipFill>
          <a:blip r:embed="rId9"/>
          <a:stretch>
            <a:fillRect/>
          </a:stretch>
        </p:blipFill>
        <p:spPr>
          <a:xfrm>
            <a:off x="3431081" y="1355502"/>
            <a:ext cx="7772400" cy="4371465"/>
          </a:xfrm>
          <a:prstGeom prst="rect">
            <a:avLst/>
          </a:prstGeom>
        </p:spPr>
      </p:pic>
      <p:pic>
        <p:nvPicPr>
          <p:cNvPr id="13" name="Image 12">
            <a:extLst>
              <a:ext uri="{FF2B5EF4-FFF2-40B4-BE49-F238E27FC236}">
                <a16:creationId xmlns:a16="http://schemas.microsoft.com/office/drawing/2014/main" id="{2968836F-FBB2-B9B0-BFE4-45E353CA74F7}"/>
              </a:ext>
            </a:extLst>
          </p:cNvPr>
          <p:cNvPicPr>
            <a:picLocks noChangeAspect="1"/>
          </p:cNvPicPr>
          <p:nvPr/>
        </p:nvPicPr>
        <p:blipFill>
          <a:blip r:embed="rId10"/>
          <a:stretch>
            <a:fillRect/>
          </a:stretch>
        </p:blipFill>
        <p:spPr>
          <a:xfrm>
            <a:off x="4341065" y="889761"/>
            <a:ext cx="7772400" cy="4371465"/>
          </a:xfrm>
          <a:prstGeom prst="rect">
            <a:avLst/>
          </a:prstGeom>
        </p:spPr>
      </p:pic>
      <p:pic>
        <p:nvPicPr>
          <p:cNvPr id="14" name="Image 13">
            <a:extLst>
              <a:ext uri="{FF2B5EF4-FFF2-40B4-BE49-F238E27FC236}">
                <a16:creationId xmlns:a16="http://schemas.microsoft.com/office/drawing/2014/main" id="{A3E479F6-BCC8-6AC5-6B7B-F79B69179B48}"/>
              </a:ext>
            </a:extLst>
          </p:cNvPr>
          <p:cNvPicPr>
            <a:picLocks noChangeAspect="1"/>
          </p:cNvPicPr>
          <p:nvPr/>
        </p:nvPicPr>
        <p:blipFill>
          <a:blip r:embed="rId11"/>
          <a:stretch>
            <a:fillRect/>
          </a:stretch>
        </p:blipFill>
        <p:spPr>
          <a:xfrm>
            <a:off x="4341065" y="889761"/>
            <a:ext cx="7772400" cy="4371465"/>
          </a:xfrm>
          <a:prstGeom prst="rect">
            <a:avLst/>
          </a:prstGeom>
        </p:spPr>
      </p:pic>
      <p:pic>
        <p:nvPicPr>
          <p:cNvPr id="15" name="Image 14">
            <a:extLst>
              <a:ext uri="{FF2B5EF4-FFF2-40B4-BE49-F238E27FC236}">
                <a16:creationId xmlns:a16="http://schemas.microsoft.com/office/drawing/2014/main" id="{7EAC9377-A1D2-0801-FD69-87F3A78B6985}"/>
              </a:ext>
            </a:extLst>
          </p:cNvPr>
          <p:cNvPicPr>
            <a:picLocks noChangeAspect="1"/>
          </p:cNvPicPr>
          <p:nvPr/>
        </p:nvPicPr>
        <p:blipFill>
          <a:blip r:embed="rId12"/>
          <a:stretch>
            <a:fillRect/>
          </a:stretch>
        </p:blipFill>
        <p:spPr>
          <a:xfrm>
            <a:off x="2038452" y="554079"/>
            <a:ext cx="7772400" cy="4371465"/>
          </a:xfrm>
          <a:prstGeom prst="rect">
            <a:avLst/>
          </a:prstGeom>
        </p:spPr>
      </p:pic>
    </p:spTree>
    <p:custDataLst>
      <p:tags r:id="rId1"/>
    </p:custDataLst>
    <p:extLst>
      <p:ext uri="{BB962C8B-B14F-4D97-AF65-F5344CB8AC3E}">
        <p14:creationId xmlns:p14="http://schemas.microsoft.com/office/powerpoint/2010/main" val="1851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extLst>
              <p:ext uri="{D42A27DB-BD31-4B8C-83A1-F6EECF244321}">
                <p14:modId xmlns:p14="http://schemas.microsoft.com/office/powerpoint/2010/main" val="2686514303"/>
              </p:ext>
            </p:extLst>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0466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757228-5E4D-BCA8-F70A-246EF615B5B8}"/>
              </a:ext>
            </a:extLst>
          </p:cNvPr>
          <p:cNvSpPr>
            <a:spLocks noGrp="1"/>
          </p:cNvSpPr>
          <p:nvPr>
            <p:ph type="title"/>
          </p:nvPr>
        </p:nvSpPr>
        <p:spPr/>
        <p:txBody>
          <a:bodyPr/>
          <a:lstStyle/>
          <a:p>
            <a:r>
              <a:rPr lang="fr-FR" dirty="0"/>
              <a:t>Un enjeu</a:t>
            </a:r>
          </a:p>
        </p:txBody>
      </p:sp>
      <p:sp>
        <p:nvSpPr>
          <p:cNvPr id="3" name="Espace réservé du contenu 2">
            <a:extLst>
              <a:ext uri="{FF2B5EF4-FFF2-40B4-BE49-F238E27FC236}">
                <a16:creationId xmlns:a16="http://schemas.microsoft.com/office/drawing/2014/main" id="{7491A82F-8F64-3B56-F043-8BFE4F6F9E5F}"/>
              </a:ext>
            </a:extLst>
          </p:cNvPr>
          <p:cNvSpPr>
            <a:spLocks noGrp="1"/>
          </p:cNvSpPr>
          <p:nvPr>
            <p:ph idx="1"/>
          </p:nvPr>
        </p:nvSpPr>
        <p:spPr/>
        <p:txBody>
          <a:bodyPr/>
          <a:lstStyle/>
          <a:p>
            <a:r>
              <a:rPr lang="fr-BE" dirty="0">
                <a:effectLst/>
                <a:latin typeface="Helvetica" pitchFamily="2" charset="0"/>
              </a:rPr>
              <a:t>« </a:t>
            </a:r>
            <a:r>
              <a:rPr lang="fr-BE" i="1" dirty="0">
                <a:solidFill>
                  <a:srgbClr val="00B050"/>
                </a:solidFill>
                <a:latin typeface="Helvetica" pitchFamily="2" charset="0"/>
              </a:rPr>
              <a:t>C</a:t>
            </a:r>
            <a:r>
              <a:rPr lang="fr-BE" i="1" dirty="0">
                <a:solidFill>
                  <a:srgbClr val="00B050"/>
                </a:solidFill>
                <a:effectLst/>
                <a:latin typeface="Helvetica" pitchFamily="2" charset="0"/>
              </a:rPr>
              <a:t>es défis exercent une pression importante </a:t>
            </a:r>
            <a:r>
              <a:rPr lang="fr-BE" i="1" dirty="0">
                <a:effectLst/>
                <a:latin typeface="Helvetica" pitchFamily="2" charset="0"/>
              </a:rPr>
              <a:t>sur les universités pour qu'elles </a:t>
            </a:r>
            <a:r>
              <a:rPr lang="fr-BE" i="1" dirty="0">
                <a:solidFill>
                  <a:srgbClr val="C00000"/>
                </a:solidFill>
                <a:effectLst/>
                <a:latin typeface="Helvetica" pitchFamily="2" charset="0"/>
              </a:rPr>
              <a:t>mettent de l'ordre dans le paysage perturbé de l'évaluation</a:t>
            </a:r>
            <a:r>
              <a:rPr lang="fr-BE" i="1" dirty="0">
                <a:effectLst/>
                <a:latin typeface="Helvetica" pitchFamily="2" charset="0"/>
              </a:rPr>
              <a:t> par le biais de l'élaboration de politiques ». (</a:t>
            </a:r>
            <a:r>
              <a:rPr lang="fr-BE" dirty="0" err="1">
                <a:effectLst/>
                <a:latin typeface="Helvetica" pitchFamily="2" charset="0"/>
              </a:rPr>
              <a:t>Jiahui</a:t>
            </a:r>
            <a:r>
              <a:rPr lang="fr-BE" dirty="0">
                <a:effectLst/>
                <a:latin typeface="Helvetica" pitchFamily="2" charset="0"/>
              </a:rPr>
              <a:t> Luo, 2023)</a:t>
            </a:r>
            <a:r>
              <a:rPr lang="fr-BE" dirty="0">
                <a:latin typeface="Helvetica" pitchFamily="2" charset="0"/>
              </a:rPr>
              <a:t>. </a:t>
            </a:r>
            <a:endParaRPr lang="fr-BE" dirty="0">
              <a:effectLst/>
              <a:latin typeface="Helvetica" pitchFamily="2" charset="0"/>
            </a:endParaRPr>
          </a:p>
          <a:p>
            <a:endParaRPr lang="fr-BE" dirty="0">
              <a:effectLst/>
              <a:latin typeface="Helvetica" pitchFamily="2" charset="0"/>
            </a:endParaRPr>
          </a:p>
          <a:p>
            <a:endParaRPr lang="fr-BE" i="1" dirty="0">
              <a:effectLst/>
              <a:latin typeface="Helvetica" pitchFamily="2" charset="0"/>
            </a:endParaRPr>
          </a:p>
        </p:txBody>
      </p:sp>
      <p:sp>
        <p:nvSpPr>
          <p:cNvPr id="4" name="ZoneTexte 3">
            <a:extLst>
              <a:ext uri="{FF2B5EF4-FFF2-40B4-BE49-F238E27FC236}">
                <a16:creationId xmlns:a16="http://schemas.microsoft.com/office/drawing/2014/main" id="{03C8CBC9-31D8-4726-BCDF-B43514A96B0F}"/>
              </a:ext>
            </a:extLst>
          </p:cNvPr>
          <p:cNvSpPr txBox="1"/>
          <p:nvPr/>
        </p:nvSpPr>
        <p:spPr>
          <a:xfrm>
            <a:off x="2648606" y="6292575"/>
            <a:ext cx="6136616" cy="830997"/>
          </a:xfrm>
          <a:prstGeom prst="rect">
            <a:avLst/>
          </a:prstGeom>
          <a:noFill/>
        </p:spPr>
        <p:txBody>
          <a:bodyPr wrap="none" rtlCol="0">
            <a:spAutoFit/>
          </a:bodyPr>
          <a:lstStyle/>
          <a:p>
            <a:r>
              <a:rPr lang="fr-BE" sz="1200" dirty="0" err="1">
                <a:effectLst/>
                <a:latin typeface="Helvetica" pitchFamily="2" charset="0"/>
              </a:rPr>
              <a:t>Jiahui</a:t>
            </a:r>
            <a:r>
              <a:rPr lang="fr-BE" sz="1200" dirty="0">
                <a:effectLst/>
                <a:latin typeface="Helvetica" pitchFamily="2" charset="0"/>
              </a:rPr>
              <a:t> Luo ( Jess) (04 </a:t>
            </a:r>
            <a:r>
              <a:rPr lang="fr-BE" sz="1200" dirty="0" err="1">
                <a:effectLst/>
                <a:latin typeface="Helvetica" pitchFamily="2" charset="0"/>
              </a:rPr>
              <a:t>Feb</a:t>
            </a:r>
            <a:r>
              <a:rPr lang="fr-BE" sz="1200" dirty="0">
                <a:effectLst/>
                <a:latin typeface="Helvetica" pitchFamily="2" charset="0"/>
              </a:rPr>
              <a:t> 2024) : A </a:t>
            </a:r>
            <a:r>
              <a:rPr lang="fr-BE" sz="1200" dirty="0" err="1">
                <a:effectLst/>
                <a:latin typeface="Helvetica" pitchFamily="2" charset="0"/>
              </a:rPr>
              <a:t>critical</a:t>
            </a:r>
            <a:r>
              <a:rPr lang="fr-BE" sz="1200" dirty="0">
                <a:effectLst/>
                <a:latin typeface="Helvetica" pitchFamily="2" charset="0"/>
              </a:rPr>
              <a:t> </a:t>
            </a:r>
            <a:r>
              <a:rPr lang="fr-BE" sz="1200" dirty="0" err="1">
                <a:effectLst/>
                <a:latin typeface="Helvetica" pitchFamily="2" charset="0"/>
              </a:rPr>
              <a:t>review</a:t>
            </a:r>
            <a:r>
              <a:rPr lang="fr-BE" sz="1200" dirty="0">
                <a:effectLst/>
                <a:latin typeface="Helvetica" pitchFamily="2" charset="0"/>
              </a:rPr>
              <a:t> of </a:t>
            </a:r>
            <a:r>
              <a:rPr lang="fr-BE" sz="1200" dirty="0" err="1">
                <a:effectLst/>
                <a:latin typeface="Helvetica" pitchFamily="2" charset="0"/>
              </a:rPr>
              <a:t>GenAI</a:t>
            </a:r>
            <a:r>
              <a:rPr lang="fr-BE" sz="1200" dirty="0">
                <a:effectLst/>
                <a:latin typeface="Helvetica" pitchFamily="2" charset="0"/>
              </a:rPr>
              <a:t> </a:t>
            </a:r>
            <a:r>
              <a:rPr lang="fr-BE" sz="1200" dirty="0" err="1">
                <a:effectLst/>
                <a:latin typeface="Helvetica" pitchFamily="2" charset="0"/>
              </a:rPr>
              <a:t>policies</a:t>
            </a:r>
            <a:r>
              <a:rPr lang="fr-BE" sz="1200" dirty="0">
                <a:effectLst/>
                <a:latin typeface="Helvetica" pitchFamily="2" charset="0"/>
              </a:rPr>
              <a:t> in</a:t>
            </a:r>
          </a:p>
          <a:p>
            <a:r>
              <a:rPr lang="fr-BE" sz="1200" dirty="0" err="1">
                <a:effectLst/>
                <a:latin typeface="Helvetica" pitchFamily="2" charset="0"/>
              </a:rPr>
              <a:t>higher</a:t>
            </a:r>
            <a:r>
              <a:rPr lang="fr-BE" sz="1200" dirty="0">
                <a:effectLst/>
                <a:latin typeface="Helvetica" pitchFamily="2" charset="0"/>
              </a:rPr>
              <a:t> </a:t>
            </a:r>
            <a:r>
              <a:rPr lang="fr-BE" sz="1200" dirty="0" err="1">
                <a:effectLst/>
                <a:latin typeface="Helvetica" pitchFamily="2" charset="0"/>
              </a:rPr>
              <a:t>education</a:t>
            </a:r>
            <a:r>
              <a:rPr lang="fr-BE" sz="1200" dirty="0">
                <a:effectLst/>
                <a:latin typeface="Helvetica" pitchFamily="2" charset="0"/>
              </a:rPr>
              <a:t> </a:t>
            </a:r>
            <a:r>
              <a:rPr lang="fr-BE" sz="1200" dirty="0" err="1">
                <a:effectLst/>
                <a:latin typeface="Helvetica" pitchFamily="2" charset="0"/>
              </a:rPr>
              <a:t>assessment</a:t>
            </a:r>
            <a:r>
              <a:rPr lang="fr-BE" sz="1200" dirty="0">
                <a:effectLst/>
                <a:latin typeface="Helvetica" pitchFamily="2" charset="0"/>
              </a:rPr>
              <a:t> : a call to </a:t>
            </a:r>
            <a:r>
              <a:rPr lang="fr-BE" sz="1200" dirty="0" err="1">
                <a:effectLst/>
                <a:latin typeface="Helvetica" pitchFamily="2" charset="0"/>
              </a:rPr>
              <a:t>reconsider</a:t>
            </a:r>
            <a:r>
              <a:rPr lang="fr-BE" sz="1200" dirty="0">
                <a:effectLst/>
                <a:latin typeface="Helvetica" pitchFamily="2" charset="0"/>
              </a:rPr>
              <a:t> the "</a:t>
            </a:r>
            <a:r>
              <a:rPr lang="fr-BE" sz="1200" dirty="0" err="1">
                <a:effectLst/>
                <a:latin typeface="Helvetica" pitchFamily="2" charset="0"/>
              </a:rPr>
              <a:t>originality</a:t>
            </a:r>
            <a:r>
              <a:rPr lang="fr-BE" sz="1200" dirty="0">
                <a:effectLst/>
                <a:latin typeface="Helvetica" pitchFamily="2" charset="0"/>
              </a:rPr>
              <a:t>" of </a:t>
            </a:r>
            <a:r>
              <a:rPr lang="fr-BE" sz="1200" dirty="0" err="1">
                <a:effectLst/>
                <a:latin typeface="Helvetica" pitchFamily="2" charset="0"/>
              </a:rPr>
              <a:t>students</a:t>
            </a:r>
            <a:r>
              <a:rPr lang="fr-BE" sz="1200" dirty="0">
                <a:effectLst/>
                <a:latin typeface="Helvetica" pitchFamily="2" charset="0"/>
              </a:rPr>
              <a:t>' </a:t>
            </a:r>
            <a:r>
              <a:rPr lang="fr-BE" sz="1200" dirty="0" err="1">
                <a:effectLst/>
                <a:latin typeface="Helvetica" pitchFamily="2" charset="0"/>
              </a:rPr>
              <a:t>work</a:t>
            </a:r>
            <a:r>
              <a:rPr lang="fr-BE" sz="1200" dirty="0">
                <a:effectLst/>
                <a:latin typeface="Helvetica" pitchFamily="2" charset="0"/>
              </a:rPr>
              <a:t> ,</a:t>
            </a:r>
          </a:p>
          <a:p>
            <a:r>
              <a:rPr lang="fr-BE" sz="1200" dirty="0" err="1">
                <a:effectLst/>
                <a:latin typeface="Helvetica" pitchFamily="2" charset="0"/>
              </a:rPr>
              <a:t>Assessment</a:t>
            </a:r>
            <a:r>
              <a:rPr lang="fr-BE" sz="1200" dirty="0">
                <a:effectLst/>
                <a:latin typeface="Helvetica" pitchFamily="2" charset="0"/>
              </a:rPr>
              <a:t> &amp; Evaluation in </a:t>
            </a:r>
            <a:r>
              <a:rPr lang="fr-BE" sz="1200" dirty="0" err="1">
                <a:effectLst/>
                <a:latin typeface="Helvetica" pitchFamily="2" charset="0"/>
              </a:rPr>
              <a:t>Higher</a:t>
            </a:r>
            <a:r>
              <a:rPr lang="fr-BE" sz="1200" dirty="0">
                <a:effectLst/>
                <a:latin typeface="Helvetica" pitchFamily="2" charset="0"/>
              </a:rPr>
              <a:t> Education, DOI : 10.1080/02602938.2024.2309963.</a:t>
            </a:r>
          </a:p>
          <a:p>
            <a:endParaRPr lang="fr-FR" sz="1200" dirty="0"/>
          </a:p>
        </p:txBody>
      </p:sp>
    </p:spTree>
    <p:extLst>
      <p:ext uri="{BB962C8B-B14F-4D97-AF65-F5344CB8AC3E}">
        <p14:creationId xmlns:p14="http://schemas.microsoft.com/office/powerpoint/2010/main" val="399255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69196C-2C6C-C6CF-2FC2-0ECE940847C9}"/>
              </a:ext>
            </a:extLst>
          </p:cNvPr>
          <p:cNvPicPr>
            <a:picLocks noChangeAspect="1"/>
          </p:cNvPicPr>
          <p:nvPr/>
        </p:nvPicPr>
        <p:blipFill>
          <a:blip r:embed="rId2"/>
          <a:stretch>
            <a:fillRect/>
          </a:stretch>
        </p:blipFill>
        <p:spPr>
          <a:xfrm>
            <a:off x="5459673" y="308760"/>
            <a:ext cx="6213769" cy="5694218"/>
          </a:xfrm>
          <a:prstGeom prst="rect">
            <a:avLst/>
          </a:prstGeom>
          <a:ln>
            <a:solidFill>
              <a:schemeClr val="tx1"/>
            </a:solidFill>
          </a:ln>
        </p:spPr>
      </p:pic>
      <p:sp>
        <p:nvSpPr>
          <p:cNvPr id="6" name="Rectangle : coins arrondis 5">
            <a:extLst>
              <a:ext uri="{FF2B5EF4-FFF2-40B4-BE49-F238E27FC236}">
                <a16:creationId xmlns:a16="http://schemas.microsoft.com/office/drawing/2014/main" id="{29A88F78-AD27-17A2-AEF9-86F717FEAFE6}"/>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Peux-tu planifier des séances de cours de deux heures respectant ces objectifs en y insérant un </a:t>
            </a:r>
            <a:r>
              <a:rPr lang="fr-BE" sz="1600" b="0" i="0" u="none" strike="noStrike" dirty="0" err="1">
                <a:solidFill>
                  <a:srgbClr val="0D0D0D"/>
                </a:solidFill>
                <a:effectLst/>
                <a:latin typeface="Söhne"/>
              </a:rPr>
              <a:t>testing</a:t>
            </a:r>
            <a:r>
              <a:rPr lang="fr-BE" sz="1600" b="0" i="0" u="none" strike="noStrike" dirty="0">
                <a:solidFill>
                  <a:srgbClr val="0D0D0D"/>
                </a:solidFill>
                <a:effectLst/>
                <a:latin typeface="Söhne"/>
              </a:rPr>
              <a:t> formatif. et proposer des modalités d'évaluation certificative</a:t>
            </a: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sp>
        <p:nvSpPr>
          <p:cNvPr id="7" name="Rectangle : coins arrondis 6">
            <a:extLst>
              <a:ext uri="{FF2B5EF4-FFF2-40B4-BE49-F238E27FC236}">
                <a16:creationId xmlns:a16="http://schemas.microsoft.com/office/drawing/2014/main" id="{B4CE3027-6D36-D45B-CA03-ECCCE084589B}"/>
              </a:ext>
            </a:extLst>
          </p:cNvPr>
          <p:cNvSpPr/>
          <p:nvPr/>
        </p:nvSpPr>
        <p:spPr>
          <a:xfrm>
            <a:off x="5700154" y="2220688"/>
            <a:ext cx="5890161" cy="225630"/>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B050"/>
              </a:solidFill>
            </a:endParaRPr>
          </a:p>
        </p:txBody>
      </p:sp>
      <p:sp>
        <p:nvSpPr>
          <p:cNvPr id="8" name="Rectangle : coins arrondis 7">
            <a:extLst>
              <a:ext uri="{FF2B5EF4-FFF2-40B4-BE49-F238E27FC236}">
                <a16:creationId xmlns:a16="http://schemas.microsoft.com/office/drawing/2014/main" id="{51854377-02D1-0423-FD41-C05A7EBA9BB2}"/>
              </a:ext>
            </a:extLst>
          </p:cNvPr>
          <p:cNvSpPr/>
          <p:nvPr/>
        </p:nvSpPr>
        <p:spPr>
          <a:xfrm>
            <a:off x="5700154" y="2446318"/>
            <a:ext cx="5890161" cy="225630"/>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B050"/>
              </a:solidFill>
            </a:endParaRPr>
          </a:p>
        </p:txBody>
      </p:sp>
      <p:sp>
        <p:nvSpPr>
          <p:cNvPr id="9" name="Rectangle : coins arrondis 8">
            <a:extLst>
              <a:ext uri="{FF2B5EF4-FFF2-40B4-BE49-F238E27FC236}">
                <a16:creationId xmlns:a16="http://schemas.microsoft.com/office/drawing/2014/main" id="{A07208BB-AEDB-FB79-E906-ACFBF5304FBD}"/>
              </a:ext>
            </a:extLst>
          </p:cNvPr>
          <p:cNvSpPr/>
          <p:nvPr/>
        </p:nvSpPr>
        <p:spPr>
          <a:xfrm>
            <a:off x="5700153" y="5080662"/>
            <a:ext cx="5890161" cy="225630"/>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B050"/>
              </a:solidFill>
            </a:endParaRPr>
          </a:p>
        </p:txBody>
      </p:sp>
      <p:sp>
        <p:nvSpPr>
          <p:cNvPr id="10" name="Rectangle : coins arrondis 9">
            <a:extLst>
              <a:ext uri="{FF2B5EF4-FFF2-40B4-BE49-F238E27FC236}">
                <a16:creationId xmlns:a16="http://schemas.microsoft.com/office/drawing/2014/main" id="{CC474C11-700C-13A8-4409-21CE9122F2CA}"/>
              </a:ext>
            </a:extLst>
          </p:cNvPr>
          <p:cNvSpPr/>
          <p:nvPr/>
        </p:nvSpPr>
        <p:spPr>
          <a:xfrm>
            <a:off x="5591297" y="5541820"/>
            <a:ext cx="5999017" cy="46115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 coins arrondis 10">
            <a:extLst>
              <a:ext uri="{FF2B5EF4-FFF2-40B4-BE49-F238E27FC236}">
                <a16:creationId xmlns:a16="http://schemas.microsoft.com/office/drawing/2014/main" id="{429C9136-437A-9ADB-39A5-1ED0CAA6F477}"/>
              </a:ext>
            </a:extLst>
          </p:cNvPr>
          <p:cNvSpPr/>
          <p:nvPr/>
        </p:nvSpPr>
        <p:spPr>
          <a:xfrm>
            <a:off x="5591296" y="2706022"/>
            <a:ext cx="5999017" cy="46115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11718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84654-C2ED-9365-BBEE-88168659897C}"/>
            </a:ext>
          </a:extLst>
        </p:cNvPr>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00B16C85-CFF7-3DE4-0A9E-EFE3483D653F}"/>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Pouvez-vous me donner des exemples de modalités de questionnement adaptées aux examens de certification universitaire, avec des explications sur leurs avantages et inconvénients ?</a:t>
            </a:r>
            <a:endParaRPr lang="fr-BE" sz="1600" dirty="0">
              <a:solidFill>
                <a:srgbClr val="0D0D0D"/>
              </a:solidFill>
              <a:latin typeface="Söhne"/>
            </a:endParaRPr>
          </a:p>
          <a:p>
            <a:pPr algn="ct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2" name="Image 1">
            <a:extLst>
              <a:ext uri="{FF2B5EF4-FFF2-40B4-BE49-F238E27FC236}">
                <a16:creationId xmlns:a16="http://schemas.microsoft.com/office/drawing/2014/main" id="{AF81C1DA-43DC-36F7-F31D-C3B7CEA3EB76}"/>
              </a:ext>
            </a:extLst>
          </p:cNvPr>
          <p:cNvPicPr>
            <a:picLocks noChangeAspect="1"/>
          </p:cNvPicPr>
          <p:nvPr/>
        </p:nvPicPr>
        <p:blipFill>
          <a:blip r:embed="rId2"/>
          <a:stretch>
            <a:fillRect/>
          </a:stretch>
        </p:blipFill>
        <p:spPr>
          <a:xfrm>
            <a:off x="5670386" y="419345"/>
            <a:ext cx="5464710" cy="5450424"/>
          </a:xfrm>
          <a:prstGeom prst="rect">
            <a:avLst/>
          </a:prstGeom>
          <a:ln>
            <a:solidFill>
              <a:schemeClr val="accent1">
                <a:shade val="15000"/>
              </a:schemeClr>
            </a:solidFill>
          </a:ln>
        </p:spPr>
      </p:pic>
    </p:spTree>
    <p:extLst>
      <p:ext uri="{BB962C8B-B14F-4D97-AF65-F5344CB8AC3E}">
        <p14:creationId xmlns:p14="http://schemas.microsoft.com/office/powerpoint/2010/main" val="3060180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6812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B55479E-B1D8-9BAC-8F01-371079F05EB3}"/>
              </a:ext>
            </a:extLst>
          </p:cNvPr>
          <p:cNvPicPr>
            <a:picLocks noChangeAspect="1"/>
          </p:cNvPicPr>
          <p:nvPr/>
        </p:nvPicPr>
        <p:blipFill rotWithShape="1">
          <a:blip r:embed="rId2"/>
          <a:srcRect b="39850"/>
          <a:stretch/>
        </p:blipFill>
        <p:spPr>
          <a:xfrm>
            <a:off x="6095999" y="228203"/>
            <a:ext cx="5358313" cy="2991276"/>
          </a:xfrm>
          <a:prstGeom prst="rect">
            <a:avLst/>
          </a:prstGeom>
        </p:spPr>
      </p:pic>
      <p:sp>
        <p:nvSpPr>
          <p:cNvPr id="5" name="Rectangle : coins arrondis 4">
            <a:extLst>
              <a:ext uri="{FF2B5EF4-FFF2-40B4-BE49-F238E27FC236}">
                <a16:creationId xmlns:a16="http://schemas.microsoft.com/office/drawing/2014/main" id="{135F87E3-B851-F479-B02D-33C872060542}"/>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Peux-tu créer 10 questions à choix multiple dans le domaine de la psychométrie, de la plus simple à la plus complexe ?</a:t>
            </a:r>
            <a:endParaRPr lang="fr-BE" sz="1600" dirty="0">
              <a:solidFill>
                <a:srgbClr val="0D0D0D"/>
              </a:solidFill>
              <a:latin typeface="Söhne"/>
            </a:endParaRPr>
          </a:p>
          <a:p>
            <a:pPr algn="ct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6" name="Image 5">
            <a:extLst>
              <a:ext uri="{FF2B5EF4-FFF2-40B4-BE49-F238E27FC236}">
                <a16:creationId xmlns:a16="http://schemas.microsoft.com/office/drawing/2014/main" id="{DBF1179C-B925-ED0B-BB90-67C8F5490628}"/>
              </a:ext>
            </a:extLst>
          </p:cNvPr>
          <p:cNvPicPr>
            <a:picLocks noChangeAspect="1"/>
          </p:cNvPicPr>
          <p:nvPr/>
        </p:nvPicPr>
        <p:blipFill rotWithShape="1">
          <a:blip r:embed="rId3"/>
          <a:srcRect r="12648"/>
          <a:stretch/>
        </p:blipFill>
        <p:spPr>
          <a:xfrm>
            <a:off x="6048499" y="3228973"/>
            <a:ext cx="4520540" cy="3057706"/>
          </a:xfrm>
          <a:prstGeom prst="rect">
            <a:avLst/>
          </a:prstGeom>
        </p:spPr>
      </p:pic>
    </p:spTree>
    <p:extLst>
      <p:ext uri="{BB962C8B-B14F-4D97-AF65-F5344CB8AC3E}">
        <p14:creationId xmlns:p14="http://schemas.microsoft.com/office/powerpoint/2010/main" val="906725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7C59A-518F-7D9E-D2C6-A256A26073D0}"/>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FD0BD56F-9959-17C0-2B84-6674B26A5F08}"/>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dirty="0">
                <a:solidFill>
                  <a:srgbClr val="0D0D0D"/>
                </a:solidFill>
                <a:latin typeface="Söhne"/>
              </a:rPr>
              <a:t>Q</a:t>
            </a:r>
            <a:r>
              <a:rPr lang="fr-BE" sz="1600" b="0" i="0" u="none" strike="noStrike" dirty="0">
                <a:solidFill>
                  <a:srgbClr val="0D0D0D"/>
                </a:solidFill>
                <a:effectLst/>
                <a:latin typeface="Söhne"/>
              </a:rPr>
              <a:t>uel algorithme as-tu utilisé pour classer les questions du plus simple au plus complexe</a:t>
            </a: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3" name="Image 2">
            <a:extLst>
              <a:ext uri="{FF2B5EF4-FFF2-40B4-BE49-F238E27FC236}">
                <a16:creationId xmlns:a16="http://schemas.microsoft.com/office/drawing/2014/main" id="{4049C138-A7B5-29ED-7794-673FCF842DDB}"/>
              </a:ext>
            </a:extLst>
          </p:cNvPr>
          <p:cNvPicPr>
            <a:picLocks noChangeAspect="1"/>
          </p:cNvPicPr>
          <p:nvPr/>
        </p:nvPicPr>
        <p:blipFill>
          <a:blip r:embed="rId2"/>
          <a:stretch>
            <a:fillRect/>
          </a:stretch>
        </p:blipFill>
        <p:spPr>
          <a:xfrm>
            <a:off x="5050885" y="554384"/>
            <a:ext cx="6914493" cy="5133897"/>
          </a:xfrm>
          <a:prstGeom prst="rect">
            <a:avLst/>
          </a:prstGeom>
        </p:spPr>
      </p:pic>
    </p:spTree>
    <p:extLst>
      <p:ext uri="{BB962C8B-B14F-4D97-AF65-F5344CB8AC3E}">
        <p14:creationId xmlns:p14="http://schemas.microsoft.com/office/powerpoint/2010/main" val="4045358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429CFBA3-C37D-E21F-EC12-31FA7CA9CE02}"/>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Peux-tu me proposer une étude de cas que je pourrais utiliser dans le cadre d'une évaluation certificative dans le domaine de la psychométrie ?</a:t>
            </a:r>
            <a:endParaRPr lang="fr-BE" sz="1600" dirty="0">
              <a:solidFill>
                <a:srgbClr val="0D0D0D"/>
              </a:solidFill>
              <a:latin typeface="Söhne"/>
            </a:endParaRPr>
          </a:p>
          <a:p>
            <a:pPr algn="ct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5" name="Image 4">
            <a:extLst>
              <a:ext uri="{FF2B5EF4-FFF2-40B4-BE49-F238E27FC236}">
                <a16:creationId xmlns:a16="http://schemas.microsoft.com/office/drawing/2014/main" id="{4DE634FC-D6C9-7531-FC36-CA99797A3002}"/>
              </a:ext>
            </a:extLst>
          </p:cNvPr>
          <p:cNvPicPr>
            <a:picLocks noChangeAspect="1"/>
          </p:cNvPicPr>
          <p:nvPr/>
        </p:nvPicPr>
        <p:blipFill>
          <a:blip r:embed="rId3"/>
          <a:stretch>
            <a:fillRect/>
          </a:stretch>
        </p:blipFill>
        <p:spPr>
          <a:xfrm>
            <a:off x="4937729" y="635261"/>
            <a:ext cx="3975668" cy="4157561"/>
          </a:xfrm>
          <a:prstGeom prst="rect">
            <a:avLst/>
          </a:prstGeom>
          <a:ln>
            <a:solidFill>
              <a:schemeClr val="accent1">
                <a:shade val="15000"/>
              </a:schemeClr>
            </a:solidFill>
          </a:ln>
        </p:spPr>
      </p:pic>
      <p:pic>
        <p:nvPicPr>
          <p:cNvPr id="6" name="Image 5">
            <a:extLst>
              <a:ext uri="{FF2B5EF4-FFF2-40B4-BE49-F238E27FC236}">
                <a16:creationId xmlns:a16="http://schemas.microsoft.com/office/drawing/2014/main" id="{BF8F417F-8D3A-6C72-BFCE-1D160D45969D}"/>
              </a:ext>
            </a:extLst>
          </p:cNvPr>
          <p:cNvPicPr>
            <a:picLocks noChangeAspect="1"/>
          </p:cNvPicPr>
          <p:nvPr/>
        </p:nvPicPr>
        <p:blipFill>
          <a:blip r:embed="rId4"/>
          <a:stretch>
            <a:fillRect/>
          </a:stretch>
        </p:blipFill>
        <p:spPr>
          <a:xfrm>
            <a:off x="7383485" y="2714041"/>
            <a:ext cx="4630387" cy="3419828"/>
          </a:xfrm>
          <a:prstGeom prst="rect">
            <a:avLst/>
          </a:prstGeom>
        </p:spPr>
      </p:pic>
    </p:spTree>
    <p:custDataLst>
      <p:tags r:id="rId1"/>
    </p:custDataLst>
    <p:extLst>
      <p:ext uri="{BB962C8B-B14F-4D97-AF65-F5344CB8AC3E}">
        <p14:creationId xmlns:p14="http://schemas.microsoft.com/office/powerpoint/2010/main" val="324179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41149-1977-7AB3-C7E3-3481E0EBFAF8}"/>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F864ACD2-4A98-C28A-15AF-281A6F4134BD}"/>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Tu as créé 10 questions de type QCM et une analyse de cas pour un examen en psychométrie. Peux-tu classer l'ensemble selon la taxonomie de bloom ?</a:t>
            </a: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2" name="Image 1">
            <a:extLst>
              <a:ext uri="{FF2B5EF4-FFF2-40B4-BE49-F238E27FC236}">
                <a16:creationId xmlns:a16="http://schemas.microsoft.com/office/drawing/2014/main" id="{936D3FAF-A9CF-BBB0-5474-1A270EF20935}"/>
              </a:ext>
            </a:extLst>
          </p:cNvPr>
          <p:cNvPicPr>
            <a:picLocks noChangeAspect="1"/>
          </p:cNvPicPr>
          <p:nvPr/>
        </p:nvPicPr>
        <p:blipFill>
          <a:blip r:embed="rId3"/>
          <a:stretch>
            <a:fillRect/>
          </a:stretch>
        </p:blipFill>
        <p:spPr>
          <a:xfrm>
            <a:off x="5213267" y="521860"/>
            <a:ext cx="5581402" cy="5347932"/>
          </a:xfrm>
          <a:prstGeom prst="rect">
            <a:avLst/>
          </a:prstGeom>
          <a:ln>
            <a:solidFill>
              <a:schemeClr val="accent1">
                <a:shade val="15000"/>
              </a:schemeClr>
            </a:solidFill>
          </a:ln>
        </p:spPr>
      </p:pic>
      <p:pic>
        <p:nvPicPr>
          <p:cNvPr id="3" name="Image 2">
            <a:extLst>
              <a:ext uri="{FF2B5EF4-FFF2-40B4-BE49-F238E27FC236}">
                <a16:creationId xmlns:a16="http://schemas.microsoft.com/office/drawing/2014/main" id="{14A60D30-2C34-DA5D-3CC2-6E5F21828F85}"/>
              </a:ext>
            </a:extLst>
          </p:cNvPr>
          <p:cNvPicPr>
            <a:picLocks noChangeAspect="1"/>
          </p:cNvPicPr>
          <p:nvPr/>
        </p:nvPicPr>
        <p:blipFill>
          <a:blip r:embed="rId4"/>
          <a:stretch>
            <a:fillRect/>
          </a:stretch>
        </p:blipFill>
        <p:spPr>
          <a:xfrm>
            <a:off x="5471060" y="2113865"/>
            <a:ext cx="5065816" cy="2383913"/>
          </a:xfrm>
          <a:prstGeom prst="rect">
            <a:avLst/>
          </a:prstGeom>
          <a:ln>
            <a:solidFill>
              <a:schemeClr val="accent1">
                <a:shade val="15000"/>
              </a:schemeClr>
            </a:solidFill>
          </a:ln>
        </p:spPr>
      </p:pic>
    </p:spTree>
    <p:custDataLst>
      <p:tags r:id="rId1"/>
    </p:custDataLst>
    <p:extLst>
      <p:ext uri="{BB962C8B-B14F-4D97-AF65-F5344CB8AC3E}">
        <p14:creationId xmlns:p14="http://schemas.microsoft.com/office/powerpoint/2010/main" val="148071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0317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F5AD990C-1A75-A291-09C8-41E34D70EFB6}"/>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Je suis en étudiant qui suis un cours de psychométrie. Afin que je puisse m'entrainer, pourrais-tu me fournir 10 questions de type QCM en me fournissant ensuite la réponse correcte et en expliquant pourquoi elle est correcte ?</a:t>
            </a:r>
          </a:p>
          <a:p>
            <a:pPr algn="ct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7" name="Image 6">
            <a:extLst>
              <a:ext uri="{FF2B5EF4-FFF2-40B4-BE49-F238E27FC236}">
                <a16:creationId xmlns:a16="http://schemas.microsoft.com/office/drawing/2014/main" id="{CB9226BC-DEF5-AD33-ACAE-2C0E77277C55}"/>
              </a:ext>
            </a:extLst>
          </p:cNvPr>
          <p:cNvPicPr>
            <a:picLocks noChangeAspect="1"/>
          </p:cNvPicPr>
          <p:nvPr/>
        </p:nvPicPr>
        <p:blipFill>
          <a:blip r:embed="rId2"/>
          <a:stretch>
            <a:fillRect/>
          </a:stretch>
        </p:blipFill>
        <p:spPr>
          <a:xfrm>
            <a:off x="5759531" y="439386"/>
            <a:ext cx="5660007" cy="5445445"/>
          </a:xfrm>
          <a:prstGeom prst="rect">
            <a:avLst/>
          </a:prstGeom>
          <a:ln>
            <a:solidFill>
              <a:schemeClr val="accent1">
                <a:shade val="15000"/>
              </a:schemeClr>
            </a:solidFill>
          </a:ln>
        </p:spPr>
      </p:pic>
    </p:spTree>
    <p:extLst>
      <p:ext uri="{BB962C8B-B14F-4D97-AF65-F5344CB8AC3E}">
        <p14:creationId xmlns:p14="http://schemas.microsoft.com/office/powerpoint/2010/main" val="1233294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extLst>
              <p:ext uri="{D42A27DB-BD31-4B8C-83A1-F6EECF244321}">
                <p14:modId xmlns:p14="http://schemas.microsoft.com/office/powerpoint/2010/main" val="95673446"/>
              </p:ext>
            </p:extLst>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881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53861-D7FE-08F4-5CB1-FA01EF5FF26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E14235-9149-1923-9FC7-4591D4A7C0B6}"/>
              </a:ext>
            </a:extLst>
          </p:cNvPr>
          <p:cNvSpPr>
            <a:spLocks noGrp="1"/>
          </p:cNvSpPr>
          <p:nvPr>
            <p:ph type="title"/>
          </p:nvPr>
        </p:nvSpPr>
        <p:spPr/>
        <p:txBody>
          <a:bodyPr/>
          <a:lstStyle/>
          <a:p>
            <a:r>
              <a:rPr lang="fr-FR" dirty="0"/>
              <a:t>Structure de la conférence</a:t>
            </a:r>
          </a:p>
        </p:txBody>
      </p:sp>
      <p:sp>
        <p:nvSpPr>
          <p:cNvPr id="3" name="Espace réservé du contenu 2">
            <a:extLst>
              <a:ext uri="{FF2B5EF4-FFF2-40B4-BE49-F238E27FC236}">
                <a16:creationId xmlns:a16="http://schemas.microsoft.com/office/drawing/2014/main" id="{7452CBC6-C1EE-6568-4623-6FC2AE75FB9B}"/>
              </a:ext>
            </a:extLst>
          </p:cNvPr>
          <p:cNvSpPr>
            <a:spLocks noGrp="1"/>
          </p:cNvSpPr>
          <p:nvPr>
            <p:ph idx="1"/>
          </p:nvPr>
        </p:nvSpPr>
        <p:spPr/>
        <p:txBody>
          <a:bodyPr/>
          <a:lstStyle/>
          <a:p>
            <a:r>
              <a:rPr lang="fr-BE" dirty="0">
                <a:effectLst/>
                <a:latin typeface="Helvetica" pitchFamily="2" charset="0"/>
              </a:rPr>
              <a:t>« </a:t>
            </a:r>
            <a:r>
              <a:rPr lang="fr-BE" i="1" dirty="0">
                <a:solidFill>
                  <a:srgbClr val="00B050"/>
                </a:solidFill>
                <a:latin typeface="Helvetica" pitchFamily="2" charset="0"/>
              </a:rPr>
              <a:t>C</a:t>
            </a:r>
            <a:r>
              <a:rPr lang="fr-BE" i="1" dirty="0">
                <a:solidFill>
                  <a:srgbClr val="00B050"/>
                </a:solidFill>
                <a:effectLst/>
                <a:latin typeface="Helvetica" pitchFamily="2" charset="0"/>
              </a:rPr>
              <a:t>es défis exercent une pression importante </a:t>
            </a:r>
            <a:r>
              <a:rPr lang="fr-BE" i="1" dirty="0">
                <a:effectLst/>
                <a:latin typeface="Helvetica" pitchFamily="2" charset="0"/>
              </a:rPr>
              <a:t>sur les universités pour qu'elles </a:t>
            </a:r>
            <a:r>
              <a:rPr lang="fr-BE" i="1" dirty="0">
                <a:solidFill>
                  <a:srgbClr val="C00000"/>
                </a:solidFill>
                <a:effectLst/>
                <a:latin typeface="Helvetica" pitchFamily="2" charset="0"/>
              </a:rPr>
              <a:t>mettent de l'ordre dans le paysage perturbé de l'évaluation</a:t>
            </a:r>
            <a:r>
              <a:rPr lang="fr-BE" i="1" dirty="0">
                <a:effectLst/>
                <a:latin typeface="Helvetica" pitchFamily="2" charset="0"/>
              </a:rPr>
              <a:t> par le biais de l'élaboration de politiques ». (</a:t>
            </a:r>
            <a:r>
              <a:rPr lang="fr-BE" dirty="0" err="1">
                <a:effectLst/>
                <a:latin typeface="Helvetica" pitchFamily="2" charset="0"/>
              </a:rPr>
              <a:t>Jiahui</a:t>
            </a:r>
            <a:r>
              <a:rPr lang="fr-BE" dirty="0">
                <a:effectLst/>
                <a:latin typeface="Helvetica" pitchFamily="2" charset="0"/>
              </a:rPr>
              <a:t> Luo, 2023)</a:t>
            </a:r>
          </a:p>
          <a:p>
            <a:pPr lvl="1"/>
            <a:r>
              <a:rPr lang="fr-BE" dirty="0">
                <a:solidFill>
                  <a:schemeClr val="tx1"/>
                </a:solidFill>
                <a:latin typeface="Helvetica" pitchFamily="2" charset="0"/>
              </a:rPr>
              <a:t>L’évaluation dans l’enseignement supérieur : un système en tension. </a:t>
            </a:r>
          </a:p>
          <a:p>
            <a:pPr lvl="1"/>
            <a:r>
              <a:rPr lang="fr-BE" dirty="0">
                <a:solidFill>
                  <a:schemeClr val="tx1"/>
                </a:solidFill>
                <a:effectLst/>
                <a:latin typeface="Helvetica" pitchFamily="2" charset="0"/>
              </a:rPr>
              <a:t>L’IA générateur de doute</a:t>
            </a:r>
          </a:p>
          <a:p>
            <a:pPr lvl="1"/>
            <a:r>
              <a:rPr lang="fr-BE" dirty="0">
                <a:solidFill>
                  <a:schemeClr val="tx1"/>
                </a:solidFill>
                <a:latin typeface="Helvetica" pitchFamily="2" charset="0"/>
              </a:rPr>
              <a:t>L’IA solution partielle au problème. </a:t>
            </a:r>
            <a:endParaRPr lang="fr-BE" dirty="0">
              <a:solidFill>
                <a:schemeClr val="tx1"/>
              </a:solidFill>
              <a:effectLst/>
              <a:latin typeface="Helvetica" pitchFamily="2" charset="0"/>
            </a:endParaRPr>
          </a:p>
          <a:p>
            <a:endParaRPr lang="fr-BE" dirty="0">
              <a:effectLst/>
              <a:latin typeface="Helvetica" pitchFamily="2" charset="0"/>
            </a:endParaRPr>
          </a:p>
          <a:p>
            <a:endParaRPr lang="fr-BE" i="1" dirty="0">
              <a:effectLst/>
              <a:latin typeface="Helvetica" pitchFamily="2" charset="0"/>
            </a:endParaRPr>
          </a:p>
        </p:txBody>
      </p:sp>
      <p:sp>
        <p:nvSpPr>
          <p:cNvPr id="4" name="ZoneTexte 3">
            <a:extLst>
              <a:ext uri="{FF2B5EF4-FFF2-40B4-BE49-F238E27FC236}">
                <a16:creationId xmlns:a16="http://schemas.microsoft.com/office/drawing/2014/main" id="{F72D7481-205A-FBC2-67B3-174995F4DD3B}"/>
              </a:ext>
            </a:extLst>
          </p:cNvPr>
          <p:cNvSpPr txBox="1"/>
          <p:nvPr/>
        </p:nvSpPr>
        <p:spPr>
          <a:xfrm>
            <a:off x="2648606" y="6292575"/>
            <a:ext cx="6136616" cy="830997"/>
          </a:xfrm>
          <a:prstGeom prst="rect">
            <a:avLst/>
          </a:prstGeom>
          <a:noFill/>
        </p:spPr>
        <p:txBody>
          <a:bodyPr wrap="none" rtlCol="0">
            <a:spAutoFit/>
          </a:bodyPr>
          <a:lstStyle/>
          <a:p>
            <a:r>
              <a:rPr lang="fr-BE" sz="1200" dirty="0" err="1">
                <a:effectLst/>
                <a:latin typeface="Helvetica" pitchFamily="2" charset="0"/>
              </a:rPr>
              <a:t>Jiahui</a:t>
            </a:r>
            <a:r>
              <a:rPr lang="fr-BE" sz="1200" dirty="0">
                <a:effectLst/>
                <a:latin typeface="Helvetica" pitchFamily="2" charset="0"/>
              </a:rPr>
              <a:t> Luo ( Jess) (04 </a:t>
            </a:r>
            <a:r>
              <a:rPr lang="fr-BE" sz="1200" dirty="0" err="1">
                <a:effectLst/>
                <a:latin typeface="Helvetica" pitchFamily="2" charset="0"/>
              </a:rPr>
              <a:t>Feb</a:t>
            </a:r>
            <a:r>
              <a:rPr lang="fr-BE" sz="1200" dirty="0">
                <a:effectLst/>
                <a:latin typeface="Helvetica" pitchFamily="2" charset="0"/>
              </a:rPr>
              <a:t> 2024) : A </a:t>
            </a:r>
            <a:r>
              <a:rPr lang="fr-BE" sz="1200" dirty="0" err="1">
                <a:effectLst/>
                <a:latin typeface="Helvetica" pitchFamily="2" charset="0"/>
              </a:rPr>
              <a:t>critical</a:t>
            </a:r>
            <a:r>
              <a:rPr lang="fr-BE" sz="1200" dirty="0">
                <a:effectLst/>
                <a:latin typeface="Helvetica" pitchFamily="2" charset="0"/>
              </a:rPr>
              <a:t> </a:t>
            </a:r>
            <a:r>
              <a:rPr lang="fr-BE" sz="1200" dirty="0" err="1">
                <a:effectLst/>
                <a:latin typeface="Helvetica" pitchFamily="2" charset="0"/>
              </a:rPr>
              <a:t>review</a:t>
            </a:r>
            <a:r>
              <a:rPr lang="fr-BE" sz="1200" dirty="0">
                <a:effectLst/>
                <a:latin typeface="Helvetica" pitchFamily="2" charset="0"/>
              </a:rPr>
              <a:t> of </a:t>
            </a:r>
            <a:r>
              <a:rPr lang="fr-BE" sz="1200" dirty="0" err="1">
                <a:effectLst/>
                <a:latin typeface="Helvetica" pitchFamily="2" charset="0"/>
              </a:rPr>
              <a:t>GenAI</a:t>
            </a:r>
            <a:r>
              <a:rPr lang="fr-BE" sz="1200" dirty="0">
                <a:effectLst/>
                <a:latin typeface="Helvetica" pitchFamily="2" charset="0"/>
              </a:rPr>
              <a:t> </a:t>
            </a:r>
            <a:r>
              <a:rPr lang="fr-BE" sz="1200" dirty="0" err="1">
                <a:effectLst/>
                <a:latin typeface="Helvetica" pitchFamily="2" charset="0"/>
              </a:rPr>
              <a:t>policies</a:t>
            </a:r>
            <a:r>
              <a:rPr lang="fr-BE" sz="1200" dirty="0">
                <a:effectLst/>
                <a:latin typeface="Helvetica" pitchFamily="2" charset="0"/>
              </a:rPr>
              <a:t> in</a:t>
            </a:r>
          </a:p>
          <a:p>
            <a:r>
              <a:rPr lang="fr-BE" sz="1200" dirty="0" err="1">
                <a:effectLst/>
                <a:latin typeface="Helvetica" pitchFamily="2" charset="0"/>
              </a:rPr>
              <a:t>higher</a:t>
            </a:r>
            <a:r>
              <a:rPr lang="fr-BE" sz="1200" dirty="0">
                <a:effectLst/>
                <a:latin typeface="Helvetica" pitchFamily="2" charset="0"/>
              </a:rPr>
              <a:t> </a:t>
            </a:r>
            <a:r>
              <a:rPr lang="fr-BE" sz="1200" dirty="0" err="1">
                <a:effectLst/>
                <a:latin typeface="Helvetica" pitchFamily="2" charset="0"/>
              </a:rPr>
              <a:t>education</a:t>
            </a:r>
            <a:r>
              <a:rPr lang="fr-BE" sz="1200" dirty="0">
                <a:effectLst/>
                <a:latin typeface="Helvetica" pitchFamily="2" charset="0"/>
              </a:rPr>
              <a:t> </a:t>
            </a:r>
            <a:r>
              <a:rPr lang="fr-BE" sz="1200" dirty="0" err="1">
                <a:effectLst/>
                <a:latin typeface="Helvetica" pitchFamily="2" charset="0"/>
              </a:rPr>
              <a:t>assessment</a:t>
            </a:r>
            <a:r>
              <a:rPr lang="fr-BE" sz="1200" dirty="0">
                <a:effectLst/>
                <a:latin typeface="Helvetica" pitchFamily="2" charset="0"/>
              </a:rPr>
              <a:t> : a call to </a:t>
            </a:r>
            <a:r>
              <a:rPr lang="fr-BE" sz="1200" dirty="0" err="1">
                <a:effectLst/>
                <a:latin typeface="Helvetica" pitchFamily="2" charset="0"/>
              </a:rPr>
              <a:t>reconsider</a:t>
            </a:r>
            <a:r>
              <a:rPr lang="fr-BE" sz="1200" dirty="0">
                <a:effectLst/>
                <a:latin typeface="Helvetica" pitchFamily="2" charset="0"/>
              </a:rPr>
              <a:t> the "</a:t>
            </a:r>
            <a:r>
              <a:rPr lang="fr-BE" sz="1200" dirty="0" err="1">
                <a:effectLst/>
                <a:latin typeface="Helvetica" pitchFamily="2" charset="0"/>
              </a:rPr>
              <a:t>originality</a:t>
            </a:r>
            <a:r>
              <a:rPr lang="fr-BE" sz="1200" dirty="0">
                <a:effectLst/>
                <a:latin typeface="Helvetica" pitchFamily="2" charset="0"/>
              </a:rPr>
              <a:t>" of </a:t>
            </a:r>
            <a:r>
              <a:rPr lang="fr-BE" sz="1200" dirty="0" err="1">
                <a:effectLst/>
                <a:latin typeface="Helvetica" pitchFamily="2" charset="0"/>
              </a:rPr>
              <a:t>students</a:t>
            </a:r>
            <a:r>
              <a:rPr lang="fr-BE" sz="1200" dirty="0">
                <a:effectLst/>
                <a:latin typeface="Helvetica" pitchFamily="2" charset="0"/>
              </a:rPr>
              <a:t>' </a:t>
            </a:r>
            <a:r>
              <a:rPr lang="fr-BE" sz="1200" dirty="0" err="1">
                <a:effectLst/>
                <a:latin typeface="Helvetica" pitchFamily="2" charset="0"/>
              </a:rPr>
              <a:t>work</a:t>
            </a:r>
            <a:r>
              <a:rPr lang="fr-BE" sz="1200" dirty="0">
                <a:effectLst/>
                <a:latin typeface="Helvetica" pitchFamily="2" charset="0"/>
              </a:rPr>
              <a:t> ,</a:t>
            </a:r>
          </a:p>
          <a:p>
            <a:r>
              <a:rPr lang="fr-BE" sz="1200" dirty="0" err="1">
                <a:effectLst/>
                <a:latin typeface="Helvetica" pitchFamily="2" charset="0"/>
              </a:rPr>
              <a:t>Assessment</a:t>
            </a:r>
            <a:r>
              <a:rPr lang="fr-BE" sz="1200" dirty="0">
                <a:effectLst/>
                <a:latin typeface="Helvetica" pitchFamily="2" charset="0"/>
              </a:rPr>
              <a:t> &amp; Evaluation in </a:t>
            </a:r>
            <a:r>
              <a:rPr lang="fr-BE" sz="1200" dirty="0" err="1">
                <a:effectLst/>
                <a:latin typeface="Helvetica" pitchFamily="2" charset="0"/>
              </a:rPr>
              <a:t>Higher</a:t>
            </a:r>
            <a:r>
              <a:rPr lang="fr-BE" sz="1200" dirty="0">
                <a:effectLst/>
                <a:latin typeface="Helvetica" pitchFamily="2" charset="0"/>
              </a:rPr>
              <a:t> Education, DOI : 10.1080/02602938.2024.2309963.</a:t>
            </a:r>
          </a:p>
          <a:p>
            <a:endParaRPr lang="fr-FR" sz="1200" dirty="0"/>
          </a:p>
        </p:txBody>
      </p:sp>
    </p:spTree>
    <p:extLst>
      <p:ext uri="{BB962C8B-B14F-4D97-AF65-F5344CB8AC3E}">
        <p14:creationId xmlns:p14="http://schemas.microsoft.com/office/powerpoint/2010/main" val="571943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3E17729-9492-1EFD-11E9-CA4F38F2D91F}"/>
              </a:ext>
            </a:extLst>
          </p:cNvPr>
          <p:cNvPicPr>
            <a:picLocks noChangeAspect="1"/>
          </p:cNvPicPr>
          <p:nvPr/>
        </p:nvPicPr>
        <p:blipFill>
          <a:blip r:embed="rId3"/>
          <a:stretch>
            <a:fillRect/>
          </a:stretch>
        </p:blipFill>
        <p:spPr>
          <a:xfrm>
            <a:off x="838200" y="56408"/>
            <a:ext cx="10763992" cy="5729561"/>
          </a:xfrm>
          <a:prstGeom prst="rect">
            <a:avLst/>
          </a:prstGeom>
        </p:spPr>
      </p:pic>
      <p:sp>
        <p:nvSpPr>
          <p:cNvPr id="6" name="ZoneTexte 5">
            <a:extLst>
              <a:ext uri="{FF2B5EF4-FFF2-40B4-BE49-F238E27FC236}">
                <a16:creationId xmlns:a16="http://schemas.microsoft.com/office/drawing/2014/main" id="{D22CCBA6-3E3E-E978-80C7-71F5D8880A69}"/>
              </a:ext>
            </a:extLst>
          </p:cNvPr>
          <p:cNvSpPr txBox="1"/>
          <p:nvPr/>
        </p:nvSpPr>
        <p:spPr>
          <a:xfrm>
            <a:off x="4025735" y="5890161"/>
            <a:ext cx="2525178" cy="369332"/>
          </a:xfrm>
          <a:prstGeom prst="rect">
            <a:avLst/>
          </a:prstGeom>
          <a:noFill/>
        </p:spPr>
        <p:txBody>
          <a:bodyPr wrap="none" rtlCol="0">
            <a:spAutoFit/>
          </a:bodyPr>
          <a:lstStyle/>
          <a:p>
            <a:r>
              <a:rPr lang="fr-FR" dirty="0"/>
              <a:t>Roy, 2023 ; </a:t>
            </a:r>
            <a:r>
              <a:rPr lang="fr-FR" dirty="0" err="1"/>
              <a:t>Mayers</a:t>
            </a:r>
            <a:r>
              <a:rPr lang="fr-FR" dirty="0"/>
              <a:t>, 2024</a:t>
            </a:r>
          </a:p>
        </p:txBody>
      </p:sp>
    </p:spTree>
    <p:extLst>
      <p:ext uri="{BB962C8B-B14F-4D97-AF65-F5344CB8AC3E}">
        <p14:creationId xmlns:p14="http://schemas.microsoft.com/office/powerpoint/2010/main" val="4030196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A8E95F-56F8-3D2E-54BE-83BEC6B0411A}"/>
              </a:ext>
            </a:extLst>
          </p:cNvPr>
          <p:cNvSpPr>
            <a:spLocks noGrp="1"/>
          </p:cNvSpPr>
          <p:nvPr>
            <p:ph type="title"/>
          </p:nvPr>
        </p:nvSpPr>
        <p:spPr/>
        <p:txBody>
          <a:bodyPr/>
          <a:lstStyle/>
          <a:p>
            <a:r>
              <a:rPr lang="fr-FR" i="1" dirty="0"/>
              <a:t>Learning Analytics </a:t>
            </a:r>
            <a:r>
              <a:rPr lang="fr-FR" dirty="0"/>
              <a:t>et intelligence artificielle</a:t>
            </a:r>
            <a:br>
              <a:rPr lang="fr-FR" dirty="0"/>
            </a:br>
            <a:r>
              <a:rPr lang="fr-FR" dirty="0"/>
              <a:t>Le projet FB4You</a:t>
            </a:r>
          </a:p>
        </p:txBody>
      </p:sp>
      <p:pic>
        <p:nvPicPr>
          <p:cNvPr id="5" name="Image 4" descr="Une image contenant texte, capture d’écran, Police, Système d’exploitation&#10;&#10;Description générée automatiquement">
            <a:extLst>
              <a:ext uri="{FF2B5EF4-FFF2-40B4-BE49-F238E27FC236}">
                <a16:creationId xmlns:a16="http://schemas.microsoft.com/office/drawing/2014/main" id="{03EEC018-7AAF-9661-7A4F-5E1E6C8DF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26" y="1798140"/>
            <a:ext cx="2331970" cy="5059860"/>
          </a:xfrm>
          <a:prstGeom prst="rect">
            <a:avLst/>
          </a:prstGeom>
          <a:ln>
            <a:solidFill>
              <a:schemeClr val="tx1"/>
            </a:solidFill>
          </a:ln>
        </p:spPr>
      </p:pic>
      <p:pic>
        <p:nvPicPr>
          <p:cNvPr id="7" name="Image 6" descr="Une image contenant texte, capture d’écran, Police, conception&#10;&#10;Description générée automatiquement">
            <a:extLst>
              <a:ext uri="{FF2B5EF4-FFF2-40B4-BE49-F238E27FC236}">
                <a16:creationId xmlns:a16="http://schemas.microsoft.com/office/drawing/2014/main" id="{2A314C37-751A-BEF0-619D-83BFDB126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4051" y="1798140"/>
            <a:ext cx="2331970" cy="5059861"/>
          </a:xfrm>
          <a:prstGeom prst="rect">
            <a:avLst/>
          </a:prstGeom>
          <a:ln>
            <a:solidFill>
              <a:schemeClr val="tx1"/>
            </a:solidFill>
          </a:ln>
        </p:spPr>
      </p:pic>
      <p:pic>
        <p:nvPicPr>
          <p:cNvPr id="9" name="Image 8" descr="Une image contenant texte, capture d’écran, Police, conception&#10;&#10;Description générée automatiquement">
            <a:extLst>
              <a:ext uri="{FF2B5EF4-FFF2-40B4-BE49-F238E27FC236}">
                <a16:creationId xmlns:a16="http://schemas.microsoft.com/office/drawing/2014/main" id="{1639C9BD-57F5-3DC0-4B7B-DEEDBB343F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707" y="1798138"/>
            <a:ext cx="2331971" cy="5059862"/>
          </a:xfrm>
          <a:prstGeom prst="rect">
            <a:avLst/>
          </a:prstGeom>
          <a:ln>
            <a:solidFill>
              <a:schemeClr val="tx1"/>
            </a:solidFill>
          </a:ln>
        </p:spPr>
      </p:pic>
      <p:pic>
        <p:nvPicPr>
          <p:cNvPr id="11" name="Image 10" descr="Une image contenant texte, capture d’écran, lettre, document&#10;&#10;Description générée automatiquement">
            <a:extLst>
              <a:ext uri="{FF2B5EF4-FFF2-40B4-BE49-F238E27FC236}">
                <a16:creationId xmlns:a16="http://schemas.microsoft.com/office/drawing/2014/main" id="{2AFB5CEE-FF5D-14F1-45FF-397F85167F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8632" y="1798138"/>
            <a:ext cx="2331971" cy="5059863"/>
          </a:xfrm>
          <a:prstGeom prst="rect">
            <a:avLst/>
          </a:prstGeom>
          <a:ln>
            <a:solidFill>
              <a:schemeClr val="tx1"/>
            </a:solidFill>
          </a:ln>
        </p:spPr>
      </p:pic>
      <p:pic>
        <p:nvPicPr>
          <p:cNvPr id="13" name="Image 12" descr="Une image contenant texte, capture d’écran, conception&#10;&#10;Description générée automatiquement">
            <a:extLst>
              <a:ext uri="{FF2B5EF4-FFF2-40B4-BE49-F238E27FC236}">
                <a16:creationId xmlns:a16="http://schemas.microsoft.com/office/drawing/2014/main" id="{7D2C6ABE-5ACC-BADE-1C54-DA9B9A940D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0014" y="1798136"/>
            <a:ext cx="2331971" cy="5059863"/>
          </a:xfrm>
          <a:prstGeom prst="rect">
            <a:avLst/>
          </a:prstGeom>
          <a:ln>
            <a:solidFill>
              <a:schemeClr val="tx1"/>
            </a:solidFill>
          </a:ln>
        </p:spPr>
      </p:pic>
    </p:spTree>
    <p:custDataLst>
      <p:tags r:id="rId1"/>
    </p:custDataLst>
    <p:extLst>
      <p:ext uri="{BB962C8B-B14F-4D97-AF65-F5344CB8AC3E}">
        <p14:creationId xmlns:p14="http://schemas.microsoft.com/office/powerpoint/2010/main" val="77093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68B89EC8-6203-768E-C6AF-3E7B7D071B8F}"/>
              </a:ext>
            </a:extLst>
          </p:cNvPr>
          <p:cNvSpPr/>
          <p:nvPr/>
        </p:nvSpPr>
        <p:spPr>
          <a:xfrm>
            <a:off x="838200" y="3287571"/>
            <a:ext cx="10515600" cy="27821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800" dirty="0">
                <a:solidFill>
                  <a:schemeClr val="bg1"/>
                </a:solidFill>
              </a:rPr>
              <a:t>4 grandes fonctions et feedbacks : </a:t>
            </a:r>
          </a:p>
          <a:p>
            <a:pPr marL="285750" indent="-285750" algn="just">
              <a:buFont typeface="Arial" panose="020B0604020202020204" pitchFamily="34" charset="0"/>
              <a:buChar char="•"/>
            </a:pPr>
            <a:r>
              <a:rPr lang="fr-FR" sz="2800" dirty="0">
                <a:solidFill>
                  <a:schemeClr val="bg1"/>
                </a:solidFill>
              </a:rPr>
              <a:t>Descriptive</a:t>
            </a:r>
          </a:p>
          <a:p>
            <a:pPr marL="285750" indent="-285750" algn="just">
              <a:buFont typeface="Arial" panose="020B0604020202020204" pitchFamily="34" charset="0"/>
              <a:buChar char="•"/>
            </a:pPr>
            <a:r>
              <a:rPr lang="fr-FR" sz="2800" dirty="0">
                <a:solidFill>
                  <a:schemeClr val="bg1"/>
                </a:solidFill>
              </a:rPr>
              <a:t>Diagnostique</a:t>
            </a:r>
          </a:p>
          <a:p>
            <a:pPr marL="285750" indent="-285750" algn="just">
              <a:buFont typeface="Arial" panose="020B0604020202020204" pitchFamily="34" charset="0"/>
              <a:buChar char="•"/>
            </a:pPr>
            <a:r>
              <a:rPr lang="fr-FR" sz="2800" dirty="0">
                <a:solidFill>
                  <a:schemeClr val="bg1"/>
                </a:solidFill>
              </a:rPr>
              <a:t>Prédictive</a:t>
            </a:r>
          </a:p>
          <a:p>
            <a:pPr marL="285750" indent="-285750" algn="just">
              <a:buFont typeface="Arial" panose="020B0604020202020204" pitchFamily="34" charset="0"/>
              <a:buChar char="•"/>
            </a:pPr>
            <a:r>
              <a:rPr lang="fr-FR" sz="2800" dirty="0">
                <a:solidFill>
                  <a:schemeClr val="bg1"/>
                </a:solidFill>
              </a:rPr>
              <a:t>Prescriptive</a:t>
            </a:r>
          </a:p>
        </p:txBody>
      </p:sp>
      <p:sp>
        <p:nvSpPr>
          <p:cNvPr id="2" name="Titre 1">
            <a:extLst>
              <a:ext uri="{FF2B5EF4-FFF2-40B4-BE49-F238E27FC236}">
                <a16:creationId xmlns:a16="http://schemas.microsoft.com/office/drawing/2014/main" id="{188821AD-E54B-C724-3D80-B1AE3BB18A9B}"/>
              </a:ext>
            </a:extLst>
          </p:cNvPr>
          <p:cNvSpPr>
            <a:spLocks noGrp="1"/>
          </p:cNvSpPr>
          <p:nvPr>
            <p:ph type="title"/>
          </p:nvPr>
        </p:nvSpPr>
        <p:spPr/>
        <p:txBody>
          <a:bodyPr/>
          <a:lstStyle/>
          <a:p>
            <a:r>
              <a:rPr lang="fr-FR" dirty="0"/>
              <a:t>Learning Analytics</a:t>
            </a:r>
          </a:p>
        </p:txBody>
      </p:sp>
      <p:sp>
        <p:nvSpPr>
          <p:cNvPr id="5" name="Rectangle : coins arrondis 4">
            <a:extLst>
              <a:ext uri="{FF2B5EF4-FFF2-40B4-BE49-F238E27FC236}">
                <a16:creationId xmlns:a16="http://schemas.microsoft.com/office/drawing/2014/main" id="{F8761029-9C09-1CF9-2C16-A5C83BB8AA8F}"/>
              </a:ext>
            </a:extLst>
          </p:cNvPr>
          <p:cNvSpPr/>
          <p:nvPr/>
        </p:nvSpPr>
        <p:spPr>
          <a:xfrm>
            <a:off x="838200" y="1337482"/>
            <a:ext cx="10515600" cy="1815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BE" sz="2400" b="1" dirty="0">
                <a:solidFill>
                  <a:schemeClr val="bg1"/>
                </a:solidFill>
                <a:latin typeface="MetaWebPro"/>
              </a:rPr>
              <a:t>Selon la norme ISO/IEC TR 20748-1:2016, </a:t>
            </a:r>
            <a:r>
              <a:rPr lang="fr-BE" sz="2400" b="1" dirty="0">
                <a:solidFill>
                  <a:schemeClr val="bg1"/>
                </a:solidFill>
              </a:rPr>
              <a:t>Les Learning Analytics constituent la discipline consacrée à la mesure, la collecte, l’analyse et la présentation de  rapports basés sur des données des apprenants en contexte d’apprentissage  dans le but de comprendre et d’optimiser l’apprentissage et le contexte</a:t>
            </a:r>
            <a:endParaRPr lang="fr-FR" sz="2400" dirty="0">
              <a:solidFill>
                <a:schemeClr val="bg1"/>
              </a:solidFill>
            </a:endParaRPr>
          </a:p>
        </p:txBody>
      </p:sp>
      <p:sp>
        <p:nvSpPr>
          <p:cNvPr id="8" name="Accolade fermante 7">
            <a:extLst>
              <a:ext uri="{FF2B5EF4-FFF2-40B4-BE49-F238E27FC236}">
                <a16:creationId xmlns:a16="http://schemas.microsoft.com/office/drawing/2014/main" id="{CEC12623-E985-B887-3F2B-C564B919221A}"/>
              </a:ext>
            </a:extLst>
          </p:cNvPr>
          <p:cNvSpPr/>
          <p:nvPr/>
        </p:nvSpPr>
        <p:spPr>
          <a:xfrm>
            <a:off x="5540991" y="4435522"/>
            <a:ext cx="300251" cy="14193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Accolade fermante 8">
            <a:extLst>
              <a:ext uri="{FF2B5EF4-FFF2-40B4-BE49-F238E27FC236}">
                <a16:creationId xmlns:a16="http://schemas.microsoft.com/office/drawing/2014/main" id="{B9908B39-06C4-21DF-EEF0-8712C16B659C}"/>
              </a:ext>
            </a:extLst>
          </p:cNvPr>
          <p:cNvSpPr/>
          <p:nvPr/>
        </p:nvSpPr>
        <p:spPr>
          <a:xfrm>
            <a:off x="3603005" y="4996766"/>
            <a:ext cx="532263" cy="735295"/>
          </a:xfrm>
          <a:prstGeom prst="rightBrace">
            <a:avLst>
              <a:gd name="adj1" fmla="val 53688"/>
              <a:gd name="adj2" fmla="val 50000"/>
            </a:avLst>
          </a:prstGeom>
          <a:ln w="412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ZoneTexte 10">
            <a:extLst>
              <a:ext uri="{FF2B5EF4-FFF2-40B4-BE49-F238E27FC236}">
                <a16:creationId xmlns:a16="http://schemas.microsoft.com/office/drawing/2014/main" id="{A498FA16-725F-1827-9BC8-17FF121BF951}"/>
              </a:ext>
            </a:extLst>
          </p:cNvPr>
          <p:cNvSpPr txBox="1"/>
          <p:nvPr/>
        </p:nvSpPr>
        <p:spPr>
          <a:xfrm>
            <a:off x="4462705" y="5179747"/>
            <a:ext cx="385042" cy="369332"/>
          </a:xfrm>
          <a:prstGeom prst="rect">
            <a:avLst/>
          </a:prstGeom>
          <a:noFill/>
        </p:spPr>
        <p:txBody>
          <a:bodyPr wrap="none" rtlCol="0">
            <a:spAutoFit/>
          </a:bodyPr>
          <a:lstStyle/>
          <a:p>
            <a:r>
              <a:rPr lang="fr-FR" b="1" dirty="0">
                <a:solidFill>
                  <a:schemeClr val="bg1"/>
                </a:solidFill>
              </a:rPr>
              <a:t>IA</a:t>
            </a:r>
          </a:p>
        </p:txBody>
      </p:sp>
    </p:spTree>
    <p:extLst>
      <p:ext uri="{BB962C8B-B14F-4D97-AF65-F5344CB8AC3E}">
        <p14:creationId xmlns:p14="http://schemas.microsoft.com/office/powerpoint/2010/main" val="1762939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7BC69F6-E834-84E5-7F9A-2F1D8C041D07}"/>
              </a:ext>
            </a:extLst>
          </p:cNvPr>
          <p:cNvSpPr>
            <a:spLocks noGrp="1"/>
          </p:cNvSpPr>
          <p:nvPr>
            <p:ph idx="1"/>
          </p:nvPr>
        </p:nvSpPr>
        <p:spPr/>
        <p:txBody>
          <a:bodyPr>
            <a:normAutofit fontScale="85000" lnSpcReduction="20000"/>
          </a:bodyPr>
          <a:lstStyle/>
          <a:p>
            <a:r>
              <a:rPr lang="fr-FR" sz="2800" dirty="0"/>
              <a:t>Constat : Les tests utilisés pour diagnostiquer la dysgraphie sont largement imparfaits, notamment dans leur capacité à analyser les éléments dynamiques de l’écriture. Or,  les moyens technologiques et, notamment, l’écriture sur tablette permettent de recueillir des informations sur ces éléments dynamiques. </a:t>
            </a:r>
          </a:p>
          <a:p>
            <a:r>
              <a:rPr lang="fr-FR" sz="2800" dirty="0"/>
              <a:t>Recueil d’un ensemble de données liées à l’écriture (espace entre les mots, tremblements, vitesse de l’écriture, pression et inclinaison du crayon électronique sur l’axe des X et des Y, la vitesse du changement de l’inclinaison, ...) </a:t>
            </a:r>
          </a:p>
          <a:p>
            <a:r>
              <a:rPr lang="fr-FR" sz="2800" dirty="0"/>
              <a:t>Approche de </a:t>
            </a:r>
            <a:r>
              <a:rPr lang="fr-FR" sz="2800" dirty="0" err="1"/>
              <a:t>deep</a:t>
            </a:r>
            <a:r>
              <a:rPr lang="fr-FR" sz="2800" dirty="0"/>
              <a:t> </a:t>
            </a:r>
            <a:r>
              <a:rPr lang="fr-FR" sz="2800" dirty="0" err="1"/>
              <a:t>learning</a:t>
            </a:r>
            <a:r>
              <a:rPr lang="fr-FR" sz="2800" dirty="0"/>
              <a:t> dans laquelle les caractéristiques à observer sont fixées. Set de données d’élèves diagnostiqués et caractérisés comme dysgraphiques et comme non dysgraphiques. </a:t>
            </a:r>
          </a:p>
          <a:p>
            <a:r>
              <a:rPr lang="fr-FR" sz="2800" dirty="0"/>
              <a:t>Validation du modèle sur un autre corpus de données</a:t>
            </a:r>
          </a:p>
          <a:p>
            <a:r>
              <a:rPr lang="fr-FR" sz="2800" dirty="0"/>
              <a:t>Résultats : émergence d’un modèle plus complet permettant un diagnostic plus précis de la dysgraphie, ouvrant la voie à de meilleurs outils de remédiation.</a:t>
            </a:r>
          </a:p>
          <a:p>
            <a:endParaRPr lang="fr-FR" dirty="0"/>
          </a:p>
        </p:txBody>
      </p:sp>
      <p:sp>
        <p:nvSpPr>
          <p:cNvPr id="4" name="Titre 1">
            <a:extLst>
              <a:ext uri="{FF2B5EF4-FFF2-40B4-BE49-F238E27FC236}">
                <a16:creationId xmlns:a16="http://schemas.microsoft.com/office/drawing/2014/main" id="{8E4FFFD6-B995-3156-BEE6-D9B6868381BD}"/>
              </a:ext>
            </a:extLst>
          </p:cNvPr>
          <p:cNvSpPr>
            <a:spLocks noGrp="1"/>
          </p:cNvSpPr>
          <p:nvPr>
            <p:ph type="title"/>
          </p:nvPr>
        </p:nvSpPr>
        <p:spPr/>
        <p:txBody>
          <a:bodyPr>
            <a:normAutofit fontScale="90000"/>
          </a:bodyPr>
          <a:lstStyle/>
          <a:p>
            <a:r>
              <a:rPr lang="fr-FR" sz="4400" dirty="0" err="1"/>
              <a:t>Automated</a:t>
            </a:r>
            <a:r>
              <a:rPr lang="fr-FR" sz="4400" dirty="0"/>
              <a:t> </a:t>
            </a:r>
            <a:r>
              <a:rPr lang="fr-FR" sz="4400" dirty="0" err="1"/>
              <a:t>human-level</a:t>
            </a:r>
            <a:r>
              <a:rPr lang="fr-FR" sz="4400" dirty="0"/>
              <a:t> </a:t>
            </a:r>
            <a:r>
              <a:rPr lang="fr-FR" sz="4400" dirty="0" err="1"/>
              <a:t>diagnosis</a:t>
            </a:r>
            <a:r>
              <a:rPr lang="fr-FR" sz="4400" dirty="0"/>
              <a:t> of </a:t>
            </a:r>
            <a:r>
              <a:rPr lang="fr-FR" sz="4400" dirty="0" err="1"/>
              <a:t>dysgraphia</a:t>
            </a:r>
            <a:r>
              <a:rPr lang="fr-FR" sz="4400" dirty="0"/>
              <a:t> </a:t>
            </a:r>
            <a:r>
              <a:rPr lang="fr-FR" sz="4400" dirty="0" err="1"/>
              <a:t>using</a:t>
            </a:r>
            <a:r>
              <a:rPr lang="fr-FR" sz="4400" dirty="0"/>
              <a:t> a consumer </a:t>
            </a:r>
            <a:r>
              <a:rPr lang="fr-FR" sz="4400" dirty="0" err="1"/>
              <a:t>tablet</a:t>
            </a:r>
            <a:r>
              <a:rPr lang="fr-FR" sz="4800" dirty="0"/>
              <a:t> (</a:t>
            </a:r>
            <a:r>
              <a:rPr lang="fr-FR" sz="3600" dirty="0" err="1"/>
              <a:t>Asselborn</a:t>
            </a:r>
            <a:r>
              <a:rPr lang="fr-FR" sz="3600" dirty="0"/>
              <a:t> et al., 2018)</a:t>
            </a:r>
            <a:endParaRPr lang="fr-FR" dirty="0"/>
          </a:p>
        </p:txBody>
      </p:sp>
    </p:spTree>
    <p:extLst>
      <p:ext uri="{BB962C8B-B14F-4D97-AF65-F5344CB8AC3E}">
        <p14:creationId xmlns:p14="http://schemas.microsoft.com/office/powerpoint/2010/main" val="1425172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extLst>
              <p:ext uri="{D42A27DB-BD31-4B8C-83A1-F6EECF244321}">
                <p14:modId xmlns:p14="http://schemas.microsoft.com/office/powerpoint/2010/main" val="985304800"/>
              </p:ext>
            </p:extLst>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2729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255AF59C-7DA6-3F70-AD5D-3DEC7614D1A0}"/>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Peux-tu élaborer une grille d'évaluation pour évaluer l'orthographe et la grammaire d'une rédaction en français, en fournissant des critères détaillés avec des sous-critères distincts, et en précisant les niveaux d'erreurs attendus pour chaque critère afin de correspondre à un niveau d'étudiants débutants à l'université?</a:t>
            </a: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7" name="Image 6">
            <a:extLst>
              <a:ext uri="{FF2B5EF4-FFF2-40B4-BE49-F238E27FC236}">
                <a16:creationId xmlns:a16="http://schemas.microsoft.com/office/drawing/2014/main" id="{99FEE7A1-8AB5-3B69-709A-92F11E52A867}"/>
              </a:ext>
            </a:extLst>
          </p:cNvPr>
          <p:cNvPicPr>
            <a:picLocks noChangeAspect="1"/>
          </p:cNvPicPr>
          <p:nvPr/>
        </p:nvPicPr>
        <p:blipFill>
          <a:blip r:embed="rId4"/>
          <a:stretch>
            <a:fillRect/>
          </a:stretch>
        </p:blipFill>
        <p:spPr>
          <a:xfrm>
            <a:off x="6051947" y="649042"/>
            <a:ext cx="4918537" cy="4765249"/>
          </a:xfrm>
          <a:prstGeom prst="rect">
            <a:avLst/>
          </a:prstGeom>
          <a:ln>
            <a:solidFill>
              <a:schemeClr val="accent1">
                <a:shade val="15000"/>
              </a:schemeClr>
            </a:solidFill>
          </a:ln>
        </p:spPr>
      </p:pic>
      <p:pic>
        <p:nvPicPr>
          <p:cNvPr id="8" name="Image 7">
            <a:extLst>
              <a:ext uri="{FF2B5EF4-FFF2-40B4-BE49-F238E27FC236}">
                <a16:creationId xmlns:a16="http://schemas.microsoft.com/office/drawing/2014/main" id="{9A606D85-585D-F6AE-DDDA-8163DA645B7D}"/>
              </a:ext>
            </a:extLst>
          </p:cNvPr>
          <p:cNvPicPr>
            <a:picLocks noChangeAspect="1"/>
          </p:cNvPicPr>
          <p:nvPr/>
        </p:nvPicPr>
        <p:blipFill>
          <a:blip r:embed="rId5"/>
          <a:stretch>
            <a:fillRect/>
          </a:stretch>
        </p:blipFill>
        <p:spPr>
          <a:xfrm>
            <a:off x="6051946" y="862505"/>
            <a:ext cx="4918537" cy="4721119"/>
          </a:xfrm>
          <a:prstGeom prst="rect">
            <a:avLst/>
          </a:prstGeom>
          <a:ln>
            <a:solidFill>
              <a:schemeClr val="accent1">
                <a:shade val="15000"/>
              </a:schemeClr>
            </a:solidFill>
          </a:ln>
        </p:spPr>
      </p:pic>
    </p:spTree>
    <p:custDataLst>
      <p:tags r:id="rId1"/>
    </p:custDataLst>
    <p:extLst>
      <p:ext uri="{BB962C8B-B14F-4D97-AF65-F5344CB8AC3E}">
        <p14:creationId xmlns:p14="http://schemas.microsoft.com/office/powerpoint/2010/main" val="327278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extLst>
              <p:ext uri="{D42A27DB-BD31-4B8C-83A1-F6EECF244321}">
                <p14:modId xmlns:p14="http://schemas.microsoft.com/office/powerpoint/2010/main" val="441503352"/>
              </p:ext>
            </p:extLst>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784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76608-3D0A-B4E0-49A2-84752E3228B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41B31B8-B5AC-6289-E1E1-4F8AAF3A5654}"/>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E3FEA694-860E-98A6-FC43-E9F783A3C883}"/>
              </a:ext>
            </a:extLst>
          </p:cNvPr>
          <p:cNvPicPr>
            <a:picLocks noChangeAspect="1"/>
          </p:cNvPicPr>
          <p:nvPr/>
        </p:nvPicPr>
        <p:blipFill>
          <a:blip r:embed="rId2"/>
          <a:stretch>
            <a:fillRect/>
          </a:stretch>
        </p:blipFill>
        <p:spPr>
          <a:xfrm>
            <a:off x="2209800" y="0"/>
            <a:ext cx="7772400" cy="6693454"/>
          </a:xfrm>
          <a:prstGeom prst="rect">
            <a:avLst/>
          </a:prstGeom>
        </p:spPr>
      </p:pic>
    </p:spTree>
    <p:extLst>
      <p:ext uri="{BB962C8B-B14F-4D97-AF65-F5344CB8AC3E}">
        <p14:creationId xmlns:p14="http://schemas.microsoft.com/office/powerpoint/2010/main" val="430168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B">
            <a:hlinkClick r:id="" action="ppaction://media"/>
            <a:extLst>
              <a:ext uri="{FF2B5EF4-FFF2-40B4-BE49-F238E27FC236}">
                <a16:creationId xmlns:a16="http://schemas.microsoft.com/office/drawing/2014/main" id="{9440A41A-7D07-3668-55FA-1BA61690BF6B}"/>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810131" y="578364"/>
            <a:ext cx="8886067" cy="5553792"/>
          </a:xfrm>
          <a:prstGeom prst="rect">
            <a:avLst/>
          </a:prstGeom>
        </p:spPr>
      </p:pic>
      <p:sp>
        <p:nvSpPr>
          <p:cNvPr id="5" name="ZoneTexte 4">
            <a:extLst>
              <a:ext uri="{FF2B5EF4-FFF2-40B4-BE49-F238E27FC236}">
                <a16:creationId xmlns:a16="http://schemas.microsoft.com/office/drawing/2014/main" id="{8DFB0750-F9A4-4037-C2C2-7FDEC8E14420}"/>
              </a:ext>
            </a:extLst>
          </p:cNvPr>
          <p:cNvSpPr txBox="1"/>
          <p:nvPr/>
        </p:nvSpPr>
        <p:spPr>
          <a:xfrm>
            <a:off x="235974" y="0"/>
            <a:ext cx="3967316" cy="584775"/>
          </a:xfrm>
          <a:prstGeom prst="rect">
            <a:avLst/>
          </a:prstGeom>
          <a:noFill/>
        </p:spPr>
        <p:txBody>
          <a:bodyPr wrap="square" rtlCol="0">
            <a:spAutoFit/>
          </a:bodyPr>
          <a:lstStyle/>
          <a:p>
            <a:r>
              <a:rPr lang="fr-FR" sz="3200" dirty="0" err="1"/>
              <a:t>www.cognii.com</a:t>
            </a:r>
            <a:r>
              <a:rPr lang="fr-FR" sz="3200" dirty="0"/>
              <a:t>/</a:t>
            </a:r>
          </a:p>
        </p:txBody>
      </p:sp>
    </p:spTree>
    <p:custDataLst>
      <p:tags r:id="rId1"/>
    </p:custDataLst>
    <p:extLst>
      <p:ext uri="{BB962C8B-B14F-4D97-AF65-F5344CB8AC3E}">
        <p14:creationId xmlns:p14="http://schemas.microsoft.com/office/powerpoint/2010/main" val="238316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3484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835DB-AA99-AA34-482F-2EF78C5F259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34E7C49-BD68-0565-A0E6-1308CE8E91C2}"/>
              </a:ext>
            </a:extLst>
          </p:cNvPr>
          <p:cNvSpPr>
            <a:spLocks noGrp="1"/>
          </p:cNvSpPr>
          <p:nvPr>
            <p:ph type="title"/>
          </p:nvPr>
        </p:nvSpPr>
        <p:spPr/>
        <p:txBody>
          <a:bodyPr/>
          <a:lstStyle/>
          <a:p>
            <a:r>
              <a:rPr lang="fr-FR" dirty="0"/>
              <a:t>Structure de la conférence</a:t>
            </a:r>
          </a:p>
        </p:txBody>
      </p:sp>
      <p:sp>
        <p:nvSpPr>
          <p:cNvPr id="3" name="Espace réservé du contenu 2">
            <a:extLst>
              <a:ext uri="{FF2B5EF4-FFF2-40B4-BE49-F238E27FC236}">
                <a16:creationId xmlns:a16="http://schemas.microsoft.com/office/drawing/2014/main" id="{549A9BFF-79D1-273E-A4AC-F46E9FC3F15F}"/>
              </a:ext>
            </a:extLst>
          </p:cNvPr>
          <p:cNvSpPr>
            <a:spLocks noGrp="1"/>
          </p:cNvSpPr>
          <p:nvPr>
            <p:ph idx="1"/>
          </p:nvPr>
        </p:nvSpPr>
        <p:spPr/>
        <p:txBody>
          <a:bodyPr/>
          <a:lstStyle/>
          <a:p>
            <a:r>
              <a:rPr lang="fr-BE" dirty="0">
                <a:effectLst/>
                <a:latin typeface="Helvetica" pitchFamily="2" charset="0"/>
              </a:rPr>
              <a:t>« </a:t>
            </a:r>
            <a:r>
              <a:rPr lang="fr-BE" i="1" dirty="0">
                <a:solidFill>
                  <a:srgbClr val="00B050"/>
                </a:solidFill>
                <a:latin typeface="Helvetica" pitchFamily="2" charset="0"/>
              </a:rPr>
              <a:t>C</a:t>
            </a:r>
            <a:r>
              <a:rPr lang="fr-BE" i="1" dirty="0">
                <a:solidFill>
                  <a:srgbClr val="00B050"/>
                </a:solidFill>
                <a:effectLst/>
                <a:latin typeface="Helvetica" pitchFamily="2" charset="0"/>
              </a:rPr>
              <a:t>es défis exercent une pression importante </a:t>
            </a:r>
            <a:r>
              <a:rPr lang="fr-BE" i="1" dirty="0">
                <a:effectLst/>
                <a:latin typeface="Helvetica" pitchFamily="2" charset="0"/>
              </a:rPr>
              <a:t>sur les universités pour qu'elles </a:t>
            </a:r>
            <a:r>
              <a:rPr lang="fr-BE" i="1" dirty="0">
                <a:solidFill>
                  <a:srgbClr val="C00000"/>
                </a:solidFill>
                <a:effectLst/>
                <a:latin typeface="Helvetica" pitchFamily="2" charset="0"/>
              </a:rPr>
              <a:t>mettent de l'ordre dans le paysage perturbé de l'évaluation</a:t>
            </a:r>
            <a:r>
              <a:rPr lang="fr-BE" i="1" dirty="0">
                <a:effectLst/>
                <a:latin typeface="Helvetica" pitchFamily="2" charset="0"/>
              </a:rPr>
              <a:t> par le biais de l'élaboration de politiques ». (</a:t>
            </a:r>
            <a:r>
              <a:rPr lang="fr-BE" dirty="0" err="1">
                <a:effectLst/>
                <a:latin typeface="Helvetica" pitchFamily="2" charset="0"/>
              </a:rPr>
              <a:t>Jiahui</a:t>
            </a:r>
            <a:r>
              <a:rPr lang="fr-BE" dirty="0">
                <a:effectLst/>
                <a:latin typeface="Helvetica" pitchFamily="2" charset="0"/>
              </a:rPr>
              <a:t> Luo, 2023)</a:t>
            </a:r>
          </a:p>
          <a:p>
            <a:pPr lvl="1"/>
            <a:r>
              <a:rPr lang="fr-BE" dirty="0">
                <a:solidFill>
                  <a:srgbClr val="00B050"/>
                </a:solidFill>
                <a:latin typeface="Helvetica" pitchFamily="2" charset="0"/>
              </a:rPr>
              <a:t>L’évaluation dans l’enseignement supérieur : un système en tension. </a:t>
            </a:r>
          </a:p>
          <a:p>
            <a:pPr lvl="1"/>
            <a:r>
              <a:rPr lang="fr-BE" dirty="0">
                <a:solidFill>
                  <a:schemeClr val="bg1">
                    <a:lumMod val="75000"/>
                  </a:schemeClr>
                </a:solidFill>
                <a:effectLst/>
                <a:latin typeface="Helvetica" pitchFamily="2" charset="0"/>
              </a:rPr>
              <a:t>L’IA générateur de doute</a:t>
            </a:r>
          </a:p>
          <a:p>
            <a:pPr lvl="1"/>
            <a:r>
              <a:rPr lang="fr-BE" dirty="0">
                <a:solidFill>
                  <a:schemeClr val="bg1">
                    <a:lumMod val="75000"/>
                  </a:schemeClr>
                </a:solidFill>
                <a:latin typeface="Helvetica" pitchFamily="2" charset="0"/>
              </a:rPr>
              <a:t>L’IA solution partielle au problème. </a:t>
            </a:r>
            <a:endParaRPr lang="fr-BE" dirty="0">
              <a:solidFill>
                <a:schemeClr val="bg1">
                  <a:lumMod val="75000"/>
                </a:schemeClr>
              </a:solidFill>
              <a:effectLst/>
              <a:latin typeface="Helvetica" pitchFamily="2" charset="0"/>
            </a:endParaRPr>
          </a:p>
          <a:p>
            <a:endParaRPr lang="fr-BE" dirty="0">
              <a:effectLst/>
              <a:latin typeface="Helvetica" pitchFamily="2" charset="0"/>
            </a:endParaRPr>
          </a:p>
          <a:p>
            <a:endParaRPr lang="fr-BE" i="1" dirty="0">
              <a:effectLst/>
              <a:latin typeface="Helvetica" pitchFamily="2" charset="0"/>
            </a:endParaRPr>
          </a:p>
        </p:txBody>
      </p:sp>
      <p:sp>
        <p:nvSpPr>
          <p:cNvPr id="4" name="ZoneTexte 3">
            <a:extLst>
              <a:ext uri="{FF2B5EF4-FFF2-40B4-BE49-F238E27FC236}">
                <a16:creationId xmlns:a16="http://schemas.microsoft.com/office/drawing/2014/main" id="{AD16233A-BA48-8BC0-6B42-096645A5D60D}"/>
              </a:ext>
            </a:extLst>
          </p:cNvPr>
          <p:cNvSpPr txBox="1"/>
          <p:nvPr/>
        </p:nvSpPr>
        <p:spPr>
          <a:xfrm>
            <a:off x="2648606" y="6292575"/>
            <a:ext cx="6136616" cy="830997"/>
          </a:xfrm>
          <a:prstGeom prst="rect">
            <a:avLst/>
          </a:prstGeom>
          <a:noFill/>
        </p:spPr>
        <p:txBody>
          <a:bodyPr wrap="none" rtlCol="0">
            <a:spAutoFit/>
          </a:bodyPr>
          <a:lstStyle/>
          <a:p>
            <a:r>
              <a:rPr lang="fr-BE" sz="1200" dirty="0" err="1">
                <a:effectLst/>
                <a:latin typeface="Helvetica" pitchFamily="2" charset="0"/>
              </a:rPr>
              <a:t>Jiahui</a:t>
            </a:r>
            <a:r>
              <a:rPr lang="fr-BE" sz="1200" dirty="0">
                <a:effectLst/>
                <a:latin typeface="Helvetica" pitchFamily="2" charset="0"/>
              </a:rPr>
              <a:t> Luo ( Jess) (04 </a:t>
            </a:r>
            <a:r>
              <a:rPr lang="fr-BE" sz="1200" dirty="0" err="1">
                <a:effectLst/>
                <a:latin typeface="Helvetica" pitchFamily="2" charset="0"/>
              </a:rPr>
              <a:t>Feb</a:t>
            </a:r>
            <a:r>
              <a:rPr lang="fr-BE" sz="1200" dirty="0">
                <a:effectLst/>
                <a:latin typeface="Helvetica" pitchFamily="2" charset="0"/>
              </a:rPr>
              <a:t> 2024) : A </a:t>
            </a:r>
            <a:r>
              <a:rPr lang="fr-BE" sz="1200" dirty="0" err="1">
                <a:effectLst/>
                <a:latin typeface="Helvetica" pitchFamily="2" charset="0"/>
              </a:rPr>
              <a:t>critical</a:t>
            </a:r>
            <a:r>
              <a:rPr lang="fr-BE" sz="1200" dirty="0">
                <a:effectLst/>
                <a:latin typeface="Helvetica" pitchFamily="2" charset="0"/>
              </a:rPr>
              <a:t> </a:t>
            </a:r>
            <a:r>
              <a:rPr lang="fr-BE" sz="1200" dirty="0" err="1">
                <a:effectLst/>
                <a:latin typeface="Helvetica" pitchFamily="2" charset="0"/>
              </a:rPr>
              <a:t>review</a:t>
            </a:r>
            <a:r>
              <a:rPr lang="fr-BE" sz="1200" dirty="0">
                <a:effectLst/>
                <a:latin typeface="Helvetica" pitchFamily="2" charset="0"/>
              </a:rPr>
              <a:t> of </a:t>
            </a:r>
            <a:r>
              <a:rPr lang="fr-BE" sz="1200" dirty="0" err="1">
                <a:effectLst/>
                <a:latin typeface="Helvetica" pitchFamily="2" charset="0"/>
              </a:rPr>
              <a:t>GenAI</a:t>
            </a:r>
            <a:r>
              <a:rPr lang="fr-BE" sz="1200" dirty="0">
                <a:effectLst/>
                <a:latin typeface="Helvetica" pitchFamily="2" charset="0"/>
              </a:rPr>
              <a:t> </a:t>
            </a:r>
            <a:r>
              <a:rPr lang="fr-BE" sz="1200" dirty="0" err="1">
                <a:effectLst/>
                <a:latin typeface="Helvetica" pitchFamily="2" charset="0"/>
              </a:rPr>
              <a:t>policies</a:t>
            </a:r>
            <a:r>
              <a:rPr lang="fr-BE" sz="1200" dirty="0">
                <a:effectLst/>
                <a:latin typeface="Helvetica" pitchFamily="2" charset="0"/>
              </a:rPr>
              <a:t> in</a:t>
            </a:r>
          </a:p>
          <a:p>
            <a:r>
              <a:rPr lang="fr-BE" sz="1200" dirty="0" err="1">
                <a:effectLst/>
                <a:latin typeface="Helvetica" pitchFamily="2" charset="0"/>
              </a:rPr>
              <a:t>higher</a:t>
            </a:r>
            <a:r>
              <a:rPr lang="fr-BE" sz="1200" dirty="0">
                <a:effectLst/>
                <a:latin typeface="Helvetica" pitchFamily="2" charset="0"/>
              </a:rPr>
              <a:t> </a:t>
            </a:r>
            <a:r>
              <a:rPr lang="fr-BE" sz="1200" dirty="0" err="1">
                <a:effectLst/>
                <a:latin typeface="Helvetica" pitchFamily="2" charset="0"/>
              </a:rPr>
              <a:t>education</a:t>
            </a:r>
            <a:r>
              <a:rPr lang="fr-BE" sz="1200" dirty="0">
                <a:effectLst/>
                <a:latin typeface="Helvetica" pitchFamily="2" charset="0"/>
              </a:rPr>
              <a:t> </a:t>
            </a:r>
            <a:r>
              <a:rPr lang="fr-BE" sz="1200" dirty="0" err="1">
                <a:effectLst/>
                <a:latin typeface="Helvetica" pitchFamily="2" charset="0"/>
              </a:rPr>
              <a:t>assessment</a:t>
            </a:r>
            <a:r>
              <a:rPr lang="fr-BE" sz="1200" dirty="0">
                <a:effectLst/>
                <a:latin typeface="Helvetica" pitchFamily="2" charset="0"/>
              </a:rPr>
              <a:t> : a call to </a:t>
            </a:r>
            <a:r>
              <a:rPr lang="fr-BE" sz="1200" dirty="0" err="1">
                <a:effectLst/>
                <a:latin typeface="Helvetica" pitchFamily="2" charset="0"/>
              </a:rPr>
              <a:t>reconsider</a:t>
            </a:r>
            <a:r>
              <a:rPr lang="fr-BE" sz="1200" dirty="0">
                <a:effectLst/>
                <a:latin typeface="Helvetica" pitchFamily="2" charset="0"/>
              </a:rPr>
              <a:t> the "</a:t>
            </a:r>
            <a:r>
              <a:rPr lang="fr-BE" sz="1200" dirty="0" err="1">
                <a:effectLst/>
                <a:latin typeface="Helvetica" pitchFamily="2" charset="0"/>
              </a:rPr>
              <a:t>originality</a:t>
            </a:r>
            <a:r>
              <a:rPr lang="fr-BE" sz="1200" dirty="0">
                <a:effectLst/>
                <a:latin typeface="Helvetica" pitchFamily="2" charset="0"/>
              </a:rPr>
              <a:t>" of </a:t>
            </a:r>
            <a:r>
              <a:rPr lang="fr-BE" sz="1200" dirty="0" err="1">
                <a:effectLst/>
                <a:latin typeface="Helvetica" pitchFamily="2" charset="0"/>
              </a:rPr>
              <a:t>students</a:t>
            </a:r>
            <a:r>
              <a:rPr lang="fr-BE" sz="1200" dirty="0">
                <a:effectLst/>
                <a:latin typeface="Helvetica" pitchFamily="2" charset="0"/>
              </a:rPr>
              <a:t>' </a:t>
            </a:r>
            <a:r>
              <a:rPr lang="fr-BE" sz="1200" dirty="0" err="1">
                <a:effectLst/>
                <a:latin typeface="Helvetica" pitchFamily="2" charset="0"/>
              </a:rPr>
              <a:t>work</a:t>
            </a:r>
            <a:r>
              <a:rPr lang="fr-BE" sz="1200" dirty="0">
                <a:effectLst/>
                <a:latin typeface="Helvetica" pitchFamily="2" charset="0"/>
              </a:rPr>
              <a:t> ,</a:t>
            </a:r>
          </a:p>
          <a:p>
            <a:r>
              <a:rPr lang="fr-BE" sz="1200" dirty="0" err="1">
                <a:effectLst/>
                <a:latin typeface="Helvetica" pitchFamily="2" charset="0"/>
              </a:rPr>
              <a:t>Assessment</a:t>
            </a:r>
            <a:r>
              <a:rPr lang="fr-BE" sz="1200" dirty="0">
                <a:effectLst/>
                <a:latin typeface="Helvetica" pitchFamily="2" charset="0"/>
              </a:rPr>
              <a:t> &amp; Evaluation in </a:t>
            </a:r>
            <a:r>
              <a:rPr lang="fr-BE" sz="1200" dirty="0" err="1">
                <a:effectLst/>
                <a:latin typeface="Helvetica" pitchFamily="2" charset="0"/>
              </a:rPr>
              <a:t>Higher</a:t>
            </a:r>
            <a:r>
              <a:rPr lang="fr-BE" sz="1200" dirty="0">
                <a:effectLst/>
                <a:latin typeface="Helvetica" pitchFamily="2" charset="0"/>
              </a:rPr>
              <a:t> Education, DOI : 10.1080/02602938.2024.2309963.</a:t>
            </a:r>
          </a:p>
          <a:p>
            <a:endParaRPr lang="fr-FR" sz="1200" dirty="0"/>
          </a:p>
        </p:txBody>
      </p:sp>
    </p:spTree>
    <p:extLst>
      <p:ext uri="{BB962C8B-B14F-4D97-AF65-F5344CB8AC3E}">
        <p14:creationId xmlns:p14="http://schemas.microsoft.com/office/powerpoint/2010/main" val="4234605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05B822-10AE-3792-2A27-EA90802B25CF}"/>
              </a:ext>
            </a:extLst>
          </p:cNvPr>
          <p:cNvSpPr>
            <a:spLocks noGrp="1"/>
          </p:cNvSpPr>
          <p:nvPr>
            <p:ph type="title"/>
          </p:nvPr>
        </p:nvSpPr>
        <p:spPr/>
        <p:txBody>
          <a:bodyPr/>
          <a:lstStyle/>
          <a:p>
            <a:r>
              <a:rPr lang="fr-FR" dirty="0"/>
              <a:t>Référentiel de compétences étudiants</a:t>
            </a:r>
          </a:p>
        </p:txBody>
      </p:sp>
      <p:sp>
        <p:nvSpPr>
          <p:cNvPr id="3" name="Espace réservé du contenu 2">
            <a:extLst>
              <a:ext uri="{FF2B5EF4-FFF2-40B4-BE49-F238E27FC236}">
                <a16:creationId xmlns:a16="http://schemas.microsoft.com/office/drawing/2014/main" id="{3D0EBCBA-DDA1-52A3-C2F6-887F35282AF7}"/>
              </a:ext>
            </a:extLst>
          </p:cNvPr>
          <p:cNvSpPr>
            <a:spLocks noGrp="1"/>
          </p:cNvSpPr>
          <p:nvPr>
            <p:ph idx="1"/>
          </p:nvPr>
        </p:nvSpPr>
        <p:spPr>
          <a:xfrm>
            <a:off x="660047" y="1341784"/>
            <a:ext cx="11144865" cy="4802187"/>
          </a:xfrm>
        </p:spPr>
        <p:txBody>
          <a:bodyPr>
            <a:normAutofit fontScale="55000" lnSpcReduction="20000"/>
          </a:bodyPr>
          <a:lstStyle/>
          <a:p>
            <a:pPr marL="0" indent="0">
              <a:lnSpc>
                <a:spcPct val="110000"/>
              </a:lnSpc>
              <a:buNone/>
            </a:pPr>
            <a:r>
              <a:rPr lang="fr-FR" sz="4000" b="1" i="1" dirty="0" err="1">
                <a:sym typeface="Wingdings" pitchFamily="2" charset="2"/>
              </a:rPr>
              <a:t>Rethinking</a:t>
            </a:r>
            <a:r>
              <a:rPr lang="fr-FR" sz="4000" b="1" i="1" dirty="0">
                <a:sym typeface="Wingdings" pitchFamily="2" charset="2"/>
              </a:rPr>
              <a:t> the </a:t>
            </a:r>
            <a:r>
              <a:rPr lang="fr-FR" sz="4000" b="1" i="1" dirty="0" err="1">
                <a:sym typeface="Wingdings" pitchFamily="2" charset="2"/>
              </a:rPr>
              <a:t>entwinement</a:t>
            </a:r>
            <a:r>
              <a:rPr lang="fr-FR" sz="4000" b="1" i="1" dirty="0">
                <a:sym typeface="Wingdings" pitchFamily="2" charset="2"/>
              </a:rPr>
              <a:t> </a:t>
            </a:r>
            <a:r>
              <a:rPr lang="fr-FR" sz="4000" b="1" i="1" dirty="0" err="1">
                <a:sym typeface="Wingdings" pitchFamily="2" charset="2"/>
              </a:rPr>
              <a:t>between</a:t>
            </a:r>
            <a:r>
              <a:rPr lang="fr-FR" sz="4000" b="1" i="1" dirty="0">
                <a:sym typeface="Wingdings" pitchFamily="2" charset="2"/>
              </a:rPr>
              <a:t> </a:t>
            </a:r>
            <a:r>
              <a:rPr lang="fr-FR" sz="4000" b="1" i="1" dirty="0" err="1">
                <a:sym typeface="Wingdings" pitchFamily="2" charset="2"/>
              </a:rPr>
              <a:t>artificial</a:t>
            </a:r>
            <a:r>
              <a:rPr lang="fr-FR" sz="4000" b="1" i="1" dirty="0">
                <a:sym typeface="Wingdings" pitchFamily="2" charset="2"/>
              </a:rPr>
              <a:t> intelligence and </a:t>
            </a:r>
            <a:r>
              <a:rPr lang="fr-FR" sz="4000" b="1" i="1" dirty="0" err="1">
                <a:sym typeface="Wingdings" pitchFamily="2" charset="2"/>
              </a:rPr>
              <a:t>human</a:t>
            </a:r>
            <a:r>
              <a:rPr lang="fr-FR" sz="4000" b="1" i="1" dirty="0">
                <a:sym typeface="Wingdings" pitchFamily="2" charset="2"/>
              </a:rPr>
              <a:t> </a:t>
            </a:r>
            <a:r>
              <a:rPr lang="fr-FR" sz="4000" b="1" i="1" dirty="0" err="1">
                <a:sym typeface="Wingdings" pitchFamily="2" charset="2"/>
              </a:rPr>
              <a:t>learning</a:t>
            </a:r>
            <a:r>
              <a:rPr lang="fr-FR" sz="4000" b="1" i="1" dirty="0">
                <a:sym typeface="Wingdings" pitchFamily="2" charset="2"/>
              </a:rPr>
              <a:t>: </a:t>
            </a:r>
            <a:r>
              <a:rPr lang="fr-FR" sz="4000" b="1" i="1" dirty="0" err="1">
                <a:sym typeface="Wingdings" pitchFamily="2" charset="2"/>
              </a:rPr>
              <a:t>What</a:t>
            </a:r>
            <a:r>
              <a:rPr lang="fr-FR" sz="4000" b="1" i="1" dirty="0">
                <a:sym typeface="Wingdings" pitchFamily="2" charset="2"/>
              </a:rPr>
              <a:t> </a:t>
            </a:r>
            <a:r>
              <a:rPr lang="fr-FR" sz="4000" b="1" i="1" dirty="0" err="1">
                <a:sym typeface="Wingdings" pitchFamily="2" charset="2"/>
              </a:rPr>
              <a:t>capabilities</a:t>
            </a:r>
            <a:r>
              <a:rPr lang="fr-FR" sz="4000" b="1" i="1" dirty="0">
                <a:sym typeface="Wingdings" pitchFamily="2" charset="2"/>
              </a:rPr>
              <a:t> do </a:t>
            </a:r>
            <a:r>
              <a:rPr lang="fr-FR" sz="4000" b="1" i="1" dirty="0" err="1">
                <a:sym typeface="Wingdings" pitchFamily="2" charset="2"/>
              </a:rPr>
              <a:t>learners</a:t>
            </a:r>
            <a:r>
              <a:rPr lang="fr-FR" sz="4000" b="1" i="1" dirty="0">
                <a:sym typeface="Wingdings" pitchFamily="2" charset="2"/>
              </a:rPr>
              <a:t> </a:t>
            </a:r>
            <a:r>
              <a:rPr lang="fr-FR" sz="4000" b="1" i="1" dirty="0" err="1">
                <a:sym typeface="Wingdings" pitchFamily="2" charset="2"/>
              </a:rPr>
              <a:t>need</a:t>
            </a:r>
            <a:r>
              <a:rPr lang="fr-FR" sz="4000" b="1" i="1" dirty="0">
                <a:sym typeface="Wingdings" pitchFamily="2" charset="2"/>
              </a:rPr>
              <a:t> for a world </a:t>
            </a:r>
            <a:r>
              <a:rPr lang="fr-FR" sz="4000" b="1" i="1" dirty="0" err="1">
                <a:sym typeface="Wingdings" pitchFamily="2" charset="2"/>
              </a:rPr>
              <a:t>with</a:t>
            </a:r>
            <a:r>
              <a:rPr lang="fr-FR" sz="4000" b="1" i="1" dirty="0">
                <a:sym typeface="Wingdings" pitchFamily="2" charset="2"/>
              </a:rPr>
              <a:t> AI? (</a:t>
            </a:r>
            <a:r>
              <a:rPr lang="fr-FR" sz="4000" b="1" i="1" dirty="0" err="1">
                <a:sym typeface="Wingdings" pitchFamily="2" charset="2"/>
              </a:rPr>
              <a:t>Markausikaite</a:t>
            </a:r>
            <a:r>
              <a:rPr lang="fr-FR" sz="4000" b="1" i="1" dirty="0">
                <a:sym typeface="Wingdings" pitchFamily="2" charset="2"/>
              </a:rPr>
              <a:t> et al., 2022)</a:t>
            </a:r>
          </a:p>
          <a:p>
            <a:pPr>
              <a:lnSpc>
                <a:spcPct val="110000"/>
              </a:lnSpc>
            </a:pPr>
            <a:r>
              <a:rPr lang="fr-FR" sz="4000" dirty="0">
                <a:sym typeface="Wingdings" pitchFamily="2" charset="2"/>
              </a:rPr>
              <a:t>Enseignement qui comprend le développement de la culture de l'IA et de la pensée humaniste des étudiants et des enseignants, comme l'éthique, la philosophie et les modes de pensée historiques.</a:t>
            </a:r>
          </a:p>
          <a:p>
            <a:pPr>
              <a:lnSpc>
                <a:spcPct val="110000"/>
              </a:lnSpc>
            </a:pPr>
            <a:r>
              <a:rPr lang="fr-FR" sz="4000" dirty="0">
                <a:sym typeface="Wingdings" pitchFamily="2" charset="2"/>
              </a:rPr>
              <a:t>L'apprentissage authentique, qui implique un engagement actif dans l'IA sur le lieu de travail ou dans d'autres contextes.</a:t>
            </a:r>
          </a:p>
          <a:p>
            <a:pPr>
              <a:lnSpc>
                <a:spcPct val="110000"/>
              </a:lnSpc>
            </a:pPr>
            <a:r>
              <a:rPr lang="fr-FR" sz="4000" dirty="0">
                <a:sym typeface="Wingdings" pitchFamily="2" charset="2"/>
              </a:rPr>
              <a:t>La pensée critique et les pratiques réflexives qui permettent d'approfondir la compréhension de la manière dont l'IA façonne et est façonnée par les pratiques et les cultures humaines.</a:t>
            </a:r>
          </a:p>
          <a:p>
            <a:pPr>
              <a:lnSpc>
                <a:spcPct val="110000"/>
              </a:lnSpc>
            </a:pPr>
            <a:r>
              <a:rPr lang="fr-FR" sz="4000" dirty="0">
                <a:sym typeface="Wingdings" pitchFamily="2" charset="2"/>
              </a:rPr>
              <a:t>Le discours et les pratiques épistémiques qui engagent les gens dans la création partagée de significations par la maîtrise du langage, des méthodologies, des artefacts et d'autres outils.</a:t>
            </a:r>
          </a:p>
          <a:p>
            <a:pPr>
              <a:lnSpc>
                <a:spcPct val="110000"/>
              </a:lnSpc>
            </a:pPr>
            <a:r>
              <a:rPr lang="fr-FR" sz="4000" dirty="0">
                <a:sym typeface="Wingdings" pitchFamily="2" charset="2"/>
              </a:rPr>
              <a:t>L'apprentissage médiatisé par l'IA, où l'IA sert d'échafaudage pour maîtriser les capacités humaines les plus complexes, telles que la créativité et l'autorégulation.</a:t>
            </a:r>
          </a:p>
          <a:p>
            <a:endParaRPr lang="fr-FR" dirty="0"/>
          </a:p>
        </p:txBody>
      </p:sp>
    </p:spTree>
    <p:extLst>
      <p:ext uri="{BB962C8B-B14F-4D97-AF65-F5344CB8AC3E}">
        <p14:creationId xmlns:p14="http://schemas.microsoft.com/office/powerpoint/2010/main" val="3283803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A3F171-B3BA-2D5F-421D-DF6A890E4AEA}"/>
              </a:ext>
            </a:extLst>
          </p:cNvPr>
          <p:cNvSpPr>
            <a:spLocks noGrp="1"/>
          </p:cNvSpPr>
          <p:nvPr>
            <p:ph type="title"/>
          </p:nvPr>
        </p:nvSpPr>
        <p:spPr/>
        <p:txBody>
          <a:bodyPr/>
          <a:lstStyle/>
          <a:p>
            <a:r>
              <a:rPr lang="fr-FR" dirty="0"/>
              <a:t>Merci pour votre attention !</a:t>
            </a:r>
          </a:p>
        </p:txBody>
      </p:sp>
      <p:sp>
        <p:nvSpPr>
          <p:cNvPr id="4" name="ZoneTexte 3">
            <a:extLst>
              <a:ext uri="{FF2B5EF4-FFF2-40B4-BE49-F238E27FC236}">
                <a16:creationId xmlns:a16="http://schemas.microsoft.com/office/drawing/2014/main" id="{272F8C0D-A7AD-B4A5-F7DC-F6E112976E3D}"/>
              </a:ext>
            </a:extLst>
          </p:cNvPr>
          <p:cNvSpPr txBox="1"/>
          <p:nvPr/>
        </p:nvSpPr>
        <p:spPr>
          <a:xfrm>
            <a:off x="4807442" y="3752165"/>
            <a:ext cx="2643288" cy="461665"/>
          </a:xfrm>
          <a:prstGeom prst="rect">
            <a:avLst/>
          </a:prstGeom>
          <a:noFill/>
        </p:spPr>
        <p:txBody>
          <a:bodyPr wrap="none" rtlCol="0">
            <a:spAutoFit/>
          </a:bodyPr>
          <a:lstStyle/>
          <a:p>
            <a:r>
              <a:rPr lang="fr-FR" sz="2400" dirty="0" err="1"/>
              <a:t>p.detroz@uliege.be</a:t>
            </a:r>
            <a:endParaRPr lang="fr-FR" sz="2400" dirty="0"/>
          </a:p>
        </p:txBody>
      </p:sp>
      <p:sp>
        <p:nvSpPr>
          <p:cNvPr id="10" name="ZoneTexte 9">
            <a:extLst>
              <a:ext uri="{FF2B5EF4-FFF2-40B4-BE49-F238E27FC236}">
                <a16:creationId xmlns:a16="http://schemas.microsoft.com/office/drawing/2014/main" id="{80AAF98A-72A1-2D2C-8174-03528A40BB8F}"/>
              </a:ext>
            </a:extLst>
          </p:cNvPr>
          <p:cNvSpPr txBox="1"/>
          <p:nvPr/>
        </p:nvSpPr>
        <p:spPr>
          <a:xfrm>
            <a:off x="4774356" y="3105834"/>
            <a:ext cx="2676374" cy="646331"/>
          </a:xfrm>
          <a:prstGeom prst="rect">
            <a:avLst/>
          </a:prstGeom>
          <a:noFill/>
        </p:spPr>
        <p:txBody>
          <a:bodyPr wrap="none" rtlCol="0">
            <a:spAutoFit/>
          </a:bodyPr>
          <a:lstStyle/>
          <a:p>
            <a:r>
              <a:rPr lang="fr-FR" sz="3600" dirty="0"/>
              <a:t>Pascal </a:t>
            </a:r>
            <a:r>
              <a:rPr lang="fr-FR" sz="3600" dirty="0" err="1"/>
              <a:t>Detroz</a:t>
            </a:r>
            <a:endParaRPr lang="fr-FR" sz="3600" dirty="0"/>
          </a:p>
        </p:txBody>
      </p:sp>
    </p:spTree>
    <p:extLst>
      <p:ext uri="{BB962C8B-B14F-4D97-AF65-F5344CB8AC3E}">
        <p14:creationId xmlns:p14="http://schemas.microsoft.com/office/powerpoint/2010/main" val="2327058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80D40AC-AAAF-3227-2289-4ADD85380FE0}"/>
              </a:ext>
            </a:extLst>
          </p:cNvPr>
          <p:cNvPicPr>
            <a:picLocks noChangeAspect="1"/>
          </p:cNvPicPr>
          <p:nvPr/>
        </p:nvPicPr>
        <p:blipFill>
          <a:blip r:embed="rId2"/>
          <a:stretch>
            <a:fillRect/>
          </a:stretch>
        </p:blipFill>
        <p:spPr>
          <a:xfrm>
            <a:off x="399326" y="277792"/>
            <a:ext cx="7772400" cy="4671621"/>
          </a:xfrm>
          <a:prstGeom prst="rect">
            <a:avLst/>
          </a:prstGeom>
        </p:spPr>
      </p:pic>
      <p:sp>
        <p:nvSpPr>
          <p:cNvPr id="8" name="Rectangle 7">
            <a:extLst>
              <a:ext uri="{FF2B5EF4-FFF2-40B4-BE49-F238E27FC236}">
                <a16:creationId xmlns:a16="http://schemas.microsoft.com/office/drawing/2014/main" id="{8094CDFF-84C6-F570-31F2-21238072085F}"/>
              </a:ext>
            </a:extLst>
          </p:cNvPr>
          <p:cNvSpPr/>
          <p:nvPr/>
        </p:nvSpPr>
        <p:spPr>
          <a:xfrm>
            <a:off x="3321934" y="277792"/>
            <a:ext cx="4664598" cy="46716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C90DD9CC-D30C-0D1B-FB0F-41C14E3F9E66}"/>
              </a:ext>
            </a:extLst>
          </p:cNvPr>
          <p:cNvSpPr/>
          <p:nvPr/>
        </p:nvSpPr>
        <p:spPr>
          <a:xfrm>
            <a:off x="8275898" y="277792"/>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Paysage perturbé de l’évaluation : Le programme</a:t>
            </a:r>
          </a:p>
          <a:p>
            <a:pPr algn="ctr"/>
            <a:endParaRPr lang="fr-FR" b="1" dirty="0">
              <a:solidFill>
                <a:schemeClr val="tx1">
                  <a:lumMod val="50000"/>
                  <a:lumOff val="50000"/>
                </a:schemeClr>
              </a:solidFill>
            </a:endParaRPr>
          </a:p>
          <a:p>
            <a:pPr algn="ctr"/>
            <a:r>
              <a:rPr lang="fr-FR" sz="1600" dirty="0">
                <a:solidFill>
                  <a:schemeClr val="tx1">
                    <a:lumMod val="50000"/>
                    <a:lumOff val="50000"/>
                  </a:schemeClr>
                </a:solidFill>
              </a:rPr>
              <a:t>Le référentiel de formation existe-t-il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Comment s’est-il construit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Est-il en lien avec le référentiel professionnel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Est-il en lien avec le référentiel disciplinaire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Comment se sont fait les arbitrages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Précise-t-il le niveau attendu pour chacune des compétences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Les enseignants de la filière le connaissent-ils ?</a:t>
            </a:r>
          </a:p>
        </p:txBody>
      </p:sp>
    </p:spTree>
    <p:extLst>
      <p:ext uri="{BB962C8B-B14F-4D97-AF65-F5344CB8AC3E}">
        <p14:creationId xmlns:p14="http://schemas.microsoft.com/office/powerpoint/2010/main" val="4214374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39452-D870-0BB5-2CC7-D630EC12F9C5}"/>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04A0EDFC-787F-7B67-4690-F78C86B0CE89}"/>
              </a:ext>
            </a:extLst>
          </p:cNvPr>
          <p:cNvPicPr>
            <a:picLocks noChangeAspect="1"/>
          </p:cNvPicPr>
          <p:nvPr/>
        </p:nvPicPr>
        <p:blipFill>
          <a:blip r:embed="rId2"/>
          <a:stretch>
            <a:fillRect/>
          </a:stretch>
        </p:blipFill>
        <p:spPr>
          <a:xfrm>
            <a:off x="399326" y="277792"/>
            <a:ext cx="7772400" cy="4671621"/>
          </a:xfrm>
          <a:prstGeom prst="rect">
            <a:avLst/>
          </a:prstGeom>
        </p:spPr>
      </p:pic>
      <p:sp>
        <p:nvSpPr>
          <p:cNvPr id="3" name="Rectangle 2">
            <a:extLst>
              <a:ext uri="{FF2B5EF4-FFF2-40B4-BE49-F238E27FC236}">
                <a16:creationId xmlns:a16="http://schemas.microsoft.com/office/drawing/2014/main" id="{67B5C8F2-36AB-4BC6-7CA2-C6186FE10C4D}"/>
              </a:ext>
            </a:extLst>
          </p:cNvPr>
          <p:cNvSpPr/>
          <p:nvPr/>
        </p:nvSpPr>
        <p:spPr>
          <a:xfrm>
            <a:off x="4942390" y="1551007"/>
            <a:ext cx="2963119" cy="35071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7AD37E3-45C2-FF91-37AE-5BD0004218A4}"/>
              </a:ext>
            </a:extLst>
          </p:cNvPr>
          <p:cNvSpPr/>
          <p:nvPr/>
        </p:nvSpPr>
        <p:spPr>
          <a:xfrm>
            <a:off x="3011347" y="3518704"/>
            <a:ext cx="2963119" cy="24683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B356706D-B647-2D1C-24DE-3D3E5AB7FAB1}"/>
              </a:ext>
            </a:extLst>
          </p:cNvPr>
          <p:cNvSpPr/>
          <p:nvPr/>
        </p:nvSpPr>
        <p:spPr>
          <a:xfrm>
            <a:off x="4871014" y="1820119"/>
            <a:ext cx="1323372" cy="24683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7C9DDBB1-FDF0-21BC-65A4-AF78C59FF31F}"/>
              </a:ext>
            </a:extLst>
          </p:cNvPr>
          <p:cNvSpPr/>
          <p:nvPr/>
        </p:nvSpPr>
        <p:spPr>
          <a:xfrm>
            <a:off x="8275898" y="277792"/>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Paysage perturbé de l’évaluation : le cours</a:t>
            </a:r>
          </a:p>
          <a:p>
            <a:pPr algn="ctr"/>
            <a:endParaRPr lang="fr-FR" b="1" dirty="0">
              <a:solidFill>
                <a:schemeClr val="tx1">
                  <a:lumMod val="50000"/>
                  <a:lumOff val="50000"/>
                </a:schemeClr>
              </a:solidFill>
            </a:endParaRPr>
          </a:p>
          <a:p>
            <a:pPr algn="ctr"/>
            <a:r>
              <a:rPr lang="fr-FR" sz="1600" dirty="0">
                <a:solidFill>
                  <a:schemeClr val="tx1">
                    <a:lumMod val="50000"/>
                    <a:lumOff val="50000"/>
                  </a:schemeClr>
                </a:solidFill>
              </a:rPr>
              <a:t>Le référentiel de cours est-il en adéquation avec le référentiel de formation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Le référentiel d’évaluation est-il en lien avec le référentiel de cours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Les activités d’apprentissages sont-elles en lien avec le référentiel de cours ?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Les apprentissages peuvent-ils être réalisés (</a:t>
            </a:r>
            <a:r>
              <a:rPr lang="fr-FR" sz="1600" dirty="0" err="1">
                <a:solidFill>
                  <a:schemeClr val="tx1">
                    <a:lumMod val="50000"/>
                    <a:lumOff val="50000"/>
                  </a:schemeClr>
                </a:solidFill>
              </a:rPr>
              <a:t>préacquis</a:t>
            </a:r>
            <a:r>
              <a:rPr lang="fr-FR" sz="1600" dirty="0">
                <a:solidFill>
                  <a:schemeClr val="tx1">
                    <a:lumMod val="50000"/>
                    <a:lumOff val="50000"/>
                  </a:schemeClr>
                </a:solidFill>
              </a:rPr>
              <a:t> / Prérequis)</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p:txBody>
      </p:sp>
    </p:spTree>
    <p:extLst>
      <p:ext uri="{BB962C8B-B14F-4D97-AF65-F5344CB8AC3E}">
        <p14:creationId xmlns:p14="http://schemas.microsoft.com/office/powerpoint/2010/main" val="1756220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1200D-AD13-BF26-6400-C4EC2A73B430}"/>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4A5FBFC8-94D9-655F-5D47-7F3FF9CB9671}"/>
              </a:ext>
            </a:extLst>
          </p:cNvPr>
          <p:cNvPicPr>
            <a:picLocks noChangeAspect="1"/>
          </p:cNvPicPr>
          <p:nvPr/>
        </p:nvPicPr>
        <p:blipFill>
          <a:blip r:embed="rId2"/>
          <a:stretch>
            <a:fillRect/>
          </a:stretch>
        </p:blipFill>
        <p:spPr>
          <a:xfrm>
            <a:off x="399326" y="277792"/>
            <a:ext cx="7772400" cy="4671621"/>
          </a:xfrm>
          <a:prstGeom prst="rect">
            <a:avLst/>
          </a:prstGeom>
        </p:spPr>
      </p:pic>
      <p:sp>
        <p:nvSpPr>
          <p:cNvPr id="3" name="Rectangle : coins arrondis 2">
            <a:extLst>
              <a:ext uri="{FF2B5EF4-FFF2-40B4-BE49-F238E27FC236}">
                <a16:creationId xmlns:a16="http://schemas.microsoft.com/office/drawing/2014/main" id="{FA4FC7A4-027C-4EB9-F6FD-1A42948B601B}"/>
              </a:ext>
            </a:extLst>
          </p:cNvPr>
          <p:cNvSpPr/>
          <p:nvPr/>
        </p:nvSpPr>
        <p:spPr>
          <a:xfrm>
            <a:off x="8275898" y="277792"/>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Paysage perturbé de l’évaluation : l’évaluation</a:t>
            </a:r>
          </a:p>
          <a:p>
            <a:pPr algn="ctr"/>
            <a:endParaRPr lang="fr-FR" b="1" dirty="0">
              <a:solidFill>
                <a:schemeClr val="tx1">
                  <a:lumMod val="50000"/>
                  <a:lumOff val="50000"/>
                </a:schemeClr>
              </a:solidFill>
            </a:endParaRPr>
          </a:p>
          <a:p>
            <a:pPr algn="ctr"/>
            <a:r>
              <a:rPr lang="fr-FR" sz="1600" dirty="0">
                <a:solidFill>
                  <a:schemeClr val="tx1">
                    <a:lumMod val="50000"/>
                    <a:lumOff val="50000"/>
                  </a:schemeClr>
                </a:solidFill>
              </a:rPr>
              <a:t>L’artefact évaluatif est-il en lien avec le référentiel de cours et d’évaluation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L’artefact évaluatif est-il en lien avec les activités d’enseignements apprentissages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La performance de l’étudiant correspond-elle à ses apprentissages ou, au moins,  à sa compétence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L’évaluation est-elle valide et fidèle ? (validité de contenu, de construit)</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La correction est-elle non biaisée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Que vaut l’inférence qui permet la décision ?</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p:txBody>
      </p:sp>
    </p:spTree>
    <p:extLst>
      <p:ext uri="{BB962C8B-B14F-4D97-AF65-F5344CB8AC3E}">
        <p14:creationId xmlns:p14="http://schemas.microsoft.com/office/powerpoint/2010/main" val="3088294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13A78BB-C75B-770E-29E7-E7572EA29D5C}"/>
              </a:ext>
            </a:extLst>
          </p:cNvPr>
          <p:cNvPicPr>
            <a:picLocks noChangeAspect="1"/>
          </p:cNvPicPr>
          <p:nvPr/>
        </p:nvPicPr>
        <p:blipFill>
          <a:blip r:embed="rId2"/>
          <a:stretch>
            <a:fillRect/>
          </a:stretch>
        </p:blipFill>
        <p:spPr>
          <a:xfrm>
            <a:off x="22578" y="22578"/>
            <a:ext cx="8550257" cy="5463822"/>
          </a:xfrm>
          <a:prstGeom prst="rect">
            <a:avLst/>
          </a:prstGeom>
        </p:spPr>
      </p:pic>
      <p:sp>
        <p:nvSpPr>
          <p:cNvPr id="8" name="Rectangle : coins arrondis 7">
            <a:extLst>
              <a:ext uri="{FF2B5EF4-FFF2-40B4-BE49-F238E27FC236}">
                <a16:creationId xmlns:a16="http://schemas.microsoft.com/office/drawing/2014/main" id="{5D6BB018-9961-A7FF-B0CC-775B3C6FDB20}"/>
              </a:ext>
            </a:extLst>
          </p:cNvPr>
          <p:cNvSpPr/>
          <p:nvPr/>
        </p:nvSpPr>
        <p:spPr>
          <a:xfrm>
            <a:off x="8275898" y="277792"/>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Paysage perturbé de l’évaluation : La rétroaction</a:t>
            </a:r>
          </a:p>
          <a:p>
            <a:pPr algn="ctr"/>
            <a:endParaRPr lang="fr-FR" b="1" dirty="0">
              <a:solidFill>
                <a:schemeClr val="tx1">
                  <a:lumMod val="50000"/>
                  <a:lumOff val="50000"/>
                </a:schemeClr>
              </a:solidFill>
            </a:endParaRPr>
          </a:p>
          <a:p>
            <a:pPr algn="ctr"/>
            <a:r>
              <a:rPr lang="fr-FR" sz="1600" dirty="0">
                <a:solidFill>
                  <a:schemeClr val="tx1">
                    <a:lumMod val="50000"/>
                    <a:lumOff val="50000"/>
                  </a:schemeClr>
                </a:solidFill>
              </a:rPr>
              <a:t>Quelle est la validité conséquentielle du Feedback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Peut-il être compris par les différents acteurs de l’évaluation ?</a:t>
            </a: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Les acteurs sont-ils formés à la feedback </a:t>
            </a:r>
            <a:r>
              <a:rPr lang="fr-FR" sz="1600" dirty="0" err="1">
                <a:solidFill>
                  <a:schemeClr val="tx1">
                    <a:lumMod val="50000"/>
                    <a:lumOff val="50000"/>
                  </a:schemeClr>
                </a:solidFill>
              </a:rPr>
              <a:t>littéracy</a:t>
            </a:r>
            <a:r>
              <a:rPr lang="fr-FR" sz="1600" dirty="0">
                <a:solidFill>
                  <a:schemeClr val="tx1">
                    <a:lumMod val="50000"/>
                    <a:lumOff val="50000"/>
                  </a:schemeClr>
                </a:solidFill>
              </a:rPr>
              <a:t> ?</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a:p>
            <a:pPr algn="ctr"/>
            <a:r>
              <a:rPr lang="fr-FR" sz="1600" dirty="0">
                <a:solidFill>
                  <a:schemeClr val="tx1">
                    <a:lumMod val="50000"/>
                    <a:lumOff val="50000"/>
                  </a:schemeClr>
                </a:solidFill>
              </a:rPr>
              <a:t> </a:t>
            </a:r>
          </a:p>
          <a:p>
            <a:pPr algn="ctr"/>
            <a:endParaRPr lang="fr-FR" sz="1600" dirty="0">
              <a:solidFill>
                <a:schemeClr val="tx1">
                  <a:lumMod val="50000"/>
                  <a:lumOff val="50000"/>
                </a:schemeClr>
              </a:solidFill>
            </a:endParaRPr>
          </a:p>
          <a:p>
            <a:pPr algn="ctr"/>
            <a:endParaRPr lang="fr-FR" sz="1600" dirty="0">
              <a:solidFill>
                <a:schemeClr val="tx1">
                  <a:lumMod val="50000"/>
                  <a:lumOff val="50000"/>
                </a:schemeClr>
              </a:solidFill>
            </a:endParaRPr>
          </a:p>
        </p:txBody>
      </p:sp>
    </p:spTree>
    <p:extLst>
      <p:ext uri="{BB962C8B-B14F-4D97-AF65-F5344CB8AC3E}">
        <p14:creationId xmlns:p14="http://schemas.microsoft.com/office/powerpoint/2010/main" val="40661004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2.3"/>
</p:tagLst>
</file>

<file path=ppt/tags/tag2.xml><?xml version="1.0" encoding="utf-8"?>
<p:tagLst xmlns:a="http://schemas.openxmlformats.org/drawingml/2006/main" xmlns:r="http://schemas.openxmlformats.org/officeDocument/2006/relationships" xmlns:p="http://schemas.openxmlformats.org/presentationml/2006/main">
  <p:tag name="TIMING" val="|8.6|10|24|3.1|13.7|4.2|2.6|11.5|4"/>
</p:tagLst>
</file>

<file path=ppt/tags/tag3.xml><?xml version="1.0" encoding="utf-8"?>
<p:tagLst xmlns:a="http://schemas.openxmlformats.org/drawingml/2006/main" xmlns:r="http://schemas.openxmlformats.org/officeDocument/2006/relationships" xmlns:p="http://schemas.openxmlformats.org/presentationml/2006/main">
  <p:tag name="TIMING" val="|31.4"/>
</p:tagLst>
</file>

<file path=ppt/tags/tag4.xml><?xml version="1.0" encoding="utf-8"?>
<p:tagLst xmlns:a="http://schemas.openxmlformats.org/drawingml/2006/main" xmlns:r="http://schemas.openxmlformats.org/officeDocument/2006/relationships" xmlns:p="http://schemas.openxmlformats.org/presentationml/2006/main">
  <p:tag name="TIMING" val="|58.3"/>
</p:tagLst>
</file>

<file path=ppt/tags/tag5.xml><?xml version="1.0" encoding="utf-8"?>
<p:tagLst xmlns:a="http://schemas.openxmlformats.org/drawingml/2006/main" xmlns:r="http://schemas.openxmlformats.org/officeDocument/2006/relationships" xmlns:p="http://schemas.openxmlformats.org/presentationml/2006/main">
  <p:tag name="TIMING" val="|72.6"/>
</p:tagLst>
</file>

<file path=ppt/tags/tag6.xml><?xml version="1.0" encoding="utf-8"?>
<p:tagLst xmlns:a="http://schemas.openxmlformats.org/drawingml/2006/main" xmlns:r="http://schemas.openxmlformats.org/officeDocument/2006/relationships" xmlns:p="http://schemas.openxmlformats.org/presentationml/2006/main">
  <p:tag name="TIMING" val="|68.7"/>
</p:tagLst>
</file>

<file path=ppt/tags/tag7.xml><?xml version="1.0" encoding="utf-8"?>
<p:tagLst xmlns:a="http://schemas.openxmlformats.org/drawingml/2006/main" xmlns:r="http://schemas.openxmlformats.org/officeDocument/2006/relationships" xmlns:p="http://schemas.openxmlformats.org/presentationml/2006/main">
  <p:tag name="TIMING" val="|10.5"/>
</p:tagLst>
</file>

<file path=ppt/theme/theme1.xml><?xml version="1.0" encoding="utf-8"?>
<a:theme xmlns:a="http://schemas.openxmlformats.org/drawingml/2006/main" name="admee_MOO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24997</TotalTime>
  <Words>2739</Words>
  <Application>Microsoft Macintosh PowerPoint</Application>
  <PresentationFormat>Grand écran</PresentationFormat>
  <Paragraphs>332</Paragraphs>
  <Slides>51</Slides>
  <Notes>5</Notes>
  <HiddenSlides>0</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51</vt:i4>
      </vt:variant>
    </vt:vector>
  </HeadingPairs>
  <TitlesOfParts>
    <vt:vector size="60" baseType="lpstr">
      <vt:lpstr>Arial</vt:lpstr>
      <vt:lpstr>Calibri</vt:lpstr>
      <vt:lpstr>Exo</vt:lpstr>
      <vt:lpstr>Helvetica</vt:lpstr>
      <vt:lpstr>Inter</vt:lpstr>
      <vt:lpstr>MetaWebPro</vt:lpstr>
      <vt:lpstr>Söhne</vt:lpstr>
      <vt:lpstr>Wingdings</vt:lpstr>
      <vt:lpstr>admee_MOOC</vt:lpstr>
      <vt:lpstr>Présentation PowerPoint</vt:lpstr>
      <vt:lpstr>Ce que cette conférence n’abordera pas </vt:lpstr>
      <vt:lpstr>Un enjeu</vt:lpstr>
      <vt:lpstr>Structure de la conférence</vt:lpstr>
      <vt:lpstr>Structure de la conférence</vt:lpstr>
      <vt:lpstr>Présentation PowerPoint</vt:lpstr>
      <vt:lpstr>Présentation PowerPoint</vt:lpstr>
      <vt:lpstr>Présentation PowerPoint</vt:lpstr>
      <vt:lpstr>Présentation PowerPoint</vt:lpstr>
      <vt:lpstr>Présentation PowerPoint</vt:lpstr>
      <vt:lpstr>Structure de la conférence</vt:lpstr>
      <vt:lpstr>L’intelligence artificielle fait trembler les colonnes du temple</vt:lpstr>
      <vt:lpstr>Les étudiants frauderaient-ils ?</vt:lpstr>
      <vt:lpstr>Les étudiants frauderaient-ils ?</vt:lpstr>
      <vt:lpstr>La posture défensive</vt:lpstr>
      <vt:lpstr>Présentation PowerPoint</vt:lpstr>
      <vt:lpstr>La posture semi-défensive</vt:lpstr>
      <vt:lpstr>Présentation PowerPoint</vt:lpstr>
      <vt:lpstr>Présentation PowerPoint</vt:lpstr>
      <vt:lpstr>La posture offensive : conceptual change</vt:lpstr>
      <vt:lpstr>Vers une pédagogie de la robustesse</vt:lpstr>
      <vt:lpstr>Structure de la conférence</vt:lpstr>
      <vt:lpstr>Présentation PowerPoint</vt:lpstr>
      <vt:lpstr>Un outil : la table de spécification</vt:lpstr>
      <vt:lpstr>Présentation PowerPoint</vt:lpstr>
      <vt:lpstr>Présentation PowerPoint</vt:lpstr>
      <vt:lpstr>Ce n’est pas satisfaisant ? Nolej.io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Learning Analytics et intelligence artificielle Le projet FB4You</vt:lpstr>
      <vt:lpstr>Learning Analytics</vt:lpstr>
      <vt:lpstr>Automated human-level diagnosis of dysgraphia using a consumer tablet (Asselborn et al., 2018)</vt:lpstr>
      <vt:lpstr>Présentation PowerPoint</vt:lpstr>
      <vt:lpstr>Présentation PowerPoint</vt:lpstr>
      <vt:lpstr>Présentation PowerPoint</vt:lpstr>
      <vt:lpstr>Présentation PowerPoint</vt:lpstr>
      <vt:lpstr>Présentation PowerPoint</vt:lpstr>
      <vt:lpstr>Présentation PowerPoint</vt:lpstr>
      <vt:lpstr>Référentiel de compétences étudiants</vt:lpstr>
      <vt:lpstr>Merci pour votre attention !</vt:lpstr>
    </vt:vector>
  </TitlesOfParts>
  <Company>Université de Liège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olo go</dc:creator>
  <cp:lastModifiedBy>Detroz Pascal</cp:lastModifiedBy>
  <cp:revision>34</cp:revision>
  <dcterms:created xsi:type="dcterms:W3CDTF">2022-04-27T14:11:37Z</dcterms:created>
  <dcterms:modified xsi:type="dcterms:W3CDTF">2025-05-18T19:28:48Z</dcterms:modified>
</cp:coreProperties>
</file>