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1"/>
  </p:notesMasterIdLst>
  <p:sldIdLst>
    <p:sldId id="256" r:id="rId2"/>
    <p:sldId id="275" r:id="rId3"/>
    <p:sldId id="276" r:id="rId4"/>
    <p:sldId id="363" r:id="rId5"/>
    <p:sldId id="257" r:id="rId6"/>
    <p:sldId id="279" r:id="rId7"/>
    <p:sldId id="349" r:id="rId8"/>
    <p:sldId id="422" r:id="rId9"/>
    <p:sldId id="353" r:id="rId10"/>
    <p:sldId id="423" r:id="rId11"/>
    <p:sldId id="347" r:id="rId12"/>
    <p:sldId id="346" r:id="rId13"/>
    <p:sldId id="259" r:id="rId14"/>
    <p:sldId id="260" r:id="rId15"/>
    <p:sldId id="262" r:id="rId16"/>
    <p:sldId id="264" r:id="rId17"/>
    <p:sldId id="263" r:id="rId18"/>
    <p:sldId id="265" r:id="rId19"/>
    <p:sldId id="267" r:id="rId20"/>
    <p:sldId id="268" r:id="rId21"/>
    <p:sldId id="269" r:id="rId22"/>
    <p:sldId id="270" r:id="rId23"/>
    <p:sldId id="271" r:id="rId24"/>
    <p:sldId id="272" r:id="rId25"/>
    <p:sldId id="273" r:id="rId26"/>
    <p:sldId id="277" r:id="rId27"/>
    <p:sldId id="362" r:id="rId28"/>
    <p:sldId id="357" r:id="rId29"/>
    <p:sldId id="359" r:id="rId30"/>
    <p:sldId id="358" r:id="rId31"/>
    <p:sldId id="360" r:id="rId32"/>
    <p:sldId id="361" r:id="rId33"/>
    <p:sldId id="303" r:id="rId34"/>
    <p:sldId id="304" r:id="rId35"/>
    <p:sldId id="305" r:id="rId36"/>
    <p:sldId id="306" r:id="rId37"/>
    <p:sldId id="307" r:id="rId38"/>
    <p:sldId id="308" r:id="rId39"/>
    <p:sldId id="309" r:id="rId40"/>
    <p:sldId id="310" r:id="rId41"/>
    <p:sldId id="312" r:id="rId42"/>
    <p:sldId id="313" r:id="rId43"/>
    <p:sldId id="314" r:id="rId44"/>
    <p:sldId id="315" r:id="rId45"/>
    <p:sldId id="316"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330" r:id="rId60"/>
    <p:sldId id="311"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81" r:id="rId76"/>
    <p:sldId id="383" r:id="rId77"/>
    <p:sldId id="382" r:id="rId78"/>
    <p:sldId id="384" r:id="rId79"/>
    <p:sldId id="424" r:id="rId80"/>
    <p:sldId id="425" r:id="rId81"/>
    <p:sldId id="426" r:id="rId82"/>
    <p:sldId id="427" r:id="rId83"/>
    <p:sldId id="428" r:id="rId84"/>
    <p:sldId id="278" r:id="rId85"/>
    <p:sldId id="345" r:id="rId86"/>
    <p:sldId id="274" r:id="rId87"/>
    <p:sldId id="280" r:id="rId88"/>
    <p:sldId id="281" r:id="rId89"/>
    <p:sldId id="282" r:id="rId90"/>
    <p:sldId id="283" r:id="rId91"/>
    <p:sldId id="284" r:id="rId92"/>
    <p:sldId id="285" r:id="rId93"/>
    <p:sldId id="286" r:id="rId94"/>
    <p:sldId id="287" r:id="rId95"/>
    <p:sldId id="288" r:id="rId96"/>
    <p:sldId id="289" r:id="rId97"/>
    <p:sldId id="290" r:id="rId98"/>
    <p:sldId id="291" r:id="rId99"/>
    <p:sldId id="292" r:id="rId100"/>
    <p:sldId id="293" r:id="rId101"/>
    <p:sldId id="294" r:id="rId102"/>
    <p:sldId id="295" r:id="rId103"/>
    <p:sldId id="296" r:id="rId104"/>
    <p:sldId id="297" r:id="rId105"/>
    <p:sldId id="298" r:id="rId106"/>
    <p:sldId id="299" r:id="rId107"/>
    <p:sldId id="300" r:id="rId108"/>
    <p:sldId id="301" r:id="rId109"/>
    <p:sldId id="302" r:id="rId1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9109"/>
    <a:srgbClr val="F09108"/>
    <a:srgbClr val="193358"/>
    <a:srgbClr val="1B33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48" autoAdjust="0"/>
    <p:restoredTop sz="94660"/>
  </p:normalViewPr>
  <p:slideViewPr>
    <p:cSldViewPr snapToGrid="0">
      <p:cViewPr>
        <p:scale>
          <a:sx n="123" d="100"/>
          <a:sy n="123" d="100"/>
        </p:scale>
        <p:origin x="192"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4E430A-51BC-5F45-8F9D-800C6B808B2C}"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fr-FR"/>
        </a:p>
      </dgm:t>
    </dgm:pt>
    <dgm:pt modelId="{A084A4A8-18DF-3146-96B6-F7C7CE5BD20A}">
      <dgm:prSet phldrT="[Texte]"/>
      <dgm:spPr>
        <a:solidFill>
          <a:srgbClr val="F09109"/>
        </a:solidFill>
      </dgm:spPr>
      <dgm:t>
        <a:bodyPr/>
        <a:lstStyle/>
        <a:p>
          <a:r>
            <a:rPr lang="fr-FR" dirty="0">
              <a:solidFill>
                <a:srgbClr val="193358"/>
              </a:solidFill>
            </a:rPr>
            <a:t>Analyse du référentiel</a:t>
          </a:r>
        </a:p>
      </dgm:t>
    </dgm:pt>
    <dgm:pt modelId="{3C08A48C-E41F-634F-9CEE-9EC6E225B3D8}" type="parTrans" cxnId="{FCF89230-3236-4A46-9B0B-E5D0B0DB9AE6}">
      <dgm:prSet/>
      <dgm:spPr/>
      <dgm:t>
        <a:bodyPr/>
        <a:lstStyle/>
        <a:p>
          <a:endParaRPr lang="fr-FR"/>
        </a:p>
      </dgm:t>
    </dgm:pt>
    <dgm:pt modelId="{15548A1F-FC2D-7C48-B0E5-EF1768085B2F}" type="sibTrans" cxnId="{FCF89230-3236-4A46-9B0B-E5D0B0DB9AE6}">
      <dgm:prSet/>
      <dgm:spPr>
        <a:solidFill>
          <a:srgbClr val="193358"/>
        </a:solidFill>
      </dgm:spPr>
      <dgm:t>
        <a:bodyPr/>
        <a:lstStyle/>
        <a:p>
          <a:endParaRPr lang="fr-FR"/>
        </a:p>
      </dgm:t>
    </dgm:pt>
    <dgm:pt modelId="{4F86BD85-A81E-7442-865A-35F3BAAA365D}">
      <dgm:prSet phldrT="[Texte]"/>
      <dgm:spPr>
        <a:solidFill>
          <a:srgbClr val="F09109"/>
        </a:solidFill>
      </dgm:spPr>
      <dgm:t>
        <a:bodyPr/>
        <a:lstStyle/>
        <a:p>
          <a:r>
            <a:rPr lang="fr-FR" dirty="0">
              <a:solidFill>
                <a:srgbClr val="193358"/>
              </a:solidFill>
            </a:rPr>
            <a:t>Valeurs et finalités</a:t>
          </a:r>
        </a:p>
      </dgm:t>
    </dgm:pt>
    <dgm:pt modelId="{358953AB-AC43-AD44-AC15-76149D8CA48F}" type="parTrans" cxnId="{0E9E9ADE-B982-4F4B-8D00-96D8E4194255}">
      <dgm:prSet/>
      <dgm:spPr/>
      <dgm:t>
        <a:bodyPr/>
        <a:lstStyle/>
        <a:p>
          <a:endParaRPr lang="fr-FR"/>
        </a:p>
      </dgm:t>
    </dgm:pt>
    <dgm:pt modelId="{B4BC925A-739B-F740-80E2-B5D3191072ED}" type="sibTrans" cxnId="{0E9E9ADE-B982-4F4B-8D00-96D8E4194255}">
      <dgm:prSet/>
      <dgm:spPr/>
      <dgm:t>
        <a:bodyPr/>
        <a:lstStyle/>
        <a:p>
          <a:endParaRPr lang="fr-FR"/>
        </a:p>
      </dgm:t>
    </dgm:pt>
    <dgm:pt modelId="{47B9BE74-9FB1-8F46-992A-BCB5F0123E4C}">
      <dgm:prSet phldrT="[Texte]"/>
      <dgm:spPr>
        <a:solidFill>
          <a:srgbClr val="F09109"/>
        </a:solidFill>
      </dgm:spPr>
      <dgm:t>
        <a:bodyPr/>
        <a:lstStyle/>
        <a:p>
          <a:r>
            <a:rPr lang="fr-FR" dirty="0">
              <a:solidFill>
                <a:srgbClr val="193358"/>
              </a:solidFill>
            </a:rPr>
            <a:t>Architecture</a:t>
          </a:r>
        </a:p>
      </dgm:t>
    </dgm:pt>
    <dgm:pt modelId="{D5973B16-9D3F-E448-B65E-546FD4A9EE3F}" type="parTrans" cxnId="{CB27A818-9F29-234E-B8B1-7AE3D49BFB4E}">
      <dgm:prSet/>
      <dgm:spPr/>
      <dgm:t>
        <a:bodyPr/>
        <a:lstStyle/>
        <a:p>
          <a:endParaRPr lang="fr-FR"/>
        </a:p>
      </dgm:t>
    </dgm:pt>
    <dgm:pt modelId="{C1CB0B1E-2055-B14A-B986-9C2D7D11A565}" type="sibTrans" cxnId="{CB27A818-9F29-234E-B8B1-7AE3D49BFB4E}">
      <dgm:prSet/>
      <dgm:spPr/>
      <dgm:t>
        <a:bodyPr/>
        <a:lstStyle/>
        <a:p>
          <a:endParaRPr lang="fr-FR"/>
        </a:p>
      </dgm:t>
    </dgm:pt>
    <dgm:pt modelId="{37985546-CD72-8D47-9523-8CB46EC5D0DB}">
      <dgm:prSet phldrT="[Texte]"/>
      <dgm:spPr>
        <a:solidFill>
          <a:srgbClr val="F09109"/>
        </a:solidFill>
      </dgm:spPr>
      <dgm:t>
        <a:bodyPr/>
        <a:lstStyle/>
        <a:p>
          <a:r>
            <a:rPr lang="fr-FR" dirty="0">
              <a:solidFill>
                <a:srgbClr val="193358"/>
              </a:solidFill>
            </a:rPr>
            <a:t>Conception et paramétrage</a:t>
          </a:r>
        </a:p>
      </dgm:t>
    </dgm:pt>
    <dgm:pt modelId="{6B986A57-F51D-F34D-AD96-308807B47EE2}" type="parTrans" cxnId="{B1BFA8EB-59F3-0441-95AC-4E0E32D4B7A9}">
      <dgm:prSet/>
      <dgm:spPr/>
      <dgm:t>
        <a:bodyPr/>
        <a:lstStyle/>
        <a:p>
          <a:endParaRPr lang="fr-FR"/>
        </a:p>
      </dgm:t>
    </dgm:pt>
    <dgm:pt modelId="{61B77064-6D75-5845-9045-5297B559D0D3}" type="sibTrans" cxnId="{B1BFA8EB-59F3-0441-95AC-4E0E32D4B7A9}">
      <dgm:prSet/>
      <dgm:spPr/>
      <dgm:t>
        <a:bodyPr/>
        <a:lstStyle/>
        <a:p>
          <a:endParaRPr lang="fr-FR"/>
        </a:p>
      </dgm:t>
    </dgm:pt>
    <dgm:pt modelId="{909BAA0E-4111-1E4F-9355-094824FC54A0}">
      <dgm:prSet phldrT="[Texte]"/>
      <dgm:spPr>
        <a:solidFill>
          <a:srgbClr val="1B3358"/>
        </a:solidFill>
      </dgm:spPr>
      <dgm:t>
        <a:bodyPr/>
        <a:lstStyle/>
        <a:p>
          <a:r>
            <a:rPr lang="fr-FR" dirty="0">
              <a:solidFill>
                <a:srgbClr val="F09109"/>
              </a:solidFill>
            </a:rPr>
            <a:t>Communication</a:t>
          </a:r>
        </a:p>
      </dgm:t>
    </dgm:pt>
    <dgm:pt modelId="{9ED6F87A-E200-DA44-B665-6660CC206BAA}" type="parTrans" cxnId="{6268CE3D-05C7-E24A-BDC5-722AD3E6CBFF}">
      <dgm:prSet/>
      <dgm:spPr/>
      <dgm:t>
        <a:bodyPr/>
        <a:lstStyle/>
        <a:p>
          <a:endParaRPr lang="fr-FR"/>
        </a:p>
      </dgm:t>
    </dgm:pt>
    <dgm:pt modelId="{1DBFCF58-41CE-C84E-ADD7-D67855BC9A0E}" type="sibTrans" cxnId="{6268CE3D-05C7-E24A-BDC5-722AD3E6CBFF}">
      <dgm:prSet/>
      <dgm:spPr/>
      <dgm:t>
        <a:bodyPr/>
        <a:lstStyle/>
        <a:p>
          <a:endParaRPr lang="fr-FR"/>
        </a:p>
      </dgm:t>
    </dgm:pt>
    <dgm:pt modelId="{E8372690-EC3E-AD47-8223-AE9888E30F8A}">
      <dgm:prSet phldrT="[Texte]"/>
      <dgm:spPr>
        <a:solidFill>
          <a:srgbClr val="F09109"/>
        </a:solidFill>
      </dgm:spPr>
      <dgm:t>
        <a:bodyPr/>
        <a:lstStyle/>
        <a:p>
          <a:r>
            <a:rPr lang="fr-FR" dirty="0">
              <a:solidFill>
                <a:srgbClr val="193358"/>
              </a:solidFill>
            </a:rPr>
            <a:t>Analyse qualité a postériori</a:t>
          </a:r>
        </a:p>
      </dgm:t>
    </dgm:pt>
    <dgm:pt modelId="{56099B9B-1124-1646-8F31-0EA11D3EC7B8}" type="parTrans" cxnId="{F0F6AD9E-701B-5746-B79F-95E207E58EEC}">
      <dgm:prSet/>
      <dgm:spPr/>
      <dgm:t>
        <a:bodyPr/>
        <a:lstStyle/>
        <a:p>
          <a:endParaRPr lang="fr-FR"/>
        </a:p>
      </dgm:t>
    </dgm:pt>
    <dgm:pt modelId="{DE5010D3-529D-DF44-B73A-B58BC9C39C4E}" type="sibTrans" cxnId="{F0F6AD9E-701B-5746-B79F-95E207E58EEC}">
      <dgm:prSet/>
      <dgm:spPr/>
      <dgm:t>
        <a:bodyPr/>
        <a:lstStyle/>
        <a:p>
          <a:endParaRPr lang="fr-FR"/>
        </a:p>
      </dgm:t>
    </dgm:pt>
    <dgm:pt modelId="{7F978920-F69D-FD44-A60D-714567CCB874}">
      <dgm:prSet phldrT="[Texte]"/>
      <dgm:spPr>
        <a:solidFill>
          <a:srgbClr val="F09109"/>
        </a:solidFill>
      </dgm:spPr>
      <dgm:t>
        <a:bodyPr/>
        <a:lstStyle/>
        <a:p>
          <a:r>
            <a:rPr lang="fr-FR" dirty="0">
              <a:solidFill>
                <a:srgbClr val="193358"/>
              </a:solidFill>
            </a:rPr>
            <a:t>Prise de données</a:t>
          </a:r>
        </a:p>
      </dgm:t>
    </dgm:pt>
    <dgm:pt modelId="{1FE538B7-7F4F-3E42-80E6-EE519A7FA9F7}" type="parTrans" cxnId="{D1FECB86-E52E-444E-95C3-007864103B1A}">
      <dgm:prSet/>
      <dgm:spPr/>
      <dgm:t>
        <a:bodyPr/>
        <a:lstStyle/>
        <a:p>
          <a:endParaRPr lang="fr-FR"/>
        </a:p>
      </dgm:t>
    </dgm:pt>
    <dgm:pt modelId="{A7DEEE2A-009F-D44E-915C-EDAD5ED7C3BB}" type="sibTrans" cxnId="{D1FECB86-E52E-444E-95C3-007864103B1A}">
      <dgm:prSet/>
      <dgm:spPr/>
      <dgm:t>
        <a:bodyPr/>
        <a:lstStyle/>
        <a:p>
          <a:endParaRPr lang="fr-FR"/>
        </a:p>
      </dgm:t>
    </dgm:pt>
    <dgm:pt modelId="{93530F65-CB66-F848-BDA3-A19986154C66}">
      <dgm:prSet phldrT="[Texte]"/>
      <dgm:spPr>
        <a:solidFill>
          <a:srgbClr val="F09109"/>
        </a:solidFill>
      </dgm:spPr>
      <dgm:t>
        <a:bodyPr/>
        <a:lstStyle/>
        <a:p>
          <a:r>
            <a:rPr lang="fr-FR" dirty="0">
              <a:solidFill>
                <a:srgbClr val="193358"/>
              </a:solidFill>
            </a:rPr>
            <a:t>Jugement et décision</a:t>
          </a:r>
        </a:p>
      </dgm:t>
    </dgm:pt>
    <dgm:pt modelId="{46A75F17-95C4-8647-AEC6-739D8AD01839}" type="parTrans" cxnId="{04C55E08-87DB-834D-A250-7ED26639E107}">
      <dgm:prSet/>
      <dgm:spPr/>
      <dgm:t>
        <a:bodyPr/>
        <a:lstStyle/>
        <a:p>
          <a:endParaRPr lang="fr-FR"/>
        </a:p>
      </dgm:t>
    </dgm:pt>
    <dgm:pt modelId="{A9E14F38-C346-DA4F-AF42-88B5254C8804}" type="sibTrans" cxnId="{04C55E08-87DB-834D-A250-7ED26639E107}">
      <dgm:prSet/>
      <dgm:spPr/>
      <dgm:t>
        <a:bodyPr/>
        <a:lstStyle/>
        <a:p>
          <a:endParaRPr lang="fr-FR"/>
        </a:p>
      </dgm:t>
    </dgm:pt>
    <dgm:pt modelId="{E0EC037E-3A46-EC4D-8B1C-740266FD5361}">
      <dgm:prSet phldrT="[Texte]"/>
      <dgm:spPr>
        <a:solidFill>
          <a:srgbClr val="F09109"/>
        </a:solidFill>
      </dgm:spPr>
      <dgm:t>
        <a:bodyPr/>
        <a:lstStyle/>
        <a:p>
          <a:r>
            <a:rPr lang="fr-FR" dirty="0">
              <a:solidFill>
                <a:srgbClr val="193358"/>
              </a:solidFill>
            </a:rPr>
            <a:t>Rétroaction vers l’étudiant ou le groupe</a:t>
          </a:r>
        </a:p>
      </dgm:t>
    </dgm:pt>
    <dgm:pt modelId="{345067FE-DB28-5144-95F5-C383B7371E5F}" type="parTrans" cxnId="{96469411-2A2C-174B-8567-26CC3DD88A66}">
      <dgm:prSet/>
      <dgm:spPr/>
      <dgm:t>
        <a:bodyPr/>
        <a:lstStyle/>
        <a:p>
          <a:endParaRPr lang="fr-FR"/>
        </a:p>
      </dgm:t>
    </dgm:pt>
    <dgm:pt modelId="{AFF0E69C-9847-794E-8456-A4F640A1BC22}" type="sibTrans" cxnId="{96469411-2A2C-174B-8567-26CC3DD88A66}">
      <dgm:prSet/>
      <dgm:spPr/>
      <dgm:t>
        <a:bodyPr/>
        <a:lstStyle/>
        <a:p>
          <a:endParaRPr lang="fr-FR"/>
        </a:p>
      </dgm:t>
    </dgm:pt>
    <dgm:pt modelId="{9E6229AC-E371-5E4E-B750-33EE28AB2C96}" type="pres">
      <dgm:prSet presAssocID="{4B4E430A-51BC-5F45-8F9D-800C6B808B2C}" presName="Name0" presStyleCnt="0">
        <dgm:presLayoutVars>
          <dgm:dir/>
          <dgm:resizeHandles val="exact"/>
        </dgm:presLayoutVars>
      </dgm:prSet>
      <dgm:spPr/>
    </dgm:pt>
    <dgm:pt modelId="{6C55D30A-FF2F-6C4A-A5DA-54362CB1FBCA}" type="pres">
      <dgm:prSet presAssocID="{4B4E430A-51BC-5F45-8F9D-800C6B808B2C}" presName="cycle" presStyleCnt="0"/>
      <dgm:spPr/>
    </dgm:pt>
    <dgm:pt modelId="{2593A210-7534-BD40-9943-DF0D22F23C1F}" type="pres">
      <dgm:prSet presAssocID="{A084A4A8-18DF-3146-96B6-F7C7CE5BD20A}" presName="nodeFirstNode" presStyleLbl="node1" presStyleIdx="0" presStyleCnt="9">
        <dgm:presLayoutVars>
          <dgm:bulletEnabled val="1"/>
        </dgm:presLayoutVars>
      </dgm:prSet>
      <dgm:spPr/>
    </dgm:pt>
    <dgm:pt modelId="{9E3F18D9-C972-3A46-B0D9-135D04882CB1}" type="pres">
      <dgm:prSet presAssocID="{15548A1F-FC2D-7C48-B0E5-EF1768085B2F}" presName="sibTransFirstNode" presStyleLbl="bgShp" presStyleIdx="0" presStyleCnt="1"/>
      <dgm:spPr/>
    </dgm:pt>
    <dgm:pt modelId="{4D49C911-75F2-8F46-BF64-294862E83812}" type="pres">
      <dgm:prSet presAssocID="{4F86BD85-A81E-7442-865A-35F3BAAA365D}" presName="nodeFollowingNodes" presStyleLbl="node1" presStyleIdx="1" presStyleCnt="9">
        <dgm:presLayoutVars>
          <dgm:bulletEnabled val="1"/>
        </dgm:presLayoutVars>
      </dgm:prSet>
      <dgm:spPr/>
    </dgm:pt>
    <dgm:pt modelId="{F08C1F98-8EB4-754F-8F2B-14575E27AEB4}" type="pres">
      <dgm:prSet presAssocID="{47B9BE74-9FB1-8F46-992A-BCB5F0123E4C}" presName="nodeFollowingNodes" presStyleLbl="node1" presStyleIdx="2" presStyleCnt="9">
        <dgm:presLayoutVars>
          <dgm:bulletEnabled val="1"/>
        </dgm:presLayoutVars>
      </dgm:prSet>
      <dgm:spPr/>
    </dgm:pt>
    <dgm:pt modelId="{1E21C671-C41A-0046-95A8-F96E8599638B}" type="pres">
      <dgm:prSet presAssocID="{37985546-CD72-8D47-9523-8CB46EC5D0DB}" presName="nodeFollowingNodes" presStyleLbl="node1" presStyleIdx="3" presStyleCnt="9">
        <dgm:presLayoutVars>
          <dgm:bulletEnabled val="1"/>
        </dgm:presLayoutVars>
      </dgm:prSet>
      <dgm:spPr/>
    </dgm:pt>
    <dgm:pt modelId="{CE838909-632E-0548-9049-BC06B79D9CFD}" type="pres">
      <dgm:prSet presAssocID="{909BAA0E-4111-1E4F-9355-094824FC54A0}" presName="nodeFollowingNodes" presStyleLbl="node1" presStyleIdx="4" presStyleCnt="9">
        <dgm:presLayoutVars>
          <dgm:bulletEnabled val="1"/>
        </dgm:presLayoutVars>
      </dgm:prSet>
      <dgm:spPr/>
    </dgm:pt>
    <dgm:pt modelId="{523D4BCC-2C13-EB4D-A9C7-DD9914D0BB6B}" type="pres">
      <dgm:prSet presAssocID="{7F978920-F69D-FD44-A60D-714567CCB874}" presName="nodeFollowingNodes" presStyleLbl="node1" presStyleIdx="5" presStyleCnt="9">
        <dgm:presLayoutVars>
          <dgm:bulletEnabled val="1"/>
        </dgm:presLayoutVars>
      </dgm:prSet>
      <dgm:spPr/>
    </dgm:pt>
    <dgm:pt modelId="{B98DACE5-F3AF-3A4F-BBD1-40FD506E3027}" type="pres">
      <dgm:prSet presAssocID="{93530F65-CB66-F848-BDA3-A19986154C66}" presName="nodeFollowingNodes" presStyleLbl="node1" presStyleIdx="6" presStyleCnt="9">
        <dgm:presLayoutVars>
          <dgm:bulletEnabled val="1"/>
        </dgm:presLayoutVars>
      </dgm:prSet>
      <dgm:spPr/>
    </dgm:pt>
    <dgm:pt modelId="{39A59F68-051D-CD42-95B9-3CB995BAE5E6}" type="pres">
      <dgm:prSet presAssocID="{E0EC037E-3A46-EC4D-8B1C-740266FD5361}" presName="nodeFollowingNodes" presStyleLbl="node1" presStyleIdx="7" presStyleCnt="9">
        <dgm:presLayoutVars>
          <dgm:bulletEnabled val="1"/>
        </dgm:presLayoutVars>
      </dgm:prSet>
      <dgm:spPr/>
    </dgm:pt>
    <dgm:pt modelId="{0C604625-242F-2E4E-8D99-E73324D31507}" type="pres">
      <dgm:prSet presAssocID="{E8372690-EC3E-AD47-8223-AE9888E30F8A}" presName="nodeFollowingNodes" presStyleLbl="node1" presStyleIdx="8" presStyleCnt="9">
        <dgm:presLayoutVars>
          <dgm:bulletEnabled val="1"/>
        </dgm:presLayoutVars>
      </dgm:prSet>
      <dgm:spPr/>
    </dgm:pt>
  </dgm:ptLst>
  <dgm:cxnLst>
    <dgm:cxn modelId="{04C55E08-87DB-834D-A250-7ED26639E107}" srcId="{4B4E430A-51BC-5F45-8F9D-800C6B808B2C}" destId="{93530F65-CB66-F848-BDA3-A19986154C66}" srcOrd="6" destOrd="0" parTransId="{46A75F17-95C4-8647-AEC6-739D8AD01839}" sibTransId="{A9E14F38-C346-DA4F-AF42-88B5254C8804}"/>
    <dgm:cxn modelId="{96469411-2A2C-174B-8567-26CC3DD88A66}" srcId="{4B4E430A-51BC-5F45-8F9D-800C6B808B2C}" destId="{E0EC037E-3A46-EC4D-8B1C-740266FD5361}" srcOrd="7" destOrd="0" parTransId="{345067FE-DB28-5144-95F5-C383B7371E5F}" sibTransId="{AFF0E69C-9847-794E-8456-A4F640A1BC22}"/>
    <dgm:cxn modelId="{CB27A818-9F29-234E-B8B1-7AE3D49BFB4E}" srcId="{4B4E430A-51BC-5F45-8F9D-800C6B808B2C}" destId="{47B9BE74-9FB1-8F46-992A-BCB5F0123E4C}" srcOrd="2" destOrd="0" parTransId="{D5973B16-9D3F-E448-B65E-546FD4A9EE3F}" sibTransId="{C1CB0B1E-2055-B14A-B986-9C2D7D11A565}"/>
    <dgm:cxn modelId="{FCF89230-3236-4A46-9B0B-E5D0B0DB9AE6}" srcId="{4B4E430A-51BC-5F45-8F9D-800C6B808B2C}" destId="{A084A4A8-18DF-3146-96B6-F7C7CE5BD20A}" srcOrd="0" destOrd="0" parTransId="{3C08A48C-E41F-634F-9CEE-9EC6E225B3D8}" sibTransId="{15548A1F-FC2D-7C48-B0E5-EF1768085B2F}"/>
    <dgm:cxn modelId="{48CAAD37-5DE0-9C4F-BBCB-0545554A2DCD}" type="presOf" srcId="{E8372690-EC3E-AD47-8223-AE9888E30F8A}" destId="{0C604625-242F-2E4E-8D99-E73324D31507}" srcOrd="0" destOrd="0" presId="urn:microsoft.com/office/officeart/2005/8/layout/cycle3"/>
    <dgm:cxn modelId="{5B3AD937-340A-B547-A206-111F2AD43331}" type="presOf" srcId="{7F978920-F69D-FD44-A60D-714567CCB874}" destId="{523D4BCC-2C13-EB4D-A9C7-DD9914D0BB6B}" srcOrd="0" destOrd="0" presId="urn:microsoft.com/office/officeart/2005/8/layout/cycle3"/>
    <dgm:cxn modelId="{C6D6CC39-603C-3D4A-B376-35327895F206}" type="presOf" srcId="{37985546-CD72-8D47-9523-8CB46EC5D0DB}" destId="{1E21C671-C41A-0046-95A8-F96E8599638B}" srcOrd="0" destOrd="0" presId="urn:microsoft.com/office/officeart/2005/8/layout/cycle3"/>
    <dgm:cxn modelId="{6268CE3D-05C7-E24A-BDC5-722AD3E6CBFF}" srcId="{4B4E430A-51BC-5F45-8F9D-800C6B808B2C}" destId="{909BAA0E-4111-1E4F-9355-094824FC54A0}" srcOrd="4" destOrd="0" parTransId="{9ED6F87A-E200-DA44-B665-6660CC206BAA}" sibTransId="{1DBFCF58-41CE-C84E-ADD7-D67855BC9A0E}"/>
    <dgm:cxn modelId="{7C47C94C-685C-AA46-BE18-ACEB5C37DF9A}" type="presOf" srcId="{15548A1F-FC2D-7C48-B0E5-EF1768085B2F}" destId="{9E3F18D9-C972-3A46-B0D9-135D04882CB1}" srcOrd="0" destOrd="0" presId="urn:microsoft.com/office/officeart/2005/8/layout/cycle3"/>
    <dgm:cxn modelId="{07F9E261-887F-E845-9620-AE3519E9C445}" type="presOf" srcId="{E0EC037E-3A46-EC4D-8B1C-740266FD5361}" destId="{39A59F68-051D-CD42-95B9-3CB995BAE5E6}" srcOrd="0" destOrd="0" presId="urn:microsoft.com/office/officeart/2005/8/layout/cycle3"/>
    <dgm:cxn modelId="{3F1C2063-80A9-CC41-8F0C-51F69E430D5D}" type="presOf" srcId="{47B9BE74-9FB1-8F46-992A-BCB5F0123E4C}" destId="{F08C1F98-8EB4-754F-8F2B-14575E27AEB4}" srcOrd="0" destOrd="0" presId="urn:microsoft.com/office/officeart/2005/8/layout/cycle3"/>
    <dgm:cxn modelId="{EE412669-25BB-724E-B213-1E63B594145D}" type="presOf" srcId="{4F86BD85-A81E-7442-865A-35F3BAAA365D}" destId="{4D49C911-75F2-8F46-BF64-294862E83812}" srcOrd="0" destOrd="0" presId="urn:microsoft.com/office/officeart/2005/8/layout/cycle3"/>
    <dgm:cxn modelId="{D1FECB86-E52E-444E-95C3-007864103B1A}" srcId="{4B4E430A-51BC-5F45-8F9D-800C6B808B2C}" destId="{7F978920-F69D-FD44-A60D-714567CCB874}" srcOrd="5" destOrd="0" parTransId="{1FE538B7-7F4F-3E42-80E6-EE519A7FA9F7}" sibTransId="{A7DEEE2A-009F-D44E-915C-EDAD5ED7C3BB}"/>
    <dgm:cxn modelId="{F0F6AD9E-701B-5746-B79F-95E207E58EEC}" srcId="{4B4E430A-51BC-5F45-8F9D-800C6B808B2C}" destId="{E8372690-EC3E-AD47-8223-AE9888E30F8A}" srcOrd="8" destOrd="0" parTransId="{56099B9B-1124-1646-8F31-0EA11D3EC7B8}" sibTransId="{DE5010D3-529D-DF44-B73A-B58BC9C39C4E}"/>
    <dgm:cxn modelId="{497792A0-94D2-7744-B38D-6BF1AAC7D3B5}" type="presOf" srcId="{93530F65-CB66-F848-BDA3-A19986154C66}" destId="{B98DACE5-F3AF-3A4F-BBD1-40FD506E3027}" srcOrd="0" destOrd="0" presId="urn:microsoft.com/office/officeart/2005/8/layout/cycle3"/>
    <dgm:cxn modelId="{F66BE2D7-C020-3542-9C99-1F23034CE8A7}" type="presOf" srcId="{4B4E430A-51BC-5F45-8F9D-800C6B808B2C}" destId="{9E6229AC-E371-5E4E-B750-33EE28AB2C96}" srcOrd="0" destOrd="0" presId="urn:microsoft.com/office/officeart/2005/8/layout/cycle3"/>
    <dgm:cxn modelId="{0E9E9ADE-B982-4F4B-8D00-96D8E4194255}" srcId="{4B4E430A-51BC-5F45-8F9D-800C6B808B2C}" destId="{4F86BD85-A81E-7442-865A-35F3BAAA365D}" srcOrd="1" destOrd="0" parTransId="{358953AB-AC43-AD44-AC15-76149D8CA48F}" sibTransId="{B4BC925A-739B-F740-80E2-B5D3191072ED}"/>
    <dgm:cxn modelId="{B1BFA8EB-59F3-0441-95AC-4E0E32D4B7A9}" srcId="{4B4E430A-51BC-5F45-8F9D-800C6B808B2C}" destId="{37985546-CD72-8D47-9523-8CB46EC5D0DB}" srcOrd="3" destOrd="0" parTransId="{6B986A57-F51D-F34D-AD96-308807B47EE2}" sibTransId="{61B77064-6D75-5845-9045-5297B559D0D3}"/>
    <dgm:cxn modelId="{DCEF79F9-1890-6544-BE1E-5E005BCEACBF}" type="presOf" srcId="{A084A4A8-18DF-3146-96B6-F7C7CE5BD20A}" destId="{2593A210-7534-BD40-9943-DF0D22F23C1F}" srcOrd="0" destOrd="0" presId="urn:microsoft.com/office/officeart/2005/8/layout/cycle3"/>
    <dgm:cxn modelId="{357A6DFB-0197-8C45-AE46-A60370CC590C}" type="presOf" srcId="{909BAA0E-4111-1E4F-9355-094824FC54A0}" destId="{CE838909-632E-0548-9049-BC06B79D9CFD}" srcOrd="0" destOrd="0" presId="urn:microsoft.com/office/officeart/2005/8/layout/cycle3"/>
    <dgm:cxn modelId="{9C844187-3000-D54A-A486-FC15E4AD04C0}" type="presParOf" srcId="{9E6229AC-E371-5E4E-B750-33EE28AB2C96}" destId="{6C55D30A-FF2F-6C4A-A5DA-54362CB1FBCA}" srcOrd="0" destOrd="0" presId="urn:microsoft.com/office/officeart/2005/8/layout/cycle3"/>
    <dgm:cxn modelId="{30AF23B9-148F-EC4D-80A8-53A6B0C877AF}" type="presParOf" srcId="{6C55D30A-FF2F-6C4A-A5DA-54362CB1FBCA}" destId="{2593A210-7534-BD40-9943-DF0D22F23C1F}" srcOrd="0" destOrd="0" presId="urn:microsoft.com/office/officeart/2005/8/layout/cycle3"/>
    <dgm:cxn modelId="{78CE02EC-45D3-B244-9F7D-7EEEA9ACAF0B}" type="presParOf" srcId="{6C55D30A-FF2F-6C4A-A5DA-54362CB1FBCA}" destId="{9E3F18D9-C972-3A46-B0D9-135D04882CB1}" srcOrd="1" destOrd="0" presId="urn:microsoft.com/office/officeart/2005/8/layout/cycle3"/>
    <dgm:cxn modelId="{9E69F399-0E3F-5545-B789-A05EB5941DE4}" type="presParOf" srcId="{6C55D30A-FF2F-6C4A-A5DA-54362CB1FBCA}" destId="{4D49C911-75F2-8F46-BF64-294862E83812}" srcOrd="2" destOrd="0" presId="urn:microsoft.com/office/officeart/2005/8/layout/cycle3"/>
    <dgm:cxn modelId="{04A3D20E-42AB-3E4E-84E6-F45D6519B17A}" type="presParOf" srcId="{6C55D30A-FF2F-6C4A-A5DA-54362CB1FBCA}" destId="{F08C1F98-8EB4-754F-8F2B-14575E27AEB4}" srcOrd="3" destOrd="0" presId="urn:microsoft.com/office/officeart/2005/8/layout/cycle3"/>
    <dgm:cxn modelId="{B110D5C1-A72E-8348-935A-800100107D57}" type="presParOf" srcId="{6C55D30A-FF2F-6C4A-A5DA-54362CB1FBCA}" destId="{1E21C671-C41A-0046-95A8-F96E8599638B}" srcOrd="4" destOrd="0" presId="urn:microsoft.com/office/officeart/2005/8/layout/cycle3"/>
    <dgm:cxn modelId="{4A4E4B84-7D10-0644-9466-97B05D639D41}" type="presParOf" srcId="{6C55D30A-FF2F-6C4A-A5DA-54362CB1FBCA}" destId="{CE838909-632E-0548-9049-BC06B79D9CFD}" srcOrd="5" destOrd="0" presId="urn:microsoft.com/office/officeart/2005/8/layout/cycle3"/>
    <dgm:cxn modelId="{E70136E1-D9D1-E54E-AE89-191F6F65D65E}" type="presParOf" srcId="{6C55D30A-FF2F-6C4A-A5DA-54362CB1FBCA}" destId="{523D4BCC-2C13-EB4D-A9C7-DD9914D0BB6B}" srcOrd="6" destOrd="0" presId="urn:microsoft.com/office/officeart/2005/8/layout/cycle3"/>
    <dgm:cxn modelId="{E37EC04C-2EEF-F440-A204-E429A46E403A}" type="presParOf" srcId="{6C55D30A-FF2F-6C4A-A5DA-54362CB1FBCA}" destId="{B98DACE5-F3AF-3A4F-BBD1-40FD506E3027}" srcOrd="7" destOrd="0" presId="urn:microsoft.com/office/officeart/2005/8/layout/cycle3"/>
    <dgm:cxn modelId="{441BD5EF-3911-E949-A1D0-D5F2E060B7C0}" type="presParOf" srcId="{6C55D30A-FF2F-6C4A-A5DA-54362CB1FBCA}" destId="{39A59F68-051D-CD42-95B9-3CB995BAE5E6}" srcOrd="8" destOrd="0" presId="urn:microsoft.com/office/officeart/2005/8/layout/cycle3"/>
    <dgm:cxn modelId="{723E3253-B738-8845-8E73-D5E6B83892A1}" type="presParOf" srcId="{6C55D30A-FF2F-6C4A-A5DA-54362CB1FBCA}" destId="{0C604625-242F-2E4E-8D99-E73324D31507}"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3F18D9-C972-3A46-B0D9-135D04882CB1}">
      <dsp:nvSpPr>
        <dsp:cNvPr id="0" name=""/>
        <dsp:cNvSpPr/>
      </dsp:nvSpPr>
      <dsp:spPr>
        <a:xfrm>
          <a:off x="2276139" y="-62877"/>
          <a:ext cx="5963321" cy="5963321"/>
        </a:xfrm>
        <a:prstGeom prst="circularArrow">
          <a:avLst>
            <a:gd name="adj1" fmla="val 5544"/>
            <a:gd name="adj2" fmla="val 330680"/>
            <a:gd name="adj3" fmla="val 14741886"/>
            <a:gd name="adj4" fmla="val 16821863"/>
            <a:gd name="adj5" fmla="val 5757"/>
          </a:avLst>
        </a:prstGeom>
        <a:solidFill>
          <a:srgbClr val="193358"/>
        </a:solidFill>
        <a:ln>
          <a:noFill/>
        </a:ln>
        <a:effectLst/>
      </dsp:spPr>
      <dsp:style>
        <a:lnRef idx="0">
          <a:scrgbClr r="0" g="0" b="0"/>
        </a:lnRef>
        <a:fillRef idx="1">
          <a:scrgbClr r="0" g="0" b="0"/>
        </a:fillRef>
        <a:effectRef idx="0">
          <a:scrgbClr r="0" g="0" b="0"/>
        </a:effectRef>
        <a:fontRef idx="minor"/>
      </dsp:style>
    </dsp:sp>
    <dsp:sp modelId="{2593A210-7534-BD40-9943-DF0D22F23C1F}">
      <dsp:nvSpPr>
        <dsp:cNvPr id="0" name=""/>
        <dsp:cNvSpPr/>
      </dsp:nvSpPr>
      <dsp:spPr>
        <a:xfrm>
          <a:off x="4479912" y="2112"/>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du référentiel</a:t>
          </a:r>
        </a:p>
      </dsp:txBody>
      <dsp:txXfrm>
        <a:off x="4517885" y="40085"/>
        <a:ext cx="1479828" cy="701941"/>
      </dsp:txXfrm>
    </dsp:sp>
    <dsp:sp modelId="{4D49C911-75F2-8F46-BF64-294862E83812}">
      <dsp:nvSpPr>
        <dsp:cNvPr id="0" name=""/>
        <dsp:cNvSpPr/>
      </dsp:nvSpPr>
      <dsp:spPr>
        <a:xfrm>
          <a:off x="611451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Valeurs et finalités</a:t>
          </a:r>
        </a:p>
      </dsp:txBody>
      <dsp:txXfrm>
        <a:off x="6152490" y="635032"/>
        <a:ext cx="1479828" cy="701941"/>
      </dsp:txXfrm>
    </dsp:sp>
    <dsp:sp modelId="{F08C1F98-8EB4-754F-8F2B-14575E27AEB4}">
      <dsp:nvSpPr>
        <dsp:cNvPr id="0" name=""/>
        <dsp:cNvSpPr/>
      </dsp:nvSpPr>
      <dsp:spPr>
        <a:xfrm>
          <a:off x="698427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Architecture</a:t>
          </a:r>
        </a:p>
      </dsp:txBody>
      <dsp:txXfrm>
        <a:off x="7022245" y="2141493"/>
        <a:ext cx="1479828" cy="701941"/>
      </dsp:txXfrm>
    </dsp:sp>
    <dsp:sp modelId="{1E21C671-C41A-0046-95A8-F96E8599638B}">
      <dsp:nvSpPr>
        <dsp:cNvPr id="0" name=""/>
        <dsp:cNvSpPr/>
      </dsp:nvSpPr>
      <dsp:spPr>
        <a:xfrm>
          <a:off x="6682210"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Conception et paramétrage</a:t>
          </a:r>
        </a:p>
      </dsp:txBody>
      <dsp:txXfrm>
        <a:off x="6720183" y="3854576"/>
        <a:ext cx="1479828" cy="701941"/>
      </dsp:txXfrm>
    </dsp:sp>
    <dsp:sp modelId="{CE838909-632E-0548-9049-BC06B79D9CFD}">
      <dsp:nvSpPr>
        <dsp:cNvPr id="0" name=""/>
        <dsp:cNvSpPr/>
      </dsp:nvSpPr>
      <dsp:spPr>
        <a:xfrm>
          <a:off x="5349667" y="4934739"/>
          <a:ext cx="1555774" cy="777887"/>
        </a:xfrm>
        <a:prstGeom prst="roundRect">
          <a:avLst/>
        </a:prstGeom>
        <a:solidFill>
          <a:srgbClr val="1B33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09109"/>
              </a:solidFill>
            </a:rPr>
            <a:t>Communication</a:t>
          </a:r>
        </a:p>
      </dsp:txBody>
      <dsp:txXfrm>
        <a:off x="5387640" y="4972712"/>
        <a:ext cx="1479828" cy="701941"/>
      </dsp:txXfrm>
    </dsp:sp>
    <dsp:sp modelId="{523D4BCC-2C13-EB4D-A9C7-DD9914D0BB6B}">
      <dsp:nvSpPr>
        <dsp:cNvPr id="0" name=""/>
        <dsp:cNvSpPr/>
      </dsp:nvSpPr>
      <dsp:spPr>
        <a:xfrm>
          <a:off x="3610157" y="493473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Prise de données</a:t>
          </a:r>
        </a:p>
      </dsp:txBody>
      <dsp:txXfrm>
        <a:off x="3648130" y="4972712"/>
        <a:ext cx="1479828" cy="701941"/>
      </dsp:txXfrm>
    </dsp:sp>
    <dsp:sp modelId="{B98DACE5-F3AF-3A4F-BBD1-40FD506E3027}">
      <dsp:nvSpPr>
        <dsp:cNvPr id="0" name=""/>
        <dsp:cNvSpPr/>
      </dsp:nvSpPr>
      <dsp:spPr>
        <a:xfrm>
          <a:off x="2277615" y="3816603"/>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Jugement et décision</a:t>
          </a:r>
        </a:p>
      </dsp:txBody>
      <dsp:txXfrm>
        <a:off x="2315588" y="3854576"/>
        <a:ext cx="1479828" cy="701941"/>
      </dsp:txXfrm>
    </dsp:sp>
    <dsp:sp modelId="{39A59F68-051D-CD42-95B9-3CB995BAE5E6}">
      <dsp:nvSpPr>
        <dsp:cNvPr id="0" name=""/>
        <dsp:cNvSpPr/>
      </dsp:nvSpPr>
      <dsp:spPr>
        <a:xfrm>
          <a:off x="1975552" y="2103520"/>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Rétroaction vers l’étudiant ou le groupe</a:t>
          </a:r>
        </a:p>
      </dsp:txBody>
      <dsp:txXfrm>
        <a:off x="2013525" y="2141493"/>
        <a:ext cx="1479828" cy="701941"/>
      </dsp:txXfrm>
    </dsp:sp>
    <dsp:sp modelId="{0C604625-242F-2E4E-8D99-E73324D31507}">
      <dsp:nvSpPr>
        <dsp:cNvPr id="0" name=""/>
        <dsp:cNvSpPr/>
      </dsp:nvSpPr>
      <dsp:spPr>
        <a:xfrm>
          <a:off x="2845307" y="597059"/>
          <a:ext cx="1555774" cy="777887"/>
        </a:xfrm>
        <a:prstGeom prst="roundRect">
          <a:avLst/>
        </a:prstGeom>
        <a:solidFill>
          <a:srgbClr val="F09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193358"/>
              </a:solidFill>
            </a:rPr>
            <a:t>Analyse qualité a postériori</a:t>
          </a:r>
        </a:p>
      </dsp:txBody>
      <dsp:txXfrm>
        <a:off x="2883280" y="635032"/>
        <a:ext cx="1479828" cy="701941"/>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46ED0-BB67-D64D-AA05-B23AADB4EFB5}" type="datetimeFigureOut">
              <a:rPr lang="fr-FR" smtClean="0"/>
              <a:t>22/05/2025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61EAD4-03E7-1A45-B630-3829C8B7F556}" type="slidenum">
              <a:rPr lang="fr-FR" smtClean="0"/>
              <a:t>‹N°›</a:t>
            </a:fld>
            <a:endParaRPr lang="fr-FR"/>
          </a:p>
        </p:txBody>
      </p:sp>
    </p:spTree>
    <p:extLst>
      <p:ext uri="{BB962C8B-B14F-4D97-AF65-F5344CB8AC3E}">
        <p14:creationId xmlns:p14="http://schemas.microsoft.com/office/powerpoint/2010/main" val="338866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E0777-D1F9-4D52-88DF-078132B8C6DA}"/>
              </a:ext>
            </a:extLst>
          </p:cNvPr>
          <p:cNvSpPr>
            <a:spLocks noGrp="1"/>
          </p:cNvSpPr>
          <p:nvPr>
            <p:ph type="ctrTitle" hasCustomPrompt="1"/>
          </p:nvPr>
        </p:nvSpPr>
        <p:spPr>
          <a:xfrm>
            <a:off x="1942011" y="1122363"/>
            <a:ext cx="9749246" cy="2387600"/>
          </a:xfrm>
        </p:spPr>
        <p:txBody>
          <a:bodyPr anchor="b">
            <a:normAutofit/>
          </a:bodyPr>
          <a:lstStyle>
            <a:lvl1pPr algn="l">
              <a:defRPr sz="4000"/>
            </a:lvl1pPr>
          </a:lstStyle>
          <a:p>
            <a:r>
              <a:rPr lang="fr-FR" dirty="0"/>
              <a:t>Insérer votre titre ici</a:t>
            </a:r>
            <a:endParaRPr lang="fr-BE" dirty="0"/>
          </a:p>
        </p:txBody>
      </p:sp>
      <p:sp>
        <p:nvSpPr>
          <p:cNvPr id="3" name="Sous-titre 2">
            <a:extLst>
              <a:ext uri="{FF2B5EF4-FFF2-40B4-BE49-F238E27FC236}">
                <a16:creationId xmlns:a16="http://schemas.microsoft.com/office/drawing/2014/main" id="{DA151A11-5432-431B-AB3D-51A478E6F31D}"/>
              </a:ext>
            </a:extLst>
          </p:cNvPr>
          <p:cNvSpPr>
            <a:spLocks noGrp="1"/>
          </p:cNvSpPr>
          <p:nvPr>
            <p:ph type="subTitle" idx="1" hasCustomPrompt="1"/>
          </p:nvPr>
        </p:nvSpPr>
        <p:spPr>
          <a:xfrm>
            <a:off x="1942011" y="3628164"/>
            <a:ext cx="9749246" cy="153166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Insérer votre sous-titre ici</a:t>
            </a:r>
            <a:endParaRPr lang="fr-BE" dirty="0"/>
          </a:p>
        </p:txBody>
      </p:sp>
      <p:sp>
        <p:nvSpPr>
          <p:cNvPr id="8" name="Espace réservé du texte 7">
            <a:extLst>
              <a:ext uri="{FF2B5EF4-FFF2-40B4-BE49-F238E27FC236}">
                <a16:creationId xmlns:a16="http://schemas.microsoft.com/office/drawing/2014/main" id="{A02825BE-E9C2-487E-A880-0966A29C8439}"/>
              </a:ext>
            </a:extLst>
          </p:cNvPr>
          <p:cNvSpPr>
            <a:spLocks noGrp="1"/>
          </p:cNvSpPr>
          <p:nvPr>
            <p:ph type="body" sz="quarter" idx="12" hasCustomPrompt="1"/>
          </p:nvPr>
        </p:nvSpPr>
        <p:spPr>
          <a:xfrm>
            <a:off x="3409406" y="5283925"/>
            <a:ext cx="8281851" cy="920931"/>
          </a:xfrm>
        </p:spPr>
        <p:txBody>
          <a:bodyPr>
            <a:normAutofit/>
          </a:bodyPr>
          <a:lstStyle>
            <a:lvl1pPr marL="0" indent="0" algn="r">
              <a:buNone/>
              <a:defRPr sz="2400">
                <a:solidFill>
                  <a:srgbClr val="F09109"/>
                </a:solidFill>
              </a:defRPr>
            </a:lvl1pPr>
          </a:lstStyle>
          <a:p>
            <a:pPr lvl="0"/>
            <a:r>
              <a:rPr lang="fr-FR" dirty="0"/>
              <a:t>Auteur(s)</a:t>
            </a:r>
            <a:endParaRPr lang="fr-BE" dirty="0"/>
          </a:p>
        </p:txBody>
      </p:sp>
    </p:spTree>
    <p:extLst>
      <p:ext uri="{BB962C8B-B14F-4D97-AF65-F5344CB8AC3E}">
        <p14:creationId xmlns:p14="http://schemas.microsoft.com/office/powerpoint/2010/main" val="333904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9F21-9FFB-41B3-9DEA-1ADF60D7738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325202E-C4F1-4D45-B774-D405614CFC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pied de page 4">
            <a:extLst>
              <a:ext uri="{FF2B5EF4-FFF2-40B4-BE49-F238E27FC236}">
                <a16:creationId xmlns:a16="http://schemas.microsoft.com/office/drawing/2014/main" id="{EEF2F763-40B9-4E64-B3D7-3D8E2386E233}"/>
              </a:ext>
            </a:extLst>
          </p:cNvPr>
          <p:cNvSpPr>
            <a:spLocks noGrp="1"/>
          </p:cNvSpPr>
          <p:nvPr>
            <p:ph type="ftr" sz="quarter" idx="11"/>
          </p:nvPr>
        </p:nvSpPr>
        <p:spPr/>
        <p:txBody>
          <a:bodyPr/>
          <a:lstStyle/>
          <a:p>
            <a:endParaRPr lang="fr-BE" dirty="0"/>
          </a:p>
        </p:txBody>
      </p:sp>
    </p:spTree>
    <p:extLst>
      <p:ext uri="{BB962C8B-B14F-4D97-AF65-F5344CB8AC3E}">
        <p14:creationId xmlns:p14="http://schemas.microsoft.com/office/powerpoint/2010/main" val="2006340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7E921-4693-4C13-91E6-F4D5C0AF64EB}"/>
              </a:ext>
            </a:extLst>
          </p:cNvPr>
          <p:cNvSpPr>
            <a:spLocks noGrp="1"/>
          </p:cNvSpPr>
          <p:nvPr>
            <p:ph type="title"/>
          </p:nvPr>
        </p:nvSpPr>
        <p:spPr/>
        <p:txBody>
          <a:bodyPr/>
          <a:lstStyle/>
          <a:p>
            <a:r>
              <a:rPr lang="fr-FR"/>
              <a:t>Modifiez le style du titre</a:t>
            </a:r>
            <a:endParaRPr lang="fr-BE"/>
          </a:p>
        </p:txBody>
      </p:sp>
      <p:sp>
        <p:nvSpPr>
          <p:cNvPr id="4" name="Espace réservé du pied de page 3">
            <a:extLst>
              <a:ext uri="{FF2B5EF4-FFF2-40B4-BE49-F238E27FC236}">
                <a16:creationId xmlns:a16="http://schemas.microsoft.com/office/drawing/2014/main" id="{90219C54-6274-432F-938C-D0B356B4A161}"/>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176480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855FD8-C97F-43AF-8C10-8A395AF80456}"/>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374929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5B9F21-9FFB-41B3-9DEA-1ADF60D7738F}"/>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2325202E-C4F1-4D45-B774-D405614CFC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pied de page 4">
            <a:extLst>
              <a:ext uri="{FF2B5EF4-FFF2-40B4-BE49-F238E27FC236}">
                <a16:creationId xmlns:a16="http://schemas.microsoft.com/office/drawing/2014/main" id="{EEF2F763-40B9-4E64-B3D7-3D8E2386E233}"/>
              </a:ext>
            </a:extLst>
          </p:cNvPr>
          <p:cNvSpPr>
            <a:spLocks noGrp="1"/>
          </p:cNvSpPr>
          <p:nvPr>
            <p:ph type="ftr" sz="quarter" idx="11"/>
          </p:nvPr>
        </p:nvSpPr>
        <p:spPr/>
        <p:txBody>
          <a:bodyPr/>
          <a:lstStyle/>
          <a:p>
            <a:endParaRPr lang="fr-BE" dirty="0"/>
          </a:p>
        </p:txBody>
      </p:sp>
    </p:spTree>
    <p:extLst>
      <p:ext uri="{BB962C8B-B14F-4D97-AF65-F5344CB8AC3E}">
        <p14:creationId xmlns:p14="http://schemas.microsoft.com/office/powerpoint/2010/main" val="2812479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27E921-4693-4C13-91E6-F4D5C0AF64EB}"/>
              </a:ext>
            </a:extLst>
          </p:cNvPr>
          <p:cNvSpPr>
            <a:spLocks noGrp="1"/>
          </p:cNvSpPr>
          <p:nvPr>
            <p:ph type="title"/>
          </p:nvPr>
        </p:nvSpPr>
        <p:spPr/>
        <p:txBody>
          <a:bodyPr/>
          <a:lstStyle/>
          <a:p>
            <a:r>
              <a:rPr lang="fr-FR"/>
              <a:t>Modifiez le style du titre</a:t>
            </a:r>
            <a:endParaRPr lang="fr-BE"/>
          </a:p>
        </p:txBody>
      </p:sp>
      <p:sp>
        <p:nvSpPr>
          <p:cNvPr id="4" name="Espace réservé du pied de page 3">
            <a:extLst>
              <a:ext uri="{FF2B5EF4-FFF2-40B4-BE49-F238E27FC236}">
                <a16:creationId xmlns:a16="http://schemas.microsoft.com/office/drawing/2014/main" id="{90219C54-6274-432F-938C-D0B356B4A161}"/>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2597373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V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7C855FD8-C97F-43AF-8C10-8A395AF80456}"/>
              </a:ext>
            </a:extLst>
          </p:cNvPr>
          <p:cNvSpPr>
            <a:spLocks noGrp="1"/>
          </p:cNvSpPr>
          <p:nvPr>
            <p:ph type="ftr" sz="quarter" idx="11"/>
          </p:nvPr>
        </p:nvSpPr>
        <p:spPr/>
        <p:txBody>
          <a:bodyPr/>
          <a:lstStyle/>
          <a:p>
            <a:endParaRPr lang="fr-BE"/>
          </a:p>
        </p:txBody>
      </p:sp>
    </p:spTree>
    <p:extLst>
      <p:ext uri="{BB962C8B-B14F-4D97-AF65-F5344CB8AC3E}">
        <p14:creationId xmlns:p14="http://schemas.microsoft.com/office/powerpoint/2010/main" val="340676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61E6B4A-4848-42DD-99A6-755CF85BF1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endParaRPr lang="fr-BE" dirty="0"/>
          </a:p>
        </p:txBody>
      </p:sp>
      <p:sp>
        <p:nvSpPr>
          <p:cNvPr id="3" name="Espace réservé du texte 2">
            <a:extLst>
              <a:ext uri="{FF2B5EF4-FFF2-40B4-BE49-F238E27FC236}">
                <a16:creationId xmlns:a16="http://schemas.microsoft.com/office/drawing/2014/main" id="{349BD70B-6FFB-482C-A61C-68A54FFD71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BE" dirty="0"/>
          </a:p>
        </p:txBody>
      </p:sp>
      <p:sp>
        <p:nvSpPr>
          <p:cNvPr id="5" name="Espace réservé du pied de page 4">
            <a:extLst>
              <a:ext uri="{FF2B5EF4-FFF2-40B4-BE49-F238E27FC236}">
                <a16:creationId xmlns:a16="http://schemas.microsoft.com/office/drawing/2014/main" id="{D845224C-B094-44E3-A550-FC8CBD7EE108}"/>
              </a:ext>
            </a:extLst>
          </p:cNvPr>
          <p:cNvSpPr>
            <a:spLocks noGrp="1"/>
          </p:cNvSpPr>
          <p:nvPr>
            <p:ph type="ftr" sz="quarter" idx="3"/>
          </p:nvPr>
        </p:nvSpPr>
        <p:spPr>
          <a:xfrm>
            <a:off x="2129246" y="6356350"/>
            <a:ext cx="92245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Tree>
    <p:extLst>
      <p:ext uri="{BB962C8B-B14F-4D97-AF65-F5344CB8AC3E}">
        <p14:creationId xmlns:p14="http://schemas.microsoft.com/office/powerpoint/2010/main" val="2392164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6" r:id="rId5"/>
    <p:sldLayoutId id="2147483657" r:id="rId6"/>
    <p:sldLayoutId id="2147483658" r:id="rId7"/>
  </p:sldLayoutIdLst>
  <p:txStyles>
    <p:titleStyle>
      <a:lvl1pPr algn="l" defTabSz="914400" rtl="0" eaLnBrk="1" latinLnBrk="0" hangingPunct="1">
        <a:lnSpc>
          <a:spcPct val="90000"/>
        </a:lnSpc>
        <a:spcBef>
          <a:spcPct val="0"/>
        </a:spcBef>
        <a:buNone/>
        <a:defRPr sz="4400" kern="1200">
          <a:solidFill>
            <a:srgbClr val="1B3358"/>
          </a:solidFill>
          <a:latin typeface="Exo" panose="02000503000000000000" pitchFamily="50" charset="0"/>
          <a:ea typeface="+mj-ea"/>
          <a:cs typeface="+mj-cs"/>
        </a:defRPr>
      </a:lvl1pPr>
    </p:titleStyle>
    <p:body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8.pn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160.png"/><Relationship Id="rId9" Type="http://schemas.openxmlformats.org/officeDocument/2006/relationships/image" Target="../media/image55.png"/></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image" Target="../media/image56.png"/><Relationship Id="rId7" Type="http://schemas.openxmlformats.org/officeDocument/2006/relationships/image" Target="../media/image54.png"/><Relationship Id="rId12"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7.png"/><Relationship Id="rId5" Type="http://schemas.openxmlformats.org/officeDocument/2006/relationships/image" Target="../media/image52.png"/><Relationship Id="rId10" Type="http://schemas.openxmlformats.org/officeDocument/2006/relationships/image" Target="../media/image59.png"/><Relationship Id="rId4" Type="http://schemas.openxmlformats.org/officeDocument/2006/relationships/image" Target="../media/image160.png"/><Relationship Id="rId9" Type="http://schemas.openxmlformats.org/officeDocument/2006/relationships/image" Target="../media/image58.png"/></Relationships>
</file>

<file path=ppt/slides/_rels/slide10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60.png"/><Relationship Id="rId7" Type="http://schemas.openxmlformats.org/officeDocument/2006/relationships/image" Target="../media/image6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5.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2.png"/><Relationship Id="rId9" Type="http://schemas.openxmlformats.org/officeDocument/2006/relationships/image" Target="../media/image64.png"/></Relationships>
</file>

<file path=ppt/slides/_rels/slide10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60.png"/><Relationship Id="rId7" Type="http://schemas.openxmlformats.org/officeDocument/2006/relationships/image" Target="../media/image68.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2.png"/><Relationship Id="rId9" Type="http://schemas.openxmlformats.org/officeDocument/2006/relationships/image" Target="../media/image5.png"/></Relationships>
</file>

<file path=ppt/slides/_rels/slide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0.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5B0D79E-F133-47FD-B6B9-BCE87B2243A1}"/>
              </a:ext>
            </a:extLst>
          </p:cNvPr>
          <p:cNvSpPr>
            <a:spLocks noGrp="1"/>
          </p:cNvSpPr>
          <p:nvPr>
            <p:ph type="ctrTitle"/>
          </p:nvPr>
        </p:nvSpPr>
        <p:spPr/>
        <p:txBody>
          <a:bodyPr/>
          <a:lstStyle/>
          <a:p>
            <a:pPr algn="ctr"/>
            <a:r>
              <a:rPr lang="fr-BE" b="1" i="0" u="none" strike="noStrike" cap="all" dirty="0">
                <a:solidFill>
                  <a:srgbClr val="222221"/>
                </a:solidFill>
                <a:effectLst/>
                <a:latin typeface="Calibri-Bold"/>
              </a:rPr>
              <a:t>ENTRE CERTITUDES ET NUANCES : LES QCM DANS L'ENSEIGNEMENT SUPÉRIEUR</a:t>
            </a:r>
          </a:p>
        </p:txBody>
      </p:sp>
      <p:sp>
        <p:nvSpPr>
          <p:cNvPr id="12" name="Espace réservé du texte 11">
            <a:extLst>
              <a:ext uri="{FF2B5EF4-FFF2-40B4-BE49-F238E27FC236}">
                <a16:creationId xmlns:a16="http://schemas.microsoft.com/office/drawing/2014/main" id="{FC7F9362-BF28-4D8E-960B-4E2C869524AB}"/>
              </a:ext>
            </a:extLst>
          </p:cNvPr>
          <p:cNvSpPr>
            <a:spLocks noGrp="1"/>
          </p:cNvSpPr>
          <p:nvPr>
            <p:ph type="body" sz="quarter" idx="12"/>
          </p:nvPr>
        </p:nvSpPr>
        <p:spPr/>
        <p:txBody>
          <a:bodyPr/>
          <a:lstStyle/>
          <a:p>
            <a:r>
              <a:rPr lang="fr-BE" dirty="0"/>
              <a:t>Pascal </a:t>
            </a:r>
            <a:r>
              <a:rPr lang="fr-BE" dirty="0" err="1"/>
              <a:t>Detroz</a:t>
            </a:r>
            <a:endParaRPr lang="fr-BE" dirty="0"/>
          </a:p>
          <a:p>
            <a:r>
              <a:rPr lang="fr-BE" dirty="0"/>
              <a:t>SMART-IFRES – </a:t>
            </a:r>
            <a:r>
              <a:rPr lang="fr-BE" dirty="0" err="1"/>
              <a:t>DIDACTIFen</a:t>
            </a:r>
            <a:endParaRPr lang="fr-BE" dirty="0"/>
          </a:p>
        </p:txBody>
      </p:sp>
      <p:pic>
        <p:nvPicPr>
          <p:cNvPr id="2" name="Image 1">
            <a:extLst>
              <a:ext uri="{FF2B5EF4-FFF2-40B4-BE49-F238E27FC236}">
                <a16:creationId xmlns:a16="http://schemas.microsoft.com/office/drawing/2014/main" id="{E61B3C80-2E70-8619-5862-C520FE2A4644}"/>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5" name="Sous-titre 4">
            <a:extLst>
              <a:ext uri="{FF2B5EF4-FFF2-40B4-BE49-F238E27FC236}">
                <a16:creationId xmlns:a16="http://schemas.microsoft.com/office/drawing/2014/main" id="{50700373-BC2B-EE79-C07A-6DDA26928AD5}"/>
              </a:ext>
            </a:extLst>
          </p:cNvPr>
          <p:cNvSpPr>
            <a:spLocks noGrp="1"/>
          </p:cNvSpPr>
          <p:nvPr>
            <p:ph type="subTitle" idx="1"/>
          </p:nvPr>
        </p:nvSpPr>
        <p:spPr>
          <a:xfrm>
            <a:off x="1942011" y="3950139"/>
            <a:ext cx="9749246" cy="1531665"/>
          </a:xfrm>
        </p:spPr>
        <p:txBody>
          <a:bodyPr/>
          <a:lstStyle/>
          <a:p>
            <a:pPr algn="ctr"/>
            <a:r>
              <a:rPr lang="fr-FR" dirty="0"/>
              <a:t>Haute Ecole Robert Schuman</a:t>
            </a:r>
          </a:p>
          <a:p>
            <a:pPr algn="ctr"/>
            <a:r>
              <a:rPr lang="fr-FR" dirty="0"/>
              <a:t>22 mai 2025</a:t>
            </a:r>
          </a:p>
        </p:txBody>
      </p:sp>
      <p:pic>
        <p:nvPicPr>
          <p:cNvPr id="4" name="Image 3">
            <a:extLst>
              <a:ext uri="{FF2B5EF4-FFF2-40B4-BE49-F238E27FC236}">
                <a16:creationId xmlns:a16="http://schemas.microsoft.com/office/drawing/2014/main" id="{B77089B0-BEAE-B219-CDA3-F6F14D0ED64F}"/>
              </a:ext>
            </a:extLst>
          </p:cNvPr>
          <p:cNvPicPr>
            <a:picLocks noChangeAspect="1"/>
          </p:cNvPicPr>
          <p:nvPr/>
        </p:nvPicPr>
        <p:blipFill>
          <a:blip r:embed="rId3"/>
          <a:stretch>
            <a:fillRect/>
          </a:stretch>
        </p:blipFill>
        <p:spPr>
          <a:xfrm>
            <a:off x="7637318" y="481991"/>
            <a:ext cx="4169641" cy="1280744"/>
          </a:xfrm>
          <a:prstGeom prst="rect">
            <a:avLst/>
          </a:prstGeom>
        </p:spPr>
      </p:pic>
    </p:spTree>
    <p:extLst>
      <p:ext uri="{BB962C8B-B14F-4D97-AF65-F5344CB8AC3E}">
        <p14:creationId xmlns:p14="http://schemas.microsoft.com/office/powerpoint/2010/main" val="2195444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F951E2E-629E-5780-C47D-F285DD4B9738}"/>
              </a:ext>
            </a:extLst>
          </p:cNvPr>
          <p:cNvSpPr/>
          <p:nvPr/>
        </p:nvSpPr>
        <p:spPr>
          <a:xfrm>
            <a:off x="949123" y="303834"/>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FR" sz="1600" b="1" dirty="0">
                <a:solidFill>
                  <a:schemeClr val="tx1">
                    <a:lumMod val="50000"/>
                    <a:lumOff val="50000"/>
                  </a:schemeClr>
                </a:solidFill>
              </a:rPr>
              <a:t>Peux-tu créer une table de spécification pour un cours universitaire d'introduction à la psychométrie ? J'aimerais que la table inclue les grands chapitres du cours, les objectifs d'apprentissage pour chaque chapitre, les niveaux d'apprentissage selon la taxonomie de Bloom, et les priorités associées à chaque chapitre de 1 à 5 ?</a:t>
            </a:r>
            <a:endParaRPr lang="fr-FR" sz="1600" dirty="0">
              <a:solidFill>
                <a:schemeClr val="tx1">
                  <a:lumMod val="50000"/>
                  <a:lumOff val="50000"/>
                </a:schemeClr>
              </a:solidFill>
            </a:endParaRPr>
          </a:p>
        </p:txBody>
      </p:sp>
      <p:pic>
        <p:nvPicPr>
          <p:cNvPr id="3" name="Image 2">
            <a:extLst>
              <a:ext uri="{FF2B5EF4-FFF2-40B4-BE49-F238E27FC236}">
                <a16:creationId xmlns:a16="http://schemas.microsoft.com/office/drawing/2014/main" id="{25810200-6177-EDB1-9089-DE882676C0CE}"/>
              </a:ext>
            </a:extLst>
          </p:cNvPr>
          <p:cNvPicPr>
            <a:picLocks noChangeAspect="1"/>
          </p:cNvPicPr>
          <p:nvPr/>
        </p:nvPicPr>
        <p:blipFill>
          <a:blip r:embed="rId2"/>
          <a:stretch>
            <a:fillRect/>
          </a:stretch>
        </p:blipFill>
        <p:spPr>
          <a:xfrm>
            <a:off x="5683169" y="303834"/>
            <a:ext cx="5811624" cy="5483283"/>
          </a:xfrm>
          <a:prstGeom prst="rect">
            <a:avLst/>
          </a:prstGeom>
        </p:spPr>
      </p:pic>
      <p:sp>
        <p:nvSpPr>
          <p:cNvPr id="4" name="ZoneTexte 3">
            <a:extLst>
              <a:ext uri="{FF2B5EF4-FFF2-40B4-BE49-F238E27FC236}">
                <a16:creationId xmlns:a16="http://schemas.microsoft.com/office/drawing/2014/main" id="{467F5B9E-767D-0120-069F-26E84A973D76}"/>
              </a:ext>
            </a:extLst>
          </p:cNvPr>
          <p:cNvSpPr txBox="1"/>
          <p:nvPr/>
        </p:nvSpPr>
        <p:spPr>
          <a:xfrm>
            <a:off x="2243741" y="4653023"/>
            <a:ext cx="1446293" cy="369332"/>
          </a:xfrm>
          <a:prstGeom prst="rect">
            <a:avLst/>
          </a:prstGeom>
          <a:noFill/>
        </p:spPr>
        <p:txBody>
          <a:bodyPr wrap="none" rtlCol="0">
            <a:spAutoFit/>
          </a:bodyPr>
          <a:lstStyle/>
          <a:p>
            <a:r>
              <a:rPr lang="fr-FR" dirty="0" err="1"/>
              <a:t>ChatGPT</a:t>
            </a:r>
            <a:r>
              <a:rPr lang="fr-FR" dirty="0"/>
              <a:t> 3.5. </a:t>
            </a:r>
          </a:p>
        </p:txBody>
      </p:sp>
    </p:spTree>
    <p:extLst>
      <p:ext uri="{BB962C8B-B14F-4D97-AF65-F5344CB8AC3E}">
        <p14:creationId xmlns:p14="http://schemas.microsoft.com/office/powerpoint/2010/main" val="5159624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 – RC 2</a:t>
            </a:r>
          </a:p>
        </p:txBody>
      </p:sp>
      <p:pic>
        <p:nvPicPr>
          <p:cNvPr id="4" name="Image 3">
            <a:extLst>
              <a:ext uri="{FF2B5EF4-FFF2-40B4-BE49-F238E27FC236}">
                <a16:creationId xmlns:a16="http://schemas.microsoft.com/office/drawing/2014/main" id="{41B1BE7B-8263-8298-7F5D-4446C578E8A9}"/>
              </a:ext>
            </a:extLst>
          </p:cNvPr>
          <p:cNvPicPr>
            <a:picLocks noChangeAspect="1"/>
          </p:cNvPicPr>
          <p:nvPr/>
        </p:nvPicPr>
        <p:blipFill>
          <a:blip r:embed="rId2"/>
          <a:stretch>
            <a:fillRect/>
          </a:stretch>
        </p:blipFill>
        <p:spPr>
          <a:xfrm>
            <a:off x="419098" y="1172054"/>
            <a:ext cx="11353802" cy="4873694"/>
          </a:xfrm>
          <a:prstGeom prst="rect">
            <a:avLst/>
          </a:prstGeom>
        </p:spPr>
      </p:pic>
      <p:pic>
        <p:nvPicPr>
          <p:cNvPr id="3" name="Image 2">
            <a:extLst>
              <a:ext uri="{FF2B5EF4-FFF2-40B4-BE49-F238E27FC236}">
                <a16:creationId xmlns:a16="http://schemas.microsoft.com/office/drawing/2014/main" id="{A1EA1744-7D53-4B76-893F-01F6B602D5DF}"/>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9087808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 – R Correcte 2</a:t>
            </a:r>
          </a:p>
        </p:txBody>
      </p:sp>
      <p:pic>
        <p:nvPicPr>
          <p:cNvPr id="4" name="Image 3">
            <a:extLst>
              <a:ext uri="{FF2B5EF4-FFF2-40B4-BE49-F238E27FC236}">
                <a16:creationId xmlns:a16="http://schemas.microsoft.com/office/drawing/2014/main" id="{41B1BE7B-8263-8298-7F5D-4446C578E8A9}"/>
              </a:ext>
            </a:extLst>
          </p:cNvPr>
          <p:cNvPicPr>
            <a:picLocks noChangeAspect="1"/>
          </p:cNvPicPr>
          <p:nvPr/>
        </p:nvPicPr>
        <p:blipFill>
          <a:blip r:embed="rId2"/>
          <a:stretch>
            <a:fillRect/>
          </a:stretch>
        </p:blipFill>
        <p:spPr>
          <a:xfrm>
            <a:off x="419098" y="1172054"/>
            <a:ext cx="7996032" cy="3432349"/>
          </a:xfrm>
          <a:prstGeom prst="rect">
            <a:avLst/>
          </a:prstGeom>
        </p:spPr>
      </p:pic>
      <p:pic>
        <p:nvPicPr>
          <p:cNvPr id="5" name="Image 4">
            <a:extLst>
              <a:ext uri="{FF2B5EF4-FFF2-40B4-BE49-F238E27FC236}">
                <a16:creationId xmlns:a16="http://schemas.microsoft.com/office/drawing/2014/main" id="{8CE7CBCC-5F45-19CB-45E9-63E7464CC310}"/>
              </a:ext>
            </a:extLst>
          </p:cNvPr>
          <p:cNvPicPr>
            <a:picLocks noChangeAspect="1"/>
          </p:cNvPicPr>
          <p:nvPr/>
        </p:nvPicPr>
        <p:blipFill>
          <a:blip r:embed="rId3"/>
          <a:stretch>
            <a:fillRect/>
          </a:stretch>
        </p:blipFill>
        <p:spPr>
          <a:xfrm>
            <a:off x="8988839" y="1172054"/>
            <a:ext cx="2616200" cy="838200"/>
          </a:xfrm>
          <a:prstGeom prst="rect">
            <a:avLst/>
          </a:prstGeom>
        </p:spPr>
      </p:pic>
      <p:sp>
        <p:nvSpPr>
          <p:cNvPr id="3" name="ZoneTexte 2">
            <a:extLst>
              <a:ext uri="{FF2B5EF4-FFF2-40B4-BE49-F238E27FC236}">
                <a16:creationId xmlns:a16="http://schemas.microsoft.com/office/drawing/2014/main" id="{C6BF4C60-2AD7-78F5-2BDB-3E9D5E7D8E16}"/>
              </a:ext>
            </a:extLst>
          </p:cNvPr>
          <p:cNvSpPr txBox="1"/>
          <p:nvPr/>
        </p:nvSpPr>
        <p:spPr>
          <a:xfrm>
            <a:off x="838199" y="4810539"/>
            <a:ext cx="10929731" cy="1200329"/>
          </a:xfrm>
          <a:prstGeom prst="rect">
            <a:avLst/>
          </a:prstGeom>
          <a:noFill/>
        </p:spPr>
        <p:txBody>
          <a:bodyPr wrap="square" rtlCol="0">
            <a:spAutoFit/>
          </a:bodyPr>
          <a:lstStyle/>
          <a:p>
            <a:r>
              <a:rPr lang="fr-FR" i="1" dirty="0"/>
              <a:t>Mx</a:t>
            </a:r>
            <a:r>
              <a:rPr lang="fr-FR" dirty="0"/>
              <a:t> = (</a:t>
            </a:r>
            <a:r>
              <a:rPr lang="fr-FR" dirty="0">
                <a:solidFill>
                  <a:srgbClr val="C5E0B4"/>
                </a:solidFill>
              </a:rPr>
              <a:t>9,2+3,3+15+7,5+0,8+3,3+11,7+5+5,8+4,2+8,3+15+5+15,8+10,8+15+5,8+20</a:t>
            </a:r>
            <a:r>
              <a:rPr lang="fr-FR" dirty="0"/>
              <a:t>)/18 = 8,97   </a:t>
            </a:r>
          </a:p>
          <a:p>
            <a:endParaRPr lang="fr-FR" dirty="0"/>
          </a:p>
          <a:p>
            <a:r>
              <a:rPr lang="fr-FR" i="1" dirty="0"/>
              <a:t>Ma</a:t>
            </a:r>
            <a:r>
              <a:rPr lang="fr-FR" dirty="0"/>
              <a:t> = (</a:t>
            </a:r>
            <a:r>
              <a:rPr lang="fr-FR" dirty="0">
                <a:solidFill>
                  <a:srgbClr val="FF9798"/>
                </a:solidFill>
              </a:rPr>
              <a:t>5+9,2+2,5+9,2+14,2+15,8+8,3+10+11,7+11,7+6,7+7,5+6,7+16,7+13,3+10,8+10+15+12,5+9,2+1,7+ 14,2+14,2+10+13,3+7,5+10,8+6,7+8,3+8,3+15,8+10,8+14,2+15+5+10+0+7,5+8,3+3,3+14,2+7,5</a:t>
            </a:r>
            <a:r>
              <a:rPr lang="fr-FR" dirty="0"/>
              <a:t>)/42 = 9,82</a:t>
            </a:r>
          </a:p>
        </p:txBody>
      </p:sp>
      <p:sp>
        <p:nvSpPr>
          <p:cNvPr id="7" name="ZoneTexte 6">
            <a:extLst>
              <a:ext uri="{FF2B5EF4-FFF2-40B4-BE49-F238E27FC236}">
                <a16:creationId xmlns:a16="http://schemas.microsoft.com/office/drawing/2014/main" id="{856AD29A-F9C7-6DB5-BFC3-D2A5B8325E4B}"/>
              </a:ext>
            </a:extLst>
          </p:cNvPr>
          <p:cNvSpPr txBox="1"/>
          <p:nvPr/>
        </p:nvSpPr>
        <p:spPr>
          <a:xfrm>
            <a:off x="8988839" y="2210067"/>
            <a:ext cx="1670570" cy="646331"/>
          </a:xfrm>
          <a:prstGeom prst="rect">
            <a:avLst/>
          </a:prstGeom>
          <a:noFill/>
        </p:spPr>
        <p:txBody>
          <a:bodyPr wrap="square" rtlCol="0">
            <a:spAutoFit/>
          </a:bodyPr>
          <a:lstStyle/>
          <a:p>
            <a:r>
              <a:rPr lang="fr-FR" dirty="0"/>
              <a:t>p = 18/60 = 0,3</a:t>
            </a:r>
          </a:p>
          <a:p>
            <a:r>
              <a:rPr lang="fr-FR" dirty="0"/>
              <a:t>q = 42/60 = 0,7</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084432AE-13E9-3A0B-11A2-1117CF184E6C}"/>
                  </a:ext>
                </a:extLst>
              </p:cNvPr>
              <p:cNvSpPr txBox="1"/>
              <p:nvPr/>
            </p:nvSpPr>
            <p:spPr>
              <a:xfrm>
                <a:off x="8988839" y="2960440"/>
                <a:ext cx="2616200" cy="369332"/>
              </a:xfrm>
              <a:prstGeom prst="rect">
                <a:avLst/>
              </a:prstGeom>
              <a:noFill/>
            </p:spPr>
            <p:txBody>
              <a:bodyPr wrap="square" rtlCol="0">
                <a:spAutoFit/>
              </a:bodyPr>
              <a:lstStyle/>
              <a:p>
                <a14:m>
                  <m:oMath xmlns:m="http://schemas.openxmlformats.org/officeDocument/2006/math">
                    <m:r>
                      <a:rPr lang="fr-FR" i="1" smtClean="0">
                        <a:latin typeface="Cambria Math" panose="02040503050406030204" pitchFamily="18" charset="0"/>
                        <a:ea typeface="Cambria Math" panose="02040503050406030204" pitchFamily="18" charset="0"/>
                      </a:rPr>
                      <m:t>𝜎</m:t>
                    </m:r>
                  </m:oMath>
                </a14:m>
                <a:r>
                  <a:rPr lang="fr-FR" dirty="0"/>
                  <a:t> = 4,47</a:t>
                </a:r>
              </a:p>
            </p:txBody>
          </p:sp>
        </mc:Choice>
        <mc:Fallback xmlns="">
          <p:sp>
            <p:nvSpPr>
              <p:cNvPr id="8" name="ZoneTexte 7">
                <a:extLst>
                  <a:ext uri="{FF2B5EF4-FFF2-40B4-BE49-F238E27FC236}">
                    <a16:creationId xmlns:a16="http://schemas.microsoft.com/office/drawing/2014/main" id="{084432AE-13E9-3A0B-11A2-1117CF184E6C}"/>
                  </a:ext>
                </a:extLst>
              </p:cNvPr>
              <p:cNvSpPr txBox="1">
                <a:spLocks noRot="1" noChangeAspect="1" noMove="1" noResize="1" noEditPoints="1" noAdjustHandles="1" noChangeArrowheads="1" noChangeShapeType="1" noTextEdit="1"/>
              </p:cNvSpPr>
              <p:nvPr/>
            </p:nvSpPr>
            <p:spPr>
              <a:xfrm>
                <a:off x="8988839" y="2960440"/>
                <a:ext cx="2616200" cy="369332"/>
              </a:xfrm>
              <a:prstGeom prst="rect">
                <a:avLst/>
              </a:prstGeom>
              <a:blipFill>
                <a:blip r:embed="rId4"/>
                <a:stretch>
                  <a:fillRect t="-10000" b="-23333"/>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57C94CC3-B915-E874-8318-A38979BC4732}"/>
              </a:ext>
            </a:extLst>
          </p:cNvPr>
          <p:cNvPicPr>
            <a:picLocks noChangeAspect="1"/>
          </p:cNvPicPr>
          <p:nvPr/>
        </p:nvPicPr>
        <p:blipFill>
          <a:blip r:embed="rId3"/>
          <a:stretch>
            <a:fillRect/>
          </a:stretch>
        </p:blipFill>
        <p:spPr>
          <a:xfrm>
            <a:off x="8988839" y="3651055"/>
            <a:ext cx="2616200" cy="838200"/>
          </a:xfrm>
          <a:prstGeom prst="rect">
            <a:avLst/>
          </a:prstGeom>
        </p:spPr>
      </p:pic>
      <p:pic>
        <p:nvPicPr>
          <p:cNvPr id="11" name="Image 10">
            <a:extLst>
              <a:ext uri="{FF2B5EF4-FFF2-40B4-BE49-F238E27FC236}">
                <a16:creationId xmlns:a16="http://schemas.microsoft.com/office/drawing/2014/main" id="{2BB1C6C6-3E5B-E780-B9D8-208D44E306C8}"/>
              </a:ext>
            </a:extLst>
          </p:cNvPr>
          <p:cNvPicPr>
            <a:picLocks noChangeAspect="1"/>
          </p:cNvPicPr>
          <p:nvPr/>
        </p:nvPicPr>
        <p:blipFill>
          <a:blip r:embed="rId5"/>
          <a:stretch>
            <a:fillRect/>
          </a:stretch>
        </p:blipFill>
        <p:spPr>
          <a:xfrm>
            <a:off x="8988839" y="4837432"/>
            <a:ext cx="533400" cy="304800"/>
          </a:xfrm>
          <a:prstGeom prst="rect">
            <a:avLst/>
          </a:prstGeom>
        </p:spPr>
      </p:pic>
      <p:pic>
        <p:nvPicPr>
          <p:cNvPr id="14" name="Image 13">
            <a:extLst>
              <a:ext uri="{FF2B5EF4-FFF2-40B4-BE49-F238E27FC236}">
                <a16:creationId xmlns:a16="http://schemas.microsoft.com/office/drawing/2014/main" id="{44DDEF1C-D386-3D5F-A94F-5194165FE351}"/>
              </a:ext>
            </a:extLst>
          </p:cNvPr>
          <p:cNvPicPr>
            <a:picLocks noChangeAspect="1"/>
          </p:cNvPicPr>
          <p:nvPr/>
        </p:nvPicPr>
        <p:blipFill>
          <a:blip r:embed="rId6"/>
          <a:stretch>
            <a:fillRect/>
          </a:stretch>
        </p:blipFill>
        <p:spPr>
          <a:xfrm>
            <a:off x="9446038" y="3011756"/>
            <a:ext cx="520700" cy="266700"/>
          </a:xfrm>
          <a:prstGeom prst="rect">
            <a:avLst/>
          </a:prstGeom>
        </p:spPr>
      </p:pic>
      <p:pic>
        <p:nvPicPr>
          <p:cNvPr id="15" name="Image 14">
            <a:extLst>
              <a:ext uri="{FF2B5EF4-FFF2-40B4-BE49-F238E27FC236}">
                <a16:creationId xmlns:a16="http://schemas.microsoft.com/office/drawing/2014/main" id="{397C84D4-AA80-A0F2-B24B-07C5679E4C98}"/>
              </a:ext>
            </a:extLst>
          </p:cNvPr>
          <p:cNvPicPr>
            <a:picLocks noChangeAspect="1"/>
          </p:cNvPicPr>
          <p:nvPr/>
        </p:nvPicPr>
        <p:blipFill>
          <a:blip r:embed="rId7"/>
          <a:stretch>
            <a:fillRect/>
          </a:stretch>
        </p:blipFill>
        <p:spPr>
          <a:xfrm>
            <a:off x="10138709" y="2273935"/>
            <a:ext cx="520700" cy="266700"/>
          </a:xfrm>
          <a:prstGeom prst="rect">
            <a:avLst/>
          </a:prstGeom>
        </p:spPr>
      </p:pic>
      <p:pic>
        <p:nvPicPr>
          <p:cNvPr id="16" name="Image 15">
            <a:extLst>
              <a:ext uri="{FF2B5EF4-FFF2-40B4-BE49-F238E27FC236}">
                <a16:creationId xmlns:a16="http://schemas.microsoft.com/office/drawing/2014/main" id="{7FBF419D-978F-E89B-ABCC-8F468EB60C8F}"/>
              </a:ext>
            </a:extLst>
          </p:cNvPr>
          <p:cNvPicPr>
            <a:picLocks noChangeAspect="1"/>
          </p:cNvPicPr>
          <p:nvPr/>
        </p:nvPicPr>
        <p:blipFill>
          <a:blip r:embed="rId8"/>
          <a:stretch>
            <a:fillRect/>
          </a:stretch>
        </p:blipFill>
        <p:spPr>
          <a:xfrm>
            <a:off x="10138709" y="2540635"/>
            <a:ext cx="520700" cy="266700"/>
          </a:xfrm>
          <a:prstGeom prst="rect">
            <a:avLst/>
          </a:prstGeom>
        </p:spPr>
      </p:pic>
      <p:pic>
        <p:nvPicPr>
          <p:cNvPr id="17" name="Image 16">
            <a:extLst>
              <a:ext uri="{FF2B5EF4-FFF2-40B4-BE49-F238E27FC236}">
                <a16:creationId xmlns:a16="http://schemas.microsoft.com/office/drawing/2014/main" id="{D941EAC6-85EF-C152-B71B-FEFA220D4056}"/>
              </a:ext>
            </a:extLst>
          </p:cNvPr>
          <p:cNvPicPr>
            <a:picLocks noChangeAspect="1"/>
          </p:cNvPicPr>
          <p:nvPr/>
        </p:nvPicPr>
        <p:blipFill>
          <a:blip r:embed="rId9"/>
          <a:stretch>
            <a:fillRect/>
          </a:stretch>
        </p:blipFill>
        <p:spPr>
          <a:xfrm>
            <a:off x="10296939" y="5662981"/>
            <a:ext cx="520700" cy="266700"/>
          </a:xfrm>
          <a:prstGeom prst="rect">
            <a:avLst/>
          </a:prstGeom>
        </p:spPr>
      </p:pic>
      <p:sp>
        <p:nvSpPr>
          <p:cNvPr id="18" name="ZoneTexte 17">
            <a:extLst>
              <a:ext uri="{FF2B5EF4-FFF2-40B4-BE49-F238E27FC236}">
                <a16:creationId xmlns:a16="http://schemas.microsoft.com/office/drawing/2014/main" id="{3045F4D4-02F3-AAC2-164B-E2AE66396F03}"/>
              </a:ext>
            </a:extLst>
          </p:cNvPr>
          <p:cNvSpPr txBox="1"/>
          <p:nvPr/>
        </p:nvSpPr>
        <p:spPr>
          <a:xfrm>
            <a:off x="10621423" y="2314608"/>
            <a:ext cx="1225436" cy="369332"/>
          </a:xfrm>
          <a:prstGeom prst="rect">
            <a:avLst/>
          </a:prstGeom>
          <a:noFill/>
        </p:spPr>
        <p:txBody>
          <a:bodyPr wrap="square" rtlCol="0">
            <a:spAutoFit/>
          </a:bodyPr>
          <a:lstStyle/>
          <a:p>
            <a:r>
              <a:rPr lang="fr-FR" i="1" dirty="0" err="1"/>
              <a:t>pq</a:t>
            </a:r>
            <a:r>
              <a:rPr lang="fr-FR" dirty="0"/>
              <a:t> = 0,21</a:t>
            </a:r>
          </a:p>
        </p:txBody>
      </p:sp>
      <p:pic>
        <p:nvPicPr>
          <p:cNvPr id="20" name="Image 19">
            <a:extLst>
              <a:ext uri="{FF2B5EF4-FFF2-40B4-BE49-F238E27FC236}">
                <a16:creationId xmlns:a16="http://schemas.microsoft.com/office/drawing/2014/main" id="{7CA5B3A1-FC78-4D55-62CB-7E30950D4ABD}"/>
              </a:ext>
            </a:extLst>
          </p:cNvPr>
          <p:cNvPicPr>
            <a:picLocks noChangeAspect="1"/>
          </p:cNvPicPr>
          <p:nvPr/>
        </p:nvPicPr>
        <p:blipFill>
          <a:blip r:embed="rId10"/>
          <a:stretch>
            <a:fillRect/>
          </a:stretch>
        </p:blipFill>
        <p:spPr>
          <a:xfrm>
            <a:off x="11156949" y="2386301"/>
            <a:ext cx="393700" cy="266700"/>
          </a:xfrm>
          <a:prstGeom prst="rect">
            <a:avLst/>
          </a:prstGeom>
        </p:spPr>
      </p:pic>
      <p:sp>
        <p:nvSpPr>
          <p:cNvPr id="21" name="ZoneTexte 20">
            <a:extLst>
              <a:ext uri="{FF2B5EF4-FFF2-40B4-BE49-F238E27FC236}">
                <a16:creationId xmlns:a16="http://schemas.microsoft.com/office/drawing/2014/main" id="{4D38BD7B-4317-3275-6D5B-D22F8F719457}"/>
              </a:ext>
            </a:extLst>
          </p:cNvPr>
          <p:cNvSpPr txBox="1"/>
          <p:nvPr/>
        </p:nvSpPr>
        <p:spPr>
          <a:xfrm>
            <a:off x="9057291" y="3886199"/>
            <a:ext cx="693682" cy="369332"/>
          </a:xfrm>
          <a:prstGeom prst="rect">
            <a:avLst/>
          </a:prstGeom>
          <a:solidFill>
            <a:srgbClr val="193358"/>
          </a:solidFill>
        </p:spPr>
        <p:txBody>
          <a:bodyPr wrap="square" rtlCol="0">
            <a:spAutoFit/>
          </a:bodyPr>
          <a:lstStyle/>
          <a:p>
            <a:r>
              <a:rPr lang="fr-FR" dirty="0">
                <a:solidFill>
                  <a:srgbClr val="F09109"/>
                </a:solidFill>
              </a:rPr>
              <a:t>-0,09</a:t>
            </a:r>
          </a:p>
        </p:txBody>
      </p:sp>
      <p:pic>
        <p:nvPicPr>
          <p:cNvPr id="6" name="Image 5">
            <a:extLst>
              <a:ext uri="{FF2B5EF4-FFF2-40B4-BE49-F238E27FC236}">
                <a16:creationId xmlns:a16="http://schemas.microsoft.com/office/drawing/2014/main" id="{5A9210BB-50F4-0FF3-80EF-25628E072D5F}"/>
              </a:ext>
            </a:extLst>
          </p:cNvPr>
          <p:cNvPicPr>
            <a:picLocks noChangeAspect="1"/>
          </p:cNvPicPr>
          <p:nvPr/>
        </p:nvPicPr>
        <p:blipFill>
          <a:blip r:embed="rId11"/>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16085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66 -0.00116 L 0.07318 -0.16204 " pathEditMode="relative" rAng="0" ptsTypes="AA">
                                      <p:cBhvr>
                                        <p:cTn id="6" dur="2000" fill="hold"/>
                                        <p:tgtEl>
                                          <p:spTgt spid="11"/>
                                        </p:tgtEl>
                                        <p:attrNameLst>
                                          <p:attrName>ppt_x</p:attrName>
                                          <p:attrName>ppt_y</p:attrName>
                                        </p:attrNameLst>
                                      </p:cBhvr>
                                      <p:rCtr x="3620" y="-8056"/>
                                    </p:animMotion>
                                  </p:childTnLst>
                                </p:cTn>
                              </p:par>
                              <p:par>
                                <p:cTn id="7" presetID="0" presetClass="path" presetSubtype="0" accel="50000" decel="50000" fill="hold" nodeType="withEffect">
                                  <p:stCondLst>
                                    <p:cond delay="0"/>
                                  </p:stCondLst>
                                  <p:childTnLst>
                                    <p:animMotion origin="layout" path="M 0.00131 -0.00324 L 0.05886 0.15741 " pathEditMode="relative" rAng="0" ptsTypes="AA">
                                      <p:cBhvr>
                                        <p:cTn id="8" dur="2000" fill="hold"/>
                                        <p:tgtEl>
                                          <p:spTgt spid="14"/>
                                        </p:tgtEl>
                                        <p:attrNameLst>
                                          <p:attrName>ppt_x</p:attrName>
                                          <p:attrName>ppt_y</p:attrName>
                                        </p:attrNameLst>
                                      </p:cBhvr>
                                      <p:rCtr x="2878" y="8032"/>
                                    </p:animMotion>
                                  </p:childTnLst>
                                </p:cTn>
                              </p:par>
                              <p:par>
                                <p:cTn id="9" presetID="0" presetClass="path" presetSubtype="0" accel="50000" decel="50000" fill="hold" nodeType="withEffect">
                                  <p:stCondLst>
                                    <p:cond delay="0"/>
                                  </p:stCondLst>
                                  <p:childTnLst>
                                    <p:animMotion origin="layout" path="M -0.00092 -0.01574 L 0.02044 -0.28287 " pathEditMode="relative" rAng="0" ptsTypes="AA">
                                      <p:cBhvr>
                                        <p:cTn id="10" dur="2000" fill="hold"/>
                                        <p:tgtEl>
                                          <p:spTgt spid="17"/>
                                        </p:tgtEl>
                                        <p:attrNameLst>
                                          <p:attrName>ppt_x</p:attrName>
                                          <p:attrName>ppt_y</p:attrName>
                                        </p:attrNameLst>
                                      </p:cBhvr>
                                      <p:rCtr x="1068" y="-13356"/>
                                    </p:animMotion>
                                  </p:childTnLst>
                                </p:cTn>
                              </p:par>
                              <p:par>
                                <p:cTn id="11" presetID="0" presetClass="path" presetSubtype="0" accel="50000" decel="50000" fill="hold" nodeType="withEffect">
                                  <p:stCondLst>
                                    <p:cond delay="0"/>
                                  </p:stCondLst>
                                  <p:childTnLst>
                                    <p:animMotion origin="layout" path="M 0 -0.00324 L 0 0.23542 " pathEditMode="relative" rAng="0" ptsTypes="AA">
                                      <p:cBhvr>
                                        <p:cTn id="12" dur="2000" fill="hold"/>
                                        <p:tgtEl>
                                          <p:spTgt spid="20"/>
                                        </p:tgtEl>
                                        <p:attrNameLst>
                                          <p:attrName>ppt_x</p:attrName>
                                          <p:attrName>ppt_y</p:attrName>
                                        </p:attrNameLst>
                                      </p:cBhvr>
                                      <p:rCtr x="0" y="11921"/>
                                    </p:animMotion>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 – R Incorrecte 1</a:t>
            </a:r>
          </a:p>
        </p:txBody>
      </p:sp>
      <p:pic>
        <p:nvPicPr>
          <p:cNvPr id="5" name="Image 4">
            <a:extLst>
              <a:ext uri="{FF2B5EF4-FFF2-40B4-BE49-F238E27FC236}">
                <a16:creationId xmlns:a16="http://schemas.microsoft.com/office/drawing/2014/main" id="{420260B1-5D55-0CF9-71FB-974E06433779}"/>
              </a:ext>
            </a:extLst>
          </p:cNvPr>
          <p:cNvPicPr>
            <a:picLocks noChangeAspect="1"/>
          </p:cNvPicPr>
          <p:nvPr/>
        </p:nvPicPr>
        <p:blipFill>
          <a:blip r:embed="rId2"/>
          <a:stretch>
            <a:fillRect/>
          </a:stretch>
        </p:blipFill>
        <p:spPr>
          <a:xfrm>
            <a:off x="419098" y="1209449"/>
            <a:ext cx="11353802" cy="4862684"/>
          </a:xfrm>
          <a:prstGeom prst="rect">
            <a:avLst/>
          </a:prstGeom>
        </p:spPr>
      </p:pic>
      <p:pic>
        <p:nvPicPr>
          <p:cNvPr id="3" name="Image 2">
            <a:extLst>
              <a:ext uri="{FF2B5EF4-FFF2-40B4-BE49-F238E27FC236}">
                <a16:creationId xmlns:a16="http://schemas.microsoft.com/office/drawing/2014/main" id="{52861723-973A-AFA6-7EB4-F49BDCF89E25}"/>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369559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 – R Incorrecte 1</a:t>
            </a:r>
          </a:p>
        </p:txBody>
      </p:sp>
      <p:pic>
        <p:nvPicPr>
          <p:cNvPr id="5" name="Image 4">
            <a:extLst>
              <a:ext uri="{FF2B5EF4-FFF2-40B4-BE49-F238E27FC236}">
                <a16:creationId xmlns:a16="http://schemas.microsoft.com/office/drawing/2014/main" id="{8CE7CBCC-5F45-19CB-45E9-63E7464CC310}"/>
              </a:ext>
            </a:extLst>
          </p:cNvPr>
          <p:cNvPicPr>
            <a:picLocks noChangeAspect="1"/>
          </p:cNvPicPr>
          <p:nvPr/>
        </p:nvPicPr>
        <p:blipFill>
          <a:blip r:embed="rId2"/>
          <a:stretch>
            <a:fillRect/>
          </a:stretch>
        </p:blipFill>
        <p:spPr>
          <a:xfrm>
            <a:off x="8988839" y="1172054"/>
            <a:ext cx="2616200" cy="838200"/>
          </a:xfrm>
          <a:prstGeom prst="rect">
            <a:avLst/>
          </a:prstGeom>
        </p:spPr>
      </p:pic>
      <p:sp>
        <p:nvSpPr>
          <p:cNvPr id="3" name="ZoneTexte 2">
            <a:extLst>
              <a:ext uri="{FF2B5EF4-FFF2-40B4-BE49-F238E27FC236}">
                <a16:creationId xmlns:a16="http://schemas.microsoft.com/office/drawing/2014/main" id="{C6BF4C60-2AD7-78F5-2BDB-3E9D5E7D8E16}"/>
              </a:ext>
            </a:extLst>
          </p:cNvPr>
          <p:cNvSpPr txBox="1"/>
          <p:nvPr/>
        </p:nvSpPr>
        <p:spPr>
          <a:xfrm>
            <a:off x="838199" y="4810539"/>
            <a:ext cx="10929731" cy="1200329"/>
          </a:xfrm>
          <a:prstGeom prst="rect">
            <a:avLst/>
          </a:prstGeom>
          <a:noFill/>
        </p:spPr>
        <p:txBody>
          <a:bodyPr wrap="square" rtlCol="0">
            <a:spAutoFit/>
          </a:bodyPr>
          <a:lstStyle/>
          <a:p>
            <a:r>
              <a:rPr lang="fr-FR" i="1" dirty="0"/>
              <a:t>Mx</a:t>
            </a:r>
            <a:r>
              <a:rPr lang="fr-FR" dirty="0"/>
              <a:t> = (</a:t>
            </a:r>
            <a:r>
              <a:rPr lang="fr-FR" dirty="0">
                <a:solidFill>
                  <a:srgbClr val="F09109"/>
                </a:solidFill>
              </a:rPr>
              <a:t>14,2+8,3+6,7+6,7+13,3+15+12,5+9,2+14,2+14,2+10+6,7+15,8+14,2+15+5+7,5+14,2</a:t>
            </a:r>
            <a:r>
              <a:rPr lang="fr-FR" dirty="0"/>
              <a:t>)/18 = 11,3   </a:t>
            </a:r>
          </a:p>
          <a:p>
            <a:endParaRPr lang="fr-FR" dirty="0"/>
          </a:p>
          <a:p>
            <a:r>
              <a:rPr lang="fr-FR" i="1" dirty="0"/>
              <a:t>Ma=</a:t>
            </a:r>
            <a:r>
              <a:rPr lang="fr-FR" dirty="0"/>
              <a:t>(5+9,2+2,5+9,2+15,8+9,2+10+3,3+11,7+15+11,7+7,5+7,5+12,5+10,8+10+1,7+0,8+13,3+3,3+11,7+7,5+5+10,8+5,8+8,3+4,2+8,3+8,3+15+10,8+5+15,8+10+0+10,8+15+5,8+8,3+3,3+20+7,5)/42 = 8,7</a:t>
            </a:r>
          </a:p>
        </p:txBody>
      </p:sp>
      <p:sp>
        <p:nvSpPr>
          <p:cNvPr id="7" name="ZoneTexte 6">
            <a:extLst>
              <a:ext uri="{FF2B5EF4-FFF2-40B4-BE49-F238E27FC236}">
                <a16:creationId xmlns:a16="http://schemas.microsoft.com/office/drawing/2014/main" id="{856AD29A-F9C7-6DB5-BFC3-D2A5B8325E4B}"/>
              </a:ext>
            </a:extLst>
          </p:cNvPr>
          <p:cNvSpPr txBox="1"/>
          <p:nvPr/>
        </p:nvSpPr>
        <p:spPr>
          <a:xfrm>
            <a:off x="8988839" y="2210067"/>
            <a:ext cx="1670570" cy="646331"/>
          </a:xfrm>
          <a:prstGeom prst="rect">
            <a:avLst/>
          </a:prstGeom>
          <a:noFill/>
        </p:spPr>
        <p:txBody>
          <a:bodyPr wrap="square" rtlCol="0">
            <a:spAutoFit/>
          </a:bodyPr>
          <a:lstStyle/>
          <a:p>
            <a:r>
              <a:rPr lang="fr-FR" dirty="0"/>
              <a:t>p = 18/60 = 0,3</a:t>
            </a:r>
          </a:p>
          <a:p>
            <a:r>
              <a:rPr lang="fr-FR" dirty="0"/>
              <a:t>q = 42/60 = 0,7</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084432AE-13E9-3A0B-11A2-1117CF184E6C}"/>
                  </a:ext>
                </a:extLst>
              </p:cNvPr>
              <p:cNvSpPr txBox="1"/>
              <p:nvPr/>
            </p:nvSpPr>
            <p:spPr>
              <a:xfrm>
                <a:off x="8988839" y="2960440"/>
                <a:ext cx="2616200" cy="369332"/>
              </a:xfrm>
              <a:prstGeom prst="rect">
                <a:avLst/>
              </a:prstGeom>
              <a:noFill/>
            </p:spPr>
            <p:txBody>
              <a:bodyPr wrap="square" rtlCol="0">
                <a:spAutoFit/>
              </a:bodyPr>
              <a:lstStyle/>
              <a:p>
                <a14:m>
                  <m:oMath xmlns:m="http://schemas.openxmlformats.org/officeDocument/2006/math">
                    <m:r>
                      <a:rPr lang="fr-FR" i="1" smtClean="0">
                        <a:latin typeface="Cambria Math" panose="02040503050406030204" pitchFamily="18" charset="0"/>
                        <a:ea typeface="Cambria Math" panose="02040503050406030204" pitchFamily="18" charset="0"/>
                      </a:rPr>
                      <m:t>𝜎</m:t>
                    </m:r>
                  </m:oMath>
                </a14:m>
                <a:r>
                  <a:rPr lang="fr-FR" dirty="0"/>
                  <a:t> = 4,47</a:t>
                </a:r>
              </a:p>
            </p:txBody>
          </p:sp>
        </mc:Choice>
        <mc:Fallback xmlns="">
          <p:sp>
            <p:nvSpPr>
              <p:cNvPr id="8" name="ZoneTexte 7">
                <a:extLst>
                  <a:ext uri="{FF2B5EF4-FFF2-40B4-BE49-F238E27FC236}">
                    <a16:creationId xmlns:a16="http://schemas.microsoft.com/office/drawing/2014/main" id="{084432AE-13E9-3A0B-11A2-1117CF184E6C}"/>
                  </a:ext>
                </a:extLst>
              </p:cNvPr>
              <p:cNvSpPr txBox="1">
                <a:spLocks noRot="1" noChangeAspect="1" noMove="1" noResize="1" noEditPoints="1" noAdjustHandles="1" noChangeArrowheads="1" noChangeShapeType="1" noTextEdit="1"/>
              </p:cNvSpPr>
              <p:nvPr/>
            </p:nvSpPr>
            <p:spPr>
              <a:xfrm>
                <a:off x="8988839" y="2960440"/>
                <a:ext cx="2616200" cy="369332"/>
              </a:xfrm>
              <a:prstGeom prst="rect">
                <a:avLst/>
              </a:prstGeom>
              <a:blipFill>
                <a:blip r:embed="rId4"/>
                <a:stretch>
                  <a:fillRect t="-10000" b="-23333"/>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57C94CC3-B915-E874-8318-A38979BC4732}"/>
              </a:ext>
            </a:extLst>
          </p:cNvPr>
          <p:cNvPicPr>
            <a:picLocks noChangeAspect="1"/>
          </p:cNvPicPr>
          <p:nvPr/>
        </p:nvPicPr>
        <p:blipFill>
          <a:blip r:embed="rId2"/>
          <a:stretch>
            <a:fillRect/>
          </a:stretch>
        </p:blipFill>
        <p:spPr>
          <a:xfrm>
            <a:off x="8988839" y="3651055"/>
            <a:ext cx="2616200" cy="838200"/>
          </a:xfrm>
          <a:prstGeom prst="rect">
            <a:avLst/>
          </a:prstGeom>
        </p:spPr>
      </p:pic>
      <p:pic>
        <p:nvPicPr>
          <p:cNvPr id="14" name="Image 13">
            <a:extLst>
              <a:ext uri="{FF2B5EF4-FFF2-40B4-BE49-F238E27FC236}">
                <a16:creationId xmlns:a16="http://schemas.microsoft.com/office/drawing/2014/main" id="{44DDEF1C-D386-3D5F-A94F-5194165FE351}"/>
              </a:ext>
            </a:extLst>
          </p:cNvPr>
          <p:cNvPicPr>
            <a:picLocks noChangeAspect="1"/>
          </p:cNvPicPr>
          <p:nvPr/>
        </p:nvPicPr>
        <p:blipFill>
          <a:blip r:embed="rId5"/>
          <a:stretch>
            <a:fillRect/>
          </a:stretch>
        </p:blipFill>
        <p:spPr>
          <a:xfrm>
            <a:off x="9446038" y="3011756"/>
            <a:ext cx="520700" cy="266700"/>
          </a:xfrm>
          <a:prstGeom prst="rect">
            <a:avLst/>
          </a:prstGeom>
        </p:spPr>
      </p:pic>
      <p:pic>
        <p:nvPicPr>
          <p:cNvPr id="15" name="Image 14">
            <a:extLst>
              <a:ext uri="{FF2B5EF4-FFF2-40B4-BE49-F238E27FC236}">
                <a16:creationId xmlns:a16="http://schemas.microsoft.com/office/drawing/2014/main" id="{397C84D4-AA80-A0F2-B24B-07C5679E4C98}"/>
              </a:ext>
            </a:extLst>
          </p:cNvPr>
          <p:cNvPicPr>
            <a:picLocks noChangeAspect="1"/>
          </p:cNvPicPr>
          <p:nvPr/>
        </p:nvPicPr>
        <p:blipFill>
          <a:blip r:embed="rId6"/>
          <a:stretch>
            <a:fillRect/>
          </a:stretch>
        </p:blipFill>
        <p:spPr>
          <a:xfrm>
            <a:off x="10138709" y="2273935"/>
            <a:ext cx="520700" cy="266700"/>
          </a:xfrm>
          <a:prstGeom prst="rect">
            <a:avLst/>
          </a:prstGeom>
        </p:spPr>
      </p:pic>
      <p:pic>
        <p:nvPicPr>
          <p:cNvPr id="16" name="Image 15">
            <a:extLst>
              <a:ext uri="{FF2B5EF4-FFF2-40B4-BE49-F238E27FC236}">
                <a16:creationId xmlns:a16="http://schemas.microsoft.com/office/drawing/2014/main" id="{7FBF419D-978F-E89B-ABCC-8F468EB60C8F}"/>
              </a:ext>
            </a:extLst>
          </p:cNvPr>
          <p:cNvPicPr>
            <a:picLocks noChangeAspect="1"/>
          </p:cNvPicPr>
          <p:nvPr/>
        </p:nvPicPr>
        <p:blipFill>
          <a:blip r:embed="rId7"/>
          <a:stretch>
            <a:fillRect/>
          </a:stretch>
        </p:blipFill>
        <p:spPr>
          <a:xfrm>
            <a:off x="10138709" y="2540635"/>
            <a:ext cx="520700" cy="266700"/>
          </a:xfrm>
          <a:prstGeom prst="rect">
            <a:avLst/>
          </a:prstGeom>
        </p:spPr>
      </p:pic>
      <p:sp>
        <p:nvSpPr>
          <p:cNvPr id="18" name="ZoneTexte 17">
            <a:extLst>
              <a:ext uri="{FF2B5EF4-FFF2-40B4-BE49-F238E27FC236}">
                <a16:creationId xmlns:a16="http://schemas.microsoft.com/office/drawing/2014/main" id="{3045F4D4-02F3-AAC2-164B-E2AE66396F03}"/>
              </a:ext>
            </a:extLst>
          </p:cNvPr>
          <p:cNvSpPr txBox="1"/>
          <p:nvPr/>
        </p:nvSpPr>
        <p:spPr>
          <a:xfrm>
            <a:off x="10621423" y="2314608"/>
            <a:ext cx="1225436" cy="369332"/>
          </a:xfrm>
          <a:prstGeom prst="rect">
            <a:avLst/>
          </a:prstGeom>
          <a:noFill/>
        </p:spPr>
        <p:txBody>
          <a:bodyPr wrap="square" rtlCol="0">
            <a:spAutoFit/>
          </a:bodyPr>
          <a:lstStyle/>
          <a:p>
            <a:r>
              <a:rPr lang="fr-FR" i="1" dirty="0" err="1"/>
              <a:t>pq</a:t>
            </a:r>
            <a:r>
              <a:rPr lang="fr-FR" dirty="0"/>
              <a:t> = 0,21</a:t>
            </a:r>
          </a:p>
        </p:txBody>
      </p:sp>
      <p:pic>
        <p:nvPicPr>
          <p:cNvPr id="20" name="Image 19">
            <a:extLst>
              <a:ext uri="{FF2B5EF4-FFF2-40B4-BE49-F238E27FC236}">
                <a16:creationId xmlns:a16="http://schemas.microsoft.com/office/drawing/2014/main" id="{7CA5B3A1-FC78-4D55-62CB-7E30950D4ABD}"/>
              </a:ext>
            </a:extLst>
          </p:cNvPr>
          <p:cNvPicPr>
            <a:picLocks noChangeAspect="1"/>
          </p:cNvPicPr>
          <p:nvPr/>
        </p:nvPicPr>
        <p:blipFill>
          <a:blip r:embed="rId8"/>
          <a:stretch>
            <a:fillRect/>
          </a:stretch>
        </p:blipFill>
        <p:spPr>
          <a:xfrm>
            <a:off x="11156949" y="2386301"/>
            <a:ext cx="393700" cy="266700"/>
          </a:xfrm>
          <a:prstGeom prst="rect">
            <a:avLst/>
          </a:prstGeom>
        </p:spPr>
      </p:pic>
      <p:pic>
        <p:nvPicPr>
          <p:cNvPr id="12" name="Image 11">
            <a:extLst>
              <a:ext uri="{FF2B5EF4-FFF2-40B4-BE49-F238E27FC236}">
                <a16:creationId xmlns:a16="http://schemas.microsoft.com/office/drawing/2014/main" id="{F6E7F428-466F-4A39-8E51-3E1F883B0C11}"/>
              </a:ext>
            </a:extLst>
          </p:cNvPr>
          <p:cNvPicPr>
            <a:picLocks noChangeAspect="1"/>
          </p:cNvPicPr>
          <p:nvPr/>
        </p:nvPicPr>
        <p:blipFill>
          <a:blip r:embed="rId9"/>
          <a:stretch>
            <a:fillRect/>
          </a:stretch>
        </p:blipFill>
        <p:spPr>
          <a:xfrm>
            <a:off x="9852955" y="4842954"/>
            <a:ext cx="495300" cy="304800"/>
          </a:xfrm>
          <a:prstGeom prst="rect">
            <a:avLst/>
          </a:prstGeom>
        </p:spPr>
      </p:pic>
      <p:pic>
        <p:nvPicPr>
          <p:cNvPr id="23" name="Image 22">
            <a:extLst>
              <a:ext uri="{FF2B5EF4-FFF2-40B4-BE49-F238E27FC236}">
                <a16:creationId xmlns:a16="http://schemas.microsoft.com/office/drawing/2014/main" id="{6B4187B4-E0B3-8D58-6A22-F02B479CB8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81227" y="5662264"/>
            <a:ext cx="495300" cy="279400"/>
          </a:xfrm>
          <a:prstGeom prst="rect">
            <a:avLst/>
          </a:prstGeom>
        </p:spPr>
      </p:pic>
      <p:pic>
        <p:nvPicPr>
          <p:cNvPr id="29" name="Image 28">
            <a:extLst>
              <a:ext uri="{FF2B5EF4-FFF2-40B4-BE49-F238E27FC236}">
                <a16:creationId xmlns:a16="http://schemas.microsoft.com/office/drawing/2014/main" id="{D29D38F0-F80E-4F69-FC9B-D6AB9766D453}"/>
              </a:ext>
            </a:extLst>
          </p:cNvPr>
          <p:cNvPicPr>
            <a:picLocks noChangeAspect="1"/>
          </p:cNvPicPr>
          <p:nvPr/>
        </p:nvPicPr>
        <p:blipFill>
          <a:blip r:embed="rId11"/>
          <a:stretch>
            <a:fillRect/>
          </a:stretch>
        </p:blipFill>
        <p:spPr>
          <a:xfrm>
            <a:off x="410568" y="1302145"/>
            <a:ext cx="8009081" cy="3316589"/>
          </a:xfrm>
          <a:prstGeom prst="rect">
            <a:avLst/>
          </a:prstGeom>
        </p:spPr>
      </p:pic>
      <p:sp>
        <p:nvSpPr>
          <p:cNvPr id="25" name="ZoneTexte 24">
            <a:extLst>
              <a:ext uri="{FF2B5EF4-FFF2-40B4-BE49-F238E27FC236}">
                <a16:creationId xmlns:a16="http://schemas.microsoft.com/office/drawing/2014/main" id="{12CDCC3D-C0A4-ED5B-0346-469D71576AD5}"/>
              </a:ext>
            </a:extLst>
          </p:cNvPr>
          <p:cNvSpPr txBox="1"/>
          <p:nvPr/>
        </p:nvSpPr>
        <p:spPr>
          <a:xfrm>
            <a:off x="9057291" y="3886199"/>
            <a:ext cx="693682" cy="369332"/>
          </a:xfrm>
          <a:prstGeom prst="rect">
            <a:avLst/>
          </a:prstGeom>
          <a:solidFill>
            <a:srgbClr val="193358"/>
          </a:solidFill>
        </p:spPr>
        <p:txBody>
          <a:bodyPr wrap="square" rtlCol="0">
            <a:spAutoFit/>
          </a:bodyPr>
          <a:lstStyle/>
          <a:p>
            <a:r>
              <a:rPr lang="fr-FR" dirty="0">
                <a:solidFill>
                  <a:srgbClr val="F09109"/>
                </a:solidFill>
              </a:rPr>
              <a:t>0,27</a:t>
            </a:r>
          </a:p>
        </p:txBody>
      </p:sp>
      <p:pic>
        <p:nvPicPr>
          <p:cNvPr id="4" name="Image 3">
            <a:extLst>
              <a:ext uri="{FF2B5EF4-FFF2-40B4-BE49-F238E27FC236}">
                <a16:creationId xmlns:a16="http://schemas.microsoft.com/office/drawing/2014/main" id="{90151559-7882-FA84-0B4C-645074889F42}"/>
              </a:ext>
            </a:extLst>
          </p:cNvPr>
          <p:cNvPicPr>
            <a:picLocks noChangeAspect="1"/>
          </p:cNvPicPr>
          <p:nvPr/>
        </p:nvPicPr>
        <p:blipFill>
          <a:blip r:embed="rId1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91773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31 -0.00324 L 0.05886 0.15741 " pathEditMode="relative" rAng="0" ptsTypes="AA">
                                      <p:cBhvr>
                                        <p:cTn id="6" dur="2000" fill="hold"/>
                                        <p:tgtEl>
                                          <p:spTgt spid="14"/>
                                        </p:tgtEl>
                                        <p:attrNameLst>
                                          <p:attrName>ppt_x</p:attrName>
                                          <p:attrName>ppt_y</p:attrName>
                                        </p:attrNameLst>
                                      </p:cBhvr>
                                      <p:rCtr x="2878" y="8032"/>
                                    </p:animMotion>
                                  </p:childTnLst>
                                </p:cTn>
                              </p:par>
                              <p:par>
                                <p:cTn id="7" presetID="0" presetClass="path" presetSubtype="0" accel="50000" decel="50000" fill="hold" nodeType="withEffect">
                                  <p:stCondLst>
                                    <p:cond delay="0"/>
                                  </p:stCondLst>
                                  <p:childTnLst>
                                    <p:animMotion origin="layout" path="M 0 -0.00324 L 0 0.23542 " pathEditMode="relative" rAng="0" ptsTypes="AA">
                                      <p:cBhvr>
                                        <p:cTn id="8" dur="2000" fill="hold"/>
                                        <p:tgtEl>
                                          <p:spTgt spid="20"/>
                                        </p:tgtEl>
                                        <p:attrNameLst>
                                          <p:attrName>ppt_x</p:attrName>
                                          <p:attrName>ppt_y</p:attrName>
                                        </p:attrNameLst>
                                      </p:cBhvr>
                                      <p:rCtr x="0" y="11921"/>
                                    </p:animMotion>
                                  </p:childTnLst>
                                </p:cTn>
                              </p:par>
                              <p:par>
                                <p:cTn id="9" presetID="42" presetClass="path" presetSubtype="0" accel="50000" decel="50000" fill="hold" nodeType="withEffect">
                                  <p:stCondLst>
                                    <p:cond delay="0"/>
                                  </p:stCondLst>
                                  <p:childTnLst>
                                    <p:animMotion origin="layout" path="M 4.375E-6 -2.22222E-6 L 0.00312 -0.1618 " pathEditMode="relative" rAng="0" ptsTypes="AA">
                                      <p:cBhvr>
                                        <p:cTn id="10" dur="2000" fill="hold"/>
                                        <p:tgtEl>
                                          <p:spTgt spid="12"/>
                                        </p:tgtEl>
                                        <p:attrNameLst>
                                          <p:attrName>ppt_x</p:attrName>
                                          <p:attrName>ppt_y</p:attrName>
                                        </p:attrNameLst>
                                      </p:cBhvr>
                                      <p:rCtr x="156" y="-8102"/>
                                    </p:animMotion>
                                  </p:childTnLst>
                                </p:cTn>
                              </p:par>
                              <p:par>
                                <p:cTn id="11" presetID="42" presetClass="path" presetSubtype="0" accel="50000" decel="50000" fill="hold" nodeType="withEffect">
                                  <p:stCondLst>
                                    <p:cond delay="0"/>
                                  </p:stCondLst>
                                  <p:childTnLst>
                                    <p:animMotion origin="layout" path="M 6.25E-7 -4.81481E-6 L 0.1875 -0.28055 " pathEditMode="relative" rAng="0" ptsTypes="AA">
                                      <p:cBhvr>
                                        <p:cTn id="12" dur="2000" fill="hold"/>
                                        <p:tgtEl>
                                          <p:spTgt spid="23"/>
                                        </p:tgtEl>
                                        <p:attrNameLst>
                                          <p:attrName>ppt_x</p:attrName>
                                          <p:attrName>ppt_y</p:attrName>
                                        </p:attrNameLst>
                                      </p:cBhvr>
                                      <p:rCtr x="9375" y="-14028"/>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 – R Incorrecte 3</a:t>
            </a:r>
          </a:p>
        </p:txBody>
      </p:sp>
      <p:pic>
        <p:nvPicPr>
          <p:cNvPr id="5" name="Image 4">
            <a:extLst>
              <a:ext uri="{FF2B5EF4-FFF2-40B4-BE49-F238E27FC236}">
                <a16:creationId xmlns:a16="http://schemas.microsoft.com/office/drawing/2014/main" id="{8CE7CBCC-5F45-19CB-45E9-63E7464CC310}"/>
              </a:ext>
            </a:extLst>
          </p:cNvPr>
          <p:cNvPicPr>
            <a:picLocks noChangeAspect="1"/>
          </p:cNvPicPr>
          <p:nvPr/>
        </p:nvPicPr>
        <p:blipFill>
          <a:blip r:embed="rId2"/>
          <a:stretch>
            <a:fillRect/>
          </a:stretch>
        </p:blipFill>
        <p:spPr>
          <a:xfrm>
            <a:off x="8988839" y="1172054"/>
            <a:ext cx="2616200" cy="838200"/>
          </a:xfrm>
          <a:prstGeom prst="rect">
            <a:avLst/>
          </a:prstGeom>
        </p:spPr>
      </p:pic>
      <p:sp>
        <p:nvSpPr>
          <p:cNvPr id="3" name="ZoneTexte 2">
            <a:extLst>
              <a:ext uri="{FF2B5EF4-FFF2-40B4-BE49-F238E27FC236}">
                <a16:creationId xmlns:a16="http://schemas.microsoft.com/office/drawing/2014/main" id="{C6BF4C60-2AD7-78F5-2BDB-3E9D5E7D8E16}"/>
              </a:ext>
            </a:extLst>
          </p:cNvPr>
          <p:cNvSpPr txBox="1"/>
          <p:nvPr/>
        </p:nvSpPr>
        <p:spPr>
          <a:xfrm>
            <a:off x="838199" y="4810539"/>
            <a:ext cx="10929731" cy="1138773"/>
          </a:xfrm>
          <a:prstGeom prst="rect">
            <a:avLst/>
          </a:prstGeom>
          <a:noFill/>
        </p:spPr>
        <p:txBody>
          <a:bodyPr wrap="square" rtlCol="0">
            <a:spAutoFit/>
          </a:bodyPr>
          <a:lstStyle/>
          <a:p>
            <a:r>
              <a:rPr lang="fr-FR" sz="1700" i="1" dirty="0"/>
              <a:t>Mx</a:t>
            </a:r>
            <a:r>
              <a:rPr lang="fr-FR" sz="1700" dirty="0"/>
              <a:t> = (</a:t>
            </a:r>
            <a:r>
              <a:rPr lang="fr-FR" sz="1700" dirty="0">
                <a:solidFill>
                  <a:srgbClr val="F09109"/>
                </a:solidFill>
              </a:rPr>
              <a:t>9,2+9,2+12,5+1,7+13,3+10,8+8,3+10,8+10+8,3+3,3</a:t>
            </a:r>
            <a:r>
              <a:rPr lang="fr-FR" sz="1700" dirty="0"/>
              <a:t>)/11= 8,85   </a:t>
            </a:r>
          </a:p>
          <a:p>
            <a:endParaRPr lang="fr-FR" sz="1700" dirty="0"/>
          </a:p>
          <a:p>
            <a:r>
              <a:rPr lang="fr-FR" sz="1700" i="1" dirty="0"/>
              <a:t>Ma=</a:t>
            </a:r>
            <a:r>
              <a:rPr lang="fr-FR" sz="1700" dirty="0"/>
              <a:t>(5+2,5+14,2+15,8+9,2+8,3+10+3,3+11,7+15+11,7+6,7+7,5+7,5+6,7+13,3+10,8+10+15+12,5+9,2+14,2+14,2+10+0,8+3,3+11,7+7,5+5+6,7+5,8+4,2+8,3+8,3+15,8+15+14,2+15+5+15,8+5+0+10,8+7,5+15+5,8+14,2+20+7,5)/49 = 9,6</a:t>
            </a:r>
          </a:p>
        </p:txBody>
      </p:sp>
      <p:sp>
        <p:nvSpPr>
          <p:cNvPr id="7" name="ZoneTexte 6">
            <a:extLst>
              <a:ext uri="{FF2B5EF4-FFF2-40B4-BE49-F238E27FC236}">
                <a16:creationId xmlns:a16="http://schemas.microsoft.com/office/drawing/2014/main" id="{856AD29A-F9C7-6DB5-BFC3-D2A5B8325E4B}"/>
              </a:ext>
            </a:extLst>
          </p:cNvPr>
          <p:cNvSpPr txBox="1"/>
          <p:nvPr/>
        </p:nvSpPr>
        <p:spPr>
          <a:xfrm>
            <a:off x="8988839" y="2210067"/>
            <a:ext cx="1741914" cy="646331"/>
          </a:xfrm>
          <a:prstGeom prst="rect">
            <a:avLst/>
          </a:prstGeom>
          <a:noFill/>
        </p:spPr>
        <p:txBody>
          <a:bodyPr wrap="square" rtlCol="0">
            <a:spAutoFit/>
          </a:bodyPr>
          <a:lstStyle/>
          <a:p>
            <a:r>
              <a:rPr lang="fr-FR" dirty="0"/>
              <a:t>p = 11/60 = 0,18</a:t>
            </a:r>
          </a:p>
          <a:p>
            <a:r>
              <a:rPr lang="fr-FR" dirty="0"/>
              <a:t>q = 49/60 = 0,82</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084432AE-13E9-3A0B-11A2-1117CF184E6C}"/>
                  </a:ext>
                </a:extLst>
              </p:cNvPr>
              <p:cNvSpPr txBox="1"/>
              <p:nvPr/>
            </p:nvSpPr>
            <p:spPr>
              <a:xfrm>
                <a:off x="8988839" y="2960440"/>
                <a:ext cx="2616200" cy="369332"/>
              </a:xfrm>
              <a:prstGeom prst="rect">
                <a:avLst/>
              </a:prstGeom>
              <a:noFill/>
            </p:spPr>
            <p:txBody>
              <a:bodyPr wrap="square" rtlCol="0">
                <a:spAutoFit/>
              </a:bodyPr>
              <a:lstStyle/>
              <a:p>
                <a14:m>
                  <m:oMath xmlns:m="http://schemas.openxmlformats.org/officeDocument/2006/math">
                    <m:r>
                      <a:rPr lang="fr-FR" i="1" smtClean="0">
                        <a:latin typeface="Cambria Math" panose="02040503050406030204" pitchFamily="18" charset="0"/>
                        <a:ea typeface="Cambria Math" panose="02040503050406030204" pitchFamily="18" charset="0"/>
                      </a:rPr>
                      <m:t>𝜎</m:t>
                    </m:r>
                  </m:oMath>
                </a14:m>
                <a:r>
                  <a:rPr lang="fr-FR" dirty="0"/>
                  <a:t> = 4,47</a:t>
                </a:r>
              </a:p>
            </p:txBody>
          </p:sp>
        </mc:Choice>
        <mc:Fallback xmlns="">
          <p:sp>
            <p:nvSpPr>
              <p:cNvPr id="8" name="ZoneTexte 7">
                <a:extLst>
                  <a:ext uri="{FF2B5EF4-FFF2-40B4-BE49-F238E27FC236}">
                    <a16:creationId xmlns:a16="http://schemas.microsoft.com/office/drawing/2014/main" id="{084432AE-13E9-3A0B-11A2-1117CF184E6C}"/>
                  </a:ext>
                </a:extLst>
              </p:cNvPr>
              <p:cNvSpPr txBox="1">
                <a:spLocks noRot="1" noChangeAspect="1" noMove="1" noResize="1" noEditPoints="1" noAdjustHandles="1" noChangeArrowheads="1" noChangeShapeType="1" noTextEdit="1"/>
              </p:cNvSpPr>
              <p:nvPr/>
            </p:nvSpPr>
            <p:spPr>
              <a:xfrm>
                <a:off x="8988839" y="2960440"/>
                <a:ext cx="2616200" cy="369332"/>
              </a:xfrm>
              <a:prstGeom prst="rect">
                <a:avLst/>
              </a:prstGeom>
              <a:blipFill>
                <a:blip r:embed="rId3"/>
                <a:stretch>
                  <a:fillRect t="-10000" b="-23333"/>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57C94CC3-B915-E874-8318-A38979BC4732}"/>
              </a:ext>
            </a:extLst>
          </p:cNvPr>
          <p:cNvPicPr>
            <a:picLocks noChangeAspect="1"/>
          </p:cNvPicPr>
          <p:nvPr/>
        </p:nvPicPr>
        <p:blipFill>
          <a:blip r:embed="rId2"/>
          <a:stretch>
            <a:fillRect/>
          </a:stretch>
        </p:blipFill>
        <p:spPr>
          <a:xfrm>
            <a:off x="8988839" y="3606272"/>
            <a:ext cx="2616200" cy="838200"/>
          </a:xfrm>
          <a:prstGeom prst="rect">
            <a:avLst/>
          </a:prstGeom>
        </p:spPr>
      </p:pic>
      <p:pic>
        <p:nvPicPr>
          <p:cNvPr id="14" name="Image 13">
            <a:extLst>
              <a:ext uri="{FF2B5EF4-FFF2-40B4-BE49-F238E27FC236}">
                <a16:creationId xmlns:a16="http://schemas.microsoft.com/office/drawing/2014/main" id="{44DDEF1C-D386-3D5F-A94F-5194165FE351}"/>
              </a:ext>
            </a:extLst>
          </p:cNvPr>
          <p:cNvPicPr>
            <a:picLocks noChangeAspect="1"/>
          </p:cNvPicPr>
          <p:nvPr/>
        </p:nvPicPr>
        <p:blipFill>
          <a:blip r:embed="rId4"/>
          <a:stretch>
            <a:fillRect/>
          </a:stretch>
        </p:blipFill>
        <p:spPr>
          <a:xfrm>
            <a:off x="9446038" y="3011756"/>
            <a:ext cx="520700" cy="266700"/>
          </a:xfrm>
          <a:prstGeom prst="rect">
            <a:avLst/>
          </a:prstGeom>
        </p:spPr>
      </p:pic>
      <p:sp>
        <p:nvSpPr>
          <p:cNvPr id="18" name="ZoneTexte 17">
            <a:extLst>
              <a:ext uri="{FF2B5EF4-FFF2-40B4-BE49-F238E27FC236}">
                <a16:creationId xmlns:a16="http://schemas.microsoft.com/office/drawing/2014/main" id="{3045F4D4-02F3-AAC2-164B-E2AE66396F03}"/>
              </a:ext>
            </a:extLst>
          </p:cNvPr>
          <p:cNvSpPr txBox="1"/>
          <p:nvPr/>
        </p:nvSpPr>
        <p:spPr>
          <a:xfrm>
            <a:off x="10621423" y="2314608"/>
            <a:ext cx="1225436" cy="369332"/>
          </a:xfrm>
          <a:prstGeom prst="rect">
            <a:avLst/>
          </a:prstGeom>
          <a:noFill/>
        </p:spPr>
        <p:txBody>
          <a:bodyPr wrap="square" rtlCol="0">
            <a:spAutoFit/>
          </a:bodyPr>
          <a:lstStyle/>
          <a:p>
            <a:r>
              <a:rPr lang="fr-FR" i="1" dirty="0" err="1"/>
              <a:t>pq</a:t>
            </a:r>
            <a:r>
              <a:rPr lang="fr-FR" dirty="0"/>
              <a:t> = 0,15</a:t>
            </a:r>
          </a:p>
        </p:txBody>
      </p:sp>
      <p:pic>
        <p:nvPicPr>
          <p:cNvPr id="28" name="Image 27">
            <a:extLst>
              <a:ext uri="{FF2B5EF4-FFF2-40B4-BE49-F238E27FC236}">
                <a16:creationId xmlns:a16="http://schemas.microsoft.com/office/drawing/2014/main" id="{C76A53C2-196D-BF0A-413C-8F5B5B638667}"/>
              </a:ext>
            </a:extLst>
          </p:cNvPr>
          <p:cNvPicPr>
            <a:picLocks noChangeAspect="1"/>
          </p:cNvPicPr>
          <p:nvPr/>
        </p:nvPicPr>
        <p:blipFill>
          <a:blip r:embed="rId5"/>
          <a:stretch>
            <a:fillRect/>
          </a:stretch>
        </p:blipFill>
        <p:spPr>
          <a:xfrm>
            <a:off x="410568" y="1302145"/>
            <a:ext cx="8009081" cy="3316589"/>
          </a:xfrm>
          <a:prstGeom prst="rect">
            <a:avLst/>
          </a:prstGeom>
        </p:spPr>
      </p:pic>
      <p:pic>
        <p:nvPicPr>
          <p:cNvPr id="4" name="Image 3">
            <a:extLst>
              <a:ext uri="{FF2B5EF4-FFF2-40B4-BE49-F238E27FC236}">
                <a16:creationId xmlns:a16="http://schemas.microsoft.com/office/drawing/2014/main" id="{C903A5DB-D736-9059-8E39-B340301F7328}"/>
              </a:ext>
            </a:extLst>
          </p:cNvPr>
          <p:cNvPicPr>
            <a:picLocks noChangeAspect="1"/>
          </p:cNvPicPr>
          <p:nvPr/>
        </p:nvPicPr>
        <p:blipFill>
          <a:blip r:embed="rId6"/>
          <a:stretch>
            <a:fillRect/>
          </a:stretch>
        </p:blipFill>
        <p:spPr>
          <a:xfrm>
            <a:off x="6443382" y="4870252"/>
            <a:ext cx="513230" cy="247111"/>
          </a:xfrm>
          <a:prstGeom prst="rect">
            <a:avLst/>
          </a:prstGeom>
        </p:spPr>
      </p:pic>
      <p:pic>
        <p:nvPicPr>
          <p:cNvPr id="10" name="Image 9">
            <a:extLst>
              <a:ext uri="{FF2B5EF4-FFF2-40B4-BE49-F238E27FC236}">
                <a16:creationId xmlns:a16="http://schemas.microsoft.com/office/drawing/2014/main" id="{DE427A2B-D0A6-48B9-920B-7EB810A8792F}"/>
              </a:ext>
            </a:extLst>
          </p:cNvPr>
          <p:cNvPicPr>
            <a:picLocks noChangeAspect="1"/>
          </p:cNvPicPr>
          <p:nvPr/>
        </p:nvPicPr>
        <p:blipFill>
          <a:blip r:embed="rId7"/>
          <a:stretch>
            <a:fillRect/>
          </a:stretch>
        </p:blipFill>
        <p:spPr>
          <a:xfrm>
            <a:off x="10147674" y="5620626"/>
            <a:ext cx="511735" cy="246391"/>
          </a:xfrm>
          <a:prstGeom prst="rect">
            <a:avLst/>
          </a:prstGeom>
        </p:spPr>
      </p:pic>
      <p:pic>
        <p:nvPicPr>
          <p:cNvPr id="11" name="Image 10">
            <a:extLst>
              <a:ext uri="{FF2B5EF4-FFF2-40B4-BE49-F238E27FC236}">
                <a16:creationId xmlns:a16="http://schemas.microsoft.com/office/drawing/2014/main" id="{0ACAF81E-4DB1-4ED5-025B-08BAF979064E}"/>
              </a:ext>
            </a:extLst>
          </p:cNvPr>
          <p:cNvPicPr>
            <a:picLocks noChangeAspect="1"/>
          </p:cNvPicPr>
          <p:nvPr/>
        </p:nvPicPr>
        <p:blipFill>
          <a:blip r:embed="rId8"/>
          <a:stretch>
            <a:fillRect/>
          </a:stretch>
        </p:blipFill>
        <p:spPr>
          <a:xfrm>
            <a:off x="6443382" y="4852322"/>
            <a:ext cx="513230" cy="247111"/>
          </a:xfrm>
          <a:prstGeom prst="rect">
            <a:avLst/>
          </a:prstGeom>
        </p:spPr>
      </p:pic>
      <p:pic>
        <p:nvPicPr>
          <p:cNvPr id="13" name="Image 12">
            <a:extLst>
              <a:ext uri="{FF2B5EF4-FFF2-40B4-BE49-F238E27FC236}">
                <a16:creationId xmlns:a16="http://schemas.microsoft.com/office/drawing/2014/main" id="{AB35AD5F-686F-4ED1-6368-C16FB0D38FEA}"/>
              </a:ext>
            </a:extLst>
          </p:cNvPr>
          <p:cNvPicPr>
            <a:picLocks noChangeAspect="1"/>
          </p:cNvPicPr>
          <p:nvPr/>
        </p:nvPicPr>
        <p:blipFill>
          <a:blip r:embed="rId9"/>
          <a:stretch>
            <a:fillRect/>
          </a:stretch>
        </p:blipFill>
        <p:spPr>
          <a:xfrm>
            <a:off x="10084588" y="5614683"/>
            <a:ext cx="511734" cy="246390"/>
          </a:xfrm>
          <a:prstGeom prst="rect">
            <a:avLst/>
          </a:prstGeom>
        </p:spPr>
      </p:pic>
      <p:pic>
        <p:nvPicPr>
          <p:cNvPr id="17" name="Image 16">
            <a:extLst>
              <a:ext uri="{FF2B5EF4-FFF2-40B4-BE49-F238E27FC236}">
                <a16:creationId xmlns:a16="http://schemas.microsoft.com/office/drawing/2014/main" id="{B86DA711-272B-8C5B-960F-2D8FFCFC9EF6}"/>
              </a:ext>
            </a:extLst>
          </p:cNvPr>
          <p:cNvPicPr>
            <a:picLocks noChangeAspect="1"/>
          </p:cNvPicPr>
          <p:nvPr/>
        </p:nvPicPr>
        <p:blipFill>
          <a:blip r:embed="rId10"/>
          <a:stretch>
            <a:fillRect/>
          </a:stretch>
        </p:blipFill>
        <p:spPr>
          <a:xfrm>
            <a:off x="11159024" y="2404338"/>
            <a:ext cx="446015" cy="214748"/>
          </a:xfrm>
          <a:prstGeom prst="rect">
            <a:avLst/>
          </a:prstGeom>
        </p:spPr>
      </p:pic>
      <p:sp>
        <p:nvSpPr>
          <p:cNvPr id="24" name="ZoneTexte 23">
            <a:extLst>
              <a:ext uri="{FF2B5EF4-FFF2-40B4-BE49-F238E27FC236}">
                <a16:creationId xmlns:a16="http://schemas.microsoft.com/office/drawing/2014/main" id="{CED2B36F-58D1-7A63-570E-3F5EAB5F281B}"/>
              </a:ext>
            </a:extLst>
          </p:cNvPr>
          <p:cNvSpPr txBox="1"/>
          <p:nvPr/>
        </p:nvSpPr>
        <p:spPr>
          <a:xfrm>
            <a:off x="9057291" y="3886199"/>
            <a:ext cx="693682" cy="369332"/>
          </a:xfrm>
          <a:prstGeom prst="rect">
            <a:avLst/>
          </a:prstGeom>
          <a:solidFill>
            <a:srgbClr val="193358"/>
          </a:solidFill>
        </p:spPr>
        <p:txBody>
          <a:bodyPr wrap="square" rtlCol="0">
            <a:spAutoFit/>
          </a:bodyPr>
          <a:lstStyle/>
          <a:p>
            <a:r>
              <a:rPr lang="fr-FR" dirty="0">
                <a:solidFill>
                  <a:srgbClr val="F09109"/>
                </a:solidFill>
              </a:rPr>
              <a:t>-0,07</a:t>
            </a:r>
          </a:p>
        </p:txBody>
      </p:sp>
      <p:pic>
        <p:nvPicPr>
          <p:cNvPr id="6" name="Image 5">
            <a:extLst>
              <a:ext uri="{FF2B5EF4-FFF2-40B4-BE49-F238E27FC236}">
                <a16:creationId xmlns:a16="http://schemas.microsoft.com/office/drawing/2014/main" id="{69C8E5C1-5C60-BE81-1A80-275D5C336497}"/>
              </a:ext>
            </a:extLst>
          </p:cNvPr>
          <p:cNvPicPr>
            <a:picLocks noChangeAspect="1"/>
          </p:cNvPicPr>
          <p:nvPr/>
        </p:nvPicPr>
        <p:blipFill>
          <a:blip r:embed="rId11"/>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38794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31 -0.00324 L 0.05886 0.15741 " pathEditMode="relative" rAng="0" ptsTypes="AA">
                                      <p:cBhvr>
                                        <p:cTn id="6" dur="2000" fill="hold"/>
                                        <p:tgtEl>
                                          <p:spTgt spid="14"/>
                                        </p:tgtEl>
                                        <p:attrNameLst>
                                          <p:attrName>ppt_x</p:attrName>
                                          <p:attrName>ppt_y</p:attrName>
                                        </p:attrNameLst>
                                      </p:cBhvr>
                                      <p:rCtr x="2878" y="8032"/>
                                    </p:animMotion>
                                  </p:childTnLst>
                                </p:cTn>
                              </p:par>
                              <p:par>
                                <p:cTn id="7" presetID="42" presetClass="path" presetSubtype="0" accel="50000" decel="50000" fill="hold" nodeType="withEffect">
                                  <p:stCondLst>
                                    <p:cond delay="0"/>
                                  </p:stCondLst>
                                  <p:childTnLst>
                                    <p:animMotion origin="layout" path="M -3.54167E-6 -3.7037E-6 L -0.00221 0.22431 " pathEditMode="relative" rAng="0" ptsTypes="AA">
                                      <p:cBhvr>
                                        <p:cTn id="8" dur="2000" fill="hold"/>
                                        <p:tgtEl>
                                          <p:spTgt spid="17"/>
                                        </p:tgtEl>
                                        <p:attrNameLst>
                                          <p:attrName>ppt_x</p:attrName>
                                          <p:attrName>ppt_y</p:attrName>
                                        </p:attrNameLst>
                                      </p:cBhvr>
                                      <p:rCtr x="-117" y="11204"/>
                                    </p:animMotion>
                                  </p:childTnLst>
                                </p:cTn>
                              </p:par>
                              <p:par>
                                <p:cTn id="9" presetID="42" presetClass="path" presetSubtype="0" accel="50000" decel="50000" fill="hold" nodeType="withEffect">
                                  <p:stCondLst>
                                    <p:cond delay="0"/>
                                  </p:stCondLst>
                                  <p:childTnLst>
                                    <p:animMotion origin="layout" path="M 8.33333E-7 0.00139 L 0.28281 -0.16458 " pathEditMode="relative" rAng="0" ptsTypes="AA">
                                      <p:cBhvr>
                                        <p:cTn id="10" dur="2000" fill="hold"/>
                                        <p:tgtEl>
                                          <p:spTgt spid="11"/>
                                        </p:tgtEl>
                                        <p:attrNameLst>
                                          <p:attrName>ppt_x</p:attrName>
                                          <p:attrName>ppt_y</p:attrName>
                                        </p:attrNameLst>
                                      </p:cBhvr>
                                      <p:rCtr x="14141" y="-8310"/>
                                    </p:animMotion>
                                  </p:childTnLst>
                                </p:cTn>
                              </p:par>
                              <p:par>
                                <p:cTn id="11" presetID="42" presetClass="path" presetSubtype="0" accel="50000" decel="50000" fill="hold" nodeType="withEffect">
                                  <p:stCondLst>
                                    <p:cond delay="0"/>
                                  </p:stCondLst>
                                  <p:childTnLst>
                                    <p:animMotion origin="layout" path="M 3.125E-6 -4.07407E-6 L 0.03216 -0.2787 " pathEditMode="relative" rAng="0" ptsTypes="AA">
                                      <p:cBhvr>
                                        <p:cTn id="12" dur="2000" fill="hold"/>
                                        <p:tgtEl>
                                          <p:spTgt spid="13"/>
                                        </p:tgtEl>
                                        <p:attrNameLst>
                                          <p:attrName>ppt_x</p:attrName>
                                          <p:attrName>ppt_y</p:attrName>
                                        </p:attrNameLst>
                                      </p:cBhvr>
                                      <p:rCtr x="1602" y="-13935"/>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 – R Incorrecte 4</a:t>
            </a:r>
          </a:p>
        </p:txBody>
      </p:sp>
      <p:pic>
        <p:nvPicPr>
          <p:cNvPr id="5" name="Image 4">
            <a:extLst>
              <a:ext uri="{FF2B5EF4-FFF2-40B4-BE49-F238E27FC236}">
                <a16:creationId xmlns:a16="http://schemas.microsoft.com/office/drawing/2014/main" id="{8CE7CBCC-5F45-19CB-45E9-63E7464CC310}"/>
              </a:ext>
            </a:extLst>
          </p:cNvPr>
          <p:cNvPicPr>
            <a:picLocks noChangeAspect="1"/>
          </p:cNvPicPr>
          <p:nvPr/>
        </p:nvPicPr>
        <p:blipFill>
          <a:blip r:embed="rId2"/>
          <a:stretch>
            <a:fillRect/>
          </a:stretch>
        </p:blipFill>
        <p:spPr>
          <a:xfrm>
            <a:off x="8988839" y="1172054"/>
            <a:ext cx="2616200" cy="838200"/>
          </a:xfrm>
          <a:prstGeom prst="rect">
            <a:avLst/>
          </a:prstGeom>
        </p:spPr>
      </p:pic>
      <p:sp>
        <p:nvSpPr>
          <p:cNvPr id="3" name="ZoneTexte 2">
            <a:extLst>
              <a:ext uri="{FF2B5EF4-FFF2-40B4-BE49-F238E27FC236}">
                <a16:creationId xmlns:a16="http://schemas.microsoft.com/office/drawing/2014/main" id="{C6BF4C60-2AD7-78F5-2BDB-3E9D5E7D8E16}"/>
              </a:ext>
            </a:extLst>
          </p:cNvPr>
          <p:cNvSpPr txBox="1"/>
          <p:nvPr/>
        </p:nvSpPr>
        <p:spPr>
          <a:xfrm>
            <a:off x="838199" y="4810539"/>
            <a:ext cx="10929731" cy="1200329"/>
          </a:xfrm>
          <a:prstGeom prst="rect">
            <a:avLst/>
          </a:prstGeom>
          <a:noFill/>
        </p:spPr>
        <p:txBody>
          <a:bodyPr wrap="square" rtlCol="0">
            <a:spAutoFit/>
          </a:bodyPr>
          <a:lstStyle/>
          <a:p>
            <a:r>
              <a:rPr lang="fr-FR" i="1" dirty="0"/>
              <a:t>Mx</a:t>
            </a:r>
            <a:r>
              <a:rPr lang="fr-FR" dirty="0"/>
              <a:t> = (</a:t>
            </a:r>
            <a:r>
              <a:rPr lang="fr-FR" dirty="0">
                <a:solidFill>
                  <a:srgbClr val="F09109"/>
                </a:solidFill>
              </a:rPr>
              <a:t>5+2,5+15,8+10+11,7+11,7+7,5+10,8+10+7,5+8,3+0+7,5</a:t>
            </a:r>
            <a:r>
              <a:rPr lang="fr-FR" dirty="0"/>
              <a:t>)/13 = 8,3   </a:t>
            </a:r>
          </a:p>
          <a:p>
            <a:endParaRPr lang="fr-FR" dirty="0"/>
          </a:p>
          <a:p>
            <a:r>
              <a:rPr lang="fr-FR" i="1" dirty="0"/>
              <a:t>Ma=</a:t>
            </a:r>
            <a:r>
              <a:rPr lang="fr-FR" dirty="0"/>
              <a:t>(9,2+9,2+14,2+9,2+8,3+3,3+15+6,7+7,5+6,7+13,3+12,5+15+12,5+9,2+1,7+14,2+14,2+10+0,8+13,3+3,3+11,7+5+10,8+6,7+5,8+8,3+4,2+8,3+15,8+15+10,8+14,2+15+5+15,8+5+10+10,8+7,5+15+5,8+8,3+3,3+14,2+20)/47 = 9,8</a:t>
            </a:r>
          </a:p>
        </p:txBody>
      </p:sp>
      <p:sp>
        <p:nvSpPr>
          <p:cNvPr id="7" name="ZoneTexte 6">
            <a:extLst>
              <a:ext uri="{FF2B5EF4-FFF2-40B4-BE49-F238E27FC236}">
                <a16:creationId xmlns:a16="http://schemas.microsoft.com/office/drawing/2014/main" id="{856AD29A-F9C7-6DB5-BFC3-D2A5B8325E4B}"/>
              </a:ext>
            </a:extLst>
          </p:cNvPr>
          <p:cNvSpPr txBox="1"/>
          <p:nvPr/>
        </p:nvSpPr>
        <p:spPr>
          <a:xfrm>
            <a:off x="8988839" y="2210067"/>
            <a:ext cx="1778688" cy="646331"/>
          </a:xfrm>
          <a:prstGeom prst="rect">
            <a:avLst/>
          </a:prstGeom>
          <a:noFill/>
        </p:spPr>
        <p:txBody>
          <a:bodyPr wrap="square" rtlCol="0">
            <a:spAutoFit/>
          </a:bodyPr>
          <a:lstStyle/>
          <a:p>
            <a:r>
              <a:rPr lang="fr-FR" dirty="0"/>
              <a:t>p = 13/60 = 0,22</a:t>
            </a:r>
          </a:p>
          <a:p>
            <a:r>
              <a:rPr lang="fr-FR" dirty="0"/>
              <a:t>q = 47/60 = 0,78</a:t>
            </a:r>
          </a:p>
        </p:txBody>
      </p:sp>
      <mc:AlternateContent xmlns:mc="http://schemas.openxmlformats.org/markup-compatibility/2006" xmlns:a14="http://schemas.microsoft.com/office/drawing/2010/main">
        <mc:Choice Requires="a14">
          <p:sp>
            <p:nvSpPr>
              <p:cNvPr id="8" name="ZoneTexte 7">
                <a:extLst>
                  <a:ext uri="{FF2B5EF4-FFF2-40B4-BE49-F238E27FC236}">
                    <a16:creationId xmlns:a16="http://schemas.microsoft.com/office/drawing/2014/main" id="{084432AE-13E9-3A0B-11A2-1117CF184E6C}"/>
                  </a:ext>
                </a:extLst>
              </p:cNvPr>
              <p:cNvSpPr txBox="1"/>
              <p:nvPr/>
            </p:nvSpPr>
            <p:spPr>
              <a:xfrm>
                <a:off x="8988839" y="2960440"/>
                <a:ext cx="2616200" cy="369332"/>
              </a:xfrm>
              <a:prstGeom prst="rect">
                <a:avLst/>
              </a:prstGeom>
              <a:noFill/>
            </p:spPr>
            <p:txBody>
              <a:bodyPr wrap="square" rtlCol="0">
                <a:spAutoFit/>
              </a:bodyPr>
              <a:lstStyle/>
              <a:p>
                <a14:m>
                  <m:oMath xmlns:m="http://schemas.openxmlformats.org/officeDocument/2006/math">
                    <m:r>
                      <a:rPr lang="fr-FR" i="1" smtClean="0">
                        <a:latin typeface="Cambria Math" panose="02040503050406030204" pitchFamily="18" charset="0"/>
                        <a:ea typeface="Cambria Math" panose="02040503050406030204" pitchFamily="18" charset="0"/>
                      </a:rPr>
                      <m:t>𝜎</m:t>
                    </m:r>
                  </m:oMath>
                </a14:m>
                <a:r>
                  <a:rPr lang="fr-FR" dirty="0"/>
                  <a:t> = 4,47</a:t>
                </a:r>
              </a:p>
            </p:txBody>
          </p:sp>
        </mc:Choice>
        <mc:Fallback xmlns="">
          <p:sp>
            <p:nvSpPr>
              <p:cNvPr id="8" name="ZoneTexte 7">
                <a:extLst>
                  <a:ext uri="{FF2B5EF4-FFF2-40B4-BE49-F238E27FC236}">
                    <a16:creationId xmlns:a16="http://schemas.microsoft.com/office/drawing/2014/main" id="{084432AE-13E9-3A0B-11A2-1117CF184E6C}"/>
                  </a:ext>
                </a:extLst>
              </p:cNvPr>
              <p:cNvSpPr txBox="1">
                <a:spLocks noRot="1" noChangeAspect="1" noMove="1" noResize="1" noEditPoints="1" noAdjustHandles="1" noChangeArrowheads="1" noChangeShapeType="1" noTextEdit="1"/>
              </p:cNvSpPr>
              <p:nvPr/>
            </p:nvSpPr>
            <p:spPr>
              <a:xfrm>
                <a:off x="8988839" y="2960440"/>
                <a:ext cx="2616200" cy="369332"/>
              </a:xfrm>
              <a:prstGeom prst="rect">
                <a:avLst/>
              </a:prstGeom>
              <a:blipFill>
                <a:blip r:embed="rId3"/>
                <a:stretch>
                  <a:fillRect t="-10000" b="-23333"/>
                </a:stretch>
              </a:blipFill>
            </p:spPr>
            <p:txBody>
              <a:bodyPr/>
              <a:lstStyle/>
              <a:p>
                <a:r>
                  <a:rPr lang="fr-FR">
                    <a:noFill/>
                  </a:rPr>
                  <a:t> </a:t>
                </a:r>
              </a:p>
            </p:txBody>
          </p:sp>
        </mc:Fallback>
      </mc:AlternateContent>
      <p:pic>
        <p:nvPicPr>
          <p:cNvPr id="9" name="Image 8">
            <a:extLst>
              <a:ext uri="{FF2B5EF4-FFF2-40B4-BE49-F238E27FC236}">
                <a16:creationId xmlns:a16="http://schemas.microsoft.com/office/drawing/2014/main" id="{57C94CC3-B915-E874-8318-A38979BC4732}"/>
              </a:ext>
            </a:extLst>
          </p:cNvPr>
          <p:cNvPicPr>
            <a:picLocks noChangeAspect="1"/>
          </p:cNvPicPr>
          <p:nvPr/>
        </p:nvPicPr>
        <p:blipFill>
          <a:blip r:embed="rId2"/>
          <a:stretch>
            <a:fillRect/>
          </a:stretch>
        </p:blipFill>
        <p:spPr>
          <a:xfrm>
            <a:off x="8988839" y="3651055"/>
            <a:ext cx="2616200" cy="838200"/>
          </a:xfrm>
          <a:prstGeom prst="rect">
            <a:avLst/>
          </a:prstGeom>
        </p:spPr>
      </p:pic>
      <p:pic>
        <p:nvPicPr>
          <p:cNvPr id="14" name="Image 13">
            <a:extLst>
              <a:ext uri="{FF2B5EF4-FFF2-40B4-BE49-F238E27FC236}">
                <a16:creationId xmlns:a16="http://schemas.microsoft.com/office/drawing/2014/main" id="{44DDEF1C-D386-3D5F-A94F-5194165FE351}"/>
              </a:ext>
            </a:extLst>
          </p:cNvPr>
          <p:cNvPicPr>
            <a:picLocks noChangeAspect="1"/>
          </p:cNvPicPr>
          <p:nvPr/>
        </p:nvPicPr>
        <p:blipFill>
          <a:blip r:embed="rId4"/>
          <a:stretch>
            <a:fillRect/>
          </a:stretch>
        </p:blipFill>
        <p:spPr>
          <a:xfrm>
            <a:off x="9446038" y="3011756"/>
            <a:ext cx="520700" cy="266700"/>
          </a:xfrm>
          <a:prstGeom prst="rect">
            <a:avLst/>
          </a:prstGeom>
        </p:spPr>
      </p:pic>
      <p:sp>
        <p:nvSpPr>
          <p:cNvPr id="18" name="ZoneTexte 17">
            <a:extLst>
              <a:ext uri="{FF2B5EF4-FFF2-40B4-BE49-F238E27FC236}">
                <a16:creationId xmlns:a16="http://schemas.microsoft.com/office/drawing/2014/main" id="{3045F4D4-02F3-AAC2-164B-E2AE66396F03}"/>
              </a:ext>
            </a:extLst>
          </p:cNvPr>
          <p:cNvSpPr txBox="1"/>
          <p:nvPr/>
        </p:nvSpPr>
        <p:spPr>
          <a:xfrm>
            <a:off x="10621423" y="2314608"/>
            <a:ext cx="1225436" cy="369332"/>
          </a:xfrm>
          <a:prstGeom prst="rect">
            <a:avLst/>
          </a:prstGeom>
          <a:noFill/>
        </p:spPr>
        <p:txBody>
          <a:bodyPr wrap="square" rtlCol="0">
            <a:spAutoFit/>
          </a:bodyPr>
          <a:lstStyle/>
          <a:p>
            <a:r>
              <a:rPr lang="fr-FR" i="1" dirty="0" err="1"/>
              <a:t>pq</a:t>
            </a:r>
            <a:r>
              <a:rPr lang="fr-FR" dirty="0"/>
              <a:t> = 0,17</a:t>
            </a:r>
          </a:p>
        </p:txBody>
      </p:sp>
      <p:pic>
        <p:nvPicPr>
          <p:cNvPr id="4" name="Image 3">
            <a:extLst>
              <a:ext uri="{FF2B5EF4-FFF2-40B4-BE49-F238E27FC236}">
                <a16:creationId xmlns:a16="http://schemas.microsoft.com/office/drawing/2014/main" id="{1DA9D3CB-9B26-9058-03C1-387A560E2E36}"/>
              </a:ext>
            </a:extLst>
          </p:cNvPr>
          <p:cNvPicPr>
            <a:picLocks noChangeAspect="1"/>
          </p:cNvPicPr>
          <p:nvPr/>
        </p:nvPicPr>
        <p:blipFill>
          <a:blip r:embed="rId5"/>
          <a:stretch>
            <a:fillRect/>
          </a:stretch>
        </p:blipFill>
        <p:spPr>
          <a:xfrm>
            <a:off x="410568" y="1293133"/>
            <a:ext cx="8009081" cy="3334613"/>
          </a:xfrm>
          <a:prstGeom prst="rect">
            <a:avLst/>
          </a:prstGeom>
        </p:spPr>
      </p:pic>
      <p:pic>
        <p:nvPicPr>
          <p:cNvPr id="6" name="Image 5">
            <a:extLst>
              <a:ext uri="{FF2B5EF4-FFF2-40B4-BE49-F238E27FC236}">
                <a16:creationId xmlns:a16="http://schemas.microsoft.com/office/drawing/2014/main" id="{9AB9DB15-88E7-DF04-4B25-418350E3A893}"/>
              </a:ext>
            </a:extLst>
          </p:cNvPr>
          <p:cNvPicPr>
            <a:picLocks noChangeAspect="1"/>
          </p:cNvPicPr>
          <p:nvPr/>
        </p:nvPicPr>
        <p:blipFill>
          <a:blip r:embed="rId6"/>
          <a:stretch>
            <a:fillRect/>
          </a:stretch>
        </p:blipFill>
        <p:spPr>
          <a:xfrm>
            <a:off x="11108186" y="2378004"/>
            <a:ext cx="496853" cy="239226"/>
          </a:xfrm>
          <a:prstGeom prst="rect">
            <a:avLst/>
          </a:prstGeom>
        </p:spPr>
      </p:pic>
      <p:pic>
        <p:nvPicPr>
          <p:cNvPr id="10" name="Image 9">
            <a:extLst>
              <a:ext uri="{FF2B5EF4-FFF2-40B4-BE49-F238E27FC236}">
                <a16:creationId xmlns:a16="http://schemas.microsoft.com/office/drawing/2014/main" id="{8A63808B-47C6-CFAF-FB2A-131B79D7E06F}"/>
              </a:ext>
            </a:extLst>
          </p:cNvPr>
          <p:cNvPicPr>
            <a:picLocks noChangeAspect="1"/>
          </p:cNvPicPr>
          <p:nvPr/>
        </p:nvPicPr>
        <p:blipFill>
          <a:blip r:embed="rId7"/>
          <a:stretch>
            <a:fillRect/>
          </a:stretch>
        </p:blipFill>
        <p:spPr>
          <a:xfrm>
            <a:off x="7236668" y="4875697"/>
            <a:ext cx="498410" cy="239975"/>
          </a:xfrm>
          <a:prstGeom prst="rect">
            <a:avLst/>
          </a:prstGeom>
        </p:spPr>
      </p:pic>
      <p:pic>
        <p:nvPicPr>
          <p:cNvPr id="11" name="Image 10">
            <a:extLst>
              <a:ext uri="{FF2B5EF4-FFF2-40B4-BE49-F238E27FC236}">
                <a16:creationId xmlns:a16="http://schemas.microsoft.com/office/drawing/2014/main" id="{BCCE7999-2A3A-D4D9-97A1-FBFEC8A79398}"/>
              </a:ext>
            </a:extLst>
          </p:cNvPr>
          <p:cNvPicPr>
            <a:picLocks noChangeAspect="1"/>
          </p:cNvPicPr>
          <p:nvPr/>
        </p:nvPicPr>
        <p:blipFill>
          <a:blip r:embed="rId8"/>
          <a:stretch>
            <a:fillRect/>
          </a:stretch>
        </p:blipFill>
        <p:spPr>
          <a:xfrm>
            <a:off x="10919239" y="5685945"/>
            <a:ext cx="541556" cy="260749"/>
          </a:xfrm>
          <a:prstGeom prst="rect">
            <a:avLst/>
          </a:prstGeom>
        </p:spPr>
      </p:pic>
      <p:sp>
        <p:nvSpPr>
          <p:cNvPr id="24" name="ZoneTexte 23">
            <a:extLst>
              <a:ext uri="{FF2B5EF4-FFF2-40B4-BE49-F238E27FC236}">
                <a16:creationId xmlns:a16="http://schemas.microsoft.com/office/drawing/2014/main" id="{401CE445-54F6-7A2B-B54C-3A49B2B10286}"/>
              </a:ext>
            </a:extLst>
          </p:cNvPr>
          <p:cNvSpPr txBox="1"/>
          <p:nvPr/>
        </p:nvSpPr>
        <p:spPr>
          <a:xfrm>
            <a:off x="9057291" y="3886199"/>
            <a:ext cx="693682" cy="369332"/>
          </a:xfrm>
          <a:prstGeom prst="rect">
            <a:avLst/>
          </a:prstGeom>
          <a:solidFill>
            <a:srgbClr val="193358"/>
          </a:solidFill>
        </p:spPr>
        <p:txBody>
          <a:bodyPr wrap="square" rtlCol="0">
            <a:spAutoFit/>
          </a:bodyPr>
          <a:lstStyle/>
          <a:p>
            <a:r>
              <a:rPr lang="fr-FR" dirty="0">
                <a:solidFill>
                  <a:srgbClr val="F09109"/>
                </a:solidFill>
              </a:rPr>
              <a:t>-0,14</a:t>
            </a:r>
          </a:p>
        </p:txBody>
      </p:sp>
      <p:pic>
        <p:nvPicPr>
          <p:cNvPr id="12" name="Image 11">
            <a:extLst>
              <a:ext uri="{FF2B5EF4-FFF2-40B4-BE49-F238E27FC236}">
                <a16:creationId xmlns:a16="http://schemas.microsoft.com/office/drawing/2014/main" id="{3BEEA790-B3C2-0C19-64AB-529BDF4BA072}"/>
              </a:ext>
            </a:extLst>
          </p:cNvPr>
          <p:cNvPicPr>
            <a:picLocks noChangeAspect="1"/>
          </p:cNvPicPr>
          <p:nvPr/>
        </p:nvPicPr>
        <p:blipFill>
          <a:blip r:embed="rId9"/>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07492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131 -0.00324 L 0.05886 0.15741 " pathEditMode="relative" rAng="0" ptsTypes="AA">
                                      <p:cBhvr>
                                        <p:cTn id="6" dur="2000" fill="hold"/>
                                        <p:tgtEl>
                                          <p:spTgt spid="14"/>
                                        </p:tgtEl>
                                        <p:attrNameLst>
                                          <p:attrName>ppt_x</p:attrName>
                                          <p:attrName>ppt_y</p:attrName>
                                        </p:attrNameLst>
                                      </p:cBhvr>
                                      <p:rCtr x="2878" y="8032"/>
                                    </p:animMotion>
                                  </p:childTnLst>
                                </p:cTn>
                              </p:par>
                              <p:par>
                                <p:cTn id="7" presetID="42" presetClass="path" presetSubtype="0" accel="50000" decel="50000" fill="hold" nodeType="withEffect">
                                  <p:stCondLst>
                                    <p:cond delay="0"/>
                                  </p:stCondLst>
                                  <p:childTnLst>
                                    <p:animMotion origin="layout" path="M -2.08333E-7 -3.7037E-7 L -0.00013 0.23333 " pathEditMode="relative" rAng="0" ptsTypes="AA">
                                      <p:cBhvr>
                                        <p:cTn id="8" dur="2000" fill="hold"/>
                                        <p:tgtEl>
                                          <p:spTgt spid="6"/>
                                        </p:tgtEl>
                                        <p:attrNameLst>
                                          <p:attrName>ppt_x</p:attrName>
                                          <p:attrName>ppt_y</p:attrName>
                                        </p:attrNameLst>
                                      </p:cBhvr>
                                      <p:rCtr x="-13" y="11667"/>
                                    </p:animMotion>
                                  </p:childTnLst>
                                </p:cTn>
                              </p:par>
                              <p:par>
                                <p:cTn id="9" presetID="42" presetClass="path" presetSubtype="0" accel="50000" decel="50000" fill="hold" nodeType="withEffect">
                                  <p:stCondLst>
                                    <p:cond delay="0"/>
                                  </p:stCondLst>
                                  <p:childTnLst>
                                    <p:animMotion origin="layout" path="M -2.29167E-6 -7.40741E-7 L 0.22253 -0.16227 " pathEditMode="relative" rAng="0" ptsTypes="AA">
                                      <p:cBhvr>
                                        <p:cTn id="10" dur="2000" fill="hold"/>
                                        <p:tgtEl>
                                          <p:spTgt spid="10"/>
                                        </p:tgtEl>
                                        <p:attrNameLst>
                                          <p:attrName>ppt_x</p:attrName>
                                          <p:attrName>ppt_y</p:attrName>
                                        </p:attrNameLst>
                                      </p:cBhvr>
                                      <p:rCtr x="11120" y="-8125"/>
                                    </p:animMotion>
                                  </p:childTnLst>
                                </p:cTn>
                              </p:par>
                              <p:par>
                                <p:cTn id="11" presetID="42" presetClass="path" presetSubtype="0" accel="50000" decel="50000" fill="hold" nodeType="withEffect">
                                  <p:stCondLst>
                                    <p:cond delay="0"/>
                                  </p:stCondLst>
                                  <p:childTnLst>
                                    <p:animMotion origin="layout" path="M 1.66667E-6 1.85185E-6 L -0.02917 -0.28079 " pathEditMode="relative" rAng="0" ptsTypes="AA">
                                      <p:cBhvr>
                                        <p:cTn id="12" dur="2000" fill="hold"/>
                                        <p:tgtEl>
                                          <p:spTgt spid="11"/>
                                        </p:tgtEl>
                                        <p:attrNameLst>
                                          <p:attrName>ppt_x</p:attrName>
                                          <p:attrName>ppt_y</p:attrName>
                                        </p:attrNameLst>
                                      </p:cBhvr>
                                      <p:rCtr x="-1458" y="-14051"/>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a:t>
            </a:r>
          </a:p>
        </p:txBody>
      </p:sp>
      <p:graphicFrame>
        <p:nvGraphicFramePr>
          <p:cNvPr id="12" name="Tableau 12">
            <a:extLst>
              <a:ext uri="{FF2B5EF4-FFF2-40B4-BE49-F238E27FC236}">
                <a16:creationId xmlns:a16="http://schemas.microsoft.com/office/drawing/2014/main" id="{ED06B7EB-72CD-E31F-65B7-265E9C904877}"/>
              </a:ext>
            </a:extLst>
          </p:cNvPr>
          <p:cNvGraphicFramePr>
            <a:graphicFrameLocks noGrp="1"/>
          </p:cNvGraphicFramePr>
          <p:nvPr/>
        </p:nvGraphicFramePr>
        <p:xfrm>
          <a:off x="1294881" y="2687320"/>
          <a:ext cx="8128000" cy="1112520"/>
        </p:xfrm>
        <a:graphic>
          <a:graphicData uri="http://schemas.openxmlformats.org/drawingml/2006/table">
            <a:tbl>
              <a:tblPr firstRow="1" bandRow="1">
                <a:tableStyleId>{5C22544A-7EE6-4342-B048-85BDC9FD1C3A}</a:tableStyleId>
              </a:tblPr>
              <a:tblGrid>
                <a:gridCol w="1625600">
                  <a:extLst>
                    <a:ext uri="{9D8B030D-6E8A-4147-A177-3AD203B41FA5}">
                      <a16:colId xmlns:a16="http://schemas.microsoft.com/office/drawing/2014/main" val="1030506355"/>
                    </a:ext>
                  </a:extLst>
                </a:gridCol>
                <a:gridCol w="1625600">
                  <a:extLst>
                    <a:ext uri="{9D8B030D-6E8A-4147-A177-3AD203B41FA5}">
                      <a16:colId xmlns:a16="http://schemas.microsoft.com/office/drawing/2014/main" val="2325744354"/>
                    </a:ext>
                  </a:extLst>
                </a:gridCol>
                <a:gridCol w="1625600">
                  <a:extLst>
                    <a:ext uri="{9D8B030D-6E8A-4147-A177-3AD203B41FA5}">
                      <a16:colId xmlns:a16="http://schemas.microsoft.com/office/drawing/2014/main" val="3296471179"/>
                    </a:ext>
                  </a:extLst>
                </a:gridCol>
                <a:gridCol w="1625600">
                  <a:extLst>
                    <a:ext uri="{9D8B030D-6E8A-4147-A177-3AD203B41FA5}">
                      <a16:colId xmlns:a16="http://schemas.microsoft.com/office/drawing/2014/main" val="305862851"/>
                    </a:ext>
                  </a:extLst>
                </a:gridCol>
                <a:gridCol w="1625600">
                  <a:extLst>
                    <a:ext uri="{9D8B030D-6E8A-4147-A177-3AD203B41FA5}">
                      <a16:colId xmlns:a16="http://schemas.microsoft.com/office/drawing/2014/main" val="296954338"/>
                    </a:ext>
                  </a:extLst>
                </a:gridCol>
              </a:tblGrid>
              <a:tr h="370840">
                <a:tc>
                  <a:txBody>
                    <a:bodyPr/>
                    <a:lstStyle/>
                    <a:p>
                      <a:r>
                        <a:rPr lang="fr-FR" dirty="0"/>
                        <a:t>Question 1</a:t>
                      </a:r>
                    </a:p>
                  </a:txBody>
                  <a:tcPr>
                    <a:solidFill>
                      <a:srgbClr val="193358"/>
                    </a:solidFill>
                  </a:tcPr>
                </a:tc>
                <a:tc>
                  <a:txBody>
                    <a:bodyPr/>
                    <a:lstStyle/>
                    <a:p>
                      <a:pPr algn="ctr"/>
                      <a:r>
                        <a:rPr lang="fr-FR" dirty="0"/>
                        <a:t>Choix 1 (RI)</a:t>
                      </a:r>
                    </a:p>
                  </a:txBody>
                  <a:tcPr>
                    <a:solidFill>
                      <a:srgbClr val="193358"/>
                    </a:solidFill>
                  </a:tcPr>
                </a:tc>
                <a:tc>
                  <a:txBody>
                    <a:bodyPr/>
                    <a:lstStyle/>
                    <a:p>
                      <a:pPr algn="ctr"/>
                      <a:r>
                        <a:rPr lang="fr-FR" dirty="0"/>
                        <a:t>Choix 2 (RC)</a:t>
                      </a:r>
                    </a:p>
                  </a:txBody>
                  <a:tcPr>
                    <a:solidFill>
                      <a:srgbClr val="193358"/>
                    </a:solidFill>
                  </a:tcPr>
                </a:tc>
                <a:tc>
                  <a:txBody>
                    <a:bodyPr/>
                    <a:lstStyle/>
                    <a:p>
                      <a:pPr algn="ctr"/>
                      <a:r>
                        <a:rPr lang="fr-FR" dirty="0"/>
                        <a:t>Choix 3 (RI)</a:t>
                      </a:r>
                    </a:p>
                  </a:txBody>
                  <a:tcPr>
                    <a:solidFill>
                      <a:srgbClr val="193358"/>
                    </a:solidFill>
                  </a:tcPr>
                </a:tc>
                <a:tc>
                  <a:txBody>
                    <a:bodyPr/>
                    <a:lstStyle/>
                    <a:p>
                      <a:pPr algn="ctr"/>
                      <a:r>
                        <a:rPr lang="fr-FR" dirty="0"/>
                        <a:t>Choix 4 (RI)</a:t>
                      </a:r>
                    </a:p>
                  </a:txBody>
                  <a:tcPr>
                    <a:solidFill>
                      <a:srgbClr val="193358"/>
                    </a:solidFill>
                  </a:tcPr>
                </a:tc>
                <a:extLst>
                  <a:ext uri="{0D108BD9-81ED-4DB2-BD59-A6C34878D82A}">
                    <a16:rowId xmlns:a16="http://schemas.microsoft.com/office/drawing/2014/main" val="4030895583"/>
                  </a:ext>
                </a:extLst>
              </a:tr>
              <a:tr h="370840">
                <a:tc>
                  <a:txBody>
                    <a:bodyPr/>
                    <a:lstStyle/>
                    <a:p>
                      <a:r>
                        <a:rPr lang="fr-FR" dirty="0"/>
                        <a:t>Fréquence</a:t>
                      </a:r>
                    </a:p>
                  </a:txBody>
                  <a:tcPr>
                    <a:solidFill>
                      <a:srgbClr val="F09109"/>
                    </a:solidFill>
                  </a:tcPr>
                </a:tc>
                <a:tc>
                  <a:txBody>
                    <a:bodyPr/>
                    <a:lstStyle/>
                    <a:p>
                      <a:pPr algn="ctr"/>
                      <a:r>
                        <a:rPr lang="fr-FR" dirty="0"/>
                        <a:t>30 %</a:t>
                      </a:r>
                    </a:p>
                  </a:txBody>
                  <a:tcPr>
                    <a:solidFill>
                      <a:srgbClr val="F09109"/>
                    </a:solidFill>
                  </a:tcPr>
                </a:tc>
                <a:tc>
                  <a:txBody>
                    <a:bodyPr/>
                    <a:lstStyle/>
                    <a:p>
                      <a:pPr algn="ctr"/>
                      <a:r>
                        <a:rPr lang="fr-FR" dirty="0"/>
                        <a:t>30 %</a:t>
                      </a:r>
                    </a:p>
                  </a:txBody>
                  <a:tcPr>
                    <a:solidFill>
                      <a:srgbClr val="F09109"/>
                    </a:solidFill>
                  </a:tcPr>
                </a:tc>
                <a:tc>
                  <a:txBody>
                    <a:bodyPr/>
                    <a:lstStyle/>
                    <a:p>
                      <a:pPr algn="ctr"/>
                      <a:r>
                        <a:rPr lang="fr-FR" dirty="0"/>
                        <a:t>18 %</a:t>
                      </a:r>
                    </a:p>
                  </a:txBody>
                  <a:tcPr>
                    <a:solidFill>
                      <a:srgbClr val="F09109"/>
                    </a:solidFill>
                  </a:tcPr>
                </a:tc>
                <a:tc>
                  <a:txBody>
                    <a:bodyPr/>
                    <a:lstStyle/>
                    <a:p>
                      <a:pPr algn="ctr"/>
                      <a:r>
                        <a:rPr lang="fr-FR" dirty="0"/>
                        <a:t>22 %</a:t>
                      </a:r>
                    </a:p>
                  </a:txBody>
                  <a:tcPr>
                    <a:solidFill>
                      <a:srgbClr val="F09109"/>
                    </a:solidFill>
                  </a:tcPr>
                </a:tc>
                <a:extLst>
                  <a:ext uri="{0D108BD9-81ED-4DB2-BD59-A6C34878D82A}">
                    <a16:rowId xmlns:a16="http://schemas.microsoft.com/office/drawing/2014/main" val="2155788923"/>
                  </a:ext>
                </a:extLst>
              </a:tr>
              <a:tr h="370840">
                <a:tc>
                  <a:txBody>
                    <a:bodyPr/>
                    <a:lstStyle/>
                    <a:p>
                      <a:r>
                        <a:rPr lang="fr-FR" dirty="0" err="1"/>
                        <a:t>R.bis</a:t>
                      </a:r>
                      <a:endParaRPr lang="fr-FR" dirty="0"/>
                    </a:p>
                  </a:txBody>
                  <a:tcPr>
                    <a:solidFill>
                      <a:srgbClr val="F09109"/>
                    </a:solidFill>
                  </a:tcPr>
                </a:tc>
                <a:tc>
                  <a:txBody>
                    <a:bodyPr/>
                    <a:lstStyle/>
                    <a:p>
                      <a:pPr algn="ctr"/>
                      <a:r>
                        <a:rPr lang="fr-FR" dirty="0"/>
                        <a:t>O,27</a:t>
                      </a:r>
                    </a:p>
                  </a:txBody>
                  <a:tcPr>
                    <a:solidFill>
                      <a:srgbClr val="F09109"/>
                    </a:solidFill>
                  </a:tcPr>
                </a:tc>
                <a:tc>
                  <a:txBody>
                    <a:bodyPr/>
                    <a:lstStyle/>
                    <a:p>
                      <a:pPr algn="ctr"/>
                      <a:r>
                        <a:rPr lang="fr-FR" dirty="0"/>
                        <a:t>-0,09</a:t>
                      </a:r>
                    </a:p>
                  </a:txBody>
                  <a:tcPr>
                    <a:solidFill>
                      <a:srgbClr val="F09109"/>
                    </a:solidFill>
                  </a:tcPr>
                </a:tc>
                <a:tc>
                  <a:txBody>
                    <a:bodyPr/>
                    <a:lstStyle/>
                    <a:p>
                      <a:pPr algn="ctr"/>
                      <a:r>
                        <a:rPr lang="fr-FR" dirty="0"/>
                        <a:t>-0,07</a:t>
                      </a:r>
                    </a:p>
                  </a:txBody>
                  <a:tcPr>
                    <a:solidFill>
                      <a:srgbClr val="F09109"/>
                    </a:solidFill>
                  </a:tcPr>
                </a:tc>
                <a:tc>
                  <a:txBody>
                    <a:bodyPr/>
                    <a:lstStyle/>
                    <a:p>
                      <a:pPr algn="ctr"/>
                      <a:r>
                        <a:rPr lang="fr-FR" dirty="0"/>
                        <a:t>-0,14</a:t>
                      </a:r>
                    </a:p>
                  </a:txBody>
                  <a:tcPr>
                    <a:solidFill>
                      <a:srgbClr val="F09109"/>
                    </a:solidFill>
                  </a:tcPr>
                </a:tc>
                <a:extLst>
                  <a:ext uri="{0D108BD9-81ED-4DB2-BD59-A6C34878D82A}">
                    <a16:rowId xmlns:a16="http://schemas.microsoft.com/office/drawing/2014/main" val="1034782523"/>
                  </a:ext>
                </a:extLst>
              </a:tr>
            </a:tbl>
          </a:graphicData>
        </a:graphic>
      </p:graphicFrame>
      <p:sp>
        <p:nvSpPr>
          <p:cNvPr id="17" name="ZoneTexte 16">
            <a:extLst>
              <a:ext uri="{FF2B5EF4-FFF2-40B4-BE49-F238E27FC236}">
                <a16:creationId xmlns:a16="http://schemas.microsoft.com/office/drawing/2014/main" id="{BC0CD8C8-4CE1-649A-941A-EF96EB3B4C28}"/>
              </a:ext>
            </a:extLst>
          </p:cNvPr>
          <p:cNvSpPr txBox="1"/>
          <p:nvPr/>
        </p:nvSpPr>
        <p:spPr>
          <a:xfrm>
            <a:off x="4124130" y="4822821"/>
            <a:ext cx="774441" cy="369332"/>
          </a:xfrm>
          <a:prstGeom prst="rect">
            <a:avLst/>
          </a:prstGeom>
          <a:noFill/>
        </p:spPr>
        <p:txBody>
          <a:bodyPr wrap="square" rtlCol="0">
            <a:spAutoFit/>
          </a:bodyPr>
          <a:lstStyle/>
          <a:p>
            <a:r>
              <a:rPr lang="fr-FR" dirty="0"/>
              <a:t>Alerte</a:t>
            </a:r>
          </a:p>
        </p:txBody>
      </p:sp>
      <p:cxnSp>
        <p:nvCxnSpPr>
          <p:cNvPr id="20" name="Connecteur droit avec flèche 19">
            <a:extLst>
              <a:ext uri="{FF2B5EF4-FFF2-40B4-BE49-F238E27FC236}">
                <a16:creationId xmlns:a16="http://schemas.microsoft.com/office/drawing/2014/main" id="{82B25D14-49E8-1CBE-093E-331AD7D84E08}"/>
              </a:ext>
            </a:extLst>
          </p:cNvPr>
          <p:cNvCxnSpPr>
            <a:cxnSpLocks/>
            <a:endCxn id="17" idx="0"/>
          </p:cNvCxnSpPr>
          <p:nvPr/>
        </p:nvCxnSpPr>
        <p:spPr>
          <a:xfrm flipH="1">
            <a:off x="4511351" y="3799840"/>
            <a:ext cx="847530" cy="1022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C8C75216-1084-7F33-A85B-A34F3F6FA0CF}"/>
              </a:ext>
            </a:extLst>
          </p:cNvPr>
          <p:cNvCxnSpPr>
            <a:cxnSpLocks/>
            <a:endCxn id="17" idx="0"/>
          </p:cNvCxnSpPr>
          <p:nvPr/>
        </p:nvCxnSpPr>
        <p:spPr>
          <a:xfrm>
            <a:off x="3713584" y="3799840"/>
            <a:ext cx="797767" cy="1022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51F2C401-F9F3-E524-5526-F14F37D06742}"/>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38811353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18FF42-60F1-1583-E451-8CCC6CBB9767}"/>
              </a:ext>
            </a:extLst>
          </p:cNvPr>
          <p:cNvSpPr>
            <a:spLocks noGrp="1"/>
          </p:cNvSpPr>
          <p:nvPr>
            <p:ph type="title"/>
          </p:nvPr>
        </p:nvSpPr>
        <p:spPr/>
        <p:txBody>
          <a:bodyPr/>
          <a:lstStyle/>
          <a:p>
            <a:r>
              <a:rPr lang="fr-FR" dirty="0"/>
              <a:t>Un exemple réel </a:t>
            </a:r>
          </a:p>
        </p:txBody>
      </p:sp>
      <p:pic>
        <p:nvPicPr>
          <p:cNvPr id="5" name="Image 4" descr="Une image contenant table&#10;&#10;Description générée automatiquement">
            <a:extLst>
              <a:ext uri="{FF2B5EF4-FFF2-40B4-BE49-F238E27FC236}">
                <a16:creationId xmlns:a16="http://schemas.microsoft.com/office/drawing/2014/main" id="{D030CBC6-9E06-E449-8B98-4907911ADB26}"/>
              </a:ext>
            </a:extLst>
          </p:cNvPr>
          <p:cNvPicPr>
            <a:picLocks noChangeAspect="1"/>
          </p:cNvPicPr>
          <p:nvPr/>
        </p:nvPicPr>
        <p:blipFill>
          <a:blip r:embed="rId2"/>
          <a:stretch>
            <a:fillRect/>
          </a:stretch>
        </p:blipFill>
        <p:spPr>
          <a:xfrm>
            <a:off x="1690070" y="1379350"/>
            <a:ext cx="8811859" cy="4856292"/>
          </a:xfrm>
          <a:prstGeom prst="rect">
            <a:avLst/>
          </a:prstGeom>
        </p:spPr>
      </p:pic>
      <p:pic>
        <p:nvPicPr>
          <p:cNvPr id="3" name="Image 2">
            <a:extLst>
              <a:ext uri="{FF2B5EF4-FFF2-40B4-BE49-F238E27FC236}">
                <a16:creationId xmlns:a16="http://schemas.microsoft.com/office/drawing/2014/main" id="{8F6F12E0-F748-04C3-732E-745B12A7486C}"/>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12050987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18FF42-60F1-1583-E451-8CCC6CBB9767}"/>
              </a:ext>
            </a:extLst>
          </p:cNvPr>
          <p:cNvSpPr>
            <a:spLocks noGrp="1"/>
          </p:cNvSpPr>
          <p:nvPr>
            <p:ph type="title"/>
          </p:nvPr>
        </p:nvSpPr>
        <p:spPr/>
        <p:txBody>
          <a:bodyPr/>
          <a:lstStyle/>
          <a:p>
            <a:r>
              <a:rPr lang="fr-FR" dirty="0"/>
              <a:t>Des effets en termes de qualité</a:t>
            </a:r>
          </a:p>
        </p:txBody>
      </p:sp>
      <p:pic>
        <p:nvPicPr>
          <p:cNvPr id="4" name="Image 3">
            <a:extLst>
              <a:ext uri="{FF2B5EF4-FFF2-40B4-BE49-F238E27FC236}">
                <a16:creationId xmlns:a16="http://schemas.microsoft.com/office/drawing/2014/main" id="{8E253509-3BC8-C335-34BD-B76F0EF2CFF5}"/>
              </a:ext>
            </a:extLst>
          </p:cNvPr>
          <p:cNvPicPr>
            <a:picLocks noChangeAspect="1"/>
          </p:cNvPicPr>
          <p:nvPr/>
        </p:nvPicPr>
        <p:blipFill>
          <a:blip r:embed="rId2"/>
          <a:stretch>
            <a:fillRect/>
          </a:stretch>
        </p:blipFill>
        <p:spPr>
          <a:xfrm>
            <a:off x="2866247" y="1377123"/>
            <a:ext cx="6459505" cy="4871102"/>
          </a:xfrm>
          <a:prstGeom prst="rect">
            <a:avLst/>
          </a:prstGeom>
        </p:spPr>
      </p:pic>
      <p:pic>
        <p:nvPicPr>
          <p:cNvPr id="3" name="Image 2">
            <a:extLst>
              <a:ext uri="{FF2B5EF4-FFF2-40B4-BE49-F238E27FC236}">
                <a16:creationId xmlns:a16="http://schemas.microsoft.com/office/drawing/2014/main" id="{E1FB18A8-1F44-1878-49C4-F767E325C13D}"/>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7518385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A3F171-B3BA-2D5F-421D-DF6A890E4AEA}"/>
              </a:ext>
            </a:extLst>
          </p:cNvPr>
          <p:cNvSpPr>
            <a:spLocks noGrp="1"/>
          </p:cNvSpPr>
          <p:nvPr>
            <p:ph type="title"/>
          </p:nvPr>
        </p:nvSpPr>
        <p:spPr/>
        <p:txBody>
          <a:bodyPr/>
          <a:lstStyle/>
          <a:p>
            <a:r>
              <a:rPr lang="fr-FR" dirty="0"/>
              <a:t>Merci pour votre attention !</a:t>
            </a:r>
          </a:p>
        </p:txBody>
      </p:sp>
      <p:sp>
        <p:nvSpPr>
          <p:cNvPr id="4" name="ZoneTexte 3">
            <a:extLst>
              <a:ext uri="{FF2B5EF4-FFF2-40B4-BE49-F238E27FC236}">
                <a16:creationId xmlns:a16="http://schemas.microsoft.com/office/drawing/2014/main" id="{272F8C0D-A7AD-B4A5-F7DC-F6E112976E3D}"/>
              </a:ext>
            </a:extLst>
          </p:cNvPr>
          <p:cNvSpPr txBox="1"/>
          <p:nvPr/>
        </p:nvSpPr>
        <p:spPr>
          <a:xfrm>
            <a:off x="4807442" y="3752165"/>
            <a:ext cx="2643288" cy="461665"/>
          </a:xfrm>
          <a:prstGeom prst="rect">
            <a:avLst/>
          </a:prstGeom>
          <a:noFill/>
        </p:spPr>
        <p:txBody>
          <a:bodyPr wrap="none" rtlCol="0">
            <a:spAutoFit/>
          </a:bodyPr>
          <a:lstStyle/>
          <a:p>
            <a:r>
              <a:rPr lang="fr-FR" sz="2400" dirty="0" err="1"/>
              <a:t>p.detroz@uliege.be</a:t>
            </a:r>
            <a:endParaRPr lang="fr-FR" sz="2400" dirty="0"/>
          </a:p>
        </p:txBody>
      </p:sp>
      <p:sp>
        <p:nvSpPr>
          <p:cNvPr id="10" name="ZoneTexte 9">
            <a:extLst>
              <a:ext uri="{FF2B5EF4-FFF2-40B4-BE49-F238E27FC236}">
                <a16:creationId xmlns:a16="http://schemas.microsoft.com/office/drawing/2014/main" id="{80AAF98A-72A1-2D2C-8174-03528A40BB8F}"/>
              </a:ext>
            </a:extLst>
          </p:cNvPr>
          <p:cNvSpPr txBox="1"/>
          <p:nvPr/>
        </p:nvSpPr>
        <p:spPr>
          <a:xfrm>
            <a:off x="4774356" y="3105834"/>
            <a:ext cx="2676374" cy="646331"/>
          </a:xfrm>
          <a:prstGeom prst="rect">
            <a:avLst/>
          </a:prstGeom>
          <a:noFill/>
        </p:spPr>
        <p:txBody>
          <a:bodyPr wrap="none" rtlCol="0">
            <a:spAutoFit/>
          </a:bodyPr>
          <a:lstStyle/>
          <a:p>
            <a:r>
              <a:rPr lang="fr-FR" sz="3600" dirty="0"/>
              <a:t>Pascal </a:t>
            </a:r>
            <a:r>
              <a:rPr lang="fr-FR" sz="3600" dirty="0" err="1"/>
              <a:t>Detroz</a:t>
            </a:r>
            <a:endParaRPr lang="fr-FR" sz="3600" dirty="0"/>
          </a:p>
        </p:txBody>
      </p:sp>
      <p:pic>
        <p:nvPicPr>
          <p:cNvPr id="3" name="Image 2">
            <a:extLst>
              <a:ext uri="{FF2B5EF4-FFF2-40B4-BE49-F238E27FC236}">
                <a16:creationId xmlns:a16="http://schemas.microsoft.com/office/drawing/2014/main" id="{C7DDBA10-F00B-E621-5B55-118268F86A1D}"/>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3270580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19A6F-D4F5-50BD-5E13-9ED08C6C39EC}"/>
              </a:ext>
            </a:extLst>
          </p:cNvPr>
          <p:cNvSpPr>
            <a:spLocks noGrp="1"/>
          </p:cNvSpPr>
          <p:nvPr>
            <p:ph type="title"/>
          </p:nvPr>
        </p:nvSpPr>
        <p:spPr>
          <a:xfrm>
            <a:off x="128789" y="944675"/>
            <a:ext cx="3630769" cy="4129602"/>
          </a:xfrm>
        </p:spPr>
        <p:txBody>
          <a:bodyPr/>
          <a:lstStyle/>
          <a:p>
            <a:r>
              <a:rPr lang="fr-FR" dirty="0"/>
              <a:t>Le cycle MOSCODEE</a:t>
            </a:r>
            <a:br>
              <a:rPr lang="fr-FR" dirty="0"/>
            </a:br>
            <a:br>
              <a:rPr lang="fr-FR" dirty="0"/>
            </a:br>
            <a:br>
              <a:rPr lang="fr-FR" dirty="0"/>
            </a:br>
            <a:br>
              <a:rPr lang="fr-FR" dirty="0"/>
            </a:br>
            <a:r>
              <a:rPr lang="fr-FR" sz="2000" dirty="0" err="1"/>
              <a:t>Detroz</a:t>
            </a:r>
            <a:r>
              <a:rPr lang="fr-FR" sz="2000" dirty="0"/>
              <a:t>, Malay, </a:t>
            </a:r>
            <a:r>
              <a:rPr lang="fr-FR" sz="2000" dirty="0" err="1"/>
              <a:t>Crahay</a:t>
            </a:r>
            <a:r>
              <a:rPr lang="fr-FR" sz="2000" dirty="0"/>
              <a:t> (2022)</a:t>
            </a:r>
          </a:p>
        </p:txBody>
      </p:sp>
      <p:pic>
        <p:nvPicPr>
          <p:cNvPr id="4" name="Espace réservé du contenu 3">
            <a:extLst>
              <a:ext uri="{FF2B5EF4-FFF2-40B4-BE49-F238E27FC236}">
                <a16:creationId xmlns:a16="http://schemas.microsoft.com/office/drawing/2014/main" id="{64F59D3A-A798-1238-944D-107BC51C0C70}"/>
              </a:ext>
            </a:extLst>
          </p:cNvPr>
          <p:cNvPicPr>
            <a:picLocks noGrp="1" noChangeAspect="1"/>
          </p:cNvPicPr>
          <p:nvPr>
            <p:ph idx="1"/>
          </p:nvPr>
        </p:nvPicPr>
        <p:blipFill>
          <a:blip r:embed="rId2"/>
          <a:stretch>
            <a:fillRect/>
          </a:stretch>
        </p:blipFill>
        <p:spPr>
          <a:xfrm>
            <a:off x="4610636" y="-10079"/>
            <a:ext cx="7452575" cy="6053628"/>
          </a:xfrm>
          <a:prstGeom prst="rect">
            <a:avLst/>
          </a:prstGeom>
        </p:spPr>
      </p:pic>
      <p:sp>
        <p:nvSpPr>
          <p:cNvPr id="5" name="Rectangle 4">
            <a:extLst>
              <a:ext uri="{FF2B5EF4-FFF2-40B4-BE49-F238E27FC236}">
                <a16:creationId xmlns:a16="http://schemas.microsoft.com/office/drawing/2014/main" id="{96DF82A8-C120-0D63-5350-1B0951ACF8AB}"/>
              </a:ext>
            </a:extLst>
          </p:cNvPr>
          <p:cNvSpPr/>
          <p:nvPr/>
        </p:nvSpPr>
        <p:spPr>
          <a:xfrm>
            <a:off x="9710669" y="1065726"/>
            <a:ext cx="1622738" cy="1584102"/>
          </a:xfrm>
          <a:prstGeom prst="rect">
            <a:avLst/>
          </a:prstGeom>
          <a:noFill/>
          <a:ln w="92075">
            <a:solidFill>
              <a:srgbClr val="F091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1DE20BC0-4BCE-56C6-7E0A-F74C2F387037}"/>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810143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5B0D79E-F133-47FD-B6B9-BCE87B2243A1}"/>
              </a:ext>
            </a:extLst>
          </p:cNvPr>
          <p:cNvSpPr>
            <a:spLocks noGrp="1"/>
          </p:cNvSpPr>
          <p:nvPr>
            <p:ph type="ctrTitle"/>
          </p:nvPr>
        </p:nvSpPr>
        <p:spPr/>
        <p:txBody>
          <a:bodyPr/>
          <a:lstStyle/>
          <a:p>
            <a:r>
              <a:rPr lang="fr-BE" dirty="0"/>
              <a:t>Choix du barème de correction associés aux QCM</a:t>
            </a:r>
          </a:p>
        </p:txBody>
      </p:sp>
      <p:sp>
        <p:nvSpPr>
          <p:cNvPr id="12" name="Espace réservé du texte 11">
            <a:extLst>
              <a:ext uri="{FF2B5EF4-FFF2-40B4-BE49-F238E27FC236}">
                <a16:creationId xmlns:a16="http://schemas.microsoft.com/office/drawing/2014/main" id="{FC7F9362-BF28-4D8E-960B-4E2C869524AB}"/>
              </a:ext>
            </a:extLst>
          </p:cNvPr>
          <p:cNvSpPr>
            <a:spLocks noGrp="1"/>
          </p:cNvSpPr>
          <p:nvPr>
            <p:ph type="body" sz="quarter" idx="12"/>
          </p:nvPr>
        </p:nvSpPr>
        <p:spPr/>
        <p:txBody>
          <a:bodyPr/>
          <a:lstStyle/>
          <a:p>
            <a:r>
              <a:rPr lang="fr-BE" dirty="0"/>
              <a:t>Pascal </a:t>
            </a:r>
            <a:r>
              <a:rPr lang="fr-BE" dirty="0" err="1"/>
              <a:t>Detroz</a:t>
            </a:r>
            <a:endParaRPr lang="fr-BE" dirty="0"/>
          </a:p>
          <a:p>
            <a:r>
              <a:rPr lang="fr-BE" dirty="0"/>
              <a:t>SMART-IFRES – </a:t>
            </a:r>
            <a:r>
              <a:rPr lang="fr-BE" dirty="0" err="1"/>
              <a:t>DIDACTIFen</a:t>
            </a:r>
            <a:endParaRPr lang="fr-BE" dirty="0"/>
          </a:p>
        </p:txBody>
      </p:sp>
      <p:pic>
        <p:nvPicPr>
          <p:cNvPr id="2" name="Image 1">
            <a:extLst>
              <a:ext uri="{FF2B5EF4-FFF2-40B4-BE49-F238E27FC236}">
                <a16:creationId xmlns:a16="http://schemas.microsoft.com/office/drawing/2014/main" id="{E61B3C80-2E70-8619-5862-C520FE2A4644}"/>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4" name="Sous-titre 3">
            <a:extLst>
              <a:ext uri="{FF2B5EF4-FFF2-40B4-BE49-F238E27FC236}">
                <a16:creationId xmlns:a16="http://schemas.microsoft.com/office/drawing/2014/main" id="{6B134275-104B-4CD1-350D-FCB19408615C}"/>
              </a:ext>
            </a:extLst>
          </p:cNvPr>
          <p:cNvSpPr>
            <a:spLocks noGrp="1"/>
          </p:cNvSpPr>
          <p:nvPr>
            <p:ph type="subTitle" idx="1"/>
          </p:nvPr>
        </p:nvSpPr>
        <p:spPr/>
        <p:txBody>
          <a:bodyPr/>
          <a:lstStyle/>
          <a:p>
            <a:r>
              <a:rPr lang="fr-FR" dirty="0"/>
              <a:t>Choisi à l’étape 3 et appliqué à l’étape 7 du cycle MOSCODEE. </a:t>
            </a:r>
          </a:p>
        </p:txBody>
      </p:sp>
      <p:pic>
        <p:nvPicPr>
          <p:cNvPr id="3" name="Image 2">
            <a:extLst>
              <a:ext uri="{FF2B5EF4-FFF2-40B4-BE49-F238E27FC236}">
                <a16:creationId xmlns:a16="http://schemas.microsoft.com/office/drawing/2014/main" id="{0934D50A-3822-F739-1BE3-4982F8BBA584}"/>
              </a:ext>
            </a:extLst>
          </p:cNvPr>
          <p:cNvPicPr>
            <a:picLocks noChangeAspect="1"/>
          </p:cNvPicPr>
          <p:nvPr/>
        </p:nvPicPr>
        <p:blipFill>
          <a:blip r:embed="rId3"/>
          <a:stretch>
            <a:fillRect/>
          </a:stretch>
        </p:blipFill>
        <p:spPr>
          <a:xfrm>
            <a:off x="7637318" y="481991"/>
            <a:ext cx="4169641" cy="1280744"/>
          </a:xfrm>
          <a:prstGeom prst="rect">
            <a:avLst/>
          </a:prstGeom>
        </p:spPr>
      </p:pic>
    </p:spTree>
    <p:extLst>
      <p:ext uri="{BB962C8B-B14F-4D97-AF65-F5344CB8AC3E}">
        <p14:creationId xmlns:p14="http://schemas.microsoft.com/office/powerpoint/2010/main" val="2855367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1B000-036E-E5A5-4747-269768F522E8}"/>
              </a:ext>
            </a:extLst>
          </p:cNvPr>
          <p:cNvSpPr>
            <a:spLocks noGrp="1"/>
          </p:cNvSpPr>
          <p:nvPr>
            <p:ph type="title"/>
          </p:nvPr>
        </p:nvSpPr>
        <p:spPr/>
        <p:txBody>
          <a:bodyPr/>
          <a:lstStyle/>
          <a:p>
            <a:r>
              <a:rPr lang="fr-FR" dirty="0"/>
              <a:t>Analyse de cas : le contexte</a:t>
            </a:r>
          </a:p>
        </p:txBody>
      </p:sp>
      <p:sp>
        <p:nvSpPr>
          <p:cNvPr id="3" name="Espace réservé du contenu 2">
            <a:extLst>
              <a:ext uri="{FF2B5EF4-FFF2-40B4-BE49-F238E27FC236}">
                <a16:creationId xmlns:a16="http://schemas.microsoft.com/office/drawing/2014/main" id="{08544B4E-8CFE-363D-5B92-2485730303A9}"/>
              </a:ext>
            </a:extLst>
          </p:cNvPr>
          <p:cNvSpPr>
            <a:spLocks noGrp="1"/>
          </p:cNvSpPr>
          <p:nvPr>
            <p:ph idx="1"/>
          </p:nvPr>
        </p:nvSpPr>
        <p:spPr/>
        <p:txBody>
          <a:bodyPr>
            <a:normAutofit/>
          </a:bodyPr>
          <a:lstStyle/>
          <a:p>
            <a:pPr marL="0" indent="0">
              <a:buNone/>
            </a:pPr>
            <a:r>
              <a:rPr lang="fr-FR" dirty="0"/>
              <a:t>Considérons 4 </a:t>
            </a:r>
            <a:r>
              <a:rPr lang="fr-FR" dirty="0" err="1"/>
              <a:t>étudiant.e.s</a:t>
            </a:r>
            <a:endParaRPr lang="fr-FR" dirty="0"/>
          </a:p>
          <a:p>
            <a:r>
              <a:rPr lang="fr-FR" dirty="0"/>
              <a:t>Monsieur Nulle n’a pas participé au cours et n’a rien étudié. Il ne connait rien. Son score vrai devrait être de 0.</a:t>
            </a:r>
          </a:p>
          <a:p>
            <a:r>
              <a:rPr lang="fr-FR" dirty="0"/>
              <a:t>Madame </a:t>
            </a:r>
            <a:r>
              <a:rPr lang="fr-FR" dirty="0" err="1"/>
              <a:t>Grostiers</a:t>
            </a:r>
            <a:r>
              <a:rPr lang="fr-FR" dirty="0"/>
              <a:t> connait bien 35 % de la matière. Son score vrai devrait être de 35/100.</a:t>
            </a:r>
          </a:p>
          <a:p>
            <a:r>
              <a:rPr lang="fr-FR" dirty="0"/>
              <a:t>Monsieur Moitiés connait bien 50 % de la matière. Son score vrai devrait être de 50/100.</a:t>
            </a:r>
          </a:p>
          <a:p>
            <a:r>
              <a:rPr lang="fr-FR" dirty="0"/>
              <a:t>Madame Parfaite connait parfaitement bien la matière. Son score vrai devrait être de 100/100.</a:t>
            </a:r>
          </a:p>
          <a:p>
            <a:endParaRPr lang="fr-FR" dirty="0"/>
          </a:p>
        </p:txBody>
      </p:sp>
      <p:pic>
        <p:nvPicPr>
          <p:cNvPr id="4" name="Image 3">
            <a:extLst>
              <a:ext uri="{FF2B5EF4-FFF2-40B4-BE49-F238E27FC236}">
                <a16:creationId xmlns:a16="http://schemas.microsoft.com/office/drawing/2014/main" id="{2939F5EC-C666-E963-2E11-317709DAC089}"/>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853719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le contexte</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a:bodyPr>
          <a:lstStyle/>
          <a:p>
            <a:pPr marL="0" indent="0">
              <a:buNone/>
            </a:pPr>
            <a:r>
              <a:rPr lang="fr-FR" dirty="0"/>
              <a:t>Les quatre sont soumis à un test QCM ayant les caractéristiques suivantes : 80 questions composées d’une amorce et de 5 solutions parmi lesquelles une seule est correcte. Si le barème est le suivant :</a:t>
            </a:r>
          </a:p>
          <a:p>
            <a:r>
              <a:rPr lang="fr-FR" dirty="0"/>
              <a:t>1 point en cas de réponse correcte,</a:t>
            </a:r>
          </a:p>
          <a:p>
            <a:r>
              <a:rPr lang="fr-FR" dirty="0"/>
              <a:t>0 point en cas d’abstention </a:t>
            </a:r>
          </a:p>
          <a:p>
            <a:r>
              <a:rPr lang="fr-FR" dirty="0"/>
              <a:t>0 point en cas d’erreur.</a:t>
            </a:r>
          </a:p>
          <a:p>
            <a:pPr marL="0" indent="0">
              <a:buNone/>
            </a:pPr>
            <a:endParaRPr lang="fr-FR" dirty="0"/>
          </a:p>
          <a:p>
            <a:pPr marL="0" indent="0">
              <a:buNone/>
            </a:pPr>
            <a:r>
              <a:rPr lang="fr-FR" dirty="0"/>
              <a:t> = &gt; Les étudiants, quand ils ne connaissent pas la réponse, ont intérêt à répondre au hasard.</a:t>
            </a:r>
          </a:p>
          <a:p>
            <a:endParaRPr lang="fr-FR" dirty="0"/>
          </a:p>
          <a:p>
            <a:endParaRPr lang="fr-FR" dirty="0"/>
          </a:p>
        </p:txBody>
      </p:sp>
      <p:pic>
        <p:nvPicPr>
          <p:cNvPr id="4" name="Image 3">
            <a:extLst>
              <a:ext uri="{FF2B5EF4-FFF2-40B4-BE49-F238E27FC236}">
                <a16:creationId xmlns:a16="http://schemas.microsoft.com/office/drawing/2014/main" id="{CA5DBDD1-4A5C-660D-D802-8E40C4C34E4E}"/>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71326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(+1, 0, 0)</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fontScale="85000" lnSpcReduction="20000"/>
          </a:bodyPr>
          <a:lstStyle/>
          <a:p>
            <a:r>
              <a:rPr lang="fr-FR" dirty="0"/>
              <a:t>Monsieur Nulle va avoir, pour chacune des questions, 1 chance sur 5 d’obtenir la réponse correcte. Son espérance mathématique est donc de 16/80. Son score vrai était de 0. Son score va donc être surestimé d’environ 16 points sur 80.</a:t>
            </a:r>
          </a:p>
          <a:p>
            <a:r>
              <a:rPr lang="fr-FR" dirty="0"/>
              <a:t>Madame </a:t>
            </a:r>
            <a:r>
              <a:rPr lang="fr-FR" dirty="0" err="1"/>
              <a:t>Grostiers</a:t>
            </a:r>
            <a:r>
              <a:rPr lang="fr-FR" dirty="0"/>
              <a:t> connait 30 réponses sur les 80 questions. Pour les 50 autres elle va répondre au hasard. Elle aura 1 chance sur 5 d’avoir la réponse correcte, ce qui lui permettra d’obtenir 10 points (50/5) supplémentaires. Son espérance mathématique sera de 40/80 alors que son score vrai était de 30/80. Elle pourrait réussir parce que son score a été surestimé d’environ 10 points sur 80.</a:t>
            </a:r>
          </a:p>
          <a:p>
            <a:r>
              <a:rPr lang="fr-FR" dirty="0"/>
              <a:t>Monsieur Moitiés connait 40 réponses sur les 80 questions. Pour les 40 autres il va répondre au hasard. Il aura 1 chance sur 5 d’avoir la réponse correcte, ce qui lui permettra d’obtenir 8 points (40/5) supplémentaires. Il aura donc un total d’environ 48/80 alors que son score vrai était de 40/80. Son score a été surestimé de 8 points sur 80.</a:t>
            </a:r>
          </a:p>
          <a:p>
            <a:r>
              <a:rPr lang="fr-FR" dirty="0"/>
              <a:t>Madame Parfaite répondra correctement à tout et obtiendra 80/80 ce qui correspond à son score vrai.</a:t>
            </a:r>
          </a:p>
          <a:p>
            <a:endParaRPr lang="fr-FR" dirty="0"/>
          </a:p>
          <a:p>
            <a:endParaRPr lang="fr-FR" dirty="0"/>
          </a:p>
        </p:txBody>
      </p:sp>
      <p:pic>
        <p:nvPicPr>
          <p:cNvPr id="4" name="Image 3">
            <a:extLst>
              <a:ext uri="{FF2B5EF4-FFF2-40B4-BE49-F238E27FC236}">
                <a16:creationId xmlns:a16="http://schemas.microsoft.com/office/drawing/2014/main" id="{A36786EF-F7B2-13F3-1EDD-12013EA1A94C}"/>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14571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(+1, 0, 0)</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fontScale="85000" lnSpcReduction="20000"/>
          </a:bodyPr>
          <a:lstStyle/>
          <a:p>
            <a:r>
              <a:rPr lang="fr-FR" dirty="0"/>
              <a:t>Monsieur Nulle va avoir, pour chacune des questions, 1 chance sur 5 d’obtenir la réponse correcte. Son espérance mathématique est donc de 16/80. Son score vrai était de 0. Son score va donc être surestimé d’environ 16 points sur 80.</a:t>
            </a:r>
          </a:p>
          <a:p>
            <a:r>
              <a:rPr lang="fr-FR" dirty="0"/>
              <a:t>Madame </a:t>
            </a:r>
            <a:r>
              <a:rPr lang="fr-FR" dirty="0" err="1"/>
              <a:t>Grostiers</a:t>
            </a:r>
            <a:r>
              <a:rPr lang="fr-FR" dirty="0"/>
              <a:t> connait 30 réponses sur les 80 questions. Pour les 50 autres elle va répondre au hasard. Elle aura 1 chance sur 5 d’avoir la réponse correcte, ce qui lui permettra d’obtenir 10 points (50/5) supplémentaires. Son espérance mathématique sera de 40/80 alors que son score vrai était de 30/80. Elle pourrait réussir parce que son score a été surestimé d’environ 10 points sur 80.</a:t>
            </a:r>
          </a:p>
          <a:p>
            <a:r>
              <a:rPr lang="fr-FR" dirty="0"/>
              <a:t>Monsieur Moitiés connait 40 réponses sur les 80 questions. Pour les 40 autres il va répondre au hasard. Il aura 1 chance sur 5 d’avoir la réponse correcte, ce qui lui permettra d’obtenir 8 points (40/5) supplémentaires. Il aura donc un total d’environ 48/80 alors que son score vrai était de 40/80. Son score a été surestimé de 8 points sur 80.</a:t>
            </a:r>
          </a:p>
          <a:p>
            <a:r>
              <a:rPr lang="fr-FR" dirty="0"/>
              <a:t>Madame Parfaite répondra correctement à tout et obtiendra 80/80 ce qui correspond à son score vrai.</a:t>
            </a:r>
          </a:p>
          <a:p>
            <a:endParaRPr lang="fr-FR" dirty="0"/>
          </a:p>
          <a:p>
            <a:endParaRPr lang="fr-FR" dirty="0"/>
          </a:p>
        </p:txBody>
      </p:sp>
      <p:sp>
        <p:nvSpPr>
          <p:cNvPr id="6" name="Rectangle 5">
            <a:extLst>
              <a:ext uri="{FF2B5EF4-FFF2-40B4-BE49-F238E27FC236}">
                <a16:creationId xmlns:a16="http://schemas.microsoft.com/office/drawing/2014/main" id="{858F0594-E4E0-F874-B48E-0AAF30E83E28}"/>
              </a:ext>
            </a:extLst>
          </p:cNvPr>
          <p:cNvSpPr/>
          <p:nvPr/>
        </p:nvSpPr>
        <p:spPr>
          <a:xfrm>
            <a:off x="2817653" y="1991900"/>
            <a:ext cx="6120000" cy="4320000"/>
          </a:xfrm>
          <a:prstGeom prst="rect">
            <a:avLst/>
          </a:prstGeom>
          <a:solidFill>
            <a:srgbClr val="1B3358"/>
          </a:solidFill>
          <a:ln>
            <a:solidFill>
              <a:srgbClr val="F09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09109"/>
                </a:solidFill>
              </a:rPr>
              <a:t>Dans le cas d’un tel barème :</a:t>
            </a:r>
          </a:p>
          <a:p>
            <a:pPr algn="ctr"/>
            <a:endParaRPr lang="fr-FR" dirty="0">
              <a:solidFill>
                <a:srgbClr val="F09109"/>
              </a:solidFill>
            </a:endParaRPr>
          </a:p>
          <a:p>
            <a:pPr algn="ctr"/>
            <a:r>
              <a:rPr lang="fr-FR" dirty="0">
                <a:solidFill>
                  <a:srgbClr val="F09109"/>
                </a:solidFill>
              </a:rPr>
              <a:t>Le hasard amène à une surestimation des scores. </a:t>
            </a:r>
          </a:p>
          <a:p>
            <a:pPr algn="ctr"/>
            <a:endParaRPr lang="fr-FR" dirty="0">
              <a:solidFill>
                <a:srgbClr val="F09109"/>
              </a:solidFill>
            </a:endParaRPr>
          </a:p>
          <a:p>
            <a:pPr algn="ctr"/>
            <a:r>
              <a:rPr lang="fr-FR" dirty="0">
                <a:solidFill>
                  <a:srgbClr val="F09109"/>
                </a:solidFill>
              </a:rPr>
              <a:t>Cette surestimation est inversement proportionnelle à la compétence.</a:t>
            </a:r>
          </a:p>
          <a:p>
            <a:pPr algn="ctr"/>
            <a:endParaRPr lang="fr-FR" dirty="0">
              <a:solidFill>
                <a:srgbClr val="F09109"/>
              </a:solidFill>
            </a:endParaRPr>
          </a:p>
          <a:p>
            <a:pPr algn="ctr"/>
            <a:r>
              <a:rPr lang="fr-FR" dirty="0">
                <a:solidFill>
                  <a:srgbClr val="F09109"/>
                </a:solidFill>
              </a:rPr>
              <a:t>Lorsqu’il y a 5 solutions, cela permet de réussir en maitrisant 35 % de la matière.</a:t>
            </a:r>
          </a:p>
          <a:p>
            <a:pPr algn="ctr"/>
            <a:endParaRPr lang="fr-FR" dirty="0"/>
          </a:p>
          <a:p>
            <a:pPr algn="ctr"/>
            <a:endParaRPr lang="fr-FR" dirty="0"/>
          </a:p>
        </p:txBody>
      </p:sp>
      <p:pic>
        <p:nvPicPr>
          <p:cNvPr id="4" name="Image 3">
            <a:extLst>
              <a:ext uri="{FF2B5EF4-FFF2-40B4-BE49-F238E27FC236}">
                <a16:creationId xmlns:a16="http://schemas.microsoft.com/office/drawing/2014/main" id="{A5BBC301-0E42-054D-50A0-EAA684D0BDCA}"/>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411908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Deux solutions possibles pour enrayer ce phénomène en plus des degrés de certitude</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a:xfrm>
            <a:off x="838200" y="1825625"/>
            <a:ext cx="11353800" cy="4351338"/>
          </a:xfrm>
        </p:spPr>
        <p:txBody>
          <a:bodyPr>
            <a:normAutofit fontScale="77500" lnSpcReduction="20000"/>
          </a:bodyPr>
          <a:lstStyle/>
          <a:p>
            <a:pPr marL="0" indent="0">
              <a:buNone/>
            </a:pPr>
            <a:endParaRPr lang="fr-FR" dirty="0"/>
          </a:p>
          <a:p>
            <a:pPr marL="0" indent="0">
              <a:buNone/>
            </a:pPr>
            <a:r>
              <a:rPr lang="fr-FR" dirty="0"/>
              <a:t>La première, et la plus classique, se nomme la </a:t>
            </a:r>
            <a:r>
              <a:rPr lang="fr-FR" dirty="0">
                <a:solidFill>
                  <a:srgbClr val="F09109"/>
                </a:solidFill>
              </a:rPr>
              <a:t>correction for </a:t>
            </a:r>
            <a:r>
              <a:rPr lang="fr-FR" dirty="0" err="1">
                <a:solidFill>
                  <a:srgbClr val="F09109"/>
                </a:solidFill>
              </a:rPr>
              <a:t>guessing</a:t>
            </a:r>
            <a:r>
              <a:rPr lang="fr-FR" dirty="0"/>
              <a:t>. Elle consiste à retirer des points en cas de mauvaise réponse. Idéalement, cette pénalité doit être calculée selon la formule -1/(NSP-1), NSP étant le nombre de solutions proposées. En conséquence, s’il y a </a:t>
            </a:r>
          </a:p>
          <a:p>
            <a:r>
              <a:rPr lang="fr-FR" dirty="0"/>
              <a:t>2 solutions (par exemple un vrai faux, on calculera -1/(2-1) soit -1 point en cas d’erreur,</a:t>
            </a:r>
          </a:p>
          <a:p>
            <a:r>
              <a:rPr lang="fr-FR" dirty="0"/>
              <a:t>3 solutions, on calculera -1/(3-1) soit -1/2 point en cas d’erreur,</a:t>
            </a:r>
          </a:p>
          <a:p>
            <a:r>
              <a:rPr lang="fr-FR" dirty="0"/>
              <a:t>4 solutions, on calculera -1/(4-1) soit -1/3 point en cas d’erreur,</a:t>
            </a:r>
          </a:p>
          <a:p>
            <a:r>
              <a:rPr lang="fr-FR" dirty="0"/>
              <a:t>5 solutions, on calculera -1/(5-1) soit -1/4 point en cas d’erreur,</a:t>
            </a:r>
          </a:p>
          <a:p>
            <a:r>
              <a:rPr lang="fr-FR" dirty="0"/>
              <a:t>…</a:t>
            </a:r>
            <a:br>
              <a:rPr lang="fr-FR" dirty="0"/>
            </a:br>
            <a:endParaRPr lang="fr-FR" dirty="0"/>
          </a:p>
          <a:p>
            <a:pPr marL="0" indent="0">
              <a:buNone/>
            </a:pPr>
            <a:r>
              <a:rPr lang="fr-FR" dirty="0"/>
              <a:t>La seconde, plus récente, se nomme </a:t>
            </a:r>
            <a:r>
              <a:rPr lang="fr-FR" dirty="0">
                <a:solidFill>
                  <a:srgbClr val="F09109"/>
                </a:solidFill>
              </a:rPr>
              <a:t>standard setting </a:t>
            </a:r>
            <a:r>
              <a:rPr lang="fr-FR" dirty="0"/>
              <a:t>ou </a:t>
            </a:r>
            <a:r>
              <a:rPr lang="fr-FR" dirty="0">
                <a:solidFill>
                  <a:srgbClr val="F09109"/>
                </a:solidFill>
              </a:rPr>
              <a:t>correction for </a:t>
            </a:r>
            <a:r>
              <a:rPr lang="fr-FR" dirty="0" err="1">
                <a:solidFill>
                  <a:srgbClr val="F09109"/>
                </a:solidFill>
              </a:rPr>
              <a:t>guessing</a:t>
            </a:r>
            <a:r>
              <a:rPr lang="fr-FR" dirty="0">
                <a:solidFill>
                  <a:srgbClr val="F09109"/>
                </a:solidFill>
              </a:rPr>
              <a:t> a posteriori</a:t>
            </a:r>
            <a:r>
              <a:rPr lang="fr-FR" dirty="0"/>
              <a:t>. Elle consiste à augmenter le seuil de réussite et à demander aux étudiants de réussir plus de 50 % des questions pour obtenir la moitié des points.</a:t>
            </a:r>
          </a:p>
          <a:p>
            <a:endParaRPr lang="fr-FR" dirty="0"/>
          </a:p>
          <a:p>
            <a:endParaRPr lang="fr-FR" dirty="0"/>
          </a:p>
        </p:txBody>
      </p:sp>
      <p:pic>
        <p:nvPicPr>
          <p:cNvPr id="4" name="Image 3">
            <a:extLst>
              <a:ext uri="{FF2B5EF4-FFF2-40B4-BE49-F238E27FC236}">
                <a16:creationId xmlns:a16="http://schemas.microsoft.com/office/drawing/2014/main" id="{18993FCF-1841-2796-EF40-CFDBD79A47CC}"/>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37806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 la correction for </a:t>
            </a:r>
            <a:r>
              <a:rPr lang="fr-FR" dirty="0" err="1"/>
              <a:t>guessing</a:t>
            </a:r>
            <a:endParaRPr lang="fr-FR" dirty="0"/>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a:bodyPr>
          <a:lstStyle/>
          <a:p>
            <a:endParaRPr lang="fr-FR" dirty="0"/>
          </a:p>
          <a:p>
            <a:pPr marL="0" indent="0">
              <a:buNone/>
            </a:pPr>
            <a:r>
              <a:rPr lang="fr-FR" sz="2400" dirty="0"/>
              <a:t>Test QCM ayant les caractéristiques suivantes : 80 questions composées d’une amorce et de 5 solutions parmi lesquelles une seule est correcte. Si le barème est le suivant :</a:t>
            </a:r>
          </a:p>
          <a:p>
            <a:r>
              <a:rPr lang="fr-FR" sz="2400" dirty="0"/>
              <a:t>1 point en cas de réponse correcte,</a:t>
            </a:r>
          </a:p>
          <a:p>
            <a:r>
              <a:rPr lang="fr-FR" sz="2400" dirty="0"/>
              <a:t>0 point en cas d’abstention </a:t>
            </a:r>
          </a:p>
          <a:p>
            <a:r>
              <a:rPr lang="fr-FR" sz="2400" dirty="0"/>
              <a:t>Correction for </a:t>
            </a:r>
            <a:r>
              <a:rPr lang="fr-FR" sz="2400" dirty="0" err="1"/>
              <a:t>guessing</a:t>
            </a:r>
            <a:r>
              <a:rPr lang="fr-FR" sz="2400" dirty="0"/>
              <a:t>, soit -1/NSP-1, à savoir -1/4 de points.</a:t>
            </a:r>
          </a:p>
          <a:p>
            <a:pPr marL="0" indent="0">
              <a:buNone/>
            </a:pPr>
            <a:endParaRPr lang="fr-FR" sz="2400" dirty="0"/>
          </a:p>
          <a:p>
            <a:pPr marL="0" indent="0">
              <a:buNone/>
            </a:pPr>
            <a:endParaRPr lang="fr-FR" dirty="0"/>
          </a:p>
          <a:p>
            <a:endParaRPr lang="fr-FR" dirty="0"/>
          </a:p>
        </p:txBody>
      </p:sp>
      <p:pic>
        <p:nvPicPr>
          <p:cNvPr id="4" name="Image 3">
            <a:extLst>
              <a:ext uri="{FF2B5EF4-FFF2-40B4-BE49-F238E27FC236}">
                <a16:creationId xmlns:a16="http://schemas.microsoft.com/office/drawing/2014/main" id="{D3A9493E-FC4E-0621-2BC8-D8C62E40138B}"/>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517814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 la correction for </a:t>
            </a:r>
            <a:r>
              <a:rPr lang="fr-FR" dirty="0" err="1"/>
              <a:t>guessing</a:t>
            </a:r>
            <a:endParaRPr lang="fr-FR" dirty="0"/>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a:xfrm>
            <a:off x="838199" y="1825625"/>
            <a:ext cx="10971727" cy="4351338"/>
          </a:xfrm>
        </p:spPr>
        <p:txBody>
          <a:bodyPr>
            <a:normAutofit fontScale="92500" lnSpcReduction="20000"/>
          </a:bodyPr>
          <a:lstStyle/>
          <a:p>
            <a:endParaRPr lang="fr-FR" dirty="0"/>
          </a:p>
          <a:p>
            <a:pPr marL="0" indent="0">
              <a:buNone/>
            </a:pPr>
            <a:r>
              <a:rPr lang="fr-FR" sz="2400" dirty="0"/>
              <a:t>Monsieur Nulle, s’il répond à tout, obtiendra toujours 16 points pour ses bonnes réponses données au hasard. Pour chacune de ses 64 réponses incorrectes, il sera pénalisé d’1/4 de point. Or, 64*(-1/4) nous donne -16. Son espérance mathématique est donc de (+16 -16)/80. Soit 0/80, ce qui est précisément son score vrai.</a:t>
            </a:r>
          </a:p>
          <a:p>
            <a:pPr marL="0" indent="0">
              <a:buNone/>
            </a:pPr>
            <a:r>
              <a:rPr lang="fr-FR" sz="2400" dirty="0"/>
              <a:t>Madame </a:t>
            </a:r>
            <a:r>
              <a:rPr lang="fr-FR" sz="2400" dirty="0" err="1"/>
              <a:t>Grostiers</a:t>
            </a:r>
            <a:r>
              <a:rPr lang="fr-FR" sz="2400" dirty="0"/>
              <a:t> connait toujours 30 réponses sur les 80 questions et obtiendra aussi toujours 10 points pour les réponses correctes qu’elle a données au hasard. Les 40 réponses incorrectes seront pénalisées d’1/4 de point ce qui donnera -10 points. Elle aura donc au total 30+10-10/30 donc 30/80. Son score vrai étant de 30/80, ces deux scores sont identiques. </a:t>
            </a:r>
          </a:p>
          <a:p>
            <a:pPr marL="0" indent="0">
              <a:buNone/>
            </a:pPr>
            <a:r>
              <a:rPr lang="fr-FR" sz="2400" dirty="0"/>
              <a:t>Monsieur Moitiés connait toujours 40 réponses sur les 80 questions. Il obtiendra aussi toujours 8 points pour les réponses qu’il va donner au hasard. On lui retranchera 1/4 de point pour les 32 erreurs qu’il commettra, soit 32*1/4=8 Il aura donc un total d’environ 40+8-8/80 soit 40/80 ce qui correspond ici aussi à son score vrai.</a:t>
            </a:r>
          </a:p>
          <a:p>
            <a:pPr marL="0" indent="0">
              <a:buNone/>
            </a:pPr>
            <a:r>
              <a:rPr lang="fr-FR" sz="2400" dirty="0"/>
              <a:t>Madame Parfaite répondra correctement à tout et obtiendra 80/80 ce qui correspond à son score vrai.</a:t>
            </a:r>
          </a:p>
          <a:p>
            <a:pPr marL="0" indent="0">
              <a:buNone/>
            </a:pPr>
            <a:endParaRPr lang="fr-FR" sz="2400" dirty="0"/>
          </a:p>
          <a:p>
            <a:pPr marL="0" indent="0">
              <a:buNone/>
            </a:pPr>
            <a:endParaRPr lang="fr-FR" sz="2400" dirty="0"/>
          </a:p>
          <a:p>
            <a:pPr marL="0" indent="0">
              <a:buNone/>
            </a:pPr>
            <a:endParaRPr lang="fr-FR" dirty="0"/>
          </a:p>
          <a:p>
            <a:endParaRPr lang="fr-FR" dirty="0"/>
          </a:p>
        </p:txBody>
      </p:sp>
      <p:pic>
        <p:nvPicPr>
          <p:cNvPr id="4" name="Image 3">
            <a:extLst>
              <a:ext uri="{FF2B5EF4-FFF2-40B4-BE49-F238E27FC236}">
                <a16:creationId xmlns:a16="http://schemas.microsoft.com/office/drawing/2014/main" id="{7C2BB424-5010-5E27-4393-14DCAFA49C69}"/>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896238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loupe3.jpg">
            <a:extLst>
              <a:ext uri="{FF2B5EF4-FFF2-40B4-BE49-F238E27FC236}">
                <a16:creationId xmlns:a16="http://schemas.microsoft.com/office/drawing/2014/main" id="{441DAC27-718B-2D59-8C13-1C18F47F8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55"/>
            <a:ext cx="2519965" cy="3284779"/>
          </a:xfrm>
          <a:prstGeom prst="rect">
            <a:avLst/>
          </a:prstGeom>
        </p:spPr>
      </p:pic>
      <p:pic>
        <p:nvPicPr>
          <p:cNvPr id="5" name="Image 4" descr="loupe1.jpg">
            <a:extLst>
              <a:ext uri="{FF2B5EF4-FFF2-40B4-BE49-F238E27FC236}">
                <a16:creationId xmlns:a16="http://schemas.microsoft.com/office/drawing/2014/main" id="{D7DB8805-794B-815B-9FFF-3BB9CDEED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2034" y="0"/>
            <a:ext cx="2519966" cy="3284783"/>
          </a:xfrm>
          <a:prstGeom prst="rect">
            <a:avLst/>
          </a:prstGeom>
        </p:spPr>
      </p:pic>
      <p:sp>
        <p:nvSpPr>
          <p:cNvPr id="7" name="ZoneTexte 6">
            <a:extLst>
              <a:ext uri="{FF2B5EF4-FFF2-40B4-BE49-F238E27FC236}">
                <a16:creationId xmlns:a16="http://schemas.microsoft.com/office/drawing/2014/main" id="{FEDC7C63-4757-9857-9FF8-D371466D3A08}"/>
              </a:ext>
            </a:extLst>
          </p:cNvPr>
          <p:cNvSpPr txBox="1"/>
          <p:nvPr/>
        </p:nvSpPr>
        <p:spPr>
          <a:xfrm>
            <a:off x="2519965" y="191628"/>
            <a:ext cx="7358131" cy="6463308"/>
          </a:xfrm>
          <a:prstGeom prst="rect">
            <a:avLst/>
          </a:prstGeom>
          <a:noFill/>
        </p:spPr>
        <p:txBody>
          <a:bodyPr wrap="square">
            <a:spAutoFit/>
          </a:bodyPr>
          <a:lstStyle/>
          <a:p>
            <a:pPr marL="0" lvl="0" indent="0">
              <a:buSzTx/>
              <a:buNone/>
              <a:defRPr sz="1800"/>
            </a:pPr>
            <a:r>
              <a:rPr lang="nl-BE" sz="1800" dirty="0"/>
              <a:t>Les tests QCM ne permettent guère d’évaluer les performances cognitives les plus complexes (synthèse, évaluation, jugement, créativité, innovation…), ils évaluent peu les savoir-faire et rarement les savoir-être.</a:t>
            </a:r>
          </a:p>
          <a:p>
            <a:pPr marL="0" lvl="0" indent="0">
              <a:buSzTx/>
              <a:buNone/>
              <a:defRPr sz="1800"/>
            </a:pPr>
            <a:endParaRPr lang="nl-BE" sz="1800" dirty="0"/>
          </a:p>
          <a:p>
            <a:pPr marL="0" lvl="0" indent="0">
              <a:buSzTx/>
              <a:buNone/>
              <a:defRPr sz="1800"/>
            </a:pPr>
            <a:r>
              <a:rPr lang="nl-BE" sz="1800" dirty="0"/>
              <a:t>Souvent mal conçues par les enseignants, les questions portent parfois sur des détails, voire sont parfois triviales.</a:t>
            </a:r>
          </a:p>
          <a:p>
            <a:pPr marL="0" lvl="0" indent="0">
              <a:buSzTx/>
              <a:buNone/>
              <a:defRPr sz="1800"/>
            </a:pPr>
            <a:endParaRPr lang="nl-BE" sz="1800" dirty="0"/>
          </a:p>
          <a:p>
            <a:pPr marL="0" lvl="0" indent="0">
              <a:buSzTx/>
              <a:buNone/>
              <a:defRPr sz="1800"/>
            </a:pPr>
            <a:r>
              <a:rPr lang="nl-BE" sz="1800" dirty="0"/>
              <a:t>Elles peuvent évaluer un processus de reconnaissance plutôt que de véritable connaissance de la part de l’étudiant.</a:t>
            </a:r>
          </a:p>
          <a:p>
            <a:pPr marL="0" lvl="0" indent="0">
              <a:buSzTx/>
              <a:buNone/>
              <a:defRPr sz="1800"/>
            </a:pPr>
            <a:endParaRPr lang="nl-BE" sz="1800" dirty="0"/>
          </a:p>
          <a:p>
            <a:pPr marL="0" lvl="0" indent="0">
              <a:buSzTx/>
              <a:buNone/>
              <a:defRPr sz="1800"/>
            </a:pPr>
            <a:r>
              <a:rPr lang="nl-BE" sz="1800" dirty="0"/>
              <a:t>Les étudiants ne créent ni n’expriment leurs propres idées ou solutions.</a:t>
            </a:r>
          </a:p>
          <a:p>
            <a:pPr marL="0" lvl="0" indent="0">
              <a:buSzTx/>
              <a:buNone/>
              <a:defRPr sz="1800"/>
            </a:pPr>
            <a:endParaRPr lang="nl-BE" sz="1800" dirty="0"/>
          </a:p>
          <a:p>
            <a:pPr marL="0" lvl="0" indent="0">
              <a:buSzTx/>
              <a:buNone/>
              <a:defRPr sz="1800"/>
            </a:pPr>
            <a:r>
              <a:rPr lang="nl-BE" sz="1800" dirty="0"/>
              <a:t>Les étudiants peuvent fournir des réponses correctes en répondant au hasard.</a:t>
            </a:r>
          </a:p>
          <a:p>
            <a:pPr marL="0" lvl="0" indent="0">
              <a:buSzTx/>
              <a:buNone/>
              <a:defRPr sz="1800"/>
            </a:pPr>
            <a:endParaRPr lang="nl-BE" dirty="0"/>
          </a:p>
          <a:p>
            <a:pPr>
              <a:defRPr sz="1800"/>
            </a:pPr>
            <a:r>
              <a:rPr lang="nl-BE" sz="1800" dirty="0"/>
              <a:t>Un bon QCM prend du temps à élaborer.</a:t>
            </a:r>
          </a:p>
          <a:p>
            <a:pPr marL="0" lvl="0" indent="0">
              <a:buSzTx/>
              <a:buNone/>
              <a:defRPr sz="1800"/>
            </a:pPr>
            <a:endParaRPr lang="nl-BE" sz="1800" dirty="0"/>
          </a:p>
          <a:p>
            <a:pPr marL="0" lvl="0" indent="0">
              <a:buSzTx/>
              <a:buNone/>
              <a:defRPr sz="1800"/>
            </a:pPr>
            <a:r>
              <a:rPr lang="nl-BE" sz="1800" dirty="0"/>
              <a:t>Il existe un possible biais de genre défavorisant les filles.</a:t>
            </a:r>
          </a:p>
          <a:p>
            <a:pPr marL="0" lvl="0" indent="0">
              <a:buSzTx/>
              <a:buNone/>
              <a:defRPr sz="1800"/>
            </a:pPr>
            <a:endParaRPr lang="nl-BE" sz="1800" dirty="0"/>
          </a:p>
          <a:p>
            <a:pPr marL="0" lvl="0" indent="0">
              <a:buSzTx/>
              <a:buNone/>
              <a:defRPr sz="1800"/>
            </a:pPr>
            <a:r>
              <a:rPr lang="nl-BE" sz="1800" dirty="0"/>
              <a:t>Conscients de ces défauts, les étudiants s’adaptent en conséquence et privilégient une étude superficielle de la matière.</a:t>
            </a:r>
          </a:p>
          <a:p>
            <a:pPr marL="0" lvl="0" indent="0">
              <a:buSzTx/>
              <a:buNone/>
              <a:defRPr sz="1800"/>
            </a:pPr>
            <a:endParaRPr lang="nl-BE" sz="1800" dirty="0"/>
          </a:p>
          <a:p>
            <a:pPr marL="0" lvl="0" indent="0">
              <a:buSzTx/>
              <a:buNone/>
              <a:defRPr sz="1800"/>
            </a:pPr>
            <a:endParaRPr lang="nl-BE" sz="1800" dirty="0"/>
          </a:p>
        </p:txBody>
      </p:sp>
      <p:pic>
        <p:nvPicPr>
          <p:cNvPr id="2" name="Image 1">
            <a:extLst>
              <a:ext uri="{FF2B5EF4-FFF2-40B4-BE49-F238E27FC236}">
                <a16:creationId xmlns:a16="http://schemas.microsoft.com/office/drawing/2014/main" id="{CCBB5EB7-7476-E13A-CA93-9E057F2D9658}"/>
              </a:ext>
            </a:extLst>
          </p:cNvPr>
          <p:cNvPicPr>
            <a:picLocks noChangeAspect="1"/>
          </p:cNvPicPr>
          <p:nvPr/>
        </p:nvPicPr>
        <p:blipFill>
          <a:blip r:embed="rId4"/>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125322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 la correction for </a:t>
            </a:r>
            <a:r>
              <a:rPr lang="fr-FR" dirty="0" err="1"/>
              <a:t>guessing</a:t>
            </a:r>
            <a:endParaRPr lang="fr-FR" dirty="0"/>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fontScale="85000" lnSpcReduction="10000"/>
          </a:bodyPr>
          <a:lstStyle/>
          <a:p>
            <a:endParaRPr lang="fr-FR" dirty="0"/>
          </a:p>
          <a:p>
            <a:pPr marL="0" indent="0">
              <a:buNone/>
            </a:pPr>
            <a:r>
              <a:rPr lang="fr-FR" sz="2400" dirty="0"/>
              <a:t>Monsieur Nulle, s’il répond à tout, obtiendra toujours 16 points pour ses bonnes réponses données au hasard. Pour chacune de ses 64 réponses incorrectes, il sera pénalisé d’1/4 de point. Or, 64*(-1/4) nous donne -16. Son espérance mathématique est donc de (+16 -16)/80. Soit 0/80, ce qui est précisément son score vrai.</a:t>
            </a:r>
          </a:p>
          <a:p>
            <a:pPr marL="0" indent="0">
              <a:buNone/>
            </a:pPr>
            <a:r>
              <a:rPr lang="fr-FR" sz="2400" dirty="0"/>
              <a:t>Madame </a:t>
            </a:r>
            <a:r>
              <a:rPr lang="fr-FR" sz="2400" dirty="0" err="1"/>
              <a:t>Grostiers</a:t>
            </a:r>
            <a:r>
              <a:rPr lang="fr-FR" sz="2400" dirty="0"/>
              <a:t> connait toujours 30 réponses sur les 80 questions et obtiendra aussi toujours 10 points pour les réponses correctes qu’elle a données au hasard. Les 40 réponses incorrectes seront pénalisées d’1/4 de point ce qui donnera -10 points. Elle aura donc au total 30+10-10/30 donc 30/80. Son score vrai étant de 30/80, ces deux scores sont identiques. </a:t>
            </a:r>
          </a:p>
          <a:p>
            <a:pPr marL="0" indent="0">
              <a:buNone/>
            </a:pPr>
            <a:r>
              <a:rPr lang="fr-FR" sz="2400" dirty="0"/>
              <a:t>Monsieur Moitiés connait toujours 40 réponses sur les 80 questions. Il obtiendra aussi toujours 8 points pour les réponses qu’il va donner au hasard. On lui retranchera 1/4 de point pour les 32 erreurs qu’il commettra, soit 32*1/4=8 Il aura donc un total d’environ 40+8-8/80 soit 40/80 ce qui correspond ici aussi à son score vrai.</a:t>
            </a:r>
          </a:p>
          <a:p>
            <a:pPr marL="0" indent="0">
              <a:buNone/>
            </a:pPr>
            <a:r>
              <a:rPr lang="fr-FR" sz="2400" dirty="0"/>
              <a:t>Madame Parfaite répondra correctement à tout et obtiendra 80/80 ce qui correspond à son score vrai.</a:t>
            </a:r>
          </a:p>
          <a:p>
            <a:pPr marL="0" indent="0">
              <a:buNone/>
            </a:pPr>
            <a:endParaRPr lang="fr-FR" sz="2400" dirty="0"/>
          </a:p>
          <a:p>
            <a:pPr marL="0" indent="0">
              <a:buNone/>
            </a:pPr>
            <a:endParaRPr lang="fr-FR" sz="2400" dirty="0"/>
          </a:p>
          <a:p>
            <a:pPr marL="0" indent="0">
              <a:buNone/>
            </a:pPr>
            <a:endParaRPr lang="fr-FR" dirty="0"/>
          </a:p>
          <a:p>
            <a:endParaRPr lang="fr-FR" dirty="0"/>
          </a:p>
        </p:txBody>
      </p:sp>
      <p:sp>
        <p:nvSpPr>
          <p:cNvPr id="9" name="Rectangle 8">
            <a:extLst>
              <a:ext uri="{FF2B5EF4-FFF2-40B4-BE49-F238E27FC236}">
                <a16:creationId xmlns:a16="http://schemas.microsoft.com/office/drawing/2014/main" id="{51648304-3995-5FC3-FB9C-59C6FE31D2DC}"/>
              </a:ext>
            </a:extLst>
          </p:cNvPr>
          <p:cNvSpPr/>
          <p:nvPr/>
        </p:nvSpPr>
        <p:spPr>
          <a:xfrm>
            <a:off x="2038336" y="2538000"/>
            <a:ext cx="6120000" cy="4320000"/>
          </a:xfrm>
          <a:prstGeom prst="rect">
            <a:avLst/>
          </a:prstGeom>
          <a:solidFill>
            <a:srgbClr val="1933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F09109"/>
                </a:solidFill>
              </a:rPr>
              <a:t>La correction for </a:t>
            </a:r>
            <a:r>
              <a:rPr lang="fr-FR" dirty="0" err="1">
                <a:solidFill>
                  <a:srgbClr val="F09109"/>
                </a:solidFill>
              </a:rPr>
              <a:t>guessing</a:t>
            </a:r>
            <a:r>
              <a:rPr lang="fr-FR" dirty="0">
                <a:solidFill>
                  <a:srgbClr val="F09109"/>
                </a:solidFill>
              </a:rPr>
              <a:t> ajuste l’espérance mathématique au score vrai de l’étudiant</a:t>
            </a:r>
          </a:p>
          <a:p>
            <a:pPr algn="ctr"/>
            <a:endParaRPr lang="fr-FR" dirty="0">
              <a:solidFill>
                <a:srgbClr val="F09109"/>
              </a:solidFill>
            </a:endParaRPr>
          </a:p>
          <a:p>
            <a:pPr algn="ctr"/>
            <a:r>
              <a:rPr lang="fr-FR" dirty="0">
                <a:solidFill>
                  <a:srgbClr val="F09109"/>
                </a:solidFill>
              </a:rPr>
              <a:t>Notons que si nos amis et amies avaient choisi de s’abstenir plutôt que de répondre au hasard, ils auraient obtenu le même score</a:t>
            </a:r>
          </a:p>
        </p:txBody>
      </p:sp>
      <p:pic>
        <p:nvPicPr>
          <p:cNvPr id="4" name="Image 3">
            <a:extLst>
              <a:ext uri="{FF2B5EF4-FFF2-40B4-BE49-F238E27FC236}">
                <a16:creationId xmlns:a16="http://schemas.microsoft.com/office/drawing/2014/main" id="{4D887E5E-ADAC-35FE-48E7-421E17CDD79A}"/>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165578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 le standard setting ou correction for </a:t>
            </a:r>
            <a:r>
              <a:rPr lang="fr-FR" dirty="0" err="1"/>
              <a:t>guessing</a:t>
            </a:r>
            <a:r>
              <a:rPr lang="fr-FR" dirty="0"/>
              <a:t> a posteriori</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a:bodyPr>
          <a:lstStyle/>
          <a:p>
            <a:endParaRPr lang="fr-FR" dirty="0"/>
          </a:p>
          <a:p>
            <a:pPr marL="0" indent="0">
              <a:buNone/>
            </a:pPr>
            <a:r>
              <a:rPr lang="fr-FR" sz="2400" dirty="0"/>
              <a:t>Reprenons l’exemple de Monsieur Moitiés. Il connaissait 40 réponses sur les 80 questions. Si on n’applique aucune pénalité en cas d’erreur, nous avons dit que, pour les 40 autres questions, il a intérêt à répondre au hasard. Il aura 1 chance sur 5 d’avoir la réponse correcte, ce qui lui permettra d’obtenir 8 points (40/5) supplémentaires. Il aura donc un total d’environ 48/80 alors que son score vrai était de 40/80. Son score a été surestimé de 8 points sur 80.</a:t>
            </a:r>
          </a:p>
          <a:p>
            <a:pPr marL="0" indent="0">
              <a:buNone/>
            </a:pPr>
            <a:r>
              <a:rPr lang="fr-FR" sz="2400" dirty="0"/>
              <a:t>Dans le cas du standard setting on va juste considérer que cette surestimation doit être corrigée après l’examen. Et que donc, le score de réussite de 10/20 sera obtenu pour les étudiants qui ont donné 48 réponses correctes sur 80. Dans ce contexte, les étudiants ont intérêt à répondre dans un contexte d’incertitude.</a:t>
            </a:r>
          </a:p>
          <a:p>
            <a:pPr marL="0" indent="0">
              <a:buNone/>
            </a:pPr>
            <a:endParaRPr lang="fr-FR" sz="2400" dirty="0"/>
          </a:p>
          <a:p>
            <a:pPr marL="0" indent="0">
              <a:buNone/>
            </a:pPr>
            <a:endParaRPr lang="fr-FR" sz="2400" dirty="0"/>
          </a:p>
          <a:p>
            <a:pPr marL="0" indent="0">
              <a:buNone/>
            </a:pPr>
            <a:endParaRPr lang="fr-FR" dirty="0"/>
          </a:p>
          <a:p>
            <a:endParaRPr lang="fr-FR" dirty="0"/>
          </a:p>
        </p:txBody>
      </p:sp>
      <p:pic>
        <p:nvPicPr>
          <p:cNvPr id="4" name="Image 3">
            <a:extLst>
              <a:ext uri="{FF2B5EF4-FFF2-40B4-BE49-F238E27FC236}">
                <a16:creationId xmlns:a16="http://schemas.microsoft.com/office/drawing/2014/main" id="{4D230560-DB25-AD06-8F28-CC5752332F4A}"/>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59828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 le standard setting ou correction for </a:t>
            </a:r>
            <a:r>
              <a:rPr lang="fr-FR" dirty="0" err="1"/>
              <a:t>guessing</a:t>
            </a:r>
            <a:r>
              <a:rPr lang="fr-FR" dirty="0"/>
              <a:t> a posteriori</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4294967295"/>
          </p:nvPr>
        </p:nvSpPr>
        <p:spPr>
          <a:xfrm>
            <a:off x="563563" y="1825625"/>
            <a:ext cx="11628437" cy="4872038"/>
          </a:xfrm>
        </p:spPr>
        <p:txBody>
          <a:bodyPr>
            <a:normAutofit/>
          </a:bodyPr>
          <a:lstStyle/>
          <a:p>
            <a:pPr marL="0" indent="0">
              <a:buNone/>
            </a:pPr>
            <a:endParaRPr lang="fr-FR" sz="2400" dirty="0"/>
          </a:p>
          <a:p>
            <a:pPr marL="0" indent="0">
              <a:buNone/>
            </a:pPr>
            <a:endParaRPr lang="fr-FR" dirty="0"/>
          </a:p>
          <a:p>
            <a:endParaRPr lang="fr-FR" dirty="0"/>
          </a:p>
        </p:txBody>
      </p:sp>
      <p:sp>
        <p:nvSpPr>
          <p:cNvPr id="4" name="Espace réservé du contenu 2">
            <a:extLst>
              <a:ext uri="{FF2B5EF4-FFF2-40B4-BE49-F238E27FC236}">
                <a16:creationId xmlns:a16="http://schemas.microsoft.com/office/drawing/2014/main" id="{C72DCBBA-0AE6-DB18-FC22-797795A78EA8}"/>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dirty="0"/>
              <a:t>On peut d’ailleurs calculer le nombre de questions qu’il faut réussir en fonction du nombre de solutions proposées. Il est de :</a:t>
            </a:r>
          </a:p>
          <a:p>
            <a:r>
              <a:rPr lang="fr-FR" sz="2400" dirty="0"/>
              <a:t>75 % pour un test vrai faux,</a:t>
            </a:r>
          </a:p>
          <a:p>
            <a:r>
              <a:rPr lang="fr-FR" sz="2400" dirty="0"/>
              <a:t>66,67 % pour un test comprenant des questions à 3 solutions,</a:t>
            </a:r>
          </a:p>
          <a:p>
            <a:r>
              <a:rPr lang="fr-FR" sz="2400" dirty="0"/>
              <a:t>62,5 % pour un test comprenant des questions à 4 solutions,</a:t>
            </a:r>
          </a:p>
          <a:p>
            <a:r>
              <a:rPr lang="fr-FR" sz="2400" dirty="0"/>
              <a:t>60 % pour un test comprenant des questions à 5 solutions. </a:t>
            </a:r>
          </a:p>
          <a:p>
            <a:endParaRPr lang="fr-FR" sz="2400" dirty="0"/>
          </a:p>
          <a:p>
            <a:pPr marL="0" indent="0">
              <a:buNone/>
            </a:pPr>
            <a:r>
              <a:rPr lang="fr-FR" sz="2400" dirty="0"/>
              <a:t>Dans notre exemple d’un test de 80 questions avec 5 choix de réponse, on doit donc réussir 60 % des questions soit 48 questions. CQFD.</a:t>
            </a:r>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pic>
        <p:nvPicPr>
          <p:cNvPr id="5" name="Image 4">
            <a:extLst>
              <a:ext uri="{FF2B5EF4-FFF2-40B4-BE49-F238E27FC236}">
                <a16:creationId xmlns:a16="http://schemas.microsoft.com/office/drawing/2014/main" id="{79C00C7C-264F-74F9-4273-4748BE360DFF}"/>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444272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 le standard setting ou correction for </a:t>
            </a:r>
            <a:r>
              <a:rPr lang="fr-FR" dirty="0" err="1"/>
              <a:t>guessing</a:t>
            </a:r>
            <a:r>
              <a:rPr lang="fr-FR" dirty="0"/>
              <a:t> a posteriori</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4294967295"/>
          </p:nvPr>
        </p:nvSpPr>
        <p:spPr>
          <a:xfrm>
            <a:off x="563563" y="1825625"/>
            <a:ext cx="11628437" cy="4872038"/>
          </a:xfrm>
        </p:spPr>
        <p:txBody>
          <a:bodyPr>
            <a:normAutofit/>
          </a:bodyPr>
          <a:lstStyle/>
          <a:p>
            <a:pPr marL="0" indent="0">
              <a:buNone/>
            </a:pPr>
            <a:endParaRPr lang="fr-FR" sz="2400" dirty="0"/>
          </a:p>
          <a:p>
            <a:pPr marL="0" indent="0">
              <a:buNone/>
            </a:pPr>
            <a:endParaRPr lang="fr-FR" dirty="0"/>
          </a:p>
          <a:p>
            <a:endParaRPr lang="fr-FR" dirty="0"/>
          </a:p>
        </p:txBody>
      </p:sp>
      <p:sp>
        <p:nvSpPr>
          <p:cNvPr id="4" name="Espace réservé du contenu 2">
            <a:extLst>
              <a:ext uri="{FF2B5EF4-FFF2-40B4-BE49-F238E27FC236}">
                <a16:creationId xmlns:a16="http://schemas.microsoft.com/office/drawing/2014/main" id="{C72DCBBA-0AE6-DB18-FC22-797795A78EA8}"/>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dirty="0"/>
              <a:t>Le seuil de coupure (de réussite ou d’échec), n’est sans doute pas, pour tous, la donnée prioritaire. On peut évidemment calculer le nombre de questions à réussir pour obtenir un 14, un 16 ou un 18, etc. La formule à utiliser est la suivante :</a:t>
            </a:r>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pic>
        <p:nvPicPr>
          <p:cNvPr id="6" name="Image 8">
            <a:extLst>
              <a:ext uri="{FF2B5EF4-FFF2-40B4-BE49-F238E27FC236}">
                <a16:creationId xmlns:a16="http://schemas.microsoft.com/office/drawing/2014/main" id="{FCFFEC68-C7F7-53BB-E8CA-36F51C1D1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024" y="2979737"/>
            <a:ext cx="2593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contenu 2">
            <a:extLst>
              <a:ext uri="{FF2B5EF4-FFF2-40B4-BE49-F238E27FC236}">
                <a16:creationId xmlns:a16="http://schemas.microsoft.com/office/drawing/2014/main" id="{D22204F1-EC85-59ED-DE97-C2A8651A9253}"/>
              </a:ext>
            </a:extLst>
          </p:cNvPr>
          <p:cNvSpPr txBox="1">
            <a:spLocks/>
          </p:cNvSpPr>
          <p:nvPr/>
        </p:nvSpPr>
        <p:spPr>
          <a:xfrm>
            <a:off x="3740999" y="3108526"/>
            <a:ext cx="4249714"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sp>
        <p:nvSpPr>
          <p:cNvPr id="9" name="Espace réservé du contenu 2">
            <a:extLst>
              <a:ext uri="{FF2B5EF4-FFF2-40B4-BE49-F238E27FC236}">
                <a16:creationId xmlns:a16="http://schemas.microsoft.com/office/drawing/2014/main" id="{73B39B0F-DA66-C241-260F-88BBD09B3E6B}"/>
              </a:ext>
            </a:extLst>
          </p:cNvPr>
          <p:cNvSpPr txBox="1">
            <a:spLocks/>
          </p:cNvSpPr>
          <p:nvPr/>
        </p:nvSpPr>
        <p:spPr>
          <a:xfrm>
            <a:off x="3740999" y="2965427"/>
            <a:ext cx="7212169" cy="1122867"/>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800" dirty="0"/>
              <a:t>z :  la note finale de l’étudiant</a:t>
            </a:r>
            <a:br>
              <a:rPr lang="fr-FR" sz="1800" dirty="0"/>
            </a:br>
            <a:r>
              <a:rPr lang="fr-FR" sz="1800" dirty="0"/>
              <a:t>N : le nombre de questions au test</a:t>
            </a:r>
            <a:br>
              <a:rPr lang="fr-FR" sz="1800" dirty="0"/>
            </a:br>
            <a:r>
              <a:rPr lang="fr-FR" sz="1800" dirty="0"/>
              <a:t>c : le score de coupure (nombre de questions nécessaire pour réussir)</a:t>
            </a:r>
            <a:br>
              <a:rPr lang="fr-FR" sz="1800" dirty="0"/>
            </a:br>
            <a:r>
              <a:rPr lang="fr-FR" sz="1800" dirty="0"/>
              <a:t>y : le nombre de réponses correctes de l’étudiant</a:t>
            </a:r>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sp>
        <p:nvSpPr>
          <p:cNvPr id="10" name="Espace réservé du contenu 2">
            <a:extLst>
              <a:ext uri="{FF2B5EF4-FFF2-40B4-BE49-F238E27FC236}">
                <a16:creationId xmlns:a16="http://schemas.microsoft.com/office/drawing/2014/main" id="{D7A243F4-2E54-DC88-64BD-072060800683}"/>
              </a:ext>
            </a:extLst>
          </p:cNvPr>
          <p:cNvSpPr txBox="1">
            <a:spLocks/>
          </p:cNvSpPr>
          <p:nvPr/>
        </p:nvSpPr>
        <p:spPr>
          <a:xfrm>
            <a:off x="838200" y="4261644"/>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dirty="0"/>
              <a:t>Dans notre exemple d’un test de 80 questions, lorsqu’il y a 5 solutions, l’étudiant obtiendra la réussite s’il a répondu correctement à 48 questions.</a:t>
            </a:r>
            <a:br>
              <a:rPr lang="fr-FR" sz="2400" dirty="0"/>
            </a:br>
            <a:r>
              <a:rPr lang="fr-FR" sz="2400" dirty="0"/>
              <a:t>Si on applique la formule  : 10+(10/80-48)(48-48)=10/20</a:t>
            </a:r>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pic>
        <p:nvPicPr>
          <p:cNvPr id="5" name="Image 4">
            <a:extLst>
              <a:ext uri="{FF2B5EF4-FFF2-40B4-BE49-F238E27FC236}">
                <a16:creationId xmlns:a16="http://schemas.microsoft.com/office/drawing/2014/main" id="{EFE38247-FBDD-727B-58C6-9A290EDE3661}"/>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87938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 le standard setting ou correction for </a:t>
            </a:r>
            <a:r>
              <a:rPr lang="fr-FR" dirty="0" err="1"/>
              <a:t>guessing</a:t>
            </a:r>
            <a:r>
              <a:rPr lang="fr-FR" dirty="0"/>
              <a:t> a posteriori</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4294967295"/>
          </p:nvPr>
        </p:nvSpPr>
        <p:spPr>
          <a:xfrm>
            <a:off x="563563" y="1825625"/>
            <a:ext cx="11628437" cy="4872038"/>
          </a:xfrm>
        </p:spPr>
        <p:txBody>
          <a:bodyPr>
            <a:normAutofit/>
          </a:bodyPr>
          <a:lstStyle/>
          <a:p>
            <a:pPr marL="0" indent="0">
              <a:buNone/>
            </a:pPr>
            <a:endParaRPr lang="fr-FR" sz="2400" dirty="0"/>
          </a:p>
          <a:p>
            <a:pPr marL="0" indent="0">
              <a:buNone/>
            </a:pPr>
            <a:endParaRPr lang="fr-FR" dirty="0"/>
          </a:p>
          <a:p>
            <a:endParaRPr lang="fr-FR" dirty="0"/>
          </a:p>
        </p:txBody>
      </p:sp>
      <p:sp>
        <p:nvSpPr>
          <p:cNvPr id="4" name="Espace réservé du contenu 2">
            <a:extLst>
              <a:ext uri="{FF2B5EF4-FFF2-40B4-BE49-F238E27FC236}">
                <a16:creationId xmlns:a16="http://schemas.microsoft.com/office/drawing/2014/main" id="{C72DCBBA-0AE6-DB18-FC22-797795A78EA8}"/>
              </a:ext>
            </a:extLst>
          </p:cNvPr>
          <p:cNvSpPr txBox="1">
            <a:spLocks/>
          </p:cNvSpPr>
          <p:nvPr/>
        </p:nvSpPr>
        <p:spPr>
          <a:xfrm>
            <a:off x="838200" y="1825625"/>
            <a:ext cx="10515600" cy="1282901"/>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dirty="0"/>
              <a:t>Si on applique la même formule, en faisant varier le y, on obtient le tableau suivant (si on arrondit à l’unité supérieure) :</a:t>
            </a:r>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sp>
        <p:nvSpPr>
          <p:cNvPr id="8" name="Espace réservé du contenu 2">
            <a:extLst>
              <a:ext uri="{FF2B5EF4-FFF2-40B4-BE49-F238E27FC236}">
                <a16:creationId xmlns:a16="http://schemas.microsoft.com/office/drawing/2014/main" id="{D22204F1-EC85-59ED-DE97-C2A8651A9253}"/>
              </a:ext>
            </a:extLst>
          </p:cNvPr>
          <p:cNvSpPr txBox="1">
            <a:spLocks/>
          </p:cNvSpPr>
          <p:nvPr/>
        </p:nvSpPr>
        <p:spPr>
          <a:xfrm>
            <a:off x="3740999" y="3108526"/>
            <a:ext cx="4249714"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sp>
        <p:nvSpPr>
          <p:cNvPr id="11" name="ZoneTexte 10">
            <a:extLst>
              <a:ext uri="{FF2B5EF4-FFF2-40B4-BE49-F238E27FC236}">
                <a16:creationId xmlns:a16="http://schemas.microsoft.com/office/drawing/2014/main" id="{662CA7F3-6F59-792A-D715-B8C07B47DE9A}"/>
              </a:ext>
            </a:extLst>
          </p:cNvPr>
          <p:cNvSpPr txBox="1"/>
          <p:nvPr/>
        </p:nvSpPr>
        <p:spPr>
          <a:xfrm>
            <a:off x="377912" y="3171986"/>
            <a:ext cx="6098146" cy="2354234"/>
          </a:xfrm>
          <a:prstGeom prst="rect">
            <a:avLst/>
          </a:prstGeom>
          <a:noFill/>
        </p:spPr>
        <p:txBody>
          <a:bodyPr wrap="square">
            <a:spAutoFit/>
          </a:bodyPr>
          <a:lstStyle/>
          <a:p>
            <a:pPr lvl="1" algn="just">
              <a:lnSpc>
                <a:spcPct val="115000"/>
              </a:lnSpc>
              <a:spcAft>
                <a:spcPts val="1000"/>
              </a:spcAft>
              <a:defRPr/>
            </a:pPr>
            <a:r>
              <a:rPr lang="nl-BE" altLang="fr-FR" sz="2000" dirty="0">
                <a:solidFill>
                  <a:srgbClr val="1B3358"/>
                </a:solidFill>
                <a:latin typeface="Exo" panose="02000503000000000000" pitchFamily="50" charset="0"/>
              </a:rPr>
              <a:t>50 réponses correctes sur 80 mènent à 11 </a:t>
            </a:r>
          </a:p>
          <a:p>
            <a:pPr lvl="1" algn="just">
              <a:lnSpc>
                <a:spcPct val="115000"/>
              </a:lnSpc>
              <a:spcAft>
                <a:spcPts val="1000"/>
              </a:spcAft>
              <a:defRPr/>
            </a:pPr>
            <a:r>
              <a:rPr lang="nl-BE" altLang="fr-FR" sz="2000" dirty="0">
                <a:solidFill>
                  <a:srgbClr val="1B3358"/>
                </a:solidFill>
                <a:latin typeface="Exo" panose="02000503000000000000" pitchFamily="50" charset="0"/>
              </a:rPr>
              <a:t>53 réponses correctes sur 80 mènent à 12</a:t>
            </a:r>
          </a:p>
          <a:p>
            <a:pPr lvl="1" algn="just">
              <a:lnSpc>
                <a:spcPct val="115000"/>
              </a:lnSpc>
              <a:spcAft>
                <a:spcPts val="1000"/>
              </a:spcAft>
              <a:defRPr/>
            </a:pPr>
            <a:r>
              <a:rPr lang="nl-BE" altLang="fr-FR" sz="2000" dirty="0">
                <a:solidFill>
                  <a:srgbClr val="1B3358"/>
                </a:solidFill>
                <a:latin typeface="Exo" panose="02000503000000000000" pitchFamily="50" charset="0"/>
              </a:rPr>
              <a:t>57 réponses correctes sur 80 mènent à 13</a:t>
            </a:r>
          </a:p>
          <a:p>
            <a:pPr lvl="1" algn="just">
              <a:lnSpc>
                <a:spcPct val="115000"/>
              </a:lnSpc>
              <a:spcAft>
                <a:spcPts val="1000"/>
              </a:spcAft>
              <a:defRPr/>
            </a:pPr>
            <a:r>
              <a:rPr lang="nl-BE" altLang="fr-FR" sz="2000" dirty="0">
                <a:solidFill>
                  <a:srgbClr val="1B3358"/>
                </a:solidFill>
                <a:latin typeface="Exo" panose="02000503000000000000" pitchFamily="50" charset="0"/>
              </a:rPr>
              <a:t>60 réponses correctes sur 80 mènent à 14</a:t>
            </a:r>
          </a:p>
          <a:p>
            <a:pPr lvl="1" algn="just">
              <a:lnSpc>
                <a:spcPct val="115000"/>
              </a:lnSpc>
              <a:spcAft>
                <a:spcPts val="1000"/>
              </a:spcAft>
              <a:defRPr/>
            </a:pPr>
            <a:r>
              <a:rPr lang="nl-BE" altLang="fr-FR" sz="2000" dirty="0">
                <a:solidFill>
                  <a:srgbClr val="1B3358"/>
                </a:solidFill>
                <a:latin typeface="Exo" panose="02000503000000000000" pitchFamily="50" charset="0"/>
              </a:rPr>
              <a:t>63 réponses correctes sur 80 mènes à 15</a:t>
            </a:r>
          </a:p>
        </p:txBody>
      </p:sp>
      <p:sp>
        <p:nvSpPr>
          <p:cNvPr id="12" name="ZoneTexte 11">
            <a:extLst>
              <a:ext uri="{FF2B5EF4-FFF2-40B4-BE49-F238E27FC236}">
                <a16:creationId xmlns:a16="http://schemas.microsoft.com/office/drawing/2014/main" id="{ADBE8C8B-50A8-877E-7819-2D3BEF4843B5}"/>
              </a:ext>
            </a:extLst>
          </p:cNvPr>
          <p:cNvSpPr txBox="1"/>
          <p:nvPr/>
        </p:nvSpPr>
        <p:spPr>
          <a:xfrm>
            <a:off x="6070242" y="3147163"/>
            <a:ext cx="6572256" cy="2780248"/>
          </a:xfrm>
          <a:prstGeom prst="rect">
            <a:avLst/>
          </a:prstGeom>
          <a:noFill/>
        </p:spPr>
        <p:txBody>
          <a:bodyPr wrap="square">
            <a:spAutoFit/>
          </a:bodyPr>
          <a:lstStyle/>
          <a:p>
            <a:pPr lvl="1" algn="just">
              <a:lnSpc>
                <a:spcPct val="115000"/>
              </a:lnSpc>
              <a:spcAft>
                <a:spcPts val="1000"/>
              </a:spcAft>
              <a:defRPr/>
            </a:pPr>
            <a:r>
              <a:rPr lang="nl-BE" altLang="fr-FR" sz="2000" dirty="0">
                <a:solidFill>
                  <a:srgbClr val="1B3358"/>
                </a:solidFill>
                <a:latin typeface="Exo" panose="02000503000000000000" pitchFamily="50" charset="0"/>
              </a:rPr>
              <a:t>66 réponses correctes sur 80 mènent à 16 </a:t>
            </a:r>
          </a:p>
          <a:p>
            <a:pPr lvl="1" algn="just">
              <a:lnSpc>
                <a:spcPct val="115000"/>
              </a:lnSpc>
              <a:spcAft>
                <a:spcPts val="1000"/>
              </a:spcAft>
              <a:defRPr/>
            </a:pPr>
            <a:r>
              <a:rPr lang="nl-BE" altLang="fr-FR" sz="2000" dirty="0">
                <a:solidFill>
                  <a:srgbClr val="1B3358"/>
                </a:solidFill>
                <a:latin typeface="Exo" panose="02000503000000000000" pitchFamily="50" charset="0"/>
              </a:rPr>
              <a:t>69 réponses correctes sur 80 mènent à 17</a:t>
            </a:r>
          </a:p>
          <a:p>
            <a:pPr lvl="1" algn="just">
              <a:lnSpc>
                <a:spcPct val="115000"/>
              </a:lnSpc>
              <a:spcAft>
                <a:spcPts val="1000"/>
              </a:spcAft>
              <a:defRPr/>
            </a:pPr>
            <a:r>
              <a:rPr lang="nl-BE" altLang="fr-FR" sz="2000" dirty="0">
                <a:solidFill>
                  <a:srgbClr val="1B3358"/>
                </a:solidFill>
                <a:latin typeface="Exo" panose="02000503000000000000" pitchFamily="50" charset="0"/>
              </a:rPr>
              <a:t>73 réponses correctes sur 80 mènent à 18</a:t>
            </a:r>
          </a:p>
          <a:p>
            <a:pPr lvl="1" algn="just">
              <a:lnSpc>
                <a:spcPct val="115000"/>
              </a:lnSpc>
              <a:spcAft>
                <a:spcPts val="1000"/>
              </a:spcAft>
              <a:defRPr/>
            </a:pPr>
            <a:r>
              <a:rPr lang="nl-BE" altLang="fr-FR" sz="2000" dirty="0">
                <a:solidFill>
                  <a:srgbClr val="1B3358"/>
                </a:solidFill>
                <a:latin typeface="Exo" panose="02000503000000000000" pitchFamily="50" charset="0"/>
              </a:rPr>
              <a:t>76 réponses correctes sur 80 mènent à 19</a:t>
            </a:r>
          </a:p>
          <a:p>
            <a:pPr lvl="1" algn="just">
              <a:lnSpc>
                <a:spcPct val="115000"/>
              </a:lnSpc>
              <a:spcAft>
                <a:spcPts val="1000"/>
              </a:spcAft>
              <a:defRPr/>
            </a:pPr>
            <a:r>
              <a:rPr lang="nl-BE" altLang="fr-FR" sz="2000" dirty="0">
                <a:solidFill>
                  <a:srgbClr val="1B3358"/>
                </a:solidFill>
                <a:latin typeface="Exo" panose="02000503000000000000" pitchFamily="50" charset="0"/>
              </a:rPr>
              <a:t>79 réponses correctes sur 80 mènent à 20</a:t>
            </a:r>
          </a:p>
          <a:p>
            <a:pPr>
              <a:defRPr/>
            </a:pPr>
            <a:endParaRPr lang="fr-FR" dirty="0"/>
          </a:p>
        </p:txBody>
      </p:sp>
      <p:pic>
        <p:nvPicPr>
          <p:cNvPr id="5" name="Image 4">
            <a:extLst>
              <a:ext uri="{FF2B5EF4-FFF2-40B4-BE49-F238E27FC236}">
                <a16:creationId xmlns:a16="http://schemas.microsoft.com/office/drawing/2014/main" id="{72388E8C-A7BF-D008-AD1F-4CDE7AE86F7F}"/>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6368728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Conclusion: le standard setting ou correction for </a:t>
            </a:r>
            <a:r>
              <a:rPr lang="fr-FR" dirty="0" err="1"/>
              <a:t>guessing</a:t>
            </a:r>
            <a:endParaRPr lang="fr-FR" dirty="0"/>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4294967295"/>
          </p:nvPr>
        </p:nvSpPr>
        <p:spPr>
          <a:xfrm>
            <a:off x="563563" y="1825625"/>
            <a:ext cx="11628437" cy="4872038"/>
          </a:xfrm>
        </p:spPr>
        <p:txBody>
          <a:bodyPr>
            <a:normAutofit/>
          </a:bodyPr>
          <a:lstStyle/>
          <a:p>
            <a:pPr marL="0" indent="0">
              <a:buNone/>
            </a:pPr>
            <a:endParaRPr lang="fr-FR" sz="2400" dirty="0"/>
          </a:p>
          <a:p>
            <a:pPr marL="0" indent="0">
              <a:buNone/>
            </a:pPr>
            <a:endParaRPr lang="fr-FR" dirty="0"/>
          </a:p>
          <a:p>
            <a:endParaRPr lang="fr-FR" dirty="0"/>
          </a:p>
        </p:txBody>
      </p:sp>
      <p:sp>
        <p:nvSpPr>
          <p:cNvPr id="4" name="Espace réservé du contenu 2">
            <a:extLst>
              <a:ext uri="{FF2B5EF4-FFF2-40B4-BE49-F238E27FC236}">
                <a16:creationId xmlns:a16="http://schemas.microsoft.com/office/drawing/2014/main" id="{C72DCBBA-0AE6-DB18-FC22-797795A78EA8}"/>
              </a:ext>
            </a:extLst>
          </p:cNvPr>
          <p:cNvSpPr txBox="1">
            <a:spLocks/>
          </p:cNvSpPr>
          <p:nvPr/>
        </p:nvSpPr>
        <p:spPr>
          <a:xfrm>
            <a:off x="838200" y="1825625"/>
            <a:ext cx="11229304" cy="4472144"/>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400" dirty="0"/>
              <a:t>Le nombre de réponses correctes nécessaires pour obtenir une réussite ou un grade est strictement identique pour ces deux barèmes. Mathématiquement, ça ne change rien (si l’étudiant répond à tout dans le CFG).</a:t>
            </a:r>
          </a:p>
          <a:p>
            <a:pPr marL="0" indent="0">
              <a:buFont typeface="Arial" panose="020B0604020202020204" pitchFamily="34" charset="0"/>
              <a:buNone/>
            </a:pPr>
            <a:r>
              <a:rPr lang="fr-FR" sz="2400" dirty="0"/>
              <a:t>Le débat porte essentiellement sur l’abstention (choisir de ne pas répondre).</a:t>
            </a:r>
          </a:p>
          <a:p>
            <a:pPr marL="0" indent="0">
              <a:buFont typeface="Arial" panose="020B0604020202020204" pitchFamily="34" charset="0"/>
              <a:buNone/>
            </a:pPr>
            <a:r>
              <a:rPr lang="fr-FR" sz="2400" dirty="0"/>
              <a:t>Le standard setting force l’</a:t>
            </a:r>
            <a:r>
              <a:rPr lang="fr-FR" sz="2400" dirty="0" err="1"/>
              <a:t>étudiant.e</a:t>
            </a:r>
            <a:r>
              <a:rPr lang="fr-FR" sz="2400" dirty="0"/>
              <a:t> à répondre à tout (s’abstenir est ridicule puisque l’erreur n’est pas pénalisée) et cela peut rassurer certains étudiants. </a:t>
            </a:r>
          </a:p>
          <a:p>
            <a:pPr marL="0" indent="0">
              <a:buFont typeface="Arial" panose="020B0604020202020204" pitchFamily="34" charset="0"/>
              <a:buNone/>
            </a:pPr>
            <a:r>
              <a:rPr lang="fr-FR" sz="2400" dirty="0"/>
              <a:t>Mais cela “force” aussi les étudiants à “s’en remettre à la chance”. </a:t>
            </a:r>
          </a:p>
          <a:p>
            <a:pPr marL="0" indent="0">
              <a:buFont typeface="Arial" panose="020B0604020202020204" pitchFamily="34" charset="0"/>
              <a:buNone/>
            </a:pPr>
            <a:r>
              <a:rPr lang="fr-FR" sz="2400" dirty="0"/>
              <a:t>Peut être certains seraient-ils plus enclins à s’abstenir pour ne pas perdre de points dans le cas de la correction for </a:t>
            </a:r>
            <a:r>
              <a:rPr lang="fr-FR" sz="2400" dirty="0" err="1"/>
              <a:t>guessing</a:t>
            </a:r>
            <a:r>
              <a:rPr lang="fr-FR" sz="2400" dirty="0"/>
              <a:t>… (Aversion du risque)</a:t>
            </a:r>
          </a:p>
          <a:p>
            <a:pPr marL="0" indent="0">
              <a:buNone/>
            </a:pPr>
            <a:r>
              <a:rPr lang="fr-FR" sz="2400" dirty="0"/>
              <a:t>Le débat est ouvert.</a:t>
            </a:r>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sp>
        <p:nvSpPr>
          <p:cNvPr id="8" name="Espace réservé du contenu 2">
            <a:extLst>
              <a:ext uri="{FF2B5EF4-FFF2-40B4-BE49-F238E27FC236}">
                <a16:creationId xmlns:a16="http://schemas.microsoft.com/office/drawing/2014/main" id="{D22204F1-EC85-59ED-DE97-C2A8651A9253}"/>
              </a:ext>
            </a:extLst>
          </p:cNvPr>
          <p:cNvSpPr txBox="1">
            <a:spLocks/>
          </p:cNvSpPr>
          <p:nvPr/>
        </p:nvSpPr>
        <p:spPr>
          <a:xfrm>
            <a:off x="3740999" y="3108526"/>
            <a:ext cx="4249714" cy="4351338"/>
          </a:xfrm>
          <a:prstGeom prst="rect">
            <a:avLst/>
          </a:prstGeom>
        </p:spPr>
        <p:txBody>
          <a:bodyPr>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sz="2400" dirty="0"/>
          </a:p>
          <a:p>
            <a:pPr marL="0" indent="0">
              <a:buFont typeface="Arial" panose="020B0604020202020204" pitchFamily="34" charset="0"/>
              <a:buNone/>
            </a:pPr>
            <a:endParaRPr lang="fr-FR" dirty="0"/>
          </a:p>
          <a:p>
            <a:endParaRPr lang="fr-FR" dirty="0"/>
          </a:p>
        </p:txBody>
      </p:sp>
      <p:pic>
        <p:nvPicPr>
          <p:cNvPr id="5" name="Image 4">
            <a:extLst>
              <a:ext uri="{FF2B5EF4-FFF2-40B4-BE49-F238E27FC236}">
                <a16:creationId xmlns:a16="http://schemas.microsoft.com/office/drawing/2014/main" id="{CF6DD2A6-A22E-7888-7639-4AF4EE0D7531}"/>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366546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19A6F-D4F5-50BD-5E13-9ED08C6C39EC}"/>
              </a:ext>
            </a:extLst>
          </p:cNvPr>
          <p:cNvSpPr>
            <a:spLocks noGrp="1"/>
          </p:cNvSpPr>
          <p:nvPr>
            <p:ph type="title"/>
          </p:nvPr>
        </p:nvSpPr>
        <p:spPr>
          <a:xfrm>
            <a:off x="128789" y="944675"/>
            <a:ext cx="3630769" cy="4129602"/>
          </a:xfrm>
        </p:spPr>
        <p:txBody>
          <a:bodyPr/>
          <a:lstStyle/>
          <a:p>
            <a:r>
              <a:rPr lang="fr-FR" dirty="0"/>
              <a:t>Le cycle MOSCODEE</a:t>
            </a:r>
            <a:br>
              <a:rPr lang="fr-FR" dirty="0"/>
            </a:br>
            <a:br>
              <a:rPr lang="fr-FR" dirty="0"/>
            </a:br>
            <a:br>
              <a:rPr lang="fr-FR" dirty="0"/>
            </a:br>
            <a:br>
              <a:rPr lang="fr-FR" dirty="0"/>
            </a:br>
            <a:r>
              <a:rPr lang="fr-FR" sz="2000" dirty="0" err="1"/>
              <a:t>Detroz</a:t>
            </a:r>
            <a:r>
              <a:rPr lang="fr-FR" sz="2000" dirty="0"/>
              <a:t>, Malay, </a:t>
            </a:r>
            <a:r>
              <a:rPr lang="fr-FR" sz="2000" dirty="0" err="1"/>
              <a:t>Crahay</a:t>
            </a:r>
            <a:r>
              <a:rPr lang="fr-FR" sz="2000" dirty="0"/>
              <a:t> (2022)</a:t>
            </a:r>
          </a:p>
        </p:txBody>
      </p:sp>
      <p:pic>
        <p:nvPicPr>
          <p:cNvPr id="4" name="Espace réservé du contenu 3">
            <a:extLst>
              <a:ext uri="{FF2B5EF4-FFF2-40B4-BE49-F238E27FC236}">
                <a16:creationId xmlns:a16="http://schemas.microsoft.com/office/drawing/2014/main" id="{64F59D3A-A798-1238-944D-107BC51C0C70}"/>
              </a:ext>
            </a:extLst>
          </p:cNvPr>
          <p:cNvPicPr>
            <a:picLocks noGrp="1" noChangeAspect="1"/>
          </p:cNvPicPr>
          <p:nvPr>
            <p:ph idx="1"/>
          </p:nvPr>
        </p:nvPicPr>
        <p:blipFill>
          <a:blip r:embed="rId2"/>
          <a:stretch>
            <a:fillRect/>
          </a:stretch>
        </p:blipFill>
        <p:spPr>
          <a:xfrm>
            <a:off x="4610636" y="-10079"/>
            <a:ext cx="7452575" cy="6053628"/>
          </a:xfrm>
          <a:prstGeom prst="rect">
            <a:avLst/>
          </a:prstGeom>
        </p:spPr>
      </p:pic>
      <p:sp>
        <p:nvSpPr>
          <p:cNvPr id="5" name="Rectangle 4">
            <a:extLst>
              <a:ext uri="{FF2B5EF4-FFF2-40B4-BE49-F238E27FC236}">
                <a16:creationId xmlns:a16="http://schemas.microsoft.com/office/drawing/2014/main" id="{96DF82A8-C120-0D63-5350-1B0951ACF8AB}"/>
              </a:ext>
            </a:extLst>
          </p:cNvPr>
          <p:cNvSpPr/>
          <p:nvPr/>
        </p:nvSpPr>
        <p:spPr>
          <a:xfrm>
            <a:off x="9749306" y="2611191"/>
            <a:ext cx="1622738" cy="1584102"/>
          </a:xfrm>
          <a:prstGeom prst="rect">
            <a:avLst/>
          </a:prstGeom>
          <a:noFill/>
          <a:ln w="92075">
            <a:solidFill>
              <a:srgbClr val="F091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D5EAC6A-4014-E73E-B0F9-09B0F7963414}"/>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007611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5B0D79E-F133-47FD-B6B9-BCE87B2243A1}"/>
              </a:ext>
            </a:extLst>
          </p:cNvPr>
          <p:cNvSpPr>
            <a:spLocks noGrp="1"/>
          </p:cNvSpPr>
          <p:nvPr>
            <p:ph type="ctrTitle"/>
          </p:nvPr>
        </p:nvSpPr>
        <p:spPr/>
        <p:txBody>
          <a:bodyPr/>
          <a:lstStyle/>
          <a:p>
            <a:r>
              <a:rPr lang="fr-BE" dirty="0"/>
              <a:t>La TDS, clé de voute du choix des questions</a:t>
            </a:r>
          </a:p>
        </p:txBody>
      </p:sp>
      <p:sp>
        <p:nvSpPr>
          <p:cNvPr id="12" name="Espace réservé du texte 11">
            <a:extLst>
              <a:ext uri="{FF2B5EF4-FFF2-40B4-BE49-F238E27FC236}">
                <a16:creationId xmlns:a16="http://schemas.microsoft.com/office/drawing/2014/main" id="{FC7F9362-BF28-4D8E-960B-4E2C869524AB}"/>
              </a:ext>
            </a:extLst>
          </p:cNvPr>
          <p:cNvSpPr>
            <a:spLocks noGrp="1"/>
          </p:cNvSpPr>
          <p:nvPr>
            <p:ph type="body" sz="quarter" idx="12"/>
          </p:nvPr>
        </p:nvSpPr>
        <p:spPr/>
        <p:txBody>
          <a:bodyPr/>
          <a:lstStyle/>
          <a:p>
            <a:r>
              <a:rPr lang="fr-BE" dirty="0"/>
              <a:t>Pascal </a:t>
            </a:r>
            <a:r>
              <a:rPr lang="fr-BE" dirty="0" err="1"/>
              <a:t>Detroz</a:t>
            </a:r>
            <a:endParaRPr lang="fr-BE" dirty="0"/>
          </a:p>
          <a:p>
            <a:r>
              <a:rPr lang="fr-BE" dirty="0"/>
              <a:t>SMART-IFRES – </a:t>
            </a:r>
            <a:r>
              <a:rPr lang="fr-BE" dirty="0" err="1"/>
              <a:t>DIDACTIFen</a:t>
            </a:r>
            <a:endParaRPr lang="fr-BE" dirty="0"/>
          </a:p>
        </p:txBody>
      </p:sp>
      <p:pic>
        <p:nvPicPr>
          <p:cNvPr id="2" name="Image 1">
            <a:extLst>
              <a:ext uri="{FF2B5EF4-FFF2-40B4-BE49-F238E27FC236}">
                <a16:creationId xmlns:a16="http://schemas.microsoft.com/office/drawing/2014/main" id="{E61B3C80-2E70-8619-5862-C520FE2A4644}"/>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3" name="Sous-titre 3">
            <a:extLst>
              <a:ext uri="{FF2B5EF4-FFF2-40B4-BE49-F238E27FC236}">
                <a16:creationId xmlns:a16="http://schemas.microsoft.com/office/drawing/2014/main" id="{7C928384-5532-DF77-5BC2-3BD3383A16A6}"/>
              </a:ext>
            </a:extLst>
          </p:cNvPr>
          <p:cNvSpPr>
            <a:spLocks noGrp="1"/>
          </p:cNvSpPr>
          <p:nvPr>
            <p:ph type="subTitle" idx="1"/>
          </p:nvPr>
        </p:nvSpPr>
        <p:spPr>
          <a:xfrm>
            <a:off x="1942011" y="3628164"/>
            <a:ext cx="9749246" cy="1531665"/>
          </a:xfrm>
        </p:spPr>
        <p:txBody>
          <a:bodyPr/>
          <a:lstStyle/>
          <a:p>
            <a:r>
              <a:rPr lang="fr-FR" dirty="0"/>
              <a:t>Etape 4 du cycle MOSCODEE. </a:t>
            </a:r>
          </a:p>
        </p:txBody>
      </p:sp>
      <p:pic>
        <p:nvPicPr>
          <p:cNvPr id="4" name="Image 3">
            <a:extLst>
              <a:ext uri="{FF2B5EF4-FFF2-40B4-BE49-F238E27FC236}">
                <a16:creationId xmlns:a16="http://schemas.microsoft.com/office/drawing/2014/main" id="{2B6E5FE9-0CCA-AB84-B274-7B35FA87EBE3}"/>
              </a:ext>
            </a:extLst>
          </p:cNvPr>
          <p:cNvPicPr>
            <a:picLocks noChangeAspect="1"/>
          </p:cNvPicPr>
          <p:nvPr/>
        </p:nvPicPr>
        <p:blipFill>
          <a:blip r:embed="rId3"/>
          <a:stretch>
            <a:fillRect/>
          </a:stretch>
        </p:blipFill>
        <p:spPr>
          <a:xfrm>
            <a:off x="7637318" y="481991"/>
            <a:ext cx="4169641" cy="1280744"/>
          </a:xfrm>
          <a:prstGeom prst="rect">
            <a:avLst/>
          </a:prstGeom>
        </p:spPr>
      </p:pic>
    </p:spTree>
    <p:extLst>
      <p:ext uri="{BB962C8B-B14F-4D97-AF65-F5344CB8AC3E}">
        <p14:creationId xmlns:p14="http://schemas.microsoft.com/office/powerpoint/2010/main" val="40847060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E521188-7720-D8E1-8C5B-62A8EDC4418E}"/>
              </a:ext>
            </a:extLst>
          </p:cNvPr>
          <p:cNvPicPr>
            <a:picLocks noChangeAspect="1"/>
          </p:cNvPicPr>
          <p:nvPr/>
        </p:nvPicPr>
        <p:blipFill>
          <a:blip r:embed="rId2"/>
          <a:stretch>
            <a:fillRect/>
          </a:stretch>
        </p:blipFill>
        <p:spPr>
          <a:xfrm>
            <a:off x="719200" y="474134"/>
            <a:ext cx="10753599" cy="5221911"/>
          </a:xfrm>
          <a:prstGeom prst="rect">
            <a:avLst/>
          </a:prstGeom>
        </p:spPr>
      </p:pic>
      <p:pic>
        <p:nvPicPr>
          <p:cNvPr id="2" name="Image 1">
            <a:extLst>
              <a:ext uri="{FF2B5EF4-FFF2-40B4-BE49-F238E27FC236}">
                <a16:creationId xmlns:a16="http://schemas.microsoft.com/office/drawing/2014/main" id="{7FF829C5-1B9D-A07F-DE69-43D8F71A0EFC}"/>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676618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605E0C-82B5-AB9D-979C-95A5600AB0E9}"/>
              </a:ext>
            </a:extLst>
          </p:cNvPr>
          <p:cNvPicPr>
            <a:picLocks noChangeAspect="1"/>
          </p:cNvPicPr>
          <p:nvPr/>
        </p:nvPicPr>
        <p:blipFill>
          <a:blip r:embed="rId2"/>
          <a:stretch>
            <a:fillRect/>
          </a:stretch>
        </p:blipFill>
        <p:spPr>
          <a:xfrm>
            <a:off x="423332" y="474134"/>
            <a:ext cx="11345333" cy="5354996"/>
          </a:xfrm>
          <a:prstGeom prst="rect">
            <a:avLst/>
          </a:prstGeom>
        </p:spPr>
      </p:pic>
      <p:pic>
        <p:nvPicPr>
          <p:cNvPr id="2" name="Image 1">
            <a:extLst>
              <a:ext uri="{FF2B5EF4-FFF2-40B4-BE49-F238E27FC236}">
                <a16:creationId xmlns:a16="http://schemas.microsoft.com/office/drawing/2014/main" id="{11B765F8-72FA-5A14-BBB3-E3258DBF89CE}"/>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7314128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FEDC7C63-4757-9857-9FF8-D371466D3A08}"/>
              </a:ext>
            </a:extLst>
          </p:cNvPr>
          <p:cNvSpPr txBox="1"/>
          <p:nvPr/>
        </p:nvSpPr>
        <p:spPr>
          <a:xfrm>
            <a:off x="2726028" y="359442"/>
            <a:ext cx="6688428" cy="5909310"/>
          </a:xfrm>
          <a:prstGeom prst="rect">
            <a:avLst/>
          </a:prstGeom>
          <a:noFill/>
        </p:spPr>
        <p:txBody>
          <a:bodyPr wrap="square">
            <a:spAutoFit/>
          </a:bodyPr>
          <a:lstStyle/>
          <a:p>
            <a:pPr marL="0" lvl="0" indent="0">
              <a:buSzTx/>
              <a:buNone/>
              <a:defRPr sz="1800"/>
            </a:pPr>
            <a:r>
              <a:rPr lang="nl-BE" sz="1800" b="1" dirty="0"/>
              <a:t>Peut-on faire mieux que les QCM ? </a:t>
            </a:r>
            <a:br>
              <a:rPr lang="nl-BE" sz="1800" b="1" dirty="0"/>
            </a:br>
            <a:r>
              <a:rPr lang="nl-BE" sz="1800" b="1" dirty="0"/>
              <a:t>Quid des autres modalités de questionnement :</a:t>
            </a:r>
          </a:p>
          <a:p>
            <a:pPr marL="0" lvl="0" indent="0">
              <a:buSzTx/>
              <a:buNone/>
              <a:defRPr sz="1800"/>
            </a:pPr>
            <a:endParaRPr lang="nl-BE" sz="1800" dirty="0"/>
          </a:p>
          <a:p>
            <a:pPr marL="0" lvl="0" indent="0">
              <a:buSzTx/>
              <a:buNone/>
              <a:defRPr sz="1800"/>
            </a:pPr>
            <a:r>
              <a:rPr lang="nl-BE" sz="1800" dirty="0"/>
              <a:t>Un nombre d’informations limité pour prendre des décisions : l’échantillon de questions présenté à l’étudiant n’est souvent pas représentatif de l’ensemble de la matière (validité de contenu) et, à l’oral, peut varier d’un étudiant à l’autre (équité).</a:t>
            </a:r>
          </a:p>
          <a:p>
            <a:pPr marL="0" lvl="0" indent="0">
              <a:buSzTx/>
              <a:buNone/>
              <a:defRPr sz="1800"/>
            </a:pPr>
            <a:endParaRPr lang="nl-BE" sz="1800" dirty="0"/>
          </a:p>
          <a:p>
            <a:pPr marL="0" lvl="0" indent="0">
              <a:buSzTx/>
              <a:buNone/>
              <a:defRPr sz="1800"/>
            </a:pPr>
            <a:r>
              <a:rPr lang="nl-BE" sz="1800" dirty="0"/>
              <a:t>La réponse nécessite des compétences verbales ou kinesthésiques, ce qui peut "brouiller" l’évaluation.</a:t>
            </a:r>
          </a:p>
          <a:p>
            <a:pPr marL="0" lvl="0" indent="0">
              <a:buSzTx/>
              <a:buNone/>
              <a:defRPr sz="1800"/>
            </a:pPr>
            <a:endParaRPr lang="nl-BE" sz="1800" dirty="0"/>
          </a:p>
          <a:p>
            <a:pPr marL="0" lvl="0" indent="0">
              <a:buSzTx/>
              <a:buNone/>
              <a:defRPr sz="1800"/>
            </a:pPr>
            <a:r>
              <a:rPr lang="nl-BE" sz="1800" dirty="0"/>
              <a:t>Le jugement humain lors de la correction entraîne de nombreux biais bien documentés, ce qui limite la fidélité intra et inter-correcteur. Les professeur sous-estiment ces biais.</a:t>
            </a:r>
          </a:p>
          <a:p>
            <a:pPr marL="0" lvl="0" indent="0">
              <a:buSzTx/>
              <a:buNone/>
              <a:defRPr sz="1800"/>
            </a:pPr>
            <a:endParaRPr lang="nl-BE" sz="1800" dirty="0"/>
          </a:p>
          <a:p>
            <a:pPr marL="0" lvl="0" indent="0">
              <a:buSzTx/>
              <a:buNone/>
              <a:defRPr sz="1800"/>
            </a:pPr>
            <a:r>
              <a:rPr lang="nl-BE" sz="1800" dirty="0"/>
              <a:t>Le temps de passation et/ou de correction est peu compatible avec la massification des étudiants.</a:t>
            </a:r>
          </a:p>
          <a:p>
            <a:pPr marL="0" lvl="0" indent="0">
              <a:buSzTx/>
              <a:buNone/>
              <a:defRPr sz="1800"/>
            </a:pPr>
            <a:endParaRPr lang="nl-BE" sz="1800" dirty="0"/>
          </a:p>
          <a:p>
            <a:pPr marL="0" lvl="0" indent="0">
              <a:buSzTx/>
              <a:buNone/>
              <a:defRPr sz="1800"/>
            </a:pPr>
            <a:r>
              <a:rPr lang="nl-BE" sz="1800" dirty="0"/>
              <a:t>Un biais de genre probable, défavorable aux garçons, peut se manifester.</a:t>
            </a:r>
          </a:p>
          <a:p>
            <a:pPr marL="0" lvl="0" indent="0">
              <a:buSzTx/>
              <a:buNone/>
              <a:defRPr sz="1800"/>
            </a:pPr>
            <a:endParaRPr lang="nl-BE" sz="1800" dirty="0"/>
          </a:p>
        </p:txBody>
      </p:sp>
      <p:pic>
        <p:nvPicPr>
          <p:cNvPr id="2" name="Image 1" descr="loupe4.jpg">
            <a:extLst>
              <a:ext uri="{FF2B5EF4-FFF2-40B4-BE49-F238E27FC236}">
                <a16:creationId xmlns:a16="http://schemas.microsoft.com/office/drawing/2014/main" id="{58E736BD-434F-D3FF-0C95-9E9953F48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63" y="4"/>
            <a:ext cx="2519965" cy="3284779"/>
          </a:xfrm>
          <a:prstGeom prst="rect">
            <a:avLst/>
          </a:prstGeom>
        </p:spPr>
      </p:pic>
      <p:pic>
        <p:nvPicPr>
          <p:cNvPr id="3" name="Image 2" descr="loupe2c.jpg">
            <a:extLst>
              <a:ext uri="{FF2B5EF4-FFF2-40B4-BE49-F238E27FC236}">
                <a16:creationId xmlns:a16="http://schemas.microsoft.com/office/drawing/2014/main" id="{800D8E7A-3FA1-5071-5D10-3A7C962AB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104" y="0"/>
            <a:ext cx="2630606" cy="3429000"/>
          </a:xfrm>
          <a:prstGeom prst="rect">
            <a:avLst/>
          </a:prstGeom>
        </p:spPr>
      </p:pic>
      <p:pic>
        <p:nvPicPr>
          <p:cNvPr id="4" name="Image 3">
            <a:extLst>
              <a:ext uri="{FF2B5EF4-FFF2-40B4-BE49-F238E27FC236}">
                <a16:creationId xmlns:a16="http://schemas.microsoft.com/office/drawing/2014/main" id="{0EAD8361-B2BB-C8E1-2CC7-0BB47D2BDF20}"/>
              </a:ext>
            </a:extLst>
          </p:cNvPr>
          <p:cNvPicPr>
            <a:picLocks noChangeAspect="1"/>
          </p:cNvPicPr>
          <p:nvPr/>
        </p:nvPicPr>
        <p:blipFill>
          <a:blip r:embed="rId4"/>
          <a:stretch>
            <a:fillRect/>
          </a:stretch>
        </p:blipFill>
        <p:spPr>
          <a:xfrm>
            <a:off x="9878096" y="5972962"/>
            <a:ext cx="1925977" cy="591581"/>
          </a:xfrm>
          <a:prstGeom prst="rect">
            <a:avLst/>
          </a:prstGeom>
        </p:spPr>
      </p:pic>
    </p:spTree>
    <p:extLst>
      <p:ext uri="{BB962C8B-B14F-4D97-AF65-F5344CB8AC3E}">
        <p14:creationId xmlns:p14="http://schemas.microsoft.com/office/powerpoint/2010/main" val="36262061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B5701BD-14E9-3A60-1835-D78038A59A06}"/>
              </a:ext>
            </a:extLst>
          </p:cNvPr>
          <p:cNvPicPr>
            <a:picLocks noChangeAspect="1"/>
          </p:cNvPicPr>
          <p:nvPr/>
        </p:nvPicPr>
        <p:blipFill>
          <a:blip r:embed="rId2"/>
          <a:stretch>
            <a:fillRect/>
          </a:stretch>
        </p:blipFill>
        <p:spPr>
          <a:xfrm>
            <a:off x="1371600" y="1536838"/>
            <a:ext cx="9753600" cy="3841761"/>
          </a:xfrm>
          <a:prstGeom prst="rect">
            <a:avLst/>
          </a:prstGeom>
        </p:spPr>
      </p:pic>
      <p:pic>
        <p:nvPicPr>
          <p:cNvPr id="2" name="Image 1">
            <a:extLst>
              <a:ext uri="{FF2B5EF4-FFF2-40B4-BE49-F238E27FC236}">
                <a16:creationId xmlns:a16="http://schemas.microsoft.com/office/drawing/2014/main" id="{3980A12E-4277-C741-4625-F3E8F965165C}"/>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827456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DAD76AB-66AA-37DF-CCFC-3AE7D11BC547}"/>
              </a:ext>
            </a:extLst>
          </p:cNvPr>
          <p:cNvPicPr>
            <a:picLocks noChangeAspect="1"/>
          </p:cNvPicPr>
          <p:nvPr/>
        </p:nvPicPr>
        <p:blipFill>
          <a:blip r:embed="rId2"/>
          <a:stretch>
            <a:fillRect/>
          </a:stretch>
        </p:blipFill>
        <p:spPr>
          <a:xfrm>
            <a:off x="1932222" y="1690684"/>
            <a:ext cx="8327555" cy="3476631"/>
          </a:xfrm>
          <a:prstGeom prst="rect">
            <a:avLst/>
          </a:prstGeom>
        </p:spPr>
      </p:pic>
      <p:pic>
        <p:nvPicPr>
          <p:cNvPr id="3" name="Image 2">
            <a:extLst>
              <a:ext uri="{FF2B5EF4-FFF2-40B4-BE49-F238E27FC236}">
                <a16:creationId xmlns:a16="http://schemas.microsoft.com/office/drawing/2014/main" id="{4A638AA9-0906-DED0-D4F9-B27A1C639503}"/>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525106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7EB94B0-6EE4-CD6C-78A4-51C4AB73E918}"/>
              </a:ext>
            </a:extLst>
          </p:cNvPr>
          <p:cNvPicPr>
            <a:picLocks noChangeAspect="1"/>
          </p:cNvPicPr>
          <p:nvPr/>
        </p:nvPicPr>
        <p:blipFill>
          <a:blip r:embed="rId2"/>
          <a:stretch>
            <a:fillRect/>
          </a:stretch>
        </p:blipFill>
        <p:spPr>
          <a:xfrm>
            <a:off x="1119374" y="1188027"/>
            <a:ext cx="10344492" cy="4481945"/>
          </a:xfrm>
          <a:prstGeom prst="rect">
            <a:avLst/>
          </a:prstGeom>
        </p:spPr>
      </p:pic>
      <p:pic>
        <p:nvPicPr>
          <p:cNvPr id="2" name="Image 1">
            <a:extLst>
              <a:ext uri="{FF2B5EF4-FFF2-40B4-BE49-F238E27FC236}">
                <a16:creationId xmlns:a16="http://schemas.microsoft.com/office/drawing/2014/main" id="{A337C661-8C14-315A-9105-F4912537DE71}"/>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675883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5B0D79E-F133-47FD-B6B9-BCE87B2243A1}"/>
              </a:ext>
            </a:extLst>
          </p:cNvPr>
          <p:cNvSpPr>
            <a:spLocks noGrp="1"/>
          </p:cNvSpPr>
          <p:nvPr>
            <p:ph type="ctrTitle"/>
          </p:nvPr>
        </p:nvSpPr>
        <p:spPr/>
        <p:txBody>
          <a:bodyPr/>
          <a:lstStyle/>
          <a:p>
            <a:r>
              <a:rPr lang="fr-BE" dirty="0"/>
              <a:t>Les règles de rédaction de QCM</a:t>
            </a:r>
          </a:p>
        </p:txBody>
      </p:sp>
      <p:sp>
        <p:nvSpPr>
          <p:cNvPr id="12" name="Espace réservé du texte 11">
            <a:extLst>
              <a:ext uri="{FF2B5EF4-FFF2-40B4-BE49-F238E27FC236}">
                <a16:creationId xmlns:a16="http://schemas.microsoft.com/office/drawing/2014/main" id="{FC7F9362-BF28-4D8E-960B-4E2C869524AB}"/>
              </a:ext>
            </a:extLst>
          </p:cNvPr>
          <p:cNvSpPr>
            <a:spLocks noGrp="1"/>
          </p:cNvSpPr>
          <p:nvPr>
            <p:ph type="body" sz="quarter" idx="12"/>
          </p:nvPr>
        </p:nvSpPr>
        <p:spPr/>
        <p:txBody>
          <a:bodyPr/>
          <a:lstStyle/>
          <a:p>
            <a:r>
              <a:rPr lang="fr-BE" dirty="0"/>
              <a:t>Pascal </a:t>
            </a:r>
            <a:r>
              <a:rPr lang="fr-BE" dirty="0" err="1"/>
              <a:t>Detroz</a:t>
            </a:r>
            <a:endParaRPr lang="fr-BE" dirty="0"/>
          </a:p>
          <a:p>
            <a:r>
              <a:rPr lang="fr-BE" dirty="0"/>
              <a:t>SMART-IFRES – </a:t>
            </a:r>
            <a:r>
              <a:rPr lang="fr-BE" dirty="0" err="1"/>
              <a:t>DIDACTIFen</a:t>
            </a:r>
            <a:endParaRPr lang="fr-BE" dirty="0"/>
          </a:p>
        </p:txBody>
      </p:sp>
      <p:pic>
        <p:nvPicPr>
          <p:cNvPr id="2" name="Image 1">
            <a:extLst>
              <a:ext uri="{FF2B5EF4-FFF2-40B4-BE49-F238E27FC236}">
                <a16:creationId xmlns:a16="http://schemas.microsoft.com/office/drawing/2014/main" id="{E61B3C80-2E70-8619-5862-C520FE2A4644}"/>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3" name="Sous-titre 3">
            <a:extLst>
              <a:ext uri="{FF2B5EF4-FFF2-40B4-BE49-F238E27FC236}">
                <a16:creationId xmlns:a16="http://schemas.microsoft.com/office/drawing/2014/main" id="{7C928384-5532-DF77-5BC2-3BD3383A16A6}"/>
              </a:ext>
            </a:extLst>
          </p:cNvPr>
          <p:cNvSpPr>
            <a:spLocks noGrp="1"/>
          </p:cNvSpPr>
          <p:nvPr>
            <p:ph type="subTitle" idx="1"/>
          </p:nvPr>
        </p:nvSpPr>
        <p:spPr>
          <a:xfrm>
            <a:off x="1942011" y="3628164"/>
            <a:ext cx="9749246" cy="1531665"/>
          </a:xfrm>
        </p:spPr>
        <p:txBody>
          <a:bodyPr/>
          <a:lstStyle/>
          <a:p>
            <a:r>
              <a:rPr lang="fr-FR" dirty="0"/>
              <a:t>Etape 4 du cycle MOSCODEE. </a:t>
            </a:r>
          </a:p>
        </p:txBody>
      </p:sp>
      <p:pic>
        <p:nvPicPr>
          <p:cNvPr id="4" name="Image 3">
            <a:extLst>
              <a:ext uri="{FF2B5EF4-FFF2-40B4-BE49-F238E27FC236}">
                <a16:creationId xmlns:a16="http://schemas.microsoft.com/office/drawing/2014/main" id="{116A9DF4-281D-C6E0-BF75-7EAC96B6FDDB}"/>
              </a:ext>
            </a:extLst>
          </p:cNvPr>
          <p:cNvPicPr>
            <a:picLocks noChangeAspect="1"/>
          </p:cNvPicPr>
          <p:nvPr/>
        </p:nvPicPr>
        <p:blipFill>
          <a:blip r:embed="rId3"/>
          <a:stretch>
            <a:fillRect/>
          </a:stretch>
        </p:blipFill>
        <p:spPr>
          <a:xfrm>
            <a:off x="7637318" y="481991"/>
            <a:ext cx="4169641" cy="1280744"/>
          </a:xfrm>
          <a:prstGeom prst="rect">
            <a:avLst/>
          </a:prstGeom>
        </p:spPr>
      </p:pic>
    </p:spTree>
    <p:extLst>
      <p:ext uri="{BB962C8B-B14F-4D97-AF65-F5344CB8AC3E}">
        <p14:creationId xmlns:p14="http://schemas.microsoft.com/office/powerpoint/2010/main" val="147931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D6F8BF-8B71-5B7F-5534-00814FF68DAC}"/>
              </a:ext>
            </a:extLst>
          </p:cNvPr>
          <p:cNvSpPr>
            <a:spLocks noGrp="1"/>
          </p:cNvSpPr>
          <p:nvPr>
            <p:ph type="title"/>
          </p:nvPr>
        </p:nvSpPr>
        <p:spPr/>
        <p:txBody>
          <a:bodyPr/>
          <a:lstStyle/>
          <a:p>
            <a:r>
              <a:rPr lang="fr-FR" dirty="0"/>
              <a:t>Deux sources essentielles :</a:t>
            </a:r>
          </a:p>
        </p:txBody>
      </p:sp>
      <p:pic>
        <p:nvPicPr>
          <p:cNvPr id="4" name="Picture 3" descr="Conception des QCM 1986 Labor">
            <a:extLst>
              <a:ext uri="{FF2B5EF4-FFF2-40B4-BE49-F238E27FC236}">
                <a16:creationId xmlns:a16="http://schemas.microsoft.com/office/drawing/2014/main" id="{306D4B12-D5DD-5141-58D8-B48C5F702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698" y="1690688"/>
            <a:ext cx="2833100" cy="4028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age 4">
            <a:extLst>
              <a:ext uri="{FF2B5EF4-FFF2-40B4-BE49-F238E27FC236}">
                <a16:creationId xmlns:a16="http://schemas.microsoft.com/office/drawing/2014/main" id="{AB96D18D-1F2F-413F-5CA5-439440DB539A}"/>
              </a:ext>
            </a:extLst>
          </p:cNvPr>
          <p:cNvPicPr>
            <a:picLocks noChangeAspect="1"/>
          </p:cNvPicPr>
          <p:nvPr/>
        </p:nvPicPr>
        <p:blipFill>
          <a:blip r:embed="rId3"/>
          <a:stretch>
            <a:fillRect/>
          </a:stretch>
        </p:blipFill>
        <p:spPr>
          <a:xfrm>
            <a:off x="6620814" y="2104809"/>
            <a:ext cx="4732986" cy="3200400"/>
          </a:xfrm>
          <a:prstGeom prst="rect">
            <a:avLst/>
          </a:prstGeom>
        </p:spPr>
      </p:pic>
      <p:pic>
        <p:nvPicPr>
          <p:cNvPr id="3" name="Image 2">
            <a:extLst>
              <a:ext uri="{FF2B5EF4-FFF2-40B4-BE49-F238E27FC236}">
                <a16:creationId xmlns:a16="http://schemas.microsoft.com/office/drawing/2014/main" id="{272537FA-BA3E-D6A9-BE04-92BAEDA9062A}"/>
              </a:ext>
            </a:extLst>
          </p:cNvPr>
          <p:cNvPicPr>
            <a:picLocks noChangeAspect="1"/>
          </p:cNvPicPr>
          <p:nvPr/>
        </p:nvPicPr>
        <p:blipFill>
          <a:blip r:embed="rId4"/>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147288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1C37C-5C0E-2706-1861-256D32441E13}"/>
              </a:ext>
            </a:extLst>
          </p:cNvPr>
          <p:cNvSpPr>
            <a:spLocks noGrp="1"/>
          </p:cNvSpPr>
          <p:nvPr>
            <p:ph type="title"/>
          </p:nvPr>
        </p:nvSpPr>
        <p:spPr/>
        <p:txBody>
          <a:bodyPr/>
          <a:lstStyle/>
          <a:p>
            <a:r>
              <a:rPr lang="fr-FR" dirty="0"/>
              <a:t>Un fondement scientifique : le test </a:t>
            </a:r>
            <a:r>
              <a:rPr lang="fr-FR" dirty="0" err="1"/>
              <a:t>wiseness</a:t>
            </a:r>
            <a:r>
              <a:rPr lang="fr-FR" dirty="0"/>
              <a:t> </a:t>
            </a:r>
          </a:p>
        </p:txBody>
      </p:sp>
      <p:sp>
        <p:nvSpPr>
          <p:cNvPr id="3" name="Espace réservé du contenu 2">
            <a:extLst>
              <a:ext uri="{FF2B5EF4-FFF2-40B4-BE49-F238E27FC236}">
                <a16:creationId xmlns:a16="http://schemas.microsoft.com/office/drawing/2014/main" id="{18AAC073-8A11-87BA-DEEB-723F58FBC895}"/>
              </a:ext>
            </a:extLst>
          </p:cNvPr>
          <p:cNvSpPr>
            <a:spLocks noGrp="1"/>
          </p:cNvSpPr>
          <p:nvPr>
            <p:ph idx="1"/>
          </p:nvPr>
        </p:nvSpPr>
        <p:spPr/>
        <p:txBody>
          <a:bodyPr/>
          <a:lstStyle/>
          <a:p>
            <a:r>
              <a:rPr lang="fr-BE" sz="2800" dirty="0">
                <a:solidFill>
                  <a:srgbClr val="000000"/>
                </a:solidFill>
                <a:latin typeface="Arial" charset="0"/>
              </a:rPr>
              <a:t>Gibb (1964) définit le </a:t>
            </a:r>
            <a:r>
              <a:rPr lang="fr-BE" sz="2800" i="1" dirty="0">
                <a:solidFill>
                  <a:srgbClr val="000000"/>
                </a:solidFill>
                <a:latin typeface="Arial" charset="0"/>
              </a:rPr>
              <a:t>test </a:t>
            </a:r>
            <a:r>
              <a:rPr lang="fr-BE" sz="2800" i="1" dirty="0" err="1">
                <a:solidFill>
                  <a:srgbClr val="000000"/>
                </a:solidFill>
                <a:latin typeface="Arial" charset="0"/>
              </a:rPr>
              <a:t>wiseness</a:t>
            </a:r>
            <a:r>
              <a:rPr lang="fr-BE" sz="2800" dirty="0">
                <a:solidFill>
                  <a:srgbClr val="000000"/>
                </a:solidFill>
                <a:latin typeface="Arial" charset="0"/>
              </a:rPr>
              <a:t> comme « la capacité d’un étudiant à répondre correctement à un test fait de QCM qui contiennent des repères formels et, par conséquent, la capacité à obtenir des points sans connaître la matière testée. »</a:t>
            </a:r>
            <a:endParaRPr lang="fr-FR" sz="2800" dirty="0">
              <a:solidFill>
                <a:srgbClr val="000000"/>
              </a:solidFill>
              <a:latin typeface="Arial" charset="0"/>
            </a:endParaRPr>
          </a:p>
          <a:p>
            <a:pPr marL="0" indent="0">
              <a:buNone/>
            </a:pPr>
            <a:endParaRPr lang="fr-FR" dirty="0"/>
          </a:p>
        </p:txBody>
      </p:sp>
      <p:sp>
        <p:nvSpPr>
          <p:cNvPr id="4" name="ZoneTexte 3">
            <a:extLst>
              <a:ext uri="{FF2B5EF4-FFF2-40B4-BE49-F238E27FC236}">
                <a16:creationId xmlns:a16="http://schemas.microsoft.com/office/drawing/2014/main" id="{36544DC2-B3B3-D2C8-B4C1-143BE994EE89}"/>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pic>
        <p:nvPicPr>
          <p:cNvPr id="5" name="Image 4">
            <a:extLst>
              <a:ext uri="{FF2B5EF4-FFF2-40B4-BE49-F238E27FC236}">
                <a16:creationId xmlns:a16="http://schemas.microsoft.com/office/drawing/2014/main" id="{2E19E725-657C-E906-084B-0DDF76772DA1}"/>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0939777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D6186-F98D-BB44-CEE0-90D526F06EDA}"/>
              </a:ext>
            </a:extLst>
          </p:cNvPr>
          <p:cNvSpPr>
            <a:spLocks noGrp="1"/>
          </p:cNvSpPr>
          <p:nvPr>
            <p:ph type="title"/>
          </p:nvPr>
        </p:nvSpPr>
        <p:spPr/>
        <p:txBody>
          <a:bodyPr/>
          <a:lstStyle/>
          <a:p>
            <a:r>
              <a:rPr lang="fr-FR" dirty="0"/>
              <a:t>Quelques exemples </a:t>
            </a:r>
          </a:p>
        </p:txBody>
      </p:sp>
      <p:sp>
        <p:nvSpPr>
          <p:cNvPr id="3" name="Espace réservé du contenu 2">
            <a:extLst>
              <a:ext uri="{FF2B5EF4-FFF2-40B4-BE49-F238E27FC236}">
                <a16:creationId xmlns:a16="http://schemas.microsoft.com/office/drawing/2014/main" id="{AFFF8BE4-1D94-25C5-AE7A-246BC9E5554D}"/>
              </a:ext>
            </a:extLst>
          </p:cNvPr>
          <p:cNvSpPr>
            <a:spLocks noGrp="1"/>
          </p:cNvSpPr>
          <p:nvPr>
            <p:ph idx="1"/>
          </p:nvPr>
        </p:nvSpPr>
        <p:spPr>
          <a:xfrm>
            <a:off x="838200" y="1825625"/>
            <a:ext cx="10515600" cy="2648404"/>
          </a:xfrm>
        </p:spPr>
        <p:txBody>
          <a:bodyPr>
            <a:normAutofit/>
          </a:bodyPr>
          <a:lstStyle/>
          <a:p>
            <a:pPr marL="0" indent="0">
              <a:buNone/>
            </a:pPr>
            <a:r>
              <a:rPr lang="fr-BE" sz="2800" i="1" dirty="0">
                <a:solidFill>
                  <a:srgbClr val="000000"/>
                </a:solidFill>
                <a:latin typeface="Arial" charset="0"/>
                <a:ea typeface="ＭＳ Ｐゴシック" charset="0"/>
                <a:cs typeface="ＭＳ Ｐゴシック" charset="0"/>
              </a:rPr>
              <a:t>La dernière amitié</a:t>
            </a:r>
            <a:r>
              <a:rPr lang="fr-BE" sz="2800" dirty="0">
                <a:solidFill>
                  <a:srgbClr val="000000"/>
                </a:solidFill>
                <a:latin typeface="Arial" charset="0"/>
                <a:ea typeface="ＭＳ Ｐゴシック" charset="0"/>
                <a:cs typeface="ＭＳ Ｐゴシック" charset="0"/>
              </a:rPr>
              <a:t> de Harlan Stone est un</a:t>
            </a:r>
          </a:p>
          <a:p>
            <a:pPr marL="514350" indent="-514350" defTabSz="829424">
              <a:buClr>
                <a:schemeClr val="bg1"/>
              </a:buClr>
              <a:buFont typeface="+mj-lt"/>
              <a:buAutoNum type="arabicPeriod"/>
            </a:pPr>
            <a:r>
              <a:rPr lang="fr-BE" sz="2800" dirty="0">
                <a:solidFill>
                  <a:srgbClr val="000000"/>
                </a:solidFill>
                <a:latin typeface="Arial" charset="0"/>
                <a:ea typeface="ＭＳ Ｐゴシック" charset="0"/>
                <a:cs typeface="ＭＳ Ｐゴシック" charset="0"/>
              </a:rPr>
              <a:t>1. satire politique</a:t>
            </a:r>
          </a:p>
          <a:p>
            <a:pPr marL="514350" indent="-514350" defTabSz="829424">
              <a:buClr>
                <a:schemeClr val="bg1"/>
              </a:buClr>
              <a:buFont typeface="+mj-lt"/>
              <a:buAutoNum type="arabicPeriod"/>
            </a:pPr>
            <a:r>
              <a:rPr lang="fr-BE" sz="2800" dirty="0">
                <a:solidFill>
                  <a:srgbClr val="000000"/>
                </a:solidFill>
                <a:latin typeface="Arial" charset="0"/>
                <a:ea typeface="ＭＳ Ｐゴシック" charset="0"/>
                <a:cs typeface="ＭＳ Ｐゴシック" charset="0"/>
              </a:rPr>
              <a:t>2. récit autobiographique</a:t>
            </a:r>
          </a:p>
          <a:p>
            <a:pPr marL="514350" indent="-514350" defTabSz="829424">
              <a:buClr>
                <a:schemeClr val="bg1"/>
              </a:buClr>
              <a:buFont typeface="+mj-lt"/>
              <a:buAutoNum type="arabicPeriod"/>
            </a:pPr>
            <a:r>
              <a:rPr lang="fr-BE" sz="2800" dirty="0">
                <a:solidFill>
                  <a:srgbClr val="000000"/>
                </a:solidFill>
                <a:latin typeface="Arial" charset="0"/>
                <a:ea typeface="ＭＳ Ｐゴシック" charset="0"/>
                <a:cs typeface="ＭＳ Ｐゴシック" charset="0"/>
              </a:rPr>
              <a:t>3. histoire de science fiction</a:t>
            </a:r>
          </a:p>
          <a:p>
            <a:pPr marL="514350" indent="-514350" defTabSz="829424">
              <a:buClr>
                <a:schemeClr val="bg1"/>
              </a:buClr>
              <a:buFont typeface="+mj-lt"/>
              <a:buAutoNum type="arabicPeriod"/>
            </a:pPr>
            <a:r>
              <a:rPr lang="fr-BE" sz="2800" dirty="0">
                <a:solidFill>
                  <a:srgbClr val="000000"/>
                </a:solidFill>
                <a:latin typeface="Arial" charset="0"/>
                <a:ea typeface="ＭＳ Ｐゴシック" charset="0"/>
                <a:cs typeface="ＭＳ Ｐゴシック" charset="0"/>
              </a:rPr>
              <a:t>4. courte biographie</a:t>
            </a:r>
            <a:endParaRPr lang="fr-FR" dirty="0"/>
          </a:p>
          <a:p>
            <a:pPr marL="0" indent="0">
              <a:buNone/>
            </a:pPr>
            <a:endParaRPr lang="fr-FR" dirty="0"/>
          </a:p>
        </p:txBody>
      </p:sp>
      <p:sp>
        <p:nvSpPr>
          <p:cNvPr id="4" name="Espace réservé du contenu 2">
            <a:extLst>
              <a:ext uri="{FF2B5EF4-FFF2-40B4-BE49-F238E27FC236}">
                <a16:creationId xmlns:a16="http://schemas.microsoft.com/office/drawing/2014/main" id="{09FA6682-C5B1-4499-A128-B2494515CE21}"/>
              </a:ext>
            </a:extLst>
          </p:cNvPr>
          <p:cNvSpPr txBox="1">
            <a:spLocks/>
          </p:cNvSpPr>
          <p:nvPr/>
        </p:nvSpPr>
        <p:spPr>
          <a:xfrm>
            <a:off x="838200" y="4608966"/>
            <a:ext cx="10515600" cy="975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5" name="ZoneTexte 4">
            <a:extLst>
              <a:ext uri="{FF2B5EF4-FFF2-40B4-BE49-F238E27FC236}">
                <a16:creationId xmlns:a16="http://schemas.microsoft.com/office/drawing/2014/main" id="{1F9895EB-EDE7-824D-B864-FB6CEBFB9BE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6" name="ZoneTexte 5">
            <a:extLst>
              <a:ext uri="{FF2B5EF4-FFF2-40B4-BE49-F238E27FC236}">
                <a16:creationId xmlns:a16="http://schemas.microsoft.com/office/drawing/2014/main" id="{55C9597E-1CB8-1B45-AD74-F2B265FD4329}"/>
              </a:ext>
            </a:extLst>
          </p:cNvPr>
          <p:cNvSpPr txBox="1"/>
          <p:nvPr/>
        </p:nvSpPr>
        <p:spPr>
          <a:xfrm>
            <a:off x="838200" y="4773502"/>
            <a:ext cx="10026334" cy="646331"/>
          </a:xfrm>
          <a:prstGeom prst="rect">
            <a:avLst/>
          </a:prstGeom>
          <a:noFill/>
        </p:spPr>
        <p:txBody>
          <a:bodyPr wrap="none" rtlCol="0">
            <a:spAutoFit/>
          </a:bodyPr>
          <a:lstStyle/>
          <a:p>
            <a:r>
              <a:rPr lang="fr-FR" dirty="0"/>
              <a:t>Selon l’étude de Diamond et Evans (1972), 35 % des étudiants sont attirés par la solution 2, la seule à être </a:t>
            </a:r>
          </a:p>
          <a:p>
            <a:r>
              <a:rPr lang="fr-FR" dirty="0"/>
              <a:t>syntaxiquement (amorce et solution) correcte.</a:t>
            </a:r>
          </a:p>
        </p:txBody>
      </p:sp>
      <p:pic>
        <p:nvPicPr>
          <p:cNvPr id="7" name="Image 6">
            <a:extLst>
              <a:ext uri="{FF2B5EF4-FFF2-40B4-BE49-F238E27FC236}">
                <a16:creationId xmlns:a16="http://schemas.microsoft.com/office/drawing/2014/main" id="{5B7151E8-972C-7976-B595-9E690CCEDA95}"/>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740794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D6186-F98D-BB44-CEE0-90D526F06EDA}"/>
              </a:ext>
            </a:extLst>
          </p:cNvPr>
          <p:cNvSpPr>
            <a:spLocks noGrp="1"/>
          </p:cNvSpPr>
          <p:nvPr>
            <p:ph type="title"/>
          </p:nvPr>
        </p:nvSpPr>
        <p:spPr/>
        <p:txBody>
          <a:bodyPr/>
          <a:lstStyle/>
          <a:p>
            <a:r>
              <a:rPr lang="fr-FR" dirty="0"/>
              <a:t>Quelques exemples </a:t>
            </a:r>
          </a:p>
        </p:txBody>
      </p:sp>
      <p:sp>
        <p:nvSpPr>
          <p:cNvPr id="3" name="Espace réservé du contenu 2">
            <a:extLst>
              <a:ext uri="{FF2B5EF4-FFF2-40B4-BE49-F238E27FC236}">
                <a16:creationId xmlns:a16="http://schemas.microsoft.com/office/drawing/2014/main" id="{AFFF8BE4-1D94-25C5-AE7A-246BC9E5554D}"/>
              </a:ext>
            </a:extLst>
          </p:cNvPr>
          <p:cNvSpPr>
            <a:spLocks noGrp="1"/>
          </p:cNvSpPr>
          <p:nvPr>
            <p:ph idx="1"/>
          </p:nvPr>
        </p:nvSpPr>
        <p:spPr>
          <a:xfrm>
            <a:off x="838200" y="1825625"/>
            <a:ext cx="10515600" cy="2648404"/>
          </a:xfrm>
        </p:spPr>
        <p:txBody>
          <a:bodyPr>
            <a:normAutofit/>
          </a:bodyPr>
          <a:lstStyle/>
          <a:p>
            <a:pPr marL="0" indent="0">
              <a:buNone/>
            </a:pPr>
            <a:r>
              <a:rPr lang="fr-BE" sz="2800" dirty="0">
                <a:solidFill>
                  <a:srgbClr val="000000"/>
                </a:solidFill>
                <a:latin typeface="Arial" charset="0"/>
                <a:ea typeface="ＭＳ Ｐゴシック" charset="0"/>
                <a:cs typeface="ＭＳ Ｐゴシック" charset="0"/>
              </a:rPr>
              <a:t>La population de la ville de </a:t>
            </a:r>
            <a:r>
              <a:rPr lang="fr-BE" sz="2800" dirty="0" err="1">
                <a:solidFill>
                  <a:srgbClr val="000000"/>
                </a:solidFill>
                <a:latin typeface="Arial" charset="0"/>
                <a:ea typeface="ＭＳ Ｐゴシック" charset="0"/>
                <a:cs typeface="ＭＳ Ｐゴシック" charset="0"/>
              </a:rPr>
              <a:t>Frankton</a:t>
            </a:r>
            <a:r>
              <a:rPr lang="fr-BE" sz="2800" dirty="0">
                <a:solidFill>
                  <a:srgbClr val="000000"/>
                </a:solidFill>
                <a:latin typeface="Arial" charset="0"/>
                <a:ea typeface="ＭＳ Ｐゴシック" charset="0"/>
                <a:cs typeface="ＭＳ Ｐゴシック" charset="0"/>
              </a:rPr>
              <a:t> est inférieure à</a:t>
            </a:r>
          </a:p>
          <a:p>
            <a:pPr marL="0" indent="0">
              <a:buNone/>
            </a:pPr>
            <a:r>
              <a:rPr lang="fr-BE" sz="2800" dirty="0">
                <a:solidFill>
                  <a:srgbClr val="000000"/>
                </a:solidFill>
                <a:latin typeface="Arial" charset="0"/>
                <a:ea typeface="ＭＳ Ｐゴシック" charset="0"/>
                <a:cs typeface="ＭＳ Ｐゴシック" charset="0"/>
              </a:rPr>
              <a:t>	1. 50 mille habitants</a:t>
            </a:r>
          </a:p>
          <a:p>
            <a:pPr marL="0" indent="0">
              <a:buNone/>
            </a:pPr>
            <a:r>
              <a:rPr lang="fr-BE" sz="2800" dirty="0">
                <a:solidFill>
                  <a:srgbClr val="000000"/>
                </a:solidFill>
                <a:latin typeface="Arial" charset="0"/>
                <a:ea typeface="ＭＳ Ｐゴシック" charset="0"/>
                <a:cs typeface="ＭＳ Ｐゴシック" charset="0"/>
              </a:rPr>
              <a:t>	2. 60 mille habitants</a:t>
            </a:r>
          </a:p>
          <a:p>
            <a:pPr marL="0" indent="0">
              <a:buNone/>
            </a:pPr>
            <a:r>
              <a:rPr lang="fr-BE" sz="2800" dirty="0">
                <a:solidFill>
                  <a:srgbClr val="000000"/>
                </a:solidFill>
                <a:latin typeface="Arial" charset="0"/>
                <a:ea typeface="ＭＳ Ｐゴシック" charset="0"/>
                <a:cs typeface="ＭＳ Ｐゴシック" charset="0"/>
              </a:rPr>
              <a:t>	3. 70 mille habitants</a:t>
            </a:r>
          </a:p>
          <a:p>
            <a:pPr marL="0" indent="0">
              <a:buNone/>
            </a:pPr>
            <a:r>
              <a:rPr lang="fr-BE" sz="2800" dirty="0">
                <a:solidFill>
                  <a:srgbClr val="000000"/>
                </a:solidFill>
                <a:latin typeface="Arial" charset="0"/>
                <a:ea typeface="ＭＳ Ｐゴシック" charset="0"/>
                <a:cs typeface="ＭＳ Ｐゴシック" charset="0"/>
              </a:rPr>
              <a:t>	4. 80 mille habitants</a:t>
            </a:r>
          </a:p>
          <a:p>
            <a:pPr marL="0" indent="0">
              <a:buNone/>
            </a:pPr>
            <a:endParaRPr lang="fr-BE" sz="2800" dirty="0">
              <a:solidFill>
                <a:srgbClr val="000000"/>
              </a:solidFill>
              <a:latin typeface="Arial" charset="0"/>
              <a:ea typeface="ＭＳ Ｐゴシック" charset="0"/>
              <a:cs typeface="ＭＳ Ｐゴシック" charset="0"/>
            </a:endParaRPr>
          </a:p>
          <a:p>
            <a:pPr marL="0" indent="0">
              <a:buNone/>
            </a:pPr>
            <a:endParaRPr lang="fr-FR" dirty="0"/>
          </a:p>
        </p:txBody>
      </p:sp>
      <p:sp>
        <p:nvSpPr>
          <p:cNvPr id="4" name="Espace réservé du contenu 2">
            <a:extLst>
              <a:ext uri="{FF2B5EF4-FFF2-40B4-BE49-F238E27FC236}">
                <a16:creationId xmlns:a16="http://schemas.microsoft.com/office/drawing/2014/main" id="{09FA6682-C5B1-4499-A128-B2494515CE21}"/>
              </a:ext>
            </a:extLst>
          </p:cNvPr>
          <p:cNvSpPr txBox="1">
            <a:spLocks/>
          </p:cNvSpPr>
          <p:nvPr/>
        </p:nvSpPr>
        <p:spPr>
          <a:xfrm>
            <a:off x="838200" y="4608966"/>
            <a:ext cx="10515600" cy="975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5" name="ZoneTexte 4">
            <a:extLst>
              <a:ext uri="{FF2B5EF4-FFF2-40B4-BE49-F238E27FC236}">
                <a16:creationId xmlns:a16="http://schemas.microsoft.com/office/drawing/2014/main" id="{1F9895EB-EDE7-824D-B864-FB6CEBFB9BE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6" name="ZoneTexte 5">
            <a:extLst>
              <a:ext uri="{FF2B5EF4-FFF2-40B4-BE49-F238E27FC236}">
                <a16:creationId xmlns:a16="http://schemas.microsoft.com/office/drawing/2014/main" id="{55C9597E-1CB8-1B45-AD74-F2B265FD4329}"/>
              </a:ext>
            </a:extLst>
          </p:cNvPr>
          <p:cNvSpPr txBox="1"/>
          <p:nvPr/>
        </p:nvSpPr>
        <p:spPr>
          <a:xfrm>
            <a:off x="838200" y="4773502"/>
            <a:ext cx="8757782" cy="646331"/>
          </a:xfrm>
          <a:prstGeom prst="rect">
            <a:avLst/>
          </a:prstGeom>
          <a:noFill/>
        </p:spPr>
        <p:txBody>
          <a:bodyPr wrap="none" rtlCol="0">
            <a:spAutoFit/>
          </a:bodyPr>
          <a:lstStyle/>
          <a:p>
            <a:r>
              <a:rPr lang="fr-FR" dirty="0"/>
              <a:t>Selon l’étude de Diamond et Evans (1972), 45 % des étudiants sont attirés par la solution 1. </a:t>
            </a:r>
          </a:p>
          <a:p>
            <a:r>
              <a:rPr lang="fr-FR" dirty="0"/>
              <a:t>Si elle est correcte, les autres ne le sont pas. A noter que la 4 est correcte dans tous les cas. </a:t>
            </a:r>
          </a:p>
        </p:txBody>
      </p:sp>
      <p:pic>
        <p:nvPicPr>
          <p:cNvPr id="7" name="Image 6">
            <a:extLst>
              <a:ext uri="{FF2B5EF4-FFF2-40B4-BE49-F238E27FC236}">
                <a16:creationId xmlns:a16="http://schemas.microsoft.com/office/drawing/2014/main" id="{9ED7B451-1A31-549E-EC9A-F490C63A3E14}"/>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5588454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D6186-F98D-BB44-CEE0-90D526F06EDA}"/>
              </a:ext>
            </a:extLst>
          </p:cNvPr>
          <p:cNvSpPr>
            <a:spLocks noGrp="1"/>
          </p:cNvSpPr>
          <p:nvPr>
            <p:ph type="title"/>
          </p:nvPr>
        </p:nvSpPr>
        <p:spPr/>
        <p:txBody>
          <a:bodyPr/>
          <a:lstStyle/>
          <a:p>
            <a:r>
              <a:rPr lang="fr-FR" dirty="0"/>
              <a:t>Quelques exemples </a:t>
            </a:r>
          </a:p>
        </p:txBody>
      </p:sp>
      <p:sp>
        <p:nvSpPr>
          <p:cNvPr id="3" name="Espace réservé du contenu 2">
            <a:extLst>
              <a:ext uri="{FF2B5EF4-FFF2-40B4-BE49-F238E27FC236}">
                <a16:creationId xmlns:a16="http://schemas.microsoft.com/office/drawing/2014/main" id="{AFFF8BE4-1D94-25C5-AE7A-246BC9E5554D}"/>
              </a:ext>
            </a:extLst>
          </p:cNvPr>
          <p:cNvSpPr>
            <a:spLocks noGrp="1"/>
          </p:cNvSpPr>
          <p:nvPr>
            <p:ph idx="1"/>
          </p:nvPr>
        </p:nvSpPr>
        <p:spPr>
          <a:xfrm>
            <a:off x="838200" y="1825625"/>
            <a:ext cx="10515600" cy="2648404"/>
          </a:xfrm>
        </p:spPr>
        <p:txBody>
          <a:bodyPr>
            <a:normAutofit/>
          </a:bodyPr>
          <a:lstStyle/>
          <a:p>
            <a:pPr marL="0" indent="0">
              <a:buNone/>
            </a:pPr>
            <a:r>
              <a:rPr lang="fr-BE" sz="2800" dirty="0">
                <a:solidFill>
                  <a:srgbClr val="000000"/>
                </a:solidFill>
                <a:latin typeface="Arial" charset="0"/>
                <a:ea typeface="ＭＳ Ｐゴシック" charset="0"/>
                <a:cs typeface="ＭＳ Ｐゴシック" charset="0"/>
              </a:rPr>
              <a:t>Le Parti National Augustin a son quartier général à</a:t>
            </a:r>
          </a:p>
          <a:p>
            <a:pPr lvl="1">
              <a:buNone/>
            </a:pPr>
            <a:r>
              <a:rPr lang="fr-BE" sz="2800" dirty="0">
                <a:solidFill>
                  <a:srgbClr val="000000"/>
                </a:solidFill>
                <a:latin typeface="Arial" charset="0"/>
                <a:ea typeface="ＭＳ Ｐゴシック" charset="0"/>
                <a:cs typeface="ＭＳ Ｐゴシック" charset="0"/>
              </a:rPr>
              <a:t>	1. </a:t>
            </a:r>
            <a:r>
              <a:rPr lang="fr-BE" sz="2800" dirty="0" err="1">
                <a:solidFill>
                  <a:srgbClr val="000000"/>
                </a:solidFill>
                <a:latin typeface="Arial" charset="0"/>
                <a:ea typeface="ＭＳ Ｐゴシック" charset="0"/>
                <a:cs typeface="ＭＳ Ｐゴシック" charset="0"/>
              </a:rPr>
              <a:t>Camdem</a:t>
            </a:r>
            <a:r>
              <a:rPr lang="fr-BE" sz="2800" dirty="0">
                <a:solidFill>
                  <a:srgbClr val="000000"/>
                </a:solidFill>
                <a:latin typeface="Arial" charset="0"/>
                <a:ea typeface="ＭＳ Ｐゴシック" charset="0"/>
                <a:cs typeface="ＭＳ Ｐゴシック" charset="0"/>
              </a:rPr>
              <a:t>, dans le new jersey</a:t>
            </a:r>
          </a:p>
          <a:p>
            <a:pPr lvl="1">
              <a:buNone/>
            </a:pPr>
            <a:r>
              <a:rPr lang="fr-BE" sz="2800" dirty="0">
                <a:solidFill>
                  <a:srgbClr val="000000"/>
                </a:solidFill>
                <a:latin typeface="Arial" charset="0"/>
                <a:ea typeface="ＭＳ Ｐゴシック" charset="0"/>
                <a:cs typeface="ＭＳ Ｐゴシック" charset="0"/>
              </a:rPr>
              <a:t>	2. St Augustin, en Floride</a:t>
            </a:r>
          </a:p>
          <a:p>
            <a:pPr lvl="1">
              <a:buNone/>
            </a:pPr>
            <a:r>
              <a:rPr lang="fr-BE" sz="2800" dirty="0">
                <a:solidFill>
                  <a:srgbClr val="000000"/>
                </a:solidFill>
                <a:latin typeface="Arial" charset="0"/>
                <a:ea typeface="ＭＳ Ｐゴシック" charset="0"/>
                <a:cs typeface="ＭＳ Ｐゴシック" charset="0"/>
              </a:rPr>
              <a:t>	3. Palo Alto, en Californie</a:t>
            </a:r>
          </a:p>
          <a:p>
            <a:pPr lvl="1">
              <a:buNone/>
            </a:pPr>
            <a:r>
              <a:rPr lang="fr-BE" sz="2800" dirty="0">
                <a:solidFill>
                  <a:srgbClr val="000000"/>
                </a:solidFill>
                <a:latin typeface="Arial" charset="0"/>
                <a:ea typeface="ＭＳ Ｐゴシック" charset="0"/>
                <a:cs typeface="ＭＳ Ｐゴシック" charset="0"/>
              </a:rPr>
              <a:t>	4. Dallas, au Texas</a:t>
            </a:r>
          </a:p>
          <a:p>
            <a:pPr marL="0" indent="0">
              <a:buNone/>
            </a:pPr>
            <a:endParaRPr lang="fr-BE" sz="2800" dirty="0">
              <a:solidFill>
                <a:srgbClr val="000000"/>
              </a:solidFill>
              <a:latin typeface="Arial" charset="0"/>
              <a:ea typeface="ＭＳ Ｐゴシック" charset="0"/>
              <a:cs typeface="ＭＳ Ｐゴシック" charset="0"/>
            </a:endParaRPr>
          </a:p>
          <a:p>
            <a:pPr marL="0" indent="0">
              <a:buNone/>
            </a:pPr>
            <a:endParaRPr lang="fr-FR" dirty="0"/>
          </a:p>
        </p:txBody>
      </p:sp>
      <p:sp>
        <p:nvSpPr>
          <p:cNvPr id="4" name="Espace réservé du contenu 2">
            <a:extLst>
              <a:ext uri="{FF2B5EF4-FFF2-40B4-BE49-F238E27FC236}">
                <a16:creationId xmlns:a16="http://schemas.microsoft.com/office/drawing/2014/main" id="{09FA6682-C5B1-4499-A128-B2494515CE21}"/>
              </a:ext>
            </a:extLst>
          </p:cNvPr>
          <p:cNvSpPr txBox="1">
            <a:spLocks/>
          </p:cNvSpPr>
          <p:nvPr/>
        </p:nvSpPr>
        <p:spPr>
          <a:xfrm>
            <a:off x="838200" y="4608966"/>
            <a:ext cx="10515600" cy="975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5" name="ZoneTexte 4">
            <a:extLst>
              <a:ext uri="{FF2B5EF4-FFF2-40B4-BE49-F238E27FC236}">
                <a16:creationId xmlns:a16="http://schemas.microsoft.com/office/drawing/2014/main" id="{1F9895EB-EDE7-824D-B864-FB6CEBFB9BE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6" name="ZoneTexte 5">
            <a:extLst>
              <a:ext uri="{FF2B5EF4-FFF2-40B4-BE49-F238E27FC236}">
                <a16:creationId xmlns:a16="http://schemas.microsoft.com/office/drawing/2014/main" id="{55C9597E-1CB8-1B45-AD74-F2B265FD4329}"/>
              </a:ext>
            </a:extLst>
          </p:cNvPr>
          <p:cNvSpPr txBox="1"/>
          <p:nvPr/>
        </p:nvSpPr>
        <p:spPr>
          <a:xfrm>
            <a:off x="838200" y="4773502"/>
            <a:ext cx="10036629" cy="923330"/>
          </a:xfrm>
          <a:prstGeom prst="rect">
            <a:avLst/>
          </a:prstGeom>
          <a:noFill/>
        </p:spPr>
        <p:txBody>
          <a:bodyPr wrap="square" rtlCol="0">
            <a:spAutoFit/>
          </a:bodyPr>
          <a:lstStyle/>
          <a:p>
            <a:r>
              <a:rPr lang="fr-FR" dirty="0"/>
              <a:t>Selon l’étude de Diamond et Evans (1972), 76 % des étudiants sont attirés par la solution 2. Le mot Augustin est répété dans l’amorce et dans les solutions proposées </a:t>
            </a:r>
          </a:p>
          <a:p>
            <a:r>
              <a:rPr lang="fr-FR" dirty="0"/>
              <a:t>66 % des étudiants choisissent cette réponse dans l’étude de </a:t>
            </a:r>
            <a:r>
              <a:rPr lang="fr-FR" dirty="0" err="1"/>
              <a:t>Slakter</a:t>
            </a:r>
            <a:r>
              <a:rPr lang="fr-FR" dirty="0"/>
              <a:t> et al., 1972)</a:t>
            </a:r>
          </a:p>
        </p:txBody>
      </p:sp>
      <p:pic>
        <p:nvPicPr>
          <p:cNvPr id="7" name="Image 6">
            <a:extLst>
              <a:ext uri="{FF2B5EF4-FFF2-40B4-BE49-F238E27FC236}">
                <a16:creationId xmlns:a16="http://schemas.microsoft.com/office/drawing/2014/main" id="{A399236B-F7AC-41A5-64BE-78B9ED1131F7}"/>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563254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D6186-F98D-BB44-CEE0-90D526F06EDA}"/>
              </a:ext>
            </a:extLst>
          </p:cNvPr>
          <p:cNvSpPr>
            <a:spLocks noGrp="1"/>
          </p:cNvSpPr>
          <p:nvPr>
            <p:ph type="title"/>
          </p:nvPr>
        </p:nvSpPr>
        <p:spPr/>
        <p:txBody>
          <a:bodyPr/>
          <a:lstStyle/>
          <a:p>
            <a:r>
              <a:rPr lang="fr-FR" dirty="0"/>
              <a:t>Quelques exemples </a:t>
            </a:r>
          </a:p>
        </p:txBody>
      </p:sp>
      <p:sp>
        <p:nvSpPr>
          <p:cNvPr id="3" name="Espace réservé du contenu 2">
            <a:extLst>
              <a:ext uri="{FF2B5EF4-FFF2-40B4-BE49-F238E27FC236}">
                <a16:creationId xmlns:a16="http://schemas.microsoft.com/office/drawing/2014/main" id="{AFFF8BE4-1D94-25C5-AE7A-246BC9E5554D}"/>
              </a:ext>
            </a:extLst>
          </p:cNvPr>
          <p:cNvSpPr>
            <a:spLocks noGrp="1"/>
          </p:cNvSpPr>
          <p:nvPr>
            <p:ph idx="1"/>
          </p:nvPr>
        </p:nvSpPr>
        <p:spPr>
          <a:xfrm>
            <a:off x="838200" y="1825625"/>
            <a:ext cx="10515600" cy="2648404"/>
          </a:xfrm>
        </p:spPr>
        <p:txBody>
          <a:bodyPr>
            <a:normAutofit/>
          </a:bodyPr>
          <a:lstStyle/>
          <a:p>
            <a:pPr marL="0" indent="0">
              <a:buNone/>
            </a:pPr>
            <a:r>
              <a:rPr lang="fr-BE" sz="2800" dirty="0">
                <a:solidFill>
                  <a:srgbClr val="000000"/>
                </a:solidFill>
                <a:latin typeface="Arial" charset="0"/>
                <a:ea typeface="ＭＳ Ｐゴシック" charset="0"/>
                <a:cs typeface="ＭＳ Ｐゴシック" charset="0"/>
              </a:rPr>
              <a:t>Le vent du désert de </a:t>
            </a:r>
            <a:r>
              <a:rPr lang="fr-BE" sz="2800" dirty="0" err="1">
                <a:solidFill>
                  <a:srgbClr val="000000"/>
                </a:solidFill>
                <a:latin typeface="Arial" charset="0"/>
                <a:ea typeface="ＭＳ Ｐゴシック" charset="0"/>
                <a:cs typeface="ＭＳ Ｐゴシック" charset="0"/>
              </a:rPr>
              <a:t>Zubi</a:t>
            </a:r>
            <a:r>
              <a:rPr lang="fr-BE" sz="2800" dirty="0">
                <a:solidFill>
                  <a:srgbClr val="000000"/>
                </a:solidFill>
                <a:latin typeface="Arial" charset="0"/>
                <a:ea typeface="ＭＳ Ｐゴシック" charset="0"/>
                <a:cs typeface="ＭＳ Ｐゴシック" charset="0"/>
              </a:rPr>
              <a:t> est fait </a:t>
            </a:r>
          </a:p>
          <a:p>
            <a:pPr marL="0" indent="0">
              <a:buNone/>
            </a:pPr>
            <a:r>
              <a:rPr lang="fr-BE" sz="2800" dirty="0">
                <a:solidFill>
                  <a:srgbClr val="000000"/>
                </a:solidFill>
                <a:latin typeface="Arial" charset="0"/>
                <a:ea typeface="ＭＳ Ｐゴシック" charset="0"/>
                <a:cs typeface="ＭＳ Ｐゴシック" charset="0"/>
              </a:rPr>
              <a:t>	1. de petits insectes</a:t>
            </a:r>
          </a:p>
          <a:p>
            <a:pPr marL="0" indent="0">
              <a:buNone/>
            </a:pPr>
            <a:r>
              <a:rPr lang="fr-BE" sz="2800" dirty="0">
                <a:solidFill>
                  <a:srgbClr val="000000"/>
                </a:solidFill>
                <a:latin typeface="Arial" charset="0"/>
                <a:ea typeface="ＭＳ Ｐゴシック" charset="0"/>
                <a:cs typeface="ＭＳ Ｐゴシック" charset="0"/>
              </a:rPr>
              <a:t>	2. de cristaux de cuivre</a:t>
            </a:r>
          </a:p>
          <a:p>
            <a:pPr marL="0" indent="0">
              <a:buNone/>
            </a:pPr>
            <a:r>
              <a:rPr lang="fr-BE" sz="2800" dirty="0">
                <a:solidFill>
                  <a:srgbClr val="000000"/>
                </a:solidFill>
                <a:latin typeface="Arial" charset="0"/>
                <a:ea typeface="ＭＳ Ｐゴシック" charset="0"/>
                <a:cs typeface="ＭＳ Ｐゴシック" charset="0"/>
              </a:rPr>
              <a:t>	3. de cristaux de glace</a:t>
            </a:r>
          </a:p>
          <a:p>
            <a:pPr marL="0" indent="0">
              <a:buNone/>
            </a:pPr>
            <a:r>
              <a:rPr lang="fr-BE" sz="2800" dirty="0">
                <a:solidFill>
                  <a:srgbClr val="000000"/>
                </a:solidFill>
                <a:latin typeface="Arial" charset="0"/>
                <a:ea typeface="ＭＳ Ｐゴシック" charset="0"/>
                <a:cs typeface="ＭＳ Ｐゴシック" charset="0"/>
              </a:rPr>
              <a:t>	4. d’aiguilles de pins</a:t>
            </a:r>
          </a:p>
          <a:p>
            <a:pPr marL="0" indent="0">
              <a:buNone/>
            </a:pPr>
            <a:endParaRPr lang="fr-BE" sz="2800" dirty="0">
              <a:solidFill>
                <a:srgbClr val="000000"/>
              </a:solidFill>
              <a:latin typeface="Arial" charset="0"/>
              <a:ea typeface="ＭＳ Ｐゴシック" charset="0"/>
              <a:cs typeface="ＭＳ Ｐゴシック" charset="0"/>
            </a:endParaRPr>
          </a:p>
          <a:p>
            <a:pPr marL="0" indent="0">
              <a:buNone/>
            </a:pPr>
            <a:endParaRPr lang="fr-FR" dirty="0"/>
          </a:p>
        </p:txBody>
      </p:sp>
      <p:sp>
        <p:nvSpPr>
          <p:cNvPr id="4" name="Espace réservé du contenu 2">
            <a:extLst>
              <a:ext uri="{FF2B5EF4-FFF2-40B4-BE49-F238E27FC236}">
                <a16:creationId xmlns:a16="http://schemas.microsoft.com/office/drawing/2014/main" id="{09FA6682-C5B1-4499-A128-B2494515CE21}"/>
              </a:ext>
            </a:extLst>
          </p:cNvPr>
          <p:cNvSpPr txBox="1">
            <a:spLocks/>
          </p:cNvSpPr>
          <p:nvPr/>
        </p:nvSpPr>
        <p:spPr>
          <a:xfrm>
            <a:off x="838200" y="4608966"/>
            <a:ext cx="10515600" cy="975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5" name="ZoneTexte 4">
            <a:extLst>
              <a:ext uri="{FF2B5EF4-FFF2-40B4-BE49-F238E27FC236}">
                <a16:creationId xmlns:a16="http://schemas.microsoft.com/office/drawing/2014/main" id="{1F9895EB-EDE7-824D-B864-FB6CEBFB9BE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6" name="ZoneTexte 5">
            <a:extLst>
              <a:ext uri="{FF2B5EF4-FFF2-40B4-BE49-F238E27FC236}">
                <a16:creationId xmlns:a16="http://schemas.microsoft.com/office/drawing/2014/main" id="{55C9597E-1CB8-1B45-AD74-F2B265FD4329}"/>
              </a:ext>
            </a:extLst>
          </p:cNvPr>
          <p:cNvSpPr txBox="1"/>
          <p:nvPr/>
        </p:nvSpPr>
        <p:spPr>
          <a:xfrm>
            <a:off x="838200" y="4773502"/>
            <a:ext cx="8229112" cy="646331"/>
          </a:xfrm>
          <a:prstGeom prst="rect">
            <a:avLst/>
          </a:prstGeom>
          <a:noFill/>
        </p:spPr>
        <p:txBody>
          <a:bodyPr wrap="none" rtlCol="0">
            <a:spAutoFit/>
          </a:bodyPr>
          <a:lstStyle/>
          <a:p>
            <a:r>
              <a:rPr lang="fr-FR" dirty="0"/>
              <a:t>Selon l’étude de </a:t>
            </a:r>
            <a:r>
              <a:rPr lang="fr-FR" dirty="0" err="1"/>
              <a:t>Slakter</a:t>
            </a:r>
            <a:r>
              <a:rPr lang="fr-FR" dirty="0"/>
              <a:t> et al. (1972), 84 % des étudiants sont attirés par la solution 3. </a:t>
            </a:r>
          </a:p>
          <a:p>
            <a:r>
              <a:rPr lang="fr-FR" dirty="0"/>
              <a:t>Il s’agit de celle qui est la plus plausible, les autres semblant absurdes. </a:t>
            </a:r>
          </a:p>
        </p:txBody>
      </p:sp>
      <p:pic>
        <p:nvPicPr>
          <p:cNvPr id="7" name="Image 6">
            <a:extLst>
              <a:ext uri="{FF2B5EF4-FFF2-40B4-BE49-F238E27FC236}">
                <a16:creationId xmlns:a16="http://schemas.microsoft.com/office/drawing/2014/main" id="{9D9CF0FC-E012-F4CC-23DA-5FA70C701BA4}"/>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893352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5CB41-2FFE-C6A3-90C1-EAA5B86A623A}"/>
            </a:ext>
          </a:extLst>
        </p:cNvPr>
        <p:cNvGrpSpPr/>
        <p:nvPr/>
      </p:nvGrpSpPr>
      <p:grpSpPr>
        <a:xfrm>
          <a:off x="0" y="0"/>
          <a:ext cx="0" cy="0"/>
          <a:chOff x="0" y="0"/>
          <a:chExt cx="0" cy="0"/>
        </a:xfrm>
      </p:grpSpPr>
      <p:sp>
        <p:nvSpPr>
          <p:cNvPr id="7" name="ZoneTexte 6">
            <a:extLst>
              <a:ext uri="{FF2B5EF4-FFF2-40B4-BE49-F238E27FC236}">
                <a16:creationId xmlns:a16="http://schemas.microsoft.com/office/drawing/2014/main" id="{C5C6A403-AE2D-C541-BC3B-8DDF05D0A2DC}"/>
              </a:ext>
            </a:extLst>
          </p:cNvPr>
          <p:cNvSpPr txBox="1"/>
          <p:nvPr/>
        </p:nvSpPr>
        <p:spPr>
          <a:xfrm>
            <a:off x="2726028" y="355342"/>
            <a:ext cx="6688428" cy="5909310"/>
          </a:xfrm>
          <a:prstGeom prst="rect">
            <a:avLst/>
          </a:prstGeom>
          <a:noFill/>
        </p:spPr>
        <p:txBody>
          <a:bodyPr wrap="square">
            <a:spAutoFit/>
          </a:bodyPr>
          <a:lstStyle/>
          <a:p>
            <a:pPr marL="0" lvl="0" indent="0">
              <a:buSzTx/>
              <a:buNone/>
              <a:defRPr sz="1800"/>
            </a:pPr>
            <a:r>
              <a:rPr lang="nl-BE" sz="1800" b="1" dirty="0"/>
              <a:t>Peut-on faire mieux que les QCM ? </a:t>
            </a:r>
            <a:br>
              <a:rPr lang="nl-BE" sz="1800" b="1" dirty="0"/>
            </a:br>
            <a:r>
              <a:rPr lang="nl-BE" sz="1800" b="1" dirty="0"/>
              <a:t>Quid des autres modalités de questionnement :</a:t>
            </a:r>
          </a:p>
          <a:p>
            <a:pPr marL="0" lvl="0" indent="0">
              <a:buSzTx/>
              <a:buNone/>
              <a:defRPr sz="1800"/>
            </a:pPr>
            <a:endParaRPr lang="nl-BE" sz="1800" dirty="0"/>
          </a:p>
          <a:p>
            <a:pPr marL="0" lvl="0" indent="0">
              <a:buSzTx/>
              <a:buNone/>
              <a:defRPr sz="1800"/>
            </a:pPr>
            <a:r>
              <a:rPr lang="nl-BE" sz="1800" dirty="0"/>
              <a:t>Un nombre d’informations limité pour prendre des décisions : l’échantillon de questions présenté à l’étudiant n’est souvent pas représentatif de l’ensemble de la matière (validité de contenu) et, à l’oral, peut varier d’un étudiant à l’autre (équité).</a:t>
            </a:r>
          </a:p>
          <a:p>
            <a:pPr marL="0" lvl="0" indent="0">
              <a:buSzTx/>
              <a:buNone/>
              <a:defRPr sz="1800"/>
            </a:pPr>
            <a:endParaRPr lang="nl-BE" sz="1800" dirty="0"/>
          </a:p>
          <a:p>
            <a:pPr marL="0" lvl="0" indent="0">
              <a:buSzTx/>
              <a:buNone/>
              <a:defRPr sz="1800"/>
            </a:pPr>
            <a:r>
              <a:rPr lang="nl-BE" sz="1800" dirty="0"/>
              <a:t>La réponse nécessite des compétences verbales ou kinesthésiques, ce qui peut "brouiller" l’évaluation.</a:t>
            </a:r>
          </a:p>
          <a:p>
            <a:pPr marL="0" lvl="0" indent="0">
              <a:buSzTx/>
              <a:buNone/>
              <a:defRPr sz="1800"/>
            </a:pPr>
            <a:endParaRPr lang="nl-BE" sz="1800" dirty="0"/>
          </a:p>
          <a:p>
            <a:pPr marL="0" lvl="0" indent="0">
              <a:buSzTx/>
              <a:buNone/>
              <a:defRPr sz="1800"/>
            </a:pPr>
            <a:r>
              <a:rPr lang="nl-BE" sz="1800" dirty="0"/>
              <a:t>Le jugement humain lors de la correction entraîne de nombreux biais bien documentés, ce qui limite la fidélité intra et inter-correcteur. Les professeur sous-estiment ces biais.</a:t>
            </a:r>
          </a:p>
          <a:p>
            <a:pPr marL="0" lvl="0" indent="0">
              <a:buSzTx/>
              <a:buNone/>
              <a:defRPr sz="1800"/>
            </a:pPr>
            <a:endParaRPr lang="nl-BE" sz="1800" dirty="0"/>
          </a:p>
          <a:p>
            <a:pPr marL="0" lvl="0" indent="0">
              <a:buSzTx/>
              <a:buNone/>
              <a:defRPr sz="1800"/>
            </a:pPr>
            <a:r>
              <a:rPr lang="nl-BE" sz="1800" dirty="0"/>
              <a:t>Le temps de passation et/ou de correction est peu compatible avec la massification des étudiants.</a:t>
            </a:r>
          </a:p>
          <a:p>
            <a:pPr marL="0" lvl="0" indent="0">
              <a:buSzTx/>
              <a:buNone/>
              <a:defRPr sz="1800"/>
            </a:pPr>
            <a:endParaRPr lang="nl-BE" sz="1800" dirty="0"/>
          </a:p>
          <a:p>
            <a:pPr marL="0" lvl="0" indent="0">
              <a:buSzTx/>
              <a:buNone/>
              <a:defRPr sz="1800"/>
            </a:pPr>
            <a:r>
              <a:rPr lang="nl-BE" sz="1800" dirty="0"/>
              <a:t>Un biais de genre probable, défavorable aux garçons, peut se manifester.</a:t>
            </a:r>
          </a:p>
          <a:p>
            <a:pPr marL="0" lvl="0" indent="0">
              <a:buSzTx/>
              <a:buNone/>
              <a:defRPr sz="1800"/>
            </a:pPr>
            <a:endParaRPr lang="nl-BE" sz="1800" dirty="0"/>
          </a:p>
        </p:txBody>
      </p:sp>
      <p:pic>
        <p:nvPicPr>
          <p:cNvPr id="2" name="Image 1" descr="loupe4.jpg">
            <a:extLst>
              <a:ext uri="{FF2B5EF4-FFF2-40B4-BE49-F238E27FC236}">
                <a16:creationId xmlns:a16="http://schemas.microsoft.com/office/drawing/2014/main" id="{3E0B5062-79C3-14AD-FE8D-D6884111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63" y="4"/>
            <a:ext cx="2519965" cy="3284779"/>
          </a:xfrm>
          <a:prstGeom prst="rect">
            <a:avLst/>
          </a:prstGeom>
        </p:spPr>
      </p:pic>
      <p:pic>
        <p:nvPicPr>
          <p:cNvPr id="3" name="Image 2" descr="loupe2c.jpg">
            <a:extLst>
              <a:ext uri="{FF2B5EF4-FFF2-40B4-BE49-F238E27FC236}">
                <a16:creationId xmlns:a16="http://schemas.microsoft.com/office/drawing/2014/main" id="{10A28D20-7A08-9038-4B36-298A6A410C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8104" y="0"/>
            <a:ext cx="2630606" cy="3429000"/>
          </a:xfrm>
          <a:prstGeom prst="rect">
            <a:avLst/>
          </a:prstGeom>
        </p:spPr>
      </p:pic>
      <p:pic>
        <p:nvPicPr>
          <p:cNvPr id="4" name="Image 3">
            <a:extLst>
              <a:ext uri="{FF2B5EF4-FFF2-40B4-BE49-F238E27FC236}">
                <a16:creationId xmlns:a16="http://schemas.microsoft.com/office/drawing/2014/main" id="{BC80177E-89D2-53DA-92C2-7F927949C7EF}"/>
              </a:ext>
            </a:extLst>
          </p:cNvPr>
          <p:cNvPicPr>
            <a:picLocks noChangeAspect="1"/>
          </p:cNvPicPr>
          <p:nvPr/>
        </p:nvPicPr>
        <p:blipFill>
          <a:blip r:embed="rId4"/>
          <a:stretch>
            <a:fillRect/>
          </a:stretch>
        </p:blipFill>
        <p:spPr>
          <a:xfrm>
            <a:off x="9878096" y="5972962"/>
            <a:ext cx="1925977" cy="591581"/>
          </a:xfrm>
          <a:prstGeom prst="rect">
            <a:avLst/>
          </a:prstGeom>
        </p:spPr>
      </p:pic>
      <p:sp>
        <p:nvSpPr>
          <p:cNvPr id="5" name="Rectangle : coins arrondis 4">
            <a:extLst>
              <a:ext uri="{FF2B5EF4-FFF2-40B4-BE49-F238E27FC236}">
                <a16:creationId xmlns:a16="http://schemas.microsoft.com/office/drawing/2014/main" id="{5E57335E-B440-A35A-961E-A25E30E74D27}"/>
              </a:ext>
            </a:extLst>
          </p:cNvPr>
          <p:cNvSpPr/>
          <p:nvPr/>
        </p:nvSpPr>
        <p:spPr>
          <a:xfrm>
            <a:off x="3855027" y="1745673"/>
            <a:ext cx="4894118" cy="367838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D’où la nécessité de multiplier les modalités de questionnement et de proposer des QCM de grande qualité, construits selon les standards en la matière.</a:t>
            </a:r>
          </a:p>
          <a:p>
            <a:pPr algn="ctr"/>
            <a:endParaRPr lang="fr-FR" dirty="0"/>
          </a:p>
        </p:txBody>
      </p:sp>
    </p:spTree>
    <p:extLst>
      <p:ext uri="{BB962C8B-B14F-4D97-AF65-F5344CB8AC3E}">
        <p14:creationId xmlns:p14="http://schemas.microsoft.com/office/powerpoint/2010/main" val="1229556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D6186-F98D-BB44-CEE0-90D526F06EDA}"/>
              </a:ext>
            </a:extLst>
          </p:cNvPr>
          <p:cNvSpPr>
            <a:spLocks noGrp="1"/>
          </p:cNvSpPr>
          <p:nvPr>
            <p:ph type="title"/>
          </p:nvPr>
        </p:nvSpPr>
        <p:spPr/>
        <p:txBody>
          <a:bodyPr/>
          <a:lstStyle/>
          <a:p>
            <a:r>
              <a:rPr lang="fr-FR" dirty="0"/>
              <a:t>Quelques exemples </a:t>
            </a:r>
          </a:p>
        </p:txBody>
      </p:sp>
      <p:sp>
        <p:nvSpPr>
          <p:cNvPr id="3" name="Espace réservé du contenu 2">
            <a:extLst>
              <a:ext uri="{FF2B5EF4-FFF2-40B4-BE49-F238E27FC236}">
                <a16:creationId xmlns:a16="http://schemas.microsoft.com/office/drawing/2014/main" id="{AFFF8BE4-1D94-25C5-AE7A-246BC9E5554D}"/>
              </a:ext>
            </a:extLst>
          </p:cNvPr>
          <p:cNvSpPr>
            <a:spLocks noGrp="1"/>
          </p:cNvSpPr>
          <p:nvPr>
            <p:ph idx="1"/>
          </p:nvPr>
        </p:nvSpPr>
        <p:spPr>
          <a:xfrm>
            <a:off x="838200" y="1825625"/>
            <a:ext cx="11190514" cy="2648404"/>
          </a:xfrm>
        </p:spPr>
        <p:txBody>
          <a:bodyPr>
            <a:normAutofit/>
          </a:bodyPr>
          <a:lstStyle/>
          <a:p>
            <a:pPr marL="0" indent="0">
              <a:buNone/>
            </a:pPr>
            <a:r>
              <a:rPr lang="fr-BE" sz="2800" dirty="0">
                <a:solidFill>
                  <a:srgbClr val="000000"/>
                </a:solidFill>
                <a:latin typeface="Arial" charset="0"/>
                <a:ea typeface="ＭＳ Ｐゴシック" charset="0"/>
                <a:cs typeface="ＭＳ Ｐゴシック" charset="0"/>
              </a:rPr>
              <a:t>Herman Klavemann est célèbre parce que</a:t>
            </a:r>
          </a:p>
          <a:p>
            <a:pPr marL="914400" lvl="2" indent="0">
              <a:buNone/>
            </a:pPr>
            <a:r>
              <a:rPr lang="fr-BE" sz="2600" dirty="0">
                <a:solidFill>
                  <a:srgbClr val="000000"/>
                </a:solidFill>
                <a:latin typeface="Arial" charset="0"/>
                <a:ea typeface="ＭＳ Ｐゴシック" charset="0"/>
                <a:cs typeface="ＭＳ Ｐゴシック" charset="0"/>
              </a:rPr>
              <a:t>1. Il a développé toutes les échelles musicales utilisées en occident.</a:t>
            </a:r>
          </a:p>
          <a:p>
            <a:pPr marL="914400" lvl="2" indent="0">
              <a:buNone/>
            </a:pPr>
            <a:r>
              <a:rPr lang="fr-BE" sz="2600" dirty="0">
                <a:solidFill>
                  <a:srgbClr val="000000"/>
                </a:solidFill>
                <a:latin typeface="Arial" charset="0"/>
                <a:ea typeface="ＭＳ Ｐゴシック" charset="0"/>
                <a:cs typeface="ＭＳ Ｐゴシック" charset="0"/>
              </a:rPr>
              <a:t>2. Il a composé toutes les sonates pendant la période romantique.</a:t>
            </a:r>
          </a:p>
          <a:p>
            <a:pPr marL="914400" lvl="2" indent="0">
              <a:buNone/>
            </a:pPr>
            <a:r>
              <a:rPr lang="fr-BE" sz="2600" dirty="0">
                <a:solidFill>
                  <a:srgbClr val="000000"/>
                </a:solidFill>
                <a:latin typeface="Arial" charset="0"/>
                <a:ea typeface="ＭＳ Ｐゴシック" charset="0"/>
                <a:cs typeface="ＭＳ Ｐゴシック" charset="0"/>
              </a:rPr>
              <a:t>3. Il a traduit tous les classiques russes en anglais.</a:t>
            </a:r>
          </a:p>
          <a:p>
            <a:pPr marL="914400" lvl="2" indent="0">
              <a:buNone/>
            </a:pPr>
            <a:r>
              <a:rPr lang="fr-BE" sz="2600" dirty="0">
                <a:solidFill>
                  <a:srgbClr val="000000"/>
                </a:solidFill>
                <a:latin typeface="Arial" charset="0"/>
                <a:ea typeface="ＭＳ Ｐゴシック" charset="0"/>
                <a:cs typeface="ＭＳ Ｐゴシック" charset="0"/>
              </a:rPr>
              <a:t>4. Il a inventé l’épingle de sûreté.</a:t>
            </a:r>
          </a:p>
          <a:p>
            <a:pPr marL="0" indent="0">
              <a:buNone/>
            </a:pPr>
            <a:endParaRPr lang="fr-BE" sz="2800" dirty="0">
              <a:solidFill>
                <a:srgbClr val="000000"/>
              </a:solidFill>
              <a:latin typeface="Arial" charset="0"/>
              <a:ea typeface="ＭＳ Ｐゴシック" charset="0"/>
              <a:cs typeface="ＭＳ Ｐゴシック" charset="0"/>
            </a:endParaRPr>
          </a:p>
          <a:p>
            <a:pPr marL="0" indent="0">
              <a:buNone/>
            </a:pPr>
            <a:endParaRPr lang="fr-FR" dirty="0"/>
          </a:p>
        </p:txBody>
      </p:sp>
      <p:sp>
        <p:nvSpPr>
          <p:cNvPr id="4" name="Espace réservé du contenu 2">
            <a:extLst>
              <a:ext uri="{FF2B5EF4-FFF2-40B4-BE49-F238E27FC236}">
                <a16:creationId xmlns:a16="http://schemas.microsoft.com/office/drawing/2014/main" id="{09FA6682-C5B1-4499-A128-B2494515CE21}"/>
              </a:ext>
            </a:extLst>
          </p:cNvPr>
          <p:cNvSpPr txBox="1">
            <a:spLocks/>
          </p:cNvSpPr>
          <p:nvPr/>
        </p:nvSpPr>
        <p:spPr>
          <a:xfrm>
            <a:off x="838200" y="4608966"/>
            <a:ext cx="10515600" cy="975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5" name="ZoneTexte 4">
            <a:extLst>
              <a:ext uri="{FF2B5EF4-FFF2-40B4-BE49-F238E27FC236}">
                <a16:creationId xmlns:a16="http://schemas.microsoft.com/office/drawing/2014/main" id="{1F9895EB-EDE7-824D-B864-FB6CEBFB9BE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6" name="ZoneTexte 5">
            <a:extLst>
              <a:ext uri="{FF2B5EF4-FFF2-40B4-BE49-F238E27FC236}">
                <a16:creationId xmlns:a16="http://schemas.microsoft.com/office/drawing/2014/main" id="{55C9597E-1CB8-1B45-AD74-F2B265FD4329}"/>
              </a:ext>
            </a:extLst>
          </p:cNvPr>
          <p:cNvSpPr txBox="1"/>
          <p:nvPr/>
        </p:nvSpPr>
        <p:spPr>
          <a:xfrm>
            <a:off x="838201" y="4773502"/>
            <a:ext cx="10515600" cy="1200329"/>
          </a:xfrm>
          <a:prstGeom prst="rect">
            <a:avLst/>
          </a:prstGeom>
          <a:noFill/>
        </p:spPr>
        <p:txBody>
          <a:bodyPr wrap="square" rtlCol="0">
            <a:spAutoFit/>
          </a:bodyPr>
          <a:lstStyle/>
          <a:p>
            <a:r>
              <a:rPr lang="fr-FR" dirty="0"/>
              <a:t>Selon l’étude de Diamond et Evans (1972), 50 % des étudiants sont attirés par la solution 4. Ils sont 41 % dans l’étude de Skalter et al. (1972)  </a:t>
            </a:r>
          </a:p>
          <a:p>
            <a:r>
              <a:rPr lang="fr-FR" dirty="0"/>
              <a:t>Des solutions comprenant des mots tels que  « tous », « toujours », « jamais » sont moins attractives pour les étudiants </a:t>
            </a:r>
          </a:p>
        </p:txBody>
      </p:sp>
      <p:pic>
        <p:nvPicPr>
          <p:cNvPr id="7" name="Image 6">
            <a:extLst>
              <a:ext uri="{FF2B5EF4-FFF2-40B4-BE49-F238E27FC236}">
                <a16:creationId xmlns:a16="http://schemas.microsoft.com/office/drawing/2014/main" id="{4F15A33A-7B37-5C2B-766A-F401D49A2B86}"/>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0849161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ED6186-F98D-BB44-CEE0-90D526F06EDA}"/>
              </a:ext>
            </a:extLst>
          </p:cNvPr>
          <p:cNvSpPr>
            <a:spLocks noGrp="1"/>
          </p:cNvSpPr>
          <p:nvPr>
            <p:ph type="title"/>
          </p:nvPr>
        </p:nvSpPr>
        <p:spPr/>
        <p:txBody>
          <a:bodyPr/>
          <a:lstStyle/>
          <a:p>
            <a:r>
              <a:rPr lang="fr-FR" dirty="0"/>
              <a:t>Quelques exemples </a:t>
            </a:r>
          </a:p>
        </p:txBody>
      </p:sp>
      <p:sp>
        <p:nvSpPr>
          <p:cNvPr id="3" name="Espace réservé du contenu 2">
            <a:extLst>
              <a:ext uri="{FF2B5EF4-FFF2-40B4-BE49-F238E27FC236}">
                <a16:creationId xmlns:a16="http://schemas.microsoft.com/office/drawing/2014/main" id="{AFFF8BE4-1D94-25C5-AE7A-246BC9E5554D}"/>
              </a:ext>
            </a:extLst>
          </p:cNvPr>
          <p:cNvSpPr>
            <a:spLocks noGrp="1"/>
          </p:cNvSpPr>
          <p:nvPr>
            <p:ph idx="1"/>
          </p:nvPr>
        </p:nvSpPr>
        <p:spPr>
          <a:xfrm>
            <a:off x="838200" y="1825625"/>
            <a:ext cx="11190514" cy="2648404"/>
          </a:xfrm>
        </p:spPr>
        <p:txBody>
          <a:bodyPr>
            <a:normAutofit/>
          </a:bodyPr>
          <a:lstStyle/>
          <a:p>
            <a:pPr marL="0" indent="0">
              <a:buNone/>
            </a:pPr>
            <a:r>
              <a:rPr lang="fr-BE" sz="2800" dirty="0">
                <a:solidFill>
                  <a:srgbClr val="000000"/>
                </a:solidFill>
                <a:latin typeface="Arial" charset="0"/>
                <a:ea typeface="ＭＳ Ｐゴシック" charset="0"/>
                <a:cs typeface="ＭＳ Ｐゴシック" charset="0"/>
              </a:rPr>
              <a:t>La loi Davis (XIX° siècle)</a:t>
            </a:r>
          </a:p>
          <a:p>
            <a:pPr marL="457200" lvl="1" indent="0">
              <a:buNone/>
            </a:pPr>
            <a:r>
              <a:rPr lang="fr-BE" dirty="0">
                <a:solidFill>
                  <a:srgbClr val="000000"/>
                </a:solidFill>
                <a:latin typeface="Arial" charset="0"/>
                <a:ea typeface="ＭＳ Ｐゴシック" charset="0"/>
                <a:cs typeface="ＭＳ Ｐゴシック" charset="0"/>
              </a:rPr>
              <a:t>1. Fournit de l’argent aux écoles</a:t>
            </a:r>
          </a:p>
          <a:p>
            <a:pPr marL="457200" lvl="1" indent="0">
              <a:buNone/>
            </a:pPr>
            <a:r>
              <a:rPr lang="fr-BE" dirty="0">
                <a:solidFill>
                  <a:srgbClr val="000000"/>
                </a:solidFill>
                <a:latin typeface="Arial" charset="0"/>
                <a:ea typeface="ＭＳ Ｐゴシック" charset="0"/>
                <a:cs typeface="ＭＳ Ｐゴシック" charset="0"/>
              </a:rPr>
              <a:t>2. Abolit une loi précédente</a:t>
            </a:r>
          </a:p>
          <a:p>
            <a:pPr marL="457200" lvl="1" indent="0">
              <a:buNone/>
            </a:pPr>
            <a:r>
              <a:rPr lang="fr-BE" dirty="0">
                <a:solidFill>
                  <a:srgbClr val="000000"/>
                </a:solidFill>
                <a:latin typeface="Arial" charset="0"/>
                <a:ea typeface="ＭＳ Ｐゴシック" charset="0"/>
                <a:cs typeface="ＭＳ Ｐゴシック" charset="0"/>
              </a:rPr>
              <a:t>3. Interdit la fabrication, la vente, le transport ou l’utilisation de divers médicaments qui étaient alors utilisés dans des intentions illégales</a:t>
            </a:r>
          </a:p>
          <a:p>
            <a:pPr marL="457200" lvl="1" indent="0">
              <a:buNone/>
            </a:pPr>
            <a:r>
              <a:rPr lang="fr-BE" dirty="0">
                <a:solidFill>
                  <a:srgbClr val="000000"/>
                </a:solidFill>
                <a:latin typeface="Arial" charset="0"/>
                <a:ea typeface="ＭＳ Ｐゴシック" charset="0"/>
                <a:cs typeface="ＭＳ Ｐゴシック" charset="0"/>
              </a:rPr>
              <a:t>4. Augmenta le salaire des agents de l’état</a:t>
            </a:r>
          </a:p>
          <a:p>
            <a:pPr marL="0" indent="0">
              <a:buNone/>
            </a:pPr>
            <a:endParaRPr lang="fr-BE" sz="2800" dirty="0">
              <a:solidFill>
                <a:srgbClr val="000000"/>
              </a:solidFill>
              <a:latin typeface="Arial" charset="0"/>
              <a:ea typeface="ＭＳ Ｐゴシック" charset="0"/>
              <a:cs typeface="ＭＳ Ｐゴシック" charset="0"/>
            </a:endParaRPr>
          </a:p>
          <a:p>
            <a:pPr marL="0" indent="0">
              <a:buNone/>
            </a:pPr>
            <a:endParaRPr lang="fr-BE" sz="2800" dirty="0">
              <a:solidFill>
                <a:srgbClr val="000000"/>
              </a:solidFill>
              <a:latin typeface="Arial" charset="0"/>
              <a:ea typeface="ＭＳ Ｐゴシック" charset="0"/>
              <a:cs typeface="ＭＳ Ｐゴシック" charset="0"/>
            </a:endParaRPr>
          </a:p>
          <a:p>
            <a:pPr marL="0" indent="0">
              <a:buNone/>
            </a:pPr>
            <a:endParaRPr lang="fr-FR" dirty="0"/>
          </a:p>
        </p:txBody>
      </p:sp>
      <p:sp>
        <p:nvSpPr>
          <p:cNvPr id="4" name="Espace réservé du contenu 2">
            <a:extLst>
              <a:ext uri="{FF2B5EF4-FFF2-40B4-BE49-F238E27FC236}">
                <a16:creationId xmlns:a16="http://schemas.microsoft.com/office/drawing/2014/main" id="{09FA6682-C5B1-4499-A128-B2494515CE21}"/>
              </a:ext>
            </a:extLst>
          </p:cNvPr>
          <p:cNvSpPr txBox="1">
            <a:spLocks/>
          </p:cNvSpPr>
          <p:nvPr/>
        </p:nvSpPr>
        <p:spPr>
          <a:xfrm>
            <a:off x="838200" y="4608966"/>
            <a:ext cx="10515600" cy="975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5" name="ZoneTexte 4">
            <a:extLst>
              <a:ext uri="{FF2B5EF4-FFF2-40B4-BE49-F238E27FC236}">
                <a16:creationId xmlns:a16="http://schemas.microsoft.com/office/drawing/2014/main" id="{1F9895EB-EDE7-824D-B864-FB6CEBFB9BE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6" name="ZoneTexte 5">
            <a:extLst>
              <a:ext uri="{FF2B5EF4-FFF2-40B4-BE49-F238E27FC236}">
                <a16:creationId xmlns:a16="http://schemas.microsoft.com/office/drawing/2014/main" id="{55C9597E-1CB8-1B45-AD74-F2B265FD4329}"/>
              </a:ext>
            </a:extLst>
          </p:cNvPr>
          <p:cNvSpPr txBox="1"/>
          <p:nvPr/>
        </p:nvSpPr>
        <p:spPr>
          <a:xfrm>
            <a:off x="838201" y="4773502"/>
            <a:ext cx="10515600" cy="646331"/>
          </a:xfrm>
          <a:prstGeom prst="rect">
            <a:avLst/>
          </a:prstGeom>
          <a:noFill/>
        </p:spPr>
        <p:txBody>
          <a:bodyPr wrap="square" rtlCol="0">
            <a:spAutoFit/>
          </a:bodyPr>
          <a:lstStyle/>
          <a:p>
            <a:r>
              <a:rPr lang="fr-FR" dirty="0"/>
              <a:t>Selon l’étude de Diamond et Evans (1972), 53 % des étudiants sont attirés par la solution 3. </a:t>
            </a:r>
          </a:p>
          <a:p>
            <a:r>
              <a:rPr lang="fr-FR" dirty="0"/>
              <a:t>Des solutions plus longues et plus détaillées sont plus attractives</a:t>
            </a:r>
          </a:p>
        </p:txBody>
      </p:sp>
      <p:pic>
        <p:nvPicPr>
          <p:cNvPr id="7" name="Image 6">
            <a:extLst>
              <a:ext uri="{FF2B5EF4-FFF2-40B4-BE49-F238E27FC236}">
                <a16:creationId xmlns:a16="http://schemas.microsoft.com/office/drawing/2014/main" id="{14A4AE04-F23D-1FDA-72AC-89808BADF431}"/>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8866715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474915-4133-402F-584A-C697BD9A7B26}"/>
              </a:ext>
            </a:extLst>
          </p:cNvPr>
          <p:cNvSpPr>
            <a:spLocks noGrp="1"/>
          </p:cNvSpPr>
          <p:nvPr>
            <p:ph type="title"/>
          </p:nvPr>
        </p:nvSpPr>
        <p:spPr/>
        <p:txBody>
          <a:bodyPr/>
          <a:lstStyle/>
          <a:p>
            <a:r>
              <a:rPr lang="fr-FR" dirty="0"/>
              <a:t>Des règles de rédaction pour les QCM</a:t>
            </a:r>
          </a:p>
        </p:txBody>
      </p:sp>
      <p:sp>
        <p:nvSpPr>
          <p:cNvPr id="3" name="Espace réservé du contenu 2">
            <a:extLst>
              <a:ext uri="{FF2B5EF4-FFF2-40B4-BE49-F238E27FC236}">
                <a16:creationId xmlns:a16="http://schemas.microsoft.com/office/drawing/2014/main" id="{4D894683-E90A-5A7B-319F-BC5ED59CF378}"/>
              </a:ext>
            </a:extLst>
          </p:cNvPr>
          <p:cNvSpPr>
            <a:spLocks noGrp="1"/>
          </p:cNvSpPr>
          <p:nvPr>
            <p:ph idx="1"/>
          </p:nvPr>
        </p:nvSpPr>
        <p:spPr/>
        <p:txBody>
          <a:bodyPr/>
          <a:lstStyle/>
          <a:p>
            <a:pPr marL="328314" indent="-328314" defTabSz="829424" eaLnBrk="0">
              <a:buFontTx/>
              <a:buAutoNum type="alphaUcPeriod"/>
              <a:tabLst>
                <a:tab pos="250555" algn="l"/>
              </a:tabLst>
            </a:pPr>
            <a:r>
              <a:rPr lang="fr-BE" sz="2800" dirty="0">
                <a:solidFill>
                  <a:srgbClr val="000000"/>
                </a:solidFill>
                <a:latin typeface="Arial" charset="0"/>
              </a:rPr>
              <a:t> Règles de rédaction concernant l’adéquation aux objectifs</a:t>
            </a:r>
          </a:p>
          <a:p>
            <a:pPr marL="328314" indent="-328314" defTabSz="829424" eaLnBrk="0">
              <a:tabLst>
                <a:tab pos="250555" algn="l"/>
              </a:tabLst>
            </a:pPr>
            <a:endParaRPr lang="fr-BE" sz="1050" dirty="0">
              <a:solidFill>
                <a:srgbClr val="000000"/>
              </a:solidFill>
              <a:latin typeface="Arial" charset="0"/>
            </a:endParaRPr>
          </a:p>
          <a:p>
            <a:pPr marL="328314" indent="-328314" defTabSz="829424" eaLnBrk="0">
              <a:buFontTx/>
              <a:buAutoNum type="alphaUcPeriod" startAt="2"/>
              <a:tabLst>
                <a:tab pos="250555" algn="l"/>
              </a:tabLst>
            </a:pPr>
            <a:r>
              <a:rPr lang="fr-BE" sz="2800" dirty="0">
                <a:solidFill>
                  <a:srgbClr val="000000"/>
                </a:solidFill>
                <a:latin typeface="Arial" charset="0"/>
              </a:rPr>
              <a:t> Règles de rédaction concernant la valeur diagnostique de la réponse</a:t>
            </a:r>
          </a:p>
          <a:p>
            <a:pPr marL="328314" indent="-328314" defTabSz="829424" eaLnBrk="0">
              <a:tabLst>
                <a:tab pos="250555" algn="l"/>
              </a:tabLst>
            </a:pPr>
            <a:endParaRPr lang="fr-BE" sz="1050" dirty="0">
              <a:solidFill>
                <a:srgbClr val="000000"/>
              </a:solidFill>
              <a:latin typeface="Arial" charset="0"/>
            </a:endParaRPr>
          </a:p>
          <a:p>
            <a:pPr marL="328314" indent="-328314" defTabSz="829424" eaLnBrk="0">
              <a:buFontTx/>
              <a:buAutoNum type="alphaUcPeriod" startAt="3"/>
              <a:tabLst>
                <a:tab pos="250555" algn="l"/>
              </a:tabLst>
            </a:pPr>
            <a:r>
              <a:rPr lang="fr-BE" sz="2800" dirty="0">
                <a:solidFill>
                  <a:srgbClr val="000000"/>
                </a:solidFill>
                <a:latin typeface="Arial" charset="0"/>
              </a:rPr>
              <a:t> Règles de rédaction sur la forme</a:t>
            </a:r>
          </a:p>
          <a:p>
            <a:pPr marL="328314" indent="-328314" defTabSz="829424" eaLnBrk="0">
              <a:tabLst>
                <a:tab pos="250555" algn="l"/>
              </a:tabLst>
            </a:pPr>
            <a:endParaRPr lang="fr-BE" sz="1050" dirty="0">
              <a:solidFill>
                <a:srgbClr val="000000"/>
              </a:solidFill>
              <a:latin typeface="Arial" charset="0"/>
            </a:endParaRPr>
          </a:p>
          <a:p>
            <a:pPr marL="328314" indent="-328314" defTabSz="829424" eaLnBrk="0">
              <a:buFontTx/>
              <a:buAutoNum type="alphaUcPeriod" startAt="4"/>
              <a:tabLst>
                <a:tab pos="250555" algn="l"/>
              </a:tabLst>
            </a:pPr>
            <a:r>
              <a:rPr lang="fr-BE" sz="2800" dirty="0">
                <a:solidFill>
                  <a:srgbClr val="000000"/>
                </a:solidFill>
                <a:latin typeface="Arial" charset="0"/>
              </a:rPr>
              <a:t> Règles de rédaction des solutions proposées</a:t>
            </a:r>
          </a:p>
          <a:p>
            <a:pPr marL="328314" indent="-328314" defTabSz="829424" eaLnBrk="0">
              <a:buFontTx/>
              <a:buAutoNum type="alphaUcPeriod" startAt="4"/>
              <a:tabLst>
                <a:tab pos="250555" algn="l"/>
              </a:tabLst>
            </a:pPr>
            <a:r>
              <a:rPr lang="fr-FR" sz="2800" dirty="0">
                <a:solidFill>
                  <a:srgbClr val="000000"/>
                </a:solidFill>
                <a:latin typeface="Arial" charset="0"/>
              </a:rPr>
              <a:t> Règles de cohérence dans le test</a:t>
            </a:r>
          </a:p>
          <a:p>
            <a:endParaRPr lang="fr-FR" dirty="0"/>
          </a:p>
        </p:txBody>
      </p:sp>
      <p:sp>
        <p:nvSpPr>
          <p:cNvPr id="4" name="ZoneTexte 3">
            <a:extLst>
              <a:ext uri="{FF2B5EF4-FFF2-40B4-BE49-F238E27FC236}">
                <a16:creationId xmlns:a16="http://schemas.microsoft.com/office/drawing/2014/main" id="{E742C794-E952-1E66-0BC0-227DD6F00347}"/>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pic>
        <p:nvPicPr>
          <p:cNvPr id="5" name="Image 4">
            <a:extLst>
              <a:ext uri="{FF2B5EF4-FFF2-40B4-BE49-F238E27FC236}">
                <a16:creationId xmlns:a16="http://schemas.microsoft.com/office/drawing/2014/main" id="{2ACEDFDA-5AAA-FB35-F288-C02FC76F8C5D}"/>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726282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396D23-012D-239F-51A9-FDE1F327C65C}"/>
              </a:ext>
            </a:extLst>
          </p:cNvPr>
          <p:cNvSpPr>
            <a:spLocks noGrp="1"/>
          </p:cNvSpPr>
          <p:nvPr>
            <p:ph type="title"/>
          </p:nvPr>
        </p:nvSpPr>
        <p:spPr/>
        <p:txBody>
          <a:bodyPr>
            <a:normAutofit/>
          </a:bodyPr>
          <a:lstStyle/>
          <a:p>
            <a:r>
              <a:rPr lang="fr-BE" dirty="0">
                <a:latin typeface="Exo" panose="02000503000000000000"/>
                <a:ea typeface="+mn-ea"/>
                <a:cs typeface="+mn-cs"/>
              </a:rPr>
              <a:t>A. Règles concernant l’adéquation aux objectifs</a:t>
            </a:r>
            <a:endParaRPr lang="fr-FR" dirty="0">
              <a:latin typeface="Exo" panose="02000503000000000000"/>
              <a:ea typeface="+mn-ea"/>
              <a:cs typeface="+mn-cs"/>
            </a:endParaRPr>
          </a:p>
        </p:txBody>
      </p:sp>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lstStyle/>
          <a:p>
            <a:pPr marL="0" indent="0">
              <a:buNone/>
            </a:pPr>
            <a:r>
              <a:rPr lang="fr-FR" dirty="0"/>
              <a:t>Règle 1 : Il convient de n’utiliser la QCM que si elle est le type de question le plus approprié pour mesurer ce que l’on désire évaluer.</a:t>
            </a:r>
          </a:p>
        </p:txBody>
      </p:sp>
      <p:sp>
        <p:nvSpPr>
          <p:cNvPr id="4" name="ZoneTexte 3">
            <a:extLst>
              <a:ext uri="{FF2B5EF4-FFF2-40B4-BE49-F238E27FC236}">
                <a16:creationId xmlns:a16="http://schemas.microsoft.com/office/drawing/2014/main" id="{F1A25354-7791-E7BD-CB35-E5A79E1EBF8E}"/>
              </a:ext>
            </a:extLst>
          </p:cNvPr>
          <p:cNvSpPr txBox="1"/>
          <p:nvPr/>
        </p:nvSpPr>
        <p:spPr>
          <a:xfrm>
            <a:off x="1243445" y="2812888"/>
            <a:ext cx="9705109" cy="2492990"/>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Inventez un nom de poudre à lessiver en insistant sur l ’une de ses qualités : mousse abondante, propreté du linge, peu coûteuse, enlève toutes les taches …</a:t>
            </a:r>
          </a:p>
          <a:p>
            <a:pPr eaLnBrk="0">
              <a:lnSpc>
                <a:spcPct val="100000"/>
              </a:lnSpc>
              <a:buClrTx/>
              <a:buSzTx/>
              <a:buFontTx/>
              <a:buNone/>
              <a:defRPr/>
            </a:pPr>
            <a:r>
              <a:rPr lang="fr-BE" sz="1800" dirty="0">
                <a:solidFill>
                  <a:srgbClr val="000000"/>
                </a:solidFill>
              </a:rPr>
              <a:t>Choisissez le nom qui vous plaît le mieux.</a:t>
            </a:r>
            <a:r>
              <a:rPr lang="fr-BE" sz="2000" dirty="0">
                <a:solidFill>
                  <a:srgbClr val="000000"/>
                </a:solidFill>
              </a:rPr>
              <a:t> </a:t>
            </a:r>
          </a:p>
          <a:p>
            <a:pPr marL="914400" lvl="1" indent="-457200" eaLnBrk="0">
              <a:buFont typeface="+mj-lt"/>
              <a:buAutoNum type="arabicPeriod"/>
              <a:defRPr/>
            </a:pPr>
            <a:r>
              <a:rPr lang="fr-BE" sz="2000" dirty="0" err="1">
                <a:solidFill>
                  <a:srgbClr val="000000"/>
                </a:solidFill>
              </a:rPr>
              <a:t>Economous</a:t>
            </a:r>
            <a:endParaRPr lang="fr-BE" sz="2000" dirty="0">
              <a:solidFill>
                <a:srgbClr val="000000"/>
              </a:solidFill>
            </a:endParaRPr>
          </a:p>
          <a:p>
            <a:pPr marL="914400" lvl="1" indent="-457200" eaLnBrk="0">
              <a:buFont typeface="+mj-lt"/>
              <a:buAutoNum type="arabicPeriod"/>
              <a:defRPr/>
            </a:pPr>
            <a:r>
              <a:rPr lang="fr-BE" sz="2000" dirty="0" err="1">
                <a:solidFill>
                  <a:srgbClr val="000000"/>
                </a:solidFill>
              </a:rPr>
              <a:t>Kimouss</a:t>
            </a:r>
            <a:endParaRPr lang="fr-BE" sz="2000" dirty="0">
              <a:solidFill>
                <a:srgbClr val="000000"/>
              </a:solidFill>
            </a:endParaRPr>
          </a:p>
          <a:p>
            <a:pPr marL="914400" lvl="1" indent="-457200" eaLnBrk="0">
              <a:buFont typeface="+mj-lt"/>
              <a:buAutoNum type="arabicPeriod"/>
              <a:defRPr/>
            </a:pPr>
            <a:r>
              <a:rPr lang="fr-BE" sz="2000" dirty="0" err="1">
                <a:solidFill>
                  <a:srgbClr val="000000"/>
                </a:solidFill>
              </a:rPr>
              <a:t>Mouspacher</a:t>
            </a:r>
            <a:endParaRPr lang="fr-BE" sz="2000" dirty="0">
              <a:solidFill>
                <a:srgbClr val="000000"/>
              </a:solidFill>
            </a:endParaRPr>
          </a:p>
          <a:p>
            <a:pPr marL="914400" lvl="1" indent="-457200" eaLnBrk="0">
              <a:buFont typeface="+mj-lt"/>
              <a:buAutoNum type="arabicPeriod"/>
              <a:defRPr/>
            </a:pPr>
            <a:r>
              <a:rPr lang="fr-BE" sz="2000" dirty="0" err="1">
                <a:solidFill>
                  <a:srgbClr val="000000"/>
                </a:solidFill>
              </a:rPr>
              <a:t>Moustach</a:t>
            </a:r>
            <a:endParaRPr lang="fr-BE" sz="2000" dirty="0">
              <a:solidFill>
                <a:srgbClr val="000000"/>
              </a:solidFill>
            </a:endParaRPr>
          </a:p>
          <a:p>
            <a:pPr marL="914400" lvl="1" indent="-457200" eaLnBrk="0">
              <a:buFont typeface="+mj-lt"/>
              <a:buAutoNum type="arabicPeriod"/>
              <a:defRPr/>
            </a:pPr>
            <a:r>
              <a:rPr lang="fr-BE" sz="2000" dirty="0" err="1">
                <a:solidFill>
                  <a:srgbClr val="000000"/>
                </a:solidFill>
              </a:rPr>
              <a:t>Santach</a:t>
            </a:r>
            <a:endParaRPr lang="fr-BE" sz="2000" dirty="0">
              <a:solidFill>
                <a:srgbClr val="000000"/>
              </a:solidFill>
            </a:endParaRP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0" y="5426545"/>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Ici, une question ouverte aurait été plus pertinente.</a:t>
            </a:r>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pic>
        <p:nvPicPr>
          <p:cNvPr id="7" name="Image 6">
            <a:extLst>
              <a:ext uri="{FF2B5EF4-FFF2-40B4-BE49-F238E27FC236}">
                <a16:creationId xmlns:a16="http://schemas.microsoft.com/office/drawing/2014/main" id="{8DB60042-E8E9-E863-F367-B5373799B6E5}"/>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7136061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lstStyle/>
          <a:p>
            <a:pPr marL="0" indent="0">
              <a:buNone/>
            </a:pPr>
            <a:r>
              <a:rPr lang="fr-FR" dirty="0"/>
              <a:t>Règle 2 : La QCM doit correspondre à l’objectif visé, au comportement à évaluer.</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97299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Les questions sont proches mais visent des objectifs légèrement différents. </a:t>
            </a:r>
          </a:p>
          <a:p>
            <a:pPr marL="0" indent="0">
              <a:buFont typeface="Arial" panose="020B0604020202020204" pitchFamily="34" charset="0"/>
              <a:buNone/>
            </a:pPr>
            <a:r>
              <a:rPr lang="fr-FR" dirty="0"/>
              <a:t>La (a) convient à la situation du poissonnier, la (b) à celle du pêcheur</a:t>
            </a:r>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pic>
        <p:nvPicPr>
          <p:cNvPr id="7" name="Image 6">
            <a:extLst>
              <a:ext uri="{FF2B5EF4-FFF2-40B4-BE49-F238E27FC236}">
                <a16:creationId xmlns:a16="http://schemas.microsoft.com/office/drawing/2014/main" id="{7590E138-F0C7-F443-0071-010F43A1D193}"/>
              </a:ext>
            </a:extLst>
          </p:cNvPr>
          <p:cNvPicPr>
            <a:picLocks noChangeAspect="1"/>
          </p:cNvPicPr>
          <p:nvPr/>
        </p:nvPicPr>
        <p:blipFill>
          <a:blip r:embed="rId2"/>
          <a:stretch>
            <a:fillRect/>
          </a:stretch>
        </p:blipFill>
        <p:spPr>
          <a:xfrm>
            <a:off x="3366654" y="2581845"/>
            <a:ext cx="5458691" cy="2565203"/>
          </a:xfrm>
          <a:prstGeom prst="rect">
            <a:avLst/>
          </a:prstGeom>
        </p:spPr>
      </p:pic>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p:txBody>
          <a:bodyPr>
            <a:normAutofit/>
          </a:bodyPr>
          <a:lstStyle/>
          <a:p>
            <a:r>
              <a:rPr lang="fr-BE" dirty="0">
                <a:latin typeface="Exo" panose="02000503000000000000"/>
                <a:ea typeface="+mn-ea"/>
                <a:cs typeface="+mn-cs"/>
              </a:rPr>
              <a:t>A. Règles concernant l’adéquation aux objectifs</a:t>
            </a:r>
            <a:endParaRPr lang="fr-FR" dirty="0">
              <a:latin typeface="Exo" panose="02000503000000000000"/>
              <a:ea typeface="+mn-ea"/>
              <a:cs typeface="+mn-cs"/>
            </a:endParaRPr>
          </a:p>
        </p:txBody>
      </p:sp>
      <p:pic>
        <p:nvPicPr>
          <p:cNvPr id="2" name="Image 1">
            <a:extLst>
              <a:ext uri="{FF2B5EF4-FFF2-40B4-BE49-F238E27FC236}">
                <a16:creationId xmlns:a16="http://schemas.microsoft.com/office/drawing/2014/main" id="{9F97C8AB-84CE-B891-2A17-828ADFB591FC}"/>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361639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3 : La QCM ne doit pas perturber les apprentissages. Il faut éviter les distracteurs pouvant fixer une erreur dans l’esprit de l’étudiant.</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088015"/>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Une question portant sur des données perceptives (visuelles ou sonores) peut perturber les apprentissages (</a:t>
            </a:r>
            <a:r>
              <a:rPr lang="fr-FR" dirty="0" err="1"/>
              <a:t>Karraker</a:t>
            </a:r>
            <a:r>
              <a:rPr lang="fr-FR" dirty="0"/>
              <a:t>, 1967)</a:t>
            </a:r>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p:txBody>
          <a:bodyPr>
            <a:normAutofit/>
          </a:bodyPr>
          <a:lstStyle/>
          <a:p>
            <a:r>
              <a:rPr lang="fr-BE" dirty="0">
                <a:latin typeface="Exo" panose="02000503000000000000"/>
                <a:ea typeface="+mn-ea"/>
                <a:cs typeface="+mn-cs"/>
              </a:rPr>
              <a:t>A. Règles concernant l’adéquation aux objectifs</a:t>
            </a:r>
            <a:endParaRPr lang="fr-FR" dirty="0">
              <a:latin typeface="Exo" panose="02000503000000000000"/>
              <a:ea typeface="+mn-ea"/>
              <a:cs typeface="+mn-cs"/>
            </a:endParaRPr>
          </a:p>
        </p:txBody>
      </p:sp>
      <p:sp>
        <p:nvSpPr>
          <p:cNvPr id="8" name="ZoneTexte 7">
            <a:extLst>
              <a:ext uri="{FF2B5EF4-FFF2-40B4-BE49-F238E27FC236}">
                <a16:creationId xmlns:a16="http://schemas.microsoft.com/office/drawing/2014/main" id="{ED1585DC-E6A2-CF8E-4BB8-AB59919CB70E}"/>
              </a:ext>
            </a:extLst>
          </p:cNvPr>
          <p:cNvSpPr txBox="1"/>
          <p:nvPr/>
        </p:nvSpPr>
        <p:spPr>
          <a:xfrm>
            <a:off x="1243445" y="2812888"/>
            <a:ext cx="9705109" cy="1908215"/>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Choisissez l’orthographe correcte</a:t>
            </a:r>
          </a:p>
          <a:p>
            <a:pPr marL="914400" lvl="1" indent="-457200" eaLnBrk="0">
              <a:buFont typeface="+mj-lt"/>
              <a:buAutoNum type="arabicPeriod"/>
              <a:defRPr/>
            </a:pPr>
            <a:r>
              <a:rPr lang="fr-BE" sz="2000" dirty="0" err="1">
                <a:solidFill>
                  <a:srgbClr val="000000"/>
                </a:solidFill>
              </a:rPr>
              <a:t>Horkidée</a:t>
            </a:r>
            <a:endParaRPr lang="fr-BE" sz="2000" dirty="0">
              <a:solidFill>
                <a:srgbClr val="000000"/>
              </a:solidFill>
            </a:endParaRPr>
          </a:p>
          <a:p>
            <a:pPr marL="914400" lvl="1" indent="-457200" eaLnBrk="0">
              <a:buFont typeface="+mj-lt"/>
              <a:buAutoNum type="arabicPeriod"/>
              <a:defRPr/>
            </a:pPr>
            <a:r>
              <a:rPr lang="fr-BE" sz="2000" dirty="0" err="1">
                <a:solidFill>
                  <a:srgbClr val="000000"/>
                </a:solidFill>
              </a:rPr>
              <a:t>Horquidée</a:t>
            </a:r>
            <a:endParaRPr lang="fr-BE" sz="2000" dirty="0">
              <a:solidFill>
                <a:srgbClr val="000000"/>
              </a:solidFill>
            </a:endParaRPr>
          </a:p>
          <a:p>
            <a:pPr marL="914400" lvl="1" indent="-457200" eaLnBrk="0">
              <a:buFont typeface="+mj-lt"/>
              <a:buAutoNum type="arabicPeriod"/>
              <a:defRPr/>
            </a:pPr>
            <a:r>
              <a:rPr lang="fr-BE" sz="2000" dirty="0">
                <a:solidFill>
                  <a:srgbClr val="000000"/>
                </a:solidFill>
              </a:rPr>
              <a:t>Orchidée</a:t>
            </a:r>
          </a:p>
          <a:p>
            <a:pPr marL="914400" lvl="1" indent="-457200" eaLnBrk="0">
              <a:buFont typeface="+mj-lt"/>
              <a:buAutoNum type="arabicPeriod"/>
              <a:defRPr/>
            </a:pPr>
            <a:r>
              <a:rPr lang="fr-BE" sz="2000" dirty="0" err="1">
                <a:solidFill>
                  <a:srgbClr val="000000"/>
                </a:solidFill>
              </a:rPr>
              <a:t>Orkidée</a:t>
            </a:r>
            <a:r>
              <a:rPr lang="fr-BE" sz="2000" dirty="0">
                <a:solidFill>
                  <a:srgbClr val="000000"/>
                </a:solidFill>
              </a:rPr>
              <a:t> </a:t>
            </a:r>
          </a:p>
          <a:p>
            <a:pPr marL="914400" lvl="1" indent="-457200" eaLnBrk="0">
              <a:buFont typeface="+mj-lt"/>
              <a:buAutoNum type="arabicPeriod"/>
              <a:defRPr/>
            </a:pPr>
            <a:r>
              <a:rPr lang="fr-BE" sz="2000" dirty="0" err="1">
                <a:solidFill>
                  <a:srgbClr val="000000"/>
                </a:solidFill>
              </a:rPr>
              <a:t>Orquidée</a:t>
            </a:r>
            <a:endParaRPr lang="fr-BE" sz="2000" dirty="0">
              <a:solidFill>
                <a:srgbClr val="000000"/>
              </a:solidFill>
            </a:endParaRPr>
          </a:p>
        </p:txBody>
      </p:sp>
      <p:pic>
        <p:nvPicPr>
          <p:cNvPr id="2" name="Image 1">
            <a:extLst>
              <a:ext uri="{FF2B5EF4-FFF2-40B4-BE49-F238E27FC236}">
                <a16:creationId xmlns:a16="http://schemas.microsoft.com/office/drawing/2014/main" id="{AAE79D40-1C54-C2DF-B3F5-542E95B15242}"/>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938424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lstStyle/>
          <a:p>
            <a:pPr marL="0" indent="0">
              <a:buNone/>
            </a:pPr>
            <a:r>
              <a:rPr lang="fr-FR" dirty="0"/>
              <a:t>Règle 4 : La QCM doit renseigner l’évaluateur sur le processus mental utilisé par l’étudiant.</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Ici, on ne sait pas si l’étudiant a appliqué la formule ad hoc ou s’il a      compté le nombre de carré sous-jacents </a:t>
            </a:r>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B. Règles concernant la valeur diagnostique de la réponse</a:t>
            </a:r>
            <a:endParaRPr lang="fr-FR" dirty="0">
              <a:latin typeface="Exo" panose="02000503000000000000"/>
              <a:ea typeface="+mn-ea"/>
              <a:cs typeface="+mn-cs"/>
            </a:endParaRPr>
          </a:p>
        </p:txBody>
      </p:sp>
      <p:pic>
        <p:nvPicPr>
          <p:cNvPr id="4" name="Image 3">
            <a:extLst>
              <a:ext uri="{FF2B5EF4-FFF2-40B4-BE49-F238E27FC236}">
                <a16:creationId xmlns:a16="http://schemas.microsoft.com/office/drawing/2014/main" id="{3D3531FF-1A2C-5778-8C5D-63D9471947CC}"/>
              </a:ext>
            </a:extLst>
          </p:cNvPr>
          <p:cNvPicPr>
            <a:picLocks noChangeAspect="1"/>
          </p:cNvPicPr>
          <p:nvPr/>
        </p:nvPicPr>
        <p:blipFill>
          <a:blip r:embed="rId2"/>
          <a:stretch>
            <a:fillRect/>
          </a:stretch>
        </p:blipFill>
        <p:spPr>
          <a:xfrm>
            <a:off x="3008484" y="2584858"/>
            <a:ext cx="5522191" cy="2471689"/>
          </a:xfrm>
          <a:prstGeom prst="rect">
            <a:avLst/>
          </a:prstGeom>
        </p:spPr>
      </p:pic>
      <p:pic>
        <p:nvPicPr>
          <p:cNvPr id="2" name="Image 1">
            <a:extLst>
              <a:ext uri="{FF2B5EF4-FFF2-40B4-BE49-F238E27FC236}">
                <a16:creationId xmlns:a16="http://schemas.microsoft.com/office/drawing/2014/main" id="{F91C73A7-0123-013D-6545-C2106CC47F15}"/>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314502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lstStyle/>
          <a:p>
            <a:pPr marL="0" indent="0">
              <a:buNone/>
            </a:pPr>
            <a:r>
              <a:rPr lang="fr-FR" dirty="0"/>
              <a:t>Règle 5 : Les distracteurs doivent indiquer le type d’erreur commise ou le cheminement incorrect suivi par l’étudiant.</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29580"/>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Pour construire cette question, on a interrogé les étudiants à l’aide d’une question ouverte pour connaître leurs erreurs les plus fréquentes</a:t>
            </a:r>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B. Règles concernant la valeur diagnostique de la réponse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12888"/>
            <a:ext cx="9705109" cy="1908215"/>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Le mot grec </a:t>
            </a:r>
            <a:r>
              <a:rPr lang="fr-BE" sz="1800" dirty="0" err="1">
                <a:solidFill>
                  <a:srgbClr val="000000"/>
                </a:solidFill>
              </a:rPr>
              <a:t>rhis</a:t>
            </a:r>
            <a:r>
              <a:rPr lang="fr-BE" sz="1800" dirty="0">
                <a:solidFill>
                  <a:srgbClr val="000000"/>
                </a:solidFill>
              </a:rPr>
              <a:t>, rhinos, signifie :</a:t>
            </a:r>
          </a:p>
          <a:p>
            <a:pPr marL="914400" lvl="1" indent="-457200" eaLnBrk="0">
              <a:buFont typeface="+mj-lt"/>
              <a:buAutoNum type="arabicPeriod"/>
              <a:defRPr/>
            </a:pPr>
            <a:r>
              <a:rPr lang="fr-BE" sz="2000" dirty="0">
                <a:solidFill>
                  <a:srgbClr val="000000"/>
                </a:solidFill>
              </a:rPr>
              <a:t>Corne</a:t>
            </a:r>
          </a:p>
          <a:p>
            <a:pPr marL="914400" lvl="1" indent="-457200" eaLnBrk="0">
              <a:buFont typeface="+mj-lt"/>
              <a:buAutoNum type="arabicPeriod"/>
              <a:defRPr/>
            </a:pPr>
            <a:r>
              <a:rPr lang="fr-BE" sz="2000" dirty="0">
                <a:solidFill>
                  <a:srgbClr val="000000"/>
                </a:solidFill>
              </a:rPr>
              <a:t>Gorge</a:t>
            </a:r>
          </a:p>
          <a:p>
            <a:pPr marL="914400" lvl="1" indent="-457200" eaLnBrk="0">
              <a:buFont typeface="+mj-lt"/>
              <a:buAutoNum type="arabicPeriod"/>
              <a:defRPr/>
            </a:pPr>
            <a:r>
              <a:rPr lang="fr-BE" sz="2000" dirty="0">
                <a:solidFill>
                  <a:srgbClr val="000000"/>
                </a:solidFill>
              </a:rPr>
              <a:t>Maladie</a:t>
            </a:r>
          </a:p>
          <a:p>
            <a:pPr marL="914400" lvl="1" indent="-457200" eaLnBrk="0">
              <a:buFont typeface="+mj-lt"/>
              <a:buAutoNum type="arabicPeriod"/>
              <a:defRPr/>
            </a:pPr>
            <a:r>
              <a:rPr lang="fr-BE" sz="2000" dirty="0">
                <a:solidFill>
                  <a:srgbClr val="000000"/>
                </a:solidFill>
              </a:rPr>
              <a:t>Nez</a:t>
            </a:r>
          </a:p>
          <a:p>
            <a:pPr marL="914400" lvl="1" indent="-457200" eaLnBrk="0">
              <a:buFont typeface="+mj-lt"/>
              <a:buAutoNum type="arabicPeriod"/>
              <a:defRPr/>
            </a:pPr>
            <a:r>
              <a:rPr lang="fr-BE" sz="2000" dirty="0">
                <a:solidFill>
                  <a:srgbClr val="000000"/>
                </a:solidFill>
              </a:rPr>
              <a:t>Visage</a:t>
            </a:r>
          </a:p>
        </p:txBody>
      </p:sp>
      <p:pic>
        <p:nvPicPr>
          <p:cNvPr id="2" name="Image 1">
            <a:extLst>
              <a:ext uri="{FF2B5EF4-FFF2-40B4-BE49-F238E27FC236}">
                <a16:creationId xmlns:a16="http://schemas.microsoft.com/office/drawing/2014/main" id="{B7226247-CD7C-B278-C2F5-085D1DDDB677}"/>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211182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fontScale="92500"/>
          </a:bodyPr>
          <a:lstStyle/>
          <a:p>
            <a:pPr marL="0" indent="0">
              <a:buNone/>
            </a:pPr>
            <a:r>
              <a:rPr lang="fr-FR" dirty="0"/>
              <a:t>Règle 6 : Pour éviter un diagnostic erroné, on doit préciser sur quelle partie de l’énoncé porte la question (par exemple, en soulignant cette partie).</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Dans cette question, certains éléments de l’énoncé sont corrects, d’autres ne le sont 	pas. Sur quoi porte la question ?  </a:t>
            </a:r>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B. Règles concernant la valeur diagnostique de la réponse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12888"/>
            <a:ext cx="9705109" cy="1261884"/>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En 1452, voguant sur la Santa Maria, la Pinta et la Nina, Christophe Colomb a découvert l’Amérique du Sud.</a:t>
            </a:r>
          </a:p>
          <a:p>
            <a:pPr marL="914400" lvl="1" indent="-457200" eaLnBrk="0">
              <a:buFont typeface="+mj-lt"/>
              <a:buAutoNum type="arabicPeriod"/>
              <a:defRPr/>
            </a:pPr>
            <a:r>
              <a:rPr lang="fr-BE" sz="2000" dirty="0">
                <a:solidFill>
                  <a:srgbClr val="000000"/>
                </a:solidFill>
              </a:rPr>
              <a:t>Vrai</a:t>
            </a:r>
          </a:p>
          <a:p>
            <a:pPr marL="914400" lvl="1" indent="-457200" eaLnBrk="0">
              <a:buFont typeface="+mj-lt"/>
              <a:buAutoNum type="arabicPeriod"/>
              <a:defRPr/>
            </a:pPr>
            <a:r>
              <a:rPr lang="fr-BE" sz="2000" dirty="0">
                <a:solidFill>
                  <a:srgbClr val="000000"/>
                </a:solidFill>
              </a:rPr>
              <a:t>Faux</a:t>
            </a:r>
          </a:p>
        </p:txBody>
      </p:sp>
      <p:pic>
        <p:nvPicPr>
          <p:cNvPr id="2" name="Image 1">
            <a:extLst>
              <a:ext uri="{FF2B5EF4-FFF2-40B4-BE49-F238E27FC236}">
                <a16:creationId xmlns:a16="http://schemas.microsoft.com/office/drawing/2014/main" id="{334C78CE-C272-5E5E-E002-4A7F86055487}"/>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84813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7 : La question doit être compatible avec la consigne.</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088015"/>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La question ci-dessus précise, via « Lequel », qu’une seule solution est correcte, alors que plusieurs des aliments cités contiennent des lipides.</a:t>
            </a:r>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C. Règles de rédaction concernant la forme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12888"/>
            <a:ext cx="9705109" cy="1477328"/>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Lequel des aliments ci-dessous apporte des lipides ?</a:t>
            </a:r>
          </a:p>
          <a:p>
            <a:pPr eaLnBrk="0">
              <a:lnSpc>
                <a:spcPct val="100000"/>
              </a:lnSpc>
              <a:buClrTx/>
              <a:buSzTx/>
              <a:buFontTx/>
              <a:buNone/>
              <a:defRPr/>
            </a:pPr>
            <a:r>
              <a:rPr lang="fr-BE" sz="1800" dirty="0">
                <a:solidFill>
                  <a:srgbClr val="000000"/>
                </a:solidFill>
              </a:rPr>
              <a:t>	1. L’eau</a:t>
            </a:r>
          </a:p>
          <a:p>
            <a:pPr eaLnBrk="0">
              <a:lnSpc>
                <a:spcPct val="100000"/>
              </a:lnSpc>
              <a:buClrTx/>
              <a:buSzTx/>
              <a:buFontTx/>
              <a:buNone/>
              <a:defRPr/>
            </a:pPr>
            <a:r>
              <a:rPr lang="fr-BE" sz="1800" dirty="0">
                <a:solidFill>
                  <a:srgbClr val="000000"/>
                </a:solidFill>
              </a:rPr>
              <a:t>	2. l’Huile</a:t>
            </a:r>
          </a:p>
          <a:p>
            <a:pPr eaLnBrk="0">
              <a:lnSpc>
                <a:spcPct val="100000"/>
              </a:lnSpc>
              <a:buClrTx/>
              <a:buSzTx/>
              <a:buFontTx/>
              <a:buNone/>
              <a:defRPr/>
            </a:pPr>
            <a:r>
              <a:rPr lang="fr-BE" sz="1800" dirty="0">
                <a:solidFill>
                  <a:srgbClr val="000000"/>
                </a:solidFill>
              </a:rPr>
              <a:t>	3. l’Œuf</a:t>
            </a:r>
          </a:p>
          <a:p>
            <a:pPr eaLnBrk="0">
              <a:lnSpc>
                <a:spcPct val="100000"/>
              </a:lnSpc>
              <a:buClrTx/>
              <a:buSzTx/>
              <a:buFontTx/>
              <a:buNone/>
              <a:defRPr/>
            </a:pPr>
            <a:r>
              <a:rPr lang="fr-BE" sz="1800" dirty="0">
                <a:solidFill>
                  <a:srgbClr val="000000"/>
                </a:solidFill>
              </a:rPr>
              <a:t>	4. la Viande</a:t>
            </a:r>
            <a:endParaRPr lang="fr-BE" sz="2000" dirty="0">
              <a:solidFill>
                <a:srgbClr val="000000"/>
              </a:solidFill>
            </a:endParaRPr>
          </a:p>
        </p:txBody>
      </p:sp>
      <p:pic>
        <p:nvPicPr>
          <p:cNvPr id="2" name="Image 1">
            <a:extLst>
              <a:ext uri="{FF2B5EF4-FFF2-40B4-BE49-F238E27FC236}">
                <a16:creationId xmlns:a16="http://schemas.microsoft.com/office/drawing/2014/main" id="{F3462701-C99C-A5FD-8640-C047B7986365}"/>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691297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19A6F-D4F5-50BD-5E13-9ED08C6C39EC}"/>
              </a:ext>
            </a:extLst>
          </p:cNvPr>
          <p:cNvSpPr>
            <a:spLocks noGrp="1"/>
          </p:cNvSpPr>
          <p:nvPr>
            <p:ph type="title"/>
          </p:nvPr>
        </p:nvSpPr>
        <p:spPr>
          <a:xfrm>
            <a:off x="128789" y="944675"/>
            <a:ext cx="3630769" cy="4129602"/>
          </a:xfrm>
        </p:spPr>
        <p:txBody>
          <a:bodyPr/>
          <a:lstStyle/>
          <a:p>
            <a:r>
              <a:rPr lang="fr-FR" dirty="0"/>
              <a:t>Le cycle MOSCODEE</a:t>
            </a:r>
            <a:br>
              <a:rPr lang="fr-FR" dirty="0"/>
            </a:br>
            <a:br>
              <a:rPr lang="fr-FR" dirty="0"/>
            </a:br>
            <a:br>
              <a:rPr lang="fr-FR" dirty="0"/>
            </a:br>
            <a:br>
              <a:rPr lang="fr-FR" dirty="0"/>
            </a:br>
            <a:r>
              <a:rPr lang="fr-FR" sz="2000" dirty="0" err="1"/>
              <a:t>Detroz</a:t>
            </a:r>
            <a:r>
              <a:rPr lang="fr-FR" sz="2000" dirty="0"/>
              <a:t>, Malay, </a:t>
            </a:r>
            <a:r>
              <a:rPr lang="fr-FR" sz="2000" dirty="0" err="1"/>
              <a:t>Crahay</a:t>
            </a:r>
            <a:r>
              <a:rPr lang="fr-FR" sz="2000" dirty="0"/>
              <a:t> (2022)</a:t>
            </a:r>
          </a:p>
        </p:txBody>
      </p:sp>
      <p:pic>
        <p:nvPicPr>
          <p:cNvPr id="4" name="Espace réservé du contenu 3">
            <a:extLst>
              <a:ext uri="{FF2B5EF4-FFF2-40B4-BE49-F238E27FC236}">
                <a16:creationId xmlns:a16="http://schemas.microsoft.com/office/drawing/2014/main" id="{64F59D3A-A798-1238-944D-107BC51C0C70}"/>
              </a:ext>
            </a:extLst>
          </p:cNvPr>
          <p:cNvPicPr>
            <a:picLocks noGrp="1" noChangeAspect="1"/>
          </p:cNvPicPr>
          <p:nvPr>
            <p:ph idx="1"/>
          </p:nvPr>
        </p:nvPicPr>
        <p:blipFill>
          <a:blip r:embed="rId2"/>
          <a:stretch>
            <a:fillRect/>
          </a:stretch>
        </p:blipFill>
        <p:spPr>
          <a:xfrm>
            <a:off x="4610636" y="-10079"/>
            <a:ext cx="7452575" cy="6053628"/>
          </a:xfrm>
          <a:prstGeom prst="rect">
            <a:avLst/>
          </a:prstGeom>
        </p:spPr>
      </p:pic>
      <p:pic>
        <p:nvPicPr>
          <p:cNvPr id="3" name="Image 2">
            <a:extLst>
              <a:ext uri="{FF2B5EF4-FFF2-40B4-BE49-F238E27FC236}">
                <a16:creationId xmlns:a16="http://schemas.microsoft.com/office/drawing/2014/main" id="{DCD8CCE2-3EBF-7288-7FA7-4AEF329D1FD2}"/>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5341478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8 : Les solutions doivent être en accord grammatical avec l’amorce.</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Dans cette question, seule la solution 2 propose un enchainement (amorce + solutions) syntaxiquement correct.</a:t>
            </a:r>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C. Règles de rédaction concernant la forme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22936"/>
            <a:ext cx="9705109" cy="1477328"/>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On appelle translation le mouvement que la terre effectue</a:t>
            </a:r>
          </a:p>
          <a:p>
            <a:pPr lvl="1" eaLnBrk="0">
              <a:defRPr/>
            </a:pPr>
            <a:r>
              <a:rPr lang="fr-BE" dirty="0">
                <a:solidFill>
                  <a:srgbClr val="000000"/>
                </a:solidFill>
              </a:rPr>
              <a:t>1. d’une durée d ’un jour (soit 24 heures).</a:t>
            </a:r>
          </a:p>
          <a:p>
            <a:pPr lvl="1" eaLnBrk="0">
              <a:defRPr/>
            </a:pPr>
            <a:r>
              <a:rPr lang="fr-BE" dirty="0">
                <a:solidFill>
                  <a:srgbClr val="000000"/>
                </a:solidFill>
              </a:rPr>
              <a:t>2. en 365 jours (soit un an).</a:t>
            </a:r>
          </a:p>
          <a:p>
            <a:pPr lvl="1" eaLnBrk="0">
              <a:defRPr/>
            </a:pPr>
            <a:r>
              <a:rPr lang="fr-BE" dirty="0">
                <a:solidFill>
                  <a:srgbClr val="000000"/>
                </a:solidFill>
              </a:rPr>
              <a:t>3. dont la durée est de 1440 minutes.</a:t>
            </a:r>
          </a:p>
          <a:p>
            <a:pPr lvl="1" eaLnBrk="0">
              <a:defRPr/>
            </a:pPr>
            <a:r>
              <a:rPr lang="fr-BE" dirty="0">
                <a:solidFill>
                  <a:srgbClr val="000000"/>
                </a:solidFill>
              </a:rPr>
              <a:t>4. sur elle-même autour de l’axe Nord-Sud. </a:t>
            </a:r>
            <a:endParaRPr lang="fr-BE" sz="2000" dirty="0">
              <a:solidFill>
                <a:srgbClr val="000000"/>
              </a:solidFill>
            </a:endParaRPr>
          </a:p>
        </p:txBody>
      </p:sp>
      <p:pic>
        <p:nvPicPr>
          <p:cNvPr id="2" name="Image 1">
            <a:extLst>
              <a:ext uri="{FF2B5EF4-FFF2-40B4-BE49-F238E27FC236}">
                <a16:creationId xmlns:a16="http://schemas.microsoft.com/office/drawing/2014/main" id="{982661A5-728A-74B1-BEC1-9BA36251280A}"/>
              </a:ext>
            </a:extLst>
          </p:cNvPr>
          <p:cNvPicPr>
            <a:picLocks noChangeAspect="1"/>
          </p:cNvPicPr>
          <p:nvPr/>
        </p:nvPicPr>
        <p:blipFill>
          <a:blip r:embed="rId2"/>
          <a:stretch>
            <a:fillRect/>
          </a:stretch>
        </p:blipFill>
        <p:spPr>
          <a:xfrm>
            <a:off x="2928726" y="2632389"/>
            <a:ext cx="6334545"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7B582224-1792-3C01-9BDC-EA3544950C77}"/>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91092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9 : veiller à ne pas utiliser de termes vagues dans l’énoncé.</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97299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Dans cette question, s’il s’agit des éléments chimiques répertoriés par </a:t>
            </a:r>
            <a:r>
              <a:rPr lang="fr-FR" dirty="0" err="1"/>
              <a:t>Mendeleev</a:t>
            </a:r>
            <a:r>
              <a:rPr lang="fr-FR" dirty="0"/>
              <a:t>, la solution 1 se dégage. Si l’élément est pris sous son sens général, toutes les solutions sont correctes</a:t>
            </a:r>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C. Règles de rédaction concernant la forme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12888"/>
            <a:ext cx="9705109" cy="1200329"/>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Quel est l’élément du sang qui transporte l’oxygène ?</a:t>
            </a:r>
          </a:p>
          <a:p>
            <a:pPr eaLnBrk="0">
              <a:lnSpc>
                <a:spcPct val="100000"/>
              </a:lnSpc>
              <a:buClrTx/>
              <a:buSzTx/>
              <a:buFontTx/>
              <a:buNone/>
              <a:defRPr/>
            </a:pPr>
            <a:r>
              <a:rPr lang="fr-BE" sz="1800" dirty="0">
                <a:solidFill>
                  <a:srgbClr val="000000"/>
                </a:solidFill>
              </a:rPr>
              <a:t>	1. Le fer</a:t>
            </a:r>
          </a:p>
          <a:p>
            <a:pPr eaLnBrk="0">
              <a:lnSpc>
                <a:spcPct val="100000"/>
              </a:lnSpc>
              <a:buClrTx/>
              <a:buSzTx/>
              <a:buFontTx/>
              <a:buNone/>
              <a:defRPr/>
            </a:pPr>
            <a:r>
              <a:rPr lang="fr-BE" sz="1800" dirty="0">
                <a:solidFill>
                  <a:srgbClr val="000000"/>
                </a:solidFill>
              </a:rPr>
              <a:t>	2. L’hémoglobine</a:t>
            </a:r>
          </a:p>
          <a:p>
            <a:pPr eaLnBrk="0">
              <a:lnSpc>
                <a:spcPct val="100000"/>
              </a:lnSpc>
              <a:buClrTx/>
              <a:buSzTx/>
              <a:buFontTx/>
              <a:buNone/>
              <a:defRPr/>
            </a:pPr>
            <a:r>
              <a:rPr lang="fr-BE" sz="1800" dirty="0">
                <a:solidFill>
                  <a:srgbClr val="000000"/>
                </a:solidFill>
              </a:rPr>
              <a:t>	3. Les globules rouges</a:t>
            </a:r>
            <a:endParaRPr lang="fr-BE" sz="2000" dirty="0">
              <a:solidFill>
                <a:srgbClr val="000000"/>
              </a:solidFill>
            </a:endParaRPr>
          </a:p>
        </p:txBody>
      </p:sp>
      <p:pic>
        <p:nvPicPr>
          <p:cNvPr id="2" name="Image 1">
            <a:extLst>
              <a:ext uri="{FF2B5EF4-FFF2-40B4-BE49-F238E27FC236}">
                <a16:creationId xmlns:a16="http://schemas.microsoft.com/office/drawing/2014/main" id="{8E971D17-3513-40BA-E791-E1E1C0F5ADD9}"/>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348144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10 : Éviter les négations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9729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t>Dans cette question, la charge cognitive du répondant est inutilement mobilisée. Eviter les négations sémantiques et syntaxiques.  </a:t>
            </a:r>
          </a:p>
          <a:p>
            <a:pPr marL="0" indent="0">
              <a:buFont typeface="Arial" panose="020B0604020202020204" pitchFamily="34" charset="0"/>
              <a:buNone/>
            </a:pPr>
            <a:endParaRPr lang="fr-FR" dirty="0"/>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C. Règles de rédaction concernant la forme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12888"/>
            <a:ext cx="9705109" cy="1785104"/>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N ’est-il pas faux de nier que l’absence d’arrêt à un signal STOP n’entraîne pas automatiquement le retrait du permis de conduire ?</a:t>
            </a:r>
          </a:p>
          <a:p>
            <a:pPr marL="342900" indent="-342900" eaLnBrk="0">
              <a:lnSpc>
                <a:spcPct val="100000"/>
              </a:lnSpc>
              <a:buClrTx/>
              <a:buSzTx/>
              <a:buFontTx/>
              <a:buAutoNum type="arabicPeriod"/>
              <a:defRPr/>
            </a:pPr>
            <a:r>
              <a:rPr lang="fr-BE" dirty="0">
                <a:solidFill>
                  <a:srgbClr val="000000"/>
                </a:solidFill>
              </a:rPr>
              <a:t>Oui</a:t>
            </a:r>
          </a:p>
          <a:p>
            <a:pPr marL="342900" indent="-342900" eaLnBrk="0">
              <a:lnSpc>
                <a:spcPct val="100000"/>
              </a:lnSpc>
              <a:buClrTx/>
              <a:buSzTx/>
              <a:buFontTx/>
              <a:buAutoNum type="arabicPeriod"/>
              <a:defRPr/>
            </a:pPr>
            <a:r>
              <a:rPr lang="fr-BE" sz="1800" dirty="0">
                <a:solidFill>
                  <a:srgbClr val="000000"/>
                </a:solidFill>
              </a:rPr>
              <a:t>Non</a:t>
            </a:r>
          </a:p>
          <a:p>
            <a:pPr eaLnBrk="0">
              <a:lnSpc>
                <a:spcPct val="100000"/>
              </a:lnSpc>
              <a:buClrTx/>
              <a:buSzTx/>
              <a:buFontTx/>
              <a:buNone/>
              <a:defRPr/>
            </a:pPr>
            <a:endParaRPr lang="fr-BE" sz="1800" dirty="0">
              <a:solidFill>
                <a:srgbClr val="000000"/>
              </a:solidFill>
            </a:endParaRPr>
          </a:p>
          <a:p>
            <a:pPr eaLnBrk="0">
              <a:lnSpc>
                <a:spcPct val="100000"/>
              </a:lnSpc>
              <a:buClrTx/>
              <a:buSzTx/>
              <a:buFontTx/>
              <a:buNone/>
              <a:defRPr/>
            </a:pPr>
            <a:endParaRPr lang="fr-BE" sz="2000" dirty="0">
              <a:solidFill>
                <a:srgbClr val="000000"/>
              </a:solidFill>
            </a:endParaRPr>
          </a:p>
        </p:txBody>
      </p:sp>
      <p:pic>
        <p:nvPicPr>
          <p:cNvPr id="2" name="Image 1">
            <a:extLst>
              <a:ext uri="{FF2B5EF4-FFF2-40B4-BE49-F238E27FC236}">
                <a16:creationId xmlns:a16="http://schemas.microsoft.com/office/drawing/2014/main" id="{ADBD797B-0445-D093-F622-8C2C81301A4A}"/>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3680138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11 : La question et les informations ne doivent pas être entremêlées.</a:t>
            </a:r>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C. Règles de rédaction concernant la forme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12888"/>
            <a:ext cx="9705109" cy="4278094"/>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Lequel des 3 dessins ci-dessous représente une embarcation armée en pointe (le rameur tire l’aviron des deux mains) avec barreur (l’équipier qui tient la barre du gouvernail) ? Dans une embarcation armée en couple, il y a deux avirons par barreur. La définition d’aviron, est « rame élargie à un bout en forme de pelle ». Le mot « aviron » vient de l ’ancien français « </a:t>
            </a:r>
            <a:r>
              <a:rPr lang="fr-BE" sz="1800" dirty="0" err="1">
                <a:solidFill>
                  <a:srgbClr val="000000"/>
                </a:solidFill>
              </a:rPr>
              <a:t>viron</a:t>
            </a:r>
            <a:r>
              <a:rPr lang="fr-BE" sz="1800" dirty="0">
                <a:solidFill>
                  <a:srgbClr val="000000"/>
                </a:solidFill>
              </a:rPr>
              <a:t> », qui signifiait « tour ».</a:t>
            </a:r>
          </a:p>
          <a:p>
            <a:pPr eaLnBrk="0">
              <a:lnSpc>
                <a:spcPct val="100000"/>
              </a:lnSpc>
              <a:buClrTx/>
              <a:buSzTx/>
              <a:buFontTx/>
              <a:buNone/>
              <a:defRPr/>
            </a:pPr>
            <a:endParaRPr lang="fr-BE" sz="1800" dirty="0">
              <a:solidFill>
                <a:srgbClr val="000000"/>
              </a:solidFill>
            </a:endParaRPr>
          </a:p>
          <a:p>
            <a:pPr eaLnBrk="0">
              <a:lnSpc>
                <a:spcPct val="100000"/>
              </a:lnSpc>
              <a:buClrTx/>
              <a:buSzTx/>
              <a:buFontTx/>
              <a:buNone/>
              <a:defRPr/>
            </a:pPr>
            <a:endParaRPr lang="fr-BE" dirty="0">
              <a:solidFill>
                <a:srgbClr val="000000"/>
              </a:solidFill>
            </a:endParaRPr>
          </a:p>
          <a:p>
            <a:pPr eaLnBrk="0">
              <a:lnSpc>
                <a:spcPct val="100000"/>
              </a:lnSpc>
              <a:buClrTx/>
              <a:buSzTx/>
              <a:buFontTx/>
              <a:buNone/>
              <a:defRPr/>
            </a:pPr>
            <a:endParaRPr lang="fr-BE" sz="1800" dirty="0">
              <a:solidFill>
                <a:srgbClr val="000000"/>
              </a:solidFill>
            </a:endParaRPr>
          </a:p>
          <a:p>
            <a:pPr eaLnBrk="0">
              <a:lnSpc>
                <a:spcPct val="100000"/>
              </a:lnSpc>
              <a:buClrTx/>
              <a:buSzTx/>
              <a:buFontTx/>
              <a:buNone/>
              <a:defRPr/>
            </a:pPr>
            <a:r>
              <a:rPr lang="fr-BE" sz="1800" dirty="0">
                <a:solidFill>
                  <a:srgbClr val="000000"/>
                </a:solidFill>
              </a:rPr>
              <a:t>Dans une embarcation armée</a:t>
            </a:r>
          </a:p>
          <a:p>
            <a:pPr eaLnBrk="0">
              <a:lnSpc>
                <a:spcPct val="100000"/>
              </a:lnSpc>
              <a:buClrTx/>
              <a:buSzTx/>
              <a:buFontTx/>
              <a:buNone/>
              <a:defRPr/>
            </a:pPr>
            <a:r>
              <a:rPr lang="fr-BE" sz="1800" dirty="0">
                <a:solidFill>
                  <a:srgbClr val="000000"/>
                </a:solidFill>
              </a:rPr>
              <a:t>	- en pointe, le rameur tire un aviron des deux mains</a:t>
            </a:r>
          </a:p>
          <a:p>
            <a:pPr eaLnBrk="0">
              <a:lnSpc>
                <a:spcPct val="100000"/>
              </a:lnSpc>
              <a:buClrTx/>
              <a:buSzTx/>
              <a:buFontTx/>
              <a:buNone/>
              <a:defRPr/>
            </a:pPr>
            <a:r>
              <a:rPr lang="fr-BE" sz="1800" dirty="0">
                <a:solidFill>
                  <a:srgbClr val="000000"/>
                </a:solidFill>
              </a:rPr>
              <a:t>	- en couple, chaque rameur a deux avirons.</a:t>
            </a:r>
          </a:p>
          <a:p>
            <a:pPr eaLnBrk="0">
              <a:lnSpc>
                <a:spcPct val="100000"/>
              </a:lnSpc>
              <a:buClrTx/>
              <a:buSzTx/>
              <a:buFontTx/>
              <a:buNone/>
              <a:defRPr/>
            </a:pPr>
            <a:r>
              <a:rPr lang="fr-BE" sz="1800" dirty="0">
                <a:solidFill>
                  <a:srgbClr val="000000"/>
                </a:solidFill>
              </a:rPr>
              <a:t>La définition d’aviron, est « rame élargie à un bout en forme de pelle ».</a:t>
            </a:r>
          </a:p>
          <a:p>
            <a:pPr eaLnBrk="0">
              <a:lnSpc>
                <a:spcPct val="100000"/>
              </a:lnSpc>
              <a:buClrTx/>
              <a:buSzTx/>
              <a:buFontTx/>
              <a:buNone/>
              <a:defRPr/>
            </a:pPr>
            <a:r>
              <a:rPr lang="fr-BE" sz="1800" dirty="0">
                <a:solidFill>
                  <a:srgbClr val="000000"/>
                </a:solidFill>
              </a:rPr>
              <a:t>Lequel des 3 dessins représente une embarcation armée en pointe avec barreur ?</a:t>
            </a:r>
          </a:p>
          <a:p>
            <a:pPr eaLnBrk="0">
              <a:lnSpc>
                <a:spcPct val="100000"/>
              </a:lnSpc>
              <a:buClrTx/>
              <a:buSzTx/>
              <a:buFontTx/>
              <a:buNone/>
              <a:defRPr/>
            </a:pPr>
            <a:endParaRPr lang="fr-BE" sz="1800" dirty="0">
              <a:solidFill>
                <a:srgbClr val="000000"/>
              </a:solidFill>
            </a:endParaRPr>
          </a:p>
          <a:p>
            <a:pPr eaLnBrk="0">
              <a:lnSpc>
                <a:spcPct val="100000"/>
              </a:lnSpc>
              <a:buClrTx/>
              <a:buSzTx/>
              <a:buFontTx/>
              <a:buNone/>
              <a:defRPr/>
            </a:pPr>
            <a:endParaRPr lang="fr-BE" sz="1800" dirty="0">
              <a:solidFill>
                <a:srgbClr val="000000"/>
              </a:solidFill>
            </a:endParaRPr>
          </a:p>
          <a:p>
            <a:pPr eaLnBrk="0">
              <a:lnSpc>
                <a:spcPct val="100000"/>
              </a:lnSpc>
              <a:buClrTx/>
              <a:buSzTx/>
              <a:buFontTx/>
              <a:buNone/>
              <a:defRPr/>
            </a:pPr>
            <a:endParaRPr lang="fr-BE" sz="2000" dirty="0">
              <a:solidFill>
                <a:srgbClr val="000000"/>
              </a:solidFill>
            </a:endParaRPr>
          </a:p>
        </p:txBody>
      </p:sp>
      <p:pic>
        <p:nvPicPr>
          <p:cNvPr id="2" name="Image 1">
            <a:extLst>
              <a:ext uri="{FF2B5EF4-FFF2-40B4-BE49-F238E27FC236}">
                <a16:creationId xmlns:a16="http://schemas.microsoft.com/office/drawing/2014/main" id="{6C8772B7-B790-960D-B940-35EB509C9B94}"/>
              </a:ext>
            </a:extLst>
          </p:cNvPr>
          <p:cNvPicPr>
            <a:picLocks noChangeAspect="1"/>
          </p:cNvPicPr>
          <p:nvPr/>
        </p:nvPicPr>
        <p:blipFill>
          <a:blip r:embed="rId2"/>
          <a:stretch>
            <a:fillRect/>
          </a:stretch>
        </p:blipFill>
        <p:spPr>
          <a:xfrm>
            <a:off x="2821042" y="4015827"/>
            <a:ext cx="6549916" cy="803895"/>
          </a:xfrm>
          <a:prstGeom prst="rect">
            <a:avLst/>
          </a:prstGeom>
        </p:spPr>
      </p:pic>
      <p:sp>
        <p:nvSpPr>
          <p:cNvPr id="4" name="ZoneTexte 3">
            <a:extLst>
              <a:ext uri="{FF2B5EF4-FFF2-40B4-BE49-F238E27FC236}">
                <a16:creationId xmlns:a16="http://schemas.microsoft.com/office/drawing/2014/main" id="{274FF3CA-77FF-6F0C-3E4D-E6C20A4EF95E}"/>
              </a:ext>
            </a:extLst>
          </p:cNvPr>
          <p:cNvSpPr txBox="1"/>
          <p:nvPr/>
        </p:nvSpPr>
        <p:spPr>
          <a:xfrm>
            <a:off x="472966" y="4191068"/>
            <a:ext cx="1374094" cy="369332"/>
          </a:xfrm>
          <a:prstGeom prst="rect">
            <a:avLst/>
          </a:prstGeom>
          <a:noFill/>
        </p:spPr>
        <p:txBody>
          <a:bodyPr wrap="none" rtlCol="0">
            <a:spAutoFit/>
          </a:bodyPr>
          <a:lstStyle/>
          <a:p>
            <a:r>
              <a:rPr lang="fr-FR" dirty="0"/>
              <a:t>Mais plutôt :</a:t>
            </a:r>
          </a:p>
        </p:txBody>
      </p:sp>
      <p:pic>
        <p:nvPicPr>
          <p:cNvPr id="5" name="Image 4">
            <a:extLst>
              <a:ext uri="{FF2B5EF4-FFF2-40B4-BE49-F238E27FC236}">
                <a16:creationId xmlns:a16="http://schemas.microsoft.com/office/drawing/2014/main" id="{E844603D-C09B-BD97-F993-6E7E248C5FF6}"/>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2899482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fontScale="92500"/>
          </a:bodyPr>
          <a:lstStyle/>
          <a:p>
            <a:pPr marL="0" indent="0">
              <a:buNone/>
            </a:pPr>
            <a:r>
              <a:rPr lang="fr-FR" dirty="0"/>
              <a:t>Règle 12 : Remonter dans l’amorce et/ou grouper à la fin de la question (en-dessous des solutions) les éléments communs aux solutions proposées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972993"/>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8000" dirty="0"/>
              <a:t>Dans cette question, « à la température de fusion de cette matière » est commun à toutes les propositions et peut-être mutualisé. </a:t>
            </a:r>
            <a:endParaRPr lang="fr-FR" dirty="0"/>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C. Règles de rédaction concernant la forme</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243445" y="2812888"/>
            <a:ext cx="9705109" cy="1200329"/>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La température de solidification d ’une matière est :</a:t>
            </a:r>
          </a:p>
          <a:p>
            <a:pPr eaLnBrk="0">
              <a:lnSpc>
                <a:spcPct val="100000"/>
              </a:lnSpc>
              <a:buClrTx/>
              <a:buSzTx/>
              <a:buFontTx/>
              <a:buNone/>
              <a:defRPr/>
            </a:pPr>
            <a:r>
              <a:rPr lang="fr-BE" sz="1800" dirty="0">
                <a:solidFill>
                  <a:srgbClr val="000000"/>
                </a:solidFill>
              </a:rPr>
              <a:t>	1. inférieure à la température de fusion de cette matière.</a:t>
            </a:r>
          </a:p>
          <a:p>
            <a:pPr eaLnBrk="0">
              <a:lnSpc>
                <a:spcPct val="100000"/>
              </a:lnSpc>
              <a:buClrTx/>
              <a:buSzTx/>
              <a:buFontTx/>
              <a:buNone/>
              <a:defRPr/>
            </a:pPr>
            <a:r>
              <a:rPr lang="fr-BE" sz="1800" dirty="0">
                <a:solidFill>
                  <a:srgbClr val="000000"/>
                </a:solidFill>
              </a:rPr>
              <a:t>	2. égale à la température de fusion de cette matière.</a:t>
            </a:r>
          </a:p>
          <a:p>
            <a:pPr eaLnBrk="0">
              <a:lnSpc>
                <a:spcPct val="100000"/>
              </a:lnSpc>
              <a:buClrTx/>
              <a:buSzTx/>
              <a:buFontTx/>
              <a:buNone/>
              <a:defRPr/>
            </a:pPr>
            <a:r>
              <a:rPr lang="fr-BE" sz="1800" dirty="0">
                <a:solidFill>
                  <a:srgbClr val="000000"/>
                </a:solidFill>
              </a:rPr>
              <a:t>	3. supérieure à la température de fusion de cette matière.</a:t>
            </a:r>
          </a:p>
        </p:txBody>
      </p:sp>
      <p:pic>
        <p:nvPicPr>
          <p:cNvPr id="2" name="Image 1">
            <a:extLst>
              <a:ext uri="{FF2B5EF4-FFF2-40B4-BE49-F238E27FC236}">
                <a16:creationId xmlns:a16="http://schemas.microsoft.com/office/drawing/2014/main" id="{81313795-FDED-AE4C-5FD7-26F21B46D2C9}"/>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126237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199" y="1825625"/>
            <a:ext cx="10842171" cy="972993"/>
          </a:xfrm>
        </p:spPr>
        <p:txBody>
          <a:bodyPr>
            <a:normAutofit fontScale="92500"/>
          </a:bodyPr>
          <a:lstStyle/>
          <a:p>
            <a:pPr marL="0" indent="0">
              <a:buNone/>
            </a:pPr>
            <a:r>
              <a:rPr lang="fr-FR" dirty="0"/>
              <a:t>Règle 13 : veiller à l’indépendance syntaxique des solutions en ne reliant pas des solutions entre elles avec des mots comme « au contraire », « en plus », …</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01870"/>
            <a:ext cx="10515600" cy="66755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3400" dirty="0"/>
              <a:t>Dans cette question, les solutions proposées ne sont pas indépendantes</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0"/>
            <a:ext cx="4972299" cy="2031325"/>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Le muscle du bras dont la contraction permet d’effectuer le mouvement représenté ci-contre est</a:t>
            </a:r>
          </a:p>
          <a:p>
            <a:pPr lvl="1" eaLnBrk="0">
              <a:defRPr/>
            </a:pPr>
            <a:r>
              <a:rPr lang="fr-BE" dirty="0">
                <a:solidFill>
                  <a:srgbClr val="000000"/>
                </a:solidFill>
              </a:rPr>
              <a:t>1. Le deltoïde</a:t>
            </a:r>
          </a:p>
          <a:p>
            <a:pPr lvl="1" eaLnBrk="0">
              <a:defRPr/>
            </a:pPr>
            <a:r>
              <a:rPr lang="fr-BE" dirty="0">
                <a:solidFill>
                  <a:srgbClr val="000000"/>
                </a:solidFill>
              </a:rPr>
              <a:t>2. Le triceps</a:t>
            </a:r>
          </a:p>
          <a:p>
            <a:pPr lvl="1" eaLnBrk="0">
              <a:defRPr/>
            </a:pPr>
            <a:r>
              <a:rPr lang="fr-BE" dirty="0">
                <a:solidFill>
                  <a:srgbClr val="000000"/>
                </a:solidFill>
              </a:rPr>
              <a:t>3. Au contraire, le biceps</a:t>
            </a:r>
          </a:p>
          <a:p>
            <a:pPr lvl="1" eaLnBrk="0">
              <a:defRPr/>
            </a:pPr>
            <a:r>
              <a:rPr lang="fr-BE" dirty="0">
                <a:solidFill>
                  <a:srgbClr val="000000"/>
                </a:solidFill>
              </a:rPr>
              <a:t>4. En plus, le cubitus de la main.</a:t>
            </a:r>
          </a:p>
          <a:p>
            <a:pPr eaLnBrk="0">
              <a:lnSpc>
                <a:spcPct val="100000"/>
              </a:lnSpc>
              <a:buClrTx/>
              <a:buSzTx/>
              <a:buFontTx/>
              <a:buNone/>
              <a:defRPr/>
            </a:pPr>
            <a:endParaRPr lang="fr-BE" sz="1800" dirty="0">
              <a:solidFill>
                <a:srgbClr val="000000"/>
              </a:solidFill>
            </a:endParaRPr>
          </a:p>
        </p:txBody>
      </p:sp>
      <p:pic>
        <p:nvPicPr>
          <p:cNvPr id="8" name="Picture 10" descr="Muscle">
            <a:extLst>
              <a:ext uri="{FF2B5EF4-FFF2-40B4-BE49-F238E27FC236}">
                <a16:creationId xmlns:a16="http://schemas.microsoft.com/office/drawing/2014/main" id="{A77017D7-4AC0-FC8A-1711-47F52FD2D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9426" y="3004810"/>
            <a:ext cx="1312592" cy="168779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2" name="Image 1">
            <a:extLst>
              <a:ext uri="{FF2B5EF4-FFF2-40B4-BE49-F238E27FC236}">
                <a16:creationId xmlns:a16="http://schemas.microsoft.com/office/drawing/2014/main" id="{F2D6F845-7C19-57B1-A1C0-AF5AAB38EDB7}"/>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945395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fontScale="92500"/>
          </a:bodyPr>
          <a:lstStyle/>
          <a:p>
            <a:pPr marL="0" indent="0">
              <a:buNone/>
            </a:pPr>
            <a:r>
              <a:rPr lang="fr-FR" dirty="0"/>
              <a:t>Règle 14 : les solutions proposées doivent être sémantiquement indé́- pendantes les unes des autres. Deux solutions ne peuvent être emboitées.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1" y="5101873"/>
            <a:ext cx="10265228" cy="384528"/>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5100" dirty="0"/>
              <a:t>Si la réponse 6 est correcte, toutes les solutions sont correctes</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0"/>
            <a:ext cx="9185070" cy="1477328"/>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Une solution d’eau salée en sel de cuisine peut descendre sans geler jusqu’à une température de</a:t>
            </a:r>
          </a:p>
          <a:p>
            <a:pPr lvl="1" eaLnBrk="0">
              <a:defRPr/>
            </a:pPr>
            <a:r>
              <a:rPr lang="fr-BE" dirty="0">
                <a:solidFill>
                  <a:srgbClr val="000000"/>
                </a:solidFill>
              </a:rPr>
              <a:t>1. 0° centigrades</a:t>
            </a:r>
          </a:p>
          <a:p>
            <a:pPr lvl="1" eaLnBrk="0">
              <a:defRPr/>
            </a:pPr>
            <a:r>
              <a:rPr lang="fr-BE" dirty="0">
                <a:solidFill>
                  <a:srgbClr val="000000"/>
                </a:solidFill>
              </a:rPr>
              <a:t>2. -2° centigrades</a:t>
            </a:r>
          </a:p>
          <a:p>
            <a:pPr lvl="1" eaLnBrk="0">
              <a:defRPr/>
            </a:pPr>
            <a:r>
              <a:rPr lang="fr-BE" dirty="0">
                <a:solidFill>
                  <a:srgbClr val="000000"/>
                </a:solidFill>
              </a:rPr>
              <a:t>3. -4° centigrades</a:t>
            </a:r>
          </a:p>
          <a:p>
            <a:pPr lvl="1" eaLnBrk="0">
              <a:defRPr/>
            </a:pPr>
            <a:r>
              <a:rPr lang="fr-BE" dirty="0">
                <a:solidFill>
                  <a:srgbClr val="000000"/>
                </a:solidFill>
              </a:rPr>
              <a:t>4. -6° centigrades</a:t>
            </a:r>
          </a:p>
        </p:txBody>
      </p:sp>
      <p:pic>
        <p:nvPicPr>
          <p:cNvPr id="2" name="Image 1">
            <a:extLst>
              <a:ext uri="{FF2B5EF4-FFF2-40B4-BE49-F238E27FC236}">
                <a16:creationId xmlns:a16="http://schemas.microsoft.com/office/drawing/2014/main" id="{691B924B-7EB3-491B-F9FB-85F2C4C76F7C}"/>
              </a:ext>
            </a:extLst>
          </p:cNvPr>
          <p:cNvPicPr>
            <a:picLocks noChangeAspect="1"/>
          </p:cNvPicPr>
          <p:nvPr/>
        </p:nvPicPr>
        <p:blipFill>
          <a:blip r:embed="rId2"/>
          <a:stretch>
            <a:fillRect/>
          </a:stretch>
        </p:blipFill>
        <p:spPr>
          <a:xfrm>
            <a:off x="2928161" y="2682138"/>
            <a:ext cx="6085308"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02F69E39-FA0F-75DE-C063-EDB165E17DA2}"/>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27056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15 : éviter les mots communs entre l’amorce et les solutions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1" y="5101873"/>
            <a:ext cx="10265228" cy="68932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On peut inférer l’acronyme Interpol à partir de l’énoncé de la question « Quel est le nom de l’organisme de </a:t>
            </a:r>
            <a:r>
              <a:rPr lang="fr-FR" sz="4700" b="1" dirty="0"/>
              <a:t>Pol</a:t>
            </a:r>
            <a:r>
              <a:rPr lang="fr-FR" sz="4700" dirty="0"/>
              <a:t>ice </a:t>
            </a:r>
            <a:r>
              <a:rPr lang="fr-FR" sz="4700" b="1" dirty="0"/>
              <a:t>Inter</a:t>
            </a:r>
            <a:r>
              <a:rPr lang="fr-FR" sz="4700" dirty="0"/>
              <a:t>nationale »</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0"/>
            <a:ext cx="9185070" cy="2031325"/>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Quel est le nom de l’organisme de police internationale ?</a:t>
            </a:r>
          </a:p>
          <a:p>
            <a:pPr eaLnBrk="0">
              <a:lnSpc>
                <a:spcPct val="100000"/>
              </a:lnSpc>
              <a:buClrTx/>
              <a:buSzTx/>
              <a:buFontTx/>
              <a:buNone/>
              <a:defRPr/>
            </a:pPr>
            <a:r>
              <a:rPr lang="fr-BE" sz="1800" dirty="0">
                <a:solidFill>
                  <a:srgbClr val="000000"/>
                </a:solidFill>
              </a:rPr>
              <a:t>	1. CIA</a:t>
            </a:r>
          </a:p>
          <a:p>
            <a:pPr eaLnBrk="0">
              <a:lnSpc>
                <a:spcPct val="100000"/>
              </a:lnSpc>
              <a:buClrTx/>
              <a:buSzTx/>
              <a:buFontTx/>
              <a:buNone/>
              <a:defRPr/>
            </a:pPr>
            <a:r>
              <a:rPr lang="fr-BE" sz="1800" dirty="0">
                <a:solidFill>
                  <a:srgbClr val="000000"/>
                </a:solidFill>
              </a:rPr>
              <a:t>	2. FBI</a:t>
            </a:r>
          </a:p>
          <a:p>
            <a:pPr eaLnBrk="0">
              <a:lnSpc>
                <a:spcPct val="100000"/>
              </a:lnSpc>
              <a:buClrTx/>
              <a:buSzTx/>
              <a:buFontTx/>
              <a:buNone/>
              <a:defRPr/>
            </a:pPr>
            <a:r>
              <a:rPr lang="fr-BE" sz="1800" dirty="0">
                <a:solidFill>
                  <a:srgbClr val="000000"/>
                </a:solidFill>
              </a:rPr>
              <a:t>	3. Interpol</a:t>
            </a:r>
          </a:p>
          <a:p>
            <a:pPr eaLnBrk="0">
              <a:lnSpc>
                <a:spcPct val="100000"/>
              </a:lnSpc>
              <a:buClrTx/>
              <a:buSzTx/>
              <a:buFontTx/>
              <a:buNone/>
              <a:defRPr/>
            </a:pPr>
            <a:r>
              <a:rPr lang="fr-BE" sz="1800" dirty="0">
                <a:solidFill>
                  <a:srgbClr val="000000"/>
                </a:solidFill>
              </a:rPr>
              <a:t>	4. SAS</a:t>
            </a:r>
          </a:p>
          <a:p>
            <a:pPr eaLnBrk="0">
              <a:lnSpc>
                <a:spcPct val="100000"/>
              </a:lnSpc>
              <a:buClrTx/>
              <a:buSzTx/>
              <a:buFontTx/>
              <a:buNone/>
              <a:defRPr/>
            </a:pPr>
            <a:endParaRPr lang="fr-BE" sz="1800" dirty="0">
              <a:solidFill>
                <a:srgbClr val="000000"/>
              </a:solidFill>
            </a:endParaRPr>
          </a:p>
          <a:p>
            <a:pPr lvl="1" eaLnBrk="0">
              <a:defRPr/>
            </a:pPr>
            <a:endParaRPr lang="fr-BE" dirty="0">
              <a:solidFill>
                <a:srgbClr val="000000"/>
              </a:solidFill>
            </a:endParaRPr>
          </a:p>
        </p:txBody>
      </p:sp>
      <p:pic>
        <p:nvPicPr>
          <p:cNvPr id="4" name="Image 3">
            <a:extLst>
              <a:ext uri="{FF2B5EF4-FFF2-40B4-BE49-F238E27FC236}">
                <a16:creationId xmlns:a16="http://schemas.microsoft.com/office/drawing/2014/main" id="{985B7AA4-0414-24B6-3162-E0BB21A5DE8C}"/>
              </a:ext>
            </a:extLst>
          </p:cNvPr>
          <p:cNvPicPr>
            <a:picLocks noChangeAspect="1"/>
          </p:cNvPicPr>
          <p:nvPr/>
        </p:nvPicPr>
        <p:blipFill>
          <a:blip r:embed="rId2"/>
          <a:stretch>
            <a:fillRect/>
          </a:stretch>
        </p:blipFill>
        <p:spPr>
          <a:xfrm>
            <a:off x="2746761" y="2652420"/>
            <a:ext cx="6352607"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a:extLst>
              <a:ext uri="{FF2B5EF4-FFF2-40B4-BE49-F238E27FC236}">
                <a16:creationId xmlns:a16="http://schemas.microsoft.com/office/drawing/2014/main" id="{BCE983C2-F00E-D32B-BC79-851270F960CA}"/>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39449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16 : veiller à̀ une même vraisemblance des solutions proposées ou, en tous les cas, à ce que chaque solution soit vraisemblable.</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1" y="5101873"/>
            <a:ext cx="10265228" cy="68932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Le groupe sanguin AO n’existant pas, cela rend la solution 5 peu vraisemblable.</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0"/>
            <a:ext cx="9185070" cy="2031325"/>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Quel groupe sanguin est « receveur universel » ?</a:t>
            </a:r>
          </a:p>
          <a:p>
            <a:pPr lvl="1" eaLnBrk="0">
              <a:defRPr/>
            </a:pPr>
            <a:r>
              <a:rPr lang="fr-BE" dirty="0">
                <a:solidFill>
                  <a:srgbClr val="000000"/>
                </a:solidFill>
              </a:rPr>
              <a:t>1. A</a:t>
            </a:r>
          </a:p>
          <a:p>
            <a:pPr lvl="1" eaLnBrk="0">
              <a:defRPr/>
            </a:pPr>
            <a:r>
              <a:rPr lang="fr-BE" dirty="0">
                <a:solidFill>
                  <a:srgbClr val="000000"/>
                </a:solidFill>
              </a:rPr>
              <a:t>2. B</a:t>
            </a:r>
          </a:p>
          <a:p>
            <a:pPr lvl="1" eaLnBrk="0">
              <a:defRPr/>
            </a:pPr>
            <a:r>
              <a:rPr lang="fr-BE" dirty="0">
                <a:solidFill>
                  <a:srgbClr val="000000"/>
                </a:solidFill>
              </a:rPr>
              <a:t>3. AB</a:t>
            </a:r>
          </a:p>
          <a:p>
            <a:pPr lvl="1" eaLnBrk="0">
              <a:defRPr/>
            </a:pPr>
            <a:r>
              <a:rPr lang="fr-BE" dirty="0">
                <a:solidFill>
                  <a:srgbClr val="000000"/>
                </a:solidFill>
              </a:rPr>
              <a:t>4. O</a:t>
            </a:r>
          </a:p>
          <a:p>
            <a:pPr lvl="1" eaLnBrk="0">
              <a:defRPr/>
            </a:pPr>
            <a:r>
              <a:rPr lang="fr-BE" dirty="0">
                <a:solidFill>
                  <a:srgbClr val="000000"/>
                </a:solidFill>
              </a:rPr>
              <a:t>5. AO</a:t>
            </a:r>
          </a:p>
          <a:p>
            <a:pPr lvl="1" eaLnBrk="0">
              <a:defRPr/>
            </a:pPr>
            <a:endParaRPr lang="fr-BE" dirty="0">
              <a:solidFill>
                <a:srgbClr val="000000"/>
              </a:solidFill>
            </a:endParaRPr>
          </a:p>
        </p:txBody>
      </p:sp>
      <p:pic>
        <p:nvPicPr>
          <p:cNvPr id="2" name="Image 1">
            <a:extLst>
              <a:ext uri="{FF2B5EF4-FFF2-40B4-BE49-F238E27FC236}">
                <a16:creationId xmlns:a16="http://schemas.microsoft.com/office/drawing/2014/main" id="{2097350B-70EC-49D9-06E0-23DCB66B67A2}"/>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9369578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fontScale="92500"/>
          </a:bodyPr>
          <a:lstStyle/>
          <a:p>
            <a:pPr marL="0" indent="0">
              <a:buNone/>
            </a:pPr>
            <a:r>
              <a:rPr lang="fr-FR" dirty="0"/>
              <a:t>Règle 17 : La solution correcte ne doit pas être (systématiquement) plus longue que les autres. Les solutions doivent avoir une longueur équivalente.</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1" y="5101873"/>
            <a:ext cx="10265228" cy="68932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Proposition 2 : pourquoi autant de détails pour une solution qui serait fausse ?</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0"/>
            <a:ext cx="9185070" cy="1754326"/>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Le mot « </a:t>
            </a:r>
            <a:r>
              <a:rPr lang="fr-BE" sz="1800" dirty="0" err="1">
                <a:solidFill>
                  <a:srgbClr val="000000"/>
                </a:solidFill>
              </a:rPr>
              <a:t>spinaker</a:t>
            </a:r>
            <a:r>
              <a:rPr lang="fr-BE" sz="1800" dirty="0">
                <a:solidFill>
                  <a:srgbClr val="000000"/>
                </a:solidFill>
              </a:rPr>
              <a:t> » désigne : </a:t>
            </a:r>
          </a:p>
          <a:p>
            <a:pPr lvl="1" eaLnBrk="0">
              <a:defRPr/>
            </a:pPr>
            <a:r>
              <a:rPr lang="fr-BE" dirty="0">
                <a:solidFill>
                  <a:srgbClr val="000000"/>
                </a:solidFill>
              </a:rPr>
              <a:t>1. Un chien écossais</a:t>
            </a:r>
          </a:p>
          <a:p>
            <a:pPr lvl="1" eaLnBrk="0">
              <a:defRPr/>
            </a:pPr>
            <a:r>
              <a:rPr lang="fr-BE" dirty="0">
                <a:solidFill>
                  <a:srgbClr val="000000"/>
                </a:solidFill>
              </a:rPr>
              <a:t>2. Une voile triangulaire de grande surface, légère et très creuse, que les yachts envoient dans la marche au vent arrière</a:t>
            </a:r>
          </a:p>
          <a:p>
            <a:pPr lvl="1" eaLnBrk="0">
              <a:defRPr/>
            </a:pPr>
            <a:r>
              <a:rPr lang="fr-BE" dirty="0">
                <a:solidFill>
                  <a:srgbClr val="000000"/>
                </a:solidFill>
              </a:rPr>
              <a:t>3. Un chant tyrolien</a:t>
            </a:r>
          </a:p>
          <a:p>
            <a:pPr lvl="1" eaLnBrk="0">
              <a:defRPr/>
            </a:pPr>
            <a:r>
              <a:rPr lang="fr-BE" dirty="0">
                <a:solidFill>
                  <a:srgbClr val="000000"/>
                </a:solidFill>
              </a:rPr>
              <a:t>4. Un instrument de musique</a:t>
            </a:r>
          </a:p>
        </p:txBody>
      </p:sp>
      <p:pic>
        <p:nvPicPr>
          <p:cNvPr id="8" name="Image 7">
            <a:extLst>
              <a:ext uri="{FF2B5EF4-FFF2-40B4-BE49-F238E27FC236}">
                <a16:creationId xmlns:a16="http://schemas.microsoft.com/office/drawing/2014/main" id="{6B286E85-D015-074A-85FB-6CB4297AA74E}"/>
              </a:ext>
            </a:extLst>
          </p:cNvPr>
          <p:cNvPicPr>
            <a:picLocks noChangeAspect="1"/>
          </p:cNvPicPr>
          <p:nvPr/>
        </p:nvPicPr>
        <p:blipFill>
          <a:blip r:embed="rId2"/>
          <a:stretch>
            <a:fillRect/>
          </a:stretch>
        </p:blipFill>
        <p:spPr>
          <a:xfrm>
            <a:off x="3756619" y="998618"/>
            <a:ext cx="6352607"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a:extLst>
              <a:ext uri="{FF2B5EF4-FFF2-40B4-BE49-F238E27FC236}">
                <a16:creationId xmlns:a16="http://schemas.microsoft.com/office/drawing/2014/main" id="{2DC1F3D0-3F2E-D669-CFC9-308CC70A267E}"/>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09901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19A6F-D4F5-50BD-5E13-9ED08C6C39EC}"/>
              </a:ext>
            </a:extLst>
          </p:cNvPr>
          <p:cNvSpPr>
            <a:spLocks noGrp="1"/>
          </p:cNvSpPr>
          <p:nvPr>
            <p:ph type="title"/>
          </p:nvPr>
        </p:nvSpPr>
        <p:spPr>
          <a:xfrm>
            <a:off x="128789" y="944675"/>
            <a:ext cx="3630769" cy="4129602"/>
          </a:xfrm>
        </p:spPr>
        <p:txBody>
          <a:bodyPr/>
          <a:lstStyle/>
          <a:p>
            <a:r>
              <a:rPr lang="fr-FR" dirty="0"/>
              <a:t>Le cycle MOSCODEE</a:t>
            </a:r>
            <a:br>
              <a:rPr lang="fr-FR" dirty="0"/>
            </a:br>
            <a:br>
              <a:rPr lang="fr-FR" dirty="0"/>
            </a:br>
            <a:br>
              <a:rPr lang="fr-FR" dirty="0"/>
            </a:br>
            <a:br>
              <a:rPr lang="fr-FR" dirty="0"/>
            </a:br>
            <a:r>
              <a:rPr lang="fr-FR" sz="2000" dirty="0" err="1"/>
              <a:t>Detroz</a:t>
            </a:r>
            <a:r>
              <a:rPr lang="fr-FR" sz="2000" dirty="0"/>
              <a:t>, Malay, </a:t>
            </a:r>
            <a:r>
              <a:rPr lang="fr-FR" sz="2000" dirty="0" err="1"/>
              <a:t>Crahay</a:t>
            </a:r>
            <a:r>
              <a:rPr lang="fr-FR" sz="2000" dirty="0"/>
              <a:t> (2022)</a:t>
            </a:r>
          </a:p>
        </p:txBody>
      </p:sp>
      <p:pic>
        <p:nvPicPr>
          <p:cNvPr id="4" name="Espace réservé du contenu 3">
            <a:extLst>
              <a:ext uri="{FF2B5EF4-FFF2-40B4-BE49-F238E27FC236}">
                <a16:creationId xmlns:a16="http://schemas.microsoft.com/office/drawing/2014/main" id="{64F59D3A-A798-1238-944D-107BC51C0C70}"/>
              </a:ext>
            </a:extLst>
          </p:cNvPr>
          <p:cNvPicPr>
            <a:picLocks noGrp="1" noChangeAspect="1"/>
          </p:cNvPicPr>
          <p:nvPr>
            <p:ph idx="1"/>
          </p:nvPr>
        </p:nvPicPr>
        <p:blipFill>
          <a:blip r:embed="rId2"/>
          <a:stretch>
            <a:fillRect/>
          </a:stretch>
        </p:blipFill>
        <p:spPr>
          <a:xfrm>
            <a:off x="4610636" y="-10079"/>
            <a:ext cx="7452575" cy="6053628"/>
          </a:xfrm>
          <a:prstGeom prst="rect">
            <a:avLst/>
          </a:prstGeom>
        </p:spPr>
      </p:pic>
      <p:sp>
        <p:nvSpPr>
          <p:cNvPr id="5" name="Rectangle 4">
            <a:extLst>
              <a:ext uri="{FF2B5EF4-FFF2-40B4-BE49-F238E27FC236}">
                <a16:creationId xmlns:a16="http://schemas.microsoft.com/office/drawing/2014/main" id="{96DF82A8-C120-0D63-5350-1B0951ACF8AB}"/>
              </a:ext>
            </a:extLst>
          </p:cNvPr>
          <p:cNvSpPr/>
          <p:nvPr/>
        </p:nvSpPr>
        <p:spPr>
          <a:xfrm>
            <a:off x="4649271" y="1039968"/>
            <a:ext cx="1622738" cy="1584102"/>
          </a:xfrm>
          <a:prstGeom prst="rect">
            <a:avLst/>
          </a:prstGeom>
          <a:noFill/>
          <a:ln w="92075">
            <a:solidFill>
              <a:srgbClr val="F091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22E2A54A-42D3-9582-6A6F-FCCA766B4B88}"/>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429444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18 : La solution correcte ne doit pas apparaitre comme plus complète que les autres.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0" y="5058328"/>
            <a:ext cx="10515599" cy="972993"/>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La proposition 5 est plus complète et englobe toutes les autres. Outre le fait qu’il n’y ait pas d’indépendance entre les items, le niveau de complétude rend la 5 attractive.</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0"/>
            <a:ext cx="9185070" cy="1754326"/>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Un incendie se déclare dans une cuisine. L’occupant n’arrive pas à le maîtriser. Que doit-il faire ?</a:t>
            </a:r>
          </a:p>
          <a:p>
            <a:pPr eaLnBrk="0">
              <a:lnSpc>
                <a:spcPct val="100000"/>
              </a:lnSpc>
              <a:buClrTx/>
              <a:buSzTx/>
              <a:buFontTx/>
              <a:buNone/>
              <a:defRPr/>
            </a:pPr>
            <a:r>
              <a:rPr lang="fr-BE" sz="1800" dirty="0">
                <a:solidFill>
                  <a:srgbClr val="000000"/>
                </a:solidFill>
              </a:rPr>
              <a:t>	1. Couper l’arrivée du gaz au compteur</a:t>
            </a:r>
          </a:p>
          <a:p>
            <a:pPr eaLnBrk="0">
              <a:lnSpc>
                <a:spcPct val="100000"/>
              </a:lnSpc>
              <a:buClrTx/>
              <a:buSzTx/>
              <a:buFontTx/>
              <a:buNone/>
              <a:defRPr/>
            </a:pPr>
            <a:r>
              <a:rPr lang="fr-BE" sz="1800" dirty="0">
                <a:solidFill>
                  <a:srgbClr val="000000"/>
                </a:solidFill>
              </a:rPr>
              <a:t>	2. Téléphoner aux pompiers</a:t>
            </a:r>
          </a:p>
          <a:p>
            <a:pPr eaLnBrk="0">
              <a:lnSpc>
                <a:spcPct val="100000"/>
              </a:lnSpc>
              <a:buClrTx/>
              <a:buSzTx/>
              <a:buFontTx/>
              <a:buNone/>
              <a:defRPr/>
            </a:pPr>
            <a:r>
              <a:rPr lang="fr-BE" sz="1800" dirty="0">
                <a:solidFill>
                  <a:srgbClr val="000000"/>
                </a:solidFill>
              </a:rPr>
              <a:t>	3. Evacuer les enfants</a:t>
            </a:r>
          </a:p>
          <a:p>
            <a:pPr eaLnBrk="0">
              <a:lnSpc>
                <a:spcPct val="100000"/>
              </a:lnSpc>
              <a:buClrTx/>
              <a:buSzTx/>
              <a:buFontTx/>
              <a:buNone/>
              <a:defRPr/>
            </a:pPr>
            <a:r>
              <a:rPr lang="fr-BE" sz="1800" dirty="0">
                <a:solidFill>
                  <a:srgbClr val="000000"/>
                </a:solidFill>
              </a:rPr>
              <a:t>	4. 1 et 2</a:t>
            </a:r>
          </a:p>
          <a:p>
            <a:pPr eaLnBrk="0">
              <a:lnSpc>
                <a:spcPct val="100000"/>
              </a:lnSpc>
              <a:buClrTx/>
              <a:buSzTx/>
              <a:buFontTx/>
              <a:buNone/>
              <a:defRPr/>
            </a:pPr>
            <a:r>
              <a:rPr lang="fr-BE" sz="1800" dirty="0">
                <a:solidFill>
                  <a:srgbClr val="000000"/>
                </a:solidFill>
              </a:rPr>
              <a:t>	5. 1, 2 et 3</a:t>
            </a:r>
            <a:endParaRPr lang="fr-BE" dirty="0">
              <a:solidFill>
                <a:srgbClr val="000000"/>
              </a:solidFill>
            </a:endParaRPr>
          </a:p>
        </p:txBody>
      </p:sp>
      <p:pic>
        <p:nvPicPr>
          <p:cNvPr id="2" name="Image 1">
            <a:extLst>
              <a:ext uri="{FF2B5EF4-FFF2-40B4-BE49-F238E27FC236}">
                <a16:creationId xmlns:a16="http://schemas.microsoft.com/office/drawing/2014/main" id="{A0E74385-8700-9E21-8AA1-03B10BC796B9}"/>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0356865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fontScale="92500" lnSpcReduction="20000"/>
          </a:bodyPr>
          <a:lstStyle/>
          <a:p>
            <a:pPr marL="0" indent="0">
              <a:buNone/>
            </a:pPr>
            <a:r>
              <a:rPr lang="fr-FR" dirty="0"/>
              <a:t>Règle 19 : On privilégie un même niveau de généralité́ des indicateurs (temps, modificateurs...). Tous, toujours, jamais, aucun sont des termes absolus et catégoriques dont les étudiants se méfient.</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0" y="5058329"/>
            <a:ext cx="10515599" cy="38452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La proposition 3 est plus attractive car moins absolue que les autres </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0"/>
            <a:ext cx="9185070" cy="1754326"/>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Le terme épicéa désigne </a:t>
            </a:r>
          </a:p>
          <a:p>
            <a:pPr eaLnBrk="0">
              <a:lnSpc>
                <a:spcPct val="100000"/>
              </a:lnSpc>
              <a:buClrTx/>
              <a:buSzTx/>
              <a:buFontTx/>
              <a:buNone/>
              <a:defRPr/>
            </a:pPr>
            <a:r>
              <a:rPr lang="fr-BE" sz="1800" dirty="0">
                <a:solidFill>
                  <a:srgbClr val="000000"/>
                </a:solidFill>
              </a:rPr>
              <a:t>	1. Tous les arbres résineux.</a:t>
            </a:r>
          </a:p>
          <a:p>
            <a:pPr eaLnBrk="0">
              <a:lnSpc>
                <a:spcPct val="100000"/>
              </a:lnSpc>
              <a:buClrTx/>
              <a:buSzTx/>
              <a:buFontTx/>
              <a:buNone/>
              <a:defRPr/>
            </a:pPr>
            <a:r>
              <a:rPr lang="fr-BE" sz="1800" dirty="0">
                <a:solidFill>
                  <a:srgbClr val="000000"/>
                </a:solidFill>
              </a:rPr>
              <a:t>	2. Tous les pins.</a:t>
            </a:r>
          </a:p>
          <a:p>
            <a:pPr eaLnBrk="0">
              <a:lnSpc>
                <a:spcPct val="100000"/>
              </a:lnSpc>
              <a:buClrTx/>
              <a:buSzTx/>
              <a:buFontTx/>
              <a:buNone/>
              <a:defRPr/>
            </a:pPr>
            <a:r>
              <a:rPr lang="fr-BE" sz="1800" dirty="0">
                <a:solidFill>
                  <a:srgbClr val="000000"/>
                </a:solidFill>
              </a:rPr>
              <a:t>	3. Certains types de pins. </a:t>
            </a:r>
          </a:p>
          <a:p>
            <a:pPr eaLnBrk="0">
              <a:lnSpc>
                <a:spcPct val="100000"/>
              </a:lnSpc>
              <a:buClrTx/>
              <a:buSzTx/>
              <a:buFontTx/>
              <a:buNone/>
              <a:defRPr/>
            </a:pPr>
            <a:endParaRPr lang="fr-BE" sz="1800" dirty="0">
              <a:solidFill>
                <a:srgbClr val="000000"/>
              </a:solidFill>
            </a:endParaRPr>
          </a:p>
          <a:p>
            <a:pPr eaLnBrk="0">
              <a:lnSpc>
                <a:spcPct val="100000"/>
              </a:lnSpc>
              <a:buClrTx/>
              <a:buSzTx/>
              <a:buFontTx/>
              <a:buNone/>
              <a:defRPr/>
            </a:pPr>
            <a:endParaRPr lang="fr-BE" dirty="0">
              <a:solidFill>
                <a:srgbClr val="000000"/>
              </a:solidFill>
            </a:endParaRPr>
          </a:p>
        </p:txBody>
      </p:sp>
      <p:pic>
        <p:nvPicPr>
          <p:cNvPr id="2" name="Image 1">
            <a:extLst>
              <a:ext uri="{FF2B5EF4-FFF2-40B4-BE49-F238E27FC236}">
                <a16:creationId xmlns:a16="http://schemas.microsoft.com/office/drawing/2014/main" id="{973658EE-547E-0306-26B7-1D3F2BF411C5}"/>
              </a:ext>
            </a:extLst>
          </p:cNvPr>
          <p:cNvPicPr>
            <a:picLocks noChangeAspect="1"/>
          </p:cNvPicPr>
          <p:nvPr/>
        </p:nvPicPr>
        <p:blipFill>
          <a:blip r:embed="rId2"/>
          <a:stretch>
            <a:fillRect/>
          </a:stretch>
        </p:blipFill>
        <p:spPr>
          <a:xfrm>
            <a:off x="2919695" y="2637746"/>
            <a:ext cx="6352607" cy="36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a:extLst>
              <a:ext uri="{FF2B5EF4-FFF2-40B4-BE49-F238E27FC236}">
                <a16:creationId xmlns:a16="http://schemas.microsoft.com/office/drawing/2014/main" id="{6CA8DBAE-2D79-E18C-6E37-E43C1D9F4493}"/>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83083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20 : On privilégie un même degré́ de technicité́ du vocabulaire utilisé dans toutes les solutions proposées. </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0" y="5058328"/>
            <a:ext cx="10515599" cy="662248"/>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La proposition 3 est plus attractive car le degré de technicité de la proposition 3 est moins élevé que celui des autres propositions</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6750566" cy="307777"/>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Leclercq, D. (1986). La conception des questions à choix multiple. </a:t>
            </a:r>
            <a:r>
              <a:rPr lang="fr-BE" sz="1400" b="0" i="1" u="none" strike="noStrike" dirty="0">
                <a:solidFill>
                  <a:srgbClr val="222222"/>
                </a:solidFill>
                <a:effectLst/>
                <a:latin typeface="Arial" panose="020B0604020202020204" pitchFamily="34" charset="0"/>
              </a:rPr>
              <a:t>Education 2000</a:t>
            </a:r>
            <a:r>
              <a:rPr lang="fr-BE" sz="1400" b="0" i="0" u="none" strike="noStrike" dirty="0">
                <a:solidFill>
                  <a:srgbClr val="222222"/>
                </a:solidFill>
                <a:effectLst/>
                <a:latin typeface="Arial" panose="020B0604020202020204" pitchFamily="34" charset="0"/>
              </a:rPr>
              <a:t>.</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477328"/>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Dans l’islam chiite, un ayatollah est</a:t>
            </a:r>
          </a:p>
          <a:p>
            <a:pPr eaLnBrk="0">
              <a:lnSpc>
                <a:spcPct val="100000"/>
              </a:lnSpc>
              <a:buClrTx/>
              <a:buSzTx/>
              <a:buFontTx/>
              <a:buNone/>
              <a:defRPr/>
            </a:pPr>
            <a:r>
              <a:rPr lang="fr-BE" sz="1800" dirty="0">
                <a:solidFill>
                  <a:srgbClr val="000000"/>
                </a:solidFill>
              </a:rPr>
              <a:t>	1. Un imam</a:t>
            </a:r>
          </a:p>
          <a:p>
            <a:pPr eaLnBrk="0">
              <a:lnSpc>
                <a:spcPct val="100000"/>
              </a:lnSpc>
              <a:buClrTx/>
              <a:buSzTx/>
              <a:buFontTx/>
              <a:buNone/>
              <a:defRPr/>
            </a:pPr>
            <a:r>
              <a:rPr lang="fr-BE" sz="1800" dirty="0">
                <a:solidFill>
                  <a:srgbClr val="000000"/>
                </a:solidFill>
              </a:rPr>
              <a:t>	2. Un uléma</a:t>
            </a:r>
          </a:p>
          <a:p>
            <a:pPr eaLnBrk="0">
              <a:lnSpc>
                <a:spcPct val="100000"/>
              </a:lnSpc>
              <a:buClrTx/>
              <a:buSzTx/>
              <a:buFontTx/>
              <a:buNone/>
              <a:defRPr/>
            </a:pPr>
            <a:r>
              <a:rPr lang="fr-BE" sz="1800" dirty="0">
                <a:solidFill>
                  <a:srgbClr val="000000"/>
                </a:solidFill>
              </a:rPr>
              <a:t>	3. Une autorité religieuse</a:t>
            </a:r>
          </a:p>
          <a:p>
            <a:pPr eaLnBrk="0">
              <a:lnSpc>
                <a:spcPct val="100000"/>
              </a:lnSpc>
              <a:buClrTx/>
              <a:buSzTx/>
              <a:buFontTx/>
              <a:buNone/>
              <a:defRPr/>
            </a:pPr>
            <a:r>
              <a:rPr lang="fr-BE" sz="1800" dirty="0">
                <a:solidFill>
                  <a:srgbClr val="000000"/>
                </a:solidFill>
              </a:rPr>
              <a:t>	4. Un derviche</a:t>
            </a:r>
          </a:p>
        </p:txBody>
      </p:sp>
      <p:pic>
        <p:nvPicPr>
          <p:cNvPr id="2" name="Image 1">
            <a:extLst>
              <a:ext uri="{FF2B5EF4-FFF2-40B4-BE49-F238E27FC236}">
                <a16:creationId xmlns:a16="http://schemas.microsoft.com/office/drawing/2014/main" id="{EA47E7AB-B4A7-29C1-DFB3-BBFE73487500}"/>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961465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a:bodyPr>
          <a:lstStyle/>
          <a:p>
            <a:pPr marL="0" indent="0">
              <a:buNone/>
            </a:pPr>
            <a:r>
              <a:rPr lang="fr-FR" dirty="0"/>
              <a:t>Règle 21 : On privilégiera autant que possible des termes identiques pour évoquer une même idée sur un même sujet.</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0" y="5058328"/>
            <a:ext cx="10515599" cy="93247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Le mot génitrice, mère et maman renvoie au même concept. Ils sont, dans ce contexte, synonymes. Si le but de la question se borne à la lecture de l’arbre généalogique, l’utilisation de mots équivalents augmente inutilement la charge cognitive du répondant</a:t>
            </a:r>
          </a:p>
          <a:p>
            <a:pPr marL="0" indent="0">
              <a:buFont typeface="Arial" panose="020B0604020202020204" pitchFamily="34" charset="0"/>
              <a:buNone/>
            </a:pPr>
            <a:endParaRPr lang="fr-FR" dirty="0"/>
          </a:p>
        </p:txBody>
      </p:sp>
      <p:sp>
        <p:nvSpPr>
          <p:cNvPr id="6" name="ZoneTexte 5">
            <a:extLst>
              <a:ext uri="{FF2B5EF4-FFF2-40B4-BE49-F238E27FC236}">
                <a16:creationId xmlns:a16="http://schemas.microsoft.com/office/drawing/2014/main" id="{4EEF89C9-7C2E-AF22-F23A-61DA5BF0B501}"/>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4" name="Rectangle : coins arrondis 3">
            <a:extLst>
              <a:ext uri="{FF2B5EF4-FFF2-40B4-BE49-F238E27FC236}">
                <a16:creationId xmlns:a16="http://schemas.microsoft.com/office/drawing/2014/main" id="{4908507A-5138-2347-3D77-FC2D0CFDCEC1}"/>
              </a:ext>
            </a:extLst>
          </p:cNvPr>
          <p:cNvSpPr/>
          <p:nvPr/>
        </p:nvSpPr>
        <p:spPr>
          <a:xfrm>
            <a:off x="3256156" y="2910468"/>
            <a:ext cx="1081668" cy="35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Loïc</a:t>
            </a:r>
          </a:p>
        </p:txBody>
      </p:sp>
      <p:sp>
        <p:nvSpPr>
          <p:cNvPr id="11" name="Rectangle : coins arrondis 10">
            <a:extLst>
              <a:ext uri="{FF2B5EF4-FFF2-40B4-BE49-F238E27FC236}">
                <a16:creationId xmlns:a16="http://schemas.microsoft.com/office/drawing/2014/main" id="{DCCC3096-59CC-7540-2B83-AF30F7C9F1AF}"/>
              </a:ext>
            </a:extLst>
          </p:cNvPr>
          <p:cNvSpPr/>
          <p:nvPr/>
        </p:nvSpPr>
        <p:spPr>
          <a:xfrm>
            <a:off x="4739932" y="2910468"/>
            <a:ext cx="1081668" cy="35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Léa</a:t>
            </a:r>
          </a:p>
        </p:txBody>
      </p:sp>
      <p:cxnSp>
        <p:nvCxnSpPr>
          <p:cNvPr id="13" name="Connecteur droit 12">
            <a:extLst>
              <a:ext uri="{FF2B5EF4-FFF2-40B4-BE49-F238E27FC236}">
                <a16:creationId xmlns:a16="http://schemas.microsoft.com/office/drawing/2014/main" id="{697F7DDF-D431-1D82-E367-8B84BC99765B}"/>
              </a:ext>
            </a:extLst>
          </p:cNvPr>
          <p:cNvCxnSpPr>
            <a:stCxn id="4" idx="3"/>
            <a:endCxn id="11" idx="1"/>
          </p:cNvCxnSpPr>
          <p:nvPr/>
        </p:nvCxnSpPr>
        <p:spPr>
          <a:xfrm>
            <a:off x="4337824" y="3088888"/>
            <a:ext cx="40210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558BAA08-2AFD-F8C8-389F-3697221BE167}"/>
              </a:ext>
            </a:extLst>
          </p:cNvPr>
          <p:cNvCxnSpPr/>
          <p:nvPr/>
        </p:nvCxnSpPr>
        <p:spPr>
          <a:xfrm>
            <a:off x="4527395" y="3088888"/>
            <a:ext cx="0" cy="34011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50DC9CC-0475-D058-116E-B01A3D5A180A}"/>
              </a:ext>
            </a:extLst>
          </p:cNvPr>
          <p:cNvCxnSpPr/>
          <p:nvPr/>
        </p:nvCxnSpPr>
        <p:spPr>
          <a:xfrm>
            <a:off x="3088888" y="3429000"/>
            <a:ext cx="2865863"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727D34E5-A881-193A-3DA2-167BE0404311}"/>
              </a:ext>
            </a:extLst>
          </p:cNvPr>
          <p:cNvCxnSpPr/>
          <p:nvPr/>
        </p:nvCxnSpPr>
        <p:spPr>
          <a:xfrm>
            <a:off x="3088888" y="3429000"/>
            <a:ext cx="0" cy="2397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EDE814BD-9D25-20F7-5011-D2292B2B2B0B}"/>
              </a:ext>
            </a:extLst>
          </p:cNvPr>
          <p:cNvCxnSpPr/>
          <p:nvPr/>
        </p:nvCxnSpPr>
        <p:spPr>
          <a:xfrm>
            <a:off x="5954751" y="3429000"/>
            <a:ext cx="0" cy="239751"/>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F9822AD0-9463-C32B-1783-0D08B67A95FA}"/>
              </a:ext>
            </a:extLst>
          </p:cNvPr>
          <p:cNvCxnSpPr/>
          <p:nvPr/>
        </p:nvCxnSpPr>
        <p:spPr>
          <a:xfrm>
            <a:off x="4527395" y="3429000"/>
            <a:ext cx="0" cy="239751"/>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4" name="Rectangle : coins arrondis 23">
            <a:extLst>
              <a:ext uri="{FF2B5EF4-FFF2-40B4-BE49-F238E27FC236}">
                <a16:creationId xmlns:a16="http://schemas.microsoft.com/office/drawing/2014/main" id="{657A85B5-A378-F0E8-F1C6-B9E5317CCFAB}"/>
              </a:ext>
            </a:extLst>
          </p:cNvPr>
          <p:cNvSpPr/>
          <p:nvPr/>
        </p:nvSpPr>
        <p:spPr>
          <a:xfrm>
            <a:off x="2548054" y="3646581"/>
            <a:ext cx="1081668" cy="35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Jeanne</a:t>
            </a:r>
          </a:p>
        </p:txBody>
      </p:sp>
      <p:sp>
        <p:nvSpPr>
          <p:cNvPr id="25" name="Rectangle : coins arrondis 24">
            <a:extLst>
              <a:ext uri="{FF2B5EF4-FFF2-40B4-BE49-F238E27FC236}">
                <a16:creationId xmlns:a16="http://schemas.microsoft.com/office/drawing/2014/main" id="{3CABE0EB-D427-FD61-A7B7-2218A40FAE81}"/>
              </a:ext>
            </a:extLst>
          </p:cNvPr>
          <p:cNvSpPr/>
          <p:nvPr/>
        </p:nvSpPr>
        <p:spPr>
          <a:xfrm>
            <a:off x="5378014" y="3619351"/>
            <a:ext cx="1081668" cy="35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Lucie</a:t>
            </a:r>
          </a:p>
        </p:txBody>
      </p:sp>
      <p:sp>
        <p:nvSpPr>
          <p:cNvPr id="26" name="Rectangle : coins arrondis 25">
            <a:extLst>
              <a:ext uri="{FF2B5EF4-FFF2-40B4-BE49-F238E27FC236}">
                <a16:creationId xmlns:a16="http://schemas.microsoft.com/office/drawing/2014/main" id="{70FF2E60-F293-53D5-5054-D5012B777BD7}"/>
              </a:ext>
            </a:extLst>
          </p:cNvPr>
          <p:cNvSpPr/>
          <p:nvPr/>
        </p:nvSpPr>
        <p:spPr>
          <a:xfrm>
            <a:off x="3963034" y="3627560"/>
            <a:ext cx="1081668" cy="35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Joseph</a:t>
            </a:r>
          </a:p>
        </p:txBody>
      </p:sp>
      <p:sp>
        <p:nvSpPr>
          <p:cNvPr id="27" name="Rectangle : coins arrondis 26">
            <a:extLst>
              <a:ext uri="{FF2B5EF4-FFF2-40B4-BE49-F238E27FC236}">
                <a16:creationId xmlns:a16="http://schemas.microsoft.com/office/drawing/2014/main" id="{5E428F4F-B751-EAB9-2836-E13EED6E52B1}"/>
              </a:ext>
            </a:extLst>
          </p:cNvPr>
          <p:cNvSpPr/>
          <p:nvPr/>
        </p:nvSpPr>
        <p:spPr>
          <a:xfrm>
            <a:off x="1109547" y="3649523"/>
            <a:ext cx="1081668" cy="35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Louis</a:t>
            </a:r>
          </a:p>
        </p:txBody>
      </p:sp>
      <p:cxnSp>
        <p:nvCxnSpPr>
          <p:cNvPr id="29" name="Connecteur droit 28">
            <a:extLst>
              <a:ext uri="{FF2B5EF4-FFF2-40B4-BE49-F238E27FC236}">
                <a16:creationId xmlns:a16="http://schemas.microsoft.com/office/drawing/2014/main" id="{DF42D959-ADB5-BE80-802E-19FC5B5DD237}"/>
              </a:ext>
            </a:extLst>
          </p:cNvPr>
          <p:cNvCxnSpPr>
            <a:stCxn id="27" idx="3"/>
            <a:endCxn id="24" idx="1"/>
          </p:cNvCxnSpPr>
          <p:nvPr/>
        </p:nvCxnSpPr>
        <p:spPr>
          <a:xfrm flipV="1">
            <a:off x="2191215" y="3825001"/>
            <a:ext cx="356839" cy="294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85DA2ED3-256C-1388-FC73-0D67D0002FEC}"/>
              </a:ext>
            </a:extLst>
          </p:cNvPr>
          <p:cNvCxnSpPr/>
          <p:nvPr/>
        </p:nvCxnSpPr>
        <p:spPr>
          <a:xfrm>
            <a:off x="2369634" y="3825000"/>
            <a:ext cx="0" cy="43476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2" name="Rectangle : coins arrondis 31">
            <a:extLst>
              <a:ext uri="{FF2B5EF4-FFF2-40B4-BE49-F238E27FC236}">
                <a16:creationId xmlns:a16="http://schemas.microsoft.com/office/drawing/2014/main" id="{68B79C72-E06D-6F8D-FA1C-99965B1C50CA}"/>
              </a:ext>
            </a:extLst>
          </p:cNvPr>
          <p:cNvSpPr/>
          <p:nvPr/>
        </p:nvSpPr>
        <p:spPr>
          <a:xfrm>
            <a:off x="1828800" y="4269666"/>
            <a:ext cx="1081668" cy="3568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Tom</a:t>
            </a:r>
          </a:p>
        </p:txBody>
      </p:sp>
      <p:sp>
        <p:nvSpPr>
          <p:cNvPr id="33" name="ZoneTexte 32">
            <a:extLst>
              <a:ext uri="{FF2B5EF4-FFF2-40B4-BE49-F238E27FC236}">
                <a16:creationId xmlns:a16="http://schemas.microsoft.com/office/drawing/2014/main" id="{BDC7A8CF-E3C7-61EF-2CAA-E2A50CB7215F}"/>
              </a:ext>
            </a:extLst>
          </p:cNvPr>
          <p:cNvSpPr txBox="1"/>
          <p:nvPr/>
        </p:nvSpPr>
        <p:spPr>
          <a:xfrm>
            <a:off x="6646128" y="2897975"/>
            <a:ext cx="5581913" cy="1477328"/>
          </a:xfrm>
          <a:prstGeom prst="rect">
            <a:avLst/>
          </a:prstGeom>
          <a:noFill/>
        </p:spPr>
        <p:txBody>
          <a:bodyPr wrap="none" rtlCol="0">
            <a:spAutoFit/>
          </a:bodyPr>
          <a:lstStyle/>
          <a:p>
            <a:r>
              <a:rPr lang="fr-FR" dirty="0"/>
              <a:t>On peut déduire de l’arbre généalogique ci-contre que :</a:t>
            </a:r>
          </a:p>
          <a:p>
            <a:pPr marL="342900" indent="-342900">
              <a:buAutoNum type="arabicPeriod"/>
            </a:pPr>
            <a:r>
              <a:rPr lang="fr-FR" dirty="0"/>
              <a:t>La génitrice de Jeanne est aussi la maman de Lucie</a:t>
            </a:r>
          </a:p>
          <a:p>
            <a:pPr marL="342900" indent="-342900">
              <a:buAutoNum type="arabicPeriod"/>
            </a:pPr>
            <a:r>
              <a:rPr lang="fr-FR" dirty="0"/>
              <a:t>La mère de Tom est la sœur de Louis</a:t>
            </a:r>
          </a:p>
          <a:p>
            <a:pPr marL="342900" indent="-342900">
              <a:buAutoNum type="arabicPeriod"/>
            </a:pPr>
            <a:r>
              <a:rPr lang="fr-FR" dirty="0"/>
              <a:t>Lucie et Jeanne n’ont pas d’enfant</a:t>
            </a:r>
          </a:p>
          <a:p>
            <a:pPr marL="342900" indent="-342900">
              <a:buAutoNum type="arabicPeriod"/>
            </a:pPr>
            <a:r>
              <a:rPr lang="fr-FR" dirty="0"/>
              <a:t>Louis, Jeanne, Joseph et Lucie sont des enfants de Léa</a:t>
            </a:r>
          </a:p>
        </p:txBody>
      </p:sp>
      <p:pic>
        <p:nvPicPr>
          <p:cNvPr id="2" name="Image 1">
            <a:extLst>
              <a:ext uri="{FF2B5EF4-FFF2-40B4-BE49-F238E27FC236}">
                <a16:creationId xmlns:a16="http://schemas.microsoft.com/office/drawing/2014/main" id="{2FE5CF0F-9385-7097-6739-787F54C197BF}"/>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716921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972993"/>
          </a:xfrm>
        </p:spPr>
        <p:txBody>
          <a:bodyPr>
            <a:normAutofit fontScale="92500" lnSpcReduction="20000"/>
          </a:bodyPr>
          <a:lstStyle/>
          <a:p>
            <a:pPr marL="0" indent="0">
              <a:buNone/>
            </a:pPr>
            <a:r>
              <a:rPr lang="fr-FR" dirty="0"/>
              <a:t>Règle 22 : Les propositions de solutions doivent permettre un consensus large sur leur caractère correct – lorsqu’il s’agit de la réponse correcte – ou incorrect – lorsqu’il s’agit des réponses incorrectes.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200" y="5412798"/>
            <a:ext cx="10515599" cy="307778"/>
          </a:xfrm>
          <a:prstGeom prst="rect">
            <a:avLst/>
          </a:prstGeom>
        </p:spPr>
        <p:txBody>
          <a:bodyPr vert="horz" lIns="91440" tIns="45720" rIns="91440" bIns="45720" rtlCol="0">
            <a:normAutofit fontScale="40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Ca se discute </a:t>
            </a:r>
            <a:r>
              <a:rPr lang="fr-FR" sz="4700" dirty="0">
                <a:sym typeface="Wingdings" pitchFamily="2" charset="2"/>
              </a:rPr>
              <a:t></a:t>
            </a:r>
            <a:endParaRPr lang="fr-FR" sz="4700" dirty="0"/>
          </a:p>
          <a:p>
            <a:pPr marL="0" indent="0">
              <a:buFont typeface="Arial" panose="020B0604020202020204" pitchFamily="34" charset="0"/>
              <a:buNone/>
            </a:pPr>
            <a:endParaRPr lang="fr-FR"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754326"/>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Sachant que l’équipe la plus forte ne gagne pas toujours, quelle équipe était la plus forte lors du mondiale 2018</a:t>
            </a:r>
          </a:p>
          <a:p>
            <a:pPr eaLnBrk="0">
              <a:lnSpc>
                <a:spcPct val="100000"/>
              </a:lnSpc>
              <a:buClrTx/>
              <a:buSzTx/>
              <a:buFontTx/>
              <a:buNone/>
              <a:defRPr/>
            </a:pPr>
            <a:r>
              <a:rPr lang="fr-BE" sz="1800" dirty="0">
                <a:solidFill>
                  <a:srgbClr val="000000"/>
                </a:solidFill>
              </a:rPr>
              <a:t>	1. Belgique</a:t>
            </a:r>
          </a:p>
          <a:p>
            <a:pPr eaLnBrk="0">
              <a:lnSpc>
                <a:spcPct val="100000"/>
              </a:lnSpc>
              <a:buClrTx/>
              <a:buSzTx/>
              <a:buFontTx/>
              <a:buNone/>
              <a:defRPr/>
            </a:pPr>
            <a:r>
              <a:rPr lang="fr-BE" sz="1800" dirty="0">
                <a:solidFill>
                  <a:srgbClr val="000000"/>
                </a:solidFill>
              </a:rPr>
              <a:t>	2. France</a:t>
            </a:r>
          </a:p>
          <a:p>
            <a:pPr eaLnBrk="0">
              <a:lnSpc>
                <a:spcPct val="100000"/>
              </a:lnSpc>
              <a:buClrTx/>
              <a:buSzTx/>
              <a:buFontTx/>
              <a:buNone/>
              <a:defRPr/>
            </a:pPr>
            <a:r>
              <a:rPr lang="fr-BE" sz="1800" dirty="0">
                <a:solidFill>
                  <a:srgbClr val="000000"/>
                </a:solidFill>
              </a:rPr>
              <a:t>	3. </a:t>
            </a:r>
            <a:r>
              <a:rPr lang="fr-BE" dirty="0">
                <a:solidFill>
                  <a:srgbClr val="000000"/>
                </a:solidFill>
              </a:rPr>
              <a:t>A</a:t>
            </a:r>
            <a:r>
              <a:rPr lang="fr-BE" sz="1800" dirty="0">
                <a:solidFill>
                  <a:srgbClr val="000000"/>
                </a:solidFill>
              </a:rPr>
              <a:t>ngleterre</a:t>
            </a:r>
          </a:p>
          <a:p>
            <a:pPr eaLnBrk="0">
              <a:lnSpc>
                <a:spcPct val="100000"/>
              </a:lnSpc>
              <a:buClrTx/>
              <a:buSzTx/>
              <a:buFontTx/>
              <a:buNone/>
              <a:defRPr/>
            </a:pPr>
            <a:r>
              <a:rPr lang="fr-BE" sz="1800" dirty="0">
                <a:solidFill>
                  <a:srgbClr val="000000"/>
                </a:solidFill>
              </a:rPr>
              <a:t>	4. Croatie</a:t>
            </a:r>
          </a:p>
        </p:txBody>
      </p:sp>
      <p:sp>
        <p:nvSpPr>
          <p:cNvPr id="8" name="ZoneTexte 7">
            <a:extLst>
              <a:ext uri="{FF2B5EF4-FFF2-40B4-BE49-F238E27FC236}">
                <a16:creationId xmlns:a16="http://schemas.microsoft.com/office/drawing/2014/main" id="{4ED4A399-5071-8D56-C08B-F85800B67A29}"/>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pic>
        <p:nvPicPr>
          <p:cNvPr id="2" name="Image 1">
            <a:extLst>
              <a:ext uri="{FF2B5EF4-FFF2-40B4-BE49-F238E27FC236}">
                <a16:creationId xmlns:a16="http://schemas.microsoft.com/office/drawing/2014/main" id="{6DFDBF26-1FED-D7EE-4EC5-7D639887DC40}"/>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9837842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5"/>
            <a:ext cx="10515600" cy="1179186"/>
          </a:xfrm>
        </p:spPr>
        <p:txBody>
          <a:bodyPr>
            <a:normAutofit fontScale="85000" lnSpcReduction="20000"/>
          </a:bodyPr>
          <a:lstStyle/>
          <a:p>
            <a:pPr marL="0" indent="0">
              <a:buNone/>
            </a:pPr>
            <a:r>
              <a:rPr lang="fr-FR" dirty="0"/>
              <a:t>Règle 23 : Lorsque les solutions sont connotées positivement et </a:t>
            </a:r>
            <a:r>
              <a:rPr lang="fr-FR" dirty="0" err="1"/>
              <a:t>né́gativement</a:t>
            </a:r>
            <a:r>
              <a:rPr lang="fr-FR" dirty="0"/>
              <a:t>, il faut veiller à̀ respecter un équilibre entre ces deux types de solutions, ceci afin de ne pas influencer la réponse des étudiants par un nombre plus important de solutions soit positives, soit négatives.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4912587"/>
            <a:ext cx="10515599" cy="898793"/>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Soit on part du principe que l’étudiant sait que la température est inférieure à 0  et il ne sert à rien d’ajouter une température positive. Soit on pense qu’il n’en sait rien et il est utile d’équilibrer les solutions positives et négatives</a:t>
            </a:r>
          </a:p>
          <a:p>
            <a:pPr marL="0" indent="0">
              <a:buFont typeface="Arial" panose="020B0604020202020204" pitchFamily="34" charset="0"/>
              <a:buNone/>
            </a:pPr>
            <a:endParaRPr lang="fr-FR"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477328"/>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Quelle est la température </a:t>
            </a:r>
            <a:r>
              <a:rPr lang="fr-BE" dirty="0">
                <a:solidFill>
                  <a:srgbClr val="000000"/>
                </a:solidFill>
              </a:rPr>
              <a:t>de solidification de </a:t>
            </a:r>
            <a:r>
              <a:rPr lang="fr-BE" sz="1800" dirty="0">
                <a:solidFill>
                  <a:srgbClr val="000000"/>
                </a:solidFill>
              </a:rPr>
              <a:t>L’eau de mer salée à 23 %</a:t>
            </a:r>
          </a:p>
          <a:p>
            <a:pPr eaLnBrk="0">
              <a:lnSpc>
                <a:spcPct val="100000"/>
              </a:lnSpc>
              <a:buClrTx/>
              <a:buSzTx/>
              <a:buFontTx/>
              <a:buNone/>
              <a:defRPr/>
            </a:pPr>
            <a:r>
              <a:rPr lang="fr-BE" sz="1800" dirty="0">
                <a:solidFill>
                  <a:srgbClr val="000000"/>
                </a:solidFill>
              </a:rPr>
              <a:t>	1. 3°C</a:t>
            </a:r>
          </a:p>
          <a:p>
            <a:pPr eaLnBrk="0">
              <a:lnSpc>
                <a:spcPct val="100000"/>
              </a:lnSpc>
              <a:buClrTx/>
              <a:buSzTx/>
              <a:buFontTx/>
              <a:buNone/>
              <a:defRPr/>
            </a:pPr>
            <a:r>
              <a:rPr lang="fr-BE" sz="1800" dirty="0">
                <a:solidFill>
                  <a:srgbClr val="000000"/>
                </a:solidFill>
              </a:rPr>
              <a:t>	2. </a:t>
            </a:r>
            <a:r>
              <a:rPr lang="fr-BE" dirty="0">
                <a:solidFill>
                  <a:srgbClr val="000000"/>
                </a:solidFill>
              </a:rPr>
              <a:t>- </a:t>
            </a:r>
            <a:r>
              <a:rPr lang="fr-BE" sz="1800" dirty="0">
                <a:solidFill>
                  <a:srgbClr val="000000"/>
                </a:solidFill>
              </a:rPr>
              <a:t>3°C</a:t>
            </a:r>
          </a:p>
          <a:p>
            <a:pPr eaLnBrk="0">
              <a:lnSpc>
                <a:spcPct val="100000"/>
              </a:lnSpc>
              <a:buClrTx/>
              <a:buSzTx/>
              <a:buFontTx/>
              <a:buNone/>
              <a:defRPr/>
            </a:pPr>
            <a:r>
              <a:rPr lang="fr-BE" sz="1800" dirty="0">
                <a:solidFill>
                  <a:srgbClr val="000000"/>
                </a:solidFill>
              </a:rPr>
              <a:t>	3. - </a:t>
            </a:r>
            <a:r>
              <a:rPr lang="fr-BE" dirty="0">
                <a:solidFill>
                  <a:srgbClr val="000000"/>
                </a:solidFill>
              </a:rPr>
              <a:t>10° C</a:t>
            </a:r>
            <a:endParaRPr lang="fr-BE" sz="1800" dirty="0">
              <a:solidFill>
                <a:srgbClr val="000000"/>
              </a:solidFill>
            </a:endParaRPr>
          </a:p>
          <a:p>
            <a:pPr eaLnBrk="0">
              <a:lnSpc>
                <a:spcPct val="100000"/>
              </a:lnSpc>
              <a:buClrTx/>
              <a:buSzTx/>
              <a:buFontTx/>
              <a:buNone/>
              <a:defRPr/>
            </a:pPr>
            <a:r>
              <a:rPr lang="fr-BE" sz="1800" dirty="0">
                <a:solidFill>
                  <a:srgbClr val="000000"/>
                </a:solidFill>
              </a:rPr>
              <a:t>	4. </a:t>
            </a:r>
            <a:r>
              <a:rPr lang="fr-BE" dirty="0">
                <a:solidFill>
                  <a:srgbClr val="000000"/>
                </a:solidFill>
              </a:rPr>
              <a:t>- 21 ° C</a:t>
            </a:r>
          </a:p>
        </p:txBody>
      </p:sp>
      <p:sp>
        <p:nvSpPr>
          <p:cNvPr id="8" name="ZoneTexte 7">
            <a:extLst>
              <a:ext uri="{FF2B5EF4-FFF2-40B4-BE49-F238E27FC236}">
                <a16:creationId xmlns:a16="http://schemas.microsoft.com/office/drawing/2014/main" id="{CCEFC6CA-92D4-758B-E9A2-65934171EACF}"/>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pic>
        <p:nvPicPr>
          <p:cNvPr id="2" name="Image 1">
            <a:extLst>
              <a:ext uri="{FF2B5EF4-FFF2-40B4-BE49-F238E27FC236}">
                <a16:creationId xmlns:a16="http://schemas.microsoft.com/office/drawing/2014/main" id="{F87A02C1-61F3-BE34-1D97-B409B007FA74}"/>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546437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6"/>
            <a:ext cx="10515600" cy="748738"/>
          </a:xfrm>
        </p:spPr>
        <p:txBody>
          <a:bodyPr>
            <a:normAutofit fontScale="92500" lnSpcReduction="10000"/>
          </a:bodyPr>
          <a:lstStyle/>
          <a:p>
            <a:pPr marL="0" indent="0">
              <a:buNone/>
            </a:pPr>
            <a:r>
              <a:rPr lang="fr-FR" dirty="0"/>
              <a:t>Règle 24 : Il faut éviter d’utiliser des termes, des mots ou des expressions qui introduisent de fortes connotations positives ou négatives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4912588"/>
            <a:ext cx="10515599" cy="748738"/>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Ces connotations n’apportent rien et peuvent brouiller le répondant. Par ailleurs, une seule est à connotation négative (</a:t>
            </a:r>
            <a:r>
              <a:rPr lang="fr-FR" sz="4700" dirty="0" err="1"/>
              <a:t>cfr</a:t>
            </a:r>
            <a:r>
              <a:rPr lang="fr-FR" sz="4700" dirty="0"/>
              <a:t>. règle 23)</a:t>
            </a:r>
          </a:p>
          <a:p>
            <a:pPr marL="0" indent="0">
              <a:buFont typeface="Arial" panose="020B0604020202020204" pitchFamily="34" charset="0"/>
              <a:buNone/>
            </a:pPr>
            <a:endParaRPr lang="fr-FR"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D. Règles de rédaction des solutions proposées</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477328"/>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Qui a écrit le rouge et le noir ?</a:t>
            </a:r>
          </a:p>
          <a:p>
            <a:pPr eaLnBrk="0">
              <a:lnSpc>
                <a:spcPct val="100000"/>
              </a:lnSpc>
              <a:buClrTx/>
              <a:buSzTx/>
              <a:buFontTx/>
              <a:buNone/>
              <a:defRPr/>
            </a:pPr>
            <a:r>
              <a:rPr lang="fr-BE" sz="1800" dirty="0">
                <a:solidFill>
                  <a:srgbClr val="000000"/>
                </a:solidFill>
              </a:rPr>
              <a:t>	1. </a:t>
            </a:r>
            <a:r>
              <a:rPr lang="fr-BE" dirty="0">
                <a:solidFill>
                  <a:srgbClr val="000000"/>
                </a:solidFill>
              </a:rPr>
              <a:t>L’excellent Balzac</a:t>
            </a:r>
            <a:endParaRPr lang="fr-BE" sz="1800" dirty="0">
              <a:solidFill>
                <a:srgbClr val="000000"/>
              </a:solidFill>
            </a:endParaRPr>
          </a:p>
          <a:p>
            <a:pPr eaLnBrk="0">
              <a:lnSpc>
                <a:spcPct val="100000"/>
              </a:lnSpc>
              <a:buClrTx/>
              <a:buSzTx/>
              <a:buFontTx/>
              <a:buNone/>
              <a:defRPr/>
            </a:pPr>
            <a:r>
              <a:rPr lang="fr-BE" sz="1800" dirty="0">
                <a:solidFill>
                  <a:srgbClr val="000000"/>
                </a:solidFill>
              </a:rPr>
              <a:t>	2. </a:t>
            </a:r>
            <a:r>
              <a:rPr lang="fr-BE" dirty="0">
                <a:solidFill>
                  <a:srgbClr val="000000"/>
                </a:solidFill>
              </a:rPr>
              <a:t>Le poétique Lautréamont</a:t>
            </a:r>
            <a:endParaRPr lang="fr-BE" sz="1800" dirty="0">
              <a:solidFill>
                <a:srgbClr val="000000"/>
              </a:solidFill>
            </a:endParaRPr>
          </a:p>
          <a:p>
            <a:pPr eaLnBrk="0">
              <a:lnSpc>
                <a:spcPct val="100000"/>
              </a:lnSpc>
              <a:buClrTx/>
              <a:buSzTx/>
              <a:buFontTx/>
              <a:buNone/>
              <a:defRPr/>
            </a:pPr>
            <a:r>
              <a:rPr lang="fr-BE" sz="1800" dirty="0">
                <a:solidFill>
                  <a:srgbClr val="000000"/>
                </a:solidFill>
              </a:rPr>
              <a:t>	3. L’</a:t>
            </a:r>
            <a:r>
              <a:rPr lang="fr-BE" sz="1800" dirty="0" err="1">
                <a:solidFill>
                  <a:srgbClr val="000000"/>
                </a:solidFill>
              </a:rPr>
              <a:t>écoeurant</a:t>
            </a:r>
            <a:r>
              <a:rPr lang="fr-BE" sz="1800" dirty="0">
                <a:solidFill>
                  <a:srgbClr val="000000"/>
                </a:solidFill>
              </a:rPr>
              <a:t> Sade</a:t>
            </a:r>
          </a:p>
          <a:p>
            <a:pPr eaLnBrk="0">
              <a:lnSpc>
                <a:spcPct val="100000"/>
              </a:lnSpc>
              <a:buClrTx/>
              <a:buSzTx/>
              <a:buFontTx/>
              <a:buNone/>
              <a:defRPr/>
            </a:pPr>
            <a:r>
              <a:rPr lang="fr-BE" sz="1800" dirty="0">
                <a:solidFill>
                  <a:srgbClr val="000000"/>
                </a:solidFill>
              </a:rPr>
              <a:t>	4. Le rêveur </a:t>
            </a:r>
            <a:r>
              <a:rPr lang="fr-BE" dirty="0">
                <a:solidFill>
                  <a:srgbClr val="000000"/>
                </a:solidFill>
              </a:rPr>
              <a:t>Stendhal</a:t>
            </a:r>
          </a:p>
        </p:txBody>
      </p:sp>
      <p:sp>
        <p:nvSpPr>
          <p:cNvPr id="8" name="ZoneTexte 7">
            <a:extLst>
              <a:ext uri="{FF2B5EF4-FFF2-40B4-BE49-F238E27FC236}">
                <a16:creationId xmlns:a16="http://schemas.microsoft.com/office/drawing/2014/main" id="{CCEFC6CA-92D4-758B-E9A2-65934171EACF}"/>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pic>
        <p:nvPicPr>
          <p:cNvPr id="2" name="Image 1">
            <a:extLst>
              <a:ext uri="{FF2B5EF4-FFF2-40B4-BE49-F238E27FC236}">
                <a16:creationId xmlns:a16="http://schemas.microsoft.com/office/drawing/2014/main" id="{0FF68917-E2E2-89AE-82DC-9A8870A14511}"/>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262525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6"/>
            <a:ext cx="10515600" cy="1084842"/>
          </a:xfrm>
        </p:spPr>
        <p:txBody>
          <a:bodyPr>
            <a:normAutofit fontScale="92500" lnSpcReduction="10000"/>
          </a:bodyPr>
          <a:lstStyle/>
          <a:p>
            <a:pPr marL="0" indent="0">
              <a:buNone/>
            </a:pPr>
            <a:r>
              <a:rPr lang="fr-FR" dirty="0"/>
              <a:t>Règle 25 : Afin de ne pas influencer le choix d’une solution par sa position parmi l’ensemble des solutions proposées, il convient d’indiquer les solutions proposées dans un ordre croissant ou décroissant de grandeur.</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4912587"/>
            <a:ext cx="10515599" cy="952954"/>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Mettre les solutions en ordre croissant allège la charge cognitive du répondant qui, de plus, n’infère pas les raisons de la place du 48 dans la séquence. </a:t>
            </a:r>
          </a:p>
          <a:p>
            <a:pPr marL="0" indent="0">
              <a:buFont typeface="Arial" panose="020B0604020202020204" pitchFamily="34" charset="0"/>
              <a:buNone/>
            </a:pPr>
            <a:endParaRPr lang="fr-FR"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E. Règles de cohérence dans le test</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477328"/>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Quel âge avait Beethoven lorsqu’il est décédé</a:t>
            </a:r>
          </a:p>
          <a:p>
            <a:pPr eaLnBrk="0">
              <a:lnSpc>
                <a:spcPct val="100000"/>
              </a:lnSpc>
              <a:buClrTx/>
              <a:buSzTx/>
              <a:buFontTx/>
              <a:buNone/>
              <a:defRPr/>
            </a:pPr>
            <a:r>
              <a:rPr lang="fr-BE" sz="1800" dirty="0">
                <a:solidFill>
                  <a:srgbClr val="000000"/>
                </a:solidFill>
              </a:rPr>
              <a:t>	1. </a:t>
            </a:r>
            <a:r>
              <a:rPr lang="fr-BE" dirty="0">
                <a:solidFill>
                  <a:srgbClr val="000000"/>
                </a:solidFill>
              </a:rPr>
              <a:t>52</a:t>
            </a:r>
            <a:endParaRPr lang="fr-BE" sz="1800" dirty="0">
              <a:solidFill>
                <a:srgbClr val="000000"/>
              </a:solidFill>
            </a:endParaRPr>
          </a:p>
          <a:p>
            <a:pPr eaLnBrk="0">
              <a:lnSpc>
                <a:spcPct val="100000"/>
              </a:lnSpc>
              <a:buClrTx/>
              <a:buSzTx/>
              <a:buFontTx/>
              <a:buNone/>
              <a:defRPr/>
            </a:pPr>
            <a:r>
              <a:rPr lang="fr-BE" sz="1800" dirty="0">
                <a:solidFill>
                  <a:srgbClr val="000000"/>
                </a:solidFill>
              </a:rPr>
              <a:t>	2. </a:t>
            </a:r>
            <a:r>
              <a:rPr lang="fr-BE" dirty="0">
                <a:solidFill>
                  <a:srgbClr val="000000"/>
                </a:solidFill>
              </a:rPr>
              <a:t>54</a:t>
            </a:r>
            <a:endParaRPr lang="fr-BE" sz="1800" dirty="0">
              <a:solidFill>
                <a:srgbClr val="000000"/>
              </a:solidFill>
            </a:endParaRPr>
          </a:p>
          <a:p>
            <a:pPr eaLnBrk="0">
              <a:lnSpc>
                <a:spcPct val="100000"/>
              </a:lnSpc>
              <a:buClrTx/>
              <a:buSzTx/>
              <a:buFontTx/>
              <a:buNone/>
              <a:defRPr/>
            </a:pPr>
            <a:r>
              <a:rPr lang="fr-BE" sz="1800" dirty="0">
                <a:solidFill>
                  <a:srgbClr val="000000"/>
                </a:solidFill>
              </a:rPr>
              <a:t>	3. 56</a:t>
            </a:r>
          </a:p>
          <a:p>
            <a:pPr eaLnBrk="0">
              <a:lnSpc>
                <a:spcPct val="100000"/>
              </a:lnSpc>
              <a:buClrTx/>
              <a:buSzTx/>
              <a:buFontTx/>
              <a:buNone/>
              <a:defRPr/>
            </a:pPr>
            <a:r>
              <a:rPr lang="fr-BE" sz="1800" dirty="0">
                <a:solidFill>
                  <a:srgbClr val="000000"/>
                </a:solidFill>
              </a:rPr>
              <a:t>	4. 48</a:t>
            </a:r>
            <a:endParaRPr lang="fr-BE" dirty="0">
              <a:solidFill>
                <a:srgbClr val="000000"/>
              </a:solidFill>
            </a:endParaRPr>
          </a:p>
        </p:txBody>
      </p:sp>
      <p:sp>
        <p:nvSpPr>
          <p:cNvPr id="8" name="ZoneTexte 7">
            <a:extLst>
              <a:ext uri="{FF2B5EF4-FFF2-40B4-BE49-F238E27FC236}">
                <a16:creationId xmlns:a16="http://schemas.microsoft.com/office/drawing/2014/main" id="{CCEFC6CA-92D4-758B-E9A2-65934171EACF}"/>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pic>
        <p:nvPicPr>
          <p:cNvPr id="2" name="Image 1">
            <a:extLst>
              <a:ext uri="{FF2B5EF4-FFF2-40B4-BE49-F238E27FC236}">
                <a16:creationId xmlns:a16="http://schemas.microsoft.com/office/drawing/2014/main" id="{F4D72E64-4277-F9FC-48C8-2B54F67C0A92}"/>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1889464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6"/>
            <a:ext cx="10515600" cy="1084842"/>
          </a:xfrm>
        </p:spPr>
        <p:txBody>
          <a:bodyPr>
            <a:normAutofit fontScale="92500" lnSpcReduction="10000"/>
          </a:bodyPr>
          <a:lstStyle/>
          <a:p>
            <a:pPr marL="0" indent="0">
              <a:buNone/>
            </a:pPr>
            <a:r>
              <a:rPr lang="fr-FR" dirty="0"/>
              <a:t>Règle 26 :  Privilégier l’écriture en toutes lettres de l’ensemble des idées évoquées dans les solutions proposées et ce, dans l’ensemble du test, afin d’éviter toute confusion. </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4912587"/>
            <a:ext cx="10515599" cy="796837"/>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Ne pas utiliser l’acronyme, mais le nom complet : Le National Council on </a:t>
            </a:r>
            <a:r>
              <a:rPr lang="fr-FR" sz="4700" dirty="0" err="1"/>
              <a:t>Measurement</a:t>
            </a:r>
            <a:r>
              <a:rPr lang="fr-FR" sz="4700" dirty="0"/>
              <a:t> in Education, l’American </a:t>
            </a:r>
            <a:r>
              <a:rPr lang="fr-FR" sz="4700" dirty="0" err="1"/>
              <a:t>Educational</a:t>
            </a:r>
            <a:r>
              <a:rPr lang="fr-FR" sz="4700" dirty="0"/>
              <a:t> </a:t>
            </a:r>
            <a:r>
              <a:rPr lang="fr-FR" sz="4700" dirty="0" err="1"/>
              <a:t>Research</a:t>
            </a:r>
            <a:r>
              <a:rPr lang="fr-FR" sz="4700" dirty="0"/>
              <a:t> Association et l’American </a:t>
            </a:r>
            <a:r>
              <a:rPr lang="fr-FR" sz="4700" dirty="0" err="1"/>
              <a:t>Psychological</a:t>
            </a:r>
            <a:r>
              <a:rPr lang="fr-FR" sz="4700" dirty="0"/>
              <a:t> Association </a:t>
            </a:r>
          </a:p>
          <a:p>
            <a:pPr marL="0" indent="0">
              <a:buFont typeface="Arial" panose="020B0604020202020204" pitchFamily="34" charset="0"/>
              <a:buNone/>
            </a:pPr>
            <a:endParaRPr lang="fr-FR"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E. Règles de cohérence dans le test</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200329"/>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Les « standards for </a:t>
            </a:r>
            <a:r>
              <a:rPr lang="fr-BE" sz="1800" dirty="0" err="1">
                <a:solidFill>
                  <a:srgbClr val="000000"/>
                </a:solidFill>
              </a:rPr>
              <a:t>Educational</a:t>
            </a:r>
            <a:r>
              <a:rPr lang="fr-BE" sz="1800" dirty="0">
                <a:solidFill>
                  <a:srgbClr val="000000"/>
                </a:solidFill>
              </a:rPr>
              <a:t> and </a:t>
            </a:r>
            <a:r>
              <a:rPr lang="fr-BE" sz="1800" dirty="0" err="1">
                <a:solidFill>
                  <a:srgbClr val="000000"/>
                </a:solidFill>
              </a:rPr>
              <a:t>Psychological</a:t>
            </a:r>
            <a:r>
              <a:rPr lang="fr-BE" sz="1800" dirty="0">
                <a:solidFill>
                  <a:srgbClr val="000000"/>
                </a:solidFill>
              </a:rPr>
              <a:t> </a:t>
            </a:r>
            <a:r>
              <a:rPr lang="fr-BE" sz="1800" dirty="0" err="1">
                <a:solidFill>
                  <a:srgbClr val="000000"/>
                </a:solidFill>
              </a:rPr>
              <a:t>Testing</a:t>
            </a:r>
            <a:r>
              <a:rPr lang="fr-BE" sz="1800" dirty="0">
                <a:solidFill>
                  <a:srgbClr val="000000"/>
                </a:solidFill>
              </a:rPr>
              <a:t> » sont publiés par  </a:t>
            </a:r>
          </a:p>
          <a:p>
            <a:pPr eaLnBrk="0">
              <a:lnSpc>
                <a:spcPct val="100000"/>
              </a:lnSpc>
              <a:buClrTx/>
              <a:buSzTx/>
              <a:buFontTx/>
              <a:buNone/>
              <a:defRPr/>
            </a:pPr>
            <a:r>
              <a:rPr lang="fr-BE" sz="1800" dirty="0">
                <a:solidFill>
                  <a:srgbClr val="000000"/>
                </a:solidFill>
              </a:rPr>
              <a:t>	1. </a:t>
            </a:r>
            <a:r>
              <a:rPr lang="fr-BE" dirty="0">
                <a:solidFill>
                  <a:srgbClr val="000000"/>
                </a:solidFill>
              </a:rPr>
              <a:t>La NCME</a:t>
            </a:r>
            <a:endParaRPr lang="fr-BE" sz="1800" dirty="0">
              <a:solidFill>
                <a:srgbClr val="000000"/>
              </a:solidFill>
            </a:endParaRPr>
          </a:p>
          <a:p>
            <a:pPr eaLnBrk="0">
              <a:lnSpc>
                <a:spcPct val="100000"/>
              </a:lnSpc>
              <a:buClrTx/>
              <a:buSzTx/>
              <a:buFontTx/>
              <a:buNone/>
              <a:defRPr/>
            </a:pPr>
            <a:r>
              <a:rPr lang="fr-BE" sz="1800" dirty="0">
                <a:solidFill>
                  <a:srgbClr val="000000"/>
                </a:solidFill>
              </a:rPr>
              <a:t>	2. </a:t>
            </a:r>
            <a:r>
              <a:rPr lang="fr-BE" dirty="0">
                <a:solidFill>
                  <a:srgbClr val="000000"/>
                </a:solidFill>
              </a:rPr>
              <a:t>l’AERA</a:t>
            </a:r>
            <a:endParaRPr lang="fr-BE" sz="1800" dirty="0">
              <a:solidFill>
                <a:srgbClr val="000000"/>
              </a:solidFill>
            </a:endParaRPr>
          </a:p>
          <a:p>
            <a:pPr eaLnBrk="0">
              <a:lnSpc>
                <a:spcPct val="100000"/>
              </a:lnSpc>
              <a:buClrTx/>
              <a:buSzTx/>
              <a:buFontTx/>
              <a:buNone/>
              <a:defRPr/>
            </a:pPr>
            <a:r>
              <a:rPr lang="fr-BE" sz="1800" dirty="0">
                <a:solidFill>
                  <a:srgbClr val="000000"/>
                </a:solidFill>
              </a:rPr>
              <a:t>	3. </a:t>
            </a:r>
            <a:r>
              <a:rPr lang="fr-BE" dirty="0">
                <a:solidFill>
                  <a:srgbClr val="000000"/>
                </a:solidFill>
              </a:rPr>
              <a:t>l’APA</a:t>
            </a:r>
            <a:endParaRPr lang="fr-BE" sz="1800" dirty="0">
              <a:solidFill>
                <a:srgbClr val="000000"/>
              </a:solidFill>
            </a:endParaRPr>
          </a:p>
        </p:txBody>
      </p:sp>
      <p:sp>
        <p:nvSpPr>
          <p:cNvPr id="8" name="ZoneTexte 7">
            <a:extLst>
              <a:ext uri="{FF2B5EF4-FFF2-40B4-BE49-F238E27FC236}">
                <a16:creationId xmlns:a16="http://schemas.microsoft.com/office/drawing/2014/main" id="{CCEFC6CA-92D4-758B-E9A2-65934171EACF}"/>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pic>
        <p:nvPicPr>
          <p:cNvPr id="2" name="Image 1">
            <a:extLst>
              <a:ext uri="{FF2B5EF4-FFF2-40B4-BE49-F238E27FC236}">
                <a16:creationId xmlns:a16="http://schemas.microsoft.com/office/drawing/2014/main" id="{2D18E600-0FC1-B6D8-20ED-F97840C07922}"/>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7682198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6"/>
            <a:ext cx="10515600" cy="1084842"/>
          </a:xfrm>
        </p:spPr>
        <p:txBody>
          <a:bodyPr>
            <a:normAutofit fontScale="92500" lnSpcReduction="10000"/>
          </a:bodyPr>
          <a:lstStyle/>
          <a:p>
            <a:pPr marL="0" indent="0">
              <a:buNone/>
            </a:pPr>
            <a:r>
              <a:rPr lang="fr-FR" dirty="0"/>
              <a:t>Règle 27 :  Il convient ici de mettre (ou de ne pas mettre le cas échéant) des majuscules en début et des points en fin de phrase pour toutes les solutions proposées.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4912588"/>
            <a:ext cx="10515599" cy="651872"/>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Même sans connaitre la réponse, l’étudiant est attiré par la solution 1 qui est formellement la plus correcte et se termine par un « . »</a:t>
            </a:r>
          </a:p>
          <a:p>
            <a:pPr marL="0" indent="0">
              <a:buFont typeface="Arial" panose="020B0604020202020204" pitchFamily="34" charset="0"/>
              <a:buNone/>
            </a:pPr>
            <a:endParaRPr lang="fr-FR"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E. Règles de cohérence dans le test</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754326"/>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L’acronyme A.S.B.L. en Belgique signifie</a:t>
            </a:r>
          </a:p>
          <a:p>
            <a:pPr marL="342900" indent="-342900" eaLnBrk="0">
              <a:lnSpc>
                <a:spcPct val="100000"/>
              </a:lnSpc>
              <a:buClrTx/>
              <a:buSzTx/>
              <a:buFontTx/>
              <a:buAutoNum type="arabicPeriod"/>
              <a:defRPr/>
            </a:pPr>
            <a:r>
              <a:rPr lang="fr-BE" dirty="0">
                <a:solidFill>
                  <a:srgbClr val="000000"/>
                </a:solidFill>
              </a:rPr>
              <a:t>Association Sans But Lucratif.</a:t>
            </a:r>
          </a:p>
          <a:p>
            <a:pPr marL="342900" indent="-342900" eaLnBrk="0">
              <a:lnSpc>
                <a:spcPct val="100000"/>
              </a:lnSpc>
              <a:buClrTx/>
              <a:buSzTx/>
              <a:buFontTx/>
              <a:buAutoNum type="arabicPeriod"/>
              <a:defRPr/>
            </a:pPr>
            <a:r>
              <a:rPr lang="fr-BE" dirty="0">
                <a:solidFill>
                  <a:srgbClr val="000000"/>
                </a:solidFill>
              </a:rPr>
              <a:t>a</a:t>
            </a:r>
            <a:r>
              <a:rPr lang="fr-BE" sz="1800" dirty="0">
                <a:solidFill>
                  <a:srgbClr val="000000"/>
                </a:solidFill>
              </a:rPr>
              <a:t>ssociation sous budget léger;</a:t>
            </a:r>
          </a:p>
          <a:p>
            <a:pPr marL="342900" indent="-342900" eaLnBrk="0">
              <a:lnSpc>
                <a:spcPct val="100000"/>
              </a:lnSpc>
              <a:buClrTx/>
              <a:buSzTx/>
              <a:buFontTx/>
              <a:buAutoNum type="arabicPeriod"/>
              <a:defRPr/>
            </a:pPr>
            <a:r>
              <a:rPr lang="fr-BE" dirty="0">
                <a:solidFill>
                  <a:srgbClr val="000000"/>
                </a:solidFill>
              </a:rPr>
              <a:t>association sur bienveillance légale</a:t>
            </a:r>
          </a:p>
          <a:p>
            <a:pPr marL="342900" indent="-342900" eaLnBrk="0">
              <a:lnSpc>
                <a:spcPct val="100000"/>
              </a:lnSpc>
              <a:buClrTx/>
              <a:buSzTx/>
              <a:buFontTx/>
              <a:buAutoNum type="arabicPeriod"/>
              <a:defRPr/>
            </a:pPr>
            <a:r>
              <a:rPr lang="fr-BE" dirty="0">
                <a:solidFill>
                  <a:srgbClr val="000000"/>
                </a:solidFill>
              </a:rPr>
              <a:t>Association située en Belgique ou au Luxembourg</a:t>
            </a:r>
          </a:p>
          <a:p>
            <a:pPr marL="342900" indent="-342900" eaLnBrk="0">
              <a:lnSpc>
                <a:spcPct val="100000"/>
              </a:lnSpc>
              <a:buClrTx/>
              <a:buSzTx/>
              <a:buFontTx/>
              <a:buAutoNum type="arabicPeriod"/>
              <a:defRPr/>
            </a:pPr>
            <a:endParaRPr lang="fr-BE" sz="1800" dirty="0">
              <a:solidFill>
                <a:srgbClr val="000000"/>
              </a:solidFill>
            </a:endParaRPr>
          </a:p>
        </p:txBody>
      </p:sp>
      <p:sp>
        <p:nvSpPr>
          <p:cNvPr id="8" name="ZoneTexte 7">
            <a:extLst>
              <a:ext uri="{FF2B5EF4-FFF2-40B4-BE49-F238E27FC236}">
                <a16:creationId xmlns:a16="http://schemas.microsoft.com/office/drawing/2014/main" id="{CCEFC6CA-92D4-758B-E9A2-65934171EACF}"/>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pic>
        <p:nvPicPr>
          <p:cNvPr id="2" name="Image 1">
            <a:extLst>
              <a:ext uri="{FF2B5EF4-FFF2-40B4-BE49-F238E27FC236}">
                <a16:creationId xmlns:a16="http://schemas.microsoft.com/office/drawing/2014/main" id="{0B65751E-4138-0074-9A59-C083A9D46DF0}"/>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135435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5B0D79E-F133-47FD-B6B9-BCE87B2243A1}"/>
              </a:ext>
            </a:extLst>
          </p:cNvPr>
          <p:cNvSpPr>
            <a:spLocks noGrp="1"/>
          </p:cNvSpPr>
          <p:nvPr>
            <p:ph type="ctrTitle"/>
          </p:nvPr>
        </p:nvSpPr>
        <p:spPr/>
        <p:txBody>
          <a:bodyPr/>
          <a:lstStyle/>
          <a:p>
            <a:r>
              <a:rPr lang="fr-BE" dirty="0"/>
              <a:t>La table de spécification</a:t>
            </a:r>
          </a:p>
        </p:txBody>
      </p:sp>
      <p:sp>
        <p:nvSpPr>
          <p:cNvPr id="12" name="Espace réservé du texte 11">
            <a:extLst>
              <a:ext uri="{FF2B5EF4-FFF2-40B4-BE49-F238E27FC236}">
                <a16:creationId xmlns:a16="http://schemas.microsoft.com/office/drawing/2014/main" id="{FC7F9362-BF28-4D8E-960B-4E2C869524AB}"/>
              </a:ext>
            </a:extLst>
          </p:cNvPr>
          <p:cNvSpPr>
            <a:spLocks noGrp="1"/>
          </p:cNvSpPr>
          <p:nvPr>
            <p:ph type="body" sz="quarter" idx="12"/>
          </p:nvPr>
        </p:nvSpPr>
        <p:spPr/>
        <p:txBody>
          <a:bodyPr/>
          <a:lstStyle/>
          <a:p>
            <a:r>
              <a:rPr lang="fr-BE" dirty="0"/>
              <a:t>Pascal </a:t>
            </a:r>
            <a:r>
              <a:rPr lang="fr-BE" dirty="0" err="1"/>
              <a:t>Detroz</a:t>
            </a:r>
            <a:endParaRPr lang="fr-BE" dirty="0"/>
          </a:p>
          <a:p>
            <a:r>
              <a:rPr lang="fr-BE" dirty="0"/>
              <a:t>SMART-IFRES – </a:t>
            </a:r>
            <a:r>
              <a:rPr lang="fr-BE" dirty="0" err="1"/>
              <a:t>DIDACTIFen</a:t>
            </a:r>
            <a:endParaRPr lang="fr-BE" dirty="0"/>
          </a:p>
        </p:txBody>
      </p:sp>
      <p:pic>
        <p:nvPicPr>
          <p:cNvPr id="2" name="Image 1">
            <a:extLst>
              <a:ext uri="{FF2B5EF4-FFF2-40B4-BE49-F238E27FC236}">
                <a16:creationId xmlns:a16="http://schemas.microsoft.com/office/drawing/2014/main" id="{E61B3C80-2E70-8619-5862-C520FE2A4644}"/>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4" name="Sous-titre 3">
            <a:extLst>
              <a:ext uri="{FF2B5EF4-FFF2-40B4-BE49-F238E27FC236}">
                <a16:creationId xmlns:a16="http://schemas.microsoft.com/office/drawing/2014/main" id="{6B134275-104B-4CD1-350D-FCB19408615C}"/>
              </a:ext>
            </a:extLst>
          </p:cNvPr>
          <p:cNvSpPr>
            <a:spLocks noGrp="1"/>
          </p:cNvSpPr>
          <p:nvPr>
            <p:ph type="subTitle" idx="1"/>
          </p:nvPr>
        </p:nvSpPr>
        <p:spPr/>
        <p:txBody>
          <a:bodyPr/>
          <a:lstStyle/>
          <a:p>
            <a:r>
              <a:rPr lang="fr-FR" dirty="0"/>
              <a:t>Etape 1 du cycle MOSCODEE. </a:t>
            </a:r>
          </a:p>
        </p:txBody>
      </p:sp>
      <p:pic>
        <p:nvPicPr>
          <p:cNvPr id="3" name="Image 2">
            <a:extLst>
              <a:ext uri="{FF2B5EF4-FFF2-40B4-BE49-F238E27FC236}">
                <a16:creationId xmlns:a16="http://schemas.microsoft.com/office/drawing/2014/main" id="{2A31BFCF-E631-ABDB-BB63-638DC834CBE4}"/>
              </a:ext>
            </a:extLst>
          </p:cNvPr>
          <p:cNvPicPr>
            <a:picLocks noChangeAspect="1"/>
          </p:cNvPicPr>
          <p:nvPr/>
        </p:nvPicPr>
        <p:blipFill>
          <a:blip r:embed="rId3"/>
          <a:stretch>
            <a:fillRect/>
          </a:stretch>
        </p:blipFill>
        <p:spPr>
          <a:xfrm>
            <a:off x="7637318" y="481991"/>
            <a:ext cx="4169641" cy="1280744"/>
          </a:xfrm>
          <a:prstGeom prst="rect">
            <a:avLst/>
          </a:prstGeom>
        </p:spPr>
      </p:pic>
    </p:spTree>
    <p:extLst>
      <p:ext uri="{BB962C8B-B14F-4D97-AF65-F5344CB8AC3E}">
        <p14:creationId xmlns:p14="http://schemas.microsoft.com/office/powerpoint/2010/main" val="6063094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73EDC11-A542-73CE-FE3D-FB0EA4EF1862}"/>
              </a:ext>
            </a:extLst>
          </p:cNvPr>
          <p:cNvSpPr>
            <a:spLocks noGrp="1"/>
          </p:cNvSpPr>
          <p:nvPr>
            <p:ph idx="1"/>
          </p:nvPr>
        </p:nvSpPr>
        <p:spPr>
          <a:xfrm>
            <a:off x="838200" y="1825626"/>
            <a:ext cx="10515600" cy="1084842"/>
          </a:xfrm>
        </p:spPr>
        <p:txBody>
          <a:bodyPr>
            <a:normAutofit fontScale="92500" lnSpcReduction="10000"/>
          </a:bodyPr>
          <a:lstStyle/>
          <a:p>
            <a:pPr marL="0" indent="0">
              <a:buNone/>
            </a:pPr>
            <a:r>
              <a:rPr lang="fr-FR" dirty="0"/>
              <a:t>Règle 28 :  Parfois, il arrive qu’une question mentionne des éléments permettant de déduire la solution à̀ une autre question du test. Une dernière relecture spécifique évitera de tomber dans ce travers</a:t>
            </a:r>
          </a:p>
        </p:txBody>
      </p:sp>
      <p:sp>
        <p:nvSpPr>
          <p:cNvPr id="5" name="Espace réservé du contenu 2">
            <a:extLst>
              <a:ext uri="{FF2B5EF4-FFF2-40B4-BE49-F238E27FC236}">
                <a16:creationId xmlns:a16="http://schemas.microsoft.com/office/drawing/2014/main" id="{CF0014A4-3717-CBF2-7E77-8FF2D2DE9ACD}"/>
              </a:ext>
            </a:extLst>
          </p:cNvPr>
          <p:cNvSpPr txBox="1">
            <a:spLocks/>
          </p:cNvSpPr>
          <p:nvPr/>
        </p:nvSpPr>
        <p:spPr>
          <a:xfrm>
            <a:off x="838199" y="5170135"/>
            <a:ext cx="10515599" cy="394325"/>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Clr>
                <a:srgbClr val="F19205"/>
              </a:buClr>
              <a:buFont typeface="Arial" panose="020B0604020202020204" pitchFamily="34" charset="0"/>
              <a:buChar char="•"/>
              <a:defRPr sz="2800" kern="1200">
                <a:solidFill>
                  <a:srgbClr val="1B3358"/>
                </a:solidFill>
                <a:latin typeface="Exo" panose="02000503000000000000" pitchFamily="50" charset="0"/>
                <a:ea typeface="+mn-ea"/>
                <a:cs typeface="+mn-cs"/>
              </a:defRPr>
            </a:lvl1pPr>
            <a:lvl2pPr marL="685800" indent="-228600" algn="l" defTabSz="914400" rtl="0" eaLnBrk="1" latinLnBrk="0" hangingPunct="1">
              <a:lnSpc>
                <a:spcPct val="90000"/>
              </a:lnSpc>
              <a:spcBef>
                <a:spcPts val="500"/>
              </a:spcBef>
              <a:buClr>
                <a:srgbClr val="F19205"/>
              </a:buClr>
              <a:buFont typeface="Arial" panose="020B0604020202020204" pitchFamily="34" charset="0"/>
              <a:buChar char="•"/>
              <a:defRPr sz="2400" kern="1200">
                <a:solidFill>
                  <a:srgbClr val="1B3358"/>
                </a:solidFill>
                <a:latin typeface="Exo" panose="02000503000000000000" pitchFamily="50" charset="0"/>
                <a:ea typeface="+mn-ea"/>
                <a:cs typeface="+mn-cs"/>
              </a:defRPr>
            </a:lvl2pPr>
            <a:lvl3pPr marL="1143000" indent="-228600" algn="l" defTabSz="914400" rtl="0" eaLnBrk="1" latinLnBrk="0" hangingPunct="1">
              <a:lnSpc>
                <a:spcPct val="90000"/>
              </a:lnSpc>
              <a:spcBef>
                <a:spcPts val="500"/>
              </a:spcBef>
              <a:buClr>
                <a:srgbClr val="F19205"/>
              </a:buClr>
              <a:buFont typeface="Arial" panose="020B0604020202020204" pitchFamily="34" charset="0"/>
              <a:buChar char="•"/>
              <a:defRPr sz="2000" kern="1200">
                <a:solidFill>
                  <a:srgbClr val="1B3358"/>
                </a:solidFill>
                <a:latin typeface="Exo" panose="02000503000000000000" pitchFamily="50" charset="0"/>
                <a:ea typeface="+mn-ea"/>
                <a:cs typeface="+mn-cs"/>
              </a:defRPr>
            </a:lvl3pPr>
            <a:lvl4pPr marL="16002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4pPr>
            <a:lvl5pPr marL="2057400" indent="-228600" algn="l" defTabSz="914400" rtl="0" eaLnBrk="1" latinLnBrk="0" hangingPunct="1">
              <a:lnSpc>
                <a:spcPct val="90000"/>
              </a:lnSpc>
              <a:spcBef>
                <a:spcPts val="500"/>
              </a:spcBef>
              <a:buClr>
                <a:srgbClr val="F19205"/>
              </a:buClr>
              <a:buFont typeface="Arial" panose="020B0604020202020204" pitchFamily="34" charset="0"/>
              <a:buChar char="•"/>
              <a:defRPr sz="1800" kern="1200">
                <a:solidFill>
                  <a:srgbClr val="1B3358"/>
                </a:solidFill>
                <a:latin typeface="Exo"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4700" dirty="0"/>
              <a:t>Par cette question, on apporte la réponse à la question précédente</a:t>
            </a:r>
          </a:p>
          <a:p>
            <a:pPr marL="0" indent="0">
              <a:buFont typeface="Arial" panose="020B0604020202020204" pitchFamily="34" charset="0"/>
              <a:buNone/>
            </a:pPr>
            <a:endParaRPr lang="fr-FR" dirty="0"/>
          </a:p>
        </p:txBody>
      </p:sp>
      <p:sp>
        <p:nvSpPr>
          <p:cNvPr id="9" name="Titre 1">
            <a:extLst>
              <a:ext uri="{FF2B5EF4-FFF2-40B4-BE49-F238E27FC236}">
                <a16:creationId xmlns:a16="http://schemas.microsoft.com/office/drawing/2014/main" id="{A89AC388-CF81-70F2-61D5-5F65ABF3FC9D}"/>
              </a:ext>
            </a:extLst>
          </p:cNvPr>
          <p:cNvSpPr>
            <a:spLocks noGrp="1"/>
          </p:cNvSpPr>
          <p:nvPr>
            <p:ph type="title"/>
          </p:nvPr>
        </p:nvSpPr>
        <p:spPr>
          <a:xfrm>
            <a:off x="838200" y="365125"/>
            <a:ext cx="11242964" cy="1325563"/>
          </a:xfrm>
        </p:spPr>
        <p:txBody>
          <a:bodyPr>
            <a:normAutofit/>
          </a:bodyPr>
          <a:lstStyle/>
          <a:p>
            <a:r>
              <a:rPr lang="fr-BE" dirty="0">
                <a:latin typeface="Exo" panose="02000503000000000000"/>
                <a:ea typeface="+mn-ea"/>
                <a:cs typeface="+mn-cs"/>
              </a:rPr>
              <a:t>E. Règles de cohérence dans le test</a:t>
            </a:r>
            <a:endParaRPr lang="fr-FR" dirty="0">
              <a:latin typeface="Exo" panose="02000503000000000000"/>
              <a:ea typeface="+mn-ea"/>
              <a:cs typeface="+mn-cs"/>
            </a:endParaRPr>
          </a:p>
        </p:txBody>
      </p:sp>
      <p:sp>
        <p:nvSpPr>
          <p:cNvPr id="7" name="ZoneTexte 6">
            <a:extLst>
              <a:ext uri="{FF2B5EF4-FFF2-40B4-BE49-F238E27FC236}">
                <a16:creationId xmlns:a16="http://schemas.microsoft.com/office/drawing/2014/main" id="{F9AA6835-4D4C-DDD5-824F-072D4EB03311}"/>
              </a:ext>
            </a:extLst>
          </p:cNvPr>
          <p:cNvSpPr txBox="1"/>
          <p:nvPr/>
        </p:nvSpPr>
        <p:spPr>
          <a:xfrm>
            <a:off x="1330530" y="3004811"/>
            <a:ext cx="8444841" cy="1754326"/>
          </a:xfrm>
          <a:prstGeom prst="rect">
            <a:avLst/>
          </a:prstGeom>
          <a:noFill/>
        </p:spPr>
        <p:txBody>
          <a:bodyPr wrap="square" rtlCol="0">
            <a:spAutoFit/>
          </a:bodyPr>
          <a:lstStyle/>
          <a:p>
            <a:pPr eaLnBrk="0">
              <a:lnSpc>
                <a:spcPct val="100000"/>
              </a:lnSpc>
              <a:buClrTx/>
              <a:buSzTx/>
              <a:buFontTx/>
              <a:buNone/>
              <a:defRPr/>
            </a:pPr>
            <a:r>
              <a:rPr lang="fr-BE" sz="1800" dirty="0">
                <a:solidFill>
                  <a:srgbClr val="000000"/>
                </a:solidFill>
              </a:rPr>
              <a:t>On trouve  la notion d’Association Sans But Lucratif (A.S.B.L.) dans le droit </a:t>
            </a:r>
          </a:p>
          <a:p>
            <a:pPr marL="342900" indent="-342900" eaLnBrk="0">
              <a:lnSpc>
                <a:spcPct val="100000"/>
              </a:lnSpc>
              <a:buClrTx/>
              <a:buSzTx/>
              <a:buFontTx/>
              <a:buAutoNum type="arabicPeriod"/>
              <a:defRPr/>
            </a:pPr>
            <a:r>
              <a:rPr lang="fr-BE" dirty="0">
                <a:solidFill>
                  <a:srgbClr val="000000"/>
                </a:solidFill>
              </a:rPr>
              <a:t>Canadien</a:t>
            </a:r>
          </a:p>
          <a:p>
            <a:pPr marL="342900" indent="-342900" eaLnBrk="0">
              <a:lnSpc>
                <a:spcPct val="100000"/>
              </a:lnSpc>
              <a:buClrTx/>
              <a:buSzTx/>
              <a:buFontTx/>
              <a:buAutoNum type="arabicPeriod"/>
              <a:defRPr/>
            </a:pPr>
            <a:r>
              <a:rPr lang="fr-BE" dirty="0">
                <a:solidFill>
                  <a:srgbClr val="000000"/>
                </a:solidFill>
              </a:rPr>
              <a:t>Suisse</a:t>
            </a:r>
          </a:p>
          <a:p>
            <a:pPr marL="342900" indent="-342900" eaLnBrk="0">
              <a:lnSpc>
                <a:spcPct val="100000"/>
              </a:lnSpc>
              <a:buClrTx/>
              <a:buSzTx/>
              <a:buFontTx/>
              <a:buAutoNum type="arabicPeriod"/>
              <a:defRPr/>
            </a:pPr>
            <a:r>
              <a:rPr lang="fr-BE" dirty="0">
                <a:solidFill>
                  <a:srgbClr val="000000"/>
                </a:solidFill>
              </a:rPr>
              <a:t>Français</a:t>
            </a:r>
          </a:p>
          <a:p>
            <a:pPr marL="342900" indent="-342900" eaLnBrk="0">
              <a:lnSpc>
                <a:spcPct val="100000"/>
              </a:lnSpc>
              <a:buClrTx/>
              <a:buSzTx/>
              <a:buFontTx/>
              <a:buAutoNum type="arabicPeriod"/>
              <a:defRPr/>
            </a:pPr>
            <a:r>
              <a:rPr lang="fr-BE" dirty="0">
                <a:solidFill>
                  <a:srgbClr val="000000"/>
                </a:solidFill>
              </a:rPr>
              <a:t>Belge</a:t>
            </a:r>
          </a:p>
          <a:p>
            <a:pPr marL="342900" indent="-342900" eaLnBrk="0">
              <a:lnSpc>
                <a:spcPct val="100000"/>
              </a:lnSpc>
              <a:buClrTx/>
              <a:buSzTx/>
              <a:buFontTx/>
              <a:buAutoNum type="arabicPeriod"/>
              <a:defRPr/>
            </a:pPr>
            <a:endParaRPr lang="fr-BE" sz="1800" dirty="0">
              <a:solidFill>
                <a:srgbClr val="000000"/>
              </a:solidFill>
            </a:endParaRPr>
          </a:p>
        </p:txBody>
      </p:sp>
      <p:sp>
        <p:nvSpPr>
          <p:cNvPr id="8" name="ZoneTexte 7">
            <a:extLst>
              <a:ext uri="{FF2B5EF4-FFF2-40B4-BE49-F238E27FC236}">
                <a16:creationId xmlns:a16="http://schemas.microsoft.com/office/drawing/2014/main" id="{CCEFC6CA-92D4-758B-E9A2-65934171EACF}"/>
              </a:ext>
            </a:extLst>
          </p:cNvPr>
          <p:cNvSpPr txBox="1"/>
          <p:nvPr/>
        </p:nvSpPr>
        <p:spPr>
          <a:xfrm>
            <a:off x="2068286" y="6389915"/>
            <a:ext cx="7930376" cy="523220"/>
          </a:xfrm>
          <a:prstGeom prst="rect">
            <a:avLst/>
          </a:prstGeom>
          <a:noFill/>
        </p:spPr>
        <p:txBody>
          <a:bodyPr wrap="none" rtlCol="0">
            <a:spAutoFit/>
          </a:bodyPr>
          <a:lstStyle/>
          <a:p>
            <a:r>
              <a:rPr lang="fr-BE" sz="1400" b="0" i="0" u="none" strike="noStrike" dirty="0">
                <a:solidFill>
                  <a:srgbClr val="222222"/>
                </a:solidFill>
                <a:effectLst/>
                <a:latin typeface="Arial" panose="020B0604020202020204" pitchFamily="34" charset="0"/>
              </a:rPr>
              <a:t>SMART – Règles de rédaction de QCM</a:t>
            </a:r>
          </a:p>
          <a:p>
            <a:r>
              <a:rPr lang="fr-BE" sz="1400" b="0" i="0" u="none" strike="noStrike" dirty="0">
                <a:solidFill>
                  <a:srgbClr val="222222"/>
                </a:solidFill>
                <a:effectLst/>
                <a:latin typeface="Arial" panose="020B0604020202020204" pitchFamily="34" charset="0"/>
              </a:rPr>
              <a:t>http://</a:t>
            </a:r>
            <a:r>
              <a:rPr lang="fr-BE" sz="1400" b="0" i="0" u="none" strike="noStrike" dirty="0" err="1">
                <a:solidFill>
                  <a:srgbClr val="222222"/>
                </a:solidFill>
                <a:effectLst/>
                <a:latin typeface="Arial" panose="020B0604020202020204" pitchFamily="34" charset="0"/>
              </a:rPr>
              <a:t>smart.uliege.be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wp</a:t>
            </a:r>
            <a:r>
              <a:rPr lang="fr-BE" sz="1400" b="0" i="0" u="none" strike="noStrike" dirty="0">
                <a:solidFill>
                  <a:srgbClr val="222222"/>
                </a:solidFill>
                <a:effectLst/>
                <a:latin typeface="Arial" panose="020B0604020202020204" pitchFamily="34" charset="0"/>
              </a:rPr>
              <a:t>-content/</a:t>
            </a:r>
            <a:r>
              <a:rPr lang="fr-BE" sz="1400" b="0" i="0" u="none" strike="noStrike" dirty="0" err="1">
                <a:solidFill>
                  <a:srgbClr val="222222"/>
                </a:solidFill>
                <a:effectLst/>
                <a:latin typeface="Arial" panose="020B0604020202020204" pitchFamily="34" charset="0"/>
              </a:rPr>
              <a:t>uploads</a:t>
            </a:r>
            <a:r>
              <a:rPr lang="fr-BE" sz="1400" b="0" i="0" u="none" strike="noStrike" dirty="0">
                <a:solidFill>
                  <a:srgbClr val="222222"/>
                </a:solidFill>
                <a:effectLst/>
                <a:latin typeface="Arial" panose="020B0604020202020204" pitchFamily="34" charset="0"/>
              </a:rPr>
              <a:t>/ressources/smart-</a:t>
            </a:r>
            <a:r>
              <a:rPr lang="fr-BE" sz="1400" b="0" i="0" u="none" strike="noStrike" dirty="0" err="1">
                <a:solidFill>
                  <a:srgbClr val="222222"/>
                </a:solidFill>
                <a:effectLst/>
                <a:latin typeface="Arial" panose="020B0604020202020204" pitchFamily="34" charset="0"/>
              </a:rPr>
              <a:t>uliege_fiche</a:t>
            </a:r>
            <a:r>
              <a:rPr lang="fr-BE" sz="1400" b="0" i="0" u="none" strike="noStrike" dirty="0">
                <a:solidFill>
                  <a:srgbClr val="222222"/>
                </a:solidFill>
                <a:effectLst/>
                <a:latin typeface="Arial" panose="020B0604020202020204" pitchFamily="34" charset="0"/>
              </a:rPr>
              <a:t>-</a:t>
            </a:r>
            <a:r>
              <a:rPr lang="fr-BE" sz="1400" b="0" i="0" u="none" strike="noStrike" dirty="0" err="1">
                <a:solidFill>
                  <a:srgbClr val="222222"/>
                </a:solidFill>
                <a:effectLst/>
                <a:latin typeface="Arial" panose="020B0604020202020204" pitchFamily="34" charset="0"/>
              </a:rPr>
              <a:t>regles-redaction-qcm.pdf</a:t>
            </a:r>
            <a:endParaRPr lang="fr-FR" sz="1400" dirty="0"/>
          </a:p>
        </p:txBody>
      </p:sp>
      <p:pic>
        <p:nvPicPr>
          <p:cNvPr id="2" name="Image 1">
            <a:extLst>
              <a:ext uri="{FF2B5EF4-FFF2-40B4-BE49-F238E27FC236}">
                <a16:creationId xmlns:a16="http://schemas.microsoft.com/office/drawing/2014/main" id="{19FCB850-98C4-F558-99AE-F89F96EF6114}"/>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0812336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474A80-6B9A-ABDA-AEC8-B4C73FCA02D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9E0DF1B-222C-4964-B223-4D204C75C74C}"/>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F816C4D9-BF5C-31EC-3250-AB76AD7385F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631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77ED89-BDD5-2BD0-B601-64B09A1CBB3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0476C2F8-70D9-3776-3C6C-9866AB905395}"/>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B0857CBE-31E0-2454-92FB-46E9D6CB57A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395297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DC2D47-2A7B-AAC9-4517-07850FF550A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9CDFB7E-0F42-9EE2-B945-4B5404744466}"/>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C29C9C5C-D70B-1C31-32E6-83547817466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63485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314629-CE43-B65E-FC84-2374E8F7B5F4}"/>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32608C4-3E30-C3A6-5EEF-ED7A698947F7}"/>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E68BBD29-DCA1-0700-3E40-84D8D4FC9FC4}"/>
              </a:ext>
            </a:extLst>
          </p:cNvPr>
          <p:cNvPicPr>
            <a:picLocks noChangeAspect="1"/>
          </p:cNvPicPr>
          <p:nvPr/>
        </p:nvPicPr>
        <p:blipFill>
          <a:blip r:embed="rId2"/>
          <a:stretch>
            <a:fillRect/>
          </a:stretch>
        </p:blipFill>
        <p:spPr>
          <a:xfrm>
            <a:off x="92" y="0"/>
            <a:ext cx="12180757" cy="6858000"/>
          </a:xfrm>
          <a:prstGeom prst="rect">
            <a:avLst/>
          </a:prstGeom>
        </p:spPr>
      </p:pic>
    </p:spTree>
    <p:extLst>
      <p:ext uri="{BB962C8B-B14F-4D97-AF65-F5344CB8AC3E}">
        <p14:creationId xmlns:p14="http://schemas.microsoft.com/office/powerpoint/2010/main" val="15984167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B55479E-B1D8-9BAC-8F01-371079F05EB3}"/>
              </a:ext>
            </a:extLst>
          </p:cNvPr>
          <p:cNvPicPr>
            <a:picLocks noChangeAspect="1"/>
          </p:cNvPicPr>
          <p:nvPr/>
        </p:nvPicPr>
        <p:blipFill rotWithShape="1">
          <a:blip r:embed="rId2"/>
          <a:srcRect b="39850"/>
          <a:stretch/>
        </p:blipFill>
        <p:spPr>
          <a:xfrm>
            <a:off x="6095999" y="228203"/>
            <a:ext cx="5358313" cy="2991276"/>
          </a:xfrm>
          <a:prstGeom prst="rect">
            <a:avLst/>
          </a:prstGeom>
        </p:spPr>
      </p:pic>
      <p:sp>
        <p:nvSpPr>
          <p:cNvPr id="5" name="Rectangle : coins arrondis 4">
            <a:extLst>
              <a:ext uri="{FF2B5EF4-FFF2-40B4-BE49-F238E27FC236}">
                <a16:creationId xmlns:a16="http://schemas.microsoft.com/office/drawing/2014/main" id="{135F87E3-B851-F479-B02D-33C872060542}"/>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créer 10 questions à choix multiple dans le domaine de la psychométrie, de la plus simple à la plus complexe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6" name="Image 5">
            <a:extLst>
              <a:ext uri="{FF2B5EF4-FFF2-40B4-BE49-F238E27FC236}">
                <a16:creationId xmlns:a16="http://schemas.microsoft.com/office/drawing/2014/main" id="{DBF1179C-B925-ED0B-BB90-67C8F5490628}"/>
              </a:ext>
            </a:extLst>
          </p:cNvPr>
          <p:cNvPicPr>
            <a:picLocks noChangeAspect="1"/>
          </p:cNvPicPr>
          <p:nvPr/>
        </p:nvPicPr>
        <p:blipFill rotWithShape="1">
          <a:blip r:embed="rId3"/>
          <a:srcRect r="12648"/>
          <a:stretch/>
        </p:blipFill>
        <p:spPr>
          <a:xfrm>
            <a:off x="6048499" y="3228973"/>
            <a:ext cx="4520540" cy="3057706"/>
          </a:xfrm>
          <a:prstGeom prst="rect">
            <a:avLst/>
          </a:prstGeom>
        </p:spPr>
      </p:pic>
    </p:spTree>
    <p:extLst>
      <p:ext uri="{BB962C8B-B14F-4D97-AF65-F5344CB8AC3E}">
        <p14:creationId xmlns:p14="http://schemas.microsoft.com/office/powerpoint/2010/main" val="9067256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7C59A-518F-7D9E-D2C6-A256A26073D0}"/>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FD0BD56F-9959-17C0-2B84-6674B26A5F08}"/>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dirty="0">
                <a:solidFill>
                  <a:srgbClr val="0D0D0D"/>
                </a:solidFill>
                <a:latin typeface="Söhne"/>
              </a:rPr>
              <a:t>Q</a:t>
            </a:r>
            <a:r>
              <a:rPr lang="fr-BE" sz="1600" b="0" i="0" u="none" strike="noStrike" dirty="0">
                <a:solidFill>
                  <a:srgbClr val="0D0D0D"/>
                </a:solidFill>
                <a:effectLst/>
                <a:latin typeface="Söhne"/>
              </a:rPr>
              <a:t>uel algorithme as-tu utilisé pour classer les questions du plus simple au plus complexe</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3" name="Image 2">
            <a:extLst>
              <a:ext uri="{FF2B5EF4-FFF2-40B4-BE49-F238E27FC236}">
                <a16:creationId xmlns:a16="http://schemas.microsoft.com/office/drawing/2014/main" id="{4049C138-A7B5-29ED-7794-673FCF842DDB}"/>
              </a:ext>
            </a:extLst>
          </p:cNvPr>
          <p:cNvPicPr>
            <a:picLocks noChangeAspect="1"/>
          </p:cNvPicPr>
          <p:nvPr/>
        </p:nvPicPr>
        <p:blipFill>
          <a:blip r:embed="rId2"/>
          <a:stretch>
            <a:fillRect/>
          </a:stretch>
        </p:blipFill>
        <p:spPr>
          <a:xfrm>
            <a:off x="5050885" y="554384"/>
            <a:ext cx="6914493" cy="5133897"/>
          </a:xfrm>
          <a:prstGeom prst="rect">
            <a:avLst/>
          </a:prstGeom>
        </p:spPr>
      </p:pic>
    </p:spTree>
    <p:extLst>
      <p:ext uri="{BB962C8B-B14F-4D97-AF65-F5344CB8AC3E}">
        <p14:creationId xmlns:p14="http://schemas.microsoft.com/office/powerpoint/2010/main" val="40453582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429CFBA3-C37D-E21F-EC12-31FA7CA9CE02}"/>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Peux-tu me proposer une étude de cas que je pourrais utiliser dans le cadre d'une évaluation certificative dans le domaine de la psychométrie ?</a:t>
            </a:r>
            <a:endParaRPr lang="fr-BE" sz="1600" dirty="0">
              <a:solidFill>
                <a:srgbClr val="0D0D0D"/>
              </a:solidFill>
              <a:latin typeface="Söhne"/>
            </a:endParaRP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5" name="Image 4">
            <a:extLst>
              <a:ext uri="{FF2B5EF4-FFF2-40B4-BE49-F238E27FC236}">
                <a16:creationId xmlns:a16="http://schemas.microsoft.com/office/drawing/2014/main" id="{4DE634FC-D6C9-7531-FC36-CA99797A3002}"/>
              </a:ext>
            </a:extLst>
          </p:cNvPr>
          <p:cNvPicPr>
            <a:picLocks noChangeAspect="1"/>
          </p:cNvPicPr>
          <p:nvPr/>
        </p:nvPicPr>
        <p:blipFill>
          <a:blip r:embed="rId3"/>
          <a:stretch>
            <a:fillRect/>
          </a:stretch>
        </p:blipFill>
        <p:spPr>
          <a:xfrm>
            <a:off x="4937729" y="635261"/>
            <a:ext cx="3975668" cy="4157561"/>
          </a:xfrm>
          <a:prstGeom prst="rect">
            <a:avLst/>
          </a:prstGeom>
          <a:ln>
            <a:solidFill>
              <a:schemeClr val="accent1">
                <a:shade val="15000"/>
              </a:schemeClr>
            </a:solidFill>
          </a:ln>
        </p:spPr>
      </p:pic>
      <p:pic>
        <p:nvPicPr>
          <p:cNvPr id="6" name="Image 5">
            <a:extLst>
              <a:ext uri="{FF2B5EF4-FFF2-40B4-BE49-F238E27FC236}">
                <a16:creationId xmlns:a16="http://schemas.microsoft.com/office/drawing/2014/main" id="{BF8F417F-8D3A-6C72-BFCE-1D160D45969D}"/>
              </a:ext>
            </a:extLst>
          </p:cNvPr>
          <p:cNvPicPr>
            <a:picLocks noChangeAspect="1"/>
          </p:cNvPicPr>
          <p:nvPr/>
        </p:nvPicPr>
        <p:blipFill>
          <a:blip r:embed="rId4"/>
          <a:stretch>
            <a:fillRect/>
          </a:stretch>
        </p:blipFill>
        <p:spPr>
          <a:xfrm>
            <a:off x="7383485" y="2714041"/>
            <a:ext cx="4630387" cy="3419828"/>
          </a:xfrm>
          <a:prstGeom prst="rect">
            <a:avLst/>
          </a:prstGeom>
        </p:spPr>
      </p:pic>
    </p:spTree>
    <p:custDataLst>
      <p:tags r:id="rId1"/>
    </p:custDataLst>
    <p:extLst>
      <p:ext uri="{BB962C8B-B14F-4D97-AF65-F5344CB8AC3E}">
        <p14:creationId xmlns:p14="http://schemas.microsoft.com/office/powerpoint/2010/main" val="324179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41149-1977-7AB3-C7E3-3481E0EBFAF8}"/>
            </a:ext>
          </a:extLst>
        </p:cNvPr>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F864ACD2-4A98-C28A-15AF-281A6F4134BD}"/>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Tu as créé 10 questions de type QCM et une analyse de cas pour un examen en psychométrie. Peux-tu classer l'ensemble selon la taxonomie de bloom ?</a:t>
            </a: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2" name="Image 1">
            <a:extLst>
              <a:ext uri="{FF2B5EF4-FFF2-40B4-BE49-F238E27FC236}">
                <a16:creationId xmlns:a16="http://schemas.microsoft.com/office/drawing/2014/main" id="{936D3FAF-A9CF-BBB0-5474-1A270EF20935}"/>
              </a:ext>
            </a:extLst>
          </p:cNvPr>
          <p:cNvPicPr>
            <a:picLocks noChangeAspect="1"/>
          </p:cNvPicPr>
          <p:nvPr/>
        </p:nvPicPr>
        <p:blipFill>
          <a:blip r:embed="rId3"/>
          <a:stretch>
            <a:fillRect/>
          </a:stretch>
        </p:blipFill>
        <p:spPr>
          <a:xfrm>
            <a:off x="5213267" y="521860"/>
            <a:ext cx="5581402" cy="5347932"/>
          </a:xfrm>
          <a:prstGeom prst="rect">
            <a:avLst/>
          </a:prstGeom>
          <a:ln>
            <a:solidFill>
              <a:schemeClr val="accent1">
                <a:shade val="15000"/>
              </a:schemeClr>
            </a:solidFill>
          </a:ln>
        </p:spPr>
      </p:pic>
      <p:pic>
        <p:nvPicPr>
          <p:cNvPr id="3" name="Image 2">
            <a:extLst>
              <a:ext uri="{FF2B5EF4-FFF2-40B4-BE49-F238E27FC236}">
                <a16:creationId xmlns:a16="http://schemas.microsoft.com/office/drawing/2014/main" id="{14A60D30-2C34-DA5D-3CC2-6E5F21828F85}"/>
              </a:ext>
            </a:extLst>
          </p:cNvPr>
          <p:cNvPicPr>
            <a:picLocks noChangeAspect="1"/>
          </p:cNvPicPr>
          <p:nvPr/>
        </p:nvPicPr>
        <p:blipFill>
          <a:blip r:embed="rId4"/>
          <a:stretch>
            <a:fillRect/>
          </a:stretch>
        </p:blipFill>
        <p:spPr>
          <a:xfrm>
            <a:off x="5471060" y="2113865"/>
            <a:ext cx="5065816" cy="2383913"/>
          </a:xfrm>
          <a:prstGeom prst="rect">
            <a:avLst/>
          </a:prstGeom>
          <a:ln>
            <a:solidFill>
              <a:schemeClr val="accent1">
                <a:shade val="15000"/>
              </a:schemeClr>
            </a:solidFill>
          </a:ln>
        </p:spPr>
      </p:pic>
    </p:spTree>
    <p:custDataLst>
      <p:tags r:id="rId1"/>
    </p:custDataLst>
    <p:extLst>
      <p:ext uri="{BB962C8B-B14F-4D97-AF65-F5344CB8AC3E}">
        <p14:creationId xmlns:p14="http://schemas.microsoft.com/office/powerpoint/2010/main" val="148071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F0FF1-C799-4F6F-6712-2B2AB774E287}"/>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6B5A61D-6170-3DF1-09A0-647F45C20A8E}"/>
              </a:ext>
            </a:extLst>
          </p:cNvPr>
          <p:cNvSpPr txBox="1"/>
          <p:nvPr/>
        </p:nvSpPr>
        <p:spPr>
          <a:xfrm>
            <a:off x="221673" y="592280"/>
            <a:ext cx="11970327" cy="5262979"/>
          </a:xfrm>
          <a:prstGeom prst="rect">
            <a:avLst/>
          </a:prstGeom>
          <a:noFill/>
        </p:spPr>
        <p:txBody>
          <a:bodyPr wrap="square">
            <a:spAutoFit/>
          </a:bodyPr>
          <a:lstStyle/>
          <a:p>
            <a:pPr algn="l">
              <a:buNone/>
            </a:pPr>
            <a:r>
              <a:rPr lang="fr-BE" sz="1400" b="1" i="0" u="none" strike="noStrike" dirty="0">
                <a:solidFill>
                  <a:srgbClr val="000000"/>
                </a:solidFill>
                <a:effectLst/>
                <a:latin typeface="Arial" panose="020B0604020202020204" pitchFamily="34" charset="0"/>
              </a:rPr>
              <a:t>CONTEXTE :</a:t>
            </a:r>
          </a:p>
          <a:p>
            <a:pPr algn="l">
              <a:buNone/>
            </a:pPr>
            <a:r>
              <a:rPr lang="fr-BE" sz="1400" b="0" i="0" u="none" strike="noStrike" dirty="0">
                <a:solidFill>
                  <a:srgbClr val="000000"/>
                </a:solidFill>
                <a:effectLst/>
                <a:latin typeface="Arial" panose="020B0604020202020204" pitchFamily="34" charset="0"/>
              </a:rPr>
              <a:t>En tant qu</a:t>
            </a:r>
            <a:r>
              <a:rPr lang="fr-BE" sz="1400" dirty="0">
                <a:solidFill>
                  <a:srgbClr val="000000"/>
                </a:solidFill>
                <a:latin typeface="Arial" panose="020B0604020202020204" pitchFamily="34" charset="0"/>
              </a:rPr>
              <a:t>e professeur d’université, j’aimerais </a:t>
            </a:r>
            <a:r>
              <a:rPr lang="fr-BE" sz="1400" b="0" i="0" u="none" strike="noStrike" dirty="0">
                <a:solidFill>
                  <a:srgbClr val="000000"/>
                </a:solidFill>
                <a:effectLst/>
                <a:latin typeface="Arial" panose="020B0604020202020204" pitchFamily="34" charset="0"/>
              </a:rPr>
              <a:t>concevoir un questionnaire QCM à destination de </a:t>
            </a:r>
            <a:r>
              <a:rPr lang="fr-BE" sz="1400" b="1" i="0" u="none" strike="noStrike" dirty="0">
                <a:solidFill>
                  <a:srgbClr val="000000"/>
                </a:solidFill>
                <a:effectLst/>
                <a:latin typeface="Arial" panose="020B0604020202020204" pitchFamily="34" charset="0"/>
              </a:rPr>
              <a:t>[préciser le public destinataire du quiz]</a:t>
            </a:r>
            <a:r>
              <a:rPr lang="fr-BE" sz="1400" b="0" i="0" u="none" strike="noStrike" dirty="0">
                <a:solidFill>
                  <a:srgbClr val="000000"/>
                </a:solidFill>
                <a:effectLst/>
                <a:latin typeface="Arial" panose="020B0604020202020204" pitchFamily="34" charset="0"/>
              </a:rPr>
              <a:t> ayant suivi </a:t>
            </a:r>
            <a:r>
              <a:rPr lang="fr-BE" sz="1400" b="1" i="0" u="none" strike="noStrike" dirty="0">
                <a:solidFill>
                  <a:srgbClr val="000000"/>
                </a:solidFill>
                <a:effectLst/>
                <a:latin typeface="Arial" panose="020B0604020202020204" pitchFamily="34" charset="0"/>
              </a:rPr>
              <a:t>[préciser le dispositif de formation ou le contexte d’apprentissage, vous pouvez joindre des documents sur les contenus, les objectifs d’apprentissage et tout ce qui peut aider l’IA à bien comprendre l’objet du dispositif de formation]</a:t>
            </a:r>
            <a:r>
              <a:rPr lang="fr-BE" sz="1400" b="0" i="0" u="none" strike="noStrike" dirty="0">
                <a:solidFill>
                  <a:srgbClr val="000000"/>
                </a:solidFill>
                <a:effectLst/>
                <a:latin typeface="Arial" panose="020B0604020202020204" pitchFamily="34" charset="0"/>
              </a:rPr>
              <a:t>. Le questionnaire doit contenir</a:t>
            </a:r>
            <a:r>
              <a:rPr lang="fr-BE" sz="1400" b="1" i="0" u="none" strike="noStrike" dirty="0">
                <a:solidFill>
                  <a:srgbClr val="000000"/>
                </a:solidFill>
                <a:effectLst/>
                <a:latin typeface="Arial" panose="020B0604020202020204" pitchFamily="34" charset="0"/>
              </a:rPr>
              <a:t> [préciser le nombre de questions de base]</a:t>
            </a:r>
            <a:r>
              <a:rPr lang="fr-BE" sz="1400" b="0" i="0" u="none" strike="noStrike" dirty="0">
                <a:solidFill>
                  <a:srgbClr val="000000"/>
                </a:solidFill>
                <a:effectLst/>
                <a:latin typeface="Arial" panose="020B0604020202020204" pitchFamily="34" charset="0"/>
              </a:rPr>
              <a:t> questions Toutes les questions doivent être rédigées en appliquant rigoureusement les bonnes pratiques de conception d’un QCM de qualité.</a:t>
            </a:r>
          </a:p>
          <a:p>
            <a:pPr algn="l">
              <a:buNone/>
            </a:pPr>
            <a:endParaRPr lang="fr-BE" sz="1400" b="1" i="0" u="none" strike="noStrike" dirty="0">
              <a:solidFill>
                <a:srgbClr val="000000"/>
              </a:solidFill>
              <a:effectLst/>
              <a:latin typeface="Arial" panose="020B0604020202020204" pitchFamily="34" charset="0"/>
            </a:endParaRPr>
          </a:p>
          <a:p>
            <a:pPr algn="l">
              <a:buNone/>
            </a:pPr>
            <a:r>
              <a:rPr lang="fr-BE" sz="1400" b="1" i="0" u="none" strike="noStrike" dirty="0">
                <a:solidFill>
                  <a:srgbClr val="000000"/>
                </a:solidFill>
                <a:effectLst/>
                <a:latin typeface="Arial" panose="020B0604020202020204" pitchFamily="34" charset="0"/>
              </a:rPr>
              <a:t>#OBJECTIF :</a:t>
            </a:r>
          </a:p>
          <a:p>
            <a:pPr algn="l">
              <a:buNone/>
            </a:pPr>
            <a:r>
              <a:rPr lang="fr-BE" sz="1400" b="0" i="0" u="none" strike="noStrike" dirty="0">
                <a:solidFill>
                  <a:srgbClr val="000000"/>
                </a:solidFill>
                <a:effectLst/>
                <a:latin typeface="Arial" panose="020B0604020202020204" pitchFamily="34" charset="0"/>
              </a:rPr>
              <a:t>Vous fonctionnez étape par étape. Une seule étape à la fois. L'utilisateur doit valider chaque étape avant de passer à l'étape suivante.</a:t>
            </a:r>
            <a:br>
              <a:rPr lang="fr-BE" sz="1400" b="0" i="0" u="none" strike="noStrike" dirty="0">
                <a:solidFill>
                  <a:srgbClr val="000000"/>
                </a:solidFill>
                <a:effectLst/>
                <a:latin typeface="Arial" panose="020B0604020202020204" pitchFamily="34" charset="0"/>
              </a:rPr>
            </a:br>
            <a:r>
              <a:rPr lang="fr-BE" sz="1400" b="0" i="0" u="none" strike="noStrike" dirty="0">
                <a:solidFill>
                  <a:srgbClr val="000000"/>
                </a:solidFill>
                <a:effectLst/>
                <a:latin typeface="Arial" panose="020B0604020202020204" pitchFamily="34" charset="0"/>
              </a:rPr>
              <a:t>Votre objectif est de générer un questionnaire rigoureux, fidèle aux objectifs pédagogiques du dispositif. </a:t>
            </a:r>
          </a:p>
          <a:p>
            <a:pPr algn="l">
              <a:buNone/>
            </a:pPr>
            <a:endParaRPr lang="fr-BE" sz="1400" dirty="0">
              <a:solidFill>
                <a:srgbClr val="000000"/>
              </a:solidFill>
              <a:latin typeface="Arial" panose="020B0604020202020204" pitchFamily="34" charset="0"/>
            </a:endParaRPr>
          </a:p>
          <a:p>
            <a:pPr algn="l">
              <a:buNone/>
            </a:pPr>
            <a:r>
              <a:rPr lang="fr-BE" sz="1400" b="1" i="0" u="none" strike="noStrike" dirty="0">
                <a:solidFill>
                  <a:srgbClr val="000000"/>
                </a:solidFill>
                <a:effectLst/>
                <a:latin typeface="Arial" panose="020B0604020202020204" pitchFamily="34" charset="0"/>
              </a:rPr>
              <a:t>#ETAPES DE LA RÉPONSE :</a:t>
            </a:r>
          </a:p>
          <a:p>
            <a:pPr marL="457200" algn="l">
              <a:buFont typeface="+mj-lt"/>
              <a:buAutoNum type="arabicPeriod"/>
            </a:pPr>
            <a:r>
              <a:rPr lang="fr-BE" sz="1400" b="1" i="0" u="none" strike="noStrike" dirty="0">
                <a:solidFill>
                  <a:srgbClr val="000000"/>
                </a:solidFill>
                <a:effectLst/>
                <a:latin typeface="Arial" panose="020B0604020202020204" pitchFamily="34" charset="0"/>
              </a:rPr>
              <a:t>Analyse des objectifs pédagogiques et des acquis à évaluer.</a:t>
            </a:r>
            <a:br>
              <a:rPr lang="fr-BE" sz="1400" b="1"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a:p>
            <a:pPr marL="914400" algn="l">
              <a:buFont typeface="Arial" panose="020B0604020202020204" pitchFamily="34" charset="0"/>
              <a:buChar char="•"/>
            </a:pPr>
            <a:r>
              <a:rPr lang="fr-BE" sz="1400" b="0" i="0" u="none" strike="noStrike" dirty="0">
                <a:solidFill>
                  <a:srgbClr val="000000"/>
                </a:solidFill>
                <a:effectLst/>
                <a:latin typeface="Arial" panose="020B0604020202020204" pitchFamily="34" charset="0"/>
              </a:rPr>
              <a:t>Identifiez les notions à évaluer (connaissances, savoir-faire, savoir-être) selon les objectifs pédagogiques de </a:t>
            </a:r>
            <a:r>
              <a:rPr lang="fr-BE" sz="1400" b="1" i="0" u="none" strike="noStrike" dirty="0">
                <a:solidFill>
                  <a:srgbClr val="000000"/>
                </a:solidFill>
                <a:effectLst/>
                <a:latin typeface="Arial" panose="020B0604020202020204" pitchFamily="34" charset="0"/>
              </a:rPr>
              <a:t>[Mettre en lien la TDS]</a:t>
            </a:r>
            <a:r>
              <a:rPr lang="fr-BE" sz="1400" b="0" i="0" u="none" strike="noStrike" dirty="0">
                <a:solidFill>
                  <a:srgbClr val="000000"/>
                </a:solidFill>
                <a:effectLst/>
                <a:latin typeface="Arial" panose="020B0604020202020204" pitchFamily="34" charset="0"/>
              </a:rPr>
              <a:t>.</a:t>
            </a:r>
            <a:br>
              <a:rPr lang="fr-BE" sz="1400" b="0"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a:p>
            <a:pPr marL="457200" algn="l">
              <a:buFont typeface="+mj-lt"/>
              <a:buAutoNum type="arabicPeriod" startAt="2"/>
            </a:pPr>
            <a:r>
              <a:rPr lang="fr-BE" sz="1400" b="1" i="0" u="none" strike="noStrike" dirty="0">
                <a:solidFill>
                  <a:srgbClr val="000000"/>
                </a:solidFill>
                <a:effectLst/>
                <a:latin typeface="Arial" panose="020B0604020202020204" pitchFamily="34" charset="0"/>
              </a:rPr>
              <a:t>Définition de la structure et répartition du quiz.</a:t>
            </a:r>
            <a:br>
              <a:rPr lang="fr-BE" sz="1400" b="1"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a:p>
            <a:pPr marL="914400" algn="l">
              <a:buFont typeface="Arial" panose="020B0604020202020204" pitchFamily="34" charset="0"/>
              <a:buChar char="•"/>
            </a:pPr>
            <a:r>
              <a:rPr lang="fr-BE" sz="1400" b="0" i="0" u="none" strike="noStrike" dirty="0">
                <a:solidFill>
                  <a:srgbClr val="000000"/>
                </a:solidFill>
                <a:effectLst/>
                <a:latin typeface="Arial" panose="020B0604020202020204" pitchFamily="34" charset="0"/>
              </a:rPr>
              <a:t>Construisez une structure contenant </a:t>
            </a:r>
            <a:r>
              <a:rPr lang="fr-BE" sz="1400" b="1" i="0" u="none" strike="noStrike" dirty="0">
                <a:solidFill>
                  <a:srgbClr val="000000"/>
                </a:solidFill>
                <a:effectLst/>
                <a:latin typeface="Arial" panose="020B0604020202020204" pitchFamily="34" charset="0"/>
              </a:rPr>
              <a:t>[préciser le nombre]</a:t>
            </a:r>
            <a:r>
              <a:rPr lang="fr-BE" sz="1400" b="0" i="0" u="none" strike="noStrike" dirty="0">
                <a:solidFill>
                  <a:srgbClr val="000000"/>
                </a:solidFill>
                <a:effectLst/>
                <a:latin typeface="Arial" panose="020B0604020202020204" pitchFamily="34" charset="0"/>
              </a:rPr>
              <a:t> questions.</a:t>
            </a:r>
            <a:br>
              <a:rPr lang="fr-BE" sz="1400" b="0"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a:p>
            <a:pPr marL="914400" algn="l">
              <a:buFont typeface="Arial" panose="020B0604020202020204" pitchFamily="34" charset="0"/>
              <a:buChar char="•"/>
            </a:pPr>
            <a:r>
              <a:rPr lang="fr-BE" sz="1400" b="0" i="0" u="none" strike="noStrike" dirty="0">
                <a:solidFill>
                  <a:srgbClr val="000000"/>
                </a:solidFill>
                <a:effectLst/>
                <a:latin typeface="Arial" panose="020B0604020202020204" pitchFamily="34" charset="0"/>
              </a:rPr>
              <a:t>Répartissez les types de questions (QCM, QRU, appariement, etc.) en fonction du niveau cognitif à évaluer et des priorités de la TDS</a:t>
            </a:r>
            <a:br>
              <a:rPr lang="fr-BE" sz="1400" b="0"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a:p>
            <a:pPr marL="914400" algn="l">
              <a:buFont typeface="Arial" panose="020B0604020202020204" pitchFamily="34" charset="0"/>
              <a:buChar char="•"/>
            </a:pPr>
            <a:r>
              <a:rPr lang="fr-BE" sz="1400" b="0" i="0" u="none" strike="noStrike" dirty="0">
                <a:solidFill>
                  <a:srgbClr val="000000"/>
                </a:solidFill>
                <a:effectLst/>
                <a:latin typeface="Arial" panose="020B0604020202020204" pitchFamily="34" charset="0"/>
              </a:rPr>
              <a:t>Format : tableau de répartition (Question, Thème, Type, Niveau Bloom, Public concerné).</a:t>
            </a:r>
            <a:br>
              <a:rPr lang="fr-BE" sz="1400" b="0"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300964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540771-7045-018B-15F0-75D4909706D0}"/>
              </a:ext>
            </a:extLst>
          </p:cNvPr>
          <p:cNvSpPr>
            <a:spLocks noGrp="1"/>
          </p:cNvSpPr>
          <p:nvPr>
            <p:ph type="title"/>
          </p:nvPr>
        </p:nvSpPr>
        <p:spPr/>
        <p:txBody>
          <a:bodyPr/>
          <a:lstStyle/>
          <a:p>
            <a:r>
              <a:rPr lang="fr-FR" dirty="0"/>
              <a:t>Un outil : la table de spécification</a:t>
            </a:r>
          </a:p>
        </p:txBody>
      </p:sp>
      <p:graphicFrame>
        <p:nvGraphicFramePr>
          <p:cNvPr id="4" name="Tableau 4">
            <a:extLst>
              <a:ext uri="{FF2B5EF4-FFF2-40B4-BE49-F238E27FC236}">
                <a16:creationId xmlns:a16="http://schemas.microsoft.com/office/drawing/2014/main" id="{2BD5D3EE-0CB0-6051-5ADF-B9DFFB506278}"/>
              </a:ext>
            </a:extLst>
          </p:cNvPr>
          <p:cNvGraphicFramePr>
            <a:graphicFrameLocks noGrp="1"/>
          </p:cNvGraphicFramePr>
          <p:nvPr>
            <p:ph idx="1"/>
          </p:nvPr>
        </p:nvGraphicFramePr>
        <p:xfrm>
          <a:off x="1076144" y="1530701"/>
          <a:ext cx="10733565" cy="4348480"/>
        </p:xfrm>
        <a:graphic>
          <a:graphicData uri="http://schemas.openxmlformats.org/drawingml/2006/table">
            <a:tbl>
              <a:tblPr firstRow="1" bandRow="1">
                <a:tableStyleId>{69CF1AB2-1976-4502-BF36-3FF5EA218861}</a:tableStyleId>
              </a:tblPr>
              <a:tblGrid>
                <a:gridCol w="1052774">
                  <a:extLst>
                    <a:ext uri="{9D8B030D-6E8A-4147-A177-3AD203B41FA5}">
                      <a16:colId xmlns:a16="http://schemas.microsoft.com/office/drawing/2014/main" val="2887757329"/>
                    </a:ext>
                  </a:extLst>
                </a:gridCol>
                <a:gridCol w="1488973">
                  <a:extLst>
                    <a:ext uri="{9D8B030D-6E8A-4147-A177-3AD203B41FA5}">
                      <a16:colId xmlns:a16="http://schemas.microsoft.com/office/drawing/2014/main" val="1219081724"/>
                    </a:ext>
                  </a:extLst>
                </a:gridCol>
                <a:gridCol w="4154619">
                  <a:extLst>
                    <a:ext uri="{9D8B030D-6E8A-4147-A177-3AD203B41FA5}">
                      <a16:colId xmlns:a16="http://schemas.microsoft.com/office/drawing/2014/main" val="917566980"/>
                    </a:ext>
                  </a:extLst>
                </a:gridCol>
                <a:gridCol w="1001226">
                  <a:extLst>
                    <a:ext uri="{9D8B030D-6E8A-4147-A177-3AD203B41FA5}">
                      <a16:colId xmlns:a16="http://schemas.microsoft.com/office/drawing/2014/main" val="4043922735"/>
                    </a:ext>
                  </a:extLst>
                </a:gridCol>
                <a:gridCol w="1049672">
                  <a:extLst>
                    <a:ext uri="{9D8B030D-6E8A-4147-A177-3AD203B41FA5}">
                      <a16:colId xmlns:a16="http://schemas.microsoft.com/office/drawing/2014/main" val="3075746940"/>
                    </a:ext>
                  </a:extLst>
                </a:gridCol>
                <a:gridCol w="1017373">
                  <a:extLst>
                    <a:ext uri="{9D8B030D-6E8A-4147-A177-3AD203B41FA5}">
                      <a16:colId xmlns:a16="http://schemas.microsoft.com/office/drawing/2014/main" val="4195306642"/>
                    </a:ext>
                  </a:extLst>
                </a:gridCol>
                <a:gridCol w="968928">
                  <a:extLst>
                    <a:ext uri="{9D8B030D-6E8A-4147-A177-3AD203B41FA5}">
                      <a16:colId xmlns:a16="http://schemas.microsoft.com/office/drawing/2014/main" val="814180588"/>
                    </a:ext>
                  </a:extLst>
                </a:gridCol>
              </a:tblGrid>
              <a:tr h="370840">
                <a:tc gridSpan="3">
                  <a:txBody>
                    <a:bodyPr/>
                    <a:lstStyle/>
                    <a:p>
                      <a:endParaRPr lang="fr-FR" dirty="0"/>
                    </a:p>
                  </a:txBody>
                  <a:tcPr/>
                </a:tc>
                <a:tc hMerge="1">
                  <a:txBody>
                    <a:bodyPr/>
                    <a:lstStyle/>
                    <a:p>
                      <a:endParaRPr lang="fr-FR"/>
                    </a:p>
                  </a:txBody>
                  <a:tcPr/>
                </a:tc>
                <a:tc hMerge="1">
                  <a:txBody>
                    <a:bodyPr/>
                    <a:lstStyle/>
                    <a:p>
                      <a:endParaRPr lang="fr-FR" dirty="0"/>
                    </a:p>
                  </a:txBody>
                  <a:tcPr/>
                </a:tc>
                <a:tc>
                  <a:txBody>
                    <a:bodyPr/>
                    <a:lstStyle/>
                    <a:p>
                      <a:pPr algn="ctr"/>
                      <a:r>
                        <a:rPr lang="fr-FR" sz="1500" b="1" dirty="0"/>
                        <a:t>Connait</a:t>
                      </a:r>
                    </a:p>
                  </a:txBody>
                  <a:tcPr/>
                </a:tc>
                <a:tc>
                  <a:txBody>
                    <a:bodyPr/>
                    <a:lstStyle/>
                    <a:p>
                      <a:pPr algn="ctr"/>
                      <a:r>
                        <a:rPr lang="fr-FR" sz="1500" b="1" dirty="0"/>
                        <a:t>Comprend</a:t>
                      </a:r>
                    </a:p>
                  </a:txBody>
                  <a:tcPr/>
                </a:tc>
                <a:tc>
                  <a:txBody>
                    <a:bodyPr/>
                    <a:lstStyle/>
                    <a:p>
                      <a:pPr algn="ctr"/>
                      <a:r>
                        <a:rPr lang="fr-FR" sz="1500" b="1" dirty="0"/>
                        <a:t>Applique</a:t>
                      </a:r>
                    </a:p>
                  </a:txBody>
                  <a:tcPr/>
                </a:tc>
                <a:tc>
                  <a:txBody>
                    <a:bodyPr/>
                    <a:lstStyle/>
                    <a:p>
                      <a:pPr algn="ctr"/>
                      <a:r>
                        <a:rPr lang="fr-FR" sz="1500" b="1" dirty="0"/>
                        <a:t>Analyse</a:t>
                      </a:r>
                    </a:p>
                  </a:txBody>
                  <a:tcPr/>
                </a:tc>
                <a:extLst>
                  <a:ext uri="{0D108BD9-81ED-4DB2-BD59-A6C34878D82A}">
                    <a16:rowId xmlns:a16="http://schemas.microsoft.com/office/drawing/2014/main" val="833825321"/>
                  </a:ext>
                </a:extLst>
              </a:tr>
              <a:tr h="370840">
                <a:tc>
                  <a:txBody>
                    <a:bodyPr/>
                    <a:lstStyle/>
                    <a:p>
                      <a:r>
                        <a:rPr lang="fr-FR" dirty="0"/>
                        <a:t>Validité</a:t>
                      </a:r>
                    </a:p>
                  </a:txBody>
                  <a:tcPr/>
                </a:tc>
                <a:tc>
                  <a:txBody>
                    <a:bodyPr/>
                    <a:lstStyle/>
                    <a:p>
                      <a:r>
                        <a:rPr lang="fr-FR" dirty="0"/>
                        <a:t>Standards</a:t>
                      </a:r>
                    </a:p>
                  </a:txBody>
                  <a:tcPr/>
                </a:tc>
                <a:tc>
                  <a:txBody>
                    <a:bodyPr/>
                    <a:lstStyle/>
                    <a:p>
                      <a:r>
                        <a:rPr lang="fr-FR" dirty="0"/>
                        <a:t>Preuve orientée contenu</a:t>
                      </a:r>
                    </a:p>
                  </a:txBody>
                  <a:tcPr/>
                </a:tc>
                <a:tc>
                  <a:txBody>
                    <a:bodyPr/>
                    <a:lstStyle/>
                    <a:p>
                      <a:pPr algn="ctr"/>
                      <a:endParaRPr lang="fr-FR" dirty="0"/>
                    </a:p>
                  </a:txBody>
                  <a:tcPr/>
                </a:tc>
                <a:tc>
                  <a:txBody>
                    <a:bodyPr/>
                    <a:lstStyle/>
                    <a:p>
                      <a:pPr algn="ctr"/>
                      <a:endParaRPr lang="fr-FR"/>
                    </a:p>
                  </a:txBody>
                  <a:tcPr/>
                </a:tc>
                <a:tc>
                  <a:txBody>
                    <a:bodyPr/>
                    <a:lstStyle/>
                    <a:p>
                      <a:pPr algn="ctr"/>
                      <a:r>
                        <a:rPr lang="fr-FR" dirty="0"/>
                        <a:t>5</a:t>
                      </a:r>
                    </a:p>
                  </a:txBody>
                  <a:tcPr/>
                </a:tc>
                <a:tc>
                  <a:txBody>
                    <a:bodyPr/>
                    <a:lstStyle/>
                    <a:p>
                      <a:pPr algn="ctr"/>
                      <a:endParaRPr lang="fr-FR"/>
                    </a:p>
                  </a:txBody>
                  <a:tcPr/>
                </a:tc>
                <a:extLst>
                  <a:ext uri="{0D108BD9-81ED-4DB2-BD59-A6C34878D82A}">
                    <a16:rowId xmlns:a16="http://schemas.microsoft.com/office/drawing/2014/main" val="927552124"/>
                  </a:ext>
                </a:extLst>
              </a:tr>
              <a:tr h="370840">
                <a:tc rowSpan="9">
                  <a:txBody>
                    <a:bodyPr/>
                    <a:lstStyle/>
                    <a:p>
                      <a:endParaRPr lang="fr-FR" dirty="0"/>
                    </a:p>
                  </a:txBody>
                  <a:tcPr/>
                </a:tc>
                <a:tc rowSpan="5">
                  <a:txBody>
                    <a:bodyPr/>
                    <a:lstStyle/>
                    <a:p>
                      <a:endParaRPr lang="fr-FR" dirty="0"/>
                    </a:p>
                  </a:txBody>
                  <a:tcPr/>
                </a:tc>
                <a:tc>
                  <a:txBody>
                    <a:bodyPr/>
                    <a:lstStyle/>
                    <a:p>
                      <a:r>
                        <a:rPr lang="fr-FR" dirty="0"/>
                        <a:t>Preuve sur le processus cognitif</a:t>
                      </a:r>
                    </a:p>
                  </a:txBody>
                  <a:tcPr/>
                </a:tc>
                <a:tc>
                  <a:txBody>
                    <a:bodyPr/>
                    <a:lstStyle/>
                    <a:p>
                      <a:pPr algn="ctr"/>
                      <a:endParaRPr lang="fr-FR"/>
                    </a:p>
                  </a:txBody>
                  <a:tcPr/>
                </a:tc>
                <a:tc>
                  <a:txBody>
                    <a:bodyPr/>
                    <a:lstStyle/>
                    <a:p>
                      <a:pPr algn="ctr"/>
                      <a:endParaRPr lang="fr-FR" dirty="0"/>
                    </a:p>
                  </a:txBody>
                  <a:tcPr/>
                </a:tc>
                <a:tc>
                  <a:txBody>
                    <a:bodyPr/>
                    <a:lstStyle/>
                    <a:p>
                      <a:pPr algn="ctr"/>
                      <a:r>
                        <a:rPr lang="fr-FR" dirty="0"/>
                        <a:t>5</a:t>
                      </a:r>
                    </a:p>
                  </a:txBody>
                  <a:tcPr/>
                </a:tc>
                <a:tc>
                  <a:txBody>
                    <a:bodyPr/>
                    <a:lstStyle/>
                    <a:p>
                      <a:pPr algn="ctr"/>
                      <a:endParaRPr lang="fr-FR" dirty="0"/>
                    </a:p>
                  </a:txBody>
                  <a:tcPr/>
                </a:tc>
                <a:extLst>
                  <a:ext uri="{0D108BD9-81ED-4DB2-BD59-A6C34878D82A}">
                    <a16:rowId xmlns:a16="http://schemas.microsoft.com/office/drawing/2014/main" val="3740697247"/>
                  </a:ext>
                </a:extLst>
              </a:tr>
              <a:tr h="370840">
                <a:tc vMerge="1">
                  <a:txBody>
                    <a:bodyPr/>
                    <a:lstStyle/>
                    <a:p>
                      <a:endParaRPr lang="fr-FR"/>
                    </a:p>
                  </a:txBody>
                  <a:tcPr/>
                </a:tc>
                <a:tc vMerge="1">
                  <a:txBody>
                    <a:bodyPr/>
                    <a:lstStyle/>
                    <a:p>
                      <a:endParaRPr lang="fr-FR" dirty="0"/>
                    </a:p>
                  </a:txBody>
                  <a:tcPr/>
                </a:tc>
                <a:tc>
                  <a:txBody>
                    <a:bodyPr/>
                    <a:lstStyle/>
                    <a:p>
                      <a:r>
                        <a:rPr lang="fr-FR" dirty="0"/>
                        <a:t>Preuve sur la structure interne</a:t>
                      </a:r>
                    </a:p>
                  </a:txBody>
                  <a:tcPr/>
                </a:tc>
                <a:tc>
                  <a:txBody>
                    <a:bodyPr/>
                    <a:lstStyle/>
                    <a:p>
                      <a:pPr algn="ctr"/>
                      <a:endParaRPr lang="fr-FR"/>
                    </a:p>
                  </a:txBody>
                  <a:tcPr/>
                </a:tc>
                <a:tc>
                  <a:txBody>
                    <a:bodyPr/>
                    <a:lstStyle/>
                    <a:p>
                      <a:pPr algn="ctr"/>
                      <a:r>
                        <a:rPr lang="fr-FR" dirty="0"/>
                        <a:t>4</a:t>
                      </a:r>
                    </a:p>
                  </a:txBody>
                  <a:tcPr/>
                </a:tc>
                <a:tc>
                  <a:txBody>
                    <a:bodyPr/>
                    <a:lstStyle/>
                    <a:p>
                      <a:pPr algn="ctr"/>
                      <a:endParaRPr lang="fr-FR" dirty="0"/>
                    </a:p>
                  </a:txBody>
                  <a:tcPr/>
                </a:tc>
                <a:tc>
                  <a:txBody>
                    <a:bodyPr/>
                    <a:lstStyle/>
                    <a:p>
                      <a:pPr algn="ctr"/>
                      <a:endParaRPr lang="fr-FR"/>
                    </a:p>
                  </a:txBody>
                  <a:tcPr/>
                </a:tc>
                <a:extLst>
                  <a:ext uri="{0D108BD9-81ED-4DB2-BD59-A6C34878D82A}">
                    <a16:rowId xmlns:a16="http://schemas.microsoft.com/office/drawing/2014/main" val="781388595"/>
                  </a:ext>
                </a:extLst>
              </a:tr>
              <a:tr h="370840">
                <a:tc vMerge="1">
                  <a:txBody>
                    <a:bodyPr/>
                    <a:lstStyle/>
                    <a:p>
                      <a:endParaRPr lang="fr-FR"/>
                    </a:p>
                  </a:txBody>
                  <a:tcPr/>
                </a:tc>
                <a:tc vMerge="1">
                  <a:txBody>
                    <a:bodyPr/>
                    <a:lstStyle/>
                    <a:p>
                      <a:endParaRPr lang="fr-FR" dirty="0"/>
                    </a:p>
                  </a:txBody>
                  <a:tcPr/>
                </a:tc>
                <a:tc>
                  <a:txBody>
                    <a:bodyPr/>
                    <a:lstStyle/>
                    <a:p>
                      <a:r>
                        <a:rPr lang="fr-FR" dirty="0"/>
                        <a:t>Preuve quant à la relation avec d’autres construits reliés</a:t>
                      </a:r>
                    </a:p>
                  </a:txBody>
                  <a:tcPr/>
                </a:tc>
                <a:tc>
                  <a:txBody>
                    <a:bodyPr/>
                    <a:lstStyle/>
                    <a:p>
                      <a:pPr algn="ctr"/>
                      <a:endParaRPr lang="fr-FR"/>
                    </a:p>
                  </a:txBody>
                  <a:tcPr/>
                </a:tc>
                <a:tc>
                  <a:txBody>
                    <a:bodyPr/>
                    <a:lstStyle/>
                    <a:p>
                      <a:pPr algn="ctr"/>
                      <a:r>
                        <a:rPr lang="fr-FR" dirty="0"/>
                        <a:t>3</a:t>
                      </a:r>
                    </a:p>
                  </a:txBody>
                  <a:tcPr/>
                </a:tc>
                <a:tc>
                  <a:txBody>
                    <a:bodyPr/>
                    <a:lstStyle/>
                    <a:p>
                      <a:pPr algn="ctr"/>
                      <a:endParaRPr lang="fr-FR"/>
                    </a:p>
                  </a:txBody>
                  <a:tcPr/>
                </a:tc>
                <a:tc>
                  <a:txBody>
                    <a:bodyPr/>
                    <a:lstStyle/>
                    <a:p>
                      <a:pPr algn="ctr"/>
                      <a:endParaRPr lang="fr-FR" dirty="0"/>
                    </a:p>
                  </a:txBody>
                  <a:tcPr/>
                </a:tc>
                <a:extLst>
                  <a:ext uri="{0D108BD9-81ED-4DB2-BD59-A6C34878D82A}">
                    <a16:rowId xmlns:a16="http://schemas.microsoft.com/office/drawing/2014/main" val="1593752565"/>
                  </a:ext>
                </a:extLst>
              </a:tr>
              <a:tr h="370840">
                <a:tc vMerge="1">
                  <a:txBody>
                    <a:bodyPr/>
                    <a:lstStyle/>
                    <a:p>
                      <a:endParaRPr lang="fr-FR"/>
                    </a:p>
                  </a:txBody>
                  <a:tcPr/>
                </a:tc>
                <a:tc vMerge="1">
                  <a:txBody>
                    <a:bodyPr/>
                    <a:lstStyle/>
                    <a:p>
                      <a:endParaRPr lang="fr-FR" dirty="0"/>
                    </a:p>
                  </a:txBody>
                  <a:tcPr/>
                </a:tc>
                <a:tc>
                  <a:txBody>
                    <a:bodyPr/>
                    <a:lstStyle/>
                    <a:p>
                      <a:r>
                        <a:rPr lang="fr-FR" dirty="0"/>
                        <a:t>Preuve sur la relation aux critères</a:t>
                      </a:r>
                    </a:p>
                  </a:txBody>
                  <a:tcPr/>
                </a:tc>
                <a:tc>
                  <a:txBody>
                    <a:bodyPr/>
                    <a:lstStyle/>
                    <a:p>
                      <a:pPr algn="ctr"/>
                      <a:r>
                        <a:rPr lang="fr-FR" dirty="0"/>
                        <a:t>2</a:t>
                      </a:r>
                    </a:p>
                  </a:txBody>
                  <a:tcPr/>
                </a:tc>
                <a:tc>
                  <a:txBody>
                    <a:bodyPr/>
                    <a:lstStyle/>
                    <a:p>
                      <a:pPr algn="ctr"/>
                      <a:endParaRPr lang="fr-FR"/>
                    </a:p>
                  </a:txBody>
                  <a:tcPr/>
                </a:tc>
                <a:tc>
                  <a:txBody>
                    <a:bodyPr/>
                    <a:lstStyle/>
                    <a:p>
                      <a:pPr algn="ctr"/>
                      <a:endParaRPr lang="fr-FR" dirty="0"/>
                    </a:p>
                  </a:txBody>
                  <a:tcPr/>
                </a:tc>
                <a:tc>
                  <a:txBody>
                    <a:bodyPr/>
                    <a:lstStyle/>
                    <a:p>
                      <a:pPr algn="ctr"/>
                      <a:endParaRPr lang="fr-FR"/>
                    </a:p>
                  </a:txBody>
                  <a:tcPr/>
                </a:tc>
                <a:extLst>
                  <a:ext uri="{0D108BD9-81ED-4DB2-BD59-A6C34878D82A}">
                    <a16:rowId xmlns:a16="http://schemas.microsoft.com/office/drawing/2014/main" val="189148035"/>
                  </a:ext>
                </a:extLst>
              </a:tr>
              <a:tr h="370840">
                <a:tc vMerge="1">
                  <a:txBody>
                    <a:bodyPr/>
                    <a:lstStyle/>
                    <a:p>
                      <a:endParaRPr lang="fr-FR" dirty="0"/>
                    </a:p>
                  </a:txBody>
                  <a:tcPr/>
                </a:tc>
                <a:tc vMerge="1">
                  <a:txBody>
                    <a:bodyPr/>
                    <a:lstStyle/>
                    <a:p>
                      <a:endParaRPr lang="fr-FR" dirty="0"/>
                    </a:p>
                  </a:txBody>
                  <a:tcPr/>
                </a:tc>
                <a:tc>
                  <a:txBody>
                    <a:bodyPr/>
                    <a:lstStyle/>
                    <a:p>
                      <a:r>
                        <a:rPr lang="fr-FR" dirty="0"/>
                        <a:t>Preuve sur </a:t>
                      </a:r>
                      <a:r>
                        <a:rPr lang="fr-FR"/>
                        <a:t>les conséquences </a:t>
                      </a:r>
                      <a:r>
                        <a:rPr lang="fr-FR" dirty="0"/>
                        <a:t>du test</a:t>
                      </a:r>
                    </a:p>
                  </a:txBody>
                  <a:tcPr/>
                </a:tc>
                <a:tc>
                  <a:txBody>
                    <a:bodyPr/>
                    <a:lstStyle/>
                    <a:p>
                      <a:pPr algn="ctr"/>
                      <a:endParaRPr lang="fr-FR"/>
                    </a:p>
                  </a:txBody>
                  <a:tcPr/>
                </a:tc>
                <a:tc>
                  <a:txBody>
                    <a:bodyPr/>
                    <a:lstStyle/>
                    <a:p>
                      <a:pPr algn="ctr"/>
                      <a:endParaRPr lang="fr-FR"/>
                    </a:p>
                  </a:txBody>
                  <a:tcPr/>
                </a:tc>
                <a:tc>
                  <a:txBody>
                    <a:bodyPr/>
                    <a:lstStyle/>
                    <a:p>
                      <a:pPr algn="ctr"/>
                      <a:endParaRPr lang="fr-FR"/>
                    </a:p>
                  </a:txBody>
                  <a:tcPr/>
                </a:tc>
                <a:tc>
                  <a:txBody>
                    <a:bodyPr/>
                    <a:lstStyle/>
                    <a:p>
                      <a:pPr algn="ctr"/>
                      <a:r>
                        <a:rPr lang="fr-FR" dirty="0"/>
                        <a:t>5</a:t>
                      </a:r>
                    </a:p>
                  </a:txBody>
                  <a:tcPr/>
                </a:tc>
                <a:extLst>
                  <a:ext uri="{0D108BD9-81ED-4DB2-BD59-A6C34878D82A}">
                    <a16:rowId xmlns:a16="http://schemas.microsoft.com/office/drawing/2014/main" val="192780699"/>
                  </a:ext>
                </a:extLst>
              </a:tr>
              <a:tr h="370840">
                <a:tc vMerge="1">
                  <a:txBody>
                    <a:bodyPr/>
                    <a:lstStyle/>
                    <a:p>
                      <a:endParaRPr lang="fr-FR" dirty="0"/>
                    </a:p>
                  </a:txBody>
                  <a:tcPr/>
                </a:tc>
                <a:tc>
                  <a:txBody>
                    <a:bodyPr/>
                    <a:lstStyle/>
                    <a:p>
                      <a:r>
                        <a:rPr lang="fr-FR" dirty="0"/>
                        <a:t>Kane</a:t>
                      </a:r>
                    </a:p>
                  </a:txBody>
                  <a:tcPr/>
                </a:tc>
                <a:tc>
                  <a:txBody>
                    <a:bodyPr/>
                    <a:lstStyle/>
                    <a:p>
                      <a:r>
                        <a:rPr lang="fr-FR" dirty="0"/>
                        <a:t>Inférence de notation</a:t>
                      </a:r>
                    </a:p>
                  </a:txBody>
                  <a:tcPr/>
                </a:tc>
                <a:tc>
                  <a:txBody>
                    <a:bodyPr/>
                    <a:lstStyle/>
                    <a:p>
                      <a:pPr algn="ctr"/>
                      <a:endParaRPr lang="fr-FR"/>
                    </a:p>
                  </a:txBody>
                  <a:tcPr/>
                </a:tc>
                <a:tc>
                  <a:txBody>
                    <a:bodyPr/>
                    <a:lstStyle/>
                    <a:p>
                      <a:pPr algn="ctr"/>
                      <a:endParaRPr lang="fr-FR"/>
                    </a:p>
                  </a:txBody>
                  <a:tcPr/>
                </a:tc>
                <a:tc>
                  <a:txBody>
                    <a:bodyPr/>
                    <a:lstStyle/>
                    <a:p>
                      <a:pPr algn="ctr"/>
                      <a:r>
                        <a:rPr lang="fr-FR" dirty="0"/>
                        <a:t>5</a:t>
                      </a:r>
                    </a:p>
                  </a:txBody>
                  <a:tcPr/>
                </a:tc>
                <a:tc>
                  <a:txBody>
                    <a:bodyPr/>
                    <a:lstStyle/>
                    <a:p>
                      <a:pPr algn="ctr"/>
                      <a:endParaRPr lang="fr-FR" dirty="0"/>
                    </a:p>
                  </a:txBody>
                  <a:tcPr/>
                </a:tc>
                <a:extLst>
                  <a:ext uri="{0D108BD9-81ED-4DB2-BD59-A6C34878D82A}">
                    <a16:rowId xmlns:a16="http://schemas.microsoft.com/office/drawing/2014/main" val="3124130673"/>
                  </a:ext>
                </a:extLst>
              </a:tr>
              <a:tr h="370840">
                <a:tc vMerge="1">
                  <a:txBody>
                    <a:bodyPr/>
                    <a:lstStyle/>
                    <a:p>
                      <a:endParaRPr lang="fr-FR" dirty="0"/>
                    </a:p>
                  </a:txBody>
                  <a:tcPr/>
                </a:tc>
                <a:tc rowSpan="3">
                  <a:txBody>
                    <a:bodyPr/>
                    <a:lstStyle/>
                    <a:p>
                      <a:endParaRPr lang="fr-FR" dirty="0"/>
                    </a:p>
                  </a:txBody>
                  <a:tcPr/>
                </a:tc>
                <a:tc>
                  <a:txBody>
                    <a:bodyPr/>
                    <a:lstStyle/>
                    <a:p>
                      <a:r>
                        <a:rPr lang="fr-FR" dirty="0"/>
                        <a:t>Inférence de généralisation</a:t>
                      </a:r>
                    </a:p>
                  </a:txBody>
                  <a:tcPr/>
                </a:tc>
                <a:tc>
                  <a:txBody>
                    <a:bodyPr/>
                    <a:lstStyle/>
                    <a:p>
                      <a:pPr algn="ctr"/>
                      <a:endParaRPr lang="fr-FR"/>
                    </a:p>
                  </a:txBody>
                  <a:tcPr/>
                </a:tc>
                <a:tc>
                  <a:txBody>
                    <a:bodyPr/>
                    <a:lstStyle/>
                    <a:p>
                      <a:pPr algn="ctr"/>
                      <a:r>
                        <a:rPr lang="fr-FR" dirty="0"/>
                        <a:t>3</a:t>
                      </a:r>
                    </a:p>
                  </a:txBody>
                  <a:tcPr/>
                </a:tc>
                <a:tc>
                  <a:txBody>
                    <a:bodyPr/>
                    <a:lstStyle/>
                    <a:p>
                      <a:pPr algn="ctr"/>
                      <a:endParaRPr lang="fr-FR"/>
                    </a:p>
                  </a:txBody>
                  <a:tcPr/>
                </a:tc>
                <a:tc>
                  <a:txBody>
                    <a:bodyPr/>
                    <a:lstStyle/>
                    <a:p>
                      <a:pPr algn="ctr"/>
                      <a:endParaRPr lang="fr-FR" dirty="0"/>
                    </a:p>
                  </a:txBody>
                  <a:tcPr/>
                </a:tc>
                <a:extLst>
                  <a:ext uri="{0D108BD9-81ED-4DB2-BD59-A6C34878D82A}">
                    <a16:rowId xmlns:a16="http://schemas.microsoft.com/office/drawing/2014/main" val="246296202"/>
                  </a:ext>
                </a:extLst>
              </a:tr>
              <a:tr h="370840">
                <a:tc vMerge="1">
                  <a:txBody>
                    <a:bodyPr/>
                    <a:lstStyle/>
                    <a:p>
                      <a:endParaRPr lang="fr-FR" dirty="0"/>
                    </a:p>
                  </a:txBody>
                  <a:tcPr/>
                </a:tc>
                <a:tc vMerge="1">
                  <a:txBody>
                    <a:bodyPr/>
                    <a:lstStyle/>
                    <a:p>
                      <a:endParaRPr lang="fr-FR" dirty="0"/>
                    </a:p>
                  </a:txBody>
                  <a:tcPr/>
                </a:tc>
                <a:tc>
                  <a:txBody>
                    <a:bodyPr/>
                    <a:lstStyle/>
                    <a:p>
                      <a:r>
                        <a:rPr lang="fr-FR" dirty="0"/>
                        <a:t>Inférence d’extrapolation</a:t>
                      </a:r>
                    </a:p>
                  </a:txBody>
                  <a:tcPr/>
                </a:tc>
                <a:tc>
                  <a:txBody>
                    <a:bodyPr/>
                    <a:lstStyle/>
                    <a:p>
                      <a:pPr algn="ctr"/>
                      <a:endParaRPr lang="fr-FR"/>
                    </a:p>
                  </a:txBody>
                  <a:tcPr/>
                </a:tc>
                <a:tc>
                  <a:txBody>
                    <a:bodyPr/>
                    <a:lstStyle/>
                    <a:p>
                      <a:pPr algn="ctr"/>
                      <a:r>
                        <a:rPr lang="fr-FR" dirty="0"/>
                        <a:t>3</a:t>
                      </a:r>
                    </a:p>
                  </a:txBody>
                  <a:tcPr/>
                </a:tc>
                <a:tc>
                  <a:txBody>
                    <a:bodyPr/>
                    <a:lstStyle/>
                    <a:p>
                      <a:pPr algn="ctr"/>
                      <a:endParaRPr lang="fr-FR"/>
                    </a:p>
                  </a:txBody>
                  <a:tcPr/>
                </a:tc>
                <a:tc>
                  <a:txBody>
                    <a:bodyPr/>
                    <a:lstStyle/>
                    <a:p>
                      <a:pPr algn="ctr"/>
                      <a:endParaRPr lang="fr-FR" dirty="0"/>
                    </a:p>
                  </a:txBody>
                  <a:tcPr/>
                </a:tc>
                <a:extLst>
                  <a:ext uri="{0D108BD9-81ED-4DB2-BD59-A6C34878D82A}">
                    <a16:rowId xmlns:a16="http://schemas.microsoft.com/office/drawing/2014/main" val="2723848687"/>
                  </a:ext>
                </a:extLst>
              </a:tr>
              <a:tr h="370840">
                <a:tc vMerge="1">
                  <a:txBody>
                    <a:bodyPr/>
                    <a:lstStyle/>
                    <a:p>
                      <a:endParaRPr lang="fr-FR" dirty="0"/>
                    </a:p>
                  </a:txBody>
                  <a:tcPr/>
                </a:tc>
                <a:tc vMerge="1">
                  <a:txBody>
                    <a:bodyPr/>
                    <a:lstStyle/>
                    <a:p>
                      <a:endParaRPr lang="fr-FR" dirty="0"/>
                    </a:p>
                  </a:txBody>
                  <a:tcPr/>
                </a:tc>
                <a:tc>
                  <a:txBody>
                    <a:bodyPr/>
                    <a:lstStyle/>
                    <a:p>
                      <a:r>
                        <a:rPr lang="fr-FR" dirty="0"/>
                        <a:t>Inférence d’implication</a:t>
                      </a:r>
                    </a:p>
                  </a:txBody>
                  <a:tcPr/>
                </a:tc>
                <a:tc>
                  <a:txBody>
                    <a:bodyPr/>
                    <a:lstStyle/>
                    <a:p>
                      <a:pPr algn="ctr"/>
                      <a:endParaRPr lang="fr-FR"/>
                    </a:p>
                  </a:txBody>
                  <a:tcPr/>
                </a:tc>
                <a:tc>
                  <a:txBody>
                    <a:bodyPr/>
                    <a:lstStyle/>
                    <a:p>
                      <a:pPr algn="ctr"/>
                      <a:endParaRPr lang="fr-FR"/>
                    </a:p>
                  </a:txBody>
                  <a:tcPr/>
                </a:tc>
                <a:tc>
                  <a:txBody>
                    <a:bodyPr/>
                    <a:lstStyle/>
                    <a:p>
                      <a:pPr algn="ctr"/>
                      <a:r>
                        <a:rPr lang="fr-FR" dirty="0"/>
                        <a:t>5</a:t>
                      </a:r>
                    </a:p>
                  </a:txBody>
                  <a:tcPr/>
                </a:tc>
                <a:tc>
                  <a:txBody>
                    <a:bodyPr/>
                    <a:lstStyle/>
                    <a:p>
                      <a:pPr algn="ctr"/>
                      <a:endParaRPr lang="fr-FR" dirty="0"/>
                    </a:p>
                  </a:txBody>
                  <a:tcPr/>
                </a:tc>
                <a:extLst>
                  <a:ext uri="{0D108BD9-81ED-4DB2-BD59-A6C34878D82A}">
                    <a16:rowId xmlns:a16="http://schemas.microsoft.com/office/drawing/2014/main" val="4146911209"/>
                  </a:ext>
                </a:extLst>
              </a:tr>
            </a:tbl>
          </a:graphicData>
        </a:graphic>
      </p:graphicFrame>
    </p:spTree>
    <p:extLst>
      <p:ext uri="{BB962C8B-B14F-4D97-AF65-F5344CB8AC3E}">
        <p14:creationId xmlns:p14="http://schemas.microsoft.com/office/powerpoint/2010/main" val="29316764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E4E2B-990C-0EF3-6D8B-3AEA8F06C9F9}"/>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8EDDEBC3-B71D-B6F3-E6A8-535D8C0C2094}"/>
              </a:ext>
            </a:extLst>
          </p:cNvPr>
          <p:cNvSpPr txBox="1"/>
          <p:nvPr/>
        </p:nvSpPr>
        <p:spPr>
          <a:xfrm>
            <a:off x="221673" y="592280"/>
            <a:ext cx="11970327" cy="5047536"/>
          </a:xfrm>
          <a:prstGeom prst="rect">
            <a:avLst/>
          </a:prstGeom>
          <a:noFill/>
        </p:spPr>
        <p:txBody>
          <a:bodyPr wrap="square">
            <a:spAutoFit/>
          </a:bodyPr>
          <a:lstStyle/>
          <a:p>
            <a:pPr marL="457200">
              <a:buFont typeface="+mj-lt"/>
              <a:buAutoNum type="arabicPeriod" startAt="3"/>
            </a:pPr>
            <a:r>
              <a:rPr lang="fr-BE" sz="1400" b="1" dirty="0">
                <a:solidFill>
                  <a:srgbClr val="000000"/>
                </a:solidFill>
                <a:latin typeface="Arial" panose="020B0604020202020204" pitchFamily="34" charset="0"/>
              </a:rPr>
              <a:t>Rédaction des questions en appliquant les bonnes pratiques de QCM.</a:t>
            </a:r>
            <a:br>
              <a:rPr lang="fr-BE" sz="1400" b="1"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buFont typeface="Arial" panose="020B0604020202020204" pitchFamily="34" charset="0"/>
              <a:buChar char="•"/>
            </a:pPr>
            <a:r>
              <a:rPr lang="fr-BE" sz="1400" dirty="0">
                <a:solidFill>
                  <a:srgbClr val="000000"/>
                </a:solidFill>
                <a:latin typeface="Arial" panose="020B0604020202020204" pitchFamily="34" charset="0"/>
              </a:rPr>
              <a:t>Chaque question doit suivre scrupuleusement les règles suivantes :</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L’énoncé est clair, informatif, et autonome (réponse possible sans voir les options).</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Une seule notion analysée par question.</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Évitez les formulations négatives, vagues, subjectives, ou ambigües.</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Propositions plausibles, homogènes, sans indices syntaxiques ou lexicaux.</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Pas de réponse "toutes correctes" ou "aucune correcte", sauf si cela est essentiel à l’évaluation.</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Pas d’absolus ("toujours", "jamais") ou de modérateurs </a:t>
            </a:r>
            <a:r>
              <a:rPr lang="fr-BE" sz="1400" dirty="0" err="1">
                <a:solidFill>
                  <a:srgbClr val="000000"/>
                </a:solidFill>
                <a:latin typeface="Arial" panose="020B0604020202020204" pitchFamily="34" charset="0"/>
              </a:rPr>
              <a:t>biaisants</a:t>
            </a:r>
            <a:r>
              <a:rPr lang="fr-BE" sz="1400" dirty="0">
                <a:solidFill>
                  <a:srgbClr val="000000"/>
                </a:solidFill>
                <a:latin typeface="Arial" panose="020B0604020202020204" pitchFamily="34" charset="0"/>
              </a:rPr>
              <a:t> ("souvent", "parfois").</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Mélangez les positions des bonnes réponses, organisez les options logiquement si possible.</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buFont typeface="Arial" panose="020B0604020202020204" pitchFamily="34" charset="0"/>
              <a:buChar char="•"/>
            </a:pPr>
            <a:r>
              <a:rPr lang="fr-BE" sz="1400" dirty="0">
                <a:solidFill>
                  <a:srgbClr val="000000"/>
                </a:solidFill>
                <a:latin typeface="Arial" panose="020B0604020202020204" pitchFamily="34" charset="0"/>
              </a:rPr>
              <a:t>Format : bloc par question contenant l’énoncé, les options (avec bonne(s) réponse(s) marquée(s)), type de question, et lien avec l’objectif pédagogique.</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lgn="l"/>
            <a:br>
              <a:rPr lang="fr-BE" sz="1400" b="0"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144575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19E36-2C37-B9B3-8967-1819199E7BE6}"/>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455DDE5D-A570-227F-7EA2-11C4643E3752}"/>
              </a:ext>
            </a:extLst>
          </p:cNvPr>
          <p:cNvSpPr txBox="1"/>
          <p:nvPr/>
        </p:nvSpPr>
        <p:spPr>
          <a:xfrm>
            <a:off x="221673" y="592280"/>
            <a:ext cx="11970327" cy="6555641"/>
          </a:xfrm>
          <a:prstGeom prst="rect">
            <a:avLst/>
          </a:prstGeom>
          <a:noFill/>
        </p:spPr>
        <p:txBody>
          <a:bodyPr wrap="square">
            <a:spAutoFit/>
          </a:bodyPr>
          <a:lstStyle/>
          <a:p>
            <a:pPr marL="457200">
              <a:buFont typeface="+mj-lt"/>
              <a:buAutoNum type="arabicPeriod" startAt="4"/>
            </a:pPr>
            <a:r>
              <a:rPr lang="fr-BE" sz="1400" b="1" dirty="0">
                <a:solidFill>
                  <a:srgbClr val="000000"/>
                </a:solidFill>
                <a:latin typeface="Arial" panose="020B0604020202020204" pitchFamily="34" charset="0"/>
              </a:rPr>
              <a:t>Rédaction des feedbacks pour chaque option.</a:t>
            </a:r>
            <a:br>
              <a:rPr lang="fr-BE" sz="1400" b="1"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buFont typeface="Arial" panose="020B0604020202020204" pitchFamily="34" charset="0"/>
              <a:buChar char="•"/>
            </a:pPr>
            <a:r>
              <a:rPr lang="fr-BE" sz="1400" dirty="0">
                <a:solidFill>
                  <a:srgbClr val="000000"/>
                </a:solidFill>
                <a:latin typeface="Arial" panose="020B0604020202020204" pitchFamily="34" charset="0"/>
              </a:rPr>
              <a:t>Chaque question doit être accompagnée de :</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Un feedback de 2-3 phrases pour la (ou les bonnes réponses), précisant pourquoi elle est correcte et ce qu’elle valide comme compétence.</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Un feedback de 2-3 phrases pour chaque leurre, expliquant pourquoi il est incorrect, à quelles erreurs fréquentes il renvoie.</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buFont typeface="Arial" panose="020B0604020202020204" pitchFamily="34" charset="0"/>
              <a:buChar char="•"/>
            </a:pPr>
            <a:r>
              <a:rPr lang="fr-BE" sz="1400" dirty="0">
                <a:solidFill>
                  <a:srgbClr val="000000"/>
                </a:solidFill>
                <a:latin typeface="Arial" panose="020B0604020202020204" pitchFamily="34" charset="0"/>
              </a:rPr>
              <a:t>Format : tableau par question (Option | Statut | Feedback).</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457200">
              <a:buFont typeface="+mj-lt"/>
              <a:buAutoNum type="arabicPeriod" startAt="5"/>
            </a:pPr>
            <a:r>
              <a:rPr lang="fr-BE" sz="1400" b="1" dirty="0">
                <a:solidFill>
                  <a:srgbClr val="000000"/>
                </a:solidFill>
                <a:latin typeface="Arial" panose="020B0604020202020204" pitchFamily="34" charset="0"/>
              </a:rPr>
              <a:t>Vérification finale selon les critères de qualité d’un bon QCM.</a:t>
            </a:r>
            <a:br>
              <a:rPr lang="fr-BE" sz="1400" b="1"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buFont typeface="Arial" panose="020B0604020202020204" pitchFamily="34" charset="0"/>
              <a:buChar char="•"/>
            </a:pPr>
            <a:r>
              <a:rPr lang="fr-BE" sz="1400" dirty="0">
                <a:solidFill>
                  <a:srgbClr val="000000"/>
                </a:solidFill>
                <a:latin typeface="Arial" panose="020B0604020202020204" pitchFamily="34" charset="0"/>
              </a:rPr>
              <a:t>Passez en revue chaque question avec la grille de contrôle suivante :</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L’énoncé est clair, contextualisé et autosuffisant.</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Les propositions sont homogènes, plausibles, bien formulées.</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Il n’existe qu’une seule meilleure réponse.</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Les indices sont éliminés (linguistiques, syntaxiques, positionnels).</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1371600">
              <a:buFont typeface="Arial" panose="020B0604020202020204" pitchFamily="34" charset="0"/>
              <a:buChar char="•"/>
            </a:pPr>
            <a:r>
              <a:rPr lang="fr-BE" sz="1400" dirty="0">
                <a:solidFill>
                  <a:srgbClr val="000000"/>
                </a:solidFill>
                <a:latin typeface="Arial" panose="020B0604020202020204" pitchFamily="34" charset="0"/>
              </a:rPr>
              <a:t>La question évalue bien une compétence définie.</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buFont typeface="Arial" panose="020B0604020202020204" pitchFamily="34" charset="0"/>
              <a:buChar char="•"/>
            </a:pPr>
            <a:r>
              <a:rPr lang="fr-BE" sz="1400" dirty="0">
                <a:solidFill>
                  <a:srgbClr val="000000"/>
                </a:solidFill>
                <a:latin typeface="Arial" panose="020B0604020202020204" pitchFamily="34" charset="0"/>
              </a:rPr>
              <a:t>Format : checklist complète pour les </a:t>
            </a:r>
            <a:r>
              <a:rPr lang="fr-BE" sz="1400" b="1" dirty="0">
                <a:solidFill>
                  <a:srgbClr val="000000"/>
                </a:solidFill>
                <a:latin typeface="Arial" panose="020B0604020202020204" pitchFamily="34" charset="0"/>
              </a:rPr>
              <a:t>[préciser nombre total de questions] </a:t>
            </a:r>
            <a:r>
              <a:rPr lang="fr-BE" sz="1400" dirty="0">
                <a:solidFill>
                  <a:srgbClr val="000000"/>
                </a:solidFill>
                <a:latin typeface="Arial" panose="020B0604020202020204" pitchFamily="34" charset="0"/>
              </a:rPr>
              <a:t>questions avec indicateurs "Conforme / À corriger" par critère.</a:t>
            </a:r>
            <a:br>
              <a:rPr lang="fr-BE" sz="1400" dirty="0">
                <a:solidFill>
                  <a:srgbClr val="000000"/>
                </a:solidFill>
                <a:latin typeface="Arial" panose="020B0604020202020204" pitchFamily="34" charset="0"/>
              </a:rPr>
            </a:br>
            <a:endParaRPr lang="fr-BE" sz="1400" dirty="0">
              <a:solidFill>
                <a:srgbClr val="000000"/>
              </a:solidFill>
              <a:latin typeface="Arial" panose="020B0604020202020204" pitchFamily="34" charset="0"/>
            </a:endParaRPr>
          </a:p>
          <a:p>
            <a:pPr marL="914400" algn="l"/>
            <a:br>
              <a:rPr lang="fr-BE" sz="1400" b="0" i="0" u="none" strike="noStrike" dirty="0">
                <a:solidFill>
                  <a:srgbClr val="000000"/>
                </a:solidFill>
                <a:effectLst/>
                <a:latin typeface="Arial" panose="020B0604020202020204" pitchFamily="34" charset="0"/>
              </a:rPr>
            </a:br>
            <a:endParaRPr lang="fr-BE" sz="1400" b="0" i="0" u="none" strike="noStrike" dirty="0">
              <a:solidFill>
                <a:srgbClr val="000000"/>
              </a:solidFill>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4232904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10FCCCD2-1BCD-7B4D-E768-106941E774FE}"/>
              </a:ext>
            </a:extLst>
          </p:cNvPr>
          <p:cNvGraphicFramePr>
            <a:graphicFrameLocks noGrp="1"/>
          </p:cNvGraphicFramePr>
          <p:nvPr>
            <p:ph idx="1"/>
          </p:nvPr>
        </p:nvGraphicFramePr>
        <p:xfrm>
          <a:off x="838200" y="462224"/>
          <a:ext cx="10515600" cy="5714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03179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F5AD990C-1A75-A291-09C8-41E34D70EFB6}"/>
              </a:ext>
            </a:extLst>
          </p:cNvPr>
          <p:cNvSpPr/>
          <p:nvPr/>
        </p:nvSpPr>
        <p:spPr>
          <a:xfrm>
            <a:off x="1056904" y="308760"/>
            <a:ext cx="3750197" cy="5671595"/>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fr-FR" b="1" dirty="0">
                <a:solidFill>
                  <a:schemeClr val="tx1">
                    <a:lumMod val="50000"/>
                    <a:lumOff val="50000"/>
                  </a:schemeClr>
                </a:solidFill>
              </a:rPr>
              <a:t>Prompt </a:t>
            </a:r>
          </a:p>
          <a:p>
            <a:pPr algn="ctr"/>
            <a:endParaRPr lang="fr-FR" sz="1600" b="1" dirty="0">
              <a:solidFill>
                <a:schemeClr val="tx1">
                  <a:lumMod val="50000"/>
                  <a:lumOff val="50000"/>
                </a:schemeClr>
              </a:solidFill>
            </a:endParaRPr>
          </a:p>
          <a:p>
            <a:pPr algn="ctr"/>
            <a:r>
              <a:rPr lang="fr-BE" sz="1600" b="0" i="0" u="none" strike="noStrike" dirty="0">
                <a:solidFill>
                  <a:srgbClr val="0D0D0D"/>
                </a:solidFill>
                <a:effectLst/>
                <a:latin typeface="Söhne"/>
              </a:rPr>
              <a:t>Je suis en étudiant qui suis un cours de psychométrie. Afin que je puisse m'entrainer, pourrais-tu me fournir 10 questions de type QCM en me fournissant ensuite la réponse correcte et en expliquant pourquoi elle est correcte ?</a:t>
            </a:r>
          </a:p>
          <a:p>
            <a:pPr algn="ctr"/>
            <a:endParaRPr lang="fr-BE" sz="1600" dirty="0">
              <a:solidFill>
                <a:srgbClr val="0D0D0D"/>
              </a:solidFill>
              <a:latin typeface="Söhne"/>
            </a:endParaRPr>
          </a:p>
          <a:p>
            <a:pPr algn="ctr"/>
            <a:endParaRPr lang="fr-BE" sz="1600" dirty="0">
              <a:solidFill>
                <a:srgbClr val="0D0D0D"/>
              </a:solidFill>
              <a:latin typeface="Söhne"/>
            </a:endParaRPr>
          </a:p>
          <a:p>
            <a:pPr algn="ctr"/>
            <a:r>
              <a:rPr lang="fr-BE" sz="1600" dirty="0" err="1">
                <a:solidFill>
                  <a:srgbClr val="0D0D0D"/>
                </a:solidFill>
                <a:latin typeface="Söhne"/>
              </a:rPr>
              <a:t>ChatGPT</a:t>
            </a:r>
            <a:r>
              <a:rPr lang="fr-BE" sz="1600" dirty="0">
                <a:solidFill>
                  <a:srgbClr val="0D0D0D"/>
                </a:solidFill>
                <a:latin typeface="Söhne"/>
              </a:rPr>
              <a:t> 3.5.</a:t>
            </a:r>
            <a:endParaRPr lang="fr-FR" sz="1600" dirty="0">
              <a:solidFill>
                <a:schemeClr val="tx1">
                  <a:lumMod val="50000"/>
                  <a:lumOff val="50000"/>
                </a:schemeClr>
              </a:solidFill>
            </a:endParaRPr>
          </a:p>
        </p:txBody>
      </p:sp>
      <p:pic>
        <p:nvPicPr>
          <p:cNvPr id="7" name="Image 6">
            <a:extLst>
              <a:ext uri="{FF2B5EF4-FFF2-40B4-BE49-F238E27FC236}">
                <a16:creationId xmlns:a16="http://schemas.microsoft.com/office/drawing/2014/main" id="{CB9226BC-DEF5-AD33-ACAE-2C0E77277C55}"/>
              </a:ext>
            </a:extLst>
          </p:cNvPr>
          <p:cNvPicPr>
            <a:picLocks noChangeAspect="1"/>
          </p:cNvPicPr>
          <p:nvPr/>
        </p:nvPicPr>
        <p:blipFill>
          <a:blip r:embed="rId2"/>
          <a:stretch>
            <a:fillRect/>
          </a:stretch>
        </p:blipFill>
        <p:spPr>
          <a:xfrm>
            <a:off x="5759531" y="439386"/>
            <a:ext cx="5660007" cy="5445445"/>
          </a:xfrm>
          <a:prstGeom prst="rect">
            <a:avLst/>
          </a:prstGeom>
          <a:ln>
            <a:solidFill>
              <a:schemeClr val="accent1">
                <a:shade val="15000"/>
              </a:schemeClr>
            </a:solidFill>
          </a:ln>
        </p:spPr>
      </p:pic>
    </p:spTree>
    <p:extLst>
      <p:ext uri="{BB962C8B-B14F-4D97-AF65-F5344CB8AC3E}">
        <p14:creationId xmlns:p14="http://schemas.microsoft.com/office/powerpoint/2010/main" val="12332948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519A6F-D4F5-50BD-5E13-9ED08C6C39EC}"/>
              </a:ext>
            </a:extLst>
          </p:cNvPr>
          <p:cNvSpPr>
            <a:spLocks noGrp="1"/>
          </p:cNvSpPr>
          <p:nvPr>
            <p:ph type="title"/>
          </p:nvPr>
        </p:nvSpPr>
        <p:spPr>
          <a:xfrm>
            <a:off x="128789" y="944675"/>
            <a:ext cx="3630769" cy="4129602"/>
          </a:xfrm>
        </p:spPr>
        <p:txBody>
          <a:bodyPr/>
          <a:lstStyle/>
          <a:p>
            <a:r>
              <a:rPr lang="fr-FR" dirty="0"/>
              <a:t>Le cycle MOSCODEE</a:t>
            </a:r>
            <a:br>
              <a:rPr lang="fr-FR" dirty="0"/>
            </a:br>
            <a:br>
              <a:rPr lang="fr-FR" dirty="0"/>
            </a:br>
            <a:br>
              <a:rPr lang="fr-FR" dirty="0"/>
            </a:br>
            <a:br>
              <a:rPr lang="fr-FR" dirty="0"/>
            </a:br>
            <a:r>
              <a:rPr lang="fr-FR" sz="2000" dirty="0" err="1"/>
              <a:t>Detroz</a:t>
            </a:r>
            <a:r>
              <a:rPr lang="fr-FR" sz="2000" dirty="0"/>
              <a:t>, Malay, </a:t>
            </a:r>
            <a:r>
              <a:rPr lang="fr-FR" sz="2000" dirty="0" err="1"/>
              <a:t>Crahay</a:t>
            </a:r>
            <a:r>
              <a:rPr lang="fr-FR" sz="2000" dirty="0"/>
              <a:t> (2022)</a:t>
            </a:r>
          </a:p>
        </p:txBody>
      </p:sp>
      <p:pic>
        <p:nvPicPr>
          <p:cNvPr id="4" name="Espace réservé du contenu 3">
            <a:extLst>
              <a:ext uri="{FF2B5EF4-FFF2-40B4-BE49-F238E27FC236}">
                <a16:creationId xmlns:a16="http://schemas.microsoft.com/office/drawing/2014/main" id="{64F59D3A-A798-1238-944D-107BC51C0C70}"/>
              </a:ext>
            </a:extLst>
          </p:cNvPr>
          <p:cNvPicPr>
            <a:picLocks noGrp="1" noChangeAspect="1"/>
          </p:cNvPicPr>
          <p:nvPr>
            <p:ph idx="1"/>
          </p:nvPr>
        </p:nvPicPr>
        <p:blipFill>
          <a:blip r:embed="rId2"/>
          <a:stretch>
            <a:fillRect/>
          </a:stretch>
        </p:blipFill>
        <p:spPr>
          <a:xfrm>
            <a:off x="4610636" y="-10079"/>
            <a:ext cx="7452575" cy="6053628"/>
          </a:xfrm>
          <a:prstGeom prst="rect">
            <a:avLst/>
          </a:prstGeom>
        </p:spPr>
      </p:pic>
      <p:sp>
        <p:nvSpPr>
          <p:cNvPr id="5" name="Rectangle 4">
            <a:extLst>
              <a:ext uri="{FF2B5EF4-FFF2-40B4-BE49-F238E27FC236}">
                <a16:creationId xmlns:a16="http://schemas.microsoft.com/office/drawing/2014/main" id="{96DF82A8-C120-0D63-5350-1B0951ACF8AB}"/>
              </a:ext>
            </a:extLst>
          </p:cNvPr>
          <p:cNvSpPr/>
          <p:nvPr/>
        </p:nvSpPr>
        <p:spPr>
          <a:xfrm>
            <a:off x="4662151" y="4169534"/>
            <a:ext cx="1622738" cy="1584102"/>
          </a:xfrm>
          <a:prstGeom prst="rect">
            <a:avLst/>
          </a:prstGeom>
          <a:noFill/>
          <a:ln w="92075">
            <a:solidFill>
              <a:srgbClr val="F0910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56D8F620-D557-19EA-A506-39D3783F8C64}"/>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4750945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45B0D79E-F133-47FD-B6B9-BCE87B2243A1}"/>
              </a:ext>
            </a:extLst>
          </p:cNvPr>
          <p:cNvSpPr>
            <a:spLocks noGrp="1"/>
          </p:cNvSpPr>
          <p:nvPr>
            <p:ph type="ctrTitle"/>
          </p:nvPr>
        </p:nvSpPr>
        <p:spPr/>
        <p:txBody>
          <a:bodyPr/>
          <a:lstStyle/>
          <a:p>
            <a:r>
              <a:rPr lang="fr-BE" dirty="0"/>
              <a:t>La qualité des items associés aux QCM : l’analyse à posteriori</a:t>
            </a:r>
          </a:p>
        </p:txBody>
      </p:sp>
      <p:sp>
        <p:nvSpPr>
          <p:cNvPr id="12" name="Espace réservé du texte 11">
            <a:extLst>
              <a:ext uri="{FF2B5EF4-FFF2-40B4-BE49-F238E27FC236}">
                <a16:creationId xmlns:a16="http://schemas.microsoft.com/office/drawing/2014/main" id="{FC7F9362-BF28-4D8E-960B-4E2C869524AB}"/>
              </a:ext>
            </a:extLst>
          </p:cNvPr>
          <p:cNvSpPr>
            <a:spLocks noGrp="1"/>
          </p:cNvSpPr>
          <p:nvPr>
            <p:ph type="body" sz="quarter" idx="12"/>
          </p:nvPr>
        </p:nvSpPr>
        <p:spPr/>
        <p:txBody>
          <a:bodyPr/>
          <a:lstStyle/>
          <a:p>
            <a:r>
              <a:rPr lang="fr-BE" dirty="0"/>
              <a:t>Pascal </a:t>
            </a:r>
            <a:r>
              <a:rPr lang="fr-BE" dirty="0" err="1"/>
              <a:t>Detroz</a:t>
            </a:r>
            <a:endParaRPr lang="fr-BE" dirty="0"/>
          </a:p>
          <a:p>
            <a:r>
              <a:rPr lang="fr-BE" dirty="0"/>
              <a:t>SMART-IFRES – </a:t>
            </a:r>
            <a:r>
              <a:rPr lang="fr-BE" dirty="0" err="1"/>
              <a:t>DIDACTIFen</a:t>
            </a:r>
            <a:endParaRPr lang="fr-BE" dirty="0"/>
          </a:p>
        </p:txBody>
      </p:sp>
      <p:pic>
        <p:nvPicPr>
          <p:cNvPr id="2" name="Image 1">
            <a:extLst>
              <a:ext uri="{FF2B5EF4-FFF2-40B4-BE49-F238E27FC236}">
                <a16:creationId xmlns:a16="http://schemas.microsoft.com/office/drawing/2014/main" id="{E61B3C80-2E70-8619-5862-C520FE2A4644}"/>
              </a:ext>
            </a:extLst>
          </p:cNvPr>
          <p:cNvPicPr>
            <a:picLocks noChangeAspect="1"/>
          </p:cNvPicPr>
          <p:nvPr/>
        </p:nvPicPr>
        <p:blipFill>
          <a:blip r:embed="rId2"/>
          <a:stretch>
            <a:fillRect/>
          </a:stretch>
        </p:blipFill>
        <p:spPr>
          <a:xfrm>
            <a:off x="-118717" y="5278030"/>
            <a:ext cx="2144299" cy="1042532"/>
          </a:xfrm>
          <a:prstGeom prst="rect">
            <a:avLst/>
          </a:prstGeom>
        </p:spPr>
      </p:pic>
      <p:sp>
        <p:nvSpPr>
          <p:cNvPr id="4" name="Sous-titre 3">
            <a:extLst>
              <a:ext uri="{FF2B5EF4-FFF2-40B4-BE49-F238E27FC236}">
                <a16:creationId xmlns:a16="http://schemas.microsoft.com/office/drawing/2014/main" id="{6B134275-104B-4CD1-350D-FCB19408615C}"/>
              </a:ext>
            </a:extLst>
          </p:cNvPr>
          <p:cNvSpPr>
            <a:spLocks noGrp="1"/>
          </p:cNvSpPr>
          <p:nvPr>
            <p:ph type="subTitle" idx="1"/>
          </p:nvPr>
        </p:nvSpPr>
        <p:spPr/>
        <p:txBody>
          <a:bodyPr/>
          <a:lstStyle/>
          <a:p>
            <a:r>
              <a:rPr lang="fr-FR" dirty="0"/>
              <a:t>Etape 7 du cycle MOSCODEE. </a:t>
            </a:r>
          </a:p>
        </p:txBody>
      </p:sp>
      <p:pic>
        <p:nvPicPr>
          <p:cNvPr id="3" name="Image 2">
            <a:extLst>
              <a:ext uri="{FF2B5EF4-FFF2-40B4-BE49-F238E27FC236}">
                <a16:creationId xmlns:a16="http://schemas.microsoft.com/office/drawing/2014/main" id="{17952F2F-F1EF-86B8-505A-A64712A16BE6}"/>
              </a:ext>
            </a:extLst>
          </p:cNvPr>
          <p:cNvPicPr>
            <a:picLocks noChangeAspect="1"/>
          </p:cNvPicPr>
          <p:nvPr/>
        </p:nvPicPr>
        <p:blipFill>
          <a:blip r:embed="rId3"/>
          <a:stretch>
            <a:fillRect/>
          </a:stretch>
        </p:blipFill>
        <p:spPr>
          <a:xfrm>
            <a:off x="7637318" y="481991"/>
            <a:ext cx="4169641" cy="1280744"/>
          </a:xfrm>
          <a:prstGeom prst="rect">
            <a:avLst/>
          </a:prstGeom>
        </p:spPr>
      </p:pic>
    </p:spTree>
    <p:extLst>
      <p:ext uri="{BB962C8B-B14F-4D97-AF65-F5344CB8AC3E}">
        <p14:creationId xmlns:p14="http://schemas.microsoft.com/office/powerpoint/2010/main" val="336217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1B000-036E-E5A5-4747-269768F522E8}"/>
              </a:ext>
            </a:extLst>
          </p:cNvPr>
          <p:cNvSpPr>
            <a:spLocks noGrp="1"/>
          </p:cNvSpPr>
          <p:nvPr>
            <p:ph type="title"/>
          </p:nvPr>
        </p:nvSpPr>
        <p:spPr/>
        <p:txBody>
          <a:bodyPr/>
          <a:lstStyle/>
          <a:p>
            <a:r>
              <a:rPr lang="fr-FR" dirty="0"/>
              <a:t>Analyse a posteriori : Pourquoi ?</a:t>
            </a:r>
          </a:p>
        </p:txBody>
      </p:sp>
      <p:pic>
        <p:nvPicPr>
          <p:cNvPr id="6" name="Image 5">
            <a:extLst>
              <a:ext uri="{FF2B5EF4-FFF2-40B4-BE49-F238E27FC236}">
                <a16:creationId xmlns:a16="http://schemas.microsoft.com/office/drawing/2014/main" id="{51A1ECFD-E85F-F8D6-D6E3-6B3B3EFA71F9}"/>
              </a:ext>
            </a:extLst>
          </p:cNvPr>
          <p:cNvPicPr>
            <a:picLocks noChangeAspect="1"/>
          </p:cNvPicPr>
          <p:nvPr/>
        </p:nvPicPr>
        <p:blipFill>
          <a:blip r:embed="rId2"/>
          <a:stretch>
            <a:fillRect/>
          </a:stretch>
        </p:blipFill>
        <p:spPr>
          <a:xfrm>
            <a:off x="2696118" y="1352469"/>
            <a:ext cx="6799764" cy="4738586"/>
          </a:xfrm>
          <a:prstGeom prst="rect">
            <a:avLst/>
          </a:prstGeom>
        </p:spPr>
      </p:pic>
      <p:pic>
        <p:nvPicPr>
          <p:cNvPr id="3" name="Image 2">
            <a:extLst>
              <a:ext uri="{FF2B5EF4-FFF2-40B4-BE49-F238E27FC236}">
                <a16:creationId xmlns:a16="http://schemas.microsoft.com/office/drawing/2014/main" id="{E487664E-AC9B-DA61-C866-86C517130DCA}"/>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5508160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E1B000-036E-E5A5-4747-269768F522E8}"/>
              </a:ext>
            </a:extLst>
          </p:cNvPr>
          <p:cNvSpPr>
            <a:spLocks noGrp="1"/>
          </p:cNvSpPr>
          <p:nvPr>
            <p:ph type="title"/>
          </p:nvPr>
        </p:nvSpPr>
        <p:spPr/>
        <p:txBody>
          <a:bodyPr/>
          <a:lstStyle/>
          <a:p>
            <a:r>
              <a:rPr lang="fr-FR" dirty="0"/>
              <a:t>Analyse a posteriori : Pourquoi ?</a:t>
            </a:r>
          </a:p>
        </p:txBody>
      </p:sp>
      <p:pic>
        <p:nvPicPr>
          <p:cNvPr id="6" name="Image 5">
            <a:extLst>
              <a:ext uri="{FF2B5EF4-FFF2-40B4-BE49-F238E27FC236}">
                <a16:creationId xmlns:a16="http://schemas.microsoft.com/office/drawing/2014/main" id="{51A1ECFD-E85F-F8D6-D6E3-6B3B3EFA71F9}"/>
              </a:ext>
            </a:extLst>
          </p:cNvPr>
          <p:cNvPicPr>
            <a:picLocks noChangeAspect="1"/>
          </p:cNvPicPr>
          <p:nvPr/>
        </p:nvPicPr>
        <p:blipFill>
          <a:blip r:embed="rId2"/>
          <a:stretch>
            <a:fillRect/>
          </a:stretch>
        </p:blipFill>
        <p:spPr>
          <a:xfrm>
            <a:off x="2696118" y="1352469"/>
            <a:ext cx="6799764" cy="4738586"/>
          </a:xfrm>
          <a:prstGeom prst="rect">
            <a:avLst/>
          </a:prstGeom>
        </p:spPr>
      </p:pic>
      <p:cxnSp>
        <p:nvCxnSpPr>
          <p:cNvPr id="8" name="Connecteur droit avec flèche 7">
            <a:extLst>
              <a:ext uri="{FF2B5EF4-FFF2-40B4-BE49-F238E27FC236}">
                <a16:creationId xmlns:a16="http://schemas.microsoft.com/office/drawing/2014/main" id="{30AFE0A0-6BE0-6BD1-788A-43FC0965B221}"/>
              </a:ext>
            </a:extLst>
          </p:cNvPr>
          <p:cNvCxnSpPr/>
          <p:nvPr/>
        </p:nvCxnSpPr>
        <p:spPr>
          <a:xfrm>
            <a:off x="4687503" y="2772076"/>
            <a:ext cx="837398" cy="1597793"/>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162D5EE2-0B58-E283-E02E-CF9F30DAE9F1}"/>
              </a:ext>
            </a:extLst>
          </p:cNvPr>
          <p:cNvCxnSpPr>
            <a:cxnSpLocks/>
          </p:cNvCxnSpPr>
          <p:nvPr/>
        </p:nvCxnSpPr>
        <p:spPr>
          <a:xfrm>
            <a:off x="4687503" y="2772076"/>
            <a:ext cx="1078030" cy="1597793"/>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5E491D83-948D-A697-3F7C-E2CC92AEEA34}"/>
              </a:ext>
            </a:extLst>
          </p:cNvPr>
          <p:cNvCxnSpPr>
            <a:cxnSpLocks/>
          </p:cNvCxnSpPr>
          <p:nvPr/>
        </p:nvCxnSpPr>
        <p:spPr>
          <a:xfrm>
            <a:off x="4687503" y="2772076"/>
            <a:ext cx="1270535" cy="1597793"/>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6785DA97-74EC-719B-46D4-750BE29F8573}"/>
              </a:ext>
            </a:extLst>
          </p:cNvPr>
          <p:cNvCxnSpPr>
            <a:cxnSpLocks/>
          </p:cNvCxnSpPr>
          <p:nvPr/>
        </p:nvCxnSpPr>
        <p:spPr>
          <a:xfrm>
            <a:off x="4687503" y="2772076"/>
            <a:ext cx="1408497" cy="1597793"/>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0DAFFD7A-1738-21E3-517A-7A1AFEBB5EFC}"/>
              </a:ext>
            </a:extLst>
          </p:cNvPr>
          <p:cNvCxnSpPr>
            <a:cxnSpLocks/>
          </p:cNvCxnSpPr>
          <p:nvPr/>
        </p:nvCxnSpPr>
        <p:spPr>
          <a:xfrm>
            <a:off x="5524901" y="4793381"/>
            <a:ext cx="0" cy="490888"/>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529285F-EDD1-01C9-3BB6-7D214D16CC45}"/>
              </a:ext>
            </a:extLst>
          </p:cNvPr>
          <p:cNvCxnSpPr>
            <a:cxnSpLocks/>
          </p:cNvCxnSpPr>
          <p:nvPr/>
        </p:nvCxnSpPr>
        <p:spPr>
          <a:xfrm>
            <a:off x="5765533" y="4793381"/>
            <a:ext cx="0" cy="490888"/>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57B6E5FC-1A8D-F820-B9FB-7515A189A8A3}"/>
              </a:ext>
            </a:extLst>
          </p:cNvPr>
          <p:cNvCxnSpPr>
            <a:cxnSpLocks/>
          </p:cNvCxnSpPr>
          <p:nvPr/>
        </p:nvCxnSpPr>
        <p:spPr>
          <a:xfrm>
            <a:off x="5956434" y="4793381"/>
            <a:ext cx="0" cy="490888"/>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075AE10C-9157-2551-68E2-B9CC0C1AB571}"/>
              </a:ext>
            </a:extLst>
          </p:cNvPr>
          <p:cNvCxnSpPr>
            <a:cxnSpLocks/>
          </p:cNvCxnSpPr>
          <p:nvPr/>
        </p:nvCxnSpPr>
        <p:spPr>
          <a:xfrm>
            <a:off x="6112042" y="4793381"/>
            <a:ext cx="0" cy="490888"/>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Connecteur droit avec flèche 50">
            <a:extLst>
              <a:ext uri="{FF2B5EF4-FFF2-40B4-BE49-F238E27FC236}">
                <a16:creationId xmlns:a16="http://schemas.microsoft.com/office/drawing/2014/main" id="{EB794901-67A5-815B-15A2-CB3F8CBFD2D1}"/>
              </a:ext>
            </a:extLst>
          </p:cNvPr>
          <p:cNvCxnSpPr>
            <a:cxnSpLocks/>
          </p:cNvCxnSpPr>
          <p:nvPr/>
        </p:nvCxnSpPr>
        <p:spPr>
          <a:xfrm flipH="1">
            <a:off x="7101840" y="5582651"/>
            <a:ext cx="520008" cy="0"/>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F5D46AE9-955B-1FFF-EDE5-2DC85A3E87DF}"/>
              </a:ext>
            </a:extLst>
          </p:cNvPr>
          <p:cNvCxnSpPr>
            <a:cxnSpLocks/>
          </p:cNvCxnSpPr>
          <p:nvPr/>
        </p:nvCxnSpPr>
        <p:spPr>
          <a:xfrm flipH="1">
            <a:off x="7101840" y="5313144"/>
            <a:ext cx="598371" cy="8021"/>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2573A008-B770-164B-E120-C5932535BD3E}"/>
              </a:ext>
            </a:extLst>
          </p:cNvPr>
          <p:cNvCxnSpPr>
            <a:cxnSpLocks/>
          </p:cNvCxnSpPr>
          <p:nvPr/>
        </p:nvCxnSpPr>
        <p:spPr>
          <a:xfrm flipH="1">
            <a:off x="7101840" y="5435064"/>
            <a:ext cx="520008" cy="0"/>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760CBD93-0769-B230-2AE9-DEB81F933279}"/>
              </a:ext>
            </a:extLst>
          </p:cNvPr>
          <p:cNvCxnSpPr>
            <a:cxnSpLocks/>
          </p:cNvCxnSpPr>
          <p:nvPr/>
        </p:nvCxnSpPr>
        <p:spPr>
          <a:xfrm flipH="1">
            <a:off x="7101840" y="5677300"/>
            <a:ext cx="520008" cy="0"/>
          </a:xfrm>
          <a:prstGeom prst="straightConnector1">
            <a:avLst/>
          </a:prstGeom>
          <a:ln w="12700">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droit avec flèche 60">
            <a:extLst>
              <a:ext uri="{FF2B5EF4-FFF2-40B4-BE49-F238E27FC236}">
                <a16:creationId xmlns:a16="http://schemas.microsoft.com/office/drawing/2014/main" id="{C1915763-A8A1-1229-E8A8-EA0BEBA095F5}"/>
              </a:ext>
            </a:extLst>
          </p:cNvPr>
          <p:cNvCxnSpPr>
            <a:cxnSpLocks/>
          </p:cNvCxnSpPr>
          <p:nvPr/>
        </p:nvCxnSpPr>
        <p:spPr>
          <a:xfrm flipH="1" flipV="1">
            <a:off x="4668495" y="2627696"/>
            <a:ext cx="4100120" cy="2635850"/>
          </a:xfrm>
          <a:prstGeom prst="straightConnector1">
            <a:avLst/>
          </a:prstGeom>
          <a:ln>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9EAFCD4C-4172-6AAD-FE2F-86C4D5A0DFCF}"/>
              </a:ext>
            </a:extLst>
          </p:cNvPr>
          <p:cNvCxnSpPr/>
          <p:nvPr/>
        </p:nvCxnSpPr>
        <p:spPr>
          <a:xfrm flipH="1" flipV="1">
            <a:off x="4687503" y="2772076"/>
            <a:ext cx="3965609" cy="2512193"/>
          </a:xfrm>
          <a:prstGeom prst="straightConnector1">
            <a:avLst/>
          </a:prstGeom>
          <a:ln>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necteur droit avec flèche 62">
            <a:extLst>
              <a:ext uri="{FF2B5EF4-FFF2-40B4-BE49-F238E27FC236}">
                <a16:creationId xmlns:a16="http://schemas.microsoft.com/office/drawing/2014/main" id="{5F308497-CA26-C8E2-1614-18B11819BF7C}"/>
              </a:ext>
            </a:extLst>
          </p:cNvPr>
          <p:cNvCxnSpPr>
            <a:cxnSpLocks/>
          </p:cNvCxnSpPr>
          <p:nvPr/>
        </p:nvCxnSpPr>
        <p:spPr>
          <a:xfrm flipH="1" flipV="1">
            <a:off x="4668495" y="2510590"/>
            <a:ext cx="4225248" cy="2752956"/>
          </a:xfrm>
          <a:prstGeom prst="straightConnector1">
            <a:avLst/>
          </a:prstGeom>
          <a:ln>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avec flèche 64">
            <a:extLst>
              <a:ext uri="{FF2B5EF4-FFF2-40B4-BE49-F238E27FC236}">
                <a16:creationId xmlns:a16="http://schemas.microsoft.com/office/drawing/2014/main" id="{7D5D8CD8-A37C-B964-298A-F09741E075AB}"/>
              </a:ext>
            </a:extLst>
          </p:cNvPr>
          <p:cNvCxnSpPr>
            <a:cxnSpLocks/>
          </p:cNvCxnSpPr>
          <p:nvPr/>
        </p:nvCxnSpPr>
        <p:spPr>
          <a:xfrm flipH="1" flipV="1">
            <a:off x="4679603" y="2414270"/>
            <a:ext cx="4358519" cy="2849276"/>
          </a:xfrm>
          <a:prstGeom prst="straightConnector1">
            <a:avLst/>
          </a:prstGeom>
          <a:ln>
            <a:solidFill>
              <a:srgbClr val="F09109"/>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9E1C641B-EC8C-215F-CE5A-5907F5EFC57F}"/>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01546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a posteriori : comment ?</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lnSpcReduction="10000"/>
          </a:bodyPr>
          <a:lstStyle/>
          <a:p>
            <a:pPr marL="0" indent="0">
              <a:buNone/>
            </a:pPr>
            <a:r>
              <a:rPr lang="fr-FR" dirty="0"/>
              <a:t>Il existe au moins deux instruments susceptibles de discriminer les items qui nuisent à l’homogénéité du test c’est-à-dire qui ne sont pas en cohérence avec les autres items du test. </a:t>
            </a:r>
          </a:p>
          <a:p>
            <a:pPr marL="0" indent="0">
              <a:buNone/>
            </a:pPr>
            <a:endParaRPr lang="fr-FR" dirty="0"/>
          </a:p>
          <a:p>
            <a:r>
              <a:rPr lang="fr-FR" dirty="0"/>
              <a:t>L’indice de Finley (d-Index)</a:t>
            </a:r>
          </a:p>
          <a:p>
            <a:r>
              <a:rPr lang="fr-FR" dirty="0"/>
              <a:t>Le coefficient de corrélation bisériale de points</a:t>
            </a:r>
          </a:p>
          <a:p>
            <a:pPr marL="0" indent="0">
              <a:buNone/>
            </a:pPr>
            <a:endParaRPr lang="fr-FR" dirty="0"/>
          </a:p>
          <a:p>
            <a:pPr marL="0" indent="0">
              <a:buNone/>
            </a:pPr>
            <a:r>
              <a:rPr lang="fr-FR" dirty="0"/>
              <a:t>Ces deux instruments tentent de répondre à une même question : les bons étudiants à l’ensemble du test sont-ils ceux ayant bien répondu à l’item dont nous vérifions la cohérence ? </a:t>
            </a:r>
          </a:p>
          <a:p>
            <a:endParaRPr lang="fr-FR" dirty="0"/>
          </a:p>
        </p:txBody>
      </p:sp>
      <p:pic>
        <p:nvPicPr>
          <p:cNvPr id="4" name="Image 3">
            <a:extLst>
              <a:ext uri="{FF2B5EF4-FFF2-40B4-BE49-F238E27FC236}">
                <a16:creationId xmlns:a16="http://schemas.microsoft.com/office/drawing/2014/main" id="{CCE998A4-9255-F8FE-DD76-E647310C665C}"/>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4653771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a:t>
            </a:r>
          </a:p>
        </p:txBody>
      </p:sp>
      <p:pic>
        <p:nvPicPr>
          <p:cNvPr id="6" name="Image 5">
            <a:extLst>
              <a:ext uri="{FF2B5EF4-FFF2-40B4-BE49-F238E27FC236}">
                <a16:creationId xmlns:a16="http://schemas.microsoft.com/office/drawing/2014/main" id="{04003FAA-DEFA-5C48-D0B2-59A37431C453}"/>
              </a:ext>
            </a:extLst>
          </p:cNvPr>
          <p:cNvPicPr>
            <a:picLocks noChangeAspect="1"/>
          </p:cNvPicPr>
          <p:nvPr/>
        </p:nvPicPr>
        <p:blipFill>
          <a:blip r:embed="rId2"/>
          <a:stretch>
            <a:fillRect/>
          </a:stretch>
        </p:blipFill>
        <p:spPr>
          <a:xfrm>
            <a:off x="1210826" y="1309139"/>
            <a:ext cx="9770347" cy="4835279"/>
          </a:xfrm>
          <a:prstGeom prst="rect">
            <a:avLst/>
          </a:prstGeom>
        </p:spPr>
      </p:pic>
      <p:pic>
        <p:nvPicPr>
          <p:cNvPr id="3" name="Image 2">
            <a:extLst>
              <a:ext uri="{FF2B5EF4-FFF2-40B4-BE49-F238E27FC236}">
                <a16:creationId xmlns:a16="http://schemas.microsoft.com/office/drawing/2014/main" id="{0FD1CF53-C3F7-6986-F24D-ACABE43293BB}"/>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376765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6A78A0-2C15-1000-C9C4-B0FF0C8B81B8}"/>
              </a:ext>
            </a:extLst>
          </p:cNvPr>
          <p:cNvSpPr>
            <a:spLocks noGrp="1"/>
          </p:cNvSpPr>
          <p:nvPr>
            <p:ph type="title"/>
          </p:nvPr>
        </p:nvSpPr>
        <p:spPr/>
        <p:txBody>
          <a:bodyPr/>
          <a:lstStyle/>
          <a:p>
            <a:r>
              <a:rPr lang="fr-FR" dirty="0"/>
              <a:t>Fixer les catégories de performance (PM)</a:t>
            </a:r>
          </a:p>
        </p:txBody>
      </p:sp>
      <p:sp>
        <p:nvSpPr>
          <p:cNvPr id="3" name="Rectangle 2">
            <a:extLst>
              <a:ext uri="{FF2B5EF4-FFF2-40B4-BE49-F238E27FC236}">
                <a16:creationId xmlns:a16="http://schemas.microsoft.com/office/drawing/2014/main" id="{73E1D14C-EEE3-F020-3BB1-91F7A79B2F4D}"/>
              </a:ext>
            </a:extLst>
          </p:cNvPr>
          <p:cNvSpPr/>
          <p:nvPr/>
        </p:nvSpPr>
        <p:spPr>
          <a:xfrm>
            <a:off x="7501466" y="2116667"/>
            <a:ext cx="3852333" cy="40459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droppedImage.pdf">
            <a:extLst>
              <a:ext uri="{FF2B5EF4-FFF2-40B4-BE49-F238E27FC236}">
                <a16:creationId xmlns:a16="http://schemas.microsoft.com/office/drawing/2014/main" id="{F6FDDE7A-8135-46A7-1E70-394E6525CBE0}"/>
              </a:ext>
            </a:extLst>
          </p:cNvPr>
          <p:cNvPicPr>
            <a:picLocks noChangeAspect="1"/>
          </p:cNvPicPr>
          <p:nvPr/>
        </p:nvPicPr>
        <p:blipFill>
          <a:blip r:embed="rId2">
            <a:extLst>
              <a:ext uri="{BEBA8EAE-BF5A-486C-A8C5-ECC9F3942E4B}">
                <a14:imgProps xmlns:a14="http://schemas.microsoft.com/office/drawing/2010/main">
                  <a14:imgLayer>
                    <a14:imgEffect>
                      <a14:sharpenSoften amount="25000"/>
                    </a14:imgEffect>
                  </a14:imgLayer>
                </a14:imgProps>
              </a:ext>
            </a:extLst>
          </a:blip>
          <a:stretch>
            <a:fillRect/>
          </a:stretch>
        </p:blipFill>
        <p:spPr>
          <a:xfrm>
            <a:off x="2713825" y="1953357"/>
            <a:ext cx="7552038" cy="3708763"/>
          </a:xfrm>
          <a:prstGeom prst="rect">
            <a:avLst/>
          </a:prstGeom>
          <a:ln w="12700">
            <a:miter lim="400000"/>
          </a:ln>
        </p:spPr>
      </p:pic>
      <p:pic>
        <p:nvPicPr>
          <p:cNvPr id="5" name="Image 4">
            <a:extLst>
              <a:ext uri="{FF2B5EF4-FFF2-40B4-BE49-F238E27FC236}">
                <a16:creationId xmlns:a16="http://schemas.microsoft.com/office/drawing/2014/main" id="{9C371F1F-A507-A279-FF57-4E419FCFA75E}"/>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5770407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L’indice de Finley (le d Index)</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p:txBody>
          <a:bodyPr>
            <a:normAutofit/>
          </a:bodyPr>
          <a:lstStyle/>
          <a:p>
            <a:r>
              <a:rPr lang="fr-FR" dirty="0"/>
              <a:t>Il s’agit d’un indice de discrimination</a:t>
            </a:r>
          </a:p>
          <a:p>
            <a:r>
              <a:rPr lang="fr-FR" dirty="0"/>
              <a:t>Il se base sur une comparaison liée à la réussite d’un item entre étudiants très performants et peu performants au test. </a:t>
            </a:r>
          </a:p>
          <a:p>
            <a:r>
              <a:rPr lang="fr-FR" dirty="0"/>
              <a:t>Plus concrètement, il s’agit de la différence entre le taux de réussite à la question pour les étudiants classés parmi les 27 % les plus performants au test et le taux de réussite des étudiants classés parmi les 27 % les moins performants au test. </a:t>
            </a:r>
          </a:p>
          <a:p>
            <a:pPr marL="0" indent="0">
              <a:buNone/>
            </a:pPr>
            <a:endParaRPr lang="fr-FR" dirty="0"/>
          </a:p>
        </p:txBody>
      </p:sp>
      <p:pic>
        <p:nvPicPr>
          <p:cNvPr id="4" name="Image 3">
            <a:extLst>
              <a:ext uri="{FF2B5EF4-FFF2-40B4-BE49-F238E27FC236}">
                <a16:creationId xmlns:a16="http://schemas.microsoft.com/office/drawing/2014/main" id="{3B81632E-C8CC-2F00-58D7-3DD745C9A813}"/>
              </a:ext>
            </a:extLst>
          </p:cNvPr>
          <p:cNvPicPr>
            <a:picLocks noChangeAspect="1"/>
          </p:cNvPicPr>
          <p:nvPr/>
        </p:nvPicPr>
        <p:blipFill>
          <a:blip r:embed="rId2"/>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852966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d Index</a:t>
            </a:r>
          </a:p>
        </p:txBody>
      </p:sp>
      <p:pic>
        <p:nvPicPr>
          <p:cNvPr id="8" name="Image 7">
            <a:extLst>
              <a:ext uri="{FF2B5EF4-FFF2-40B4-BE49-F238E27FC236}">
                <a16:creationId xmlns:a16="http://schemas.microsoft.com/office/drawing/2014/main" id="{007058DE-EB6E-8CFA-A2DE-5614EA2358E3}"/>
              </a:ext>
            </a:extLst>
          </p:cNvPr>
          <p:cNvPicPr>
            <a:picLocks noChangeAspect="1"/>
          </p:cNvPicPr>
          <p:nvPr/>
        </p:nvPicPr>
        <p:blipFill>
          <a:blip r:embed="rId2"/>
          <a:stretch>
            <a:fillRect/>
          </a:stretch>
        </p:blipFill>
        <p:spPr>
          <a:xfrm>
            <a:off x="1210826" y="1309139"/>
            <a:ext cx="9770347" cy="4835279"/>
          </a:xfrm>
          <a:prstGeom prst="rect">
            <a:avLst/>
          </a:prstGeom>
        </p:spPr>
      </p:pic>
      <p:pic>
        <p:nvPicPr>
          <p:cNvPr id="9" name="Image 8">
            <a:extLst>
              <a:ext uri="{FF2B5EF4-FFF2-40B4-BE49-F238E27FC236}">
                <a16:creationId xmlns:a16="http://schemas.microsoft.com/office/drawing/2014/main" id="{65FBC3A4-C82C-2F55-17B1-E42083FC2914}"/>
              </a:ext>
            </a:extLst>
          </p:cNvPr>
          <p:cNvPicPr>
            <a:picLocks noChangeAspect="1"/>
          </p:cNvPicPr>
          <p:nvPr/>
        </p:nvPicPr>
        <p:blipFill>
          <a:blip r:embed="rId3"/>
          <a:stretch>
            <a:fillRect/>
          </a:stretch>
        </p:blipFill>
        <p:spPr>
          <a:xfrm>
            <a:off x="1210826" y="1309138"/>
            <a:ext cx="9770348" cy="4835279"/>
          </a:xfrm>
          <a:prstGeom prst="rect">
            <a:avLst/>
          </a:prstGeom>
        </p:spPr>
      </p:pic>
      <p:pic>
        <p:nvPicPr>
          <p:cNvPr id="3" name="Image 2">
            <a:extLst>
              <a:ext uri="{FF2B5EF4-FFF2-40B4-BE49-F238E27FC236}">
                <a16:creationId xmlns:a16="http://schemas.microsoft.com/office/drawing/2014/main" id="{098E0AEC-E5BD-C26D-18C9-CAD479DB942E}"/>
              </a:ext>
            </a:extLst>
          </p:cNvPr>
          <p:cNvPicPr>
            <a:picLocks noChangeAspect="1"/>
          </p:cNvPicPr>
          <p:nvPr/>
        </p:nvPicPr>
        <p:blipFill>
          <a:blip r:embed="rId4"/>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109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892445D4-4A65-1E58-4F2D-531605E3AA40}"/>
              </a:ext>
            </a:extLst>
          </p:cNvPr>
          <p:cNvPicPr>
            <a:picLocks noChangeAspect="1"/>
          </p:cNvPicPr>
          <p:nvPr/>
        </p:nvPicPr>
        <p:blipFill>
          <a:blip r:embed="rId2"/>
          <a:stretch>
            <a:fillRect/>
          </a:stretch>
        </p:blipFill>
        <p:spPr>
          <a:xfrm>
            <a:off x="1210826" y="1309138"/>
            <a:ext cx="9770348" cy="4835279"/>
          </a:xfrm>
          <a:prstGeom prst="rect">
            <a:avLst/>
          </a:prstGeom>
        </p:spPr>
      </p:pic>
      <p:sp>
        <p:nvSpPr>
          <p:cNvPr id="6" name="Rectangle 5">
            <a:extLst>
              <a:ext uri="{FF2B5EF4-FFF2-40B4-BE49-F238E27FC236}">
                <a16:creationId xmlns:a16="http://schemas.microsoft.com/office/drawing/2014/main" id="{43182F59-3A8F-C099-673E-4D3008B6D9E6}"/>
              </a:ext>
            </a:extLst>
          </p:cNvPr>
          <p:cNvSpPr/>
          <p:nvPr/>
        </p:nvSpPr>
        <p:spPr>
          <a:xfrm>
            <a:off x="1230922" y="1583507"/>
            <a:ext cx="3230545" cy="3621539"/>
          </a:xfrm>
          <a:prstGeom prst="rect">
            <a:avLst/>
          </a:prstGeom>
          <a:solidFill>
            <a:schemeClr val="accent6">
              <a:alpha val="40898"/>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6AAC8FDF-BF4B-39B5-93AA-1A6F31661948}"/>
              </a:ext>
            </a:extLst>
          </p:cNvPr>
          <p:cNvSpPr/>
          <p:nvPr/>
        </p:nvSpPr>
        <p:spPr>
          <a:xfrm>
            <a:off x="7710437" y="2479483"/>
            <a:ext cx="3230545" cy="3621539"/>
          </a:xfrm>
          <a:prstGeom prst="rect">
            <a:avLst/>
          </a:prstGeom>
          <a:solidFill>
            <a:srgbClr val="FF0000">
              <a:alpha val="40898"/>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1DCB850E-5697-E3EC-BD93-15DF465597C4}"/>
              </a:ext>
            </a:extLst>
          </p:cNvPr>
          <p:cNvSpPr txBox="1"/>
          <p:nvPr/>
        </p:nvSpPr>
        <p:spPr>
          <a:xfrm>
            <a:off x="10940982" y="3967086"/>
            <a:ext cx="1233351" cy="646331"/>
          </a:xfrm>
          <a:prstGeom prst="rect">
            <a:avLst/>
          </a:prstGeom>
          <a:solidFill>
            <a:srgbClr val="193358"/>
          </a:solidFill>
        </p:spPr>
        <p:txBody>
          <a:bodyPr wrap="none" rtlCol="0">
            <a:spAutoFit/>
          </a:bodyPr>
          <a:lstStyle/>
          <a:p>
            <a:r>
              <a:rPr lang="fr-FR" dirty="0">
                <a:solidFill>
                  <a:srgbClr val="F09109"/>
                </a:solidFill>
              </a:rPr>
              <a:t>27 % les </a:t>
            </a:r>
          </a:p>
          <a:p>
            <a:r>
              <a:rPr lang="fr-FR" dirty="0">
                <a:solidFill>
                  <a:srgbClr val="F09109"/>
                </a:solidFill>
              </a:rPr>
              <a:t>plus faibles</a:t>
            </a:r>
          </a:p>
        </p:txBody>
      </p:sp>
      <p:sp>
        <p:nvSpPr>
          <p:cNvPr id="14" name="ZoneTexte 13">
            <a:extLst>
              <a:ext uri="{FF2B5EF4-FFF2-40B4-BE49-F238E27FC236}">
                <a16:creationId xmlns:a16="http://schemas.microsoft.com/office/drawing/2014/main" id="{AE56E204-7285-376E-6289-78BE146A012A}"/>
              </a:ext>
            </a:extLst>
          </p:cNvPr>
          <p:cNvSpPr txBox="1"/>
          <p:nvPr/>
        </p:nvSpPr>
        <p:spPr>
          <a:xfrm>
            <a:off x="0" y="2634701"/>
            <a:ext cx="1230922" cy="646331"/>
          </a:xfrm>
          <a:prstGeom prst="rect">
            <a:avLst/>
          </a:prstGeom>
          <a:solidFill>
            <a:srgbClr val="193358"/>
          </a:solidFill>
        </p:spPr>
        <p:txBody>
          <a:bodyPr wrap="square" rtlCol="0">
            <a:spAutoFit/>
          </a:bodyPr>
          <a:lstStyle/>
          <a:p>
            <a:r>
              <a:rPr lang="fr-FR" dirty="0">
                <a:solidFill>
                  <a:srgbClr val="F09109"/>
                </a:solidFill>
              </a:rPr>
              <a:t>27 % les </a:t>
            </a:r>
          </a:p>
          <a:p>
            <a:r>
              <a:rPr lang="fr-FR" dirty="0">
                <a:solidFill>
                  <a:srgbClr val="F09109"/>
                </a:solidFill>
              </a:rPr>
              <a:t>plus forts</a:t>
            </a:r>
          </a:p>
        </p:txBody>
      </p:sp>
      <p:sp>
        <p:nvSpPr>
          <p:cNvPr id="18" name="Titre 1">
            <a:extLst>
              <a:ext uri="{FF2B5EF4-FFF2-40B4-BE49-F238E27FC236}">
                <a16:creationId xmlns:a16="http://schemas.microsoft.com/office/drawing/2014/main" id="{3A4BF9A7-4E3B-2BDE-54FA-5D2F3820DA23}"/>
              </a:ext>
            </a:extLst>
          </p:cNvPr>
          <p:cNvSpPr>
            <a:spLocks noGrp="1"/>
          </p:cNvSpPr>
          <p:nvPr>
            <p:ph type="title"/>
          </p:nvPr>
        </p:nvSpPr>
        <p:spPr>
          <a:xfrm>
            <a:off x="838199" y="154110"/>
            <a:ext cx="10515600" cy="1325563"/>
          </a:xfrm>
        </p:spPr>
        <p:txBody>
          <a:bodyPr/>
          <a:lstStyle/>
          <a:p>
            <a:r>
              <a:rPr lang="fr-FR" dirty="0"/>
              <a:t>Analyse de cas – d Index</a:t>
            </a:r>
          </a:p>
        </p:txBody>
      </p:sp>
      <p:pic>
        <p:nvPicPr>
          <p:cNvPr id="2" name="Image 1">
            <a:extLst>
              <a:ext uri="{FF2B5EF4-FFF2-40B4-BE49-F238E27FC236}">
                <a16:creationId xmlns:a16="http://schemas.microsoft.com/office/drawing/2014/main" id="{A69FE596-DE6D-E8D2-42BF-B7184094BC40}"/>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95834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200" y="144061"/>
            <a:ext cx="10515600" cy="1325563"/>
          </a:xfrm>
        </p:spPr>
        <p:txBody>
          <a:bodyPr/>
          <a:lstStyle/>
          <a:p>
            <a:r>
              <a:rPr lang="fr-FR" dirty="0"/>
              <a:t>Analyse de cas : Question 1</a:t>
            </a:r>
          </a:p>
        </p:txBody>
      </p:sp>
      <p:pic>
        <p:nvPicPr>
          <p:cNvPr id="9" name="Image 8">
            <a:extLst>
              <a:ext uri="{FF2B5EF4-FFF2-40B4-BE49-F238E27FC236}">
                <a16:creationId xmlns:a16="http://schemas.microsoft.com/office/drawing/2014/main" id="{5CBA68D4-03BC-03FD-5241-6152385988A0}"/>
              </a:ext>
            </a:extLst>
          </p:cNvPr>
          <p:cNvPicPr>
            <a:picLocks noChangeAspect="1"/>
          </p:cNvPicPr>
          <p:nvPr/>
        </p:nvPicPr>
        <p:blipFill>
          <a:blip r:embed="rId2"/>
          <a:stretch>
            <a:fillRect/>
          </a:stretch>
        </p:blipFill>
        <p:spPr>
          <a:xfrm>
            <a:off x="1768510" y="1301976"/>
            <a:ext cx="7633328" cy="4860036"/>
          </a:xfrm>
          <a:prstGeom prst="rect">
            <a:avLst/>
          </a:prstGeom>
        </p:spPr>
      </p:pic>
      <p:sp>
        <p:nvSpPr>
          <p:cNvPr id="10" name="ZoneTexte 9">
            <a:extLst>
              <a:ext uri="{FF2B5EF4-FFF2-40B4-BE49-F238E27FC236}">
                <a16:creationId xmlns:a16="http://schemas.microsoft.com/office/drawing/2014/main" id="{BEDF2644-4DA3-E0FD-0AAC-647A9768A9AD}"/>
              </a:ext>
            </a:extLst>
          </p:cNvPr>
          <p:cNvSpPr txBox="1"/>
          <p:nvPr/>
        </p:nvSpPr>
        <p:spPr>
          <a:xfrm>
            <a:off x="10158884" y="2967334"/>
            <a:ext cx="1646459" cy="923330"/>
          </a:xfrm>
          <a:prstGeom prst="rect">
            <a:avLst/>
          </a:prstGeom>
          <a:solidFill>
            <a:srgbClr val="193358"/>
          </a:solidFill>
        </p:spPr>
        <p:txBody>
          <a:bodyPr wrap="square" rtlCol="0">
            <a:spAutoFit/>
          </a:bodyPr>
          <a:lstStyle/>
          <a:p>
            <a:pPr algn="ctr"/>
            <a:r>
              <a:rPr lang="fr-FR" dirty="0">
                <a:solidFill>
                  <a:srgbClr val="F09109"/>
                </a:solidFill>
              </a:rPr>
              <a:t>D – index Q1</a:t>
            </a:r>
          </a:p>
          <a:p>
            <a:pPr algn="ctr"/>
            <a:r>
              <a:rPr lang="fr-FR" dirty="0">
                <a:solidFill>
                  <a:srgbClr val="F09109"/>
                </a:solidFill>
              </a:rPr>
              <a:t>= 0,3135-0,5</a:t>
            </a:r>
          </a:p>
          <a:p>
            <a:pPr algn="ctr"/>
            <a:r>
              <a:rPr lang="fr-FR" dirty="0">
                <a:solidFill>
                  <a:srgbClr val="F09109"/>
                </a:solidFill>
              </a:rPr>
              <a:t>= -0,1865</a:t>
            </a:r>
          </a:p>
        </p:txBody>
      </p:sp>
      <p:pic>
        <p:nvPicPr>
          <p:cNvPr id="3" name="Image 2">
            <a:extLst>
              <a:ext uri="{FF2B5EF4-FFF2-40B4-BE49-F238E27FC236}">
                <a16:creationId xmlns:a16="http://schemas.microsoft.com/office/drawing/2014/main" id="{0126DFED-87F2-4454-48BB-D15AEC2F6193}"/>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6082894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200" y="164158"/>
            <a:ext cx="10515600" cy="1325563"/>
          </a:xfrm>
        </p:spPr>
        <p:txBody>
          <a:bodyPr/>
          <a:lstStyle/>
          <a:p>
            <a:r>
              <a:rPr lang="fr-FR" dirty="0"/>
              <a:t>Analyse de cas : Question 2</a:t>
            </a:r>
          </a:p>
        </p:txBody>
      </p:sp>
      <p:sp>
        <p:nvSpPr>
          <p:cNvPr id="10" name="ZoneTexte 9">
            <a:extLst>
              <a:ext uri="{FF2B5EF4-FFF2-40B4-BE49-F238E27FC236}">
                <a16:creationId xmlns:a16="http://schemas.microsoft.com/office/drawing/2014/main" id="{BEDF2644-4DA3-E0FD-0AAC-647A9768A9AD}"/>
              </a:ext>
            </a:extLst>
          </p:cNvPr>
          <p:cNvSpPr txBox="1"/>
          <p:nvPr/>
        </p:nvSpPr>
        <p:spPr>
          <a:xfrm>
            <a:off x="10158884" y="2967335"/>
            <a:ext cx="1646459" cy="923330"/>
          </a:xfrm>
          <a:prstGeom prst="rect">
            <a:avLst/>
          </a:prstGeom>
          <a:solidFill>
            <a:srgbClr val="193358"/>
          </a:solidFill>
        </p:spPr>
        <p:txBody>
          <a:bodyPr wrap="square" rtlCol="0">
            <a:spAutoFit/>
          </a:bodyPr>
          <a:lstStyle/>
          <a:p>
            <a:pPr algn="ctr"/>
            <a:r>
              <a:rPr lang="fr-FR" dirty="0">
                <a:solidFill>
                  <a:srgbClr val="F09109"/>
                </a:solidFill>
              </a:rPr>
              <a:t>D – index Q1</a:t>
            </a:r>
          </a:p>
          <a:p>
            <a:pPr algn="ctr"/>
            <a:r>
              <a:rPr lang="fr-FR" dirty="0">
                <a:solidFill>
                  <a:srgbClr val="F09109"/>
                </a:solidFill>
              </a:rPr>
              <a:t>= 0,9375-0,4</a:t>
            </a:r>
          </a:p>
          <a:p>
            <a:pPr algn="ctr"/>
            <a:r>
              <a:rPr lang="fr-FR" dirty="0">
                <a:solidFill>
                  <a:srgbClr val="F09109"/>
                </a:solidFill>
              </a:rPr>
              <a:t>= 0,5375</a:t>
            </a:r>
          </a:p>
        </p:txBody>
      </p:sp>
      <p:pic>
        <p:nvPicPr>
          <p:cNvPr id="7" name="Image 6">
            <a:extLst>
              <a:ext uri="{FF2B5EF4-FFF2-40B4-BE49-F238E27FC236}">
                <a16:creationId xmlns:a16="http://schemas.microsoft.com/office/drawing/2014/main" id="{735942B7-B5E0-AC1B-C3AE-35BCD62A3EDF}"/>
              </a:ext>
            </a:extLst>
          </p:cNvPr>
          <p:cNvPicPr>
            <a:picLocks noChangeAspect="1"/>
          </p:cNvPicPr>
          <p:nvPr/>
        </p:nvPicPr>
        <p:blipFill>
          <a:blip r:embed="rId2"/>
          <a:stretch>
            <a:fillRect/>
          </a:stretch>
        </p:blipFill>
        <p:spPr>
          <a:xfrm>
            <a:off x="1768510" y="1301976"/>
            <a:ext cx="7633328" cy="4860036"/>
          </a:xfrm>
          <a:prstGeom prst="rect">
            <a:avLst/>
          </a:prstGeom>
        </p:spPr>
      </p:pic>
      <p:pic>
        <p:nvPicPr>
          <p:cNvPr id="3" name="Image 2">
            <a:extLst>
              <a:ext uri="{FF2B5EF4-FFF2-40B4-BE49-F238E27FC236}">
                <a16:creationId xmlns:a16="http://schemas.microsoft.com/office/drawing/2014/main" id="{7D90C8B8-D282-89F0-9D8D-5D1DB0A79C7A}"/>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5705449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a:t>
            </a:r>
          </a:p>
        </p:txBody>
      </p:sp>
      <p:sp>
        <p:nvSpPr>
          <p:cNvPr id="4" name="Rectangle 3">
            <a:extLst>
              <a:ext uri="{FF2B5EF4-FFF2-40B4-BE49-F238E27FC236}">
                <a16:creationId xmlns:a16="http://schemas.microsoft.com/office/drawing/2014/main" id="{3D9C3298-7987-631F-33F5-4AA06647F3B3}"/>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86A3E2D-2A22-57C0-A8D8-2254CCF02159}"/>
              </a:ext>
            </a:extLst>
          </p:cNvPr>
          <p:cNvPicPr>
            <a:picLocks noChangeAspect="1"/>
          </p:cNvPicPr>
          <p:nvPr/>
        </p:nvPicPr>
        <p:blipFill>
          <a:blip r:embed="rId2"/>
          <a:stretch>
            <a:fillRect/>
          </a:stretch>
        </p:blipFill>
        <p:spPr>
          <a:xfrm>
            <a:off x="0" y="0"/>
            <a:ext cx="9538613" cy="6902076"/>
          </a:xfrm>
          <a:prstGeom prst="rect">
            <a:avLst/>
          </a:prstGeom>
        </p:spPr>
      </p:pic>
      <p:sp>
        <p:nvSpPr>
          <p:cNvPr id="9" name="ZoneTexte 8">
            <a:extLst>
              <a:ext uri="{FF2B5EF4-FFF2-40B4-BE49-F238E27FC236}">
                <a16:creationId xmlns:a16="http://schemas.microsoft.com/office/drawing/2014/main" id="{88645E54-8B75-0A23-9D8A-CE2AF948A68D}"/>
              </a:ext>
            </a:extLst>
          </p:cNvPr>
          <p:cNvSpPr txBox="1"/>
          <p:nvPr/>
        </p:nvSpPr>
        <p:spPr>
          <a:xfrm>
            <a:off x="10042077" y="2296876"/>
            <a:ext cx="1646459" cy="2585323"/>
          </a:xfrm>
          <a:prstGeom prst="rect">
            <a:avLst/>
          </a:prstGeom>
          <a:solidFill>
            <a:srgbClr val="193358"/>
          </a:solidFill>
        </p:spPr>
        <p:txBody>
          <a:bodyPr wrap="square" rtlCol="0">
            <a:spAutoFit/>
          </a:bodyPr>
          <a:lstStyle/>
          <a:p>
            <a:pPr algn="ctr"/>
            <a:r>
              <a:rPr lang="fr-FR" dirty="0">
                <a:solidFill>
                  <a:srgbClr val="F09109"/>
                </a:solidFill>
              </a:rPr>
              <a:t>Une question ayant un </a:t>
            </a:r>
            <a:r>
              <a:rPr lang="fr-FR" dirty="0" err="1">
                <a:solidFill>
                  <a:srgbClr val="F09109"/>
                </a:solidFill>
              </a:rPr>
              <a:t>d-index</a:t>
            </a:r>
            <a:r>
              <a:rPr lang="fr-FR" dirty="0">
                <a:solidFill>
                  <a:srgbClr val="F09109"/>
                </a:solidFill>
              </a:rPr>
              <a:t> faible nuit à l’homogénéité du test. Elle peut si pertinent être supprimer</a:t>
            </a:r>
          </a:p>
        </p:txBody>
      </p:sp>
      <p:pic>
        <p:nvPicPr>
          <p:cNvPr id="5" name="Image 4">
            <a:extLst>
              <a:ext uri="{FF2B5EF4-FFF2-40B4-BE49-F238E27FC236}">
                <a16:creationId xmlns:a16="http://schemas.microsoft.com/office/drawing/2014/main" id="{7EFCF3A1-60E3-2E66-5D87-67FD28C71063}"/>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40485512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Analyse de cas :</a:t>
            </a:r>
          </a:p>
        </p:txBody>
      </p:sp>
      <p:sp>
        <p:nvSpPr>
          <p:cNvPr id="4" name="Rectangle 3">
            <a:extLst>
              <a:ext uri="{FF2B5EF4-FFF2-40B4-BE49-F238E27FC236}">
                <a16:creationId xmlns:a16="http://schemas.microsoft.com/office/drawing/2014/main" id="{3D9C3298-7987-631F-33F5-4AA06647F3B3}"/>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D86A3E2D-2A22-57C0-A8D8-2254CCF02159}"/>
              </a:ext>
            </a:extLst>
          </p:cNvPr>
          <p:cNvPicPr>
            <a:picLocks noChangeAspect="1"/>
          </p:cNvPicPr>
          <p:nvPr/>
        </p:nvPicPr>
        <p:blipFill>
          <a:blip r:embed="rId2"/>
          <a:stretch>
            <a:fillRect/>
          </a:stretch>
        </p:blipFill>
        <p:spPr>
          <a:xfrm>
            <a:off x="0" y="0"/>
            <a:ext cx="9538613" cy="6902076"/>
          </a:xfrm>
          <a:prstGeom prst="rect">
            <a:avLst/>
          </a:prstGeom>
        </p:spPr>
      </p:pic>
      <p:sp>
        <p:nvSpPr>
          <p:cNvPr id="9" name="ZoneTexte 8">
            <a:extLst>
              <a:ext uri="{FF2B5EF4-FFF2-40B4-BE49-F238E27FC236}">
                <a16:creationId xmlns:a16="http://schemas.microsoft.com/office/drawing/2014/main" id="{88645E54-8B75-0A23-9D8A-CE2AF948A68D}"/>
              </a:ext>
            </a:extLst>
          </p:cNvPr>
          <p:cNvSpPr txBox="1"/>
          <p:nvPr/>
        </p:nvSpPr>
        <p:spPr>
          <a:xfrm>
            <a:off x="10042077" y="2296876"/>
            <a:ext cx="1646459" cy="2308324"/>
          </a:xfrm>
          <a:prstGeom prst="rect">
            <a:avLst/>
          </a:prstGeom>
          <a:solidFill>
            <a:srgbClr val="193358"/>
          </a:solidFill>
        </p:spPr>
        <p:txBody>
          <a:bodyPr wrap="square" rtlCol="0">
            <a:spAutoFit/>
          </a:bodyPr>
          <a:lstStyle/>
          <a:p>
            <a:pPr algn="ctr"/>
            <a:r>
              <a:rPr lang="fr-FR" dirty="0">
                <a:solidFill>
                  <a:srgbClr val="F09109"/>
                </a:solidFill>
              </a:rPr>
              <a:t>Une question ayant un </a:t>
            </a:r>
            <a:r>
              <a:rPr lang="fr-FR" dirty="0" err="1">
                <a:solidFill>
                  <a:srgbClr val="F09109"/>
                </a:solidFill>
              </a:rPr>
              <a:t>d-index</a:t>
            </a:r>
            <a:r>
              <a:rPr lang="fr-FR" dirty="0">
                <a:solidFill>
                  <a:srgbClr val="F09109"/>
                </a:solidFill>
              </a:rPr>
              <a:t> faible nuit à l’homogénéité du test. On peut alors la neutraliser</a:t>
            </a:r>
          </a:p>
        </p:txBody>
      </p:sp>
      <p:sp>
        <p:nvSpPr>
          <p:cNvPr id="6" name="Rectangle 5">
            <a:extLst>
              <a:ext uri="{FF2B5EF4-FFF2-40B4-BE49-F238E27FC236}">
                <a16:creationId xmlns:a16="http://schemas.microsoft.com/office/drawing/2014/main" id="{4ADBF754-7447-39B5-CDD1-16069460639E}"/>
              </a:ext>
            </a:extLst>
          </p:cNvPr>
          <p:cNvSpPr/>
          <p:nvPr/>
        </p:nvSpPr>
        <p:spPr>
          <a:xfrm>
            <a:off x="1577591" y="542611"/>
            <a:ext cx="592853" cy="6008915"/>
          </a:xfrm>
          <a:prstGeom prst="rect">
            <a:avLst/>
          </a:prstGeom>
          <a:solidFill>
            <a:srgbClr val="193358"/>
          </a:solidFill>
          <a:ln>
            <a:solidFill>
              <a:srgbClr val="193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BD17A941-62B2-1E5F-916A-60BB175FDBA3}"/>
              </a:ext>
            </a:extLst>
          </p:cNvPr>
          <p:cNvSpPr/>
          <p:nvPr/>
        </p:nvSpPr>
        <p:spPr>
          <a:xfrm>
            <a:off x="4472879" y="542610"/>
            <a:ext cx="592853" cy="6008915"/>
          </a:xfrm>
          <a:prstGeom prst="rect">
            <a:avLst/>
          </a:prstGeom>
          <a:solidFill>
            <a:srgbClr val="193358"/>
          </a:solidFill>
          <a:ln>
            <a:solidFill>
              <a:srgbClr val="1933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912F9DC0-144D-BAC9-47FE-EE7545429516}"/>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99181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p:txBody>
          <a:bodyPr/>
          <a:lstStyle/>
          <a:p>
            <a:r>
              <a:rPr lang="fr-FR" dirty="0"/>
              <a:t>Le coefficient de corrélation bisériale de points (</a:t>
            </a:r>
            <a:r>
              <a:rPr lang="fr-FR" dirty="0" err="1"/>
              <a:t>rpbis</a:t>
            </a:r>
            <a:r>
              <a:rPr lang="fr-FR" dirty="0"/>
              <a:t>)</a:t>
            </a:r>
          </a:p>
        </p:txBody>
      </p:sp>
      <p:sp>
        <p:nvSpPr>
          <p:cNvPr id="3" name="Espace réservé du contenu 2">
            <a:extLst>
              <a:ext uri="{FF2B5EF4-FFF2-40B4-BE49-F238E27FC236}">
                <a16:creationId xmlns:a16="http://schemas.microsoft.com/office/drawing/2014/main" id="{8D66DC04-7056-FE4E-A7EB-86553E2053AD}"/>
              </a:ext>
            </a:extLst>
          </p:cNvPr>
          <p:cNvSpPr>
            <a:spLocks noGrp="1"/>
          </p:cNvSpPr>
          <p:nvPr>
            <p:ph idx="1"/>
          </p:nvPr>
        </p:nvSpPr>
        <p:spPr>
          <a:xfrm>
            <a:off x="838200" y="1825625"/>
            <a:ext cx="10515600" cy="2471339"/>
          </a:xfrm>
        </p:spPr>
        <p:txBody>
          <a:bodyPr>
            <a:normAutofit/>
          </a:bodyPr>
          <a:lstStyle/>
          <a:p>
            <a:r>
              <a:rPr lang="fr-FR" dirty="0"/>
              <a:t>Il s’agit d’un indice de discrimination  </a:t>
            </a:r>
          </a:p>
          <a:p>
            <a:r>
              <a:rPr lang="fr-FR" dirty="0"/>
              <a:t>Il s’agit d’une corrélation entre une variable dichotomique (le choix d’une réponse plutôt qu’une autre) et le score au test. </a:t>
            </a:r>
          </a:p>
          <a:p>
            <a:r>
              <a:rPr lang="fr-FR" dirty="0"/>
              <a:t>On peut le calculer pour la réponse correcte et pour les distracteurs </a:t>
            </a:r>
          </a:p>
          <a:p>
            <a:r>
              <a:rPr lang="fr-FR" dirty="0"/>
              <a:t>On le calcule selon la formule suivante : </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9AEADBD4-3FFB-47C4-DC33-FB48EC12E868}"/>
              </a:ext>
            </a:extLst>
          </p:cNvPr>
          <p:cNvPicPr>
            <a:picLocks noChangeAspect="1"/>
          </p:cNvPicPr>
          <p:nvPr/>
        </p:nvPicPr>
        <p:blipFill>
          <a:blip r:embed="rId2"/>
          <a:stretch>
            <a:fillRect/>
          </a:stretch>
        </p:blipFill>
        <p:spPr>
          <a:xfrm>
            <a:off x="1504405" y="4751465"/>
            <a:ext cx="2616200" cy="838200"/>
          </a:xfrm>
          <a:prstGeom prst="rect">
            <a:avLst/>
          </a:prstGeom>
        </p:spPr>
      </p:pic>
      <mc:AlternateContent xmlns:mc="http://schemas.openxmlformats.org/markup-compatibility/2006" xmlns:a14="http://schemas.microsoft.com/office/drawing/2010/main">
        <mc:Choice Requires="a14">
          <p:sp>
            <p:nvSpPr>
              <p:cNvPr id="5" name="ZoneTexte 4">
                <a:extLst>
                  <a:ext uri="{FF2B5EF4-FFF2-40B4-BE49-F238E27FC236}">
                    <a16:creationId xmlns:a16="http://schemas.microsoft.com/office/drawing/2014/main" id="{6D906DC3-909C-4DB3-110F-BE8A151FD342}"/>
                  </a:ext>
                </a:extLst>
              </p:cNvPr>
              <p:cNvSpPr txBox="1"/>
              <p:nvPr/>
            </p:nvSpPr>
            <p:spPr>
              <a:xfrm>
                <a:off x="4581277" y="4431901"/>
                <a:ext cx="7046843" cy="1477328"/>
              </a:xfrm>
              <a:prstGeom prst="rect">
                <a:avLst/>
              </a:prstGeom>
              <a:noFill/>
            </p:spPr>
            <p:txBody>
              <a:bodyPr wrap="square" rtlCol="0">
                <a:spAutoFit/>
              </a:bodyPr>
              <a:lstStyle/>
              <a:p>
                <a:r>
                  <a:rPr lang="fr-FR" i="1" dirty="0"/>
                  <a:t>Mx : moyenne au test de ceux ayant choisi la réponse analysée</a:t>
                </a:r>
              </a:p>
              <a:p>
                <a:r>
                  <a:rPr lang="fr-FR" i="1" dirty="0"/>
                  <a:t>Ma = Moyenne au test de ceux n’ayant pas choisi la réponse analysée</a:t>
                </a:r>
              </a:p>
              <a:p>
                <a14:m>
                  <m:oMath xmlns:m="http://schemas.openxmlformats.org/officeDocument/2006/math">
                    <m:r>
                      <a:rPr lang="fr-FR" i="1" smtClean="0">
                        <a:latin typeface="Cambria Math" panose="02040503050406030204" pitchFamily="18" charset="0"/>
                        <a:ea typeface="Cambria Math" panose="02040503050406030204" pitchFamily="18" charset="0"/>
                      </a:rPr>
                      <m:t>𝜎</m:t>
                    </m:r>
                  </m:oMath>
                </a14:m>
                <a:r>
                  <a:rPr lang="fr-FR" i="1" dirty="0"/>
                  <a:t> = Ecart-type du test</a:t>
                </a:r>
              </a:p>
              <a:p>
                <a:r>
                  <a:rPr lang="fr-FR" i="1" dirty="0"/>
                  <a:t>p = proportion d’étudiants ayant choisi la réponse analysée</a:t>
                </a:r>
              </a:p>
              <a:p>
                <a:r>
                  <a:rPr lang="fr-FR" i="1" dirty="0"/>
                  <a:t>q = proportion d’étudiants n’ayant pas choisi la réponse analysée</a:t>
                </a:r>
              </a:p>
            </p:txBody>
          </p:sp>
        </mc:Choice>
        <mc:Fallback xmlns="">
          <p:sp>
            <p:nvSpPr>
              <p:cNvPr id="5" name="ZoneTexte 4">
                <a:extLst>
                  <a:ext uri="{FF2B5EF4-FFF2-40B4-BE49-F238E27FC236}">
                    <a16:creationId xmlns:a16="http://schemas.microsoft.com/office/drawing/2014/main" id="{6D906DC3-909C-4DB3-110F-BE8A151FD342}"/>
                  </a:ext>
                </a:extLst>
              </p:cNvPr>
              <p:cNvSpPr txBox="1">
                <a:spLocks noRot="1" noChangeAspect="1" noMove="1" noResize="1" noEditPoints="1" noAdjustHandles="1" noChangeArrowheads="1" noChangeShapeType="1" noTextEdit="1"/>
              </p:cNvSpPr>
              <p:nvPr/>
            </p:nvSpPr>
            <p:spPr>
              <a:xfrm>
                <a:off x="4581277" y="4431901"/>
                <a:ext cx="7046843" cy="1477328"/>
              </a:xfrm>
              <a:prstGeom prst="rect">
                <a:avLst/>
              </a:prstGeom>
              <a:blipFill>
                <a:blip r:embed="rId3"/>
                <a:stretch>
                  <a:fillRect l="-779" t="-2066" b="-5785"/>
                </a:stretch>
              </a:blipFill>
            </p:spPr>
            <p:txBody>
              <a:bodyPr/>
              <a:lstStyle/>
              <a:p>
                <a:r>
                  <a:rPr lang="fr-FR">
                    <a:noFill/>
                  </a:rPr>
                  <a:t> </a:t>
                </a:r>
              </a:p>
            </p:txBody>
          </p:sp>
        </mc:Fallback>
      </mc:AlternateContent>
      <p:pic>
        <p:nvPicPr>
          <p:cNvPr id="6" name="Image 5">
            <a:extLst>
              <a:ext uri="{FF2B5EF4-FFF2-40B4-BE49-F238E27FC236}">
                <a16:creationId xmlns:a16="http://schemas.microsoft.com/office/drawing/2014/main" id="{9963E2F8-B0BB-A73F-9830-23633A0655F6}"/>
              </a:ext>
            </a:extLst>
          </p:cNvPr>
          <p:cNvPicPr>
            <a:picLocks noChangeAspect="1"/>
          </p:cNvPicPr>
          <p:nvPr/>
        </p:nvPicPr>
        <p:blipFill>
          <a:blip r:embed="rId4"/>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29097618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Coefficient </a:t>
            </a:r>
            <a:r>
              <a:rPr lang="fr-FR" dirty="0" err="1"/>
              <a:t>rpbis</a:t>
            </a:r>
            <a:endParaRPr lang="fr-FR" dirty="0"/>
          </a:p>
        </p:txBody>
      </p:sp>
      <p:pic>
        <p:nvPicPr>
          <p:cNvPr id="8" name="Image 7">
            <a:extLst>
              <a:ext uri="{FF2B5EF4-FFF2-40B4-BE49-F238E27FC236}">
                <a16:creationId xmlns:a16="http://schemas.microsoft.com/office/drawing/2014/main" id="{007058DE-EB6E-8CFA-A2DE-5614EA2358E3}"/>
              </a:ext>
            </a:extLst>
          </p:cNvPr>
          <p:cNvPicPr>
            <a:picLocks noChangeAspect="1"/>
          </p:cNvPicPr>
          <p:nvPr/>
        </p:nvPicPr>
        <p:blipFill>
          <a:blip r:embed="rId2"/>
          <a:stretch>
            <a:fillRect/>
          </a:stretch>
        </p:blipFill>
        <p:spPr>
          <a:xfrm>
            <a:off x="1210826" y="1309139"/>
            <a:ext cx="9770347" cy="4835279"/>
          </a:xfrm>
          <a:prstGeom prst="rect">
            <a:avLst/>
          </a:prstGeom>
        </p:spPr>
      </p:pic>
      <p:pic>
        <p:nvPicPr>
          <p:cNvPr id="3" name="Image 2">
            <a:extLst>
              <a:ext uri="{FF2B5EF4-FFF2-40B4-BE49-F238E27FC236}">
                <a16:creationId xmlns:a16="http://schemas.microsoft.com/office/drawing/2014/main" id="{175FC948-3A28-C3CA-65E1-C6F44B442AF5}"/>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16147554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B5E193-43A5-3459-8E90-113B3516C8F2}"/>
              </a:ext>
            </a:extLst>
          </p:cNvPr>
          <p:cNvSpPr>
            <a:spLocks noGrp="1"/>
          </p:cNvSpPr>
          <p:nvPr>
            <p:ph type="title"/>
          </p:nvPr>
        </p:nvSpPr>
        <p:spPr>
          <a:xfrm>
            <a:off x="838199" y="154110"/>
            <a:ext cx="10515600" cy="1325563"/>
          </a:xfrm>
        </p:spPr>
        <p:txBody>
          <a:bodyPr/>
          <a:lstStyle/>
          <a:p>
            <a:r>
              <a:rPr lang="fr-FR" dirty="0"/>
              <a:t>Analyse de cas – Question 1 – RC 2</a:t>
            </a:r>
          </a:p>
        </p:txBody>
      </p:sp>
      <p:pic>
        <p:nvPicPr>
          <p:cNvPr id="3" name="Image 2">
            <a:extLst>
              <a:ext uri="{FF2B5EF4-FFF2-40B4-BE49-F238E27FC236}">
                <a16:creationId xmlns:a16="http://schemas.microsoft.com/office/drawing/2014/main" id="{80A9F799-62D7-C5FE-3A65-D0F64737EB71}"/>
              </a:ext>
            </a:extLst>
          </p:cNvPr>
          <p:cNvPicPr>
            <a:picLocks noChangeAspect="1"/>
          </p:cNvPicPr>
          <p:nvPr/>
        </p:nvPicPr>
        <p:blipFill>
          <a:blip r:embed="rId2"/>
          <a:stretch>
            <a:fillRect/>
          </a:stretch>
        </p:blipFill>
        <p:spPr>
          <a:xfrm>
            <a:off x="419098" y="1172054"/>
            <a:ext cx="11353801" cy="4873694"/>
          </a:xfrm>
          <a:prstGeom prst="rect">
            <a:avLst/>
          </a:prstGeom>
        </p:spPr>
      </p:pic>
      <p:pic>
        <p:nvPicPr>
          <p:cNvPr id="4" name="Image 3">
            <a:extLst>
              <a:ext uri="{FF2B5EF4-FFF2-40B4-BE49-F238E27FC236}">
                <a16:creationId xmlns:a16="http://schemas.microsoft.com/office/drawing/2014/main" id="{BA757C97-12B6-46A4-5E78-D0C53C43E33A}"/>
              </a:ext>
            </a:extLst>
          </p:cNvPr>
          <p:cNvPicPr>
            <a:picLocks noChangeAspect="1"/>
          </p:cNvPicPr>
          <p:nvPr/>
        </p:nvPicPr>
        <p:blipFill>
          <a:blip r:embed="rId3"/>
          <a:stretch>
            <a:fillRect/>
          </a:stretch>
        </p:blipFill>
        <p:spPr>
          <a:xfrm>
            <a:off x="9878096" y="5962571"/>
            <a:ext cx="1925977" cy="591581"/>
          </a:xfrm>
          <a:prstGeom prst="rect">
            <a:avLst/>
          </a:prstGeom>
        </p:spPr>
      </p:pic>
    </p:spTree>
    <p:extLst>
      <p:ext uri="{BB962C8B-B14F-4D97-AF65-F5344CB8AC3E}">
        <p14:creationId xmlns:p14="http://schemas.microsoft.com/office/powerpoint/2010/main" val="36600973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31.4"/>
</p:tagLst>
</file>

<file path=ppt/tags/tag2.xml><?xml version="1.0" encoding="utf-8"?>
<p:tagLst xmlns:a="http://schemas.openxmlformats.org/drawingml/2006/main" xmlns:r="http://schemas.openxmlformats.org/officeDocument/2006/relationships" xmlns:p="http://schemas.openxmlformats.org/presentationml/2006/main">
  <p:tag name="TIMING" val="|58.3"/>
</p:tagLst>
</file>

<file path=ppt/tags/tag3.xml><?xml version="1.0" encoding="utf-8"?>
<p:tagLst xmlns:a="http://schemas.openxmlformats.org/drawingml/2006/main" xmlns:r="http://schemas.openxmlformats.org/officeDocument/2006/relationships" xmlns:p="http://schemas.openxmlformats.org/presentationml/2006/main">
  <p:tag name="TIMING" val="|58.3"/>
</p:tagLst>
</file>

<file path=ppt/tags/tag4.xml><?xml version="1.0" encoding="utf-8"?>
<p:tagLst xmlns:a="http://schemas.openxmlformats.org/drawingml/2006/main" xmlns:r="http://schemas.openxmlformats.org/officeDocument/2006/relationships" xmlns:p="http://schemas.openxmlformats.org/presentationml/2006/main">
  <p:tag name="TIMING" val="|58.3"/>
</p:tagLst>
</file>

<file path=ppt/tags/tag5.xml><?xml version="1.0" encoding="utf-8"?>
<p:tagLst xmlns:a="http://schemas.openxmlformats.org/drawingml/2006/main" xmlns:r="http://schemas.openxmlformats.org/officeDocument/2006/relationships" xmlns:p="http://schemas.openxmlformats.org/presentationml/2006/main">
  <p:tag name="TIMING" val="|58.3"/>
</p:tagLst>
</file>

<file path=ppt/theme/theme1.xml><?xml version="1.0" encoding="utf-8"?>
<a:theme xmlns:a="http://schemas.openxmlformats.org/drawingml/2006/main" name="admee_MOO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16477</TotalTime>
  <Words>8039</Words>
  <Application>Microsoft Macintosh PowerPoint</Application>
  <PresentationFormat>Grand écran</PresentationFormat>
  <Paragraphs>755</Paragraphs>
  <Slides>109</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109</vt:i4>
      </vt:variant>
    </vt:vector>
  </HeadingPairs>
  <TitlesOfParts>
    <vt:vector size="118" baseType="lpstr">
      <vt:lpstr>Aptos</vt:lpstr>
      <vt:lpstr>Arial</vt:lpstr>
      <vt:lpstr>Calibri</vt:lpstr>
      <vt:lpstr>Calibri-Bold</vt:lpstr>
      <vt:lpstr>Cambria Math</vt:lpstr>
      <vt:lpstr>Exo</vt:lpstr>
      <vt:lpstr>Söhne</vt:lpstr>
      <vt:lpstr>Wingdings</vt:lpstr>
      <vt:lpstr>admee_MOOC</vt:lpstr>
      <vt:lpstr>ENTRE CERTITUDES ET NUANCES : LES QCM DANS L'ENSEIGNEMENT SUPÉRIEUR</vt:lpstr>
      <vt:lpstr>Présentation PowerPoint</vt:lpstr>
      <vt:lpstr>Présentation PowerPoint</vt:lpstr>
      <vt:lpstr>Présentation PowerPoint</vt:lpstr>
      <vt:lpstr>Le cycle MOSCODEE    Detroz, Malay, Crahay (2022)</vt:lpstr>
      <vt:lpstr>Le cycle MOSCODEE    Detroz, Malay, Crahay (2022)</vt:lpstr>
      <vt:lpstr>La table de spécification</vt:lpstr>
      <vt:lpstr>Un outil : la table de spécification</vt:lpstr>
      <vt:lpstr>Fixer les catégories de performance (PM)</vt:lpstr>
      <vt:lpstr>Présentation PowerPoint</vt:lpstr>
      <vt:lpstr>Le cycle MOSCODEE    Detroz, Malay, Crahay (2022)</vt:lpstr>
      <vt:lpstr>Choix du barème de correction associés aux QCM</vt:lpstr>
      <vt:lpstr>Analyse de cas : le contexte</vt:lpstr>
      <vt:lpstr>Analyse de cas, le contexte</vt:lpstr>
      <vt:lpstr>Analyse de cas (+1, 0, 0)</vt:lpstr>
      <vt:lpstr>Analyse de cas (+1, 0, 0)</vt:lpstr>
      <vt:lpstr>Deux solutions possibles pour enrayer ce phénomène en plus des degrés de certitude</vt:lpstr>
      <vt:lpstr>Analyse de cas : la correction for guessing</vt:lpstr>
      <vt:lpstr>Analyse de cas : la correction for guessing</vt:lpstr>
      <vt:lpstr>Analyse de cas : la correction for guessing</vt:lpstr>
      <vt:lpstr>Analyse de cas : le standard setting ou correction for guessing a posteriori</vt:lpstr>
      <vt:lpstr>Analyse de cas : le standard setting ou correction for guessing a posteriori</vt:lpstr>
      <vt:lpstr>Analyse de cas : le standard setting ou correction for guessing a posteriori</vt:lpstr>
      <vt:lpstr>Analyse de cas : le standard setting ou correction for guessing a posteriori</vt:lpstr>
      <vt:lpstr>Conclusion: le standard setting ou correction for guessing</vt:lpstr>
      <vt:lpstr>Le cycle MOSCODEE    Detroz, Malay, Crahay (2022)</vt:lpstr>
      <vt:lpstr>La TDS, clé de voute du choix des questions</vt:lpstr>
      <vt:lpstr>Présentation PowerPoint</vt:lpstr>
      <vt:lpstr>Présentation PowerPoint</vt:lpstr>
      <vt:lpstr>Présentation PowerPoint</vt:lpstr>
      <vt:lpstr>Présentation PowerPoint</vt:lpstr>
      <vt:lpstr>Présentation PowerPoint</vt:lpstr>
      <vt:lpstr>Les règles de rédaction de QCM</vt:lpstr>
      <vt:lpstr>Deux sources essentielles :</vt:lpstr>
      <vt:lpstr>Un fondement scientifique : le test wiseness </vt:lpstr>
      <vt:lpstr>Quelques exemples </vt:lpstr>
      <vt:lpstr>Quelques exemples </vt:lpstr>
      <vt:lpstr>Quelques exemples </vt:lpstr>
      <vt:lpstr>Quelques exemples </vt:lpstr>
      <vt:lpstr>Quelques exemples </vt:lpstr>
      <vt:lpstr>Quelques exemples </vt:lpstr>
      <vt:lpstr>Des règles de rédaction pour les QCM</vt:lpstr>
      <vt:lpstr>A. Règles concernant l’adéquation aux objectifs</vt:lpstr>
      <vt:lpstr>A. Règles concernant l’adéquation aux objectifs</vt:lpstr>
      <vt:lpstr>A. Règles concernant l’adéquation aux objectifs</vt:lpstr>
      <vt:lpstr>B. Règles concernant la valeur diagnostique de la réponse</vt:lpstr>
      <vt:lpstr>B. Règles concernant la valeur diagnostique de la réponse</vt:lpstr>
      <vt:lpstr>B. Règles concernant la valeur diagnostique de la réponse</vt:lpstr>
      <vt:lpstr>C. Règles de rédaction concernant la forme</vt:lpstr>
      <vt:lpstr>C. Règles de rédaction concernant la forme</vt:lpstr>
      <vt:lpstr>C. Règles de rédaction concernant la forme</vt:lpstr>
      <vt:lpstr>C. Règles de rédaction concernant la forme</vt:lpstr>
      <vt:lpstr>C. Règles de rédaction concernant la forme</vt:lpstr>
      <vt:lpstr>C. Règles de rédaction concernant la forme</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D. Règles de rédaction des solutions proposées</vt:lpstr>
      <vt:lpstr>E. Règles de cohérence dans le test</vt:lpstr>
      <vt:lpstr>E. Règles de cohérence dans le test</vt:lpstr>
      <vt:lpstr>E. Règles de cohérence dans le test</vt:lpstr>
      <vt:lpstr>E. Règles de cohérence dans le test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cycle MOSCODEE    Detroz, Malay, Crahay (2022)</vt:lpstr>
      <vt:lpstr>La qualité des items associés aux QCM : l’analyse à posteriori</vt:lpstr>
      <vt:lpstr>Analyse a posteriori : Pourquoi ?</vt:lpstr>
      <vt:lpstr>Analyse a posteriori : Pourquoi ?</vt:lpstr>
      <vt:lpstr>Analyse a posteriori : comment ?</vt:lpstr>
      <vt:lpstr>Analyse de cas</vt:lpstr>
      <vt:lpstr>L’indice de Finley (le d Index)</vt:lpstr>
      <vt:lpstr>Analyse de cas – d Index</vt:lpstr>
      <vt:lpstr>Analyse de cas – d Index</vt:lpstr>
      <vt:lpstr>Analyse de cas : Question 1</vt:lpstr>
      <vt:lpstr>Analyse de cas : Question 2</vt:lpstr>
      <vt:lpstr>Analyse de cas :</vt:lpstr>
      <vt:lpstr>Analyse de cas :</vt:lpstr>
      <vt:lpstr>Le coefficient de corrélation bisériale de points (rpbis)</vt:lpstr>
      <vt:lpstr>Analyse de cas – Coefficient rpbis</vt:lpstr>
      <vt:lpstr>Analyse de cas – Question 1 – RC 2</vt:lpstr>
      <vt:lpstr>Analyse de cas – Question 1 – RC 2</vt:lpstr>
      <vt:lpstr>Analyse de cas – Question 1 – R Correcte 2</vt:lpstr>
      <vt:lpstr>Analyse de cas – Question 1 – R Incorrecte 1</vt:lpstr>
      <vt:lpstr>Analyse de cas – Question 1 – R Incorrecte 1</vt:lpstr>
      <vt:lpstr>Analyse de cas – Question 1 – R Incorrecte 3</vt:lpstr>
      <vt:lpstr>Analyse de cas – Question 1 – R Incorrecte 4</vt:lpstr>
      <vt:lpstr>Analyse de cas – Question 1</vt:lpstr>
      <vt:lpstr>Un exemple réel </vt:lpstr>
      <vt:lpstr>Des effets en termes de qualité</vt:lpstr>
      <vt:lpstr>Merci pour votre attention !</vt:lpstr>
    </vt:vector>
  </TitlesOfParts>
  <Company>Université de Liège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olo go</dc:creator>
  <cp:lastModifiedBy>Detroz Pascal</cp:lastModifiedBy>
  <cp:revision>12</cp:revision>
  <dcterms:created xsi:type="dcterms:W3CDTF">2022-04-27T14:11:37Z</dcterms:created>
  <dcterms:modified xsi:type="dcterms:W3CDTF">2025-05-22T09:52:33Z</dcterms:modified>
</cp:coreProperties>
</file>