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1" r:id="rId9"/>
    <p:sldId id="271" r:id="rId10"/>
    <p:sldId id="263" r:id="rId11"/>
    <p:sldId id="269" r:id="rId12"/>
    <p:sldId id="264" r:id="rId13"/>
    <p:sldId id="265" r:id="rId14"/>
    <p:sldId id="266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1429"/>
  </p:normalViewPr>
  <p:slideViewPr>
    <p:cSldViewPr snapToGrid="0">
      <p:cViewPr varScale="1">
        <p:scale>
          <a:sx n="92" d="100"/>
          <a:sy n="92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D366-FB67-4247-AE77-9DA085D86CB0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6788-E5C3-4444-BAAF-843E47E90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59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Good morning/afternoon</a:t>
            </a:r>
            <a:r>
              <a:rPr lang="fr-BE" dirty="0"/>
              <a:t>, </a:t>
            </a:r>
            <a:r>
              <a:rPr lang="fr-BE" dirty="0" err="1"/>
              <a:t>everyone</a:t>
            </a:r>
            <a:r>
              <a:rPr lang="fr-BE" dirty="0"/>
              <a:t>.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name</a:t>
            </a:r>
            <a:r>
              <a:rPr lang="fr-BE" dirty="0"/>
              <a:t>  Audrey, and </a:t>
            </a:r>
            <a:r>
              <a:rPr lang="fr-BE" dirty="0" err="1"/>
              <a:t>today</a:t>
            </a:r>
            <a:r>
              <a:rPr lang="fr-BE" dirty="0"/>
              <a:t> </a:t>
            </a:r>
            <a:r>
              <a:rPr lang="fr-BE" dirty="0" err="1"/>
              <a:t>I’m</a:t>
            </a:r>
            <a:r>
              <a:rPr lang="fr-BE" dirty="0"/>
              <a:t> </a:t>
            </a:r>
            <a:r>
              <a:rPr lang="fr-BE" dirty="0" err="1"/>
              <a:t>here</a:t>
            </a:r>
            <a:r>
              <a:rPr lang="fr-BE" dirty="0"/>
              <a:t> to </a:t>
            </a:r>
            <a:r>
              <a:rPr lang="fr-BE" dirty="0" err="1"/>
              <a:t>present</a:t>
            </a:r>
            <a:r>
              <a:rPr lang="fr-BE" dirty="0"/>
              <a:t> a </a:t>
            </a:r>
            <a:r>
              <a:rPr lang="fr-BE" dirty="0" err="1"/>
              <a:t>study</a:t>
            </a:r>
            <a:r>
              <a:rPr lang="fr-BE" dirty="0"/>
              <a:t> </a:t>
            </a:r>
            <a:r>
              <a:rPr lang="fr-BE" dirty="0" err="1"/>
              <a:t>titled</a:t>
            </a:r>
            <a:r>
              <a:rPr lang="fr-BE" dirty="0"/>
              <a:t> </a:t>
            </a:r>
            <a:r>
              <a:rPr lang="fr-BE" i="1" dirty="0"/>
              <a:t>'User-Client </a:t>
            </a:r>
            <a:r>
              <a:rPr lang="fr-BE" i="1" dirty="0" err="1"/>
              <a:t>Involvement</a:t>
            </a:r>
            <a:r>
              <a:rPr lang="fr-BE" i="1" dirty="0"/>
              <a:t> &amp; Participation in </a:t>
            </a:r>
            <a:r>
              <a:rPr lang="fr-BE" i="1" dirty="0" err="1"/>
              <a:t>Private</a:t>
            </a:r>
            <a:r>
              <a:rPr lang="fr-BE" i="1" dirty="0"/>
              <a:t> </a:t>
            </a:r>
            <a:r>
              <a:rPr lang="fr-BE" i="1" dirty="0" err="1"/>
              <a:t>Housing</a:t>
            </a:r>
            <a:r>
              <a:rPr lang="fr-BE" i="1" dirty="0"/>
              <a:t>: </a:t>
            </a:r>
            <a:r>
              <a:rPr lang="fr-BE" i="1" dirty="0" err="1"/>
              <a:t>Belgian</a:t>
            </a:r>
            <a:r>
              <a:rPr lang="fr-BE" i="1" dirty="0"/>
              <a:t> </a:t>
            </a:r>
            <a:r>
              <a:rPr lang="fr-BE" i="1" dirty="0" err="1"/>
              <a:t>Architects</a:t>
            </a:r>
            <a:r>
              <a:rPr lang="fr-BE" i="1" dirty="0"/>
              <a:t>' Perspective.'</a:t>
            </a:r>
            <a:r>
              <a:rPr lang="fr-BE" dirty="0"/>
              <a:t> This </a:t>
            </a:r>
            <a:r>
              <a:rPr lang="fr-BE" dirty="0" err="1"/>
              <a:t>work</a:t>
            </a:r>
            <a:r>
              <a:rPr lang="fr-BE" dirty="0"/>
              <a:t> </a:t>
            </a:r>
            <a:r>
              <a:rPr lang="fr-BE" dirty="0" err="1"/>
              <a:t>was</a:t>
            </a:r>
            <a:r>
              <a:rPr lang="fr-BE" dirty="0"/>
              <a:t> </a:t>
            </a:r>
            <a:r>
              <a:rPr lang="fr-BE" dirty="0" err="1"/>
              <a:t>done</a:t>
            </a:r>
            <a:r>
              <a:rPr lang="fr-BE" dirty="0"/>
              <a:t> in collaboration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colleagues</a:t>
            </a:r>
            <a:r>
              <a:rPr lang="fr-BE" dirty="0"/>
              <a:t> Çiğdem </a:t>
            </a:r>
            <a:r>
              <a:rPr lang="fr-BE" dirty="0" err="1"/>
              <a:t>Yönder</a:t>
            </a:r>
            <a:r>
              <a:rPr lang="fr-BE" dirty="0"/>
              <a:t>, Yaprak </a:t>
            </a:r>
            <a:r>
              <a:rPr lang="fr-BE" dirty="0" err="1"/>
              <a:t>Hamarat</a:t>
            </a:r>
            <a:r>
              <a:rPr lang="fr-BE" dirty="0"/>
              <a:t>, and Catherine </a:t>
            </a:r>
            <a:r>
              <a:rPr lang="fr-BE" dirty="0" err="1"/>
              <a:t>Elsen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Inter'Act</a:t>
            </a:r>
            <a:r>
              <a:rPr lang="fr-BE" dirty="0"/>
              <a:t> </a:t>
            </a:r>
            <a:r>
              <a:rPr lang="fr-BE" dirty="0" err="1"/>
              <a:t>Research</a:t>
            </a:r>
            <a:r>
              <a:rPr lang="fr-BE" dirty="0"/>
              <a:t> </a:t>
            </a:r>
            <a:r>
              <a:rPr lang="fr-BE" dirty="0" err="1"/>
              <a:t>Lab</a:t>
            </a:r>
            <a:r>
              <a:rPr lang="fr-BE" dirty="0"/>
              <a:t> at the </a:t>
            </a:r>
            <a:r>
              <a:rPr lang="fr-BE" dirty="0" err="1"/>
              <a:t>University</a:t>
            </a:r>
            <a:r>
              <a:rPr lang="fr-BE" dirty="0"/>
              <a:t> of Liège. </a:t>
            </a:r>
            <a:r>
              <a:rPr lang="fr-BE" dirty="0" err="1"/>
              <a:t>Let’s</a:t>
            </a:r>
            <a:r>
              <a:rPr lang="fr-BE" dirty="0"/>
              <a:t> dive 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77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comes</a:t>
            </a:r>
            <a:r>
              <a:rPr lang="fr-BE" dirty="0"/>
              <a:t> to </a:t>
            </a:r>
            <a:r>
              <a:rPr lang="fr-BE" dirty="0" err="1"/>
              <a:t>participatory</a:t>
            </a:r>
            <a:r>
              <a:rPr lang="fr-BE" dirty="0"/>
              <a:t> practices, </a:t>
            </a:r>
            <a:r>
              <a:rPr lang="fr-BE" dirty="0" err="1"/>
              <a:t>architects</a:t>
            </a:r>
            <a:r>
              <a:rPr lang="fr-BE" dirty="0"/>
              <a:t>’ </a:t>
            </a:r>
            <a:r>
              <a:rPr lang="fr-BE" dirty="0" err="1"/>
              <a:t>views</a:t>
            </a:r>
            <a:r>
              <a:rPr lang="fr-BE" dirty="0"/>
              <a:t> are mixed.</a:t>
            </a:r>
          </a:p>
          <a:p>
            <a:r>
              <a:rPr lang="fr-BE" dirty="0" err="1"/>
              <a:t>Some</a:t>
            </a:r>
            <a:r>
              <a:rPr lang="fr-BE" dirty="0"/>
              <a:t>, like Geraldine, </a:t>
            </a:r>
            <a:r>
              <a:rPr lang="fr-BE" dirty="0" err="1"/>
              <a:t>see</a:t>
            </a:r>
            <a:r>
              <a:rPr lang="fr-BE" dirty="0"/>
              <a:t> participation as a </a:t>
            </a:r>
            <a:r>
              <a:rPr lang="fr-BE" dirty="0" err="1"/>
              <a:t>way</a:t>
            </a:r>
            <a:r>
              <a:rPr lang="fr-BE" dirty="0"/>
              <a:t> to </a:t>
            </a:r>
            <a:r>
              <a:rPr lang="fr-BE" dirty="0" err="1"/>
              <a:t>bring</a:t>
            </a:r>
            <a:r>
              <a:rPr lang="fr-BE" dirty="0"/>
              <a:t> multiple perspectives </a:t>
            </a:r>
            <a:r>
              <a:rPr lang="fr-BE" dirty="0" err="1"/>
              <a:t>into</a:t>
            </a:r>
            <a:r>
              <a:rPr lang="fr-BE" dirty="0"/>
              <a:t> the design process, </a:t>
            </a:r>
            <a:r>
              <a:rPr lang="fr-BE" dirty="0" err="1"/>
              <a:t>enriching</a:t>
            </a:r>
            <a:r>
              <a:rPr lang="fr-BE" dirty="0"/>
              <a:t> the final </a:t>
            </a:r>
            <a:r>
              <a:rPr lang="fr-BE" dirty="0" err="1"/>
              <a:t>product</a:t>
            </a:r>
            <a:r>
              <a:rPr lang="fr-BE" dirty="0"/>
              <a:t>. </a:t>
            </a:r>
            <a:r>
              <a:rPr lang="fr-BE" dirty="0" err="1"/>
              <a:t>Others</a:t>
            </a:r>
            <a:r>
              <a:rPr lang="fr-BE" dirty="0"/>
              <a:t>, like Baptiste, are more </a:t>
            </a:r>
            <a:r>
              <a:rPr lang="fr-BE" dirty="0" err="1"/>
              <a:t>skeptical</a:t>
            </a:r>
            <a:r>
              <a:rPr lang="fr-BE" dirty="0"/>
              <a:t>, </a:t>
            </a:r>
            <a:r>
              <a:rPr lang="fr-BE" dirty="0" err="1"/>
              <a:t>worrying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participation </a:t>
            </a:r>
            <a:r>
              <a:rPr lang="fr-BE" dirty="0" err="1"/>
              <a:t>raises</a:t>
            </a:r>
            <a:r>
              <a:rPr lang="fr-BE" dirty="0"/>
              <a:t> client expectations to </a:t>
            </a:r>
            <a:r>
              <a:rPr lang="fr-BE" dirty="0" err="1"/>
              <a:t>unrealistic</a:t>
            </a:r>
            <a:r>
              <a:rPr lang="fr-BE" dirty="0"/>
              <a:t> </a:t>
            </a:r>
            <a:r>
              <a:rPr lang="fr-BE" dirty="0" err="1"/>
              <a:t>levels</a:t>
            </a:r>
            <a:r>
              <a:rPr lang="fr-BE" dirty="0"/>
              <a:t> and </a:t>
            </a:r>
            <a:r>
              <a:rPr lang="fr-BE" dirty="0" err="1"/>
              <a:t>could</a:t>
            </a:r>
            <a:r>
              <a:rPr lang="fr-BE" dirty="0"/>
              <a:t> lead to </a:t>
            </a:r>
            <a:r>
              <a:rPr lang="fr-BE" dirty="0" err="1"/>
              <a:t>disappointment</a:t>
            </a:r>
            <a:r>
              <a:rPr lang="fr-BE" dirty="0"/>
              <a:t> if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ideas</a:t>
            </a:r>
            <a:r>
              <a:rPr lang="fr-BE" dirty="0"/>
              <a:t> are not </a:t>
            </a:r>
            <a:r>
              <a:rPr lang="fr-BE" dirty="0" err="1"/>
              <a:t>fully</a:t>
            </a:r>
            <a:r>
              <a:rPr lang="fr-BE" dirty="0"/>
              <a:t> </a:t>
            </a:r>
            <a:r>
              <a:rPr lang="fr-BE" dirty="0" err="1"/>
              <a:t>implemented</a:t>
            </a:r>
            <a:r>
              <a:rPr lang="fr-BE" dirty="0"/>
              <a:t>.</a:t>
            </a:r>
          </a:p>
          <a:p>
            <a:r>
              <a:rPr lang="fr-BE" dirty="0"/>
              <a:t>A </a:t>
            </a:r>
            <a:r>
              <a:rPr lang="fr-BE" dirty="0" err="1"/>
              <a:t>common</a:t>
            </a:r>
            <a:r>
              <a:rPr lang="fr-BE" dirty="0"/>
              <a:t> </a:t>
            </a:r>
            <a:r>
              <a:rPr lang="fr-BE" dirty="0" err="1"/>
              <a:t>concern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the clients’ </a:t>
            </a:r>
            <a:r>
              <a:rPr lang="fr-BE" dirty="0" err="1"/>
              <a:t>lack</a:t>
            </a:r>
            <a:r>
              <a:rPr lang="fr-BE" dirty="0"/>
              <a:t> of </a:t>
            </a:r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knowledge</a:t>
            </a:r>
            <a:r>
              <a:rPr lang="fr-BE" dirty="0"/>
              <a:t>, </a:t>
            </a:r>
            <a:r>
              <a:rPr lang="fr-BE" dirty="0" err="1"/>
              <a:t>which</a:t>
            </a:r>
            <a:r>
              <a:rPr lang="fr-BE" dirty="0"/>
              <a:t> </a:t>
            </a:r>
            <a:r>
              <a:rPr lang="fr-BE" dirty="0" err="1"/>
              <a:t>makes</a:t>
            </a:r>
            <a:r>
              <a:rPr lang="fr-BE" dirty="0"/>
              <a:t> </a:t>
            </a:r>
            <a:r>
              <a:rPr lang="fr-BE" dirty="0" err="1"/>
              <a:t>meaningful</a:t>
            </a:r>
            <a:r>
              <a:rPr lang="fr-BE" dirty="0"/>
              <a:t> participation </a:t>
            </a:r>
            <a:r>
              <a:rPr lang="fr-BE" dirty="0" err="1"/>
              <a:t>difficult</a:t>
            </a:r>
            <a:r>
              <a:rPr lang="fr-BE" dirty="0"/>
              <a:t>. As a </a:t>
            </a:r>
            <a:r>
              <a:rPr lang="fr-BE" dirty="0" err="1"/>
              <a:t>result</a:t>
            </a:r>
            <a:r>
              <a:rPr lang="fr-BE" dirty="0"/>
              <a:t>, participation in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tends to </a:t>
            </a:r>
            <a:r>
              <a:rPr lang="fr-BE" dirty="0" err="1"/>
              <a:t>be</a:t>
            </a:r>
            <a:r>
              <a:rPr lang="fr-BE" dirty="0"/>
              <a:t> more consultative </a:t>
            </a:r>
            <a:r>
              <a:rPr lang="fr-BE" dirty="0" err="1"/>
              <a:t>than</a:t>
            </a:r>
            <a:r>
              <a:rPr lang="fr-BE" dirty="0"/>
              <a:t> </a:t>
            </a:r>
            <a:r>
              <a:rPr lang="fr-BE" dirty="0" err="1"/>
              <a:t>truly</a:t>
            </a:r>
            <a:r>
              <a:rPr lang="fr-BE" dirty="0"/>
              <a:t> collaborative.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0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2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identified</a:t>
            </a:r>
            <a:r>
              <a:rPr lang="fr-BE" dirty="0"/>
              <a:t> </a:t>
            </a:r>
            <a:r>
              <a:rPr lang="fr-BE" dirty="0" err="1"/>
              <a:t>several</a:t>
            </a:r>
            <a:r>
              <a:rPr lang="fr-BE" dirty="0"/>
              <a:t> </a:t>
            </a:r>
            <a:r>
              <a:rPr lang="fr-BE" dirty="0" err="1"/>
              <a:t>barriers</a:t>
            </a:r>
            <a:r>
              <a:rPr lang="fr-BE" dirty="0"/>
              <a:t> to effective participation.</a:t>
            </a:r>
          </a:p>
          <a:p>
            <a:r>
              <a:rPr lang="fr-BE" dirty="0"/>
              <a:t>First, clients </a:t>
            </a:r>
            <a:r>
              <a:rPr lang="fr-BE" dirty="0" err="1"/>
              <a:t>often</a:t>
            </a:r>
            <a:r>
              <a:rPr lang="fr-BE" dirty="0"/>
              <a:t> </a:t>
            </a:r>
            <a:r>
              <a:rPr lang="fr-BE" dirty="0" err="1"/>
              <a:t>lack</a:t>
            </a:r>
            <a:r>
              <a:rPr lang="fr-BE" dirty="0"/>
              <a:t> the </a:t>
            </a:r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knowledge</a:t>
            </a:r>
            <a:r>
              <a:rPr lang="fr-BE" dirty="0"/>
              <a:t> </a:t>
            </a:r>
            <a:r>
              <a:rPr lang="fr-BE" dirty="0" err="1"/>
              <a:t>needed</a:t>
            </a:r>
            <a:r>
              <a:rPr lang="fr-BE" dirty="0"/>
              <a:t> to engage </a:t>
            </a:r>
            <a:r>
              <a:rPr lang="fr-BE" dirty="0" err="1"/>
              <a:t>meaningfully</a:t>
            </a:r>
            <a:r>
              <a:rPr lang="fr-BE" dirty="0"/>
              <a:t> in the design process. This </a:t>
            </a:r>
            <a:r>
              <a:rPr lang="fr-BE" dirty="0" err="1"/>
              <a:t>creates</a:t>
            </a:r>
            <a:r>
              <a:rPr lang="fr-BE" dirty="0"/>
              <a:t> a gap </a:t>
            </a:r>
            <a:r>
              <a:rPr lang="fr-BE" dirty="0" err="1"/>
              <a:t>between</a:t>
            </a:r>
            <a:r>
              <a:rPr lang="fr-BE" dirty="0"/>
              <a:t> the </a:t>
            </a:r>
            <a:r>
              <a:rPr lang="fr-BE" dirty="0" err="1"/>
              <a:t>architect’s</a:t>
            </a:r>
            <a:r>
              <a:rPr lang="fr-BE" dirty="0"/>
              <a:t> vision and the </a:t>
            </a:r>
            <a:r>
              <a:rPr lang="fr-BE" dirty="0" err="1"/>
              <a:t>client’s</a:t>
            </a:r>
            <a:r>
              <a:rPr lang="fr-BE" dirty="0"/>
              <a:t> </a:t>
            </a:r>
            <a:r>
              <a:rPr lang="fr-BE" dirty="0" err="1"/>
              <a:t>ability</a:t>
            </a:r>
            <a:r>
              <a:rPr lang="fr-BE" dirty="0"/>
              <a:t> to </a:t>
            </a:r>
            <a:r>
              <a:rPr lang="fr-BE" dirty="0" err="1"/>
              <a:t>contribute</a:t>
            </a:r>
            <a:r>
              <a:rPr lang="fr-BE" dirty="0"/>
              <a:t> </a:t>
            </a:r>
            <a:r>
              <a:rPr lang="fr-BE" dirty="0" err="1"/>
              <a:t>constructively</a:t>
            </a:r>
            <a:r>
              <a:rPr lang="fr-BE" dirty="0"/>
              <a:t>.</a:t>
            </a:r>
          </a:p>
          <a:p>
            <a:r>
              <a:rPr lang="fr-BE" dirty="0"/>
              <a:t>Second, cultural and </a:t>
            </a:r>
            <a:r>
              <a:rPr lang="fr-BE" dirty="0" err="1"/>
              <a:t>aesthetic</a:t>
            </a:r>
            <a:r>
              <a:rPr lang="fr-BE" dirty="0"/>
              <a:t> </a:t>
            </a:r>
            <a:r>
              <a:rPr lang="fr-BE" dirty="0" err="1"/>
              <a:t>differences</a:t>
            </a:r>
            <a:r>
              <a:rPr lang="fr-BE" dirty="0"/>
              <a:t> can </a:t>
            </a:r>
            <a:r>
              <a:rPr lang="fr-BE" dirty="0" err="1"/>
              <a:t>create</a:t>
            </a:r>
            <a:r>
              <a:rPr lang="fr-BE" dirty="0"/>
              <a:t> tension.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may</a:t>
            </a:r>
            <a:r>
              <a:rPr lang="fr-BE" dirty="0"/>
              <a:t> struggle to </a:t>
            </a:r>
            <a:r>
              <a:rPr lang="fr-BE" dirty="0" err="1"/>
              <a:t>reconcile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professional</a:t>
            </a:r>
            <a:r>
              <a:rPr lang="fr-BE" dirty="0"/>
              <a:t> standards </a:t>
            </a:r>
            <a:r>
              <a:rPr lang="fr-BE" dirty="0" err="1"/>
              <a:t>with</a:t>
            </a:r>
            <a:r>
              <a:rPr lang="fr-BE" dirty="0"/>
              <a:t> clients' </a:t>
            </a:r>
            <a:r>
              <a:rPr lang="fr-BE" dirty="0" err="1"/>
              <a:t>personal</a:t>
            </a:r>
            <a:r>
              <a:rPr lang="fr-BE" dirty="0"/>
              <a:t> tastes, </a:t>
            </a:r>
            <a:r>
              <a:rPr lang="fr-BE" dirty="0" err="1"/>
              <a:t>which</a:t>
            </a:r>
            <a:r>
              <a:rPr lang="fr-BE" dirty="0"/>
              <a:t> </a:t>
            </a:r>
            <a:r>
              <a:rPr lang="fr-BE" dirty="0" err="1"/>
              <a:t>sometimes</a:t>
            </a:r>
            <a:r>
              <a:rPr lang="fr-BE" dirty="0"/>
              <a:t> clash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broader</a:t>
            </a:r>
            <a:r>
              <a:rPr lang="fr-BE" dirty="0"/>
              <a:t> design </a:t>
            </a:r>
            <a:r>
              <a:rPr lang="fr-BE" dirty="0" err="1"/>
              <a:t>principles</a:t>
            </a:r>
            <a:r>
              <a:rPr lang="fr-BE" dirty="0"/>
              <a:t>.</a:t>
            </a:r>
          </a:p>
          <a:p>
            <a:r>
              <a:rPr lang="fr-BE" dirty="0" err="1"/>
              <a:t>Finally</a:t>
            </a:r>
            <a:r>
              <a:rPr lang="fr-BE" dirty="0"/>
              <a:t>, </a:t>
            </a:r>
            <a:r>
              <a:rPr lang="fr-BE" dirty="0" err="1"/>
              <a:t>many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feel</a:t>
            </a:r>
            <a:r>
              <a:rPr lang="fr-BE" dirty="0"/>
              <a:t> </a:t>
            </a:r>
            <a:r>
              <a:rPr lang="fr-BE" dirty="0" err="1"/>
              <a:t>unprepared</a:t>
            </a:r>
            <a:r>
              <a:rPr lang="fr-BE" dirty="0"/>
              <a:t> to manage the </a:t>
            </a:r>
            <a:r>
              <a:rPr lang="fr-BE" dirty="0" err="1"/>
              <a:t>relational</a:t>
            </a:r>
            <a:r>
              <a:rPr lang="fr-BE" dirty="0"/>
              <a:t> </a:t>
            </a:r>
            <a:r>
              <a:rPr lang="fr-BE" dirty="0" err="1"/>
              <a:t>dynamics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come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involving</a:t>
            </a:r>
            <a:r>
              <a:rPr lang="fr-BE" dirty="0"/>
              <a:t> clients </a:t>
            </a:r>
            <a:r>
              <a:rPr lang="fr-BE" dirty="0" err="1"/>
              <a:t>deeply</a:t>
            </a:r>
            <a:r>
              <a:rPr lang="fr-BE" dirty="0"/>
              <a:t> in the process. </a:t>
            </a:r>
            <a:r>
              <a:rPr lang="fr-BE" dirty="0" err="1"/>
              <a:t>While</a:t>
            </a:r>
            <a:r>
              <a:rPr lang="fr-BE" dirty="0"/>
              <a:t> </a:t>
            </a:r>
            <a:r>
              <a:rPr lang="fr-BE" dirty="0" err="1"/>
              <a:t>they</a:t>
            </a:r>
            <a:r>
              <a:rPr lang="fr-BE" dirty="0"/>
              <a:t> </a:t>
            </a:r>
            <a:r>
              <a:rPr lang="fr-BE" dirty="0" err="1"/>
              <a:t>recognize</a:t>
            </a:r>
            <a:r>
              <a:rPr lang="fr-BE" dirty="0"/>
              <a:t> the importance of </a:t>
            </a: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skills</a:t>
            </a:r>
            <a:r>
              <a:rPr lang="fr-BE" dirty="0"/>
              <a:t>, few have been </a:t>
            </a:r>
            <a:r>
              <a:rPr lang="fr-BE" dirty="0" err="1"/>
              <a:t>formally</a:t>
            </a:r>
            <a:r>
              <a:rPr lang="fr-BE" dirty="0"/>
              <a:t> </a:t>
            </a:r>
            <a:r>
              <a:rPr lang="fr-BE" dirty="0" err="1"/>
              <a:t>trained</a:t>
            </a:r>
            <a:r>
              <a:rPr lang="fr-BE" dirty="0"/>
              <a:t> in the </a:t>
            </a:r>
            <a:r>
              <a:rPr lang="fr-BE" dirty="0" err="1"/>
              <a:t>interpersonal</a:t>
            </a:r>
            <a:r>
              <a:rPr lang="fr-BE" dirty="0"/>
              <a:t> aspects of participation, </a:t>
            </a:r>
            <a:r>
              <a:rPr lang="fr-BE" dirty="0" err="1"/>
              <a:t>which</a:t>
            </a:r>
            <a:r>
              <a:rPr lang="fr-BE" dirty="0"/>
              <a:t> can lead to stress and communication breakdowns.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2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 conclusion,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findings</a:t>
            </a:r>
            <a:r>
              <a:rPr lang="fr-BE" dirty="0"/>
              <a:t> </a:t>
            </a:r>
            <a:r>
              <a:rPr lang="fr-BE" dirty="0" err="1"/>
              <a:t>suggest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most</a:t>
            </a:r>
            <a:r>
              <a:rPr lang="fr-BE" dirty="0"/>
              <a:t>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lean</a:t>
            </a:r>
            <a:r>
              <a:rPr lang="fr-BE" dirty="0"/>
              <a:t> </a:t>
            </a:r>
            <a:r>
              <a:rPr lang="fr-BE" dirty="0" err="1"/>
              <a:t>towards</a:t>
            </a:r>
            <a:r>
              <a:rPr lang="fr-BE" dirty="0"/>
              <a:t> consultative </a:t>
            </a:r>
            <a:r>
              <a:rPr lang="fr-BE" dirty="0" err="1"/>
              <a:t>rather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</a:t>
            </a:r>
            <a:r>
              <a:rPr lang="fr-BE" dirty="0" err="1"/>
              <a:t>fully</a:t>
            </a:r>
            <a:r>
              <a:rPr lang="fr-BE" dirty="0"/>
              <a:t> </a:t>
            </a:r>
            <a:r>
              <a:rPr lang="fr-BE" dirty="0" err="1"/>
              <a:t>participatory</a:t>
            </a:r>
            <a:r>
              <a:rPr lang="fr-BE" dirty="0"/>
              <a:t> practices in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design. </a:t>
            </a:r>
            <a:r>
              <a:rPr lang="fr-BE" dirty="0" err="1"/>
              <a:t>While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interest</a:t>
            </a:r>
            <a:r>
              <a:rPr lang="fr-BE" dirty="0"/>
              <a:t> in </a:t>
            </a:r>
            <a:r>
              <a:rPr lang="fr-BE" dirty="0" err="1"/>
              <a:t>tools</a:t>
            </a:r>
            <a:r>
              <a:rPr lang="fr-BE" dirty="0"/>
              <a:t> like </a:t>
            </a:r>
            <a:r>
              <a:rPr lang="fr-BE" dirty="0" err="1"/>
              <a:t>virtual</a:t>
            </a:r>
            <a:r>
              <a:rPr lang="fr-BE" dirty="0"/>
              <a:t> reality and </a:t>
            </a:r>
            <a:r>
              <a:rPr lang="fr-BE" dirty="0" err="1"/>
              <a:t>mood</a:t>
            </a:r>
            <a:r>
              <a:rPr lang="fr-BE" dirty="0"/>
              <a:t> </a:t>
            </a:r>
            <a:r>
              <a:rPr lang="fr-BE" dirty="0" err="1"/>
              <a:t>boards</a:t>
            </a:r>
            <a:r>
              <a:rPr lang="fr-BE" dirty="0"/>
              <a:t> to </a:t>
            </a:r>
            <a:r>
              <a:rPr lang="fr-BE" dirty="0" err="1"/>
              <a:t>enhance</a:t>
            </a:r>
            <a:r>
              <a:rPr lang="fr-BE" dirty="0"/>
              <a:t> client engagement, </a:t>
            </a:r>
            <a:r>
              <a:rPr lang="fr-BE" dirty="0" err="1"/>
              <a:t>these</a:t>
            </a:r>
            <a:r>
              <a:rPr lang="fr-BE" dirty="0"/>
              <a:t> innovations </a:t>
            </a:r>
            <a:r>
              <a:rPr lang="fr-BE" dirty="0" err="1"/>
              <a:t>remain</a:t>
            </a:r>
            <a:r>
              <a:rPr lang="fr-BE" dirty="0"/>
              <a:t> </a:t>
            </a:r>
            <a:r>
              <a:rPr lang="fr-BE" dirty="0" err="1"/>
              <a:t>underutilized</a:t>
            </a:r>
            <a:r>
              <a:rPr lang="fr-BE" dirty="0"/>
              <a:t>.</a:t>
            </a:r>
          </a:p>
          <a:p>
            <a:r>
              <a:rPr lang="fr-BE" dirty="0"/>
              <a:t>The </a:t>
            </a:r>
            <a:r>
              <a:rPr lang="fr-BE" dirty="0" err="1"/>
              <a:t>biggest</a:t>
            </a:r>
            <a:r>
              <a:rPr lang="fr-BE" dirty="0"/>
              <a:t> </a:t>
            </a:r>
            <a:r>
              <a:rPr lang="fr-BE" dirty="0" err="1"/>
              <a:t>barriers</a:t>
            </a:r>
            <a:r>
              <a:rPr lang="fr-BE" dirty="0"/>
              <a:t> to participation </a:t>
            </a:r>
            <a:r>
              <a:rPr lang="fr-BE" dirty="0" err="1"/>
              <a:t>include</a:t>
            </a:r>
            <a:r>
              <a:rPr lang="fr-BE" dirty="0"/>
              <a:t> clients’ </a:t>
            </a:r>
            <a:r>
              <a:rPr lang="fr-BE" dirty="0" err="1"/>
              <a:t>lack</a:t>
            </a:r>
            <a:r>
              <a:rPr lang="fr-BE" dirty="0"/>
              <a:t> of </a:t>
            </a:r>
            <a:r>
              <a:rPr lang="fr-BE" dirty="0" err="1"/>
              <a:t>knowledge</a:t>
            </a:r>
            <a:r>
              <a:rPr lang="fr-BE" dirty="0"/>
              <a:t>, </a:t>
            </a:r>
            <a:r>
              <a:rPr lang="fr-BE" dirty="0" err="1"/>
              <a:t>aesthetic</a:t>
            </a:r>
            <a:r>
              <a:rPr lang="fr-BE" dirty="0"/>
              <a:t> </a:t>
            </a:r>
            <a:r>
              <a:rPr lang="fr-BE" dirty="0" err="1"/>
              <a:t>differences</a:t>
            </a:r>
            <a:r>
              <a:rPr lang="fr-BE" dirty="0"/>
              <a:t>, and </a:t>
            </a:r>
            <a:r>
              <a:rPr lang="fr-BE" dirty="0" err="1"/>
              <a:t>architects</a:t>
            </a:r>
            <a:r>
              <a:rPr lang="fr-BE" dirty="0"/>
              <a:t>' </a:t>
            </a:r>
            <a:r>
              <a:rPr lang="fr-BE" dirty="0" err="1"/>
              <a:t>limited</a:t>
            </a:r>
            <a:r>
              <a:rPr lang="fr-BE" dirty="0"/>
              <a:t> </a:t>
            </a:r>
            <a:r>
              <a:rPr lang="fr-BE" dirty="0" err="1"/>
              <a:t>interpersonal</a:t>
            </a:r>
            <a:r>
              <a:rPr lang="fr-BE" dirty="0"/>
              <a:t> training. To </a:t>
            </a:r>
            <a:r>
              <a:rPr lang="fr-BE" dirty="0" err="1"/>
              <a:t>address</a:t>
            </a:r>
            <a:r>
              <a:rPr lang="fr-BE" dirty="0"/>
              <a:t> </a:t>
            </a:r>
            <a:r>
              <a:rPr lang="fr-BE" dirty="0" err="1"/>
              <a:t>these</a:t>
            </a:r>
            <a:r>
              <a:rPr lang="fr-BE" dirty="0"/>
              <a:t> challenges,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believe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</a:t>
            </a:r>
            <a:r>
              <a:rPr lang="fr-BE" dirty="0" err="1"/>
              <a:t>need</a:t>
            </a:r>
            <a:r>
              <a:rPr lang="fr-BE" dirty="0"/>
              <a:t> for architectural training programs to </a:t>
            </a:r>
            <a:r>
              <a:rPr lang="fr-BE" dirty="0" err="1"/>
              <a:t>include</a:t>
            </a:r>
            <a:r>
              <a:rPr lang="fr-BE" dirty="0"/>
              <a:t> more focus on </a:t>
            </a:r>
            <a:r>
              <a:rPr lang="fr-BE" dirty="0" err="1"/>
              <a:t>participatory</a:t>
            </a:r>
            <a:r>
              <a:rPr lang="fr-BE" dirty="0"/>
              <a:t> </a:t>
            </a:r>
            <a:r>
              <a:rPr lang="fr-BE" dirty="0" err="1"/>
              <a:t>methods</a:t>
            </a:r>
            <a:r>
              <a:rPr lang="fr-BE" dirty="0"/>
              <a:t> and </a:t>
            </a:r>
            <a:r>
              <a:rPr lang="fr-BE" dirty="0" err="1"/>
              <a:t>relational</a:t>
            </a:r>
            <a:r>
              <a:rPr lang="fr-BE" dirty="0"/>
              <a:t> </a:t>
            </a:r>
            <a:r>
              <a:rPr lang="fr-BE" dirty="0" err="1"/>
              <a:t>skills</a:t>
            </a:r>
            <a:r>
              <a:rPr lang="fr-BE" dirty="0"/>
              <a:t>.</a:t>
            </a:r>
          </a:p>
          <a:p>
            <a:r>
              <a:rPr lang="fr-BE" dirty="0" err="1"/>
              <a:t>Further</a:t>
            </a:r>
            <a:r>
              <a:rPr lang="fr-BE" dirty="0"/>
              <a:t> </a:t>
            </a:r>
            <a:r>
              <a:rPr lang="fr-BE" dirty="0" err="1"/>
              <a:t>research</a:t>
            </a:r>
            <a:r>
              <a:rPr lang="fr-BE" dirty="0"/>
              <a:t> </a:t>
            </a:r>
            <a:r>
              <a:rPr lang="fr-BE" dirty="0" err="1"/>
              <a:t>could</a:t>
            </a:r>
            <a:r>
              <a:rPr lang="fr-BE" dirty="0"/>
              <a:t> explore how to </a:t>
            </a:r>
            <a:r>
              <a:rPr lang="fr-BE" dirty="0" err="1"/>
              <a:t>systematically</a:t>
            </a:r>
            <a:r>
              <a:rPr lang="fr-BE" dirty="0"/>
              <a:t> </a:t>
            </a:r>
            <a:r>
              <a:rPr lang="fr-BE" dirty="0" err="1"/>
              <a:t>integrate</a:t>
            </a:r>
            <a:r>
              <a:rPr lang="fr-BE" dirty="0"/>
              <a:t> </a:t>
            </a:r>
            <a:r>
              <a:rPr lang="fr-BE" dirty="0" err="1"/>
              <a:t>participatory</a:t>
            </a:r>
            <a:r>
              <a:rPr lang="fr-BE" dirty="0"/>
              <a:t> </a:t>
            </a:r>
            <a:r>
              <a:rPr lang="fr-BE" dirty="0" err="1"/>
              <a:t>tools</a:t>
            </a:r>
            <a:r>
              <a:rPr lang="fr-BE" dirty="0"/>
              <a:t> </a:t>
            </a:r>
            <a:r>
              <a:rPr lang="fr-BE" dirty="0" err="1"/>
              <a:t>into</a:t>
            </a:r>
            <a:r>
              <a:rPr lang="fr-BE" dirty="0"/>
              <a:t> </a:t>
            </a:r>
            <a:r>
              <a:rPr lang="fr-BE" dirty="0" err="1"/>
              <a:t>small</a:t>
            </a:r>
            <a:r>
              <a:rPr lang="fr-BE" dirty="0"/>
              <a:t> architectural practices and </a:t>
            </a:r>
            <a:r>
              <a:rPr lang="fr-BE" dirty="0" err="1"/>
              <a:t>whether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could</a:t>
            </a:r>
            <a:r>
              <a:rPr lang="fr-BE" dirty="0"/>
              <a:t> lead to </a:t>
            </a:r>
            <a:r>
              <a:rPr lang="fr-BE" dirty="0" err="1"/>
              <a:t>improved</a:t>
            </a:r>
            <a:r>
              <a:rPr lang="fr-BE" dirty="0"/>
              <a:t> client satisfaction and </a:t>
            </a:r>
            <a:r>
              <a:rPr lang="fr-BE" dirty="0" err="1"/>
              <a:t>project</a:t>
            </a:r>
            <a:r>
              <a:rPr lang="fr-BE" dirty="0"/>
              <a:t> </a:t>
            </a:r>
            <a:r>
              <a:rPr lang="fr-BE" dirty="0" err="1"/>
              <a:t>outcomes</a:t>
            </a:r>
            <a:r>
              <a:rPr lang="fr-BE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attention. If </a:t>
            </a:r>
            <a:r>
              <a:rPr lang="fr-BE" dirty="0" err="1"/>
              <a:t>you</a:t>
            </a:r>
            <a:r>
              <a:rPr lang="fr-BE" dirty="0"/>
              <a:t> have </a:t>
            </a:r>
            <a:r>
              <a:rPr lang="fr-BE" dirty="0" err="1"/>
              <a:t>any</a:t>
            </a:r>
            <a:r>
              <a:rPr lang="fr-BE" dirty="0"/>
              <a:t> questions or </a:t>
            </a:r>
            <a:r>
              <a:rPr lang="fr-BE" dirty="0" err="1"/>
              <a:t>would</a:t>
            </a:r>
            <a:r>
              <a:rPr lang="fr-BE" dirty="0"/>
              <a:t> like to </a:t>
            </a:r>
            <a:r>
              <a:rPr lang="fr-BE" dirty="0" err="1"/>
              <a:t>discuss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research</a:t>
            </a:r>
            <a:r>
              <a:rPr lang="fr-BE" dirty="0"/>
              <a:t> </a:t>
            </a:r>
            <a:r>
              <a:rPr lang="fr-BE" dirty="0" err="1"/>
              <a:t>further</a:t>
            </a:r>
            <a:r>
              <a:rPr lang="fr-BE" dirty="0"/>
              <a:t>, </a:t>
            </a:r>
            <a:r>
              <a:rPr lang="fr-BE" dirty="0" err="1"/>
              <a:t>feel</a:t>
            </a:r>
            <a:r>
              <a:rPr lang="fr-BE" dirty="0"/>
              <a:t> free to contact us at the emails </a:t>
            </a:r>
            <a:r>
              <a:rPr lang="fr-BE" dirty="0" err="1"/>
              <a:t>listed</a:t>
            </a:r>
            <a:r>
              <a:rPr lang="fr-BE" dirty="0"/>
              <a:t> on the screen. </a:t>
            </a:r>
            <a:r>
              <a:rPr lang="fr-BE" dirty="0" err="1"/>
              <a:t>I’m</a:t>
            </a:r>
            <a:r>
              <a:rPr lang="fr-BE" dirty="0"/>
              <a:t> happy to </a:t>
            </a:r>
            <a:r>
              <a:rPr lang="fr-BE" dirty="0" err="1"/>
              <a:t>take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questions </a:t>
            </a:r>
            <a:r>
              <a:rPr lang="fr-BE" dirty="0" err="1"/>
              <a:t>now</a:t>
            </a:r>
            <a:r>
              <a:rPr lang="fr-BE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1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To </a:t>
            </a:r>
            <a:r>
              <a:rPr lang="fr-BE" dirty="0" err="1"/>
              <a:t>begin</a:t>
            </a:r>
            <a:r>
              <a:rPr lang="fr-BE" dirty="0"/>
              <a:t>, </a:t>
            </a:r>
            <a:r>
              <a:rPr lang="fr-BE" dirty="0" err="1"/>
              <a:t>let’s</a:t>
            </a:r>
            <a:r>
              <a:rPr lang="fr-BE" dirty="0"/>
              <a:t> set the </a:t>
            </a:r>
            <a:r>
              <a:rPr lang="fr-BE" dirty="0" err="1"/>
              <a:t>context</a:t>
            </a:r>
            <a:r>
              <a:rPr lang="fr-BE" dirty="0"/>
              <a:t>.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the dominant </a:t>
            </a:r>
            <a:r>
              <a:rPr lang="fr-BE" dirty="0" err="1"/>
              <a:t>sector</a:t>
            </a:r>
            <a:r>
              <a:rPr lang="fr-BE" dirty="0"/>
              <a:t> for architectural practices in </a:t>
            </a:r>
            <a:r>
              <a:rPr lang="fr-BE" dirty="0" err="1"/>
              <a:t>Belgium</a:t>
            </a:r>
            <a:r>
              <a:rPr lang="fr-BE" dirty="0"/>
              <a:t>, </a:t>
            </a:r>
            <a:r>
              <a:rPr lang="fr-BE" dirty="0" err="1"/>
              <a:t>with</a:t>
            </a:r>
            <a:r>
              <a:rPr lang="fr-BE" dirty="0"/>
              <a:t> 89% of architectural </a:t>
            </a:r>
            <a:r>
              <a:rPr lang="fr-BE" dirty="0" err="1"/>
              <a:t>firms</a:t>
            </a:r>
            <a:r>
              <a:rPr lang="fr-BE" dirty="0"/>
              <a:t> </a:t>
            </a:r>
            <a:r>
              <a:rPr lang="fr-BE" dirty="0" err="1"/>
              <a:t>engaged</a:t>
            </a:r>
            <a:r>
              <a:rPr lang="fr-BE" dirty="0"/>
              <a:t> in </a:t>
            </a:r>
            <a:r>
              <a:rPr lang="fr-BE" dirty="0" err="1"/>
              <a:t>residential</a:t>
            </a:r>
            <a:r>
              <a:rPr lang="fr-BE" dirty="0"/>
              <a:t> design. </a:t>
            </a:r>
            <a:r>
              <a:rPr lang="fr-BE" dirty="0" err="1"/>
              <a:t>Given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dominance,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play</a:t>
            </a:r>
            <a:r>
              <a:rPr lang="fr-BE" dirty="0"/>
              <a:t> a crucial </a:t>
            </a:r>
            <a:r>
              <a:rPr lang="fr-BE" dirty="0" err="1"/>
              <a:t>role</a:t>
            </a:r>
            <a:r>
              <a:rPr lang="fr-BE" dirty="0"/>
              <a:t> in </a:t>
            </a:r>
            <a:r>
              <a:rPr lang="fr-BE" dirty="0" err="1"/>
              <a:t>shaping</a:t>
            </a:r>
            <a:r>
              <a:rPr lang="fr-BE" dirty="0"/>
              <a:t> the </a:t>
            </a:r>
            <a:r>
              <a:rPr lang="fr-BE" dirty="0" err="1"/>
              <a:t>housing</a:t>
            </a:r>
            <a:r>
              <a:rPr lang="fr-BE" dirty="0"/>
              <a:t> </a:t>
            </a:r>
            <a:r>
              <a:rPr lang="fr-BE" dirty="0" err="1"/>
              <a:t>landscape</a:t>
            </a:r>
            <a:r>
              <a:rPr lang="fr-BE" dirty="0"/>
              <a:t>. </a:t>
            </a:r>
            <a:r>
              <a:rPr lang="fr-BE" dirty="0" err="1"/>
              <a:t>However</a:t>
            </a:r>
            <a:r>
              <a:rPr lang="fr-BE" dirty="0"/>
              <a:t>, </a:t>
            </a:r>
            <a:r>
              <a:rPr lang="fr-BE" dirty="0" err="1"/>
              <a:t>they</a:t>
            </a:r>
            <a:r>
              <a:rPr lang="fr-BE" dirty="0"/>
              <a:t> face a constant challenge: how to balance </a:t>
            </a:r>
            <a:r>
              <a:rPr lang="fr-BE" dirty="0" err="1"/>
              <a:t>meaningful</a:t>
            </a:r>
            <a:r>
              <a:rPr lang="fr-BE" dirty="0"/>
              <a:t> user-client </a:t>
            </a:r>
            <a:r>
              <a:rPr lang="fr-BE" dirty="0" err="1"/>
              <a:t>involvement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maintaining</a:t>
            </a:r>
            <a:r>
              <a:rPr lang="fr-BE" dirty="0"/>
              <a:t> control over the design process. This </a:t>
            </a:r>
            <a:r>
              <a:rPr lang="fr-BE" dirty="0" err="1"/>
              <a:t>study</a:t>
            </a:r>
            <a:r>
              <a:rPr lang="fr-BE" dirty="0"/>
              <a:t> explores how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perceive</a:t>
            </a:r>
            <a:r>
              <a:rPr lang="fr-BE" dirty="0"/>
              <a:t> and manage user-client </a:t>
            </a:r>
            <a:r>
              <a:rPr lang="fr-BE" dirty="0" err="1"/>
              <a:t>involvement</a:t>
            </a:r>
            <a:r>
              <a:rPr lang="fr-BE" dirty="0"/>
              <a:t> in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design.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1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Let’s</a:t>
            </a:r>
            <a:r>
              <a:rPr lang="fr-BE" dirty="0"/>
              <a:t> talk </a:t>
            </a:r>
            <a:r>
              <a:rPr lang="fr-BE" dirty="0" err="1"/>
              <a:t>briefly</a:t>
            </a:r>
            <a:r>
              <a:rPr lang="fr-BE" dirty="0"/>
              <a:t> about the </a:t>
            </a:r>
            <a:r>
              <a:rPr lang="fr-BE" dirty="0" err="1"/>
              <a:t>theoretical</a:t>
            </a:r>
            <a:r>
              <a:rPr lang="fr-BE" dirty="0"/>
              <a:t> </a:t>
            </a:r>
            <a:r>
              <a:rPr lang="fr-BE" dirty="0" err="1"/>
              <a:t>framework</a:t>
            </a:r>
            <a:r>
              <a:rPr lang="fr-BE" dirty="0"/>
              <a:t> </a:t>
            </a:r>
            <a:r>
              <a:rPr lang="fr-BE" dirty="0" err="1"/>
              <a:t>guiding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study</a:t>
            </a:r>
            <a:r>
              <a:rPr lang="fr-BE" dirty="0"/>
              <a:t>.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distinguish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dirty="0" err="1"/>
              <a:t>two</a:t>
            </a:r>
            <a:r>
              <a:rPr lang="fr-BE" dirty="0"/>
              <a:t> </a:t>
            </a:r>
            <a:r>
              <a:rPr lang="fr-BE" dirty="0" err="1"/>
              <a:t>approaches</a:t>
            </a:r>
            <a:r>
              <a:rPr lang="fr-BE" dirty="0"/>
              <a:t> to user </a:t>
            </a:r>
            <a:r>
              <a:rPr lang="fr-BE" dirty="0" err="1"/>
              <a:t>involvement</a:t>
            </a:r>
            <a:r>
              <a:rPr lang="fr-BE" dirty="0"/>
              <a:t>.</a:t>
            </a:r>
          </a:p>
          <a:p>
            <a:r>
              <a:rPr lang="fr-BE" dirty="0"/>
              <a:t>User-</a:t>
            </a:r>
            <a:r>
              <a:rPr lang="fr-BE" dirty="0" err="1"/>
              <a:t>centered</a:t>
            </a:r>
            <a:r>
              <a:rPr lang="fr-BE" dirty="0"/>
              <a:t> design, as </a:t>
            </a:r>
            <a:r>
              <a:rPr lang="fr-BE" dirty="0" err="1"/>
              <a:t>defined</a:t>
            </a:r>
            <a:r>
              <a:rPr lang="fr-BE" dirty="0"/>
              <a:t> by Sanders in 2002, positions clients in a more passive </a:t>
            </a:r>
            <a:r>
              <a:rPr lang="fr-BE" dirty="0" err="1"/>
              <a:t>role</a:t>
            </a:r>
            <a:r>
              <a:rPr lang="fr-BE" dirty="0"/>
              <a:t>, </a:t>
            </a:r>
            <a:r>
              <a:rPr lang="fr-BE" dirty="0" err="1"/>
              <a:t>where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needs</a:t>
            </a:r>
            <a:r>
              <a:rPr lang="fr-BE" dirty="0"/>
              <a:t> are met </a:t>
            </a:r>
            <a:r>
              <a:rPr lang="fr-BE" dirty="0" err="1"/>
              <a:t>through</a:t>
            </a:r>
            <a:r>
              <a:rPr lang="fr-BE" dirty="0"/>
              <a:t> data collection. </a:t>
            </a:r>
            <a:r>
              <a:rPr lang="fr-BE" dirty="0" err="1"/>
              <a:t>Participatory</a:t>
            </a:r>
            <a:r>
              <a:rPr lang="fr-BE" dirty="0"/>
              <a:t> design, on the </a:t>
            </a:r>
            <a:r>
              <a:rPr lang="fr-BE" dirty="0" err="1"/>
              <a:t>other</a:t>
            </a:r>
            <a:r>
              <a:rPr lang="fr-BE" dirty="0"/>
              <a:t> hand, as </a:t>
            </a:r>
            <a:r>
              <a:rPr lang="fr-BE" dirty="0" err="1"/>
              <a:t>described</a:t>
            </a:r>
            <a:r>
              <a:rPr lang="fr-BE" dirty="0"/>
              <a:t> by </a:t>
            </a:r>
            <a:r>
              <a:rPr lang="fr-BE" dirty="0" err="1"/>
              <a:t>Damodaran</a:t>
            </a:r>
            <a:r>
              <a:rPr lang="fr-BE" dirty="0"/>
              <a:t> in 1996, calls for active user engagement in the design process. </a:t>
            </a:r>
            <a:r>
              <a:rPr lang="fr-BE" dirty="0" err="1"/>
              <a:t>Participatory</a:t>
            </a:r>
            <a:r>
              <a:rPr lang="fr-BE" dirty="0"/>
              <a:t> design </a:t>
            </a:r>
            <a:r>
              <a:rPr lang="fr-BE" dirty="0" err="1"/>
              <a:t>fosters</a:t>
            </a:r>
            <a:r>
              <a:rPr lang="fr-BE" dirty="0"/>
              <a:t> collaboration and </a:t>
            </a:r>
            <a:r>
              <a:rPr lang="fr-BE" dirty="0" err="1"/>
              <a:t>decision-making</a:t>
            </a:r>
            <a:r>
              <a:rPr lang="fr-BE" dirty="0"/>
              <a:t> but can challenge the </a:t>
            </a:r>
            <a:r>
              <a:rPr lang="fr-BE" dirty="0" err="1"/>
              <a:t>integrity</a:t>
            </a:r>
            <a:r>
              <a:rPr lang="fr-BE" dirty="0"/>
              <a:t> of the architectural </a:t>
            </a:r>
            <a:r>
              <a:rPr lang="fr-BE" dirty="0" err="1"/>
              <a:t>project</a:t>
            </a:r>
            <a:r>
              <a:rPr lang="fr-BE" dirty="0"/>
              <a:t>. Our </a:t>
            </a:r>
            <a:r>
              <a:rPr lang="fr-BE" dirty="0" err="1"/>
              <a:t>study</a:t>
            </a:r>
            <a:r>
              <a:rPr lang="fr-BE" dirty="0"/>
              <a:t> </a:t>
            </a:r>
            <a:r>
              <a:rPr lang="fr-BE" dirty="0" err="1"/>
              <a:t>seeks</a:t>
            </a:r>
            <a:r>
              <a:rPr lang="fr-BE" dirty="0"/>
              <a:t> to </a:t>
            </a:r>
            <a:r>
              <a:rPr lang="fr-BE" dirty="0" err="1"/>
              <a:t>understand</a:t>
            </a:r>
            <a:r>
              <a:rPr lang="fr-BE" dirty="0"/>
              <a:t> how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navigate</a:t>
            </a:r>
            <a:r>
              <a:rPr lang="fr-BE" dirty="0"/>
              <a:t> </a:t>
            </a: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</a:t>
            </a:r>
            <a:r>
              <a:rPr lang="fr-BE" dirty="0" err="1"/>
              <a:t>models</a:t>
            </a:r>
            <a:r>
              <a:rPr lang="fr-BE" dirty="0"/>
              <a:t> of user </a:t>
            </a:r>
            <a:r>
              <a:rPr lang="fr-BE" dirty="0" err="1"/>
              <a:t>involvement</a:t>
            </a:r>
            <a:r>
              <a:rPr lang="fr-BE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71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The key questions </a:t>
            </a:r>
            <a:r>
              <a:rPr lang="fr-BE" dirty="0" err="1"/>
              <a:t>guiding</a:t>
            </a:r>
            <a:r>
              <a:rPr lang="fr-BE" dirty="0"/>
              <a:t>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research</a:t>
            </a:r>
            <a:r>
              <a:rPr lang="fr-BE" dirty="0"/>
              <a:t> are:</a:t>
            </a:r>
          </a:p>
          <a:p>
            <a:pPr>
              <a:buFont typeface="+mj-lt"/>
              <a:buAutoNum type="arabicPeriod"/>
            </a:pPr>
            <a:r>
              <a:rPr lang="fr-BE" dirty="0"/>
              <a:t>How are user-clients </a:t>
            </a:r>
            <a:r>
              <a:rPr lang="fr-BE" dirty="0" err="1"/>
              <a:t>currently</a:t>
            </a:r>
            <a:r>
              <a:rPr lang="fr-BE" dirty="0"/>
              <a:t> </a:t>
            </a:r>
            <a:r>
              <a:rPr lang="fr-BE" dirty="0" err="1"/>
              <a:t>involved</a:t>
            </a:r>
            <a:r>
              <a:rPr lang="fr-BE" dirty="0"/>
              <a:t> in the design process of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in </a:t>
            </a:r>
            <a:r>
              <a:rPr lang="fr-BE" dirty="0" err="1"/>
              <a:t>Belgium</a:t>
            </a:r>
            <a:r>
              <a:rPr lang="fr-BE" dirty="0"/>
              <a:t>?</a:t>
            </a:r>
          </a:p>
          <a:p>
            <a:pPr>
              <a:buFont typeface="+mj-lt"/>
              <a:buAutoNum type="arabicPeriod"/>
            </a:pP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roles</a:t>
            </a:r>
            <a:r>
              <a:rPr lang="fr-BE" dirty="0"/>
              <a:t> do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expect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user-clients to </a:t>
            </a:r>
            <a:r>
              <a:rPr lang="fr-BE" dirty="0" err="1"/>
              <a:t>play</a:t>
            </a:r>
            <a:r>
              <a:rPr lang="fr-BE" dirty="0"/>
              <a:t> in the process?</a:t>
            </a:r>
          </a:p>
          <a:p>
            <a:pPr>
              <a:buFont typeface="+mj-lt"/>
              <a:buAutoNum type="arabicPeriod"/>
            </a:pPr>
            <a:r>
              <a:rPr lang="fr-BE" dirty="0" err="1"/>
              <a:t>What</a:t>
            </a:r>
            <a:r>
              <a:rPr lang="fr-BE" dirty="0"/>
              <a:t> are </a:t>
            </a:r>
            <a:r>
              <a:rPr lang="fr-BE" dirty="0" err="1"/>
              <a:t>architects</a:t>
            </a:r>
            <a:r>
              <a:rPr lang="fr-BE" dirty="0"/>
              <a:t>' </a:t>
            </a:r>
            <a:r>
              <a:rPr lang="fr-BE" dirty="0" err="1"/>
              <a:t>views</a:t>
            </a:r>
            <a:r>
              <a:rPr lang="fr-BE" dirty="0"/>
              <a:t> on </a:t>
            </a:r>
            <a:r>
              <a:rPr lang="fr-BE" dirty="0" err="1"/>
              <a:t>participatory</a:t>
            </a:r>
            <a:r>
              <a:rPr lang="fr-BE" dirty="0"/>
              <a:t> practices in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housing</a:t>
            </a:r>
            <a:r>
              <a:rPr lang="fr-BE" dirty="0"/>
              <a:t> design?</a:t>
            </a:r>
          </a:p>
          <a:p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these</a:t>
            </a:r>
            <a:r>
              <a:rPr lang="fr-BE" dirty="0"/>
              <a:t> questions in </a:t>
            </a:r>
            <a:r>
              <a:rPr lang="fr-BE" dirty="0" err="1"/>
              <a:t>mind</a:t>
            </a:r>
            <a:r>
              <a:rPr lang="fr-BE" dirty="0"/>
              <a:t>,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conducted</a:t>
            </a:r>
            <a:r>
              <a:rPr lang="fr-BE" dirty="0"/>
              <a:t> a </a:t>
            </a:r>
            <a:r>
              <a:rPr lang="fr-BE" dirty="0" err="1"/>
              <a:t>series</a:t>
            </a:r>
            <a:r>
              <a:rPr lang="fr-BE" dirty="0"/>
              <a:t> of interviews to </a:t>
            </a:r>
            <a:r>
              <a:rPr lang="fr-BE" dirty="0" err="1"/>
              <a:t>gather</a:t>
            </a:r>
            <a:r>
              <a:rPr lang="fr-BE" dirty="0"/>
              <a:t> insights </a:t>
            </a:r>
            <a:r>
              <a:rPr lang="fr-BE" dirty="0" err="1"/>
              <a:t>directly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practicing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85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conducted</a:t>
            </a:r>
            <a:r>
              <a:rPr lang="fr-BE" dirty="0"/>
              <a:t> 15 semi-</a:t>
            </a:r>
            <a:r>
              <a:rPr lang="fr-BE" dirty="0" err="1"/>
              <a:t>structured</a:t>
            </a:r>
            <a:r>
              <a:rPr lang="fr-BE" dirty="0"/>
              <a:t> interviews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practicing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Wallonia</a:t>
            </a:r>
            <a:r>
              <a:rPr lang="fr-BE" dirty="0"/>
              <a:t> and Brussels </a:t>
            </a:r>
            <a:r>
              <a:rPr lang="fr-BE" dirty="0" err="1"/>
              <a:t>regions</a:t>
            </a:r>
            <a:r>
              <a:rPr lang="fr-BE" dirty="0"/>
              <a:t>. The participants </a:t>
            </a:r>
            <a:r>
              <a:rPr lang="fr-BE" dirty="0" err="1"/>
              <a:t>ranged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sole </a:t>
            </a:r>
            <a:r>
              <a:rPr lang="fr-BE" dirty="0" err="1"/>
              <a:t>practitioners</a:t>
            </a:r>
            <a:r>
              <a:rPr lang="fr-BE" dirty="0"/>
              <a:t> to </a:t>
            </a:r>
            <a:r>
              <a:rPr lang="fr-BE" dirty="0" err="1"/>
              <a:t>architects</a:t>
            </a:r>
            <a:r>
              <a:rPr lang="fr-BE" dirty="0"/>
              <a:t> in medium-</a:t>
            </a:r>
            <a:r>
              <a:rPr lang="fr-BE" dirty="0" err="1"/>
              <a:t>sized</a:t>
            </a:r>
            <a:r>
              <a:rPr lang="fr-BE" dirty="0"/>
              <a:t> </a:t>
            </a:r>
            <a:r>
              <a:rPr lang="fr-BE" dirty="0" err="1"/>
              <a:t>firms</a:t>
            </a:r>
            <a:r>
              <a:rPr lang="fr-BE" dirty="0"/>
              <a:t>, </a:t>
            </a:r>
            <a:r>
              <a:rPr lang="fr-BE" dirty="0" err="1"/>
              <a:t>providing</a:t>
            </a:r>
            <a:r>
              <a:rPr lang="fr-BE" dirty="0"/>
              <a:t> a diverse perspective on the </a:t>
            </a:r>
            <a:r>
              <a:rPr lang="fr-BE" dirty="0" err="1"/>
              <a:t>role</a:t>
            </a:r>
            <a:r>
              <a:rPr lang="fr-BE" dirty="0"/>
              <a:t> of user-client </a:t>
            </a:r>
            <a:r>
              <a:rPr lang="fr-BE" dirty="0" err="1"/>
              <a:t>involvement</a:t>
            </a:r>
            <a:r>
              <a:rPr lang="fr-BE" dirty="0"/>
              <a:t>. The interviews </a:t>
            </a:r>
            <a:r>
              <a:rPr lang="fr-BE" dirty="0" err="1"/>
              <a:t>were</a:t>
            </a:r>
            <a:r>
              <a:rPr lang="fr-BE" dirty="0"/>
              <a:t> </a:t>
            </a:r>
            <a:r>
              <a:rPr lang="fr-BE" dirty="0" err="1"/>
              <a:t>analyzed</a:t>
            </a:r>
            <a:r>
              <a:rPr lang="fr-BE" dirty="0"/>
              <a:t> </a:t>
            </a:r>
            <a:r>
              <a:rPr lang="fr-BE" dirty="0" err="1"/>
              <a:t>thematically</a:t>
            </a:r>
            <a:r>
              <a:rPr lang="fr-BE" dirty="0"/>
              <a:t> to </a:t>
            </a:r>
            <a:r>
              <a:rPr lang="fr-BE" dirty="0" err="1"/>
              <a:t>uncover</a:t>
            </a:r>
            <a:r>
              <a:rPr lang="fr-BE" dirty="0"/>
              <a:t> key trends </a:t>
            </a:r>
            <a:r>
              <a:rPr lang="fr-BE" dirty="0" err="1"/>
              <a:t>related</a:t>
            </a:r>
            <a:r>
              <a:rPr lang="fr-BE" dirty="0"/>
              <a:t> to user-client engagement, </a:t>
            </a:r>
            <a:r>
              <a:rPr lang="fr-BE" dirty="0" err="1"/>
              <a:t>roles</a:t>
            </a:r>
            <a:r>
              <a:rPr lang="fr-BE" dirty="0"/>
              <a:t>, and </a:t>
            </a:r>
            <a:r>
              <a:rPr lang="fr-BE" dirty="0" err="1"/>
              <a:t>architects</a:t>
            </a:r>
            <a:r>
              <a:rPr lang="fr-BE" dirty="0"/>
              <a:t>' attitudes </a:t>
            </a:r>
            <a:r>
              <a:rPr lang="fr-BE" dirty="0" err="1"/>
              <a:t>toward</a:t>
            </a:r>
            <a:r>
              <a:rPr lang="fr-BE" dirty="0"/>
              <a:t> </a:t>
            </a:r>
            <a:r>
              <a:rPr lang="fr-BE" dirty="0" err="1"/>
              <a:t>participatory</a:t>
            </a:r>
            <a:r>
              <a:rPr lang="fr-BE" dirty="0"/>
              <a:t> practices.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03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Now</a:t>
            </a:r>
            <a:r>
              <a:rPr lang="fr-BE" dirty="0"/>
              <a:t>, </a:t>
            </a:r>
            <a:r>
              <a:rPr lang="fr-BE" dirty="0" err="1"/>
              <a:t>let’s</a:t>
            </a:r>
            <a:r>
              <a:rPr lang="fr-BE" dirty="0"/>
              <a:t> look at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found</a:t>
            </a:r>
            <a:r>
              <a:rPr lang="fr-BE" dirty="0"/>
              <a:t> </a:t>
            </a:r>
            <a:r>
              <a:rPr lang="fr-BE" dirty="0" err="1"/>
              <a:t>regarding</a:t>
            </a:r>
            <a:r>
              <a:rPr lang="fr-BE" dirty="0"/>
              <a:t> </a:t>
            </a:r>
            <a:r>
              <a:rPr lang="fr-BE" dirty="0" err="1"/>
              <a:t>current</a:t>
            </a:r>
            <a:r>
              <a:rPr lang="fr-BE" dirty="0"/>
              <a:t> </a:t>
            </a:r>
            <a:r>
              <a:rPr lang="fr-BE" dirty="0" err="1"/>
              <a:t>involvement</a:t>
            </a:r>
            <a:r>
              <a:rPr lang="fr-BE" dirty="0"/>
              <a:t> practices.</a:t>
            </a:r>
          </a:p>
          <a:p>
            <a:r>
              <a:rPr lang="fr-BE" dirty="0"/>
              <a:t>Most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rely</a:t>
            </a:r>
            <a:r>
              <a:rPr lang="fr-BE" dirty="0"/>
              <a:t> </a:t>
            </a:r>
            <a:r>
              <a:rPr lang="fr-BE" dirty="0" err="1"/>
              <a:t>heavily</a:t>
            </a:r>
            <a:r>
              <a:rPr lang="fr-BE" dirty="0"/>
              <a:t> on </a:t>
            </a:r>
            <a:r>
              <a:rPr lang="fr-BE" dirty="0" err="1"/>
              <a:t>traditional</a:t>
            </a:r>
            <a:r>
              <a:rPr lang="fr-BE" dirty="0"/>
              <a:t> communication </a:t>
            </a:r>
            <a:r>
              <a:rPr lang="fr-BE" dirty="0" err="1"/>
              <a:t>tools</a:t>
            </a:r>
            <a:r>
              <a:rPr lang="fr-BE" dirty="0"/>
              <a:t>, </a:t>
            </a:r>
            <a:r>
              <a:rPr lang="fr-BE" dirty="0" err="1"/>
              <a:t>such</a:t>
            </a:r>
            <a:r>
              <a:rPr lang="fr-BE" dirty="0"/>
              <a:t> as conversation, site </a:t>
            </a:r>
            <a:r>
              <a:rPr lang="fr-BE" dirty="0" err="1"/>
              <a:t>visits</a:t>
            </a:r>
            <a:r>
              <a:rPr lang="fr-BE" dirty="0"/>
              <a:t>, and sketches. </a:t>
            </a:r>
            <a:r>
              <a:rPr lang="fr-BE" dirty="0" err="1"/>
              <a:t>However</a:t>
            </a:r>
            <a:r>
              <a:rPr lang="fr-BE" dirty="0"/>
              <a:t>, </a:t>
            </a:r>
            <a:r>
              <a:rPr lang="fr-BE" dirty="0" err="1"/>
              <a:t>there</a:t>
            </a:r>
            <a:r>
              <a:rPr lang="fr-BE" dirty="0"/>
              <a:t> are </a:t>
            </a:r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interesting</a:t>
            </a:r>
            <a:r>
              <a:rPr lang="fr-BE" dirty="0"/>
              <a:t> innovations. For instance, Kevin uses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he</a:t>
            </a:r>
            <a:r>
              <a:rPr lang="fr-BE" dirty="0"/>
              <a:t> calls the 'Blank Page Method,' </a:t>
            </a:r>
            <a:r>
              <a:rPr lang="fr-BE" dirty="0" err="1"/>
              <a:t>where</a:t>
            </a:r>
            <a:r>
              <a:rPr lang="fr-BE" dirty="0"/>
              <a:t> clients are </a:t>
            </a:r>
            <a:r>
              <a:rPr lang="fr-BE" dirty="0" err="1"/>
              <a:t>encouraged</a:t>
            </a:r>
            <a:r>
              <a:rPr lang="fr-BE" dirty="0"/>
              <a:t> to </a:t>
            </a:r>
            <a:r>
              <a:rPr lang="fr-BE" dirty="0" err="1"/>
              <a:t>write</a:t>
            </a:r>
            <a:r>
              <a:rPr lang="fr-BE" dirty="0"/>
              <a:t> down all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thoughts</a:t>
            </a:r>
            <a:r>
              <a:rPr lang="fr-BE" dirty="0"/>
              <a:t> about the </a:t>
            </a:r>
            <a:r>
              <a:rPr lang="fr-BE" dirty="0" err="1"/>
              <a:t>project</a:t>
            </a:r>
            <a:r>
              <a:rPr lang="fr-BE" dirty="0"/>
              <a:t> on a </a:t>
            </a:r>
            <a:r>
              <a:rPr lang="fr-BE" dirty="0" err="1"/>
              <a:t>blank</a:t>
            </a:r>
            <a:r>
              <a:rPr lang="fr-BE" dirty="0"/>
              <a:t> </a:t>
            </a:r>
            <a:r>
              <a:rPr lang="fr-BE" dirty="0" err="1"/>
              <a:t>sheet</a:t>
            </a:r>
            <a:r>
              <a:rPr lang="fr-BE" dirty="0"/>
              <a:t> </a:t>
            </a:r>
            <a:r>
              <a:rPr lang="fr-BE" dirty="0" err="1"/>
              <a:t>left</a:t>
            </a:r>
            <a:r>
              <a:rPr lang="fr-BE" dirty="0"/>
              <a:t> in </a:t>
            </a:r>
            <a:r>
              <a:rPr lang="fr-BE" dirty="0" err="1"/>
              <a:t>their</a:t>
            </a:r>
            <a:r>
              <a:rPr lang="fr-BE" dirty="0"/>
              <a:t> home. Florence, on the </a:t>
            </a:r>
            <a:r>
              <a:rPr lang="fr-BE" dirty="0" err="1"/>
              <a:t>other</a:t>
            </a:r>
            <a:r>
              <a:rPr lang="fr-BE" dirty="0"/>
              <a:t> hand, </a:t>
            </a:r>
            <a:r>
              <a:rPr lang="fr-BE" dirty="0" err="1"/>
              <a:t>had</a:t>
            </a:r>
            <a:r>
              <a:rPr lang="fr-BE" dirty="0"/>
              <a:t> clients </a:t>
            </a:r>
            <a:r>
              <a:rPr lang="fr-BE" dirty="0" err="1"/>
              <a:t>who</a:t>
            </a:r>
            <a:r>
              <a:rPr lang="fr-BE" dirty="0"/>
              <a:t> </a:t>
            </a:r>
            <a:r>
              <a:rPr lang="fr-BE" dirty="0" err="1"/>
              <a:t>provided</a:t>
            </a:r>
            <a:r>
              <a:rPr lang="fr-BE" dirty="0"/>
              <a:t> </a:t>
            </a:r>
            <a:r>
              <a:rPr lang="fr-BE" dirty="0" err="1"/>
              <a:t>her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detailed</a:t>
            </a:r>
            <a:r>
              <a:rPr lang="fr-BE" dirty="0"/>
              <a:t> </a:t>
            </a:r>
            <a:r>
              <a:rPr lang="fr-BE" dirty="0" err="1"/>
              <a:t>PDFs</a:t>
            </a:r>
            <a:r>
              <a:rPr lang="fr-BE" dirty="0"/>
              <a:t> for </a:t>
            </a:r>
            <a:r>
              <a:rPr lang="fr-BE" dirty="0" err="1"/>
              <a:t>each</a:t>
            </a:r>
            <a:r>
              <a:rPr lang="fr-BE" dirty="0"/>
              <a:t> room in </a:t>
            </a:r>
            <a:r>
              <a:rPr lang="fr-BE" dirty="0" err="1"/>
              <a:t>their</a:t>
            </a:r>
            <a:r>
              <a:rPr lang="fr-BE" dirty="0"/>
              <a:t> home, </a:t>
            </a:r>
            <a:r>
              <a:rPr lang="fr-BE" dirty="0" err="1"/>
              <a:t>complete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design </a:t>
            </a:r>
            <a:r>
              <a:rPr lang="fr-BE" dirty="0" err="1"/>
              <a:t>preferences</a:t>
            </a:r>
            <a:r>
              <a:rPr lang="fr-BE" dirty="0"/>
              <a:t>.</a:t>
            </a:r>
          </a:p>
          <a:p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are </a:t>
            </a:r>
            <a:r>
              <a:rPr lang="fr-BE" dirty="0" err="1"/>
              <a:t>also</a:t>
            </a:r>
            <a:r>
              <a:rPr lang="fr-BE" dirty="0"/>
              <a:t> </a:t>
            </a:r>
            <a:r>
              <a:rPr lang="fr-BE" dirty="0" err="1"/>
              <a:t>beginning</a:t>
            </a:r>
            <a:r>
              <a:rPr lang="fr-BE" dirty="0"/>
              <a:t> to </a:t>
            </a:r>
            <a:r>
              <a:rPr lang="fr-BE" dirty="0" err="1"/>
              <a:t>experiment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virtual</a:t>
            </a:r>
            <a:r>
              <a:rPr lang="fr-BE" dirty="0"/>
              <a:t> reality. </a:t>
            </a:r>
            <a:r>
              <a:rPr lang="fr-BE" dirty="0" err="1"/>
              <a:t>Though</a:t>
            </a:r>
            <a:r>
              <a:rPr lang="fr-BE" dirty="0"/>
              <a:t> not </a:t>
            </a:r>
            <a:r>
              <a:rPr lang="fr-BE" dirty="0" err="1"/>
              <a:t>yet</a:t>
            </a:r>
            <a:r>
              <a:rPr lang="fr-BE" dirty="0"/>
              <a:t> </a:t>
            </a:r>
            <a:r>
              <a:rPr lang="fr-BE" dirty="0" err="1"/>
              <a:t>widespread</a:t>
            </a:r>
            <a:r>
              <a:rPr lang="fr-BE" dirty="0"/>
              <a:t> due to </a:t>
            </a:r>
            <a:r>
              <a:rPr lang="fr-BE" dirty="0" err="1"/>
              <a:t>cost</a:t>
            </a:r>
            <a:r>
              <a:rPr lang="fr-BE" dirty="0"/>
              <a:t> and time </a:t>
            </a:r>
            <a:r>
              <a:rPr lang="fr-BE" dirty="0" err="1"/>
              <a:t>constraints</a:t>
            </a:r>
            <a:r>
              <a:rPr lang="fr-BE" dirty="0"/>
              <a:t>, VR </a:t>
            </a:r>
            <a:r>
              <a:rPr lang="fr-BE" dirty="0" err="1"/>
              <a:t>allows</a:t>
            </a:r>
            <a:r>
              <a:rPr lang="fr-BE" dirty="0"/>
              <a:t> clients to </a:t>
            </a:r>
            <a:r>
              <a:rPr lang="fr-BE" dirty="0" err="1"/>
              <a:t>experience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future </a:t>
            </a:r>
            <a:r>
              <a:rPr lang="fr-BE" dirty="0" err="1"/>
              <a:t>spaces</a:t>
            </a:r>
            <a:r>
              <a:rPr lang="fr-BE" dirty="0"/>
              <a:t> more </a:t>
            </a:r>
            <a:r>
              <a:rPr lang="fr-BE" dirty="0" err="1"/>
              <a:t>tangibly</a:t>
            </a:r>
            <a:r>
              <a:rPr lang="fr-BE" dirty="0"/>
              <a:t>. This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promising</a:t>
            </a:r>
            <a:r>
              <a:rPr lang="fr-BE" dirty="0"/>
              <a:t> but </a:t>
            </a:r>
            <a:r>
              <a:rPr lang="fr-BE" dirty="0" err="1"/>
              <a:t>still</a:t>
            </a:r>
            <a:r>
              <a:rPr lang="fr-BE" dirty="0"/>
              <a:t> a </a:t>
            </a:r>
            <a:r>
              <a:rPr lang="fr-BE" dirty="0" err="1"/>
              <a:t>fringe</a:t>
            </a:r>
            <a:r>
              <a:rPr lang="fr-BE" dirty="0"/>
              <a:t> practice.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92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also</a:t>
            </a:r>
            <a:r>
              <a:rPr lang="fr-BE" dirty="0"/>
              <a:t> </a:t>
            </a:r>
            <a:r>
              <a:rPr lang="fr-BE" dirty="0" err="1"/>
              <a:t>looked</a:t>
            </a:r>
            <a:r>
              <a:rPr lang="fr-BE" dirty="0"/>
              <a:t> at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roles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expect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clients to </a:t>
            </a:r>
            <a:r>
              <a:rPr lang="fr-BE" dirty="0" err="1"/>
              <a:t>play</a:t>
            </a:r>
            <a:r>
              <a:rPr lang="fr-BE" dirty="0"/>
              <a:t>. The </a:t>
            </a:r>
            <a:r>
              <a:rPr lang="fr-BE" dirty="0" err="1"/>
              <a:t>primary</a:t>
            </a:r>
            <a:r>
              <a:rPr lang="fr-BE" dirty="0"/>
              <a:t> expectation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clients </a:t>
            </a:r>
            <a:r>
              <a:rPr lang="fr-BE" dirty="0" err="1"/>
              <a:t>make</a:t>
            </a:r>
            <a:r>
              <a:rPr lang="fr-BE" dirty="0"/>
              <a:t> </a:t>
            </a:r>
            <a:r>
              <a:rPr lang="fr-BE" dirty="0" err="1"/>
              <a:t>decisions</a:t>
            </a:r>
            <a:r>
              <a:rPr lang="fr-BE" dirty="0"/>
              <a:t> about design, budget, and </a:t>
            </a:r>
            <a:r>
              <a:rPr lang="fr-BE" dirty="0" err="1"/>
              <a:t>contractors</a:t>
            </a:r>
            <a:r>
              <a:rPr lang="fr-BE" dirty="0"/>
              <a:t>. </a:t>
            </a:r>
            <a:r>
              <a:rPr lang="fr-BE" dirty="0" err="1"/>
              <a:t>However</a:t>
            </a:r>
            <a:r>
              <a:rPr lang="fr-BE" dirty="0"/>
              <a:t>, </a:t>
            </a:r>
            <a:r>
              <a:rPr lang="fr-BE" dirty="0" err="1"/>
              <a:t>there</a:t>
            </a:r>
            <a:r>
              <a:rPr lang="fr-BE" dirty="0"/>
              <a:t> are </a:t>
            </a:r>
            <a:r>
              <a:rPr lang="fr-BE" dirty="0" err="1"/>
              <a:t>frequent</a:t>
            </a:r>
            <a:r>
              <a:rPr lang="fr-BE" dirty="0"/>
              <a:t> challenges.</a:t>
            </a:r>
          </a:p>
          <a:p>
            <a:r>
              <a:rPr lang="fr-BE" dirty="0"/>
              <a:t>For </a:t>
            </a:r>
            <a:r>
              <a:rPr lang="fr-BE" dirty="0" err="1"/>
              <a:t>example</a:t>
            </a:r>
            <a:r>
              <a:rPr lang="fr-BE" dirty="0"/>
              <a:t>, </a:t>
            </a:r>
            <a:r>
              <a:rPr lang="fr-BE" dirty="0" err="1"/>
              <a:t>many</a:t>
            </a:r>
            <a:r>
              <a:rPr lang="fr-BE" dirty="0"/>
              <a:t> clients struggle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indecision</a:t>
            </a:r>
            <a:r>
              <a:rPr lang="fr-BE" dirty="0"/>
              <a:t> or have </a:t>
            </a:r>
            <a:r>
              <a:rPr lang="fr-BE" dirty="0" err="1"/>
              <a:t>unrealistic</a:t>
            </a:r>
            <a:r>
              <a:rPr lang="fr-BE" dirty="0"/>
              <a:t> expectations </a:t>
            </a:r>
            <a:r>
              <a:rPr lang="fr-BE" dirty="0" err="1"/>
              <a:t>regarding</a:t>
            </a:r>
            <a:r>
              <a:rPr lang="fr-BE" dirty="0"/>
              <a:t> the budget.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often</a:t>
            </a:r>
            <a:r>
              <a:rPr lang="fr-BE" dirty="0"/>
              <a:t> </a:t>
            </a:r>
            <a:r>
              <a:rPr lang="fr-BE" dirty="0" err="1"/>
              <a:t>find</a:t>
            </a:r>
            <a:r>
              <a:rPr lang="fr-BE" dirty="0"/>
              <a:t> </a:t>
            </a:r>
            <a:r>
              <a:rPr lang="fr-BE" dirty="0" err="1"/>
              <a:t>themselves</a:t>
            </a:r>
            <a:r>
              <a:rPr lang="fr-BE" dirty="0"/>
              <a:t> </a:t>
            </a:r>
            <a:r>
              <a:rPr lang="fr-BE" dirty="0" err="1"/>
              <a:t>having</a:t>
            </a:r>
            <a:r>
              <a:rPr lang="fr-BE" dirty="0"/>
              <a:t> to </a:t>
            </a:r>
            <a:r>
              <a:rPr lang="fr-BE" dirty="0" err="1"/>
              <a:t>step</a:t>
            </a:r>
            <a:r>
              <a:rPr lang="fr-BE" dirty="0"/>
              <a:t> in and </a:t>
            </a:r>
            <a:r>
              <a:rPr lang="fr-BE" dirty="0" err="1"/>
              <a:t>take</a:t>
            </a:r>
            <a:r>
              <a:rPr lang="fr-BE" dirty="0"/>
              <a:t> on </a:t>
            </a:r>
            <a:r>
              <a:rPr lang="fr-BE" dirty="0" err="1"/>
              <a:t>responsibilities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technically</a:t>
            </a:r>
            <a:r>
              <a:rPr lang="fr-BE" dirty="0"/>
              <a:t> </a:t>
            </a:r>
            <a:r>
              <a:rPr lang="fr-BE" dirty="0" err="1"/>
              <a:t>belong</a:t>
            </a:r>
            <a:r>
              <a:rPr lang="fr-BE" dirty="0"/>
              <a:t> to the client, </a:t>
            </a:r>
            <a:r>
              <a:rPr lang="fr-BE" dirty="0" err="1"/>
              <a:t>such</a:t>
            </a:r>
            <a:r>
              <a:rPr lang="fr-BE" dirty="0"/>
              <a:t> as handling </a:t>
            </a:r>
            <a:r>
              <a:rPr lang="fr-BE" dirty="0" err="1"/>
              <a:t>permits</a:t>
            </a:r>
            <a:r>
              <a:rPr lang="fr-BE" dirty="0"/>
              <a:t> or </a:t>
            </a:r>
            <a:r>
              <a:rPr lang="fr-BE" dirty="0" err="1"/>
              <a:t>managing</a:t>
            </a:r>
            <a:r>
              <a:rPr lang="fr-BE" dirty="0"/>
              <a:t> </a:t>
            </a:r>
            <a:r>
              <a:rPr lang="fr-BE" dirty="0" err="1"/>
              <a:t>contractors</a:t>
            </a:r>
            <a:r>
              <a:rPr lang="fr-BE" dirty="0"/>
              <a:t>, </a:t>
            </a:r>
            <a:r>
              <a:rPr lang="fr-BE" dirty="0" err="1"/>
              <a:t>just</a:t>
            </a:r>
            <a:r>
              <a:rPr lang="fr-BE" dirty="0"/>
              <a:t> to </a:t>
            </a:r>
            <a:r>
              <a:rPr lang="fr-BE" dirty="0" err="1"/>
              <a:t>keep</a:t>
            </a:r>
            <a:r>
              <a:rPr lang="fr-BE" dirty="0"/>
              <a:t> the </a:t>
            </a:r>
            <a:r>
              <a:rPr lang="fr-BE" dirty="0" err="1"/>
              <a:t>project</a:t>
            </a:r>
            <a:r>
              <a:rPr lang="fr-BE" dirty="0"/>
              <a:t> on </a:t>
            </a:r>
            <a:r>
              <a:rPr lang="fr-BE" dirty="0" err="1"/>
              <a:t>track</a:t>
            </a:r>
            <a:r>
              <a:rPr lang="fr-BE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Now</a:t>
            </a:r>
            <a:r>
              <a:rPr lang="fr-BE" dirty="0"/>
              <a:t>, </a:t>
            </a:r>
            <a:r>
              <a:rPr lang="fr-BE" dirty="0" err="1"/>
              <a:t>let’s</a:t>
            </a:r>
            <a:r>
              <a:rPr lang="fr-BE" dirty="0"/>
              <a:t> look at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found</a:t>
            </a:r>
            <a:r>
              <a:rPr lang="fr-BE" dirty="0"/>
              <a:t> </a:t>
            </a:r>
            <a:r>
              <a:rPr lang="fr-BE" dirty="0" err="1"/>
              <a:t>regarding</a:t>
            </a:r>
            <a:r>
              <a:rPr lang="fr-BE" dirty="0"/>
              <a:t> </a:t>
            </a:r>
            <a:r>
              <a:rPr lang="fr-BE" dirty="0" err="1"/>
              <a:t>current</a:t>
            </a:r>
            <a:r>
              <a:rPr lang="fr-BE" dirty="0"/>
              <a:t> </a:t>
            </a:r>
            <a:r>
              <a:rPr lang="fr-BE" dirty="0" err="1"/>
              <a:t>involvement</a:t>
            </a:r>
            <a:r>
              <a:rPr lang="fr-BE" dirty="0"/>
              <a:t> practices.</a:t>
            </a:r>
          </a:p>
          <a:p>
            <a:r>
              <a:rPr lang="fr-BE" dirty="0"/>
              <a:t>Most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rely</a:t>
            </a:r>
            <a:r>
              <a:rPr lang="fr-BE" dirty="0"/>
              <a:t> </a:t>
            </a:r>
            <a:r>
              <a:rPr lang="fr-BE" dirty="0" err="1"/>
              <a:t>heavily</a:t>
            </a:r>
            <a:r>
              <a:rPr lang="fr-BE" dirty="0"/>
              <a:t> on </a:t>
            </a:r>
            <a:r>
              <a:rPr lang="fr-BE" dirty="0" err="1"/>
              <a:t>traditional</a:t>
            </a:r>
            <a:r>
              <a:rPr lang="fr-BE" dirty="0"/>
              <a:t> communication </a:t>
            </a:r>
            <a:r>
              <a:rPr lang="fr-BE" dirty="0" err="1"/>
              <a:t>tools</a:t>
            </a:r>
            <a:r>
              <a:rPr lang="fr-BE" dirty="0"/>
              <a:t>, </a:t>
            </a:r>
            <a:r>
              <a:rPr lang="fr-BE" dirty="0" err="1"/>
              <a:t>such</a:t>
            </a:r>
            <a:r>
              <a:rPr lang="fr-BE" dirty="0"/>
              <a:t> as conversation, site </a:t>
            </a:r>
            <a:r>
              <a:rPr lang="fr-BE" dirty="0" err="1"/>
              <a:t>visits</a:t>
            </a:r>
            <a:r>
              <a:rPr lang="fr-BE" dirty="0"/>
              <a:t>, and sketches. </a:t>
            </a:r>
            <a:r>
              <a:rPr lang="fr-BE" dirty="0" err="1"/>
              <a:t>However</a:t>
            </a:r>
            <a:r>
              <a:rPr lang="fr-BE" dirty="0"/>
              <a:t>, </a:t>
            </a:r>
            <a:r>
              <a:rPr lang="fr-BE" dirty="0" err="1"/>
              <a:t>there</a:t>
            </a:r>
            <a:r>
              <a:rPr lang="fr-BE" dirty="0"/>
              <a:t> are </a:t>
            </a:r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interesting</a:t>
            </a:r>
            <a:r>
              <a:rPr lang="fr-BE" dirty="0"/>
              <a:t> innovations. For instance, Kevin uses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he</a:t>
            </a:r>
            <a:r>
              <a:rPr lang="fr-BE" dirty="0"/>
              <a:t> calls the 'Blank Page Method,' </a:t>
            </a:r>
            <a:r>
              <a:rPr lang="fr-BE" dirty="0" err="1"/>
              <a:t>where</a:t>
            </a:r>
            <a:r>
              <a:rPr lang="fr-BE" dirty="0"/>
              <a:t> clients are </a:t>
            </a:r>
            <a:r>
              <a:rPr lang="fr-BE" dirty="0" err="1"/>
              <a:t>encouraged</a:t>
            </a:r>
            <a:r>
              <a:rPr lang="fr-BE" dirty="0"/>
              <a:t> to </a:t>
            </a:r>
            <a:r>
              <a:rPr lang="fr-BE" dirty="0" err="1"/>
              <a:t>write</a:t>
            </a:r>
            <a:r>
              <a:rPr lang="fr-BE" dirty="0"/>
              <a:t> down all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thoughts</a:t>
            </a:r>
            <a:r>
              <a:rPr lang="fr-BE" dirty="0"/>
              <a:t> about the </a:t>
            </a:r>
            <a:r>
              <a:rPr lang="fr-BE" dirty="0" err="1"/>
              <a:t>project</a:t>
            </a:r>
            <a:r>
              <a:rPr lang="fr-BE" dirty="0"/>
              <a:t> on a </a:t>
            </a:r>
            <a:r>
              <a:rPr lang="fr-BE" dirty="0" err="1"/>
              <a:t>blank</a:t>
            </a:r>
            <a:r>
              <a:rPr lang="fr-BE" dirty="0"/>
              <a:t> </a:t>
            </a:r>
            <a:r>
              <a:rPr lang="fr-BE" dirty="0" err="1"/>
              <a:t>sheet</a:t>
            </a:r>
            <a:r>
              <a:rPr lang="fr-BE" dirty="0"/>
              <a:t> </a:t>
            </a:r>
            <a:r>
              <a:rPr lang="fr-BE" dirty="0" err="1"/>
              <a:t>left</a:t>
            </a:r>
            <a:r>
              <a:rPr lang="fr-BE" dirty="0"/>
              <a:t> in </a:t>
            </a:r>
            <a:r>
              <a:rPr lang="fr-BE" dirty="0" err="1"/>
              <a:t>their</a:t>
            </a:r>
            <a:r>
              <a:rPr lang="fr-BE" dirty="0"/>
              <a:t> home. Florence, on the </a:t>
            </a:r>
            <a:r>
              <a:rPr lang="fr-BE" dirty="0" err="1"/>
              <a:t>other</a:t>
            </a:r>
            <a:r>
              <a:rPr lang="fr-BE" dirty="0"/>
              <a:t> hand, </a:t>
            </a:r>
            <a:r>
              <a:rPr lang="fr-BE" dirty="0" err="1"/>
              <a:t>had</a:t>
            </a:r>
            <a:r>
              <a:rPr lang="fr-BE" dirty="0"/>
              <a:t> clients </a:t>
            </a:r>
            <a:r>
              <a:rPr lang="fr-BE" dirty="0" err="1"/>
              <a:t>who</a:t>
            </a:r>
            <a:r>
              <a:rPr lang="fr-BE" dirty="0"/>
              <a:t> </a:t>
            </a:r>
            <a:r>
              <a:rPr lang="fr-BE" dirty="0" err="1"/>
              <a:t>provided</a:t>
            </a:r>
            <a:r>
              <a:rPr lang="fr-BE" dirty="0"/>
              <a:t> </a:t>
            </a:r>
            <a:r>
              <a:rPr lang="fr-BE" dirty="0" err="1"/>
              <a:t>her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detailed</a:t>
            </a:r>
            <a:r>
              <a:rPr lang="fr-BE" dirty="0"/>
              <a:t> </a:t>
            </a:r>
            <a:r>
              <a:rPr lang="fr-BE" dirty="0" err="1"/>
              <a:t>PDFs</a:t>
            </a:r>
            <a:r>
              <a:rPr lang="fr-BE" dirty="0"/>
              <a:t> for </a:t>
            </a:r>
            <a:r>
              <a:rPr lang="fr-BE" dirty="0" err="1"/>
              <a:t>each</a:t>
            </a:r>
            <a:r>
              <a:rPr lang="fr-BE" dirty="0"/>
              <a:t> room in </a:t>
            </a:r>
            <a:r>
              <a:rPr lang="fr-BE" dirty="0" err="1"/>
              <a:t>their</a:t>
            </a:r>
            <a:r>
              <a:rPr lang="fr-BE" dirty="0"/>
              <a:t> home, </a:t>
            </a:r>
            <a:r>
              <a:rPr lang="fr-BE" dirty="0" err="1"/>
              <a:t>complete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design </a:t>
            </a:r>
            <a:r>
              <a:rPr lang="fr-BE" dirty="0" err="1"/>
              <a:t>preferences</a:t>
            </a:r>
            <a:r>
              <a:rPr lang="fr-BE" dirty="0"/>
              <a:t>.</a:t>
            </a:r>
          </a:p>
          <a:p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are </a:t>
            </a:r>
            <a:r>
              <a:rPr lang="fr-BE" dirty="0" err="1"/>
              <a:t>also</a:t>
            </a:r>
            <a:r>
              <a:rPr lang="fr-BE" dirty="0"/>
              <a:t> </a:t>
            </a:r>
            <a:r>
              <a:rPr lang="fr-BE" dirty="0" err="1"/>
              <a:t>beginning</a:t>
            </a:r>
            <a:r>
              <a:rPr lang="fr-BE" dirty="0"/>
              <a:t> to </a:t>
            </a:r>
            <a:r>
              <a:rPr lang="fr-BE" dirty="0" err="1"/>
              <a:t>experiment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virtual</a:t>
            </a:r>
            <a:r>
              <a:rPr lang="fr-BE" dirty="0"/>
              <a:t> reality. </a:t>
            </a:r>
            <a:r>
              <a:rPr lang="fr-BE" dirty="0" err="1"/>
              <a:t>Though</a:t>
            </a:r>
            <a:r>
              <a:rPr lang="fr-BE" dirty="0"/>
              <a:t> not </a:t>
            </a:r>
            <a:r>
              <a:rPr lang="fr-BE" dirty="0" err="1"/>
              <a:t>yet</a:t>
            </a:r>
            <a:r>
              <a:rPr lang="fr-BE" dirty="0"/>
              <a:t> </a:t>
            </a:r>
            <a:r>
              <a:rPr lang="fr-BE" dirty="0" err="1"/>
              <a:t>widespread</a:t>
            </a:r>
            <a:r>
              <a:rPr lang="fr-BE" dirty="0"/>
              <a:t> due to </a:t>
            </a:r>
            <a:r>
              <a:rPr lang="fr-BE" dirty="0" err="1"/>
              <a:t>cost</a:t>
            </a:r>
            <a:r>
              <a:rPr lang="fr-BE" dirty="0"/>
              <a:t> and time </a:t>
            </a:r>
            <a:r>
              <a:rPr lang="fr-BE" dirty="0" err="1"/>
              <a:t>constraints</a:t>
            </a:r>
            <a:r>
              <a:rPr lang="fr-BE" dirty="0"/>
              <a:t>, VR </a:t>
            </a:r>
            <a:r>
              <a:rPr lang="fr-BE" dirty="0" err="1"/>
              <a:t>allows</a:t>
            </a:r>
            <a:r>
              <a:rPr lang="fr-BE" dirty="0"/>
              <a:t> clients to </a:t>
            </a:r>
            <a:r>
              <a:rPr lang="fr-BE" dirty="0" err="1"/>
              <a:t>experience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future </a:t>
            </a:r>
            <a:r>
              <a:rPr lang="fr-BE" dirty="0" err="1"/>
              <a:t>spaces</a:t>
            </a:r>
            <a:r>
              <a:rPr lang="fr-BE" dirty="0"/>
              <a:t> more </a:t>
            </a:r>
            <a:r>
              <a:rPr lang="fr-BE" dirty="0" err="1"/>
              <a:t>tangibly</a:t>
            </a:r>
            <a:r>
              <a:rPr lang="fr-BE" dirty="0"/>
              <a:t>. This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promising</a:t>
            </a:r>
            <a:r>
              <a:rPr lang="fr-BE" dirty="0"/>
              <a:t> but </a:t>
            </a:r>
            <a:r>
              <a:rPr lang="fr-BE" dirty="0" err="1"/>
              <a:t>still</a:t>
            </a:r>
            <a:r>
              <a:rPr lang="fr-BE" dirty="0"/>
              <a:t> a </a:t>
            </a:r>
            <a:r>
              <a:rPr lang="fr-BE" dirty="0" err="1"/>
              <a:t>fringe</a:t>
            </a:r>
            <a:r>
              <a:rPr lang="fr-BE" dirty="0"/>
              <a:t> practice.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2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Now</a:t>
            </a:r>
            <a:r>
              <a:rPr lang="fr-BE" dirty="0"/>
              <a:t>, </a:t>
            </a:r>
            <a:r>
              <a:rPr lang="fr-BE" dirty="0" err="1"/>
              <a:t>let’s</a:t>
            </a:r>
            <a:r>
              <a:rPr lang="fr-BE" dirty="0"/>
              <a:t> look at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found</a:t>
            </a:r>
            <a:r>
              <a:rPr lang="fr-BE" dirty="0"/>
              <a:t> </a:t>
            </a:r>
            <a:r>
              <a:rPr lang="fr-BE" dirty="0" err="1"/>
              <a:t>regarding</a:t>
            </a:r>
            <a:r>
              <a:rPr lang="fr-BE" dirty="0"/>
              <a:t> </a:t>
            </a:r>
            <a:r>
              <a:rPr lang="fr-BE" dirty="0" err="1"/>
              <a:t>current</a:t>
            </a:r>
            <a:r>
              <a:rPr lang="fr-BE" dirty="0"/>
              <a:t> </a:t>
            </a:r>
            <a:r>
              <a:rPr lang="fr-BE" dirty="0" err="1"/>
              <a:t>involvement</a:t>
            </a:r>
            <a:r>
              <a:rPr lang="fr-BE" dirty="0"/>
              <a:t> practices.</a:t>
            </a:r>
          </a:p>
          <a:p>
            <a:r>
              <a:rPr lang="fr-BE" dirty="0"/>
              <a:t>Most </a:t>
            </a:r>
            <a:r>
              <a:rPr lang="fr-BE" dirty="0" err="1"/>
              <a:t>architects</a:t>
            </a:r>
            <a:r>
              <a:rPr lang="fr-BE" dirty="0"/>
              <a:t> </a:t>
            </a:r>
            <a:r>
              <a:rPr lang="fr-BE" dirty="0" err="1"/>
              <a:t>rely</a:t>
            </a:r>
            <a:r>
              <a:rPr lang="fr-BE" dirty="0"/>
              <a:t> </a:t>
            </a:r>
            <a:r>
              <a:rPr lang="fr-BE" dirty="0" err="1"/>
              <a:t>heavily</a:t>
            </a:r>
            <a:r>
              <a:rPr lang="fr-BE" dirty="0"/>
              <a:t> on </a:t>
            </a:r>
            <a:r>
              <a:rPr lang="fr-BE" dirty="0" err="1"/>
              <a:t>traditional</a:t>
            </a:r>
            <a:r>
              <a:rPr lang="fr-BE" dirty="0"/>
              <a:t> communication </a:t>
            </a:r>
            <a:r>
              <a:rPr lang="fr-BE" dirty="0" err="1"/>
              <a:t>tools</a:t>
            </a:r>
            <a:r>
              <a:rPr lang="fr-BE" dirty="0"/>
              <a:t>, </a:t>
            </a:r>
            <a:r>
              <a:rPr lang="fr-BE" dirty="0" err="1"/>
              <a:t>such</a:t>
            </a:r>
            <a:r>
              <a:rPr lang="fr-BE" dirty="0"/>
              <a:t> as conversation, site </a:t>
            </a:r>
            <a:r>
              <a:rPr lang="fr-BE" dirty="0" err="1"/>
              <a:t>visits</a:t>
            </a:r>
            <a:r>
              <a:rPr lang="fr-BE" dirty="0"/>
              <a:t>, and sketches. </a:t>
            </a:r>
            <a:r>
              <a:rPr lang="fr-BE" dirty="0" err="1"/>
              <a:t>However</a:t>
            </a:r>
            <a:r>
              <a:rPr lang="fr-BE" dirty="0"/>
              <a:t>, </a:t>
            </a:r>
            <a:r>
              <a:rPr lang="fr-BE" dirty="0" err="1"/>
              <a:t>there</a:t>
            </a:r>
            <a:r>
              <a:rPr lang="fr-BE" dirty="0"/>
              <a:t> are </a:t>
            </a:r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interesting</a:t>
            </a:r>
            <a:r>
              <a:rPr lang="fr-BE" dirty="0"/>
              <a:t> innovations. For instance, Kevin uses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he</a:t>
            </a:r>
            <a:r>
              <a:rPr lang="fr-BE" dirty="0"/>
              <a:t> calls the 'Blank Page Method,' </a:t>
            </a:r>
            <a:r>
              <a:rPr lang="fr-BE" dirty="0" err="1"/>
              <a:t>where</a:t>
            </a:r>
            <a:r>
              <a:rPr lang="fr-BE" dirty="0"/>
              <a:t> clients are </a:t>
            </a:r>
            <a:r>
              <a:rPr lang="fr-BE" dirty="0" err="1"/>
              <a:t>encouraged</a:t>
            </a:r>
            <a:r>
              <a:rPr lang="fr-BE" dirty="0"/>
              <a:t> to </a:t>
            </a:r>
            <a:r>
              <a:rPr lang="fr-BE" dirty="0" err="1"/>
              <a:t>write</a:t>
            </a:r>
            <a:r>
              <a:rPr lang="fr-BE" dirty="0"/>
              <a:t> down all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thoughts</a:t>
            </a:r>
            <a:r>
              <a:rPr lang="fr-BE" dirty="0"/>
              <a:t> about the </a:t>
            </a:r>
            <a:r>
              <a:rPr lang="fr-BE" dirty="0" err="1"/>
              <a:t>project</a:t>
            </a:r>
            <a:r>
              <a:rPr lang="fr-BE" dirty="0"/>
              <a:t> on a </a:t>
            </a:r>
            <a:r>
              <a:rPr lang="fr-BE" dirty="0" err="1"/>
              <a:t>blank</a:t>
            </a:r>
            <a:r>
              <a:rPr lang="fr-BE" dirty="0"/>
              <a:t> </a:t>
            </a:r>
            <a:r>
              <a:rPr lang="fr-BE" dirty="0" err="1"/>
              <a:t>sheet</a:t>
            </a:r>
            <a:r>
              <a:rPr lang="fr-BE" dirty="0"/>
              <a:t> </a:t>
            </a:r>
            <a:r>
              <a:rPr lang="fr-BE" dirty="0" err="1"/>
              <a:t>left</a:t>
            </a:r>
            <a:r>
              <a:rPr lang="fr-BE" dirty="0"/>
              <a:t> in </a:t>
            </a:r>
            <a:r>
              <a:rPr lang="fr-BE" dirty="0" err="1"/>
              <a:t>their</a:t>
            </a:r>
            <a:r>
              <a:rPr lang="fr-BE" dirty="0"/>
              <a:t> home. Florence, on the </a:t>
            </a:r>
            <a:r>
              <a:rPr lang="fr-BE" dirty="0" err="1"/>
              <a:t>other</a:t>
            </a:r>
            <a:r>
              <a:rPr lang="fr-BE" dirty="0"/>
              <a:t> hand, </a:t>
            </a:r>
            <a:r>
              <a:rPr lang="fr-BE" dirty="0" err="1"/>
              <a:t>had</a:t>
            </a:r>
            <a:r>
              <a:rPr lang="fr-BE" dirty="0"/>
              <a:t> clients </a:t>
            </a:r>
            <a:r>
              <a:rPr lang="fr-BE" dirty="0" err="1"/>
              <a:t>who</a:t>
            </a:r>
            <a:r>
              <a:rPr lang="fr-BE" dirty="0"/>
              <a:t> </a:t>
            </a:r>
            <a:r>
              <a:rPr lang="fr-BE" dirty="0" err="1"/>
              <a:t>provided</a:t>
            </a:r>
            <a:r>
              <a:rPr lang="fr-BE" dirty="0"/>
              <a:t> </a:t>
            </a:r>
            <a:r>
              <a:rPr lang="fr-BE" dirty="0" err="1"/>
              <a:t>her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detailed</a:t>
            </a:r>
            <a:r>
              <a:rPr lang="fr-BE" dirty="0"/>
              <a:t> </a:t>
            </a:r>
            <a:r>
              <a:rPr lang="fr-BE" dirty="0" err="1"/>
              <a:t>PDFs</a:t>
            </a:r>
            <a:r>
              <a:rPr lang="fr-BE" dirty="0"/>
              <a:t> for </a:t>
            </a:r>
            <a:r>
              <a:rPr lang="fr-BE" dirty="0" err="1"/>
              <a:t>each</a:t>
            </a:r>
            <a:r>
              <a:rPr lang="fr-BE" dirty="0"/>
              <a:t> room in </a:t>
            </a:r>
            <a:r>
              <a:rPr lang="fr-BE" dirty="0" err="1"/>
              <a:t>their</a:t>
            </a:r>
            <a:r>
              <a:rPr lang="fr-BE" dirty="0"/>
              <a:t> home, </a:t>
            </a:r>
            <a:r>
              <a:rPr lang="fr-BE" dirty="0" err="1"/>
              <a:t>complete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design </a:t>
            </a:r>
            <a:r>
              <a:rPr lang="fr-BE" dirty="0" err="1"/>
              <a:t>preferences</a:t>
            </a:r>
            <a:r>
              <a:rPr lang="fr-BE" dirty="0"/>
              <a:t>.</a:t>
            </a:r>
          </a:p>
          <a:p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architects</a:t>
            </a:r>
            <a:r>
              <a:rPr lang="fr-BE" dirty="0"/>
              <a:t> are </a:t>
            </a:r>
            <a:r>
              <a:rPr lang="fr-BE" dirty="0" err="1"/>
              <a:t>also</a:t>
            </a:r>
            <a:r>
              <a:rPr lang="fr-BE" dirty="0"/>
              <a:t> </a:t>
            </a:r>
            <a:r>
              <a:rPr lang="fr-BE" dirty="0" err="1"/>
              <a:t>beginning</a:t>
            </a:r>
            <a:r>
              <a:rPr lang="fr-BE" dirty="0"/>
              <a:t> to </a:t>
            </a:r>
            <a:r>
              <a:rPr lang="fr-BE" dirty="0" err="1"/>
              <a:t>experiment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virtual</a:t>
            </a:r>
            <a:r>
              <a:rPr lang="fr-BE" dirty="0"/>
              <a:t> reality. </a:t>
            </a:r>
            <a:r>
              <a:rPr lang="fr-BE" dirty="0" err="1"/>
              <a:t>Though</a:t>
            </a:r>
            <a:r>
              <a:rPr lang="fr-BE" dirty="0"/>
              <a:t> not </a:t>
            </a:r>
            <a:r>
              <a:rPr lang="fr-BE" dirty="0" err="1"/>
              <a:t>yet</a:t>
            </a:r>
            <a:r>
              <a:rPr lang="fr-BE" dirty="0"/>
              <a:t> </a:t>
            </a:r>
            <a:r>
              <a:rPr lang="fr-BE" dirty="0" err="1"/>
              <a:t>widespread</a:t>
            </a:r>
            <a:r>
              <a:rPr lang="fr-BE" dirty="0"/>
              <a:t> due to </a:t>
            </a:r>
            <a:r>
              <a:rPr lang="fr-BE" dirty="0" err="1"/>
              <a:t>cost</a:t>
            </a:r>
            <a:r>
              <a:rPr lang="fr-BE" dirty="0"/>
              <a:t> and time </a:t>
            </a:r>
            <a:r>
              <a:rPr lang="fr-BE" dirty="0" err="1"/>
              <a:t>constraints</a:t>
            </a:r>
            <a:r>
              <a:rPr lang="fr-BE" dirty="0"/>
              <a:t>, VR </a:t>
            </a:r>
            <a:r>
              <a:rPr lang="fr-BE" dirty="0" err="1"/>
              <a:t>allows</a:t>
            </a:r>
            <a:r>
              <a:rPr lang="fr-BE" dirty="0"/>
              <a:t> clients to </a:t>
            </a:r>
            <a:r>
              <a:rPr lang="fr-BE" dirty="0" err="1"/>
              <a:t>experience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future </a:t>
            </a:r>
            <a:r>
              <a:rPr lang="fr-BE" dirty="0" err="1"/>
              <a:t>spaces</a:t>
            </a:r>
            <a:r>
              <a:rPr lang="fr-BE" dirty="0"/>
              <a:t> more </a:t>
            </a:r>
            <a:r>
              <a:rPr lang="fr-BE" dirty="0" err="1"/>
              <a:t>tangibly</a:t>
            </a:r>
            <a:r>
              <a:rPr lang="fr-BE" dirty="0"/>
              <a:t>. This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promising</a:t>
            </a:r>
            <a:r>
              <a:rPr lang="fr-BE" dirty="0"/>
              <a:t> but </a:t>
            </a:r>
            <a:r>
              <a:rPr lang="fr-BE" dirty="0" err="1"/>
              <a:t>still</a:t>
            </a:r>
            <a:r>
              <a:rPr lang="fr-BE" dirty="0"/>
              <a:t> a </a:t>
            </a:r>
            <a:r>
              <a:rPr lang="fr-BE" dirty="0" err="1"/>
              <a:t>fringe</a:t>
            </a:r>
            <a:r>
              <a:rPr lang="fr-BE" dirty="0"/>
              <a:t> practice.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6788-E5C3-4444-BAAF-843E47E900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BFE5A-3243-D88E-DF37-03BA9EACF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8D4337-4001-339C-A35F-5C80DF65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2E172-F6B3-5F75-84EC-FBDC495D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557C-42B2-C343-BFE9-C3BBAFFF3D1E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CE456-81DC-4C6D-0408-9421652B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70844-01B8-353C-3864-638B9E09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6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46173-9AB2-3E24-C634-6AB43CCD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90E86D-0864-AE74-3E45-B3412BE41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BD31B-D21E-BD64-3F93-D66BDF5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3EFF-F5E1-DA43-9A38-31325947B006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D7CB2-727B-37D4-FA0E-EFB3F978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3902C-269B-50BF-BFD4-AAE49773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97CC4A-15DE-F2E5-FB5B-F2267143A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A5AF49-A455-90C8-2458-B1E564CB4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14884-2452-2DF0-4AAC-F2E36489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8BE4-32B9-6840-9E39-4DB3F20EBFF5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C9951-3957-C402-A4CC-F808EEF9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FA04E-56EE-18E5-FD8C-3211930E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CF9C2-7DDC-88FF-DCB1-19D8F55B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117461-BB71-9D61-9BF4-9B84A876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2C645-5980-2BD0-B366-C7521B9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7584-D9E6-694B-91B5-79F935679CAE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9752C-0361-1641-FE30-47255693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06304-C368-1B0C-2A75-C02BC0C9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B9A49-67E8-6840-0B34-6290ADDA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729A1A-BA5E-8AAC-CBAC-88F1CE5B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982D22-8D3C-5672-3649-AE13961D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6307-9C05-9745-A755-F57B71703954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0DB84-3AA2-7753-1D05-B0147289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C5C0B-9882-C6DA-05CA-9B3645E0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5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FD072-BF1C-C83B-38DA-0080F94F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F0F02-53B3-59FA-A16D-5E1E6D55C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D0E36E-DEAF-09F3-10C0-2C5ABD3F5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00797-841E-0F84-94C7-A7CD59EC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D657-1141-6E41-BA7A-508070FC5174}" type="datetime1">
              <a:rPr lang="fr-BE" smtClean="0"/>
              <a:t>5/05/25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C30F24-89BD-26F4-09BC-4219333F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10511E-252C-D4CA-4FF7-E95761F6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05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7F96E-98C0-565C-6973-1814B4E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F99A7C-4B1C-EF69-4791-F24C1225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5B48BF-87E2-F816-1217-A90D6A9E7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424731-6D35-463C-5007-9D1AD67F7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914999-C0EF-5950-1D90-C2FFBB2A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285C62-092F-9C47-9122-BB4FA77C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C3C-C336-BC42-B362-6E797D4E6502}" type="datetime1">
              <a:rPr lang="fr-BE" smtClean="0"/>
              <a:t>5/05/25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F1C656-4A04-C524-8940-5ADA923B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9DF53A-2DE1-8AC8-2050-43E2B334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1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F8A7F-72ED-3879-1A5D-09FA5E21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F4FF38-69E3-5CC5-AB22-58840805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A77-582E-0948-B6B8-BE16E9DCD610}" type="datetime1">
              <a:rPr lang="fr-BE" smtClean="0"/>
              <a:t>5/05/25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DE0F3F-751D-7B1E-B66F-3038F1C3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C8198C-C925-4EBA-EF7B-3B2975B0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41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0A5281-4E2A-CA29-43C2-9E49D763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DDA4-4ECB-8D4D-A8ED-8A6F59ACB122}" type="datetime1">
              <a:rPr lang="fr-BE" smtClean="0"/>
              <a:t>5/05/25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A3D4AB-8676-9EA2-CC2E-6180F12D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38BEB1-6D9F-904E-6144-D81FCF44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6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5D126-D5B3-3A70-E337-1C1C12BA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76E25-8CBF-DFFF-C434-1AE7AC6A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38317-3E7F-B868-51E5-977830FA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31748E-0486-EA14-6019-3DFF124A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6BC6-D6B3-6D4F-8EFE-B2317798713D}" type="datetime1">
              <a:rPr lang="fr-BE" smtClean="0"/>
              <a:t>5/05/25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43DDE0-81D8-F506-08AB-921C85A4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A11F3B-08E1-1FEE-EEBC-22AFEF0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1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1C407-00A0-794A-5A1D-F8C443FF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841884-0F27-9056-6DAE-4C3AC9B70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BBF41-FA82-72AE-DD28-88CCFADE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91250E-02C5-9758-EA4B-58D4BBFA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8CF0-46E5-354F-961A-01236E2FC53E}" type="datetime1">
              <a:rPr lang="fr-BE" smtClean="0"/>
              <a:t>5/05/25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6FA038-0DD7-7572-BA4C-F730F6C1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F5245-7E67-E4FC-8856-ED47DA99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D38774-3136-9DF2-B3F3-4A465312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32DC0-3718-2BA5-BAA3-FD77B98F1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A1267-6B03-A9B8-6B0F-CB34BA60D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A46E-6044-6141-8506-24DDD1B512BA}" type="datetime1">
              <a:rPr lang="fr-BE" smtClean="0"/>
              <a:t>5/05/25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0588A-7205-8E73-6B82-4509C90B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FD6D4-4044-6469-1F01-E4381B2A9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B730-0EB6-104A-B137-2851B006F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udrey.mertens@uliege.b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yonder@uliege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eobservatory.com/Home.aspx?Y=2022&amp;c=Belgium&amp;l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F83A56-C369-5645-5A47-C645AEE0D6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1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3DECDA-8341-93EF-2B9F-C569EBED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989" y="433018"/>
            <a:ext cx="1574799" cy="393700"/>
          </a:xfrm>
          <a:prstGeom prst="rect">
            <a:avLst/>
          </a:prstGeom>
        </p:spPr>
      </p:pic>
      <p:pic>
        <p:nvPicPr>
          <p:cNvPr id="6" name="Picture 2" descr="FAQ Espace de téléchargement">
            <a:extLst>
              <a:ext uri="{FF2B5EF4-FFF2-40B4-BE49-F238E27FC236}">
                <a16:creationId xmlns:a16="http://schemas.microsoft.com/office/drawing/2014/main" id="{5405DA31-44A0-B13D-91C4-9A94F923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08" y="133260"/>
            <a:ext cx="1965035" cy="9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DEAFE3-E3CA-62B2-6744-7593A8FCB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108" y="1455112"/>
            <a:ext cx="8278749" cy="3420608"/>
          </a:xfrm>
        </p:spPr>
        <p:txBody>
          <a:bodyPr anchor="ctr">
            <a:normAutofit/>
          </a:bodyPr>
          <a:lstStyle/>
          <a:p>
            <a:pPr algn="l">
              <a:lnSpc>
                <a:spcPct val="120000"/>
              </a:lnSpc>
            </a:pPr>
            <a:r>
              <a:rPr lang="fr-BE" sz="32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  <a:t>USER-CLIENT INVOLVEMENT &amp;</a:t>
            </a:r>
            <a:br>
              <a:rPr lang="fr-BE" sz="32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32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  <a:t>PARTICIPATION IN PRIVATE HOUSING:</a:t>
            </a:r>
            <a:br>
              <a:rPr lang="fr-BE" sz="32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32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  <a:t>BELGIAN ARCHITECTS' PERSPECTIVE</a:t>
            </a:r>
            <a:endParaRPr lang="fr-FR" sz="3200" b="1" dirty="0">
              <a:solidFill>
                <a:schemeClr val="bg1"/>
              </a:solidFill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6322E4-D9EB-9462-53BE-19C428DE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108" y="4415574"/>
            <a:ext cx="8670635" cy="1655762"/>
          </a:xfrm>
        </p:spPr>
        <p:txBody>
          <a:bodyPr>
            <a:normAutofit/>
          </a:bodyPr>
          <a:lstStyle/>
          <a:p>
            <a:pPr algn="l"/>
            <a:b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</a:br>
            <a:r>
              <a:rPr lang="fr-BE" sz="1800" u="sng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Audrey Mertens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*, Çiğdem </a:t>
            </a:r>
            <a:r>
              <a:rPr lang="fr-BE" sz="1800" dirty="0" err="1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Yönder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*, Yaprak </a:t>
            </a:r>
            <a:r>
              <a:rPr lang="fr-BE" sz="1800" dirty="0" err="1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Hamarat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, Catherine </a:t>
            </a:r>
            <a:r>
              <a:rPr lang="fr-BE" sz="1800" dirty="0" err="1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Elsen</a:t>
            </a:r>
            <a:endParaRPr lang="fr-BE" sz="1800" dirty="0">
              <a:solidFill>
                <a:schemeClr val="bg1"/>
              </a:solidFill>
              <a:latin typeface="Avenir" panose="02000503020000020003" pitchFamily="2" charset="0"/>
              <a:cs typeface="Bangla MN" pitchFamily="2" charset="0"/>
            </a:endParaRPr>
          </a:p>
          <a:p>
            <a:pPr algn="l"/>
            <a:r>
              <a:rPr lang="fr-FR" sz="1400" i="1" dirty="0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*first </a:t>
            </a:r>
            <a:r>
              <a:rPr lang="fr-FR" sz="1400" i="1" dirty="0" err="1">
                <a:solidFill>
                  <a:schemeClr val="bg1"/>
                </a:solidFill>
                <a:latin typeface="Avenir" panose="02000503020000020003" pitchFamily="2" charset="0"/>
                <a:cs typeface="Bangla MN" pitchFamily="2" charset="0"/>
              </a:rPr>
              <a:t>authors</a:t>
            </a:r>
            <a:endParaRPr lang="fr-FR" sz="1400" i="1" dirty="0">
              <a:solidFill>
                <a:schemeClr val="bg1"/>
              </a:solidFill>
              <a:latin typeface="Avenir" panose="02000503020000020003" pitchFamily="2" charset="0"/>
              <a:cs typeface="Bangla MN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B9B74A-9450-E919-040B-0AB3DF39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361395"/>
            <a:ext cx="2193308" cy="4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DE0341-1345-2110-2E24-194B038C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22" y="171548"/>
            <a:ext cx="1573149" cy="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2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46D00-426B-6F72-8E40-21A75B1A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23117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FINDINGS </a:t>
            </a:r>
            <a:b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ARCHITECT PERSPECTIVES ON PARTICIPATION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26919-3EBE-3328-EF11-5B0EB6F0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Mixed </a:t>
            </a:r>
            <a:r>
              <a:rPr lang="fr-BE" sz="2400" dirty="0" err="1">
                <a:latin typeface="Avenir" panose="02000503020000020003" pitchFamily="2" charset="0"/>
              </a:rPr>
              <a:t>Views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Pro: Participation </a:t>
            </a:r>
            <a:r>
              <a:rPr lang="fr-BE" sz="2000" dirty="0" err="1">
                <a:latin typeface="Avenir" panose="02000503020000020003" pitchFamily="2" charset="0"/>
              </a:rPr>
              <a:t>allows</a:t>
            </a:r>
            <a:r>
              <a:rPr lang="fr-BE" sz="2000" dirty="0">
                <a:latin typeface="Avenir" panose="02000503020000020003" pitchFamily="2" charset="0"/>
              </a:rPr>
              <a:t> for </a:t>
            </a:r>
            <a:r>
              <a:rPr lang="fr-BE" sz="2000" dirty="0" err="1">
                <a:latin typeface="Avenir" panose="02000503020000020003" pitchFamily="2" charset="0"/>
              </a:rPr>
              <a:t>richer</a:t>
            </a:r>
            <a:r>
              <a:rPr lang="fr-BE" sz="2000" dirty="0">
                <a:latin typeface="Avenir" panose="02000503020000020003" pitchFamily="2" charset="0"/>
              </a:rPr>
              <a:t> design inputs (e.g., Geraldine).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Con: It can lead to </a:t>
            </a:r>
            <a:r>
              <a:rPr lang="fr-BE" sz="2000" dirty="0" err="1">
                <a:latin typeface="Avenir" panose="02000503020000020003" pitchFamily="2" charset="0"/>
              </a:rPr>
              <a:t>disappointment</a:t>
            </a:r>
            <a:r>
              <a:rPr lang="fr-BE" sz="2000" dirty="0">
                <a:latin typeface="Avenir" panose="02000503020000020003" pitchFamily="2" charset="0"/>
              </a:rPr>
              <a:t> if clients’ </a:t>
            </a:r>
            <a:r>
              <a:rPr lang="fr-BE" sz="2000" dirty="0" err="1">
                <a:latin typeface="Avenir" panose="02000503020000020003" pitchFamily="2" charset="0"/>
              </a:rPr>
              <a:t>ideas</a:t>
            </a:r>
            <a:r>
              <a:rPr lang="fr-BE" sz="2000" dirty="0">
                <a:latin typeface="Avenir" panose="02000503020000020003" pitchFamily="2" charset="0"/>
              </a:rPr>
              <a:t> are not </a:t>
            </a:r>
            <a:r>
              <a:rPr lang="fr-BE" sz="2000" dirty="0" err="1">
                <a:latin typeface="Avenir" panose="02000503020000020003" pitchFamily="2" charset="0"/>
              </a:rPr>
              <a:t>fully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implemented</a:t>
            </a:r>
            <a:r>
              <a:rPr lang="fr-BE" sz="2000" dirty="0">
                <a:latin typeface="Avenir" panose="02000503020000020003" pitchFamily="2" charset="0"/>
              </a:rPr>
              <a:t> (e.g., Baptiste).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Some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find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participatory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processes</a:t>
            </a:r>
            <a:r>
              <a:rPr lang="fr-BE" sz="2000" dirty="0">
                <a:latin typeface="Avenir" panose="02000503020000020003" pitchFamily="2" charset="0"/>
              </a:rPr>
              <a:t> more relevant for public </a:t>
            </a:r>
            <a:r>
              <a:rPr lang="fr-BE" sz="2000" dirty="0" err="1">
                <a:latin typeface="Avenir" panose="02000503020000020003" pitchFamily="2" charset="0"/>
              </a:rPr>
              <a:t>projects</a:t>
            </a:r>
            <a:r>
              <a:rPr lang="fr-BE" sz="2000" dirty="0">
                <a:latin typeface="Avenir" panose="02000503020000020003" pitchFamily="2" charset="0"/>
              </a:rPr>
              <a:t>, not </a:t>
            </a:r>
            <a:r>
              <a:rPr lang="fr-BE" sz="2000" dirty="0" err="1">
                <a:latin typeface="Avenir" panose="02000503020000020003" pitchFamily="2" charset="0"/>
              </a:rPr>
              <a:t>private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housing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Common </a:t>
            </a:r>
            <a:r>
              <a:rPr lang="fr-BE" sz="2400" dirty="0" err="1">
                <a:latin typeface="Avenir" panose="02000503020000020003" pitchFamily="2" charset="0"/>
              </a:rPr>
              <a:t>Concern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User-clients' </a:t>
            </a:r>
            <a:r>
              <a:rPr lang="fr-BE" sz="2000" dirty="0" err="1">
                <a:latin typeface="Avenir" panose="02000503020000020003" pitchFamily="2" charset="0"/>
              </a:rPr>
              <a:t>lack</a:t>
            </a:r>
            <a:r>
              <a:rPr lang="fr-BE" sz="2000" dirty="0">
                <a:latin typeface="Avenir" panose="02000503020000020003" pitchFamily="2" charset="0"/>
              </a:rPr>
              <a:t> of </a:t>
            </a:r>
            <a:r>
              <a:rPr lang="fr-BE" sz="2000" dirty="0" err="1">
                <a:latin typeface="Avenir" panose="02000503020000020003" pitchFamily="2" charset="0"/>
              </a:rPr>
              <a:t>technical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knowledge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limits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meaningful</a:t>
            </a:r>
            <a:r>
              <a:rPr lang="fr-BE" sz="2000" dirty="0">
                <a:latin typeface="Avenir" panose="02000503020000020003" pitchFamily="2" charset="0"/>
              </a:rPr>
              <a:t> participation.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DCEB1D-A9F1-AA5D-DCAF-227689EC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8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5A95-BFB3-6C78-8E31-33C85C49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DISCUSSION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8A671-DD38-738F-73A2-5A34A0F9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64086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Preference</a:t>
            </a:r>
            <a:r>
              <a:rPr lang="fr-BE" sz="2400" dirty="0">
                <a:latin typeface="Avenir" panose="02000503020000020003" pitchFamily="2" charset="0"/>
              </a:rPr>
              <a:t> for Consultation: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tend to </a:t>
            </a:r>
            <a:r>
              <a:rPr lang="fr-BE" sz="2000" dirty="0" err="1">
                <a:latin typeface="Avenir" panose="02000503020000020003" pitchFamily="2" charset="0"/>
              </a:rPr>
              <a:t>favor</a:t>
            </a:r>
            <a:r>
              <a:rPr lang="fr-BE" sz="2000" dirty="0">
                <a:latin typeface="Avenir" panose="02000503020000020003" pitchFamily="2" charset="0"/>
              </a:rPr>
              <a:t> consultation </a:t>
            </a:r>
            <a:r>
              <a:rPr lang="fr-BE" sz="2000" dirty="0" err="1">
                <a:latin typeface="Avenir" panose="02000503020000020003" pitchFamily="2" charset="0"/>
              </a:rPr>
              <a:t>with</a:t>
            </a:r>
            <a:r>
              <a:rPr lang="fr-BE" sz="2000" dirty="0">
                <a:latin typeface="Avenir" panose="02000503020000020003" pitchFamily="2" charset="0"/>
              </a:rPr>
              <a:t> user-clients over proactive </a:t>
            </a:r>
            <a:r>
              <a:rPr lang="fr-BE" sz="2000" dirty="0" err="1">
                <a:latin typeface="Avenir" panose="02000503020000020003" pitchFamily="2" charset="0"/>
              </a:rPr>
              <a:t>involvement</a:t>
            </a:r>
            <a:endParaRPr lang="fr-BE" sz="2000" dirty="0">
              <a:latin typeface="Avenir" panose="02000503020000020003" pitchFamily="2" charset="0"/>
            </a:endParaRP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Time-</a:t>
            </a:r>
            <a:r>
              <a:rPr lang="fr-BE" sz="2400" dirty="0" err="1">
                <a:latin typeface="Avenir" panose="02000503020000020003" pitchFamily="2" charset="0"/>
              </a:rPr>
              <a:t>Consuming</a:t>
            </a:r>
            <a:r>
              <a:rPr lang="fr-BE" sz="2400" dirty="0">
                <a:latin typeface="Avenir" panose="02000503020000020003" pitchFamily="2" charset="0"/>
              </a:rPr>
              <a:t> Nature: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Participation </a:t>
            </a:r>
            <a:r>
              <a:rPr lang="fr-BE" sz="2000" dirty="0" err="1">
                <a:latin typeface="Avenir" panose="02000503020000020003" pitchFamily="2" charset="0"/>
              </a:rPr>
              <a:t>is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viewed</a:t>
            </a:r>
            <a:r>
              <a:rPr lang="fr-BE" sz="2000" dirty="0">
                <a:latin typeface="Avenir" panose="02000503020000020003" pitchFamily="2" charset="0"/>
              </a:rPr>
              <a:t> as time-</a:t>
            </a:r>
            <a:r>
              <a:rPr lang="fr-BE" sz="2000" dirty="0" err="1">
                <a:latin typeface="Avenir" panose="02000503020000020003" pitchFamily="2" charset="0"/>
              </a:rPr>
              <a:t>consuming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often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resulting</a:t>
            </a:r>
            <a:r>
              <a:rPr lang="fr-BE" sz="2000" dirty="0">
                <a:latin typeface="Avenir" panose="02000503020000020003" pitchFamily="2" charset="0"/>
              </a:rPr>
              <a:t> in the </a:t>
            </a:r>
            <a:r>
              <a:rPr lang="fr-BE" sz="2000" dirty="0" err="1">
                <a:latin typeface="Avenir" panose="02000503020000020003" pitchFamily="2" charset="0"/>
              </a:rPr>
              <a:t>creation</a:t>
            </a:r>
            <a:r>
              <a:rPr lang="fr-BE" sz="2000" dirty="0">
                <a:latin typeface="Avenir" panose="02000503020000020003" pitchFamily="2" charset="0"/>
              </a:rPr>
              <a:t> of </a:t>
            </a:r>
            <a:r>
              <a:rPr lang="fr-BE" sz="2000" dirty="0" err="1">
                <a:latin typeface="Avenir" panose="02000503020000020003" pitchFamily="2" charset="0"/>
              </a:rPr>
              <a:t>unrealistic</a:t>
            </a:r>
            <a:r>
              <a:rPr lang="fr-BE" sz="2000" dirty="0">
                <a:latin typeface="Avenir" panose="02000503020000020003" pitchFamily="2" charset="0"/>
              </a:rPr>
              <a:t> client expectations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FR" sz="2400" dirty="0">
                <a:latin typeface="Avenir" panose="02000503020000020003" pitchFamily="2" charset="0"/>
              </a:rPr>
              <a:t>Balancing Collaboration: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FR" sz="2000" dirty="0" err="1">
                <a:latin typeface="Avenir" panose="02000503020000020003" pitchFamily="2" charset="0"/>
              </a:rPr>
              <a:t>Further</a:t>
            </a:r>
            <a:r>
              <a:rPr lang="fr-FR" sz="2000" dirty="0">
                <a:latin typeface="Avenir" panose="02000503020000020003" pitchFamily="2" charset="0"/>
              </a:rPr>
              <a:t> </a:t>
            </a:r>
            <a:r>
              <a:rPr lang="fr-FR" sz="2000" dirty="0" err="1">
                <a:latin typeface="Avenir" panose="02000503020000020003" pitchFamily="2" charset="0"/>
              </a:rPr>
              <a:t>research</a:t>
            </a:r>
            <a:r>
              <a:rPr lang="fr-FR" sz="2000" dirty="0">
                <a:latin typeface="Avenir" panose="02000503020000020003" pitchFamily="2" charset="0"/>
              </a:rPr>
              <a:t> </a:t>
            </a:r>
            <a:r>
              <a:rPr lang="fr-FR" sz="2000" dirty="0" err="1">
                <a:latin typeface="Avenir" panose="02000503020000020003" pitchFamily="2" charset="0"/>
              </a:rPr>
              <a:t>could</a:t>
            </a:r>
            <a:r>
              <a:rPr lang="fr-FR" sz="2000" dirty="0">
                <a:latin typeface="Avenir" panose="02000503020000020003" pitchFamily="2" charset="0"/>
              </a:rPr>
              <a:t> </a:t>
            </a:r>
            <a:r>
              <a:rPr lang="fr-FR" sz="2000" dirty="0" err="1">
                <a:latin typeface="Avenir" panose="02000503020000020003" pitchFamily="2" charset="0"/>
              </a:rPr>
              <a:t>study</a:t>
            </a:r>
            <a:r>
              <a:rPr lang="fr-FR" sz="2000" dirty="0">
                <a:latin typeface="Avenir" panose="02000503020000020003" pitchFamily="2" charset="0"/>
              </a:rPr>
              <a:t> the </a:t>
            </a:r>
            <a:r>
              <a:rPr lang="fr-FR" sz="2000" dirty="0" err="1">
                <a:latin typeface="Avenir" panose="02000503020000020003" pitchFamily="2" charset="0"/>
              </a:rPr>
              <a:t>delicate</a:t>
            </a:r>
            <a:r>
              <a:rPr lang="fr-FR" sz="2000" dirty="0">
                <a:latin typeface="Avenir" panose="02000503020000020003" pitchFamily="2" charset="0"/>
              </a:rPr>
              <a:t> balance </a:t>
            </a:r>
            <a:r>
              <a:rPr lang="fr-FR" sz="2000" dirty="0" err="1">
                <a:latin typeface="Avenir" panose="02000503020000020003" pitchFamily="2" charset="0"/>
              </a:rPr>
              <a:t>between</a:t>
            </a:r>
            <a:r>
              <a:rPr lang="fr-FR" sz="2000" dirty="0">
                <a:latin typeface="Avenir" panose="02000503020000020003" pitchFamily="2" charset="0"/>
              </a:rPr>
              <a:t> user-client </a:t>
            </a:r>
            <a:r>
              <a:rPr lang="fr-FR" sz="2000" dirty="0" err="1">
                <a:latin typeface="Avenir" panose="02000503020000020003" pitchFamily="2" charset="0"/>
              </a:rPr>
              <a:t>involvement</a:t>
            </a:r>
            <a:r>
              <a:rPr lang="fr-FR" sz="2000" dirty="0">
                <a:latin typeface="Avenir" panose="02000503020000020003" pitchFamily="2" charset="0"/>
              </a:rPr>
              <a:t>, </a:t>
            </a:r>
            <a:r>
              <a:rPr lang="fr-FR" sz="2000" dirty="0" err="1">
                <a:latin typeface="Avenir" panose="02000503020000020003" pitchFamily="2" charset="0"/>
              </a:rPr>
              <a:t>managing</a:t>
            </a:r>
            <a:r>
              <a:rPr lang="fr-FR" sz="2000" dirty="0">
                <a:latin typeface="Avenir" panose="02000503020000020003" pitchFamily="2" charset="0"/>
              </a:rPr>
              <a:t> expectations, and </a:t>
            </a:r>
            <a:r>
              <a:rPr lang="fr-FR" sz="2000" dirty="0" err="1">
                <a:latin typeface="Avenir" panose="02000503020000020003" pitchFamily="2" charset="0"/>
              </a:rPr>
              <a:t>preserving</a:t>
            </a:r>
            <a:r>
              <a:rPr lang="fr-FR" sz="2000" dirty="0">
                <a:latin typeface="Avenir" panose="02000503020000020003" pitchFamily="2" charset="0"/>
              </a:rPr>
              <a:t> the </a:t>
            </a:r>
            <a:r>
              <a:rPr lang="fr-FR" sz="2000" dirty="0" err="1">
                <a:latin typeface="Avenir" panose="02000503020000020003" pitchFamily="2" charset="0"/>
              </a:rPr>
              <a:t>integrity</a:t>
            </a:r>
            <a:r>
              <a:rPr lang="fr-FR" sz="2000" dirty="0">
                <a:latin typeface="Avenir" panose="02000503020000020003" pitchFamily="2" charset="0"/>
              </a:rPr>
              <a:t> of the </a:t>
            </a:r>
            <a:r>
              <a:rPr lang="fr-FR" sz="2000" dirty="0" err="1">
                <a:latin typeface="Avenir" panose="02000503020000020003" pitchFamily="2" charset="0"/>
              </a:rPr>
              <a:t>project</a:t>
            </a:r>
            <a:endParaRPr lang="fr-FR" sz="2000" dirty="0">
              <a:latin typeface="Avenir" panose="02000503020000020003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AE54DA-E773-0000-94E5-23A5C6CF9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4" t="7360" r="71365" b="74299"/>
          <a:stretch/>
        </p:blipFill>
        <p:spPr>
          <a:xfrm>
            <a:off x="8519886" y="223611"/>
            <a:ext cx="3439884" cy="18459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310873-DD09-CF8A-8FCE-C5CE06583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" t="38162" r="72136" b="41544"/>
          <a:stretch/>
        </p:blipFill>
        <p:spPr>
          <a:xfrm>
            <a:off x="8519886" y="2253343"/>
            <a:ext cx="3439884" cy="21546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706FE9-06F0-5CAA-4AFE-9A2356C6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" t="68781" r="71622" b="10926"/>
          <a:stretch/>
        </p:blipFill>
        <p:spPr>
          <a:xfrm>
            <a:off x="8519886" y="4591814"/>
            <a:ext cx="3439884" cy="20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AC2C6-2530-DE7C-2EA1-9C55F69F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BARRIERS TO PARTICIPATION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24EE6-FACE-5F80-47AE-F4FA85C6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Lack</a:t>
            </a:r>
            <a:r>
              <a:rPr lang="fr-BE" sz="2400" dirty="0">
                <a:latin typeface="Avenir" panose="02000503020000020003" pitchFamily="2" charset="0"/>
              </a:rPr>
              <a:t> of Client </a:t>
            </a:r>
            <a:r>
              <a:rPr lang="fr-BE" sz="2400" dirty="0" err="1">
                <a:latin typeface="Avenir" panose="02000503020000020003" pitchFamily="2" charset="0"/>
              </a:rPr>
              <a:t>Knowledge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Clients </a:t>
            </a:r>
            <a:r>
              <a:rPr lang="fr-BE" sz="2000" dirty="0" err="1">
                <a:latin typeface="Avenir" panose="02000503020000020003" pitchFamily="2" charset="0"/>
              </a:rPr>
              <a:t>often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lack</a:t>
            </a:r>
            <a:r>
              <a:rPr lang="fr-BE" sz="2000" dirty="0">
                <a:latin typeface="Avenir" panose="02000503020000020003" pitchFamily="2" charset="0"/>
              </a:rPr>
              <a:t> the </a:t>
            </a:r>
            <a:r>
              <a:rPr lang="fr-BE" sz="2000" dirty="0" err="1">
                <a:latin typeface="Avenir" panose="02000503020000020003" pitchFamily="2" charset="0"/>
              </a:rPr>
              <a:t>technical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understanding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necessary</a:t>
            </a:r>
            <a:r>
              <a:rPr lang="fr-BE" sz="2000" dirty="0">
                <a:latin typeface="Avenir" panose="02000503020000020003" pitchFamily="2" charset="0"/>
              </a:rPr>
              <a:t> for effective participation.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Cultural &amp; </a:t>
            </a:r>
            <a:r>
              <a:rPr lang="fr-BE" sz="2400" dirty="0" err="1">
                <a:latin typeface="Avenir" panose="02000503020000020003" pitchFamily="2" charset="0"/>
              </a:rPr>
              <a:t>Aesthetic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Differences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sometimes</a:t>
            </a:r>
            <a:r>
              <a:rPr lang="fr-BE" sz="2000" dirty="0">
                <a:latin typeface="Avenir" panose="02000503020000020003" pitchFamily="2" charset="0"/>
              </a:rPr>
              <a:t> clash </a:t>
            </a:r>
            <a:r>
              <a:rPr lang="fr-BE" sz="2000" dirty="0" err="1">
                <a:latin typeface="Avenir" panose="02000503020000020003" pitchFamily="2" charset="0"/>
              </a:rPr>
              <a:t>with</a:t>
            </a:r>
            <a:r>
              <a:rPr lang="fr-BE" sz="2000" dirty="0">
                <a:latin typeface="Avenir" panose="02000503020000020003" pitchFamily="2" charset="0"/>
              </a:rPr>
              <a:t> clients' </a:t>
            </a:r>
            <a:r>
              <a:rPr lang="fr-BE" sz="2000" dirty="0" err="1">
                <a:latin typeface="Avenir" panose="02000503020000020003" pitchFamily="2" charset="0"/>
              </a:rPr>
              <a:t>personal</a:t>
            </a:r>
            <a:r>
              <a:rPr lang="fr-BE" sz="2000" dirty="0">
                <a:latin typeface="Avenir" panose="02000503020000020003" pitchFamily="2" charset="0"/>
              </a:rPr>
              <a:t> tastes, </a:t>
            </a:r>
            <a:r>
              <a:rPr lang="fr-BE" sz="2000" dirty="0" err="1">
                <a:latin typeface="Avenir" panose="02000503020000020003" pitchFamily="2" charset="0"/>
              </a:rPr>
              <a:t>complicating</a:t>
            </a:r>
            <a:r>
              <a:rPr lang="fr-BE" sz="2000" dirty="0">
                <a:latin typeface="Avenir" panose="02000503020000020003" pitchFamily="2" charset="0"/>
              </a:rPr>
              <a:t> design </a:t>
            </a:r>
            <a:r>
              <a:rPr lang="fr-BE" sz="2000" dirty="0" err="1">
                <a:latin typeface="Avenir" panose="02000503020000020003" pitchFamily="2" charset="0"/>
              </a:rPr>
              <a:t>coherence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Interpersonal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Skills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are </a:t>
            </a:r>
            <a:r>
              <a:rPr lang="fr-BE" sz="2000" dirty="0" err="1">
                <a:latin typeface="Avenir" panose="02000503020000020003" pitchFamily="2" charset="0"/>
              </a:rPr>
              <a:t>often</a:t>
            </a:r>
            <a:r>
              <a:rPr lang="fr-BE" sz="2000" dirty="0">
                <a:latin typeface="Avenir" panose="02000503020000020003" pitchFamily="2" charset="0"/>
              </a:rPr>
              <a:t> not </a:t>
            </a:r>
            <a:r>
              <a:rPr lang="fr-BE" sz="2000" dirty="0" err="1">
                <a:latin typeface="Avenir" panose="02000503020000020003" pitchFamily="2" charset="0"/>
              </a:rPr>
              <a:t>trained</a:t>
            </a:r>
            <a:r>
              <a:rPr lang="fr-BE" sz="2000" dirty="0">
                <a:latin typeface="Avenir" panose="02000503020000020003" pitchFamily="2" charset="0"/>
              </a:rPr>
              <a:t> in </a:t>
            </a:r>
            <a:r>
              <a:rPr lang="fr-BE" sz="2000" dirty="0" err="1">
                <a:latin typeface="Avenir" panose="02000503020000020003" pitchFamily="2" charset="0"/>
              </a:rPr>
              <a:t>managing</a:t>
            </a:r>
            <a:r>
              <a:rPr lang="fr-BE" sz="2000" dirty="0">
                <a:latin typeface="Avenir" panose="02000503020000020003" pitchFamily="2" charset="0"/>
              </a:rPr>
              <a:t> client </a:t>
            </a:r>
            <a:r>
              <a:rPr lang="fr-BE" sz="2000" dirty="0" err="1">
                <a:latin typeface="Avenir" panose="02000503020000020003" pitchFamily="2" charset="0"/>
              </a:rPr>
              <a:t>relationships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leading</a:t>
            </a:r>
            <a:r>
              <a:rPr lang="fr-BE" sz="2000" dirty="0">
                <a:latin typeface="Avenir" panose="02000503020000020003" pitchFamily="2" charset="0"/>
              </a:rPr>
              <a:t> to communication </a:t>
            </a:r>
            <a:r>
              <a:rPr lang="fr-BE" sz="2000" dirty="0" err="1">
                <a:latin typeface="Avenir" panose="02000503020000020003" pitchFamily="2" charset="0"/>
              </a:rPr>
              <a:t>difficulties</a:t>
            </a:r>
            <a:r>
              <a:rPr lang="fr-BE" sz="2000" dirty="0">
                <a:latin typeface="Avenir" panose="02000503020000020003" pitchFamily="2" charset="0"/>
              </a:rPr>
              <a:t> and </a:t>
            </a:r>
            <a:r>
              <a:rPr lang="fr-BE" sz="2000" dirty="0" err="1">
                <a:latin typeface="Avenir" panose="02000503020000020003" pitchFamily="2" charset="0"/>
              </a:rPr>
              <a:t>added</a:t>
            </a:r>
            <a:r>
              <a:rPr lang="fr-BE" sz="2000" dirty="0">
                <a:latin typeface="Avenir" panose="02000503020000020003" pitchFamily="2" charset="0"/>
              </a:rPr>
              <a:t> stress.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451F9A-4DF7-549E-FD61-FFBF11D0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70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E54DE-9C07-0F14-CCD8-930708F7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515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CONCLUSION</a:t>
            </a:r>
            <a:endParaRPr lang="fr-FR" sz="36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C17C86-2FCB-0AF7-6B4E-03A2156F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515" y="1375682"/>
            <a:ext cx="52578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Key </a:t>
            </a:r>
            <a:r>
              <a:rPr lang="fr-BE" sz="2400" dirty="0" err="1">
                <a:latin typeface="Avenir" panose="02000503020000020003" pitchFamily="2" charset="0"/>
              </a:rPr>
              <a:t>Findings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Belgian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might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favor</a:t>
            </a:r>
            <a:r>
              <a:rPr lang="fr-BE" sz="2000" dirty="0">
                <a:latin typeface="Avenir" panose="02000503020000020003" pitchFamily="2" charset="0"/>
              </a:rPr>
              <a:t> consultation over </a:t>
            </a:r>
            <a:r>
              <a:rPr lang="fr-BE" sz="2000" dirty="0" err="1">
                <a:latin typeface="Avenir" panose="02000503020000020003" pitchFamily="2" charset="0"/>
              </a:rPr>
              <a:t>deeper</a:t>
            </a:r>
            <a:r>
              <a:rPr lang="fr-BE" sz="2000" dirty="0">
                <a:latin typeface="Avenir" panose="02000503020000020003" pitchFamily="2" charset="0"/>
              </a:rPr>
              <a:t> client participation.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Some</a:t>
            </a:r>
            <a:r>
              <a:rPr lang="fr-BE" sz="2000" dirty="0">
                <a:latin typeface="Avenir" panose="02000503020000020003" pitchFamily="2" charset="0"/>
              </a:rPr>
              <a:t> innovative </a:t>
            </a:r>
            <a:r>
              <a:rPr lang="fr-BE" sz="2000" dirty="0" err="1">
                <a:latin typeface="Avenir" panose="02000503020000020003" pitchFamily="2" charset="0"/>
              </a:rPr>
              <a:t>tools</a:t>
            </a:r>
            <a:r>
              <a:rPr lang="fr-BE" sz="2000" dirty="0">
                <a:latin typeface="Avenir" panose="02000503020000020003" pitchFamily="2" charset="0"/>
              </a:rPr>
              <a:t> (VR, </a:t>
            </a:r>
            <a:r>
              <a:rPr lang="fr-BE" sz="2000" dirty="0" err="1">
                <a:latin typeface="Avenir" panose="02000503020000020003" pitchFamily="2" charset="0"/>
              </a:rPr>
              <a:t>mood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boards</a:t>
            </a:r>
            <a:r>
              <a:rPr lang="fr-BE" sz="2000" dirty="0">
                <a:latin typeface="Avenir" panose="02000503020000020003" pitchFamily="2" charset="0"/>
              </a:rPr>
              <a:t>) are </a:t>
            </a:r>
            <a:r>
              <a:rPr lang="fr-BE" sz="2000" dirty="0" err="1">
                <a:latin typeface="Avenir" panose="02000503020000020003" pitchFamily="2" charset="0"/>
              </a:rPr>
              <a:t>used</a:t>
            </a:r>
            <a:r>
              <a:rPr lang="fr-BE" sz="2000" dirty="0">
                <a:latin typeface="Avenir" panose="02000503020000020003" pitchFamily="2" charset="0"/>
              </a:rPr>
              <a:t> but not </a:t>
            </a:r>
            <a:r>
              <a:rPr lang="fr-BE" sz="2000" dirty="0" err="1">
                <a:latin typeface="Avenir" panose="02000503020000020003" pitchFamily="2" charset="0"/>
              </a:rPr>
              <a:t>widely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adopted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Lack</a:t>
            </a:r>
            <a:r>
              <a:rPr lang="fr-BE" sz="2000" dirty="0">
                <a:latin typeface="Avenir" panose="02000503020000020003" pitchFamily="2" charset="0"/>
              </a:rPr>
              <a:t> of client </a:t>
            </a:r>
            <a:r>
              <a:rPr lang="fr-BE" sz="2000" dirty="0" err="1">
                <a:latin typeface="Avenir" panose="02000503020000020003" pitchFamily="2" charset="0"/>
              </a:rPr>
              <a:t>knowledge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aesthetic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differences</a:t>
            </a:r>
            <a:r>
              <a:rPr lang="fr-BE" sz="2000" dirty="0">
                <a:latin typeface="Avenir" panose="02000503020000020003" pitchFamily="2" charset="0"/>
              </a:rPr>
              <a:t>, and </a:t>
            </a:r>
            <a:r>
              <a:rPr lang="fr-BE" sz="2000" dirty="0" err="1">
                <a:latin typeface="Avenir" panose="02000503020000020003" pitchFamily="2" charset="0"/>
              </a:rPr>
              <a:t>limited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interpersonal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skills</a:t>
            </a:r>
            <a:r>
              <a:rPr lang="fr-BE" sz="2000" dirty="0">
                <a:latin typeface="Avenir" panose="02000503020000020003" pitchFamily="2" charset="0"/>
              </a:rPr>
              <a:t> are key </a:t>
            </a:r>
            <a:r>
              <a:rPr lang="fr-BE" sz="2000" dirty="0" err="1">
                <a:latin typeface="Avenir" panose="02000503020000020003" pitchFamily="2" charset="0"/>
              </a:rPr>
              <a:t>barriers</a:t>
            </a:r>
            <a:r>
              <a:rPr lang="fr-BE" sz="2000" dirty="0">
                <a:latin typeface="Avenir" panose="02000503020000020003" pitchFamily="2" charset="0"/>
              </a:rPr>
              <a:t> to effective participation.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Future Directions: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Further</a:t>
            </a:r>
            <a:r>
              <a:rPr lang="fr-BE" sz="2000" dirty="0">
                <a:latin typeface="Avenir" panose="02000503020000020003" pitchFamily="2" charset="0"/>
              </a:rPr>
              <a:t> exploration of </a:t>
            </a:r>
            <a:r>
              <a:rPr lang="fr-BE" sz="2000" dirty="0" err="1">
                <a:latin typeface="Avenir" panose="02000503020000020003" pitchFamily="2" charset="0"/>
              </a:rPr>
              <a:t>participatory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tools</a:t>
            </a:r>
            <a:r>
              <a:rPr lang="fr-BE" sz="2000" dirty="0">
                <a:latin typeface="Avenir" panose="02000503020000020003" pitchFamily="2" charset="0"/>
              </a:rPr>
              <a:t> and how </a:t>
            </a:r>
            <a:r>
              <a:rPr lang="fr-BE" sz="2000" dirty="0" err="1">
                <a:latin typeface="Avenir" panose="02000503020000020003" pitchFamily="2" charset="0"/>
              </a:rPr>
              <a:t>they</a:t>
            </a:r>
            <a:r>
              <a:rPr lang="fr-BE" sz="2000" dirty="0">
                <a:latin typeface="Avenir" panose="02000503020000020003" pitchFamily="2" charset="0"/>
              </a:rPr>
              <a:t> can </a:t>
            </a:r>
            <a:r>
              <a:rPr lang="fr-BE" sz="2000" dirty="0" err="1">
                <a:latin typeface="Avenir" panose="02000503020000020003" pitchFamily="2" charset="0"/>
              </a:rPr>
              <a:t>be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systematically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integrated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into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small</a:t>
            </a:r>
            <a:r>
              <a:rPr lang="fr-BE" sz="2000" dirty="0">
                <a:latin typeface="Avenir" panose="02000503020000020003" pitchFamily="2" charset="0"/>
              </a:rPr>
              <a:t> architectural practices.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Client </a:t>
            </a:r>
            <a:r>
              <a:rPr lang="fr-BE" sz="2000" dirty="0" err="1">
                <a:latin typeface="Avenir" panose="02000503020000020003" pitchFamily="2" charset="0"/>
              </a:rPr>
              <a:t>learning</a:t>
            </a:r>
            <a:r>
              <a:rPr lang="fr-BE" sz="2000" dirty="0">
                <a:latin typeface="Avenir" panose="02000503020000020003" pitchFamily="2" charset="0"/>
              </a:rPr>
              <a:t> (Siva and London, 2011) in architecture </a:t>
            </a:r>
            <a:r>
              <a:rPr lang="fr-BE" sz="2000" dirty="0" err="1">
                <a:latin typeface="Avenir" panose="02000503020000020003" pitchFamily="2" charset="0"/>
              </a:rPr>
              <a:t>could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be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systematically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addressed</a:t>
            </a:r>
            <a:r>
              <a:rPr lang="fr-BE" sz="2000" dirty="0">
                <a:latin typeface="Avenir" panose="02000503020000020003" pitchFamily="2" charset="0"/>
              </a:rPr>
              <a:t> in architectural training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099702-C73C-F58E-5B74-14EF0022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66032-DD5C-AF62-804F-D732BCF0D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9" r="7771"/>
          <a:stretch/>
        </p:blipFill>
        <p:spPr>
          <a:xfrm>
            <a:off x="0" y="0"/>
            <a:ext cx="576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CFE05B-FBB8-DA23-3898-D072ADCB2E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1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418850-368D-30E5-D516-609F310D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80" y="1409244"/>
            <a:ext cx="90767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b="1" dirty="0">
                <a:solidFill>
                  <a:schemeClr val="bg1"/>
                </a:solidFill>
                <a:latin typeface="Avenir Black" panose="02000503020000020003" pitchFamily="2" charset="0"/>
                <a:cs typeface="Bangla MN" pitchFamily="2" charset="0"/>
              </a:rPr>
              <a:t>THANK YOU</a:t>
            </a:r>
            <a:endParaRPr lang="fr-FR" sz="4000" b="1" dirty="0">
              <a:solidFill>
                <a:schemeClr val="bg1"/>
              </a:solidFill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C4649-D17D-ACC6-5FA7-42B9EAE6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422" y="3808251"/>
            <a:ext cx="7270007" cy="1726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Clr>
                <a:srgbClr val="D11815"/>
              </a:buClr>
              <a:buSzPct val="110000"/>
              <a:buNone/>
            </a:pP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</a:rPr>
              <a:t>Contact Information:</a:t>
            </a:r>
          </a:p>
          <a:p>
            <a:pPr marL="0" indent="0">
              <a:lnSpc>
                <a:spcPct val="100000"/>
              </a:lnSpc>
              <a:buClr>
                <a:srgbClr val="D11815"/>
              </a:buClr>
              <a:buSzPct val="110000"/>
              <a:buNone/>
            </a:pP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</a:rPr>
              <a:t>Audrey Mertens: 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audrey.mertens@uliege.be</a:t>
            </a:r>
            <a:endParaRPr lang="fr-BE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lnSpc>
                <a:spcPct val="100000"/>
              </a:lnSpc>
              <a:buClr>
                <a:srgbClr val="D11815"/>
              </a:buClr>
              <a:buSzPct val="110000"/>
              <a:buNone/>
            </a:pP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</a:rPr>
              <a:t>Çiğdem </a:t>
            </a:r>
            <a:r>
              <a:rPr lang="fr-BE" sz="1800" dirty="0" err="1">
                <a:solidFill>
                  <a:schemeClr val="bg1"/>
                </a:solidFill>
                <a:latin typeface="Avenir" panose="02000503020000020003" pitchFamily="2" charset="0"/>
              </a:rPr>
              <a:t>Yönder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</a:rPr>
              <a:t>: </a:t>
            </a:r>
            <a:r>
              <a:rPr lang="fr-BE" sz="1800" dirty="0">
                <a:solidFill>
                  <a:schemeClr val="bg1"/>
                </a:solidFill>
                <a:latin typeface="Avenir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cyonder@uliege.be</a:t>
            </a:r>
            <a:endParaRPr lang="fr-BE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>
              <a:lnSpc>
                <a:spcPct val="10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br>
              <a:rPr lang="fr-BE" sz="14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endParaRPr lang="fr-FR" sz="14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68525D-DB7F-BEAA-9924-5D1E8EFB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AE255E-AFD2-9681-9D45-6F56C1BF6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989" y="5999662"/>
            <a:ext cx="1574799" cy="393700"/>
          </a:xfrm>
          <a:prstGeom prst="rect">
            <a:avLst/>
          </a:prstGeom>
        </p:spPr>
      </p:pic>
      <p:pic>
        <p:nvPicPr>
          <p:cNvPr id="7" name="Picture 2" descr="FAQ Espace de téléchargement">
            <a:extLst>
              <a:ext uri="{FF2B5EF4-FFF2-40B4-BE49-F238E27FC236}">
                <a16:creationId xmlns:a16="http://schemas.microsoft.com/office/drawing/2014/main" id="{A9A1A78F-C841-E737-B9CB-9F4D0D6A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08" y="5699904"/>
            <a:ext cx="1965035" cy="9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3867EE-BF92-1F51-BAD5-2F302D25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5928039"/>
            <a:ext cx="2193308" cy="4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FA150A9-A325-DA8E-6E18-8894AE19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22" y="5738192"/>
            <a:ext cx="1573149" cy="6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9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AC2C6-2530-DE7C-2EA1-9C55F69F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Bibliography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24EE6-FACE-5F80-47AE-F4FA85C6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60000" indent="-360000" algn="just">
              <a:spcAft>
                <a:spcPts val="600"/>
              </a:spcAft>
              <a:buNone/>
            </a:pP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Architects’ Council of Europe (ACE). </a:t>
            </a:r>
            <a:r>
              <a:rPr lang="en-US" sz="1800" i="1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European Architects Council Observatory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Accessed 2022.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https://aceobservatory.com/Home.aspx?Y=2022&amp;c=Belgium&amp;l=EN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BE" sz="1800" dirty="0">
              <a:effectLst/>
              <a:latin typeface="Avenir Book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 indent="-360000" algn="just">
              <a:spcAft>
                <a:spcPts val="600"/>
              </a:spcAft>
              <a:buNone/>
            </a:pP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Damodaran, L. "User Involvement in the Systems Design Process: A Practical Guide for Users." </a:t>
            </a:r>
            <a:r>
              <a:rPr lang="fr-BE" sz="1800" i="1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Behaviour</a:t>
            </a:r>
            <a:r>
              <a:rPr lang="fr-BE" sz="1800" i="1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 Information </a:t>
            </a:r>
            <a:r>
              <a:rPr lang="fr-BE" sz="1800" i="1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Technology</a:t>
            </a:r>
            <a:r>
              <a:rPr lang="fr-BE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15, no. 6 (1996): 363–77.</a:t>
            </a:r>
          </a:p>
          <a:p>
            <a:pPr marL="360000" indent="-360000" algn="just">
              <a:spcAft>
                <a:spcPts val="600"/>
              </a:spcAft>
              <a:buNone/>
            </a:pPr>
            <a:r>
              <a:rPr lang="fr-BE" sz="1800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Defays</a:t>
            </a:r>
            <a:r>
              <a:rPr lang="fr-BE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A., and C. </a:t>
            </a:r>
            <a:r>
              <a:rPr lang="fr-BE" sz="1800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Elsen</a:t>
            </a:r>
            <a:r>
              <a:rPr lang="fr-BE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"Architecte et Maître d’Ouvrage: Main dans la Main, ou Dos à Dos?" </a:t>
            </a:r>
            <a:r>
              <a:rPr lang="en-US" sz="1800" i="1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Archinews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18 (2018): 14–21.</a:t>
            </a:r>
          </a:p>
          <a:p>
            <a:pPr marL="360000" indent="-360000" algn="just">
              <a:spcAft>
                <a:spcPts val="600"/>
              </a:spcAft>
              <a:buNone/>
            </a:pPr>
            <a:r>
              <a:rPr lang="fr-BE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Lejeune, C. </a:t>
            </a:r>
            <a:r>
              <a:rPr lang="fr-BE" sz="1800" i="1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Manuel d’analyse qualitative</a:t>
            </a:r>
            <a:r>
              <a:rPr lang="fr-BE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Brussels: De </a:t>
            </a:r>
            <a:r>
              <a:rPr lang="en-US" sz="1800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Boeck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Supérieur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2019.</a:t>
            </a:r>
          </a:p>
          <a:p>
            <a:pPr marL="360000" indent="-360000" algn="just">
              <a:spcAft>
                <a:spcPts val="600"/>
              </a:spcAft>
              <a:buNone/>
            </a:pP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Sanders, E. B. N. "From User-Centered to Participatory Design Approaches." In </a:t>
            </a:r>
            <a:r>
              <a:rPr lang="en-US" sz="1800" i="1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 and the Social Sciences: Making Connections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1–8.</a:t>
            </a:r>
            <a:endParaRPr lang="fr-BE" sz="1800" dirty="0">
              <a:effectLst/>
              <a:latin typeface="Avenir Book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 indent="-360000" algn="just">
              <a:spcAft>
                <a:spcPts val="600"/>
              </a:spcAft>
              <a:buNone/>
            </a:pP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Siva, J. P. S., and K. London. "Investigating the Role of Client Learning for Successful Architect–Client Relationships on Private Single Dwelling Projects." </a:t>
            </a:r>
            <a:r>
              <a:rPr lang="en-US" sz="1800" i="1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Architectural Engineering and Design Management</a:t>
            </a:r>
            <a:r>
              <a:rPr lang="en-US" sz="1800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7, no. 3 (2011): 177–89.</a:t>
            </a:r>
            <a:endParaRPr lang="fr-BE" sz="1800" dirty="0">
              <a:effectLst/>
              <a:latin typeface="Avenir Book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 indent="-360000" algn="just">
              <a:spcAft>
                <a:spcPts val="600"/>
              </a:spcAft>
              <a:buNone/>
            </a:pPr>
            <a:endParaRPr lang="fr-BE" sz="1800" dirty="0">
              <a:effectLst/>
              <a:latin typeface="Avenir Book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451F9A-4DF7-549E-FD61-FFBF11D0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9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0DD1E-A755-3824-26CC-A026D349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INTRODUCTION</a:t>
            </a:r>
            <a:endParaRPr lang="fr-FR" sz="32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9E6DE-DF91-AAC9-712B-B9FC0E8B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Context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  <a:br>
              <a:rPr lang="fr-BE" sz="2400" dirty="0">
                <a:latin typeface="Avenir" panose="02000503020000020003" pitchFamily="2" charset="0"/>
              </a:rPr>
            </a:br>
            <a:r>
              <a:rPr lang="fr-BE" sz="2400" dirty="0" err="1">
                <a:latin typeface="Avenir" panose="02000503020000020003" pitchFamily="2" charset="0"/>
              </a:rPr>
              <a:t>Private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housing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is</a:t>
            </a:r>
            <a:r>
              <a:rPr lang="fr-BE" sz="2400" dirty="0">
                <a:latin typeface="Avenir" panose="02000503020000020003" pitchFamily="2" charset="0"/>
              </a:rPr>
              <a:t> the </a:t>
            </a:r>
            <a:r>
              <a:rPr lang="fr-BE" sz="2400" dirty="0" err="1">
                <a:latin typeface="Avenir" panose="02000503020000020003" pitchFamily="2" charset="0"/>
              </a:rPr>
              <a:t>largest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sector</a:t>
            </a:r>
            <a:r>
              <a:rPr lang="fr-BE" sz="2400" dirty="0">
                <a:latin typeface="Avenir" panose="02000503020000020003" pitchFamily="2" charset="0"/>
              </a:rPr>
              <a:t> for architectural practices in </a:t>
            </a:r>
            <a:r>
              <a:rPr lang="fr-BE" sz="2400" dirty="0" err="1">
                <a:latin typeface="Avenir" panose="02000503020000020003" pitchFamily="2" charset="0"/>
              </a:rPr>
              <a:t>Belgium</a:t>
            </a:r>
            <a:r>
              <a:rPr lang="fr-BE" sz="2400" dirty="0">
                <a:latin typeface="Avenir" panose="02000503020000020003" pitchFamily="2" charset="0"/>
              </a:rPr>
              <a:t> (89% of </a:t>
            </a:r>
            <a:r>
              <a:rPr lang="fr-BE" sz="2400" dirty="0" err="1">
                <a:latin typeface="Avenir" panose="02000503020000020003" pitchFamily="2" charset="0"/>
              </a:rPr>
              <a:t>firms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involved</a:t>
            </a:r>
            <a:r>
              <a:rPr lang="fr-BE" sz="2400" dirty="0">
                <a:latin typeface="Avenir" panose="02000503020000020003" pitchFamily="2" charset="0"/>
              </a:rPr>
              <a:t> in </a:t>
            </a:r>
            <a:r>
              <a:rPr lang="fr-BE" sz="2400" dirty="0" err="1">
                <a:latin typeface="Avenir" panose="02000503020000020003" pitchFamily="2" charset="0"/>
              </a:rPr>
              <a:t>residential</a:t>
            </a:r>
            <a:r>
              <a:rPr lang="fr-BE" sz="2400" dirty="0">
                <a:latin typeface="Avenir" panose="02000503020000020003" pitchFamily="2" charset="0"/>
              </a:rPr>
              <a:t> design) (ACE 2022). 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>
                <a:latin typeface="Avenir" panose="02000503020000020003" pitchFamily="2" charset="0"/>
              </a:rPr>
              <a:t> Main Issue:</a:t>
            </a:r>
            <a:br>
              <a:rPr lang="fr-BE" sz="2400" dirty="0">
                <a:latin typeface="Avenir" panose="02000503020000020003" pitchFamily="2" charset="0"/>
              </a:rPr>
            </a:br>
            <a:r>
              <a:rPr lang="fr-BE" sz="2400" dirty="0" err="1">
                <a:latin typeface="Avenir" panose="02000503020000020003" pitchFamily="2" charset="0"/>
              </a:rPr>
              <a:t>Architects</a:t>
            </a:r>
            <a:r>
              <a:rPr lang="fr-BE" sz="2400" dirty="0">
                <a:latin typeface="Avenir" panose="02000503020000020003" pitchFamily="2" charset="0"/>
              </a:rPr>
              <a:t> in </a:t>
            </a:r>
            <a:r>
              <a:rPr lang="fr-BE" sz="2400" dirty="0" err="1">
                <a:latin typeface="Avenir" panose="02000503020000020003" pitchFamily="2" charset="0"/>
              </a:rPr>
              <a:t>Belgium</a:t>
            </a:r>
            <a:r>
              <a:rPr lang="fr-BE" sz="2400" dirty="0">
                <a:latin typeface="Avenir" panose="02000503020000020003" pitchFamily="2" charset="0"/>
              </a:rPr>
              <a:t> face challenges balancing user-client </a:t>
            </a:r>
            <a:r>
              <a:rPr lang="fr-BE" sz="2400" dirty="0" err="1">
                <a:latin typeface="Avenir" panose="02000503020000020003" pitchFamily="2" charset="0"/>
              </a:rPr>
              <a:t>involvement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with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maintaining</a:t>
            </a:r>
            <a:r>
              <a:rPr lang="fr-BE" sz="2400" dirty="0">
                <a:latin typeface="Avenir" panose="02000503020000020003" pitchFamily="2" charset="0"/>
              </a:rPr>
              <a:t> control over the design process in </a:t>
            </a:r>
            <a:r>
              <a:rPr lang="fr-BE" sz="2400" dirty="0" err="1">
                <a:latin typeface="Avenir" panose="02000503020000020003" pitchFamily="2" charset="0"/>
              </a:rPr>
              <a:t>private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housing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projects</a:t>
            </a:r>
            <a:r>
              <a:rPr lang="fr-BE" sz="2400" dirty="0">
                <a:latin typeface="Avenir" panose="02000503020000020003" pitchFamily="2" charset="0"/>
              </a:rPr>
              <a:t>. (</a:t>
            </a:r>
            <a:r>
              <a:rPr lang="fr-BE" sz="2400" dirty="0" err="1">
                <a:latin typeface="Avenir" panose="02000503020000020003" pitchFamily="2" charset="0"/>
              </a:rPr>
              <a:t>Defays</a:t>
            </a:r>
            <a:r>
              <a:rPr lang="fr-BE" sz="2400" dirty="0">
                <a:latin typeface="Avenir" panose="02000503020000020003" pitchFamily="2" charset="0"/>
              </a:rPr>
              <a:t> &amp; </a:t>
            </a:r>
            <a:r>
              <a:rPr lang="fr-BE" sz="2400" dirty="0" err="1">
                <a:latin typeface="Avenir" panose="02000503020000020003" pitchFamily="2" charset="0"/>
              </a:rPr>
              <a:t>Elsen</a:t>
            </a:r>
            <a:r>
              <a:rPr lang="fr-BE" sz="2400" dirty="0">
                <a:latin typeface="Avenir" panose="02000503020000020003" pitchFamily="2" charset="0"/>
              </a:rPr>
              <a:t> 2018) 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>
                <a:latin typeface="Avenir" panose="02000503020000020003" pitchFamily="2" charset="0"/>
              </a:rPr>
              <a:t> Objective:</a:t>
            </a:r>
            <a:br>
              <a:rPr lang="fr-BE" sz="2400" dirty="0">
                <a:latin typeface="Avenir" panose="02000503020000020003" pitchFamily="2" charset="0"/>
              </a:rPr>
            </a:br>
            <a:r>
              <a:rPr lang="fr-BE" sz="2400" dirty="0">
                <a:latin typeface="Avenir" panose="02000503020000020003" pitchFamily="2" charset="0"/>
              </a:rPr>
              <a:t>This </a:t>
            </a:r>
            <a:r>
              <a:rPr lang="fr-BE" sz="2400" dirty="0" err="1">
                <a:latin typeface="Avenir" panose="02000503020000020003" pitchFamily="2" charset="0"/>
              </a:rPr>
              <a:t>study</a:t>
            </a:r>
            <a:r>
              <a:rPr lang="fr-BE" sz="2400" dirty="0">
                <a:latin typeface="Avenir" panose="02000503020000020003" pitchFamily="2" charset="0"/>
              </a:rPr>
              <a:t> explores </a:t>
            </a:r>
            <a:r>
              <a:rPr lang="fr-BE" sz="2400" dirty="0" err="1">
                <a:latin typeface="Avenir" panose="02000503020000020003" pitchFamily="2" charset="0"/>
              </a:rPr>
              <a:t>Belgian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architects</a:t>
            </a:r>
            <a:r>
              <a:rPr lang="fr-BE" sz="2400" dirty="0">
                <a:latin typeface="Avenir" panose="02000503020000020003" pitchFamily="2" charset="0"/>
              </a:rPr>
              <a:t>' perceptions of user-client </a:t>
            </a:r>
            <a:r>
              <a:rPr lang="fr-BE" sz="2400" dirty="0" err="1">
                <a:latin typeface="Avenir" panose="02000503020000020003" pitchFamily="2" charset="0"/>
              </a:rPr>
              <a:t>involvement</a:t>
            </a:r>
            <a:r>
              <a:rPr lang="fr-BE" sz="2400" dirty="0">
                <a:latin typeface="Avenir" panose="02000503020000020003" pitchFamily="2" charset="0"/>
              </a:rPr>
              <a:t> in </a:t>
            </a:r>
            <a:r>
              <a:rPr lang="fr-BE" sz="2400" dirty="0" err="1">
                <a:latin typeface="Avenir" panose="02000503020000020003" pitchFamily="2" charset="0"/>
              </a:rPr>
              <a:t>private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housing</a:t>
            </a:r>
            <a:r>
              <a:rPr lang="fr-BE" sz="2400" dirty="0">
                <a:latin typeface="Avenir" panose="02000503020000020003" pitchFamily="2" charset="0"/>
              </a:rPr>
              <a:t> design.</a:t>
            </a:r>
          </a:p>
          <a:p>
            <a:pPr>
              <a:lnSpc>
                <a:spcPct val="120000"/>
              </a:lnSpc>
              <a:buFont typeface="Police système Courant"/>
              <a:buChar char="⌂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ED78B-2DA9-75DD-6EB1-9DA94C3A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28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EC2F8-89DE-0FAB-FA07-C29C1EBA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THEORETICAL FRAMEWORK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2FA22-7314-C36F-DAC5-846E106D8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User-</a:t>
            </a:r>
            <a:r>
              <a:rPr lang="fr-BE" sz="2400" dirty="0" err="1">
                <a:latin typeface="Avenir" panose="02000503020000020003" pitchFamily="2" charset="0"/>
              </a:rPr>
              <a:t>Centered</a:t>
            </a:r>
            <a:r>
              <a:rPr lang="fr-BE" sz="2400" dirty="0">
                <a:latin typeface="Avenir" panose="02000503020000020003" pitchFamily="2" charset="0"/>
              </a:rPr>
              <a:t> Design (Sanders, 2002):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Passive </a:t>
            </a:r>
            <a:r>
              <a:rPr lang="fr-BE" sz="2000" dirty="0" err="1">
                <a:latin typeface="Avenir" panose="02000503020000020003" pitchFamily="2" charset="0"/>
              </a:rPr>
              <a:t>role</a:t>
            </a:r>
            <a:r>
              <a:rPr lang="fr-BE" sz="2000" dirty="0">
                <a:latin typeface="Avenir" panose="02000503020000020003" pitchFamily="2" charset="0"/>
              </a:rPr>
              <a:t> for clients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Focus on data collection to </a:t>
            </a:r>
            <a:r>
              <a:rPr lang="fr-BE" sz="2000" dirty="0" err="1">
                <a:latin typeface="Avenir" panose="02000503020000020003" pitchFamily="2" charset="0"/>
              </a:rPr>
              <a:t>meet</a:t>
            </a:r>
            <a:r>
              <a:rPr lang="fr-BE" sz="2000" dirty="0">
                <a:latin typeface="Avenir" panose="02000503020000020003" pitchFamily="2" charset="0"/>
              </a:rPr>
              <a:t> user </a:t>
            </a:r>
            <a:r>
              <a:rPr lang="fr-BE" sz="2000" dirty="0" err="1">
                <a:latin typeface="Avenir" panose="02000503020000020003" pitchFamily="2" charset="0"/>
              </a:rPr>
              <a:t>needs</a:t>
            </a:r>
            <a:endParaRPr lang="fr-BE" sz="2000" dirty="0">
              <a:latin typeface="Avenir" panose="02000503020000020003" pitchFamily="2" charset="0"/>
            </a:endParaRP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Participatory</a:t>
            </a:r>
            <a:r>
              <a:rPr lang="fr-BE" sz="2400" dirty="0">
                <a:latin typeface="Avenir" panose="02000503020000020003" pitchFamily="2" charset="0"/>
              </a:rPr>
              <a:t> Design (</a:t>
            </a:r>
            <a:r>
              <a:rPr lang="fr-BE" sz="2400" dirty="0" err="1">
                <a:latin typeface="Avenir" panose="02000503020000020003" pitchFamily="2" charset="0"/>
              </a:rPr>
              <a:t>Damodaran</a:t>
            </a:r>
            <a:r>
              <a:rPr lang="fr-BE" sz="2400" dirty="0">
                <a:latin typeface="Avenir" panose="02000503020000020003" pitchFamily="2" charset="0"/>
              </a:rPr>
              <a:t>, 1996):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Active user engagement in the design process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Enhanced</a:t>
            </a:r>
            <a:r>
              <a:rPr lang="fr-BE" sz="2000" dirty="0">
                <a:latin typeface="Avenir" panose="02000503020000020003" pitchFamily="2" charset="0"/>
              </a:rPr>
              <a:t> satisfaction </a:t>
            </a:r>
            <a:r>
              <a:rPr lang="fr-BE" sz="2000" dirty="0" err="1">
                <a:latin typeface="Avenir" panose="02000503020000020003" pitchFamily="2" charset="0"/>
              </a:rPr>
              <a:t>through</a:t>
            </a:r>
            <a:r>
              <a:rPr lang="fr-BE" sz="2000" dirty="0">
                <a:latin typeface="Avenir" panose="02000503020000020003" pitchFamily="2" charset="0"/>
              </a:rPr>
              <a:t> collaborative </a:t>
            </a:r>
            <a:r>
              <a:rPr lang="fr-BE" sz="2000" dirty="0" err="1">
                <a:latin typeface="Avenir" panose="02000503020000020003" pitchFamily="2" charset="0"/>
              </a:rPr>
              <a:t>decision-making</a:t>
            </a:r>
            <a:endParaRPr lang="fr-BE" sz="2000" dirty="0">
              <a:latin typeface="Avenir" panose="02000503020000020003" pitchFamily="2" charset="0"/>
            </a:endParaRP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Challenge: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Finding</a:t>
            </a:r>
            <a:r>
              <a:rPr lang="fr-BE" sz="2000" dirty="0">
                <a:latin typeface="Avenir" panose="02000503020000020003" pitchFamily="2" charset="0"/>
              </a:rPr>
              <a:t> balance </a:t>
            </a:r>
            <a:r>
              <a:rPr lang="fr-BE" sz="2000" dirty="0" err="1">
                <a:latin typeface="Avenir" panose="02000503020000020003" pitchFamily="2" charset="0"/>
              </a:rPr>
              <a:t>between</a:t>
            </a:r>
            <a:r>
              <a:rPr lang="fr-BE" sz="2000" dirty="0">
                <a:latin typeface="Avenir" panose="02000503020000020003" pitchFamily="2" charset="0"/>
              </a:rPr>
              <a:t> collaboration and </a:t>
            </a:r>
            <a:r>
              <a:rPr lang="fr-BE" sz="2000" dirty="0" err="1">
                <a:latin typeface="Avenir" panose="02000503020000020003" pitchFamily="2" charset="0"/>
              </a:rPr>
              <a:t>maintaining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project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integrity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97A76-0873-677A-35E5-3132C8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0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870AE-D86A-2099-6BE4-D15BF62F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RESEARCH QUESTIONS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48FCF-740B-8955-034A-D39A9E2F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43" y="1825625"/>
            <a:ext cx="66802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>
                <a:latin typeface="Avenir" panose="02000503020000020003" pitchFamily="2" charset="0"/>
              </a:rPr>
              <a:t>How are user-clients </a:t>
            </a:r>
            <a:r>
              <a:rPr lang="fr-BE" sz="2400" dirty="0" err="1">
                <a:latin typeface="Avenir" panose="02000503020000020003" pitchFamily="2" charset="0"/>
              </a:rPr>
              <a:t>involved</a:t>
            </a:r>
            <a:r>
              <a:rPr lang="fr-BE" sz="2400" dirty="0">
                <a:latin typeface="Avenir" panose="02000503020000020003" pitchFamily="2" charset="0"/>
              </a:rPr>
              <a:t> in the design process of </a:t>
            </a:r>
            <a:r>
              <a:rPr lang="fr-BE" sz="2400" dirty="0" err="1">
                <a:latin typeface="Avenir" panose="02000503020000020003" pitchFamily="2" charset="0"/>
              </a:rPr>
              <a:t>private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housing</a:t>
            </a:r>
            <a:r>
              <a:rPr lang="fr-BE" sz="2400" dirty="0">
                <a:latin typeface="Avenir" panose="02000503020000020003" pitchFamily="2" charset="0"/>
              </a:rPr>
              <a:t>?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 err="1">
                <a:latin typeface="Avenir" panose="02000503020000020003" pitchFamily="2" charset="0"/>
              </a:rPr>
              <a:t>What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roles</a:t>
            </a:r>
            <a:r>
              <a:rPr lang="fr-BE" sz="2400" dirty="0">
                <a:latin typeface="Avenir" panose="02000503020000020003" pitchFamily="2" charset="0"/>
              </a:rPr>
              <a:t> do </a:t>
            </a:r>
            <a:r>
              <a:rPr lang="fr-BE" sz="2400" dirty="0" err="1">
                <a:latin typeface="Avenir" panose="02000503020000020003" pitchFamily="2" charset="0"/>
              </a:rPr>
              <a:t>architects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expect</a:t>
            </a:r>
            <a:r>
              <a:rPr lang="fr-BE" sz="2400" dirty="0">
                <a:latin typeface="Avenir" panose="02000503020000020003" pitchFamily="2" charset="0"/>
              </a:rPr>
              <a:t> user-clients to </a:t>
            </a:r>
            <a:r>
              <a:rPr lang="fr-BE" sz="2400" dirty="0" err="1">
                <a:latin typeface="Avenir" panose="02000503020000020003" pitchFamily="2" charset="0"/>
              </a:rPr>
              <a:t>play</a:t>
            </a:r>
            <a:r>
              <a:rPr lang="fr-BE" sz="2400" dirty="0">
                <a:latin typeface="Avenir" panose="02000503020000020003" pitchFamily="2" charset="0"/>
              </a:rPr>
              <a:t>?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400" dirty="0" err="1">
                <a:latin typeface="Avenir" panose="02000503020000020003" pitchFamily="2" charset="0"/>
              </a:rPr>
              <a:t>What</a:t>
            </a:r>
            <a:r>
              <a:rPr lang="fr-BE" sz="2400" dirty="0">
                <a:latin typeface="Avenir" panose="02000503020000020003" pitchFamily="2" charset="0"/>
              </a:rPr>
              <a:t> are </a:t>
            </a:r>
            <a:r>
              <a:rPr lang="fr-BE" sz="2400" dirty="0" err="1">
                <a:latin typeface="Avenir" panose="02000503020000020003" pitchFamily="2" charset="0"/>
              </a:rPr>
              <a:t>architects</a:t>
            </a:r>
            <a:r>
              <a:rPr lang="fr-BE" sz="2400" dirty="0">
                <a:latin typeface="Avenir" panose="02000503020000020003" pitchFamily="2" charset="0"/>
              </a:rPr>
              <a:t>’ </a:t>
            </a:r>
            <a:r>
              <a:rPr lang="fr-BE" sz="2400" dirty="0" err="1">
                <a:latin typeface="Avenir" panose="02000503020000020003" pitchFamily="2" charset="0"/>
              </a:rPr>
              <a:t>views</a:t>
            </a:r>
            <a:r>
              <a:rPr lang="fr-BE" sz="2400" dirty="0">
                <a:latin typeface="Avenir" panose="02000503020000020003" pitchFamily="2" charset="0"/>
              </a:rPr>
              <a:t> on </a:t>
            </a:r>
            <a:r>
              <a:rPr lang="fr-BE" sz="2400" dirty="0" err="1">
                <a:latin typeface="Avenir" panose="02000503020000020003" pitchFamily="2" charset="0"/>
              </a:rPr>
              <a:t>participatory</a:t>
            </a:r>
            <a:r>
              <a:rPr lang="fr-BE" sz="2400" dirty="0">
                <a:latin typeface="Avenir" panose="02000503020000020003" pitchFamily="2" charset="0"/>
              </a:rPr>
              <a:t> practices in </a:t>
            </a:r>
            <a:r>
              <a:rPr lang="fr-BE" sz="2400" dirty="0" err="1">
                <a:latin typeface="Avenir" panose="02000503020000020003" pitchFamily="2" charset="0"/>
              </a:rPr>
              <a:t>private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housing</a:t>
            </a:r>
            <a:r>
              <a:rPr lang="fr-BE" sz="2400" dirty="0">
                <a:latin typeface="Avenir" panose="02000503020000020003" pitchFamily="2" charset="0"/>
              </a:rPr>
              <a:t> design?</a:t>
            </a: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22F0B-DE7A-9410-F85C-F9C4B171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35B626-034C-256F-8BBF-3F6A69EC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84914" cy="68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5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D67FF-5091-84A5-1FA3-E2439AE5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METHODS</a:t>
            </a:r>
            <a:endParaRPr lang="fr-FR" sz="32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BDDA2-6538-B776-36EF-FFC87668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Approach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15 semi-</a:t>
            </a:r>
            <a:r>
              <a:rPr lang="fr-BE" sz="2000" dirty="0" err="1">
                <a:latin typeface="Avenir" panose="02000503020000020003" pitchFamily="2" charset="0"/>
              </a:rPr>
              <a:t>structured</a:t>
            </a:r>
            <a:r>
              <a:rPr lang="fr-BE" sz="2000" dirty="0">
                <a:latin typeface="Avenir" panose="02000503020000020003" pitchFamily="2" charset="0"/>
              </a:rPr>
              <a:t> interviews </a:t>
            </a:r>
            <a:r>
              <a:rPr lang="fr-BE" sz="2000" dirty="0" err="1">
                <a:latin typeface="Avenir" panose="02000503020000020003" pitchFamily="2" charset="0"/>
              </a:rPr>
              <a:t>with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architects</a:t>
            </a:r>
            <a:r>
              <a:rPr lang="fr-BE" sz="2000" dirty="0">
                <a:latin typeface="Avenir" panose="02000503020000020003" pitchFamily="2" charset="0"/>
              </a:rPr>
              <a:t> in </a:t>
            </a:r>
            <a:r>
              <a:rPr lang="fr-BE" sz="2000" dirty="0" err="1">
                <a:latin typeface="Avenir" panose="02000503020000020003" pitchFamily="2" charset="0"/>
              </a:rPr>
              <a:t>Wallonia</a:t>
            </a:r>
            <a:r>
              <a:rPr lang="fr-BE" sz="2000" dirty="0">
                <a:latin typeface="Avenir" panose="02000503020000020003" pitchFamily="2" charset="0"/>
              </a:rPr>
              <a:t> and Brussels.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Participant Profiles: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Variety</a:t>
            </a:r>
            <a:r>
              <a:rPr lang="fr-BE" sz="2000" dirty="0">
                <a:latin typeface="Avenir" panose="02000503020000020003" pitchFamily="2" charset="0"/>
              </a:rPr>
              <a:t> in </a:t>
            </a:r>
            <a:r>
              <a:rPr lang="fr-BE" sz="2000" dirty="0" err="1">
                <a:latin typeface="Avenir" panose="02000503020000020003" pitchFamily="2" charset="0"/>
              </a:rPr>
              <a:t>firm</a:t>
            </a:r>
            <a:r>
              <a:rPr lang="fr-BE" sz="2000" dirty="0">
                <a:latin typeface="Avenir" panose="02000503020000020003" pitchFamily="2" charset="0"/>
              </a:rPr>
              <a:t> sizes (e.g., </a:t>
            </a:r>
            <a:r>
              <a:rPr lang="fr-BE" sz="2000" dirty="0" err="1">
                <a:latin typeface="Avenir" panose="02000503020000020003" pitchFamily="2" charset="0"/>
              </a:rPr>
              <a:t>from</a:t>
            </a:r>
            <a:r>
              <a:rPr lang="fr-BE" sz="2000" dirty="0">
                <a:latin typeface="Avenir" panose="02000503020000020003" pitchFamily="2" charset="0"/>
              </a:rPr>
              <a:t> sole </a:t>
            </a:r>
            <a:r>
              <a:rPr lang="fr-BE" sz="2000" dirty="0" err="1">
                <a:latin typeface="Avenir" panose="02000503020000020003" pitchFamily="2" charset="0"/>
              </a:rPr>
              <a:t>practitioners</a:t>
            </a:r>
            <a:r>
              <a:rPr lang="fr-BE" sz="2000" dirty="0">
                <a:latin typeface="Avenir" panose="02000503020000020003" pitchFamily="2" charset="0"/>
              </a:rPr>
              <a:t> to medium-</a:t>
            </a:r>
            <a:r>
              <a:rPr lang="fr-BE" sz="2000" dirty="0" err="1">
                <a:latin typeface="Avenir" panose="02000503020000020003" pitchFamily="2" charset="0"/>
              </a:rPr>
              <a:t>sized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firms</a:t>
            </a:r>
            <a:r>
              <a:rPr lang="fr-BE" sz="2000" dirty="0">
                <a:latin typeface="Avenir" panose="02000503020000020003" pitchFamily="2" charset="0"/>
              </a:rPr>
              <a:t>).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Mixed focus on </a:t>
            </a:r>
            <a:r>
              <a:rPr lang="fr-BE" sz="2000" dirty="0" err="1">
                <a:latin typeface="Avenir" panose="02000503020000020003" pitchFamily="2" charset="0"/>
              </a:rPr>
              <a:t>renovation</a:t>
            </a:r>
            <a:r>
              <a:rPr lang="fr-BE" sz="2000" dirty="0">
                <a:latin typeface="Avenir" panose="02000503020000020003" pitchFamily="2" charset="0"/>
              </a:rPr>
              <a:t> and new construction house </a:t>
            </a:r>
            <a:r>
              <a:rPr lang="fr-BE" sz="2000" dirty="0" err="1">
                <a:latin typeface="Avenir" panose="02000503020000020003" pitchFamily="2" charset="0"/>
              </a:rPr>
              <a:t>projects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Analysis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Thematic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analysis</a:t>
            </a:r>
            <a:r>
              <a:rPr lang="fr-BE" sz="2000" dirty="0">
                <a:latin typeface="Avenir" panose="02000503020000020003" pitchFamily="2" charset="0"/>
              </a:rPr>
              <a:t> (Lejeune, 2019) </a:t>
            </a:r>
            <a:r>
              <a:rPr lang="fr-BE" sz="2000" dirty="0" err="1">
                <a:latin typeface="Avenir" panose="02000503020000020003" pitchFamily="2" charset="0"/>
              </a:rPr>
              <a:t>focusing</a:t>
            </a:r>
            <a:r>
              <a:rPr lang="fr-BE" sz="2000" dirty="0">
                <a:latin typeface="Avenir" panose="02000503020000020003" pitchFamily="2" charset="0"/>
              </a:rPr>
              <a:t> on user-client </a:t>
            </a:r>
            <a:r>
              <a:rPr lang="fr-BE" sz="2000" dirty="0" err="1">
                <a:latin typeface="Avenir" panose="02000503020000020003" pitchFamily="2" charset="0"/>
              </a:rPr>
              <a:t>involvement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roles</a:t>
            </a:r>
            <a:r>
              <a:rPr lang="fr-BE" sz="2000" dirty="0">
                <a:latin typeface="Avenir" panose="02000503020000020003" pitchFamily="2" charset="0"/>
              </a:rPr>
              <a:t>, and </a:t>
            </a:r>
            <a:r>
              <a:rPr lang="fr-BE" sz="2000" dirty="0" err="1">
                <a:latin typeface="Avenir" panose="02000503020000020003" pitchFamily="2" charset="0"/>
              </a:rPr>
              <a:t>participatory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views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30FF3C-7BAB-D849-1D82-8E3A8DF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6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930F-2098-5168-3B51-E46B54FD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08" y="365125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FINDINGS </a:t>
            </a:r>
            <a:b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CURRENT INVOLVEMENT PRACTICES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07BB4-202B-D78D-26A2-744C7EEC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257" y="1825625"/>
            <a:ext cx="7866743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Communication Tools </a:t>
            </a:r>
            <a:r>
              <a:rPr lang="fr-BE" sz="2400" dirty="0" err="1">
                <a:latin typeface="Avenir" panose="02000503020000020003" pitchFamily="2" charset="0"/>
              </a:rPr>
              <a:t>Used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Conversation-</a:t>
            </a:r>
            <a:r>
              <a:rPr lang="fr-BE" sz="2000" dirty="0" err="1">
                <a:latin typeface="Avenir" panose="02000503020000020003" pitchFamily="2" charset="0"/>
              </a:rPr>
              <a:t>based</a:t>
            </a:r>
            <a:r>
              <a:rPr lang="fr-BE" sz="2000" dirty="0">
                <a:latin typeface="Avenir" panose="02000503020000020003" pitchFamily="2" charset="0"/>
              </a:rPr>
              <a:t> interactions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Site </a:t>
            </a:r>
            <a:r>
              <a:rPr lang="fr-BE" sz="2000" dirty="0" err="1">
                <a:latin typeface="Avenir" panose="02000503020000020003" pitchFamily="2" charset="0"/>
              </a:rPr>
              <a:t>visits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mood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boards</a:t>
            </a:r>
            <a:r>
              <a:rPr lang="fr-BE" sz="2000" dirty="0">
                <a:latin typeface="Avenir" panose="02000503020000020003" pitchFamily="2" charset="0"/>
              </a:rPr>
              <a:t>, sketches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Notable Method: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"Blank Page Method" (Kevin): Client </a:t>
            </a:r>
            <a:r>
              <a:rPr lang="fr-BE" sz="2000" dirty="0" err="1">
                <a:latin typeface="Avenir" panose="02000503020000020003" pitchFamily="2" charset="0"/>
              </a:rPr>
              <a:t>writes</a:t>
            </a:r>
            <a:r>
              <a:rPr lang="fr-BE" sz="2000" dirty="0">
                <a:latin typeface="Avenir" panose="02000503020000020003" pitchFamily="2" charset="0"/>
              </a:rPr>
              <a:t> all </a:t>
            </a:r>
            <a:r>
              <a:rPr lang="fr-BE" sz="2000" dirty="0" err="1">
                <a:latin typeface="Avenir" panose="02000503020000020003" pitchFamily="2" charset="0"/>
              </a:rPr>
              <a:t>ideas</a:t>
            </a:r>
            <a:r>
              <a:rPr lang="fr-BE" sz="2000" dirty="0">
                <a:latin typeface="Avenir" panose="02000503020000020003" pitchFamily="2" charset="0"/>
              </a:rPr>
              <a:t> on a </a:t>
            </a:r>
            <a:r>
              <a:rPr lang="fr-BE" sz="2000" dirty="0" err="1">
                <a:latin typeface="Avenir" panose="02000503020000020003" pitchFamily="2" charset="0"/>
              </a:rPr>
              <a:t>blank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sheet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Client </a:t>
            </a:r>
            <a:r>
              <a:rPr lang="fr-BE" sz="2400" dirty="0" err="1">
                <a:latin typeface="Avenir" panose="02000503020000020003" pitchFamily="2" charset="0"/>
              </a:rPr>
              <a:t>Proactivity</a:t>
            </a:r>
            <a:r>
              <a:rPr lang="fr-BE" sz="2400" dirty="0">
                <a:latin typeface="Avenir" panose="02000503020000020003" pitchFamily="2" charset="0"/>
              </a:rPr>
              <a:t>: 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100" dirty="0">
                <a:latin typeface="Avenir" panose="02000503020000020003" pitchFamily="2" charset="0"/>
              </a:rPr>
              <a:t>Example of </a:t>
            </a:r>
            <a:r>
              <a:rPr lang="fr-BE" sz="2100" dirty="0" err="1">
                <a:latin typeface="Avenir" panose="02000503020000020003" pitchFamily="2" charset="0"/>
              </a:rPr>
              <a:t>Florence’s</a:t>
            </a:r>
            <a:r>
              <a:rPr lang="fr-BE" sz="2100" dirty="0">
                <a:latin typeface="Avenir" panose="02000503020000020003" pitchFamily="2" charset="0"/>
              </a:rPr>
              <a:t> clients </a:t>
            </a:r>
            <a:r>
              <a:rPr lang="fr-BE" sz="2100" dirty="0" err="1">
                <a:latin typeface="Avenir" panose="02000503020000020003" pitchFamily="2" charset="0"/>
              </a:rPr>
              <a:t>who</a:t>
            </a:r>
            <a:r>
              <a:rPr lang="fr-BE" sz="2100" dirty="0">
                <a:latin typeface="Avenir" panose="02000503020000020003" pitchFamily="2" charset="0"/>
              </a:rPr>
              <a:t> </a:t>
            </a:r>
            <a:r>
              <a:rPr lang="fr-BE" sz="2100" dirty="0" err="1">
                <a:latin typeface="Avenir" panose="02000503020000020003" pitchFamily="2" charset="0"/>
              </a:rPr>
              <a:t>created</a:t>
            </a:r>
            <a:r>
              <a:rPr lang="fr-BE" sz="2100" dirty="0">
                <a:latin typeface="Avenir" panose="02000503020000020003" pitchFamily="2" charset="0"/>
              </a:rPr>
              <a:t> </a:t>
            </a:r>
            <a:r>
              <a:rPr lang="fr-BE" sz="2100" dirty="0" err="1">
                <a:latin typeface="Avenir" panose="02000503020000020003" pitchFamily="2" charset="0"/>
              </a:rPr>
              <a:t>detailed</a:t>
            </a:r>
            <a:r>
              <a:rPr lang="fr-BE" sz="2100" dirty="0">
                <a:latin typeface="Avenir" panose="02000503020000020003" pitchFamily="2" charset="0"/>
              </a:rPr>
              <a:t> </a:t>
            </a:r>
            <a:r>
              <a:rPr lang="fr-BE" sz="2100" dirty="0" err="1">
                <a:latin typeface="Avenir" panose="02000503020000020003" pitchFamily="2" charset="0"/>
              </a:rPr>
              <a:t>PDFs</a:t>
            </a:r>
            <a:r>
              <a:rPr lang="fr-BE" sz="2100" dirty="0">
                <a:latin typeface="Avenir" panose="02000503020000020003" pitchFamily="2" charset="0"/>
              </a:rPr>
              <a:t> for </a:t>
            </a:r>
            <a:r>
              <a:rPr lang="fr-BE" sz="2100" dirty="0" err="1">
                <a:latin typeface="Avenir" panose="02000503020000020003" pitchFamily="2" charset="0"/>
              </a:rPr>
              <a:t>each</a:t>
            </a:r>
            <a:r>
              <a:rPr lang="fr-BE" sz="2100" dirty="0">
                <a:latin typeface="Avenir" panose="02000503020000020003" pitchFamily="2" charset="0"/>
              </a:rPr>
              <a:t> room.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Emerging</a:t>
            </a:r>
            <a:r>
              <a:rPr lang="fr-BE" sz="2400" dirty="0">
                <a:latin typeface="Avenir" panose="02000503020000020003" pitchFamily="2" charset="0"/>
              </a:rPr>
              <a:t> </a:t>
            </a:r>
            <a:r>
              <a:rPr lang="fr-BE" sz="2400" dirty="0" err="1">
                <a:latin typeface="Avenir" panose="02000503020000020003" pitchFamily="2" charset="0"/>
              </a:rPr>
              <a:t>Technology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>
                <a:latin typeface="Avenir" panose="02000503020000020003" pitchFamily="2" charset="0"/>
              </a:rPr>
              <a:t>Virtual reality for design </a:t>
            </a:r>
            <a:r>
              <a:rPr lang="fr-BE" sz="2000" dirty="0" err="1">
                <a:latin typeface="Avenir" panose="02000503020000020003" pitchFamily="2" charset="0"/>
              </a:rPr>
              <a:t>walkthroughs</a:t>
            </a:r>
            <a:r>
              <a:rPr lang="fr-BE" sz="2000" dirty="0">
                <a:latin typeface="Avenir" panose="02000503020000020003" pitchFamily="2" charset="0"/>
              </a:rPr>
              <a:t> (</a:t>
            </a:r>
            <a:r>
              <a:rPr lang="fr-BE" sz="2000" dirty="0" err="1">
                <a:latin typeface="Avenir" panose="02000503020000020003" pitchFamily="2" charset="0"/>
              </a:rPr>
              <a:t>limited</a:t>
            </a:r>
            <a:r>
              <a:rPr lang="fr-BE" sz="2000" dirty="0">
                <a:latin typeface="Avenir" panose="02000503020000020003" pitchFamily="2" charset="0"/>
              </a:rPr>
              <a:t> by </a:t>
            </a:r>
            <a:r>
              <a:rPr lang="fr-BE" sz="2000" dirty="0" err="1">
                <a:latin typeface="Avenir" panose="02000503020000020003" pitchFamily="2" charset="0"/>
              </a:rPr>
              <a:t>cost</a:t>
            </a:r>
            <a:r>
              <a:rPr lang="fr-BE" sz="2000" dirty="0">
                <a:latin typeface="Avenir" panose="02000503020000020003" pitchFamily="2" charset="0"/>
              </a:rPr>
              <a:t> and time </a:t>
            </a:r>
            <a:r>
              <a:rPr lang="fr-BE" sz="2000" dirty="0" err="1">
                <a:latin typeface="Avenir" panose="02000503020000020003" pitchFamily="2" charset="0"/>
              </a:rPr>
              <a:t>constraints</a:t>
            </a:r>
            <a:r>
              <a:rPr lang="fr-BE" sz="2000" dirty="0">
                <a:latin typeface="Avenir" panose="02000503020000020003" pitchFamily="2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6E2D5E-CA25-1AE2-2400-656DDA75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24CC65-51E6-0307-DC1A-BB0F53ED9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0"/>
          <a:stretch/>
        </p:blipFill>
        <p:spPr>
          <a:xfrm>
            <a:off x="0" y="1960109"/>
            <a:ext cx="3598931" cy="40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6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5A95-BFB3-6C78-8E31-33C85C49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FINDINGS </a:t>
            </a:r>
            <a:b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ROLES AND EXPECTATIONS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8A671-DD38-738F-73A2-5A34A0F9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408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>
                <a:latin typeface="Avenir" panose="02000503020000020003" pitchFamily="2" charset="0"/>
              </a:rPr>
              <a:t>Key </a:t>
            </a:r>
            <a:r>
              <a:rPr lang="fr-BE" sz="2400" dirty="0" err="1">
                <a:latin typeface="Avenir" panose="02000503020000020003" pitchFamily="2" charset="0"/>
              </a:rPr>
              <a:t>Roles</a:t>
            </a:r>
            <a:r>
              <a:rPr lang="fr-BE" sz="2400" dirty="0">
                <a:latin typeface="Avenir" panose="02000503020000020003" pitchFamily="2" charset="0"/>
              </a:rPr>
              <a:t> of User-Clients: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Decision-making</a:t>
            </a:r>
            <a:r>
              <a:rPr lang="fr-BE" sz="2000" dirty="0">
                <a:latin typeface="Avenir" panose="02000503020000020003" pitchFamily="2" charset="0"/>
              </a:rPr>
              <a:t> on design, budget, and </a:t>
            </a:r>
            <a:r>
              <a:rPr lang="fr-BE" sz="2000" dirty="0" err="1">
                <a:latin typeface="Avenir" panose="02000503020000020003" pitchFamily="2" charset="0"/>
              </a:rPr>
              <a:t>contractors</a:t>
            </a:r>
            <a:r>
              <a:rPr lang="fr-BE" sz="2000" dirty="0">
                <a:latin typeface="Avenir" panose="02000503020000020003" pitchFamily="2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Often</a:t>
            </a:r>
            <a:r>
              <a:rPr lang="fr-BE" sz="2000" dirty="0">
                <a:latin typeface="Avenir" panose="02000503020000020003" pitchFamily="2" charset="0"/>
              </a:rPr>
              <a:t> struggle </a:t>
            </a:r>
            <a:r>
              <a:rPr lang="fr-BE" sz="2000" dirty="0" err="1">
                <a:latin typeface="Avenir" panose="02000503020000020003" pitchFamily="2" charset="0"/>
              </a:rPr>
              <a:t>with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indecision</a:t>
            </a:r>
            <a:r>
              <a:rPr lang="fr-BE" sz="2000" dirty="0">
                <a:latin typeface="Avenir" panose="02000503020000020003" pitchFamily="2" charset="0"/>
              </a:rPr>
              <a:t> and </a:t>
            </a:r>
            <a:r>
              <a:rPr lang="fr-BE" sz="2000" dirty="0" err="1">
                <a:latin typeface="Avenir" panose="02000503020000020003" pitchFamily="2" charset="0"/>
              </a:rPr>
              <a:t>unrealistic</a:t>
            </a:r>
            <a:r>
              <a:rPr lang="fr-BE" sz="2000" dirty="0">
                <a:latin typeface="Avenir" panose="02000503020000020003" pitchFamily="2" charset="0"/>
              </a:rPr>
              <a:t> budgets.</a:t>
            </a:r>
          </a:p>
          <a:p>
            <a:pPr marL="0" indent="0">
              <a:lnSpc>
                <a:spcPct val="120000"/>
              </a:lnSpc>
              <a:buClr>
                <a:srgbClr val="D11815"/>
              </a:buClr>
              <a:buSzPct val="110000"/>
              <a:buNone/>
            </a:pPr>
            <a:r>
              <a:rPr lang="fr-BE" sz="2400" dirty="0" err="1">
                <a:latin typeface="Avenir" panose="02000503020000020003" pitchFamily="2" charset="0"/>
              </a:rPr>
              <a:t>Architects</a:t>
            </a:r>
            <a:r>
              <a:rPr lang="fr-BE" sz="2400" dirty="0">
                <a:latin typeface="Avenir" panose="02000503020000020003" pitchFamily="2" charset="0"/>
              </a:rPr>
              <a:t>' </a:t>
            </a:r>
            <a:r>
              <a:rPr lang="fr-BE" sz="2400" dirty="0" err="1">
                <a:latin typeface="Avenir" panose="02000503020000020003" pitchFamily="2" charset="0"/>
              </a:rPr>
              <a:t>Responsibilities</a:t>
            </a:r>
            <a:r>
              <a:rPr lang="fr-BE" sz="2400" dirty="0">
                <a:latin typeface="Avenir" panose="02000503020000020003" pitchFamily="2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Managing</a:t>
            </a:r>
            <a:r>
              <a:rPr lang="fr-BE" sz="2000" dirty="0">
                <a:latin typeface="Avenir" panose="02000503020000020003" pitchFamily="2" charset="0"/>
              </a:rPr>
              <a:t> user-client expectations</a:t>
            </a:r>
          </a:p>
          <a:p>
            <a:pPr lvl="1"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r>
              <a:rPr lang="fr-BE" sz="2000" dirty="0" err="1">
                <a:latin typeface="Avenir" panose="02000503020000020003" pitchFamily="2" charset="0"/>
              </a:rPr>
              <a:t>Often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exceeding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legal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responsibilities</a:t>
            </a:r>
            <a:r>
              <a:rPr lang="fr-BE" sz="2000" dirty="0">
                <a:latin typeface="Avenir" panose="02000503020000020003" pitchFamily="2" charset="0"/>
              </a:rPr>
              <a:t> to </a:t>
            </a:r>
            <a:r>
              <a:rPr lang="fr-BE" sz="2000" dirty="0" err="1">
                <a:latin typeface="Avenir" panose="02000503020000020003" pitchFamily="2" charset="0"/>
              </a:rPr>
              <a:t>ensure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project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success</a:t>
            </a:r>
            <a:r>
              <a:rPr lang="fr-BE" sz="2000" dirty="0">
                <a:latin typeface="Avenir" panose="02000503020000020003" pitchFamily="2" charset="0"/>
              </a:rPr>
              <a:t> (e.g., </a:t>
            </a:r>
            <a:r>
              <a:rPr lang="fr-BE" sz="2000" dirty="0" err="1">
                <a:latin typeface="Avenir" panose="02000503020000020003" pitchFamily="2" charset="0"/>
              </a:rPr>
              <a:t>submitting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permits</a:t>
            </a:r>
            <a:r>
              <a:rPr lang="fr-BE" sz="2000" dirty="0">
                <a:latin typeface="Avenir" panose="02000503020000020003" pitchFamily="2" charset="0"/>
              </a:rPr>
              <a:t>, </a:t>
            </a:r>
            <a:r>
              <a:rPr lang="fr-BE" sz="2000" dirty="0" err="1">
                <a:latin typeface="Avenir" panose="02000503020000020003" pitchFamily="2" charset="0"/>
              </a:rPr>
              <a:t>managing</a:t>
            </a:r>
            <a:r>
              <a:rPr lang="fr-BE" sz="2000" dirty="0">
                <a:latin typeface="Avenir" panose="02000503020000020003" pitchFamily="2" charset="0"/>
              </a:rPr>
              <a:t> </a:t>
            </a:r>
            <a:r>
              <a:rPr lang="fr-BE" sz="2000" dirty="0" err="1">
                <a:latin typeface="Avenir" panose="02000503020000020003" pitchFamily="2" charset="0"/>
              </a:rPr>
              <a:t>contractors</a:t>
            </a:r>
            <a:r>
              <a:rPr lang="fr-BE" sz="2000" dirty="0">
                <a:latin typeface="Avenir" panose="02000503020000020003" pitchFamily="2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D11815"/>
              </a:buClr>
              <a:buSzPct val="110000"/>
              <a:buFont typeface="Police système Courant"/>
              <a:buChar char="▸"/>
            </a:pPr>
            <a:endParaRPr lang="fr-FR" sz="2400" dirty="0">
              <a:latin typeface="Avenir" panose="02000503020000020003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67A10-6B40-2B67-F0B0-5C3D13DE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095DF4-7B56-487C-01AC-C84584CD2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6" y="365125"/>
            <a:ext cx="445234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1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930F-2098-5168-3B51-E46B54FD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08" y="365125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FINDINGS </a:t>
            </a:r>
            <a:b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</a:br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 </a:t>
            </a: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6E2D5E-CA25-1AE2-2400-656DDA75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C7AEEFB-7D7A-F403-9AB7-3030EFE70E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9985"/>
          <a:ext cx="10515600" cy="3694144"/>
        </p:xfrm>
        <a:graphic>
          <a:graphicData uri="http://schemas.openxmlformats.org/drawingml/2006/table">
            <a:tbl>
              <a:tblPr/>
              <a:tblGrid>
                <a:gridCol w="2195945">
                  <a:extLst>
                    <a:ext uri="{9D8B030D-6E8A-4147-A177-3AD203B41FA5}">
                      <a16:colId xmlns:a16="http://schemas.microsoft.com/office/drawing/2014/main" val="2636187880"/>
                    </a:ext>
                  </a:extLst>
                </a:gridCol>
                <a:gridCol w="5375564">
                  <a:extLst>
                    <a:ext uri="{9D8B030D-6E8A-4147-A177-3AD203B41FA5}">
                      <a16:colId xmlns:a16="http://schemas.microsoft.com/office/drawing/2014/main" val="1895522587"/>
                    </a:ext>
                  </a:extLst>
                </a:gridCol>
                <a:gridCol w="2944091">
                  <a:extLst>
                    <a:ext uri="{9D8B030D-6E8A-4147-A177-3AD203B41FA5}">
                      <a16:colId xmlns:a16="http://schemas.microsoft.com/office/drawing/2014/main" val="1452110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Architect (pseudo)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Summary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of Reason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Practicing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7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Geraldine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Sees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participation as a positive exchange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involving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multiple perspectives.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1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Valerie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Understands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participation as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consulting clients,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though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her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understanding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limited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to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decorative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decisions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166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Lionnel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Supports participation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in public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projects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,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especially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in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youth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centers,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though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finds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private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participation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challenging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231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Cynthia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Uncertain about participatory approaches, though occasionally engages in home upgrade consultations.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No/Not Sure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81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Michele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Confused about the concept and associates it with self-built projects and co-housing.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350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Kevin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Does not understand the term "participative" and questions its meaning.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54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Coralie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Unfamiliar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with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participatory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approaches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and relates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to a vague "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holistic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" concept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she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doesn’t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fully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understand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071705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5CC17C23-0935-1C15-4CDC-2CC4E863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169701"/>
            <a:ext cx="4925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1: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Architects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 Participation and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uninformed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7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930F-2098-5168-3B51-E46B54FD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08" y="365125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  <a:t>FINDINGS </a:t>
            </a:r>
            <a:br>
              <a:rPr lang="fr-BE" sz="2800" b="1" dirty="0">
                <a:latin typeface="Avenir Black" panose="02000503020000020003" pitchFamily="2" charset="0"/>
                <a:cs typeface="Bangla MN" pitchFamily="2" charset="0"/>
              </a:rPr>
            </a:br>
            <a:endParaRPr lang="fr-FR" sz="2800" b="1" dirty="0">
              <a:latin typeface="Avenir Black" panose="02000503020000020003" pitchFamily="2" charset="0"/>
              <a:cs typeface="Bangla MN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6E2D5E-CA25-1AE2-2400-656DDA75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730-0EB6-104A-B137-2851B006F1A4}" type="slidenum">
              <a:rPr lang="fr-FR" smtClean="0"/>
              <a:t>9</a:t>
            </a:fld>
            <a:endParaRPr lang="fr-FR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CC17C23-0935-1C15-4CDC-2CC4E863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17296"/>
            <a:ext cx="5103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2: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Architects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Con/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Unclear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Mitigated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Participation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9CCFF9-BE7B-79C6-1CDB-72403FBF45A5}"/>
              </a:ext>
            </a:extLst>
          </p:cNvPr>
          <p:cNvGraphicFramePr>
            <a:graphicFrameLocks noGrp="1"/>
          </p:cNvGraphicFramePr>
          <p:nvPr/>
        </p:nvGraphicFramePr>
        <p:xfrm>
          <a:off x="699654" y="1540840"/>
          <a:ext cx="10792692" cy="3776319"/>
        </p:xfrm>
        <a:graphic>
          <a:graphicData uri="http://schemas.openxmlformats.org/drawingml/2006/table">
            <a:tbl>
              <a:tblPr/>
              <a:tblGrid>
                <a:gridCol w="1697182">
                  <a:extLst>
                    <a:ext uri="{9D8B030D-6E8A-4147-A177-3AD203B41FA5}">
                      <a16:colId xmlns:a16="http://schemas.microsoft.com/office/drawing/2014/main" val="872327688"/>
                    </a:ext>
                  </a:extLst>
                </a:gridCol>
                <a:gridCol w="7038109">
                  <a:extLst>
                    <a:ext uri="{9D8B030D-6E8A-4147-A177-3AD203B41FA5}">
                      <a16:colId xmlns:a16="http://schemas.microsoft.com/office/drawing/2014/main" val="41053874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468869033"/>
                    </a:ext>
                  </a:extLst>
                </a:gridCol>
              </a:tblGrid>
              <a:tr h="127981">
                <a:tc>
                  <a:txBody>
                    <a:bodyPr/>
                    <a:lstStyle/>
                    <a:p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Architect (pseudo)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i="0">
                          <a:latin typeface="Avenir" panose="02000503020000020003" pitchFamily="2" charset="0"/>
                        </a:rPr>
                        <a:t>Summary of Reason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Practicing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Participation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0166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Dimitri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Participation must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be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well-structured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and not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just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 collection of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ideas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;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</a:p>
                    <a:p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project-dependent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43071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Violette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Dislikes the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institutionalization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of participation,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favoring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 more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authoritative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design 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process.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882150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Beatrice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Stresses interaction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among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designers but notes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that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clients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don't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fully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understand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technical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aspects.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991301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Gerard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Highlights the challenge of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clients not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mastering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technical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aspects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,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despite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explaining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choices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to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them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93971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Henri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Argues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that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understanding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architecture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specialized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skill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, and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roles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should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remain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distinct.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865173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Baptiste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Concerned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that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participation can lead to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disappointment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if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ideas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are not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followed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through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53006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Florence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Believes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participation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context-specific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, but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wary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of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involving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large associations or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extreme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views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57104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Dorian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Does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not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understand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participatory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</a:t>
                      </a:r>
                      <a:r>
                        <a:rPr lang="fr-BE" sz="1400" b="0" i="0" dirty="0" err="1">
                          <a:latin typeface="Avenir" panose="02000503020000020003" pitchFamily="2" charset="0"/>
                        </a:rPr>
                        <a:t>approaches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 and </a:t>
                      </a:r>
                      <a:r>
                        <a:rPr lang="fr-BE" sz="1400" b="1" i="0" dirty="0" err="1">
                          <a:latin typeface="Avenir" panose="02000503020000020003" pitchFamily="2" charset="0"/>
                        </a:rPr>
                        <a:t>prefers</a:t>
                      </a:r>
                      <a:r>
                        <a:rPr lang="fr-BE" sz="1400" b="1" i="0" dirty="0">
                          <a:latin typeface="Avenir" panose="02000503020000020003" pitchFamily="2" charset="0"/>
                        </a:rPr>
                        <a:t> minimal client interaction</a:t>
                      </a:r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.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 marL="31995" marR="31995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01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158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2485</Words>
  <Application>Microsoft Macintosh PowerPoint</Application>
  <PresentationFormat>Grand écran</PresentationFormat>
  <Paragraphs>202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Avenir</vt:lpstr>
      <vt:lpstr>Avenir Black</vt:lpstr>
      <vt:lpstr>Avenir Book</vt:lpstr>
      <vt:lpstr>Calibri</vt:lpstr>
      <vt:lpstr>Calibri Light</vt:lpstr>
      <vt:lpstr>Police système Courant</vt:lpstr>
      <vt:lpstr>Thème Office</vt:lpstr>
      <vt:lpstr>USER-CLIENT INVOLVEMENT &amp; PARTICIPATION IN PRIVATE HOUSING: BELGIAN ARCHITECTS' PERSPECTIVE</vt:lpstr>
      <vt:lpstr>INTRODUCTION</vt:lpstr>
      <vt:lpstr>THEORETICAL FRAMEWORK</vt:lpstr>
      <vt:lpstr>RESEARCH QUESTIONS</vt:lpstr>
      <vt:lpstr>METHODS</vt:lpstr>
      <vt:lpstr>FINDINGS  CURRENT INVOLVEMENT PRACTICES</vt:lpstr>
      <vt:lpstr>FINDINGS  ROLES AND EXPECTATIONS</vt:lpstr>
      <vt:lpstr>FINDINGS   </vt:lpstr>
      <vt:lpstr>FINDINGS  </vt:lpstr>
      <vt:lpstr>FINDINGS  ARCHITECT PERSPECTIVES ON PARTICIPATION</vt:lpstr>
      <vt:lpstr>DISCUSSION</vt:lpstr>
      <vt:lpstr>BARRIERS TO PARTICIPATION</vt:lpstr>
      <vt:lpstr>CONCLUSION</vt:lpstr>
      <vt:lpstr>THANK YOU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User-Client Involvement &amp; Participation in Private Housing: Belgian Architects' Perspective</dc:title>
  <dc:creator>Audrey Mertens</dc:creator>
  <cp:lastModifiedBy>Audrey Mertens</cp:lastModifiedBy>
  <cp:revision>13</cp:revision>
  <dcterms:created xsi:type="dcterms:W3CDTF">2024-08-23T13:24:17Z</dcterms:created>
  <dcterms:modified xsi:type="dcterms:W3CDTF">2025-05-05T12:45:15Z</dcterms:modified>
</cp:coreProperties>
</file>